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330"/>
  </p:notesMasterIdLst>
  <p:sldIdLst>
    <p:sldId id="256" r:id="rId2"/>
    <p:sldId id="271" r:id="rId3"/>
    <p:sldId id="725" r:id="rId4"/>
    <p:sldId id="273" r:id="rId5"/>
    <p:sldId id="726" r:id="rId6"/>
    <p:sldId id="729" r:id="rId7"/>
    <p:sldId id="730" r:id="rId8"/>
    <p:sldId id="728" r:id="rId9"/>
    <p:sldId id="602" r:id="rId10"/>
    <p:sldId id="734" r:id="rId11"/>
    <p:sldId id="926" r:id="rId12"/>
    <p:sldId id="927" r:id="rId13"/>
    <p:sldId id="929" r:id="rId14"/>
    <p:sldId id="928" r:id="rId15"/>
    <p:sldId id="607" r:id="rId16"/>
    <p:sldId id="1009" r:id="rId17"/>
    <p:sldId id="708" r:id="rId18"/>
    <p:sldId id="758" r:id="rId19"/>
    <p:sldId id="732" r:id="rId20"/>
    <p:sldId id="736" r:id="rId21"/>
    <p:sldId id="737" r:id="rId22"/>
    <p:sldId id="738" r:id="rId23"/>
    <p:sldId id="739" r:id="rId24"/>
    <p:sldId id="750" r:id="rId25"/>
    <p:sldId id="751" r:id="rId26"/>
    <p:sldId id="752" r:id="rId27"/>
    <p:sldId id="756" r:id="rId28"/>
    <p:sldId id="753" r:id="rId29"/>
    <p:sldId id="757" r:id="rId30"/>
    <p:sldId id="754" r:id="rId31"/>
    <p:sldId id="786" r:id="rId32"/>
    <p:sldId id="755" r:id="rId33"/>
    <p:sldId id="973" r:id="rId34"/>
    <p:sldId id="1003" r:id="rId35"/>
    <p:sldId id="982" r:id="rId36"/>
    <p:sldId id="972" r:id="rId37"/>
    <p:sldId id="974" r:id="rId38"/>
    <p:sldId id="975" r:id="rId39"/>
    <p:sldId id="976" r:id="rId40"/>
    <p:sldId id="978" r:id="rId41"/>
    <p:sldId id="979" r:id="rId42"/>
    <p:sldId id="977" r:id="rId43"/>
    <p:sldId id="980" r:id="rId44"/>
    <p:sldId id="981" r:id="rId45"/>
    <p:sldId id="983" r:id="rId46"/>
    <p:sldId id="258" r:id="rId47"/>
    <p:sldId id="759" r:id="rId48"/>
    <p:sldId id="760" r:id="rId49"/>
    <p:sldId id="362" r:id="rId50"/>
    <p:sldId id="761" r:id="rId51"/>
    <p:sldId id="762" r:id="rId52"/>
    <p:sldId id="819" r:id="rId53"/>
    <p:sldId id="763" r:id="rId54"/>
    <p:sldId id="764" r:id="rId55"/>
    <p:sldId id="376" r:id="rId56"/>
    <p:sldId id="746" r:id="rId57"/>
    <p:sldId id="765" r:id="rId58"/>
    <p:sldId id="766" r:id="rId59"/>
    <p:sldId id="767" r:id="rId60"/>
    <p:sldId id="768" r:id="rId61"/>
    <p:sldId id="769" r:id="rId62"/>
    <p:sldId id="777" r:id="rId63"/>
    <p:sldId id="770" r:id="rId64"/>
    <p:sldId id="773" r:id="rId65"/>
    <p:sldId id="775" r:id="rId66"/>
    <p:sldId id="778" r:id="rId67"/>
    <p:sldId id="780" r:id="rId68"/>
    <p:sldId id="779" r:id="rId69"/>
    <p:sldId id="781" r:id="rId70"/>
    <p:sldId id="782" r:id="rId71"/>
    <p:sldId id="787" r:id="rId72"/>
    <p:sldId id="783" r:id="rId73"/>
    <p:sldId id="785" r:id="rId74"/>
    <p:sldId id="784" r:id="rId75"/>
    <p:sldId id="1007" r:id="rId76"/>
    <p:sldId id="1008" r:id="rId77"/>
    <p:sldId id="1010" r:id="rId78"/>
    <p:sldId id="1012" r:id="rId79"/>
    <p:sldId id="1013" r:id="rId80"/>
    <p:sldId id="1014" r:id="rId81"/>
    <p:sldId id="1015" r:id="rId82"/>
    <p:sldId id="1016" r:id="rId83"/>
    <p:sldId id="1017" r:id="rId84"/>
    <p:sldId id="1018" r:id="rId85"/>
    <p:sldId id="1019" r:id="rId86"/>
    <p:sldId id="1020" r:id="rId87"/>
    <p:sldId id="1021" r:id="rId88"/>
    <p:sldId id="1032" r:id="rId89"/>
    <p:sldId id="1031" r:id="rId90"/>
    <p:sldId id="1033" r:id="rId91"/>
    <p:sldId id="1023" r:id="rId92"/>
    <p:sldId id="1026" r:id="rId93"/>
    <p:sldId id="1024" r:id="rId94"/>
    <p:sldId id="1011" r:id="rId95"/>
    <p:sldId id="1029" r:id="rId96"/>
    <p:sldId id="1027" r:id="rId97"/>
    <p:sldId id="1028" r:id="rId98"/>
    <p:sldId id="1025" r:id="rId99"/>
    <p:sldId id="1104" r:id="rId100"/>
    <p:sldId id="1030" r:id="rId101"/>
    <p:sldId id="1105" r:id="rId102"/>
    <p:sldId id="984" r:id="rId103"/>
    <p:sldId id="788" r:id="rId104"/>
    <p:sldId id="930" r:id="rId105"/>
    <p:sldId id="789" r:id="rId106"/>
    <p:sldId id="885" r:id="rId107"/>
    <p:sldId id="790" r:id="rId108"/>
    <p:sldId id="886" r:id="rId109"/>
    <p:sldId id="791" r:id="rId110"/>
    <p:sldId id="792" r:id="rId111"/>
    <p:sldId id="801" r:id="rId112"/>
    <p:sldId id="931" r:id="rId113"/>
    <p:sldId id="932" r:id="rId114"/>
    <p:sldId id="802" r:id="rId115"/>
    <p:sldId id="933" r:id="rId116"/>
    <p:sldId id="803" r:id="rId117"/>
    <p:sldId id="804" r:id="rId118"/>
    <p:sldId id="797" r:id="rId119"/>
    <p:sldId id="798" r:id="rId120"/>
    <p:sldId id="805" r:id="rId121"/>
    <p:sldId id="806" r:id="rId122"/>
    <p:sldId id="807" r:id="rId123"/>
    <p:sldId id="796" r:id="rId124"/>
    <p:sldId id="842" r:id="rId125"/>
    <p:sldId id="941" r:id="rId126"/>
    <p:sldId id="870" r:id="rId127"/>
    <p:sldId id="876" r:id="rId128"/>
    <p:sldId id="877" r:id="rId129"/>
    <p:sldId id="878" r:id="rId130"/>
    <p:sldId id="879" r:id="rId131"/>
    <p:sldId id="880" r:id="rId132"/>
    <p:sldId id="887" r:id="rId133"/>
    <p:sldId id="881" r:id="rId134"/>
    <p:sldId id="869" r:id="rId135"/>
    <p:sldId id="889" r:id="rId136"/>
    <p:sldId id="888" r:id="rId137"/>
    <p:sldId id="871" r:id="rId138"/>
    <p:sldId id="882" r:id="rId139"/>
    <p:sldId id="890" r:id="rId140"/>
    <p:sldId id="891" r:id="rId141"/>
    <p:sldId id="892" r:id="rId142"/>
    <p:sldId id="895" r:id="rId143"/>
    <p:sldId id="893" r:id="rId144"/>
    <p:sldId id="894" r:id="rId145"/>
    <p:sldId id="874" r:id="rId146"/>
    <p:sldId id="875" r:id="rId147"/>
    <p:sldId id="883" r:id="rId148"/>
    <p:sldId id="896" r:id="rId149"/>
    <p:sldId id="899" r:id="rId150"/>
    <p:sldId id="820" r:id="rId151"/>
    <p:sldId id="900" r:id="rId152"/>
    <p:sldId id="263" r:id="rId153"/>
    <p:sldId id="912" r:id="rId154"/>
    <p:sldId id="913" r:id="rId155"/>
    <p:sldId id="902" r:id="rId156"/>
    <p:sldId id="903" r:id="rId157"/>
    <p:sldId id="904" r:id="rId158"/>
    <p:sldId id="905" r:id="rId159"/>
    <p:sldId id="906" r:id="rId160"/>
    <p:sldId id="907" r:id="rId161"/>
    <p:sldId id="908" r:id="rId162"/>
    <p:sldId id="909" r:id="rId163"/>
    <p:sldId id="910" r:id="rId164"/>
    <p:sldId id="911" r:id="rId165"/>
    <p:sldId id="914" r:id="rId166"/>
    <p:sldId id="264" r:id="rId167"/>
    <p:sldId id="935" r:id="rId168"/>
    <p:sldId id="934" r:id="rId169"/>
    <p:sldId id="956" r:id="rId170"/>
    <p:sldId id="957" r:id="rId171"/>
    <p:sldId id="958" r:id="rId172"/>
    <p:sldId id="959" r:id="rId173"/>
    <p:sldId id="858" r:id="rId174"/>
    <p:sldId id="884" r:id="rId175"/>
    <p:sldId id="1103" r:id="rId176"/>
    <p:sldId id="821" r:id="rId177"/>
    <p:sldId id="824" r:id="rId178"/>
    <p:sldId id="831" r:id="rId179"/>
    <p:sldId id="832" r:id="rId180"/>
    <p:sldId id="833" r:id="rId181"/>
    <p:sldId id="825" r:id="rId182"/>
    <p:sldId id="826" r:id="rId183"/>
    <p:sldId id="827" r:id="rId184"/>
    <p:sldId id="828" r:id="rId185"/>
    <p:sldId id="835" r:id="rId186"/>
    <p:sldId id="829" r:id="rId187"/>
    <p:sldId id="1106" r:id="rId188"/>
    <p:sldId id="1107" r:id="rId189"/>
    <p:sldId id="1108" r:id="rId190"/>
    <p:sldId id="837" r:id="rId191"/>
    <p:sldId id="836" r:id="rId192"/>
    <p:sldId id="834" r:id="rId193"/>
    <p:sldId id="838" r:id="rId194"/>
    <p:sldId id="839" r:id="rId195"/>
    <p:sldId id="844" r:id="rId196"/>
    <p:sldId id="846" r:id="rId197"/>
    <p:sldId id="850" r:id="rId198"/>
    <p:sldId id="851" r:id="rId199"/>
    <p:sldId id="897" r:id="rId200"/>
    <p:sldId id="855" r:id="rId201"/>
    <p:sldId id="898" r:id="rId202"/>
    <p:sldId id="1022" r:id="rId203"/>
    <p:sldId id="847" r:id="rId204"/>
    <p:sldId id="848" r:id="rId205"/>
    <p:sldId id="853" r:id="rId206"/>
    <p:sldId id="852" r:id="rId207"/>
    <p:sldId id="849" r:id="rId208"/>
    <p:sldId id="856" r:id="rId209"/>
    <p:sldId id="1098" r:id="rId210"/>
    <p:sldId id="1035" r:id="rId211"/>
    <p:sldId id="1069" r:id="rId212"/>
    <p:sldId id="1054" r:id="rId213"/>
    <p:sldId id="1053" r:id="rId214"/>
    <p:sldId id="1070" r:id="rId215"/>
    <p:sldId id="1055" r:id="rId216"/>
    <p:sldId id="1079" r:id="rId217"/>
    <p:sldId id="1052" r:id="rId218"/>
    <p:sldId id="1057" r:id="rId219"/>
    <p:sldId id="1058" r:id="rId220"/>
    <p:sldId id="1056" r:id="rId221"/>
    <p:sldId id="1080" r:id="rId222"/>
    <p:sldId id="1059" r:id="rId223"/>
    <p:sldId id="1038" r:id="rId224"/>
    <p:sldId id="1061" r:id="rId225"/>
    <p:sldId id="1062" r:id="rId226"/>
    <p:sldId id="1037" r:id="rId227"/>
    <p:sldId id="1063" r:id="rId228"/>
    <p:sldId id="1064" r:id="rId229"/>
    <p:sldId id="1071" r:id="rId230"/>
    <p:sldId id="1066" r:id="rId231"/>
    <p:sldId id="1072" r:id="rId232"/>
    <p:sldId id="1043" r:id="rId233"/>
    <p:sldId id="1081" r:id="rId234"/>
    <p:sldId id="1073" r:id="rId235"/>
    <p:sldId id="1074" r:id="rId236"/>
    <p:sldId id="1076" r:id="rId237"/>
    <p:sldId id="1075" r:id="rId238"/>
    <p:sldId id="1077" r:id="rId239"/>
    <p:sldId id="1099" r:id="rId240"/>
    <p:sldId id="1100" r:id="rId241"/>
    <p:sldId id="1078" r:id="rId242"/>
    <p:sldId id="1084" r:id="rId243"/>
    <p:sldId id="1085" r:id="rId244"/>
    <p:sldId id="1087" r:id="rId245"/>
    <p:sldId id="1086" r:id="rId246"/>
    <p:sldId id="1088" r:id="rId247"/>
    <p:sldId id="1091" r:id="rId248"/>
    <p:sldId id="1090" r:id="rId249"/>
    <p:sldId id="1095" r:id="rId250"/>
    <p:sldId id="1092" r:id="rId251"/>
    <p:sldId id="1101" r:id="rId252"/>
    <p:sldId id="1096" r:id="rId253"/>
    <p:sldId id="1093" r:id="rId254"/>
    <p:sldId id="1089" r:id="rId255"/>
    <p:sldId id="1109" r:id="rId256"/>
    <p:sldId id="1097" r:id="rId257"/>
    <p:sldId id="1102" r:id="rId258"/>
    <p:sldId id="1110" r:id="rId259"/>
    <p:sldId id="818" r:id="rId260"/>
    <p:sldId id="940" r:id="rId261"/>
    <p:sldId id="859" r:id="rId262"/>
    <p:sldId id="860" r:id="rId263"/>
    <p:sldId id="861" r:id="rId264"/>
    <p:sldId id="840" r:id="rId265"/>
    <p:sldId id="863" r:id="rId266"/>
    <p:sldId id="864" r:id="rId267"/>
    <p:sldId id="917" r:id="rId268"/>
    <p:sldId id="918" r:id="rId269"/>
    <p:sldId id="916" r:id="rId270"/>
    <p:sldId id="919" r:id="rId271"/>
    <p:sldId id="920" r:id="rId272"/>
    <p:sldId id="943" r:id="rId273"/>
    <p:sldId id="944" r:id="rId274"/>
    <p:sldId id="996" r:id="rId275"/>
    <p:sldId id="997" r:id="rId276"/>
    <p:sldId id="945" r:id="rId277"/>
    <p:sldId id="946" r:id="rId278"/>
    <p:sldId id="947" r:id="rId279"/>
    <p:sldId id="948" r:id="rId280"/>
    <p:sldId id="949" r:id="rId281"/>
    <p:sldId id="960" r:id="rId282"/>
    <p:sldId id="1004" r:id="rId283"/>
    <p:sldId id="942" r:id="rId284"/>
    <p:sldId id="921" r:id="rId285"/>
    <p:sldId id="998" r:id="rId286"/>
    <p:sldId id="923" r:id="rId287"/>
    <p:sldId id="922" r:id="rId288"/>
    <p:sldId id="865" r:id="rId289"/>
    <p:sldId id="1111" r:id="rId290"/>
    <p:sldId id="950" r:id="rId291"/>
    <p:sldId id="951" r:id="rId292"/>
    <p:sldId id="953" r:id="rId293"/>
    <p:sldId id="963" r:id="rId294"/>
    <p:sldId id="954" r:id="rId295"/>
    <p:sldId id="961" r:id="rId296"/>
    <p:sldId id="955" r:id="rId297"/>
    <p:sldId id="962" r:id="rId298"/>
    <p:sldId id="964" r:id="rId299"/>
    <p:sldId id="965" r:id="rId300"/>
    <p:sldId id="966" r:id="rId301"/>
    <p:sldId id="967" r:id="rId302"/>
    <p:sldId id="968" r:id="rId303"/>
    <p:sldId id="969" r:id="rId304"/>
    <p:sldId id="999" r:id="rId305"/>
    <p:sldId id="1006" r:id="rId306"/>
    <p:sldId id="1000" r:id="rId307"/>
    <p:sldId id="1002" r:id="rId308"/>
    <p:sldId id="1001" r:id="rId309"/>
    <p:sldId id="1112" r:id="rId310"/>
    <p:sldId id="1113" r:id="rId311"/>
    <p:sldId id="1114" r:id="rId312"/>
    <p:sldId id="862" r:id="rId313"/>
    <p:sldId id="866" r:id="rId314"/>
    <p:sldId id="867" r:id="rId315"/>
    <p:sldId id="915" r:id="rId316"/>
    <p:sldId id="925" r:id="rId317"/>
    <p:sldId id="970" r:id="rId318"/>
    <p:sldId id="971" r:id="rId319"/>
    <p:sldId id="985" r:id="rId320"/>
    <p:sldId id="992" r:id="rId321"/>
    <p:sldId id="987" r:id="rId322"/>
    <p:sldId id="988" r:id="rId323"/>
    <p:sldId id="990" r:id="rId324"/>
    <p:sldId id="991" r:id="rId325"/>
    <p:sldId id="994" r:id="rId326"/>
    <p:sldId id="995" r:id="rId327"/>
    <p:sldId id="1005" r:id="rId328"/>
    <p:sldId id="562" r:id="rId3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9F61F05-7877-4726-AB01-A8325304A092}">
          <p14:sldIdLst>
            <p14:sldId id="256"/>
            <p14:sldId id="271"/>
            <p14:sldId id="725"/>
            <p14:sldId id="273"/>
            <p14:sldId id="726"/>
            <p14:sldId id="729"/>
            <p14:sldId id="730"/>
            <p14:sldId id="728"/>
            <p14:sldId id="602"/>
            <p14:sldId id="734"/>
            <p14:sldId id="926"/>
            <p14:sldId id="927"/>
            <p14:sldId id="929"/>
            <p14:sldId id="928"/>
            <p14:sldId id="607"/>
            <p14:sldId id="1009"/>
            <p14:sldId id="708"/>
            <p14:sldId id="758"/>
            <p14:sldId id="732"/>
            <p14:sldId id="736"/>
            <p14:sldId id="737"/>
            <p14:sldId id="738"/>
            <p14:sldId id="739"/>
            <p14:sldId id="750"/>
            <p14:sldId id="751"/>
            <p14:sldId id="752"/>
            <p14:sldId id="756"/>
            <p14:sldId id="753"/>
            <p14:sldId id="757"/>
            <p14:sldId id="754"/>
            <p14:sldId id="786"/>
            <p14:sldId id="755"/>
            <p14:sldId id="973"/>
            <p14:sldId id="1003"/>
            <p14:sldId id="982"/>
            <p14:sldId id="972"/>
            <p14:sldId id="974"/>
            <p14:sldId id="975"/>
            <p14:sldId id="976"/>
            <p14:sldId id="978"/>
            <p14:sldId id="979"/>
            <p14:sldId id="977"/>
            <p14:sldId id="980"/>
            <p14:sldId id="981"/>
            <p14:sldId id="983"/>
            <p14:sldId id="258"/>
            <p14:sldId id="759"/>
            <p14:sldId id="760"/>
            <p14:sldId id="362"/>
            <p14:sldId id="761"/>
            <p14:sldId id="762"/>
            <p14:sldId id="819"/>
            <p14:sldId id="763"/>
            <p14:sldId id="764"/>
            <p14:sldId id="376"/>
            <p14:sldId id="746"/>
            <p14:sldId id="765"/>
            <p14:sldId id="766"/>
            <p14:sldId id="767"/>
            <p14:sldId id="768"/>
            <p14:sldId id="769"/>
            <p14:sldId id="777"/>
            <p14:sldId id="770"/>
            <p14:sldId id="773"/>
            <p14:sldId id="775"/>
            <p14:sldId id="778"/>
            <p14:sldId id="780"/>
            <p14:sldId id="779"/>
            <p14:sldId id="781"/>
            <p14:sldId id="782"/>
            <p14:sldId id="787"/>
            <p14:sldId id="783"/>
            <p14:sldId id="785"/>
            <p14:sldId id="784"/>
            <p14:sldId id="1007"/>
            <p14:sldId id="1008"/>
            <p14:sldId id="1010"/>
            <p14:sldId id="1012"/>
            <p14:sldId id="1013"/>
            <p14:sldId id="1014"/>
            <p14:sldId id="1015"/>
            <p14:sldId id="1016"/>
            <p14:sldId id="1017"/>
            <p14:sldId id="1018"/>
            <p14:sldId id="1019"/>
            <p14:sldId id="1020"/>
            <p14:sldId id="1021"/>
            <p14:sldId id="1032"/>
            <p14:sldId id="1031"/>
            <p14:sldId id="1033"/>
            <p14:sldId id="1023"/>
            <p14:sldId id="1026"/>
            <p14:sldId id="1024"/>
            <p14:sldId id="1011"/>
            <p14:sldId id="1029"/>
            <p14:sldId id="1027"/>
            <p14:sldId id="1028"/>
            <p14:sldId id="1025"/>
            <p14:sldId id="1104"/>
            <p14:sldId id="1030"/>
            <p14:sldId id="1105"/>
            <p14:sldId id="984"/>
            <p14:sldId id="788"/>
            <p14:sldId id="930"/>
            <p14:sldId id="789"/>
            <p14:sldId id="885"/>
            <p14:sldId id="790"/>
            <p14:sldId id="886"/>
            <p14:sldId id="791"/>
            <p14:sldId id="792"/>
            <p14:sldId id="801"/>
            <p14:sldId id="931"/>
            <p14:sldId id="932"/>
            <p14:sldId id="802"/>
            <p14:sldId id="933"/>
            <p14:sldId id="803"/>
            <p14:sldId id="804"/>
            <p14:sldId id="797"/>
            <p14:sldId id="798"/>
            <p14:sldId id="805"/>
            <p14:sldId id="806"/>
            <p14:sldId id="807"/>
            <p14:sldId id="796"/>
            <p14:sldId id="842"/>
            <p14:sldId id="941"/>
            <p14:sldId id="870"/>
            <p14:sldId id="876"/>
            <p14:sldId id="877"/>
            <p14:sldId id="878"/>
            <p14:sldId id="879"/>
            <p14:sldId id="880"/>
            <p14:sldId id="887"/>
            <p14:sldId id="881"/>
            <p14:sldId id="869"/>
            <p14:sldId id="889"/>
            <p14:sldId id="888"/>
            <p14:sldId id="871"/>
            <p14:sldId id="882"/>
            <p14:sldId id="890"/>
            <p14:sldId id="891"/>
            <p14:sldId id="892"/>
            <p14:sldId id="895"/>
            <p14:sldId id="893"/>
            <p14:sldId id="894"/>
            <p14:sldId id="874"/>
            <p14:sldId id="875"/>
            <p14:sldId id="883"/>
            <p14:sldId id="896"/>
            <p14:sldId id="899"/>
            <p14:sldId id="820"/>
            <p14:sldId id="900"/>
            <p14:sldId id="263"/>
            <p14:sldId id="912"/>
            <p14:sldId id="913"/>
            <p14:sldId id="902"/>
            <p14:sldId id="903"/>
            <p14:sldId id="904"/>
            <p14:sldId id="905"/>
            <p14:sldId id="906"/>
            <p14:sldId id="907"/>
            <p14:sldId id="908"/>
            <p14:sldId id="909"/>
            <p14:sldId id="910"/>
            <p14:sldId id="911"/>
            <p14:sldId id="914"/>
            <p14:sldId id="264"/>
            <p14:sldId id="935"/>
            <p14:sldId id="934"/>
            <p14:sldId id="956"/>
            <p14:sldId id="957"/>
            <p14:sldId id="958"/>
            <p14:sldId id="959"/>
            <p14:sldId id="858"/>
            <p14:sldId id="884"/>
            <p14:sldId id="1103"/>
            <p14:sldId id="821"/>
            <p14:sldId id="824"/>
            <p14:sldId id="831"/>
            <p14:sldId id="832"/>
            <p14:sldId id="833"/>
            <p14:sldId id="825"/>
            <p14:sldId id="826"/>
            <p14:sldId id="827"/>
            <p14:sldId id="828"/>
            <p14:sldId id="835"/>
            <p14:sldId id="829"/>
            <p14:sldId id="1106"/>
            <p14:sldId id="1107"/>
            <p14:sldId id="1108"/>
            <p14:sldId id="837"/>
            <p14:sldId id="836"/>
            <p14:sldId id="834"/>
            <p14:sldId id="838"/>
            <p14:sldId id="839"/>
            <p14:sldId id="844"/>
            <p14:sldId id="846"/>
            <p14:sldId id="850"/>
            <p14:sldId id="851"/>
            <p14:sldId id="897"/>
            <p14:sldId id="855"/>
            <p14:sldId id="898"/>
            <p14:sldId id="1022"/>
            <p14:sldId id="847"/>
            <p14:sldId id="848"/>
            <p14:sldId id="853"/>
            <p14:sldId id="852"/>
            <p14:sldId id="849"/>
            <p14:sldId id="856"/>
            <p14:sldId id="1098"/>
            <p14:sldId id="1035"/>
            <p14:sldId id="1069"/>
            <p14:sldId id="1054"/>
            <p14:sldId id="1053"/>
            <p14:sldId id="1070"/>
            <p14:sldId id="1055"/>
            <p14:sldId id="1079"/>
            <p14:sldId id="1052"/>
            <p14:sldId id="1057"/>
            <p14:sldId id="1058"/>
            <p14:sldId id="1056"/>
            <p14:sldId id="1080"/>
            <p14:sldId id="1059"/>
            <p14:sldId id="1038"/>
            <p14:sldId id="1061"/>
            <p14:sldId id="1062"/>
            <p14:sldId id="1037"/>
            <p14:sldId id="1063"/>
            <p14:sldId id="1064"/>
            <p14:sldId id="1071"/>
            <p14:sldId id="1066"/>
            <p14:sldId id="1072"/>
            <p14:sldId id="1043"/>
            <p14:sldId id="1081"/>
            <p14:sldId id="1073"/>
            <p14:sldId id="1074"/>
            <p14:sldId id="1076"/>
            <p14:sldId id="1075"/>
            <p14:sldId id="1077"/>
            <p14:sldId id="1099"/>
            <p14:sldId id="1100"/>
            <p14:sldId id="1078"/>
            <p14:sldId id="1084"/>
            <p14:sldId id="1085"/>
            <p14:sldId id="1087"/>
            <p14:sldId id="1086"/>
            <p14:sldId id="1088"/>
            <p14:sldId id="1091"/>
            <p14:sldId id="1090"/>
            <p14:sldId id="1095"/>
            <p14:sldId id="1092"/>
            <p14:sldId id="1101"/>
            <p14:sldId id="1096"/>
            <p14:sldId id="1093"/>
            <p14:sldId id="1089"/>
            <p14:sldId id="1109"/>
            <p14:sldId id="1097"/>
            <p14:sldId id="1102"/>
            <p14:sldId id="1110"/>
            <p14:sldId id="818"/>
            <p14:sldId id="940"/>
            <p14:sldId id="859"/>
            <p14:sldId id="860"/>
            <p14:sldId id="861"/>
            <p14:sldId id="840"/>
            <p14:sldId id="863"/>
            <p14:sldId id="864"/>
            <p14:sldId id="917"/>
            <p14:sldId id="918"/>
            <p14:sldId id="916"/>
            <p14:sldId id="919"/>
            <p14:sldId id="920"/>
            <p14:sldId id="943"/>
            <p14:sldId id="944"/>
            <p14:sldId id="996"/>
            <p14:sldId id="997"/>
            <p14:sldId id="945"/>
            <p14:sldId id="946"/>
            <p14:sldId id="947"/>
            <p14:sldId id="948"/>
            <p14:sldId id="949"/>
            <p14:sldId id="960"/>
            <p14:sldId id="1004"/>
            <p14:sldId id="942"/>
            <p14:sldId id="921"/>
            <p14:sldId id="998"/>
            <p14:sldId id="923"/>
            <p14:sldId id="922"/>
            <p14:sldId id="865"/>
            <p14:sldId id="1111"/>
            <p14:sldId id="950"/>
            <p14:sldId id="951"/>
            <p14:sldId id="953"/>
            <p14:sldId id="963"/>
            <p14:sldId id="954"/>
            <p14:sldId id="961"/>
            <p14:sldId id="955"/>
            <p14:sldId id="962"/>
            <p14:sldId id="964"/>
            <p14:sldId id="965"/>
            <p14:sldId id="966"/>
            <p14:sldId id="967"/>
            <p14:sldId id="968"/>
            <p14:sldId id="969"/>
            <p14:sldId id="999"/>
            <p14:sldId id="1006"/>
            <p14:sldId id="1000"/>
            <p14:sldId id="1002"/>
            <p14:sldId id="1001"/>
            <p14:sldId id="1112"/>
            <p14:sldId id="1113"/>
            <p14:sldId id="1114"/>
            <p14:sldId id="862"/>
            <p14:sldId id="866"/>
            <p14:sldId id="867"/>
            <p14:sldId id="915"/>
            <p14:sldId id="925"/>
            <p14:sldId id="970"/>
            <p14:sldId id="971"/>
            <p14:sldId id="985"/>
            <p14:sldId id="992"/>
            <p14:sldId id="987"/>
            <p14:sldId id="988"/>
            <p14:sldId id="990"/>
            <p14:sldId id="991"/>
            <p14:sldId id="994"/>
            <p14:sldId id="995"/>
            <p14:sldId id="1005"/>
          </p14:sldIdLst>
        </p14:section>
        <p14:section name="Untitled Section" id="{6346D367-592D-4D8A-878A-7F727A4A6144}">
          <p14:sldIdLst>
            <p14:sldId id="5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0000"/>
    <a:srgbClr val="FF99FF"/>
    <a:srgbClr val="4472C4"/>
    <a:srgbClr val="FFFFFF"/>
    <a:srgbClr val="FF33CC"/>
    <a:srgbClr val="FFD966"/>
    <a:srgbClr val="FFFF00"/>
    <a:srgbClr val="C5E0B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366" autoAdjust="0"/>
    <p:restoredTop sz="94660"/>
  </p:normalViewPr>
  <p:slideViewPr>
    <p:cSldViewPr snapToGrid="0" showGuides="1">
      <p:cViewPr varScale="1">
        <p:scale>
          <a:sx n="157" d="100"/>
          <a:sy n="157" d="100"/>
        </p:scale>
        <p:origin x="1710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99" Type="http://schemas.openxmlformats.org/officeDocument/2006/relationships/slide" Target="slides/slide298.xml"/><Relationship Id="rId303" Type="http://schemas.openxmlformats.org/officeDocument/2006/relationships/slide" Target="slides/slide302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324" Type="http://schemas.openxmlformats.org/officeDocument/2006/relationships/slide" Target="slides/slide323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268" Type="http://schemas.openxmlformats.org/officeDocument/2006/relationships/slide" Target="slides/slide267.xml"/><Relationship Id="rId289" Type="http://schemas.openxmlformats.org/officeDocument/2006/relationships/slide" Target="slides/slide288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314" Type="http://schemas.openxmlformats.org/officeDocument/2006/relationships/slide" Target="slides/slide313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slide" Target="slides/slide236.xml"/><Relationship Id="rId258" Type="http://schemas.openxmlformats.org/officeDocument/2006/relationships/slide" Target="slides/slide257.xml"/><Relationship Id="rId279" Type="http://schemas.openxmlformats.org/officeDocument/2006/relationships/slide" Target="slides/slide278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290" Type="http://schemas.openxmlformats.org/officeDocument/2006/relationships/slide" Target="slides/slide289.xml"/><Relationship Id="rId304" Type="http://schemas.openxmlformats.org/officeDocument/2006/relationships/slide" Target="slides/slide303.xml"/><Relationship Id="rId325" Type="http://schemas.openxmlformats.org/officeDocument/2006/relationships/slide" Target="slides/slide324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48" Type="http://schemas.openxmlformats.org/officeDocument/2006/relationships/slide" Target="slides/slide247.xml"/><Relationship Id="rId269" Type="http://schemas.openxmlformats.org/officeDocument/2006/relationships/slide" Target="slides/slide268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315" Type="http://schemas.openxmlformats.org/officeDocument/2006/relationships/slide" Target="slides/slide314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291" Type="http://schemas.openxmlformats.org/officeDocument/2006/relationships/slide" Target="slides/slide290.xml"/><Relationship Id="rId305" Type="http://schemas.openxmlformats.org/officeDocument/2006/relationships/slide" Target="slides/slide304.xml"/><Relationship Id="rId326" Type="http://schemas.openxmlformats.org/officeDocument/2006/relationships/slide" Target="slides/slide325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28" Type="http://schemas.openxmlformats.org/officeDocument/2006/relationships/slide" Target="slides/slide227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281" Type="http://schemas.openxmlformats.org/officeDocument/2006/relationships/slide" Target="slides/slide280.xml"/><Relationship Id="rId316" Type="http://schemas.openxmlformats.org/officeDocument/2006/relationships/slide" Target="slides/slide315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slide" Target="slides/slide217.xml"/><Relationship Id="rId239" Type="http://schemas.openxmlformats.org/officeDocument/2006/relationships/slide" Target="slides/slide238.xml"/><Relationship Id="rId250" Type="http://schemas.openxmlformats.org/officeDocument/2006/relationships/slide" Target="slides/slide249.xml"/><Relationship Id="rId271" Type="http://schemas.openxmlformats.org/officeDocument/2006/relationships/slide" Target="slides/slide270.xml"/><Relationship Id="rId292" Type="http://schemas.openxmlformats.org/officeDocument/2006/relationships/slide" Target="slides/slide291.xml"/><Relationship Id="rId306" Type="http://schemas.openxmlformats.org/officeDocument/2006/relationships/slide" Target="slides/slide305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327" Type="http://schemas.openxmlformats.org/officeDocument/2006/relationships/slide" Target="slides/slide326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240" Type="http://schemas.openxmlformats.org/officeDocument/2006/relationships/slide" Target="slides/slide239.xml"/><Relationship Id="rId261" Type="http://schemas.openxmlformats.org/officeDocument/2006/relationships/slide" Target="slides/slide260.xml"/><Relationship Id="rId14" Type="http://schemas.openxmlformats.org/officeDocument/2006/relationships/slide" Target="slides/slide13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317" Type="http://schemas.openxmlformats.org/officeDocument/2006/relationships/slide" Target="slides/slide31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219" Type="http://schemas.openxmlformats.org/officeDocument/2006/relationships/slide" Target="slides/slide21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0" Type="http://schemas.openxmlformats.org/officeDocument/2006/relationships/slide" Target="slides/slide229.xml"/><Relationship Id="rId235" Type="http://schemas.openxmlformats.org/officeDocument/2006/relationships/slide" Target="slides/slide234.xml"/><Relationship Id="rId251" Type="http://schemas.openxmlformats.org/officeDocument/2006/relationships/slide" Target="slides/slide250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298" Type="http://schemas.openxmlformats.org/officeDocument/2006/relationships/slide" Target="slides/slide297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72" Type="http://schemas.openxmlformats.org/officeDocument/2006/relationships/slide" Target="slides/slide271.xml"/><Relationship Id="rId293" Type="http://schemas.openxmlformats.org/officeDocument/2006/relationships/slide" Target="slides/slide292.xml"/><Relationship Id="rId302" Type="http://schemas.openxmlformats.org/officeDocument/2006/relationships/slide" Target="slides/slide301.xml"/><Relationship Id="rId307" Type="http://schemas.openxmlformats.org/officeDocument/2006/relationships/slide" Target="slides/slide306.xml"/><Relationship Id="rId323" Type="http://schemas.openxmlformats.org/officeDocument/2006/relationships/slide" Target="slides/slide322.xml"/><Relationship Id="rId328" Type="http://schemas.openxmlformats.org/officeDocument/2006/relationships/slide" Target="slides/slide32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slide" Target="slides/slide219.xml"/><Relationship Id="rId225" Type="http://schemas.openxmlformats.org/officeDocument/2006/relationships/slide" Target="slides/slide224.xml"/><Relationship Id="rId241" Type="http://schemas.openxmlformats.org/officeDocument/2006/relationships/slide" Target="slides/slide240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slide" Target="slides/slide287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262" Type="http://schemas.openxmlformats.org/officeDocument/2006/relationships/slide" Target="slides/slide261.xml"/><Relationship Id="rId283" Type="http://schemas.openxmlformats.org/officeDocument/2006/relationships/slide" Target="slides/slide282.xml"/><Relationship Id="rId313" Type="http://schemas.openxmlformats.org/officeDocument/2006/relationships/slide" Target="slides/slide312.xml"/><Relationship Id="rId318" Type="http://schemas.openxmlformats.org/officeDocument/2006/relationships/slide" Target="slides/slide317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33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273" Type="http://schemas.openxmlformats.org/officeDocument/2006/relationships/slide" Target="slides/slide272.xml"/><Relationship Id="rId294" Type="http://schemas.openxmlformats.org/officeDocument/2006/relationships/slide" Target="slides/slide293.xml"/><Relationship Id="rId308" Type="http://schemas.openxmlformats.org/officeDocument/2006/relationships/slide" Target="slides/slide307.xml"/><Relationship Id="rId329" Type="http://schemas.openxmlformats.org/officeDocument/2006/relationships/slide" Target="slides/slide328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284" Type="http://schemas.openxmlformats.org/officeDocument/2006/relationships/slide" Target="slides/slide283.xml"/><Relationship Id="rId319" Type="http://schemas.openxmlformats.org/officeDocument/2006/relationships/slide" Target="slides/slide318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330" Type="http://schemas.openxmlformats.org/officeDocument/2006/relationships/notesMaster" Target="notesMasters/notesMaster1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4" Type="http://schemas.openxmlformats.org/officeDocument/2006/relationships/slide" Target="slides/slide273.xml"/><Relationship Id="rId295" Type="http://schemas.openxmlformats.org/officeDocument/2006/relationships/slide" Target="slides/slide294.xml"/><Relationship Id="rId309" Type="http://schemas.openxmlformats.org/officeDocument/2006/relationships/slide" Target="slides/slide308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320" Type="http://schemas.openxmlformats.org/officeDocument/2006/relationships/slide" Target="slides/slide319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285" Type="http://schemas.openxmlformats.org/officeDocument/2006/relationships/slide" Target="slides/slide28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310" Type="http://schemas.openxmlformats.org/officeDocument/2006/relationships/slide" Target="slides/slide309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33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slide" Target="slides/slide274.xml"/><Relationship Id="rId296" Type="http://schemas.openxmlformats.org/officeDocument/2006/relationships/slide" Target="slides/slide295.xml"/><Relationship Id="rId300" Type="http://schemas.openxmlformats.org/officeDocument/2006/relationships/slide" Target="slides/slide299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321" Type="http://schemas.openxmlformats.org/officeDocument/2006/relationships/slide" Target="slides/slide320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286" Type="http://schemas.openxmlformats.org/officeDocument/2006/relationships/slide" Target="slides/slide285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311" Type="http://schemas.openxmlformats.org/officeDocument/2006/relationships/slide" Target="slides/slide310.xml"/><Relationship Id="rId332" Type="http://schemas.openxmlformats.org/officeDocument/2006/relationships/viewProps" Target="viewProps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276" Type="http://schemas.openxmlformats.org/officeDocument/2006/relationships/slide" Target="slides/slide275.xml"/><Relationship Id="rId297" Type="http://schemas.openxmlformats.org/officeDocument/2006/relationships/slide" Target="slides/slide296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301" Type="http://schemas.openxmlformats.org/officeDocument/2006/relationships/slide" Target="slides/slide300.xml"/><Relationship Id="rId322" Type="http://schemas.openxmlformats.org/officeDocument/2006/relationships/slide" Target="slides/slide32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266" Type="http://schemas.openxmlformats.org/officeDocument/2006/relationships/slide" Target="slides/slide265.xml"/><Relationship Id="rId287" Type="http://schemas.openxmlformats.org/officeDocument/2006/relationships/slide" Target="slides/slide286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312" Type="http://schemas.openxmlformats.org/officeDocument/2006/relationships/slide" Target="slides/slide311.xml"/><Relationship Id="rId33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Sheet3!$H$4:$H$10</c:f>
              <c:numCache>
                <c:formatCode>General</c:formatCode>
                <c:ptCount val="7"/>
                <c:pt idx="0">
                  <c:v>1000</c:v>
                </c:pt>
                <c:pt idx="1">
                  <c:v>350</c:v>
                </c:pt>
                <c:pt idx="2">
                  <c:v>330</c:v>
                </c:pt>
                <c:pt idx="3">
                  <c:v>200</c:v>
                </c:pt>
                <c:pt idx="4">
                  <c:v>30</c:v>
                </c:pt>
                <c:pt idx="5">
                  <c:v>20</c:v>
                </c:pt>
                <c:pt idx="6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FD-4EE5-AD5D-219BF3BE8B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3661464"/>
        <c:axId val="623653920"/>
      </c:barChart>
      <c:catAx>
        <c:axId val="62366146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623653920"/>
        <c:crosses val="autoZero"/>
        <c:auto val="1"/>
        <c:lblAlgn val="ctr"/>
        <c:lblOffset val="100"/>
        <c:noMultiLvlLbl val="0"/>
      </c:catAx>
      <c:valAx>
        <c:axId val="623653920"/>
        <c:scaling>
          <c:orientation val="minMax"/>
          <c:max val="10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23661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Sheet3!$H$4:$H$10</c:f>
              <c:numCache>
                <c:formatCode>General</c:formatCode>
                <c:ptCount val="7"/>
                <c:pt idx="0">
                  <c:v>1000</c:v>
                </c:pt>
                <c:pt idx="1">
                  <c:v>350</c:v>
                </c:pt>
                <c:pt idx="2">
                  <c:v>330</c:v>
                </c:pt>
                <c:pt idx="3">
                  <c:v>200</c:v>
                </c:pt>
                <c:pt idx="4">
                  <c:v>30</c:v>
                </c:pt>
                <c:pt idx="5">
                  <c:v>20</c:v>
                </c:pt>
                <c:pt idx="6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FD-4EE5-AD5D-219BF3BE8B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3661464"/>
        <c:axId val="623653920"/>
      </c:barChart>
      <c:catAx>
        <c:axId val="62366146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623653920"/>
        <c:crosses val="autoZero"/>
        <c:auto val="1"/>
        <c:lblAlgn val="ctr"/>
        <c:lblOffset val="100"/>
        <c:noMultiLvlLbl val="0"/>
      </c:catAx>
      <c:valAx>
        <c:axId val="623653920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623661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Sheet3!$H$4:$H$10</c:f>
              <c:numCache>
                <c:formatCode>General</c:formatCode>
                <c:ptCount val="7"/>
                <c:pt idx="0">
                  <c:v>1000</c:v>
                </c:pt>
                <c:pt idx="1">
                  <c:v>350</c:v>
                </c:pt>
                <c:pt idx="2">
                  <c:v>330</c:v>
                </c:pt>
                <c:pt idx="3">
                  <c:v>200</c:v>
                </c:pt>
                <c:pt idx="4">
                  <c:v>30</c:v>
                </c:pt>
                <c:pt idx="5">
                  <c:v>20</c:v>
                </c:pt>
                <c:pt idx="6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FD-4EE5-AD5D-219BF3BE8B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3661464"/>
        <c:axId val="623653920"/>
      </c:barChart>
      <c:catAx>
        <c:axId val="62366146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623653920"/>
        <c:crosses val="autoZero"/>
        <c:auto val="1"/>
        <c:lblAlgn val="ctr"/>
        <c:lblOffset val="100"/>
        <c:noMultiLvlLbl val="0"/>
      </c:catAx>
      <c:valAx>
        <c:axId val="623653920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623661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BEC000-EE3D-4828-AB69-DC553D071195}" type="datetimeFigureOut">
              <a:rPr lang="nl-BE" smtClean="0"/>
              <a:t>29/03/2021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31CFF9-D7A1-44A2-98C0-7C4D46856274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84475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1451" eaLnBrk="0" hangingPunct="0">
              <a:defRPr sz="2300">
                <a:solidFill>
                  <a:schemeClr val="tx1"/>
                </a:solidFill>
                <a:latin typeface="Trebuchet MS" pitchFamily="34" charset="0"/>
              </a:defRPr>
            </a:lvl1pPr>
            <a:lvl2pPr marL="698002" indent="-268462" defTabSz="881451" eaLnBrk="0" hangingPunct="0">
              <a:defRPr sz="2300">
                <a:solidFill>
                  <a:schemeClr val="tx1"/>
                </a:solidFill>
                <a:latin typeface="Trebuchet MS" pitchFamily="34" charset="0"/>
              </a:defRPr>
            </a:lvl2pPr>
            <a:lvl3pPr marL="1073849" indent="-214770" defTabSz="881451" eaLnBrk="0" hangingPunct="0"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503388" indent="-214770" defTabSz="881451" eaLnBrk="0" hangingPunct="0">
              <a:defRPr sz="2300">
                <a:solidFill>
                  <a:schemeClr val="tx1"/>
                </a:solidFill>
                <a:latin typeface="Trebuchet MS" pitchFamily="34" charset="0"/>
              </a:defRPr>
            </a:lvl4pPr>
            <a:lvl5pPr marL="1932927" indent="-214770" defTabSz="881451" eaLnBrk="0" hangingPunct="0">
              <a:defRPr sz="2300">
                <a:solidFill>
                  <a:schemeClr val="tx1"/>
                </a:solidFill>
                <a:latin typeface="Trebuchet MS" pitchFamily="34" charset="0"/>
              </a:defRPr>
            </a:lvl5pPr>
            <a:lvl6pPr marL="2362467" indent="-214770" defTabSz="8814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itchFamily="34" charset="0"/>
              </a:defRPr>
            </a:lvl6pPr>
            <a:lvl7pPr marL="2792006" indent="-214770" defTabSz="8814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itchFamily="34" charset="0"/>
              </a:defRPr>
            </a:lvl7pPr>
            <a:lvl8pPr marL="3221546" indent="-214770" defTabSz="8814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itchFamily="34" charset="0"/>
              </a:defRPr>
            </a:lvl8pPr>
            <a:lvl9pPr marL="3651085" indent="-214770" defTabSz="8814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8E758AD4-6FA0-4498-8904-F88A8A1CBA2B}" type="slidenum">
              <a:rPr lang="en-US" sz="900"/>
              <a:pPr/>
              <a:t>2</a:t>
            </a:fld>
            <a:endParaRPr lang="en-US" sz="900"/>
          </a:p>
        </p:txBody>
      </p:sp>
      <p:sp>
        <p:nvSpPr>
          <p:cNvPr id="234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ln/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1451" eaLnBrk="0" hangingPunct="0">
              <a:defRPr sz="2300">
                <a:solidFill>
                  <a:schemeClr val="tx1"/>
                </a:solidFill>
                <a:latin typeface="Trebuchet MS" pitchFamily="34" charset="0"/>
              </a:defRPr>
            </a:lvl1pPr>
            <a:lvl2pPr marL="698002" indent="-268462" defTabSz="881451" eaLnBrk="0" hangingPunct="0">
              <a:defRPr sz="2300">
                <a:solidFill>
                  <a:schemeClr val="tx1"/>
                </a:solidFill>
                <a:latin typeface="Trebuchet MS" pitchFamily="34" charset="0"/>
              </a:defRPr>
            </a:lvl2pPr>
            <a:lvl3pPr marL="1073849" indent="-214770" defTabSz="881451" eaLnBrk="0" hangingPunct="0"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503388" indent="-214770" defTabSz="881451" eaLnBrk="0" hangingPunct="0">
              <a:defRPr sz="2300">
                <a:solidFill>
                  <a:schemeClr val="tx1"/>
                </a:solidFill>
                <a:latin typeface="Trebuchet MS" pitchFamily="34" charset="0"/>
              </a:defRPr>
            </a:lvl4pPr>
            <a:lvl5pPr marL="1932927" indent="-214770" defTabSz="881451" eaLnBrk="0" hangingPunct="0">
              <a:defRPr sz="2300">
                <a:solidFill>
                  <a:schemeClr val="tx1"/>
                </a:solidFill>
                <a:latin typeface="Trebuchet MS" pitchFamily="34" charset="0"/>
              </a:defRPr>
            </a:lvl5pPr>
            <a:lvl6pPr marL="2362467" indent="-214770" defTabSz="8814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itchFamily="34" charset="0"/>
              </a:defRPr>
            </a:lvl6pPr>
            <a:lvl7pPr marL="2792006" indent="-214770" defTabSz="8814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itchFamily="34" charset="0"/>
              </a:defRPr>
            </a:lvl7pPr>
            <a:lvl8pPr marL="3221546" indent="-214770" defTabSz="8814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itchFamily="34" charset="0"/>
              </a:defRPr>
            </a:lvl8pPr>
            <a:lvl9pPr marL="3651085" indent="-214770" defTabSz="8814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C20E087E-1F72-4473-B41A-EBDF01AB0859}" type="slidenum">
              <a:rPr lang="en-US" sz="900"/>
              <a:pPr/>
              <a:t>209</a:t>
            </a:fld>
            <a:endParaRPr lang="en-US" sz="900"/>
          </a:p>
        </p:txBody>
      </p:sp>
      <p:sp>
        <p:nvSpPr>
          <p:cNvPr id="235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ln/>
        </p:spPr>
      </p:sp>
      <p:sp>
        <p:nvSpPr>
          <p:cNvPr id="235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87139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1451" eaLnBrk="0" hangingPunct="0">
              <a:defRPr sz="2300">
                <a:solidFill>
                  <a:schemeClr val="tx1"/>
                </a:solidFill>
                <a:latin typeface="Trebuchet MS" pitchFamily="34" charset="0"/>
              </a:defRPr>
            </a:lvl1pPr>
            <a:lvl2pPr marL="698002" indent="-268462" defTabSz="881451" eaLnBrk="0" hangingPunct="0">
              <a:defRPr sz="2300">
                <a:solidFill>
                  <a:schemeClr val="tx1"/>
                </a:solidFill>
                <a:latin typeface="Trebuchet MS" pitchFamily="34" charset="0"/>
              </a:defRPr>
            </a:lvl2pPr>
            <a:lvl3pPr marL="1073849" indent="-214770" defTabSz="881451" eaLnBrk="0" hangingPunct="0"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503388" indent="-214770" defTabSz="881451" eaLnBrk="0" hangingPunct="0">
              <a:defRPr sz="2300">
                <a:solidFill>
                  <a:schemeClr val="tx1"/>
                </a:solidFill>
                <a:latin typeface="Trebuchet MS" pitchFamily="34" charset="0"/>
              </a:defRPr>
            </a:lvl4pPr>
            <a:lvl5pPr marL="1932927" indent="-214770" defTabSz="881451" eaLnBrk="0" hangingPunct="0">
              <a:defRPr sz="2300">
                <a:solidFill>
                  <a:schemeClr val="tx1"/>
                </a:solidFill>
                <a:latin typeface="Trebuchet MS" pitchFamily="34" charset="0"/>
              </a:defRPr>
            </a:lvl5pPr>
            <a:lvl6pPr marL="2362467" indent="-214770" defTabSz="8814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itchFamily="34" charset="0"/>
              </a:defRPr>
            </a:lvl6pPr>
            <a:lvl7pPr marL="2792006" indent="-214770" defTabSz="8814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itchFamily="34" charset="0"/>
              </a:defRPr>
            </a:lvl7pPr>
            <a:lvl8pPr marL="3221546" indent="-214770" defTabSz="8814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itchFamily="34" charset="0"/>
              </a:defRPr>
            </a:lvl8pPr>
            <a:lvl9pPr marL="3651085" indent="-214770" defTabSz="8814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C20E087E-1F72-4473-B41A-EBDF01AB0859}" type="slidenum">
              <a:rPr lang="en-US" sz="900"/>
              <a:pPr/>
              <a:t>258</a:t>
            </a:fld>
            <a:endParaRPr lang="en-US" sz="900"/>
          </a:p>
        </p:txBody>
      </p:sp>
      <p:sp>
        <p:nvSpPr>
          <p:cNvPr id="235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ln/>
        </p:spPr>
      </p:sp>
      <p:sp>
        <p:nvSpPr>
          <p:cNvPr id="235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13633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1451" eaLnBrk="0" hangingPunct="0">
              <a:defRPr sz="2300">
                <a:solidFill>
                  <a:schemeClr val="tx1"/>
                </a:solidFill>
                <a:latin typeface="Trebuchet MS" pitchFamily="34" charset="0"/>
              </a:defRPr>
            </a:lvl1pPr>
            <a:lvl2pPr marL="698002" indent="-268462" defTabSz="881451" eaLnBrk="0" hangingPunct="0">
              <a:defRPr sz="2300">
                <a:solidFill>
                  <a:schemeClr val="tx1"/>
                </a:solidFill>
                <a:latin typeface="Trebuchet MS" pitchFamily="34" charset="0"/>
              </a:defRPr>
            </a:lvl2pPr>
            <a:lvl3pPr marL="1073849" indent="-214770" defTabSz="881451" eaLnBrk="0" hangingPunct="0"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503388" indent="-214770" defTabSz="881451" eaLnBrk="0" hangingPunct="0">
              <a:defRPr sz="2300">
                <a:solidFill>
                  <a:schemeClr val="tx1"/>
                </a:solidFill>
                <a:latin typeface="Trebuchet MS" pitchFamily="34" charset="0"/>
              </a:defRPr>
            </a:lvl4pPr>
            <a:lvl5pPr marL="1932927" indent="-214770" defTabSz="881451" eaLnBrk="0" hangingPunct="0">
              <a:defRPr sz="2300">
                <a:solidFill>
                  <a:schemeClr val="tx1"/>
                </a:solidFill>
                <a:latin typeface="Trebuchet MS" pitchFamily="34" charset="0"/>
              </a:defRPr>
            </a:lvl5pPr>
            <a:lvl6pPr marL="2362467" indent="-214770" defTabSz="8814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itchFamily="34" charset="0"/>
              </a:defRPr>
            </a:lvl6pPr>
            <a:lvl7pPr marL="2792006" indent="-214770" defTabSz="8814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itchFamily="34" charset="0"/>
              </a:defRPr>
            </a:lvl7pPr>
            <a:lvl8pPr marL="3221546" indent="-214770" defTabSz="8814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itchFamily="34" charset="0"/>
              </a:defRPr>
            </a:lvl8pPr>
            <a:lvl9pPr marL="3651085" indent="-214770" defTabSz="8814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C20E087E-1F72-4473-B41A-EBDF01AB0859}" type="slidenum">
              <a:rPr lang="en-US" sz="900"/>
              <a:pPr/>
              <a:t>289</a:t>
            </a:fld>
            <a:endParaRPr lang="en-US" sz="900"/>
          </a:p>
        </p:txBody>
      </p:sp>
      <p:sp>
        <p:nvSpPr>
          <p:cNvPr id="235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ln/>
        </p:spPr>
      </p:sp>
      <p:sp>
        <p:nvSpPr>
          <p:cNvPr id="235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78169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1451" eaLnBrk="0" hangingPunct="0">
              <a:defRPr sz="2300">
                <a:solidFill>
                  <a:schemeClr val="tx1"/>
                </a:solidFill>
                <a:latin typeface="Trebuchet MS" pitchFamily="34" charset="0"/>
              </a:defRPr>
            </a:lvl1pPr>
            <a:lvl2pPr marL="698002" indent="-268462" defTabSz="881451" eaLnBrk="0" hangingPunct="0">
              <a:defRPr sz="2300">
                <a:solidFill>
                  <a:schemeClr val="tx1"/>
                </a:solidFill>
                <a:latin typeface="Trebuchet MS" pitchFamily="34" charset="0"/>
              </a:defRPr>
            </a:lvl2pPr>
            <a:lvl3pPr marL="1073849" indent="-214770" defTabSz="881451" eaLnBrk="0" hangingPunct="0"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503388" indent="-214770" defTabSz="881451" eaLnBrk="0" hangingPunct="0">
              <a:defRPr sz="2300">
                <a:solidFill>
                  <a:schemeClr val="tx1"/>
                </a:solidFill>
                <a:latin typeface="Trebuchet MS" pitchFamily="34" charset="0"/>
              </a:defRPr>
            </a:lvl4pPr>
            <a:lvl5pPr marL="1932927" indent="-214770" defTabSz="881451" eaLnBrk="0" hangingPunct="0">
              <a:defRPr sz="2300">
                <a:solidFill>
                  <a:schemeClr val="tx1"/>
                </a:solidFill>
                <a:latin typeface="Trebuchet MS" pitchFamily="34" charset="0"/>
              </a:defRPr>
            </a:lvl5pPr>
            <a:lvl6pPr marL="2362467" indent="-214770" defTabSz="8814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itchFamily="34" charset="0"/>
              </a:defRPr>
            </a:lvl6pPr>
            <a:lvl7pPr marL="2792006" indent="-214770" defTabSz="8814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itchFamily="34" charset="0"/>
              </a:defRPr>
            </a:lvl7pPr>
            <a:lvl8pPr marL="3221546" indent="-214770" defTabSz="8814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itchFamily="34" charset="0"/>
              </a:defRPr>
            </a:lvl8pPr>
            <a:lvl9pPr marL="3651085" indent="-214770" defTabSz="8814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C20E087E-1F72-4473-B41A-EBDF01AB0859}" type="slidenum">
              <a:rPr lang="en-US" sz="900"/>
              <a:pPr/>
              <a:t>309</a:t>
            </a:fld>
            <a:endParaRPr lang="en-US" sz="900"/>
          </a:p>
        </p:txBody>
      </p:sp>
      <p:sp>
        <p:nvSpPr>
          <p:cNvPr id="235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ln/>
        </p:spPr>
      </p:sp>
      <p:sp>
        <p:nvSpPr>
          <p:cNvPr id="235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09602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1451" eaLnBrk="0" hangingPunct="0">
              <a:defRPr sz="2300">
                <a:solidFill>
                  <a:schemeClr val="tx1"/>
                </a:solidFill>
                <a:latin typeface="Trebuchet MS" pitchFamily="34" charset="0"/>
              </a:defRPr>
            </a:lvl1pPr>
            <a:lvl2pPr marL="698002" indent="-268462" defTabSz="881451" eaLnBrk="0" hangingPunct="0">
              <a:defRPr sz="2300">
                <a:solidFill>
                  <a:schemeClr val="tx1"/>
                </a:solidFill>
                <a:latin typeface="Trebuchet MS" pitchFamily="34" charset="0"/>
              </a:defRPr>
            </a:lvl2pPr>
            <a:lvl3pPr marL="1073849" indent="-214770" defTabSz="881451" eaLnBrk="0" hangingPunct="0"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503388" indent="-214770" defTabSz="881451" eaLnBrk="0" hangingPunct="0">
              <a:defRPr sz="2300">
                <a:solidFill>
                  <a:schemeClr val="tx1"/>
                </a:solidFill>
                <a:latin typeface="Trebuchet MS" pitchFamily="34" charset="0"/>
              </a:defRPr>
            </a:lvl4pPr>
            <a:lvl5pPr marL="1932927" indent="-214770" defTabSz="881451" eaLnBrk="0" hangingPunct="0">
              <a:defRPr sz="2300">
                <a:solidFill>
                  <a:schemeClr val="tx1"/>
                </a:solidFill>
                <a:latin typeface="Trebuchet MS" pitchFamily="34" charset="0"/>
              </a:defRPr>
            </a:lvl5pPr>
            <a:lvl6pPr marL="2362467" indent="-214770" defTabSz="8814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itchFamily="34" charset="0"/>
              </a:defRPr>
            </a:lvl6pPr>
            <a:lvl7pPr marL="2792006" indent="-214770" defTabSz="8814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itchFamily="34" charset="0"/>
              </a:defRPr>
            </a:lvl7pPr>
            <a:lvl8pPr marL="3221546" indent="-214770" defTabSz="8814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itchFamily="34" charset="0"/>
              </a:defRPr>
            </a:lvl8pPr>
            <a:lvl9pPr marL="3651085" indent="-214770" defTabSz="8814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C20E087E-1F72-4473-B41A-EBDF01AB0859}" type="slidenum">
              <a:rPr lang="en-US" sz="900"/>
              <a:pPr/>
              <a:t>327</a:t>
            </a:fld>
            <a:endParaRPr lang="en-US" sz="900"/>
          </a:p>
        </p:txBody>
      </p:sp>
      <p:sp>
        <p:nvSpPr>
          <p:cNvPr id="235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ln/>
        </p:spPr>
      </p:sp>
      <p:sp>
        <p:nvSpPr>
          <p:cNvPr id="235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3363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1451" eaLnBrk="0" hangingPunct="0">
              <a:defRPr sz="2300">
                <a:solidFill>
                  <a:schemeClr val="tx1"/>
                </a:solidFill>
                <a:latin typeface="Trebuchet MS" pitchFamily="34" charset="0"/>
              </a:defRPr>
            </a:lvl1pPr>
            <a:lvl2pPr marL="698002" indent="-268462" defTabSz="881451" eaLnBrk="0" hangingPunct="0">
              <a:defRPr sz="2300">
                <a:solidFill>
                  <a:schemeClr val="tx1"/>
                </a:solidFill>
                <a:latin typeface="Trebuchet MS" pitchFamily="34" charset="0"/>
              </a:defRPr>
            </a:lvl2pPr>
            <a:lvl3pPr marL="1073849" indent="-214770" defTabSz="881451" eaLnBrk="0" hangingPunct="0"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503388" indent="-214770" defTabSz="881451" eaLnBrk="0" hangingPunct="0">
              <a:defRPr sz="2300">
                <a:solidFill>
                  <a:schemeClr val="tx1"/>
                </a:solidFill>
                <a:latin typeface="Trebuchet MS" pitchFamily="34" charset="0"/>
              </a:defRPr>
            </a:lvl4pPr>
            <a:lvl5pPr marL="1932927" indent="-214770" defTabSz="881451" eaLnBrk="0" hangingPunct="0">
              <a:defRPr sz="2300">
                <a:solidFill>
                  <a:schemeClr val="tx1"/>
                </a:solidFill>
                <a:latin typeface="Trebuchet MS" pitchFamily="34" charset="0"/>
              </a:defRPr>
            </a:lvl5pPr>
            <a:lvl6pPr marL="2362467" indent="-214770" defTabSz="8814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itchFamily="34" charset="0"/>
              </a:defRPr>
            </a:lvl6pPr>
            <a:lvl7pPr marL="2792006" indent="-214770" defTabSz="8814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itchFamily="34" charset="0"/>
              </a:defRPr>
            </a:lvl7pPr>
            <a:lvl8pPr marL="3221546" indent="-214770" defTabSz="8814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itchFamily="34" charset="0"/>
              </a:defRPr>
            </a:lvl8pPr>
            <a:lvl9pPr marL="3651085" indent="-214770" defTabSz="8814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C20E087E-1F72-4473-B41A-EBDF01AB0859}" type="slidenum">
              <a:rPr lang="en-US" sz="900"/>
              <a:pPr/>
              <a:t>3</a:t>
            </a:fld>
            <a:endParaRPr lang="en-US" sz="900"/>
          </a:p>
        </p:txBody>
      </p:sp>
      <p:sp>
        <p:nvSpPr>
          <p:cNvPr id="235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ln/>
        </p:spPr>
      </p:sp>
      <p:sp>
        <p:nvSpPr>
          <p:cNvPr id="235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1451" eaLnBrk="0" hangingPunct="0">
              <a:defRPr sz="2300">
                <a:solidFill>
                  <a:schemeClr val="tx1"/>
                </a:solidFill>
                <a:latin typeface="Trebuchet MS" pitchFamily="34" charset="0"/>
              </a:defRPr>
            </a:lvl1pPr>
            <a:lvl2pPr marL="698002" indent="-268462" defTabSz="881451" eaLnBrk="0" hangingPunct="0">
              <a:defRPr sz="2300">
                <a:solidFill>
                  <a:schemeClr val="tx1"/>
                </a:solidFill>
                <a:latin typeface="Trebuchet MS" pitchFamily="34" charset="0"/>
              </a:defRPr>
            </a:lvl2pPr>
            <a:lvl3pPr marL="1073849" indent="-214770" defTabSz="881451" eaLnBrk="0" hangingPunct="0"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503388" indent="-214770" defTabSz="881451" eaLnBrk="0" hangingPunct="0">
              <a:defRPr sz="2300">
                <a:solidFill>
                  <a:schemeClr val="tx1"/>
                </a:solidFill>
                <a:latin typeface="Trebuchet MS" pitchFamily="34" charset="0"/>
              </a:defRPr>
            </a:lvl4pPr>
            <a:lvl5pPr marL="1932927" indent="-214770" defTabSz="881451" eaLnBrk="0" hangingPunct="0">
              <a:defRPr sz="2300">
                <a:solidFill>
                  <a:schemeClr val="tx1"/>
                </a:solidFill>
                <a:latin typeface="Trebuchet MS" pitchFamily="34" charset="0"/>
              </a:defRPr>
            </a:lvl5pPr>
            <a:lvl6pPr marL="2362467" indent="-214770" defTabSz="8814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itchFamily="34" charset="0"/>
              </a:defRPr>
            </a:lvl6pPr>
            <a:lvl7pPr marL="2792006" indent="-214770" defTabSz="8814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itchFamily="34" charset="0"/>
              </a:defRPr>
            </a:lvl7pPr>
            <a:lvl8pPr marL="3221546" indent="-214770" defTabSz="8814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itchFamily="34" charset="0"/>
              </a:defRPr>
            </a:lvl8pPr>
            <a:lvl9pPr marL="3651085" indent="-214770" defTabSz="8814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C20E087E-1F72-4473-B41A-EBDF01AB0859}" type="slidenum">
              <a:rPr lang="en-US" sz="900"/>
              <a:pPr/>
              <a:t>4</a:t>
            </a:fld>
            <a:endParaRPr lang="en-US" sz="900"/>
          </a:p>
        </p:txBody>
      </p:sp>
      <p:sp>
        <p:nvSpPr>
          <p:cNvPr id="235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ln/>
        </p:spPr>
      </p:sp>
      <p:sp>
        <p:nvSpPr>
          <p:cNvPr id="235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1451" eaLnBrk="0" hangingPunct="0">
              <a:defRPr sz="2300">
                <a:solidFill>
                  <a:schemeClr val="tx1"/>
                </a:solidFill>
                <a:latin typeface="Trebuchet MS" pitchFamily="34" charset="0"/>
              </a:defRPr>
            </a:lvl1pPr>
            <a:lvl2pPr marL="698002" indent="-268462" defTabSz="881451" eaLnBrk="0" hangingPunct="0">
              <a:defRPr sz="2300">
                <a:solidFill>
                  <a:schemeClr val="tx1"/>
                </a:solidFill>
                <a:latin typeface="Trebuchet MS" pitchFamily="34" charset="0"/>
              </a:defRPr>
            </a:lvl2pPr>
            <a:lvl3pPr marL="1073849" indent="-214770" defTabSz="881451" eaLnBrk="0" hangingPunct="0"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503388" indent="-214770" defTabSz="881451" eaLnBrk="0" hangingPunct="0">
              <a:defRPr sz="2300">
                <a:solidFill>
                  <a:schemeClr val="tx1"/>
                </a:solidFill>
                <a:latin typeface="Trebuchet MS" pitchFamily="34" charset="0"/>
              </a:defRPr>
            </a:lvl4pPr>
            <a:lvl5pPr marL="1932927" indent="-214770" defTabSz="881451" eaLnBrk="0" hangingPunct="0">
              <a:defRPr sz="2300">
                <a:solidFill>
                  <a:schemeClr val="tx1"/>
                </a:solidFill>
                <a:latin typeface="Trebuchet MS" pitchFamily="34" charset="0"/>
              </a:defRPr>
            </a:lvl5pPr>
            <a:lvl6pPr marL="2362467" indent="-214770" defTabSz="8814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itchFamily="34" charset="0"/>
              </a:defRPr>
            </a:lvl6pPr>
            <a:lvl7pPr marL="2792006" indent="-214770" defTabSz="8814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itchFamily="34" charset="0"/>
              </a:defRPr>
            </a:lvl7pPr>
            <a:lvl8pPr marL="3221546" indent="-214770" defTabSz="8814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itchFamily="34" charset="0"/>
              </a:defRPr>
            </a:lvl8pPr>
            <a:lvl9pPr marL="3651085" indent="-214770" defTabSz="8814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C20E087E-1F72-4473-B41A-EBDF01AB0859}" type="slidenum">
              <a:rPr lang="en-US" sz="900"/>
              <a:pPr/>
              <a:t>5</a:t>
            </a:fld>
            <a:endParaRPr lang="en-US" sz="900"/>
          </a:p>
        </p:txBody>
      </p:sp>
      <p:sp>
        <p:nvSpPr>
          <p:cNvPr id="235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ln/>
        </p:spPr>
      </p:sp>
      <p:sp>
        <p:nvSpPr>
          <p:cNvPr id="235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2992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1451" eaLnBrk="0" hangingPunct="0">
              <a:defRPr sz="2300">
                <a:solidFill>
                  <a:schemeClr val="tx1"/>
                </a:solidFill>
                <a:latin typeface="Trebuchet MS" pitchFamily="34" charset="0"/>
              </a:defRPr>
            </a:lvl1pPr>
            <a:lvl2pPr marL="698002" indent="-268462" defTabSz="881451" eaLnBrk="0" hangingPunct="0">
              <a:defRPr sz="2300">
                <a:solidFill>
                  <a:schemeClr val="tx1"/>
                </a:solidFill>
                <a:latin typeface="Trebuchet MS" pitchFamily="34" charset="0"/>
              </a:defRPr>
            </a:lvl2pPr>
            <a:lvl3pPr marL="1073849" indent="-214770" defTabSz="881451" eaLnBrk="0" hangingPunct="0"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503388" indent="-214770" defTabSz="881451" eaLnBrk="0" hangingPunct="0">
              <a:defRPr sz="2300">
                <a:solidFill>
                  <a:schemeClr val="tx1"/>
                </a:solidFill>
                <a:latin typeface="Trebuchet MS" pitchFamily="34" charset="0"/>
              </a:defRPr>
            </a:lvl4pPr>
            <a:lvl5pPr marL="1932927" indent="-214770" defTabSz="881451" eaLnBrk="0" hangingPunct="0">
              <a:defRPr sz="2300">
                <a:solidFill>
                  <a:schemeClr val="tx1"/>
                </a:solidFill>
                <a:latin typeface="Trebuchet MS" pitchFamily="34" charset="0"/>
              </a:defRPr>
            </a:lvl5pPr>
            <a:lvl6pPr marL="2362467" indent="-214770" defTabSz="8814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itchFamily="34" charset="0"/>
              </a:defRPr>
            </a:lvl6pPr>
            <a:lvl7pPr marL="2792006" indent="-214770" defTabSz="8814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itchFamily="34" charset="0"/>
              </a:defRPr>
            </a:lvl7pPr>
            <a:lvl8pPr marL="3221546" indent="-214770" defTabSz="8814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itchFamily="34" charset="0"/>
              </a:defRPr>
            </a:lvl8pPr>
            <a:lvl9pPr marL="3651085" indent="-214770" defTabSz="8814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C20E087E-1F72-4473-B41A-EBDF01AB0859}" type="slidenum">
              <a:rPr lang="en-US" sz="900"/>
              <a:pPr/>
              <a:t>35</a:t>
            </a:fld>
            <a:endParaRPr lang="en-US" sz="900"/>
          </a:p>
        </p:txBody>
      </p:sp>
      <p:sp>
        <p:nvSpPr>
          <p:cNvPr id="235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ln/>
        </p:spPr>
      </p:sp>
      <p:sp>
        <p:nvSpPr>
          <p:cNvPr id="235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954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1451" eaLnBrk="0" hangingPunct="0">
              <a:defRPr sz="2300">
                <a:solidFill>
                  <a:schemeClr val="tx1"/>
                </a:solidFill>
                <a:latin typeface="Trebuchet MS" pitchFamily="34" charset="0"/>
              </a:defRPr>
            </a:lvl1pPr>
            <a:lvl2pPr marL="698002" indent="-268462" defTabSz="881451" eaLnBrk="0" hangingPunct="0">
              <a:defRPr sz="2300">
                <a:solidFill>
                  <a:schemeClr val="tx1"/>
                </a:solidFill>
                <a:latin typeface="Trebuchet MS" pitchFamily="34" charset="0"/>
              </a:defRPr>
            </a:lvl2pPr>
            <a:lvl3pPr marL="1073849" indent="-214770" defTabSz="881451" eaLnBrk="0" hangingPunct="0"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503388" indent="-214770" defTabSz="881451" eaLnBrk="0" hangingPunct="0">
              <a:defRPr sz="2300">
                <a:solidFill>
                  <a:schemeClr val="tx1"/>
                </a:solidFill>
                <a:latin typeface="Trebuchet MS" pitchFamily="34" charset="0"/>
              </a:defRPr>
            </a:lvl4pPr>
            <a:lvl5pPr marL="1932927" indent="-214770" defTabSz="881451" eaLnBrk="0" hangingPunct="0">
              <a:defRPr sz="2300">
                <a:solidFill>
                  <a:schemeClr val="tx1"/>
                </a:solidFill>
                <a:latin typeface="Trebuchet MS" pitchFamily="34" charset="0"/>
              </a:defRPr>
            </a:lvl5pPr>
            <a:lvl6pPr marL="2362467" indent="-214770" defTabSz="8814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itchFamily="34" charset="0"/>
              </a:defRPr>
            </a:lvl6pPr>
            <a:lvl7pPr marL="2792006" indent="-214770" defTabSz="8814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itchFamily="34" charset="0"/>
              </a:defRPr>
            </a:lvl7pPr>
            <a:lvl8pPr marL="3221546" indent="-214770" defTabSz="8814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itchFamily="34" charset="0"/>
              </a:defRPr>
            </a:lvl8pPr>
            <a:lvl9pPr marL="3651085" indent="-214770" defTabSz="8814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C20E087E-1F72-4473-B41A-EBDF01AB0859}" type="slidenum">
              <a:rPr lang="en-US" sz="900"/>
              <a:pPr/>
              <a:t>45</a:t>
            </a:fld>
            <a:endParaRPr lang="en-US" sz="900"/>
          </a:p>
        </p:txBody>
      </p:sp>
      <p:sp>
        <p:nvSpPr>
          <p:cNvPr id="235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ln/>
        </p:spPr>
      </p:sp>
      <p:sp>
        <p:nvSpPr>
          <p:cNvPr id="235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4159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1451" eaLnBrk="0" hangingPunct="0">
              <a:defRPr sz="2300">
                <a:solidFill>
                  <a:schemeClr val="tx1"/>
                </a:solidFill>
                <a:latin typeface="Trebuchet MS" pitchFamily="34" charset="0"/>
              </a:defRPr>
            </a:lvl1pPr>
            <a:lvl2pPr marL="698002" indent="-268462" defTabSz="881451" eaLnBrk="0" hangingPunct="0">
              <a:defRPr sz="2300">
                <a:solidFill>
                  <a:schemeClr val="tx1"/>
                </a:solidFill>
                <a:latin typeface="Trebuchet MS" pitchFamily="34" charset="0"/>
              </a:defRPr>
            </a:lvl2pPr>
            <a:lvl3pPr marL="1073849" indent="-214770" defTabSz="881451" eaLnBrk="0" hangingPunct="0"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503388" indent="-214770" defTabSz="881451" eaLnBrk="0" hangingPunct="0">
              <a:defRPr sz="2300">
                <a:solidFill>
                  <a:schemeClr val="tx1"/>
                </a:solidFill>
                <a:latin typeface="Trebuchet MS" pitchFamily="34" charset="0"/>
              </a:defRPr>
            </a:lvl4pPr>
            <a:lvl5pPr marL="1932927" indent="-214770" defTabSz="881451" eaLnBrk="0" hangingPunct="0">
              <a:defRPr sz="2300">
                <a:solidFill>
                  <a:schemeClr val="tx1"/>
                </a:solidFill>
                <a:latin typeface="Trebuchet MS" pitchFamily="34" charset="0"/>
              </a:defRPr>
            </a:lvl5pPr>
            <a:lvl6pPr marL="2362467" indent="-214770" defTabSz="8814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itchFamily="34" charset="0"/>
              </a:defRPr>
            </a:lvl6pPr>
            <a:lvl7pPr marL="2792006" indent="-214770" defTabSz="8814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itchFamily="34" charset="0"/>
              </a:defRPr>
            </a:lvl7pPr>
            <a:lvl8pPr marL="3221546" indent="-214770" defTabSz="8814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itchFamily="34" charset="0"/>
              </a:defRPr>
            </a:lvl8pPr>
            <a:lvl9pPr marL="3651085" indent="-214770" defTabSz="8814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C20E087E-1F72-4473-B41A-EBDF01AB0859}" type="slidenum">
              <a:rPr lang="en-US" sz="900"/>
              <a:pPr/>
              <a:t>75</a:t>
            </a:fld>
            <a:endParaRPr lang="en-US" sz="900"/>
          </a:p>
        </p:txBody>
      </p:sp>
      <p:sp>
        <p:nvSpPr>
          <p:cNvPr id="235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ln/>
        </p:spPr>
      </p:sp>
      <p:sp>
        <p:nvSpPr>
          <p:cNvPr id="235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6819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1451" eaLnBrk="0" hangingPunct="0">
              <a:defRPr sz="2300">
                <a:solidFill>
                  <a:schemeClr val="tx1"/>
                </a:solidFill>
                <a:latin typeface="Trebuchet MS" pitchFamily="34" charset="0"/>
              </a:defRPr>
            </a:lvl1pPr>
            <a:lvl2pPr marL="698002" indent="-268462" defTabSz="881451" eaLnBrk="0" hangingPunct="0">
              <a:defRPr sz="2300">
                <a:solidFill>
                  <a:schemeClr val="tx1"/>
                </a:solidFill>
                <a:latin typeface="Trebuchet MS" pitchFamily="34" charset="0"/>
              </a:defRPr>
            </a:lvl2pPr>
            <a:lvl3pPr marL="1073849" indent="-214770" defTabSz="881451" eaLnBrk="0" hangingPunct="0"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503388" indent="-214770" defTabSz="881451" eaLnBrk="0" hangingPunct="0">
              <a:defRPr sz="2300">
                <a:solidFill>
                  <a:schemeClr val="tx1"/>
                </a:solidFill>
                <a:latin typeface="Trebuchet MS" pitchFamily="34" charset="0"/>
              </a:defRPr>
            </a:lvl4pPr>
            <a:lvl5pPr marL="1932927" indent="-214770" defTabSz="881451" eaLnBrk="0" hangingPunct="0">
              <a:defRPr sz="2300">
                <a:solidFill>
                  <a:schemeClr val="tx1"/>
                </a:solidFill>
                <a:latin typeface="Trebuchet MS" pitchFamily="34" charset="0"/>
              </a:defRPr>
            </a:lvl5pPr>
            <a:lvl6pPr marL="2362467" indent="-214770" defTabSz="8814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itchFamily="34" charset="0"/>
              </a:defRPr>
            </a:lvl6pPr>
            <a:lvl7pPr marL="2792006" indent="-214770" defTabSz="8814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itchFamily="34" charset="0"/>
              </a:defRPr>
            </a:lvl7pPr>
            <a:lvl8pPr marL="3221546" indent="-214770" defTabSz="8814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itchFamily="34" charset="0"/>
              </a:defRPr>
            </a:lvl8pPr>
            <a:lvl9pPr marL="3651085" indent="-214770" defTabSz="8814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C20E087E-1F72-4473-B41A-EBDF01AB0859}" type="slidenum">
              <a:rPr lang="en-US" sz="900"/>
              <a:pPr/>
              <a:t>102</a:t>
            </a:fld>
            <a:endParaRPr lang="en-US" sz="900"/>
          </a:p>
        </p:txBody>
      </p:sp>
      <p:sp>
        <p:nvSpPr>
          <p:cNvPr id="235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ln/>
        </p:spPr>
      </p:sp>
      <p:sp>
        <p:nvSpPr>
          <p:cNvPr id="235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4595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1451" eaLnBrk="0" hangingPunct="0">
              <a:defRPr sz="2300">
                <a:solidFill>
                  <a:schemeClr val="tx1"/>
                </a:solidFill>
                <a:latin typeface="Trebuchet MS" pitchFamily="34" charset="0"/>
              </a:defRPr>
            </a:lvl1pPr>
            <a:lvl2pPr marL="698002" indent="-268462" defTabSz="881451" eaLnBrk="0" hangingPunct="0">
              <a:defRPr sz="2300">
                <a:solidFill>
                  <a:schemeClr val="tx1"/>
                </a:solidFill>
                <a:latin typeface="Trebuchet MS" pitchFamily="34" charset="0"/>
              </a:defRPr>
            </a:lvl2pPr>
            <a:lvl3pPr marL="1073849" indent="-214770" defTabSz="881451" eaLnBrk="0" hangingPunct="0">
              <a:defRPr sz="2300">
                <a:solidFill>
                  <a:schemeClr val="tx1"/>
                </a:solidFill>
                <a:latin typeface="Trebuchet MS" pitchFamily="34" charset="0"/>
              </a:defRPr>
            </a:lvl3pPr>
            <a:lvl4pPr marL="1503388" indent="-214770" defTabSz="881451" eaLnBrk="0" hangingPunct="0">
              <a:defRPr sz="2300">
                <a:solidFill>
                  <a:schemeClr val="tx1"/>
                </a:solidFill>
                <a:latin typeface="Trebuchet MS" pitchFamily="34" charset="0"/>
              </a:defRPr>
            </a:lvl4pPr>
            <a:lvl5pPr marL="1932927" indent="-214770" defTabSz="881451" eaLnBrk="0" hangingPunct="0">
              <a:defRPr sz="2300">
                <a:solidFill>
                  <a:schemeClr val="tx1"/>
                </a:solidFill>
                <a:latin typeface="Trebuchet MS" pitchFamily="34" charset="0"/>
              </a:defRPr>
            </a:lvl5pPr>
            <a:lvl6pPr marL="2362467" indent="-214770" defTabSz="8814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itchFamily="34" charset="0"/>
              </a:defRPr>
            </a:lvl6pPr>
            <a:lvl7pPr marL="2792006" indent="-214770" defTabSz="8814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itchFamily="34" charset="0"/>
              </a:defRPr>
            </a:lvl7pPr>
            <a:lvl8pPr marL="3221546" indent="-214770" defTabSz="8814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itchFamily="34" charset="0"/>
              </a:defRPr>
            </a:lvl8pPr>
            <a:lvl9pPr marL="3651085" indent="-214770" defTabSz="88145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C20E087E-1F72-4473-B41A-EBDF01AB0859}" type="slidenum">
              <a:rPr lang="en-US" sz="900"/>
              <a:pPr/>
              <a:t>175</a:t>
            </a:fld>
            <a:endParaRPr lang="en-US" sz="900"/>
          </a:p>
        </p:txBody>
      </p:sp>
      <p:sp>
        <p:nvSpPr>
          <p:cNvPr id="235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ln/>
        </p:spPr>
      </p:sp>
      <p:sp>
        <p:nvSpPr>
          <p:cNvPr id="235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0352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0A084-47EC-4030-94DD-FCDA0D2D1E31}" type="datetimeFigureOut">
              <a:rPr lang="nl-BE" smtClean="0"/>
              <a:t>29/03/2021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3B1A-6B41-4B80-A637-4CB54CC449C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29406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0A084-47EC-4030-94DD-FCDA0D2D1E31}" type="datetimeFigureOut">
              <a:rPr lang="nl-BE" smtClean="0"/>
              <a:t>29/03/2021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3B1A-6B41-4B80-A637-4CB54CC449C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10319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0A084-47EC-4030-94DD-FCDA0D2D1E31}" type="datetimeFigureOut">
              <a:rPr lang="nl-BE" smtClean="0"/>
              <a:t>29/03/2021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3B1A-6B41-4B80-A637-4CB54CC449C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46127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0A084-47EC-4030-94DD-FCDA0D2D1E31}" type="datetimeFigureOut">
              <a:rPr lang="nl-BE" smtClean="0"/>
              <a:t>29/03/2021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3B1A-6B41-4B80-A637-4CB54CC449C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42079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0A084-47EC-4030-94DD-FCDA0D2D1E31}" type="datetimeFigureOut">
              <a:rPr lang="nl-BE" smtClean="0"/>
              <a:t>29/03/2021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3B1A-6B41-4B80-A637-4CB54CC449C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09893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0A084-47EC-4030-94DD-FCDA0D2D1E31}" type="datetimeFigureOut">
              <a:rPr lang="nl-BE" smtClean="0"/>
              <a:t>29/03/2021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3B1A-6B41-4B80-A637-4CB54CC449C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75576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0A084-47EC-4030-94DD-FCDA0D2D1E31}" type="datetimeFigureOut">
              <a:rPr lang="nl-BE" smtClean="0"/>
              <a:t>29/03/2021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3B1A-6B41-4B80-A637-4CB54CC449C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07739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0A084-47EC-4030-94DD-FCDA0D2D1E31}" type="datetimeFigureOut">
              <a:rPr lang="nl-BE" smtClean="0"/>
              <a:t>29/03/2021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3B1A-6B41-4B80-A637-4CB54CC449C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6091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0A084-47EC-4030-94DD-FCDA0D2D1E31}" type="datetimeFigureOut">
              <a:rPr lang="nl-BE" smtClean="0"/>
              <a:t>29/03/2021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3B1A-6B41-4B80-A637-4CB54CC449C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99559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0A084-47EC-4030-94DD-FCDA0D2D1E31}" type="datetimeFigureOut">
              <a:rPr lang="nl-BE" smtClean="0"/>
              <a:t>29/03/2021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3B1A-6B41-4B80-A637-4CB54CC449C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57705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0A084-47EC-4030-94DD-FCDA0D2D1E31}" type="datetimeFigureOut">
              <a:rPr lang="nl-BE" smtClean="0"/>
              <a:t>29/03/2021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93B1A-6B41-4B80-A637-4CB54CC449C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47888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0A084-47EC-4030-94DD-FCDA0D2D1E31}" type="datetimeFigureOut">
              <a:rPr lang="nl-BE" smtClean="0"/>
              <a:t>29/03/2021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93B1A-6B41-4B80-A637-4CB54CC449C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4602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image" Target="../media/image1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Relationship Id="rId9" Type="http://schemas.openxmlformats.org/officeDocument/2006/relationships/image" Target="../media/image3.jpe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7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4.jpeg"/><Relationship Id="rId4" Type="http://schemas.openxmlformats.org/officeDocument/2006/relationships/image" Target="../media/image15.jpe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6.emf"/><Relationship Id="rId4" Type="http://schemas.openxmlformats.org/officeDocument/2006/relationships/image" Target="../media/image24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6.emf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7.png"/><Relationship Id="rId4" Type="http://schemas.openxmlformats.org/officeDocument/2006/relationships/image" Target="../media/image26.emf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6.emf"/><Relationship Id="rId4" Type="http://schemas.openxmlformats.org/officeDocument/2006/relationships/image" Target="../media/image24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4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emf"/><Relationship Id="rId4" Type="http://schemas.openxmlformats.org/officeDocument/2006/relationships/image" Target="../media/image7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emf"/><Relationship Id="rId4" Type="http://schemas.openxmlformats.org/officeDocument/2006/relationships/image" Target="../media/image7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emf"/><Relationship Id="rId4" Type="http://schemas.openxmlformats.org/officeDocument/2006/relationships/image" Target="../media/image7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0.em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1.emf"/><Relationship Id="rId4" Type="http://schemas.openxmlformats.org/officeDocument/2006/relationships/image" Target="../media/image24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3.em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emf"/><Relationship Id="rId5" Type="http://schemas.openxmlformats.org/officeDocument/2006/relationships/image" Target="../media/image24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4.emf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4.emf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4.emf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4.emf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0.pn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36.jpeg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7.emf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7.emf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8.emf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emf"/><Relationship Id="rId4" Type="http://schemas.openxmlformats.org/officeDocument/2006/relationships/image" Target="../media/image24.png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emf"/><Relationship Id="rId4" Type="http://schemas.openxmlformats.org/officeDocument/2006/relationships/image" Target="../media/image24.png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emf"/><Relationship Id="rId4" Type="http://schemas.openxmlformats.org/officeDocument/2006/relationships/image" Target="../media/image24.png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emf"/><Relationship Id="rId4" Type="http://schemas.openxmlformats.org/officeDocument/2006/relationships/image" Target="../media/image24.png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emf"/><Relationship Id="rId4" Type="http://schemas.openxmlformats.org/officeDocument/2006/relationships/image" Target="../media/image24.png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emf"/><Relationship Id="rId4" Type="http://schemas.openxmlformats.org/officeDocument/2006/relationships/image" Target="../media/image24.png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emf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emf"/><Relationship Id="rId4" Type="http://schemas.openxmlformats.org/officeDocument/2006/relationships/image" Target="../media/image24.png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emf"/><Relationship Id="rId4" Type="http://schemas.openxmlformats.org/officeDocument/2006/relationships/image" Target="../media/image24.png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emf"/><Relationship Id="rId4" Type="http://schemas.openxmlformats.org/officeDocument/2006/relationships/image" Target="../media/image24.png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emf"/><Relationship Id="rId4" Type="http://schemas.openxmlformats.org/officeDocument/2006/relationships/image" Target="../media/image24.png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emf"/><Relationship Id="rId4" Type="http://schemas.openxmlformats.org/officeDocument/2006/relationships/image" Target="../media/image24.png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9.emf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9.emf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9.emf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9.emf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0.png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4.png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4.png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4.png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4.png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emf"/><Relationship Id="rId4" Type="http://schemas.openxmlformats.org/officeDocument/2006/relationships/image" Target="../media/image7.png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1.emf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1.emf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1.emf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1.emf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1.emf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1.emf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1.emf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emf"/><Relationship Id="rId4" Type="http://schemas.openxmlformats.org/officeDocument/2006/relationships/image" Target="../media/image24.png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1.emf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1.emf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1.emf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1.emf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emf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1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4.png"/><Relationship Id="rId7" Type="http://schemas.openxmlformats.org/officeDocument/2006/relationships/image" Target="../media/image4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emf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Peter.verschelden@moorestephens.b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jpeg"/></Relationships>
</file>

<file path=ppt/slides/_rels/slide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emf"/><Relationship Id="rId4" Type="http://schemas.openxmlformats.org/officeDocument/2006/relationships/hyperlink" Target="http://www.stern.nyu.edu/~adamodar/pc/datasets/betas.xls" TargetMode="External"/></Relationships>
</file>

<file path=ppt/slides/_rels/slide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1.png"/><Relationship Id="rId7" Type="http://schemas.openxmlformats.org/officeDocument/2006/relationships/image" Target="../media/image1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emf"/></Relationships>
</file>

<file path=ppt/slides/_rels/slide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emf"/></Relationships>
</file>

<file path=ppt/slides/_rels/slide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emf"/></Relationships>
</file>

<file path=ppt/slides/_rels/slide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emf"/></Relationships>
</file>

<file path=ppt/slides/_rels/slide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6.jpeg"/><Relationship Id="rId7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Relationship Id="rId9" Type="http://schemas.openxmlformats.org/officeDocument/2006/relationships/image" Target="../media/image3.jpeg"/></Relationships>
</file>

<file path=ppt/slides/_rels/slide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emf"/></Relationships>
</file>

<file path=ppt/slides/_rels/slide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6.jpeg"/><Relationship Id="rId7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Relationship Id="rId9" Type="http://schemas.openxmlformats.org/officeDocument/2006/relationships/image" Target="../media/image3.jpeg"/></Relationships>
</file>

<file path=ppt/slides/_rels/slide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emf"/></Relationships>
</file>

<file path=ppt/slides/_rels/slide2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emf"/></Relationships>
</file>

<file path=ppt/slides/_rels/slide2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emf"/></Relationships>
</file>

<file path=ppt/slides/_rels/slide2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emf"/></Relationships>
</file>

<file path=ppt/slides/_rels/slide2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emf"/></Relationships>
</file>

<file path=ppt/slides/_rels/slide2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emf"/></Relationships>
</file>

<file path=ppt/slides/_rels/slide2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emf"/></Relationships>
</file>

<file path=ppt/slides/_rels/slide2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6.jpeg"/><Relationship Id="rId7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Relationship Id="rId9" Type="http://schemas.openxmlformats.org/officeDocument/2006/relationships/image" Target="../media/image3.jpeg"/></Relationships>
</file>

<file path=ppt/slides/_rels/slide2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emf"/></Relationships>
</file>

<file path=ppt/slides/_rels/slide2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emf"/></Relationships>
</file>

<file path=ppt/slides/_rels/slide2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emf"/></Relationships>
</file>

<file path=ppt/slides/_rels/slide2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emf"/></Relationships>
</file>

<file path=ppt/slides/_rels/slide2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6.jpeg"/><Relationship Id="rId7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Relationship Id="rId9" Type="http://schemas.openxmlformats.org/officeDocument/2006/relationships/image" Target="../media/image3.jpeg"/></Relationships>
</file>

<file path=ppt/slides/_rels/slide2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emf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6.jpeg"/><Relationship Id="rId7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Relationship Id="rId9" Type="http://schemas.openxmlformats.org/officeDocument/2006/relationships/image" Target="../media/image3.jpeg"/></Relationships>
</file>

<file path=ppt/slides/_rels/slide2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emf"/><Relationship Id="rId4" Type="http://schemas.openxmlformats.org/officeDocument/2006/relationships/image" Target="../media/image7.png"/></Relationships>
</file>

<file path=ppt/slides/_rels/slide2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emf"/><Relationship Id="rId4" Type="http://schemas.openxmlformats.org/officeDocument/2006/relationships/image" Target="../media/image7.png"/></Relationships>
</file>

<file path=ppt/slides/_rels/slide2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emf"/><Relationship Id="rId4" Type="http://schemas.openxmlformats.org/officeDocument/2006/relationships/image" Target="../media/image7.png"/></Relationships>
</file>

<file path=ppt/slides/_rels/slide2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emf"/><Relationship Id="rId4" Type="http://schemas.openxmlformats.org/officeDocument/2006/relationships/image" Target="../media/image7.png"/></Relationships>
</file>

<file path=ppt/slides/_rels/slide2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emf"/><Relationship Id="rId5" Type="http://schemas.openxmlformats.org/officeDocument/2006/relationships/image" Target="../media/image7.png"/><Relationship Id="rId4" Type="http://schemas.openxmlformats.org/officeDocument/2006/relationships/image" Target="../media/image58.emf"/></Relationships>
</file>

<file path=ppt/slides/_rels/slide2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57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6.jpeg"/><Relationship Id="rId4" Type="http://schemas.openxmlformats.org/officeDocument/2006/relationships/image" Target="../media/image58.emf"/></Relationships>
</file>

<file path=ppt/slides/_rels/slide2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57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6.jpeg"/><Relationship Id="rId4" Type="http://schemas.openxmlformats.org/officeDocument/2006/relationships/image" Target="../media/image58.emf"/></Relationships>
</file>

<file path=ppt/slides/_rels/slide2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57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6.jpeg"/><Relationship Id="rId4" Type="http://schemas.openxmlformats.org/officeDocument/2006/relationships/image" Target="../media/image58.emf"/></Relationships>
</file>

<file path=ppt/slides/_rels/slide2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57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6.jpeg"/><Relationship Id="rId4" Type="http://schemas.openxmlformats.org/officeDocument/2006/relationships/image" Target="../media/image58.emf"/></Relationships>
</file>

<file path=ppt/slides/_rels/slide2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57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6.jpeg"/><Relationship Id="rId4" Type="http://schemas.openxmlformats.org/officeDocument/2006/relationships/image" Target="../media/image58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6.jpeg"/><Relationship Id="rId7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Relationship Id="rId9" Type="http://schemas.openxmlformats.org/officeDocument/2006/relationships/image" Target="../media/image3.jpeg"/></Relationships>
</file>

<file path=ppt/slides/_rels/slide2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7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58.emf"/><Relationship Id="rId4" Type="http://schemas.openxmlformats.org/officeDocument/2006/relationships/image" Target="../media/image24.png"/></Relationships>
</file>

<file path=ppt/slides/_rels/slide2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7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58.emf"/><Relationship Id="rId4" Type="http://schemas.openxmlformats.org/officeDocument/2006/relationships/image" Target="../media/image24.png"/></Relationships>
</file>

<file path=ppt/slides/_rels/slide2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png"/></Relationships>
</file>

<file path=ppt/slides/_rels/slide2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png"/></Relationships>
</file>

<file path=ppt/slides/_rels/slide2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png"/></Relationships>
</file>

<file path=ppt/slides/_rels/slide2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7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58.emf"/><Relationship Id="rId4" Type="http://schemas.openxmlformats.org/officeDocument/2006/relationships/image" Target="../media/image24.png"/></Relationships>
</file>

<file path=ppt/slides/_rels/slide2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7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58.emf"/><Relationship Id="rId4" Type="http://schemas.openxmlformats.org/officeDocument/2006/relationships/image" Target="../media/image24.png"/></Relationships>
</file>

<file path=ppt/slides/_rels/slide2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7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58.emf"/><Relationship Id="rId4" Type="http://schemas.openxmlformats.org/officeDocument/2006/relationships/image" Target="../media/image24.png"/></Relationships>
</file>

<file path=ppt/slides/_rels/slide2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6.jpeg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emf"/><Relationship Id="rId5" Type="http://schemas.openxmlformats.org/officeDocument/2006/relationships/image" Target="../media/image24.png"/><Relationship Id="rId4" Type="http://schemas.openxmlformats.org/officeDocument/2006/relationships/image" Target="../media/image3.jpeg"/></Relationships>
</file>

<file path=ppt/slides/_rels/slide2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1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58.emf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6.jpeg"/><Relationship Id="rId7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Relationship Id="rId9" Type="http://schemas.openxmlformats.org/officeDocument/2006/relationships/image" Target="../media/image3.jpeg"/></Relationships>
</file>

<file path=ppt/slides/_rels/slide2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1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58.emf"/><Relationship Id="rId4" Type="http://schemas.openxmlformats.org/officeDocument/2006/relationships/image" Target="../media/image24.png"/></Relationships>
</file>

<file path=ppt/slides/_rels/slide2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1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58.emf"/><Relationship Id="rId4" Type="http://schemas.openxmlformats.org/officeDocument/2006/relationships/image" Target="../media/image24.png"/></Relationships>
</file>

<file path=ppt/slides/_rels/slide2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1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58.emf"/><Relationship Id="rId4" Type="http://schemas.openxmlformats.org/officeDocument/2006/relationships/image" Target="../media/image24.png"/></Relationships>
</file>

<file path=ppt/slides/_rels/slide2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1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58.emf"/><Relationship Id="rId4" Type="http://schemas.openxmlformats.org/officeDocument/2006/relationships/image" Target="../media/image24.png"/></Relationships>
</file>

<file path=ppt/slides/_rels/slide2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6.jpeg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emf"/><Relationship Id="rId5" Type="http://schemas.openxmlformats.org/officeDocument/2006/relationships/image" Target="../media/image24.png"/><Relationship Id="rId4" Type="http://schemas.openxmlformats.org/officeDocument/2006/relationships/image" Target="../media/image3.jpeg"/></Relationships>
</file>

<file path=ppt/slides/_rels/slide2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6.jpeg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emf"/><Relationship Id="rId5" Type="http://schemas.openxmlformats.org/officeDocument/2006/relationships/image" Target="../media/image24.png"/><Relationship Id="rId4" Type="http://schemas.openxmlformats.org/officeDocument/2006/relationships/image" Target="../media/image3.jpeg"/></Relationships>
</file>

<file path=ppt/slides/_rels/slide2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6.jpeg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emf"/><Relationship Id="rId5" Type="http://schemas.openxmlformats.org/officeDocument/2006/relationships/image" Target="../media/image24.png"/><Relationship Id="rId4" Type="http://schemas.openxmlformats.org/officeDocument/2006/relationships/image" Target="../media/image3.jpeg"/></Relationships>
</file>

<file path=ppt/slides/_rels/slide2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6.jpeg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emf"/><Relationship Id="rId5" Type="http://schemas.openxmlformats.org/officeDocument/2006/relationships/image" Target="../media/image24.png"/><Relationship Id="rId4" Type="http://schemas.openxmlformats.org/officeDocument/2006/relationships/image" Target="../media/image3.jpeg"/></Relationships>
</file>

<file path=ppt/slides/_rels/slide2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2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58.emf"/><Relationship Id="rId4" Type="http://schemas.openxmlformats.org/officeDocument/2006/relationships/image" Target="../media/image24.png"/></Relationships>
</file>

<file path=ppt/slides/_rels/slide2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6.jpeg"/><Relationship Id="rId7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Relationship Id="rId9" Type="http://schemas.openxmlformats.org/officeDocument/2006/relationships/image" Target="../media/image3.jpeg"/></Relationships>
</file>

<file path=ppt/slides/_rels/slide2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2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58.emf"/><Relationship Id="rId4" Type="http://schemas.openxmlformats.org/officeDocument/2006/relationships/image" Target="../media/image24.png"/></Relationships>
</file>

<file path=ppt/slides/_rels/slide2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6.jpeg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emf"/><Relationship Id="rId5" Type="http://schemas.openxmlformats.org/officeDocument/2006/relationships/image" Target="../media/image24.png"/><Relationship Id="rId4" Type="http://schemas.openxmlformats.org/officeDocument/2006/relationships/image" Target="../media/image3.jpeg"/></Relationships>
</file>

<file path=ppt/slides/_rels/slide2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6.jpeg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emf"/><Relationship Id="rId5" Type="http://schemas.openxmlformats.org/officeDocument/2006/relationships/image" Target="../media/image24.png"/><Relationship Id="rId4" Type="http://schemas.openxmlformats.org/officeDocument/2006/relationships/image" Target="../media/image3.jpeg"/></Relationships>
</file>

<file path=ppt/slides/_rels/slide2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6.jpeg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emf"/><Relationship Id="rId5" Type="http://schemas.openxmlformats.org/officeDocument/2006/relationships/image" Target="../media/image24.png"/><Relationship Id="rId4" Type="http://schemas.openxmlformats.org/officeDocument/2006/relationships/image" Target="../media/image3.jpeg"/></Relationships>
</file>

<file path=ppt/slides/_rels/slide2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6.jpeg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emf"/><Relationship Id="rId5" Type="http://schemas.openxmlformats.org/officeDocument/2006/relationships/image" Target="../media/image24.png"/><Relationship Id="rId4" Type="http://schemas.openxmlformats.org/officeDocument/2006/relationships/image" Target="../media/image3.jpeg"/></Relationships>
</file>

<file path=ppt/slides/_rels/slide2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6.jpeg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emf"/><Relationship Id="rId5" Type="http://schemas.openxmlformats.org/officeDocument/2006/relationships/image" Target="../media/image24.png"/><Relationship Id="rId4" Type="http://schemas.openxmlformats.org/officeDocument/2006/relationships/image" Target="../media/image3.jpeg"/></Relationships>
</file>

<file path=ppt/slides/_rels/slide2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6.jpeg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emf"/><Relationship Id="rId5" Type="http://schemas.openxmlformats.org/officeDocument/2006/relationships/image" Target="../media/image24.png"/><Relationship Id="rId4" Type="http://schemas.openxmlformats.org/officeDocument/2006/relationships/image" Target="../media/image3.jpeg"/></Relationships>
</file>

<file path=ppt/slides/_rels/slide2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6.jpeg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emf"/><Relationship Id="rId5" Type="http://schemas.openxmlformats.org/officeDocument/2006/relationships/image" Target="../media/image24.png"/><Relationship Id="rId4" Type="http://schemas.openxmlformats.org/officeDocument/2006/relationships/image" Target="../media/image3.jpeg"/></Relationships>
</file>

<file path=ppt/slides/_rels/slide2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6.jpeg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emf"/><Relationship Id="rId5" Type="http://schemas.openxmlformats.org/officeDocument/2006/relationships/image" Target="../media/image24.png"/><Relationship Id="rId4" Type="http://schemas.openxmlformats.org/officeDocument/2006/relationships/image" Target="../media/image3.jpeg"/></Relationships>
</file>

<file path=ppt/slides/_rels/slide2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6.jpeg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emf"/><Relationship Id="rId5" Type="http://schemas.openxmlformats.org/officeDocument/2006/relationships/image" Target="../media/image2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6.jpeg"/><Relationship Id="rId7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Relationship Id="rId9" Type="http://schemas.openxmlformats.org/officeDocument/2006/relationships/image" Target="../media/image3.jpeg"/></Relationships>
</file>

<file path=ppt/slides/_rels/slide3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6.jpeg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emf"/><Relationship Id="rId5" Type="http://schemas.openxmlformats.org/officeDocument/2006/relationships/image" Target="../media/image24.png"/><Relationship Id="rId4" Type="http://schemas.openxmlformats.org/officeDocument/2006/relationships/image" Target="../media/image3.jpeg"/></Relationships>
</file>

<file path=ppt/slides/_rels/slide3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6.jpeg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emf"/><Relationship Id="rId5" Type="http://schemas.openxmlformats.org/officeDocument/2006/relationships/image" Target="../media/image24.png"/><Relationship Id="rId4" Type="http://schemas.openxmlformats.org/officeDocument/2006/relationships/image" Target="../media/image3.jpeg"/></Relationships>
</file>

<file path=ppt/slides/_rels/slide3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6.jpeg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emf"/><Relationship Id="rId5" Type="http://schemas.openxmlformats.org/officeDocument/2006/relationships/image" Target="../media/image24.png"/><Relationship Id="rId4" Type="http://schemas.openxmlformats.org/officeDocument/2006/relationships/image" Target="../media/image3.jpeg"/></Relationships>
</file>

<file path=ppt/slides/_rels/slide3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6.jpeg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emf"/><Relationship Id="rId5" Type="http://schemas.openxmlformats.org/officeDocument/2006/relationships/image" Target="../media/image24.png"/><Relationship Id="rId4" Type="http://schemas.openxmlformats.org/officeDocument/2006/relationships/image" Target="../media/image3.jpeg"/></Relationships>
</file>

<file path=ppt/slides/_rels/slide3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6.jpeg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emf"/><Relationship Id="rId5" Type="http://schemas.openxmlformats.org/officeDocument/2006/relationships/image" Target="../media/image24.png"/><Relationship Id="rId4" Type="http://schemas.openxmlformats.org/officeDocument/2006/relationships/image" Target="../media/image3.jpeg"/></Relationships>
</file>

<file path=ppt/slides/_rels/slide3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6.jpeg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emf"/><Relationship Id="rId5" Type="http://schemas.openxmlformats.org/officeDocument/2006/relationships/image" Target="../media/image24.png"/><Relationship Id="rId4" Type="http://schemas.openxmlformats.org/officeDocument/2006/relationships/image" Target="../media/image3.jpeg"/></Relationships>
</file>

<file path=ppt/slides/_rels/slide3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7.png"/><Relationship Id="rId7" Type="http://schemas.openxmlformats.org/officeDocument/2006/relationships/image" Target="../media/image16.jpeg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emf"/><Relationship Id="rId5" Type="http://schemas.openxmlformats.org/officeDocument/2006/relationships/image" Target="../media/image24.png"/><Relationship Id="rId4" Type="http://schemas.openxmlformats.org/officeDocument/2006/relationships/image" Target="../media/image3.jpeg"/></Relationships>
</file>

<file path=ppt/slides/_rels/slide3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2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58.emf"/><Relationship Id="rId4" Type="http://schemas.openxmlformats.org/officeDocument/2006/relationships/image" Target="../media/image24.png"/></Relationships>
</file>

<file path=ppt/slides/_rels/slide3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emf"/><Relationship Id="rId3" Type="http://schemas.openxmlformats.org/officeDocument/2006/relationships/image" Target="../media/image7.png"/><Relationship Id="rId7" Type="http://schemas.openxmlformats.org/officeDocument/2006/relationships/image" Target="../media/image1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emf"/><Relationship Id="rId5" Type="http://schemas.openxmlformats.org/officeDocument/2006/relationships/image" Target="../media/image24.png"/><Relationship Id="rId4" Type="http://schemas.openxmlformats.org/officeDocument/2006/relationships/image" Target="../media/image3.jpeg"/></Relationships>
</file>

<file path=ppt/slides/_rels/slide3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6.jpeg"/><Relationship Id="rId7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Relationship Id="rId9" Type="http://schemas.openxmlformats.org/officeDocument/2006/relationships/image" Target="../media/image3.jpeg"/></Relationships>
</file>

<file path=ppt/slides/_rels/slide3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emf"/><Relationship Id="rId3" Type="http://schemas.openxmlformats.org/officeDocument/2006/relationships/image" Target="../media/image3.jpeg"/><Relationship Id="rId7" Type="http://schemas.openxmlformats.org/officeDocument/2006/relationships/image" Target="../media/image1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58.emf"/><Relationship Id="rId4" Type="http://schemas.openxmlformats.org/officeDocument/2006/relationships/image" Target="../media/image24.png"/></Relationships>
</file>

<file path=ppt/slides/_rels/slide3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emf"/><Relationship Id="rId3" Type="http://schemas.openxmlformats.org/officeDocument/2006/relationships/image" Target="../media/image3.jpeg"/><Relationship Id="rId7" Type="http://schemas.openxmlformats.org/officeDocument/2006/relationships/image" Target="../media/image1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58.emf"/><Relationship Id="rId4" Type="http://schemas.openxmlformats.org/officeDocument/2006/relationships/image" Target="../media/image24.png"/></Relationships>
</file>

<file path=ppt/slides/_rels/slide3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emf"/><Relationship Id="rId3" Type="http://schemas.openxmlformats.org/officeDocument/2006/relationships/image" Target="../media/image3.jpeg"/><Relationship Id="rId7" Type="http://schemas.openxmlformats.org/officeDocument/2006/relationships/image" Target="../media/image1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58.emf"/><Relationship Id="rId4" Type="http://schemas.openxmlformats.org/officeDocument/2006/relationships/image" Target="../media/image24.png"/></Relationships>
</file>

<file path=ppt/slides/_rels/slide3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2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58.emf"/><Relationship Id="rId4" Type="http://schemas.openxmlformats.org/officeDocument/2006/relationships/image" Target="../media/image24.png"/></Relationships>
</file>

<file path=ppt/slides/_rels/slide3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2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58.emf"/><Relationship Id="rId4" Type="http://schemas.openxmlformats.org/officeDocument/2006/relationships/image" Target="../media/image24.png"/></Relationships>
</file>

<file path=ppt/slides/_rels/slide3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2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58.emf"/><Relationship Id="rId4" Type="http://schemas.openxmlformats.org/officeDocument/2006/relationships/image" Target="../media/image24.png"/></Relationships>
</file>

<file path=ppt/slides/_rels/slide3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6.jpeg"/><Relationship Id="rId7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Relationship Id="rId9" Type="http://schemas.openxmlformats.org/officeDocument/2006/relationships/image" Target="../media/image3.jpeg"/></Relationships>
</file>

<file path=ppt/slides/_rels/slide3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6.jpeg"/><Relationship Id="rId7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Relationship Id="rId9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6.jpeg"/><Relationship Id="rId7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Relationship Id="rId9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4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F9C7F-8452-4DFD-AB08-AF1E0C27D7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6E6EBB-F048-4BCC-B569-0589B15BB1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29256B-342B-4C73-9960-4FB763915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6141" y="601363"/>
            <a:ext cx="10036281" cy="57994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A9323C-23E0-481F-83FB-34835CFCA35B}"/>
              </a:ext>
            </a:extLst>
          </p:cNvPr>
          <p:cNvSpPr txBox="1"/>
          <p:nvPr/>
        </p:nvSpPr>
        <p:spPr>
          <a:xfrm>
            <a:off x="7138523" y="2523681"/>
            <a:ext cx="1264898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1350" dirty="0">
                <a:solidFill>
                  <a:schemeClr val="bg1"/>
                </a:solidFill>
              </a:rPr>
              <a:t>Opleiding</a:t>
            </a:r>
            <a:br>
              <a:rPr lang="nl-BE" sz="1350" dirty="0">
                <a:solidFill>
                  <a:schemeClr val="bg1"/>
                </a:solidFill>
              </a:rPr>
            </a:br>
            <a:r>
              <a:rPr lang="nl-BE" sz="1350" dirty="0">
                <a:solidFill>
                  <a:schemeClr val="bg1"/>
                </a:solidFill>
              </a:rPr>
              <a:t>PRO MANDATO</a:t>
            </a:r>
          </a:p>
          <a:p>
            <a:pPr algn="ctr"/>
            <a:r>
              <a:rPr lang="nl-BE" sz="1350" dirty="0">
                <a:solidFill>
                  <a:schemeClr val="bg1"/>
                </a:solidFill>
              </a:rPr>
              <a:t>2021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31216F-B956-4FA1-A9CE-7569C1133230}"/>
              </a:ext>
            </a:extLst>
          </p:cNvPr>
          <p:cNvSpPr txBox="1"/>
          <p:nvPr/>
        </p:nvSpPr>
        <p:spPr>
          <a:xfrm>
            <a:off x="6876868" y="3750702"/>
            <a:ext cx="17882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solidFill>
                  <a:schemeClr val="bg1"/>
                </a:solidFill>
              </a:rPr>
              <a:t>Waardering van AANDELEN</a:t>
            </a:r>
            <a:endParaRPr lang="nl-BE" sz="2400" b="1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62225F-079E-474B-A5CF-99458826F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6519" y="-48742"/>
            <a:ext cx="11449296" cy="7155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F3B31B-F995-49E6-A6C5-F3C46F83B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09351" y="6339443"/>
            <a:ext cx="11449296" cy="71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260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2.png">
            <a:extLst>
              <a:ext uri="{FF2B5EF4-FFF2-40B4-BE49-F238E27FC236}">
                <a16:creationId xmlns:a16="http://schemas.microsoft.com/office/drawing/2014/main" id="{B242729C-4481-4205-A3E2-0971AF499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2843808" y="2471607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2988270" y="2544632"/>
            <a:ext cx="11525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8" name="Text Box 56"/>
          <p:cNvSpPr txBox="1">
            <a:spLocks noChangeArrowheads="1"/>
          </p:cNvSpPr>
          <p:nvPr/>
        </p:nvSpPr>
        <p:spPr bwMode="auto">
          <a:xfrm>
            <a:off x="7079953" y="3014766"/>
            <a:ext cx="1150938" cy="36004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Schuld</a:t>
            </a:r>
          </a:p>
        </p:txBody>
      </p:sp>
      <p:sp>
        <p:nvSpPr>
          <p:cNvPr id="10" name="Text Box 58"/>
          <p:cNvSpPr txBox="1">
            <a:spLocks noChangeArrowheads="1"/>
          </p:cNvSpPr>
          <p:nvPr/>
        </p:nvSpPr>
        <p:spPr bwMode="auto">
          <a:xfrm>
            <a:off x="7079953" y="3374806"/>
            <a:ext cx="1150938" cy="23142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&lt;1Y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2989015" y="3263770"/>
            <a:ext cx="11509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Voorraden</a:t>
            </a:r>
          </a:p>
        </p:txBody>
      </p:sp>
      <p:sp>
        <p:nvSpPr>
          <p:cNvPr id="12" name="Text Box 61"/>
          <p:cNvSpPr txBox="1">
            <a:spLocks noChangeArrowheads="1"/>
          </p:cNvSpPr>
          <p:nvPr/>
        </p:nvSpPr>
        <p:spPr bwMode="auto">
          <a:xfrm>
            <a:off x="2989015" y="3911470"/>
            <a:ext cx="1150937" cy="46910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Vorderingen</a:t>
            </a:r>
          </a:p>
        </p:txBody>
      </p: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2988270" y="3481257"/>
            <a:ext cx="11509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BE" sz="1200"/>
              <a:t>Handels-vorderingen</a:t>
            </a:r>
            <a:endParaRPr lang="nl-NL" sz="1200"/>
          </a:p>
        </p:txBody>
      </p:sp>
      <p:sp>
        <p:nvSpPr>
          <p:cNvPr id="14" name="Text Box 63"/>
          <p:cNvSpPr txBox="1">
            <a:spLocks noChangeArrowheads="1"/>
          </p:cNvSpPr>
          <p:nvPr/>
        </p:nvSpPr>
        <p:spPr bwMode="auto">
          <a:xfrm>
            <a:off x="7079953" y="3606227"/>
            <a:ext cx="1150938" cy="253207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KT Fin Schuld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5" name="Text Box 64"/>
          <p:cNvSpPr txBox="1">
            <a:spLocks noChangeArrowheads="1"/>
          </p:cNvSpPr>
          <p:nvPr/>
        </p:nvSpPr>
        <p:spPr bwMode="auto">
          <a:xfrm>
            <a:off x="4140795" y="3840032"/>
            <a:ext cx="11509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Leveranciers</a:t>
            </a:r>
          </a:p>
        </p:txBody>
      </p:sp>
      <p:sp>
        <p:nvSpPr>
          <p:cNvPr id="19" name="Text Box 72"/>
          <p:cNvSpPr txBox="1">
            <a:spLocks noChangeArrowheads="1"/>
          </p:cNvSpPr>
          <p:nvPr/>
        </p:nvSpPr>
        <p:spPr bwMode="auto">
          <a:xfrm>
            <a:off x="4140795" y="4128957"/>
            <a:ext cx="1150938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Soc/Fisc.</a:t>
            </a:r>
          </a:p>
          <a:p>
            <a:pPr algn="ctr" eaLnBrk="1" hangingPunct="1"/>
            <a:r>
              <a:rPr lang="nl-NL" sz="1200"/>
              <a:t>Schulden</a:t>
            </a:r>
          </a:p>
          <a:p>
            <a:pPr algn="ctr" eaLnBrk="1" hangingPunct="1"/>
            <a:endParaRPr lang="nl-NL" sz="1200"/>
          </a:p>
        </p:txBody>
      </p:sp>
      <p:sp>
        <p:nvSpPr>
          <p:cNvPr id="20" name="Text Box 73"/>
          <p:cNvSpPr txBox="1">
            <a:spLocks noChangeArrowheads="1"/>
          </p:cNvSpPr>
          <p:nvPr/>
        </p:nvSpPr>
        <p:spPr bwMode="auto">
          <a:xfrm>
            <a:off x="5923514" y="4399439"/>
            <a:ext cx="1152525" cy="26709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 err="1"/>
              <a:t>Liq.Middelen</a:t>
            </a:r>
            <a:endParaRPr lang="nl-NL" sz="1000" dirty="0"/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4140795" y="2471607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B299431-35A9-4F60-A376-0F526B0EDFE5}"/>
              </a:ext>
            </a:extLst>
          </p:cNvPr>
          <p:cNvSpPr txBox="1"/>
          <p:nvPr/>
        </p:nvSpPr>
        <p:spPr>
          <a:xfrm rot="5400000">
            <a:off x="7908814" y="3258723"/>
            <a:ext cx="1013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00B050"/>
                </a:solidFill>
              </a:rPr>
              <a:t>Net-cash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BF2AF88-27AE-4A0F-A2A2-FC95706ABFFD}"/>
              </a:ext>
            </a:extLst>
          </p:cNvPr>
          <p:cNvSpPr txBox="1"/>
          <p:nvPr/>
        </p:nvSpPr>
        <p:spPr>
          <a:xfrm>
            <a:off x="2913179" y="4570241"/>
            <a:ext cx="248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4472BE"/>
                </a:solidFill>
              </a:rPr>
              <a:t>Bedrijfskapitaalbehoefte</a:t>
            </a: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A9C10B4B-2294-43B5-A0D3-4D8AD6731EEB}"/>
              </a:ext>
            </a:extLst>
          </p:cNvPr>
          <p:cNvSpPr/>
          <p:nvPr/>
        </p:nvSpPr>
        <p:spPr>
          <a:xfrm>
            <a:off x="2974769" y="3265715"/>
            <a:ext cx="1163782" cy="1128156"/>
          </a:xfrm>
          <a:custGeom>
            <a:avLst/>
            <a:gdLst>
              <a:gd name="connsiteX0" fmla="*/ 5937 w 1163782"/>
              <a:gd name="connsiteY0" fmla="*/ 0 h 1110343"/>
              <a:gd name="connsiteX1" fmla="*/ 1163782 w 1163782"/>
              <a:gd name="connsiteY1" fmla="*/ 5938 h 1110343"/>
              <a:gd name="connsiteX2" fmla="*/ 1140031 w 1163782"/>
              <a:gd name="connsiteY2" fmla="*/ 581891 h 1110343"/>
              <a:gd name="connsiteX3" fmla="*/ 896587 w 1163782"/>
              <a:gd name="connsiteY3" fmla="*/ 1110343 h 1110343"/>
              <a:gd name="connsiteX4" fmla="*/ 0 w 1163782"/>
              <a:gd name="connsiteY4" fmla="*/ 1110343 h 1110343"/>
              <a:gd name="connsiteX5" fmla="*/ 5937 w 1163782"/>
              <a:gd name="connsiteY5" fmla="*/ 0 h 1110343"/>
              <a:gd name="connsiteX0" fmla="*/ 5937 w 1163782"/>
              <a:gd name="connsiteY0" fmla="*/ 0 h 1128156"/>
              <a:gd name="connsiteX1" fmla="*/ 1163782 w 1163782"/>
              <a:gd name="connsiteY1" fmla="*/ 5938 h 1128156"/>
              <a:gd name="connsiteX2" fmla="*/ 1140031 w 1163782"/>
              <a:gd name="connsiteY2" fmla="*/ 581891 h 1128156"/>
              <a:gd name="connsiteX3" fmla="*/ 1157844 w 1163782"/>
              <a:gd name="connsiteY3" fmla="*/ 1128156 h 1128156"/>
              <a:gd name="connsiteX4" fmla="*/ 0 w 1163782"/>
              <a:gd name="connsiteY4" fmla="*/ 1110343 h 1128156"/>
              <a:gd name="connsiteX5" fmla="*/ 5937 w 1163782"/>
              <a:gd name="connsiteY5" fmla="*/ 0 h 11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782" h="1128156">
                <a:moveTo>
                  <a:pt x="5937" y="0"/>
                </a:moveTo>
                <a:lnTo>
                  <a:pt x="1163782" y="5938"/>
                </a:lnTo>
                <a:lnTo>
                  <a:pt x="1140031" y="581891"/>
                </a:lnTo>
                <a:lnTo>
                  <a:pt x="1157844" y="1128156"/>
                </a:lnTo>
                <a:lnTo>
                  <a:pt x="0" y="1110343"/>
                </a:lnTo>
                <a:lnTo>
                  <a:pt x="5937" y="0"/>
                </a:lnTo>
                <a:close/>
              </a:path>
            </a:pathLst>
          </a:custGeom>
          <a:solidFill>
            <a:srgbClr val="4472BE">
              <a:alpha val="21961"/>
            </a:srgbClr>
          </a:solidFill>
          <a:ln>
            <a:solidFill>
              <a:srgbClr val="2F528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669F2CF-8FEF-4E75-8DF2-0165C2EE9541}"/>
              </a:ext>
            </a:extLst>
          </p:cNvPr>
          <p:cNvSpPr/>
          <p:nvPr/>
        </p:nvSpPr>
        <p:spPr>
          <a:xfrm>
            <a:off x="2986994" y="2549549"/>
            <a:ext cx="1149887" cy="718518"/>
          </a:xfrm>
          <a:prstGeom prst="rect">
            <a:avLst/>
          </a:prstGeom>
          <a:solidFill>
            <a:srgbClr val="FFFF00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EB77D9E-9D52-47C0-BB47-65DDF786AE94}"/>
              </a:ext>
            </a:extLst>
          </p:cNvPr>
          <p:cNvSpPr/>
          <p:nvPr/>
        </p:nvSpPr>
        <p:spPr>
          <a:xfrm>
            <a:off x="5946533" y="3029541"/>
            <a:ext cx="2297875" cy="1620982"/>
          </a:xfrm>
          <a:custGeom>
            <a:avLst/>
            <a:gdLst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51906 w 2297875"/>
              <a:gd name="connsiteY4" fmla="*/ 831273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7875" h="1620982">
                <a:moveTo>
                  <a:pt x="1294410" y="825335"/>
                </a:moveTo>
                <a:lnTo>
                  <a:pt x="2297875" y="831273"/>
                </a:lnTo>
                <a:lnTo>
                  <a:pt x="2286000" y="5937"/>
                </a:lnTo>
                <a:lnTo>
                  <a:pt x="1140031" y="0"/>
                </a:lnTo>
                <a:lnTo>
                  <a:pt x="1151906" y="831273"/>
                </a:lnTo>
                <a:lnTo>
                  <a:pt x="890649" y="1377537"/>
                </a:lnTo>
                <a:lnTo>
                  <a:pt x="0" y="1377537"/>
                </a:lnTo>
                <a:lnTo>
                  <a:pt x="0" y="1620982"/>
                </a:lnTo>
                <a:lnTo>
                  <a:pt x="1145969" y="1609106"/>
                </a:lnTo>
                <a:lnTo>
                  <a:pt x="1145969" y="1365662"/>
                </a:lnTo>
                <a:lnTo>
                  <a:pt x="985652" y="1377537"/>
                </a:lnTo>
                <a:lnTo>
                  <a:pt x="1294410" y="825335"/>
                </a:lnTo>
                <a:close/>
              </a:path>
            </a:pathLst>
          </a:custGeom>
          <a:solidFill>
            <a:srgbClr val="92D050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A4A3E07-C6EB-4BA6-9764-BB85466CC42E}"/>
              </a:ext>
            </a:extLst>
          </p:cNvPr>
          <p:cNvSpPr/>
          <p:nvPr/>
        </p:nvSpPr>
        <p:spPr>
          <a:xfrm>
            <a:off x="4127006" y="3849901"/>
            <a:ext cx="1163782" cy="782292"/>
          </a:xfrm>
          <a:custGeom>
            <a:avLst/>
            <a:gdLst>
              <a:gd name="connsiteX0" fmla="*/ 5937 w 1163782"/>
              <a:gd name="connsiteY0" fmla="*/ 0 h 1110343"/>
              <a:gd name="connsiteX1" fmla="*/ 1163782 w 1163782"/>
              <a:gd name="connsiteY1" fmla="*/ 5938 h 1110343"/>
              <a:gd name="connsiteX2" fmla="*/ 1140031 w 1163782"/>
              <a:gd name="connsiteY2" fmla="*/ 581891 h 1110343"/>
              <a:gd name="connsiteX3" fmla="*/ 896587 w 1163782"/>
              <a:gd name="connsiteY3" fmla="*/ 1110343 h 1110343"/>
              <a:gd name="connsiteX4" fmla="*/ 0 w 1163782"/>
              <a:gd name="connsiteY4" fmla="*/ 1110343 h 1110343"/>
              <a:gd name="connsiteX5" fmla="*/ 5937 w 1163782"/>
              <a:gd name="connsiteY5" fmla="*/ 0 h 1110343"/>
              <a:gd name="connsiteX0" fmla="*/ 5937 w 1163782"/>
              <a:gd name="connsiteY0" fmla="*/ 0 h 1128156"/>
              <a:gd name="connsiteX1" fmla="*/ 1163782 w 1163782"/>
              <a:gd name="connsiteY1" fmla="*/ 5938 h 1128156"/>
              <a:gd name="connsiteX2" fmla="*/ 1140031 w 1163782"/>
              <a:gd name="connsiteY2" fmla="*/ 581891 h 1128156"/>
              <a:gd name="connsiteX3" fmla="*/ 1157844 w 1163782"/>
              <a:gd name="connsiteY3" fmla="*/ 1128156 h 1128156"/>
              <a:gd name="connsiteX4" fmla="*/ 0 w 1163782"/>
              <a:gd name="connsiteY4" fmla="*/ 1110343 h 1128156"/>
              <a:gd name="connsiteX5" fmla="*/ 5937 w 1163782"/>
              <a:gd name="connsiteY5" fmla="*/ 0 h 11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782" h="1128156">
                <a:moveTo>
                  <a:pt x="5937" y="0"/>
                </a:moveTo>
                <a:lnTo>
                  <a:pt x="1163782" y="5938"/>
                </a:lnTo>
                <a:lnTo>
                  <a:pt x="1140031" y="581891"/>
                </a:lnTo>
                <a:lnTo>
                  <a:pt x="1157844" y="1128156"/>
                </a:lnTo>
                <a:lnTo>
                  <a:pt x="0" y="1110343"/>
                </a:lnTo>
                <a:lnTo>
                  <a:pt x="5937" y="0"/>
                </a:lnTo>
                <a:close/>
              </a:path>
            </a:pathLst>
          </a:custGeom>
          <a:solidFill>
            <a:srgbClr val="4472BE">
              <a:alpha val="21961"/>
            </a:srgbClr>
          </a:solidFill>
          <a:ln>
            <a:solidFill>
              <a:srgbClr val="2F528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0" name="Line 51">
            <a:extLst>
              <a:ext uri="{FF2B5EF4-FFF2-40B4-BE49-F238E27FC236}">
                <a16:creationId xmlns:a16="http://schemas.microsoft.com/office/drawing/2014/main" id="{AA54A378-229F-4D12-9A95-66796A7C8F73}"/>
              </a:ext>
            </a:extLst>
          </p:cNvPr>
          <p:cNvSpPr>
            <a:spLocks noChangeShapeType="1"/>
          </p:cNvSpPr>
          <p:nvPr/>
        </p:nvSpPr>
        <p:spPr bwMode="auto">
          <a:xfrm>
            <a:off x="5779845" y="2483598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3" name="Line 52">
            <a:extLst>
              <a:ext uri="{FF2B5EF4-FFF2-40B4-BE49-F238E27FC236}">
                <a16:creationId xmlns:a16="http://schemas.microsoft.com/office/drawing/2014/main" id="{B0A524FC-647A-4815-A43A-2DC1086326C0}"/>
              </a:ext>
            </a:extLst>
          </p:cNvPr>
          <p:cNvSpPr>
            <a:spLocks noChangeShapeType="1"/>
          </p:cNvSpPr>
          <p:nvPr/>
        </p:nvSpPr>
        <p:spPr bwMode="auto">
          <a:xfrm>
            <a:off x="7076832" y="2483598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01A7D1D-70A2-4607-A5CE-2A3AB424DCA3}"/>
              </a:ext>
            </a:extLst>
          </p:cNvPr>
          <p:cNvSpPr txBox="1"/>
          <p:nvPr/>
        </p:nvSpPr>
        <p:spPr>
          <a:xfrm>
            <a:off x="6587197" y="2168127"/>
            <a:ext cx="1041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Net-Cash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DED839C-EA03-4484-95E5-E46DDAC80AFE}"/>
              </a:ext>
            </a:extLst>
          </p:cNvPr>
          <p:cNvSpPr txBox="1"/>
          <p:nvPr/>
        </p:nvSpPr>
        <p:spPr>
          <a:xfrm>
            <a:off x="3386948" y="2114266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Enterprise </a:t>
            </a:r>
            <a:r>
              <a:rPr lang="nl-BE" dirty="0" err="1"/>
              <a:t>value</a:t>
            </a:r>
            <a:endParaRPr lang="nl-BE" dirty="0"/>
          </a:p>
        </p:txBody>
      </p:sp>
      <p:sp>
        <p:nvSpPr>
          <p:cNvPr id="37" name="Line 51">
            <a:extLst>
              <a:ext uri="{FF2B5EF4-FFF2-40B4-BE49-F238E27FC236}">
                <a16:creationId xmlns:a16="http://schemas.microsoft.com/office/drawing/2014/main" id="{D89DA65D-55C8-4A37-8057-627C684A108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2471607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8" name="Line 52">
            <a:extLst>
              <a:ext uri="{FF2B5EF4-FFF2-40B4-BE49-F238E27FC236}">
                <a16:creationId xmlns:a16="http://schemas.microsoft.com/office/drawing/2014/main" id="{ADE1A5E0-4A29-4ADD-A8DF-C770FFC8DC42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6987" y="2471607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8368CEE-27A0-4A93-8484-DCD5B1CA3A91}"/>
              </a:ext>
            </a:extLst>
          </p:cNvPr>
          <p:cNvSpPr txBox="1"/>
          <p:nvPr/>
        </p:nvSpPr>
        <p:spPr>
          <a:xfrm>
            <a:off x="905060" y="2114266"/>
            <a:ext cx="771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/>
              <a:t>Equity</a:t>
            </a:r>
            <a:endParaRPr lang="nl-BE" dirty="0"/>
          </a:p>
        </p:txBody>
      </p:sp>
      <p:sp>
        <p:nvSpPr>
          <p:cNvPr id="40" name="Text Box 57">
            <a:extLst>
              <a:ext uri="{FF2B5EF4-FFF2-40B4-BE49-F238E27FC236}">
                <a16:creationId xmlns:a16="http://schemas.microsoft.com/office/drawing/2014/main" id="{3DA3F903-1F56-4357-98C2-84F9242D8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4646" y="2493178"/>
            <a:ext cx="1150938" cy="472004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Eigen vermogen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A74B1C-C180-4F3F-B910-D7A868F401E8}"/>
              </a:ext>
            </a:extLst>
          </p:cNvPr>
          <p:cNvSpPr txBox="1"/>
          <p:nvPr/>
        </p:nvSpPr>
        <p:spPr>
          <a:xfrm>
            <a:off x="2512747" y="2006544"/>
            <a:ext cx="3449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5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929469D-32C3-4F65-B1E3-2BADCDCD5F0E}"/>
              </a:ext>
            </a:extLst>
          </p:cNvPr>
          <p:cNvSpPr txBox="1"/>
          <p:nvPr/>
        </p:nvSpPr>
        <p:spPr>
          <a:xfrm>
            <a:off x="5498251" y="2060405"/>
            <a:ext cx="3449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5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E5E1717-8EF9-4761-A926-8B15E595117F}"/>
              </a:ext>
            </a:extLst>
          </p:cNvPr>
          <p:cNvSpPr txBox="1"/>
          <p:nvPr/>
        </p:nvSpPr>
        <p:spPr>
          <a:xfrm rot="16200000">
            <a:off x="2506799" y="2732470"/>
            <a:ext cx="746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accent4">
                    <a:lumMod val="75000"/>
                  </a:schemeClr>
                </a:solidFill>
              </a:rPr>
              <a:t>V. act.</a:t>
            </a:r>
          </a:p>
        </p:txBody>
      </p:sp>
      <p:pic>
        <p:nvPicPr>
          <p:cNvPr id="42" name="image1.jpeg">
            <a:extLst>
              <a:ext uri="{FF2B5EF4-FFF2-40B4-BE49-F238E27FC236}">
                <a16:creationId xmlns:a16="http://schemas.microsoft.com/office/drawing/2014/main" id="{2C97151A-89BE-4FD2-B3D9-560579CE43A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1844" y="5988106"/>
            <a:ext cx="1459448" cy="73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46320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2.png">
            <a:extLst>
              <a:ext uri="{FF2B5EF4-FFF2-40B4-BE49-F238E27FC236}">
                <a16:creationId xmlns:a16="http://schemas.microsoft.com/office/drawing/2014/main" id="{84EA5BB6-D4A0-4CAB-AF79-95F7A64A5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2843808" y="2471607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2988270" y="2544632"/>
            <a:ext cx="11525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8" name="Text Box 56"/>
          <p:cNvSpPr txBox="1">
            <a:spLocks noChangeArrowheads="1"/>
          </p:cNvSpPr>
          <p:nvPr/>
        </p:nvSpPr>
        <p:spPr bwMode="auto">
          <a:xfrm>
            <a:off x="4140795" y="2996952"/>
            <a:ext cx="1150938" cy="36004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Schuld</a:t>
            </a:r>
          </a:p>
        </p:txBody>
      </p:sp>
      <p:sp>
        <p:nvSpPr>
          <p:cNvPr id="9" name="Text Box 57"/>
          <p:cNvSpPr txBox="1">
            <a:spLocks noChangeArrowheads="1"/>
          </p:cNvSpPr>
          <p:nvPr/>
        </p:nvSpPr>
        <p:spPr bwMode="auto">
          <a:xfrm>
            <a:off x="4140795" y="2544632"/>
            <a:ext cx="1150938" cy="472004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Eigen vermogen</a:t>
            </a:r>
          </a:p>
        </p:txBody>
      </p:sp>
      <p:sp>
        <p:nvSpPr>
          <p:cNvPr id="10" name="Text Box 58"/>
          <p:cNvSpPr txBox="1">
            <a:spLocks noChangeArrowheads="1"/>
          </p:cNvSpPr>
          <p:nvPr/>
        </p:nvSpPr>
        <p:spPr bwMode="auto">
          <a:xfrm>
            <a:off x="4140795" y="3356992"/>
            <a:ext cx="1150938" cy="23142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&lt;1Y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2989015" y="3263770"/>
            <a:ext cx="11509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Voorraden</a:t>
            </a:r>
          </a:p>
        </p:txBody>
      </p: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2988270" y="3481257"/>
            <a:ext cx="11509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BE" sz="1200"/>
              <a:t>Handels-vorderingen</a:t>
            </a:r>
            <a:endParaRPr lang="nl-NL" sz="1200"/>
          </a:p>
        </p:txBody>
      </p:sp>
      <p:sp>
        <p:nvSpPr>
          <p:cNvPr id="14" name="Text Box 63"/>
          <p:cNvSpPr txBox="1">
            <a:spLocks noChangeArrowheads="1"/>
          </p:cNvSpPr>
          <p:nvPr/>
        </p:nvSpPr>
        <p:spPr bwMode="auto">
          <a:xfrm>
            <a:off x="4140795" y="3588413"/>
            <a:ext cx="1150938" cy="253207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KT Fin Schuld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5" name="Text Box 64"/>
          <p:cNvSpPr txBox="1">
            <a:spLocks noChangeArrowheads="1"/>
          </p:cNvSpPr>
          <p:nvPr/>
        </p:nvSpPr>
        <p:spPr bwMode="auto">
          <a:xfrm>
            <a:off x="4140795" y="3840032"/>
            <a:ext cx="11509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Leveranciers</a:t>
            </a:r>
          </a:p>
        </p:txBody>
      </p:sp>
      <p:sp>
        <p:nvSpPr>
          <p:cNvPr id="19" name="Text Box 72"/>
          <p:cNvSpPr txBox="1">
            <a:spLocks noChangeArrowheads="1"/>
          </p:cNvSpPr>
          <p:nvPr/>
        </p:nvSpPr>
        <p:spPr bwMode="auto">
          <a:xfrm>
            <a:off x="4140795" y="4128957"/>
            <a:ext cx="1150938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Soc/Fisc.</a:t>
            </a:r>
          </a:p>
          <a:p>
            <a:pPr algn="ctr" eaLnBrk="1" hangingPunct="1"/>
            <a:r>
              <a:rPr lang="nl-NL" sz="1200"/>
              <a:t>Schulden</a:t>
            </a:r>
          </a:p>
          <a:p>
            <a:pPr algn="ctr" eaLnBrk="1" hangingPunct="1"/>
            <a:endParaRPr lang="nl-NL" sz="1200"/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4140795" y="2471607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25" name="TextBox 24"/>
          <p:cNvSpPr txBox="1"/>
          <p:nvPr/>
        </p:nvSpPr>
        <p:spPr>
          <a:xfrm>
            <a:off x="3682013" y="2123564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Balans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188CA54C-0445-4513-A1AE-8B6748E72FBA}"/>
              </a:ext>
            </a:extLst>
          </p:cNvPr>
          <p:cNvSpPr/>
          <p:nvPr/>
        </p:nvSpPr>
        <p:spPr>
          <a:xfrm>
            <a:off x="2992582" y="3010395"/>
            <a:ext cx="2297875" cy="1620982"/>
          </a:xfrm>
          <a:custGeom>
            <a:avLst/>
            <a:gdLst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51906 w 2297875"/>
              <a:gd name="connsiteY4" fmla="*/ 831273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7875" h="1620982">
                <a:moveTo>
                  <a:pt x="1294410" y="825335"/>
                </a:moveTo>
                <a:lnTo>
                  <a:pt x="2297875" y="831273"/>
                </a:lnTo>
                <a:lnTo>
                  <a:pt x="2286000" y="5937"/>
                </a:lnTo>
                <a:lnTo>
                  <a:pt x="1140031" y="0"/>
                </a:lnTo>
                <a:lnTo>
                  <a:pt x="1151906" y="831273"/>
                </a:lnTo>
                <a:lnTo>
                  <a:pt x="890649" y="1377537"/>
                </a:lnTo>
                <a:lnTo>
                  <a:pt x="0" y="1377537"/>
                </a:lnTo>
                <a:lnTo>
                  <a:pt x="0" y="1620982"/>
                </a:lnTo>
                <a:lnTo>
                  <a:pt x="1145969" y="1609106"/>
                </a:lnTo>
                <a:lnTo>
                  <a:pt x="1145969" y="1365662"/>
                </a:lnTo>
                <a:lnTo>
                  <a:pt x="985652" y="1377537"/>
                </a:lnTo>
                <a:lnTo>
                  <a:pt x="1294410" y="825335"/>
                </a:lnTo>
                <a:close/>
              </a:path>
            </a:pathLst>
          </a:custGeom>
          <a:solidFill>
            <a:srgbClr val="92D050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B299431-35A9-4F60-A376-0F526B0EDFE5}"/>
              </a:ext>
            </a:extLst>
          </p:cNvPr>
          <p:cNvSpPr txBox="1"/>
          <p:nvPr/>
        </p:nvSpPr>
        <p:spPr>
          <a:xfrm rot="5400000">
            <a:off x="4916262" y="3234131"/>
            <a:ext cx="1013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00B050"/>
                </a:solidFill>
              </a:rPr>
              <a:t>Net-cash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BF2AF88-27AE-4A0F-A2A2-FC95706ABFFD}"/>
              </a:ext>
            </a:extLst>
          </p:cNvPr>
          <p:cNvSpPr txBox="1"/>
          <p:nvPr/>
        </p:nvSpPr>
        <p:spPr>
          <a:xfrm>
            <a:off x="2913179" y="4570241"/>
            <a:ext cx="248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4472BE"/>
                </a:solidFill>
              </a:rPr>
              <a:t>Bedrijfskapitaalbehoefte</a:t>
            </a: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A9C10B4B-2294-43B5-A0D3-4D8AD6731EEB}"/>
              </a:ext>
            </a:extLst>
          </p:cNvPr>
          <p:cNvSpPr/>
          <p:nvPr/>
        </p:nvSpPr>
        <p:spPr>
          <a:xfrm>
            <a:off x="2974769" y="3265714"/>
            <a:ext cx="1163782" cy="1110343"/>
          </a:xfrm>
          <a:custGeom>
            <a:avLst/>
            <a:gdLst>
              <a:gd name="connsiteX0" fmla="*/ 5937 w 1163782"/>
              <a:gd name="connsiteY0" fmla="*/ 0 h 1110343"/>
              <a:gd name="connsiteX1" fmla="*/ 1163782 w 1163782"/>
              <a:gd name="connsiteY1" fmla="*/ 5938 h 1110343"/>
              <a:gd name="connsiteX2" fmla="*/ 1140031 w 1163782"/>
              <a:gd name="connsiteY2" fmla="*/ 581891 h 1110343"/>
              <a:gd name="connsiteX3" fmla="*/ 896587 w 1163782"/>
              <a:gd name="connsiteY3" fmla="*/ 1110343 h 1110343"/>
              <a:gd name="connsiteX4" fmla="*/ 0 w 1163782"/>
              <a:gd name="connsiteY4" fmla="*/ 1110343 h 1110343"/>
              <a:gd name="connsiteX5" fmla="*/ 5937 w 1163782"/>
              <a:gd name="connsiteY5" fmla="*/ 0 h 111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782" h="1110343">
                <a:moveTo>
                  <a:pt x="5937" y="0"/>
                </a:moveTo>
                <a:lnTo>
                  <a:pt x="1163782" y="5938"/>
                </a:lnTo>
                <a:lnTo>
                  <a:pt x="1140031" y="581891"/>
                </a:lnTo>
                <a:lnTo>
                  <a:pt x="896587" y="1110343"/>
                </a:lnTo>
                <a:lnTo>
                  <a:pt x="0" y="1110343"/>
                </a:lnTo>
                <a:lnTo>
                  <a:pt x="5937" y="0"/>
                </a:lnTo>
                <a:close/>
              </a:path>
            </a:pathLst>
          </a:custGeom>
          <a:solidFill>
            <a:srgbClr val="4472BE">
              <a:alpha val="21961"/>
            </a:srgbClr>
          </a:solidFill>
          <a:ln>
            <a:solidFill>
              <a:srgbClr val="2F528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873F4D73-845A-42CC-BA9A-1EF19FE1D19B}"/>
              </a:ext>
            </a:extLst>
          </p:cNvPr>
          <p:cNvSpPr/>
          <p:nvPr/>
        </p:nvSpPr>
        <p:spPr>
          <a:xfrm>
            <a:off x="3996046" y="3840239"/>
            <a:ext cx="1306286" cy="801584"/>
          </a:xfrm>
          <a:custGeom>
            <a:avLst/>
            <a:gdLst>
              <a:gd name="connsiteX0" fmla="*/ 0 w 1306286"/>
              <a:gd name="connsiteY0" fmla="*/ 522514 h 801584"/>
              <a:gd name="connsiteX1" fmla="*/ 154379 w 1306286"/>
              <a:gd name="connsiteY1" fmla="*/ 522514 h 801584"/>
              <a:gd name="connsiteX2" fmla="*/ 160317 w 1306286"/>
              <a:gd name="connsiteY2" fmla="*/ 795647 h 801584"/>
              <a:gd name="connsiteX3" fmla="*/ 1288473 w 1306286"/>
              <a:gd name="connsiteY3" fmla="*/ 801584 h 801584"/>
              <a:gd name="connsiteX4" fmla="*/ 1306286 w 1306286"/>
              <a:gd name="connsiteY4" fmla="*/ 0 h 801584"/>
              <a:gd name="connsiteX5" fmla="*/ 285008 w 1306286"/>
              <a:gd name="connsiteY5" fmla="*/ 17813 h 801584"/>
              <a:gd name="connsiteX6" fmla="*/ 0 w 1306286"/>
              <a:gd name="connsiteY6" fmla="*/ 522514 h 80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6286" h="801584">
                <a:moveTo>
                  <a:pt x="0" y="522514"/>
                </a:moveTo>
                <a:lnTo>
                  <a:pt x="154379" y="522514"/>
                </a:lnTo>
                <a:lnTo>
                  <a:pt x="160317" y="795647"/>
                </a:lnTo>
                <a:lnTo>
                  <a:pt x="1288473" y="801584"/>
                </a:lnTo>
                <a:lnTo>
                  <a:pt x="1306286" y="0"/>
                </a:lnTo>
                <a:lnTo>
                  <a:pt x="285008" y="17813"/>
                </a:lnTo>
                <a:lnTo>
                  <a:pt x="0" y="522514"/>
                </a:lnTo>
                <a:close/>
              </a:path>
            </a:pathLst>
          </a:custGeom>
          <a:solidFill>
            <a:srgbClr val="4472C4">
              <a:alpha val="2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669F2CF-8FEF-4E75-8DF2-0165C2EE9541}"/>
              </a:ext>
            </a:extLst>
          </p:cNvPr>
          <p:cNvSpPr/>
          <p:nvPr/>
        </p:nvSpPr>
        <p:spPr>
          <a:xfrm>
            <a:off x="2986994" y="2549549"/>
            <a:ext cx="1149887" cy="718518"/>
          </a:xfrm>
          <a:prstGeom prst="rect">
            <a:avLst/>
          </a:prstGeom>
          <a:solidFill>
            <a:srgbClr val="FFFF00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282B304-EF8C-4827-A384-618FFCCD4AF2}"/>
              </a:ext>
            </a:extLst>
          </p:cNvPr>
          <p:cNvSpPr txBox="1"/>
          <p:nvPr/>
        </p:nvSpPr>
        <p:spPr>
          <a:xfrm rot="16200000">
            <a:off x="2340089" y="2736322"/>
            <a:ext cx="1086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accent2">
                    <a:lumMod val="75000"/>
                  </a:schemeClr>
                </a:solidFill>
              </a:rPr>
              <a:t>Vaste act.</a:t>
            </a:r>
          </a:p>
        </p:txBody>
      </p:sp>
      <p:pic>
        <p:nvPicPr>
          <p:cNvPr id="29" name="image1.jpeg">
            <a:extLst>
              <a:ext uri="{FF2B5EF4-FFF2-40B4-BE49-F238E27FC236}">
                <a16:creationId xmlns:a16="http://schemas.microsoft.com/office/drawing/2014/main" id="{499F2961-2F8F-4805-B296-4382C3B6C9A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1844" y="5988106"/>
            <a:ext cx="1459448" cy="73337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85392C1-95B4-496C-9AE3-2E20C07E5D9F}"/>
              </a:ext>
            </a:extLst>
          </p:cNvPr>
          <p:cNvSpPr txBox="1"/>
          <p:nvPr/>
        </p:nvSpPr>
        <p:spPr>
          <a:xfrm>
            <a:off x="1417884" y="489953"/>
            <a:ext cx="666368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000" dirty="0"/>
              <a:t>GECORRIGEERDE SUBSTANTIËLE WAARDE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AA19A9-F9E7-4672-BA86-0673D0AB1BE2}"/>
              </a:ext>
            </a:extLst>
          </p:cNvPr>
          <p:cNvSpPr/>
          <p:nvPr/>
        </p:nvSpPr>
        <p:spPr>
          <a:xfrm>
            <a:off x="4158517" y="3016636"/>
            <a:ext cx="1135236" cy="16371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B8C7267-7FF8-4D0E-8060-B22CD8E9C140}"/>
              </a:ext>
            </a:extLst>
          </p:cNvPr>
          <p:cNvSpPr/>
          <p:nvPr/>
        </p:nvSpPr>
        <p:spPr>
          <a:xfrm>
            <a:off x="2991770" y="2540165"/>
            <a:ext cx="1135236" cy="21016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4994E28-C771-41E3-B9C4-08F8671B3EB3}"/>
              </a:ext>
            </a:extLst>
          </p:cNvPr>
          <p:cNvSpPr txBox="1"/>
          <p:nvPr/>
        </p:nvSpPr>
        <p:spPr>
          <a:xfrm>
            <a:off x="5909692" y="2296942"/>
            <a:ext cx="2426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Overdraagbaar verlies?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49C96E5-7810-4ED7-ADEA-95F9F06CDAD7}"/>
              </a:ext>
            </a:extLst>
          </p:cNvPr>
          <p:cNvCxnSpPr>
            <a:cxnSpLocks/>
          </p:cNvCxnSpPr>
          <p:nvPr/>
        </p:nvCxnSpPr>
        <p:spPr>
          <a:xfrm flipH="1">
            <a:off x="5302332" y="2655566"/>
            <a:ext cx="53141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76BA3DDE-95A4-4DBE-8E46-A00C3DA7D133}"/>
              </a:ext>
            </a:extLst>
          </p:cNvPr>
          <p:cNvSpPr txBox="1"/>
          <p:nvPr/>
        </p:nvSpPr>
        <p:spPr>
          <a:xfrm>
            <a:off x="5909692" y="2577634"/>
            <a:ext cx="3121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Herwaarderingsmeerwaarde?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AB12D06-C9E9-40A0-8890-252684A9E0D6}"/>
              </a:ext>
            </a:extLst>
          </p:cNvPr>
          <p:cNvSpPr txBox="1"/>
          <p:nvPr/>
        </p:nvSpPr>
        <p:spPr>
          <a:xfrm>
            <a:off x="5912784" y="2858326"/>
            <a:ext cx="2513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Belastingvrije reserves?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6244F8A-BAB7-4F30-862C-1FAF62DA10E7}"/>
              </a:ext>
            </a:extLst>
          </p:cNvPr>
          <p:cNvSpPr txBox="1"/>
          <p:nvPr/>
        </p:nvSpPr>
        <p:spPr>
          <a:xfrm>
            <a:off x="5912784" y="3126695"/>
            <a:ext cx="2513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Liquidatiereserve?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F210717-7752-488C-8CF9-F9474C2710A1}"/>
              </a:ext>
            </a:extLst>
          </p:cNvPr>
          <p:cNvSpPr txBox="1"/>
          <p:nvPr/>
        </p:nvSpPr>
        <p:spPr>
          <a:xfrm>
            <a:off x="5912784" y="3397754"/>
            <a:ext cx="2513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Volstortingsverplichting?</a:t>
            </a:r>
          </a:p>
        </p:txBody>
      </p:sp>
    </p:spTree>
    <p:extLst>
      <p:ext uri="{BB962C8B-B14F-4D97-AF65-F5344CB8AC3E}">
        <p14:creationId xmlns:p14="http://schemas.microsoft.com/office/powerpoint/2010/main" val="3992013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2.png">
            <a:extLst>
              <a:ext uri="{FF2B5EF4-FFF2-40B4-BE49-F238E27FC236}">
                <a16:creationId xmlns:a16="http://schemas.microsoft.com/office/drawing/2014/main" id="{84EA5BB6-D4A0-4CAB-AF79-95F7A64A5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2843808" y="2471607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2988270" y="2544632"/>
            <a:ext cx="11525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8" name="Text Box 56"/>
          <p:cNvSpPr txBox="1">
            <a:spLocks noChangeArrowheads="1"/>
          </p:cNvSpPr>
          <p:nvPr/>
        </p:nvSpPr>
        <p:spPr bwMode="auto">
          <a:xfrm>
            <a:off x="4140795" y="2996952"/>
            <a:ext cx="1150938" cy="36004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Schuld</a:t>
            </a:r>
          </a:p>
        </p:txBody>
      </p:sp>
      <p:sp>
        <p:nvSpPr>
          <p:cNvPr id="9" name="Text Box 57"/>
          <p:cNvSpPr txBox="1">
            <a:spLocks noChangeArrowheads="1"/>
          </p:cNvSpPr>
          <p:nvPr/>
        </p:nvSpPr>
        <p:spPr bwMode="auto">
          <a:xfrm>
            <a:off x="4140795" y="2544632"/>
            <a:ext cx="1150938" cy="472004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Eigen vermogen</a:t>
            </a:r>
          </a:p>
        </p:txBody>
      </p:sp>
      <p:sp>
        <p:nvSpPr>
          <p:cNvPr id="10" name="Text Box 58"/>
          <p:cNvSpPr txBox="1">
            <a:spLocks noChangeArrowheads="1"/>
          </p:cNvSpPr>
          <p:nvPr/>
        </p:nvSpPr>
        <p:spPr bwMode="auto">
          <a:xfrm>
            <a:off x="4140795" y="3356992"/>
            <a:ext cx="1150938" cy="23142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&lt;1Y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2989015" y="3263770"/>
            <a:ext cx="11509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Voorraden</a:t>
            </a:r>
          </a:p>
        </p:txBody>
      </p: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2988270" y="3481257"/>
            <a:ext cx="11509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BE" sz="1200"/>
              <a:t>Handels-vorderingen</a:t>
            </a:r>
            <a:endParaRPr lang="nl-NL" sz="1200"/>
          </a:p>
        </p:txBody>
      </p:sp>
      <p:sp>
        <p:nvSpPr>
          <p:cNvPr id="14" name="Text Box 63"/>
          <p:cNvSpPr txBox="1">
            <a:spLocks noChangeArrowheads="1"/>
          </p:cNvSpPr>
          <p:nvPr/>
        </p:nvSpPr>
        <p:spPr bwMode="auto">
          <a:xfrm>
            <a:off x="4140795" y="3588413"/>
            <a:ext cx="1150938" cy="253207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KT Fin Schuld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5" name="Text Box 64"/>
          <p:cNvSpPr txBox="1">
            <a:spLocks noChangeArrowheads="1"/>
          </p:cNvSpPr>
          <p:nvPr/>
        </p:nvSpPr>
        <p:spPr bwMode="auto">
          <a:xfrm>
            <a:off x="4140795" y="3840032"/>
            <a:ext cx="11509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Leveranciers</a:t>
            </a:r>
          </a:p>
        </p:txBody>
      </p:sp>
      <p:sp>
        <p:nvSpPr>
          <p:cNvPr id="19" name="Text Box 72"/>
          <p:cNvSpPr txBox="1">
            <a:spLocks noChangeArrowheads="1"/>
          </p:cNvSpPr>
          <p:nvPr/>
        </p:nvSpPr>
        <p:spPr bwMode="auto">
          <a:xfrm>
            <a:off x="4140795" y="4128957"/>
            <a:ext cx="1150938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Soc/Fisc.</a:t>
            </a:r>
          </a:p>
          <a:p>
            <a:pPr algn="ctr" eaLnBrk="1" hangingPunct="1"/>
            <a:r>
              <a:rPr lang="nl-NL" sz="1200"/>
              <a:t>Schulden</a:t>
            </a:r>
          </a:p>
          <a:p>
            <a:pPr algn="ctr" eaLnBrk="1" hangingPunct="1"/>
            <a:endParaRPr lang="nl-NL" sz="1200"/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4140795" y="2471607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25" name="TextBox 24"/>
          <p:cNvSpPr txBox="1"/>
          <p:nvPr/>
        </p:nvSpPr>
        <p:spPr>
          <a:xfrm>
            <a:off x="3682013" y="2123564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Balans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188CA54C-0445-4513-A1AE-8B6748E72FBA}"/>
              </a:ext>
            </a:extLst>
          </p:cNvPr>
          <p:cNvSpPr/>
          <p:nvPr/>
        </p:nvSpPr>
        <p:spPr>
          <a:xfrm>
            <a:off x="2992582" y="3010395"/>
            <a:ext cx="2297875" cy="1620982"/>
          </a:xfrm>
          <a:custGeom>
            <a:avLst/>
            <a:gdLst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51906 w 2297875"/>
              <a:gd name="connsiteY4" fmla="*/ 831273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7875" h="1620982">
                <a:moveTo>
                  <a:pt x="1294410" y="825335"/>
                </a:moveTo>
                <a:lnTo>
                  <a:pt x="2297875" y="831273"/>
                </a:lnTo>
                <a:lnTo>
                  <a:pt x="2286000" y="5937"/>
                </a:lnTo>
                <a:lnTo>
                  <a:pt x="1140031" y="0"/>
                </a:lnTo>
                <a:lnTo>
                  <a:pt x="1151906" y="831273"/>
                </a:lnTo>
                <a:lnTo>
                  <a:pt x="890649" y="1377537"/>
                </a:lnTo>
                <a:lnTo>
                  <a:pt x="0" y="1377537"/>
                </a:lnTo>
                <a:lnTo>
                  <a:pt x="0" y="1620982"/>
                </a:lnTo>
                <a:lnTo>
                  <a:pt x="1145969" y="1609106"/>
                </a:lnTo>
                <a:lnTo>
                  <a:pt x="1145969" y="1365662"/>
                </a:lnTo>
                <a:lnTo>
                  <a:pt x="985652" y="1377537"/>
                </a:lnTo>
                <a:lnTo>
                  <a:pt x="1294410" y="825335"/>
                </a:lnTo>
                <a:close/>
              </a:path>
            </a:pathLst>
          </a:custGeom>
          <a:solidFill>
            <a:srgbClr val="92D050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B299431-35A9-4F60-A376-0F526B0EDFE5}"/>
              </a:ext>
            </a:extLst>
          </p:cNvPr>
          <p:cNvSpPr txBox="1"/>
          <p:nvPr/>
        </p:nvSpPr>
        <p:spPr>
          <a:xfrm rot="5400000">
            <a:off x="4916262" y="3234131"/>
            <a:ext cx="1013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00B050"/>
                </a:solidFill>
              </a:rPr>
              <a:t>Net-cash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BF2AF88-27AE-4A0F-A2A2-FC95706ABFFD}"/>
              </a:ext>
            </a:extLst>
          </p:cNvPr>
          <p:cNvSpPr txBox="1"/>
          <p:nvPr/>
        </p:nvSpPr>
        <p:spPr>
          <a:xfrm>
            <a:off x="2913179" y="4570241"/>
            <a:ext cx="248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4472BE"/>
                </a:solidFill>
              </a:rPr>
              <a:t>Bedrijfskapitaalbehoefte</a:t>
            </a: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A9C10B4B-2294-43B5-A0D3-4D8AD6731EEB}"/>
              </a:ext>
            </a:extLst>
          </p:cNvPr>
          <p:cNvSpPr/>
          <p:nvPr/>
        </p:nvSpPr>
        <p:spPr>
          <a:xfrm>
            <a:off x="2974769" y="3265714"/>
            <a:ext cx="1163782" cy="1110343"/>
          </a:xfrm>
          <a:custGeom>
            <a:avLst/>
            <a:gdLst>
              <a:gd name="connsiteX0" fmla="*/ 5937 w 1163782"/>
              <a:gd name="connsiteY0" fmla="*/ 0 h 1110343"/>
              <a:gd name="connsiteX1" fmla="*/ 1163782 w 1163782"/>
              <a:gd name="connsiteY1" fmla="*/ 5938 h 1110343"/>
              <a:gd name="connsiteX2" fmla="*/ 1140031 w 1163782"/>
              <a:gd name="connsiteY2" fmla="*/ 581891 h 1110343"/>
              <a:gd name="connsiteX3" fmla="*/ 896587 w 1163782"/>
              <a:gd name="connsiteY3" fmla="*/ 1110343 h 1110343"/>
              <a:gd name="connsiteX4" fmla="*/ 0 w 1163782"/>
              <a:gd name="connsiteY4" fmla="*/ 1110343 h 1110343"/>
              <a:gd name="connsiteX5" fmla="*/ 5937 w 1163782"/>
              <a:gd name="connsiteY5" fmla="*/ 0 h 111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782" h="1110343">
                <a:moveTo>
                  <a:pt x="5937" y="0"/>
                </a:moveTo>
                <a:lnTo>
                  <a:pt x="1163782" y="5938"/>
                </a:lnTo>
                <a:lnTo>
                  <a:pt x="1140031" y="581891"/>
                </a:lnTo>
                <a:lnTo>
                  <a:pt x="896587" y="1110343"/>
                </a:lnTo>
                <a:lnTo>
                  <a:pt x="0" y="1110343"/>
                </a:lnTo>
                <a:lnTo>
                  <a:pt x="5937" y="0"/>
                </a:lnTo>
                <a:close/>
              </a:path>
            </a:pathLst>
          </a:custGeom>
          <a:solidFill>
            <a:srgbClr val="4472BE">
              <a:alpha val="21961"/>
            </a:srgbClr>
          </a:solidFill>
          <a:ln>
            <a:solidFill>
              <a:srgbClr val="2F528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873F4D73-845A-42CC-BA9A-1EF19FE1D19B}"/>
              </a:ext>
            </a:extLst>
          </p:cNvPr>
          <p:cNvSpPr/>
          <p:nvPr/>
        </p:nvSpPr>
        <p:spPr>
          <a:xfrm>
            <a:off x="3996046" y="3840239"/>
            <a:ext cx="1306286" cy="801584"/>
          </a:xfrm>
          <a:custGeom>
            <a:avLst/>
            <a:gdLst>
              <a:gd name="connsiteX0" fmla="*/ 0 w 1306286"/>
              <a:gd name="connsiteY0" fmla="*/ 522514 h 801584"/>
              <a:gd name="connsiteX1" fmla="*/ 154379 w 1306286"/>
              <a:gd name="connsiteY1" fmla="*/ 522514 h 801584"/>
              <a:gd name="connsiteX2" fmla="*/ 160317 w 1306286"/>
              <a:gd name="connsiteY2" fmla="*/ 795647 h 801584"/>
              <a:gd name="connsiteX3" fmla="*/ 1288473 w 1306286"/>
              <a:gd name="connsiteY3" fmla="*/ 801584 h 801584"/>
              <a:gd name="connsiteX4" fmla="*/ 1306286 w 1306286"/>
              <a:gd name="connsiteY4" fmla="*/ 0 h 801584"/>
              <a:gd name="connsiteX5" fmla="*/ 285008 w 1306286"/>
              <a:gd name="connsiteY5" fmla="*/ 17813 h 801584"/>
              <a:gd name="connsiteX6" fmla="*/ 0 w 1306286"/>
              <a:gd name="connsiteY6" fmla="*/ 522514 h 80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6286" h="801584">
                <a:moveTo>
                  <a:pt x="0" y="522514"/>
                </a:moveTo>
                <a:lnTo>
                  <a:pt x="154379" y="522514"/>
                </a:lnTo>
                <a:lnTo>
                  <a:pt x="160317" y="795647"/>
                </a:lnTo>
                <a:lnTo>
                  <a:pt x="1288473" y="801584"/>
                </a:lnTo>
                <a:lnTo>
                  <a:pt x="1306286" y="0"/>
                </a:lnTo>
                <a:lnTo>
                  <a:pt x="285008" y="17813"/>
                </a:lnTo>
                <a:lnTo>
                  <a:pt x="0" y="522514"/>
                </a:lnTo>
                <a:close/>
              </a:path>
            </a:pathLst>
          </a:custGeom>
          <a:solidFill>
            <a:srgbClr val="4472C4">
              <a:alpha val="2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669F2CF-8FEF-4E75-8DF2-0165C2EE9541}"/>
              </a:ext>
            </a:extLst>
          </p:cNvPr>
          <p:cNvSpPr/>
          <p:nvPr/>
        </p:nvSpPr>
        <p:spPr>
          <a:xfrm>
            <a:off x="2986994" y="2549549"/>
            <a:ext cx="1149887" cy="718518"/>
          </a:xfrm>
          <a:prstGeom prst="rect">
            <a:avLst/>
          </a:prstGeom>
          <a:solidFill>
            <a:srgbClr val="FFFF00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282B304-EF8C-4827-A384-618FFCCD4AF2}"/>
              </a:ext>
            </a:extLst>
          </p:cNvPr>
          <p:cNvSpPr txBox="1"/>
          <p:nvPr/>
        </p:nvSpPr>
        <p:spPr>
          <a:xfrm rot="16200000">
            <a:off x="2340089" y="2736322"/>
            <a:ext cx="1086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accent2">
                    <a:lumMod val="75000"/>
                  </a:schemeClr>
                </a:solidFill>
              </a:rPr>
              <a:t>Vaste act.</a:t>
            </a:r>
          </a:p>
        </p:txBody>
      </p:sp>
      <p:pic>
        <p:nvPicPr>
          <p:cNvPr id="29" name="image1.jpeg">
            <a:extLst>
              <a:ext uri="{FF2B5EF4-FFF2-40B4-BE49-F238E27FC236}">
                <a16:creationId xmlns:a16="http://schemas.microsoft.com/office/drawing/2014/main" id="{499F2961-2F8F-4805-B296-4382C3B6C9A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1844" y="5988106"/>
            <a:ext cx="1459448" cy="73337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85392C1-95B4-496C-9AE3-2E20C07E5D9F}"/>
              </a:ext>
            </a:extLst>
          </p:cNvPr>
          <p:cNvSpPr txBox="1"/>
          <p:nvPr/>
        </p:nvSpPr>
        <p:spPr>
          <a:xfrm>
            <a:off x="1417884" y="489953"/>
            <a:ext cx="666368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000" dirty="0"/>
              <a:t>GECORRIGEERDE SUBSTANTIËLE WAARDE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AA19A9-F9E7-4672-BA86-0673D0AB1BE2}"/>
              </a:ext>
            </a:extLst>
          </p:cNvPr>
          <p:cNvSpPr/>
          <p:nvPr/>
        </p:nvSpPr>
        <p:spPr>
          <a:xfrm>
            <a:off x="4158517" y="2549550"/>
            <a:ext cx="1135236" cy="21042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B8C7267-7FF8-4D0E-8060-B22CD8E9C140}"/>
              </a:ext>
            </a:extLst>
          </p:cNvPr>
          <p:cNvSpPr/>
          <p:nvPr/>
        </p:nvSpPr>
        <p:spPr>
          <a:xfrm>
            <a:off x="2991770" y="2540165"/>
            <a:ext cx="1135236" cy="21016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4994E28-C771-41E3-B9C4-08F8671B3EB3}"/>
              </a:ext>
            </a:extLst>
          </p:cNvPr>
          <p:cNvSpPr txBox="1"/>
          <p:nvPr/>
        </p:nvSpPr>
        <p:spPr>
          <a:xfrm>
            <a:off x="1591056" y="1455304"/>
            <a:ext cx="6787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NIET IN DE BALANS OPGENOMEN RECHTEN EN PLICHTEN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6BA3DDE-95A4-4DBE-8E46-A00C3DA7D133}"/>
              </a:ext>
            </a:extLst>
          </p:cNvPr>
          <p:cNvSpPr txBox="1"/>
          <p:nvPr/>
        </p:nvSpPr>
        <p:spPr>
          <a:xfrm>
            <a:off x="5909692" y="2577634"/>
            <a:ext cx="3121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Borgstellingen?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AB12D06-C9E9-40A0-8890-252684A9E0D6}"/>
              </a:ext>
            </a:extLst>
          </p:cNvPr>
          <p:cNvSpPr txBox="1"/>
          <p:nvPr/>
        </p:nvSpPr>
        <p:spPr>
          <a:xfrm>
            <a:off x="5912784" y="2858326"/>
            <a:ext cx="2513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Lopende contracten?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6244F8A-BAB7-4F30-862C-1FAF62DA10E7}"/>
              </a:ext>
            </a:extLst>
          </p:cNvPr>
          <p:cNvSpPr txBox="1"/>
          <p:nvPr/>
        </p:nvSpPr>
        <p:spPr>
          <a:xfrm>
            <a:off x="5912784" y="3126695"/>
            <a:ext cx="2513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Hangende geschillen?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F210717-7752-488C-8CF9-F9474C2710A1}"/>
              </a:ext>
            </a:extLst>
          </p:cNvPr>
          <p:cNvSpPr txBox="1"/>
          <p:nvPr/>
        </p:nvSpPr>
        <p:spPr>
          <a:xfrm>
            <a:off x="5912784" y="3397754"/>
            <a:ext cx="2513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Milieuproblemen?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DF3DB21-EA9F-4EEF-97DC-5D086A979997}"/>
              </a:ext>
            </a:extLst>
          </p:cNvPr>
          <p:cNvSpPr txBox="1"/>
          <p:nvPr/>
        </p:nvSpPr>
        <p:spPr>
          <a:xfrm>
            <a:off x="5912784" y="3654505"/>
            <a:ext cx="2513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Vergunning?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B78A492-E51B-4EB5-BA90-831A20CD6868}"/>
              </a:ext>
            </a:extLst>
          </p:cNvPr>
          <p:cNvSpPr txBox="1"/>
          <p:nvPr/>
        </p:nvSpPr>
        <p:spPr>
          <a:xfrm rot="20569246">
            <a:off x="2128688" y="2853199"/>
            <a:ext cx="4594157" cy="1200329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r>
              <a:rPr lang="nl-BE" b="1" dirty="0"/>
              <a:t>PAS OP VOOR </a:t>
            </a:r>
            <a:r>
              <a:rPr lang="nl-BE" b="1" dirty="0">
                <a:solidFill>
                  <a:srgbClr val="FF0000"/>
                </a:solidFill>
              </a:rPr>
              <a:t>DESK</a:t>
            </a:r>
            <a:r>
              <a:rPr lang="nl-BE" b="1" dirty="0"/>
              <a:t>-WAARDERINGEN</a:t>
            </a:r>
          </a:p>
          <a:p>
            <a:endParaRPr lang="nl-BE" dirty="0"/>
          </a:p>
          <a:p>
            <a:r>
              <a:rPr lang="nl-BE" dirty="0"/>
              <a:t>Een goede analyse van het waarderingsobject is essentieel voor een goede waardering.</a:t>
            </a:r>
          </a:p>
        </p:txBody>
      </p:sp>
    </p:spTree>
    <p:extLst>
      <p:ext uri="{BB962C8B-B14F-4D97-AF65-F5344CB8AC3E}">
        <p14:creationId xmlns:p14="http://schemas.microsoft.com/office/powerpoint/2010/main" val="393086988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0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nl-BE" dirty="0"/>
              <a:t>Pro </a:t>
            </a:r>
            <a:r>
              <a:rPr lang="nl-BE" dirty="0" err="1"/>
              <a:t>Mandato</a:t>
            </a:r>
            <a:endParaRPr lang="nl-BE" dirty="0"/>
          </a:p>
          <a:p>
            <a:pPr algn="ctr"/>
            <a:r>
              <a:rPr lang="nl-BE" dirty="0"/>
              <a:t>2021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84CB85-4DE0-4A94-9B55-F0D417F18A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97142" cy="6858000"/>
          </a:xfrm>
          <a:prstGeom prst="rect">
            <a:avLst/>
          </a:prstGeom>
        </p:spPr>
      </p:pic>
      <p:sp>
        <p:nvSpPr>
          <p:cNvPr id="6" name="Rectangle 21">
            <a:extLst>
              <a:ext uri="{FF2B5EF4-FFF2-40B4-BE49-F238E27FC236}">
                <a16:creationId xmlns:a16="http://schemas.microsoft.com/office/drawing/2014/main" id="{A8AA3B0E-4576-413E-91F9-A637956188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7833" y="657552"/>
            <a:ext cx="7886700" cy="2852737"/>
          </a:xfrm>
        </p:spPr>
        <p:txBody>
          <a:bodyPr>
            <a:normAutofit/>
          </a:bodyPr>
          <a:lstStyle/>
          <a:p>
            <a:pPr algn="ctr" eaLnBrk="1" hangingPunct="1"/>
            <a:br>
              <a:rPr lang="nl-NL" sz="2400" dirty="0"/>
            </a:br>
            <a:r>
              <a:rPr lang="nl-NL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DCF-METHODE</a:t>
            </a:r>
          </a:p>
        </p:txBody>
      </p:sp>
    </p:spTree>
    <p:extLst>
      <p:ext uri="{BB962C8B-B14F-4D97-AF65-F5344CB8AC3E}">
        <p14:creationId xmlns:p14="http://schemas.microsoft.com/office/powerpoint/2010/main" val="52295288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2" descr="Beste Elektrische Auto's van 2021 / 2022 - Mountox">
            <a:extLst>
              <a:ext uri="{FF2B5EF4-FFF2-40B4-BE49-F238E27FC236}">
                <a16:creationId xmlns:a16="http://schemas.microsoft.com/office/drawing/2014/main" id="{AB15562C-B213-4E74-B4FF-477F8B43E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65" y="2229913"/>
            <a:ext cx="2217295" cy="107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EB77D9E-9D52-47C0-BB47-65DDF786AE94}"/>
              </a:ext>
            </a:extLst>
          </p:cNvPr>
          <p:cNvSpPr/>
          <p:nvPr/>
        </p:nvSpPr>
        <p:spPr>
          <a:xfrm>
            <a:off x="5946533" y="3029541"/>
            <a:ext cx="2297875" cy="1620982"/>
          </a:xfrm>
          <a:custGeom>
            <a:avLst/>
            <a:gdLst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51906 w 2297875"/>
              <a:gd name="connsiteY4" fmla="*/ 831273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7875" h="1620982">
                <a:moveTo>
                  <a:pt x="1294410" y="825335"/>
                </a:moveTo>
                <a:lnTo>
                  <a:pt x="2297875" y="831273"/>
                </a:lnTo>
                <a:lnTo>
                  <a:pt x="2286000" y="5937"/>
                </a:lnTo>
                <a:lnTo>
                  <a:pt x="1140031" y="0"/>
                </a:lnTo>
                <a:lnTo>
                  <a:pt x="1151906" y="831273"/>
                </a:lnTo>
                <a:lnTo>
                  <a:pt x="890649" y="1377537"/>
                </a:lnTo>
                <a:lnTo>
                  <a:pt x="0" y="1377537"/>
                </a:lnTo>
                <a:lnTo>
                  <a:pt x="0" y="1620982"/>
                </a:lnTo>
                <a:lnTo>
                  <a:pt x="1145969" y="1609106"/>
                </a:lnTo>
                <a:lnTo>
                  <a:pt x="1145969" y="1365662"/>
                </a:lnTo>
                <a:lnTo>
                  <a:pt x="985652" y="1377537"/>
                </a:lnTo>
                <a:lnTo>
                  <a:pt x="1294410" y="825335"/>
                </a:lnTo>
                <a:close/>
              </a:path>
            </a:pathLst>
          </a:custGeom>
          <a:solidFill>
            <a:srgbClr val="92D050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CEA66453-5CDA-4624-A952-57546749F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525" y="3012136"/>
            <a:ext cx="1245200" cy="94433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2843808" y="2471607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2988270" y="2544632"/>
            <a:ext cx="11525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2989015" y="3263770"/>
            <a:ext cx="11509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Voorraden</a:t>
            </a:r>
          </a:p>
        </p:txBody>
      </p:sp>
      <p:sp>
        <p:nvSpPr>
          <p:cNvPr id="12" name="Text Box 61"/>
          <p:cNvSpPr txBox="1">
            <a:spLocks noChangeArrowheads="1"/>
          </p:cNvSpPr>
          <p:nvPr/>
        </p:nvSpPr>
        <p:spPr bwMode="auto">
          <a:xfrm>
            <a:off x="2989015" y="3911470"/>
            <a:ext cx="1150937" cy="46910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Vorderingen</a:t>
            </a:r>
          </a:p>
        </p:txBody>
      </p: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2988270" y="3481257"/>
            <a:ext cx="11509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BE" sz="1200"/>
              <a:t>Handels-vorderingen</a:t>
            </a:r>
            <a:endParaRPr lang="nl-NL" sz="1200"/>
          </a:p>
        </p:txBody>
      </p:sp>
      <p:sp>
        <p:nvSpPr>
          <p:cNvPr id="15" name="Text Box 64"/>
          <p:cNvSpPr txBox="1">
            <a:spLocks noChangeArrowheads="1"/>
          </p:cNvSpPr>
          <p:nvPr/>
        </p:nvSpPr>
        <p:spPr bwMode="auto">
          <a:xfrm>
            <a:off x="4140795" y="3840032"/>
            <a:ext cx="11509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Leveranciers</a:t>
            </a:r>
          </a:p>
        </p:txBody>
      </p:sp>
      <p:sp>
        <p:nvSpPr>
          <p:cNvPr id="19" name="Text Box 72"/>
          <p:cNvSpPr txBox="1">
            <a:spLocks noChangeArrowheads="1"/>
          </p:cNvSpPr>
          <p:nvPr/>
        </p:nvSpPr>
        <p:spPr bwMode="auto">
          <a:xfrm>
            <a:off x="4140795" y="4128957"/>
            <a:ext cx="1150938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Soc/Fisc.</a:t>
            </a:r>
          </a:p>
          <a:p>
            <a:pPr algn="ctr" eaLnBrk="1" hangingPunct="1"/>
            <a:r>
              <a:rPr lang="nl-NL" sz="1200"/>
              <a:t>Schulden</a:t>
            </a:r>
          </a:p>
          <a:p>
            <a:pPr algn="ctr" eaLnBrk="1" hangingPunct="1"/>
            <a:endParaRPr lang="nl-NL" sz="1200"/>
          </a:p>
        </p:txBody>
      </p:sp>
      <p:sp>
        <p:nvSpPr>
          <p:cNvPr id="20" name="Text Box 73"/>
          <p:cNvSpPr txBox="1">
            <a:spLocks noChangeArrowheads="1"/>
          </p:cNvSpPr>
          <p:nvPr/>
        </p:nvSpPr>
        <p:spPr bwMode="auto">
          <a:xfrm>
            <a:off x="5923514" y="4399439"/>
            <a:ext cx="1152525" cy="26709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 err="1"/>
              <a:t>Liq.Middelen</a:t>
            </a:r>
            <a:endParaRPr lang="nl-NL" sz="1000" dirty="0"/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4140795" y="2471607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B299431-35A9-4F60-A376-0F526B0EDFE5}"/>
              </a:ext>
            </a:extLst>
          </p:cNvPr>
          <p:cNvSpPr txBox="1"/>
          <p:nvPr/>
        </p:nvSpPr>
        <p:spPr>
          <a:xfrm rot="5400000">
            <a:off x="7908814" y="3258723"/>
            <a:ext cx="1013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00B050"/>
                </a:solidFill>
              </a:rPr>
              <a:t>Net-cash</a:t>
            </a: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A9C10B4B-2294-43B5-A0D3-4D8AD6731EEB}"/>
              </a:ext>
            </a:extLst>
          </p:cNvPr>
          <p:cNvSpPr/>
          <p:nvPr/>
        </p:nvSpPr>
        <p:spPr>
          <a:xfrm>
            <a:off x="2974769" y="3265715"/>
            <a:ext cx="1163782" cy="1128156"/>
          </a:xfrm>
          <a:custGeom>
            <a:avLst/>
            <a:gdLst>
              <a:gd name="connsiteX0" fmla="*/ 5937 w 1163782"/>
              <a:gd name="connsiteY0" fmla="*/ 0 h 1110343"/>
              <a:gd name="connsiteX1" fmla="*/ 1163782 w 1163782"/>
              <a:gd name="connsiteY1" fmla="*/ 5938 h 1110343"/>
              <a:gd name="connsiteX2" fmla="*/ 1140031 w 1163782"/>
              <a:gd name="connsiteY2" fmla="*/ 581891 h 1110343"/>
              <a:gd name="connsiteX3" fmla="*/ 896587 w 1163782"/>
              <a:gd name="connsiteY3" fmla="*/ 1110343 h 1110343"/>
              <a:gd name="connsiteX4" fmla="*/ 0 w 1163782"/>
              <a:gd name="connsiteY4" fmla="*/ 1110343 h 1110343"/>
              <a:gd name="connsiteX5" fmla="*/ 5937 w 1163782"/>
              <a:gd name="connsiteY5" fmla="*/ 0 h 1110343"/>
              <a:gd name="connsiteX0" fmla="*/ 5937 w 1163782"/>
              <a:gd name="connsiteY0" fmla="*/ 0 h 1128156"/>
              <a:gd name="connsiteX1" fmla="*/ 1163782 w 1163782"/>
              <a:gd name="connsiteY1" fmla="*/ 5938 h 1128156"/>
              <a:gd name="connsiteX2" fmla="*/ 1140031 w 1163782"/>
              <a:gd name="connsiteY2" fmla="*/ 581891 h 1128156"/>
              <a:gd name="connsiteX3" fmla="*/ 1157844 w 1163782"/>
              <a:gd name="connsiteY3" fmla="*/ 1128156 h 1128156"/>
              <a:gd name="connsiteX4" fmla="*/ 0 w 1163782"/>
              <a:gd name="connsiteY4" fmla="*/ 1110343 h 1128156"/>
              <a:gd name="connsiteX5" fmla="*/ 5937 w 1163782"/>
              <a:gd name="connsiteY5" fmla="*/ 0 h 11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782" h="1128156">
                <a:moveTo>
                  <a:pt x="5937" y="0"/>
                </a:moveTo>
                <a:lnTo>
                  <a:pt x="1163782" y="5938"/>
                </a:lnTo>
                <a:lnTo>
                  <a:pt x="1140031" y="581891"/>
                </a:lnTo>
                <a:lnTo>
                  <a:pt x="1157844" y="1128156"/>
                </a:lnTo>
                <a:lnTo>
                  <a:pt x="0" y="1110343"/>
                </a:lnTo>
                <a:lnTo>
                  <a:pt x="5937" y="0"/>
                </a:lnTo>
                <a:close/>
              </a:path>
            </a:pathLst>
          </a:custGeom>
          <a:solidFill>
            <a:srgbClr val="4472BE">
              <a:alpha val="21961"/>
            </a:srgbClr>
          </a:solidFill>
          <a:ln>
            <a:solidFill>
              <a:srgbClr val="2F528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669F2CF-8FEF-4E75-8DF2-0165C2EE9541}"/>
              </a:ext>
            </a:extLst>
          </p:cNvPr>
          <p:cNvSpPr/>
          <p:nvPr/>
        </p:nvSpPr>
        <p:spPr>
          <a:xfrm>
            <a:off x="2986994" y="2549549"/>
            <a:ext cx="1149887" cy="718518"/>
          </a:xfrm>
          <a:prstGeom prst="rect">
            <a:avLst/>
          </a:prstGeom>
          <a:solidFill>
            <a:srgbClr val="FFFF00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A4A3E07-C6EB-4BA6-9764-BB85466CC42E}"/>
              </a:ext>
            </a:extLst>
          </p:cNvPr>
          <p:cNvSpPr/>
          <p:nvPr/>
        </p:nvSpPr>
        <p:spPr>
          <a:xfrm>
            <a:off x="4127006" y="3849901"/>
            <a:ext cx="1163782" cy="782292"/>
          </a:xfrm>
          <a:custGeom>
            <a:avLst/>
            <a:gdLst>
              <a:gd name="connsiteX0" fmla="*/ 5937 w 1163782"/>
              <a:gd name="connsiteY0" fmla="*/ 0 h 1110343"/>
              <a:gd name="connsiteX1" fmla="*/ 1163782 w 1163782"/>
              <a:gd name="connsiteY1" fmla="*/ 5938 h 1110343"/>
              <a:gd name="connsiteX2" fmla="*/ 1140031 w 1163782"/>
              <a:gd name="connsiteY2" fmla="*/ 581891 h 1110343"/>
              <a:gd name="connsiteX3" fmla="*/ 896587 w 1163782"/>
              <a:gd name="connsiteY3" fmla="*/ 1110343 h 1110343"/>
              <a:gd name="connsiteX4" fmla="*/ 0 w 1163782"/>
              <a:gd name="connsiteY4" fmla="*/ 1110343 h 1110343"/>
              <a:gd name="connsiteX5" fmla="*/ 5937 w 1163782"/>
              <a:gd name="connsiteY5" fmla="*/ 0 h 1110343"/>
              <a:gd name="connsiteX0" fmla="*/ 5937 w 1163782"/>
              <a:gd name="connsiteY0" fmla="*/ 0 h 1128156"/>
              <a:gd name="connsiteX1" fmla="*/ 1163782 w 1163782"/>
              <a:gd name="connsiteY1" fmla="*/ 5938 h 1128156"/>
              <a:gd name="connsiteX2" fmla="*/ 1140031 w 1163782"/>
              <a:gd name="connsiteY2" fmla="*/ 581891 h 1128156"/>
              <a:gd name="connsiteX3" fmla="*/ 1157844 w 1163782"/>
              <a:gd name="connsiteY3" fmla="*/ 1128156 h 1128156"/>
              <a:gd name="connsiteX4" fmla="*/ 0 w 1163782"/>
              <a:gd name="connsiteY4" fmla="*/ 1110343 h 1128156"/>
              <a:gd name="connsiteX5" fmla="*/ 5937 w 1163782"/>
              <a:gd name="connsiteY5" fmla="*/ 0 h 11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782" h="1128156">
                <a:moveTo>
                  <a:pt x="5937" y="0"/>
                </a:moveTo>
                <a:lnTo>
                  <a:pt x="1163782" y="5938"/>
                </a:lnTo>
                <a:lnTo>
                  <a:pt x="1140031" y="581891"/>
                </a:lnTo>
                <a:lnTo>
                  <a:pt x="1157844" y="1128156"/>
                </a:lnTo>
                <a:lnTo>
                  <a:pt x="0" y="1110343"/>
                </a:lnTo>
                <a:lnTo>
                  <a:pt x="5937" y="0"/>
                </a:lnTo>
                <a:close/>
              </a:path>
            </a:pathLst>
          </a:custGeom>
          <a:solidFill>
            <a:srgbClr val="4472BE">
              <a:alpha val="21961"/>
            </a:srgbClr>
          </a:solidFill>
          <a:ln>
            <a:solidFill>
              <a:srgbClr val="2F528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0" name="Line 51">
            <a:extLst>
              <a:ext uri="{FF2B5EF4-FFF2-40B4-BE49-F238E27FC236}">
                <a16:creationId xmlns:a16="http://schemas.microsoft.com/office/drawing/2014/main" id="{AA54A378-229F-4D12-9A95-66796A7C8F73}"/>
              </a:ext>
            </a:extLst>
          </p:cNvPr>
          <p:cNvSpPr>
            <a:spLocks noChangeShapeType="1"/>
          </p:cNvSpPr>
          <p:nvPr/>
        </p:nvSpPr>
        <p:spPr bwMode="auto">
          <a:xfrm>
            <a:off x="5779845" y="2483598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3" name="Line 52">
            <a:extLst>
              <a:ext uri="{FF2B5EF4-FFF2-40B4-BE49-F238E27FC236}">
                <a16:creationId xmlns:a16="http://schemas.microsoft.com/office/drawing/2014/main" id="{B0A524FC-647A-4815-A43A-2DC1086326C0}"/>
              </a:ext>
            </a:extLst>
          </p:cNvPr>
          <p:cNvSpPr>
            <a:spLocks noChangeShapeType="1"/>
          </p:cNvSpPr>
          <p:nvPr/>
        </p:nvSpPr>
        <p:spPr bwMode="auto">
          <a:xfrm>
            <a:off x="7076832" y="2483598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01A7D1D-70A2-4607-A5CE-2A3AB424DCA3}"/>
              </a:ext>
            </a:extLst>
          </p:cNvPr>
          <p:cNvSpPr txBox="1"/>
          <p:nvPr/>
        </p:nvSpPr>
        <p:spPr>
          <a:xfrm>
            <a:off x="6587197" y="2168127"/>
            <a:ext cx="1041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Net-Cash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DED839C-EA03-4484-95E5-E46DDAC80AFE}"/>
              </a:ext>
            </a:extLst>
          </p:cNvPr>
          <p:cNvSpPr txBox="1"/>
          <p:nvPr/>
        </p:nvSpPr>
        <p:spPr>
          <a:xfrm>
            <a:off x="3386948" y="2114266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Enterprise </a:t>
            </a:r>
            <a:r>
              <a:rPr lang="nl-BE" dirty="0" err="1"/>
              <a:t>value</a:t>
            </a:r>
            <a:endParaRPr lang="nl-BE" dirty="0"/>
          </a:p>
        </p:txBody>
      </p:sp>
      <p:sp>
        <p:nvSpPr>
          <p:cNvPr id="37" name="Line 51">
            <a:extLst>
              <a:ext uri="{FF2B5EF4-FFF2-40B4-BE49-F238E27FC236}">
                <a16:creationId xmlns:a16="http://schemas.microsoft.com/office/drawing/2014/main" id="{D89DA65D-55C8-4A37-8057-627C684A108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2471607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8" name="Line 52">
            <a:extLst>
              <a:ext uri="{FF2B5EF4-FFF2-40B4-BE49-F238E27FC236}">
                <a16:creationId xmlns:a16="http://schemas.microsoft.com/office/drawing/2014/main" id="{ADE1A5E0-4A29-4ADD-A8DF-C770FFC8DC42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6987" y="2471607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8368CEE-27A0-4A93-8484-DCD5B1CA3A91}"/>
              </a:ext>
            </a:extLst>
          </p:cNvPr>
          <p:cNvSpPr txBox="1"/>
          <p:nvPr/>
        </p:nvSpPr>
        <p:spPr>
          <a:xfrm>
            <a:off x="905060" y="2114266"/>
            <a:ext cx="771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/>
              <a:t>Equity</a:t>
            </a:r>
            <a:endParaRPr lang="nl-B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A74B1C-C180-4F3F-B910-D7A868F401E8}"/>
              </a:ext>
            </a:extLst>
          </p:cNvPr>
          <p:cNvSpPr txBox="1"/>
          <p:nvPr/>
        </p:nvSpPr>
        <p:spPr>
          <a:xfrm>
            <a:off x="2512747" y="2006544"/>
            <a:ext cx="3449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5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929469D-32C3-4F65-B1E3-2BADCDCD5F0E}"/>
              </a:ext>
            </a:extLst>
          </p:cNvPr>
          <p:cNvSpPr txBox="1"/>
          <p:nvPr/>
        </p:nvSpPr>
        <p:spPr>
          <a:xfrm>
            <a:off x="5498251" y="2060405"/>
            <a:ext cx="3449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5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E5E1717-8EF9-4761-A926-8B15E595117F}"/>
              </a:ext>
            </a:extLst>
          </p:cNvPr>
          <p:cNvSpPr txBox="1"/>
          <p:nvPr/>
        </p:nvSpPr>
        <p:spPr>
          <a:xfrm rot="16200000">
            <a:off x="2506799" y="2732470"/>
            <a:ext cx="746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accent4">
                    <a:lumMod val="75000"/>
                  </a:schemeClr>
                </a:solidFill>
              </a:rPr>
              <a:t>V. act.</a:t>
            </a:r>
          </a:p>
        </p:txBody>
      </p:sp>
      <p:pic>
        <p:nvPicPr>
          <p:cNvPr id="1026" name="Picture 2" descr="De bronafbeelding bekijken">
            <a:extLst>
              <a:ext uri="{FF2B5EF4-FFF2-40B4-BE49-F238E27FC236}">
                <a16:creationId xmlns:a16="http://schemas.microsoft.com/office/drawing/2014/main" id="{A6A0AD92-6E56-4077-B5C4-9A6570EC2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706" y="3181082"/>
            <a:ext cx="1524138" cy="152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C1CBF99A-24B9-458D-8CF2-0E84A4D94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304" y="2680110"/>
            <a:ext cx="889533" cy="125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EDA13C0A-5490-4F36-9A57-DFCFB921F2F8}"/>
              </a:ext>
            </a:extLst>
          </p:cNvPr>
          <p:cNvSpPr/>
          <p:nvPr/>
        </p:nvSpPr>
        <p:spPr>
          <a:xfrm>
            <a:off x="5243629" y="3388856"/>
            <a:ext cx="471638" cy="12616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1F15A8C-6A47-423A-A294-E53FC30EF9DC}"/>
              </a:ext>
            </a:extLst>
          </p:cNvPr>
          <p:cNvSpPr/>
          <p:nvPr/>
        </p:nvSpPr>
        <p:spPr>
          <a:xfrm>
            <a:off x="3165813" y="4678233"/>
            <a:ext cx="2124975" cy="196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BF2AF88-27AE-4A0F-A2A2-FC95706ABFFD}"/>
              </a:ext>
            </a:extLst>
          </p:cNvPr>
          <p:cNvSpPr txBox="1"/>
          <p:nvPr/>
        </p:nvSpPr>
        <p:spPr>
          <a:xfrm>
            <a:off x="2896765" y="4639984"/>
            <a:ext cx="248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4472BE"/>
                </a:solidFill>
              </a:rPr>
              <a:t>Bedrijfskapitaalbehoefte</a:t>
            </a:r>
          </a:p>
        </p:txBody>
      </p:sp>
      <p:pic>
        <p:nvPicPr>
          <p:cNvPr id="42" name="Picture 6" descr="Afbeeldingsresultaten voor auto onderdelen">
            <a:extLst>
              <a:ext uri="{FF2B5EF4-FFF2-40B4-BE49-F238E27FC236}">
                <a16:creationId xmlns:a16="http://schemas.microsoft.com/office/drawing/2014/main" id="{296EEADD-13E1-4BAD-B223-C0FF5E070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87" y="2484709"/>
            <a:ext cx="2356273" cy="131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EA6C2FE4-2A15-46EF-A23D-399E34A0D38E}"/>
              </a:ext>
            </a:extLst>
          </p:cNvPr>
          <p:cNvSpPr/>
          <p:nvPr/>
        </p:nvSpPr>
        <p:spPr>
          <a:xfrm>
            <a:off x="4141429" y="2546698"/>
            <a:ext cx="1046861" cy="11036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4516B33-5D2D-47C2-9BC5-2A4CCA902348}"/>
              </a:ext>
            </a:extLst>
          </p:cNvPr>
          <p:cNvSpPr/>
          <p:nvPr/>
        </p:nvSpPr>
        <p:spPr>
          <a:xfrm>
            <a:off x="2569266" y="2505996"/>
            <a:ext cx="250168" cy="1352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052" name="Picture 4" descr="De bronafbeelding bekijken">
            <a:extLst>
              <a:ext uri="{FF2B5EF4-FFF2-40B4-BE49-F238E27FC236}">
                <a16:creationId xmlns:a16="http://schemas.microsoft.com/office/drawing/2014/main" id="{5B0D0347-4BD1-4FAA-8A07-411C18199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3449369"/>
            <a:ext cx="2308992" cy="130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45D19D5-5746-4562-B2E5-60F81E917A94}"/>
              </a:ext>
            </a:extLst>
          </p:cNvPr>
          <p:cNvSpPr/>
          <p:nvPr/>
        </p:nvSpPr>
        <p:spPr>
          <a:xfrm>
            <a:off x="2645206" y="3407080"/>
            <a:ext cx="471638" cy="1172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8" name="Line 52">
            <a:extLst>
              <a:ext uri="{FF2B5EF4-FFF2-40B4-BE49-F238E27FC236}">
                <a16:creationId xmlns:a16="http://schemas.microsoft.com/office/drawing/2014/main" id="{C9D0D422-5589-4A3D-AE3F-AFA5FC426942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6713" y="2471607"/>
            <a:ext cx="0" cy="95739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1AC424-28A7-4ADB-A74F-32A5BBA4AE89}"/>
              </a:ext>
            </a:extLst>
          </p:cNvPr>
          <p:cNvSpPr/>
          <p:nvPr/>
        </p:nvSpPr>
        <p:spPr>
          <a:xfrm>
            <a:off x="2779066" y="1877352"/>
            <a:ext cx="2788623" cy="3382469"/>
          </a:xfrm>
          <a:prstGeom prst="rect">
            <a:avLst/>
          </a:prstGeom>
          <a:noFill/>
          <a:ln w="57150">
            <a:solidFill>
              <a:srgbClr val="FF99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E48929-4756-46E4-9DAC-B69DA71F7D38}"/>
              </a:ext>
            </a:extLst>
          </p:cNvPr>
          <p:cNvSpPr txBox="1"/>
          <p:nvPr/>
        </p:nvSpPr>
        <p:spPr>
          <a:xfrm>
            <a:off x="2687525" y="1441067"/>
            <a:ext cx="3081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 VAN DE WAARDERING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F7B5E7D-1BE0-4433-B775-3B730EDC25EE}"/>
              </a:ext>
            </a:extLst>
          </p:cNvPr>
          <p:cNvSpPr txBox="1"/>
          <p:nvPr/>
        </p:nvSpPr>
        <p:spPr>
          <a:xfrm>
            <a:off x="2791005" y="3325076"/>
            <a:ext cx="746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accent4">
                    <a:lumMod val="75000"/>
                  </a:schemeClr>
                </a:solidFill>
              </a:rPr>
              <a:t>V. act.</a:t>
            </a:r>
          </a:p>
        </p:txBody>
      </p:sp>
      <p:pic>
        <p:nvPicPr>
          <p:cNvPr id="53" name="image2.png">
            <a:extLst>
              <a:ext uri="{FF2B5EF4-FFF2-40B4-BE49-F238E27FC236}">
                <a16:creationId xmlns:a16="http://schemas.microsoft.com/office/drawing/2014/main" id="{E1FBA4E7-15C5-400D-A848-3D5F546F7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image1.jpeg">
            <a:extLst>
              <a:ext uri="{FF2B5EF4-FFF2-40B4-BE49-F238E27FC236}">
                <a16:creationId xmlns:a16="http://schemas.microsoft.com/office/drawing/2014/main" id="{29799A42-B6E7-4E43-AD04-AA190837BDC2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51844" y="5988106"/>
            <a:ext cx="1459448" cy="73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62762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2843808" y="2471607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2988270" y="2544632"/>
            <a:ext cx="11525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2989015" y="3263770"/>
            <a:ext cx="11509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Voorraden</a:t>
            </a:r>
          </a:p>
        </p:txBody>
      </p:sp>
      <p:sp>
        <p:nvSpPr>
          <p:cNvPr id="12" name="Text Box 61"/>
          <p:cNvSpPr txBox="1">
            <a:spLocks noChangeArrowheads="1"/>
          </p:cNvSpPr>
          <p:nvPr/>
        </p:nvSpPr>
        <p:spPr bwMode="auto">
          <a:xfrm>
            <a:off x="2989015" y="3911470"/>
            <a:ext cx="1150937" cy="46910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Vorderingen</a:t>
            </a:r>
          </a:p>
        </p:txBody>
      </p: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2988270" y="3481257"/>
            <a:ext cx="11509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BE" sz="1200"/>
              <a:t>Handels-vorderingen</a:t>
            </a:r>
            <a:endParaRPr lang="nl-NL" sz="1200"/>
          </a:p>
        </p:txBody>
      </p:sp>
      <p:sp>
        <p:nvSpPr>
          <p:cNvPr id="15" name="Text Box 64"/>
          <p:cNvSpPr txBox="1">
            <a:spLocks noChangeArrowheads="1"/>
          </p:cNvSpPr>
          <p:nvPr/>
        </p:nvSpPr>
        <p:spPr bwMode="auto">
          <a:xfrm>
            <a:off x="4140795" y="3840032"/>
            <a:ext cx="11509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Leveranciers</a:t>
            </a:r>
          </a:p>
        </p:txBody>
      </p:sp>
      <p:sp>
        <p:nvSpPr>
          <p:cNvPr id="19" name="Text Box 72"/>
          <p:cNvSpPr txBox="1">
            <a:spLocks noChangeArrowheads="1"/>
          </p:cNvSpPr>
          <p:nvPr/>
        </p:nvSpPr>
        <p:spPr bwMode="auto">
          <a:xfrm>
            <a:off x="4140795" y="4128957"/>
            <a:ext cx="1150938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Soc/Fisc.</a:t>
            </a:r>
          </a:p>
          <a:p>
            <a:pPr algn="ctr" eaLnBrk="1" hangingPunct="1"/>
            <a:r>
              <a:rPr lang="nl-NL" sz="1200"/>
              <a:t>Schulden</a:t>
            </a:r>
          </a:p>
          <a:p>
            <a:pPr algn="ctr" eaLnBrk="1" hangingPunct="1"/>
            <a:endParaRPr lang="nl-NL" sz="1200"/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4140795" y="2471607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A9C10B4B-2294-43B5-A0D3-4D8AD6731EEB}"/>
              </a:ext>
            </a:extLst>
          </p:cNvPr>
          <p:cNvSpPr/>
          <p:nvPr/>
        </p:nvSpPr>
        <p:spPr>
          <a:xfrm>
            <a:off x="2974769" y="3265715"/>
            <a:ext cx="1163782" cy="1128156"/>
          </a:xfrm>
          <a:custGeom>
            <a:avLst/>
            <a:gdLst>
              <a:gd name="connsiteX0" fmla="*/ 5937 w 1163782"/>
              <a:gd name="connsiteY0" fmla="*/ 0 h 1110343"/>
              <a:gd name="connsiteX1" fmla="*/ 1163782 w 1163782"/>
              <a:gd name="connsiteY1" fmla="*/ 5938 h 1110343"/>
              <a:gd name="connsiteX2" fmla="*/ 1140031 w 1163782"/>
              <a:gd name="connsiteY2" fmla="*/ 581891 h 1110343"/>
              <a:gd name="connsiteX3" fmla="*/ 896587 w 1163782"/>
              <a:gd name="connsiteY3" fmla="*/ 1110343 h 1110343"/>
              <a:gd name="connsiteX4" fmla="*/ 0 w 1163782"/>
              <a:gd name="connsiteY4" fmla="*/ 1110343 h 1110343"/>
              <a:gd name="connsiteX5" fmla="*/ 5937 w 1163782"/>
              <a:gd name="connsiteY5" fmla="*/ 0 h 1110343"/>
              <a:gd name="connsiteX0" fmla="*/ 5937 w 1163782"/>
              <a:gd name="connsiteY0" fmla="*/ 0 h 1128156"/>
              <a:gd name="connsiteX1" fmla="*/ 1163782 w 1163782"/>
              <a:gd name="connsiteY1" fmla="*/ 5938 h 1128156"/>
              <a:gd name="connsiteX2" fmla="*/ 1140031 w 1163782"/>
              <a:gd name="connsiteY2" fmla="*/ 581891 h 1128156"/>
              <a:gd name="connsiteX3" fmla="*/ 1157844 w 1163782"/>
              <a:gd name="connsiteY3" fmla="*/ 1128156 h 1128156"/>
              <a:gd name="connsiteX4" fmla="*/ 0 w 1163782"/>
              <a:gd name="connsiteY4" fmla="*/ 1110343 h 1128156"/>
              <a:gd name="connsiteX5" fmla="*/ 5937 w 1163782"/>
              <a:gd name="connsiteY5" fmla="*/ 0 h 11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782" h="1128156">
                <a:moveTo>
                  <a:pt x="5937" y="0"/>
                </a:moveTo>
                <a:lnTo>
                  <a:pt x="1163782" y="5938"/>
                </a:lnTo>
                <a:lnTo>
                  <a:pt x="1140031" y="581891"/>
                </a:lnTo>
                <a:lnTo>
                  <a:pt x="1157844" y="1128156"/>
                </a:lnTo>
                <a:lnTo>
                  <a:pt x="0" y="1110343"/>
                </a:lnTo>
                <a:lnTo>
                  <a:pt x="5937" y="0"/>
                </a:lnTo>
                <a:close/>
              </a:path>
            </a:pathLst>
          </a:custGeom>
          <a:solidFill>
            <a:srgbClr val="4472BE">
              <a:alpha val="21961"/>
            </a:srgbClr>
          </a:solidFill>
          <a:ln>
            <a:solidFill>
              <a:srgbClr val="2F528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669F2CF-8FEF-4E75-8DF2-0165C2EE9541}"/>
              </a:ext>
            </a:extLst>
          </p:cNvPr>
          <p:cNvSpPr/>
          <p:nvPr/>
        </p:nvSpPr>
        <p:spPr>
          <a:xfrm>
            <a:off x="2986994" y="2549549"/>
            <a:ext cx="1149887" cy="718518"/>
          </a:xfrm>
          <a:prstGeom prst="rect">
            <a:avLst/>
          </a:prstGeom>
          <a:solidFill>
            <a:srgbClr val="FFFF00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A4A3E07-C6EB-4BA6-9764-BB85466CC42E}"/>
              </a:ext>
            </a:extLst>
          </p:cNvPr>
          <p:cNvSpPr/>
          <p:nvPr/>
        </p:nvSpPr>
        <p:spPr>
          <a:xfrm>
            <a:off x="4127006" y="3849901"/>
            <a:ext cx="1163782" cy="782292"/>
          </a:xfrm>
          <a:custGeom>
            <a:avLst/>
            <a:gdLst>
              <a:gd name="connsiteX0" fmla="*/ 5937 w 1163782"/>
              <a:gd name="connsiteY0" fmla="*/ 0 h 1110343"/>
              <a:gd name="connsiteX1" fmla="*/ 1163782 w 1163782"/>
              <a:gd name="connsiteY1" fmla="*/ 5938 h 1110343"/>
              <a:gd name="connsiteX2" fmla="*/ 1140031 w 1163782"/>
              <a:gd name="connsiteY2" fmla="*/ 581891 h 1110343"/>
              <a:gd name="connsiteX3" fmla="*/ 896587 w 1163782"/>
              <a:gd name="connsiteY3" fmla="*/ 1110343 h 1110343"/>
              <a:gd name="connsiteX4" fmla="*/ 0 w 1163782"/>
              <a:gd name="connsiteY4" fmla="*/ 1110343 h 1110343"/>
              <a:gd name="connsiteX5" fmla="*/ 5937 w 1163782"/>
              <a:gd name="connsiteY5" fmla="*/ 0 h 1110343"/>
              <a:gd name="connsiteX0" fmla="*/ 5937 w 1163782"/>
              <a:gd name="connsiteY0" fmla="*/ 0 h 1128156"/>
              <a:gd name="connsiteX1" fmla="*/ 1163782 w 1163782"/>
              <a:gd name="connsiteY1" fmla="*/ 5938 h 1128156"/>
              <a:gd name="connsiteX2" fmla="*/ 1140031 w 1163782"/>
              <a:gd name="connsiteY2" fmla="*/ 581891 h 1128156"/>
              <a:gd name="connsiteX3" fmla="*/ 1157844 w 1163782"/>
              <a:gd name="connsiteY3" fmla="*/ 1128156 h 1128156"/>
              <a:gd name="connsiteX4" fmla="*/ 0 w 1163782"/>
              <a:gd name="connsiteY4" fmla="*/ 1110343 h 1128156"/>
              <a:gd name="connsiteX5" fmla="*/ 5937 w 1163782"/>
              <a:gd name="connsiteY5" fmla="*/ 0 h 11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782" h="1128156">
                <a:moveTo>
                  <a:pt x="5937" y="0"/>
                </a:moveTo>
                <a:lnTo>
                  <a:pt x="1163782" y="5938"/>
                </a:lnTo>
                <a:lnTo>
                  <a:pt x="1140031" y="581891"/>
                </a:lnTo>
                <a:lnTo>
                  <a:pt x="1157844" y="1128156"/>
                </a:lnTo>
                <a:lnTo>
                  <a:pt x="0" y="1110343"/>
                </a:lnTo>
                <a:lnTo>
                  <a:pt x="5937" y="0"/>
                </a:lnTo>
                <a:close/>
              </a:path>
            </a:pathLst>
          </a:custGeom>
          <a:solidFill>
            <a:srgbClr val="4472BE">
              <a:alpha val="21961"/>
            </a:srgbClr>
          </a:solidFill>
          <a:ln>
            <a:solidFill>
              <a:srgbClr val="2F528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DED839C-EA03-4484-95E5-E46DDAC80AFE}"/>
              </a:ext>
            </a:extLst>
          </p:cNvPr>
          <p:cNvSpPr txBox="1"/>
          <p:nvPr/>
        </p:nvSpPr>
        <p:spPr>
          <a:xfrm>
            <a:off x="3386948" y="2114266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Enterprise </a:t>
            </a:r>
            <a:r>
              <a:rPr lang="nl-BE" dirty="0" err="1"/>
              <a:t>value</a:t>
            </a:r>
            <a:endParaRPr lang="nl-BE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E5E1717-8EF9-4761-A926-8B15E595117F}"/>
              </a:ext>
            </a:extLst>
          </p:cNvPr>
          <p:cNvSpPr txBox="1"/>
          <p:nvPr/>
        </p:nvSpPr>
        <p:spPr>
          <a:xfrm rot="16200000">
            <a:off x="2506799" y="2732470"/>
            <a:ext cx="746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accent4">
                    <a:lumMod val="75000"/>
                  </a:schemeClr>
                </a:solidFill>
              </a:rPr>
              <a:t>V. act.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DA13C0A-5490-4F36-9A57-DFCFB921F2F8}"/>
              </a:ext>
            </a:extLst>
          </p:cNvPr>
          <p:cNvSpPr/>
          <p:nvPr/>
        </p:nvSpPr>
        <p:spPr>
          <a:xfrm>
            <a:off x="5243629" y="3388856"/>
            <a:ext cx="471638" cy="12616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1F15A8C-6A47-423A-A294-E53FC30EF9DC}"/>
              </a:ext>
            </a:extLst>
          </p:cNvPr>
          <p:cNvSpPr/>
          <p:nvPr/>
        </p:nvSpPr>
        <p:spPr>
          <a:xfrm>
            <a:off x="3165813" y="4678233"/>
            <a:ext cx="2124975" cy="196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BF2AF88-27AE-4A0F-A2A2-FC95706ABFFD}"/>
              </a:ext>
            </a:extLst>
          </p:cNvPr>
          <p:cNvSpPr txBox="1"/>
          <p:nvPr/>
        </p:nvSpPr>
        <p:spPr>
          <a:xfrm>
            <a:off x="2896765" y="4639984"/>
            <a:ext cx="248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4472BE"/>
                </a:solidFill>
              </a:rPr>
              <a:t>Bedrijfskapitaalbehoefte</a:t>
            </a:r>
          </a:p>
        </p:txBody>
      </p:sp>
      <p:pic>
        <p:nvPicPr>
          <p:cNvPr id="42" name="Picture 6" descr="Afbeeldingsresultaten voor auto onderdelen">
            <a:extLst>
              <a:ext uri="{FF2B5EF4-FFF2-40B4-BE49-F238E27FC236}">
                <a16:creationId xmlns:a16="http://schemas.microsoft.com/office/drawing/2014/main" id="{296EEADD-13E1-4BAD-B223-C0FF5E070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87" y="2484709"/>
            <a:ext cx="2356273" cy="131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EA6C2FE4-2A15-46EF-A23D-399E34A0D38E}"/>
              </a:ext>
            </a:extLst>
          </p:cNvPr>
          <p:cNvSpPr/>
          <p:nvPr/>
        </p:nvSpPr>
        <p:spPr>
          <a:xfrm>
            <a:off x="4141429" y="2546698"/>
            <a:ext cx="1046861" cy="11036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4516B33-5D2D-47C2-9BC5-2A4CCA902348}"/>
              </a:ext>
            </a:extLst>
          </p:cNvPr>
          <p:cNvSpPr/>
          <p:nvPr/>
        </p:nvSpPr>
        <p:spPr>
          <a:xfrm>
            <a:off x="2569266" y="2505996"/>
            <a:ext cx="250168" cy="1352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052" name="Picture 4" descr="De bronafbeelding bekijken">
            <a:extLst>
              <a:ext uri="{FF2B5EF4-FFF2-40B4-BE49-F238E27FC236}">
                <a16:creationId xmlns:a16="http://schemas.microsoft.com/office/drawing/2014/main" id="{5B0D0347-4BD1-4FAA-8A07-411C18199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3449369"/>
            <a:ext cx="2308992" cy="130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45D19D5-5746-4562-B2E5-60F81E917A94}"/>
              </a:ext>
            </a:extLst>
          </p:cNvPr>
          <p:cNvSpPr/>
          <p:nvPr/>
        </p:nvSpPr>
        <p:spPr>
          <a:xfrm>
            <a:off x="2645206" y="3407080"/>
            <a:ext cx="471638" cy="1172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8" name="Line 52">
            <a:extLst>
              <a:ext uri="{FF2B5EF4-FFF2-40B4-BE49-F238E27FC236}">
                <a16:creationId xmlns:a16="http://schemas.microsoft.com/office/drawing/2014/main" id="{C9D0D422-5589-4A3D-AE3F-AFA5FC426942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6713" y="2471607"/>
            <a:ext cx="0" cy="95739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1AC424-28A7-4ADB-A74F-32A5BBA4AE89}"/>
              </a:ext>
            </a:extLst>
          </p:cNvPr>
          <p:cNvSpPr/>
          <p:nvPr/>
        </p:nvSpPr>
        <p:spPr>
          <a:xfrm>
            <a:off x="2779066" y="1877352"/>
            <a:ext cx="2788623" cy="3382469"/>
          </a:xfrm>
          <a:prstGeom prst="rect">
            <a:avLst/>
          </a:prstGeom>
          <a:noFill/>
          <a:ln w="57150">
            <a:solidFill>
              <a:srgbClr val="FF99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E48929-4756-46E4-9DAC-B69DA71F7D38}"/>
              </a:ext>
            </a:extLst>
          </p:cNvPr>
          <p:cNvSpPr txBox="1"/>
          <p:nvPr/>
        </p:nvSpPr>
        <p:spPr>
          <a:xfrm>
            <a:off x="2687525" y="1441067"/>
            <a:ext cx="3081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 VAN DE WAARDERING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F7B5E7D-1BE0-4433-B775-3B730EDC25EE}"/>
              </a:ext>
            </a:extLst>
          </p:cNvPr>
          <p:cNvSpPr txBox="1"/>
          <p:nvPr/>
        </p:nvSpPr>
        <p:spPr>
          <a:xfrm>
            <a:off x="2791005" y="3325076"/>
            <a:ext cx="746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accent4">
                    <a:lumMod val="75000"/>
                  </a:schemeClr>
                </a:solidFill>
              </a:rPr>
              <a:t>V. act.</a:t>
            </a:r>
          </a:p>
        </p:txBody>
      </p:sp>
      <p:pic>
        <p:nvPicPr>
          <p:cNvPr id="53" name="image2.png">
            <a:extLst>
              <a:ext uri="{FF2B5EF4-FFF2-40B4-BE49-F238E27FC236}">
                <a16:creationId xmlns:a16="http://schemas.microsoft.com/office/drawing/2014/main" id="{E1FBA4E7-15C5-400D-A848-3D5F546F7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image1.jpeg">
            <a:extLst>
              <a:ext uri="{FF2B5EF4-FFF2-40B4-BE49-F238E27FC236}">
                <a16:creationId xmlns:a16="http://schemas.microsoft.com/office/drawing/2014/main" id="{29799A42-B6E7-4E43-AD04-AA190837BDC2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51844" y="5988106"/>
            <a:ext cx="1459448" cy="73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95377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2843808" y="2471607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2988270" y="2544632"/>
            <a:ext cx="11525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2989015" y="3263770"/>
            <a:ext cx="11509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Voorraden</a:t>
            </a:r>
          </a:p>
        </p:txBody>
      </p:sp>
      <p:sp>
        <p:nvSpPr>
          <p:cNvPr id="12" name="Text Box 61"/>
          <p:cNvSpPr txBox="1">
            <a:spLocks noChangeArrowheads="1"/>
          </p:cNvSpPr>
          <p:nvPr/>
        </p:nvSpPr>
        <p:spPr bwMode="auto">
          <a:xfrm>
            <a:off x="2989015" y="3911470"/>
            <a:ext cx="1150937" cy="46910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Vorderingen</a:t>
            </a:r>
          </a:p>
        </p:txBody>
      </p: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2988270" y="3481257"/>
            <a:ext cx="11509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BE" sz="1200"/>
              <a:t>Handels-vorderingen</a:t>
            </a:r>
            <a:endParaRPr lang="nl-NL" sz="1200"/>
          </a:p>
        </p:txBody>
      </p:sp>
      <p:sp>
        <p:nvSpPr>
          <p:cNvPr id="15" name="Text Box 64"/>
          <p:cNvSpPr txBox="1">
            <a:spLocks noChangeArrowheads="1"/>
          </p:cNvSpPr>
          <p:nvPr/>
        </p:nvSpPr>
        <p:spPr bwMode="auto">
          <a:xfrm>
            <a:off x="4140795" y="3840032"/>
            <a:ext cx="11509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Leveranciers</a:t>
            </a:r>
          </a:p>
        </p:txBody>
      </p:sp>
      <p:sp>
        <p:nvSpPr>
          <p:cNvPr id="19" name="Text Box 72"/>
          <p:cNvSpPr txBox="1">
            <a:spLocks noChangeArrowheads="1"/>
          </p:cNvSpPr>
          <p:nvPr/>
        </p:nvSpPr>
        <p:spPr bwMode="auto">
          <a:xfrm>
            <a:off x="4140795" y="4128957"/>
            <a:ext cx="1150938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Soc/Fisc.</a:t>
            </a:r>
          </a:p>
          <a:p>
            <a:pPr algn="ctr" eaLnBrk="1" hangingPunct="1"/>
            <a:r>
              <a:rPr lang="nl-NL" sz="1200"/>
              <a:t>Schulden</a:t>
            </a:r>
          </a:p>
          <a:p>
            <a:pPr algn="ctr" eaLnBrk="1" hangingPunct="1"/>
            <a:endParaRPr lang="nl-NL" sz="1200"/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4140795" y="2471607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BF2AF88-27AE-4A0F-A2A2-FC95706ABFFD}"/>
              </a:ext>
            </a:extLst>
          </p:cNvPr>
          <p:cNvSpPr txBox="1"/>
          <p:nvPr/>
        </p:nvSpPr>
        <p:spPr>
          <a:xfrm>
            <a:off x="2913179" y="4570241"/>
            <a:ext cx="248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4472BE"/>
                </a:solidFill>
              </a:rPr>
              <a:t>Bedrijfskapitaalbehoefte</a:t>
            </a: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A9C10B4B-2294-43B5-A0D3-4D8AD6731EEB}"/>
              </a:ext>
            </a:extLst>
          </p:cNvPr>
          <p:cNvSpPr/>
          <p:nvPr/>
        </p:nvSpPr>
        <p:spPr>
          <a:xfrm>
            <a:off x="2974769" y="3265715"/>
            <a:ext cx="1163782" cy="1128156"/>
          </a:xfrm>
          <a:custGeom>
            <a:avLst/>
            <a:gdLst>
              <a:gd name="connsiteX0" fmla="*/ 5937 w 1163782"/>
              <a:gd name="connsiteY0" fmla="*/ 0 h 1110343"/>
              <a:gd name="connsiteX1" fmla="*/ 1163782 w 1163782"/>
              <a:gd name="connsiteY1" fmla="*/ 5938 h 1110343"/>
              <a:gd name="connsiteX2" fmla="*/ 1140031 w 1163782"/>
              <a:gd name="connsiteY2" fmla="*/ 581891 h 1110343"/>
              <a:gd name="connsiteX3" fmla="*/ 896587 w 1163782"/>
              <a:gd name="connsiteY3" fmla="*/ 1110343 h 1110343"/>
              <a:gd name="connsiteX4" fmla="*/ 0 w 1163782"/>
              <a:gd name="connsiteY4" fmla="*/ 1110343 h 1110343"/>
              <a:gd name="connsiteX5" fmla="*/ 5937 w 1163782"/>
              <a:gd name="connsiteY5" fmla="*/ 0 h 1110343"/>
              <a:gd name="connsiteX0" fmla="*/ 5937 w 1163782"/>
              <a:gd name="connsiteY0" fmla="*/ 0 h 1128156"/>
              <a:gd name="connsiteX1" fmla="*/ 1163782 w 1163782"/>
              <a:gd name="connsiteY1" fmla="*/ 5938 h 1128156"/>
              <a:gd name="connsiteX2" fmla="*/ 1140031 w 1163782"/>
              <a:gd name="connsiteY2" fmla="*/ 581891 h 1128156"/>
              <a:gd name="connsiteX3" fmla="*/ 1157844 w 1163782"/>
              <a:gd name="connsiteY3" fmla="*/ 1128156 h 1128156"/>
              <a:gd name="connsiteX4" fmla="*/ 0 w 1163782"/>
              <a:gd name="connsiteY4" fmla="*/ 1110343 h 1128156"/>
              <a:gd name="connsiteX5" fmla="*/ 5937 w 1163782"/>
              <a:gd name="connsiteY5" fmla="*/ 0 h 11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782" h="1128156">
                <a:moveTo>
                  <a:pt x="5937" y="0"/>
                </a:moveTo>
                <a:lnTo>
                  <a:pt x="1163782" y="5938"/>
                </a:lnTo>
                <a:lnTo>
                  <a:pt x="1140031" y="581891"/>
                </a:lnTo>
                <a:lnTo>
                  <a:pt x="1157844" y="1128156"/>
                </a:lnTo>
                <a:lnTo>
                  <a:pt x="0" y="1110343"/>
                </a:lnTo>
                <a:lnTo>
                  <a:pt x="5937" y="0"/>
                </a:lnTo>
                <a:close/>
              </a:path>
            </a:pathLst>
          </a:custGeom>
          <a:solidFill>
            <a:srgbClr val="4472BE">
              <a:alpha val="21961"/>
            </a:srgbClr>
          </a:solidFill>
          <a:ln>
            <a:solidFill>
              <a:srgbClr val="2F528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669F2CF-8FEF-4E75-8DF2-0165C2EE9541}"/>
              </a:ext>
            </a:extLst>
          </p:cNvPr>
          <p:cNvSpPr/>
          <p:nvPr/>
        </p:nvSpPr>
        <p:spPr>
          <a:xfrm>
            <a:off x="2986994" y="2549549"/>
            <a:ext cx="1149887" cy="718518"/>
          </a:xfrm>
          <a:prstGeom prst="rect">
            <a:avLst/>
          </a:prstGeom>
          <a:solidFill>
            <a:srgbClr val="FFFF00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A4A3E07-C6EB-4BA6-9764-BB85466CC42E}"/>
              </a:ext>
            </a:extLst>
          </p:cNvPr>
          <p:cNvSpPr/>
          <p:nvPr/>
        </p:nvSpPr>
        <p:spPr>
          <a:xfrm>
            <a:off x="4127006" y="3849901"/>
            <a:ext cx="1163782" cy="782292"/>
          </a:xfrm>
          <a:custGeom>
            <a:avLst/>
            <a:gdLst>
              <a:gd name="connsiteX0" fmla="*/ 5937 w 1163782"/>
              <a:gd name="connsiteY0" fmla="*/ 0 h 1110343"/>
              <a:gd name="connsiteX1" fmla="*/ 1163782 w 1163782"/>
              <a:gd name="connsiteY1" fmla="*/ 5938 h 1110343"/>
              <a:gd name="connsiteX2" fmla="*/ 1140031 w 1163782"/>
              <a:gd name="connsiteY2" fmla="*/ 581891 h 1110343"/>
              <a:gd name="connsiteX3" fmla="*/ 896587 w 1163782"/>
              <a:gd name="connsiteY3" fmla="*/ 1110343 h 1110343"/>
              <a:gd name="connsiteX4" fmla="*/ 0 w 1163782"/>
              <a:gd name="connsiteY4" fmla="*/ 1110343 h 1110343"/>
              <a:gd name="connsiteX5" fmla="*/ 5937 w 1163782"/>
              <a:gd name="connsiteY5" fmla="*/ 0 h 1110343"/>
              <a:gd name="connsiteX0" fmla="*/ 5937 w 1163782"/>
              <a:gd name="connsiteY0" fmla="*/ 0 h 1128156"/>
              <a:gd name="connsiteX1" fmla="*/ 1163782 w 1163782"/>
              <a:gd name="connsiteY1" fmla="*/ 5938 h 1128156"/>
              <a:gd name="connsiteX2" fmla="*/ 1140031 w 1163782"/>
              <a:gd name="connsiteY2" fmla="*/ 581891 h 1128156"/>
              <a:gd name="connsiteX3" fmla="*/ 1157844 w 1163782"/>
              <a:gd name="connsiteY3" fmla="*/ 1128156 h 1128156"/>
              <a:gd name="connsiteX4" fmla="*/ 0 w 1163782"/>
              <a:gd name="connsiteY4" fmla="*/ 1110343 h 1128156"/>
              <a:gd name="connsiteX5" fmla="*/ 5937 w 1163782"/>
              <a:gd name="connsiteY5" fmla="*/ 0 h 11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782" h="1128156">
                <a:moveTo>
                  <a:pt x="5937" y="0"/>
                </a:moveTo>
                <a:lnTo>
                  <a:pt x="1163782" y="5938"/>
                </a:lnTo>
                <a:lnTo>
                  <a:pt x="1140031" y="581891"/>
                </a:lnTo>
                <a:lnTo>
                  <a:pt x="1157844" y="1128156"/>
                </a:lnTo>
                <a:lnTo>
                  <a:pt x="0" y="1110343"/>
                </a:lnTo>
                <a:lnTo>
                  <a:pt x="5937" y="0"/>
                </a:lnTo>
                <a:close/>
              </a:path>
            </a:pathLst>
          </a:custGeom>
          <a:solidFill>
            <a:srgbClr val="4472BE">
              <a:alpha val="21961"/>
            </a:srgbClr>
          </a:solidFill>
          <a:ln>
            <a:solidFill>
              <a:srgbClr val="2F528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DED839C-EA03-4484-95E5-E46DDAC80AFE}"/>
              </a:ext>
            </a:extLst>
          </p:cNvPr>
          <p:cNvSpPr txBox="1"/>
          <p:nvPr/>
        </p:nvSpPr>
        <p:spPr>
          <a:xfrm>
            <a:off x="3386948" y="2114266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Enterprise </a:t>
            </a:r>
            <a:r>
              <a:rPr lang="nl-BE" dirty="0" err="1"/>
              <a:t>value</a:t>
            </a:r>
            <a:endParaRPr lang="nl-BE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E5E1717-8EF9-4761-A926-8B15E595117F}"/>
              </a:ext>
            </a:extLst>
          </p:cNvPr>
          <p:cNvSpPr txBox="1"/>
          <p:nvPr/>
        </p:nvSpPr>
        <p:spPr>
          <a:xfrm rot="16200000">
            <a:off x="2506799" y="2732470"/>
            <a:ext cx="746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accent4">
                    <a:lumMod val="75000"/>
                  </a:schemeClr>
                </a:solidFill>
              </a:rPr>
              <a:t>V. act.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FDBE025-868E-4693-ACBC-F65AF047E170}"/>
              </a:ext>
            </a:extLst>
          </p:cNvPr>
          <p:cNvSpPr/>
          <p:nvPr/>
        </p:nvSpPr>
        <p:spPr>
          <a:xfrm>
            <a:off x="2779066" y="1877352"/>
            <a:ext cx="2788623" cy="3382469"/>
          </a:xfrm>
          <a:prstGeom prst="rect">
            <a:avLst/>
          </a:prstGeom>
          <a:noFill/>
          <a:ln w="57150">
            <a:solidFill>
              <a:srgbClr val="FF99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B4FB004-59B9-427A-A897-3486F0643AA5}"/>
              </a:ext>
            </a:extLst>
          </p:cNvPr>
          <p:cNvSpPr txBox="1"/>
          <p:nvPr/>
        </p:nvSpPr>
        <p:spPr>
          <a:xfrm>
            <a:off x="2687525" y="1441067"/>
            <a:ext cx="3081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 VAN DE WAARDERING</a:t>
            </a:r>
          </a:p>
        </p:txBody>
      </p:sp>
      <p:pic>
        <p:nvPicPr>
          <p:cNvPr id="46" name="image2.png">
            <a:extLst>
              <a:ext uri="{FF2B5EF4-FFF2-40B4-BE49-F238E27FC236}">
                <a16:creationId xmlns:a16="http://schemas.microsoft.com/office/drawing/2014/main" id="{FB2FE7F3-53E2-4C5C-AA1C-17BA75975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image1.jpeg">
            <a:extLst>
              <a:ext uri="{FF2B5EF4-FFF2-40B4-BE49-F238E27FC236}">
                <a16:creationId xmlns:a16="http://schemas.microsoft.com/office/drawing/2014/main" id="{6C9796AE-C86E-41F8-8E2F-F6C3BC054EA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1844" y="5988106"/>
            <a:ext cx="1459448" cy="73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23850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9F7AD1-4401-4969-A12A-2FFD62E93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15" y="2127996"/>
            <a:ext cx="2515214" cy="2541414"/>
          </a:xfrm>
          <a:prstGeom prst="rect">
            <a:avLst/>
          </a:prstGeom>
        </p:spPr>
      </p:pic>
      <p:pic>
        <p:nvPicPr>
          <p:cNvPr id="8" name="image2.png">
            <a:extLst>
              <a:ext uri="{FF2B5EF4-FFF2-40B4-BE49-F238E27FC236}">
                <a16:creationId xmlns:a16="http://schemas.microsoft.com/office/drawing/2014/main" id="{C82F51B5-9FF6-4E0F-85C0-FFC850441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66073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9F7AD1-4401-4969-A12A-2FFD62E93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15" y="2127996"/>
            <a:ext cx="2515214" cy="2541414"/>
          </a:xfrm>
          <a:prstGeom prst="rect">
            <a:avLst/>
          </a:prstGeom>
        </p:spPr>
      </p:pic>
      <p:pic>
        <p:nvPicPr>
          <p:cNvPr id="5" name="Picture 6" descr="Afbeeldingsresultaten voor auto onderdelen">
            <a:extLst>
              <a:ext uri="{FF2B5EF4-FFF2-40B4-BE49-F238E27FC236}">
                <a16:creationId xmlns:a16="http://schemas.microsoft.com/office/drawing/2014/main" id="{527A544C-03D4-414D-87DD-689621122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93" y="2366272"/>
            <a:ext cx="1059680" cy="73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e bronafbeelding bekijken">
            <a:extLst>
              <a:ext uri="{FF2B5EF4-FFF2-40B4-BE49-F238E27FC236}">
                <a16:creationId xmlns:a16="http://schemas.microsoft.com/office/drawing/2014/main" id="{D7A51626-B56D-4E30-A97E-3E52B0E4D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6982">
            <a:off x="815983" y="3521390"/>
            <a:ext cx="1392588" cy="72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2.png">
            <a:extLst>
              <a:ext uri="{FF2B5EF4-FFF2-40B4-BE49-F238E27FC236}">
                <a16:creationId xmlns:a16="http://schemas.microsoft.com/office/drawing/2014/main" id="{217DBB95-6F12-4A6B-8E4D-E7A11AB8C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58462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9F7AD1-4401-4969-A12A-2FFD62E93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15" y="2127996"/>
            <a:ext cx="2515214" cy="2541414"/>
          </a:xfrm>
          <a:prstGeom prst="rect">
            <a:avLst/>
          </a:prstGeom>
        </p:spPr>
      </p:pic>
      <p:pic>
        <p:nvPicPr>
          <p:cNvPr id="8" name="image2.png">
            <a:extLst>
              <a:ext uri="{FF2B5EF4-FFF2-40B4-BE49-F238E27FC236}">
                <a16:creationId xmlns:a16="http://schemas.microsoft.com/office/drawing/2014/main" id="{44A8471E-6C99-4C5F-920C-0957059D8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839257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14BFF551-F0BA-4FEB-91C9-848DBD360A0F}"/>
              </a:ext>
            </a:extLst>
          </p:cNvPr>
          <p:cNvSpPr/>
          <p:nvPr/>
        </p:nvSpPr>
        <p:spPr>
          <a:xfrm>
            <a:off x="3034227" y="3251200"/>
            <a:ext cx="246330" cy="17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9F7AD1-4401-4969-A12A-2FFD62E93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15" y="2127996"/>
            <a:ext cx="2515214" cy="254141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DD13311-F26A-4A9A-8FDA-C863ED5DAA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4700" y="1997705"/>
            <a:ext cx="2514600" cy="2876550"/>
          </a:xfrm>
          <a:prstGeom prst="rect">
            <a:avLst/>
          </a:prstGeom>
        </p:spPr>
      </p:pic>
      <p:pic>
        <p:nvPicPr>
          <p:cNvPr id="8" name="image2.png">
            <a:extLst>
              <a:ext uri="{FF2B5EF4-FFF2-40B4-BE49-F238E27FC236}">
                <a16:creationId xmlns:a16="http://schemas.microsoft.com/office/drawing/2014/main" id="{8CDC2A22-EA98-4649-957A-6C115C8D8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212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2.png">
            <a:extLst>
              <a:ext uri="{FF2B5EF4-FFF2-40B4-BE49-F238E27FC236}">
                <a16:creationId xmlns:a16="http://schemas.microsoft.com/office/drawing/2014/main" id="{B242729C-4481-4205-A3E2-0971AF499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2843808" y="2471607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2988270" y="2544632"/>
            <a:ext cx="11525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8" name="Text Box 56"/>
          <p:cNvSpPr txBox="1">
            <a:spLocks noChangeArrowheads="1"/>
          </p:cNvSpPr>
          <p:nvPr/>
        </p:nvSpPr>
        <p:spPr bwMode="auto">
          <a:xfrm>
            <a:off x="7079953" y="3014766"/>
            <a:ext cx="1150938" cy="36004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Schuld</a:t>
            </a:r>
          </a:p>
        </p:txBody>
      </p:sp>
      <p:sp>
        <p:nvSpPr>
          <p:cNvPr id="10" name="Text Box 58"/>
          <p:cNvSpPr txBox="1">
            <a:spLocks noChangeArrowheads="1"/>
          </p:cNvSpPr>
          <p:nvPr/>
        </p:nvSpPr>
        <p:spPr bwMode="auto">
          <a:xfrm>
            <a:off x="7079953" y="3374806"/>
            <a:ext cx="1150938" cy="23142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&lt;1Y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2989015" y="3263770"/>
            <a:ext cx="11509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Voorraden</a:t>
            </a:r>
          </a:p>
        </p:txBody>
      </p:sp>
      <p:sp>
        <p:nvSpPr>
          <p:cNvPr id="12" name="Text Box 61"/>
          <p:cNvSpPr txBox="1">
            <a:spLocks noChangeArrowheads="1"/>
          </p:cNvSpPr>
          <p:nvPr/>
        </p:nvSpPr>
        <p:spPr bwMode="auto">
          <a:xfrm>
            <a:off x="2989015" y="3911470"/>
            <a:ext cx="1150937" cy="46910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Vorderingen</a:t>
            </a:r>
          </a:p>
        </p:txBody>
      </p: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2988270" y="3481257"/>
            <a:ext cx="11509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BE" sz="1200"/>
              <a:t>Handels-vorderingen</a:t>
            </a:r>
            <a:endParaRPr lang="nl-NL" sz="1200"/>
          </a:p>
        </p:txBody>
      </p:sp>
      <p:sp>
        <p:nvSpPr>
          <p:cNvPr id="14" name="Text Box 63"/>
          <p:cNvSpPr txBox="1">
            <a:spLocks noChangeArrowheads="1"/>
          </p:cNvSpPr>
          <p:nvPr/>
        </p:nvSpPr>
        <p:spPr bwMode="auto">
          <a:xfrm>
            <a:off x="7079953" y="3606227"/>
            <a:ext cx="1150938" cy="253207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KT Fin Schuld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5" name="Text Box 64"/>
          <p:cNvSpPr txBox="1">
            <a:spLocks noChangeArrowheads="1"/>
          </p:cNvSpPr>
          <p:nvPr/>
        </p:nvSpPr>
        <p:spPr bwMode="auto">
          <a:xfrm>
            <a:off x="4140795" y="3840032"/>
            <a:ext cx="11509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Leveranciers</a:t>
            </a:r>
          </a:p>
        </p:txBody>
      </p:sp>
      <p:sp>
        <p:nvSpPr>
          <p:cNvPr id="19" name="Text Box 72"/>
          <p:cNvSpPr txBox="1">
            <a:spLocks noChangeArrowheads="1"/>
          </p:cNvSpPr>
          <p:nvPr/>
        </p:nvSpPr>
        <p:spPr bwMode="auto">
          <a:xfrm>
            <a:off x="4140795" y="4128957"/>
            <a:ext cx="1150938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Soc/Fisc.</a:t>
            </a:r>
          </a:p>
          <a:p>
            <a:pPr algn="ctr" eaLnBrk="1" hangingPunct="1"/>
            <a:r>
              <a:rPr lang="nl-NL" sz="1200"/>
              <a:t>Schulden</a:t>
            </a:r>
          </a:p>
          <a:p>
            <a:pPr algn="ctr" eaLnBrk="1" hangingPunct="1"/>
            <a:endParaRPr lang="nl-NL" sz="1200"/>
          </a:p>
        </p:txBody>
      </p:sp>
      <p:sp>
        <p:nvSpPr>
          <p:cNvPr id="20" name="Text Box 73"/>
          <p:cNvSpPr txBox="1">
            <a:spLocks noChangeArrowheads="1"/>
          </p:cNvSpPr>
          <p:nvPr/>
        </p:nvSpPr>
        <p:spPr bwMode="auto">
          <a:xfrm>
            <a:off x="5923514" y="4399439"/>
            <a:ext cx="1152525" cy="26709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 err="1"/>
              <a:t>Liq.Middelen</a:t>
            </a:r>
            <a:endParaRPr lang="nl-NL" sz="1000" dirty="0"/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4140795" y="2471607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B299431-35A9-4F60-A376-0F526B0EDFE5}"/>
              </a:ext>
            </a:extLst>
          </p:cNvPr>
          <p:cNvSpPr txBox="1"/>
          <p:nvPr/>
        </p:nvSpPr>
        <p:spPr>
          <a:xfrm rot="5400000">
            <a:off x="7908814" y="3258723"/>
            <a:ext cx="1013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00B050"/>
                </a:solidFill>
              </a:rPr>
              <a:t>Net-cash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BF2AF88-27AE-4A0F-A2A2-FC95706ABFFD}"/>
              </a:ext>
            </a:extLst>
          </p:cNvPr>
          <p:cNvSpPr txBox="1"/>
          <p:nvPr/>
        </p:nvSpPr>
        <p:spPr>
          <a:xfrm>
            <a:off x="2913179" y="4570241"/>
            <a:ext cx="248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4472BE"/>
                </a:solidFill>
              </a:rPr>
              <a:t>Bedrijfskapitaalbehoefte</a:t>
            </a: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A9C10B4B-2294-43B5-A0D3-4D8AD6731EEB}"/>
              </a:ext>
            </a:extLst>
          </p:cNvPr>
          <p:cNvSpPr/>
          <p:nvPr/>
        </p:nvSpPr>
        <p:spPr>
          <a:xfrm>
            <a:off x="2974769" y="3265715"/>
            <a:ext cx="1163782" cy="1128156"/>
          </a:xfrm>
          <a:custGeom>
            <a:avLst/>
            <a:gdLst>
              <a:gd name="connsiteX0" fmla="*/ 5937 w 1163782"/>
              <a:gd name="connsiteY0" fmla="*/ 0 h 1110343"/>
              <a:gd name="connsiteX1" fmla="*/ 1163782 w 1163782"/>
              <a:gd name="connsiteY1" fmla="*/ 5938 h 1110343"/>
              <a:gd name="connsiteX2" fmla="*/ 1140031 w 1163782"/>
              <a:gd name="connsiteY2" fmla="*/ 581891 h 1110343"/>
              <a:gd name="connsiteX3" fmla="*/ 896587 w 1163782"/>
              <a:gd name="connsiteY3" fmla="*/ 1110343 h 1110343"/>
              <a:gd name="connsiteX4" fmla="*/ 0 w 1163782"/>
              <a:gd name="connsiteY4" fmla="*/ 1110343 h 1110343"/>
              <a:gd name="connsiteX5" fmla="*/ 5937 w 1163782"/>
              <a:gd name="connsiteY5" fmla="*/ 0 h 1110343"/>
              <a:gd name="connsiteX0" fmla="*/ 5937 w 1163782"/>
              <a:gd name="connsiteY0" fmla="*/ 0 h 1128156"/>
              <a:gd name="connsiteX1" fmla="*/ 1163782 w 1163782"/>
              <a:gd name="connsiteY1" fmla="*/ 5938 h 1128156"/>
              <a:gd name="connsiteX2" fmla="*/ 1140031 w 1163782"/>
              <a:gd name="connsiteY2" fmla="*/ 581891 h 1128156"/>
              <a:gd name="connsiteX3" fmla="*/ 1157844 w 1163782"/>
              <a:gd name="connsiteY3" fmla="*/ 1128156 h 1128156"/>
              <a:gd name="connsiteX4" fmla="*/ 0 w 1163782"/>
              <a:gd name="connsiteY4" fmla="*/ 1110343 h 1128156"/>
              <a:gd name="connsiteX5" fmla="*/ 5937 w 1163782"/>
              <a:gd name="connsiteY5" fmla="*/ 0 h 11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782" h="1128156">
                <a:moveTo>
                  <a:pt x="5937" y="0"/>
                </a:moveTo>
                <a:lnTo>
                  <a:pt x="1163782" y="5938"/>
                </a:lnTo>
                <a:lnTo>
                  <a:pt x="1140031" y="581891"/>
                </a:lnTo>
                <a:lnTo>
                  <a:pt x="1157844" y="1128156"/>
                </a:lnTo>
                <a:lnTo>
                  <a:pt x="0" y="1110343"/>
                </a:lnTo>
                <a:lnTo>
                  <a:pt x="5937" y="0"/>
                </a:lnTo>
                <a:close/>
              </a:path>
            </a:pathLst>
          </a:custGeom>
          <a:solidFill>
            <a:srgbClr val="4472BE">
              <a:alpha val="21961"/>
            </a:srgbClr>
          </a:solidFill>
          <a:ln>
            <a:solidFill>
              <a:srgbClr val="2F528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669F2CF-8FEF-4E75-8DF2-0165C2EE9541}"/>
              </a:ext>
            </a:extLst>
          </p:cNvPr>
          <p:cNvSpPr/>
          <p:nvPr/>
        </p:nvSpPr>
        <p:spPr>
          <a:xfrm>
            <a:off x="2986994" y="2549549"/>
            <a:ext cx="1149887" cy="718518"/>
          </a:xfrm>
          <a:prstGeom prst="rect">
            <a:avLst/>
          </a:prstGeom>
          <a:solidFill>
            <a:srgbClr val="FFFF00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EB77D9E-9D52-47C0-BB47-65DDF786AE94}"/>
              </a:ext>
            </a:extLst>
          </p:cNvPr>
          <p:cNvSpPr/>
          <p:nvPr/>
        </p:nvSpPr>
        <p:spPr>
          <a:xfrm>
            <a:off x="5946533" y="3029541"/>
            <a:ext cx="2297875" cy="1620982"/>
          </a:xfrm>
          <a:custGeom>
            <a:avLst/>
            <a:gdLst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51906 w 2297875"/>
              <a:gd name="connsiteY4" fmla="*/ 831273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7875" h="1620982">
                <a:moveTo>
                  <a:pt x="1294410" y="825335"/>
                </a:moveTo>
                <a:lnTo>
                  <a:pt x="2297875" y="831273"/>
                </a:lnTo>
                <a:lnTo>
                  <a:pt x="2286000" y="5937"/>
                </a:lnTo>
                <a:lnTo>
                  <a:pt x="1140031" y="0"/>
                </a:lnTo>
                <a:lnTo>
                  <a:pt x="1151906" y="831273"/>
                </a:lnTo>
                <a:lnTo>
                  <a:pt x="890649" y="1377537"/>
                </a:lnTo>
                <a:lnTo>
                  <a:pt x="0" y="1377537"/>
                </a:lnTo>
                <a:lnTo>
                  <a:pt x="0" y="1620982"/>
                </a:lnTo>
                <a:lnTo>
                  <a:pt x="1145969" y="1609106"/>
                </a:lnTo>
                <a:lnTo>
                  <a:pt x="1145969" y="1365662"/>
                </a:lnTo>
                <a:lnTo>
                  <a:pt x="985652" y="1377537"/>
                </a:lnTo>
                <a:lnTo>
                  <a:pt x="1294410" y="825335"/>
                </a:lnTo>
                <a:close/>
              </a:path>
            </a:pathLst>
          </a:custGeom>
          <a:solidFill>
            <a:srgbClr val="92D050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A4A3E07-C6EB-4BA6-9764-BB85466CC42E}"/>
              </a:ext>
            </a:extLst>
          </p:cNvPr>
          <p:cNvSpPr/>
          <p:nvPr/>
        </p:nvSpPr>
        <p:spPr>
          <a:xfrm>
            <a:off x="4127006" y="3849901"/>
            <a:ext cx="1163782" cy="782292"/>
          </a:xfrm>
          <a:custGeom>
            <a:avLst/>
            <a:gdLst>
              <a:gd name="connsiteX0" fmla="*/ 5937 w 1163782"/>
              <a:gd name="connsiteY0" fmla="*/ 0 h 1110343"/>
              <a:gd name="connsiteX1" fmla="*/ 1163782 w 1163782"/>
              <a:gd name="connsiteY1" fmla="*/ 5938 h 1110343"/>
              <a:gd name="connsiteX2" fmla="*/ 1140031 w 1163782"/>
              <a:gd name="connsiteY2" fmla="*/ 581891 h 1110343"/>
              <a:gd name="connsiteX3" fmla="*/ 896587 w 1163782"/>
              <a:gd name="connsiteY3" fmla="*/ 1110343 h 1110343"/>
              <a:gd name="connsiteX4" fmla="*/ 0 w 1163782"/>
              <a:gd name="connsiteY4" fmla="*/ 1110343 h 1110343"/>
              <a:gd name="connsiteX5" fmla="*/ 5937 w 1163782"/>
              <a:gd name="connsiteY5" fmla="*/ 0 h 1110343"/>
              <a:gd name="connsiteX0" fmla="*/ 5937 w 1163782"/>
              <a:gd name="connsiteY0" fmla="*/ 0 h 1128156"/>
              <a:gd name="connsiteX1" fmla="*/ 1163782 w 1163782"/>
              <a:gd name="connsiteY1" fmla="*/ 5938 h 1128156"/>
              <a:gd name="connsiteX2" fmla="*/ 1140031 w 1163782"/>
              <a:gd name="connsiteY2" fmla="*/ 581891 h 1128156"/>
              <a:gd name="connsiteX3" fmla="*/ 1157844 w 1163782"/>
              <a:gd name="connsiteY3" fmla="*/ 1128156 h 1128156"/>
              <a:gd name="connsiteX4" fmla="*/ 0 w 1163782"/>
              <a:gd name="connsiteY4" fmla="*/ 1110343 h 1128156"/>
              <a:gd name="connsiteX5" fmla="*/ 5937 w 1163782"/>
              <a:gd name="connsiteY5" fmla="*/ 0 h 11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782" h="1128156">
                <a:moveTo>
                  <a:pt x="5937" y="0"/>
                </a:moveTo>
                <a:lnTo>
                  <a:pt x="1163782" y="5938"/>
                </a:lnTo>
                <a:lnTo>
                  <a:pt x="1140031" y="581891"/>
                </a:lnTo>
                <a:lnTo>
                  <a:pt x="1157844" y="1128156"/>
                </a:lnTo>
                <a:lnTo>
                  <a:pt x="0" y="1110343"/>
                </a:lnTo>
                <a:lnTo>
                  <a:pt x="5937" y="0"/>
                </a:lnTo>
                <a:close/>
              </a:path>
            </a:pathLst>
          </a:custGeom>
          <a:solidFill>
            <a:srgbClr val="4472BE">
              <a:alpha val="21961"/>
            </a:srgbClr>
          </a:solidFill>
          <a:ln>
            <a:solidFill>
              <a:srgbClr val="2F528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0" name="Line 51">
            <a:extLst>
              <a:ext uri="{FF2B5EF4-FFF2-40B4-BE49-F238E27FC236}">
                <a16:creationId xmlns:a16="http://schemas.microsoft.com/office/drawing/2014/main" id="{AA54A378-229F-4D12-9A95-66796A7C8F73}"/>
              </a:ext>
            </a:extLst>
          </p:cNvPr>
          <p:cNvSpPr>
            <a:spLocks noChangeShapeType="1"/>
          </p:cNvSpPr>
          <p:nvPr/>
        </p:nvSpPr>
        <p:spPr bwMode="auto">
          <a:xfrm>
            <a:off x="5779845" y="2483598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3" name="Line 52">
            <a:extLst>
              <a:ext uri="{FF2B5EF4-FFF2-40B4-BE49-F238E27FC236}">
                <a16:creationId xmlns:a16="http://schemas.microsoft.com/office/drawing/2014/main" id="{B0A524FC-647A-4815-A43A-2DC1086326C0}"/>
              </a:ext>
            </a:extLst>
          </p:cNvPr>
          <p:cNvSpPr>
            <a:spLocks noChangeShapeType="1"/>
          </p:cNvSpPr>
          <p:nvPr/>
        </p:nvSpPr>
        <p:spPr bwMode="auto">
          <a:xfrm>
            <a:off x="7076832" y="2483598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01A7D1D-70A2-4607-A5CE-2A3AB424DCA3}"/>
              </a:ext>
            </a:extLst>
          </p:cNvPr>
          <p:cNvSpPr txBox="1"/>
          <p:nvPr/>
        </p:nvSpPr>
        <p:spPr>
          <a:xfrm>
            <a:off x="6587197" y="2168127"/>
            <a:ext cx="1041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Net-Cash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DED839C-EA03-4484-95E5-E46DDAC80AFE}"/>
              </a:ext>
            </a:extLst>
          </p:cNvPr>
          <p:cNvSpPr txBox="1"/>
          <p:nvPr/>
        </p:nvSpPr>
        <p:spPr>
          <a:xfrm>
            <a:off x="3386948" y="2114266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Enterprise </a:t>
            </a:r>
            <a:r>
              <a:rPr lang="nl-BE" dirty="0" err="1"/>
              <a:t>value</a:t>
            </a:r>
            <a:endParaRPr lang="nl-BE" dirty="0"/>
          </a:p>
        </p:txBody>
      </p:sp>
      <p:sp>
        <p:nvSpPr>
          <p:cNvPr id="37" name="Line 51">
            <a:extLst>
              <a:ext uri="{FF2B5EF4-FFF2-40B4-BE49-F238E27FC236}">
                <a16:creationId xmlns:a16="http://schemas.microsoft.com/office/drawing/2014/main" id="{D89DA65D-55C8-4A37-8057-627C684A108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2471607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8" name="Line 52">
            <a:extLst>
              <a:ext uri="{FF2B5EF4-FFF2-40B4-BE49-F238E27FC236}">
                <a16:creationId xmlns:a16="http://schemas.microsoft.com/office/drawing/2014/main" id="{ADE1A5E0-4A29-4ADD-A8DF-C770FFC8DC42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6987" y="2471607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8368CEE-27A0-4A93-8484-DCD5B1CA3A91}"/>
              </a:ext>
            </a:extLst>
          </p:cNvPr>
          <p:cNvSpPr txBox="1"/>
          <p:nvPr/>
        </p:nvSpPr>
        <p:spPr>
          <a:xfrm>
            <a:off x="905060" y="2114266"/>
            <a:ext cx="771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/>
              <a:t>Equity</a:t>
            </a:r>
            <a:endParaRPr lang="nl-BE" dirty="0"/>
          </a:p>
        </p:txBody>
      </p:sp>
      <p:sp>
        <p:nvSpPr>
          <p:cNvPr id="40" name="Text Box 57">
            <a:extLst>
              <a:ext uri="{FF2B5EF4-FFF2-40B4-BE49-F238E27FC236}">
                <a16:creationId xmlns:a16="http://schemas.microsoft.com/office/drawing/2014/main" id="{3DA3F903-1F56-4357-98C2-84F9242D8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4646" y="2493178"/>
            <a:ext cx="1150938" cy="472004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Eigen vermogen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A74B1C-C180-4F3F-B910-D7A868F401E8}"/>
              </a:ext>
            </a:extLst>
          </p:cNvPr>
          <p:cNvSpPr txBox="1"/>
          <p:nvPr/>
        </p:nvSpPr>
        <p:spPr>
          <a:xfrm>
            <a:off x="2512747" y="2006544"/>
            <a:ext cx="3449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5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929469D-32C3-4F65-B1E3-2BADCDCD5F0E}"/>
              </a:ext>
            </a:extLst>
          </p:cNvPr>
          <p:cNvSpPr txBox="1"/>
          <p:nvPr/>
        </p:nvSpPr>
        <p:spPr>
          <a:xfrm>
            <a:off x="5498251" y="2060405"/>
            <a:ext cx="3449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5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E5E1717-8EF9-4761-A926-8B15E595117F}"/>
              </a:ext>
            </a:extLst>
          </p:cNvPr>
          <p:cNvSpPr txBox="1"/>
          <p:nvPr/>
        </p:nvSpPr>
        <p:spPr>
          <a:xfrm rot="16200000">
            <a:off x="2506799" y="2732470"/>
            <a:ext cx="746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accent4">
                    <a:lumMod val="75000"/>
                  </a:schemeClr>
                </a:solidFill>
              </a:rPr>
              <a:t>V. act.</a:t>
            </a:r>
          </a:p>
        </p:txBody>
      </p:sp>
      <p:pic>
        <p:nvPicPr>
          <p:cNvPr id="42" name="image1.jpeg">
            <a:extLst>
              <a:ext uri="{FF2B5EF4-FFF2-40B4-BE49-F238E27FC236}">
                <a16:creationId xmlns:a16="http://schemas.microsoft.com/office/drawing/2014/main" id="{2C97151A-89BE-4FD2-B3D9-560579CE43A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1844" y="5988106"/>
            <a:ext cx="1459448" cy="7333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35BA46-5AAF-4B62-8509-1CFB472126F6}"/>
              </a:ext>
            </a:extLst>
          </p:cNvPr>
          <p:cNvSpPr txBox="1"/>
          <p:nvPr/>
        </p:nvSpPr>
        <p:spPr>
          <a:xfrm rot="19841297">
            <a:off x="369848" y="3299132"/>
            <a:ext cx="2040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BOEKHOUDKUNDIG</a:t>
            </a:r>
          </a:p>
          <a:p>
            <a:r>
              <a:rPr lang="nl-BE" dirty="0">
                <a:solidFill>
                  <a:srgbClr val="FF0000"/>
                </a:solidFill>
              </a:rPr>
              <a:t>EIGEN VERMOGEN</a:t>
            </a:r>
          </a:p>
        </p:txBody>
      </p:sp>
    </p:spTree>
    <p:extLst>
      <p:ext uri="{BB962C8B-B14F-4D97-AF65-F5344CB8AC3E}">
        <p14:creationId xmlns:p14="http://schemas.microsoft.com/office/powerpoint/2010/main" val="112190080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F57A3EEF-009E-4313-B1F6-28E812FDEE47}"/>
              </a:ext>
            </a:extLst>
          </p:cNvPr>
          <p:cNvGraphicFramePr>
            <a:graphicFrameLocks/>
          </p:cNvGraphicFramePr>
          <p:nvPr/>
        </p:nvGraphicFramePr>
        <p:xfrm>
          <a:off x="6470989" y="1569220"/>
          <a:ext cx="2110304" cy="3530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14BFF551-F0BA-4FEB-91C9-848DBD360A0F}"/>
              </a:ext>
            </a:extLst>
          </p:cNvPr>
          <p:cNvSpPr/>
          <p:nvPr/>
        </p:nvSpPr>
        <p:spPr>
          <a:xfrm>
            <a:off x="3034227" y="3251200"/>
            <a:ext cx="246330" cy="17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07393F-FB89-4E9A-BC4C-C1935B5AA46A}"/>
              </a:ext>
            </a:extLst>
          </p:cNvPr>
          <p:cNvSpPr txBox="1"/>
          <p:nvPr/>
        </p:nvSpPr>
        <p:spPr>
          <a:xfrm>
            <a:off x="7356452" y="2209951"/>
            <a:ext cx="110376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/>
              <a:t>-/- Aankopen</a:t>
            </a: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06D27648-5A22-4073-998C-7280023B52B4}"/>
              </a:ext>
            </a:extLst>
          </p:cNvPr>
          <p:cNvSpPr txBox="1"/>
          <p:nvPr/>
        </p:nvSpPr>
        <p:spPr>
          <a:xfrm>
            <a:off x="7779259" y="3810844"/>
            <a:ext cx="11964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nl-BE" sz="1200" dirty="0"/>
              <a:t>-/- Vaste. kosten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9424927D-B220-406A-9A0E-4CE0C2336889}"/>
              </a:ext>
            </a:extLst>
          </p:cNvPr>
          <p:cNvSpPr txBox="1"/>
          <p:nvPr/>
        </p:nvSpPr>
        <p:spPr>
          <a:xfrm>
            <a:off x="8016129" y="4282892"/>
            <a:ext cx="9884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nl-BE" sz="1200" dirty="0"/>
              <a:t>-/- Personeel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B538D27A-2B5E-4697-B1F1-742B6A51EFF9}"/>
              </a:ext>
            </a:extLst>
          </p:cNvPr>
          <p:cNvSpPr txBox="1"/>
          <p:nvPr/>
        </p:nvSpPr>
        <p:spPr>
          <a:xfrm>
            <a:off x="8264454" y="4503818"/>
            <a:ext cx="65114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nl-BE" sz="1050" dirty="0"/>
              <a:t>-/-</a:t>
            </a:r>
            <a:r>
              <a:rPr lang="nl-BE" sz="1050" dirty="0" err="1"/>
              <a:t>Capex</a:t>
            </a:r>
            <a:endParaRPr lang="nl-BE" sz="1050" dirty="0"/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20272555-C524-4716-8B8E-C0788D5E7F94}"/>
              </a:ext>
            </a:extLst>
          </p:cNvPr>
          <p:cNvSpPr txBox="1"/>
          <p:nvPr/>
        </p:nvSpPr>
        <p:spPr>
          <a:xfrm>
            <a:off x="7467732" y="3498260"/>
            <a:ext cx="10262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nl-BE" sz="1200" dirty="0"/>
              <a:t>-/- Dir. kosten</a:t>
            </a: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0A6F496F-9A6D-4B9F-9C4E-3BC5DA0C13A6}"/>
              </a:ext>
            </a:extLst>
          </p:cNvPr>
          <p:cNvSpPr/>
          <p:nvPr/>
        </p:nvSpPr>
        <p:spPr>
          <a:xfrm>
            <a:off x="7140345" y="1685578"/>
            <a:ext cx="212396" cy="2013644"/>
          </a:xfrm>
          <a:prstGeom prst="rightBrace">
            <a:avLst>
              <a:gd name="adj1" fmla="val 53333"/>
              <a:gd name="adj2" fmla="val 3296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sz="825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A8905A4-3DC8-4518-95DB-99BC650400A5}"/>
              </a:ext>
            </a:extLst>
          </p:cNvPr>
          <p:cNvCxnSpPr/>
          <p:nvPr/>
        </p:nvCxnSpPr>
        <p:spPr>
          <a:xfrm flipH="1">
            <a:off x="7386555" y="3675662"/>
            <a:ext cx="140601" cy="901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ight Brace 17">
            <a:extLst>
              <a:ext uri="{FF2B5EF4-FFF2-40B4-BE49-F238E27FC236}">
                <a16:creationId xmlns:a16="http://schemas.microsoft.com/office/drawing/2014/main" id="{80E79665-E848-47CD-B0C9-75EC045220FA}"/>
              </a:ext>
            </a:extLst>
          </p:cNvPr>
          <p:cNvSpPr/>
          <p:nvPr/>
        </p:nvSpPr>
        <p:spPr>
          <a:xfrm>
            <a:off x="7646979" y="3823544"/>
            <a:ext cx="132281" cy="385682"/>
          </a:xfrm>
          <a:prstGeom prst="rightBrace">
            <a:avLst>
              <a:gd name="adj1" fmla="val 53333"/>
              <a:gd name="adj2" fmla="val 3296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sz="825"/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7370A9EF-DF51-4C5A-9ADC-A9C7BB3B8CA2}"/>
              </a:ext>
            </a:extLst>
          </p:cNvPr>
          <p:cNvSpPr/>
          <p:nvPr/>
        </p:nvSpPr>
        <p:spPr>
          <a:xfrm>
            <a:off x="7880145" y="4247935"/>
            <a:ext cx="148695" cy="509798"/>
          </a:xfrm>
          <a:prstGeom prst="rightBrace">
            <a:avLst>
              <a:gd name="adj1" fmla="val 53333"/>
              <a:gd name="adj2" fmla="val 3296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sz="825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DD3C985-6812-42B7-AEFF-2768EB46AEF9}"/>
              </a:ext>
            </a:extLst>
          </p:cNvPr>
          <p:cNvCxnSpPr/>
          <p:nvPr/>
        </p:nvCxnSpPr>
        <p:spPr>
          <a:xfrm flipH="1">
            <a:off x="8157562" y="4669410"/>
            <a:ext cx="147504" cy="94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7">
            <a:extLst>
              <a:ext uri="{FF2B5EF4-FFF2-40B4-BE49-F238E27FC236}">
                <a16:creationId xmlns:a16="http://schemas.microsoft.com/office/drawing/2014/main" id="{168CDC44-2A4D-46CF-AEBD-5C4EB0F2BE24}"/>
              </a:ext>
            </a:extLst>
          </p:cNvPr>
          <p:cNvSpPr txBox="1"/>
          <p:nvPr/>
        </p:nvSpPr>
        <p:spPr>
          <a:xfrm rot="19291208">
            <a:off x="8287717" y="4833415"/>
            <a:ext cx="8467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nl-BE" sz="900" dirty="0"/>
              <a:t>-/-Belastingen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EA04AFD-7161-4C07-9A58-097D2406A10B}"/>
              </a:ext>
            </a:extLst>
          </p:cNvPr>
          <p:cNvCxnSpPr>
            <a:cxnSpLocks/>
          </p:cNvCxnSpPr>
          <p:nvPr/>
        </p:nvCxnSpPr>
        <p:spPr>
          <a:xfrm flipH="1" flipV="1">
            <a:off x="8412840" y="4757733"/>
            <a:ext cx="177186" cy="185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FF9F7AD1-4401-4969-A12A-2FFD62E930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615" y="2127996"/>
            <a:ext cx="2515214" cy="25414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853793-650A-4C01-BC24-9C3C8940B3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4699" y="1685578"/>
            <a:ext cx="2787453" cy="3188677"/>
          </a:xfrm>
          <a:prstGeom prst="rect">
            <a:avLst/>
          </a:prstGeom>
        </p:spPr>
      </p:pic>
      <p:pic>
        <p:nvPicPr>
          <p:cNvPr id="23" name="image2.png">
            <a:extLst>
              <a:ext uri="{FF2B5EF4-FFF2-40B4-BE49-F238E27FC236}">
                <a16:creationId xmlns:a16="http://schemas.microsoft.com/office/drawing/2014/main" id="{F5489D4E-14C4-41F2-A16B-B443B4C45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03797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14BFF551-F0BA-4FEB-91C9-848DBD360A0F}"/>
              </a:ext>
            </a:extLst>
          </p:cNvPr>
          <p:cNvSpPr/>
          <p:nvPr/>
        </p:nvSpPr>
        <p:spPr>
          <a:xfrm>
            <a:off x="3034227" y="3251200"/>
            <a:ext cx="246330" cy="17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9F7AD1-4401-4969-A12A-2FFD62E93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15" y="2127996"/>
            <a:ext cx="2515214" cy="25414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FC0246-339C-4DE0-81AE-3FBDA2E2D223}"/>
              </a:ext>
            </a:extLst>
          </p:cNvPr>
          <p:cNvSpPr txBox="1"/>
          <p:nvPr/>
        </p:nvSpPr>
        <p:spPr>
          <a:xfrm>
            <a:off x="1963493" y="994649"/>
            <a:ext cx="335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/>
              <a:t>NORMALE </a:t>
            </a:r>
            <a:r>
              <a:rPr lang="nl-BE" dirty="0"/>
              <a:t>opbrengsten en kosten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12DE2E5-CAB0-4B8A-84E9-2D653CA8C6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0557" y="2127996"/>
            <a:ext cx="2787453" cy="3188677"/>
          </a:xfrm>
          <a:prstGeom prst="rect">
            <a:avLst/>
          </a:prstGeom>
        </p:spPr>
      </p:pic>
      <p:pic>
        <p:nvPicPr>
          <p:cNvPr id="24" name="image2.png">
            <a:extLst>
              <a:ext uri="{FF2B5EF4-FFF2-40B4-BE49-F238E27FC236}">
                <a16:creationId xmlns:a16="http://schemas.microsoft.com/office/drawing/2014/main" id="{BE819951-2D09-421F-A348-CD498F03E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628701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14BFF551-F0BA-4FEB-91C9-848DBD360A0F}"/>
              </a:ext>
            </a:extLst>
          </p:cNvPr>
          <p:cNvSpPr/>
          <p:nvPr/>
        </p:nvSpPr>
        <p:spPr>
          <a:xfrm>
            <a:off x="3034227" y="3251200"/>
            <a:ext cx="246330" cy="17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9F7AD1-4401-4969-A12A-2FFD62E93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15" y="2127996"/>
            <a:ext cx="2515214" cy="25414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FC0246-339C-4DE0-81AE-3FBDA2E2D223}"/>
              </a:ext>
            </a:extLst>
          </p:cNvPr>
          <p:cNvSpPr txBox="1"/>
          <p:nvPr/>
        </p:nvSpPr>
        <p:spPr>
          <a:xfrm>
            <a:off x="1963493" y="994649"/>
            <a:ext cx="335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/>
              <a:t>NORMALE </a:t>
            </a:r>
            <a:r>
              <a:rPr lang="nl-BE" dirty="0"/>
              <a:t>opbrengsten en kosten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12DE2E5-CAB0-4B8A-84E9-2D653CA8C6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0557" y="2127996"/>
            <a:ext cx="2787453" cy="3188677"/>
          </a:xfrm>
          <a:prstGeom prst="rect">
            <a:avLst/>
          </a:prstGeom>
        </p:spPr>
      </p:pic>
      <p:pic>
        <p:nvPicPr>
          <p:cNvPr id="24" name="image2.png">
            <a:extLst>
              <a:ext uri="{FF2B5EF4-FFF2-40B4-BE49-F238E27FC236}">
                <a16:creationId xmlns:a16="http://schemas.microsoft.com/office/drawing/2014/main" id="{BE819951-2D09-421F-A348-CD498F03E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0" name="Picture 2" descr="De bronafbeelding bekijken">
            <a:extLst>
              <a:ext uri="{FF2B5EF4-FFF2-40B4-BE49-F238E27FC236}">
                <a16:creationId xmlns:a16="http://schemas.microsoft.com/office/drawing/2014/main" id="{2ED3B200-2BF0-4A4D-9B4B-3A3F71A7B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369" y="1821744"/>
            <a:ext cx="1965020" cy="349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378441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2" name="Picture 8">
            <a:extLst>
              <a:ext uri="{FF2B5EF4-FFF2-40B4-BE49-F238E27FC236}">
                <a16:creationId xmlns:a16="http://schemas.microsoft.com/office/drawing/2014/main" id="{8CC88CC1-F6AF-4F37-B3C1-68BB3D5C1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010" y="3722334"/>
            <a:ext cx="3152772" cy="228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14BFF551-F0BA-4FEB-91C9-848DBD360A0F}"/>
              </a:ext>
            </a:extLst>
          </p:cNvPr>
          <p:cNvSpPr/>
          <p:nvPr/>
        </p:nvSpPr>
        <p:spPr>
          <a:xfrm>
            <a:off x="3034227" y="3251200"/>
            <a:ext cx="246330" cy="17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9F7AD1-4401-4969-A12A-2FFD62E930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615" y="2127996"/>
            <a:ext cx="2515214" cy="25414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FC0246-339C-4DE0-81AE-3FBDA2E2D223}"/>
              </a:ext>
            </a:extLst>
          </p:cNvPr>
          <p:cNvSpPr txBox="1"/>
          <p:nvPr/>
        </p:nvSpPr>
        <p:spPr>
          <a:xfrm>
            <a:off x="1963493" y="994649"/>
            <a:ext cx="335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/>
              <a:t>NORMALE </a:t>
            </a:r>
            <a:r>
              <a:rPr lang="nl-BE" dirty="0"/>
              <a:t>opbrengsten en kosten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12DE2E5-CAB0-4B8A-84E9-2D653CA8C6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0557" y="2127996"/>
            <a:ext cx="2787453" cy="3188677"/>
          </a:xfrm>
          <a:prstGeom prst="rect">
            <a:avLst/>
          </a:prstGeom>
        </p:spPr>
      </p:pic>
      <p:pic>
        <p:nvPicPr>
          <p:cNvPr id="24" name="image2.png">
            <a:extLst>
              <a:ext uri="{FF2B5EF4-FFF2-40B4-BE49-F238E27FC236}">
                <a16:creationId xmlns:a16="http://schemas.microsoft.com/office/drawing/2014/main" id="{BE819951-2D09-421F-A348-CD498F03E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6" name="Picture 2" descr="De bronafbeelding bekijken">
            <a:extLst>
              <a:ext uri="{FF2B5EF4-FFF2-40B4-BE49-F238E27FC236}">
                <a16:creationId xmlns:a16="http://schemas.microsoft.com/office/drawing/2014/main" id="{27679603-BFAB-4162-B0F3-7B49C5093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010" y="2192739"/>
            <a:ext cx="3103075" cy="17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476742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BF9D21C-BBE7-4822-BB7E-489E19A72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75" y="2086116"/>
            <a:ext cx="2381250" cy="2876550"/>
          </a:xfrm>
          <a:prstGeom prst="rect">
            <a:avLst/>
          </a:prstGeom>
        </p:spPr>
      </p:pic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14BFF551-F0BA-4FEB-91C9-848DBD360A0F}"/>
              </a:ext>
            </a:extLst>
          </p:cNvPr>
          <p:cNvSpPr/>
          <p:nvPr/>
        </p:nvSpPr>
        <p:spPr>
          <a:xfrm>
            <a:off x="3034227" y="3251200"/>
            <a:ext cx="246330" cy="17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9F7AD1-4401-4969-A12A-2FFD62E930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615" y="2127996"/>
            <a:ext cx="2515214" cy="25414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FC0246-339C-4DE0-81AE-3FBDA2E2D223}"/>
              </a:ext>
            </a:extLst>
          </p:cNvPr>
          <p:cNvSpPr txBox="1"/>
          <p:nvPr/>
        </p:nvSpPr>
        <p:spPr>
          <a:xfrm>
            <a:off x="1963493" y="994649"/>
            <a:ext cx="335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/>
              <a:t>NORMALE </a:t>
            </a:r>
            <a:r>
              <a:rPr lang="nl-BE" dirty="0"/>
              <a:t>opbrengsten en kosten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353C80-E479-427C-B3E5-007E5FC74E71}"/>
              </a:ext>
            </a:extLst>
          </p:cNvPr>
          <p:cNvSpPr txBox="1"/>
          <p:nvPr/>
        </p:nvSpPr>
        <p:spPr>
          <a:xfrm>
            <a:off x="1963493" y="1226331"/>
            <a:ext cx="4827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In de </a:t>
            </a:r>
            <a:r>
              <a:rPr lang="nl-BE" b="1" dirty="0"/>
              <a:t>TOEKOMST</a:t>
            </a:r>
            <a:r>
              <a:rPr lang="nl-BE" dirty="0"/>
              <a:t> haalbare opbrengsten en kosten</a:t>
            </a:r>
          </a:p>
        </p:txBody>
      </p:sp>
      <p:pic>
        <p:nvPicPr>
          <p:cNvPr id="26" name="image2.png">
            <a:extLst>
              <a:ext uri="{FF2B5EF4-FFF2-40B4-BE49-F238E27FC236}">
                <a16:creationId xmlns:a16="http://schemas.microsoft.com/office/drawing/2014/main" id="{884D615E-5E18-4F6D-8A16-1B56D3F2B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55DD400-1A50-4B29-B236-6CF34C801B18}"/>
              </a:ext>
            </a:extLst>
          </p:cNvPr>
          <p:cNvSpPr/>
          <p:nvPr/>
        </p:nvSpPr>
        <p:spPr>
          <a:xfrm>
            <a:off x="3381375" y="3013875"/>
            <a:ext cx="2381250" cy="2373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46040410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14BFF551-F0BA-4FEB-91C9-848DBD360A0F}"/>
              </a:ext>
            </a:extLst>
          </p:cNvPr>
          <p:cNvSpPr/>
          <p:nvPr/>
        </p:nvSpPr>
        <p:spPr>
          <a:xfrm>
            <a:off x="3034227" y="3251200"/>
            <a:ext cx="246330" cy="17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9F7AD1-4401-4969-A12A-2FFD62E93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15" y="2127996"/>
            <a:ext cx="2515214" cy="25414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FC0246-339C-4DE0-81AE-3FBDA2E2D223}"/>
              </a:ext>
            </a:extLst>
          </p:cNvPr>
          <p:cNvSpPr txBox="1"/>
          <p:nvPr/>
        </p:nvSpPr>
        <p:spPr>
          <a:xfrm>
            <a:off x="1963493" y="994649"/>
            <a:ext cx="335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/>
              <a:t>NORMALE </a:t>
            </a:r>
            <a:r>
              <a:rPr lang="nl-BE" dirty="0"/>
              <a:t>opbrengsten en kosten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353C80-E479-427C-B3E5-007E5FC74E71}"/>
              </a:ext>
            </a:extLst>
          </p:cNvPr>
          <p:cNvSpPr txBox="1"/>
          <p:nvPr/>
        </p:nvSpPr>
        <p:spPr>
          <a:xfrm>
            <a:off x="1963493" y="1226331"/>
            <a:ext cx="4827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In de </a:t>
            </a:r>
            <a:r>
              <a:rPr lang="nl-BE" b="1" dirty="0"/>
              <a:t>TOEKOMST</a:t>
            </a:r>
            <a:r>
              <a:rPr lang="nl-BE" dirty="0"/>
              <a:t> haalbare opbrengsten en kosten</a:t>
            </a:r>
          </a:p>
        </p:txBody>
      </p:sp>
      <p:pic>
        <p:nvPicPr>
          <p:cNvPr id="26" name="image2.png">
            <a:extLst>
              <a:ext uri="{FF2B5EF4-FFF2-40B4-BE49-F238E27FC236}">
                <a16:creationId xmlns:a16="http://schemas.microsoft.com/office/drawing/2014/main" id="{884D615E-5E18-4F6D-8A16-1B56D3F2B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F0AF0D5-F906-4662-85AF-9538A39F61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1375" y="2086116"/>
            <a:ext cx="238125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525302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14BFF551-F0BA-4FEB-91C9-848DBD360A0F}"/>
              </a:ext>
            </a:extLst>
          </p:cNvPr>
          <p:cNvSpPr/>
          <p:nvPr/>
        </p:nvSpPr>
        <p:spPr>
          <a:xfrm>
            <a:off x="3034227" y="3251200"/>
            <a:ext cx="246330" cy="17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9F7AD1-4401-4969-A12A-2FFD62E93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15" y="2127996"/>
            <a:ext cx="2515214" cy="25414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FC0246-339C-4DE0-81AE-3FBDA2E2D223}"/>
              </a:ext>
            </a:extLst>
          </p:cNvPr>
          <p:cNvSpPr txBox="1"/>
          <p:nvPr/>
        </p:nvSpPr>
        <p:spPr>
          <a:xfrm>
            <a:off x="1963493" y="994649"/>
            <a:ext cx="335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/>
              <a:t>NORMALE </a:t>
            </a:r>
            <a:r>
              <a:rPr lang="nl-BE" dirty="0"/>
              <a:t>opbrengsten en kosten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353C80-E479-427C-B3E5-007E5FC74E71}"/>
              </a:ext>
            </a:extLst>
          </p:cNvPr>
          <p:cNvSpPr txBox="1"/>
          <p:nvPr/>
        </p:nvSpPr>
        <p:spPr>
          <a:xfrm>
            <a:off x="1963493" y="1226331"/>
            <a:ext cx="4827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In de </a:t>
            </a:r>
            <a:r>
              <a:rPr lang="nl-BE" b="1" dirty="0"/>
              <a:t>TOEKOMST</a:t>
            </a:r>
            <a:r>
              <a:rPr lang="nl-BE" dirty="0"/>
              <a:t> haalbare opbrengsten en kosten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4DBEFE6-B909-4803-A7F9-66BAD92062EB}"/>
              </a:ext>
            </a:extLst>
          </p:cNvPr>
          <p:cNvSpPr txBox="1"/>
          <p:nvPr/>
        </p:nvSpPr>
        <p:spPr>
          <a:xfrm>
            <a:off x="1963493" y="1474851"/>
            <a:ext cx="1699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/>
              <a:t>NETTO</a:t>
            </a:r>
            <a:r>
              <a:rPr lang="nl-BE" dirty="0"/>
              <a:t> resultaat</a:t>
            </a:r>
          </a:p>
        </p:txBody>
      </p:sp>
      <p:pic>
        <p:nvPicPr>
          <p:cNvPr id="27" name="image2.png">
            <a:extLst>
              <a:ext uri="{FF2B5EF4-FFF2-40B4-BE49-F238E27FC236}">
                <a16:creationId xmlns:a16="http://schemas.microsoft.com/office/drawing/2014/main" id="{BE4149B5-4EF2-4D40-BE1D-B965A1135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27B5668-37D8-4C6C-A85B-5A15125471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1375" y="2086116"/>
            <a:ext cx="238125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231770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14BFF551-F0BA-4FEB-91C9-848DBD360A0F}"/>
              </a:ext>
            </a:extLst>
          </p:cNvPr>
          <p:cNvSpPr/>
          <p:nvPr/>
        </p:nvSpPr>
        <p:spPr>
          <a:xfrm>
            <a:off x="3034227" y="3251200"/>
            <a:ext cx="246330" cy="17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9F7AD1-4401-4969-A12A-2FFD62E93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15" y="2127996"/>
            <a:ext cx="2515214" cy="25414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FC0246-339C-4DE0-81AE-3FBDA2E2D223}"/>
              </a:ext>
            </a:extLst>
          </p:cNvPr>
          <p:cNvSpPr txBox="1"/>
          <p:nvPr/>
        </p:nvSpPr>
        <p:spPr>
          <a:xfrm>
            <a:off x="1963493" y="994649"/>
            <a:ext cx="335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/>
              <a:t>NORMALE </a:t>
            </a:r>
            <a:r>
              <a:rPr lang="nl-BE" dirty="0"/>
              <a:t>opbrengsten en kosten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353C80-E479-427C-B3E5-007E5FC74E71}"/>
              </a:ext>
            </a:extLst>
          </p:cNvPr>
          <p:cNvSpPr txBox="1"/>
          <p:nvPr/>
        </p:nvSpPr>
        <p:spPr>
          <a:xfrm>
            <a:off x="1963493" y="1226331"/>
            <a:ext cx="4827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In de </a:t>
            </a:r>
            <a:r>
              <a:rPr lang="nl-BE" b="1" dirty="0"/>
              <a:t>TOEKOMST</a:t>
            </a:r>
            <a:r>
              <a:rPr lang="nl-BE" dirty="0"/>
              <a:t> haalbare opbrengsten en kosten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4DBEFE6-B909-4803-A7F9-66BAD92062EB}"/>
              </a:ext>
            </a:extLst>
          </p:cNvPr>
          <p:cNvSpPr txBox="1"/>
          <p:nvPr/>
        </p:nvSpPr>
        <p:spPr>
          <a:xfrm>
            <a:off x="1963493" y="1474851"/>
            <a:ext cx="1699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/>
              <a:t>NETTO</a:t>
            </a:r>
            <a:r>
              <a:rPr lang="nl-BE" dirty="0"/>
              <a:t> resultaat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E604858-97E6-4259-81F4-99A26AC3D9A4}"/>
              </a:ext>
            </a:extLst>
          </p:cNvPr>
          <p:cNvSpPr txBox="1"/>
          <p:nvPr/>
        </p:nvSpPr>
        <p:spPr>
          <a:xfrm>
            <a:off x="1946195" y="1716474"/>
            <a:ext cx="4713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Na</a:t>
            </a:r>
            <a:r>
              <a:rPr lang="nl-BE" b="1" dirty="0"/>
              <a:t> INSTANDHOUDING </a:t>
            </a:r>
            <a:r>
              <a:rPr lang="nl-BE" dirty="0"/>
              <a:t>van het bedrijfsapparaat</a:t>
            </a:r>
          </a:p>
        </p:txBody>
      </p:sp>
      <p:pic>
        <p:nvPicPr>
          <p:cNvPr id="28" name="image2.png">
            <a:extLst>
              <a:ext uri="{FF2B5EF4-FFF2-40B4-BE49-F238E27FC236}">
                <a16:creationId xmlns:a16="http://schemas.microsoft.com/office/drawing/2014/main" id="{5A495135-0F04-4B89-9F26-9CEBF6D87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E823DEB-3255-48B8-BEAA-C0DECA0E9E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1375" y="2086116"/>
            <a:ext cx="238125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388244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F57A3EEF-009E-4313-B1F6-28E812FDEE47}"/>
              </a:ext>
            </a:extLst>
          </p:cNvPr>
          <p:cNvGraphicFramePr>
            <a:graphicFrameLocks/>
          </p:cNvGraphicFramePr>
          <p:nvPr/>
        </p:nvGraphicFramePr>
        <p:xfrm>
          <a:off x="6470989" y="1569220"/>
          <a:ext cx="2110304" cy="3530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14BFF551-F0BA-4FEB-91C9-848DBD360A0F}"/>
              </a:ext>
            </a:extLst>
          </p:cNvPr>
          <p:cNvSpPr/>
          <p:nvPr/>
        </p:nvSpPr>
        <p:spPr>
          <a:xfrm>
            <a:off x="3034227" y="3251200"/>
            <a:ext cx="246330" cy="17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07393F-FB89-4E9A-BC4C-C1935B5AA46A}"/>
              </a:ext>
            </a:extLst>
          </p:cNvPr>
          <p:cNvSpPr txBox="1"/>
          <p:nvPr/>
        </p:nvSpPr>
        <p:spPr>
          <a:xfrm>
            <a:off x="7356452" y="2209951"/>
            <a:ext cx="110376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/>
              <a:t>-/- Aankopen</a:t>
            </a: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06D27648-5A22-4073-998C-7280023B52B4}"/>
              </a:ext>
            </a:extLst>
          </p:cNvPr>
          <p:cNvSpPr txBox="1"/>
          <p:nvPr/>
        </p:nvSpPr>
        <p:spPr>
          <a:xfrm>
            <a:off x="7779259" y="3810844"/>
            <a:ext cx="11964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nl-BE" sz="1200" dirty="0"/>
              <a:t>-/- Vaste. kosten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9424927D-B220-406A-9A0E-4CE0C2336889}"/>
              </a:ext>
            </a:extLst>
          </p:cNvPr>
          <p:cNvSpPr txBox="1"/>
          <p:nvPr/>
        </p:nvSpPr>
        <p:spPr>
          <a:xfrm>
            <a:off x="8016129" y="4282892"/>
            <a:ext cx="9884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nl-BE" sz="1200" dirty="0"/>
              <a:t>-/- Personeel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B538D27A-2B5E-4697-B1F1-742B6A51EFF9}"/>
              </a:ext>
            </a:extLst>
          </p:cNvPr>
          <p:cNvSpPr txBox="1"/>
          <p:nvPr/>
        </p:nvSpPr>
        <p:spPr>
          <a:xfrm>
            <a:off x="8264454" y="4503818"/>
            <a:ext cx="65114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nl-BE" sz="1050" dirty="0"/>
              <a:t>-/-</a:t>
            </a:r>
            <a:r>
              <a:rPr lang="nl-BE" sz="1050" dirty="0" err="1"/>
              <a:t>Capex</a:t>
            </a:r>
            <a:endParaRPr lang="nl-BE" sz="1050" dirty="0"/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20272555-C524-4716-8B8E-C0788D5E7F94}"/>
              </a:ext>
            </a:extLst>
          </p:cNvPr>
          <p:cNvSpPr txBox="1"/>
          <p:nvPr/>
        </p:nvSpPr>
        <p:spPr>
          <a:xfrm>
            <a:off x="7467732" y="3498260"/>
            <a:ext cx="10262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nl-BE" sz="1200" dirty="0"/>
              <a:t>-/- Dir. kosten</a:t>
            </a: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0A6F496F-9A6D-4B9F-9C4E-3BC5DA0C13A6}"/>
              </a:ext>
            </a:extLst>
          </p:cNvPr>
          <p:cNvSpPr/>
          <p:nvPr/>
        </p:nvSpPr>
        <p:spPr>
          <a:xfrm>
            <a:off x="7140345" y="1685578"/>
            <a:ext cx="212396" cy="2013644"/>
          </a:xfrm>
          <a:prstGeom prst="rightBrace">
            <a:avLst>
              <a:gd name="adj1" fmla="val 53333"/>
              <a:gd name="adj2" fmla="val 3296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sz="825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A8905A4-3DC8-4518-95DB-99BC650400A5}"/>
              </a:ext>
            </a:extLst>
          </p:cNvPr>
          <p:cNvCxnSpPr/>
          <p:nvPr/>
        </p:nvCxnSpPr>
        <p:spPr>
          <a:xfrm flipH="1">
            <a:off x="7386555" y="3675662"/>
            <a:ext cx="140601" cy="901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ight Brace 17">
            <a:extLst>
              <a:ext uri="{FF2B5EF4-FFF2-40B4-BE49-F238E27FC236}">
                <a16:creationId xmlns:a16="http://schemas.microsoft.com/office/drawing/2014/main" id="{80E79665-E848-47CD-B0C9-75EC045220FA}"/>
              </a:ext>
            </a:extLst>
          </p:cNvPr>
          <p:cNvSpPr/>
          <p:nvPr/>
        </p:nvSpPr>
        <p:spPr>
          <a:xfrm>
            <a:off x="7646979" y="3823544"/>
            <a:ext cx="132281" cy="385682"/>
          </a:xfrm>
          <a:prstGeom prst="rightBrace">
            <a:avLst>
              <a:gd name="adj1" fmla="val 53333"/>
              <a:gd name="adj2" fmla="val 3296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sz="825"/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7370A9EF-DF51-4C5A-9ADC-A9C7BB3B8CA2}"/>
              </a:ext>
            </a:extLst>
          </p:cNvPr>
          <p:cNvSpPr/>
          <p:nvPr/>
        </p:nvSpPr>
        <p:spPr>
          <a:xfrm>
            <a:off x="7880145" y="4247935"/>
            <a:ext cx="148695" cy="509798"/>
          </a:xfrm>
          <a:prstGeom prst="rightBrace">
            <a:avLst>
              <a:gd name="adj1" fmla="val 53333"/>
              <a:gd name="adj2" fmla="val 3296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sz="825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DD3C985-6812-42B7-AEFF-2768EB46AEF9}"/>
              </a:ext>
            </a:extLst>
          </p:cNvPr>
          <p:cNvCxnSpPr/>
          <p:nvPr/>
        </p:nvCxnSpPr>
        <p:spPr>
          <a:xfrm flipH="1">
            <a:off x="8157562" y="4669410"/>
            <a:ext cx="147504" cy="94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8DAB5E79-E47F-490F-A90A-9B138C8AF622}"/>
              </a:ext>
            </a:extLst>
          </p:cNvPr>
          <p:cNvSpPr/>
          <p:nvPr/>
        </p:nvSpPr>
        <p:spPr>
          <a:xfrm>
            <a:off x="8254639" y="4702965"/>
            <a:ext cx="199595" cy="17785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9F7AD1-4401-4969-A12A-2FFD62E930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615" y="2127996"/>
            <a:ext cx="2515214" cy="2541414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2AB55DA-85BF-4BC8-8B2C-16A05BF39B7F}"/>
              </a:ext>
            </a:extLst>
          </p:cNvPr>
          <p:cNvCxnSpPr>
            <a:cxnSpLocks/>
          </p:cNvCxnSpPr>
          <p:nvPr/>
        </p:nvCxnSpPr>
        <p:spPr>
          <a:xfrm>
            <a:off x="852985" y="2841070"/>
            <a:ext cx="829232" cy="23598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C9FDC3B-C56B-4F0C-A1A5-FC54FE84AF86}"/>
              </a:ext>
            </a:extLst>
          </p:cNvPr>
          <p:cNvCxnSpPr>
            <a:cxnSpLocks/>
          </p:cNvCxnSpPr>
          <p:nvPr/>
        </p:nvCxnSpPr>
        <p:spPr>
          <a:xfrm flipV="1">
            <a:off x="8454234" y="4735003"/>
            <a:ext cx="118586" cy="45478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ABD2B7E-0810-4CFA-82B7-06B1A8D49D01}"/>
              </a:ext>
            </a:extLst>
          </p:cNvPr>
          <p:cNvSpPr txBox="1"/>
          <p:nvPr/>
        </p:nvSpPr>
        <p:spPr>
          <a:xfrm>
            <a:off x="1946195" y="1716474"/>
            <a:ext cx="4713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Na</a:t>
            </a:r>
            <a:r>
              <a:rPr lang="nl-BE" b="1" dirty="0"/>
              <a:t> INSTANDHOUDING </a:t>
            </a:r>
            <a:r>
              <a:rPr lang="nl-BE" dirty="0"/>
              <a:t>van het bedrijfsapparaat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259B54-8738-411D-A8DD-92C61896BC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192" y="5200882"/>
            <a:ext cx="8272509" cy="1006274"/>
          </a:xfrm>
          <a:prstGeom prst="rect">
            <a:avLst/>
          </a:prstGeom>
        </p:spPr>
      </p:pic>
      <p:pic>
        <p:nvPicPr>
          <p:cNvPr id="28" name="image2.png">
            <a:extLst>
              <a:ext uri="{FF2B5EF4-FFF2-40B4-BE49-F238E27FC236}">
                <a16:creationId xmlns:a16="http://schemas.microsoft.com/office/drawing/2014/main" id="{C61D8E0D-A012-4661-BE53-F178CBB3F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6B47924-92CB-4892-9D80-F59194AC27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81375" y="2086116"/>
            <a:ext cx="238125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178390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F57A3EEF-009E-4313-B1F6-28E812FDEE47}"/>
              </a:ext>
            </a:extLst>
          </p:cNvPr>
          <p:cNvGraphicFramePr>
            <a:graphicFrameLocks/>
          </p:cNvGraphicFramePr>
          <p:nvPr/>
        </p:nvGraphicFramePr>
        <p:xfrm>
          <a:off x="6470989" y="1569220"/>
          <a:ext cx="2110304" cy="3530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49" name="image2.png">
            <a:extLst>
              <a:ext uri="{FF2B5EF4-FFF2-40B4-BE49-F238E27FC236}">
                <a16:creationId xmlns:a16="http://schemas.microsoft.com/office/drawing/2014/main" id="{7E9DE044-6614-4230-8BEE-BAABDDA2A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706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14BFF551-F0BA-4FEB-91C9-848DBD360A0F}"/>
              </a:ext>
            </a:extLst>
          </p:cNvPr>
          <p:cNvSpPr/>
          <p:nvPr/>
        </p:nvSpPr>
        <p:spPr>
          <a:xfrm>
            <a:off x="3034227" y="3251200"/>
            <a:ext cx="246330" cy="17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07393F-FB89-4E9A-BC4C-C1935B5AA46A}"/>
              </a:ext>
            </a:extLst>
          </p:cNvPr>
          <p:cNvSpPr txBox="1"/>
          <p:nvPr/>
        </p:nvSpPr>
        <p:spPr>
          <a:xfrm>
            <a:off x="7356452" y="2209951"/>
            <a:ext cx="110376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/>
              <a:t>-/- Aankopen</a:t>
            </a: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06D27648-5A22-4073-998C-7280023B52B4}"/>
              </a:ext>
            </a:extLst>
          </p:cNvPr>
          <p:cNvSpPr txBox="1"/>
          <p:nvPr/>
        </p:nvSpPr>
        <p:spPr>
          <a:xfrm>
            <a:off x="7779259" y="3810844"/>
            <a:ext cx="11964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nl-BE" sz="1200" dirty="0"/>
              <a:t>-/- Vaste. kosten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9424927D-B220-406A-9A0E-4CE0C2336889}"/>
              </a:ext>
            </a:extLst>
          </p:cNvPr>
          <p:cNvSpPr txBox="1"/>
          <p:nvPr/>
        </p:nvSpPr>
        <p:spPr>
          <a:xfrm>
            <a:off x="8016129" y="4282892"/>
            <a:ext cx="9884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nl-BE" sz="1200" dirty="0"/>
              <a:t>-/- Personeel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B538D27A-2B5E-4697-B1F1-742B6A51EFF9}"/>
              </a:ext>
            </a:extLst>
          </p:cNvPr>
          <p:cNvSpPr txBox="1"/>
          <p:nvPr/>
        </p:nvSpPr>
        <p:spPr>
          <a:xfrm>
            <a:off x="8264454" y="4503818"/>
            <a:ext cx="65114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nl-BE" sz="1050" dirty="0"/>
              <a:t>-/-</a:t>
            </a:r>
            <a:r>
              <a:rPr lang="nl-BE" sz="1050" dirty="0" err="1"/>
              <a:t>Capex</a:t>
            </a:r>
            <a:endParaRPr lang="nl-BE" sz="1050" dirty="0"/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20272555-C524-4716-8B8E-C0788D5E7F94}"/>
              </a:ext>
            </a:extLst>
          </p:cNvPr>
          <p:cNvSpPr txBox="1"/>
          <p:nvPr/>
        </p:nvSpPr>
        <p:spPr>
          <a:xfrm>
            <a:off x="7467732" y="3498260"/>
            <a:ext cx="10262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nl-BE" sz="1200" dirty="0"/>
              <a:t>-/- Dir. kosten</a:t>
            </a: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0A6F496F-9A6D-4B9F-9C4E-3BC5DA0C13A6}"/>
              </a:ext>
            </a:extLst>
          </p:cNvPr>
          <p:cNvSpPr/>
          <p:nvPr/>
        </p:nvSpPr>
        <p:spPr>
          <a:xfrm>
            <a:off x="7140345" y="1685578"/>
            <a:ext cx="212396" cy="2013644"/>
          </a:xfrm>
          <a:prstGeom prst="rightBrace">
            <a:avLst>
              <a:gd name="adj1" fmla="val 53333"/>
              <a:gd name="adj2" fmla="val 3296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sz="825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A8905A4-3DC8-4518-95DB-99BC650400A5}"/>
              </a:ext>
            </a:extLst>
          </p:cNvPr>
          <p:cNvCxnSpPr/>
          <p:nvPr/>
        </p:nvCxnSpPr>
        <p:spPr>
          <a:xfrm flipH="1">
            <a:off x="7386555" y="3675662"/>
            <a:ext cx="140601" cy="901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ight Brace 17">
            <a:extLst>
              <a:ext uri="{FF2B5EF4-FFF2-40B4-BE49-F238E27FC236}">
                <a16:creationId xmlns:a16="http://schemas.microsoft.com/office/drawing/2014/main" id="{80E79665-E848-47CD-B0C9-75EC045220FA}"/>
              </a:ext>
            </a:extLst>
          </p:cNvPr>
          <p:cNvSpPr/>
          <p:nvPr/>
        </p:nvSpPr>
        <p:spPr>
          <a:xfrm>
            <a:off x="7646979" y="3823544"/>
            <a:ext cx="132281" cy="385682"/>
          </a:xfrm>
          <a:prstGeom prst="rightBrace">
            <a:avLst>
              <a:gd name="adj1" fmla="val 53333"/>
              <a:gd name="adj2" fmla="val 3296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sz="825"/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7370A9EF-DF51-4C5A-9ADC-A9C7BB3B8CA2}"/>
              </a:ext>
            </a:extLst>
          </p:cNvPr>
          <p:cNvSpPr/>
          <p:nvPr/>
        </p:nvSpPr>
        <p:spPr>
          <a:xfrm>
            <a:off x="7880145" y="4247935"/>
            <a:ext cx="148695" cy="509798"/>
          </a:xfrm>
          <a:prstGeom prst="rightBrace">
            <a:avLst>
              <a:gd name="adj1" fmla="val 53333"/>
              <a:gd name="adj2" fmla="val 3296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sz="825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DD3C985-6812-42B7-AEFF-2768EB46AEF9}"/>
              </a:ext>
            </a:extLst>
          </p:cNvPr>
          <p:cNvCxnSpPr/>
          <p:nvPr/>
        </p:nvCxnSpPr>
        <p:spPr>
          <a:xfrm flipH="1">
            <a:off x="8157562" y="4669410"/>
            <a:ext cx="147504" cy="94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8DAB5E79-E47F-490F-A90A-9B138C8AF622}"/>
              </a:ext>
            </a:extLst>
          </p:cNvPr>
          <p:cNvSpPr/>
          <p:nvPr/>
        </p:nvSpPr>
        <p:spPr>
          <a:xfrm>
            <a:off x="8254639" y="4702965"/>
            <a:ext cx="199595" cy="17785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9F7AD1-4401-4969-A12A-2FFD62E930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615" y="2127996"/>
            <a:ext cx="2515214" cy="2541414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2AB55DA-85BF-4BC8-8B2C-16A05BF39B7F}"/>
              </a:ext>
            </a:extLst>
          </p:cNvPr>
          <p:cNvCxnSpPr>
            <a:cxnSpLocks/>
          </p:cNvCxnSpPr>
          <p:nvPr/>
        </p:nvCxnSpPr>
        <p:spPr>
          <a:xfrm>
            <a:off x="852985" y="2841070"/>
            <a:ext cx="876621" cy="23842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C9FDC3B-C56B-4F0C-A1A5-FC54FE84AF86}"/>
              </a:ext>
            </a:extLst>
          </p:cNvPr>
          <p:cNvCxnSpPr>
            <a:cxnSpLocks/>
          </p:cNvCxnSpPr>
          <p:nvPr/>
        </p:nvCxnSpPr>
        <p:spPr>
          <a:xfrm flipV="1">
            <a:off x="8454234" y="4735003"/>
            <a:ext cx="118586" cy="45478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7B3BEBF-2D43-4E3B-AD36-937ED026E673}"/>
              </a:ext>
            </a:extLst>
          </p:cNvPr>
          <p:cNvSpPr txBox="1"/>
          <p:nvPr/>
        </p:nvSpPr>
        <p:spPr>
          <a:xfrm>
            <a:off x="2347395" y="4948365"/>
            <a:ext cx="30414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>
                <a:solidFill>
                  <a:srgbClr val="FF0000"/>
                </a:solidFill>
              </a:rPr>
              <a:t>Instandhoudingsinvestering </a:t>
            </a:r>
            <a:r>
              <a:rPr lang="nl-BE" sz="1200" dirty="0" err="1">
                <a:solidFill>
                  <a:srgbClr val="FF0000"/>
                </a:solidFill>
              </a:rPr>
              <a:t>ipv</a:t>
            </a:r>
            <a:r>
              <a:rPr lang="nl-BE" sz="1200" dirty="0">
                <a:solidFill>
                  <a:srgbClr val="FF0000"/>
                </a:solidFill>
              </a:rPr>
              <a:t>. afschrijvingen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920E06-126A-4E4D-AC3D-76F30600B6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615" y="5202284"/>
            <a:ext cx="8321883" cy="101228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EA9D7DD-FA26-45D4-9123-C45C3CB8D4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81375" y="1990725"/>
            <a:ext cx="238125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413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2.png">
            <a:extLst>
              <a:ext uri="{FF2B5EF4-FFF2-40B4-BE49-F238E27FC236}">
                <a16:creationId xmlns:a16="http://schemas.microsoft.com/office/drawing/2014/main" id="{B242729C-4481-4205-A3E2-0971AF499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2843808" y="2471607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2988270" y="2544632"/>
            <a:ext cx="11525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8" name="Text Box 56"/>
          <p:cNvSpPr txBox="1">
            <a:spLocks noChangeArrowheads="1"/>
          </p:cNvSpPr>
          <p:nvPr/>
        </p:nvSpPr>
        <p:spPr bwMode="auto">
          <a:xfrm>
            <a:off x="7079953" y="3014766"/>
            <a:ext cx="1150938" cy="36004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Schuld</a:t>
            </a:r>
          </a:p>
        </p:txBody>
      </p:sp>
      <p:sp>
        <p:nvSpPr>
          <p:cNvPr id="10" name="Text Box 58"/>
          <p:cNvSpPr txBox="1">
            <a:spLocks noChangeArrowheads="1"/>
          </p:cNvSpPr>
          <p:nvPr/>
        </p:nvSpPr>
        <p:spPr bwMode="auto">
          <a:xfrm>
            <a:off x="7079953" y="3374806"/>
            <a:ext cx="1150938" cy="23142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&lt;1Y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2989015" y="3263770"/>
            <a:ext cx="11509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Voorraden</a:t>
            </a:r>
          </a:p>
        </p:txBody>
      </p:sp>
      <p:sp>
        <p:nvSpPr>
          <p:cNvPr id="12" name="Text Box 61"/>
          <p:cNvSpPr txBox="1">
            <a:spLocks noChangeArrowheads="1"/>
          </p:cNvSpPr>
          <p:nvPr/>
        </p:nvSpPr>
        <p:spPr bwMode="auto">
          <a:xfrm>
            <a:off x="2989015" y="3911470"/>
            <a:ext cx="1150937" cy="46910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Vorderingen</a:t>
            </a:r>
          </a:p>
        </p:txBody>
      </p: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2988270" y="3481257"/>
            <a:ext cx="11509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BE" sz="1200"/>
              <a:t>Handels-vorderingen</a:t>
            </a:r>
            <a:endParaRPr lang="nl-NL" sz="1200"/>
          </a:p>
        </p:txBody>
      </p:sp>
      <p:sp>
        <p:nvSpPr>
          <p:cNvPr id="14" name="Text Box 63"/>
          <p:cNvSpPr txBox="1">
            <a:spLocks noChangeArrowheads="1"/>
          </p:cNvSpPr>
          <p:nvPr/>
        </p:nvSpPr>
        <p:spPr bwMode="auto">
          <a:xfrm>
            <a:off x="7079953" y="3606227"/>
            <a:ext cx="1150938" cy="253207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KT Fin Schuld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5" name="Text Box 64"/>
          <p:cNvSpPr txBox="1">
            <a:spLocks noChangeArrowheads="1"/>
          </p:cNvSpPr>
          <p:nvPr/>
        </p:nvSpPr>
        <p:spPr bwMode="auto">
          <a:xfrm>
            <a:off x="4140795" y="3840032"/>
            <a:ext cx="11509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Leveranciers</a:t>
            </a:r>
          </a:p>
        </p:txBody>
      </p:sp>
      <p:sp>
        <p:nvSpPr>
          <p:cNvPr id="19" name="Text Box 72"/>
          <p:cNvSpPr txBox="1">
            <a:spLocks noChangeArrowheads="1"/>
          </p:cNvSpPr>
          <p:nvPr/>
        </p:nvSpPr>
        <p:spPr bwMode="auto">
          <a:xfrm>
            <a:off x="4140795" y="4128957"/>
            <a:ext cx="1150938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Soc/Fisc.</a:t>
            </a:r>
          </a:p>
          <a:p>
            <a:pPr algn="ctr" eaLnBrk="1" hangingPunct="1"/>
            <a:r>
              <a:rPr lang="nl-NL" sz="1200"/>
              <a:t>Schulden</a:t>
            </a:r>
          </a:p>
          <a:p>
            <a:pPr algn="ctr" eaLnBrk="1" hangingPunct="1"/>
            <a:endParaRPr lang="nl-NL" sz="1200"/>
          </a:p>
        </p:txBody>
      </p:sp>
      <p:sp>
        <p:nvSpPr>
          <p:cNvPr id="20" name="Text Box 73"/>
          <p:cNvSpPr txBox="1">
            <a:spLocks noChangeArrowheads="1"/>
          </p:cNvSpPr>
          <p:nvPr/>
        </p:nvSpPr>
        <p:spPr bwMode="auto">
          <a:xfrm>
            <a:off x="5923514" y="4399439"/>
            <a:ext cx="1152525" cy="26709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 err="1"/>
              <a:t>Liq.Middelen</a:t>
            </a:r>
            <a:endParaRPr lang="nl-NL" sz="1000" dirty="0"/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4140795" y="2471607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B299431-35A9-4F60-A376-0F526B0EDFE5}"/>
              </a:ext>
            </a:extLst>
          </p:cNvPr>
          <p:cNvSpPr txBox="1"/>
          <p:nvPr/>
        </p:nvSpPr>
        <p:spPr>
          <a:xfrm rot="5400000">
            <a:off x="7908814" y="3258723"/>
            <a:ext cx="1013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00B050"/>
                </a:solidFill>
              </a:rPr>
              <a:t>Net-cash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BF2AF88-27AE-4A0F-A2A2-FC95706ABFFD}"/>
              </a:ext>
            </a:extLst>
          </p:cNvPr>
          <p:cNvSpPr txBox="1"/>
          <p:nvPr/>
        </p:nvSpPr>
        <p:spPr>
          <a:xfrm>
            <a:off x="2913179" y="4570241"/>
            <a:ext cx="248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4472BE"/>
                </a:solidFill>
              </a:rPr>
              <a:t>Bedrijfskapitaalbehoefte</a:t>
            </a: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A9C10B4B-2294-43B5-A0D3-4D8AD6731EEB}"/>
              </a:ext>
            </a:extLst>
          </p:cNvPr>
          <p:cNvSpPr/>
          <p:nvPr/>
        </p:nvSpPr>
        <p:spPr>
          <a:xfrm>
            <a:off x="2974769" y="3265715"/>
            <a:ext cx="1163782" cy="1128156"/>
          </a:xfrm>
          <a:custGeom>
            <a:avLst/>
            <a:gdLst>
              <a:gd name="connsiteX0" fmla="*/ 5937 w 1163782"/>
              <a:gd name="connsiteY0" fmla="*/ 0 h 1110343"/>
              <a:gd name="connsiteX1" fmla="*/ 1163782 w 1163782"/>
              <a:gd name="connsiteY1" fmla="*/ 5938 h 1110343"/>
              <a:gd name="connsiteX2" fmla="*/ 1140031 w 1163782"/>
              <a:gd name="connsiteY2" fmla="*/ 581891 h 1110343"/>
              <a:gd name="connsiteX3" fmla="*/ 896587 w 1163782"/>
              <a:gd name="connsiteY3" fmla="*/ 1110343 h 1110343"/>
              <a:gd name="connsiteX4" fmla="*/ 0 w 1163782"/>
              <a:gd name="connsiteY4" fmla="*/ 1110343 h 1110343"/>
              <a:gd name="connsiteX5" fmla="*/ 5937 w 1163782"/>
              <a:gd name="connsiteY5" fmla="*/ 0 h 1110343"/>
              <a:gd name="connsiteX0" fmla="*/ 5937 w 1163782"/>
              <a:gd name="connsiteY0" fmla="*/ 0 h 1128156"/>
              <a:gd name="connsiteX1" fmla="*/ 1163782 w 1163782"/>
              <a:gd name="connsiteY1" fmla="*/ 5938 h 1128156"/>
              <a:gd name="connsiteX2" fmla="*/ 1140031 w 1163782"/>
              <a:gd name="connsiteY2" fmla="*/ 581891 h 1128156"/>
              <a:gd name="connsiteX3" fmla="*/ 1157844 w 1163782"/>
              <a:gd name="connsiteY3" fmla="*/ 1128156 h 1128156"/>
              <a:gd name="connsiteX4" fmla="*/ 0 w 1163782"/>
              <a:gd name="connsiteY4" fmla="*/ 1110343 h 1128156"/>
              <a:gd name="connsiteX5" fmla="*/ 5937 w 1163782"/>
              <a:gd name="connsiteY5" fmla="*/ 0 h 11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782" h="1128156">
                <a:moveTo>
                  <a:pt x="5937" y="0"/>
                </a:moveTo>
                <a:lnTo>
                  <a:pt x="1163782" y="5938"/>
                </a:lnTo>
                <a:lnTo>
                  <a:pt x="1140031" y="581891"/>
                </a:lnTo>
                <a:lnTo>
                  <a:pt x="1157844" y="1128156"/>
                </a:lnTo>
                <a:lnTo>
                  <a:pt x="0" y="1110343"/>
                </a:lnTo>
                <a:lnTo>
                  <a:pt x="5937" y="0"/>
                </a:lnTo>
                <a:close/>
              </a:path>
            </a:pathLst>
          </a:custGeom>
          <a:solidFill>
            <a:srgbClr val="4472BE">
              <a:alpha val="21961"/>
            </a:srgbClr>
          </a:solidFill>
          <a:ln>
            <a:solidFill>
              <a:srgbClr val="2F528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669F2CF-8FEF-4E75-8DF2-0165C2EE9541}"/>
              </a:ext>
            </a:extLst>
          </p:cNvPr>
          <p:cNvSpPr/>
          <p:nvPr/>
        </p:nvSpPr>
        <p:spPr>
          <a:xfrm>
            <a:off x="2986994" y="2549549"/>
            <a:ext cx="1149887" cy="718518"/>
          </a:xfrm>
          <a:prstGeom prst="rect">
            <a:avLst/>
          </a:prstGeom>
          <a:solidFill>
            <a:srgbClr val="FFFF00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EB77D9E-9D52-47C0-BB47-65DDF786AE94}"/>
              </a:ext>
            </a:extLst>
          </p:cNvPr>
          <p:cNvSpPr/>
          <p:nvPr/>
        </p:nvSpPr>
        <p:spPr>
          <a:xfrm>
            <a:off x="5946533" y="3029541"/>
            <a:ext cx="2297875" cy="1620982"/>
          </a:xfrm>
          <a:custGeom>
            <a:avLst/>
            <a:gdLst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51906 w 2297875"/>
              <a:gd name="connsiteY4" fmla="*/ 831273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7875" h="1620982">
                <a:moveTo>
                  <a:pt x="1294410" y="825335"/>
                </a:moveTo>
                <a:lnTo>
                  <a:pt x="2297875" y="831273"/>
                </a:lnTo>
                <a:lnTo>
                  <a:pt x="2286000" y="5937"/>
                </a:lnTo>
                <a:lnTo>
                  <a:pt x="1140031" y="0"/>
                </a:lnTo>
                <a:lnTo>
                  <a:pt x="1151906" y="831273"/>
                </a:lnTo>
                <a:lnTo>
                  <a:pt x="890649" y="1377537"/>
                </a:lnTo>
                <a:lnTo>
                  <a:pt x="0" y="1377537"/>
                </a:lnTo>
                <a:lnTo>
                  <a:pt x="0" y="1620982"/>
                </a:lnTo>
                <a:lnTo>
                  <a:pt x="1145969" y="1609106"/>
                </a:lnTo>
                <a:lnTo>
                  <a:pt x="1145969" y="1365662"/>
                </a:lnTo>
                <a:lnTo>
                  <a:pt x="985652" y="1377537"/>
                </a:lnTo>
                <a:lnTo>
                  <a:pt x="1294410" y="825335"/>
                </a:lnTo>
                <a:close/>
              </a:path>
            </a:pathLst>
          </a:custGeom>
          <a:solidFill>
            <a:srgbClr val="92D050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A4A3E07-C6EB-4BA6-9764-BB85466CC42E}"/>
              </a:ext>
            </a:extLst>
          </p:cNvPr>
          <p:cNvSpPr/>
          <p:nvPr/>
        </p:nvSpPr>
        <p:spPr>
          <a:xfrm>
            <a:off x="4127006" y="3849901"/>
            <a:ext cx="1163782" cy="782292"/>
          </a:xfrm>
          <a:custGeom>
            <a:avLst/>
            <a:gdLst>
              <a:gd name="connsiteX0" fmla="*/ 5937 w 1163782"/>
              <a:gd name="connsiteY0" fmla="*/ 0 h 1110343"/>
              <a:gd name="connsiteX1" fmla="*/ 1163782 w 1163782"/>
              <a:gd name="connsiteY1" fmla="*/ 5938 h 1110343"/>
              <a:gd name="connsiteX2" fmla="*/ 1140031 w 1163782"/>
              <a:gd name="connsiteY2" fmla="*/ 581891 h 1110343"/>
              <a:gd name="connsiteX3" fmla="*/ 896587 w 1163782"/>
              <a:gd name="connsiteY3" fmla="*/ 1110343 h 1110343"/>
              <a:gd name="connsiteX4" fmla="*/ 0 w 1163782"/>
              <a:gd name="connsiteY4" fmla="*/ 1110343 h 1110343"/>
              <a:gd name="connsiteX5" fmla="*/ 5937 w 1163782"/>
              <a:gd name="connsiteY5" fmla="*/ 0 h 1110343"/>
              <a:gd name="connsiteX0" fmla="*/ 5937 w 1163782"/>
              <a:gd name="connsiteY0" fmla="*/ 0 h 1128156"/>
              <a:gd name="connsiteX1" fmla="*/ 1163782 w 1163782"/>
              <a:gd name="connsiteY1" fmla="*/ 5938 h 1128156"/>
              <a:gd name="connsiteX2" fmla="*/ 1140031 w 1163782"/>
              <a:gd name="connsiteY2" fmla="*/ 581891 h 1128156"/>
              <a:gd name="connsiteX3" fmla="*/ 1157844 w 1163782"/>
              <a:gd name="connsiteY3" fmla="*/ 1128156 h 1128156"/>
              <a:gd name="connsiteX4" fmla="*/ 0 w 1163782"/>
              <a:gd name="connsiteY4" fmla="*/ 1110343 h 1128156"/>
              <a:gd name="connsiteX5" fmla="*/ 5937 w 1163782"/>
              <a:gd name="connsiteY5" fmla="*/ 0 h 11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782" h="1128156">
                <a:moveTo>
                  <a:pt x="5937" y="0"/>
                </a:moveTo>
                <a:lnTo>
                  <a:pt x="1163782" y="5938"/>
                </a:lnTo>
                <a:lnTo>
                  <a:pt x="1140031" y="581891"/>
                </a:lnTo>
                <a:lnTo>
                  <a:pt x="1157844" y="1128156"/>
                </a:lnTo>
                <a:lnTo>
                  <a:pt x="0" y="1110343"/>
                </a:lnTo>
                <a:lnTo>
                  <a:pt x="5937" y="0"/>
                </a:lnTo>
                <a:close/>
              </a:path>
            </a:pathLst>
          </a:custGeom>
          <a:solidFill>
            <a:srgbClr val="4472BE">
              <a:alpha val="21961"/>
            </a:srgbClr>
          </a:solidFill>
          <a:ln>
            <a:solidFill>
              <a:srgbClr val="2F528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0" name="Line 51">
            <a:extLst>
              <a:ext uri="{FF2B5EF4-FFF2-40B4-BE49-F238E27FC236}">
                <a16:creationId xmlns:a16="http://schemas.microsoft.com/office/drawing/2014/main" id="{AA54A378-229F-4D12-9A95-66796A7C8F73}"/>
              </a:ext>
            </a:extLst>
          </p:cNvPr>
          <p:cNvSpPr>
            <a:spLocks noChangeShapeType="1"/>
          </p:cNvSpPr>
          <p:nvPr/>
        </p:nvSpPr>
        <p:spPr bwMode="auto">
          <a:xfrm>
            <a:off x="5779845" y="2483598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3" name="Line 52">
            <a:extLst>
              <a:ext uri="{FF2B5EF4-FFF2-40B4-BE49-F238E27FC236}">
                <a16:creationId xmlns:a16="http://schemas.microsoft.com/office/drawing/2014/main" id="{B0A524FC-647A-4815-A43A-2DC1086326C0}"/>
              </a:ext>
            </a:extLst>
          </p:cNvPr>
          <p:cNvSpPr>
            <a:spLocks noChangeShapeType="1"/>
          </p:cNvSpPr>
          <p:nvPr/>
        </p:nvSpPr>
        <p:spPr bwMode="auto">
          <a:xfrm>
            <a:off x="7076832" y="2483598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01A7D1D-70A2-4607-A5CE-2A3AB424DCA3}"/>
              </a:ext>
            </a:extLst>
          </p:cNvPr>
          <p:cNvSpPr txBox="1"/>
          <p:nvPr/>
        </p:nvSpPr>
        <p:spPr>
          <a:xfrm>
            <a:off x="6587197" y="2168127"/>
            <a:ext cx="1041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Net-Cash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DED839C-EA03-4484-95E5-E46DDAC80AFE}"/>
              </a:ext>
            </a:extLst>
          </p:cNvPr>
          <p:cNvSpPr txBox="1"/>
          <p:nvPr/>
        </p:nvSpPr>
        <p:spPr>
          <a:xfrm>
            <a:off x="3386948" y="2114266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Enterprise </a:t>
            </a:r>
            <a:r>
              <a:rPr lang="nl-BE" dirty="0" err="1"/>
              <a:t>value</a:t>
            </a:r>
            <a:endParaRPr lang="nl-BE" dirty="0"/>
          </a:p>
        </p:txBody>
      </p:sp>
      <p:sp>
        <p:nvSpPr>
          <p:cNvPr id="37" name="Line 51">
            <a:extLst>
              <a:ext uri="{FF2B5EF4-FFF2-40B4-BE49-F238E27FC236}">
                <a16:creationId xmlns:a16="http://schemas.microsoft.com/office/drawing/2014/main" id="{D89DA65D-55C8-4A37-8057-627C684A108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2471607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8" name="Line 52">
            <a:extLst>
              <a:ext uri="{FF2B5EF4-FFF2-40B4-BE49-F238E27FC236}">
                <a16:creationId xmlns:a16="http://schemas.microsoft.com/office/drawing/2014/main" id="{ADE1A5E0-4A29-4ADD-A8DF-C770FFC8DC42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6987" y="2471607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8368CEE-27A0-4A93-8484-DCD5B1CA3A91}"/>
              </a:ext>
            </a:extLst>
          </p:cNvPr>
          <p:cNvSpPr txBox="1"/>
          <p:nvPr/>
        </p:nvSpPr>
        <p:spPr>
          <a:xfrm>
            <a:off x="905060" y="2114266"/>
            <a:ext cx="771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/>
              <a:t>Equity</a:t>
            </a:r>
            <a:endParaRPr lang="nl-BE" dirty="0"/>
          </a:p>
        </p:txBody>
      </p:sp>
      <p:sp>
        <p:nvSpPr>
          <p:cNvPr id="40" name="Text Box 57">
            <a:extLst>
              <a:ext uri="{FF2B5EF4-FFF2-40B4-BE49-F238E27FC236}">
                <a16:creationId xmlns:a16="http://schemas.microsoft.com/office/drawing/2014/main" id="{3DA3F903-1F56-4357-98C2-84F9242D8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4646" y="2493178"/>
            <a:ext cx="1150938" cy="472004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Eigen vermogen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A74B1C-C180-4F3F-B910-D7A868F401E8}"/>
              </a:ext>
            </a:extLst>
          </p:cNvPr>
          <p:cNvSpPr txBox="1"/>
          <p:nvPr/>
        </p:nvSpPr>
        <p:spPr>
          <a:xfrm>
            <a:off x="2512747" y="2006544"/>
            <a:ext cx="3449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5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929469D-32C3-4F65-B1E3-2BADCDCD5F0E}"/>
              </a:ext>
            </a:extLst>
          </p:cNvPr>
          <p:cNvSpPr txBox="1"/>
          <p:nvPr/>
        </p:nvSpPr>
        <p:spPr>
          <a:xfrm>
            <a:off x="5498251" y="2060405"/>
            <a:ext cx="3449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5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E5E1717-8EF9-4761-A926-8B15E595117F}"/>
              </a:ext>
            </a:extLst>
          </p:cNvPr>
          <p:cNvSpPr txBox="1"/>
          <p:nvPr/>
        </p:nvSpPr>
        <p:spPr>
          <a:xfrm rot="16200000">
            <a:off x="2506799" y="2732470"/>
            <a:ext cx="746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accent4">
                    <a:lumMod val="75000"/>
                  </a:schemeClr>
                </a:solidFill>
              </a:rPr>
              <a:t>V. act.</a:t>
            </a:r>
          </a:p>
        </p:txBody>
      </p:sp>
      <p:pic>
        <p:nvPicPr>
          <p:cNvPr id="42" name="image1.jpeg">
            <a:extLst>
              <a:ext uri="{FF2B5EF4-FFF2-40B4-BE49-F238E27FC236}">
                <a16:creationId xmlns:a16="http://schemas.microsoft.com/office/drawing/2014/main" id="{2C97151A-89BE-4FD2-B3D9-560579CE43A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1844" y="5988106"/>
            <a:ext cx="1459448" cy="7333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35BA46-5AAF-4B62-8509-1CFB472126F6}"/>
              </a:ext>
            </a:extLst>
          </p:cNvPr>
          <p:cNvSpPr txBox="1"/>
          <p:nvPr/>
        </p:nvSpPr>
        <p:spPr>
          <a:xfrm rot="19841297">
            <a:off x="369848" y="3299132"/>
            <a:ext cx="2040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BOEKHOUDKUNDIG</a:t>
            </a:r>
          </a:p>
          <a:p>
            <a:r>
              <a:rPr lang="nl-BE" dirty="0">
                <a:solidFill>
                  <a:srgbClr val="FF0000"/>
                </a:solidFill>
              </a:rPr>
              <a:t>EIGEN VERMOGEN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0E6804-BF9D-4186-B16B-38B162F9617C}"/>
              </a:ext>
            </a:extLst>
          </p:cNvPr>
          <p:cNvSpPr txBox="1"/>
          <p:nvPr/>
        </p:nvSpPr>
        <p:spPr>
          <a:xfrm>
            <a:off x="-162476" y="4640692"/>
            <a:ext cx="317596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Debet=Credit</a:t>
            </a:r>
          </a:p>
          <a:p>
            <a:pPr algn="ctr"/>
            <a:r>
              <a:rPr lang="nl-BE" dirty="0"/>
              <a:t>=&gt; </a:t>
            </a:r>
            <a:r>
              <a:rPr lang="nl-BE" sz="1600" dirty="0"/>
              <a:t>Eigen vermogen is enkel de som van de twee overige componenten</a:t>
            </a:r>
          </a:p>
        </p:txBody>
      </p:sp>
    </p:spTree>
    <p:extLst>
      <p:ext uri="{BB962C8B-B14F-4D97-AF65-F5344CB8AC3E}">
        <p14:creationId xmlns:p14="http://schemas.microsoft.com/office/powerpoint/2010/main" val="2600863893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14BFF551-F0BA-4FEB-91C9-848DBD360A0F}"/>
              </a:ext>
            </a:extLst>
          </p:cNvPr>
          <p:cNvSpPr/>
          <p:nvPr/>
        </p:nvSpPr>
        <p:spPr>
          <a:xfrm>
            <a:off x="3034227" y="3251200"/>
            <a:ext cx="246330" cy="17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9F7AD1-4401-4969-A12A-2FFD62E93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15" y="2127996"/>
            <a:ext cx="2515214" cy="25414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8BBCC5-021B-4C60-9ED5-C33B38AC3A92}"/>
              </a:ext>
            </a:extLst>
          </p:cNvPr>
          <p:cNvSpPr txBox="1"/>
          <p:nvPr/>
        </p:nvSpPr>
        <p:spPr>
          <a:xfrm>
            <a:off x="1818875" y="4951866"/>
            <a:ext cx="4772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Normaal in de toekomst haalbaar </a:t>
            </a:r>
            <a:r>
              <a:rPr lang="nl-BE" dirty="0" err="1"/>
              <a:t>netto-resultaat</a:t>
            </a:r>
            <a:endParaRPr lang="nl-B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B8A5A0-FCC9-4885-B018-11F5FEDC95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0663" y="1622425"/>
            <a:ext cx="2381250" cy="325755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AD81E45-B6F6-4A3E-9164-421145D0D6C3}"/>
              </a:ext>
            </a:extLst>
          </p:cNvPr>
          <p:cNvSpPr/>
          <p:nvPr/>
        </p:nvSpPr>
        <p:spPr>
          <a:xfrm>
            <a:off x="3450663" y="4488238"/>
            <a:ext cx="2381250" cy="1951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3" name="image2.png">
            <a:extLst>
              <a:ext uri="{FF2B5EF4-FFF2-40B4-BE49-F238E27FC236}">
                <a16:creationId xmlns:a16="http://schemas.microsoft.com/office/drawing/2014/main" id="{0031C700-AA4D-4ACB-A1CE-EC3E353CB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283078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14BFF551-F0BA-4FEB-91C9-848DBD360A0F}"/>
              </a:ext>
            </a:extLst>
          </p:cNvPr>
          <p:cNvSpPr/>
          <p:nvPr/>
        </p:nvSpPr>
        <p:spPr>
          <a:xfrm>
            <a:off x="3034227" y="3251200"/>
            <a:ext cx="246330" cy="17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9F7AD1-4401-4969-A12A-2FFD62E93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15" y="2127996"/>
            <a:ext cx="2515214" cy="25414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8BBCC5-021B-4C60-9ED5-C33B38AC3A92}"/>
              </a:ext>
            </a:extLst>
          </p:cNvPr>
          <p:cNvSpPr txBox="1"/>
          <p:nvPr/>
        </p:nvSpPr>
        <p:spPr>
          <a:xfrm>
            <a:off x="1818875" y="4951866"/>
            <a:ext cx="4772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Normaal in de toekomst haalbaar </a:t>
            </a:r>
            <a:r>
              <a:rPr lang="nl-BE" dirty="0" err="1"/>
              <a:t>netto-resultaat</a:t>
            </a:r>
            <a:endParaRPr lang="nl-BE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7C73904-A6D2-48EC-B8CF-E1FC387E0284}"/>
              </a:ext>
            </a:extLst>
          </p:cNvPr>
          <p:cNvSpPr txBox="1"/>
          <p:nvPr/>
        </p:nvSpPr>
        <p:spPr>
          <a:xfrm>
            <a:off x="1818875" y="5202281"/>
            <a:ext cx="3290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+/+ Afschrijvingen (=niet </a:t>
            </a:r>
            <a:r>
              <a:rPr lang="nl-BE" dirty="0" err="1"/>
              <a:t>kaskost</a:t>
            </a:r>
            <a:r>
              <a:rPr lang="nl-BE" dirty="0"/>
              <a:t>)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5288E0E-6B0D-4BFD-B085-153418FD36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0663" y="1622425"/>
            <a:ext cx="2381250" cy="3257550"/>
          </a:xfrm>
          <a:prstGeom prst="rect">
            <a:avLst/>
          </a:prstGeom>
        </p:spPr>
      </p:pic>
      <p:pic>
        <p:nvPicPr>
          <p:cNvPr id="22" name="image2.png">
            <a:extLst>
              <a:ext uri="{FF2B5EF4-FFF2-40B4-BE49-F238E27FC236}">
                <a16:creationId xmlns:a16="http://schemas.microsoft.com/office/drawing/2014/main" id="{788A4554-AE70-4638-9254-28E097E98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743307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14BFF551-F0BA-4FEB-91C9-848DBD360A0F}"/>
              </a:ext>
            </a:extLst>
          </p:cNvPr>
          <p:cNvSpPr/>
          <p:nvPr/>
        </p:nvSpPr>
        <p:spPr>
          <a:xfrm>
            <a:off x="3034227" y="3251200"/>
            <a:ext cx="246330" cy="17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9F7AD1-4401-4969-A12A-2FFD62E93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15" y="2127996"/>
            <a:ext cx="2515214" cy="25414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8BBCC5-021B-4C60-9ED5-C33B38AC3A92}"/>
              </a:ext>
            </a:extLst>
          </p:cNvPr>
          <p:cNvSpPr txBox="1"/>
          <p:nvPr/>
        </p:nvSpPr>
        <p:spPr>
          <a:xfrm>
            <a:off x="1818875" y="4951866"/>
            <a:ext cx="4772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Normaal in de toekomst haalbaar </a:t>
            </a:r>
            <a:r>
              <a:rPr lang="nl-BE" dirty="0" err="1"/>
              <a:t>netto-resultaat</a:t>
            </a:r>
            <a:endParaRPr lang="nl-BE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7C73904-A6D2-48EC-B8CF-E1FC387E0284}"/>
              </a:ext>
            </a:extLst>
          </p:cNvPr>
          <p:cNvSpPr txBox="1"/>
          <p:nvPr/>
        </p:nvSpPr>
        <p:spPr>
          <a:xfrm>
            <a:off x="1818875" y="5202281"/>
            <a:ext cx="3290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+/+ Afschrijvingen (=niet </a:t>
            </a:r>
            <a:r>
              <a:rPr lang="nl-BE" dirty="0" err="1"/>
              <a:t>kaskost</a:t>
            </a:r>
            <a:r>
              <a:rPr lang="nl-BE" dirty="0"/>
              <a:t>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9CC45E0-EED3-461B-B78C-DF92D70E0271}"/>
              </a:ext>
            </a:extLst>
          </p:cNvPr>
          <p:cNvSpPr txBox="1"/>
          <p:nvPr/>
        </p:nvSpPr>
        <p:spPr>
          <a:xfrm>
            <a:off x="1820094" y="5480323"/>
            <a:ext cx="3288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-/- Instandhoudingsinvesteringen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C0CB259-58C8-4C6C-AA87-2B76E46BED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0663" y="1622425"/>
            <a:ext cx="2381250" cy="3257550"/>
          </a:xfrm>
          <a:prstGeom prst="rect">
            <a:avLst/>
          </a:prstGeom>
        </p:spPr>
      </p:pic>
      <p:pic>
        <p:nvPicPr>
          <p:cNvPr id="25" name="image2.png">
            <a:extLst>
              <a:ext uri="{FF2B5EF4-FFF2-40B4-BE49-F238E27FC236}">
                <a16:creationId xmlns:a16="http://schemas.microsoft.com/office/drawing/2014/main" id="{9510D1E3-7110-4E5D-A757-11E75477A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108432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14BFF551-F0BA-4FEB-91C9-848DBD360A0F}"/>
              </a:ext>
            </a:extLst>
          </p:cNvPr>
          <p:cNvSpPr/>
          <p:nvPr/>
        </p:nvSpPr>
        <p:spPr>
          <a:xfrm>
            <a:off x="3034227" y="3251200"/>
            <a:ext cx="246330" cy="17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9F7AD1-4401-4969-A12A-2FFD62E93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15" y="2127996"/>
            <a:ext cx="2515214" cy="25414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8BBCC5-021B-4C60-9ED5-C33B38AC3A92}"/>
              </a:ext>
            </a:extLst>
          </p:cNvPr>
          <p:cNvSpPr txBox="1"/>
          <p:nvPr/>
        </p:nvSpPr>
        <p:spPr>
          <a:xfrm>
            <a:off x="1818875" y="4951866"/>
            <a:ext cx="4772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Normaal in de toekomst haalbaar </a:t>
            </a:r>
            <a:r>
              <a:rPr lang="nl-BE" dirty="0" err="1"/>
              <a:t>netto-resultaat</a:t>
            </a:r>
            <a:endParaRPr lang="nl-BE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7C73904-A6D2-48EC-B8CF-E1FC387E0284}"/>
              </a:ext>
            </a:extLst>
          </p:cNvPr>
          <p:cNvSpPr txBox="1"/>
          <p:nvPr/>
        </p:nvSpPr>
        <p:spPr>
          <a:xfrm>
            <a:off x="1818875" y="5202281"/>
            <a:ext cx="3290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+/+ Afschrijvingen (=niet </a:t>
            </a:r>
            <a:r>
              <a:rPr lang="nl-BE" dirty="0" err="1"/>
              <a:t>kaskost</a:t>
            </a:r>
            <a:r>
              <a:rPr lang="nl-BE" dirty="0"/>
              <a:t>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9CC45E0-EED3-461B-B78C-DF92D70E0271}"/>
              </a:ext>
            </a:extLst>
          </p:cNvPr>
          <p:cNvSpPr txBox="1"/>
          <p:nvPr/>
        </p:nvSpPr>
        <p:spPr>
          <a:xfrm>
            <a:off x="1820094" y="5480323"/>
            <a:ext cx="3288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-/- Instandhoudingsinvesteringen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98505FE-6D0E-4D90-9C39-287D009A87FD}"/>
              </a:ext>
            </a:extLst>
          </p:cNvPr>
          <p:cNvCxnSpPr/>
          <p:nvPr/>
        </p:nvCxnSpPr>
        <p:spPr>
          <a:xfrm>
            <a:off x="1818875" y="5868869"/>
            <a:ext cx="32900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ECD91219-770C-4915-AF3B-1F6CDE1CF038}"/>
              </a:ext>
            </a:extLst>
          </p:cNvPr>
          <p:cNvSpPr txBox="1"/>
          <p:nvPr/>
        </p:nvSpPr>
        <p:spPr>
          <a:xfrm>
            <a:off x="1820094" y="5888084"/>
            <a:ext cx="1803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= Vrije kasstroom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395AB93-A305-4025-A502-383ADB190D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0663" y="1622425"/>
            <a:ext cx="2381250" cy="3257550"/>
          </a:xfrm>
          <a:prstGeom prst="rect">
            <a:avLst/>
          </a:prstGeom>
        </p:spPr>
      </p:pic>
      <p:pic>
        <p:nvPicPr>
          <p:cNvPr id="28" name="image2.png">
            <a:extLst>
              <a:ext uri="{FF2B5EF4-FFF2-40B4-BE49-F238E27FC236}">
                <a16:creationId xmlns:a16="http://schemas.microsoft.com/office/drawing/2014/main" id="{A3C7293D-CD06-446D-92AD-C7E4FDFE0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330514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47298"/>
            <a:ext cx="3086100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3033932" y="446957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3178394" y="519982"/>
            <a:ext cx="1152525" cy="35544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669F2CF-8FEF-4E75-8DF2-0165C2EE9541}"/>
              </a:ext>
            </a:extLst>
          </p:cNvPr>
          <p:cNvSpPr/>
          <p:nvPr/>
        </p:nvSpPr>
        <p:spPr>
          <a:xfrm>
            <a:off x="3177118" y="524899"/>
            <a:ext cx="1149887" cy="355445"/>
          </a:xfrm>
          <a:prstGeom prst="rect">
            <a:avLst/>
          </a:prstGeom>
          <a:solidFill>
            <a:srgbClr val="FFFF00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DED839C-EA03-4484-95E5-E46DDAC80AFE}"/>
              </a:ext>
            </a:extLst>
          </p:cNvPr>
          <p:cNvSpPr txBox="1"/>
          <p:nvPr/>
        </p:nvSpPr>
        <p:spPr>
          <a:xfrm>
            <a:off x="3577072" y="89616"/>
            <a:ext cx="1315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Vaste Activa</a:t>
            </a:r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4330919" y="446957"/>
            <a:ext cx="0" cy="5764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01813AD-A639-416A-9C53-C9F0405E7017}"/>
              </a:ext>
            </a:extLst>
          </p:cNvPr>
          <p:cNvGrpSpPr/>
          <p:nvPr/>
        </p:nvGrpSpPr>
        <p:grpSpPr>
          <a:xfrm>
            <a:off x="3038361" y="1269388"/>
            <a:ext cx="2592387" cy="1658337"/>
            <a:chOff x="3038361" y="1269388"/>
            <a:chExt cx="2592387" cy="1658337"/>
          </a:xfrm>
        </p:grpSpPr>
        <p:sp>
          <p:nvSpPr>
            <p:cNvPr id="11" name="Text Box 60"/>
            <p:cNvSpPr txBox="1">
              <a:spLocks noChangeArrowheads="1"/>
            </p:cNvSpPr>
            <p:nvPr/>
          </p:nvSpPr>
          <p:spPr bwMode="auto">
            <a:xfrm>
              <a:off x="3169663" y="1739351"/>
              <a:ext cx="1150937" cy="215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NL" sz="1200" dirty="0"/>
                <a:t>Voorraden</a:t>
              </a:r>
            </a:p>
          </p:txBody>
        </p:sp>
        <p:sp>
          <p:nvSpPr>
            <p:cNvPr id="12" name="Text Box 61"/>
            <p:cNvSpPr txBox="1">
              <a:spLocks noChangeArrowheads="1"/>
            </p:cNvSpPr>
            <p:nvPr/>
          </p:nvSpPr>
          <p:spPr bwMode="auto">
            <a:xfrm>
              <a:off x="3169663" y="2387051"/>
              <a:ext cx="1150937" cy="4691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NL" sz="1200"/>
                <a:t>Vorderingen</a:t>
              </a:r>
            </a:p>
          </p:txBody>
        </p:sp>
        <p:sp>
          <p:nvSpPr>
            <p:cNvPr id="13" name="Text Box 62"/>
            <p:cNvSpPr txBox="1">
              <a:spLocks noChangeArrowheads="1"/>
            </p:cNvSpPr>
            <p:nvPr/>
          </p:nvSpPr>
          <p:spPr bwMode="auto">
            <a:xfrm>
              <a:off x="3168918" y="1956838"/>
              <a:ext cx="1150938" cy="431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BE" sz="1200"/>
                <a:t>Handels-vorderingen</a:t>
              </a:r>
              <a:endParaRPr lang="nl-NL" sz="120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9C10B4B-2294-43B5-A0D3-4D8AD6731EEB}"/>
                </a:ext>
              </a:extLst>
            </p:cNvPr>
            <p:cNvSpPr/>
            <p:nvPr/>
          </p:nvSpPr>
          <p:spPr>
            <a:xfrm>
              <a:off x="3163290" y="1736907"/>
              <a:ext cx="1163782" cy="1128156"/>
            </a:xfrm>
            <a:custGeom>
              <a:avLst/>
              <a:gdLst>
                <a:gd name="connsiteX0" fmla="*/ 5937 w 1163782"/>
                <a:gd name="connsiteY0" fmla="*/ 0 h 1110343"/>
                <a:gd name="connsiteX1" fmla="*/ 1163782 w 1163782"/>
                <a:gd name="connsiteY1" fmla="*/ 5938 h 1110343"/>
                <a:gd name="connsiteX2" fmla="*/ 1140031 w 1163782"/>
                <a:gd name="connsiteY2" fmla="*/ 581891 h 1110343"/>
                <a:gd name="connsiteX3" fmla="*/ 896587 w 1163782"/>
                <a:gd name="connsiteY3" fmla="*/ 1110343 h 1110343"/>
                <a:gd name="connsiteX4" fmla="*/ 0 w 1163782"/>
                <a:gd name="connsiteY4" fmla="*/ 1110343 h 1110343"/>
                <a:gd name="connsiteX5" fmla="*/ 5937 w 1163782"/>
                <a:gd name="connsiteY5" fmla="*/ 0 h 1110343"/>
                <a:gd name="connsiteX0" fmla="*/ 5937 w 1163782"/>
                <a:gd name="connsiteY0" fmla="*/ 0 h 1128156"/>
                <a:gd name="connsiteX1" fmla="*/ 1163782 w 1163782"/>
                <a:gd name="connsiteY1" fmla="*/ 5938 h 1128156"/>
                <a:gd name="connsiteX2" fmla="*/ 1140031 w 1163782"/>
                <a:gd name="connsiteY2" fmla="*/ 581891 h 1128156"/>
                <a:gd name="connsiteX3" fmla="*/ 1157844 w 1163782"/>
                <a:gd name="connsiteY3" fmla="*/ 1128156 h 1128156"/>
                <a:gd name="connsiteX4" fmla="*/ 0 w 1163782"/>
                <a:gd name="connsiteY4" fmla="*/ 1110343 h 1128156"/>
                <a:gd name="connsiteX5" fmla="*/ 5937 w 1163782"/>
                <a:gd name="connsiteY5" fmla="*/ 0 h 1128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3782" h="1128156">
                  <a:moveTo>
                    <a:pt x="5937" y="0"/>
                  </a:moveTo>
                  <a:lnTo>
                    <a:pt x="1163782" y="5938"/>
                  </a:lnTo>
                  <a:lnTo>
                    <a:pt x="1140031" y="581891"/>
                  </a:lnTo>
                  <a:lnTo>
                    <a:pt x="1157844" y="1128156"/>
                  </a:lnTo>
                  <a:lnTo>
                    <a:pt x="0" y="1110343"/>
                  </a:lnTo>
                  <a:lnTo>
                    <a:pt x="5937" y="0"/>
                  </a:lnTo>
                  <a:close/>
                </a:path>
              </a:pathLst>
            </a:custGeom>
            <a:solidFill>
              <a:srgbClr val="4472BE">
                <a:alpha val="21961"/>
              </a:srgbClr>
            </a:solidFill>
            <a:ln>
              <a:solidFill>
                <a:srgbClr val="2F528F">
                  <a:alpha val="3098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FE18C2E-5DCC-441C-A4E7-D1497A61AC40}"/>
                </a:ext>
              </a:extLst>
            </p:cNvPr>
            <p:cNvGrpSpPr/>
            <p:nvPr/>
          </p:nvGrpSpPr>
          <p:grpSpPr>
            <a:xfrm>
              <a:off x="4329654" y="1731246"/>
              <a:ext cx="1163782" cy="792163"/>
              <a:chOff x="4318075" y="1552829"/>
              <a:chExt cx="1163782" cy="792163"/>
            </a:xfrm>
          </p:grpSpPr>
          <p:sp>
            <p:nvSpPr>
              <p:cNvPr id="15" name="Text Box 64"/>
              <p:cNvSpPr txBox="1">
                <a:spLocks noChangeArrowheads="1"/>
              </p:cNvSpPr>
              <p:nvPr/>
            </p:nvSpPr>
            <p:spPr bwMode="auto">
              <a:xfrm>
                <a:off x="4330919" y="1552829"/>
                <a:ext cx="1150938" cy="28892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algn="ctr" eaLnBrk="1" hangingPunct="1"/>
                <a:r>
                  <a:rPr lang="nl-NL" sz="1200" dirty="0"/>
                  <a:t>Leveranciers</a:t>
                </a:r>
              </a:p>
            </p:txBody>
          </p:sp>
          <p:sp>
            <p:nvSpPr>
              <p:cNvPr id="19" name="Text Box 72"/>
              <p:cNvSpPr txBox="1">
                <a:spLocks noChangeArrowheads="1"/>
              </p:cNvSpPr>
              <p:nvPr/>
            </p:nvSpPr>
            <p:spPr bwMode="auto">
              <a:xfrm>
                <a:off x="4330919" y="1841754"/>
                <a:ext cx="1150938" cy="50323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algn="ctr" eaLnBrk="1" hangingPunct="1"/>
                <a:r>
                  <a:rPr lang="nl-NL" sz="1200"/>
                  <a:t>Soc/Fisc.</a:t>
                </a:r>
              </a:p>
              <a:p>
                <a:pPr algn="ctr" eaLnBrk="1" hangingPunct="1"/>
                <a:r>
                  <a:rPr lang="nl-NL" sz="1200"/>
                  <a:t>Schulden</a:t>
                </a:r>
              </a:p>
              <a:p>
                <a:pPr algn="ctr" eaLnBrk="1" hangingPunct="1"/>
                <a:endParaRPr lang="nl-NL" sz="1200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9A4A3E07-C6EB-4BA6-9764-BB85466CC42E}"/>
                  </a:ext>
                </a:extLst>
              </p:cNvPr>
              <p:cNvSpPr/>
              <p:nvPr/>
            </p:nvSpPr>
            <p:spPr>
              <a:xfrm>
                <a:off x="4318075" y="1562699"/>
                <a:ext cx="1163782" cy="782292"/>
              </a:xfrm>
              <a:custGeom>
                <a:avLst/>
                <a:gdLst>
                  <a:gd name="connsiteX0" fmla="*/ 5937 w 1163782"/>
                  <a:gd name="connsiteY0" fmla="*/ 0 h 1110343"/>
                  <a:gd name="connsiteX1" fmla="*/ 1163782 w 1163782"/>
                  <a:gd name="connsiteY1" fmla="*/ 5938 h 1110343"/>
                  <a:gd name="connsiteX2" fmla="*/ 1140031 w 1163782"/>
                  <a:gd name="connsiteY2" fmla="*/ 581891 h 1110343"/>
                  <a:gd name="connsiteX3" fmla="*/ 896587 w 1163782"/>
                  <a:gd name="connsiteY3" fmla="*/ 1110343 h 1110343"/>
                  <a:gd name="connsiteX4" fmla="*/ 0 w 1163782"/>
                  <a:gd name="connsiteY4" fmla="*/ 1110343 h 1110343"/>
                  <a:gd name="connsiteX5" fmla="*/ 5937 w 1163782"/>
                  <a:gd name="connsiteY5" fmla="*/ 0 h 1110343"/>
                  <a:gd name="connsiteX0" fmla="*/ 5937 w 1163782"/>
                  <a:gd name="connsiteY0" fmla="*/ 0 h 1128156"/>
                  <a:gd name="connsiteX1" fmla="*/ 1163782 w 1163782"/>
                  <a:gd name="connsiteY1" fmla="*/ 5938 h 1128156"/>
                  <a:gd name="connsiteX2" fmla="*/ 1140031 w 1163782"/>
                  <a:gd name="connsiteY2" fmla="*/ 581891 h 1128156"/>
                  <a:gd name="connsiteX3" fmla="*/ 1157844 w 1163782"/>
                  <a:gd name="connsiteY3" fmla="*/ 1128156 h 1128156"/>
                  <a:gd name="connsiteX4" fmla="*/ 0 w 1163782"/>
                  <a:gd name="connsiteY4" fmla="*/ 1110343 h 1128156"/>
                  <a:gd name="connsiteX5" fmla="*/ 5937 w 1163782"/>
                  <a:gd name="connsiteY5" fmla="*/ 0 h 112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3782" h="1128156">
                    <a:moveTo>
                      <a:pt x="5937" y="0"/>
                    </a:moveTo>
                    <a:lnTo>
                      <a:pt x="1163782" y="5938"/>
                    </a:lnTo>
                    <a:lnTo>
                      <a:pt x="1140031" y="581891"/>
                    </a:lnTo>
                    <a:lnTo>
                      <a:pt x="1157844" y="1128156"/>
                    </a:lnTo>
                    <a:lnTo>
                      <a:pt x="0" y="1110343"/>
                    </a:lnTo>
                    <a:lnTo>
                      <a:pt x="5937" y="0"/>
                    </a:lnTo>
                    <a:close/>
                  </a:path>
                </a:pathLst>
              </a:custGeom>
              <a:solidFill>
                <a:srgbClr val="4472BE">
                  <a:alpha val="21961"/>
                </a:srgbClr>
              </a:solidFill>
              <a:ln>
                <a:solidFill>
                  <a:srgbClr val="2F528F">
                    <a:alpha val="3098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  <p:sp>
          <p:nvSpPr>
            <p:cNvPr id="43" name="Line 52">
              <a:extLst>
                <a:ext uri="{FF2B5EF4-FFF2-40B4-BE49-F238E27FC236}">
                  <a16:creationId xmlns:a16="http://schemas.microsoft.com/office/drawing/2014/main" id="{D32BC429-1413-40E4-98BC-EB15B91E55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3147" y="1620334"/>
              <a:ext cx="0" cy="13073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44" name="Line 51">
              <a:extLst>
                <a:ext uri="{FF2B5EF4-FFF2-40B4-BE49-F238E27FC236}">
                  <a16:creationId xmlns:a16="http://schemas.microsoft.com/office/drawing/2014/main" id="{DD6CEAAB-9C77-4BC4-8FBE-D507892788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8361" y="1618303"/>
              <a:ext cx="259238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118FDB0-602D-4DF4-BD8D-587C5C72A7CC}"/>
                </a:ext>
              </a:extLst>
            </p:cNvPr>
            <p:cNvSpPr txBox="1"/>
            <p:nvPr/>
          </p:nvSpPr>
          <p:spPr>
            <a:xfrm>
              <a:off x="3324217" y="1269388"/>
              <a:ext cx="2136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dirty="0" err="1"/>
                <a:t>Bedrijfskap.behoefte</a:t>
              </a:r>
              <a:endParaRPr lang="nl-BE" dirty="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A9C8DC4-F6D8-4230-BB13-33F575275C40}"/>
              </a:ext>
            </a:extLst>
          </p:cNvPr>
          <p:cNvGrpSpPr/>
          <p:nvPr/>
        </p:nvGrpSpPr>
        <p:grpSpPr>
          <a:xfrm>
            <a:off x="3174269" y="3539862"/>
            <a:ext cx="2337838" cy="2613965"/>
            <a:chOff x="3221649" y="3544600"/>
            <a:chExt cx="2337838" cy="2613965"/>
          </a:xfrm>
        </p:grpSpPr>
        <p:sp>
          <p:nvSpPr>
            <p:cNvPr id="48" name="Text Box 57">
              <a:extLst>
                <a:ext uri="{FF2B5EF4-FFF2-40B4-BE49-F238E27FC236}">
                  <a16:creationId xmlns:a16="http://schemas.microsoft.com/office/drawing/2014/main" id="{616F39DD-3862-42D3-9BBF-636D4816E9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8549" y="3546084"/>
              <a:ext cx="1150938" cy="240330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NL" sz="1200" dirty="0" err="1"/>
                <a:t>Bedrijfs-opbrengsten</a:t>
              </a:r>
              <a:endParaRPr lang="nl-NL" sz="1200" dirty="0"/>
            </a:p>
          </p:txBody>
        </p:sp>
        <p:sp>
          <p:nvSpPr>
            <p:cNvPr id="49" name="Text Box 57">
              <a:extLst>
                <a:ext uri="{FF2B5EF4-FFF2-40B4-BE49-F238E27FC236}">
                  <a16:creationId xmlns:a16="http://schemas.microsoft.com/office/drawing/2014/main" id="{62F9EFC1-4C42-422C-95A3-13F212FA9B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8549" y="5949391"/>
              <a:ext cx="1150938" cy="2091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NL" sz="1200" dirty="0"/>
                <a:t>Fin. </a:t>
              </a:r>
              <a:r>
                <a:rPr lang="nl-NL" sz="1200" dirty="0" err="1"/>
                <a:t>opbr</a:t>
              </a:r>
              <a:r>
                <a:rPr lang="nl-NL" sz="1200" dirty="0"/>
                <a:t>.</a:t>
              </a:r>
            </a:p>
          </p:txBody>
        </p:sp>
        <p:sp>
          <p:nvSpPr>
            <p:cNvPr id="50" name="Text Box 57">
              <a:extLst>
                <a:ext uri="{FF2B5EF4-FFF2-40B4-BE49-F238E27FC236}">
                  <a16:creationId xmlns:a16="http://schemas.microsoft.com/office/drawing/2014/main" id="{EC3F28C1-AE17-4DC9-9596-9300FE2F61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2987" y="3544600"/>
              <a:ext cx="1150938" cy="3511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NL" sz="1200" dirty="0"/>
                <a:t>Aankopen</a:t>
              </a:r>
            </a:p>
          </p:txBody>
        </p:sp>
        <p:sp>
          <p:nvSpPr>
            <p:cNvPr id="51" name="Text Box 57">
              <a:extLst>
                <a:ext uri="{FF2B5EF4-FFF2-40B4-BE49-F238E27FC236}">
                  <a16:creationId xmlns:a16="http://schemas.microsoft.com/office/drawing/2014/main" id="{5D7732F2-8E0B-4FFB-9280-339DFE5FEC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2987" y="3895706"/>
              <a:ext cx="1150938" cy="60014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NL" sz="1200" dirty="0"/>
                <a:t>Diensten en div. goederen</a:t>
              </a:r>
            </a:p>
          </p:txBody>
        </p:sp>
        <p:sp>
          <p:nvSpPr>
            <p:cNvPr id="52" name="Text Box 57">
              <a:extLst>
                <a:ext uri="{FF2B5EF4-FFF2-40B4-BE49-F238E27FC236}">
                  <a16:creationId xmlns:a16="http://schemas.microsoft.com/office/drawing/2014/main" id="{DF5E031C-EBD6-4570-8351-FCB53AC439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2987" y="4501190"/>
              <a:ext cx="1150938" cy="4674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NL" sz="1200" dirty="0" err="1"/>
                <a:t>Personeels-kosten</a:t>
              </a:r>
              <a:endParaRPr lang="nl-NL" sz="1200" dirty="0"/>
            </a:p>
          </p:txBody>
        </p:sp>
        <p:sp>
          <p:nvSpPr>
            <p:cNvPr id="53" name="Text Box 57">
              <a:extLst>
                <a:ext uri="{FF2B5EF4-FFF2-40B4-BE49-F238E27FC236}">
                  <a16:creationId xmlns:a16="http://schemas.microsoft.com/office/drawing/2014/main" id="{AE0682F7-D120-47F9-9F65-EDA111AB32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1649" y="5328397"/>
              <a:ext cx="1150938" cy="2744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NL" sz="1200" dirty="0"/>
                <a:t>Fin. kosten</a:t>
              </a:r>
            </a:p>
          </p:txBody>
        </p:sp>
        <p:sp>
          <p:nvSpPr>
            <p:cNvPr id="54" name="Text Box 57">
              <a:extLst>
                <a:ext uri="{FF2B5EF4-FFF2-40B4-BE49-F238E27FC236}">
                  <a16:creationId xmlns:a16="http://schemas.microsoft.com/office/drawing/2014/main" id="{A5BC71D8-BA89-4EF4-87F9-795C6C26CD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6448" y="5607657"/>
              <a:ext cx="1150938" cy="2744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NL" sz="1200" dirty="0"/>
                <a:t>Belastingen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1F8C73E-F4B7-48BE-A5FB-9103A2E58A76}"/>
              </a:ext>
            </a:extLst>
          </p:cNvPr>
          <p:cNvGrpSpPr/>
          <p:nvPr/>
        </p:nvGrpSpPr>
        <p:grpSpPr>
          <a:xfrm>
            <a:off x="3055923" y="3179583"/>
            <a:ext cx="2592387" cy="3172030"/>
            <a:chOff x="3055923" y="3179583"/>
            <a:chExt cx="2592387" cy="3172030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0A4CF63-D80A-49A0-AACE-34F17C4B3C0B}"/>
                </a:ext>
              </a:extLst>
            </p:cNvPr>
            <p:cNvSpPr txBox="1"/>
            <p:nvPr/>
          </p:nvSpPr>
          <p:spPr>
            <a:xfrm>
              <a:off x="3825041" y="3179583"/>
              <a:ext cx="10529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dirty="0"/>
                <a:t>Uitbating</a:t>
              </a:r>
            </a:p>
          </p:txBody>
        </p:sp>
        <p:sp>
          <p:nvSpPr>
            <p:cNvPr id="55" name="Line 51">
              <a:extLst>
                <a:ext uri="{FF2B5EF4-FFF2-40B4-BE49-F238E27FC236}">
                  <a16:creationId xmlns:a16="http://schemas.microsoft.com/office/drawing/2014/main" id="{C7F42B95-CA67-4951-BD26-0EB3442C56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55923" y="3521637"/>
              <a:ext cx="259238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57" name="Line 52">
              <a:extLst>
                <a:ext uri="{FF2B5EF4-FFF2-40B4-BE49-F238E27FC236}">
                  <a16:creationId xmlns:a16="http://schemas.microsoft.com/office/drawing/2014/main" id="{2E1EA2BE-615C-4000-87D7-D6EC5C3DA9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52910" y="3521637"/>
              <a:ext cx="0" cy="28299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29E9FB3E-85F1-4A4C-A850-D6B0C1269F33}"/>
              </a:ext>
            </a:extLst>
          </p:cNvPr>
          <p:cNvSpPr txBox="1"/>
          <p:nvPr/>
        </p:nvSpPr>
        <p:spPr>
          <a:xfrm>
            <a:off x="6730966" y="3179702"/>
            <a:ext cx="1110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Cash-flow</a:t>
            </a:r>
          </a:p>
        </p:txBody>
      </p:sp>
      <p:sp>
        <p:nvSpPr>
          <p:cNvPr id="59" name="Line 51">
            <a:extLst>
              <a:ext uri="{FF2B5EF4-FFF2-40B4-BE49-F238E27FC236}">
                <a16:creationId xmlns:a16="http://schemas.microsoft.com/office/drawing/2014/main" id="{70D78F20-DF0A-4759-B10D-CB4E98135EF4}"/>
              </a:ext>
            </a:extLst>
          </p:cNvPr>
          <p:cNvSpPr>
            <a:spLocks noChangeShapeType="1"/>
          </p:cNvSpPr>
          <p:nvPr/>
        </p:nvSpPr>
        <p:spPr bwMode="auto">
          <a:xfrm>
            <a:off x="5961848" y="3521756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60" name="Line 52">
            <a:extLst>
              <a:ext uri="{FF2B5EF4-FFF2-40B4-BE49-F238E27FC236}">
                <a16:creationId xmlns:a16="http://schemas.microsoft.com/office/drawing/2014/main" id="{B9D88F3A-C9DF-4474-AE1C-E92488D2670B}"/>
              </a:ext>
            </a:extLst>
          </p:cNvPr>
          <p:cNvSpPr>
            <a:spLocks noChangeShapeType="1"/>
          </p:cNvSpPr>
          <p:nvPr/>
        </p:nvSpPr>
        <p:spPr bwMode="auto">
          <a:xfrm>
            <a:off x="7258835" y="3521756"/>
            <a:ext cx="0" cy="282997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B2012BD8-7AA7-4916-8DC9-3EADD3167CFF}"/>
              </a:ext>
            </a:extLst>
          </p:cNvPr>
          <p:cNvSpPr txBox="1"/>
          <p:nvPr/>
        </p:nvSpPr>
        <p:spPr>
          <a:xfrm>
            <a:off x="3320270" y="1270176"/>
            <a:ext cx="2136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/>
              <a:t>Bedrijfskap.behoefte</a:t>
            </a:r>
            <a:endParaRPr lang="nl-BE" dirty="0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C7591F52-53A3-4F48-B27F-AF39F2308F94}"/>
              </a:ext>
            </a:extLst>
          </p:cNvPr>
          <p:cNvSpPr/>
          <p:nvPr/>
        </p:nvSpPr>
        <p:spPr>
          <a:xfrm>
            <a:off x="5445561" y="4276467"/>
            <a:ext cx="939910" cy="5044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????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7C9B5BC-8EB4-4AA0-BBAC-CE255E73D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6016" y="3850405"/>
            <a:ext cx="2127694" cy="1467687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7FE46AA-EFF1-4666-9A68-FD4FDEA7C874}"/>
              </a:ext>
            </a:extLst>
          </p:cNvPr>
          <p:cNvCxnSpPr>
            <a:cxnSpLocks/>
          </p:cNvCxnSpPr>
          <p:nvPr/>
        </p:nvCxnSpPr>
        <p:spPr>
          <a:xfrm flipH="1">
            <a:off x="5573209" y="4177938"/>
            <a:ext cx="539585" cy="72920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1537854-DE75-4E65-A7AA-5CC4E1CDC422}"/>
              </a:ext>
            </a:extLst>
          </p:cNvPr>
          <p:cNvCxnSpPr>
            <a:cxnSpLocks/>
          </p:cNvCxnSpPr>
          <p:nvPr/>
        </p:nvCxnSpPr>
        <p:spPr>
          <a:xfrm flipH="1" flipV="1">
            <a:off x="5493436" y="4330861"/>
            <a:ext cx="693232" cy="45005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Arrow: Right 70">
            <a:extLst>
              <a:ext uri="{FF2B5EF4-FFF2-40B4-BE49-F238E27FC236}">
                <a16:creationId xmlns:a16="http://schemas.microsoft.com/office/drawing/2014/main" id="{7ED6F3F2-DF9A-45A1-90A2-382DB82A130D}"/>
              </a:ext>
            </a:extLst>
          </p:cNvPr>
          <p:cNvSpPr/>
          <p:nvPr/>
        </p:nvSpPr>
        <p:spPr>
          <a:xfrm rot="16200000">
            <a:off x="3042828" y="2890169"/>
            <a:ext cx="939910" cy="2896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  <a:p>
            <a:pPr algn="ctr"/>
            <a:endParaRPr lang="nl-BE" dirty="0"/>
          </a:p>
        </p:txBody>
      </p:sp>
      <p:sp>
        <p:nvSpPr>
          <p:cNvPr id="72" name="Arrow: Right 71">
            <a:extLst>
              <a:ext uri="{FF2B5EF4-FFF2-40B4-BE49-F238E27FC236}">
                <a16:creationId xmlns:a16="http://schemas.microsoft.com/office/drawing/2014/main" id="{33AB23A1-3B25-484F-A749-6D2045E6286F}"/>
              </a:ext>
            </a:extLst>
          </p:cNvPr>
          <p:cNvSpPr/>
          <p:nvPr/>
        </p:nvSpPr>
        <p:spPr>
          <a:xfrm rot="19237990">
            <a:off x="3519149" y="2024331"/>
            <a:ext cx="939910" cy="3092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85" name="Arrow: Right 84">
            <a:extLst>
              <a:ext uri="{FF2B5EF4-FFF2-40B4-BE49-F238E27FC236}">
                <a16:creationId xmlns:a16="http://schemas.microsoft.com/office/drawing/2014/main" id="{10906CF5-E62C-481E-B7D1-E4E4DA6DF24C}"/>
              </a:ext>
            </a:extLst>
          </p:cNvPr>
          <p:cNvSpPr/>
          <p:nvPr/>
        </p:nvSpPr>
        <p:spPr>
          <a:xfrm rot="3314954">
            <a:off x="4404020" y="2211015"/>
            <a:ext cx="939910" cy="3092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86" name="Arrow: Right 85">
            <a:extLst>
              <a:ext uri="{FF2B5EF4-FFF2-40B4-BE49-F238E27FC236}">
                <a16:creationId xmlns:a16="http://schemas.microsoft.com/office/drawing/2014/main" id="{028CC626-2115-4103-9645-3FE26D55F731}"/>
              </a:ext>
            </a:extLst>
          </p:cNvPr>
          <p:cNvSpPr/>
          <p:nvPr/>
        </p:nvSpPr>
        <p:spPr>
          <a:xfrm rot="2643507">
            <a:off x="4984563" y="3278847"/>
            <a:ext cx="1741387" cy="3092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61" name="image1.jpeg">
            <a:extLst>
              <a:ext uri="{FF2B5EF4-FFF2-40B4-BE49-F238E27FC236}">
                <a16:creationId xmlns:a16="http://schemas.microsoft.com/office/drawing/2014/main" id="{76AA6AAA-6FC2-4CC4-BB2E-C946F6421AA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C145CB7-E03B-4E9B-895A-45E1A1AD14E0}"/>
              </a:ext>
            </a:extLst>
          </p:cNvPr>
          <p:cNvSpPr txBox="1"/>
          <p:nvPr/>
        </p:nvSpPr>
        <p:spPr>
          <a:xfrm rot="745178">
            <a:off x="4534903" y="1158079"/>
            <a:ext cx="4209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>
                <a:latin typeface="Symbol" panose="05050102010706020507" pitchFamily="18" charset="2"/>
              </a:rPr>
              <a:t>D</a:t>
            </a:r>
            <a:r>
              <a:rPr lang="nl-BE" sz="2400" b="1" dirty="0"/>
              <a:t> </a:t>
            </a:r>
            <a:r>
              <a:rPr lang="nl-BE" sz="2400" b="1" dirty="0" err="1"/>
              <a:t>Working</a:t>
            </a:r>
            <a:r>
              <a:rPr lang="nl-BE" sz="2400" b="1" dirty="0"/>
              <a:t> </a:t>
            </a:r>
            <a:r>
              <a:rPr lang="nl-BE" sz="2400" b="1" dirty="0" err="1"/>
              <a:t>Capital</a:t>
            </a:r>
            <a:r>
              <a:rPr lang="nl-BE" sz="2400" b="1" dirty="0"/>
              <a:t> </a:t>
            </a:r>
            <a:r>
              <a:rPr lang="nl-BE" sz="2400" b="1" dirty="0" err="1"/>
              <a:t>Requirement</a:t>
            </a:r>
            <a:endParaRPr lang="nl-BE" sz="2400" b="1" dirty="0"/>
          </a:p>
        </p:txBody>
      </p:sp>
      <p:pic>
        <p:nvPicPr>
          <p:cNvPr id="64" name="image2.png">
            <a:extLst>
              <a:ext uri="{FF2B5EF4-FFF2-40B4-BE49-F238E27FC236}">
                <a16:creationId xmlns:a16="http://schemas.microsoft.com/office/drawing/2014/main" id="{CF365BFC-AE3E-4D86-BE9B-36C343686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74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 animBg="1"/>
      <p:bldP spid="60" grpId="0" animBg="1"/>
      <p:bldP spid="16" grpId="0" animBg="1"/>
      <p:bldP spid="71" grpId="0" animBg="1"/>
      <p:bldP spid="72" grpId="0" animBg="1"/>
      <p:bldP spid="85" grpId="0" animBg="1"/>
      <p:bldP spid="86" grpId="0" animBg="1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2.png">
            <a:extLst>
              <a:ext uri="{FF2B5EF4-FFF2-40B4-BE49-F238E27FC236}">
                <a16:creationId xmlns:a16="http://schemas.microsoft.com/office/drawing/2014/main" id="{41048624-14C5-411B-8D3C-B6702EA91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771C559-CF6E-4B61-BB0F-0A89E6971D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05" y="0"/>
            <a:ext cx="8009389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77EFA08-7425-4DE1-851A-9EA107FCB303}"/>
              </a:ext>
            </a:extLst>
          </p:cNvPr>
          <p:cNvSpPr txBox="1"/>
          <p:nvPr/>
        </p:nvSpPr>
        <p:spPr>
          <a:xfrm>
            <a:off x="840104" y="480695"/>
            <a:ext cx="45891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200" b="1" dirty="0">
                <a:solidFill>
                  <a:srgbClr val="FF0000"/>
                </a:solidFill>
              </a:rPr>
              <a:t>OP IEDER MOMENT MOET DE PIPELINE VOLLEDIG GEVULD BLIJVEN!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78D94103-0431-4216-A6BA-A98C6C0192C1}"/>
              </a:ext>
            </a:extLst>
          </p:cNvPr>
          <p:cNvSpPr txBox="1"/>
          <p:nvPr/>
        </p:nvSpPr>
        <p:spPr>
          <a:xfrm>
            <a:off x="6699032" y="2307242"/>
            <a:ext cx="2444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HET BUIZENSTEL MOET DUS ZO KORT MOGELIJK WORDEN GEHOUDEN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5F29B2-BCCC-4DC5-B53C-C9C9839863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2204" y="259355"/>
            <a:ext cx="1103271" cy="1981562"/>
          </a:xfrm>
          <a:prstGeom prst="rect">
            <a:avLst/>
          </a:prstGeom>
        </p:spPr>
      </p:pic>
      <p:pic>
        <p:nvPicPr>
          <p:cNvPr id="11" name="image1.jpeg">
            <a:extLst>
              <a:ext uri="{FF2B5EF4-FFF2-40B4-BE49-F238E27FC236}">
                <a16:creationId xmlns:a16="http://schemas.microsoft.com/office/drawing/2014/main" id="{01929A67-2F6B-4A27-A9AA-3DD73B5D7CD3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413" y="6085210"/>
            <a:ext cx="1247037" cy="65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254657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image2.png">
            <a:extLst>
              <a:ext uri="{FF2B5EF4-FFF2-40B4-BE49-F238E27FC236}">
                <a16:creationId xmlns:a16="http://schemas.microsoft.com/office/drawing/2014/main" id="{77DE568D-010E-4E5D-9289-E5FAC1978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47298"/>
            <a:ext cx="3086100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3033932" y="446957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3178394" y="519982"/>
            <a:ext cx="1152525" cy="35544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669F2CF-8FEF-4E75-8DF2-0165C2EE9541}"/>
              </a:ext>
            </a:extLst>
          </p:cNvPr>
          <p:cNvSpPr/>
          <p:nvPr/>
        </p:nvSpPr>
        <p:spPr>
          <a:xfrm>
            <a:off x="3177118" y="524899"/>
            <a:ext cx="1149887" cy="355445"/>
          </a:xfrm>
          <a:prstGeom prst="rect">
            <a:avLst/>
          </a:prstGeom>
          <a:solidFill>
            <a:srgbClr val="FFFF00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DED839C-EA03-4484-95E5-E46DDAC80AFE}"/>
              </a:ext>
            </a:extLst>
          </p:cNvPr>
          <p:cNvSpPr txBox="1"/>
          <p:nvPr/>
        </p:nvSpPr>
        <p:spPr>
          <a:xfrm>
            <a:off x="3577072" y="89616"/>
            <a:ext cx="1315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Vaste Activa</a:t>
            </a:r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4330919" y="446957"/>
            <a:ext cx="0" cy="5764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01813AD-A639-416A-9C53-C9F0405E7017}"/>
              </a:ext>
            </a:extLst>
          </p:cNvPr>
          <p:cNvGrpSpPr/>
          <p:nvPr/>
        </p:nvGrpSpPr>
        <p:grpSpPr>
          <a:xfrm>
            <a:off x="3038361" y="1269388"/>
            <a:ext cx="2592387" cy="1658337"/>
            <a:chOff x="3038361" y="1269388"/>
            <a:chExt cx="2592387" cy="1658337"/>
          </a:xfrm>
        </p:grpSpPr>
        <p:sp>
          <p:nvSpPr>
            <p:cNvPr id="11" name="Text Box 60"/>
            <p:cNvSpPr txBox="1">
              <a:spLocks noChangeArrowheads="1"/>
            </p:cNvSpPr>
            <p:nvPr/>
          </p:nvSpPr>
          <p:spPr bwMode="auto">
            <a:xfrm>
              <a:off x="3169663" y="1739351"/>
              <a:ext cx="1150937" cy="215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NL" sz="1200" dirty="0"/>
                <a:t>Voorraden</a:t>
              </a:r>
            </a:p>
          </p:txBody>
        </p:sp>
        <p:sp>
          <p:nvSpPr>
            <p:cNvPr id="12" name="Text Box 61"/>
            <p:cNvSpPr txBox="1">
              <a:spLocks noChangeArrowheads="1"/>
            </p:cNvSpPr>
            <p:nvPr/>
          </p:nvSpPr>
          <p:spPr bwMode="auto">
            <a:xfrm>
              <a:off x="3169663" y="2387051"/>
              <a:ext cx="1150937" cy="4691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NL" sz="1200"/>
                <a:t>Vorderingen</a:t>
              </a:r>
            </a:p>
          </p:txBody>
        </p:sp>
        <p:sp>
          <p:nvSpPr>
            <p:cNvPr id="13" name="Text Box 62"/>
            <p:cNvSpPr txBox="1">
              <a:spLocks noChangeArrowheads="1"/>
            </p:cNvSpPr>
            <p:nvPr/>
          </p:nvSpPr>
          <p:spPr bwMode="auto">
            <a:xfrm>
              <a:off x="3168918" y="1956838"/>
              <a:ext cx="1150938" cy="431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BE" sz="1200"/>
                <a:t>Handels-vorderingen</a:t>
              </a:r>
              <a:endParaRPr lang="nl-NL" sz="120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9C10B4B-2294-43B5-A0D3-4D8AD6731EEB}"/>
                </a:ext>
              </a:extLst>
            </p:cNvPr>
            <p:cNvSpPr/>
            <p:nvPr/>
          </p:nvSpPr>
          <p:spPr>
            <a:xfrm>
              <a:off x="3163290" y="1736907"/>
              <a:ext cx="1163782" cy="1128156"/>
            </a:xfrm>
            <a:custGeom>
              <a:avLst/>
              <a:gdLst>
                <a:gd name="connsiteX0" fmla="*/ 5937 w 1163782"/>
                <a:gd name="connsiteY0" fmla="*/ 0 h 1110343"/>
                <a:gd name="connsiteX1" fmla="*/ 1163782 w 1163782"/>
                <a:gd name="connsiteY1" fmla="*/ 5938 h 1110343"/>
                <a:gd name="connsiteX2" fmla="*/ 1140031 w 1163782"/>
                <a:gd name="connsiteY2" fmla="*/ 581891 h 1110343"/>
                <a:gd name="connsiteX3" fmla="*/ 896587 w 1163782"/>
                <a:gd name="connsiteY3" fmla="*/ 1110343 h 1110343"/>
                <a:gd name="connsiteX4" fmla="*/ 0 w 1163782"/>
                <a:gd name="connsiteY4" fmla="*/ 1110343 h 1110343"/>
                <a:gd name="connsiteX5" fmla="*/ 5937 w 1163782"/>
                <a:gd name="connsiteY5" fmla="*/ 0 h 1110343"/>
                <a:gd name="connsiteX0" fmla="*/ 5937 w 1163782"/>
                <a:gd name="connsiteY0" fmla="*/ 0 h 1128156"/>
                <a:gd name="connsiteX1" fmla="*/ 1163782 w 1163782"/>
                <a:gd name="connsiteY1" fmla="*/ 5938 h 1128156"/>
                <a:gd name="connsiteX2" fmla="*/ 1140031 w 1163782"/>
                <a:gd name="connsiteY2" fmla="*/ 581891 h 1128156"/>
                <a:gd name="connsiteX3" fmla="*/ 1157844 w 1163782"/>
                <a:gd name="connsiteY3" fmla="*/ 1128156 h 1128156"/>
                <a:gd name="connsiteX4" fmla="*/ 0 w 1163782"/>
                <a:gd name="connsiteY4" fmla="*/ 1110343 h 1128156"/>
                <a:gd name="connsiteX5" fmla="*/ 5937 w 1163782"/>
                <a:gd name="connsiteY5" fmla="*/ 0 h 1128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3782" h="1128156">
                  <a:moveTo>
                    <a:pt x="5937" y="0"/>
                  </a:moveTo>
                  <a:lnTo>
                    <a:pt x="1163782" y="5938"/>
                  </a:lnTo>
                  <a:lnTo>
                    <a:pt x="1140031" y="581891"/>
                  </a:lnTo>
                  <a:lnTo>
                    <a:pt x="1157844" y="1128156"/>
                  </a:lnTo>
                  <a:lnTo>
                    <a:pt x="0" y="1110343"/>
                  </a:lnTo>
                  <a:lnTo>
                    <a:pt x="5937" y="0"/>
                  </a:lnTo>
                  <a:close/>
                </a:path>
              </a:pathLst>
            </a:custGeom>
            <a:solidFill>
              <a:srgbClr val="4472BE">
                <a:alpha val="21961"/>
              </a:srgbClr>
            </a:solidFill>
            <a:ln>
              <a:solidFill>
                <a:srgbClr val="2F528F">
                  <a:alpha val="3098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FE18C2E-5DCC-441C-A4E7-D1497A61AC40}"/>
                </a:ext>
              </a:extLst>
            </p:cNvPr>
            <p:cNvGrpSpPr/>
            <p:nvPr/>
          </p:nvGrpSpPr>
          <p:grpSpPr>
            <a:xfrm>
              <a:off x="4329654" y="1731246"/>
              <a:ext cx="1163782" cy="792163"/>
              <a:chOff x="4318075" y="1552829"/>
              <a:chExt cx="1163782" cy="792163"/>
            </a:xfrm>
          </p:grpSpPr>
          <p:sp>
            <p:nvSpPr>
              <p:cNvPr id="15" name="Text Box 64"/>
              <p:cNvSpPr txBox="1">
                <a:spLocks noChangeArrowheads="1"/>
              </p:cNvSpPr>
              <p:nvPr/>
            </p:nvSpPr>
            <p:spPr bwMode="auto">
              <a:xfrm>
                <a:off x="4330919" y="1552829"/>
                <a:ext cx="1150938" cy="28892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algn="ctr" eaLnBrk="1" hangingPunct="1"/>
                <a:r>
                  <a:rPr lang="nl-NL" sz="1200" dirty="0"/>
                  <a:t>Leveranciers</a:t>
                </a:r>
              </a:p>
            </p:txBody>
          </p:sp>
          <p:sp>
            <p:nvSpPr>
              <p:cNvPr id="19" name="Text Box 72"/>
              <p:cNvSpPr txBox="1">
                <a:spLocks noChangeArrowheads="1"/>
              </p:cNvSpPr>
              <p:nvPr/>
            </p:nvSpPr>
            <p:spPr bwMode="auto">
              <a:xfrm>
                <a:off x="4330919" y="1841754"/>
                <a:ext cx="1150938" cy="50323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algn="ctr" eaLnBrk="1" hangingPunct="1"/>
                <a:r>
                  <a:rPr lang="nl-NL" sz="1200"/>
                  <a:t>Soc/Fisc.</a:t>
                </a:r>
              </a:p>
              <a:p>
                <a:pPr algn="ctr" eaLnBrk="1" hangingPunct="1"/>
                <a:r>
                  <a:rPr lang="nl-NL" sz="1200"/>
                  <a:t>Schulden</a:t>
                </a:r>
              </a:p>
              <a:p>
                <a:pPr algn="ctr" eaLnBrk="1" hangingPunct="1"/>
                <a:endParaRPr lang="nl-NL" sz="1200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9A4A3E07-C6EB-4BA6-9764-BB85466CC42E}"/>
                  </a:ext>
                </a:extLst>
              </p:cNvPr>
              <p:cNvSpPr/>
              <p:nvPr/>
            </p:nvSpPr>
            <p:spPr>
              <a:xfrm>
                <a:off x="4318075" y="1562699"/>
                <a:ext cx="1163782" cy="782292"/>
              </a:xfrm>
              <a:custGeom>
                <a:avLst/>
                <a:gdLst>
                  <a:gd name="connsiteX0" fmla="*/ 5937 w 1163782"/>
                  <a:gd name="connsiteY0" fmla="*/ 0 h 1110343"/>
                  <a:gd name="connsiteX1" fmla="*/ 1163782 w 1163782"/>
                  <a:gd name="connsiteY1" fmla="*/ 5938 h 1110343"/>
                  <a:gd name="connsiteX2" fmla="*/ 1140031 w 1163782"/>
                  <a:gd name="connsiteY2" fmla="*/ 581891 h 1110343"/>
                  <a:gd name="connsiteX3" fmla="*/ 896587 w 1163782"/>
                  <a:gd name="connsiteY3" fmla="*/ 1110343 h 1110343"/>
                  <a:gd name="connsiteX4" fmla="*/ 0 w 1163782"/>
                  <a:gd name="connsiteY4" fmla="*/ 1110343 h 1110343"/>
                  <a:gd name="connsiteX5" fmla="*/ 5937 w 1163782"/>
                  <a:gd name="connsiteY5" fmla="*/ 0 h 1110343"/>
                  <a:gd name="connsiteX0" fmla="*/ 5937 w 1163782"/>
                  <a:gd name="connsiteY0" fmla="*/ 0 h 1128156"/>
                  <a:gd name="connsiteX1" fmla="*/ 1163782 w 1163782"/>
                  <a:gd name="connsiteY1" fmla="*/ 5938 h 1128156"/>
                  <a:gd name="connsiteX2" fmla="*/ 1140031 w 1163782"/>
                  <a:gd name="connsiteY2" fmla="*/ 581891 h 1128156"/>
                  <a:gd name="connsiteX3" fmla="*/ 1157844 w 1163782"/>
                  <a:gd name="connsiteY3" fmla="*/ 1128156 h 1128156"/>
                  <a:gd name="connsiteX4" fmla="*/ 0 w 1163782"/>
                  <a:gd name="connsiteY4" fmla="*/ 1110343 h 1128156"/>
                  <a:gd name="connsiteX5" fmla="*/ 5937 w 1163782"/>
                  <a:gd name="connsiteY5" fmla="*/ 0 h 112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3782" h="1128156">
                    <a:moveTo>
                      <a:pt x="5937" y="0"/>
                    </a:moveTo>
                    <a:lnTo>
                      <a:pt x="1163782" y="5938"/>
                    </a:lnTo>
                    <a:lnTo>
                      <a:pt x="1140031" y="581891"/>
                    </a:lnTo>
                    <a:lnTo>
                      <a:pt x="1157844" y="1128156"/>
                    </a:lnTo>
                    <a:lnTo>
                      <a:pt x="0" y="1110343"/>
                    </a:lnTo>
                    <a:lnTo>
                      <a:pt x="5937" y="0"/>
                    </a:lnTo>
                    <a:close/>
                  </a:path>
                </a:pathLst>
              </a:custGeom>
              <a:solidFill>
                <a:srgbClr val="4472BE">
                  <a:alpha val="21961"/>
                </a:srgbClr>
              </a:solidFill>
              <a:ln>
                <a:solidFill>
                  <a:srgbClr val="2F528F">
                    <a:alpha val="3098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  <p:sp>
          <p:nvSpPr>
            <p:cNvPr id="43" name="Line 52">
              <a:extLst>
                <a:ext uri="{FF2B5EF4-FFF2-40B4-BE49-F238E27FC236}">
                  <a16:creationId xmlns:a16="http://schemas.microsoft.com/office/drawing/2014/main" id="{D32BC429-1413-40E4-98BC-EB15B91E55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3147" y="1620334"/>
              <a:ext cx="0" cy="13073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44" name="Line 51">
              <a:extLst>
                <a:ext uri="{FF2B5EF4-FFF2-40B4-BE49-F238E27FC236}">
                  <a16:creationId xmlns:a16="http://schemas.microsoft.com/office/drawing/2014/main" id="{DD6CEAAB-9C77-4BC4-8FBE-D507892788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8361" y="1618303"/>
              <a:ext cx="259238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118FDB0-602D-4DF4-BD8D-587C5C72A7CC}"/>
                </a:ext>
              </a:extLst>
            </p:cNvPr>
            <p:cNvSpPr txBox="1"/>
            <p:nvPr/>
          </p:nvSpPr>
          <p:spPr>
            <a:xfrm>
              <a:off x="3324217" y="1269388"/>
              <a:ext cx="2136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dirty="0" err="1"/>
                <a:t>Bedrijfskap.behoefte</a:t>
              </a:r>
              <a:endParaRPr lang="nl-BE" dirty="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A9C8DC4-F6D8-4230-BB13-33F575275C40}"/>
              </a:ext>
            </a:extLst>
          </p:cNvPr>
          <p:cNvGrpSpPr/>
          <p:nvPr/>
        </p:nvGrpSpPr>
        <p:grpSpPr>
          <a:xfrm>
            <a:off x="3174269" y="3539862"/>
            <a:ext cx="2337838" cy="2613965"/>
            <a:chOff x="3221649" y="3544600"/>
            <a:chExt cx="2337838" cy="2613965"/>
          </a:xfrm>
        </p:grpSpPr>
        <p:sp>
          <p:nvSpPr>
            <p:cNvPr id="48" name="Text Box 57">
              <a:extLst>
                <a:ext uri="{FF2B5EF4-FFF2-40B4-BE49-F238E27FC236}">
                  <a16:creationId xmlns:a16="http://schemas.microsoft.com/office/drawing/2014/main" id="{616F39DD-3862-42D3-9BBF-636D4816E9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8549" y="3546084"/>
              <a:ext cx="1150938" cy="240330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NL" sz="1200" dirty="0" err="1"/>
                <a:t>Bedrijfs-opbrengsten</a:t>
              </a:r>
              <a:endParaRPr lang="nl-NL" sz="1200" dirty="0"/>
            </a:p>
          </p:txBody>
        </p:sp>
        <p:sp>
          <p:nvSpPr>
            <p:cNvPr id="49" name="Text Box 57">
              <a:extLst>
                <a:ext uri="{FF2B5EF4-FFF2-40B4-BE49-F238E27FC236}">
                  <a16:creationId xmlns:a16="http://schemas.microsoft.com/office/drawing/2014/main" id="{62F9EFC1-4C42-422C-95A3-13F212FA9B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8549" y="5949391"/>
              <a:ext cx="1150938" cy="2091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NL" sz="1200" dirty="0"/>
                <a:t>Fin. </a:t>
              </a:r>
              <a:r>
                <a:rPr lang="nl-NL" sz="1200" dirty="0" err="1"/>
                <a:t>opbr</a:t>
              </a:r>
              <a:r>
                <a:rPr lang="nl-NL" sz="1200" dirty="0"/>
                <a:t>.</a:t>
              </a:r>
            </a:p>
          </p:txBody>
        </p:sp>
        <p:sp>
          <p:nvSpPr>
            <p:cNvPr id="50" name="Text Box 57">
              <a:extLst>
                <a:ext uri="{FF2B5EF4-FFF2-40B4-BE49-F238E27FC236}">
                  <a16:creationId xmlns:a16="http://schemas.microsoft.com/office/drawing/2014/main" id="{EC3F28C1-AE17-4DC9-9596-9300FE2F61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2987" y="3544600"/>
              <a:ext cx="1150938" cy="3511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NL" sz="1200" dirty="0"/>
                <a:t>Aankopen</a:t>
              </a:r>
            </a:p>
          </p:txBody>
        </p:sp>
        <p:sp>
          <p:nvSpPr>
            <p:cNvPr id="51" name="Text Box 57">
              <a:extLst>
                <a:ext uri="{FF2B5EF4-FFF2-40B4-BE49-F238E27FC236}">
                  <a16:creationId xmlns:a16="http://schemas.microsoft.com/office/drawing/2014/main" id="{5D7732F2-8E0B-4FFB-9280-339DFE5FEC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2987" y="3895706"/>
              <a:ext cx="1150938" cy="60014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NL" sz="1200" dirty="0"/>
                <a:t>Diensten en div. goederen</a:t>
              </a:r>
            </a:p>
          </p:txBody>
        </p:sp>
        <p:sp>
          <p:nvSpPr>
            <p:cNvPr id="52" name="Text Box 57">
              <a:extLst>
                <a:ext uri="{FF2B5EF4-FFF2-40B4-BE49-F238E27FC236}">
                  <a16:creationId xmlns:a16="http://schemas.microsoft.com/office/drawing/2014/main" id="{DF5E031C-EBD6-4570-8351-FCB53AC439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2987" y="4501190"/>
              <a:ext cx="1150938" cy="4674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NL" sz="1200" dirty="0" err="1"/>
                <a:t>Personeels-kosten</a:t>
              </a:r>
              <a:endParaRPr lang="nl-NL" sz="1200" dirty="0"/>
            </a:p>
          </p:txBody>
        </p:sp>
        <p:sp>
          <p:nvSpPr>
            <p:cNvPr id="53" name="Text Box 57">
              <a:extLst>
                <a:ext uri="{FF2B5EF4-FFF2-40B4-BE49-F238E27FC236}">
                  <a16:creationId xmlns:a16="http://schemas.microsoft.com/office/drawing/2014/main" id="{AE0682F7-D120-47F9-9F65-EDA111AB32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1649" y="5328397"/>
              <a:ext cx="1150938" cy="2744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NL" sz="1200" dirty="0"/>
                <a:t>Fin. kosten</a:t>
              </a:r>
            </a:p>
          </p:txBody>
        </p:sp>
        <p:sp>
          <p:nvSpPr>
            <p:cNvPr id="54" name="Text Box 57">
              <a:extLst>
                <a:ext uri="{FF2B5EF4-FFF2-40B4-BE49-F238E27FC236}">
                  <a16:creationId xmlns:a16="http://schemas.microsoft.com/office/drawing/2014/main" id="{A5BC71D8-BA89-4EF4-87F9-795C6C26CD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6448" y="5607657"/>
              <a:ext cx="1150938" cy="2744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NL" sz="1200" dirty="0"/>
                <a:t>Belastingen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1F8C73E-F4B7-48BE-A5FB-9103A2E58A76}"/>
              </a:ext>
            </a:extLst>
          </p:cNvPr>
          <p:cNvGrpSpPr/>
          <p:nvPr/>
        </p:nvGrpSpPr>
        <p:grpSpPr>
          <a:xfrm>
            <a:off x="3055923" y="3179583"/>
            <a:ext cx="2592387" cy="3172030"/>
            <a:chOff x="3055923" y="3179583"/>
            <a:chExt cx="2592387" cy="3172030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0A4CF63-D80A-49A0-AACE-34F17C4B3C0B}"/>
                </a:ext>
              </a:extLst>
            </p:cNvPr>
            <p:cNvSpPr txBox="1"/>
            <p:nvPr/>
          </p:nvSpPr>
          <p:spPr>
            <a:xfrm>
              <a:off x="3825041" y="3179583"/>
              <a:ext cx="10529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dirty="0"/>
                <a:t>Uitbating</a:t>
              </a:r>
            </a:p>
          </p:txBody>
        </p:sp>
        <p:sp>
          <p:nvSpPr>
            <p:cNvPr id="55" name="Line 51">
              <a:extLst>
                <a:ext uri="{FF2B5EF4-FFF2-40B4-BE49-F238E27FC236}">
                  <a16:creationId xmlns:a16="http://schemas.microsoft.com/office/drawing/2014/main" id="{C7F42B95-CA67-4951-BD26-0EB3442C56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55923" y="3521637"/>
              <a:ext cx="259238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57" name="Line 52">
              <a:extLst>
                <a:ext uri="{FF2B5EF4-FFF2-40B4-BE49-F238E27FC236}">
                  <a16:creationId xmlns:a16="http://schemas.microsoft.com/office/drawing/2014/main" id="{2E1EA2BE-615C-4000-87D7-D6EC5C3DA9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52910" y="3521637"/>
              <a:ext cx="0" cy="28299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29E9FB3E-85F1-4A4C-A850-D6B0C1269F33}"/>
              </a:ext>
            </a:extLst>
          </p:cNvPr>
          <p:cNvSpPr txBox="1"/>
          <p:nvPr/>
        </p:nvSpPr>
        <p:spPr>
          <a:xfrm>
            <a:off x="6730966" y="3179702"/>
            <a:ext cx="1110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Cash-flow</a:t>
            </a:r>
          </a:p>
        </p:txBody>
      </p:sp>
      <p:sp>
        <p:nvSpPr>
          <p:cNvPr id="59" name="Line 51">
            <a:extLst>
              <a:ext uri="{FF2B5EF4-FFF2-40B4-BE49-F238E27FC236}">
                <a16:creationId xmlns:a16="http://schemas.microsoft.com/office/drawing/2014/main" id="{70D78F20-DF0A-4759-B10D-CB4E98135EF4}"/>
              </a:ext>
            </a:extLst>
          </p:cNvPr>
          <p:cNvSpPr>
            <a:spLocks noChangeShapeType="1"/>
          </p:cNvSpPr>
          <p:nvPr/>
        </p:nvSpPr>
        <p:spPr bwMode="auto">
          <a:xfrm>
            <a:off x="5961848" y="3521756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60" name="Line 52">
            <a:extLst>
              <a:ext uri="{FF2B5EF4-FFF2-40B4-BE49-F238E27FC236}">
                <a16:creationId xmlns:a16="http://schemas.microsoft.com/office/drawing/2014/main" id="{B9D88F3A-C9DF-4474-AE1C-E92488D2670B}"/>
              </a:ext>
            </a:extLst>
          </p:cNvPr>
          <p:cNvSpPr>
            <a:spLocks noChangeShapeType="1"/>
          </p:cNvSpPr>
          <p:nvPr/>
        </p:nvSpPr>
        <p:spPr bwMode="auto">
          <a:xfrm>
            <a:off x="7258835" y="3521756"/>
            <a:ext cx="0" cy="282997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B2012BD8-7AA7-4916-8DC9-3EADD3167CFF}"/>
              </a:ext>
            </a:extLst>
          </p:cNvPr>
          <p:cNvSpPr txBox="1"/>
          <p:nvPr/>
        </p:nvSpPr>
        <p:spPr>
          <a:xfrm>
            <a:off x="3320270" y="1270176"/>
            <a:ext cx="2136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/>
              <a:t>Bedrijfskap.behoefte</a:t>
            </a:r>
            <a:endParaRPr lang="nl-BE" dirty="0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C7591F52-53A3-4F48-B27F-AF39F2308F94}"/>
              </a:ext>
            </a:extLst>
          </p:cNvPr>
          <p:cNvSpPr/>
          <p:nvPr/>
        </p:nvSpPr>
        <p:spPr>
          <a:xfrm>
            <a:off x="5445561" y="4276467"/>
            <a:ext cx="939910" cy="5044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????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7C9B5BC-8EB4-4AA0-BBAC-CE255E73D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6016" y="3850405"/>
            <a:ext cx="2127694" cy="1467687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7FE46AA-EFF1-4666-9A68-FD4FDEA7C874}"/>
              </a:ext>
            </a:extLst>
          </p:cNvPr>
          <p:cNvCxnSpPr>
            <a:cxnSpLocks/>
          </p:cNvCxnSpPr>
          <p:nvPr/>
        </p:nvCxnSpPr>
        <p:spPr>
          <a:xfrm flipH="1">
            <a:off x="5573209" y="4177938"/>
            <a:ext cx="539585" cy="72920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1537854-DE75-4E65-A7AA-5CC4E1CDC422}"/>
              </a:ext>
            </a:extLst>
          </p:cNvPr>
          <p:cNvCxnSpPr>
            <a:cxnSpLocks/>
          </p:cNvCxnSpPr>
          <p:nvPr/>
        </p:nvCxnSpPr>
        <p:spPr>
          <a:xfrm flipH="1" flipV="1">
            <a:off x="5493436" y="4330861"/>
            <a:ext cx="693232" cy="45005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Arrow: Right 70">
            <a:extLst>
              <a:ext uri="{FF2B5EF4-FFF2-40B4-BE49-F238E27FC236}">
                <a16:creationId xmlns:a16="http://schemas.microsoft.com/office/drawing/2014/main" id="{7ED6F3F2-DF9A-45A1-90A2-382DB82A130D}"/>
              </a:ext>
            </a:extLst>
          </p:cNvPr>
          <p:cNvSpPr/>
          <p:nvPr/>
        </p:nvSpPr>
        <p:spPr>
          <a:xfrm rot="16200000">
            <a:off x="3042828" y="2890169"/>
            <a:ext cx="939910" cy="2896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  <a:p>
            <a:pPr algn="ctr"/>
            <a:endParaRPr lang="nl-BE" dirty="0"/>
          </a:p>
        </p:txBody>
      </p:sp>
      <p:sp>
        <p:nvSpPr>
          <p:cNvPr id="72" name="Arrow: Right 71">
            <a:extLst>
              <a:ext uri="{FF2B5EF4-FFF2-40B4-BE49-F238E27FC236}">
                <a16:creationId xmlns:a16="http://schemas.microsoft.com/office/drawing/2014/main" id="{33AB23A1-3B25-484F-A749-6D2045E6286F}"/>
              </a:ext>
            </a:extLst>
          </p:cNvPr>
          <p:cNvSpPr/>
          <p:nvPr/>
        </p:nvSpPr>
        <p:spPr>
          <a:xfrm rot="19237990">
            <a:off x="3519149" y="2024331"/>
            <a:ext cx="939910" cy="3092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85" name="Arrow: Right 84">
            <a:extLst>
              <a:ext uri="{FF2B5EF4-FFF2-40B4-BE49-F238E27FC236}">
                <a16:creationId xmlns:a16="http://schemas.microsoft.com/office/drawing/2014/main" id="{10906CF5-E62C-481E-B7D1-E4E4DA6DF24C}"/>
              </a:ext>
            </a:extLst>
          </p:cNvPr>
          <p:cNvSpPr/>
          <p:nvPr/>
        </p:nvSpPr>
        <p:spPr>
          <a:xfrm rot="3314954">
            <a:off x="4404020" y="2211015"/>
            <a:ext cx="939910" cy="3092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86" name="Arrow: Right 85">
            <a:extLst>
              <a:ext uri="{FF2B5EF4-FFF2-40B4-BE49-F238E27FC236}">
                <a16:creationId xmlns:a16="http://schemas.microsoft.com/office/drawing/2014/main" id="{028CC626-2115-4103-9645-3FE26D55F731}"/>
              </a:ext>
            </a:extLst>
          </p:cNvPr>
          <p:cNvSpPr/>
          <p:nvPr/>
        </p:nvSpPr>
        <p:spPr>
          <a:xfrm rot="2643507">
            <a:off x="4984563" y="3278847"/>
            <a:ext cx="1741387" cy="3092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61" name="image1.jpeg">
            <a:extLst>
              <a:ext uri="{FF2B5EF4-FFF2-40B4-BE49-F238E27FC236}">
                <a16:creationId xmlns:a16="http://schemas.microsoft.com/office/drawing/2014/main" id="{76AA6AAA-6FC2-4CC4-BB2E-C946F6421AAD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73D04A7-3D9B-4C02-9B99-A8233E32D90B}"/>
              </a:ext>
            </a:extLst>
          </p:cNvPr>
          <p:cNvSpPr txBox="1"/>
          <p:nvPr/>
        </p:nvSpPr>
        <p:spPr>
          <a:xfrm>
            <a:off x="329456" y="1906510"/>
            <a:ext cx="255292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W.C.R. wijzigt iedere dag. </a:t>
            </a:r>
            <a:r>
              <a:rPr lang="nl-BE" dirty="0"/>
              <a:t>Voor grotere entiteiten wordt gewerkt met een </a:t>
            </a:r>
            <a:r>
              <a:rPr lang="nl-BE" b="1" dirty="0"/>
              <a:t>“TARGET WORKING CAPITAL”</a:t>
            </a:r>
          </a:p>
          <a:p>
            <a:endParaRPr lang="nl-BE" b="1" dirty="0"/>
          </a:p>
          <a:p>
            <a:r>
              <a:rPr lang="nl-BE" dirty="0"/>
              <a:t>Er wordt berekend hoeveel bedrijfskapitaal “normaal” nodig is voor de verdere uitbating.</a:t>
            </a:r>
            <a:br>
              <a:rPr lang="nl-BE" dirty="0"/>
            </a:br>
            <a:br>
              <a:rPr lang="nl-BE" dirty="0"/>
            </a:br>
            <a:r>
              <a:rPr lang="nl-BE" dirty="0"/>
              <a:t>Op de closing-date wordt de net cash aangepast met het verschil tussen de </a:t>
            </a:r>
            <a:r>
              <a:rPr lang="nl-BE" dirty="0" err="1"/>
              <a:t>actual</a:t>
            </a:r>
            <a:r>
              <a:rPr lang="nl-BE" dirty="0"/>
              <a:t> </a:t>
            </a:r>
            <a:r>
              <a:rPr lang="nl-BE" dirty="0" err="1"/>
              <a:t>Working</a:t>
            </a:r>
            <a:r>
              <a:rPr lang="nl-BE" dirty="0"/>
              <a:t> </a:t>
            </a:r>
            <a:r>
              <a:rPr lang="nl-BE" dirty="0" err="1"/>
              <a:t>Capital</a:t>
            </a:r>
            <a:r>
              <a:rPr lang="nl-BE" dirty="0"/>
              <a:t> en de “Target”</a:t>
            </a:r>
          </a:p>
        </p:txBody>
      </p:sp>
    </p:spTree>
    <p:extLst>
      <p:ext uri="{BB962C8B-B14F-4D97-AF65-F5344CB8AC3E}">
        <p14:creationId xmlns:p14="http://schemas.microsoft.com/office/powerpoint/2010/main" val="901445859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47298"/>
            <a:ext cx="3086100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3033932" y="446957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3178394" y="519982"/>
            <a:ext cx="1152525" cy="35544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669F2CF-8FEF-4E75-8DF2-0165C2EE9541}"/>
              </a:ext>
            </a:extLst>
          </p:cNvPr>
          <p:cNvSpPr/>
          <p:nvPr/>
        </p:nvSpPr>
        <p:spPr>
          <a:xfrm>
            <a:off x="3177118" y="524899"/>
            <a:ext cx="1149887" cy="355445"/>
          </a:xfrm>
          <a:prstGeom prst="rect">
            <a:avLst/>
          </a:prstGeom>
          <a:solidFill>
            <a:srgbClr val="FFFF00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DED839C-EA03-4484-95E5-E46DDAC80AFE}"/>
              </a:ext>
            </a:extLst>
          </p:cNvPr>
          <p:cNvSpPr txBox="1"/>
          <p:nvPr/>
        </p:nvSpPr>
        <p:spPr>
          <a:xfrm>
            <a:off x="3577072" y="89616"/>
            <a:ext cx="1315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Vaste Activa</a:t>
            </a:r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4330919" y="446957"/>
            <a:ext cx="0" cy="5764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01813AD-A639-416A-9C53-C9F0405E7017}"/>
              </a:ext>
            </a:extLst>
          </p:cNvPr>
          <p:cNvGrpSpPr/>
          <p:nvPr/>
        </p:nvGrpSpPr>
        <p:grpSpPr>
          <a:xfrm>
            <a:off x="3038361" y="1269388"/>
            <a:ext cx="2592387" cy="1658337"/>
            <a:chOff x="3038361" y="1269388"/>
            <a:chExt cx="2592387" cy="1658337"/>
          </a:xfrm>
        </p:grpSpPr>
        <p:sp>
          <p:nvSpPr>
            <p:cNvPr id="11" name="Text Box 60"/>
            <p:cNvSpPr txBox="1">
              <a:spLocks noChangeArrowheads="1"/>
            </p:cNvSpPr>
            <p:nvPr/>
          </p:nvSpPr>
          <p:spPr bwMode="auto">
            <a:xfrm>
              <a:off x="3169663" y="1739351"/>
              <a:ext cx="1150937" cy="215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NL" sz="1200" dirty="0"/>
                <a:t>Voorraden</a:t>
              </a:r>
            </a:p>
          </p:txBody>
        </p:sp>
        <p:sp>
          <p:nvSpPr>
            <p:cNvPr id="12" name="Text Box 61"/>
            <p:cNvSpPr txBox="1">
              <a:spLocks noChangeArrowheads="1"/>
            </p:cNvSpPr>
            <p:nvPr/>
          </p:nvSpPr>
          <p:spPr bwMode="auto">
            <a:xfrm>
              <a:off x="3169663" y="2387051"/>
              <a:ext cx="1150937" cy="4691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NL" sz="1200"/>
                <a:t>Vorderingen</a:t>
              </a:r>
            </a:p>
          </p:txBody>
        </p:sp>
        <p:sp>
          <p:nvSpPr>
            <p:cNvPr id="13" name="Text Box 62"/>
            <p:cNvSpPr txBox="1">
              <a:spLocks noChangeArrowheads="1"/>
            </p:cNvSpPr>
            <p:nvPr/>
          </p:nvSpPr>
          <p:spPr bwMode="auto">
            <a:xfrm>
              <a:off x="3168918" y="1956838"/>
              <a:ext cx="1150938" cy="431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BE" sz="1200"/>
                <a:t>Handels-vorderingen</a:t>
              </a:r>
              <a:endParaRPr lang="nl-NL" sz="120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9C10B4B-2294-43B5-A0D3-4D8AD6731EEB}"/>
                </a:ext>
              </a:extLst>
            </p:cNvPr>
            <p:cNvSpPr/>
            <p:nvPr/>
          </p:nvSpPr>
          <p:spPr>
            <a:xfrm>
              <a:off x="3163290" y="1736907"/>
              <a:ext cx="1163782" cy="1128156"/>
            </a:xfrm>
            <a:custGeom>
              <a:avLst/>
              <a:gdLst>
                <a:gd name="connsiteX0" fmla="*/ 5937 w 1163782"/>
                <a:gd name="connsiteY0" fmla="*/ 0 h 1110343"/>
                <a:gd name="connsiteX1" fmla="*/ 1163782 w 1163782"/>
                <a:gd name="connsiteY1" fmla="*/ 5938 h 1110343"/>
                <a:gd name="connsiteX2" fmla="*/ 1140031 w 1163782"/>
                <a:gd name="connsiteY2" fmla="*/ 581891 h 1110343"/>
                <a:gd name="connsiteX3" fmla="*/ 896587 w 1163782"/>
                <a:gd name="connsiteY3" fmla="*/ 1110343 h 1110343"/>
                <a:gd name="connsiteX4" fmla="*/ 0 w 1163782"/>
                <a:gd name="connsiteY4" fmla="*/ 1110343 h 1110343"/>
                <a:gd name="connsiteX5" fmla="*/ 5937 w 1163782"/>
                <a:gd name="connsiteY5" fmla="*/ 0 h 1110343"/>
                <a:gd name="connsiteX0" fmla="*/ 5937 w 1163782"/>
                <a:gd name="connsiteY0" fmla="*/ 0 h 1128156"/>
                <a:gd name="connsiteX1" fmla="*/ 1163782 w 1163782"/>
                <a:gd name="connsiteY1" fmla="*/ 5938 h 1128156"/>
                <a:gd name="connsiteX2" fmla="*/ 1140031 w 1163782"/>
                <a:gd name="connsiteY2" fmla="*/ 581891 h 1128156"/>
                <a:gd name="connsiteX3" fmla="*/ 1157844 w 1163782"/>
                <a:gd name="connsiteY3" fmla="*/ 1128156 h 1128156"/>
                <a:gd name="connsiteX4" fmla="*/ 0 w 1163782"/>
                <a:gd name="connsiteY4" fmla="*/ 1110343 h 1128156"/>
                <a:gd name="connsiteX5" fmla="*/ 5937 w 1163782"/>
                <a:gd name="connsiteY5" fmla="*/ 0 h 1128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3782" h="1128156">
                  <a:moveTo>
                    <a:pt x="5937" y="0"/>
                  </a:moveTo>
                  <a:lnTo>
                    <a:pt x="1163782" y="5938"/>
                  </a:lnTo>
                  <a:lnTo>
                    <a:pt x="1140031" y="581891"/>
                  </a:lnTo>
                  <a:lnTo>
                    <a:pt x="1157844" y="1128156"/>
                  </a:lnTo>
                  <a:lnTo>
                    <a:pt x="0" y="1110343"/>
                  </a:lnTo>
                  <a:lnTo>
                    <a:pt x="5937" y="0"/>
                  </a:lnTo>
                  <a:close/>
                </a:path>
              </a:pathLst>
            </a:custGeom>
            <a:solidFill>
              <a:srgbClr val="4472BE">
                <a:alpha val="21961"/>
              </a:srgbClr>
            </a:solidFill>
            <a:ln>
              <a:solidFill>
                <a:srgbClr val="2F528F">
                  <a:alpha val="3098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FE18C2E-5DCC-441C-A4E7-D1497A61AC40}"/>
                </a:ext>
              </a:extLst>
            </p:cNvPr>
            <p:cNvGrpSpPr/>
            <p:nvPr/>
          </p:nvGrpSpPr>
          <p:grpSpPr>
            <a:xfrm>
              <a:off x="4329654" y="1731246"/>
              <a:ext cx="1163782" cy="792163"/>
              <a:chOff x="4318075" y="1552829"/>
              <a:chExt cx="1163782" cy="792163"/>
            </a:xfrm>
          </p:grpSpPr>
          <p:sp>
            <p:nvSpPr>
              <p:cNvPr id="15" name="Text Box 64"/>
              <p:cNvSpPr txBox="1">
                <a:spLocks noChangeArrowheads="1"/>
              </p:cNvSpPr>
              <p:nvPr/>
            </p:nvSpPr>
            <p:spPr bwMode="auto">
              <a:xfrm>
                <a:off x="4330919" y="1552829"/>
                <a:ext cx="1150938" cy="28892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algn="ctr" eaLnBrk="1" hangingPunct="1"/>
                <a:r>
                  <a:rPr lang="nl-NL" sz="1200" dirty="0"/>
                  <a:t>Leveranciers</a:t>
                </a:r>
              </a:p>
            </p:txBody>
          </p:sp>
          <p:sp>
            <p:nvSpPr>
              <p:cNvPr id="19" name="Text Box 72"/>
              <p:cNvSpPr txBox="1">
                <a:spLocks noChangeArrowheads="1"/>
              </p:cNvSpPr>
              <p:nvPr/>
            </p:nvSpPr>
            <p:spPr bwMode="auto">
              <a:xfrm>
                <a:off x="4330919" y="1841754"/>
                <a:ext cx="1150938" cy="50323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algn="ctr" eaLnBrk="1" hangingPunct="1"/>
                <a:r>
                  <a:rPr lang="nl-NL" sz="1200"/>
                  <a:t>Soc/Fisc.</a:t>
                </a:r>
              </a:p>
              <a:p>
                <a:pPr algn="ctr" eaLnBrk="1" hangingPunct="1"/>
                <a:r>
                  <a:rPr lang="nl-NL" sz="1200"/>
                  <a:t>Schulden</a:t>
                </a:r>
              </a:p>
              <a:p>
                <a:pPr algn="ctr" eaLnBrk="1" hangingPunct="1"/>
                <a:endParaRPr lang="nl-NL" sz="1200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9A4A3E07-C6EB-4BA6-9764-BB85466CC42E}"/>
                  </a:ext>
                </a:extLst>
              </p:cNvPr>
              <p:cNvSpPr/>
              <p:nvPr/>
            </p:nvSpPr>
            <p:spPr>
              <a:xfrm>
                <a:off x="4318075" y="1562699"/>
                <a:ext cx="1163782" cy="782292"/>
              </a:xfrm>
              <a:custGeom>
                <a:avLst/>
                <a:gdLst>
                  <a:gd name="connsiteX0" fmla="*/ 5937 w 1163782"/>
                  <a:gd name="connsiteY0" fmla="*/ 0 h 1110343"/>
                  <a:gd name="connsiteX1" fmla="*/ 1163782 w 1163782"/>
                  <a:gd name="connsiteY1" fmla="*/ 5938 h 1110343"/>
                  <a:gd name="connsiteX2" fmla="*/ 1140031 w 1163782"/>
                  <a:gd name="connsiteY2" fmla="*/ 581891 h 1110343"/>
                  <a:gd name="connsiteX3" fmla="*/ 896587 w 1163782"/>
                  <a:gd name="connsiteY3" fmla="*/ 1110343 h 1110343"/>
                  <a:gd name="connsiteX4" fmla="*/ 0 w 1163782"/>
                  <a:gd name="connsiteY4" fmla="*/ 1110343 h 1110343"/>
                  <a:gd name="connsiteX5" fmla="*/ 5937 w 1163782"/>
                  <a:gd name="connsiteY5" fmla="*/ 0 h 1110343"/>
                  <a:gd name="connsiteX0" fmla="*/ 5937 w 1163782"/>
                  <a:gd name="connsiteY0" fmla="*/ 0 h 1128156"/>
                  <a:gd name="connsiteX1" fmla="*/ 1163782 w 1163782"/>
                  <a:gd name="connsiteY1" fmla="*/ 5938 h 1128156"/>
                  <a:gd name="connsiteX2" fmla="*/ 1140031 w 1163782"/>
                  <a:gd name="connsiteY2" fmla="*/ 581891 h 1128156"/>
                  <a:gd name="connsiteX3" fmla="*/ 1157844 w 1163782"/>
                  <a:gd name="connsiteY3" fmla="*/ 1128156 h 1128156"/>
                  <a:gd name="connsiteX4" fmla="*/ 0 w 1163782"/>
                  <a:gd name="connsiteY4" fmla="*/ 1110343 h 1128156"/>
                  <a:gd name="connsiteX5" fmla="*/ 5937 w 1163782"/>
                  <a:gd name="connsiteY5" fmla="*/ 0 h 112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3782" h="1128156">
                    <a:moveTo>
                      <a:pt x="5937" y="0"/>
                    </a:moveTo>
                    <a:lnTo>
                      <a:pt x="1163782" y="5938"/>
                    </a:lnTo>
                    <a:lnTo>
                      <a:pt x="1140031" y="581891"/>
                    </a:lnTo>
                    <a:lnTo>
                      <a:pt x="1157844" y="1128156"/>
                    </a:lnTo>
                    <a:lnTo>
                      <a:pt x="0" y="1110343"/>
                    </a:lnTo>
                    <a:lnTo>
                      <a:pt x="5937" y="0"/>
                    </a:lnTo>
                    <a:close/>
                  </a:path>
                </a:pathLst>
              </a:custGeom>
              <a:solidFill>
                <a:srgbClr val="4472BE">
                  <a:alpha val="21961"/>
                </a:srgbClr>
              </a:solidFill>
              <a:ln>
                <a:solidFill>
                  <a:srgbClr val="2F528F">
                    <a:alpha val="3098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  <p:sp>
          <p:nvSpPr>
            <p:cNvPr id="43" name="Line 52">
              <a:extLst>
                <a:ext uri="{FF2B5EF4-FFF2-40B4-BE49-F238E27FC236}">
                  <a16:creationId xmlns:a16="http://schemas.microsoft.com/office/drawing/2014/main" id="{D32BC429-1413-40E4-98BC-EB15B91E55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3147" y="1620334"/>
              <a:ext cx="0" cy="13073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44" name="Line 51">
              <a:extLst>
                <a:ext uri="{FF2B5EF4-FFF2-40B4-BE49-F238E27FC236}">
                  <a16:creationId xmlns:a16="http://schemas.microsoft.com/office/drawing/2014/main" id="{DD6CEAAB-9C77-4BC4-8FBE-D507892788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8361" y="1618303"/>
              <a:ext cx="259238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118FDB0-602D-4DF4-BD8D-587C5C72A7CC}"/>
                </a:ext>
              </a:extLst>
            </p:cNvPr>
            <p:cNvSpPr txBox="1"/>
            <p:nvPr/>
          </p:nvSpPr>
          <p:spPr>
            <a:xfrm>
              <a:off x="3324217" y="1269388"/>
              <a:ext cx="2136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dirty="0" err="1"/>
                <a:t>Bedrijfskap.behoefte</a:t>
              </a:r>
              <a:endParaRPr lang="nl-BE" dirty="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A9C8DC4-F6D8-4230-BB13-33F575275C40}"/>
              </a:ext>
            </a:extLst>
          </p:cNvPr>
          <p:cNvGrpSpPr/>
          <p:nvPr/>
        </p:nvGrpSpPr>
        <p:grpSpPr>
          <a:xfrm>
            <a:off x="3174269" y="3539862"/>
            <a:ext cx="2337838" cy="2613965"/>
            <a:chOff x="3221649" y="3544600"/>
            <a:chExt cx="2337838" cy="2613965"/>
          </a:xfrm>
        </p:grpSpPr>
        <p:sp>
          <p:nvSpPr>
            <p:cNvPr id="48" name="Text Box 57">
              <a:extLst>
                <a:ext uri="{FF2B5EF4-FFF2-40B4-BE49-F238E27FC236}">
                  <a16:creationId xmlns:a16="http://schemas.microsoft.com/office/drawing/2014/main" id="{616F39DD-3862-42D3-9BBF-636D4816E9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8549" y="3546084"/>
              <a:ext cx="1150938" cy="240330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NL" sz="1200" dirty="0" err="1"/>
                <a:t>Bedrijfs-opbrengsten</a:t>
              </a:r>
              <a:endParaRPr lang="nl-NL" sz="1200" dirty="0"/>
            </a:p>
          </p:txBody>
        </p:sp>
        <p:sp>
          <p:nvSpPr>
            <p:cNvPr id="49" name="Text Box 57">
              <a:extLst>
                <a:ext uri="{FF2B5EF4-FFF2-40B4-BE49-F238E27FC236}">
                  <a16:creationId xmlns:a16="http://schemas.microsoft.com/office/drawing/2014/main" id="{62F9EFC1-4C42-422C-95A3-13F212FA9B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8549" y="5949391"/>
              <a:ext cx="1150938" cy="2091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NL" sz="1200" dirty="0"/>
                <a:t>Fin. </a:t>
              </a:r>
              <a:r>
                <a:rPr lang="nl-NL" sz="1200" dirty="0" err="1"/>
                <a:t>opbr</a:t>
              </a:r>
              <a:r>
                <a:rPr lang="nl-NL" sz="1200" dirty="0"/>
                <a:t>.</a:t>
              </a:r>
            </a:p>
          </p:txBody>
        </p:sp>
        <p:sp>
          <p:nvSpPr>
            <p:cNvPr id="50" name="Text Box 57">
              <a:extLst>
                <a:ext uri="{FF2B5EF4-FFF2-40B4-BE49-F238E27FC236}">
                  <a16:creationId xmlns:a16="http://schemas.microsoft.com/office/drawing/2014/main" id="{EC3F28C1-AE17-4DC9-9596-9300FE2F61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2987" y="3544600"/>
              <a:ext cx="1150938" cy="3511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NL" sz="1200" dirty="0"/>
                <a:t>Aankopen</a:t>
              </a:r>
            </a:p>
          </p:txBody>
        </p:sp>
        <p:sp>
          <p:nvSpPr>
            <p:cNvPr id="51" name="Text Box 57">
              <a:extLst>
                <a:ext uri="{FF2B5EF4-FFF2-40B4-BE49-F238E27FC236}">
                  <a16:creationId xmlns:a16="http://schemas.microsoft.com/office/drawing/2014/main" id="{5D7732F2-8E0B-4FFB-9280-339DFE5FEC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2987" y="3895706"/>
              <a:ext cx="1150938" cy="60014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NL" sz="1200" dirty="0"/>
                <a:t>Diensten en div. goederen</a:t>
              </a:r>
            </a:p>
          </p:txBody>
        </p:sp>
        <p:sp>
          <p:nvSpPr>
            <p:cNvPr id="52" name="Text Box 57">
              <a:extLst>
                <a:ext uri="{FF2B5EF4-FFF2-40B4-BE49-F238E27FC236}">
                  <a16:creationId xmlns:a16="http://schemas.microsoft.com/office/drawing/2014/main" id="{DF5E031C-EBD6-4570-8351-FCB53AC439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2987" y="4501190"/>
              <a:ext cx="1150938" cy="4674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NL" sz="1200" dirty="0" err="1"/>
                <a:t>Personeels-kosten</a:t>
              </a:r>
              <a:endParaRPr lang="nl-NL" sz="1200" dirty="0"/>
            </a:p>
          </p:txBody>
        </p:sp>
        <p:sp>
          <p:nvSpPr>
            <p:cNvPr id="53" name="Text Box 57">
              <a:extLst>
                <a:ext uri="{FF2B5EF4-FFF2-40B4-BE49-F238E27FC236}">
                  <a16:creationId xmlns:a16="http://schemas.microsoft.com/office/drawing/2014/main" id="{AE0682F7-D120-47F9-9F65-EDA111AB32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1649" y="5328397"/>
              <a:ext cx="1150938" cy="2744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NL" sz="1200" dirty="0"/>
                <a:t>Fin. kosten</a:t>
              </a:r>
            </a:p>
          </p:txBody>
        </p:sp>
        <p:sp>
          <p:nvSpPr>
            <p:cNvPr id="54" name="Text Box 57">
              <a:extLst>
                <a:ext uri="{FF2B5EF4-FFF2-40B4-BE49-F238E27FC236}">
                  <a16:creationId xmlns:a16="http://schemas.microsoft.com/office/drawing/2014/main" id="{A5BC71D8-BA89-4EF4-87F9-795C6C26CD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6448" y="5607657"/>
              <a:ext cx="1150938" cy="2744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NL" sz="1200" dirty="0"/>
                <a:t>Belastingen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1F8C73E-F4B7-48BE-A5FB-9103A2E58A76}"/>
              </a:ext>
            </a:extLst>
          </p:cNvPr>
          <p:cNvGrpSpPr/>
          <p:nvPr/>
        </p:nvGrpSpPr>
        <p:grpSpPr>
          <a:xfrm>
            <a:off x="3055923" y="3179583"/>
            <a:ext cx="2592387" cy="3172030"/>
            <a:chOff x="3055923" y="3179583"/>
            <a:chExt cx="2592387" cy="3172030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0A4CF63-D80A-49A0-AACE-34F17C4B3C0B}"/>
                </a:ext>
              </a:extLst>
            </p:cNvPr>
            <p:cNvSpPr txBox="1"/>
            <p:nvPr/>
          </p:nvSpPr>
          <p:spPr>
            <a:xfrm>
              <a:off x="3825041" y="3179583"/>
              <a:ext cx="10529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dirty="0"/>
                <a:t>Uitbating</a:t>
              </a:r>
            </a:p>
          </p:txBody>
        </p:sp>
        <p:sp>
          <p:nvSpPr>
            <p:cNvPr id="55" name="Line 51">
              <a:extLst>
                <a:ext uri="{FF2B5EF4-FFF2-40B4-BE49-F238E27FC236}">
                  <a16:creationId xmlns:a16="http://schemas.microsoft.com/office/drawing/2014/main" id="{C7F42B95-CA67-4951-BD26-0EB3442C56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55923" y="3521637"/>
              <a:ext cx="259238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57" name="Line 52">
              <a:extLst>
                <a:ext uri="{FF2B5EF4-FFF2-40B4-BE49-F238E27FC236}">
                  <a16:creationId xmlns:a16="http://schemas.microsoft.com/office/drawing/2014/main" id="{2E1EA2BE-615C-4000-87D7-D6EC5C3DA9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52910" y="3521637"/>
              <a:ext cx="0" cy="28299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B2012BD8-7AA7-4916-8DC9-3EADD3167CFF}"/>
              </a:ext>
            </a:extLst>
          </p:cNvPr>
          <p:cNvSpPr txBox="1"/>
          <p:nvPr/>
        </p:nvSpPr>
        <p:spPr>
          <a:xfrm>
            <a:off x="3320270" y="1270176"/>
            <a:ext cx="2136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/>
              <a:t>Bedrijfskap.behoefte</a:t>
            </a:r>
            <a:endParaRPr lang="nl-BE" dirty="0"/>
          </a:p>
        </p:txBody>
      </p:sp>
      <p:pic>
        <p:nvPicPr>
          <p:cNvPr id="61" name="image1.jpeg">
            <a:extLst>
              <a:ext uri="{FF2B5EF4-FFF2-40B4-BE49-F238E27FC236}">
                <a16:creationId xmlns:a16="http://schemas.microsoft.com/office/drawing/2014/main" id="{76AA6AAA-6FC2-4CC4-BB2E-C946F6421AA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73D04A7-3D9B-4C02-9B99-A8233E32D90B}"/>
              </a:ext>
            </a:extLst>
          </p:cNvPr>
          <p:cNvSpPr txBox="1"/>
          <p:nvPr/>
        </p:nvSpPr>
        <p:spPr>
          <a:xfrm>
            <a:off x="329456" y="1906510"/>
            <a:ext cx="255292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Voor grotere entiteiten wordt gewerkt met een </a:t>
            </a:r>
            <a:r>
              <a:rPr lang="nl-BE" b="1" dirty="0"/>
              <a:t>“TARGET WORKING CAPITAL”</a:t>
            </a:r>
          </a:p>
          <a:p>
            <a:endParaRPr lang="nl-BE" b="1" dirty="0"/>
          </a:p>
          <a:p>
            <a:r>
              <a:rPr lang="nl-BE" dirty="0"/>
              <a:t>Er wordt berekend hoeveel bedrijfskapitaal “normaal” nodig is voor de verdere uitbating.</a:t>
            </a:r>
            <a:br>
              <a:rPr lang="nl-BE" dirty="0"/>
            </a:br>
            <a:br>
              <a:rPr lang="nl-BE" dirty="0"/>
            </a:br>
            <a:r>
              <a:rPr lang="nl-BE" dirty="0"/>
              <a:t>Op de closing-date wordt de net cash aangepast met het verschil tussen de </a:t>
            </a:r>
            <a:r>
              <a:rPr lang="nl-BE" dirty="0" err="1"/>
              <a:t>actual</a:t>
            </a:r>
            <a:r>
              <a:rPr lang="nl-BE" dirty="0"/>
              <a:t> </a:t>
            </a:r>
            <a:r>
              <a:rPr lang="nl-BE" dirty="0" err="1"/>
              <a:t>Working</a:t>
            </a:r>
            <a:r>
              <a:rPr lang="nl-BE" dirty="0"/>
              <a:t> </a:t>
            </a:r>
            <a:r>
              <a:rPr lang="nl-BE" dirty="0" err="1"/>
              <a:t>Capital</a:t>
            </a:r>
            <a:r>
              <a:rPr lang="nl-BE" dirty="0"/>
              <a:t> en de “Target”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4525FC-9393-4126-9058-D04A679DE420}"/>
              </a:ext>
            </a:extLst>
          </p:cNvPr>
          <p:cNvSpPr txBox="1"/>
          <p:nvPr/>
        </p:nvSpPr>
        <p:spPr>
          <a:xfrm>
            <a:off x="6567041" y="2390512"/>
            <a:ext cx="1811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>
                <a:solidFill>
                  <a:srgbClr val="FF0000"/>
                </a:solidFill>
              </a:rPr>
              <a:t>TARGET W.C.</a:t>
            </a:r>
          </a:p>
        </p:txBody>
      </p:sp>
      <p:pic>
        <p:nvPicPr>
          <p:cNvPr id="58" name="image2.png">
            <a:extLst>
              <a:ext uri="{FF2B5EF4-FFF2-40B4-BE49-F238E27FC236}">
                <a16:creationId xmlns:a16="http://schemas.microsoft.com/office/drawing/2014/main" id="{9DDF586A-369F-4B3A-8F71-35F3A566E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27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47298"/>
            <a:ext cx="3086100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3033932" y="446957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3178394" y="519982"/>
            <a:ext cx="1152525" cy="35544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669F2CF-8FEF-4E75-8DF2-0165C2EE9541}"/>
              </a:ext>
            </a:extLst>
          </p:cNvPr>
          <p:cNvSpPr/>
          <p:nvPr/>
        </p:nvSpPr>
        <p:spPr>
          <a:xfrm>
            <a:off x="3177118" y="524899"/>
            <a:ext cx="1149887" cy="355445"/>
          </a:xfrm>
          <a:prstGeom prst="rect">
            <a:avLst/>
          </a:prstGeom>
          <a:solidFill>
            <a:srgbClr val="FFFF00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DED839C-EA03-4484-95E5-E46DDAC80AFE}"/>
              </a:ext>
            </a:extLst>
          </p:cNvPr>
          <p:cNvSpPr txBox="1"/>
          <p:nvPr/>
        </p:nvSpPr>
        <p:spPr>
          <a:xfrm>
            <a:off x="3577072" y="89616"/>
            <a:ext cx="1315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Vaste Activa</a:t>
            </a:r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4330919" y="446957"/>
            <a:ext cx="0" cy="5764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01813AD-A639-416A-9C53-C9F0405E7017}"/>
              </a:ext>
            </a:extLst>
          </p:cNvPr>
          <p:cNvGrpSpPr/>
          <p:nvPr/>
        </p:nvGrpSpPr>
        <p:grpSpPr>
          <a:xfrm>
            <a:off x="3038361" y="1269388"/>
            <a:ext cx="2592387" cy="1658337"/>
            <a:chOff x="3038361" y="1269388"/>
            <a:chExt cx="2592387" cy="1658337"/>
          </a:xfrm>
        </p:grpSpPr>
        <p:sp>
          <p:nvSpPr>
            <p:cNvPr id="11" name="Text Box 60"/>
            <p:cNvSpPr txBox="1">
              <a:spLocks noChangeArrowheads="1"/>
            </p:cNvSpPr>
            <p:nvPr/>
          </p:nvSpPr>
          <p:spPr bwMode="auto">
            <a:xfrm>
              <a:off x="3169663" y="1739351"/>
              <a:ext cx="1150937" cy="215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NL" sz="1200" dirty="0"/>
                <a:t>Voorraden</a:t>
              </a:r>
            </a:p>
          </p:txBody>
        </p:sp>
        <p:sp>
          <p:nvSpPr>
            <p:cNvPr id="12" name="Text Box 61"/>
            <p:cNvSpPr txBox="1">
              <a:spLocks noChangeArrowheads="1"/>
            </p:cNvSpPr>
            <p:nvPr/>
          </p:nvSpPr>
          <p:spPr bwMode="auto">
            <a:xfrm>
              <a:off x="3169663" y="2387051"/>
              <a:ext cx="1150937" cy="4691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NL" sz="1200"/>
                <a:t>Vorderingen</a:t>
              </a:r>
            </a:p>
          </p:txBody>
        </p:sp>
        <p:sp>
          <p:nvSpPr>
            <p:cNvPr id="13" name="Text Box 62"/>
            <p:cNvSpPr txBox="1">
              <a:spLocks noChangeArrowheads="1"/>
            </p:cNvSpPr>
            <p:nvPr/>
          </p:nvSpPr>
          <p:spPr bwMode="auto">
            <a:xfrm>
              <a:off x="3168918" y="1956838"/>
              <a:ext cx="1150938" cy="431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BE" sz="1200"/>
                <a:t>Handels-vorderingen</a:t>
              </a:r>
              <a:endParaRPr lang="nl-NL" sz="120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9C10B4B-2294-43B5-A0D3-4D8AD6731EEB}"/>
                </a:ext>
              </a:extLst>
            </p:cNvPr>
            <p:cNvSpPr/>
            <p:nvPr/>
          </p:nvSpPr>
          <p:spPr>
            <a:xfrm>
              <a:off x="3163290" y="1736907"/>
              <a:ext cx="1163782" cy="1128156"/>
            </a:xfrm>
            <a:custGeom>
              <a:avLst/>
              <a:gdLst>
                <a:gd name="connsiteX0" fmla="*/ 5937 w 1163782"/>
                <a:gd name="connsiteY0" fmla="*/ 0 h 1110343"/>
                <a:gd name="connsiteX1" fmla="*/ 1163782 w 1163782"/>
                <a:gd name="connsiteY1" fmla="*/ 5938 h 1110343"/>
                <a:gd name="connsiteX2" fmla="*/ 1140031 w 1163782"/>
                <a:gd name="connsiteY2" fmla="*/ 581891 h 1110343"/>
                <a:gd name="connsiteX3" fmla="*/ 896587 w 1163782"/>
                <a:gd name="connsiteY3" fmla="*/ 1110343 h 1110343"/>
                <a:gd name="connsiteX4" fmla="*/ 0 w 1163782"/>
                <a:gd name="connsiteY4" fmla="*/ 1110343 h 1110343"/>
                <a:gd name="connsiteX5" fmla="*/ 5937 w 1163782"/>
                <a:gd name="connsiteY5" fmla="*/ 0 h 1110343"/>
                <a:gd name="connsiteX0" fmla="*/ 5937 w 1163782"/>
                <a:gd name="connsiteY0" fmla="*/ 0 h 1128156"/>
                <a:gd name="connsiteX1" fmla="*/ 1163782 w 1163782"/>
                <a:gd name="connsiteY1" fmla="*/ 5938 h 1128156"/>
                <a:gd name="connsiteX2" fmla="*/ 1140031 w 1163782"/>
                <a:gd name="connsiteY2" fmla="*/ 581891 h 1128156"/>
                <a:gd name="connsiteX3" fmla="*/ 1157844 w 1163782"/>
                <a:gd name="connsiteY3" fmla="*/ 1128156 h 1128156"/>
                <a:gd name="connsiteX4" fmla="*/ 0 w 1163782"/>
                <a:gd name="connsiteY4" fmla="*/ 1110343 h 1128156"/>
                <a:gd name="connsiteX5" fmla="*/ 5937 w 1163782"/>
                <a:gd name="connsiteY5" fmla="*/ 0 h 1128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3782" h="1128156">
                  <a:moveTo>
                    <a:pt x="5937" y="0"/>
                  </a:moveTo>
                  <a:lnTo>
                    <a:pt x="1163782" y="5938"/>
                  </a:lnTo>
                  <a:lnTo>
                    <a:pt x="1140031" y="581891"/>
                  </a:lnTo>
                  <a:lnTo>
                    <a:pt x="1157844" y="1128156"/>
                  </a:lnTo>
                  <a:lnTo>
                    <a:pt x="0" y="1110343"/>
                  </a:lnTo>
                  <a:lnTo>
                    <a:pt x="5937" y="0"/>
                  </a:lnTo>
                  <a:close/>
                </a:path>
              </a:pathLst>
            </a:custGeom>
            <a:solidFill>
              <a:srgbClr val="4472BE">
                <a:alpha val="21961"/>
              </a:srgbClr>
            </a:solidFill>
            <a:ln>
              <a:solidFill>
                <a:srgbClr val="2F528F">
                  <a:alpha val="3098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FE18C2E-5DCC-441C-A4E7-D1497A61AC40}"/>
                </a:ext>
              </a:extLst>
            </p:cNvPr>
            <p:cNvGrpSpPr/>
            <p:nvPr/>
          </p:nvGrpSpPr>
          <p:grpSpPr>
            <a:xfrm>
              <a:off x="4329654" y="1731246"/>
              <a:ext cx="1163782" cy="792163"/>
              <a:chOff x="4318075" y="1552829"/>
              <a:chExt cx="1163782" cy="792163"/>
            </a:xfrm>
          </p:grpSpPr>
          <p:sp>
            <p:nvSpPr>
              <p:cNvPr id="15" name="Text Box 64"/>
              <p:cNvSpPr txBox="1">
                <a:spLocks noChangeArrowheads="1"/>
              </p:cNvSpPr>
              <p:nvPr/>
            </p:nvSpPr>
            <p:spPr bwMode="auto">
              <a:xfrm>
                <a:off x="4330919" y="1552829"/>
                <a:ext cx="1150938" cy="28892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algn="ctr" eaLnBrk="1" hangingPunct="1"/>
                <a:r>
                  <a:rPr lang="nl-NL" sz="1200" dirty="0"/>
                  <a:t>Leveranciers</a:t>
                </a:r>
              </a:p>
            </p:txBody>
          </p:sp>
          <p:sp>
            <p:nvSpPr>
              <p:cNvPr id="19" name="Text Box 72"/>
              <p:cNvSpPr txBox="1">
                <a:spLocks noChangeArrowheads="1"/>
              </p:cNvSpPr>
              <p:nvPr/>
            </p:nvSpPr>
            <p:spPr bwMode="auto">
              <a:xfrm>
                <a:off x="4330919" y="1841754"/>
                <a:ext cx="1150938" cy="50323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algn="ctr" eaLnBrk="1" hangingPunct="1"/>
                <a:r>
                  <a:rPr lang="nl-NL" sz="1200"/>
                  <a:t>Soc/Fisc.</a:t>
                </a:r>
              </a:p>
              <a:p>
                <a:pPr algn="ctr" eaLnBrk="1" hangingPunct="1"/>
                <a:r>
                  <a:rPr lang="nl-NL" sz="1200"/>
                  <a:t>Schulden</a:t>
                </a:r>
              </a:p>
              <a:p>
                <a:pPr algn="ctr" eaLnBrk="1" hangingPunct="1"/>
                <a:endParaRPr lang="nl-NL" sz="1200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9A4A3E07-C6EB-4BA6-9764-BB85466CC42E}"/>
                  </a:ext>
                </a:extLst>
              </p:cNvPr>
              <p:cNvSpPr/>
              <p:nvPr/>
            </p:nvSpPr>
            <p:spPr>
              <a:xfrm>
                <a:off x="4318075" y="1562699"/>
                <a:ext cx="1163782" cy="782292"/>
              </a:xfrm>
              <a:custGeom>
                <a:avLst/>
                <a:gdLst>
                  <a:gd name="connsiteX0" fmla="*/ 5937 w 1163782"/>
                  <a:gd name="connsiteY0" fmla="*/ 0 h 1110343"/>
                  <a:gd name="connsiteX1" fmla="*/ 1163782 w 1163782"/>
                  <a:gd name="connsiteY1" fmla="*/ 5938 h 1110343"/>
                  <a:gd name="connsiteX2" fmla="*/ 1140031 w 1163782"/>
                  <a:gd name="connsiteY2" fmla="*/ 581891 h 1110343"/>
                  <a:gd name="connsiteX3" fmla="*/ 896587 w 1163782"/>
                  <a:gd name="connsiteY3" fmla="*/ 1110343 h 1110343"/>
                  <a:gd name="connsiteX4" fmla="*/ 0 w 1163782"/>
                  <a:gd name="connsiteY4" fmla="*/ 1110343 h 1110343"/>
                  <a:gd name="connsiteX5" fmla="*/ 5937 w 1163782"/>
                  <a:gd name="connsiteY5" fmla="*/ 0 h 1110343"/>
                  <a:gd name="connsiteX0" fmla="*/ 5937 w 1163782"/>
                  <a:gd name="connsiteY0" fmla="*/ 0 h 1128156"/>
                  <a:gd name="connsiteX1" fmla="*/ 1163782 w 1163782"/>
                  <a:gd name="connsiteY1" fmla="*/ 5938 h 1128156"/>
                  <a:gd name="connsiteX2" fmla="*/ 1140031 w 1163782"/>
                  <a:gd name="connsiteY2" fmla="*/ 581891 h 1128156"/>
                  <a:gd name="connsiteX3" fmla="*/ 1157844 w 1163782"/>
                  <a:gd name="connsiteY3" fmla="*/ 1128156 h 1128156"/>
                  <a:gd name="connsiteX4" fmla="*/ 0 w 1163782"/>
                  <a:gd name="connsiteY4" fmla="*/ 1110343 h 1128156"/>
                  <a:gd name="connsiteX5" fmla="*/ 5937 w 1163782"/>
                  <a:gd name="connsiteY5" fmla="*/ 0 h 112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3782" h="1128156">
                    <a:moveTo>
                      <a:pt x="5937" y="0"/>
                    </a:moveTo>
                    <a:lnTo>
                      <a:pt x="1163782" y="5938"/>
                    </a:lnTo>
                    <a:lnTo>
                      <a:pt x="1140031" y="581891"/>
                    </a:lnTo>
                    <a:lnTo>
                      <a:pt x="1157844" y="1128156"/>
                    </a:lnTo>
                    <a:lnTo>
                      <a:pt x="0" y="1110343"/>
                    </a:lnTo>
                    <a:lnTo>
                      <a:pt x="5937" y="0"/>
                    </a:lnTo>
                    <a:close/>
                  </a:path>
                </a:pathLst>
              </a:custGeom>
              <a:solidFill>
                <a:srgbClr val="4472BE">
                  <a:alpha val="21961"/>
                </a:srgbClr>
              </a:solidFill>
              <a:ln>
                <a:solidFill>
                  <a:srgbClr val="2F528F">
                    <a:alpha val="3098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  <p:sp>
          <p:nvSpPr>
            <p:cNvPr id="43" name="Line 52">
              <a:extLst>
                <a:ext uri="{FF2B5EF4-FFF2-40B4-BE49-F238E27FC236}">
                  <a16:creationId xmlns:a16="http://schemas.microsoft.com/office/drawing/2014/main" id="{D32BC429-1413-40E4-98BC-EB15B91E55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3147" y="1620334"/>
              <a:ext cx="0" cy="13073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44" name="Line 51">
              <a:extLst>
                <a:ext uri="{FF2B5EF4-FFF2-40B4-BE49-F238E27FC236}">
                  <a16:creationId xmlns:a16="http://schemas.microsoft.com/office/drawing/2014/main" id="{DD6CEAAB-9C77-4BC4-8FBE-D507892788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8361" y="1618303"/>
              <a:ext cx="259238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118FDB0-602D-4DF4-BD8D-587C5C72A7CC}"/>
                </a:ext>
              </a:extLst>
            </p:cNvPr>
            <p:cNvSpPr txBox="1"/>
            <p:nvPr/>
          </p:nvSpPr>
          <p:spPr>
            <a:xfrm>
              <a:off x="3324217" y="1269388"/>
              <a:ext cx="2136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dirty="0" err="1"/>
                <a:t>Bedrijfskap.behoefte</a:t>
              </a:r>
              <a:endParaRPr lang="nl-BE" dirty="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A9C8DC4-F6D8-4230-BB13-33F575275C40}"/>
              </a:ext>
            </a:extLst>
          </p:cNvPr>
          <p:cNvGrpSpPr/>
          <p:nvPr/>
        </p:nvGrpSpPr>
        <p:grpSpPr>
          <a:xfrm>
            <a:off x="3174269" y="3539862"/>
            <a:ext cx="2337838" cy="2613965"/>
            <a:chOff x="3221649" y="3544600"/>
            <a:chExt cx="2337838" cy="2613965"/>
          </a:xfrm>
        </p:grpSpPr>
        <p:sp>
          <p:nvSpPr>
            <p:cNvPr id="48" name="Text Box 57">
              <a:extLst>
                <a:ext uri="{FF2B5EF4-FFF2-40B4-BE49-F238E27FC236}">
                  <a16:creationId xmlns:a16="http://schemas.microsoft.com/office/drawing/2014/main" id="{616F39DD-3862-42D3-9BBF-636D4816E9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8549" y="3546084"/>
              <a:ext cx="1150938" cy="240330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NL" sz="1200" dirty="0" err="1"/>
                <a:t>Bedrijfs-opbrengsten</a:t>
              </a:r>
              <a:endParaRPr lang="nl-NL" sz="1200" dirty="0"/>
            </a:p>
          </p:txBody>
        </p:sp>
        <p:sp>
          <p:nvSpPr>
            <p:cNvPr id="49" name="Text Box 57">
              <a:extLst>
                <a:ext uri="{FF2B5EF4-FFF2-40B4-BE49-F238E27FC236}">
                  <a16:creationId xmlns:a16="http://schemas.microsoft.com/office/drawing/2014/main" id="{62F9EFC1-4C42-422C-95A3-13F212FA9B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8549" y="5949391"/>
              <a:ext cx="1150938" cy="2091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NL" sz="1200" dirty="0"/>
                <a:t>Fin. </a:t>
              </a:r>
              <a:r>
                <a:rPr lang="nl-NL" sz="1200" dirty="0" err="1"/>
                <a:t>opbr</a:t>
              </a:r>
              <a:r>
                <a:rPr lang="nl-NL" sz="1200" dirty="0"/>
                <a:t>.</a:t>
              </a:r>
            </a:p>
          </p:txBody>
        </p:sp>
        <p:sp>
          <p:nvSpPr>
            <p:cNvPr id="50" name="Text Box 57">
              <a:extLst>
                <a:ext uri="{FF2B5EF4-FFF2-40B4-BE49-F238E27FC236}">
                  <a16:creationId xmlns:a16="http://schemas.microsoft.com/office/drawing/2014/main" id="{EC3F28C1-AE17-4DC9-9596-9300FE2F61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2987" y="3544600"/>
              <a:ext cx="1150938" cy="3511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NL" sz="1200" dirty="0"/>
                <a:t>Aankopen</a:t>
              </a:r>
            </a:p>
          </p:txBody>
        </p:sp>
        <p:sp>
          <p:nvSpPr>
            <p:cNvPr id="51" name="Text Box 57">
              <a:extLst>
                <a:ext uri="{FF2B5EF4-FFF2-40B4-BE49-F238E27FC236}">
                  <a16:creationId xmlns:a16="http://schemas.microsoft.com/office/drawing/2014/main" id="{5D7732F2-8E0B-4FFB-9280-339DFE5FEC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2987" y="3895706"/>
              <a:ext cx="1150938" cy="60014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NL" sz="1200" dirty="0"/>
                <a:t>Diensten en div. goederen</a:t>
              </a:r>
            </a:p>
          </p:txBody>
        </p:sp>
        <p:sp>
          <p:nvSpPr>
            <p:cNvPr id="52" name="Text Box 57">
              <a:extLst>
                <a:ext uri="{FF2B5EF4-FFF2-40B4-BE49-F238E27FC236}">
                  <a16:creationId xmlns:a16="http://schemas.microsoft.com/office/drawing/2014/main" id="{DF5E031C-EBD6-4570-8351-FCB53AC439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2987" y="4501190"/>
              <a:ext cx="1150938" cy="4674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NL" sz="1200" dirty="0" err="1"/>
                <a:t>Personeels-kosten</a:t>
              </a:r>
              <a:endParaRPr lang="nl-NL" sz="1200" dirty="0"/>
            </a:p>
          </p:txBody>
        </p:sp>
        <p:sp>
          <p:nvSpPr>
            <p:cNvPr id="53" name="Text Box 57">
              <a:extLst>
                <a:ext uri="{FF2B5EF4-FFF2-40B4-BE49-F238E27FC236}">
                  <a16:creationId xmlns:a16="http://schemas.microsoft.com/office/drawing/2014/main" id="{AE0682F7-D120-47F9-9F65-EDA111AB32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1649" y="5328397"/>
              <a:ext cx="1150938" cy="2744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NL" sz="1200" dirty="0"/>
                <a:t>Fin. kosten</a:t>
              </a:r>
            </a:p>
          </p:txBody>
        </p:sp>
        <p:sp>
          <p:nvSpPr>
            <p:cNvPr id="54" name="Text Box 57">
              <a:extLst>
                <a:ext uri="{FF2B5EF4-FFF2-40B4-BE49-F238E27FC236}">
                  <a16:creationId xmlns:a16="http://schemas.microsoft.com/office/drawing/2014/main" id="{A5BC71D8-BA89-4EF4-87F9-795C6C26CD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6448" y="5607657"/>
              <a:ext cx="1150938" cy="2744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NL" sz="1200" dirty="0"/>
                <a:t>Belastingen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1F8C73E-F4B7-48BE-A5FB-9103A2E58A76}"/>
              </a:ext>
            </a:extLst>
          </p:cNvPr>
          <p:cNvGrpSpPr/>
          <p:nvPr/>
        </p:nvGrpSpPr>
        <p:grpSpPr>
          <a:xfrm>
            <a:off x="3055923" y="3179583"/>
            <a:ext cx="2592387" cy="3172030"/>
            <a:chOff x="3055923" y="3179583"/>
            <a:chExt cx="2592387" cy="3172030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0A4CF63-D80A-49A0-AACE-34F17C4B3C0B}"/>
                </a:ext>
              </a:extLst>
            </p:cNvPr>
            <p:cNvSpPr txBox="1"/>
            <p:nvPr/>
          </p:nvSpPr>
          <p:spPr>
            <a:xfrm>
              <a:off x="3825041" y="3179583"/>
              <a:ext cx="10529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dirty="0"/>
                <a:t>Uitbating</a:t>
              </a:r>
            </a:p>
          </p:txBody>
        </p:sp>
        <p:sp>
          <p:nvSpPr>
            <p:cNvPr id="55" name="Line 51">
              <a:extLst>
                <a:ext uri="{FF2B5EF4-FFF2-40B4-BE49-F238E27FC236}">
                  <a16:creationId xmlns:a16="http://schemas.microsoft.com/office/drawing/2014/main" id="{C7F42B95-CA67-4951-BD26-0EB3442C56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55923" y="3521637"/>
              <a:ext cx="259238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57" name="Line 52">
              <a:extLst>
                <a:ext uri="{FF2B5EF4-FFF2-40B4-BE49-F238E27FC236}">
                  <a16:creationId xmlns:a16="http://schemas.microsoft.com/office/drawing/2014/main" id="{2E1EA2BE-615C-4000-87D7-D6EC5C3DA9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52910" y="3521637"/>
              <a:ext cx="0" cy="28299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B2012BD8-7AA7-4916-8DC9-3EADD3167CFF}"/>
              </a:ext>
            </a:extLst>
          </p:cNvPr>
          <p:cNvSpPr txBox="1"/>
          <p:nvPr/>
        </p:nvSpPr>
        <p:spPr>
          <a:xfrm>
            <a:off x="3320270" y="1270176"/>
            <a:ext cx="2136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/>
              <a:t>Bedrijfskap.behoefte</a:t>
            </a:r>
            <a:endParaRPr lang="nl-BE" dirty="0"/>
          </a:p>
        </p:txBody>
      </p:sp>
      <p:pic>
        <p:nvPicPr>
          <p:cNvPr id="61" name="image1.jpeg">
            <a:extLst>
              <a:ext uri="{FF2B5EF4-FFF2-40B4-BE49-F238E27FC236}">
                <a16:creationId xmlns:a16="http://schemas.microsoft.com/office/drawing/2014/main" id="{76AA6AAA-6FC2-4CC4-BB2E-C946F6421AA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73D04A7-3D9B-4C02-9B99-A8233E32D90B}"/>
              </a:ext>
            </a:extLst>
          </p:cNvPr>
          <p:cNvSpPr txBox="1"/>
          <p:nvPr/>
        </p:nvSpPr>
        <p:spPr>
          <a:xfrm>
            <a:off x="329456" y="1906510"/>
            <a:ext cx="255292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Voor grotere entiteiten wordt gewerkt met een </a:t>
            </a:r>
            <a:r>
              <a:rPr lang="nl-BE" b="1" dirty="0"/>
              <a:t>“TARGET WORKING CAPITAL”</a:t>
            </a:r>
          </a:p>
          <a:p>
            <a:endParaRPr lang="nl-BE" b="1" dirty="0"/>
          </a:p>
          <a:p>
            <a:r>
              <a:rPr lang="nl-BE" dirty="0"/>
              <a:t>Er wordt berekend hoeveel bedrijfskapitaal “normaal” nodig is voor de verdere uitbating.</a:t>
            </a:r>
            <a:br>
              <a:rPr lang="nl-BE" dirty="0"/>
            </a:br>
            <a:br>
              <a:rPr lang="nl-BE" dirty="0"/>
            </a:br>
            <a:r>
              <a:rPr lang="nl-BE" dirty="0"/>
              <a:t>Op de closing-date wordt de net cash aangepast met het verschil tussen de </a:t>
            </a:r>
            <a:r>
              <a:rPr lang="nl-BE" dirty="0" err="1"/>
              <a:t>actual</a:t>
            </a:r>
            <a:r>
              <a:rPr lang="nl-BE" dirty="0"/>
              <a:t> </a:t>
            </a:r>
            <a:r>
              <a:rPr lang="nl-BE" dirty="0" err="1"/>
              <a:t>Working</a:t>
            </a:r>
            <a:r>
              <a:rPr lang="nl-BE" dirty="0"/>
              <a:t> </a:t>
            </a:r>
            <a:r>
              <a:rPr lang="nl-BE" dirty="0" err="1"/>
              <a:t>Capital</a:t>
            </a:r>
            <a:r>
              <a:rPr lang="nl-BE" dirty="0"/>
              <a:t> en de “Target”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75286F-A653-4359-8FA9-F288DAD88B2C}"/>
              </a:ext>
            </a:extLst>
          </p:cNvPr>
          <p:cNvSpPr txBox="1"/>
          <p:nvPr/>
        </p:nvSpPr>
        <p:spPr>
          <a:xfrm>
            <a:off x="6108285" y="2811786"/>
            <a:ext cx="38397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err="1">
                <a:solidFill>
                  <a:srgbClr val="FF0000"/>
                </a:solidFill>
              </a:rPr>
              <a:t>bvb</a:t>
            </a:r>
            <a:r>
              <a:rPr lang="nl-BE" sz="1400" dirty="0">
                <a:solidFill>
                  <a:srgbClr val="FF0000"/>
                </a:solidFill>
              </a:rPr>
              <a:t>.  90d. </a:t>
            </a:r>
            <a:r>
              <a:rPr lang="nl-BE" sz="1400" b="1" dirty="0">
                <a:solidFill>
                  <a:srgbClr val="FF0000"/>
                </a:solidFill>
              </a:rPr>
              <a:t>voorraad</a:t>
            </a:r>
            <a:br>
              <a:rPr lang="nl-BE" sz="1400" dirty="0">
                <a:solidFill>
                  <a:srgbClr val="FF0000"/>
                </a:solidFill>
              </a:rPr>
            </a:br>
            <a:r>
              <a:rPr lang="nl-BE" sz="1400" dirty="0">
                <a:solidFill>
                  <a:srgbClr val="FF0000"/>
                </a:solidFill>
              </a:rPr>
              <a:t>	500.000 Euro aankopen/jaar </a:t>
            </a:r>
          </a:p>
          <a:p>
            <a:r>
              <a:rPr lang="nl-BE" sz="1400" dirty="0">
                <a:solidFill>
                  <a:srgbClr val="FF0000"/>
                </a:solidFill>
              </a:rPr>
              <a:t>=&gt; 90/365 x 500.000 =              </a:t>
            </a:r>
            <a:r>
              <a:rPr lang="nl-BE" sz="1400" b="1" dirty="0">
                <a:solidFill>
                  <a:srgbClr val="FF0000"/>
                </a:solidFill>
              </a:rPr>
              <a:t>124.000 €</a:t>
            </a:r>
            <a:r>
              <a:rPr lang="nl-BE" sz="14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4525FC-9393-4126-9058-D04A679DE420}"/>
              </a:ext>
            </a:extLst>
          </p:cNvPr>
          <p:cNvSpPr txBox="1"/>
          <p:nvPr/>
        </p:nvSpPr>
        <p:spPr>
          <a:xfrm>
            <a:off x="6567041" y="2390512"/>
            <a:ext cx="1811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>
                <a:solidFill>
                  <a:srgbClr val="FF0000"/>
                </a:solidFill>
              </a:rPr>
              <a:t>TARGET W.C.</a:t>
            </a:r>
          </a:p>
        </p:txBody>
      </p:sp>
      <p:pic>
        <p:nvPicPr>
          <p:cNvPr id="56" name="image2.png">
            <a:extLst>
              <a:ext uri="{FF2B5EF4-FFF2-40B4-BE49-F238E27FC236}">
                <a16:creationId xmlns:a16="http://schemas.microsoft.com/office/drawing/2014/main" id="{ADEEEFF6-234E-4E8C-8532-9FE5ACEFC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94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47298"/>
            <a:ext cx="3086100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3033932" y="446957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3178394" y="519982"/>
            <a:ext cx="1152525" cy="35544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669F2CF-8FEF-4E75-8DF2-0165C2EE9541}"/>
              </a:ext>
            </a:extLst>
          </p:cNvPr>
          <p:cNvSpPr/>
          <p:nvPr/>
        </p:nvSpPr>
        <p:spPr>
          <a:xfrm>
            <a:off x="3177118" y="524899"/>
            <a:ext cx="1149887" cy="355445"/>
          </a:xfrm>
          <a:prstGeom prst="rect">
            <a:avLst/>
          </a:prstGeom>
          <a:solidFill>
            <a:srgbClr val="FFFF00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DED839C-EA03-4484-95E5-E46DDAC80AFE}"/>
              </a:ext>
            </a:extLst>
          </p:cNvPr>
          <p:cNvSpPr txBox="1"/>
          <p:nvPr/>
        </p:nvSpPr>
        <p:spPr>
          <a:xfrm>
            <a:off x="3577072" y="89616"/>
            <a:ext cx="1315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Vaste Activa</a:t>
            </a:r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4330919" y="446957"/>
            <a:ext cx="0" cy="5764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01813AD-A639-416A-9C53-C9F0405E7017}"/>
              </a:ext>
            </a:extLst>
          </p:cNvPr>
          <p:cNvGrpSpPr/>
          <p:nvPr/>
        </p:nvGrpSpPr>
        <p:grpSpPr>
          <a:xfrm>
            <a:off x="3038361" y="1269388"/>
            <a:ext cx="2592387" cy="1658337"/>
            <a:chOff x="3038361" y="1269388"/>
            <a:chExt cx="2592387" cy="1658337"/>
          </a:xfrm>
        </p:grpSpPr>
        <p:sp>
          <p:nvSpPr>
            <p:cNvPr id="11" name="Text Box 60"/>
            <p:cNvSpPr txBox="1">
              <a:spLocks noChangeArrowheads="1"/>
            </p:cNvSpPr>
            <p:nvPr/>
          </p:nvSpPr>
          <p:spPr bwMode="auto">
            <a:xfrm>
              <a:off x="3169663" y="1739351"/>
              <a:ext cx="1150937" cy="215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NL" sz="1200" dirty="0"/>
                <a:t>Voorraden</a:t>
              </a:r>
            </a:p>
          </p:txBody>
        </p:sp>
        <p:sp>
          <p:nvSpPr>
            <p:cNvPr id="12" name="Text Box 61"/>
            <p:cNvSpPr txBox="1">
              <a:spLocks noChangeArrowheads="1"/>
            </p:cNvSpPr>
            <p:nvPr/>
          </p:nvSpPr>
          <p:spPr bwMode="auto">
            <a:xfrm>
              <a:off x="3169663" y="2387051"/>
              <a:ext cx="1150937" cy="4691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NL" sz="1200"/>
                <a:t>Vorderingen</a:t>
              </a:r>
            </a:p>
          </p:txBody>
        </p:sp>
        <p:sp>
          <p:nvSpPr>
            <p:cNvPr id="13" name="Text Box 62"/>
            <p:cNvSpPr txBox="1">
              <a:spLocks noChangeArrowheads="1"/>
            </p:cNvSpPr>
            <p:nvPr/>
          </p:nvSpPr>
          <p:spPr bwMode="auto">
            <a:xfrm>
              <a:off x="3168918" y="1956838"/>
              <a:ext cx="1150938" cy="431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BE" sz="1200"/>
                <a:t>Handels-vorderingen</a:t>
              </a:r>
              <a:endParaRPr lang="nl-NL" sz="120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9C10B4B-2294-43B5-A0D3-4D8AD6731EEB}"/>
                </a:ext>
              </a:extLst>
            </p:cNvPr>
            <p:cNvSpPr/>
            <p:nvPr/>
          </p:nvSpPr>
          <p:spPr>
            <a:xfrm>
              <a:off x="3163290" y="1736907"/>
              <a:ext cx="1163782" cy="1128156"/>
            </a:xfrm>
            <a:custGeom>
              <a:avLst/>
              <a:gdLst>
                <a:gd name="connsiteX0" fmla="*/ 5937 w 1163782"/>
                <a:gd name="connsiteY0" fmla="*/ 0 h 1110343"/>
                <a:gd name="connsiteX1" fmla="*/ 1163782 w 1163782"/>
                <a:gd name="connsiteY1" fmla="*/ 5938 h 1110343"/>
                <a:gd name="connsiteX2" fmla="*/ 1140031 w 1163782"/>
                <a:gd name="connsiteY2" fmla="*/ 581891 h 1110343"/>
                <a:gd name="connsiteX3" fmla="*/ 896587 w 1163782"/>
                <a:gd name="connsiteY3" fmla="*/ 1110343 h 1110343"/>
                <a:gd name="connsiteX4" fmla="*/ 0 w 1163782"/>
                <a:gd name="connsiteY4" fmla="*/ 1110343 h 1110343"/>
                <a:gd name="connsiteX5" fmla="*/ 5937 w 1163782"/>
                <a:gd name="connsiteY5" fmla="*/ 0 h 1110343"/>
                <a:gd name="connsiteX0" fmla="*/ 5937 w 1163782"/>
                <a:gd name="connsiteY0" fmla="*/ 0 h 1128156"/>
                <a:gd name="connsiteX1" fmla="*/ 1163782 w 1163782"/>
                <a:gd name="connsiteY1" fmla="*/ 5938 h 1128156"/>
                <a:gd name="connsiteX2" fmla="*/ 1140031 w 1163782"/>
                <a:gd name="connsiteY2" fmla="*/ 581891 h 1128156"/>
                <a:gd name="connsiteX3" fmla="*/ 1157844 w 1163782"/>
                <a:gd name="connsiteY3" fmla="*/ 1128156 h 1128156"/>
                <a:gd name="connsiteX4" fmla="*/ 0 w 1163782"/>
                <a:gd name="connsiteY4" fmla="*/ 1110343 h 1128156"/>
                <a:gd name="connsiteX5" fmla="*/ 5937 w 1163782"/>
                <a:gd name="connsiteY5" fmla="*/ 0 h 1128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3782" h="1128156">
                  <a:moveTo>
                    <a:pt x="5937" y="0"/>
                  </a:moveTo>
                  <a:lnTo>
                    <a:pt x="1163782" y="5938"/>
                  </a:lnTo>
                  <a:lnTo>
                    <a:pt x="1140031" y="581891"/>
                  </a:lnTo>
                  <a:lnTo>
                    <a:pt x="1157844" y="1128156"/>
                  </a:lnTo>
                  <a:lnTo>
                    <a:pt x="0" y="1110343"/>
                  </a:lnTo>
                  <a:lnTo>
                    <a:pt x="5937" y="0"/>
                  </a:lnTo>
                  <a:close/>
                </a:path>
              </a:pathLst>
            </a:custGeom>
            <a:solidFill>
              <a:srgbClr val="4472BE">
                <a:alpha val="21961"/>
              </a:srgbClr>
            </a:solidFill>
            <a:ln>
              <a:solidFill>
                <a:srgbClr val="2F528F">
                  <a:alpha val="3098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FE18C2E-5DCC-441C-A4E7-D1497A61AC40}"/>
                </a:ext>
              </a:extLst>
            </p:cNvPr>
            <p:cNvGrpSpPr/>
            <p:nvPr/>
          </p:nvGrpSpPr>
          <p:grpSpPr>
            <a:xfrm>
              <a:off x="4329654" y="1731246"/>
              <a:ext cx="1163782" cy="792163"/>
              <a:chOff x="4318075" y="1552829"/>
              <a:chExt cx="1163782" cy="792163"/>
            </a:xfrm>
          </p:grpSpPr>
          <p:sp>
            <p:nvSpPr>
              <p:cNvPr id="15" name="Text Box 64"/>
              <p:cNvSpPr txBox="1">
                <a:spLocks noChangeArrowheads="1"/>
              </p:cNvSpPr>
              <p:nvPr/>
            </p:nvSpPr>
            <p:spPr bwMode="auto">
              <a:xfrm>
                <a:off x="4330919" y="1552829"/>
                <a:ext cx="1150938" cy="28892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algn="ctr" eaLnBrk="1" hangingPunct="1"/>
                <a:r>
                  <a:rPr lang="nl-NL" sz="1200" dirty="0"/>
                  <a:t>Leveranciers</a:t>
                </a:r>
              </a:p>
            </p:txBody>
          </p:sp>
          <p:sp>
            <p:nvSpPr>
              <p:cNvPr id="19" name="Text Box 72"/>
              <p:cNvSpPr txBox="1">
                <a:spLocks noChangeArrowheads="1"/>
              </p:cNvSpPr>
              <p:nvPr/>
            </p:nvSpPr>
            <p:spPr bwMode="auto">
              <a:xfrm>
                <a:off x="4330919" y="1841754"/>
                <a:ext cx="1150938" cy="50323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algn="ctr" eaLnBrk="1" hangingPunct="1"/>
                <a:r>
                  <a:rPr lang="nl-NL" sz="1200"/>
                  <a:t>Soc/Fisc.</a:t>
                </a:r>
              </a:p>
              <a:p>
                <a:pPr algn="ctr" eaLnBrk="1" hangingPunct="1"/>
                <a:r>
                  <a:rPr lang="nl-NL" sz="1200"/>
                  <a:t>Schulden</a:t>
                </a:r>
              </a:p>
              <a:p>
                <a:pPr algn="ctr" eaLnBrk="1" hangingPunct="1"/>
                <a:endParaRPr lang="nl-NL" sz="1200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9A4A3E07-C6EB-4BA6-9764-BB85466CC42E}"/>
                  </a:ext>
                </a:extLst>
              </p:cNvPr>
              <p:cNvSpPr/>
              <p:nvPr/>
            </p:nvSpPr>
            <p:spPr>
              <a:xfrm>
                <a:off x="4318075" y="1562699"/>
                <a:ext cx="1163782" cy="782292"/>
              </a:xfrm>
              <a:custGeom>
                <a:avLst/>
                <a:gdLst>
                  <a:gd name="connsiteX0" fmla="*/ 5937 w 1163782"/>
                  <a:gd name="connsiteY0" fmla="*/ 0 h 1110343"/>
                  <a:gd name="connsiteX1" fmla="*/ 1163782 w 1163782"/>
                  <a:gd name="connsiteY1" fmla="*/ 5938 h 1110343"/>
                  <a:gd name="connsiteX2" fmla="*/ 1140031 w 1163782"/>
                  <a:gd name="connsiteY2" fmla="*/ 581891 h 1110343"/>
                  <a:gd name="connsiteX3" fmla="*/ 896587 w 1163782"/>
                  <a:gd name="connsiteY3" fmla="*/ 1110343 h 1110343"/>
                  <a:gd name="connsiteX4" fmla="*/ 0 w 1163782"/>
                  <a:gd name="connsiteY4" fmla="*/ 1110343 h 1110343"/>
                  <a:gd name="connsiteX5" fmla="*/ 5937 w 1163782"/>
                  <a:gd name="connsiteY5" fmla="*/ 0 h 1110343"/>
                  <a:gd name="connsiteX0" fmla="*/ 5937 w 1163782"/>
                  <a:gd name="connsiteY0" fmla="*/ 0 h 1128156"/>
                  <a:gd name="connsiteX1" fmla="*/ 1163782 w 1163782"/>
                  <a:gd name="connsiteY1" fmla="*/ 5938 h 1128156"/>
                  <a:gd name="connsiteX2" fmla="*/ 1140031 w 1163782"/>
                  <a:gd name="connsiteY2" fmla="*/ 581891 h 1128156"/>
                  <a:gd name="connsiteX3" fmla="*/ 1157844 w 1163782"/>
                  <a:gd name="connsiteY3" fmla="*/ 1128156 h 1128156"/>
                  <a:gd name="connsiteX4" fmla="*/ 0 w 1163782"/>
                  <a:gd name="connsiteY4" fmla="*/ 1110343 h 1128156"/>
                  <a:gd name="connsiteX5" fmla="*/ 5937 w 1163782"/>
                  <a:gd name="connsiteY5" fmla="*/ 0 h 112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3782" h="1128156">
                    <a:moveTo>
                      <a:pt x="5937" y="0"/>
                    </a:moveTo>
                    <a:lnTo>
                      <a:pt x="1163782" y="5938"/>
                    </a:lnTo>
                    <a:lnTo>
                      <a:pt x="1140031" y="581891"/>
                    </a:lnTo>
                    <a:lnTo>
                      <a:pt x="1157844" y="1128156"/>
                    </a:lnTo>
                    <a:lnTo>
                      <a:pt x="0" y="1110343"/>
                    </a:lnTo>
                    <a:lnTo>
                      <a:pt x="5937" y="0"/>
                    </a:lnTo>
                    <a:close/>
                  </a:path>
                </a:pathLst>
              </a:custGeom>
              <a:solidFill>
                <a:srgbClr val="4472BE">
                  <a:alpha val="21961"/>
                </a:srgbClr>
              </a:solidFill>
              <a:ln>
                <a:solidFill>
                  <a:srgbClr val="2F528F">
                    <a:alpha val="3098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  <p:sp>
          <p:nvSpPr>
            <p:cNvPr id="43" name="Line 52">
              <a:extLst>
                <a:ext uri="{FF2B5EF4-FFF2-40B4-BE49-F238E27FC236}">
                  <a16:creationId xmlns:a16="http://schemas.microsoft.com/office/drawing/2014/main" id="{D32BC429-1413-40E4-98BC-EB15B91E55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3147" y="1620334"/>
              <a:ext cx="0" cy="13073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44" name="Line 51">
              <a:extLst>
                <a:ext uri="{FF2B5EF4-FFF2-40B4-BE49-F238E27FC236}">
                  <a16:creationId xmlns:a16="http://schemas.microsoft.com/office/drawing/2014/main" id="{DD6CEAAB-9C77-4BC4-8FBE-D507892788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8361" y="1618303"/>
              <a:ext cx="259238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118FDB0-602D-4DF4-BD8D-587C5C72A7CC}"/>
                </a:ext>
              </a:extLst>
            </p:cNvPr>
            <p:cNvSpPr txBox="1"/>
            <p:nvPr/>
          </p:nvSpPr>
          <p:spPr>
            <a:xfrm>
              <a:off x="3324217" y="1269388"/>
              <a:ext cx="2136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dirty="0" err="1"/>
                <a:t>Bedrijfskap.behoefte</a:t>
              </a:r>
              <a:endParaRPr lang="nl-BE" dirty="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A9C8DC4-F6D8-4230-BB13-33F575275C40}"/>
              </a:ext>
            </a:extLst>
          </p:cNvPr>
          <p:cNvGrpSpPr/>
          <p:nvPr/>
        </p:nvGrpSpPr>
        <p:grpSpPr>
          <a:xfrm>
            <a:off x="3174269" y="3539862"/>
            <a:ext cx="2337838" cy="2613965"/>
            <a:chOff x="3221649" y="3544600"/>
            <a:chExt cx="2337838" cy="2613965"/>
          </a:xfrm>
        </p:grpSpPr>
        <p:sp>
          <p:nvSpPr>
            <p:cNvPr id="48" name="Text Box 57">
              <a:extLst>
                <a:ext uri="{FF2B5EF4-FFF2-40B4-BE49-F238E27FC236}">
                  <a16:creationId xmlns:a16="http://schemas.microsoft.com/office/drawing/2014/main" id="{616F39DD-3862-42D3-9BBF-636D4816E9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8549" y="3546084"/>
              <a:ext cx="1150938" cy="240330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NL" sz="1200" dirty="0" err="1"/>
                <a:t>Bedrijfs-opbrengsten</a:t>
              </a:r>
              <a:endParaRPr lang="nl-NL" sz="1200" dirty="0"/>
            </a:p>
          </p:txBody>
        </p:sp>
        <p:sp>
          <p:nvSpPr>
            <p:cNvPr id="49" name="Text Box 57">
              <a:extLst>
                <a:ext uri="{FF2B5EF4-FFF2-40B4-BE49-F238E27FC236}">
                  <a16:creationId xmlns:a16="http://schemas.microsoft.com/office/drawing/2014/main" id="{62F9EFC1-4C42-422C-95A3-13F212FA9B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8549" y="5949391"/>
              <a:ext cx="1150938" cy="2091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NL" sz="1200" dirty="0"/>
                <a:t>Fin. </a:t>
              </a:r>
              <a:r>
                <a:rPr lang="nl-NL" sz="1200" dirty="0" err="1"/>
                <a:t>opbr</a:t>
              </a:r>
              <a:r>
                <a:rPr lang="nl-NL" sz="1200" dirty="0"/>
                <a:t>.</a:t>
              </a:r>
            </a:p>
          </p:txBody>
        </p:sp>
        <p:sp>
          <p:nvSpPr>
            <p:cNvPr id="50" name="Text Box 57">
              <a:extLst>
                <a:ext uri="{FF2B5EF4-FFF2-40B4-BE49-F238E27FC236}">
                  <a16:creationId xmlns:a16="http://schemas.microsoft.com/office/drawing/2014/main" id="{EC3F28C1-AE17-4DC9-9596-9300FE2F61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2987" y="3544600"/>
              <a:ext cx="1150938" cy="3511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NL" sz="1200" dirty="0"/>
                <a:t>Aankopen</a:t>
              </a:r>
            </a:p>
          </p:txBody>
        </p:sp>
        <p:sp>
          <p:nvSpPr>
            <p:cNvPr id="51" name="Text Box 57">
              <a:extLst>
                <a:ext uri="{FF2B5EF4-FFF2-40B4-BE49-F238E27FC236}">
                  <a16:creationId xmlns:a16="http://schemas.microsoft.com/office/drawing/2014/main" id="{5D7732F2-8E0B-4FFB-9280-339DFE5FEC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2987" y="3895706"/>
              <a:ext cx="1150938" cy="60014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NL" sz="1200" dirty="0"/>
                <a:t>Diensten en div. goederen</a:t>
              </a:r>
            </a:p>
          </p:txBody>
        </p:sp>
        <p:sp>
          <p:nvSpPr>
            <p:cNvPr id="52" name="Text Box 57">
              <a:extLst>
                <a:ext uri="{FF2B5EF4-FFF2-40B4-BE49-F238E27FC236}">
                  <a16:creationId xmlns:a16="http://schemas.microsoft.com/office/drawing/2014/main" id="{DF5E031C-EBD6-4570-8351-FCB53AC439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2987" y="4501190"/>
              <a:ext cx="1150938" cy="4674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NL" sz="1200" dirty="0" err="1"/>
                <a:t>Personeels-kosten</a:t>
              </a:r>
              <a:endParaRPr lang="nl-NL" sz="1200" dirty="0"/>
            </a:p>
          </p:txBody>
        </p:sp>
        <p:sp>
          <p:nvSpPr>
            <p:cNvPr id="53" name="Text Box 57">
              <a:extLst>
                <a:ext uri="{FF2B5EF4-FFF2-40B4-BE49-F238E27FC236}">
                  <a16:creationId xmlns:a16="http://schemas.microsoft.com/office/drawing/2014/main" id="{AE0682F7-D120-47F9-9F65-EDA111AB32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1649" y="5328397"/>
              <a:ext cx="1150938" cy="2744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NL" sz="1200" dirty="0"/>
                <a:t>Fin. kosten</a:t>
              </a:r>
            </a:p>
          </p:txBody>
        </p:sp>
        <p:sp>
          <p:nvSpPr>
            <p:cNvPr id="54" name="Text Box 57">
              <a:extLst>
                <a:ext uri="{FF2B5EF4-FFF2-40B4-BE49-F238E27FC236}">
                  <a16:creationId xmlns:a16="http://schemas.microsoft.com/office/drawing/2014/main" id="{A5BC71D8-BA89-4EF4-87F9-795C6C26CD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6448" y="5607657"/>
              <a:ext cx="1150938" cy="2744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NL" sz="1200" dirty="0"/>
                <a:t>Belastingen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1F8C73E-F4B7-48BE-A5FB-9103A2E58A76}"/>
              </a:ext>
            </a:extLst>
          </p:cNvPr>
          <p:cNvGrpSpPr/>
          <p:nvPr/>
        </p:nvGrpSpPr>
        <p:grpSpPr>
          <a:xfrm>
            <a:off x="3055923" y="3179583"/>
            <a:ext cx="2592387" cy="3172030"/>
            <a:chOff x="3055923" y="3179583"/>
            <a:chExt cx="2592387" cy="3172030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0A4CF63-D80A-49A0-AACE-34F17C4B3C0B}"/>
                </a:ext>
              </a:extLst>
            </p:cNvPr>
            <p:cNvSpPr txBox="1"/>
            <p:nvPr/>
          </p:nvSpPr>
          <p:spPr>
            <a:xfrm>
              <a:off x="3825041" y="3179583"/>
              <a:ext cx="10529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dirty="0"/>
                <a:t>Uitbating</a:t>
              </a:r>
            </a:p>
          </p:txBody>
        </p:sp>
        <p:sp>
          <p:nvSpPr>
            <p:cNvPr id="55" name="Line 51">
              <a:extLst>
                <a:ext uri="{FF2B5EF4-FFF2-40B4-BE49-F238E27FC236}">
                  <a16:creationId xmlns:a16="http://schemas.microsoft.com/office/drawing/2014/main" id="{C7F42B95-CA67-4951-BD26-0EB3442C56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55923" y="3521637"/>
              <a:ext cx="259238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57" name="Line 52">
              <a:extLst>
                <a:ext uri="{FF2B5EF4-FFF2-40B4-BE49-F238E27FC236}">
                  <a16:creationId xmlns:a16="http://schemas.microsoft.com/office/drawing/2014/main" id="{2E1EA2BE-615C-4000-87D7-D6EC5C3DA9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52910" y="3521637"/>
              <a:ext cx="0" cy="28299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B2012BD8-7AA7-4916-8DC9-3EADD3167CFF}"/>
              </a:ext>
            </a:extLst>
          </p:cNvPr>
          <p:cNvSpPr txBox="1"/>
          <p:nvPr/>
        </p:nvSpPr>
        <p:spPr>
          <a:xfrm>
            <a:off x="3320270" y="1270176"/>
            <a:ext cx="2136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/>
              <a:t>Bedrijfskap.behoefte</a:t>
            </a:r>
            <a:endParaRPr lang="nl-BE" dirty="0"/>
          </a:p>
        </p:txBody>
      </p:sp>
      <p:pic>
        <p:nvPicPr>
          <p:cNvPr id="61" name="image1.jpeg">
            <a:extLst>
              <a:ext uri="{FF2B5EF4-FFF2-40B4-BE49-F238E27FC236}">
                <a16:creationId xmlns:a16="http://schemas.microsoft.com/office/drawing/2014/main" id="{76AA6AAA-6FC2-4CC4-BB2E-C946F6421AA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73D04A7-3D9B-4C02-9B99-A8233E32D90B}"/>
              </a:ext>
            </a:extLst>
          </p:cNvPr>
          <p:cNvSpPr txBox="1"/>
          <p:nvPr/>
        </p:nvSpPr>
        <p:spPr>
          <a:xfrm>
            <a:off x="329456" y="1906510"/>
            <a:ext cx="255292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Voor grotere entiteiten wordt gewerkt met een </a:t>
            </a:r>
            <a:r>
              <a:rPr lang="nl-BE" b="1" dirty="0"/>
              <a:t>“TARGET WORKING CAPITAL”</a:t>
            </a:r>
          </a:p>
          <a:p>
            <a:endParaRPr lang="nl-BE" b="1" dirty="0"/>
          </a:p>
          <a:p>
            <a:r>
              <a:rPr lang="nl-BE" dirty="0"/>
              <a:t>Er wordt berekend hoeveel bedrijfskapitaal “normaal” nodig is voor de verdere uitbating.</a:t>
            </a:r>
            <a:br>
              <a:rPr lang="nl-BE" dirty="0"/>
            </a:br>
            <a:br>
              <a:rPr lang="nl-BE" dirty="0"/>
            </a:br>
            <a:r>
              <a:rPr lang="nl-BE" dirty="0"/>
              <a:t>Op de closing-date wordt de net cash aangepast met het verschil tussen de </a:t>
            </a:r>
            <a:r>
              <a:rPr lang="nl-BE" dirty="0" err="1"/>
              <a:t>actual</a:t>
            </a:r>
            <a:r>
              <a:rPr lang="nl-BE" dirty="0"/>
              <a:t> </a:t>
            </a:r>
            <a:r>
              <a:rPr lang="nl-BE" dirty="0" err="1"/>
              <a:t>Working</a:t>
            </a:r>
            <a:r>
              <a:rPr lang="nl-BE" dirty="0"/>
              <a:t> </a:t>
            </a:r>
            <a:r>
              <a:rPr lang="nl-BE" dirty="0" err="1"/>
              <a:t>Capital</a:t>
            </a:r>
            <a:r>
              <a:rPr lang="nl-BE" dirty="0"/>
              <a:t> en de “Target”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75286F-A653-4359-8FA9-F288DAD88B2C}"/>
              </a:ext>
            </a:extLst>
          </p:cNvPr>
          <p:cNvSpPr txBox="1"/>
          <p:nvPr/>
        </p:nvSpPr>
        <p:spPr>
          <a:xfrm>
            <a:off x="6108285" y="2811786"/>
            <a:ext cx="38397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err="1">
                <a:solidFill>
                  <a:srgbClr val="FF0000"/>
                </a:solidFill>
              </a:rPr>
              <a:t>bvb</a:t>
            </a:r>
            <a:r>
              <a:rPr lang="nl-BE" sz="1400" dirty="0">
                <a:solidFill>
                  <a:srgbClr val="FF0000"/>
                </a:solidFill>
              </a:rPr>
              <a:t>.  90d. </a:t>
            </a:r>
            <a:r>
              <a:rPr lang="nl-BE" sz="1400" b="1" dirty="0">
                <a:solidFill>
                  <a:srgbClr val="FF0000"/>
                </a:solidFill>
              </a:rPr>
              <a:t>voorraad</a:t>
            </a:r>
            <a:br>
              <a:rPr lang="nl-BE" sz="1400" dirty="0">
                <a:solidFill>
                  <a:srgbClr val="FF0000"/>
                </a:solidFill>
              </a:rPr>
            </a:br>
            <a:r>
              <a:rPr lang="nl-BE" sz="1400" dirty="0">
                <a:solidFill>
                  <a:srgbClr val="FF0000"/>
                </a:solidFill>
              </a:rPr>
              <a:t>	500.000 Euro aankopen/jaar </a:t>
            </a:r>
          </a:p>
          <a:p>
            <a:r>
              <a:rPr lang="nl-BE" sz="1400" dirty="0">
                <a:solidFill>
                  <a:srgbClr val="FF0000"/>
                </a:solidFill>
              </a:rPr>
              <a:t>=&gt; 90/365 x 500.000 =              </a:t>
            </a:r>
            <a:r>
              <a:rPr lang="nl-BE" sz="1400" b="1" dirty="0">
                <a:solidFill>
                  <a:srgbClr val="FF0000"/>
                </a:solidFill>
              </a:rPr>
              <a:t>124.000 €</a:t>
            </a:r>
            <a:r>
              <a:rPr lang="nl-BE" sz="14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4525FC-9393-4126-9058-D04A679DE420}"/>
              </a:ext>
            </a:extLst>
          </p:cNvPr>
          <p:cNvSpPr txBox="1"/>
          <p:nvPr/>
        </p:nvSpPr>
        <p:spPr>
          <a:xfrm>
            <a:off x="6567041" y="2390512"/>
            <a:ext cx="1811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>
                <a:solidFill>
                  <a:srgbClr val="FF0000"/>
                </a:solidFill>
              </a:rPr>
              <a:t>TARGET W.C.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6C7AF56-930B-4E33-9FE9-06A3443F9D05}"/>
              </a:ext>
            </a:extLst>
          </p:cNvPr>
          <p:cNvSpPr txBox="1"/>
          <p:nvPr/>
        </p:nvSpPr>
        <p:spPr>
          <a:xfrm>
            <a:off x="6139772" y="3603907"/>
            <a:ext cx="38397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err="1">
                <a:solidFill>
                  <a:srgbClr val="FF0000"/>
                </a:solidFill>
              </a:rPr>
              <a:t>bvb</a:t>
            </a:r>
            <a:r>
              <a:rPr lang="nl-BE" sz="1400" dirty="0">
                <a:solidFill>
                  <a:srgbClr val="FF0000"/>
                </a:solidFill>
              </a:rPr>
              <a:t>.  60d. </a:t>
            </a:r>
            <a:r>
              <a:rPr lang="nl-BE" sz="1400" b="1" dirty="0">
                <a:solidFill>
                  <a:srgbClr val="FF0000"/>
                </a:solidFill>
              </a:rPr>
              <a:t>klantenkrediet</a:t>
            </a:r>
            <a:br>
              <a:rPr lang="nl-BE" sz="1400" dirty="0">
                <a:solidFill>
                  <a:srgbClr val="FF0000"/>
                </a:solidFill>
              </a:rPr>
            </a:br>
            <a:r>
              <a:rPr lang="nl-BE" sz="1400" dirty="0">
                <a:solidFill>
                  <a:srgbClr val="FF0000"/>
                </a:solidFill>
              </a:rPr>
              <a:t>	800.000 Euro omzet/jaar </a:t>
            </a:r>
          </a:p>
          <a:p>
            <a:r>
              <a:rPr lang="nl-BE" sz="1400" dirty="0">
                <a:solidFill>
                  <a:srgbClr val="FF0000"/>
                </a:solidFill>
              </a:rPr>
              <a:t>	21% BTW</a:t>
            </a:r>
          </a:p>
          <a:p>
            <a:r>
              <a:rPr lang="nl-BE" sz="1400" dirty="0">
                <a:solidFill>
                  <a:srgbClr val="FF0000"/>
                </a:solidFill>
              </a:rPr>
              <a:t>=&gt; 60/365 x 800.000 x 1,21 = </a:t>
            </a:r>
            <a:r>
              <a:rPr lang="nl-BE" sz="1400" b="1" dirty="0">
                <a:solidFill>
                  <a:srgbClr val="FF0000"/>
                </a:solidFill>
              </a:rPr>
              <a:t>159.000 €</a:t>
            </a:r>
            <a:r>
              <a:rPr lang="nl-BE" sz="1400" dirty="0">
                <a:solidFill>
                  <a:srgbClr val="FF0000"/>
                </a:solidFill>
              </a:rPr>
              <a:t>  </a:t>
            </a:r>
          </a:p>
        </p:txBody>
      </p:sp>
      <p:pic>
        <p:nvPicPr>
          <p:cNvPr id="56" name="image2.png">
            <a:extLst>
              <a:ext uri="{FF2B5EF4-FFF2-40B4-BE49-F238E27FC236}">
                <a16:creationId xmlns:a16="http://schemas.microsoft.com/office/drawing/2014/main" id="{201A6231-3632-4B45-BEAB-A4565D32A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46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2.png">
            <a:extLst>
              <a:ext uri="{FF2B5EF4-FFF2-40B4-BE49-F238E27FC236}">
                <a16:creationId xmlns:a16="http://schemas.microsoft.com/office/drawing/2014/main" id="{9199735B-E72B-4A30-99CE-151EAE035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2843808" y="2471607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2988270" y="2544632"/>
            <a:ext cx="11525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8" name="Text Box 56"/>
          <p:cNvSpPr txBox="1">
            <a:spLocks noChangeArrowheads="1"/>
          </p:cNvSpPr>
          <p:nvPr/>
        </p:nvSpPr>
        <p:spPr bwMode="auto">
          <a:xfrm>
            <a:off x="7079953" y="3014766"/>
            <a:ext cx="1150938" cy="36004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Schuld</a:t>
            </a:r>
          </a:p>
        </p:txBody>
      </p:sp>
      <p:sp>
        <p:nvSpPr>
          <p:cNvPr id="10" name="Text Box 58"/>
          <p:cNvSpPr txBox="1">
            <a:spLocks noChangeArrowheads="1"/>
          </p:cNvSpPr>
          <p:nvPr/>
        </p:nvSpPr>
        <p:spPr bwMode="auto">
          <a:xfrm>
            <a:off x="7079953" y="3374806"/>
            <a:ext cx="1150938" cy="23142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&lt;1Y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2989015" y="3263770"/>
            <a:ext cx="11509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Voorraden</a:t>
            </a:r>
          </a:p>
        </p:txBody>
      </p:sp>
      <p:sp>
        <p:nvSpPr>
          <p:cNvPr id="12" name="Text Box 61"/>
          <p:cNvSpPr txBox="1">
            <a:spLocks noChangeArrowheads="1"/>
          </p:cNvSpPr>
          <p:nvPr/>
        </p:nvSpPr>
        <p:spPr bwMode="auto">
          <a:xfrm>
            <a:off x="2989015" y="3911470"/>
            <a:ext cx="1150937" cy="46910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Vorderingen</a:t>
            </a:r>
          </a:p>
        </p:txBody>
      </p: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2988270" y="3481257"/>
            <a:ext cx="11509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BE" sz="1200"/>
              <a:t>Handels-vorderingen</a:t>
            </a:r>
            <a:endParaRPr lang="nl-NL" sz="1200"/>
          </a:p>
        </p:txBody>
      </p:sp>
      <p:sp>
        <p:nvSpPr>
          <p:cNvPr id="14" name="Text Box 63"/>
          <p:cNvSpPr txBox="1">
            <a:spLocks noChangeArrowheads="1"/>
          </p:cNvSpPr>
          <p:nvPr/>
        </p:nvSpPr>
        <p:spPr bwMode="auto">
          <a:xfrm>
            <a:off x="7079953" y="3606227"/>
            <a:ext cx="1150938" cy="253207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KT Fin Schuld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5" name="Text Box 64"/>
          <p:cNvSpPr txBox="1">
            <a:spLocks noChangeArrowheads="1"/>
          </p:cNvSpPr>
          <p:nvPr/>
        </p:nvSpPr>
        <p:spPr bwMode="auto">
          <a:xfrm>
            <a:off x="4140795" y="3840032"/>
            <a:ext cx="11509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Leveranciers</a:t>
            </a:r>
          </a:p>
        </p:txBody>
      </p:sp>
      <p:sp>
        <p:nvSpPr>
          <p:cNvPr id="19" name="Text Box 72"/>
          <p:cNvSpPr txBox="1">
            <a:spLocks noChangeArrowheads="1"/>
          </p:cNvSpPr>
          <p:nvPr/>
        </p:nvSpPr>
        <p:spPr bwMode="auto">
          <a:xfrm>
            <a:off x="4140795" y="4128957"/>
            <a:ext cx="1150938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Soc/Fisc.</a:t>
            </a:r>
          </a:p>
          <a:p>
            <a:pPr algn="ctr" eaLnBrk="1" hangingPunct="1"/>
            <a:r>
              <a:rPr lang="nl-NL" sz="1200"/>
              <a:t>Schulden</a:t>
            </a:r>
          </a:p>
          <a:p>
            <a:pPr algn="ctr" eaLnBrk="1" hangingPunct="1"/>
            <a:endParaRPr lang="nl-NL" sz="1200"/>
          </a:p>
        </p:txBody>
      </p:sp>
      <p:sp>
        <p:nvSpPr>
          <p:cNvPr id="20" name="Text Box 73"/>
          <p:cNvSpPr txBox="1">
            <a:spLocks noChangeArrowheads="1"/>
          </p:cNvSpPr>
          <p:nvPr/>
        </p:nvSpPr>
        <p:spPr bwMode="auto">
          <a:xfrm>
            <a:off x="5923514" y="4399439"/>
            <a:ext cx="1152525" cy="26709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 err="1"/>
              <a:t>Liq.Middelen</a:t>
            </a:r>
            <a:endParaRPr lang="nl-NL" sz="1000" dirty="0"/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4140795" y="2471607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B299431-35A9-4F60-A376-0F526B0EDFE5}"/>
              </a:ext>
            </a:extLst>
          </p:cNvPr>
          <p:cNvSpPr txBox="1"/>
          <p:nvPr/>
        </p:nvSpPr>
        <p:spPr>
          <a:xfrm rot="5400000">
            <a:off x="7908814" y="3258723"/>
            <a:ext cx="1013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00B050"/>
                </a:solidFill>
              </a:rPr>
              <a:t>Net-cash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BF2AF88-27AE-4A0F-A2A2-FC95706ABFFD}"/>
              </a:ext>
            </a:extLst>
          </p:cNvPr>
          <p:cNvSpPr txBox="1"/>
          <p:nvPr/>
        </p:nvSpPr>
        <p:spPr>
          <a:xfrm>
            <a:off x="2913179" y="4570241"/>
            <a:ext cx="248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4472BE"/>
                </a:solidFill>
              </a:rPr>
              <a:t>Bedrijfskapitaalbehoefte</a:t>
            </a: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A9C10B4B-2294-43B5-A0D3-4D8AD6731EEB}"/>
              </a:ext>
            </a:extLst>
          </p:cNvPr>
          <p:cNvSpPr/>
          <p:nvPr/>
        </p:nvSpPr>
        <p:spPr>
          <a:xfrm>
            <a:off x="2974769" y="3265715"/>
            <a:ext cx="1163782" cy="1128156"/>
          </a:xfrm>
          <a:custGeom>
            <a:avLst/>
            <a:gdLst>
              <a:gd name="connsiteX0" fmla="*/ 5937 w 1163782"/>
              <a:gd name="connsiteY0" fmla="*/ 0 h 1110343"/>
              <a:gd name="connsiteX1" fmla="*/ 1163782 w 1163782"/>
              <a:gd name="connsiteY1" fmla="*/ 5938 h 1110343"/>
              <a:gd name="connsiteX2" fmla="*/ 1140031 w 1163782"/>
              <a:gd name="connsiteY2" fmla="*/ 581891 h 1110343"/>
              <a:gd name="connsiteX3" fmla="*/ 896587 w 1163782"/>
              <a:gd name="connsiteY3" fmla="*/ 1110343 h 1110343"/>
              <a:gd name="connsiteX4" fmla="*/ 0 w 1163782"/>
              <a:gd name="connsiteY4" fmla="*/ 1110343 h 1110343"/>
              <a:gd name="connsiteX5" fmla="*/ 5937 w 1163782"/>
              <a:gd name="connsiteY5" fmla="*/ 0 h 1110343"/>
              <a:gd name="connsiteX0" fmla="*/ 5937 w 1163782"/>
              <a:gd name="connsiteY0" fmla="*/ 0 h 1128156"/>
              <a:gd name="connsiteX1" fmla="*/ 1163782 w 1163782"/>
              <a:gd name="connsiteY1" fmla="*/ 5938 h 1128156"/>
              <a:gd name="connsiteX2" fmla="*/ 1140031 w 1163782"/>
              <a:gd name="connsiteY2" fmla="*/ 581891 h 1128156"/>
              <a:gd name="connsiteX3" fmla="*/ 1157844 w 1163782"/>
              <a:gd name="connsiteY3" fmla="*/ 1128156 h 1128156"/>
              <a:gd name="connsiteX4" fmla="*/ 0 w 1163782"/>
              <a:gd name="connsiteY4" fmla="*/ 1110343 h 1128156"/>
              <a:gd name="connsiteX5" fmla="*/ 5937 w 1163782"/>
              <a:gd name="connsiteY5" fmla="*/ 0 h 11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782" h="1128156">
                <a:moveTo>
                  <a:pt x="5937" y="0"/>
                </a:moveTo>
                <a:lnTo>
                  <a:pt x="1163782" y="5938"/>
                </a:lnTo>
                <a:lnTo>
                  <a:pt x="1140031" y="581891"/>
                </a:lnTo>
                <a:lnTo>
                  <a:pt x="1157844" y="1128156"/>
                </a:lnTo>
                <a:lnTo>
                  <a:pt x="0" y="1110343"/>
                </a:lnTo>
                <a:lnTo>
                  <a:pt x="5937" y="0"/>
                </a:lnTo>
                <a:close/>
              </a:path>
            </a:pathLst>
          </a:custGeom>
          <a:solidFill>
            <a:srgbClr val="4472BE">
              <a:alpha val="21961"/>
            </a:srgbClr>
          </a:solidFill>
          <a:ln>
            <a:solidFill>
              <a:srgbClr val="2F528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669F2CF-8FEF-4E75-8DF2-0165C2EE9541}"/>
              </a:ext>
            </a:extLst>
          </p:cNvPr>
          <p:cNvSpPr/>
          <p:nvPr/>
        </p:nvSpPr>
        <p:spPr>
          <a:xfrm>
            <a:off x="2986994" y="2549549"/>
            <a:ext cx="1149887" cy="718518"/>
          </a:xfrm>
          <a:prstGeom prst="rect">
            <a:avLst/>
          </a:prstGeom>
          <a:solidFill>
            <a:srgbClr val="FFFF00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EB77D9E-9D52-47C0-BB47-65DDF786AE94}"/>
              </a:ext>
            </a:extLst>
          </p:cNvPr>
          <p:cNvSpPr/>
          <p:nvPr/>
        </p:nvSpPr>
        <p:spPr>
          <a:xfrm>
            <a:off x="5946533" y="3029541"/>
            <a:ext cx="2297875" cy="1620982"/>
          </a:xfrm>
          <a:custGeom>
            <a:avLst/>
            <a:gdLst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51906 w 2297875"/>
              <a:gd name="connsiteY4" fmla="*/ 831273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7875" h="1620982">
                <a:moveTo>
                  <a:pt x="1294410" y="825335"/>
                </a:moveTo>
                <a:lnTo>
                  <a:pt x="2297875" y="831273"/>
                </a:lnTo>
                <a:lnTo>
                  <a:pt x="2286000" y="5937"/>
                </a:lnTo>
                <a:lnTo>
                  <a:pt x="1140031" y="0"/>
                </a:lnTo>
                <a:lnTo>
                  <a:pt x="1151906" y="831273"/>
                </a:lnTo>
                <a:lnTo>
                  <a:pt x="890649" y="1377537"/>
                </a:lnTo>
                <a:lnTo>
                  <a:pt x="0" y="1377537"/>
                </a:lnTo>
                <a:lnTo>
                  <a:pt x="0" y="1620982"/>
                </a:lnTo>
                <a:lnTo>
                  <a:pt x="1145969" y="1609106"/>
                </a:lnTo>
                <a:lnTo>
                  <a:pt x="1145969" y="1365662"/>
                </a:lnTo>
                <a:lnTo>
                  <a:pt x="985652" y="1377537"/>
                </a:lnTo>
                <a:lnTo>
                  <a:pt x="1294410" y="825335"/>
                </a:lnTo>
                <a:close/>
              </a:path>
            </a:pathLst>
          </a:custGeom>
          <a:solidFill>
            <a:srgbClr val="92D050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A4A3E07-C6EB-4BA6-9764-BB85466CC42E}"/>
              </a:ext>
            </a:extLst>
          </p:cNvPr>
          <p:cNvSpPr/>
          <p:nvPr/>
        </p:nvSpPr>
        <p:spPr>
          <a:xfrm>
            <a:off x="4127006" y="3849901"/>
            <a:ext cx="1163782" cy="782292"/>
          </a:xfrm>
          <a:custGeom>
            <a:avLst/>
            <a:gdLst>
              <a:gd name="connsiteX0" fmla="*/ 5937 w 1163782"/>
              <a:gd name="connsiteY0" fmla="*/ 0 h 1110343"/>
              <a:gd name="connsiteX1" fmla="*/ 1163782 w 1163782"/>
              <a:gd name="connsiteY1" fmla="*/ 5938 h 1110343"/>
              <a:gd name="connsiteX2" fmla="*/ 1140031 w 1163782"/>
              <a:gd name="connsiteY2" fmla="*/ 581891 h 1110343"/>
              <a:gd name="connsiteX3" fmla="*/ 896587 w 1163782"/>
              <a:gd name="connsiteY3" fmla="*/ 1110343 h 1110343"/>
              <a:gd name="connsiteX4" fmla="*/ 0 w 1163782"/>
              <a:gd name="connsiteY4" fmla="*/ 1110343 h 1110343"/>
              <a:gd name="connsiteX5" fmla="*/ 5937 w 1163782"/>
              <a:gd name="connsiteY5" fmla="*/ 0 h 1110343"/>
              <a:gd name="connsiteX0" fmla="*/ 5937 w 1163782"/>
              <a:gd name="connsiteY0" fmla="*/ 0 h 1128156"/>
              <a:gd name="connsiteX1" fmla="*/ 1163782 w 1163782"/>
              <a:gd name="connsiteY1" fmla="*/ 5938 h 1128156"/>
              <a:gd name="connsiteX2" fmla="*/ 1140031 w 1163782"/>
              <a:gd name="connsiteY2" fmla="*/ 581891 h 1128156"/>
              <a:gd name="connsiteX3" fmla="*/ 1157844 w 1163782"/>
              <a:gd name="connsiteY3" fmla="*/ 1128156 h 1128156"/>
              <a:gd name="connsiteX4" fmla="*/ 0 w 1163782"/>
              <a:gd name="connsiteY4" fmla="*/ 1110343 h 1128156"/>
              <a:gd name="connsiteX5" fmla="*/ 5937 w 1163782"/>
              <a:gd name="connsiteY5" fmla="*/ 0 h 11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782" h="1128156">
                <a:moveTo>
                  <a:pt x="5937" y="0"/>
                </a:moveTo>
                <a:lnTo>
                  <a:pt x="1163782" y="5938"/>
                </a:lnTo>
                <a:lnTo>
                  <a:pt x="1140031" y="581891"/>
                </a:lnTo>
                <a:lnTo>
                  <a:pt x="1157844" y="1128156"/>
                </a:lnTo>
                <a:lnTo>
                  <a:pt x="0" y="1110343"/>
                </a:lnTo>
                <a:lnTo>
                  <a:pt x="5937" y="0"/>
                </a:lnTo>
                <a:close/>
              </a:path>
            </a:pathLst>
          </a:custGeom>
          <a:solidFill>
            <a:srgbClr val="4472BE">
              <a:alpha val="21961"/>
            </a:srgbClr>
          </a:solidFill>
          <a:ln>
            <a:solidFill>
              <a:srgbClr val="2F528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0" name="Line 51">
            <a:extLst>
              <a:ext uri="{FF2B5EF4-FFF2-40B4-BE49-F238E27FC236}">
                <a16:creationId xmlns:a16="http://schemas.microsoft.com/office/drawing/2014/main" id="{AA54A378-229F-4D12-9A95-66796A7C8F73}"/>
              </a:ext>
            </a:extLst>
          </p:cNvPr>
          <p:cNvSpPr>
            <a:spLocks noChangeShapeType="1"/>
          </p:cNvSpPr>
          <p:nvPr/>
        </p:nvSpPr>
        <p:spPr bwMode="auto">
          <a:xfrm>
            <a:off x="5779845" y="2483598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3" name="Line 52">
            <a:extLst>
              <a:ext uri="{FF2B5EF4-FFF2-40B4-BE49-F238E27FC236}">
                <a16:creationId xmlns:a16="http://schemas.microsoft.com/office/drawing/2014/main" id="{B0A524FC-647A-4815-A43A-2DC1086326C0}"/>
              </a:ext>
            </a:extLst>
          </p:cNvPr>
          <p:cNvSpPr>
            <a:spLocks noChangeShapeType="1"/>
          </p:cNvSpPr>
          <p:nvPr/>
        </p:nvSpPr>
        <p:spPr bwMode="auto">
          <a:xfrm>
            <a:off x="7076832" y="2483598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01A7D1D-70A2-4607-A5CE-2A3AB424DCA3}"/>
              </a:ext>
            </a:extLst>
          </p:cNvPr>
          <p:cNvSpPr txBox="1"/>
          <p:nvPr/>
        </p:nvSpPr>
        <p:spPr>
          <a:xfrm>
            <a:off x="6587197" y="2168127"/>
            <a:ext cx="1041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Net-Cash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DED839C-EA03-4484-95E5-E46DDAC80AFE}"/>
              </a:ext>
            </a:extLst>
          </p:cNvPr>
          <p:cNvSpPr txBox="1"/>
          <p:nvPr/>
        </p:nvSpPr>
        <p:spPr>
          <a:xfrm>
            <a:off x="3386948" y="2114266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Enterprise </a:t>
            </a:r>
            <a:r>
              <a:rPr lang="nl-BE" dirty="0" err="1"/>
              <a:t>value</a:t>
            </a:r>
            <a:endParaRPr lang="nl-BE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E5E1717-8EF9-4761-A926-8B15E595117F}"/>
              </a:ext>
            </a:extLst>
          </p:cNvPr>
          <p:cNvSpPr txBox="1"/>
          <p:nvPr/>
        </p:nvSpPr>
        <p:spPr>
          <a:xfrm rot="16200000">
            <a:off x="2506799" y="2732470"/>
            <a:ext cx="746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accent4">
                    <a:lumMod val="75000"/>
                  </a:schemeClr>
                </a:solidFill>
              </a:rPr>
              <a:t>V. act.</a:t>
            </a:r>
          </a:p>
        </p:txBody>
      </p:sp>
      <p:pic>
        <p:nvPicPr>
          <p:cNvPr id="44" name="image1.jpeg">
            <a:extLst>
              <a:ext uri="{FF2B5EF4-FFF2-40B4-BE49-F238E27FC236}">
                <a16:creationId xmlns:a16="http://schemas.microsoft.com/office/drawing/2014/main" id="{48062A0E-9E4D-4F80-9641-D18532B2DE6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1844" y="5988106"/>
            <a:ext cx="1459448" cy="7333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D66BC5-812E-4891-B010-C463E87895B4}"/>
              </a:ext>
            </a:extLst>
          </p:cNvPr>
          <p:cNvSpPr txBox="1"/>
          <p:nvPr/>
        </p:nvSpPr>
        <p:spPr>
          <a:xfrm>
            <a:off x="5721613" y="1599064"/>
            <a:ext cx="2878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rgbClr val="FF0000"/>
                </a:solidFill>
              </a:rPr>
              <a:t>QUID CASH &amp; DEBTS?</a:t>
            </a:r>
          </a:p>
        </p:txBody>
      </p:sp>
    </p:spTree>
    <p:extLst>
      <p:ext uri="{BB962C8B-B14F-4D97-AF65-F5344CB8AC3E}">
        <p14:creationId xmlns:p14="http://schemas.microsoft.com/office/powerpoint/2010/main" val="839485763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47298"/>
            <a:ext cx="3086100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3033932" y="446957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3178394" y="519982"/>
            <a:ext cx="1152525" cy="35544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669F2CF-8FEF-4E75-8DF2-0165C2EE9541}"/>
              </a:ext>
            </a:extLst>
          </p:cNvPr>
          <p:cNvSpPr/>
          <p:nvPr/>
        </p:nvSpPr>
        <p:spPr>
          <a:xfrm>
            <a:off x="3177118" y="524899"/>
            <a:ext cx="1149887" cy="355445"/>
          </a:xfrm>
          <a:prstGeom prst="rect">
            <a:avLst/>
          </a:prstGeom>
          <a:solidFill>
            <a:srgbClr val="FFFF00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DED839C-EA03-4484-95E5-E46DDAC80AFE}"/>
              </a:ext>
            </a:extLst>
          </p:cNvPr>
          <p:cNvSpPr txBox="1"/>
          <p:nvPr/>
        </p:nvSpPr>
        <p:spPr>
          <a:xfrm>
            <a:off x="3577072" y="89616"/>
            <a:ext cx="1315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Vaste Activa</a:t>
            </a:r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4330919" y="446957"/>
            <a:ext cx="0" cy="5764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01813AD-A639-416A-9C53-C9F0405E7017}"/>
              </a:ext>
            </a:extLst>
          </p:cNvPr>
          <p:cNvGrpSpPr/>
          <p:nvPr/>
        </p:nvGrpSpPr>
        <p:grpSpPr>
          <a:xfrm>
            <a:off x="3038361" y="1269388"/>
            <a:ext cx="2592387" cy="1658337"/>
            <a:chOff x="3038361" y="1269388"/>
            <a:chExt cx="2592387" cy="1658337"/>
          </a:xfrm>
        </p:grpSpPr>
        <p:sp>
          <p:nvSpPr>
            <p:cNvPr id="11" name="Text Box 60"/>
            <p:cNvSpPr txBox="1">
              <a:spLocks noChangeArrowheads="1"/>
            </p:cNvSpPr>
            <p:nvPr/>
          </p:nvSpPr>
          <p:spPr bwMode="auto">
            <a:xfrm>
              <a:off x="3169663" y="1739351"/>
              <a:ext cx="1150937" cy="215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NL" sz="1200" dirty="0"/>
                <a:t>Voorraden</a:t>
              </a:r>
            </a:p>
          </p:txBody>
        </p:sp>
        <p:sp>
          <p:nvSpPr>
            <p:cNvPr id="12" name="Text Box 61"/>
            <p:cNvSpPr txBox="1">
              <a:spLocks noChangeArrowheads="1"/>
            </p:cNvSpPr>
            <p:nvPr/>
          </p:nvSpPr>
          <p:spPr bwMode="auto">
            <a:xfrm>
              <a:off x="3169663" y="2387051"/>
              <a:ext cx="1150937" cy="4691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NL" sz="1200"/>
                <a:t>Vorderingen</a:t>
              </a:r>
            </a:p>
          </p:txBody>
        </p:sp>
        <p:sp>
          <p:nvSpPr>
            <p:cNvPr id="13" name="Text Box 62"/>
            <p:cNvSpPr txBox="1">
              <a:spLocks noChangeArrowheads="1"/>
            </p:cNvSpPr>
            <p:nvPr/>
          </p:nvSpPr>
          <p:spPr bwMode="auto">
            <a:xfrm>
              <a:off x="3168918" y="1956838"/>
              <a:ext cx="1150938" cy="431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BE" sz="1200"/>
                <a:t>Handels-vorderingen</a:t>
              </a:r>
              <a:endParaRPr lang="nl-NL" sz="120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9C10B4B-2294-43B5-A0D3-4D8AD6731EEB}"/>
                </a:ext>
              </a:extLst>
            </p:cNvPr>
            <p:cNvSpPr/>
            <p:nvPr/>
          </p:nvSpPr>
          <p:spPr>
            <a:xfrm>
              <a:off x="3163290" y="1736907"/>
              <a:ext cx="1163782" cy="1128156"/>
            </a:xfrm>
            <a:custGeom>
              <a:avLst/>
              <a:gdLst>
                <a:gd name="connsiteX0" fmla="*/ 5937 w 1163782"/>
                <a:gd name="connsiteY0" fmla="*/ 0 h 1110343"/>
                <a:gd name="connsiteX1" fmla="*/ 1163782 w 1163782"/>
                <a:gd name="connsiteY1" fmla="*/ 5938 h 1110343"/>
                <a:gd name="connsiteX2" fmla="*/ 1140031 w 1163782"/>
                <a:gd name="connsiteY2" fmla="*/ 581891 h 1110343"/>
                <a:gd name="connsiteX3" fmla="*/ 896587 w 1163782"/>
                <a:gd name="connsiteY3" fmla="*/ 1110343 h 1110343"/>
                <a:gd name="connsiteX4" fmla="*/ 0 w 1163782"/>
                <a:gd name="connsiteY4" fmla="*/ 1110343 h 1110343"/>
                <a:gd name="connsiteX5" fmla="*/ 5937 w 1163782"/>
                <a:gd name="connsiteY5" fmla="*/ 0 h 1110343"/>
                <a:gd name="connsiteX0" fmla="*/ 5937 w 1163782"/>
                <a:gd name="connsiteY0" fmla="*/ 0 h 1128156"/>
                <a:gd name="connsiteX1" fmla="*/ 1163782 w 1163782"/>
                <a:gd name="connsiteY1" fmla="*/ 5938 h 1128156"/>
                <a:gd name="connsiteX2" fmla="*/ 1140031 w 1163782"/>
                <a:gd name="connsiteY2" fmla="*/ 581891 h 1128156"/>
                <a:gd name="connsiteX3" fmla="*/ 1157844 w 1163782"/>
                <a:gd name="connsiteY3" fmla="*/ 1128156 h 1128156"/>
                <a:gd name="connsiteX4" fmla="*/ 0 w 1163782"/>
                <a:gd name="connsiteY4" fmla="*/ 1110343 h 1128156"/>
                <a:gd name="connsiteX5" fmla="*/ 5937 w 1163782"/>
                <a:gd name="connsiteY5" fmla="*/ 0 h 1128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3782" h="1128156">
                  <a:moveTo>
                    <a:pt x="5937" y="0"/>
                  </a:moveTo>
                  <a:lnTo>
                    <a:pt x="1163782" y="5938"/>
                  </a:lnTo>
                  <a:lnTo>
                    <a:pt x="1140031" y="581891"/>
                  </a:lnTo>
                  <a:lnTo>
                    <a:pt x="1157844" y="1128156"/>
                  </a:lnTo>
                  <a:lnTo>
                    <a:pt x="0" y="1110343"/>
                  </a:lnTo>
                  <a:lnTo>
                    <a:pt x="5937" y="0"/>
                  </a:lnTo>
                  <a:close/>
                </a:path>
              </a:pathLst>
            </a:custGeom>
            <a:solidFill>
              <a:srgbClr val="4472BE">
                <a:alpha val="21961"/>
              </a:srgbClr>
            </a:solidFill>
            <a:ln>
              <a:solidFill>
                <a:srgbClr val="2F528F">
                  <a:alpha val="3098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FE18C2E-5DCC-441C-A4E7-D1497A61AC40}"/>
                </a:ext>
              </a:extLst>
            </p:cNvPr>
            <p:cNvGrpSpPr/>
            <p:nvPr/>
          </p:nvGrpSpPr>
          <p:grpSpPr>
            <a:xfrm>
              <a:off x="4329654" y="1731246"/>
              <a:ext cx="1163782" cy="792163"/>
              <a:chOff x="4318075" y="1552829"/>
              <a:chExt cx="1163782" cy="792163"/>
            </a:xfrm>
          </p:grpSpPr>
          <p:sp>
            <p:nvSpPr>
              <p:cNvPr id="15" name="Text Box 64"/>
              <p:cNvSpPr txBox="1">
                <a:spLocks noChangeArrowheads="1"/>
              </p:cNvSpPr>
              <p:nvPr/>
            </p:nvSpPr>
            <p:spPr bwMode="auto">
              <a:xfrm>
                <a:off x="4330919" y="1552829"/>
                <a:ext cx="1150938" cy="28892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algn="ctr" eaLnBrk="1" hangingPunct="1"/>
                <a:r>
                  <a:rPr lang="nl-NL" sz="1200" dirty="0"/>
                  <a:t>Leveranciers</a:t>
                </a:r>
              </a:p>
            </p:txBody>
          </p:sp>
          <p:sp>
            <p:nvSpPr>
              <p:cNvPr id="19" name="Text Box 72"/>
              <p:cNvSpPr txBox="1">
                <a:spLocks noChangeArrowheads="1"/>
              </p:cNvSpPr>
              <p:nvPr/>
            </p:nvSpPr>
            <p:spPr bwMode="auto">
              <a:xfrm>
                <a:off x="4330919" y="1841754"/>
                <a:ext cx="1150938" cy="50323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algn="ctr" eaLnBrk="1" hangingPunct="1"/>
                <a:r>
                  <a:rPr lang="nl-NL" sz="1200"/>
                  <a:t>Soc/Fisc.</a:t>
                </a:r>
              </a:p>
              <a:p>
                <a:pPr algn="ctr" eaLnBrk="1" hangingPunct="1"/>
                <a:r>
                  <a:rPr lang="nl-NL" sz="1200"/>
                  <a:t>Schulden</a:t>
                </a:r>
              </a:p>
              <a:p>
                <a:pPr algn="ctr" eaLnBrk="1" hangingPunct="1"/>
                <a:endParaRPr lang="nl-NL" sz="1200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9A4A3E07-C6EB-4BA6-9764-BB85466CC42E}"/>
                  </a:ext>
                </a:extLst>
              </p:cNvPr>
              <p:cNvSpPr/>
              <p:nvPr/>
            </p:nvSpPr>
            <p:spPr>
              <a:xfrm>
                <a:off x="4318075" y="1562699"/>
                <a:ext cx="1163782" cy="782292"/>
              </a:xfrm>
              <a:custGeom>
                <a:avLst/>
                <a:gdLst>
                  <a:gd name="connsiteX0" fmla="*/ 5937 w 1163782"/>
                  <a:gd name="connsiteY0" fmla="*/ 0 h 1110343"/>
                  <a:gd name="connsiteX1" fmla="*/ 1163782 w 1163782"/>
                  <a:gd name="connsiteY1" fmla="*/ 5938 h 1110343"/>
                  <a:gd name="connsiteX2" fmla="*/ 1140031 w 1163782"/>
                  <a:gd name="connsiteY2" fmla="*/ 581891 h 1110343"/>
                  <a:gd name="connsiteX3" fmla="*/ 896587 w 1163782"/>
                  <a:gd name="connsiteY3" fmla="*/ 1110343 h 1110343"/>
                  <a:gd name="connsiteX4" fmla="*/ 0 w 1163782"/>
                  <a:gd name="connsiteY4" fmla="*/ 1110343 h 1110343"/>
                  <a:gd name="connsiteX5" fmla="*/ 5937 w 1163782"/>
                  <a:gd name="connsiteY5" fmla="*/ 0 h 1110343"/>
                  <a:gd name="connsiteX0" fmla="*/ 5937 w 1163782"/>
                  <a:gd name="connsiteY0" fmla="*/ 0 h 1128156"/>
                  <a:gd name="connsiteX1" fmla="*/ 1163782 w 1163782"/>
                  <a:gd name="connsiteY1" fmla="*/ 5938 h 1128156"/>
                  <a:gd name="connsiteX2" fmla="*/ 1140031 w 1163782"/>
                  <a:gd name="connsiteY2" fmla="*/ 581891 h 1128156"/>
                  <a:gd name="connsiteX3" fmla="*/ 1157844 w 1163782"/>
                  <a:gd name="connsiteY3" fmla="*/ 1128156 h 1128156"/>
                  <a:gd name="connsiteX4" fmla="*/ 0 w 1163782"/>
                  <a:gd name="connsiteY4" fmla="*/ 1110343 h 1128156"/>
                  <a:gd name="connsiteX5" fmla="*/ 5937 w 1163782"/>
                  <a:gd name="connsiteY5" fmla="*/ 0 h 112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3782" h="1128156">
                    <a:moveTo>
                      <a:pt x="5937" y="0"/>
                    </a:moveTo>
                    <a:lnTo>
                      <a:pt x="1163782" y="5938"/>
                    </a:lnTo>
                    <a:lnTo>
                      <a:pt x="1140031" y="581891"/>
                    </a:lnTo>
                    <a:lnTo>
                      <a:pt x="1157844" y="1128156"/>
                    </a:lnTo>
                    <a:lnTo>
                      <a:pt x="0" y="1110343"/>
                    </a:lnTo>
                    <a:lnTo>
                      <a:pt x="5937" y="0"/>
                    </a:lnTo>
                    <a:close/>
                  </a:path>
                </a:pathLst>
              </a:custGeom>
              <a:solidFill>
                <a:srgbClr val="4472BE">
                  <a:alpha val="21961"/>
                </a:srgbClr>
              </a:solidFill>
              <a:ln>
                <a:solidFill>
                  <a:srgbClr val="2F528F">
                    <a:alpha val="3098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  <p:sp>
          <p:nvSpPr>
            <p:cNvPr id="43" name="Line 52">
              <a:extLst>
                <a:ext uri="{FF2B5EF4-FFF2-40B4-BE49-F238E27FC236}">
                  <a16:creationId xmlns:a16="http://schemas.microsoft.com/office/drawing/2014/main" id="{D32BC429-1413-40E4-98BC-EB15B91E55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3147" y="1620334"/>
              <a:ext cx="0" cy="13073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44" name="Line 51">
              <a:extLst>
                <a:ext uri="{FF2B5EF4-FFF2-40B4-BE49-F238E27FC236}">
                  <a16:creationId xmlns:a16="http://schemas.microsoft.com/office/drawing/2014/main" id="{DD6CEAAB-9C77-4BC4-8FBE-D507892788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8361" y="1618303"/>
              <a:ext cx="259238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118FDB0-602D-4DF4-BD8D-587C5C72A7CC}"/>
                </a:ext>
              </a:extLst>
            </p:cNvPr>
            <p:cNvSpPr txBox="1"/>
            <p:nvPr/>
          </p:nvSpPr>
          <p:spPr>
            <a:xfrm>
              <a:off x="3324217" y="1269388"/>
              <a:ext cx="2136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dirty="0" err="1"/>
                <a:t>Bedrijfskap.behoefte</a:t>
              </a:r>
              <a:endParaRPr lang="nl-BE" dirty="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A9C8DC4-F6D8-4230-BB13-33F575275C40}"/>
              </a:ext>
            </a:extLst>
          </p:cNvPr>
          <p:cNvGrpSpPr/>
          <p:nvPr/>
        </p:nvGrpSpPr>
        <p:grpSpPr>
          <a:xfrm>
            <a:off x="3174269" y="3539862"/>
            <a:ext cx="2337838" cy="2613965"/>
            <a:chOff x="3221649" y="3544600"/>
            <a:chExt cx="2337838" cy="2613965"/>
          </a:xfrm>
        </p:grpSpPr>
        <p:sp>
          <p:nvSpPr>
            <p:cNvPr id="48" name="Text Box 57">
              <a:extLst>
                <a:ext uri="{FF2B5EF4-FFF2-40B4-BE49-F238E27FC236}">
                  <a16:creationId xmlns:a16="http://schemas.microsoft.com/office/drawing/2014/main" id="{616F39DD-3862-42D3-9BBF-636D4816E9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8549" y="3546084"/>
              <a:ext cx="1150938" cy="240330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NL" sz="1200" dirty="0" err="1"/>
                <a:t>Bedrijfs-opbrengsten</a:t>
              </a:r>
              <a:endParaRPr lang="nl-NL" sz="1200" dirty="0"/>
            </a:p>
          </p:txBody>
        </p:sp>
        <p:sp>
          <p:nvSpPr>
            <p:cNvPr id="49" name="Text Box 57">
              <a:extLst>
                <a:ext uri="{FF2B5EF4-FFF2-40B4-BE49-F238E27FC236}">
                  <a16:creationId xmlns:a16="http://schemas.microsoft.com/office/drawing/2014/main" id="{62F9EFC1-4C42-422C-95A3-13F212FA9B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8549" y="5949391"/>
              <a:ext cx="1150938" cy="2091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NL" sz="1200" dirty="0"/>
                <a:t>Fin. </a:t>
              </a:r>
              <a:r>
                <a:rPr lang="nl-NL" sz="1200" dirty="0" err="1"/>
                <a:t>opbr</a:t>
              </a:r>
              <a:r>
                <a:rPr lang="nl-NL" sz="1200" dirty="0"/>
                <a:t>.</a:t>
              </a:r>
            </a:p>
          </p:txBody>
        </p:sp>
        <p:sp>
          <p:nvSpPr>
            <p:cNvPr id="50" name="Text Box 57">
              <a:extLst>
                <a:ext uri="{FF2B5EF4-FFF2-40B4-BE49-F238E27FC236}">
                  <a16:creationId xmlns:a16="http://schemas.microsoft.com/office/drawing/2014/main" id="{EC3F28C1-AE17-4DC9-9596-9300FE2F61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2987" y="3544600"/>
              <a:ext cx="1150938" cy="3511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NL" sz="1200" dirty="0"/>
                <a:t>Aankopen</a:t>
              </a:r>
            </a:p>
          </p:txBody>
        </p:sp>
        <p:sp>
          <p:nvSpPr>
            <p:cNvPr id="51" name="Text Box 57">
              <a:extLst>
                <a:ext uri="{FF2B5EF4-FFF2-40B4-BE49-F238E27FC236}">
                  <a16:creationId xmlns:a16="http://schemas.microsoft.com/office/drawing/2014/main" id="{5D7732F2-8E0B-4FFB-9280-339DFE5FEC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2987" y="3895706"/>
              <a:ext cx="1150938" cy="60014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NL" sz="1200" dirty="0"/>
                <a:t>Diensten en div. goederen</a:t>
              </a:r>
            </a:p>
          </p:txBody>
        </p:sp>
        <p:sp>
          <p:nvSpPr>
            <p:cNvPr id="52" name="Text Box 57">
              <a:extLst>
                <a:ext uri="{FF2B5EF4-FFF2-40B4-BE49-F238E27FC236}">
                  <a16:creationId xmlns:a16="http://schemas.microsoft.com/office/drawing/2014/main" id="{DF5E031C-EBD6-4570-8351-FCB53AC439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2987" y="4501190"/>
              <a:ext cx="1150938" cy="4674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NL" sz="1200" dirty="0" err="1"/>
                <a:t>Personeels-kosten</a:t>
              </a:r>
              <a:endParaRPr lang="nl-NL" sz="1200" dirty="0"/>
            </a:p>
          </p:txBody>
        </p:sp>
        <p:sp>
          <p:nvSpPr>
            <p:cNvPr id="53" name="Text Box 57">
              <a:extLst>
                <a:ext uri="{FF2B5EF4-FFF2-40B4-BE49-F238E27FC236}">
                  <a16:creationId xmlns:a16="http://schemas.microsoft.com/office/drawing/2014/main" id="{AE0682F7-D120-47F9-9F65-EDA111AB32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1649" y="5328397"/>
              <a:ext cx="1150938" cy="2744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NL" sz="1200" dirty="0"/>
                <a:t>Fin. kosten</a:t>
              </a:r>
            </a:p>
          </p:txBody>
        </p:sp>
        <p:sp>
          <p:nvSpPr>
            <p:cNvPr id="54" name="Text Box 57">
              <a:extLst>
                <a:ext uri="{FF2B5EF4-FFF2-40B4-BE49-F238E27FC236}">
                  <a16:creationId xmlns:a16="http://schemas.microsoft.com/office/drawing/2014/main" id="{A5BC71D8-BA89-4EF4-87F9-795C6C26CD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6448" y="5607657"/>
              <a:ext cx="1150938" cy="2744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NL" sz="1200" dirty="0"/>
                <a:t>Belastingen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1F8C73E-F4B7-48BE-A5FB-9103A2E58A76}"/>
              </a:ext>
            </a:extLst>
          </p:cNvPr>
          <p:cNvGrpSpPr/>
          <p:nvPr/>
        </p:nvGrpSpPr>
        <p:grpSpPr>
          <a:xfrm>
            <a:off x="3055923" y="3179583"/>
            <a:ext cx="2592387" cy="3172030"/>
            <a:chOff x="3055923" y="3179583"/>
            <a:chExt cx="2592387" cy="3172030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0A4CF63-D80A-49A0-AACE-34F17C4B3C0B}"/>
                </a:ext>
              </a:extLst>
            </p:cNvPr>
            <p:cNvSpPr txBox="1"/>
            <p:nvPr/>
          </p:nvSpPr>
          <p:spPr>
            <a:xfrm>
              <a:off x="3825041" y="3179583"/>
              <a:ext cx="10529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dirty="0"/>
                <a:t>Uitbating</a:t>
              </a:r>
            </a:p>
          </p:txBody>
        </p:sp>
        <p:sp>
          <p:nvSpPr>
            <p:cNvPr id="55" name="Line 51">
              <a:extLst>
                <a:ext uri="{FF2B5EF4-FFF2-40B4-BE49-F238E27FC236}">
                  <a16:creationId xmlns:a16="http://schemas.microsoft.com/office/drawing/2014/main" id="{C7F42B95-CA67-4951-BD26-0EB3442C56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55923" y="3521637"/>
              <a:ext cx="259238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57" name="Line 52">
              <a:extLst>
                <a:ext uri="{FF2B5EF4-FFF2-40B4-BE49-F238E27FC236}">
                  <a16:creationId xmlns:a16="http://schemas.microsoft.com/office/drawing/2014/main" id="{2E1EA2BE-615C-4000-87D7-D6EC5C3DA9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52910" y="3521637"/>
              <a:ext cx="0" cy="28299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B2012BD8-7AA7-4916-8DC9-3EADD3167CFF}"/>
              </a:ext>
            </a:extLst>
          </p:cNvPr>
          <p:cNvSpPr txBox="1"/>
          <p:nvPr/>
        </p:nvSpPr>
        <p:spPr>
          <a:xfrm>
            <a:off x="3320270" y="1270176"/>
            <a:ext cx="2136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/>
              <a:t>Bedrijfskap.behoefte</a:t>
            </a:r>
            <a:endParaRPr lang="nl-BE" dirty="0"/>
          </a:p>
        </p:txBody>
      </p:sp>
      <p:pic>
        <p:nvPicPr>
          <p:cNvPr id="61" name="image1.jpeg">
            <a:extLst>
              <a:ext uri="{FF2B5EF4-FFF2-40B4-BE49-F238E27FC236}">
                <a16:creationId xmlns:a16="http://schemas.microsoft.com/office/drawing/2014/main" id="{76AA6AAA-6FC2-4CC4-BB2E-C946F6421AA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73D04A7-3D9B-4C02-9B99-A8233E32D90B}"/>
              </a:ext>
            </a:extLst>
          </p:cNvPr>
          <p:cNvSpPr txBox="1"/>
          <p:nvPr/>
        </p:nvSpPr>
        <p:spPr>
          <a:xfrm>
            <a:off x="329456" y="1906510"/>
            <a:ext cx="255292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Voor grotere entiteiten wordt gewerkt met een </a:t>
            </a:r>
            <a:r>
              <a:rPr lang="nl-BE" b="1" dirty="0"/>
              <a:t>“TARGET WORKING CAPITAL”</a:t>
            </a:r>
          </a:p>
          <a:p>
            <a:endParaRPr lang="nl-BE" b="1" dirty="0"/>
          </a:p>
          <a:p>
            <a:r>
              <a:rPr lang="nl-BE" dirty="0"/>
              <a:t>Er wordt berekend hoeveel bedrijfskapitaal “normaal” nodig is voor de verdere uitbating.</a:t>
            </a:r>
            <a:br>
              <a:rPr lang="nl-BE" dirty="0"/>
            </a:br>
            <a:br>
              <a:rPr lang="nl-BE" dirty="0"/>
            </a:br>
            <a:r>
              <a:rPr lang="nl-BE" dirty="0"/>
              <a:t>Op de closing-date wordt de net cash aangepast met het verschil tussen de </a:t>
            </a:r>
            <a:r>
              <a:rPr lang="nl-BE" dirty="0" err="1"/>
              <a:t>actual</a:t>
            </a:r>
            <a:r>
              <a:rPr lang="nl-BE" dirty="0"/>
              <a:t> </a:t>
            </a:r>
            <a:r>
              <a:rPr lang="nl-BE" dirty="0" err="1"/>
              <a:t>Working</a:t>
            </a:r>
            <a:r>
              <a:rPr lang="nl-BE" dirty="0"/>
              <a:t> </a:t>
            </a:r>
            <a:r>
              <a:rPr lang="nl-BE" dirty="0" err="1"/>
              <a:t>Capital</a:t>
            </a:r>
            <a:r>
              <a:rPr lang="nl-BE" dirty="0"/>
              <a:t> en de “Target”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75286F-A653-4359-8FA9-F288DAD88B2C}"/>
              </a:ext>
            </a:extLst>
          </p:cNvPr>
          <p:cNvSpPr txBox="1"/>
          <p:nvPr/>
        </p:nvSpPr>
        <p:spPr>
          <a:xfrm>
            <a:off x="6108285" y="2811786"/>
            <a:ext cx="38397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err="1">
                <a:solidFill>
                  <a:srgbClr val="FF0000"/>
                </a:solidFill>
              </a:rPr>
              <a:t>bvb</a:t>
            </a:r>
            <a:r>
              <a:rPr lang="nl-BE" sz="1400" dirty="0">
                <a:solidFill>
                  <a:srgbClr val="FF0000"/>
                </a:solidFill>
              </a:rPr>
              <a:t>.  90d. </a:t>
            </a:r>
            <a:r>
              <a:rPr lang="nl-BE" sz="1400" b="1" dirty="0">
                <a:solidFill>
                  <a:srgbClr val="FF0000"/>
                </a:solidFill>
              </a:rPr>
              <a:t>voorraad</a:t>
            </a:r>
            <a:br>
              <a:rPr lang="nl-BE" sz="1400" dirty="0">
                <a:solidFill>
                  <a:srgbClr val="FF0000"/>
                </a:solidFill>
              </a:rPr>
            </a:br>
            <a:r>
              <a:rPr lang="nl-BE" sz="1400" dirty="0">
                <a:solidFill>
                  <a:srgbClr val="FF0000"/>
                </a:solidFill>
              </a:rPr>
              <a:t>	500.000 Euro aankopen/jaar </a:t>
            </a:r>
          </a:p>
          <a:p>
            <a:r>
              <a:rPr lang="nl-BE" sz="1400" dirty="0">
                <a:solidFill>
                  <a:srgbClr val="FF0000"/>
                </a:solidFill>
              </a:rPr>
              <a:t>=&gt; 90/365 x 500.000 =              </a:t>
            </a:r>
            <a:r>
              <a:rPr lang="nl-BE" sz="1400" b="1" dirty="0">
                <a:solidFill>
                  <a:srgbClr val="FF0000"/>
                </a:solidFill>
              </a:rPr>
              <a:t>124.000 €</a:t>
            </a:r>
            <a:r>
              <a:rPr lang="nl-BE" sz="14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4525FC-9393-4126-9058-D04A679DE420}"/>
              </a:ext>
            </a:extLst>
          </p:cNvPr>
          <p:cNvSpPr txBox="1"/>
          <p:nvPr/>
        </p:nvSpPr>
        <p:spPr>
          <a:xfrm>
            <a:off x="6567041" y="2390512"/>
            <a:ext cx="1811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>
                <a:solidFill>
                  <a:srgbClr val="FF0000"/>
                </a:solidFill>
              </a:rPr>
              <a:t>TARGET W.C.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6C7AF56-930B-4E33-9FE9-06A3443F9D05}"/>
              </a:ext>
            </a:extLst>
          </p:cNvPr>
          <p:cNvSpPr txBox="1"/>
          <p:nvPr/>
        </p:nvSpPr>
        <p:spPr>
          <a:xfrm>
            <a:off x="6139772" y="3603907"/>
            <a:ext cx="38397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err="1">
                <a:solidFill>
                  <a:srgbClr val="FF0000"/>
                </a:solidFill>
              </a:rPr>
              <a:t>bvb</a:t>
            </a:r>
            <a:r>
              <a:rPr lang="nl-BE" sz="1400" dirty="0">
                <a:solidFill>
                  <a:srgbClr val="FF0000"/>
                </a:solidFill>
              </a:rPr>
              <a:t>.  60d. </a:t>
            </a:r>
            <a:r>
              <a:rPr lang="nl-BE" sz="1400" b="1" dirty="0">
                <a:solidFill>
                  <a:srgbClr val="FF0000"/>
                </a:solidFill>
              </a:rPr>
              <a:t>klantenkrediet</a:t>
            </a:r>
            <a:br>
              <a:rPr lang="nl-BE" sz="1400" dirty="0">
                <a:solidFill>
                  <a:srgbClr val="FF0000"/>
                </a:solidFill>
              </a:rPr>
            </a:br>
            <a:r>
              <a:rPr lang="nl-BE" sz="1400" dirty="0">
                <a:solidFill>
                  <a:srgbClr val="FF0000"/>
                </a:solidFill>
              </a:rPr>
              <a:t>	800.000 Euro omzet/jaar </a:t>
            </a:r>
          </a:p>
          <a:p>
            <a:r>
              <a:rPr lang="nl-BE" sz="1400" dirty="0">
                <a:solidFill>
                  <a:srgbClr val="FF0000"/>
                </a:solidFill>
              </a:rPr>
              <a:t>	21% BTW</a:t>
            </a:r>
          </a:p>
          <a:p>
            <a:r>
              <a:rPr lang="nl-BE" sz="1400" dirty="0">
                <a:solidFill>
                  <a:srgbClr val="FF0000"/>
                </a:solidFill>
              </a:rPr>
              <a:t>=&gt; 60/365 x 800.000 x 1,21 = </a:t>
            </a:r>
            <a:r>
              <a:rPr lang="nl-BE" sz="1400" b="1" dirty="0">
                <a:solidFill>
                  <a:srgbClr val="FF0000"/>
                </a:solidFill>
              </a:rPr>
              <a:t>159.000 €</a:t>
            </a:r>
            <a:r>
              <a:rPr lang="nl-BE" sz="14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F8DEB93-5FA9-40FE-9F1A-3A181376918D}"/>
              </a:ext>
            </a:extLst>
          </p:cNvPr>
          <p:cNvSpPr txBox="1"/>
          <p:nvPr/>
        </p:nvSpPr>
        <p:spPr>
          <a:xfrm>
            <a:off x="6139771" y="4573281"/>
            <a:ext cx="383979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err="1">
                <a:solidFill>
                  <a:srgbClr val="FF0000"/>
                </a:solidFill>
              </a:rPr>
              <a:t>bvb</a:t>
            </a:r>
            <a:r>
              <a:rPr lang="nl-BE" sz="1400" dirty="0">
                <a:solidFill>
                  <a:srgbClr val="FF0000"/>
                </a:solidFill>
              </a:rPr>
              <a:t>.  30d. </a:t>
            </a:r>
            <a:r>
              <a:rPr lang="nl-BE" sz="1400" b="1" dirty="0">
                <a:solidFill>
                  <a:srgbClr val="FF0000"/>
                </a:solidFill>
              </a:rPr>
              <a:t>leverancierskrediet</a:t>
            </a:r>
            <a:br>
              <a:rPr lang="nl-BE" sz="1400" dirty="0">
                <a:solidFill>
                  <a:srgbClr val="FF0000"/>
                </a:solidFill>
              </a:rPr>
            </a:br>
            <a:r>
              <a:rPr lang="nl-BE" sz="1400" dirty="0">
                <a:solidFill>
                  <a:srgbClr val="FF0000"/>
                </a:solidFill>
              </a:rPr>
              <a:t>	500.000 Euro aankopen/jaar </a:t>
            </a:r>
          </a:p>
          <a:p>
            <a:r>
              <a:rPr lang="nl-BE" sz="1400" dirty="0">
                <a:solidFill>
                  <a:srgbClr val="FF0000"/>
                </a:solidFill>
              </a:rPr>
              <a:t>	100.000 Euro diensten</a:t>
            </a:r>
          </a:p>
          <a:p>
            <a:r>
              <a:rPr lang="nl-BE" sz="1400" dirty="0">
                <a:solidFill>
                  <a:srgbClr val="FF0000"/>
                </a:solidFill>
              </a:rPr>
              <a:t>	21% BTW</a:t>
            </a:r>
          </a:p>
          <a:p>
            <a:r>
              <a:rPr lang="nl-BE" sz="1400" dirty="0">
                <a:solidFill>
                  <a:srgbClr val="FF0000"/>
                </a:solidFill>
              </a:rPr>
              <a:t>=&gt; 30/365 x 600.000 x 1,21 = </a:t>
            </a:r>
            <a:r>
              <a:rPr lang="nl-BE" sz="1400" b="1" dirty="0">
                <a:solidFill>
                  <a:srgbClr val="FF0000"/>
                </a:solidFill>
              </a:rPr>
              <a:t>-60.000 €  </a:t>
            </a:r>
          </a:p>
        </p:txBody>
      </p:sp>
      <p:pic>
        <p:nvPicPr>
          <p:cNvPr id="56" name="image2.png">
            <a:extLst>
              <a:ext uri="{FF2B5EF4-FFF2-40B4-BE49-F238E27FC236}">
                <a16:creationId xmlns:a16="http://schemas.microsoft.com/office/drawing/2014/main" id="{54882047-E916-4F99-B0A3-E30F5D6AC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29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image2.png">
            <a:extLst>
              <a:ext uri="{FF2B5EF4-FFF2-40B4-BE49-F238E27FC236}">
                <a16:creationId xmlns:a16="http://schemas.microsoft.com/office/drawing/2014/main" id="{1F3EF5F5-B570-4A74-86DF-5C4F49680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47298"/>
            <a:ext cx="3086100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3033932" y="446957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3178394" y="519982"/>
            <a:ext cx="1152525" cy="35544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669F2CF-8FEF-4E75-8DF2-0165C2EE9541}"/>
              </a:ext>
            </a:extLst>
          </p:cNvPr>
          <p:cNvSpPr/>
          <p:nvPr/>
        </p:nvSpPr>
        <p:spPr>
          <a:xfrm>
            <a:off x="3177118" y="524899"/>
            <a:ext cx="1149887" cy="355445"/>
          </a:xfrm>
          <a:prstGeom prst="rect">
            <a:avLst/>
          </a:prstGeom>
          <a:solidFill>
            <a:srgbClr val="FFFF00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DED839C-EA03-4484-95E5-E46DDAC80AFE}"/>
              </a:ext>
            </a:extLst>
          </p:cNvPr>
          <p:cNvSpPr txBox="1"/>
          <p:nvPr/>
        </p:nvSpPr>
        <p:spPr>
          <a:xfrm>
            <a:off x="3577072" y="89616"/>
            <a:ext cx="1315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Vaste Activa</a:t>
            </a:r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4330919" y="446957"/>
            <a:ext cx="0" cy="5764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01813AD-A639-416A-9C53-C9F0405E7017}"/>
              </a:ext>
            </a:extLst>
          </p:cNvPr>
          <p:cNvGrpSpPr/>
          <p:nvPr/>
        </p:nvGrpSpPr>
        <p:grpSpPr>
          <a:xfrm>
            <a:off x="3038361" y="1269388"/>
            <a:ext cx="2592387" cy="1658337"/>
            <a:chOff x="3038361" y="1269388"/>
            <a:chExt cx="2592387" cy="1658337"/>
          </a:xfrm>
        </p:grpSpPr>
        <p:sp>
          <p:nvSpPr>
            <p:cNvPr id="11" name="Text Box 60"/>
            <p:cNvSpPr txBox="1">
              <a:spLocks noChangeArrowheads="1"/>
            </p:cNvSpPr>
            <p:nvPr/>
          </p:nvSpPr>
          <p:spPr bwMode="auto">
            <a:xfrm>
              <a:off x="3169663" y="1739351"/>
              <a:ext cx="1150937" cy="215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NL" sz="1200" dirty="0"/>
                <a:t>Voorraden</a:t>
              </a:r>
            </a:p>
          </p:txBody>
        </p:sp>
        <p:sp>
          <p:nvSpPr>
            <p:cNvPr id="12" name="Text Box 61"/>
            <p:cNvSpPr txBox="1">
              <a:spLocks noChangeArrowheads="1"/>
            </p:cNvSpPr>
            <p:nvPr/>
          </p:nvSpPr>
          <p:spPr bwMode="auto">
            <a:xfrm>
              <a:off x="3169663" y="2387051"/>
              <a:ext cx="1150937" cy="4691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NL" sz="1200"/>
                <a:t>Vorderingen</a:t>
              </a:r>
            </a:p>
          </p:txBody>
        </p:sp>
        <p:sp>
          <p:nvSpPr>
            <p:cNvPr id="13" name="Text Box 62"/>
            <p:cNvSpPr txBox="1">
              <a:spLocks noChangeArrowheads="1"/>
            </p:cNvSpPr>
            <p:nvPr/>
          </p:nvSpPr>
          <p:spPr bwMode="auto">
            <a:xfrm>
              <a:off x="3168918" y="1956838"/>
              <a:ext cx="1150938" cy="431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BE" sz="1200"/>
                <a:t>Handels-vorderingen</a:t>
              </a:r>
              <a:endParaRPr lang="nl-NL" sz="120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9C10B4B-2294-43B5-A0D3-4D8AD6731EEB}"/>
                </a:ext>
              </a:extLst>
            </p:cNvPr>
            <p:cNvSpPr/>
            <p:nvPr/>
          </p:nvSpPr>
          <p:spPr>
            <a:xfrm>
              <a:off x="3163290" y="1736907"/>
              <a:ext cx="1163782" cy="1128156"/>
            </a:xfrm>
            <a:custGeom>
              <a:avLst/>
              <a:gdLst>
                <a:gd name="connsiteX0" fmla="*/ 5937 w 1163782"/>
                <a:gd name="connsiteY0" fmla="*/ 0 h 1110343"/>
                <a:gd name="connsiteX1" fmla="*/ 1163782 w 1163782"/>
                <a:gd name="connsiteY1" fmla="*/ 5938 h 1110343"/>
                <a:gd name="connsiteX2" fmla="*/ 1140031 w 1163782"/>
                <a:gd name="connsiteY2" fmla="*/ 581891 h 1110343"/>
                <a:gd name="connsiteX3" fmla="*/ 896587 w 1163782"/>
                <a:gd name="connsiteY3" fmla="*/ 1110343 h 1110343"/>
                <a:gd name="connsiteX4" fmla="*/ 0 w 1163782"/>
                <a:gd name="connsiteY4" fmla="*/ 1110343 h 1110343"/>
                <a:gd name="connsiteX5" fmla="*/ 5937 w 1163782"/>
                <a:gd name="connsiteY5" fmla="*/ 0 h 1110343"/>
                <a:gd name="connsiteX0" fmla="*/ 5937 w 1163782"/>
                <a:gd name="connsiteY0" fmla="*/ 0 h 1128156"/>
                <a:gd name="connsiteX1" fmla="*/ 1163782 w 1163782"/>
                <a:gd name="connsiteY1" fmla="*/ 5938 h 1128156"/>
                <a:gd name="connsiteX2" fmla="*/ 1140031 w 1163782"/>
                <a:gd name="connsiteY2" fmla="*/ 581891 h 1128156"/>
                <a:gd name="connsiteX3" fmla="*/ 1157844 w 1163782"/>
                <a:gd name="connsiteY3" fmla="*/ 1128156 h 1128156"/>
                <a:gd name="connsiteX4" fmla="*/ 0 w 1163782"/>
                <a:gd name="connsiteY4" fmla="*/ 1110343 h 1128156"/>
                <a:gd name="connsiteX5" fmla="*/ 5937 w 1163782"/>
                <a:gd name="connsiteY5" fmla="*/ 0 h 1128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3782" h="1128156">
                  <a:moveTo>
                    <a:pt x="5937" y="0"/>
                  </a:moveTo>
                  <a:lnTo>
                    <a:pt x="1163782" y="5938"/>
                  </a:lnTo>
                  <a:lnTo>
                    <a:pt x="1140031" y="581891"/>
                  </a:lnTo>
                  <a:lnTo>
                    <a:pt x="1157844" y="1128156"/>
                  </a:lnTo>
                  <a:lnTo>
                    <a:pt x="0" y="1110343"/>
                  </a:lnTo>
                  <a:lnTo>
                    <a:pt x="5937" y="0"/>
                  </a:lnTo>
                  <a:close/>
                </a:path>
              </a:pathLst>
            </a:custGeom>
            <a:solidFill>
              <a:srgbClr val="4472BE">
                <a:alpha val="21961"/>
              </a:srgbClr>
            </a:solidFill>
            <a:ln>
              <a:solidFill>
                <a:srgbClr val="2F528F">
                  <a:alpha val="3098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FE18C2E-5DCC-441C-A4E7-D1497A61AC40}"/>
                </a:ext>
              </a:extLst>
            </p:cNvPr>
            <p:cNvGrpSpPr/>
            <p:nvPr/>
          </p:nvGrpSpPr>
          <p:grpSpPr>
            <a:xfrm>
              <a:off x="4329654" y="1731246"/>
              <a:ext cx="1163782" cy="792163"/>
              <a:chOff x="4318075" y="1552829"/>
              <a:chExt cx="1163782" cy="792163"/>
            </a:xfrm>
          </p:grpSpPr>
          <p:sp>
            <p:nvSpPr>
              <p:cNvPr id="15" name="Text Box 64"/>
              <p:cNvSpPr txBox="1">
                <a:spLocks noChangeArrowheads="1"/>
              </p:cNvSpPr>
              <p:nvPr/>
            </p:nvSpPr>
            <p:spPr bwMode="auto">
              <a:xfrm>
                <a:off x="4330919" y="1552829"/>
                <a:ext cx="1150938" cy="28892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algn="ctr" eaLnBrk="1" hangingPunct="1"/>
                <a:r>
                  <a:rPr lang="nl-NL" sz="1200" dirty="0"/>
                  <a:t>Leveranciers</a:t>
                </a:r>
              </a:p>
            </p:txBody>
          </p:sp>
          <p:sp>
            <p:nvSpPr>
              <p:cNvPr id="19" name="Text Box 72"/>
              <p:cNvSpPr txBox="1">
                <a:spLocks noChangeArrowheads="1"/>
              </p:cNvSpPr>
              <p:nvPr/>
            </p:nvSpPr>
            <p:spPr bwMode="auto">
              <a:xfrm>
                <a:off x="4330919" y="1841754"/>
                <a:ext cx="1150938" cy="50323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algn="ctr" eaLnBrk="1" hangingPunct="1"/>
                <a:r>
                  <a:rPr lang="nl-NL" sz="1200"/>
                  <a:t>Soc/Fisc.</a:t>
                </a:r>
              </a:p>
              <a:p>
                <a:pPr algn="ctr" eaLnBrk="1" hangingPunct="1"/>
                <a:r>
                  <a:rPr lang="nl-NL" sz="1200"/>
                  <a:t>Schulden</a:t>
                </a:r>
              </a:p>
              <a:p>
                <a:pPr algn="ctr" eaLnBrk="1" hangingPunct="1"/>
                <a:endParaRPr lang="nl-NL" sz="1200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9A4A3E07-C6EB-4BA6-9764-BB85466CC42E}"/>
                  </a:ext>
                </a:extLst>
              </p:cNvPr>
              <p:cNvSpPr/>
              <p:nvPr/>
            </p:nvSpPr>
            <p:spPr>
              <a:xfrm>
                <a:off x="4318075" y="1562699"/>
                <a:ext cx="1163782" cy="782292"/>
              </a:xfrm>
              <a:custGeom>
                <a:avLst/>
                <a:gdLst>
                  <a:gd name="connsiteX0" fmla="*/ 5937 w 1163782"/>
                  <a:gd name="connsiteY0" fmla="*/ 0 h 1110343"/>
                  <a:gd name="connsiteX1" fmla="*/ 1163782 w 1163782"/>
                  <a:gd name="connsiteY1" fmla="*/ 5938 h 1110343"/>
                  <a:gd name="connsiteX2" fmla="*/ 1140031 w 1163782"/>
                  <a:gd name="connsiteY2" fmla="*/ 581891 h 1110343"/>
                  <a:gd name="connsiteX3" fmla="*/ 896587 w 1163782"/>
                  <a:gd name="connsiteY3" fmla="*/ 1110343 h 1110343"/>
                  <a:gd name="connsiteX4" fmla="*/ 0 w 1163782"/>
                  <a:gd name="connsiteY4" fmla="*/ 1110343 h 1110343"/>
                  <a:gd name="connsiteX5" fmla="*/ 5937 w 1163782"/>
                  <a:gd name="connsiteY5" fmla="*/ 0 h 1110343"/>
                  <a:gd name="connsiteX0" fmla="*/ 5937 w 1163782"/>
                  <a:gd name="connsiteY0" fmla="*/ 0 h 1128156"/>
                  <a:gd name="connsiteX1" fmla="*/ 1163782 w 1163782"/>
                  <a:gd name="connsiteY1" fmla="*/ 5938 h 1128156"/>
                  <a:gd name="connsiteX2" fmla="*/ 1140031 w 1163782"/>
                  <a:gd name="connsiteY2" fmla="*/ 581891 h 1128156"/>
                  <a:gd name="connsiteX3" fmla="*/ 1157844 w 1163782"/>
                  <a:gd name="connsiteY3" fmla="*/ 1128156 h 1128156"/>
                  <a:gd name="connsiteX4" fmla="*/ 0 w 1163782"/>
                  <a:gd name="connsiteY4" fmla="*/ 1110343 h 1128156"/>
                  <a:gd name="connsiteX5" fmla="*/ 5937 w 1163782"/>
                  <a:gd name="connsiteY5" fmla="*/ 0 h 112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3782" h="1128156">
                    <a:moveTo>
                      <a:pt x="5937" y="0"/>
                    </a:moveTo>
                    <a:lnTo>
                      <a:pt x="1163782" y="5938"/>
                    </a:lnTo>
                    <a:lnTo>
                      <a:pt x="1140031" y="581891"/>
                    </a:lnTo>
                    <a:lnTo>
                      <a:pt x="1157844" y="1128156"/>
                    </a:lnTo>
                    <a:lnTo>
                      <a:pt x="0" y="1110343"/>
                    </a:lnTo>
                    <a:lnTo>
                      <a:pt x="5937" y="0"/>
                    </a:lnTo>
                    <a:close/>
                  </a:path>
                </a:pathLst>
              </a:custGeom>
              <a:solidFill>
                <a:srgbClr val="4472BE">
                  <a:alpha val="21961"/>
                </a:srgbClr>
              </a:solidFill>
              <a:ln>
                <a:solidFill>
                  <a:srgbClr val="2F528F">
                    <a:alpha val="3098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  <p:sp>
          <p:nvSpPr>
            <p:cNvPr id="43" name="Line 52">
              <a:extLst>
                <a:ext uri="{FF2B5EF4-FFF2-40B4-BE49-F238E27FC236}">
                  <a16:creationId xmlns:a16="http://schemas.microsoft.com/office/drawing/2014/main" id="{D32BC429-1413-40E4-98BC-EB15B91E55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3147" y="1620334"/>
              <a:ext cx="0" cy="13073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44" name="Line 51">
              <a:extLst>
                <a:ext uri="{FF2B5EF4-FFF2-40B4-BE49-F238E27FC236}">
                  <a16:creationId xmlns:a16="http://schemas.microsoft.com/office/drawing/2014/main" id="{DD6CEAAB-9C77-4BC4-8FBE-D507892788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8361" y="1618303"/>
              <a:ext cx="259238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118FDB0-602D-4DF4-BD8D-587C5C72A7CC}"/>
                </a:ext>
              </a:extLst>
            </p:cNvPr>
            <p:cNvSpPr txBox="1"/>
            <p:nvPr/>
          </p:nvSpPr>
          <p:spPr>
            <a:xfrm>
              <a:off x="3324217" y="1269388"/>
              <a:ext cx="2136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dirty="0" err="1"/>
                <a:t>Bedrijfskap.behoefte</a:t>
              </a:r>
              <a:endParaRPr lang="nl-BE" dirty="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A9C8DC4-F6D8-4230-BB13-33F575275C40}"/>
              </a:ext>
            </a:extLst>
          </p:cNvPr>
          <p:cNvGrpSpPr/>
          <p:nvPr/>
        </p:nvGrpSpPr>
        <p:grpSpPr>
          <a:xfrm>
            <a:off x="3174269" y="3539862"/>
            <a:ext cx="2337838" cy="2613965"/>
            <a:chOff x="3221649" y="3544600"/>
            <a:chExt cx="2337838" cy="2613965"/>
          </a:xfrm>
        </p:grpSpPr>
        <p:sp>
          <p:nvSpPr>
            <p:cNvPr id="48" name="Text Box 57">
              <a:extLst>
                <a:ext uri="{FF2B5EF4-FFF2-40B4-BE49-F238E27FC236}">
                  <a16:creationId xmlns:a16="http://schemas.microsoft.com/office/drawing/2014/main" id="{616F39DD-3862-42D3-9BBF-636D4816E9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8549" y="3546084"/>
              <a:ext cx="1150938" cy="240330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NL" sz="1200" dirty="0" err="1"/>
                <a:t>Bedrijfs-opbrengsten</a:t>
              </a:r>
              <a:endParaRPr lang="nl-NL" sz="1200" dirty="0"/>
            </a:p>
          </p:txBody>
        </p:sp>
        <p:sp>
          <p:nvSpPr>
            <p:cNvPr id="49" name="Text Box 57">
              <a:extLst>
                <a:ext uri="{FF2B5EF4-FFF2-40B4-BE49-F238E27FC236}">
                  <a16:creationId xmlns:a16="http://schemas.microsoft.com/office/drawing/2014/main" id="{62F9EFC1-4C42-422C-95A3-13F212FA9B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8549" y="5949391"/>
              <a:ext cx="1150938" cy="2091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NL" sz="1200" dirty="0"/>
                <a:t>Fin. </a:t>
              </a:r>
              <a:r>
                <a:rPr lang="nl-NL" sz="1200" dirty="0" err="1"/>
                <a:t>opbr</a:t>
              </a:r>
              <a:r>
                <a:rPr lang="nl-NL" sz="1200" dirty="0"/>
                <a:t>.</a:t>
              </a:r>
            </a:p>
          </p:txBody>
        </p:sp>
        <p:sp>
          <p:nvSpPr>
            <p:cNvPr id="50" name="Text Box 57">
              <a:extLst>
                <a:ext uri="{FF2B5EF4-FFF2-40B4-BE49-F238E27FC236}">
                  <a16:creationId xmlns:a16="http://schemas.microsoft.com/office/drawing/2014/main" id="{EC3F28C1-AE17-4DC9-9596-9300FE2F61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2987" y="3544600"/>
              <a:ext cx="1150938" cy="3511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NL" sz="1200" dirty="0"/>
                <a:t>Aankopen</a:t>
              </a:r>
            </a:p>
          </p:txBody>
        </p:sp>
        <p:sp>
          <p:nvSpPr>
            <p:cNvPr id="51" name="Text Box 57">
              <a:extLst>
                <a:ext uri="{FF2B5EF4-FFF2-40B4-BE49-F238E27FC236}">
                  <a16:creationId xmlns:a16="http://schemas.microsoft.com/office/drawing/2014/main" id="{5D7732F2-8E0B-4FFB-9280-339DFE5FEC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2987" y="3895706"/>
              <a:ext cx="1150938" cy="60014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NL" sz="1200" dirty="0"/>
                <a:t>Diensten en div. goederen</a:t>
              </a:r>
            </a:p>
          </p:txBody>
        </p:sp>
        <p:sp>
          <p:nvSpPr>
            <p:cNvPr id="52" name="Text Box 57">
              <a:extLst>
                <a:ext uri="{FF2B5EF4-FFF2-40B4-BE49-F238E27FC236}">
                  <a16:creationId xmlns:a16="http://schemas.microsoft.com/office/drawing/2014/main" id="{DF5E031C-EBD6-4570-8351-FCB53AC439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2987" y="4501190"/>
              <a:ext cx="1150938" cy="4674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NL" sz="1200" dirty="0" err="1"/>
                <a:t>Personeels-kosten</a:t>
              </a:r>
              <a:endParaRPr lang="nl-NL" sz="1200" dirty="0"/>
            </a:p>
          </p:txBody>
        </p:sp>
        <p:sp>
          <p:nvSpPr>
            <p:cNvPr id="53" name="Text Box 57">
              <a:extLst>
                <a:ext uri="{FF2B5EF4-FFF2-40B4-BE49-F238E27FC236}">
                  <a16:creationId xmlns:a16="http://schemas.microsoft.com/office/drawing/2014/main" id="{AE0682F7-D120-47F9-9F65-EDA111AB32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1649" y="5328397"/>
              <a:ext cx="1150938" cy="2744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NL" sz="1200" dirty="0"/>
                <a:t>Fin. kosten</a:t>
              </a:r>
            </a:p>
          </p:txBody>
        </p:sp>
        <p:sp>
          <p:nvSpPr>
            <p:cNvPr id="54" name="Text Box 57">
              <a:extLst>
                <a:ext uri="{FF2B5EF4-FFF2-40B4-BE49-F238E27FC236}">
                  <a16:creationId xmlns:a16="http://schemas.microsoft.com/office/drawing/2014/main" id="{A5BC71D8-BA89-4EF4-87F9-795C6C26CD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6448" y="5607657"/>
              <a:ext cx="1150938" cy="2744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NL" sz="1200" dirty="0"/>
                <a:t>Belastingen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1F8C73E-F4B7-48BE-A5FB-9103A2E58A76}"/>
              </a:ext>
            </a:extLst>
          </p:cNvPr>
          <p:cNvGrpSpPr/>
          <p:nvPr/>
        </p:nvGrpSpPr>
        <p:grpSpPr>
          <a:xfrm>
            <a:off x="3055923" y="3179583"/>
            <a:ext cx="2592387" cy="3172030"/>
            <a:chOff x="3055923" y="3179583"/>
            <a:chExt cx="2592387" cy="3172030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0A4CF63-D80A-49A0-AACE-34F17C4B3C0B}"/>
                </a:ext>
              </a:extLst>
            </p:cNvPr>
            <p:cNvSpPr txBox="1"/>
            <p:nvPr/>
          </p:nvSpPr>
          <p:spPr>
            <a:xfrm>
              <a:off x="3825041" y="3179583"/>
              <a:ext cx="10529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dirty="0"/>
                <a:t>Uitbating</a:t>
              </a:r>
            </a:p>
          </p:txBody>
        </p:sp>
        <p:sp>
          <p:nvSpPr>
            <p:cNvPr id="55" name="Line 51">
              <a:extLst>
                <a:ext uri="{FF2B5EF4-FFF2-40B4-BE49-F238E27FC236}">
                  <a16:creationId xmlns:a16="http://schemas.microsoft.com/office/drawing/2014/main" id="{C7F42B95-CA67-4951-BD26-0EB3442C56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55923" y="3521637"/>
              <a:ext cx="259238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57" name="Line 52">
              <a:extLst>
                <a:ext uri="{FF2B5EF4-FFF2-40B4-BE49-F238E27FC236}">
                  <a16:creationId xmlns:a16="http://schemas.microsoft.com/office/drawing/2014/main" id="{2E1EA2BE-615C-4000-87D7-D6EC5C3DA9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52910" y="3521637"/>
              <a:ext cx="0" cy="28299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B2012BD8-7AA7-4916-8DC9-3EADD3167CFF}"/>
              </a:ext>
            </a:extLst>
          </p:cNvPr>
          <p:cNvSpPr txBox="1"/>
          <p:nvPr/>
        </p:nvSpPr>
        <p:spPr>
          <a:xfrm>
            <a:off x="3320270" y="1270176"/>
            <a:ext cx="2136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/>
              <a:t>Bedrijfskap.behoefte</a:t>
            </a:r>
            <a:endParaRPr lang="nl-BE" dirty="0"/>
          </a:p>
        </p:txBody>
      </p:sp>
      <p:pic>
        <p:nvPicPr>
          <p:cNvPr id="61" name="image1.jpeg">
            <a:extLst>
              <a:ext uri="{FF2B5EF4-FFF2-40B4-BE49-F238E27FC236}">
                <a16:creationId xmlns:a16="http://schemas.microsoft.com/office/drawing/2014/main" id="{76AA6AAA-6FC2-4CC4-BB2E-C946F6421AA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73D04A7-3D9B-4C02-9B99-A8233E32D90B}"/>
              </a:ext>
            </a:extLst>
          </p:cNvPr>
          <p:cNvSpPr txBox="1"/>
          <p:nvPr/>
        </p:nvSpPr>
        <p:spPr>
          <a:xfrm>
            <a:off x="329456" y="1906510"/>
            <a:ext cx="255292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Voor grotere entiteiten wordt gewerkt met een </a:t>
            </a:r>
            <a:r>
              <a:rPr lang="nl-BE" b="1" dirty="0"/>
              <a:t>“TARGET WORKING CAPITAL”</a:t>
            </a:r>
          </a:p>
          <a:p>
            <a:endParaRPr lang="nl-BE" b="1" dirty="0"/>
          </a:p>
          <a:p>
            <a:r>
              <a:rPr lang="nl-BE" dirty="0"/>
              <a:t>Er wordt berekend hoeveel bedrijfskapitaal “normaal” nodig is voor de verdere uitbating.</a:t>
            </a:r>
            <a:br>
              <a:rPr lang="nl-BE" dirty="0"/>
            </a:br>
            <a:br>
              <a:rPr lang="nl-BE" dirty="0"/>
            </a:br>
            <a:r>
              <a:rPr lang="nl-BE" dirty="0"/>
              <a:t>Op de closing-date wordt de net cash aangepast met het verschil tussen de </a:t>
            </a:r>
            <a:r>
              <a:rPr lang="nl-BE" dirty="0" err="1"/>
              <a:t>actual</a:t>
            </a:r>
            <a:r>
              <a:rPr lang="nl-BE" dirty="0"/>
              <a:t> </a:t>
            </a:r>
            <a:r>
              <a:rPr lang="nl-BE" dirty="0" err="1"/>
              <a:t>Working</a:t>
            </a:r>
            <a:r>
              <a:rPr lang="nl-BE" dirty="0"/>
              <a:t> </a:t>
            </a:r>
            <a:r>
              <a:rPr lang="nl-BE" dirty="0" err="1"/>
              <a:t>Capital</a:t>
            </a:r>
            <a:r>
              <a:rPr lang="nl-BE" dirty="0"/>
              <a:t> en de “Target”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75286F-A653-4359-8FA9-F288DAD88B2C}"/>
              </a:ext>
            </a:extLst>
          </p:cNvPr>
          <p:cNvSpPr txBox="1"/>
          <p:nvPr/>
        </p:nvSpPr>
        <p:spPr>
          <a:xfrm>
            <a:off x="6108285" y="2811786"/>
            <a:ext cx="38397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err="1">
                <a:solidFill>
                  <a:srgbClr val="FF0000"/>
                </a:solidFill>
              </a:rPr>
              <a:t>bvb</a:t>
            </a:r>
            <a:r>
              <a:rPr lang="nl-BE" sz="1400" dirty="0">
                <a:solidFill>
                  <a:srgbClr val="FF0000"/>
                </a:solidFill>
              </a:rPr>
              <a:t>.  90d. </a:t>
            </a:r>
            <a:r>
              <a:rPr lang="nl-BE" sz="1400" b="1" dirty="0">
                <a:solidFill>
                  <a:srgbClr val="FF0000"/>
                </a:solidFill>
              </a:rPr>
              <a:t>voorraad</a:t>
            </a:r>
            <a:br>
              <a:rPr lang="nl-BE" sz="1400" dirty="0">
                <a:solidFill>
                  <a:srgbClr val="FF0000"/>
                </a:solidFill>
              </a:rPr>
            </a:br>
            <a:r>
              <a:rPr lang="nl-BE" sz="1400" dirty="0">
                <a:solidFill>
                  <a:srgbClr val="FF0000"/>
                </a:solidFill>
              </a:rPr>
              <a:t>	500.000 Euro aankopen/jaar </a:t>
            </a:r>
          </a:p>
          <a:p>
            <a:r>
              <a:rPr lang="nl-BE" sz="1400" dirty="0">
                <a:solidFill>
                  <a:srgbClr val="FF0000"/>
                </a:solidFill>
              </a:rPr>
              <a:t>=&gt; 90/365 x 500.000 =              </a:t>
            </a:r>
            <a:r>
              <a:rPr lang="nl-BE" sz="1400" b="1" dirty="0">
                <a:solidFill>
                  <a:srgbClr val="FF0000"/>
                </a:solidFill>
              </a:rPr>
              <a:t>124.000 €</a:t>
            </a:r>
            <a:r>
              <a:rPr lang="nl-BE" sz="14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4525FC-9393-4126-9058-D04A679DE420}"/>
              </a:ext>
            </a:extLst>
          </p:cNvPr>
          <p:cNvSpPr txBox="1"/>
          <p:nvPr/>
        </p:nvSpPr>
        <p:spPr>
          <a:xfrm>
            <a:off x="6567041" y="2390512"/>
            <a:ext cx="1811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>
                <a:solidFill>
                  <a:srgbClr val="FF0000"/>
                </a:solidFill>
              </a:rPr>
              <a:t>TARGET W.C.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6C7AF56-930B-4E33-9FE9-06A3443F9D05}"/>
              </a:ext>
            </a:extLst>
          </p:cNvPr>
          <p:cNvSpPr txBox="1"/>
          <p:nvPr/>
        </p:nvSpPr>
        <p:spPr>
          <a:xfrm>
            <a:off x="6139772" y="3603907"/>
            <a:ext cx="38397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err="1">
                <a:solidFill>
                  <a:srgbClr val="FF0000"/>
                </a:solidFill>
              </a:rPr>
              <a:t>bvb</a:t>
            </a:r>
            <a:r>
              <a:rPr lang="nl-BE" sz="1400" dirty="0">
                <a:solidFill>
                  <a:srgbClr val="FF0000"/>
                </a:solidFill>
              </a:rPr>
              <a:t>.  60d. </a:t>
            </a:r>
            <a:r>
              <a:rPr lang="nl-BE" sz="1400" b="1" dirty="0">
                <a:solidFill>
                  <a:srgbClr val="FF0000"/>
                </a:solidFill>
              </a:rPr>
              <a:t>klantenkrediet</a:t>
            </a:r>
            <a:br>
              <a:rPr lang="nl-BE" sz="1400" dirty="0">
                <a:solidFill>
                  <a:srgbClr val="FF0000"/>
                </a:solidFill>
              </a:rPr>
            </a:br>
            <a:r>
              <a:rPr lang="nl-BE" sz="1400" dirty="0">
                <a:solidFill>
                  <a:srgbClr val="FF0000"/>
                </a:solidFill>
              </a:rPr>
              <a:t>	800.000 Euro omzet/jaar </a:t>
            </a:r>
          </a:p>
          <a:p>
            <a:r>
              <a:rPr lang="nl-BE" sz="1400" dirty="0">
                <a:solidFill>
                  <a:srgbClr val="FF0000"/>
                </a:solidFill>
              </a:rPr>
              <a:t>	21% BTW</a:t>
            </a:r>
          </a:p>
          <a:p>
            <a:r>
              <a:rPr lang="nl-BE" sz="1400" dirty="0">
                <a:solidFill>
                  <a:srgbClr val="FF0000"/>
                </a:solidFill>
              </a:rPr>
              <a:t>=&gt; 60/365 x 800.000 x 1,21 = </a:t>
            </a:r>
            <a:r>
              <a:rPr lang="nl-BE" sz="1400" b="1" dirty="0">
                <a:solidFill>
                  <a:srgbClr val="FF0000"/>
                </a:solidFill>
              </a:rPr>
              <a:t>159.000 €</a:t>
            </a:r>
            <a:r>
              <a:rPr lang="nl-BE" sz="14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F8DEB93-5FA9-40FE-9F1A-3A181376918D}"/>
              </a:ext>
            </a:extLst>
          </p:cNvPr>
          <p:cNvSpPr txBox="1"/>
          <p:nvPr/>
        </p:nvSpPr>
        <p:spPr>
          <a:xfrm>
            <a:off x="6139771" y="4573281"/>
            <a:ext cx="383979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err="1">
                <a:solidFill>
                  <a:srgbClr val="FF0000"/>
                </a:solidFill>
              </a:rPr>
              <a:t>bvb</a:t>
            </a:r>
            <a:r>
              <a:rPr lang="nl-BE" sz="1400" dirty="0">
                <a:solidFill>
                  <a:srgbClr val="FF0000"/>
                </a:solidFill>
              </a:rPr>
              <a:t>.  30d. </a:t>
            </a:r>
            <a:r>
              <a:rPr lang="nl-BE" sz="1400" b="1" dirty="0">
                <a:solidFill>
                  <a:srgbClr val="FF0000"/>
                </a:solidFill>
              </a:rPr>
              <a:t>leverancierskrediet</a:t>
            </a:r>
            <a:br>
              <a:rPr lang="nl-BE" sz="1400" dirty="0">
                <a:solidFill>
                  <a:srgbClr val="FF0000"/>
                </a:solidFill>
              </a:rPr>
            </a:br>
            <a:r>
              <a:rPr lang="nl-BE" sz="1400" dirty="0">
                <a:solidFill>
                  <a:srgbClr val="FF0000"/>
                </a:solidFill>
              </a:rPr>
              <a:t>	500.000 Euro aankopen/jaar </a:t>
            </a:r>
          </a:p>
          <a:p>
            <a:r>
              <a:rPr lang="nl-BE" sz="1400" dirty="0">
                <a:solidFill>
                  <a:srgbClr val="FF0000"/>
                </a:solidFill>
              </a:rPr>
              <a:t>	100.000 Euro diensten</a:t>
            </a:r>
          </a:p>
          <a:p>
            <a:r>
              <a:rPr lang="nl-BE" sz="1400" dirty="0">
                <a:solidFill>
                  <a:srgbClr val="FF0000"/>
                </a:solidFill>
              </a:rPr>
              <a:t>	21% BTW</a:t>
            </a:r>
          </a:p>
          <a:p>
            <a:r>
              <a:rPr lang="nl-BE" sz="1400" dirty="0">
                <a:solidFill>
                  <a:srgbClr val="FF0000"/>
                </a:solidFill>
              </a:rPr>
              <a:t>=&gt; 30/365 x 600.000 x 1,21 = </a:t>
            </a:r>
            <a:r>
              <a:rPr lang="nl-BE" sz="1400" b="1" dirty="0">
                <a:solidFill>
                  <a:srgbClr val="FF0000"/>
                </a:solidFill>
              </a:rPr>
              <a:t>-60.000 €  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29D6094-8E3C-45AF-B0C0-D37F509101F8}"/>
              </a:ext>
            </a:extLst>
          </p:cNvPr>
          <p:cNvSpPr txBox="1"/>
          <p:nvPr/>
        </p:nvSpPr>
        <p:spPr>
          <a:xfrm>
            <a:off x="6139771" y="5776149"/>
            <a:ext cx="38397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err="1">
                <a:solidFill>
                  <a:srgbClr val="FF0000"/>
                </a:solidFill>
              </a:rPr>
              <a:t>bvb</a:t>
            </a:r>
            <a:r>
              <a:rPr lang="nl-BE" sz="1400" dirty="0">
                <a:solidFill>
                  <a:srgbClr val="FF0000"/>
                </a:solidFill>
              </a:rPr>
              <a:t>.  1/12</a:t>
            </a:r>
            <a:r>
              <a:rPr lang="nl-BE" sz="1400" baseline="30000" dirty="0">
                <a:solidFill>
                  <a:srgbClr val="FF0000"/>
                </a:solidFill>
              </a:rPr>
              <a:t>e</a:t>
            </a:r>
            <a:r>
              <a:rPr lang="nl-BE" sz="1400" dirty="0">
                <a:solidFill>
                  <a:srgbClr val="FF0000"/>
                </a:solidFill>
              </a:rPr>
              <a:t> </a:t>
            </a:r>
            <a:r>
              <a:rPr lang="nl-BE" sz="1400" b="1" dirty="0">
                <a:solidFill>
                  <a:srgbClr val="FF0000"/>
                </a:solidFill>
              </a:rPr>
              <a:t>personeelskosten</a:t>
            </a:r>
            <a:br>
              <a:rPr lang="nl-BE" sz="1400" dirty="0">
                <a:solidFill>
                  <a:srgbClr val="FF0000"/>
                </a:solidFill>
              </a:rPr>
            </a:br>
            <a:r>
              <a:rPr lang="nl-BE" sz="1400" dirty="0">
                <a:solidFill>
                  <a:srgbClr val="FF0000"/>
                </a:solidFill>
              </a:rPr>
              <a:t>	180.000 Euro omzet/jaar </a:t>
            </a:r>
          </a:p>
          <a:p>
            <a:r>
              <a:rPr lang="nl-BE" sz="1400" dirty="0">
                <a:solidFill>
                  <a:srgbClr val="FF0000"/>
                </a:solidFill>
              </a:rPr>
              <a:t>=&gt; 180.000 /12 = 		     -  </a:t>
            </a:r>
            <a:r>
              <a:rPr lang="nl-BE" sz="1400" b="1" dirty="0">
                <a:solidFill>
                  <a:srgbClr val="FF0000"/>
                </a:solidFill>
              </a:rPr>
              <a:t>15.000 € </a:t>
            </a:r>
            <a:r>
              <a:rPr lang="nl-BE" sz="14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884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2.png">
            <a:extLst>
              <a:ext uri="{FF2B5EF4-FFF2-40B4-BE49-F238E27FC236}">
                <a16:creationId xmlns:a16="http://schemas.microsoft.com/office/drawing/2014/main" id="{7AD2868F-187F-447B-8010-33B694F53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47298"/>
            <a:ext cx="3086100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3033932" y="446957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3178394" y="519982"/>
            <a:ext cx="1152525" cy="35544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669F2CF-8FEF-4E75-8DF2-0165C2EE9541}"/>
              </a:ext>
            </a:extLst>
          </p:cNvPr>
          <p:cNvSpPr/>
          <p:nvPr/>
        </p:nvSpPr>
        <p:spPr>
          <a:xfrm>
            <a:off x="3177118" y="524899"/>
            <a:ext cx="1149887" cy="355445"/>
          </a:xfrm>
          <a:prstGeom prst="rect">
            <a:avLst/>
          </a:prstGeom>
          <a:solidFill>
            <a:srgbClr val="FFFF00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DED839C-EA03-4484-95E5-E46DDAC80AFE}"/>
              </a:ext>
            </a:extLst>
          </p:cNvPr>
          <p:cNvSpPr txBox="1"/>
          <p:nvPr/>
        </p:nvSpPr>
        <p:spPr>
          <a:xfrm>
            <a:off x="3577072" y="89616"/>
            <a:ext cx="1315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Vaste Activa</a:t>
            </a:r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4330919" y="446957"/>
            <a:ext cx="0" cy="5764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01813AD-A639-416A-9C53-C9F0405E7017}"/>
              </a:ext>
            </a:extLst>
          </p:cNvPr>
          <p:cNvGrpSpPr/>
          <p:nvPr/>
        </p:nvGrpSpPr>
        <p:grpSpPr>
          <a:xfrm>
            <a:off x="3038361" y="1269388"/>
            <a:ext cx="2592387" cy="1658337"/>
            <a:chOff x="3038361" y="1269388"/>
            <a:chExt cx="2592387" cy="1658337"/>
          </a:xfrm>
        </p:grpSpPr>
        <p:sp>
          <p:nvSpPr>
            <p:cNvPr id="11" name="Text Box 60"/>
            <p:cNvSpPr txBox="1">
              <a:spLocks noChangeArrowheads="1"/>
            </p:cNvSpPr>
            <p:nvPr/>
          </p:nvSpPr>
          <p:spPr bwMode="auto">
            <a:xfrm>
              <a:off x="3169663" y="1739351"/>
              <a:ext cx="1150937" cy="215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NL" sz="1200" dirty="0"/>
                <a:t>Voorraden</a:t>
              </a:r>
            </a:p>
          </p:txBody>
        </p:sp>
        <p:sp>
          <p:nvSpPr>
            <p:cNvPr id="12" name="Text Box 61"/>
            <p:cNvSpPr txBox="1">
              <a:spLocks noChangeArrowheads="1"/>
            </p:cNvSpPr>
            <p:nvPr/>
          </p:nvSpPr>
          <p:spPr bwMode="auto">
            <a:xfrm>
              <a:off x="3169663" y="2387051"/>
              <a:ext cx="1150937" cy="4691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NL" sz="1200"/>
                <a:t>Vorderingen</a:t>
              </a:r>
            </a:p>
          </p:txBody>
        </p:sp>
        <p:sp>
          <p:nvSpPr>
            <p:cNvPr id="13" name="Text Box 62"/>
            <p:cNvSpPr txBox="1">
              <a:spLocks noChangeArrowheads="1"/>
            </p:cNvSpPr>
            <p:nvPr/>
          </p:nvSpPr>
          <p:spPr bwMode="auto">
            <a:xfrm>
              <a:off x="3168918" y="1956838"/>
              <a:ext cx="1150938" cy="431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BE" sz="1200"/>
                <a:t>Handels-vorderingen</a:t>
              </a:r>
              <a:endParaRPr lang="nl-NL" sz="120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9C10B4B-2294-43B5-A0D3-4D8AD6731EEB}"/>
                </a:ext>
              </a:extLst>
            </p:cNvPr>
            <p:cNvSpPr/>
            <p:nvPr/>
          </p:nvSpPr>
          <p:spPr>
            <a:xfrm>
              <a:off x="3163290" y="1736907"/>
              <a:ext cx="1163782" cy="1128156"/>
            </a:xfrm>
            <a:custGeom>
              <a:avLst/>
              <a:gdLst>
                <a:gd name="connsiteX0" fmla="*/ 5937 w 1163782"/>
                <a:gd name="connsiteY0" fmla="*/ 0 h 1110343"/>
                <a:gd name="connsiteX1" fmla="*/ 1163782 w 1163782"/>
                <a:gd name="connsiteY1" fmla="*/ 5938 h 1110343"/>
                <a:gd name="connsiteX2" fmla="*/ 1140031 w 1163782"/>
                <a:gd name="connsiteY2" fmla="*/ 581891 h 1110343"/>
                <a:gd name="connsiteX3" fmla="*/ 896587 w 1163782"/>
                <a:gd name="connsiteY3" fmla="*/ 1110343 h 1110343"/>
                <a:gd name="connsiteX4" fmla="*/ 0 w 1163782"/>
                <a:gd name="connsiteY4" fmla="*/ 1110343 h 1110343"/>
                <a:gd name="connsiteX5" fmla="*/ 5937 w 1163782"/>
                <a:gd name="connsiteY5" fmla="*/ 0 h 1110343"/>
                <a:gd name="connsiteX0" fmla="*/ 5937 w 1163782"/>
                <a:gd name="connsiteY0" fmla="*/ 0 h 1128156"/>
                <a:gd name="connsiteX1" fmla="*/ 1163782 w 1163782"/>
                <a:gd name="connsiteY1" fmla="*/ 5938 h 1128156"/>
                <a:gd name="connsiteX2" fmla="*/ 1140031 w 1163782"/>
                <a:gd name="connsiteY2" fmla="*/ 581891 h 1128156"/>
                <a:gd name="connsiteX3" fmla="*/ 1157844 w 1163782"/>
                <a:gd name="connsiteY3" fmla="*/ 1128156 h 1128156"/>
                <a:gd name="connsiteX4" fmla="*/ 0 w 1163782"/>
                <a:gd name="connsiteY4" fmla="*/ 1110343 h 1128156"/>
                <a:gd name="connsiteX5" fmla="*/ 5937 w 1163782"/>
                <a:gd name="connsiteY5" fmla="*/ 0 h 1128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3782" h="1128156">
                  <a:moveTo>
                    <a:pt x="5937" y="0"/>
                  </a:moveTo>
                  <a:lnTo>
                    <a:pt x="1163782" y="5938"/>
                  </a:lnTo>
                  <a:lnTo>
                    <a:pt x="1140031" y="581891"/>
                  </a:lnTo>
                  <a:lnTo>
                    <a:pt x="1157844" y="1128156"/>
                  </a:lnTo>
                  <a:lnTo>
                    <a:pt x="0" y="1110343"/>
                  </a:lnTo>
                  <a:lnTo>
                    <a:pt x="5937" y="0"/>
                  </a:lnTo>
                  <a:close/>
                </a:path>
              </a:pathLst>
            </a:custGeom>
            <a:solidFill>
              <a:srgbClr val="4472BE">
                <a:alpha val="21961"/>
              </a:srgbClr>
            </a:solidFill>
            <a:ln>
              <a:solidFill>
                <a:srgbClr val="2F528F">
                  <a:alpha val="3098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FE18C2E-5DCC-441C-A4E7-D1497A61AC40}"/>
                </a:ext>
              </a:extLst>
            </p:cNvPr>
            <p:cNvGrpSpPr/>
            <p:nvPr/>
          </p:nvGrpSpPr>
          <p:grpSpPr>
            <a:xfrm>
              <a:off x="4329654" y="1731246"/>
              <a:ext cx="1163782" cy="792163"/>
              <a:chOff x="4318075" y="1552829"/>
              <a:chExt cx="1163782" cy="792163"/>
            </a:xfrm>
          </p:grpSpPr>
          <p:sp>
            <p:nvSpPr>
              <p:cNvPr id="15" name="Text Box 64"/>
              <p:cNvSpPr txBox="1">
                <a:spLocks noChangeArrowheads="1"/>
              </p:cNvSpPr>
              <p:nvPr/>
            </p:nvSpPr>
            <p:spPr bwMode="auto">
              <a:xfrm>
                <a:off x="4330919" y="1552829"/>
                <a:ext cx="1150938" cy="28892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algn="ctr" eaLnBrk="1" hangingPunct="1"/>
                <a:r>
                  <a:rPr lang="nl-NL" sz="1200" dirty="0"/>
                  <a:t>Leveranciers</a:t>
                </a:r>
              </a:p>
            </p:txBody>
          </p:sp>
          <p:sp>
            <p:nvSpPr>
              <p:cNvPr id="19" name="Text Box 72"/>
              <p:cNvSpPr txBox="1">
                <a:spLocks noChangeArrowheads="1"/>
              </p:cNvSpPr>
              <p:nvPr/>
            </p:nvSpPr>
            <p:spPr bwMode="auto">
              <a:xfrm>
                <a:off x="4330919" y="1841754"/>
                <a:ext cx="1150938" cy="50323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algn="ctr" eaLnBrk="1" hangingPunct="1"/>
                <a:r>
                  <a:rPr lang="nl-NL" sz="1200"/>
                  <a:t>Soc/Fisc.</a:t>
                </a:r>
              </a:p>
              <a:p>
                <a:pPr algn="ctr" eaLnBrk="1" hangingPunct="1"/>
                <a:r>
                  <a:rPr lang="nl-NL" sz="1200"/>
                  <a:t>Schulden</a:t>
                </a:r>
              </a:p>
              <a:p>
                <a:pPr algn="ctr" eaLnBrk="1" hangingPunct="1"/>
                <a:endParaRPr lang="nl-NL" sz="1200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9A4A3E07-C6EB-4BA6-9764-BB85466CC42E}"/>
                  </a:ext>
                </a:extLst>
              </p:cNvPr>
              <p:cNvSpPr/>
              <p:nvPr/>
            </p:nvSpPr>
            <p:spPr>
              <a:xfrm>
                <a:off x="4318075" y="1562699"/>
                <a:ext cx="1163782" cy="782292"/>
              </a:xfrm>
              <a:custGeom>
                <a:avLst/>
                <a:gdLst>
                  <a:gd name="connsiteX0" fmla="*/ 5937 w 1163782"/>
                  <a:gd name="connsiteY0" fmla="*/ 0 h 1110343"/>
                  <a:gd name="connsiteX1" fmla="*/ 1163782 w 1163782"/>
                  <a:gd name="connsiteY1" fmla="*/ 5938 h 1110343"/>
                  <a:gd name="connsiteX2" fmla="*/ 1140031 w 1163782"/>
                  <a:gd name="connsiteY2" fmla="*/ 581891 h 1110343"/>
                  <a:gd name="connsiteX3" fmla="*/ 896587 w 1163782"/>
                  <a:gd name="connsiteY3" fmla="*/ 1110343 h 1110343"/>
                  <a:gd name="connsiteX4" fmla="*/ 0 w 1163782"/>
                  <a:gd name="connsiteY4" fmla="*/ 1110343 h 1110343"/>
                  <a:gd name="connsiteX5" fmla="*/ 5937 w 1163782"/>
                  <a:gd name="connsiteY5" fmla="*/ 0 h 1110343"/>
                  <a:gd name="connsiteX0" fmla="*/ 5937 w 1163782"/>
                  <a:gd name="connsiteY0" fmla="*/ 0 h 1128156"/>
                  <a:gd name="connsiteX1" fmla="*/ 1163782 w 1163782"/>
                  <a:gd name="connsiteY1" fmla="*/ 5938 h 1128156"/>
                  <a:gd name="connsiteX2" fmla="*/ 1140031 w 1163782"/>
                  <a:gd name="connsiteY2" fmla="*/ 581891 h 1128156"/>
                  <a:gd name="connsiteX3" fmla="*/ 1157844 w 1163782"/>
                  <a:gd name="connsiteY3" fmla="*/ 1128156 h 1128156"/>
                  <a:gd name="connsiteX4" fmla="*/ 0 w 1163782"/>
                  <a:gd name="connsiteY4" fmla="*/ 1110343 h 1128156"/>
                  <a:gd name="connsiteX5" fmla="*/ 5937 w 1163782"/>
                  <a:gd name="connsiteY5" fmla="*/ 0 h 112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3782" h="1128156">
                    <a:moveTo>
                      <a:pt x="5937" y="0"/>
                    </a:moveTo>
                    <a:lnTo>
                      <a:pt x="1163782" y="5938"/>
                    </a:lnTo>
                    <a:lnTo>
                      <a:pt x="1140031" y="581891"/>
                    </a:lnTo>
                    <a:lnTo>
                      <a:pt x="1157844" y="1128156"/>
                    </a:lnTo>
                    <a:lnTo>
                      <a:pt x="0" y="1110343"/>
                    </a:lnTo>
                    <a:lnTo>
                      <a:pt x="5937" y="0"/>
                    </a:lnTo>
                    <a:close/>
                  </a:path>
                </a:pathLst>
              </a:custGeom>
              <a:solidFill>
                <a:srgbClr val="4472BE">
                  <a:alpha val="21961"/>
                </a:srgbClr>
              </a:solidFill>
              <a:ln>
                <a:solidFill>
                  <a:srgbClr val="2F528F">
                    <a:alpha val="3098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  <p:sp>
          <p:nvSpPr>
            <p:cNvPr id="43" name="Line 52">
              <a:extLst>
                <a:ext uri="{FF2B5EF4-FFF2-40B4-BE49-F238E27FC236}">
                  <a16:creationId xmlns:a16="http://schemas.microsoft.com/office/drawing/2014/main" id="{D32BC429-1413-40E4-98BC-EB15B91E55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3147" y="1620334"/>
              <a:ext cx="0" cy="13073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44" name="Line 51">
              <a:extLst>
                <a:ext uri="{FF2B5EF4-FFF2-40B4-BE49-F238E27FC236}">
                  <a16:creationId xmlns:a16="http://schemas.microsoft.com/office/drawing/2014/main" id="{DD6CEAAB-9C77-4BC4-8FBE-D507892788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8361" y="1618303"/>
              <a:ext cx="259238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118FDB0-602D-4DF4-BD8D-587C5C72A7CC}"/>
                </a:ext>
              </a:extLst>
            </p:cNvPr>
            <p:cNvSpPr txBox="1"/>
            <p:nvPr/>
          </p:nvSpPr>
          <p:spPr>
            <a:xfrm>
              <a:off x="3324217" y="1269388"/>
              <a:ext cx="2136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dirty="0" err="1"/>
                <a:t>Bedrijfskap.behoefte</a:t>
              </a:r>
              <a:endParaRPr lang="nl-BE" dirty="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A9C8DC4-F6D8-4230-BB13-33F575275C40}"/>
              </a:ext>
            </a:extLst>
          </p:cNvPr>
          <p:cNvGrpSpPr/>
          <p:nvPr/>
        </p:nvGrpSpPr>
        <p:grpSpPr>
          <a:xfrm>
            <a:off x="3174269" y="3539862"/>
            <a:ext cx="2337838" cy="2613965"/>
            <a:chOff x="3221649" y="3544600"/>
            <a:chExt cx="2337838" cy="2613965"/>
          </a:xfrm>
        </p:grpSpPr>
        <p:sp>
          <p:nvSpPr>
            <p:cNvPr id="48" name="Text Box 57">
              <a:extLst>
                <a:ext uri="{FF2B5EF4-FFF2-40B4-BE49-F238E27FC236}">
                  <a16:creationId xmlns:a16="http://schemas.microsoft.com/office/drawing/2014/main" id="{616F39DD-3862-42D3-9BBF-636D4816E9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8549" y="3546084"/>
              <a:ext cx="1150938" cy="240330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NL" sz="1200" dirty="0" err="1"/>
                <a:t>Bedrijfs-opbrengsten</a:t>
              </a:r>
              <a:endParaRPr lang="nl-NL" sz="1200" dirty="0"/>
            </a:p>
          </p:txBody>
        </p:sp>
        <p:sp>
          <p:nvSpPr>
            <p:cNvPr id="49" name="Text Box 57">
              <a:extLst>
                <a:ext uri="{FF2B5EF4-FFF2-40B4-BE49-F238E27FC236}">
                  <a16:creationId xmlns:a16="http://schemas.microsoft.com/office/drawing/2014/main" id="{62F9EFC1-4C42-422C-95A3-13F212FA9B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8549" y="5949391"/>
              <a:ext cx="1150938" cy="2091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NL" sz="1200" dirty="0"/>
                <a:t>Fin. </a:t>
              </a:r>
              <a:r>
                <a:rPr lang="nl-NL" sz="1200" dirty="0" err="1"/>
                <a:t>opbr</a:t>
              </a:r>
              <a:r>
                <a:rPr lang="nl-NL" sz="1200" dirty="0"/>
                <a:t>.</a:t>
              </a:r>
            </a:p>
          </p:txBody>
        </p:sp>
        <p:sp>
          <p:nvSpPr>
            <p:cNvPr id="50" name="Text Box 57">
              <a:extLst>
                <a:ext uri="{FF2B5EF4-FFF2-40B4-BE49-F238E27FC236}">
                  <a16:creationId xmlns:a16="http://schemas.microsoft.com/office/drawing/2014/main" id="{EC3F28C1-AE17-4DC9-9596-9300FE2F61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2987" y="3544600"/>
              <a:ext cx="1150938" cy="3511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NL" sz="1200" dirty="0"/>
                <a:t>Aankopen</a:t>
              </a:r>
            </a:p>
          </p:txBody>
        </p:sp>
        <p:sp>
          <p:nvSpPr>
            <p:cNvPr id="51" name="Text Box 57">
              <a:extLst>
                <a:ext uri="{FF2B5EF4-FFF2-40B4-BE49-F238E27FC236}">
                  <a16:creationId xmlns:a16="http://schemas.microsoft.com/office/drawing/2014/main" id="{5D7732F2-8E0B-4FFB-9280-339DFE5FEC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2987" y="3895706"/>
              <a:ext cx="1150938" cy="60014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NL" sz="1200" dirty="0"/>
                <a:t>Diensten en div. goederen</a:t>
              </a:r>
            </a:p>
          </p:txBody>
        </p:sp>
        <p:sp>
          <p:nvSpPr>
            <p:cNvPr id="52" name="Text Box 57">
              <a:extLst>
                <a:ext uri="{FF2B5EF4-FFF2-40B4-BE49-F238E27FC236}">
                  <a16:creationId xmlns:a16="http://schemas.microsoft.com/office/drawing/2014/main" id="{DF5E031C-EBD6-4570-8351-FCB53AC439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2987" y="4501190"/>
              <a:ext cx="1150938" cy="4674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NL" sz="1200" dirty="0" err="1"/>
                <a:t>Personeels-kosten</a:t>
              </a:r>
              <a:endParaRPr lang="nl-NL" sz="1200" dirty="0"/>
            </a:p>
          </p:txBody>
        </p:sp>
        <p:sp>
          <p:nvSpPr>
            <p:cNvPr id="53" name="Text Box 57">
              <a:extLst>
                <a:ext uri="{FF2B5EF4-FFF2-40B4-BE49-F238E27FC236}">
                  <a16:creationId xmlns:a16="http://schemas.microsoft.com/office/drawing/2014/main" id="{AE0682F7-D120-47F9-9F65-EDA111AB32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1649" y="5328397"/>
              <a:ext cx="1150938" cy="2744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NL" sz="1200" dirty="0"/>
                <a:t>Fin. kosten</a:t>
              </a:r>
            </a:p>
          </p:txBody>
        </p:sp>
        <p:sp>
          <p:nvSpPr>
            <p:cNvPr id="54" name="Text Box 57">
              <a:extLst>
                <a:ext uri="{FF2B5EF4-FFF2-40B4-BE49-F238E27FC236}">
                  <a16:creationId xmlns:a16="http://schemas.microsoft.com/office/drawing/2014/main" id="{A5BC71D8-BA89-4EF4-87F9-795C6C26CD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6448" y="5607657"/>
              <a:ext cx="1150938" cy="2744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NL" sz="1200" dirty="0"/>
                <a:t>Belastingen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1F8C73E-F4B7-48BE-A5FB-9103A2E58A76}"/>
              </a:ext>
            </a:extLst>
          </p:cNvPr>
          <p:cNvGrpSpPr/>
          <p:nvPr/>
        </p:nvGrpSpPr>
        <p:grpSpPr>
          <a:xfrm>
            <a:off x="3055923" y="3179583"/>
            <a:ext cx="2592387" cy="3172030"/>
            <a:chOff x="3055923" y="3179583"/>
            <a:chExt cx="2592387" cy="3172030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0A4CF63-D80A-49A0-AACE-34F17C4B3C0B}"/>
                </a:ext>
              </a:extLst>
            </p:cNvPr>
            <p:cNvSpPr txBox="1"/>
            <p:nvPr/>
          </p:nvSpPr>
          <p:spPr>
            <a:xfrm>
              <a:off x="3825041" y="3179583"/>
              <a:ext cx="10529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dirty="0"/>
                <a:t>Uitbating</a:t>
              </a:r>
            </a:p>
          </p:txBody>
        </p:sp>
        <p:sp>
          <p:nvSpPr>
            <p:cNvPr id="55" name="Line 51">
              <a:extLst>
                <a:ext uri="{FF2B5EF4-FFF2-40B4-BE49-F238E27FC236}">
                  <a16:creationId xmlns:a16="http://schemas.microsoft.com/office/drawing/2014/main" id="{C7F42B95-CA67-4951-BD26-0EB3442C56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55923" y="3521637"/>
              <a:ext cx="259238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57" name="Line 52">
              <a:extLst>
                <a:ext uri="{FF2B5EF4-FFF2-40B4-BE49-F238E27FC236}">
                  <a16:creationId xmlns:a16="http://schemas.microsoft.com/office/drawing/2014/main" id="{2E1EA2BE-615C-4000-87D7-D6EC5C3DA9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52910" y="3521637"/>
              <a:ext cx="0" cy="28299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B2012BD8-7AA7-4916-8DC9-3EADD3167CFF}"/>
              </a:ext>
            </a:extLst>
          </p:cNvPr>
          <p:cNvSpPr txBox="1"/>
          <p:nvPr/>
        </p:nvSpPr>
        <p:spPr>
          <a:xfrm>
            <a:off x="3320270" y="1270176"/>
            <a:ext cx="2136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/>
              <a:t>Bedrijfskap.behoefte</a:t>
            </a:r>
            <a:endParaRPr lang="nl-BE" dirty="0"/>
          </a:p>
        </p:txBody>
      </p:sp>
      <p:pic>
        <p:nvPicPr>
          <p:cNvPr id="61" name="image1.jpeg">
            <a:extLst>
              <a:ext uri="{FF2B5EF4-FFF2-40B4-BE49-F238E27FC236}">
                <a16:creationId xmlns:a16="http://schemas.microsoft.com/office/drawing/2014/main" id="{76AA6AAA-6FC2-4CC4-BB2E-C946F6421AA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73D04A7-3D9B-4C02-9B99-A8233E32D90B}"/>
              </a:ext>
            </a:extLst>
          </p:cNvPr>
          <p:cNvSpPr txBox="1"/>
          <p:nvPr/>
        </p:nvSpPr>
        <p:spPr>
          <a:xfrm>
            <a:off x="329456" y="1906510"/>
            <a:ext cx="255292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Voor grotere entiteiten wordt gewerkt met een </a:t>
            </a:r>
            <a:r>
              <a:rPr lang="nl-BE" b="1" dirty="0"/>
              <a:t>“TARGET WORKING CAPITAL”</a:t>
            </a:r>
          </a:p>
          <a:p>
            <a:endParaRPr lang="nl-BE" b="1" dirty="0"/>
          </a:p>
          <a:p>
            <a:r>
              <a:rPr lang="nl-BE" dirty="0"/>
              <a:t>Er wordt berekend hoeveel bedrijfskapitaal “normaal” nodig is voor de verdere uitbating.</a:t>
            </a:r>
            <a:br>
              <a:rPr lang="nl-BE" dirty="0"/>
            </a:br>
            <a:br>
              <a:rPr lang="nl-BE" dirty="0"/>
            </a:br>
            <a:r>
              <a:rPr lang="nl-BE" dirty="0"/>
              <a:t>Op de closing-date wordt de net cash aangepast met het verschil tussen de </a:t>
            </a:r>
            <a:r>
              <a:rPr lang="nl-BE" dirty="0" err="1"/>
              <a:t>actual</a:t>
            </a:r>
            <a:r>
              <a:rPr lang="nl-BE" dirty="0"/>
              <a:t> </a:t>
            </a:r>
            <a:r>
              <a:rPr lang="nl-BE" dirty="0" err="1"/>
              <a:t>Working</a:t>
            </a:r>
            <a:r>
              <a:rPr lang="nl-BE" dirty="0"/>
              <a:t> </a:t>
            </a:r>
            <a:r>
              <a:rPr lang="nl-BE" dirty="0" err="1"/>
              <a:t>Capital</a:t>
            </a:r>
            <a:r>
              <a:rPr lang="nl-BE" dirty="0"/>
              <a:t> en de “Target”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75286F-A653-4359-8FA9-F288DAD88B2C}"/>
              </a:ext>
            </a:extLst>
          </p:cNvPr>
          <p:cNvSpPr txBox="1"/>
          <p:nvPr/>
        </p:nvSpPr>
        <p:spPr>
          <a:xfrm>
            <a:off x="6108285" y="2811786"/>
            <a:ext cx="38397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err="1">
                <a:solidFill>
                  <a:srgbClr val="FF0000"/>
                </a:solidFill>
              </a:rPr>
              <a:t>bvb</a:t>
            </a:r>
            <a:r>
              <a:rPr lang="nl-BE" sz="1400" dirty="0">
                <a:solidFill>
                  <a:srgbClr val="FF0000"/>
                </a:solidFill>
              </a:rPr>
              <a:t>.  90d. </a:t>
            </a:r>
            <a:r>
              <a:rPr lang="nl-BE" sz="1400" b="1" dirty="0">
                <a:solidFill>
                  <a:srgbClr val="FF0000"/>
                </a:solidFill>
              </a:rPr>
              <a:t>voorraad</a:t>
            </a:r>
            <a:br>
              <a:rPr lang="nl-BE" sz="1400" dirty="0">
                <a:solidFill>
                  <a:srgbClr val="FF0000"/>
                </a:solidFill>
              </a:rPr>
            </a:br>
            <a:r>
              <a:rPr lang="nl-BE" sz="1400" dirty="0">
                <a:solidFill>
                  <a:srgbClr val="FF0000"/>
                </a:solidFill>
              </a:rPr>
              <a:t>	500.000 Euro aankopen/jaar </a:t>
            </a:r>
          </a:p>
          <a:p>
            <a:r>
              <a:rPr lang="nl-BE" sz="1400" dirty="0">
                <a:solidFill>
                  <a:srgbClr val="FF0000"/>
                </a:solidFill>
              </a:rPr>
              <a:t>=&gt; 90/365 x 500.000 =              </a:t>
            </a:r>
            <a:r>
              <a:rPr lang="nl-BE" sz="1400" b="1" dirty="0">
                <a:solidFill>
                  <a:srgbClr val="FF0000"/>
                </a:solidFill>
              </a:rPr>
              <a:t>124.000 €</a:t>
            </a:r>
            <a:r>
              <a:rPr lang="nl-BE" sz="14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4525FC-9393-4126-9058-D04A679DE420}"/>
              </a:ext>
            </a:extLst>
          </p:cNvPr>
          <p:cNvSpPr txBox="1"/>
          <p:nvPr/>
        </p:nvSpPr>
        <p:spPr>
          <a:xfrm>
            <a:off x="6567041" y="2390512"/>
            <a:ext cx="1811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>
                <a:solidFill>
                  <a:srgbClr val="FF0000"/>
                </a:solidFill>
              </a:rPr>
              <a:t>TARGET W.C.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6C7AF56-930B-4E33-9FE9-06A3443F9D05}"/>
              </a:ext>
            </a:extLst>
          </p:cNvPr>
          <p:cNvSpPr txBox="1"/>
          <p:nvPr/>
        </p:nvSpPr>
        <p:spPr>
          <a:xfrm>
            <a:off x="6139772" y="3603907"/>
            <a:ext cx="38397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err="1">
                <a:solidFill>
                  <a:srgbClr val="FF0000"/>
                </a:solidFill>
              </a:rPr>
              <a:t>bvb</a:t>
            </a:r>
            <a:r>
              <a:rPr lang="nl-BE" sz="1400" dirty="0">
                <a:solidFill>
                  <a:srgbClr val="FF0000"/>
                </a:solidFill>
              </a:rPr>
              <a:t>.  60d. </a:t>
            </a:r>
            <a:r>
              <a:rPr lang="nl-BE" sz="1400" b="1" dirty="0">
                <a:solidFill>
                  <a:srgbClr val="FF0000"/>
                </a:solidFill>
              </a:rPr>
              <a:t>klantenkrediet</a:t>
            </a:r>
            <a:br>
              <a:rPr lang="nl-BE" sz="1400" dirty="0">
                <a:solidFill>
                  <a:srgbClr val="FF0000"/>
                </a:solidFill>
              </a:rPr>
            </a:br>
            <a:r>
              <a:rPr lang="nl-BE" sz="1400" dirty="0">
                <a:solidFill>
                  <a:srgbClr val="FF0000"/>
                </a:solidFill>
              </a:rPr>
              <a:t>	800.000 Euro omzet/jaar </a:t>
            </a:r>
          </a:p>
          <a:p>
            <a:r>
              <a:rPr lang="nl-BE" sz="1400" dirty="0">
                <a:solidFill>
                  <a:srgbClr val="FF0000"/>
                </a:solidFill>
              </a:rPr>
              <a:t>	21% BTW</a:t>
            </a:r>
          </a:p>
          <a:p>
            <a:r>
              <a:rPr lang="nl-BE" sz="1400" dirty="0">
                <a:solidFill>
                  <a:srgbClr val="FF0000"/>
                </a:solidFill>
              </a:rPr>
              <a:t>=&gt; 60/365 x 800.000 x 1,21 = </a:t>
            </a:r>
            <a:r>
              <a:rPr lang="nl-BE" sz="1400" b="1" dirty="0">
                <a:solidFill>
                  <a:srgbClr val="FF0000"/>
                </a:solidFill>
              </a:rPr>
              <a:t>159.000 €</a:t>
            </a:r>
            <a:r>
              <a:rPr lang="nl-BE" sz="14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F8DEB93-5FA9-40FE-9F1A-3A181376918D}"/>
              </a:ext>
            </a:extLst>
          </p:cNvPr>
          <p:cNvSpPr txBox="1"/>
          <p:nvPr/>
        </p:nvSpPr>
        <p:spPr>
          <a:xfrm>
            <a:off x="6139771" y="4573281"/>
            <a:ext cx="383979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err="1">
                <a:solidFill>
                  <a:srgbClr val="FF0000"/>
                </a:solidFill>
              </a:rPr>
              <a:t>bvb</a:t>
            </a:r>
            <a:r>
              <a:rPr lang="nl-BE" sz="1400" dirty="0">
                <a:solidFill>
                  <a:srgbClr val="FF0000"/>
                </a:solidFill>
              </a:rPr>
              <a:t>.  30d. </a:t>
            </a:r>
            <a:r>
              <a:rPr lang="nl-BE" sz="1400" b="1" dirty="0">
                <a:solidFill>
                  <a:srgbClr val="FF0000"/>
                </a:solidFill>
              </a:rPr>
              <a:t>leverancierskrediet</a:t>
            </a:r>
            <a:br>
              <a:rPr lang="nl-BE" sz="1400" dirty="0">
                <a:solidFill>
                  <a:srgbClr val="FF0000"/>
                </a:solidFill>
              </a:rPr>
            </a:br>
            <a:r>
              <a:rPr lang="nl-BE" sz="1400" dirty="0">
                <a:solidFill>
                  <a:srgbClr val="FF0000"/>
                </a:solidFill>
              </a:rPr>
              <a:t>	500.000 Euro aankopen/jaar </a:t>
            </a:r>
          </a:p>
          <a:p>
            <a:r>
              <a:rPr lang="nl-BE" sz="1400" dirty="0">
                <a:solidFill>
                  <a:srgbClr val="FF0000"/>
                </a:solidFill>
              </a:rPr>
              <a:t>	100.000 Euro diensten</a:t>
            </a:r>
          </a:p>
          <a:p>
            <a:r>
              <a:rPr lang="nl-BE" sz="1400" dirty="0">
                <a:solidFill>
                  <a:srgbClr val="FF0000"/>
                </a:solidFill>
              </a:rPr>
              <a:t>	21% BTW</a:t>
            </a:r>
          </a:p>
          <a:p>
            <a:r>
              <a:rPr lang="nl-BE" sz="1400" dirty="0">
                <a:solidFill>
                  <a:srgbClr val="FF0000"/>
                </a:solidFill>
              </a:rPr>
              <a:t>=&gt; 30/365 x 600.000 x 1,21 = </a:t>
            </a:r>
            <a:r>
              <a:rPr lang="nl-BE" sz="1400" b="1" dirty="0">
                <a:solidFill>
                  <a:srgbClr val="FF0000"/>
                </a:solidFill>
              </a:rPr>
              <a:t>-60.000 €  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315C432-4C28-4D50-BC4F-DB952D08EBF5}"/>
              </a:ext>
            </a:extLst>
          </p:cNvPr>
          <p:cNvCxnSpPr/>
          <p:nvPr/>
        </p:nvCxnSpPr>
        <p:spPr>
          <a:xfrm>
            <a:off x="8152818" y="6500862"/>
            <a:ext cx="9004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529D6094-8E3C-45AF-B0C0-D37F509101F8}"/>
              </a:ext>
            </a:extLst>
          </p:cNvPr>
          <p:cNvSpPr txBox="1"/>
          <p:nvPr/>
        </p:nvSpPr>
        <p:spPr>
          <a:xfrm>
            <a:off x="6139771" y="5776149"/>
            <a:ext cx="38397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err="1">
                <a:solidFill>
                  <a:srgbClr val="FF0000"/>
                </a:solidFill>
              </a:rPr>
              <a:t>bvb</a:t>
            </a:r>
            <a:r>
              <a:rPr lang="nl-BE" sz="1400" dirty="0">
                <a:solidFill>
                  <a:srgbClr val="FF0000"/>
                </a:solidFill>
              </a:rPr>
              <a:t>.  1/12</a:t>
            </a:r>
            <a:r>
              <a:rPr lang="nl-BE" sz="1400" baseline="30000" dirty="0">
                <a:solidFill>
                  <a:srgbClr val="FF0000"/>
                </a:solidFill>
              </a:rPr>
              <a:t>e</a:t>
            </a:r>
            <a:r>
              <a:rPr lang="nl-BE" sz="1400" dirty="0">
                <a:solidFill>
                  <a:srgbClr val="FF0000"/>
                </a:solidFill>
              </a:rPr>
              <a:t> </a:t>
            </a:r>
            <a:r>
              <a:rPr lang="nl-BE" sz="1400" b="1" dirty="0">
                <a:solidFill>
                  <a:srgbClr val="FF0000"/>
                </a:solidFill>
              </a:rPr>
              <a:t>personeelskosten</a:t>
            </a:r>
            <a:br>
              <a:rPr lang="nl-BE" sz="1400" dirty="0">
                <a:solidFill>
                  <a:srgbClr val="FF0000"/>
                </a:solidFill>
              </a:rPr>
            </a:br>
            <a:r>
              <a:rPr lang="nl-BE" sz="1400" dirty="0">
                <a:solidFill>
                  <a:srgbClr val="FF0000"/>
                </a:solidFill>
              </a:rPr>
              <a:t>	180.000 Euro omzet/jaar </a:t>
            </a:r>
          </a:p>
          <a:p>
            <a:r>
              <a:rPr lang="nl-BE" sz="1400" dirty="0">
                <a:solidFill>
                  <a:srgbClr val="FF0000"/>
                </a:solidFill>
              </a:rPr>
              <a:t>=&gt; 180.000 /12 = 		     -  </a:t>
            </a:r>
            <a:r>
              <a:rPr lang="nl-BE" sz="1400" b="1" dirty="0">
                <a:solidFill>
                  <a:srgbClr val="FF0000"/>
                </a:solidFill>
              </a:rPr>
              <a:t>15.000 € </a:t>
            </a:r>
            <a:r>
              <a:rPr lang="nl-BE" sz="1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17B7C92-C562-4AAB-9676-1E8D0D302DDA}"/>
              </a:ext>
            </a:extLst>
          </p:cNvPr>
          <p:cNvSpPr txBox="1"/>
          <p:nvPr/>
        </p:nvSpPr>
        <p:spPr>
          <a:xfrm>
            <a:off x="8099094" y="6527190"/>
            <a:ext cx="1007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rgbClr val="FF0000"/>
                </a:solidFill>
              </a:rPr>
              <a:t>208.000 €</a:t>
            </a:r>
            <a:r>
              <a:rPr lang="nl-BE" sz="1600" dirty="0">
                <a:solidFill>
                  <a:srgbClr val="FF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81227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2.png">
            <a:extLst>
              <a:ext uri="{FF2B5EF4-FFF2-40B4-BE49-F238E27FC236}">
                <a16:creationId xmlns:a16="http://schemas.microsoft.com/office/drawing/2014/main" id="{626AB401-7289-43A7-A965-6320E41A6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47298"/>
            <a:ext cx="3086100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3033932" y="446957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3178394" y="519982"/>
            <a:ext cx="1152525" cy="35544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669F2CF-8FEF-4E75-8DF2-0165C2EE9541}"/>
              </a:ext>
            </a:extLst>
          </p:cNvPr>
          <p:cNvSpPr/>
          <p:nvPr/>
        </p:nvSpPr>
        <p:spPr>
          <a:xfrm>
            <a:off x="3177118" y="524899"/>
            <a:ext cx="1149887" cy="355445"/>
          </a:xfrm>
          <a:prstGeom prst="rect">
            <a:avLst/>
          </a:prstGeom>
          <a:solidFill>
            <a:srgbClr val="FFFF00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DED839C-EA03-4484-95E5-E46DDAC80AFE}"/>
              </a:ext>
            </a:extLst>
          </p:cNvPr>
          <p:cNvSpPr txBox="1"/>
          <p:nvPr/>
        </p:nvSpPr>
        <p:spPr>
          <a:xfrm>
            <a:off x="3577072" y="89616"/>
            <a:ext cx="1315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Vaste Activa</a:t>
            </a:r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4330919" y="446957"/>
            <a:ext cx="0" cy="5764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01813AD-A639-416A-9C53-C9F0405E7017}"/>
              </a:ext>
            </a:extLst>
          </p:cNvPr>
          <p:cNvGrpSpPr/>
          <p:nvPr/>
        </p:nvGrpSpPr>
        <p:grpSpPr>
          <a:xfrm>
            <a:off x="3038361" y="1269388"/>
            <a:ext cx="2592387" cy="1658337"/>
            <a:chOff x="3038361" y="1269388"/>
            <a:chExt cx="2592387" cy="1658337"/>
          </a:xfrm>
        </p:grpSpPr>
        <p:sp>
          <p:nvSpPr>
            <p:cNvPr id="11" name="Text Box 60"/>
            <p:cNvSpPr txBox="1">
              <a:spLocks noChangeArrowheads="1"/>
            </p:cNvSpPr>
            <p:nvPr/>
          </p:nvSpPr>
          <p:spPr bwMode="auto">
            <a:xfrm>
              <a:off x="3169663" y="1739351"/>
              <a:ext cx="1150937" cy="215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NL" sz="1200" dirty="0"/>
                <a:t>Voorraden</a:t>
              </a:r>
            </a:p>
          </p:txBody>
        </p:sp>
        <p:sp>
          <p:nvSpPr>
            <p:cNvPr id="12" name="Text Box 61"/>
            <p:cNvSpPr txBox="1">
              <a:spLocks noChangeArrowheads="1"/>
            </p:cNvSpPr>
            <p:nvPr/>
          </p:nvSpPr>
          <p:spPr bwMode="auto">
            <a:xfrm>
              <a:off x="3169663" y="2387051"/>
              <a:ext cx="1150937" cy="4691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NL" sz="1200"/>
                <a:t>Vorderingen</a:t>
              </a:r>
            </a:p>
          </p:txBody>
        </p:sp>
        <p:sp>
          <p:nvSpPr>
            <p:cNvPr id="13" name="Text Box 62"/>
            <p:cNvSpPr txBox="1">
              <a:spLocks noChangeArrowheads="1"/>
            </p:cNvSpPr>
            <p:nvPr/>
          </p:nvSpPr>
          <p:spPr bwMode="auto">
            <a:xfrm>
              <a:off x="3168918" y="1956838"/>
              <a:ext cx="1150938" cy="431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BE" sz="1200"/>
                <a:t>Handels-vorderingen</a:t>
              </a:r>
              <a:endParaRPr lang="nl-NL" sz="120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9C10B4B-2294-43B5-A0D3-4D8AD6731EEB}"/>
                </a:ext>
              </a:extLst>
            </p:cNvPr>
            <p:cNvSpPr/>
            <p:nvPr/>
          </p:nvSpPr>
          <p:spPr>
            <a:xfrm>
              <a:off x="3163290" y="1736907"/>
              <a:ext cx="1163782" cy="1128156"/>
            </a:xfrm>
            <a:custGeom>
              <a:avLst/>
              <a:gdLst>
                <a:gd name="connsiteX0" fmla="*/ 5937 w 1163782"/>
                <a:gd name="connsiteY0" fmla="*/ 0 h 1110343"/>
                <a:gd name="connsiteX1" fmla="*/ 1163782 w 1163782"/>
                <a:gd name="connsiteY1" fmla="*/ 5938 h 1110343"/>
                <a:gd name="connsiteX2" fmla="*/ 1140031 w 1163782"/>
                <a:gd name="connsiteY2" fmla="*/ 581891 h 1110343"/>
                <a:gd name="connsiteX3" fmla="*/ 896587 w 1163782"/>
                <a:gd name="connsiteY3" fmla="*/ 1110343 h 1110343"/>
                <a:gd name="connsiteX4" fmla="*/ 0 w 1163782"/>
                <a:gd name="connsiteY4" fmla="*/ 1110343 h 1110343"/>
                <a:gd name="connsiteX5" fmla="*/ 5937 w 1163782"/>
                <a:gd name="connsiteY5" fmla="*/ 0 h 1110343"/>
                <a:gd name="connsiteX0" fmla="*/ 5937 w 1163782"/>
                <a:gd name="connsiteY0" fmla="*/ 0 h 1128156"/>
                <a:gd name="connsiteX1" fmla="*/ 1163782 w 1163782"/>
                <a:gd name="connsiteY1" fmla="*/ 5938 h 1128156"/>
                <a:gd name="connsiteX2" fmla="*/ 1140031 w 1163782"/>
                <a:gd name="connsiteY2" fmla="*/ 581891 h 1128156"/>
                <a:gd name="connsiteX3" fmla="*/ 1157844 w 1163782"/>
                <a:gd name="connsiteY3" fmla="*/ 1128156 h 1128156"/>
                <a:gd name="connsiteX4" fmla="*/ 0 w 1163782"/>
                <a:gd name="connsiteY4" fmla="*/ 1110343 h 1128156"/>
                <a:gd name="connsiteX5" fmla="*/ 5937 w 1163782"/>
                <a:gd name="connsiteY5" fmla="*/ 0 h 1128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3782" h="1128156">
                  <a:moveTo>
                    <a:pt x="5937" y="0"/>
                  </a:moveTo>
                  <a:lnTo>
                    <a:pt x="1163782" y="5938"/>
                  </a:lnTo>
                  <a:lnTo>
                    <a:pt x="1140031" y="581891"/>
                  </a:lnTo>
                  <a:lnTo>
                    <a:pt x="1157844" y="1128156"/>
                  </a:lnTo>
                  <a:lnTo>
                    <a:pt x="0" y="1110343"/>
                  </a:lnTo>
                  <a:lnTo>
                    <a:pt x="5937" y="0"/>
                  </a:lnTo>
                  <a:close/>
                </a:path>
              </a:pathLst>
            </a:custGeom>
            <a:solidFill>
              <a:srgbClr val="4472BE">
                <a:alpha val="21961"/>
              </a:srgbClr>
            </a:solidFill>
            <a:ln>
              <a:solidFill>
                <a:srgbClr val="2F528F">
                  <a:alpha val="3098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FE18C2E-5DCC-441C-A4E7-D1497A61AC40}"/>
                </a:ext>
              </a:extLst>
            </p:cNvPr>
            <p:cNvGrpSpPr/>
            <p:nvPr/>
          </p:nvGrpSpPr>
          <p:grpSpPr>
            <a:xfrm>
              <a:off x="4329654" y="1731246"/>
              <a:ext cx="1163782" cy="792163"/>
              <a:chOff x="4318075" y="1552829"/>
              <a:chExt cx="1163782" cy="792163"/>
            </a:xfrm>
          </p:grpSpPr>
          <p:sp>
            <p:nvSpPr>
              <p:cNvPr id="15" name="Text Box 64"/>
              <p:cNvSpPr txBox="1">
                <a:spLocks noChangeArrowheads="1"/>
              </p:cNvSpPr>
              <p:nvPr/>
            </p:nvSpPr>
            <p:spPr bwMode="auto">
              <a:xfrm>
                <a:off x="4330919" y="1552829"/>
                <a:ext cx="1150938" cy="28892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algn="ctr" eaLnBrk="1" hangingPunct="1"/>
                <a:r>
                  <a:rPr lang="nl-NL" sz="1200" dirty="0"/>
                  <a:t>Leveranciers</a:t>
                </a:r>
              </a:p>
            </p:txBody>
          </p:sp>
          <p:sp>
            <p:nvSpPr>
              <p:cNvPr id="19" name="Text Box 72"/>
              <p:cNvSpPr txBox="1">
                <a:spLocks noChangeArrowheads="1"/>
              </p:cNvSpPr>
              <p:nvPr/>
            </p:nvSpPr>
            <p:spPr bwMode="auto">
              <a:xfrm>
                <a:off x="4330919" y="1841754"/>
                <a:ext cx="1150938" cy="50323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algn="ctr" eaLnBrk="1" hangingPunct="1"/>
                <a:r>
                  <a:rPr lang="nl-NL" sz="1200"/>
                  <a:t>Soc/Fisc.</a:t>
                </a:r>
              </a:p>
              <a:p>
                <a:pPr algn="ctr" eaLnBrk="1" hangingPunct="1"/>
                <a:r>
                  <a:rPr lang="nl-NL" sz="1200"/>
                  <a:t>Schulden</a:t>
                </a:r>
              </a:p>
              <a:p>
                <a:pPr algn="ctr" eaLnBrk="1" hangingPunct="1"/>
                <a:endParaRPr lang="nl-NL" sz="1200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9A4A3E07-C6EB-4BA6-9764-BB85466CC42E}"/>
                  </a:ext>
                </a:extLst>
              </p:cNvPr>
              <p:cNvSpPr/>
              <p:nvPr/>
            </p:nvSpPr>
            <p:spPr>
              <a:xfrm>
                <a:off x="4318075" y="1562699"/>
                <a:ext cx="1163782" cy="782292"/>
              </a:xfrm>
              <a:custGeom>
                <a:avLst/>
                <a:gdLst>
                  <a:gd name="connsiteX0" fmla="*/ 5937 w 1163782"/>
                  <a:gd name="connsiteY0" fmla="*/ 0 h 1110343"/>
                  <a:gd name="connsiteX1" fmla="*/ 1163782 w 1163782"/>
                  <a:gd name="connsiteY1" fmla="*/ 5938 h 1110343"/>
                  <a:gd name="connsiteX2" fmla="*/ 1140031 w 1163782"/>
                  <a:gd name="connsiteY2" fmla="*/ 581891 h 1110343"/>
                  <a:gd name="connsiteX3" fmla="*/ 896587 w 1163782"/>
                  <a:gd name="connsiteY3" fmla="*/ 1110343 h 1110343"/>
                  <a:gd name="connsiteX4" fmla="*/ 0 w 1163782"/>
                  <a:gd name="connsiteY4" fmla="*/ 1110343 h 1110343"/>
                  <a:gd name="connsiteX5" fmla="*/ 5937 w 1163782"/>
                  <a:gd name="connsiteY5" fmla="*/ 0 h 1110343"/>
                  <a:gd name="connsiteX0" fmla="*/ 5937 w 1163782"/>
                  <a:gd name="connsiteY0" fmla="*/ 0 h 1128156"/>
                  <a:gd name="connsiteX1" fmla="*/ 1163782 w 1163782"/>
                  <a:gd name="connsiteY1" fmla="*/ 5938 h 1128156"/>
                  <a:gd name="connsiteX2" fmla="*/ 1140031 w 1163782"/>
                  <a:gd name="connsiteY2" fmla="*/ 581891 h 1128156"/>
                  <a:gd name="connsiteX3" fmla="*/ 1157844 w 1163782"/>
                  <a:gd name="connsiteY3" fmla="*/ 1128156 h 1128156"/>
                  <a:gd name="connsiteX4" fmla="*/ 0 w 1163782"/>
                  <a:gd name="connsiteY4" fmla="*/ 1110343 h 1128156"/>
                  <a:gd name="connsiteX5" fmla="*/ 5937 w 1163782"/>
                  <a:gd name="connsiteY5" fmla="*/ 0 h 112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3782" h="1128156">
                    <a:moveTo>
                      <a:pt x="5937" y="0"/>
                    </a:moveTo>
                    <a:lnTo>
                      <a:pt x="1163782" y="5938"/>
                    </a:lnTo>
                    <a:lnTo>
                      <a:pt x="1140031" y="581891"/>
                    </a:lnTo>
                    <a:lnTo>
                      <a:pt x="1157844" y="1128156"/>
                    </a:lnTo>
                    <a:lnTo>
                      <a:pt x="0" y="1110343"/>
                    </a:lnTo>
                    <a:lnTo>
                      <a:pt x="5937" y="0"/>
                    </a:lnTo>
                    <a:close/>
                  </a:path>
                </a:pathLst>
              </a:custGeom>
              <a:solidFill>
                <a:srgbClr val="4472BE">
                  <a:alpha val="21961"/>
                </a:srgbClr>
              </a:solidFill>
              <a:ln>
                <a:solidFill>
                  <a:srgbClr val="2F528F">
                    <a:alpha val="3098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  <p:sp>
          <p:nvSpPr>
            <p:cNvPr id="43" name="Line 52">
              <a:extLst>
                <a:ext uri="{FF2B5EF4-FFF2-40B4-BE49-F238E27FC236}">
                  <a16:creationId xmlns:a16="http://schemas.microsoft.com/office/drawing/2014/main" id="{D32BC429-1413-40E4-98BC-EB15B91E55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3147" y="1620334"/>
              <a:ext cx="0" cy="13073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44" name="Line 51">
              <a:extLst>
                <a:ext uri="{FF2B5EF4-FFF2-40B4-BE49-F238E27FC236}">
                  <a16:creationId xmlns:a16="http://schemas.microsoft.com/office/drawing/2014/main" id="{DD6CEAAB-9C77-4BC4-8FBE-D507892788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8361" y="1618303"/>
              <a:ext cx="259238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118FDB0-602D-4DF4-BD8D-587C5C72A7CC}"/>
                </a:ext>
              </a:extLst>
            </p:cNvPr>
            <p:cNvSpPr txBox="1"/>
            <p:nvPr/>
          </p:nvSpPr>
          <p:spPr>
            <a:xfrm>
              <a:off x="3324217" y="1269388"/>
              <a:ext cx="2136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dirty="0" err="1"/>
                <a:t>Bedrijfskap.behoefte</a:t>
              </a:r>
              <a:endParaRPr lang="nl-BE" dirty="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A9C8DC4-F6D8-4230-BB13-33F575275C40}"/>
              </a:ext>
            </a:extLst>
          </p:cNvPr>
          <p:cNvGrpSpPr/>
          <p:nvPr/>
        </p:nvGrpSpPr>
        <p:grpSpPr>
          <a:xfrm>
            <a:off x="3174269" y="3539862"/>
            <a:ext cx="2337838" cy="2613965"/>
            <a:chOff x="3221649" y="3544600"/>
            <a:chExt cx="2337838" cy="2613965"/>
          </a:xfrm>
        </p:grpSpPr>
        <p:sp>
          <p:nvSpPr>
            <p:cNvPr id="48" name="Text Box 57">
              <a:extLst>
                <a:ext uri="{FF2B5EF4-FFF2-40B4-BE49-F238E27FC236}">
                  <a16:creationId xmlns:a16="http://schemas.microsoft.com/office/drawing/2014/main" id="{616F39DD-3862-42D3-9BBF-636D4816E9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8549" y="3546084"/>
              <a:ext cx="1150938" cy="240330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NL" sz="1200" dirty="0" err="1"/>
                <a:t>Bedrijfs-opbrengsten</a:t>
              </a:r>
              <a:endParaRPr lang="nl-NL" sz="1200" dirty="0"/>
            </a:p>
          </p:txBody>
        </p:sp>
        <p:sp>
          <p:nvSpPr>
            <p:cNvPr id="49" name="Text Box 57">
              <a:extLst>
                <a:ext uri="{FF2B5EF4-FFF2-40B4-BE49-F238E27FC236}">
                  <a16:creationId xmlns:a16="http://schemas.microsoft.com/office/drawing/2014/main" id="{62F9EFC1-4C42-422C-95A3-13F212FA9B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8549" y="5949391"/>
              <a:ext cx="1150938" cy="2091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NL" sz="1200" dirty="0"/>
                <a:t>Fin. </a:t>
              </a:r>
              <a:r>
                <a:rPr lang="nl-NL" sz="1200" dirty="0" err="1"/>
                <a:t>opbr</a:t>
              </a:r>
              <a:r>
                <a:rPr lang="nl-NL" sz="1200" dirty="0"/>
                <a:t>.</a:t>
              </a:r>
            </a:p>
          </p:txBody>
        </p:sp>
        <p:sp>
          <p:nvSpPr>
            <p:cNvPr id="50" name="Text Box 57">
              <a:extLst>
                <a:ext uri="{FF2B5EF4-FFF2-40B4-BE49-F238E27FC236}">
                  <a16:creationId xmlns:a16="http://schemas.microsoft.com/office/drawing/2014/main" id="{EC3F28C1-AE17-4DC9-9596-9300FE2F61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2987" y="3544600"/>
              <a:ext cx="1150938" cy="3511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NL" sz="1200" dirty="0"/>
                <a:t>Aankopen</a:t>
              </a:r>
            </a:p>
          </p:txBody>
        </p:sp>
        <p:sp>
          <p:nvSpPr>
            <p:cNvPr id="51" name="Text Box 57">
              <a:extLst>
                <a:ext uri="{FF2B5EF4-FFF2-40B4-BE49-F238E27FC236}">
                  <a16:creationId xmlns:a16="http://schemas.microsoft.com/office/drawing/2014/main" id="{5D7732F2-8E0B-4FFB-9280-339DFE5FEC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2987" y="3895706"/>
              <a:ext cx="1150938" cy="60014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NL" sz="1200" dirty="0"/>
                <a:t>Diensten en div. goederen</a:t>
              </a:r>
            </a:p>
          </p:txBody>
        </p:sp>
        <p:sp>
          <p:nvSpPr>
            <p:cNvPr id="52" name="Text Box 57">
              <a:extLst>
                <a:ext uri="{FF2B5EF4-FFF2-40B4-BE49-F238E27FC236}">
                  <a16:creationId xmlns:a16="http://schemas.microsoft.com/office/drawing/2014/main" id="{DF5E031C-EBD6-4570-8351-FCB53AC439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2987" y="4501190"/>
              <a:ext cx="1150938" cy="4674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NL" sz="1200" dirty="0" err="1"/>
                <a:t>Personeels-kosten</a:t>
              </a:r>
              <a:endParaRPr lang="nl-NL" sz="1200" dirty="0"/>
            </a:p>
          </p:txBody>
        </p:sp>
        <p:sp>
          <p:nvSpPr>
            <p:cNvPr id="53" name="Text Box 57">
              <a:extLst>
                <a:ext uri="{FF2B5EF4-FFF2-40B4-BE49-F238E27FC236}">
                  <a16:creationId xmlns:a16="http://schemas.microsoft.com/office/drawing/2014/main" id="{AE0682F7-D120-47F9-9F65-EDA111AB32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1649" y="5328397"/>
              <a:ext cx="1150938" cy="2744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NL" sz="1200" dirty="0"/>
                <a:t>Fin. kosten</a:t>
              </a:r>
            </a:p>
          </p:txBody>
        </p:sp>
        <p:sp>
          <p:nvSpPr>
            <p:cNvPr id="54" name="Text Box 57">
              <a:extLst>
                <a:ext uri="{FF2B5EF4-FFF2-40B4-BE49-F238E27FC236}">
                  <a16:creationId xmlns:a16="http://schemas.microsoft.com/office/drawing/2014/main" id="{A5BC71D8-BA89-4EF4-87F9-795C6C26CD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6448" y="5607657"/>
              <a:ext cx="1150938" cy="2744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NL" sz="1200" dirty="0"/>
                <a:t>Belastingen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1F8C73E-F4B7-48BE-A5FB-9103A2E58A76}"/>
              </a:ext>
            </a:extLst>
          </p:cNvPr>
          <p:cNvGrpSpPr/>
          <p:nvPr/>
        </p:nvGrpSpPr>
        <p:grpSpPr>
          <a:xfrm>
            <a:off x="3055923" y="3179583"/>
            <a:ext cx="2592387" cy="3172030"/>
            <a:chOff x="3055923" y="3179583"/>
            <a:chExt cx="2592387" cy="3172030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0A4CF63-D80A-49A0-AACE-34F17C4B3C0B}"/>
                </a:ext>
              </a:extLst>
            </p:cNvPr>
            <p:cNvSpPr txBox="1"/>
            <p:nvPr/>
          </p:nvSpPr>
          <p:spPr>
            <a:xfrm>
              <a:off x="3825041" y="3179583"/>
              <a:ext cx="10529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dirty="0"/>
                <a:t>Uitbating</a:t>
              </a:r>
            </a:p>
          </p:txBody>
        </p:sp>
        <p:sp>
          <p:nvSpPr>
            <p:cNvPr id="55" name="Line 51">
              <a:extLst>
                <a:ext uri="{FF2B5EF4-FFF2-40B4-BE49-F238E27FC236}">
                  <a16:creationId xmlns:a16="http://schemas.microsoft.com/office/drawing/2014/main" id="{C7F42B95-CA67-4951-BD26-0EB3442C56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55923" y="3521637"/>
              <a:ext cx="259238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57" name="Line 52">
              <a:extLst>
                <a:ext uri="{FF2B5EF4-FFF2-40B4-BE49-F238E27FC236}">
                  <a16:creationId xmlns:a16="http://schemas.microsoft.com/office/drawing/2014/main" id="{2E1EA2BE-615C-4000-87D7-D6EC5C3DA9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52910" y="3521637"/>
              <a:ext cx="0" cy="28299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B2012BD8-7AA7-4916-8DC9-3EADD3167CFF}"/>
              </a:ext>
            </a:extLst>
          </p:cNvPr>
          <p:cNvSpPr txBox="1"/>
          <p:nvPr/>
        </p:nvSpPr>
        <p:spPr>
          <a:xfrm>
            <a:off x="3320270" y="1270176"/>
            <a:ext cx="2136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/>
              <a:t>Bedrijfskap.behoefte</a:t>
            </a:r>
            <a:endParaRPr lang="nl-BE" dirty="0"/>
          </a:p>
        </p:txBody>
      </p:sp>
      <p:pic>
        <p:nvPicPr>
          <p:cNvPr id="61" name="image1.jpeg">
            <a:extLst>
              <a:ext uri="{FF2B5EF4-FFF2-40B4-BE49-F238E27FC236}">
                <a16:creationId xmlns:a16="http://schemas.microsoft.com/office/drawing/2014/main" id="{76AA6AAA-6FC2-4CC4-BB2E-C946F6421AA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73D04A7-3D9B-4C02-9B99-A8233E32D90B}"/>
              </a:ext>
            </a:extLst>
          </p:cNvPr>
          <p:cNvSpPr txBox="1"/>
          <p:nvPr/>
        </p:nvSpPr>
        <p:spPr>
          <a:xfrm>
            <a:off x="329456" y="1906510"/>
            <a:ext cx="255292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Voor grotere entiteiten wordt gewerkt met een </a:t>
            </a:r>
            <a:r>
              <a:rPr lang="nl-BE" b="1" dirty="0"/>
              <a:t>“TARGET WORKING CAPITAL”</a:t>
            </a:r>
          </a:p>
          <a:p>
            <a:endParaRPr lang="nl-BE" b="1" dirty="0"/>
          </a:p>
          <a:p>
            <a:r>
              <a:rPr lang="nl-BE" dirty="0"/>
              <a:t>Er wordt berekend hoeveel bedrijfskapitaal “normaal” nodig is voor de verdere uitbating.</a:t>
            </a:r>
            <a:br>
              <a:rPr lang="nl-BE" dirty="0"/>
            </a:br>
            <a:br>
              <a:rPr lang="nl-BE" dirty="0"/>
            </a:br>
            <a:r>
              <a:rPr lang="nl-BE" dirty="0"/>
              <a:t>Op de closing-date wordt de net cash aangepast met het verschil tussen de </a:t>
            </a:r>
            <a:r>
              <a:rPr lang="nl-BE" dirty="0" err="1"/>
              <a:t>actual</a:t>
            </a:r>
            <a:r>
              <a:rPr lang="nl-BE" dirty="0"/>
              <a:t> </a:t>
            </a:r>
            <a:r>
              <a:rPr lang="nl-BE" dirty="0" err="1"/>
              <a:t>Working</a:t>
            </a:r>
            <a:r>
              <a:rPr lang="nl-BE" dirty="0"/>
              <a:t> </a:t>
            </a:r>
            <a:r>
              <a:rPr lang="nl-BE" dirty="0" err="1"/>
              <a:t>Capital</a:t>
            </a:r>
            <a:r>
              <a:rPr lang="nl-BE" dirty="0"/>
              <a:t> en de “Target”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75286F-A653-4359-8FA9-F288DAD88B2C}"/>
              </a:ext>
            </a:extLst>
          </p:cNvPr>
          <p:cNvSpPr txBox="1"/>
          <p:nvPr/>
        </p:nvSpPr>
        <p:spPr>
          <a:xfrm>
            <a:off x="6108285" y="2811786"/>
            <a:ext cx="38397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err="1">
                <a:solidFill>
                  <a:srgbClr val="FF0000"/>
                </a:solidFill>
              </a:rPr>
              <a:t>bvb</a:t>
            </a:r>
            <a:r>
              <a:rPr lang="nl-BE" sz="1400" dirty="0">
                <a:solidFill>
                  <a:srgbClr val="FF0000"/>
                </a:solidFill>
              </a:rPr>
              <a:t>.  90d. </a:t>
            </a:r>
            <a:r>
              <a:rPr lang="nl-BE" sz="1400" b="1" dirty="0">
                <a:solidFill>
                  <a:srgbClr val="FF0000"/>
                </a:solidFill>
              </a:rPr>
              <a:t>voorraad</a:t>
            </a:r>
            <a:br>
              <a:rPr lang="nl-BE" sz="1400" dirty="0">
                <a:solidFill>
                  <a:srgbClr val="FF0000"/>
                </a:solidFill>
              </a:rPr>
            </a:br>
            <a:r>
              <a:rPr lang="nl-BE" sz="1400" dirty="0">
                <a:solidFill>
                  <a:srgbClr val="FF0000"/>
                </a:solidFill>
              </a:rPr>
              <a:t>	500.000 Euro aankopen/jaar </a:t>
            </a:r>
          </a:p>
          <a:p>
            <a:r>
              <a:rPr lang="nl-BE" sz="1400" dirty="0">
                <a:solidFill>
                  <a:srgbClr val="FF0000"/>
                </a:solidFill>
              </a:rPr>
              <a:t>=&gt; 90/365 x 500.000 =              </a:t>
            </a:r>
            <a:r>
              <a:rPr lang="nl-BE" sz="1400" b="1" dirty="0">
                <a:solidFill>
                  <a:srgbClr val="FF0000"/>
                </a:solidFill>
              </a:rPr>
              <a:t>124.000 €</a:t>
            </a:r>
            <a:r>
              <a:rPr lang="nl-BE" sz="14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4525FC-9393-4126-9058-D04A679DE420}"/>
              </a:ext>
            </a:extLst>
          </p:cNvPr>
          <p:cNvSpPr txBox="1"/>
          <p:nvPr/>
        </p:nvSpPr>
        <p:spPr>
          <a:xfrm>
            <a:off x="6567041" y="2390512"/>
            <a:ext cx="1811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>
                <a:solidFill>
                  <a:srgbClr val="FF0000"/>
                </a:solidFill>
              </a:rPr>
              <a:t>TARGET W.C.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6C7AF56-930B-4E33-9FE9-06A3443F9D05}"/>
              </a:ext>
            </a:extLst>
          </p:cNvPr>
          <p:cNvSpPr txBox="1"/>
          <p:nvPr/>
        </p:nvSpPr>
        <p:spPr>
          <a:xfrm>
            <a:off x="6139772" y="3603907"/>
            <a:ext cx="38397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err="1">
                <a:solidFill>
                  <a:srgbClr val="FF0000"/>
                </a:solidFill>
              </a:rPr>
              <a:t>bvb</a:t>
            </a:r>
            <a:r>
              <a:rPr lang="nl-BE" sz="1400" dirty="0">
                <a:solidFill>
                  <a:srgbClr val="FF0000"/>
                </a:solidFill>
              </a:rPr>
              <a:t>.  60d. </a:t>
            </a:r>
            <a:r>
              <a:rPr lang="nl-BE" sz="1400" b="1" dirty="0">
                <a:solidFill>
                  <a:srgbClr val="FF0000"/>
                </a:solidFill>
              </a:rPr>
              <a:t>klantenkrediet</a:t>
            </a:r>
            <a:br>
              <a:rPr lang="nl-BE" sz="1400" dirty="0">
                <a:solidFill>
                  <a:srgbClr val="FF0000"/>
                </a:solidFill>
              </a:rPr>
            </a:br>
            <a:r>
              <a:rPr lang="nl-BE" sz="1400" dirty="0">
                <a:solidFill>
                  <a:srgbClr val="FF0000"/>
                </a:solidFill>
              </a:rPr>
              <a:t>	800.000 Euro omzet/jaar </a:t>
            </a:r>
          </a:p>
          <a:p>
            <a:r>
              <a:rPr lang="nl-BE" sz="1400" dirty="0">
                <a:solidFill>
                  <a:srgbClr val="FF0000"/>
                </a:solidFill>
              </a:rPr>
              <a:t>	21% BTW</a:t>
            </a:r>
          </a:p>
          <a:p>
            <a:r>
              <a:rPr lang="nl-BE" sz="1400" dirty="0">
                <a:solidFill>
                  <a:srgbClr val="FF0000"/>
                </a:solidFill>
              </a:rPr>
              <a:t>=&gt; 60/365 x 800.000 x 1,21 = </a:t>
            </a:r>
            <a:r>
              <a:rPr lang="nl-BE" sz="1400" b="1" dirty="0">
                <a:solidFill>
                  <a:srgbClr val="FF0000"/>
                </a:solidFill>
              </a:rPr>
              <a:t>159.000 €</a:t>
            </a:r>
            <a:r>
              <a:rPr lang="nl-BE" sz="14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F8DEB93-5FA9-40FE-9F1A-3A181376918D}"/>
              </a:ext>
            </a:extLst>
          </p:cNvPr>
          <p:cNvSpPr txBox="1"/>
          <p:nvPr/>
        </p:nvSpPr>
        <p:spPr>
          <a:xfrm>
            <a:off x="6139771" y="4573281"/>
            <a:ext cx="383979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err="1">
                <a:solidFill>
                  <a:srgbClr val="FF0000"/>
                </a:solidFill>
              </a:rPr>
              <a:t>bvb</a:t>
            </a:r>
            <a:r>
              <a:rPr lang="nl-BE" sz="1400" dirty="0">
                <a:solidFill>
                  <a:srgbClr val="FF0000"/>
                </a:solidFill>
              </a:rPr>
              <a:t>.  30d. </a:t>
            </a:r>
            <a:r>
              <a:rPr lang="nl-BE" sz="1400" b="1" dirty="0">
                <a:solidFill>
                  <a:srgbClr val="FF0000"/>
                </a:solidFill>
              </a:rPr>
              <a:t>leverancierskrediet</a:t>
            </a:r>
            <a:br>
              <a:rPr lang="nl-BE" sz="1400" dirty="0">
                <a:solidFill>
                  <a:srgbClr val="FF0000"/>
                </a:solidFill>
              </a:rPr>
            </a:br>
            <a:r>
              <a:rPr lang="nl-BE" sz="1400" dirty="0">
                <a:solidFill>
                  <a:srgbClr val="FF0000"/>
                </a:solidFill>
              </a:rPr>
              <a:t>	500.000 Euro aankopen/jaar </a:t>
            </a:r>
          </a:p>
          <a:p>
            <a:r>
              <a:rPr lang="nl-BE" sz="1400" dirty="0">
                <a:solidFill>
                  <a:srgbClr val="FF0000"/>
                </a:solidFill>
              </a:rPr>
              <a:t>	100.000 Euro diensten</a:t>
            </a:r>
          </a:p>
          <a:p>
            <a:r>
              <a:rPr lang="nl-BE" sz="1400" dirty="0">
                <a:solidFill>
                  <a:srgbClr val="FF0000"/>
                </a:solidFill>
              </a:rPr>
              <a:t>	21% BTW</a:t>
            </a:r>
          </a:p>
          <a:p>
            <a:r>
              <a:rPr lang="nl-BE" sz="1400" dirty="0">
                <a:solidFill>
                  <a:srgbClr val="FF0000"/>
                </a:solidFill>
              </a:rPr>
              <a:t>=&gt; 30/365 x 600.000 x 1,21 = </a:t>
            </a:r>
            <a:r>
              <a:rPr lang="nl-BE" sz="1400" b="1" dirty="0">
                <a:solidFill>
                  <a:srgbClr val="FF0000"/>
                </a:solidFill>
              </a:rPr>
              <a:t>-60.000 €  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315C432-4C28-4D50-BC4F-DB952D08EBF5}"/>
              </a:ext>
            </a:extLst>
          </p:cNvPr>
          <p:cNvCxnSpPr/>
          <p:nvPr/>
        </p:nvCxnSpPr>
        <p:spPr>
          <a:xfrm>
            <a:off x="8152818" y="6500862"/>
            <a:ext cx="9004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529D6094-8E3C-45AF-B0C0-D37F509101F8}"/>
              </a:ext>
            </a:extLst>
          </p:cNvPr>
          <p:cNvSpPr txBox="1"/>
          <p:nvPr/>
        </p:nvSpPr>
        <p:spPr>
          <a:xfrm>
            <a:off x="6139771" y="5776149"/>
            <a:ext cx="38397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err="1">
                <a:solidFill>
                  <a:srgbClr val="FF0000"/>
                </a:solidFill>
              </a:rPr>
              <a:t>bvb</a:t>
            </a:r>
            <a:r>
              <a:rPr lang="nl-BE" sz="1400" dirty="0">
                <a:solidFill>
                  <a:srgbClr val="FF0000"/>
                </a:solidFill>
              </a:rPr>
              <a:t>.  1/12</a:t>
            </a:r>
            <a:r>
              <a:rPr lang="nl-BE" sz="1400" baseline="30000" dirty="0">
                <a:solidFill>
                  <a:srgbClr val="FF0000"/>
                </a:solidFill>
              </a:rPr>
              <a:t>e</a:t>
            </a:r>
            <a:r>
              <a:rPr lang="nl-BE" sz="1400" dirty="0">
                <a:solidFill>
                  <a:srgbClr val="FF0000"/>
                </a:solidFill>
              </a:rPr>
              <a:t> </a:t>
            </a:r>
            <a:r>
              <a:rPr lang="nl-BE" sz="1400" b="1" dirty="0">
                <a:solidFill>
                  <a:srgbClr val="FF0000"/>
                </a:solidFill>
              </a:rPr>
              <a:t>personeelskosten</a:t>
            </a:r>
            <a:br>
              <a:rPr lang="nl-BE" sz="1400" dirty="0">
                <a:solidFill>
                  <a:srgbClr val="FF0000"/>
                </a:solidFill>
              </a:rPr>
            </a:br>
            <a:r>
              <a:rPr lang="nl-BE" sz="1400" dirty="0">
                <a:solidFill>
                  <a:srgbClr val="FF0000"/>
                </a:solidFill>
              </a:rPr>
              <a:t>	180.000 Euro omzet/jaar </a:t>
            </a:r>
          </a:p>
          <a:p>
            <a:r>
              <a:rPr lang="nl-BE" sz="1400" dirty="0">
                <a:solidFill>
                  <a:srgbClr val="FF0000"/>
                </a:solidFill>
              </a:rPr>
              <a:t>=&gt; 180.000 /12 = 		     -  </a:t>
            </a:r>
            <a:r>
              <a:rPr lang="nl-BE" sz="1400" b="1" dirty="0">
                <a:solidFill>
                  <a:srgbClr val="FF0000"/>
                </a:solidFill>
              </a:rPr>
              <a:t>15.000 € </a:t>
            </a:r>
            <a:r>
              <a:rPr lang="nl-BE" sz="1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17B7C92-C562-4AAB-9676-1E8D0D302DDA}"/>
              </a:ext>
            </a:extLst>
          </p:cNvPr>
          <p:cNvSpPr txBox="1"/>
          <p:nvPr/>
        </p:nvSpPr>
        <p:spPr>
          <a:xfrm>
            <a:off x="8099094" y="6527190"/>
            <a:ext cx="1007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rgbClr val="FF0000"/>
                </a:solidFill>
              </a:rPr>
              <a:t>208.000 €</a:t>
            </a:r>
            <a:r>
              <a:rPr lang="nl-BE" sz="1600" dirty="0">
                <a:solidFill>
                  <a:srgbClr val="FF0000"/>
                </a:solidFill>
              </a:rPr>
              <a:t>  </a:t>
            </a:r>
          </a:p>
        </p:txBody>
      </p:sp>
      <p:pic>
        <p:nvPicPr>
          <p:cNvPr id="56" name="Picture 4" descr="De bronafbeelding bekijken">
            <a:extLst>
              <a:ext uri="{FF2B5EF4-FFF2-40B4-BE49-F238E27FC236}">
                <a16:creationId xmlns:a16="http://schemas.microsoft.com/office/drawing/2014/main" id="{C475BE7C-7FCE-4C30-AE81-71A04BABD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8337">
            <a:off x="6557851" y="3798624"/>
            <a:ext cx="2308992" cy="130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63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47298"/>
            <a:ext cx="3086100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3033932" y="446957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3178394" y="519982"/>
            <a:ext cx="1152525" cy="35544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669F2CF-8FEF-4E75-8DF2-0165C2EE9541}"/>
              </a:ext>
            </a:extLst>
          </p:cNvPr>
          <p:cNvSpPr/>
          <p:nvPr/>
        </p:nvSpPr>
        <p:spPr>
          <a:xfrm>
            <a:off x="3177118" y="524899"/>
            <a:ext cx="1149887" cy="355445"/>
          </a:xfrm>
          <a:prstGeom prst="rect">
            <a:avLst/>
          </a:prstGeom>
          <a:solidFill>
            <a:srgbClr val="FFFF00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DED839C-EA03-4484-95E5-E46DDAC80AFE}"/>
              </a:ext>
            </a:extLst>
          </p:cNvPr>
          <p:cNvSpPr txBox="1"/>
          <p:nvPr/>
        </p:nvSpPr>
        <p:spPr>
          <a:xfrm>
            <a:off x="3577072" y="89616"/>
            <a:ext cx="1315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Vaste Activa</a:t>
            </a:r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4330919" y="446957"/>
            <a:ext cx="0" cy="5764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01813AD-A639-416A-9C53-C9F0405E7017}"/>
              </a:ext>
            </a:extLst>
          </p:cNvPr>
          <p:cNvGrpSpPr/>
          <p:nvPr/>
        </p:nvGrpSpPr>
        <p:grpSpPr>
          <a:xfrm>
            <a:off x="3038361" y="1269388"/>
            <a:ext cx="2592387" cy="1658337"/>
            <a:chOff x="3038361" y="1269388"/>
            <a:chExt cx="2592387" cy="1658337"/>
          </a:xfrm>
        </p:grpSpPr>
        <p:sp>
          <p:nvSpPr>
            <p:cNvPr id="11" name="Text Box 60"/>
            <p:cNvSpPr txBox="1">
              <a:spLocks noChangeArrowheads="1"/>
            </p:cNvSpPr>
            <p:nvPr/>
          </p:nvSpPr>
          <p:spPr bwMode="auto">
            <a:xfrm>
              <a:off x="3169663" y="1739351"/>
              <a:ext cx="1150937" cy="215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NL" sz="1200" dirty="0"/>
                <a:t>Voorraden</a:t>
              </a:r>
            </a:p>
          </p:txBody>
        </p:sp>
        <p:sp>
          <p:nvSpPr>
            <p:cNvPr id="12" name="Text Box 61"/>
            <p:cNvSpPr txBox="1">
              <a:spLocks noChangeArrowheads="1"/>
            </p:cNvSpPr>
            <p:nvPr/>
          </p:nvSpPr>
          <p:spPr bwMode="auto">
            <a:xfrm>
              <a:off x="3169663" y="2387051"/>
              <a:ext cx="1150937" cy="4691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NL" sz="1200"/>
                <a:t>Vorderingen</a:t>
              </a:r>
            </a:p>
          </p:txBody>
        </p:sp>
        <p:sp>
          <p:nvSpPr>
            <p:cNvPr id="13" name="Text Box 62"/>
            <p:cNvSpPr txBox="1">
              <a:spLocks noChangeArrowheads="1"/>
            </p:cNvSpPr>
            <p:nvPr/>
          </p:nvSpPr>
          <p:spPr bwMode="auto">
            <a:xfrm>
              <a:off x="3168918" y="1956838"/>
              <a:ext cx="1150938" cy="431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BE" sz="1200"/>
                <a:t>Handels-vorderingen</a:t>
              </a:r>
              <a:endParaRPr lang="nl-NL" sz="120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9C10B4B-2294-43B5-A0D3-4D8AD6731EEB}"/>
                </a:ext>
              </a:extLst>
            </p:cNvPr>
            <p:cNvSpPr/>
            <p:nvPr/>
          </p:nvSpPr>
          <p:spPr>
            <a:xfrm>
              <a:off x="3163290" y="1736907"/>
              <a:ext cx="1163782" cy="1128156"/>
            </a:xfrm>
            <a:custGeom>
              <a:avLst/>
              <a:gdLst>
                <a:gd name="connsiteX0" fmla="*/ 5937 w 1163782"/>
                <a:gd name="connsiteY0" fmla="*/ 0 h 1110343"/>
                <a:gd name="connsiteX1" fmla="*/ 1163782 w 1163782"/>
                <a:gd name="connsiteY1" fmla="*/ 5938 h 1110343"/>
                <a:gd name="connsiteX2" fmla="*/ 1140031 w 1163782"/>
                <a:gd name="connsiteY2" fmla="*/ 581891 h 1110343"/>
                <a:gd name="connsiteX3" fmla="*/ 896587 w 1163782"/>
                <a:gd name="connsiteY3" fmla="*/ 1110343 h 1110343"/>
                <a:gd name="connsiteX4" fmla="*/ 0 w 1163782"/>
                <a:gd name="connsiteY4" fmla="*/ 1110343 h 1110343"/>
                <a:gd name="connsiteX5" fmla="*/ 5937 w 1163782"/>
                <a:gd name="connsiteY5" fmla="*/ 0 h 1110343"/>
                <a:gd name="connsiteX0" fmla="*/ 5937 w 1163782"/>
                <a:gd name="connsiteY0" fmla="*/ 0 h 1128156"/>
                <a:gd name="connsiteX1" fmla="*/ 1163782 w 1163782"/>
                <a:gd name="connsiteY1" fmla="*/ 5938 h 1128156"/>
                <a:gd name="connsiteX2" fmla="*/ 1140031 w 1163782"/>
                <a:gd name="connsiteY2" fmla="*/ 581891 h 1128156"/>
                <a:gd name="connsiteX3" fmla="*/ 1157844 w 1163782"/>
                <a:gd name="connsiteY3" fmla="*/ 1128156 h 1128156"/>
                <a:gd name="connsiteX4" fmla="*/ 0 w 1163782"/>
                <a:gd name="connsiteY4" fmla="*/ 1110343 h 1128156"/>
                <a:gd name="connsiteX5" fmla="*/ 5937 w 1163782"/>
                <a:gd name="connsiteY5" fmla="*/ 0 h 1128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3782" h="1128156">
                  <a:moveTo>
                    <a:pt x="5937" y="0"/>
                  </a:moveTo>
                  <a:lnTo>
                    <a:pt x="1163782" y="5938"/>
                  </a:lnTo>
                  <a:lnTo>
                    <a:pt x="1140031" y="581891"/>
                  </a:lnTo>
                  <a:lnTo>
                    <a:pt x="1157844" y="1128156"/>
                  </a:lnTo>
                  <a:lnTo>
                    <a:pt x="0" y="1110343"/>
                  </a:lnTo>
                  <a:lnTo>
                    <a:pt x="5937" y="0"/>
                  </a:lnTo>
                  <a:close/>
                </a:path>
              </a:pathLst>
            </a:custGeom>
            <a:solidFill>
              <a:srgbClr val="4472BE">
                <a:alpha val="21961"/>
              </a:srgbClr>
            </a:solidFill>
            <a:ln>
              <a:solidFill>
                <a:srgbClr val="2F528F">
                  <a:alpha val="3098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FE18C2E-5DCC-441C-A4E7-D1497A61AC40}"/>
                </a:ext>
              </a:extLst>
            </p:cNvPr>
            <p:cNvGrpSpPr/>
            <p:nvPr/>
          </p:nvGrpSpPr>
          <p:grpSpPr>
            <a:xfrm>
              <a:off x="4329654" y="1731246"/>
              <a:ext cx="1163782" cy="792163"/>
              <a:chOff x="4318075" y="1552829"/>
              <a:chExt cx="1163782" cy="792163"/>
            </a:xfrm>
          </p:grpSpPr>
          <p:sp>
            <p:nvSpPr>
              <p:cNvPr id="15" name="Text Box 64"/>
              <p:cNvSpPr txBox="1">
                <a:spLocks noChangeArrowheads="1"/>
              </p:cNvSpPr>
              <p:nvPr/>
            </p:nvSpPr>
            <p:spPr bwMode="auto">
              <a:xfrm>
                <a:off x="4330919" y="1552829"/>
                <a:ext cx="1150938" cy="28892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algn="ctr" eaLnBrk="1" hangingPunct="1"/>
                <a:r>
                  <a:rPr lang="nl-NL" sz="1200" dirty="0"/>
                  <a:t>Leveranciers</a:t>
                </a:r>
              </a:p>
            </p:txBody>
          </p:sp>
          <p:sp>
            <p:nvSpPr>
              <p:cNvPr id="19" name="Text Box 72"/>
              <p:cNvSpPr txBox="1">
                <a:spLocks noChangeArrowheads="1"/>
              </p:cNvSpPr>
              <p:nvPr/>
            </p:nvSpPr>
            <p:spPr bwMode="auto">
              <a:xfrm>
                <a:off x="4330919" y="1841754"/>
                <a:ext cx="1150938" cy="50323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algn="ctr" eaLnBrk="1" hangingPunct="1"/>
                <a:r>
                  <a:rPr lang="nl-NL" sz="1200"/>
                  <a:t>Soc/Fisc.</a:t>
                </a:r>
              </a:p>
              <a:p>
                <a:pPr algn="ctr" eaLnBrk="1" hangingPunct="1"/>
                <a:r>
                  <a:rPr lang="nl-NL" sz="1200"/>
                  <a:t>Schulden</a:t>
                </a:r>
              </a:p>
              <a:p>
                <a:pPr algn="ctr" eaLnBrk="1" hangingPunct="1"/>
                <a:endParaRPr lang="nl-NL" sz="1200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9A4A3E07-C6EB-4BA6-9764-BB85466CC42E}"/>
                  </a:ext>
                </a:extLst>
              </p:cNvPr>
              <p:cNvSpPr/>
              <p:nvPr/>
            </p:nvSpPr>
            <p:spPr>
              <a:xfrm>
                <a:off x="4318075" y="1562699"/>
                <a:ext cx="1163782" cy="782292"/>
              </a:xfrm>
              <a:custGeom>
                <a:avLst/>
                <a:gdLst>
                  <a:gd name="connsiteX0" fmla="*/ 5937 w 1163782"/>
                  <a:gd name="connsiteY0" fmla="*/ 0 h 1110343"/>
                  <a:gd name="connsiteX1" fmla="*/ 1163782 w 1163782"/>
                  <a:gd name="connsiteY1" fmla="*/ 5938 h 1110343"/>
                  <a:gd name="connsiteX2" fmla="*/ 1140031 w 1163782"/>
                  <a:gd name="connsiteY2" fmla="*/ 581891 h 1110343"/>
                  <a:gd name="connsiteX3" fmla="*/ 896587 w 1163782"/>
                  <a:gd name="connsiteY3" fmla="*/ 1110343 h 1110343"/>
                  <a:gd name="connsiteX4" fmla="*/ 0 w 1163782"/>
                  <a:gd name="connsiteY4" fmla="*/ 1110343 h 1110343"/>
                  <a:gd name="connsiteX5" fmla="*/ 5937 w 1163782"/>
                  <a:gd name="connsiteY5" fmla="*/ 0 h 1110343"/>
                  <a:gd name="connsiteX0" fmla="*/ 5937 w 1163782"/>
                  <a:gd name="connsiteY0" fmla="*/ 0 h 1128156"/>
                  <a:gd name="connsiteX1" fmla="*/ 1163782 w 1163782"/>
                  <a:gd name="connsiteY1" fmla="*/ 5938 h 1128156"/>
                  <a:gd name="connsiteX2" fmla="*/ 1140031 w 1163782"/>
                  <a:gd name="connsiteY2" fmla="*/ 581891 h 1128156"/>
                  <a:gd name="connsiteX3" fmla="*/ 1157844 w 1163782"/>
                  <a:gd name="connsiteY3" fmla="*/ 1128156 h 1128156"/>
                  <a:gd name="connsiteX4" fmla="*/ 0 w 1163782"/>
                  <a:gd name="connsiteY4" fmla="*/ 1110343 h 1128156"/>
                  <a:gd name="connsiteX5" fmla="*/ 5937 w 1163782"/>
                  <a:gd name="connsiteY5" fmla="*/ 0 h 112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3782" h="1128156">
                    <a:moveTo>
                      <a:pt x="5937" y="0"/>
                    </a:moveTo>
                    <a:lnTo>
                      <a:pt x="1163782" y="5938"/>
                    </a:lnTo>
                    <a:lnTo>
                      <a:pt x="1140031" y="581891"/>
                    </a:lnTo>
                    <a:lnTo>
                      <a:pt x="1157844" y="1128156"/>
                    </a:lnTo>
                    <a:lnTo>
                      <a:pt x="0" y="1110343"/>
                    </a:lnTo>
                    <a:lnTo>
                      <a:pt x="5937" y="0"/>
                    </a:lnTo>
                    <a:close/>
                  </a:path>
                </a:pathLst>
              </a:custGeom>
              <a:solidFill>
                <a:srgbClr val="4472BE">
                  <a:alpha val="21961"/>
                </a:srgbClr>
              </a:solidFill>
              <a:ln>
                <a:solidFill>
                  <a:srgbClr val="2F528F">
                    <a:alpha val="3098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  <p:sp>
          <p:nvSpPr>
            <p:cNvPr id="43" name="Line 52">
              <a:extLst>
                <a:ext uri="{FF2B5EF4-FFF2-40B4-BE49-F238E27FC236}">
                  <a16:creationId xmlns:a16="http://schemas.microsoft.com/office/drawing/2014/main" id="{D32BC429-1413-40E4-98BC-EB15B91E55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3147" y="1620334"/>
              <a:ext cx="0" cy="13073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44" name="Line 51">
              <a:extLst>
                <a:ext uri="{FF2B5EF4-FFF2-40B4-BE49-F238E27FC236}">
                  <a16:creationId xmlns:a16="http://schemas.microsoft.com/office/drawing/2014/main" id="{DD6CEAAB-9C77-4BC4-8FBE-D507892788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8361" y="1618303"/>
              <a:ext cx="259238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118FDB0-602D-4DF4-BD8D-587C5C72A7CC}"/>
                </a:ext>
              </a:extLst>
            </p:cNvPr>
            <p:cNvSpPr txBox="1"/>
            <p:nvPr/>
          </p:nvSpPr>
          <p:spPr>
            <a:xfrm>
              <a:off x="3324217" y="1269388"/>
              <a:ext cx="2136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dirty="0" err="1"/>
                <a:t>Bedrijfskap.behoefte</a:t>
              </a:r>
              <a:endParaRPr lang="nl-BE" dirty="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A9C8DC4-F6D8-4230-BB13-33F575275C40}"/>
              </a:ext>
            </a:extLst>
          </p:cNvPr>
          <p:cNvGrpSpPr/>
          <p:nvPr/>
        </p:nvGrpSpPr>
        <p:grpSpPr>
          <a:xfrm>
            <a:off x="3174269" y="3539862"/>
            <a:ext cx="2337838" cy="2613965"/>
            <a:chOff x="3221649" y="3544600"/>
            <a:chExt cx="2337838" cy="2613965"/>
          </a:xfrm>
        </p:grpSpPr>
        <p:sp>
          <p:nvSpPr>
            <p:cNvPr id="48" name="Text Box 57">
              <a:extLst>
                <a:ext uri="{FF2B5EF4-FFF2-40B4-BE49-F238E27FC236}">
                  <a16:creationId xmlns:a16="http://schemas.microsoft.com/office/drawing/2014/main" id="{616F39DD-3862-42D3-9BBF-636D4816E9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8549" y="3546084"/>
              <a:ext cx="1150938" cy="240330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NL" sz="1200" dirty="0" err="1"/>
                <a:t>Bedrijfs-opbrengsten</a:t>
              </a:r>
              <a:endParaRPr lang="nl-NL" sz="1200" dirty="0"/>
            </a:p>
          </p:txBody>
        </p:sp>
        <p:sp>
          <p:nvSpPr>
            <p:cNvPr id="49" name="Text Box 57">
              <a:extLst>
                <a:ext uri="{FF2B5EF4-FFF2-40B4-BE49-F238E27FC236}">
                  <a16:creationId xmlns:a16="http://schemas.microsoft.com/office/drawing/2014/main" id="{62F9EFC1-4C42-422C-95A3-13F212FA9B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8549" y="5949391"/>
              <a:ext cx="1150938" cy="2091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NL" sz="1200" dirty="0"/>
                <a:t>Fin. </a:t>
              </a:r>
              <a:r>
                <a:rPr lang="nl-NL" sz="1200" dirty="0" err="1"/>
                <a:t>opbr</a:t>
              </a:r>
              <a:r>
                <a:rPr lang="nl-NL" sz="1200" dirty="0"/>
                <a:t>.</a:t>
              </a:r>
            </a:p>
          </p:txBody>
        </p:sp>
        <p:sp>
          <p:nvSpPr>
            <p:cNvPr id="50" name="Text Box 57">
              <a:extLst>
                <a:ext uri="{FF2B5EF4-FFF2-40B4-BE49-F238E27FC236}">
                  <a16:creationId xmlns:a16="http://schemas.microsoft.com/office/drawing/2014/main" id="{EC3F28C1-AE17-4DC9-9596-9300FE2F61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2987" y="3544600"/>
              <a:ext cx="1150938" cy="3511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NL" sz="1200" dirty="0"/>
                <a:t>Aankopen</a:t>
              </a:r>
            </a:p>
          </p:txBody>
        </p:sp>
        <p:sp>
          <p:nvSpPr>
            <p:cNvPr id="51" name="Text Box 57">
              <a:extLst>
                <a:ext uri="{FF2B5EF4-FFF2-40B4-BE49-F238E27FC236}">
                  <a16:creationId xmlns:a16="http://schemas.microsoft.com/office/drawing/2014/main" id="{5D7732F2-8E0B-4FFB-9280-339DFE5FEC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2987" y="3895706"/>
              <a:ext cx="1150938" cy="60014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NL" sz="1200" dirty="0"/>
                <a:t>Diensten en div. goederen</a:t>
              </a:r>
            </a:p>
          </p:txBody>
        </p:sp>
        <p:sp>
          <p:nvSpPr>
            <p:cNvPr id="52" name="Text Box 57">
              <a:extLst>
                <a:ext uri="{FF2B5EF4-FFF2-40B4-BE49-F238E27FC236}">
                  <a16:creationId xmlns:a16="http://schemas.microsoft.com/office/drawing/2014/main" id="{DF5E031C-EBD6-4570-8351-FCB53AC439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2987" y="4501190"/>
              <a:ext cx="1150938" cy="4674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NL" sz="1200" dirty="0" err="1"/>
                <a:t>Personeels-kosten</a:t>
              </a:r>
              <a:endParaRPr lang="nl-NL" sz="1200" dirty="0"/>
            </a:p>
          </p:txBody>
        </p:sp>
        <p:sp>
          <p:nvSpPr>
            <p:cNvPr id="53" name="Text Box 57">
              <a:extLst>
                <a:ext uri="{FF2B5EF4-FFF2-40B4-BE49-F238E27FC236}">
                  <a16:creationId xmlns:a16="http://schemas.microsoft.com/office/drawing/2014/main" id="{AE0682F7-D120-47F9-9F65-EDA111AB32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1649" y="5328397"/>
              <a:ext cx="1150938" cy="2744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NL" sz="1200" dirty="0"/>
                <a:t>Fin. kosten</a:t>
              </a:r>
            </a:p>
          </p:txBody>
        </p:sp>
        <p:sp>
          <p:nvSpPr>
            <p:cNvPr id="54" name="Text Box 57">
              <a:extLst>
                <a:ext uri="{FF2B5EF4-FFF2-40B4-BE49-F238E27FC236}">
                  <a16:creationId xmlns:a16="http://schemas.microsoft.com/office/drawing/2014/main" id="{A5BC71D8-BA89-4EF4-87F9-795C6C26CD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6448" y="5607657"/>
              <a:ext cx="1150938" cy="2744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NL" sz="1200" dirty="0"/>
                <a:t>Belastingen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1F8C73E-F4B7-48BE-A5FB-9103A2E58A76}"/>
              </a:ext>
            </a:extLst>
          </p:cNvPr>
          <p:cNvGrpSpPr/>
          <p:nvPr/>
        </p:nvGrpSpPr>
        <p:grpSpPr>
          <a:xfrm>
            <a:off x="3055923" y="3179583"/>
            <a:ext cx="2592387" cy="3172030"/>
            <a:chOff x="3055923" y="3179583"/>
            <a:chExt cx="2592387" cy="3172030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0A4CF63-D80A-49A0-AACE-34F17C4B3C0B}"/>
                </a:ext>
              </a:extLst>
            </p:cNvPr>
            <p:cNvSpPr txBox="1"/>
            <p:nvPr/>
          </p:nvSpPr>
          <p:spPr>
            <a:xfrm>
              <a:off x="3825041" y="3179583"/>
              <a:ext cx="10529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dirty="0"/>
                <a:t>Uitbating</a:t>
              </a:r>
            </a:p>
          </p:txBody>
        </p:sp>
        <p:sp>
          <p:nvSpPr>
            <p:cNvPr id="55" name="Line 51">
              <a:extLst>
                <a:ext uri="{FF2B5EF4-FFF2-40B4-BE49-F238E27FC236}">
                  <a16:creationId xmlns:a16="http://schemas.microsoft.com/office/drawing/2014/main" id="{C7F42B95-CA67-4951-BD26-0EB3442C56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55923" y="3521637"/>
              <a:ext cx="259238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57" name="Line 52">
              <a:extLst>
                <a:ext uri="{FF2B5EF4-FFF2-40B4-BE49-F238E27FC236}">
                  <a16:creationId xmlns:a16="http://schemas.microsoft.com/office/drawing/2014/main" id="{2E1EA2BE-615C-4000-87D7-D6EC5C3DA9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52910" y="3521637"/>
              <a:ext cx="0" cy="28299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B2012BD8-7AA7-4916-8DC9-3EADD3167CFF}"/>
              </a:ext>
            </a:extLst>
          </p:cNvPr>
          <p:cNvSpPr txBox="1"/>
          <p:nvPr/>
        </p:nvSpPr>
        <p:spPr>
          <a:xfrm>
            <a:off x="3320270" y="1270176"/>
            <a:ext cx="2136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/>
              <a:t>Bedrijfskap.behoefte</a:t>
            </a:r>
            <a:endParaRPr lang="nl-BE" dirty="0"/>
          </a:p>
        </p:txBody>
      </p:sp>
      <p:pic>
        <p:nvPicPr>
          <p:cNvPr id="61" name="image1.jpeg">
            <a:extLst>
              <a:ext uri="{FF2B5EF4-FFF2-40B4-BE49-F238E27FC236}">
                <a16:creationId xmlns:a16="http://schemas.microsoft.com/office/drawing/2014/main" id="{76AA6AAA-6FC2-4CC4-BB2E-C946F6421AA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73D04A7-3D9B-4C02-9B99-A8233E32D90B}"/>
              </a:ext>
            </a:extLst>
          </p:cNvPr>
          <p:cNvSpPr txBox="1"/>
          <p:nvPr/>
        </p:nvSpPr>
        <p:spPr>
          <a:xfrm>
            <a:off x="329456" y="1906510"/>
            <a:ext cx="255292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Voor grotere entiteiten wordt gewerkt met een </a:t>
            </a:r>
            <a:r>
              <a:rPr lang="nl-BE" b="1" dirty="0"/>
              <a:t>“TARGET WORKING CAPITAL”</a:t>
            </a:r>
          </a:p>
          <a:p>
            <a:endParaRPr lang="nl-BE" b="1" dirty="0"/>
          </a:p>
          <a:p>
            <a:r>
              <a:rPr lang="nl-BE" dirty="0"/>
              <a:t>Er wordt berekend hoeveel bedrijfskapitaal “normaal” nodig is voor de verdere uitbating.</a:t>
            </a:r>
            <a:br>
              <a:rPr lang="nl-BE" dirty="0"/>
            </a:br>
            <a:br>
              <a:rPr lang="nl-BE" dirty="0"/>
            </a:br>
            <a:r>
              <a:rPr lang="nl-BE" dirty="0"/>
              <a:t>Op de closing-date wordt de net cash aangepast met het verschil tussen de </a:t>
            </a:r>
            <a:r>
              <a:rPr lang="nl-BE" dirty="0" err="1"/>
              <a:t>actual</a:t>
            </a:r>
            <a:r>
              <a:rPr lang="nl-BE" dirty="0"/>
              <a:t> </a:t>
            </a:r>
            <a:r>
              <a:rPr lang="nl-BE" dirty="0" err="1"/>
              <a:t>Working</a:t>
            </a:r>
            <a:r>
              <a:rPr lang="nl-BE" dirty="0"/>
              <a:t> </a:t>
            </a:r>
            <a:r>
              <a:rPr lang="nl-BE" dirty="0" err="1"/>
              <a:t>Capital</a:t>
            </a:r>
            <a:r>
              <a:rPr lang="nl-BE" dirty="0"/>
              <a:t> en de “Target”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E3291EF9-39AA-432F-9704-8C6D03C2C51A}"/>
              </a:ext>
            </a:extLst>
          </p:cNvPr>
          <p:cNvCxnSpPr>
            <a:cxnSpLocks/>
          </p:cNvCxnSpPr>
          <p:nvPr/>
        </p:nvCxnSpPr>
        <p:spPr>
          <a:xfrm flipV="1">
            <a:off x="3978687" y="812794"/>
            <a:ext cx="1749975" cy="94853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9CCC419-5291-4B43-8C77-D43E58C5F393}"/>
              </a:ext>
            </a:extLst>
          </p:cNvPr>
          <p:cNvCxnSpPr>
            <a:cxnSpLocks/>
          </p:cNvCxnSpPr>
          <p:nvPr/>
        </p:nvCxnSpPr>
        <p:spPr>
          <a:xfrm flipV="1">
            <a:off x="4155009" y="1023370"/>
            <a:ext cx="1635489" cy="11623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4AAB21D0-C023-4060-BFA9-5EBACD6C5A73}"/>
              </a:ext>
            </a:extLst>
          </p:cNvPr>
          <p:cNvCxnSpPr>
            <a:cxnSpLocks/>
            <a:endCxn id="70" idx="1"/>
          </p:cNvCxnSpPr>
          <p:nvPr/>
        </p:nvCxnSpPr>
        <p:spPr>
          <a:xfrm flipV="1">
            <a:off x="5235860" y="1388068"/>
            <a:ext cx="533466" cy="40887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201B6B77-9FC0-430B-A991-30391922BC97}"/>
              </a:ext>
            </a:extLst>
          </p:cNvPr>
          <p:cNvSpPr txBox="1"/>
          <p:nvPr/>
        </p:nvSpPr>
        <p:spPr>
          <a:xfrm>
            <a:off x="5769327" y="86006"/>
            <a:ext cx="3249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>
                <a:solidFill>
                  <a:schemeClr val="accent1">
                    <a:lumMod val="75000"/>
                  </a:schemeClr>
                </a:solidFill>
              </a:rPr>
              <a:t>CLOSING DATE ACTUALS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7755BEA-0B9E-4FC4-AAA6-D62A13AC6DEB}"/>
              </a:ext>
            </a:extLst>
          </p:cNvPr>
          <p:cNvSpPr txBox="1"/>
          <p:nvPr/>
        </p:nvSpPr>
        <p:spPr>
          <a:xfrm>
            <a:off x="5769326" y="572460"/>
            <a:ext cx="33746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>
                <a:solidFill>
                  <a:schemeClr val="accent1">
                    <a:lumMod val="75000"/>
                  </a:schemeClr>
                </a:solidFill>
              </a:rPr>
              <a:t>Voorraad:				   </a:t>
            </a:r>
            <a:r>
              <a:rPr lang="nl-BE" sz="1400" b="1" dirty="0">
                <a:solidFill>
                  <a:schemeClr val="accent1">
                    <a:lumMod val="75000"/>
                  </a:schemeClr>
                </a:solidFill>
              </a:rPr>
              <a:t>91.300 €</a:t>
            </a:r>
            <a:endParaRPr lang="nl-BE" sz="1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nl-BE" sz="1400" dirty="0">
                <a:solidFill>
                  <a:schemeClr val="accent1">
                    <a:lumMod val="75000"/>
                  </a:schemeClr>
                </a:solidFill>
              </a:rPr>
              <a:t>Handelsvorderingen:            	 </a:t>
            </a:r>
            <a:r>
              <a:rPr lang="nl-BE" sz="1400" b="1" dirty="0">
                <a:solidFill>
                  <a:schemeClr val="accent1">
                    <a:lumMod val="75000"/>
                  </a:schemeClr>
                </a:solidFill>
              </a:rPr>
              <a:t>185.455 €</a:t>
            </a:r>
          </a:p>
          <a:p>
            <a:r>
              <a:rPr lang="nl-BE" sz="1400" b="1" dirty="0">
                <a:solidFill>
                  <a:schemeClr val="accent1">
                    <a:lumMod val="75000"/>
                  </a:schemeClr>
                </a:solidFill>
              </a:rPr>
              <a:t>-/- 30% dubieuze debiteuren:	  -45.000 €</a:t>
            </a:r>
          </a:p>
          <a:p>
            <a:r>
              <a:rPr lang="nl-BE" sz="1400" dirty="0">
                <a:solidFill>
                  <a:schemeClr val="accent1">
                    <a:lumMod val="75000"/>
                  </a:schemeClr>
                </a:solidFill>
              </a:rPr>
              <a:t>Handelsschulden:           	   	  -</a:t>
            </a:r>
            <a:r>
              <a:rPr lang="nl-BE" sz="1400" b="1" dirty="0">
                <a:solidFill>
                  <a:schemeClr val="accent1">
                    <a:lumMod val="75000"/>
                  </a:schemeClr>
                </a:solidFill>
              </a:rPr>
              <a:t>55.238 €</a:t>
            </a:r>
          </a:p>
          <a:p>
            <a:r>
              <a:rPr lang="nl-BE" sz="1400" b="1" dirty="0">
                <a:solidFill>
                  <a:schemeClr val="accent1">
                    <a:lumMod val="75000"/>
                  </a:schemeClr>
                </a:solidFill>
              </a:rPr>
              <a:t>+/+ Te ontvangen facturen: 	  -20.000 €</a:t>
            </a:r>
          </a:p>
          <a:p>
            <a:r>
              <a:rPr lang="nl-BE" sz="1400" b="1" dirty="0">
                <a:solidFill>
                  <a:schemeClr val="accent1">
                    <a:lumMod val="75000"/>
                  </a:schemeClr>
                </a:solidFill>
              </a:rPr>
              <a:t>Soc. en </a:t>
            </a:r>
            <a:r>
              <a:rPr lang="nl-BE" sz="1400" b="1" dirty="0" err="1">
                <a:solidFill>
                  <a:schemeClr val="accent1">
                    <a:lumMod val="75000"/>
                  </a:schemeClr>
                </a:solidFill>
              </a:rPr>
              <a:t>fisc</a:t>
            </a:r>
            <a:r>
              <a:rPr lang="nl-BE" sz="1400" b="1" dirty="0">
                <a:solidFill>
                  <a:schemeClr val="accent1">
                    <a:lumMod val="75000"/>
                  </a:schemeClr>
                </a:solidFill>
              </a:rPr>
              <a:t>. schulden:		  -21.874 €</a:t>
            </a:r>
          </a:p>
          <a:p>
            <a:r>
              <a:rPr lang="nl-BE" sz="16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9ADE2DE-8299-46C9-B416-1E64137BE201}"/>
              </a:ext>
            </a:extLst>
          </p:cNvPr>
          <p:cNvSpPr txBox="1"/>
          <p:nvPr/>
        </p:nvSpPr>
        <p:spPr>
          <a:xfrm>
            <a:off x="6567041" y="1856577"/>
            <a:ext cx="2499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chemeClr val="accent1">
                    <a:lumMod val="75000"/>
                  </a:schemeClr>
                </a:solidFill>
              </a:rPr>
              <a:t> ACTUAL W.C.R:	 134.646 €</a:t>
            </a:r>
            <a:r>
              <a:rPr lang="nl-BE" sz="1600" dirty="0">
                <a:solidFill>
                  <a:schemeClr val="accent1">
                    <a:lumMod val="75000"/>
                  </a:schemeClr>
                </a:solidFill>
              </a:rPr>
              <a:t>  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72A433C4-D77D-49DA-9AA6-94C15A2FADCC}"/>
              </a:ext>
            </a:extLst>
          </p:cNvPr>
          <p:cNvCxnSpPr>
            <a:cxnSpLocks/>
          </p:cNvCxnSpPr>
          <p:nvPr/>
        </p:nvCxnSpPr>
        <p:spPr>
          <a:xfrm>
            <a:off x="8152818" y="1920470"/>
            <a:ext cx="774261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C38ED4EC-E073-4173-9049-F3D18EE3C604}"/>
              </a:ext>
            </a:extLst>
          </p:cNvPr>
          <p:cNvCxnSpPr>
            <a:cxnSpLocks/>
          </p:cNvCxnSpPr>
          <p:nvPr/>
        </p:nvCxnSpPr>
        <p:spPr>
          <a:xfrm flipV="1">
            <a:off x="5338682" y="1817262"/>
            <a:ext cx="476437" cy="3257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image2.png">
            <a:extLst>
              <a:ext uri="{FF2B5EF4-FFF2-40B4-BE49-F238E27FC236}">
                <a16:creationId xmlns:a16="http://schemas.microsoft.com/office/drawing/2014/main" id="{E0941195-0353-4132-98B1-E2603FE17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12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image2.png">
            <a:extLst>
              <a:ext uri="{FF2B5EF4-FFF2-40B4-BE49-F238E27FC236}">
                <a16:creationId xmlns:a16="http://schemas.microsoft.com/office/drawing/2014/main" id="{00877CEA-B23A-4F71-8DA3-4D5E7A812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47298"/>
            <a:ext cx="3086100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3033932" y="446957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3178394" y="519982"/>
            <a:ext cx="1152525" cy="35544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669F2CF-8FEF-4E75-8DF2-0165C2EE9541}"/>
              </a:ext>
            </a:extLst>
          </p:cNvPr>
          <p:cNvSpPr/>
          <p:nvPr/>
        </p:nvSpPr>
        <p:spPr>
          <a:xfrm>
            <a:off x="3177118" y="524899"/>
            <a:ext cx="1149887" cy="355445"/>
          </a:xfrm>
          <a:prstGeom prst="rect">
            <a:avLst/>
          </a:prstGeom>
          <a:solidFill>
            <a:srgbClr val="FFFF00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DED839C-EA03-4484-95E5-E46DDAC80AFE}"/>
              </a:ext>
            </a:extLst>
          </p:cNvPr>
          <p:cNvSpPr txBox="1"/>
          <p:nvPr/>
        </p:nvSpPr>
        <p:spPr>
          <a:xfrm>
            <a:off x="3577072" y="89616"/>
            <a:ext cx="1315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Vaste Activa</a:t>
            </a:r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4330919" y="446957"/>
            <a:ext cx="0" cy="5764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01813AD-A639-416A-9C53-C9F0405E7017}"/>
              </a:ext>
            </a:extLst>
          </p:cNvPr>
          <p:cNvGrpSpPr/>
          <p:nvPr/>
        </p:nvGrpSpPr>
        <p:grpSpPr>
          <a:xfrm>
            <a:off x="3038361" y="1269388"/>
            <a:ext cx="2592387" cy="1658337"/>
            <a:chOff x="3038361" y="1269388"/>
            <a:chExt cx="2592387" cy="1658337"/>
          </a:xfrm>
        </p:grpSpPr>
        <p:sp>
          <p:nvSpPr>
            <p:cNvPr id="11" name="Text Box 60"/>
            <p:cNvSpPr txBox="1">
              <a:spLocks noChangeArrowheads="1"/>
            </p:cNvSpPr>
            <p:nvPr/>
          </p:nvSpPr>
          <p:spPr bwMode="auto">
            <a:xfrm>
              <a:off x="3169663" y="1739351"/>
              <a:ext cx="1150937" cy="215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NL" sz="1200" dirty="0"/>
                <a:t>Voorraden</a:t>
              </a:r>
            </a:p>
          </p:txBody>
        </p:sp>
        <p:sp>
          <p:nvSpPr>
            <p:cNvPr id="12" name="Text Box 61"/>
            <p:cNvSpPr txBox="1">
              <a:spLocks noChangeArrowheads="1"/>
            </p:cNvSpPr>
            <p:nvPr/>
          </p:nvSpPr>
          <p:spPr bwMode="auto">
            <a:xfrm>
              <a:off x="3169663" y="2387051"/>
              <a:ext cx="1150937" cy="4691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NL" sz="1200"/>
                <a:t>Vorderingen</a:t>
              </a:r>
            </a:p>
          </p:txBody>
        </p:sp>
        <p:sp>
          <p:nvSpPr>
            <p:cNvPr id="13" name="Text Box 62"/>
            <p:cNvSpPr txBox="1">
              <a:spLocks noChangeArrowheads="1"/>
            </p:cNvSpPr>
            <p:nvPr/>
          </p:nvSpPr>
          <p:spPr bwMode="auto">
            <a:xfrm>
              <a:off x="3168918" y="1956838"/>
              <a:ext cx="1150938" cy="431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BE" sz="1200"/>
                <a:t>Handels-vorderingen</a:t>
              </a:r>
              <a:endParaRPr lang="nl-NL" sz="120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9C10B4B-2294-43B5-A0D3-4D8AD6731EEB}"/>
                </a:ext>
              </a:extLst>
            </p:cNvPr>
            <p:cNvSpPr/>
            <p:nvPr/>
          </p:nvSpPr>
          <p:spPr>
            <a:xfrm>
              <a:off x="3163290" y="1736907"/>
              <a:ext cx="1163782" cy="1128156"/>
            </a:xfrm>
            <a:custGeom>
              <a:avLst/>
              <a:gdLst>
                <a:gd name="connsiteX0" fmla="*/ 5937 w 1163782"/>
                <a:gd name="connsiteY0" fmla="*/ 0 h 1110343"/>
                <a:gd name="connsiteX1" fmla="*/ 1163782 w 1163782"/>
                <a:gd name="connsiteY1" fmla="*/ 5938 h 1110343"/>
                <a:gd name="connsiteX2" fmla="*/ 1140031 w 1163782"/>
                <a:gd name="connsiteY2" fmla="*/ 581891 h 1110343"/>
                <a:gd name="connsiteX3" fmla="*/ 896587 w 1163782"/>
                <a:gd name="connsiteY3" fmla="*/ 1110343 h 1110343"/>
                <a:gd name="connsiteX4" fmla="*/ 0 w 1163782"/>
                <a:gd name="connsiteY4" fmla="*/ 1110343 h 1110343"/>
                <a:gd name="connsiteX5" fmla="*/ 5937 w 1163782"/>
                <a:gd name="connsiteY5" fmla="*/ 0 h 1110343"/>
                <a:gd name="connsiteX0" fmla="*/ 5937 w 1163782"/>
                <a:gd name="connsiteY0" fmla="*/ 0 h 1128156"/>
                <a:gd name="connsiteX1" fmla="*/ 1163782 w 1163782"/>
                <a:gd name="connsiteY1" fmla="*/ 5938 h 1128156"/>
                <a:gd name="connsiteX2" fmla="*/ 1140031 w 1163782"/>
                <a:gd name="connsiteY2" fmla="*/ 581891 h 1128156"/>
                <a:gd name="connsiteX3" fmla="*/ 1157844 w 1163782"/>
                <a:gd name="connsiteY3" fmla="*/ 1128156 h 1128156"/>
                <a:gd name="connsiteX4" fmla="*/ 0 w 1163782"/>
                <a:gd name="connsiteY4" fmla="*/ 1110343 h 1128156"/>
                <a:gd name="connsiteX5" fmla="*/ 5937 w 1163782"/>
                <a:gd name="connsiteY5" fmla="*/ 0 h 1128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3782" h="1128156">
                  <a:moveTo>
                    <a:pt x="5937" y="0"/>
                  </a:moveTo>
                  <a:lnTo>
                    <a:pt x="1163782" y="5938"/>
                  </a:lnTo>
                  <a:lnTo>
                    <a:pt x="1140031" y="581891"/>
                  </a:lnTo>
                  <a:lnTo>
                    <a:pt x="1157844" y="1128156"/>
                  </a:lnTo>
                  <a:lnTo>
                    <a:pt x="0" y="1110343"/>
                  </a:lnTo>
                  <a:lnTo>
                    <a:pt x="5937" y="0"/>
                  </a:lnTo>
                  <a:close/>
                </a:path>
              </a:pathLst>
            </a:custGeom>
            <a:solidFill>
              <a:srgbClr val="4472BE">
                <a:alpha val="21961"/>
              </a:srgbClr>
            </a:solidFill>
            <a:ln>
              <a:solidFill>
                <a:srgbClr val="2F528F">
                  <a:alpha val="3098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FE18C2E-5DCC-441C-A4E7-D1497A61AC40}"/>
                </a:ext>
              </a:extLst>
            </p:cNvPr>
            <p:cNvGrpSpPr/>
            <p:nvPr/>
          </p:nvGrpSpPr>
          <p:grpSpPr>
            <a:xfrm>
              <a:off x="4329654" y="1731246"/>
              <a:ext cx="1163782" cy="792163"/>
              <a:chOff x="4318075" y="1552829"/>
              <a:chExt cx="1163782" cy="792163"/>
            </a:xfrm>
          </p:grpSpPr>
          <p:sp>
            <p:nvSpPr>
              <p:cNvPr id="15" name="Text Box 64"/>
              <p:cNvSpPr txBox="1">
                <a:spLocks noChangeArrowheads="1"/>
              </p:cNvSpPr>
              <p:nvPr/>
            </p:nvSpPr>
            <p:spPr bwMode="auto">
              <a:xfrm>
                <a:off x="4330919" y="1552829"/>
                <a:ext cx="1150938" cy="28892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algn="ctr" eaLnBrk="1" hangingPunct="1"/>
                <a:r>
                  <a:rPr lang="nl-NL" sz="1200" dirty="0"/>
                  <a:t>Leveranciers</a:t>
                </a:r>
              </a:p>
            </p:txBody>
          </p:sp>
          <p:sp>
            <p:nvSpPr>
              <p:cNvPr id="19" name="Text Box 72"/>
              <p:cNvSpPr txBox="1">
                <a:spLocks noChangeArrowheads="1"/>
              </p:cNvSpPr>
              <p:nvPr/>
            </p:nvSpPr>
            <p:spPr bwMode="auto">
              <a:xfrm>
                <a:off x="4330919" y="1841754"/>
                <a:ext cx="1150938" cy="50323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algn="ctr" eaLnBrk="1" hangingPunct="1"/>
                <a:r>
                  <a:rPr lang="nl-NL" sz="1200"/>
                  <a:t>Soc/Fisc.</a:t>
                </a:r>
              </a:p>
              <a:p>
                <a:pPr algn="ctr" eaLnBrk="1" hangingPunct="1"/>
                <a:r>
                  <a:rPr lang="nl-NL" sz="1200"/>
                  <a:t>Schulden</a:t>
                </a:r>
              </a:p>
              <a:p>
                <a:pPr algn="ctr" eaLnBrk="1" hangingPunct="1"/>
                <a:endParaRPr lang="nl-NL" sz="1200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9A4A3E07-C6EB-4BA6-9764-BB85466CC42E}"/>
                  </a:ext>
                </a:extLst>
              </p:cNvPr>
              <p:cNvSpPr/>
              <p:nvPr/>
            </p:nvSpPr>
            <p:spPr>
              <a:xfrm>
                <a:off x="4318075" y="1562699"/>
                <a:ext cx="1163782" cy="782292"/>
              </a:xfrm>
              <a:custGeom>
                <a:avLst/>
                <a:gdLst>
                  <a:gd name="connsiteX0" fmla="*/ 5937 w 1163782"/>
                  <a:gd name="connsiteY0" fmla="*/ 0 h 1110343"/>
                  <a:gd name="connsiteX1" fmla="*/ 1163782 w 1163782"/>
                  <a:gd name="connsiteY1" fmla="*/ 5938 h 1110343"/>
                  <a:gd name="connsiteX2" fmla="*/ 1140031 w 1163782"/>
                  <a:gd name="connsiteY2" fmla="*/ 581891 h 1110343"/>
                  <a:gd name="connsiteX3" fmla="*/ 896587 w 1163782"/>
                  <a:gd name="connsiteY3" fmla="*/ 1110343 h 1110343"/>
                  <a:gd name="connsiteX4" fmla="*/ 0 w 1163782"/>
                  <a:gd name="connsiteY4" fmla="*/ 1110343 h 1110343"/>
                  <a:gd name="connsiteX5" fmla="*/ 5937 w 1163782"/>
                  <a:gd name="connsiteY5" fmla="*/ 0 h 1110343"/>
                  <a:gd name="connsiteX0" fmla="*/ 5937 w 1163782"/>
                  <a:gd name="connsiteY0" fmla="*/ 0 h 1128156"/>
                  <a:gd name="connsiteX1" fmla="*/ 1163782 w 1163782"/>
                  <a:gd name="connsiteY1" fmla="*/ 5938 h 1128156"/>
                  <a:gd name="connsiteX2" fmla="*/ 1140031 w 1163782"/>
                  <a:gd name="connsiteY2" fmla="*/ 581891 h 1128156"/>
                  <a:gd name="connsiteX3" fmla="*/ 1157844 w 1163782"/>
                  <a:gd name="connsiteY3" fmla="*/ 1128156 h 1128156"/>
                  <a:gd name="connsiteX4" fmla="*/ 0 w 1163782"/>
                  <a:gd name="connsiteY4" fmla="*/ 1110343 h 1128156"/>
                  <a:gd name="connsiteX5" fmla="*/ 5937 w 1163782"/>
                  <a:gd name="connsiteY5" fmla="*/ 0 h 112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3782" h="1128156">
                    <a:moveTo>
                      <a:pt x="5937" y="0"/>
                    </a:moveTo>
                    <a:lnTo>
                      <a:pt x="1163782" y="5938"/>
                    </a:lnTo>
                    <a:lnTo>
                      <a:pt x="1140031" y="581891"/>
                    </a:lnTo>
                    <a:lnTo>
                      <a:pt x="1157844" y="1128156"/>
                    </a:lnTo>
                    <a:lnTo>
                      <a:pt x="0" y="1110343"/>
                    </a:lnTo>
                    <a:lnTo>
                      <a:pt x="5937" y="0"/>
                    </a:lnTo>
                    <a:close/>
                  </a:path>
                </a:pathLst>
              </a:custGeom>
              <a:solidFill>
                <a:srgbClr val="4472BE">
                  <a:alpha val="21961"/>
                </a:srgbClr>
              </a:solidFill>
              <a:ln>
                <a:solidFill>
                  <a:srgbClr val="2F528F">
                    <a:alpha val="3098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  <p:sp>
          <p:nvSpPr>
            <p:cNvPr id="43" name="Line 52">
              <a:extLst>
                <a:ext uri="{FF2B5EF4-FFF2-40B4-BE49-F238E27FC236}">
                  <a16:creationId xmlns:a16="http://schemas.microsoft.com/office/drawing/2014/main" id="{D32BC429-1413-40E4-98BC-EB15B91E55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3147" y="1620334"/>
              <a:ext cx="0" cy="13073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44" name="Line 51">
              <a:extLst>
                <a:ext uri="{FF2B5EF4-FFF2-40B4-BE49-F238E27FC236}">
                  <a16:creationId xmlns:a16="http://schemas.microsoft.com/office/drawing/2014/main" id="{DD6CEAAB-9C77-4BC4-8FBE-D507892788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8361" y="1618303"/>
              <a:ext cx="259238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118FDB0-602D-4DF4-BD8D-587C5C72A7CC}"/>
                </a:ext>
              </a:extLst>
            </p:cNvPr>
            <p:cNvSpPr txBox="1"/>
            <p:nvPr/>
          </p:nvSpPr>
          <p:spPr>
            <a:xfrm>
              <a:off x="3324217" y="1269388"/>
              <a:ext cx="2136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dirty="0" err="1"/>
                <a:t>Bedrijfskap.behoefte</a:t>
              </a:r>
              <a:endParaRPr lang="nl-BE" dirty="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A9C8DC4-F6D8-4230-BB13-33F575275C40}"/>
              </a:ext>
            </a:extLst>
          </p:cNvPr>
          <p:cNvGrpSpPr/>
          <p:nvPr/>
        </p:nvGrpSpPr>
        <p:grpSpPr>
          <a:xfrm>
            <a:off x="3174269" y="3539862"/>
            <a:ext cx="2337838" cy="2613965"/>
            <a:chOff x="3221649" y="3544600"/>
            <a:chExt cx="2337838" cy="2613965"/>
          </a:xfrm>
        </p:grpSpPr>
        <p:sp>
          <p:nvSpPr>
            <p:cNvPr id="48" name="Text Box 57">
              <a:extLst>
                <a:ext uri="{FF2B5EF4-FFF2-40B4-BE49-F238E27FC236}">
                  <a16:creationId xmlns:a16="http://schemas.microsoft.com/office/drawing/2014/main" id="{616F39DD-3862-42D3-9BBF-636D4816E9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8549" y="3546084"/>
              <a:ext cx="1150938" cy="240330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NL" sz="1200" dirty="0" err="1"/>
                <a:t>Bedrijfs-opbrengsten</a:t>
              </a:r>
              <a:endParaRPr lang="nl-NL" sz="1200" dirty="0"/>
            </a:p>
          </p:txBody>
        </p:sp>
        <p:sp>
          <p:nvSpPr>
            <p:cNvPr id="49" name="Text Box 57">
              <a:extLst>
                <a:ext uri="{FF2B5EF4-FFF2-40B4-BE49-F238E27FC236}">
                  <a16:creationId xmlns:a16="http://schemas.microsoft.com/office/drawing/2014/main" id="{62F9EFC1-4C42-422C-95A3-13F212FA9B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8549" y="5949391"/>
              <a:ext cx="1150938" cy="2091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NL" sz="1200" dirty="0"/>
                <a:t>Fin. </a:t>
              </a:r>
              <a:r>
                <a:rPr lang="nl-NL" sz="1200" dirty="0" err="1"/>
                <a:t>opbr</a:t>
              </a:r>
              <a:r>
                <a:rPr lang="nl-NL" sz="1200" dirty="0"/>
                <a:t>.</a:t>
              </a:r>
            </a:p>
          </p:txBody>
        </p:sp>
        <p:sp>
          <p:nvSpPr>
            <p:cNvPr id="50" name="Text Box 57">
              <a:extLst>
                <a:ext uri="{FF2B5EF4-FFF2-40B4-BE49-F238E27FC236}">
                  <a16:creationId xmlns:a16="http://schemas.microsoft.com/office/drawing/2014/main" id="{EC3F28C1-AE17-4DC9-9596-9300FE2F61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2987" y="3544600"/>
              <a:ext cx="1150938" cy="3511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NL" sz="1200" dirty="0"/>
                <a:t>Aankopen</a:t>
              </a:r>
            </a:p>
          </p:txBody>
        </p:sp>
        <p:sp>
          <p:nvSpPr>
            <p:cNvPr id="51" name="Text Box 57">
              <a:extLst>
                <a:ext uri="{FF2B5EF4-FFF2-40B4-BE49-F238E27FC236}">
                  <a16:creationId xmlns:a16="http://schemas.microsoft.com/office/drawing/2014/main" id="{5D7732F2-8E0B-4FFB-9280-339DFE5FEC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2987" y="3895706"/>
              <a:ext cx="1150938" cy="60014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NL" sz="1200" dirty="0"/>
                <a:t>Diensten en div. goederen</a:t>
              </a:r>
            </a:p>
          </p:txBody>
        </p:sp>
        <p:sp>
          <p:nvSpPr>
            <p:cNvPr id="52" name="Text Box 57">
              <a:extLst>
                <a:ext uri="{FF2B5EF4-FFF2-40B4-BE49-F238E27FC236}">
                  <a16:creationId xmlns:a16="http://schemas.microsoft.com/office/drawing/2014/main" id="{DF5E031C-EBD6-4570-8351-FCB53AC439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2987" y="4501190"/>
              <a:ext cx="1150938" cy="4674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NL" sz="1200" dirty="0" err="1"/>
                <a:t>Personeels-kosten</a:t>
              </a:r>
              <a:endParaRPr lang="nl-NL" sz="1200" dirty="0"/>
            </a:p>
          </p:txBody>
        </p:sp>
        <p:sp>
          <p:nvSpPr>
            <p:cNvPr id="53" name="Text Box 57">
              <a:extLst>
                <a:ext uri="{FF2B5EF4-FFF2-40B4-BE49-F238E27FC236}">
                  <a16:creationId xmlns:a16="http://schemas.microsoft.com/office/drawing/2014/main" id="{AE0682F7-D120-47F9-9F65-EDA111AB32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1649" y="5328397"/>
              <a:ext cx="1150938" cy="2744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NL" sz="1200" dirty="0"/>
                <a:t>Fin. kosten</a:t>
              </a:r>
            </a:p>
          </p:txBody>
        </p:sp>
        <p:sp>
          <p:nvSpPr>
            <p:cNvPr id="54" name="Text Box 57">
              <a:extLst>
                <a:ext uri="{FF2B5EF4-FFF2-40B4-BE49-F238E27FC236}">
                  <a16:creationId xmlns:a16="http://schemas.microsoft.com/office/drawing/2014/main" id="{A5BC71D8-BA89-4EF4-87F9-795C6C26CD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6448" y="5607657"/>
              <a:ext cx="1150938" cy="2744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NL" sz="1200" dirty="0"/>
                <a:t>Belastingen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1F8C73E-F4B7-48BE-A5FB-9103A2E58A76}"/>
              </a:ext>
            </a:extLst>
          </p:cNvPr>
          <p:cNvGrpSpPr/>
          <p:nvPr/>
        </p:nvGrpSpPr>
        <p:grpSpPr>
          <a:xfrm>
            <a:off x="3055923" y="3179583"/>
            <a:ext cx="2592387" cy="3172030"/>
            <a:chOff x="3055923" y="3179583"/>
            <a:chExt cx="2592387" cy="3172030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0A4CF63-D80A-49A0-AACE-34F17C4B3C0B}"/>
                </a:ext>
              </a:extLst>
            </p:cNvPr>
            <p:cNvSpPr txBox="1"/>
            <p:nvPr/>
          </p:nvSpPr>
          <p:spPr>
            <a:xfrm>
              <a:off x="3825041" y="3179583"/>
              <a:ext cx="10529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dirty="0"/>
                <a:t>Uitbating</a:t>
              </a:r>
            </a:p>
          </p:txBody>
        </p:sp>
        <p:sp>
          <p:nvSpPr>
            <p:cNvPr id="55" name="Line 51">
              <a:extLst>
                <a:ext uri="{FF2B5EF4-FFF2-40B4-BE49-F238E27FC236}">
                  <a16:creationId xmlns:a16="http://schemas.microsoft.com/office/drawing/2014/main" id="{C7F42B95-CA67-4951-BD26-0EB3442C56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55923" y="3521637"/>
              <a:ext cx="259238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57" name="Line 52">
              <a:extLst>
                <a:ext uri="{FF2B5EF4-FFF2-40B4-BE49-F238E27FC236}">
                  <a16:creationId xmlns:a16="http://schemas.microsoft.com/office/drawing/2014/main" id="{2E1EA2BE-615C-4000-87D7-D6EC5C3DA9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52910" y="3521637"/>
              <a:ext cx="0" cy="28299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B2012BD8-7AA7-4916-8DC9-3EADD3167CFF}"/>
              </a:ext>
            </a:extLst>
          </p:cNvPr>
          <p:cNvSpPr txBox="1"/>
          <p:nvPr/>
        </p:nvSpPr>
        <p:spPr>
          <a:xfrm>
            <a:off x="3320270" y="1270176"/>
            <a:ext cx="2136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/>
              <a:t>Bedrijfskap.behoefte</a:t>
            </a:r>
            <a:endParaRPr lang="nl-BE" dirty="0"/>
          </a:p>
        </p:txBody>
      </p:sp>
      <p:pic>
        <p:nvPicPr>
          <p:cNvPr id="61" name="image1.jpeg">
            <a:extLst>
              <a:ext uri="{FF2B5EF4-FFF2-40B4-BE49-F238E27FC236}">
                <a16:creationId xmlns:a16="http://schemas.microsoft.com/office/drawing/2014/main" id="{76AA6AAA-6FC2-4CC4-BB2E-C946F6421AA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73D04A7-3D9B-4C02-9B99-A8233E32D90B}"/>
              </a:ext>
            </a:extLst>
          </p:cNvPr>
          <p:cNvSpPr txBox="1"/>
          <p:nvPr/>
        </p:nvSpPr>
        <p:spPr>
          <a:xfrm>
            <a:off x="329456" y="1906510"/>
            <a:ext cx="255292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Voor grotere entiteiten wordt gewerkt met een </a:t>
            </a:r>
            <a:r>
              <a:rPr lang="nl-BE" b="1" dirty="0"/>
              <a:t>“TARGET WORKING CAPITAL”</a:t>
            </a:r>
          </a:p>
          <a:p>
            <a:endParaRPr lang="nl-BE" b="1" dirty="0"/>
          </a:p>
          <a:p>
            <a:r>
              <a:rPr lang="nl-BE" dirty="0"/>
              <a:t>Er wordt berekend hoeveel bedrijfskapitaal “normaal” nodig is voor de verdere uitbating.</a:t>
            </a:r>
            <a:br>
              <a:rPr lang="nl-BE" dirty="0"/>
            </a:br>
            <a:br>
              <a:rPr lang="nl-BE" dirty="0"/>
            </a:br>
            <a:r>
              <a:rPr lang="nl-BE" dirty="0"/>
              <a:t>Op de closing-date wordt de net cash aangepast met het verschil tussen de </a:t>
            </a:r>
            <a:r>
              <a:rPr lang="nl-BE" dirty="0" err="1"/>
              <a:t>actual</a:t>
            </a:r>
            <a:r>
              <a:rPr lang="nl-BE" dirty="0"/>
              <a:t> </a:t>
            </a:r>
            <a:r>
              <a:rPr lang="nl-BE" dirty="0" err="1"/>
              <a:t>Working</a:t>
            </a:r>
            <a:r>
              <a:rPr lang="nl-BE" dirty="0"/>
              <a:t> </a:t>
            </a:r>
            <a:r>
              <a:rPr lang="nl-BE" dirty="0" err="1"/>
              <a:t>Capital</a:t>
            </a:r>
            <a:r>
              <a:rPr lang="nl-BE" dirty="0"/>
              <a:t> en de “Target”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E3291EF9-39AA-432F-9704-8C6D03C2C51A}"/>
              </a:ext>
            </a:extLst>
          </p:cNvPr>
          <p:cNvCxnSpPr>
            <a:cxnSpLocks/>
          </p:cNvCxnSpPr>
          <p:nvPr/>
        </p:nvCxnSpPr>
        <p:spPr>
          <a:xfrm flipV="1">
            <a:off x="3978687" y="812794"/>
            <a:ext cx="1749975" cy="94853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875286F-A653-4359-8FA9-F288DAD88B2C}"/>
              </a:ext>
            </a:extLst>
          </p:cNvPr>
          <p:cNvSpPr txBox="1"/>
          <p:nvPr/>
        </p:nvSpPr>
        <p:spPr>
          <a:xfrm>
            <a:off x="6108285" y="2811786"/>
            <a:ext cx="38397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err="1">
                <a:solidFill>
                  <a:srgbClr val="FF0000"/>
                </a:solidFill>
              </a:rPr>
              <a:t>bvb</a:t>
            </a:r>
            <a:r>
              <a:rPr lang="nl-BE" sz="1400" dirty="0">
                <a:solidFill>
                  <a:srgbClr val="FF0000"/>
                </a:solidFill>
              </a:rPr>
              <a:t>.  90d. </a:t>
            </a:r>
            <a:r>
              <a:rPr lang="nl-BE" sz="1400" b="1" dirty="0">
                <a:solidFill>
                  <a:srgbClr val="FF0000"/>
                </a:solidFill>
              </a:rPr>
              <a:t>voorraad</a:t>
            </a:r>
            <a:br>
              <a:rPr lang="nl-BE" sz="1400" dirty="0">
                <a:solidFill>
                  <a:srgbClr val="FF0000"/>
                </a:solidFill>
              </a:rPr>
            </a:br>
            <a:r>
              <a:rPr lang="nl-BE" sz="1400" dirty="0">
                <a:solidFill>
                  <a:srgbClr val="FF0000"/>
                </a:solidFill>
              </a:rPr>
              <a:t>	500.000 Euro aankopen/jaar </a:t>
            </a:r>
          </a:p>
          <a:p>
            <a:r>
              <a:rPr lang="nl-BE" sz="1400" dirty="0">
                <a:solidFill>
                  <a:srgbClr val="FF0000"/>
                </a:solidFill>
              </a:rPr>
              <a:t>=&gt; 90/365 x 500.000 =              </a:t>
            </a:r>
            <a:r>
              <a:rPr lang="nl-BE" sz="1400" b="1" dirty="0">
                <a:solidFill>
                  <a:srgbClr val="FF0000"/>
                </a:solidFill>
              </a:rPr>
              <a:t>124.000 €</a:t>
            </a:r>
            <a:r>
              <a:rPr lang="nl-BE" sz="14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4525FC-9393-4126-9058-D04A679DE420}"/>
              </a:ext>
            </a:extLst>
          </p:cNvPr>
          <p:cNvSpPr txBox="1"/>
          <p:nvPr/>
        </p:nvSpPr>
        <p:spPr>
          <a:xfrm>
            <a:off x="6567041" y="2390512"/>
            <a:ext cx="1811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>
                <a:solidFill>
                  <a:srgbClr val="FF0000"/>
                </a:solidFill>
              </a:rPr>
              <a:t>TARGET W.C.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9CCC419-5291-4B43-8C77-D43E58C5F393}"/>
              </a:ext>
            </a:extLst>
          </p:cNvPr>
          <p:cNvCxnSpPr>
            <a:cxnSpLocks/>
          </p:cNvCxnSpPr>
          <p:nvPr/>
        </p:nvCxnSpPr>
        <p:spPr>
          <a:xfrm flipV="1">
            <a:off x="4155009" y="1023370"/>
            <a:ext cx="1635489" cy="11623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96C7AF56-930B-4E33-9FE9-06A3443F9D05}"/>
              </a:ext>
            </a:extLst>
          </p:cNvPr>
          <p:cNvSpPr txBox="1"/>
          <p:nvPr/>
        </p:nvSpPr>
        <p:spPr>
          <a:xfrm>
            <a:off x="6139772" y="3603907"/>
            <a:ext cx="38397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err="1">
                <a:solidFill>
                  <a:srgbClr val="FF0000"/>
                </a:solidFill>
              </a:rPr>
              <a:t>bvb</a:t>
            </a:r>
            <a:r>
              <a:rPr lang="nl-BE" sz="1400" dirty="0">
                <a:solidFill>
                  <a:srgbClr val="FF0000"/>
                </a:solidFill>
              </a:rPr>
              <a:t>.  60d. </a:t>
            </a:r>
            <a:r>
              <a:rPr lang="nl-BE" sz="1400" b="1" dirty="0">
                <a:solidFill>
                  <a:srgbClr val="FF0000"/>
                </a:solidFill>
              </a:rPr>
              <a:t>klantenkrediet</a:t>
            </a:r>
            <a:br>
              <a:rPr lang="nl-BE" sz="1400" dirty="0">
                <a:solidFill>
                  <a:srgbClr val="FF0000"/>
                </a:solidFill>
              </a:rPr>
            </a:br>
            <a:r>
              <a:rPr lang="nl-BE" sz="1400" dirty="0">
                <a:solidFill>
                  <a:srgbClr val="FF0000"/>
                </a:solidFill>
              </a:rPr>
              <a:t>	800.000 Euro omzet/jaar </a:t>
            </a:r>
          </a:p>
          <a:p>
            <a:r>
              <a:rPr lang="nl-BE" sz="1400" dirty="0">
                <a:solidFill>
                  <a:srgbClr val="FF0000"/>
                </a:solidFill>
              </a:rPr>
              <a:t>	21% BTW</a:t>
            </a:r>
          </a:p>
          <a:p>
            <a:r>
              <a:rPr lang="nl-BE" sz="1400" dirty="0">
                <a:solidFill>
                  <a:srgbClr val="FF0000"/>
                </a:solidFill>
              </a:rPr>
              <a:t>=&gt; 60/365 x 800.000 x 1,21 = </a:t>
            </a:r>
            <a:r>
              <a:rPr lang="nl-BE" sz="1400" b="1" dirty="0">
                <a:solidFill>
                  <a:srgbClr val="FF0000"/>
                </a:solidFill>
              </a:rPr>
              <a:t>159.000 €</a:t>
            </a:r>
            <a:r>
              <a:rPr lang="nl-BE" sz="1400" dirty="0">
                <a:solidFill>
                  <a:srgbClr val="FF0000"/>
                </a:solidFill>
              </a:rPr>
              <a:t>  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4AAB21D0-C023-4060-BFA9-5EBACD6C5A73}"/>
              </a:ext>
            </a:extLst>
          </p:cNvPr>
          <p:cNvCxnSpPr>
            <a:cxnSpLocks/>
            <a:endCxn id="70" idx="1"/>
          </p:cNvCxnSpPr>
          <p:nvPr/>
        </p:nvCxnSpPr>
        <p:spPr>
          <a:xfrm flipV="1">
            <a:off x="5235860" y="1388068"/>
            <a:ext cx="533466" cy="40887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2F8DEB93-5FA9-40FE-9F1A-3A181376918D}"/>
              </a:ext>
            </a:extLst>
          </p:cNvPr>
          <p:cNvSpPr txBox="1"/>
          <p:nvPr/>
        </p:nvSpPr>
        <p:spPr>
          <a:xfrm>
            <a:off x="6139771" y="4573281"/>
            <a:ext cx="383979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err="1">
                <a:solidFill>
                  <a:srgbClr val="FF0000"/>
                </a:solidFill>
              </a:rPr>
              <a:t>bvb</a:t>
            </a:r>
            <a:r>
              <a:rPr lang="nl-BE" sz="1400" dirty="0">
                <a:solidFill>
                  <a:srgbClr val="FF0000"/>
                </a:solidFill>
              </a:rPr>
              <a:t>.  30d. </a:t>
            </a:r>
            <a:r>
              <a:rPr lang="nl-BE" sz="1400" b="1" dirty="0">
                <a:solidFill>
                  <a:srgbClr val="FF0000"/>
                </a:solidFill>
              </a:rPr>
              <a:t>leverancierskrediet</a:t>
            </a:r>
            <a:br>
              <a:rPr lang="nl-BE" sz="1400" dirty="0">
                <a:solidFill>
                  <a:srgbClr val="FF0000"/>
                </a:solidFill>
              </a:rPr>
            </a:br>
            <a:r>
              <a:rPr lang="nl-BE" sz="1400" dirty="0">
                <a:solidFill>
                  <a:srgbClr val="FF0000"/>
                </a:solidFill>
              </a:rPr>
              <a:t>	500.000 Euro aankopen/jaar </a:t>
            </a:r>
          </a:p>
          <a:p>
            <a:r>
              <a:rPr lang="nl-BE" sz="1400" dirty="0">
                <a:solidFill>
                  <a:srgbClr val="FF0000"/>
                </a:solidFill>
              </a:rPr>
              <a:t>	100.000 Euro diensten</a:t>
            </a:r>
          </a:p>
          <a:p>
            <a:r>
              <a:rPr lang="nl-BE" sz="1400" dirty="0">
                <a:solidFill>
                  <a:srgbClr val="FF0000"/>
                </a:solidFill>
              </a:rPr>
              <a:t>	21% BTW</a:t>
            </a:r>
          </a:p>
          <a:p>
            <a:r>
              <a:rPr lang="nl-BE" sz="1400" dirty="0">
                <a:solidFill>
                  <a:srgbClr val="FF0000"/>
                </a:solidFill>
              </a:rPr>
              <a:t>=&gt; 30/365 x 600.000 x 1,21 = </a:t>
            </a:r>
            <a:r>
              <a:rPr lang="nl-BE" sz="1400" b="1" dirty="0">
                <a:solidFill>
                  <a:srgbClr val="FF0000"/>
                </a:solidFill>
              </a:rPr>
              <a:t>-60.000 €  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315C432-4C28-4D50-BC4F-DB952D08EBF5}"/>
              </a:ext>
            </a:extLst>
          </p:cNvPr>
          <p:cNvCxnSpPr/>
          <p:nvPr/>
        </p:nvCxnSpPr>
        <p:spPr>
          <a:xfrm>
            <a:off x="8152818" y="6500862"/>
            <a:ext cx="9004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529D6094-8E3C-45AF-B0C0-D37F509101F8}"/>
              </a:ext>
            </a:extLst>
          </p:cNvPr>
          <p:cNvSpPr txBox="1"/>
          <p:nvPr/>
        </p:nvSpPr>
        <p:spPr>
          <a:xfrm>
            <a:off x="6139771" y="5776149"/>
            <a:ext cx="38397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err="1">
                <a:solidFill>
                  <a:srgbClr val="FF0000"/>
                </a:solidFill>
              </a:rPr>
              <a:t>bvb</a:t>
            </a:r>
            <a:r>
              <a:rPr lang="nl-BE" sz="1400" dirty="0">
                <a:solidFill>
                  <a:srgbClr val="FF0000"/>
                </a:solidFill>
              </a:rPr>
              <a:t>.  1/12</a:t>
            </a:r>
            <a:r>
              <a:rPr lang="nl-BE" sz="1400" baseline="30000" dirty="0">
                <a:solidFill>
                  <a:srgbClr val="FF0000"/>
                </a:solidFill>
              </a:rPr>
              <a:t>e</a:t>
            </a:r>
            <a:r>
              <a:rPr lang="nl-BE" sz="1400" dirty="0">
                <a:solidFill>
                  <a:srgbClr val="FF0000"/>
                </a:solidFill>
              </a:rPr>
              <a:t> </a:t>
            </a:r>
            <a:r>
              <a:rPr lang="nl-BE" sz="1400" b="1" dirty="0">
                <a:solidFill>
                  <a:srgbClr val="FF0000"/>
                </a:solidFill>
              </a:rPr>
              <a:t>personeelskosten</a:t>
            </a:r>
            <a:br>
              <a:rPr lang="nl-BE" sz="1400" dirty="0">
                <a:solidFill>
                  <a:srgbClr val="FF0000"/>
                </a:solidFill>
              </a:rPr>
            </a:br>
            <a:r>
              <a:rPr lang="nl-BE" sz="1400" dirty="0">
                <a:solidFill>
                  <a:srgbClr val="FF0000"/>
                </a:solidFill>
              </a:rPr>
              <a:t>	180.000 Euro omzet/jaar </a:t>
            </a:r>
          </a:p>
          <a:p>
            <a:r>
              <a:rPr lang="nl-BE" sz="1400" dirty="0">
                <a:solidFill>
                  <a:srgbClr val="FF0000"/>
                </a:solidFill>
              </a:rPr>
              <a:t>=&gt; 180.000 /12 = 		     -  </a:t>
            </a:r>
            <a:r>
              <a:rPr lang="nl-BE" sz="1400" b="1" dirty="0">
                <a:solidFill>
                  <a:srgbClr val="FF0000"/>
                </a:solidFill>
              </a:rPr>
              <a:t>15.000 € </a:t>
            </a:r>
            <a:r>
              <a:rPr lang="nl-BE" sz="1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17B7C92-C562-4AAB-9676-1E8D0D302DDA}"/>
              </a:ext>
            </a:extLst>
          </p:cNvPr>
          <p:cNvSpPr txBox="1"/>
          <p:nvPr/>
        </p:nvSpPr>
        <p:spPr>
          <a:xfrm>
            <a:off x="8099094" y="6527190"/>
            <a:ext cx="1007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rgbClr val="FF0000"/>
                </a:solidFill>
              </a:rPr>
              <a:t>208.000 €</a:t>
            </a:r>
            <a:r>
              <a:rPr lang="nl-BE" sz="16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01B6B77-9FC0-430B-A991-30391922BC97}"/>
              </a:ext>
            </a:extLst>
          </p:cNvPr>
          <p:cNvSpPr txBox="1"/>
          <p:nvPr/>
        </p:nvSpPr>
        <p:spPr>
          <a:xfrm>
            <a:off x="5769327" y="86006"/>
            <a:ext cx="3249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>
                <a:solidFill>
                  <a:schemeClr val="accent1">
                    <a:lumMod val="75000"/>
                  </a:schemeClr>
                </a:solidFill>
              </a:rPr>
              <a:t>CLOSING DATE ACTUALS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7755BEA-0B9E-4FC4-AAA6-D62A13AC6DEB}"/>
              </a:ext>
            </a:extLst>
          </p:cNvPr>
          <p:cNvSpPr txBox="1"/>
          <p:nvPr/>
        </p:nvSpPr>
        <p:spPr>
          <a:xfrm>
            <a:off x="5769326" y="572460"/>
            <a:ext cx="33746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>
                <a:solidFill>
                  <a:schemeClr val="accent1">
                    <a:lumMod val="75000"/>
                  </a:schemeClr>
                </a:solidFill>
              </a:rPr>
              <a:t>Voorraad:				   </a:t>
            </a:r>
            <a:r>
              <a:rPr lang="nl-BE" sz="1400" b="1" dirty="0">
                <a:solidFill>
                  <a:schemeClr val="accent1">
                    <a:lumMod val="75000"/>
                  </a:schemeClr>
                </a:solidFill>
              </a:rPr>
              <a:t>91.300 €</a:t>
            </a:r>
            <a:endParaRPr lang="nl-BE" sz="1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nl-BE" sz="1400" dirty="0">
                <a:solidFill>
                  <a:schemeClr val="accent1">
                    <a:lumMod val="75000"/>
                  </a:schemeClr>
                </a:solidFill>
              </a:rPr>
              <a:t>Handelsvorderingen:            	 </a:t>
            </a:r>
            <a:r>
              <a:rPr lang="nl-BE" sz="1400" b="1" dirty="0">
                <a:solidFill>
                  <a:schemeClr val="accent1">
                    <a:lumMod val="75000"/>
                  </a:schemeClr>
                </a:solidFill>
              </a:rPr>
              <a:t>185.455 €</a:t>
            </a:r>
          </a:p>
          <a:p>
            <a:r>
              <a:rPr lang="nl-BE" sz="1400" b="1" dirty="0">
                <a:solidFill>
                  <a:schemeClr val="accent1">
                    <a:lumMod val="75000"/>
                  </a:schemeClr>
                </a:solidFill>
              </a:rPr>
              <a:t>-/- 30% dubieuze debiteuren:	  -45.000 €</a:t>
            </a:r>
          </a:p>
          <a:p>
            <a:r>
              <a:rPr lang="nl-BE" sz="1400" dirty="0">
                <a:solidFill>
                  <a:schemeClr val="accent1">
                    <a:lumMod val="75000"/>
                  </a:schemeClr>
                </a:solidFill>
              </a:rPr>
              <a:t>Handelsschulden:           	   	  -</a:t>
            </a:r>
            <a:r>
              <a:rPr lang="nl-BE" sz="1400" b="1" dirty="0">
                <a:solidFill>
                  <a:schemeClr val="accent1">
                    <a:lumMod val="75000"/>
                  </a:schemeClr>
                </a:solidFill>
              </a:rPr>
              <a:t>55.238 €</a:t>
            </a:r>
          </a:p>
          <a:p>
            <a:r>
              <a:rPr lang="nl-BE" sz="1400" b="1" dirty="0">
                <a:solidFill>
                  <a:schemeClr val="accent1">
                    <a:lumMod val="75000"/>
                  </a:schemeClr>
                </a:solidFill>
              </a:rPr>
              <a:t>+/+ Te ontvangen facturen: 	  -20.000 €</a:t>
            </a:r>
          </a:p>
          <a:p>
            <a:r>
              <a:rPr lang="nl-BE" sz="1400" b="1" dirty="0">
                <a:solidFill>
                  <a:schemeClr val="accent1">
                    <a:lumMod val="75000"/>
                  </a:schemeClr>
                </a:solidFill>
              </a:rPr>
              <a:t>Soc. en </a:t>
            </a:r>
            <a:r>
              <a:rPr lang="nl-BE" sz="1400" b="1" dirty="0" err="1">
                <a:solidFill>
                  <a:schemeClr val="accent1">
                    <a:lumMod val="75000"/>
                  </a:schemeClr>
                </a:solidFill>
              </a:rPr>
              <a:t>fisc</a:t>
            </a:r>
            <a:r>
              <a:rPr lang="nl-BE" sz="1400" b="1" dirty="0">
                <a:solidFill>
                  <a:schemeClr val="accent1">
                    <a:lumMod val="75000"/>
                  </a:schemeClr>
                </a:solidFill>
              </a:rPr>
              <a:t>. schulden:		  -21.874 €</a:t>
            </a:r>
          </a:p>
          <a:p>
            <a:r>
              <a:rPr lang="nl-BE" sz="16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9ADE2DE-8299-46C9-B416-1E64137BE201}"/>
              </a:ext>
            </a:extLst>
          </p:cNvPr>
          <p:cNvSpPr txBox="1"/>
          <p:nvPr/>
        </p:nvSpPr>
        <p:spPr>
          <a:xfrm>
            <a:off x="6567041" y="1856577"/>
            <a:ext cx="2499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chemeClr val="accent1">
                    <a:lumMod val="75000"/>
                  </a:schemeClr>
                </a:solidFill>
              </a:rPr>
              <a:t> ACTUAL W.C.R:	 134.646 €</a:t>
            </a:r>
            <a:r>
              <a:rPr lang="nl-BE" sz="1600" dirty="0">
                <a:solidFill>
                  <a:schemeClr val="accent1">
                    <a:lumMod val="75000"/>
                  </a:schemeClr>
                </a:solidFill>
              </a:rPr>
              <a:t>  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72A433C4-D77D-49DA-9AA6-94C15A2FADCC}"/>
              </a:ext>
            </a:extLst>
          </p:cNvPr>
          <p:cNvCxnSpPr>
            <a:cxnSpLocks/>
          </p:cNvCxnSpPr>
          <p:nvPr/>
        </p:nvCxnSpPr>
        <p:spPr>
          <a:xfrm>
            <a:off x="8152818" y="1920470"/>
            <a:ext cx="774261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C38ED4EC-E073-4173-9049-F3D18EE3C604}"/>
              </a:ext>
            </a:extLst>
          </p:cNvPr>
          <p:cNvCxnSpPr>
            <a:cxnSpLocks/>
          </p:cNvCxnSpPr>
          <p:nvPr/>
        </p:nvCxnSpPr>
        <p:spPr>
          <a:xfrm flipV="1">
            <a:off x="5338682" y="1817262"/>
            <a:ext cx="476437" cy="3257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536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image2.png">
            <a:extLst>
              <a:ext uri="{FF2B5EF4-FFF2-40B4-BE49-F238E27FC236}">
                <a16:creationId xmlns:a16="http://schemas.microsoft.com/office/drawing/2014/main" id="{D238FA15-EE36-482D-8C4F-E003DF4D3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47298"/>
            <a:ext cx="3086100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3033932" y="446957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3178394" y="519982"/>
            <a:ext cx="1152525" cy="35544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669F2CF-8FEF-4E75-8DF2-0165C2EE9541}"/>
              </a:ext>
            </a:extLst>
          </p:cNvPr>
          <p:cNvSpPr/>
          <p:nvPr/>
        </p:nvSpPr>
        <p:spPr>
          <a:xfrm>
            <a:off x="3177118" y="524899"/>
            <a:ext cx="1149887" cy="355445"/>
          </a:xfrm>
          <a:prstGeom prst="rect">
            <a:avLst/>
          </a:prstGeom>
          <a:solidFill>
            <a:srgbClr val="FFFF00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DED839C-EA03-4484-95E5-E46DDAC80AFE}"/>
              </a:ext>
            </a:extLst>
          </p:cNvPr>
          <p:cNvSpPr txBox="1"/>
          <p:nvPr/>
        </p:nvSpPr>
        <p:spPr>
          <a:xfrm>
            <a:off x="3577072" y="89616"/>
            <a:ext cx="1315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Vaste Activa</a:t>
            </a:r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4330919" y="446957"/>
            <a:ext cx="0" cy="5764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01813AD-A639-416A-9C53-C9F0405E7017}"/>
              </a:ext>
            </a:extLst>
          </p:cNvPr>
          <p:cNvGrpSpPr/>
          <p:nvPr/>
        </p:nvGrpSpPr>
        <p:grpSpPr>
          <a:xfrm>
            <a:off x="3038361" y="1269388"/>
            <a:ext cx="2592387" cy="1658337"/>
            <a:chOff x="3038361" y="1269388"/>
            <a:chExt cx="2592387" cy="1658337"/>
          </a:xfrm>
        </p:grpSpPr>
        <p:sp>
          <p:nvSpPr>
            <p:cNvPr id="11" name="Text Box 60"/>
            <p:cNvSpPr txBox="1">
              <a:spLocks noChangeArrowheads="1"/>
            </p:cNvSpPr>
            <p:nvPr/>
          </p:nvSpPr>
          <p:spPr bwMode="auto">
            <a:xfrm>
              <a:off x="3169663" y="1739351"/>
              <a:ext cx="1150937" cy="215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NL" sz="1200" dirty="0"/>
                <a:t>Voorraden</a:t>
              </a:r>
            </a:p>
          </p:txBody>
        </p:sp>
        <p:sp>
          <p:nvSpPr>
            <p:cNvPr id="12" name="Text Box 61"/>
            <p:cNvSpPr txBox="1">
              <a:spLocks noChangeArrowheads="1"/>
            </p:cNvSpPr>
            <p:nvPr/>
          </p:nvSpPr>
          <p:spPr bwMode="auto">
            <a:xfrm>
              <a:off x="3169663" y="2387051"/>
              <a:ext cx="1150937" cy="4691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NL" sz="1200"/>
                <a:t>Vorderingen</a:t>
              </a:r>
            </a:p>
          </p:txBody>
        </p:sp>
        <p:sp>
          <p:nvSpPr>
            <p:cNvPr id="13" name="Text Box 62"/>
            <p:cNvSpPr txBox="1">
              <a:spLocks noChangeArrowheads="1"/>
            </p:cNvSpPr>
            <p:nvPr/>
          </p:nvSpPr>
          <p:spPr bwMode="auto">
            <a:xfrm>
              <a:off x="3168918" y="1956838"/>
              <a:ext cx="1150938" cy="431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BE" sz="1200"/>
                <a:t>Handels-vorderingen</a:t>
              </a:r>
              <a:endParaRPr lang="nl-NL" sz="120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9C10B4B-2294-43B5-A0D3-4D8AD6731EEB}"/>
                </a:ext>
              </a:extLst>
            </p:cNvPr>
            <p:cNvSpPr/>
            <p:nvPr/>
          </p:nvSpPr>
          <p:spPr>
            <a:xfrm>
              <a:off x="3163290" y="1736907"/>
              <a:ext cx="1163782" cy="1128156"/>
            </a:xfrm>
            <a:custGeom>
              <a:avLst/>
              <a:gdLst>
                <a:gd name="connsiteX0" fmla="*/ 5937 w 1163782"/>
                <a:gd name="connsiteY0" fmla="*/ 0 h 1110343"/>
                <a:gd name="connsiteX1" fmla="*/ 1163782 w 1163782"/>
                <a:gd name="connsiteY1" fmla="*/ 5938 h 1110343"/>
                <a:gd name="connsiteX2" fmla="*/ 1140031 w 1163782"/>
                <a:gd name="connsiteY2" fmla="*/ 581891 h 1110343"/>
                <a:gd name="connsiteX3" fmla="*/ 896587 w 1163782"/>
                <a:gd name="connsiteY3" fmla="*/ 1110343 h 1110343"/>
                <a:gd name="connsiteX4" fmla="*/ 0 w 1163782"/>
                <a:gd name="connsiteY4" fmla="*/ 1110343 h 1110343"/>
                <a:gd name="connsiteX5" fmla="*/ 5937 w 1163782"/>
                <a:gd name="connsiteY5" fmla="*/ 0 h 1110343"/>
                <a:gd name="connsiteX0" fmla="*/ 5937 w 1163782"/>
                <a:gd name="connsiteY0" fmla="*/ 0 h 1128156"/>
                <a:gd name="connsiteX1" fmla="*/ 1163782 w 1163782"/>
                <a:gd name="connsiteY1" fmla="*/ 5938 h 1128156"/>
                <a:gd name="connsiteX2" fmla="*/ 1140031 w 1163782"/>
                <a:gd name="connsiteY2" fmla="*/ 581891 h 1128156"/>
                <a:gd name="connsiteX3" fmla="*/ 1157844 w 1163782"/>
                <a:gd name="connsiteY3" fmla="*/ 1128156 h 1128156"/>
                <a:gd name="connsiteX4" fmla="*/ 0 w 1163782"/>
                <a:gd name="connsiteY4" fmla="*/ 1110343 h 1128156"/>
                <a:gd name="connsiteX5" fmla="*/ 5937 w 1163782"/>
                <a:gd name="connsiteY5" fmla="*/ 0 h 1128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3782" h="1128156">
                  <a:moveTo>
                    <a:pt x="5937" y="0"/>
                  </a:moveTo>
                  <a:lnTo>
                    <a:pt x="1163782" y="5938"/>
                  </a:lnTo>
                  <a:lnTo>
                    <a:pt x="1140031" y="581891"/>
                  </a:lnTo>
                  <a:lnTo>
                    <a:pt x="1157844" y="1128156"/>
                  </a:lnTo>
                  <a:lnTo>
                    <a:pt x="0" y="1110343"/>
                  </a:lnTo>
                  <a:lnTo>
                    <a:pt x="5937" y="0"/>
                  </a:lnTo>
                  <a:close/>
                </a:path>
              </a:pathLst>
            </a:custGeom>
            <a:solidFill>
              <a:srgbClr val="4472BE">
                <a:alpha val="21961"/>
              </a:srgbClr>
            </a:solidFill>
            <a:ln>
              <a:solidFill>
                <a:srgbClr val="2F528F">
                  <a:alpha val="3098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FE18C2E-5DCC-441C-A4E7-D1497A61AC40}"/>
                </a:ext>
              </a:extLst>
            </p:cNvPr>
            <p:cNvGrpSpPr/>
            <p:nvPr/>
          </p:nvGrpSpPr>
          <p:grpSpPr>
            <a:xfrm>
              <a:off x="4329654" y="1731246"/>
              <a:ext cx="1163782" cy="792163"/>
              <a:chOff x="4318075" y="1552829"/>
              <a:chExt cx="1163782" cy="792163"/>
            </a:xfrm>
          </p:grpSpPr>
          <p:sp>
            <p:nvSpPr>
              <p:cNvPr id="15" name="Text Box 64"/>
              <p:cNvSpPr txBox="1">
                <a:spLocks noChangeArrowheads="1"/>
              </p:cNvSpPr>
              <p:nvPr/>
            </p:nvSpPr>
            <p:spPr bwMode="auto">
              <a:xfrm>
                <a:off x="4330919" y="1552829"/>
                <a:ext cx="1150938" cy="28892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algn="ctr" eaLnBrk="1" hangingPunct="1"/>
                <a:r>
                  <a:rPr lang="nl-NL" sz="1200" dirty="0"/>
                  <a:t>Leveranciers</a:t>
                </a:r>
              </a:p>
            </p:txBody>
          </p:sp>
          <p:sp>
            <p:nvSpPr>
              <p:cNvPr id="19" name="Text Box 72"/>
              <p:cNvSpPr txBox="1">
                <a:spLocks noChangeArrowheads="1"/>
              </p:cNvSpPr>
              <p:nvPr/>
            </p:nvSpPr>
            <p:spPr bwMode="auto">
              <a:xfrm>
                <a:off x="4330919" y="1841754"/>
                <a:ext cx="1150938" cy="50323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algn="ctr" eaLnBrk="1" hangingPunct="1"/>
                <a:r>
                  <a:rPr lang="nl-NL" sz="1200"/>
                  <a:t>Soc/Fisc.</a:t>
                </a:r>
              </a:p>
              <a:p>
                <a:pPr algn="ctr" eaLnBrk="1" hangingPunct="1"/>
                <a:r>
                  <a:rPr lang="nl-NL" sz="1200"/>
                  <a:t>Schulden</a:t>
                </a:r>
              </a:p>
              <a:p>
                <a:pPr algn="ctr" eaLnBrk="1" hangingPunct="1"/>
                <a:endParaRPr lang="nl-NL" sz="1200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9A4A3E07-C6EB-4BA6-9764-BB85466CC42E}"/>
                  </a:ext>
                </a:extLst>
              </p:cNvPr>
              <p:cNvSpPr/>
              <p:nvPr/>
            </p:nvSpPr>
            <p:spPr>
              <a:xfrm>
                <a:off x="4318075" y="1562699"/>
                <a:ext cx="1163782" cy="782292"/>
              </a:xfrm>
              <a:custGeom>
                <a:avLst/>
                <a:gdLst>
                  <a:gd name="connsiteX0" fmla="*/ 5937 w 1163782"/>
                  <a:gd name="connsiteY0" fmla="*/ 0 h 1110343"/>
                  <a:gd name="connsiteX1" fmla="*/ 1163782 w 1163782"/>
                  <a:gd name="connsiteY1" fmla="*/ 5938 h 1110343"/>
                  <a:gd name="connsiteX2" fmla="*/ 1140031 w 1163782"/>
                  <a:gd name="connsiteY2" fmla="*/ 581891 h 1110343"/>
                  <a:gd name="connsiteX3" fmla="*/ 896587 w 1163782"/>
                  <a:gd name="connsiteY3" fmla="*/ 1110343 h 1110343"/>
                  <a:gd name="connsiteX4" fmla="*/ 0 w 1163782"/>
                  <a:gd name="connsiteY4" fmla="*/ 1110343 h 1110343"/>
                  <a:gd name="connsiteX5" fmla="*/ 5937 w 1163782"/>
                  <a:gd name="connsiteY5" fmla="*/ 0 h 1110343"/>
                  <a:gd name="connsiteX0" fmla="*/ 5937 w 1163782"/>
                  <a:gd name="connsiteY0" fmla="*/ 0 h 1128156"/>
                  <a:gd name="connsiteX1" fmla="*/ 1163782 w 1163782"/>
                  <a:gd name="connsiteY1" fmla="*/ 5938 h 1128156"/>
                  <a:gd name="connsiteX2" fmla="*/ 1140031 w 1163782"/>
                  <a:gd name="connsiteY2" fmla="*/ 581891 h 1128156"/>
                  <a:gd name="connsiteX3" fmla="*/ 1157844 w 1163782"/>
                  <a:gd name="connsiteY3" fmla="*/ 1128156 h 1128156"/>
                  <a:gd name="connsiteX4" fmla="*/ 0 w 1163782"/>
                  <a:gd name="connsiteY4" fmla="*/ 1110343 h 1128156"/>
                  <a:gd name="connsiteX5" fmla="*/ 5937 w 1163782"/>
                  <a:gd name="connsiteY5" fmla="*/ 0 h 112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3782" h="1128156">
                    <a:moveTo>
                      <a:pt x="5937" y="0"/>
                    </a:moveTo>
                    <a:lnTo>
                      <a:pt x="1163782" y="5938"/>
                    </a:lnTo>
                    <a:lnTo>
                      <a:pt x="1140031" y="581891"/>
                    </a:lnTo>
                    <a:lnTo>
                      <a:pt x="1157844" y="1128156"/>
                    </a:lnTo>
                    <a:lnTo>
                      <a:pt x="0" y="1110343"/>
                    </a:lnTo>
                    <a:lnTo>
                      <a:pt x="5937" y="0"/>
                    </a:lnTo>
                    <a:close/>
                  </a:path>
                </a:pathLst>
              </a:custGeom>
              <a:solidFill>
                <a:srgbClr val="4472BE">
                  <a:alpha val="21961"/>
                </a:srgbClr>
              </a:solidFill>
              <a:ln>
                <a:solidFill>
                  <a:srgbClr val="2F528F">
                    <a:alpha val="3098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  <p:sp>
          <p:nvSpPr>
            <p:cNvPr id="43" name="Line 52">
              <a:extLst>
                <a:ext uri="{FF2B5EF4-FFF2-40B4-BE49-F238E27FC236}">
                  <a16:creationId xmlns:a16="http://schemas.microsoft.com/office/drawing/2014/main" id="{D32BC429-1413-40E4-98BC-EB15B91E55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3147" y="1620334"/>
              <a:ext cx="0" cy="13073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44" name="Line 51">
              <a:extLst>
                <a:ext uri="{FF2B5EF4-FFF2-40B4-BE49-F238E27FC236}">
                  <a16:creationId xmlns:a16="http://schemas.microsoft.com/office/drawing/2014/main" id="{DD6CEAAB-9C77-4BC4-8FBE-D507892788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8361" y="1618303"/>
              <a:ext cx="259238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118FDB0-602D-4DF4-BD8D-587C5C72A7CC}"/>
                </a:ext>
              </a:extLst>
            </p:cNvPr>
            <p:cNvSpPr txBox="1"/>
            <p:nvPr/>
          </p:nvSpPr>
          <p:spPr>
            <a:xfrm>
              <a:off x="3324217" y="1269388"/>
              <a:ext cx="2136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dirty="0" err="1"/>
                <a:t>Bedrijfskap.behoefte</a:t>
              </a:r>
              <a:endParaRPr lang="nl-BE" dirty="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A9C8DC4-F6D8-4230-BB13-33F575275C40}"/>
              </a:ext>
            </a:extLst>
          </p:cNvPr>
          <p:cNvGrpSpPr/>
          <p:nvPr/>
        </p:nvGrpSpPr>
        <p:grpSpPr>
          <a:xfrm>
            <a:off x="3174269" y="3539862"/>
            <a:ext cx="2337838" cy="2613965"/>
            <a:chOff x="3221649" y="3544600"/>
            <a:chExt cx="2337838" cy="2613965"/>
          </a:xfrm>
        </p:grpSpPr>
        <p:sp>
          <p:nvSpPr>
            <p:cNvPr id="48" name="Text Box 57">
              <a:extLst>
                <a:ext uri="{FF2B5EF4-FFF2-40B4-BE49-F238E27FC236}">
                  <a16:creationId xmlns:a16="http://schemas.microsoft.com/office/drawing/2014/main" id="{616F39DD-3862-42D3-9BBF-636D4816E9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8549" y="3546084"/>
              <a:ext cx="1150938" cy="240330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NL" sz="1200" dirty="0" err="1"/>
                <a:t>Bedrijfs-opbrengsten</a:t>
              </a:r>
              <a:endParaRPr lang="nl-NL" sz="1200" dirty="0"/>
            </a:p>
          </p:txBody>
        </p:sp>
        <p:sp>
          <p:nvSpPr>
            <p:cNvPr id="49" name="Text Box 57">
              <a:extLst>
                <a:ext uri="{FF2B5EF4-FFF2-40B4-BE49-F238E27FC236}">
                  <a16:creationId xmlns:a16="http://schemas.microsoft.com/office/drawing/2014/main" id="{62F9EFC1-4C42-422C-95A3-13F212FA9B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8549" y="5949391"/>
              <a:ext cx="1150938" cy="2091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NL" sz="1200" dirty="0"/>
                <a:t>Fin. </a:t>
              </a:r>
              <a:r>
                <a:rPr lang="nl-NL" sz="1200" dirty="0" err="1"/>
                <a:t>opbr</a:t>
              </a:r>
              <a:r>
                <a:rPr lang="nl-NL" sz="1200" dirty="0"/>
                <a:t>.</a:t>
              </a:r>
            </a:p>
          </p:txBody>
        </p:sp>
        <p:sp>
          <p:nvSpPr>
            <p:cNvPr id="50" name="Text Box 57">
              <a:extLst>
                <a:ext uri="{FF2B5EF4-FFF2-40B4-BE49-F238E27FC236}">
                  <a16:creationId xmlns:a16="http://schemas.microsoft.com/office/drawing/2014/main" id="{EC3F28C1-AE17-4DC9-9596-9300FE2F61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2987" y="3544600"/>
              <a:ext cx="1150938" cy="3511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NL" sz="1200" dirty="0"/>
                <a:t>Aankopen</a:t>
              </a:r>
            </a:p>
          </p:txBody>
        </p:sp>
        <p:sp>
          <p:nvSpPr>
            <p:cNvPr id="51" name="Text Box 57">
              <a:extLst>
                <a:ext uri="{FF2B5EF4-FFF2-40B4-BE49-F238E27FC236}">
                  <a16:creationId xmlns:a16="http://schemas.microsoft.com/office/drawing/2014/main" id="{5D7732F2-8E0B-4FFB-9280-339DFE5FEC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2987" y="3895706"/>
              <a:ext cx="1150938" cy="60014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NL" sz="1200" dirty="0"/>
                <a:t>Diensten en div. goederen</a:t>
              </a:r>
            </a:p>
          </p:txBody>
        </p:sp>
        <p:sp>
          <p:nvSpPr>
            <p:cNvPr id="52" name="Text Box 57">
              <a:extLst>
                <a:ext uri="{FF2B5EF4-FFF2-40B4-BE49-F238E27FC236}">
                  <a16:creationId xmlns:a16="http://schemas.microsoft.com/office/drawing/2014/main" id="{DF5E031C-EBD6-4570-8351-FCB53AC439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2987" y="4501190"/>
              <a:ext cx="1150938" cy="4674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NL" sz="1200" dirty="0" err="1"/>
                <a:t>Personeels-kosten</a:t>
              </a:r>
              <a:endParaRPr lang="nl-NL" sz="1200" dirty="0"/>
            </a:p>
          </p:txBody>
        </p:sp>
        <p:sp>
          <p:nvSpPr>
            <p:cNvPr id="53" name="Text Box 57">
              <a:extLst>
                <a:ext uri="{FF2B5EF4-FFF2-40B4-BE49-F238E27FC236}">
                  <a16:creationId xmlns:a16="http://schemas.microsoft.com/office/drawing/2014/main" id="{AE0682F7-D120-47F9-9F65-EDA111AB32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1649" y="5328397"/>
              <a:ext cx="1150938" cy="2744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NL" sz="1200" dirty="0"/>
                <a:t>Fin. kosten</a:t>
              </a:r>
            </a:p>
          </p:txBody>
        </p:sp>
        <p:sp>
          <p:nvSpPr>
            <p:cNvPr id="54" name="Text Box 57">
              <a:extLst>
                <a:ext uri="{FF2B5EF4-FFF2-40B4-BE49-F238E27FC236}">
                  <a16:creationId xmlns:a16="http://schemas.microsoft.com/office/drawing/2014/main" id="{A5BC71D8-BA89-4EF4-87F9-795C6C26CD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6448" y="5607657"/>
              <a:ext cx="1150938" cy="2744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NL" sz="1200" dirty="0"/>
                <a:t>Belastingen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1F8C73E-F4B7-48BE-A5FB-9103A2E58A76}"/>
              </a:ext>
            </a:extLst>
          </p:cNvPr>
          <p:cNvGrpSpPr/>
          <p:nvPr/>
        </p:nvGrpSpPr>
        <p:grpSpPr>
          <a:xfrm>
            <a:off x="3055923" y="3179583"/>
            <a:ext cx="2592387" cy="3172030"/>
            <a:chOff x="3055923" y="3179583"/>
            <a:chExt cx="2592387" cy="3172030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0A4CF63-D80A-49A0-AACE-34F17C4B3C0B}"/>
                </a:ext>
              </a:extLst>
            </p:cNvPr>
            <p:cNvSpPr txBox="1"/>
            <p:nvPr/>
          </p:nvSpPr>
          <p:spPr>
            <a:xfrm>
              <a:off x="3825041" y="3179583"/>
              <a:ext cx="10529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dirty="0"/>
                <a:t>Uitbating</a:t>
              </a:r>
            </a:p>
          </p:txBody>
        </p:sp>
        <p:sp>
          <p:nvSpPr>
            <p:cNvPr id="55" name="Line 51">
              <a:extLst>
                <a:ext uri="{FF2B5EF4-FFF2-40B4-BE49-F238E27FC236}">
                  <a16:creationId xmlns:a16="http://schemas.microsoft.com/office/drawing/2014/main" id="{C7F42B95-CA67-4951-BD26-0EB3442C56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55923" y="3521637"/>
              <a:ext cx="259238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57" name="Line 52">
              <a:extLst>
                <a:ext uri="{FF2B5EF4-FFF2-40B4-BE49-F238E27FC236}">
                  <a16:creationId xmlns:a16="http://schemas.microsoft.com/office/drawing/2014/main" id="{2E1EA2BE-615C-4000-87D7-D6EC5C3DA9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52910" y="3521637"/>
              <a:ext cx="0" cy="28299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B2012BD8-7AA7-4916-8DC9-3EADD3167CFF}"/>
              </a:ext>
            </a:extLst>
          </p:cNvPr>
          <p:cNvSpPr txBox="1"/>
          <p:nvPr/>
        </p:nvSpPr>
        <p:spPr>
          <a:xfrm>
            <a:off x="3320270" y="1270176"/>
            <a:ext cx="2136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/>
              <a:t>Bedrijfskap.behoefte</a:t>
            </a:r>
            <a:endParaRPr lang="nl-BE" dirty="0"/>
          </a:p>
        </p:txBody>
      </p:sp>
      <p:pic>
        <p:nvPicPr>
          <p:cNvPr id="61" name="image1.jpeg">
            <a:extLst>
              <a:ext uri="{FF2B5EF4-FFF2-40B4-BE49-F238E27FC236}">
                <a16:creationId xmlns:a16="http://schemas.microsoft.com/office/drawing/2014/main" id="{76AA6AAA-6FC2-4CC4-BB2E-C946F6421AA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73D04A7-3D9B-4C02-9B99-A8233E32D90B}"/>
              </a:ext>
            </a:extLst>
          </p:cNvPr>
          <p:cNvSpPr txBox="1"/>
          <p:nvPr/>
        </p:nvSpPr>
        <p:spPr>
          <a:xfrm>
            <a:off x="329456" y="1906510"/>
            <a:ext cx="255292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Voor grotere entiteiten wordt gewerkt met een </a:t>
            </a:r>
            <a:r>
              <a:rPr lang="nl-BE" b="1" dirty="0"/>
              <a:t>“TARGET WORKING CAPITAL”</a:t>
            </a:r>
          </a:p>
          <a:p>
            <a:endParaRPr lang="nl-BE" b="1" dirty="0"/>
          </a:p>
          <a:p>
            <a:r>
              <a:rPr lang="nl-BE" dirty="0"/>
              <a:t>Er wordt berekend hoeveel bedrijfskapitaal “normaal” nodig is voor de verdere uitbating.</a:t>
            </a:r>
            <a:br>
              <a:rPr lang="nl-BE" dirty="0"/>
            </a:br>
            <a:br>
              <a:rPr lang="nl-BE" dirty="0"/>
            </a:br>
            <a:r>
              <a:rPr lang="nl-BE" dirty="0"/>
              <a:t>Op de closing-date wordt de net cash aangepast met het verschil tussen de </a:t>
            </a:r>
            <a:r>
              <a:rPr lang="nl-BE" dirty="0" err="1"/>
              <a:t>actual</a:t>
            </a:r>
            <a:r>
              <a:rPr lang="nl-BE" dirty="0"/>
              <a:t> </a:t>
            </a:r>
            <a:r>
              <a:rPr lang="nl-BE" dirty="0" err="1"/>
              <a:t>Working</a:t>
            </a:r>
            <a:r>
              <a:rPr lang="nl-BE" dirty="0"/>
              <a:t> </a:t>
            </a:r>
            <a:r>
              <a:rPr lang="nl-BE" dirty="0" err="1"/>
              <a:t>Capital</a:t>
            </a:r>
            <a:r>
              <a:rPr lang="nl-BE" dirty="0"/>
              <a:t> en de “Target”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E3291EF9-39AA-432F-9704-8C6D03C2C51A}"/>
              </a:ext>
            </a:extLst>
          </p:cNvPr>
          <p:cNvCxnSpPr>
            <a:cxnSpLocks/>
          </p:cNvCxnSpPr>
          <p:nvPr/>
        </p:nvCxnSpPr>
        <p:spPr>
          <a:xfrm flipV="1">
            <a:off x="3978687" y="812794"/>
            <a:ext cx="1749975" cy="94853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875286F-A653-4359-8FA9-F288DAD88B2C}"/>
              </a:ext>
            </a:extLst>
          </p:cNvPr>
          <p:cNvSpPr txBox="1"/>
          <p:nvPr/>
        </p:nvSpPr>
        <p:spPr>
          <a:xfrm>
            <a:off x="6108285" y="2811786"/>
            <a:ext cx="38397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err="1">
                <a:solidFill>
                  <a:srgbClr val="FF0000"/>
                </a:solidFill>
              </a:rPr>
              <a:t>bvb</a:t>
            </a:r>
            <a:r>
              <a:rPr lang="nl-BE" sz="1400" dirty="0">
                <a:solidFill>
                  <a:srgbClr val="FF0000"/>
                </a:solidFill>
              </a:rPr>
              <a:t>.  90d. </a:t>
            </a:r>
            <a:r>
              <a:rPr lang="nl-BE" sz="1400" b="1" dirty="0">
                <a:solidFill>
                  <a:srgbClr val="FF0000"/>
                </a:solidFill>
              </a:rPr>
              <a:t>voorraad</a:t>
            </a:r>
            <a:br>
              <a:rPr lang="nl-BE" sz="1400" dirty="0">
                <a:solidFill>
                  <a:srgbClr val="FF0000"/>
                </a:solidFill>
              </a:rPr>
            </a:br>
            <a:r>
              <a:rPr lang="nl-BE" sz="1400" dirty="0">
                <a:solidFill>
                  <a:srgbClr val="FF0000"/>
                </a:solidFill>
              </a:rPr>
              <a:t>	500.000 Euro aankopen/jaar </a:t>
            </a:r>
          </a:p>
          <a:p>
            <a:r>
              <a:rPr lang="nl-BE" sz="1400" dirty="0">
                <a:solidFill>
                  <a:srgbClr val="FF0000"/>
                </a:solidFill>
              </a:rPr>
              <a:t>=&gt; 90/365 x 500.000 =              </a:t>
            </a:r>
            <a:r>
              <a:rPr lang="nl-BE" sz="1400" b="1" dirty="0">
                <a:solidFill>
                  <a:srgbClr val="FF0000"/>
                </a:solidFill>
              </a:rPr>
              <a:t>124.000 €</a:t>
            </a:r>
            <a:r>
              <a:rPr lang="nl-BE" sz="14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4525FC-9393-4126-9058-D04A679DE420}"/>
              </a:ext>
            </a:extLst>
          </p:cNvPr>
          <p:cNvSpPr txBox="1"/>
          <p:nvPr/>
        </p:nvSpPr>
        <p:spPr>
          <a:xfrm>
            <a:off x="6567041" y="2390512"/>
            <a:ext cx="1811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>
                <a:solidFill>
                  <a:srgbClr val="FF0000"/>
                </a:solidFill>
              </a:rPr>
              <a:t>TARGET W.C.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9CCC419-5291-4B43-8C77-D43E58C5F393}"/>
              </a:ext>
            </a:extLst>
          </p:cNvPr>
          <p:cNvCxnSpPr>
            <a:cxnSpLocks/>
          </p:cNvCxnSpPr>
          <p:nvPr/>
        </p:nvCxnSpPr>
        <p:spPr>
          <a:xfrm flipV="1">
            <a:off x="4155009" y="1023370"/>
            <a:ext cx="1635489" cy="11623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96C7AF56-930B-4E33-9FE9-06A3443F9D05}"/>
              </a:ext>
            </a:extLst>
          </p:cNvPr>
          <p:cNvSpPr txBox="1"/>
          <p:nvPr/>
        </p:nvSpPr>
        <p:spPr>
          <a:xfrm>
            <a:off x="6139772" y="3603907"/>
            <a:ext cx="38397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err="1">
                <a:solidFill>
                  <a:srgbClr val="FF0000"/>
                </a:solidFill>
              </a:rPr>
              <a:t>bvb</a:t>
            </a:r>
            <a:r>
              <a:rPr lang="nl-BE" sz="1400" dirty="0">
                <a:solidFill>
                  <a:srgbClr val="FF0000"/>
                </a:solidFill>
              </a:rPr>
              <a:t>.  60d. </a:t>
            </a:r>
            <a:r>
              <a:rPr lang="nl-BE" sz="1400" b="1" dirty="0">
                <a:solidFill>
                  <a:srgbClr val="FF0000"/>
                </a:solidFill>
              </a:rPr>
              <a:t>klantenkrediet</a:t>
            </a:r>
            <a:br>
              <a:rPr lang="nl-BE" sz="1400" dirty="0">
                <a:solidFill>
                  <a:srgbClr val="FF0000"/>
                </a:solidFill>
              </a:rPr>
            </a:br>
            <a:r>
              <a:rPr lang="nl-BE" sz="1400" dirty="0">
                <a:solidFill>
                  <a:srgbClr val="FF0000"/>
                </a:solidFill>
              </a:rPr>
              <a:t>	800.000 Euro omzet/jaar </a:t>
            </a:r>
          </a:p>
          <a:p>
            <a:r>
              <a:rPr lang="nl-BE" sz="1400" dirty="0">
                <a:solidFill>
                  <a:srgbClr val="FF0000"/>
                </a:solidFill>
              </a:rPr>
              <a:t>	21% BTW</a:t>
            </a:r>
          </a:p>
          <a:p>
            <a:r>
              <a:rPr lang="nl-BE" sz="1400" dirty="0">
                <a:solidFill>
                  <a:srgbClr val="FF0000"/>
                </a:solidFill>
              </a:rPr>
              <a:t>=&gt; 60/365 x 800.000 x 1,21 = </a:t>
            </a:r>
            <a:r>
              <a:rPr lang="nl-BE" sz="1400" b="1" dirty="0">
                <a:solidFill>
                  <a:srgbClr val="FF0000"/>
                </a:solidFill>
              </a:rPr>
              <a:t>159.000 €</a:t>
            </a:r>
            <a:r>
              <a:rPr lang="nl-BE" sz="1400" dirty="0">
                <a:solidFill>
                  <a:srgbClr val="FF0000"/>
                </a:solidFill>
              </a:rPr>
              <a:t>  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4AAB21D0-C023-4060-BFA9-5EBACD6C5A73}"/>
              </a:ext>
            </a:extLst>
          </p:cNvPr>
          <p:cNvCxnSpPr>
            <a:cxnSpLocks/>
            <a:endCxn id="70" idx="1"/>
          </p:cNvCxnSpPr>
          <p:nvPr/>
        </p:nvCxnSpPr>
        <p:spPr>
          <a:xfrm flipV="1">
            <a:off x="5235860" y="1388068"/>
            <a:ext cx="533466" cy="40887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2F8DEB93-5FA9-40FE-9F1A-3A181376918D}"/>
              </a:ext>
            </a:extLst>
          </p:cNvPr>
          <p:cNvSpPr txBox="1"/>
          <p:nvPr/>
        </p:nvSpPr>
        <p:spPr>
          <a:xfrm>
            <a:off x="6139771" y="4573281"/>
            <a:ext cx="383979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err="1">
                <a:solidFill>
                  <a:srgbClr val="FF0000"/>
                </a:solidFill>
              </a:rPr>
              <a:t>bvb</a:t>
            </a:r>
            <a:r>
              <a:rPr lang="nl-BE" sz="1400" dirty="0">
                <a:solidFill>
                  <a:srgbClr val="FF0000"/>
                </a:solidFill>
              </a:rPr>
              <a:t>.  30d. </a:t>
            </a:r>
            <a:r>
              <a:rPr lang="nl-BE" sz="1400" b="1" dirty="0">
                <a:solidFill>
                  <a:srgbClr val="FF0000"/>
                </a:solidFill>
              </a:rPr>
              <a:t>leverancierskrediet</a:t>
            </a:r>
            <a:br>
              <a:rPr lang="nl-BE" sz="1400" dirty="0">
                <a:solidFill>
                  <a:srgbClr val="FF0000"/>
                </a:solidFill>
              </a:rPr>
            </a:br>
            <a:r>
              <a:rPr lang="nl-BE" sz="1400" dirty="0">
                <a:solidFill>
                  <a:srgbClr val="FF0000"/>
                </a:solidFill>
              </a:rPr>
              <a:t>	500.000 Euro aankopen/jaar </a:t>
            </a:r>
          </a:p>
          <a:p>
            <a:r>
              <a:rPr lang="nl-BE" sz="1400" dirty="0">
                <a:solidFill>
                  <a:srgbClr val="FF0000"/>
                </a:solidFill>
              </a:rPr>
              <a:t>	100.000 Euro diensten</a:t>
            </a:r>
          </a:p>
          <a:p>
            <a:r>
              <a:rPr lang="nl-BE" sz="1400" dirty="0">
                <a:solidFill>
                  <a:srgbClr val="FF0000"/>
                </a:solidFill>
              </a:rPr>
              <a:t>	21% BTW</a:t>
            </a:r>
          </a:p>
          <a:p>
            <a:r>
              <a:rPr lang="nl-BE" sz="1400" dirty="0">
                <a:solidFill>
                  <a:srgbClr val="FF0000"/>
                </a:solidFill>
              </a:rPr>
              <a:t>=&gt; 30/365 x 600.000 x 1,21 = </a:t>
            </a:r>
            <a:r>
              <a:rPr lang="nl-BE" sz="1400" b="1" dirty="0">
                <a:solidFill>
                  <a:srgbClr val="FF0000"/>
                </a:solidFill>
              </a:rPr>
              <a:t>-60.000 €  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315C432-4C28-4D50-BC4F-DB952D08EBF5}"/>
              </a:ext>
            </a:extLst>
          </p:cNvPr>
          <p:cNvCxnSpPr/>
          <p:nvPr/>
        </p:nvCxnSpPr>
        <p:spPr>
          <a:xfrm>
            <a:off x="8152818" y="6500862"/>
            <a:ext cx="9004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529D6094-8E3C-45AF-B0C0-D37F509101F8}"/>
              </a:ext>
            </a:extLst>
          </p:cNvPr>
          <p:cNvSpPr txBox="1"/>
          <p:nvPr/>
        </p:nvSpPr>
        <p:spPr>
          <a:xfrm>
            <a:off x="6139771" y="5776149"/>
            <a:ext cx="38397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err="1">
                <a:solidFill>
                  <a:srgbClr val="FF0000"/>
                </a:solidFill>
              </a:rPr>
              <a:t>bvb</a:t>
            </a:r>
            <a:r>
              <a:rPr lang="nl-BE" sz="1400" dirty="0">
                <a:solidFill>
                  <a:srgbClr val="FF0000"/>
                </a:solidFill>
              </a:rPr>
              <a:t>.  1/12</a:t>
            </a:r>
            <a:r>
              <a:rPr lang="nl-BE" sz="1400" baseline="30000" dirty="0">
                <a:solidFill>
                  <a:srgbClr val="FF0000"/>
                </a:solidFill>
              </a:rPr>
              <a:t>e</a:t>
            </a:r>
            <a:r>
              <a:rPr lang="nl-BE" sz="1400" dirty="0">
                <a:solidFill>
                  <a:srgbClr val="FF0000"/>
                </a:solidFill>
              </a:rPr>
              <a:t> </a:t>
            </a:r>
            <a:r>
              <a:rPr lang="nl-BE" sz="1400" b="1" dirty="0">
                <a:solidFill>
                  <a:srgbClr val="FF0000"/>
                </a:solidFill>
              </a:rPr>
              <a:t>personeelskosten</a:t>
            </a:r>
            <a:br>
              <a:rPr lang="nl-BE" sz="1400" dirty="0">
                <a:solidFill>
                  <a:srgbClr val="FF0000"/>
                </a:solidFill>
              </a:rPr>
            </a:br>
            <a:r>
              <a:rPr lang="nl-BE" sz="1400" dirty="0">
                <a:solidFill>
                  <a:srgbClr val="FF0000"/>
                </a:solidFill>
              </a:rPr>
              <a:t>	180.000 Euro omzet/jaar </a:t>
            </a:r>
          </a:p>
          <a:p>
            <a:r>
              <a:rPr lang="nl-BE" sz="1400" dirty="0">
                <a:solidFill>
                  <a:srgbClr val="FF0000"/>
                </a:solidFill>
              </a:rPr>
              <a:t>=&gt; 180.000 /12 = 		     -  </a:t>
            </a:r>
            <a:r>
              <a:rPr lang="nl-BE" sz="1400" b="1" dirty="0">
                <a:solidFill>
                  <a:srgbClr val="FF0000"/>
                </a:solidFill>
              </a:rPr>
              <a:t>15.000 € </a:t>
            </a:r>
            <a:r>
              <a:rPr lang="nl-BE" sz="1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17B7C92-C562-4AAB-9676-1E8D0D302DDA}"/>
              </a:ext>
            </a:extLst>
          </p:cNvPr>
          <p:cNvSpPr txBox="1"/>
          <p:nvPr/>
        </p:nvSpPr>
        <p:spPr>
          <a:xfrm>
            <a:off x="8099094" y="6527190"/>
            <a:ext cx="1007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rgbClr val="FF0000"/>
                </a:solidFill>
              </a:rPr>
              <a:t>208.000 €</a:t>
            </a:r>
            <a:r>
              <a:rPr lang="nl-BE" sz="16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01B6B77-9FC0-430B-A991-30391922BC97}"/>
              </a:ext>
            </a:extLst>
          </p:cNvPr>
          <p:cNvSpPr txBox="1"/>
          <p:nvPr/>
        </p:nvSpPr>
        <p:spPr>
          <a:xfrm>
            <a:off x="5769327" y="86006"/>
            <a:ext cx="3249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>
                <a:solidFill>
                  <a:schemeClr val="accent1">
                    <a:lumMod val="75000"/>
                  </a:schemeClr>
                </a:solidFill>
              </a:rPr>
              <a:t>CLOSING DATE ACTUALS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7755BEA-0B9E-4FC4-AAA6-D62A13AC6DEB}"/>
              </a:ext>
            </a:extLst>
          </p:cNvPr>
          <p:cNvSpPr txBox="1"/>
          <p:nvPr/>
        </p:nvSpPr>
        <p:spPr>
          <a:xfrm>
            <a:off x="5769326" y="572460"/>
            <a:ext cx="33746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>
                <a:solidFill>
                  <a:schemeClr val="accent1">
                    <a:lumMod val="75000"/>
                  </a:schemeClr>
                </a:solidFill>
              </a:rPr>
              <a:t>Voorraad:				   </a:t>
            </a:r>
            <a:r>
              <a:rPr lang="nl-BE" sz="1400" b="1" dirty="0">
                <a:solidFill>
                  <a:schemeClr val="accent1">
                    <a:lumMod val="75000"/>
                  </a:schemeClr>
                </a:solidFill>
              </a:rPr>
              <a:t>91.300 €</a:t>
            </a:r>
            <a:endParaRPr lang="nl-BE" sz="1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nl-BE" sz="1400" dirty="0">
                <a:solidFill>
                  <a:schemeClr val="accent1">
                    <a:lumMod val="75000"/>
                  </a:schemeClr>
                </a:solidFill>
              </a:rPr>
              <a:t>Handelsvorderingen:            	 </a:t>
            </a:r>
            <a:r>
              <a:rPr lang="nl-BE" sz="1400" b="1" dirty="0">
                <a:solidFill>
                  <a:schemeClr val="accent1">
                    <a:lumMod val="75000"/>
                  </a:schemeClr>
                </a:solidFill>
              </a:rPr>
              <a:t>185.455 €</a:t>
            </a:r>
          </a:p>
          <a:p>
            <a:r>
              <a:rPr lang="nl-BE" sz="1400" b="1" dirty="0">
                <a:solidFill>
                  <a:schemeClr val="accent1">
                    <a:lumMod val="75000"/>
                  </a:schemeClr>
                </a:solidFill>
              </a:rPr>
              <a:t>-/- 30% dubieuze debiteuren:	  -45.000 €</a:t>
            </a:r>
          </a:p>
          <a:p>
            <a:r>
              <a:rPr lang="nl-BE" sz="1400" dirty="0">
                <a:solidFill>
                  <a:schemeClr val="accent1">
                    <a:lumMod val="75000"/>
                  </a:schemeClr>
                </a:solidFill>
              </a:rPr>
              <a:t>Handelsschulden:           	   	  -</a:t>
            </a:r>
            <a:r>
              <a:rPr lang="nl-BE" sz="1400" b="1" dirty="0">
                <a:solidFill>
                  <a:schemeClr val="accent1">
                    <a:lumMod val="75000"/>
                  </a:schemeClr>
                </a:solidFill>
              </a:rPr>
              <a:t>55.238 €</a:t>
            </a:r>
          </a:p>
          <a:p>
            <a:r>
              <a:rPr lang="nl-BE" sz="1400" b="1" dirty="0">
                <a:solidFill>
                  <a:schemeClr val="accent1">
                    <a:lumMod val="75000"/>
                  </a:schemeClr>
                </a:solidFill>
              </a:rPr>
              <a:t>+/+ Te ontvangen facturen: 	  -20.000 €</a:t>
            </a:r>
          </a:p>
          <a:p>
            <a:r>
              <a:rPr lang="nl-BE" sz="1400" b="1" dirty="0">
                <a:solidFill>
                  <a:schemeClr val="accent1">
                    <a:lumMod val="75000"/>
                  </a:schemeClr>
                </a:solidFill>
              </a:rPr>
              <a:t>Soc. en </a:t>
            </a:r>
            <a:r>
              <a:rPr lang="nl-BE" sz="1400" b="1" dirty="0" err="1">
                <a:solidFill>
                  <a:schemeClr val="accent1">
                    <a:lumMod val="75000"/>
                  </a:schemeClr>
                </a:solidFill>
              </a:rPr>
              <a:t>fisc</a:t>
            </a:r>
            <a:r>
              <a:rPr lang="nl-BE" sz="1400" b="1" dirty="0">
                <a:solidFill>
                  <a:schemeClr val="accent1">
                    <a:lumMod val="75000"/>
                  </a:schemeClr>
                </a:solidFill>
              </a:rPr>
              <a:t>. schulden:		  -21.874 €</a:t>
            </a:r>
          </a:p>
          <a:p>
            <a:r>
              <a:rPr lang="nl-BE" sz="16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9ADE2DE-8299-46C9-B416-1E64137BE201}"/>
              </a:ext>
            </a:extLst>
          </p:cNvPr>
          <p:cNvSpPr txBox="1"/>
          <p:nvPr/>
        </p:nvSpPr>
        <p:spPr>
          <a:xfrm>
            <a:off x="6567041" y="1856577"/>
            <a:ext cx="2499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chemeClr val="accent1">
                    <a:lumMod val="75000"/>
                  </a:schemeClr>
                </a:solidFill>
              </a:rPr>
              <a:t> ACTUAL W.C.R:	 134.646 €</a:t>
            </a:r>
            <a:r>
              <a:rPr lang="nl-BE" sz="1600" dirty="0">
                <a:solidFill>
                  <a:schemeClr val="accent1">
                    <a:lumMod val="75000"/>
                  </a:schemeClr>
                </a:solidFill>
              </a:rPr>
              <a:t>  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72A433C4-D77D-49DA-9AA6-94C15A2FADCC}"/>
              </a:ext>
            </a:extLst>
          </p:cNvPr>
          <p:cNvCxnSpPr>
            <a:cxnSpLocks/>
          </p:cNvCxnSpPr>
          <p:nvPr/>
        </p:nvCxnSpPr>
        <p:spPr>
          <a:xfrm>
            <a:off x="8152818" y="1920470"/>
            <a:ext cx="774261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C38ED4EC-E073-4173-9049-F3D18EE3C604}"/>
              </a:ext>
            </a:extLst>
          </p:cNvPr>
          <p:cNvCxnSpPr>
            <a:cxnSpLocks/>
          </p:cNvCxnSpPr>
          <p:nvPr/>
        </p:nvCxnSpPr>
        <p:spPr>
          <a:xfrm flipV="1">
            <a:off x="5338682" y="1817262"/>
            <a:ext cx="476437" cy="3257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4" descr="De bronafbeelding bekijken">
            <a:extLst>
              <a:ext uri="{FF2B5EF4-FFF2-40B4-BE49-F238E27FC236}">
                <a16:creationId xmlns:a16="http://schemas.microsoft.com/office/drawing/2014/main" id="{5B03724E-0410-4EA6-9D51-10841B9B3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8337">
            <a:off x="5792404" y="3618929"/>
            <a:ext cx="3681007" cy="208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33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image2.png">
            <a:extLst>
              <a:ext uri="{FF2B5EF4-FFF2-40B4-BE49-F238E27FC236}">
                <a16:creationId xmlns:a16="http://schemas.microsoft.com/office/drawing/2014/main" id="{EC466C03-3883-4E34-A329-2F352FAF7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47298"/>
            <a:ext cx="3086100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3033932" y="446957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3178394" y="519982"/>
            <a:ext cx="1152525" cy="35544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669F2CF-8FEF-4E75-8DF2-0165C2EE9541}"/>
              </a:ext>
            </a:extLst>
          </p:cNvPr>
          <p:cNvSpPr/>
          <p:nvPr/>
        </p:nvSpPr>
        <p:spPr>
          <a:xfrm>
            <a:off x="3177118" y="524899"/>
            <a:ext cx="1149887" cy="355445"/>
          </a:xfrm>
          <a:prstGeom prst="rect">
            <a:avLst/>
          </a:prstGeom>
          <a:solidFill>
            <a:srgbClr val="FFFF00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DED839C-EA03-4484-95E5-E46DDAC80AFE}"/>
              </a:ext>
            </a:extLst>
          </p:cNvPr>
          <p:cNvSpPr txBox="1"/>
          <p:nvPr/>
        </p:nvSpPr>
        <p:spPr>
          <a:xfrm>
            <a:off x="3577072" y="89616"/>
            <a:ext cx="1315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Vaste Activa</a:t>
            </a:r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4330919" y="446957"/>
            <a:ext cx="0" cy="5764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01813AD-A639-416A-9C53-C9F0405E7017}"/>
              </a:ext>
            </a:extLst>
          </p:cNvPr>
          <p:cNvGrpSpPr/>
          <p:nvPr/>
        </p:nvGrpSpPr>
        <p:grpSpPr>
          <a:xfrm>
            <a:off x="3038361" y="1269388"/>
            <a:ext cx="2592387" cy="1658337"/>
            <a:chOff x="3038361" y="1269388"/>
            <a:chExt cx="2592387" cy="1658337"/>
          </a:xfrm>
        </p:grpSpPr>
        <p:sp>
          <p:nvSpPr>
            <p:cNvPr id="11" name="Text Box 60"/>
            <p:cNvSpPr txBox="1">
              <a:spLocks noChangeArrowheads="1"/>
            </p:cNvSpPr>
            <p:nvPr/>
          </p:nvSpPr>
          <p:spPr bwMode="auto">
            <a:xfrm>
              <a:off x="3169663" y="1739351"/>
              <a:ext cx="1150937" cy="215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NL" sz="1200" dirty="0"/>
                <a:t>Voorraden</a:t>
              </a:r>
            </a:p>
          </p:txBody>
        </p:sp>
        <p:sp>
          <p:nvSpPr>
            <p:cNvPr id="12" name="Text Box 61"/>
            <p:cNvSpPr txBox="1">
              <a:spLocks noChangeArrowheads="1"/>
            </p:cNvSpPr>
            <p:nvPr/>
          </p:nvSpPr>
          <p:spPr bwMode="auto">
            <a:xfrm>
              <a:off x="3169663" y="2387051"/>
              <a:ext cx="1150937" cy="4691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NL" sz="1200"/>
                <a:t>Vorderingen</a:t>
              </a:r>
            </a:p>
          </p:txBody>
        </p:sp>
        <p:sp>
          <p:nvSpPr>
            <p:cNvPr id="13" name="Text Box 62"/>
            <p:cNvSpPr txBox="1">
              <a:spLocks noChangeArrowheads="1"/>
            </p:cNvSpPr>
            <p:nvPr/>
          </p:nvSpPr>
          <p:spPr bwMode="auto">
            <a:xfrm>
              <a:off x="3168918" y="1956838"/>
              <a:ext cx="1150938" cy="431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BE" sz="1200"/>
                <a:t>Handels-vorderingen</a:t>
              </a:r>
              <a:endParaRPr lang="nl-NL" sz="120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9C10B4B-2294-43B5-A0D3-4D8AD6731EEB}"/>
                </a:ext>
              </a:extLst>
            </p:cNvPr>
            <p:cNvSpPr/>
            <p:nvPr/>
          </p:nvSpPr>
          <p:spPr>
            <a:xfrm>
              <a:off x="3163290" y="1736907"/>
              <a:ext cx="1163782" cy="1128156"/>
            </a:xfrm>
            <a:custGeom>
              <a:avLst/>
              <a:gdLst>
                <a:gd name="connsiteX0" fmla="*/ 5937 w 1163782"/>
                <a:gd name="connsiteY0" fmla="*/ 0 h 1110343"/>
                <a:gd name="connsiteX1" fmla="*/ 1163782 w 1163782"/>
                <a:gd name="connsiteY1" fmla="*/ 5938 h 1110343"/>
                <a:gd name="connsiteX2" fmla="*/ 1140031 w 1163782"/>
                <a:gd name="connsiteY2" fmla="*/ 581891 h 1110343"/>
                <a:gd name="connsiteX3" fmla="*/ 896587 w 1163782"/>
                <a:gd name="connsiteY3" fmla="*/ 1110343 h 1110343"/>
                <a:gd name="connsiteX4" fmla="*/ 0 w 1163782"/>
                <a:gd name="connsiteY4" fmla="*/ 1110343 h 1110343"/>
                <a:gd name="connsiteX5" fmla="*/ 5937 w 1163782"/>
                <a:gd name="connsiteY5" fmla="*/ 0 h 1110343"/>
                <a:gd name="connsiteX0" fmla="*/ 5937 w 1163782"/>
                <a:gd name="connsiteY0" fmla="*/ 0 h 1128156"/>
                <a:gd name="connsiteX1" fmla="*/ 1163782 w 1163782"/>
                <a:gd name="connsiteY1" fmla="*/ 5938 h 1128156"/>
                <a:gd name="connsiteX2" fmla="*/ 1140031 w 1163782"/>
                <a:gd name="connsiteY2" fmla="*/ 581891 h 1128156"/>
                <a:gd name="connsiteX3" fmla="*/ 1157844 w 1163782"/>
                <a:gd name="connsiteY3" fmla="*/ 1128156 h 1128156"/>
                <a:gd name="connsiteX4" fmla="*/ 0 w 1163782"/>
                <a:gd name="connsiteY4" fmla="*/ 1110343 h 1128156"/>
                <a:gd name="connsiteX5" fmla="*/ 5937 w 1163782"/>
                <a:gd name="connsiteY5" fmla="*/ 0 h 1128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3782" h="1128156">
                  <a:moveTo>
                    <a:pt x="5937" y="0"/>
                  </a:moveTo>
                  <a:lnTo>
                    <a:pt x="1163782" y="5938"/>
                  </a:lnTo>
                  <a:lnTo>
                    <a:pt x="1140031" y="581891"/>
                  </a:lnTo>
                  <a:lnTo>
                    <a:pt x="1157844" y="1128156"/>
                  </a:lnTo>
                  <a:lnTo>
                    <a:pt x="0" y="1110343"/>
                  </a:lnTo>
                  <a:lnTo>
                    <a:pt x="5937" y="0"/>
                  </a:lnTo>
                  <a:close/>
                </a:path>
              </a:pathLst>
            </a:custGeom>
            <a:solidFill>
              <a:srgbClr val="4472BE">
                <a:alpha val="21961"/>
              </a:srgbClr>
            </a:solidFill>
            <a:ln>
              <a:solidFill>
                <a:srgbClr val="2F528F">
                  <a:alpha val="3098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FE18C2E-5DCC-441C-A4E7-D1497A61AC40}"/>
                </a:ext>
              </a:extLst>
            </p:cNvPr>
            <p:cNvGrpSpPr/>
            <p:nvPr/>
          </p:nvGrpSpPr>
          <p:grpSpPr>
            <a:xfrm>
              <a:off x="4329654" y="1731246"/>
              <a:ext cx="1163782" cy="792163"/>
              <a:chOff x="4318075" y="1552829"/>
              <a:chExt cx="1163782" cy="792163"/>
            </a:xfrm>
          </p:grpSpPr>
          <p:sp>
            <p:nvSpPr>
              <p:cNvPr id="15" name="Text Box 64"/>
              <p:cNvSpPr txBox="1">
                <a:spLocks noChangeArrowheads="1"/>
              </p:cNvSpPr>
              <p:nvPr/>
            </p:nvSpPr>
            <p:spPr bwMode="auto">
              <a:xfrm>
                <a:off x="4330919" y="1552829"/>
                <a:ext cx="1150938" cy="28892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algn="ctr" eaLnBrk="1" hangingPunct="1"/>
                <a:r>
                  <a:rPr lang="nl-NL" sz="1200" dirty="0"/>
                  <a:t>Leveranciers</a:t>
                </a:r>
              </a:p>
            </p:txBody>
          </p:sp>
          <p:sp>
            <p:nvSpPr>
              <p:cNvPr id="19" name="Text Box 72"/>
              <p:cNvSpPr txBox="1">
                <a:spLocks noChangeArrowheads="1"/>
              </p:cNvSpPr>
              <p:nvPr/>
            </p:nvSpPr>
            <p:spPr bwMode="auto">
              <a:xfrm>
                <a:off x="4330919" y="1841754"/>
                <a:ext cx="1150938" cy="50323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algn="ctr" eaLnBrk="1" hangingPunct="1"/>
                <a:r>
                  <a:rPr lang="nl-NL" sz="1200"/>
                  <a:t>Soc/Fisc.</a:t>
                </a:r>
              </a:p>
              <a:p>
                <a:pPr algn="ctr" eaLnBrk="1" hangingPunct="1"/>
                <a:r>
                  <a:rPr lang="nl-NL" sz="1200"/>
                  <a:t>Schulden</a:t>
                </a:r>
              </a:p>
              <a:p>
                <a:pPr algn="ctr" eaLnBrk="1" hangingPunct="1"/>
                <a:endParaRPr lang="nl-NL" sz="1200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9A4A3E07-C6EB-4BA6-9764-BB85466CC42E}"/>
                  </a:ext>
                </a:extLst>
              </p:cNvPr>
              <p:cNvSpPr/>
              <p:nvPr/>
            </p:nvSpPr>
            <p:spPr>
              <a:xfrm>
                <a:off x="4318075" y="1562699"/>
                <a:ext cx="1163782" cy="782292"/>
              </a:xfrm>
              <a:custGeom>
                <a:avLst/>
                <a:gdLst>
                  <a:gd name="connsiteX0" fmla="*/ 5937 w 1163782"/>
                  <a:gd name="connsiteY0" fmla="*/ 0 h 1110343"/>
                  <a:gd name="connsiteX1" fmla="*/ 1163782 w 1163782"/>
                  <a:gd name="connsiteY1" fmla="*/ 5938 h 1110343"/>
                  <a:gd name="connsiteX2" fmla="*/ 1140031 w 1163782"/>
                  <a:gd name="connsiteY2" fmla="*/ 581891 h 1110343"/>
                  <a:gd name="connsiteX3" fmla="*/ 896587 w 1163782"/>
                  <a:gd name="connsiteY3" fmla="*/ 1110343 h 1110343"/>
                  <a:gd name="connsiteX4" fmla="*/ 0 w 1163782"/>
                  <a:gd name="connsiteY4" fmla="*/ 1110343 h 1110343"/>
                  <a:gd name="connsiteX5" fmla="*/ 5937 w 1163782"/>
                  <a:gd name="connsiteY5" fmla="*/ 0 h 1110343"/>
                  <a:gd name="connsiteX0" fmla="*/ 5937 w 1163782"/>
                  <a:gd name="connsiteY0" fmla="*/ 0 h 1128156"/>
                  <a:gd name="connsiteX1" fmla="*/ 1163782 w 1163782"/>
                  <a:gd name="connsiteY1" fmla="*/ 5938 h 1128156"/>
                  <a:gd name="connsiteX2" fmla="*/ 1140031 w 1163782"/>
                  <a:gd name="connsiteY2" fmla="*/ 581891 h 1128156"/>
                  <a:gd name="connsiteX3" fmla="*/ 1157844 w 1163782"/>
                  <a:gd name="connsiteY3" fmla="*/ 1128156 h 1128156"/>
                  <a:gd name="connsiteX4" fmla="*/ 0 w 1163782"/>
                  <a:gd name="connsiteY4" fmla="*/ 1110343 h 1128156"/>
                  <a:gd name="connsiteX5" fmla="*/ 5937 w 1163782"/>
                  <a:gd name="connsiteY5" fmla="*/ 0 h 112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3782" h="1128156">
                    <a:moveTo>
                      <a:pt x="5937" y="0"/>
                    </a:moveTo>
                    <a:lnTo>
                      <a:pt x="1163782" y="5938"/>
                    </a:lnTo>
                    <a:lnTo>
                      <a:pt x="1140031" y="581891"/>
                    </a:lnTo>
                    <a:lnTo>
                      <a:pt x="1157844" y="1128156"/>
                    </a:lnTo>
                    <a:lnTo>
                      <a:pt x="0" y="1110343"/>
                    </a:lnTo>
                    <a:lnTo>
                      <a:pt x="5937" y="0"/>
                    </a:lnTo>
                    <a:close/>
                  </a:path>
                </a:pathLst>
              </a:custGeom>
              <a:solidFill>
                <a:srgbClr val="4472BE">
                  <a:alpha val="21961"/>
                </a:srgbClr>
              </a:solidFill>
              <a:ln>
                <a:solidFill>
                  <a:srgbClr val="2F528F">
                    <a:alpha val="3098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  <p:sp>
          <p:nvSpPr>
            <p:cNvPr id="43" name="Line 52">
              <a:extLst>
                <a:ext uri="{FF2B5EF4-FFF2-40B4-BE49-F238E27FC236}">
                  <a16:creationId xmlns:a16="http://schemas.microsoft.com/office/drawing/2014/main" id="{D32BC429-1413-40E4-98BC-EB15B91E55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3147" y="1620334"/>
              <a:ext cx="0" cy="13073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44" name="Line 51">
              <a:extLst>
                <a:ext uri="{FF2B5EF4-FFF2-40B4-BE49-F238E27FC236}">
                  <a16:creationId xmlns:a16="http://schemas.microsoft.com/office/drawing/2014/main" id="{DD6CEAAB-9C77-4BC4-8FBE-D507892788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8361" y="1618303"/>
              <a:ext cx="259238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118FDB0-602D-4DF4-BD8D-587C5C72A7CC}"/>
                </a:ext>
              </a:extLst>
            </p:cNvPr>
            <p:cNvSpPr txBox="1"/>
            <p:nvPr/>
          </p:nvSpPr>
          <p:spPr>
            <a:xfrm>
              <a:off x="3324217" y="1269388"/>
              <a:ext cx="2136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dirty="0" err="1"/>
                <a:t>Bedrijfskap.behoefte</a:t>
              </a:r>
              <a:endParaRPr lang="nl-BE" dirty="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A9C8DC4-F6D8-4230-BB13-33F575275C40}"/>
              </a:ext>
            </a:extLst>
          </p:cNvPr>
          <p:cNvGrpSpPr/>
          <p:nvPr/>
        </p:nvGrpSpPr>
        <p:grpSpPr>
          <a:xfrm>
            <a:off x="3174269" y="3539862"/>
            <a:ext cx="2337838" cy="2613965"/>
            <a:chOff x="3221649" y="3544600"/>
            <a:chExt cx="2337838" cy="2613965"/>
          </a:xfrm>
        </p:grpSpPr>
        <p:sp>
          <p:nvSpPr>
            <p:cNvPr id="48" name="Text Box 57">
              <a:extLst>
                <a:ext uri="{FF2B5EF4-FFF2-40B4-BE49-F238E27FC236}">
                  <a16:creationId xmlns:a16="http://schemas.microsoft.com/office/drawing/2014/main" id="{616F39DD-3862-42D3-9BBF-636D4816E9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8549" y="3546084"/>
              <a:ext cx="1150938" cy="240330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NL" sz="1200" dirty="0" err="1"/>
                <a:t>Bedrijfs-opbrengsten</a:t>
              </a:r>
              <a:endParaRPr lang="nl-NL" sz="1200" dirty="0"/>
            </a:p>
          </p:txBody>
        </p:sp>
        <p:sp>
          <p:nvSpPr>
            <p:cNvPr id="49" name="Text Box 57">
              <a:extLst>
                <a:ext uri="{FF2B5EF4-FFF2-40B4-BE49-F238E27FC236}">
                  <a16:creationId xmlns:a16="http://schemas.microsoft.com/office/drawing/2014/main" id="{62F9EFC1-4C42-422C-95A3-13F212FA9B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8549" y="5949391"/>
              <a:ext cx="1150938" cy="2091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NL" sz="1200" dirty="0"/>
                <a:t>Fin. </a:t>
              </a:r>
              <a:r>
                <a:rPr lang="nl-NL" sz="1200" dirty="0" err="1"/>
                <a:t>opbr</a:t>
              </a:r>
              <a:r>
                <a:rPr lang="nl-NL" sz="1200" dirty="0"/>
                <a:t>.</a:t>
              </a:r>
            </a:p>
          </p:txBody>
        </p:sp>
        <p:sp>
          <p:nvSpPr>
            <p:cNvPr id="50" name="Text Box 57">
              <a:extLst>
                <a:ext uri="{FF2B5EF4-FFF2-40B4-BE49-F238E27FC236}">
                  <a16:creationId xmlns:a16="http://schemas.microsoft.com/office/drawing/2014/main" id="{EC3F28C1-AE17-4DC9-9596-9300FE2F61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2987" y="3544600"/>
              <a:ext cx="1150938" cy="3511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NL" sz="1200" dirty="0"/>
                <a:t>Aankopen</a:t>
              </a:r>
            </a:p>
          </p:txBody>
        </p:sp>
        <p:sp>
          <p:nvSpPr>
            <p:cNvPr id="51" name="Text Box 57">
              <a:extLst>
                <a:ext uri="{FF2B5EF4-FFF2-40B4-BE49-F238E27FC236}">
                  <a16:creationId xmlns:a16="http://schemas.microsoft.com/office/drawing/2014/main" id="{5D7732F2-8E0B-4FFB-9280-339DFE5FEC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2987" y="3895706"/>
              <a:ext cx="1150938" cy="60014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NL" sz="1200" dirty="0"/>
                <a:t>Diensten en div. goederen</a:t>
              </a:r>
            </a:p>
          </p:txBody>
        </p:sp>
        <p:sp>
          <p:nvSpPr>
            <p:cNvPr id="52" name="Text Box 57">
              <a:extLst>
                <a:ext uri="{FF2B5EF4-FFF2-40B4-BE49-F238E27FC236}">
                  <a16:creationId xmlns:a16="http://schemas.microsoft.com/office/drawing/2014/main" id="{DF5E031C-EBD6-4570-8351-FCB53AC439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2987" y="4501190"/>
              <a:ext cx="1150938" cy="4674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NL" sz="1200" dirty="0" err="1"/>
                <a:t>Personeels-kosten</a:t>
              </a:r>
              <a:endParaRPr lang="nl-NL" sz="1200" dirty="0"/>
            </a:p>
          </p:txBody>
        </p:sp>
        <p:sp>
          <p:nvSpPr>
            <p:cNvPr id="53" name="Text Box 57">
              <a:extLst>
                <a:ext uri="{FF2B5EF4-FFF2-40B4-BE49-F238E27FC236}">
                  <a16:creationId xmlns:a16="http://schemas.microsoft.com/office/drawing/2014/main" id="{AE0682F7-D120-47F9-9F65-EDA111AB32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1649" y="5328397"/>
              <a:ext cx="1150938" cy="2744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NL" sz="1200" dirty="0"/>
                <a:t>Fin. kosten</a:t>
              </a:r>
            </a:p>
          </p:txBody>
        </p:sp>
        <p:sp>
          <p:nvSpPr>
            <p:cNvPr id="54" name="Text Box 57">
              <a:extLst>
                <a:ext uri="{FF2B5EF4-FFF2-40B4-BE49-F238E27FC236}">
                  <a16:creationId xmlns:a16="http://schemas.microsoft.com/office/drawing/2014/main" id="{A5BC71D8-BA89-4EF4-87F9-795C6C26CD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6448" y="5607657"/>
              <a:ext cx="1150938" cy="2744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NL" sz="1200" dirty="0"/>
                <a:t>Belastingen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1F8C73E-F4B7-48BE-A5FB-9103A2E58A76}"/>
              </a:ext>
            </a:extLst>
          </p:cNvPr>
          <p:cNvGrpSpPr/>
          <p:nvPr/>
        </p:nvGrpSpPr>
        <p:grpSpPr>
          <a:xfrm>
            <a:off x="3055923" y="3179583"/>
            <a:ext cx="2592387" cy="3172030"/>
            <a:chOff x="3055923" y="3179583"/>
            <a:chExt cx="2592387" cy="3172030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0A4CF63-D80A-49A0-AACE-34F17C4B3C0B}"/>
                </a:ext>
              </a:extLst>
            </p:cNvPr>
            <p:cNvSpPr txBox="1"/>
            <p:nvPr/>
          </p:nvSpPr>
          <p:spPr>
            <a:xfrm>
              <a:off x="3825041" y="3179583"/>
              <a:ext cx="10529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dirty="0"/>
                <a:t>Uitbating</a:t>
              </a:r>
            </a:p>
          </p:txBody>
        </p:sp>
        <p:sp>
          <p:nvSpPr>
            <p:cNvPr id="55" name="Line 51">
              <a:extLst>
                <a:ext uri="{FF2B5EF4-FFF2-40B4-BE49-F238E27FC236}">
                  <a16:creationId xmlns:a16="http://schemas.microsoft.com/office/drawing/2014/main" id="{C7F42B95-CA67-4951-BD26-0EB3442C56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55923" y="3521637"/>
              <a:ext cx="259238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57" name="Line 52">
              <a:extLst>
                <a:ext uri="{FF2B5EF4-FFF2-40B4-BE49-F238E27FC236}">
                  <a16:creationId xmlns:a16="http://schemas.microsoft.com/office/drawing/2014/main" id="{2E1EA2BE-615C-4000-87D7-D6EC5C3DA9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52910" y="3521637"/>
              <a:ext cx="0" cy="28299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B2012BD8-7AA7-4916-8DC9-3EADD3167CFF}"/>
              </a:ext>
            </a:extLst>
          </p:cNvPr>
          <p:cNvSpPr txBox="1"/>
          <p:nvPr/>
        </p:nvSpPr>
        <p:spPr>
          <a:xfrm>
            <a:off x="3320270" y="1270176"/>
            <a:ext cx="2136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/>
              <a:t>Bedrijfskap.behoefte</a:t>
            </a:r>
            <a:endParaRPr lang="nl-BE" dirty="0"/>
          </a:p>
        </p:txBody>
      </p:sp>
      <p:pic>
        <p:nvPicPr>
          <p:cNvPr id="61" name="image1.jpeg">
            <a:extLst>
              <a:ext uri="{FF2B5EF4-FFF2-40B4-BE49-F238E27FC236}">
                <a16:creationId xmlns:a16="http://schemas.microsoft.com/office/drawing/2014/main" id="{76AA6AAA-6FC2-4CC4-BB2E-C946F6421AA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73D04A7-3D9B-4C02-9B99-A8233E32D90B}"/>
              </a:ext>
            </a:extLst>
          </p:cNvPr>
          <p:cNvSpPr txBox="1"/>
          <p:nvPr/>
        </p:nvSpPr>
        <p:spPr>
          <a:xfrm>
            <a:off x="329456" y="1906510"/>
            <a:ext cx="255292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Voor grotere entiteiten wordt gewerkt met een </a:t>
            </a:r>
            <a:r>
              <a:rPr lang="nl-BE" b="1" dirty="0"/>
              <a:t>“TARGET WORKING CAPITAL”</a:t>
            </a:r>
          </a:p>
          <a:p>
            <a:endParaRPr lang="nl-BE" b="1" dirty="0"/>
          </a:p>
          <a:p>
            <a:r>
              <a:rPr lang="nl-BE" dirty="0"/>
              <a:t>Er wordt berekend hoeveel bedrijfskapitaal “normaal” nodig is voor de verdere uitbating.</a:t>
            </a:r>
            <a:br>
              <a:rPr lang="nl-BE" dirty="0"/>
            </a:br>
            <a:br>
              <a:rPr lang="nl-BE" dirty="0"/>
            </a:br>
            <a:r>
              <a:rPr lang="nl-BE" dirty="0"/>
              <a:t>Op de closing-date wordt de net cash aangepast met het verschil tussen de </a:t>
            </a:r>
            <a:r>
              <a:rPr lang="nl-BE" dirty="0" err="1"/>
              <a:t>actual</a:t>
            </a:r>
            <a:r>
              <a:rPr lang="nl-BE" dirty="0"/>
              <a:t> </a:t>
            </a:r>
            <a:r>
              <a:rPr lang="nl-BE" dirty="0" err="1"/>
              <a:t>Working</a:t>
            </a:r>
            <a:r>
              <a:rPr lang="nl-BE" dirty="0"/>
              <a:t> </a:t>
            </a:r>
            <a:r>
              <a:rPr lang="nl-BE" dirty="0" err="1"/>
              <a:t>Capital</a:t>
            </a:r>
            <a:r>
              <a:rPr lang="nl-BE" dirty="0"/>
              <a:t> en de “Target”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E3291EF9-39AA-432F-9704-8C6D03C2C51A}"/>
              </a:ext>
            </a:extLst>
          </p:cNvPr>
          <p:cNvCxnSpPr>
            <a:cxnSpLocks/>
          </p:cNvCxnSpPr>
          <p:nvPr/>
        </p:nvCxnSpPr>
        <p:spPr>
          <a:xfrm flipV="1">
            <a:off x="3978687" y="812794"/>
            <a:ext cx="1749975" cy="94853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875286F-A653-4359-8FA9-F288DAD88B2C}"/>
              </a:ext>
            </a:extLst>
          </p:cNvPr>
          <p:cNvSpPr txBox="1"/>
          <p:nvPr/>
        </p:nvSpPr>
        <p:spPr>
          <a:xfrm>
            <a:off x="6108285" y="2811786"/>
            <a:ext cx="38397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err="1">
                <a:solidFill>
                  <a:srgbClr val="FF0000"/>
                </a:solidFill>
              </a:rPr>
              <a:t>bvb</a:t>
            </a:r>
            <a:r>
              <a:rPr lang="nl-BE" sz="1400" dirty="0">
                <a:solidFill>
                  <a:srgbClr val="FF0000"/>
                </a:solidFill>
              </a:rPr>
              <a:t>.  90d. </a:t>
            </a:r>
            <a:r>
              <a:rPr lang="nl-BE" sz="1400" b="1" dirty="0">
                <a:solidFill>
                  <a:srgbClr val="FF0000"/>
                </a:solidFill>
              </a:rPr>
              <a:t>voorraad</a:t>
            </a:r>
            <a:br>
              <a:rPr lang="nl-BE" sz="1400" dirty="0">
                <a:solidFill>
                  <a:srgbClr val="FF0000"/>
                </a:solidFill>
              </a:rPr>
            </a:br>
            <a:r>
              <a:rPr lang="nl-BE" sz="1400" dirty="0">
                <a:solidFill>
                  <a:srgbClr val="FF0000"/>
                </a:solidFill>
              </a:rPr>
              <a:t>	500.000 Euro aankopen/jaar </a:t>
            </a:r>
          </a:p>
          <a:p>
            <a:r>
              <a:rPr lang="nl-BE" sz="1400" dirty="0">
                <a:solidFill>
                  <a:srgbClr val="FF0000"/>
                </a:solidFill>
              </a:rPr>
              <a:t>=&gt; 90/365 x 500.000 =              </a:t>
            </a:r>
            <a:r>
              <a:rPr lang="nl-BE" sz="1400" b="1" dirty="0">
                <a:solidFill>
                  <a:srgbClr val="FF0000"/>
                </a:solidFill>
              </a:rPr>
              <a:t>124.000 €</a:t>
            </a:r>
            <a:r>
              <a:rPr lang="nl-BE" sz="14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4525FC-9393-4126-9058-D04A679DE420}"/>
              </a:ext>
            </a:extLst>
          </p:cNvPr>
          <p:cNvSpPr txBox="1"/>
          <p:nvPr/>
        </p:nvSpPr>
        <p:spPr>
          <a:xfrm>
            <a:off x="6567041" y="2390512"/>
            <a:ext cx="1811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>
                <a:solidFill>
                  <a:srgbClr val="FF0000"/>
                </a:solidFill>
              </a:rPr>
              <a:t>TARGET W.C.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9CCC419-5291-4B43-8C77-D43E58C5F393}"/>
              </a:ext>
            </a:extLst>
          </p:cNvPr>
          <p:cNvCxnSpPr>
            <a:cxnSpLocks/>
          </p:cNvCxnSpPr>
          <p:nvPr/>
        </p:nvCxnSpPr>
        <p:spPr>
          <a:xfrm flipV="1">
            <a:off x="4155009" y="1023370"/>
            <a:ext cx="1635489" cy="11623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96C7AF56-930B-4E33-9FE9-06A3443F9D05}"/>
              </a:ext>
            </a:extLst>
          </p:cNvPr>
          <p:cNvSpPr txBox="1"/>
          <p:nvPr/>
        </p:nvSpPr>
        <p:spPr>
          <a:xfrm>
            <a:off x="6139772" y="3603907"/>
            <a:ext cx="38397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err="1">
                <a:solidFill>
                  <a:srgbClr val="FF0000"/>
                </a:solidFill>
              </a:rPr>
              <a:t>bvb</a:t>
            </a:r>
            <a:r>
              <a:rPr lang="nl-BE" sz="1400" dirty="0">
                <a:solidFill>
                  <a:srgbClr val="FF0000"/>
                </a:solidFill>
              </a:rPr>
              <a:t>.  60d. </a:t>
            </a:r>
            <a:r>
              <a:rPr lang="nl-BE" sz="1400" b="1" dirty="0">
                <a:solidFill>
                  <a:srgbClr val="FF0000"/>
                </a:solidFill>
              </a:rPr>
              <a:t>klantenkrediet</a:t>
            </a:r>
            <a:br>
              <a:rPr lang="nl-BE" sz="1400" dirty="0">
                <a:solidFill>
                  <a:srgbClr val="FF0000"/>
                </a:solidFill>
              </a:rPr>
            </a:br>
            <a:r>
              <a:rPr lang="nl-BE" sz="1400" dirty="0">
                <a:solidFill>
                  <a:srgbClr val="FF0000"/>
                </a:solidFill>
              </a:rPr>
              <a:t>	800.000 Euro omzet/jaar </a:t>
            </a:r>
          </a:p>
          <a:p>
            <a:r>
              <a:rPr lang="nl-BE" sz="1400" dirty="0">
                <a:solidFill>
                  <a:srgbClr val="FF0000"/>
                </a:solidFill>
              </a:rPr>
              <a:t>	21% BTW</a:t>
            </a:r>
          </a:p>
          <a:p>
            <a:r>
              <a:rPr lang="nl-BE" sz="1400" dirty="0">
                <a:solidFill>
                  <a:srgbClr val="FF0000"/>
                </a:solidFill>
              </a:rPr>
              <a:t>=&gt; 60/365 x 800.000 x 1,21 = </a:t>
            </a:r>
            <a:r>
              <a:rPr lang="nl-BE" sz="1400" b="1" dirty="0">
                <a:solidFill>
                  <a:srgbClr val="FF0000"/>
                </a:solidFill>
              </a:rPr>
              <a:t>159.000 €</a:t>
            </a:r>
            <a:r>
              <a:rPr lang="nl-BE" sz="1400" dirty="0">
                <a:solidFill>
                  <a:srgbClr val="FF0000"/>
                </a:solidFill>
              </a:rPr>
              <a:t>  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4AAB21D0-C023-4060-BFA9-5EBACD6C5A73}"/>
              </a:ext>
            </a:extLst>
          </p:cNvPr>
          <p:cNvCxnSpPr>
            <a:cxnSpLocks/>
            <a:endCxn id="70" idx="1"/>
          </p:cNvCxnSpPr>
          <p:nvPr/>
        </p:nvCxnSpPr>
        <p:spPr>
          <a:xfrm flipV="1">
            <a:off x="5235860" y="1388068"/>
            <a:ext cx="533466" cy="40887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2F8DEB93-5FA9-40FE-9F1A-3A181376918D}"/>
              </a:ext>
            </a:extLst>
          </p:cNvPr>
          <p:cNvSpPr txBox="1"/>
          <p:nvPr/>
        </p:nvSpPr>
        <p:spPr>
          <a:xfrm>
            <a:off x="6139771" y="4573281"/>
            <a:ext cx="383979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err="1">
                <a:solidFill>
                  <a:srgbClr val="FF0000"/>
                </a:solidFill>
              </a:rPr>
              <a:t>bvb</a:t>
            </a:r>
            <a:r>
              <a:rPr lang="nl-BE" sz="1400" dirty="0">
                <a:solidFill>
                  <a:srgbClr val="FF0000"/>
                </a:solidFill>
              </a:rPr>
              <a:t>.  30d. </a:t>
            </a:r>
            <a:r>
              <a:rPr lang="nl-BE" sz="1400" b="1" dirty="0">
                <a:solidFill>
                  <a:srgbClr val="FF0000"/>
                </a:solidFill>
              </a:rPr>
              <a:t>leverancierskrediet</a:t>
            </a:r>
            <a:br>
              <a:rPr lang="nl-BE" sz="1400" dirty="0">
                <a:solidFill>
                  <a:srgbClr val="FF0000"/>
                </a:solidFill>
              </a:rPr>
            </a:br>
            <a:r>
              <a:rPr lang="nl-BE" sz="1400" dirty="0">
                <a:solidFill>
                  <a:srgbClr val="FF0000"/>
                </a:solidFill>
              </a:rPr>
              <a:t>	500.000 Euro aankopen/jaar </a:t>
            </a:r>
          </a:p>
          <a:p>
            <a:r>
              <a:rPr lang="nl-BE" sz="1400" dirty="0">
                <a:solidFill>
                  <a:srgbClr val="FF0000"/>
                </a:solidFill>
              </a:rPr>
              <a:t>	100.000 Euro diensten</a:t>
            </a:r>
          </a:p>
          <a:p>
            <a:r>
              <a:rPr lang="nl-BE" sz="1400" dirty="0">
                <a:solidFill>
                  <a:srgbClr val="FF0000"/>
                </a:solidFill>
              </a:rPr>
              <a:t>	21% BTW</a:t>
            </a:r>
          </a:p>
          <a:p>
            <a:r>
              <a:rPr lang="nl-BE" sz="1400" dirty="0">
                <a:solidFill>
                  <a:srgbClr val="FF0000"/>
                </a:solidFill>
              </a:rPr>
              <a:t>=&gt; 30/365 x 600.000 x 1,21 = </a:t>
            </a:r>
            <a:r>
              <a:rPr lang="nl-BE" sz="1400" b="1" dirty="0">
                <a:solidFill>
                  <a:srgbClr val="FF0000"/>
                </a:solidFill>
              </a:rPr>
              <a:t>-60.000 €  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315C432-4C28-4D50-BC4F-DB952D08EBF5}"/>
              </a:ext>
            </a:extLst>
          </p:cNvPr>
          <p:cNvCxnSpPr/>
          <p:nvPr/>
        </p:nvCxnSpPr>
        <p:spPr>
          <a:xfrm>
            <a:off x="8152818" y="6500862"/>
            <a:ext cx="9004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529D6094-8E3C-45AF-B0C0-D37F509101F8}"/>
              </a:ext>
            </a:extLst>
          </p:cNvPr>
          <p:cNvSpPr txBox="1"/>
          <p:nvPr/>
        </p:nvSpPr>
        <p:spPr>
          <a:xfrm>
            <a:off x="6139771" y="5776149"/>
            <a:ext cx="38397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err="1">
                <a:solidFill>
                  <a:srgbClr val="FF0000"/>
                </a:solidFill>
              </a:rPr>
              <a:t>bvb</a:t>
            </a:r>
            <a:r>
              <a:rPr lang="nl-BE" sz="1400" dirty="0">
                <a:solidFill>
                  <a:srgbClr val="FF0000"/>
                </a:solidFill>
              </a:rPr>
              <a:t>.  1/12</a:t>
            </a:r>
            <a:r>
              <a:rPr lang="nl-BE" sz="1400" baseline="30000" dirty="0">
                <a:solidFill>
                  <a:srgbClr val="FF0000"/>
                </a:solidFill>
              </a:rPr>
              <a:t>e</a:t>
            </a:r>
            <a:r>
              <a:rPr lang="nl-BE" sz="1400" dirty="0">
                <a:solidFill>
                  <a:srgbClr val="FF0000"/>
                </a:solidFill>
              </a:rPr>
              <a:t> </a:t>
            </a:r>
            <a:r>
              <a:rPr lang="nl-BE" sz="1400" b="1" dirty="0">
                <a:solidFill>
                  <a:srgbClr val="FF0000"/>
                </a:solidFill>
              </a:rPr>
              <a:t>personeelskosten</a:t>
            </a:r>
            <a:br>
              <a:rPr lang="nl-BE" sz="1400" dirty="0">
                <a:solidFill>
                  <a:srgbClr val="FF0000"/>
                </a:solidFill>
              </a:rPr>
            </a:br>
            <a:r>
              <a:rPr lang="nl-BE" sz="1400" dirty="0">
                <a:solidFill>
                  <a:srgbClr val="FF0000"/>
                </a:solidFill>
              </a:rPr>
              <a:t>	180.000 Euro omzet/jaar </a:t>
            </a:r>
          </a:p>
          <a:p>
            <a:r>
              <a:rPr lang="nl-BE" sz="1400" dirty="0">
                <a:solidFill>
                  <a:srgbClr val="FF0000"/>
                </a:solidFill>
              </a:rPr>
              <a:t>=&gt; 180.000 /12 = 		     -  </a:t>
            </a:r>
            <a:r>
              <a:rPr lang="nl-BE" sz="1400" b="1" dirty="0">
                <a:solidFill>
                  <a:srgbClr val="FF0000"/>
                </a:solidFill>
              </a:rPr>
              <a:t>15.000 € </a:t>
            </a:r>
            <a:r>
              <a:rPr lang="nl-BE" sz="1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17B7C92-C562-4AAB-9676-1E8D0D302DDA}"/>
              </a:ext>
            </a:extLst>
          </p:cNvPr>
          <p:cNvSpPr txBox="1"/>
          <p:nvPr/>
        </p:nvSpPr>
        <p:spPr>
          <a:xfrm>
            <a:off x="8099094" y="6527190"/>
            <a:ext cx="1007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rgbClr val="FF0000"/>
                </a:solidFill>
              </a:rPr>
              <a:t>208.000 €</a:t>
            </a:r>
            <a:r>
              <a:rPr lang="nl-BE" sz="16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01B6B77-9FC0-430B-A991-30391922BC97}"/>
              </a:ext>
            </a:extLst>
          </p:cNvPr>
          <p:cNvSpPr txBox="1"/>
          <p:nvPr/>
        </p:nvSpPr>
        <p:spPr>
          <a:xfrm>
            <a:off x="5769327" y="86006"/>
            <a:ext cx="3249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>
                <a:solidFill>
                  <a:schemeClr val="accent1">
                    <a:lumMod val="75000"/>
                  </a:schemeClr>
                </a:solidFill>
              </a:rPr>
              <a:t>CLOSING DATE ACTUALS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7755BEA-0B9E-4FC4-AAA6-D62A13AC6DEB}"/>
              </a:ext>
            </a:extLst>
          </p:cNvPr>
          <p:cNvSpPr txBox="1"/>
          <p:nvPr/>
        </p:nvSpPr>
        <p:spPr>
          <a:xfrm>
            <a:off x="5769326" y="572460"/>
            <a:ext cx="33746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>
                <a:solidFill>
                  <a:schemeClr val="accent1">
                    <a:lumMod val="75000"/>
                  </a:schemeClr>
                </a:solidFill>
              </a:rPr>
              <a:t>Voorraad:				   </a:t>
            </a:r>
            <a:r>
              <a:rPr lang="nl-BE" sz="1400" b="1" dirty="0">
                <a:solidFill>
                  <a:schemeClr val="accent1">
                    <a:lumMod val="75000"/>
                  </a:schemeClr>
                </a:solidFill>
              </a:rPr>
              <a:t>91.300 €</a:t>
            </a:r>
            <a:endParaRPr lang="nl-BE" sz="1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nl-BE" sz="1400" dirty="0">
                <a:solidFill>
                  <a:schemeClr val="accent1">
                    <a:lumMod val="75000"/>
                  </a:schemeClr>
                </a:solidFill>
              </a:rPr>
              <a:t>Handelsvorderingen:            	 </a:t>
            </a:r>
            <a:r>
              <a:rPr lang="nl-BE" sz="1400" b="1" dirty="0">
                <a:solidFill>
                  <a:schemeClr val="accent1">
                    <a:lumMod val="75000"/>
                  </a:schemeClr>
                </a:solidFill>
              </a:rPr>
              <a:t>185.455 €</a:t>
            </a:r>
          </a:p>
          <a:p>
            <a:r>
              <a:rPr lang="nl-BE" sz="1400" b="1" dirty="0">
                <a:solidFill>
                  <a:schemeClr val="accent1">
                    <a:lumMod val="75000"/>
                  </a:schemeClr>
                </a:solidFill>
              </a:rPr>
              <a:t>-/- 30% dubieuze debiteuren:	  -45.000 €</a:t>
            </a:r>
          </a:p>
          <a:p>
            <a:r>
              <a:rPr lang="nl-BE" sz="1400" dirty="0">
                <a:solidFill>
                  <a:schemeClr val="accent1">
                    <a:lumMod val="75000"/>
                  </a:schemeClr>
                </a:solidFill>
              </a:rPr>
              <a:t>Handelsschulden:           	   	  -</a:t>
            </a:r>
            <a:r>
              <a:rPr lang="nl-BE" sz="1400" b="1" dirty="0">
                <a:solidFill>
                  <a:schemeClr val="accent1">
                    <a:lumMod val="75000"/>
                  </a:schemeClr>
                </a:solidFill>
              </a:rPr>
              <a:t>55.238 €</a:t>
            </a:r>
          </a:p>
          <a:p>
            <a:r>
              <a:rPr lang="nl-BE" sz="1400" b="1" dirty="0">
                <a:solidFill>
                  <a:schemeClr val="accent1">
                    <a:lumMod val="75000"/>
                  </a:schemeClr>
                </a:solidFill>
              </a:rPr>
              <a:t>+/+ Te ontvangen facturen: 	  -20.000 €</a:t>
            </a:r>
          </a:p>
          <a:p>
            <a:r>
              <a:rPr lang="nl-BE" sz="1400" b="1" dirty="0">
                <a:solidFill>
                  <a:schemeClr val="accent1">
                    <a:lumMod val="75000"/>
                  </a:schemeClr>
                </a:solidFill>
              </a:rPr>
              <a:t>Soc. en </a:t>
            </a:r>
            <a:r>
              <a:rPr lang="nl-BE" sz="1400" b="1" dirty="0" err="1">
                <a:solidFill>
                  <a:schemeClr val="accent1">
                    <a:lumMod val="75000"/>
                  </a:schemeClr>
                </a:solidFill>
              </a:rPr>
              <a:t>fisc</a:t>
            </a:r>
            <a:r>
              <a:rPr lang="nl-BE" sz="1400" b="1" dirty="0">
                <a:solidFill>
                  <a:schemeClr val="accent1">
                    <a:lumMod val="75000"/>
                  </a:schemeClr>
                </a:solidFill>
              </a:rPr>
              <a:t>. schulden:		  -21.874 €</a:t>
            </a:r>
          </a:p>
          <a:p>
            <a:r>
              <a:rPr lang="nl-BE" sz="16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9ADE2DE-8299-46C9-B416-1E64137BE201}"/>
              </a:ext>
            </a:extLst>
          </p:cNvPr>
          <p:cNvSpPr txBox="1"/>
          <p:nvPr/>
        </p:nvSpPr>
        <p:spPr>
          <a:xfrm>
            <a:off x="6567041" y="1856577"/>
            <a:ext cx="2499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chemeClr val="accent1">
                    <a:lumMod val="75000"/>
                  </a:schemeClr>
                </a:solidFill>
              </a:rPr>
              <a:t> ACTUAL W.C.R:	 134.646 €</a:t>
            </a:r>
            <a:r>
              <a:rPr lang="nl-BE" sz="1600" dirty="0">
                <a:solidFill>
                  <a:schemeClr val="accent1">
                    <a:lumMod val="75000"/>
                  </a:schemeClr>
                </a:solidFill>
              </a:rPr>
              <a:t>  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72A433C4-D77D-49DA-9AA6-94C15A2FADCC}"/>
              </a:ext>
            </a:extLst>
          </p:cNvPr>
          <p:cNvCxnSpPr>
            <a:cxnSpLocks/>
          </p:cNvCxnSpPr>
          <p:nvPr/>
        </p:nvCxnSpPr>
        <p:spPr>
          <a:xfrm>
            <a:off x="8152818" y="1920470"/>
            <a:ext cx="774261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C38ED4EC-E073-4173-9049-F3D18EE3C604}"/>
              </a:ext>
            </a:extLst>
          </p:cNvPr>
          <p:cNvCxnSpPr>
            <a:cxnSpLocks/>
          </p:cNvCxnSpPr>
          <p:nvPr/>
        </p:nvCxnSpPr>
        <p:spPr>
          <a:xfrm flipV="1">
            <a:off x="5338682" y="1817262"/>
            <a:ext cx="476437" cy="3257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>
            <a:extLst>
              <a:ext uri="{FF2B5EF4-FFF2-40B4-BE49-F238E27FC236}">
                <a16:creationId xmlns:a16="http://schemas.microsoft.com/office/drawing/2014/main" id="{781971C3-44C3-4C16-ADC9-29C3D4824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3994">
            <a:off x="6292557" y="619636"/>
            <a:ext cx="2125092" cy="159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De bronafbeelding bekijken">
            <a:extLst>
              <a:ext uri="{FF2B5EF4-FFF2-40B4-BE49-F238E27FC236}">
                <a16:creationId xmlns:a16="http://schemas.microsoft.com/office/drawing/2014/main" id="{5B03724E-0410-4EA6-9D51-10841B9B3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8337">
            <a:off x="5792404" y="3625909"/>
            <a:ext cx="3681007" cy="208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83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age2.png">
            <a:extLst>
              <a:ext uri="{FF2B5EF4-FFF2-40B4-BE49-F238E27FC236}">
                <a16:creationId xmlns:a16="http://schemas.microsoft.com/office/drawing/2014/main" id="{1FC3C5BE-8B55-4F23-8677-69EA4CEA9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47298"/>
            <a:ext cx="3086100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75286F-A653-4359-8FA9-F288DAD88B2C}"/>
              </a:ext>
            </a:extLst>
          </p:cNvPr>
          <p:cNvSpPr txBox="1"/>
          <p:nvPr/>
        </p:nvSpPr>
        <p:spPr>
          <a:xfrm>
            <a:off x="6108285" y="2811786"/>
            <a:ext cx="38397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err="1">
                <a:solidFill>
                  <a:srgbClr val="FF0000"/>
                </a:solidFill>
              </a:rPr>
              <a:t>bvb</a:t>
            </a:r>
            <a:r>
              <a:rPr lang="nl-BE" sz="1400" dirty="0">
                <a:solidFill>
                  <a:srgbClr val="FF0000"/>
                </a:solidFill>
              </a:rPr>
              <a:t>.  90d. </a:t>
            </a:r>
            <a:r>
              <a:rPr lang="nl-BE" sz="1400" b="1" dirty="0">
                <a:solidFill>
                  <a:srgbClr val="FF0000"/>
                </a:solidFill>
              </a:rPr>
              <a:t>voorraad</a:t>
            </a:r>
            <a:br>
              <a:rPr lang="nl-BE" sz="1400" dirty="0">
                <a:solidFill>
                  <a:srgbClr val="FF0000"/>
                </a:solidFill>
              </a:rPr>
            </a:br>
            <a:r>
              <a:rPr lang="nl-BE" sz="1400" dirty="0">
                <a:solidFill>
                  <a:srgbClr val="FF0000"/>
                </a:solidFill>
              </a:rPr>
              <a:t>	500.000 Euro aankopen/jaar </a:t>
            </a:r>
          </a:p>
          <a:p>
            <a:r>
              <a:rPr lang="nl-BE" sz="1400" dirty="0">
                <a:solidFill>
                  <a:srgbClr val="FF0000"/>
                </a:solidFill>
              </a:rPr>
              <a:t>=&gt; 90/365 x 500.000 =              </a:t>
            </a:r>
            <a:r>
              <a:rPr lang="nl-BE" sz="1400" b="1" dirty="0">
                <a:solidFill>
                  <a:srgbClr val="FF0000"/>
                </a:solidFill>
              </a:rPr>
              <a:t>124.000 €</a:t>
            </a:r>
            <a:r>
              <a:rPr lang="nl-BE" sz="14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4525FC-9393-4126-9058-D04A679DE420}"/>
              </a:ext>
            </a:extLst>
          </p:cNvPr>
          <p:cNvSpPr txBox="1"/>
          <p:nvPr/>
        </p:nvSpPr>
        <p:spPr>
          <a:xfrm>
            <a:off x="6567041" y="2390512"/>
            <a:ext cx="1811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>
                <a:solidFill>
                  <a:srgbClr val="FF0000"/>
                </a:solidFill>
              </a:rPr>
              <a:t>TARGET W.C.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6C7AF56-930B-4E33-9FE9-06A3443F9D05}"/>
              </a:ext>
            </a:extLst>
          </p:cNvPr>
          <p:cNvSpPr txBox="1"/>
          <p:nvPr/>
        </p:nvSpPr>
        <p:spPr>
          <a:xfrm>
            <a:off x="6139772" y="3603907"/>
            <a:ext cx="38397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err="1">
                <a:solidFill>
                  <a:srgbClr val="FF0000"/>
                </a:solidFill>
              </a:rPr>
              <a:t>bvb</a:t>
            </a:r>
            <a:r>
              <a:rPr lang="nl-BE" sz="1400" dirty="0">
                <a:solidFill>
                  <a:srgbClr val="FF0000"/>
                </a:solidFill>
              </a:rPr>
              <a:t>.  60d. </a:t>
            </a:r>
            <a:r>
              <a:rPr lang="nl-BE" sz="1400" b="1" dirty="0">
                <a:solidFill>
                  <a:srgbClr val="FF0000"/>
                </a:solidFill>
              </a:rPr>
              <a:t>klantenkrediet</a:t>
            </a:r>
            <a:br>
              <a:rPr lang="nl-BE" sz="1400" dirty="0">
                <a:solidFill>
                  <a:srgbClr val="FF0000"/>
                </a:solidFill>
              </a:rPr>
            </a:br>
            <a:r>
              <a:rPr lang="nl-BE" sz="1400" dirty="0">
                <a:solidFill>
                  <a:srgbClr val="FF0000"/>
                </a:solidFill>
              </a:rPr>
              <a:t>	800.000 Euro omzet/jaar </a:t>
            </a:r>
          </a:p>
          <a:p>
            <a:r>
              <a:rPr lang="nl-BE" sz="1400" dirty="0">
                <a:solidFill>
                  <a:srgbClr val="FF0000"/>
                </a:solidFill>
              </a:rPr>
              <a:t>	21% BTW</a:t>
            </a:r>
          </a:p>
          <a:p>
            <a:r>
              <a:rPr lang="nl-BE" sz="1400" dirty="0">
                <a:solidFill>
                  <a:srgbClr val="FF0000"/>
                </a:solidFill>
              </a:rPr>
              <a:t>=&gt; 60/365 x 800.000 x 1,21 = </a:t>
            </a:r>
            <a:r>
              <a:rPr lang="nl-BE" sz="1400" b="1" dirty="0">
                <a:solidFill>
                  <a:srgbClr val="FF0000"/>
                </a:solidFill>
              </a:rPr>
              <a:t>159.000 €</a:t>
            </a:r>
            <a:r>
              <a:rPr lang="nl-BE" sz="14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F8DEB93-5FA9-40FE-9F1A-3A181376918D}"/>
              </a:ext>
            </a:extLst>
          </p:cNvPr>
          <p:cNvSpPr txBox="1"/>
          <p:nvPr/>
        </p:nvSpPr>
        <p:spPr>
          <a:xfrm>
            <a:off x="6139771" y="4573281"/>
            <a:ext cx="383979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err="1">
                <a:solidFill>
                  <a:srgbClr val="FF0000"/>
                </a:solidFill>
              </a:rPr>
              <a:t>bvb</a:t>
            </a:r>
            <a:r>
              <a:rPr lang="nl-BE" sz="1400" dirty="0">
                <a:solidFill>
                  <a:srgbClr val="FF0000"/>
                </a:solidFill>
              </a:rPr>
              <a:t>.  30d. </a:t>
            </a:r>
            <a:r>
              <a:rPr lang="nl-BE" sz="1400" b="1" dirty="0">
                <a:solidFill>
                  <a:srgbClr val="FF0000"/>
                </a:solidFill>
              </a:rPr>
              <a:t>leverancierskrediet</a:t>
            </a:r>
            <a:br>
              <a:rPr lang="nl-BE" sz="1400" dirty="0">
                <a:solidFill>
                  <a:srgbClr val="FF0000"/>
                </a:solidFill>
              </a:rPr>
            </a:br>
            <a:r>
              <a:rPr lang="nl-BE" sz="1400" dirty="0">
                <a:solidFill>
                  <a:srgbClr val="FF0000"/>
                </a:solidFill>
              </a:rPr>
              <a:t>	500.000 Euro aankopen/jaar </a:t>
            </a:r>
          </a:p>
          <a:p>
            <a:r>
              <a:rPr lang="nl-BE" sz="1400" dirty="0">
                <a:solidFill>
                  <a:srgbClr val="FF0000"/>
                </a:solidFill>
              </a:rPr>
              <a:t>	100.000 Euro diensten</a:t>
            </a:r>
          </a:p>
          <a:p>
            <a:r>
              <a:rPr lang="nl-BE" sz="1400" dirty="0">
                <a:solidFill>
                  <a:srgbClr val="FF0000"/>
                </a:solidFill>
              </a:rPr>
              <a:t>	21% BTW</a:t>
            </a:r>
          </a:p>
          <a:p>
            <a:r>
              <a:rPr lang="nl-BE" sz="1400" dirty="0">
                <a:solidFill>
                  <a:srgbClr val="FF0000"/>
                </a:solidFill>
              </a:rPr>
              <a:t>=&gt; 30/365 x 600.000 x 1,21 = </a:t>
            </a:r>
            <a:r>
              <a:rPr lang="nl-BE" sz="1400" b="1" dirty="0">
                <a:solidFill>
                  <a:srgbClr val="FF0000"/>
                </a:solidFill>
              </a:rPr>
              <a:t>-60.000 €  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315C432-4C28-4D50-BC4F-DB952D08EBF5}"/>
              </a:ext>
            </a:extLst>
          </p:cNvPr>
          <p:cNvCxnSpPr/>
          <p:nvPr/>
        </p:nvCxnSpPr>
        <p:spPr>
          <a:xfrm>
            <a:off x="8152818" y="6500862"/>
            <a:ext cx="9004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529D6094-8E3C-45AF-B0C0-D37F509101F8}"/>
              </a:ext>
            </a:extLst>
          </p:cNvPr>
          <p:cNvSpPr txBox="1"/>
          <p:nvPr/>
        </p:nvSpPr>
        <p:spPr>
          <a:xfrm>
            <a:off x="6139771" y="5776149"/>
            <a:ext cx="38397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err="1">
                <a:solidFill>
                  <a:srgbClr val="FF0000"/>
                </a:solidFill>
              </a:rPr>
              <a:t>bvb</a:t>
            </a:r>
            <a:r>
              <a:rPr lang="nl-BE" sz="1400" dirty="0">
                <a:solidFill>
                  <a:srgbClr val="FF0000"/>
                </a:solidFill>
              </a:rPr>
              <a:t>.  1/12</a:t>
            </a:r>
            <a:r>
              <a:rPr lang="nl-BE" sz="1400" baseline="30000" dirty="0">
                <a:solidFill>
                  <a:srgbClr val="FF0000"/>
                </a:solidFill>
              </a:rPr>
              <a:t>e</a:t>
            </a:r>
            <a:r>
              <a:rPr lang="nl-BE" sz="1400" dirty="0">
                <a:solidFill>
                  <a:srgbClr val="FF0000"/>
                </a:solidFill>
              </a:rPr>
              <a:t> </a:t>
            </a:r>
            <a:r>
              <a:rPr lang="nl-BE" sz="1400" b="1" dirty="0">
                <a:solidFill>
                  <a:srgbClr val="FF0000"/>
                </a:solidFill>
              </a:rPr>
              <a:t>personeelskosten</a:t>
            </a:r>
            <a:br>
              <a:rPr lang="nl-BE" sz="1400" dirty="0">
                <a:solidFill>
                  <a:srgbClr val="FF0000"/>
                </a:solidFill>
              </a:rPr>
            </a:br>
            <a:r>
              <a:rPr lang="nl-BE" sz="1400" dirty="0">
                <a:solidFill>
                  <a:srgbClr val="FF0000"/>
                </a:solidFill>
              </a:rPr>
              <a:t>	180.000 Euro omzet/jaar </a:t>
            </a:r>
          </a:p>
          <a:p>
            <a:r>
              <a:rPr lang="nl-BE" sz="1400" dirty="0">
                <a:solidFill>
                  <a:srgbClr val="FF0000"/>
                </a:solidFill>
              </a:rPr>
              <a:t>=&gt; 180.000 /12 = 		     -  </a:t>
            </a:r>
            <a:r>
              <a:rPr lang="nl-BE" sz="1400" b="1" dirty="0">
                <a:solidFill>
                  <a:srgbClr val="FF0000"/>
                </a:solidFill>
              </a:rPr>
              <a:t>15.000 € </a:t>
            </a:r>
            <a:r>
              <a:rPr lang="nl-BE" sz="1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17B7C92-C562-4AAB-9676-1E8D0D302DDA}"/>
              </a:ext>
            </a:extLst>
          </p:cNvPr>
          <p:cNvSpPr txBox="1"/>
          <p:nvPr/>
        </p:nvSpPr>
        <p:spPr>
          <a:xfrm>
            <a:off x="8099094" y="6527190"/>
            <a:ext cx="1007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rgbClr val="FF0000"/>
                </a:solidFill>
              </a:rPr>
              <a:t>208.000 €</a:t>
            </a:r>
            <a:r>
              <a:rPr lang="nl-BE" sz="16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01B6B77-9FC0-430B-A991-30391922BC97}"/>
              </a:ext>
            </a:extLst>
          </p:cNvPr>
          <p:cNvSpPr txBox="1"/>
          <p:nvPr/>
        </p:nvSpPr>
        <p:spPr>
          <a:xfrm>
            <a:off x="5769327" y="86006"/>
            <a:ext cx="3249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>
                <a:solidFill>
                  <a:schemeClr val="accent1">
                    <a:lumMod val="75000"/>
                  </a:schemeClr>
                </a:solidFill>
              </a:rPr>
              <a:t>CLOSING DATE ACTUALS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7755BEA-0B9E-4FC4-AAA6-D62A13AC6DEB}"/>
              </a:ext>
            </a:extLst>
          </p:cNvPr>
          <p:cNvSpPr txBox="1"/>
          <p:nvPr/>
        </p:nvSpPr>
        <p:spPr>
          <a:xfrm>
            <a:off x="5769326" y="572460"/>
            <a:ext cx="33746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>
                <a:solidFill>
                  <a:schemeClr val="accent1">
                    <a:lumMod val="75000"/>
                  </a:schemeClr>
                </a:solidFill>
              </a:rPr>
              <a:t>Voorraad:				   </a:t>
            </a:r>
            <a:r>
              <a:rPr lang="nl-BE" sz="1400" b="1" dirty="0">
                <a:solidFill>
                  <a:schemeClr val="accent1">
                    <a:lumMod val="75000"/>
                  </a:schemeClr>
                </a:solidFill>
              </a:rPr>
              <a:t>91.300 €</a:t>
            </a:r>
            <a:endParaRPr lang="nl-BE" sz="1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nl-BE" sz="1400" dirty="0">
                <a:solidFill>
                  <a:schemeClr val="accent1">
                    <a:lumMod val="75000"/>
                  </a:schemeClr>
                </a:solidFill>
              </a:rPr>
              <a:t>Handelsvorderingen:            	 </a:t>
            </a:r>
            <a:r>
              <a:rPr lang="nl-BE" sz="1400" b="1" dirty="0">
                <a:solidFill>
                  <a:schemeClr val="accent1">
                    <a:lumMod val="75000"/>
                  </a:schemeClr>
                </a:solidFill>
              </a:rPr>
              <a:t>185.455 €</a:t>
            </a:r>
          </a:p>
          <a:p>
            <a:r>
              <a:rPr lang="nl-BE" sz="1400" b="1" dirty="0">
                <a:solidFill>
                  <a:schemeClr val="accent1">
                    <a:lumMod val="75000"/>
                  </a:schemeClr>
                </a:solidFill>
              </a:rPr>
              <a:t>-/- 30% dubieuze debiteuren:	  -45.000 €</a:t>
            </a:r>
          </a:p>
          <a:p>
            <a:r>
              <a:rPr lang="nl-BE" sz="1400" dirty="0">
                <a:solidFill>
                  <a:schemeClr val="accent1">
                    <a:lumMod val="75000"/>
                  </a:schemeClr>
                </a:solidFill>
              </a:rPr>
              <a:t>Handelsschulden:           	   	  -</a:t>
            </a:r>
            <a:r>
              <a:rPr lang="nl-BE" sz="1400" b="1" dirty="0">
                <a:solidFill>
                  <a:schemeClr val="accent1">
                    <a:lumMod val="75000"/>
                  </a:schemeClr>
                </a:solidFill>
              </a:rPr>
              <a:t>55.238 €</a:t>
            </a:r>
          </a:p>
          <a:p>
            <a:r>
              <a:rPr lang="nl-BE" sz="1400" b="1" dirty="0">
                <a:solidFill>
                  <a:schemeClr val="accent1">
                    <a:lumMod val="75000"/>
                  </a:schemeClr>
                </a:solidFill>
              </a:rPr>
              <a:t>+/+ Te ontvangen facturen: 	  -20.000 €</a:t>
            </a:r>
          </a:p>
          <a:p>
            <a:r>
              <a:rPr lang="nl-BE" sz="1400" b="1" dirty="0">
                <a:solidFill>
                  <a:schemeClr val="accent1">
                    <a:lumMod val="75000"/>
                  </a:schemeClr>
                </a:solidFill>
              </a:rPr>
              <a:t>Soc. en </a:t>
            </a:r>
            <a:r>
              <a:rPr lang="nl-BE" sz="1400" b="1" dirty="0" err="1">
                <a:solidFill>
                  <a:schemeClr val="accent1">
                    <a:lumMod val="75000"/>
                  </a:schemeClr>
                </a:solidFill>
              </a:rPr>
              <a:t>fisc</a:t>
            </a:r>
            <a:r>
              <a:rPr lang="nl-BE" sz="1400" b="1" dirty="0">
                <a:solidFill>
                  <a:schemeClr val="accent1">
                    <a:lumMod val="75000"/>
                  </a:schemeClr>
                </a:solidFill>
              </a:rPr>
              <a:t>. schulden:		  -21.874 €</a:t>
            </a:r>
          </a:p>
          <a:p>
            <a:r>
              <a:rPr lang="nl-BE" sz="16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9ADE2DE-8299-46C9-B416-1E64137BE201}"/>
              </a:ext>
            </a:extLst>
          </p:cNvPr>
          <p:cNvSpPr txBox="1"/>
          <p:nvPr/>
        </p:nvSpPr>
        <p:spPr>
          <a:xfrm>
            <a:off x="6567041" y="1856577"/>
            <a:ext cx="2499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chemeClr val="accent1">
                    <a:lumMod val="75000"/>
                  </a:schemeClr>
                </a:solidFill>
              </a:rPr>
              <a:t> ACTUAL W.C.R:	 134.646 €</a:t>
            </a:r>
            <a:r>
              <a:rPr lang="nl-BE" sz="1600" dirty="0">
                <a:solidFill>
                  <a:schemeClr val="accent1">
                    <a:lumMod val="75000"/>
                  </a:schemeClr>
                </a:solidFill>
              </a:rPr>
              <a:t>  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72A433C4-D77D-49DA-9AA6-94C15A2FADCC}"/>
              </a:ext>
            </a:extLst>
          </p:cNvPr>
          <p:cNvCxnSpPr>
            <a:cxnSpLocks/>
          </p:cNvCxnSpPr>
          <p:nvPr/>
        </p:nvCxnSpPr>
        <p:spPr>
          <a:xfrm>
            <a:off x="8152818" y="1920470"/>
            <a:ext cx="774261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Line 51">
            <a:extLst>
              <a:ext uri="{FF2B5EF4-FFF2-40B4-BE49-F238E27FC236}">
                <a16:creationId xmlns:a16="http://schemas.microsoft.com/office/drawing/2014/main" id="{25A2C15E-2C41-4EDA-896E-15610D04434E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1901" y="667123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59" name="Text Box 55">
            <a:extLst>
              <a:ext uri="{FF2B5EF4-FFF2-40B4-BE49-F238E27FC236}">
                <a16:creationId xmlns:a16="http://schemas.microsoft.com/office/drawing/2014/main" id="{02959450-5959-4C1C-AF4A-A006704B2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6363" y="740148"/>
            <a:ext cx="11525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60" name="Text Box 56">
            <a:extLst>
              <a:ext uri="{FF2B5EF4-FFF2-40B4-BE49-F238E27FC236}">
                <a16:creationId xmlns:a16="http://schemas.microsoft.com/office/drawing/2014/main" id="{BF570EFB-BC95-4792-AD7D-14AE9420B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6287" y="4260190"/>
            <a:ext cx="1150938" cy="36004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Schuld</a:t>
            </a:r>
          </a:p>
        </p:txBody>
      </p:sp>
      <p:sp>
        <p:nvSpPr>
          <p:cNvPr id="68" name="Text Box 58">
            <a:extLst>
              <a:ext uri="{FF2B5EF4-FFF2-40B4-BE49-F238E27FC236}">
                <a16:creationId xmlns:a16="http://schemas.microsoft.com/office/drawing/2014/main" id="{E45C3C11-D6D2-4FE4-BD7C-E6C15B80C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6287" y="4620230"/>
            <a:ext cx="1150938" cy="23142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&lt;1Y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76" name="Text Box 60">
            <a:extLst>
              <a:ext uri="{FF2B5EF4-FFF2-40B4-BE49-F238E27FC236}">
                <a16:creationId xmlns:a16="http://schemas.microsoft.com/office/drawing/2014/main" id="{F7E53F2D-EB56-4200-8DCE-4C51EC09F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7108" y="1459286"/>
            <a:ext cx="11509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Voorraden</a:t>
            </a:r>
          </a:p>
        </p:txBody>
      </p:sp>
      <p:sp>
        <p:nvSpPr>
          <p:cNvPr id="77" name="Text Box 61">
            <a:extLst>
              <a:ext uri="{FF2B5EF4-FFF2-40B4-BE49-F238E27FC236}">
                <a16:creationId xmlns:a16="http://schemas.microsoft.com/office/drawing/2014/main" id="{4F8498EC-1EEF-4593-8C18-71E665C17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7108" y="2106986"/>
            <a:ext cx="1150937" cy="46910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Vorderingen</a:t>
            </a:r>
          </a:p>
        </p:txBody>
      </p:sp>
      <p:sp>
        <p:nvSpPr>
          <p:cNvPr id="78" name="Text Box 62">
            <a:extLst>
              <a:ext uri="{FF2B5EF4-FFF2-40B4-BE49-F238E27FC236}">
                <a16:creationId xmlns:a16="http://schemas.microsoft.com/office/drawing/2014/main" id="{BCDDDA93-1AC2-4583-9F45-B4153BF40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6363" y="1676773"/>
            <a:ext cx="11509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BE" sz="1200"/>
              <a:t>Handels-vorderingen</a:t>
            </a:r>
            <a:endParaRPr lang="nl-NL" sz="1200"/>
          </a:p>
        </p:txBody>
      </p:sp>
      <p:sp>
        <p:nvSpPr>
          <p:cNvPr id="79" name="Text Box 63">
            <a:extLst>
              <a:ext uri="{FF2B5EF4-FFF2-40B4-BE49-F238E27FC236}">
                <a16:creationId xmlns:a16="http://schemas.microsoft.com/office/drawing/2014/main" id="{762ADD7F-EB1C-4A30-916F-6A12597F5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6287" y="4851651"/>
            <a:ext cx="1150938" cy="253207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KT Fin Schuld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80" name="Text Box 64">
            <a:extLst>
              <a:ext uri="{FF2B5EF4-FFF2-40B4-BE49-F238E27FC236}">
                <a16:creationId xmlns:a16="http://schemas.microsoft.com/office/drawing/2014/main" id="{068585F0-5B58-41AA-A3F6-37F27FDA1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8888" y="2035548"/>
            <a:ext cx="11509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Leveranciers</a:t>
            </a:r>
          </a:p>
        </p:txBody>
      </p:sp>
      <p:sp>
        <p:nvSpPr>
          <p:cNvPr id="81" name="Text Box 72">
            <a:extLst>
              <a:ext uri="{FF2B5EF4-FFF2-40B4-BE49-F238E27FC236}">
                <a16:creationId xmlns:a16="http://schemas.microsoft.com/office/drawing/2014/main" id="{9EEC1F59-7F6E-4953-B88B-4D73FAB97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8888" y="2324473"/>
            <a:ext cx="1150938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Soc/Fisc.</a:t>
            </a:r>
          </a:p>
          <a:p>
            <a:pPr algn="ctr" eaLnBrk="1" hangingPunct="1"/>
            <a:r>
              <a:rPr lang="nl-NL" sz="1200"/>
              <a:t>Schulden</a:t>
            </a:r>
          </a:p>
          <a:p>
            <a:pPr algn="ctr" eaLnBrk="1" hangingPunct="1"/>
            <a:endParaRPr lang="nl-NL" sz="1200"/>
          </a:p>
        </p:txBody>
      </p:sp>
      <p:sp>
        <p:nvSpPr>
          <p:cNvPr id="82" name="Text Box 73">
            <a:extLst>
              <a:ext uri="{FF2B5EF4-FFF2-40B4-BE49-F238E27FC236}">
                <a16:creationId xmlns:a16="http://schemas.microsoft.com/office/drawing/2014/main" id="{D0198B3B-8038-4354-B4E9-D0D09D709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848" y="5644863"/>
            <a:ext cx="1152525" cy="26709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 err="1"/>
              <a:t>Liq.Middelen</a:t>
            </a:r>
            <a:endParaRPr lang="nl-NL" sz="1000" dirty="0"/>
          </a:p>
        </p:txBody>
      </p:sp>
      <p:sp>
        <p:nvSpPr>
          <p:cNvPr id="83" name="Line 52">
            <a:extLst>
              <a:ext uri="{FF2B5EF4-FFF2-40B4-BE49-F238E27FC236}">
                <a16:creationId xmlns:a16="http://schemas.microsoft.com/office/drawing/2014/main" id="{2DD4B5D8-FA1E-427E-83FF-E421B749BB86}"/>
              </a:ext>
            </a:extLst>
          </p:cNvPr>
          <p:cNvSpPr>
            <a:spLocks noChangeShapeType="1"/>
          </p:cNvSpPr>
          <p:nvPr/>
        </p:nvSpPr>
        <p:spPr bwMode="auto">
          <a:xfrm>
            <a:off x="2418888" y="667123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FB873468-44A0-411D-8BDC-7870A9A5AE6C}"/>
              </a:ext>
            </a:extLst>
          </p:cNvPr>
          <p:cNvSpPr txBox="1"/>
          <p:nvPr/>
        </p:nvSpPr>
        <p:spPr>
          <a:xfrm rot="5400000">
            <a:off x="3425148" y="4504147"/>
            <a:ext cx="1013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00B050"/>
                </a:solidFill>
              </a:rPr>
              <a:t>Net-cash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25C2547-92EB-423B-8D68-9BABBA8562D3}"/>
              </a:ext>
            </a:extLst>
          </p:cNvPr>
          <p:cNvSpPr txBox="1"/>
          <p:nvPr/>
        </p:nvSpPr>
        <p:spPr>
          <a:xfrm>
            <a:off x="1191272" y="2765757"/>
            <a:ext cx="248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4472BE"/>
                </a:solidFill>
              </a:rPr>
              <a:t>Bedrijfskapitaalbehoefte</a:t>
            </a:r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7D8687ED-64B8-41BB-9013-AA781CC0FC78}"/>
              </a:ext>
            </a:extLst>
          </p:cNvPr>
          <p:cNvSpPr/>
          <p:nvPr/>
        </p:nvSpPr>
        <p:spPr>
          <a:xfrm>
            <a:off x="1252862" y="1461231"/>
            <a:ext cx="1163782" cy="1128156"/>
          </a:xfrm>
          <a:custGeom>
            <a:avLst/>
            <a:gdLst>
              <a:gd name="connsiteX0" fmla="*/ 5937 w 1163782"/>
              <a:gd name="connsiteY0" fmla="*/ 0 h 1110343"/>
              <a:gd name="connsiteX1" fmla="*/ 1163782 w 1163782"/>
              <a:gd name="connsiteY1" fmla="*/ 5938 h 1110343"/>
              <a:gd name="connsiteX2" fmla="*/ 1140031 w 1163782"/>
              <a:gd name="connsiteY2" fmla="*/ 581891 h 1110343"/>
              <a:gd name="connsiteX3" fmla="*/ 896587 w 1163782"/>
              <a:gd name="connsiteY3" fmla="*/ 1110343 h 1110343"/>
              <a:gd name="connsiteX4" fmla="*/ 0 w 1163782"/>
              <a:gd name="connsiteY4" fmla="*/ 1110343 h 1110343"/>
              <a:gd name="connsiteX5" fmla="*/ 5937 w 1163782"/>
              <a:gd name="connsiteY5" fmla="*/ 0 h 1110343"/>
              <a:gd name="connsiteX0" fmla="*/ 5937 w 1163782"/>
              <a:gd name="connsiteY0" fmla="*/ 0 h 1128156"/>
              <a:gd name="connsiteX1" fmla="*/ 1163782 w 1163782"/>
              <a:gd name="connsiteY1" fmla="*/ 5938 h 1128156"/>
              <a:gd name="connsiteX2" fmla="*/ 1140031 w 1163782"/>
              <a:gd name="connsiteY2" fmla="*/ 581891 h 1128156"/>
              <a:gd name="connsiteX3" fmla="*/ 1157844 w 1163782"/>
              <a:gd name="connsiteY3" fmla="*/ 1128156 h 1128156"/>
              <a:gd name="connsiteX4" fmla="*/ 0 w 1163782"/>
              <a:gd name="connsiteY4" fmla="*/ 1110343 h 1128156"/>
              <a:gd name="connsiteX5" fmla="*/ 5937 w 1163782"/>
              <a:gd name="connsiteY5" fmla="*/ 0 h 11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782" h="1128156">
                <a:moveTo>
                  <a:pt x="5937" y="0"/>
                </a:moveTo>
                <a:lnTo>
                  <a:pt x="1163782" y="5938"/>
                </a:lnTo>
                <a:lnTo>
                  <a:pt x="1140031" y="581891"/>
                </a:lnTo>
                <a:lnTo>
                  <a:pt x="1157844" y="1128156"/>
                </a:lnTo>
                <a:lnTo>
                  <a:pt x="0" y="1110343"/>
                </a:lnTo>
                <a:lnTo>
                  <a:pt x="5937" y="0"/>
                </a:lnTo>
                <a:close/>
              </a:path>
            </a:pathLst>
          </a:custGeom>
          <a:solidFill>
            <a:srgbClr val="4472BE">
              <a:alpha val="21961"/>
            </a:srgbClr>
          </a:solidFill>
          <a:ln>
            <a:solidFill>
              <a:srgbClr val="2F528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26E23559-9E28-4FEA-88EA-58B109C0E70F}"/>
              </a:ext>
            </a:extLst>
          </p:cNvPr>
          <p:cNvSpPr/>
          <p:nvPr/>
        </p:nvSpPr>
        <p:spPr>
          <a:xfrm>
            <a:off x="1265087" y="745065"/>
            <a:ext cx="1149887" cy="718518"/>
          </a:xfrm>
          <a:prstGeom prst="rect">
            <a:avLst/>
          </a:prstGeom>
          <a:solidFill>
            <a:srgbClr val="FFFF00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F13584FC-28B2-405E-BAED-B8471D9BA2E0}"/>
              </a:ext>
            </a:extLst>
          </p:cNvPr>
          <p:cNvSpPr/>
          <p:nvPr/>
        </p:nvSpPr>
        <p:spPr>
          <a:xfrm>
            <a:off x="1462867" y="4274965"/>
            <a:ext cx="2297875" cy="1620982"/>
          </a:xfrm>
          <a:custGeom>
            <a:avLst/>
            <a:gdLst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51906 w 2297875"/>
              <a:gd name="connsiteY4" fmla="*/ 831273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7875" h="1620982">
                <a:moveTo>
                  <a:pt x="1294410" y="825335"/>
                </a:moveTo>
                <a:lnTo>
                  <a:pt x="2297875" y="831273"/>
                </a:lnTo>
                <a:lnTo>
                  <a:pt x="2286000" y="5937"/>
                </a:lnTo>
                <a:lnTo>
                  <a:pt x="1140031" y="0"/>
                </a:lnTo>
                <a:lnTo>
                  <a:pt x="1151906" y="831273"/>
                </a:lnTo>
                <a:lnTo>
                  <a:pt x="890649" y="1377537"/>
                </a:lnTo>
                <a:lnTo>
                  <a:pt x="0" y="1377537"/>
                </a:lnTo>
                <a:lnTo>
                  <a:pt x="0" y="1620982"/>
                </a:lnTo>
                <a:lnTo>
                  <a:pt x="1145969" y="1609106"/>
                </a:lnTo>
                <a:lnTo>
                  <a:pt x="1145969" y="1365662"/>
                </a:lnTo>
                <a:lnTo>
                  <a:pt x="985652" y="1377537"/>
                </a:lnTo>
                <a:lnTo>
                  <a:pt x="1294410" y="825335"/>
                </a:lnTo>
                <a:close/>
              </a:path>
            </a:pathLst>
          </a:custGeom>
          <a:solidFill>
            <a:srgbClr val="92D050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86CDD7F9-0A70-44BA-85E8-AA166C20F75E}"/>
              </a:ext>
            </a:extLst>
          </p:cNvPr>
          <p:cNvSpPr/>
          <p:nvPr/>
        </p:nvSpPr>
        <p:spPr>
          <a:xfrm>
            <a:off x="2405099" y="2045417"/>
            <a:ext cx="1163782" cy="782292"/>
          </a:xfrm>
          <a:custGeom>
            <a:avLst/>
            <a:gdLst>
              <a:gd name="connsiteX0" fmla="*/ 5937 w 1163782"/>
              <a:gd name="connsiteY0" fmla="*/ 0 h 1110343"/>
              <a:gd name="connsiteX1" fmla="*/ 1163782 w 1163782"/>
              <a:gd name="connsiteY1" fmla="*/ 5938 h 1110343"/>
              <a:gd name="connsiteX2" fmla="*/ 1140031 w 1163782"/>
              <a:gd name="connsiteY2" fmla="*/ 581891 h 1110343"/>
              <a:gd name="connsiteX3" fmla="*/ 896587 w 1163782"/>
              <a:gd name="connsiteY3" fmla="*/ 1110343 h 1110343"/>
              <a:gd name="connsiteX4" fmla="*/ 0 w 1163782"/>
              <a:gd name="connsiteY4" fmla="*/ 1110343 h 1110343"/>
              <a:gd name="connsiteX5" fmla="*/ 5937 w 1163782"/>
              <a:gd name="connsiteY5" fmla="*/ 0 h 1110343"/>
              <a:gd name="connsiteX0" fmla="*/ 5937 w 1163782"/>
              <a:gd name="connsiteY0" fmla="*/ 0 h 1128156"/>
              <a:gd name="connsiteX1" fmla="*/ 1163782 w 1163782"/>
              <a:gd name="connsiteY1" fmla="*/ 5938 h 1128156"/>
              <a:gd name="connsiteX2" fmla="*/ 1140031 w 1163782"/>
              <a:gd name="connsiteY2" fmla="*/ 581891 h 1128156"/>
              <a:gd name="connsiteX3" fmla="*/ 1157844 w 1163782"/>
              <a:gd name="connsiteY3" fmla="*/ 1128156 h 1128156"/>
              <a:gd name="connsiteX4" fmla="*/ 0 w 1163782"/>
              <a:gd name="connsiteY4" fmla="*/ 1110343 h 1128156"/>
              <a:gd name="connsiteX5" fmla="*/ 5937 w 1163782"/>
              <a:gd name="connsiteY5" fmla="*/ 0 h 11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782" h="1128156">
                <a:moveTo>
                  <a:pt x="5937" y="0"/>
                </a:moveTo>
                <a:lnTo>
                  <a:pt x="1163782" y="5938"/>
                </a:lnTo>
                <a:lnTo>
                  <a:pt x="1140031" y="581891"/>
                </a:lnTo>
                <a:lnTo>
                  <a:pt x="1157844" y="1128156"/>
                </a:lnTo>
                <a:lnTo>
                  <a:pt x="0" y="1110343"/>
                </a:lnTo>
                <a:lnTo>
                  <a:pt x="5937" y="0"/>
                </a:lnTo>
                <a:close/>
              </a:path>
            </a:pathLst>
          </a:custGeom>
          <a:solidFill>
            <a:srgbClr val="4472BE">
              <a:alpha val="21961"/>
            </a:srgbClr>
          </a:solidFill>
          <a:ln>
            <a:solidFill>
              <a:srgbClr val="2F528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1" name="Line 51">
            <a:extLst>
              <a:ext uri="{FF2B5EF4-FFF2-40B4-BE49-F238E27FC236}">
                <a16:creationId xmlns:a16="http://schemas.microsoft.com/office/drawing/2014/main" id="{89A52636-D7B7-4FE3-BF9C-FC005AD09099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6179" y="3729022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92" name="Line 52">
            <a:extLst>
              <a:ext uri="{FF2B5EF4-FFF2-40B4-BE49-F238E27FC236}">
                <a16:creationId xmlns:a16="http://schemas.microsoft.com/office/drawing/2014/main" id="{215345E3-46BC-4649-A7A6-E0BED728AB82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3166" y="3729022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3B10534B-DD1A-40D3-8F60-70F5D165940F}"/>
              </a:ext>
            </a:extLst>
          </p:cNvPr>
          <p:cNvSpPr txBox="1"/>
          <p:nvPr/>
        </p:nvSpPr>
        <p:spPr>
          <a:xfrm>
            <a:off x="2103531" y="3413551"/>
            <a:ext cx="1041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Net-Cash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D34B9AE9-6291-4D19-8225-A868DFE11B3A}"/>
              </a:ext>
            </a:extLst>
          </p:cNvPr>
          <p:cNvSpPr txBox="1"/>
          <p:nvPr/>
        </p:nvSpPr>
        <p:spPr>
          <a:xfrm>
            <a:off x="1665041" y="309782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Enterprise </a:t>
            </a:r>
            <a:r>
              <a:rPr lang="nl-BE" dirty="0" err="1"/>
              <a:t>value</a:t>
            </a:r>
            <a:endParaRPr lang="nl-BE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FCAAB35F-CF3B-47A6-B961-69D9C9A5B801}"/>
              </a:ext>
            </a:extLst>
          </p:cNvPr>
          <p:cNvSpPr txBox="1"/>
          <p:nvPr/>
        </p:nvSpPr>
        <p:spPr>
          <a:xfrm>
            <a:off x="3776344" y="255921"/>
            <a:ext cx="3449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5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3917559C-643F-47D1-861C-CA8BD6684DA7}"/>
              </a:ext>
            </a:extLst>
          </p:cNvPr>
          <p:cNvSpPr txBox="1"/>
          <p:nvPr/>
        </p:nvSpPr>
        <p:spPr>
          <a:xfrm rot="16200000">
            <a:off x="784892" y="927986"/>
            <a:ext cx="746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accent4">
                    <a:lumMod val="75000"/>
                  </a:schemeClr>
                </a:solidFill>
              </a:rPr>
              <a:t>V. act.</a:t>
            </a:r>
          </a:p>
        </p:txBody>
      </p:sp>
    </p:spTree>
    <p:extLst>
      <p:ext uri="{BB962C8B-B14F-4D97-AF65-F5344CB8AC3E}">
        <p14:creationId xmlns:p14="http://schemas.microsoft.com/office/powerpoint/2010/main" val="2527226176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2.png">
            <a:extLst>
              <a:ext uri="{FF2B5EF4-FFF2-40B4-BE49-F238E27FC236}">
                <a16:creationId xmlns:a16="http://schemas.microsoft.com/office/drawing/2014/main" id="{BBB40E83-BE90-4B14-823E-4C2F3F46F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47298"/>
            <a:ext cx="3086100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75286F-A653-4359-8FA9-F288DAD88B2C}"/>
              </a:ext>
            </a:extLst>
          </p:cNvPr>
          <p:cNvSpPr txBox="1"/>
          <p:nvPr/>
        </p:nvSpPr>
        <p:spPr>
          <a:xfrm>
            <a:off x="6108285" y="2811786"/>
            <a:ext cx="38397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err="1">
                <a:solidFill>
                  <a:srgbClr val="FF0000"/>
                </a:solidFill>
              </a:rPr>
              <a:t>bvb</a:t>
            </a:r>
            <a:r>
              <a:rPr lang="nl-BE" sz="1400" dirty="0">
                <a:solidFill>
                  <a:srgbClr val="FF0000"/>
                </a:solidFill>
              </a:rPr>
              <a:t>.  90d. </a:t>
            </a:r>
            <a:r>
              <a:rPr lang="nl-BE" sz="1400" b="1" dirty="0">
                <a:solidFill>
                  <a:srgbClr val="FF0000"/>
                </a:solidFill>
              </a:rPr>
              <a:t>voorraad</a:t>
            </a:r>
            <a:br>
              <a:rPr lang="nl-BE" sz="1400" dirty="0">
                <a:solidFill>
                  <a:srgbClr val="FF0000"/>
                </a:solidFill>
              </a:rPr>
            </a:br>
            <a:r>
              <a:rPr lang="nl-BE" sz="1400" dirty="0">
                <a:solidFill>
                  <a:srgbClr val="FF0000"/>
                </a:solidFill>
              </a:rPr>
              <a:t>	500.000 Euro aankopen/jaar </a:t>
            </a:r>
          </a:p>
          <a:p>
            <a:r>
              <a:rPr lang="nl-BE" sz="1400" dirty="0">
                <a:solidFill>
                  <a:srgbClr val="FF0000"/>
                </a:solidFill>
              </a:rPr>
              <a:t>=&gt; 90/365 x 500.000 =              </a:t>
            </a:r>
            <a:r>
              <a:rPr lang="nl-BE" sz="1400" b="1" dirty="0">
                <a:solidFill>
                  <a:srgbClr val="FF0000"/>
                </a:solidFill>
              </a:rPr>
              <a:t>124.000 €</a:t>
            </a:r>
            <a:r>
              <a:rPr lang="nl-BE" sz="14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4525FC-9393-4126-9058-D04A679DE420}"/>
              </a:ext>
            </a:extLst>
          </p:cNvPr>
          <p:cNvSpPr txBox="1"/>
          <p:nvPr/>
        </p:nvSpPr>
        <p:spPr>
          <a:xfrm>
            <a:off x="6567041" y="2390512"/>
            <a:ext cx="1811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>
                <a:solidFill>
                  <a:srgbClr val="FF0000"/>
                </a:solidFill>
              </a:rPr>
              <a:t>TARGET W.C.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6C7AF56-930B-4E33-9FE9-06A3443F9D05}"/>
              </a:ext>
            </a:extLst>
          </p:cNvPr>
          <p:cNvSpPr txBox="1"/>
          <p:nvPr/>
        </p:nvSpPr>
        <p:spPr>
          <a:xfrm>
            <a:off x="6139772" y="3603907"/>
            <a:ext cx="38397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err="1">
                <a:solidFill>
                  <a:srgbClr val="FF0000"/>
                </a:solidFill>
              </a:rPr>
              <a:t>bvb</a:t>
            </a:r>
            <a:r>
              <a:rPr lang="nl-BE" sz="1400" dirty="0">
                <a:solidFill>
                  <a:srgbClr val="FF0000"/>
                </a:solidFill>
              </a:rPr>
              <a:t>.  60d. </a:t>
            </a:r>
            <a:r>
              <a:rPr lang="nl-BE" sz="1400" b="1" dirty="0">
                <a:solidFill>
                  <a:srgbClr val="FF0000"/>
                </a:solidFill>
              </a:rPr>
              <a:t>klantenkrediet</a:t>
            </a:r>
            <a:br>
              <a:rPr lang="nl-BE" sz="1400" dirty="0">
                <a:solidFill>
                  <a:srgbClr val="FF0000"/>
                </a:solidFill>
              </a:rPr>
            </a:br>
            <a:r>
              <a:rPr lang="nl-BE" sz="1400" dirty="0">
                <a:solidFill>
                  <a:srgbClr val="FF0000"/>
                </a:solidFill>
              </a:rPr>
              <a:t>	800.000 Euro omzet/jaar </a:t>
            </a:r>
          </a:p>
          <a:p>
            <a:r>
              <a:rPr lang="nl-BE" sz="1400" dirty="0">
                <a:solidFill>
                  <a:srgbClr val="FF0000"/>
                </a:solidFill>
              </a:rPr>
              <a:t>	21% BTW</a:t>
            </a:r>
          </a:p>
          <a:p>
            <a:r>
              <a:rPr lang="nl-BE" sz="1400" dirty="0">
                <a:solidFill>
                  <a:srgbClr val="FF0000"/>
                </a:solidFill>
              </a:rPr>
              <a:t>=&gt; 60/365 x 800.000 x 1,21 = </a:t>
            </a:r>
            <a:r>
              <a:rPr lang="nl-BE" sz="1400" b="1" dirty="0">
                <a:solidFill>
                  <a:srgbClr val="FF0000"/>
                </a:solidFill>
              </a:rPr>
              <a:t>159.000 €</a:t>
            </a:r>
            <a:r>
              <a:rPr lang="nl-BE" sz="14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F8DEB93-5FA9-40FE-9F1A-3A181376918D}"/>
              </a:ext>
            </a:extLst>
          </p:cNvPr>
          <p:cNvSpPr txBox="1"/>
          <p:nvPr/>
        </p:nvSpPr>
        <p:spPr>
          <a:xfrm>
            <a:off x="6139771" y="4573281"/>
            <a:ext cx="383979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err="1">
                <a:solidFill>
                  <a:srgbClr val="FF0000"/>
                </a:solidFill>
              </a:rPr>
              <a:t>bvb</a:t>
            </a:r>
            <a:r>
              <a:rPr lang="nl-BE" sz="1400" dirty="0">
                <a:solidFill>
                  <a:srgbClr val="FF0000"/>
                </a:solidFill>
              </a:rPr>
              <a:t>.  30d. </a:t>
            </a:r>
            <a:r>
              <a:rPr lang="nl-BE" sz="1400" b="1" dirty="0">
                <a:solidFill>
                  <a:srgbClr val="FF0000"/>
                </a:solidFill>
              </a:rPr>
              <a:t>leverancierskrediet</a:t>
            </a:r>
            <a:br>
              <a:rPr lang="nl-BE" sz="1400" dirty="0">
                <a:solidFill>
                  <a:srgbClr val="FF0000"/>
                </a:solidFill>
              </a:rPr>
            </a:br>
            <a:r>
              <a:rPr lang="nl-BE" sz="1400" dirty="0">
                <a:solidFill>
                  <a:srgbClr val="FF0000"/>
                </a:solidFill>
              </a:rPr>
              <a:t>	500.000 Euro aankopen/jaar </a:t>
            </a:r>
          </a:p>
          <a:p>
            <a:r>
              <a:rPr lang="nl-BE" sz="1400" dirty="0">
                <a:solidFill>
                  <a:srgbClr val="FF0000"/>
                </a:solidFill>
              </a:rPr>
              <a:t>	100.000 Euro diensten</a:t>
            </a:r>
          </a:p>
          <a:p>
            <a:r>
              <a:rPr lang="nl-BE" sz="1400" dirty="0">
                <a:solidFill>
                  <a:srgbClr val="FF0000"/>
                </a:solidFill>
              </a:rPr>
              <a:t>	21% BTW</a:t>
            </a:r>
          </a:p>
          <a:p>
            <a:r>
              <a:rPr lang="nl-BE" sz="1400" dirty="0">
                <a:solidFill>
                  <a:srgbClr val="FF0000"/>
                </a:solidFill>
              </a:rPr>
              <a:t>=&gt; 30/365 x 600.000 x 1,21 = </a:t>
            </a:r>
            <a:r>
              <a:rPr lang="nl-BE" sz="1400" b="1" dirty="0">
                <a:solidFill>
                  <a:srgbClr val="FF0000"/>
                </a:solidFill>
              </a:rPr>
              <a:t>-60.000 €  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315C432-4C28-4D50-BC4F-DB952D08EBF5}"/>
              </a:ext>
            </a:extLst>
          </p:cNvPr>
          <p:cNvCxnSpPr/>
          <p:nvPr/>
        </p:nvCxnSpPr>
        <p:spPr>
          <a:xfrm>
            <a:off x="8152818" y="6500862"/>
            <a:ext cx="9004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529D6094-8E3C-45AF-B0C0-D37F509101F8}"/>
              </a:ext>
            </a:extLst>
          </p:cNvPr>
          <p:cNvSpPr txBox="1"/>
          <p:nvPr/>
        </p:nvSpPr>
        <p:spPr>
          <a:xfrm>
            <a:off x="6139771" y="5776149"/>
            <a:ext cx="38397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err="1">
                <a:solidFill>
                  <a:srgbClr val="FF0000"/>
                </a:solidFill>
              </a:rPr>
              <a:t>bvb</a:t>
            </a:r>
            <a:r>
              <a:rPr lang="nl-BE" sz="1400" dirty="0">
                <a:solidFill>
                  <a:srgbClr val="FF0000"/>
                </a:solidFill>
              </a:rPr>
              <a:t>.  1/12</a:t>
            </a:r>
            <a:r>
              <a:rPr lang="nl-BE" sz="1400" baseline="30000" dirty="0">
                <a:solidFill>
                  <a:srgbClr val="FF0000"/>
                </a:solidFill>
              </a:rPr>
              <a:t>e</a:t>
            </a:r>
            <a:r>
              <a:rPr lang="nl-BE" sz="1400" dirty="0">
                <a:solidFill>
                  <a:srgbClr val="FF0000"/>
                </a:solidFill>
              </a:rPr>
              <a:t> </a:t>
            </a:r>
            <a:r>
              <a:rPr lang="nl-BE" sz="1400" b="1" dirty="0">
                <a:solidFill>
                  <a:srgbClr val="FF0000"/>
                </a:solidFill>
              </a:rPr>
              <a:t>personeelskosten</a:t>
            </a:r>
            <a:br>
              <a:rPr lang="nl-BE" sz="1400" dirty="0">
                <a:solidFill>
                  <a:srgbClr val="FF0000"/>
                </a:solidFill>
              </a:rPr>
            </a:br>
            <a:r>
              <a:rPr lang="nl-BE" sz="1400" dirty="0">
                <a:solidFill>
                  <a:srgbClr val="FF0000"/>
                </a:solidFill>
              </a:rPr>
              <a:t>	180.000 Euro omzet/jaar </a:t>
            </a:r>
          </a:p>
          <a:p>
            <a:r>
              <a:rPr lang="nl-BE" sz="1400" dirty="0">
                <a:solidFill>
                  <a:srgbClr val="FF0000"/>
                </a:solidFill>
              </a:rPr>
              <a:t>=&gt; 180.000 /12 = 		     -  </a:t>
            </a:r>
            <a:r>
              <a:rPr lang="nl-BE" sz="1400" b="1" dirty="0">
                <a:solidFill>
                  <a:srgbClr val="FF0000"/>
                </a:solidFill>
              </a:rPr>
              <a:t>15.000 € </a:t>
            </a:r>
            <a:r>
              <a:rPr lang="nl-BE" sz="1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17B7C92-C562-4AAB-9676-1E8D0D302DDA}"/>
              </a:ext>
            </a:extLst>
          </p:cNvPr>
          <p:cNvSpPr txBox="1"/>
          <p:nvPr/>
        </p:nvSpPr>
        <p:spPr>
          <a:xfrm>
            <a:off x="8099094" y="6527190"/>
            <a:ext cx="1007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rgbClr val="FF0000"/>
                </a:solidFill>
              </a:rPr>
              <a:t>208.000 €</a:t>
            </a:r>
            <a:r>
              <a:rPr lang="nl-BE" sz="16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01B6B77-9FC0-430B-A991-30391922BC97}"/>
              </a:ext>
            </a:extLst>
          </p:cNvPr>
          <p:cNvSpPr txBox="1"/>
          <p:nvPr/>
        </p:nvSpPr>
        <p:spPr>
          <a:xfrm>
            <a:off x="5769327" y="86006"/>
            <a:ext cx="3249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>
                <a:solidFill>
                  <a:schemeClr val="accent1">
                    <a:lumMod val="75000"/>
                  </a:schemeClr>
                </a:solidFill>
              </a:rPr>
              <a:t>CLOSING DATE ACTUALS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7755BEA-0B9E-4FC4-AAA6-D62A13AC6DEB}"/>
              </a:ext>
            </a:extLst>
          </p:cNvPr>
          <p:cNvSpPr txBox="1"/>
          <p:nvPr/>
        </p:nvSpPr>
        <p:spPr>
          <a:xfrm>
            <a:off x="5769326" y="572460"/>
            <a:ext cx="33746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>
                <a:solidFill>
                  <a:schemeClr val="accent1">
                    <a:lumMod val="75000"/>
                  </a:schemeClr>
                </a:solidFill>
              </a:rPr>
              <a:t>Voorraad:				   </a:t>
            </a:r>
            <a:r>
              <a:rPr lang="nl-BE" sz="1400" b="1" dirty="0">
                <a:solidFill>
                  <a:schemeClr val="accent1">
                    <a:lumMod val="75000"/>
                  </a:schemeClr>
                </a:solidFill>
              </a:rPr>
              <a:t>91.300 €</a:t>
            </a:r>
            <a:endParaRPr lang="nl-BE" sz="1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nl-BE" sz="1400" dirty="0">
                <a:solidFill>
                  <a:schemeClr val="accent1">
                    <a:lumMod val="75000"/>
                  </a:schemeClr>
                </a:solidFill>
              </a:rPr>
              <a:t>Handelsvorderingen:            	 </a:t>
            </a:r>
            <a:r>
              <a:rPr lang="nl-BE" sz="1400" b="1" dirty="0">
                <a:solidFill>
                  <a:schemeClr val="accent1">
                    <a:lumMod val="75000"/>
                  </a:schemeClr>
                </a:solidFill>
              </a:rPr>
              <a:t>185.455 €</a:t>
            </a:r>
          </a:p>
          <a:p>
            <a:r>
              <a:rPr lang="nl-BE" sz="1400" b="1" dirty="0">
                <a:solidFill>
                  <a:schemeClr val="accent1">
                    <a:lumMod val="75000"/>
                  </a:schemeClr>
                </a:solidFill>
              </a:rPr>
              <a:t>-/- 30% dubieuze debiteuren:	  -45.000 €</a:t>
            </a:r>
          </a:p>
          <a:p>
            <a:r>
              <a:rPr lang="nl-BE" sz="1400" dirty="0">
                <a:solidFill>
                  <a:schemeClr val="accent1">
                    <a:lumMod val="75000"/>
                  </a:schemeClr>
                </a:solidFill>
              </a:rPr>
              <a:t>Handelsschulden:           	   	  -</a:t>
            </a:r>
            <a:r>
              <a:rPr lang="nl-BE" sz="1400" b="1" dirty="0">
                <a:solidFill>
                  <a:schemeClr val="accent1">
                    <a:lumMod val="75000"/>
                  </a:schemeClr>
                </a:solidFill>
              </a:rPr>
              <a:t>55.238 €</a:t>
            </a:r>
          </a:p>
          <a:p>
            <a:r>
              <a:rPr lang="nl-BE" sz="1400" b="1" dirty="0">
                <a:solidFill>
                  <a:schemeClr val="accent1">
                    <a:lumMod val="75000"/>
                  </a:schemeClr>
                </a:solidFill>
              </a:rPr>
              <a:t>+/+ Te ontvangen facturen: 	  -20.000 €</a:t>
            </a:r>
          </a:p>
          <a:p>
            <a:r>
              <a:rPr lang="nl-BE" sz="1400" b="1" dirty="0">
                <a:solidFill>
                  <a:schemeClr val="accent1">
                    <a:lumMod val="75000"/>
                  </a:schemeClr>
                </a:solidFill>
              </a:rPr>
              <a:t>Soc. en </a:t>
            </a:r>
            <a:r>
              <a:rPr lang="nl-BE" sz="1400" b="1" dirty="0" err="1">
                <a:solidFill>
                  <a:schemeClr val="accent1">
                    <a:lumMod val="75000"/>
                  </a:schemeClr>
                </a:solidFill>
              </a:rPr>
              <a:t>fisc</a:t>
            </a:r>
            <a:r>
              <a:rPr lang="nl-BE" sz="1400" b="1" dirty="0">
                <a:solidFill>
                  <a:schemeClr val="accent1">
                    <a:lumMod val="75000"/>
                  </a:schemeClr>
                </a:solidFill>
              </a:rPr>
              <a:t>. schulden:		  -21.874 €</a:t>
            </a:r>
          </a:p>
          <a:p>
            <a:r>
              <a:rPr lang="nl-BE" sz="16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9ADE2DE-8299-46C9-B416-1E64137BE201}"/>
              </a:ext>
            </a:extLst>
          </p:cNvPr>
          <p:cNvSpPr txBox="1"/>
          <p:nvPr/>
        </p:nvSpPr>
        <p:spPr>
          <a:xfrm>
            <a:off x="6567041" y="1856577"/>
            <a:ext cx="2499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chemeClr val="accent1">
                    <a:lumMod val="75000"/>
                  </a:schemeClr>
                </a:solidFill>
              </a:rPr>
              <a:t> ACTUAL W.C.R:	 134.646 €</a:t>
            </a:r>
            <a:r>
              <a:rPr lang="nl-BE" sz="1600" dirty="0">
                <a:solidFill>
                  <a:schemeClr val="accent1">
                    <a:lumMod val="75000"/>
                  </a:schemeClr>
                </a:solidFill>
              </a:rPr>
              <a:t>  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72A433C4-D77D-49DA-9AA6-94C15A2FADCC}"/>
              </a:ext>
            </a:extLst>
          </p:cNvPr>
          <p:cNvCxnSpPr>
            <a:cxnSpLocks/>
          </p:cNvCxnSpPr>
          <p:nvPr/>
        </p:nvCxnSpPr>
        <p:spPr>
          <a:xfrm>
            <a:off x="8152818" y="1920470"/>
            <a:ext cx="774261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Line 51">
            <a:extLst>
              <a:ext uri="{FF2B5EF4-FFF2-40B4-BE49-F238E27FC236}">
                <a16:creationId xmlns:a16="http://schemas.microsoft.com/office/drawing/2014/main" id="{25A2C15E-2C41-4EDA-896E-15610D04434E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1901" y="667123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59" name="Text Box 55">
            <a:extLst>
              <a:ext uri="{FF2B5EF4-FFF2-40B4-BE49-F238E27FC236}">
                <a16:creationId xmlns:a16="http://schemas.microsoft.com/office/drawing/2014/main" id="{02959450-5959-4C1C-AF4A-A006704B2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6363" y="740148"/>
            <a:ext cx="11525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60" name="Text Box 56">
            <a:extLst>
              <a:ext uri="{FF2B5EF4-FFF2-40B4-BE49-F238E27FC236}">
                <a16:creationId xmlns:a16="http://schemas.microsoft.com/office/drawing/2014/main" id="{BF570EFB-BC95-4792-AD7D-14AE9420B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6287" y="4260190"/>
            <a:ext cx="1150938" cy="36004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Schuld</a:t>
            </a:r>
          </a:p>
        </p:txBody>
      </p:sp>
      <p:sp>
        <p:nvSpPr>
          <p:cNvPr id="68" name="Text Box 58">
            <a:extLst>
              <a:ext uri="{FF2B5EF4-FFF2-40B4-BE49-F238E27FC236}">
                <a16:creationId xmlns:a16="http://schemas.microsoft.com/office/drawing/2014/main" id="{E45C3C11-D6D2-4FE4-BD7C-E6C15B80C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6287" y="4620230"/>
            <a:ext cx="1150938" cy="23142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&lt;1Y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76" name="Text Box 60">
            <a:extLst>
              <a:ext uri="{FF2B5EF4-FFF2-40B4-BE49-F238E27FC236}">
                <a16:creationId xmlns:a16="http://schemas.microsoft.com/office/drawing/2014/main" id="{F7E53F2D-EB56-4200-8DCE-4C51EC09F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7108" y="1459286"/>
            <a:ext cx="11509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Voorraden</a:t>
            </a:r>
          </a:p>
        </p:txBody>
      </p:sp>
      <p:sp>
        <p:nvSpPr>
          <p:cNvPr id="77" name="Text Box 61">
            <a:extLst>
              <a:ext uri="{FF2B5EF4-FFF2-40B4-BE49-F238E27FC236}">
                <a16:creationId xmlns:a16="http://schemas.microsoft.com/office/drawing/2014/main" id="{4F8498EC-1EEF-4593-8C18-71E665C17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7108" y="2106986"/>
            <a:ext cx="1150937" cy="46910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Vorderingen</a:t>
            </a:r>
          </a:p>
        </p:txBody>
      </p:sp>
      <p:sp>
        <p:nvSpPr>
          <p:cNvPr id="78" name="Text Box 62">
            <a:extLst>
              <a:ext uri="{FF2B5EF4-FFF2-40B4-BE49-F238E27FC236}">
                <a16:creationId xmlns:a16="http://schemas.microsoft.com/office/drawing/2014/main" id="{BCDDDA93-1AC2-4583-9F45-B4153BF40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6363" y="1676773"/>
            <a:ext cx="11509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BE" sz="1200"/>
              <a:t>Handels-vorderingen</a:t>
            </a:r>
            <a:endParaRPr lang="nl-NL" sz="1200"/>
          </a:p>
        </p:txBody>
      </p:sp>
      <p:sp>
        <p:nvSpPr>
          <p:cNvPr id="79" name="Text Box 63">
            <a:extLst>
              <a:ext uri="{FF2B5EF4-FFF2-40B4-BE49-F238E27FC236}">
                <a16:creationId xmlns:a16="http://schemas.microsoft.com/office/drawing/2014/main" id="{762ADD7F-EB1C-4A30-916F-6A12597F5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6287" y="4851651"/>
            <a:ext cx="1150938" cy="253207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KT Fin Schuld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80" name="Text Box 64">
            <a:extLst>
              <a:ext uri="{FF2B5EF4-FFF2-40B4-BE49-F238E27FC236}">
                <a16:creationId xmlns:a16="http://schemas.microsoft.com/office/drawing/2014/main" id="{068585F0-5B58-41AA-A3F6-37F27FDA1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8888" y="2035548"/>
            <a:ext cx="11509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Leveranciers</a:t>
            </a:r>
          </a:p>
        </p:txBody>
      </p:sp>
      <p:sp>
        <p:nvSpPr>
          <p:cNvPr id="81" name="Text Box 72">
            <a:extLst>
              <a:ext uri="{FF2B5EF4-FFF2-40B4-BE49-F238E27FC236}">
                <a16:creationId xmlns:a16="http://schemas.microsoft.com/office/drawing/2014/main" id="{9EEC1F59-7F6E-4953-B88B-4D73FAB97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8888" y="2324473"/>
            <a:ext cx="1150938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Soc/Fisc.</a:t>
            </a:r>
          </a:p>
          <a:p>
            <a:pPr algn="ctr" eaLnBrk="1" hangingPunct="1"/>
            <a:r>
              <a:rPr lang="nl-NL" sz="1200"/>
              <a:t>Schulden</a:t>
            </a:r>
          </a:p>
          <a:p>
            <a:pPr algn="ctr" eaLnBrk="1" hangingPunct="1"/>
            <a:endParaRPr lang="nl-NL" sz="1200"/>
          </a:p>
        </p:txBody>
      </p:sp>
      <p:sp>
        <p:nvSpPr>
          <p:cNvPr id="82" name="Text Box 73">
            <a:extLst>
              <a:ext uri="{FF2B5EF4-FFF2-40B4-BE49-F238E27FC236}">
                <a16:creationId xmlns:a16="http://schemas.microsoft.com/office/drawing/2014/main" id="{D0198B3B-8038-4354-B4E9-D0D09D709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848" y="5644863"/>
            <a:ext cx="1152525" cy="26709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 err="1"/>
              <a:t>Liq.Middelen</a:t>
            </a:r>
            <a:endParaRPr lang="nl-NL" sz="1000" dirty="0"/>
          </a:p>
        </p:txBody>
      </p:sp>
      <p:sp>
        <p:nvSpPr>
          <p:cNvPr id="83" name="Line 52">
            <a:extLst>
              <a:ext uri="{FF2B5EF4-FFF2-40B4-BE49-F238E27FC236}">
                <a16:creationId xmlns:a16="http://schemas.microsoft.com/office/drawing/2014/main" id="{2DD4B5D8-FA1E-427E-83FF-E421B749BB86}"/>
              </a:ext>
            </a:extLst>
          </p:cNvPr>
          <p:cNvSpPr>
            <a:spLocks noChangeShapeType="1"/>
          </p:cNvSpPr>
          <p:nvPr/>
        </p:nvSpPr>
        <p:spPr bwMode="auto">
          <a:xfrm>
            <a:off x="2418888" y="667123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FB873468-44A0-411D-8BDC-7870A9A5AE6C}"/>
              </a:ext>
            </a:extLst>
          </p:cNvPr>
          <p:cNvSpPr txBox="1"/>
          <p:nvPr/>
        </p:nvSpPr>
        <p:spPr>
          <a:xfrm rot="5400000">
            <a:off x="3425148" y="4504147"/>
            <a:ext cx="1013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00B050"/>
                </a:solidFill>
              </a:rPr>
              <a:t>Net-cash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25C2547-92EB-423B-8D68-9BABBA8562D3}"/>
              </a:ext>
            </a:extLst>
          </p:cNvPr>
          <p:cNvSpPr txBox="1"/>
          <p:nvPr/>
        </p:nvSpPr>
        <p:spPr>
          <a:xfrm>
            <a:off x="1191272" y="2765757"/>
            <a:ext cx="248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4472BE"/>
                </a:solidFill>
              </a:rPr>
              <a:t>Bedrijfskapitaalbehoefte</a:t>
            </a:r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7D8687ED-64B8-41BB-9013-AA781CC0FC78}"/>
              </a:ext>
            </a:extLst>
          </p:cNvPr>
          <p:cNvSpPr/>
          <p:nvPr/>
        </p:nvSpPr>
        <p:spPr>
          <a:xfrm>
            <a:off x="1252862" y="1461231"/>
            <a:ext cx="1163782" cy="1128156"/>
          </a:xfrm>
          <a:custGeom>
            <a:avLst/>
            <a:gdLst>
              <a:gd name="connsiteX0" fmla="*/ 5937 w 1163782"/>
              <a:gd name="connsiteY0" fmla="*/ 0 h 1110343"/>
              <a:gd name="connsiteX1" fmla="*/ 1163782 w 1163782"/>
              <a:gd name="connsiteY1" fmla="*/ 5938 h 1110343"/>
              <a:gd name="connsiteX2" fmla="*/ 1140031 w 1163782"/>
              <a:gd name="connsiteY2" fmla="*/ 581891 h 1110343"/>
              <a:gd name="connsiteX3" fmla="*/ 896587 w 1163782"/>
              <a:gd name="connsiteY3" fmla="*/ 1110343 h 1110343"/>
              <a:gd name="connsiteX4" fmla="*/ 0 w 1163782"/>
              <a:gd name="connsiteY4" fmla="*/ 1110343 h 1110343"/>
              <a:gd name="connsiteX5" fmla="*/ 5937 w 1163782"/>
              <a:gd name="connsiteY5" fmla="*/ 0 h 1110343"/>
              <a:gd name="connsiteX0" fmla="*/ 5937 w 1163782"/>
              <a:gd name="connsiteY0" fmla="*/ 0 h 1128156"/>
              <a:gd name="connsiteX1" fmla="*/ 1163782 w 1163782"/>
              <a:gd name="connsiteY1" fmla="*/ 5938 h 1128156"/>
              <a:gd name="connsiteX2" fmla="*/ 1140031 w 1163782"/>
              <a:gd name="connsiteY2" fmla="*/ 581891 h 1128156"/>
              <a:gd name="connsiteX3" fmla="*/ 1157844 w 1163782"/>
              <a:gd name="connsiteY3" fmla="*/ 1128156 h 1128156"/>
              <a:gd name="connsiteX4" fmla="*/ 0 w 1163782"/>
              <a:gd name="connsiteY4" fmla="*/ 1110343 h 1128156"/>
              <a:gd name="connsiteX5" fmla="*/ 5937 w 1163782"/>
              <a:gd name="connsiteY5" fmla="*/ 0 h 11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782" h="1128156">
                <a:moveTo>
                  <a:pt x="5937" y="0"/>
                </a:moveTo>
                <a:lnTo>
                  <a:pt x="1163782" y="5938"/>
                </a:lnTo>
                <a:lnTo>
                  <a:pt x="1140031" y="581891"/>
                </a:lnTo>
                <a:lnTo>
                  <a:pt x="1157844" y="1128156"/>
                </a:lnTo>
                <a:lnTo>
                  <a:pt x="0" y="1110343"/>
                </a:lnTo>
                <a:lnTo>
                  <a:pt x="5937" y="0"/>
                </a:lnTo>
                <a:close/>
              </a:path>
            </a:pathLst>
          </a:custGeom>
          <a:solidFill>
            <a:srgbClr val="4472BE">
              <a:alpha val="21961"/>
            </a:srgbClr>
          </a:solidFill>
          <a:ln>
            <a:solidFill>
              <a:srgbClr val="2F528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26E23559-9E28-4FEA-88EA-58B109C0E70F}"/>
              </a:ext>
            </a:extLst>
          </p:cNvPr>
          <p:cNvSpPr/>
          <p:nvPr/>
        </p:nvSpPr>
        <p:spPr>
          <a:xfrm>
            <a:off x="1265087" y="745065"/>
            <a:ext cx="1149887" cy="718518"/>
          </a:xfrm>
          <a:prstGeom prst="rect">
            <a:avLst/>
          </a:prstGeom>
          <a:solidFill>
            <a:srgbClr val="FFFF00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F13584FC-28B2-405E-BAED-B8471D9BA2E0}"/>
              </a:ext>
            </a:extLst>
          </p:cNvPr>
          <p:cNvSpPr/>
          <p:nvPr/>
        </p:nvSpPr>
        <p:spPr>
          <a:xfrm>
            <a:off x="1462867" y="4274965"/>
            <a:ext cx="2297875" cy="1620982"/>
          </a:xfrm>
          <a:custGeom>
            <a:avLst/>
            <a:gdLst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51906 w 2297875"/>
              <a:gd name="connsiteY4" fmla="*/ 831273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7875" h="1620982">
                <a:moveTo>
                  <a:pt x="1294410" y="825335"/>
                </a:moveTo>
                <a:lnTo>
                  <a:pt x="2297875" y="831273"/>
                </a:lnTo>
                <a:lnTo>
                  <a:pt x="2286000" y="5937"/>
                </a:lnTo>
                <a:lnTo>
                  <a:pt x="1140031" y="0"/>
                </a:lnTo>
                <a:lnTo>
                  <a:pt x="1151906" y="831273"/>
                </a:lnTo>
                <a:lnTo>
                  <a:pt x="890649" y="1377537"/>
                </a:lnTo>
                <a:lnTo>
                  <a:pt x="0" y="1377537"/>
                </a:lnTo>
                <a:lnTo>
                  <a:pt x="0" y="1620982"/>
                </a:lnTo>
                <a:lnTo>
                  <a:pt x="1145969" y="1609106"/>
                </a:lnTo>
                <a:lnTo>
                  <a:pt x="1145969" y="1365662"/>
                </a:lnTo>
                <a:lnTo>
                  <a:pt x="985652" y="1377537"/>
                </a:lnTo>
                <a:lnTo>
                  <a:pt x="1294410" y="825335"/>
                </a:lnTo>
                <a:close/>
              </a:path>
            </a:pathLst>
          </a:custGeom>
          <a:solidFill>
            <a:srgbClr val="92D050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86CDD7F9-0A70-44BA-85E8-AA166C20F75E}"/>
              </a:ext>
            </a:extLst>
          </p:cNvPr>
          <p:cNvSpPr/>
          <p:nvPr/>
        </p:nvSpPr>
        <p:spPr>
          <a:xfrm>
            <a:off x="2405099" y="2045417"/>
            <a:ext cx="1163782" cy="782292"/>
          </a:xfrm>
          <a:custGeom>
            <a:avLst/>
            <a:gdLst>
              <a:gd name="connsiteX0" fmla="*/ 5937 w 1163782"/>
              <a:gd name="connsiteY0" fmla="*/ 0 h 1110343"/>
              <a:gd name="connsiteX1" fmla="*/ 1163782 w 1163782"/>
              <a:gd name="connsiteY1" fmla="*/ 5938 h 1110343"/>
              <a:gd name="connsiteX2" fmla="*/ 1140031 w 1163782"/>
              <a:gd name="connsiteY2" fmla="*/ 581891 h 1110343"/>
              <a:gd name="connsiteX3" fmla="*/ 896587 w 1163782"/>
              <a:gd name="connsiteY3" fmla="*/ 1110343 h 1110343"/>
              <a:gd name="connsiteX4" fmla="*/ 0 w 1163782"/>
              <a:gd name="connsiteY4" fmla="*/ 1110343 h 1110343"/>
              <a:gd name="connsiteX5" fmla="*/ 5937 w 1163782"/>
              <a:gd name="connsiteY5" fmla="*/ 0 h 1110343"/>
              <a:gd name="connsiteX0" fmla="*/ 5937 w 1163782"/>
              <a:gd name="connsiteY0" fmla="*/ 0 h 1128156"/>
              <a:gd name="connsiteX1" fmla="*/ 1163782 w 1163782"/>
              <a:gd name="connsiteY1" fmla="*/ 5938 h 1128156"/>
              <a:gd name="connsiteX2" fmla="*/ 1140031 w 1163782"/>
              <a:gd name="connsiteY2" fmla="*/ 581891 h 1128156"/>
              <a:gd name="connsiteX3" fmla="*/ 1157844 w 1163782"/>
              <a:gd name="connsiteY3" fmla="*/ 1128156 h 1128156"/>
              <a:gd name="connsiteX4" fmla="*/ 0 w 1163782"/>
              <a:gd name="connsiteY4" fmla="*/ 1110343 h 1128156"/>
              <a:gd name="connsiteX5" fmla="*/ 5937 w 1163782"/>
              <a:gd name="connsiteY5" fmla="*/ 0 h 11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782" h="1128156">
                <a:moveTo>
                  <a:pt x="5937" y="0"/>
                </a:moveTo>
                <a:lnTo>
                  <a:pt x="1163782" y="5938"/>
                </a:lnTo>
                <a:lnTo>
                  <a:pt x="1140031" y="581891"/>
                </a:lnTo>
                <a:lnTo>
                  <a:pt x="1157844" y="1128156"/>
                </a:lnTo>
                <a:lnTo>
                  <a:pt x="0" y="1110343"/>
                </a:lnTo>
                <a:lnTo>
                  <a:pt x="5937" y="0"/>
                </a:lnTo>
                <a:close/>
              </a:path>
            </a:pathLst>
          </a:custGeom>
          <a:solidFill>
            <a:srgbClr val="4472BE">
              <a:alpha val="21961"/>
            </a:srgbClr>
          </a:solidFill>
          <a:ln>
            <a:solidFill>
              <a:srgbClr val="2F528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1" name="Line 51">
            <a:extLst>
              <a:ext uri="{FF2B5EF4-FFF2-40B4-BE49-F238E27FC236}">
                <a16:creationId xmlns:a16="http://schemas.microsoft.com/office/drawing/2014/main" id="{89A52636-D7B7-4FE3-BF9C-FC005AD09099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6179" y="3729022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92" name="Line 52">
            <a:extLst>
              <a:ext uri="{FF2B5EF4-FFF2-40B4-BE49-F238E27FC236}">
                <a16:creationId xmlns:a16="http://schemas.microsoft.com/office/drawing/2014/main" id="{215345E3-46BC-4649-A7A6-E0BED728AB82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3166" y="3729022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3B10534B-DD1A-40D3-8F60-70F5D165940F}"/>
              </a:ext>
            </a:extLst>
          </p:cNvPr>
          <p:cNvSpPr txBox="1"/>
          <p:nvPr/>
        </p:nvSpPr>
        <p:spPr>
          <a:xfrm>
            <a:off x="2103531" y="3413551"/>
            <a:ext cx="1041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Net-Cash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D34B9AE9-6291-4D19-8225-A868DFE11B3A}"/>
              </a:ext>
            </a:extLst>
          </p:cNvPr>
          <p:cNvSpPr txBox="1"/>
          <p:nvPr/>
        </p:nvSpPr>
        <p:spPr>
          <a:xfrm>
            <a:off x="1665041" y="309782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Enterprise </a:t>
            </a:r>
            <a:r>
              <a:rPr lang="nl-BE" dirty="0" err="1"/>
              <a:t>value</a:t>
            </a:r>
            <a:endParaRPr lang="nl-BE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FCAAB35F-CF3B-47A6-B961-69D9C9A5B801}"/>
              </a:ext>
            </a:extLst>
          </p:cNvPr>
          <p:cNvSpPr txBox="1"/>
          <p:nvPr/>
        </p:nvSpPr>
        <p:spPr>
          <a:xfrm>
            <a:off x="3776344" y="255921"/>
            <a:ext cx="3449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5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3917559C-643F-47D1-861C-CA8BD6684DA7}"/>
              </a:ext>
            </a:extLst>
          </p:cNvPr>
          <p:cNvSpPr txBox="1"/>
          <p:nvPr/>
        </p:nvSpPr>
        <p:spPr>
          <a:xfrm rot="16200000">
            <a:off x="784892" y="927986"/>
            <a:ext cx="746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accent4">
                    <a:lumMod val="75000"/>
                  </a:schemeClr>
                </a:solidFill>
              </a:rPr>
              <a:t>V. act.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61F67D0-0956-4B8A-939F-F96BE6EB75EC}"/>
              </a:ext>
            </a:extLst>
          </p:cNvPr>
          <p:cNvSpPr txBox="1"/>
          <p:nvPr/>
        </p:nvSpPr>
        <p:spPr>
          <a:xfrm rot="20347353">
            <a:off x="1330809" y="906807"/>
            <a:ext cx="1007888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rgbClr val="FF0000"/>
                </a:solidFill>
              </a:rPr>
              <a:t>160.000 €</a:t>
            </a:r>
            <a:r>
              <a:rPr lang="nl-BE" sz="1600" dirty="0">
                <a:solidFill>
                  <a:srgbClr val="FF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157022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2.png">
            <a:extLst>
              <a:ext uri="{FF2B5EF4-FFF2-40B4-BE49-F238E27FC236}">
                <a16:creationId xmlns:a16="http://schemas.microsoft.com/office/drawing/2014/main" id="{9199735B-E72B-4A30-99CE-151EAE035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2843808" y="2471607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2988270" y="2544632"/>
            <a:ext cx="11525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8" name="Text Box 56"/>
          <p:cNvSpPr txBox="1">
            <a:spLocks noChangeArrowheads="1"/>
          </p:cNvSpPr>
          <p:nvPr/>
        </p:nvSpPr>
        <p:spPr bwMode="auto">
          <a:xfrm>
            <a:off x="7079953" y="3014766"/>
            <a:ext cx="1150938" cy="36004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Schuld</a:t>
            </a:r>
          </a:p>
        </p:txBody>
      </p:sp>
      <p:sp>
        <p:nvSpPr>
          <p:cNvPr id="10" name="Text Box 58"/>
          <p:cNvSpPr txBox="1">
            <a:spLocks noChangeArrowheads="1"/>
          </p:cNvSpPr>
          <p:nvPr/>
        </p:nvSpPr>
        <p:spPr bwMode="auto">
          <a:xfrm>
            <a:off x="7079953" y="3374806"/>
            <a:ext cx="1150938" cy="23142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&lt;1Y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2989015" y="3263770"/>
            <a:ext cx="11509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Voorraden</a:t>
            </a:r>
          </a:p>
        </p:txBody>
      </p:sp>
      <p:sp>
        <p:nvSpPr>
          <p:cNvPr id="12" name="Text Box 61"/>
          <p:cNvSpPr txBox="1">
            <a:spLocks noChangeArrowheads="1"/>
          </p:cNvSpPr>
          <p:nvPr/>
        </p:nvSpPr>
        <p:spPr bwMode="auto">
          <a:xfrm>
            <a:off x="2989015" y="3911470"/>
            <a:ext cx="1150937" cy="46910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Vorderingen</a:t>
            </a:r>
          </a:p>
        </p:txBody>
      </p: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2988270" y="3481257"/>
            <a:ext cx="11509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BE" sz="1200"/>
              <a:t>Handels-vorderingen</a:t>
            </a:r>
            <a:endParaRPr lang="nl-NL" sz="1200"/>
          </a:p>
        </p:txBody>
      </p:sp>
      <p:sp>
        <p:nvSpPr>
          <p:cNvPr id="14" name="Text Box 63"/>
          <p:cNvSpPr txBox="1">
            <a:spLocks noChangeArrowheads="1"/>
          </p:cNvSpPr>
          <p:nvPr/>
        </p:nvSpPr>
        <p:spPr bwMode="auto">
          <a:xfrm>
            <a:off x="7079953" y="3606227"/>
            <a:ext cx="1150938" cy="253207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KT Fin Schuld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5" name="Text Box 64"/>
          <p:cNvSpPr txBox="1">
            <a:spLocks noChangeArrowheads="1"/>
          </p:cNvSpPr>
          <p:nvPr/>
        </p:nvSpPr>
        <p:spPr bwMode="auto">
          <a:xfrm>
            <a:off x="4140795" y="3840032"/>
            <a:ext cx="11509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Leveranciers</a:t>
            </a:r>
          </a:p>
        </p:txBody>
      </p:sp>
      <p:sp>
        <p:nvSpPr>
          <p:cNvPr id="19" name="Text Box 72"/>
          <p:cNvSpPr txBox="1">
            <a:spLocks noChangeArrowheads="1"/>
          </p:cNvSpPr>
          <p:nvPr/>
        </p:nvSpPr>
        <p:spPr bwMode="auto">
          <a:xfrm>
            <a:off x="4140795" y="4128957"/>
            <a:ext cx="1150938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Soc/Fisc.</a:t>
            </a:r>
          </a:p>
          <a:p>
            <a:pPr algn="ctr" eaLnBrk="1" hangingPunct="1"/>
            <a:r>
              <a:rPr lang="nl-NL" sz="1200"/>
              <a:t>Schulden</a:t>
            </a:r>
          </a:p>
          <a:p>
            <a:pPr algn="ctr" eaLnBrk="1" hangingPunct="1"/>
            <a:endParaRPr lang="nl-NL" sz="1200"/>
          </a:p>
        </p:txBody>
      </p:sp>
      <p:sp>
        <p:nvSpPr>
          <p:cNvPr id="20" name="Text Box 73"/>
          <p:cNvSpPr txBox="1">
            <a:spLocks noChangeArrowheads="1"/>
          </p:cNvSpPr>
          <p:nvPr/>
        </p:nvSpPr>
        <p:spPr bwMode="auto">
          <a:xfrm>
            <a:off x="5923514" y="4399439"/>
            <a:ext cx="1152525" cy="26709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 err="1"/>
              <a:t>Liq.Middelen</a:t>
            </a:r>
            <a:endParaRPr lang="nl-NL" sz="1000" dirty="0"/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4140795" y="2471607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B299431-35A9-4F60-A376-0F526B0EDFE5}"/>
              </a:ext>
            </a:extLst>
          </p:cNvPr>
          <p:cNvSpPr txBox="1"/>
          <p:nvPr/>
        </p:nvSpPr>
        <p:spPr>
          <a:xfrm rot="5400000">
            <a:off x="7908814" y="3258723"/>
            <a:ext cx="1013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00B050"/>
                </a:solidFill>
              </a:rPr>
              <a:t>Net-cash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BF2AF88-27AE-4A0F-A2A2-FC95706ABFFD}"/>
              </a:ext>
            </a:extLst>
          </p:cNvPr>
          <p:cNvSpPr txBox="1"/>
          <p:nvPr/>
        </p:nvSpPr>
        <p:spPr>
          <a:xfrm>
            <a:off x="2913179" y="4570241"/>
            <a:ext cx="248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4472BE"/>
                </a:solidFill>
              </a:rPr>
              <a:t>Bedrijfskapitaalbehoefte</a:t>
            </a: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A9C10B4B-2294-43B5-A0D3-4D8AD6731EEB}"/>
              </a:ext>
            </a:extLst>
          </p:cNvPr>
          <p:cNvSpPr/>
          <p:nvPr/>
        </p:nvSpPr>
        <p:spPr>
          <a:xfrm>
            <a:off x="2974769" y="3265715"/>
            <a:ext cx="1163782" cy="1128156"/>
          </a:xfrm>
          <a:custGeom>
            <a:avLst/>
            <a:gdLst>
              <a:gd name="connsiteX0" fmla="*/ 5937 w 1163782"/>
              <a:gd name="connsiteY0" fmla="*/ 0 h 1110343"/>
              <a:gd name="connsiteX1" fmla="*/ 1163782 w 1163782"/>
              <a:gd name="connsiteY1" fmla="*/ 5938 h 1110343"/>
              <a:gd name="connsiteX2" fmla="*/ 1140031 w 1163782"/>
              <a:gd name="connsiteY2" fmla="*/ 581891 h 1110343"/>
              <a:gd name="connsiteX3" fmla="*/ 896587 w 1163782"/>
              <a:gd name="connsiteY3" fmla="*/ 1110343 h 1110343"/>
              <a:gd name="connsiteX4" fmla="*/ 0 w 1163782"/>
              <a:gd name="connsiteY4" fmla="*/ 1110343 h 1110343"/>
              <a:gd name="connsiteX5" fmla="*/ 5937 w 1163782"/>
              <a:gd name="connsiteY5" fmla="*/ 0 h 1110343"/>
              <a:gd name="connsiteX0" fmla="*/ 5937 w 1163782"/>
              <a:gd name="connsiteY0" fmla="*/ 0 h 1128156"/>
              <a:gd name="connsiteX1" fmla="*/ 1163782 w 1163782"/>
              <a:gd name="connsiteY1" fmla="*/ 5938 h 1128156"/>
              <a:gd name="connsiteX2" fmla="*/ 1140031 w 1163782"/>
              <a:gd name="connsiteY2" fmla="*/ 581891 h 1128156"/>
              <a:gd name="connsiteX3" fmla="*/ 1157844 w 1163782"/>
              <a:gd name="connsiteY3" fmla="*/ 1128156 h 1128156"/>
              <a:gd name="connsiteX4" fmla="*/ 0 w 1163782"/>
              <a:gd name="connsiteY4" fmla="*/ 1110343 h 1128156"/>
              <a:gd name="connsiteX5" fmla="*/ 5937 w 1163782"/>
              <a:gd name="connsiteY5" fmla="*/ 0 h 11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782" h="1128156">
                <a:moveTo>
                  <a:pt x="5937" y="0"/>
                </a:moveTo>
                <a:lnTo>
                  <a:pt x="1163782" y="5938"/>
                </a:lnTo>
                <a:lnTo>
                  <a:pt x="1140031" y="581891"/>
                </a:lnTo>
                <a:lnTo>
                  <a:pt x="1157844" y="1128156"/>
                </a:lnTo>
                <a:lnTo>
                  <a:pt x="0" y="1110343"/>
                </a:lnTo>
                <a:lnTo>
                  <a:pt x="5937" y="0"/>
                </a:lnTo>
                <a:close/>
              </a:path>
            </a:pathLst>
          </a:custGeom>
          <a:solidFill>
            <a:srgbClr val="4472BE">
              <a:alpha val="21961"/>
            </a:srgbClr>
          </a:solidFill>
          <a:ln>
            <a:solidFill>
              <a:srgbClr val="2F528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669F2CF-8FEF-4E75-8DF2-0165C2EE9541}"/>
              </a:ext>
            </a:extLst>
          </p:cNvPr>
          <p:cNvSpPr/>
          <p:nvPr/>
        </p:nvSpPr>
        <p:spPr>
          <a:xfrm>
            <a:off x="2986994" y="2549549"/>
            <a:ext cx="1149887" cy="718518"/>
          </a:xfrm>
          <a:prstGeom prst="rect">
            <a:avLst/>
          </a:prstGeom>
          <a:solidFill>
            <a:srgbClr val="FFFF00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EB77D9E-9D52-47C0-BB47-65DDF786AE94}"/>
              </a:ext>
            </a:extLst>
          </p:cNvPr>
          <p:cNvSpPr/>
          <p:nvPr/>
        </p:nvSpPr>
        <p:spPr>
          <a:xfrm>
            <a:off x="5946533" y="3029541"/>
            <a:ext cx="2297875" cy="1620982"/>
          </a:xfrm>
          <a:custGeom>
            <a:avLst/>
            <a:gdLst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51906 w 2297875"/>
              <a:gd name="connsiteY4" fmla="*/ 831273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7875" h="1620982">
                <a:moveTo>
                  <a:pt x="1294410" y="825335"/>
                </a:moveTo>
                <a:lnTo>
                  <a:pt x="2297875" y="831273"/>
                </a:lnTo>
                <a:lnTo>
                  <a:pt x="2286000" y="5937"/>
                </a:lnTo>
                <a:lnTo>
                  <a:pt x="1140031" y="0"/>
                </a:lnTo>
                <a:lnTo>
                  <a:pt x="1151906" y="831273"/>
                </a:lnTo>
                <a:lnTo>
                  <a:pt x="890649" y="1377537"/>
                </a:lnTo>
                <a:lnTo>
                  <a:pt x="0" y="1377537"/>
                </a:lnTo>
                <a:lnTo>
                  <a:pt x="0" y="1620982"/>
                </a:lnTo>
                <a:lnTo>
                  <a:pt x="1145969" y="1609106"/>
                </a:lnTo>
                <a:lnTo>
                  <a:pt x="1145969" y="1365662"/>
                </a:lnTo>
                <a:lnTo>
                  <a:pt x="985652" y="1377537"/>
                </a:lnTo>
                <a:lnTo>
                  <a:pt x="1294410" y="825335"/>
                </a:lnTo>
                <a:close/>
              </a:path>
            </a:pathLst>
          </a:custGeom>
          <a:solidFill>
            <a:srgbClr val="92D050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A4A3E07-C6EB-4BA6-9764-BB85466CC42E}"/>
              </a:ext>
            </a:extLst>
          </p:cNvPr>
          <p:cNvSpPr/>
          <p:nvPr/>
        </p:nvSpPr>
        <p:spPr>
          <a:xfrm>
            <a:off x="4127006" y="3849901"/>
            <a:ext cx="1163782" cy="782292"/>
          </a:xfrm>
          <a:custGeom>
            <a:avLst/>
            <a:gdLst>
              <a:gd name="connsiteX0" fmla="*/ 5937 w 1163782"/>
              <a:gd name="connsiteY0" fmla="*/ 0 h 1110343"/>
              <a:gd name="connsiteX1" fmla="*/ 1163782 w 1163782"/>
              <a:gd name="connsiteY1" fmla="*/ 5938 h 1110343"/>
              <a:gd name="connsiteX2" fmla="*/ 1140031 w 1163782"/>
              <a:gd name="connsiteY2" fmla="*/ 581891 h 1110343"/>
              <a:gd name="connsiteX3" fmla="*/ 896587 w 1163782"/>
              <a:gd name="connsiteY3" fmla="*/ 1110343 h 1110343"/>
              <a:gd name="connsiteX4" fmla="*/ 0 w 1163782"/>
              <a:gd name="connsiteY4" fmla="*/ 1110343 h 1110343"/>
              <a:gd name="connsiteX5" fmla="*/ 5937 w 1163782"/>
              <a:gd name="connsiteY5" fmla="*/ 0 h 1110343"/>
              <a:gd name="connsiteX0" fmla="*/ 5937 w 1163782"/>
              <a:gd name="connsiteY0" fmla="*/ 0 h 1128156"/>
              <a:gd name="connsiteX1" fmla="*/ 1163782 w 1163782"/>
              <a:gd name="connsiteY1" fmla="*/ 5938 h 1128156"/>
              <a:gd name="connsiteX2" fmla="*/ 1140031 w 1163782"/>
              <a:gd name="connsiteY2" fmla="*/ 581891 h 1128156"/>
              <a:gd name="connsiteX3" fmla="*/ 1157844 w 1163782"/>
              <a:gd name="connsiteY3" fmla="*/ 1128156 h 1128156"/>
              <a:gd name="connsiteX4" fmla="*/ 0 w 1163782"/>
              <a:gd name="connsiteY4" fmla="*/ 1110343 h 1128156"/>
              <a:gd name="connsiteX5" fmla="*/ 5937 w 1163782"/>
              <a:gd name="connsiteY5" fmla="*/ 0 h 11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782" h="1128156">
                <a:moveTo>
                  <a:pt x="5937" y="0"/>
                </a:moveTo>
                <a:lnTo>
                  <a:pt x="1163782" y="5938"/>
                </a:lnTo>
                <a:lnTo>
                  <a:pt x="1140031" y="581891"/>
                </a:lnTo>
                <a:lnTo>
                  <a:pt x="1157844" y="1128156"/>
                </a:lnTo>
                <a:lnTo>
                  <a:pt x="0" y="1110343"/>
                </a:lnTo>
                <a:lnTo>
                  <a:pt x="5937" y="0"/>
                </a:lnTo>
                <a:close/>
              </a:path>
            </a:pathLst>
          </a:custGeom>
          <a:solidFill>
            <a:srgbClr val="4472BE">
              <a:alpha val="21961"/>
            </a:srgbClr>
          </a:solidFill>
          <a:ln>
            <a:solidFill>
              <a:srgbClr val="2F528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0" name="Line 51">
            <a:extLst>
              <a:ext uri="{FF2B5EF4-FFF2-40B4-BE49-F238E27FC236}">
                <a16:creationId xmlns:a16="http://schemas.microsoft.com/office/drawing/2014/main" id="{AA54A378-229F-4D12-9A95-66796A7C8F73}"/>
              </a:ext>
            </a:extLst>
          </p:cNvPr>
          <p:cNvSpPr>
            <a:spLocks noChangeShapeType="1"/>
          </p:cNvSpPr>
          <p:nvPr/>
        </p:nvSpPr>
        <p:spPr bwMode="auto">
          <a:xfrm>
            <a:off x="5779845" y="2483598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3" name="Line 52">
            <a:extLst>
              <a:ext uri="{FF2B5EF4-FFF2-40B4-BE49-F238E27FC236}">
                <a16:creationId xmlns:a16="http://schemas.microsoft.com/office/drawing/2014/main" id="{B0A524FC-647A-4815-A43A-2DC1086326C0}"/>
              </a:ext>
            </a:extLst>
          </p:cNvPr>
          <p:cNvSpPr>
            <a:spLocks noChangeShapeType="1"/>
          </p:cNvSpPr>
          <p:nvPr/>
        </p:nvSpPr>
        <p:spPr bwMode="auto">
          <a:xfrm>
            <a:off x="7076832" y="2483598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01A7D1D-70A2-4607-A5CE-2A3AB424DCA3}"/>
              </a:ext>
            </a:extLst>
          </p:cNvPr>
          <p:cNvSpPr txBox="1"/>
          <p:nvPr/>
        </p:nvSpPr>
        <p:spPr>
          <a:xfrm>
            <a:off x="6587197" y="2168127"/>
            <a:ext cx="1041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Net-Cash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DED839C-EA03-4484-95E5-E46DDAC80AFE}"/>
              </a:ext>
            </a:extLst>
          </p:cNvPr>
          <p:cNvSpPr txBox="1"/>
          <p:nvPr/>
        </p:nvSpPr>
        <p:spPr>
          <a:xfrm>
            <a:off x="3386948" y="2114266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Enterprise </a:t>
            </a:r>
            <a:r>
              <a:rPr lang="nl-BE" dirty="0" err="1"/>
              <a:t>value</a:t>
            </a:r>
            <a:endParaRPr lang="nl-BE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E5E1717-8EF9-4761-A926-8B15E595117F}"/>
              </a:ext>
            </a:extLst>
          </p:cNvPr>
          <p:cNvSpPr txBox="1"/>
          <p:nvPr/>
        </p:nvSpPr>
        <p:spPr>
          <a:xfrm rot="16200000">
            <a:off x="2506799" y="2732470"/>
            <a:ext cx="746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accent4">
                    <a:lumMod val="75000"/>
                  </a:schemeClr>
                </a:solidFill>
              </a:rPr>
              <a:t>V. act.</a:t>
            </a:r>
          </a:p>
        </p:txBody>
      </p:sp>
      <p:pic>
        <p:nvPicPr>
          <p:cNvPr id="44" name="image1.jpeg">
            <a:extLst>
              <a:ext uri="{FF2B5EF4-FFF2-40B4-BE49-F238E27FC236}">
                <a16:creationId xmlns:a16="http://schemas.microsoft.com/office/drawing/2014/main" id="{48062A0E-9E4D-4F80-9641-D18532B2DE6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1844" y="5988106"/>
            <a:ext cx="1459448" cy="7333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D66BC5-812E-4891-B010-C463E87895B4}"/>
              </a:ext>
            </a:extLst>
          </p:cNvPr>
          <p:cNvSpPr txBox="1"/>
          <p:nvPr/>
        </p:nvSpPr>
        <p:spPr>
          <a:xfrm>
            <a:off x="1036673" y="1049278"/>
            <a:ext cx="7070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rgbClr val="FF0000"/>
                </a:solidFill>
              </a:rPr>
              <a:t>EEN GOEDE WAARDERING IS ALTIJD CASH &amp; DEBT-FREE</a:t>
            </a:r>
          </a:p>
        </p:txBody>
      </p:sp>
    </p:spTree>
    <p:extLst>
      <p:ext uri="{BB962C8B-B14F-4D97-AF65-F5344CB8AC3E}">
        <p14:creationId xmlns:p14="http://schemas.microsoft.com/office/powerpoint/2010/main" val="1299409080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2.png">
            <a:extLst>
              <a:ext uri="{FF2B5EF4-FFF2-40B4-BE49-F238E27FC236}">
                <a16:creationId xmlns:a16="http://schemas.microsoft.com/office/drawing/2014/main" id="{35987B69-304C-46C6-BA91-CC338A9CE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47298"/>
            <a:ext cx="3086100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75286F-A653-4359-8FA9-F288DAD88B2C}"/>
              </a:ext>
            </a:extLst>
          </p:cNvPr>
          <p:cNvSpPr txBox="1"/>
          <p:nvPr/>
        </p:nvSpPr>
        <p:spPr>
          <a:xfrm>
            <a:off x="6108285" y="2811786"/>
            <a:ext cx="38397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err="1">
                <a:solidFill>
                  <a:srgbClr val="FF0000"/>
                </a:solidFill>
              </a:rPr>
              <a:t>bvb</a:t>
            </a:r>
            <a:r>
              <a:rPr lang="nl-BE" sz="1400" dirty="0">
                <a:solidFill>
                  <a:srgbClr val="FF0000"/>
                </a:solidFill>
              </a:rPr>
              <a:t>.  90d. </a:t>
            </a:r>
            <a:r>
              <a:rPr lang="nl-BE" sz="1400" b="1" dirty="0">
                <a:solidFill>
                  <a:srgbClr val="FF0000"/>
                </a:solidFill>
              </a:rPr>
              <a:t>voorraad</a:t>
            </a:r>
            <a:br>
              <a:rPr lang="nl-BE" sz="1400" dirty="0">
                <a:solidFill>
                  <a:srgbClr val="FF0000"/>
                </a:solidFill>
              </a:rPr>
            </a:br>
            <a:r>
              <a:rPr lang="nl-BE" sz="1400" dirty="0">
                <a:solidFill>
                  <a:srgbClr val="FF0000"/>
                </a:solidFill>
              </a:rPr>
              <a:t>	500.000 Euro aankopen/jaar </a:t>
            </a:r>
          </a:p>
          <a:p>
            <a:r>
              <a:rPr lang="nl-BE" sz="1400" dirty="0">
                <a:solidFill>
                  <a:srgbClr val="FF0000"/>
                </a:solidFill>
              </a:rPr>
              <a:t>=&gt; 90/365 x 500.000 =              </a:t>
            </a:r>
            <a:r>
              <a:rPr lang="nl-BE" sz="1400" b="1" dirty="0">
                <a:solidFill>
                  <a:srgbClr val="FF0000"/>
                </a:solidFill>
              </a:rPr>
              <a:t>124.000 €</a:t>
            </a:r>
            <a:r>
              <a:rPr lang="nl-BE" sz="14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4525FC-9393-4126-9058-D04A679DE420}"/>
              </a:ext>
            </a:extLst>
          </p:cNvPr>
          <p:cNvSpPr txBox="1"/>
          <p:nvPr/>
        </p:nvSpPr>
        <p:spPr>
          <a:xfrm>
            <a:off x="6567041" y="2390512"/>
            <a:ext cx="1811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>
                <a:solidFill>
                  <a:srgbClr val="FF0000"/>
                </a:solidFill>
              </a:rPr>
              <a:t>TARGET W.C.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6C7AF56-930B-4E33-9FE9-06A3443F9D05}"/>
              </a:ext>
            </a:extLst>
          </p:cNvPr>
          <p:cNvSpPr txBox="1"/>
          <p:nvPr/>
        </p:nvSpPr>
        <p:spPr>
          <a:xfrm>
            <a:off x="6139772" y="3603907"/>
            <a:ext cx="38397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err="1">
                <a:solidFill>
                  <a:srgbClr val="FF0000"/>
                </a:solidFill>
              </a:rPr>
              <a:t>bvb</a:t>
            </a:r>
            <a:r>
              <a:rPr lang="nl-BE" sz="1400" dirty="0">
                <a:solidFill>
                  <a:srgbClr val="FF0000"/>
                </a:solidFill>
              </a:rPr>
              <a:t>.  60d. </a:t>
            </a:r>
            <a:r>
              <a:rPr lang="nl-BE" sz="1400" b="1" dirty="0">
                <a:solidFill>
                  <a:srgbClr val="FF0000"/>
                </a:solidFill>
              </a:rPr>
              <a:t>klantenkrediet</a:t>
            </a:r>
            <a:br>
              <a:rPr lang="nl-BE" sz="1400" dirty="0">
                <a:solidFill>
                  <a:srgbClr val="FF0000"/>
                </a:solidFill>
              </a:rPr>
            </a:br>
            <a:r>
              <a:rPr lang="nl-BE" sz="1400" dirty="0">
                <a:solidFill>
                  <a:srgbClr val="FF0000"/>
                </a:solidFill>
              </a:rPr>
              <a:t>	800.000 Euro omzet/jaar </a:t>
            </a:r>
          </a:p>
          <a:p>
            <a:r>
              <a:rPr lang="nl-BE" sz="1400" dirty="0">
                <a:solidFill>
                  <a:srgbClr val="FF0000"/>
                </a:solidFill>
              </a:rPr>
              <a:t>	21% BTW</a:t>
            </a:r>
          </a:p>
          <a:p>
            <a:r>
              <a:rPr lang="nl-BE" sz="1400" dirty="0">
                <a:solidFill>
                  <a:srgbClr val="FF0000"/>
                </a:solidFill>
              </a:rPr>
              <a:t>=&gt; 60/365 x 800.000 x 1,21 = </a:t>
            </a:r>
            <a:r>
              <a:rPr lang="nl-BE" sz="1400" b="1" dirty="0">
                <a:solidFill>
                  <a:srgbClr val="FF0000"/>
                </a:solidFill>
              </a:rPr>
              <a:t>159.000 €</a:t>
            </a:r>
            <a:r>
              <a:rPr lang="nl-BE" sz="14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F8DEB93-5FA9-40FE-9F1A-3A181376918D}"/>
              </a:ext>
            </a:extLst>
          </p:cNvPr>
          <p:cNvSpPr txBox="1"/>
          <p:nvPr/>
        </p:nvSpPr>
        <p:spPr>
          <a:xfrm>
            <a:off x="6139771" y="4573281"/>
            <a:ext cx="383979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err="1">
                <a:solidFill>
                  <a:srgbClr val="FF0000"/>
                </a:solidFill>
              </a:rPr>
              <a:t>bvb</a:t>
            </a:r>
            <a:r>
              <a:rPr lang="nl-BE" sz="1400" dirty="0">
                <a:solidFill>
                  <a:srgbClr val="FF0000"/>
                </a:solidFill>
              </a:rPr>
              <a:t>.  30d. </a:t>
            </a:r>
            <a:r>
              <a:rPr lang="nl-BE" sz="1400" b="1" dirty="0">
                <a:solidFill>
                  <a:srgbClr val="FF0000"/>
                </a:solidFill>
              </a:rPr>
              <a:t>leverancierskrediet</a:t>
            </a:r>
            <a:br>
              <a:rPr lang="nl-BE" sz="1400" dirty="0">
                <a:solidFill>
                  <a:srgbClr val="FF0000"/>
                </a:solidFill>
              </a:rPr>
            </a:br>
            <a:r>
              <a:rPr lang="nl-BE" sz="1400" dirty="0">
                <a:solidFill>
                  <a:srgbClr val="FF0000"/>
                </a:solidFill>
              </a:rPr>
              <a:t>	500.000 Euro aankopen/jaar </a:t>
            </a:r>
          </a:p>
          <a:p>
            <a:r>
              <a:rPr lang="nl-BE" sz="1400" dirty="0">
                <a:solidFill>
                  <a:srgbClr val="FF0000"/>
                </a:solidFill>
              </a:rPr>
              <a:t>	100.000 Euro diensten</a:t>
            </a:r>
          </a:p>
          <a:p>
            <a:r>
              <a:rPr lang="nl-BE" sz="1400" dirty="0">
                <a:solidFill>
                  <a:srgbClr val="FF0000"/>
                </a:solidFill>
              </a:rPr>
              <a:t>	21% BTW</a:t>
            </a:r>
          </a:p>
          <a:p>
            <a:r>
              <a:rPr lang="nl-BE" sz="1400" dirty="0">
                <a:solidFill>
                  <a:srgbClr val="FF0000"/>
                </a:solidFill>
              </a:rPr>
              <a:t>=&gt; 30/365 x 600.000 x 1,21 = </a:t>
            </a:r>
            <a:r>
              <a:rPr lang="nl-BE" sz="1400" b="1" dirty="0">
                <a:solidFill>
                  <a:srgbClr val="FF0000"/>
                </a:solidFill>
              </a:rPr>
              <a:t>-60.000 €  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315C432-4C28-4D50-BC4F-DB952D08EBF5}"/>
              </a:ext>
            </a:extLst>
          </p:cNvPr>
          <p:cNvCxnSpPr/>
          <p:nvPr/>
        </p:nvCxnSpPr>
        <p:spPr>
          <a:xfrm>
            <a:off x="8152818" y="6500862"/>
            <a:ext cx="9004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529D6094-8E3C-45AF-B0C0-D37F509101F8}"/>
              </a:ext>
            </a:extLst>
          </p:cNvPr>
          <p:cNvSpPr txBox="1"/>
          <p:nvPr/>
        </p:nvSpPr>
        <p:spPr>
          <a:xfrm>
            <a:off x="6139771" y="5776149"/>
            <a:ext cx="38397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err="1">
                <a:solidFill>
                  <a:srgbClr val="FF0000"/>
                </a:solidFill>
              </a:rPr>
              <a:t>bvb</a:t>
            </a:r>
            <a:r>
              <a:rPr lang="nl-BE" sz="1400" dirty="0">
                <a:solidFill>
                  <a:srgbClr val="FF0000"/>
                </a:solidFill>
              </a:rPr>
              <a:t>.  1/12</a:t>
            </a:r>
            <a:r>
              <a:rPr lang="nl-BE" sz="1400" baseline="30000" dirty="0">
                <a:solidFill>
                  <a:srgbClr val="FF0000"/>
                </a:solidFill>
              </a:rPr>
              <a:t>e</a:t>
            </a:r>
            <a:r>
              <a:rPr lang="nl-BE" sz="1400" dirty="0">
                <a:solidFill>
                  <a:srgbClr val="FF0000"/>
                </a:solidFill>
              </a:rPr>
              <a:t> </a:t>
            </a:r>
            <a:r>
              <a:rPr lang="nl-BE" sz="1400" b="1" dirty="0">
                <a:solidFill>
                  <a:srgbClr val="FF0000"/>
                </a:solidFill>
              </a:rPr>
              <a:t>personeelskosten</a:t>
            </a:r>
            <a:br>
              <a:rPr lang="nl-BE" sz="1400" dirty="0">
                <a:solidFill>
                  <a:srgbClr val="FF0000"/>
                </a:solidFill>
              </a:rPr>
            </a:br>
            <a:r>
              <a:rPr lang="nl-BE" sz="1400" dirty="0">
                <a:solidFill>
                  <a:srgbClr val="FF0000"/>
                </a:solidFill>
              </a:rPr>
              <a:t>	180.000 Euro omzet/jaar </a:t>
            </a:r>
          </a:p>
          <a:p>
            <a:r>
              <a:rPr lang="nl-BE" sz="1400" dirty="0">
                <a:solidFill>
                  <a:srgbClr val="FF0000"/>
                </a:solidFill>
              </a:rPr>
              <a:t>=&gt; 180.000 /12 = 		     -  </a:t>
            </a:r>
            <a:r>
              <a:rPr lang="nl-BE" sz="1400" b="1" dirty="0">
                <a:solidFill>
                  <a:srgbClr val="FF0000"/>
                </a:solidFill>
              </a:rPr>
              <a:t>15.000 € </a:t>
            </a:r>
            <a:r>
              <a:rPr lang="nl-BE" sz="1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17B7C92-C562-4AAB-9676-1E8D0D302DDA}"/>
              </a:ext>
            </a:extLst>
          </p:cNvPr>
          <p:cNvSpPr txBox="1"/>
          <p:nvPr/>
        </p:nvSpPr>
        <p:spPr>
          <a:xfrm>
            <a:off x="8099094" y="6527190"/>
            <a:ext cx="1007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rgbClr val="FF0000"/>
                </a:solidFill>
              </a:rPr>
              <a:t>208.000 €</a:t>
            </a:r>
            <a:r>
              <a:rPr lang="nl-BE" sz="16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01B6B77-9FC0-430B-A991-30391922BC97}"/>
              </a:ext>
            </a:extLst>
          </p:cNvPr>
          <p:cNvSpPr txBox="1"/>
          <p:nvPr/>
        </p:nvSpPr>
        <p:spPr>
          <a:xfrm>
            <a:off x="5769327" y="86006"/>
            <a:ext cx="3249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>
                <a:solidFill>
                  <a:schemeClr val="accent1">
                    <a:lumMod val="75000"/>
                  </a:schemeClr>
                </a:solidFill>
              </a:rPr>
              <a:t>CLOSING DATE ACTUALS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7755BEA-0B9E-4FC4-AAA6-D62A13AC6DEB}"/>
              </a:ext>
            </a:extLst>
          </p:cNvPr>
          <p:cNvSpPr txBox="1"/>
          <p:nvPr/>
        </p:nvSpPr>
        <p:spPr>
          <a:xfrm>
            <a:off x="5769326" y="572460"/>
            <a:ext cx="33746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>
                <a:solidFill>
                  <a:schemeClr val="accent1">
                    <a:lumMod val="75000"/>
                  </a:schemeClr>
                </a:solidFill>
              </a:rPr>
              <a:t>Voorraad:				   </a:t>
            </a:r>
            <a:r>
              <a:rPr lang="nl-BE" sz="1400" b="1" dirty="0">
                <a:solidFill>
                  <a:schemeClr val="accent1">
                    <a:lumMod val="75000"/>
                  </a:schemeClr>
                </a:solidFill>
              </a:rPr>
              <a:t>91.300 €</a:t>
            </a:r>
            <a:endParaRPr lang="nl-BE" sz="1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nl-BE" sz="1400" dirty="0">
                <a:solidFill>
                  <a:schemeClr val="accent1">
                    <a:lumMod val="75000"/>
                  </a:schemeClr>
                </a:solidFill>
              </a:rPr>
              <a:t>Handelsvorderingen:            	 </a:t>
            </a:r>
            <a:r>
              <a:rPr lang="nl-BE" sz="1400" b="1" dirty="0">
                <a:solidFill>
                  <a:schemeClr val="accent1">
                    <a:lumMod val="75000"/>
                  </a:schemeClr>
                </a:solidFill>
              </a:rPr>
              <a:t>185.455 €</a:t>
            </a:r>
          </a:p>
          <a:p>
            <a:r>
              <a:rPr lang="nl-BE" sz="1400" b="1" dirty="0">
                <a:solidFill>
                  <a:schemeClr val="accent1">
                    <a:lumMod val="75000"/>
                  </a:schemeClr>
                </a:solidFill>
              </a:rPr>
              <a:t>-/- 30% dubieuze debiteuren:	  -45.000 €</a:t>
            </a:r>
          </a:p>
          <a:p>
            <a:r>
              <a:rPr lang="nl-BE" sz="1400" dirty="0">
                <a:solidFill>
                  <a:schemeClr val="accent1">
                    <a:lumMod val="75000"/>
                  </a:schemeClr>
                </a:solidFill>
              </a:rPr>
              <a:t>Handelsschulden:           	   	  -</a:t>
            </a:r>
            <a:r>
              <a:rPr lang="nl-BE" sz="1400" b="1" dirty="0">
                <a:solidFill>
                  <a:schemeClr val="accent1">
                    <a:lumMod val="75000"/>
                  </a:schemeClr>
                </a:solidFill>
              </a:rPr>
              <a:t>55.238 €</a:t>
            </a:r>
          </a:p>
          <a:p>
            <a:r>
              <a:rPr lang="nl-BE" sz="1400" b="1" dirty="0">
                <a:solidFill>
                  <a:schemeClr val="accent1">
                    <a:lumMod val="75000"/>
                  </a:schemeClr>
                </a:solidFill>
              </a:rPr>
              <a:t>+/+ Te ontvangen facturen: 	  -20.000 €</a:t>
            </a:r>
          </a:p>
          <a:p>
            <a:r>
              <a:rPr lang="nl-BE" sz="1400" b="1" dirty="0">
                <a:solidFill>
                  <a:schemeClr val="accent1">
                    <a:lumMod val="75000"/>
                  </a:schemeClr>
                </a:solidFill>
              </a:rPr>
              <a:t>Soc. en </a:t>
            </a:r>
            <a:r>
              <a:rPr lang="nl-BE" sz="1400" b="1" dirty="0" err="1">
                <a:solidFill>
                  <a:schemeClr val="accent1">
                    <a:lumMod val="75000"/>
                  </a:schemeClr>
                </a:solidFill>
              </a:rPr>
              <a:t>fisc</a:t>
            </a:r>
            <a:r>
              <a:rPr lang="nl-BE" sz="1400" b="1" dirty="0">
                <a:solidFill>
                  <a:schemeClr val="accent1">
                    <a:lumMod val="75000"/>
                  </a:schemeClr>
                </a:solidFill>
              </a:rPr>
              <a:t>. schulden:		  -21.874 €</a:t>
            </a:r>
          </a:p>
          <a:p>
            <a:r>
              <a:rPr lang="nl-BE" sz="16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9ADE2DE-8299-46C9-B416-1E64137BE201}"/>
              </a:ext>
            </a:extLst>
          </p:cNvPr>
          <p:cNvSpPr txBox="1"/>
          <p:nvPr/>
        </p:nvSpPr>
        <p:spPr>
          <a:xfrm>
            <a:off x="6567041" y="1856577"/>
            <a:ext cx="2499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chemeClr val="accent1">
                    <a:lumMod val="75000"/>
                  </a:schemeClr>
                </a:solidFill>
              </a:rPr>
              <a:t> ACTUAL W.C.R:	 134.646 €</a:t>
            </a:r>
            <a:r>
              <a:rPr lang="nl-BE" sz="1600" dirty="0">
                <a:solidFill>
                  <a:schemeClr val="accent1">
                    <a:lumMod val="75000"/>
                  </a:schemeClr>
                </a:solidFill>
              </a:rPr>
              <a:t>  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72A433C4-D77D-49DA-9AA6-94C15A2FADCC}"/>
              </a:ext>
            </a:extLst>
          </p:cNvPr>
          <p:cNvCxnSpPr>
            <a:cxnSpLocks/>
          </p:cNvCxnSpPr>
          <p:nvPr/>
        </p:nvCxnSpPr>
        <p:spPr>
          <a:xfrm>
            <a:off x="8152818" y="1920470"/>
            <a:ext cx="774261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Line 51">
            <a:extLst>
              <a:ext uri="{FF2B5EF4-FFF2-40B4-BE49-F238E27FC236}">
                <a16:creationId xmlns:a16="http://schemas.microsoft.com/office/drawing/2014/main" id="{25A2C15E-2C41-4EDA-896E-15610D04434E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1901" y="667123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59" name="Text Box 55">
            <a:extLst>
              <a:ext uri="{FF2B5EF4-FFF2-40B4-BE49-F238E27FC236}">
                <a16:creationId xmlns:a16="http://schemas.microsoft.com/office/drawing/2014/main" id="{02959450-5959-4C1C-AF4A-A006704B2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6363" y="740148"/>
            <a:ext cx="11525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60" name="Text Box 56">
            <a:extLst>
              <a:ext uri="{FF2B5EF4-FFF2-40B4-BE49-F238E27FC236}">
                <a16:creationId xmlns:a16="http://schemas.microsoft.com/office/drawing/2014/main" id="{BF570EFB-BC95-4792-AD7D-14AE9420B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6287" y="4260190"/>
            <a:ext cx="1150938" cy="36004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Schuld</a:t>
            </a:r>
          </a:p>
        </p:txBody>
      </p:sp>
      <p:sp>
        <p:nvSpPr>
          <p:cNvPr id="68" name="Text Box 58">
            <a:extLst>
              <a:ext uri="{FF2B5EF4-FFF2-40B4-BE49-F238E27FC236}">
                <a16:creationId xmlns:a16="http://schemas.microsoft.com/office/drawing/2014/main" id="{E45C3C11-D6D2-4FE4-BD7C-E6C15B80C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6287" y="4620230"/>
            <a:ext cx="1150938" cy="23142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&lt;1Y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76" name="Text Box 60">
            <a:extLst>
              <a:ext uri="{FF2B5EF4-FFF2-40B4-BE49-F238E27FC236}">
                <a16:creationId xmlns:a16="http://schemas.microsoft.com/office/drawing/2014/main" id="{F7E53F2D-EB56-4200-8DCE-4C51EC09F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7108" y="1459286"/>
            <a:ext cx="11509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Voorraden</a:t>
            </a:r>
          </a:p>
        </p:txBody>
      </p:sp>
      <p:sp>
        <p:nvSpPr>
          <p:cNvPr id="77" name="Text Box 61">
            <a:extLst>
              <a:ext uri="{FF2B5EF4-FFF2-40B4-BE49-F238E27FC236}">
                <a16:creationId xmlns:a16="http://schemas.microsoft.com/office/drawing/2014/main" id="{4F8498EC-1EEF-4593-8C18-71E665C17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7108" y="2106986"/>
            <a:ext cx="1150937" cy="46910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Vorderingen</a:t>
            </a:r>
          </a:p>
        </p:txBody>
      </p:sp>
      <p:sp>
        <p:nvSpPr>
          <p:cNvPr id="78" name="Text Box 62">
            <a:extLst>
              <a:ext uri="{FF2B5EF4-FFF2-40B4-BE49-F238E27FC236}">
                <a16:creationId xmlns:a16="http://schemas.microsoft.com/office/drawing/2014/main" id="{BCDDDA93-1AC2-4583-9F45-B4153BF40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6363" y="1676773"/>
            <a:ext cx="11509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BE" sz="1200"/>
              <a:t>Handels-vorderingen</a:t>
            </a:r>
            <a:endParaRPr lang="nl-NL" sz="1200"/>
          </a:p>
        </p:txBody>
      </p:sp>
      <p:sp>
        <p:nvSpPr>
          <p:cNvPr id="79" name="Text Box 63">
            <a:extLst>
              <a:ext uri="{FF2B5EF4-FFF2-40B4-BE49-F238E27FC236}">
                <a16:creationId xmlns:a16="http://schemas.microsoft.com/office/drawing/2014/main" id="{762ADD7F-EB1C-4A30-916F-6A12597F5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6287" y="4851651"/>
            <a:ext cx="1150938" cy="253207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KT Fin Schuld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80" name="Text Box 64">
            <a:extLst>
              <a:ext uri="{FF2B5EF4-FFF2-40B4-BE49-F238E27FC236}">
                <a16:creationId xmlns:a16="http://schemas.microsoft.com/office/drawing/2014/main" id="{068585F0-5B58-41AA-A3F6-37F27FDA1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8888" y="2035548"/>
            <a:ext cx="11509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Leveranciers</a:t>
            </a:r>
          </a:p>
        </p:txBody>
      </p:sp>
      <p:sp>
        <p:nvSpPr>
          <p:cNvPr id="81" name="Text Box 72">
            <a:extLst>
              <a:ext uri="{FF2B5EF4-FFF2-40B4-BE49-F238E27FC236}">
                <a16:creationId xmlns:a16="http://schemas.microsoft.com/office/drawing/2014/main" id="{9EEC1F59-7F6E-4953-B88B-4D73FAB97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8888" y="2324473"/>
            <a:ext cx="1150938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Soc/Fisc.</a:t>
            </a:r>
          </a:p>
          <a:p>
            <a:pPr algn="ctr" eaLnBrk="1" hangingPunct="1"/>
            <a:r>
              <a:rPr lang="nl-NL" sz="1200"/>
              <a:t>Schulden</a:t>
            </a:r>
          </a:p>
          <a:p>
            <a:pPr algn="ctr" eaLnBrk="1" hangingPunct="1"/>
            <a:endParaRPr lang="nl-NL" sz="1200"/>
          </a:p>
        </p:txBody>
      </p:sp>
      <p:sp>
        <p:nvSpPr>
          <p:cNvPr id="82" name="Text Box 73">
            <a:extLst>
              <a:ext uri="{FF2B5EF4-FFF2-40B4-BE49-F238E27FC236}">
                <a16:creationId xmlns:a16="http://schemas.microsoft.com/office/drawing/2014/main" id="{D0198B3B-8038-4354-B4E9-D0D09D709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848" y="5644863"/>
            <a:ext cx="1152525" cy="26709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 err="1"/>
              <a:t>Liq.Middelen</a:t>
            </a:r>
            <a:endParaRPr lang="nl-NL" sz="1000" dirty="0"/>
          </a:p>
        </p:txBody>
      </p:sp>
      <p:sp>
        <p:nvSpPr>
          <p:cNvPr id="83" name="Line 52">
            <a:extLst>
              <a:ext uri="{FF2B5EF4-FFF2-40B4-BE49-F238E27FC236}">
                <a16:creationId xmlns:a16="http://schemas.microsoft.com/office/drawing/2014/main" id="{2DD4B5D8-FA1E-427E-83FF-E421B749BB86}"/>
              </a:ext>
            </a:extLst>
          </p:cNvPr>
          <p:cNvSpPr>
            <a:spLocks noChangeShapeType="1"/>
          </p:cNvSpPr>
          <p:nvPr/>
        </p:nvSpPr>
        <p:spPr bwMode="auto">
          <a:xfrm>
            <a:off x="2418888" y="667123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FB873468-44A0-411D-8BDC-7870A9A5AE6C}"/>
              </a:ext>
            </a:extLst>
          </p:cNvPr>
          <p:cNvSpPr txBox="1"/>
          <p:nvPr/>
        </p:nvSpPr>
        <p:spPr>
          <a:xfrm rot="5400000">
            <a:off x="3425148" y="4504147"/>
            <a:ext cx="1013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00B050"/>
                </a:solidFill>
              </a:rPr>
              <a:t>Net-cash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25C2547-92EB-423B-8D68-9BABBA8562D3}"/>
              </a:ext>
            </a:extLst>
          </p:cNvPr>
          <p:cNvSpPr txBox="1"/>
          <p:nvPr/>
        </p:nvSpPr>
        <p:spPr>
          <a:xfrm>
            <a:off x="1191272" y="2765757"/>
            <a:ext cx="248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4472BE"/>
                </a:solidFill>
              </a:rPr>
              <a:t>Bedrijfskapitaalbehoefte</a:t>
            </a:r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7D8687ED-64B8-41BB-9013-AA781CC0FC78}"/>
              </a:ext>
            </a:extLst>
          </p:cNvPr>
          <p:cNvSpPr/>
          <p:nvPr/>
        </p:nvSpPr>
        <p:spPr>
          <a:xfrm>
            <a:off x="1252862" y="1461231"/>
            <a:ext cx="1163782" cy="1128156"/>
          </a:xfrm>
          <a:custGeom>
            <a:avLst/>
            <a:gdLst>
              <a:gd name="connsiteX0" fmla="*/ 5937 w 1163782"/>
              <a:gd name="connsiteY0" fmla="*/ 0 h 1110343"/>
              <a:gd name="connsiteX1" fmla="*/ 1163782 w 1163782"/>
              <a:gd name="connsiteY1" fmla="*/ 5938 h 1110343"/>
              <a:gd name="connsiteX2" fmla="*/ 1140031 w 1163782"/>
              <a:gd name="connsiteY2" fmla="*/ 581891 h 1110343"/>
              <a:gd name="connsiteX3" fmla="*/ 896587 w 1163782"/>
              <a:gd name="connsiteY3" fmla="*/ 1110343 h 1110343"/>
              <a:gd name="connsiteX4" fmla="*/ 0 w 1163782"/>
              <a:gd name="connsiteY4" fmla="*/ 1110343 h 1110343"/>
              <a:gd name="connsiteX5" fmla="*/ 5937 w 1163782"/>
              <a:gd name="connsiteY5" fmla="*/ 0 h 1110343"/>
              <a:gd name="connsiteX0" fmla="*/ 5937 w 1163782"/>
              <a:gd name="connsiteY0" fmla="*/ 0 h 1128156"/>
              <a:gd name="connsiteX1" fmla="*/ 1163782 w 1163782"/>
              <a:gd name="connsiteY1" fmla="*/ 5938 h 1128156"/>
              <a:gd name="connsiteX2" fmla="*/ 1140031 w 1163782"/>
              <a:gd name="connsiteY2" fmla="*/ 581891 h 1128156"/>
              <a:gd name="connsiteX3" fmla="*/ 1157844 w 1163782"/>
              <a:gd name="connsiteY3" fmla="*/ 1128156 h 1128156"/>
              <a:gd name="connsiteX4" fmla="*/ 0 w 1163782"/>
              <a:gd name="connsiteY4" fmla="*/ 1110343 h 1128156"/>
              <a:gd name="connsiteX5" fmla="*/ 5937 w 1163782"/>
              <a:gd name="connsiteY5" fmla="*/ 0 h 11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782" h="1128156">
                <a:moveTo>
                  <a:pt x="5937" y="0"/>
                </a:moveTo>
                <a:lnTo>
                  <a:pt x="1163782" y="5938"/>
                </a:lnTo>
                <a:lnTo>
                  <a:pt x="1140031" y="581891"/>
                </a:lnTo>
                <a:lnTo>
                  <a:pt x="1157844" y="1128156"/>
                </a:lnTo>
                <a:lnTo>
                  <a:pt x="0" y="1110343"/>
                </a:lnTo>
                <a:lnTo>
                  <a:pt x="5937" y="0"/>
                </a:lnTo>
                <a:close/>
              </a:path>
            </a:pathLst>
          </a:custGeom>
          <a:solidFill>
            <a:srgbClr val="4472BE">
              <a:alpha val="21961"/>
            </a:srgbClr>
          </a:solidFill>
          <a:ln>
            <a:solidFill>
              <a:srgbClr val="2F528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26E23559-9E28-4FEA-88EA-58B109C0E70F}"/>
              </a:ext>
            </a:extLst>
          </p:cNvPr>
          <p:cNvSpPr/>
          <p:nvPr/>
        </p:nvSpPr>
        <p:spPr>
          <a:xfrm>
            <a:off x="1265087" y="745065"/>
            <a:ext cx="1149887" cy="718518"/>
          </a:xfrm>
          <a:prstGeom prst="rect">
            <a:avLst/>
          </a:prstGeom>
          <a:solidFill>
            <a:srgbClr val="FFFF00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F13584FC-28B2-405E-BAED-B8471D9BA2E0}"/>
              </a:ext>
            </a:extLst>
          </p:cNvPr>
          <p:cNvSpPr/>
          <p:nvPr/>
        </p:nvSpPr>
        <p:spPr>
          <a:xfrm>
            <a:off x="1462867" y="4274965"/>
            <a:ext cx="2297875" cy="1620982"/>
          </a:xfrm>
          <a:custGeom>
            <a:avLst/>
            <a:gdLst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51906 w 2297875"/>
              <a:gd name="connsiteY4" fmla="*/ 831273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7875" h="1620982">
                <a:moveTo>
                  <a:pt x="1294410" y="825335"/>
                </a:moveTo>
                <a:lnTo>
                  <a:pt x="2297875" y="831273"/>
                </a:lnTo>
                <a:lnTo>
                  <a:pt x="2286000" y="5937"/>
                </a:lnTo>
                <a:lnTo>
                  <a:pt x="1140031" y="0"/>
                </a:lnTo>
                <a:lnTo>
                  <a:pt x="1151906" y="831273"/>
                </a:lnTo>
                <a:lnTo>
                  <a:pt x="890649" y="1377537"/>
                </a:lnTo>
                <a:lnTo>
                  <a:pt x="0" y="1377537"/>
                </a:lnTo>
                <a:lnTo>
                  <a:pt x="0" y="1620982"/>
                </a:lnTo>
                <a:lnTo>
                  <a:pt x="1145969" y="1609106"/>
                </a:lnTo>
                <a:lnTo>
                  <a:pt x="1145969" y="1365662"/>
                </a:lnTo>
                <a:lnTo>
                  <a:pt x="985652" y="1377537"/>
                </a:lnTo>
                <a:lnTo>
                  <a:pt x="1294410" y="825335"/>
                </a:lnTo>
                <a:close/>
              </a:path>
            </a:pathLst>
          </a:custGeom>
          <a:solidFill>
            <a:srgbClr val="92D050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86CDD7F9-0A70-44BA-85E8-AA166C20F75E}"/>
              </a:ext>
            </a:extLst>
          </p:cNvPr>
          <p:cNvSpPr/>
          <p:nvPr/>
        </p:nvSpPr>
        <p:spPr>
          <a:xfrm>
            <a:off x="2405099" y="2045417"/>
            <a:ext cx="1163782" cy="782292"/>
          </a:xfrm>
          <a:custGeom>
            <a:avLst/>
            <a:gdLst>
              <a:gd name="connsiteX0" fmla="*/ 5937 w 1163782"/>
              <a:gd name="connsiteY0" fmla="*/ 0 h 1110343"/>
              <a:gd name="connsiteX1" fmla="*/ 1163782 w 1163782"/>
              <a:gd name="connsiteY1" fmla="*/ 5938 h 1110343"/>
              <a:gd name="connsiteX2" fmla="*/ 1140031 w 1163782"/>
              <a:gd name="connsiteY2" fmla="*/ 581891 h 1110343"/>
              <a:gd name="connsiteX3" fmla="*/ 896587 w 1163782"/>
              <a:gd name="connsiteY3" fmla="*/ 1110343 h 1110343"/>
              <a:gd name="connsiteX4" fmla="*/ 0 w 1163782"/>
              <a:gd name="connsiteY4" fmla="*/ 1110343 h 1110343"/>
              <a:gd name="connsiteX5" fmla="*/ 5937 w 1163782"/>
              <a:gd name="connsiteY5" fmla="*/ 0 h 1110343"/>
              <a:gd name="connsiteX0" fmla="*/ 5937 w 1163782"/>
              <a:gd name="connsiteY0" fmla="*/ 0 h 1128156"/>
              <a:gd name="connsiteX1" fmla="*/ 1163782 w 1163782"/>
              <a:gd name="connsiteY1" fmla="*/ 5938 h 1128156"/>
              <a:gd name="connsiteX2" fmla="*/ 1140031 w 1163782"/>
              <a:gd name="connsiteY2" fmla="*/ 581891 h 1128156"/>
              <a:gd name="connsiteX3" fmla="*/ 1157844 w 1163782"/>
              <a:gd name="connsiteY3" fmla="*/ 1128156 h 1128156"/>
              <a:gd name="connsiteX4" fmla="*/ 0 w 1163782"/>
              <a:gd name="connsiteY4" fmla="*/ 1110343 h 1128156"/>
              <a:gd name="connsiteX5" fmla="*/ 5937 w 1163782"/>
              <a:gd name="connsiteY5" fmla="*/ 0 h 11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782" h="1128156">
                <a:moveTo>
                  <a:pt x="5937" y="0"/>
                </a:moveTo>
                <a:lnTo>
                  <a:pt x="1163782" y="5938"/>
                </a:lnTo>
                <a:lnTo>
                  <a:pt x="1140031" y="581891"/>
                </a:lnTo>
                <a:lnTo>
                  <a:pt x="1157844" y="1128156"/>
                </a:lnTo>
                <a:lnTo>
                  <a:pt x="0" y="1110343"/>
                </a:lnTo>
                <a:lnTo>
                  <a:pt x="5937" y="0"/>
                </a:lnTo>
                <a:close/>
              </a:path>
            </a:pathLst>
          </a:custGeom>
          <a:solidFill>
            <a:srgbClr val="4472BE">
              <a:alpha val="21961"/>
            </a:srgbClr>
          </a:solidFill>
          <a:ln>
            <a:solidFill>
              <a:srgbClr val="2F528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1" name="Line 51">
            <a:extLst>
              <a:ext uri="{FF2B5EF4-FFF2-40B4-BE49-F238E27FC236}">
                <a16:creationId xmlns:a16="http://schemas.microsoft.com/office/drawing/2014/main" id="{89A52636-D7B7-4FE3-BF9C-FC005AD09099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6179" y="3729022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92" name="Line 52">
            <a:extLst>
              <a:ext uri="{FF2B5EF4-FFF2-40B4-BE49-F238E27FC236}">
                <a16:creationId xmlns:a16="http://schemas.microsoft.com/office/drawing/2014/main" id="{215345E3-46BC-4649-A7A6-E0BED728AB82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3166" y="3729022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3B10534B-DD1A-40D3-8F60-70F5D165940F}"/>
              </a:ext>
            </a:extLst>
          </p:cNvPr>
          <p:cNvSpPr txBox="1"/>
          <p:nvPr/>
        </p:nvSpPr>
        <p:spPr>
          <a:xfrm>
            <a:off x="2103531" y="3413551"/>
            <a:ext cx="1041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Net-Cash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D34B9AE9-6291-4D19-8225-A868DFE11B3A}"/>
              </a:ext>
            </a:extLst>
          </p:cNvPr>
          <p:cNvSpPr txBox="1"/>
          <p:nvPr/>
        </p:nvSpPr>
        <p:spPr>
          <a:xfrm>
            <a:off x="1665041" y="309782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Enterprise </a:t>
            </a:r>
            <a:r>
              <a:rPr lang="nl-BE" dirty="0" err="1"/>
              <a:t>value</a:t>
            </a:r>
            <a:endParaRPr lang="nl-BE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FCAAB35F-CF3B-47A6-B961-69D9C9A5B801}"/>
              </a:ext>
            </a:extLst>
          </p:cNvPr>
          <p:cNvSpPr txBox="1"/>
          <p:nvPr/>
        </p:nvSpPr>
        <p:spPr>
          <a:xfrm>
            <a:off x="3776344" y="255921"/>
            <a:ext cx="3449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5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3917559C-643F-47D1-861C-CA8BD6684DA7}"/>
              </a:ext>
            </a:extLst>
          </p:cNvPr>
          <p:cNvSpPr txBox="1"/>
          <p:nvPr/>
        </p:nvSpPr>
        <p:spPr>
          <a:xfrm rot="16200000">
            <a:off x="784892" y="927986"/>
            <a:ext cx="746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accent4">
                    <a:lumMod val="75000"/>
                  </a:schemeClr>
                </a:solidFill>
              </a:rPr>
              <a:t>V. act.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61F67D0-0956-4B8A-939F-F96BE6EB75EC}"/>
              </a:ext>
            </a:extLst>
          </p:cNvPr>
          <p:cNvSpPr txBox="1"/>
          <p:nvPr/>
        </p:nvSpPr>
        <p:spPr>
          <a:xfrm rot="20347353">
            <a:off x="1330809" y="906807"/>
            <a:ext cx="1007888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rgbClr val="FF0000"/>
                </a:solidFill>
              </a:rPr>
              <a:t>160.000 €</a:t>
            </a:r>
            <a:r>
              <a:rPr lang="nl-BE" sz="16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326A6413-884E-4ABC-BFFE-7F721F406318}"/>
              </a:ext>
            </a:extLst>
          </p:cNvPr>
          <p:cNvSpPr txBox="1"/>
          <p:nvPr/>
        </p:nvSpPr>
        <p:spPr>
          <a:xfrm rot="1775914">
            <a:off x="1837624" y="2061722"/>
            <a:ext cx="1007888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rgbClr val="FF0000"/>
                </a:solidFill>
              </a:rPr>
              <a:t>135.000 €</a:t>
            </a:r>
            <a:r>
              <a:rPr lang="nl-BE" sz="1600" dirty="0">
                <a:solidFill>
                  <a:srgbClr val="FF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96005215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2.png">
            <a:extLst>
              <a:ext uri="{FF2B5EF4-FFF2-40B4-BE49-F238E27FC236}">
                <a16:creationId xmlns:a16="http://schemas.microsoft.com/office/drawing/2014/main" id="{4238EC82-BE7C-491C-9024-509D9F210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47298"/>
            <a:ext cx="3086100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75286F-A653-4359-8FA9-F288DAD88B2C}"/>
              </a:ext>
            </a:extLst>
          </p:cNvPr>
          <p:cNvSpPr txBox="1"/>
          <p:nvPr/>
        </p:nvSpPr>
        <p:spPr>
          <a:xfrm>
            <a:off x="6108285" y="2811786"/>
            <a:ext cx="38397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err="1">
                <a:solidFill>
                  <a:srgbClr val="FF0000"/>
                </a:solidFill>
              </a:rPr>
              <a:t>bvb</a:t>
            </a:r>
            <a:r>
              <a:rPr lang="nl-BE" sz="1400" dirty="0">
                <a:solidFill>
                  <a:srgbClr val="FF0000"/>
                </a:solidFill>
              </a:rPr>
              <a:t>.  90d. </a:t>
            </a:r>
            <a:r>
              <a:rPr lang="nl-BE" sz="1400" b="1" dirty="0">
                <a:solidFill>
                  <a:srgbClr val="FF0000"/>
                </a:solidFill>
              </a:rPr>
              <a:t>voorraad</a:t>
            </a:r>
            <a:br>
              <a:rPr lang="nl-BE" sz="1400" dirty="0">
                <a:solidFill>
                  <a:srgbClr val="FF0000"/>
                </a:solidFill>
              </a:rPr>
            </a:br>
            <a:r>
              <a:rPr lang="nl-BE" sz="1400" dirty="0">
                <a:solidFill>
                  <a:srgbClr val="FF0000"/>
                </a:solidFill>
              </a:rPr>
              <a:t>	500.000 Euro aankopen/jaar </a:t>
            </a:r>
          </a:p>
          <a:p>
            <a:r>
              <a:rPr lang="nl-BE" sz="1400" dirty="0">
                <a:solidFill>
                  <a:srgbClr val="FF0000"/>
                </a:solidFill>
              </a:rPr>
              <a:t>=&gt; 90/365 x 500.000 =              </a:t>
            </a:r>
            <a:r>
              <a:rPr lang="nl-BE" sz="1400" b="1" dirty="0">
                <a:solidFill>
                  <a:srgbClr val="FF0000"/>
                </a:solidFill>
              </a:rPr>
              <a:t>124.000 €</a:t>
            </a:r>
            <a:r>
              <a:rPr lang="nl-BE" sz="14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4525FC-9393-4126-9058-D04A679DE420}"/>
              </a:ext>
            </a:extLst>
          </p:cNvPr>
          <p:cNvSpPr txBox="1"/>
          <p:nvPr/>
        </p:nvSpPr>
        <p:spPr>
          <a:xfrm>
            <a:off x="6567041" y="2390512"/>
            <a:ext cx="1811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>
                <a:solidFill>
                  <a:srgbClr val="FF0000"/>
                </a:solidFill>
              </a:rPr>
              <a:t>TARGET W.C.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6C7AF56-930B-4E33-9FE9-06A3443F9D05}"/>
              </a:ext>
            </a:extLst>
          </p:cNvPr>
          <p:cNvSpPr txBox="1"/>
          <p:nvPr/>
        </p:nvSpPr>
        <p:spPr>
          <a:xfrm>
            <a:off x="6139772" y="3603907"/>
            <a:ext cx="38397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err="1">
                <a:solidFill>
                  <a:srgbClr val="FF0000"/>
                </a:solidFill>
              </a:rPr>
              <a:t>bvb</a:t>
            </a:r>
            <a:r>
              <a:rPr lang="nl-BE" sz="1400" dirty="0">
                <a:solidFill>
                  <a:srgbClr val="FF0000"/>
                </a:solidFill>
              </a:rPr>
              <a:t>.  60d. </a:t>
            </a:r>
            <a:r>
              <a:rPr lang="nl-BE" sz="1400" b="1" dirty="0">
                <a:solidFill>
                  <a:srgbClr val="FF0000"/>
                </a:solidFill>
              </a:rPr>
              <a:t>klantenkrediet</a:t>
            </a:r>
            <a:br>
              <a:rPr lang="nl-BE" sz="1400" dirty="0">
                <a:solidFill>
                  <a:srgbClr val="FF0000"/>
                </a:solidFill>
              </a:rPr>
            </a:br>
            <a:r>
              <a:rPr lang="nl-BE" sz="1400" dirty="0">
                <a:solidFill>
                  <a:srgbClr val="FF0000"/>
                </a:solidFill>
              </a:rPr>
              <a:t>	800.000 Euro omzet/jaar </a:t>
            </a:r>
          </a:p>
          <a:p>
            <a:r>
              <a:rPr lang="nl-BE" sz="1400" dirty="0">
                <a:solidFill>
                  <a:srgbClr val="FF0000"/>
                </a:solidFill>
              </a:rPr>
              <a:t>	21% BTW</a:t>
            </a:r>
          </a:p>
          <a:p>
            <a:r>
              <a:rPr lang="nl-BE" sz="1400" dirty="0">
                <a:solidFill>
                  <a:srgbClr val="FF0000"/>
                </a:solidFill>
              </a:rPr>
              <a:t>=&gt; 60/365 x 800.000 x 1,21 = </a:t>
            </a:r>
            <a:r>
              <a:rPr lang="nl-BE" sz="1400" b="1" dirty="0">
                <a:solidFill>
                  <a:srgbClr val="FF0000"/>
                </a:solidFill>
              </a:rPr>
              <a:t>159.000 €</a:t>
            </a:r>
            <a:r>
              <a:rPr lang="nl-BE" sz="14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F8DEB93-5FA9-40FE-9F1A-3A181376918D}"/>
              </a:ext>
            </a:extLst>
          </p:cNvPr>
          <p:cNvSpPr txBox="1"/>
          <p:nvPr/>
        </p:nvSpPr>
        <p:spPr>
          <a:xfrm>
            <a:off x="6139771" y="4573281"/>
            <a:ext cx="383979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err="1">
                <a:solidFill>
                  <a:srgbClr val="FF0000"/>
                </a:solidFill>
              </a:rPr>
              <a:t>bvb</a:t>
            </a:r>
            <a:r>
              <a:rPr lang="nl-BE" sz="1400" dirty="0">
                <a:solidFill>
                  <a:srgbClr val="FF0000"/>
                </a:solidFill>
              </a:rPr>
              <a:t>.  30d. </a:t>
            </a:r>
            <a:r>
              <a:rPr lang="nl-BE" sz="1400" b="1" dirty="0">
                <a:solidFill>
                  <a:srgbClr val="FF0000"/>
                </a:solidFill>
              </a:rPr>
              <a:t>leverancierskrediet</a:t>
            </a:r>
            <a:br>
              <a:rPr lang="nl-BE" sz="1400" dirty="0">
                <a:solidFill>
                  <a:srgbClr val="FF0000"/>
                </a:solidFill>
              </a:rPr>
            </a:br>
            <a:r>
              <a:rPr lang="nl-BE" sz="1400" dirty="0">
                <a:solidFill>
                  <a:srgbClr val="FF0000"/>
                </a:solidFill>
              </a:rPr>
              <a:t>	500.000 Euro aankopen/jaar </a:t>
            </a:r>
          </a:p>
          <a:p>
            <a:r>
              <a:rPr lang="nl-BE" sz="1400" dirty="0">
                <a:solidFill>
                  <a:srgbClr val="FF0000"/>
                </a:solidFill>
              </a:rPr>
              <a:t>	100.000 Euro diensten</a:t>
            </a:r>
          </a:p>
          <a:p>
            <a:r>
              <a:rPr lang="nl-BE" sz="1400" dirty="0">
                <a:solidFill>
                  <a:srgbClr val="FF0000"/>
                </a:solidFill>
              </a:rPr>
              <a:t>	21% BTW</a:t>
            </a:r>
          </a:p>
          <a:p>
            <a:r>
              <a:rPr lang="nl-BE" sz="1400" dirty="0">
                <a:solidFill>
                  <a:srgbClr val="FF0000"/>
                </a:solidFill>
              </a:rPr>
              <a:t>=&gt; 30/365 x 600.000 x 1,21 = </a:t>
            </a:r>
            <a:r>
              <a:rPr lang="nl-BE" sz="1400" b="1" dirty="0">
                <a:solidFill>
                  <a:srgbClr val="FF0000"/>
                </a:solidFill>
              </a:rPr>
              <a:t>-60.000 €  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315C432-4C28-4D50-BC4F-DB952D08EBF5}"/>
              </a:ext>
            </a:extLst>
          </p:cNvPr>
          <p:cNvCxnSpPr/>
          <p:nvPr/>
        </p:nvCxnSpPr>
        <p:spPr>
          <a:xfrm>
            <a:off x="8152818" y="6500862"/>
            <a:ext cx="9004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529D6094-8E3C-45AF-B0C0-D37F509101F8}"/>
              </a:ext>
            </a:extLst>
          </p:cNvPr>
          <p:cNvSpPr txBox="1"/>
          <p:nvPr/>
        </p:nvSpPr>
        <p:spPr>
          <a:xfrm>
            <a:off x="6139771" y="5776149"/>
            <a:ext cx="38397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err="1">
                <a:solidFill>
                  <a:srgbClr val="FF0000"/>
                </a:solidFill>
              </a:rPr>
              <a:t>bvb</a:t>
            </a:r>
            <a:r>
              <a:rPr lang="nl-BE" sz="1400" dirty="0">
                <a:solidFill>
                  <a:srgbClr val="FF0000"/>
                </a:solidFill>
              </a:rPr>
              <a:t>.  1/12</a:t>
            </a:r>
            <a:r>
              <a:rPr lang="nl-BE" sz="1400" baseline="30000" dirty="0">
                <a:solidFill>
                  <a:srgbClr val="FF0000"/>
                </a:solidFill>
              </a:rPr>
              <a:t>e</a:t>
            </a:r>
            <a:r>
              <a:rPr lang="nl-BE" sz="1400" dirty="0">
                <a:solidFill>
                  <a:srgbClr val="FF0000"/>
                </a:solidFill>
              </a:rPr>
              <a:t> </a:t>
            </a:r>
            <a:r>
              <a:rPr lang="nl-BE" sz="1400" b="1" dirty="0">
                <a:solidFill>
                  <a:srgbClr val="FF0000"/>
                </a:solidFill>
              </a:rPr>
              <a:t>personeelskosten</a:t>
            </a:r>
            <a:br>
              <a:rPr lang="nl-BE" sz="1400" dirty="0">
                <a:solidFill>
                  <a:srgbClr val="FF0000"/>
                </a:solidFill>
              </a:rPr>
            </a:br>
            <a:r>
              <a:rPr lang="nl-BE" sz="1400" dirty="0">
                <a:solidFill>
                  <a:srgbClr val="FF0000"/>
                </a:solidFill>
              </a:rPr>
              <a:t>	180.000 Euro omzet/jaar </a:t>
            </a:r>
          </a:p>
          <a:p>
            <a:r>
              <a:rPr lang="nl-BE" sz="1400" dirty="0">
                <a:solidFill>
                  <a:srgbClr val="FF0000"/>
                </a:solidFill>
              </a:rPr>
              <a:t>=&gt; 180.000 /12 = 		     -  </a:t>
            </a:r>
            <a:r>
              <a:rPr lang="nl-BE" sz="1400" b="1" dirty="0">
                <a:solidFill>
                  <a:srgbClr val="FF0000"/>
                </a:solidFill>
              </a:rPr>
              <a:t>15.000 € </a:t>
            </a:r>
            <a:r>
              <a:rPr lang="nl-BE" sz="1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17B7C92-C562-4AAB-9676-1E8D0D302DDA}"/>
              </a:ext>
            </a:extLst>
          </p:cNvPr>
          <p:cNvSpPr txBox="1"/>
          <p:nvPr/>
        </p:nvSpPr>
        <p:spPr>
          <a:xfrm>
            <a:off x="8099094" y="6527190"/>
            <a:ext cx="1007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rgbClr val="FF0000"/>
                </a:solidFill>
              </a:rPr>
              <a:t>208.000 €</a:t>
            </a:r>
            <a:r>
              <a:rPr lang="nl-BE" sz="16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01B6B77-9FC0-430B-A991-30391922BC97}"/>
              </a:ext>
            </a:extLst>
          </p:cNvPr>
          <p:cNvSpPr txBox="1"/>
          <p:nvPr/>
        </p:nvSpPr>
        <p:spPr>
          <a:xfrm>
            <a:off x="5769327" y="86006"/>
            <a:ext cx="3249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>
                <a:solidFill>
                  <a:schemeClr val="accent1">
                    <a:lumMod val="75000"/>
                  </a:schemeClr>
                </a:solidFill>
              </a:rPr>
              <a:t>CLOSING DATE ACTUALS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7755BEA-0B9E-4FC4-AAA6-D62A13AC6DEB}"/>
              </a:ext>
            </a:extLst>
          </p:cNvPr>
          <p:cNvSpPr txBox="1"/>
          <p:nvPr/>
        </p:nvSpPr>
        <p:spPr>
          <a:xfrm>
            <a:off x="5769326" y="572460"/>
            <a:ext cx="33746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>
                <a:solidFill>
                  <a:schemeClr val="accent1">
                    <a:lumMod val="75000"/>
                  </a:schemeClr>
                </a:solidFill>
              </a:rPr>
              <a:t>Voorraad:				   </a:t>
            </a:r>
            <a:r>
              <a:rPr lang="nl-BE" sz="1400" b="1" dirty="0">
                <a:solidFill>
                  <a:schemeClr val="accent1">
                    <a:lumMod val="75000"/>
                  </a:schemeClr>
                </a:solidFill>
              </a:rPr>
              <a:t>91.300 €</a:t>
            </a:r>
            <a:endParaRPr lang="nl-BE" sz="1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nl-BE" sz="1400" dirty="0">
                <a:solidFill>
                  <a:schemeClr val="accent1">
                    <a:lumMod val="75000"/>
                  </a:schemeClr>
                </a:solidFill>
              </a:rPr>
              <a:t>Handelsvorderingen:            	 </a:t>
            </a:r>
            <a:r>
              <a:rPr lang="nl-BE" sz="1400" b="1" dirty="0">
                <a:solidFill>
                  <a:schemeClr val="accent1">
                    <a:lumMod val="75000"/>
                  </a:schemeClr>
                </a:solidFill>
              </a:rPr>
              <a:t>185.455 €</a:t>
            </a:r>
          </a:p>
          <a:p>
            <a:r>
              <a:rPr lang="nl-BE" sz="1400" b="1" dirty="0">
                <a:solidFill>
                  <a:schemeClr val="accent1">
                    <a:lumMod val="75000"/>
                  </a:schemeClr>
                </a:solidFill>
              </a:rPr>
              <a:t>-/- 30% dubieuze debiteuren:	  -45.000 €</a:t>
            </a:r>
          </a:p>
          <a:p>
            <a:r>
              <a:rPr lang="nl-BE" sz="1400" dirty="0">
                <a:solidFill>
                  <a:schemeClr val="accent1">
                    <a:lumMod val="75000"/>
                  </a:schemeClr>
                </a:solidFill>
              </a:rPr>
              <a:t>Handelsschulden:           	   	  -</a:t>
            </a:r>
            <a:r>
              <a:rPr lang="nl-BE" sz="1400" b="1" dirty="0">
                <a:solidFill>
                  <a:schemeClr val="accent1">
                    <a:lumMod val="75000"/>
                  </a:schemeClr>
                </a:solidFill>
              </a:rPr>
              <a:t>55.238 €</a:t>
            </a:r>
          </a:p>
          <a:p>
            <a:r>
              <a:rPr lang="nl-BE" sz="1400" b="1" dirty="0">
                <a:solidFill>
                  <a:schemeClr val="accent1">
                    <a:lumMod val="75000"/>
                  </a:schemeClr>
                </a:solidFill>
              </a:rPr>
              <a:t>+/+ Te ontvangen facturen: 	  -20.000 €</a:t>
            </a:r>
          </a:p>
          <a:p>
            <a:r>
              <a:rPr lang="nl-BE" sz="1400" b="1" dirty="0">
                <a:solidFill>
                  <a:schemeClr val="accent1">
                    <a:lumMod val="75000"/>
                  </a:schemeClr>
                </a:solidFill>
              </a:rPr>
              <a:t>Soc. en </a:t>
            </a:r>
            <a:r>
              <a:rPr lang="nl-BE" sz="1400" b="1" dirty="0" err="1">
                <a:solidFill>
                  <a:schemeClr val="accent1">
                    <a:lumMod val="75000"/>
                  </a:schemeClr>
                </a:solidFill>
              </a:rPr>
              <a:t>fisc</a:t>
            </a:r>
            <a:r>
              <a:rPr lang="nl-BE" sz="1400" b="1" dirty="0">
                <a:solidFill>
                  <a:schemeClr val="accent1">
                    <a:lumMod val="75000"/>
                  </a:schemeClr>
                </a:solidFill>
              </a:rPr>
              <a:t>. schulden:		  -21.874 €</a:t>
            </a:r>
          </a:p>
          <a:p>
            <a:r>
              <a:rPr lang="nl-BE" sz="16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9ADE2DE-8299-46C9-B416-1E64137BE201}"/>
              </a:ext>
            </a:extLst>
          </p:cNvPr>
          <p:cNvSpPr txBox="1"/>
          <p:nvPr/>
        </p:nvSpPr>
        <p:spPr>
          <a:xfrm>
            <a:off x="6567041" y="1856577"/>
            <a:ext cx="2499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chemeClr val="accent1">
                    <a:lumMod val="75000"/>
                  </a:schemeClr>
                </a:solidFill>
              </a:rPr>
              <a:t> ACTUAL W.C.R:	 134.646 €</a:t>
            </a:r>
            <a:r>
              <a:rPr lang="nl-BE" sz="1600" dirty="0">
                <a:solidFill>
                  <a:schemeClr val="accent1">
                    <a:lumMod val="75000"/>
                  </a:schemeClr>
                </a:solidFill>
              </a:rPr>
              <a:t>  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72A433C4-D77D-49DA-9AA6-94C15A2FADCC}"/>
              </a:ext>
            </a:extLst>
          </p:cNvPr>
          <p:cNvCxnSpPr>
            <a:cxnSpLocks/>
          </p:cNvCxnSpPr>
          <p:nvPr/>
        </p:nvCxnSpPr>
        <p:spPr>
          <a:xfrm>
            <a:off x="8152818" y="1920470"/>
            <a:ext cx="774261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Line 51">
            <a:extLst>
              <a:ext uri="{FF2B5EF4-FFF2-40B4-BE49-F238E27FC236}">
                <a16:creationId xmlns:a16="http://schemas.microsoft.com/office/drawing/2014/main" id="{25A2C15E-2C41-4EDA-896E-15610D04434E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1901" y="667123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59" name="Text Box 55">
            <a:extLst>
              <a:ext uri="{FF2B5EF4-FFF2-40B4-BE49-F238E27FC236}">
                <a16:creationId xmlns:a16="http://schemas.microsoft.com/office/drawing/2014/main" id="{02959450-5959-4C1C-AF4A-A006704B2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6363" y="740148"/>
            <a:ext cx="11525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60" name="Text Box 56">
            <a:extLst>
              <a:ext uri="{FF2B5EF4-FFF2-40B4-BE49-F238E27FC236}">
                <a16:creationId xmlns:a16="http://schemas.microsoft.com/office/drawing/2014/main" id="{BF570EFB-BC95-4792-AD7D-14AE9420B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6287" y="4260190"/>
            <a:ext cx="1150938" cy="36004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Schuld</a:t>
            </a:r>
          </a:p>
        </p:txBody>
      </p:sp>
      <p:sp>
        <p:nvSpPr>
          <p:cNvPr id="68" name="Text Box 58">
            <a:extLst>
              <a:ext uri="{FF2B5EF4-FFF2-40B4-BE49-F238E27FC236}">
                <a16:creationId xmlns:a16="http://schemas.microsoft.com/office/drawing/2014/main" id="{E45C3C11-D6D2-4FE4-BD7C-E6C15B80C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6287" y="4620230"/>
            <a:ext cx="1150938" cy="23142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&lt;1Y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76" name="Text Box 60">
            <a:extLst>
              <a:ext uri="{FF2B5EF4-FFF2-40B4-BE49-F238E27FC236}">
                <a16:creationId xmlns:a16="http://schemas.microsoft.com/office/drawing/2014/main" id="{F7E53F2D-EB56-4200-8DCE-4C51EC09F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7108" y="1459286"/>
            <a:ext cx="11509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Voorraden</a:t>
            </a:r>
          </a:p>
        </p:txBody>
      </p:sp>
      <p:sp>
        <p:nvSpPr>
          <p:cNvPr id="77" name="Text Box 61">
            <a:extLst>
              <a:ext uri="{FF2B5EF4-FFF2-40B4-BE49-F238E27FC236}">
                <a16:creationId xmlns:a16="http://schemas.microsoft.com/office/drawing/2014/main" id="{4F8498EC-1EEF-4593-8C18-71E665C17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7108" y="2106986"/>
            <a:ext cx="1150937" cy="46910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Vorderingen</a:t>
            </a:r>
          </a:p>
        </p:txBody>
      </p:sp>
      <p:sp>
        <p:nvSpPr>
          <p:cNvPr id="78" name="Text Box 62">
            <a:extLst>
              <a:ext uri="{FF2B5EF4-FFF2-40B4-BE49-F238E27FC236}">
                <a16:creationId xmlns:a16="http://schemas.microsoft.com/office/drawing/2014/main" id="{BCDDDA93-1AC2-4583-9F45-B4153BF40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6363" y="1676773"/>
            <a:ext cx="11509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BE" sz="1200"/>
              <a:t>Handels-vorderingen</a:t>
            </a:r>
            <a:endParaRPr lang="nl-NL" sz="1200"/>
          </a:p>
        </p:txBody>
      </p:sp>
      <p:sp>
        <p:nvSpPr>
          <p:cNvPr id="79" name="Text Box 63">
            <a:extLst>
              <a:ext uri="{FF2B5EF4-FFF2-40B4-BE49-F238E27FC236}">
                <a16:creationId xmlns:a16="http://schemas.microsoft.com/office/drawing/2014/main" id="{762ADD7F-EB1C-4A30-916F-6A12597F5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6287" y="4851651"/>
            <a:ext cx="1150938" cy="253207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KT Fin Schuld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80" name="Text Box 64">
            <a:extLst>
              <a:ext uri="{FF2B5EF4-FFF2-40B4-BE49-F238E27FC236}">
                <a16:creationId xmlns:a16="http://schemas.microsoft.com/office/drawing/2014/main" id="{068585F0-5B58-41AA-A3F6-37F27FDA1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8888" y="2035548"/>
            <a:ext cx="11509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Leveranciers</a:t>
            </a:r>
          </a:p>
        </p:txBody>
      </p:sp>
      <p:sp>
        <p:nvSpPr>
          <p:cNvPr id="81" name="Text Box 72">
            <a:extLst>
              <a:ext uri="{FF2B5EF4-FFF2-40B4-BE49-F238E27FC236}">
                <a16:creationId xmlns:a16="http://schemas.microsoft.com/office/drawing/2014/main" id="{9EEC1F59-7F6E-4953-B88B-4D73FAB97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8888" y="2324473"/>
            <a:ext cx="1150938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Soc/Fisc.</a:t>
            </a:r>
          </a:p>
          <a:p>
            <a:pPr algn="ctr" eaLnBrk="1" hangingPunct="1"/>
            <a:r>
              <a:rPr lang="nl-NL" sz="1200"/>
              <a:t>Schulden</a:t>
            </a:r>
          </a:p>
          <a:p>
            <a:pPr algn="ctr" eaLnBrk="1" hangingPunct="1"/>
            <a:endParaRPr lang="nl-NL" sz="1200"/>
          </a:p>
        </p:txBody>
      </p:sp>
      <p:sp>
        <p:nvSpPr>
          <p:cNvPr id="82" name="Text Box 73">
            <a:extLst>
              <a:ext uri="{FF2B5EF4-FFF2-40B4-BE49-F238E27FC236}">
                <a16:creationId xmlns:a16="http://schemas.microsoft.com/office/drawing/2014/main" id="{D0198B3B-8038-4354-B4E9-D0D09D709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848" y="5644863"/>
            <a:ext cx="1152525" cy="26709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 err="1"/>
              <a:t>Liq.Middelen</a:t>
            </a:r>
            <a:endParaRPr lang="nl-NL" sz="1000" dirty="0"/>
          </a:p>
        </p:txBody>
      </p:sp>
      <p:sp>
        <p:nvSpPr>
          <p:cNvPr id="83" name="Line 52">
            <a:extLst>
              <a:ext uri="{FF2B5EF4-FFF2-40B4-BE49-F238E27FC236}">
                <a16:creationId xmlns:a16="http://schemas.microsoft.com/office/drawing/2014/main" id="{2DD4B5D8-FA1E-427E-83FF-E421B749BB86}"/>
              </a:ext>
            </a:extLst>
          </p:cNvPr>
          <p:cNvSpPr>
            <a:spLocks noChangeShapeType="1"/>
          </p:cNvSpPr>
          <p:nvPr/>
        </p:nvSpPr>
        <p:spPr bwMode="auto">
          <a:xfrm>
            <a:off x="2418888" y="667123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FB873468-44A0-411D-8BDC-7870A9A5AE6C}"/>
              </a:ext>
            </a:extLst>
          </p:cNvPr>
          <p:cNvSpPr txBox="1"/>
          <p:nvPr/>
        </p:nvSpPr>
        <p:spPr>
          <a:xfrm rot="5400000">
            <a:off x="3425148" y="4504147"/>
            <a:ext cx="1013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00B050"/>
                </a:solidFill>
              </a:rPr>
              <a:t>Net-cash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25C2547-92EB-423B-8D68-9BABBA8562D3}"/>
              </a:ext>
            </a:extLst>
          </p:cNvPr>
          <p:cNvSpPr txBox="1"/>
          <p:nvPr/>
        </p:nvSpPr>
        <p:spPr>
          <a:xfrm>
            <a:off x="1191272" y="2765757"/>
            <a:ext cx="248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4472BE"/>
                </a:solidFill>
              </a:rPr>
              <a:t>Bedrijfskapitaalbehoefte</a:t>
            </a:r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7D8687ED-64B8-41BB-9013-AA781CC0FC78}"/>
              </a:ext>
            </a:extLst>
          </p:cNvPr>
          <p:cNvSpPr/>
          <p:nvPr/>
        </p:nvSpPr>
        <p:spPr>
          <a:xfrm>
            <a:off x="1252862" y="1461231"/>
            <a:ext cx="1163782" cy="1128156"/>
          </a:xfrm>
          <a:custGeom>
            <a:avLst/>
            <a:gdLst>
              <a:gd name="connsiteX0" fmla="*/ 5937 w 1163782"/>
              <a:gd name="connsiteY0" fmla="*/ 0 h 1110343"/>
              <a:gd name="connsiteX1" fmla="*/ 1163782 w 1163782"/>
              <a:gd name="connsiteY1" fmla="*/ 5938 h 1110343"/>
              <a:gd name="connsiteX2" fmla="*/ 1140031 w 1163782"/>
              <a:gd name="connsiteY2" fmla="*/ 581891 h 1110343"/>
              <a:gd name="connsiteX3" fmla="*/ 896587 w 1163782"/>
              <a:gd name="connsiteY3" fmla="*/ 1110343 h 1110343"/>
              <a:gd name="connsiteX4" fmla="*/ 0 w 1163782"/>
              <a:gd name="connsiteY4" fmla="*/ 1110343 h 1110343"/>
              <a:gd name="connsiteX5" fmla="*/ 5937 w 1163782"/>
              <a:gd name="connsiteY5" fmla="*/ 0 h 1110343"/>
              <a:gd name="connsiteX0" fmla="*/ 5937 w 1163782"/>
              <a:gd name="connsiteY0" fmla="*/ 0 h 1128156"/>
              <a:gd name="connsiteX1" fmla="*/ 1163782 w 1163782"/>
              <a:gd name="connsiteY1" fmla="*/ 5938 h 1128156"/>
              <a:gd name="connsiteX2" fmla="*/ 1140031 w 1163782"/>
              <a:gd name="connsiteY2" fmla="*/ 581891 h 1128156"/>
              <a:gd name="connsiteX3" fmla="*/ 1157844 w 1163782"/>
              <a:gd name="connsiteY3" fmla="*/ 1128156 h 1128156"/>
              <a:gd name="connsiteX4" fmla="*/ 0 w 1163782"/>
              <a:gd name="connsiteY4" fmla="*/ 1110343 h 1128156"/>
              <a:gd name="connsiteX5" fmla="*/ 5937 w 1163782"/>
              <a:gd name="connsiteY5" fmla="*/ 0 h 11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782" h="1128156">
                <a:moveTo>
                  <a:pt x="5937" y="0"/>
                </a:moveTo>
                <a:lnTo>
                  <a:pt x="1163782" y="5938"/>
                </a:lnTo>
                <a:lnTo>
                  <a:pt x="1140031" y="581891"/>
                </a:lnTo>
                <a:lnTo>
                  <a:pt x="1157844" y="1128156"/>
                </a:lnTo>
                <a:lnTo>
                  <a:pt x="0" y="1110343"/>
                </a:lnTo>
                <a:lnTo>
                  <a:pt x="5937" y="0"/>
                </a:lnTo>
                <a:close/>
              </a:path>
            </a:pathLst>
          </a:custGeom>
          <a:solidFill>
            <a:srgbClr val="4472BE">
              <a:alpha val="21961"/>
            </a:srgbClr>
          </a:solidFill>
          <a:ln>
            <a:solidFill>
              <a:srgbClr val="2F528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26E23559-9E28-4FEA-88EA-58B109C0E70F}"/>
              </a:ext>
            </a:extLst>
          </p:cNvPr>
          <p:cNvSpPr/>
          <p:nvPr/>
        </p:nvSpPr>
        <p:spPr>
          <a:xfrm>
            <a:off x="1265087" y="745065"/>
            <a:ext cx="1149887" cy="718518"/>
          </a:xfrm>
          <a:prstGeom prst="rect">
            <a:avLst/>
          </a:prstGeom>
          <a:solidFill>
            <a:srgbClr val="FFFF00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F13584FC-28B2-405E-BAED-B8471D9BA2E0}"/>
              </a:ext>
            </a:extLst>
          </p:cNvPr>
          <p:cNvSpPr/>
          <p:nvPr/>
        </p:nvSpPr>
        <p:spPr>
          <a:xfrm>
            <a:off x="1462867" y="4274965"/>
            <a:ext cx="2297875" cy="1620982"/>
          </a:xfrm>
          <a:custGeom>
            <a:avLst/>
            <a:gdLst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51906 w 2297875"/>
              <a:gd name="connsiteY4" fmla="*/ 831273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7875" h="1620982">
                <a:moveTo>
                  <a:pt x="1294410" y="825335"/>
                </a:moveTo>
                <a:lnTo>
                  <a:pt x="2297875" y="831273"/>
                </a:lnTo>
                <a:lnTo>
                  <a:pt x="2286000" y="5937"/>
                </a:lnTo>
                <a:lnTo>
                  <a:pt x="1140031" y="0"/>
                </a:lnTo>
                <a:lnTo>
                  <a:pt x="1151906" y="831273"/>
                </a:lnTo>
                <a:lnTo>
                  <a:pt x="890649" y="1377537"/>
                </a:lnTo>
                <a:lnTo>
                  <a:pt x="0" y="1377537"/>
                </a:lnTo>
                <a:lnTo>
                  <a:pt x="0" y="1620982"/>
                </a:lnTo>
                <a:lnTo>
                  <a:pt x="1145969" y="1609106"/>
                </a:lnTo>
                <a:lnTo>
                  <a:pt x="1145969" y="1365662"/>
                </a:lnTo>
                <a:lnTo>
                  <a:pt x="985652" y="1377537"/>
                </a:lnTo>
                <a:lnTo>
                  <a:pt x="1294410" y="825335"/>
                </a:lnTo>
                <a:close/>
              </a:path>
            </a:pathLst>
          </a:custGeom>
          <a:solidFill>
            <a:srgbClr val="92D050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86CDD7F9-0A70-44BA-85E8-AA166C20F75E}"/>
              </a:ext>
            </a:extLst>
          </p:cNvPr>
          <p:cNvSpPr/>
          <p:nvPr/>
        </p:nvSpPr>
        <p:spPr>
          <a:xfrm>
            <a:off x="2405099" y="2045417"/>
            <a:ext cx="1163782" cy="782292"/>
          </a:xfrm>
          <a:custGeom>
            <a:avLst/>
            <a:gdLst>
              <a:gd name="connsiteX0" fmla="*/ 5937 w 1163782"/>
              <a:gd name="connsiteY0" fmla="*/ 0 h 1110343"/>
              <a:gd name="connsiteX1" fmla="*/ 1163782 w 1163782"/>
              <a:gd name="connsiteY1" fmla="*/ 5938 h 1110343"/>
              <a:gd name="connsiteX2" fmla="*/ 1140031 w 1163782"/>
              <a:gd name="connsiteY2" fmla="*/ 581891 h 1110343"/>
              <a:gd name="connsiteX3" fmla="*/ 896587 w 1163782"/>
              <a:gd name="connsiteY3" fmla="*/ 1110343 h 1110343"/>
              <a:gd name="connsiteX4" fmla="*/ 0 w 1163782"/>
              <a:gd name="connsiteY4" fmla="*/ 1110343 h 1110343"/>
              <a:gd name="connsiteX5" fmla="*/ 5937 w 1163782"/>
              <a:gd name="connsiteY5" fmla="*/ 0 h 1110343"/>
              <a:gd name="connsiteX0" fmla="*/ 5937 w 1163782"/>
              <a:gd name="connsiteY0" fmla="*/ 0 h 1128156"/>
              <a:gd name="connsiteX1" fmla="*/ 1163782 w 1163782"/>
              <a:gd name="connsiteY1" fmla="*/ 5938 h 1128156"/>
              <a:gd name="connsiteX2" fmla="*/ 1140031 w 1163782"/>
              <a:gd name="connsiteY2" fmla="*/ 581891 h 1128156"/>
              <a:gd name="connsiteX3" fmla="*/ 1157844 w 1163782"/>
              <a:gd name="connsiteY3" fmla="*/ 1128156 h 1128156"/>
              <a:gd name="connsiteX4" fmla="*/ 0 w 1163782"/>
              <a:gd name="connsiteY4" fmla="*/ 1110343 h 1128156"/>
              <a:gd name="connsiteX5" fmla="*/ 5937 w 1163782"/>
              <a:gd name="connsiteY5" fmla="*/ 0 h 11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782" h="1128156">
                <a:moveTo>
                  <a:pt x="5937" y="0"/>
                </a:moveTo>
                <a:lnTo>
                  <a:pt x="1163782" y="5938"/>
                </a:lnTo>
                <a:lnTo>
                  <a:pt x="1140031" y="581891"/>
                </a:lnTo>
                <a:lnTo>
                  <a:pt x="1157844" y="1128156"/>
                </a:lnTo>
                <a:lnTo>
                  <a:pt x="0" y="1110343"/>
                </a:lnTo>
                <a:lnTo>
                  <a:pt x="5937" y="0"/>
                </a:lnTo>
                <a:close/>
              </a:path>
            </a:pathLst>
          </a:custGeom>
          <a:solidFill>
            <a:srgbClr val="4472BE">
              <a:alpha val="21961"/>
            </a:srgbClr>
          </a:solidFill>
          <a:ln>
            <a:solidFill>
              <a:srgbClr val="2F528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1" name="Line 51">
            <a:extLst>
              <a:ext uri="{FF2B5EF4-FFF2-40B4-BE49-F238E27FC236}">
                <a16:creationId xmlns:a16="http://schemas.microsoft.com/office/drawing/2014/main" id="{89A52636-D7B7-4FE3-BF9C-FC005AD09099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6179" y="3729022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92" name="Line 52">
            <a:extLst>
              <a:ext uri="{FF2B5EF4-FFF2-40B4-BE49-F238E27FC236}">
                <a16:creationId xmlns:a16="http://schemas.microsoft.com/office/drawing/2014/main" id="{215345E3-46BC-4649-A7A6-E0BED728AB82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3166" y="3729022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3B10534B-DD1A-40D3-8F60-70F5D165940F}"/>
              </a:ext>
            </a:extLst>
          </p:cNvPr>
          <p:cNvSpPr txBox="1"/>
          <p:nvPr/>
        </p:nvSpPr>
        <p:spPr>
          <a:xfrm>
            <a:off x="2103531" y="3413551"/>
            <a:ext cx="1041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Net-Cash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D34B9AE9-6291-4D19-8225-A868DFE11B3A}"/>
              </a:ext>
            </a:extLst>
          </p:cNvPr>
          <p:cNvSpPr txBox="1"/>
          <p:nvPr/>
        </p:nvSpPr>
        <p:spPr>
          <a:xfrm>
            <a:off x="1665041" y="309782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Enterprise </a:t>
            </a:r>
            <a:r>
              <a:rPr lang="nl-BE" dirty="0" err="1"/>
              <a:t>value</a:t>
            </a:r>
            <a:endParaRPr lang="nl-BE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FCAAB35F-CF3B-47A6-B961-69D9C9A5B801}"/>
              </a:ext>
            </a:extLst>
          </p:cNvPr>
          <p:cNvSpPr txBox="1"/>
          <p:nvPr/>
        </p:nvSpPr>
        <p:spPr>
          <a:xfrm>
            <a:off x="3776344" y="255921"/>
            <a:ext cx="3449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5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3917559C-643F-47D1-861C-CA8BD6684DA7}"/>
              </a:ext>
            </a:extLst>
          </p:cNvPr>
          <p:cNvSpPr txBox="1"/>
          <p:nvPr/>
        </p:nvSpPr>
        <p:spPr>
          <a:xfrm rot="16200000">
            <a:off x="784892" y="927986"/>
            <a:ext cx="746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accent4">
                    <a:lumMod val="75000"/>
                  </a:schemeClr>
                </a:solidFill>
              </a:rPr>
              <a:t>V. act.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61F67D0-0956-4B8A-939F-F96BE6EB75EC}"/>
              </a:ext>
            </a:extLst>
          </p:cNvPr>
          <p:cNvSpPr txBox="1"/>
          <p:nvPr/>
        </p:nvSpPr>
        <p:spPr>
          <a:xfrm rot="20347353">
            <a:off x="1330809" y="906807"/>
            <a:ext cx="1007888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rgbClr val="FF0000"/>
                </a:solidFill>
              </a:rPr>
              <a:t>160.000 €</a:t>
            </a:r>
            <a:r>
              <a:rPr lang="nl-BE" sz="16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326A6413-884E-4ABC-BFFE-7F721F406318}"/>
              </a:ext>
            </a:extLst>
          </p:cNvPr>
          <p:cNvSpPr txBox="1"/>
          <p:nvPr/>
        </p:nvSpPr>
        <p:spPr>
          <a:xfrm rot="1775914">
            <a:off x="1837624" y="2061722"/>
            <a:ext cx="1007888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rgbClr val="FF0000"/>
                </a:solidFill>
              </a:rPr>
              <a:t>135.000 €</a:t>
            </a:r>
            <a:r>
              <a:rPr lang="nl-BE" sz="16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F76EFFBA-CA40-423A-BE44-14AB88614C17}"/>
              </a:ext>
            </a:extLst>
          </p:cNvPr>
          <p:cNvSpPr txBox="1"/>
          <p:nvPr/>
        </p:nvSpPr>
        <p:spPr>
          <a:xfrm rot="20347353">
            <a:off x="2636934" y="4532407"/>
            <a:ext cx="1072089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rgbClr val="FF0000"/>
                </a:solidFill>
              </a:rPr>
              <a:t>-110.000 €</a:t>
            </a:r>
            <a:r>
              <a:rPr lang="nl-BE" sz="1600" dirty="0">
                <a:solidFill>
                  <a:srgbClr val="FF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962710772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image2.png">
            <a:extLst>
              <a:ext uri="{FF2B5EF4-FFF2-40B4-BE49-F238E27FC236}">
                <a16:creationId xmlns:a16="http://schemas.microsoft.com/office/drawing/2014/main" id="{FB9D91C4-17CF-403A-9252-33AD33D42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Beste Elektrische Auto's van 2021 / 2022 - Mountox">
            <a:extLst>
              <a:ext uri="{FF2B5EF4-FFF2-40B4-BE49-F238E27FC236}">
                <a16:creationId xmlns:a16="http://schemas.microsoft.com/office/drawing/2014/main" id="{9D95FAAC-9704-4FFD-9FE7-AA60AAFE0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153" y="659277"/>
            <a:ext cx="1617206" cy="78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47298"/>
            <a:ext cx="3086100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75286F-A653-4359-8FA9-F288DAD88B2C}"/>
              </a:ext>
            </a:extLst>
          </p:cNvPr>
          <p:cNvSpPr txBox="1"/>
          <p:nvPr/>
        </p:nvSpPr>
        <p:spPr>
          <a:xfrm>
            <a:off x="6108285" y="2811786"/>
            <a:ext cx="38397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err="1">
                <a:solidFill>
                  <a:srgbClr val="FF0000"/>
                </a:solidFill>
              </a:rPr>
              <a:t>bvb</a:t>
            </a:r>
            <a:r>
              <a:rPr lang="nl-BE" sz="1400" dirty="0">
                <a:solidFill>
                  <a:srgbClr val="FF0000"/>
                </a:solidFill>
              </a:rPr>
              <a:t>.  90d. </a:t>
            </a:r>
            <a:r>
              <a:rPr lang="nl-BE" sz="1400" b="1" dirty="0">
                <a:solidFill>
                  <a:srgbClr val="FF0000"/>
                </a:solidFill>
              </a:rPr>
              <a:t>voorraad</a:t>
            </a:r>
            <a:br>
              <a:rPr lang="nl-BE" sz="1400" dirty="0">
                <a:solidFill>
                  <a:srgbClr val="FF0000"/>
                </a:solidFill>
              </a:rPr>
            </a:br>
            <a:r>
              <a:rPr lang="nl-BE" sz="1400" dirty="0">
                <a:solidFill>
                  <a:srgbClr val="FF0000"/>
                </a:solidFill>
              </a:rPr>
              <a:t>	500.000 Euro aankopen/jaar </a:t>
            </a:r>
          </a:p>
          <a:p>
            <a:r>
              <a:rPr lang="nl-BE" sz="1400" dirty="0">
                <a:solidFill>
                  <a:srgbClr val="FF0000"/>
                </a:solidFill>
              </a:rPr>
              <a:t>=&gt; 90/365 x 500.000 =              </a:t>
            </a:r>
            <a:r>
              <a:rPr lang="nl-BE" sz="1400" b="1" dirty="0">
                <a:solidFill>
                  <a:srgbClr val="FF0000"/>
                </a:solidFill>
              </a:rPr>
              <a:t>124.000 €</a:t>
            </a:r>
            <a:r>
              <a:rPr lang="nl-BE" sz="14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4525FC-9393-4126-9058-D04A679DE420}"/>
              </a:ext>
            </a:extLst>
          </p:cNvPr>
          <p:cNvSpPr txBox="1"/>
          <p:nvPr/>
        </p:nvSpPr>
        <p:spPr>
          <a:xfrm>
            <a:off x="6567041" y="2390512"/>
            <a:ext cx="1811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>
                <a:solidFill>
                  <a:srgbClr val="FF0000"/>
                </a:solidFill>
              </a:rPr>
              <a:t>TARGET W.C.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6C7AF56-930B-4E33-9FE9-06A3443F9D05}"/>
              </a:ext>
            </a:extLst>
          </p:cNvPr>
          <p:cNvSpPr txBox="1"/>
          <p:nvPr/>
        </p:nvSpPr>
        <p:spPr>
          <a:xfrm>
            <a:off x="6139772" y="3603907"/>
            <a:ext cx="38397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err="1">
                <a:solidFill>
                  <a:srgbClr val="FF0000"/>
                </a:solidFill>
              </a:rPr>
              <a:t>bvb</a:t>
            </a:r>
            <a:r>
              <a:rPr lang="nl-BE" sz="1400" dirty="0">
                <a:solidFill>
                  <a:srgbClr val="FF0000"/>
                </a:solidFill>
              </a:rPr>
              <a:t>.  60d. </a:t>
            </a:r>
            <a:r>
              <a:rPr lang="nl-BE" sz="1400" b="1" dirty="0">
                <a:solidFill>
                  <a:srgbClr val="FF0000"/>
                </a:solidFill>
              </a:rPr>
              <a:t>klantenkrediet</a:t>
            </a:r>
            <a:br>
              <a:rPr lang="nl-BE" sz="1400" dirty="0">
                <a:solidFill>
                  <a:srgbClr val="FF0000"/>
                </a:solidFill>
              </a:rPr>
            </a:br>
            <a:r>
              <a:rPr lang="nl-BE" sz="1400" dirty="0">
                <a:solidFill>
                  <a:srgbClr val="FF0000"/>
                </a:solidFill>
              </a:rPr>
              <a:t>	800.000 Euro omzet/jaar </a:t>
            </a:r>
          </a:p>
          <a:p>
            <a:r>
              <a:rPr lang="nl-BE" sz="1400" dirty="0">
                <a:solidFill>
                  <a:srgbClr val="FF0000"/>
                </a:solidFill>
              </a:rPr>
              <a:t>	21% BTW</a:t>
            </a:r>
          </a:p>
          <a:p>
            <a:r>
              <a:rPr lang="nl-BE" sz="1400" dirty="0">
                <a:solidFill>
                  <a:srgbClr val="FF0000"/>
                </a:solidFill>
              </a:rPr>
              <a:t>=&gt; 60/365 x 800.000 x 1,21 = </a:t>
            </a:r>
            <a:r>
              <a:rPr lang="nl-BE" sz="1400" b="1" dirty="0">
                <a:solidFill>
                  <a:srgbClr val="FF0000"/>
                </a:solidFill>
              </a:rPr>
              <a:t>159.000 €</a:t>
            </a:r>
            <a:r>
              <a:rPr lang="nl-BE" sz="14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F8DEB93-5FA9-40FE-9F1A-3A181376918D}"/>
              </a:ext>
            </a:extLst>
          </p:cNvPr>
          <p:cNvSpPr txBox="1"/>
          <p:nvPr/>
        </p:nvSpPr>
        <p:spPr>
          <a:xfrm>
            <a:off x="6139771" y="4573281"/>
            <a:ext cx="383979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err="1">
                <a:solidFill>
                  <a:srgbClr val="FF0000"/>
                </a:solidFill>
              </a:rPr>
              <a:t>bvb</a:t>
            </a:r>
            <a:r>
              <a:rPr lang="nl-BE" sz="1400" dirty="0">
                <a:solidFill>
                  <a:srgbClr val="FF0000"/>
                </a:solidFill>
              </a:rPr>
              <a:t>.  30d. </a:t>
            </a:r>
            <a:r>
              <a:rPr lang="nl-BE" sz="1400" b="1" dirty="0">
                <a:solidFill>
                  <a:srgbClr val="FF0000"/>
                </a:solidFill>
              </a:rPr>
              <a:t>leverancierskrediet</a:t>
            </a:r>
            <a:br>
              <a:rPr lang="nl-BE" sz="1400" dirty="0">
                <a:solidFill>
                  <a:srgbClr val="FF0000"/>
                </a:solidFill>
              </a:rPr>
            </a:br>
            <a:r>
              <a:rPr lang="nl-BE" sz="1400" dirty="0">
                <a:solidFill>
                  <a:srgbClr val="FF0000"/>
                </a:solidFill>
              </a:rPr>
              <a:t>	500.000 Euro aankopen/jaar </a:t>
            </a:r>
          </a:p>
          <a:p>
            <a:r>
              <a:rPr lang="nl-BE" sz="1400" dirty="0">
                <a:solidFill>
                  <a:srgbClr val="FF0000"/>
                </a:solidFill>
              </a:rPr>
              <a:t>	100.000 Euro diensten</a:t>
            </a:r>
          </a:p>
          <a:p>
            <a:r>
              <a:rPr lang="nl-BE" sz="1400" dirty="0">
                <a:solidFill>
                  <a:srgbClr val="FF0000"/>
                </a:solidFill>
              </a:rPr>
              <a:t>	21% BTW</a:t>
            </a:r>
          </a:p>
          <a:p>
            <a:r>
              <a:rPr lang="nl-BE" sz="1400" dirty="0">
                <a:solidFill>
                  <a:srgbClr val="FF0000"/>
                </a:solidFill>
              </a:rPr>
              <a:t>=&gt; 30/365 x 600.000 x 1,21 = </a:t>
            </a:r>
            <a:r>
              <a:rPr lang="nl-BE" sz="1400" b="1" dirty="0">
                <a:solidFill>
                  <a:srgbClr val="FF0000"/>
                </a:solidFill>
              </a:rPr>
              <a:t>-60.000 €  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315C432-4C28-4D50-BC4F-DB952D08EBF5}"/>
              </a:ext>
            </a:extLst>
          </p:cNvPr>
          <p:cNvCxnSpPr/>
          <p:nvPr/>
        </p:nvCxnSpPr>
        <p:spPr>
          <a:xfrm>
            <a:off x="8152818" y="6500862"/>
            <a:ext cx="9004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529D6094-8E3C-45AF-B0C0-D37F509101F8}"/>
              </a:ext>
            </a:extLst>
          </p:cNvPr>
          <p:cNvSpPr txBox="1"/>
          <p:nvPr/>
        </p:nvSpPr>
        <p:spPr>
          <a:xfrm>
            <a:off x="6139771" y="5776149"/>
            <a:ext cx="38397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err="1">
                <a:solidFill>
                  <a:srgbClr val="FF0000"/>
                </a:solidFill>
              </a:rPr>
              <a:t>bvb</a:t>
            </a:r>
            <a:r>
              <a:rPr lang="nl-BE" sz="1400" dirty="0">
                <a:solidFill>
                  <a:srgbClr val="FF0000"/>
                </a:solidFill>
              </a:rPr>
              <a:t>.  1/12</a:t>
            </a:r>
            <a:r>
              <a:rPr lang="nl-BE" sz="1400" baseline="30000" dirty="0">
                <a:solidFill>
                  <a:srgbClr val="FF0000"/>
                </a:solidFill>
              </a:rPr>
              <a:t>e</a:t>
            </a:r>
            <a:r>
              <a:rPr lang="nl-BE" sz="1400" dirty="0">
                <a:solidFill>
                  <a:srgbClr val="FF0000"/>
                </a:solidFill>
              </a:rPr>
              <a:t> </a:t>
            </a:r>
            <a:r>
              <a:rPr lang="nl-BE" sz="1400" b="1" dirty="0">
                <a:solidFill>
                  <a:srgbClr val="FF0000"/>
                </a:solidFill>
              </a:rPr>
              <a:t>personeelskosten</a:t>
            </a:r>
            <a:br>
              <a:rPr lang="nl-BE" sz="1400" dirty="0">
                <a:solidFill>
                  <a:srgbClr val="FF0000"/>
                </a:solidFill>
              </a:rPr>
            </a:br>
            <a:r>
              <a:rPr lang="nl-BE" sz="1400" dirty="0">
                <a:solidFill>
                  <a:srgbClr val="FF0000"/>
                </a:solidFill>
              </a:rPr>
              <a:t>	180.000 Euro omzet/jaar </a:t>
            </a:r>
          </a:p>
          <a:p>
            <a:r>
              <a:rPr lang="nl-BE" sz="1400" dirty="0">
                <a:solidFill>
                  <a:srgbClr val="FF0000"/>
                </a:solidFill>
              </a:rPr>
              <a:t>=&gt; 180.000 /12 = 		     -  </a:t>
            </a:r>
            <a:r>
              <a:rPr lang="nl-BE" sz="1400" b="1" dirty="0">
                <a:solidFill>
                  <a:srgbClr val="FF0000"/>
                </a:solidFill>
              </a:rPr>
              <a:t>15.000 € </a:t>
            </a:r>
            <a:r>
              <a:rPr lang="nl-BE" sz="1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17B7C92-C562-4AAB-9676-1E8D0D302DDA}"/>
              </a:ext>
            </a:extLst>
          </p:cNvPr>
          <p:cNvSpPr txBox="1"/>
          <p:nvPr/>
        </p:nvSpPr>
        <p:spPr>
          <a:xfrm>
            <a:off x="8099094" y="6527190"/>
            <a:ext cx="1007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rgbClr val="FF0000"/>
                </a:solidFill>
              </a:rPr>
              <a:t>208.000 €</a:t>
            </a:r>
            <a:r>
              <a:rPr lang="nl-BE" sz="16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01B6B77-9FC0-430B-A991-30391922BC97}"/>
              </a:ext>
            </a:extLst>
          </p:cNvPr>
          <p:cNvSpPr txBox="1"/>
          <p:nvPr/>
        </p:nvSpPr>
        <p:spPr>
          <a:xfrm>
            <a:off x="5769327" y="86006"/>
            <a:ext cx="3249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>
                <a:solidFill>
                  <a:schemeClr val="accent1">
                    <a:lumMod val="75000"/>
                  </a:schemeClr>
                </a:solidFill>
              </a:rPr>
              <a:t>CLOSING DATE ACTUALS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7755BEA-0B9E-4FC4-AAA6-D62A13AC6DEB}"/>
              </a:ext>
            </a:extLst>
          </p:cNvPr>
          <p:cNvSpPr txBox="1"/>
          <p:nvPr/>
        </p:nvSpPr>
        <p:spPr>
          <a:xfrm>
            <a:off x="5769326" y="572460"/>
            <a:ext cx="33746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>
                <a:solidFill>
                  <a:schemeClr val="accent1">
                    <a:lumMod val="75000"/>
                  </a:schemeClr>
                </a:solidFill>
              </a:rPr>
              <a:t>Voorraad:				   </a:t>
            </a:r>
            <a:r>
              <a:rPr lang="nl-BE" sz="1400" b="1" dirty="0">
                <a:solidFill>
                  <a:schemeClr val="accent1">
                    <a:lumMod val="75000"/>
                  </a:schemeClr>
                </a:solidFill>
              </a:rPr>
              <a:t>91.300 €</a:t>
            </a:r>
            <a:endParaRPr lang="nl-BE" sz="1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nl-BE" sz="1400" dirty="0">
                <a:solidFill>
                  <a:schemeClr val="accent1">
                    <a:lumMod val="75000"/>
                  </a:schemeClr>
                </a:solidFill>
              </a:rPr>
              <a:t>Handelsvorderingen:            	 </a:t>
            </a:r>
            <a:r>
              <a:rPr lang="nl-BE" sz="1400" b="1" dirty="0">
                <a:solidFill>
                  <a:schemeClr val="accent1">
                    <a:lumMod val="75000"/>
                  </a:schemeClr>
                </a:solidFill>
              </a:rPr>
              <a:t>185.455 €</a:t>
            </a:r>
          </a:p>
          <a:p>
            <a:r>
              <a:rPr lang="nl-BE" sz="1400" b="1" dirty="0">
                <a:solidFill>
                  <a:schemeClr val="accent1">
                    <a:lumMod val="75000"/>
                  </a:schemeClr>
                </a:solidFill>
              </a:rPr>
              <a:t>-/- 30% dubieuze debiteuren:	  -45.000 €</a:t>
            </a:r>
          </a:p>
          <a:p>
            <a:r>
              <a:rPr lang="nl-BE" sz="1400" dirty="0">
                <a:solidFill>
                  <a:schemeClr val="accent1">
                    <a:lumMod val="75000"/>
                  </a:schemeClr>
                </a:solidFill>
              </a:rPr>
              <a:t>Handelsschulden:           	   	  -</a:t>
            </a:r>
            <a:r>
              <a:rPr lang="nl-BE" sz="1400" b="1" dirty="0">
                <a:solidFill>
                  <a:schemeClr val="accent1">
                    <a:lumMod val="75000"/>
                  </a:schemeClr>
                </a:solidFill>
              </a:rPr>
              <a:t>55.238 €</a:t>
            </a:r>
          </a:p>
          <a:p>
            <a:r>
              <a:rPr lang="nl-BE" sz="1400" b="1" dirty="0">
                <a:solidFill>
                  <a:schemeClr val="accent1">
                    <a:lumMod val="75000"/>
                  </a:schemeClr>
                </a:solidFill>
              </a:rPr>
              <a:t>+/+ Te ontvangen facturen: 	  -20.000 €</a:t>
            </a:r>
          </a:p>
          <a:p>
            <a:r>
              <a:rPr lang="nl-BE" sz="1400" b="1" dirty="0">
                <a:solidFill>
                  <a:schemeClr val="accent1">
                    <a:lumMod val="75000"/>
                  </a:schemeClr>
                </a:solidFill>
              </a:rPr>
              <a:t>Soc. en </a:t>
            </a:r>
            <a:r>
              <a:rPr lang="nl-BE" sz="1400" b="1" dirty="0" err="1">
                <a:solidFill>
                  <a:schemeClr val="accent1">
                    <a:lumMod val="75000"/>
                  </a:schemeClr>
                </a:solidFill>
              </a:rPr>
              <a:t>fisc</a:t>
            </a:r>
            <a:r>
              <a:rPr lang="nl-BE" sz="1400" b="1" dirty="0">
                <a:solidFill>
                  <a:schemeClr val="accent1">
                    <a:lumMod val="75000"/>
                  </a:schemeClr>
                </a:solidFill>
              </a:rPr>
              <a:t>. schulden:		  -21.874 €</a:t>
            </a:r>
          </a:p>
          <a:p>
            <a:r>
              <a:rPr lang="nl-BE" sz="16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9ADE2DE-8299-46C9-B416-1E64137BE201}"/>
              </a:ext>
            </a:extLst>
          </p:cNvPr>
          <p:cNvSpPr txBox="1"/>
          <p:nvPr/>
        </p:nvSpPr>
        <p:spPr>
          <a:xfrm>
            <a:off x="6567041" y="1856577"/>
            <a:ext cx="2499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chemeClr val="accent1">
                    <a:lumMod val="75000"/>
                  </a:schemeClr>
                </a:solidFill>
              </a:rPr>
              <a:t> ACTUAL W.C.R:	 134.646 €</a:t>
            </a:r>
            <a:r>
              <a:rPr lang="nl-BE" sz="1600" dirty="0">
                <a:solidFill>
                  <a:schemeClr val="accent1">
                    <a:lumMod val="75000"/>
                  </a:schemeClr>
                </a:solidFill>
              </a:rPr>
              <a:t>  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72A433C4-D77D-49DA-9AA6-94C15A2FADCC}"/>
              </a:ext>
            </a:extLst>
          </p:cNvPr>
          <p:cNvCxnSpPr>
            <a:cxnSpLocks/>
          </p:cNvCxnSpPr>
          <p:nvPr/>
        </p:nvCxnSpPr>
        <p:spPr>
          <a:xfrm>
            <a:off x="8152818" y="1920470"/>
            <a:ext cx="774261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Line 51">
            <a:extLst>
              <a:ext uri="{FF2B5EF4-FFF2-40B4-BE49-F238E27FC236}">
                <a16:creationId xmlns:a16="http://schemas.microsoft.com/office/drawing/2014/main" id="{25A2C15E-2C41-4EDA-896E-15610D04434E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1901" y="667123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59" name="Text Box 55">
            <a:extLst>
              <a:ext uri="{FF2B5EF4-FFF2-40B4-BE49-F238E27FC236}">
                <a16:creationId xmlns:a16="http://schemas.microsoft.com/office/drawing/2014/main" id="{02959450-5959-4C1C-AF4A-A006704B2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6363" y="740148"/>
            <a:ext cx="11525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60" name="Text Box 56">
            <a:extLst>
              <a:ext uri="{FF2B5EF4-FFF2-40B4-BE49-F238E27FC236}">
                <a16:creationId xmlns:a16="http://schemas.microsoft.com/office/drawing/2014/main" id="{BF570EFB-BC95-4792-AD7D-14AE9420B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6287" y="4260190"/>
            <a:ext cx="1150938" cy="36004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Schuld</a:t>
            </a:r>
          </a:p>
        </p:txBody>
      </p:sp>
      <p:sp>
        <p:nvSpPr>
          <p:cNvPr id="68" name="Text Box 58">
            <a:extLst>
              <a:ext uri="{FF2B5EF4-FFF2-40B4-BE49-F238E27FC236}">
                <a16:creationId xmlns:a16="http://schemas.microsoft.com/office/drawing/2014/main" id="{E45C3C11-D6D2-4FE4-BD7C-E6C15B80C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6287" y="4620230"/>
            <a:ext cx="1150938" cy="23142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&lt;1Y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76" name="Text Box 60">
            <a:extLst>
              <a:ext uri="{FF2B5EF4-FFF2-40B4-BE49-F238E27FC236}">
                <a16:creationId xmlns:a16="http://schemas.microsoft.com/office/drawing/2014/main" id="{F7E53F2D-EB56-4200-8DCE-4C51EC09F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7108" y="1459286"/>
            <a:ext cx="11509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Voorraden</a:t>
            </a:r>
          </a:p>
        </p:txBody>
      </p:sp>
      <p:sp>
        <p:nvSpPr>
          <p:cNvPr id="77" name="Text Box 61">
            <a:extLst>
              <a:ext uri="{FF2B5EF4-FFF2-40B4-BE49-F238E27FC236}">
                <a16:creationId xmlns:a16="http://schemas.microsoft.com/office/drawing/2014/main" id="{4F8498EC-1EEF-4593-8C18-71E665C17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7108" y="2106986"/>
            <a:ext cx="1150937" cy="46910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Vorderingen</a:t>
            </a:r>
          </a:p>
        </p:txBody>
      </p:sp>
      <p:sp>
        <p:nvSpPr>
          <p:cNvPr id="78" name="Text Box 62">
            <a:extLst>
              <a:ext uri="{FF2B5EF4-FFF2-40B4-BE49-F238E27FC236}">
                <a16:creationId xmlns:a16="http://schemas.microsoft.com/office/drawing/2014/main" id="{BCDDDA93-1AC2-4583-9F45-B4153BF40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6363" y="1676773"/>
            <a:ext cx="11509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BE" sz="1200"/>
              <a:t>Handels-vorderingen</a:t>
            </a:r>
            <a:endParaRPr lang="nl-NL" sz="1200"/>
          </a:p>
        </p:txBody>
      </p:sp>
      <p:sp>
        <p:nvSpPr>
          <p:cNvPr id="79" name="Text Box 63">
            <a:extLst>
              <a:ext uri="{FF2B5EF4-FFF2-40B4-BE49-F238E27FC236}">
                <a16:creationId xmlns:a16="http://schemas.microsoft.com/office/drawing/2014/main" id="{762ADD7F-EB1C-4A30-916F-6A12597F5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6287" y="4851651"/>
            <a:ext cx="1150938" cy="253207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KT Fin Schuld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80" name="Text Box 64">
            <a:extLst>
              <a:ext uri="{FF2B5EF4-FFF2-40B4-BE49-F238E27FC236}">
                <a16:creationId xmlns:a16="http://schemas.microsoft.com/office/drawing/2014/main" id="{068585F0-5B58-41AA-A3F6-37F27FDA1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8888" y="2035548"/>
            <a:ext cx="11509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Leveranciers</a:t>
            </a:r>
          </a:p>
        </p:txBody>
      </p:sp>
      <p:sp>
        <p:nvSpPr>
          <p:cNvPr id="81" name="Text Box 72">
            <a:extLst>
              <a:ext uri="{FF2B5EF4-FFF2-40B4-BE49-F238E27FC236}">
                <a16:creationId xmlns:a16="http://schemas.microsoft.com/office/drawing/2014/main" id="{9EEC1F59-7F6E-4953-B88B-4D73FAB97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8888" y="2324473"/>
            <a:ext cx="1150938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Soc/Fisc.</a:t>
            </a:r>
          </a:p>
          <a:p>
            <a:pPr algn="ctr" eaLnBrk="1" hangingPunct="1"/>
            <a:r>
              <a:rPr lang="nl-NL" sz="1200"/>
              <a:t>Schulden</a:t>
            </a:r>
          </a:p>
          <a:p>
            <a:pPr algn="ctr" eaLnBrk="1" hangingPunct="1"/>
            <a:endParaRPr lang="nl-NL" sz="1200"/>
          </a:p>
        </p:txBody>
      </p:sp>
      <p:sp>
        <p:nvSpPr>
          <p:cNvPr id="82" name="Text Box 73">
            <a:extLst>
              <a:ext uri="{FF2B5EF4-FFF2-40B4-BE49-F238E27FC236}">
                <a16:creationId xmlns:a16="http://schemas.microsoft.com/office/drawing/2014/main" id="{D0198B3B-8038-4354-B4E9-D0D09D709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848" y="5644863"/>
            <a:ext cx="1152525" cy="26709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 err="1"/>
              <a:t>Liq.Middelen</a:t>
            </a:r>
            <a:endParaRPr lang="nl-NL" sz="1000" dirty="0"/>
          </a:p>
        </p:txBody>
      </p:sp>
      <p:sp>
        <p:nvSpPr>
          <p:cNvPr id="83" name="Line 52">
            <a:extLst>
              <a:ext uri="{FF2B5EF4-FFF2-40B4-BE49-F238E27FC236}">
                <a16:creationId xmlns:a16="http://schemas.microsoft.com/office/drawing/2014/main" id="{2DD4B5D8-FA1E-427E-83FF-E421B749BB86}"/>
              </a:ext>
            </a:extLst>
          </p:cNvPr>
          <p:cNvSpPr>
            <a:spLocks noChangeShapeType="1"/>
          </p:cNvSpPr>
          <p:nvPr/>
        </p:nvSpPr>
        <p:spPr bwMode="auto">
          <a:xfrm>
            <a:off x="2418888" y="667123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FB873468-44A0-411D-8BDC-7870A9A5AE6C}"/>
              </a:ext>
            </a:extLst>
          </p:cNvPr>
          <p:cNvSpPr txBox="1"/>
          <p:nvPr/>
        </p:nvSpPr>
        <p:spPr>
          <a:xfrm rot="5400000">
            <a:off x="3425148" y="4504147"/>
            <a:ext cx="1013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00B050"/>
                </a:solidFill>
              </a:rPr>
              <a:t>Net-cash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25C2547-92EB-423B-8D68-9BABBA8562D3}"/>
              </a:ext>
            </a:extLst>
          </p:cNvPr>
          <p:cNvSpPr txBox="1"/>
          <p:nvPr/>
        </p:nvSpPr>
        <p:spPr>
          <a:xfrm>
            <a:off x="1191272" y="2765757"/>
            <a:ext cx="248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4472BE"/>
                </a:solidFill>
              </a:rPr>
              <a:t>Bedrijfskapitaalbehoefte</a:t>
            </a:r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7D8687ED-64B8-41BB-9013-AA781CC0FC78}"/>
              </a:ext>
            </a:extLst>
          </p:cNvPr>
          <p:cNvSpPr/>
          <p:nvPr/>
        </p:nvSpPr>
        <p:spPr>
          <a:xfrm>
            <a:off x="1252862" y="1461231"/>
            <a:ext cx="1163782" cy="1128156"/>
          </a:xfrm>
          <a:custGeom>
            <a:avLst/>
            <a:gdLst>
              <a:gd name="connsiteX0" fmla="*/ 5937 w 1163782"/>
              <a:gd name="connsiteY0" fmla="*/ 0 h 1110343"/>
              <a:gd name="connsiteX1" fmla="*/ 1163782 w 1163782"/>
              <a:gd name="connsiteY1" fmla="*/ 5938 h 1110343"/>
              <a:gd name="connsiteX2" fmla="*/ 1140031 w 1163782"/>
              <a:gd name="connsiteY2" fmla="*/ 581891 h 1110343"/>
              <a:gd name="connsiteX3" fmla="*/ 896587 w 1163782"/>
              <a:gd name="connsiteY3" fmla="*/ 1110343 h 1110343"/>
              <a:gd name="connsiteX4" fmla="*/ 0 w 1163782"/>
              <a:gd name="connsiteY4" fmla="*/ 1110343 h 1110343"/>
              <a:gd name="connsiteX5" fmla="*/ 5937 w 1163782"/>
              <a:gd name="connsiteY5" fmla="*/ 0 h 1110343"/>
              <a:gd name="connsiteX0" fmla="*/ 5937 w 1163782"/>
              <a:gd name="connsiteY0" fmla="*/ 0 h 1128156"/>
              <a:gd name="connsiteX1" fmla="*/ 1163782 w 1163782"/>
              <a:gd name="connsiteY1" fmla="*/ 5938 h 1128156"/>
              <a:gd name="connsiteX2" fmla="*/ 1140031 w 1163782"/>
              <a:gd name="connsiteY2" fmla="*/ 581891 h 1128156"/>
              <a:gd name="connsiteX3" fmla="*/ 1157844 w 1163782"/>
              <a:gd name="connsiteY3" fmla="*/ 1128156 h 1128156"/>
              <a:gd name="connsiteX4" fmla="*/ 0 w 1163782"/>
              <a:gd name="connsiteY4" fmla="*/ 1110343 h 1128156"/>
              <a:gd name="connsiteX5" fmla="*/ 5937 w 1163782"/>
              <a:gd name="connsiteY5" fmla="*/ 0 h 11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782" h="1128156">
                <a:moveTo>
                  <a:pt x="5937" y="0"/>
                </a:moveTo>
                <a:lnTo>
                  <a:pt x="1163782" y="5938"/>
                </a:lnTo>
                <a:lnTo>
                  <a:pt x="1140031" y="581891"/>
                </a:lnTo>
                <a:lnTo>
                  <a:pt x="1157844" y="1128156"/>
                </a:lnTo>
                <a:lnTo>
                  <a:pt x="0" y="1110343"/>
                </a:lnTo>
                <a:lnTo>
                  <a:pt x="5937" y="0"/>
                </a:lnTo>
                <a:close/>
              </a:path>
            </a:pathLst>
          </a:custGeom>
          <a:solidFill>
            <a:srgbClr val="4472BE">
              <a:alpha val="21961"/>
            </a:srgbClr>
          </a:solidFill>
          <a:ln>
            <a:solidFill>
              <a:srgbClr val="2F528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26E23559-9E28-4FEA-88EA-58B109C0E70F}"/>
              </a:ext>
            </a:extLst>
          </p:cNvPr>
          <p:cNvSpPr/>
          <p:nvPr/>
        </p:nvSpPr>
        <p:spPr>
          <a:xfrm>
            <a:off x="1265087" y="745065"/>
            <a:ext cx="1149887" cy="718518"/>
          </a:xfrm>
          <a:prstGeom prst="rect">
            <a:avLst/>
          </a:prstGeom>
          <a:solidFill>
            <a:srgbClr val="FFFF00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F13584FC-28B2-405E-BAED-B8471D9BA2E0}"/>
              </a:ext>
            </a:extLst>
          </p:cNvPr>
          <p:cNvSpPr/>
          <p:nvPr/>
        </p:nvSpPr>
        <p:spPr>
          <a:xfrm>
            <a:off x="1462867" y="4274965"/>
            <a:ext cx="2297875" cy="1620982"/>
          </a:xfrm>
          <a:custGeom>
            <a:avLst/>
            <a:gdLst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51906 w 2297875"/>
              <a:gd name="connsiteY4" fmla="*/ 831273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7875" h="1620982">
                <a:moveTo>
                  <a:pt x="1294410" y="825335"/>
                </a:moveTo>
                <a:lnTo>
                  <a:pt x="2297875" y="831273"/>
                </a:lnTo>
                <a:lnTo>
                  <a:pt x="2286000" y="5937"/>
                </a:lnTo>
                <a:lnTo>
                  <a:pt x="1140031" y="0"/>
                </a:lnTo>
                <a:lnTo>
                  <a:pt x="1151906" y="831273"/>
                </a:lnTo>
                <a:lnTo>
                  <a:pt x="890649" y="1377537"/>
                </a:lnTo>
                <a:lnTo>
                  <a:pt x="0" y="1377537"/>
                </a:lnTo>
                <a:lnTo>
                  <a:pt x="0" y="1620982"/>
                </a:lnTo>
                <a:lnTo>
                  <a:pt x="1145969" y="1609106"/>
                </a:lnTo>
                <a:lnTo>
                  <a:pt x="1145969" y="1365662"/>
                </a:lnTo>
                <a:lnTo>
                  <a:pt x="985652" y="1377537"/>
                </a:lnTo>
                <a:lnTo>
                  <a:pt x="1294410" y="825335"/>
                </a:lnTo>
                <a:close/>
              </a:path>
            </a:pathLst>
          </a:custGeom>
          <a:solidFill>
            <a:srgbClr val="92D050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86CDD7F9-0A70-44BA-85E8-AA166C20F75E}"/>
              </a:ext>
            </a:extLst>
          </p:cNvPr>
          <p:cNvSpPr/>
          <p:nvPr/>
        </p:nvSpPr>
        <p:spPr>
          <a:xfrm>
            <a:off x="2405099" y="2045417"/>
            <a:ext cx="1163782" cy="782292"/>
          </a:xfrm>
          <a:custGeom>
            <a:avLst/>
            <a:gdLst>
              <a:gd name="connsiteX0" fmla="*/ 5937 w 1163782"/>
              <a:gd name="connsiteY0" fmla="*/ 0 h 1110343"/>
              <a:gd name="connsiteX1" fmla="*/ 1163782 w 1163782"/>
              <a:gd name="connsiteY1" fmla="*/ 5938 h 1110343"/>
              <a:gd name="connsiteX2" fmla="*/ 1140031 w 1163782"/>
              <a:gd name="connsiteY2" fmla="*/ 581891 h 1110343"/>
              <a:gd name="connsiteX3" fmla="*/ 896587 w 1163782"/>
              <a:gd name="connsiteY3" fmla="*/ 1110343 h 1110343"/>
              <a:gd name="connsiteX4" fmla="*/ 0 w 1163782"/>
              <a:gd name="connsiteY4" fmla="*/ 1110343 h 1110343"/>
              <a:gd name="connsiteX5" fmla="*/ 5937 w 1163782"/>
              <a:gd name="connsiteY5" fmla="*/ 0 h 1110343"/>
              <a:gd name="connsiteX0" fmla="*/ 5937 w 1163782"/>
              <a:gd name="connsiteY0" fmla="*/ 0 h 1128156"/>
              <a:gd name="connsiteX1" fmla="*/ 1163782 w 1163782"/>
              <a:gd name="connsiteY1" fmla="*/ 5938 h 1128156"/>
              <a:gd name="connsiteX2" fmla="*/ 1140031 w 1163782"/>
              <a:gd name="connsiteY2" fmla="*/ 581891 h 1128156"/>
              <a:gd name="connsiteX3" fmla="*/ 1157844 w 1163782"/>
              <a:gd name="connsiteY3" fmla="*/ 1128156 h 1128156"/>
              <a:gd name="connsiteX4" fmla="*/ 0 w 1163782"/>
              <a:gd name="connsiteY4" fmla="*/ 1110343 h 1128156"/>
              <a:gd name="connsiteX5" fmla="*/ 5937 w 1163782"/>
              <a:gd name="connsiteY5" fmla="*/ 0 h 11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782" h="1128156">
                <a:moveTo>
                  <a:pt x="5937" y="0"/>
                </a:moveTo>
                <a:lnTo>
                  <a:pt x="1163782" y="5938"/>
                </a:lnTo>
                <a:lnTo>
                  <a:pt x="1140031" y="581891"/>
                </a:lnTo>
                <a:lnTo>
                  <a:pt x="1157844" y="1128156"/>
                </a:lnTo>
                <a:lnTo>
                  <a:pt x="0" y="1110343"/>
                </a:lnTo>
                <a:lnTo>
                  <a:pt x="5937" y="0"/>
                </a:lnTo>
                <a:close/>
              </a:path>
            </a:pathLst>
          </a:custGeom>
          <a:solidFill>
            <a:srgbClr val="4472BE">
              <a:alpha val="21961"/>
            </a:srgbClr>
          </a:solidFill>
          <a:ln>
            <a:solidFill>
              <a:srgbClr val="2F528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1" name="Line 51">
            <a:extLst>
              <a:ext uri="{FF2B5EF4-FFF2-40B4-BE49-F238E27FC236}">
                <a16:creationId xmlns:a16="http://schemas.microsoft.com/office/drawing/2014/main" id="{89A52636-D7B7-4FE3-BF9C-FC005AD09099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6179" y="3729022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92" name="Line 52">
            <a:extLst>
              <a:ext uri="{FF2B5EF4-FFF2-40B4-BE49-F238E27FC236}">
                <a16:creationId xmlns:a16="http://schemas.microsoft.com/office/drawing/2014/main" id="{215345E3-46BC-4649-A7A6-E0BED728AB82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3166" y="3729022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3B10534B-DD1A-40D3-8F60-70F5D165940F}"/>
              </a:ext>
            </a:extLst>
          </p:cNvPr>
          <p:cNvSpPr txBox="1"/>
          <p:nvPr/>
        </p:nvSpPr>
        <p:spPr>
          <a:xfrm>
            <a:off x="2103531" y="3413551"/>
            <a:ext cx="1041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Net-Cash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D34B9AE9-6291-4D19-8225-A868DFE11B3A}"/>
              </a:ext>
            </a:extLst>
          </p:cNvPr>
          <p:cNvSpPr txBox="1"/>
          <p:nvPr/>
        </p:nvSpPr>
        <p:spPr>
          <a:xfrm>
            <a:off x="1665041" y="309782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Enterprise </a:t>
            </a:r>
            <a:r>
              <a:rPr lang="nl-BE" dirty="0" err="1"/>
              <a:t>value</a:t>
            </a:r>
            <a:endParaRPr lang="nl-BE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3917559C-643F-47D1-861C-CA8BD6684DA7}"/>
              </a:ext>
            </a:extLst>
          </p:cNvPr>
          <p:cNvSpPr txBox="1"/>
          <p:nvPr/>
        </p:nvSpPr>
        <p:spPr>
          <a:xfrm rot="16200000">
            <a:off x="784892" y="927986"/>
            <a:ext cx="746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accent4">
                    <a:lumMod val="75000"/>
                  </a:schemeClr>
                </a:solidFill>
              </a:rPr>
              <a:t>V. act.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61F67D0-0956-4B8A-939F-F96BE6EB75EC}"/>
              </a:ext>
            </a:extLst>
          </p:cNvPr>
          <p:cNvSpPr txBox="1"/>
          <p:nvPr/>
        </p:nvSpPr>
        <p:spPr>
          <a:xfrm rot="20347353">
            <a:off x="1330809" y="906807"/>
            <a:ext cx="1007888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rgbClr val="FF0000"/>
                </a:solidFill>
              </a:rPr>
              <a:t>160.000 €</a:t>
            </a:r>
            <a:r>
              <a:rPr lang="nl-BE" sz="16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326A6413-884E-4ABC-BFFE-7F721F406318}"/>
              </a:ext>
            </a:extLst>
          </p:cNvPr>
          <p:cNvSpPr txBox="1"/>
          <p:nvPr/>
        </p:nvSpPr>
        <p:spPr>
          <a:xfrm rot="1775914">
            <a:off x="1837624" y="2061722"/>
            <a:ext cx="1007888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rgbClr val="FF0000"/>
                </a:solidFill>
              </a:rPr>
              <a:t>135.000 €</a:t>
            </a:r>
            <a:r>
              <a:rPr lang="nl-BE" sz="16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F76EFFBA-CA40-423A-BE44-14AB88614C17}"/>
              </a:ext>
            </a:extLst>
          </p:cNvPr>
          <p:cNvSpPr txBox="1"/>
          <p:nvPr/>
        </p:nvSpPr>
        <p:spPr>
          <a:xfrm rot="20347353">
            <a:off x="2636934" y="4532407"/>
            <a:ext cx="1072089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rgbClr val="FF0000"/>
                </a:solidFill>
              </a:rPr>
              <a:t>-110.000 €</a:t>
            </a:r>
            <a:r>
              <a:rPr lang="nl-BE" sz="16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3BCF818-90CC-4521-8510-17C7127F49AF}"/>
              </a:ext>
            </a:extLst>
          </p:cNvPr>
          <p:cNvSpPr txBox="1"/>
          <p:nvPr/>
        </p:nvSpPr>
        <p:spPr>
          <a:xfrm>
            <a:off x="2683533" y="616852"/>
            <a:ext cx="1007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rgbClr val="FF0000"/>
                </a:solidFill>
              </a:rPr>
              <a:t>185.000 €</a:t>
            </a:r>
            <a:r>
              <a:rPr lang="nl-BE" sz="1600" dirty="0">
                <a:solidFill>
                  <a:srgbClr val="FF0000"/>
                </a:solidFill>
              </a:rPr>
              <a:t> 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1FD348D-BC8D-4E71-8604-C00459C563F6}"/>
              </a:ext>
            </a:extLst>
          </p:cNvPr>
          <p:cNvCxnSpPr/>
          <p:nvPr/>
        </p:nvCxnSpPr>
        <p:spPr>
          <a:xfrm flipV="1">
            <a:off x="2219689" y="924994"/>
            <a:ext cx="463844" cy="60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05E25EEE-F096-4657-8B18-7A3A26DA4C2F}"/>
              </a:ext>
            </a:extLst>
          </p:cNvPr>
          <p:cNvCxnSpPr>
            <a:cxnSpLocks/>
          </p:cNvCxnSpPr>
          <p:nvPr/>
        </p:nvCxnSpPr>
        <p:spPr>
          <a:xfrm flipV="1">
            <a:off x="2268550" y="1511285"/>
            <a:ext cx="349780" cy="4209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FC10391-AD2A-4AB9-8FD7-CDB5FE5CA91B}"/>
              </a:ext>
            </a:extLst>
          </p:cNvPr>
          <p:cNvCxnSpPr>
            <a:cxnSpLocks/>
          </p:cNvCxnSpPr>
          <p:nvPr/>
        </p:nvCxnSpPr>
        <p:spPr>
          <a:xfrm flipH="1" flipV="1">
            <a:off x="3029603" y="1573777"/>
            <a:ext cx="405626" cy="28509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7819293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2.png">
            <a:extLst>
              <a:ext uri="{FF2B5EF4-FFF2-40B4-BE49-F238E27FC236}">
                <a16:creationId xmlns:a16="http://schemas.microsoft.com/office/drawing/2014/main" id="{B159CAA0-083D-4F83-955D-3E2B9E7FE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Beste Elektrische Auto's van 2021 / 2022 - Mountox">
            <a:extLst>
              <a:ext uri="{FF2B5EF4-FFF2-40B4-BE49-F238E27FC236}">
                <a16:creationId xmlns:a16="http://schemas.microsoft.com/office/drawing/2014/main" id="{B7235470-F84F-4745-84C9-334E51478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153" y="652296"/>
            <a:ext cx="1617206" cy="78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47298"/>
            <a:ext cx="3086100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75286F-A653-4359-8FA9-F288DAD88B2C}"/>
              </a:ext>
            </a:extLst>
          </p:cNvPr>
          <p:cNvSpPr txBox="1"/>
          <p:nvPr/>
        </p:nvSpPr>
        <p:spPr>
          <a:xfrm>
            <a:off x="6108285" y="2811786"/>
            <a:ext cx="38397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err="1">
                <a:solidFill>
                  <a:srgbClr val="FF0000"/>
                </a:solidFill>
              </a:rPr>
              <a:t>bvb</a:t>
            </a:r>
            <a:r>
              <a:rPr lang="nl-BE" sz="1400" dirty="0">
                <a:solidFill>
                  <a:srgbClr val="FF0000"/>
                </a:solidFill>
              </a:rPr>
              <a:t>.  90d. </a:t>
            </a:r>
            <a:r>
              <a:rPr lang="nl-BE" sz="1400" b="1" dirty="0">
                <a:solidFill>
                  <a:srgbClr val="FF0000"/>
                </a:solidFill>
              </a:rPr>
              <a:t>voorraad</a:t>
            </a:r>
            <a:br>
              <a:rPr lang="nl-BE" sz="1400" dirty="0">
                <a:solidFill>
                  <a:srgbClr val="FF0000"/>
                </a:solidFill>
              </a:rPr>
            </a:br>
            <a:r>
              <a:rPr lang="nl-BE" sz="1400" dirty="0">
                <a:solidFill>
                  <a:srgbClr val="FF0000"/>
                </a:solidFill>
              </a:rPr>
              <a:t>	500.000 Euro aankopen/jaar </a:t>
            </a:r>
          </a:p>
          <a:p>
            <a:r>
              <a:rPr lang="nl-BE" sz="1400" dirty="0">
                <a:solidFill>
                  <a:srgbClr val="FF0000"/>
                </a:solidFill>
              </a:rPr>
              <a:t>=&gt; 90/365 x 500.000 =              </a:t>
            </a:r>
            <a:r>
              <a:rPr lang="nl-BE" sz="1400" b="1" dirty="0">
                <a:solidFill>
                  <a:srgbClr val="FF0000"/>
                </a:solidFill>
              </a:rPr>
              <a:t>124.000 €</a:t>
            </a:r>
            <a:r>
              <a:rPr lang="nl-BE" sz="14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4525FC-9393-4126-9058-D04A679DE420}"/>
              </a:ext>
            </a:extLst>
          </p:cNvPr>
          <p:cNvSpPr txBox="1"/>
          <p:nvPr/>
        </p:nvSpPr>
        <p:spPr>
          <a:xfrm>
            <a:off x="6567041" y="2390512"/>
            <a:ext cx="1811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>
                <a:solidFill>
                  <a:srgbClr val="FF0000"/>
                </a:solidFill>
              </a:rPr>
              <a:t>TARGET W.C.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6C7AF56-930B-4E33-9FE9-06A3443F9D05}"/>
              </a:ext>
            </a:extLst>
          </p:cNvPr>
          <p:cNvSpPr txBox="1"/>
          <p:nvPr/>
        </p:nvSpPr>
        <p:spPr>
          <a:xfrm>
            <a:off x="6139772" y="3603907"/>
            <a:ext cx="38397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err="1">
                <a:solidFill>
                  <a:srgbClr val="FF0000"/>
                </a:solidFill>
              </a:rPr>
              <a:t>bvb</a:t>
            </a:r>
            <a:r>
              <a:rPr lang="nl-BE" sz="1400" dirty="0">
                <a:solidFill>
                  <a:srgbClr val="FF0000"/>
                </a:solidFill>
              </a:rPr>
              <a:t>.  60d. </a:t>
            </a:r>
            <a:r>
              <a:rPr lang="nl-BE" sz="1400" b="1" dirty="0">
                <a:solidFill>
                  <a:srgbClr val="FF0000"/>
                </a:solidFill>
              </a:rPr>
              <a:t>klantenkrediet</a:t>
            </a:r>
            <a:br>
              <a:rPr lang="nl-BE" sz="1400" dirty="0">
                <a:solidFill>
                  <a:srgbClr val="FF0000"/>
                </a:solidFill>
              </a:rPr>
            </a:br>
            <a:r>
              <a:rPr lang="nl-BE" sz="1400" dirty="0">
                <a:solidFill>
                  <a:srgbClr val="FF0000"/>
                </a:solidFill>
              </a:rPr>
              <a:t>	800.000 Euro omzet/jaar </a:t>
            </a:r>
          </a:p>
          <a:p>
            <a:r>
              <a:rPr lang="nl-BE" sz="1400" dirty="0">
                <a:solidFill>
                  <a:srgbClr val="FF0000"/>
                </a:solidFill>
              </a:rPr>
              <a:t>	21% BTW</a:t>
            </a:r>
          </a:p>
          <a:p>
            <a:r>
              <a:rPr lang="nl-BE" sz="1400" dirty="0">
                <a:solidFill>
                  <a:srgbClr val="FF0000"/>
                </a:solidFill>
              </a:rPr>
              <a:t>=&gt; 60/365 x 800.000 x 1,21 = </a:t>
            </a:r>
            <a:r>
              <a:rPr lang="nl-BE" sz="1400" b="1" dirty="0">
                <a:solidFill>
                  <a:srgbClr val="FF0000"/>
                </a:solidFill>
              </a:rPr>
              <a:t>159.000 €</a:t>
            </a:r>
            <a:r>
              <a:rPr lang="nl-BE" sz="14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F8DEB93-5FA9-40FE-9F1A-3A181376918D}"/>
              </a:ext>
            </a:extLst>
          </p:cNvPr>
          <p:cNvSpPr txBox="1"/>
          <p:nvPr/>
        </p:nvSpPr>
        <p:spPr>
          <a:xfrm>
            <a:off x="6139771" y="4573281"/>
            <a:ext cx="383979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err="1">
                <a:solidFill>
                  <a:srgbClr val="FF0000"/>
                </a:solidFill>
              </a:rPr>
              <a:t>bvb</a:t>
            </a:r>
            <a:r>
              <a:rPr lang="nl-BE" sz="1400" dirty="0">
                <a:solidFill>
                  <a:srgbClr val="FF0000"/>
                </a:solidFill>
              </a:rPr>
              <a:t>.  30d. </a:t>
            </a:r>
            <a:r>
              <a:rPr lang="nl-BE" sz="1400" b="1" dirty="0">
                <a:solidFill>
                  <a:srgbClr val="FF0000"/>
                </a:solidFill>
              </a:rPr>
              <a:t>leverancierskrediet</a:t>
            </a:r>
            <a:br>
              <a:rPr lang="nl-BE" sz="1400" dirty="0">
                <a:solidFill>
                  <a:srgbClr val="FF0000"/>
                </a:solidFill>
              </a:rPr>
            </a:br>
            <a:r>
              <a:rPr lang="nl-BE" sz="1400" dirty="0">
                <a:solidFill>
                  <a:srgbClr val="FF0000"/>
                </a:solidFill>
              </a:rPr>
              <a:t>	500.000 Euro aankopen/jaar </a:t>
            </a:r>
          </a:p>
          <a:p>
            <a:r>
              <a:rPr lang="nl-BE" sz="1400" dirty="0">
                <a:solidFill>
                  <a:srgbClr val="FF0000"/>
                </a:solidFill>
              </a:rPr>
              <a:t>	100.000 Euro diensten</a:t>
            </a:r>
          </a:p>
          <a:p>
            <a:r>
              <a:rPr lang="nl-BE" sz="1400" dirty="0">
                <a:solidFill>
                  <a:srgbClr val="FF0000"/>
                </a:solidFill>
              </a:rPr>
              <a:t>	21% BTW</a:t>
            </a:r>
          </a:p>
          <a:p>
            <a:r>
              <a:rPr lang="nl-BE" sz="1400" dirty="0">
                <a:solidFill>
                  <a:srgbClr val="FF0000"/>
                </a:solidFill>
              </a:rPr>
              <a:t>=&gt; 30/365 x 600.000 x 1,21 = </a:t>
            </a:r>
            <a:r>
              <a:rPr lang="nl-BE" sz="1400" b="1" dirty="0">
                <a:solidFill>
                  <a:srgbClr val="FF0000"/>
                </a:solidFill>
              </a:rPr>
              <a:t>-60.000 €  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315C432-4C28-4D50-BC4F-DB952D08EBF5}"/>
              </a:ext>
            </a:extLst>
          </p:cNvPr>
          <p:cNvCxnSpPr/>
          <p:nvPr/>
        </p:nvCxnSpPr>
        <p:spPr>
          <a:xfrm>
            <a:off x="8152818" y="6500862"/>
            <a:ext cx="9004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529D6094-8E3C-45AF-B0C0-D37F509101F8}"/>
              </a:ext>
            </a:extLst>
          </p:cNvPr>
          <p:cNvSpPr txBox="1"/>
          <p:nvPr/>
        </p:nvSpPr>
        <p:spPr>
          <a:xfrm>
            <a:off x="6139771" y="5776149"/>
            <a:ext cx="38397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err="1">
                <a:solidFill>
                  <a:srgbClr val="FF0000"/>
                </a:solidFill>
              </a:rPr>
              <a:t>bvb</a:t>
            </a:r>
            <a:r>
              <a:rPr lang="nl-BE" sz="1400" dirty="0">
                <a:solidFill>
                  <a:srgbClr val="FF0000"/>
                </a:solidFill>
              </a:rPr>
              <a:t>.  1/12</a:t>
            </a:r>
            <a:r>
              <a:rPr lang="nl-BE" sz="1400" baseline="30000" dirty="0">
                <a:solidFill>
                  <a:srgbClr val="FF0000"/>
                </a:solidFill>
              </a:rPr>
              <a:t>e</a:t>
            </a:r>
            <a:r>
              <a:rPr lang="nl-BE" sz="1400" dirty="0">
                <a:solidFill>
                  <a:srgbClr val="FF0000"/>
                </a:solidFill>
              </a:rPr>
              <a:t> </a:t>
            </a:r>
            <a:r>
              <a:rPr lang="nl-BE" sz="1400" b="1" dirty="0">
                <a:solidFill>
                  <a:srgbClr val="FF0000"/>
                </a:solidFill>
              </a:rPr>
              <a:t>personeelskosten</a:t>
            </a:r>
            <a:br>
              <a:rPr lang="nl-BE" sz="1400" dirty="0">
                <a:solidFill>
                  <a:srgbClr val="FF0000"/>
                </a:solidFill>
              </a:rPr>
            </a:br>
            <a:r>
              <a:rPr lang="nl-BE" sz="1400" dirty="0">
                <a:solidFill>
                  <a:srgbClr val="FF0000"/>
                </a:solidFill>
              </a:rPr>
              <a:t>	180.000 Euro omzet/jaar </a:t>
            </a:r>
          </a:p>
          <a:p>
            <a:r>
              <a:rPr lang="nl-BE" sz="1400" dirty="0">
                <a:solidFill>
                  <a:srgbClr val="FF0000"/>
                </a:solidFill>
              </a:rPr>
              <a:t>=&gt; 180.000 /12 = 		     -  </a:t>
            </a:r>
            <a:r>
              <a:rPr lang="nl-BE" sz="1400" b="1" dirty="0">
                <a:solidFill>
                  <a:srgbClr val="FF0000"/>
                </a:solidFill>
              </a:rPr>
              <a:t>15.000 € </a:t>
            </a:r>
            <a:r>
              <a:rPr lang="nl-BE" sz="1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17B7C92-C562-4AAB-9676-1E8D0D302DDA}"/>
              </a:ext>
            </a:extLst>
          </p:cNvPr>
          <p:cNvSpPr txBox="1"/>
          <p:nvPr/>
        </p:nvSpPr>
        <p:spPr>
          <a:xfrm>
            <a:off x="8099094" y="6527190"/>
            <a:ext cx="1007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rgbClr val="FF0000"/>
                </a:solidFill>
              </a:rPr>
              <a:t>208.000 €</a:t>
            </a:r>
            <a:r>
              <a:rPr lang="nl-BE" sz="16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01B6B77-9FC0-430B-A991-30391922BC97}"/>
              </a:ext>
            </a:extLst>
          </p:cNvPr>
          <p:cNvSpPr txBox="1"/>
          <p:nvPr/>
        </p:nvSpPr>
        <p:spPr>
          <a:xfrm>
            <a:off x="5769327" y="86006"/>
            <a:ext cx="3249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>
                <a:solidFill>
                  <a:schemeClr val="accent1">
                    <a:lumMod val="75000"/>
                  </a:schemeClr>
                </a:solidFill>
              </a:rPr>
              <a:t>CLOSING DATE ACTUALS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7755BEA-0B9E-4FC4-AAA6-D62A13AC6DEB}"/>
              </a:ext>
            </a:extLst>
          </p:cNvPr>
          <p:cNvSpPr txBox="1"/>
          <p:nvPr/>
        </p:nvSpPr>
        <p:spPr>
          <a:xfrm>
            <a:off x="5769326" y="572460"/>
            <a:ext cx="33746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>
                <a:solidFill>
                  <a:schemeClr val="accent1">
                    <a:lumMod val="75000"/>
                  </a:schemeClr>
                </a:solidFill>
              </a:rPr>
              <a:t>Voorraad:				   </a:t>
            </a:r>
            <a:r>
              <a:rPr lang="nl-BE" sz="1400" b="1" dirty="0">
                <a:solidFill>
                  <a:schemeClr val="accent1">
                    <a:lumMod val="75000"/>
                  </a:schemeClr>
                </a:solidFill>
              </a:rPr>
              <a:t>91.300 €</a:t>
            </a:r>
            <a:endParaRPr lang="nl-BE" sz="1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nl-BE" sz="1400" dirty="0">
                <a:solidFill>
                  <a:schemeClr val="accent1">
                    <a:lumMod val="75000"/>
                  </a:schemeClr>
                </a:solidFill>
              </a:rPr>
              <a:t>Handelsvorderingen:            	 </a:t>
            </a:r>
            <a:r>
              <a:rPr lang="nl-BE" sz="1400" b="1" dirty="0">
                <a:solidFill>
                  <a:schemeClr val="accent1">
                    <a:lumMod val="75000"/>
                  </a:schemeClr>
                </a:solidFill>
              </a:rPr>
              <a:t>185.455 €</a:t>
            </a:r>
          </a:p>
          <a:p>
            <a:r>
              <a:rPr lang="nl-BE" sz="1400" b="1" dirty="0">
                <a:solidFill>
                  <a:schemeClr val="accent1">
                    <a:lumMod val="75000"/>
                  </a:schemeClr>
                </a:solidFill>
              </a:rPr>
              <a:t>-/- 30% dubieuze debiteuren:	  -45.000 €</a:t>
            </a:r>
          </a:p>
          <a:p>
            <a:r>
              <a:rPr lang="nl-BE" sz="1400" dirty="0">
                <a:solidFill>
                  <a:schemeClr val="accent1">
                    <a:lumMod val="75000"/>
                  </a:schemeClr>
                </a:solidFill>
              </a:rPr>
              <a:t>Handelsschulden:           	   	  -</a:t>
            </a:r>
            <a:r>
              <a:rPr lang="nl-BE" sz="1400" b="1" dirty="0">
                <a:solidFill>
                  <a:schemeClr val="accent1">
                    <a:lumMod val="75000"/>
                  </a:schemeClr>
                </a:solidFill>
              </a:rPr>
              <a:t>55.238 €</a:t>
            </a:r>
          </a:p>
          <a:p>
            <a:r>
              <a:rPr lang="nl-BE" sz="1400" b="1" dirty="0">
                <a:solidFill>
                  <a:schemeClr val="accent1">
                    <a:lumMod val="75000"/>
                  </a:schemeClr>
                </a:solidFill>
              </a:rPr>
              <a:t>+/+ Te ontvangen facturen: 	  -20.000 €</a:t>
            </a:r>
          </a:p>
          <a:p>
            <a:r>
              <a:rPr lang="nl-BE" sz="1400" b="1" dirty="0">
                <a:solidFill>
                  <a:schemeClr val="accent1">
                    <a:lumMod val="75000"/>
                  </a:schemeClr>
                </a:solidFill>
              </a:rPr>
              <a:t>Soc. en </a:t>
            </a:r>
            <a:r>
              <a:rPr lang="nl-BE" sz="1400" b="1" dirty="0" err="1">
                <a:solidFill>
                  <a:schemeClr val="accent1">
                    <a:lumMod val="75000"/>
                  </a:schemeClr>
                </a:solidFill>
              </a:rPr>
              <a:t>fisc</a:t>
            </a:r>
            <a:r>
              <a:rPr lang="nl-BE" sz="1400" b="1" dirty="0">
                <a:solidFill>
                  <a:schemeClr val="accent1">
                    <a:lumMod val="75000"/>
                  </a:schemeClr>
                </a:solidFill>
              </a:rPr>
              <a:t>. schulden:		  -21.874 €</a:t>
            </a:r>
          </a:p>
          <a:p>
            <a:r>
              <a:rPr lang="nl-BE" sz="16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9ADE2DE-8299-46C9-B416-1E64137BE201}"/>
              </a:ext>
            </a:extLst>
          </p:cNvPr>
          <p:cNvSpPr txBox="1"/>
          <p:nvPr/>
        </p:nvSpPr>
        <p:spPr>
          <a:xfrm>
            <a:off x="6567041" y="1856577"/>
            <a:ext cx="2499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chemeClr val="accent1">
                    <a:lumMod val="75000"/>
                  </a:schemeClr>
                </a:solidFill>
              </a:rPr>
              <a:t> ACTUAL W.C.R:	 134.646 €</a:t>
            </a:r>
            <a:r>
              <a:rPr lang="nl-BE" sz="1600" dirty="0">
                <a:solidFill>
                  <a:schemeClr val="accent1">
                    <a:lumMod val="75000"/>
                  </a:schemeClr>
                </a:solidFill>
              </a:rPr>
              <a:t>  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72A433C4-D77D-49DA-9AA6-94C15A2FADCC}"/>
              </a:ext>
            </a:extLst>
          </p:cNvPr>
          <p:cNvCxnSpPr>
            <a:cxnSpLocks/>
          </p:cNvCxnSpPr>
          <p:nvPr/>
        </p:nvCxnSpPr>
        <p:spPr>
          <a:xfrm>
            <a:off x="8152818" y="1920470"/>
            <a:ext cx="774261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Line 51">
            <a:extLst>
              <a:ext uri="{FF2B5EF4-FFF2-40B4-BE49-F238E27FC236}">
                <a16:creationId xmlns:a16="http://schemas.microsoft.com/office/drawing/2014/main" id="{25A2C15E-2C41-4EDA-896E-15610D04434E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1901" y="667123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59" name="Text Box 55">
            <a:extLst>
              <a:ext uri="{FF2B5EF4-FFF2-40B4-BE49-F238E27FC236}">
                <a16:creationId xmlns:a16="http://schemas.microsoft.com/office/drawing/2014/main" id="{02959450-5959-4C1C-AF4A-A006704B2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6363" y="740148"/>
            <a:ext cx="11525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60" name="Text Box 56">
            <a:extLst>
              <a:ext uri="{FF2B5EF4-FFF2-40B4-BE49-F238E27FC236}">
                <a16:creationId xmlns:a16="http://schemas.microsoft.com/office/drawing/2014/main" id="{BF570EFB-BC95-4792-AD7D-14AE9420B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6287" y="4260190"/>
            <a:ext cx="1150938" cy="36004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Schuld</a:t>
            </a:r>
          </a:p>
        </p:txBody>
      </p:sp>
      <p:sp>
        <p:nvSpPr>
          <p:cNvPr id="68" name="Text Box 58">
            <a:extLst>
              <a:ext uri="{FF2B5EF4-FFF2-40B4-BE49-F238E27FC236}">
                <a16:creationId xmlns:a16="http://schemas.microsoft.com/office/drawing/2014/main" id="{E45C3C11-D6D2-4FE4-BD7C-E6C15B80C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6287" y="4620230"/>
            <a:ext cx="1150938" cy="23142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&lt;1Y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76" name="Text Box 60">
            <a:extLst>
              <a:ext uri="{FF2B5EF4-FFF2-40B4-BE49-F238E27FC236}">
                <a16:creationId xmlns:a16="http://schemas.microsoft.com/office/drawing/2014/main" id="{F7E53F2D-EB56-4200-8DCE-4C51EC09F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7108" y="1459286"/>
            <a:ext cx="11509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Voorraden</a:t>
            </a:r>
          </a:p>
        </p:txBody>
      </p:sp>
      <p:sp>
        <p:nvSpPr>
          <p:cNvPr id="77" name="Text Box 61">
            <a:extLst>
              <a:ext uri="{FF2B5EF4-FFF2-40B4-BE49-F238E27FC236}">
                <a16:creationId xmlns:a16="http://schemas.microsoft.com/office/drawing/2014/main" id="{4F8498EC-1EEF-4593-8C18-71E665C17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7108" y="2106986"/>
            <a:ext cx="1150937" cy="46910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Vorderingen</a:t>
            </a:r>
          </a:p>
        </p:txBody>
      </p:sp>
      <p:sp>
        <p:nvSpPr>
          <p:cNvPr id="78" name="Text Box 62">
            <a:extLst>
              <a:ext uri="{FF2B5EF4-FFF2-40B4-BE49-F238E27FC236}">
                <a16:creationId xmlns:a16="http://schemas.microsoft.com/office/drawing/2014/main" id="{BCDDDA93-1AC2-4583-9F45-B4153BF40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6363" y="1676773"/>
            <a:ext cx="11509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BE" sz="1200"/>
              <a:t>Handels-vorderingen</a:t>
            </a:r>
            <a:endParaRPr lang="nl-NL" sz="1200"/>
          </a:p>
        </p:txBody>
      </p:sp>
      <p:sp>
        <p:nvSpPr>
          <p:cNvPr id="79" name="Text Box 63">
            <a:extLst>
              <a:ext uri="{FF2B5EF4-FFF2-40B4-BE49-F238E27FC236}">
                <a16:creationId xmlns:a16="http://schemas.microsoft.com/office/drawing/2014/main" id="{762ADD7F-EB1C-4A30-916F-6A12597F5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6287" y="4851651"/>
            <a:ext cx="1150938" cy="253207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KT Fin Schuld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80" name="Text Box 64">
            <a:extLst>
              <a:ext uri="{FF2B5EF4-FFF2-40B4-BE49-F238E27FC236}">
                <a16:creationId xmlns:a16="http://schemas.microsoft.com/office/drawing/2014/main" id="{068585F0-5B58-41AA-A3F6-37F27FDA1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8888" y="2035548"/>
            <a:ext cx="11509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Leveranciers</a:t>
            </a:r>
          </a:p>
        </p:txBody>
      </p:sp>
      <p:sp>
        <p:nvSpPr>
          <p:cNvPr id="81" name="Text Box 72">
            <a:extLst>
              <a:ext uri="{FF2B5EF4-FFF2-40B4-BE49-F238E27FC236}">
                <a16:creationId xmlns:a16="http://schemas.microsoft.com/office/drawing/2014/main" id="{9EEC1F59-7F6E-4953-B88B-4D73FAB97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8888" y="2324473"/>
            <a:ext cx="1150938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Soc/Fisc.</a:t>
            </a:r>
          </a:p>
          <a:p>
            <a:pPr algn="ctr" eaLnBrk="1" hangingPunct="1"/>
            <a:r>
              <a:rPr lang="nl-NL" sz="1200"/>
              <a:t>Schulden</a:t>
            </a:r>
          </a:p>
          <a:p>
            <a:pPr algn="ctr" eaLnBrk="1" hangingPunct="1"/>
            <a:endParaRPr lang="nl-NL" sz="1200"/>
          </a:p>
        </p:txBody>
      </p:sp>
      <p:sp>
        <p:nvSpPr>
          <p:cNvPr id="82" name="Text Box 73">
            <a:extLst>
              <a:ext uri="{FF2B5EF4-FFF2-40B4-BE49-F238E27FC236}">
                <a16:creationId xmlns:a16="http://schemas.microsoft.com/office/drawing/2014/main" id="{D0198B3B-8038-4354-B4E9-D0D09D709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848" y="5644863"/>
            <a:ext cx="1152525" cy="26709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 err="1"/>
              <a:t>Liq.Middelen</a:t>
            </a:r>
            <a:endParaRPr lang="nl-NL" sz="1000" dirty="0"/>
          </a:p>
        </p:txBody>
      </p:sp>
      <p:sp>
        <p:nvSpPr>
          <p:cNvPr id="83" name="Line 52">
            <a:extLst>
              <a:ext uri="{FF2B5EF4-FFF2-40B4-BE49-F238E27FC236}">
                <a16:creationId xmlns:a16="http://schemas.microsoft.com/office/drawing/2014/main" id="{2DD4B5D8-FA1E-427E-83FF-E421B749BB86}"/>
              </a:ext>
            </a:extLst>
          </p:cNvPr>
          <p:cNvSpPr>
            <a:spLocks noChangeShapeType="1"/>
          </p:cNvSpPr>
          <p:nvPr/>
        </p:nvSpPr>
        <p:spPr bwMode="auto">
          <a:xfrm>
            <a:off x="2418888" y="667123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FB873468-44A0-411D-8BDC-7870A9A5AE6C}"/>
              </a:ext>
            </a:extLst>
          </p:cNvPr>
          <p:cNvSpPr txBox="1"/>
          <p:nvPr/>
        </p:nvSpPr>
        <p:spPr>
          <a:xfrm rot="5400000">
            <a:off x="3425148" y="4504147"/>
            <a:ext cx="1013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00B050"/>
                </a:solidFill>
              </a:rPr>
              <a:t>Net-cash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25C2547-92EB-423B-8D68-9BABBA8562D3}"/>
              </a:ext>
            </a:extLst>
          </p:cNvPr>
          <p:cNvSpPr txBox="1"/>
          <p:nvPr/>
        </p:nvSpPr>
        <p:spPr>
          <a:xfrm>
            <a:off x="1191272" y="2765757"/>
            <a:ext cx="248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4472BE"/>
                </a:solidFill>
              </a:rPr>
              <a:t>Bedrijfskapitaalbehoefte</a:t>
            </a:r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7D8687ED-64B8-41BB-9013-AA781CC0FC78}"/>
              </a:ext>
            </a:extLst>
          </p:cNvPr>
          <p:cNvSpPr/>
          <p:nvPr/>
        </p:nvSpPr>
        <p:spPr>
          <a:xfrm>
            <a:off x="1252862" y="1461231"/>
            <a:ext cx="1163782" cy="1128156"/>
          </a:xfrm>
          <a:custGeom>
            <a:avLst/>
            <a:gdLst>
              <a:gd name="connsiteX0" fmla="*/ 5937 w 1163782"/>
              <a:gd name="connsiteY0" fmla="*/ 0 h 1110343"/>
              <a:gd name="connsiteX1" fmla="*/ 1163782 w 1163782"/>
              <a:gd name="connsiteY1" fmla="*/ 5938 h 1110343"/>
              <a:gd name="connsiteX2" fmla="*/ 1140031 w 1163782"/>
              <a:gd name="connsiteY2" fmla="*/ 581891 h 1110343"/>
              <a:gd name="connsiteX3" fmla="*/ 896587 w 1163782"/>
              <a:gd name="connsiteY3" fmla="*/ 1110343 h 1110343"/>
              <a:gd name="connsiteX4" fmla="*/ 0 w 1163782"/>
              <a:gd name="connsiteY4" fmla="*/ 1110343 h 1110343"/>
              <a:gd name="connsiteX5" fmla="*/ 5937 w 1163782"/>
              <a:gd name="connsiteY5" fmla="*/ 0 h 1110343"/>
              <a:gd name="connsiteX0" fmla="*/ 5937 w 1163782"/>
              <a:gd name="connsiteY0" fmla="*/ 0 h 1128156"/>
              <a:gd name="connsiteX1" fmla="*/ 1163782 w 1163782"/>
              <a:gd name="connsiteY1" fmla="*/ 5938 h 1128156"/>
              <a:gd name="connsiteX2" fmla="*/ 1140031 w 1163782"/>
              <a:gd name="connsiteY2" fmla="*/ 581891 h 1128156"/>
              <a:gd name="connsiteX3" fmla="*/ 1157844 w 1163782"/>
              <a:gd name="connsiteY3" fmla="*/ 1128156 h 1128156"/>
              <a:gd name="connsiteX4" fmla="*/ 0 w 1163782"/>
              <a:gd name="connsiteY4" fmla="*/ 1110343 h 1128156"/>
              <a:gd name="connsiteX5" fmla="*/ 5937 w 1163782"/>
              <a:gd name="connsiteY5" fmla="*/ 0 h 11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782" h="1128156">
                <a:moveTo>
                  <a:pt x="5937" y="0"/>
                </a:moveTo>
                <a:lnTo>
                  <a:pt x="1163782" y="5938"/>
                </a:lnTo>
                <a:lnTo>
                  <a:pt x="1140031" y="581891"/>
                </a:lnTo>
                <a:lnTo>
                  <a:pt x="1157844" y="1128156"/>
                </a:lnTo>
                <a:lnTo>
                  <a:pt x="0" y="1110343"/>
                </a:lnTo>
                <a:lnTo>
                  <a:pt x="5937" y="0"/>
                </a:lnTo>
                <a:close/>
              </a:path>
            </a:pathLst>
          </a:custGeom>
          <a:solidFill>
            <a:srgbClr val="4472BE">
              <a:alpha val="21961"/>
            </a:srgbClr>
          </a:solidFill>
          <a:ln>
            <a:solidFill>
              <a:srgbClr val="2F528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26E23559-9E28-4FEA-88EA-58B109C0E70F}"/>
              </a:ext>
            </a:extLst>
          </p:cNvPr>
          <p:cNvSpPr/>
          <p:nvPr/>
        </p:nvSpPr>
        <p:spPr>
          <a:xfrm>
            <a:off x="1265087" y="745065"/>
            <a:ext cx="1149887" cy="718518"/>
          </a:xfrm>
          <a:prstGeom prst="rect">
            <a:avLst/>
          </a:prstGeom>
          <a:solidFill>
            <a:srgbClr val="FFFF00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F13584FC-28B2-405E-BAED-B8471D9BA2E0}"/>
              </a:ext>
            </a:extLst>
          </p:cNvPr>
          <p:cNvSpPr/>
          <p:nvPr/>
        </p:nvSpPr>
        <p:spPr>
          <a:xfrm>
            <a:off x="1462867" y="4274965"/>
            <a:ext cx="2297875" cy="1620982"/>
          </a:xfrm>
          <a:custGeom>
            <a:avLst/>
            <a:gdLst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51906 w 2297875"/>
              <a:gd name="connsiteY4" fmla="*/ 831273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7875" h="1620982">
                <a:moveTo>
                  <a:pt x="1294410" y="825335"/>
                </a:moveTo>
                <a:lnTo>
                  <a:pt x="2297875" y="831273"/>
                </a:lnTo>
                <a:lnTo>
                  <a:pt x="2286000" y="5937"/>
                </a:lnTo>
                <a:lnTo>
                  <a:pt x="1140031" y="0"/>
                </a:lnTo>
                <a:lnTo>
                  <a:pt x="1151906" y="831273"/>
                </a:lnTo>
                <a:lnTo>
                  <a:pt x="890649" y="1377537"/>
                </a:lnTo>
                <a:lnTo>
                  <a:pt x="0" y="1377537"/>
                </a:lnTo>
                <a:lnTo>
                  <a:pt x="0" y="1620982"/>
                </a:lnTo>
                <a:lnTo>
                  <a:pt x="1145969" y="1609106"/>
                </a:lnTo>
                <a:lnTo>
                  <a:pt x="1145969" y="1365662"/>
                </a:lnTo>
                <a:lnTo>
                  <a:pt x="985652" y="1377537"/>
                </a:lnTo>
                <a:lnTo>
                  <a:pt x="1294410" y="825335"/>
                </a:lnTo>
                <a:close/>
              </a:path>
            </a:pathLst>
          </a:custGeom>
          <a:solidFill>
            <a:srgbClr val="92D050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86CDD7F9-0A70-44BA-85E8-AA166C20F75E}"/>
              </a:ext>
            </a:extLst>
          </p:cNvPr>
          <p:cNvSpPr/>
          <p:nvPr/>
        </p:nvSpPr>
        <p:spPr>
          <a:xfrm>
            <a:off x="2405099" y="2045417"/>
            <a:ext cx="1163782" cy="782292"/>
          </a:xfrm>
          <a:custGeom>
            <a:avLst/>
            <a:gdLst>
              <a:gd name="connsiteX0" fmla="*/ 5937 w 1163782"/>
              <a:gd name="connsiteY0" fmla="*/ 0 h 1110343"/>
              <a:gd name="connsiteX1" fmla="*/ 1163782 w 1163782"/>
              <a:gd name="connsiteY1" fmla="*/ 5938 h 1110343"/>
              <a:gd name="connsiteX2" fmla="*/ 1140031 w 1163782"/>
              <a:gd name="connsiteY2" fmla="*/ 581891 h 1110343"/>
              <a:gd name="connsiteX3" fmla="*/ 896587 w 1163782"/>
              <a:gd name="connsiteY3" fmla="*/ 1110343 h 1110343"/>
              <a:gd name="connsiteX4" fmla="*/ 0 w 1163782"/>
              <a:gd name="connsiteY4" fmla="*/ 1110343 h 1110343"/>
              <a:gd name="connsiteX5" fmla="*/ 5937 w 1163782"/>
              <a:gd name="connsiteY5" fmla="*/ 0 h 1110343"/>
              <a:gd name="connsiteX0" fmla="*/ 5937 w 1163782"/>
              <a:gd name="connsiteY0" fmla="*/ 0 h 1128156"/>
              <a:gd name="connsiteX1" fmla="*/ 1163782 w 1163782"/>
              <a:gd name="connsiteY1" fmla="*/ 5938 h 1128156"/>
              <a:gd name="connsiteX2" fmla="*/ 1140031 w 1163782"/>
              <a:gd name="connsiteY2" fmla="*/ 581891 h 1128156"/>
              <a:gd name="connsiteX3" fmla="*/ 1157844 w 1163782"/>
              <a:gd name="connsiteY3" fmla="*/ 1128156 h 1128156"/>
              <a:gd name="connsiteX4" fmla="*/ 0 w 1163782"/>
              <a:gd name="connsiteY4" fmla="*/ 1110343 h 1128156"/>
              <a:gd name="connsiteX5" fmla="*/ 5937 w 1163782"/>
              <a:gd name="connsiteY5" fmla="*/ 0 h 11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782" h="1128156">
                <a:moveTo>
                  <a:pt x="5937" y="0"/>
                </a:moveTo>
                <a:lnTo>
                  <a:pt x="1163782" y="5938"/>
                </a:lnTo>
                <a:lnTo>
                  <a:pt x="1140031" y="581891"/>
                </a:lnTo>
                <a:lnTo>
                  <a:pt x="1157844" y="1128156"/>
                </a:lnTo>
                <a:lnTo>
                  <a:pt x="0" y="1110343"/>
                </a:lnTo>
                <a:lnTo>
                  <a:pt x="5937" y="0"/>
                </a:lnTo>
                <a:close/>
              </a:path>
            </a:pathLst>
          </a:custGeom>
          <a:solidFill>
            <a:srgbClr val="4472BE">
              <a:alpha val="21961"/>
            </a:srgbClr>
          </a:solidFill>
          <a:ln>
            <a:solidFill>
              <a:srgbClr val="2F528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1" name="Line 51">
            <a:extLst>
              <a:ext uri="{FF2B5EF4-FFF2-40B4-BE49-F238E27FC236}">
                <a16:creationId xmlns:a16="http://schemas.microsoft.com/office/drawing/2014/main" id="{89A52636-D7B7-4FE3-BF9C-FC005AD09099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6179" y="3729022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92" name="Line 52">
            <a:extLst>
              <a:ext uri="{FF2B5EF4-FFF2-40B4-BE49-F238E27FC236}">
                <a16:creationId xmlns:a16="http://schemas.microsoft.com/office/drawing/2014/main" id="{215345E3-46BC-4649-A7A6-E0BED728AB82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3166" y="3729022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3B10534B-DD1A-40D3-8F60-70F5D165940F}"/>
              </a:ext>
            </a:extLst>
          </p:cNvPr>
          <p:cNvSpPr txBox="1"/>
          <p:nvPr/>
        </p:nvSpPr>
        <p:spPr>
          <a:xfrm>
            <a:off x="2103531" y="3413551"/>
            <a:ext cx="1041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Net-Cash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D34B9AE9-6291-4D19-8225-A868DFE11B3A}"/>
              </a:ext>
            </a:extLst>
          </p:cNvPr>
          <p:cNvSpPr txBox="1"/>
          <p:nvPr/>
        </p:nvSpPr>
        <p:spPr>
          <a:xfrm>
            <a:off x="1665041" y="309782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Enterprise </a:t>
            </a:r>
            <a:r>
              <a:rPr lang="nl-BE" dirty="0" err="1"/>
              <a:t>value</a:t>
            </a:r>
            <a:endParaRPr lang="nl-BE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3917559C-643F-47D1-861C-CA8BD6684DA7}"/>
              </a:ext>
            </a:extLst>
          </p:cNvPr>
          <p:cNvSpPr txBox="1"/>
          <p:nvPr/>
        </p:nvSpPr>
        <p:spPr>
          <a:xfrm rot="16200000">
            <a:off x="784892" y="927986"/>
            <a:ext cx="746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accent4">
                    <a:lumMod val="75000"/>
                  </a:schemeClr>
                </a:solidFill>
              </a:rPr>
              <a:t>V. act.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61F67D0-0956-4B8A-939F-F96BE6EB75EC}"/>
              </a:ext>
            </a:extLst>
          </p:cNvPr>
          <p:cNvSpPr txBox="1"/>
          <p:nvPr/>
        </p:nvSpPr>
        <p:spPr>
          <a:xfrm rot="20347353">
            <a:off x="1330809" y="906807"/>
            <a:ext cx="1007888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rgbClr val="FF0000"/>
                </a:solidFill>
              </a:rPr>
              <a:t>160.000 €</a:t>
            </a:r>
            <a:r>
              <a:rPr lang="nl-BE" sz="16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326A6413-884E-4ABC-BFFE-7F721F406318}"/>
              </a:ext>
            </a:extLst>
          </p:cNvPr>
          <p:cNvSpPr txBox="1"/>
          <p:nvPr/>
        </p:nvSpPr>
        <p:spPr>
          <a:xfrm rot="1775914">
            <a:off x="1837624" y="2061722"/>
            <a:ext cx="1007888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rgbClr val="FF0000"/>
                </a:solidFill>
              </a:rPr>
              <a:t>135.000 €</a:t>
            </a:r>
            <a:r>
              <a:rPr lang="nl-BE" sz="16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F76EFFBA-CA40-423A-BE44-14AB88614C17}"/>
              </a:ext>
            </a:extLst>
          </p:cNvPr>
          <p:cNvSpPr txBox="1"/>
          <p:nvPr/>
        </p:nvSpPr>
        <p:spPr>
          <a:xfrm rot="20347353">
            <a:off x="2636934" y="4532407"/>
            <a:ext cx="1072089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rgbClr val="FF0000"/>
                </a:solidFill>
              </a:rPr>
              <a:t>-110.000 €</a:t>
            </a:r>
            <a:r>
              <a:rPr lang="nl-BE" sz="1600" dirty="0">
                <a:solidFill>
                  <a:srgbClr val="FF0000"/>
                </a:solidFill>
              </a:rPr>
              <a:t> 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59046AF-074B-49E0-9430-CD798C17DDC0}"/>
              </a:ext>
            </a:extLst>
          </p:cNvPr>
          <p:cNvCxnSpPr/>
          <p:nvPr/>
        </p:nvCxnSpPr>
        <p:spPr>
          <a:xfrm flipH="1">
            <a:off x="5095511" y="2180010"/>
            <a:ext cx="1471530" cy="11285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11A511A7-81F4-4D60-9C2D-BD658460A410}"/>
              </a:ext>
            </a:extLst>
          </p:cNvPr>
          <p:cNvCxnSpPr>
            <a:cxnSpLocks/>
          </p:cNvCxnSpPr>
          <p:nvPr/>
        </p:nvCxnSpPr>
        <p:spPr>
          <a:xfrm flipH="1" flipV="1">
            <a:off x="5167800" y="3586377"/>
            <a:ext cx="2823249" cy="30027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AF3017F7-1988-416D-BAEB-9B3A79A10E6B}"/>
              </a:ext>
            </a:extLst>
          </p:cNvPr>
          <p:cNvSpPr txBox="1"/>
          <p:nvPr/>
        </p:nvSpPr>
        <p:spPr>
          <a:xfrm>
            <a:off x="4483522" y="3293833"/>
            <a:ext cx="1007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rgbClr val="FF0000"/>
                </a:solidFill>
              </a:rPr>
              <a:t>-73.000 €</a:t>
            </a:r>
            <a:r>
              <a:rPr lang="nl-BE" sz="16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E0F2125-6B0C-435E-9EC1-583C8DD132C3}"/>
              </a:ext>
            </a:extLst>
          </p:cNvPr>
          <p:cNvSpPr txBox="1"/>
          <p:nvPr/>
        </p:nvSpPr>
        <p:spPr>
          <a:xfrm>
            <a:off x="2683533" y="609871"/>
            <a:ext cx="1007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rgbClr val="FF0000"/>
                </a:solidFill>
              </a:rPr>
              <a:t>185.000 €</a:t>
            </a:r>
            <a:r>
              <a:rPr lang="nl-BE" sz="1600" dirty="0">
                <a:solidFill>
                  <a:srgbClr val="FF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525010755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2.png">
            <a:extLst>
              <a:ext uri="{FF2B5EF4-FFF2-40B4-BE49-F238E27FC236}">
                <a16:creationId xmlns:a16="http://schemas.microsoft.com/office/drawing/2014/main" id="{93786ABD-384D-4BD0-A712-0751AC31B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Beste Elektrische Auto's van 2021 / 2022 - Mountox">
            <a:extLst>
              <a:ext uri="{FF2B5EF4-FFF2-40B4-BE49-F238E27FC236}">
                <a16:creationId xmlns:a16="http://schemas.microsoft.com/office/drawing/2014/main" id="{CD0E82DF-16A4-4195-A26E-29F4F6F8F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153" y="652296"/>
            <a:ext cx="1617206" cy="78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47298"/>
            <a:ext cx="3086100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75286F-A653-4359-8FA9-F288DAD88B2C}"/>
              </a:ext>
            </a:extLst>
          </p:cNvPr>
          <p:cNvSpPr txBox="1"/>
          <p:nvPr/>
        </p:nvSpPr>
        <p:spPr>
          <a:xfrm>
            <a:off x="6108285" y="2811786"/>
            <a:ext cx="38397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err="1">
                <a:solidFill>
                  <a:srgbClr val="FF0000"/>
                </a:solidFill>
              </a:rPr>
              <a:t>bvb</a:t>
            </a:r>
            <a:r>
              <a:rPr lang="nl-BE" sz="1400" dirty="0">
                <a:solidFill>
                  <a:srgbClr val="FF0000"/>
                </a:solidFill>
              </a:rPr>
              <a:t>.  90d. </a:t>
            </a:r>
            <a:r>
              <a:rPr lang="nl-BE" sz="1400" b="1" dirty="0">
                <a:solidFill>
                  <a:srgbClr val="FF0000"/>
                </a:solidFill>
              </a:rPr>
              <a:t>voorraad</a:t>
            </a:r>
            <a:br>
              <a:rPr lang="nl-BE" sz="1400" dirty="0">
                <a:solidFill>
                  <a:srgbClr val="FF0000"/>
                </a:solidFill>
              </a:rPr>
            </a:br>
            <a:r>
              <a:rPr lang="nl-BE" sz="1400" dirty="0">
                <a:solidFill>
                  <a:srgbClr val="FF0000"/>
                </a:solidFill>
              </a:rPr>
              <a:t>	500.000 Euro aankopen/jaar </a:t>
            </a:r>
          </a:p>
          <a:p>
            <a:r>
              <a:rPr lang="nl-BE" sz="1400" dirty="0">
                <a:solidFill>
                  <a:srgbClr val="FF0000"/>
                </a:solidFill>
              </a:rPr>
              <a:t>=&gt; 90/365 x 500.000 =              </a:t>
            </a:r>
            <a:r>
              <a:rPr lang="nl-BE" sz="1400" b="1" dirty="0">
                <a:solidFill>
                  <a:srgbClr val="FF0000"/>
                </a:solidFill>
              </a:rPr>
              <a:t>124.000 €</a:t>
            </a:r>
            <a:r>
              <a:rPr lang="nl-BE" sz="14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4525FC-9393-4126-9058-D04A679DE420}"/>
              </a:ext>
            </a:extLst>
          </p:cNvPr>
          <p:cNvSpPr txBox="1"/>
          <p:nvPr/>
        </p:nvSpPr>
        <p:spPr>
          <a:xfrm>
            <a:off x="6567041" y="2390512"/>
            <a:ext cx="1811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>
                <a:solidFill>
                  <a:srgbClr val="FF0000"/>
                </a:solidFill>
              </a:rPr>
              <a:t>TARGET W.C.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6C7AF56-930B-4E33-9FE9-06A3443F9D05}"/>
              </a:ext>
            </a:extLst>
          </p:cNvPr>
          <p:cNvSpPr txBox="1"/>
          <p:nvPr/>
        </p:nvSpPr>
        <p:spPr>
          <a:xfrm>
            <a:off x="6139772" y="3603907"/>
            <a:ext cx="38397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err="1">
                <a:solidFill>
                  <a:srgbClr val="FF0000"/>
                </a:solidFill>
              </a:rPr>
              <a:t>bvb</a:t>
            </a:r>
            <a:r>
              <a:rPr lang="nl-BE" sz="1400" dirty="0">
                <a:solidFill>
                  <a:srgbClr val="FF0000"/>
                </a:solidFill>
              </a:rPr>
              <a:t>.  60d. </a:t>
            </a:r>
            <a:r>
              <a:rPr lang="nl-BE" sz="1400" b="1" dirty="0">
                <a:solidFill>
                  <a:srgbClr val="FF0000"/>
                </a:solidFill>
              </a:rPr>
              <a:t>klantenkrediet</a:t>
            </a:r>
            <a:br>
              <a:rPr lang="nl-BE" sz="1400" dirty="0">
                <a:solidFill>
                  <a:srgbClr val="FF0000"/>
                </a:solidFill>
              </a:rPr>
            </a:br>
            <a:r>
              <a:rPr lang="nl-BE" sz="1400" dirty="0">
                <a:solidFill>
                  <a:srgbClr val="FF0000"/>
                </a:solidFill>
              </a:rPr>
              <a:t>	800.000 Euro omzet/jaar </a:t>
            </a:r>
          </a:p>
          <a:p>
            <a:r>
              <a:rPr lang="nl-BE" sz="1400" dirty="0">
                <a:solidFill>
                  <a:srgbClr val="FF0000"/>
                </a:solidFill>
              </a:rPr>
              <a:t>	21% BTW</a:t>
            </a:r>
          </a:p>
          <a:p>
            <a:r>
              <a:rPr lang="nl-BE" sz="1400" dirty="0">
                <a:solidFill>
                  <a:srgbClr val="FF0000"/>
                </a:solidFill>
              </a:rPr>
              <a:t>=&gt; 60/365 x 800.000 x 1,21 = </a:t>
            </a:r>
            <a:r>
              <a:rPr lang="nl-BE" sz="1400" b="1" dirty="0">
                <a:solidFill>
                  <a:srgbClr val="FF0000"/>
                </a:solidFill>
              </a:rPr>
              <a:t>159.000 €</a:t>
            </a:r>
            <a:r>
              <a:rPr lang="nl-BE" sz="14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F8DEB93-5FA9-40FE-9F1A-3A181376918D}"/>
              </a:ext>
            </a:extLst>
          </p:cNvPr>
          <p:cNvSpPr txBox="1"/>
          <p:nvPr/>
        </p:nvSpPr>
        <p:spPr>
          <a:xfrm>
            <a:off x="6139771" y="4573281"/>
            <a:ext cx="383979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err="1">
                <a:solidFill>
                  <a:srgbClr val="FF0000"/>
                </a:solidFill>
              </a:rPr>
              <a:t>bvb</a:t>
            </a:r>
            <a:r>
              <a:rPr lang="nl-BE" sz="1400" dirty="0">
                <a:solidFill>
                  <a:srgbClr val="FF0000"/>
                </a:solidFill>
              </a:rPr>
              <a:t>.  30d. </a:t>
            </a:r>
            <a:r>
              <a:rPr lang="nl-BE" sz="1400" b="1" dirty="0">
                <a:solidFill>
                  <a:srgbClr val="FF0000"/>
                </a:solidFill>
              </a:rPr>
              <a:t>leverancierskrediet</a:t>
            </a:r>
            <a:br>
              <a:rPr lang="nl-BE" sz="1400" dirty="0">
                <a:solidFill>
                  <a:srgbClr val="FF0000"/>
                </a:solidFill>
              </a:rPr>
            </a:br>
            <a:r>
              <a:rPr lang="nl-BE" sz="1400" dirty="0">
                <a:solidFill>
                  <a:srgbClr val="FF0000"/>
                </a:solidFill>
              </a:rPr>
              <a:t>	500.000 Euro aankopen/jaar </a:t>
            </a:r>
          </a:p>
          <a:p>
            <a:r>
              <a:rPr lang="nl-BE" sz="1400" dirty="0">
                <a:solidFill>
                  <a:srgbClr val="FF0000"/>
                </a:solidFill>
              </a:rPr>
              <a:t>	100.000 Euro diensten</a:t>
            </a:r>
          </a:p>
          <a:p>
            <a:r>
              <a:rPr lang="nl-BE" sz="1400" dirty="0">
                <a:solidFill>
                  <a:srgbClr val="FF0000"/>
                </a:solidFill>
              </a:rPr>
              <a:t>	21% BTW</a:t>
            </a:r>
          </a:p>
          <a:p>
            <a:r>
              <a:rPr lang="nl-BE" sz="1400" dirty="0">
                <a:solidFill>
                  <a:srgbClr val="FF0000"/>
                </a:solidFill>
              </a:rPr>
              <a:t>=&gt; 30/365 x 600.000 x 1,21 = </a:t>
            </a:r>
            <a:r>
              <a:rPr lang="nl-BE" sz="1400" b="1" dirty="0">
                <a:solidFill>
                  <a:srgbClr val="FF0000"/>
                </a:solidFill>
              </a:rPr>
              <a:t>-60.000 €  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315C432-4C28-4D50-BC4F-DB952D08EBF5}"/>
              </a:ext>
            </a:extLst>
          </p:cNvPr>
          <p:cNvCxnSpPr/>
          <p:nvPr/>
        </p:nvCxnSpPr>
        <p:spPr>
          <a:xfrm>
            <a:off x="8152818" y="6500862"/>
            <a:ext cx="9004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529D6094-8E3C-45AF-B0C0-D37F509101F8}"/>
              </a:ext>
            </a:extLst>
          </p:cNvPr>
          <p:cNvSpPr txBox="1"/>
          <p:nvPr/>
        </p:nvSpPr>
        <p:spPr>
          <a:xfrm>
            <a:off x="6139771" y="5776149"/>
            <a:ext cx="38397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err="1">
                <a:solidFill>
                  <a:srgbClr val="FF0000"/>
                </a:solidFill>
              </a:rPr>
              <a:t>bvb</a:t>
            </a:r>
            <a:r>
              <a:rPr lang="nl-BE" sz="1400" dirty="0">
                <a:solidFill>
                  <a:srgbClr val="FF0000"/>
                </a:solidFill>
              </a:rPr>
              <a:t>.  1/12</a:t>
            </a:r>
            <a:r>
              <a:rPr lang="nl-BE" sz="1400" baseline="30000" dirty="0">
                <a:solidFill>
                  <a:srgbClr val="FF0000"/>
                </a:solidFill>
              </a:rPr>
              <a:t>e</a:t>
            </a:r>
            <a:r>
              <a:rPr lang="nl-BE" sz="1400" dirty="0">
                <a:solidFill>
                  <a:srgbClr val="FF0000"/>
                </a:solidFill>
              </a:rPr>
              <a:t> </a:t>
            </a:r>
            <a:r>
              <a:rPr lang="nl-BE" sz="1400" b="1" dirty="0">
                <a:solidFill>
                  <a:srgbClr val="FF0000"/>
                </a:solidFill>
              </a:rPr>
              <a:t>personeelskosten</a:t>
            </a:r>
            <a:br>
              <a:rPr lang="nl-BE" sz="1400" dirty="0">
                <a:solidFill>
                  <a:srgbClr val="FF0000"/>
                </a:solidFill>
              </a:rPr>
            </a:br>
            <a:r>
              <a:rPr lang="nl-BE" sz="1400" dirty="0">
                <a:solidFill>
                  <a:srgbClr val="FF0000"/>
                </a:solidFill>
              </a:rPr>
              <a:t>	180.000 Euro omzet/jaar </a:t>
            </a:r>
          </a:p>
          <a:p>
            <a:r>
              <a:rPr lang="nl-BE" sz="1400" dirty="0">
                <a:solidFill>
                  <a:srgbClr val="FF0000"/>
                </a:solidFill>
              </a:rPr>
              <a:t>=&gt; 180.000 /12 = 		     -  </a:t>
            </a:r>
            <a:r>
              <a:rPr lang="nl-BE" sz="1400" b="1" dirty="0">
                <a:solidFill>
                  <a:srgbClr val="FF0000"/>
                </a:solidFill>
              </a:rPr>
              <a:t>15.000 € </a:t>
            </a:r>
            <a:r>
              <a:rPr lang="nl-BE" sz="1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17B7C92-C562-4AAB-9676-1E8D0D302DDA}"/>
              </a:ext>
            </a:extLst>
          </p:cNvPr>
          <p:cNvSpPr txBox="1"/>
          <p:nvPr/>
        </p:nvSpPr>
        <p:spPr>
          <a:xfrm>
            <a:off x="8099094" y="6527190"/>
            <a:ext cx="1007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rgbClr val="FF0000"/>
                </a:solidFill>
              </a:rPr>
              <a:t>208.000 €</a:t>
            </a:r>
            <a:r>
              <a:rPr lang="nl-BE" sz="16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01B6B77-9FC0-430B-A991-30391922BC97}"/>
              </a:ext>
            </a:extLst>
          </p:cNvPr>
          <p:cNvSpPr txBox="1"/>
          <p:nvPr/>
        </p:nvSpPr>
        <p:spPr>
          <a:xfrm>
            <a:off x="5769327" y="86006"/>
            <a:ext cx="3249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>
                <a:solidFill>
                  <a:schemeClr val="accent1">
                    <a:lumMod val="75000"/>
                  </a:schemeClr>
                </a:solidFill>
              </a:rPr>
              <a:t>CLOSING DATE ACTUALS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7755BEA-0B9E-4FC4-AAA6-D62A13AC6DEB}"/>
              </a:ext>
            </a:extLst>
          </p:cNvPr>
          <p:cNvSpPr txBox="1"/>
          <p:nvPr/>
        </p:nvSpPr>
        <p:spPr>
          <a:xfrm>
            <a:off x="5769326" y="572460"/>
            <a:ext cx="33746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>
                <a:solidFill>
                  <a:schemeClr val="accent1">
                    <a:lumMod val="75000"/>
                  </a:schemeClr>
                </a:solidFill>
              </a:rPr>
              <a:t>Voorraad:				   </a:t>
            </a:r>
            <a:r>
              <a:rPr lang="nl-BE" sz="1400" b="1" dirty="0">
                <a:solidFill>
                  <a:schemeClr val="accent1">
                    <a:lumMod val="75000"/>
                  </a:schemeClr>
                </a:solidFill>
              </a:rPr>
              <a:t>91.300 €</a:t>
            </a:r>
            <a:endParaRPr lang="nl-BE" sz="1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nl-BE" sz="1400" dirty="0">
                <a:solidFill>
                  <a:schemeClr val="accent1">
                    <a:lumMod val="75000"/>
                  </a:schemeClr>
                </a:solidFill>
              </a:rPr>
              <a:t>Handelsvorderingen:            	 </a:t>
            </a:r>
            <a:r>
              <a:rPr lang="nl-BE" sz="1400" b="1" dirty="0">
                <a:solidFill>
                  <a:schemeClr val="accent1">
                    <a:lumMod val="75000"/>
                  </a:schemeClr>
                </a:solidFill>
              </a:rPr>
              <a:t>185.455 €</a:t>
            </a:r>
          </a:p>
          <a:p>
            <a:r>
              <a:rPr lang="nl-BE" sz="1400" b="1" dirty="0">
                <a:solidFill>
                  <a:schemeClr val="accent1">
                    <a:lumMod val="75000"/>
                  </a:schemeClr>
                </a:solidFill>
              </a:rPr>
              <a:t>-/- 30% dubieuze debiteuren:	  -45.000 €</a:t>
            </a:r>
          </a:p>
          <a:p>
            <a:r>
              <a:rPr lang="nl-BE" sz="1400" dirty="0">
                <a:solidFill>
                  <a:schemeClr val="accent1">
                    <a:lumMod val="75000"/>
                  </a:schemeClr>
                </a:solidFill>
              </a:rPr>
              <a:t>Handelsschulden:           	   	  -</a:t>
            </a:r>
            <a:r>
              <a:rPr lang="nl-BE" sz="1400" b="1" dirty="0">
                <a:solidFill>
                  <a:schemeClr val="accent1">
                    <a:lumMod val="75000"/>
                  </a:schemeClr>
                </a:solidFill>
              </a:rPr>
              <a:t>55.238 €</a:t>
            </a:r>
          </a:p>
          <a:p>
            <a:r>
              <a:rPr lang="nl-BE" sz="1400" b="1" dirty="0">
                <a:solidFill>
                  <a:schemeClr val="accent1">
                    <a:lumMod val="75000"/>
                  </a:schemeClr>
                </a:solidFill>
              </a:rPr>
              <a:t>+/+ Te ontvangen facturen: 	  -20.000 €</a:t>
            </a:r>
          </a:p>
          <a:p>
            <a:r>
              <a:rPr lang="nl-BE" sz="1400" b="1" dirty="0">
                <a:solidFill>
                  <a:schemeClr val="accent1">
                    <a:lumMod val="75000"/>
                  </a:schemeClr>
                </a:solidFill>
              </a:rPr>
              <a:t>Soc. en </a:t>
            </a:r>
            <a:r>
              <a:rPr lang="nl-BE" sz="1400" b="1" dirty="0" err="1">
                <a:solidFill>
                  <a:schemeClr val="accent1">
                    <a:lumMod val="75000"/>
                  </a:schemeClr>
                </a:solidFill>
              </a:rPr>
              <a:t>fisc</a:t>
            </a:r>
            <a:r>
              <a:rPr lang="nl-BE" sz="1400" b="1" dirty="0">
                <a:solidFill>
                  <a:schemeClr val="accent1">
                    <a:lumMod val="75000"/>
                  </a:schemeClr>
                </a:solidFill>
              </a:rPr>
              <a:t>. schulden:		  -21.874 €</a:t>
            </a:r>
          </a:p>
          <a:p>
            <a:r>
              <a:rPr lang="nl-BE" sz="16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9ADE2DE-8299-46C9-B416-1E64137BE201}"/>
              </a:ext>
            </a:extLst>
          </p:cNvPr>
          <p:cNvSpPr txBox="1"/>
          <p:nvPr/>
        </p:nvSpPr>
        <p:spPr>
          <a:xfrm>
            <a:off x="6567041" y="1856577"/>
            <a:ext cx="2499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chemeClr val="accent1">
                    <a:lumMod val="75000"/>
                  </a:schemeClr>
                </a:solidFill>
              </a:rPr>
              <a:t> ACTUAL W.C.R:	 134.646 €</a:t>
            </a:r>
            <a:r>
              <a:rPr lang="nl-BE" sz="1600" dirty="0">
                <a:solidFill>
                  <a:schemeClr val="accent1">
                    <a:lumMod val="75000"/>
                  </a:schemeClr>
                </a:solidFill>
              </a:rPr>
              <a:t>  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72A433C4-D77D-49DA-9AA6-94C15A2FADCC}"/>
              </a:ext>
            </a:extLst>
          </p:cNvPr>
          <p:cNvCxnSpPr>
            <a:cxnSpLocks/>
          </p:cNvCxnSpPr>
          <p:nvPr/>
        </p:nvCxnSpPr>
        <p:spPr>
          <a:xfrm>
            <a:off x="8152818" y="1920470"/>
            <a:ext cx="774261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Line 51">
            <a:extLst>
              <a:ext uri="{FF2B5EF4-FFF2-40B4-BE49-F238E27FC236}">
                <a16:creationId xmlns:a16="http://schemas.microsoft.com/office/drawing/2014/main" id="{25A2C15E-2C41-4EDA-896E-15610D04434E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1901" y="667123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59" name="Text Box 55">
            <a:extLst>
              <a:ext uri="{FF2B5EF4-FFF2-40B4-BE49-F238E27FC236}">
                <a16:creationId xmlns:a16="http://schemas.microsoft.com/office/drawing/2014/main" id="{02959450-5959-4C1C-AF4A-A006704B2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6363" y="740148"/>
            <a:ext cx="11525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60" name="Text Box 56">
            <a:extLst>
              <a:ext uri="{FF2B5EF4-FFF2-40B4-BE49-F238E27FC236}">
                <a16:creationId xmlns:a16="http://schemas.microsoft.com/office/drawing/2014/main" id="{BF570EFB-BC95-4792-AD7D-14AE9420B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6287" y="4260190"/>
            <a:ext cx="1150938" cy="36004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Schuld</a:t>
            </a:r>
          </a:p>
        </p:txBody>
      </p:sp>
      <p:sp>
        <p:nvSpPr>
          <p:cNvPr id="68" name="Text Box 58">
            <a:extLst>
              <a:ext uri="{FF2B5EF4-FFF2-40B4-BE49-F238E27FC236}">
                <a16:creationId xmlns:a16="http://schemas.microsoft.com/office/drawing/2014/main" id="{E45C3C11-D6D2-4FE4-BD7C-E6C15B80C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6287" y="4620230"/>
            <a:ext cx="1150938" cy="23142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&lt;1Y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76" name="Text Box 60">
            <a:extLst>
              <a:ext uri="{FF2B5EF4-FFF2-40B4-BE49-F238E27FC236}">
                <a16:creationId xmlns:a16="http://schemas.microsoft.com/office/drawing/2014/main" id="{F7E53F2D-EB56-4200-8DCE-4C51EC09F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7108" y="1459286"/>
            <a:ext cx="11509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Voorraden</a:t>
            </a:r>
          </a:p>
        </p:txBody>
      </p:sp>
      <p:sp>
        <p:nvSpPr>
          <p:cNvPr id="77" name="Text Box 61">
            <a:extLst>
              <a:ext uri="{FF2B5EF4-FFF2-40B4-BE49-F238E27FC236}">
                <a16:creationId xmlns:a16="http://schemas.microsoft.com/office/drawing/2014/main" id="{4F8498EC-1EEF-4593-8C18-71E665C17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7108" y="2106986"/>
            <a:ext cx="1150937" cy="46910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Vorderingen</a:t>
            </a:r>
          </a:p>
        </p:txBody>
      </p:sp>
      <p:sp>
        <p:nvSpPr>
          <p:cNvPr id="78" name="Text Box 62">
            <a:extLst>
              <a:ext uri="{FF2B5EF4-FFF2-40B4-BE49-F238E27FC236}">
                <a16:creationId xmlns:a16="http://schemas.microsoft.com/office/drawing/2014/main" id="{BCDDDA93-1AC2-4583-9F45-B4153BF40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6363" y="1676773"/>
            <a:ext cx="11509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BE" sz="1200"/>
              <a:t>Handels-vorderingen</a:t>
            </a:r>
            <a:endParaRPr lang="nl-NL" sz="1200"/>
          </a:p>
        </p:txBody>
      </p:sp>
      <p:sp>
        <p:nvSpPr>
          <p:cNvPr id="79" name="Text Box 63">
            <a:extLst>
              <a:ext uri="{FF2B5EF4-FFF2-40B4-BE49-F238E27FC236}">
                <a16:creationId xmlns:a16="http://schemas.microsoft.com/office/drawing/2014/main" id="{762ADD7F-EB1C-4A30-916F-6A12597F5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6287" y="4851651"/>
            <a:ext cx="1150938" cy="253207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KT Fin Schuld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80" name="Text Box 64">
            <a:extLst>
              <a:ext uri="{FF2B5EF4-FFF2-40B4-BE49-F238E27FC236}">
                <a16:creationId xmlns:a16="http://schemas.microsoft.com/office/drawing/2014/main" id="{068585F0-5B58-41AA-A3F6-37F27FDA1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8888" y="2035548"/>
            <a:ext cx="11509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Leveranciers</a:t>
            </a:r>
          </a:p>
        </p:txBody>
      </p:sp>
      <p:sp>
        <p:nvSpPr>
          <p:cNvPr id="81" name="Text Box 72">
            <a:extLst>
              <a:ext uri="{FF2B5EF4-FFF2-40B4-BE49-F238E27FC236}">
                <a16:creationId xmlns:a16="http://schemas.microsoft.com/office/drawing/2014/main" id="{9EEC1F59-7F6E-4953-B88B-4D73FAB97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8888" y="2324473"/>
            <a:ext cx="1150938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Soc/Fisc.</a:t>
            </a:r>
          </a:p>
          <a:p>
            <a:pPr algn="ctr" eaLnBrk="1" hangingPunct="1"/>
            <a:r>
              <a:rPr lang="nl-NL" sz="1200"/>
              <a:t>Schulden</a:t>
            </a:r>
          </a:p>
          <a:p>
            <a:pPr algn="ctr" eaLnBrk="1" hangingPunct="1"/>
            <a:endParaRPr lang="nl-NL" sz="1200"/>
          </a:p>
        </p:txBody>
      </p:sp>
      <p:sp>
        <p:nvSpPr>
          <p:cNvPr id="82" name="Text Box 73">
            <a:extLst>
              <a:ext uri="{FF2B5EF4-FFF2-40B4-BE49-F238E27FC236}">
                <a16:creationId xmlns:a16="http://schemas.microsoft.com/office/drawing/2014/main" id="{D0198B3B-8038-4354-B4E9-D0D09D709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848" y="5644863"/>
            <a:ext cx="1152525" cy="26709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 err="1"/>
              <a:t>Liq.Middelen</a:t>
            </a:r>
            <a:endParaRPr lang="nl-NL" sz="1000" dirty="0"/>
          </a:p>
        </p:txBody>
      </p:sp>
      <p:sp>
        <p:nvSpPr>
          <p:cNvPr id="83" name="Line 52">
            <a:extLst>
              <a:ext uri="{FF2B5EF4-FFF2-40B4-BE49-F238E27FC236}">
                <a16:creationId xmlns:a16="http://schemas.microsoft.com/office/drawing/2014/main" id="{2DD4B5D8-FA1E-427E-83FF-E421B749BB86}"/>
              </a:ext>
            </a:extLst>
          </p:cNvPr>
          <p:cNvSpPr>
            <a:spLocks noChangeShapeType="1"/>
          </p:cNvSpPr>
          <p:nvPr/>
        </p:nvSpPr>
        <p:spPr bwMode="auto">
          <a:xfrm>
            <a:off x="2418888" y="667123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FB873468-44A0-411D-8BDC-7870A9A5AE6C}"/>
              </a:ext>
            </a:extLst>
          </p:cNvPr>
          <p:cNvSpPr txBox="1"/>
          <p:nvPr/>
        </p:nvSpPr>
        <p:spPr>
          <a:xfrm rot="5400000">
            <a:off x="3425148" y="4504147"/>
            <a:ext cx="1013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00B050"/>
                </a:solidFill>
              </a:rPr>
              <a:t>Net-cash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25C2547-92EB-423B-8D68-9BABBA8562D3}"/>
              </a:ext>
            </a:extLst>
          </p:cNvPr>
          <p:cNvSpPr txBox="1"/>
          <p:nvPr/>
        </p:nvSpPr>
        <p:spPr>
          <a:xfrm>
            <a:off x="1191272" y="2765757"/>
            <a:ext cx="248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4472BE"/>
                </a:solidFill>
              </a:rPr>
              <a:t>Bedrijfskapitaalbehoefte</a:t>
            </a:r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7D8687ED-64B8-41BB-9013-AA781CC0FC78}"/>
              </a:ext>
            </a:extLst>
          </p:cNvPr>
          <p:cNvSpPr/>
          <p:nvPr/>
        </p:nvSpPr>
        <p:spPr>
          <a:xfrm>
            <a:off x="1252862" y="1461231"/>
            <a:ext cx="1163782" cy="1128156"/>
          </a:xfrm>
          <a:custGeom>
            <a:avLst/>
            <a:gdLst>
              <a:gd name="connsiteX0" fmla="*/ 5937 w 1163782"/>
              <a:gd name="connsiteY0" fmla="*/ 0 h 1110343"/>
              <a:gd name="connsiteX1" fmla="*/ 1163782 w 1163782"/>
              <a:gd name="connsiteY1" fmla="*/ 5938 h 1110343"/>
              <a:gd name="connsiteX2" fmla="*/ 1140031 w 1163782"/>
              <a:gd name="connsiteY2" fmla="*/ 581891 h 1110343"/>
              <a:gd name="connsiteX3" fmla="*/ 896587 w 1163782"/>
              <a:gd name="connsiteY3" fmla="*/ 1110343 h 1110343"/>
              <a:gd name="connsiteX4" fmla="*/ 0 w 1163782"/>
              <a:gd name="connsiteY4" fmla="*/ 1110343 h 1110343"/>
              <a:gd name="connsiteX5" fmla="*/ 5937 w 1163782"/>
              <a:gd name="connsiteY5" fmla="*/ 0 h 1110343"/>
              <a:gd name="connsiteX0" fmla="*/ 5937 w 1163782"/>
              <a:gd name="connsiteY0" fmla="*/ 0 h 1128156"/>
              <a:gd name="connsiteX1" fmla="*/ 1163782 w 1163782"/>
              <a:gd name="connsiteY1" fmla="*/ 5938 h 1128156"/>
              <a:gd name="connsiteX2" fmla="*/ 1140031 w 1163782"/>
              <a:gd name="connsiteY2" fmla="*/ 581891 h 1128156"/>
              <a:gd name="connsiteX3" fmla="*/ 1157844 w 1163782"/>
              <a:gd name="connsiteY3" fmla="*/ 1128156 h 1128156"/>
              <a:gd name="connsiteX4" fmla="*/ 0 w 1163782"/>
              <a:gd name="connsiteY4" fmla="*/ 1110343 h 1128156"/>
              <a:gd name="connsiteX5" fmla="*/ 5937 w 1163782"/>
              <a:gd name="connsiteY5" fmla="*/ 0 h 11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782" h="1128156">
                <a:moveTo>
                  <a:pt x="5937" y="0"/>
                </a:moveTo>
                <a:lnTo>
                  <a:pt x="1163782" y="5938"/>
                </a:lnTo>
                <a:lnTo>
                  <a:pt x="1140031" y="581891"/>
                </a:lnTo>
                <a:lnTo>
                  <a:pt x="1157844" y="1128156"/>
                </a:lnTo>
                <a:lnTo>
                  <a:pt x="0" y="1110343"/>
                </a:lnTo>
                <a:lnTo>
                  <a:pt x="5937" y="0"/>
                </a:lnTo>
                <a:close/>
              </a:path>
            </a:pathLst>
          </a:custGeom>
          <a:solidFill>
            <a:srgbClr val="4472BE">
              <a:alpha val="21961"/>
            </a:srgbClr>
          </a:solidFill>
          <a:ln>
            <a:solidFill>
              <a:srgbClr val="2F528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26E23559-9E28-4FEA-88EA-58B109C0E70F}"/>
              </a:ext>
            </a:extLst>
          </p:cNvPr>
          <p:cNvSpPr/>
          <p:nvPr/>
        </p:nvSpPr>
        <p:spPr>
          <a:xfrm>
            <a:off x="1265087" y="745065"/>
            <a:ext cx="1149887" cy="718518"/>
          </a:xfrm>
          <a:prstGeom prst="rect">
            <a:avLst/>
          </a:prstGeom>
          <a:solidFill>
            <a:srgbClr val="FFFF00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F13584FC-28B2-405E-BAED-B8471D9BA2E0}"/>
              </a:ext>
            </a:extLst>
          </p:cNvPr>
          <p:cNvSpPr/>
          <p:nvPr/>
        </p:nvSpPr>
        <p:spPr>
          <a:xfrm>
            <a:off x="1462867" y="4274965"/>
            <a:ext cx="2297875" cy="1620982"/>
          </a:xfrm>
          <a:custGeom>
            <a:avLst/>
            <a:gdLst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51906 w 2297875"/>
              <a:gd name="connsiteY4" fmla="*/ 831273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7875" h="1620982">
                <a:moveTo>
                  <a:pt x="1294410" y="825335"/>
                </a:moveTo>
                <a:lnTo>
                  <a:pt x="2297875" y="831273"/>
                </a:lnTo>
                <a:lnTo>
                  <a:pt x="2286000" y="5937"/>
                </a:lnTo>
                <a:lnTo>
                  <a:pt x="1140031" y="0"/>
                </a:lnTo>
                <a:lnTo>
                  <a:pt x="1151906" y="831273"/>
                </a:lnTo>
                <a:lnTo>
                  <a:pt x="890649" y="1377537"/>
                </a:lnTo>
                <a:lnTo>
                  <a:pt x="0" y="1377537"/>
                </a:lnTo>
                <a:lnTo>
                  <a:pt x="0" y="1620982"/>
                </a:lnTo>
                <a:lnTo>
                  <a:pt x="1145969" y="1609106"/>
                </a:lnTo>
                <a:lnTo>
                  <a:pt x="1145969" y="1365662"/>
                </a:lnTo>
                <a:lnTo>
                  <a:pt x="985652" y="1377537"/>
                </a:lnTo>
                <a:lnTo>
                  <a:pt x="1294410" y="825335"/>
                </a:lnTo>
                <a:close/>
              </a:path>
            </a:pathLst>
          </a:custGeom>
          <a:solidFill>
            <a:srgbClr val="92D050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86CDD7F9-0A70-44BA-85E8-AA166C20F75E}"/>
              </a:ext>
            </a:extLst>
          </p:cNvPr>
          <p:cNvSpPr/>
          <p:nvPr/>
        </p:nvSpPr>
        <p:spPr>
          <a:xfrm>
            <a:off x="2405099" y="2045417"/>
            <a:ext cx="1163782" cy="782292"/>
          </a:xfrm>
          <a:custGeom>
            <a:avLst/>
            <a:gdLst>
              <a:gd name="connsiteX0" fmla="*/ 5937 w 1163782"/>
              <a:gd name="connsiteY0" fmla="*/ 0 h 1110343"/>
              <a:gd name="connsiteX1" fmla="*/ 1163782 w 1163782"/>
              <a:gd name="connsiteY1" fmla="*/ 5938 h 1110343"/>
              <a:gd name="connsiteX2" fmla="*/ 1140031 w 1163782"/>
              <a:gd name="connsiteY2" fmla="*/ 581891 h 1110343"/>
              <a:gd name="connsiteX3" fmla="*/ 896587 w 1163782"/>
              <a:gd name="connsiteY3" fmla="*/ 1110343 h 1110343"/>
              <a:gd name="connsiteX4" fmla="*/ 0 w 1163782"/>
              <a:gd name="connsiteY4" fmla="*/ 1110343 h 1110343"/>
              <a:gd name="connsiteX5" fmla="*/ 5937 w 1163782"/>
              <a:gd name="connsiteY5" fmla="*/ 0 h 1110343"/>
              <a:gd name="connsiteX0" fmla="*/ 5937 w 1163782"/>
              <a:gd name="connsiteY0" fmla="*/ 0 h 1128156"/>
              <a:gd name="connsiteX1" fmla="*/ 1163782 w 1163782"/>
              <a:gd name="connsiteY1" fmla="*/ 5938 h 1128156"/>
              <a:gd name="connsiteX2" fmla="*/ 1140031 w 1163782"/>
              <a:gd name="connsiteY2" fmla="*/ 581891 h 1128156"/>
              <a:gd name="connsiteX3" fmla="*/ 1157844 w 1163782"/>
              <a:gd name="connsiteY3" fmla="*/ 1128156 h 1128156"/>
              <a:gd name="connsiteX4" fmla="*/ 0 w 1163782"/>
              <a:gd name="connsiteY4" fmla="*/ 1110343 h 1128156"/>
              <a:gd name="connsiteX5" fmla="*/ 5937 w 1163782"/>
              <a:gd name="connsiteY5" fmla="*/ 0 h 11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782" h="1128156">
                <a:moveTo>
                  <a:pt x="5937" y="0"/>
                </a:moveTo>
                <a:lnTo>
                  <a:pt x="1163782" y="5938"/>
                </a:lnTo>
                <a:lnTo>
                  <a:pt x="1140031" y="581891"/>
                </a:lnTo>
                <a:lnTo>
                  <a:pt x="1157844" y="1128156"/>
                </a:lnTo>
                <a:lnTo>
                  <a:pt x="0" y="1110343"/>
                </a:lnTo>
                <a:lnTo>
                  <a:pt x="5937" y="0"/>
                </a:lnTo>
                <a:close/>
              </a:path>
            </a:pathLst>
          </a:custGeom>
          <a:solidFill>
            <a:srgbClr val="4472BE">
              <a:alpha val="21961"/>
            </a:srgbClr>
          </a:solidFill>
          <a:ln>
            <a:solidFill>
              <a:srgbClr val="2F528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1" name="Line 51">
            <a:extLst>
              <a:ext uri="{FF2B5EF4-FFF2-40B4-BE49-F238E27FC236}">
                <a16:creationId xmlns:a16="http://schemas.microsoft.com/office/drawing/2014/main" id="{89A52636-D7B7-4FE3-BF9C-FC005AD09099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6179" y="3729022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92" name="Line 52">
            <a:extLst>
              <a:ext uri="{FF2B5EF4-FFF2-40B4-BE49-F238E27FC236}">
                <a16:creationId xmlns:a16="http://schemas.microsoft.com/office/drawing/2014/main" id="{215345E3-46BC-4649-A7A6-E0BED728AB82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3166" y="3729022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3B10534B-DD1A-40D3-8F60-70F5D165940F}"/>
              </a:ext>
            </a:extLst>
          </p:cNvPr>
          <p:cNvSpPr txBox="1"/>
          <p:nvPr/>
        </p:nvSpPr>
        <p:spPr>
          <a:xfrm>
            <a:off x="2103531" y="3413551"/>
            <a:ext cx="1041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Net-Cash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D34B9AE9-6291-4D19-8225-A868DFE11B3A}"/>
              </a:ext>
            </a:extLst>
          </p:cNvPr>
          <p:cNvSpPr txBox="1"/>
          <p:nvPr/>
        </p:nvSpPr>
        <p:spPr>
          <a:xfrm>
            <a:off x="1665041" y="309782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Enterprise </a:t>
            </a:r>
            <a:r>
              <a:rPr lang="nl-BE" dirty="0" err="1"/>
              <a:t>value</a:t>
            </a:r>
            <a:endParaRPr lang="nl-BE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FCAAB35F-CF3B-47A6-B961-69D9C9A5B801}"/>
              </a:ext>
            </a:extLst>
          </p:cNvPr>
          <p:cNvSpPr txBox="1"/>
          <p:nvPr/>
        </p:nvSpPr>
        <p:spPr>
          <a:xfrm>
            <a:off x="3776344" y="255921"/>
            <a:ext cx="3449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5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3917559C-643F-47D1-861C-CA8BD6684DA7}"/>
              </a:ext>
            </a:extLst>
          </p:cNvPr>
          <p:cNvSpPr txBox="1"/>
          <p:nvPr/>
        </p:nvSpPr>
        <p:spPr>
          <a:xfrm rot="16200000">
            <a:off x="784892" y="927986"/>
            <a:ext cx="746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accent4">
                    <a:lumMod val="75000"/>
                  </a:schemeClr>
                </a:solidFill>
              </a:rPr>
              <a:t>V. act.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61F67D0-0956-4B8A-939F-F96BE6EB75EC}"/>
              </a:ext>
            </a:extLst>
          </p:cNvPr>
          <p:cNvSpPr txBox="1"/>
          <p:nvPr/>
        </p:nvSpPr>
        <p:spPr>
          <a:xfrm rot="20347353">
            <a:off x="1330809" y="906807"/>
            <a:ext cx="1007888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rgbClr val="FF0000"/>
                </a:solidFill>
              </a:rPr>
              <a:t>160.000 €</a:t>
            </a:r>
            <a:r>
              <a:rPr lang="nl-BE" sz="16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326A6413-884E-4ABC-BFFE-7F721F406318}"/>
              </a:ext>
            </a:extLst>
          </p:cNvPr>
          <p:cNvSpPr txBox="1"/>
          <p:nvPr/>
        </p:nvSpPr>
        <p:spPr>
          <a:xfrm rot="1775914">
            <a:off x="1837624" y="2061722"/>
            <a:ext cx="1007888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rgbClr val="FF0000"/>
                </a:solidFill>
              </a:rPr>
              <a:t>135.000 €</a:t>
            </a:r>
            <a:r>
              <a:rPr lang="nl-BE" sz="16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F76EFFBA-CA40-423A-BE44-14AB88614C17}"/>
              </a:ext>
            </a:extLst>
          </p:cNvPr>
          <p:cNvSpPr txBox="1"/>
          <p:nvPr/>
        </p:nvSpPr>
        <p:spPr>
          <a:xfrm rot="20347353">
            <a:off x="2636934" y="4409297"/>
            <a:ext cx="1072089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rgbClr val="FF0000"/>
                </a:solidFill>
              </a:rPr>
              <a:t>-110.000 €</a:t>
            </a:r>
          </a:p>
          <a:p>
            <a:r>
              <a:rPr lang="nl-BE" sz="1600" b="1" dirty="0">
                <a:solidFill>
                  <a:srgbClr val="FF0000"/>
                </a:solidFill>
              </a:rPr>
              <a:t> -73.000 €</a:t>
            </a:r>
            <a:r>
              <a:rPr lang="nl-BE" sz="1600" dirty="0">
                <a:solidFill>
                  <a:srgbClr val="FF0000"/>
                </a:solidFill>
              </a:rPr>
              <a:t> 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59046AF-074B-49E0-9430-CD798C17DDC0}"/>
              </a:ext>
            </a:extLst>
          </p:cNvPr>
          <p:cNvCxnSpPr/>
          <p:nvPr/>
        </p:nvCxnSpPr>
        <p:spPr>
          <a:xfrm flipH="1">
            <a:off x="5095511" y="2180010"/>
            <a:ext cx="1471530" cy="11285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11A511A7-81F4-4D60-9C2D-BD658460A410}"/>
              </a:ext>
            </a:extLst>
          </p:cNvPr>
          <p:cNvCxnSpPr>
            <a:cxnSpLocks/>
          </p:cNvCxnSpPr>
          <p:nvPr/>
        </p:nvCxnSpPr>
        <p:spPr>
          <a:xfrm flipH="1" flipV="1">
            <a:off x="5167800" y="3586377"/>
            <a:ext cx="2823249" cy="30027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AF3017F7-1988-416D-BAEB-9B3A79A10E6B}"/>
              </a:ext>
            </a:extLst>
          </p:cNvPr>
          <p:cNvSpPr txBox="1"/>
          <p:nvPr/>
        </p:nvSpPr>
        <p:spPr>
          <a:xfrm>
            <a:off x="4483522" y="3293833"/>
            <a:ext cx="1007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rgbClr val="FF0000"/>
                </a:solidFill>
              </a:rPr>
              <a:t>-73.000 €</a:t>
            </a:r>
            <a:r>
              <a:rPr lang="nl-BE" sz="1600" dirty="0">
                <a:solidFill>
                  <a:srgbClr val="FF0000"/>
                </a:solidFill>
              </a:rPr>
              <a:t>  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0C5B3D9-4A92-4B7C-ACFA-D2616E8222BE}"/>
              </a:ext>
            </a:extLst>
          </p:cNvPr>
          <p:cNvCxnSpPr>
            <a:cxnSpLocks/>
          </p:cNvCxnSpPr>
          <p:nvPr/>
        </p:nvCxnSpPr>
        <p:spPr>
          <a:xfrm flipH="1">
            <a:off x="3641852" y="3598217"/>
            <a:ext cx="1112554" cy="8532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E995936D-F1E0-47CA-A952-B33F28C20175}"/>
              </a:ext>
            </a:extLst>
          </p:cNvPr>
          <p:cNvSpPr txBox="1"/>
          <p:nvPr/>
        </p:nvSpPr>
        <p:spPr>
          <a:xfrm>
            <a:off x="2683533" y="609871"/>
            <a:ext cx="1007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rgbClr val="FF0000"/>
                </a:solidFill>
              </a:rPr>
              <a:t>185.000 €</a:t>
            </a:r>
            <a:r>
              <a:rPr lang="nl-BE" sz="1600" dirty="0">
                <a:solidFill>
                  <a:srgbClr val="FF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036747329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ge2.png">
            <a:extLst>
              <a:ext uri="{FF2B5EF4-FFF2-40B4-BE49-F238E27FC236}">
                <a16:creationId xmlns:a16="http://schemas.microsoft.com/office/drawing/2014/main" id="{CBB65EFD-BFBA-4A1D-9946-925ED95C1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Beste Elektrische Auto's van 2021 / 2022 - Mountox">
            <a:extLst>
              <a:ext uri="{FF2B5EF4-FFF2-40B4-BE49-F238E27FC236}">
                <a16:creationId xmlns:a16="http://schemas.microsoft.com/office/drawing/2014/main" id="{1381B38D-28DB-49A0-86D2-B27D2C3C6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153" y="652296"/>
            <a:ext cx="1617206" cy="78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47298"/>
            <a:ext cx="3086100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75286F-A653-4359-8FA9-F288DAD88B2C}"/>
              </a:ext>
            </a:extLst>
          </p:cNvPr>
          <p:cNvSpPr txBox="1"/>
          <p:nvPr/>
        </p:nvSpPr>
        <p:spPr>
          <a:xfrm>
            <a:off x="6108285" y="2811786"/>
            <a:ext cx="38397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err="1">
                <a:solidFill>
                  <a:srgbClr val="FF0000"/>
                </a:solidFill>
              </a:rPr>
              <a:t>bvb</a:t>
            </a:r>
            <a:r>
              <a:rPr lang="nl-BE" sz="1400" dirty="0">
                <a:solidFill>
                  <a:srgbClr val="FF0000"/>
                </a:solidFill>
              </a:rPr>
              <a:t>.  90d. </a:t>
            </a:r>
            <a:r>
              <a:rPr lang="nl-BE" sz="1400" b="1" dirty="0">
                <a:solidFill>
                  <a:srgbClr val="FF0000"/>
                </a:solidFill>
              </a:rPr>
              <a:t>voorraad</a:t>
            </a:r>
            <a:br>
              <a:rPr lang="nl-BE" sz="1400" dirty="0">
                <a:solidFill>
                  <a:srgbClr val="FF0000"/>
                </a:solidFill>
              </a:rPr>
            </a:br>
            <a:r>
              <a:rPr lang="nl-BE" sz="1400" dirty="0">
                <a:solidFill>
                  <a:srgbClr val="FF0000"/>
                </a:solidFill>
              </a:rPr>
              <a:t>	500.000 Euro aankopen/jaar </a:t>
            </a:r>
          </a:p>
          <a:p>
            <a:r>
              <a:rPr lang="nl-BE" sz="1400" dirty="0">
                <a:solidFill>
                  <a:srgbClr val="FF0000"/>
                </a:solidFill>
              </a:rPr>
              <a:t>=&gt; 90/365 x 500.000 =              </a:t>
            </a:r>
            <a:r>
              <a:rPr lang="nl-BE" sz="1400" b="1" dirty="0">
                <a:solidFill>
                  <a:srgbClr val="FF0000"/>
                </a:solidFill>
              </a:rPr>
              <a:t>124.000 €</a:t>
            </a:r>
            <a:r>
              <a:rPr lang="nl-BE" sz="14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4525FC-9393-4126-9058-D04A679DE420}"/>
              </a:ext>
            </a:extLst>
          </p:cNvPr>
          <p:cNvSpPr txBox="1"/>
          <p:nvPr/>
        </p:nvSpPr>
        <p:spPr>
          <a:xfrm>
            <a:off x="6567041" y="2390512"/>
            <a:ext cx="1811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>
                <a:solidFill>
                  <a:srgbClr val="FF0000"/>
                </a:solidFill>
              </a:rPr>
              <a:t>TARGET W.C.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6C7AF56-930B-4E33-9FE9-06A3443F9D05}"/>
              </a:ext>
            </a:extLst>
          </p:cNvPr>
          <p:cNvSpPr txBox="1"/>
          <p:nvPr/>
        </p:nvSpPr>
        <p:spPr>
          <a:xfrm>
            <a:off x="6139772" y="3603907"/>
            <a:ext cx="38397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err="1">
                <a:solidFill>
                  <a:srgbClr val="FF0000"/>
                </a:solidFill>
              </a:rPr>
              <a:t>bvb</a:t>
            </a:r>
            <a:r>
              <a:rPr lang="nl-BE" sz="1400" dirty="0">
                <a:solidFill>
                  <a:srgbClr val="FF0000"/>
                </a:solidFill>
              </a:rPr>
              <a:t>.  60d. </a:t>
            </a:r>
            <a:r>
              <a:rPr lang="nl-BE" sz="1400" b="1" dirty="0">
                <a:solidFill>
                  <a:srgbClr val="FF0000"/>
                </a:solidFill>
              </a:rPr>
              <a:t>klantenkrediet</a:t>
            </a:r>
            <a:br>
              <a:rPr lang="nl-BE" sz="1400" dirty="0">
                <a:solidFill>
                  <a:srgbClr val="FF0000"/>
                </a:solidFill>
              </a:rPr>
            </a:br>
            <a:r>
              <a:rPr lang="nl-BE" sz="1400" dirty="0">
                <a:solidFill>
                  <a:srgbClr val="FF0000"/>
                </a:solidFill>
              </a:rPr>
              <a:t>	800.000 Euro omzet/jaar </a:t>
            </a:r>
          </a:p>
          <a:p>
            <a:r>
              <a:rPr lang="nl-BE" sz="1400" dirty="0">
                <a:solidFill>
                  <a:srgbClr val="FF0000"/>
                </a:solidFill>
              </a:rPr>
              <a:t>	21% BTW</a:t>
            </a:r>
          </a:p>
          <a:p>
            <a:r>
              <a:rPr lang="nl-BE" sz="1400" dirty="0">
                <a:solidFill>
                  <a:srgbClr val="FF0000"/>
                </a:solidFill>
              </a:rPr>
              <a:t>=&gt; 60/365 x 800.000 x 1,21 = </a:t>
            </a:r>
            <a:r>
              <a:rPr lang="nl-BE" sz="1400" b="1" dirty="0">
                <a:solidFill>
                  <a:srgbClr val="FF0000"/>
                </a:solidFill>
              </a:rPr>
              <a:t>159.000 €</a:t>
            </a:r>
            <a:r>
              <a:rPr lang="nl-BE" sz="14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F8DEB93-5FA9-40FE-9F1A-3A181376918D}"/>
              </a:ext>
            </a:extLst>
          </p:cNvPr>
          <p:cNvSpPr txBox="1"/>
          <p:nvPr/>
        </p:nvSpPr>
        <p:spPr>
          <a:xfrm>
            <a:off x="6139771" y="4573281"/>
            <a:ext cx="383979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err="1">
                <a:solidFill>
                  <a:srgbClr val="FF0000"/>
                </a:solidFill>
              </a:rPr>
              <a:t>bvb</a:t>
            </a:r>
            <a:r>
              <a:rPr lang="nl-BE" sz="1400" dirty="0">
                <a:solidFill>
                  <a:srgbClr val="FF0000"/>
                </a:solidFill>
              </a:rPr>
              <a:t>.  30d. </a:t>
            </a:r>
            <a:r>
              <a:rPr lang="nl-BE" sz="1400" b="1" dirty="0">
                <a:solidFill>
                  <a:srgbClr val="FF0000"/>
                </a:solidFill>
              </a:rPr>
              <a:t>leverancierskrediet</a:t>
            </a:r>
            <a:br>
              <a:rPr lang="nl-BE" sz="1400" dirty="0">
                <a:solidFill>
                  <a:srgbClr val="FF0000"/>
                </a:solidFill>
              </a:rPr>
            </a:br>
            <a:r>
              <a:rPr lang="nl-BE" sz="1400" dirty="0">
                <a:solidFill>
                  <a:srgbClr val="FF0000"/>
                </a:solidFill>
              </a:rPr>
              <a:t>	500.000 Euro aankopen/jaar </a:t>
            </a:r>
          </a:p>
          <a:p>
            <a:r>
              <a:rPr lang="nl-BE" sz="1400" dirty="0">
                <a:solidFill>
                  <a:srgbClr val="FF0000"/>
                </a:solidFill>
              </a:rPr>
              <a:t>	100.000 Euro diensten</a:t>
            </a:r>
          </a:p>
          <a:p>
            <a:r>
              <a:rPr lang="nl-BE" sz="1400" dirty="0">
                <a:solidFill>
                  <a:srgbClr val="FF0000"/>
                </a:solidFill>
              </a:rPr>
              <a:t>	21% BTW</a:t>
            </a:r>
          </a:p>
          <a:p>
            <a:r>
              <a:rPr lang="nl-BE" sz="1400" dirty="0">
                <a:solidFill>
                  <a:srgbClr val="FF0000"/>
                </a:solidFill>
              </a:rPr>
              <a:t>=&gt; 30/365 x 600.000 x 1,21 = </a:t>
            </a:r>
            <a:r>
              <a:rPr lang="nl-BE" sz="1400" b="1" dirty="0">
                <a:solidFill>
                  <a:srgbClr val="FF0000"/>
                </a:solidFill>
              </a:rPr>
              <a:t>-60.000 €  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315C432-4C28-4D50-BC4F-DB952D08EBF5}"/>
              </a:ext>
            </a:extLst>
          </p:cNvPr>
          <p:cNvCxnSpPr/>
          <p:nvPr/>
        </p:nvCxnSpPr>
        <p:spPr>
          <a:xfrm>
            <a:off x="8152818" y="6500862"/>
            <a:ext cx="9004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529D6094-8E3C-45AF-B0C0-D37F509101F8}"/>
              </a:ext>
            </a:extLst>
          </p:cNvPr>
          <p:cNvSpPr txBox="1"/>
          <p:nvPr/>
        </p:nvSpPr>
        <p:spPr>
          <a:xfrm>
            <a:off x="6139771" y="5776149"/>
            <a:ext cx="38397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err="1">
                <a:solidFill>
                  <a:srgbClr val="FF0000"/>
                </a:solidFill>
              </a:rPr>
              <a:t>bvb</a:t>
            </a:r>
            <a:r>
              <a:rPr lang="nl-BE" sz="1400" dirty="0">
                <a:solidFill>
                  <a:srgbClr val="FF0000"/>
                </a:solidFill>
              </a:rPr>
              <a:t>.  1/12</a:t>
            </a:r>
            <a:r>
              <a:rPr lang="nl-BE" sz="1400" baseline="30000" dirty="0">
                <a:solidFill>
                  <a:srgbClr val="FF0000"/>
                </a:solidFill>
              </a:rPr>
              <a:t>e</a:t>
            </a:r>
            <a:r>
              <a:rPr lang="nl-BE" sz="1400" dirty="0">
                <a:solidFill>
                  <a:srgbClr val="FF0000"/>
                </a:solidFill>
              </a:rPr>
              <a:t> </a:t>
            </a:r>
            <a:r>
              <a:rPr lang="nl-BE" sz="1400" b="1" dirty="0">
                <a:solidFill>
                  <a:srgbClr val="FF0000"/>
                </a:solidFill>
              </a:rPr>
              <a:t>personeelskosten</a:t>
            </a:r>
            <a:br>
              <a:rPr lang="nl-BE" sz="1400" dirty="0">
                <a:solidFill>
                  <a:srgbClr val="FF0000"/>
                </a:solidFill>
              </a:rPr>
            </a:br>
            <a:r>
              <a:rPr lang="nl-BE" sz="1400" dirty="0">
                <a:solidFill>
                  <a:srgbClr val="FF0000"/>
                </a:solidFill>
              </a:rPr>
              <a:t>	180.000 Euro omzet/jaar </a:t>
            </a:r>
          </a:p>
          <a:p>
            <a:r>
              <a:rPr lang="nl-BE" sz="1400" dirty="0">
                <a:solidFill>
                  <a:srgbClr val="FF0000"/>
                </a:solidFill>
              </a:rPr>
              <a:t>=&gt; 180.000 /12 = 		     -  </a:t>
            </a:r>
            <a:r>
              <a:rPr lang="nl-BE" sz="1400" b="1" dirty="0">
                <a:solidFill>
                  <a:srgbClr val="FF0000"/>
                </a:solidFill>
              </a:rPr>
              <a:t>15.000 € </a:t>
            </a:r>
            <a:r>
              <a:rPr lang="nl-BE" sz="1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17B7C92-C562-4AAB-9676-1E8D0D302DDA}"/>
              </a:ext>
            </a:extLst>
          </p:cNvPr>
          <p:cNvSpPr txBox="1"/>
          <p:nvPr/>
        </p:nvSpPr>
        <p:spPr>
          <a:xfrm>
            <a:off x="8099094" y="6527190"/>
            <a:ext cx="1007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rgbClr val="FF0000"/>
                </a:solidFill>
              </a:rPr>
              <a:t>208.000 €</a:t>
            </a:r>
            <a:r>
              <a:rPr lang="nl-BE" sz="16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01B6B77-9FC0-430B-A991-30391922BC97}"/>
              </a:ext>
            </a:extLst>
          </p:cNvPr>
          <p:cNvSpPr txBox="1"/>
          <p:nvPr/>
        </p:nvSpPr>
        <p:spPr>
          <a:xfrm>
            <a:off x="5769327" y="86006"/>
            <a:ext cx="3249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>
                <a:solidFill>
                  <a:schemeClr val="accent1">
                    <a:lumMod val="75000"/>
                  </a:schemeClr>
                </a:solidFill>
              </a:rPr>
              <a:t>CLOSING DATE ACTUALS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7755BEA-0B9E-4FC4-AAA6-D62A13AC6DEB}"/>
              </a:ext>
            </a:extLst>
          </p:cNvPr>
          <p:cNvSpPr txBox="1"/>
          <p:nvPr/>
        </p:nvSpPr>
        <p:spPr>
          <a:xfrm>
            <a:off x="5769326" y="572460"/>
            <a:ext cx="33746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>
                <a:solidFill>
                  <a:schemeClr val="accent1">
                    <a:lumMod val="75000"/>
                  </a:schemeClr>
                </a:solidFill>
              </a:rPr>
              <a:t>Voorraad:				   </a:t>
            </a:r>
            <a:r>
              <a:rPr lang="nl-BE" sz="1400" b="1" dirty="0">
                <a:solidFill>
                  <a:schemeClr val="accent1">
                    <a:lumMod val="75000"/>
                  </a:schemeClr>
                </a:solidFill>
              </a:rPr>
              <a:t>91.300 €</a:t>
            </a:r>
            <a:endParaRPr lang="nl-BE" sz="1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nl-BE" sz="1400" dirty="0">
                <a:solidFill>
                  <a:schemeClr val="accent1">
                    <a:lumMod val="75000"/>
                  </a:schemeClr>
                </a:solidFill>
              </a:rPr>
              <a:t>Handelsvorderingen:            	 </a:t>
            </a:r>
            <a:r>
              <a:rPr lang="nl-BE" sz="1400" b="1" dirty="0">
                <a:solidFill>
                  <a:schemeClr val="accent1">
                    <a:lumMod val="75000"/>
                  </a:schemeClr>
                </a:solidFill>
              </a:rPr>
              <a:t>185.455 €</a:t>
            </a:r>
          </a:p>
          <a:p>
            <a:r>
              <a:rPr lang="nl-BE" sz="1400" b="1" dirty="0">
                <a:solidFill>
                  <a:schemeClr val="accent1">
                    <a:lumMod val="75000"/>
                  </a:schemeClr>
                </a:solidFill>
              </a:rPr>
              <a:t>-/- 30% dubieuze debiteuren:	  -45.000 €</a:t>
            </a:r>
          </a:p>
          <a:p>
            <a:r>
              <a:rPr lang="nl-BE" sz="1400" dirty="0">
                <a:solidFill>
                  <a:schemeClr val="accent1">
                    <a:lumMod val="75000"/>
                  </a:schemeClr>
                </a:solidFill>
              </a:rPr>
              <a:t>Handelsschulden:           	   	  -</a:t>
            </a:r>
            <a:r>
              <a:rPr lang="nl-BE" sz="1400" b="1" dirty="0">
                <a:solidFill>
                  <a:schemeClr val="accent1">
                    <a:lumMod val="75000"/>
                  </a:schemeClr>
                </a:solidFill>
              </a:rPr>
              <a:t>55.238 €</a:t>
            </a:r>
          </a:p>
          <a:p>
            <a:r>
              <a:rPr lang="nl-BE" sz="1400" b="1" dirty="0">
                <a:solidFill>
                  <a:schemeClr val="accent1">
                    <a:lumMod val="75000"/>
                  </a:schemeClr>
                </a:solidFill>
              </a:rPr>
              <a:t>+/+ Te ontvangen facturen: 	  -20.000 €</a:t>
            </a:r>
          </a:p>
          <a:p>
            <a:r>
              <a:rPr lang="nl-BE" sz="1400" b="1" dirty="0">
                <a:solidFill>
                  <a:schemeClr val="accent1">
                    <a:lumMod val="75000"/>
                  </a:schemeClr>
                </a:solidFill>
              </a:rPr>
              <a:t>Soc. en </a:t>
            </a:r>
            <a:r>
              <a:rPr lang="nl-BE" sz="1400" b="1" dirty="0" err="1">
                <a:solidFill>
                  <a:schemeClr val="accent1">
                    <a:lumMod val="75000"/>
                  </a:schemeClr>
                </a:solidFill>
              </a:rPr>
              <a:t>fisc</a:t>
            </a:r>
            <a:r>
              <a:rPr lang="nl-BE" sz="1400" b="1" dirty="0">
                <a:solidFill>
                  <a:schemeClr val="accent1">
                    <a:lumMod val="75000"/>
                  </a:schemeClr>
                </a:solidFill>
              </a:rPr>
              <a:t>. schulden:		  -21.874 €</a:t>
            </a:r>
          </a:p>
          <a:p>
            <a:r>
              <a:rPr lang="nl-BE" sz="16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9ADE2DE-8299-46C9-B416-1E64137BE201}"/>
              </a:ext>
            </a:extLst>
          </p:cNvPr>
          <p:cNvSpPr txBox="1"/>
          <p:nvPr/>
        </p:nvSpPr>
        <p:spPr>
          <a:xfrm>
            <a:off x="6567041" y="1856577"/>
            <a:ext cx="2499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chemeClr val="accent1">
                    <a:lumMod val="75000"/>
                  </a:schemeClr>
                </a:solidFill>
              </a:rPr>
              <a:t> ACTUAL W.C.R:	 134.646 €</a:t>
            </a:r>
            <a:r>
              <a:rPr lang="nl-BE" sz="1600" dirty="0">
                <a:solidFill>
                  <a:schemeClr val="accent1">
                    <a:lumMod val="75000"/>
                  </a:schemeClr>
                </a:solidFill>
              </a:rPr>
              <a:t>  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72A433C4-D77D-49DA-9AA6-94C15A2FADCC}"/>
              </a:ext>
            </a:extLst>
          </p:cNvPr>
          <p:cNvCxnSpPr>
            <a:cxnSpLocks/>
          </p:cNvCxnSpPr>
          <p:nvPr/>
        </p:nvCxnSpPr>
        <p:spPr>
          <a:xfrm>
            <a:off x="8152818" y="1920470"/>
            <a:ext cx="774261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Line 51">
            <a:extLst>
              <a:ext uri="{FF2B5EF4-FFF2-40B4-BE49-F238E27FC236}">
                <a16:creationId xmlns:a16="http://schemas.microsoft.com/office/drawing/2014/main" id="{25A2C15E-2C41-4EDA-896E-15610D04434E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1901" y="667123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59" name="Text Box 55">
            <a:extLst>
              <a:ext uri="{FF2B5EF4-FFF2-40B4-BE49-F238E27FC236}">
                <a16:creationId xmlns:a16="http://schemas.microsoft.com/office/drawing/2014/main" id="{02959450-5959-4C1C-AF4A-A006704B2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6363" y="740148"/>
            <a:ext cx="11525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60" name="Text Box 56">
            <a:extLst>
              <a:ext uri="{FF2B5EF4-FFF2-40B4-BE49-F238E27FC236}">
                <a16:creationId xmlns:a16="http://schemas.microsoft.com/office/drawing/2014/main" id="{BF570EFB-BC95-4792-AD7D-14AE9420B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6287" y="4260190"/>
            <a:ext cx="1150938" cy="36004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Schuld</a:t>
            </a:r>
          </a:p>
        </p:txBody>
      </p:sp>
      <p:sp>
        <p:nvSpPr>
          <p:cNvPr id="68" name="Text Box 58">
            <a:extLst>
              <a:ext uri="{FF2B5EF4-FFF2-40B4-BE49-F238E27FC236}">
                <a16:creationId xmlns:a16="http://schemas.microsoft.com/office/drawing/2014/main" id="{E45C3C11-D6D2-4FE4-BD7C-E6C15B80C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6287" y="4620230"/>
            <a:ext cx="1150938" cy="23142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&lt;1Y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76" name="Text Box 60">
            <a:extLst>
              <a:ext uri="{FF2B5EF4-FFF2-40B4-BE49-F238E27FC236}">
                <a16:creationId xmlns:a16="http://schemas.microsoft.com/office/drawing/2014/main" id="{F7E53F2D-EB56-4200-8DCE-4C51EC09F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7108" y="1459286"/>
            <a:ext cx="11509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Voorraden</a:t>
            </a:r>
          </a:p>
        </p:txBody>
      </p:sp>
      <p:sp>
        <p:nvSpPr>
          <p:cNvPr id="77" name="Text Box 61">
            <a:extLst>
              <a:ext uri="{FF2B5EF4-FFF2-40B4-BE49-F238E27FC236}">
                <a16:creationId xmlns:a16="http://schemas.microsoft.com/office/drawing/2014/main" id="{4F8498EC-1EEF-4593-8C18-71E665C17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7108" y="2106986"/>
            <a:ext cx="1150937" cy="46910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Vorderingen</a:t>
            </a:r>
          </a:p>
        </p:txBody>
      </p:sp>
      <p:sp>
        <p:nvSpPr>
          <p:cNvPr id="78" name="Text Box 62">
            <a:extLst>
              <a:ext uri="{FF2B5EF4-FFF2-40B4-BE49-F238E27FC236}">
                <a16:creationId xmlns:a16="http://schemas.microsoft.com/office/drawing/2014/main" id="{BCDDDA93-1AC2-4583-9F45-B4153BF40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6363" y="1676773"/>
            <a:ext cx="11509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BE" sz="1200"/>
              <a:t>Handels-vorderingen</a:t>
            </a:r>
            <a:endParaRPr lang="nl-NL" sz="1200"/>
          </a:p>
        </p:txBody>
      </p:sp>
      <p:sp>
        <p:nvSpPr>
          <p:cNvPr id="79" name="Text Box 63">
            <a:extLst>
              <a:ext uri="{FF2B5EF4-FFF2-40B4-BE49-F238E27FC236}">
                <a16:creationId xmlns:a16="http://schemas.microsoft.com/office/drawing/2014/main" id="{762ADD7F-EB1C-4A30-916F-6A12597F5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6287" y="4851651"/>
            <a:ext cx="1150938" cy="253207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KT Fin Schuld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80" name="Text Box 64">
            <a:extLst>
              <a:ext uri="{FF2B5EF4-FFF2-40B4-BE49-F238E27FC236}">
                <a16:creationId xmlns:a16="http://schemas.microsoft.com/office/drawing/2014/main" id="{068585F0-5B58-41AA-A3F6-37F27FDA1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8888" y="2035548"/>
            <a:ext cx="11509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Leveranciers</a:t>
            </a:r>
          </a:p>
        </p:txBody>
      </p:sp>
      <p:sp>
        <p:nvSpPr>
          <p:cNvPr id="81" name="Text Box 72">
            <a:extLst>
              <a:ext uri="{FF2B5EF4-FFF2-40B4-BE49-F238E27FC236}">
                <a16:creationId xmlns:a16="http://schemas.microsoft.com/office/drawing/2014/main" id="{9EEC1F59-7F6E-4953-B88B-4D73FAB97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8888" y="2324473"/>
            <a:ext cx="1150938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Soc/Fisc.</a:t>
            </a:r>
          </a:p>
          <a:p>
            <a:pPr algn="ctr" eaLnBrk="1" hangingPunct="1"/>
            <a:r>
              <a:rPr lang="nl-NL" sz="1200"/>
              <a:t>Schulden</a:t>
            </a:r>
          </a:p>
          <a:p>
            <a:pPr algn="ctr" eaLnBrk="1" hangingPunct="1"/>
            <a:endParaRPr lang="nl-NL" sz="1200"/>
          </a:p>
        </p:txBody>
      </p:sp>
      <p:sp>
        <p:nvSpPr>
          <p:cNvPr id="82" name="Text Box 73">
            <a:extLst>
              <a:ext uri="{FF2B5EF4-FFF2-40B4-BE49-F238E27FC236}">
                <a16:creationId xmlns:a16="http://schemas.microsoft.com/office/drawing/2014/main" id="{D0198B3B-8038-4354-B4E9-D0D09D709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848" y="5644863"/>
            <a:ext cx="1152525" cy="26709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 err="1"/>
              <a:t>Liq.Middelen</a:t>
            </a:r>
            <a:endParaRPr lang="nl-NL" sz="1000" dirty="0"/>
          </a:p>
        </p:txBody>
      </p:sp>
      <p:sp>
        <p:nvSpPr>
          <p:cNvPr id="83" name="Line 52">
            <a:extLst>
              <a:ext uri="{FF2B5EF4-FFF2-40B4-BE49-F238E27FC236}">
                <a16:creationId xmlns:a16="http://schemas.microsoft.com/office/drawing/2014/main" id="{2DD4B5D8-FA1E-427E-83FF-E421B749BB86}"/>
              </a:ext>
            </a:extLst>
          </p:cNvPr>
          <p:cNvSpPr>
            <a:spLocks noChangeShapeType="1"/>
          </p:cNvSpPr>
          <p:nvPr/>
        </p:nvSpPr>
        <p:spPr bwMode="auto">
          <a:xfrm>
            <a:off x="2418888" y="667123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FB873468-44A0-411D-8BDC-7870A9A5AE6C}"/>
              </a:ext>
            </a:extLst>
          </p:cNvPr>
          <p:cNvSpPr txBox="1"/>
          <p:nvPr/>
        </p:nvSpPr>
        <p:spPr>
          <a:xfrm rot="5400000">
            <a:off x="3425148" y="4504147"/>
            <a:ext cx="1013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00B050"/>
                </a:solidFill>
              </a:rPr>
              <a:t>Net-cash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25C2547-92EB-423B-8D68-9BABBA8562D3}"/>
              </a:ext>
            </a:extLst>
          </p:cNvPr>
          <p:cNvSpPr txBox="1"/>
          <p:nvPr/>
        </p:nvSpPr>
        <p:spPr>
          <a:xfrm>
            <a:off x="1191272" y="2765757"/>
            <a:ext cx="248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4472BE"/>
                </a:solidFill>
              </a:rPr>
              <a:t>Bedrijfskapitaalbehoefte</a:t>
            </a:r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7D8687ED-64B8-41BB-9013-AA781CC0FC78}"/>
              </a:ext>
            </a:extLst>
          </p:cNvPr>
          <p:cNvSpPr/>
          <p:nvPr/>
        </p:nvSpPr>
        <p:spPr>
          <a:xfrm>
            <a:off x="1252862" y="1461231"/>
            <a:ext cx="1163782" cy="1128156"/>
          </a:xfrm>
          <a:custGeom>
            <a:avLst/>
            <a:gdLst>
              <a:gd name="connsiteX0" fmla="*/ 5937 w 1163782"/>
              <a:gd name="connsiteY0" fmla="*/ 0 h 1110343"/>
              <a:gd name="connsiteX1" fmla="*/ 1163782 w 1163782"/>
              <a:gd name="connsiteY1" fmla="*/ 5938 h 1110343"/>
              <a:gd name="connsiteX2" fmla="*/ 1140031 w 1163782"/>
              <a:gd name="connsiteY2" fmla="*/ 581891 h 1110343"/>
              <a:gd name="connsiteX3" fmla="*/ 896587 w 1163782"/>
              <a:gd name="connsiteY3" fmla="*/ 1110343 h 1110343"/>
              <a:gd name="connsiteX4" fmla="*/ 0 w 1163782"/>
              <a:gd name="connsiteY4" fmla="*/ 1110343 h 1110343"/>
              <a:gd name="connsiteX5" fmla="*/ 5937 w 1163782"/>
              <a:gd name="connsiteY5" fmla="*/ 0 h 1110343"/>
              <a:gd name="connsiteX0" fmla="*/ 5937 w 1163782"/>
              <a:gd name="connsiteY0" fmla="*/ 0 h 1128156"/>
              <a:gd name="connsiteX1" fmla="*/ 1163782 w 1163782"/>
              <a:gd name="connsiteY1" fmla="*/ 5938 h 1128156"/>
              <a:gd name="connsiteX2" fmla="*/ 1140031 w 1163782"/>
              <a:gd name="connsiteY2" fmla="*/ 581891 h 1128156"/>
              <a:gd name="connsiteX3" fmla="*/ 1157844 w 1163782"/>
              <a:gd name="connsiteY3" fmla="*/ 1128156 h 1128156"/>
              <a:gd name="connsiteX4" fmla="*/ 0 w 1163782"/>
              <a:gd name="connsiteY4" fmla="*/ 1110343 h 1128156"/>
              <a:gd name="connsiteX5" fmla="*/ 5937 w 1163782"/>
              <a:gd name="connsiteY5" fmla="*/ 0 h 11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782" h="1128156">
                <a:moveTo>
                  <a:pt x="5937" y="0"/>
                </a:moveTo>
                <a:lnTo>
                  <a:pt x="1163782" y="5938"/>
                </a:lnTo>
                <a:lnTo>
                  <a:pt x="1140031" y="581891"/>
                </a:lnTo>
                <a:lnTo>
                  <a:pt x="1157844" y="1128156"/>
                </a:lnTo>
                <a:lnTo>
                  <a:pt x="0" y="1110343"/>
                </a:lnTo>
                <a:lnTo>
                  <a:pt x="5937" y="0"/>
                </a:lnTo>
                <a:close/>
              </a:path>
            </a:pathLst>
          </a:custGeom>
          <a:solidFill>
            <a:srgbClr val="4472BE">
              <a:alpha val="21961"/>
            </a:srgbClr>
          </a:solidFill>
          <a:ln>
            <a:solidFill>
              <a:srgbClr val="2F528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26E23559-9E28-4FEA-88EA-58B109C0E70F}"/>
              </a:ext>
            </a:extLst>
          </p:cNvPr>
          <p:cNvSpPr/>
          <p:nvPr/>
        </p:nvSpPr>
        <p:spPr>
          <a:xfrm>
            <a:off x="1265087" y="745065"/>
            <a:ext cx="1149887" cy="718518"/>
          </a:xfrm>
          <a:prstGeom prst="rect">
            <a:avLst/>
          </a:prstGeom>
          <a:solidFill>
            <a:srgbClr val="FFFF00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F13584FC-28B2-405E-BAED-B8471D9BA2E0}"/>
              </a:ext>
            </a:extLst>
          </p:cNvPr>
          <p:cNvSpPr/>
          <p:nvPr/>
        </p:nvSpPr>
        <p:spPr>
          <a:xfrm>
            <a:off x="1462867" y="4274965"/>
            <a:ext cx="2297875" cy="1620982"/>
          </a:xfrm>
          <a:custGeom>
            <a:avLst/>
            <a:gdLst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51906 w 2297875"/>
              <a:gd name="connsiteY4" fmla="*/ 831273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7875" h="1620982">
                <a:moveTo>
                  <a:pt x="1294410" y="825335"/>
                </a:moveTo>
                <a:lnTo>
                  <a:pt x="2297875" y="831273"/>
                </a:lnTo>
                <a:lnTo>
                  <a:pt x="2286000" y="5937"/>
                </a:lnTo>
                <a:lnTo>
                  <a:pt x="1140031" y="0"/>
                </a:lnTo>
                <a:lnTo>
                  <a:pt x="1151906" y="831273"/>
                </a:lnTo>
                <a:lnTo>
                  <a:pt x="890649" y="1377537"/>
                </a:lnTo>
                <a:lnTo>
                  <a:pt x="0" y="1377537"/>
                </a:lnTo>
                <a:lnTo>
                  <a:pt x="0" y="1620982"/>
                </a:lnTo>
                <a:lnTo>
                  <a:pt x="1145969" y="1609106"/>
                </a:lnTo>
                <a:lnTo>
                  <a:pt x="1145969" y="1365662"/>
                </a:lnTo>
                <a:lnTo>
                  <a:pt x="985652" y="1377537"/>
                </a:lnTo>
                <a:lnTo>
                  <a:pt x="1294410" y="825335"/>
                </a:lnTo>
                <a:close/>
              </a:path>
            </a:pathLst>
          </a:custGeom>
          <a:solidFill>
            <a:srgbClr val="92D050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86CDD7F9-0A70-44BA-85E8-AA166C20F75E}"/>
              </a:ext>
            </a:extLst>
          </p:cNvPr>
          <p:cNvSpPr/>
          <p:nvPr/>
        </p:nvSpPr>
        <p:spPr>
          <a:xfrm>
            <a:off x="2405099" y="2045417"/>
            <a:ext cx="1163782" cy="782292"/>
          </a:xfrm>
          <a:custGeom>
            <a:avLst/>
            <a:gdLst>
              <a:gd name="connsiteX0" fmla="*/ 5937 w 1163782"/>
              <a:gd name="connsiteY0" fmla="*/ 0 h 1110343"/>
              <a:gd name="connsiteX1" fmla="*/ 1163782 w 1163782"/>
              <a:gd name="connsiteY1" fmla="*/ 5938 h 1110343"/>
              <a:gd name="connsiteX2" fmla="*/ 1140031 w 1163782"/>
              <a:gd name="connsiteY2" fmla="*/ 581891 h 1110343"/>
              <a:gd name="connsiteX3" fmla="*/ 896587 w 1163782"/>
              <a:gd name="connsiteY3" fmla="*/ 1110343 h 1110343"/>
              <a:gd name="connsiteX4" fmla="*/ 0 w 1163782"/>
              <a:gd name="connsiteY4" fmla="*/ 1110343 h 1110343"/>
              <a:gd name="connsiteX5" fmla="*/ 5937 w 1163782"/>
              <a:gd name="connsiteY5" fmla="*/ 0 h 1110343"/>
              <a:gd name="connsiteX0" fmla="*/ 5937 w 1163782"/>
              <a:gd name="connsiteY0" fmla="*/ 0 h 1128156"/>
              <a:gd name="connsiteX1" fmla="*/ 1163782 w 1163782"/>
              <a:gd name="connsiteY1" fmla="*/ 5938 h 1128156"/>
              <a:gd name="connsiteX2" fmla="*/ 1140031 w 1163782"/>
              <a:gd name="connsiteY2" fmla="*/ 581891 h 1128156"/>
              <a:gd name="connsiteX3" fmla="*/ 1157844 w 1163782"/>
              <a:gd name="connsiteY3" fmla="*/ 1128156 h 1128156"/>
              <a:gd name="connsiteX4" fmla="*/ 0 w 1163782"/>
              <a:gd name="connsiteY4" fmla="*/ 1110343 h 1128156"/>
              <a:gd name="connsiteX5" fmla="*/ 5937 w 1163782"/>
              <a:gd name="connsiteY5" fmla="*/ 0 h 11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782" h="1128156">
                <a:moveTo>
                  <a:pt x="5937" y="0"/>
                </a:moveTo>
                <a:lnTo>
                  <a:pt x="1163782" y="5938"/>
                </a:lnTo>
                <a:lnTo>
                  <a:pt x="1140031" y="581891"/>
                </a:lnTo>
                <a:lnTo>
                  <a:pt x="1157844" y="1128156"/>
                </a:lnTo>
                <a:lnTo>
                  <a:pt x="0" y="1110343"/>
                </a:lnTo>
                <a:lnTo>
                  <a:pt x="5937" y="0"/>
                </a:lnTo>
                <a:close/>
              </a:path>
            </a:pathLst>
          </a:custGeom>
          <a:solidFill>
            <a:srgbClr val="4472BE">
              <a:alpha val="21961"/>
            </a:srgbClr>
          </a:solidFill>
          <a:ln>
            <a:solidFill>
              <a:srgbClr val="2F528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1" name="Line 51">
            <a:extLst>
              <a:ext uri="{FF2B5EF4-FFF2-40B4-BE49-F238E27FC236}">
                <a16:creationId xmlns:a16="http://schemas.microsoft.com/office/drawing/2014/main" id="{89A52636-D7B7-4FE3-BF9C-FC005AD09099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6179" y="3729022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92" name="Line 52">
            <a:extLst>
              <a:ext uri="{FF2B5EF4-FFF2-40B4-BE49-F238E27FC236}">
                <a16:creationId xmlns:a16="http://schemas.microsoft.com/office/drawing/2014/main" id="{215345E3-46BC-4649-A7A6-E0BED728AB82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3166" y="3729022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3B10534B-DD1A-40D3-8F60-70F5D165940F}"/>
              </a:ext>
            </a:extLst>
          </p:cNvPr>
          <p:cNvSpPr txBox="1"/>
          <p:nvPr/>
        </p:nvSpPr>
        <p:spPr>
          <a:xfrm>
            <a:off x="2103531" y="3413551"/>
            <a:ext cx="1041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Net-Cash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D34B9AE9-6291-4D19-8225-A868DFE11B3A}"/>
              </a:ext>
            </a:extLst>
          </p:cNvPr>
          <p:cNvSpPr txBox="1"/>
          <p:nvPr/>
        </p:nvSpPr>
        <p:spPr>
          <a:xfrm>
            <a:off x="1665041" y="309782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Enterprise </a:t>
            </a:r>
            <a:r>
              <a:rPr lang="nl-BE" dirty="0" err="1"/>
              <a:t>value</a:t>
            </a:r>
            <a:endParaRPr lang="nl-BE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FCAAB35F-CF3B-47A6-B961-69D9C9A5B801}"/>
              </a:ext>
            </a:extLst>
          </p:cNvPr>
          <p:cNvSpPr txBox="1"/>
          <p:nvPr/>
        </p:nvSpPr>
        <p:spPr>
          <a:xfrm>
            <a:off x="3776344" y="255921"/>
            <a:ext cx="3449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5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3917559C-643F-47D1-861C-CA8BD6684DA7}"/>
              </a:ext>
            </a:extLst>
          </p:cNvPr>
          <p:cNvSpPr txBox="1"/>
          <p:nvPr/>
        </p:nvSpPr>
        <p:spPr>
          <a:xfrm rot="16200000">
            <a:off x="784892" y="927986"/>
            <a:ext cx="746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accent4">
                    <a:lumMod val="75000"/>
                  </a:schemeClr>
                </a:solidFill>
              </a:rPr>
              <a:t>V. act.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61F67D0-0956-4B8A-939F-F96BE6EB75EC}"/>
              </a:ext>
            </a:extLst>
          </p:cNvPr>
          <p:cNvSpPr txBox="1"/>
          <p:nvPr/>
        </p:nvSpPr>
        <p:spPr>
          <a:xfrm rot="20347353">
            <a:off x="1330809" y="906807"/>
            <a:ext cx="1007888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rgbClr val="FF0000"/>
                </a:solidFill>
              </a:rPr>
              <a:t>160.000 €</a:t>
            </a:r>
            <a:r>
              <a:rPr lang="nl-BE" sz="16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326A6413-884E-4ABC-BFFE-7F721F406318}"/>
              </a:ext>
            </a:extLst>
          </p:cNvPr>
          <p:cNvSpPr txBox="1"/>
          <p:nvPr/>
        </p:nvSpPr>
        <p:spPr>
          <a:xfrm rot="1775914">
            <a:off x="1837624" y="2061722"/>
            <a:ext cx="1007888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rgbClr val="FF0000"/>
                </a:solidFill>
              </a:rPr>
              <a:t>135.000 €</a:t>
            </a:r>
            <a:r>
              <a:rPr lang="nl-BE" sz="16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F76EFFBA-CA40-423A-BE44-14AB88614C17}"/>
              </a:ext>
            </a:extLst>
          </p:cNvPr>
          <p:cNvSpPr txBox="1"/>
          <p:nvPr/>
        </p:nvSpPr>
        <p:spPr>
          <a:xfrm rot="20347353">
            <a:off x="2636934" y="4532407"/>
            <a:ext cx="1072089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rgbClr val="FF0000"/>
                </a:solidFill>
              </a:rPr>
              <a:t>-183.000 €</a:t>
            </a:r>
            <a:r>
              <a:rPr lang="nl-BE" sz="1600" dirty="0">
                <a:solidFill>
                  <a:srgbClr val="FF0000"/>
                </a:solidFill>
              </a:rPr>
              <a:t> 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59046AF-074B-49E0-9430-CD798C17DDC0}"/>
              </a:ext>
            </a:extLst>
          </p:cNvPr>
          <p:cNvCxnSpPr/>
          <p:nvPr/>
        </p:nvCxnSpPr>
        <p:spPr>
          <a:xfrm flipH="1">
            <a:off x="5095511" y="2180010"/>
            <a:ext cx="1471530" cy="11285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11A511A7-81F4-4D60-9C2D-BD658460A410}"/>
              </a:ext>
            </a:extLst>
          </p:cNvPr>
          <p:cNvCxnSpPr>
            <a:cxnSpLocks/>
          </p:cNvCxnSpPr>
          <p:nvPr/>
        </p:nvCxnSpPr>
        <p:spPr>
          <a:xfrm flipH="1" flipV="1">
            <a:off x="5167800" y="3586377"/>
            <a:ext cx="2823249" cy="30027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AF3017F7-1988-416D-BAEB-9B3A79A10E6B}"/>
              </a:ext>
            </a:extLst>
          </p:cNvPr>
          <p:cNvSpPr txBox="1"/>
          <p:nvPr/>
        </p:nvSpPr>
        <p:spPr>
          <a:xfrm>
            <a:off x="4483522" y="3293833"/>
            <a:ext cx="1007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rgbClr val="FF0000"/>
                </a:solidFill>
              </a:rPr>
              <a:t>-73.000 €</a:t>
            </a:r>
            <a:r>
              <a:rPr lang="nl-BE" sz="1600" dirty="0">
                <a:solidFill>
                  <a:srgbClr val="FF0000"/>
                </a:solidFill>
              </a:rPr>
              <a:t>  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5F85DFA-BF2E-431B-8E10-869138F57878}"/>
              </a:ext>
            </a:extLst>
          </p:cNvPr>
          <p:cNvCxnSpPr>
            <a:cxnSpLocks/>
          </p:cNvCxnSpPr>
          <p:nvPr/>
        </p:nvCxnSpPr>
        <p:spPr>
          <a:xfrm flipH="1">
            <a:off x="3641852" y="3598217"/>
            <a:ext cx="1112554" cy="8532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4018567F-57DF-4251-817A-04CFBD39772B}"/>
              </a:ext>
            </a:extLst>
          </p:cNvPr>
          <p:cNvSpPr txBox="1"/>
          <p:nvPr/>
        </p:nvSpPr>
        <p:spPr>
          <a:xfrm>
            <a:off x="2683533" y="609871"/>
            <a:ext cx="1007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rgbClr val="FF0000"/>
                </a:solidFill>
              </a:rPr>
              <a:t>185.000 €</a:t>
            </a:r>
            <a:r>
              <a:rPr lang="nl-BE" sz="1600" dirty="0">
                <a:solidFill>
                  <a:srgbClr val="FF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525099816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image2.png">
            <a:extLst>
              <a:ext uri="{FF2B5EF4-FFF2-40B4-BE49-F238E27FC236}">
                <a16:creationId xmlns:a16="http://schemas.microsoft.com/office/drawing/2014/main" id="{9C58DA7A-9BC2-47D4-8164-BA6BB2505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Beste Elektrische Auto's van 2021 / 2022 - Mountox">
            <a:extLst>
              <a:ext uri="{FF2B5EF4-FFF2-40B4-BE49-F238E27FC236}">
                <a16:creationId xmlns:a16="http://schemas.microsoft.com/office/drawing/2014/main" id="{96E35498-7B59-46B0-A59A-8CF402E81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153" y="652296"/>
            <a:ext cx="1617206" cy="78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47298"/>
            <a:ext cx="3086100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75286F-A653-4359-8FA9-F288DAD88B2C}"/>
              </a:ext>
            </a:extLst>
          </p:cNvPr>
          <p:cNvSpPr txBox="1"/>
          <p:nvPr/>
        </p:nvSpPr>
        <p:spPr>
          <a:xfrm>
            <a:off x="6108285" y="2811786"/>
            <a:ext cx="38397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err="1">
                <a:solidFill>
                  <a:srgbClr val="FF0000"/>
                </a:solidFill>
              </a:rPr>
              <a:t>bvb</a:t>
            </a:r>
            <a:r>
              <a:rPr lang="nl-BE" sz="1400" dirty="0">
                <a:solidFill>
                  <a:srgbClr val="FF0000"/>
                </a:solidFill>
              </a:rPr>
              <a:t>.  90d. </a:t>
            </a:r>
            <a:r>
              <a:rPr lang="nl-BE" sz="1400" b="1" dirty="0">
                <a:solidFill>
                  <a:srgbClr val="FF0000"/>
                </a:solidFill>
              </a:rPr>
              <a:t>voorraad</a:t>
            </a:r>
            <a:br>
              <a:rPr lang="nl-BE" sz="1400" dirty="0">
                <a:solidFill>
                  <a:srgbClr val="FF0000"/>
                </a:solidFill>
              </a:rPr>
            </a:br>
            <a:r>
              <a:rPr lang="nl-BE" sz="1400" dirty="0">
                <a:solidFill>
                  <a:srgbClr val="FF0000"/>
                </a:solidFill>
              </a:rPr>
              <a:t>	500.000 Euro aankopen/jaar </a:t>
            </a:r>
          </a:p>
          <a:p>
            <a:r>
              <a:rPr lang="nl-BE" sz="1400" dirty="0">
                <a:solidFill>
                  <a:srgbClr val="FF0000"/>
                </a:solidFill>
              </a:rPr>
              <a:t>=&gt; 90/365 x 500.000 =              </a:t>
            </a:r>
            <a:r>
              <a:rPr lang="nl-BE" sz="1400" b="1" dirty="0">
                <a:solidFill>
                  <a:srgbClr val="FF0000"/>
                </a:solidFill>
              </a:rPr>
              <a:t>124.000 €</a:t>
            </a:r>
            <a:r>
              <a:rPr lang="nl-BE" sz="14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4525FC-9393-4126-9058-D04A679DE420}"/>
              </a:ext>
            </a:extLst>
          </p:cNvPr>
          <p:cNvSpPr txBox="1"/>
          <p:nvPr/>
        </p:nvSpPr>
        <p:spPr>
          <a:xfrm>
            <a:off x="6567041" y="2390512"/>
            <a:ext cx="1811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>
                <a:solidFill>
                  <a:srgbClr val="FF0000"/>
                </a:solidFill>
              </a:rPr>
              <a:t>TARGET W.C.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6C7AF56-930B-4E33-9FE9-06A3443F9D05}"/>
              </a:ext>
            </a:extLst>
          </p:cNvPr>
          <p:cNvSpPr txBox="1"/>
          <p:nvPr/>
        </p:nvSpPr>
        <p:spPr>
          <a:xfrm>
            <a:off x="6139772" y="3603907"/>
            <a:ext cx="38397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err="1">
                <a:solidFill>
                  <a:srgbClr val="FF0000"/>
                </a:solidFill>
              </a:rPr>
              <a:t>bvb</a:t>
            </a:r>
            <a:r>
              <a:rPr lang="nl-BE" sz="1400" dirty="0">
                <a:solidFill>
                  <a:srgbClr val="FF0000"/>
                </a:solidFill>
              </a:rPr>
              <a:t>.  60d. </a:t>
            </a:r>
            <a:r>
              <a:rPr lang="nl-BE" sz="1400" b="1" dirty="0">
                <a:solidFill>
                  <a:srgbClr val="FF0000"/>
                </a:solidFill>
              </a:rPr>
              <a:t>klantenkrediet</a:t>
            </a:r>
            <a:br>
              <a:rPr lang="nl-BE" sz="1400" dirty="0">
                <a:solidFill>
                  <a:srgbClr val="FF0000"/>
                </a:solidFill>
              </a:rPr>
            </a:br>
            <a:r>
              <a:rPr lang="nl-BE" sz="1400" dirty="0">
                <a:solidFill>
                  <a:srgbClr val="FF0000"/>
                </a:solidFill>
              </a:rPr>
              <a:t>	800.000 Euro omzet/jaar </a:t>
            </a:r>
          </a:p>
          <a:p>
            <a:r>
              <a:rPr lang="nl-BE" sz="1400" dirty="0">
                <a:solidFill>
                  <a:srgbClr val="FF0000"/>
                </a:solidFill>
              </a:rPr>
              <a:t>	21% BTW</a:t>
            </a:r>
          </a:p>
          <a:p>
            <a:r>
              <a:rPr lang="nl-BE" sz="1400" dirty="0">
                <a:solidFill>
                  <a:srgbClr val="FF0000"/>
                </a:solidFill>
              </a:rPr>
              <a:t>=&gt; 60/365 x 800.000 x 1,21 = </a:t>
            </a:r>
            <a:r>
              <a:rPr lang="nl-BE" sz="1400" b="1" dirty="0">
                <a:solidFill>
                  <a:srgbClr val="FF0000"/>
                </a:solidFill>
              </a:rPr>
              <a:t>159.000 €</a:t>
            </a:r>
            <a:r>
              <a:rPr lang="nl-BE" sz="14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F8DEB93-5FA9-40FE-9F1A-3A181376918D}"/>
              </a:ext>
            </a:extLst>
          </p:cNvPr>
          <p:cNvSpPr txBox="1"/>
          <p:nvPr/>
        </p:nvSpPr>
        <p:spPr>
          <a:xfrm>
            <a:off x="6139771" y="4573281"/>
            <a:ext cx="383979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err="1">
                <a:solidFill>
                  <a:srgbClr val="FF0000"/>
                </a:solidFill>
              </a:rPr>
              <a:t>bvb</a:t>
            </a:r>
            <a:r>
              <a:rPr lang="nl-BE" sz="1400" dirty="0">
                <a:solidFill>
                  <a:srgbClr val="FF0000"/>
                </a:solidFill>
              </a:rPr>
              <a:t>.  30d. </a:t>
            </a:r>
            <a:r>
              <a:rPr lang="nl-BE" sz="1400" b="1" dirty="0">
                <a:solidFill>
                  <a:srgbClr val="FF0000"/>
                </a:solidFill>
              </a:rPr>
              <a:t>leverancierskrediet</a:t>
            </a:r>
            <a:br>
              <a:rPr lang="nl-BE" sz="1400" dirty="0">
                <a:solidFill>
                  <a:srgbClr val="FF0000"/>
                </a:solidFill>
              </a:rPr>
            </a:br>
            <a:r>
              <a:rPr lang="nl-BE" sz="1400" dirty="0">
                <a:solidFill>
                  <a:srgbClr val="FF0000"/>
                </a:solidFill>
              </a:rPr>
              <a:t>	500.000 Euro aankopen/jaar </a:t>
            </a:r>
          </a:p>
          <a:p>
            <a:r>
              <a:rPr lang="nl-BE" sz="1400" dirty="0">
                <a:solidFill>
                  <a:srgbClr val="FF0000"/>
                </a:solidFill>
              </a:rPr>
              <a:t>	100.000 Euro diensten</a:t>
            </a:r>
          </a:p>
          <a:p>
            <a:r>
              <a:rPr lang="nl-BE" sz="1400" dirty="0">
                <a:solidFill>
                  <a:srgbClr val="FF0000"/>
                </a:solidFill>
              </a:rPr>
              <a:t>	21% BTW</a:t>
            </a:r>
          </a:p>
          <a:p>
            <a:r>
              <a:rPr lang="nl-BE" sz="1400" dirty="0">
                <a:solidFill>
                  <a:srgbClr val="FF0000"/>
                </a:solidFill>
              </a:rPr>
              <a:t>=&gt; 30/365 x 600.000 x 1,21 = </a:t>
            </a:r>
            <a:r>
              <a:rPr lang="nl-BE" sz="1400" b="1" dirty="0">
                <a:solidFill>
                  <a:srgbClr val="FF0000"/>
                </a:solidFill>
              </a:rPr>
              <a:t>-60.000 €  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315C432-4C28-4D50-BC4F-DB952D08EBF5}"/>
              </a:ext>
            </a:extLst>
          </p:cNvPr>
          <p:cNvCxnSpPr/>
          <p:nvPr/>
        </p:nvCxnSpPr>
        <p:spPr>
          <a:xfrm>
            <a:off x="8152818" y="6500862"/>
            <a:ext cx="9004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529D6094-8E3C-45AF-B0C0-D37F509101F8}"/>
              </a:ext>
            </a:extLst>
          </p:cNvPr>
          <p:cNvSpPr txBox="1"/>
          <p:nvPr/>
        </p:nvSpPr>
        <p:spPr>
          <a:xfrm>
            <a:off x="6139771" y="5776149"/>
            <a:ext cx="38397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err="1">
                <a:solidFill>
                  <a:srgbClr val="FF0000"/>
                </a:solidFill>
              </a:rPr>
              <a:t>bvb</a:t>
            </a:r>
            <a:r>
              <a:rPr lang="nl-BE" sz="1400" dirty="0">
                <a:solidFill>
                  <a:srgbClr val="FF0000"/>
                </a:solidFill>
              </a:rPr>
              <a:t>.  1/12</a:t>
            </a:r>
            <a:r>
              <a:rPr lang="nl-BE" sz="1400" baseline="30000" dirty="0">
                <a:solidFill>
                  <a:srgbClr val="FF0000"/>
                </a:solidFill>
              </a:rPr>
              <a:t>e</a:t>
            </a:r>
            <a:r>
              <a:rPr lang="nl-BE" sz="1400" dirty="0">
                <a:solidFill>
                  <a:srgbClr val="FF0000"/>
                </a:solidFill>
              </a:rPr>
              <a:t> </a:t>
            </a:r>
            <a:r>
              <a:rPr lang="nl-BE" sz="1400" b="1" dirty="0">
                <a:solidFill>
                  <a:srgbClr val="FF0000"/>
                </a:solidFill>
              </a:rPr>
              <a:t>personeelskosten</a:t>
            </a:r>
            <a:br>
              <a:rPr lang="nl-BE" sz="1400" dirty="0">
                <a:solidFill>
                  <a:srgbClr val="FF0000"/>
                </a:solidFill>
              </a:rPr>
            </a:br>
            <a:r>
              <a:rPr lang="nl-BE" sz="1400" dirty="0">
                <a:solidFill>
                  <a:srgbClr val="FF0000"/>
                </a:solidFill>
              </a:rPr>
              <a:t>	180.000 Euro omzet/jaar </a:t>
            </a:r>
          </a:p>
          <a:p>
            <a:r>
              <a:rPr lang="nl-BE" sz="1400" dirty="0">
                <a:solidFill>
                  <a:srgbClr val="FF0000"/>
                </a:solidFill>
              </a:rPr>
              <a:t>=&gt; 180.000 /12 = 		     -  </a:t>
            </a:r>
            <a:r>
              <a:rPr lang="nl-BE" sz="1400" b="1" dirty="0">
                <a:solidFill>
                  <a:srgbClr val="FF0000"/>
                </a:solidFill>
              </a:rPr>
              <a:t>15.000 € </a:t>
            </a:r>
            <a:r>
              <a:rPr lang="nl-BE" sz="1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17B7C92-C562-4AAB-9676-1E8D0D302DDA}"/>
              </a:ext>
            </a:extLst>
          </p:cNvPr>
          <p:cNvSpPr txBox="1"/>
          <p:nvPr/>
        </p:nvSpPr>
        <p:spPr>
          <a:xfrm>
            <a:off x="8099094" y="6527190"/>
            <a:ext cx="1007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rgbClr val="FF0000"/>
                </a:solidFill>
              </a:rPr>
              <a:t>208.000 €</a:t>
            </a:r>
            <a:r>
              <a:rPr lang="nl-BE" sz="16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01B6B77-9FC0-430B-A991-30391922BC97}"/>
              </a:ext>
            </a:extLst>
          </p:cNvPr>
          <p:cNvSpPr txBox="1"/>
          <p:nvPr/>
        </p:nvSpPr>
        <p:spPr>
          <a:xfrm>
            <a:off x="5769327" y="86006"/>
            <a:ext cx="3249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>
                <a:solidFill>
                  <a:schemeClr val="accent1">
                    <a:lumMod val="75000"/>
                  </a:schemeClr>
                </a:solidFill>
              </a:rPr>
              <a:t>CLOSING DATE ACTUALS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7755BEA-0B9E-4FC4-AAA6-D62A13AC6DEB}"/>
              </a:ext>
            </a:extLst>
          </p:cNvPr>
          <p:cNvSpPr txBox="1"/>
          <p:nvPr/>
        </p:nvSpPr>
        <p:spPr>
          <a:xfrm>
            <a:off x="5769326" y="572460"/>
            <a:ext cx="33746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>
                <a:solidFill>
                  <a:schemeClr val="accent1">
                    <a:lumMod val="75000"/>
                  </a:schemeClr>
                </a:solidFill>
              </a:rPr>
              <a:t>Voorraad:				   </a:t>
            </a:r>
            <a:r>
              <a:rPr lang="nl-BE" sz="1400" b="1" dirty="0">
                <a:solidFill>
                  <a:schemeClr val="accent1">
                    <a:lumMod val="75000"/>
                  </a:schemeClr>
                </a:solidFill>
              </a:rPr>
              <a:t>91.300 €</a:t>
            </a:r>
            <a:endParaRPr lang="nl-BE" sz="1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nl-BE" sz="1400" dirty="0">
                <a:solidFill>
                  <a:schemeClr val="accent1">
                    <a:lumMod val="75000"/>
                  </a:schemeClr>
                </a:solidFill>
              </a:rPr>
              <a:t>Handelsvorderingen:            	 </a:t>
            </a:r>
            <a:r>
              <a:rPr lang="nl-BE" sz="1400" b="1" dirty="0">
                <a:solidFill>
                  <a:schemeClr val="accent1">
                    <a:lumMod val="75000"/>
                  </a:schemeClr>
                </a:solidFill>
              </a:rPr>
              <a:t>185.455 €</a:t>
            </a:r>
          </a:p>
          <a:p>
            <a:r>
              <a:rPr lang="nl-BE" sz="1400" b="1" dirty="0">
                <a:solidFill>
                  <a:schemeClr val="accent1">
                    <a:lumMod val="75000"/>
                  </a:schemeClr>
                </a:solidFill>
              </a:rPr>
              <a:t>-/- 30% dubieuze debiteuren:	  -45.000 €</a:t>
            </a:r>
          </a:p>
          <a:p>
            <a:r>
              <a:rPr lang="nl-BE" sz="1400" dirty="0">
                <a:solidFill>
                  <a:schemeClr val="accent1">
                    <a:lumMod val="75000"/>
                  </a:schemeClr>
                </a:solidFill>
              </a:rPr>
              <a:t>Handelsschulden:           	   	  -</a:t>
            </a:r>
            <a:r>
              <a:rPr lang="nl-BE" sz="1400" b="1" dirty="0">
                <a:solidFill>
                  <a:schemeClr val="accent1">
                    <a:lumMod val="75000"/>
                  </a:schemeClr>
                </a:solidFill>
              </a:rPr>
              <a:t>55.238 €</a:t>
            </a:r>
          </a:p>
          <a:p>
            <a:r>
              <a:rPr lang="nl-BE" sz="1400" b="1" dirty="0">
                <a:solidFill>
                  <a:schemeClr val="accent1">
                    <a:lumMod val="75000"/>
                  </a:schemeClr>
                </a:solidFill>
              </a:rPr>
              <a:t>+/+ Te ontvangen facturen: 	  -20.000 €</a:t>
            </a:r>
          </a:p>
          <a:p>
            <a:r>
              <a:rPr lang="nl-BE" sz="1400" b="1" dirty="0">
                <a:solidFill>
                  <a:schemeClr val="accent1">
                    <a:lumMod val="75000"/>
                  </a:schemeClr>
                </a:solidFill>
              </a:rPr>
              <a:t>Soc. en </a:t>
            </a:r>
            <a:r>
              <a:rPr lang="nl-BE" sz="1400" b="1" dirty="0" err="1">
                <a:solidFill>
                  <a:schemeClr val="accent1">
                    <a:lumMod val="75000"/>
                  </a:schemeClr>
                </a:solidFill>
              </a:rPr>
              <a:t>fisc</a:t>
            </a:r>
            <a:r>
              <a:rPr lang="nl-BE" sz="1400" b="1" dirty="0">
                <a:solidFill>
                  <a:schemeClr val="accent1">
                    <a:lumMod val="75000"/>
                  </a:schemeClr>
                </a:solidFill>
              </a:rPr>
              <a:t>. schulden:		  -21.874 €</a:t>
            </a:r>
          </a:p>
          <a:p>
            <a:r>
              <a:rPr lang="nl-BE" sz="16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9ADE2DE-8299-46C9-B416-1E64137BE201}"/>
              </a:ext>
            </a:extLst>
          </p:cNvPr>
          <p:cNvSpPr txBox="1"/>
          <p:nvPr/>
        </p:nvSpPr>
        <p:spPr>
          <a:xfrm>
            <a:off x="6567041" y="1856577"/>
            <a:ext cx="2499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chemeClr val="accent1">
                    <a:lumMod val="75000"/>
                  </a:schemeClr>
                </a:solidFill>
              </a:rPr>
              <a:t> ACTUAL W.C.R:	 134.646 €</a:t>
            </a:r>
            <a:r>
              <a:rPr lang="nl-BE" sz="1600" dirty="0">
                <a:solidFill>
                  <a:schemeClr val="accent1">
                    <a:lumMod val="75000"/>
                  </a:schemeClr>
                </a:solidFill>
              </a:rPr>
              <a:t>  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72A433C4-D77D-49DA-9AA6-94C15A2FADCC}"/>
              </a:ext>
            </a:extLst>
          </p:cNvPr>
          <p:cNvCxnSpPr>
            <a:cxnSpLocks/>
          </p:cNvCxnSpPr>
          <p:nvPr/>
        </p:nvCxnSpPr>
        <p:spPr>
          <a:xfrm>
            <a:off x="8152818" y="1920470"/>
            <a:ext cx="774261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Line 51">
            <a:extLst>
              <a:ext uri="{FF2B5EF4-FFF2-40B4-BE49-F238E27FC236}">
                <a16:creationId xmlns:a16="http://schemas.microsoft.com/office/drawing/2014/main" id="{25A2C15E-2C41-4EDA-896E-15610D04434E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1901" y="667123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59" name="Text Box 55">
            <a:extLst>
              <a:ext uri="{FF2B5EF4-FFF2-40B4-BE49-F238E27FC236}">
                <a16:creationId xmlns:a16="http://schemas.microsoft.com/office/drawing/2014/main" id="{02959450-5959-4C1C-AF4A-A006704B2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6363" y="740148"/>
            <a:ext cx="11525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60" name="Text Box 56">
            <a:extLst>
              <a:ext uri="{FF2B5EF4-FFF2-40B4-BE49-F238E27FC236}">
                <a16:creationId xmlns:a16="http://schemas.microsoft.com/office/drawing/2014/main" id="{BF570EFB-BC95-4792-AD7D-14AE9420B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6287" y="4260190"/>
            <a:ext cx="1150938" cy="36004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Schuld</a:t>
            </a:r>
          </a:p>
        </p:txBody>
      </p:sp>
      <p:sp>
        <p:nvSpPr>
          <p:cNvPr id="68" name="Text Box 58">
            <a:extLst>
              <a:ext uri="{FF2B5EF4-FFF2-40B4-BE49-F238E27FC236}">
                <a16:creationId xmlns:a16="http://schemas.microsoft.com/office/drawing/2014/main" id="{E45C3C11-D6D2-4FE4-BD7C-E6C15B80C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6287" y="4620230"/>
            <a:ext cx="1150938" cy="23142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&lt;1Y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76" name="Text Box 60">
            <a:extLst>
              <a:ext uri="{FF2B5EF4-FFF2-40B4-BE49-F238E27FC236}">
                <a16:creationId xmlns:a16="http://schemas.microsoft.com/office/drawing/2014/main" id="{F7E53F2D-EB56-4200-8DCE-4C51EC09F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7108" y="1459286"/>
            <a:ext cx="11509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Voorraden</a:t>
            </a:r>
          </a:p>
        </p:txBody>
      </p:sp>
      <p:sp>
        <p:nvSpPr>
          <p:cNvPr id="77" name="Text Box 61">
            <a:extLst>
              <a:ext uri="{FF2B5EF4-FFF2-40B4-BE49-F238E27FC236}">
                <a16:creationId xmlns:a16="http://schemas.microsoft.com/office/drawing/2014/main" id="{4F8498EC-1EEF-4593-8C18-71E665C17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7108" y="2106986"/>
            <a:ext cx="1150937" cy="46910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Vorderingen</a:t>
            </a:r>
          </a:p>
        </p:txBody>
      </p:sp>
      <p:sp>
        <p:nvSpPr>
          <p:cNvPr id="78" name="Text Box 62">
            <a:extLst>
              <a:ext uri="{FF2B5EF4-FFF2-40B4-BE49-F238E27FC236}">
                <a16:creationId xmlns:a16="http://schemas.microsoft.com/office/drawing/2014/main" id="{BCDDDA93-1AC2-4583-9F45-B4153BF40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6363" y="1676773"/>
            <a:ext cx="11509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BE" sz="1200"/>
              <a:t>Handels-vorderingen</a:t>
            </a:r>
            <a:endParaRPr lang="nl-NL" sz="1200"/>
          </a:p>
        </p:txBody>
      </p:sp>
      <p:sp>
        <p:nvSpPr>
          <p:cNvPr id="79" name="Text Box 63">
            <a:extLst>
              <a:ext uri="{FF2B5EF4-FFF2-40B4-BE49-F238E27FC236}">
                <a16:creationId xmlns:a16="http://schemas.microsoft.com/office/drawing/2014/main" id="{762ADD7F-EB1C-4A30-916F-6A12597F5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6287" y="4851651"/>
            <a:ext cx="1150938" cy="253207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KT Fin Schuld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80" name="Text Box 64">
            <a:extLst>
              <a:ext uri="{FF2B5EF4-FFF2-40B4-BE49-F238E27FC236}">
                <a16:creationId xmlns:a16="http://schemas.microsoft.com/office/drawing/2014/main" id="{068585F0-5B58-41AA-A3F6-37F27FDA1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8888" y="2035548"/>
            <a:ext cx="11509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Leveranciers</a:t>
            </a:r>
          </a:p>
        </p:txBody>
      </p:sp>
      <p:sp>
        <p:nvSpPr>
          <p:cNvPr id="81" name="Text Box 72">
            <a:extLst>
              <a:ext uri="{FF2B5EF4-FFF2-40B4-BE49-F238E27FC236}">
                <a16:creationId xmlns:a16="http://schemas.microsoft.com/office/drawing/2014/main" id="{9EEC1F59-7F6E-4953-B88B-4D73FAB97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8888" y="2324473"/>
            <a:ext cx="1150938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Soc/Fisc.</a:t>
            </a:r>
          </a:p>
          <a:p>
            <a:pPr algn="ctr" eaLnBrk="1" hangingPunct="1"/>
            <a:r>
              <a:rPr lang="nl-NL" sz="1200"/>
              <a:t>Schulden</a:t>
            </a:r>
          </a:p>
          <a:p>
            <a:pPr algn="ctr" eaLnBrk="1" hangingPunct="1"/>
            <a:endParaRPr lang="nl-NL" sz="1200"/>
          </a:p>
        </p:txBody>
      </p:sp>
      <p:sp>
        <p:nvSpPr>
          <p:cNvPr id="82" name="Text Box 73">
            <a:extLst>
              <a:ext uri="{FF2B5EF4-FFF2-40B4-BE49-F238E27FC236}">
                <a16:creationId xmlns:a16="http://schemas.microsoft.com/office/drawing/2014/main" id="{D0198B3B-8038-4354-B4E9-D0D09D709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848" y="5644863"/>
            <a:ext cx="1152525" cy="26709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 err="1"/>
              <a:t>Liq.Middelen</a:t>
            </a:r>
            <a:endParaRPr lang="nl-NL" sz="1000" dirty="0"/>
          </a:p>
        </p:txBody>
      </p:sp>
      <p:sp>
        <p:nvSpPr>
          <p:cNvPr id="83" name="Line 52">
            <a:extLst>
              <a:ext uri="{FF2B5EF4-FFF2-40B4-BE49-F238E27FC236}">
                <a16:creationId xmlns:a16="http://schemas.microsoft.com/office/drawing/2014/main" id="{2DD4B5D8-FA1E-427E-83FF-E421B749BB86}"/>
              </a:ext>
            </a:extLst>
          </p:cNvPr>
          <p:cNvSpPr>
            <a:spLocks noChangeShapeType="1"/>
          </p:cNvSpPr>
          <p:nvPr/>
        </p:nvSpPr>
        <p:spPr bwMode="auto">
          <a:xfrm>
            <a:off x="2418888" y="667123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FB873468-44A0-411D-8BDC-7870A9A5AE6C}"/>
              </a:ext>
            </a:extLst>
          </p:cNvPr>
          <p:cNvSpPr txBox="1"/>
          <p:nvPr/>
        </p:nvSpPr>
        <p:spPr>
          <a:xfrm rot="5400000">
            <a:off x="3425148" y="4504147"/>
            <a:ext cx="1013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00B050"/>
                </a:solidFill>
              </a:rPr>
              <a:t>Net-cash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25C2547-92EB-423B-8D68-9BABBA8562D3}"/>
              </a:ext>
            </a:extLst>
          </p:cNvPr>
          <p:cNvSpPr txBox="1"/>
          <p:nvPr/>
        </p:nvSpPr>
        <p:spPr>
          <a:xfrm>
            <a:off x="1191272" y="2765757"/>
            <a:ext cx="248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4472BE"/>
                </a:solidFill>
              </a:rPr>
              <a:t>Bedrijfskapitaalbehoefte</a:t>
            </a:r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7D8687ED-64B8-41BB-9013-AA781CC0FC78}"/>
              </a:ext>
            </a:extLst>
          </p:cNvPr>
          <p:cNvSpPr/>
          <p:nvPr/>
        </p:nvSpPr>
        <p:spPr>
          <a:xfrm>
            <a:off x="1252862" y="1461231"/>
            <a:ext cx="1163782" cy="1128156"/>
          </a:xfrm>
          <a:custGeom>
            <a:avLst/>
            <a:gdLst>
              <a:gd name="connsiteX0" fmla="*/ 5937 w 1163782"/>
              <a:gd name="connsiteY0" fmla="*/ 0 h 1110343"/>
              <a:gd name="connsiteX1" fmla="*/ 1163782 w 1163782"/>
              <a:gd name="connsiteY1" fmla="*/ 5938 h 1110343"/>
              <a:gd name="connsiteX2" fmla="*/ 1140031 w 1163782"/>
              <a:gd name="connsiteY2" fmla="*/ 581891 h 1110343"/>
              <a:gd name="connsiteX3" fmla="*/ 896587 w 1163782"/>
              <a:gd name="connsiteY3" fmla="*/ 1110343 h 1110343"/>
              <a:gd name="connsiteX4" fmla="*/ 0 w 1163782"/>
              <a:gd name="connsiteY4" fmla="*/ 1110343 h 1110343"/>
              <a:gd name="connsiteX5" fmla="*/ 5937 w 1163782"/>
              <a:gd name="connsiteY5" fmla="*/ 0 h 1110343"/>
              <a:gd name="connsiteX0" fmla="*/ 5937 w 1163782"/>
              <a:gd name="connsiteY0" fmla="*/ 0 h 1128156"/>
              <a:gd name="connsiteX1" fmla="*/ 1163782 w 1163782"/>
              <a:gd name="connsiteY1" fmla="*/ 5938 h 1128156"/>
              <a:gd name="connsiteX2" fmla="*/ 1140031 w 1163782"/>
              <a:gd name="connsiteY2" fmla="*/ 581891 h 1128156"/>
              <a:gd name="connsiteX3" fmla="*/ 1157844 w 1163782"/>
              <a:gd name="connsiteY3" fmla="*/ 1128156 h 1128156"/>
              <a:gd name="connsiteX4" fmla="*/ 0 w 1163782"/>
              <a:gd name="connsiteY4" fmla="*/ 1110343 h 1128156"/>
              <a:gd name="connsiteX5" fmla="*/ 5937 w 1163782"/>
              <a:gd name="connsiteY5" fmla="*/ 0 h 11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782" h="1128156">
                <a:moveTo>
                  <a:pt x="5937" y="0"/>
                </a:moveTo>
                <a:lnTo>
                  <a:pt x="1163782" y="5938"/>
                </a:lnTo>
                <a:lnTo>
                  <a:pt x="1140031" y="581891"/>
                </a:lnTo>
                <a:lnTo>
                  <a:pt x="1157844" y="1128156"/>
                </a:lnTo>
                <a:lnTo>
                  <a:pt x="0" y="1110343"/>
                </a:lnTo>
                <a:lnTo>
                  <a:pt x="5937" y="0"/>
                </a:lnTo>
                <a:close/>
              </a:path>
            </a:pathLst>
          </a:custGeom>
          <a:solidFill>
            <a:srgbClr val="4472BE">
              <a:alpha val="21961"/>
            </a:srgbClr>
          </a:solidFill>
          <a:ln>
            <a:solidFill>
              <a:srgbClr val="2F528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26E23559-9E28-4FEA-88EA-58B109C0E70F}"/>
              </a:ext>
            </a:extLst>
          </p:cNvPr>
          <p:cNvSpPr/>
          <p:nvPr/>
        </p:nvSpPr>
        <p:spPr>
          <a:xfrm>
            <a:off x="1265087" y="745065"/>
            <a:ext cx="1149887" cy="718518"/>
          </a:xfrm>
          <a:prstGeom prst="rect">
            <a:avLst/>
          </a:prstGeom>
          <a:solidFill>
            <a:srgbClr val="FFFF00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F13584FC-28B2-405E-BAED-B8471D9BA2E0}"/>
              </a:ext>
            </a:extLst>
          </p:cNvPr>
          <p:cNvSpPr/>
          <p:nvPr/>
        </p:nvSpPr>
        <p:spPr>
          <a:xfrm>
            <a:off x="1462867" y="4274965"/>
            <a:ext cx="2297875" cy="1620982"/>
          </a:xfrm>
          <a:custGeom>
            <a:avLst/>
            <a:gdLst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51906 w 2297875"/>
              <a:gd name="connsiteY4" fmla="*/ 831273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7875" h="1620982">
                <a:moveTo>
                  <a:pt x="1294410" y="825335"/>
                </a:moveTo>
                <a:lnTo>
                  <a:pt x="2297875" y="831273"/>
                </a:lnTo>
                <a:lnTo>
                  <a:pt x="2286000" y="5937"/>
                </a:lnTo>
                <a:lnTo>
                  <a:pt x="1140031" y="0"/>
                </a:lnTo>
                <a:lnTo>
                  <a:pt x="1151906" y="831273"/>
                </a:lnTo>
                <a:lnTo>
                  <a:pt x="890649" y="1377537"/>
                </a:lnTo>
                <a:lnTo>
                  <a:pt x="0" y="1377537"/>
                </a:lnTo>
                <a:lnTo>
                  <a:pt x="0" y="1620982"/>
                </a:lnTo>
                <a:lnTo>
                  <a:pt x="1145969" y="1609106"/>
                </a:lnTo>
                <a:lnTo>
                  <a:pt x="1145969" y="1365662"/>
                </a:lnTo>
                <a:lnTo>
                  <a:pt x="985652" y="1377537"/>
                </a:lnTo>
                <a:lnTo>
                  <a:pt x="1294410" y="825335"/>
                </a:lnTo>
                <a:close/>
              </a:path>
            </a:pathLst>
          </a:custGeom>
          <a:solidFill>
            <a:srgbClr val="92D050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86CDD7F9-0A70-44BA-85E8-AA166C20F75E}"/>
              </a:ext>
            </a:extLst>
          </p:cNvPr>
          <p:cNvSpPr/>
          <p:nvPr/>
        </p:nvSpPr>
        <p:spPr>
          <a:xfrm>
            <a:off x="2405099" y="2045417"/>
            <a:ext cx="1163782" cy="782292"/>
          </a:xfrm>
          <a:custGeom>
            <a:avLst/>
            <a:gdLst>
              <a:gd name="connsiteX0" fmla="*/ 5937 w 1163782"/>
              <a:gd name="connsiteY0" fmla="*/ 0 h 1110343"/>
              <a:gd name="connsiteX1" fmla="*/ 1163782 w 1163782"/>
              <a:gd name="connsiteY1" fmla="*/ 5938 h 1110343"/>
              <a:gd name="connsiteX2" fmla="*/ 1140031 w 1163782"/>
              <a:gd name="connsiteY2" fmla="*/ 581891 h 1110343"/>
              <a:gd name="connsiteX3" fmla="*/ 896587 w 1163782"/>
              <a:gd name="connsiteY3" fmla="*/ 1110343 h 1110343"/>
              <a:gd name="connsiteX4" fmla="*/ 0 w 1163782"/>
              <a:gd name="connsiteY4" fmla="*/ 1110343 h 1110343"/>
              <a:gd name="connsiteX5" fmla="*/ 5937 w 1163782"/>
              <a:gd name="connsiteY5" fmla="*/ 0 h 1110343"/>
              <a:gd name="connsiteX0" fmla="*/ 5937 w 1163782"/>
              <a:gd name="connsiteY0" fmla="*/ 0 h 1128156"/>
              <a:gd name="connsiteX1" fmla="*/ 1163782 w 1163782"/>
              <a:gd name="connsiteY1" fmla="*/ 5938 h 1128156"/>
              <a:gd name="connsiteX2" fmla="*/ 1140031 w 1163782"/>
              <a:gd name="connsiteY2" fmla="*/ 581891 h 1128156"/>
              <a:gd name="connsiteX3" fmla="*/ 1157844 w 1163782"/>
              <a:gd name="connsiteY3" fmla="*/ 1128156 h 1128156"/>
              <a:gd name="connsiteX4" fmla="*/ 0 w 1163782"/>
              <a:gd name="connsiteY4" fmla="*/ 1110343 h 1128156"/>
              <a:gd name="connsiteX5" fmla="*/ 5937 w 1163782"/>
              <a:gd name="connsiteY5" fmla="*/ 0 h 11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782" h="1128156">
                <a:moveTo>
                  <a:pt x="5937" y="0"/>
                </a:moveTo>
                <a:lnTo>
                  <a:pt x="1163782" y="5938"/>
                </a:lnTo>
                <a:lnTo>
                  <a:pt x="1140031" y="581891"/>
                </a:lnTo>
                <a:lnTo>
                  <a:pt x="1157844" y="1128156"/>
                </a:lnTo>
                <a:lnTo>
                  <a:pt x="0" y="1110343"/>
                </a:lnTo>
                <a:lnTo>
                  <a:pt x="5937" y="0"/>
                </a:lnTo>
                <a:close/>
              </a:path>
            </a:pathLst>
          </a:custGeom>
          <a:solidFill>
            <a:srgbClr val="4472BE">
              <a:alpha val="21961"/>
            </a:srgbClr>
          </a:solidFill>
          <a:ln>
            <a:solidFill>
              <a:srgbClr val="2F528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1" name="Line 51">
            <a:extLst>
              <a:ext uri="{FF2B5EF4-FFF2-40B4-BE49-F238E27FC236}">
                <a16:creationId xmlns:a16="http://schemas.microsoft.com/office/drawing/2014/main" id="{89A52636-D7B7-4FE3-BF9C-FC005AD09099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6179" y="3729022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92" name="Line 52">
            <a:extLst>
              <a:ext uri="{FF2B5EF4-FFF2-40B4-BE49-F238E27FC236}">
                <a16:creationId xmlns:a16="http://schemas.microsoft.com/office/drawing/2014/main" id="{215345E3-46BC-4649-A7A6-E0BED728AB82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3166" y="3729022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3B10534B-DD1A-40D3-8F60-70F5D165940F}"/>
              </a:ext>
            </a:extLst>
          </p:cNvPr>
          <p:cNvSpPr txBox="1"/>
          <p:nvPr/>
        </p:nvSpPr>
        <p:spPr>
          <a:xfrm>
            <a:off x="2103531" y="3413551"/>
            <a:ext cx="1041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Net-Cash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D34B9AE9-6291-4D19-8225-A868DFE11B3A}"/>
              </a:ext>
            </a:extLst>
          </p:cNvPr>
          <p:cNvSpPr txBox="1"/>
          <p:nvPr/>
        </p:nvSpPr>
        <p:spPr>
          <a:xfrm>
            <a:off x="1665041" y="309782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Enterprise </a:t>
            </a:r>
            <a:r>
              <a:rPr lang="nl-BE" dirty="0" err="1"/>
              <a:t>value</a:t>
            </a:r>
            <a:endParaRPr lang="nl-BE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FCAAB35F-CF3B-47A6-B961-69D9C9A5B801}"/>
              </a:ext>
            </a:extLst>
          </p:cNvPr>
          <p:cNvSpPr txBox="1"/>
          <p:nvPr/>
        </p:nvSpPr>
        <p:spPr>
          <a:xfrm>
            <a:off x="3776344" y="255921"/>
            <a:ext cx="3449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5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3917559C-643F-47D1-861C-CA8BD6684DA7}"/>
              </a:ext>
            </a:extLst>
          </p:cNvPr>
          <p:cNvSpPr txBox="1"/>
          <p:nvPr/>
        </p:nvSpPr>
        <p:spPr>
          <a:xfrm rot="16200000">
            <a:off x="784892" y="927986"/>
            <a:ext cx="746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accent4">
                    <a:lumMod val="75000"/>
                  </a:schemeClr>
                </a:solidFill>
              </a:rPr>
              <a:t>V. act.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61F67D0-0956-4B8A-939F-F96BE6EB75EC}"/>
              </a:ext>
            </a:extLst>
          </p:cNvPr>
          <p:cNvSpPr txBox="1"/>
          <p:nvPr/>
        </p:nvSpPr>
        <p:spPr>
          <a:xfrm rot="20347353">
            <a:off x="1330809" y="906807"/>
            <a:ext cx="1007888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rgbClr val="FF0000"/>
                </a:solidFill>
              </a:rPr>
              <a:t>160.000 €</a:t>
            </a:r>
            <a:r>
              <a:rPr lang="nl-BE" sz="16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326A6413-884E-4ABC-BFFE-7F721F406318}"/>
              </a:ext>
            </a:extLst>
          </p:cNvPr>
          <p:cNvSpPr txBox="1"/>
          <p:nvPr/>
        </p:nvSpPr>
        <p:spPr>
          <a:xfrm rot="1775914">
            <a:off x="1666102" y="1913069"/>
            <a:ext cx="144569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rgbClr val="FF0000"/>
                </a:solidFill>
              </a:rPr>
              <a:t>135.000 € +73.000 € cash</a:t>
            </a:r>
            <a:r>
              <a:rPr lang="nl-BE" sz="16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F76EFFBA-CA40-423A-BE44-14AB88614C17}"/>
              </a:ext>
            </a:extLst>
          </p:cNvPr>
          <p:cNvSpPr txBox="1"/>
          <p:nvPr/>
        </p:nvSpPr>
        <p:spPr>
          <a:xfrm rot="20347353">
            <a:off x="2636934" y="4532407"/>
            <a:ext cx="1072089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rgbClr val="FF0000"/>
                </a:solidFill>
              </a:rPr>
              <a:t>-183.000 €</a:t>
            </a:r>
            <a:r>
              <a:rPr lang="nl-BE" sz="1600" dirty="0">
                <a:solidFill>
                  <a:srgbClr val="FF0000"/>
                </a:solidFill>
              </a:rPr>
              <a:t> 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59046AF-074B-49E0-9430-CD798C17DDC0}"/>
              </a:ext>
            </a:extLst>
          </p:cNvPr>
          <p:cNvCxnSpPr/>
          <p:nvPr/>
        </p:nvCxnSpPr>
        <p:spPr>
          <a:xfrm flipH="1">
            <a:off x="5095511" y="2180010"/>
            <a:ext cx="1471530" cy="11285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11A511A7-81F4-4D60-9C2D-BD658460A410}"/>
              </a:ext>
            </a:extLst>
          </p:cNvPr>
          <p:cNvCxnSpPr>
            <a:cxnSpLocks/>
          </p:cNvCxnSpPr>
          <p:nvPr/>
        </p:nvCxnSpPr>
        <p:spPr>
          <a:xfrm flipH="1" flipV="1">
            <a:off x="5167801" y="3586378"/>
            <a:ext cx="2931293" cy="29959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AF3017F7-1988-416D-BAEB-9B3A79A10E6B}"/>
              </a:ext>
            </a:extLst>
          </p:cNvPr>
          <p:cNvSpPr txBox="1"/>
          <p:nvPr/>
        </p:nvSpPr>
        <p:spPr>
          <a:xfrm>
            <a:off x="4483522" y="3293833"/>
            <a:ext cx="1007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rgbClr val="FF0000"/>
                </a:solidFill>
              </a:rPr>
              <a:t>-73.000 €</a:t>
            </a:r>
            <a:r>
              <a:rPr lang="nl-BE" sz="1600" dirty="0">
                <a:solidFill>
                  <a:srgbClr val="FF0000"/>
                </a:solidFill>
              </a:rPr>
              <a:t>  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5F85DFA-BF2E-431B-8E10-869138F57878}"/>
              </a:ext>
            </a:extLst>
          </p:cNvPr>
          <p:cNvCxnSpPr>
            <a:cxnSpLocks/>
          </p:cNvCxnSpPr>
          <p:nvPr/>
        </p:nvCxnSpPr>
        <p:spPr>
          <a:xfrm flipH="1">
            <a:off x="3641852" y="3598217"/>
            <a:ext cx="1112554" cy="8532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39489D53-ED19-46AE-BF74-A44145B6FE1B}"/>
              </a:ext>
            </a:extLst>
          </p:cNvPr>
          <p:cNvCxnSpPr>
            <a:cxnSpLocks/>
          </p:cNvCxnSpPr>
          <p:nvPr/>
        </p:nvCxnSpPr>
        <p:spPr>
          <a:xfrm flipH="1" flipV="1">
            <a:off x="2854219" y="2451329"/>
            <a:ext cx="1851906" cy="8684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89230BBF-032A-4169-9340-035D86FD03CE}"/>
              </a:ext>
            </a:extLst>
          </p:cNvPr>
          <p:cNvSpPr txBox="1"/>
          <p:nvPr/>
        </p:nvSpPr>
        <p:spPr>
          <a:xfrm>
            <a:off x="2683533" y="609871"/>
            <a:ext cx="1007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rgbClr val="FF0000"/>
                </a:solidFill>
              </a:rPr>
              <a:t>185.000 €</a:t>
            </a:r>
            <a:r>
              <a:rPr lang="nl-BE" sz="1600" dirty="0">
                <a:solidFill>
                  <a:srgbClr val="FF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101552670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2.png">
            <a:extLst>
              <a:ext uri="{FF2B5EF4-FFF2-40B4-BE49-F238E27FC236}">
                <a16:creationId xmlns:a16="http://schemas.microsoft.com/office/drawing/2014/main" id="{244CDAD4-7598-464B-BE04-92F10E192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Beste Elektrische Auto's van 2021 / 2022 - Mountox">
            <a:extLst>
              <a:ext uri="{FF2B5EF4-FFF2-40B4-BE49-F238E27FC236}">
                <a16:creationId xmlns:a16="http://schemas.microsoft.com/office/drawing/2014/main" id="{65E4584F-137A-4024-B3B4-49A5D7BA2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153" y="652296"/>
            <a:ext cx="1617206" cy="78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47298"/>
            <a:ext cx="3086100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75286F-A653-4359-8FA9-F288DAD88B2C}"/>
              </a:ext>
            </a:extLst>
          </p:cNvPr>
          <p:cNvSpPr txBox="1"/>
          <p:nvPr/>
        </p:nvSpPr>
        <p:spPr>
          <a:xfrm>
            <a:off x="6108285" y="2811786"/>
            <a:ext cx="38397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err="1">
                <a:solidFill>
                  <a:srgbClr val="FF0000"/>
                </a:solidFill>
              </a:rPr>
              <a:t>bvb</a:t>
            </a:r>
            <a:r>
              <a:rPr lang="nl-BE" sz="1400" dirty="0">
                <a:solidFill>
                  <a:srgbClr val="FF0000"/>
                </a:solidFill>
              </a:rPr>
              <a:t>.  90d. </a:t>
            </a:r>
            <a:r>
              <a:rPr lang="nl-BE" sz="1400" b="1" dirty="0">
                <a:solidFill>
                  <a:srgbClr val="FF0000"/>
                </a:solidFill>
              </a:rPr>
              <a:t>voorraad</a:t>
            </a:r>
            <a:br>
              <a:rPr lang="nl-BE" sz="1400" dirty="0">
                <a:solidFill>
                  <a:srgbClr val="FF0000"/>
                </a:solidFill>
              </a:rPr>
            </a:br>
            <a:r>
              <a:rPr lang="nl-BE" sz="1400" dirty="0">
                <a:solidFill>
                  <a:srgbClr val="FF0000"/>
                </a:solidFill>
              </a:rPr>
              <a:t>	500.000 Euro aankopen/jaar </a:t>
            </a:r>
          </a:p>
          <a:p>
            <a:r>
              <a:rPr lang="nl-BE" sz="1400" dirty="0">
                <a:solidFill>
                  <a:srgbClr val="FF0000"/>
                </a:solidFill>
              </a:rPr>
              <a:t>=&gt; 90/365 x 500.000 =              </a:t>
            </a:r>
            <a:r>
              <a:rPr lang="nl-BE" sz="1400" b="1" dirty="0">
                <a:solidFill>
                  <a:srgbClr val="FF0000"/>
                </a:solidFill>
              </a:rPr>
              <a:t>124.000 €</a:t>
            </a:r>
            <a:r>
              <a:rPr lang="nl-BE" sz="14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4525FC-9393-4126-9058-D04A679DE420}"/>
              </a:ext>
            </a:extLst>
          </p:cNvPr>
          <p:cNvSpPr txBox="1"/>
          <p:nvPr/>
        </p:nvSpPr>
        <p:spPr>
          <a:xfrm>
            <a:off x="6567041" y="2390512"/>
            <a:ext cx="1811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>
                <a:solidFill>
                  <a:srgbClr val="FF0000"/>
                </a:solidFill>
              </a:rPr>
              <a:t>TARGET W.C.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6C7AF56-930B-4E33-9FE9-06A3443F9D05}"/>
              </a:ext>
            </a:extLst>
          </p:cNvPr>
          <p:cNvSpPr txBox="1"/>
          <p:nvPr/>
        </p:nvSpPr>
        <p:spPr>
          <a:xfrm>
            <a:off x="6139772" y="3603907"/>
            <a:ext cx="38397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err="1">
                <a:solidFill>
                  <a:srgbClr val="FF0000"/>
                </a:solidFill>
              </a:rPr>
              <a:t>bvb</a:t>
            </a:r>
            <a:r>
              <a:rPr lang="nl-BE" sz="1400" dirty="0">
                <a:solidFill>
                  <a:srgbClr val="FF0000"/>
                </a:solidFill>
              </a:rPr>
              <a:t>.  60d. </a:t>
            </a:r>
            <a:r>
              <a:rPr lang="nl-BE" sz="1400" b="1" dirty="0">
                <a:solidFill>
                  <a:srgbClr val="FF0000"/>
                </a:solidFill>
              </a:rPr>
              <a:t>klantenkrediet</a:t>
            </a:r>
            <a:br>
              <a:rPr lang="nl-BE" sz="1400" dirty="0">
                <a:solidFill>
                  <a:srgbClr val="FF0000"/>
                </a:solidFill>
              </a:rPr>
            </a:br>
            <a:r>
              <a:rPr lang="nl-BE" sz="1400" dirty="0">
                <a:solidFill>
                  <a:srgbClr val="FF0000"/>
                </a:solidFill>
              </a:rPr>
              <a:t>	800.000 Euro omzet/jaar </a:t>
            </a:r>
          </a:p>
          <a:p>
            <a:r>
              <a:rPr lang="nl-BE" sz="1400" dirty="0">
                <a:solidFill>
                  <a:srgbClr val="FF0000"/>
                </a:solidFill>
              </a:rPr>
              <a:t>	21% BTW</a:t>
            </a:r>
          </a:p>
          <a:p>
            <a:r>
              <a:rPr lang="nl-BE" sz="1400" dirty="0">
                <a:solidFill>
                  <a:srgbClr val="FF0000"/>
                </a:solidFill>
              </a:rPr>
              <a:t>=&gt; 60/365 x 800.000 x 1,21 = </a:t>
            </a:r>
            <a:r>
              <a:rPr lang="nl-BE" sz="1400" b="1" dirty="0">
                <a:solidFill>
                  <a:srgbClr val="FF0000"/>
                </a:solidFill>
              </a:rPr>
              <a:t>159.000 €</a:t>
            </a:r>
            <a:r>
              <a:rPr lang="nl-BE" sz="14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F8DEB93-5FA9-40FE-9F1A-3A181376918D}"/>
              </a:ext>
            </a:extLst>
          </p:cNvPr>
          <p:cNvSpPr txBox="1"/>
          <p:nvPr/>
        </p:nvSpPr>
        <p:spPr>
          <a:xfrm>
            <a:off x="6139771" y="4573281"/>
            <a:ext cx="383979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err="1">
                <a:solidFill>
                  <a:srgbClr val="FF0000"/>
                </a:solidFill>
              </a:rPr>
              <a:t>bvb</a:t>
            </a:r>
            <a:r>
              <a:rPr lang="nl-BE" sz="1400" dirty="0">
                <a:solidFill>
                  <a:srgbClr val="FF0000"/>
                </a:solidFill>
              </a:rPr>
              <a:t>.  30d. </a:t>
            </a:r>
            <a:r>
              <a:rPr lang="nl-BE" sz="1400" b="1" dirty="0">
                <a:solidFill>
                  <a:srgbClr val="FF0000"/>
                </a:solidFill>
              </a:rPr>
              <a:t>leverancierskrediet</a:t>
            </a:r>
            <a:br>
              <a:rPr lang="nl-BE" sz="1400" dirty="0">
                <a:solidFill>
                  <a:srgbClr val="FF0000"/>
                </a:solidFill>
              </a:rPr>
            </a:br>
            <a:r>
              <a:rPr lang="nl-BE" sz="1400" dirty="0">
                <a:solidFill>
                  <a:srgbClr val="FF0000"/>
                </a:solidFill>
              </a:rPr>
              <a:t>	500.000 Euro aankopen/jaar </a:t>
            </a:r>
          </a:p>
          <a:p>
            <a:r>
              <a:rPr lang="nl-BE" sz="1400" dirty="0">
                <a:solidFill>
                  <a:srgbClr val="FF0000"/>
                </a:solidFill>
              </a:rPr>
              <a:t>	100.000 Euro diensten</a:t>
            </a:r>
          </a:p>
          <a:p>
            <a:r>
              <a:rPr lang="nl-BE" sz="1400" dirty="0">
                <a:solidFill>
                  <a:srgbClr val="FF0000"/>
                </a:solidFill>
              </a:rPr>
              <a:t>	21% BTW</a:t>
            </a:r>
          </a:p>
          <a:p>
            <a:r>
              <a:rPr lang="nl-BE" sz="1400" dirty="0">
                <a:solidFill>
                  <a:srgbClr val="FF0000"/>
                </a:solidFill>
              </a:rPr>
              <a:t>=&gt; 30/365 x 600.000 x 1,21 = </a:t>
            </a:r>
            <a:r>
              <a:rPr lang="nl-BE" sz="1400" b="1" dirty="0">
                <a:solidFill>
                  <a:srgbClr val="FF0000"/>
                </a:solidFill>
              </a:rPr>
              <a:t>-60.000 €  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315C432-4C28-4D50-BC4F-DB952D08EBF5}"/>
              </a:ext>
            </a:extLst>
          </p:cNvPr>
          <p:cNvCxnSpPr/>
          <p:nvPr/>
        </p:nvCxnSpPr>
        <p:spPr>
          <a:xfrm>
            <a:off x="8152818" y="6500862"/>
            <a:ext cx="9004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529D6094-8E3C-45AF-B0C0-D37F509101F8}"/>
              </a:ext>
            </a:extLst>
          </p:cNvPr>
          <p:cNvSpPr txBox="1"/>
          <p:nvPr/>
        </p:nvSpPr>
        <p:spPr>
          <a:xfrm>
            <a:off x="6139771" y="5776149"/>
            <a:ext cx="38397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err="1">
                <a:solidFill>
                  <a:srgbClr val="FF0000"/>
                </a:solidFill>
              </a:rPr>
              <a:t>bvb</a:t>
            </a:r>
            <a:r>
              <a:rPr lang="nl-BE" sz="1400" dirty="0">
                <a:solidFill>
                  <a:srgbClr val="FF0000"/>
                </a:solidFill>
              </a:rPr>
              <a:t>.  1/12</a:t>
            </a:r>
            <a:r>
              <a:rPr lang="nl-BE" sz="1400" baseline="30000" dirty="0">
                <a:solidFill>
                  <a:srgbClr val="FF0000"/>
                </a:solidFill>
              </a:rPr>
              <a:t>e</a:t>
            </a:r>
            <a:r>
              <a:rPr lang="nl-BE" sz="1400" dirty="0">
                <a:solidFill>
                  <a:srgbClr val="FF0000"/>
                </a:solidFill>
              </a:rPr>
              <a:t> </a:t>
            </a:r>
            <a:r>
              <a:rPr lang="nl-BE" sz="1400" b="1" dirty="0">
                <a:solidFill>
                  <a:srgbClr val="FF0000"/>
                </a:solidFill>
              </a:rPr>
              <a:t>personeelskosten</a:t>
            </a:r>
            <a:br>
              <a:rPr lang="nl-BE" sz="1400" dirty="0">
                <a:solidFill>
                  <a:srgbClr val="FF0000"/>
                </a:solidFill>
              </a:rPr>
            </a:br>
            <a:r>
              <a:rPr lang="nl-BE" sz="1400" dirty="0">
                <a:solidFill>
                  <a:srgbClr val="FF0000"/>
                </a:solidFill>
              </a:rPr>
              <a:t>	180.000 Euro omzet/jaar </a:t>
            </a:r>
          </a:p>
          <a:p>
            <a:r>
              <a:rPr lang="nl-BE" sz="1400" dirty="0">
                <a:solidFill>
                  <a:srgbClr val="FF0000"/>
                </a:solidFill>
              </a:rPr>
              <a:t>=&gt; 180.000 /12 = 		     -  </a:t>
            </a:r>
            <a:r>
              <a:rPr lang="nl-BE" sz="1400" b="1" dirty="0">
                <a:solidFill>
                  <a:srgbClr val="FF0000"/>
                </a:solidFill>
              </a:rPr>
              <a:t>15.000 € </a:t>
            </a:r>
            <a:r>
              <a:rPr lang="nl-BE" sz="1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17B7C92-C562-4AAB-9676-1E8D0D302DDA}"/>
              </a:ext>
            </a:extLst>
          </p:cNvPr>
          <p:cNvSpPr txBox="1"/>
          <p:nvPr/>
        </p:nvSpPr>
        <p:spPr>
          <a:xfrm>
            <a:off x="8099094" y="6527190"/>
            <a:ext cx="1007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rgbClr val="FF0000"/>
                </a:solidFill>
              </a:rPr>
              <a:t>208.000 €</a:t>
            </a:r>
            <a:r>
              <a:rPr lang="nl-BE" sz="16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01B6B77-9FC0-430B-A991-30391922BC97}"/>
              </a:ext>
            </a:extLst>
          </p:cNvPr>
          <p:cNvSpPr txBox="1"/>
          <p:nvPr/>
        </p:nvSpPr>
        <p:spPr>
          <a:xfrm>
            <a:off x="5769327" y="86006"/>
            <a:ext cx="3249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>
                <a:solidFill>
                  <a:schemeClr val="accent1">
                    <a:lumMod val="75000"/>
                  </a:schemeClr>
                </a:solidFill>
              </a:rPr>
              <a:t>CLOSING DATE ACTUALS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7755BEA-0B9E-4FC4-AAA6-D62A13AC6DEB}"/>
              </a:ext>
            </a:extLst>
          </p:cNvPr>
          <p:cNvSpPr txBox="1"/>
          <p:nvPr/>
        </p:nvSpPr>
        <p:spPr>
          <a:xfrm>
            <a:off x="5769326" y="572460"/>
            <a:ext cx="33746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>
                <a:solidFill>
                  <a:schemeClr val="accent1">
                    <a:lumMod val="75000"/>
                  </a:schemeClr>
                </a:solidFill>
              </a:rPr>
              <a:t>Voorraad:				   </a:t>
            </a:r>
            <a:r>
              <a:rPr lang="nl-BE" sz="1400" b="1" dirty="0">
                <a:solidFill>
                  <a:schemeClr val="accent1">
                    <a:lumMod val="75000"/>
                  </a:schemeClr>
                </a:solidFill>
              </a:rPr>
              <a:t>91.300 €</a:t>
            </a:r>
            <a:endParaRPr lang="nl-BE" sz="1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nl-BE" sz="1400" dirty="0">
                <a:solidFill>
                  <a:schemeClr val="accent1">
                    <a:lumMod val="75000"/>
                  </a:schemeClr>
                </a:solidFill>
              </a:rPr>
              <a:t>Handelsvorderingen:            	 </a:t>
            </a:r>
            <a:r>
              <a:rPr lang="nl-BE" sz="1400" b="1" dirty="0">
                <a:solidFill>
                  <a:schemeClr val="accent1">
                    <a:lumMod val="75000"/>
                  </a:schemeClr>
                </a:solidFill>
              </a:rPr>
              <a:t>185.455 €</a:t>
            </a:r>
          </a:p>
          <a:p>
            <a:r>
              <a:rPr lang="nl-BE" sz="1400" b="1" dirty="0">
                <a:solidFill>
                  <a:schemeClr val="accent1">
                    <a:lumMod val="75000"/>
                  </a:schemeClr>
                </a:solidFill>
              </a:rPr>
              <a:t>-/- 30% dubieuze debiteuren:	  -45.000 €</a:t>
            </a:r>
          </a:p>
          <a:p>
            <a:r>
              <a:rPr lang="nl-BE" sz="1400" dirty="0">
                <a:solidFill>
                  <a:schemeClr val="accent1">
                    <a:lumMod val="75000"/>
                  </a:schemeClr>
                </a:solidFill>
              </a:rPr>
              <a:t>Handelsschulden:           	   	  -</a:t>
            </a:r>
            <a:r>
              <a:rPr lang="nl-BE" sz="1400" b="1" dirty="0">
                <a:solidFill>
                  <a:schemeClr val="accent1">
                    <a:lumMod val="75000"/>
                  </a:schemeClr>
                </a:solidFill>
              </a:rPr>
              <a:t>55.238 €</a:t>
            </a:r>
          </a:p>
          <a:p>
            <a:r>
              <a:rPr lang="nl-BE" sz="1400" b="1" dirty="0">
                <a:solidFill>
                  <a:schemeClr val="accent1">
                    <a:lumMod val="75000"/>
                  </a:schemeClr>
                </a:solidFill>
              </a:rPr>
              <a:t>+/+ Te ontvangen facturen: 	  -20.000 €</a:t>
            </a:r>
          </a:p>
          <a:p>
            <a:r>
              <a:rPr lang="nl-BE" sz="1400" b="1" dirty="0">
                <a:solidFill>
                  <a:schemeClr val="accent1">
                    <a:lumMod val="75000"/>
                  </a:schemeClr>
                </a:solidFill>
              </a:rPr>
              <a:t>Soc. en </a:t>
            </a:r>
            <a:r>
              <a:rPr lang="nl-BE" sz="1400" b="1" dirty="0" err="1">
                <a:solidFill>
                  <a:schemeClr val="accent1">
                    <a:lumMod val="75000"/>
                  </a:schemeClr>
                </a:solidFill>
              </a:rPr>
              <a:t>fisc</a:t>
            </a:r>
            <a:r>
              <a:rPr lang="nl-BE" sz="1400" b="1" dirty="0">
                <a:solidFill>
                  <a:schemeClr val="accent1">
                    <a:lumMod val="75000"/>
                  </a:schemeClr>
                </a:solidFill>
              </a:rPr>
              <a:t>. schulden:		  -21.874 €</a:t>
            </a:r>
          </a:p>
          <a:p>
            <a:r>
              <a:rPr lang="nl-BE" sz="16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9ADE2DE-8299-46C9-B416-1E64137BE201}"/>
              </a:ext>
            </a:extLst>
          </p:cNvPr>
          <p:cNvSpPr txBox="1"/>
          <p:nvPr/>
        </p:nvSpPr>
        <p:spPr>
          <a:xfrm>
            <a:off x="6567041" y="1856577"/>
            <a:ext cx="2499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chemeClr val="accent1">
                    <a:lumMod val="75000"/>
                  </a:schemeClr>
                </a:solidFill>
              </a:rPr>
              <a:t> ACTUAL W.C.R:	 134.646 €</a:t>
            </a:r>
            <a:r>
              <a:rPr lang="nl-BE" sz="1600" dirty="0">
                <a:solidFill>
                  <a:schemeClr val="accent1">
                    <a:lumMod val="75000"/>
                  </a:schemeClr>
                </a:solidFill>
              </a:rPr>
              <a:t>  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72A433C4-D77D-49DA-9AA6-94C15A2FADCC}"/>
              </a:ext>
            </a:extLst>
          </p:cNvPr>
          <p:cNvCxnSpPr>
            <a:cxnSpLocks/>
          </p:cNvCxnSpPr>
          <p:nvPr/>
        </p:nvCxnSpPr>
        <p:spPr>
          <a:xfrm>
            <a:off x="8152818" y="1920470"/>
            <a:ext cx="774261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Line 51">
            <a:extLst>
              <a:ext uri="{FF2B5EF4-FFF2-40B4-BE49-F238E27FC236}">
                <a16:creationId xmlns:a16="http://schemas.microsoft.com/office/drawing/2014/main" id="{25A2C15E-2C41-4EDA-896E-15610D04434E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1901" y="667123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59" name="Text Box 55">
            <a:extLst>
              <a:ext uri="{FF2B5EF4-FFF2-40B4-BE49-F238E27FC236}">
                <a16:creationId xmlns:a16="http://schemas.microsoft.com/office/drawing/2014/main" id="{02959450-5959-4C1C-AF4A-A006704B2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6363" y="740148"/>
            <a:ext cx="11525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60" name="Text Box 56">
            <a:extLst>
              <a:ext uri="{FF2B5EF4-FFF2-40B4-BE49-F238E27FC236}">
                <a16:creationId xmlns:a16="http://schemas.microsoft.com/office/drawing/2014/main" id="{BF570EFB-BC95-4792-AD7D-14AE9420B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6287" y="4260190"/>
            <a:ext cx="1150938" cy="36004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Schuld</a:t>
            </a:r>
          </a:p>
        </p:txBody>
      </p:sp>
      <p:sp>
        <p:nvSpPr>
          <p:cNvPr id="68" name="Text Box 58">
            <a:extLst>
              <a:ext uri="{FF2B5EF4-FFF2-40B4-BE49-F238E27FC236}">
                <a16:creationId xmlns:a16="http://schemas.microsoft.com/office/drawing/2014/main" id="{E45C3C11-D6D2-4FE4-BD7C-E6C15B80C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6287" y="4620230"/>
            <a:ext cx="1150938" cy="23142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&lt;1Y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76" name="Text Box 60">
            <a:extLst>
              <a:ext uri="{FF2B5EF4-FFF2-40B4-BE49-F238E27FC236}">
                <a16:creationId xmlns:a16="http://schemas.microsoft.com/office/drawing/2014/main" id="{F7E53F2D-EB56-4200-8DCE-4C51EC09F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7108" y="1459286"/>
            <a:ext cx="11509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Voorraden</a:t>
            </a:r>
          </a:p>
        </p:txBody>
      </p:sp>
      <p:sp>
        <p:nvSpPr>
          <p:cNvPr id="77" name="Text Box 61">
            <a:extLst>
              <a:ext uri="{FF2B5EF4-FFF2-40B4-BE49-F238E27FC236}">
                <a16:creationId xmlns:a16="http://schemas.microsoft.com/office/drawing/2014/main" id="{4F8498EC-1EEF-4593-8C18-71E665C17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7108" y="2106986"/>
            <a:ext cx="1150937" cy="46910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Vorderingen</a:t>
            </a:r>
          </a:p>
        </p:txBody>
      </p:sp>
      <p:sp>
        <p:nvSpPr>
          <p:cNvPr id="78" name="Text Box 62">
            <a:extLst>
              <a:ext uri="{FF2B5EF4-FFF2-40B4-BE49-F238E27FC236}">
                <a16:creationId xmlns:a16="http://schemas.microsoft.com/office/drawing/2014/main" id="{BCDDDA93-1AC2-4583-9F45-B4153BF40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6363" y="1676773"/>
            <a:ext cx="11509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BE" sz="1200"/>
              <a:t>Handels-vorderingen</a:t>
            </a:r>
            <a:endParaRPr lang="nl-NL" sz="1200"/>
          </a:p>
        </p:txBody>
      </p:sp>
      <p:sp>
        <p:nvSpPr>
          <p:cNvPr id="79" name="Text Box 63">
            <a:extLst>
              <a:ext uri="{FF2B5EF4-FFF2-40B4-BE49-F238E27FC236}">
                <a16:creationId xmlns:a16="http://schemas.microsoft.com/office/drawing/2014/main" id="{762ADD7F-EB1C-4A30-916F-6A12597F5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6287" y="4851651"/>
            <a:ext cx="1150938" cy="253207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KT Fin Schuld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80" name="Text Box 64">
            <a:extLst>
              <a:ext uri="{FF2B5EF4-FFF2-40B4-BE49-F238E27FC236}">
                <a16:creationId xmlns:a16="http://schemas.microsoft.com/office/drawing/2014/main" id="{068585F0-5B58-41AA-A3F6-37F27FDA1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8888" y="2035548"/>
            <a:ext cx="11509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Leveranciers</a:t>
            </a:r>
          </a:p>
        </p:txBody>
      </p:sp>
      <p:sp>
        <p:nvSpPr>
          <p:cNvPr id="81" name="Text Box 72">
            <a:extLst>
              <a:ext uri="{FF2B5EF4-FFF2-40B4-BE49-F238E27FC236}">
                <a16:creationId xmlns:a16="http://schemas.microsoft.com/office/drawing/2014/main" id="{9EEC1F59-7F6E-4953-B88B-4D73FAB97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8888" y="2324473"/>
            <a:ext cx="1150938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Soc/Fisc.</a:t>
            </a:r>
          </a:p>
          <a:p>
            <a:pPr algn="ctr" eaLnBrk="1" hangingPunct="1"/>
            <a:r>
              <a:rPr lang="nl-NL" sz="1200"/>
              <a:t>Schulden</a:t>
            </a:r>
          </a:p>
          <a:p>
            <a:pPr algn="ctr" eaLnBrk="1" hangingPunct="1"/>
            <a:endParaRPr lang="nl-NL" sz="1200"/>
          </a:p>
        </p:txBody>
      </p:sp>
      <p:sp>
        <p:nvSpPr>
          <p:cNvPr id="82" name="Text Box 73">
            <a:extLst>
              <a:ext uri="{FF2B5EF4-FFF2-40B4-BE49-F238E27FC236}">
                <a16:creationId xmlns:a16="http://schemas.microsoft.com/office/drawing/2014/main" id="{D0198B3B-8038-4354-B4E9-D0D09D709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848" y="5644863"/>
            <a:ext cx="1152525" cy="26709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 err="1"/>
              <a:t>Liq.Middelen</a:t>
            </a:r>
            <a:endParaRPr lang="nl-NL" sz="1000" dirty="0"/>
          </a:p>
        </p:txBody>
      </p:sp>
      <p:sp>
        <p:nvSpPr>
          <p:cNvPr id="83" name="Line 52">
            <a:extLst>
              <a:ext uri="{FF2B5EF4-FFF2-40B4-BE49-F238E27FC236}">
                <a16:creationId xmlns:a16="http://schemas.microsoft.com/office/drawing/2014/main" id="{2DD4B5D8-FA1E-427E-83FF-E421B749BB86}"/>
              </a:ext>
            </a:extLst>
          </p:cNvPr>
          <p:cNvSpPr>
            <a:spLocks noChangeShapeType="1"/>
          </p:cNvSpPr>
          <p:nvPr/>
        </p:nvSpPr>
        <p:spPr bwMode="auto">
          <a:xfrm>
            <a:off x="2418888" y="667123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FB873468-44A0-411D-8BDC-7870A9A5AE6C}"/>
              </a:ext>
            </a:extLst>
          </p:cNvPr>
          <p:cNvSpPr txBox="1"/>
          <p:nvPr/>
        </p:nvSpPr>
        <p:spPr>
          <a:xfrm rot="5400000">
            <a:off x="3425148" y="4504147"/>
            <a:ext cx="1013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00B050"/>
                </a:solidFill>
              </a:rPr>
              <a:t>Net-cash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25C2547-92EB-423B-8D68-9BABBA8562D3}"/>
              </a:ext>
            </a:extLst>
          </p:cNvPr>
          <p:cNvSpPr txBox="1"/>
          <p:nvPr/>
        </p:nvSpPr>
        <p:spPr>
          <a:xfrm>
            <a:off x="1191272" y="2765757"/>
            <a:ext cx="248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4472BE"/>
                </a:solidFill>
              </a:rPr>
              <a:t>Bedrijfskapitaalbehoefte</a:t>
            </a:r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7D8687ED-64B8-41BB-9013-AA781CC0FC78}"/>
              </a:ext>
            </a:extLst>
          </p:cNvPr>
          <p:cNvSpPr/>
          <p:nvPr/>
        </p:nvSpPr>
        <p:spPr>
          <a:xfrm>
            <a:off x="1252862" y="1461231"/>
            <a:ext cx="1163782" cy="1128156"/>
          </a:xfrm>
          <a:custGeom>
            <a:avLst/>
            <a:gdLst>
              <a:gd name="connsiteX0" fmla="*/ 5937 w 1163782"/>
              <a:gd name="connsiteY0" fmla="*/ 0 h 1110343"/>
              <a:gd name="connsiteX1" fmla="*/ 1163782 w 1163782"/>
              <a:gd name="connsiteY1" fmla="*/ 5938 h 1110343"/>
              <a:gd name="connsiteX2" fmla="*/ 1140031 w 1163782"/>
              <a:gd name="connsiteY2" fmla="*/ 581891 h 1110343"/>
              <a:gd name="connsiteX3" fmla="*/ 896587 w 1163782"/>
              <a:gd name="connsiteY3" fmla="*/ 1110343 h 1110343"/>
              <a:gd name="connsiteX4" fmla="*/ 0 w 1163782"/>
              <a:gd name="connsiteY4" fmla="*/ 1110343 h 1110343"/>
              <a:gd name="connsiteX5" fmla="*/ 5937 w 1163782"/>
              <a:gd name="connsiteY5" fmla="*/ 0 h 1110343"/>
              <a:gd name="connsiteX0" fmla="*/ 5937 w 1163782"/>
              <a:gd name="connsiteY0" fmla="*/ 0 h 1128156"/>
              <a:gd name="connsiteX1" fmla="*/ 1163782 w 1163782"/>
              <a:gd name="connsiteY1" fmla="*/ 5938 h 1128156"/>
              <a:gd name="connsiteX2" fmla="*/ 1140031 w 1163782"/>
              <a:gd name="connsiteY2" fmla="*/ 581891 h 1128156"/>
              <a:gd name="connsiteX3" fmla="*/ 1157844 w 1163782"/>
              <a:gd name="connsiteY3" fmla="*/ 1128156 h 1128156"/>
              <a:gd name="connsiteX4" fmla="*/ 0 w 1163782"/>
              <a:gd name="connsiteY4" fmla="*/ 1110343 h 1128156"/>
              <a:gd name="connsiteX5" fmla="*/ 5937 w 1163782"/>
              <a:gd name="connsiteY5" fmla="*/ 0 h 11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782" h="1128156">
                <a:moveTo>
                  <a:pt x="5937" y="0"/>
                </a:moveTo>
                <a:lnTo>
                  <a:pt x="1163782" y="5938"/>
                </a:lnTo>
                <a:lnTo>
                  <a:pt x="1140031" y="581891"/>
                </a:lnTo>
                <a:lnTo>
                  <a:pt x="1157844" y="1128156"/>
                </a:lnTo>
                <a:lnTo>
                  <a:pt x="0" y="1110343"/>
                </a:lnTo>
                <a:lnTo>
                  <a:pt x="5937" y="0"/>
                </a:lnTo>
                <a:close/>
              </a:path>
            </a:pathLst>
          </a:custGeom>
          <a:solidFill>
            <a:srgbClr val="4472BE">
              <a:alpha val="21961"/>
            </a:srgbClr>
          </a:solidFill>
          <a:ln>
            <a:solidFill>
              <a:srgbClr val="2F528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26E23559-9E28-4FEA-88EA-58B109C0E70F}"/>
              </a:ext>
            </a:extLst>
          </p:cNvPr>
          <p:cNvSpPr/>
          <p:nvPr/>
        </p:nvSpPr>
        <p:spPr>
          <a:xfrm>
            <a:off x="1265087" y="745065"/>
            <a:ext cx="1149887" cy="718518"/>
          </a:xfrm>
          <a:prstGeom prst="rect">
            <a:avLst/>
          </a:prstGeom>
          <a:solidFill>
            <a:srgbClr val="FFFF00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F13584FC-28B2-405E-BAED-B8471D9BA2E0}"/>
              </a:ext>
            </a:extLst>
          </p:cNvPr>
          <p:cNvSpPr/>
          <p:nvPr/>
        </p:nvSpPr>
        <p:spPr>
          <a:xfrm>
            <a:off x="1462867" y="4274965"/>
            <a:ext cx="2297875" cy="1620982"/>
          </a:xfrm>
          <a:custGeom>
            <a:avLst/>
            <a:gdLst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51906 w 2297875"/>
              <a:gd name="connsiteY4" fmla="*/ 831273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7875" h="1620982">
                <a:moveTo>
                  <a:pt x="1294410" y="825335"/>
                </a:moveTo>
                <a:lnTo>
                  <a:pt x="2297875" y="831273"/>
                </a:lnTo>
                <a:lnTo>
                  <a:pt x="2286000" y="5937"/>
                </a:lnTo>
                <a:lnTo>
                  <a:pt x="1140031" y="0"/>
                </a:lnTo>
                <a:lnTo>
                  <a:pt x="1151906" y="831273"/>
                </a:lnTo>
                <a:lnTo>
                  <a:pt x="890649" y="1377537"/>
                </a:lnTo>
                <a:lnTo>
                  <a:pt x="0" y="1377537"/>
                </a:lnTo>
                <a:lnTo>
                  <a:pt x="0" y="1620982"/>
                </a:lnTo>
                <a:lnTo>
                  <a:pt x="1145969" y="1609106"/>
                </a:lnTo>
                <a:lnTo>
                  <a:pt x="1145969" y="1365662"/>
                </a:lnTo>
                <a:lnTo>
                  <a:pt x="985652" y="1377537"/>
                </a:lnTo>
                <a:lnTo>
                  <a:pt x="1294410" y="825335"/>
                </a:lnTo>
                <a:close/>
              </a:path>
            </a:pathLst>
          </a:custGeom>
          <a:solidFill>
            <a:srgbClr val="92D050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86CDD7F9-0A70-44BA-85E8-AA166C20F75E}"/>
              </a:ext>
            </a:extLst>
          </p:cNvPr>
          <p:cNvSpPr/>
          <p:nvPr/>
        </p:nvSpPr>
        <p:spPr>
          <a:xfrm>
            <a:off x="2405099" y="2045417"/>
            <a:ext cx="1163782" cy="782292"/>
          </a:xfrm>
          <a:custGeom>
            <a:avLst/>
            <a:gdLst>
              <a:gd name="connsiteX0" fmla="*/ 5937 w 1163782"/>
              <a:gd name="connsiteY0" fmla="*/ 0 h 1110343"/>
              <a:gd name="connsiteX1" fmla="*/ 1163782 w 1163782"/>
              <a:gd name="connsiteY1" fmla="*/ 5938 h 1110343"/>
              <a:gd name="connsiteX2" fmla="*/ 1140031 w 1163782"/>
              <a:gd name="connsiteY2" fmla="*/ 581891 h 1110343"/>
              <a:gd name="connsiteX3" fmla="*/ 896587 w 1163782"/>
              <a:gd name="connsiteY3" fmla="*/ 1110343 h 1110343"/>
              <a:gd name="connsiteX4" fmla="*/ 0 w 1163782"/>
              <a:gd name="connsiteY4" fmla="*/ 1110343 h 1110343"/>
              <a:gd name="connsiteX5" fmla="*/ 5937 w 1163782"/>
              <a:gd name="connsiteY5" fmla="*/ 0 h 1110343"/>
              <a:gd name="connsiteX0" fmla="*/ 5937 w 1163782"/>
              <a:gd name="connsiteY0" fmla="*/ 0 h 1128156"/>
              <a:gd name="connsiteX1" fmla="*/ 1163782 w 1163782"/>
              <a:gd name="connsiteY1" fmla="*/ 5938 h 1128156"/>
              <a:gd name="connsiteX2" fmla="*/ 1140031 w 1163782"/>
              <a:gd name="connsiteY2" fmla="*/ 581891 h 1128156"/>
              <a:gd name="connsiteX3" fmla="*/ 1157844 w 1163782"/>
              <a:gd name="connsiteY3" fmla="*/ 1128156 h 1128156"/>
              <a:gd name="connsiteX4" fmla="*/ 0 w 1163782"/>
              <a:gd name="connsiteY4" fmla="*/ 1110343 h 1128156"/>
              <a:gd name="connsiteX5" fmla="*/ 5937 w 1163782"/>
              <a:gd name="connsiteY5" fmla="*/ 0 h 11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782" h="1128156">
                <a:moveTo>
                  <a:pt x="5937" y="0"/>
                </a:moveTo>
                <a:lnTo>
                  <a:pt x="1163782" y="5938"/>
                </a:lnTo>
                <a:lnTo>
                  <a:pt x="1140031" y="581891"/>
                </a:lnTo>
                <a:lnTo>
                  <a:pt x="1157844" y="1128156"/>
                </a:lnTo>
                <a:lnTo>
                  <a:pt x="0" y="1110343"/>
                </a:lnTo>
                <a:lnTo>
                  <a:pt x="5937" y="0"/>
                </a:lnTo>
                <a:close/>
              </a:path>
            </a:pathLst>
          </a:custGeom>
          <a:solidFill>
            <a:srgbClr val="4472BE">
              <a:alpha val="21961"/>
            </a:srgbClr>
          </a:solidFill>
          <a:ln>
            <a:solidFill>
              <a:srgbClr val="2F528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1" name="Line 51">
            <a:extLst>
              <a:ext uri="{FF2B5EF4-FFF2-40B4-BE49-F238E27FC236}">
                <a16:creationId xmlns:a16="http://schemas.microsoft.com/office/drawing/2014/main" id="{89A52636-D7B7-4FE3-BF9C-FC005AD09099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6179" y="3729022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92" name="Line 52">
            <a:extLst>
              <a:ext uri="{FF2B5EF4-FFF2-40B4-BE49-F238E27FC236}">
                <a16:creationId xmlns:a16="http://schemas.microsoft.com/office/drawing/2014/main" id="{215345E3-46BC-4649-A7A6-E0BED728AB82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3166" y="3729022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3B10534B-DD1A-40D3-8F60-70F5D165940F}"/>
              </a:ext>
            </a:extLst>
          </p:cNvPr>
          <p:cNvSpPr txBox="1"/>
          <p:nvPr/>
        </p:nvSpPr>
        <p:spPr>
          <a:xfrm>
            <a:off x="2103531" y="3413551"/>
            <a:ext cx="1041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Net-Cash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D34B9AE9-6291-4D19-8225-A868DFE11B3A}"/>
              </a:ext>
            </a:extLst>
          </p:cNvPr>
          <p:cNvSpPr txBox="1"/>
          <p:nvPr/>
        </p:nvSpPr>
        <p:spPr>
          <a:xfrm>
            <a:off x="1665041" y="309782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Enterprise </a:t>
            </a:r>
            <a:r>
              <a:rPr lang="nl-BE" dirty="0" err="1"/>
              <a:t>value</a:t>
            </a:r>
            <a:endParaRPr lang="nl-BE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FCAAB35F-CF3B-47A6-B961-69D9C9A5B801}"/>
              </a:ext>
            </a:extLst>
          </p:cNvPr>
          <p:cNvSpPr txBox="1"/>
          <p:nvPr/>
        </p:nvSpPr>
        <p:spPr>
          <a:xfrm>
            <a:off x="3776344" y="255921"/>
            <a:ext cx="3449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5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3917559C-643F-47D1-861C-CA8BD6684DA7}"/>
              </a:ext>
            </a:extLst>
          </p:cNvPr>
          <p:cNvSpPr txBox="1"/>
          <p:nvPr/>
        </p:nvSpPr>
        <p:spPr>
          <a:xfrm rot="16200000">
            <a:off x="784892" y="927986"/>
            <a:ext cx="746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accent4">
                    <a:lumMod val="75000"/>
                  </a:schemeClr>
                </a:solidFill>
              </a:rPr>
              <a:t>V. act.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61F67D0-0956-4B8A-939F-F96BE6EB75EC}"/>
              </a:ext>
            </a:extLst>
          </p:cNvPr>
          <p:cNvSpPr txBox="1"/>
          <p:nvPr/>
        </p:nvSpPr>
        <p:spPr>
          <a:xfrm rot="20347353">
            <a:off x="1330809" y="906807"/>
            <a:ext cx="1007888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rgbClr val="FF0000"/>
                </a:solidFill>
              </a:rPr>
              <a:t>160.000 €</a:t>
            </a:r>
            <a:r>
              <a:rPr lang="nl-BE" sz="16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326A6413-884E-4ABC-BFFE-7F721F406318}"/>
              </a:ext>
            </a:extLst>
          </p:cNvPr>
          <p:cNvSpPr txBox="1"/>
          <p:nvPr/>
        </p:nvSpPr>
        <p:spPr>
          <a:xfrm rot="1775914">
            <a:off x="1666102" y="1913069"/>
            <a:ext cx="144569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rgbClr val="FF0000"/>
                </a:solidFill>
              </a:rPr>
              <a:t>135.000 € +73.000 € cash</a:t>
            </a:r>
            <a:r>
              <a:rPr lang="nl-BE" sz="16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F76EFFBA-CA40-423A-BE44-14AB88614C17}"/>
              </a:ext>
            </a:extLst>
          </p:cNvPr>
          <p:cNvSpPr txBox="1"/>
          <p:nvPr/>
        </p:nvSpPr>
        <p:spPr>
          <a:xfrm rot="20347353">
            <a:off x="2636934" y="4532407"/>
            <a:ext cx="1072089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rgbClr val="FF0000"/>
                </a:solidFill>
              </a:rPr>
              <a:t>-183.000 €</a:t>
            </a:r>
            <a:r>
              <a:rPr lang="nl-BE" sz="1600" dirty="0">
                <a:solidFill>
                  <a:srgbClr val="FF0000"/>
                </a:solidFill>
              </a:rPr>
              <a:t> 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59046AF-074B-49E0-9430-CD798C17DDC0}"/>
              </a:ext>
            </a:extLst>
          </p:cNvPr>
          <p:cNvCxnSpPr/>
          <p:nvPr/>
        </p:nvCxnSpPr>
        <p:spPr>
          <a:xfrm flipH="1">
            <a:off x="5095511" y="2180010"/>
            <a:ext cx="1471530" cy="11285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11A511A7-81F4-4D60-9C2D-BD658460A410}"/>
              </a:ext>
            </a:extLst>
          </p:cNvPr>
          <p:cNvCxnSpPr>
            <a:cxnSpLocks/>
          </p:cNvCxnSpPr>
          <p:nvPr/>
        </p:nvCxnSpPr>
        <p:spPr>
          <a:xfrm flipH="1" flipV="1">
            <a:off x="5167801" y="3586378"/>
            <a:ext cx="2931293" cy="29959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AF3017F7-1988-416D-BAEB-9B3A79A10E6B}"/>
              </a:ext>
            </a:extLst>
          </p:cNvPr>
          <p:cNvSpPr txBox="1"/>
          <p:nvPr/>
        </p:nvSpPr>
        <p:spPr>
          <a:xfrm>
            <a:off x="4483522" y="3293833"/>
            <a:ext cx="1007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rgbClr val="FF0000"/>
                </a:solidFill>
              </a:rPr>
              <a:t>-73.000 €</a:t>
            </a:r>
            <a:r>
              <a:rPr lang="nl-BE" sz="1600" dirty="0">
                <a:solidFill>
                  <a:srgbClr val="FF0000"/>
                </a:solidFill>
              </a:rPr>
              <a:t>  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5F85DFA-BF2E-431B-8E10-869138F57878}"/>
              </a:ext>
            </a:extLst>
          </p:cNvPr>
          <p:cNvCxnSpPr>
            <a:cxnSpLocks/>
          </p:cNvCxnSpPr>
          <p:nvPr/>
        </p:nvCxnSpPr>
        <p:spPr>
          <a:xfrm flipH="1">
            <a:off x="3641852" y="3598217"/>
            <a:ext cx="1112554" cy="8532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39489D53-ED19-46AE-BF74-A44145B6FE1B}"/>
              </a:ext>
            </a:extLst>
          </p:cNvPr>
          <p:cNvCxnSpPr>
            <a:cxnSpLocks/>
          </p:cNvCxnSpPr>
          <p:nvPr/>
        </p:nvCxnSpPr>
        <p:spPr>
          <a:xfrm flipH="1" flipV="1">
            <a:off x="2854219" y="2451329"/>
            <a:ext cx="1851906" cy="8684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7320880-7B38-4B24-83C6-997A467ABCAA}"/>
              </a:ext>
            </a:extLst>
          </p:cNvPr>
          <p:cNvSpPr txBox="1"/>
          <p:nvPr/>
        </p:nvSpPr>
        <p:spPr>
          <a:xfrm rot="1026969">
            <a:off x="3050803" y="1507182"/>
            <a:ext cx="26498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1500" dirty="0"/>
              <a:t>73.000 Euro reserve</a:t>
            </a:r>
          </a:p>
          <a:p>
            <a:pPr algn="ctr"/>
            <a:r>
              <a:rPr lang="nl-BE" sz="1500" dirty="0"/>
              <a:t>om voorraad aan te vullen, </a:t>
            </a:r>
          </a:p>
          <a:p>
            <a:pPr algn="ctr"/>
            <a:r>
              <a:rPr lang="nl-BE" sz="1500" dirty="0"/>
              <a:t>klanten krediet te geven, </a:t>
            </a:r>
          </a:p>
          <a:p>
            <a:pPr algn="ctr"/>
            <a:r>
              <a:rPr lang="nl-BE" sz="1500" dirty="0"/>
              <a:t>leveranciers op 30d. te brengen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6DA9A63-6A9A-49E6-B8B2-03EABE9E7424}"/>
              </a:ext>
            </a:extLst>
          </p:cNvPr>
          <p:cNvSpPr txBox="1"/>
          <p:nvPr/>
        </p:nvSpPr>
        <p:spPr>
          <a:xfrm>
            <a:off x="2683533" y="609871"/>
            <a:ext cx="1007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rgbClr val="FF0000"/>
                </a:solidFill>
              </a:rPr>
              <a:t>185.000 €</a:t>
            </a:r>
            <a:r>
              <a:rPr lang="nl-BE" sz="1600" dirty="0">
                <a:solidFill>
                  <a:srgbClr val="FF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877530085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image2.png">
            <a:extLst>
              <a:ext uri="{FF2B5EF4-FFF2-40B4-BE49-F238E27FC236}">
                <a16:creationId xmlns:a16="http://schemas.microsoft.com/office/drawing/2014/main" id="{8E5ADB3E-0B37-4B2C-BC04-6F3750751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Beste Elektrische Auto's van 2021 / 2022 - Mountox">
            <a:extLst>
              <a:ext uri="{FF2B5EF4-FFF2-40B4-BE49-F238E27FC236}">
                <a16:creationId xmlns:a16="http://schemas.microsoft.com/office/drawing/2014/main" id="{65E4584F-137A-4024-B3B4-49A5D7BA2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153" y="652296"/>
            <a:ext cx="1617206" cy="78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47298"/>
            <a:ext cx="3086100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75286F-A653-4359-8FA9-F288DAD88B2C}"/>
              </a:ext>
            </a:extLst>
          </p:cNvPr>
          <p:cNvSpPr txBox="1"/>
          <p:nvPr/>
        </p:nvSpPr>
        <p:spPr>
          <a:xfrm>
            <a:off x="6108285" y="2811786"/>
            <a:ext cx="38397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err="1">
                <a:solidFill>
                  <a:srgbClr val="FF0000"/>
                </a:solidFill>
              </a:rPr>
              <a:t>bvb</a:t>
            </a:r>
            <a:r>
              <a:rPr lang="nl-BE" sz="1400" dirty="0">
                <a:solidFill>
                  <a:srgbClr val="FF0000"/>
                </a:solidFill>
              </a:rPr>
              <a:t>.  90d. </a:t>
            </a:r>
            <a:r>
              <a:rPr lang="nl-BE" sz="1400" b="1" dirty="0">
                <a:solidFill>
                  <a:srgbClr val="FF0000"/>
                </a:solidFill>
              </a:rPr>
              <a:t>voorraad</a:t>
            </a:r>
            <a:br>
              <a:rPr lang="nl-BE" sz="1400" dirty="0">
                <a:solidFill>
                  <a:srgbClr val="FF0000"/>
                </a:solidFill>
              </a:rPr>
            </a:br>
            <a:r>
              <a:rPr lang="nl-BE" sz="1400" dirty="0">
                <a:solidFill>
                  <a:srgbClr val="FF0000"/>
                </a:solidFill>
              </a:rPr>
              <a:t>	500.000 Euro aankopen/jaar </a:t>
            </a:r>
          </a:p>
          <a:p>
            <a:r>
              <a:rPr lang="nl-BE" sz="1400" dirty="0">
                <a:solidFill>
                  <a:srgbClr val="FF0000"/>
                </a:solidFill>
              </a:rPr>
              <a:t>=&gt; 90/365 x 500.000 =              </a:t>
            </a:r>
            <a:r>
              <a:rPr lang="nl-BE" sz="1400" b="1" dirty="0">
                <a:solidFill>
                  <a:srgbClr val="FF0000"/>
                </a:solidFill>
              </a:rPr>
              <a:t>124.000 €</a:t>
            </a:r>
            <a:r>
              <a:rPr lang="nl-BE" sz="14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4525FC-9393-4126-9058-D04A679DE420}"/>
              </a:ext>
            </a:extLst>
          </p:cNvPr>
          <p:cNvSpPr txBox="1"/>
          <p:nvPr/>
        </p:nvSpPr>
        <p:spPr>
          <a:xfrm>
            <a:off x="6567041" y="2390512"/>
            <a:ext cx="1811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>
                <a:solidFill>
                  <a:srgbClr val="FF0000"/>
                </a:solidFill>
              </a:rPr>
              <a:t>TARGET W.C.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6C7AF56-930B-4E33-9FE9-06A3443F9D05}"/>
              </a:ext>
            </a:extLst>
          </p:cNvPr>
          <p:cNvSpPr txBox="1"/>
          <p:nvPr/>
        </p:nvSpPr>
        <p:spPr>
          <a:xfrm>
            <a:off x="6139772" y="3603907"/>
            <a:ext cx="38397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err="1">
                <a:solidFill>
                  <a:srgbClr val="FF0000"/>
                </a:solidFill>
              </a:rPr>
              <a:t>bvb</a:t>
            </a:r>
            <a:r>
              <a:rPr lang="nl-BE" sz="1400" dirty="0">
                <a:solidFill>
                  <a:srgbClr val="FF0000"/>
                </a:solidFill>
              </a:rPr>
              <a:t>.  60d. </a:t>
            </a:r>
            <a:r>
              <a:rPr lang="nl-BE" sz="1400" b="1" dirty="0">
                <a:solidFill>
                  <a:srgbClr val="FF0000"/>
                </a:solidFill>
              </a:rPr>
              <a:t>klantenkrediet</a:t>
            </a:r>
            <a:br>
              <a:rPr lang="nl-BE" sz="1400" dirty="0">
                <a:solidFill>
                  <a:srgbClr val="FF0000"/>
                </a:solidFill>
              </a:rPr>
            </a:br>
            <a:r>
              <a:rPr lang="nl-BE" sz="1400" dirty="0">
                <a:solidFill>
                  <a:srgbClr val="FF0000"/>
                </a:solidFill>
              </a:rPr>
              <a:t>	800.000 Euro omzet/jaar </a:t>
            </a:r>
          </a:p>
          <a:p>
            <a:r>
              <a:rPr lang="nl-BE" sz="1400" dirty="0">
                <a:solidFill>
                  <a:srgbClr val="FF0000"/>
                </a:solidFill>
              </a:rPr>
              <a:t>	21% BTW</a:t>
            </a:r>
          </a:p>
          <a:p>
            <a:r>
              <a:rPr lang="nl-BE" sz="1400" dirty="0">
                <a:solidFill>
                  <a:srgbClr val="FF0000"/>
                </a:solidFill>
              </a:rPr>
              <a:t>=&gt; 60/365 x 800.000 x 1,21 = </a:t>
            </a:r>
            <a:r>
              <a:rPr lang="nl-BE" sz="1400" b="1" dirty="0">
                <a:solidFill>
                  <a:srgbClr val="FF0000"/>
                </a:solidFill>
              </a:rPr>
              <a:t>159.000 €</a:t>
            </a:r>
            <a:r>
              <a:rPr lang="nl-BE" sz="14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F8DEB93-5FA9-40FE-9F1A-3A181376918D}"/>
              </a:ext>
            </a:extLst>
          </p:cNvPr>
          <p:cNvSpPr txBox="1"/>
          <p:nvPr/>
        </p:nvSpPr>
        <p:spPr>
          <a:xfrm>
            <a:off x="6139771" y="4573281"/>
            <a:ext cx="383979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err="1">
                <a:solidFill>
                  <a:srgbClr val="FF0000"/>
                </a:solidFill>
              </a:rPr>
              <a:t>bvb</a:t>
            </a:r>
            <a:r>
              <a:rPr lang="nl-BE" sz="1400" dirty="0">
                <a:solidFill>
                  <a:srgbClr val="FF0000"/>
                </a:solidFill>
              </a:rPr>
              <a:t>.  30d. </a:t>
            </a:r>
            <a:r>
              <a:rPr lang="nl-BE" sz="1400" b="1" dirty="0">
                <a:solidFill>
                  <a:srgbClr val="FF0000"/>
                </a:solidFill>
              </a:rPr>
              <a:t>leverancierskrediet</a:t>
            </a:r>
            <a:br>
              <a:rPr lang="nl-BE" sz="1400" dirty="0">
                <a:solidFill>
                  <a:srgbClr val="FF0000"/>
                </a:solidFill>
              </a:rPr>
            </a:br>
            <a:r>
              <a:rPr lang="nl-BE" sz="1400" dirty="0">
                <a:solidFill>
                  <a:srgbClr val="FF0000"/>
                </a:solidFill>
              </a:rPr>
              <a:t>	500.000 Euro aankopen/jaar </a:t>
            </a:r>
          </a:p>
          <a:p>
            <a:r>
              <a:rPr lang="nl-BE" sz="1400" dirty="0">
                <a:solidFill>
                  <a:srgbClr val="FF0000"/>
                </a:solidFill>
              </a:rPr>
              <a:t>	100.000 Euro diensten</a:t>
            </a:r>
          </a:p>
          <a:p>
            <a:r>
              <a:rPr lang="nl-BE" sz="1400" dirty="0">
                <a:solidFill>
                  <a:srgbClr val="FF0000"/>
                </a:solidFill>
              </a:rPr>
              <a:t>	21% BTW</a:t>
            </a:r>
          </a:p>
          <a:p>
            <a:r>
              <a:rPr lang="nl-BE" sz="1400" dirty="0">
                <a:solidFill>
                  <a:srgbClr val="FF0000"/>
                </a:solidFill>
              </a:rPr>
              <a:t>=&gt; 30/365 x 600.000 x 1,21 = </a:t>
            </a:r>
            <a:r>
              <a:rPr lang="nl-BE" sz="1400" b="1" dirty="0">
                <a:solidFill>
                  <a:srgbClr val="FF0000"/>
                </a:solidFill>
              </a:rPr>
              <a:t>-60.000 €  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315C432-4C28-4D50-BC4F-DB952D08EBF5}"/>
              </a:ext>
            </a:extLst>
          </p:cNvPr>
          <p:cNvCxnSpPr/>
          <p:nvPr/>
        </p:nvCxnSpPr>
        <p:spPr>
          <a:xfrm>
            <a:off x="8152818" y="6500862"/>
            <a:ext cx="9004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529D6094-8E3C-45AF-B0C0-D37F509101F8}"/>
              </a:ext>
            </a:extLst>
          </p:cNvPr>
          <p:cNvSpPr txBox="1"/>
          <p:nvPr/>
        </p:nvSpPr>
        <p:spPr>
          <a:xfrm>
            <a:off x="6139771" y="5776149"/>
            <a:ext cx="38397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err="1">
                <a:solidFill>
                  <a:srgbClr val="FF0000"/>
                </a:solidFill>
              </a:rPr>
              <a:t>bvb</a:t>
            </a:r>
            <a:r>
              <a:rPr lang="nl-BE" sz="1400" dirty="0">
                <a:solidFill>
                  <a:srgbClr val="FF0000"/>
                </a:solidFill>
              </a:rPr>
              <a:t>.  1/12</a:t>
            </a:r>
            <a:r>
              <a:rPr lang="nl-BE" sz="1400" baseline="30000" dirty="0">
                <a:solidFill>
                  <a:srgbClr val="FF0000"/>
                </a:solidFill>
              </a:rPr>
              <a:t>e</a:t>
            </a:r>
            <a:r>
              <a:rPr lang="nl-BE" sz="1400" dirty="0">
                <a:solidFill>
                  <a:srgbClr val="FF0000"/>
                </a:solidFill>
              </a:rPr>
              <a:t> </a:t>
            </a:r>
            <a:r>
              <a:rPr lang="nl-BE" sz="1400" b="1" dirty="0">
                <a:solidFill>
                  <a:srgbClr val="FF0000"/>
                </a:solidFill>
              </a:rPr>
              <a:t>personeelskosten</a:t>
            </a:r>
            <a:br>
              <a:rPr lang="nl-BE" sz="1400" dirty="0">
                <a:solidFill>
                  <a:srgbClr val="FF0000"/>
                </a:solidFill>
              </a:rPr>
            </a:br>
            <a:r>
              <a:rPr lang="nl-BE" sz="1400" dirty="0">
                <a:solidFill>
                  <a:srgbClr val="FF0000"/>
                </a:solidFill>
              </a:rPr>
              <a:t>	180.000 Euro omzet/jaar </a:t>
            </a:r>
          </a:p>
          <a:p>
            <a:r>
              <a:rPr lang="nl-BE" sz="1400" dirty="0">
                <a:solidFill>
                  <a:srgbClr val="FF0000"/>
                </a:solidFill>
              </a:rPr>
              <a:t>=&gt; 180.000 /12 = 		     -  </a:t>
            </a:r>
            <a:r>
              <a:rPr lang="nl-BE" sz="1400" b="1" dirty="0">
                <a:solidFill>
                  <a:srgbClr val="FF0000"/>
                </a:solidFill>
              </a:rPr>
              <a:t>15.000 € </a:t>
            </a:r>
            <a:r>
              <a:rPr lang="nl-BE" sz="1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17B7C92-C562-4AAB-9676-1E8D0D302DDA}"/>
              </a:ext>
            </a:extLst>
          </p:cNvPr>
          <p:cNvSpPr txBox="1"/>
          <p:nvPr/>
        </p:nvSpPr>
        <p:spPr>
          <a:xfrm>
            <a:off x="8099094" y="6527190"/>
            <a:ext cx="1007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rgbClr val="FF0000"/>
                </a:solidFill>
              </a:rPr>
              <a:t>208.000 €</a:t>
            </a:r>
            <a:r>
              <a:rPr lang="nl-BE" sz="16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01B6B77-9FC0-430B-A991-30391922BC97}"/>
              </a:ext>
            </a:extLst>
          </p:cNvPr>
          <p:cNvSpPr txBox="1"/>
          <p:nvPr/>
        </p:nvSpPr>
        <p:spPr>
          <a:xfrm>
            <a:off x="5769327" y="86006"/>
            <a:ext cx="3249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>
                <a:solidFill>
                  <a:schemeClr val="accent1">
                    <a:lumMod val="75000"/>
                  </a:schemeClr>
                </a:solidFill>
              </a:rPr>
              <a:t>CLOSING DATE ACTUALS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7755BEA-0B9E-4FC4-AAA6-D62A13AC6DEB}"/>
              </a:ext>
            </a:extLst>
          </p:cNvPr>
          <p:cNvSpPr txBox="1"/>
          <p:nvPr/>
        </p:nvSpPr>
        <p:spPr>
          <a:xfrm>
            <a:off x="5769326" y="572460"/>
            <a:ext cx="33746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>
                <a:solidFill>
                  <a:schemeClr val="accent1">
                    <a:lumMod val="75000"/>
                  </a:schemeClr>
                </a:solidFill>
              </a:rPr>
              <a:t>Voorraad:				   </a:t>
            </a:r>
            <a:r>
              <a:rPr lang="nl-BE" sz="1400" b="1" dirty="0">
                <a:solidFill>
                  <a:schemeClr val="accent1">
                    <a:lumMod val="75000"/>
                  </a:schemeClr>
                </a:solidFill>
              </a:rPr>
              <a:t>91.300 €</a:t>
            </a:r>
            <a:endParaRPr lang="nl-BE" sz="1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nl-BE" sz="1400" dirty="0">
                <a:solidFill>
                  <a:schemeClr val="accent1">
                    <a:lumMod val="75000"/>
                  </a:schemeClr>
                </a:solidFill>
              </a:rPr>
              <a:t>Handelsvorderingen:            	 </a:t>
            </a:r>
            <a:r>
              <a:rPr lang="nl-BE" sz="1400" b="1" dirty="0">
                <a:solidFill>
                  <a:schemeClr val="accent1">
                    <a:lumMod val="75000"/>
                  </a:schemeClr>
                </a:solidFill>
              </a:rPr>
              <a:t>185.455 €</a:t>
            </a:r>
          </a:p>
          <a:p>
            <a:r>
              <a:rPr lang="nl-BE" sz="1400" b="1" dirty="0">
                <a:solidFill>
                  <a:schemeClr val="accent1">
                    <a:lumMod val="75000"/>
                  </a:schemeClr>
                </a:solidFill>
              </a:rPr>
              <a:t>-/- 30% dubieuze debiteuren:	  -45.000 €</a:t>
            </a:r>
          </a:p>
          <a:p>
            <a:r>
              <a:rPr lang="nl-BE" sz="1400" dirty="0">
                <a:solidFill>
                  <a:schemeClr val="accent1">
                    <a:lumMod val="75000"/>
                  </a:schemeClr>
                </a:solidFill>
              </a:rPr>
              <a:t>Handelsschulden:           	   	  -</a:t>
            </a:r>
            <a:r>
              <a:rPr lang="nl-BE" sz="1400" b="1" dirty="0">
                <a:solidFill>
                  <a:schemeClr val="accent1">
                    <a:lumMod val="75000"/>
                  </a:schemeClr>
                </a:solidFill>
              </a:rPr>
              <a:t>55.238 €</a:t>
            </a:r>
          </a:p>
          <a:p>
            <a:r>
              <a:rPr lang="nl-BE" sz="1400" b="1" dirty="0">
                <a:solidFill>
                  <a:schemeClr val="accent1">
                    <a:lumMod val="75000"/>
                  </a:schemeClr>
                </a:solidFill>
              </a:rPr>
              <a:t>+/+ Te ontvangen facturen: 	  -20.000 €</a:t>
            </a:r>
          </a:p>
          <a:p>
            <a:r>
              <a:rPr lang="nl-BE" sz="1400" b="1" dirty="0">
                <a:solidFill>
                  <a:schemeClr val="accent1">
                    <a:lumMod val="75000"/>
                  </a:schemeClr>
                </a:solidFill>
              </a:rPr>
              <a:t>Soc. en </a:t>
            </a:r>
            <a:r>
              <a:rPr lang="nl-BE" sz="1400" b="1" dirty="0" err="1">
                <a:solidFill>
                  <a:schemeClr val="accent1">
                    <a:lumMod val="75000"/>
                  </a:schemeClr>
                </a:solidFill>
              </a:rPr>
              <a:t>fisc</a:t>
            </a:r>
            <a:r>
              <a:rPr lang="nl-BE" sz="1400" b="1" dirty="0">
                <a:solidFill>
                  <a:schemeClr val="accent1">
                    <a:lumMod val="75000"/>
                  </a:schemeClr>
                </a:solidFill>
              </a:rPr>
              <a:t>. schulden:		  -21.874 €</a:t>
            </a:r>
          </a:p>
          <a:p>
            <a:r>
              <a:rPr lang="nl-BE" sz="16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9ADE2DE-8299-46C9-B416-1E64137BE201}"/>
              </a:ext>
            </a:extLst>
          </p:cNvPr>
          <p:cNvSpPr txBox="1"/>
          <p:nvPr/>
        </p:nvSpPr>
        <p:spPr>
          <a:xfrm>
            <a:off x="6567041" y="1856577"/>
            <a:ext cx="2499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chemeClr val="accent1">
                    <a:lumMod val="75000"/>
                  </a:schemeClr>
                </a:solidFill>
              </a:rPr>
              <a:t> ACTUAL W.C.R:	 134.646 €</a:t>
            </a:r>
            <a:r>
              <a:rPr lang="nl-BE" sz="1600" dirty="0">
                <a:solidFill>
                  <a:schemeClr val="accent1">
                    <a:lumMod val="75000"/>
                  </a:schemeClr>
                </a:solidFill>
              </a:rPr>
              <a:t>  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72A433C4-D77D-49DA-9AA6-94C15A2FADCC}"/>
              </a:ext>
            </a:extLst>
          </p:cNvPr>
          <p:cNvCxnSpPr>
            <a:cxnSpLocks/>
          </p:cNvCxnSpPr>
          <p:nvPr/>
        </p:nvCxnSpPr>
        <p:spPr>
          <a:xfrm>
            <a:off x="8152818" y="1920470"/>
            <a:ext cx="774261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Line 51">
            <a:extLst>
              <a:ext uri="{FF2B5EF4-FFF2-40B4-BE49-F238E27FC236}">
                <a16:creationId xmlns:a16="http://schemas.microsoft.com/office/drawing/2014/main" id="{25A2C15E-2C41-4EDA-896E-15610D04434E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1901" y="667123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59" name="Text Box 55">
            <a:extLst>
              <a:ext uri="{FF2B5EF4-FFF2-40B4-BE49-F238E27FC236}">
                <a16:creationId xmlns:a16="http://schemas.microsoft.com/office/drawing/2014/main" id="{02959450-5959-4C1C-AF4A-A006704B2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6363" y="740148"/>
            <a:ext cx="11525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60" name="Text Box 56">
            <a:extLst>
              <a:ext uri="{FF2B5EF4-FFF2-40B4-BE49-F238E27FC236}">
                <a16:creationId xmlns:a16="http://schemas.microsoft.com/office/drawing/2014/main" id="{BF570EFB-BC95-4792-AD7D-14AE9420B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6287" y="4260190"/>
            <a:ext cx="1150938" cy="36004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Schuld</a:t>
            </a:r>
          </a:p>
        </p:txBody>
      </p:sp>
      <p:sp>
        <p:nvSpPr>
          <p:cNvPr id="68" name="Text Box 58">
            <a:extLst>
              <a:ext uri="{FF2B5EF4-FFF2-40B4-BE49-F238E27FC236}">
                <a16:creationId xmlns:a16="http://schemas.microsoft.com/office/drawing/2014/main" id="{E45C3C11-D6D2-4FE4-BD7C-E6C15B80C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6287" y="4620230"/>
            <a:ext cx="1150938" cy="23142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&lt;1Y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76" name="Text Box 60">
            <a:extLst>
              <a:ext uri="{FF2B5EF4-FFF2-40B4-BE49-F238E27FC236}">
                <a16:creationId xmlns:a16="http://schemas.microsoft.com/office/drawing/2014/main" id="{F7E53F2D-EB56-4200-8DCE-4C51EC09F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7108" y="1459286"/>
            <a:ext cx="11509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Voorraden</a:t>
            </a:r>
          </a:p>
        </p:txBody>
      </p:sp>
      <p:sp>
        <p:nvSpPr>
          <p:cNvPr id="77" name="Text Box 61">
            <a:extLst>
              <a:ext uri="{FF2B5EF4-FFF2-40B4-BE49-F238E27FC236}">
                <a16:creationId xmlns:a16="http://schemas.microsoft.com/office/drawing/2014/main" id="{4F8498EC-1EEF-4593-8C18-71E665C17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7108" y="2106986"/>
            <a:ext cx="1150937" cy="46910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Vorderingen</a:t>
            </a:r>
          </a:p>
        </p:txBody>
      </p:sp>
      <p:sp>
        <p:nvSpPr>
          <p:cNvPr id="78" name="Text Box 62">
            <a:extLst>
              <a:ext uri="{FF2B5EF4-FFF2-40B4-BE49-F238E27FC236}">
                <a16:creationId xmlns:a16="http://schemas.microsoft.com/office/drawing/2014/main" id="{BCDDDA93-1AC2-4583-9F45-B4153BF40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6363" y="1676773"/>
            <a:ext cx="11509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BE" sz="1200"/>
              <a:t>Handels-vorderingen</a:t>
            </a:r>
            <a:endParaRPr lang="nl-NL" sz="1200"/>
          </a:p>
        </p:txBody>
      </p:sp>
      <p:sp>
        <p:nvSpPr>
          <p:cNvPr id="79" name="Text Box 63">
            <a:extLst>
              <a:ext uri="{FF2B5EF4-FFF2-40B4-BE49-F238E27FC236}">
                <a16:creationId xmlns:a16="http://schemas.microsoft.com/office/drawing/2014/main" id="{762ADD7F-EB1C-4A30-916F-6A12597F5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6287" y="4851651"/>
            <a:ext cx="1150938" cy="253207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KT Fin Schuld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80" name="Text Box 64">
            <a:extLst>
              <a:ext uri="{FF2B5EF4-FFF2-40B4-BE49-F238E27FC236}">
                <a16:creationId xmlns:a16="http://schemas.microsoft.com/office/drawing/2014/main" id="{068585F0-5B58-41AA-A3F6-37F27FDA1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8888" y="2035548"/>
            <a:ext cx="11509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Leveranciers</a:t>
            </a:r>
          </a:p>
        </p:txBody>
      </p:sp>
      <p:sp>
        <p:nvSpPr>
          <p:cNvPr id="81" name="Text Box 72">
            <a:extLst>
              <a:ext uri="{FF2B5EF4-FFF2-40B4-BE49-F238E27FC236}">
                <a16:creationId xmlns:a16="http://schemas.microsoft.com/office/drawing/2014/main" id="{9EEC1F59-7F6E-4953-B88B-4D73FAB97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8888" y="2324473"/>
            <a:ext cx="1150938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Soc/Fisc.</a:t>
            </a:r>
          </a:p>
          <a:p>
            <a:pPr algn="ctr" eaLnBrk="1" hangingPunct="1"/>
            <a:r>
              <a:rPr lang="nl-NL" sz="1200"/>
              <a:t>Schulden</a:t>
            </a:r>
          </a:p>
          <a:p>
            <a:pPr algn="ctr" eaLnBrk="1" hangingPunct="1"/>
            <a:endParaRPr lang="nl-NL" sz="1200"/>
          </a:p>
        </p:txBody>
      </p:sp>
      <p:sp>
        <p:nvSpPr>
          <p:cNvPr id="82" name="Text Box 73">
            <a:extLst>
              <a:ext uri="{FF2B5EF4-FFF2-40B4-BE49-F238E27FC236}">
                <a16:creationId xmlns:a16="http://schemas.microsoft.com/office/drawing/2014/main" id="{D0198B3B-8038-4354-B4E9-D0D09D709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848" y="5644863"/>
            <a:ext cx="1152525" cy="26709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 err="1"/>
              <a:t>Liq.Middelen</a:t>
            </a:r>
            <a:endParaRPr lang="nl-NL" sz="1000" dirty="0"/>
          </a:p>
        </p:txBody>
      </p:sp>
      <p:sp>
        <p:nvSpPr>
          <p:cNvPr id="83" name="Line 52">
            <a:extLst>
              <a:ext uri="{FF2B5EF4-FFF2-40B4-BE49-F238E27FC236}">
                <a16:creationId xmlns:a16="http://schemas.microsoft.com/office/drawing/2014/main" id="{2DD4B5D8-FA1E-427E-83FF-E421B749BB86}"/>
              </a:ext>
            </a:extLst>
          </p:cNvPr>
          <p:cNvSpPr>
            <a:spLocks noChangeShapeType="1"/>
          </p:cNvSpPr>
          <p:nvPr/>
        </p:nvSpPr>
        <p:spPr bwMode="auto">
          <a:xfrm>
            <a:off x="2418888" y="667123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FB873468-44A0-411D-8BDC-7870A9A5AE6C}"/>
              </a:ext>
            </a:extLst>
          </p:cNvPr>
          <p:cNvSpPr txBox="1"/>
          <p:nvPr/>
        </p:nvSpPr>
        <p:spPr>
          <a:xfrm rot="5400000">
            <a:off x="3425148" y="4504147"/>
            <a:ext cx="1013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00B050"/>
                </a:solidFill>
              </a:rPr>
              <a:t>Net-cash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25C2547-92EB-423B-8D68-9BABBA8562D3}"/>
              </a:ext>
            </a:extLst>
          </p:cNvPr>
          <p:cNvSpPr txBox="1"/>
          <p:nvPr/>
        </p:nvSpPr>
        <p:spPr>
          <a:xfrm>
            <a:off x="1191272" y="2765757"/>
            <a:ext cx="248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4472BE"/>
                </a:solidFill>
              </a:rPr>
              <a:t>Bedrijfskapitaalbehoefte</a:t>
            </a:r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7D8687ED-64B8-41BB-9013-AA781CC0FC78}"/>
              </a:ext>
            </a:extLst>
          </p:cNvPr>
          <p:cNvSpPr/>
          <p:nvPr/>
        </p:nvSpPr>
        <p:spPr>
          <a:xfrm>
            <a:off x="1252862" y="1461231"/>
            <a:ext cx="1163782" cy="1128156"/>
          </a:xfrm>
          <a:custGeom>
            <a:avLst/>
            <a:gdLst>
              <a:gd name="connsiteX0" fmla="*/ 5937 w 1163782"/>
              <a:gd name="connsiteY0" fmla="*/ 0 h 1110343"/>
              <a:gd name="connsiteX1" fmla="*/ 1163782 w 1163782"/>
              <a:gd name="connsiteY1" fmla="*/ 5938 h 1110343"/>
              <a:gd name="connsiteX2" fmla="*/ 1140031 w 1163782"/>
              <a:gd name="connsiteY2" fmla="*/ 581891 h 1110343"/>
              <a:gd name="connsiteX3" fmla="*/ 896587 w 1163782"/>
              <a:gd name="connsiteY3" fmla="*/ 1110343 h 1110343"/>
              <a:gd name="connsiteX4" fmla="*/ 0 w 1163782"/>
              <a:gd name="connsiteY4" fmla="*/ 1110343 h 1110343"/>
              <a:gd name="connsiteX5" fmla="*/ 5937 w 1163782"/>
              <a:gd name="connsiteY5" fmla="*/ 0 h 1110343"/>
              <a:gd name="connsiteX0" fmla="*/ 5937 w 1163782"/>
              <a:gd name="connsiteY0" fmla="*/ 0 h 1128156"/>
              <a:gd name="connsiteX1" fmla="*/ 1163782 w 1163782"/>
              <a:gd name="connsiteY1" fmla="*/ 5938 h 1128156"/>
              <a:gd name="connsiteX2" fmla="*/ 1140031 w 1163782"/>
              <a:gd name="connsiteY2" fmla="*/ 581891 h 1128156"/>
              <a:gd name="connsiteX3" fmla="*/ 1157844 w 1163782"/>
              <a:gd name="connsiteY3" fmla="*/ 1128156 h 1128156"/>
              <a:gd name="connsiteX4" fmla="*/ 0 w 1163782"/>
              <a:gd name="connsiteY4" fmla="*/ 1110343 h 1128156"/>
              <a:gd name="connsiteX5" fmla="*/ 5937 w 1163782"/>
              <a:gd name="connsiteY5" fmla="*/ 0 h 11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782" h="1128156">
                <a:moveTo>
                  <a:pt x="5937" y="0"/>
                </a:moveTo>
                <a:lnTo>
                  <a:pt x="1163782" y="5938"/>
                </a:lnTo>
                <a:lnTo>
                  <a:pt x="1140031" y="581891"/>
                </a:lnTo>
                <a:lnTo>
                  <a:pt x="1157844" y="1128156"/>
                </a:lnTo>
                <a:lnTo>
                  <a:pt x="0" y="1110343"/>
                </a:lnTo>
                <a:lnTo>
                  <a:pt x="5937" y="0"/>
                </a:lnTo>
                <a:close/>
              </a:path>
            </a:pathLst>
          </a:custGeom>
          <a:solidFill>
            <a:srgbClr val="4472BE">
              <a:alpha val="21961"/>
            </a:srgbClr>
          </a:solidFill>
          <a:ln>
            <a:solidFill>
              <a:srgbClr val="2F528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26E23559-9E28-4FEA-88EA-58B109C0E70F}"/>
              </a:ext>
            </a:extLst>
          </p:cNvPr>
          <p:cNvSpPr/>
          <p:nvPr/>
        </p:nvSpPr>
        <p:spPr>
          <a:xfrm>
            <a:off x="1265087" y="745065"/>
            <a:ext cx="1149887" cy="718518"/>
          </a:xfrm>
          <a:prstGeom prst="rect">
            <a:avLst/>
          </a:prstGeom>
          <a:solidFill>
            <a:srgbClr val="FFFF00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F13584FC-28B2-405E-BAED-B8471D9BA2E0}"/>
              </a:ext>
            </a:extLst>
          </p:cNvPr>
          <p:cNvSpPr/>
          <p:nvPr/>
        </p:nvSpPr>
        <p:spPr>
          <a:xfrm>
            <a:off x="1462867" y="4274965"/>
            <a:ext cx="2297875" cy="1620982"/>
          </a:xfrm>
          <a:custGeom>
            <a:avLst/>
            <a:gdLst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51906 w 2297875"/>
              <a:gd name="connsiteY4" fmla="*/ 831273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7875" h="1620982">
                <a:moveTo>
                  <a:pt x="1294410" y="825335"/>
                </a:moveTo>
                <a:lnTo>
                  <a:pt x="2297875" y="831273"/>
                </a:lnTo>
                <a:lnTo>
                  <a:pt x="2286000" y="5937"/>
                </a:lnTo>
                <a:lnTo>
                  <a:pt x="1140031" y="0"/>
                </a:lnTo>
                <a:lnTo>
                  <a:pt x="1151906" y="831273"/>
                </a:lnTo>
                <a:lnTo>
                  <a:pt x="890649" y="1377537"/>
                </a:lnTo>
                <a:lnTo>
                  <a:pt x="0" y="1377537"/>
                </a:lnTo>
                <a:lnTo>
                  <a:pt x="0" y="1620982"/>
                </a:lnTo>
                <a:lnTo>
                  <a:pt x="1145969" y="1609106"/>
                </a:lnTo>
                <a:lnTo>
                  <a:pt x="1145969" y="1365662"/>
                </a:lnTo>
                <a:lnTo>
                  <a:pt x="985652" y="1377537"/>
                </a:lnTo>
                <a:lnTo>
                  <a:pt x="1294410" y="825335"/>
                </a:lnTo>
                <a:close/>
              </a:path>
            </a:pathLst>
          </a:custGeom>
          <a:solidFill>
            <a:srgbClr val="92D050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86CDD7F9-0A70-44BA-85E8-AA166C20F75E}"/>
              </a:ext>
            </a:extLst>
          </p:cNvPr>
          <p:cNvSpPr/>
          <p:nvPr/>
        </p:nvSpPr>
        <p:spPr>
          <a:xfrm>
            <a:off x="2405099" y="2045417"/>
            <a:ext cx="1163782" cy="782292"/>
          </a:xfrm>
          <a:custGeom>
            <a:avLst/>
            <a:gdLst>
              <a:gd name="connsiteX0" fmla="*/ 5937 w 1163782"/>
              <a:gd name="connsiteY0" fmla="*/ 0 h 1110343"/>
              <a:gd name="connsiteX1" fmla="*/ 1163782 w 1163782"/>
              <a:gd name="connsiteY1" fmla="*/ 5938 h 1110343"/>
              <a:gd name="connsiteX2" fmla="*/ 1140031 w 1163782"/>
              <a:gd name="connsiteY2" fmla="*/ 581891 h 1110343"/>
              <a:gd name="connsiteX3" fmla="*/ 896587 w 1163782"/>
              <a:gd name="connsiteY3" fmla="*/ 1110343 h 1110343"/>
              <a:gd name="connsiteX4" fmla="*/ 0 w 1163782"/>
              <a:gd name="connsiteY4" fmla="*/ 1110343 h 1110343"/>
              <a:gd name="connsiteX5" fmla="*/ 5937 w 1163782"/>
              <a:gd name="connsiteY5" fmla="*/ 0 h 1110343"/>
              <a:gd name="connsiteX0" fmla="*/ 5937 w 1163782"/>
              <a:gd name="connsiteY0" fmla="*/ 0 h 1128156"/>
              <a:gd name="connsiteX1" fmla="*/ 1163782 w 1163782"/>
              <a:gd name="connsiteY1" fmla="*/ 5938 h 1128156"/>
              <a:gd name="connsiteX2" fmla="*/ 1140031 w 1163782"/>
              <a:gd name="connsiteY2" fmla="*/ 581891 h 1128156"/>
              <a:gd name="connsiteX3" fmla="*/ 1157844 w 1163782"/>
              <a:gd name="connsiteY3" fmla="*/ 1128156 h 1128156"/>
              <a:gd name="connsiteX4" fmla="*/ 0 w 1163782"/>
              <a:gd name="connsiteY4" fmla="*/ 1110343 h 1128156"/>
              <a:gd name="connsiteX5" fmla="*/ 5937 w 1163782"/>
              <a:gd name="connsiteY5" fmla="*/ 0 h 11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782" h="1128156">
                <a:moveTo>
                  <a:pt x="5937" y="0"/>
                </a:moveTo>
                <a:lnTo>
                  <a:pt x="1163782" y="5938"/>
                </a:lnTo>
                <a:lnTo>
                  <a:pt x="1140031" y="581891"/>
                </a:lnTo>
                <a:lnTo>
                  <a:pt x="1157844" y="1128156"/>
                </a:lnTo>
                <a:lnTo>
                  <a:pt x="0" y="1110343"/>
                </a:lnTo>
                <a:lnTo>
                  <a:pt x="5937" y="0"/>
                </a:lnTo>
                <a:close/>
              </a:path>
            </a:pathLst>
          </a:custGeom>
          <a:solidFill>
            <a:srgbClr val="4472BE">
              <a:alpha val="21961"/>
            </a:srgbClr>
          </a:solidFill>
          <a:ln>
            <a:solidFill>
              <a:srgbClr val="2F528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1" name="Line 51">
            <a:extLst>
              <a:ext uri="{FF2B5EF4-FFF2-40B4-BE49-F238E27FC236}">
                <a16:creationId xmlns:a16="http://schemas.microsoft.com/office/drawing/2014/main" id="{89A52636-D7B7-4FE3-BF9C-FC005AD09099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6179" y="3729022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92" name="Line 52">
            <a:extLst>
              <a:ext uri="{FF2B5EF4-FFF2-40B4-BE49-F238E27FC236}">
                <a16:creationId xmlns:a16="http://schemas.microsoft.com/office/drawing/2014/main" id="{215345E3-46BC-4649-A7A6-E0BED728AB82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3166" y="3729022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3B10534B-DD1A-40D3-8F60-70F5D165940F}"/>
              </a:ext>
            </a:extLst>
          </p:cNvPr>
          <p:cNvSpPr txBox="1"/>
          <p:nvPr/>
        </p:nvSpPr>
        <p:spPr>
          <a:xfrm>
            <a:off x="2103531" y="3413551"/>
            <a:ext cx="1041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Net-Cash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D34B9AE9-6291-4D19-8225-A868DFE11B3A}"/>
              </a:ext>
            </a:extLst>
          </p:cNvPr>
          <p:cNvSpPr txBox="1"/>
          <p:nvPr/>
        </p:nvSpPr>
        <p:spPr>
          <a:xfrm>
            <a:off x="1665041" y="309782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Enterprise </a:t>
            </a:r>
            <a:r>
              <a:rPr lang="nl-BE" dirty="0" err="1"/>
              <a:t>value</a:t>
            </a:r>
            <a:endParaRPr lang="nl-BE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FCAAB35F-CF3B-47A6-B961-69D9C9A5B801}"/>
              </a:ext>
            </a:extLst>
          </p:cNvPr>
          <p:cNvSpPr txBox="1"/>
          <p:nvPr/>
        </p:nvSpPr>
        <p:spPr>
          <a:xfrm>
            <a:off x="3776344" y="255921"/>
            <a:ext cx="3449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5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3917559C-643F-47D1-861C-CA8BD6684DA7}"/>
              </a:ext>
            </a:extLst>
          </p:cNvPr>
          <p:cNvSpPr txBox="1"/>
          <p:nvPr/>
        </p:nvSpPr>
        <p:spPr>
          <a:xfrm rot="16200000">
            <a:off x="784892" y="927986"/>
            <a:ext cx="746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accent4">
                    <a:lumMod val="75000"/>
                  </a:schemeClr>
                </a:solidFill>
              </a:rPr>
              <a:t>V. act.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61F67D0-0956-4B8A-939F-F96BE6EB75EC}"/>
              </a:ext>
            </a:extLst>
          </p:cNvPr>
          <p:cNvSpPr txBox="1"/>
          <p:nvPr/>
        </p:nvSpPr>
        <p:spPr>
          <a:xfrm rot="20347353">
            <a:off x="1330809" y="906807"/>
            <a:ext cx="1007888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rgbClr val="FF0000"/>
                </a:solidFill>
              </a:rPr>
              <a:t>160.000 €</a:t>
            </a:r>
            <a:r>
              <a:rPr lang="nl-BE" sz="16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326A6413-884E-4ABC-BFFE-7F721F406318}"/>
              </a:ext>
            </a:extLst>
          </p:cNvPr>
          <p:cNvSpPr txBox="1"/>
          <p:nvPr/>
        </p:nvSpPr>
        <p:spPr>
          <a:xfrm rot="1775914">
            <a:off x="1666102" y="1913069"/>
            <a:ext cx="144569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rgbClr val="FF0000"/>
                </a:solidFill>
              </a:rPr>
              <a:t>135.000 € +73.000 € cash</a:t>
            </a:r>
            <a:r>
              <a:rPr lang="nl-BE" sz="16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F76EFFBA-CA40-423A-BE44-14AB88614C17}"/>
              </a:ext>
            </a:extLst>
          </p:cNvPr>
          <p:cNvSpPr txBox="1"/>
          <p:nvPr/>
        </p:nvSpPr>
        <p:spPr>
          <a:xfrm rot="20347353">
            <a:off x="2636934" y="4532407"/>
            <a:ext cx="1072089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rgbClr val="FF0000"/>
                </a:solidFill>
              </a:rPr>
              <a:t>-183.000 €</a:t>
            </a:r>
            <a:r>
              <a:rPr lang="nl-BE" sz="1600" dirty="0">
                <a:solidFill>
                  <a:srgbClr val="FF0000"/>
                </a:solidFill>
              </a:rPr>
              <a:t> 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59046AF-074B-49E0-9430-CD798C17DDC0}"/>
              </a:ext>
            </a:extLst>
          </p:cNvPr>
          <p:cNvCxnSpPr/>
          <p:nvPr/>
        </p:nvCxnSpPr>
        <p:spPr>
          <a:xfrm flipH="1">
            <a:off x="5095511" y="2180010"/>
            <a:ext cx="1471530" cy="11285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11A511A7-81F4-4D60-9C2D-BD658460A410}"/>
              </a:ext>
            </a:extLst>
          </p:cNvPr>
          <p:cNvCxnSpPr>
            <a:cxnSpLocks/>
          </p:cNvCxnSpPr>
          <p:nvPr/>
        </p:nvCxnSpPr>
        <p:spPr>
          <a:xfrm flipH="1" flipV="1">
            <a:off x="5167801" y="3586378"/>
            <a:ext cx="2931293" cy="29959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AF3017F7-1988-416D-BAEB-9B3A79A10E6B}"/>
              </a:ext>
            </a:extLst>
          </p:cNvPr>
          <p:cNvSpPr txBox="1"/>
          <p:nvPr/>
        </p:nvSpPr>
        <p:spPr>
          <a:xfrm>
            <a:off x="4483522" y="3293833"/>
            <a:ext cx="1007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rgbClr val="FF0000"/>
                </a:solidFill>
              </a:rPr>
              <a:t>-73.000 €</a:t>
            </a:r>
            <a:r>
              <a:rPr lang="nl-BE" sz="1600" dirty="0">
                <a:solidFill>
                  <a:srgbClr val="FF0000"/>
                </a:solidFill>
              </a:rPr>
              <a:t>  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5F85DFA-BF2E-431B-8E10-869138F57878}"/>
              </a:ext>
            </a:extLst>
          </p:cNvPr>
          <p:cNvCxnSpPr>
            <a:cxnSpLocks/>
            <a:stCxn id="100" idx="0"/>
          </p:cNvCxnSpPr>
          <p:nvPr/>
        </p:nvCxnSpPr>
        <p:spPr>
          <a:xfrm flipV="1">
            <a:off x="2533367" y="1453195"/>
            <a:ext cx="314535" cy="4980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39489D53-ED19-46AE-BF74-A44145B6FE1B}"/>
              </a:ext>
            </a:extLst>
          </p:cNvPr>
          <p:cNvCxnSpPr>
            <a:cxnSpLocks/>
          </p:cNvCxnSpPr>
          <p:nvPr/>
        </p:nvCxnSpPr>
        <p:spPr>
          <a:xfrm>
            <a:off x="1961423" y="1139781"/>
            <a:ext cx="595302" cy="112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B6DA9A63-6A9A-49E6-B8B2-03EABE9E7424}"/>
              </a:ext>
            </a:extLst>
          </p:cNvPr>
          <p:cNvSpPr txBox="1"/>
          <p:nvPr/>
        </p:nvSpPr>
        <p:spPr>
          <a:xfrm>
            <a:off x="2683533" y="609871"/>
            <a:ext cx="1007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rgbClr val="FF0000"/>
                </a:solidFill>
              </a:rPr>
              <a:t>185.000 €</a:t>
            </a:r>
            <a:r>
              <a:rPr lang="nl-BE" sz="1600" dirty="0">
                <a:solidFill>
                  <a:srgbClr val="FF0000"/>
                </a:solidFill>
              </a:rPr>
              <a:t>  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27ECE6A2-213E-478F-8E69-0CE7F7754BFC}"/>
              </a:ext>
            </a:extLst>
          </p:cNvPr>
          <p:cNvCxnSpPr>
            <a:cxnSpLocks/>
          </p:cNvCxnSpPr>
          <p:nvPr/>
        </p:nvCxnSpPr>
        <p:spPr>
          <a:xfrm flipH="1" flipV="1">
            <a:off x="3130348" y="1526255"/>
            <a:ext cx="281266" cy="29116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5981022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A61DC39-297F-4ED5-A1F2-9FE529BF8D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15" y="2127996"/>
            <a:ext cx="2515214" cy="2541414"/>
          </a:xfrm>
          <a:prstGeom prst="rect">
            <a:avLst/>
          </a:prstGeom>
        </p:spPr>
      </p:pic>
      <p:pic>
        <p:nvPicPr>
          <p:cNvPr id="10" name="image2.png">
            <a:extLst>
              <a:ext uri="{FF2B5EF4-FFF2-40B4-BE49-F238E27FC236}">
                <a16:creationId xmlns:a16="http://schemas.microsoft.com/office/drawing/2014/main" id="{312C46E5-90E8-49E2-AB69-DEA9DF9F7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62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2.png">
            <a:extLst>
              <a:ext uri="{FF2B5EF4-FFF2-40B4-BE49-F238E27FC236}">
                <a16:creationId xmlns:a16="http://schemas.microsoft.com/office/drawing/2014/main" id="{9199735B-E72B-4A30-99CE-151EAE035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2843808" y="2471607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2988270" y="2544632"/>
            <a:ext cx="11525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8" name="Text Box 56"/>
          <p:cNvSpPr txBox="1">
            <a:spLocks noChangeArrowheads="1"/>
          </p:cNvSpPr>
          <p:nvPr/>
        </p:nvSpPr>
        <p:spPr bwMode="auto">
          <a:xfrm>
            <a:off x="7079953" y="3014766"/>
            <a:ext cx="1150938" cy="36004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Schuld</a:t>
            </a:r>
          </a:p>
        </p:txBody>
      </p:sp>
      <p:sp>
        <p:nvSpPr>
          <p:cNvPr id="10" name="Text Box 58"/>
          <p:cNvSpPr txBox="1">
            <a:spLocks noChangeArrowheads="1"/>
          </p:cNvSpPr>
          <p:nvPr/>
        </p:nvSpPr>
        <p:spPr bwMode="auto">
          <a:xfrm>
            <a:off x="7079953" y="3374806"/>
            <a:ext cx="1150938" cy="23142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&lt;1Y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2989015" y="3263770"/>
            <a:ext cx="11509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Voorraden</a:t>
            </a:r>
          </a:p>
        </p:txBody>
      </p:sp>
      <p:sp>
        <p:nvSpPr>
          <p:cNvPr id="12" name="Text Box 61"/>
          <p:cNvSpPr txBox="1">
            <a:spLocks noChangeArrowheads="1"/>
          </p:cNvSpPr>
          <p:nvPr/>
        </p:nvSpPr>
        <p:spPr bwMode="auto">
          <a:xfrm>
            <a:off x="2989015" y="3911470"/>
            <a:ext cx="1150937" cy="46910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Vorderingen</a:t>
            </a:r>
          </a:p>
        </p:txBody>
      </p: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2988270" y="3481257"/>
            <a:ext cx="11509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BE" sz="1200"/>
              <a:t>Handels-vorderingen</a:t>
            </a:r>
            <a:endParaRPr lang="nl-NL" sz="1200"/>
          </a:p>
        </p:txBody>
      </p:sp>
      <p:sp>
        <p:nvSpPr>
          <p:cNvPr id="14" name="Text Box 63"/>
          <p:cNvSpPr txBox="1">
            <a:spLocks noChangeArrowheads="1"/>
          </p:cNvSpPr>
          <p:nvPr/>
        </p:nvSpPr>
        <p:spPr bwMode="auto">
          <a:xfrm>
            <a:off x="7079953" y="3606227"/>
            <a:ext cx="1150938" cy="253207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KT Fin Schuld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5" name="Text Box 64"/>
          <p:cNvSpPr txBox="1">
            <a:spLocks noChangeArrowheads="1"/>
          </p:cNvSpPr>
          <p:nvPr/>
        </p:nvSpPr>
        <p:spPr bwMode="auto">
          <a:xfrm>
            <a:off x="4140795" y="3840032"/>
            <a:ext cx="11509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Leveranciers</a:t>
            </a:r>
          </a:p>
        </p:txBody>
      </p:sp>
      <p:sp>
        <p:nvSpPr>
          <p:cNvPr id="19" name="Text Box 72"/>
          <p:cNvSpPr txBox="1">
            <a:spLocks noChangeArrowheads="1"/>
          </p:cNvSpPr>
          <p:nvPr/>
        </p:nvSpPr>
        <p:spPr bwMode="auto">
          <a:xfrm>
            <a:off x="4140795" y="4128957"/>
            <a:ext cx="1150938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Soc/Fisc.</a:t>
            </a:r>
          </a:p>
          <a:p>
            <a:pPr algn="ctr" eaLnBrk="1" hangingPunct="1"/>
            <a:r>
              <a:rPr lang="nl-NL" sz="1200"/>
              <a:t>Schulden</a:t>
            </a:r>
          </a:p>
          <a:p>
            <a:pPr algn="ctr" eaLnBrk="1" hangingPunct="1"/>
            <a:endParaRPr lang="nl-NL" sz="1200"/>
          </a:p>
        </p:txBody>
      </p:sp>
      <p:sp>
        <p:nvSpPr>
          <p:cNvPr id="20" name="Text Box 73"/>
          <p:cNvSpPr txBox="1">
            <a:spLocks noChangeArrowheads="1"/>
          </p:cNvSpPr>
          <p:nvPr/>
        </p:nvSpPr>
        <p:spPr bwMode="auto">
          <a:xfrm>
            <a:off x="5923514" y="4399439"/>
            <a:ext cx="1152525" cy="26709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 err="1"/>
              <a:t>Liq.Middelen</a:t>
            </a:r>
            <a:endParaRPr lang="nl-NL" sz="1000" dirty="0"/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4140795" y="2471607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B299431-35A9-4F60-A376-0F526B0EDFE5}"/>
              </a:ext>
            </a:extLst>
          </p:cNvPr>
          <p:cNvSpPr txBox="1"/>
          <p:nvPr/>
        </p:nvSpPr>
        <p:spPr>
          <a:xfrm rot="5400000">
            <a:off x="7908814" y="3258723"/>
            <a:ext cx="1013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00B050"/>
                </a:solidFill>
              </a:rPr>
              <a:t>Net-cash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BF2AF88-27AE-4A0F-A2A2-FC95706ABFFD}"/>
              </a:ext>
            </a:extLst>
          </p:cNvPr>
          <p:cNvSpPr txBox="1"/>
          <p:nvPr/>
        </p:nvSpPr>
        <p:spPr>
          <a:xfrm>
            <a:off x="2913179" y="4570241"/>
            <a:ext cx="248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4472BE"/>
                </a:solidFill>
              </a:rPr>
              <a:t>Bedrijfskapitaalbehoefte</a:t>
            </a: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A9C10B4B-2294-43B5-A0D3-4D8AD6731EEB}"/>
              </a:ext>
            </a:extLst>
          </p:cNvPr>
          <p:cNvSpPr/>
          <p:nvPr/>
        </p:nvSpPr>
        <p:spPr>
          <a:xfrm>
            <a:off x="2974769" y="3265715"/>
            <a:ext cx="1163782" cy="1128156"/>
          </a:xfrm>
          <a:custGeom>
            <a:avLst/>
            <a:gdLst>
              <a:gd name="connsiteX0" fmla="*/ 5937 w 1163782"/>
              <a:gd name="connsiteY0" fmla="*/ 0 h 1110343"/>
              <a:gd name="connsiteX1" fmla="*/ 1163782 w 1163782"/>
              <a:gd name="connsiteY1" fmla="*/ 5938 h 1110343"/>
              <a:gd name="connsiteX2" fmla="*/ 1140031 w 1163782"/>
              <a:gd name="connsiteY2" fmla="*/ 581891 h 1110343"/>
              <a:gd name="connsiteX3" fmla="*/ 896587 w 1163782"/>
              <a:gd name="connsiteY3" fmla="*/ 1110343 h 1110343"/>
              <a:gd name="connsiteX4" fmla="*/ 0 w 1163782"/>
              <a:gd name="connsiteY4" fmla="*/ 1110343 h 1110343"/>
              <a:gd name="connsiteX5" fmla="*/ 5937 w 1163782"/>
              <a:gd name="connsiteY5" fmla="*/ 0 h 1110343"/>
              <a:gd name="connsiteX0" fmla="*/ 5937 w 1163782"/>
              <a:gd name="connsiteY0" fmla="*/ 0 h 1128156"/>
              <a:gd name="connsiteX1" fmla="*/ 1163782 w 1163782"/>
              <a:gd name="connsiteY1" fmla="*/ 5938 h 1128156"/>
              <a:gd name="connsiteX2" fmla="*/ 1140031 w 1163782"/>
              <a:gd name="connsiteY2" fmla="*/ 581891 h 1128156"/>
              <a:gd name="connsiteX3" fmla="*/ 1157844 w 1163782"/>
              <a:gd name="connsiteY3" fmla="*/ 1128156 h 1128156"/>
              <a:gd name="connsiteX4" fmla="*/ 0 w 1163782"/>
              <a:gd name="connsiteY4" fmla="*/ 1110343 h 1128156"/>
              <a:gd name="connsiteX5" fmla="*/ 5937 w 1163782"/>
              <a:gd name="connsiteY5" fmla="*/ 0 h 11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782" h="1128156">
                <a:moveTo>
                  <a:pt x="5937" y="0"/>
                </a:moveTo>
                <a:lnTo>
                  <a:pt x="1163782" y="5938"/>
                </a:lnTo>
                <a:lnTo>
                  <a:pt x="1140031" y="581891"/>
                </a:lnTo>
                <a:lnTo>
                  <a:pt x="1157844" y="1128156"/>
                </a:lnTo>
                <a:lnTo>
                  <a:pt x="0" y="1110343"/>
                </a:lnTo>
                <a:lnTo>
                  <a:pt x="5937" y="0"/>
                </a:lnTo>
                <a:close/>
              </a:path>
            </a:pathLst>
          </a:custGeom>
          <a:solidFill>
            <a:srgbClr val="4472BE">
              <a:alpha val="21961"/>
            </a:srgbClr>
          </a:solidFill>
          <a:ln>
            <a:solidFill>
              <a:srgbClr val="2F528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669F2CF-8FEF-4E75-8DF2-0165C2EE9541}"/>
              </a:ext>
            </a:extLst>
          </p:cNvPr>
          <p:cNvSpPr/>
          <p:nvPr/>
        </p:nvSpPr>
        <p:spPr>
          <a:xfrm>
            <a:off x="2986994" y="2549549"/>
            <a:ext cx="1149887" cy="718518"/>
          </a:xfrm>
          <a:prstGeom prst="rect">
            <a:avLst/>
          </a:prstGeom>
          <a:solidFill>
            <a:srgbClr val="FFFF00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EB77D9E-9D52-47C0-BB47-65DDF786AE94}"/>
              </a:ext>
            </a:extLst>
          </p:cNvPr>
          <p:cNvSpPr/>
          <p:nvPr/>
        </p:nvSpPr>
        <p:spPr>
          <a:xfrm>
            <a:off x="5946533" y="3029541"/>
            <a:ext cx="2297875" cy="1620982"/>
          </a:xfrm>
          <a:custGeom>
            <a:avLst/>
            <a:gdLst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51906 w 2297875"/>
              <a:gd name="connsiteY4" fmla="*/ 831273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7875" h="1620982">
                <a:moveTo>
                  <a:pt x="1294410" y="825335"/>
                </a:moveTo>
                <a:lnTo>
                  <a:pt x="2297875" y="831273"/>
                </a:lnTo>
                <a:lnTo>
                  <a:pt x="2286000" y="5937"/>
                </a:lnTo>
                <a:lnTo>
                  <a:pt x="1140031" y="0"/>
                </a:lnTo>
                <a:lnTo>
                  <a:pt x="1151906" y="831273"/>
                </a:lnTo>
                <a:lnTo>
                  <a:pt x="890649" y="1377537"/>
                </a:lnTo>
                <a:lnTo>
                  <a:pt x="0" y="1377537"/>
                </a:lnTo>
                <a:lnTo>
                  <a:pt x="0" y="1620982"/>
                </a:lnTo>
                <a:lnTo>
                  <a:pt x="1145969" y="1609106"/>
                </a:lnTo>
                <a:lnTo>
                  <a:pt x="1145969" y="1365662"/>
                </a:lnTo>
                <a:lnTo>
                  <a:pt x="985652" y="1377537"/>
                </a:lnTo>
                <a:lnTo>
                  <a:pt x="1294410" y="825335"/>
                </a:lnTo>
                <a:close/>
              </a:path>
            </a:pathLst>
          </a:custGeom>
          <a:solidFill>
            <a:srgbClr val="92D050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A4A3E07-C6EB-4BA6-9764-BB85466CC42E}"/>
              </a:ext>
            </a:extLst>
          </p:cNvPr>
          <p:cNvSpPr/>
          <p:nvPr/>
        </p:nvSpPr>
        <p:spPr>
          <a:xfrm>
            <a:off x="4127006" y="3849901"/>
            <a:ext cx="1163782" cy="782292"/>
          </a:xfrm>
          <a:custGeom>
            <a:avLst/>
            <a:gdLst>
              <a:gd name="connsiteX0" fmla="*/ 5937 w 1163782"/>
              <a:gd name="connsiteY0" fmla="*/ 0 h 1110343"/>
              <a:gd name="connsiteX1" fmla="*/ 1163782 w 1163782"/>
              <a:gd name="connsiteY1" fmla="*/ 5938 h 1110343"/>
              <a:gd name="connsiteX2" fmla="*/ 1140031 w 1163782"/>
              <a:gd name="connsiteY2" fmla="*/ 581891 h 1110343"/>
              <a:gd name="connsiteX3" fmla="*/ 896587 w 1163782"/>
              <a:gd name="connsiteY3" fmla="*/ 1110343 h 1110343"/>
              <a:gd name="connsiteX4" fmla="*/ 0 w 1163782"/>
              <a:gd name="connsiteY4" fmla="*/ 1110343 h 1110343"/>
              <a:gd name="connsiteX5" fmla="*/ 5937 w 1163782"/>
              <a:gd name="connsiteY5" fmla="*/ 0 h 1110343"/>
              <a:gd name="connsiteX0" fmla="*/ 5937 w 1163782"/>
              <a:gd name="connsiteY0" fmla="*/ 0 h 1128156"/>
              <a:gd name="connsiteX1" fmla="*/ 1163782 w 1163782"/>
              <a:gd name="connsiteY1" fmla="*/ 5938 h 1128156"/>
              <a:gd name="connsiteX2" fmla="*/ 1140031 w 1163782"/>
              <a:gd name="connsiteY2" fmla="*/ 581891 h 1128156"/>
              <a:gd name="connsiteX3" fmla="*/ 1157844 w 1163782"/>
              <a:gd name="connsiteY3" fmla="*/ 1128156 h 1128156"/>
              <a:gd name="connsiteX4" fmla="*/ 0 w 1163782"/>
              <a:gd name="connsiteY4" fmla="*/ 1110343 h 1128156"/>
              <a:gd name="connsiteX5" fmla="*/ 5937 w 1163782"/>
              <a:gd name="connsiteY5" fmla="*/ 0 h 11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782" h="1128156">
                <a:moveTo>
                  <a:pt x="5937" y="0"/>
                </a:moveTo>
                <a:lnTo>
                  <a:pt x="1163782" y="5938"/>
                </a:lnTo>
                <a:lnTo>
                  <a:pt x="1140031" y="581891"/>
                </a:lnTo>
                <a:lnTo>
                  <a:pt x="1157844" y="1128156"/>
                </a:lnTo>
                <a:lnTo>
                  <a:pt x="0" y="1110343"/>
                </a:lnTo>
                <a:lnTo>
                  <a:pt x="5937" y="0"/>
                </a:lnTo>
                <a:close/>
              </a:path>
            </a:pathLst>
          </a:custGeom>
          <a:solidFill>
            <a:srgbClr val="4472BE">
              <a:alpha val="21961"/>
            </a:srgbClr>
          </a:solidFill>
          <a:ln>
            <a:solidFill>
              <a:srgbClr val="2F528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0" name="Line 51">
            <a:extLst>
              <a:ext uri="{FF2B5EF4-FFF2-40B4-BE49-F238E27FC236}">
                <a16:creationId xmlns:a16="http://schemas.microsoft.com/office/drawing/2014/main" id="{AA54A378-229F-4D12-9A95-66796A7C8F73}"/>
              </a:ext>
            </a:extLst>
          </p:cNvPr>
          <p:cNvSpPr>
            <a:spLocks noChangeShapeType="1"/>
          </p:cNvSpPr>
          <p:nvPr/>
        </p:nvSpPr>
        <p:spPr bwMode="auto">
          <a:xfrm>
            <a:off x="5779845" y="2483598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3" name="Line 52">
            <a:extLst>
              <a:ext uri="{FF2B5EF4-FFF2-40B4-BE49-F238E27FC236}">
                <a16:creationId xmlns:a16="http://schemas.microsoft.com/office/drawing/2014/main" id="{B0A524FC-647A-4815-A43A-2DC1086326C0}"/>
              </a:ext>
            </a:extLst>
          </p:cNvPr>
          <p:cNvSpPr>
            <a:spLocks noChangeShapeType="1"/>
          </p:cNvSpPr>
          <p:nvPr/>
        </p:nvSpPr>
        <p:spPr bwMode="auto">
          <a:xfrm>
            <a:off x="7076832" y="2483598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01A7D1D-70A2-4607-A5CE-2A3AB424DCA3}"/>
              </a:ext>
            </a:extLst>
          </p:cNvPr>
          <p:cNvSpPr txBox="1"/>
          <p:nvPr/>
        </p:nvSpPr>
        <p:spPr>
          <a:xfrm>
            <a:off x="6587197" y="2168127"/>
            <a:ext cx="1041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Net-Cash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DED839C-EA03-4484-95E5-E46DDAC80AFE}"/>
              </a:ext>
            </a:extLst>
          </p:cNvPr>
          <p:cNvSpPr txBox="1"/>
          <p:nvPr/>
        </p:nvSpPr>
        <p:spPr>
          <a:xfrm>
            <a:off x="3386948" y="2114266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Enterprise </a:t>
            </a:r>
            <a:r>
              <a:rPr lang="nl-BE" dirty="0" err="1"/>
              <a:t>value</a:t>
            </a:r>
            <a:endParaRPr lang="nl-BE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E5E1717-8EF9-4761-A926-8B15E595117F}"/>
              </a:ext>
            </a:extLst>
          </p:cNvPr>
          <p:cNvSpPr txBox="1"/>
          <p:nvPr/>
        </p:nvSpPr>
        <p:spPr>
          <a:xfrm rot="16200000">
            <a:off x="2506799" y="2732470"/>
            <a:ext cx="746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accent4">
                    <a:lumMod val="75000"/>
                  </a:schemeClr>
                </a:solidFill>
              </a:rPr>
              <a:t>V. act.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0E5392-F412-4CC9-9920-0ECA16AACF35}"/>
              </a:ext>
            </a:extLst>
          </p:cNvPr>
          <p:cNvSpPr txBox="1"/>
          <p:nvPr/>
        </p:nvSpPr>
        <p:spPr>
          <a:xfrm>
            <a:off x="386189" y="628251"/>
            <a:ext cx="83716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Op zichzelf is het geld nergens goed voor</a:t>
            </a:r>
            <a:r>
              <a:rPr lang="nl-BE" dirty="0"/>
              <a:t>. </a:t>
            </a:r>
          </a:p>
          <a:p>
            <a:r>
              <a:rPr lang="nl-BE" dirty="0"/>
              <a:t>Het is een abstracte tussenvorm tussen in en uitgaande bestanddelen en acties. </a:t>
            </a:r>
          </a:p>
          <a:p>
            <a:r>
              <a:rPr lang="nl-BE" sz="1400" dirty="0"/>
              <a:t>Pas als je het omzet in concrete bestanddelen of actie toont het zijn waarde. </a:t>
            </a:r>
          </a:p>
          <a:p>
            <a:r>
              <a:rPr lang="nl-BE" sz="1400" dirty="0"/>
              <a:t>Om niet zonder te vallen, moet je ook tijdig wat de onderneming heeft en doet terug transformeren in geld.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0963939-BF99-4829-844E-7A1F1480E6D2}"/>
              </a:ext>
            </a:extLst>
          </p:cNvPr>
          <p:cNvSpPr txBox="1"/>
          <p:nvPr/>
        </p:nvSpPr>
        <p:spPr>
          <a:xfrm>
            <a:off x="523086" y="4999954"/>
            <a:ext cx="83716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De transformatie in de geld-fase is een </a:t>
            </a:r>
            <a:r>
              <a:rPr lang="nl-BE" b="1" dirty="0">
                <a:solidFill>
                  <a:srgbClr val="FF0000"/>
                </a:solidFill>
              </a:rPr>
              <a:t>meetpunt. Op dat punt in de cyclus is de waarde gekend.</a:t>
            </a:r>
          </a:p>
          <a:p>
            <a:r>
              <a:rPr lang="nl-BE" dirty="0"/>
              <a:t>Bijkomend voordeel van de “tussenvorm” is dat het </a:t>
            </a:r>
            <a:r>
              <a:rPr lang="nl-BE" b="1" dirty="0">
                <a:solidFill>
                  <a:srgbClr val="FF0000"/>
                </a:solidFill>
              </a:rPr>
              <a:t>kan worden opgeslagen in hoeveelheid en tijd </a:t>
            </a:r>
            <a:endParaRPr lang="nl-BE" dirty="0"/>
          </a:p>
        </p:txBody>
      </p:sp>
      <p:pic>
        <p:nvPicPr>
          <p:cNvPr id="44" name="image1.jpeg">
            <a:extLst>
              <a:ext uri="{FF2B5EF4-FFF2-40B4-BE49-F238E27FC236}">
                <a16:creationId xmlns:a16="http://schemas.microsoft.com/office/drawing/2014/main" id="{48062A0E-9E4D-4F80-9641-D18532B2DE6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1844" y="5988106"/>
            <a:ext cx="1459448" cy="73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072896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14BFF551-F0BA-4FEB-91C9-848DBD360A0F}"/>
              </a:ext>
            </a:extLst>
          </p:cNvPr>
          <p:cNvSpPr/>
          <p:nvPr/>
        </p:nvSpPr>
        <p:spPr>
          <a:xfrm>
            <a:off x="3034227" y="3251200"/>
            <a:ext cx="246330" cy="17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A61DC39-297F-4ED5-A1F2-9FE529BF8D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15" y="2127996"/>
            <a:ext cx="2515214" cy="254141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47A487B-8220-41CB-BB75-C0ED372CE1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1375" y="1800225"/>
            <a:ext cx="2381250" cy="3257550"/>
          </a:xfrm>
          <a:prstGeom prst="rect">
            <a:avLst/>
          </a:prstGeom>
        </p:spPr>
      </p:pic>
      <p:pic>
        <p:nvPicPr>
          <p:cNvPr id="26" name="image2.png">
            <a:extLst>
              <a:ext uri="{FF2B5EF4-FFF2-40B4-BE49-F238E27FC236}">
                <a16:creationId xmlns:a16="http://schemas.microsoft.com/office/drawing/2014/main" id="{4A350BDD-C655-44E7-9C8A-519D6A3AD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316100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14BFF551-F0BA-4FEB-91C9-848DBD360A0F}"/>
              </a:ext>
            </a:extLst>
          </p:cNvPr>
          <p:cNvSpPr/>
          <p:nvPr/>
        </p:nvSpPr>
        <p:spPr>
          <a:xfrm>
            <a:off x="3034227" y="3251200"/>
            <a:ext cx="246330" cy="17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A61DC39-297F-4ED5-A1F2-9FE529BF8D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15" y="2127996"/>
            <a:ext cx="2515214" cy="2541414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8DE473D-0BBF-4066-BAA2-13C6EFB767DE}"/>
              </a:ext>
            </a:extLst>
          </p:cNvPr>
          <p:cNvCxnSpPr>
            <a:cxnSpLocks/>
          </p:cNvCxnSpPr>
          <p:nvPr/>
        </p:nvCxnSpPr>
        <p:spPr>
          <a:xfrm>
            <a:off x="5764445" y="3237240"/>
            <a:ext cx="9434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AE79248-8EC4-4430-B4B0-E8022463C877}"/>
              </a:ext>
            </a:extLst>
          </p:cNvPr>
          <p:cNvSpPr txBox="1"/>
          <p:nvPr/>
        </p:nvSpPr>
        <p:spPr>
          <a:xfrm>
            <a:off x="6707930" y="2991777"/>
            <a:ext cx="864147" cy="64633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nl-BE" dirty="0"/>
              <a:t>EBITDA</a:t>
            </a:r>
          </a:p>
          <a:p>
            <a:pPr algn="ctr"/>
            <a:r>
              <a:rPr lang="nl-BE" dirty="0"/>
              <a:t>180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B977B3E-1544-413A-B543-5DAE101E2A9B}"/>
              </a:ext>
            </a:extLst>
          </p:cNvPr>
          <p:cNvCxnSpPr>
            <a:cxnSpLocks/>
          </p:cNvCxnSpPr>
          <p:nvPr/>
        </p:nvCxnSpPr>
        <p:spPr>
          <a:xfrm>
            <a:off x="5763284" y="3438500"/>
            <a:ext cx="9434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3C98BB31-5E09-494A-97E0-8203B51389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1375" y="1800225"/>
            <a:ext cx="2381250" cy="3257550"/>
          </a:xfrm>
          <a:prstGeom prst="rect">
            <a:avLst/>
          </a:prstGeom>
        </p:spPr>
      </p:pic>
      <p:pic>
        <p:nvPicPr>
          <p:cNvPr id="15" name="image2.png">
            <a:extLst>
              <a:ext uri="{FF2B5EF4-FFF2-40B4-BE49-F238E27FC236}">
                <a16:creationId xmlns:a16="http://schemas.microsoft.com/office/drawing/2014/main" id="{0B361395-07F3-47E0-95F2-081924643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998353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14BFF551-F0BA-4FEB-91C9-848DBD360A0F}"/>
              </a:ext>
            </a:extLst>
          </p:cNvPr>
          <p:cNvSpPr/>
          <p:nvPr/>
        </p:nvSpPr>
        <p:spPr>
          <a:xfrm>
            <a:off x="3034227" y="3251200"/>
            <a:ext cx="246330" cy="17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A61DC39-297F-4ED5-A1F2-9FE529BF8D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15" y="2127996"/>
            <a:ext cx="2515214" cy="254141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B811049-83DC-4114-91FB-0D8D30DB6F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0557" y="1711325"/>
            <a:ext cx="2381250" cy="3257550"/>
          </a:xfrm>
          <a:prstGeom prst="rect">
            <a:avLst/>
          </a:prstGeom>
        </p:spPr>
      </p:pic>
      <p:pic>
        <p:nvPicPr>
          <p:cNvPr id="9" name="image2.png">
            <a:extLst>
              <a:ext uri="{FF2B5EF4-FFF2-40B4-BE49-F238E27FC236}">
                <a16:creationId xmlns:a16="http://schemas.microsoft.com/office/drawing/2014/main" id="{52F68E43-9CFA-4E08-B07F-BFB2E2F83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57267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image2.png">
            <a:extLst>
              <a:ext uri="{FF2B5EF4-FFF2-40B4-BE49-F238E27FC236}">
                <a16:creationId xmlns:a16="http://schemas.microsoft.com/office/drawing/2014/main" id="{7E9DE044-6614-4230-8BEE-BAABDDA2A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7" y="6229350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14BFF551-F0BA-4FEB-91C9-848DBD360A0F}"/>
              </a:ext>
            </a:extLst>
          </p:cNvPr>
          <p:cNvSpPr/>
          <p:nvPr/>
        </p:nvSpPr>
        <p:spPr>
          <a:xfrm>
            <a:off x="3034227" y="3251200"/>
            <a:ext cx="246330" cy="17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A61DC39-297F-4ED5-A1F2-9FE529BF8D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615" y="2127996"/>
            <a:ext cx="2515214" cy="254141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2AA7FCB-F24D-4547-A6D6-387B32455A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8054" y="2273328"/>
            <a:ext cx="2258198" cy="308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787119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image2.png">
            <a:extLst>
              <a:ext uri="{FF2B5EF4-FFF2-40B4-BE49-F238E27FC236}">
                <a16:creationId xmlns:a16="http://schemas.microsoft.com/office/drawing/2014/main" id="{7E9DE044-6614-4230-8BEE-BAABDDA2A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7" y="6229350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14BFF551-F0BA-4FEB-91C9-848DBD360A0F}"/>
              </a:ext>
            </a:extLst>
          </p:cNvPr>
          <p:cNvSpPr/>
          <p:nvPr/>
        </p:nvSpPr>
        <p:spPr>
          <a:xfrm>
            <a:off x="3034227" y="3251200"/>
            <a:ext cx="246330" cy="17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A61DC39-297F-4ED5-A1F2-9FE529BF8D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615" y="2127996"/>
            <a:ext cx="2515214" cy="254141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3F869C1-9F0E-42DB-972A-76B8A36B13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3442" y="1999493"/>
            <a:ext cx="2276042" cy="311362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2AA7FCB-F24D-4547-A6D6-387B32455A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8054" y="2273328"/>
            <a:ext cx="2258198" cy="308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246276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image2.png">
            <a:extLst>
              <a:ext uri="{FF2B5EF4-FFF2-40B4-BE49-F238E27FC236}">
                <a16:creationId xmlns:a16="http://schemas.microsoft.com/office/drawing/2014/main" id="{7E9DE044-6614-4230-8BEE-BAABDDA2A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7" y="6229350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14BFF551-F0BA-4FEB-91C9-848DBD360A0F}"/>
              </a:ext>
            </a:extLst>
          </p:cNvPr>
          <p:cNvSpPr/>
          <p:nvPr/>
        </p:nvSpPr>
        <p:spPr>
          <a:xfrm>
            <a:off x="3034227" y="3251200"/>
            <a:ext cx="246330" cy="17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A61DC39-297F-4ED5-A1F2-9FE529BF8D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615" y="2127996"/>
            <a:ext cx="2515214" cy="254141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9004B31-72E8-4EF7-983C-8929496A7A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9823" y="1750069"/>
            <a:ext cx="2151865" cy="29437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3F869C1-9F0E-42DB-972A-76B8A36B13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3442" y="1999493"/>
            <a:ext cx="2276042" cy="311362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2AA7FCB-F24D-4547-A6D6-387B32455A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8054" y="2273328"/>
            <a:ext cx="2258198" cy="308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53434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image2.png">
            <a:extLst>
              <a:ext uri="{FF2B5EF4-FFF2-40B4-BE49-F238E27FC236}">
                <a16:creationId xmlns:a16="http://schemas.microsoft.com/office/drawing/2014/main" id="{7E9DE044-6614-4230-8BEE-BAABDDA2A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7" y="6229350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14BFF551-F0BA-4FEB-91C9-848DBD360A0F}"/>
              </a:ext>
            </a:extLst>
          </p:cNvPr>
          <p:cNvSpPr/>
          <p:nvPr/>
        </p:nvSpPr>
        <p:spPr>
          <a:xfrm>
            <a:off x="3034227" y="3251200"/>
            <a:ext cx="246330" cy="17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A61DC39-297F-4ED5-A1F2-9FE529BF8D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615" y="2127996"/>
            <a:ext cx="2515214" cy="254141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D48F3AC-CE44-4E79-AE6A-5F56A16254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8825" y="1446024"/>
            <a:ext cx="1999041" cy="273468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9004B31-72E8-4EF7-983C-8929496A7A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9823" y="1750069"/>
            <a:ext cx="2151865" cy="29437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3F869C1-9F0E-42DB-972A-76B8A36B13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3442" y="1999493"/>
            <a:ext cx="2276042" cy="311362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2AA7FCB-F24D-4547-A6D6-387B32455A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8054" y="2273328"/>
            <a:ext cx="2258198" cy="308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295498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image2.png">
            <a:extLst>
              <a:ext uri="{FF2B5EF4-FFF2-40B4-BE49-F238E27FC236}">
                <a16:creationId xmlns:a16="http://schemas.microsoft.com/office/drawing/2014/main" id="{7E9DE044-6614-4230-8BEE-BAABDDA2A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7" y="6229350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14BFF551-F0BA-4FEB-91C9-848DBD360A0F}"/>
              </a:ext>
            </a:extLst>
          </p:cNvPr>
          <p:cNvSpPr/>
          <p:nvPr/>
        </p:nvSpPr>
        <p:spPr>
          <a:xfrm>
            <a:off x="3034227" y="3251200"/>
            <a:ext cx="246330" cy="17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A61DC39-297F-4ED5-A1F2-9FE529BF8D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615" y="2127996"/>
            <a:ext cx="2515214" cy="254141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5DEDA36-498F-4F6D-92B7-D1F8DF2C0A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4659" y="1142672"/>
            <a:ext cx="1938306" cy="265160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D48F3AC-CE44-4E79-AE6A-5F56A16254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8825" y="1446024"/>
            <a:ext cx="1999041" cy="273468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9004B31-72E8-4EF7-983C-8929496A7A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9823" y="1750069"/>
            <a:ext cx="2151865" cy="29437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3F869C1-9F0E-42DB-972A-76B8A36B13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3442" y="1999493"/>
            <a:ext cx="2276042" cy="311362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2AA7FCB-F24D-4547-A6D6-387B32455A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8054" y="2273328"/>
            <a:ext cx="2258198" cy="308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523856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image2.png">
            <a:extLst>
              <a:ext uri="{FF2B5EF4-FFF2-40B4-BE49-F238E27FC236}">
                <a16:creationId xmlns:a16="http://schemas.microsoft.com/office/drawing/2014/main" id="{7E9DE044-6614-4230-8BEE-BAABDDA2A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7" y="6229350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14BFF551-F0BA-4FEB-91C9-848DBD360A0F}"/>
              </a:ext>
            </a:extLst>
          </p:cNvPr>
          <p:cNvSpPr/>
          <p:nvPr/>
        </p:nvSpPr>
        <p:spPr>
          <a:xfrm>
            <a:off x="3034227" y="3251200"/>
            <a:ext cx="246330" cy="17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A61DC39-297F-4ED5-A1F2-9FE529BF8D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615" y="2127996"/>
            <a:ext cx="2515214" cy="254141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54E6CD5-B89D-4ED3-94C1-888EC9EDBF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8346" y="922764"/>
            <a:ext cx="1698714" cy="232384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5DEDA36-498F-4F6D-92B7-D1F8DF2C0A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4659" y="1142672"/>
            <a:ext cx="1938306" cy="265160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D48F3AC-CE44-4E79-AE6A-5F56A16254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8825" y="1446024"/>
            <a:ext cx="1999041" cy="273468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9004B31-72E8-4EF7-983C-8929496A7A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9823" y="1750069"/>
            <a:ext cx="2151865" cy="29437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3F869C1-9F0E-42DB-972A-76B8A36B13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3442" y="1999493"/>
            <a:ext cx="2276042" cy="311362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2AA7FCB-F24D-4547-A6D6-387B32455A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8054" y="2273328"/>
            <a:ext cx="2258198" cy="308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404677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image2.png">
            <a:extLst>
              <a:ext uri="{FF2B5EF4-FFF2-40B4-BE49-F238E27FC236}">
                <a16:creationId xmlns:a16="http://schemas.microsoft.com/office/drawing/2014/main" id="{7E9DE044-6614-4230-8BEE-BAABDDA2A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7" y="6229350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14BFF551-F0BA-4FEB-91C9-848DBD360A0F}"/>
              </a:ext>
            </a:extLst>
          </p:cNvPr>
          <p:cNvSpPr/>
          <p:nvPr/>
        </p:nvSpPr>
        <p:spPr>
          <a:xfrm>
            <a:off x="3034227" y="3251200"/>
            <a:ext cx="246330" cy="17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A61DC39-297F-4ED5-A1F2-9FE529BF8D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615" y="2127996"/>
            <a:ext cx="2515214" cy="254141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4A076B7-8050-4313-BF0E-CC045C04CD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3032" y="658104"/>
            <a:ext cx="1512697" cy="206937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54E6CD5-B89D-4ED3-94C1-888EC9EDBF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8346" y="922764"/>
            <a:ext cx="1698714" cy="232384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5DEDA36-498F-4F6D-92B7-D1F8DF2C0A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4659" y="1142672"/>
            <a:ext cx="1938306" cy="265160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D48F3AC-CE44-4E79-AE6A-5F56A16254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8825" y="1446024"/>
            <a:ext cx="1999041" cy="273468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9004B31-72E8-4EF7-983C-8929496A7A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9823" y="1750069"/>
            <a:ext cx="2151865" cy="29437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3F869C1-9F0E-42DB-972A-76B8A36B13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3442" y="1999493"/>
            <a:ext cx="2276042" cy="311362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2AA7FCB-F24D-4547-A6D6-387B32455A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8054" y="2273328"/>
            <a:ext cx="2258198" cy="308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316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2.png">
            <a:extLst>
              <a:ext uri="{FF2B5EF4-FFF2-40B4-BE49-F238E27FC236}">
                <a16:creationId xmlns:a16="http://schemas.microsoft.com/office/drawing/2014/main" id="{9199735B-E72B-4A30-99CE-151EAE035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2843808" y="2471607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2988270" y="2544632"/>
            <a:ext cx="11525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8" name="Text Box 56"/>
          <p:cNvSpPr txBox="1">
            <a:spLocks noChangeArrowheads="1"/>
          </p:cNvSpPr>
          <p:nvPr/>
        </p:nvSpPr>
        <p:spPr bwMode="auto">
          <a:xfrm>
            <a:off x="7079953" y="3014766"/>
            <a:ext cx="1150938" cy="36004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Schuld</a:t>
            </a:r>
          </a:p>
        </p:txBody>
      </p:sp>
      <p:sp>
        <p:nvSpPr>
          <p:cNvPr id="10" name="Text Box 58"/>
          <p:cNvSpPr txBox="1">
            <a:spLocks noChangeArrowheads="1"/>
          </p:cNvSpPr>
          <p:nvPr/>
        </p:nvSpPr>
        <p:spPr bwMode="auto">
          <a:xfrm>
            <a:off x="7079953" y="3374806"/>
            <a:ext cx="1150938" cy="23142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&lt;1Y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2989015" y="3263770"/>
            <a:ext cx="11509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Voorraden</a:t>
            </a:r>
          </a:p>
        </p:txBody>
      </p:sp>
      <p:sp>
        <p:nvSpPr>
          <p:cNvPr id="12" name="Text Box 61"/>
          <p:cNvSpPr txBox="1">
            <a:spLocks noChangeArrowheads="1"/>
          </p:cNvSpPr>
          <p:nvPr/>
        </p:nvSpPr>
        <p:spPr bwMode="auto">
          <a:xfrm>
            <a:off x="2989015" y="3911470"/>
            <a:ext cx="1150937" cy="46910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Vorderingen</a:t>
            </a:r>
          </a:p>
        </p:txBody>
      </p: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2988270" y="3481257"/>
            <a:ext cx="11509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BE" sz="1200"/>
              <a:t>Handels-vorderingen</a:t>
            </a:r>
            <a:endParaRPr lang="nl-NL" sz="1200"/>
          </a:p>
        </p:txBody>
      </p:sp>
      <p:sp>
        <p:nvSpPr>
          <p:cNvPr id="14" name="Text Box 63"/>
          <p:cNvSpPr txBox="1">
            <a:spLocks noChangeArrowheads="1"/>
          </p:cNvSpPr>
          <p:nvPr/>
        </p:nvSpPr>
        <p:spPr bwMode="auto">
          <a:xfrm>
            <a:off x="7079953" y="3606227"/>
            <a:ext cx="1150938" cy="253207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KT Fin Schuld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5" name="Text Box 64"/>
          <p:cNvSpPr txBox="1">
            <a:spLocks noChangeArrowheads="1"/>
          </p:cNvSpPr>
          <p:nvPr/>
        </p:nvSpPr>
        <p:spPr bwMode="auto">
          <a:xfrm>
            <a:off x="4140795" y="3840032"/>
            <a:ext cx="11509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Leveranciers</a:t>
            </a:r>
          </a:p>
        </p:txBody>
      </p:sp>
      <p:sp>
        <p:nvSpPr>
          <p:cNvPr id="19" name="Text Box 72"/>
          <p:cNvSpPr txBox="1">
            <a:spLocks noChangeArrowheads="1"/>
          </p:cNvSpPr>
          <p:nvPr/>
        </p:nvSpPr>
        <p:spPr bwMode="auto">
          <a:xfrm>
            <a:off x="4140795" y="4128957"/>
            <a:ext cx="1150938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Soc/Fisc.</a:t>
            </a:r>
          </a:p>
          <a:p>
            <a:pPr algn="ctr" eaLnBrk="1" hangingPunct="1"/>
            <a:r>
              <a:rPr lang="nl-NL" sz="1200"/>
              <a:t>Schulden</a:t>
            </a:r>
          </a:p>
          <a:p>
            <a:pPr algn="ctr" eaLnBrk="1" hangingPunct="1"/>
            <a:endParaRPr lang="nl-NL" sz="1200"/>
          </a:p>
        </p:txBody>
      </p:sp>
      <p:sp>
        <p:nvSpPr>
          <p:cNvPr id="20" name="Text Box 73"/>
          <p:cNvSpPr txBox="1">
            <a:spLocks noChangeArrowheads="1"/>
          </p:cNvSpPr>
          <p:nvPr/>
        </p:nvSpPr>
        <p:spPr bwMode="auto">
          <a:xfrm>
            <a:off x="5923514" y="4399439"/>
            <a:ext cx="1152525" cy="26709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 err="1"/>
              <a:t>Liq.Middelen</a:t>
            </a:r>
            <a:endParaRPr lang="nl-NL" sz="1000" dirty="0"/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4140795" y="2471607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B299431-35A9-4F60-A376-0F526B0EDFE5}"/>
              </a:ext>
            </a:extLst>
          </p:cNvPr>
          <p:cNvSpPr txBox="1"/>
          <p:nvPr/>
        </p:nvSpPr>
        <p:spPr>
          <a:xfrm rot="5400000">
            <a:off x="7908814" y="3258723"/>
            <a:ext cx="1013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00B050"/>
                </a:solidFill>
              </a:rPr>
              <a:t>Net-cash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BF2AF88-27AE-4A0F-A2A2-FC95706ABFFD}"/>
              </a:ext>
            </a:extLst>
          </p:cNvPr>
          <p:cNvSpPr txBox="1"/>
          <p:nvPr/>
        </p:nvSpPr>
        <p:spPr>
          <a:xfrm>
            <a:off x="2913179" y="4570241"/>
            <a:ext cx="248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4472BE"/>
                </a:solidFill>
              </a:rPr>
              <a:t>Bedrijfskapitaalbehoefte</a:t>
            </a: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A9C10B4B-2294-43B5-A0D3-4D8AD6731EEB}"/>
              </a:ext>
            </a:extLst>
          </p:cNvPr>
          <p:cNvSpPr/>
          <p:nvPr/>
        </p:nvSpPr>
        <p:spPr>
          <a:xfrm>
            <a:off x="2974769" y="3265715"/>
            <a:ext cx="1163782" cy="1128156"/>
          </a:xfrm>
          <a:custGeom>
            <a:avLst/>
            <a:gdLst>
              <a:gd name="connsiteX0" fmla="*/ 5937 w 1163782"/>
              <a:gd name="connsiteY0" fmla="*/ 0 h 1110343"/>
              <a:gd name="connsiteX1" fmla="*/ 1163782 w 1163782"/>
              <a:gd name="connsiteY1" fmla="*/ 5938 h 1110343"/>
              <a:gd name="connsiteX2" fmla="*/ 1140031 w 1163782"/>
              <a:gd name="connsiteY2" fmla="*/ 581891 h 1110343"/>
              <a:gd name="connsiteX3" fmla="*/ 896587 w 1163782"/>
              <a:gd name="connsiteY3" fmla="*/ 1110343 h 1110343"/>
              <a:gd name="connsiteX4" fmla="*/ 0 w 1163782"/>
              <a:gd name="connsiteY4" fmla="*/ 1110343 h 1110343"/>
              <a:gd name="connsiteX5" fmla="*/ 5937 w 1163782"/>
              <a:gd name="connsiteY5" fmla="*/ 0 h 1110343"/>
              <a:gd name="connsiteX0" fmla="*/ 5937 w 1163782"/>
              <a:gd name="connsiteY0" fmla="*/ 0 h 1128156"/>
              <a:gd name="connsiteX1" fmla="*/ 1163782 w 1163782"/>
              <a:gd name="connsiteY1" fmla="*/ 5938 h 1128156"/>
              <a:gd name="connsiteX2" fmla="*/ 1140031 w 1163782"/>
              <a:gd name="connsiteY2" fmla="*/ 581891 h 1128156"/>
              <a:gd name="connsiteX3" fmla="*/ 1157844 w 1163782"/>
              <a:gd name="connsiteY3" fmla="*/ 1128156 h 1128156"/>
              <a:gd name="connsiteX4" fmla="*/ 0 w 1163782"/>
              <a:gd name="connsiteY4" fmla="*/ 1110343 h 1128156"/>
              <a:gd name="connsiteX5" fmla="*/ 5937 w 1163782"/>
              <a:gd name="connsiteY5" fmla="*/ 0 h 11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782" h="1128156">
                <a:moveTo>
                  <a:pt x="5937" y="0"/>
                </a:moveTo>
                <a:lnTo>
                  <a:pt x="1163782" y="5938"/>
                </a:lnTo>
                <a:lnTo>
                  <a:pt x="1140031" y="581891"/>
                </a:lnTo>
                <a:lnTo>
                  <a:pt x="1157844" y="1128156"/>
                </a:lnTo>
                <a:lnTo>
                  <a:pt x="0" y="1110343"/>
                </a:lnTo>
                <a:lnTo>
                  <a:pt x="5937" y="0"/>
                </a:lnTo>
                <a:close/>
              </a:path>
            </a:pathLst>
          </a:custGeom>
          <a:solidFill>
            <a:srgbClr val="4472BE">
              <a:alpha val="21961"/>
            </a:srgbClr>
          </a:solidFill>
          <a:ln>
            <a:solidFill>
              <a:srgbClr val="2F528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669F2CF-8FEF-4E75-8DF2-0165C2EE9541}"/>
              </a:ext>
            </a:extLst>
          </p:cNvPr>
          <p:cNvSpPr/>
          <p:nvPr/>
        </p:nvSpPr>
        <p:spPr>
          <a:xfrm>
            <a:off x="2986994" y="2549549"/>
            <a:ext cx="1149887" cy="718518"/>
          </a:xfrm>
          <a:prstGeom prst="rect">
            <a:avLst/>
          </a:prstGeom>
          <a:solidFill>
            <a:srgbClr val="FFFF00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EB77D9E-9D52-47C0-BB47-65DDF786AE94}"/>
              </a:ext>
            </a:extLst>
          </p:cNvPr>
          <p:cNvSpPr/>
          <p:nvPr/>
        </p:nvSpPr>
        <p:spPr>
          <a:xfrm>
            <a:off x="5946533" y="3029541"/>
            <a:ext cx="2297875" cy="1620982"/>
          </a:xfrm>
          <a:custGeom>
            <a:avLst/>
            <a:gdLst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51906 w 2297875"/>
              <a:gd name="connsiteY4" fmla="*/ 831273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7875" h="1620982">
                <a:moveTo>
                  <a:pt x="1294410" y="825335"/>
                </a:moveTo>
                <a:lnTo>
                  <a:pt x="2297875" y="831273"/>
                </a:lnTo>
                <a:lnTo>
                  <a:pt x="2286000" y="5937"/>
                </a:lnTo>
                <a:lnTo>
                  <a:pt x="1140031" y="0"/>
                </a:lnTo>
                <a:lnTo>
                  <a:pt x="1151906" y="831273"/>
                </a:lnTo>
                <a:lnTo>
                  <a:pt x="890649" y="1377537"/>
                </a:lnTo>
                <a:lnTo>
                  <a:pt x="0" y="1377537"/>
                </a:lnTo>
                <a:lnTo>
                  <a:pt x="0" y="1620982"/>
                </a:lnTo>
                <a:lnTo>
                  <a:pt x="1145969" y="1609106"/>
                </a:lnTo>
                <a:lnTo>
                  <a:pt x="1145969" y="1365662"/>
                </a:lnTo>
                <a:lnTo>
                  <a:pt x="985652" y="1377537"/>
                </a:lnTo>
                <a:lnTo>
                  <a:pt x="1294410" y="825335"/>
                </a:lnTo>
                <a:close/>
              </a:path>
            </a:pathLst>
          </a:custGeom>
          <a:solidFill>
            <a:srgbClr val="92D050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A4A3E07-C6EB-4BA6-9764-BB85466CC42E}"/>
              </a:ext>
            </a:extLst>
          </p:cNvPr>
          <p:cNvSpPr/>
          <p:nvPr/>
        </p:nvSpPr>
        <p:spPr>
          <a:xfrm>
            <a:off x="4127006" y="3849901"/>
            <a:ext cx="1163782" cy="782292"/>
          </a:xfrm>
          <a:custGeom>
            <a:avLst/>
            <a:gdLst>
              <a:gd name="connsiteX0" fmla="*/ 5937 w 1163782"/>
              <a:gd name="connsiteY0" fmla="*/ 0 h 1110343"/>
              <a:gd name="connsiteX1" fmla="*/ 1163782 w 1163782"/>
              <a:gd name="connsiteY1" fmla="*/ 5938 h 1110343"/>
              <a:gd name="connsiteX2" fmla="*/ 1140031 w 1163782"/>
              <a:gd name="connsiteY2" fmla="*/ 581891 h 1110343"/>
              <a:gd name="connsiteX3" fmla="*/ 896587 w 1163782"/>
              <a:gd name="connsiteY3" fmla="*/ 1110343 h 1110343"/>
              <a:gd name="connsiteX4" fmla="*/ 0 w 1163782"/>
              <a:gd name="connsiteY4" fmla="*/ 1110343 h 1110343"/>
              <a:gd name="connsiteX5" fmla="*/ 5937 w 1163782"/>
              <a:gd name="connsiteY5" fmla="*/ 0 h 1110343"/>
              <a:gd name="connsiteX0" fmla="*/ 5937 w 1163782"/>
              <a:gd name="connsiteY0" fmla="*/ 0 h 1128156"/>
              <a:gd name="connsiteX1" fmla="*/ 1163782 w 1163782"/>
              <a:gd name="connsiteY1" fmla="*/ 5938 h 1128156"/>
              <a:gd name="connsiteX2" fmla="*/ 1140031 w 1163782"/>
              <a:gd name="connsiteY2" fmla="*/ 581891 h 1128156"/>
              <a:gd name="connsiteX3" fmla="*/ 1157844 w 1163782"/>
              <a:gd name="connsiteY3" fmla="*/ 1128156 h 1128156"/>
              <a:gd name="connsiteX4" fmla="*/ 0 w 1163782"/>
              <a:gd name="connsiteY4" fmla="*/ 1110343 h 1128156"/>
              <a:gd name="connsiteX5" fmla="*/ 5937 w 1163782"/>
              <a:gd name="connsiteY5" fmla="*/ 0 h 11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782" h="1128156">
                <a:moveTo>
                  <a:pt x="5937" y="0"/>
                </a:moveTo>
                <a:lnTo>
                  <a:pt x="1163782" y="5938"/>
                </a:lnTo>
                <a:lnTo>
                  <a:pt x="1140031" y="581891"/>
                </a:lnTo>
                <a:lnTo>
                  <a:pt x="1157844" y="1128156"/>
                </a:lnTo>
                <a:lnTo>
                  <a:pt x="0" y="1110343"/>
                </a:lnTo>
                <a:lnTo>
                  <a:pt x="5937" y="0"/>
                </a:lnTo>
                <a:close/>
              </a:path>
            </a:pathLst>
          </a:custGeom>
          <a:solidFill>
            <a:srgbClr val="4472BE">
              <a:alpha val="21961"/>
            </a:srgbClr>
          </a:solidFill>
          <a:ln>
            <a:solidFill>
              <a:srgbClr val="2F528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0" name="Line 51">
            <a:extLst>
              <a:ext uri="{FF2B5EF4-FFF2-40B4-BE49-F238E27FC236}">
                <a16:creationId xmlns:a16="http://schemas.microsoft.com/office/drawing/2014/main" id="{AA54A378-229F-4D12-9A95-66796A7C8F73}"/>
              </a:ext>
            </a:extLst>
          </p:cNvPr>
          <p:cNvSpPr>
            <a:spLocks noChangeShapeType="1"/>
          </p:cNvSpPr>
          <p:nvPr/>
        </p:nvSpPr>
        <p:spPr bwMode="auto">
          <a:xfrm>
            <a:off x="5779845" y="2483598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3" name="Line 52">
            <a:extLst>
              <a:ext uri="{FF2B5EF4-FFF2-40B4-BE49-F238E27FC236}">
                <a16:creationId xmlns:a16="http://schemas.microsoft.com/office/drawing/2014/main" id="{B0A524FC-647A-4815-A43A-2DC1086326C0}"/>
              </a:ext>
            </a:extLst>
          </p:cNvPr>
          <p:cNvSpPr>
            <a:spLocks noChangeShapeType="1"/>
          </p:cNvSpPr>
          <p:nvPr/>
        </p:nvSpPr>
        <p:spPr bwMode="auto">
          <a:xfrm>
            <a:off x="7076832" y="2483598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01A7D1D-70A2-4607-A5CE-2A3AB424DCA3}"/>
              </a:ext>
            </a:extLst>
          </p:cNvPr>
          <p:cNvSpPr txBox="1"/>
          <p:nvPr/>
        </p:nvSpPr>
        <p:spPr>
          <a:xfrm>
            <a:off x="6587197" y="2168127"/>
            <a:ext cx="1041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Net-Cash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DED839C-EA03-4484-95E5-E46DDAC80AFE}"/>
              </a:ext>
            </a:extLst>
          </p:cNvPr>
          <p:cNvSpPr txBox="1"/>
          <p:nvPr/>
        </p:nvSpPr>
        <p:spPr>
          <a:xfrm>
            <a:off x="3386948" y="2114266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Enterprise </a:t>
            </a:r>
            <a:r>
              <a:rPr lang="nl-BE" dirty="0" err="1"/>
              <a:t>value</a:t>
            </a:r>
            <a:endParaRPr lang="nl-BE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E5E1717-8EF9-4761-A926-8B15E595117F}"/>
              </a:ext>
            </a:extLst>
          </p:cNvPr>
          <p:cNvSpPr txBox="1"/>
          <p:nvPr/>
        </p:nvSpPr>
        <p:spPr>
          <a:xfrm rot="16200000">
            <a:off x="2506799" y="2732470"/>
            <a:ext cx="746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accent4">
                    <a:lumMod val="75000"/>
                  </a:schemeClr>
                </a:solidFill>
              </a:rPr>
              <a:t>V. act.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0E5392-F412-4CC9-9920-0ECA16AACF35}"/>
              </a:ext>
            </a:extLst>
          </p:cNvPr>
          <p:cNvSpPr txBox="1"/>
          <p:nvPr/>
        </p:nvSpPr>
        <p:spPr>
          <a:xfrm>
            <a:off x="386189" y="628251"/>
            <a:ext cx="83716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Op zichzelf is het geld nergens goed voor</a:t>
            </a:r>
            <a:r>
              <a:rPr lang="nl-BE" dirty="0"/>
              <a:t>. </a:t>
            </a:r>
          </a:p>
          <a:p>
            <a:r>
              <a:rPr lang="nl-BE" dirty="0"/>
              <a:t>Het is een abstracte tussenvorm tussen in en uitgaande bestanddelen en acties. </a:t>
            </a:r>
          </a:p>
          <a:p>
            <a:r>
              <a:rPr lang="nl-BE" sz="1400" dirty="0"/>
              <a:t>Pas als je het omzet in concrete bestanddelen of actie toont het zijn waarde. </a:t>
            </a:r>
          </a:p>
          <a:p>
            <a:r>
              <a:rPr lang="nl-BE" sz="1400" dirty="0"/>
              <a:t>Om niet zonder te vallen, moet je ook tijdig wat de onderneming heeft en doet terug transformeren in geld.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0963939-BF99-4829-844E-7A1F1480E6D2}"/>
              </a:ext>
            </a:extLst>
          </p:cNvPr>
          <p:cNvSpPr txBox="1"/>
          <p:nvPr/>
        </p:nvSpPr>
        <p:spPr>
          <a:xfrm>
            <a:off x="523086" y="4999954"/>
            <a:ext cx="83716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De transformatie in de geld-fase is een </a:t>
            </a:r>
            <a:r>
              <a:rPr lang="nl-BE" b="1" dirty="0">
                <a:solidFill>
                  <a:srgbClr val="FF0000"/>
                </a:solidFill>
              </a:rPr>
              <a:t>meetpunt. Op dat punt in de cyclus is de waarde gekend.</a:t>
            </a:r>
          </a:p>
          <a:p>
            <a:r>
              <a:rPr lang="nl-BE" dirty="0"/>
              <a:t>Bijkomend voordeel van de “tussenvorm” is dat het </a:t>
            </a:r>
            <a:r>
              <a:rPr lang="nl-BE" b="1" dirty="0">
                <a:solidFill>
                  <a:srgbClr val="FF0000"/>
                </a:solidFill>
              </a:rPr>
              <a:t>kan worden opgeslagen in hoeveelheid en tijd </a:t>
            </a:r>
            <a:endParaRPr lang="nl-BE" dirty="0"/>
          </a:p>
        </p:txBody>
      </p:sp>
      <p:pic>
        <p:nvPicPr>
          <p:cNvPr id="44" name="image1.jpeg">
            <a:extLst>
              <a:ext uri="{FF2B5EF4-FFF2-40B4-BE49-F238E27FC236}">
                <a16:creationId xmlns:a16="http://schemas.microsoft.com/office/drawing/2014/main" id="{48062A0E-9E4D-4F80-9641-D18532B2DE6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1844" y="5988106"/>
            <a:ext cx="1459448" cy="733370"/>
          </a:xfrm>
          <a:prstGeom prst="rect">
            <a:avLst/>
          </a:prstGeom>
        </p:spPr>
      </p:pic>
      <p:pic>
        <p:nvPicPr>
          <p:cNvPr id="2050" name="Picture 2" descr="De bronafbeelding bekijken">
            <a:extLst>
              <a:ext uri="{FF2B5EF4-FFF2-40B4-BE49-F238E27FC236}">
                <a16:creationId xmlns:a16="http://schemas.microsoft.com/office/drawing/2014/main" id="{88F6BDDE-10C3-4F05-9521-AE860DD7C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092" y="3370142"/>
            <a:ext cx="867919" cy="86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960222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image2.png">
            <a:extLst>
              <a:ext uri="{FF2B5EF4-FFF2-40B4-BE49-F238E27FC236}">
                <a16:creationId xmlns:a16="http://schemas.microsoft.com/office/drawing/2014/main" id="{7E9DE044-6614-4230-8BEE-BAABDDA2A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7" y="6229350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14BFF551-F0BA-4FEB-91C9-848DBD360A0F}"/>
              </a:ext>
            </a:extLst>
          </p:cNvPr>
          <p:cNvSpPr/>
          <p:nvPr/>
        </p:nvSpPr>
        <p:spPr>
          <a:xfrm>
            <a:off x="3034227" y="3251200"/>
            <a:ext cx="246330" cy="17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A61DC39-297F-4ED5-A1F2-9FE529BF8D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615" y="2127996"/>
            <a:ext cx="2515214" cy="254141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550DF87-02E4-4712-AB1C-E88E3EF349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9211" y="423789"/>
            <a:ext cx="1512697" cy="206937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4A076B7-8050-4313-BF0E-CC045C04CD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3032" y="658104"/>
            <a:ext cx="1512697" cy="206937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54E6CD5-B89D-4ED3-94C1-888EC9EDBF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8346" y="922764"/>
            <a:ext cx="1698714" cy="232384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5DEDA36-498F-4F6D-92B7-D1F8DF2C0A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4659" y="1142672"/>
            <a:ext cx="1938306" cy="265160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D48F3AC-CE44-4E79-AE6A-5F56A16254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8825" y="1446024"/>
            <a:ext cx="1999041" cy="273468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9004B31-72E8-4EF7-983C-8929496A7A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9823" y="1750069"/>
            <a:ext cx="2151865" cy="29437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3F869C1-9F0E-42DB-972A-76B8A36B13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3442" y="1999493"/>
            <a:ext cx="2276042" cy="311362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2AA7FCB-F24D-4547-A6D6-387B32455A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8054" y="2273328"/>
            <a:ext cx="2258198" cy="308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896343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image2.png">
            <a:extLst>
              <a:ext uri="{FF2B5EF4-FFF2-40B4-BE49-F238E27FC236}">
                <a16:creationId xmlns:a16="http://schemas.microsoft.com/office/drawing/2014/main" id="{7E9DE044-6614-4230-8BEE-BAABDDA2A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7" y="6229350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14BFF551-F0BA-4FEB-91C9-848DBD360A0F}"/>
              </a:ext>
            </a:extLst>
          </p:cNvPr>
          <p:cNvSpPr/>
          <p:nvPr/>
        </p:nvSpPr>
        <p:spPr>
          <a:xfrm>
            <a:off x="3034227" y="3251200"/>
            <a:ext cx="246330" cy="17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A61DC39-297F-4ED5-A1F2-9FE529BF8D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615" y="2127996"/>
            <a:ext cx="2515214" cy="254141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9B4950D-AB2D-4468-9B1B-4527C1697E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5948" y="189474"/>
            <a:ext cx="1338818" cy="183150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550DF87-02E4-4712-AB1C-E88E3EF349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9211" y="423789"/>
            <a:ext cx="1512697" cy="206937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4A076B7-8050-4313-BF0E-CC045C04CD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3032" y="658104"/>
            <a:ext cx="1512697" cy="206937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54E6CD5-B89D-4ED3-94C1-888EC9EDBF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8346" y="922764"/>
            <a:ext cx="1698714" cy="232384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5DEDA36-498F-4F6D-92B7-D1F8DF2C0A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4659" y="1142672"/>
            <a:ext cx="1938306" cy="265160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D48F3AC-CE44-4E79-AE6A-5F56A16254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8825" y="1446024"/>
            <a:ext cx="1999041" cy="273468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9004B31-72E8-4EF7-983C-8929496A7A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9823" y="1750069"/>
            <a:ext cx="2151865" cy="29437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3F869C1-9F0E-42DB-972A-76B8A36B13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3442" y="1999493"/>
            <a:ext cx="2276042" cy="311362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2AA7FCB-F24D-4547-A6D6-387B32455A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8054" y="2273328"/>
            <a:ext cx="2258198" cy="308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272194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image2.png">
            <a:extLst>
              <a:ext uri="{FF2B5EF4-FFF2-40B4-BE49-F238E27FC236}">
                <a16:creationId xmlns:a16="http://schemas.microsoft.com/office/drawing/2014/main" id="{7E9DE044-6614-4230-8BEE-BAABDDA2A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7" y="6229350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14BFF551-F0BA-4FEB-91C9-848DBD360A0F}"/>
              </a:ext>
            </a:extLst>
          </p:cNvPr>
          <p:cNvSpPr/>
          <p:nvPr/>
        </p:nvSpPr>
        <p:spPr>
          <a:xfrm>
            <a:off x="3034227" y="3251200"/>
            <a:ext cx="246330" cy="17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A61DC39-297F-4ED5-A1F2-9FE529BF8D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615" y="2127996"/>
            <a:ext cx="2515214" cy="254141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83019DD-5071-4F43-9DC8-B963CB29C5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9480" y="-101148"/>
            <a:ext cx="1388005" cy="189879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9B4950D-AB2D-4468-9B1B-4527C1697E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5948" y="189474"/>
            <a:ext cx="1338818" cy="183150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550DF87-02E4-4712-AB1C-E88E3EF349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9211" y="423789"/>
            <a:ext cx="1512697" cy="206937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4A076B7-8050-4313-BF0E-CC045C04CD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3032" y="658104"/>
            <a:ext cx="1512697" cy="206937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54E6CD5-B89D-4ED3-94C1-888EC9EDBF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8346" y="922764"/>
            <a:ext cx="1698714" cy="232384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5DEDA36-498F-4F6D-92B7-D1F8DF2C0A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4659" y="1142672"/>
            <a:ext cx="1938306" cy="265160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D48F3AC-CE44-4E79-AE6A-5F56A16254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8825" y="1446024"/>
            <a:ext cx="1999041" cy="273468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9004B31-72E8-4EF7-983C-8929496A7A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9823" y="1750069"/>
            <a:ext cx="2151865" cy="29437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3F869C1-9F0E-42DB-972A-76B8A36B13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3442" y="1999493"/>
            <a:ext cx="2276042" cy="311362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2AA7FCB-F24D-4547-A6D6-387B32455A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8054" y="2273328"/>
            <a:ext cx="2258198" cy="308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182299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image2.png">
            <a:extLst>
              <a:ext uri="{FF2B5EF4-FFF2-40B4-BE49-F238E27FC236}">
                <a16:creationId xmlns:a16="http://schemas.microsoft.com/office/drawing/2014/main" id="{7E9DE044-6614-4230-8BEE-BAABDDA2A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7" y="6229350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14BFF551-F0BA-4FEB-91C9-848DBD360A0F}"/>
              </a:ext>
            </a:extLst>
          </p:cNvPr>
          <p:cNvSpPr/>
          <p:nvPr/>
        </p:nvSpPr>
        <p:spPr>
          <a:xfrm>
            <a:off x="3034227" y="3251200"/>
            <a:ext cx="246330" cy="17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A61DC39-297F-4ED5-A1F2-9FE529BF8D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615" y="2127996"/>
            <a:ext cx="2515214" cy="25414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AAA1D3A-E97B-4220-BD69-33FD1DCB6A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7060" y="-305951"/>
            <a:ext cx="1359635" cy="185998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83019DD-5071-4F43-9DC8-B963CB29C5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9480" y="-101148"/>
            <a:ext cx="1388005" cy="189879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9B4950D-AB2D-4468-9B1B-4527C1697E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5948" y="189474"/>
            <a:ext cx="1338818" cy="183150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550DF87-02E4-4712-AB1C-E88E3EF349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9211" y="423789"/>
            <a:ext cx="1512697" cy="206937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4A076B7-8050-4313-BF0E-CC045C04CD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3032" y="658104"/>
            <a:ext cx="1512697" cy="206937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54E6CD5-B89D-4ED3-94C1-888EC9EDBF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8346" y="922764"/>
            <a:ext cx="1698714" cy="232384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5DEDA36-498F-4F6D-92B7-D1F8DF2C0A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4659" y="1142672"/>
            <a:ext cx="1938306" cy="265160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D48F3AC-CE44-4E79-AE6A-5F56A16254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8825" y="1446024"/>
            <a:ext cx="1999041" cy="273468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9004B31-72E8-4EF7-983C-8929496A7A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9823" y="1750069"/>
            <a:ext cx="2151865" cy="29437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3F869C1-9F0E-42DB-972A-76B8A36B13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3442" y="1999493"/>
            <a:ext cx="2276042" cy="311362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2AA7FCB-F24D-4547-A6D6-387B32455A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8054" y="2273328"/>
            <a:ext cx="2258198" cy="308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061836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image2.png">
            <a:extLst>
              <a:ext uri="{FF2B5EF4-FFF2-40B4-BE49-F238E27FC236}">
                <a16:creationId xmlns:a16="http://schemas.microsoft.com/office/drawing/2014/main" id="{7E9DE044-6614-4230-8BEE-BAABDDA2A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7" y="6229350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14BFF551-F0BA-4FEB-91C9-848DBD360A0F}"/>
              </a:ext>
            </a:extLst>
          </p:cNvPr>
          <p:cNvSpPr/>
          <p:nvPr/>
        </p:nvSpPr>
        <p:spPr>
          <a:xfrm>
            <a:off x="3034227" y="3251200"/>
            <a:ext cx="246330" cy="17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A61DC39-297F-4ED5-A1F2-9FE529BF8D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615" y="2127996"/>
            <a:ext cx="2515214" cy="25414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ECE254-5086-4DFE-A964-138B04217F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0597" y="-532370"/>
            <a:ext cx="1359635" cy="18599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AAA1D3A-E97B-4220-BD69-33FD1DCB6A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7060" y="-305951"/>
            <a:ext cx="1359635" cy="185998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83019DD-5071-4F43-9DC8-B963CB29C5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9480" y="-101148"/>
            <a:ext cx="1388005" cy="189879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9B4950D-AB2D-4468-9B1B-4527C1697E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5948" y="189474"/>
            <a:ext cx="1338818" cy="183150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550DF87-02E4-4712-AB1C-E88E3EF349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9211" y="423789"/>
            <a:ext cx="1512697" cy="206937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4A076B7-8050-4313-BF0E-CC045C04CD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3032" y="658104"/>
            <a:ext cx="1512697" cy="206937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54E6CD5-B89D-4ED3-94C1-888EC9EDBF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8346" y="922764"/>
            <a:ext cx="1698714" cy="232384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5DEDA36-498F-4F6D-92B7-D1F8DF2C0A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4659" y="1142672"/>
            <a:ext cx="1938306" cy="265160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D48F3AC-CE44-4E79-AE6A-5F56A16254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8825" y="1446024"/>
            <a:ext cx="1999041" cy="273468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9004B31-72E8-4EF7-983C-8929496A7A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9823" y="1750069"/>
            <a:ext cx="2151865" cy="29437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3F869C1-9F0E-42DB-972A-76B8A36B13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3442" y="1999493"/>
            <a:ext cx="2276042" cy="311362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2AA7FCB-F24D-4547-A6D6-387B32455A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8054" y="2273328"/>
            <a:ext cx="2258198" cy="308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49270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28EB26F-1A8E-465F-AABB-CA663F7D2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15" y="2127996"/>
            <a:ext cx="2515214" cy="2541414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927A0830-5CE6-4607-8D2A-78EAE8ED8A0C}"/>
              </a:ext>
            </a:extLst>
          </p:cNvPr>
          <p:cNvSpPr/>
          <p:nvPr/>
        </p:nvSpPr>
        <p:spPr>
          <a:xfrm>
            <a:off x="2748040" y="3614167"/>
            <a:ext cx="246330" cy="17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0F8F08A-6800-4DA9-AAB8-4598F8726F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659" y="1142672"/>
            <a:ext cx="1938306" cy="265160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57E8E97-4E49-4AD3-B13E-5F80791078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8825" y="1446024"/>
            <a:ext cx="1999041" cy="273468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027B980-2F07-47FB-A10B-D1FE603BF9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9823" y="1750069"/>
            <a:ext cx="2151865" cy="29437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68ECAE7-6F95-45E7-8E79-D0E685EC7B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3442" y="1999493"/>
            <a:ext cx="2276042" cy="311362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410E933-DCB5-4215-9144-C2FDD3005C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8054" y="2273328"/>
            <a:ext cx="2258198" cy="3089215"/>
          </a:xfrm>
          <a:prstGeom prst="rect">
            <a:avLst/>
          </a:prstGeom>
        </p:spPr>
      </p:pic>
      <p:pic>
        <p:nvPicPr>
          <p:cNvPr id="20" name="image2.png">
            <a:extLst>
              <a:ext uri="{FF2B5EF4-FFF2-40B4-BE49-F238E27FC236}">
                <a16:creationId xmlns:a16="http://schemas.microsoft.com/office/drawing/2014/main" id="{610BC527-2C03-44E0-927A-6A057AD99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492029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5785F56-40BC-4E03-B570-129661E3A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1688" y="340421"/>
            <a:ext cx="1887501" cy="1907162"/>
          </a:xfrm>
          <a:prstGeom prst="rect">
            <a:avLst/>
          </a:prstGeom>
        </p:spPr>
      </p:pic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28EB26F-1A8E-465F-AABB-CA663F7D2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15" y="2127996"/>
            <a:ext cx="2515214" cy="2541414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927A0830-5CE6-4607-8D2A-78EAE8ED8A0C}"/>
              </a:ext>
            </a:extLst>
          </p:cNvPr>
          <p:cNvSpPr/>
          <p:nvPr/>
        </p:nvSpPr>
        <p:spPr>
          <a:xfrm>
            <a:off x="2748040" y="3614167"/>
            <a:ext cx="246330" cy="17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0F8F08A-6800-4DA9-AAB8-4598F8726F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659" y="1142672"/>
            <a:ext cx="1938306" cy="265160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57E8E97-4E49-4AD3-B13E-5F80791078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8825" y="1446024"/>
            <a:ext cx="1999041" cy="273468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027B980-2F07-47FB-A10B-D1FE603BF9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9823" y="1750069"/>
            <a:ext cx="2151865" cy="29437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68ECAE7-6F95-45E7-8E79-D0E685EC7B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3442" y="1999493"/>
            <a:ext cx="2276042" cy="311362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410E933-DCB5-4215-9144-C2FDD3005C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8054" y="2273328"/>
            <a:ext cx="2258198" cy="3089215"/>
          </a:xfrm>
          <a:prstGeom prst="rect">
            <a:avLst/>
          </a:prstGeom>
        </p:spPr>
      </p:pic>
      <p:pic>
        <p:nvPicPr>
          <p:cNvPr id="20" name="image2.png">
            <a:extLst>
              <a:ext uri="{FF2B5EF4-FFF2-40B4-BE49-F238E27FC236}">
                <a16:creationId xmlns:a16="http://schemas.microsoft.com/office/drawing/2014/main" id="{B4077264-DA17-4F6F-A7A6-A19ED9C71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847023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5785F56-40BC-4E03-B570-129661E3A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1688" y="340421"/>
            <a:ext cx="1887501" cy="1907162"/>
          </a:xfrm>
          <a:prstGeom prst="rect">
            <a:avLst/>
          </a:prstGeom>
        </p:spPr>
      </p:pic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28EB26F-1A8E-465F-AABB-CA663F7D2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15" y="2127996"/>
            <a:ext cx="2515214" cy="2541414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927A0830-5CE6-4607-8D2A-78EAE8ED8A0C}"/>
              </a:ext>
            </a:extLst>
          </p:cNvPr>
          <p:cNvSpPr/>
          <p:nvPr/>
        </p:nvSpPr>
        <p:spPr>
          <a:xfrm>
            <a:off x="2748040" y="3614167"/>
            <a:ext cx="246330" cy="17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0F8F08A-6800-4DA9-AAB8-4598F8726F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659" y="1142672"/>
            <a:ext cx="1938306" cy="265160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57E8E97-4E49-4AD3-B13E-5F80791078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8825" y="1446024"/>
            <a:ext cx="1999041" cy="273468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027B980-2F07-47FB-A10B-D1FE603BF9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9823" y="1750069"/>
            <a:ext cx="2151865" cy="29437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68ECAE7-6F95-45E7-8E79-D0E685EC7B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3442" y="1999493"/>
            <a:ext cx="2276042" cy="311362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410E933-DCB5-4215-9144-C2FDD3005C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8054" y="2273328"/>
            <a:ext cx="2258198" cy="3089215"/>
          </a:xfrm>
          <a:prstGeom prst="rect">
            <a:avLst/>
          </a:prstGeom>
        </p:spPr>
      </p:pic>
      <p:pic>
        <p:nvPicPr>
          <p:cNvPr id="20" name="image2.png">
            <a:extLst>
              <a:ext uri="{FF2B5EF4-FFF2-40B4-BE49-F238E27FC236}">
                <a16:creationId xmlns:a16="http://schemas.microsoft.com/office/drawing/2014/main" id="{B4077264-DA17-4F6F-A7A6-A19ED9C71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12419E7-F30B-4B0C-A44D-131699467D25}"/>
              </a:ext>
            </a:extLst>
          </p:cNvPr>
          <p:cNvSpPr txBox="1"/>
          <p:nvPr/>
        </p:nvSpPr>
        <p:spPr>
          <a:xfrm rot="18792427">
            <a:off x="5990303" y="4376126"/>
            <a:ext cx="1439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QUID GROEI?</a:t>
            </a:r>
          </a:p>
        </p:txBody>
      </p:sp>
    </p:spTree>
    <p:extLst>
      <p:ext uri="{BB962C8B-B14F-4D97-AF65-F5344CB8AC3E}">
        <p14:creationId xmlns:p14="http://schemas.microsoft.com/office/powerpoint/2010/main" val="151445747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5785F56-40BC-4E03-B570-129661E3A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1688" y="340421"/>
            <a:ext cx="1887501" cy="1907162"/>
          </a:xfrm>
          <a:prstGeom prst="rect">
            <a:avLst/>
          </a:prstGeom>
        </p:spPr>
      </p:pic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28EB26F-1A8E-465F-AABB-CA663F7D2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15" y="2127996"/>
            <a:ext cx="2515214" cy="2541414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927A0830-5CE6-4607-8D2A-78EAE8ED8A0C}"/>
              </a:ext>
            </a:extLst>
          </p:cNvPr>
          <p:cNvSpPr/>
          <p:nvPr/>
        </p:nvSpPr>
        <p:spPr>
          <a:xfrm>
            <a:off x="2748040" y="3614167"/>
            <a:ext cx="246330" cy="17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0F8F08A-6800-4DA9-AAB8-4598F8726F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659" y="1142672"/>
            <a:ext cx="1938306" cy="265160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57E8E97-4E49-4AD3-B13E-5F80791078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8825" y="1446024"/>
            <a:ext cx="1999041" cy="273468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027B980-2F07-47FB-A10B-D1FE603BF9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9823" y="1750069"/>
            <a:ext cx="2151865" cy="29437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68ECAE7-6F95-45E7-8E79-D0E685EC7B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3442" y="1999493"/>
            <a:ext cx="2276042" cy="311362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410E933-DCB5-4215-9144-C2FDD3005C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8054" y="2273328"/>
            <a:ext cx="2258198" cy="3089215"/>
          </a:xfrm>
          <a:prstGeom prst="rect">
            <a:avLst/>
          </a:prstGeom>
        </p:spPr>
      </p:pic>
      <p:pic>
        <p:nvPicPr>
          <p:cNvPr id="20" name="image2.png">
            <a:extLst>
              <a:ext uri="{FF2B5EF4-FFF2-40B4-BE49-F238E27FC236}">
                <a16:creationId xmlns:a16="http://schemas.microsoft.com/office/drawing/2014/main" id="{B4077264-DA17-4F6F-A7A6-A19ED9C71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0B690E-42AA-473F-8939-4415DEC24FB6}"/>
              </a:ext>
            </a:extLst>
          </p:cNvPr>
          <p:cNvSpPr txBox="1"/>
          <p:nvPr/>
        </p:nvSpPr>
        <p:spPr>
          <a:xfrm>
            <a:off x="295733" y="5651506"/>
            <a:ext cx="8552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BUSINESSPLAN!</a:t>
            </a:r>
            <a:r>
              <a:rPr lang="nl-BE" dirty="0">
                <a:solidFill>
                  <a:srgbClr val="FF0000"/>
                </a:solidFill>
              </a:rPr>
              <a:t> EEN GOEDE WAARDERING IS GEBASEERD OP EEN RESULTAATSPROGNOSE</a:t>
            </a:r>
          </a:p>
        </p:txBody>
      </p:sp>
    </p:spTree>
    <p:extLst>
      <p:ext uri="{BB962C8B-B14F-4D97-AF65-F5344CB8AC3E}">
        <p14:creationId xmlns:p14="http://schemas.microsoft.com/office/powerpoint/2010/main" val="1544236526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814A74-04A8-4F1A-BF61-B06C4BF20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4234" y="1603879"/>
            <a:ext cx="3699481" cy="2916462"/>
          </a:xfrm>
          <a:prstGeom prst="rect">
            <a:avLst/>
          </a:prstGeom>
        </p:spPr>
      </p:pic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A61DC39-297F-4ED5-A1F2-9FE529BF8D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615" y="2127996"/>
            <a:ext cx="2515214" cy="2541414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48E7EAA2-0344-4C85-8D10-B24D651091BE}"/>
              </a:ext>
            </a:extLst>
          </p:cNvPr>
          <p:cNvSpPr/>
          <p:nvPr/>
        </p:nvSpPr>
        <p:spPr>
          <a:xfrm>
            <a:off x="2748040" y="3614167"/>
            <a:ext cx="246330" cy="17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9" name="image2.png">
            <a:extLst>
              <a:ext uri="{FF2B5EF4-FFF2-40B4-BE49-F238E27FC236}">
                <a16:creationId xmlns:a16="http://schemas.microsoft.com/office/drawing/2014/main" id="{D098D6E2-FE8C-4D46-B12B-85A029FF8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D8773C8-2186-49A2-86F4-19464BA7752A}"/>
              </a:ext>
            </a:extLst>
          </p:cNvPr>
          <p:cNvSpPr/>
          <p:nvPr/>
        </p:nvSpPr>
        <p:spPr>
          <a:xfrm>
            <a:off x="3434236" y="3113149"/>
            <a:ext cx="4467298" cy="1697922"/>
          </a:xfrm>
          <a:prstGeom prst="rect">
            <a:avLst/>
          </a:prstGeom>
          <a:solidFill>
            <a:srgbClr val="FFFFFF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76232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2.png">
            <a:extLst>
              <a:ext uri="{FF2B5EF4-FFF2-40B4-BE49-F238E27FC236}">
                <a16:creationId xmlns:a16="http://schemas.microsoft.com/office/drawing/2014/main" id="{41048624-14C5-411B-8D3C-B6702EA91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771C559-CF6E-4B61-BB0F-0A89E6971D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05" y="0"/>
            <a:ext cx="8009389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77EFA08-7425-4DE1-851A-9EA107FCB303}"/>
              </a:ext>
            </a:extLst>
          </p:cNvPr>
          <p:cNvSpPr txBox="1"/>
          <p:nvPr/>
        </p:nvSpPr>
        <p:spPr>
          <a:xfrm>
            <a:off x="840104" y="480695"/>
            <a:ext cx="45891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200" b="1" dirty="0">
                <a:solidFill>
                  <a:srgbClr val="FF0000"/>
                </a:solidFill>
              </a:rPr>
              <a:t>OP IEDER MOMENT MOET DE PIPELINE VOLLEDIG GEVULD BLIJVEN!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78D94103-0431-4216-A6BA-A98C6C0192C1}"/>
              </a:ext>
            </a:extLst>
          </p:cNvPr>
          <p:cNvSpPr txBox="1"/>
          <p:nvPr/>
        </p:nvSpPr>
        <p:spPr>
          <a:xfrm>
            <a:off x="6699032" y="2307242"/>
            <a:ext cx="2444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HET BUIZENSTEL MOET DUS ZO KORT MOGELIJK WORDEN GEHOUDEN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5F29B2-BCCC-4DC5-B53C-C9C9839863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2204" y="259355"/>
            <a:ext cx="1103271" cy="1981562"/>
          </a:xfrm>
          <a:prstGeom prst="rect">
            <a:avLst/>
          </a:prstGeom>
        </p:spPr>
      </p:pic>
      <p:pic>
        <p:nvPicPr>
          <p:cNvPr id="11" name="image1.jpeg">
            <a:extLst>
              <a:ext uri="{FF2B5EF4-FFF2-40B4-BE49-F238E27FC236}">
                <a16:creationId xmlns:a16="http://schemas.microsoft.com/office/drawing/2014/main" id="{01929A67-2F6B-4A27-A9AA-3DD73B5D7CD3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413" y="6085210"/>
            <a:ext cx="1247037" cy="65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112951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814A74-04A8-4F1A-BF61-B06C4BF20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4234" y="1603879"/>
            <a:ext cx="3699481" cy="2916462"/>
          </a:xfrm>
          <a:prstGeom prst="rect">
            <a:avLst/>
          </a:prstGeom>
        </p:spPr>
      </p:pic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A61DC39-297F-4ED5-A1F2-9FE529BF8D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615" y="2127996"/>
            <a:ext cx="2515214" cy="2541414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48E7EAA2-0344-4C85-8D10-B24D651091BE}"/>
              </a:ext>
            </a:extLst>
          </p:cNvPr>
          <p:cNvSpPr/>
          <p:nvPr/>
        </p:nvSpPr>
        <p:spPr>
          <a:xfrm>
            <a:off x="2748040" y="3614167"/>
            <a:ext cx="246330" cy="17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9" name="image2.png">
            <a:extLst>
              <a:ext uri="{FF2B5EF4-FFF2-40B4-BE49-F238E27FC236}">
                <a16:creationId xmlns:a16="http://schemas.microsoft.com/office/drawing/2014/main" id="{D098D6E2-FE8C-4D46-B12B-85A029FF8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D8773C8-2186-49A2-86F4-19464BA7752A}"/>
              </a:ext>
            </a:extLst>
          </p:cNvPr>
          <p:cNvSpPr/>
          <p:nvPr/>
        </p:nvSpPr>
        <p:spPr>
          <a:xfrm>
            <a:off x="3434236" y="3329533"/>
            <a:ext cx="4467298" cy="1481537"/>
          </a:xfrm>
          <a:prstGeom prst="rect">
            <a:avLst/>
          </a:prstGeom>
          <a:solidFill>
            <a:srgbClr val="FFFFFF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7394839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814A74-04A8-4F1A-BF61-B06C4BF20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4234" y="1603879"/>
            <a:ext cx="3699481" cy="2916462"/>
          </a:xfrm>
          <a:prstGeom prst="rect">
            <a:avLst/>
          </a:prstGeom>
        </p:spPr>
      </p:pic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A61DC39-297F-4ED5-A1F2-9FE529BF8D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615" y="2127996"/>
            <a:ext cx="2515214" cy="2541414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48E7EAA2-0344-4C85-8D10-B24D651091BE}"/>
              </a:ext>
            </a:extLst>
          </p:cNvPr>
          <p:cNvSpPr/>
          <p:nvPr/>
        </p:nvSpPr>
        <p:spPr>
          <a:xfrm>
            <a:off x="2748040" y="3614167"/>
            <a:ext cx="246330" cy="17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9" name="image2.png">
            <a:extLst>
              <a:ext uri="{FF2B5EF4-FFF2-40B4-BE49-F238E27FC236}">
                <a16:creationId xmlns:a16="http://schemas.microsoft.com/office/drawing/2014/main" id="{D098D6E2-FE8C-4D46-B12B-85A029FF8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D8773C8-2186-49A2-86F4-19464BA7752A}"/>
              </a:ext>
            </a:extLst>
          </p:cNvPr>
          <p:cNvSpPr/>
          <p:nvPr/>
        </p:nvSpPr>
        <p:spPr>
          <a:xfrm>
            <a:off x="3434236" y="3664580"/>
            <a:ext cx="4467298" cy="1146490"/>
          </a:xfrm>
          <a:prstGeom prst="rect">
            <a:avLst/>
          </a:prstGeom>
          <a:solidFill>
            <a:srgbClr val="FFFFFF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92424265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814A74-04A8-4F1A-BF61-B06C4BF20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4234" y="1603879"/>
            <a:ext cx="3699481" cy="2916462"/>
          </a:xfrm>
          <a:prstGeom prst="rect">
            <a:avLst/>
          </a:prstGeom>
        </p:spPr>
      </p:pic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A61DC39-297F-4ED5-A1F2-9FE529BF8D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615" y="2127996"/>
            <a:ext cx="2515214" cy="2541414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48E7EAA2-0344-4C85-8D10-B24D651091BE}"/>
              </a:ext>
            </a:extLst>
          </p:cNvPr>
          <p:cNvSpPr/>
          <p:nvPr/>
        </p:nvSpPr>
        <p:spPr>
          <a:xfrm>
            <a:off x="2748040" y="3614167"/>
            <a:ext cx="246330" cy="17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9" name="image2.png">
            <a:extLst>
              <a:ext uri="{FF2B5EF4-FFF2-40B4-BE49-F238E27FC236}">
                <a16:creationId xmlns:a16="http://schemas.microsoft.com/office/drawing/2014/main" id="{D098D6E2-FE8C-4D46-B12B-85A029FF8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D8773C8-2186-49A2-86F4-19464BA7752A}"/>
              </a:ext>
            </a:extLst>
          </p:cNvPr>
          <p:cNvSpPr/>
          <p:nvPr/>
        </p:nvSpPr>
        <p:spPr>
          <a:xfrm>
            <a:off x="3434236" y="3978687"/>
            <a:ext cx="4467298" cy="832383"/>
          </a:xfrm>
          <a:prstGeom prst="rect">
            <a:avLst/>
          </a:prstGeom>
          <a:solidFill>
            <a:srgbClr val="FFFFFF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2119112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814A74-04A8-4F1A-BF61-B06C4BF20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4234" y="1603879"/>
            <a:ext cx="3699481" cy="2916462"/>
          </a:xfrm>
          <a:prstGeom prst="rect">
            <a:avLst/>
          </a:prstGeom>
        </p:spPr>
      </p:pic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A61DC39-297F-4ED5-A1F2-9FE529BF8D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615" y="2127996"/>
            <a:ext cx="2515214" cy="2541414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48E7EAA2-0344-4C85-8D10-B24D651091BE}"/>
              </a:ext>
            </a:extLst>
          </p:cNvPr>
          <p:cNvSpPr/>
          <p:nvPr/>
        </p:nvSpPr>
        <p:spPr>
          <a:xfrm>
            <a:off x="2748040" y="3614167"/>
            <a:ext cx="246330" cy="17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9" name="image2.png">
            <a:extLst>
              <a:ext uri="{FF2B5EF4-FFF2-40B4-BE49-F238E27FC236}">
                <a16:creationId xmlns:a16="http://schemas.microsoft.com/office/drawing/2014/main" id="{D098D6E2-FE8C-4D46-B12B-85A029FF8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879245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23AA79B-F411-478E-924B-3B2B095CC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9244" y="1889119"/>
            <a:ext cx="1887501" cy="1907162"/>
          </a:xfrm>
          <a:prstGeom prst="rect">
            <a:avLst/>
          </a:prstGeom>
        </p:spPr>
      </p:pic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A61DC39-297F-4ED5-A1F2-9FE529BF8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15" y="2127996"/>
            <a:ext cx="2515214" cy="2541414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668F0232-B1C9-4240-8AD7-FA22D2C0598A}"/>
              </a:ext>
            </a:extLst>
          </p:cNvPr>
          <p:cNvSpPr/>
          <p:nvPr/>
        </p:nvSpPr>
        <p:spPr>
          <a:xfrm>
            <a:off x="2748040" y="3614167"/>
            <a:ext cx="246330" cy="17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11" name="image2.png">
            <a:extLst>
              <a:ext uri="{FF2B5EF4-FFF2-40B4-BE49-F238E27FC236}">
                <a16:creationId xmlns:a16="http://schemas.microsoft.com/office/drawing/2014/main" id="{40241EAD-7019-46FA-92B6-9EE22CA02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259DA4-2948-43F3-BF9A-D59BFED7C832}"/>
              </a:ext>
            </a:extLst>
          </p:cNvPr>
          <p:cNvSpPr txBox="1"/>
          <p:nvPr/>
        </p:nvSpPr>
        <p:spPr>
          <a:xfrm>
            <a:off x="6219244" y="1519787"/>
            <a:ext cx="1864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TERMINAL VALUE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B763F73-7686-47C5-BEA7-34FAB5E2AA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8789" y="1889119"/>
            <a:ext cx="3699481" cy="291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868884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0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nl-BE" dirty="0"/>
              <a:t>Pro </a:t>
            </a:r>
            <a:r>
              <a:rPr lang="nl-BE" dirty="0" err="1"/>
              <a:t>Mandato</a:t>
            </a:r>
            <a:endParaRPr lang="nl-BE" dirty="0"/>
          </a:p>
          <a:p>
            <a:pPr algn="ctr"/>
            <a:r>
              <a:rPr lang="nl-BE" dirty="0"/>
              <a:t>2021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84CB85-4DE0-4A94-9B55-F0D417F18A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97142" cy="6858000"/>
          </a:xfrm>
          <a:prstGeom prst="rect">
            <a:avLst/>
          </a:prstGeom>
        </p:spPr>
      </p:pic>
      <p:sp>
        <p:nvSpPr>
          <p:cNvPr id="6" name="Rectangle 21">
            <a:extLst>
              <a:ext uri="{FF2B5EF4-FFF2-40B4-BE49-F238E27FC236}">
                <a16:creationId xmlns:a16="http://schemas.microsoft.com/office/drawing/2014/main" id="{A8AA3B0E-4576-413E-91F9-A637956188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7833" y="657552"/>
            <a:ext cx="7886700" cy="2852737"/>
          </a:xfrm>
        </p:spPr>
        <p:txBody>
          <a:bodyPr>
            <a:normAutofit/>
          </a:bodyPr>
          <a:lstStyle/>
          <a:p>
            <a:pPr algn="ctr" eaLnBrk="1" hangingPunct="1"/>
            <a:br>
              <a:rPr lang="nl-NL" sz="2400" dirty="0"/>
            </a:br>
            <a:r>
              <a:rPr lang="nl-NL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RENTEVOET</a:t>
            </a:r>
          </a:p>
        </p:txBody>
      </p:sp>
    </p:spTree>
    <p:extLst>
      <p:ext uri="{BB962C8B-B14F-4D97-AF65-F5344CB8AC3E}">
        <p14:creationId xmlns:p14="http://schemas.microsoft.com/office/powerpoint/2010/main" val="2725126105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14BFF551-F0BA-4FEB-91C9-848DBD360A0F}"/>
              </a:ext>
            </a:extLst>
          </p:cNvPr>
          <p:cNvSpPr/>
          <p:nvPr/>
        </p:nvSpPr>
        <p:spPr>
          <a:xfrm>
            <a:off x="3034227" y="3251200"/>
            <a:ext cx="246330" cy="17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A61DC39-297F-4ED5-A1F2-9FE529BF8D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15" y="2127996"/>
            <a:ext cx="2515214" cy="25414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A9729A-66A8-4D00-A078-D941594DEA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1887" y="1665026"/>
            <a:ext cx="5789485" cy="405516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064E718-D0EA-4DD2-A4E4-141CB8E2EE4A}"/>
              </a:ext>
            </a:extLst>
          </p:cNvPr>
          <p:cNvSpPr/>
          <p:nvPr/>
        </p:nvSpPr>
        <p:spPr>
          <a:xfrm>
            <a:off x="3562066" y="1610436"/>
            <a:ext cx="675564" cy="3978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2B2F8C3-AC45-4174-B6FA-1F62CBC2D2BA}"/>
              </a:ext>
            </a:extLst>
          </p:cNvPr>
          <p:cNvSpPr/>
          <p:nvPr/>
        </p:nvSpPr>
        <p:spPr>
          <a:xfrm>
            <a:off x="4849321" y="1610436"/>
            <a:ext cx="4356093" cy="4109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9" name="image2.png">
            <a:extLst>
              <a:ext uri="{FF2B5EF4-FFF2-40B4-BE49-F238E27FC236}">
                <a16:creationId xmlns:a16="http://schemas.microsoft.com/office/drawing/2014/main" id="{8A047AB4-C295-47DA-9672-8503595A0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307407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14BFF551-F0BA-4FEB-91C9-848DBD360A0F}"/>
              </a:ext>
            </a:extLst>
          </p:cNvPr>
          <p:cNvSpPr/>
          <p:nvPr/>
        </p:nvSpPr>
        <p:spPr>
          <a:xfrm>
            <a:off x="3034227" y="3251200"/>
            <a:ext cx="246330" cy="17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A61DC39-297F-4ED5-A1F2-9FE529BF8D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15" y="2127996"/>
            <a:ext cx="2515214" cy="25414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A9729A-66A8-4D00-A078-D941594DEA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1887" y="1665026"/>
            <a:ext cx="5789485" cy="405516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064E718-D0EA-4DD2-A4E4-141CB8E2EE4A}"/>
              </a:ext>
            </a:extLst>
          </p:cNvPr>
          <p:cNvSpPr/>
          <p:nvPr/>
        </p:nvSpPr>
        <p:spPr>
          <a:xfrm>
            <a:off x="3562066" y="1958454"/>
            <a:ext cx="675564" cy="3630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2B2F8C3-AC45-4174-B6FA-1F62CBC2D2BA}"/>
              </a:ext>
            </a:extLst>
          </p:cNvPr>
          <p:cNvSpPr/>
          <p:nvPr/>
        </p:nvSpPr>
        <p:spPr>
          <a:xfrm>
            <a:off x="4849321" y="1610436"/>
            <a:ext cx="4356093" cy="4109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9" name="image2.png">
            <a:extLst>
              <a:ext uri="{FF2B5EF4-FFF2-40B4-BE49-F238E27FC236}">
                <a16:creationId xmlns:a16="http://schemas.microsoft.com/office/drawing/2014/main" id="{B9349189-4591-4DDB-B30C-B2952ABAD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650167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14BFF551-F0BA-4FEB-91C9-848DBD360A0F}"/>
              </a:ext>
            </a:extLst>
          </p:cNvPr>
          <p:cNvSpPr/>
          <p:nvPr/>
        </p:nvSpPr>
        <p:spPr>
          <a:xfrm>
            <a:off x="3034227" y="3251200"/>
            <a:ext cx="246330" cy="17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A61DC39-297F-4ED5-A1F2-9FE529BF8D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15" y="2127996"/>
            <a:ext cx="2515214" cy="25414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A9729A-66A8-4D00-A078-D941594DEA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1887" y="1665026"/>
            <a:ext cx="5789485" cy="405516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064E718-D0EA-4DD2-A4E4-141CB8E2EE4A}"/>
              </a:ext>
            </a:extLst>
          </p:cNvPr>
          <p:cNvSpPr/>
          <p:nvPr/>
        </p:nvSpPr>
        <p:spPr>
          <a:xfrm>
            <a:off x="3562066" y="2127996"/>
            <a:ext cx="675564" cy="34607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2B2F8C3-AC45-4174-B6FA-1F62CBC2D2BA}"/>
              </a:ext>
            </a:extLst>
          </p:cNvPr>
          <p:cNvSpPr/>
          <p:nvPr/>
        </p:nvSpPr>
        <p:spPr>
          <a:xfrm>
            <a:off x="5445457" y="1610436"/>
            <a:ext cx="3759957" cy="4109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7FB1FB-B41E-474A-8E63-A72F05143729}"/>
              </a:ext>
            </a:extLst>
          </p:cNvPr>
          <p:cNvSpPr/>
          <p:nvPr/>
        </p:nvSpPr>
        <p:spPr>
          <a:xfrm>
            <a:off x="4858604" y="1610436"/>
            <a:ext cx="675564" cy="4109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0" name="image2.png">
            <a:extLst>
              <a:ext uri="{FF2B5EF4-FFF2-40B4-BE49-F238E27FC236}">
                <a16:creationId xmlns:a16="http://schemas.microsoft.com/office/drawing/2014/main" id="{52D31C5B-6613-4072-B893-2CFBB59FA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539869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14BFF551-F0BA-4FEB-91C9-848DBD360A0F}"/>
              </a:ext>
            </a:extLst>
          </p:cNvPr>
          <p:cNvSpPr/>
          <p:nvPr/>
        </p:nvSpPr>
        <p:spPr>
          <a:xfrm>
            <a:off x="3034227" y="3251200"/>
            <a:ext cx="246330" cy="17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A61DC39-297F-4ED5-A1F2-9FE529BF8D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15" y="2127996"/>
            <a:ext cx="2515214" cy="25414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A9729A-66A8-4D00-A078-D941594DEA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1887" y="1665026"/>
            <a:ext cx="5789485" cy="405516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064E718-D0EA-4DD2-A4E4-141CB8E2EE4A}"/>
              </a:ext>
            </a:extLst>
          </p:cNvPr>
          <p:cNvSpPr/>
          <p:nvPr/>
        </p:nvSpPr>
        <p:spPr>
          <a:xfrm>
            <a:off x="3562066" y="2127996"/>
            <a:ext cx="675564" cy="34607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2B2F8C3-AC45-4174-B6FA-1F62CBC2D2BA}"/>
              </a:ext>
            </a:extLst>
          </p:cNvPr>
          <p:cNvSpPr/>
          <p:nvPr/>
        </p:nvSpPr>
        <p:spPr>
          <a:xfrm>
            <a:off x="5445457" y="1610436"/>
            <a:ext cx="3759957" cy="4109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7FB1FB-B41E-474A-8E63-A72F05143729}"/>
              </a:ext>
            </a:extLst>
          </p:cNvPr>
          <p:cNvSpPr/>
          <p:nvPr/>
        </p:nvSpPr>
        <p:spPr>
          <a:xfrm>
            <a:off x="4858604" y="1951630"/>
            <a:ext cx="675564" cy="37549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0" name="image2.png">
            <a:extLst>
              <a:ext uri="{FF2B5EF4-FFF2-40B4-BE49-F238E27FC236}">
                <a16:creationId xmlns:a16="http://schemas.microsoft.com/office/drawing/2014/main" id="{EC580C64-FBC7-40E7-8054-2AE56AD9B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682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2.png">
            <a:extLst>
              <a:ext uri="{FF2B5EF4-FFF2-40B4-BE49-F238E27FC236}">
                <a16:creationId xmlns:a16="http://schemas.microsoft.com/office/drawing/2014/main" id="{75119A1F-B3A1-4EF1-96B8-3CE8633C2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2843808" y="2471607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2988270" y="2544632"/>
            <a:ext cx="11525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8" name="Text Box 56"/>
          <p:cNvSpPr txBox="1">
            <a:spLocks noChangeArrowheads="1"/>
          </p:cNvSpPr>
          <p:nvPr/>
        </p:nvSpPr>
        <p:spPr bwMode="auto">
          <a:xfrm>
            <a:off x="7079953" y="3014766"/>
            <a:ext cx="1150938" cy="36004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Schuld</a:t>
            </a:r>
          </a:p>
        </p:txBody>
      </p:sp>
      <p:sp>
        <p:nvSpPr>
          <p:cNvPr id="10" name="Text Box 58"/>
          <p:cNvSpPr txBox="1">
            <a:spLocks noChangeArrowheads="1"/>
          </p:cNvSpPr>
          <p:nvPr/>
        </p:nvSpPr>
        <p:spPr bwMode="auto">
          <a:xfrm>
            <a:off x="7079953" y="3374806"/>
            <a:ext cx="1150938" cy="23142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&lt;1Y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2989015" y="3263770"/>
            <a:ext cx="11509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Voorraden</a:t>
            </a:r>
          </a:p>
        </p:txBody>
      </p:sp>
      <p:sp>
        <p:nvSpPr>
          <p:cNvPr id="12" name="Text Box 61"/>
          <p:cNvSpPr txBox="1">
            <a:spLocks noChangeArrowheads="1"/>
          </p:cNvSpPr>
          <p:nvPr/>
        </p:nvSpPr>
        <p:spPr bwMode="auto">
          <a:xfrm>
            <a:off x="2989015" y="3911470"/>
            <a:ext cx="1150937" cy="46910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Vorderingen</a:t>
            </a:r>
          </a:p>
        </p:txBody>
      </p: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2988270" y="3481257"/>
            <a:ext cx="11509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BE" sz="1200"/>
              <a:t>Handels-vorderingen</a:t>
            </a:r>
            <a:endParaRPr lang="nl-NL" sz="1200"/>
          </a:p>
        </p:txBody>
      </p:sp>
      <p:sp>
        <p:nvSpPr>
          <p:cNvPr id="14" name="Text Box 63"/>
          <p:cNvSpPr txBox="1">
            <a:spLocks noChangeArrowheads="1"/>
          </p:cNvSpPr>
          <p:nvPr/>
        </p:nvSpPr>
        <p:spPr bwMode="auto">
          <a:xfrm>
            <a:off x="7079953" y="3606227"/>
            <a:ext cx="1150938" cy="253207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KT Fin Schuld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5" name="Text Box 64"/>
          <p:cNvSpPr txBox="1">
            <a:spLocks noChangeArrowheads="1"/>
          </p:cNvSpPr>
          <p:nvPr/>
        </p:nvSpPr>
        <p:spPr bwMode="auto">
          <a:xfrm>
            <a:off x="4140795" y="3840032"/>
            <a:ext cx="11509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Leveranciers</a:t>
            </a:r>
          </a:p>
        </p:txBody>
      </p:sp>
      <p:sp>
        <p:nvSpPr>
          <p:cNvPr id="19" name="Text Box 72"/>
          <p:cNvSpPr txBox="1">
            <a:spLocks noChangeArrowheads="1"/>
          </p:cNvSpPr>
          <p:nvPr/>
        </p:nvSpPr>
        <p:spPr bwMode="auto">
          <a:xfrm>
            <a:off x="4140795" y="4128957"/>
            <a:ext cx="1150938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Soc/Fisc.</a:t>
            </a:r>
          </a:p>
          <a:p>
            <a:pPr algn="ctr" eaLnBrk="1" hangingPunct="1"/>
            <a:r>
              <a:rPr lang="nl-NL" sz="1200"/>
              <a:t>Schulden</a:t>
            </a:r>
          </a:p>
          <a:p>
            <a:pPr algn="ctr" eaLnBrk="1" hangingPunct="1"/>
            <a:endParaRPr lang="nl-NL" sz="1200"/>
          </a:p>
        </p:txBody>
      </p:sp>
      <p:sp>
        <p:nvSpPr>
          <p:cNvPr id="20" name="Text Box 73"/>
          <p:cNvSpPr txBox="1">
            <a:spLocks noChangeArrowheads="1"/>
          </p:cNvSpPr>
          <p:nvPr/>
        </p:nvSpPr>
        <p:spPr bwMode="auto">
          <a:xfrm>
            <a:off x="5923514" y="4399439"/>
            <a:ext cx="1152525" cy="26709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 err="1"/>
              <a:t>Liq.Middelen</a:t>
            </a:r>
            <a:endParaRPr lang="nl-NL" sz="1000" dirty="0"/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4140795" y="2471607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B299431-35A9-4F60-A376-0F526B0EDFE5}"/>
              </a:ext>
            </a:extLst>
          </p:cNvPr>
          <p:cNvSpPr txBox="1"/>
          <p:nvPr/>
        </p:nvSpPr>
        <p:spPr>
          <a:xfrm rot="5400000">
            <a:off x="7908814" y="3258723"/>
            <a:ext cx="1013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00B050"/>
                </a:solidFill>
              </a:rPr>
              <a:t>Net-cash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BF2AF88-27AE-4A0F-A2A2-FC95706ABFFD}"/>
              </a:ext>
            </a:extLst>
          </p:cNvPr>
          <p:cNvSpPr txBox="1"/>
          <p:nvPr/>
        </p:nvSpPr>
        <p:spPr>
          <a:xfrm>
            <a:off x="2913179" y="4570241"/>
            <a:ext cx="248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4472BE"/>
                </a:solidFill>
              </a:rPr>
              <a:t>Bedrijfskapitaalbehoefte</a:t>
            </a: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A9C10B4B-2294-43B5-A0D3-4D8AD6731EEB}"/>
              </a:ext>
            </a:extLst>
          </p:cNvPr>
          <p:cNvSpPr/>
          <p:nvPr/>
        </p:nvSpPr>
        <p:spPr>
          <a:xfrm>
            <a:off x="2974769" y="3265715"/>
            <a:ext cx="1163782" cy="1128156"/>
          </a:xfrm>
          <a:custGeom>
            <a:avLst/>
            <a:gdLst>
              <a:gd name="connsiteX0" fmla="*/ 5937 w 1163782"/>
              <a:gd name="connsiteY0" fmla="*/ 0 h 1110343"/>
              <a:gd name="connsiteX1" fmla="*/ 1163782 w 1163782"/>
              <a:gd name="connsiteY1" fmla="*/ 5938 h 1110343"/>
              <a:gd name="connsiteX2" fmla="*/ 1140031 w 1163782"/>
              <a:gd name="connsiteY2" fmla="*/ 581891 h 1110343"/>
              <a:gd name="connsiteX3" fmla="*/ 896587 w 1163782"/>
              <a:gd name="connsiteY3" fmla="*/ 1110343 h 1110343"/>
              <a:gd name="connsiteX4" fmla="*/ 0 w 1163782"/>
              <a:gd name="connsiteY4" fmla="*/ 1110343 h 1110343"/>
              <a:gd name="connsiteX5" fmla="*/ 5937 w 1163782"/>
              <a:gd name="connsiteY5" fmla="*/ 0 h 1110343"/>
              <a:gd name="connsiteX0" fmla="*/ 5937 w 1163782"/>
              <a:gd name="connsiteY0" fmla="*/ 0 h 1128156"/>
              <a:gd name="connsiteX1" fmla="*/ 1163782 w 1163782"/>
              <a:gd name="connsiteY1" fmla="*/ 5938 h 1128156"/>
              <a:gd name="connsiteX2" fmla="*/ 1140031 w 1163782"/>
              <a:gd name="connsiteY2" fmla="*/ 581891 h 1128156"/>
              <a:gd name="connsiteX3" fmla="*/ 1157844 w 1163782"/>
              <a:gd name="connsiteY3" fmla="*/ 1128156 h 1128156"/>
              <a:gd name="connsiteX4" fmla="*/ 0 w 1163782"/>
              <a:gd name="connsiteY4" fmla="*/ 1110343 h 1128156"/>
              <a:gd name="connsiteX5" fmla="*/ 5937 w 1163782"/>
              <a:gd name="connsiteY5" fmla="*/ 0 h 11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782" h="1128156">
                <a:moveTo>
                  <a:pt x="5937" y="0"/>
                </a:moveTo>
                <a:lnTo>
                  <a:pt x="1163782" y="5938"/>
                </a:lnTo>
                <a:lnTo>
                  <a:pt x="1140031" y="581891"/>
                </a:lnTo>
                <a:lnTo>
                  <a:pt x="1157844" y="1128156"/>
                </a:lnTo>
                <a:lnTo>
                  <a:pt x="0" y="1110343"/>
                </a:lnTo>
                <a:lnTo>
                  <a:pt x="5937" y="0"/>
                </a:lnTo>
                <a:close/>
              </a:path>
            </a:pathLst>
          </a:custGeom>
          <a:solidFill>
            <a:srgbClr val="4472BE">
              <a:alpha val="21961"/>
            </a:srgbClr>
          </a:solidFill>
          <a:ln>
            <a:solidFill>
              <a:srgbClr val="2F528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669F2CF-8FEF-4E75-8DF2-0165C2EE9541}"/>
              </a:ext>
            </a:extLst>
          </p:cNvPr>
          <p:cNvSpPr/>
          <p:nvPr/>
        </p:nvSpPr>
        <p:spPr>
          <a:xfrm>
            <a:off x="2986994" y="2549549"/>
            <a:ext cx="1149887" cy="718518"/>
          </a:xfrm>
          <a:prstGeom prst="rect">
            <a:avLst/>
          </a:prstGeom>
          <a:solidFill>
            <a:srgbClr val="FFFF00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EB77D9E-9D52-47C0-BB47-65DDF786AE94}"/>
              </a:ext>
            </a:extLst>
          </p:cNvPr>
          <p:cNvSpPr/>
          <p:nvPr/>
        </p:nvSpPr>
        <p:spPr>
          <a:xfrm>
            <a:off x="5946533" y="3029541"/>
            <a:ext cx="2297875" cy="1620982"/>
          </a:xfrm>
          <a:custGeom>
            <a:avLst/>
            <a:gdLst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51906 w 2297875"/>
              <a:gd name="connsiteY4" fmla="*/ 831273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7875" h="1620982">
                <a:moveTo>
                  <a:pt x="1294410" y="825335"/>
                </a:moveTo>
                <a:lnTo>
                  <a:pt x="2297875" y="831273"/>
                </a:lnTo>
                <a:lnTo>
                  <a:pt x="2286000" y="5937"/>
                </a:lnTo>
                <a:lnTo>
                  <a:pt x="1140031" y="0"/>
                </a:lnTo>
                <a:lnTo>
                  <a:pt x="1151906" y="831273"/>
                </a:lnTo>
                <a:lnTo>
                  <a:pt x="890649" y="1377537"/>
                </a:lnTo>
                <a:lnTo>
                  <a:pt x="0" y="1377537"/>
                </a:lnTo>
                <a:lnTo>
                  <a:pt x="0" y="1620982"/>
                </a:lnTo>
                <a:lnTo>
                  <a:pt x="1145969" y="1609106"/>
                </a:lnTo>
                <a:lnTo>
                  <a:pt x="1145969" y="1365662"/>
                </a:lnTo>
                <a:lnTo>
                  <a:pt x="985652" y="1377537"/>
                </a:lnTo>
                <a:lnTo>
                  <a:pt x="1294410" y="825335"/>
                </a:lnTo>
                <a:close/>
              </a:path>
            </a:pathLst>
          </a:custGeom>
          <a:solidFill>
            <a:srgbClr val="92D050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A4A3E07-C6EB-4BA6-9764-BB85466CC42E}"/>
              </a:ext>
            </a:extLst>
          </p:cNvPr>
          <p:cNvSpPr/>
          <p:nvPr/>
        </p:nvSpPr>
        <p:spPr>
          <a:xfrm>
            <a:off x="4127006" y="3849901"/>
            <a:ext cx="1163782" cy="782292"/>
          </a:xfrm>
          <a:custGeom>
            <a:avLst/>
            <a:gdLst>
              <a:gd name="connsiteX0" fmla="*/ 5937 w 1163782"/>
              <a:gd name="connsiteY0" fmla="*/ 0 h 1110343"/>
              <a:gd name="connsiteX1" fmla="*/ 1163782 w 1163782"/>
              <a:gd name="connsiteY1" fmla="*/ 5938 h 1110343"/>
              <a:gd name="connsiteX2" fmla="*/ 1140031 w 1163782"/>
              <a:gd name="connsiteY2" fmla="*/ 581891 h 1110343"/>
              <a:gd name="connsiteX3" fmla="*/ 896587 w 1163782"/>
              <a:gd name="connsiteY3" fmla="*/ 1110343 h 1110343"/>
              <a:gd name="connsiteX4" fmla="*/ 0 w 1163782"/>
              <a:gd name="connsiteY4" fmla="*/ 1110343 h 1110343"/>
              <a:gd name="connsiteX5" fmla="*/ 5937 w 1163782"/>
              <a:gd name="connsiteY5" fmla="*/ 0 h 1110343"/>
              <a:gd name="connsiteX0" fmla="*/ 5937 w 1163782"/>
              <a:gd name="connsiteY0" fmla="*/ 0 h 1128156"/>
              <a:gd name="connsiteX1" fmla="*/ 1163782 w 1163782"/>
              <a:gd name="connsiteY1" fmla="*/ 5938 h 1128156"/>
              <a:gd name="connsiteX2" fmla="*/ 1140031 w 1163782"/>
              <a:gd name="connsiteY2" fmla="*/ 581891 h 1128156"/>
              <a:gd name="connsiteX3" fmla="*/ 1157844 w 1163782"/>
              <a:gd name="connsiteY3" fmla="*/ 1128156 h 1128156"/>
              <a:gd name="connsiteX4" fmla="*/ 0 w 1163782"/>
              <a:gd name="connsiteY4" fmla="*/ 1110343 h 1128156"/>
              <a:gd name="connsiteX5" fmla="*/ 5937 w 1163782"/>
              <a:gd name="connsiteY5" fmla="*/ 0 h 11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782" h="1128156">
                <a:moveTo>
                  <a:pt x="5937" y="0"/>
                </a:moveTo>
                <a:lnTo>
                  <a:pt x="1163782" y="5938"/>
                </a:lnTo>
                <a:lnTo>
                  <a:pt x="1140031" y="581891"/>
                </a:lnTo>
                <a:lnTo>
                  <a:pt x="1157844" y="1128156"/>
                </a:lnTo>
                <a:lnTo>
                  <a:pt x="0" y="1110343"/>
                </a:lnTo>
                <a:lnTo>
                  <a:pt x="5937" y="0"/>
                </a:lnTo>
                <a:close/>
              </a:path>
            </a:pathLst>
          </a:custGeom>
          <a:solidFill>
            <a:srgbClr val="4472BE">
              <a:alpha val="21961"/>
            </a:srgbClr>
          </a:solidFill>
          <a:ln>
            <a:solidFill>
              <a:srgbClr val="2F528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0" name="Line 51">
            <a:extLst>
              <a:ext uri="{FF2B5EF4-FFF2-40B4-BE49-F238E27FC236}">
                <a16:creationId xmlns:a16="http://schemas.microsoft.com/office/drawing/2014/main" id="{AA54A378-229F-4D12-9A95-66796A7C8F73}"/>
              </a:ext>
            </a:extLst>
          </p:cNvPr>
          <p:cNvSpPr>
            <a:spLocks noChangeShapeType="1"/>
          </p:cNvSpPr>
          <p:nvPr/>
        </p:nvSpPr>
        <p:spPr bwMode="auto">
          <a:xfrm>
            <a:off x="5779845" y="2483598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3" name="Line 52">
            <a:extLst>
              <a:ext uri="{FF2B5EF4-FFF2-40B4-BE49-F238E27FC236}">
                <a16:creationId xmlns:a16="http://schemas.microsoft.com/office/drawing/2014/main" id="{B0A524FC-647A-4815-A43A-2DC1086326C0}"/>
              </a:ext>
            </a:extLst>
          </p:cNvPr>
          <p:cNvSpPr>
            <a:spLocks noChangeShapeType="1"/>
          </p:cNvSpPr>
          <p:nvPr/>
        </p:nvSpPr>
        <p:spPr bwMode="auto">
          <a:xfrm>
            <a:off x="7076832" y="2483598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01A7D1D-70A2-4607-A5CE-2A3AB424DCA3}"/>
              </a:ext>
            </a:extLst>
          </p:cNvPr>
          <p:cNvSpPr txBox="1"/>
          <p:nvPr/>
        </p:nvSpPr>
        <p:spPr>
          <a:xfrm>
            <a:off x="6587197" y="2168127"/>
            <a:ext cx="1041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Net-Cash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DED839C-EA03-4484-95E5-E46DDAC80AFE}"/>
              </a:ext>
            </a:extLst>
          </p:cNvPr>
          <p:cNvSpPr txBox="1"/>
          <p:nvPr/>
        </p:nvSpPr>
        <p:spPr>
          <a:xfrm>
            <a:off x="3386948" y="2114266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Enterprise </a:t>
            </a:r>
            <a:r>
              <a:rPr lang="nl-BE" dirty="0" err="1"/>
              <a:t>value</a:t>
            </a:r>
            <a:endParaRPr lang="nl-BE" dirty="0"/>
          </a:p>
        </p:txBody>
      </p:sp>
      <p:sp>
        <p:nvSpPr>
          <p:cNvPr id="37" name="Line 51">
            <a:extLst>
              <a:ext uri="{FF2B5EF4-FFF2-40B4-BE49-F238E27FC236}">
                <a16:creationId xmlns:a16="http://schemas.microsoft.com/office/drawing/2014/main" id="{D89DA65D-55C8-4A37-8057-627C684A108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2471607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8" name="Line 52">
            <a:extLst>
              <a:ext uri="{FF2B5EF4-FFF2-40B4-BE49-F238E27FC236}">
                <a16:creationId xmlns:a16="http://schemas.microsoft.com/office/drawing/2014/main" id="{ADE1A5E0-4A29-4ADD-A8DF-C770FFC8DC42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6987" y="2471607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8368CEE-27A0-4A93-8484-DCD5B1CA3A91}"/>
              </a:ext>
            </a:extLst>
          </p:cNvPr>
          <p:cNvSpPr txBox="1"/>
          <p:nvPr/>
        </p:nvSpPr>
        <p:spPr>
          <a:xfrm>
            <a:off x="905060" y="2114266"/>
            <a:ext cx="771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/>
              <a:t>Equity</a:t>
            </a:r>
            <a:endParaRPr lang="nl-BE" dirty="0"/>
          </a:p>
        </p:txBody>
      </p:sp>
      <p:sp>
        <p:nvSpPr>
          <p:cNvPr id="40" name="Text Box 57">
            <a:extLst>
              <a:ext uri="{FF2B5EF4-FFF2-40B4-BE49-F238E27FC236}">
                <a16:creationId xmlns:a16="http://schemas.microsoft.com/office/drawing/2014/main" id="{3DA3F903-1F56-4357-98C2-84F9242D8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4646" y="2493178"/>
            <a:ext cx="1150938" cy="472004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Eigen vermogen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A74B1C-C180-4F3F-B910-D7A868F401E8}"/>
              </a:ext>
            </a:extLst>
          </p:cNvPr>
          <p:cNvSpPr txBox="1"/>
          <p:nvPr/>
        </p:nvSpPr>
        <p:spPr>
          <a:xfrm>
            <a:off x="2512747" y="2006544"/>
            <a:ext cx="3449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5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929469D-32C3-4F65-B1E3-2BADCDCD5F0E}"/>
              </a:ext>
            </a:extLst>
          </p:cNvPr>
          <p:cNvSpPr txBox="1"/>
          <p:nvPr/>
        </p:nvSpPr>
        <p:spPr>
          <a:xfrm>
            <a:off x="5498251" y="2060405"/>
            <a:ext cx="3449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5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E5E1717-8EF9-4761-A926-8B15E595117F}"/>
              </a:ext>
            </a:extLst>
          </p:cNvPr>
          <p:cNvSpPr txBox="1"/>
          <p:nvPr/>
        </p:nvSpPr>
        <p:spPr>
          <a:xfrm rot="16200000">
            <a:off x="2506799" y="2732470"/>
            <a:ext cx="746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accent4">
                    <a:lumMod val="75000"/>
                  </a:schemeClr>
                </a:solidFill>
              </a:rPr>
              <a:t>V. act.</a:t>
            </a:r>
          </a:p>
        </p:txBody>
      </p:sp>
      <p:pic>
        <p:nvPicPr>
          <p:cNvPr id="44" name="image1.jpeg">
            <a:extLst>
              <a:ext uri="{FF2B5EF4-FFF2-40B4-BE49-F238E27FC236}">
                <a16:creationId xmlns:a16="http://schemas.microsoft.com/office/drawing/2014/main" id="{48062A0E-9E4D-4F80-9641-D18532B2DE6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1844" y="5988106"/>
            <a:ext cx="1459448" cy="73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437201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14BFF551-F0BA-4FEB-91C9-848DBD360A0F}"/>
              </a:ext>
            </a:extLst>
          </p:cNvPr>
          <p:cNvSpPr/>
          <p:nvPr/>
        </p:nvSpPr>
        <p:spPr>
          <a:xfrm>
            <a:off x="3034227" y="3251200"/>
            <a:ext cx="246330" cy="17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A61DC39-297F-4ED5-A1F2-9FE529BF8D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15" y="2127996"/>
            <a:ext cx="2515214" cy="25414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A9729A-66A8-4D00-A078-D941594DEA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1887" y="1665026"/>
            <a:ext cx="5789485" cy="405516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064E718-D0EA-4DD2-A4E4-141CB8E2EE4A}"/>
              </a:ext>
            </a:extLst>
          </p:cNvPr>
          <p:cNvSpPr/>
          <p:nvPr/>
        </p:nvSpPr>
        <p:spPr>
          <a:xfrm>
            <a:off x="3562066" y="2127996"/>
            <a:ext cx="675564" cy="34607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2B2F8C3-AC45-4174-B6FA-1F62CBC2D2BA}"/>
              </a:ext>
            </a:extLst>
          </p:cNvPr>
          <p:cNvSpPr/>
          <p:nvPr/>
        </p:nvSpPr>
        <p:spPr>
          <a:xfrm>
            <a:off x="5445457" y="1610436"/>
            <a:ext cx="3759957" cy="4109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7FB1FB-B41E-474A-8E63-A72F05143729}"/>
              </a:ext>
            </a:extLst>
          </p:cNvPr>
          <p:cNvSpPr/>
          <p:nvPr/>
        </p:nvSpPr>
        <p:spPr>
          <a:xfrm>
            <a:off x="4858604" y="2074460"/>
            <a:ext cx="675564" cy="36320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0" name="image2.png">
            <a:extLst>
              <a:ext uri="{FF2B5EF4-FFF2-40B4-BE49-F238E27FC236}">
                <a16:creationId xmlns:a16="http://schemas.microsoft.com/office/drawing/2014/main" id="{D3CB87F1-67D4-4EEE-8938-1FE82EEA9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466102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14BFF551-F0BA-4FEB-91C9-848DBD360A0F}"/>
              </a:ext>
            </a:extLst>
          </p:cNvPr>
          <p:cNvSpPr/>
          <p:nvPr/>
        </p:nvSpPr>
        <p:spPr>
          <a:xfrm>
            <a:off x="3034227" y="3251200"/>
            <a:ext cx="246330" cy="17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A61DC39-297F-4ED5-A1F2-9FE529BF8D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15" y="2127996"/>
            <a:ext cx="2515214" cy="25414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A9729A-66A8-4D00-A078-D941594DEA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1887" y="1665026"/>
            <a:ext cx="5789485" cy="405516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064E718-D0EA-4DD2-A4E4-141CB8E2EE4A}"/>
              </a:ext>
            </a:extLst>
          </p:cNvPr>
          <p:cNvSpPr/>
          <p:nvPr/>
        </p:nvSpPr>
        <p:spPr>
          <a:xfrm>
            <a:off x="3562066" y="2127996"/>
            <a:ext cx="675564" cy="34607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2B2F8C3-AC45-4174-B6FA-1F62CBC2D2BA}"/>
              </a:ext>
            </a:extLst>
          </p:cNvPr>
          <p:cNvSpPr/>
          <p:nvPr/>
        </p:nvSpPr>
        <p:spPr>
          <a:xfrm>
            <a:off x="5445457" y="1610436"/>
            <a:ext cx="3759957" cy="4109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7FB1FB-B41E-474A-8E63-A72F05143729}"/>
              </a:ext>
            </a:extLst>
          </p:cNvPr>
          <p:cNvSpPr/>
          <p:nvPr/>
        </p:nvSpPr>
        <p:spPr>
          <a:xfrm>
            <a:off x="4858604" y="2070644"/>
            <a:ext cx="675564" cy="36495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0" name="image2.png">
            <a:extLst>
              <a:ext uri="{FF2B5EF4-FFF2-40B4-BE49-F238E27FC236}">
                <a16:creationId xmlns:a16="http://schemas.microsoft.com/office/drawing/2014/main" id="{F64EFABD-8104-4BBC-A44B-52C50FE3B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425450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14BFF551-F0BA-4FEB-91C9-848DBD360A0F}"/>
              </a:ext>
            </a:extLst>
          </p:cNvPr>
          <p:cNvSpPr/>
          <p:nvPr/>
        </p:nvSpPr>
        <p:spPr>
          <a:xfrm>
            <a:off x="3034227" y="3251200"/>
            <a:ext cx="246330" cy="17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A61DC39-297F-4ED5-A1F2-9FE529BF8D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15" y="2127996"/>
            <a:ext cx="2515214" cy="25414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A9729A-66A8-4D00-A078-D941594DEA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1887" y="1665026"/>
            <a:ext cx="5789485" cy="405516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064E718-D0EA-4DD2-A4E4-141CB8E2EE4A}"/>
              </a:ext>
            </a:extLst>
          </p:cNvPr>
          <p:cNvSpPr/>
          <p:nvPr/>
        </p:nvSpPr>
        <p:spPr>
          <a:xfrm>
            <a:off x="3562066" y="2231408"/>
            <a:ext cx="675564" cy="33573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2B2F8C3-AC45-4174-B6FA-1F62CBC2D2BA}"/>
              </a:ext>
            </a:extLst>
          </p:cNvPr>
          <p:cNvSpPr/>
          <p:nvPr/>
        </p:nvSpPr>
        <p:spPr>
          <a:xfrm>
            <a:off x="5465928" y="1610436"/>
            <a:ext cx="3739486" cy="4109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2459EE-7121-4A6B-93CB-08EC10982504}"/>
              </a:ext>
            </a:extLst>
          </p:cNvPr>
          <p:cNvSpPr/>
          <p:nvPr/>
        </p:nvSpPr>
        <p:spPr>
          <a:xfrm>
            <a:off x="4858604" y="2231408"/>
            <a:ext cx="675564" cy="34887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0" name="image2.png">
            <a:extLst>
              <a:ext uri="{FF2B5EF4-FFF2-40B4-BE49-F238E27FC236}">
                <a16:creationId xmlns:a16="http://schemas.microsoft.com/office/drawing/2014/main" id="{E788839D-55A4-46B3-B365-1952C428C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423717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14BFF551-F0BA-4FEB-91C9-848DBD360A0F}"/>
              </a:ext>
            </a:extLst>
          </p:cNvPr>
          <p:cNvSpPr/>
          <p:nvPr/>
        </p:nvSpPr>
        <p:spPr>
          <a:xfrm>
            <a:off x="3034227" y="3251200"/>
            <a:ext cx="246330" cy="17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A61DC39-297F-4ED5-A1F2-9FE529BF8D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15" y="2127996"/>
            <a:ext cx="2515214" cy="25414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A9729A-66A8-4D00-A078-D941594DEA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1887" y="1665026"/>
            <a:ext cx="5789485" cy="405516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064E718-D0EA-4DD2-A4E4-141CB8E2EE4A}"/>
              </a:ext>
            </a:extLst>
          </p:cNvPr>
          <p:cNvSpPr/>
          <p:nvPr/>
        </p:nvSpPr>
        <p:spPr>
          <a:xfrm>
            <a:off x="3562066" y="2374710"/>
            <a:ext cx="675564" cy="3214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2B2F8C3-AC45-4174-B6FA-1F62CBC2D2BA}"/>
              </a:ext>
            </a:extLst>
          </p:cNvPr>
          <p:cNvSpPr/>
          <p:nvPr/>
        </p:nvSpPr>
        <p:spPr>
          <a:xfrm>
            <a:off x="5459104" y="1610436"/>
            <a:ext cx="3746310" cy="4109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99C246-B403-48A5-8B9A-0130DF3CDC6D}"/>
              </a:ext>
            </a:extLst>
          </p:cNvPr>
          <p:cNvSpPr/>
          <p:nvPr/>
        </p:nvSpPr>
        <p:spPr>
          <a:xfrm>
            <a:off x="4858604" y="2374710"/>
            <a:ext cx="675564" cy="3345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0" name="image2.png">
            <a:extLst>
              <a:ext uri="{FF2B5EF4-FFF2-40B4-BE49-F238E27FC236}">
                <a16:creationId xmlns:a16="http://schemas.microsoft.com/office/drawing/2014/main" id="{C9BAEE60-1FD5-40A5-B145-4BBD382DC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322512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image2.png">
            <a:extLst>
              <a:ext uri="{FF2B5EF4-FFF2-40B4-BE49-F238E27FC236}">
                <a16:creationId xmlns:a16="http://schemas.microsoft.com/office/drawing/2014/main" id="{7E9DE044-6614-4230-8BEE-BAABDDA2A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8" y="5217081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14BFF551-F0BA-4FEB-91C9-848DBD360A0F}"/>
              </a:ext>
            </a:extLst>
          </p:cNvPr>
          <p:cNvSpPr/>
          <p:nvPr/>
        </p:nvSpPr>
        <p:spPr>
          <a:xfrm>
            <a:off x="3034227" y="3251200"/>
            <a:ext cx="246330" cy="17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A61DC39-297F-4ED5-A1F2-9FE529BF8D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615" y="2127996"/>
            <a:ext cx="2515214" cy="25414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A9729A-66A8-4D00-A078-D941594DEA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1887" y="1665026"/>
            <a:ext cx="5789485" cy="405516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064E718-D0EA-4DD2-A4E4-141CB8E2EE4A}"/>
              </a:ext>
            </a:extLst>
          </p:cNvPr>
          <p:cNvSpPr/>
          <p:nvPr/>
        </p:nvSpPr>
        <p:spPr>
          <a:xfrm>
            <a:off x="3562066" y="2538484"/>
            <a:ext cx="675564" cy="30502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2B2F8C3-AC45-4174-B6FA-1F62CBC2D2BA}"/>
              </a:ext>
            </a:extLst>
          </p:cNvPr>
          <p:cNvSpPr/>
          <p:nvPr/>
        </p:nvSpPr>
        <p:spPr>
          <a:xfrm>
            <a:off x="5472752" y="1610436"/>
            <a:ext cx="3732662" cy="4109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3062EF-EFA5-4787-B52E-ED037F0BA364}"/>
              </a:ext>
            </a:extLst>
          </p:cNvPr>
          <p:cNvSpPr/>
          <p:nvPr/>
        </p:nvSpPr>
        <p:spPr>
          <a:xfrm>
            <a:off x="4858604" y="2538484"/>
            <a:ext cx="675564" cy="31817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8440164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14BFF551-F0BA-4FEB-91C9-848DBD360A0F}"/>
              </a:ext>
            </a:extLst>
          </p:cNvPr>
          <p:cNvSpPr/>
          <p:nvPr/>
        </p:nvSpPr>
        <p:spPr>
          <a:xfrm>
            <a:off x="3034227" y="3251200"/>
            <a:ext cx="246330" cy="17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A61DC39-297F-4ED5-A1F2-9FE529BF8D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15" y="2127996"/>
            <a:ext cx="2515214" cy="25414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A9729A-66A8-4D00-A078-D941594DEA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1887" y="1665026"/>
            <a:ext cx="5789485" cy="405516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2B2F8C3-AC45-4174-B6FA-1F62CBC2D2BA}"/>
              </a:ext>
            </a:extLst>
          </p:cNvPr>
          <p:cNvSpPr/>
          <p:nvPr/>
        </p:nvSpPr>
        <p:spPr>
          <a:xfrm>
            <a:off x="5445667" y="1610436"/>
            <a:ext cx="3691718" cy="4109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8" name="image2.png">
            <a:extLst>
              <a:ext uri="{FF2B5EF4-FFF2-40B4-BE49-F238E27FC236}">
                <a16:creationId xmlns:a16="http://schemas.microsoft.com/office/drawing/2014/main" id="{2C83BD51-AA3D-40CD-88D1-201100DEA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436450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14BFF551-F0BA-4FEB-91C9-848DBD360A0F}"/>
              </a:ext>
            </a:extLst>
          </p:cNvPr>
          <p:cNvSpPr/>
          <p:nvPr/>
        </p:nvSpPr>
        <p:spPr>
          <a:xfrm>
            <a:off x="3034227" y="3251200"/>
            <a:ext cx="246330" cy="17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A61DC39-297F-4ED5-A1F2-9FE529BF8D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15" y="2127996"/>
            <a:ext cx="2515214" cy="25414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A9729A-66A8-4D00-A078-D941594DEA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1887" y="1665026"/>
            <a:ext cx="5789485" cy="405516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2B2F8C3-AC45-4174-B6FA-1F62CBC2D2BA}"/>
              </a:ext>
            </a:extLst>
          </p:cNvPr>
          <p:cNvSpPr/>
          <p:nvPr/>
        </p:nvSpPr>
        <p:spPr>
          <a:xfrm>
            <a:off x="5438633" y="1610436"/>
            <a:ext cx="3691718" cy="4109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0DD87B-8934-45E7-AEF0-B1177EA89E5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034" y="2195209"/>
            <a:ext cx="3306351" cy="934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B4D921-53CE-4ED5-90CC-532C6FDC6F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2918" y="3507737"/>
            <a:ext cx="3055650" cy="1016496"/>
          </a:xfrm>
          <a:prstGeom prst="rect">
            <a:avLst/>
          </a:prstGeom>
        </p:spPr>
      </p:pic>
      <p:pic>
        <p:nvPicPr>
          <p:cNvPr id="11" name="image2.png">
            <a:extLst>
              <a:ext uri="{FF2B5EF4-FFF2-40B4-BE49-F238E27FC236}">
                <a16:creationId xmlns:a16="http://schemas.microsoft.com/office/drawing/2014/main" id="{53591CB0-F0EA-4118-B54D-0836CE831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024143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14BFF551-F0BA-4FEB-91C9-848DBD360A0F}"/>
              </a:ext>
            </a:extLst>
          </p:cNvPr>
          <p:cNvSpPr/>
          <p:nvPr/>
        </p:nvSpPr>
        <p:spPr>
          <a:xfrm>
            <a:off x="3034227" y="3251200"/>
            <a:ext cx="246330" cy="17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A61DC39-297F-4ED5-A1F2-9FE529BF8D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15" y="2127996"/>
            <a:ext cx="2515214" cy="25414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A9729A-66A8-4D00-A078-D941594DEA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1887" y="1665026"/>
            <a:ext cx="5789485" cy="405516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2B2F8C3-AC45-4174-B6FA-1F62CBC2D2BA}"/>
              </a:ext>
            </a:extLst>
          </p:cNvPr>
          <p:cNvSpPr/>
          <p:nvPr/>
        </p:nvSpPr>
        <p:spPr>
          <a:xfrm>
            <a:off x="5438633" y="1610436"/>
            <a:ext cx="3691718" cy="4109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0DD87B-8934-45E7-AEF0-B1177EA89E5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034" y="2195209"/>
            <a:ext cx="3306351" cy="934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B4D921-53CE-4ED5-90CC-532C6FDC6F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2918" y="3507737"/>
            <a:ext cx="3055650" cy="1016496"/>
          </a:xfrm>
          <a:prstGeom prst="rect">
            <a:avLst/>
          </a:prstGeom>
        </p:spPr>
      </p:pic>
      <p:pic>
        <p:nvPicPr>
          <p:cNvPr id="11" name="image2.png">
            <a:extLst>
              <a:ext uri="{FF2B5EF4-FFF2-40B4-BE49-F238E27FC236}">
                <a16:creationId xmlns:a16="http://schemas.microsoft.com/office/drawing/2014/main" id="{53591CB0-F0EA-4118-B54D-0836CE831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B8AC3ED-0AA0-4A04-A5D4-F5DC66E92F70}"/>
              </a:ext>
            </a:extLst>
          </p:cNvPr>
          <p:cNvSpPr txBox="1"/>
          <p:nvPr/>
        </p:nvSpPr>
        <p:spPr>
          <a:xfrm rot="20569246">
            <a:off x="1869982" y="2441709"/>
            <a:ext cx="4594157" cy="954107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/>
              <a:t>BETEKENIS:</a:t>
            </a:r>
            <a:br>
              <a:rPr lang="nl-BE" dirty="0"/>
            </a:br>
            <a:r>
              <a:rPr lang="nl-BE" dirty="0"/>
              <a:t>Als je 1.067 belegt aan 8% vast rendement kan je 25 jaar lang ieder jaar 100 cash opnemen</a:t>
            </a:r>
            <a:endParaRPr lang="nl-BE" b="1" dirty="0"/>
          </a:p>
        </p:txBody>
      </p:sp>
    </p:spTree>
    <p:extLst>
      <p:ext uri="{BB962C8B-B14F-4D97-AF65-F5344CB8AC3E}">
        <p14:creationId xmlns:p14="http://schemas.microsoft.com/office/powerpoint/2010/main" val="1437787400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14BFF551-F0BA-4FEB-91C9-848DBD360A0F}"/>
              </a:ext>
            </a:extLst>
          </p:cNvPr>
          <p:cNvSpPr/>
          <p:nvPr/>
        </p:nvSpPr>
        <p:spPr>
          <a:xfrm>
            <a:off x="3034227" y="3251200"/>
            <a:ext cx="246330" cy="17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A61DC39-297F-4ED5-A1F2-9FE529BF8D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15" y="2127996"/>
            <a:ext cx="2515214" cy="25414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A9729A-66A8-4D00-A078-D941594DEA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1887" y="1665026"/>
            <a:ext cx="5789485" cy="405516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2B2F8C3-AC45-4174-B6FA-1F62CBC2D2BA}"/>
              </a:ext>
            </a:extLst>
          </p:cNvPr>
          <p:cNvSpPr/>
          <p:nvPr/>
        </p:nvSpPr>
        <p:spPr>
          <a:xfrm>
            <a:off x="5438633" y="1610436"/>
            <a:ext cx="3691718" cy="4109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0DD87B-8934-45E7-AEF0-B1177EA89E5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034" y="2195209"/>
            <a:ext cx="3306351" cy="934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B4D921-53CE-4ED5-90CC-532C6FDC6F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2918" y="3507737"/>
            <a:ext cx="3055650" cy="1016496"/>
          </a:xfrm>
          <a:prstGeom prst="rect">
            <a:avLst/>
          </a:prstGeom>
        </p:spPr>
      </p:pic>
      <p:pic>
        <p:nvPicPr>
          <p:cNvPr id="11" name="image2.png">
            <a:extLst>
              <a:ext uri="{FF2B5EF4-FFF2-40B4-BE49-F238E27FC236}">
                <a16:creationId xmlns:a16="http://schemas.microsoft.com/office/drawing/2014/main" id="{53591CB0-F0EA-4118-B54D-0836CE831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87BC3BC-DE36-4672-B1D4-F37BCAF00E64}"/>
              </a:ext>
            </a:extLst>
          </p:cNvPr>
          <p:cNvSpPr txBox="1"/>
          <p:nvPr/>
        </p:nvSpPr>
        <p:spPr>
          <a:xfrm rot="20569246">
            <a:off x="1869982" y="2441709"/>
            <a:ext cx="4594157" cy="954107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/>
              <a:t>BETEKENIS:</a:t>
            </a:r>
            <a:br>
              <a:rPr lang="nl-BE" dirty="0"/>
            </a:br>
            <a:r>
              <a:rPr lang="nl-BE" dirty="0"/>
              <a:t>Als je 1.067 belegt aan 8% vast rendement kan je 25 jaar lang ieder jaar 100 cash opnemen</a:t>
            </a:r>
            <a:endParaRPr lang="nl-BE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27D6A2-4044-4305-95AF-3C359594B9D2}"/>
              </a:ext>
            </a:extLst>
          </p:cNvPr>
          <p:cNvSpPr txBox="1"/>
          <p:nvPr/>
        </p:nvSpPr>
        <p:spPr>
          <a:xfrm rot="20569246">
            <a:off x="2239798" y="3421132"/>
            <a:ext cx="4594157" cy="1231106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/>
              <a:t>ERGO:</a:t>
            </a:r>
            <a:br>
              <a:rPr lang="nl-BE" dirty="0"/>
            </a:br>
            <a:r>
              <a:rPr lang="nl-BE" dirty="0"/>
              <a:t>Een bieder is bereid 1.067 te betalen voor aandelen waarvan hij verwacht dat ze jaarlijks 100 netto-kasstroom zullen opleveren</a:t>
            </a:r>
            <a:endParaRPr lang="nl-BE" b="1" dirty="0"/>
          </a:p>
        </p:txBody>
      </p:sp>
    </p:spTree>
    <p:extLst>
      <p:ext uri="{BB962C8B-B14F-4D97-AF65-F5344CB8AC3E}">
        <p14:creationId xmlns:p14="http://schemas.microsoft.com/office/powerpoint/2010/main" val="593239856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14BFF551-F0BA-4FEB-91C9-848DBD360A0F}"/>
              </a:ext>
            </a:extLst>
          </p:cNvPr>
          <p:cNvSpPr/>
          <p:nvPr/>
        </p:nvSpPr>
        <p:spPr>
          <a:xfrm>
            <a:off x="3034227" y="3251200"/>
            <a:ext cx="246330" cy="17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A61DC39-297F-4ED5-A1F2-9FE529BF8D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15" y="2127996"/>
            <a:ext cx="2515214" cy="25414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A9729A-66A8-4D00-A078-D941594DEA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1887" y="1665026"/>
            <a:ext cx="5789485" cy="405516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2B2F8C3-AC45-4174-B6FA-1F62CBC2D2BA}"/>
              </a:ext>
            </a:extLst>
          </p:cNvPr>
          <p:cNvSpPr/>
          <p:nvPr/>
        </p:nvSpPr>
        <p:spPr>
          <a:xfrm>
            <a:off x="5438633" y="1610436"/>
            <a:ext cx="3691718" cy="4109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0DD87B-8934-45E7-AEF0-B1177EA89E5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034" y="2195209"/>
            <a:ext cx="3306351" cy="934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B4D921-53CE-4ED5-90CC-532C6FDC6F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2918" y="3507737"/>
            <a:ext cx="3055650" cy="1016496"/>
          </a:xfrm>
          <a:prstGeom prst="rect">
            <a:avLst/>
          </a:prstGeom>
        </p:spPr>
      </p:pic>
      <p:pic>
        <p:nvPicPr>
          <p:cNvPr id="11" name="image2.png">
            <a:extLst>
              <a:ext uri="{FF2B5EF4-FFF2-40B4-BE49-F238E27FC236}">
                <a16:creationId xmlns:a16="http://schemas.microsoft.com/office/drawing/2014/main" id="{53591CB0-F0EA-4118-B54D-0836CE831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87BC3BC-DE36-4672-B1D4-F37BCAF00E64}"/>
              </a:ext>
            </a:extLst>
          </p:cNvPr>
          <p:cNvSpPr txBox="1"/>
          <p:nvPr/>
        </p:nvSpPr>
        <p:spPr>
          <a:xfrm rot="20569246">
            <a:off x="1869982" y="2441709"/>
            <a:ext cx="4594157" cy="954107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/>
              <a:t>BETEKENIS:</a:t>
            </a:r>
            <a:br>
              <a:rPr lang="nl-BE" dirty="0"/>
            </a:br>
            <a:r>
              <a:rPr lang="nl-BE" dirty="0"/>
              <a:t>Als je 1.067 belegt aan 8% vast rendement kan je 25 jaar lang ieder jaar 100 cash opnemen</a:t>
            </a:r>
            <a:endParaRPr lang="nl-BE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27D6A2-4044-4305-95AF-3C359594B9D2}"/>
              </a:ext>
            </a:extLst>
          </p:cNvPr>
          <p:cNvSpPr txBox="1"/>
          <p:nvPr/>
        </p:nvSpPr>
        <p:spPr>
          <a:xfrm rot="20569246">
            <a:off x="2239798" y="3421132"/>
            <a:ext cx="4594157" cy="1231106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/>
              <a:t>ERGO:</a:t>
            </a:r>
            <a:br>
              <a:rPr lang="nl-BE" dirty="0"/>
            </a:br>
            <a:r>
              <a:rPr lang="nl-BE" dirty="0"/>
              <a:t>Een bieder is bereid 1.067 te betalen voor aandelen waarvan hij verwacht dat ze jaarlijks 100 netto-kasstroom zullen opleveren</a:t>
            </a:r>
            <a:endParaRPr lang="nl-BE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8F4920-A4D1-42DB-B41D-BF1F50BF1D0A}"/>
              </a:ext>
            </a:extLst>
          </p:cNvPr>
          <p:cNvSpPr txBox="1"/>
          <p:nvPr/>
        </p:nvSpPr>
        <p:spPr>
          <a:xfrm rot="20569246">
            <a:off x="2614160" y="4669550"/>
            <a:ext cx="4594157" cy="923330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(Als hij het risico in de betrokken onderneming zo inschat, dat hij een rendement wil halen van 8%</a:t>
            </a:r>
            <a:endParaRPr lang="nl-BE" b="1" dirty="0"/>
          </a:p>
        </p:txBody>
      </p:sp>
    </p:spTree>
    <p:extLst>
      <p:ext uri="{BB962C8B-B14F-4D97-AF65-F5344CB8AC3E}">
        <p14:creationId xmlns:p14="http://schemas.microsoft.com/office/powerpoint/2010/main" val="15154601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2.png">
            <a:extLst>
              <a:ext uri="{FF2B5EF4-FFF2-40B4-BE49-F238E27FC236}">
                <a16:creationId xmlns:a16="http://schemas.microsoft.com/office/drawing/2014/main" id="{55D317F4-3EFC-4D0B-ADBE-5E1486B27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2843808" y="2471607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2988270" y="2544632"/>
            <a:ext cx="11525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8" name="Text Box 56"/>
          <p:cNvSpPr txBox="1">
            <a:spLocks noChangeArrowheads="1"/>
          </p:cNvSpPr>
          <p:nvPr/>
        </p:nvSpPr>
        <p:spPr bwMode="auto">
          <a:xfrm>
            <a:off x="7079953" y="3014766"/>
            <a:ext cx="1150938" cy="36004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Schuld</a:t>
            </a:r>
          </a:p>
        </p:txBody>
      </p:sp>
      <p:sp>
        <p:nvSpPr>
          <p:cNvPr id="10" name="Text Box 58"/>
          <p:cNvSpPr txBox="1">
            <a:spLocks noChangeArrowheads="1"/>
          </p:cNvSpPr>
          <p:nvPr/>
        </p:nvSpPr>
        <p:spPr bwMode="auto">
          <a:xfrm>
            <a:off x="7079953" y="3374806"/>
            <a:ext cx="1150938" cy="23142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&lt;1Y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2989015" y="3263770"/>
            <a:ext cx="11509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Voorraden</a:t>
            </a:r>
          </a:p>
        </p:txBody>
      </p:sp>
      <p:sp>
        <p:nvSpPr>
          <p:cNvPr id="12" name="Text Box 61"/>
          <p:cNvSpPr txBox="1">
            <a:spLocks noChangeArrowheads="1"/>
          </p:cNvSpPr>
          <p:nvPr/>
        </p:nvSpPr>
        <p:spPr bwMode="auto">
          <a:xfrm>
            <a:off x="2989015" y="3911470"/>
            <a:ext cx="1150937" cy="46910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Vorderingen</a:t>
            </a:r>
          </a:p>
        </p:txBody>
      </p: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2988270" y="3481257"/>
            <a:ext cx="11509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BE" sz="1200"/>
              <a:t>Handels-vorderingen</a:t>
            </a:r>
            <a:endParaRPr lang="nl-NL" sz="1200"/>
          </a:p>
        </p:txBody>
      </p:sp>
      <p:sp>
        <p:nvSpPr>
          <p:cNvPr id="14" name="Text Box 63"/>
          <p:cNvSpPr txBox="1">
            <a:spLocks noChangeArrowheads="1"/>
          </p:cNvSpPr>
          <p:nvPr/>
        </p:nvSpPr>
        <p:spPr bwMode="auto">
          <a:xfrm>
            <a:off x="7079953" y="3606227"/>
            <a:ext cx="1150938" cy="253207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KT Fin Schuld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5" name="Text Box 64"/>
          <p:cNvSpPr txBox="1">
            <a:spLocks noChangeArrowheads="1"/>
          </p:cNvSpPr>
          <p:nvPr/>
        </p:nvSpPr>
        <p:spPr bwMode="auto">
          <a:xfrm>
            <a:off x="4140795" y="3840032"/>
            <a:ext cx="11509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Leveranciers</a:t>
            </a:r>
          </a:p>
        </p:txBody>
      </p:sp>
      <p:sp>
        <p:nvSpPr>
          <p:cNvPr id="19" name="Text Box 72"/>
          <p:cNvSpPr txBox="1">
            <a:spLocks noChangeArrowheads="1"/>
          </p:cNvSpPr>
          <p:nvPr/>
        </p:nvSpPr>
        <p:spPr bwMode="auto">
          <a:xfrm>
            <a:off x="4140795" y="4128957"/>
            <a:ext cx="1150938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Soc/Fisc.</a:t>
            </a:r>
          </a:p>
          <a:p>
            <a:pPr algn="ctr" eaLnBrk="1" hangingPunct="1"/>
            <a:r>
              <a:rPr lang="nl-NL" sz="1200"/>
              <a:t>Schulden</a:t>
            </a:r>
          </a:p>
          <a:p>
            <a:pPr algn="ctr" eaLnBrk="1" hangingPunct="1"/>
            <a:endParaRPr lang="nl-NL" sz="1200"/>
          </a:p>
        </p:txBody>
      </p:sp>
      <p:sp>
        <p:nvSpPr>
          <p:cNvPr id="20" name="Text Box 73"/>
          <p:cNvSpPr txBox="1">
            <a:spLocks noChangeArrowheads="1"/>
          </p:cNvSpPr>
          <p:nvPr/>
        </p:nvSpPr>
        <p:spPr bwMode="auto">
          <a:xfrm>
            <a:off x="5923514" y="4399439"/>
            <a:ext cx="1152525" cy="26709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 err="1"/>
              <a:t>Liq.Middelen</a:t>
            </a:r>
            <a:endParaRPr lang="nl-NL" sz="1000" dirty="0"/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4140795" y="2471607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B299431-35A9-4F60-A376-0F526B0EDFE5}"/>
              </a:ext>
            </a:extLst>
          </p:cNvPr>
          <p:cNvSpPr txBox="1"/>
          <p:nvPr/>
        </p:nvSpPr>
        <p:spPr>
          <a:xfrm rot="5400000">
            <a:off x="7908814" y="3258723"/>
            <a:ext cx="1013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00B050"/>
                </a:solidFill>
              </a:rPr>
              <a:t>Net-cash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BF2AF88-27AE-4A0F-A2A2-FC95706ABFFD}"/>
              </a:ext>
            </a:extLst>
          </p:cNvPr>
          <p:cNvSpPr txBox="1"/>
          <p:nvPr/>
        </p:nvSpPr>
        <p:spPr>
          <a:xfrm>
            <a:off x="2913179" y="4570241"/>
            <a:ext cx="248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4472BE"/>
                </a:solidFill>
              </a:rPr>
              <a:t>Bedrijfskapitaalbehoefte</a:t>
            </a: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A9C10B4B-2294-43B5-A0D3-4D8AD6731EEB}"/>
              </a:ext>
            </a:extLst>
          </p:cNvPr>
          <p:cNvSpPr/>
          <p:nvPr/>
        </p:nvSpPr>
        <p:spPr>
          <a:xfrm>
            <a:off x="2974769" y="3265715"/>
            <a:ext cx="1163782" cy="1128156"/>
          </a:xfrm>
          <a:custGeom>
            <a:avLst/>
            <a:gdLst>
              <a:gd name="connsiteX0" fmla="*/ 5937 w 1163782"/>
              <a:gd name="connsiteY0" fmla="*/ 0 h 1110343"/>
              <a:gd name="connsiteX1" fmla="*/ 1163782 w 1163782"/>
              <a:gd name="connsiteY1" fmla="*/ 5938 h 1110343"/>
              <a:gd name="connsiteX2" fmla="*/ 1140031 w 1163782"/>
              <a:gd name="connsiteY2" fmla="*/ 581891 h 1110343"/>
              <a:gd name="connsiteX3" fmla="*/ 896587 w 1163782"/>
              <a:gd name="connsiteY3" fmla="*/ 1110343 h 1110343"/>
              <a:gd name="connsiteX4" fmla="*/ 0 w 1163782"/>
              <a:gd name="connsiteY4" fmla="*/ 1110343 h 1110343"/>
              <a:gd name="connsiteX5" fmla="*/ 5937 w 1163782"/>
              <a:gd name="connsiteY5" fmla="*/ 0 h 1110343"/>
              <a:gd name="connsiteX0" fmla="*/ 5937 w 1163782"/>
              <a:gd name="connsiteY0" fmla="*/ 0 h 1128156"/>
              <a:gd name="connsiteX1" fmla="*/ 1163782 w 1163782"/>
              <a:gd name="connsiteY1" fmla="*/ 5938 h 1128156"/>
              <a:gd name="connsiteX2" fmla="*/ 1140031 w 1163782"/>
              <a:gd name="connsiteY2" fmla="*/ 581891 h 1128156"/>
              <a:gd name="connsiteX3" fmla="*/ 1157844 w 1163782"/>
              <a:gd name="connsiteY3" fmla="*/ 1128156 h 1128156"/>
              <a:gd name="connsiteX4" fmla="*/ 0 w 1163782"/>
              <a:gd name="connsiteY4" fmla="*/ 1110343 h 1128156"/>
              <a:gd name="connsiteX5" fmla="*/ 5937 w 1163782"/>
              <a:gd name="connsiteY5" fmla="*/ 0 h 11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782" h="1128156">
                <a:moveTo>
                  <a:pt x="5937" y="0"/>
                </a:moveTo>
                <a:lnTo>
                  <a:pt x="1163782" y="5938"/>
                </a:lnTo>
                <a:lnTo>
                  <a:pt x="1140031" y="581891"/>
                </a:lnTo>
                <a:lnTo>
                  <a:pt x="1157844" y="1128156"/>
                </a:lnTo>
                <a:lnTo>
                  <a:pt x="0" y="1110343"/>
                </a:lnTo>
                <a:lnTo>
                  <a:pt x="5937" y="0"/>
                </a:lnTo>
                <a:close/>
              </a:path>
            </a:pathLst>
          </a:custGeom>
          <a:solidFill>
            <a:srgbClr val="4472BE">
              <a:alpha val="21961"/>
            </a:srgbClr>
          </a:solidFill>
          <a:ln>
            <a:solidFill>
              <a:srgbClr val="2F528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669F2CF-8FEF-4E75-8DF2-0165C2EE9541}"/>
              </a:ext>
            </a:extLst>
          </p:cNvPr>
          <p:cNvSpPr/>
          <p:nvPr/>
        </p:nvSpPr>
        <p:spPr>
          <a:xfrm>
            <a:off x="2986994" y="2549549"/>
            <a:ext cx="1149887" cy="718518"/>
          </a:xfrm>
          <a:prstGeom prst="rect">
            <a:avLst/>
          </a:prstGeom>
          <a:solidFill>
            <a:srgbClr val="FFFF00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EB77D9E-9D52-47C0-BB47-65DDF786AE94}"/>
              </a:ext>
            </a:extLst>
          </p:cNvPr>
          <p:cNvSpPr/>
          <p:nvPr/>
        </p:nvSpPr>
        <p:spPr>
          <a:xfrm>
            <a:off x="5946533" y="3029541"/>
            <a:ext cx="2297875" cy="1620982"/>
          </a:xfrm>
          <a:custGeom>
            <a:avLst/>
            <a:gdLst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51906 w 2297875"/>
              <a:gd name="connsiteY4" fmla="*/ 831273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7875" h="1620982">
                <a:moveTo>
                  <a:pt x="1294410" y="825335"/>
                </a:moveTo>
                <a:lnTo>
                  <a:pt x="2297875" y="831273"/>
                </a:lnTo>
                <a:lnTo>
                  <a:pt x="2286000" y="5937"/>
                </a:lnTo>
                <a:lnTo>
                  <a:pt x="1140031" y="0"/>
                </a:lnTo>
                <a:lnTo>
                  <a:pt x="1151906" y="831273"/>
                </a:lnTo>
                <a:lnTo>
                  <a:pt x="890649" y="1377537"/>
                </a:lnTo>
                <a:lnTo>
                  <a:pt x="0" y="1377537"/>
                </a:lnTo>
                <a:lnTo>
                  <a:pt x="0" y="1620982"/>
                </a:lnTo>
                <a:lnTo>
                  <a:pt x="1145969" y="1609106"/>
                </a:lnTo>
                <a:lnTo>
                  <a:pt x="1145969" y="1365662"/>
                </a:lnTo>
                <a:lnTo>
                  <a:pt x="985652" y="1377537"/>
                </a:lnTo>
                <a:lnTo>
                  <a:pt x="1294410" y="825335"/>
                </a:lnTo>
                <a:close/>
              </a:path>
            </a:pathLst>
          </a:custGeom>
          <a:solidFill>
            <a:srgbClr val="92D050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A4A3E07-C6EB-4BA6-9764-BB85466CC42E}"/>
              </a:ext>
            </a:extLst>
          </p:cNvPr>
          <p:cNvSpPr/>
          <p:nvPr/>
        </p:nvSpPr>
        <p:spPr>
          <a:xfrm>
            <a:off x="4127006" y="3849901"/>
            <a:ext cx="1163782" cy="782292"/>
          </a:xfrm>
          <a:custGeom>
            <a:avLst/>
            <a:gdLst>
              <a:gd name="connsiteX0" fmla="*/ 5937 w 1163782"/>
              <a:gd name="connsiteY0" fmla="*/ 0 h 1110343"/>
              <a:gd name="connsiteX1" fmla="*/ 1163782 w 1163782"/>
              <a:gd name="connsiteY1" fmla="*/ 5938 h 1110343"/>
              <a:gd name="connsiteX2" fmla="*/ 1140031 w 1163782"/>
              <a:gd name="connsiteY2" fmla="*/ 581891 h 1110343"/>
              <a:gd name="connsiteX3" fmla="*/ 896587 w 1163782"/>
              <a:gd name="connsiteY3" fmla="*/ 1110343 h 1110343"/>
              <a:gd name="connsiteX4" fmla="*/ 0 w 1163782"/>
              <a:gd name="connsiteY4" fmla="*/ 1110343 h 1110343"/>
              <a:gd name="connsiteX5" fmla="*/ 5937 w 1163782"/>
              <a:gd name="connsiteY5" fmla="*/ 0 h 1110343"/>
              <a:gd name="connsiteX0" fmla="*/ 5937 w 1163782"/>
              <a:gd name="connsiteY0" fmla="*/ 0 h 1128156"/>
              <a:gd name="connsiteX1" fmla="*/ 1163782 w 1163782"/>
              <a:gd name="connsiteY1" fmla="*/ 5938 h 1128156"/>
              <a:gd name="connsiteX2" fmla="*/ 1140031 w 1163782"/>
              <a:gd name="connsiteY2" fmla="*/ 581891 h 1128156"/>
              <a:gd name="connsiteX3" fmla="*/ 1157844 w 1163782"/>
              <a:gd name="connsiteY3" fmla="*/ 1128156 h 1128156"/>
              <a:gd name="connsiteX4" fmla="*/ 0 w 1163782"/>
              <a:gd name="connsiteY4" fmla="*/ 1110343 h 1128156"/>
              <a:gd name="connsiteX5" fmla="*/ 5937 w 1163782"/>
              <a:gd name="connsiteY5" fmla="*/ 0 h 11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782" h="1128156">
                <a:moveTo>
                  <a:pt x="5937" y="0"/>
                </a:moveTo>
                <a:lnTo>
                  <a:pt x="1163782" y="5938"/>
                </a:lnTo>
                <a:lnTo>
                  <a:pt x="1140031" y="581891"/>
                </a:lnTo>
                <a:lnTo>
                  <a:pt x="1157844" y="1128156"/>
                </a:lnTo>
                <a:lnTo>
                  <a:pt x="0" y="1110343"/>
                </a:lnTo>
                <a:lnTo>
                  <a:pt x="5937" y="0"/>
                </a:lnTo>
                <a:close/>
              </a:path>
            </a:pathLst>
          </a:custGeom>
          <a:solidFill>
            <a:srgbClr val="4472BE">
              <a:alpha val="21961"/>
            </a:srgbClr>
          </a:solidFill>
          <a:ln>
            <a:solidFill>
              <a:srgbClr val="2F528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0" name="Line 51">
            <a:extLst>
              <a:ext uri="{FF2B5EF4-FFF2-40B4-BE49-F238E27FC236}">
                <a16:creationId xmlns:a16="http://schemas.microsoft.com/office/drawing/2014/main" id="{AA54A378-229F-4D12-9A95-66796A7C8F73}"/>
              </a:ext>
            </a:extLst>
          </p:cNvPr>
          <p:cNvSpPr>
            <a:spLocks noChangeShapeType="1"/>
          </p:cNvSpPr>
          <p:nvPr/>
        </p:nvSpPr>
        <p:spPr bwMode="auto">
          <a:xfrm>
            <a:off x="5779845" y="2483598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3" name="Line 52">
            <a:extLst>
              <a:ext uri="{FF2B5EF4-FFF2-40B4-BE49-F238E27FC236}">
                <a16:creationId xmlns:a16="http://schemas.microsoft.com/office/drawing/2014/main" id="{B0A524FC-647A-4815-A43A-2DC1086326C0}"/>
              </a:ext>
            </a:extLst>
          </p:cNvPr>
          <p:cNvSpPr>
            <a:spLocks noChangeShapeType="1"/>
          </p:cNvSpPr>
          <p:nvPr/>
        </p:nvSpPr>
        <p:spPr bwMode="auto">
          <a:xfrm>
            <a:off x="7076832" y="2483598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01A7D1D-70A2-4607-A5CE-2A3AB424DCA3}"/>
              </a:ext>
            </a:extLst>
          </p:cNvPr>
          <p:cNvSpPr txBox="1"/>
          <p:nvPr/>
        </p:nvSpPr>
        <p:spPr>
          <a:xfrm>
            <a:off x="6587197" y="2168127"/>
            <a:ext cx="1041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Net-Cash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DED839C-EA03-4484-95E5-E46DDAC80AFE}"/>
              </a:ext>
            </a:extLst>
          </p:cNvPr>
          <p:cNvSpPr txBox="1"/>
          <p:nvPr/>
        </p:nvSpPr>
        <p:spPr>
          <a:xfrm>
            <a:off x="3386948" y="2114266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Enterprise </a:t>
            </a:r>
            <a:r>
              <a:rPr lang="nl-BE" dirty="0" err="1"/>
              <a:t>value</a:t>
            </a:r>
            <a:endParaRPr lang="nl-BE" dirty="0"/>
          </a:p>
        </p:txBody>
      </p:sp>
      <p:sp>
        <p:nvSpPr>
          <p:cNvPr id="37" name="Line 51">
            <a:extLst>
              <a:ext uri="{FF2B5EF4-FFF2-40B4-BE49-F238E27FC236}">
                <a16:creationId xmlns:a16="http://schemas.microsoft.com/office/drawing/2014/main" id="{D89DA65D-55C8-4A37-8057-627C684A108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2471607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8" name="Line 52">
            <a:extLst>
              <a:ext uri="{FF2B5EF4-FFF2-40B4-BE49-F238E27FC236}">
                <a16:creationId xmlns:a16="http://schemas.microsoft.com/office/drawing/2014/main" id="{ADE1A5E0-4A29-4ADD-A8DF-C770FFC8DC42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6987" y="2471607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8368CEE-27A0-4A93-8484-DCD5B1CA3A91}"/>
              </a:ext>
            </a:extLst>
          </p:cNvPr>
          <p:cNvSpPr txBox="1"/>
          <p:nvPr/>
        </p:nvSpPr>
        <p:spPr>
          <a:xfrm>
            <a:off x="905060" y="2114266"/>
            <a:ext cx="771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/>
              <a:t>Equity</a:t>
            </a:r>
            <a:endParaRPr lang="nl-BE" dirty="0"/>
          </a:p>
        </p:txBody>
      </p:sp>
      <p:sp>
        <p:nvSpPr>
          <p:cNvPr id="40" name="Text Box 57">
            <a:extLst>
              <a:ext uri="{FF2B5EF4-FFF2-40B4-BE49-F238E27FC236}">
                <a16:creationId xmlns:a16="http://schemas.microsoft.com/office/drawing/2014/main" id="{3DA3F903-1F56-4357-98C2-84F9242D8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4646" y="2493178"/>
            <a:ext cx="1150938" cy="472004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Eigen vermogen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A74B1C-C180-4F3F-B910-D7A868F401E8}"/>
              </a:ext>
            </a:extLst>
          </p:cNvPr>
          <p:cNvSpPr txBox="1"/>
          <p:nvPr/>
        </p:nvSpPr>
        <p:spPr>
          <a:xfrm>
            <a:off x="2512747" y="2006544"/>
            <a:ext cx="3449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5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929469D-32C3-4F65-B1E3-2BADCDCD5F0E}"/>
              </a:ext>
            </a:extLst>
          </p:cNvPr>
          <p:cNvSpPr txBox="1"/>
          <p:nvPr/>
        </p:nvSpPr>
        <p:spPr>
          <a:xfrm>
            <a:off x="5498251" y="2060405"/>
            <a:ext cx="3449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5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E5E1717-8EF9-4761-A926-8B15E595117F}"/>
              </a:ext>
            </a:extLst>
          </p:cNvPr>
          <p:cNvSpPr txBox="1"/>
          <p:nvPr/>
        </p:nvSpPr>
        <p:spPr>
          <a:xfrm rot="16200000">
            <a:off x="2506799" y="2732470"/>
            <a:ext cx="746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accent4">
                    <a:lumMod val="75000"/>
                  </a:schemeClr>
                </a:solidFill>
              </a:rPr>
              <a:t>V. act.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6C31DD07-BC0C-41B7-8648-A93A04CE40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525" y="3012136"/>
            <a:ext cx="1245200" cy="944332"/>
          </a:xfrm>
          <a:prstGeom prst="rect">
            <a:avLst/>
          </a:prstGeom>
        </p:spPr>
      </p:pic>
      <p:pic>
        <p:nvPicPr>
          <p:cNvPr id="1026" name="Picture 2" descr="De bronafbeelding bekijken">
            <a:extLst>
              <a:ext uri="{FF2B5EF4-FFF2-40B4-BE49-F238E27FC236}">
                <a16:creationId xmlns:a16="http://schemas.microsoft.com/office/drawing/2014/main" id="{A6A0AD92-6E56-4077-B5C4-9A6570EC2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706" y="3181082"/>
            <a:ext cx="1524138" cy="152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C1CBF99A-24B9-458D-8CF2-0E84A4D94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304" y="2680110"/>
            <a:ext cx="889533" cy="125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image1.jpeg">
            <a:extLst>
              <a:ext uri="{FF2B5EF4-FFF2-40B4-BE49-F238E27FC236}">
                <a16:creationId xmlns:a16="http://schemas.microsoft.com/office/drawing/2014/main" id="{6C9796AE-C86E-41F8-8E2F-F6C3BC054EAF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351844" y="5988106"/>
            <a:ext cx="1459448" cy="73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622499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14BFF551-F0BA-4FEB-91C9-848DBD360A0F}"/>
              </a:ext>
            </a:extLst>
          </p:cNvPr>
          <p:cNvSpPr/>
          <p:nvPr/>
        </p:nvSpPr>
        <p:spPr>
          <a:xfrm>
            <a:off x="3034227" y="3251200"/>
            <a:ext cx="246330" cy="17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A61DC39-297F-4ED5-A1F2-9FE529BF8D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15" y="2127996"/>
            <a:ext cx="2515214" cy="25414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A9729A-66A8-4D00-A078-D941594DEA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1887" y="1665026"/>
            <a:ext cx="5789485" cy="4055162"/>
          </a:xfrm>
          <a:prstGeom prst="rect">
            <a:avLst/>
          </a:prstGeom>
        </p:spPr>
      </p:pic>
      <p:pic>
        <p:nvPicPr>
          <p:cNvPr id="13" name="image2.png">
            <a:extLst>
              <a:ext uri="{FF2B5EF4-FFF2-40B4-BE49-F238E27FC236}">
                <a16:creationId xmlns:a16="http://schemas.microsoft.com/office/drawing/2014/main" id="{263CD250-1314-4037-B0F1-4EC6450F0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404526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14BFF551-F0BA-4FEB-91C9-848DBD360A0F}"/>
              </a:ext>
            </a:extLst>
          </p:cNvPr>
          <p:cNvSpPr/>
          <p:nvPr/>
        </p:nvSpPr>
        <p:spPr>
          <a:xfrm>
            <a:off x="3034227" y="3251200"/>
            <a:ext cx="246330" cy="17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A61DC39-297F-4ED5-A1F2-9FE529BF8D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15" y="2127996"/>
            <a:ext cx="2515214" cy="25414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A9729A-66A8-4D00-A078-D941594DEA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1887" y="1665026"/>
            <a:ext cx="5789485" cy="40551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A50ECA-17FF-4229-B221-2501862A520E}"/>
              </a:ext>
            </a:extLst>
          </p:cNvPr>
          <p:cNvSpPr txBox="1"/>
          <p:nvPr/>
        </p:nvSpPr>
        <p:spPr>
          <a:xfrm>
            <a:off x="4701654" y="818866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Bij t =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DF92BA-925C-4987-B126-5BCDDE2410BF}"/>
              </a:ext>
            </a:extLst>
          </p:cNvPr>
          <p:cNvSpPr txBox="1"/>
          <p:nvPr/>
        </p:nvSpPr>
        <p:spPr>
          <a:xfrm rot="5400000">
            <a:off x="5299733" y="78728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/>
              <a:t>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DE9515-1A52-43D3-A94D-2C1715EF59DF}"/>
              </a:ext>
            </a:extLst>
          </p:cNvPr>
          <p:cNvSpPr txBox="1"/>
          <p:nvPr/>
        </p:nvSpPr>
        <p:spPr>
          <a:xfrm>
            <a:off x="5739276" y="680366"/>
            <a:ext cx="535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dirty="0"/>
              <a:t>100</a:t>
            </a:r>
          </a:p>
          <a:p>
            <a:pPr algn="ctr"/>
            <a:r>
              <a:rPr lang="nl-BE" dirty="0"/>
              <a:t>8%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BA6020F-6240-4D01-9A92-5D449C53F049}"/>
              </a:ext>
            </a:extLst>
          </p:cNvPr>
          <p:cNvCxnSpPr>
            <a:stCxn id="14" idx="1"/>
            <a:endCxn id="14" idx="3"/>
          </p:cNvCxnSpPr>
          <p:nvPr/>
        </p:nvCxnSpPr>
        <p:spPr>
          <a:xfrm>
            <a:off x="5739276" y="1003532"/>
            <a:ext cx="53572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19DB1FF-259F-4A76-B59E-2FCE12046FA1}"/>
              </a:ext>
            </a:extLst>
          </p:cNvPr>
          <p:cNvSpPr txBox="1"/>
          <p:nvPr/>
        </p:nvSpPr>
        <p:spPr>
          <a:xfrm>
            <a:off x="6250936" y="801625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= 1.250</a:t>
            </a:r>
          </a:p>
        </p:txBody>
      </p:sp>
      <p:pic>
        <p:nvPicPr>
          <p:cNvPr id="18" name="image2.png">
            <a:extLst>
              <a:ext uri="{FF2B5EF4-FFF2-40B4-BE49-F238E27FC236}">
                <a16:creationId xmlns:a16="http://schemas.microsoft.com/office/drawing/2014/main" id="{FC6C3D46-23A4-4392-98AA-6236A7AD7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F83F89D-FB3B-4532-887F-09098AD11224}"/>
              </a:ext>
            </a:extLst>
          </p:cNvPr>
          <p:cNvSpPr txBox="1"/>
          <p:nvPr/>
        </p:nvSpPr>
        <p:spPr>
          <a:xfrm>
            <a:off x="4701654" y="1217372"/>
            <a:ext cx="12891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/>
              <a:t>(en groeivoet = 0)</a:t>
            </a:r>
          </a:p>
        </p:txBody>
      </p:sp>
    </p:spTree>
    <p:extLst>
      <p:ext uri="{BB962C8B-B14F-4D97-AF65-F5344CB8AC3E}">
        <p14:creationId xmlns:p14="http://schemas.microsoft.com/office/powerpoint/2010/main" val="1315622919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14BFF551-F0BA-4FEB-91C9-848DBD360A0F}"/>
              </a:ext>
            </a:extLst>
          </p:cNvPr>
          <p:cNvSpPr/>
          <p:nvPr/>
        </p:nvSpPr>
        <p:spPr>
          <a:xfrm>
            <a:off x="3034227" y="3251200"/>
            <a:ext cx="246330" cy="17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A61DC39-297F-4ED5-A1F2-9FE529BF8D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15" y="2127996"/>
            <a:ext cx="2515214" cy="25414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A9729A-66A8-4D00-A078-D941594DEA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1887" y="1665026"/>
            <a:ext cx="5789485" cy="40551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A50ECA-17FF-4229-B221-2501862A520E}"/>
              </a:ext>
            </a:extLst>
          </p:cNvPr>
          <p:cNvSpPr txBox="1"/>
          <p:nvPr/>
        </p:nvSpPr>
        <p:spPr>
          <a:xfrm>
            <a:off x="4701654" y="818866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Bij t =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DF92BA-925C-4987-B126-5BCDDE2410BF}"/>
              </a:ext>
            </a:extLst>
          </p:cNvPr>
          <p:cNvSpPr txBox="1"/>
          <p:nvPr/>
        </p:nvSpPr>
        <p:spPr>
          <a:xfrm rot="5400000">
            <a:off x="5299733" y="78728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/>
              <a:t>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DE9515-1A52-43D3-A94D-2C1715EF59DF}"/>
              </a:ext>
            </a:extLst>
          </p:cNvPr>
          <p:cNvSpPr txBox="1"/>
          <p:nvPr/>
        </p:nvSpPr>
        <p:spPr>
          <a:xfrm>
            <a:off x="5739276" y="680366"/>
            <a:ext cx="535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dirty="0"/>
              <a:t>100</a:t>
            </a:r>
          </a:p>
          <a:p>
            <a:pPr algn="ctr"/>
            <a:r>
              <a:rPr lang="nl-BE" dirty="0"/>
              <a:t>8%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BA6020F-6240-4D01-9A92-5D449C53F049}"/>
              </a:ext>
            </a:extLst>
          </p:cNvPr>
          <p:cNvCxnSpPr>
            <a:stCxn id="14" idx="1"/>
            <a:endCxn id="14" idx="3"/>
          </p:cNvCxnSpPr>
          <p:nvPr/>
        </p:nvCxnSpPr>
        <p:spPr>
          <a:xfrm>
            <a:off x="5739276" y="1003532"/>
            <a:ext cx="53572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19DB1FF-259F-4A76-B59E-2FCE12046FA1}"/>
              </a:ext>
            </a:extLst>
          </p:cNvPr>
          <p:cNvSpPr txBox="1"/>
          <p:nvPr/>
        </p:nvSpPr>
        <p:spPr>
          <a:xfrm>
            <a:off x="6250936" y="801625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= 1.250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CF31BF9-7E4D-4AEE-801F-9CB2E89E1024}"/>
              </a:ext>
            </a:extLst>
          </p:cNvPr>
          <p:cNvCxnSpPr>
            <a:cxnSpLocks/>
          </p:cNvCxnSpPr>
          <p:nvPr/>
        </p:nvCxnSpPr>
        <p:spPr>
          <a:xfrm>
            <a:off x="5907505" y="2348163"/>
            <a:ext cx="323649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FB817CC-5042-4FED-B56D-B118FB6D6807}"/>
              </a:ext>
            </a:extLst>
          </p:cNvPr>
          <p:cNvSpPr txBox="1"/>
          <p:nvPr/>
        </p:nvSpPr>
        <p:spPr>
          <a:xfrm>
            <a:off x="5487860" y="2225052"/>
            <a:ext cx="479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000" dirty="0">
                <a:solidFill>
                  <a:srgbClr val="FF0000"/>
                </a:solidFill>
              </a:rPr>
              <a:t>1.250</a:t>
            </a:r>
          </a:p>
        </p:txBody>
      </p:sp>
      <p:pic>
        <p:nvPicPr>
          <p:cNvPr id="18" name="image2.png">
            <a:extLst>
              <a:ext uri="{FF2B5EF4-FFF2-40B4-BE49-F238E27FC236}">
                <a16:creationId xmlns:a16="http://schemas.microsoft.com/office/drawing/2014/main" id="{A4783A5C-5CA6-47AC-A5EB-5C1F7169B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754241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14BFF551-F0BA-4FEB-91C9-848DBD360A0F}"/>
              </a:ext>
            </a:extLst>
          </p:cNvPr>
          <p:cNvSpPr/>
          <p:nvPr/>
        </p:nvSpPr>
        <p:spPr>
          <a:xfrm>
            <a:off x="2734082" y="3251200"/>
            <a:ext cx="246330" cy="17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A61DC39-297F-4ED5-A1F2-9FE529BF8D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15" y="2127996"/>
            <a:ext cx="2515214" cy="25414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7CE37B-5B6C-41CA-84D9-9C3E25838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5501" y="1668169"/>
            <a:ext cx="1973387" cy="37101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44F301-A8B9-4133-A973-5A5F9C8202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9518" y="1663947"/>
            <a:ext cx="1973387" cy="37101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F05467-24AE-4D38-9CBF-8E0A6F4E62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9965" y="1670593"/>
            <a:ext cx="1973387" cy="37101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0395BD1-0949-4885-AAC2-ED0B6A72BF6D}"/>
              </a:ext>
            </a:extLst>
          </p:cNvPr>
          <p:cNvSpPr txBox="1"/>
          <p:nvPr/>
        </p:nvSpPr>
        <p:spPr>
          <a:xfrm>
            <a:off x="3738856" y="1248196"/>
            <a:ext cx="66075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b="1" dirty="0">
                <a:solidFill>
                  <a:srgbClr val="FF0000"/>
                </a:solidFill>
              </a:rPr>
              <a:t>4</a:t>
            </a:r>
            <a:r>
              <a:rPr lang="nl-BE" sz="3000" b="1" dirty="0">
                <a:solidFill>
                  <a:srgbClr val="FF0000"/>
                </a:solidFill>
              </a:rPr>
              <a:t>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272333-EAAE-46F8-85EC-3F0BA2D0D333}"/>
              </a:ext>
            </a:extLst>
          </p:cNvPr>
          <p:cNvSpPr txBox="1"/>
          <p:nvPr/>
        </p:nvSpPr>
        <p:spPr>
          <a:xfrm>
            <a:off x="7824365" y="1241714"/>
            <a:ext cx="85632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b="1" dirty="0">
                <a:solidFill>
                  <a:srgbClr val="FF0000"/>
                </a:solidFill>
              </a:rPr>
              <a:t>12</a:t>
            </a:r>
            <a:r>
              <a:rPr lang="nl-BE" sz="3000" b="1" dirty="0">
                <a:solidFill>
                  <a:srgbClr val="FF0000"/>
                </a:solidFill>
              </a:rPr>
              <a:t>%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0D11DFF-8D70-4FE1-8C08-D463937C7B4D}"/>
              </a:ext>
            </a:extLst>
          </p:cNvPr>
          <p:cNvSpPr/>
          <p:nvPr/>
        </p:nvSpPr>
        <p:spPr>
          <a:xfrm>
            <a:off x="4337384" y="5175435"/>
            <a:ext cx="660758" cy="2808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A304E7A-0A71-4E55-BB00-BCFC1B62F202}"/>
              </a:ext>
            </a:extLst>
          </p:cNvPr>
          <p:cNvSpPr/>
          <p:nvPr/>
        </p:nvSpPr>
        <p:spPr>
          <a:xfrm>
            <a:off x="6418966" y="5161014"/>
            <a:ext cx="660758" cy="2808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E8BA4DA-C136-492E-876F-CD0D96D67D35}"/>
              </a:ext>
            </a:extLst>
          </p:cNvPr>
          <p:cNvSpPr/>
          <p:nvPr/>
        </p:nvSpPr>
        <p:spPr>
          <a:xfrm>
            <a:off x="8483242" y="5163690"/>
            <a:ext cx="660758" cy="2808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6735BE-7EA1-4FEF-96A2-A4F034EDD72F}"/>
              </a:ext>
            </a:extLst>
          </p:cNvPr>
          <p:cNvSpPr txBox="1"/>
          <p:nvPr/>
        </p:nvSpPr>
        <p:spPr>
          <a:xfrm>
            <a:off x="5754932" y="1241715"/>
            <a:ext cx="66075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b="1" dirty="0">
                <a:solidFill>
                  <a:srgbClr val="FF0000"/>
                </a:solidFill>
              </a:rPr>
              <a:t>8</a:t>
            </a:r>
            <a:r>
              <a:rPr lang="nl-BE" sz="3000" b="1" dirty="0">
                <a:solidFill>
                  <a:srgbClr val="FF0000"/>
                </a:solidFill>
              </a:rPr>
              <a:t>%</a:t>
            </a:r>
          </a:p>
        </p:txBody>
      </p:sp>
      <p:pic>
        <p:nvPicPr>
          <p:cNvPr id="21" name="image2.png">
            <a:extLst>
              <a:ext uri="{FF2B5EF4-FFF2-40B4-BE49-F238E27FC236}">
                <a16:creationId xmlns:a16="http://schemas.microsoft.com/office/drawing/2014/main" id="{31B7807C-D4B4-40B1-9E0D-12F30AC9D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831008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14BFF551-F0BA-4FEB-91C9-848DBD360A0F}"/>
              </a:ext>
            </a:extLst>
          </p:cNvPr>
          <p:cNvSpPr/>
          <p:nvPr/>
        </p:nvSpPr>
        <p:spPr>
          <a:xfrm>
            <a:off x="3034227" y="3251200"/>
            <a:ext cx="246330" cy="17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A61DC39-297F-4ED5-A1F2-9FE529BF8D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15" y="2127996"/>
            <a:ext cx="2515214" cy="25414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7CE37B-5B6C-41CA-84D9-9C3E25838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5501" y="1668169"/>
            <a:ext cx="1973387" cy="37101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44F301-A8B9-4133-A973-5A5F9C8202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9518" y="1663947"/>
            <a:ext cx="1973387" cy="37101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F05467-24AE-4D38-9CBF-8E0A6F4E62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9965" y="1670593"/>
            <a:ext cx="1973387" cy="37101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0395BD1-0949-4885-AAC2-ED0B6A72BF6D}"/>
              </a:ext>
            </a:extLst>
          </p:cNvPr>
          <p:cNvSpPr txBox="1"/>
          <p:nvPr/>
        </p:nvSpPr>
        <p:spPr>
          <a:xfrm>
            <a:off x="3738856" y="1248196"/>
            <a:ext cx="66075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b="1" dirty="0">
                <a:solidFill>
                  <a:srgbClr val="FF0000"/>
                </a:solidFill>
              </a:rPr>
              <a:t>4</a:t>
            </a:r>
            <a:r>
              <a:rPr lang="nl-BE" sz="3000" b="1" dirty="0">
                <a:solidFill>
                  <a:srgbClr val="FF0000"/>
                </a:solidFill>
              </a:rPr>
              <a:t>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272333-EAAE-46F8-85EC-3F0BA2D0D333}"/>
              </a:ext>
            </a:extLst>
          </p:cNvPr>
          <p:cNvSpPr txBox="1"/>
          <p:nvPr/>
        </p:nvSpPr>
        <p:spPr>
          <a:xfrm>
            <a:off x="7824365" y="1241714"/>
            <a:ext cx="85632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b="1" dirty="0">
                <a:solidFill>
                  <a:srgbClr val="FF0000"/>
                </a:solidFill>
              </a:rPr>
              <a:t>12</a:t>
            </a:r>
            <a:r>
              <a:rPr lang="nl-BE" sz="3000" b="1" dirty="0">
                <a:solidFill>
                  <a:srgbClr val="FF0000"/>
                </a:solidFill>
              </a:rPr>
              <a:t>%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0D11DFF-8D70-4FE1-8C08-D463937C7B4D}"/>
              </a:ext>
            </a:extLst>
          </p:cNvPr>
          <p:cNvSpPr/>
          <p:nvPr/>
        </p:nvSpPr>
        <p:spPr>
          <a:xfrm>
            <a:off x="4337384" y="5175435"/>
            <a:ext cx="660758" cy="2808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A304E7A-0A71-4E55-BB00-BCFC1B62F202}"/>
              </a:ext>
            </a:extLst>
          </p:cNvPr>
          <p:cNvSpPr/>
          <p:nvPr/>
        </p:nvSpPr>
        <p:spPr>
          <a:xfrm>
            <a:off x="6418966" y="5161014"/>
            <a:ext cx="660758" cy="2808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E8BA4DA-C136-492E-876F-CD0D96D67D35}"/>
              </a:ext>
            </a:extLst>
          </p:cNvPr>
          <p:cNvSpPr/>
          <p:nvPr/>
        </p:nvSpPr>
        <p:spPr>
          <a:xfrm>
            <a:off x="8483242" y="5163690"/>
            <a:ext cx="660758" cy="2808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6735BE-7EA1-4FEF-96A2-A4F034EDD72F}"/>
              </a:ext>
            </a:extLst>
          </p:cNvPr>
          <p:cNvSpPr txBox="1"/>
          <p:nvPr/>
        </p:nvSpPr>
        <p:spPr>
          <a:xfrm>
            <a:off x="5754932" y="1241715"/>
            <a:ext cx="66075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b="1" dirty="0">
                <a:solidFill>
                  <a:srgbClr val="FF0000"/>
                </a:solidFill>
              </a:rPr>
              <a:t>8</a:t>
            </a:r>
            <a:r>
              <a:rPr lang="nl-BE" sz="3000" b="1" dirty="0">
                <a:solidFill>
                  <a:srgbClr val="FF0000"/>
                </a:solidFill>
              </a:rPr>
              <a:t>%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95B2649-581B-4BA2-AC48-CF95FE707B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15794" y="848862"/>
            <a:ext cx="6228205" cy="4760942"/>
          </a:xfrm>
          <a:prstGeom prst="rect">
            <a:avLst/>
          </a:prstGeom>
        </p:spPr>
      </p:pic>
      <p:sp>
        <p:nvSpPr>
          <p:cNvPr id="16" name="TextBox 2">
            <a:extLst>
              <a:ext uri="{FF2B5EF4-FFF2-40B4-BE49-F238E27FC236}">
                <a16:creationId xmlns:a16="http://schemas.microsoft.com/office/drawing/2014/main" id="{E84B80DF-1247-4953-AFAC-F6CF349C1A1C}"/>
              </a:ext>
            </a:extLst>
          </p:cNvPr>
          <p:cNvSpPr txBox="1"/>
          <p:nvPr/>
        </p:nvSpPr>
        <p:spPr>
          <a:xfrm>
            <a:off x="6592365" y="2274979"/>
            <a:ext cx="1727011" cy="40543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2000" b="1"/>
              <a:t>actual.</a:t>
            </a:r>
            <a:r>
              <a:rPr lang="nl-BE" sz="2000" b="1" baseline="0"/>
              <a:t> aan </a:t>
            </a:r>
            <a:r>
              <a:rPr lang="nl-BE" sz="2000" b="1"/>
              <a:t>4%</a:t>
            </a:r>
          </a:p>
        </p:txBody>
      </p:sp>
      <p:pic>
        <p:nvPicPr>
          <p:cNvPr id="21" name="image2.png">
            <a:extLst>
              <a:ext uri="{FF2B5EF4-FFF2-40B4-BE49-F238E27FC236}">
                <a16:creationId xmlns:a16="http://schemas.microsoft.com/office/drawing/2014/main" id="{A8E669D9-25F2-4BE7-8718-8F1D1C920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016345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F870FD5-120F-4D3D-BF37-4C526ABF76D7}"/>
              </a:ext>
            </a:extLst>
          </p:cNvPr>
          <p:cNvSpPr txBox="1"/>
          <p:nvPr/>
        </p:nvSpPr>
        <p:spPr>
          <a:xfrm>
            <a:off x="1512277" y="637188"/>
            <a:ext cx="69657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791845">
              <a:spcBef>
                <a:spcPts val="25"/>
              </a:spcBef>
              <a:spcAft>
                <a:spcPts val="0"/>
              </a:spcAft>
            </a:pPr>
            <a:r>
              <a:rPr lang="nl-B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 </a:t>
            </a:r>
            <a:r>
              <a:rPr lang="nl-BE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risicovrije rente </a:t>
            </a:r>
            <a:r>
              <a:rPr lang="nl-B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op (vandaag, benaderend </a:t>
            </a:r>
            <a:r>
              <a:rPr lang="nl-BE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1,5%</a:t>
            </a:r>
            <a:r>
              <a:rPr lang="nl-B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) </a:t>
            </a:r>
          </a:p>
        </p:txBody>
      </p:sp>
      <p:sp>
        <p:nvSpPr>
          <p:cNvPr id="2051" name="TextBox 2050">
            <a:extLst>
              <a:ext uri="{FF2B5EF4-FFF2-40B4-BE49-F238E27FC236}">
                <a16:creationId xmlns:a16="http://schemas.microsoft.com/office/drawing/2014/main" id="{D1E83F2B-A37F-4289-9304-2C8A13C51F75}"/>
              </a:ext>
            </a:extLst>
          </p:cNvPr>
          <p:cNvSpPr txBox="1"/>
          <p:nvPr/>
        </p:nvSpPr>
        <p:spPr>
          <a:xfrm>
            <a:off x="2245367" y="1198501"/>
            <a:ext cx="3112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/>
              <a:t>Bvb</a:t>
            </a:r>
            <a:r>
              <a:rPr lang="nl-BE" dirty="0"/>
              <a:t>. OLO 10 Jaar + 1,5% = </a:t>
            </a:r>
            <a:r>
              <a:rPr lang="nl-BE" b="1" dirty="0">
                <a:solidFill>
                  <a:srgbClr val="FF0000"/>
                </a:solidFill>
              </a:rPr>
              <a:t>1,5%</a:t>
            </a:r>
          </a:p>
        </p:txBody>
      </p:sp>
      <p:pic>
        <p:nvPicPr>
          <p:cNvPr id="2053" name="Picture 2052">
            <a:extLst>
              <a:ext uri="{FF2B5EF4-FFF2-40B4-BE49-F238E27FC236}">
                <a16:creationId xmlns:a16="http://schemas.microsoft.com/office/drawing/2014/main" id="{FC0BB406-3AF1-4F1A-B3F8-7C01E3557F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9475" y="1975221"/>
            <a:ext cx="6189785" cy="3870510"/>
          </a:xfrm>
          <a:prstGeom prst="rect">
            <a:avLst/>
          </a:prstGeom>
        </p:spPr>
      </p:pic>
      <p:pic>
        <p:nvPicPr>
          <p:cNvPr id="44" name="image2.png">
            <a:extLst>
              <a:ext uri="{FF2B5EF4-FFF2-40B4-BE49-F238E27FC236}">
                <a16:creationId xmlns:a16="http://schemas.microsoft.com/office/drawing/2014/main" id="{88AA11E8-D5E8-468F-B7FD-19C018088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960046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F870FD5-120F-4D3D-BF37-4C526ABF76D7}"/>
              </a:ext>
            </a:extLst>
          </p:cNvPr>
          <p:cNvSpPr txBox="1"/>
          <p:nvPr/>
        </p:nvSpPr>
        <p:spPr>
          <a:xfrm>
            <a:off x="1512277" y="637188"/>
            <a:ext cx="69657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791845">
              <a:spcBef>
                <a:spcPts val="25"/>
              </a:spcBef>
              <a:spcAft>
                <a:spcPts val="0"/>
              </a:spcAft>
            </a:pPr>
            <a:r>
              <a:rPr lang="nl-B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 </a:t>
            </a:r>
            <a:r>
              <a:rPr lang="nl-BE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risicovrije rente </a:t>
            </a:r>
            <a:r>
              <a:rPr lang="nl-B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op (vandaag, benaderend </a:t>
            </a:r>
            <a:r>
              <a:rPr lang="nl-BE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1,5%</a:t>
            </a:r>
            <a:r>
              <a:rPr lang="nl-B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)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98A136-9426-4406-A0F3-9AF5CFD1D547}"/>
              </a:ext>
            </a:extLst>
          </p:cNvPr>
          <p:cNvSpPr txBox="1"/>
          <p:nvPr/>
        </p:nvSpPr>
        <p:spPr>
          <a:xfrm>
            <a:off x="1930945" y="1078254"/>
            <a:ext cx="46423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+ een </a:t>
            </a:r>
            <a:r>
              <a:rPr lang="nl-BE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risicopremie </a:t>
            </a:r>
            <a:endParaRPr lang="nl-BE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F9F5C5B-8382-4816-B7E2-2A71111F2412}"/>
              </a:ext>
            </a:extLst>
          </p:cNvPr>
          <p:cNvSpPr txBox="1"/>
          <p:nvPr/>
        </p:nvSpPr>
        <p:spPr>
          <a:xfrm>
            <a:off x="2308200" y="1383167"/>
            <a:ext cx="53738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(de gemiddelde risicopremie voor beursgenoteerde aandelen bedraagt benaderend </a:t>
            </a:r>
            <a:r>
              <a:rPr lang="nl-BE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6%</a:t>
            </a:r>
            <a:r>
              <a:rPr lang="nl-B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)</a:t>
            </a:r>
            <a:endParaRPr lang="nl-BE" dirty="0"/>
          </a:p>
        </p:txBody>
      </p:sp>
      <p:pic>
        <p:nvPicPr>
          <p:cNvPr id="12" name="image2.png">
            <a:extLst>
              <a:ext uri="{FF2B5EF4-FFF2-40B4-BE49-F238E27FC236}">
                <a16:creationId xmlns:a16="http://schemas.microsoft.com/office/drawing/2014/main" id="{FA2A0844-FA8B-4F65-84DD-3B8BBABB8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239845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F870FD5-120F-4D3D-BF37-4C526ABF76D7}"/>
              </a:ext>
            </a:extLst>
          </p:cNvPr>
          <p:cNvSpPr txBox="1"/>
          <p:nvPr/>
        </p:nvSpPr>
        <p:spPr>
          <a:xfrm>
            <a:off x="1512277" y="637188"/>
            <a:ext cx="69657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791845">
              <a:spcBef>
                <a:spcPts val="25"/>
              </a:spcBef>
              <a:spcAft>
                <a:spcPts val="0"/>
              </a:spcAft>
            </a:pPr>
            <a:r>
              <a:rPr lang="nl-B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 </a:t>
            </a:r>
            <a:r>
              <a:rPr lang="nl-BE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risicovrije rente </a:t>
            </a:r>
            <a:r>
              <a:rPr lang="nl-B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op (vandaag, benaderend </a:t>
            </a:r>
            <a:r>
              <a:rPr lang="nl-BE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1,5%</a:t>
            </a:r>
            <a:r>
              <a:rPr lang="nl-B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)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98A136-9426-4406-A0F3-9AF5CFD1D547}"/>
              </a:ext>
            </a:extLst>
          </p:cNvPr>
          <p:cNvSpPr txBox="1"/>
          <p:nvPr/>
        </p:nvSpPr>
        <p:spPr>
          <a:xfrm>
            <a:off x="1930945" y="1078254"/>
            <a:ext cx="46423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+ een </a:t>
            </a:r>
            <a:r>
              <a:rPr lang="nl-BE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risicopremie </a:t>
            </a:r>
            <a:endParaRPr lang="nl-BE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7D59A8-9ACE-4487-9B4E-F25692A43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026" y="2334411"/>
            <a:ext cx="7791450" cy="410527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DCAF470-397D-4900-BC77-E0AAD9C31D23}"/>
              </a:ext>
            </a:extLst>
          </p:cNvPr>
          <p:cNvSpPr/>
          <p:nvPr/>
        </p:nvSpPr>
        <p:spPr>
          <a:xfrm>
            <a:off x="7495662" y="2830107"/>
            <a:ext cx="372794" cy="264472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847AEE-83F0-4284-AB16-835719A1D082}"/>
              </a:ext>
            </a:extLst>
          </p:cNvPr>
          <p:cNvSpPr txBox="1"/>
          <p:nvPr/>
        </p:nvSpPr>
        <p:spPr>
          <a:xfrm>
            <a:off x="2308200" y="1383167"/>
            <a:ext cx="53738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(de gemiddelde risicopremie voor beursgenoteerde aandelen bedraagt benaderend </a:t>
            </a:r>
            <a:r>
              <a:rPr lang="nl-BE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6%</a:t>
            </a:r>
            <a:r>
              <a:rPr lang="nl-B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)</a:t>
            </a:r>
            <a:endParaRPr lang="nl-BE" dirty="0"/>
          </a:p>
        </p:txBody>
      </p:sp>
      <p:pic>
        <p:nvPicPr>
          <p:cNvPr id="13" name="image2.png">
            <a:extLst>
              <a:ext uri="{FF2B5EF4-FFF2-40B4-BE49-F238E27FC236}">
                <a16:creationId xmlns:a16="http://schemas.microsoft.com/office/drawing/2014/main" id="{E3475E1B-43DC-448F-8EB7-BD6325374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182301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F870FD5-120F-4D3D-BF37-4C526ABF76D7}"/>
              </a:ext>
            </a:extLst>
          </p:cNvPr>
          <p:cNvSpPr txBox="1"/>
          <p:nvPr/>
        </p:nvSpPr>
        <p:spPr>
          <a:xfrm>
            <a:off x="1512277" y="637188"/>
            <a:ext cx="69657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791845">
              <a:spcBef>
                <a:spcPts val="25"/>
              </a:spcBef>
              <a:spcAft>
                <a:spcPts val="0"/>
              </a:spcAft>
            </a:pPr>
            <a:r>
              <a:rPr lang="nl-B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 </a:t>
            </a:r>
            <a:r>
              <a:rPr lang="nl-BE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risicovrije rente </a:t>
            </a:r>
            <a:r>
              <a:rPr lang="nl-B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op (vandaag, benaderend </a:t>
            </a:r>
            <a:r>
              <a:rPr lang="nl-BE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1,5%</a:t>
            </a:r>
            <a:r>
              <a:rPr lang="nl-B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)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98A136-9426-4406-A0F3-9AF5CFD1D547}"/>
              </a:ext>
            </a:extLst>
          </p:cNvPr>
          <p:cNvSpPr txBox="1"/>
          <p:nvPr/>
        </p:nvSpPr>
        <p:spPr>
          <a:xfrm>
            <a:off x="1930945" y="1078254"/>
            <a:ext cx="46423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+ een </a:t>
            </a:r>
            <a:r>
              <a:rPr lang="nl-BE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risicopremie </a:t>
            </a:r>
            <a:endParaRPr lang="nl-BE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44BC8E-0EFA-4F7E-9C92-2ADFA6B063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026" y="2334411"/>
            <a:ext cx="7791450" cy="41052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921E855-39F9-41E3-B4AB-23D3109CF121}"/>
              </a:ext>
            </a:extLst>
          </p:cNvPr>
          <p:cNvSpPr/>
          <p:nvPr/>
        </p:nvSpPr>
        <p:spPr>
          <a:xfrm>
            <a:off x="7495662" y="2830107"/>
            <a:ext cx="372794" cy="264472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B4F6B7-6A8E-44C6-904F-809440716261}"/>
              </a:ext>
            </a:extLst>
          </p:cNvPr>
          <p:cNvSpPr txBox="1"/>
          <p:nvPr/>
        </p:nvSpPr>
        <p:spPr>
          <a:xfrm>
            <a:off x="2308200" y="1383167"/>
            <a:ext cx="53738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(de gemiddelde risicopremie voor beursgenoteerde aandelen bedraagt benaderend </a:t>
            </a:r>
            <a:r>
              <a:rPr lang="nl-BE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6%</a:t>
            </a:r>
            <a:r>
              <a:rPr lang="nl-B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)</a:t>
            </a:r>
            <a:endParaRPr lang="nl-BE" dirty="0"/>
          </a:p>
        </p:txBody>
      </p:sp>
      <p:pic>
        <p:nvPicPr>
          <p:cNvPr id="10" name="image2.png">
            <a:extLst>
              <a:ext uri="{FF2B5EF4-FFF2-40B4-BE49-F238E27FC236}">
                <a16:creationId xmlns:a16="http://schemas.microsoft.com/office/drawing/2014/main" id="{122A4C60-9B3F-4F0F-AA53-F1B84552A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124231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F870FD5-120F-4D3D-BF37-4C526ABF76D7}"/>
              </a:ext>
            </a:extLst>
          </p:cNvPr>
          <p:cNvSpPr txBox="1"/>
          <p:nvPr/>
        </p:nvSpPr>
        <p:spPr>
          <a:xfrm>
            <a:off x="1512277" y="637188"/>
            <a:ext cx="69657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791845">
              <a:spcBef>
                <a:spcPts val="25"/>
              </a:spcBef>
              <a:spcAft>
                <a:spcPts val="0"/>
              </a:spcAft>
            </a:pPr>
            <a:r>
              <a:rPr lang="nl-B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 </a:t>
            </a:r>
            <a:r>
              <a:rPr lang="nl-BE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risicovrije rente </a:t>
            </a:r>
            <a:r>
              <a:rPr lang="nl-B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op (vandaag, benaderend </a:t>
            </a:r>
            <a:r>
              <a:rPr lang="nl-BE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1,5%</a:t>
            </a:r>
            <a:r>
              <a:rPr lang="nl-B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)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98A136-9426-4406-A0F3-9AF5CFD1D547}"/>
              </a:ext>
            </a:extLst>
          </p:cNvPr>
          <p:cNvSpPr txBox="1"/>
          <p:nvPr/>
        </p:nvSpPr>
        <p:spPr>
          <a:xfrm>
            <a:off x="1930945" y="1078254"/>
            <a:ext cx="46423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+ een </a:t>
            </a:r>
            <a:r>
              <a:rPr lang="nl-BE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risicopremie </a:t>
            </a:r>
            <a:endParaRPr lang="nl-BE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44BC8E-0EFA-4F7E-9C92-2ADFA6B063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026" y="2334411"/>
            <a:ext cx="7791450" cy="41052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921E855-39F9-41E3-B4AB-23D3109CF121}"/>
              </a:ext>
            </a:extLst>
          </p:cNvPr>
          <p:cNvSpPr/>
          <p:nvPr/>
        </p:nvSpPr>
        <p:spPr>
          <a:xfrm>
            <a:off x="1799857" y="3896169"/>
            <a:ext cx="372794" cy="153101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B4F6B7-6A8E-44C6-904F-809440716261}"/>
              </a:ext>
            </a:extLst>
          </p:cNvPr>
          <p:cNvSpPr txBox="1"/>
          <p:nvPr/>
        </p:nvSpPr>
        <p:spPr>
          <a:xfrm>
            <a:off x="2308200" y="1383167"/>
            <a:ext cx="53738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(de gemiddelde risicopremie voor beursgenoteerde aandelen bedraagt benaderend </a:t>
            </a:r>
            <a:r>
              <a:rPr lang="nl-BE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6%</a:t>
            </a:r>
            <a:r>
              <a:rPr lang="nl-B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)</a:t>
            </a:r>
            <a:endParaRPr lang="nl-BE" dirty="0"/>
          </a:p>
        </p:txBody>
      </p:sp>
      <p:pic>
        <p:nvPicPr>
          <p:cNvPr id="10" name="image2.png">
            <a:extLst>
              <a:ext uri="{FF2B5EF4-FFF2-40B4-BE49-F238E27FC236}">
                <a16:creationId xmlns:a16="http://schemas.microsoft.com/office/drawing/2014/main" id="{216393D8-A3B4-421A-8C3D-A5B5B4E3A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922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/>
              <a:t>Flip de Mey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2141536"/>
            <a:ext cx="7886700" cy="4351338"/>
          </a:xfrm>
        </p:spPr>
        <p:txBody>
          <a:bodyPr/>
          <a:lstStyle/>
          <a:p>
            <a:pPr eaLnBrk="1" hangingPunct="1"/>
            <a:r>
              <a:rPr lang="nl-NL" dirty="0"/>
              <a:t>Licentiaat in de Rechten</a:t>
            </a:r>
          </a:p>
          <a:p>
            <a:pPr eaLnBrk="1" hangingPunct="1"/>
            <a:r>
              <a:rPr lang="nl-NL" dirty="0"/>
              <a:t>Gewezen advocaat (Balie Brussel 1980-1990)</a:t>
            </a:r>
          </a:p>
          <a:p>
            <a:pPr eaLnBrk="1" hangingPunct="1"/>
            <a:r>
              <a:rPr lang="nl-NL" dirty="0"/>
              <a:t>Partner Moore (1998-2015)</a:t>
            </a:r>
          </a:p>
          <a:p>
            <a:pPr eaLnBrk="1" hangingPunct="1"/>
            <a:r>
              <a:rPr lang="nl-NL" dirty="0"/>
              <a:t>Voorzitter Raad van bestuur (</a:t>
            </a:r>
            <a:r>
              <a:rPr lang="nl-NL" dirty="0" err="1"/>
              <a:t>Supervisory</a:t>
            </a:r>
            <a:r>
              <a:rPr lang="nl-NL" dirty="0"/>
              <a:t> board)</a:t>
            </a:r>
          </a:p>
          <a:p>
            <a:pPr eaLnBrk="1" hangingPunct="1"/>
            <a:r>
              <a:rPr lang="nl-NL" dirty="0"/>
              <a:t>Auteur boeken over Kennedy-moord</a:t>
            </a:r>
          </a:p>
          <a:p>
            <a:pPr eaLnBrk="1" hangingPunct="1"/>
            <a:r>
              <a:rPr lang="nl-NL" dirty="0" err="1"/>
              <a:t>Sole</a:t>
            </a:r>
            <a:r>
              <a:rPr lang="nl-NL" dirty="0"/>
              <a:t> </a:t>
            </a:r>
            <a:r>
              <a:rPr lang="nl-NL" dirty="0" err="1"/>
              <a:t>practioner</a:t>
            </a:r>
            <a:r>
              <a:rPr lang="nl-NL" dirty="0"/>
              <a:t> revisor – “</a:t>
            </a:r>
            <a:r>
              <a:rPr lang="nl-NL" i="1" dirty="0" err="1"/>
              <a:t>litigation</a:t>
            </a:r>
            <a:r>
              <a:rPr lang="nl-NL" i="1" dirty="0"/>
              <a:t> support</a:t>
            </a:r>
            <a:r>
              <a:rPr lang="nl-NL" dirty="0"/>
              <a:t>”</a:t>
            </a:r>
          </a:p>
          <a:p>
            <a:pPr eaLnBrk="1" hangingPunct="1"/>
            <a:r>
              <a:rPr lang="fr-BE" dirty="0">
                <a:solidFill>
                  <a:schemeClr val="bg2"/>
                </a:solidFill>
                <a:hlinkClick r:id="rId3"/>
              </a:rPr>
              <a:t>flip.demey@litigationsupport.be</a:t>
            </a:r>
            <a:endParaRPr lang="fr-BE" dirty="0">
              <a:solidFill>
                <a:schemeClr val="bg2"/>
              </a:solidFill>
            </a:endParaRPr>
          </a:p>
          <a:p>
            <a:pPr eaLnBrk="1" hangingPunct="1"/>
            <a:endParaRPr lang="nl-NL" dirty="0"/>
          </a:p>
        </p:txBody>
      </p:sp>
      <p:sp>
        <p:nvSpPr>
          <p:cNvPr id="6148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r>
              <a:rPr lang="en-US" sz="800"/>
              <a:t> p. </a:t>
            </a:r>
            <a:fld id="{E286AAC5-2AEE-4B8B-A608-6F3CA31D9EB0}" type="slidenum">
              <a:rPr lang="en-US" sz="800" smtClean="0"/>
              <a:pPr/>
              <a:t>2</a:t>
            </a:fld>
            <a:endParaRPr lang="en-US" sz="800"/>
          </a:p>
        </p:txBody>
      </p:sp>
      <p:pic>
        <p:nvPicPr>
          <p:cNvPr id="7" name="image1.jpeg">
            <a:extLst>
              <a:ext uri="{FF2B5EF4-FFF2-40B4-BE49-F238E27FC236}">
                <a16:creationId xmlns:a16="http://schemas.microsoft.com/office/drawing/2014/main" id="{0B7A7CD3-6BDB-4FFD-B1FF-AF5BF656F82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8650" y="227752"/>
            <a:ext cx="2667953" cy="158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8333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image2.png">
            <a:extLst>
              <a:ext uri="{FF2B5EF4-FFF2-40B4-BE49-F238E27FC236}">
                <a16:creationId xmlns:a16="http://schemas.microsoft.com/office/drawing/2014/main" id="{CCDB9BFF-CE53-4A17-B8A3-3C4A74ADA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EB77D9E-9D52-47C0-BB47-65DDF786AE94}"/>
              </a:ext>
            </a:extLst>
          </p:cNvPr>
          <p:cNvSpPr/>
          <p:nvPr/>
        </p:nvSpPr>
        <p:spPr>
          <a:xfrm>
            <a:off x="5946533" y="3029541"/>
            <a:ext cx="2297875" cy="1620982"/>
          </a:xfrm>
          <a:custGeom>
            <a:avLst/>
            <a:gdLst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51906 w 2297875"/>
              <a:gd name="connsiteY4" fmla="*/ 831273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7875" h="1620982">
                <a:moveTo>
                  <a:pt x="1294410" y="825335"/>
                </a:moveTo>
                <a:lnTo>
                  <a:pt x="2297875" y="831273"/>
                </a:lnTo>
                <a:lnTo>
                  <a:pt x="2286000" y="5937"/>
                </a:lnTo>
                <a:lnTo>
                  <a:pt x="1140031" y="0"/>
                </a:lnTo>
                <a:lnTo>
                  <a:pt x="1151906" y="831273"/>
                </a:lnTo>
                <a:lnTo>
                  <a:pt x="890649" y="1377537"/>
                </a:lnTo>
                <a:lnTo>
                  <a:pt x="0" y="1377537"/>
                </a:lnTo>
                <a:lnTo>
                  <a:pt x="0" y="1620982"/>
                </a:lnTo>
                <a:lnTo>
                  <a:pt x="1145969" y="1609106"/>
                </a:lnTo>
                <a:lnTo>
                  <a:pt x="1145969" y="1365662"/>
                </a:lnTo>
                <a:lnTo>
                  <a:pt x="985652" y="1377537"/>
                </a:lnTo>
                <a:lnTo>
                  <a:pt x="1294410" y="825335"/>
                </a:lnTo>
                <a:close/>
              </a:path>
            </a:pathLst>
          </a:custGeom>
          <a:solidFill>
            <a:srgbClr val="92D050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CEA66453-5CDA-4624-A952-57546749F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525" y="3012136"/>
            <a:ext cx="1245200" cy="94433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2843808" y="2471607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2988270" y="2544632"/>
            <a:ext cx="11525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2989015" y="3263770"/>
            <a:ext cx="11509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Voorraden</a:t>
            </a:r>
          </a:p>
        </p:txBody>
      </p:sp>
      <p:sp>
        <p:nvSpPr>
          <p:cNvPr id="12" name="Text Box 61"/>
          <p:cNvSpPr txBox="1">
            <a:spLocks noChangeArrowheads="1"/>
          </p:cNvSpPr>
          <p:nvPr/>
        </p:nvSpPr>
        <p:spPr bwMode="auto">
          <a:xfrm>
            <a:off x="2989015" y="3911470"/>
            <a:ext cx="1150937" cy="46910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Vorderingen</a:t>
            </a:r>
          </a:p>
        </p:txBody>
      </p: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2988270" y="3481257"/>
            <a:ext cx="11509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BE" sz="1200"/>
              <a:t>Handels-vorderingen</a:t>
            </a:r>
            <a:endParaRPr lang="nl-NL" sz="1200"/>
          </a:p>
        </p:txBody>
      </p:sp>
      <p:sp>
        <p:nvSpPr>
          <p:cNvPr id="15" name="Text Box 64"/>
          <p:cNvSpPr txBox="1">
            <a:spLocks noChangeArrowheads="1"/>
          </p:cNvSpPr>
          <p:nvPr/>
        </p:nvSpPr>
        <p:spPr bwMode="auto">
          <a:xfrm>
            <a:off x="4140795" y="3840032"/>
            <a:ext cx="11509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Leveranciers</a:t>
            </a:r>
          </a:p>
        </p:txBody>
      </p:sp>
      <p:sp>
        <p:nvSpPr>
          <p:cNvPr id="19" name="Text Box 72"/>
          <p:cNvSpPr txBox="1">
            <a:spLocks noChangeArrowheads="1"/>
          </p:cNvSpPr>
          <p:nvPr/>
        </p:nvSpPr>
        <p:spPr bwMode="auto">
          <a:xfrm>
            <a:off x="4140795" y="4128957"/>
            <a:ext cx="1150938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Soc/Fisc.</a:t>
            </a:r>
          </a:p>
          <a:p>
            <a:pPr algn="ctr" eaLnBrk="1" hangingPunct="1"/>
            <a:r>
              <a:rPr lang="nl-NL" sz="1200"/>
              <a:t>Schulden</a:t>
            </a:r>
          </a:p>
          <a:p>
            <a:pPr algn="ctr" eaLnBrk="1" hangingPunct="1"/>
            <a:endParaRPr lang="nl-NL" sz="1200"/>
          </a:p>
        </p:txBody>
      </p:sp>
      <p:sp>
        <p:nvSpPr>
          <p:cNvPr id="20" name="Text Box 73"/>
          <p:cNvSpPr txBox="1">
            <a:spLocks noChangeArrowheads="1"/>
          </p:cNvSpPr>
          <p:nvPr/>
        </p:nvSpPr>
        <p:spPr bwMode="auto">
          <a:xfrm>
            <a:off x="5923514" y="4399439"/>
            <a:ext cx="1152525" cy="26709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 err="1"/>
              <a:t>Liq.Middelen</a:t>
            </a:r>
            <a:endParaRPr lang="nl-NL" sz="1000" dirty="0"/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4140795" y="2471607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B299431-35A9-4F60-A376-0F526B0EDFE5}"/>
              </a:ext>
            </a:extLst>
          </p:cNvPr>
          <p:cNvSpPr txBox="1"/>
          <p:nvPr/>
        </p:nvSpPr>
        <p:spPr>
          <a:xfrm rot="5400000">
            <a:off x="7908814" y="3258723"/>
            <a:ext cx="1013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00B050"/>
                </a:solidFill>
              </a:rPr>
              <a:t>Net-cash</a:t>
            </a: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A9C10B4B-2294-43B5-A0D3-4D8AD6731EEB}"/>
              </a:ext>
            </a:extLst>
          </p:cNvPr>
          <p:cNvSpPr/>
          <p:nvPr/>
        </p:nvSpPr>
        <p:spPr>
          <a:xfrm>
            <a:off x="2974769" y="3265715"/>
            <a:ext cx="1163782" cy="1128156"/>
          </a:xfrm>
          <a:custGeom>
            <a:avLst/>
            <a:gdLst>
              <a:gd name="connsiteX0" fmla="*/ 5937 w 1163782"/>
              <a:gd name="connsiteY0" fmla="*/ 0 h 1110343"/>
              <a:gd name="connsiteX1" fmla="*/ 1163782 w 1163782"/>
              <a:gd name="connsiteY1" fmla="*/ 5938 h 1110343"/>
              <a:gd name="connsiteX2" fmla="*/ 1140031 w 1163782"/>
              <a:gd name="connsiteY2" fmla="*/ 581891 h 1110343"/>
              <a:gd name="connsiteX3" fmla="*/ 896587 w 1163782"/>
              <a:gd name="connsiteY3" fmla="*/ 1110343 h 1110343"/>
              <a:gd name="connsiteX4" fmla="*/ 0 w 1163782"/>
              <a:gd name="connsiteY4" fmla="*/ 1110343 h 1110343"/>
              <a:gd name="connsiteX5" fmla="*/ 5937 w 1163782"/>
              <a:gd name="connsiteY5" fmla="*/ 0 h 1110343"/>
              <a:gd name="connsiteX0" fmla="*/ 5937 w 1163782"/>
              <a:gd name="connsiteY0" fmla="*/ 0 h 1128156"/>
              <a:gd name="connsiteX1" fmla="*/ 1163782 w 1163782"/>
              <a:gd name="connsiteY1" fmla="*/ 5938 h 1128156"/>
              <a:gd name="connsiteX2" fmla="*/ 1140031 w 1163782"/>
              <a:gd name="connsiteY2" fmla="*/ 581891 h 1128156"/>
              <a:gd name="connsiteX3" fmla="*/ 1157844 w 1163782"/>
              <a:gd name="connsiteY3" fmla="*/ 1128156 h 1128156"/>
              <a:gd name="connsiteX4" fmla="*/ 0 w 1163782"/>
              <a:gd name="connsiteY4" fmla="*/ 1110343 h 1128156"/>
              <a:gd name="connsiteX5" fmla="*/ 5937 w 1163782"/>
              <a:gd name="connsiteY5" fmla="*/ 0 h 11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782" h="1128156">
                <a:moveTo>
                  <a:pt x="5937" y="0"/>
                </a:moveTo>
                <a:lnTo>
                  <a:pt x="1163782" y="5938"/>
                </a:lnTo>
                <a:lnTo>
                  <a:pt x="1140031" y="581891"/>
                </a:lnTo>
                <a:lnTo>
                  <a:pt x="1157844" y="1128156"/>
                </a:lnTo>
                <a:lnTo>
                  <a:pt x="0" y="1110343"/>
                </a:lnTo>
                <a:lnTo>
                  <a:pt x="5937" y="0"/>
                </a:lnTo>
                <a:close/>
              </a:path>
            </a:pathLst>
          </a:custGeom>
          <a:solidFill>
            <a:srgbClr val="4472BE">
              <a:alpha val="21961"/>
            </a:srgbClr>
          </a:solidFill>
          <a:ln>
            <a:solidFill>
              <a:srgbClr val="2F528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669F2CF-8FEF-4E75-8DF2-0165C2EE9541}"/>
              </a:ext>
            </a:extLst>
          </p:cNvPr>
          <p:cNvSpPr/>
          <p:nvPr/>
        </p:nvSpPr>
        <p:spPr>
          <a:xfrm>
            <a:off x="2986994" y="2549549"/>
            <a:ext cx="1149887" cy="718518"/>
          </a:xfrm>
          <a:prstGeom prst="rect">
            <a:avLst/>
          </a:prstGeom>
          <a:solidFill>
            <a:srgbClr val="FFFF00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A4A3E07-C6EB-4BA6-9764-BB85466CC42E}"/>
              </a:ext>
            </a:extLst>
          </p:cNvPr>
          <p:cNvSpPr/>
          <p:nvPr/>
        </p:nvSpPr>
        <p:spPr>
          <a:xfrm>
            <a:off x="4127006" y="3849901"/>
            <a:ext cx="1163782" cy="782292"/>
          </a:xfrm>
          <a:custGeom>
            <a:avLst/>
            <a:gdLst>
              <a:gd name="connsiteX0" fmla="*/ 5937 w 1163782"/>
              <a:gd name="connsiteY0" fmla="*/ 0 h 1110343"/>
              <a:gd name="connsiteX1" fmla="*/ 1163782 w 1163782"/>
              <a:gd name="connsiteY1" fmla="*/ 5938 h 1110343"/>
              <a:gd name="connsiteX2" fmla="*/ 1140031 w 1163782"/>
              <a:gd name="connsiteY2" fmla="*/ 581891 h 1110343"/>
              <a:gd name="connsiteX3" fmla="*/ 896587 w 1163782"/>
              <a:gd name="connsiteY3" fmla="*/ 1110343 h 1110343"/>
              <a:gd name="connsiteX4" fmla="*/ 0 w 1163782"/>
              <a:gd name="connsiteY4" fmla="*/ 1110343 h 1110343"/>
              <a:gd name="connsiteX5" fmla="*/ 5937 w 1163782"/>
              <a:gd name="connsiteY5" fmla="*/ 0 h 1110343"/>
              <a:gd name="connsiteX0" fmla="*/ 5937 w 1163782"/>
              <a:gd name="connsiteY0" fmla="*/ 0 h 1128156"/>
              <a:gd name="connsiteX1" fmla="*/ 1163782 w 1163782"/>
              <a:gd name="connsiteY1" fmla="*/ 5938 h 1128156"/>
              <a:gd name="connsiteX2" fmla="*/ 1140031 w 1163782"/>
              <a:gd name="connsiteY2" fmla="*/ 581891 h 1128156"/>
              <a:gd name="connsiteX3" fmla="*/ 1157844 w 1163782"/>
              <a:gd name="connsiteY3" fmla="*/ 1128156 h 1128156"/>
              <a:gd name="connsiteX4" fmla="*/ 0 w 1163782"/>
              <a:gd name="connsiteY4" fmla="*/ 1110343 h 1128156"/>
              <a:gd name="connsiteX5" fmla="*/ 5937 w 1163782"/>
              <a:gd name="connsiteY5" fmla="*/ 0 h 11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782" h="1128156">
                <a:moveTo>
                  <a:pt x="5937" y="0"/>
                </a:moveTo>
                <a:lnTo>
                  <a:pt x="1163782" y="5938"/>
                </a:lnTo>
                <a:lnTo>
                  <a:pt x="1140031" y="581891"/>
                </a:lnTo>
                <a:lnTo>
                  <a:pt x="1157844" y="1128156"/>
                </a:lnTo>
                <a:lnTo>
                  <a:pt x="0" y="1110343"/>
                </a:lnTo>
                <a:lnTo>
                  <a:pt x="5937" y="0"/>
                </a:lnTo>
                <a:close/>
              </a:path>
            </a:pathLst>
          </a:custGeom>
          <a:solidFill>
            <a:srgbClr val="4472BE">
              <a:alpha val="21961"/>
            </a:srgbClr>
          </a:solidFill>
          <a:ln>
            <a:solidFill>
              <a:srgbClr val="2F528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0" name="Line 51">
            <a:extLst>
              <a:ext uri="{FF2B5EF4-FFF2-40B4-BE49-F238E27FC236}">
                <a16:creationId xmlns:a16="http://schemas.microsoft.com/office/drawing/2014/main" id="{AA54A378-229F-4D12-9A95-66796A7C8F73}"/>
              </a:ext>
            </a:extLst>
          </p:cNvPr>
          <p:cNvSpPr>
            <a:spLocks noChangeShapeType="1"/>
          </p:cNvSpPr>
          <p:nvPr/>
        </p:nvSpPr>
        <p:spPr bwMode="auto">
          <a:xfrm>
            <a:off x="5779845" y="2483598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3" name="Line 52">
            <a:extLst>
              <a:ext uri="{FF2B5EF4-FFF2-40B4-BE49-F238E27FC236}">
                <a16:creationId xmlns:a16="http://schemas.microsoft.com/office/drawing/2014/main" id="{B0A524FC-647A-4815-A43A-2DC1086326C0}"/>
              </a:ext>
            </a:extLst>
          </p:cNvPr>
          <p:cNvSpPr>
            <a:spLocks noChangeShapeType="1"/>
          </p:cNvSpPr>
          <p:nvPr/>
        </p:nvSpPr>
        <p:spPr bwMode="auto">
          <a:xfrm>
            <a:off x="7076832" y="2483598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01A7D1D-70A2-4607-A5CE-2A3AB424DCA3}"/>
              </a:ext>
            </a:extLst>
          </p:cNvPr>
          <p:cNvSpPr txBox="1"/>
          <p:nvPr/>
        </p:nvSpPr>
        <p:spPr>
          <a:xfrm>
            <a:off x="6587197" y="2168127"/>
            <a:ext cx="1041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Net-Cash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DED839C-EA03-4484-95E5-E46DDAC80AFE}"/>
              </a:ext>
            </a:extLst>
          </p:cNvPr>
          <p:cNvSpPr txBox="1"/>
          <p:nvPr/>
        </p:nvSpPr>
        <p:spPr>
          <a:xfrm>
            <a:off x="3386948" y="2114266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Enterprise </a:t>
            </a:r>
            <a:r>
              <a:rPr lang="nl-BE" dirty="0" err="1"/>
              <a:t>value</a:t>
            </a:r>
            <a:endParaRPr lang="nl-BE" dirty="0"/>
          </a:p>
        </p:txBody>
      </p:sp>
      <p:sp>
        <p:nvSpPr>
          <p:cNvPr id="37" name="Line 51">
            <a:extLst>
              <a:ext uri="{FF2B5EF4-FFF2-40B4-BE49-F238E27FC236}">
                <a16:creationId xmlns:a16="http://schemas.microsoft.com/office/drawing/2014/main" id="{D89DA65D-55C8-4A37-8057-627C684A108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2471607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8" name="Line 52">
            <a:extLst>
              <a:ext uri="{FF2B5EF4-FFF2-40B4-BE49-F238E27FC236}">
                <a16:creationId xmlns:a16="http://schemas.microsoft.com/office/drawing/2014/main" id="{ADE1A5E0-4A29-4ADD-A8DF-C770FFC8DC42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6987" y="2471607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8368CEE-27A0-4A93-8484-DCD5B1CA3A91}"/>
              </a:ext>
            </a:extLst>
          </p:cNvPr>
          <p:cNvSpPr txBox="1"/>
          <p:nvPr/>
        </p:nvSpPr>
        <p:spPr>
          <a:xfrm>
            <a:off x="905060" y="2114266"/>
            <a:ext cx="771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/>
              <a:t>Equity</a:t>
            </a:r>
            <a:endParaRPr lang="nl-BE" dirty="0"/>
          </a:p>
        </p:txBody>
      </p:sp>
      <p:sp>
        <p:nvSpPr>
          <p:cNvPr id="40" name="Text Box 57">
            <a:extLst>
              <a:ext uri="{FF2B5EF4-FFF2-40B4-BE49-F238E27FC236}">
                <a16:creationId xmlns:a16="http://schemas.microsoft.com/office/drawing/2014/main" id="{3DA3F903-1F56-4357-98C2-84F9242D8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4646" y="2493178"/>
            <a:ext cx="1150938" cy="472004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Eigen vermogen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A74B1C-C180-4F3F-B910-D7A868F401E8}"/>
              </a:ext>
            </a:extLst>
          </p:cNvPr>
          <p:cNvSpPr txBox="1"/>
          <p:nvPr/>
        </p:nvSpPr>
        <p:spPr>
          <a:xfrm>
            <a:off x="2512747" y="2006544"/>
            <a:ext cx="3449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5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929469D-32C3-4F65-B1E3-2BADCDCD5F0E}"/>
              </a:ext>
            </a:extLst>
          </p:cNvPr>
          <p:cNvSpPr txBox="1"/>
          <p:nvPr/>
        </p:nvSpPr>
        <p:spPr>
          <a:xfrm>
            <a:off x="5498251" y="2060405"/>
            <a:ext cx="3449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5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E5E1717-8EF9-4761-A926-8B15E595117F}"/>
              </a:ext>
            </a:extLst>
          </p:cNvPr>
          <p:cNvSpPr txBox="1"/>
          <p:nvPr/>
        </p:nvSpPr>
        <p:spPr>
          <a:xfrm rot="16200000">
            <a:off x="2506799" y="2732470"/>
            <a:ext cx="746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accent4">
                    <a:lumMod val="75000"/>
                  </a:schemeClr>
                </a:solidFill>
              </a:rPr>
              <a:t>V. act.</a:t>
            </a:r>
          </a:p>
        </p:txBody>
      </p:sp>
      <p:pic>
        <p:nvPicPr>
          <p:cNvPr id="1026" name="Picture 2" descr="De bronafbeelding bekijken">
            <a:extLst>
              <a:ext uri="{FF2B5EF4-FFF2-40B4-BE49-F238E27FC236}">
                <a16:creationId xmlns:a16="http://schemas.microsoft.com/office/drawing/2014/main" id="{A6A0AD92-6E56-4077-B5C4-9A6570EC2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706" y="3181082"/>
            <a:ext cx="1524138" cy="152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C1CBF99A-24B9-458D-8CF2-0E84A4D94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304" y="2680110"/>
            <a:ext cx="889533" cy="125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e bronafbeelding bekijken">
            <a:extLst>
              <a:ext uri="{FF2B5EF4-FFF2-40B4-BE49-F238E27FC236}">
                <a16:creationId xmlns:a16="http://schemas.microsoft.com/office/drawing/2014/main" id="{5B0D0347-4BD1-4FAA-8A07-411C18199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713" y="3272496"/>
            <a:ext cx="2480229" cy="140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45D19D5-5746-4562-B2E5-60F81E917A94}"/>
              </a:ext>
            </a:extLst>
          </p:cNvPr>
          <p:cNvSpPr/>
          <p:nvPr/>
        </p:nvSpPr>
        <p:spPr>
          <a:xfrm>
            <a:off x="2645206" y="3298856"/>
            <a:ext cx="471638" cy="12616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DA13C0A-5490-4F36-9A57-DFCFB921F2F8}"/>
              </a:ext>
            </a:extLst>
          </p:cNvPr>
          <p:cNvSpPr/>
          <p:nvPr/>
        </p:nvSpPr>
        <p:spPr>
          <a:xfrm>
            <a:off x="5243629" y="3388856"/>
            <a:ext cx="471638" cy="12616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1F15A8C-6A47-423A-A294-E53FC30EF9DC}"/>
              </a:ext>
            </a:extLst>
          </p:cNvPr>
          <p:cNvSpPr/>
          <p:nvPr/>
        </p:nvSpPr>
        <p:spPr>
          <a:xfrm>
            <a:off x="3165813" y="4678233"/>
            <a:ext cx="2124975" cy="196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BF2AF88-27AE-4A0F-A2A2-FC95706ABFFD}"/>
              </a:ext>
            </a:extLst>
          </p:cNvPr>
          <p:cNvSpPr txBox="1"/>
          <p:nvPr/>
        </p:nvSpPr>
        <p:spPr>
          <a:xfrm>
            <a:off x="2896765" y="4639984"/>
            <a:ext cx="248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4472BE"/>
                </a:solidFill>
              </a:rPr>
              <a:t>Bedrijfskapitaalbehoefte</a:t>
            </a:r>
          </a:p>
        </p:txBody>
      </p:sp>
      <p:pic>
        <p:nvPicPr>
          <p:cNvPr id="42" name="image1.jpeg">
            <a:extLst>
              <a:ext uri="{FF2B5EF4-FFF2-40B4-BE49-F238E27FC236}">
                <a16:creationId xmlns:a16="http://schemas.microsoft.com/office/drawing/2014/main" id="{4C5F9A71-67AC-4668-AE25-34D13868DDA9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351844" y="5988106"/>
            <a:ext cx="1459448" cy="733370"/>
          </a:xfrm>
          <a:prstGeom prst="rect">
            <a:avLst/>
          </a:prstGeom>
        </p:spPr>
      </p:pic>
      <p:sp>
        <p:nvSpPr>
          <p:cNvPr id="43" name="Line 52">
            <a:extLst>
              <a:ext uri="{FF2B5EF4-FFF2-40B4-BE49-F238E27FC236}">
                <a16:creationId xmlns:a16="http://schemas.microsoft.com/office/drawing/2014/main" id="{3464721F-E12E-48F3-9BD1-C2CA6BFA0B22}"/>
              </a:ext>
            </a:extLst>
          </p:cNvPr>
          <p:cNvSpPr>
            <a:spLocks noChangeShapeType="1"/>
          </p:cNvSpPr>
          <p:nvPr/>
        </p:nvSpPr>
        <p:spPr bwMode="auto">
          <a:xfrm>
            <a:off x="4136880" y="3067433"/>
            <a:ext cx="0" cy="29709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47" name="Line 52">
            <a:extLst>
              <a:ext uri="{FF2B5EF4-FFF2-40B4-BE49-F238E27FC236}">
                <a16:creationId xmlns:a16="http://schemas.microsoft.com/office/drawing/2014/main" id="{6DA06818-89B3-4153-8A98-3282DBD19507}"/>
              </a:ext>
            </a:extLst>
          </p:cNvPr>
          <p:cNvSpPr>
            <a:spLocks noChangeShapeType="1"/>
          </p:cNvSpPr>
          <p:nvPr/>
        </p:nvSpPr>
        <p:spPr bwMode="auto">
          <a:xfrm>
            <a:off x="4122234" y="4418293"/>
            <a:ext cx="0" cy="29709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48" name="Line 52">
            <a:extLst>
              <a:ext uri="{FF2B5EF4-FFF2-40B4-BE49-F238E27FC236}">
                <a16:creationId xmlns:a16="http://schemas.microsoft.com/office/drawing/2014/main" id="{49BD6C57-0949-4FA7-8A2A-CC9F02EF9D80}"/>
              </a:ext>
            </a:extLst>
          </p:cNvPr>
          <p:cNvSpPr>
            <a:spLocks noChangeShapeType="1"/>
          </p:cNvSpPr>
          <p:nvPr/>
        </p:nvSpPr>
        <p:spPr bwMode="auto">
          <a:xfrm>
            <a:off x="7095470" y="4369433"/>
            <a:ext cx="0" cy="29709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33070560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F870FD5-120F-4D3D-BF37-4C526ABF76D7}"/>
              </a:ext>
            </a:extLst>
          </p:cNvPr>
          <p:cNvSpPr txBox="1"/>
          <p:nvPr/>
        </p:nvSpPr>
        <p:spPr>
          <a:xfrm>
            <a:off x="1512277" y="637188"/>
            <a:ext cx="69657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791845">
              <a:spcBef>
                <a:spcPts val="25"/>
              </a:spcBef>
              <a:spcAft>
                <a:spcPts val="0"/>
              </a:spcAft>
            </a:pPr>
            <a:r>
              <a:rPr lang="nl-B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 </a:t>
            </a:r>
            <a:r>
              <a:rPr lang="nl-BE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risicovrije rente </a:t>
            </a:r>
            <a:r>
              <a:rPr lang="nl-B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op (vandaag, benaderend </a:t>
            </a:r>
            <a:r>
              <a:rPr lang="nl-BE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1,5%</a:t>
            </a:r>
            <a:r>
              <a:rPr lang="nl-B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)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98A136-9426-4406-A0F3-9AF5CFD1D547}"/>
              </a:ext>
            </a:extLst>
          </p:cNvPr>
          <p:cNvSpPr txBox="1"/>
          <p:nvPr/>
        </p:nvSpPr>
        <p:spPr>
          <a:xfrm>
            <a:off x="1930945" y="1078254"/>
            <a:ext cx="46423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+ een </a:t>
            </a:r>
            <a:r>
              <a:rPr lang="nl-BE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risicopremie </a:t>
            </a:r>
            <a:endParaRPr lang="nl-BE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CAF470-397D-4900-BC77-E0AAD9C31D23}"/>
              </a:ext>
            </a:extLst>
          </p:cNvPr>
          <p:cNvSpPr/>
          <p:nvPr/>
        </p:nvSpPr>
        <p:spPr>
          <a:xfrm>
            <a:off x="7495662" y="2509021"/>
            <a:ext cx="372794" cy="264472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74028F-35C5-43B5-A0D4-6114A9548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402" y="2396728"/>
            <a:ext cx="7770697" cy="409882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16DDB93-C9BD-4320-9B99-A51CDAE0A18F}"/>
              </a:ext>
            </a:extLst>
          </p:cNvPr>
          <p:cNvSpPr/>
          <p:nvPr/>
        </p:nvSpPr>
        <p:spPr>
          <a:xfrm>
            <a:off x="7139355" y="2966901"/>
            <a:ext cx="316523" cy="2954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image2.png">
            <a:extLst>
              <a:ext uri="{FF2B5EF4-FFF2-40B4-BE49-F238E27FC236}">
                <a16:creationId xmlns:a16="http://schemas.microsoft.com/office/drawing/2014/main" id="{C06A9859-E89A-481A-9602-AC630D73C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731688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F870FD5-120F-4D3D-BF37-4C526ABF76D7}"/>
              </a:ext>
            </a:extLst>
          </p:cNvPr>
          <p:cNvSpPr txBox="1"/>
          <p:nvPr/>
        </p:nvSpPr>
        <p:spPr>
          <a:xfrm>
            <a:off x="1512277" y="637188"/>
            <a:ext cx="69657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791845">
              <a:spcBef>
                <a:spcPts val="25"/>
              </a:spcBef>
              <a:spcAft>
                <a:spcPts val="0"/>
              </a:spcAft>
            </a:pPr>
            <a:r>
              <a:rPr lang="nl-B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 </a:t>
            </a:r>
            <a:r>
              <a:rPr lang="nl-BE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risicovrije rente </a:t>
            </a:r>
            <a:r>
              <a:rPr lang="nl-B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op (vandaag, benaderend </a:t>
            </a:r>
            <a:r>
              <a:rPr lang="nl-BE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1,5%</a:t>
            </a:r>
            <a:r>
              <a:rPr lang="nl-B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)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98A136-9426-4406-A0F3-9AF5CFD1D547}"/>
              </a:ext>
            </a:extLst>
          </p:cNvPr>
          <p:cNvSpPr txBox="1"/>
          <p:nvPr/>
        </p:nvSpPr>
        <p:spPr>
          <a:xfrm>
            <a:off x="1930945" y="1078254"/>
            <a:ext cx="46423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+ een </a:t>
            </a:r>
            <a:r>
              <a:rPr lang="nl-BE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risicopremie </a:t>
            </a:r>
            <a:endParaRPr lang="nl-BE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CAF470-397D-4900-BC77-E0AAD9C31D23}"/>
              </a:ext>
            </a:extLst>
          </p:cNvPr>
          <p:cNvSpPr/>
          <p:nvPr/>
        </p:nvSpPr>
        <p:spPr>
          <a:xfrm>
            <a:off x="7495662" y="2613724"/>
            <a:ext cx="372794" cy="264472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74028F-35C5-43B5-A0D4-6114A9548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402" y="2501431"/>
            <a:ext cx="7770697" cy="409882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16DDB93-C9BD-4320-9B99-A51CDAE0A18F}"/>
              </a:ext>
            </a:extLst>
          </p:cNvPr>
          <p:cNvSpPr/>
          <p:nvPr/>
        </p:nvSpPr>
        <p:spPr>
          <a:xfrm>
            <a:off x="7139355" y="3071604"/>
            <a:ext cx="316523" cy="2954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514A69-34F8-479E-AB9C-5E0D4476AB73}"/>
              </a:ext>
            </a:extLst>
          </p:cNvPr>
          <p:cNvSpPr txBox="1"/>
          <p:nvPr/>
        </p:nvSpPr>
        <p:spPr>
          <a:xfrm>
            <a:off x="2196106" y="1471377"/>
            <a:ext cx="636899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Dow Jones steeg van 2000 (10.000 </a:t>
            </a:r>
            <a:r>
              <a:rPr lang="nl-B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pts</a:t>
            </a:r>
            <a:r>
              <a:rPr lang="nl-B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) naar 33.000 </a:t>
            </a:r>
            <a:r>
              <a:rPr lang="nl-B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pts</a:t>
            </a:r>
            <a:r>
              <a:rPr lang="nl-B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in maart 2021. Dat is een rendement van </a:t>
            </a:r>
            <a:r>
              <a:rPr lang="nl-BE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5,78%</a:t>
            </a:r>
            <a:r>
              <a:rPr lang="nl-B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</a:p>
          <a:p>
            <a:r>
              <a:rPr lang="nl-BE" dirty="0">
                <a:latin typeface="Arial" panose="020B0604020202020204" pitchFamily="34" charset="0"/>
                <a:ea typeface="Arial" panose="020B0604020202020204" pitchFamily="34" charset="0"/>
              </a:rPr>
              <a:t>			</a:t>
            </a:r>
            <a:r>
              <a:rPr lang="nl-B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(10.000 x 1,0578)</a:t>
            </a:r>
            <a:r>
              <a:rPr lang="nl-BE" sz="1800" baseline="30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21,25 </a:t>
            </a:r>
            <a:r>
              <a:rPr lang="nl-B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= 33.000</a:t>
            </a:r>
            <a:endParaRPr lang="nl-BE" b="1" baseline="30000" dirty="0"/>
          </a:p>
        </p:txBody>
      </p:sp>
      <p:pic>
        <p:nvPicPr>
          <p:cNvPr id="10" name="image2.png">
            <a:extLst>
              <a:ext uri="{FF2B5EF4-FFF2-40B4-BE49-F238E27FC236}">
                <a16:creationId xmlns:a16="http://schemas.microsoft.com/office/drawing/2014/main" id="{923F15EA-E9C2-4AE7-ABDB-DB3405EC0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650699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F870FD5-120F-4D3D-BF37-4C526ABF76D7}"/>
              </a:ext>
            </a:extLst>
          </p:cNvPr>
          <p:cNvSpPr txBox="1"/>
          <p:nvPr/>
        </p:nvSpPr>
        <p:spPr>
          <a:xfrm>
            <a:off x="1512277" y="637188"/>
            <a:ext cx="69657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791845">
              <a:spcBef>
                <a:spcPts val="25"/>
              </a:spcBef>
              <a:spcAft>
                <a:spcPts val="0"/>
              </a:spcAft>
            </a:pPr>
            <a:r>
              <a:rPr lang="nl-B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 </a:t>
            </a:r>
            <a:r>
              <a:rPr lang="nl-BE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risicovrije rente </a:t>
            </a:r>
            <a:r>
              <a:rPr lang="nl-B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op (vandaag, benaderend </a:t>
            </a:r>
            <a:r>
              <a:rPr lang="nl-BE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1,5%</a:t>
            </a:r>
            <a:r>
              <a:rPr lang="nl-B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)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98A136-9426-4406-A0F3-9AF5CFD1D547}"/>
              </a:ext>
            </a:extLst>
          </p:cNvPr>
          <p:cNvSpPr txBox="1"/>
          <p:nvPr/>
        </p:nvSpPr>
        <p:spPr>
          <a:xfrm>
            <a:off x="1930945" y="1078254"/>
            <a:ext cx="46423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+ een </a:t>
            </a:r>
            <a:r>
              <a:rPr lang="nl-BE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risicopremie </a:t>
            </a:r>
            <a:endParaRPr lang="nl-BE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DFC967E-6765-4EA0-A854-D2A854AA698B}"/>
              </a:ext>
            </a:extLst>
          </p:cNvPr>
          <p:cNvSpPr txBox="1"/>
          <p:nvPr/>
        </p:nvSpPr>
        <p:spPr>
          <a:xfrm>
            <a:off x="1463040" y="2037425"/>
            <a:ext cx="66047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791845">
              <a:spcBef>
                <a:spcPts val="25"/>
              </a:spcBef>
              <a:spcAft>
                <a:spcPts val="0"/>
              </a:spcAft>
            </a:pPr>
            <a:r>
              <a:rPr lang="nl-B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+ een </a:t>
            </a:r>
            <a:r>
              <a:rPr lang="nl-BE" sz="1800" b="1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country risk premium</a:t>
            </a:r>
            <a:endParaRPr lang="nl-BE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C4627E9-2151-4965-A5F1-CBDCD7419954}"/>
              </a:ext>
            </a:extLst>
          </p:cNvPr>
          <p:cNvSpPr txBox="1"/>
          <p:nvPr/>
        </p:nvSpPr>
        <p:spPr>
          <a:xfrm>
            <a:off x="1852822" y="2406757"/>
            <a:ext cx="682283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791845">
              <a:spcBef>
                <a:spcPts val="25"/>
              </a:spcBef>
              <a:spcAft>
                <a:spcPts val="0"/>
              </a:spcAft>
            </a:pPr>
            <a:r>
              <a:rPr lang="nl-B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 </a:t>
            </a:r>
            <a:r>
              <a:rPr lang="nl-B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Damadoran</a:t>
            </a:r>
            <a:r>
              <a:rPr lang="nl-B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-databank van de  Stern School of Business van de New York University vermeldt voor België een extra premie van </a:t>
            </a:r>
            <a:r>
              <a:rPr lang="nl-BE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0,7%</a:t>
            </a:r>
            <a:r>
              <a:rPr lang="nl-B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voor België.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7B6309-353F-4E3C-8BEC-D050EBAE100C}"/>
              </a:ext>
            </a:extLst>
          </p:cNvPr>
          <p:cNvSpPr txBox="1"/>
          <p:nvPr/>
        </p:nvSpPr>
        <p:spPr>
          <a:xfrm>
            <a:off x="2308200" y="1446473"/>
            <a:ext cx="53738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(de gemiddelde risicopremie voor beursgenoteerde aandelen bedraagt benaderend </a:t>
            </a:r>
            <a:r>
              <a:rPr lang="nl-BE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3 à 6%</a:t>
            </a:r>
            <a:r>
              <a:rPr lang="nl-B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)</a:t>
            </a:r>
            <a:endParaRPr lang="nl-BE" dirty="0"/>
          </a:p>
        </p:txBody>
      </p:sp>
      <p:pic>
        <p:nvPicPr>
          <p:cNvPr id="13" name="image2.png">
            <a:extLst>
              <a:ext uri="{FF2B5EF4-FFF2-40B4-BE49-F238E27FC236}">
                <a16:creationId xmlns:a16="http://schemas.microsoft.com/office/drawing/2014/main" id="{EA2F5075-7B8F-4947-81E0-0A2149085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71544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F870FD5-120F-4D3D-BF37-4C526ABF76D7}"/>
              </a:ext>
            </a:extLst>
          </p:cNvPr>
          <p:cNvSpPr txBox="1"/>
          <p:nvPr/>
        </p:nvSpPr>
        <p:spPr>
          <a:xfrm>
            <a:off x="1512277" y="637188"/>
            <a:ext cx="69657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791845">
              <a:spcBef>
                <a:spcPts val="25"/>
              </a:spcBef>
              <a:spcAft>
                <a:spcPts val="0"/>
              </a:spcAft>
            </a:pPr>
            <a:r>
              <a:rPr lang="nl-B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 </a:t>
            </a:r>
            <a:r>
              <a:rPr lang="nl-BE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risicovrije rente </a:t>
            </a:r>
            <a:r>
              <a:rPr lang="nl-B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op (vandaag, benaderend </a:t>
            </a:r>
            <a:r>
              <a:rPr lang="nl-BE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1,5%</a:t>
            </a:r>
            <a:r>
              <a:rPr lang="nl-B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)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98A136-9426-4406-A0F3-9AF5CFD1D547}"/>
              </a:ext>
            </a:extLst>
          </p:cNvPr>
          <p:cNvSpPr txBox="1"/>
          <p:nvPr/>
        </p:nvSpPr>
        <p:spPr>
          <a:xfrm>
            <a:off x="1930945" y="1078254"/>
            <a:ext cx="46423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+ een </a:t>
            </a:r>
            <a:r>
              <a:rPr lang="nl-BE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risicopremie </a:t>
            </a:r>
            <a:endParaRPr lang="nl-BE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DFC967E-6765-4EA0-A854-D2A854AA698B}"/>
              </a:ext>
            </a:extLst>
          </p:cNvPr>
          <p:cNvSpPr txBox="1"/>
          <p:nvPr/>
        </p:nvSpPr>
        <p:spPr>
          <a:xfrm>
            <a:off x="1463040" y="2037425"/>
            <a:ext cx="66047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791845">
              <a:spcBef>
                <a:spcPts val="25"/>
              </a:spcBef>
              <a:spcAft>
                <a:spcPts val="0"/>
              </a:spcAft>
            </a:pPr>
            <a:r>
              <a:rPr lang="nl-B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+ een </a:t>
            </a:r>
            <a:r>
              <a:rPr lang="nl-BE" sz="1800" b="1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country risk premium</a:t>
            </a:r>
            <a:endParaRPr lang="nl-BE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C4627E9-2151-4965-A5F1-CBDCD7419954}"/>
              </a:ext>
            </a:extLst>
          </p:cNvPr>
          <p:cNvSpPr txBox="1"/>
          <p:nvPr/>
        </p:nvSpPr>
        <p:spPr>
          <a:xfrm>
            <a:off x="1852822" y="2406757"/>
            <a:ext cx="682283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791845">
              <a:spcBef>
                <a:spcPts val="25"/>
              </a:spcBef>
              <a:spcAft>
                <a:spcPts val="0"/>
              </a:spcAft>
            </a:pPr>
            <a:r>
              <a:rPr lang="nl-B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 </a:t>
            </a:r>
            <a:r>
              <a:rPr lang="nl-B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Damadoran</a:t>
            </a:r>
            <a:r>
              <a:rPr lang="nl-B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-databank van de  Stern School of Business van de New York University vermeldt voor België een extra premie van </a:t>
            </a:r>
            <a:r>
              <a:rPr lang="nl-BE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0,7%</a:t>
            </a:r>
            <a:r>
              <a:rPr lang="nl-B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voor België.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7B6309-353F-4E3C-8BEC-D050EBAE100C}"/>
              </a:ext>
            </a:extLst>
          </p:cNvPr>
          <p:cNvSpPr txBox="1"/>
          <p:nvPr/>
        </p:nvSpPr>
        <p:spPr>
          <a:xfrm>
            <a:off x="2308200" y="1446473"/>
            <a:ext cx="53738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(de gemiddelde risicopremie voor beursgenoteerde aandelen bedraagt benaderend </a:t>
            </a:r>
            <a:r>
              <a:rPr lang="nl-BE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3 à 6%</a:t>
            </a:r>
            <a:r>
              <a:rPr lang="nl-B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)</a:t>
            </a:r>
            <a:endParaRPr lang="nl-BE" dirty="0"/>
          </a:p>
        </p:txBody>
      </p:sp>
      <p:pic>
        <p:nvPicPr>
          <p:cNvPr id="13" name="image2.png">
            <a:extLst>
              <a:ext uri="{FF2B5EF4-FFF2-40B4-BE49-F238E27FC236}">
                <a16:creationId xmlns:a16="http://schemas.microsoft.com/office/drawing/2014/main" id="{EA2F5075-7B8F-4947-81E0-0A2149085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AAA03B2B-2388-4FA3-9562-8A9BE48D3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970" y="3589151"/>
            <a:ext cx="5732617" cy="323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740117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F870FD5-120F-4D3D-BF37-4C526ABF76D7}"/>
              </a:ext>
            </a:extLst>
          </p:cNvPr>
          <p:cNvSpPr txBox="1"/>
          <p:nvPr/>
        </p:nvSpPr>
        <p:spPr>
          <a:xfrm>
            <a:off x="1512277" y="637188"/>
            <a:ext cx="69657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791845">
              <a:spcBef>
                <a:spcPts val="25"/>
              </a:spcBef>
              <a:spcAft>
                <a:spcPts val="0"/>
              </a:spcAft>
            </a:pPr>
            <a:r>
              <a:rPr lang="nl-B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 </a:t>
            </a:r>
            <a:r>
              <a:rPr lang="nl-BE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risicovrije rente </a:t>
            </a:r>
            <a:r>
              <a:rPr lang="nl-B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op (vandaag, benaderend </a:t>
            </a:r>
            <a:r>
              <a:rPr lang="nl-BE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1,5%</a:t>
            </a:r>
            <a:r>
              <a:rPr lang="nl-B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)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98A136-9426-4406-A0F3-9AF5CFD1D547}"/>
              </a:ext>
            </a:extLst>
          </p:cNvPr>
          <p:cNvSpPr txBox="1"/>
          <p:nvPr/>
        </p:nvSpPr>
        <p:spPr>
          <a:xfrm>
            <a:off x="1930945" y="1078254"/>
            <a:ext cx="46423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+ een </a:t>
            </a:r>
            <a:r>
              <a:rPr lang="nl-BE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risicopremie </a:t>
            </a:r>
            <a:endParaRPr lang="nl-BE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DFC967E-6765-4EA0-A854-D2A854AA698B}"/>
              </a:ext>
            </a:extLst>
          </p:cNvPr>
          <p:cNvSpPr txBox="1"/>
          <p:nvPr/>
        </p:nvSpPr>
        <p:spPr>
          <a:xfrm>
            <a:off x="1463040" y="2037425"/>
            <a:ext cx="66047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791845">
              <a:spcBef>
                <a:spcPts val="25"/>
              </a:spcBef>
              <a:spcAft>
                <a:spcPts val="0"/>
              </a:spcAft>
            </a:pPr>
            <a:r>
              <a:rPr lang="nl-B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+ een </a:t>
            </a:r>
            <a:r>
              <a:rPr lang="nl-BE" sz="1800" b="1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country risk premium</a:t>
            </a:r>
            <a:endParaRPr lang="nl-BE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A2176B0-95DD-4A90-9A8E-6AEF6670A1E7}"/>
              </a:ext>
            </a:extLst>
          </p:cNvPr>
          <p:cNvSpPr txBox="1"/>
          <p:nvPr/>
        </p:nvSpPr>
        <p:spPr>
          <a:xfrm>
            <a:off x="1463040" y="3392003"/>
            <a:ext cx="707604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791845">
              <a:spcBef>
                <a:spcPts val="25"/>
              </a:spcBef>
              <a:spcAft>
                <a:spcPts val="0"/>
              </a:spcAft>
            </a:pPr>
            <a:r>
              <a:rPr lang="nl-BE" dirty="0">
                <a:latin typeface="Arial" panose="020B0604020202020204" pitchFamily="34" charset="0"/>
                <a:ea typeface="Arial" panose="020B0604020202020204" pitchFamily="34" charset="0"/>
              </a:rPr>
              <a:t>+ “</a:t>
            </a:r>
            <a:r>
              <a:rPr lang="nl-BE" b="1" dirty="0">
                <a:latin typeface="Arial" panose="020B0604020202020204" pitchFamily="34" charset="0"/>
                <a:ea typeface="Arial" panose="020B0604020202020204" pitchFamily="34" charset="0"/>
              </a:rPr>
              <a:t>small </a:t>
            </a:r>
            <a:r>
              <a:rPr lang="nl-BE" b="1" dirty="0" err="1">
                <a:latin typeface="Arial" panose="020B0604020202020204" pitchFamily="34" charset="0"/>
                <a:ea typeface="Arial" panose="020B0604020202020204" pitchFamily="34" charset="0"/>
              </a:rPr>
              <a:t>firm</a:t>
            </a:r>
            <a:r>
              <a:rPr lang="nl-BE" b="1" dirty="0">
                <a:latin typeface="Arial" panose="020B0604020202020204" pitchFamily="34" charset="0"/>
                <a:ea typeface="Arial" panose="020B0604020202020204" pitchFamily="34" charset="0"/>
              </a:rPr>
              <a:t> premium</a:t>
            </a:r>
            <a:r>
              <a:rPr lang="nl-BE" dirty="0">
                <a:latin typeface="Arial" panose="020B0604020202020204" pitchFamily="34" charset="0"/>
                <a:ea typeface="Arial" panose="020B0604020202020204" pitchFamily="34" charset="0"/>
              </a:rPr>
              <a:t>”. Extra </a:t>
            </a:r>
            <a:r>
              <a:rPr lang="nl-B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risico-premie</a:t>
            </a:r>
            <a:r>
              <a:rPr lang="nl-B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voor niet-beursgenoteerde vennootschap (ingevolge de moeilijke verkoopbaarheid van de aandelen, zgn. “</a:t>
            </a:r>
            <a:r>
              <a:rPr lang="nl-B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illiquiditeit</a:t>
            </a:r>
            <a:r>
              <a:rPr lang="nl-B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”)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C8BC5D3-58BD-4609-BEF7-FB6906A96425}"/>
              </a:ext>
            </a:extLst>
          </p:cNvPr>
          <p:cNvSpPr txBox="1"/>
          <p:nvPr/>
        </p:nvSpPr>
        <p:spPr>
          <a:xfrm>
            <a:off x="1895775" y="4374123"/>
            <a:ext cx="71404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791845">
              <a:spcBef>
                <a:spcPts val="25"/>
              </a:spcBef>
            </a:pPr>
            <a:r>
              <a:rPr lang="nl-B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Minder vraag bij gelijk aanbod, verlaagt de prijs.</a:t>
            </a:r>
          </a:p>
          <a:p>
            <a:pPr marL="457200" marR="791845">
              <a:spcBef>
                <a:spcPts val="25"/>
              </a:spcBef>
            </a:pPr>
            <a:r>
              <a:rPr lang="nl-BE" dirty="0">
                <a:latin typeface="Arial" panose="020B0604020202020204" pitchFamily="34" charset="0"/>
                <a:ea typeface="Arial" panose="020B0604020202020204" pitchFamily="34" charset="0"/>
              </a:rPr>
              <a:t>Hoeveel? </a:t>
            </a:r>
            <a:r>
              <a:rPr lang="nl-BE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1 à 2% </a:t>
            </a:r>
            <a:r>
              <a:rPr lang="nl-BE" dirty="0">
                <a:latin typeface="Arial" panose="020B0604020202020204" pitchFamily="34" charset="0"/>
                <a:ea typeface="Arial" panose="020B0604020202020204" pitchFamily="34" charset="0"/>
              </a:rPr>
              <a:t>wordt doorgaans weerhouden</a:t>
            </a:r>
            <a:endParaRPr lang="nl-BE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C4627E9-2151-4965-A5F1-CBDCD7419954}"/>
              </a:ext>
            </a:extLst>
          </p:cNvPr>
          <p:cNvSpPr txBox="1"/>
          <p:nvPr/>
        </p:nvSpPr>
        <p:spPr>
          <a:xfrm>
            <a:off x="1852822" y="2406757"/>
            <a:ext cx="682283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791845">
              <a:spcBef>
                <a:spcPts val="25"/>
              </a:spcBef>
              <a:spcAft>
                <a:spcPts val="0"/>
              </a:spcAft>
            </a:pPr>
            <a:r>
              <a:rPr lang="nl-B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 </a:t>
            </a:r>
            <a:r>
              <a:rPr lang="nl-B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Damadoran</a:t>
            </a:r>
            <a:r>
              <a:rPr lang="nl-B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-databank van de  Stern School of Business van de New York University vermeldt voor België een extra premie van </a:t>
            </a:r>
            <a:r>
              <a:rPr lang="nl-BE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0,7%</a:t>
            </a:r>
            <a:r>
              <a:rPr lang="nl-B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voor België.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07EDC1-F179-4F54-BD20-D0150FFC0185}"/>
              </a:ext>
            </a:extLst>
          </p:cNvPr>
          <p:cNvSpPr txBox="1"/>
          <p:nvPr/>
        </p:nvSpPr>
        <p:spPr>
          <a:xfrm>
            <a:off x="2308200" y="1446473"/>
            <a:ext cx="53738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(de gemiddelde risicopremie voor beursgenoteerde aandelen bedraagt benaderend </a:t>
            </a:r>
            <a:r>
              <a:rPr lang="nl-BE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3 à 6%</a:t>
            </a:r>
            <a:r>
              <a:rPr lang="nl-B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)</a:t>
            </a:r>
            <a:endParaRPr lang="nl-BE" dirty="0"/>
          </a:p>
        </p:txBody>
      </p:sp>
      <p:pic>
        <p:nvPicPr>
          <p:cNvPr id="13" name="image2.png">
            <a:extLst>
              <a:ext uri="{FF2B5EF4-FFF2-40B4-BE49-F238E27FC236}">
                <a16:creationId xmlns:a16="http://schemas.microsoft.com/office/drawing/2014/main" id="{14C79F0C-CAAE-48E8-93B3-46893F4D6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57854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F870FD5-120F-4D3D-BF37-4C526ABF76D7}"/>
              </a:ext>
            </a:extLst>
          </p:cNvPr>
          <p:cNvSpPr txBox="1"/>
          <p:nvPr/>
        </p:nvSpPr>
        <p:spPr>
          <a:xfrm>
            <a:off x="1512277" y="637188"/>
            <a:ext cx="69657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791845">
              <a:spcBef>
                <a:spcPts val="25"/>
              </a:spcBef>
              <a:spcAft>
                <a:spcPts val="0"/>
              </a:spcAft>
            </a:pPr>
            <a:r>
              <a:rPr lang="nl-B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 </a:t>
            </a:r>
            <a:r>
              <a:rPr lang="nl-BE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risicovrije rente </a:t>
            </a:r>
            <a:r>
              <a:rPr lang="nl-B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op (vandaag, benaderend </a:t>
            </a:r>
            <a:r>
              <a:rPr lang="nl-BE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1,5%</a:t>
            </a:r>
            <a:r>
              <a:rPr lang="nl-B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)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98A136-9426-4406-A0F3-9AF5CFD1D547}"/>
              </a:ext>
            </a:extLst>
          </p:cNvPr>
          <p:cNvSpPr txBox="1"/>
          <p:nvPr/>
        </p:nvSpPr>
        <p:spPr>
          <a:xfrm>
            <a:off x="1930945" y="1078254"/>
            <a:ext cx="46423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+ een </a:t>
            </a:r>
            <a:r>
              <a:rPr lang="nl-BE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risicopremie </a:t>
            </a:r>
            <a:endParaRPr lang="nl-BE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DFC967E-6765-4EA0-A854-D2A854AA698B}"/>
              </a:ext>
            </a:extLst>
          </p:cNvPr>
          <p:cNvSpPr txBox="1"/>
          <p:nvPr/>
        </p:nvSpPr>
        <p:spPr>
          <a:xfrm>
            <a:off x="1463040" y="2037425"/>
            <a:ext cx="66047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791845">
              <a:spcBef>
                <a:spcPts val="25"/>
              </a:spcBef>
              <a:spcAft>
                <a:spcPts val="0"/>
              </a:spcAft>
            </a:pPr>
            <a:r>
              <a:rPr lang="nl-B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+ een </a:t>
            </a:r>
            <a:r>
              <a:rPr lang="nl-BE" sz="1800" b="1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country risk premium</a:t>
            </a:r>
            <a:endParaRPr lang="nl-BE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A2176B0-95DD-4A90-9A8E-6AEF6670A1E7}"/>
              </a:ext>
            </a:extLst>
          </p:cNvPr>
          <p:cNvSpPr txBox="1"/>
          <p:nvPr/>
        </p:nvSpPr>
        <p:spPr>
          <a:xfrm>
            <a:off x="1463040" y="3392003"/>
            <a:ext cx="707604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791845">
              <a:spcBef>
                <a:spcPts val="25"/>
              </a:spcBef>
              <a:spcAft>
                <a:spcPts val="0"/>
              </a:spcAft>
            </a:pPr>
            <a:r>
              <a:rPr lang="nl-BE" dirty="0">
                <a:latin typeface="Arial" panose="020B0604020202020204" pitchFamily="34" charset="0"/>
                <a:ea typeface="Arial" panose="020B0604020202020204" pitchFamily="34" charset="0"/>
              </a:rPr>
              <a:t>+ “</a:t>
            </a:r>
            <a:r>
              <a:rPr lang="nl-BE" b="1" dirty="0">
                <a:latin typeface="Arial" panose="020B0604020202020204" pitchFamily="34" charset="0"/>
                <a:ea typeface="Arial" panose="020B0604020202020204" pitchFamily="34" charset="0"/>
              </a:rPr>
              <a:t>small </a:t>
            </a:r>
            <a:r>
              <a:rPr lang="nl-BE" b="1" dirty="0" err="1">
                <a:latin typeface="Arial" panose="020B0604020202020204" pitchFamily="34" charset="0"/>
                <a:ea typeface="Arial" panose="020B0604020202020204" pitchFamily="34" charset="0"/>
              </a:rPr>
              <a:t>firm</a:t>
            </a:r>
            <a:r>
              <a:rPr lang="nl-BE" b="1" dirty="0">
                <a:latin typeface="Arial" panose="020B0604020202020204" pitchFamily="34" charset="0"/>
                <a:ea typeface="Arial" panose="020B0604020202020204" pitchFamily="34" charset="0"/>
              </a:rPr>
              <a:t> premium</a:t>
            </a:r>
            <a:r>
              <a:rPr lang="nl-BE" dirty="0">
                <a:latin typeface="Arial" panose="020B0604020202020204" pitchFamily="34" charset="0"/>
                <a:ea typeface="Arial" panose="020B0604020202020204" pitchFamily="34" charset="0"/>
              </a:rPr>
              <a:t>”. Extra </a:t>
            </a:r>
            <a:r>
              <a:rPr lang="nl-B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risico-premie</a:t>
            </a:r>
            <a:r>
              <a:rPr lang="nl-B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voor niet-beursgenoteerde vennootschap (ingevolge de moeilijke verkoopbaarheid van de aandelen, zgn. “</a:t>
            </a:r>
            <a:r>
              <a:rPr lang="nl-B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illiquiditeit</a:t>
            </a:r>
            <a:r>
              <a:rPr lang="nl-B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”)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C8BC5D3-58BD-4609-BEF7-FB6906A96425}"/>
              </a:ext>
            </a:extLst>
          </p:cNvPr>
          <p:cNvSpPr txBox="1"/>
          <p:nvPr/>
        </p:nvSpPr>
        <p:spPr>
          <a:xfrm>
            <a:off x="1930945" y="4416327"/>
            <a:ext cx="71404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791845">
              <a:spcBef>
                <a:spcPts val="25"/>
              </a:spcBef>
            </a:pPr>
            <a:r>
              <a:rPr lang="nl-B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Minder vraag bij gelijk aanbod, verlaagt de prijs.</a:t>
            </a:r>
          </a:p>
          <a:p>
            <a:pPr marL="457200" marR="791845">
              <a:spcBef>
                <a:spcPts val="25"/>
              </a:spcBef>
            </a:pPr>
            <a:r>
              <a:rPr lang="nl-BE" dirty="0">
                <a:latin typeface="Arial" panose="020B0604020202020204" pitchFamily="34" charset="0"/>
                <a:ea typeface="Arial" panose="020B0604020202020204" pitchFamily="34" charset="0"/>
              </a:rPr>
              <a:t>Hoeveel? </a:t>
            </a:r>
            <a:r>
              <a:rPr lang="nl-BE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1 à 2% </a:t>
            </a:r>
            <a:r>
              <a:rPr lang="nl-BE" dirty="0">
                <a:latin typeface="Arial" panose="020B0604020202020204" pitchFamily="34" charset="0"/>
                <a:ea typeface="Arial" panose="020B0604020202020204" pitchFamily="34" charset="0"/>
              </a:rPr>
              <a:t>wordt doorgaans weerhouden</a:t>
            </a:r>
            <a:endParaRPr lang="nl-BE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C4627E9-2151-4965-A5F1-CBDCD7419954}"/>
              </a:ext>
            </a:extLst>
          </p:cNvPr>
          <p:cNvSpPr txBox="1"/>
          <p:nvPr/>
        </p:nvSpPr>
        <p:spPr>
          <a:xfrm>
            <a:off x="1852822" y="2406757"/>
            <a:ext cx="682283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791845">
              <a:spcBef>
                <a:spcPts val="25"/>
              </a:spcBef>
              <a:spcAft>
                <a:spcPts val="0"/>
              </a:spcAft>
            </a:pPr>
            <a:r>
              <a:rPr lang="nl-B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 </a:t>
            </a:r>
            <a:r>
              <a:rPr lang="nl-B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Damadoran</a:t>
            </a:r>
            <a:r>
              <a:rPr lang="nl-B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-databank van de  Stern School of Business van de New York University vermeldt voor België een extra premie van </a:t>
            </a:r>
            <a:r>
              <a:rPr lang="nl-BE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0,7%</a:t>
            </a:r>
            <a:r>
              <a:rPr lang="nl-B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voor België.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07EDC1-F179-4F54-BD20-D0150FFC0185}"/>
              </a:ext>
            </a:extLst>
          </p:cNvPr>
          <p:cNvSpPr txBox="1"/>
          <p:nvPr/>
        </p:nvSpPr>
        <p:spPr>
          <a:xfrm>
            <a:off x="2308200" y="1446473"/>
            <a:ext cx="53738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(de gemiddelde risicopremie voor beursgenoteerde aandelen bedraagt benaderend </a:t>
            </a:r>
            <a:r>
              <a:rPr lang="nl-BE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3 à 6%</a:t>
            </a:r>
            <a:r>
              <a:rPr lang="nl-B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)</a:t>
            </a:r>
            <a:endParaRPr lang="nl-B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373E23-B804-4010-B892-CF43B65BFB96}"/>
              </a:ext>
            </a:extLst>
          </p:cNvPr>
          <p:cNvSpPr txBox="1"/>
          <p:nvPr/>
        </p:nvSpPr>
        <p:spPr>
          <a:xfrm>
            <a:off x="1463040" y="5163652"/>
            <a:ext cx="76142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791845">
              <a:spcBef>
                <a:spcPts val="25"/>
              </a:spcBef>
            </a:pPr>
            <a:r>
              <a:rPr lang="nl-B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 risicopremie moet volgens de literatuur worden vermenigvuldigd met een “bèta” die uitdrukt in welke mate de onderneming gevoeliger dan haar sectorgenoten is voor schommelingen in de markt. </a:t>
            </a:r>
          </a:p>
        </p:txBody>
      </p:sp>
      <p:pic>
        <p:nvPicPr>
          <p:cNvPr id="13" name="image2.png">
            <a:extLst>
              <a:ext uri="{FF2B5EF4-FFF2-40B4-BE49-F238E27FC236}">
                <a16:creationId xmlns:a16="http://schemas.microsoft.com/office/drawing/2014/main" id="{A5E4C557-8C84-4246-842A-B24F38C41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070618"/>
      </p:ext>
    </p:extLst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2.png">
            <a:extLst>
              <a:ext uri="{FF2B5EF4-FFF2-40B4-BE49-F238E27FC236}">
                <a16:creationId xmlns:a16="http://schemas.microsoft.com/office/drawing/2014/main" id="{2A9FAC3A-CDB2-41DD-807F-64B85A9E4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8E600229-1C4D-4716-87DA-1FC15526507F}"/>
              </a:ext>
            </a:extLst>
          </p:cNvPr>
          <p:cNvSpPr txBox="1"/>
          <p:nvPr/>
        </p:nvSpPr>
        <p:spPr>
          <a:xfrm>
            <a:off x="2127738" y="865055"/>
            <a:ext cx="625660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Deze </a:t>
            </a:r>
            <a:r>
              <a:rPr lang="nl-B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bètas</a:t>
            </a:r>
            <a:r>
              <a:rPr lang="nl-B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kunnen </a:t>
            </a:r>
            <a:r>
              <a:rPr lang="nl-B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bvb</a:t>
            </a:r>
            <a:r>
              <a:rPr lang="nl-B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worden gevonden op: </a:t>
            </a:r>
            <a:r>
              <a:rPr lang="nl-BE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(</a:t>
            </a:r>
            <a:r>
              <a:rPr lang="nl-BE" sz="1200" u="none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hlinkClick r:id="rId4"/>
              </a:rPr>
              <a:t>http://www.stern.nyu.edu/~adamodar/pc/datasets/betas.xls</a:t>
            </a:r>
            <a:r>
              <a:rPr lang="nl-BE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) </a:t>
            </a:r>
            <a:endParaRPr lang="nl-BE" sz="1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02EFE93-426E-4588-8F4C-86D5056E69B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751" y="2468268"/>
            <a:ext cx="6889652" cy="341141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BDECEE4-9264-4AFB-8149-7D2E82E670E3}"/>
              </a:ext>
            </a:extLst>
          </p:cNvPr>
          <p:cNvSpPr txBox="1"/>
          <p:nvPr/>
        </p:nvSpPr>
        <p:spPr>
          <a:xfrm>
            <a:off x="2127738" y="1489883"/>
            <a:ext cx="62566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Niet-specialisten kunnen hiermee alle kanten op. Bijvoorbeeld voor verzekeraars: makelaars </a:t>
            </a:r>
            <a:r>
              <a:rPr lang="nl-BE" sz="1800" dirty="0">
                <a:effectLst/>
                <a:latin typeface="Symbol" panose="05050102010706020507" pitchFamily="18" charset="2"/>
                <a:ea typeface="Arial" panose="020B0604020202020204" pitchFamily="34" charset="0"/>
              </a:rPr>
              <a:t>b = </a:t>
            </a:r>
            <a:r>
              <a:rPr lang="nl-B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1,46, maar verzekeringen </a:t>
            </a:r>
            <a:r>
              <a:rPr lang="nl-BE" sz="1800" dirty="0">
                <a:effectLst/>
                <a:latin typeface="Symbol" panose="05050102010706020507" pitchFamily="18" charset="2"/>
                <a:ea typeface="Arial" panose="020B0604020202020204" pitchFamily="34" charset="0"/>
              </a:rPr>
              <a:t>b = </a:t>
            </a:r>
            <a:r>
              <a:rPr lang="nl-B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0,68…:</a:t>
            </a:r>
            <a:endParaRPr lang="nl-BE" sz="1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CFF67AA-AF78-4973-B55E-48EA5D218156}"/>
              </a:ext>
            </a:extLst>
          </p:cNvPr>
          <p:cNvSpPr/>
          <p:nvPr/>
        </p:nvSpPr>
        <p:spPr>
          <a:xfrm>
            <a:off x="4391363" y="4789176"/>
            <a:ext cx="576775" cy="10905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BE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145144-409F-403C-8A83-8B43D35F834D}"/>
              </a:ext>
            </a:extLst>
          </p:cNvPr>
          <p:cNvSpPr txBox="1"/>
          <p:nvPr/>
        </p:nvSpPr>
        <p:spPr>
          <a:xfrm>
            <a:off x="1443697" y="6080640"/>
            <a:ext cx="62566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Meest gangbaar in de Belgische praktijk is een neutrale Bèta (</a:t>
            </a:r>
            <a:r>
              <a:rPr lang="nl-BE" sz="1800" dirty="0">
                <a:effectLst/>
                <a:latin typeface="Symbol" panose="05050102010706020507" pitchFamily="18" charset="2"/>
                <a:ea typeface="Arial" panose="020B0604020202020204" pitchFamily="34" charset="0"/>
              </a:rPr>
              <a:t>b</a:t>
            </a:r>
            <a:r>
              <a:rPr lang="nl-B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= 1)</a:t>
            </a:r>
            <a:endParaRPr lang="nl-BE" sz="1200" dirty="0"/>
          </a:p>
        </p:txBody>
      </p:sp>
    </p:spTree>
    <p:extLst>
      <p:ext uri="{BB962C8B-B14F-4D97-AF65-F5344CB8AC3E}">
        <p14:creationId xmlns:p14="http://schemas.microsoft.com/office/powerpoint/2010/main" val="827925224"/>
      </p:ext>
    </p:extLst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F870FD5-120F-4D3D-BF37-4C526ABF76D7}"/>
              </a:ext>
            </a:extLst>
          </p:cNvPr>
          <p:cNvSpPr txBox="1"/>
          <p:nvPr/>
        </p:nvSpPr>
        <p:spPr>
          <a:xfrm>
            <a:off x="1512277" y="637188"/>
            <a:ext cx="69657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791845">
              <a:spcBef>
                <a:spcPts val="25"/>
              </a:spcBef>
              <a:spcAft>
                <a:spcPts val="0"/>
              </a:spcAft>
            </a:pPr>
            <a:r>
              <a:rPr lang="nl-B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 </a:t>
            </a:r>
            <a:r>
              <a:rPr lang="nl-BE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risicovrije rente </a:t>
            </a:r>
            <a:r>
              <a:rPr lang="nl-B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op (vandaag, benaderend </a:t>
            </a:r>
            <a:r>
              <a:rPr lang="nl-BE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1,5%</a:t>
            </a:r>
            <a:r>
              <a:rPr lang="nl-B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)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98A136-9426-4406-A0F3-9AF5CFD1D547}"/>
              </a:ext>
            </a:extLst>
          </p:cNvPr>
          <p:cNvSpPr txBox="1"/>
          <p:nvPr/>
        </p:nvSpPr>
        <p:spPr>
          <a:xfrm>
            <a:off x="1930945" y="1078254"/>
            <a:ext cx="46423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+ een </a:t>
            </a:r>
            <a:r>
              <a:rPr lang="nl-BE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risicopremie </a:t>
            </a:r>
            <a:endParaRPr lang="nl-BE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F9F5C5B-8382-4816-B7E2-2A71111F2412}"/>
              </a:ext>
            </a:extLst>
          </p:cNvPr>
          <p:cNvSpPr txBox="1"/>
          <p:nvPr/>
        </p:nvSpPr>
        <p:spPr>
          <a:xfrm>
            <a:off x="2308200" y="1383167"/>
            <a:ext cx="53738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(de gemiddelde risicopremie voor beursgenoteerde aandelen bedraagt benaderend </a:t>
            </a:r>
            <a:r>
              <a:rPr lang="nl-BE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6%</a:t>
            </a:r>
            <a:r>
              <a:rPr lang="nl-B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)</a:t>
            </a:r>
            <a:endParaRPr lang="nl-BE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DFC967E-6765-4EA0-A854-D2A854AA698B}"/>
              </a:ext>
            </a:extLst>
          </p:cNvPr>
          <p:cNvSpPr txBox="1"/>
          <p:nvPr/>
        </p:nvSpPr>
        <p:spPr>
          <a:xfrm>
            <a:off x="1463040" y="2037425"/>
            <a:ext cx="66047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791845">
              <a:spcBef>
                <a:spcPts val="25"/>
              </a:spcBef>
              <a:spcAft>
                <a:spcPts val="0"/>
              </a:spcAft>
            </a:pPr>
            <a:r>
              <a:rPr lang="nl-B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+ een </a:t>
            </a:r>
            <a:r>
              <a:rPr lang="nl-BE" sz="1800" b="1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country risk premium</a:t>
            </a:r>
            <a:endParaRPr lang="nl-BE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A2176B0-95DD-4A90-9A8E-6AEF6670A1E7}"/>
              </a:ext>
            </a:extLst>
          </p:cNvPr>
          <p:cNvSpPr txBox="1"/>
          <p:nvPr/>
        </p:nvSpPr>
        <p:spPr>
          <a:xfrm>
            <a:off x="1463040" y="3392003"/>
            <a:ext cx="707604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791845">
              <a:spcBef>
                <a:spcPts val="25"/>
              </a:spcBef>
              <a:spcAft>
                <a:spcPts val="0"/>
              </a:spcAft>
            </a:pPr>
            <a:r>
              <a:rPr lang="nl-BE" dirty="0">
                <a:latin typeface="Arial" panose="020B0604020202020204" pitchFamily="34" charset="0"/>
                <a:ea typeface="Arial" panose="020B0604020202020204" pitchFamily="34" charset="0"/>
              </a:rPr>
              <a:t>+ “</a:t>
            </a:r>
            <a:r>
              <a:rPr lang="nl-BE" b="1" dirty="0">
                <a:latin typeface="Arial" panose="020B0604020202020204" pitchFamily="34" charset="0"/>
                <a:ea typeface="Arial" panose="020B0604020202020204" pitchFamily="34" charset="0"/>
              </a:rPr>
              <a:t>small </a:t>
            </a:r>
            <a:r>
              <a:rPr lang="nl-BE" b="1" dirty="0" err="1">
                <a:latin typeface="Arial" panose="020B0604020202020204" pitchFamily="34" charset="0"/>
                <a:ea typeface="Arial" panose="020B0604020202020204" pitchFamily="34" charset="0"/>
              </a:rPr>
              <a:t>firm</a:t>
            </a:r>
            <a:r>
              <a:rPr lang="nl-BE" b="1" dirty="0">
                <a:latin typeface="Arial" panose="020B0604020202020204" pitchFamily="34" charset="0"/>
                <a:ea typeface="Arial" panose="020B0604020202020204" pitchFamily="34" charset="0"/>
              </a:rPr>
              <a:t> premium</a:t>
            </a:r>
            <a:r>
              <a:rPr lang="nl-BE" dirty="0">
                <a:latin typeface="Arial" panose="020B0604020202020204" pitchFamily="34" charset="0"/>
                <a:ea typeface="Arial" panose="020B0604020202020204" pitchFamily="34" charset="0"/>
              </a:rPr>
              <a:t>”. Extra </a:t>
            </a:r>
            <a:r>
              <a:rPr lang="nl-B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risico-premie</a:t>
            </a:r>
            <a:r>
              <a:rPr lang="nl-B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voor niet-beursgenoteerde vennootschap (ingevolge de moeilijke verkoopbaarheid van de aandelen, zgn. “</a:t>
            </a:r>
            <a:r>
              <a:rPr lang="nl-B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illiquiditeit</a:t>
            </a:r>
            <a:r>
              <a:rPr lang="nl-B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”)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C4627E9-2151-4965-A5F1-CBDCD7419954}"/>
              </a:ext>
            </a:extLst>
          </p:cNvPr>
          <p:cNvSpPr txBox="1"/>
          <p:nvPr/>
        </p:nvSpPr>
        <p:spPr>
          <a:xfrm>
            <a:off x="1852822" y="2406757"/>
            <a:ext cx="682283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791845">
              <a:spcBef>
                <a:spcPts val="25"/>
              </a:spcBef>
              <a:spcAft>
                <a:spcPts val="0"/>
              </a:spcAft>
            </a:pPr>
            <a:r>
              <a:rPr lang="nl-B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 </a:t>
            </a:r>
            <a:r>
              <a:rPr lang="nl-B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Damadoran</a:t>
            </a:r>
            <a:r>
              <a:rPr lang="nl-B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-databank van de  Stern School of Business van de New York University vermeldt voor België een extra premie van </a:t>
            </a:r>
            <a:r>
              <a:rPr lang="nl-BE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0,7%</a:t>
            </a:r>
            <a:r>
              <a:rPr lang="nl-B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voor België.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E600229-1C4D-4716-87DA-1FC15526507F}"/>
              </a:ext>
            </a:extLst>
          </p:cNvPr>
          <p:cNvSpPr txBox="1"/>
          <p:nvPr/>
        </p:nvSpPr>
        <p:spPr>
          <a:xfrm>
            <a:off x="952234" y="2886872"/>
            <a:ext cx="11790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x </a:t>
            </a:r>
            <a:r>
              <a:rPr lang="nl-BE" sz="2400" b="1" dirty="0">
                <a:solidFill>
                  <a:srgbClr val="FF0000"/>
                </a:solidFill>
                <a:effectLst/>
                <a:latin typeface="Symbol" panose="05050102010706020507" pitchFamily="18" charset="2"/>
                <a:ea typeface="Arial" panose="020B0604020202020204" pitchFamily="34" charset="0"/>
              </a:rPr>
              <a:t>b</a:t>
            </a:r>
            <a:r>
              <a:rPr lang="nl-BE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nl-BE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757992-B9E5-4435-AC47-DDA7F600AE7A}"/>
              </a:ext>
            </a:extLst>
          </p:cNvPr>
          <p:cNvSpPr txBox="1"/>
          <p:nvPr/>
        </p:nvSpPr>
        <p:spPr>
          <a:xfrm>
            <a:off x="1852822" y="4386480"/>
            <a:ext cx="71404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791845">
              <a:spcBef>
                <a:spcPts val="25"/>
              </a:spcBef>
            </a:pPr>
            <a:r>
              <a:rPr lang="nl-B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Minder vraag bij gelijk aanbod, verlaagt de prijs.</a:t>
            </a:r>
          </a:p>
          <a:p>
            <a:pPr marL="457200" marR="791845">
              <a:spcBef>
                <a:spcPts val="25"/>
              </a:spcBef>
            </a:pPr>
            <a:r>
              <a:rPr lang="nl-BE" dirty="0">
                <a:latin typeface="Arial" panose="020B0604020202020204" pitchFamily="34" charset="0"/>
                <a:ea typeface="Arial" panose="020B0604020202020204" pitchFamily="34" charset="0"/>
              </a:rPr>
              <a:t>Hoeveel? </a:t>
            </a:r>
            <a:r>
              <a:rPr lang="nl-BE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1 à 2% </a:t>
            </a:r>
            <a:r>
              <a:rPr lang="nl-BE" dirty="0">
                <a:latin typeface="Arial" panose="020B0604020202020204" pitchFamily="34" charset="0"/>
                <a:ea typeface="Arial" panose="020B0604020202020204" pitchFamily="34" charset="0"/>
              </a:rPr>
              <a:t>wordt doorgaans weerhouden</a:t>
            </a:r>
            <a:endParaRPr lang="nl-BE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B7B8B6D9-8A12-4BE0-9BB9-3ED15E1079AC}"/>
              </a:ext>
            </a:extLst>
          </p:cNvPr>
          <p:cNvSpPr/>
          <p:nvPr/>
        </p:nvSpPr>
        <p:spPr>
          <a:xfrm>
            <a:off x="1648338" y="1180051"/>
            <a:ext cx="282607" cy="3849149"/>
          </a:xfrm>
          <a:prstGeom prst="leftBrace">
            <a:avLst>
              <a:gd name="adj1" fmla="val 60600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6" name="image2.png">
            <a:extLst>
              <a:ext uri="{FF2B5EF4-FFF2-40B4-BE49-F238E27FC236}">
                <a16:creationId xmlns:a16="http://schemas.microsoft.com/office/drawing/2014/main" id="{AF47DC54-ED12-41D8-A45B-E943BDEC1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497910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F870FD5-120F-4D3D-BF37-4C526ABF76D7}"/>
              </a:ext>
            </a:extLst>
          </p:cNvPr>
          <p:cNvSpPr txBox="1"/>
          <p:nvPr/>
        </p:nvSpPr>
        <p:spPr>
          <a:xfrm>
            <a:off x="1512277" y="637188"/>
            <a:ext cx="69657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791845">
              <a:spcBef>
                <a:spcPts val="25"/>
              </a:spcBef>
              <a:spcAft>
                <a:spcPts val="0"/>
              </a:spcAft>
            </a:pPr>
            <a:r>
              <a:rPr lang="nl-B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 </a:t>
            </a:r>
            <a:r>
              <a:rPr lang="nl-BE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risicovrije rente </a:t>
            </a:r>
            <a:r>
              <a:rPr lang="nl-B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op (vandaag, benaderend </a:t>
            </a:r>
            <a:r>
              <a:rPr lang="nl-BE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1,5%</a:t>
            </a:r>
            <a:r>
              <a:rPr lang="nl-B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)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98A136-9426-4406-A0F3-9AF5CFD1D547}"/>
              </a:ext>
            </a:extLst>
          </p:cNvPr>
          <p:cNvSpPr txBox="1"/>
          <p:nvPr/>
        </p:nvSpPr>
        <p:spPr>
          <a:xfrm>
            <a:off x="1930945" y="1078254"/>
            <a:ext cx="46423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+ een </a:t>
            </a:r>
            <a:r>
              <a:rPr lang="nl-BE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risicopremie </a:t>
            </a:r>
            <a:endParaRPr lang="nl-BE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F9F5C5B-8382-4816-B7E2-2A71111F2412}"/>
              </a:ext>
            </a:extLst>
          </p:cNvPr>
          <p:cNvSpPr txBox="1"/>
          <p:nvPr/>
        </p:nvSpPr>
        <p:spPr>
          <a:xfrm>
            <a:off x="2308200" y="1383167"/>
            <a:ext cx="53738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(de gemiddelde risicopremie voor beursgenoteerde aandelen bedraagt benaderend </a:t>
            </a:r>
            <a:r>
              <a:rPr lang="nl-BE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6%</a:t>
            </a:r>
            <a:r>
              <a:rPr lang="nl-B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)</a:t>
            </a:r>
            <a:endParaRPr lang="nl-BE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DFC967E-6765-4EA0-A854-D2A854AA698B}"/>
              </a:ext>
            </a:extLst>
          </p:cNvPr>
          <p:cNvSpPr txBox="1"/>
          <p:nvPr/>
        </p:nvSpPr>
        <p:spPr>
          <a:xfrm>
            <a:off x="1463040" y="2037425"/>
            <a:ext cx="66047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791845">
              <a:spcBef>
                <a:spcPts val="25"/>
              </a:spcBef>
              <a:spcAft>
                <a:spcPts val="0"/>
              </a:spcAft>
            </a:pPr>
            <a:r>
              <a:rPr lang="nl-B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+ een </a:t>
            </a:r>
            <a:r>
              <a:rPr lang="nl-BE" sz="1800" b="1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country risk premium</a:t>
            </a:r>
            <a:endParaRPr lang="nl-BE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A2176B0-95DD-4A90-9A8E-6AEF6670A1E7}"/>
              </a:ext>
            </a:extLst>
          </p:cNvPr>
          <p:cNvSpPr txBox="1"/>
          <p:nvPr/>
        </p:nvSpPr>
        <p:spPr>
          <a:xfrm>
            <a:off x="1463040" y="3392003"/>
            <a:ext cx="707604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791845">
              <a:spcBef>
                <a:spcPts val="25"/>
              </a:spcBef>
              <a:spcAft>
                <a:spcPts val="0"/>
              </a:spcAft>
            </a:pPr>
            <a:r>
              <a:rPr lang="nl-BE" dirty="0">
                <a:latin typeface="Arial" panose="020B0604020202020204" pitchFamily="34" charset="0"/>
                <a:ea typeface="Arial" panose="020B0604020202020204" pitchFamily="34" charset="0"/>
              </a:rPr>
              <a:t>+ “</a:t>
            </a:r>
            <a:r>
              <a:rPr lang="nl-BE" b="1" dirty="0">
                <a:latin typeface="Arial" panose="020B0604020202020204" pitchFamily="34" charset="0"/>
                <a:ea typeface="Arial" panose="020B0604020202020204" pitchFamily="34" charset="0"/>
              </a:rPr>
              <a:t>small </a:t>
            </a:r>
            <a:r>
              <a:rPr lang="nl-BE" b="1" dirty="0" err="1">
                <a:latin typeface="Arial" panose="020B0604020202020204" pitchFamily="34" charset="0"/>
                <a:ea typeface="Arial" panose="020B0604020202020204" pitchFamily="34" charset="0"/>
              </a:rPr>
              <a:t>firm</a:t>
            </a:r>
            <a:r>
              <a:rPr lang="nl-BE" b="1" dirty="0">
                <a:latin typeface="Arial" panose="020B0604020202020204" pitchFamily="34" charset="0"/>
                <a:ea typeface="Arial" panose="020B0604020202020204" pitchFamily="34" charset="0"/>
              </a:rPr>
              <a:t> premium</a:t>
            </a:r>
            <a:r>
              <a:rPr lang="nl-BE" dirty="0">
                <a:latin typeface="Arial" panose="020B0604020202020204" pitchFamily="34" charset="0"/>
                <a:ea typeface="Arial" panose="020B0604020202020204" pitchFamily="34" charset="0"/>
              </a:rPr>
              <a:t>”. Extra </a:t>
            </a:r>
            <a:r>
              <a:rPr lang="nl-B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risico-premie</a:t>
            </a:r>
            <a:r>
              <a:rPr lang="nl-B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voor niet-beursgenoteerde vennootschap (ingevolge de moeilijke verkoopbaarheid van de aandelen, zgn. “</a:t>
            </a:r>
            <a:r>
              <a:rPr lang="nl-B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illiquiditeit</a:t>
            </a:r>
            <a:r>
              <a:rPr lang="nl-B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”)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C4627E9-2151-4965-A5F1-CBDCD7419954}"/>
              </a:ext>
            </a:extLst>
          </p:cNvPr>
          <p:cNvSpPr txBox="1"/>
          <p:nvPr/>
        </p:nvSpPr>
        <p:spPr>
          <a:xfrm>
            <a:off x="1852822" y="2406757"/>
            <a:ext cx="682283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791845">
              <a:spcBef>
                <a:spcPts val="25"/>
              </a:spcBef>
              <a:spcAft>
                <a:spcPts val="0"/>
              </a:spcAft>
            </a:pPr>
            <a:r>
              <a:rPr lang="nl-B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 </a:t>
            </a:r>
            <a:r>
              <a:rPr lang="nl-BE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Damadoran</a:t>
            </a:r>
            <a:r>
              <a:rPr lang="nl-B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-databank van de  Stern School of Business van de New York University vermeldt voor België een extra premie van </a:t>
            </a:r>
            <a:r>
              <a:rPr lang="nl-BE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0,7%</a:t>
            </a:r>
            <a:r>
              <a:rPr lang="nl-B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voor België.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E600229-1C4D-4716-87DA-1FC15526507F}"/>
              </a:ext>
            </a:extLst>
          </p:cNvPr>
          <p:cNvSpPr txBox="1"/>
          <p:nvPr/>
        </p:nvSpPr>
        <p:spPr>
          <a:xfrm>
            <a:off x="952234" y="2886872"/>
            <a:ext cx="11790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x </a:t>
            </a:r>
            <a:r>
              <a:rPr lang="nl-BE" sz="2400" b="1" dirty="0">
                <a:solidFill>
                  <a:srgbClr val="FF0000"/>
                </a:solidFill>
                <a:effectLst/>
                <a:latin typeface="Symbol" panose="05050102010706020507" pitchFamily="18" charset="2"/>
                <a:ea typeface="Arial" panose="020B0604020202020204" pitchFamily="34" charset="0"/>
              </a:rPr>
              <a:t>b</a:t>
            </a:r>
            <a:r>
              <a:rPr lang="nl-BE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nl-BE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2728D3-C318-43B5-8081-E689F38A59F8}"/>
              </a:ext>
            </a:extLst>
          </p:cNvPr>
          <p:cNvSpPr txBox="1"/>
          <p:nvPr/>
        </p:nvSpPr>
        <p:spPr>
          <a:xfrm>
            <a:off x="392192" y="4931241"/>
            <a:ext cx="823482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791845">
              <a:spcBef>
                <a:spcPts val="25"/>
              </a:spcBef>
              <a:spcAft>
                <a:spcPts val="0"/>
              </a:spcAft>
            </a:pPr>
            <a:endParaRPr lang="nl-BE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457200" marR="791845">
              <a:spcBef>
                <a:spcPts val="25"/>
              </a:spcBef>
              <a:spcAft>
                <a:spcPts val="0"/>
              </a:spcAft>
            </a:pPr>
            <a:r>
              <a:rPr lang="nl-BE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 rendementseis kan </a:t>
            </a:r>
            <a:r>
              <a:rPr lang="nl-BE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bvb</a:t>
            </a:r>
            <a:r>
              <a:rPr lang="nl-BE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r>
              <a:rPr lang="nl-BE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worden berekend op:</a:t>
            </a:r>
          </a:p>
          <a:p>
            <a:pPr marL="457200" marR="791845">
              <a:spcBef>
                <a:spcPts val="25"/>
              </a:spcBef>
              <a:spcAft>
                <a:spcPts val="0"/>
              </a:spcAft>
            </a:pPr>
            <a:r>
              <a:rPr lang="nl-BE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r>
              <a:rPr lang="nl-BE" sz="2400" dirty="0">
                <a:latin typeface="Arial" panose="020B0604020202020204" pitchFamily="34" charset="0"/>
                <a:ea typeface="Arial" panose="020B0604020202020204" pitchFamily="34" charset="0"/>
              </a:rPr>
              <a:t>      </a:t>
            </a:r>
            <a:r>
              <a:rPr lang="nl-BE" sz="24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1,5% + ((5,7% + 0,7 + 1,5%) x 1,00) = 9,4%.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757992-B9E5-4435-AC47-DDA7F600AE7A}"/>
              </a:ext>
            </a:extLst>
          </p:cNvPr>
          <p:cNvSpPr txBox="1"/>
          <p:nvPr/>
        </p:nvSpPr>
        <p:spPr>
          <a:xfrm>
            <a:off x="1852822" y="4386480"/>
            <a:ext cx="71404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791845">
              <a:spcBef>
                <a:spcPts val="25"/>
              </a:spcBef>
            </a:pPr>
            <a:r>
              <a:rPr lang="nl-BE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Minder vraag bij gelijk aanbod, verlaagt de prijs.</a:t>
            </a:r>
          </a:p>
          <a:p>
            <a:pPr marL="457200" marR="791845">
              <a:spcBef>
                <a:spcPts val="25"/>
              </a:spcBef>
            </a:pPr>
            <a:r>
              <a:rPr lang="nl-BE" dirty="0">
                <a:latin typeface="Arial" panose="020B0604020202020204" pitchFamily="34" charset="0"/>
                <a:ea typeface="Arial" panose="020B0604020202020204" pitchFamily="34" charset="0"/>
              </a:rPr>
              <a:t>Hoeveel? </a:t>
            </a:r>
            <a:r>
              <a:rPr lang="nl-BE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1 à 2% </a:t>
            </a:r>
            <a:r>
              <a:rPr lang="nl-BE" dirty="0">
                <a:latin typeface="Arial" panose="020B0604020202020204" pitchFamily="34" charset="0"/>
                <a:ea typeface="Arial" panose="020B0604020202020204" pitchFamily="34" charset="0"/>
              </a:rPr>
              <a:t>wordt doorgaans weerhouden</a:t>
            </a:r>
            <a:endParaRPr lang="nl-BE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B7B8B6D9-8A12-4BE0-9BB9-3ED15E1079AC}"/>
              </a:ext>
            </a:extLst>
          </p:cNvPr>
          <p:cNvSpPr/>
          <p:nvPr/>
        </p:nvSpPr>
        <p:spPr>
          <a:xfrm>
            <a:off x="1648338" y="1180051"/>
            <a:ext cx="282607" cy="3849149"/>
          </a:xfrm>
          <a:prstGeom prst="leftBrace">
            <a:avLst>
              <a:gd name="adj1" fmla="val 60600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5" name="image2.png">
            <a:extLst>
              <a:ext uri="{FF2B5EF4-FFF2-40B4-BE49-F238E27FC236}">
                <a16:creationId xmlns:a16="http://schemas.microsoft.com/office/drawing/2014/main" id="{AE265ADE-7098-41BA-8CD8-0AA4863BF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469650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0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nl-BE" dirty="0"/>
              <a:t>Pro </a:t>
            </a:r>
            <a:r>
              <a:rPr lang="nl-BE" dirty="0" err="1"/>
              <a:t>Mandato</a:t>
            </a:r>
            <a:endParaRPr lang="nl-BE" dirty="0"/>
          </a:p>
          <a:p>
            <a:pPr algn="ctr"/>
            <a:r>
              <a:rPr lang="nl-BE" dirty="0"/>
              <a:t>2021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84CB85-4DE0-4A94-9B55-F0D417F18A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97142" cy="6858000"/>
          </a:xfrm>
          <a:prstGeom prst="rect">
            <a:avLst/>
          </a:prstGeom>
        </p:spPr>
      </p:pic>
      <p:sp>
        <p:nvSpPr>
          <p:cNvPr id="6" name="Rectangle 21">
            <a:extLst>
              <a:ext uri="{FF2B5EF4-FFF2-40B4-BE49-F238E27FC236}">
                <a16:creationId xmlns:a16="http://schemas.microsoft.com/office/drawing/2014/main" id="{A8AA3B0E-4576-413E-91F9-A637956188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7833" y="657552"/>
            <a:ext cx="7886700" cy="2852737"/>
          </a:xfrm>
        </p:spPr>
        <p:txBody>
          <a:bodyPr>
            <a:normAutofit/>
          </a:bodyPr>
          <a:lstStyle/>
          <a:p>
            <a:pPr algn="ctr" eaLnBrk="1" hangingPunct="1"/>
            <a:br>
              <a:rPr lang="nl-NL" sz="2400" dirty="0"/>
            </a:br>
            <a:r>
              <a:rPr lang="nl-NL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WACC ?</a:t>
            </a:r>
          </a:p>
        </p:txBody>
      </p:sp>
    </p:spTree>
    <p:extLst>
      <p:ext uri="{BB962C8B-B14F-4D97-AF65-F5344CB8AC3E}">
        <p14:creationId xmlns:p14="http://schemas.microsoft.com/office/powerpoint/2010/main" val="28813190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image2.png">
            <a:extLst>
              <a:ext uri="{FF2B5EF4-FFF2-40B4-BE49-F238E27FC236}">
                <a16:creationId xmlns:a16="http://schemas.microsoft.com/office/drawing/2014/main" id="{73A93493-9E92-42E6-A772-D0ADFD89F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EB77D9E-9D52-47C0-BB47-65DDF786AE94}"/>
              </a:ext>
            </a:extLst>
          </p:cNvPr>
          <p:cNvSpPr/>
          <p:nvPr/>
        </p:nvSpPr>
        <p:spPr>
          <a:xfrm>
            <a:off x="5946533" y="3029541"/>
            <a:ext cx="2297875" cy="1620982"/>
          </a:xfrm>
          <a:custGeom>
            <a:avLst/>
            <a:gdLst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51906 w 2297875"/>
              <a:gd name="connsiteY4" fmla="*/ 831273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7875" h="1620982">
                <a:moveTo>
                  <a:pt x="1294410" y="825335"/>
                </a:moveTo>
                <a:lnTo>
                  <a:pt x="2297875" y="831273"/>
                </a:lnTo>
                <a:lnTo>
                  <a:pt x="2286000" y="5937"/>
                </a:lnTo>
                <a:lnTo>
                  <a:pt x="1140031" y="0"/>
                </a:lnTo>
                <a:lnTo>
                  <a:pt x="1151906" y="831273"/>
                </a:lnTo>
                <a:lnTo>
                  <a:pt x="890649" y="1377537"/>
                </a:lnTo>
                <a:lnTo>
                  <a:pt x="0" y="1377537"/>
                </a:lnTo>
                <a:lnTo>
                  <a:pt x="0" y="1620982"/>
                </a:lnTo>
                <a:lnTo>
                  <a:pt x="1145969" y="1609106"/>
                </a:lnTo>
                <a:lnTo>
                  <a:pt x="1145969" y="1365662"/>
                </a:lnTo>
                <a:lnTo>
                  <a:pt x="985652" y="1377537"/>
                </a:lnTo>
                <a:lnTo>
                  <a:pt x="1294410" y="825335"/>
                </a:lnTo>
                <a:close/>
              </a:path>
            </a:pathLst>
          </a:custGeom>
          <a:solidFill>
            <a:srgbClr val="92D050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CEA66453-5CDA-4624-A952-57546749F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525" y="3012136"/>
            <a:ext cx="1245200" cy="94433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2843808" y="2471607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2988270" y="2544632"/>
            <a:ext cx="11525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2989015" y="3263770"/>
            <a:ext cx="11509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Voorraden</a:t>
            </a:r>
          </a:p>
        </p:txBody>
      </p:sp>
      <p:sp>
        <p:nvSpPr>
          <p:cNvPr id="12" name="Text Box 61"/>
          <p:cNvSpPr txBox="1">
            <a:spLocks noChangeArrowheads="1"/>
          </p:cNvSpPr>
          <p:nvPr/>
        </p:nvSpPr>
        <p:spPr bwMode="auto">
          <a:xfrm>
            <a:off x="2989015" y="3911470"/>
            <a:ext cx="1150937" cy="46910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Vorderingen</a:t>
            </a:r>
          </a:p>
        </p:txBody>
      </p: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2988270" y="3481257"/>
            <a:ext cx="11509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BE" sz="1200"/>
              <a:t>Handels-vorderingen</a:t>
            </a:r>
            <a:endParaRPr lang="nl-NL" sz="1200"/>
          </a:p>
        </p:txBody>
      </p:sp>
      <p:sp>
        <p:nvSpPr>
          <p:cNvPr id="15" name="Text Box 64"/>
          <p:cNvSpPr txBox="1">
            <a:spLocks noChangeArrowheads="1"/>
          </p:cNvSpPr>
          <p:nvPr/>
        </p:nvSpPr>
        <p:spPr bwMode="auto">
          <a:xfrm>
            <a:off x="4140795" y="3840032"/>
            <a:ext cx="11509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Leveranciers</a:t>
            </a:r>
          </a:p>
        </p:txBody>
      </p:sp>
      <p:sp>
        <p:nvSpPr>
          <p:cNvPr id="19" name="Text Box 72"/>
          <p:cNvSpPr txBox="1">
            <a:spLocks noChangeArrowheads="1"/>
          </p:cNvSpPr>
          <p:nvPr/>
        </p:nvSpPr>
        <p:spPr bwMode="auto">
          <a:xfrm>
            <a:off x="4140795" y="4128957"/>
            <a:ext cx="1150938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Soc/Fisc.</a:t>
            </a:r>
          </a:p>
          <a:p>
            <a:pPr algn="ctr" eaLnBrk="1" hangingPunct="1"/>
            <a:r>
              <a:rPr lang="nl-NL" sz="1200"/>
              <a:t>Schulden</a:t>
            </a:r>
          </a:p>
          <a:p>
            <a:pPr algn="ctr" eaLnBrk="1" hangingPunct="1"/>
            <a:endParaRPr lang="nl-NL" sz="1200"/>
          </a:p>
        </p:txBody>
      </p:sp>
      <p:sp>
        <p:nvSpPr>
          <p:cNvPr id="20" name="Text Box 73"/>
          <p:cNvSpPr txBox="1">
            <a:spLocks noChangeArrowheads="1"/>
          </p:cNvSpPr>
          <p:nvPr/>
        </p:nvSpPr>
        <p:spPr bwMode="auto">
          <a:xfrm>
            <a:off x="5923514" y="4399439"/>
            <a:ext cx="1152525" cy="26709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 err="1"/>
              <a:t>Liq.Middelen</a:t>
            </a:r>
            <a:endParaRPr lang="nl-NL" sz="1000" dirty="0"/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4140795" y="2471607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B299431-35A9-4F60-A376-0F526B0EDFE5}"/>
              </a:ext>
            </a:extLst>
          </p:cNvPr>
          <p:cNvSpPr txBox="1"/>
          <p:nvPr/>
        </p:nvSpPr>
        <p:spPr>
          <a:xfrm rot="5400000">
            <a:off x="7908814" y="3258723"/>
            <a:ext cx="1013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00B050"/>
                </a:solidFill>
              </a:rPr>
              <a:t>Net-cash</a:t>
            </a: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A9C10B4B-2294-43B5-A0D3-4D8AD6731EEB}"/>
              </a:ext>
            </a:extLst>
          </p:cNvPr>
          <p:cNvSpPr/>
          <p:nvPr/>
        </p:nvSpPr>
        <p:spPr>
          <a:xfrm>
            <a:off x="2974769" y="3265715"/>
            <a:ext cx="1163782" cy="1128156"/>
          </a:xfrm>
          <a:custGeom>
            <a:avLst/>
            <a:gdLst>
              <a:gd name="connsiteX0" fmla="*/ 5937 w 1163782"/>
              <a:gd name="connsiteY0" fmla="*/ 0 h 1110343"/>
              <a:gd name="connsiteX1" fmla="*/ 1163782 w 1163782"/>
              <a:gd name="connsiteY1" fmla="*/ 5938 h 1110343"/>
              <a:gd name="connsiteX2" fmla="*/ 1140031 w 1163782"/>
              <a:gd name="connsiteY2" fmla="*/ 581891 h 1110343"/>
              <a:gd name="connsiteX3" fmla="*/ 896587 w 1163782"/>
              <a:gd name="connsiteY3" fmla="*/ 1110343 h 1110343"/>
              <a:gd name="connsiteX4" fmla="*/ 0 w 1163782"/>
              <a:gd name="connsiteY4" fmla="*/ 1110343 h 1110343"/>
              <a:gd name="connsiteX5" fmla="*/ 5937 w 1163782"/>
              <a:gd name="connsiteY5" fmla="*/ 0 h 1110343"/>
              <a:gd name="connsiteX0" fmla="*/ 5937 w 1163782"/>
              <a:gd name="connsiteY0" fmla="*/ 0 h 1128156"/>
              <a:gd name="connsiteX1" fmla="*/ 1163782 w 1163782"/>
              <a:gd name="connsiteY1" fmla="*/ 5938 h 1128156"/>
              <a:gd name="connsiteX2" fmla="*/ 1140031 w 1163782"/>
              <a:gd name="connsiteY2" fmla="*/ 581891 h 1128156"/>
              <a:gd name="connsiteX3" fmla="*/ 1157844 w 1163782"/>
              <a:gd name="connsiteY3" fmla="*/ 1128156 h 1128156"/>
              <a:gd name="connsiteX4" fmla="*/ 0 w 1163782"/>
              <a:gd name="connsiteY4" fmla="*/ 1110343 h 1128156"/>
              <a:gd name="connsiteX5" fmla="*/ 5937 w 1163782"/>
              <a:gd name="connsiteY5" fmla="*/ 0 h 11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782" h="1128156">
                <a:moveTo>
                  <a:pt x="5937" y="0"/>
                </a:moveTo>
                <a:lnTo>
                  <a:pt x="1163782" y="5938"/>
                </a:lnTo>
                <a:lnTo>
                  <a:pt x="1140031" y="581891"/>
                </a:lnTo>
                <a:lnTo>
                  <a:pt x="1157844" y="1128156"/>
                </a:lnTo>
                <a:lnTo>
                  <a:pt x="0" y="1110343"/>
                </a:lnTo>
                <a:lnTo>
                  <a:pt x="5937" y="0"/>
                </a:lnTo>
                <a:close/>
              </a:path>
            </a:pathLst>
          </a:custGeom>
          <a:solidFill>
            <a:srgbClr val="4472BE">
              <a:alpha val="21961"/>
            </a:srgbClr>
          </a:solidFill>
          <a:ln>
            <a:solidFill>
              <a:srgbClr val="2F528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669F2CF-8FEF-4E75-8DF2-0165C2EE9541}"/>
              </a:ext>
            </a:extLst>
          </p:cNvPr>
          <p:cNvSpPr/>
          <p:nvPr/>
        </p:nvSpPr>
        <p:spPr>
          <a:xfrm>
            <a:off x="2986994" y="2549549"/>
            <a:ext cx="1149887" cy="718518"/>
          </a:xfrm>
          <a:prstGeom prst="rect">
            <a:avLst/>
          </a:prstGeom>
          <a:solidFill>
            <a:srgbClr val="FFFF00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A4A3E07-C6EB-4BA6-9764-BB85466CC42E}"/>
              </a:ext>
            </a:extLst>
          </p:cNvPr>
          <p:cNvSpPr/>
          <p:nvPr/>
        </p:nvSpPr>
        <p:spPr>
          <a:xfrm>
            <a:off x="4127006" y="3849901"/>
            <a:ext cx="1163782" cy="782292"/>
          </a:xfrm>
          <a:custGeom>
            <a:avLst/>
            <a:gdLst>
              <a:gd name="connsiteX0" fmla="*/ 5937 w 1163782"/>
              <a:gd name="connsiteY0" fmla="*/ 0 h 1110343"/>
              <a:gd name="connsiteX1" fmla="*/ 1163782 w 1163782"/>
              <a:gd name="connsiteY1" fmla="*/ 5938 h 1110343"/>
              <a:gd name="connsiteX2" fmla="*/ 1140031 w 1163782"/>
              <a:gd name="connsiteY2" fmla="*/ 581891 h 1110343"/>
              <a:gd name="connsiteX3" fmla="*/ 896587 w 1163782"/>
              <a:gd name="connsiteY3" fmla="*/ 1110343 h 1110343"/>
              <a:gd name="connsiteX4" fmla="*/ 0 w 1163782"/>
              <a:gd name="connsiteY4" fmla="*/ 1110343 h 1110343"/>
              <a:gd name="connsiteX5" fmla="*/ 5937 w 1163782"/>
              <a:gd name="connsiteY5" fmla="*/ 0 h 1110343"/>
              <a:gd name="connsiteX0" fmla="*/ 5937 w 1163782"/>
              <a:gd name="connsiteY0" fmla="*/ 0 h 1128156"/>
              <a:gd name="connsiteX1" fmla="*/ 1163782 w 1163782"/>
              <a:gd name="connsiteY1" fmla="*/ 5938 h 1128156"/>
              <a:gd name="connsiteX2" fmla="*/ 1140031 w 1163782"/>
              <a:gd name="connsiteY2" fmla="*/ 581891 h 1128156"/>
              <a:gd name="connsiteX3" fmla="*/ 1157844 w 1163782"/>
              <a:gd name="connsiteY3" fmla="*/ 1128156 h 1128156"/>
              <a:gd name="connsiteX4" fmla="*/ 0 w 1163782"/>
              <a:gd name="connsiteY4" fmla="*/ 1110343 h 1128156"/>
              <a:gd name="connsiteX5" fmla="*/ 5937 w 1163782"/>
              <a:gd name="connsiteY5" fmla="*/ 0 h 11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782" h="1128156">
                <a:moveTo>
                  <a:pt x="5937" y="0"/>
                </a:moveTo>
                <a:lnTo>
                  <a:pt x="1163782" y="5938"/>
                </a:lnTo>
                <a:lnTo>
                  <a:pt x="1140031" y="581891"/>
                </a:lnTo>
                <a:lnTo>
                  <a:pt x="1157844" y="1128156"/>
                </a:lnTo>
                <a:lnTo>
                  <a:pt x="0" y="1110343"/>
                </a:lnTo>
                <a:lnTo>
                  <a:pt x="5937" y="0"/>
                </a:lnTo>
                <a:close/>
              </a:path>
            </a:pathLst>
          </a:custGeom>
          <a:solidFill>
            <a:srgbClr val="4472BE">
              <a:alpha val="21961"/>
            </a:srgbClr>
          </a:solidFill>
          <a:ln>
            <a:solidFill>
              <a:srgbClr val="2F528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0" name="Line 51">
            <a:extLst>
              <a:ext uri="{FF2B5EF4-FFF2-40B4-BE49-F238E27FC236}">
                <a16:creationId xmlns:a16="http://schemas.microsoft.com/office/drawing/2014/main" id="{AA54A378-229F-4D12-9A95-66796A7C8F73}"/>
              </a:ext>
            </a:extLst>
          </p:cNvPr>
          <p:cNvSpPr>
            <a:spLocks noChangeShapeType="1"/>
          </p:cNvSpPr>
          <p:nvPr/>
        </p:nvSpPr>
        <p:spPr bwMode="auto">
          <a:xfrm>
            <a:off x="5779845" y="2483598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3" name="Line 52">
            <a:extLst>
              <a:ext uri="{FF2B5EF4-FFF2-40B4-BE49-F238E27FC236}">
                <a16:creationId xmlns:a16="http://schemas.microsoft.com/office/drawing/2014/main" id="{B0A524FC-647A-4815-A43A-2DC1086326C0}"/>
              </a:ext>
            </a:extLst>
          </p:cNvPr>
          <p:cNvSpPr>
            <a:spLocks noChangeShapeType="1"/>
          </p:cNvSpPr>
          <p:nvPr/>
        </p:nvSpPr>
        <p:spPr bwMode="auto">
          <a:xfrm>
            <a:off x="7076832" y="2483598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01A7D1D-70A2-4607-A5CE-2A3AB424DCA3}"/>
              </a:ext>
            </a:extLst>
          </p:cNvPr>
          <p:cNvSpPr txBox="1"/>
          <p:nvPr/>
        </p:nvSpPr>
        <p:spPr>
          <a:xfrm>
            <a:off x="6587197" y="2168127"/>
            <a:ext cx="1041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Net-Cash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DED839C-EA03-4484-95E5-E46DDAC80AFE}"/>
              </a:ext>
            </a:extLst>
          </p:cNvPr>
          <p:cNvSpPr txBox="1"/>
          <p:nvPr/>
        </p:nvSpPr>
        <p:spPr>
          <a:xfrm>
            <a:off x="3386948" y="2114266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Enterprise </a:t>
            </a:r>
            <a:r>
              <a:rPr lang="nl-BE" dirty="0" err="1"/>
              <a:t>value</a:t>
            </a:r>
            <a:endParaRPr lang="nl-BE" dirty="0"/>
          </a:p>
        </p:txBody>
      </p:sp>
      <p:sp>
        <p:nvSpPr>
          <p:cNvPr id="37" name="Line 51">
            <a:extLst>
              <a:ext uri="{FF2B5EF4-FFF2-40B4-BE49-F238E27FC236}">
                <a16:creationId xmlns:a16="http://schemas.microsoft.com/office/drawing/2014/main" id="{D89DA65D-55C8-4A37-8057-627C684A108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2471607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8" name="Line 52">
            <a:extLst>
              <a:ext uri="{FF2B5EF4-FFF2-40B4-BE49-F238E27FC236}">
                <a16:creationId xmlns:a16="http://schemas.microsoft.com/office/drawing/2014/main" id="{ADE1A5E0-4A29-4ADD-A8DF-C770FFC8DC42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6987" y="2471607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8368CEE-27A0-4A93-8484-DCD5B1CA3A91}"/>
              </a:ext>
            </a:extLst>
          </p:cNvPr>
          <p:cNvSpPr txBox="1"/>
          <p:nvPr/>
        </p:nvSpPr>
        <p:spPr>
          <a:xfrm>
            <a:off x="905060" y="2114266"/>
            <a:ext cx="771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/>
              <a:t>Equity</a:t>
            </a:r>
            <a:endParaRPr lang="nl-BE" dirty="0"/>
          </a:p>
        </p:txBody>
      </p:sp>
      <p:sp>
        <p:nvSpPr>
          <p:cNvPr id="40" name="Text Box 57">
            <a:extLst>
              <a:ext uri="{FF2B5EF4-FFF2-40B4-BE49-F238E27FC236}">
                <a16:creationId xmlns:a16="http://schemas.microsoft.com/office/drawing/2014/main" id="{3DA3F903-1F56-4357-98C2-84F9242D8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4646" y="2493178"/>
            <a:ext cx="1150938" cy="472004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Eigen vermogen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A74B1C-C180-4F3F-B910-D7A868F401E8}"/>
              </a:ext>
            </a:extLst>
          </p:cNvPr>
          <p:cNvSpPr txBox="1"/>
          <p:nvPr/>
        </p:nvSpPr>
        <p:spPr>
          <a:xfrm>
            <a:off x="2512747" y="2006544"/>
            <a:ext cx="3449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5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929469D-32C3-4F65-B1E3-2BADCDCD5F0E}"/>
              </a:ext>
            </a:extLst>
          </p:cNvPr>
          <p:cNvSpPr txBox="1"/>
          <p:nvPr/>
        </p:nvSpPr>
        <p:spPr>
          <a:xfrm>
            <a:off x="5498251" y="2060405"/>
            <a:ext cx="3449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5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E5E1717-8EF9-4761-A926-8B15E595117F}"/>
              </a:ext>
            </a:extLst>
          </p:cNvPr>
          <p:cNvSpPr txBox="1"/>
          <p:nvPr/>
        </p:nvSpPr>
        <p:spPr>
          <a:xfrm rot="16200000">
            <a:off x="2506799" y="2732470"/>
            <a:ext cx="746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accent4">
                    <a:lumMod val="75000"/>
                  </a:schemeClr>
                </a:solidFill>
              </a:rPr>
              <a:t>V. act.</a:t>
            </a:r>
          </a:p>
        </p:txBody>
      </p:sp>
      <p:pic>
        <p:nvPicPr>
          <p:cNvPr id="1026" name="Picture 2" descr="De bronafbeelding bekijken">
            <a:extLst>
              <a:ext uri="{FF2B5EF4-FFF2-40B4-BE49-F238E27FC236}">
                <a16:creationId xmlns:a16="http://schemas.microsoft.com/office/drawing/2014/main" id="{A6A0AD92-6E56-4077-B5C4-9A6570EC2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706" y="3181082"/>
            <a:ext cx="1524138" cy="152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C1CBF99A-24B9-458D-8CF2-0E84A4D94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304" y="2680110"/>
            <a:ext cx="889533" cy="125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EDA13C0A-5490-4F36-9A57-DFCFB921F2F8}"/>
              </a:ext>
            </a:extLst>
          </p:cNvPr>
          <p:cNvSpPr/>
          <p:nvPr/>
        </p:nvSpPr>
        <p:spPr>
          <a:xfrm>
            <a:off x="5243629" y="3388856"/>
            <a:ext cx="471638" cy="12616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1F15A8C-6A47-423A-A294-E53FC30EF9DC}"/>
              </a:ext>
            </a:extLst>
          </p:cNvPr>
          <p:cNvSpPr/>
          <p:nvPr/>
        </p:nvSpPr>
        <p:spPr>
          <a:xfrm>
            <a:off x="3165813" y="4678233"/>
            <a:ext cx="2124975" cy="196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BF2AF88-27AE-4A0F-A2A2-FC95706ABFFD}"/>
              </a:ext>
            </a:extLst>
          </p:cNvPr>
          <p:cNvSpPr txBox="1"/>
          <p:nvPr/>
        </p:nvSpPr>
        <p:spPr>
          <a:xfrm>
            <a:off x="2896765" y="4639984"/>
            <a:ext cx="248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4472BE"/>
                </a:solidFill>
              </a:rPr>
              <a:t>Bedrijfskapitaalbehoefte</a:t>
            </a:r>
          </a:p>
        </p:txBody>
      </p:sp>
      <p:pic>
        <p:nvPicPr>
          <p:cNvPr id="42" name="Picture 6" descr="Afbeeldingsresultaten voor auto onderdelen">
            <a:extLst>
              <a:ext uri="{FF2B5EF4-FFF2-40B4-BE49-F238E27FC236}">
                <a16:creationId xmlns:a16="http://schemas.microsoft.com/office/drawing/2014/main" id="{296EEADD-13E1-4BAD-B223-C0FF5E070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003" y="2484709"/>
            <a:ext cx="2442658" cy="131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EA6C2FE4-2A15-46EF-A23D-399E34A0D38E}"/>
              </a:ext>
            </a:extLst>
          </p:cNvPr>
          <p:cNvSpPr/>
          <p:nvPr/>
        </p:nvSpPr>
        <p:spPr>
          <a:xfrm>
            <a:off x="4141429" y="2546698"/>
            <a:ext cx="1046861" cy="11036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4516B33-5D2D-47C2-9BC5-2A4CCA902348}"/>
              </a:ext>
            </a:extLst>
          </p:cNvPr>
          <p:cNvSpPr/>
          <p:nvPr/>
        </p:nvSpPr>
        <p:spPr>
          <a:xfrm>
            <a:off x="2500730" y="2497174"/>
            <a:ext cx="250168" cy="1352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052" name="Picture 4" descr="De bronafbeelding bekijken">
            <a:extLst>
              <a:ext uri="{FF2B5EF4-FFF2-40B4-BE49-F238E27FC236}">
                <a16:creationId xmlns:a16="http://schemas.microsoft.com/office/drawing/2014/main" id="{5B0D0347-4BD1-4FAA-8A07-411C18199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3414469"/>
            <a:ext cx="2308992" cy="130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45D19D5-5746-4562-B2E5-60F81E917A94}"/>
              </a:ext>
            </a:extLst>
          </p:cNvPr>
          <p:cNvSpPr/>
          <p:nvPr/>
        </p:nvSpPr>
        <p:spPr>
          <a:xfrm>
            <a:off x="2645206" y="3407080"/>
            <a:ext cx="471638" cy="1172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8" name="Line 52">
            <a:extLst>
              <a:ext uri="{FF2B5EF4-FFF2-40B4-BE49-F238E27FC236}">
                <a16:creationId xmlns:a16="http://schemas.microsoft.com/office/drawing/2014/main" id="{C9D0D422-5589-4A3D-AE3F-AFA5FC426942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6713" y="2471607"/>
            <a:ext cx="0" cy="95739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9AE3910-3A31-427A-92E1-11EDB4702DEE}"/>
              </a:ext>
            </a:extLst>
          </p:cNvPr>
          <p:cNvSpPr txBox="1"/>
          <p:nvPr/>
        </p:nvSpPr>
        <p:spPr>
          <a:xfrm>
            <a:off x="2699167" y="3302941"/>
            <a:ext cx="746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accent4">
                    <a:lumMod val="75000"/>
                  </a:schemeClr>
                </a:solidFill>
              </a:rPr>
              <a:t>V. act.</a:t>
            </a:r>
          </a:p>
        </p:txBody>
      </p:sp>
      <p:pic>
        <p:nvPicPr>
          <p:cNvPr id="51" name="image1.jpeg">
            <a:extLst>
              <a:ext uri="{FF2B5EF4-FFF2-40B4-BE49-F238E27FC236}">
                <a16:creationId xmlns:a16="http://schemas.microsoft.com/office/drawing/2014/main" id="{5220677C-9219-405E-9B98-505DBCAF39CD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351844" y="5988106"/>
            <a:ext cx="1459448" cy="733370"/>
          </a:xfrm>
          <a:prstGeom prst="rect">
            <a:avLst/>
          </a:prstGeom>
        </p:spPr>
      </p:pic>
      <p:sp>
        <p:nvSpPr>
          <p:cNvPr id="52" name="Line 52">
            <a:extLst>
              <a:ext uri="{FF2B5EF4-FFF2-40B4-BE49-F238E27FC236}">
                <a16:creationId xmlns:a16="http://schemas.microsoft.com/office/drawing/2014/main" id="{25E50EF5-5BC6-4B37-A5FC-FCD704E5547F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6713" y="3191447"/>
            <a:ext cx="0" cy="29709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53" name="Line 52">
            <a:extLst>
              <a:ext uri="{FF2B5EF4-FFF2-40B4-BE49-F238E27FC236}">
                <a16:creationId xmlns:a16="http://schemas.microsoft.com/office/drawing/2014/main" id="{0E790305-56E0-4E96-8402-AA2AFC784F82}"/>
              </a:ext>
            </a:extLst>
          </p:cNvPr>
          <p:cNvSpPr>
            <a:spLocks noChangeShapeType="1"/>
          </p:cNvSpPr>
          <p:nvPr/>
        </p:nvSpPr>
        <p:spPr bwMode="auto">
          <a:xfrm>
            <a:off x="4142067" y="4528347"/>
            <a:ext cx="0" cy="29709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02566998"/>
      </p:ext>
    </p:extLst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2.png">
            <a:extLst>
              <a:ext uri="{FF2B5EF4-FFF2-40B4-BE49-F238E27FC236}">
                <a16:creationId xmlns:a16="http://schemas.microsoft.com/office/drawing/2014/main" id="{D9BC077C-7F72-4BAC-B7BD-DE11A12FD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1179600" y="2069271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1324062" y="2142296"/>
            <a:ext cx="11525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8" name="Text Box 56"/>
          <p:cNvSpPr txBox="1">
            <a:spLocks noChangeArrowheads="1"/>
          </p:cNvSpPr>
          <p:nvPr/>
        </p:nvSpPr>
        <p:spPr bwMode="auto">
          <a:xfrm>
            <a:off x="2476587" y="2594616"/>
            <a:ext cx="1150938" cy="36004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Schuld</a:t>
            </a:r>
          </a:p>
        </p:txBody>
      </p:sp>
      <p:sp>
        <p:nvSpPr>
          <p:cNvPr id="9" name="Text Box 57"/>
          <p:cNvSpPr txBox="1">
            <a:spLocks noChangeArrowheads="1"/>
          </p:cNvSpPr>
          <p:nvPr/>
        </p:nvSpPr>
        <p:spPr bwMode="auto">
          <a:xfrm>
            <a:off x="2476587" y="2142296"/>
            <a:ext cx="1150938" cy="472004"/>
          </a:xfrm>
          <a:prstGeom prst="rect">
            <a:avLst/>
          </a:prstGeom>
          <a:solidFill>
            <a:srgbClr val="00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Eigen vermogen</a:t>
            </a:r>
          </a:p>
        </p:txBody>
      </p:sp>
      <p:sp>
        <p:nvSpPr>
          <p:cNvPr id="10" name="Text Box 58"/>
          <p:cNvSpPr txBox="1">
            <a:spLocks noChangeArrowheads="1"/>
          </p:cNvSpPr>
          <p:nvPr/>
        </p:nvSpPr>
        <p:spPr bwMode="auto">
          <a:xfrm>
            <a:off x="2476587" y="2954656"/>
            <a:ext cx="1150938" cy="23142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&lt;1Y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1324807" y="2861434"/>
            <a:ext cx="11509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Voorraden</a:t>
            </a:r>
          </a:p>
        </p:txBody>
      </p:sp>
      <p:sp>
        <p:nvSpPr>
          <p:cNvPr id="12" name="Text Box 61"/>
          <p:cNvSpPr txBox="1">
            <a:spLocks noChangeArrowheads="1"/>
          </p:cNvSpPr>
          <p:nvPr/>
        </p:nvSpPr>
        <p:spPr bwMode="auto">
          <a:xfrm>
            <a:off x="1324807" y="3509134"/>
            <a:ext cx="1150937" cy="46910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Vorderingen</a:t>
            </a:r>
          </a:p>
        </p:txBody>
      </p: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1324062" y="3078921"/>
            <a:ext cx="11509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BE" sz="1200"/>
              <a:t>Handels-vorderingen</a:t>
            </a:r>
            <a:endParaRPr lang="nl-NL" sz="1200"/>
          </a:p>
        </p:txBody>
      </p:sp>
      <p:sp>
        <p:nvSpPr>
          <p:cNvPr id="14" name="Text Box 63"/>
          <p:cNvSpPr txBox="1">
            <a:spLocks noChangeArrowheads="1"/>
          </p:cNvSpPr>
          <p:nvPr/>
        </p:nvSpPr>
        <p:spPr bwMode="auto">
          <a:xfrm>
            <a:off x="2476587" y="3186077"/>
            <a:ext cx="1150938" cy="253207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KT Fin Schuld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5" name="Text Box 64"/>
          <p:cNvSpPr txBox="1">
            <a:spLocks noChangeArrowheads="1"/>
          </p:cNvSpPr>
          <p:nvPr/>
        </p:nvSpPr>
        <p:spPr bwMode="auto">
          <a:xfrm>
            <a:off x="2476587" y="3437696"/>
            <a:ext cx="11509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Leveranciers</a:t>
            </a:r>
          </a:p>
        </p:txBody>
      </p:sp>
      <p:sp>
        <p:nvSpPr>
          <p:cNvPr id="19" name="Text Box 72"/>
          <p:cNvSpPr txBox="1">
            <a:spLocks noChangeArrowheads="1"/>
          </p:cNvSpPr>
          <p:nvPr/>
        </p:nvSpPr>
        <p:spPr bwMode="auto">
          <a:xfrm>
            <a:off x="2476587" y="3726621"/>
            <a:ext cx="1150938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Soc/Fisc.</a:t>
            </a:r>
          </a:p>
          <a:p>
            <a:pPr algn="ctr" eaLnBrk="1" hangingPunct="1"/>
            <a:r>
              <a:rPr lang="nl-NL" sz="1200"/>
              <a:t>Schulden</a:t>
            </a:r>
          </a:p>
          <a:p>
            <a:pPr algn="ctr" eaLnBrk="1" hangingPunct="1"/>
            <a:endParaRPr lang="nl-NL" sz="1200"/>
          </a:p>
        </p:txBody>
      </p:sp>
      <p:sp>
        <p:nvSpPr>
          <p:cNvPr id="20" name="Text Box 73"/>
          <p:cNvSpPr txBox="1">
            <a:spLocks noChangeArrowheads="1"/>
          </p:cNvSpPr>
          <p:nvPr/>
        </p:nvSpPr>
        <p:spPr bwMode="auto">
          <a:xfrm>
            <a:off x="1320148" y="3979289"/>
            <a:ext cx="1152525" cy="26709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 err="1"/>
              <a:t>Liq.Middelen</a:t>
            </a:r>
            <a:endParaRPr lang="nl-NL" sz="1000" dirty="0"/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2476587" y="2069271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25" name="TextBox 24"/>
          <p:cNvSpPr txBox="1"/>
          <p:nvPr/>
        </p:nvSpPr>
        <p:spPr>
          <a:xfrm>
            <a:off x="2017805" y="1721228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Balans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B0A8689-9D6A-4574-99D3-EED5128C7561}"/>
              </a:ext>
            </a:extLst>
          </p:cNvPr>
          <p:cNvSpPr txBox="1"/>
          <p:nvPr/>
        </p:nvSpPr>
        <p:spPr>
          <a:xfrm rot="16200000">
            <a:off x="675881" y="2333986"/>
            <a:ext cx="1086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accent2">
                    <a:lumMod val="75000"/>
                  </a:schemeClr>
                </a:solidFill>
              </a:rPr>
              <a:t>Vaste act.</a:t>
            </a:r>
          </a:p>
        </p:txBody>
      </p:sp>
      <p:pic>
        <p:nvPicPr>
          <p:cNvPr id="29" name="image1.jpeg">
            <a:extLst>
              <a:ext uri="{FF2B5EF4-FFF2-40B4-BE49-F238E27FC236}">
                <a16:creationId xmlns:a16="http://schemas.microsoft.com/office/drawing/2014/main" id="{2F7993CD-85BE-42DA-8BC2-3E5C49AEE3B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1844" y="5988106"/>
            <a:ext cx="1459448" cy="73337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0BB0EF9-4613-413D-BE10-92ACF5B1BB16}"/>
              </a:ext>
            </a:extLst>
          </p:cNvPr>
          <p:cNvSpPr txBox="1"/>
          <p:nvPr/>
        </p:nvSpPr>
        <p:spPr>
          <a:xfrm>
            <a:off x="1512277" y="637188"/>
            <a:ext cx="696570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791845">
              <a:spcBef>
                <a:spcPts val="25"/>
              </a:spcBef>
              <a:spcAft>
                <a:spcPts val="0"/>
              </a:spcAft>
            </a:pPr>
            <a:r>
              <a:rPr lang="nl-BE" sz="3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WACC?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45C9D73-6CD4-4C3F-B37A-87A63359CDEC}"/>
              </a:ext>
            </a:extLst>
          </p:cNvPr>
          <p:cNvCxnSpPr/>
          <p:nvPr/>
        </p:nvCxnSpPr>
        <p:spPr>
          <a:xfrm flipV="1">
            <a:off x="3505200" y="1975201"/>
            <a:ext cx="847344" cy="304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AD94551-BCE3-4107-B0AB-4FFB02FAC8C9}"/>
              </a:ext>
            </a:extLst>
          </p:cNvPr>
          <p:cNvSpPr txBox="1"/>
          <p:nvPr/>
        </p:nvSpPr>
        <p:spPr>
          <a:xfrm>
            <a:off x="4385794" y="1772964"/>
            <a:ext cx="2291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1.000 Eigen Vermogen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BBD7040-A306-458F-BC7A-C32F496B5705}"/>
              </a:ext>
            </a:extLst>
          </p:cNvPr>
          <p:cNvSpPr txBox="1"/>
          <p:nvPr/>
        </p:nvSpPr>
        <p:spPr>
          <a:xfrm>
            <a:off x="6824194" y="1783418"/>
            <a:ext cx="1979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50 Winst na Belast.</a:t>
            </a:r>
          </a:p>
        </p:txBody>
      </p:sp>
    </p:spTree>
    <p:extLst>
      <p:ext uri="{BB962C8B-B14F-4D97-AF65-F5344CB8AC3E}">
        <p14:creationId xmlns:p14="http://schemas.microsoft.com/office/powerpoint/2010/main" val="96804192"/>
      </p:ext>
    </p:extLst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2.png">
            <a:extLst>
              <a:ext uri="{FF2B5EF4-FFF2-40B4-BE49-F238E27FC236}">
                <a16:creationId xmlns:a16="http://schemas.microsoft.com/office/drawing/2014/main" id="{D9BC077C-7F72-4BAC-B7BD-DE11A12FD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1179600" y="2069271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1324062" y="2142296"/>
            <a:ext cx="11525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8" name="Text Box 56"/>
          <p:cNvSpPr txBox="1">
            <a:spLocks noChangeArrowheads="1"/>
          </p:cNvSpPr>
          <p:nvPr/>
        </p:nvSpPr>
        <p:spPr bwMode="auto">
          <a:xfrm>
            <a:off x="2476587" y="2594616"/>
            <a:ext cx="1150938" cy="36004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Schuld</a:t>
            </a:r>
          </a:p>
        </p:txBody>
      </p:sp>
      <p:sp>
        <p:nvSpPr>
          <p:cNvPr id="9" name="Text Box 57"/>
          <p:cNvSpPr txBox="1">
            <a:spLocks noChangeArrowheads="1"/>
          </p:cNvSpPr>
          <p:nvPr/>
        </p:nvSpPr>
        <p:spPr bwMode="auto">
          <a:xfrm>
            <a:off x="2476587" y="2142296"/>
            <a:ext cx="1150938" cy="472004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Eigen vermogen</a:t>
            </a:r>
          </a:p>
        </p:txBody>
      </p:sp>
      <p:sp>
        <p:nvSpPr>
          <p:cNvPr id="10" name="Text Box 58"/>
          <p:cNvSpPr txBox="1">
            <a:spLocks noChangeArrowheads="1"/>
          </p:cNvSpPr>
          <p:nvPr/>
        </p:nvSpPr>
        <p:spPr bwMode="auto">
          <a:xfrm>
            <a:off x="2476587" y="2954656"/>
            <a:ext cx="1150938" cy="23142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&lt;1Y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1324807" y="2861434"/>
            <a:ext cx="11509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Voorraden</a:t>
            </a:r>
          </a:p>
        </p:txBody>
      </p:sp>
      <p:sp>
        <p:nvSpPr>
          <p:cNvPr id="12" name="Text Box 61"/>
          <p:cNvSpPr txBox="1">
            <a:spLocks noChangeArrowheads="1"/>
          </p:cNvSpPr>
          <p:nvPr/>
        </p:nvSpPr>
        <p:spPr bwMode="auto">
          <a:xfrm>
            <a:off x="1324807" y="3509134"/>
            <a:ext cx="1150937" cy="46910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Vorderingen</a:t>
            </a:r>
          </a:p>
        </p:txBody>
      </p: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1324062" y="3078921"/>
            <a:ext cx="11509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BE" sz="1200"/>
              <a:t>Handels-vorderingen</a:t>
            </a:r>
            <a:endParaRPr lang="nl-NL" sz="1200"/>
          </a:p>
        </p:txBody>
      </p:sp>
      <p:sp>
        <p:nvSpPr>
          <p:cNvPr id="14" name="Text Box 63"/>
          <p:cNvSpPr txBox="1">
            <a:spLocks noChangeArrowheads="1"/>
          </p:cNvSpPr>
          <p:nvPr/>
        </p:nvSpPr>
        <p:spPr bwMode="auto">
          <a:xfrm>
            <a:off x="2476587" y="3186077"/>
            <a:ext cx="1150938" cy="253207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KT Fin Schuld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5" name="Text Box 64"/>
          <p:cNvSpPr txBox="1">
            <a:spLocks noChangeArrowheads="1"/>
          </p:cNvSpPr>
          <p:nvPr/>
        </p:nvSpPr>
        <p:spPr bwMode="auto">
          <a:xfrm>
            <a:off x="2476587" y="3437696"/>
            <a:ext cx="11509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Leveranciers</a:t>
            </a:r>
          </a:p>
        </p:txBody>
      </p:sp>
      <p:sp>
        <p:nvSpPr>
          <p:cNvPr id="19" name="Text Box 72"/>
          <p:cNvSpPr txBox="1">
            <a:spLocks noChangeArrowheads="1"/>
          </p:cNvSpPr>
          <p:nvPr/>
        </p:nvSpPr>
        <p:spPr bwMode="auto">
          <a:xfrm>
            <a:off x="2476587" y="3726621"/>
            <a:ext cx="1150938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Soc/Fisc.</a:t>
            </a:r>
          </a:p>
          <a:p>
            <a:pPr algn="ctr" eaLnBrk="1" hangingPunct="1"/>
            <a:r>
              <a:rPr lang="nl-NL" sz="1200"/>
              <a:t>Schulden</a:t>
            </a:r>
          </a:p>
          <a:p>
            <a:pPr algn="ctr" eaLnBrk="1" hangingPunct="1"/>
            <a:endParaRPr lang="nl-NL" sz="1200"/>
          </a:p>
        </p:txBody>
      </p:sp>
      <p:sp>
        <p:nvSpPr>
          <p:cNvPr id="20" name="Text Box 73"/>
          <p:cNvSpPr txBox="1">
            <a:spLocks noChangeArrowheads="1"/>
          </p:cNvSpPr>
          <p:nvPr/>
        </p:nvSpPr>
        <p:spPr bwMode="auto">
          <a:xfrm>
            <a:off x="1320148" y="3979289"/>
            <a:ext cx="1152525" cy="26709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 err="1"/>
              <a:t>Liq.Middelen</a:t>
            </a:r>
            <a:endParaRPr lang="nl-NL" sz="1000" dirty="0"/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2476587" y="2069271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25" name="TextBox 24"/>
          <p:cNvSpPr txBox="1"/>
          <p:nvPr/>
        </p:nvSpPr>
        <p:spPr>
          <a:xfrm>
            <a:off x="2017805" y="1721228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Balans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B0A8689-9D6A-4574-99D3-EED5128C7561}"/>
              </a:ext>
            </a:extLst>
          </p:cNvPr>
          <p:cNvSpPr txBox="1"/>
          <p:nvPr/>
        </p:nvSpPr>
        <p:spPr>
          <a:xfrm rot="16200000">
            <a:off x="675881" y="2333986"/>
            <a:ext cx="1086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accent2">
                    <a:lumMod val="75000"/>
                  </a:schemeClr>
                </a:solidFill>
              </a:rPr>
              <a:t>Vaste act.</a:t>
            </a:r>
          </a:p>
        </p:txBody>
      </p:sp>
      <p:pic>
        <p:nvPicPr>
          <p:cNvPr id="29" name="image1.jpeg">
            <a:extLst>
              <a:ext uri="{FF2B5EF4-FFF2-40B4-BE49-F238E27FC236}">
                <a16:creationId xmlns:a16="http://schemas.microsoft.com/office/drawing/2014/main" id="{2F7993CD-85BE-42DA-8BC2-3E5C49AEE3B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1844" y="5988106"/>
            <a:ext cx="1459448" cy="73337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0BB0EF9-4613-413D-BE10-92ACF5B1BB16}"/>
              </a:ext>
            </a:extLst>
          </p:cNvPr>
          <p:cNvSpPr txBox="1"/>
          <p:nvPr/>
        </p:nvSpPr>
        <p:spPr>
          <a:xfrm>
            <a:off x="1512277" y="637188"/>
            <a:ext cx="696570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791845">
              <a:spcBef>
                <a:spcPts val="25"/>
              </a:spcBef>
              <a:spcAft>
                <a:spcPts val="0"/>
              </a:spcAft>
            </a:pPr>
            <a:r>
              <a:rPr lang="nl-BE" sz="3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WACC?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45C9D73-6CD4-4C3F-B37A-87A63359CDEC}"/>
              </a:ext>
            </a:extLst>
          </p:cNvPr>
          <p:cNvCxnSpPr/>
          <p:nvPr/>
        </p:nvCxnSpPr>
        <p:spPr>
          <a:xfrm flipV="1">
            <a:off x="3505200" y="1975201"/>
            <a:ext cx="847344" cy="304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AD94551-BCE3-4107-B0AB-4FFB02FAC8C9}"/>
              </a:ext>
            </a:extLst>
          </p:cNvPr>
          <p:cNvSpPr txBox="1"/>
          <p:nvPr/>
        </p:nvSpPr>
        <p:spPr>
          <a:xfrm>
            <a:off x="4385794" y="1772964"/>
            <a:ext cx="2291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1.000 Eigen Vermogen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8CC6B77-7CD8-4DCE-8B47-64D57212219F}"/>
              </a:ext>
            </a:extLst>
          </p:cNvPr>
          <p:cNvCxnSpPr>
            <a:cxnSpLocks/>
          </p:cNvCxnSpPr>
          <p:nvPr/>
        </p:nvCxnSpPr>
        <p:spPr>
          <a:xfrm>
            <a:off x="3444240" y="2730941"/>
            <a:ext cx="914400" cy="540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1D65C09-9722-40CD-B425-1341B2B88D69}"/>
              </a:ext>
            </a:extLst>
          </p:cNvPr>
          <p:cNvSpPr txBox="1"/>
          <p:nvPr/>
        </p:nvSpPr>
        <p:spPr>
          <a:xfrm>
            <a:off x="4536876" y="2589970"/>
            <a:ext cx="16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250 Bankschuld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9768478-4993-46EE-9EAF-C06B83BEA466}"/>
              </a:ext>
            </a:extLst>
          </p:cNvPr>
          <p:cNvSpPr txBox="1"/>
          <p:nvPr/>
        </p:nvSpPr>
        <p:spPr>
          <a:xfrm>
            <a:off x="4995130" y="2925489"/>
            <a:ext cx="1130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4% Intrest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BBD7040-A306-458F-BC7A-C32F496B5705}"/>
              </a:ext>
            </a:extLst>
          </p:cNvPr>
          <p:cNvSpPr txBox="1"/>
          <p:nvPr/>
        </p:nvSpPr>
        <p:spPr>
          <a:xfrm>
            <a:off x="6824194" y="1783418"/>
            <a:ext cx="1979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50 Winst na Belast.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76CAC24F-06E6-4EED-AE64-FCB8B3EEBE1C}"/>
              </a:ext>
            </a:extLst>
          </p:cNvPr>
          <p:cNvSpPr/>
          <p:nvPr/>
        </p:nvSpPr>
        <p:spPr>
          <a:xfrm>
            <a:off x="1356283" y="2612019"/>
            <a:ext cx="2297875" cy="1620982"/>
          </a:xfrm>
          <a:custGeom>
            <a:avLst/>
            <a:gdLst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51906 w 2297875"/>
              <a:gd name="connsiteY4" fmla="*/ 831273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7875" h="1620982">
                <a:moveTo>
                  <a:pt x="1294410" y="825335"/>
                </a:moveTo>
                <a:lnTo>
                  <a:pt x="2297875" y="831273"/>
                </a:lnTo>
                <a:lnTo>
                  <a:pt x="2286000" y="5937"/>
                </a:lnTo>
                <a:lnTo>
                  <a:pt x="1140031" y="0"/>
                </a:lnTo>
                <a:lnTo>
                  <a:pt x="1151906" y="831273"/>
                </a:lnTo>
                <a:lnTo>
                  <a:pt x="890649" y="1377537"/>
                </a:lnTo>
                <a:lnTo>
                  <a:pt x="0" y="1377537"/>
                </a:lnTo>
                <a:lnTo>
                  <a:pt x="0" y="1620982"/>
                </a:lnTo>
                <a:lnTo>
                  <a:pt x="1145969" y="1609106"/>
                </a:lnTo>
                <a:lnTo>
                  <a:pt x="1145969" y="1365662"/>
                </a:lnTo>
                <a:lnTo>
                  <a:pt x="985652" y="1377537"/>
                </a:lnTo>
                <a:lnTo>
                  <a:pt x="1294410" y="825335"/>
                </a:lnTo>
                <a:close/>
              </a:path>
            </a:pathLst>
          </a:custGeom>
          <a:solidFill>
            <a:srgbClr val="92D050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0631142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2.png">
            <a:extLst>
              <a:ext uri="{FF2B5EF4-FFF2-40B4-BE49-F238E27FC236}">
                <a16:creationId xmlns:a16="http://schemas.microsoft.com/office/drawing/2014/main" id="{D9BC077C-7F72-4BAC-B7BD-DE11A12FD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1179600" y="2069271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1324062" y="2142296"/>
            <a:ext cx="11525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8" name="Text Box 56"/>
          <p:cNvSpPr txBox="1">
            <a:spLocks noChangeArrowheads="1"/>
          </p:cNvSpPr>
          <p:nvPr/>
        </p:nvSpPr>
        <p:spPr bwMode="auto">
          <a:xfrm>
            <a:off x="2476587" y="2594616"/>
            <a:ext cx="1150938" cy="36004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Schuld</a:t>
            </a:r>
          </a:p>
        </p:txBody>
      </p:sp>
      <p:sp>
        <p:nvSpPr>
          <p:cNvPr id="9" name="Text Box 57"/>
          <p:cNvSpPr txBox="1">
            <a:spLocks noChangeArrowheads="1"/>
          </p:cNvSpPr>
          <p:nvPr/>
        </p:nvSpPr>
        <p:spPr bwMode="auto">
          <a:xfrm>
            <a:off x="2476587" y="2142296"/>
            <a:ext cx="1150938" cy="472004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Eigen vermogen</a:t>
            </a:r>
          </a:p>
        </p:txBody>
      </p:sp>
      <p:sp>
        <p:nvSpPr>
          <p:cNvPr id="10" name="Text Box 58"/>
          <p:cNvSpPr txBox="1">
            <a:spLocks noChangeArrowheads="1"/>
          </p:cNvSpPr>
          <p:nvPr/>
        </p:nvSpPr>
        <p:spPr bwMode="auto">
          <a:xfrm>
            <a:off x="2476587" y="2954656"/>
            <a:ext cx="1150938" cy="23142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&lt;1Y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1324807" y="2861434"/>
            <a:ext cx="11509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Voorraden</a:t>
            </a:r>
          </a:p>
        </p:txBody>
      </p:sp>
      <p:sp>
        <p:nvSpPr>
          <p:cNvPr id="12" name="Text Box 61"/>
          <p:cNvSpPr txBox="1">
            <a:spLocks noChangeArrowheads="1"/>
          </p:cNvSpPr>
          <p:nvPr/>
        </p:nvSpPr>
        <p:spPr bwMode="auto">
          <a:xfrm>
            <a:off x="1324807" y="3509134"/>
            <a:ext cx="1150937" cy="46910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Vorderingen</a:t>
            </a:r>
          </a:p>
        </p:txBody>
      </p: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1324062" y="3078921"/>
            <a:ext cx="11509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BE" sz="1200"/>
              <a:t>Handels-vorderingen</a:t>
            </a:r>
            <a:endParaRPr lang="nl-NL" sz="1200"/>
          </a:p>
        </p:txBody>
      </p:sp>
      <p:sp>
        <p:nvSpPr>
          <p:cNvPr id="14" name="Text Box 63"/>
          <p:cNvSpPr txBox="1">
            <a:spLocks noChangeArrowheads="1"/>
          </p:cNvSpPr>
          <p:nvPr/>
        </p:nvSpPr>
        <p:spPr bwMode="auto">
          <a:xfrm>
            <a:off x="2476587" y="3186077"/>
            <a:ext cx="1150938" cy="253207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KT Fin Schuld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5" name="Text Box 64"/>
          <p:cNvSpPr txBox="1">
            <a:spLocks noChangeArrowheads="1"/>
          </p:cNvSpPr>
          <p:nvPr/>
        </p:nvSpPr>
        <p:spPr bwMode="auto">
          <a:xfrm>
            <a:off x="2476587" y="3437696"/>
            <a:ext cx="11509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Leveranciers</a:t>
            </a:r>
          </a:p>
        </p:txBody>
      </p:sp>
      <p:sp>
        <p:nvSpPr>
          <p:cNvPr id="19" name="Text Box 72"/>
          <p:cNvSpPr txBox="1">
            <a:spLocks noChangeArrowheads="1"/>
          </p:cNvSpPr>
          <p:nvPr/>
        </p:nvSpPr>
        <p:spPr bwMode="auto">
          <a:xfrm>
            <a:off x="2476587" y="3726621"/>
            <a:ext cx="1150938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Soc/Fisc.</a:t>
            </a:r>
          </a:p>
          <a:p>
            <a:pPr algn="ctr" eaLnBrk="1" hangingPunct="1"/>
            <a:r>
              <a:rPr lang="nl-NL" sz="1200"/>
              <a:t>Schulden</a:t>
            </a:r>
          </a:p>
          <a:p>
            <a:pPr algn="ctr" eaLnBrk="1" hangingPunct="1"/>
            <a:endParaRPr lang="nl-NL" sz="1200"/>
          </a:p>
        </p:txBody>
      </p:sp>
      <p:sp>
        <p:nvSpPr>
          <p:cNvPr id="20" name="Text Box 73"/>
          <p:cNvSpPr txBox="1">
            <a:spLocks noChangeArrowheads="1"/>
          </p:cNvSpPr>
          <p:nvPr/>
        </p:nvSpPr>
        <p:spPr bwMode="auto">
          <a:xfrm>
            <a:off x="1320148" y="3979289"/>
            <a:ext cx="1152525" cy="26709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 err="1"/>
              <a:t>Liq.Middelen</a:t>
            </a:r>
            <a:endParaRPr lang="nl-NL" sz="1000" dirty="0"/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2476587" y="2069271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25" name="TextBox 24"/>
          <p:cNvSpPr txBox="1"/>
          <p:nvPr/>
        </p:nvSpPr>
        <p:spPr>
          <a:xfrm>
            <a:off x="2017805" y="1721228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Balans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669F2CF-8FEF-4E75-8DF2-0165C2EE9541}"/>
              </a:ext>
            </a:extLst>
          </p:cNvPr>
          <p:cNvSpPr/>
          <p:nvPr/>
        </p:nvSpPr>
        <p:spPr>
          <a:xfrm>
            <a:off x="1322786" y="2147213"/>
            <a:ext cx="1149887" cy="718518"/>
          </a:xfrm>
          <a:prstGeom prst="rect">
            <a:avLst/>
          </a:prstGeom>
          <a:solidFill>
            <a:srgbClr val="FFFF00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B0A8689-9D6A-4574-99D3-EED5128C7561}"/>
              </a:ext>
            </a:extLst>
          </p:cNvPr>
          <p:cNvSpPr txBox="1"/>
          <p:nvPr/>
        </p:nvSpPr>
        <p:spPr>
          <a:xfrm rot="16200000">
            <a:off x="675881" y="2333986"/>
            <a:ext cx="1086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accent2">
                    <a:lumMod val="75000"/>
                  </a:schemeClr>
                </a:solidFill>
              </a:rPr>
              <a:t>Vaste act.</a:t>
            </a:r>
          </a:p>
        </p:txBody>
      </p:sp>
      <p:pic>
        <p:nvPicPr>
          <p:cNvPr id="29" name="image1.jpeg">
            <a:extLst>
              <a:ext uri="{FF2B5EF4-FFF2-40B4-BE49-F238E27FC236}">
                <a16:creationId xmlns:a16="http://schemas.microsoft.com/office/drawing/2014/main" id="{2F7993CD-85BE-42DA-8BC2-3E5C49AEE3B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1844" y="5988106"/>
            <a:ext cx="1459448" cy="73337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0BB0EF9-4613-413D-BE10-92ACF5B1BB16}"/>
              </a:ext>
            </a:extLst>
          </p:cNvPr>
          <p:cNvSpPr txBox="1"/>
          <p:nvPr/>
        </p:nvSpPr>
        <p:spPr>
          <a:xfrm>
            <a:off x="1512277" y="637188"/>
            <a:ext cx="696570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791845">
              <a:spcBef>
                <a:spcPts val="25"/>
              </a:spcBef>
              <a:spcAft>
                <a:spcPts val="0"/>
              </a:spcAft>
            </a:pPr>
            <a:r>
              <a:rPr lang="nl-BE" sz="3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WACC?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45C9D73-6CD4-4C3F-B37A-87A63359CDEC}"/>
              </a:ext>
            </a:extLst>
          </p:cNvPr>
          <p:cNvCxnSpPr/>
          <p:nvPr/>
        </p:nvCxnSpPr>
        <p:spPr>
          <a:xfrm flipV="1">
            <a:off x="3505200" y="1975201"/>
            <a:ext cx="847344" cy="304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AD94551-BCE3-4107-B0AB-4FFB02FAC8C9}"/>
              </a:ext>
            </a:extLst>
          </p:cNvPr>
          <p:cNvSpPr txBox="1"/>
          <p:nvPr/>
        </p:nvSpPr>
        <p:spPr>
          <a:xfrm>
            <a:off x="4385794" y="1772964"/>
            <a:ext cx="2291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1.000 Eigen Vermogen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8CC6B77-7CD8-4DCE-8B47-64D57212219F}"/>
              </a:ext>
            </a:extLst>
          </p:cNvPr>
          <p:cNvCxnSpPr>
            <a:cxnSpLocks/>
          </p:cNvCxnSpPr>
          <p:nvPr/>
        </p:nvCxnSpPr>
        <p:spPr>
          <a:xfrm>
            <a:off x="3444240" y="2730941"/>
            <a:ext cx="914400" cy="540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1D65C09-9722-40CD-B425-1341B2B88D69}"/>
              </a:ext>
            </a:extLst>
          </p:cNvPr>
          <p:cNvSpPr txBox="1"/>
          <p:nvPr/>
        </p:nvSpPr>
        <p:spPr>
          <a:xfrm>
            <a:off x="4536876" y="2589970"/>
            <a:ext cx="16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250 Bankschuld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9768478-4993-46EE-9EAF-C06B83BEA466}"/>
              </a:ext>
            </a:extLst>
          </p:cNvPr>
          <p:cNvSpPr txBox="1"/>
          <p:nvPr/>
        </p:nvSpPr>
        <p:spPr>
          <a:xfrm>
            <a:off x="4995130" y="2925489"/>
            <a:ext cx="1130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4% Intrest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BBD7040-A306-458F-BC7A-C32F496B5705}"/>
              </a:ext>
            </a:extLst>
          </p:cNvPr>
          <p:cNvSpPr txBox="1"/>
          <p:nvPr/>
        </p:nvSpPr>
        <p:spPr>
          <a:xfrm>
            <a:off x="6824194" y="1783418"/>
            <a:ext cx="1976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50 Winst na belast.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8A89FEF-7D9A-4FDC-8127-EEA6E367E5F0}"/>
              </a:ext>
            </a:extLst>
          </p:cNvPr>
          <p:cNvCxnSpPr>
            <a:cxnSpLocks/>
          </p:cNvCxnSpPr>
          <p:nvPr/>
        </p:nvCxnSpPr>
        <p:spPr>
          <a:xfrm flipV="1">
            <a:off x="3630894" y="3439284"/>
            <a:ext cx="781917" cy="23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D8600C87-DB90-42EF-95BF-53F74F8A65B4}"/>
              </a:ext>
            </a:extLst>
          </p:cNvPr>
          <p:cNvSpPr txBox="1"/>
          <p:nvPr/>
        </p:nvSpPr>
        <p:spPr>
          <a:xfrm>
            <a:off x="4536876" y="3295838"/>
            <a:ext cx="21859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750 Terminal </a:t>
            </a:r>
            <a:r>
              <a:rPr lang="nl-BE" dirty="0" err="1"/>
              <a:t>value</a:t>
            </a:r>
            <a:endParaRPr lang="nl-BE" dirty="0"/>
          </a:p>
          <a:p>
            <a:r>
              <a:rPr lang="nl-BE" sz="1400" dirty="0"/>
              <a:t>           (vaste activa+ W.C.R.)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26CD5E57-9CBC-4B02-947F-CBD23D2B3EA9}"/>
              </a:ext>
            </a:extLst>
          </p:cNvPr>
          <p:cNvSpPr/>
          <p:nvPr/>
        </p:nvSpPr>
        <p:spPr>
          <a:xfrm>
            <a:off x="1310717" y="2874549"/>
            <a:ext cx="1163782" cy="1110343"/>
          </a:xfrm>
          <a:custGeom>
            <a:avLst/>
            <a:gdLst>
              <a:gd name="connsiteX0" fmla="*/ 5937 w 1163782"/>
              <a:gd name="connsiteY0" fmla="*/ 0 h 1110343"/>
              <a:gd name="connsiteX1" fmla="*/ 1163782 w 1163782"/>
              <a:gd name="connsiteY1" fmla="*/ 5938 h 1110343"/>
              <a:gd name="connsiteX2" fmla="*/ 1140031 w 1163782"/>
              <a:gd name="connsiteY2" fmla="*/ 581891 h 1110343"/>
              <a:gd name="connsiteX3" fmla="*/ 896587 w 1163782"/>
              <a:gd name="connsiteY3" fmla="*/ 1110343 h 1110343"/>
              <a:gd name="connsiteX4" fmla="*/ 0 w 1163782"/>
              <a:gd name="connsiteY4" fmla="*/ 1110343 h 1110343"/>
              <a:gd name="connsiteX5" fmla="*/ 5937 w 1163782"/>
              <a:gd name="connsiteY5" fmla="*/ 0 h 111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782" h="1110343">
                <a:moveTo>
                  <a:pt x="5937" y="0"/>
                </a:moveTo>
                <a:lnTo>
                  <a:pt x="1163782" y="5938"/>
                </a:lnTo>
                <a:lnTo>
                  <a:pt x="1140031" y="581891"/>
                </a:lnTo>
                <a:lnTo>
                  <a:pt x="896587" y="1110343"/>
                </a:lnTo>
                <a:lnTo>
                  <a:pt x="0" y="1110343"/>
                </a:lnTo>
                <a:lnTo>
                  <a:pt x="5937" y="0"/>
                </a:lnTo>
                <a:close/>
              </a:path>
            </a:pathLst>
          </a:custGeom>
          <a:solidFill>
            <a:srgbClr val="4472BE">
              <a:alpha val="21961"/>
            </a:srgbClr>
          </a:solidFill>
          <a:ln>
            <a:solidFill>
              <a:srgbClr val="2F528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D49284C1-3EF4-4E65-BF2B-EABC840FACF6}"/>
              </a:ext>
            </a:extLst>
          </p:cNvPr>
          <p:cNvSpPr/>
          <p:nvPr/>
        </p:nvSpPr>
        <p:spPr>
          <a:xfrm>
            <a:off x="2331994" y="3449074"/>
            <a:ext cx="1306286" cy="801584"/>
          </a:xfrm>
          <a:custGeom>
            <a:avLst/>
            <a:gdLst>
              <a:gd name="connsiteX0" fmla="*/ 0 w 1306286"/>
              <a:gd name="connsiteY0" fmla="*/ 522514 h 801584"/>
              <a:gd name="connsiteX1" fmla="*/ 154379 w 1306286"/>
              <a:gd name="connsiteY1" fmla="*/ 522514 h 801584"/>
              <a:gd name="connsiteX2" fmla="*/ 160317 w 1306286"/>
              <a:gd name="connsiteY2" fmla="*/ 795647 h 801584"/>
              <a:gd name="connsiteX3" fmla="*/ 1288473 w 1306286"/>
              <a:gd name="connsiteY3" fmla="*/ 801584 h 801584"/>
              <a:gd name="connsiteX4" fmla="*/ 1306286 w 1306286"/>
              <a:gd name="connsiteY4" fmla="*/ 0 h 801584"/>
              <a:gd name="connsiteX5" fmla="*/ 285008 w 1306286"/>
              <a:gd name="connsiteY5" fmla="*/ 17813 h 801584"/>
              <a:gd name="connsiteX6" fmla="*/ 0 w 1306286"/>
              <a:gd name="connsiteY6" fmla="*/ 522514 h 80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6286" h="801584">
                <a:moveTo>
                  <a:pt x="0" y="522514"/>
                </a:moveTo>
                <a:lnTo>
                  <a:pt x="154379" y="522514"/>
                </a:lnTo>
                <a:lnTo>
                  <a:pt x="160317" y="795647"/>
                </a:lnTo>
                <a:lnTo>
                  <a:pt x="1288473" y="801584"/>
                </a:lnTo>
                <a:lnTo>
                  <a:pt x="1306286" y="0"/>
                </a:lnTo>
                <a:lnTo>
                  <a:pt x="285008" y="17813"/>
                </a:lnTo>
                <a:lnTo>
                  <a:pt x="0" y="522514"/>
                </a:lnTo>
                <a:close/>
              </a:path>
            </a:pathLst>
          </a:custGeom>
          <a:solidFill>
            <a:srgbClr val="4472C4">
              <a:alpha val="2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12025796"/>
      </p:ext>
    </p:extLst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2.png">
            <a:extLst>
              <a:ext uri="{FF2B5EF4-FFF2-40B4-BE49-F238E27FC236}">
                <a16:creationId xmlns:a16="http://schemas.microsoft.com/office/drawing/2014/main" id="{D9BC077C-7F72-4BAC-B7BD-DE11A12FD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1179600" y="2069271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1324062" y="2142296"/>
            <a:ext cx="11525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8" name="Text Box 56"/>
          <p:cNvSpPr txBox="1">
            <a:spLocks noChangeArrowheads="1"/>
          </p:cNvSpPr>
          <p:nvPr/>
        </p:nvSpPr>
        <p:spPr bwMode="auto">
          <a:xfrm>
            <a:off x="2476587" y="2594616"/>
            <a:ext cx="1150938" cy="36004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Schuld</a:t>
            </a:r>
          </a:p>
        </p:txBody>
      </p:sp>
      <p:sp>
        <p:nvSpPr>
          <p:cNvPr id="9" name="Text Box 57"/>
          <p:cNvSpPr txBox="1">
            <a:spLocks noChangeArrowheads="1"/>
          </p:cNvSpPr>
          <p:nvPr/>
        </p:nvSpPr>
        <p:spPr bwMode="auto">
          <a:xfrm>
            <a:off x="2476587" y="2142296"/>
            <a:ext cx="1150938" cy="472004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Eigen vermogen</a:t>
            </a:r>
          </a:p>
        </p:txBody>
      </p:sp>
      <p:sp>
        <p:nvSpPr>
          <p:cNvPr id="10" name="Text Box 58"/>
          <p:cNvSpPr txBox="1">
            <a:spLocks noChangeArrowheads="1"/>
          </p:cNvSpPr>
          <p:nvPr/>
        </p:nvSpPr>
        <p:spPr bwMode="auto">
          <a:xfrm>
            <a:off x="2476587" y="2954656"/>
            <a:ext cx="1150938" cy="23142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&lt;1Y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1324807" y="2861434"/>
            <a:ext cx="11509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Voorraden</a:t>
            </a:r>
          </a:p>
        </p:txBody>
      </p:sp>
      <p:sp>
        <p:nvSpPr>
          <p:cNvPr id="12" name="Text Box 61"/>
          <p:cNvSpPr txBox="1">
            <a:spLocks noChangeArrowheads="1"/>
          </p:cNvSpPr>
          <p:nvPr/>
        </p:nvSpPr>
        <p:spPr bwMode="auto">
          <a:xfrm>
            <a:off x="1324807" y="3509134"/>
            <a:ext cx="1150937" cy="46910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Vorderingen</a:t>
            </a:r>
          </a:p>
        </p:txBody>
      </p: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1324062" y="3078921"/>
            <a:ext cx="11509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BE" sz="1200"/>
              <a:t>Handels-vorderingen</a:t>
            </a:r>
            <a:endParaRPr lang="nl-NL" sz="1200"/>
          </a:p>
        </p:txBody>
      </p:sp>
      <p:sp>
        <p:nvSpPr>
          <p:cNvPr id="14" name="Text Box 63"/>
          <p:cNvSpPr txBox="1">
            <a:spLocks noChangeArrowheads="1"/>
          </p:cNvSpPr>
          <p:nvPr/>
        </p:nvSpPr>
        <p:spPr bwMode="auto">
          <a:xfrm>
            <a:off x="2476587" y="3186077"/>
            <a:ext cx="1150938" cy="253207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KT Fin Schuld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5" name="Text Box 64"/>
          <p:cNvSpPr txBox="1">
            <a:spLocks noChangeArrowheads="1"/>
          </p:cNvSpPr>
          <p:nvPr/>
        </p:nvSpPr>
        <p:spPr bwMode="auto">
          <a:xfrm>
            <a:off x="2476587" y="3437696"/>
            <a:ext cx="11509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Leveranciers</a:t>
            </a:r>
          </a:p>
        </p:txBody>
      </p:sp>
      <p:sp>
        <p:nvSpPr>
          <p:cNvPr id="19" name="Text Box 72"/>
          <p:cNvSpPr txBox="1">
            <a:spLocks noChangeArrowheads="1"/>
          </p:cNvSpPr>
          <p:nvPr/>
        </p:nvSpPr>
        <p:spPr bwMode="auto">
          <a:xfrm>
            <a:off x="2476587" y="3726621"/>
            <a:ext cx="1150938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Soc/Fisc.</a:t>
            </a:r>
          </a:p>
          <a:p>
            <a:pPr algn="ctr" eaLnBrk="1" hangingPunct="1"/>
            <a:r>
              <a:rPr lang="nl-NL" sz="1200"/>
              <a:t>Schulden</a:t>
            </a:r>
          </a:p>
          <a:p>
            <a:pPr algn="ctr" eaLnBrk="1" hangingPunct="1"/>
            <a:endParaRPr lang="nl-NL" sz="1200"/>
          </a:p>
        </p:txBody>
      </p:sp>
      <p:sp>
        <p:nvSpPr>
          <p:cNvPr id="20" name="Text Box 73"/>
          <p:cNvSpPr txBox="1">
            <a:spLocks noChangeArrowheads="1"/>
          </p:cNvSpPr>
          <p:nvPr/>
        </p:nvSpPr>
        <p:spPr bwMode="auto">
          <a:xfrm>
            <a:off x="1320148" y="3979289"/>
            <a:ext cx="1152525" cy="26709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 err="1"/>
              <a:t>Liq.Middelen</a:t>
            </a:r>
            <a:endParaRPr lang="nl-NL" sz="1000" dirty="0"/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2476587" y="2069271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25" name="TextBox 24"/>
          <p:cNvSpPr txBox="1"/>
          <p:nvPr/>
        </p:nvSpPr>
        <p:spPr>
          <a:xfrm>
            <a:off x="2017805" y="1721228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Balans</a:t>
            </a:r>
          </a:p>
        </p:txBody>
      </p:sp>
      <p:pic>
        <p:nvPicPr>
          <p:cNvPr id="29" name="image1.jpeg">
            <a:extLst>
              <a:ext uri="{FF2B5EF4-FFF2-40B4-BE49-F238E27FC236}">
                <a16:creationId xmlns:a16="http://schemas.microsoft.com/office/drawing/2014/main" id="{2F7993CD-85BE-42DA-8BC2-3E5C49AEE3B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1844" y="5988106"/>
            <a:ext cx="1459448" cy="73337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0BB0EF9-4613-413D-BE10-92ACF5B1BB16}"/>
              </a:ext>
            </a:extLst>
          </p:cNvPr>
          <p:cNvSpPr txBox="1"/>
          <p:nvPr/>
        </p:nvSpPr>
        <p:spPr>
          <a:xfrm>
            <a:off x="1512277" y="637188"/>
            <a:ext cx="696570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791845">
              <a:spcBef>
                <a:spcPts val="25"/>
              </a:spcBef>
              <a:spcAft>
                <a:spcPts val="0"/>
              </a:spcAft>
            </a:pPr>
            <a:r>
              <a:rPr lang="nl-BE" sz="3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WACC?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45C9D73-6CD4-4C3F-B37A-87A63359CDEC}"/>
              </a:ext>
            </a:extLst>
          </p:cNvPr>
          <p:cNvCxnSpPr/>
          <p:nvPr/>
        </p:nvCxnSpPr>
        <p:spPr>
          <a:xfrm flipV="1">
            <a:off x="3505200" y="1975201"/>
            <a:ext cx="847344" cy="304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AD94551-BCE3-4107-B0AB-4FFB02FAC8C9}"/>
              </a:ext>
            </a:extLst>
          </p:cNvPr>
          <p:cNvSpPr txBox="1"/>
          <p:nvPr/>
        </p:nvSpPr>
        <p:spPr>
          <a:xfrm>
            <a:off x="4385794" y="1772964"/>
            <a:ext cx="2291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1.000 Eigen Vermogen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8CC6B77-7CD8-4DCE-8B47-64D57212219F}"/>
              </a:ext>
            </a:extLst>
          </p:cNvPr>
          <p:cNvCxnSpPr>
            <a:cxnSpLocks/>
          </p:cNvCxnSpPr>
          <p:nvPr/>
        </p:nvCxnSpPr>
        <p:spPr>
          <a:xfrm>
            <a:off x="3444240" y="2730941"/>
            <a:ext cx="914400" cy="540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1D65C09-9722-40CD-B425-1341B2B88D69}"/>
              </a:ext>
            </a:extLst>
          </p:cNvPr>
          <p:cNvSpPr txBox="1"/>
          <p:nvPr/>
        </p:nvSpPr>
        <p:spPr>
          <a:xfrm>
            <a:off x="4536876" y="2589970"/>
            <a:ext cx="16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250 Bankschuld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9768478-4993-46EE-9EAF-C06B83BEA466}"/>
              </a:ext>
            </a:extLst>
          </p:cNvPr>
          <p:cNvSpPr txBox="1"/>
          <p:nvPr/>
        </p:nvSpPr>
        <p:spPr>
          <a:xfrm>
            <a:off x="4995130" y="2925489"/>
            <a:ext cx="1130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4% Intrest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BBD7040-A306-458F-BC7A-C32F496B5705}"/>
              </a:ext>
            </a:extLst>
          </p:cNvPr>
          <p:cNvSpPr txBox="1"/>
          <p:nvPr/>
        </p:nvSpPr>
        <p:spPr>
          <a:xfrm>
            <a:off x="6824194" y="1783418"/>
            <a:ext cx="1976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50 Winst na belast.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CD51A29-1E8F-42D3-924C-D7BD0B56297A}"/>
              </a:ext>
            </a:extLst>
          </p:cNvPr>
          <p:cNvSpPr txBox="1"/>
          <p:nvPr/>
        </p:nvSpPr>
        <p:spPr>
          <a:xfrm>
            <a:off x="6832182" y="2831626"/>
            <a:ext cx="15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100 Kasstroom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8A89FEF-7D9A-4FDC-8127-EEA6E367E5F0}"/>
              </a:ext>
            </a:extLst>
          </p:cNvPr>
          <p:cNvCxnSpPr>
            <a:cxnSpLocks/>
          </p:cNvCxnSpPr>
          <p:nvPr/>
        </p:nvCxnSpPr>
        <p:spPr>
          <a:xfrm flipV="1">
            <a:off x="3630894" y="3439284"/>
            <a:ext cx="781917" cy="23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D8600C87-DB90-42EF-95BF-53F74F8A65B4}"/>
              </a:ext>
            </a:extLst>
          </p:cNvPr>
          <p:cNvSpPr txBox="1"/>
          <p:nvPr/>
        </p:nvSpPr>
        <p:spPr>
          <a:xfrm>
            <a:off x="4536876" y="3295838"/>
            <a:ext cx="21859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750 Terminal </a:t>
            </a:r>
            <a:r>
              <a:rPr lang="nl-BE" dirty="0" err="1"/>
              <a:t>value</a:t>
            </a:r>
            <a:endParaRPr lang="nl-BE" dirty="0"/>
          </a:p>
          <a:p>
            <a:r>
              <a:rPr lang="nl-BE" sz="1400" dirty="0"/>
              <a:t>           (vaste activa+ W.C.R.)</a:t>
            </a:r>
          </a:p>
        </p:txBody>
      </p:sp>
    </p:spTree>
    <p:extLst>
      <p:ext uri="{BB962C8B-B14F-4D97-AF65-F5344CB8AC3E}">
        <p14:creationId xmlns:p14="http://schemas.microsoft.com/office/powerpoint/2010/main" val="3071765558"/>
      </p:ext>
    </p:extLst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2.png">
            <a:extLst>
              <a:ext uri="{FF2B5EF4-FFF2-40B4-BE49-F238E27FC236}">
                <a16:creationId xmlns:a16="http://schemas.microsoft.com/office/drawing/2014/main" id="{D9BC077C-7F72-4BAC-B7BD-DE11A12FD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1179600" y="2069271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1324062" y="2142296"/>
            <a:ext cx="11525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8" name="Text Box 56"/>
          <p:cNvSpPr txBox="1">
            <a:spLocks noChangeArrowheads="1"/>
          </p:cNvSpPr>
          <p:nvPr/>
        </p:nvSpPr>
        <p:spPr bwMode="auto">
          <a:xfrm>
            <a:off x="2476587" y="2594616"/>
            <a:ext cx="1150938" cy="36004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Schuld</a:t>
            </a:r>
          </a:p>
        </p:txBody>
      </p:sp>
      <p:sp>
        <p:nvSpPr>
          <p:cNvPr id="9" name="Text Box 57"/>
          <p:cNvSpPr txBox="1">
            <a:spLocks noChangeArrowheads="1"/>
          </p:cNvSpPr>
          <p:nvPr/>
        </p:nvSpPr>
        <p:spPr bwMode="auto">
          <a:xfrm>
            <a:off x="2476587" y="2142296"/>
            <a:ext cx="1150938" cy="472004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Eigen vermogen</a:t>
            </a:r>
          </a:p>
        </p:txBody>
      </p:sp>
      <p:sp>
        <p:nvSpPr>
          <p:cNvPr id="10" name="Text Box 58"/>
          <p:cNvSpPr txBox="1">
            <a:spLocks noChangeArrowheads="1"/>
          </p:cNvSpPr>
          <p:nvPr/>
        </p:nvSpPr>
        <p:spPr bwMode="auto">
          <a:xfrm>
            <a:off x="2476587" y="2954656"/>
            <a:ext cx="1150938" cy="23142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&lt;1Y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1324807" y="2861434"/>
            <a:ext cx="11509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Voorraden</a:t>
            </a:r>
          </a:p>
        </p:txBody>
      </p:sp>
      <p:sp>
        <p:nvSpPr>
          <p:cNvPr id="12" name="Text Box 61"/>
          <p:cNvSpPr txBox="1">
            <a:spLocks noChangeArrowheads="1"/>
          </p:cNvSpPr>
          <p:nvPr/>
        </p:nvSpPr>
        <p:spPr bwMode="auto">
          <a:xfrm>
            <a:off x="1324807" y="3509134"/>
            <a:ext cx="1150937" cy="46910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Vorderingen</a:t>
            </a:r>
          </a:p>
        </p:txBody>
      </p: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1324062" y="3078921"/>
            <a:ext cx="11509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BE" sz="1200"/>
              <a:t>Handels-vorderingen</a:t>
            </a:r>
            <a:endParaRPr lang="nl-NL" sz="1200"/>
          </a:p>
        </p:txBody>
      </p:sp>
      <p:sp>
        <p:nvSpPr>
          <p:cNvPr id="14" name="Text Box 63"/>
          <p:cNvSpPr txBox="1">
            <a:spLocks noChangeArrowheads="1"/>
          </p:cNvSpPr>
          <p:nvPr/>
        </p:nvSpPr>
        <p:spPr bwMode="auto">
          <a:xfrm>
            <a:off x="2476587" y="3186077"/>
            <a:ext cx="1150938" cy="253207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KT Fin Schuld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5" name="Text Box 64"/>
          <p:cNvSpPr txBox="1">
            <a:spLocks noChangeArrowheads="1"/>
          </p:cNvSpPr>
          <p:nvPr/>
        </p:nvSpPr>
        <p:spPr bwMode="auto">
          <a:xfrm>
            <a:off x="2476587" y="3437696"/>
            <a:ext cx="11509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Leveranciers</a:t>
            </a:r>
          </a:p>
        </p:txBody>
      </p:sp>
      <p:sp>
        <p:nvSpPr>
          <p:cNvPr id="19" name="Text Box 72"/>
          <p:cNvSpPr txBox="1">
            <a:spLocks noChangeArrowheads="1"/>
          </p:cNvSpPr>
          <p:nvPr/>
        </p:nvSpPr>
        <p:spPr bwMode="auto">
          <a:xfrm>
            <a:off x="2476587" y="3726621"/>
            <a:ext cx="1150938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Soc/Fisc.</a:t>
            </a:r>
          </a:p>
          <a:p>
            <a:pPr algn="ctr" eaLnBrk="1" hangingPunct="1"/>
            <a:r>
              <a:rPr lang="nl-NL" sz="1200"/>
              <a:t>Schulden</a:t>
            </a:r>
          </a:p>
          <a:p>
            <a:pPr algn="ctr" eaLnBrk="1" hangingPunct="1"/>
            <a:endParaRPr lang="nl-NL" sz="1200"/>
          </a:p>
        </p:txBody>
      </p:sp>
      <p:sp>
        <p:nvSpPr>
          <p:cNvPr id="20" name="Text Box 73"/>
          <p:cNvSpPr txBox="1">
            <a:spLocks noChangeArrowheads="1"/>
          </p:cNvSpPr>
          <p:nvPr/>
        </p:nvSpPr>
        <p:spPr bwMode="auto">
          <a:xfrm>
            <a:off x="1320148" y="3979289"/>
            <a:ext cx="1152525" cy="26709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 err="1"/>
              <a:t>Liq.Middelen</a:t>
            </a:r>
            <a:endParaRPr lang="nl-NL" sz="1000" dirty="0"/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2476587" y="2069271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25" name="TextBox 24"/>
          <p:cNvSpPr txBox="1"/>
          <p:nvPr/>
        </p:nvSpPr>
        <p:spPr>
          <a:xfrm>
            <a:off x="2017805" y="1721228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Balans</a:t>
            </a:r>
          </a:p>
        </p:txBody>
      </p:sp>
      <p:pic>
        <p:nvPicPr>
          <p:cNvPr id="29" name="image1.jpeg">
            <a:extLst>
              <a:ext uri="{FF2B5EF4-FFF2-40B4-BE49-F238E27FC236}">
                <a16:creationId xmlns:a16="http://schemas.microsoft.com/office/drawing/2014/main" id="{2F7993CD-85BE-42DA-8BC2-3E5C49AEE3B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1844" y="5988106"/>
            <a:ext cx="1459448" cy="73337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0BB0EF9-4613-413D-BE10-92ACF5B1BB16}"/>
              </a:ext>
            </a:extLst>
          </p:cNvPr>
          <p:cNvSpPr txBox="1"/>
          <p:nvPr/>
        </p:nvSpPr>
        <p:spPr>
          <a:xfrm>
            <a:off x="1512277" y="637188"/>
            <a:ext cx="696570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791845">
              <a:spcBef>
                <a:spcPts val="25"/>
              </a:spcBef>
              <a:spcAft>
                <a:spcPts val="0"/>
              </a:spcAft>
            </a:pPr>
            <a:r>
              <a:rPr lang="nl-BE" sz="3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WACC?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45C9D73-6CD4-4C3F-B37A-87A63359CDEC}"/>
              </a:ext>
            </a:extLst>
          </p:cNvPr>
          <p:cNvCxnSpPr/>
          <p:nvPr/>
        </p:nvCxnSpPr>
        <p:spPr>
          <a:xfrm flipV="1">
            <a:off x="3505200" y="1975201"/>
            <a:ext cx="847344" cy="304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AD94551-BCE3-4107-B0AB-4FFB02FAC8C9}"/>
              </a:ext>
            </a:extLst>
          </p:cNvPr>
          <p:cNvSpPr txBox="1"/>
          <p:nvPr/>
        </p:nvSpPr>
        <p:spPr>
          <a:xfrm>
            <a:off x="4385794" y="1772964"/>
            <a:ext cx="2291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1.000 Eigen Vermogen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8CC6B77-7CD8-4DCE-8B47-64D57212219F}"/>
              </a:ext>
            </a:extLst>
          </p:cNvPr>
          <p:cNvCxnSpPr>
            <a:cxnSpLocks/>
          </p:cNvCxnSpPr>
          <p:nvPr/>
        </p:nvCxnSpPr>
        <p:spPr>
          <a:xfrm>
            <a:off x="3444240" y="2730941"/>
            <a:ext cx="914400" cy="540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1D65C09-9722-40CD-B425-1341B2B88D69}"/>
              </a:ext>
            </a:extLst>
          </p:cNvPr>
          <p:cNvSpPr txBox="1"/>
          <p:nvPr/>
        </p:nvSpPr>
        <p:spPr>
          <a:xfrm>
            <a:off x="4536876" y="2589970"/>
            <a:ext cx="16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250 Bankschuld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9768478-4993-46EE-9EAF-C06B83BEA466}"/>
              </a:ext>
            </a:extLst>
          </p:cNvPr>
          <p:cNvSpPr txBox="1"/>
          <p:nvPr/>
        </p:nvSpPr>
        <p:spPr>
          <a:xfrm>
            <a:off x="4995130" y="2925489"/>
            <a:ext cx="1130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4% Intrest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BBD7040-A306-458F-BC7A-C32F496B5705}"/>
              </a:ext>
            </a:extLst>
          </p:cNvPr>
          <p:cNvSpPr txBox="1"/>
          <p:nvPr/>
        </p:nvSpPr>
        <p:spPr>
          <a:xfrm>
            <a:off x="6824194" y="1783418"/>
            <a:ext cx="1976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50 Winst na belast.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9476DC-A161-4B2E-95E6-F070303AEFE8}"/>
              </a:ext>
            </a:extLst>
          </p:cNvPr>
          <p:cNvSpPr txBox="1"/>
          <p:nvPr/>
        </p:nvSpPr>
        <p:spPr>
          <a:xfrm>
            <a:off x="6343383" y="2207770"/>
            <a:ext cx="2055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>
                <a:solidFill>
                  <a:srgbClr val="FF0000"/>
                </a:solidFill>
              </a:rPr>
              <a:t>5% rendement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7DD13FA-F638-4934-A884-7CCACDA469E7}"/>
              </a:ext>
            </a:extLst>
          </p:cNvPr>
          <p:cNvCxnSpPr/>
          <p:nvPr/>
        </p:nvCxnSpPr>
        <p:spPr>
          <a:xfrm flipH="1" flipV="1">
            <a:off x="4995130" y="2069271"/>
            <a:ext cx="1430054" cy="25940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E285BE6-0729-4D77-BE87-097049927E86}"/>
              </a:ext>
            </a:extLst>
          </p:cNvPr>
          <p:cNvCxnSpPr>
            <a:cxnSpLocks/>
          </p:cNvCxnSpPr>
          <p:nvPr/>
        </p:nvCxnSpPr>
        <p:spPr>
          <a:xfrm flipV="1">
            <a:off x="6803997" y="2105786"/>
            <a:ext cx="230523" cy="2309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7CD51A29-1E8F-42D3-924C-D7BD0B56297A}"/>
              </a:ext>
            </a:extLst>
          </p:cNvPr>
          <p:cNvSpPr txBox="1"/>
          <p:nvPr/>
        </p:nvSpPr>
        <p:spPr>
          <a:xfrm>
            <a:off x="6832182" y="2831626"/>
            <a:ext cx="15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100 Kasstroom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8A89FEF-7D9A-4FDC-8127-EEA6E367E5F0}"/>
              </a:ext>
            </a:extLst>
          </p:cNvPr>
          <p:cNvCxnSpPr>
            <a:cxnSpLocks/>
          </p:cNvCxnSpPr>
          <p:nvPr/>
        </p:nvCxnSpPr>
        <p:spPr>
          <a:xfrm flipV="1">
            <a:off x="3630894" y="3439284"/>
            <a:ext cx="781917" cy="23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D8600C87-DB90-42EF-95BF-53F74F8A65B4}"/>
              </a:ext>
            </a:extLst>
          </p:cNvPr>
          <p:cNvSpPr txBox="1"/>
          <p:nvPr/>
        </p:nvSpPr>
        <p:spPr>
          <a:xfrm>
            <a:off x="4536876" y="3295838"/>
            <a:ext cx="21859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750 Terminal </a:t>
            </a:r>
            <a:r>
              <a:rPr lang="nl-BE" dirty="0" err="1"/>
              <a:t>value</a:t>
            </a:r>
            <a:endParaRPr lang="nl-BE" dirty="0"/>
          </a:p>
          <a:p>
            <a:r>
              <a:rPr lang="nl-BE" sz="1400" dirty="0"/>
              <a:t>           (vaste activa+ W.C.R.)</a:t>
            </a:r>
          </a:p>
        </p:txBody>
      </p:sp>
    </p:spTree>
    <p:extLst>
      <p:ext uri="{BB962C8B-B14F-4D97-AF65-F5344CB8AC3E}">
        <p14:creationId xmlns:p14="http://schemas.microsoft.com/office/powerpoint/2010/main" val="763393010"/>
      </p:ext>
    </p:extLst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2.png">
            <a:extLst>
              <a:ext uri="{FF2B5EF4-FFF2-40B4-BE49-F238E27FC236}">
                <a16:creationId xmlns:a16="http://schemas.microsoft.com/office/drawing/2014/main" id="{D9BC077C-7F72-4BAC-B7BD-DE11A12FD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1179600" y="2069271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1324062" y="2142296"/>
            <a:ext cx="11525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8" name="Text Box 56"/>
          <p:cNvSpPr txBox="1">
            <a:spLocks noChangeArrowheads="1"/>
          </p:cNvSpPr>
          <p:nvPr/>
        </p:nvSpPr>
        <p:spPr bwMode="auto">
          <a:xfrm>
            <a:off x="2476587" y="2594616"/>
            <a:ext cx="1150938" cy="36004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Schuld</a:t>
            </a:r>
          </a:p>
        </p:txBody>
      </p:sp>
      <p:sp>
        <p:nvSpPr>
          <p:cNvPr id="9" name="Text Box 57"/>
          <p:cNvSpPr txBox="1">
            <a:spLocks noChangeArrowheads="1"/>
          </p:cNvSpPr>
          <p:nvPr/>
        </p:nvSpPr>
        <p:spPr bwMode="auto">
          <a:xfrm>
            <a:off x="2476587" y="2142296"/>
            <a:ext cx="1150938" cy="472004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Eigen vermogen</a:t>
            </a:r>
          </a:p>
        </p:txBody>
      </p:sp>
      <p:sp>
        <p:nvSpPr>
          <p:cNvPr id="10" name="Text Box 58"/>
          <p:cNvSpPr txBox="1">
            <a:spLocks noChangeArrowheads="1"/>
          </p:cNvSpPr>
          <p:nvPr/>
        </p:nvSpPr>
        <p:spPr bwMode="auto">
          <a:xfrm>
            <a:off x="2476587" y="2954656"/>
            <a:ext cx="1150938" cy="23142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&lt;1Y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1324807" y="2861434"/>
            <a:ext cx="11509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Voorraden</a:t>
            </a:r>
          </a:p>
        </p:txBody>
      </p:sp>
      <p:sp>
        <p:nvSpPr>
          <p:cNvPr id="12" name="Text Box 61"/>
          <p:cNvSpPr txBox="1">
            <a:spLocks noChangeArrowheads="1"/>
          </p:cNvSpPr>
          <p:nvPr/>
        </p:nvSpPr>
        <p:spPr bwMode="auto">
          <a:xfrm>
            <a:off x="1324807" y="3509134"/>
            <a:ext cx="1150937" cy="46910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Vorderingen</a:t>
            </a:r>
          </a:p>
        </p:txBody>
      </p: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1324062" y="3078921"/>
            <a:ext cx="11509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BE" sz="1200"/>
              <a:t>Handels-vorderingen</a:t>
            </a:r>
            <a:endParaRPr lang="nl-NL" sz="1200"/>
          </a:p>
        </p:txBody>
      </p:sp>
      <p:sp>
        <p:nvSpPr>
          <p:cNvPr id="14" name="Text Box 63"/>
          <p:cNvSpPr txBox="1">
            <a:spLocks noChangeArrowheads="1"/>
          </p:cNvSpPr>
          <p:nvPr/>
        </p:nvSpPr>
        <p:spPr bwMode="auto">
          <a:xfrm>
            <a:off x="2476587" y="3186077"/>
            <a:ext cx="1150938" cy="253207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KT Fin Schuld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5" name="Text Box 64"/>
          <p:cNvSpPr txBox="1">
            <a:spLocks noChangeArrowheads="1"/>
          </p:cNvSpPr>
          <p:nvPr/>
        </p:nvSpPr>
        <p:spPr bwMode="auto">
          <a:xfrm>
            <a:off x="2476587" y="3437696"/>
            <a:ext cx="11509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Leveranciers</a:t>
            </a:r>
          </a:p>
        </p:txBody>
      </p:sp>
      <p:sp>
        <p:nvSpPr>
          <p:cNvPr id="19" name="Text Box 72"/>
          <p:cNvSpPr txBox="1">
            <a:spLocks noChangeArrowheads="1"/>
          </p:cNvSpPr>
          <p:nvPr/>
        </p:nvSpPr>
        <p:spPr bwMode="auto">
          <a:xfrm>
            <a:off x="2476587" y="3726621"/>
            <a:ext cx="1150938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Soc/Fisc.</a:t>
            </a:r>
          </a:p>
          <a:p>
            <a:pPr algn="ctr" eaLnBrk="1" hangingPunct="1"/>
            <a:r>
              <a:rPr lang="nl-NL" sz="1200"/>
              <a:t>Schulden</a:t>
            </a:r>
          </a:p>
          <a:p>
            <a:pPr algn="ctr" eaLnBrk="1" hangingPunct="1"/>
            <a:endParaRPr lang="nl-NL" sz="1200"/>
          </a:p>
        </p:txBody>
      </p:sp>
      <p:sp>
        <p:nvSpPr>
          <p:cNvPr id="20" name="Text Box 73"/>
          <p:cNvSpPr txBox="1">
            <a:spLocks noChangeArrowheads="1"/>
          </p:cNvSpPr>
          <p:nvPr/>
        </p:nvSpPr>
        <p:spPr bwMode="auto">
          <a:xfrm>
            <a:off x="1320148" y="3979289"/>
            <a:ext cx="1152525" cy="26709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 err="1"/>
              <a:t>Liq.Middelen</a:t>
            </a:r>
            <a:endParaRPr lang="nl-NL" sz="1000" dirty="0"/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2476587" y="2069271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25" name="TextBox 24"/>
          <p:cNvSpPr txBox="1"/>
          <p:nvPr/>
        </p:nvSpPr>
        <p:spPr>
          <a:xfrm>
            <a:off x="2017805" y="1721228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Balans</a:t>
            </a:r>
          </a:p>
        </p:txBody>
      </p:sp>
      <p:pic>
        <p:nvPicPr>
          <p:cNvPr id="29" name="image1.jpeg">
            <a:extLst>
              <a:ext uri="{FF2B5EF4-FFF2-40B4-BE49-F238E27FC236}">
                <a16:creationId xmlns:a16="http://schemas.microsoft.com/office/drawing/2014/main" id="{2F7993CD-85BE-42DA-8BC2-3E5C49AEE3B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1844" y="5988106"/>
            <a:ext cx="1459448" cy="73337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0BB0EF9-4613-413D-BE10-92ACF5B1BB16}"/>
              </a:ext>
            </a:extLst>
          </p:cNvPr>
          <p:cNvSpPr txBox="1"/>
          <p:nvPr/>
        </p:nvSpPr>
        <p:spPr>
          <a:xfrm>
            <a:off x="1512277" y="637188"/>
            <a:ext cx="696570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791845">
              <a:spcBef>
                <a:spcPts val="25"/>
              </a:spcBef>
              <a:spcAft>
                <a:spcPts val="0"/>
              </a:spcAft>
            </a:pPr>
            <a:r>
              <a:rPr lang="nl-BE" sz="3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WACC?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45C9D73-6CD4-4C3F-B37A-87A63359CDEC}"/>
              </a:ext>
            </a:extLst>
          </p:cNvPr>
          <p:cNvCxnSpPr/>
          <p:nvPr/>
        </p:nvCxnSpPr>
        <p:spPr>
          <a:xfrm flipV="1">
            <a:off x="3505200" y="1975201"/>
            <a:ext cx="847344" cy="304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AD94551-BCE3-4107-B0AB-4FFB02FAC8C9}"/>
              </a:ext>
            </a:extLst>
          </p:cNvPr>
          <p:cNvSpPr txBox="1"/>
          <p:nvPr/>
        </p:nvSpPr>
        <p:spPr>
          <a:xfrm>
            <a:off x="4385794" y="1772964"/>
            <a:ext cx="2291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1.000 Eigen Vermogen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8CC6B77-7CD8-4DCE-8B47-64D57212219F}"/>
              </a:ext>
            </a:extLst>
          </p:cNvPr>
          <p:cNvCxnSpPr>
            <a:cxnSpLocks/>
          </p:cNvCxnSpPr>
          <p:nvPr/>
        </p:nvCxnSpPr>
        <p:spPr>
          <a:xfrm>
            <a:off x="3444240" y="2730941"/>
            <a:ext cx="914400" cy="540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1D65C09-9722-40CD-B425-1341B2B88D69}"/>
              </a:ext>
            </a:extLst>
          </p:cNvPr>
          <p:cNvSpPr txBox="1"/>
          <p:nvPr/>
        </p:nvSpPr>
        <p:spPr>
          <a:xfrm>
            <a:off x="4536876" y="2589970"/>
            <a:ext cx="16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250 Bankschuld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9768478-4993-46EE-9EAF-C06B83BEA466}"/>
              </a:ext>
            </a:extLst>
          </p:cNvPr>
          <p:cNvSpPr txBox="1"/>
          <p:nvPr/>
        </p:nvSpPr>
        <p:spPr>
          <a:xfrm>
            <a:off x="4995130" y="2925489"/>
            <a:ext cx="1130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4% Intrest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BBD7040-A306-458F-BC7A-C32F496B5705}"/>
              </a:ext>
            </a:extLst>
          </p:cNvPr>
          <p:cNvSpPr txBox="1"/>
          <p:nvPr/>
        </p:nvSpPr>
        <p:spPr>
          <a:xfrm>
            <a:off x="6824194" y="1783418"/>
            <a:ext cx="1976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50 Winst na belast.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9476DC-A161-4B2E-95E6-F070303AEFE8}"/>
              </a:ext>
            </a:extLst>
          </p:cNvPr>
          <p:cNvSpPr txBox="1"/>
          <p:nvPr/>
        </p:nvSpPr>
        <p:spPr>
          <a:xfrm>
            <a:off x="6343383" y="2207770"/>
            <a:ext cx="2055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>
                <a:solidFill>
                  <a:srgbClr val="FF0000"/>
                </a:solidFill>
              </a:rPr>
              <a:t>5% rendement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7DD13FA-F638-4934-A884-7CCACDA469E7}"/>
              </a:ext>
            </a:extLst>
          </p:cNvPr>
          <p:cNvCxnSpPr/>
          <p:nvPr/>
        </p:nvCxnSpPr>
        <p:spPr>
          <a:xfrm flipH="1" flipV="1">
            <a:off x="4995130" y="2069271"/>
            <a:ext cx="1430054" cy="25940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E285BE6-0729-4D77-BE87-097049927E86}"/>
              </a:ext>
            </a:extLst>
          </p:cNvPr>
          <p:cNvCxnSpPr>
            <a:cxnSpLocks/>
          </p:cNvCxnSpPr>
          <p:nvPr/>
        </p:nvCxnSpPr>
        <p:spPr>
          <a:xfrm flipV="1">
            <a:off x="6803997" y="2105786"/>
            <a:ext cx="230523" cy="2309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7CD51A29-1E8F-42D3-924C-D7BD0B56297A}"/>
              </a:ext>
            </a:extLst>
          </p:cNvPr>
          <p:cNvSpPr txBox="1"/>
          <p:nvPr/>
        </p:nvSpPr>
        <p:spPr>
          <a:xfrm>
            <a:off x="6832182" y="2831626"/>
            <a:ext cx="15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100 Kasstroom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8A89FEF-7D9A-4FDC-8127-EEA6E367E5F0}"/>
              </a:ext>
            </a:extLst>
          </p:cNvPr>
          <p:cNvCxnSpPr>
            <a:cxnSpLocks/>
          </p:cNvCxnSpPr>
          <p:nvPr/>
        </p:nvCxnSpPr>
        <p:spPr>
          <a:xfrm flipV="1">
            <a:off x="3630894" y="3439284"/>
            <a:ext cx="781917" cy="23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D8600C87-DB90-42EF-95BF-53F74F8A65B4}"/>
              </a:ext>
            </a:extLst>
          </p:cNvPr>
          <p:cNvSpPr txBox="1"/>
          <p:nvPr/>
        </p:nvSpPr>
        <p:spPr>
          <a:xfrm>
            <a:off x="4536876" y="3295838"/>
            <a:ext cx="21859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750 Terminal </a:t>
            </a:r>
            <a:r>
              <a:rPr lang="nl-BE" dirty="0" err="1"/>
              <a:t>value</a:t>
            </a:r>
            <a:endParaRPr lang="nl-BE" dirty="0"/>
          </a:p>
          <a:p>
            <a:r>
              <a:rPr lang="nl-BE" sz="1400" dirty="0"/>
              <a:t>           (vaste activa+ W.C.R.)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18026664-4E30-4DB6-8BF4-A7A5ED6E91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0148" y="4507839"/>
            <a:ext cx="4318254" cy="1789986"/>
          </a:xfrm>
          <a:prstGeom prst="rect">
            <a:avLst/>
          </a:prstGeom>
        </p:spPr>
      </p:pic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ABB2895-1223-4BFB-A7E8-D873A8213CC4}"/>
              </a:ext>
            </a:extLst>
          </p:cNvPr>
          <p:cNvCxnSpPr>
            <a:cxnSpLocks/>
          </p:cNvCxnSpPr>
          <p:nvPr/>
        </p:nvCxnSpPr>
        <p:spPr>
          <a:xfrm flipH="1">
            <a:off x="2816352" y="3171660"/>
            <a:ext cx="4102906" cy="21829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5756821"/>
      </p:ext>
    </p:extLst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2.png">
            <a:extLst>
              <a:ext uri="{FF2B5EF4-FFF2-40B4-BE49-F238E27FC236}">
                <a16:creationId xmlns:a16="http://schemas.microsoft.com/office/drawing/2014/main" id="{D9BC077C-7F72-4BAC-B7BD-DE11A12FD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1179600" y="2069271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1324062" y="2142296"/>
            <a:ext cx="11525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8" name="Text Box 56"/>
          <p:cNvSpPr txBox="1">
            <a:spLocks noChangeArrowheads="1"/>
          </p:cNvSpPr>
          <p:nvPr/>
        </p:nvSpPr>
        <p:spPr bwMode="auto">
          <a:xfrm>
            <a:off x="2476587" y="2594616"/>
            <a:ext cx="1150938" cy="36004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Schuld</a:t>
            </a:r>
          </a:p>
        </p:txBody>
      </p:sp>
      <p:sp>
        <p:nvSpPr>
          <p:cNvPr id="9" name="Text Box 57"/>
          <p:cNvSpPr txBox="1">
            <a:spLocks noChangeArrowheads="1"/>
          </p:cNvSpPr>
          <p:nvPr/>
        </p:nvSpPr>
        <p:spPr bwMode="auto">
          <a:xfrm>
            <a:off x="2476587" y="2142296"/>
            <a:ext cx="1150938" cy="472004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Eigen vermogen</a:t>
            </a:r>
          </a:p>
        </p:txBody>
      </p:sp>
      <p:sp>
        <p:nvSpPr>
          <p:cNvPr id="10" name="Text Box 58"/>
          <p:cNvSpPr txBox="1">
            <a:spLocks noChangeArrowheads="1"/>
          </p:cNvSpPr>
          <p:nvPr/>
        </p:nvSpPr>
        <p:spPr bwMode="auto">
          <a:xfrm>
            <a:off x="2476587" y="2954656"/>
            <a:ext cx="1150938" cy="23142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&lt;1Y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1324807" y="2861434"/>
            <a:ext cx="11509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Voorraden</a:t>
            </a:r>
          </a:p>
        </p:txBody>
      </p:sp>
      <p:sp>
        <p:nvSpPr>
          <p:cNvPr id="12" name="Text Box 61"/>
          <p:cNvSpPr txBox="1">
            <a:spLocks noChangeArrowheads="1"/>
          </p:cNvSpPr>
          <p:nvPr/>
        </p:nvSpPr>
        <p:spPr bwMode="auto">
          <a:xfrm>
            <a:off x="1324807" y="3509134"/>
            <a:ext cx="1150937" cy="46910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Vorderingen</a:t>
            </a:r>
          </a:p>
        </p:txBody>
      </p: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1324062" y="3078921"/>
            <a:ext cx="11509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BE" sz="1200"/>
              <a:t>Handels-vorderingen</a:t>
            </a:r>
            <a:endParaRPr lang="nl-NL" sz="1200"/>
          </a:p>
        </p:txBody>
      </p:sp>
      <p:sp>
        <p:nvSpPr>
          <p:cNvPr id="14" name="Text Box 63"/>
          <p:cNvSpPr txBox="1">
            <a:spLocks noChangeArrowheads="1"/>
          </p:cNvSpPr>
          <p:nvPr/>
        </p:nvSpPr>
        <p:spPr bwMode="auto">
          <a:xfrm>
            <a:off x="2476587" y="3186077"/>
            <a:ext cx="1150938" cy="253207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KT Fin Schuld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5" name="Text Box 64"/>
          <p:cNvSpPr txBox="1">
            <a:spLocks noChangeArrowheads="1"/>
          </p:cNvSpPr>
          <p:nvPr/>
        </p:nvSpPr>
        <p:spPr bwMode="auto">
          <a:xfrm>
            <a:off x="2476587" y="3437696"/>
            <a:ext cx="11509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Leveranciers</a:t>
            </a:r>
          </a:p>
        </p:txBody>
      </p:sp>
      <p:sp>
        <p:nvSpPr>
          <p:cNvPr id="19" name="Text Box 72"/>
          <p:cNvSpPr txBox="1">
            <a:spLocks noChangeArrowheads="1"/>
          </p:cNvSpPr>
          <p:nvPr/>
        </p:nvSpPr>
        <p:spPr bwMode="auto">
          <a:xfrm>
            <a:off x="2476587" y="3726621"/>
            <a:ext cx="1150938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Soc/Fisc.</a:t>
            </a:r>
          </a:p>
          <a:p>
            <a:pPr algn="ctr" eaLnBrk="1" hangingPunct="1"/>
            <a:r>
              <a:rPr lang="nl-NL" sz="1200"/>
              <a:t>Schulden</a:t>
            </a:r>
          </a:p>
          <a:p>
            <a:pPr algn="ctr" eaLnBrk="1" hangingPunct="1"/>
            <a:endParaRPr lang="nl-NL" sz="1200"/>
          </a:p>
        </p:txBody>
      </p:sp>
      <p:sp>
        <p:nvSpPr>
          <p:cNvPr id="20" name="Text Box 73"/>
          <p:cNvSpPr txBox="1">
            <a:spLocks noChangeArrowheads="1"/>
          </p:cNvSpPr>
          <p:nvPr/>
        </p:nvSpPr>
        <p:spPr bwMode="auto">
          <a:xfrm>
            <a:off x="1320148" y="3979289"/>
            <a:ext cx="1152525" cy="26709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 err="1"/>
              <a:t>Liq.Middelen</a:t>
            </a:r>
            <a:endParaRPr lang="nl-NL" sz="1000" dirty="0"/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2476587" y="2069271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25" name="TextBox 24"/>
          <p:cNvSpPr txBox="1"/>
          <p:nvPr/>
        </p:nvSpPr>
        <p:spPr>
          <a:xfrm>
            <a:off x="2017805" y="1721228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Balans</a:t>
            </a:r>
          </a:p>
        </p:txBody>
      </p:sp>
      <p:pic>
        <p:nvPicPr>
          <p:cNvPr id="29" name="image1.jpeg">
            <a:extLst>
              <a:ext uri="{FF2B5EF4-FFF2-40B4-BE49-F238E27FC236}">
                <a16:creationId xmlns:a16="http://schemas.microsoft.com/office/drawing/2014/main" id="{2F7993CD-85BE-42DA-8BC2-3E5C49AEE3B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1844" y="5988106"/>
            <a:ext cx="1459448" cy="73337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0BB0EF9-4613-413D-BE10-92ACF5B1BB16}"/>
              </a:ext>
            </a:extLst>
          </p:cNvPr>
          <p:cNvSpPr txBox="1"/>
          <p:nvPr/>
        </p:nvSpPr>
        <p:spPr>
          <a:xfrm>
            <a:off x="1512277" y="637188"/>
            <a:ext cx="696570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791845">
              <a:spcBef>
                <a:spcPts val="25"/>
              </a:spcBef>
              <a:spcAft>
                <a:spcPts val="0"/>
              </a:spcAft>
            </a:pPr>
            <a:r>
              <a:rPr lang="nl-BE" sz="3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WACC?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45C9D73-6CD4-4C3F-B37A-87A63359CDEC}"/>
              </a:ext>
            </a:extLst>
          </p:cNvPr>
          <p:cNvCxnSpPr/>
          <p:nvPr/>
        </p:nvCxnSpPr>
        <p:spPr>
          <a:xfrm flipV="1">
            <a:off x="3505200" y="1975201"/>
            <a:ext cx="847344" cy="304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AD94551-BCE3-4107-B0AB-4FFB02FAC8C9}"/>
              </a:ext>
            </a:extLst>
          </p:cNvPr>
          <p:cNvSpPr txBox="1"/>
          <p:nvPr/>
        </p:nvSpPr>
        <p:spPr>
          <a:xfrm>
            <a:off x="4385794" y="1772964"/>
            <a:ext cx="2291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1.000 Eigen Vermogen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8CC6B77-7CD8-4DCE-8B47-64D57212219F}"/>
              </a:ext>
            </a:extLst>
          </p:cNvPr>
          <p:cNvCxnSpPr>
            <a:cxnSpLocks/>
          </p:cNvCxnSpPr>
          <p:nvPr/>
        </p:nvCxnSpPr>
        <p:spPr>
          <a:xfrm>
            <a:off x="3444240" y="2730941"/>
            <a:ext cx="914400" cy="540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1D65C09-9722-40CD-B425-1341B2B88D69}"/>
              </a:ext>
            </a:extLst>
          </p:cNvPr>
          <p:cNvSpPr txBox="1"/>
          <p:nvPr/>
        </p:nvSpPr>
        <p:spPr>
          <a:xfrm>
            <a:off x="4536876" y="2589970"/>
            <a:ext cx="16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250 Bankschuld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9768478-4993-46EE-9EAF-C06B83BEA466}"/>
              </a:ext>
            </a:extLst>
          </p:cNvPr>
          <p:cNvSpPr txBox="1"/>
          <p:nvPr/>
        </p:nvSpPr>
        <p:spPr>
          <a:xfrm>
            <a:off x="4995130" y="2925489"/>
            <a:ext cx="1130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4% Intrest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BBD7040-A306-458F-BC7A-C32F496B5705}"/>
              </a:ext>
            </a:extLst>
          </p:cNvPr>
          <p:cNvSpPr txBox="1"/>
          <p:nvPr/>
        </p:nvSpPr>
        <p:spPr>
          <a:xfrm>
            <a:off x="6824194" y="1783418"/>
            <a:ext cx="1976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50 Winst na belast.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9476DC-A161-4B2E-95E6-F070303AEFE8}"/>
              </a:ext>
            </a:extLst>
          </p:cNvPr>
          <p:cNvSpPr txBox="1"/>
          <p:nvPr/>
        </p:nvSpPr>
        <p:spPr>
          <a:xfrm>
            <a:off x="6343383" y="2207770"/>
            <a:ext cx="2055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>
                <a:solidFill>
                  <a:srgbClr val="FF0000"/>
                </a:solidFill>
              </a:rPr>
              <a:t>5% rendement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7DD13FA-F638-4934-A884-7CCACDA469E7}"/>
              </a:ext>
            </a:extLst>
          </p:cNvPr>
          <p:cNvCxnSpPr/>
          <p:nvPr/>
        </p:nvCxnSpPr>
        <p:spPr>
          <a:xfrm flipH="1" flipV="1">
            <a:off x="4995130" y="2069271"/>
            <a:ext cx="1430054" cy="25940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E285BE6-0729-4D77-BE87-097049927E86}"/>
              </a:ext>
            </a:extLst>
          </p:cNvPr>
          <p:cNvCxnSpPr>
            <a:cxnSpLocks/>
          </p:cNvCxnSpPr>
          <p:nvPr/>
        </p:nvCxnSpPr>
        <p:spPr>
          <a:xfrm flipV="1">
            <a:off x="6803997" y="2105786"/>
            <a:ext cx="230523" cy="2309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7CD51A29-1E8F-42D3-924C-D7BD0B56297A}"/>
              </a:ext>
            </a:extLst>
          </p:cNvPr>
          <p:cNvSpPr txBox="1"/>
          <p:nvPr/>
        </p:nvSpPr>
        <p:spPr>
          <a:xfrm>
            <a:off x="6832182" y="2831626"/>
            <a:ext cx="15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100 Kasstroom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8A89FEF-7D9A-4FDC-8127-EEA6E367E5F0}"/>
              </a:ext>
            </a:extLst>
          </p:cNvPr>
          <p:cNvCxnSpPr>
            <a:cxnSpLocks/>
          </p:cNvCxnSpPr>
          <p:nvPr/>
        </p:nvCxnSpPr>
        <p:spPr>
          <a:xfrm flipV="1">
            <a:off x="3630894" y="3439284"/>
            <a:ext cx="781917" cy="23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D8600C87-DB90-42EF-95BF-53F74F8A65B4}"/>
              </a:ext>
            </a:extLst>
          </p:cNvPr>
          <p:cNvSpPr txBox="1"/>
          <p:nvPr/>
        </p:nvSpPr>
        <p:spPr>
          <a:xfrm>
            <a:off x="4536876" y="3295838"/>
            <a:ext cx="21859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750 Terminal </a:t>
            </a:r>
            <a:r>
              <a:rPr lang="nl-BE" dirty="0" err="1"/>
              <a:t>value</a:t>
            </a:r>
            <a:endParaRPr lang="nl-BE" dirty="0"/>
          </a:p>
          <a:p>
            <a:r>
              <a:rPr lang="nl-BE" sz="1400" dirty="0"/>
              <a:t>           (vaste activa+ W.C.R.)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18026664-4E30-4DB6-8BF4-A7A5ED6E91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0148" y="4507839"/>
            <a:ext cx="4318254" cy="1789986"/>
          </a:xfrm>
          <a:prstGeom prst="rect">
            <a:avLst/>
          </a:prstGeom>
        </p:spPr>
      </p:pic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ABB2895-1223-4BFB-A7E8-D873A8213CC4}"/>
              </a:ext>
            </a:extLst>
          </p:cNvPr>
          <p:cNvCxnSpPr>
            <a:cxnSpLocks/>
          </p:cNvCxnSpPr>
          <p:nvPr/>
        </p:nvCxnSpPr>
        <p:spPr>
          <a:xfrm>
            <a:off x="4803648" y="3657043"/>
            <a:ext cx="121920" cy="23310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842317"/>
      </p:ext>
    </p:extLst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2.png">
            <a:extLst>
              <a:ext uri="{FF2B5EF4-FFF2-40B4-BE49-F238E27FC236}">
                <a16:creationId xmlns:a16="http://schemas.microsoft.com/office/drawing/2014/main" id="{D9BC077C-7F72-4BAC-B7BD-DE11A12FD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1179600" y="2069271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1324062" y="2142296"/>
            <a:ext cx="11525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8" name="Text Box 56"/>
          <p:cNvSpPr txBox="1">
            <a:spLocks noChangeArrowheads="1"/>
          </p:cNvSpPr>
          <p:nvPr/>
        </p:nvSpPr>
        <p:spPr bwMode="auto">
          <a:xfrm>
            <a:off x="2476587" y="2594616"/>
            <a:ext cx="1150938" cy="36004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Schuld</a:t>
            </a:r>
          </a:p>
        </p:txBody>
      </p:sp>
      <p:sp>
        <p:nvSpPr>
          <p:cNvPr id="9" name="Text Box 57"/>
          <p:cNvSpPr txBox="1">
            <a:spLocks noChangeArrowheads="1"/>
          </p:cNvSpPr>
          <p:nvPr/>
        </p:nvSpPr>
        <p:spPr bwMode="auto">
          <a:xfrm>
            <a:off x="2476587" y="2142296"/>
            <a:ext cx="1150938" cy="472004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Eigen vermogen</a:t>
            </a:r>
          </a:p>
        </p:txBody>
      </p:sp>
      <p:sp>
        <p:nvSpPr>
          <p:cNvPr id="10" name="Text Box 58"/>
          <p:cNvSpPr txBox="1">
            <a:spLocks noChangeArrowheads="1"/>
          </p:cNvSpPr>
          <p:nvPr/>
        </p:nvSpPr>
        <p:spPr bwMode="auto">
          <a:xfrm>
            <a:off x="2476587" y="2954656"/>
            <a:ext cx="1150938" cy="23142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&lt;1Y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1324807" y="2861434"/>
            <a:ext cx="11509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Voorraden</a:t>
            </a:r>
          </a:p>
        </p:txBody>
      </p:sp>
      <p:sp>
        <p:nvSpPr>
          <p:cNvPr id="12" name="Text Box 61"/>
          <p:cNvSpPr txBox="1">
            <a:spLocks noChangeArrowheads="1"/>
          </p:cNvSpPr>
          <p:nvPr/>
        </p:nvSpPr>
        <p:spPr bwMode="auto">
          <a:xfrm>
            <a:off x="1324807" y="3509134"/>
            <a:ext cx="1150937" cy="46910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Vorderingen</a:t>
            </a:r>
          </a:p>
        </p:txBody>
      </p: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1324062" y="3078921"/>
            <a:ext cx="11509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BE" sz="1200"/>
              <a:t>Handels-vorderingen</a:t>
            </a:r>
            <a:endParaRPr lang="nl-NL" sz="1200"/>
          </a:p>
        </p:txBody>
      </p:sp>
      <p:sp>
        <p:nvSpPr>
          <p:cNvPr id="14" name="Text Box 63"/>
          <p:cNvSpPr txBox="1">
            <a:spLocks noChangeArrowheads="1"/>
          </p:cNvSpPr>
          <p:nvPr/>
        </p:nvSpPr>
        <p:spPr bwMode="auto">
          <a:xfrm>
            <a:off x="2476587" y="3186077"/>
            <a:ext cx="1150938" cy="253207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KT Fin Schuld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5" name="Text Box 64"/>
          <p:cNvSpPr txBox="1">
            <a:spLocks noChangeArrowheads="1"/>
          </p:cNvSpPr>
          <p:nvPr/>
        </p:nvSpPr>
        <p:spPr bwMode="auto">
          <a:xfrm>
            <a:off x="2476587" y="3437696"/>
            <a:ext cx="11509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Leveranciers</a:t>
            </a:r>
          </a:p>
        </p:txBody>
      </p:sp>
      <p:sp>
        <p:nvSpPr>
          <p:cNvPr id="19" name="Text Box 72"/>
          <p:cNvSpPr txBox="1">
            <a:spLocks noChangeArrowheads="1"/>
          </p:cNvSpPr>
          <p:nvPr/>
        </p:nvSpPr>
        <p:spPr bwMode="auto">
          <a:xfrm>
            <a:off x="2476587" y="3726621"/>
            <a:ext cx="1150938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Soc/Fisc.</a:t>
            </a:r>
          </a:p>
          <a:p>
            <a:pPr algn="ctr" eaLnBrk="1" hangingPunct="1"/>
            <a:r>
              <a:rPr lang="nl-NL" sz="1200"/>
              <a:t>Schulden</a:t>
            </a:r>
          </a:p>
          <a:p>
            <a:pPr algn="ctr" eaLnBrk="1" hangingPunct="1"/>
            <a:endParaRPr lang="nl-NL" sz="1200"/>
          </a:p>
        </p:txBody>
      </p:sp>
      <p:sp>
        <p:nvSpPr>
          <p:cNvPr id="20" name="Text Box 73"/>
          <p:cNvSpPr txBox="1">
            <a:spLocks noChangeArrowheads="1"/>
          </p:cNvSpPr>
          <p:nvPr/>
        </p:nvSpPr>
        <p:spPr bwMode="auto">
          <a:xfrm>
            <a:off x="1320148" y="3979289"/>
            <a:ext cx="1152525" cy="26709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 err="1"/>
              <a:t>Liq.Middelen</a:t>
            </a:r>
            <a:endParaRPr lang="nl-NL" sz="1000" dirty="0"/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2476587" y="2069271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25" name="TextBox 24"/>
          <p:cNvSpPr txBox="1"/>
          <p:nvPr/>
        </p:nvSpPr>
        <p:spPr>
          <a:xfrm>
            <a:off x="2017805" y="1721228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Balans</a:t>
            </a:r>
          </a:p>
        </p:txBody>
      </p:sp>
      <p:pic>
        <p:nvPicPr>
          <p:cNvPr id="29" name="image1.jpeg">
            <a:extLst>
              <a:ext uri="{FF2B5EF4-FFF2-40B4-BE49-F238E27FC236}">
                <a16:creationId xmlns:a16="http://schemas.microsoft.com/office/drawing/2014/main" id="{2F7993CD-85BE-42DA-8BC2-3E5C49AEE3B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1844" y="5988106"/>
            <a:ext cx="1459448" cy="73337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0BB0EF9-4613-413D-BE10-92ACF5B1BB16}"/>
              </a:ext>
            </a:extLst>
          </p:cNvPr>
          <p:cNvSpPr txBox="1"/>
          <p:nvPr/>
        </p:nvSpPr>
        <p:spPr>
          <a:xfrm>
            <a:off x="1512277" y="637188"/>
            <a:ext cx="696570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791845">
              <a:spcBef>
                <a:spcPts val="25"/>
              </a:spcBef>
              <a:spcAft>
                <a:spcPts val="0"/>
              </a:spcAft>
            </a:pPr>
            <a:r>
              <a:rPr lang="nl-BE" sz="3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WACC?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45C9D73-6CD4-4C3F-B37A-87A63359CDEC}"/>
              </a:ext>
            </a:extLst>
          </p:cNvPr>
          <p:cNvCxnSpPr/>
          <p:nvPr/>
        </p:nvCxnSpPr>
        <p:spPr>
          <a:xfrm flipV="1">
            <a:off x="3505200" y="1975201"/>
            <a:ext cx="847344" cy="304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AD94551-BCE3-4107-B0AB-4FFB02FAC8C9}"/>
              </a:ext>
            </a:extLst>
          </p:cNvPr>
          <p:cNvSpPr txBox="1"/>
          <p:nvPr/>
        </p:nvSpPr>
        <p:spPr>
          <a:xfrm>
            <a:off x="4385794" y="1772964"/>
            <a:ext cx="2291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1.000 Eigen Vermogen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8CC6B77-7CD8-4DCE-8B47-64D57212219F}"/>
              </a:ext>
            </a:extLst>
          </p:cNvPr>
          <p:cNvCxnSpPr>
            <a:cxnSpLocks/>
          </p:cNvCxnSpPr>
          <p:nvPr/>
        </p:nvCxnSpPr>
        <p:spPr>
          <a:xfrm>
            <a:off x="3444240" y="2730941"/>
            <a:ext cx="914400" cy="540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1D65C09-9722-40CD-B425-1341B2B88D69}"/>
              </a:ext>
            </a:extLst>
          </p:cNvPr>
          <p:cNvSpPr txBox="1"/>
          <p:nvPr/>
        </p:nvSpPr>
        <p:spPr>
          <a:xfrm>
            <a:off x="4536876" y="2589970"/>
            <a:ext cx="16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250 Bankschuld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9768478-4993-46EE-9EAF-C06B83BEA466}"/>
              </a:ext>
            </a:extLst>
          </p:cNvPr>
          <p:cNvSpPr txBox="1"/>
          <p:nvPr/>
        </p:nvSpPr>
        <p:spPr>
          <a:xfrm>
            <a:off x="4995130" y="2925489"/>
            <a:ext cx="1130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4% Intrest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BBD7040-A306-458F-BC7A-C32F496B5705}"/>
              </a:ext>
            </a:extLst>
          </p:cNvPr>
          <p:cNvSpPr txBox="1"/>
          <p:nvPr/>
        </p:nvSpPr>
        <p:spPr>
          <a:xfrm>
            <a:off x="6824194" y="1783418"/>
            <a:ext cx="1976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50 Winst na belast.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9476DC-A161-4B2E-95E6-F070303AEFE8}"/>
              </a:ext>
            </a:extLst>
          </p:cNvPr>
          <p:cNvSpPr txBox="1"/>
          <p:nvPr/>
        </p:nvSpPr>
        <p:spPr>
          <a:xfrm>
            <a:off x="6343383" y="2207770"/>
            <a:ext cx="2055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>
                <a:solidFill>
                  <a:srgbClr val="FF0000"/>
                </a:solidFill>
              </a:rPr>
              <a:t>5% rendement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7DD13FA-F638-4934-A884-7CCACDA469E7}"/>
              </a:ext>
            </a:extLst>
          </p:cNvPr>
          <p:cNvCxnSpPr/>
          <p:nvPr/>
        </p:nvCxnSpPr>
        <p:spPr>
          <a:xfrm flipH="1" flipV="1">
            <a:off x="4995130" y="2069271"/>
            <a:ext cx="1430054" cy="25940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E285BE6-0729-4D77-BE87-097049927E86}"/>
              </a:ext>
            </a:extLst>
          </p:cNvPr>
          <p:cNvCxnSpPr>
            <a:cxnSpLocks/>
          </p:cNvCxnSpPr>
          <p:nvPr/>
        </p:nvCxnSpPr>
        <p:spPr>
          <a:xfrm flipV="1">
            <a:off x="6803997" y="2105786"/>
            <a:ext cx="230523" cy="2309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7CD51A29-1E8F-42D3-924C-D7BD0B56297A}"/>
              </a:ext>
            </a:extLst>
          </p:cNvPr>
          <p:cNvSpPr txBox="1"/>
          <p:nvPr/>
        </p:nvSpPr>
        <p:spPr>
          <a:xfrm>
            <a:off x="6832182" y="2831626"/>
            <a:ext cx="15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100 Kasstroom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489F403-03E5-4479-BF0E-E1FC0A3DD37D}"/>
              </a:ext>
            </a:extLst>
          </p:cNvPr>
          <p:cNvSpPr txBox="1"/>
          <p:nvPr/>
        </p:nvSpPr>
        <p:spPr>
          <a:xfrm>
            <a:off x="5752078" y="6010954"/>
            <a:ext cx="1641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1.000 </a:t>
            </a:r>
            <a:r>
              <a:rPr lang="nl-BE" b="1" dirty="0" err="1">
                <a:solidFill>
                  <a:srgbClr val="FF0000"/>
                </a:solidFill>
              </a:rPr>
              <a:t>Enterpr.V</a:t>
            </a:r>
            <a:endParaRPr lang="nl-BE" b="1" dirty="0">
              <a:solidFill>
                <a:srgbClr val="FF0000"/>
              </a:solidFill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8A89FEF-7D9A-4FDC-8127-EEA6E367E5F0}"/>
              </a:ext>
            </a:extLst>
          </p:cNvPr>
          <p:cNvCxnSpPr>
            <a:cxnSpLocks/>
          </p:cNvCxnSpPr>
          <p:nvPr/>
        </p:nvCxnSpPr>
        <p:spPr>
          <a:xfrm flipV="1">
            <a:off x="3630894" y="3439284"/>
            <a:ext cx="781917" cy="23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D8600C87-DB90-42EF-95BF-53F74F8A65B4}"/>
              </a:ext>
            </a:extLst>
          </p:cNvPr>
          <p:cNvSpPr txBox="1"/>
          <p:nvPr/>
        </p:nvSpPr>
        <p:spPr>
          <a:xfrm>
            <a:off x="4536876" y="3295838"/>
            <a:ext cx="21859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750 Terminal </a:t>
            </a:r>
            <a:r>
              <a:rPr lang="nl-BE" dirty="0" err="1"/>
              <a:t>value</a:t>
            </a:r>
            <a:endParaRPr lang="nl-BE" dirty="0"/>
          </a:p>
          <a:p>
            <a:r>
              <a:rPr lang="nl-BE" sz="1400" dirty="0"/>
              <a:t>           (vaste activa+ W.C.R.)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18026664-4E30-4DB6-8BF4-A7A5ED6E91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0148" y="4507839"/>
            <a:ext cx="4318254" cy="1789986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01D5F0D4-2A88-4495-BE9A-FDBB2491BD6A}"/>
              </a:ext>
            </a:extLst>
          </p:cNvPr>
          <p:cNvSpPr/>
          <p:nvPr/>
        </p:nvSpPr>
        <p:spPr>
          <a:xfrm>
            <a:off x="2389632" y="6094745"/>
            <a:ext cx="4962212" cy="2354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74346876"/>
      </p:ext>
    </p:extLst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2.png">
            <a:extLst>
              <a:ext uri="{FF2B5EF4-FFF2-40B4-BE49-F238E27FC236}">
                <a16:creationId xmlns:a16="http://schemas.microsoft.com/office/drawing/2014/main" id="{D9BC077C-7F72-4BAC-B7BD-DE11A12FD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1179600" y="2069271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1324062" y="2142296"/>
            <a:ext cx="11525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8" name="Text Box 56"/>
          <p:cNvSpPr txBox="1">
            <a:spLocks noChangeArrowheads="1"/>
          </p:cNvSpPr>
          <p:nvPr/>
        </p:nvSpPr>
        <p:spPr bwMode="auto">
          <a:xfrm>
            <a:off x="2476587" y="2594616"/>
            <a:ext cx="1150938" cy="36004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Schuld</a:t>
            </a:r>
          </a:p>
        </p:txBody>
      </p:sp>
      <p:sp>
        <p:nvSpPr>
          <p:cNvPr id="9" name="Text Box 57"/>
          <p:cNvSpPr txBox="1">
            <a:spLocks noChangeArrowheads="1"/>
          </p:cNvSpPr>
          <p:nvPr/>
        </p:nvSpPr>
        <p:spPr bwMode="auto">
          <a:xfrm>
            <a:off x="2476587" y="2142296"/>
            <a:ext cx="1150938" cy="472004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Eigen vermogen</a:t>
            </a:r>
          </a:p>
        </p:txBody>
      </p:sp>
      <p:sp>
        <p:nvSpPr>
          <p:cNvPr id="10" name="Text Box 58"/>
          <p:cNvSpPr txBox="1">
            <a:spLocks noChangeArrowheads="1"/>
          </p:cNvSpPr>
          <p:nvPr/>
        </p:nvSpPr>
        <p:spPr bwMode="auto">
          <a:xfrm>
            <a:off x="2476587" y="2954656"/>
            <a:ext cx="1150938" cy="23142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&lt;1Y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1324807" y="2861434"/>
            <a:ext cx="11509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Voorraden</a:t>
            </a:r>
          </a:p>
        </p:txBody>
      </p:sp>
      <p:sp>
        <p:nvSpPr>
          <p:cNvPr id="12" name="Text Box 61"/>
          <p:cNvSpPr txBox="1">
            <a:spLocks noChangeArrowheads="1"/>
          </p:cNvSpPr>
          <p:nvPr/>
        </p:nvSpPr>
        <p:spPr bwMode="auto">
          <a:xfrm>
            <a:off x="1324807" y="3509134"/>
            <a:ext cx="1150937" cy="46910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Vorderingen</a:t>
            </a:r>
          </a:p>
        </p:txBody>
      </p: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1324062" y="3078921"/>
            <a:ext cx="11509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BE" sz="1200"/>
              <a:t>Handels-vorderingen</a:t>
            </a:r>
            <a:endParaRPr lang="nl-NL" sz="1200"/>
          </a:p>
        </p:txBody>
      </p:sp>
      <p:sp>
        <p:nvSpPr>
          <p:cNvPr id="14" name="Text Box 63"/>
          <p:cNvSpPr txBox="1">
            <a:spLocks noChangeArrowheads="1"/>
          </p:cNvSpPr>
          <p:nvPr/>
        </p:nvSpPr>
        <p:spPr bwMode="auto">
          <a:xfrm>
            <a:off x="2476587" y="3186077"/>
            <a:ext cx="1150938" cy="253207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KT Fin Schuld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5" name="Text Box 64"/>
          <p:cNvSpPr txBox="1">
            <a:spLocks noChangeArrowheads="1"/>
          </p:cNvSpPr>
          <p:nvPr/>
        </p:nvSpPr>
        <p:spPr bwMode="auto">
          <a:xfrm>
            <a:off x="2476587" y="3437696"/>
            <a:ext cx="11509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Leveranciers</a:t>
            </a:r>
          </a:p>
        </p:txBody>
      </p:sp>
      <p:sp>
        <p:nvSpPr>
          <p:cNvPr id="19" name="Text Box 72"/>
          <p:cNvSpPr txBox="1">
            <a:spLocks noChangeArrowheads="1"/>
          </p:cNvSpPr>
          <p:nvPr/>
        </p:nvSpPr>
        <p:spPr bwMode="auto">
          <a:xfrm>
            <a:off x="2476587" y="3726621"/>
            <a:ext cx="1150938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Soc/Fisc.</a:t>
            </a:r>
          </a:p>
          <a:p>
            <a:pPr algn="ctr" eaLnBrk="1" hangingPunct="1"/>
            <a:r>
              <a:rPr lang="nl-NL" sz="1200"/>
              <a:t>Schulden</a:t>
            </a:r>
          </a:p>
          <a:p>
            <a:pPr algn="ctr" eaLnBrk="1" hangingPunct="1"/>
            <a:endParaRPr lang="nl-NL" sz="1200"/>
          </a:p>
        </p:txBody>
      </p:sp>
      <p:sp>
        <p:nvSpPr>
          <p:cNvPr id="20" name="Text Box 73"/>
          <p:cNvSpPr txBox="1">
            <a:spLocks noChangeArrowheads="1"/>
          </p:cNvSpPr>
          <p:nvPr/>
        </p:nvSpPr>
        <p:spPr bwMode="auto">
          <a:xfrm>
            <a:off x="1320148" y="3979289"/>
            <a:ext cx="1152525" cy="26709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 err="1"/>
              <a:t>Liq.Middelen</a:t>
            </a:r>
            <a:endParaRPr lang="nl-NL" sz="1000" dirty="0"/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2476587" y="2069271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25" name="TextBox 24"/>
          <p:cNvSpPr txBox="1"/>
          <p:nvPr/>
        </p:nvSpPr>
        <p:spPr>
          <a:xfrm>
            <a:off x="2017805" y="1721228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Balans</a:t>
            </a:r>
          </a:p>
        </p:txBody>
      </p:sp>
      <p:pic>
        <p:nvPicPr>
          <p:cNvPr id="29" name="image1.jpeg">
            <a:extLst>
              <a:ext uri="{FF2B5EF4-FFF2-40B4-BE49-F238E27FC236}">
                <a16:creationId xmlns:a16="http://schemas.microsoft.com/office/drawing/2014/main" id="{2F7993CD-85BE-42DA-8BC2-3E5C49AEE3B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1844" y="5988106"/>
            <a:ext cx="1459448" cy="73337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0BB0EF9-4613-413D-BE10-92ACF5B1BB16}"/>
              </a:ext>
            </a:extLst>
          </p:cNvPr>
          <p:cNvSpPr txBox="1"/>
          <p:nvPr/>
        </p:nvSpPr>
        <p:spPr>
          <a:xfrm>
            <a:off x="1512277" y="637188"/>
            <a:ext cx="696570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791845">
              <a:spcBef>
                <a:spcPts val="25"/>
              </a:spcBef>
              <a:spcAft>
                <a:spcPts val="0"/>
              </a:spcAft>
            </a:pPr>
            <a:r>
              <a:rPr lang="nl-BE" sz="3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WACC?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45C9D73-6CD4-4C3F-B37A-87A63359CDEC}"/>
              </a:ext>
            </a:extLst>
          </p:cNvPr>
          <p:cNvCxnSpPr/>
          <p:nvPr/>
        </p:nvCxnSpPr>
        <p:spPr>
          <a:xfrm flipV="1">
            <a:off x="3505200" y="1975201"/>
            <a:ext cx="847344" cy="304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AD94551-BCE3-4107-B0AB-4FFB02FAC8C9}"/>
              </a:ext>
            </a:extLst>
          </p:cNvPr>
          <p:cNvSpPr txBox="1"/>
          <p:nvPr/>
        </p:nvSpPr>
        <p:spPr>
          <a:xfrm>
            <a:off x="4385794" y="1772964"/>
            <a:ext cx="2291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1.000 Eigen Vermogen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8CC6B77-7CD8-4DCE-8B47-64D57212219F}"/>
              </a:ext>
            </a:extLst>
          </p:cNvPr>
          <p:cNvCxnSpPr>
            <a:cxnSpLocks/>
          </p:cNvCxnSpPr>
          <p:nvPr/>
        </p:nvCxnSpPr>
        <p:spPr>
          <a:xfrm>
            <a:off x="3444240" y="2730941"/>
            <a:ext cx="914400" cy="540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1D65C09-9722-40CD-B425-1341B2B88D69}"/>
              </a:ext>
            </a:extLst>
          </p:cNvPr>
          <p:cNvSpPr txBox="1"/>
          <p:nvPr/>
        </p:nvSpPr>
        <p:spPr>
          <a:xfrm>
            <a:off x="4536876" y="2589970"/>
            <a:ext cx="16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250 Bankschuld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9768478-4993-46EE-9EAF-C06B83BEA466}"/>
              </a:ext>
            </a:extLst>
          </p:cNvPr>
          <p:cNvSpPr txBox="1"/>
          <p:nvPr/>
        </p:nvSpPr>
        <p:spPr>
          <a:xfrm>
            <a:off x="4995130" y="2925489"/>
            <a:ext cx="1130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4% Intrest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BBD7040-A306-458F-BC7A-C32F496B5705}"/>
              </a:ext>
            </a:extLst>
          </p:cNvPr>
          <p:cNvSpPr txBox="1"/>
          <p:nvPr/>
        </p:nvSpPr>
        <p:spPr>
          <a:xfrm>
            <a:off x="6824194" y="1783418"/>
            <a:ext cx="1976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50 Winst na belast.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9476DC-A161-4B2E-95E6-F070303AEFE8}"/>
              </a:ext>
            </a:extLst>
          </p:cNvPr>
          <p:cNvSpPr txBox="1"/>
          <p:nvPr/>
        </p:nvSpPr>
        <p:spPr>
          <a:xfrm>
            <a:off x="6343383" y="2207770"/>
            <a:ext cx="2055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>
                <a:solidFill>
                  <a:srgbClr val="FF0000"/>
                </a:solidFill>
              </a:rPr>
              <a:t>5% rendement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7DD13FA-F638-4934-A884-7CCACDA469E7}"/>
              </a:ext>
            </a:extLst>
          </p:cNvPr>
          <p:cNvCxnSpPr/>
          <p:nvPr/>
        </p:nvCxnSpPr>
        <p:spPr>
          <a:xfrm flipH="1" flipV="1">
            <a:off x="4995130" y="2069271"/>
            <a:ext cx="1430054" cy="25940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E285BE6-0729-4D77-BE87-097049927E86}"/>
              </a:ext>
            </a:extLst>
          </p:cNvPr>
          <p:cNvCxnSpPr>
            <a:cxnSpLocks/>
          </p:cNvCxnSpPr>
          <p:nvPr/>
        </p:nvCxnSpPr>
        <p:spPr>
          <a:xfrm flipV="1">
            <a:off x="6803997" y="2105786"/>
            <a:ext cx="230523" cy="2309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7CD51A29-1E8F-42D3-924C-D7BD0B56297A}"/>
              </a:ext>
            </a:extLst>
          </p:cNvPr>
          <p:cNvSpPr txBox="1"/>
          <p:nvPr/>
        </p:nvSpPr>
        <p:spPr>
          <a:xfrm>
            <a:off x="6832182" y="2831626"/>
            <a:ext cx="15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100 Kasstroom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489F403-03E5-4479-BF0E-E1FC0A3DD37D}"/>
              </a:ext>
            </a:extLst>
          </p:cNvPr>
          <p:cNvSpPr txBox="1"/>
          <p:nvPr/>
        </p:nvSpPr>
        <p:spPr>
          <a:xfrm>
            <a:off x="5752078" y="6010954"/>
            <a:ext cx="1641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1.000 </a:t>
            </a:r>
            <a:r>
              <a:rPr lang="nl-BE" b="1" dirty="0" err="1">
                <a:solidFill>
                  <a:srgbClr val="FF0000"/>
                </a:solidFill>
              </a:rPr>
              <a:t>Enterpr.V</a:t>
            </a:r>
            <a:endParaRPr lang="nl-BE" b="1" dirty="0">
              <a:solidFill>
                <a:srgbClr val="FF0000"/>
              </a:solidFill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8A89FEF-7D9A-4FDC-8127-EEA6E367E5F0}"/>
              </a:ext>
            </a:extLst>
          </p:cNvPr>
          <p:cNvCxnSpPr>
            <a:cxnSpLocks/>
          </p:cNvCxnSpPr>
          <p:nvPr/>
        </p:nvCxnSpPr>
        <p:spPr>
          <a:xfrm flipV="1">
            <a:off x="3630894" y="3439284"/>
            <a:ext cx="781917" cy="23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D8600C87-DB90-42EF-95BF-53F74F8A65B4}"/>
              </a:ext>
            </a:extLst>
          </p:cNvPr>
          <p:cNvSpPr txBox="1"/>
          <p:nvPr/>
        </p:nvSpPr>
        <p:spPr>
          <a:xfrm>
            <a:off x="4536876" y="3295838"/>
            <a:ext cx="21859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750 Terminal </a:t>
            </a:r>
            <a:r>
              <a:rPr lang="nl-BE" dirty="0" err="1"/>
              <a:t>value</a:t>
            </a:r>
            <a:endParaRPr lang="nl-BE" dirty="0"/>
          </a:p>
          <a:p>
            <a:r>
              <a:rPr lang="nl-BE" sz="1400" dirty="0"/>
              <a:t>           (vaste activa+ W.C.R.)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18026664-4E30-4DB6-8BF4-A7A5ED6E91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0148" y="4507839"/>
            <a:ext cx="4318254" cy="1789986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01D5F0D4-2A88-4495-BE9A-FDBB2491BD6A}"/>
              </a:ext>
            </a:extLst>
          </p:cNvPr>
          <p:cNvSpPr/>
          <p:nvPr/>
        </p:nvSpPr>
        <p:spPr>
          <a:xfrm>
            <a:off x="2389632" y="6094745"/>
            <a:ext cx="4962212" cy="2354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BEB03BA-39E7-45C5-8DE2-A1A4D3B6C5B4}"/>
              </a:ext>
            </a:extLst>
          </p:cNvPr>
          <p:cNvSpPr txBox="1"/>
          <p:nvPr/>
        </p:nvSpPr>
        <p:spPr>
          <a:xfrm>
            <a:off x="6569841" y="4097715"/>
            <a:ext cx="230992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1.000 Enterprise </a:t>
            </a:r>
            <a:r>
              <a:rPr lang="nl-BE" b="1" dirty="0" err="1">
                <a:solidFill>
                  <a:srgbClr val="FF0000"/>
                </a:solidFill>
              </a:rPr>
              <a:t>value</a:t>
            </a:r>
            <a:endParaRPr lang="nl-B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597633"/>
      </p:ext>
    </p:extLst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2.png">
            <a:extLst>
              <a:ext uri="{FF2B5EF4-FFF2-40B4-BE49-F238E27FC236}">
                <a16:creationId xmlns:a16="http://schemas.microsoft.com/office/drawing/2014/main" id="{D9BC077C-7F72-4BAC-B7BD-DE11A12FD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1179600" y="2069271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1324062" y="2142296"/>
            <a:ext cx="11525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8" name="Text Box 56"/>
          <p:cNvSpPr txBox="1">
            <a:spLocks noChangeArrowheads="1"/>
          </p:cNvSpPr>
          <p:nvPr/>
        </p:nvSpPr>
        <p:spPr bwMode="auto">
          <a:xfrm>
            <a:off x="2476587" y="2594616"/>
            <a:ext cx="1150938" cy="36004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Schuld</a:t>
            </a:r>
          </a:p>
        </p:txBody>
      </p:sp>
      <p:sp>
        <p:nvSpPr>
          <p:cNvPr id="9" name="Text Box 57"/>
          <p:cNvSpPr txBox="1">
            <a:spLocks noChangeArrowheads="1"/>
          </p:cNvSpPr>
          <p:nvPr/>
        </p:nvSpPr>
        <p:spPr bwMode="auto">
          <a:xfrm>
            <a:off x="2476587" y="2142296"/>
            <a:ext cx="1150938" cy="472004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Eigen vermogen</a:t>
            </a:r>
          </a:p>
        </p:txBody>
      </p:sp>
      <p:sp>
        <p:nvSpPr>
          <p:cNvPr id="10" name="Text Box 58"/>
          <p:cNvSpPr txBox="1">
            <a:spLocks noChangeArrowheads="1"/>
          </p:cNvSpPr>
          <p:nvPr/>
        </p:nvSpPr>
        <p:spPr bwMode="auto">
          <a:xfrm>
            <a:off x="2476587" y="2954656"/>
            <a:ext cx="1150938" cy="23142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&lt;1Y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1324807" y="2861434"/>
            <a:ext cx="11509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Voorraden</a:t>
            </a:r>
          </a:p>
        </p:txBody>
      </p:sp>
      <p:sp>
        <p:nvSpPr>
          <p:cNvPr id="12" name="Text Box 61"/>
          <p:cNvSpPr txBox="1">
            <a:spLocks noChangeArrowheads="1"/>
          </p:cNvSpPr>
          <p:nvPr/>
        </p:nvSpPr>
        <p:spPr bwMode="auto">
          <a:xfrm>
            <a:off x="1324807" y="3509134"/>
            <a:ext cx="1150937" cy="46910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Vorderingen</a:t>
            </a:r>
          </a:p>
        </p:txBody>
      </p: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1324062" y="3078921"/>
            <a:ext cx="11509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BE" sz="1200"/>
              <a:t>Handels-vorderingen</a:t>
            </a:r>
            <a:endParaRPr lang="nl-NL" sz="1200"/>
          </a:p>
        </p:txBody>
      </p:sp>
      <p:sp>
        <p:nvSpPr>
          <p:cNvPr id="14" name="Text Box 63"/>
          <p:cNvSpPr txBox="1">
            <a:spLocks noChangeArrowheads="1"/>
          </p:cNvSpPr>
          <p:nvPr/>
        </p:nvSpPr>
        <p:spPr bwMode="auto">
          <a:xfrm>
            <a:off x="2476587" y="3186077"/>
            <a:ext cx="1150938" cy="253207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KT Fin Schuld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5" name="Text Box 64"/>
          <p:cNvSpPr txBox="1">
            <a:spLocks noChangeArrowheads="1"/>
          </p:cNvSpPr>
          <p:nvPr/>
        </p:nvSpPr>
        <p:spPr bwMode="auto">
          <a:xfrm>
            <a:off x="2476587" y="3437696"/>
            <a:ext cx="11509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Leveranciers</a:t>
            </a:r>
          </a:p>
        </p:txBody>
      </p:sp>
      <p:sp>
        <p:nvSpPr>
          <p:cNvPr id="19" name="Text Box 72"/>
          <p:cNvSpPr txBox="1">
            <a:spLocks noChangeArrowheads="1"/>
          </p:cNvSpPr>
          <p:nvPr/>
        </p:nvSpPr>
        <p:spPr bwMode="auto">
          <a:xfrm>
            <a:off x="2476587" y="3726621"/>
            <a:ext cx="1150938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Soc/Fisc.</a:t>
            </a:r>
          </a:p>
          <a:p>
            <a:pPr algn="ctr" eaLnBrk="1" hangingPunct="1"/>
            <a:r>
              <a:rPr lang="nl-NL" sz="1200"/>
              <a:t>Schulden</a:t>
            </a:r>
          </a:p>
          <a:p>
            <a:pPr algn="ctr" eaLnBrk="1" hangingPunct="1"/>
            <a:endParaRPr lang="nl-NL" sz="1200"/>
          </a:p>
        </p:txBody>
      </p:sp>
      <p:sp>
        <p:nvSpPr>
          <p:cNvPr id="20" name="Text Box 73"/>
          <p:cNvSpPr txBox="1">
            <a:spLocks noChangeArrowheads="1"/>
          </p:cNvSpPr>
          <p:nvPr/>
        </p:nvSpPr>
        <p:spPr bwMode="auto">
          <a:xfrm>
            <a:off x="1320148" y="3979289"/>
            <a:ext cx="1152525" cy="26709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 err="1"/>
              <a:t>Liq.Middelen</a:t>
            </a:r>
            <a:endParaRPr lang="nl-NL" sz="1000" dirty="0"/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2476587" y="2069271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25" name="TextBox 24"/>
          <p:cNvSpPr txBox="1"/>
          <p:nvPr/>
        </p:nvSpPr>
        <p:spPr>
          <a:xfrm>
            <a:off x="2017805" y="1721228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Balans</a:t>
            </a:r>
          </a:p>
        </p:txBody>
      </p:sp>
      <p:pic>
        <p:nvPicPr>
          <p:cNvPr id="29" name="image1.jpeg">
            <a:extLst>
              <a:ext uri="{FF2B5EF4-FFF2-40B4-BE49-F238E27FC236}">
                <a16:creationId xmlns:a16="http://schemas.microsoft.com/office/drawing/2014/main" id="{2F7993CD-85BE-42DA-8BC2-3E5C49AEE3B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1844" y="5988106"/>
            <a:ext cx="1459448" cy="73337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0BB0EF9-4613-413D-BE10-92ACF5B1BB16}"/>
              </a:ext>
            </a:extLst>
          </p:cNvPr>
          <p:cNvSpPr txBox="1"/>
          <p:nvPr/>
        </p:nvSpPr>
        <p:spPr>
          <a:xfrm>
            <a:off x="1512277" y="637188"/>
            <a:ext cx="696570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791845">
              <a:spcBef>
                <a:spcPts val="25"/>
              </a:spcBef>
              <a:spcAft>
                <a:spcPts val="0"/>
              </a:spcAft>
            </a:pPr>
            <a:r>
              <a:rPr lang="nl-BE" sz="3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WACC?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45C9D73-6CD4-4C3F-B37A-87A63359CDEC}"/>
              </a:ext>
            </a:extLst>
          </p:cNvPr>
          <p:cNvCxnSpPr/>
          <p:nvPr/>
        </p:nvCxnSpPr>
        <p:spPr>
          <a:xfrm flipV="1">
            <a:off x="3505200" y="1975201"/>
            <a:ext cx="847344" cy="304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AD94551-BCE3-4107-B0AB-4FFB02FAC8C9}"/>
              </a:ext>
            </a:extLst>
          </p:cNvPr>
          <p:cNvSpPr txBox="1"/>
          <p:nvPr/>
        </p:nvSpPr>
        <p:spPr>
          <a:xfrm>
            <a:off x="4385794" y="1772964"/>
            <a:ext cx="2291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1.000 Eigen Vermogen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8CC6B77-7CD8-4DCE-8B47-64D57212219F}"/>
              </a:ext>
            </a:extLst>
          </p:cNvPr>
          <p:cNvCxnSpPr>
            <a:cxnSpLocks/>
          </p:cNvCxnSpPr>
          <p:nvPr/>
        </p:nvCxnSpPr>
        <p:spPr>
          <a:xfrm>
            <a:off x="3444240" y="2730941"/>
            <a:ext cx="914400" cy="540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1D65C09-9722-40CD-B425-1341B2B88D69}"/>
              </a:ext>
            </a:extLst>
          </p:cNvPr>
          <p:cNvSpPr txBox="1"/>
          <p:nvPr/>
        </p:nvSpPr>
        <p:spPr>
          <a:xfrm>
            <a:off x="4536876" y="2589970"/>
            <a:ext cx="16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250 Bankschuld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9768478-4993-46EE-9EAF-C06B83BEA466}"/>
              </a:ext>
            </a:extLst>
          </p:cNvPr>
          <p:cNvSpPr txBox="1"/>
          <p:nvPr/>
        </p:nvSpPr>
        <p:spPr>
          <a:xfrm>
            <a:off x="4995130" y="2925489"/>
            <a:ext cx="1130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4% Intrest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BBD7040-A306-458F-BC7A-C32F496B5705}"/>
              </a:ext>
            </a:extLst>
          </p:cNvPr>
          <p:cNvSpPr txBox="1"/>
          <p:nvPr/>
        </p:nvSpPr>
        <p:spPr>
          <a:xfrm>
            <a:off x="6824194" y="1783418"/>
            <a:ext cx="1976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50 Winst na belast.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9476DC-A161-4B2E-95E6-F070303AEFE8}"/>
              </a:ext>
            </a:extLst>
          </p:cNvPr>
          <p:cNvSpPr txBox="1"/>
          <p:nvPr/>
        </p:nvSpPr>
        <p:spPr>
          <a:xfrm>
            <a:off x="6343383" y="2207770"/>
            <a:ext cx="2055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>
                <a:solidFill>
                  <a:srgbClr val="FF0000"/>
                </a:solidFill>
              </a:rPr>
              <a:t>5% rendement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7DD13FA-F638-4934-A884-7CCACDA469E7}"/>
              </a:ext>
            </a:extLst>
          </p:cNvPr>
          <p:cNvCxnSpPr/>
          <p:nvPr/>
        </p:nvCxnSpPr>
        <p:spPr>
          <a:xfrm flipH="1" flipV="1">
            <a:off x="4995130" y="2069271"/>
            <a:ext cx="1430054" cy="25940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E285BE6-0729-4D77-BE87-097049927E86}"/>
              </a:ext>
            </a:extLst>
          </p:cNvPr>
          <p:cNvCxnSpPr>
            <a:cxnSpLocks/>
          </p:cNvCxnSpPr>
          <p:nvPr/>
        </p:nvCxnSpPr>
        <p:spPr>
          <a:xfrm flipV="1">
            <a:off x="6803997" y="2105786"/>
            <a:ext cx="230523" cy="2309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7CD51A29-1E8F-42D3-924C-D7BD0B56297A}"/>
              </a:ext>
            </a:extLst>
          </p:cNvPr>
          <p:cNvSpPr txBox="1"/>
          <p:nvPr/>
        </p:nvSpPr>
        <p:spPr>
          <a:xfrm>
            <a:off x="6832182" y="2831626"/>
            <a:ext cx="15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100 Kasstroom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489F403-03E5-4479-BF0E-E1FC0A3DD37D}"/>
              </a:ext>
            </a:extLst>
          </p:cNvPr>
          <p:cNvSpPr txBox="1"/>
          <p:nvPr/>
        </p:nvSpPr>
        <p:spPr>
          <a:xfrm>
            <a:off x="5752078" y="6010954"/>
            <a:ext cx="1641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1.000 </a:t>
            </a:r>
            <a:r>
              <a:rPr lang="nl-BE" b="1" dirty="0" err="1">
                <a:solidFill>
                  <a:srgbClr val="FF0000"/>
                </a:solidFill>
              </a:rPr>
              <a:t>Enterpr.V</a:t>
            </a:r>
            <a:endParaRPr lang="nl-BE" b="1" dirty="0">
              <a:solidFill>
                <a:srgbClr val="FF0000"/>
              </a:solidFill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8A89FEF-7D9A-4FDC-8127-EEA6E367E5F0}"/>
              </a:ext>
            </a:extLst>
          </p:cNvPr>
          <p:cNvCxnSpPr>
            <a:cxnSpLocks/>
          </p:cNvCxnSpPr>
          <p:nvPr/>
        </p:nvCxnSpPr>
        <p:spPr>
          <a:xfrm flipV="1">
            <a:off x="3630894" y="3439284"/>
            <a:ext cx="781917" cy="23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D8600C87-DB90-42EF-95BF-53F74F8A65B4}"/>
              </a:ext>
            </a:extLst>
          </p:cNvPr>
          <p:cNvSpPr txBox="1"/>
          <p:nvPr/>
        </p:nvSpPr>
        <p:spPr>
          <a:xfrm>
            <a:off x="4536876" y="3295838"/>
            <a:ext cx="21859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750 Terminal </a:t>
            </a:r>
            <a:r>
              <a:rPr lang="nl-BE" dirty="0" err="1"/>
              <a:t>value</a:t>
            </a:r>
            <a:endParaRPr lang="nl-BE" dirty="0"/>
          </a:p>
          <a:p>
            <a:r>
              <a:rPr lang="nl-BE" sz="1400" dirty="0"/>
              <a:t>           (vaste activa+ W.C.R.)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18026664-4E30-4DB6-8BF4-A7A5ED6E91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0148" y="4507839"/>
            <a:ext cx="4318254" cy="1789986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01D5F0D4-2A88-4495-BE9A-FDBB2491BD6A}"/>
              </a:ext>
            </a:extLst>
          </p:cNvPr>
          <p:cNvSpPr/>
          <p:nvPr/>
        </p:nvSpPr>
        <p:spPr>
          <a:xfrm>
            <a:off x="2389632" y="6094745"/>
            <a:ext cx="4962212" cy="2354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BEB03BA-39E7-45C5-8DE2-A1A4D3B6C5B4}"/>
              </a:ext>
            </a:extLst>
          </p:cNvPr>
          <p:cNvSpPr txBox="1"/>
          <p:nvPr/>
        </p:nvSpPr>
        <p:spPr>
          <a:xfrm>
            <a:off x="6569841" y="4097715"/>
            <a:ext cx="230992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l-BE" dirty="0"/>
              <a:t>1.000 Enterprise </a:t>
            </a:r>
            <a:r>
              <a:rPr lang="nl-BE" dirty="0" err="1"/>
              <a:t>value</a:t>
            </a:r>
            <a:endParaRPr lang="nl-BE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D09956D-0541-4054-A26A-ABC6894A717E}"/>
              </a:ext>
            </a:extLst>
          </p:cNvPr>
          <p:cNvSpPr txBox="1"/>
          <p:nvPr/>
        </p:nvSpPr>
        <p:spPr>
          <a:xfrm>
            <a:off x="6681500" y="4322350"/>
            <a:ext cx="1748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-250 Bankschuld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C6CBE49-CFCE-4A8D-A4B3-438D8C77367D}"/>
              </a:ext>
            </a:extLst>
          </p:cNvPr>
          <p:cNvCxnSpPr>
            <a:cxnSpLocks/>
          </p:cNvCxnSpPr>
          <p:nvPr/>
        </p:nvCxnSpPr>
        <p:spPr>
          <a:xfrm>
            <a:off x="4957739" y="2925489"/>
            <a:ext cx="1709675" cy="149858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71162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image2.png">
            <a:extLst>
              <a:ext uri="{FF2B5EF4-FFF2-40B4-BE49-F238E27FC236}">
                <a16:creationId xmlns:a16="http://schemas.microsoft.com/office/drawing/2014/main" id="{C39E1659-A141-4415-B83E-24F468433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Beste Elektrische Auto's van 2021 / 2022 - Mountox">
            <a:extLst>
              <a:ext uri="{FF2B5EF4-FFF2-40B4-BE49-F238E27FC236}">
                <a16:creationId xmlns:a16="http://schemas.microsoft.com/office/drawing/2014/main" id="{AB15562C-B213-4E74-B4FF-477F8B43E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65" y="2229913"/>
            <a:ext cx="2217295" cy="107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EB77D9E-9D52-47C0-BB47-65DDF786AE94}"/>
              </a:ext>
            </a:extLst>
          </p:cNvPr>
          <p:cNvSpPr/>
          <p:nvPr/>
        </p:nvSpPr>
        <p:spPr>
          <a:xfrm>
            <a:off x="5946533" y="3029541"/>
            <a:ext cx="2297875" cy="1620982"/>
          </a:xfrm>
          <a:custGeom>
            <a:avLst/>
            <a:gdLst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51906 w 2297875"/>
              <a:gd name="connsiteY4" fmla="*/ 831273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7875" h="1620982">
                <a:moveTo>
                  <a:pt x="1294410" y="825335"/>
                </a:moveTo>
                <a:lnTo>
                  <a:pt x="2297875" y="831273"/>
                </a:lnTo>
                <a:lnTo>
                  <a:pt x="2286000" y="5937"/>
                </a:lnTo>
                <a:lnTo>
                  <a:pt x="1140031" y="0"/>
                </a:lnTo>
                <a:lnTo>
                  <a:pt x="1151906" y="831273"/>
                </a:lnTo>
                <a:lnTo>
                  <a:pt x="890649" y="1377537"/>
                </a:lnTo>
                <a:lnTo>
                  <a:pt x="0" y="1377537"/>
                </a:lnTo>
                <a:lnTo>
                  <a:pt x="0" y="1620982"/>
                </a:lnTo>
                <a:lnTo>
                  <a:pt x="1145969" y="1609106"/>
                </a:lnTo>
                <a:lnTo>
                  <a:pt x="1145969" y="1365662"/>
                </a:lnTo>
                <a:lnTo>
                  <a:pt x="985652" y="1377537"/>
                </a:lnTo>
                <a:lnTo>
                  <a:pt x="1294410" y="825335"/>
                </a:lnTo>
                <a:close/>
              </a:path>
            </a:pathLst>
          </a:custGeom>
          <a:solidFill>
            <a:srgbClr val="92D050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CEA66453-5CDA-4624-A952-57546749F2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6525" y="3012136"/>
            <a:ext cx="1245200" cy="94433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2843808" y="2471607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2988270" y="2544632"/>
            <a:ext cx="11525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2989015" y="3263770"/>
            <a:ext cx="11509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Voorraden</a:t>
            </a:r>
          </a:p>
        </p:txBody>
      </p:sp>
      <p:sp>
        <p:nvSpPr>
          <p:cNvPr id="12" name="Text Box 61"/>
          <p:cNvSpPr txBox="1">
            <a:spLocks noChangeArrowheads="1"/>
          </p:cNvSpPr>
          <p:nvPr/>
        </p:nvSpPr>
        <p:spPr bwMode="auto">
          <a:xfrm>
            <a:off x="2989015" y="3911470"/>
            <a:ext cx="1150937" cy="46910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Vorderingen</a:t>
            </a:r>
          </a:p>
        </p:txBody>
      </p: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2988270" y="3481257"/>
            <a:ext cx="11509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BE" sz="1200"/>
              <a:t>Handels-vorderingen</a:t>
            </a:r>
            <a:endParaRPr lang="nl-NL" sz="1200"/>
          </a:p>
        </p:txBody>
      </p:sp>
      <p:sp>
        <p:nvSpPr>
          <p:cNvPr id="15" name="Text Box 64"/>
          <p:cNvSpPr txBox="1">
            <a:spLocks noChangeArrowheads="1"/>
          </p:cNvSpPr>
          <p:nvPr/>
        </p:nvSpPr>
        <p:spPr bwMode="auto">
          <a:xfrm>
            <a:off x="4140795" y="3840032"/>
            <a:ext cx="11509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Leveranciers</a:t>
            </a:r>
          </a:p>
        </p:txBody>
      </p:sp>
      <p:sp>
        <p:nvSpPr>
          <p:cNvPr id="19" name="Text Box 72"/>
          <p:cNvSpPr txBox="1">
            <a:spLocks noChangeArrowheads="1"/>
          </p:cNvSpPr>
          <p:nvPr/>
        </p:nvSpPr>
        <p:spPr bwMode="auto">
          <a:xfrm>
            <a:off x="4140795" y="4128957"/>
            <a:ext cx="1150938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Soc/Fisc.</a:t>
            </a:r>
          </a:p>
          <a:p>
            <a:pPr algn="ctr" eaLnBrk="1" hangingPunct="1"/>
            <a:r>
              <a:rPr lang="nl-NL" sz="1200"/>
              <a:t>Schulden</a:t>
            </a:r>
          </a:p>
          <a:p>
            <a:pPr algn="ctr" eaLnBrk="1" hangingPunct="1"/>
            <a:endParaRPr lang="nl-NL" sz="1200"/>
          </a:p>
        </p:txBody>
      </p:sp>
      <p:sp>
        <p:nvSpPr>
          <p:cNvPr id="20" name="Text Box 73"/>
          <p:cNvSpPr txBox="1">
            <a:spLocks noChangeArrowheads="1"/>
          </p:cNvSpPr>
          <p:nvPr/>
        </p:nvSpPr>
        <p:spPr bwMode="auto">
          <a:xfrm>
            <a:off x="5923514" y="4399439"/>
            <a:ext cx="1152525" cy="26709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 err="1"/>
              <a:t>Liq.Middelen</a:t>
            </a:r>
            <a:endParaRPr lang="nl-NL" sz="1000" dirty="0"/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4140795" y="2471607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B299431-35A9-4F60-A376-0F526B0EDFE5}"/>
              </a:ext>
            </a:extLst>
          </p:cNvPr>
          <p:cNvSpPr txBox="1"/>
          <p:nvPr/>
        </p:nvSpPr>
        <p:spPr>
          <a:xfrm rot="5400000">
            <a:off x="7908814" y="3258723"/>
            <a:ext cx="1013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00B050"/>
                </a:solidFill>
              </a:rPr>
              <a:t>Net-cash</a:t>
            </a: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A9C10B4B-2294-43B5-A0D3-4D8AD6731EEB}"/>
              </a:ext>
            </a:extLst>
          </p:cNvPr>
          <p:cNvSpPr/>
          <p:nvPr/>
        </p:nvSpPr>
        <p:spPr>
          <a:xfrm>
            <a:off x="2974769" y="3265715"/>
            <a:ext cx="1163782" cy="1128156"/>
          </a:xfrm>
          <a:custGeom>
            <a:avLst/>
            <a:gdLst>
              <a:gd name="connsiteX0" fmla="*/ 5937 w 1163782"/>
              <a:gd name="connsiteY0" fmla="*/ 0 h 1110343"/>
              <a:gd name="connsiteX1" fmla="*/ 1163782 w 1163782"/>
              <a:gd name="connsiteY1" fmla="*/ 5938 h 1110343"/>
              <a:gd name="connsiteX2" fmla="*/ 1140031 w 1163782"/>
              <a:gd name="connsiteY2" fmla="*/ 581891 h 1110343"/>
              <a:gd name="connsiteX3" fmla="*/ 896587 w 1163782"/>
              <a:gd name="connsiteY3" fmla="*/ 1110343 h 1110343"/>
              <a:gd name="connsiteX4" fmla="*/ 0 w 1163782"/>
              <a:gd name="connsiteY4" fmla="*/ 1110343 h 1110343"/>
              <a:gd name="connsiteX5" fmla="*/ 5937 w 1163782"/>
              <a:gd name="connsiteY5" fmla="*/ 0 h 1110343"/>
              <a:gd name="connsiteX0" fmla="*/ 5937 w 1163782"/>
              <a:gd name="connsiteY0" fmla="*/ 0 h 1128156"/>
              <a:gd name="connsiteX1" fmla="*/ 1163782 w 1163782"/>
              <a:gd name="connsiteY1" fmla="*/ 5938 h 1128156"/>
              <a:gd name="connsiteX2" fmla="*/ 1140031 w 1163782"/>
              <a:gd name="connsiteY2" fmla="*/ 581891 h 1128156"/>
              <a:gd name="connsiteX3" fmla="*/ 1157844 w 1163782"/>
              <a:gd name="connsiteY3" fmla="*/ 1128156 h 1128156"/>
              <a:gd name="connsiteX4" fmla="*/ 0 w 1163782"/>
              <a:gd name="connsiteY4" fmla="*/ 1110343 h 1128156"/>
              <a:gd name="connsiteX5" fmla="*/ 5937 w 1163782"/>
              <a:gd name="connsiteY5" fmla="*/ 0 h 11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782" h="1128156">
                <a:moveTo>
                  <a:pt x="5937" y="0"/>
                </a:moveTo>
                <a:lnTo>
                  <a:pt x="1163782" y="5938"/>
                </a:lnTo>
                <a:lnTo>
                  <a:pt x="1140031" y="581891"/>
                </a:lnTo>
                <a:lnTo>
                  <a:pt x="1157844" y="1128156"/>
                </a:lnTo>
                <a:lnTo>
                  <a:pt x="0" y="1110343"/>
                </a:lnTo>
                <a:lnTo>
                  <a:pt x="5937" y="0"/>
                </a:lnTo>
                <a:close/>
              </a:path>
            </a:pathLst>
          </a:custGeom>
          <a:solidFill>
            <a:srgbClr val="4472BE">
              <a:alpha val="21961"/>
            </a:srgbClr>
          </a:solidFill>
          <a:ln>
            <a:solidFill>
              <a:srgbClr val="2F528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669F2CF-8FEF-4E75-8DF2-0165C2EE9541}"/>
              </a:ext>
            </a:extLst>
          </p:cNvPr>
          <p:cNvSpPr/>
          <p:nvPr/>
        </p:nvSpPr>
        <p:spPr>
          <a:xfrm>
            <a:off x="2986994" y="2549549"/>
            <a:ext cx="1149887" cy="718518"/>
          </a:xfrm>
          <a:prstGeom prst="rect">
            <a:avLst/>
          </a:prstGeom>
          <a:solidFill>
            <a:srgbClr val="FFFF00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A4A3E07-C6EB-4BA6-9764-BB85466CC42E}"/>
              </a:ext>
            </a:extLst>
          </p:cNvPr>
          <p:cNvSpPr/>
          <p:nvPr/>
        </p:nvSpPr>
        <p:spPr>
          <a:xfrm>
            <a:off x="4127006" y="3849901"/>
            <a:ext cx="1163782" cy="782292"/>
          </a:xfrm>
          <a:custGeom>
            <a:avLst/>
            <a:gdLst>
              <a:gd name="connsiteX0" fmla="*/ 5937 w 1163782"/>
              <a:gd name="connsiteY0" fmla="*/ 0 h 1110343"/>
              <a:gd name="connsiteX1" fmla="*/ 1163782 w 1163782"/>
              <a:gd name="connsiteY1" fmla="*/ 5938 h 1110343"/>
              <a:gd name="connsiteX2" fmla="*/ 1140031 w 1163782"/>
              <a:gd name="connsiteY2" fmla="*/ 581891 h 1110343"/>
              <a:gd name="connsiteX3" fmla="*/ 896587 w 1163782"/>
              <a:gd name="connsiteY3" fmla="*/ 1110343 h 1110343"/>
              <a:gd name="connsiteX4" fmla="*/ 0 w 1163782"/>
              <a:gd name="connsiteY4" fmla="*/ 1110343 h 1110343"/>
              <a:gd name="connsiteX5" fmla="*/ 5937 w 1163782"/>
              <a:gd name="connsiteY5" fmla="*/ 0 h 1110343"/>
              <a:gd name="connsiteX0" fmla="*/ 5937 w 1163782"/>
              <a:gd name="connsiteY0" fmla="*/ 0 h 1128156"/>
              <a:gd name="connsiteX1" fmla="*/ 1163782 w 1163782"/>
              <a:gd name="connsiteY1" fmla="*/ 5938 h 1128156"/>
              <a:gd name="connsiteX2" fmla="*/ 1140031 w 1163782"/>
              <a:gd name="connsiteY2" fmla="*/ 581891 h 1128156"/>
              <a:gd name="connsiteX3" fmla="*/ 1157844 w 1163782"/>
              <a:gd name="connsiteY3" fmla="*/ 1128156 h 1128156"/>
              <a:gd name="connsiteX4" fmla="*/ 0 w 1163782"/>
              <a:gd name="connsiteY4" fmla="*/ 1110343 h 1128156"/>
              <a:gd name="connsiteX5" fmla="*/ 5937 w 1163782"/>
              <a:gd name="connsiteY5" fmla="*/ 0 h 11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782" h="1128156">
                <a:moveTo>
                  <a:pt x="5937" y="0"/>
                </a:moveTo>
                <a:lnTo>
                  <a:pt x="1163782" y="5938"/>
                </a:lnTo>
                <a:lnTo>
                  <a:pt x="1140031" y="581891"/>
                </a:lnTo>
                <a:lnTo>
                  <a:pt x="1157844" y="1128156"/>
                </a:lnTo>
                <a:lnTo>
                  <a:pt x="0" y="1110343"/>
                </a:lnTo>
                <a:lnTo>
                  <a:pt x="5937" y="0"/>
                </a:lnTo>
                <a:close/>
              </a:path>
            </a:pathLst>
          </a:custGeom>
          <a:solidFill>
            <a:srgbClr val="4472BE">
              <a:alpha val="21961"/>
            </a:srgbClr>
          </a:solidFill>
          <a:ln>
            <a:solidFill>
              <a:srgbClr val="2F528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0" name="Line 51">
            <a:extLst>
              <a:ext uri="{FF2B5EF4-FFF2-40B4-BE49-F238E27FC236}">
                <a16:creationId xmlns:a16="http://schemas.microsoft.com/office/drawing/2014/main" id="{AA54A378-229F-4D12-9A95-66796A7C8F73}"/>
              </a:ext>
            </a:extLst>
          </p:cNvPr>
          <p:cNvSpPr>
            <a:spLocks noChangeShapeType="1"/>
          </p:cNvSpPr>
          <p:nvPr/>
        </p:nvSpPr>
        <p:spPr bwMode="auto">
          <a:xfrm>
            <a:off x="5779845" y="2483598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3" name="Line 52">
            <a:extLst>
              <a:ext uri="{FF2B5EF4-FFF2-40B4-BE49-F238E27FC236}">
                <a16:creationId xmlns:a16="http://schemas.microsoft.com/office/drawing/2014/main" id="{B0A524FC-647A-4815-A43A-2DC1086326C0}"/>
              </a:ext>
            </a:extLst>
          </p:cNvPr>
          <p:cNvSpPr>
            <a:spLocks noChangeShapeType="1"/>
          </p:cNvSpPr>
          <p:nvPr/>
        </p:nvSpPr>
        <p:spPr bwMode="auto">
          <a:xfrm>
            <a:off x="7076832" y="2483598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01A7D1D-70A2-4607-A5CE-2A3AB424DCA3}"/>
              </a:ext>
            </a:extLst>
          </p:cNvPr>
          <p:cNvSpPr txBox="1"/>
          <p:nvPr/>
        </p:nvSpPr>
        <p:spPr>
          <a:xfrm>
            <a:off x="6587197" y="2168127"/>
            <a:ext cx="1041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Net-Cash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DED839C-EA03-4484-95E5-E46DDAC80AFE}"/>
              </a:ext>
            </a:extLst>
          </p:cNvPr>
          <p:cNvSpPr txBox="1"/>
          <p:nvPr/>
        </p:nvSpPr>
        <p:spPr>
          <a:xfrm>
            <a:off x="3386948" y="2114266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Enterprise </a:t>
            </a:r>
            <a:r>
              <a:rPr lang="nl-BE" dirty="0" err="1"/>
              <a:t>value</a:t>
            </a:r>
            <a:endParaRPr lang="nl-BE" dirty="0"/>
          </a:p>
        </p:txBody>
      </p:sp>
      <p:sp>
        <p:nvSpPr>
          <p:cNvPr id="37" name="Line 51">
            <a:extLst>
              <a:ext uri="{FF2B5EF4-FFF2-40B4-BE49-F238E27FC236}">
                <a16:creationId xmlns:a16="http://schemas.microsoft.com/office/drawing/2014/main" id="{D89DA65D-55C8-4A37-8057-627C684A108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2471607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8" name="Line 52">
            <a:extLst>
              <a:ext uri="{FF2B5EF4-FFF2-40B4-BE49-F238E27FC236}">
                <a16:creationId xmlns:a16="http://schemas.microsoft.com/office/drawing/2014/main" id="{ADE1A5E0-4A29-4ADD-A8DF-C770FFC8DC42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6987" y="2471607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8368CEE-27A0-4A93-8484-DCD5B1CA3A91}"/>
              </a:ext>
            </a:extLst>
          </p:cNvPr>
          <p:cNvSpPr txBox="1"/>
          <p:nvPr/>
        </p:nvSpPr>
        <p:spPr>
          <a:xfrm>
            <a:off x="905060" y="2114266"/>
            <a:ext cx="771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/>
              <a:t>Equity</a:t>
            </a:r>
            <a:endParaRPr lang="nl-B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A74B1C-C180-4F3F-B910-D7A868F401E8}"/>
              </a:ext>
            </a:extLst>
          </p:cNvPr>
          <p:cNvSpPr txBox="1"/>
          <p:nvPr/>
        </p:nvSpPr>
        <p:spPr>
          <a:xfrm>
            <a:off x="2512747" y="2006544"/>
            <a:ext cx="3449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5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929469D-32C3-4F65-B1E3-2BADCDCD5F0E}"/>
              </a:ext>
            </a:extLst>
          </p:cNvPr>
          <p:cNvSpPr txBox="1"/>
          <p:nvPr/>
        </p:nvSpPr>
        <p:spPr>
          <a:xfrm>
            <a:off x="5498251" y="2060405"/>
            <a:ext cx="3449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5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E5E1717-8EF9-4761-A926-8B15E595117F}"/>
              </a:ext>
            </a:extLst>
          </p:cNvPr>
          <p:cNvSpPr txBox="1"/>
          <p:nvPr/>
        </p:nvSpPr>
        <p:spPr>
          <a:xfrm rot="16200000">
            <a:off x="2506799" y="2732470"/>
            <a:ext cx="746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accent4">
                    <a:lumMod val="75000"/>
                  </a:schemeClr>
                </a:solidFill>
              </a:rPr>
              <a:t>V. act.</a:t>
            </a:r>
          </a:p>
        </p:txBody>
      </p:sp>
      <p:pic>
        <p:nvPicPr>
          <p:cNvPr id="1026" name="Picture 2" descr="De bronafbeelding bekijken">
            <a:extLst>
              <a:ext uri="{FF2B5EF4-FFF2-40B4-BE49-F238E27FC236}">
                <a16:creationId xmlns:a16="http://schemas.microsoft.com/office/drawing/2014/main" id="{A6A0AD92-6E56-4077-B5C4-9A6570EC2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706" y="3181082"/>
            <a:ext cx="1524138" cy="152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C1CBF99A-24B9-458D-8CF2-0E84A4D94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304" y="2680110"/>
            <a:ext cx="889533" cy="125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EDA13C0A-5490-4F36-9A57-DFCFB921F2F8}"/>
              </a:ext>
            </a:extLst>
          </p:cNvPr>
          <p:cNvSpPr/>
          <p:nvPr/>
        </p:nvSpPr>
        <p:spPr>
          <a:xfrm>
            <a:off x="5243629" y="3388856"/>
            <a:ext cx="471638" cy="12616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1F15A8C-6A47-423A-A294-E53FC30EF9DC}"/>
              </a:ext>
            </a:extLst>
          </p:cNvPr>
          <p:cNvSpPr/>
          <p:nvPr/>
        </p:nvSpPr>
        <p:spPr>
          <a:xfrm>
            <a:off x="3165813" y="4678233"/>
            <a:ext cx="2124975" cy="196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BF2AF88-27AE-4A0F-A2A2-FC95706ABFFD}"/>
              </a:ext>
            </a:extLst>
          </p:cNvPr>
          <p:cNvSpPr txBox="1"/>
          <p:nvPr/>
        </p:nvSpPr>
        <p:spPr>
          <a:xfrm>
            <a:off x="2896765" y="4639984"/>
            <a:ext cx="248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4472BE"/>
                </a:solidFill>
              </a:rPr>
              <a:t>Bedrijfskapitaalbehoefte</a:t>
            </a:r>
          </a:p>
        </p:txBody>
      </p:sp>
      <p:pic>
        <p:nvPicPr>
          <p:cNvPr id="42" name="Picture 6" descr="Afbeeldingsresultaten voor auto onderdelen">
            <a:extLst>
              <a:ext uri="{FF2B5EF4-FFF2-40B4-BE49-F238E27FC236}">
                <a16:creationId xmlns:a16="http://schemas.microsoft.com/office/drawing/2014/main" id="{296EEADD-13E1-4BAD-B223-C0FF5E070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87" y="2484709"/>
            <a:ext cx="2356273" cy="131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EA6C2FE4-2A15-46EF-A23D-399E34A0D38E}"/>
              </a:ext>
            </a:extLst>
          </p:cNvPr>
          <p:cNvSpPr/>
          <p:nvPr/>
        </p:nvSpPr>
        <p:spPr>
          <a:xfrm>
            <a:off x="4141429" y="2546698"/>
            <a:ext cx="1046861" cy="11036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4516B33-5D2D-47C2-9BC5-2A4CCA902348}"/>
              </a:ext>
            </a:extLst>
          </p:cNvPr>
          <p:cNvSpPr/>
          <p:nvPr/>
        </p:nvSpPr>
        <p:spPr>
          <a:xfrm>
            <a:off x="2569266" y="2505996"/>
            <a:ext cx="250168" cy="1352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052" name="Picture 4" descr="De bronafbeelding bekijken">
            <a:extLst>
              <a:ext uri="{FF2B5EF4-FFF2-40B4-BE49-F238E27FC236}">
                <a16:creationId xmlns:a16="http://schemas.microsoft.com/office/drawing/2014/main" id="{5B0D0347-4BD1-4FAA-8A07-411C18199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3414469"/>
            <a:ext cx="2308992" cy="130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45D19D5-5746-4562-B2E5-60F81E917A94}"/>
              </a:ext>
            </a:extLst>
          </p:cNvPr>
          <p:cNvSpPr/>
          <p:nvPr/>
        </p:nvSpPr>
        <p:spPr>
          <a:xfrm>
            <a:off x="2645206" y="3407080"/>
            <a:ext cx="471638" cy="1172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8" name="Line 52">
            <a:extLst>
              <a:ext uri="{FF2B5EF4-FFF2-40B4-BE49-F238E27FC236}">
                <a16:creationId xmlns:a16="http://schemas.microsoft.com/office/drawing/2014/main" id="{C9D0D422-5589-4A3D-AE3F-AFA5FC426942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6713" y="2471607"/>
            <a:ext cx="0" cy="95739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pic>
        <p:nvPicPr>
          <p:cNvPr id="52" name="image1.jpeg">
            <a:extLst>
              <a:ext uri="{FF2B5EF4-FFF2-40B4-BE49-F238E27FC236}">
                <a16:creationId xmlns:a16="http://schemas.microsoft.com/office/drawing/2014/main" id="{4A54031A-C389-4597-83FD-A1BB923B4755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51844" y="5988106"/>
            <a:ext cx="1459448" cy="733370"/>
          </a:xfrm>
          <a:prstGeom prst="rect">
            <a:avLst/>
          </a:prstGeom>
        </p:spPr>
      </p:pic>
      <p:sp>
        <p:nvSpPr>
          <p:cNvPr id="51" name="Line 52">
            <a:extLst>
              <a:ext uri="{FF2B5EF4-FFF2-40B4-BE49-F238E27FC236}">
                <a16:creationId xmlns:a16="http://schemas.microsoft.com/office/drawing/2014/main" id="{821F3BDC-B687-4B69-B686-1FEFD01DAD2D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6713" y="3205407"/>
            <a:ext cx="0" cy="29709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53" name="Line 52">
            <a:extLst>
              <a:ext uri="{FF2B5EF4-FFF2-40B4-BE49-F238E27FC236}">
                <a16:creationId xmlns:a16="http://schemas.microsoft.com/office/drawing/2014/main" id="{FEE7FA47-6AC0-47C3-BC61-D8C5D6BF5B1D}"/>
              </a:ext>
            </a:extLst>
          </p:cNvPr>
          <p:cNvSpPr>
            <a:spLocks noChangeShapeType="1"/>
          </p:cNvSpPr>
          <p:nvPr/>
        </p:nvSpPr>
        <p:spPr bwMode="auto">
          <a:xfrm>
            <a:off x="4142067" y="4514387"/>
            <a:ext cx="0" cy="29709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04277829"/>
      </p:ext>
    </p:extLst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2.png">
            <a:extLst>
              <a:ext uri="{FF2B5EF4-FFF2-40B4-BE49-F238E27FC236}">
                <a16:creationId xmlns:a16="http://schemas.microsoft.com/office/drawing/2014/main" id="{D9BC077C-7F72-4BAC-B7BD-DE11A12FD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1179600" y="2069271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1324062" y="2142296"/>
            <a:ext cx="11525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8" name="Text Box 56"/>
          <p:cNvSpPr txBox="1">
            <a:spLocks noChangeArrowheads="1"/>
          </p:cNvSpPr>
          <p:nvPr/>
        </p:nvSpPr>
        <p:spPr bwMode="auto">
          <a:xfrm>
            <a:off x="2476587" y="2594616"/>
            <a:ext cx="1150938" cy="36004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Schuld</a:t>
            </a:r>
          </a:p>
        </p:txBody>
      </p:sp>
      <p:sp>
        <p:nvSpPr>
          <p:cNvPr id="9" name="Text Box 57"/>
          <p:cNvSpPr txBox="1">
            <a:spLocks noChangeArrowheads="1"/>
          </p:cNvSpPr>
          <p:nvPr/>
        </p:nvSpPr>
        <p:spPr bwMode="auto">
          <a:xfrm>
            <a:off x="2476587" y="2142296"/>
            <a:ext cx="1150938" cy="472004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Eigen vermogen</a:t>
            </a:r>
          </a:p>
        </p:txBody>
      </p:sp>
      <p:sp>
        <p:nvSpPr>
          <p:cNvPr id="10" name="Text Box 58"/>
          <p:cNvSpPr txBox="1">
            <a:spLocks noChangeArrowheads="1"/>
          </p:cNvSpPr>
          <p:nvPr/>
        </p:nvSpPr>
        <p:spPr bwMode="auto">
          <a:xfrm>
            <a:off x="2476587" y="2954656"/>
            <a:ext cx="1150938" cy="23142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&lt;1Y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1324807" y="2861434"/>
            <a:ext cx="11509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Voorraden</a:t>
            </a:r>
          </a:p>
        </p:txBody>
      </p:sp>
      <p:sp>
        <p:nvSpPr>
          <p:cNvPr id="12" name="Text Box 61"/>
          <p:cNvSpPr txBox="1">
            <a:spLocks noChangeArrowheads="1"/>
          </p:cNvSpPr>
          <p:nvPr/>
        </p:nvSpPr>
        <p:spPr bwMode="auto">
          <a:xfrm>
            <a:off x="1324807" y="3509134"/>
            <a:ext cx="1150937" cy="46910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Vorderingen</a:t>
            </a:r>
          </a:p>
        </p:txBody>
      </p: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1324062" y="3078921"/>
            <a:ext cx="11509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BE" sz="1200"/>
              <a:t>Handels-vorderingen</a:t>
            </a:r>
            <a:endParaRPr lang="nl-NL" sz="1200"/>
          </a:p>
        </p:txBody>
      </p:sp>
      <p:sp>
        <p:nvSpPr>
          <p:cNvPr id="14" name="Text Box 63"/>
          <p:cNvSpPr txBox="1">
            <a:spLocks noChangeArrowheads="1"/>
          </p:cNvSpPr>
          <p:nvPr/>
        </p:nvSpPr>
        <p:spPr bwMode="auto">
          <a:xfrm>
            <a:off x="2476587" y="3186077"/>
            <a:ext cx="1150938" cy="253207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KT Fin Schuld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5" name="Text Box 64"/>
          <p:cNvSpPr txBox="1">
            <a:spLocks noChangeArrowheads="1"/>
          </p:cNvSpPr>
          <p:nvPr/>
        </p:nvSpPr>
        <p:spPr bwMode="auto">
          <a:xfrm>
            <a:off x="2476587" y="3437696"/>
            <a:ext cx="11509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Leveranciers</a:t>
            </a:r>
          </a:p>
        </p:txBody>
      </p:sp>
      <p:sp>
        <p:nvSpPr>
          <p:cNvPr id="19" name="Text Box 72"/>
          <p:cNvSpPr txBox="1">
            <a:spLocks noChangeArrowheads="1"/>
          </p:cNvSpPr>
          <p:nvPr/>
        </p:nvSpPr>
        <p:spPr bwMode="auto">
          <a:xfrm>
            <a:off x="2476587" y="3726621"/>
            <a:ext cx="1150938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Soc/Fisc.</a:t>
            </a:r>
          </a:p>
          <a:p>
            <a:pPr algn="ctr" eaLnBrk="1" hangingPunct="1"/>
            <a:r>
              <a:rPr lang="nl-NL" sz="1200"/>
              <a:t>Schulden</a:t>
            </a:r>
          </a:p>
          <a:p>
            <a:pPr algn="ctr" eaLnBrk="1" hangingPunct="1"/>
            <a:endParaRPr lang="nl-NL" sz="1200"/>
          </a:p>
        </p:txBody>
      </p:sp>
      <p:sp>
        <p:nvSpPr>
          <p:cNvPr id="20" name="Text Box 73"/>
          <p:cNvSpPr txBox="1">
            <a:spLocks noChangeArrowheads="1"/>
          </p:cNvSpPr>
          <p:nvPr/>
        </p:nvSpPr>
        <p:spPr bwMode="auto">
          <a:xfrm>
            <a:off x="1320148" y="3979289"/>
            <a:ext cx="1152525" cy="26709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 err="1"/>
              <a:t>Liq.Middelen</a:t>
            </a:r>
            <a:endParaRPr lang="nl-NL" sz="1000" dirty="0"/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2476587" y="2069271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25" name="TextBox 24"/>
          <p:cNvSpPr txBox="1"/>
          <p:nvPr/>
        </p:nvSpPr>
        <p:spPr>
          <a:xfrm>
            <a:off x="2017805" y="1721228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Balans</a:t>
            </a:r>
          </a:p>
        </p:txBody>
      </p:sp>
      <p:pic>
        <p:nvPicPr>
          <p:cNvPr id="29" name="image1.jpeg">
            <a:extLst>
              <a:ext uri="{FF2B5EF4-FFF2-40B4-BE49-F238E27FC236}">
                <a16:creationId xmlns:a16="http://schemas.microsoft.com/office/drawing/2014/main" id="{2F7993CD-85BE-42DA-8BC2-3E5C49AEE3B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1844" y="5988106"/>
            <a:ext cx="1459448" cy="73337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0BB0EF9-4613-413D-BE10-92ACF5B1BB16}"/>
              </a:ext>
            </a:extLst>
          </p:cNvPr>
          <p:cNvSpPr txBox="1"/>
          <p:nvPr/>
        </p:nvSpPr>
        <p:spPr>
          <a:xfrm>
            <a:off x="1512277" y="637188"/>
            <a:ext cx="696570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791845">
              <a:spcBef>
                <a:spcPts val="25"/>
              </a:spcBef>
              <a:spcAft>
                <a:spcPts val="0"/>
              </a:spcAft>
            </a:pPr>
            <a:r>
              <a:rPr lang="nl-BE" sz="3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WACC?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45C9D73-6CD4-4C3F-B37A-87A63359CDEC}"/>
              </a:ext>
            </a:extLst>
          </p:cNvPr>
          <p:cNvCxnSpPr/>
          <p:nvPr/>
        </p:nvCxnSpPr>
        <p:spPr>
          <a:xfrm flipV="1">
            <a:off x="3505200" y="1975201"/>
            <a:ext cx="847344" cy="304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AD94551-BCE3-4107-B0AB-4FFB02FAC8C9}"/>
              </a:ext>
            </a:extLst>
          </p:cNvPr>
          <p:cNvSpPr txBox="1"/>
          <p:nvPr/>
        </p:nvSpPr>
        <p:spPr>
          <a:xfrm>
            <a:off x="4385794" y="1772964"/>
            <a:ext cx="2291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1.000 Eigen Vermogen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8CC6B77-7CD8-4DCE-8B47-64D57212219F}"/>
              </a:ext>
            </a:extLst>
          </p:cNvPr>
          <p:cNvCxnSpPr>
            <a:cxnSpLocks/>
          </p:cNvCxnSpPr>
          <p:nvPr/>
        </p:nvCxnSpPr>
        <p:spPr>
          <a:xfrm>
            <a:off x="3444240" y="2730941"/>
            <a:ext cx="914400" cy="540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1D65C09-9722-40CD-B425-1341B2B88D69}"/>
              </a:ext>
            </a:extLst>
          </p:cNvPr>
          <p:cNvSpPr txBox="1"/>
          <p:nvPr/>
        </p:nvSpPr>
        <p:spPr>
          <a:xfrm>
            <a:off x="4536876" y="2589970"/>
            <a:ext cx="16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250 Bankschuld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9768478-4993-46EE-9EAF-C06B83BEA466}"/>
              </a:ext>
            </a:extLst>
          </p:cNvPr>
          <p:cNvSpPr txBox="1"/>
          <p:nvPr/>
        </p:nvSpPr>
        <p:spPr>
          <a:xfrm>
            <a:off x="4995130" y="2925489"/>
            <a:ext cx="1130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4% Intrest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BBD7040-A306-458F-BC7A-C32F496B5705}"/>
              </a:ext>
            </a:extLst>
          </p:cNvPr>
          <p:cNvSpPr txBox="1"/>
          <p:nvPr/>
        </p:nvSpPr>
        <p:spPr>
          <a:xfrm>
            <a:off x="6824194" y="1783418"/>
            <a:ext cx="1976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50 Winst na belast.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9476DC-A161-4B2E-95E6-F070303AEFE8}"/>
              </a:ext>
            </a:extLst>
          </p:cNvPr>
          <p:cNvSpPr txBox="1"/>
          <p:nvPr/>
        </p:nvSpPr>
        <p:spPr>
          <a:xfrm>
            <a:off x="6343383" y="2207770"/>
            <a:ext cx="2055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>
                <a:solidFill>
                  <a:srgbClr val="FF0000"/>
                </a:solidFill>
              </a:rPr>
              <a:t>5% rendement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7DD13FA-F638-4934-A884-7CCACDA469E7}"/>
              </a:ext>
            </a:extLst>
          </p:cNvPr>
          <p:cNvCxnSpPr/>
          <p:nvPr/>
        </p:nvCxnSpPr>
        <p:spPr>
          <a:xfrm flipH="1" flipV="1">
            <a:off x="4995130" y="2069271"/>
            <a:ext cx="1430054" cy="25940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E285BE6-0729-4D77-BE87-097049927E86}"/>
              </a:ext>
            </a:extLst>
          </p:cNvPr>
          <p:cNvCxnSpPr>
            <a:cxnSpLocks/>
          </p:cNvCxnSpPr>
          <p:nvPr/>
        </p:nvCxnSpPr>
        <p:spPr>
          <a:xfrm flipV="1">
            <a:off x="6803997" y="2105786"/>
            <a:ext cx="230523" cy="2309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7CD51A29-1E8F-42D3-924C-D7BD0B56297A}"/>
              </a:ext>
            </a:extLst>
          </p:cNvPr>
          <p:cNvSpPr txBox="1"/>
          <p:nvPr/>
        </p:nvSpPr>
        <p:spPr>
          <a:xfrm>
            <a:off x="6832182" y="2831626"/>
            <a:ext cx="15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100 Kasstroom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489F403-03E5-4479-BF0E-E1FC0A3DD37D}"/>
              </a:ext>
            </a:extLst>
          </p:cNvPr>
          <p:cNvSpPr txBox="1"/>
          <p:nvPr/>
        </p:nvSpPr>
        <p:spPr>
          <a:xfrm>
            <a:off x="5752078" y="6010954"/>
            <a:ext cx="1641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1.000 </a:t>
            </a:r>
            <a:r>
              <a:rPr lang="nl-BE" b="1" dirty="0" err="1">
                <a:solidFill>
                  <a:srgbClr val="FF0000"/>
                </a:solidFill>
              </a:rPr>
              <a:t>Enterpr.V</a:t>
            </a:r>
            <a:endParaRPr lang="nl-BE" b="1" dirty="0">
              <a:solidFill>
                <a:srgbClr val="FF0000"/>
              </a:solidFill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8A89FEF-7D9A-4FDC-8127-EEA6E367E5F0}"/>
              </a:ext>
            </a:extLst>
          </p:cNvPr>
          <p:cNvCxnSpPr>
            <a:cxnSpLocks/>
          </p:cNvCxnSpPr>
          <p:nvPr/>
        </p:nvCxnSpPr>
        <p:spPr>
          <a:xfrm flipV="1">
            <a:off x="3630894" y="3439284"/>
            <a:ext cx="781917" cy="23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D8600C87-DB90-42EF-95BF-53F74F8A65B4}"/>
              </a:ext>
            </a:extLst>
          </p:cNvPr>
          <p:cNvSpPr txBox="1"/>
          <p:nvPr/>
        </p:nvSpPr>
        <p:spPr>
          <a:xfrm>
            <a:off x="4536876" y="3295838"/>
            <a:ext cx="21859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750 Terminal </a:t>
            </a:r>
            <a:r>
              <a:rPr lang="nl-BE" dirty="0" err="1"/>
              <a:t>value</a:t>
            </a:r>
            <a:endParaRPr lang="nl-BE" dirty="0"/>
          </a:p>
          <a:p>
            <a:r>
              <a:rPr lang="nl-BE" sz="1400" dirty="0"/>
              <a:t>           (vaste activa+ W.C.R.)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18026664-4E30-4DB6-8BF4-A7A5ED6E91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0148" y="4507839"/>
            <a:ext cx="4318254" cy="1789986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01D5F0D4-2A88-4495-BE9A-FDBB2491BD6A}"/>
              </a:ext>
            </a:extLst>
          </p:cNvPr>
          <p:cNvSpPr/>
          <p:nvPr/>
        </p:nvSpPr>
        <p:spPr>
          <a:xfrm>
            <a:off x="2389632" y="6094745"/>
            <a:ext cx="4962212" cy="2354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BEB03BA-39E7-45C5-8DE2-A1A4D3B6C5B4}"/>
              </a:ext>
            </a:extLst>
          </p:cNvPr>
          <p:cNvSpPr txBox="1"/>
          <p:nvPr/>
        </p:nvSpPr>
        <p:spPr>
          <a:xfrm>
            <a:off x="6569841" y="4097715"/>
            <a:ext cx="230992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l-BE" dirty="0"/>
              <a:t>1.000 Enterprise </a:t>
            </a:r>
            <a:r>
              <a:rPr lang="nl-BE" dirty="0" err="1"/>
              <a:t>value</a:t>
            </a:r>
            <a:endParaRPr lang="nl-BE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D09956D-0541-4054-A26A-ABC6894A717E}"/>
              </a:ext>
            </a:extLst>
          </p:cNvPr>
          <p:cNvSpPr txBox="1"/>
          <p:nvPr/>
        </p:nvSpPr>
        <p:spPr>
          <a:xfrm>
            <a:off x="6681500" y="4322350"/>
            <a:ext cx="1748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-250 Bankschuld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3999F46-049D-46F5-AF17-2F24A80743B2}"/>
              </a:ext>
            </a:extLst>
          </p:cNvPr>
          <p:cNvCxnSpPr/>
          <p:nvPr/>
        </p:nvCxnSpPr>
        <p:spPr>
          <a:xfrm>
            <a:off x="6643563" y="4654547"/>
            <a:ext cx="16782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EF653747-FDDF-4E33-B691-C1DA9FEF835B}"/>
              </a:ext>
            </a:extLst>
          </p:cNvPr>
          <p:cNvSpPr txBox="1"/>
          <p:nvPr/>
        </p:nvSpPr>
        <p:spPr>
          <a:xfrm>
            <a:off x="6753339" y="4602208"/>
            <a:ext cx="2211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750 Aandelenwaarde</a:t>
            </a:r>
          </a:p>
        </p:txBody>
      </p:sp>
    </p:spTree>
    <p:extLst>
      <p:ext uri="{BB962C8B-B14F-4D97-AF65-F5344CB8AC3E}">
        <p14:creationId xmlns:p14="http://schemas.microsoft.com/office/powerpoint/2010/main" val="70199369"/>
      </p:ext>
    </p:extLst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2.png">
            <a:extLst>
              <a:ext uri="{FF2B5EF4-FFF2-40B4-BE49-F238E27FC236}">
                <a16:creationId xmlns:a16="http://schemas.microsoft.com/office/drawing/2014/main" id="{D9BC077C-7F72-4BAC-B7BD-DE11A12FD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1179600" y="2069271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1324062" y="2142296"/>
            <a:ext cx="11525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8" name="Text Box 56"/>
          <p:cNvSpPr txBox="1">
            <a:spLocks noChangeArrowheads="1"/>
          </p:cNvSpPr>
          <p:nvPr/>
        </p:nvSpPr>
        <p:spPr bwMode="auto">
          <a:xfrm>
            <a:off x="2476587" y="2594616"/>
            <a:ext cx="1150938" cy="36004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Schuld</a:t>
            </a:r>
          </a:p>
        </p:txBody>
      </p:sp>
      <p:sp>
        <p:nvSpPr>
          <p:cNvPr id="9" name="Text Box 57"/>
          <p:cNvSpPr txBox="1">
            <a:spLocks noChangeArrowheads="1"/>
          </p:cNvSpPr>
          <p:nvPr/>
        </p:nvSpPr>
        <p:spPr bwMode="auto">
          <a:xfrm>
            <a:off x="2476587" y="2142296"/>
            <a:ext cx="1150938" cy="472004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Eigen vermogen</a:t>
            </a:r>
          </a:p>
        </p:txBody>
      </p:sp>
      <p:sp>
        <p:nvSpPr>
          <p:cNvPr id="10" name="Text Box 58"/>
          <p:cNvSpPr txBox="1">
            <a:spLocks noChangeArrowheads="1"/>
          </p:cNvSpPr>
          <p:nvPr/>
        </p:nvSpPr>
        <p:spPr bwMode="auto">
          <a:xfrm>
            <a:off x="2476587" y="2954656"/>
            <a:ext cx="1150938" cy="23142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&lt;1Y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1324807" y="2861434"/>
            <a:ext cx="11509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Voorraden</a:t>
            </a:r>
          </a:p>
        </p:txBody>
      </p:sp>
      <p:sp>
        <p:nvSpPr>
          <p:cNvPr id="12" name="Text Box 61"/>
          <p:cNvSpPr txBox="1">
            <a:spLocks noChangeArrowheads="1"/>
          </p:cNvSpPr>
          <p:nvPr/>
        </p:nvSpPr>
        <p:spPr bwMode="auto">
          <a:xfrm>
            <a:off x="1324807" y="3509134"/>
            <a:ext cx="1150937" cy="46910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Vorderingen</a:t>
            </a:r>
          </a:p>
        </p:txBody>
      </p: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1324062" y="3078921"/>
            <a:ext cx="11509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BE" sz="1200"/>
              <a:t>Handels-vorderingen</a:t>
            </a:r>
            <a:endParaRPr lang="nl-NL" sz="1200"/>
          </a:p>
        </p:txBody>
      </p:sp>
      <p:sp>
        <p:nvSpPr>
          <p:cNvPr id="14" name="Text Box 63"/>
          <p:cNvSpPr txBox="1">
            <a:spLocks noChangeArrowheads="1"/>
          </p:cNvSpPr>
          <p:nvPr/>
        </p:nvSpPr>
        <p:spPr bwMode="auto">
          <a:xfrm>
            <a:off x="2476587" y="3186077"/>
            <a:ext cx="1150938" cy="253207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KT Fin Schuld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5" name="Text Box 64"/>
          <p:cNvSpPr txBox="1">
            <a:spLocks noChangeArrowheads="1"/>
          </p:cNvSpPr>
          <p:nvPr/>
        </p:nvSpPr>
        <p:spPr bwMode="auto">
          <a:xfrm>
            <a:off x="2476587" y="3437696"/>
            <a:ext cx="11509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Leveranciers</a:t>
            </a:r>
          </a:p>
        </p:txBody>
      </p:sp>
      <p:sp>
        <p:nvSpPr>
          <p:cNvPr id="19" name="Text Box 72"/>
          <p:cNvSpPr txBox="1">
            <a:spLocks noChangeArrowheads="1"/>
          </p:cNvSpPr>
          <p:nvPr/>
        </p:nvSpPr>
        <p:spPr bwMode="auto">
          <a:xfrm>
            <a:off x="2476587" y="3726621"/>
            <a:ext cx="1150938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Soc/Fisc.</a:t>
            </a:r>
          </a:p>
          <a:p>
            <a:pPr algn="ctr" eaLnBrk="1" hangingPunct="1"/>
            <a:r>
              <a:rPr lang="nl-NL" sz="1200"/>
              <a:t>Schulden</a:t>
            </a:r>
          </a:p>
          <a:p>
            <a:pPr algn="ctr" eaLnBrk="1" hangingPunct="1"/>
            <a:endParaRPr lang="nl-NL" sz="1200"/>
          </a:p>
        </p:txBody>
      </p:sp>
      <p:sp>
        <p:nvSpPr>
          <p:cNvPr id="20" name="Text Box 73"/>
          <p:cNvSpPr txBox="1">
            <a:spLocks noChangeArrowheads="1"/>
          </p:cNvSpPr>
          <p:nvPr/>
        </p:nvSpPr>
        <p:spPr bwMode="auto">
          <a:xfrm>
            <a:off x="1320148" y="3979289"/>
            <a:ext cx="1152525" cy="26709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 err="1"/>
              <a:t>Liq.Middelen</a:t>
            </a:r>
            <a:endParaRPr lang="nl-NL" sz="1000" dirty="0"/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2476587" y="2069271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25" name="TextBox 24"/>
          <p:cNvSpPr txBox="1"/>
          <p:nvPr/>
        </p:nvSpPr>
        <p:spPr>
          <a:xfrm>
            <a:off x="2017805" y="1721228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Balans</a:t>
            </a:r>
          </a:p>
        </p:txBody>
      </p:sp>
      <p:pic>
        <p:nvPicPr>
          <p:cNvPr id="29" name="image1.jpeg">
            <a:extLst>
              <a:ext uri="{FF2B5EF4-FFF2-40B4-BE49-F238E27FC236}">
                <a16:creationId xmlns:a16="http://schemas.microsoft.com/office/drawing/2014/main" id="{2F7993CD-85BE-42DA-8BC2-3E5C49AEE3B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1844" y="5988106"/>
            <a:ext cx="1459448" cy="73337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0BB0EF9-4613-413D-BE10-92ACF5B1BB16}"/>
              </a:ext>
            </a:extLst>
          </p:cNvPr>
          <p:cNvSpPr txBox="1"/>
          <p:nvPr/>
        </p:nvSpPr>
        <p:spPr>
          <a:xfrm>
            <a:off x="1512277" y="637188"/>
            <a:ext cx="696570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791845">
              <a:spcBef>
                <a:spcPts val="25"/>
              </a:spcBef>
              <a:spcAft>
                <a:spcPts val="0"/>
              </a:spcAft>
            </a:pPr>
            <a:r>
              <a:rPr lang="nl-BE" sz="3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WACC?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45C9D73-6CD4-4C3F-B37A-87A63359CDEC}"/>
              </a:ext>
            </a:extLst>
          </p:cNvPr>
          <p:cNvCxnSpPr/>
          <p:nvPr/>
        </p:nvCxnSpPr>
        <p:spPr>
          <a:xfrm flipV="1">
            <a:off x="3505200" y="1975201"/>
            <a:ext cx="847344" cy="304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AD94551-BCE3-4107-B0AB-4FFB02FAC8C9}"/>
              </a:ext>
            </a:extLst>
          </p:cNvPr>
          <p:cNvSpPr txBox="1"/>
          <p:nvPr/>
        </p:nvSpPr>
        <p:spPr>
          <a:xfrm>
            <a:off x="4385794" y="1772964"/>
            <a:ext cx="2291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1.000 Eigen Vermogen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8CC6B77-7CD8-4DCE-8B47-64D57212219F}"/>
              </a:ext>
            </a:extLst>
          </p:cNvPr>
          <p:cNvCxnSpPr>
            <a:cxnSpLocks/>
            <a:endCxn id="27" idx="1"/>
          </p:cNvCxnSpPr>
          <p:nvPr/>
        </p:nvCxnSpPr>
        <p:spPr>
          <a:xfrm>
            <a:off x="3444240" y="2730941"/>
            <a:ext cx="1092636" cy="43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1D65C09-9722-40CD-B425-1341B2B88D69}"/>
              </a:ext>
            </a:extLst>
          </p:cNvPr>
          <p:cNvSpPr txBox="1"/>
          <p:nvPr/>
        </p:nvSpPr>
        <p:spPr>
          <a:xfrm>
            <a:off x="4536876" y="2589970"/>
            <a:ext cx="16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250 Bankschuld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BBD7040-A306-458F-BC7A-C32F496B5705}"/>
              </a:ext>
            </a:extLst>
          </p:cNvPr>
          <p:cNvSpPr txBox="1"/>
          <p:nvPr/>
        </p:nvSpPr>
        <p:spPr>
          <a:xfrm>
            <a:off x="6824194" y="1783418"/>
            <a:ext cx="1976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50 Winst na belast.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8A89FEF-7D9A-4FDC-8127-EEA6E367E5F0}"/>
              </a:ext>
            </a:extLst>
          </p:cNvPr>
          <p:cNvCxnSpPr>
            <a:cxnSpLocks/>
          </p:cNvCxnSpPr>
          <p:nvPr/>
        </p:nvCxnSpPr>
        <p:spPr>
          <a:xfrm>
            <a:off x="3630894" y="3441588"/>
            <a:ext cx="826344" cy="4804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D8600C87-DB90-42EF-95BF-53F74F8A65B4}"/>
              </a:ext>
            </a:extLst>
          </p:cNvPr>
          <p:cNvSpPr txBox="1"/>
          <p:nvPr/>
        </p:nvSpPr>
        <p:spPr>
          <a:xfrm>
            <a:off x="4412811" y="3826294"/>
            <a:ext cx="21859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750 Terminal </a:t>
            </a:r>
            <a:r>
              <a:rPr lang="nl-BE" dirty="0" err="1"/>
              <a:t>value</a:t>
            </a:r>
            <a:endParaRPr lang="nl-BE" dirty="0"/>
          </a:p>
          <a:p>
            <a:r>
              <a:rPr lang="nl-BE" sz="1400" dirty="0"/>
              <a:t>           (vaste activa+ W.C.R.)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5A9630F-69C9-4282-BBA1-77051FCEA703}"/>
              </a:ext>
            </a:extLst>
          </p:cNvPr>
          <p:cNvSpPr txBox="1"/>
          <p:nvPr/>
        </p:nvSpPr>
        <p:spPr>
          <a:xfrm>
            <a:off x="6753339" y="4602208"/>
            <a:ext cx="2211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/>
              <a:t>750 Aandelenwaarde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4846A96-422C-496A-BDA0-2369268EF8A7}"/>
              </a:ext>
            </a:extLst>
          </p:cNvPr>
          <p:cNvSpPr txBox="1"/>
          <p:nvPr/>
        </p:nvSpPr>
        <p:spPr>
          <a:xfrm>
            <a:off x="6832182" y="2831626"/>
            <a:ext cx="15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100 Kasstroom</a:t>
            </a:r>
          </a:p>
        </p:txBody>
      </p:sp>
    </p:spTree>
    <p:extLst>
      <p:ext uri="{BB962C8B-B14F-4D97-AF65-F5344CB8AC3E}">
        <p14:creationId xmlns:p14="http://schemas.microsoft.com/office/powerpoint/2010/main" val="336710130"/>
      </p:ext>
    </p:extLst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2.png">
            <a:extLst>
              <a:ext uri="{FF2B5EF4-FFF2-40B4-BE49-F238E27FC236}">
                <a16:creationId xmlns:a16="http://schemas.microsoft.com/office/drawing/2014/main" id="{D9BC077C-7F72-4BAC-B7BD-DE11A12FD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1179600" y="2069271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1324062" y="2142296"/>
            <a:ext cx="11525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8" name="Text Box 56"/>
          <p:cNvSpPr txBox="1">
            <a:spLocks noChangeArrowheads="1"/>
          </p:cNvSpPr>
          <p:nvPr/>
        </p:nvSpPr>
        <p:spPr bwMode="auto">
          <a:xfrm>
            <a:off x="2476587" y="2594616"/>
            <a:ext cx="1150938" cy="36004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Schuld</a:t>
            </a:r>
          </a:p>
        </p:txBody>
      </p:sp>
      <p:sp>
        <p:nvSpPr>
          <p:cNvPr id="9" name="Text Box 57"/>
          <p:cNvSpPr txBox="1">
            <a:spLocks noChangeArrowheads="1"/>
          </p:cNvSpPr>
          <p:nvPr/>
        </p:nvSpPr>
        <p:spPr bwMode="auto">
          <a:xfrm>
            <a:off x="2476587" y="2142296"/>
            <a:ext cx="1150938" cy="472004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Eigen vermogen</a:t>
            </a:r>
          </a:p>
        </p:txBody>
      </p:sp>
      <p:sp>
        <p:nvSpPr>
          <p:cNvPr id="10" name="Text Box 58"/>
          <p:cNvSpPr txBox="1">
            <a:spLocks noChangeArrowheads="1"/>
          </p:cNvSpPr>
          <p:nvPr/>
        </p:nvSpPr>
        <p:spPr bwMode="auto">
          <a:xfrm>
            <a:off x="2476587" y="2954656"/>
            <a:ext cx="1150938" cy="23142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&lt;1Y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1324807" y="2861434"/>
            <a:ext cx="11509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Voorraden</a:t>
            </a:r>
          </a:p>
        </p:txBody>
      </p:sp>
      <p:sp>
        <p:nvSpPr>
          <p:cNvPr id="12" name="Text Box 61"/>
          <p:cNvSpPr txBox="1">
            <a:spLocks noChangeArrowheads="1"/>
          </p:cNvSpPr>
          <p:nvPr/>
        </p:nvSpPr>
        <p:spPr bwMode="auto">
          <a:xfrm>
            <a:off x="1324807" y="3509134"/>
            <a:ext cx="1150937" cy="46910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Vorderingen</a:t>
            </a:r>
          </a:p>
        </p:txBody>
      </p: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1324062" y="3078921"/>
            <a:ext cx="11509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BE" sz="1200"/>
              <a:t>Handels-vorderingen</a:t>
            </a:r>
            <a:endParaRPr lang="nl-NL" sz="1200"/>
          </a:p>
        </p:txBody>
      </p:sp>
      <p:sp>
        <p:nvSpPr>
          <p:cNvPr id="14" name="Text Box 63"/>
          <p:cNvSpPr txBox="1">
            <a:spLocks noChangeArrowheads="1"/>
          </p:cNvSpPr>
          <p:nvPr/>
        </p:nvSpPr>
        <p:spPr bwMode="auto">
          <a:xfrm>
            <a:off x="2476587" y="3186077"/>
            <a:ext cx="1150938" cy="253207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KT Fin Schuld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5" name="Text Box 64"/>
          <p:cNvSpPr txBox="1">
            <a:spLocks noChangeArrowheads="1"/>
          </p:cNvSpPr>
          <p:nvPr/>
        </p:nvSpPr>
        <p:spPr bwMode="auto">
          <a:xfrm>
            <a:off x="2476587" y="3437696"/>
            <a:ext cx="11509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Leveranciers</a:t>
            </a:r>
          </a:p>
        </p:txBody>
      </p:sp>
      <p:sp>
        <p:nvSpPr>
          <p:cNvPr id="19" name="Text Box 72"/>
          <p:cNvSpPr txBox="1">
            <a:spLocks noChangeArrowheads="1"/>
          </p:cNvSpPr>
          <p:nvPr/>
        </p:nvSpPr>
        <p:spPr bwMode="auto">
          <a:xfrm>
            <a:off x="2476587" y="3726621"/>
            <a:ext cx="1150938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Soc/Fisc.</a:t>
            </a:r>
          </a:p>
          <a:p>
            <a:pPr algn="ctr" eaLnBrk="1" hangingPunct="1"/>
            <a:r>
              <a:rPr lang="nl-NL" sz="1200"/>
              <a:t>Schulden</a:t>
            </a:r>
          </a:p>
          <a:p>
            <a:pPr algn="ctr" eaLnBrk="1" hangingPunct="1"/>
            <a:endParaRPr lang="nl-NL" sz="1200"/>
          </a:p>
        </p:txBody>
      </p:sp>
      <p:sp>
        <p:nvSpPr>
          <p:cNvPr id="20" name="Text Box 73"/>
          <p:cNvSpPr txBox="1">
            <a:spLocks noChangeArrowheads="1"/>
          </p:cNvSpPr>
          <p:nvPr/>
        </p:nvSpPr>
        <p:spPr bwMode="auto">
          <a:xfrm>
            <a:off x="1320148" y="3979289"/>
            <a:ext cx="1152525" cy="26709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 err="1"/>
              <a:t>Liq.Middelen</a:t>
            </a:r>
            <a:endParaRPr lang="nl-NL" sz="1000" dirty="0"/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2476587" y="2069271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25" name="TextBox 24"/>
          <p:cNvSpPr txBox="1"/>
          <p:nvPr/>
        </p:nvSpPr>
        <p:spPr>
          <a:xfrm>
            <a:off x="2017805" y="1721228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Balans</a:t>
            </a:r>
          </a:p>
        </p:txBody>
      </p:sp>
      <p:pic>
        <p:nvPicPr>
          <p:cNvPr id="29" name="image1.jpeg">
            <a:extLst>
              <a:ext uri="{FF2B5EF4-FFF2-40B4-BE49-F238E27FC236}">
                <a16:creationId xmlns:a16="http://schemas.microsoft.com/office/drawing/2014/main" id="{2F7993CD-85BE-42DA-8BC2-3E5C49AEE3B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1844" y="5988106"/>
            <a:ext cx="1459448" cy="73337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0BB0EF9-4613-413D-BE10-92ACF5B1BB16}"/>
              </a:ext>
            </a:extLst>
          </p:cNvPr>
          <p:cNvSpPr txBox="1"/>
          <p:nvPr/>
        </p:nvSpPr>
        <p:spPr>
          <a:xfrm>
            <a:off x="1512277" y="637188"/>
            <a:ext cx="696570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791845">
              <a:spcBef>
                <a:spcPts val="25"/>
              </a:spcBef>
              <a:spcAft>
                <a:spcPts val="0"/>
              </a:spcAft>
            </a:pPr>
            <a:r>
              <a:rPr lang="nl-BE" sz="3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WACC?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45C9D73-6CD4-4C3F-B37A-87A63359CDEC}"/>
              </a:ext>
            </a:extLst>
          </p:cNvPr>
          <p:cNvCxnSpPr/>
          <p:nvPr/>
        </p:nvCxnSpPr>
        <p:spPr>
          <a:xfrm flipV="1">
            <a:off x="3505200" y="1975201"/>
            <a:ext cx="847344" cy="304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AD94551-BCE3-4107-B0AB-4FFB02FAC8C9}"/>
              </a:ext>
            </a:extLst>
          </p:cNvPr>
          <p:cNvSpPr txBox="1"/>
          <p:nvPr/>
        </p:nvSpPr>
        <p:spPr>
          <a:xfrm>
            <a:off x="4385794" y="1772964"/>
            <a:ext cx="2291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1.000 Eigen Vermogen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8CC6B77-7CD8-4DCE-8B47-64D57212219F}"/>
              </a:ext>
            </a:extLst>
          </p:cNvPr>
          <p:cNvCxnSpPr>
            <a:cxnSpLocks/>
            <a:endCxn id="27" idx="1"/>
          </p:cNvCxnSpPr>
          <p:nvPr/>
        </p:nvCxnSpPr>
        <p:spPr>
          <a:xfrm>
            <a:off x="3444240" y="2730941"/>
            <a:ext cx="1092636" cy="43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1D65C09-9722-40CD-B425-1341B2B88D69}"/>
              </a:ext>
            </a:extLst>
          </p:cNvPr>
          <p:cNvSpPr txBox="1"/>
          <p:nvPr/>
        </p:nvSpPr>
        <p:spPr>
          <a:xfrm>
            <a:off x="4536876" y="2589970"/>
            <a:ext cx="16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250 Bankschuld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BBD7040-A306-458F-BC7A-C32F496B5705}"/>
              </a:ext>
            </a:extLst>
          </p:cNvPr>
          <p:cNvSpPr txBox="1"/>
          <p:nvPr/>
        </p:nvSpPr>
        <p:spPr>
          <a:xfrm>
            <a:off x="6824194" y="1783418"/>
            <a:ext cx="1976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50 Winst na belast.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8A89FEF-7D9A-4FDC-8127-EEA6E367E5F0}"/>
              </a:ext>
            </a:extLst>
          </p:cNvPr>
          <p:cNvCxnSpPr>
            <a:cxnSpLocks/>
          </p:cNvCxnSpPr>
          <p:nvPr/>
        </p:nvCxnSpPr>
        <p:spPr>
          <a:xfrm>
            <a:off x="3630894" y="3441588"/>
            <a:ext cx="826344" cy="4804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D8600C87-DB90-42EF-95BF-53F74F8A65B4}"/>
              </a:ext>
            </a:extLst>
          </p:cNvPr>
          <p:cNvSpPr txBox="1"/>
          <p:nvPr/>
        </p:nvSpPr>
        <p:spPr>
          <a:xfrm>
            <a:off x="4412811" y="3826294"/>
            <a:ext cx="21859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750 Terminal </a:t>
            </a:r>
            <a:r>
              <a:rPr lang="nl-BE" dirty="0" err="1"/>
              <a:t>value</a:t>
            </a:r>
            <a:endParaRPr lang="nl-BE" dirty="0"/>
          </a:p>
          <a:p>
            <a:r>
              <a:rPr lang="nl-BE" sz="1400" dirty="0"/>
              <a:t>           (vaste activa+ W.C.R.)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0921557-BB99-4927-9463-7B9CFCC01965}"/>
              </a:ext>
            </a:extLst>
          </p:cNvPr>
          <p:cNvSpPr txBox="1"/>
          <p:nvPr/>
        </p:nvSpPr>
        <p:spPr>
          <a:xfrm>
            <a:off x="4457238" y="1991914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- 500 Dividend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5A9630F-69C9-4282-BBA1-77051FCEA703}"/>
              </a:ext>
            </a:extLst>
          </p:cNvPr>
          <p:cNvSpPr txBox="1"/>
          <p:nvPr/>
        </p:nvSpPr>
        <p:spPr>
          <a:xfrm>
            <a:off x="6753339" y="4602208"/>
            <a:ext cx="2211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/>
              <a:t>750 Aandelenwaarde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4846A96-422C-496A-BDA0-2369268EF8A7}"/>
              </a:ext>
            </a:extLst>
          </p:cNvPr>
          <p:cNvSpPr txBox="1"/>
          <p:nvPr/>
        </p:nvSpPr>
        <p:spPr>
          <a:xfrm>
            <a:off x="6832182" y="2831626"/>
            <a:ext cx="15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100 Kasstroom</a:t>
            </a:r>
          </a:p>
        </p:txBody>
      </p:sp>
    </p:spTree>
    <p:extLst>
      <p:ext uri="{BB962C8B-B14F-4D97-AF65-F5344CB8AC3E}">
        <p14:creationId xmlns:p14="http://schemas.microsoft.com/office/powerpoint/2010/main" val="2341724785"/>
      </p:ext>
    </p:extLst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2.png">
            <a:extLst>
              <a:ext uri="{FF2B5EF4-FFF2-40B4-BE49-F238E27FC236}">
                <a16:creationId xmlns:a16="http://schemas.microsoft.com/office/drawing/2014/main" id="{D9BC077C-7F72-4BAC-B7BD-DE11A12FD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1179600" y="2069271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1324062" y="2142296"/>
            <a:ext cx="11525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8" name="Text Box 56"/>
          <p:cNvSpPr txBox="1">
            <a:spLocks noChangeArrowheads="1"/>
          </p:cNvSpPr>
          <p:nvPr/>
        </p:nvSpPr>
        <p:spPr bwMode="auto">
          <a:xfrm>
            <a:off x="2476587" y="2594616"/>
            <a:ext cx="1150938" cy="36004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Schuld</a:t>
            </a:r>
          </a:p>
        </p:txBody>
      </p:sp>
      <p:sp>
        <p:nvSpPr>
          <p:cNvPr id="9" name="Text Box 57"/>
          <p:cNvSpPr txBox="1">
            <a:spLocks noChangeArrowheads="1"/>
          </p:cNvSpPr>
          <p:nvPr/>
        </p:nvSpPr>
        <p:spPr bwMode="auto">
          <a:xfrm>
            <a:off x="2476587" y="2142296"/>
            <a:ext cx="1150938" cy="472004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Eigen vermogen</a:t>
            </a:r>
          </a:p>
        </p:txBody>
      </p:sp>
      <p:sp>
        <p:nvSpPr>
          <p:cNvPr id="10" name="Text Box 58"/>
          <p:cNvSpPr txBox="1">
            <a:spLocks noChangeArrowheads="1"/>
          </p:cNvSpPr>
          <p:nvPr/>
        </p:nvSpPr>
        <p:spPr bwMode="auto">
          <a:xfrm>
            <a:off x="2476587" y="2954656"/>
            <a:ext cx="1150938" cy="23142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&lt;1Y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1324807" y="2861434"/>
            <a:ext cx="11509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Voorraden</a:t>
            </a:r>
          </a:p>
        </p:txBody>
      </p:sp>
      <p:sp>
        <p:nvSpPr>
          <p:cNvPr id="12" name="Text Box 61"/>
          <p:cNvSpPr txBox="1">
            <a:spLocks noChangeArrowheads="1"/>
          </p:cNvSpPr>
          <p:nvPr/>
        </p:nvSpPr>
        <p:spPr bwMode="auto">
          <a:xfrm>
            <a:off x="1324807" y="3509134"/>
            <a:ext cx="1150937" cy="46910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Vorderingen</a:t>
            </a:r>
          </a:p>
        </p:txBody>
      </p: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1324062" y="3078921"/>
            <a:ext cx="11509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BE" sz="1200"/>
              <a:t>Handels-vorderingen</a:t>
            </a:r>
            <a:endParaRPr lang="nl-NL" sz="1200"/>
          </a:p>
        </p:txBody>
      </p:sp>
      <p:sp>
        <p:nvSpPr>
          <p:cNvPr id="14" name="Text Box 63"/>
          <p:cNvSpPr txBox="1">
            <a:spLocks noChangeArrowheads="1"/>
          </p:cNvSpPr>
          <p:nvPr/>
        </p:nvSpPr>
        <p:spPr bwMode="auto">
          <a:xfrm>
            <a:off x="2476587" y="3186077"/>
            <a:ext cx="1150938" cy="253207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KT Fin Schuld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5" name="Text Box 64"/>
          <p:cNvSpPr txBox="1">
            <a:spLocks noChangeArrowheads="1"/>
          </p:cNvSpPr>
          <p:nvPr/>
        </p:nvSpPr>
        <p:spPr bwMode="auto">
          <a:xfrm>
            <a:off x="2476587" y="3437696"/>
            <a:ext cx="11509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Leveranciers</a:t>
            </a:r>
          </a:p>
        </p:txBody>
      </p:sp>
      <p:sp>
        <p:nvSpPr>
          <p:cNvPr id="19" name="Text Box 72"/>
          <p:cNvSpPr txBox="1">
            <a:spLocks noChangeArrowheads="1"/>
          </p:cNvSpPr>
          <p:nvPr/>
        </p:nvSpPr>
        <p:spPr bwMode="auto">
          <a:xfrm>
            <a:off x="2476587" y="3726621"/>
            <a:ext cx="1150938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Soc/Fisc.</a:t>
            </a:r>
          </a:p>
          <a:p>
            <a:pPr algn="ctr" eaLnBrk="1" hangingPunct="1"/>
            <a:r>
              <a:rPr lang="nl-NL" sz="1200"/>
              <a:t>Schulden</a:t>
            </a:r>
          </a:p>
          <a:p>
            <a:pPr algn="ctr" eaLnBrk="1" hangingPunct="1"/>
            <a:endParaRPr lang="nl-NL" sz="1200"/>
          </a:p>
        </p:txBody>
      </p:sp>
      <p:sp>
        <p:nvSpPr>
          <p:cNvPr id="20" name="Text Box 73"/>
          <p:cNvSpPr txBox="1">
            <a:spLocks noChangeArrowheads="1"/>
          </p:cNvSpPr>
          <p:nvPr/>
        </p:nvSpPr>
        <p:spPr bwMode="auto">
          <a:xfrm>
            <a:off x="1320148" y="3979289"/>
            <a:ext cx="1152525" cy="26709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 err="1"/>
              <a:t>Liq.Middelen</a:t>
            </a:r>
            <a:endParaRPr lang="nl-NL" sz="1000" dirty="0"/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2476587" y="2069271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25" name="TextBox 24"/>
          <p:cNvSpPr txBox="1"/>
          <p:nvPr/>
        </p:nvSpPr>
        <p:spPr>
          <a:xfrm>
            <a:off x="2017805" y="1721228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Balans</a:t>
            </a:r>
          </a:p>
        </p:txBody>
      </p:sp>
      <p:pic>
        <p:nvPicPr>
          <p:cNvPr id="29" name="image1.jpeg">
            <a:extLst>
              <a:ext uri="{FF2B5EF4-FFF2-40B4-BE49-F238E27FC236}">
                <a16:creationId xmlns:a16="http://schemas.microsoft.com/office/drawing/2014/main" id="{2F7993CD-85BE-42DA-8BC2-3E5C49AEE3B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1844" y="5988106"/>
            <a:ext cx="1459448" cy="73337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0BB0EF9-4613-413D-BE10-92ACF5B1BB16}"/>
              </a:ext>
            </a:extLst>
          </p:cNvPr>
          <p:cNvSpPr txBox="1"/>
          <p:nvPr/>
        </p:nvSpPr>
        <p:spPr>
          <a:xfrm>
            <a:off x="1512277" y="637188"/>
            <a:ext cx="696570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791845">
              <a:spcBef>
                <a:spcPts val="25"/>
              </a:spcBef>
              <a:spcAft>
                <a:spcPts val="0"/>
              </a:spcAft>
            </a:pPr>
            <a:r>
              <a:rPr lang="nl-BE" sz="3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WACC?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45C9D73-6CD4-4C3F-B37A-87A63359CDEC}"/>
              </a:ext>
            </a:extLst>
          </p:cNvPr>
          <p:cNvCxnSpPr/>
          <p:nvPr/>
        </p:nvCxnSpPr>
        <p:spPr>
          <a:xfrm flipV="1">
            <a:off x="3505200" y="1975201"/>
            <a:ext cx="847344" cy="304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AD94551-BCE3-4107-B0AB-4FFB02FAC8C9}"/>
              </a:ext>
            </a:extLst>
          </p:cNvPr>
          <p:cNvSpPr txBox="1"/>
          <p:nvPr/>
        </p:nvSpPr>
        <p:spPr>
          <a:xfrm>
            <a:off x="4385794" y="1772964"/>
            <a:ext cx="2291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1.000 Eigen Vermogen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8CC6B77-7CD8-4DCE-8B47-64D57212219F}"/>
              </a:ext>
            </a:extLst>
          </p:cNvPr>
          <p:cNvCxnSpPr>
            <a:cxnSpLocks/>
            <a:endCxn id="27" idx="1"/>
          </p:cNvCxnSpPr>
          <p:nvPr/>
        </p:nvCxnSpPr>
        <p:spPr>
          <a:xfrm>
            <a:off x="3444240" y="2730941"/>
            <a:ext cx="1092636" cy="43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1D65C09-9722-40CD-B425-1341B2B88D69}"/>
              </a:ext>
            </a:extLst>
          </p:cNvPr>
          <p:cNvSpPr txBox="1"/>
          <p:nvPr/>
        </p:nvSpPr>
        <p:spPr>
          <a:xfrm>
            <a:off x="4536876" y="2589970"/>
            <a:ext cx="16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250 Bankschuld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BBD7040-A306-458F-BC7A-C32F496B5705}"/>
              </a:ext>
            </a:extLst>
          </p:cNvPr>
          <p:cNvSpPr txBox="1"/>
          <p:nvPr/>
        </p:nvSpPr>
        <p:spPr>
          <a:xfrm>
            <a:off x="6824194" y="1783418"/>
            <a:ext cx="1976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50 Winst na belast.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8A89FEF-7D9A-4FDC-8127-EEA6E367E5F0}"/>
              </a:ext>
            </a:extLst>
          </p:cNvPr>
          <p:cNvCxnSpPr>
            <a:cxnSpLocks/>
          </p:cNvCxnSpPr>
          <p:nvPr/>
        </p:nvCxnSpPr>
        <p:spPr>
          <a:xfrm>
            <a:off x="3630894" y="3441588"/>
            <a:ext cx="826344" cy="4804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D8600C87-DB90-42EF-95BF-53F74F8A65B4}"/>
              </a:ext>
            </a:extLst>
          </p:cNvPr>
          <p:cNvSpPr txBox="1"/>
          <p:nvPr/>
        </p:nvSpPr>
        <p:spPr>
          <a:xfrm>
            <a:off x="4412811" y="3826294"/>
            <a:ext cx="21859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750 Terminal </a:t>
            </a:r>
            <a:r>
              <a:rPr lang="nl-BE" dirty="0" err="1"/>
              <a:t>value</a:t>
            </a:r>
            <a:endParaRPr lang="nl-BE" dirty="0"/>
          </a:p>
          <a:p>
            <a:r>
              <a:rPr lang="nl-BE" sz="1400" dirty="0"/>
              <a:t>           (vaste activa+ W.C.R.)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0921557-BB99-4927-9463-7B9CFCC01965}"/>
              </a:ext>
            </a:extLst>
          </p:cNvPr>
          <p:cNvSpPr txBox="1"/>
          <p:nvPr/>
        </p:nvSpPr>
        <p:spPr>
          <a:xfrm>
            <a:off x="4457238" y="1991914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- 500 Dividend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A6F3C7D-0A91-4819-9985-CC7470048854}"/>
              </a:ext>
            </a:extLst>
          </p:cNvPr>
          <p:cNvCxnSpPr/>
          <p:nvPr/>
        </p:nvCxnSpPr>
        <p:spPr>
          <a:xfrm>
            <a:off x="4412811" y="2317719"/>
            <a:ext cx="16782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342D6B05-E86A-48E4-81AE-807651606959}"/>
              </a:ext>
            </a:extLst>
          </p:cNvPr>
          <p:cNvSpPr txBox="1"/>
          <p:nvPr/>
        </p:nvSpPr>
        <p:spPr>
          <a:xfrm>
            <a:off x="4561933" y="2275115"/>
            <a:ext cx="2115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500 Eigen vermogen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5A9630F-69C9-4282-BBA1-77051FCEA703}"/>
              </a:ext>
            </a:extLst>
          </p:cNvPr>
          <p:cNvSpPr txBox="1"/>
          <p:nvPr/>
        </p:nvSpPr>
        <p:spPr>
          <a:xfrm>
            <a:off x="6753339" y="4602208"/>
            <a:ext cx="2211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/>
              <a:t>750 Aandelenwaarde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4846A96-422C-496A-BDA0-2369268EF8A7}"/>
              </a:ext>
            </a:extLst>
          </p:cNvPr>
          <p:cNvSpPr txBox="1"/>
          <p:nvPr/>
        </p:nvSpPr>
        <p:spPr>
          <a:xfrm>
            <a:off x="6832182" y="2831626"/>
            <a:ext cx="15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100 Kasstroom</a:t>
            </a:r>
          </a:p>
        </p:txBody>
      </p:sp>
    </p:spTree>
    <p:extLst>
      <p:ext uri="{BB962C8B-B14F-4D97-AF65-F5344CB8AC3E}">
        <p14:creationId xmlns:p14="http://schemas.microsoft.com/office/powerpoint/2010/main" val="2763609572"/>
      </p:ext>
    </p:extLst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2.png">
            <a:extLst>
              <a:ext uri="{FF2B5EF4-FFF2-40B4-BE49-F238E27FC236}">
                <a16:creationId xmlns:a16="http://schemas.microsoft.com/office/drawing/2014/main" id="{D9BC077C-7F72-4BAC-B7BD-DE11A12FD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1179600" y="2069271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1324062" y="2142296"/>
            <a:ext cx="11525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8" name="Text Box 56"/>
          <p:cNvSpPr txBox="1">
            <a:spLocks noChangeArrowheads="1"/>
          </p:cNvSpPr>
          <p:nvPr/>
        </p:nvSpPr>
        <p:spPr bwMode="auto">
          <a:xfrm>
            <a:off x="2476587" y="2594616"/>
            <a:ext cx="1150938" cy="36004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Schuld</a:t>
            </a:r>
          </a:p>
        </p:txBody>
      </p:sp>
      <p:sp>
        <p:nvSpPr>
          <p:cNvPr id="9" name="Text Box 57"/>
          <p:cNvSpPr txBox="1">
            <a:spLocks noChangeArrowheads="1"/>
          </p:cNvSpPr>
          <p:nvPr/>
        </p:nvSpPr>
        <p:spPr bwMode="auto">
          <a:xfrm>
            <a:off x="2476587" y="2142296"/>
            <a:ext cx="1150938" cy="472004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Eigen vermogen</a:t>
            </a:r>
          </a:p>
        </p:txBody>
      </p:sp>
      <p:sp>
        <p:nvSpPr>
          <p:cNvPr id="10" name="Text Box 58"/>
          <p:cNvSpPr txBox="1">
            <a:spLocks noChangeArrowheads="1"/>
          </p:cNvSpPr>
          <p:nvPr/>
        </p:nvSpPr>
        <p:spPr bwMode="auto">
          <a:xfrm>
            <a:off x="2476587" y="2954656"/>
            <a:ext cx="1150938" cy="23142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&lt;1Y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1324807" y="2861434"/>
            <a:ext cx="11509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Voorraden</a:t>
            </a:r>
          </a:p>
        </p:txBody>
      </p:sp>
      <p:sp>
        <p:nvSpPr>
          <p:cNvPr id="12" name="Text Box 61"/>
          <p:cNvSpPr txBox="1">
            <a:spLocks noChangeArrowheads="1"/>
          </p:cNvSpPr>
          <p:nvPr/>
        </p:nvSpPr>
        <p:spPr bwMode="auto">
          <a:xfrm>
            <a:off x="1324807" y="3509134"/>
            <a:ext cx="1150937" cy="46910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Vorderingen</a:t>
            </a:r>
          </a:p>
        </p:txBody>
      </p: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1324062" y="3078921"/>
            <a:ext cx="11509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BE" sz="1200"/>
              <a:t>Handels-vorderingen</a:t>
            </a:r>
            <a:endParaRPr lang="nl-NL" sz="1200"/>
          </a:p>
        </p:txBody>
      </p:sp>
      <p:sp>
        <p:nvSpPr>
          <p:cNvPr id="14" name="Text Box 63"/>
          <p:cNvSpPr txBox="1">
            <a:spLocks noChangeArrowheads="1"/>
          </p:cNvSpPr>
          <p:nvPr/>
        </p:nvSpPr>
        <p:spPr bwMode="auto">
          <a:xfrm>
            <a:off x="2476587" y="3186077"/>
            <a:ext cx="1150938" cy="253207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KT Fin Schuld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5" name="Text Box 64"/>
          <p:cNvSpPr txBox="1">
            <a:spLocks noChangeArrowheads="1"/>
          </p:cNvSpPr>
          <p:nvPr/>
        </p:nvSpPr>
        <p:spPr bwMode="auto">
          <a:xfrm>
            <a:off x="2476587" y="3437696"/>
            <a:ext cx="11509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Leveranciers</a:t>
            </a:r>
          </a:p>
        </p:txBody>
      </p:sp>
      <p:sp>
        <p:nvSpPr>
          <p:cNvPr id="19" name="Text Box 72"/>
          <p:cNvSpPr txBox="1">
            <a:spLocks noChangeArrowheads="1"/>
          </p:cNvSpPr>
          <p:nvPr/>
        </p:nvSpPr>
        <p:spPr bwMode="auto">
          <a:xfrm>
            <a:off x="2476587" y="3726621"/>
            <a:ext cx="1150938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Soc/Fisc.</a:t>
            </a:r>
          </a:p>
          <a:p>
            <a:pPr algn="ctr" eaLnBrk="1" hangingPunct="1"/>
            <a:r>
              <a:rPr lang="nl-NL" sz="1200"/>
              <a:t>Schulden</a:t>
            </a:r>
          </a:p>
          <a:p>
            <a:pPr algn="ctr" eaLnBrk="1" hangingPunct="1"/>
            <a:endParaRPr lang="nl-NL" sz="1200"/>
          </a:p>
        </p:txBody>
      </p:sp>
      <p:sp>
        <p:nvSpPr>
          <p:cNvPr id="20" name="Text Box 73"/>
          <p:cNvSpPr txBox="1">
            <a:spLocks noChangeArrowheads="1"/>
          </p:cNvSpPr>
          <p:nvPr/>
        </p:nvSpPr>
        <p:spPr bwMode="auto">
          <a:xfrm>
            <a:off x="1320148" y="3979289"/>
            <a:ext cx="1152525" cy="26709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 err="1"/>
              <a:t>Liq.Middelen</a:t>
            </a:r>
            <a:endParaRPr lang="nl-NL" sz="1000" dirty="0"/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2476587" y="2069271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25" name="TextBox 24"/>
          <p:cNvSpPr txBox="1"/>
          <p:nvPr/>
        </p:nvSpPr>
        <p:spPr>
          <a:xfrm>
            <a:off x="2017805" y="1721228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Balans</a:t>
            </a:r>
          </a:p>
        </p:txBody>
      </p:sp>
      <p:pic>
        <p:nvPicPr>
          <p:cNvPr id="29" name="image1.jpeg">
            <a:extLst>
              <a:ext uri="{FF2B5EF4-FFF2-40B4-BE49-F238E27FC236}">
                <a16:creationId xmlns:a16="http://schemas.microsoft.com/office/drawing/2014/main" id="{2F7993CD-85BE-42DA-8BC2-3E5C49AEE3B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1844" y="5988106"/>
            <a:ext cx="1459448" cy="73337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0BB0EF9-4613-413D-BE10-92ACF5B1BB16}"/>
              </a:ext>
            </a:extLst>
          </p:cNvPr>
          <p:cNvSpPr txBox="1"/>
          <p:nvPr/>
        </p:nvSpPr>
        <p:spPr>
          <a:xfrm>
            <a:off x="1512277" y="637188"/>
            <a:ext cx="696570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791845">
              <a:spcBef>
                <a:spcPts val="25"/>
              </a:spcBef>
              <a:spcAft>
                <a:spcPts val="0"/>
              </a:spcAft>
            </a:pPr>
            <a:r>
              <a:rPr lang="nl-BE" sz="3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WACC?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45C9D73-6CD4-4C3F-B37A-87A63359CDEC}"/>
              </a:ext>
            </a:extLst>
          </p:cNvPr>
          <p:cNvCxnSpPr/>
          <p:nvPr/>
        </p:nvCxnSpPr>
        <p:spPr>
          <a:xfrm flipV="1">
            <a:off x="3505200" y="1975201"/>
            <a:ext cx="847344" cy="304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AD94551-BCE3-4107-B0AB-4FFB02FAC8C9}"/>
              </a:ext>
            </a:extLst>
          </p:cNvPr>
          <p:cNvSpPr txBox="1"/>
          <p:nvPr/>
        </p:nvSpPr>
        <p:spPr>
          <a:xfrm>
            <a:off x="4385794" y="1772964"/>
            <a:ext cx="2291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1.000 Eigen Vermogen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8CC6B77-7CD8-4DCE-8B47-64D57212219F}"/>
              </a:ext>
            </a:extLst>
          </p:cNvPr>
          <p:cNvCxnSpPr>
            <a:cxnSpLocks/>
            <a:endCxn id="27" idx="1"/>
          </p:cNvCxnSpPr>
          <p:nvPr/>
        </p:nvCxnSpPr>
        <p:spPr>
          <a:xfrm>
            <a:off x="3444240" y="2730941"/>
            <a:ext cx="1092636" cy="43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1D65C09-9722-40CD-B425-1341B2B88D69}"/>
              </a:ext>
            </a:extLst>
          </p:cNvPr>
          <p:cNvSpPr txBox="1"/>
          <p:nvPr/>
        </p:nvSpPr>
        <p:spPr>
          <a:xfrm>
            <a:off x="4536876" y="2589970"/>
            <a:ext cx="16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250 Bankschuld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BBD7040-A306-458F-BC7A-C32F496B5705}"/>
              </a:ext>
            </a:extLst>
          </p:cNvPr>
          <p:cNvSpPr txBox="1"/>
          <p:nvPr/>
        </p:nvSpPr>
        <p:spPr>
          <a:xfrm>
            <a:off x="6824194" y="1783418"/>
            <a:ext cx="1976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50 Winst na belast.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8A89FEF-7D9A-4FDC-8127-EEA6E367E5F0}"/>
              </a:ext>
            </a:extLst>
          </p:cNvPr>
          <p:cNvCxnSpPr>
            <a:cxnSpLocks/>
          </p:cNvCxnSpPr>
          <p:nvPr/>
        </p:nvCxnSpPr>
        <p:spPr>
          <a:xfrm>
            <a:off x="3630894" y="3441588"/>
            <a:ext cx="826344" cy="4804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D8600C87-DB90-42EF-95BF-53F74F8A65B4}"/>
              </a:ext>
            </a:extLst>
          </p:cNvPr>
          <p:cNvSpPr txBox="1"/>
          <p:nvPr/>
        </p:nvSpPr>
        <p:spPr>
          <a:xfrm>
            <a:off x="4412811" y="3826294"/>
            <a:ext cx="21859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750 Terminal </a:t>
            </a:r>
            <a:r>
              <a:rPr lang="nl-BE" dirty="0" err="1"/>
              <a:t>value</a:t>
            </a:r>
            <a:endParaRPr lang="nl-BE" dirty="0"/>
          </a:p>
          <a:p>
            <a:r>
              <a:rPr lang="nl-BE" sz="1400" dirty="0"/>
              <a:t>           (vaste activa+ W.C.R.)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0921557-BB99-4927-9463-7B9CFCC01965}"/>
              </a:ext>
            </a:extLst>
          </p:cNvPr>
          <p:cNvSpPr txBox="1"/>
          <p:nvPr/>
        </p:nvSpPr>
        <p:spPr>
          <a:xfrm>
            <a:off x="4457238" y="1991914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- 500 Dividend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A6F3C7D-0A91-4819-9985-CC7470048854}"/>
              </a:ext>
            </a:extLst>
          </p:cNvPr>
          <p:cNvCxnSpPr/>
          <p:nvPr/>
        </p:nvCxnSpPr>
        <p:spPr>
          <a:xfrm>
            <a:off x="4412811" y="2317719"/>
            <a:ext cx="16782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342D6B05-E86A-48E4-81AE-807651606959}"/>
              </a:ext>
            </a:extLst>
          </p:cNvPr>
          <p:cNvSpPr txBox="1"/>
          <p:nvPr/>
        </p:nvSpPr>
        <p:spPr>
          <a:xfrm>
            <a:off x="4561933" y="2275115"/>
            <a:ext cx="2115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500 Eigen vermogen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5A9630F-69C9-4282-BBA1-77051FCEA703}"/>
              </a:ext>
            </a:extLst>
          </p:cNvPr>
          <p:cNvSpPr txBox="1"/>
          <p:nvPr/>
        </p:nvSpPr>
        <p:spPr>
          <a:xfrm>
            <a:off x="6753339" y="4602208"/>
            <a:ext cx="2211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/>
              <a:t>750 Aandelenwaarde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4846A96-422C-496A-BDA0-2369268EF8A7}"/>
              </a:ext>
            </a:extLst>
          </p:cNvPr>
          <p:cNvSpPr txBox="1"/>
          <p:nvPr/>
        </p:nvSpPr>
        <p:spPr>
          <a:xfrm>
            <a:off x="6832182" y="2831626"/>
            <a:ext cx="15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100 Kasstroom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B5409BC-573D-4B0B-8ED6-586B6A673EC4}"/>
              </a:ext>
            </a:extLst>
          </p:cNvPr>
          <p:cNvSpPr txBox="1"/>
          <p:nvPr/>
        </p:nvSpPr>
        <p:spPr>
          <a:xfrm>
            <a:off x="4412811" y="2821653"/>
            <a:ext cx="1917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+ 500 Financiering</a:t>
            </a:r>
          </a:p>
        </p:txBody>
      </p:sp>
    </p:spTree>
    <p:extLst>
      <p:ext uri="{BB962C8B-B14F-4D97-AF65-F5344CB8AC3E}">
        <p14:creationId xmlns:p14="http://schemas.microsoft.com/office/powerpoint/2010/main" val="4178318897"/>
      </p:ext>
    </p:extLst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2.png">
            <a:extLst>
              <a:ext uri="{FF2B5EF4-FFF2-40B4-BE49-F238E27FC236}">
                <a16:creationId xmlns:a16="http://schemas.microsoft.com/office/drawing/2014/main" id="{D9BC077C-7F72-4BAC-B7BD-DE11A12FD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1179600" y="2069271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1324062" y="2142296"/>
            <a:ext cx="11525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8" name="Text Box 56"/>
          <p:cNvSpPr txBox="1">
            <a:spLocks noChangeArrowheads="1"/>
          </p:cNvSpPr>
          <p:nvPr/>
        </p:nvSpPr>
        <p:spPr bwMode="auto">
          <a:xfrm>
            <a:off x="2476587" y="2594616"/>
            <a:ext cx="1150938" cy="36004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Schuld</a:t>
            </a:r>
          </a:p>
        </p:txBody>
      </p:sp>
      <p:sp>
        <p:nvSpPr>
          <p:cNvPr id="9" name="Text Box 57"/>
          <p:cNvSpPr txBox="1">
            <a:spLocks noChangeArrowheads="1"/>
          </p:cNvSpPr>
          <p:nvPr/>
        </p:nvSpPr>
        <p:spPr bwMode="auto">
          <a:xfrm>
            <a:off x="2476587" y="2142296"/>
            <a:ext cx="1150938" cy="472004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Eigen vermogen</a:t>
            </a:r>
          </a:p>
        </p:txBody>
      </p:sp>
      <p:sp>
        <p:nvSpPr>
          <p:cNvPr id="10" name="Text Box 58"/>
          <p:cNvSpPr txBox="1">
            <a:spLocks noChangeArrowheads="1"/>
          </p:cNvSpPr>
          <p:nvPr/>
        </p:nvSpPr>
        <p:spPr bwMode="auto">
          <a:xfrm>
            <a:off x="2476587" y="2954656"/>
            <a:ext cx="1150938" cy="23142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&lt;1Y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1324807" y="2861434"/>
            <a:ext cx="11509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Voorraden</a:t>
            </a:r>
          </a:p>
        </p:txBody>
      </p:sp>
      <p:sp>
        <p:nvSpPr>
          <p:cNvPr id="12" name="Text Box 61"/>
          <p:cNvSpPr txBox="1">
            <a:spLocks noChangeArrowheads="1"/>
          </p:cNvSpPr>
          <p:nvPr/>
        </p:nvSpPr>
        <p:spPr bwMode="auto">
          <a:xfrm>
            <a:off x="1324807" y="3509134"/>
            <a:ext cx="1150937" cy="46910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Vorderingen</a:t>
            </a:r>
          </a:p>
        </p:txBody>
      </p: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1324062" y="3078921"/>
            <a:ext cx="11509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BE" sz="1200"/>
              <a:t>Handels-vorderingen</a:t>
            </a:r>
            <a:endParaRPr lang="nl-NL" sz="1200"/>
          </a:p>
        </p:txBody>
      </p:sp>
      <p:sp>
        <p:nvSpPr>
          <p:cNvPr id="14" name="Text Box 63"/>
          <p:cNvSpPr txBox="1">
            <a:spLocks noChangeArrowheads="1"/>
          </p:cNvSpPr>
          <p:nvPr/>
        </p:nvSpPr>
        <p:spPr bwMode="auto">
          <a:xfrm>
            <a:off x="2476587" y="3186077"/>
            <a:ext cx="1150938" cy="253207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KT Fin Schuld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5" name="Text Box 64"/>
          <p:cNvSpPr txBox="1">
            <a:spLocks noChangeArrowheads="1"/>
          </p:cNvSpPr>
          <p:nvPr/>
        </p:nvSpPr>
        <p:spPr bwMode="auto">
          <a:xfrm>
            <a:off x="2476587" y="3437696"/>
            <a:ext cx="11509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Leveranciers</a:t>
            </a:r>
          </a:p>
        </p:txBody>
      </p:sp>
      <p:sp>
        <p:nvSpPr>
          <p:cNvPr id="19" name="Text Box 72"/>
          <p:cNvSpPr txBox="1">
            <a:spLocks noChangeArrowheads="1"/>
          </p:cNvSpPr>
          <p:nvPr/>
        </p:nvSpPr>
        <p:spPr bwMode="auto">
          <a:xfrm>
            <a:off x="2476587" y="3726621"/>
            <a:ext cx="1150938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Soc/Fisc.</a:t>
            </a:r>
          </a:p>
          <a:p>
            <a:pPr algn="ctr" eaLnBrk="1" hangingPunct="1"/>
            <a:r>
              <a:rPr lang="nl-NL" sz="1200"/>
              <a:t>Schulden</a:t>
            </a:r>
          </a:p>
          <a:p>
            <a:pPr algn="ctr" eaLnBrk="1" hangingPunct="1"/>
            <a:endParaRPr lang="nl-NL" sz="1200"/>
          </a:p>
        </p:txBody>
      </p:sp>
      <p:sp>
        <p:nvSpPr>
          <p:cNvPr id="20" name="Text Box 73"/>
          <p:cNvSpPr txBox="1">
            <a:spLocks noChangeArrowheads="1"/>
          </p:cNvSpPr>
          <p:nvPr/>
        </p:nvSpPr>
        <p:spPr bwMode="auto">
          <a:xfrm>
            <a:off x="1320148" y="3979289"/>
            <a:ext cx="1152525" cy="26709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 err="1"/>
              <a:t>Liq.Middelen</a:t>
            </a:r>
            <a:endParaRPr lang="nl-NL" sz="1000" dirty="0"/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2476587" y="2069271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25" name="TextBox 24"/>
          <p:cNvSpPr txBox="1"/>
          <p:nvPr/>
        </p:nvSpPr>
        <p:spPr>
          <a:xfrm>
            <a:off x="2017805" y="1721228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Balans</a:t>
            </a:r>
          </a:p>
        </p:txBody>
      </p:sp>
      <p:pic>
        <p:nvPicPr>
          <p:cNvPr id="29" name="image1.jpeg">
            <a:extLst>
              <a:ext uri="{FF2B5EF4-FFF2-40B4-BE49-F238E27FC236}">
                <a16:creationId xmlns:a16="http://schemas.microsoft.com/office/drawing/2014/main" id="{2F7993CD-85BE-42DA-8BC2-3E5C49AEE3B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1844" y="5988106"/>
            <a:ext cx="1459448" cy="73337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0BB0EF9-4613-413D-BE10-92ACF5B1BB16}"/>
              </a:ext>
            </a:extLst>
          </p:cNvPr>
          <p:cNvSpPr txBox="1"/>
          <p:nvPr/>
        </p:nvSpPr>
        <p:spPr>
          <a:xfrm>
            <a:off x="1512277" y="637188"/>
            <a:ext cx="696570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791845">
              <a:spcBef>
                <a:spcPts val="25"/>
              </a:spcBef>
              <a:spcAft>
                <a:spcPts val="0"/>
              </a:spcAft>
            </a:pPr>
            <a:r>
              <a:rPr lang="nl-BE" sz="3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WACC?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45C9D73-6CD4-4C3F-B37A-87A63359CDEC}"/>
              </a:ext>
            </a:extLst>
          </p:cNvPr>
          <p:cNvCxnSpPr/>
          <p:nvPr/>
        </p:nvCxnSpPr>
        <p:spPr>
          <a:xfrm flipV="1">
            <a:off x="3505200" y="1975201"/>
            <a:ext cx="847344" cy="304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AD94551-BCE3-4107-B0AB-4FFB02FAC8C9}"/>
              </a:ext>
            </a:extLst>
          </p:cNvPr>
          <p:cNvSpPr txBox="1"/>
          <p:nvPr/>
        </p:nvSpPr>
        <p:spPr>
          <a:xfrm>
            <a:off x="4385794" y="1772964"/>
            <a:ext cx="2291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1.000 Eigen Vermogen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8CC6B77-7CD8-4DCE-8B47-64D57212219F}"/>
              </a:ext>
            </a:extLst>
          </p:cNvPr>
          <p:cNvCxnSpPr>
            <a:cxnSpLocks/>
            <a:endCxn id="27" idx="1"/>
          </p:cNvCxnSpPr>
          <p:nvPr/>
        </p:nvCxnSpPr>
        <p:spPr>
          <a:xfrm>
            <a:off x="3444240" y="2730941"/>
            <a:ext cx="1092636" cy="43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1D65C09-9722-40CD-B425-1341B2B88D69}"/>
              </a:ext>
            </a:extLst>
          </p:cNvPr>
          <p:cNvSpPr txBox="1"/>
          <p:nvPr/>
        </p:nvSpPr>
        <p:spPr>
          <a:xfrm>
            <a:off x="4536876" y="2589970"/>
            <a:ext cx="16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250 Bankschuld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BBD7040-A306-458F-BC7A-C32F496B5705}"/>
              </a:ext>
            </a:extLst>
          </p:cNvPr>
          <p:cNvSpPr txBox="1"/>
          <p:nvPr/>
        </p:nvSpPr>
        <p:spPr>
          <a:xfrm>
            <a:off x="6824194" y="1783418"/>
            <a:ext cx="1976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50 Winst na belast.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8A89FEF-7D9A-4FDC-8127-EEA6E367E5F0}"/>
              </a:ext>
            </a:extLst>
          </p:cNvPr>
          <p:cNvCxnSpPr>
            <a:cxnSpLocks/>
          </p:cNvCxnSpPr>
          <p:nvPr/>
        </p:nvCxnSpPr>
        <p:spPr>
          <a:xfrm>
            <a:off x="3630894" y="3441588"/>
            <a:ext cx="826344" cy="4804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D8600C87-DB90-42EF-95BF-53F74F8A65B4}"/>
              </a:ext>
            </a:extLst>
          </p:cNvPr>
          <p:cNvSpPr txBox="1"/>
          <p:nvPr/>
        </p:nvSpPr>
        <p:spPr>
          <a:xfrm>
            <a:off x="4412811" y="3826294"/>
            <a:ext cx="21859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750 Terminal </a:t>
            </a:r>
            <a:r>
              <a:rPr lang="nl-BE" dirty="0" err="1"/>
              <a:t>value</a:t>
            </a:r>
            <a:endParaRPr lang="nl-BE" dirty="0"/>
          </a:p>
          <a:p>
            <a:r>
              <a:rPr lang="nl-BE" sz="1400" dirty="0"/>
              <a:t>           (vaste activa+ W.C.R.)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0921557-BB99-4927-9463-7B9CFCC01965}"/>
              </a:ext>
            </a:extLst>
          </p:cNvPr>
          <p:cNvSpPr txBox="1"/>
          <p:nvPr/>
        </p:nvSpPr>
        <p:spPr>
          <a:xfrm>
            <a:off x="4457238" y="1991914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- 500 Dividend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A6F3C7D-0A91-4819-9985-CC7470048854}"/>
              </a:ext>
            </a:extLst>
          </p:cNvPr>
          <p:cNvCxnSpPr/>
          <p:nvPr/>
        </p:nvCxnSpPr>
        <p:spPr>
          <a:xfrm>
            <a:off x="4412811" y="2317719"/>
            <a:ext cx="16782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342D6B05-E86A-48E4-81AE-807651606959}"/>
              </a:ext>
            </a:extLst>
          </p:cNvPr>
          <p:cNvSpPr txBox="1"/>
          <p:nvPr/>
        </p:nvSpPr>
        <p:spPr>
          <a:xfrm>
            <a:off x="4561933" y="2275115"/>
            <a:ext cx="2115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500 Eigen vermogen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5A9630F-69C9-4282-BBA1-77051FCEA703}"/>
              </a:ext>
            </a:extLst>
          </p:cNvPr>
          <p:cNvSpPr txBox="1"/>
          <p:nvPr/>
        </p:nvSpPr>
        <p:spPr>
          <a:xfrm>
            <a:off x="6753339" y="4602208"/>
            <a:ext cx="2211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/>
              <a:t>750 Aandelenwaarde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4846A96-422C-496A-BDA0-2369268EF8A7}"/>
              </a:ext>
            </a:extLst>
          </p:cNvPr>
          <p:cNvSpPr txBox="1"/>
          <p:nvPr/>
        </p:nvSpPr>
        <p:spPr>
          <a:xfrm>
            <a:off x="6832182" y="2831626"/>
            <a:ext cx="15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100 Kasstroom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21DBDE9-45A2-4CAE-96C4-3A0924D5D3FA}"/>
              </a:ext>
            </a:extLst>
          </p:cNvPr>
          <p:cNvSpPr txBox="1"/>
          <p:nvPr/>
        </p:nvSpPr>
        <p:spPr>
          <a:xfrm>
            <a:off x="4984291" y="3383964"/>
            <a:ext cx="1130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4% Intrest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E2E5AF1-B915-4A1E-B1F5-FF26CFABE1A5}"/>
              </a:ext>
            </a:extLst>
          </p:cNvPr>
          <p:cNvCxnSpPr/>
          <p:nvPr/>
        </p:nvCxnSpPr>
        <p:spPr>
          <a:xfrm>
            <a:off x="4385794" y="3181220"/>
            <a:ext cx="16782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BB5409BC-573D-4B0B-8ED6-586B6A673EC4}"/>
              </a:ext>
            </a:extLst>
          </p:cNvPr>
          <p:cNvSpPr txBox="1"/>
          <p:nvPr/>
        </p:nvSpPr>
        <p:spPr>
          <a:xfrm>
            <a:off x="4412811" y="2821653"/>
            <a:ext cx="1917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+ 500 Financiering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85297D2-72C5-4CC4-B93D-DCFC2292FD9F}"/>
              </a:ext>
            </a:extLst>
          </p:cNvPr>
          <p:cNvSpPr txBox="1"/>
          <p:nvPr/>
        </p:nvSpPr>
        <p:spPr>
          <a:xfrm>
            <a:off x="4563082" y="3127610"/>
            <a:ext cx="1678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750 Bankschuld</a:t>
            </a:r>
          </a:p>
        </p:txBody>
      </p:sp>
    </p:spTree>
    <p:extLst>
      <p:ext uri="{BB962C8B-B14F-4D97-AF65-F5344CB8AC3E}">
        <p14:creationId xmlns:p14="http://schemas.microsoft.com/office/powerpoint/2010/main" val="4264400044"/>
      </p:ext>
    </p:extLst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2.png">
            <a:extLst>
              <a:ext uri="{FF2B5EF4-FFF2-40B4-BE49-F238E27FC236}">
                <a16:creationId xmlns:a16="http://schemas.microsoft.com/office/drawing/2014/main" id="{D9BC077C-7F72-4BAC-B7BD-DE11A12FD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1179600" y="2069271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1324062" y="2142296"/>
            <a:ext cx="11525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8" name="Text Box 56"/>
          <p:cNvSpPr txBox="1">
            <a:spLocks noChangeArrowheads="1"/>
          </p:cNvSpPr>
          <p:nvPr/>
        </p:nvSpPr>
        <p:spPr bwMode="auto">
          <a:xfrm>
            <a:off x="2476587" y="2594616"/>
            <a:ext cx="1150938" cy="36004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Schuld</a:t>
            </a:r>
          </a:p>
        </p:txBody>
      </p:sp>
      <p:sp>
        <p:nvSpPr>
          <p:cNvPr id="9" name="Text Box 57"/>
          <p:cNvSpPr txBox="1">
            <a:spLocks noChangeArrowheads="1"/>
          </p:cNvSpPr>
          <p:nvPr/>
        </p:nvSpPr>
        <p:spPr bwMode="auto">
          <a:xfrm>
            <a:off x="2476587" y="2142296"/>
            <a:ext cx="1150938" cy="472004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Eigen vermogen</a:t>
            </a:r>
          </a:p>
        </p:txBody>
      </p:sp>
      <p:sp>
        <p:nvSpPr>
          <p:cNvPr id="10" name="Text Box 58"/>
          <p:cNvSpPr txBox="1">
            <a:spLocks noChangeArrowheads="1"/>
          </p:cNvSpPr>
          <p:nvPr/>
        </p:nvSpPr>
        <p:spPr bwMode="auto">
          <a:xfrm>
            <a:off x="2476587" y="2954656"/>
            <a:ext cx="1150938" cy="23142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&lt;1Y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1324807" y="2861434"/>
            <a:ext cx="11509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Voorraden</a:t>
            </a:r>
          </a:p>
        </p:txBody>
      </p:sp>
      <p:sp>
        <p:nvSpPr>
          <p:cNvPr id="12" name="Text Box 61"/>
          <p:cNvSpPr txBox="1">
            <a:spLocks noChangeArrowheads="1"/>
          </p:cNvSpPr>
          <p:nvPr/>
        </p:nvSpPr>
        <p:spPr bwMode="auto">
          <a:xfrm>
            <a:off x="1324807" y="3509134"/>
            <a:ext cx="1150937" cy="46910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Vorderingen</a:t>
            </a:r>
          </a:p>
        </p:txBody>
      </p: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1324062" y="3078921"/>
            <a:ext cx="11509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BE" sz="1200"/>
              <a:t>Handels-vorderingen</a:t>
            </a:r>
            <a:endParaRPr lang="nl-NL" sz="1200"/>
          </a:p>
        </p:txBody>
      </p:sp>
      <p:sp>
        <p:nvSpPr>
          <p:cNvPr id="14" name="Text Box 63"/>
          <p:cNvSpPr txBox="1">
            <a:spLocks noChangeArrowheads="1"/>
          </p:cNvSpPr>
          <p:nvPr/>
        </p:nvSpPr>
        <p:spPr bwMode="auto">
          <a:xfrm>
            <a:off x="2476587" y="3186077"/>
            <a:ext cx="1150938" cy="253207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KT Fin Schuld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5" name="Text Box 64"/>
          <p:cNvSpPr txBox="1">
            <a:spLocks noChangeArrowheads="1"/>
          </p:cNvSpPr>
          <p:nvPr/>
        </p:nvSpPr>
        <p:spPr bwMode="auto">
          <a:xfrm>
            <a:off x="2476587" y="3437696"/>
            <a:ext cx="11509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Leveranciers</a:t>
            </a:r>
          </a:p>
        </p:txBody>
      </p:sp>
      <p:sp>
        <p:nvSpPr>
          <p:cNvPr id="19" name="Text Box 72"/>
          <p:cNvSpPr txBox="1">
            <a:spLocks noChangeArrowheads="1"/>
          </p:cNvSpPr>
          <p:nvPr/>
        </p:nvSpPr>
        <p:spPr bwMode="auto">
          <a:xfrm>
            <a:off x="2476587" y="3726621"/>
            <a:ext cx="1150938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Soc/Fisc.</a:t>
            </a:r>
          </a:p>
          <a:p>
            <a:pPr algn="ctr" eaLnBrk="1" hangingPunct="1"/>
            <a:r>
              <a:rPr lang="nl-NL" sz="1200"/>
              <a:t>Schulden</a:t>
            </a:r>
          </a:p>
          <a:p>
            <a:pPr algn="ctr" eaLnBrk="1" hangingPunct="1"/>
            <a:endParaRPr lang="nl-NL" sz="1200"/>
          </a:p>
        </p:txBody>
      </p:sp>
      <p:sp>
        <p:nvSpPr>
          <p:cNvPr id="20" name="Text Box 73"/>
          <p:cNvSpPr txBox="1">
            <a:spLocks noChangeArrowheads="1"/>
          </p:cNvSpPr>
          <p:nvPr/>
        </p:nvSpPr>
        <p:spPr bwMode="auto">
          <a:xfrm>
            <a:off x="1320148" y="3979289"/>
            <a:ext cx="1152525" cy="26709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 err="1"/>
              <a:t>Liq.Middelen</a:t>
            </a:r>
            <a:endParaRPr lang="nl-NL" sz="1000" dirty="0"/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2476587" y="2069271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25" name="TextBox 24"/>
          <p:cNvSpPr txBox="1"/>
          <p:nvPr/>
        </p:nvSpPr>
        <p:spPr>
          <a:xfrm>
            <a:off x="2017805" y="1721228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Balans</a:t>
            </a:r>
          </a:p>
        </p:txBody>
      </p:sp>
      <p:pic>
        <p:nvPicPr>
          <p:cNvPr id="29" name="image1.jpeg">
            <a:extLst>
              <a:ext uri="{FF2B5EF4-FFF2-40B4-BE49-F238E27FC236}">
                <a16:creationId xmlns:a16="http://schemas.microsoft.com/office/drawing/2014/main" id="{2F7993CD-85BE-42DA-8BC2-3E5C49AEE3B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1844" y="5988106"/>
            <a:ext cx="1459448" cy="73337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0BB0EF9-4613-413D-BE10-92ACF5B1BB16}"/>
              </a:ext>
            </a:extLst>
          </p:cNvPr>
          <p:cNvSpPr txBox="1"/>
          <p:nvPr/>
        </p:nvSpPr>
        <p:spPr>
          <a:xfrm>
            <a:off x="1512277" y="637188"/>
            <a:ext cx="696570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791845">
              <a:spcBef>
                <a:spcPts val="25"/>
              </a:spcBef>
              <a:spcAft>
                <a:spcPts val="0"/>
              </a:spcAft>
            </a:pPr>
            <a:r>
              <a:rPr lang="nl-BE" sz="3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WACC?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45C9D73-6CD4-4C3F-B37A-87A63359CDEC}"/>
              </a:ext>
            </a:extLst>
          </p:cNvPr>
          <p:cNvCxnSpPr/>
          <p:nvPr/>
        </p:nvCxnSpPr>
        <p:spPr>
          <a:xfrm flipV="1">
            <a:off x="3505200" y="1975201"/>
            <a:ext cx="847344" cy="304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AD94551-BCE3-4107-B0AB-4FFB02FAC8C9}"/>
              </a:ext>
            </a:extLst>
          </p:cNvPr>
          <p:cNvSpPr txBox="1"/>
          <p:nvPr/>
        </p:nvSpPr>
        <p:spPr>
          <a:xfrm>
            <a:off x="4385794" y="1772964"/>
            <a:ext cx="2291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1.000 Eigen Vermogen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8CC6B77-7CD8-4DCE-8B47-64D57212219F}"/>
              </a:ext>
            </a:extLst>
          </p:cNvPr>
          <p:cNvCxnSpPr>
            <a:cxnSpLocks/>
            <a:endCxn id="46" idx="1"/>
          </p:cNvCxnSpPr>
          <p:nvPr/>
        </p:nvCxnSpPr>
        <p:spPr>
          <a:xfrm>
            <a:off x="3614928" y="2712653"/>
            <a:ext cx="948154" cy="5935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1D65C09-9722-40CD-B425-1341B2B88D69}"/>
              </a:ext>
            </a:extLst>
          </p:cNvPr>
          <p:cNvSpPr txBox="1"/>
          <p:nvPr/>
        </p:nvSpPr>
        <p:spPr>
          <a:xfrm>
            <a:off x="4536876" y="2589970"/>
            <a:ext cx="16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250 Bankschuld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9768478-4993-46EE-9EAF-C06B83BEA466}"/>
              </a:ext>
            </a:extLst>
          </p:cNvPr>
          <p:cNvSpPr txBox="1"/>
          <p:nvPr/>
        </p:nvSpPr>
        <p:spPr>
          <a:xfrm>
            <a:off x="4984291" y="3383964"/>
            <a:ext cx="1130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4% Intrest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BBD7040-A306-458F-BC7A-C32F496B5705}"/>
              </a:ext>
            </a:extLst>
          </p:cNvPr>
          <p:cNvSpPr txBox="1"/>
          <p:nvPr/>
        </p:nvSpPr>
        <p:spPr>
          <a:xfrm>
            <a:off x="6824194" y="1783418"/>
            <a:ext cx="1976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50 Winst na belast.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E285BE6-0729-4D77-BE87-097049927E86}"/>
              </a:ext>
            </a:extLst>
          </p:cNvPr>
          <p:cNvCxnSpPr>
            <a:cxnSpLocks/>
          </p:cNvCxnSpPr>
          <p:nvPr/>
        </p:nvCxnSpPr>
        <p:spPr>
          <a:xfrm flipH="1">
            <a:off x="6258912" y="2225052"/>
            <a:ext cx="718702" cy="6717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8A89FEF-7D9A-4FDC-8127-EEA6E367E5F0}"/>
              </a:ext>
            </a:extLst>
          </p:cNvPr>
          <p:cNvCxnSpPr>
            <a:cxnSpLocks/>
          </p:cNvCxnSpPr>
          <p:nvPr/>
        </p:nvCxnSpPr>
        <p:spPr>
          <a:xfrm>
            <a:off x="3630894" y="3441588"/>
            <a:ext cx="826344" cy="4804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D8600C87-DB90-42EF-95BF-53F74F8A65B4}"/>
              </a:ext>
            </a:extLst>
          </p:cNvPr>
          <p:cNvSpPr txBox="1"/>
          <p:nvPr/>
        </p:nvSpPr>
        <p:spPr>
          <a:xfrm>
            <a:off x="4412811" y="3826294"/>
            <a:ext cx="21859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750 Terminal </a:t>
            </a:r>
            <a:r>
              <a:rPr lang="nl-BE" dirty="0" err="1"/>
              <a:t>value</a:t>
            </a:r>
            <a:endParaRPr lang="nl-BE" dirty="0"/>
          </a:p>
          <a:p>
            <a:r>
              <a:rPr lang="nl-BE" sz="1400" dirty="0"/>
              <a:t>           (vaste activa+ W.C.R.)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0921557-BB99-4927-9463-7B9CFCC01965}"/>
              </a:ext>
            </a:extLst>
          </p:cNvPr>
          <p:cNvSpPr txBox="1"/>
          <p:nvPr/>
        </p:nvSpPr>
        <p:spPr>
          <a:xfrm>
            <a:off x="4457238" y="1991914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- 500 Dividend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A6F3C7D-0A91-4819-9985-CC7470048854}"/>
              </a:ext>
            </a:extLst>
          </p:cNvPr>
          <p:cNvCxnSpPr/>
          <p:nvPr/>
        </p:nvCxnSpPr>
        <p:spPr>
          <a:xfrm>
            <a:off x="4412811" y="2317719"/>
            <a:ext cx="16782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342D6B05-E86A-48E4-81AE-807651606959}"/>
              </a:ext>
            </a:extLst>
          </p:cNvPr>
          <p:cNvSpPr txBox="1"/>
          <p:nvPr/>
        </p:nvSpPr>
        <p:spPr>
          <a:xfrm>
            <a:off x="4561933" y="2275115"/>
            <a:ext cx="2115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500 Eigen vermogen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D8CEAE2-6CC3-48CD-BFB9-4739C77AB222}"/>
              </a:ext>
            </a:extLst>
          </p:cNvPr>
          <p:cNvCxnSpPr/>
          <p:nvPr/>
        </p:nvCxnSpPr>
        <p:spPr>
          <a:xfrm>
            <a:off x="4385794" y="3181220"/>
            <a:ext cx="16782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5B185185-0A63-4397-B7D1-E416D9D58B29}"/>
              </a:ext>
            </a:extLst>
          </p:cNvPr>
          <p:cNvSpPr txBox="1"/>
          <p:nvPr/>
        </p:nvSpPr>
        <p:spPr>
          <a:xfrm>
            <a:off x="4412811" y="2821653"/>
            <a:ext cx="1917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+ 500 Financiering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2AA3FC7-A17B-4736-80BC-77915DE4963E}"/>
              </a:ext>
            </a:extLst>
          </p:cNvPr>
          <p:cNvSpPr txBox="1"/>
          <p:nvPr/>
        </p:nvSpPr>
        <p:spPr>
          <a:xfrm>
            <a:off x="4563082" y="3121514"/>
            <a:ext cx="1678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750 Bankschuld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4F11EC3-A437-403B-849C-0D229AB3A47B}"/>
              </a:ext>
            </a:extLst>
          </p:cNvPr>
          <p:cNvSpPr txBox="1"/>
          <p:nvPr/>
        </p:nvSpPr>
        <p:spPr>
          <a:xfrm>
            <a:off x="6956497" y="2040543"/>
            <a:ext cx="163852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300" dirty="0">
                <a:solidFill>
                  <a:srgbClr val="FF0000"/>
                </a:solidFill>
              </a:rPr>
              <a:t>(-4% x 500) x 75% =</a:t>
            </a:r>
            <a:r>
              <a:rPr lang="nl-BE" sz="1300" dirty="0"/>
              <a:t>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A1CF2D0-19E1-49B7-AFB2-D9ACDEFA743D}"/>
              </a:ext>
            </a:extLst>
          </p:cNvPr>
          <p:cNvSpPr txBox="1"/>
          <p:nvPr/>
        </p:nvSpPr>
        <p:spPr>
          <a:xfrm>
            <a:off x="6733599" y="2262560"/>
            <a:ext cx="2326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- 15 Extra netto intrest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70CFD20-D57C-4608-A523-93D3C3765E04}"/>
              </a:ext>
            </a:extLst>
          </p:cNvPr>
          <p:cNvSpPr txBox="1"/>
          <p:nvPr/>
        </p:nvSpPr>
        <p:spPr>
          <a:xfrm>
            <a:off x="6753339" y="4602208"/>
            <a:ext cx="2211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/>
              <a:t>750 Aandelenwaarde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19A751A-E800-41A0-9B37-5E57228BA4BA}"/>
              </a:ext>
            </a:extLst>
          </p:cNvPr>
          <p:cNvSpPr txBox="1"/>
          <p:nvPr/>
        </p:nvSpPr>
        <p:spPr>
          <a:xfrm>
            <a:off x="6832182" y="2831626"/>
            <a:ext cx="15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100 Kasstroom</a:t>
            </a:r>
          </a:p>
        </p:txBody>
      </p:sp>
    </p:spTree>
    <p:extLst>
      <p:ext uri="{BB962C8B-B14F-4D97-AF65-F5344CB8AC3E}">
        <p14:creationId xmlns:p14="http://schemas.microsoft.com/office/powerpoint/2010/main" val="578363070"/>
      </p:ext>
    </p:extLst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2.png">
            <a:extLst>
              <a:ext uri="{FF2B5EF4-FFF2-40B4-BE49-F238E27FC236}">
                <a16:creationId xmlns:a16="http://schemas.microsoft.com/office/drawing/2014/main" id="{D9BC077C-7F72-4BAC-B7BD-DE11A12FD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1179600" y="2069271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1324062" y="2142296"/>
            <a:ext cx="11525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8" name="Text Box 56"/>
          <p:cNvSpPr txBox="1">
            <a:spLocks noChangeArrowheads="1"/>
          </p:cNvSpPr>
          <p:nvPr/>
        </p:nvSpPr>
        <p:spPr bwMode="auto">
          <a:xfrm>
            <a:off x="2476587" y="2594616"/>
            <a:ext cx="1150938" cy="36004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Schuld</a:t>
            </a:r>
          </a:p>
        </p:txBody>
      </p:sp>
      <p:sp>
        <p:nvSpPr>
          <p:cNvPr id="9" name="Text Box 57"/>
          <p:cNvSpPr txBox="1">
            <a:spLocks noChangeArrowheads="1"/>
          </p:cNvSpPr>
          <p:nvPr/>
        </p:nvSpPr>
        <p:spPr bwMode="auto">
          <a:xfrm>
            <a:off x="2476587" y="2142296"/>
            <a:ext cx="1150938" cy="472004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Eigen vermogen</a:t>
            </a:r>
          </a:p>
        </p:txBody>
      </p:sp>
      <p:sp>
        <p:nvSpPr>
          <p:cNvPr id="10" name="Text Box 58"/>
          <p:cNvSpPr txBox="1">
            <a:spLocks noChangeArrowheads="1"/>
          </p:cNvSpPr>
          <p:nvPr/>
        </p:nvSpPr>
        <p:spPr bwMode="auto">
          <a:xfrm>
            <a:off x="2476587" y="2954656"/>
            <a:ext cx="1150938" cy="23142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&lt;1Y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1324807" y="2861434"/>
            <a:ext cx="11509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Voorraden</a:t>
            </a:r>
          </a:p>
        </p:txBody>
      </p:sp>
      <p:sp>
        <p:nvSpPr>
          <p:cNvPr id="12" name="Text Box 61"/>
          <p:cNvSpPr txBox="1">
            <a:spLocks noChangeArrowheads="1"/>
          </p:cNvSpPr>
          <p:nvPr/>
        </p:nvSpPr>
        <p:spPr bwMode="auto">
          <a:xfrm>
            <a:off x="1324807" y="3509134"/>
            <a:ext cx="1150937" cy="46910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Vorderingen</a:t>
            </a:r>
          </a:p>
        </p:txBody>
      </p: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1324062" y="3078921"/>
            <a:ext cx="11509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BE" sz="1200"/>
              <a:t>Handels-vorderingen</a:t>
            </a:r>
            <a:endParaRPr lang="nl-NL" sz="1200"/>
          </a:p>
        </p:txBody>
      </p:sp>
      <p:sp>
        <p:nvSpPr>
          <p:cNvPr id="14" name="Text Box 63"/>
          <p:cNvSpPr txBox="1">
            <a:spLocks noChangeArrowheads="1"/>
          </p:cNvSpPr>
          <p:nvPr/>
        </p:nvSpPr>
        <p:spPr bwMode="auto">
          <a:xfrm>
            <a:off x="2476587" y="3186077"/>
            <a:ext cx="1150938" cy="253207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KT Fin Schuld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5" name="Text Box 64"/>
          <p:cNvSpPr txBox="1">
            <a:spLocks noChangeArrowheads="1"/>
          </p:cNvSpPr>
          <p:nvPr/>
        </p:nvSpPr>
        <p:spPr bwMode="auto">
          <a:xfrm>
            <a:off x="2476587" y="3437696"/>
            <a:ext cx="11509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Leveranciers</a:t>
            </a:r>
          </a:p>
        </p:txBody>
      </p:sp>
      <p:sp>
        <p:nvSpPr>
          <p:cNvPr id="19" name="Text Box 72"/>
          <p:cNvSpPr txBox="1">
            <a:spLocks noChangeArrowheads="1"/>
          </p:cNvSpPr>
          <p:nvPr/>
        </p:nvSpPr>
        <p:spPr bwMode="auto">
          <a:xfrm>
            <a:off x="2476587" y="3726621"/>
            <a:ext cx="1150938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Soc/Fisc.</a:t>
            </a:r>
          </a:p>
          <a:p>
            <a:pPr algn="ctr" eaLnBrk="1" hangingPunct="1"/>
            <a:r>
              <a:rPr lang="nl-NL" sz="1200"/>
              <a:t>Schulden</a:t>
            </a:r>
          </a:p>
          <a:p>
            <a:pPr algn="ctr" eaLnBrk="1" hangingPunct="1"/>
            <a:endParaRPr lang="nl-NL" sz="1200"/>
          </a:p>
        </p:txBody>
      </p:sp>
      <p:sp>
        <p:nvSpPr>
          <p:cNvPr id="20" name="Text Box 73"/>
          <p:cNvSpPr txBox="1">
            <a:spLocks noChangeArrowheads="1"/>
          </p:cNvSpPr>
          <p:nvPr/>
        </p:nvSpPr>
        <p:spPr bwMode="auto">
          <a:xfrm>
            <a:off x="1320148" y="3979289"/>
            <a:ext cx="1152525" cy="26709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 err="1"/>
              <a:t>Liq.Middelen</a:t>
            </a:r>
            <a:endParaRPr lang="nl-NL" sz="1000" dirty="0"/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2476587" y="2069271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25" name="TextBox 24"/>
          <p:cNvSpPr txBox="1"/>
          <p:nvPr/>
        </p:nvSpPr>
        <p:spPr>
          <a:xfrm>
            <a:off x="2017805" y="1721228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Balans</a:t>
            </a:r>
          </a:p>
        </p:txBody>
      </p:sp>
      <p:pic>
        <p:nvPicPr>
          <p:cNvPr id="29" name="image1.jpeg">
            <a:extLst>
              <a:ext uri="{FF2B5EF4-FFF2-40B4-BE49-F238E27FC236}">
                <a16:creationId xmlns:a16="http://schemas.microsoft.com/office/drawing/2014/main" id="{2F7993CD-85BE-42DA-8BC2-3E5C49AEE3B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1844" y="5988106"/>
            <a:ext cx="1459448" cy="73337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0BB0EF9-4613-413D-BE10-92ACF5B1BB16}"/>
              </a:ext>
            </a:extLst>
          </p:cNvPr>
          <p:cNvSpPr txBox="1"/>
          <p:nvPr/>
        </p:nvSpPr>
        <p:spPr>
          <a:xfrm>
            <a:off x="1512277" y="637188"/>
            <a:ext cx="696570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791845">
              <a:spcBef>
                <a:spcPts val="25"/>
              </a:spcBef>
              <a:spcAft>
                <a:spcPts val="0"/>
              </a:spcAft>
            </a:pPr>
            <a:r>
              <a:rPr lang="nl-BE" sz="3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WACC?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45C9D73-6CD4-4C3F-B37A-87A63359CDEC}"/>
              </a:ext>
            </a:extLst>
          </p:cNvPr>
          <p:cNvCxnSpPr/>
          <p:nvPr/>
        </p:nvCxnSpPr>
        <p:spPr>
          <a:xfrm flipV="1">
            <a:off x="3505200" y="1975201"/>
            <a:ext cx="847344" cy="304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AD94551-BCE3-4107-B0AB-4FFB02FAC8C9}"/>
              </a:ext>
            </a:extLst>
          </p:cNvPr>
          <p:cNvSpPr txBox="1"/>
          <p:nvPr/>
        </p:nvSpPr>
        <p:spPr>
          <a:xfrm>
            <a:off x="4385794" y="1772964"/>
            <a:ext cx="2291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1.000 Eigen Vermogen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8CC6B77-7CD8-4DCE-8B47-64D57212219F}"/>
              </a:ext>
            </a:extLst>
          </p:cNvPr>
          <p:cNvCxnSpPr>
            <a:cxnSpLocks/>
            <a:endCxn id="46" idx="1"/>
          </p:cNvCxnSpPr>
          <p:nvPr/>
        </p:nvCxnSpPr>
        <p:spPr>
          <a:xfrm>
            <a:off x="3627120" y="2712653"/>
            <a:ext cx="948154" cy="5935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1D65C09-9722-40CD-B425-1341B2B88D69}"/>
              </a:ext>
            </a:extLst>
          </p:cNvPr>
          <p:cNvSpPr txBox="1"/>
          <p:nvPr/>
        </p:nvSpPr>
        <p:spPr>
          <a:xfrm>
            <a:off x="4536876" y="2589970"/>
            <a:ext cx="16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250 Bankschuld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BBD7040-A306-458F-BC7A-C32F496B5705}"/>
              </a:ext>
            </a:extLst>
          </p:cNvPr>
          <p:cNvSpPr txBox="1"/>
          <p:nvPr/>
        </p:nvSpPr>
        <p:spPr>
          <a:xfrm>
            <a:off x="6824194" y="1783418"/>
            <a:ext cx="1976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50 Winst na belast.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8A89FEF-7D9A-4FDC-8127-EEA6E367E5F0}"/>
              </a:ext>
            </a:extLst>
          </p:cNvPr>
          <p:cNvCxnSpPr>
            <a:cxnSpLocks/>
          </p:cNvCxnSpPr>
          <p:nvPr/>
        </p:nvCxnSpPr>
        <p:spPr>
          <a:xfrm>
            <a:off x="3630894" y="3441588"/>
            <a:ext cx="826344" cy="4804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D8600C87-DB90-42EF-95BF-53F74F8A65B4}"/>
              </a:ext>
            </a:extLst>
          </p:cNvPr>
          <p:cNvSpPr txBox="1"/>
          <p:nvPr/>
        </p:nvSpPr>
        <p:spPr>
          <a:xfrm>
            <a:off x="4412811" y="3826294"/>
            <a:ext cx="21859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750 Terminal </a:t>
            </a:r>
            <a:r>
              <a:rPr lang="nl-BE" dirty="0" err="1"/>
              <a:t>value</a:t>
            </a:r>
            <a:endParaRPr lang="nl-BE" dirty="0"/>
          </a:p>
          <a:p>
            <a:r>
              <a:rPr lang="nl-BE" sz="1400" dirty="0"/>
              <a:t>           (vaste activa+ W.C.R.)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0921557-BB99-4927-9463-7B9CFCC01965}"/>
              </a:ext>
            </a:extLst>
          </p:cNvPr>
          <p:cNvSpPr txBox="1"/>
          <p:nvPr/>
        </p:nvSpPr>
        <p:spPr>
          <a:xfrm>
            <a:off x="4457238" y="1991914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- 500 Dividend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A6F3C7D-0A91-4819-9985-CC7470048854}"/>
              </a:ext>
            </a:extLst>
          </p:cNvPr>
          <p:cNvCxnSpPr/>
          <p:nvPr/>
        </p:nvCxnSpPr>
        <p:spPr>
          <a:xfrm>
            <a:off x="4412811" y="2317719"/>
            <a:ext cx="16782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342D6B05-E86A-48E4-81AE-807651606959}"/>
              </a:ext>
            </a:extLst>
          </p:cNvPr>
          <p:cNvSpPr txBox="1"/>
          <p:nvPr/>
        </p:nvSpPr>
        <p:spPr>
          <a:xfrm>
            <a:off x="4561933" y="2275115"/>
            <a:ext cx="2115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500 Eigen vermogen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D8CEAE2-6CC3-48CD-BFB9-4739C77AB222}"/>
              </a:ext>
            </a:extLst>
          </p:cNvPr>
          <p:cNvCxnSpPr/>
          <p:nvPr/>
        </p:nvCxnSpPr>
        <p:spPr>
          <a:xfrm>
            <a:off x="4385794" y="3181220"/>
            <a:ext cx="16782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5B185185-0A63-4397-B7D1-E416D9D58B29}"/>
              </a:ext>
            </a:extLst>
          </p:cNvPr>
          <p:cNvSpPr txBox="1"/>
          <p:nvPr/>
        </p:nvSpPr>
        <p:spPr>
          <a:xfrm>
            <a:off x="4412811" y="2821653"/>
            <a:ext cx="1917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+ 500 Financiering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2AA3FC7-A17B-4736-80BC-77915DE4963E}"/>
              </a:ext>
            </a:extLst>
          </p:cNvPr>
          <p:cNvSpPr txBox="1"/>
          <p:nvPr/>
        </p:nvSpPr>
        <p:spPr>
          <a:xfrm>
            <a:off x="4575274" y="3121514"/>
            <a:ext cx="1678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750 Bankschuld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A1CF2D0-19E1-49B7-AFB2-D9ACDEFA743D}"/>
              </a:ext>
            </a:extLst>
          </p:cNvPr>
          <p:cNvSpPr txBox="1"/>
          <p:nvPr/>
        </p:nvSpPr>
        <p:spPr>
          <a:xfrm>
            <a:off x="6715311" y="1994336"/>
            <a:ext cx="2326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- 15 Extra netto intrest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70CFD20-D57C-4608-A523-93D3C3765E04}"/>
              </a:ext>
            </a:extLst>
          </p:cNvPr>
          <p:cNvSpPr txBox="1"/>
          <p:nvPr/>
        </p:nvSpPr>
        <p:spPr>
          <a:xfrm>
            <a:off x="6753339" y="4602208"/>
            <a:ext cx="2211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/>
              <a:t>750 Aandelenwaarde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19A751A-E800-41A0-9B37-5E57228BA4BA}"/>
              </a:ext>
            </a:extLst>
          </p:cNvPr>
          <p:cNvSpPr txBox="1"/>
          <p:nvPr/>
        </p:nvSpPr>
        <p:spPr>
          <a:xfrm>
            <a:off x="6832182" y="2831626"/>
            <a:ext cx="15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100 Kasstroom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C132007-8192-47E4-8DF3-694DDC6C73FF}"/>
              </a:ext>
            </a:extLst>
          </p:cNvPr>
          <p:cNvSpPr txBox="1"/>
          <p:nvPr/>
        </p:nvSpPr>
        <p:spPr>
          <a:xfrm>
            <a:off x="6810371" y="2302502"/>
            <a:ext cx="2008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35 Winst na belast</a:t>
            </a:r>
            <a:r>
              <a:rPr lang="nl-BE" dirty="0"/>
              <a:t>.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1662913-76F4-4B98-BFA2-3D1F7EF49301}"/>
              </a:ext>
            </a:extLst>
          </p:cNvPr>
          <p:cNvCxnSpPr/>
          <p:nvPr/>
        </p:nvCxnSpPr>
        <p:spPr>
          <a:xfrm>
            <a:off x="6799739" y="2336032"/>
            <a:ext cx="16782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8037034"/>
      </p:ext>
    </p:extLst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2.png">
            <a:extLst>
              <a:ext uri="{FF2B5EF4-FFF2-40B4-BE49-F238E27FC236}">
                <a16:creationId xmlns:a16="http://schemas.microsoft.com/office/drawing/2014/main" id="{D9BC077C-7F72-4BAC-B7BD-DE11A12FD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1179600" y="2069271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1324062" y="2142296"/>
            <a:ext cx="11525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8" name="Text Box 56"/>
          <p:cNvSpPr txBox="1">
            <a:spLocks noChangeArrowheads="1"/>
          </p:cNvSpPr>
          <p:nvPr/>
        </p:nvSpPr>
        <p:spPr bwMode="auto">
          <a:xfrm>
            <a:off x="2476587" y="2594616"/>
            <a:ext cx="1150938" cy="36004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Schuld</a:t>
            </a:r>
          </a:p>
        </p:txBody>
      </p:sp>
      <p:sp>
        <p:nvSpPr>
          <p:cNvPr id="9" name="Text Box 57"/>
          <p:cNvSpPr txBox="1">
            <a:spLocks noChangeArrowheads="1"/>
          </p:cNvSpPr>
          <p:nvPr/>
        </p:nvSpPr>
        <p:spPr bwMode="auto">
          <a:xfrm>
            <a:off x="2476587" y="2142296"/>
            <a:ext cx="1150938" cy="472004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Eigen vermogen</a:t>
            </a:r>
          </a:p>
        </p:txBody>
      </p:sp>
      <p:sp>
        <p:nvSpPr>
          <p:cNvPr id="10" name="Text Box 58"/>
          <p:cNvSpPr txBox="1">
            <a:spLocks noChangeArrowheads="1"/>
          </p:cNvSpPr>
          <p:nvPr/>
        </p:nvSpPr>
        <p:spPr bwMode="auto">
          <a:xfrm>
            <a:off x="2476587" y="2954656"/>
            <a:ext cx="1150938" cy="23142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&lt;1Y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1324807" y="2861434"/>
            <a:ext cx="11509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Voorraden</a:t>
            </a:r>
          </a:p>
        </p:txBody>
      </p:sp>
      <p:sp>
        <p:nvSpPr>
          <p:cNvPr id="12" name="Text Box 61"/>
          <p:cNvSpPr txBox="1">
            <a:spLocks noChangeArrowheads="1"/>
          </p:cNvSpPr>
          <p:nvPr/>
        </p:nvSpPr>
        <p:spPr bwMode="auto">
          <a:xfrm>
            <a:off x="1324807" y="3509134"/>
            <a:ext cx="1150937" cy="46910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Vorderingen</a:t>
            </a:r>
          </a:p>
        </p:txBody>
      </p: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1324062" y="3078921"/>
            <a:ext cx="11509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BE" sz="1200"/>
              <a:t>Handels-vorderingen</a:t>
            </a:r>
            <a:endParaRPr lang="nl-NL" sz="1200"/>
          </a:p>
        </p:txBody>
      </p:sp>
      <p:sp>
        <p:nvSpPr>
          <p:cNvPr id="14" name="Text Box 63"/>
          <p:cNvSpPr txBox="1">
            <a:spLocks noChangeArrowheads="1"/>
          </p:cNvSpPr>
          <p:nvPr/>
        </p:nvSpPr>
        <p:spPr bwMode="auto">
          <a:xfrm>
            <a:off x="2476587" y="3186077"/>
            <a:ext cx="1150938" cy="253207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KT Fin Schuld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5" name="Text Box 64"/>
          <p:cNvSpPr txBox="1">
            <a:spLocks noChangeArrowheads="1"/>
          </p:cNvSpPr>
          <p:nvPr/>
        </p:nvSpPr>
        <p:spPr bwMode="auto">
          <a:xfrm>
            <a:off x="2476587" y="3437696"/>
            <a:ext cx="11509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Leveranciers</a:t>
            </a:r>
          </a:p>
        </p:txBody>
      </p:sp>
      <p:sp>
        <p:nvSpPr>
          <p:cNvPr id="19" name="Text Box 72"/>
          <p:cNvSpPr txBox="1">
            <a:spLocks noChangeArrowheads="1"/>
          </p:cNvSpPr>
          <p:nvPr/>
        </p:nvSpPr>
        <p:spPr bwMode="auto">
          <a:xfrm>
            <a:off x="2476587" y="3726621"/>
            <a:ext cx="1150938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Soc/Fisc.</a:t>
            </a:r>
          </a:p>
          <a:p>
            <a:pPr algn="ctr" eaLnBrk="1" hangingPunct="1"/>
            <a:r>
              <a:rPr lang="nl-NL" sz="1200"/>
              <a:t>Schulden</a:t>
            </a:r>
          </a:p>
          <a:p>
            <a:pPr algn="ctr" eaLnBrk="1" hangingPunct="1"/>
            <a:endParaRPr lang="nl-NL" sz="1200"/>
          </a:p>
        </p:txBody>
      </p:sp>
      <p:sp>
        <p:nvSpPr>
          <p:cNvPr id="20" name="Text Box 73"/>
          <p:cNvSpPr txBox="1">
            <a:spLocks noChangeArrowheads="1"/>
          </p:cNvSpPr>
          <p:nvPr/>
        </p:nvSpPr>
        <p:spPr bwMode="auto">
          <a:xfrm>
            <a:off x="1320148" y="3979289"/>
            <a:ext cx="1152525" cy="26709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 err="1"/>
              <a:t>Liq.Middelen</a:t>
            </a:r>
            <a:endParaRPr lang="nl-NL" sz="1000" dirty="0"/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2476587" y="2069271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25" name="TextBox 24"/>
          <p:cNvSpPr txBox="1"/>
          <p:nvPr/>
        </p:nvSpPr>
        <p:spPr>
          <a:xfrm>
            <a:off x="2017805" y="1721228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Balans</a:t>
            </a:r>
          </a:p>
        </p:txBody>
      </p:sp>
      <p:pic>
        <p:nvPicPr>
          <p:cNvPr id="29" name="image1.jpeg">
            <a:extLst>
              <a:ext uri="{FF2B5EF4-FFF2-40B4-BE49-F238E27FC236}">
                <a16:creationId xmlns:a16="http://schemas.microsoft.com/office/drawing/2014/main" id="{2F7993CD-85BE-42DA-8BC2-3E5C49AEE3B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1844" y="5988106"/>
            <a:ext cx="1459448" cy="73337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0BB0EF9-4613-413D-BE10-92ACF5B1BB16}"/>
              </a:ext>
            </a:extLst>
          </p:cNvPr>
          <p:cNvSpPr txBox="1"/>
          <p:nvPr/>
        </p:nvSpPr>
        <p:spPr>
          <a:xfrm>
            <a:off x="1512277" y="637188"/>
            <a:ext cx="696570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791845">
              <a:spcBef>
                <a:spcPts val="25"/>
              </a:spcBef>
              <a:spcAft>
                <a:spcPts val="0"/>
              </a:spcAft>
            </a:pPr>
            <a:r>
              <a:rPr lang="nl-BE" sz="3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WACC?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45C9D73-6CD4-4C3F-B37A-87A63359CDEC}"/>
              </a:ext>
            </a:extLst>
          </p:cNvPr>
          <p:cNvCxnSpPr/>
          <p:nvPr/>
        </p:nvCxnSpPr>
        <p:spPr>
          <a:xfrm flipV="1">
            <a:off x="3505200" y="1975201"/>
            <a:ext cx="847344" cy="304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AD94551-BCE3-4107-B0AB-4FFB02FAC8C9}"/>
              </a:ext>
            </a:extLst>
          </p:cNvPr>
          <p:cNvSpPr txBox="1"/>
          <p:nvPr/>
        </p:nvSpPr>
        <p:spPr>
          <a:xfrm>
            <a:off x="4385794" y="1772964"/>
            <a:ext cx="2291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1.000 Eigen Vermogen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8CC6B77-7CD8-4DCE-8B47-64D57212219F}"/>
              </a:ext>
            </a:extLst>
          </p:cNvPr>
          <p:cNvCxnSpPr>
            <a:cxnSpLocks/>
            <a:endCxn id="46" idx="1"/>
          </p:cNvCxnSpPr>
          <p:nvPr/>
        </p:nvCxnSpPr>
        <p:spPr>
          <a:xfrm>
            <a:off x="3633216" y="2706557"/>
            <a:ext cx="948154" cy="5935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1D65C09-9722-40CD-B425-1341B2B88D69}"/>
              </a:ext>
            </a:extLst>
          </p:cNvPr>
          <p:cNvSpPr txBox="1"/>
          <p:nvPr/>
        </p:nvSpPr>
        <p:spPr>
          <a:xfrm>
            <a:off x="4536876" y="2589970"/>
            <a:ext cx="16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250 Bankschuld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BBD7040-A306-458F-BC7A-C32F496B5705}"/>
              </a:ext>
            </a:extLst>
          </p:cNvPr>
          <p:cNvSpPr txBox="1"/>
          <p:nvPr/>
        </p:nvSpPr>
        <p:spPr>
          <a:xfrm>
            <a:off x="6824194" y="1783418"/>
            <a:ext cx="1976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50 Winst na belast.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9476DC-A161-4B2E-95E6-F070303AEFE8}"/>
              </a:ext>
            </a:extLst>
          </p:cNvPr>
          <p:cNvSpPr txBox="1"/>
          <p:nvPr/>
        </p:nvSpPr>
        <p:spPr>
          <a:xfrm>
            <a:off x="5807072" y="961288"/>
            <a:ext cx="2055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>
                <a:solidFill>
                  <a:srgbClr val="FF0000"/>
                </a:solidFill>
              </a:rPr>
              <a:t>5% rendement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7DD13FA-F638-4934-A884-7CCACDA469E7}"/>
              </a:ext>
            </a:extLst>
          </p:cNvPr>
          <p:cNvCxnSpPr>
            <a:cxnSpLocks/>
          </p:cNvCxnSpPr>
          <p:nvPr/>
        </p:nvCxnSpPr>
        <p:spPr>
          <a:xfrm flipH="1" flipV="1">
            <a:off x="6904026" y="1388769"/>
            <a:ext cx="630630" cy="5033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E285BE6-0729-4D77-BE87-097049927E86}"/>
              </a:ext>
            </a:extLst>
          </p:cNvPr>
          <p:cNvCxnSpPr>
            <a:cxnSpLocks/>
          </p:cNvCxnSpPr>
          <p:nvPr/>
        </p:nvCxnSpPr>
        <p:spPr>
          <a:xfrm flipH="1" flipV="1">
            <a:off x="6330324" y="2623143"/>
            <a:ext cx="770010" cy="6895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8A89FEF-7D9A-4FDC-8127-EEA6E367E5F0}"/>
              </a:ext>
            </a:extLst>
          </p:cNvPr>
          <p:cNvCxnSpPr>
            <a:cxnSpLocks/>
          </p:cNvCxnSpPr>
          <p:nvPr/>
        </p:nvCxnSpPr>
        <p:spPr>
          <a:xfrm>
            <a:off x="3630894" y="3441588"/>
            <a:ext cx="826344" cy="4804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D8600C87-DB90-42EF-95BF-53F74F8A65B4}"/>
              </a:ext>
            </a:extLst>
          </p:cNvPr>
          <p:cNvSpPr txBox="1"/>
          <p:nvPr/>
        </p:nvSpPr>
        <p:spPr>
          <a:xfrm>
            <a:off x="4412811" y="3826294"/>
            <a:ext cx="21859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750 Terminal </a:t>
            </a:r>
            <a:r>
              <a:rPr lang="nl-BE" dirty="0" err="1"/>
              <a:t>value</a:t>
            </a:r>
            <a:endParaRPr lang="nl-BE" dirty="0"/>
          </a:p>
          <a:p>
            <a:r>
              <a:rPr lang="nl-BE" sz="1400" dirty="0"/>
              <a:t>           (vaste activa+ W.C.R.)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0921557-BB99-4927-9463-7B9CFCC01965}"/>
              </a:ext>
            </a:extLst>
          </p:cNvPr>
          <p:cNvSpPr txBox="1"/>
          <p:nvPr/>
        </p:nvSpPr>
        <p:spPr>
          <a:xfrm>
            <a:off x="4457238" y="1991914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- 500 Dividend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A6F3C7D-0A91-4819-9985-CC7470048854}"/>
              </a:ext>
            </a:extLst>
          </p:cNvPr>
          <p:cNvCxnSpPr/>
          <p:nvPr/>
        </p:nvCxnSpPr>
        <p:spPr>
          <a:xfrm>
            <a:off x="4412811" y="2317719"/>
            <a:ext cx="16782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342D6B05-E86A-48E4-81AE-807651606959}"/>
              </a:ext>
            </a:extLst>
          </p:cNvPr>
          <p:cNvSpPr txBox="1"/>
          <p:nvPr/>
        </p:nvSpPr>
        <p:spPr>
          <a:xfrm>
            <a:off x="4561933" y="2275115"/>
            <a:ext cx="2115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500 Eigen vermogen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D8CEAE2-6CC3-48CD-BFB9-4739C77AB222}"/>
              </a:ext>
            </a:extLst>
          </p:cNvPr>
          <p:cNvCxnSpPr/>
          <p:nvPr/>
        </p:nvCxnSpPr>
        <p:spPr>
          <a:xfrm>
            <a:off x="4385794" y="3181220"/>
            <a:ext cx="16782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5B185185-0A63-4397-B7D1-E416D9D58B29}"/>
              </a:ext>
            </a:extLst>
          </p:cNvPr>
          <p:cNvSpPr txBox="1"/>
          <p:nvPr/>
        </p:nvSpPr>
        <p:spPr>
          <a:xfrm>
            <a:off x="4412811" y="2821653"/>
            <a:ext cx="1917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+ 500 Financiering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2AA3FC7-A17B-4736-80BC-77915DE4963E}"/>
              </a:ext>
            </a:extLst>
          </p:cNvPr>
          <p:cNvSpPr txBox="1"/>
          <p:nvPr/>
        </p:nvSpPr>
        <p:spPr>
          <a:xfrm>
            <a:off x="4581370" y="3115418"/>
            <a:ext cx="1678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750 Bankschuld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A1CF2D0-19E1-49B7-AFB2-D9ACDEFA743D}"/>
              </a:ext>
            </a:extLst>
          </p:cNvPr>
          <p:cNvSpPr txBox="1"/>
          <p:nvPr/>
        </p:nvSpPr>
        <p:spPr>
          <a:xfrm>
            <a:off x="6710762" y="1991914"/>
            <a:ext cx="2326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- 15 Extra netto intrest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0E82C4F-817B-4300-90A4-08000BCB4D5F}"/>
              </a:ext>
            </a:extLst>
          </p:cNvPr>
          <p:cNvSpPr txBox="1"/>
          <p:nvPr/>
        </p:nvSpPr>
        <p:spPr>
          <a:xfrm>
            <a:off x="6810371" y="2302502"/>
            <a:ext cx="2008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35 Winst na belast</a:t>
            </a:r>
            <a:r>
              <a:rPr lang="nl-BE" dirty="0"/>
              <a:t>.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C4F50D6-073B-4EDD-B3CC-E52D2031BC66}"/>
              </a:ext>
            </a:extLst>
          </p:cNvPr>
          <p:cNvCxnSpPr/>
          <p:nvPr/>
        </p:nvCxnSpPr>
        <p:spPr>
          <a:xfrm>
            <a:off x="6799739" y="2336032"/>
            <a:ext cx="16782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761DF02-15F0-4E27-AE4A-6EDEBE22495B}"/>
              </a:ext>
            </a:extLst>
          </p:cNvPr>
          <p:cNvCxnSpPr>
            <a:cxnSpLocks/>
          </p:cNvCxnSpPr>
          <p:nvPr/>
        </p:nvCxnSpPr>
        <p:spPr>
          <a:xfrm flipV="1">
            <a:off x="6055340" y="1369628"/>
            <a:ext cx="343354" cy="50347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3409F8BA-1F3D-4CC4-A8D9-5FF73C32683B}"/>
              </a:ext>
            </a:extLst>
          </p:cNvPr>
          <p:cNvSpPr txBox="1"/>
          <p:nvPr/>
        </p:nvSpPr>
        <p:spPr>
          <a:xfrm>
            <a:off x="6791476" y="3265819"/>
            <a:ext cx="2055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>
                <a:solidFill>
                  <a:srgbClr val="FF0000"/>
                </a:solidFill>
              </a:rPr>
              <a:t>7% rendement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16D7E9D-3735-4D70-81F0-E56524427823}"/>
              </a:ext>
            </a:extLst>
          </p:cNvPr>
          <p:cNvCxnSpPr>
            <a:cxnSpLocks/>
          </p:cNvCxnSpPr>
          <p:nvPr/>
        </p:nvCxnSpPr>
        <p:spPr>
          <a:xfrm flipV="1">
            <a:off x="7412736" y="2589970"/>
            <a:ext cx="310896" cy="7477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7272927"/>
      </p:ext>
    </p:extLst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2.png">
            <a:extLst>
              <a:ext uri="{FF2B5EF4-FFF2-40B4-BE49-F238E27FC236}">
                <a16:creationId xmlns:a16="http://schemas.microsoft.com/office/drawing/2014/main" id="{D9BC077C-7F72-4BAC-B7BD-DE11A12FD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1179600" y="2069271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1324062" y="2142296"/>
            <a:ext cx="11525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8" name="Text Box 56"/>
          <p:cNvSpPr txBox="1">
            <a:spLocks noChangeArrowheads="1"/>
          </p:cNvSpPr>
          <p:nvPr/>
        </p:nvSpPr>
        <p:spPr bwMode="auto">
          <a:xfrm>
            <a:off x="2476587" y="2594616"/>
            <a:ext cx="1150938" cy="36004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Schuld</a:t>
            </a:r>
          </a:p>
        </p:txBody>
      </p:sp>
      <p:sp>
        <p:nvSpPr>
          <p:cNvPr id="9" name="Text Box 57"/>
          <p:cNvSpPr txBox="1">
            <a:spLocks noChangeArrowheads="1"/>
          </p:cNvSpPr>
          <p:nvPr/>
        </p:nvSpPr>
        <p:spPr bwMode="auto">
          <a:xfrm>
            <a:off x="2476587" y="2142296"/>
            <a:ext cx="1150938" cy="472004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Eigen vermogen</a:t>
            </a:r>
          </a:p>
        </p:txBody>
      </p:sp>
      <p:sp>
        <p:nvSpPr>
          <p:cNvPr id="10" name="Text Box 58"/>
          <p:cNvSpPr txBox="1">
            <a:spLocks noChangeArrowheads="1"/>
          </p:cNvSpPr>
          <p:nvPr/>
        </p:nvSpPr>
        <p:spPr bwMode="auto">
          <a:xfrm>
            <a:off x="2476587" y="2954656"/>
            <a:ext cx="1150938" cy="23142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&lt;1Y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1324807" y="2861434"/>
            <a:ext cx="11509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Voorraden</a:t>
            </a:r>
          </a:p>
        </p:txBody>
      </p:sp>
      <p:sp>
        <p:nvSpPr>
          <p:cNvPr id="12" name="Text Box 61"/>
          <p:cNvSpPr txBox="1">
            <a:spLocks noChangeArrowheads="1"/>
          </p:cNvSpPr>
          <p:nvPr/>
        </p:nvSpPr>
        <p:spPr bwMode="auto">
          <a:xfrm>
            <a:off x="1324807" y="3509134"/>
            <a:ext cx="1150937" cy="46910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Vorderingen</a:t>
            </a:r>
          </a:p>
        </p:txBody>
      </p: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1324062" y="3078921"/>
            <a:ext cx="11509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BE" sz="1200"/>
              <a:t>Handels-vorderingen</a:t>
            </a:r>
            <a:endParaRPr lang="nl-NL" sz="1200"/>
          </a:p>
        </p:txBody>
      </p:sp>
      <p:sp>
        <p:nvSpPr>
          <p:cNvPr id="14" name="Text Box 63"/>
          <p:cNvSpPr txBox="1">
            <a:spLocks noChangeArrowheads="1"/>
          </p:cNvSpPr>
          <p:nvPr/>
        </p:nvSpPr>
        <p:spPr bwMode="auto">
          <a:xfrm>
            <a:off x="2476587" y="3186077"/>
            <a:ext cx="1150938" cy="253207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KT Fin Schuld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5" name="Text Box 64"/>
          <p:cNvSpPr txBox="1">
            <a:spLocks noChangeArrowheads="1"/>
          </p:cNvSpPr>
          <p:nvPr/>
        </p:nvSpPr>
        <p:spPr bwMode="auto">
          <a:xfrm>
            <a:off x="2476587" y="3437696"/>
            <a:ext cx="11509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Leveranciers</a:t>
            </a:r>
          </a:p>
        </p:txBody>
      </p:sp>
      <p:sp>
        <p:nvSpPr>
          <p:cNvPr id="19" name="Text Box 72"/>
          <p:cNvSpPr txBox="1">
            <a:spLocks noChangeArrowheads="1"/>
          </p:cNvSpPr>
          <p:nvPr/>
        </p:nvSpPr>
        <p:spPr bwMode="auto">
          <a:xfrm>
            <a:off x="2476587" y="3726621"/>
            <a:ext cx="1150938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Soc/Fisc.</a:t>
            </a:r>
          </a:p>
          <a:p>
            <a:pPr algn="ctr" eaLnBrk="1" hangingPunct="1"/>
            <a:r>
              <a:rPr lang="nl-NL" sz="1200"/>
              <a:t>Schulden</a:t>
            </a:r>
          </a:p>
          <a:p>
            <a:pPr algn="ctr" eaLnBrk="1" hangingPunct="1"/>
            <a:endParaRPr lang="nl-NL" sz="1200"/>
          </a:p>
        </p:txBody>
      </p:sp>
      <p:sp>
        <p:nvSpPr>
          <p:cNvPr id="20" name="Text Box 73"/>
          <p:cNvSpPr txBox="1">
            <a:spLocks noChangeArrowheads="1"/>
          </p:cNvSpPr>
          <p:nvPr/>
        </p:nvSpPr>
        <p:spPr bwMode="auto">
          <a:xfrm>
            <a:off x="1320148" y="3979289"/>
            <a:ext cx="1152525" cy="26709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 err="1"/>
              <a:t>Liq.Middelen</a:t>
            </a:r>
            <a:endParaRPr lang="nl-NL" sz="1000" dirty="0"/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2476587" y="2069271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25" name="TextBox 24"/>
          <p:cNvSpPr txBox="1"/>
          <p:nvPr/>
        </p:nvSpPr>
        <p:spPr>
          <a:xfrm>
            <a:off x="2017805" y="1721228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Balans</a:t>
            </a:r>
          </a:p>
        </p:txBody>
      </p:sp>
      <p:pic>
        <p:nvPicPr>
          <p:cNvPr id="29" name="image1.jpeg">
            <a:extLst>
              <a:ext uri="{FF2B5EF4-FFF2-40B4-BE49-F238E27FC236}">
                <a16:creationId xmlns:a16="http://schemas.microsoft.com/office/drawing/2014/main" id="{2F7993CD-85BE-42DA-8BC2-3E5C49AEE3B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1844" y="5988106"/>
            <a:ext cx="1459448" cy="73337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0BB0EF9-4613-413D-BE10-92ACF5B1BB16}"/>
              </a:ext>
            </a:extLst>
          </p:cNvPr>
          <p:cNvSpPr txBox="1"/>
          <p:nvPr/>
        </p:nvSpPr>
        <p:spPr>
          <a:xfrm>
            <a:off x="1512277" y="637188"/>
            <a:ext cx="696570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791845">
              <a:spcBef>
                <a:spcPts val="25"/>
              </a:spcBef>
              <a:spcAft>
                <a:spcPts val="0"/>
              </a:spcAft>
            </a:pPr>
            <a:r>
              <a:rPr lang="nl-BE" sz="3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WACC?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45C9D73-6CD4-4C3F-B37A-87A63359CDEC}"/>
              </a:ext>
            </a:extLst>
          </p:cNvPr>
          <p:cNvCxnSpPr/>
          <p:nvPr/>
        </p:nvCxnSpPr>
        <p:spPr>
          <a:xfrm flipV="1">
            <a:off x="3505200" y="1975201"/>
            <a:ext cx="847344" cy="304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AD94551-BCE3-4107-B0AB-4FFB02FAC8C9}"/>
              </a:ext>
            </a:extLst>
          </p:cNvPr>
          <p:cNvSpPr txBox="1"/>
          <p:nvPr/>
        </p:nvSpPr>
        <p:spPr>
          <a:xfrm>
            <a:off x="4385794" y="1772964"/>
            <a:ext cx="2291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1.000 Eigen Vermogen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8CC6B77-7CD8-4DCE-8B47-64D57212219F}"/>
              </a:ext>
            </a:extLst>
          </p:cNvPr>
          <p:cNvCxnSpPr>
            <a:cxnSpLocks/>
            <a:endCxn id="46" idx="1"/>
          </p:cNvCxnSpPr>
          <p:nvPr/>
        </p:nvCxnSpPr>
        <p:spPr>
          <a:xfrm>
            <a:off x="3627120" y="2712653"/>
            <a:ext cx="948154" cy="5935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1D65C09-9722-40CD-B425-1341B2B88D69}"/>
              </a:ext>
            </a:extLst>
          </p:cNvPr>
          <p:cNvSpPr txBox="1"/>
          <p:nvPr/>
        </p:nvSpPr>
        <p:spPr>
          <a:xfrm>
            <a:off x="4536876" y="2589970"/>
            <a:ext cx="16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250 Bankschuld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BBD7040-A306-458F-BC7A-C32F496B5705}"/>
              </a:ext>
            </a:extLst>
          </p:cNvPr>
          <p:cNvSpPr txBox="1"/>
          <p:nvPr/>
        </p:nvSpPr>
        <p:spPr>
          <a:xfrm>
            <a:off x="6824194" y="1783418"/>
            <a:ext cx="1976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50 Winst na belast.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8A89FEF-7D9A-4FDC-8127-EEA6E367E5F0}"/>
              </a:ext>
            </a:extLst>
          </p:cNvPr>
          <p:cNvCxnSpPr>
            <a:cxnSpLocks/>
          </p:cNvCxnSpPr>
          <p:nvPr/>
        </p:nvCxnSpPr>
        <p:spPr>
          <a:xfrm>
            <a:off x="3630894" y="3441588"/>
            <a:ext cx="826344" cy="4804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D8600C87-DB90-42EF-95BF-53F74F8A65B4}"/>
              </a:ext>
            </a:extLst>
          </p:cNvPr>
          <p:cNvSpPr txBox="1"/>
          <p:nvPr/>
        </p:nvSpPr>
        <p:spPr>
          <a:xfrm>
            <a:off x="4412811" y="3826294"/>
            <a:ext cx="21859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750 Terminal </a:t>
            </a:r>
            <a:r>
              <a:rPr lang="nl-BE" dirty="0" err="1"/>
              <a:t>value</a:t>
            </a:r>
            <a:endParaRPr lang="nl-BE" dirty="0"/>
          </a:p>
          <a:p>
            <a:r>
              <a:rPr lang="nl-BE" sz="1400" dirty="0"/>
              <a:t>           (vaste activa+ W.C.R.)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0921557-BB99-4927-9463-7B9CFCC01965}"/>
              </a:ext>
            </a:extLst>
          </p:cNvPr>
          <p:cNvSpPr txBox="1"/>
          <p:nvPr/>
        </p:nvSpPr>
        <p:spPr>
          <a:xfrm>
            <a:off x="4457238" y="1991914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- 500 Dividend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A6F3C7D-0A91-4819-9985-CC7470048854}"/>
              </a:ext>
            </a:extLst>
          </p:cNvPr>
          <p:cNvCxnSpPr/>
          <p:nvPr/>
        </p:nvCxnSpPr>
        <p:spPr>
          <a:xfrm>
            <a:off x="4412811" y="2317719"/>
            <a:ext cx="16782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342D6B05-E86A-48E4-81AE-807651606959}"/>
              </a:ext>
            </a:extLst>
          </p:cNvPr>
          <p:cNvSpPr txBox="1"/>
          <p:nvPr/>
        </p:nvSpPr>
        <p:spPr>
          <a:xfrm>
            <a:off x="4561933" y="2275115"/>
            <a:ext cx="2115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500 Eigen vermogen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D8CEAE2-6CC3-48CD-BFB9-4739C77AB222}"/>
              </a:ext>
            </a:extLst>
          </p:cNvPr>
          <p:cNvCxnSpPr/>
          <p:nvPr/>
        </p:nvCxnSpPr>
        <p:spPr>
          <a:xfrm>
            <a:off x="4385794" y="3181220"/>
            <a:ext cx="16782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5B185185-0A63-4397-B7D1-E416D9D58B29}"/>
              </a:ext>
            </a:extLst>
          </p:cNvPr>
          <p:cNvSpPr txBox="1"/>
          <p:nvPr/>
        </p:nvSpPr>
        <p:spPr>
          <a:xfrm>
            <a:off x="4412811" y="2821653"/>
            <a:ext cx="1917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+ 500 Financiering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2AA3FC7-A17B-4736-80BC-77915DE4963E}"/>
              </a:ext>
            </a:extLst>
          </p:cNvPr>
          <p:cNvSpPr txBox="1"/>
          <p:nvPr/>
        </p:nvSpPr>
        <p:spPr>
          <a:xfrm>
            <a:off x="4575274" y="3121514"/>
            <a:ext cx="1678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750 Bankschuld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A1CF2D0-19E1-49B7-AFB2-D9ACDEFA743D}"/>
              </a:ext>
            </a:extLst>
          </p:cNvPr>
          <p:cNvSpPr txBox="1"/>
          <p:nvPr/>
        </p:nvSpPr>
        <p:spPr>
          <a:xfrm>
            <a:off x="6715311" y="1994336"/>
            <a:ext cx="2326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- 15 Extra netto intrest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70CFD20-D57C-4608-A523-93D3C3765E04}"/>
              </a:ext>
            </a:extLst>
          </p:cNvPr>
          <p:cNvSpPr txBox="1"/>
          <p:nvPr/>
        </p:nvSpPr>
        <p:spPr>
          <a:xfrm>
            <a:off x="6753339" y="4602208"/>
            <a:ext cx="2211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/>
              <a:t>750 Aandelenwaarde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19A751A-E800-41A0-9B37-5E57228BA4BA}"/>
              </a:ext>
            </a:extLst>
          </p:cNvPr>
          <p:cNvSpPr txBox="1"/>
          <p:nvPr/>
        </p:nvSpPr>
        <p:spPr>
          <a:xfrm>
            <a:off x="6832182" y="2831626"/>
            <a:ext cx="15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100 Kasstroom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C132007-8192-47E4-8DF3-694DDC6C73FF}"/>
              </a:ext>
            </a:extLst>
          </p:cNvPr>
          <p:cNvSpPr txBox="1"/>
          <p:nvPr/>
        </p:nvSpPr>
        <p:spPr>
          <a:xfrm>
            <a:off x="6810371" y="2302502"/>
            <a:ext cx="2008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35 Winst na belast</a:t>
            </a:r>
            <a:r>
              <a:rPr lang="nl-BE" dirty="0"/>
              <a:t>.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1662913-76F4-4B98-BFA2-3D1F7EF49301}"/>
              </a:ext>
            </a:extLst>
          </p:cNvPr>
          <p:cNvCxnSpPr/>
          <p:nvPr/>
        </p:nvCxnSpPr>
        <p:spPr>
          <a:xfrm>
            <a:off x="6799739" y="2336032"/>
            <a:ext cx="16782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39198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image2.png">
            <a:extLst>
              <a:ext uri="{FF2B5EF4-FFF2-40B4-BE49-F238E27FC236}">
                <a16:creationId xmlns:a16="http://schemas.microsoft.com/office/drawing/2014/main" id="{C7E2213A-E010-47EC-A0BA-44EBBDE8D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Beste Elektrische Auto's van 2021 / 2022 - Mountox">
            <a:extLst>
              <a:ext uri="{FF2B5EF4-FFF2-40B4-BE49-F238E27FC236}">
                <a16:creationId xmlns:a16="http://schemas.microsoft.com/office/drawing/2014/main" id="{AB15562C-B213-4E74-B4FF-477F8B43E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65" y="2229913"/>
            <a:ext cx="2217295" cy="107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EB77D9E-9D52-47C0-BB47-65DDF786AE94}"/>
              </a:ext>
            </a:extLst>
          </p:cNvPr>
          <p:cNvSpPr/>
          <p:nvPr/>
        </p:nvSpPr>
        <p:spPr>
          <a:xfrm>
            <a:off x="5946533" y="3029541"/>
            <a:ext cx="2297875" cy="1620982"/>
          </a:xfrm>
          <a:custGeom>
            <a:avLst/>
            <a:gdLst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51906 w 2297875"/>
              <a:gd name="connsiteY4" fmla="*/ 831273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7875" h="1620982">
                <a:moveTo>
                  <a:pt x="1294410" y="825335"/>
                </a:moveTo>
                <a:lnTo>
                  <a:pt x="2297875" y="831273"/>
                </a:lnTo>
                <a:lnTo>
                  <a:pt x="2286000" y="5937"/>
                </a:lnTo>
                <a:lnTo>
                  <a:pt x="1140031" y="0"/>
                </a:lnTo>
                <a:lnTo>
                  <a:pt x="1151906" y="831273"/>
                </a:lnTo>
                <a:lnTo>
                  <a:pt x="890649" y="1377537"/>
                </a:lnTo>
                <a:lnTo>
                  <a:pt x="0" y="1377537"/>
                </a:lnTo>
                <a:lnTo>
                  <a:pt x="0" y="1620982"/>
                </a:lnTo>
                <a:lnTo>
                  <a:pt x="1145969" y="1609106"/>
                </a:lnTo>
                <a:lnTo>
                  <a:pt x="1145969" y="1365662"/>
                </a:lnTo>
                <a:lnTo>
                  <a:pt x="985652" y="1377537"/>
                </a:lnTo>
                <a:lnTo>
                  <a:pt x="1294410" y="825335"/>
                </a:lnTo>
                <a:close/>
              </a:path>
            </a:pathLst>
          </a:custGeom>
          <a:solidFill>
            <a:srgbClr val="92D050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CEA66453-5CDA-4624-A952-57546749F2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6525" y="3012136"/>
            <a:ext cx="1245200" cy="94433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2843808" y="2471607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2988270" y="2544632"/>
            <a:ext cx="11525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2989015" y="3263770"/>
            <a:ext cx="11509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Voorraden</a:t>
            </a:r>
          </a:p>
        </p:txBody>
      </p:sp>
      <p:sp>
        <p:nvSpPr>
          <p:cNvPr id="12" name="Text Box 61"/>
          <p:cNvSpPr txBox="1">
            <a:spLocks noChangeArrowheads="1"/>
          </p:cNvSpPr>
          <p:nvPr/>
        </p:nvSpPr>
        <p:spPr bwMode="auto">
          <a:xfrm>
            <a:off x="2989015" y="3911470"/>
            <a:ext cx="1150937" cy="46910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Vorderingen</a:t>
            </a:r>
          </a:p>
        </p:txBody>
      </p: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2988270" y="3481257"/>
            <a:ext cx="11509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BE" sz="1200"/>
              <a:t>Handels-vorderingen</a:t>
            </a:r>
            <a:endParaRPr lang="nl-NL" sz="1200"/>
          </a:p>
        </p:txBody>
      </p:sp>
      <p:sp>
        <p:nvSpPr>
          <p:cNvPr id="15" name="Text Box 64"/>
          <p:cNvSpPr txBox="1">
            <a:spLocks noChangeArrowheads="1"/>
          </p:cNvSpPr>
          <p:nvPr/>
        </p:nvSpPr>
        <p:spPr bwMode="auto">
          <a:xfrm>
            <a:off x="4140795" y="3840032"/>
            <a:ext cx="11509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Leveranciers</a:t>
            </a:r>
          </a:p>
        </p:txBody>
      </p:sp>
      <p:sp>
        <p:nvSpPr>
          <p:cNvPr id="19" name="Text Box 72"/>
          <p:cNvSpPr txBox="1">
            <a:spLocks noChangeArrowheads="1"/>
          </p:cNvSpPr>
          <p:nvPr/>
        </p:nvSpPr>
        <p:spPr bwMode="auto">
          <a:xfrm>
            <a:off x="4140795" y="4128957"/>
            <a:ext cx="1150938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Soc/Fisc.</a:t>
            </a:r>
          </a:p>
          <a:p>
            <a:pPr algn="ctr" eaLnBrk="1" hangingPunct="1"/>
            <a:r>
              <a:rPr lang="nl-NL" sz="1200"/>
              <a:t>Schulden</a:t>
            </a:r>
          </a:p>
          <a:p>
            <a:pPr algn="ctr" eaLnBrk="1" hangingPunct="1"/>
            <a:endParaRPr lang="nl-NL" sz="1200"/>
          </a:p>
        </p:txBody>
      </p:sp>
      <p:sp>
        <p:nvSpPr>
          <p:cNvPr id="20" name="Text Box 73"/>
          <p:cNvSpPr txBox="1">
            <a:spLocks noChangeArrowheads="1"/>
          </p:cNvSpPr>
          <p:nvPr/>
        </p:nvSpPr>
        <p:spPr bwMode="auto">
          <a:xfrm>
            <a:off x="5923514" y="4399439"/>
            <a:ext cx="1152525" cy="26709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 err="1"/>
              <a:t>Liq.Middelen</a:t>
            </a:r>
            <a:endParaRPr lang="nl-NL" sz="1000" dirty="0"/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4140795" y="2471607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B299431-35A9-4F60-A376-0F526B0EDFE5}"/>
              </a:ext>
            </a:extLst>
          </p:cNvPr>
          <p:cNvSpPr txBox="1"/>
          <p:nvPr/>
        </p:nvSpPr>
        <p:spPr>
          <a:xfrm rot="5400000">
            <a:off x="7908814" y="3258723"/>
            <a:ext cx="1013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00B050"/>
                </a:solidFill>
              </a:rPr>
              <a:t>Net-cash</a:t>
            </a: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A9C10B4B-2294-43B5-A0D3-4D8AD6731EEB}"/>
              </a:ext>
            </a:extLst>
          </p:cNvPr>
          <p:cNvSpPr/>
          <p:nvPr/>
        </p:nvSpPr>
        <p:spPr>
          <a:xfrm>
            <a:off x="2974769" y="3265715"/>
            <a:ext cx="1163782" cy="1128156"/>
          </a:xfrm>
          <a:custGeom>
            <a:avLst/>
            <a:gdLst>
              <a:gd name="connsiteX0" fmla="*/ 5937 w 1163782"/>
              <a:gd name="connsiteY0" fmla="*/ 0 h 1110343"/>
              <a:gd name="connsiteX1" fmla="*/ 1163782 w 1163782"/>
              <a:gd name="connsiteY1" fmla="*/ 5938 h 1110343"/>
              <a:gd name="connsiteX2" fmla="*/ 1140031 w 1163782"/>
              <a:gd name="connsiteY2" fmla="*/ 581891 h 1110343"/>
              <a:gd name="connsiteX3" fmla="*/ 896587 w 1163782"/>
              <a:gd name="connsiteY3" fmla="*/ 1110343 h 1110343"/>
              <a:gd name="connsiteX4" fmla="*/ 0 w 1163782"/>
              <a:gd name="connsiteY4" fmla="*/ 1110343 h 1110343"/>
              <a:gd name="connsiteX5" fmla="*/ 5937 w 1163782"/>
              <a:gd name="connsiteY5" fmla="*/ 0 h 1110343"/>
              <a:gd name="connsiteX0" fmla="*/ 5937 w 1163782"/>
              <a:gd name="connsiteY0" fmla="*/ 0 h 1128156"/>
              <a:gd name="connsiteX1" fmla="*/ 1163782 w 1163782"/>
              <a:gd name="connsiteY1" fmla="*/ 5938 h 1128156"/>
              <a:gd name="connsiteX2" fmla="*/ 1140031 w 1163782"/>
              <a:gd name="connsiteY2" fmla="*/ 581891 h 1128156"/>
              <a:gd name="connsiteX3" fmla="*/ 1157844 w 1163782"/>
              <a:gd name="connsiteY3" fmla="*/ 1128156 h 1128156"/>
              <a:gd name="connsiteX4" fmla="*/ 0 w 1163782"/>
              <a:gd name="connsiteY4" fmla="*/ 1110343 h 1128156"/>
              <a:gd name="connsiteX5" fmla="*/ 5937 w 1163782"/>
              <a:gd name="connsiteY5" fmla="*/ 0 h 11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782" h="1128156">
                <a:moveTo>
                  <a:pt x="5937" y="0"/>
                </a:moveTo>
                <a:lnTo>
                  <a:pt x="1163782" y="5938"/>
                </a:lnTo>
                <a:lnTo>
                  <a:pt x="1140031" y="581891"/>
                </a:lnTo>
                <a:lnTo>
                  <a:pt x="1157844" y="1128156"/>
                </a:lnTo>
                <a:lnTo>
                  <a:pt x="0" y="1110343"/>
                </a:lnTo>
                <a:lnTo>
                  <a:pt x="5937" y="0"/>
                </a:lnTo>
                <a:close/>
              </a:path>
            </a:pathLst>
          </a:custGeom>
          <a:solidFill>
            <a:srgbClr val="4472BE">
              <a:alpha val="21961"/>
            </a:srgbClr>
          </a:solidFill>
          <a:ln>
            <a:solidFill>
              <a:srgbClr val="2F528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669F2CF-8FEF-4E75-8DF2-0165C2EE9541}"/>
              </a:ext>
            </a:extLst>
          </p:cNvPr>
          <p:cNvSpPr/>
          <p:nvPr/>
        </p:nvSpPr>
        <p:spPr>
          <a:xfrm>
            <a:off x="2986994" y="2549549"/>
            <a:ext cx="1149887" cy="718518"/>
          </a:xfrm>
          <a:prstGeom prst="rect">
            <a:avLst/>
          </a:prstGeom>
          <a:solidFill>
            <a:srgbClr val="FFFF00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A4A3E07-C6EB-4BA6-9764-BB85466CC42E}"/>
              </a:ext>
            </a:extLst>
          </p:cNvPr>
          <p:cNvSpPr/>
          <p:nvPr/>
        </p:nvSpPr>
        <p:spPr>
          <a:xfrm>
            <a:off x="4127006" y="3849901"/>
            <a:ext cx="1163782" cy="782292"/>
          </a:xfrm>
          <a:custGeom>
            <a:avLst/>
            <a:gdLst>
              <a:gd name="connsiteX0" fmla="*/ 5937 w 1163782"/>
              <a:gd name="connsiteY0" fmla="*/ 0 h 1110343"/>
              <a:gd name="connsiteX1" fmla="*/ 1163782 w 1163782"/>
              <a:gd name="connsiteY1" fmla="*/ 5938 h 1110343"/>
              <a:gd name="connsiteX2" fmla="*/ 1140031 w 1163782"/>
              <a:gd name="connsiteY2" fmla="*/ 581891 h 1110343"/>
              <a:gd name="connsiteX3" fmla="*/ 896587 w 1163782"/>
              <a:gd name="connsiteY3" fmla="*/ 1110343 h 1110343"/>
              <a:gd name="connsiteX4" fmla="*/ 0 w 1163782"/>
              <a:gd name="connsiteY4" fmla="*/ 1110343 h 1110343"/>
              <a:gd name="connsiteX5" fmla="*/ 5937 w 1163782"/>
              <a:gd name="connsiteY5" fmla="*/ 0 h 1110343"/>
              <a:gd name="connsiteX0" fmla="*/ 5937 w 1163782"/>
              <a:gd name="connsiteY0" fmla="*/ 0 h 1128156"/>
              <a:gd name="connsiteX1" fmla="*/ 1163782 w 1163782"/>
              <a:gd name="connsiteY1" fmla="*/ 5938 h 1128156"/>
              <a:gd name="connsiteX2" fmla="*/ 1140031 w 1163782"/>
              <a:gd name="connsiteY2" fmla="*/ 581891 h 1128156"/>
              <a:gd name="connsiteX3" fmla="*/ 1157844 w 1163782"/>
              <a:gd name="connsiteY3" fmla="*/ 1128156 h 1128156"/>
              <a:gd name="connsiteX4" fmla="*/ 0 w 1163782"/>
              <a:gd name="connsiteY4" fmla="*/ 1110343 h 1128156"/>
              <a:gd name="connsiteX5" fmla="*/ 5937 w 1163782"/>
              <a:gd name="connsiteY5" fmla="*/ 0 h 11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782" h="1128156">
                <a:moveTo>
                  <a:pt x="5937" y="0"/>
                </a:moveTo>
                <a:lnTo>
                  <a:pt x="1163782" y="5938"/>
                </a:lnTo>
                <a:lnTo>
                  <a:pt x="1140031" y="581891"/>
                </a:lnTo>
                <a:lnTo>
                  <a:pt x="1157844" y="1128156"/>
                </a:lnTo>
                <a:lnTo>
                  <a:pt x="0" y="1110343"/>
                </a:lnTo>
                <a:lnTo>
                  <a:pt x="5937" y="0"/>
                </a:lnTo>
                <a:close/>
              </a:path>
            </a:pathLst>
          </a:custGeom>
          <a:solidFill>
            <a:srgbClr val="4472BE">
              <a:alpha val="21961"/>
            </a:srgbClr>
          </a:solidFill>
          <a:ln>
            <a:solidFill>
              <a:srgbClr val="2F528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0" name="Line 51">
            <a:extLst>
              <a:ext uri="{FF2B5EF4-FFF2-40B4-BE49-F238E27FC236}">
                <a16:creationId xmlns:a16="http://schemas.microsoft.com/office/drawing/2014/main" id="{AA54A378-229F-4D12-9A95-66796A7C8F73}"/>
              </a:ext>
            </a:extLst>
          </p:cNvPr>
          <p:cNvSpPr>
            <a:spLocks noChangeShapeType="1"/>
          </p:cNvSpPr>
          <p:nvPr/>
        </p:nvSpPr>
        <p:spPr bwMode="auto">
          <a:xfrm>
            <a:off x="5779845" y="2483598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3" name="Line 52">
            <a:extLst>
              <a:ext uri="{FF2B5EF4-FFF2-40B4-BE49-F238E27FC236}">
                <a16:creationId xmlns:a16="http://schemas.microsoft.com/office/drawing/2014/main" id="{B0A524FC-647A-4815-A43A-2DC1086326C0}"/>
              </a:ext>
            </a:extLst>
          </p:cNvPr>
          <p:cNvSpPr>
            <a:spLocks noChangeShapeType="1"/>
          </p:cNvSpPr>
          <p:nvPr/>
        </p:nvSpPr>
        <p:spPr bwMode="auto">
          <a:xfrm>
            <a:off x="7076832" y="2483598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01A7D1D-70A2-4607-A5CE-2A3AB424DCA3}"/>
              </a:ext>
            </a:extLst>
          </p:cNvPr>
          <p:cNvSpPr txBox="1"/>
          <p:nvPr/>
        </p:nvSpPr>
        <p:spPr>
          <a:xfrm>
            <a:off x="6587197" y="2168127"/>
            <a:ext cx="1041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Net-Cash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DED839C-EA03-4484-95E5-E46DDAC80AFE}"/>
              </a:ext>
            </a:extLst>
          </p:cNvPr>
          <p:cNvSpPr txBox="1"/>
          <p:nvPr/>
        </p:nvSpPr>
        <p:spPr>
          <a:xfrm>
            <a:off x="3386948" y="2114266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Enterprise </a:t>
            </a:r>
            <a:r>
              <a:rPr lang="nl-BE" dirty="0" err="1"/>
              <a:t>value</a:t>
            </a:r>
            <a:endParaRPr lang="nl-BE" dirty="0"/>
          </a:p>
        </p:txBody>
      </p:sp>
      <p:sp>
        <p:nvSpPr>
          <p:cNvPr id="37" name="Line 51">
            <a:extLst>
              <a:ext uri="{FF2B5EF4-FFF2-40B4-BE49-F238E27FC236}">
                <a16:creationId xmlns:a16="http://schemas.microsoft.com/office/drawing/2014/main" id="{D89DA65D-55C8-4A37-8057-627C684A108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2471607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8" name="Line 52">
            <a:extLst>
              <a:ext uri="{FF2B5EF4-FFF2-40B4-BE49-F238E27FC236}">
                <a16:creationId xmlns:a16="http://schemas.microsoft.com/office/drawing/2014/main" id="{ADE1A5E0-4A29-4ADD-A8DF-C770FFC8DC42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6987" y="2471607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8368CEE-27A0-4A93-8484-DCD5B1CA3A91}"/>
              </a:ext>
            </a:extLst>
          </p:cNvPr>
          <p:cNvSpPr txBox="1"/>
          <p:nvPr/>
        </p:nvSpPr>
        <p:spPr>
          <a:xfrm>
            <a:off x="905060" y="2114266"/>
            <a:ext cx="771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/>
              <a:t>Equity</a:t>
            </a:r>
            <a:endParaRPr lang="nl-B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A74B1C-C180-4F3F-B910-D7A868F401E8}"/>
              </a:ext>
            </a:extLst>
          </p:cNvPr>
          <p:cNvSpPr txBox="1"/>
          <p:nvPr/>
        </p:nvSpPr>
        <p:spPr>
          <a:xfrm>
            <a:off x="2512747" y="2006544"/>
            <a:ext cx="3449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5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929469D-32C3-4F65-B1E3-2BADCDCD5F0E}"/>
              </a:ext>
            </a:extLst>
          </p:cNvPr>
          <p:cNvSpPr txBox="1"/>
          <p:nvPr/>
        </p:nvSpPr>
        <p:spPr>
          <a:xfrm>
            <a:off x="5498251" y="2060405"/>
            <a:ext cx="3449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5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E5E1717-8EF9-4761-A926-8B15E595117F}"/>
              </a:ext>
            </a:extLst>
          </p:cNvPr>
          <p:cNvSpPr txBox="1"/>
          <p:nvPr/>
        </p:nvSpPr>
        <p:spPr>
          <a:xfrm rot="16200000">
            <a:off x="2506799" y="2732470"/>
            <a:ext cx="746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accent4">
                    <a:lumMod val="75000"/>
                  </a:schemeClr>
                </a:solidFill>
              </a:rPr>
              <a:t>V. act.</a:t>
            </a:r>
          </a:p>
        </p:txBody>
      </p:sp>
      <p:pic>
        <p:nvPicPr>
          <p:cNvPr id="1026" name="Picture 2" descr="De bronafbeelding bekijken">
            <a:extLst>
              <a:ext uri="{FF2B5EF4-FFF2-40B4-BE49-F238E27FC236}">
                <a16:creationId xmlns:a16="http://schemas.microsoft.com/office/drawing/2014/main" id="{A6A0AD92-6E56-4077-B5C4-9A6570EC2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706" y="3181082"/>
            <a:ext cx="1524138" cy="152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C1CBF99A-24B9-458D-8CF2-0E84A4D94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304" y="2680110"/>
            <a:ext cx="889533" cy="125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EDA13C0A-5490-4F36-9A57-DFCFB921F2F8}"/>
              </a:ext>
            </a:extLst>
          </p:cNvPr>
          <p:cNvSpPr/>
          <p:nvPr/>
        </p:nvSpPr>
        <p:spPr>
          <a:xfrm>
            <a:off x="5243629" y="3388856"/>
            <a:ext cx="471638" cy="12616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1F15A8C-6A47-423A-A294-E53FC30EF9DC}"/>
              </a:ext>
            </a:extLst>
          </p:cNvPr>
          <p:cNvSpPr/>
          <p:nvPr/>
        </p:nvSpPr>
        <p:spPr>
          <a:xfrm>
            <a:off x="3165813" y="4678233"/>
            <a:ext cx="2124975" cy="196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BF2AF88-27AE-4A0F-A2A2-FC95706ABFFD}"/>
              </a:ext>
            </a:extLst>
          </p:cNvPr>
          <p:cNvSpPr txBox="1"/>
          <p:nvPr/>
        </p:nvSpPr>
        <p:spPr>
          <a:xfrm>
            <a:off x="2896765" y="4639984"/>
            <a:ext cx="248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4472BE"/>
                </a:solidFill>
              </a:rPr>
              <a:t>Bedrijfskapitaalbehoefte</a:t>
            </a:r>
          </a:p>
        </p:txBody>
      </p:sp>
      <p:pic>
        <p:nvPicPr>
          <p:cNvPr id="42" name="Picture 6" descr="Afbeeldingsresultaten voor auto onderdelen">
            <a:extLst>
              <a:ext uri="{FF2B5EF4-FFF2-40B4-BE49-F238E27FC236}">
                <a16:creationId xmlns:a16="http://schemas.microsoft.com/office/drawing/2014/main" id="{296EEADD-13E1-4BAD-B223-C0FF5E070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87" y="2484709"/>
            <a:ext cx="2356273" cy="131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EA6C2FE4-2A15-46EF-A23D-399E34A0D38E}"/>
              </a:ext>
            </a:extLst>
          </p:cNvPr>
          <p:cNvSpPr/>
          <p:nvPr/>
        </p:nvSpPr>
        <p:spPr>
          <a:xfrm>
            <a:off x="4141429" y="2546698"/>
            <a:ext cx="1046861" cy="11036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4516B33-5D2D-47C2-9BC5-2A4CCA902348}"/>
              </a:ext>
            </a:extLst>
          </p:cNvPr>
          <p:cNvSpPr/>
          <p:nvPr/>
        </p:nvSpPr>
        <p:spPr>
          <a:xfrm>
            <a:off x="2569266" y="2505996"/>
            <a:ext cx="250168" cy="1352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052" name="Picture 4" descr="De bronafbeelding bekijken">
            <a:extLst>
              <a:ext uri="{FF2B5EF4-FFF2-40B4-BE49-F238E27FC236}">
                <a16:creationId xmlns:a16="http://schemas.microsoft.com/office/drawing/2014/main" id="{5B0D0347-4BD1-4FAA-8A07-411C18199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3414469"/>
            <a:ext cx="2308992" cy="130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45D19D5-5746-4562-B2E5-60F81E917A94}"/>
              </a:ext>
            </a:extLst>
          </p:cNvPr>
          <p:cNvSpPr/>
          <p:nvPr/>
        </p:nvSpPr>
        <p:spPr>
          <a:xfrm>
            <a:off x="2645206" y="3407080"/>
            <a:ext cx="471638" cy="1172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8" name="Line 52">
            <a:extLst>
              <a:ext uri="{FF2B5EF4-FFF2-40B4-BE49-F238E27FC236}">
                <a16:creationId xmlns:a16="http://schemas.microsoft.com/office/drawing/2014/main" id="{C9D0D422-5589-4A3D-AE3F-AFA5FC426942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6713" y="2471607"/>
            <a:ext cx="0" cy="95739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1AC424-28A7-4ADB-A74F-32A5BBA4AE89}"/>
              </a:ext>
            </a:extLst>
          </p:cNvPr>
          <p:cNvSpPr/>
          <p:nvPr/>
        </p:nvSpPr>
        <p:spPr>
          <a:xfrm>
            <a:off x="2779066" y="1877352"/>
            <a:ext cx="2788623" cy="3382469"/>
          </a:xfrm>
          <a:prstGeom prst="rect">
            <a:avLst/>
          </a:prstGeom>
          <a:noFill/>
          <a:ln w="57150">
            <a:solidFill>
              <a:srgbClr val="FF99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E48929-4756-46E4-9DAC-B69DA71F7D38}"/>
              </a:ext>
            </a:extLst>
          </p:cNvPr>
          <p:cNvSpPr txBox="1"/>
          <p:nvPr/>
        </p:nvSpPr>
        <p:spPr>
          <a:xfrm>
            <a:off x="2687525" y="1441067"/>
            <a:ext cx="3081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 VAN DE WAARDERING</a:t>
            </a:r>
          </a:p>
        </p:txBody>
      </p:sp>
      <p:pic>
        <p:nvPicPr>
          <p:cNvPr id="51" name="image1.jpeg">
            <a:extLst>
              <a:ext uri="{FF2B5EF4-FFF2-40B4-BE49-F238E27FC236}">
                <a16:creationId xmlns:a16="http://schemas.microsoft.com/office/drawing/2014/main" id="{29799A42-B6E7-4E43-AD04-AA190837BDC2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51844" y="5988106"/>
            <a:ext cx="1459448" cy="733370"/>
          </a:xfrm>
          <a:prstGeom prst="rect">
            <a:avLst/>
          </a:prstGeom>
        </p:spPr>
      </p:pic>
      <p:sp>
        <p:nvSpPr>
          <p:cNvPr id="52" name="Line 52">
            <a:extLst>
              <a:ext uri="{FF2B5EF4-FFF2-40B4-BE49-F238E27FC236}">
                <a16:creationId xmlns:a16="http://schemas.microsoft.com/office/drawing/2014/main" id="{6193F343-A1A4-43EF-8D11-C8BF55A0950F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6713" y="3205407"/>
            <a:ext cx="0" cy="29709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53" name="Line 52">
            <a:extLst>
              <a:ext uri="{FF2B5EF4-FFF2-40B4-BE49-F238E27FC236}">
                <a16:creationId xmlns:a16="http://schemas.microsoft.com/office/drawing/2014/main" id="{4D68AA7A-C05A-4196-B76C-11D2727B4988}"/>
              </a:ext>
            </a:extLst>
          </p:cNvPr>
          <p:cNvSpPr>
            <a:spLocks noChangeShapeType="1"/>
          </p:cNvSpPr>
          <p:nvPr/>
        </p:nvSpPr>
        <p:spPr bwMode="auto">
          <a:xfrm>
            <a:off x="4142067" y="4514387"/>
            <a:ext cx="0" cy="29709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73897338"/>
      </p:ext>
    </p:extLst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2.png">
            <a:extLst>
              <a:ext uri="{FF2B5EF4-FFF2-40B4-BE49-F238E27FC236}">
                <a16:creationId xmlns:a16="http://schemas.microsoft.com/office/drawing/2014/main" id="{D9BC077C-7F72-4BAC-B7BD-DE11A12FD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1179600" y="2069271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1324062" y="2142296"/>
            <a:ext cx="11525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8" name="Text Box 56"/>
          <p:cNvSpPr txBox="1">
            <a:spLocks noChangeArrowheads="1"/>
          </p:cNvSpPr>
          <p:nvPr/>
        </p:nvSpPr>
        <p:spPr bwMode="auto">
          <a:xfrm>
            <a:off x="2476587" y="2594616"/>
            <a:ext cx="1150938" cy="36004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Schuld</a:t>
            </a:r>
          </a:p>
        </p:txBody>
      </p:sp>
      <p:sp>
        <p:nvSpPr>
          <p:cNvPr id="9" name="Text Box 57"/>
          <p:cNvSpPr txBox="1">
            <a:spLocks noChangeArrowheads="1"/>
          </p:cNvSpPr>
          <p:nvPr/>
        </p:nvSpPr>
        <p:spPr bwMode="auto">
          <a:xfrm>
            <a:off x="2476587" y="2142296"/>
            <a:ext cx="1150938" cy="472004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Eigen vermogen</a:t>
            </a:r>
          </a:p>
        </p:txBody>
      </p:sp>
      <p:sp>
        <p:nvSpPr>
          <p:cNvPr id="10" name="Text Box 58"/>
          <p:cNvSpPr txBox="1">
            <a:spLocks noChangeArrowheads="1"/>
          </p:cNvSpPr>
          <p:nvPr/>
        </p:nvSpPr>
        <p:spPr bwMode="auto">
          <a:xfrm>
            <a:off x="2476587" y="2954656"/>
            <a:ext cx="1150938" cy="23142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&lt;1Y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1324807" y="2861434"/>
            <a:ext cx="11509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Voorraden</a:t>
            </a:r>
          </a:p>
        </p:txBody>
      </p:sp>
      <p:sp>
        <p:nvSpPr>
          <p:cNvPr id="12" name="Text Box 61"/>
          <p:cNvSpPr txBox="1">
            <a:spLocks noChangeArrowheads="1"/>
          </p:cNvSpPr>
          <p:nvPr/>
        </p:nvSpPr>
        <p:spPr bwMode="auto">
          <a:xfrm>
            <a:off x="1324807" y="3509134"/>
            <a:ext cx="1150937" cy="46910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Vorderingen</a:t>
            </a:r>
          </a:p>
        </p:txBody>
      </p: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1324062" y="3078921"/>
            <a:ext cx="11509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BE" sz="1200"/>
              <a:t>Handels-vorderingen</a:t>
            </a:r>
            <a:endParaRPr lang="nl-NL" sz="1200"/>
          </a:p>
        </p:txBody>
      </p:sp>
      <p:sp>
        <p:nvSpPr>
          <p:cNvPr id="14" name="Text Box 63"/>
          <p:cNvSpPr txBox="1">
            <a:spLocks noChangeArrowheads="1"/>
          </p:cNvSpPr>
          <p:nvPr/>
        </p:nvSpPr>
        <p:spPr bwMode="auto">
          <a:xfrm>
            <a:off x="2476587" y="3186077"/>
            <a:ext cx="1150938" cy="253207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KT Fin Schuld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5" name="Text Box 64"/>
          <p:cNvSpPr txBox="1">
            <a:spLocks noChangeArrowheads="1"/>
          </p:cNvSpPr>
          <p:nvPr/>
        </p:nvSpPr>
        <p:spPr bwMode="auto">
          <a:xfrm>
            <a:off x="2476587" y="3437696"/>
            <a:ext cx="11509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Leveranciers</a:t>
            </a:r>
          </a:p>
        </p:txBody>
      </p:sp>
      <p:sp>
        <p:nvSpPr>
          <p:cNvPr id="19" name="Text Box 72"/>
          <p:cNvSpPr txBox="1">
            <a:spLocks noChangeArrowheads="1"/>
          </p:cNvSpPr>
          <p:nvPr/>
        </p:nvSpPr>
        <p:spPr bwMode="auto">
          <a:xfrm>
            <a:off x="2476587" y="3726621"/>
            <a:ext cx="1150938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Soc/Fisc.</a:t>
            </a:r>
          </a:p>
          <a:p>
            <a:pPr algn="ctr" eaLnBrk="1" hangingPunct="1"/>
            <a:r>
              <a:rPr lang="nl-NL" sz="1200"/>
              <a:t>Schulden</a:t>
            </a:r>
          </a:p>
          <a:p>
            <a:pPr algn="ctr" eaLnBrk="1" hangingPunct="1"/>
            <a:endParaRPr lang="nl-NL" sz="1200"/>
          </a:p>
        </p:txBody>
      </p:sp>
      <p:sp>
        <p:nvSpPr>
          <p:cNvPr id="20" name="Text Box 73"/>
          <p:cNvSpPr txBox="1">
            <a:spLocks noChangeArrowheads="1"/>
          </p:cNvSpPr>
          <p:nvPr/>
        </p:nvSpPr>
        <p:spPr bwMode="auto">
          <a:xfrm>
            <a:off x="1320148" y="3979289"/>
            <a:ext cx="1152525" cy="26709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 err="1"/>
              <a:t>Liq.Middelen</a:t>
            </a:r>
            <a:endParaRPr lang="nl-NL" sz="1000" dirty="0"/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2476587" y="2069271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25" name="TextBox 24"/>
          <p:cNvSpPr txBox="1"/>
          <p:nvPr/>
        </p:nvSpPr>
        <p:spPr>
          <a:xfrm>
            <a:off x="2017805" y="1721228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Balans</a:t>
            </a:r>
          </a:p>
        </p:txBody>
      </p:sp>
      <p:pic>
        <p:nvPicPr>
          <p:cNvPr id="29" name="image1.jpeg">
            <a:extLst>
              <a:ext uri="{FF2B5EF4-FFF2-40B4-BE49-F238E27FC236}">
                <a16:creationId xmlns:a16="http://schemas.microsoft.com/office/drawing/2014/main" id="{2F7993CD-85BE-42DA-8BC2-3E5C49AEE3B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1844" y="5988106"/>
            <a:ext cx="1459448" cy="73337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0BB0EF9-4613-413D-BE10-92ACF5B1BB16}"/>
              </a:ext>
            </a:extLst>
          </p:cNvPr>
          <p:cNvSpPr txBox="1"/>
          <p:nvPr/>
        </p:nvSpPr>
        <p:spPr>
          <a:xfrm>
            <a:off x="1512277" y="637188"/>
            <a:ext cx="696570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791845">
              <a:spcBef>
                <a:spcPts val="25"/>
              </a:spcBef>
              <a:spcAft>
                <a:spcPts val="0"/>
              </a:spcAft>
            </a:pPr>
            <a:r>
              <a:rPr lang="nl-BE" sz="3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WACC?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45C9D73-6CD4-4C3F-B37A-87A63359CDEC}"/>
              </a:ext>
            </a:extLst>
          </p:cNvPr>
          <p:cNvCxnSpPr/>
          <p:nvPr/>
        </p:nvCxnSpPr>
        <p:spPr>
          <a:xfrm flipV="1">
            <a:off x="3505200" y="1975201"/>
            <a:ext cx="847344" cy="304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AD94551-BCE3-4107-B0AB-4FFB02FAC8C9}"/>
              </a:ext>
            </a:extLst>
          </p:cNvPr>
          <p:cNvSpPr txBox="1"/>
          <p:nvPr/>
        </p:nvSpPr>
        <p:spPr>
          <a:xfrm>
            <a:off x="4385794" y="1772964"/>
            <a:ext cx="2291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1.000 Eigen Vermogen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8CC6B77-7CD8-4DCE-8B47-64D57212219F}"/>
              </a:ext>
            </a:extLst>
          </p:cNvPr>
          <p:cNvCxnSpPr>
            <a:cxnSpLocks/>
            <a:endCxn id="46" idx="1"/>
          </p:cNvCxnSpPr>
          <p:nvPr/>
        </p:nvCxnSpPr>
        <p:spPr>
          <a:xfrm>
            <a:off x="3614928" y="2694365"/>
            <a:ext cx="948154" cy="5935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1D65C09-9722-40CD-B425-1341B2B88D69}"/>
              </a:ext>
            </a:extLst>
          </p:cNvPr>
          <p:cNvSpPr txBox="1"/>
          <p:nvPr/>
        </p:nvSpPr>
        <p:spPr>
          <a:xfrm>
            <a:off x="4536876" y="2589970"/>
            <a:ext cx="16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250 Bankschuld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9768478-4993-46EE-9EAF-C06B83BEA466}"/>
              </a:ext>
            </a:extLst>
          </p:cNvPr>
          <p:cNvSpPr txBox="1"/>
          <p:nvPr/>
        </p:nvSpPr>
        <p:spPr>
          <a:xfrm>
            <a:off x="4984291" y="3383964"/>
            <a:ext cx="1130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4% Intrest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BBD7040-A306-458F-BC7A-C32F496B5705}"/>
              </a:ext>
            </a:extLst>
          </p:cNvPr>
          <p:cNvSpPr txBox="1"/>
          <p:nvPr/>
        </p:nvSpPr>
        <p:spPr>
          <a:xfrm>
            <a:off x="6824194" y="1783418"/>
            <a:ext cx="1976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50 Winst na belast.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8A89FEF-7D9A-4FDC-8127-EEA6E367E5F0}"/>
              </a:ext>
            </a:extLst>
          </p:cNvPr>
          <p:cNvCxnSpPr>
            <a:cxnSpLocks/>
          </p:cNvCxnSpPr>
          <p:nvPr/>
        </p:nvCxnSpPr>
        <p:spPr>
          <a:xfrm>
            <a:off x="3630894" y="3441588"/>
            <a:ext cx="826344" cy="4804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D8600C87-DB90-42EF-95BF-53F74F8A65B4}"/>
              </a:ext>
            </a:extLst>
          </p:cNvPr>
          <p:cNvSpPr txBox="1"/>
          <p:nvPr/>
        </p:nvSpPr>
        <p:spPr>
          <a:xfrm>
            <a:off x="4412811" y="3826294"/>
            <a:ext cx="21859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750 Terminal </a:t>
            </a:r>
            <a:r>
              <a:rPr lang="nl-BE" dirty="0" err="1"/>
              <a:t>value</a:t>
            </a:r>
            <a:endParaRPr lang="nl-BE" dirty="0"/>
          </a:p>
          <a:p>
            <a:r>
              <a:rPr lang="nl-BE" sz="1400" dirty="0"/>
              <a:t>           (vaste activa+ W.C.R.)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0921557-BB99-4927-9463-7B9CFCC01965}"/>
              </a:ext>
            </a:extLst>
          </p:cNvPr>
          <p:cNvSpPr txBox="1"/>
          <p:nvPr/>
        </p:nvSpPr>
        <p:spPr>
          <a:xfrm>
            <a:off x="4457238" y="1991914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- 500 Dividend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A6F3C7D-0A91-4819-9985-CC7470048854}"/>
              </a:ext>
            </a:extLst>
          </p:cNvPr>
          <p:cNvCxnSpPr/>
          <p:nvPr/>
        </p:nvCxnSpPr>
        <p:spPr>
          <a:xfrm>
            <a:off x="4412811" y="2317719"/>
            <a:ext cx="16782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342D6B05-E86A-48E4-81AE-807651606959}"/>
              </a:ext>
            </a:extLst>
          </p:cNvPr>
          <p:cNvSpPr txBox="1"/>
          <p:nvPr/>
        </p:nvSpPr>
        <p:spPr>
          <a:xfrm>
            <a:off x="4561933" y="2275115"/>
            <a:ext cx="2115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500 Eigen vermogen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D8CEAE2-6CC3-48CD-BFB9-4739C77AB222}"/>
              </a:ext>
            </a:extLst>
          </p:cNvPr>
          <p:cNvCxnSpPr/>
          <p:nvPr/>
        </p:nvCxnSpPr>
        <p:spPr>
          <a:xfrm>
            <a:off x="4385794" y="3181220"/>
            <a:ext cx="16782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5B185185-0A63-4397-B7D1-E416D9D58B29}"/>
              </a:ext>
            </a:extLst>
          </p:cNvPr>
          <p:cNvSpPr txBox="1"/>
          <p:nvPr/>
        </p:nvSpPr>
        <p:spPr>
          <a:xfrm>
            <a:off x="4412811" y="2821653"/>
            <a:ext cx="1917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+ 500 Financiering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2AA3FC7-A17B-4736-80BC-77915DE4963E}"/>
              </a:ext>
            </a:extLst>
          </p:cNvPr>
          <p:cNvSpPr txBox="1"/>
          <p:nvPr/>
        </p:nvSpPr>
        <p:spPr>
          <a:xfrm>
            <a:off x="4563082" y="3103226"/>
            <a:ext cx="1678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750 Bankschuld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A1CF2D0-19E1-49B7-AFB2-D9ACDEFA743D}"/>
              </a:ext>
            </a:extLst>
          </p:cNvPr>
          <p:cNvSpPr txBox="1"/>
          <p:nvPr/>
        </p:nvSpPr>
        <p:spPr>
          <a:xfrm>
            <a:off x="6715311" y="1994336"/>
            <a:ext cx="2326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- 15 Extra netto intrest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70CFD20-D57C-4608-A523-93D3C3765E04}"/>
              </a:ext>
            </a:extLst>
          </p:cNvPr>
          <p:cNvSpPr txBox="1"/>
          <p:nvPr/>
        </p:nvSpPr>
        <p:spPr>
          <a:xfrm>
            <a:off x="6753339" y="4602208"/>
            <a:ext cx="2211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/>
              <a:t>750 Aandelenwaarde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C132007-8192-47E4-8DF3-694DDC6C73FF}"/>
              </a:ext>
            </a:extLst>
          </p:cNvPr>
          <p:cNvSpPr txBox="1"/>
          <p:nvPr/>
        </p:nvSpPr>
        <p:spPr>
          <a:xfrm>
            <a:off x="6810371" y="2302502"/>
            <a:ext cx="2008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35 Winst na belast</a:t>
            </a:r>
            <a:r>
              <a:rPr lang="nl-BE" dirty="0"/>
              <a:t>.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1662913-76F4-4B98-BFA2-3D1F7EF49301}"/>
              </a:ext>
            </a:extLst>
          </p:cNvPr>
          <p:cNvCxnSpPr/>
          <p:nvPr/>
        </p:nvCxnSpPr>
        <p:spPr>
          <a:xfrm>
            <a:off x="6799739" y="2336032"/>
            <a:ext cx="16782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9154B541-E4FE-468F-8A50-5026E47FB7D4}"/>
              </a:ext>
            </a:extLst>
          </p:cNvPr>
          <p:cNvSpPr txBox="1"/>
          <p:nvPr/>
        </p:nvSpPr>
        <p:spPr>
          <a:xfrm>
            <a:off x="6832182" y="2831626"/>
            <a:ext cx="15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100 Kasstroom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ACD62C9-96CD-4FF9-9AFF-10D23C51B099}"/>
              </a:ext>
            </a:extLst>
          </p:cNvPr>
          <p:cNvSpPr txBox="1"/>
          <p:nvPr/>
        </p:nvSpPr>
        <p:spPr>
          <a:xfrm>
            <a:off x="6822307" y="3035792"/>
            <a:ext cx="2326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- 15 Extra netto intrest</a:t>
            </a:r>
          </a:p>
        </p:txBody>
      </p:sp>
    </p:spTree>
    <p:extLst>
      <p:ext uri="{BB962C8B-B14F-4D97-AF65-F5344CB8AC3E}">
        <p14:creationId xmlns:p14="http://schemas.microsoft.com/office/powerpoint/2010/main" val="57757204"/>
      </p:ext>
    </p:extLst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2.png">
            <a:extLst>
              <a:ext uri="{FF2B5EF4-FFF2-40B4-BE49-F238E27FC236}">
                <a16:creationId xmlns:a16="http://schemas.microsoft.com/office/drawing/2014/main" id="{D9BC077C-7F72-4BAC-B7BD-DE11A12FD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1179600" y="2069271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1324062" y="2142296"/>
            <a:ext cx="11525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8" name="Text Box 56"/>
          <p:cNvSpPr txBox="1">
            <a:spLocks noChangeArrowheads="1"/>
          </p:cNvSpPr>
          <p:nvPr/>
        </p:nvSpPr>
        <p:spPr bwMode="auto">
          <a:xfrm>
            <a:off x="2476587" y="2594616"/>
            <a:ext cx="1150938" cy="36004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Schuld</a:t>
            </a:r>
          </a:p>
        </p:txBody>
      </p:sp>
      <p:sp>
        <p:nvSpPr>
          <p:cNvPr id="9" name="Text Box 57"/>
          <p:cNvSpPr txBox="1">
            <a:spLocks noChangeArrowheads="1"/>
          </p:cNvSpPr>
          <p:nvPr/>
        </p:nvSpPr>
        <p:spPr bwMode="auto">
          <a:xfrm>
            <a:off x="2476587" y="2142296"/>
            <a:ext cx="1150938" cy="472004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Eigen vermogen</a:t>
            </a:r>
          </a:p>
        </p:txBody>
      </p:sp>
      <p:sp>
        <p:nvSpPr>
          <p:cNvPr id="10" name="Text Box 58"/>
          <p:cNvSpPr txBox="1">
            <a:spLocks noChangeArrowheads="1"/>
          </p:cNvSpPr>
          <p:nvPr/>
        </p:nvSpPr>
        <p:spPr bwMode="auto">
          <a:xfrm>
            <a:off x="2476587" y="2954656"/>
            <a:ext cx="1150938" cy="23142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&lt;1Y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1324807" y="2861434"/>
            <a:ext cx="11509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Voorraden</a:t>
            </a:r>
          </a:p>
        </p:txBody>
      </p:sp>
      <p:sp>
        <p:nvSpPr>
          <p:cNvPr id="12" name="Text Box 61"/>
          <p:cNvSpPr txBox="1">
            <a:spLocks noChangeArrowheads="1"/>
          </p:cNvSpPr>
          <p:nvPr/>
        </p:nvSpPr>
        <p:spPr bwMode="auto">
          <a:xfrm>
            <a:off x="1324807" y="3509134"/>
            <a:ext cx="1150937" cy="46910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Vorderingen</a:t>
            </a:r>
          </a:p>
        </p:txBody>
      </p: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1324062" y="3078921"/>
            <a:ext cx="11509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BE" sz="1200"/>
              <a:t>Handels-vorderingen</a:t>
            </a:r>
            <a:endParaRPr lang="nl-NL" sz="1200"/>
          </a:p>
        </p:txBody>
      </p:sp>
      <p:sp>
        <p:nvSpPr>
          <p:cNvPr id="14" name="Text Box 63"/>
          <p:cNvSpPr txBox="1">
            <a:spLocks noChangeArrowheads="1"/>
          </p:cNvSpPr>
          <p:nvPr/>
        </p:nvSpPr>
        <p:spPr bwMode="auto">
          <a:xfrm>
            <a:off x="2476587" y="3186077"/>
            <a:ext cx="1150938" cy="253207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KT Fin Schuld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5" name="Text Box 64"/>
          <p:cNvSpPr txBox="1">
            <a:spLocks noChangeArrowheads="1"/>
          </p:cNvSpPr>
          <p:nvPr/>
        </p:nvSpPr>
        <p:spPr bwMode="auto">
          <a:xfrm>
            <a:off x="2476587" y="3437696"/>
            <a:ext cx="11509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Leveranciers</a:t>
            </a:r>
          </a:p>
        </p:txBody>
      </p:sp>
      <p:sp>
        <p:nvSpPr>
          <p:cNvPr id="19" name="Text Box 72"/>
          <p:cNvSpPr txBox="1">
            <a:spLocks noChangeArrowheads="1"/>
          </p:cNvSpPr>
          <p:nvPr/>
        </p:nvSpPr>
        <p:spPr bwMode="auto">
          <a:xfrm>
            <a:off x="2476587" y="3726621"/>
            <a:ext cx="1150938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Soc/Fisc.</a:t>
            </a:r>
          </a:p>
          <a:p>
            <a:pPr algn="ctr" eaLnBrk="1" hangingPunct="1"/>
            <a:r>
              <a:rPr lang="nl-NL" sz="1200"/>
              <a:t>Schulden</a:t>
            </a:r>
          </a:p>
          <a:p>
            <a:pPr algn="ctr" eaLnBrk="1" hangingPunct="1"/>
            <a:endParaRPr lang="nl-NL" sz="1200"/>
          </a:p>
        </p:txBody>
      </p:sp>
      <p:sp>
        <p:nvSpPr>
          <p:cNvPr id="20" name="Text Box 73"/>
          <p:cNvSpPr txBox="1">
            <a:spLocks noChangeArrowheads="1"/>
          </p:cNvSpPr>
          <p:nvPr/>
        </p:nvSpPr>
        <p:spPr bwMode="auto">
          <a:xfrm>
            <a:off x="1320148" y="3979289"/>
            <a:ext cx="1152525" cy="26709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 err="1"/>
              <a:t>Liq.Middelen</a:t>
            </a:r>
            <a:endParaRPr lang="nl-NL" sz="1000" dirty="0"/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2476587" y="2069271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25" name="TextBox 24"/>
          <p:cNvSpPr txBox="1"/>
          <p:nvPr/>
        </p:nvSpPr>
        <p:spPr>
          <a:xfrm>
            <a:off x="2017805" y="1721228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Balans</a:t>
            </a:r>
          </a:p>
        </p:txBody>
      </p:sp>
      <p:pic>
        <p:nvPicPr>
          <p:cNvPr id="29" name="image1.jpeg">
            <a:extLst>
              <a:ext uri="{FF2B5EF4-FFF2-40B4-BE49-F238E27FC236}">
                <a16:creationId xmlns:a16="http://schemas.microsoft.com/office/drawing/2014/main" id="{2F7993CD-85BE-42DA-8BC2-3E5C49AEE3B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1844" y="5988106"/>
            <a:ext cx="1459448" cy="73337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0BB0EF9-4613-413D-BE10-92ACF5B1BB16}"/>
              </a:ext>
            </a:extLst>
          </p:cNvPr>
          <p:cNvSpPr txBox="1"/>
          <p:nvPr/>
        </p:nvSpPr>
        <p:spPr>
          <a:xfrm>
            <a:off x="1512277" y="637188"/>
            <a:ext cx="696570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791845">
              <a:spcBef>
                <a:spcPts val="25"/>
              </a:spcBef>
              <a:spcAft>
                <a:spcPts val="0"/>
              </a:spcAft>
            </a:pPr>
            <a:r>
              <a:rPr lang="nl-BE" sz="3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WACC?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45C9D73-6CD4-4C3F-B37A-87A63359CDEC}"/>
              </a:ext>
            </a:extLst>
          </p:cNvPr>
          <p:cNvCxnSpPr/>
          <p:nvPr/>
        </p:nvCxnSpPr>
        <p:spPr>
          <a:xfrm flipV="1">
            <a:off x="3505200" y="1975201"/>
            <a:ext cx="847344" cy="304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AD94551-BCE3-4107-B0AB-4FFB02FAC8C9}"/>
              </a:ext>
            </a:extLst>
          </p:cNvPr>
          <p:cNvSpPr txBox="1"/>
          <p:nvPr/>
        </p:nvSpPr>
        <p:spPr>
          <a:xfrm>
            <a:off x="4385794" y="1772964"/>
            <a:ext cx="2291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1.000 Eigen Vermogen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8CC6B77-7CD8-4DCE-8B47-64D57212219F}"/>
              </a:ext>
            </a:extLst>
          </p:cNvPr>
          <p:cNvCxnSpPr>
            <a:cxnSpLocks/>
            <a:endCxn id="46" idx="1"/>
          </p:cNvCxnSpPr>
          <p:nvPr/>
        </p:nvCxnSpPr>
        <p:spPr>
          <a:xfrm>
            <a:off x="3614928" y="2694365"/>
            <a:ext cx="948154" cy="5935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1D65C09-9722-40CD-B425-1341B2B88D69}"/>
              </a:ext>
            </a:extLst>
          </p:cNvPr>
          <p:cNvSpPr txBox="1"/>
          <p:nvPr/>
        </p:nvSpPr>
        <p:spPr>
          <a:xfrm>
            <a:off x="4536876" y="2589970"/>
            <a:ext cx="16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250 Bankschuld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9768478-4993-46EE-9EAF-C06B83BEA466}"/>
              </a:ext>
            </a:extLst>
          </p:cNvPr>
          <p:cNvSpPr txBox="1"/>
          <p:nvPr/>
        </p:nvSpPr>
        <p:spPr>
          <a:xfrm>
            <a:off x="4984291" y="3383964"/>
            <a:ext cx="1130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4% Intrest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BBD7040-A306-458F-BC7A-C32F496B5705}"/>
              </a:ext>
            </a:extLst>
          </p:cNvPr>
          <p:cNvSpPr txBox="1"/>
          <p:nvPr/>
        </p:nvSpPr>
        <p:spPr>
          <a:xfrm>
            <a:off x="6824194" y="1783418"/>
            <a:ext cx="1976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50 Winst na belast.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8A89FEF-7D9A-4FDC-8127-EEA6E367E5F0}"/>
              </a:ext>
            </a:extLst>
          </p:cNvPr>
          <p:cNvCxnSpPr>
            <a:cxnSpLocks/>
          </p:cNvCxnSpPr>
          <p:nvPr/>
        </p:nvCxnSpPr>
        <p:spPr>
          <a:xfrm>
            <a:off x="3630894" y="3441588"/>
            <a:ext cx="826344" cy="4804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D8600C87-DB90-42EF-95BF-53F74F8A65B4}"/>
              </a:ext>
            </a:extLst>
          </p:cNvPr>
          <p:cNvSpPr txBox="1"/>
          <p:nvPr/>
        </p:nvSpPr>
        <p:spPr>
          <a:xfrm>
            <a:off x="4412811" y="3826294"/>
            <a:ext cx="21859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750 Terminal </a:t>
            </a:r>
            <a:r>
              <a:rPr lang="nl-BE" dirty="0" err="1"/>
              <a:t>value</a:t>
            </a:r>
            <a:endParaRPr lang="nl-BE" dirty="0"/>
          </a:p>
          <a:p>
            <a:r>
              <a:rPr lang="nl-BE" sz="1400" dirty="0"/>
              <a:t>           (vaste activa+ W.C.R.)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0921557-BB99-4927-9463-7B9CFCC01965}"/>
              </a:ext>
            </a:extLst>
          </p:cNvPr>
          <p:cNvSpPr txBox="1"/>
          <p:nvPr/>
        </p:nvSpPr>
        <p:spPr>
          <a:xfrm>
            <a:off x="4457238" y="1991914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- 500 Dividend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A6F3C7D-0A91-4819-9985-CC7470048854}"/>
              </a:ext>
            </a:extLst>
          </p:cNvPr>
          <p:cNvCxnSpPr/>
          <p:nvPr/>
        </p:nvCxnSpPr>
        <p:spPr>
          <a:xfrm>
            <a:off x="4412811" y="2317719"/>
            <a:ext cx="16782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342D6B05-E86A-48E4-81AE-807651606959}"/>
              </a:ext>
            </a:extLst>
          </p:cNvPr>
          <p:cNvSpPr txBox="1"/>
          <p:nvPr/>
        </p:nvSpPr>
        <p:spPr>
          <a:xfrm>
            <a:off x="4561933" y="2275115"/>
            <a:ext cx="2115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500 Eigen vermogen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D8CEAE2-6CC3-48CD-BFB9-4739C77AB222}"/>
              </a:ext>
            </a:extLst>
          </p:cNvPr>
          <p:cNvCxnSpPr/>
          <p:nvPr/>
        </p:nvCxnSpPr>
        <p:spPr>
          <a:xfrm>
            <a:off x="4385794" y="3181220"/>
            <a:ext cx="16782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5B185185-0A63-4397-B7D1-E416D9D58B29}"/>
              </a:ext>
            </a:extLst>
          </p:cNvPr>
          <p:cNvSpPr txBox="1"/>
          <p:nvPr/>
        </p:nvSpPr>
        <p:spPr>
          <a:xfrm>
            <a:off x="4412811" y="2821653"/>
            <a:ext cx="1917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+ 500 Financiering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2AA3FC7-A17B-4736-80BC-77915DE4963E}"/>
              </a:ext>
            </a:extLst>
          </p:cNvPr>
          <p:cNvSpPr txBox="1"/>
          <p:nvPr/>
        </p:nvSpPr>
        <p:spPr>
          <a:xfrm>
            <a:off x="4563082" y="3103226"/>
            <a:ext cx="1678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750 Bankschuld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A1CF2D0-19E1-49B7-AFB2-D9ACDEFA743D}"/>
              </a:ext>
            </a:extLst>
          </p:cNvPr>
          <p:cNvSpPr txBox="1"/>
          <p:nvPr/>
        </p:nvSpPr>
        <p:spPr>
          <a:xfrm>
            <a:off x="6715311" y="1994336"/>
            <a:ext cx="2326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- 15 Extra netto intrest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70CFD20-D57C-4608-A523-93D3C3765E04}"/>
              </a:ext>
            </a:extLst>
          </p:cNvPr>
          <p:cNvSpPr txBox="1"/>
          <p:nvPr/>
        </p:nvSpPr>
        <p:spPr>
          <a:xfrm>
            <a:off x="6753339" y="4602208"/>
            <a:ext cx="2211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/>
              <a:t>750 Aandelenwaarde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C132007-8192-47E4-8DF3-694DDC6C73FF}"/>
              </a:ext>
            </a:extLst>
          </p:cNvPr>
          <p:cNvSpPr txBox="1"/>
          <p:nvPr/>
        </p:nvSpPr>
        <p:spPr>
          <a:xfrm>
            <a:off x="6810371" y="2302502"/>
            <a:ext cx="2008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35 Winst na belast</a:t>
            </a:r>
            <a:r>
              <a:rPr lang="nl-BE" dirty="0"/>
              <a:t>.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1662913-76F4-4B98-BFA2-3D1F7EF49301}"/>
              </a:ext>
            </a:extLst>
          </p:cNvPr>
          <p:cNvCxnSpPr/>
          <p:nvPr/>
        </p:nvCxnSpPr>
        <p:spPr>
          <a:xfrm>
            <a:off x="6799739" y="2336032"/>
            <a:ext cx="16782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9154B541-E4FE-468F-8A50-5026E47FB7D4}"/>
              </a:ext>
            </a:extLst>
          </p:cNvPr>
          <p:cNvSpPr txBox="1"/>
          <p:nvPr/>
        </p:nvSpPr>
        <p:spPr>
          <a:xfrm>
            <a:off x="6832182" y="2831626"/>
            <a:ext cx="15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100 Kasstroom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ACD62C9-96CD-4FF9-9AFF-10D23C51B099}"/>
              </a:ext>
            </a:extLst>
          </p:cNvPr>
          <p:cNvSpPr txBox="1"/>
          <p:nvPr/>
        </p:nvSpPr>
        <p:spPr>
          <a:xfrm>
            <a:off x="6822307" y="3035792"/>
            <a:ext cx="2326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- 15 Extra netto intrest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3933FB4-B131-4695-A6BF-293EEA0F5809}"/>
              </a:ext>
            </a:extLst>
          </p:cNvPr>
          <p:cNvSpPr txBox="1"/>
          <p:nvPr/>
        </p:nvSpPr>
        <p:spPr>
          <a:xfrm>
            <a:off x="6935010" y="3345419"/>
            <a:ext cx="146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85 kasstroom</a:t>
            </a:r>
            <a:endParaRPr lang="nl-BE" dirty="0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2A1E0D5-0399-4394-93B0-4393E600D7C6}"/>
              </a:ext>
            </a:extLst>
          </p:cNvPr>
          <p:cNvCxnSpPr/>
          <p:nvPr/>
        </p:nvCxnSpPr>
        <p:spPr>
          <a:xfrm>
            <a:off x="6924378" y="3378949"/>
            <a:ext cx="16782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436538"/>
      </p:ext>
    </p:extLst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2.png">
            <a:extLst>
              <a:ext uri="{FF2B5EF4-FFF2-40B4-BE49-F238E27FC236}">
                <a16:creationId xmlns:a16="http://schemas.microsoft.com/office/drawing/2014/main" id="{D9BC077C-7F72-4BAC-B7BD-DE11A12FD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1179600" y="2069271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1324062" y="2142296"/>
            <a:ext cx="11525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8" name="Text Box 56"/>
          <p:cNvSpPr txBox="1">
            <a:spLocks noChangeArrowheads="1"/>
          </p:cNvSpPr>
          <p:nvPr/>
        </p:nvSpPr>
        <p:spPr bwMode="auto">
          <a:xfrm>
            <a:off x="2476587" y="2594616"/>
            <a:ext cx="1150938" cy="36004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Schuld</a:t>
            </a:r>
          </a:p>
        </p:txBody>
      </p:sp>
      <p:sp>
        <p:nvSpPr>
          <p:cNvPr id="9" name="Text Box 57"/>
          <p:cNvSpPr txBox="1">
            <a:spLocks noChangeArrowheads="1"/>
          </p:cNvSpPr>
          <p:nvPr/>
        </p:nvSpPr>
        <p:spPr bwMode="auto">
          <a:xfrm>
            <a:off x="2476587" y="2142296"/>
            <a:ext cx="1150938" cy="472004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Eigen vermogen</a:t>
            </a:r>
          </a:p>
        </p:txBody>
      </p:sp>
      <p:sp>
        <p:nvSpPr>
          <p:cNvPr id="10" name="Text Box 58"/>
          <p:cNvSpPr txBox="1">
            <a:spLocks noChangeArrowheads="1"/>
          </p:cNvSpPr>
          <p:nvPr/>
        </p:nvSpPr>
        <p:spPr bwMode="auto">
          <a:xfrm>
            <a:off x="2476587" y="2954656"/>
            <a:ext cx="1150938" cy="23142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&lt;1Y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1324807" y="2861434"/>
            <a:ext cx="11509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Voorraden</a:t>
            </a:r>
          </a:p>
        </p:txBody>
      </p:sp>
      <p:sp>
        <p:nvSpPr>
          <p:cNvPr id="12" name="Text Box 61"/>
          <p:cNvSpPr txBox="1">
            <a:spLocks noChangeArrowheads="1"/>
          </p:cNvSpPr>
          <p:nvPr/>
        </p:nvSpPr>
        <p:spPr bwMode="auto">
          <a:xfrm>
            <a:off x="1324807" y="3509134"/>
            <a:ext cx="1150937" cy="46910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Vorderingen</a:t>
            </a:r>
          </a:p>
        </p:txBody>
      </p: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1324062" y="3078921"/>
            <a:ext cx="11509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BE" sz="1200"/>
              <a:t>Handels-vorderingen</a:t>
            </a:r>
            <a:endParaRPr lang="nl-NL" sz="1200"/>
          </a:p>
        </p:txBody>
      </p:sp>
      <p:sp>
        <p:nvSpPr>
          <p:cNvPr id="14" name="Text Box 63"/>
          <p:cNvSpPr txBox="1">
            <a:spLocks noChangeArrowheads="1"/>
          </p:cNvSpPr>
          <p:nvPr/>
        </p:nvSpPr>
        <p:spPr bwMode="auto">
          <a:xfrm>
            <a:off x="2476587" y="3186077"/>
            <a:ext cx="1150938" cy="253207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KT Fin Schuld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5" name="Text Box 64"/>
          <p:cNvSpPr txBox="1">
            <a:spLocks noChangeArrowheads="1"/>
          </p:cNvSpPr>
          <p:nvPr/>
        </p:nvSpPr>
        <p:spPr bwMode="auto">
          <a:xfrm>
            <a:off x="2476587" y="3437696"/>
            <a:ext cx="11509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Leveranciers</a:t>
            </a:r>
          </a:p>
        </p:txBody>
      </p:sp>
      <p:sp>
        <p:nvSpPr>
          <p:cNvPr id="19" name="Text Box 72"/>
          <p:cNvSpPr txBox="1">
            <a:spLocks noChangeArrowheads="1"/>
          </p:cNvSpPr>
          <p:nvPr/>
        </p:nvSpPr>
        <p:spPr bwMode="auto">
          <a:xfrm>
            <a:off x="2476587" y="3726621"/>
            <a:ext cx="1150938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Soc/Fisc.</a:t>
            </a:r>
          </a:p>
          <a:p>
            <a:pPr algn="ctr" eaLnBrk="1" hangingPunct="1"/>
            <a:r>
              <a:rPr lang="nl-NL" sz="1200"/>
              <a:t>Schulden</a:t>
            </a:r>
          </a:p>
          <a:p>
            <a:pPr algn="ctr" eaLnBrk="1" hangingPunct="1"/>
            <a:endParaRPr lang="nl-NL" sz="1200"/>
          </a:p>
        </p:txBody>
      </p:sp>
      <p:sp>
        <p:nvSpPr>
          <p:cNvPr id="20" name="Text Box 73"/>
          <p:cNvSpPr txBox="1">
            <a:spLocks noChangeArrowheads="1"/>
          </p:cNvSpPr>
          <p:nvPr/>
        </p:nvSpPr>
        <p:spPr bwMode="auto">
          <a:xfrm>
            <a:off x="1320148" y="3979289"/>
            <a:ext cx="1152525" cy="26709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 err="1"/>
              <a:t>Liq.Middelen</a:t>
            </a:r>
            <a:endParaRPr lang="nl-NL" sz="1000" dirty="0"/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2476587" y="2069271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25" name="TextBox 24"/>
          <p:cNvSpPr txBox="1"/>
          <p:nvPr/>
        </p:nvSpPr>
        <p:spPr>
          <a:xfrm>
            <a:off x="2017805" y="1721228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Balans</a:t>
            </a:r>
          </a:p>
        </p:txBody>
      </p:sp>
      <p:pic>
        <p:nvPicPr>
          <p:cNvPr id="29" name="image1.jpeg">
            <a:extLst>
              <a:ext uri="{FF2B5EF4-FFF2-40B4-BE49-F238E27FC236}">
                <a16:creationId xmlns:a16="http://schemas.microsoft.com/office/drawing/2014/main" id="{2F7993CD-85BE-42DA-8BC2-3E5C49AEE3B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1844" y="5988106"/>
            <a:ext cx="1459448" cy="73337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0BB0EF9-4613-413D-BE10-92ACF5B1BB16}"/>
              </a:ext>
            </a:extLst>
          </p:cNvPr>
          <p:cNvSpPr txBox="1"/>
          <p:nvPr/>
        </p:nvSpPr>
        <p:spPr>
          <a:xfrm>
            <a:off x="1512277" y="637188"/>
            <a:ext cx="696570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791845">
              <a:spcBef>
                <a:spcPts val="25"/>
              </a:spcBef>
              <a:spcAft>
                <a:spcPts val="0"/>
              </a:spcAft>
            </a:pPr>
            <a:r>
              <a:rPr lang="nl-BE" sz="3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WACC?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45C9D73-6CD4-4C3F-B37A-87A63359CDEC}"/>
              </a:ext>
            </a:extLst>
          </p:cNvPr>
          <p:cNvCxnSpPr/>
          <p:nvPr/>
        </p:nvCxnSpPr>
        <p:spPr>
          <a:xfrm flipV="1">
            <a:off x="3505200" y="1975201"/>
            <a:ext cx="847344" cy="304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AD94551-BCE3-4107-B0AB-4FFB02FAC8C9}"/>
              </a:ext>
            </a:extLst>
          </p:cNvPr>
          <p:cNvSpPr txBox="1"/>
          <p:nvPr/>
        </p:nvSpPr>
        <p:spPr>
          <a:xfrm>
            <a:off x="4385794" y="1772964"/>
            <a:ext cx="2291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1.000 Eigen Vermogen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8CC6B77-7CD8-4DCE-8B47-64D57212219F}"/>
              </a:ext>
            </a:extLst>
          </p:cNvPr>
          <p:cNvCxnSpPr>
            <a:cxnSpLocks/>
            <a:endCxn id="46" idx="1"/>
          </p:cNvCxnSpPr>
          <p:nvPr/>
        </p:nvCxnSpPr>
        <p:spPr>
          <a:xfrm>
            <a:off x="3645408" y="2706557"/>
            <a:ext cx="948154" cy="5935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1D65C09-9722-40CD-B425-1341B2B88D69}"/>
              </a:ext>
            </a:extLst>
          </p:cNvPr>
          <p:cNvSpPr txBox="1"/>
          <p:nvPr/>
        </p:nvSpPr>
        <p:spPr>
          <a:xfrm>
            <a:off x="4536876" y="2589970"/>
            <a:ext cx="16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250 Bankschuld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BBD7040-A306-458F-BC7A-C32F496B5705}"/>
              </a:ext>
            </a:extLst>
          </p:cNvPr>
          <p:cNvSpPr txBox="1"/>
          <p:nvPr/>
        </p:nvSpPr>
        <p:spPr>
          <a:xfrm>
            <a:off x="6824194" y="1783418"/>
            <a:ext cx="1976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50 Winst na belast.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8A89FEF-7D9A-4FDC-8127-EEA6E367E5F0}"/>
              </a:ext>
            </a:extLst>
          </p:cNvPr>
          <p:cNvCxnSpPr>
            <a:cxnSpLocks/>
          </p:cNvCxnSpPr>
          <p:nvPr/>
        </p:nvCxnSpPr>
        <p:spPr>
          <a:xfrm>
            <a:off x="3630894" y="3441588"/>
            <a:ext cx="826344" cy="4804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D8600C87-DB90-42EF-95BF-53F74F8A65B4}"/>
              </a:ext>
            </a:extLst>
          </p:cNvPr>
          <p:cNvSpPr txBox="1"/>
          <p:nvPr/>
        </p:nvSpPr>
        <p:spPr>
          <a:xfrm>
            <a:off x="4412811" y="3826294"/>
            <a:ext cx="21859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750 Terminal </a:t>
            </a:r>
            <a:r>
              <a:rPr lang="nl-BE" dirty="0" err="1"/>
              <a:t>value</a:t>
            </a:r>
            <a:endParaRPr lang="nl-BE" dirty="0"/>
          </a:p>
          <a:p>
            <a:r>
              <a:rPr lang="nl-BE" sz="1400" dirty="0"/>
              <a:t>           (vaste activa+ W.C.R.)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0921557-BB99-4927-9463-7B9CFCC01965}"/>
              </a:ext>
            </a:extLst>
          </p:cNvPr>
          <p:cNvSpPr txBox="1"/>
          <p:nvPr/>
        </p:nvSpPr>
        <p:spPr>
          <a:xfrm>
            <a:off x="4457238" y="1991914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- 500 Dividend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A6F3C7D-0A91-4819-9985-CC7470048854}"/>
              </a:ext>
            </a:extLst>
          </p:cNvPr>
          <p:cNvCxnSpPr/>
          <p:nvPr/>
        </p:nvCxnSpPr>
        <p:spPr>
          <a:xfrm>
            <a:off x="4412811" y="2317719"/>
            <a:ext cx="16782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342D6B05-E86A-48E4-81AE-807651606959}"/>
              </a:ext>
            </a:extLst>
          </p:cNvPr>
          <p:cNvSpPr txBox="1"/>
          <p:nvPr/>
        </p:nvSpPr>
        <p:spPr>
          <a:xfrm>
            <a:off x="4561933" y="2275115"/>
            <a:ext cx="2115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500 Eigen vermogen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D8CEAE2-6CC3-48CD-BFB9-4739C77AB222}"/>
              </a:ext>
            </a:extLst>
          </p:cNvPr>
          <p:cNvCxnSpPr/>
          <p:nvPr/>
        </p:nvCxnSpPr>
        <p:spPr>
          <a:xfrm>
            <a:off x="4385794" y="3181220"/>
            <a:ext cx="16782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5B185185-0A63-4397-B7D1-E416D9D58B29}"/>
              </a:ext>
            </a:extLst>
          </p:cNvPr>
          <p:cNvSpPr txBox="1"/>
          <p:nvPr/>
        </p:nvSpPr>
        <p:spPr>
          <a:xfrm>
            <a:off x="4412811" y="2821653"/>
            <a:ext cx="1917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+ 500 Financiering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2AA3FC7-A17B-4736-80BC-77915DE4963E}"/>
              </a:ext>
            </a:extLst>
          </p:cNvPr>
          <p:cNvSpPr txBox="1"/>
          <p:nvPr/>
        </p:nvSpPr>
        <p:spPr>
          <a:xfrm>
            <a:off x="4593562" y="3115418"/>
            <a:ext cx="1678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750 Bankschuld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A1CF2D0-19E1-49B7-AFB2-D9ACDEFA743D}"/>
              </a:ext>
            </a:extLst>
          </p:cNvPr>
          <p:cNvSpPr txBox="1"/>
          <p:nvPr/>
        </p:nvSpPr>
        <p:spPr>
          <a:xfrm>
            <a:off x="6710762" y="1991914"/>
            <a:ext cx="2326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- 15 Extra netto intrest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0E82C4F-817B-4300-90A4-08000BCB4D5F}"/>
              </a:ext>
            </a:extLst>
          </p:cNvPr>
          <p:cNvSpPr txBox="1"/>
          <p:nvPr/>
        </p:nvSpPr>
        <p:spPr>
          <a:xfrm>
            <a:off x="6810371" y="2302502"/>
            <a:ext cx="2008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35 Winst na belast</a:t>
            </a:r>
            <a:r>
              <a:rPr lang="nl-BE" dirty="0"/>
              <a:t>.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C4F50D6-073B-4EDD-B3CC-E52D2031BC66}"/>
              </a:ext>
            </a:extLst>
          </p:cNvPr>
          <p:cNvCxnSpPr/>
          <p:nvPr/>
        </p:nvCxnSpPr>
        <p:spPr>
          <a:xfrm>
            <a:off x="6799739" y="2336032"/>
            <a:ext cx="16782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818B149-763A-4A98-A8C3-CF66E1EE10BB}"/>
              </a:ext>
            </a:extLst>
          </p:cNvPr>
          <p:cNvCxnSpPr>
            <a:cxnSpLocks/>
            <a:stCxn id="63" idx="1"/>
          </p:cNvCxnSpPr>
          <p:nvPr/>
        </p:nvCxnSpPr>
        <p:spPr>
          <a:xfrm flipH="1">
            <a:off x="2109218" y="3530085"/>
            <a:ext cx="4825792" cy="18481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1E9F4963-256A-4063-AE0C-FC10042EFEAF}"/>
              </a:ext>
            </a:extLst>
          </p:cNvPr>
          <p:cNvSpPr txBox="1"/>
          <p:nvPr/>
        </p:nvSpPr>
        <p:spPr>
          <a:xfrm>
            <a:off x="6832182" y="2831626"/>
            <a:ext cx="15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100 Kasstroom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9D809A9-B925-47F9-9B3F-869772EBB0A1}"/>
              </a:ext>
            </a:extLst>
          </p:cNvPr>
          <p:cNvSpPr txBox="1"/>
          <p:nvPr/>
        </p:nvSpPr>
        <p:spPr>
          <a:xfrm>
            <a:off x="6822307" y="3035792"/>
            <a:ext cx="2326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- 15 Extra netto intrest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41DC218-BE7A-4237-AF11-5A0F97D2B300}"/>
              </a:ext>
            </a:extLst>
          </p:cNvPr>
          <p:cNvSpPr txBox="1"/>
          <p:nvPr/>
        </p:nvSpPr>
        <p:spPr>
          <a:xfrm>
            <a:off x="6935010" y="3345419"/>
            <a:ext cx="146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85 kasstroom</a:t>
            </a:r>
            <a:endParaRPr lang="nl-BE" dirty="0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2C9CF62E-E527-4F2D-B87E-DE4B6218151C}"/>
              </a:ext>
            </a:extLst>
          </p:cNvPr>
          <p:cNvCxnSpPr/>
          <p:nvPr/>
        </p:nvCxnSpPr>
        <p:spPr>
          <a:xfrm>
            <a:off x="6924378" y="3378949"/>
            <a:ext cx="16782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86356EBD-6751-43B4-A2F1-DC65CCA96F55}"/>
              </a:ext>
            </a:extLst>
          </p:cNvPr>
          <p:cNvSpPr txBox="1"/>
          <p:nvPr/>
        </p:nvSpPr>
        <p:spPr>
          <a:xfrm>
            <a:off x="6753339" y="4602208"/>
            <a:ext cx="2211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/>
              <a:t>750 Aandelenwaarde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469C5862-5580-41A8-81E3-97CB4F8D8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634" y="4396039"/>
            <a:ext cx="4976829" cy="206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173182"/>
      </p:ext>
    </p:extLst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2.png">
            <a:extLst>
              <a:ext uri="{FF2B5EF4-FFF2-40B4-BE49-F238E27FC236}">
                <a16:creationId xmlns:a16="http://schemas.microsoft.com/office/drawing/2014/main" id="{D9BC077C-7F72-4BAC-B7BD-DE11A12FD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1179600" y="2069271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1324062" y="2142296"/>
            <a:ext cx="11525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8" name="Text Box 56"/>
          <p:cNvSpPr txBox="1">
            <a:spLocks noChangeArrowheads="1"/>
          </p:cNvSpPr>
          <p:nvPr/>
        </p:nvSpPr>
        <p:spPr bwMode="auto">
          <a:xfrm>
            <a:off x="2476587" y="2594616"/>
            <a:ext cx="1150938" cy="36004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Schuld</a:t>
            </a:r>
          </a:p>
        </p:txBody>
      </p:sp>
      <p:sp>
        <p:nvSpPr>
          <p:cNvPr id="9" name="Text Box 57"/>
          <p:cNvSpPr txBox="1">
            <a:spLocks noChangeArrowheads="1"/>
          </p:cNvSpPr>
          <p:nvPr/>
        </p:nvSpPr>
        <p:spPr bwMode="auto">
          <a:xfrm>
            <a:off x="2476587" y="2142296"/>
            <a:ext cx="1150938" cy="472004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Eigen vermogen</a:t>
            </a:r>
          </a:p>
        </p:txBody>
      </p:sp>
      <p:sp>
        <p:nvSpPr>
          <p:cNvPr id="10" name="Text Box 58"/>
          <p:cNvSpPr txBox="1">
            <a:spLocks noChangeArrowheads="1"/>
          </p:cNvSpPr>
          <p:nvPr/>
        </p:nvSpPr>
        <p:spPr bwMode="auto">
          <a:xfrm>
            <a:off x="2476587" y="2954656"/>
            <a:ext cx="1150938" cy="23142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&lt;1Y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1324807" y="2861434"/>
            <a:ext cx="11509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Voorraden</a:t>
            </a:r>
          </a:p>
        </p:txBody>
      </p:sp>
      <p:sp>
        <p:nvSpPr>
          <p:cNvPr id="12" name="Text Box 61"/>
          <p:cNvSpPr txBox="1">
            <a:spLocks noChangeArrowheads="1"/>
          </p:cNvSpPr>
          <p:nvPr/>
        </p:nvSpPr>
        <p:spPr bwMode="auto">
          <a:xfrm>
            <a:off x="1324807" y="3509134"/>
            <a:ext cx="1150937" cy="46910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Vorderingen</a:t>
            </a:r>
          </a:p>
        </p:txBody>
      </p: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1324062" y="3078921"/>
            <a:ext cx="11509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BE" sz="1200"/>
              <a:t>Handels-vorderingen</a:t>
            </a:r>
            <a:endParaRPr lang="nl-NL" sz="1200"/>
          </a:p>
        </p:txBody>
      </p:sp>
      <p:sp>
        <p:nvSpPr>
          <p:cNvPr id="14" name="Text Box 63"/>
          <p:cNvSpPr txBox="1">
            <a:spLocks noChangeArrowheads="1"/>
          </p:cNvSpPr>
          <p:nvPr/>
        </p:nvSpPr>
        <p:spPr bwMode="auto">
          <a:xfrm>
            <a:off x="2476587" y="3186077"/>
            <a:ext cx="1150938" cy="253207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KT Fin Schuld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5" name="Text Box 64"/>
          <p:cNvSpPr txBox="1">
            <a:spLocks noChangeArrowheads="1"/>
          </p:cNvSpPr>
          <p:nvPr/>
        </p:nvSpPr>
        <p:spPr bwMode="auto">
          <a:xfrm>
            <a:off x="2476587" y="3437696"/>
            <a:ext cx="11509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Leveranciers</a:t>
            </a:r>
          </a:p>
        </p:txBody>
      </p:sp>
      <p:sp>
        <p:nvSpPr>
          <p:cNvPr id="19" name="Text Box 72"/>
          <p:cNvSpPr txBox="1">
            <a:spLocks noChangeArrowheads="1"/>
          </p:cNvSpPr>
          <p:nvPr/>
        </p:nvSpPr>
        <p:spPr bwMode="auto">
          <a:xfrm>
            <a:off x="2476587" y="3726621"/>
            <a:ext cx="1150938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Soc/Fisc.</a:t>
            </a:r>
          </a:p>
          <a:p>
            <a:pPr algn="ctr" eaLnBrk="1" hangingPunct="1"/>
            <a:r>
              <a:rPr lang="nl-NL" sz="1200"/>
              <a:t>Schulden</a:t>
            </a:r>
          </a:p>
          <a:p>
            <a:pPr algn="ctr" eaLnBrk="1" hangingPunct="1"/>
            <a:endParaRPr lang="nl-NL" sz="1200"/>
          </a:p>
        </p:txBody>
      </p:sp>
      <p:sp>
        <p:nvSpPr>
          <p:cNvPr id="20" name="Text Box 73"/>
          <p:cNvSpPr txBox="1">
            <a:spLocks noChangeArrowheads="1"/>
          </p:cNvSpPr>
          <p:nvPr/>
        </p:nvSpPr>
        <p:spPr bwMode="auto">
          <a:xfrm>
            <a:off x="1320148" y="3979289"/>
            <a:ext cx="1152525" cy="26709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 err="1"/>
              <a:t>Liq.Middelen</a:t>
            </a:r>
            <a:endParaRPr lang="nl-NL" sz="1000" dirty="0"/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2476587" y="2069271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25" name="TextBox 24"/>
          <p:cNvSpPr txBox="1"/>
          <p:nvPr/>
        </p:nvSpPr>
        <p:spPr>
          <a:xfrm>
            <a:off x="2017805" y="1721228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Balans</a:t>
            </a:r>
          </a:p>
        </p:txBody>
      </p:sp>
      <p:pic>
        <p:nvPicPr>
          <p:cNvPr id="29" name="image1.jpeg">
            <a:extLst>
              <a:ext uri="{FF2B5EF4-FFF2-40B4-BE49-F238E27FC236}">
                <a16:creationId xmlns:a16="http://schemas.microsoft.com/office/drawing/2014/main" id="{2F7993CD-85BE-42DA-8BC2-3E5C49AEE3B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1844" y="5988106"/>
            <a:ext cx="1459448" cy="73337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0BB0EF9-4613-413D-BE10-92ACF5B1BB16}"/>
              </a:ext>
            </a:extLst>
          </p:cNvPr>
          <p:cNvSpPr txBox="1"/>
          <p:nvPr/>
        </p:nvSpPr>
        <p:spPr>
          <a:xfrm>
            <a:off x="1512277" y="637188"/>
            <a:ext cx="696570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791845">
              <a:spcBef>
                <a:spcPts val="25"/>
              </a:spcBef>
              <a:spcAft>
                <a:spcPts val="0"/>
              </a:spcAft>
            </a:pPr>
            <a:r>
              <a:rPr lang="nl-BE" sz="3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WACC?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45C9D73-6CD4-4C3F-B37A-87A63359CDEC}"/>
              </a:ext>
            </a:extLst>
          </p:cNvPr>
          <p:cNvCxnSpPr/>
          <p:nvPr/>
        </p:nvCxnSpPr>
        <p:spPr>
          <a:xfrm flipV="1">
            <a:off x="3505200" y="1975201"/>
            <a:ext cx="847344" cy="304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AD94551-BCE3-4107-B0AB-4FFB02FAC8C9}"/>
              </a:ext>
            </a:extLst>
          </p:cNvPr>
          <p:cNvSpPr txBox="1"/>
          <p:nvPr/>
        </p:nvSpPr>
        <p:spPr>
          <a:xfrm>
            <a:off x="4385794" y="1772964"/>
            <a:ext cx="2291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1.000 Eigen Vermogen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8CC6B77-7CD8-4DCE-8B47-64D57212219F}"/>
              </a:ext>
            </a:extLst>
          </p:cNvPr>
          <p:cNvCxnSpPr>
            <a:cxnSpLocks/>
            <a:endCxn id="46" idx="1"/>
          </p:cNvCxnSpPr>
          <p:nvPr/>
        </p:nvCxnSpPr>
        <p:spPr>
          <a:xfrm>
            <a:off x="3645408" y="2706557"/>
            <a:ext cx="948154" cy="5935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1D65C09-9722-40CD-B425-1341B2B88D69}"/>
              </a:ext>
            </a:extLst>
          </p:cNvPr>
          <p:cNvSpPr txBox="1"/>
          <p:nvPr/>
        </p:nvSpPr>
        <p:spPr>
          <a:xfrm>
            <a:off x="4536876" y="2589970"/>
            <a:ext cx="16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250 Bankschuld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BBD7040-A306-458F-BC7A-C32F496B5705}"/>
              </a:ext>
            </a:extLst>
          </p:cNvPr>
          <p:cNvSpPr txBox="1"/>
          <p:nvPr/>
        </p:nvSpPr>
        <p:spPr>
          <a:xfrm>
            <a:off x="6824194" y="1783418"/>
            <a:ext cx="1976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50 Winst na belast.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8A89FEF-7D9A-4FDC-8127-EEA6E367E5F0}"/>
              </a:ext>
            </a:extLst>
          </p:cNvPr>
          <p:cNvCxnSpPr>
            <a:cxnSpLocks/>
          </p:cNvCxnSpPr>
          <p:nvPr/>
        </p:nvCxnSpPr>
        <p:spPr>
          <a:xfrm>
            <a:off x="3630894" y="3441588"/>
            <a:ext cx="826344" cy="4804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D8600C87-DB90-42EF-95BF-53F74F8A65B4}"/>
              </a:ext>
            </a:extLst>
          </p:cNvPr>
          <p:cNvSpPr txBox="1"/>
          <p:nvPr/>
        </p:nvSpPr>
        <p:spPr>
          <a:xfrm>
            <a:off x="4412811" y="3826294"/>
            <a:ext cx="21859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750 Terminal </a:t>
            </a:r>
            <a:r>
              <a:rPr lang="nl-BE" dirty="0" err="1"/>
              <a:t>value</a:t>
            </a:r>
            <a:endParaRPr lang="nl-BE" dirty="0"/>
          </a:p>
          <a:p>
            <a:r>
              <a:rPr lang="nl-BE" sz="1400" dirty="0"/>
              <a:t>           (vaste activa+ W.C.R.)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0921557-BB99-4927-9463-7B9CFCC01965}"/>
              </a:ext>
            </a:extLst>
          </p:cNvPr>
          <p:cNvSpPr txBox="1"/>
          <p:nvPr/>
        </p:nvSpPr>
        <p:spPr>
          <a:xfrm>
            <a:off x="4457238" y="1991914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- 500 Dividend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A6F3C7D-0A91-4819-9985-CC7470048854}"/>
              </a:ext>
            </a:extLst>
          </p:cNvPr>
          <p:cNvCxnSpPr/>
          <p:nvPr/>
        </p:nvCxnSpPr>
        <p:spPr>
          <a:xfrm>
            <a:off x="4412811" y="2317719"/>
            <a:ext cx="16782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342D6B05-E86A-48E4-81AE-807651606959}"/>
              </a:ext>
            </a:extLst>
          </p:cNvPr>
          <p:cNvSpPr txBox="1"/>
          <p:nvPr/>
        </p:nvSpPr>
        <p:spPr>
          <a:xfrm>
            <a:off x="4561933" y="2275115"/>
            <a:ext cx="2115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500 Eigen vermogen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D8CEAE2-6CC3-48CD-BFB9-4739C77AB222}"/>
              </a:ext>
            </a:extLst>
          </p:cNvPr>
          <p:cNvCxnSpPr/>
          <p:nvPr/>
        </p:nvCxnSpPr>
        <p:spPr>
          <a:xfrm>
            <a:off x="4385794" y="3181220"/>
            <a:ext cx="16782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5B185185-0A63-4397-B7D1-E416D9D58B29}"/>
              </a:ext>
            </a:extLst>
          </p:cNvPr>
          <p:cNvSpPr txBox="1"/>
          <p:nvPr/>
        </p:nvSpPr>
        <p:spPr>
          <a:xfrm>
            <a:off x="4412811" y="2821653"/>
            <a:ext cx="1917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+ 500 Financiering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2AA3FC7-A17B-4736-80BC-77915DE4963E}"/>
              </a:ext>
            </a:extLst>
          </p:cNvPr>
          <p:cNvSpPr txBox="1"/>
          <p:nvPr/>
        </p:nvSpPr>
        <p:spPr>
          <a:xfrm>
            <a:off x="4593562" y="3115418"/>
            <a:ext cx="1678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750 Bankschuld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A1CF2D0-19E1-49B7-AFB2-D9ACDEFA743D}"/>
              </a:ext>
            </a:extLst>
          </p:cNvPr>
          <p:cNvSpPr txBox="1"/>
          <p:nvPr/>
        </p:nvSpPr>
        <p:spPr>
          <a:xfrm>
            <a:off x="6710762" y="1991914"/>
            <a:ext cx="2326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- 15 Extra netto intrest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0E82C4F-817B-4300-90A4-08000BCB4D5F}"/>
              </a:ext>
            </a:extLst>
          </p:cNvPr>
          <p:cNvSpPr txBox="1"/>
          <p:nvPr/>
        </p:nvSpPr>
        <p:spPr>
          <a:xfrm>
            <a:off x="6810371" y="2302502"/>
            <a:ext cx="2008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35 Winst na belast</a:t>
            </a:r>
            <a:r>
              <a:rPr lang="nl-BE" dirty="0"/>
              <a:t>.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C4F50D6-073B-4EDD-B3CC-E52D2031BC66}"/>
              </a:ext>
            </a:extLst>
          </p:cNvPr>
          <p:cNvCxnSpPr/>
          <p:nvPr/>
        </p:nvCxnSpPr>
        <p:spPr>
          <a:xfrm>
            <a:off x="6799739" y="2336032"/>
            <a:ext cx="16782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1E9F4963-256A-4063-AE0C-FC10042EFEAF}"/>
              </a:ext>
            </a:extLst>
          </p:cNvPr>
          <p:cNvSpPr txBox="1"/>
          <p:nvPr/>
        </p:nvSpPr>
        <p:spPr>
          <a:xfrm>
            <a:off x="6832182" y="2831626"/>
            <a:ext cx="15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100 Kasstroom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9D809A9-B925-47F9-9B3F-869772EBB0A1}"/>
              </a:ext>
            </a:extLst>
          </p:cNvPr>
          <p:cNvSpPr txBox="1"/>
          <p:nvPr/>
        </p:nvSpPr>
        <p:spPr>
          <a:xfrm>
            <a:off x="6822307" y="3035792"/>
            <a:ext cx="2326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- 15 Extra netto intrest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41DC218-BE7A-4237-AF11-5A0F97D2B300}"/>
              </a:ext>
            </a:extLst>
          </p:cNvPr>
          <p:cNvSpPr txBox="1"/>
          <p:nvPr/>
        </p:nvSpPr>
        <p:spPr>
          <a:xfrm>
            <a:off x="6935010" y="3345419"/>
            <a:ext cx="146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85 kasstroom</a:t>
            </a:r>
            <a:endParaRPr lang="nl-BE" dirty="0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2C9CF62E-E527-4F2D-B87E-DE4B6218151C}"/>
              </a:ext>
            </a:extLst>
          </p:cNvPr>
          <p:cNvCxnSpPr/>
          <p:nvPr/>
        </p:nvCxnSpPr>
        <p:spPr>
          <a:xfrm>
            <a:off x="6924378" y="3378949"/>
            <a:ext cx="16782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86356EBD-6751-43B4-A2F1-DC65CCA96F55}"/>
              </a:ext>
            </a:extLst>
          </p:cNvPr>
          <p:cNvSpPr txBox="1"/>
          <p:nvPr/>
        </p:nvSpPr>
        <p:spPr>
          <a:xfrm>
            <a:off x="6753339" y="4602208"/>
            <a:ext cx="2211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/>
              <a:t>750 Aandelenwaarde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469C5862-5580-41A8-81E3-97CB4F8D8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406" y="4411069"/>
            <a:ext cx="4976829" cy="2062976"/>
          </a:xfrm>
          <a:prstGeom prst="rect">
            <a:avLst/>
          </a:prstGeom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818B149-763A-4A98-A8C3-CF66E1EE10BB}"/>
              </a:ext>
            </a:extLst>
          </p:cNvPr>
          <p:cNvCxnSpPr>
            <a:cxnSpLocks/>
          </p:cNvCxnSpPr>
          <p:nvPr/>
        </p:nvCxnSpPr>
        <p:spPr>
          <a:xfrm flipH="1">
            <a:off x="4457238" y="4120896"/>
            <a:ext cx="229526" cy="20055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230347"/>
      </p:ext>
    </p:extLst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2.png">
            <a:extLst>
              <a:ext uri="{FF2B5EF4-FFF2-40B4-BE49-F238E27FC236}">
                <a16:creationId xmlns:a16="http://schemas.microsoft.com/office/drawing/2014/main" id="{D9BC077C-7F72-4BAC-B7BD-DE11A12FD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1179600" y="2069271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1324062" y="2142296"/>
            <a:ext cx="11525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8" name="Text Box 56"/>
          <p:cNvSpPr txBox="1">
            <a:spLocks noChangeArrowheads="1"/>
          </p:cNvSpPr>
          <p:nvPr/>
        </p:nvSpPr>
        <p:spPr bwMode="auto">
          <a:xfrm>
            <a:off x="2476587" y="2594616"/>
            <a:ext cx="1150938" cy="36004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Schuld</a:t>
            </a:r>
          </a:p>
        </p:txBody>
      </p:sp>
      <p:sp>
        <p:nvSpPr>
          <p:cNvPr id="9" name="Text Box 57"/>
          <p:cNvSpPr txBox="1">
            <a:spLocks noChangeArrowheads="1"/>
          </p:cNvSpPr>
          <p:nvPr/>
        </p:nvSpPr>
        <p:spPr bwMode="auto">
          <a:xfrm>
            <a:off x="2476587" y="2142296"/>
            <a:ext cx="1150938" cy="472004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Eigen vermogen</a:t>
            </a:r>
          </a:p>
        </p:txBody>
      </p:sp>
      <p:sp>
        <p:nvSpPr>
          <p:cNvPr id="10" name="Text Box 58"/>
          <p:cNvSpPr txBox="1">
            <a:spLocks noChangeArrowheads="1"/>
          </p:cNvSpPr>
          <p:nvPr/>
        </p:nvSpPr>
        <p:spPr bwMode="auto">
          <a:xfrm>
            <a:off x="2476587" y="2954656"/>
            <a:ext cx="1150938" cy="23142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&lt;1Y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1324807" y="2861434"/>
            <a:ext cx="11509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Voorraden</a:t>
            </a:r>
          </a:p>
        </p:txBody>
      </p:sp>
      <p:sp>
        <p:nvSpPr>
          <p:cNvPr id="12" name="Text Box 61"/>
          <p:cNvSpPr txBox="1">
            <a:spLocks noChangeArrowheads="1"/>
          </p:cNvSpPr>
          <p:nvPr/>
        </p:nvSpPr>
        <p:spPr bwMode="auto">
          <a:xfrm>
            <a:off x="1324807" y="3509134"/>
            <a:ext cx="1150937" cy="46910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Vorderingen</a:t>
            </a:r>
          </a:p>
        </p:txBody>
      </p: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1324062" y="3078921"/>
            <a:ext cx="11509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BE" sz="1200"/>
              <a:t>Handels-vorderingen</a:t>
            </a:r>
            <a:endParaRPr lang="nl-NL" sz="1200"/>
          </a:p>
        </p:txBody>
      </p:sp>
      <p:sp>
        <p:nvSpPr>
          <p:cNvPr id="14" name="Text Box 63"/>
          <p:cNvSpPr txBox="1">
            <a:spLocks noChangeArrowheads="1"/>
          </p:cNvSpPr>
          <p:nvPr/>
        </p:nvSpPr>
        <p:spPr bwMode="auto">
          <a:xfrm>
            <a:off x="2476587" y="3186077"/>
            <a:ext cx="1150938" cy="253207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KT Fin Schuld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5" name="Text Box 64"/>
          <p:cNvSpPr txBox="1">
            <a:spLocks noChangeArrowheads="1"/>
          </p:cNvSpPr>
          <p:nvPr/>
        </p:nvSpPr>
        <p:spPr bwMode="auto">
          <a:xfrm>
            <a:off x="2476587" y="3437696"/>
            <a:ext cx="11509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Leveranciers</a:t>
            </a:r>
          </a:p>
        </p:txBody>
      </p:sp>
      <p:sp>
        <p:nvSpPr>
          <p:cNvPr id="19" name="Text Box 72"/>
          <p:cNvSpPr txBox="1">
            <a:spLocks noChangeArrowheads="1"/>
          </p:cNvSpPr>
          <p:nvPr/>
        </p:nvSpPr>
        <p:spPr bwMode="auto">
          <a:xfrm>
            <a:off x="2476587" y="3726621"/>
            <a:ext cx="1150938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Soc/Fisc.</a:t>
            </a:r>
          </a:p>
          <a:p>
            <a:pPr algn="ctr" eaLnBrk="1" hangingPunct="1"/>
            <a:r>
              <a:rPr lang="nl-NL" sz="1200"/>
              <a:t>Schulden</a:t>
            </a:r>
          </a:p>
          <a:p>
            <a:pPr algn="ctr" eaLnBrk="1" hangingPunct="1"/>
            <a:endParaRPr lang="nl-NL" sz="1200"/>
          </a:p>
        </p:txBody>
      </p:sp>
      <p:sp>
        <p:nvSpPr>
          <p:cNvPr id="20" name="Text Box 73"/>
          <p:cNvSpPr txBox="1">
            <a:spLocks noChangeArrowheads="1"/>
          </p:cNvSpPr>
          <p:nvPr/>
        </p:nvSpPr>
        <p:spPr bwMode="auto">
          <a:xfrm>
            <a:off x="1320148" y="3979289"/>
            <a:ext cx="1152525" cy="26709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 err="1"/>
              <a:t>Liq.Middelen</a:t>
            </a:r>
            <a:endParaRPr lang="nl-NL" sz="1000" dirty="0"/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2476587" y="2069271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25" name="TextBox 24"/>
          <p:cNvSpPr txBox="1"/>
          <p:nvPr/>
        </p:nvSpPr>
        <p:spPr>
          <a:xfrm>
            <a:off x="2017805" y="1721228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Balans</a:t>
            </a:r>
          </a:p>
        </p:txBody>
      </p:sp>
      <p:pic>
        <p:nvPicPr>
          <p:cNvPr id="29" name="image1.jpeg">
            <a:extLst>
              <a:ext uri="{FF2B5EF4-FFF2-40B4-BE49-F238E27FC236}">
                <a16:creationId xmlns:a16="http://schemas.microsoft.com/office/drawing/2014/main" id="{2F7993CD-85BE-42DA-8BC2-3E5C49AEE3B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1844" y="5988106"/>
            <a:ext cx="1459448" cy="73337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0BB0EF9-4613-413D-BE10-92ACF5B1BB16}"/>
              </a:ext>
            </a:extLst>
          </p:cNvPr>
          <p:cNvSpPr txBox="1"/>
          <p:nvPr/>
        </p:nvSpPr>
        <p:spPr>
          <a:xfrm>
            <a:off x="1512277" y="637188"/>
            <a:ext cx="696570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791845">
              <a:spcBef>
                <a:spcPts val="25"/>
              </a:spcBef>
              <a:spcAft>
                <a:spcPts val="0"/>
              </a:spcAft>
            </a:pPr>
            <a:r>
              <a:rPr lang="nl-BE" sz="3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WACC?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45C9D73-6CD4-4C3F-B37A-87A63359CDEC}"/>
              </a:ext>
            </a:extLst>
          </p:cNvPr>
          <p:cNvCxnSpPr/>
          <p:nvPr/>
        </p:nvCxnSpPr>
        <p:spPr>
          <a:xfrm flipV="1">
            <a:off x="3505200" y="1975201"/>
            <a:ext cx="847344" cy="304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AD94551-BCE3-4107-B0AB-4FFB02FAC8C9}"/>
              </a:ext>
            </a:extLst>
          </p:cNvPr>
          <p:cNvSpPr txBox="1"/>
          <p:nvPr/>
        </p:nvSpPr>
        <p:spPr>
          <a:xfrm>
            <a:off x="4385794" y="1772964"/>
            <a:ext cx="2291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1.000 Eigen Vermogen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8CC6B77-7CD8-4DCE-8B47-64D57212219F}"/>
              </a:ext>
            </a:extLst>
          </p:cNvPr>
          <p:cNvCxnSpPr>
            <a:cxnSpLocks/>
            <a:endCxn id="46" idx="1"/>
          </p:cNvCxnSpPr>
          <p:nvPr/>
        </p:nvCxnSpPr>
        <p:spPr>
          <a:xfrm>
            <a:off x="3645408" y="2706557"/>
            <a:ext cx="948154" cy="5935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1D65C09-9722-40CD-B425-1341B2B88D69}"/>
              </a:ext>
            </a:extLst>
          </p:cNvPr>
          <p:cNvSpPr txBox="1"/>
          <p:nvPr/>
        </p:nvSpPr>
        <p:spPr>
          <a:xfrm>
            <a:off x="4536876" y="2589970"/>
            <a:ext cx="16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250 Bankschuld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BBD7040-A306-458F-BC7A-C32F496B5705}"/>
              </a:ext>
            </a:extLst>
          </p:cNvPr>
          <p:cNvSpPr txBox="1"/>
          <p:nvPr/>
        </p:nvSpPr>
        <p:spPr>
          <a:xfrm>
            <a:off x="6824194" y="1783418"/>
            <a:ext cx="1976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50 Winst na belast.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8A89FEF-7D9A-4FDC-8127-EEA6E367E5F0}"/>
              </a:ext>
            </a:extLst>
          </p:cNvPr>
          <p:cNvCxnSpPr>
            <a:cxnSpLocks/>
          </p:cNvCxnSpPr>
          <p:nvPr/>
        </p:nvCxnSpPr>
        <p:spPr>
          <a:xfrm>
            <a:off x="3630894" y="3441588"/>
            <a:ext cx="826344" cy="4804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D8600C87-DB90-42EF-95BF-53F74F8A65B4}"/>
              </a:ext>
            </a:extLst>
          </p:cNvPr>
          <p:cNvSpPr txBox="1"/>
          <p:nvPr/>
        </p:nvSpPr>
        <p:spPr>
          <a:xfrm>
            <a:off x="4412811" y="3826294"/>
            <a:ext cx="21859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750 Terminal </a:t>
            </a:r>
            <a:r>
              <a:rPr lang="nl-BE" dirty="0" err="1"/>
              <a:t>value</a:t>
            </a:r>
            <a:endParaRPr lang="nl-BE" dirty="0"/>
          </a:p>
          <a:p>
            <a:r>
              <a:rPr lang="nl-BE" sz="1400" dirty="0"/>
              <a:t>           (vaste activa+ W.C.R.)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0921557-BB99-4927-9463-7B9CFCC01965}"/>
              </a:ext>
            </a:extLst>
          </p:cNvPr>
          <p:cNvSpPr txBox="1"/>
          <p:nvPr/>
        </p:nvSpPr>
        <p:spPr>
          <a:xfrm>
            <a:off x="4457238" y="1991914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- 500 Dividend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A6F3C7D-0A91-4819-9985-CC7470048854}"/>
              </a:ext>
            </a:extLst>
          </p:cNvPr>
          <p:cNvCxnSpPr/>
          <p:nvPr/>
        </p:nvCxnSpPr>
        <p:spPr>
          <a:xfrm>
            <a:off x="4412811" y="2317719"/>
            <a:ext cx="16782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342D6B05-E86A-48E4-81AE-807651606959}"/>
              </a:ext>
            </a:extLst>
          </p:cNvPr>
          <p:cNvSpPr txBox="1"/>
          <p:nvPr/>
        </p:nvSpPr>
        <p:spPr>
          <a:xfrm>
            <a:off x="4561933" y="2275115"/>
            <a:ext cx="2115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500 Eigen vermogen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D8CEAE2-6CC3-48CD-BFB9-4739C77AB222}"/>
              </a:ext>
            </a:extLst>
          </p:cNvPr>
          <p:cNvCxnSpPr/>
          <p:nvPr/>
        </p:nvCxnSpPr>
        <p:spPr>
          <a:xfrm>
            <a:off x="4385794" y="3181220"/>
            <a:ext cx="16782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5B185185-0A63-4397-B7D1-E416D9D58B29}"/>
              </a:ext>
            </a:extLst>
          </p:cNvPr>
          <p:cNvSpPr txBox="1"/>
          <p:nvPr/>
        </p:nvSpPr>
        <p:spPr>
          <a:xfrm>
            <a:off x="4412811" y="2821653"/>
            <a:ext cx="1917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+ 500 Financiering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2AA3FC7-A17B-4736-80BC-77915DE4963E}"/>
              </a:ext>
            </a:extLst>
          </p:cNvPr>
          <p:cNvSpPr txBox="1"/>
          <p:nvPr/>
        </p:nvSpPr>
        <p:spPr>
          <a:xfrm>
            <a:off x="4593562" y="3115418"/>
            <a:ext cx="1678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750 Bankschuld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A1CF2D0-19E1-49B7-AFB2-D9ACDEFA743D}"/>
              </a:ext>
            </a:extLst>
          </p:cNvPr>
          <p:cNvSpPr txBox="1"/>
          <p:nvPr/>
        </p:nvSpPr>
        <p:spPr>
          <a:xfrm>
            <a:off x="6710762" y="1991914"/>
            <a:ext cx="2326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- 15 Extra netto intrest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0E82C4F-817B-4300-90A4-08000BCB4D5F}"/>
              </a:ext>
            </a:extLst>
          </p:cNvPr>
          <p:cNvSpPr txBox="1"/>
          <p:nvPr/>
        </p:nvSpPr>
        <p:spPr>
          <a:xfrm>
            <a:off x="6810371" y="2302502"/>
            <a:ext cx="2008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35 Winst na belast</a:t>
            </a:r>
            <a:r>
              <a:rPr lang="nl-BE" dirty="0"/>
              <a:t>.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C4F50D6-073B-4EDD-B3CC-E52D2031BC66}"/>
              </a:ext>
            </a:extLst>
          </p:cNvPr>
          <p:cNvCxnSpPr/>
          <p:nvPr/>
        </p:nvCxnSpPr>
        <p:spPr>
          <a:xfrm>
            <a:off x="6799739" y="2336032"/>
            <a:ext cx="16782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1E9F4963-256A-4063-AE0C-FC10042EFEAF}"/>
              </a:ext>
            </a:extLst>
          </p:cNvPr>
          <p:cNvSpPr txBox="1"/>
          <p:nvPr/>
        </p:nvSpPr>
        <p:spPr>
          <a:xfrm>
            <a:off x="6832182" y="2831626"/>
            <a:ext cx="15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100 Kasstroom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9D809A9-B925-47F9-9B3F-869772EBB0A1}"/>
              </a:ext>
            </a:extLst>
          </p:cNvPr>
          <p:cNvSpPr txBox="1"/>
          <p:nvPr/>
        </p:nvSpPr>
        <p:spPr>
          <a:xfrm>
            <a:off x="6822307" y="3035792"/>
            <a:ext cx="2326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- 15 Extra netto intrest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41DC218-BE7A-4237-AF11-5A0F97D2B300}"/>
              </a:ext>
            </a:extLst>
          </p:cNvPr>
          <p:cNvSpPr txBox="1"/>
          <p:nvPr/>
        </p:nvSpPr>
        <p:spPr>
          <a:xfrm>
            <a:off x="6935010" y="3345419"/>
            <a:ext cx="146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85 kasstroom</a:t>
            </a:r>
            <a:endParaRPr lang="nl-BE" dirty="0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2C9CF62E-E527-4F2D-B87E-DE4B6218151C}"/>
              </a:ext>
            </a:extLst>
          </p:cNvPr>
          <p:cNvCxnSpPr/>
          <p:nvPr/>
        </p:nvCxnSpPr>
        <p:spPr>
          <a:xfrm>
            <a:off x="6924378" y="3378949"/>
            <a:ext cx="16782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86356EBD-6751-43B4-A2F1-DC65CCA96F55}"/>
              </a:ext>
            </a:extLst>
          </p:cNvPr>
          <p:cNvSpPr txBox="1"/>
          <p:nvPr/>
        </p:nvSpPr>
        <p:spPr>
          <a:xfrm>
            <a:off x="6753339" y="4602208"/>
            <a:ext cx="2211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/>
              <a:t>750 Aandelenwaarde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469C5862-5580-41A8-81E3-97CB4F8D8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634" y="4396039"/>
            <a:ext cx="4976829" cy="2062976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68EF4EA8-F09D-4786-AC30-65BAC70A4EF9}"/>
              </a:ext>
            </a:extLst>
          </p:cNvPr>
          <p:cNvSpPr/>
          <p:nvPr/>
        </p:nvSpPr>
        <p:spPr>
          <a:xfrm>
            <a:off x="2292095" y="6244973"/>
            <a:ext cx="4876801" cy="1941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86AC542-AEA2-4FB3-BB39-ECE4AF868785}"/>
              </a:ext>
            </a:extLst>
          </p:cNvPr>
          <p:cNvSpPr txBox="1"/>
          <p:nvPr/>
        </p:nvSpPr>
        <p:spPr>
          <a:xfrm>
            <a:off x="5314674" y="6157403"/>
            <a:ext cx="1848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935 </a:t>
            </a:r>
            <a:r>
              <a:rPr lang="nl-BE" b="1" dirty="0" err="1">
                <a:solidFill>
                  <a:srgbClr val="FF0000"/>
                </a:solidFill>
              </a:rPr>
              <a:t>Enterpr.value</a:t>
            </a:r>
            <a:endParaRPr lang="nl-B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956910"/>
      </p:ext>
    </p:extLst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2.png">
            <a:extLst>
              <a:ext uri="{FF2B5EF4-FFF2-40B4-BE49-F238E27FC236}">
                <a16:creationId xmlns:a16="http://schemas.microsoft.com/office/drawing/2014/main" id="{D9BC077C-7F72-4BAC-B7BD-DE11A12FD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1179600" y="2069271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1324062" y="2142296"/>
            <a:ext cx="11525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8" name="Text Box 56"/>
          <p:cNvSpPr txBox="1">
            <a:spLocks noChangeArrowheads="1"/>
          </p:cNvSpPr>
          <p:nvPr/>
        </p:nvSpPr>
        <p:spPr bwMode="auto">
          <a:xfrm>
            <a:off x="2476587" y="2594616"/>
            <a:ext cx="1150938" cy="36004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Schuld</a:t>
            </a:r>
          </a:p>
        </p:txBody>
      </p:sp>
      <p:sp>
        <p:nvSpPr>
          <p:cNvPr id="9" name="Text Box 57"/>
          <p:cNvSpPr txBox="1">
            <a:spLocks noChangeArrowheads="1"/>
          </p:cNvSpPr>
          <p:nvPr/>
        </p:nvSpPr>
        <p:spPr bwMode="auto">
          <a:xfrm>
            <a:off x="2476587" y="2142296"/>
            <a:ext cx="1150938" cy="472004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Eigen vermogen</a:t>
            </a:r>
          </a:p>
        </p:txBody>
      </p:sp>
      <p:sp>
        <p:nvSpPr>
          <p:cNvPr id="10" name="Text Box 58"/>
          <p:cNvSpPr txBox="1">
            <a:spLocks noChangeArrowheads="1"/>
          </p:cNvSpPr>
          <p:nvPr/>
        </p:nvSpPr>
        <p:spPr bwMode="auto">
          <a:xfrm>
            <a:off x="2476587" y="2954656"/>
            <a:ext cx="1150938" cy="23142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&lt;1Y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1324807" y="2861434"/>
            <a:ext cx="11509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Voorraden</a:t>
            </a:r>
          </a:p>
        </p:txBody>
      </p:sp>
      <p:sp>
        <p:nvSpPr>
          <p:cNvPr id="12" name="Text Box 61"/>
          <p:cNvSpPr txBox="1">
            <a:spLocks noChangeArrowheads="1"/>
          </p:cNvSpPr>
          <p:nvPr/>
        </p:nvSpPr>
        <p:spPr bwMode="auto">
          <a:xfrm>
            <a:off x="1324807" y="3509134"/>
            <a:ext cx="1150937" cy="46910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Vorderingen</a:t>
            </a:r>
          </a:p>
        </p:txBody>
      </p: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1324062" y="3078921"/>
            <a:ext cx="11509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BE" sz="1200"/>
              <a:t>Handels-vorderingen</a:t>
            </a:r>
            <a:endParaRPr lang="nl-NL" sz="1200"/>
          </a:p>
        </p:txBody>
      </p:sp>
      <p:sp>
        <p:nvSpPr>
          <p:cNvPr id="14" name="Text Box 63"/>
          <p:cNvSpPr txBox="1">
            <a:spLocks noChangeArrowheads="1"/>
          </p:cNvSpPr>
          <p:nvPr/>
        </p:nvSpPr>
        <p:spPr bwMode="auto">
          <a:xfrm>
            <a:off x="2476587" y="3186077"/>
            <a:ext cx="1150938" cy="253207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KT Fin Schuld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5" name="Text Box 64"/>
          <p:cNvSpPr txBox="1">
            <a:spLocks noChangeArrowheads="1"/>
          </p:cNvSpPr>
          <p:nvPr/>
        </p:nvSpPr>
        <p:spPr bwMode="auto">
          <a:xfrm>
            <a:off x="2476587" y="3437696"/>
            <a:ext cx="11509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Leveranciers</a:t>
            </a:r>
          </a:p>
        </p:txBody>
      </p:sp>
      <p:sp>
        <p:nvSpPr>
          <p:cNvPr id="19" name="Text Box 72"/>
          <p:cNvSpPr txBox="1">
            <a:spLocks noChangeArrowheads="1"/>
          </p:cNvSpPr>
          <p:nvPr/>
        </p:nvSpPr>
        <p:spPr bwMode="auto">
          <a:xfrm>
            <a:off x="2476587" y="3726621"/>
            <a:ext cx="1150938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Soc/Fisc.</a:t>
            </a:r>
          </a:p>
          <a:p>
            <a:pPr algn="ctr" eaLnBrk="1" hangingPunct="1"/>
            <a:r>
              <a:rPr lang="nl-NL" sz="1200"/>
              <a:t>Schulden</a:t>
            </a:r>
          </a:p>
          <a:p>
            <a:pPr algn="ctr" eaLnBrk="1" hangingPunct="1"/>
            <a:endParaRPr lang="nl-NL" sz="1200"/>
          </a:p>
        </p:txBody>
      </p:sp>
      <p:sp>
        <p:nvSpPr>
          <p:cNvPr id="20" name="Text Box 73"/>
          <p:cNvSpPr txBox="1">
            <a:spLocks noChangeArrowheads="1"/>
          </p:cNvSpPr>
          <p:nvPr/>
        </p:nvSpPr>
        <p:spPr bwMode="auto">
          <a:xfrm>
            <a:off x="1320148" y="3979289"/>
            <a:ext cx="1152525" cy="26709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 err="1"/>
              <a:t>Liq.Middelen</a:t>
            </a:r>
            <a:endParaRPr lang="nl-NL" sz="1000" dirty="0"/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2476587" y="2069271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25" name="TextBox 24"/>
          <p:cNvSpPr txBox="1"/>
          <p:nvPr/>
        </p:nvSpPr>
        <p:spPr>
          <a:xfrm>
            <a:off x="2017805" y="1721228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Balans</a:t>
            </a:r>
          </a:p>
        </p:txBody>
      </p:sp>
      <p:pic>
        <p:nvPicPr>
          <p:cNvPr id="29" name="image1.jpeg">
            <a:extLst>
              <a:ext uri="{FF2B5EF4-FFF2-40B4-BE49-F238E27FC236}">
                <a16:creationId xmlns:a16="http://schemas.microsoft.com/office/drawing/2014/main" id="{2F7993CD-85BE-42DA-8BC2-3E5C49AEE3B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1844" y="5988106"/>
            <a:ext cx="1459448" cy="73337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0BB0EF9-4613-413D-BE10-92ACF5B1BB16}"/>
              </a:ext>
            </a:extLst>
          </p:cNvPr>
          <p:cNvSpPr txBox="1"/>
          <p:nvPr/>
        </p:nvSpPr>
        <p:spPr>
          <a:xfrm>
            <a:off x="1512277" y="637188"/>
            <a:ext cx="696570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791845">
              <a:spcBef>
                <a:spcPts val="25"/>
              </a:spcBef>
              <a:spcAft>
                <a:spcPts val="0"/>
              </a:spcAft>
            </a:pPr>
            <a:r>
              <a:rPr lang="nl-BE" sz="3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WACC?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45C9D73-6CD4-4C3F-B37A-87A63359CDEC}"/>
              </a:ext>
            </a:extLst>
          </p:cNvPr>
          <p:cNvCxnSpPr/>
          <p:nvPr/>
        </p:nvCxnSpPr>
        <p:spPr>
          <a:xfrm flipV="1">
            <a:off x="3505200" y="1975201"/>
            <a:ext cx="847344" cy="304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AD94551-BCE3-4107-B0AB-4FFB02FAC8C9}"/>
              </a:ext>
            </a:extLst>
          </p:cNvPr>
          <p:cNvSpPr txBox="1"/>
          <p:nvPr/>
        </p:nvSpPr>
        <p:spPr>
          <a:xfrm>
            <a:off x="4385794" y="1772964"/>
            <a:ext cx="2291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1.000 Eigen Vermogen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8CC6B77-7CD8-4DCE-8B47-64D57212219F}"/>
              </a:ext>
            </a:extLst>
          </p:cNvPr>
          <p:cNvCxnSpPr>
            <a:cxnSpLocks/>
            <a:endCxn id="46" idx="1"/>
          </p:cNvCxnSpPr>
          <p:nvPr/>
        </p:nvCxnSpPr>
        <p:spPr>
          <a:xfrm>
            <a:off x="3645408" y="2706557"/>
            <a:ext cx="948154" cy="5935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1D65C09-9722-40CD-B425-1341B2B88D69}"/>
              </a:ext>
            </a:extLst>
          </p:cNvPr>
          <p:cNvSpPr txBox="1"/>
          <p:nvPr/>
        </p:nvSpPr>
        <p:spPr>
          <a:xfrm>
            <a:off x="4536876" y="2589970"/>
            <a:ext cx="16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250 Bankschuld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BBD7040-A306-458F-BC7A-C32F496B5705}"/>
              </a:ext>
            </a:extLst>
          </p:cNvPr>
          <p:cNvSpPr txBox="1"/>
          <p:nvPr/>
        </p:nvSpPr>
        <p:spPr>
          <a:xfrm>
            <a:off x="6824194" y="1783418"/>
            <a:ext cx="1976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50 Winst na belast.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8A89FEF-7D9A-4FDC-8127-EEA6E367E5F0}"/>
              </a:ext>
            </a:extLst>
          </p:cNvPr>
          <p:cNvCxnSpPr>
            <a:cxnSpLocks/>
          </p:cNvCxnSpPr>
          <p:nvPr/>
        </p:nvCxnSpPr>
        <p:spPr>
          <a:xfrm>
            <a:off x="3630894" y="3441588"/>
            <a:ext cx="826344" cy="4804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D8600C87-DB90-42EF-95BF-53F74F8A65B4}"/>
              </a:ext>
            </a:extLst>
          </p:cNvPr>
          <p:cNvSpPr txBox="1"/>
          <p:nvPr/>
        </p:nvSpPr>
        <p:spPr>
          <a:xfrm>
            <a:off x="4412811" y="3826294"/>
            <a:ext cx="21859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750 Terminal </a:t>
            </a:r>
            <a:r>
              <a:rPr lang="nl-BE" dirty="0" err="1"/>
              <a:t>value</a:t>
            </a:r>
            <a:endParaRPr lang="nl-BE" dirty="0"/>
          </a:p>
          <a:p>
            <a:r>
              <a:rPr lang="nl-BE" sz="1400" dirty="0"/>
              <a:t>           (vaste activa+ W.C.R.)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0921557-BB99-4927-9463-7B9CFCC01965}"/>
              </a:ext>
            </a:extLst>
          </p:cNvPr>
          <p:cNvSpPr txBox="1"/>
          <p:nvPr/>
        </p:nvSpPr>
        <p:spPr>
          <a:xfrm>
            <a:off x="4457238" y="1991914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- 500 Dividend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A6F3C7D-0A91-4819-9985-CC7470048854}"/>
              </a:ext>
            </a:extLst>
          </p:cNvPr>
          <p:cNvCxnSpPr/>
          <p:nvPr/>
        </p:nvCxnSpPr>
        <p:spPr>
          <a:xfrm>
            <a:off x="4412811" y="2317719"/>
            <a:ext cx="16782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342D6B05-E86A-48E4-81AE-807651606959}"/>
              </a:ext>
            </a:extLst>
          </p:cNvPr>
          <p:cNvSpPr txBox="1"/>
          <p:nvPr/>
        </p:nvSpPr>
        <p:spPr>
          <a:xfrm>
            <a:off x="4561933" y="2275115"/>
            <a:ext cx="2115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500 Eigen vermogen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D8CEAE2-6CC3-48CD-BFB9-4739C77AB222}"/>
              </a:ext>
            </a:extLst>
          </p:cNvPr>
          <p:cNvCxnSpPr/>
          <p:nvPr/>
        </p:nvCxnSpPr>
        <p:spPr>
          <a:xfrm>
            <a:off x="4385794" y="3181220"/>
            <a:ext cx="16782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5B185185-0A63-4397-B7D1-E416D9D58B29}"/>
              </a:ext>
            </a:extLst>
          </p:cNvPr>
          <p:cNvSpPr txBox="1"/>
          <p:nvPr/>
        </p:nvSpPr>
        <p:spPr>
          <a:xfrm>
            <a:off x="4412811" y="2821653"/>
            <a:ext cx="1917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+ 500 Financiering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2AA3FC7-A17B-4736-80BC-77915DE4963E}"/>
              </a:ext>
            </a:extLst>
          </p:cNvPr>
          <p:cNvSpPr txBox="1"/>
          <p:nvPr/>
        </p:nvSpPr>
        <p:spPr>
          <a:xfrm>
            <a:off x="4593562" y="3115418"/>
            <a:ext cx="1678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750 Bankschuld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A1CF2D0-19E1-49B7-AFB2-D9ACDEFA743D}"/>
              </a:ext>
            </a:extLst>
          </p:cNvPr>
          <p:cNvSpPr txBox="1"/>
          <p:nvPr/>
        </p:nvSpPr>
        <p:spPr>
          <a:xfrm>
            <a:off x="6710762" y="1991914"/>
            <a:ext cx="2326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- 15 Extra netto intrest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0E82C4F-817B-4300-90A4-08000BCB4D5F}"/>
              </a:ext>
            </a:extLst>
          </p:cNvPr>
          <p:cNvSpPr txBox="1"/>
          <p:nvPr/>
        </p:nvSpPr>
        <p:spPr>
          <a:xfrm>
            <a:off x="6810371" y="2302502"/>
            <a:ext cx="2008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35 Winst na belast</a:t>
            </a:r>
            <a:r>
              <a:rPr lang="nl-BE" dirty="0"/>
              <a:t>.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C4F50D6-073B-4EDD-B3CC-E52D2031BC66}"/>
              </a:ext>
            </a:extLst>
          </p:cNvPr>
          <p:cNvCxnSpPr/>
          <p:nvPr/>
        </p:nvCxnSpPr>
        <p:spPr>
          <a:xfrm>
            <a:off x="6799739" y="2336032"/>
            <a:ext cx="16782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1E9F4963-256A-4063-AE0C-FC10042EFEAF}"/>
              </a:ext>
            </a:extLst>
          </p:cNvPr>
          <p:cNvSpPr txBox="1"/>
          <p:nvPr/>
        </p:nvSpPr>
        <p:spPr>
          <a:xfrm>
            <a:off x="6832182" y="2831626"/>
            <a:ext cx="15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100 Kasstroom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9D809A9-B925-47F9-9B3F-869772EBB0A1}"/>
              </a:ext>
            </a:extLst>
          </p:cNvPr>
          <p:cNvSpPr txBox="1"/>
          <p:nvPr/>
        </p:nvSpPr>
        <p:spPr>
          <a:xfrm>
            <a:off x="6822307" y="3035792"/>
            <a:ext cx="2326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- 15 Extra netto intrest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41DC218-BE7A-4237-AF11-5A0F97D2B300}"/>
              </a:ext>
            </a:extLst>
          </p:cNvPr>
          <p:cNvSpPr txBox="1"/>
          <p:nvPr/>
        </p:nvSpPr>
        <p:spPr>
          <a:xfrm>
            <a:off x="6935010" y="3345419"/>
            <a:ext cx="146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85 kasstroom</a:t>
            </a:r>
            <a:endParaRPr lang="nl-BE" dirty="0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2C9CF62E-E527-4F2D-B87E-DE4B6218151C}"/>
              </a:ext>
            </a:extLst>
          </p:cNvPr>
          <p:cNvCxnSpPr/>
          <p:nvPr/>
        </p:nvCxnSpPr>
        <p:spPr>
          <a:xfrm>
            <a:off x="6924378" y="3378949"/>
            <a:ext cx="16782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86356EBD-6751-43B4-A2F1-DC65CCA96F55}"/>
              </a:ext>
            </a:extLst>
          </p:cNvPr>
          <p:cNvSpPr txBox="1"/>
          <p:nvPr/>
        </p:nvSpPr>
        <p:spPr>
          <a:xfrm>
            <a:off x="6753339" y="4602208"/>
            <a:ext cx="2211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/>
              <a:t>750 Aandelenwaarde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469C5862-5580-41A8-81E3-97CB4F8D8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634" y="4396039"/>
            <a:ext cx="4976829" cy="2062976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68EF4EA8-F09D-4786-AC30-65BAC70A4EF9}"/>
              </a:ext>
            </a:extLst>
          </p:cNvPr>
          <p:cNvSpPr/>
          <p:nvPr/>
        </p:nvSpPr>
        <p:spPr>
          <a:xfrm>
            <a:off x="2292095" y="6244973"/>
            <a:ext cx="4876801" cy="1941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86AC542-AEA2-4FB3-BB39-ECE4AF868785}"/>
              </a:ext>
            </a:extLst>
          </p:cNvPr>
          <p:cNvSpPr txBox="1"/>
          <p:nvPr/>
        </p:nvSpPr>
        <p:spPr>
          <a:xfrm>
            <a:off x="5314674" y="6157403"/>
            <a:ext cx="1848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935 </a:t>
            </a:r>
            <a:r>
              <a:rPr lang="nl-BE" b="1" dirty="0" err="1">
                <a:solidFill>
                  <a:srgbClr val="FF0000"/>
                </a:solidFill>
              </a:rPr>
              <a:t>Enterpr.value</a:t>
            </a:r>
            <a:endParaRPr lang="nl-BE" b="1" dirty="0">
              <a:solidFill>
                <a:srgbClr val="FF000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4C2F3B6-A05F-456F-A7A6-32099409164B}"/>
              </a:ext>
            </a:extLst>
          </p:cNvPr>
          <p:cNvSpPr txBox="1"/>
          <p:nvPr/>
        </p:nvSpPr>
        <p:spPr>
          <a:xfrm>
            <a:off x="5624336" y="4998310"/>
            <a:ext cx="1848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935 </a:t>
            </a:r>
            <a:r>
              <a:rPr lang="nl-BE" dirty="0" err="1">
                <a:solidFill>
                  <a:srgbClr val="FF0000"/>
                </a:solidFill>
              </a:rPr>
              <a:t>Enterpr.value</a:t>
            </a:r>
            <a:endParaRPr lang="nl-B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901585"/>
      </p:ext>
    </p:extLst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2.png">
            <a:extLst>
              <a:ext uri="{FF2B5EF4-FFF2-40B4-BE49-F238E27FC236}">
                <a16:creationId xmlns:a16="http://schemas.microsoft.com/office/drawing/2014/main" id="{D9BC077C-7F72-4BAC-B7BD-DE11A12FD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1179600" y="2069271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1324062" y="2142296"/>
            <a:ext cx="11525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8" name="Text Box 56"/>
          <p:cNvSpPr txBox="1">
            <a:spLocks noChangeArrowheads="1"/>
          </p:cNvSpPr>
          <p:nvPr/>
        </p:nvSpPr>
        <p:spPr bwMode="auto">
          <a:xfrm>
            <a:off x="2476587" y="2594616"/>
            <a:ext cx="1150938" cy="36004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Schuld</a:t>
            </a:r>
          </a:p>
        </p:txBody>
      </p:sp>
      <p:sp>
        <p:nvSpPr>
          <p:cNvPr id="9" name="Text Box 57"/>
          <p:cNvSpPr txBox="1">
            <a:spLocks noChangeArrowheads="1"/>
          </p:cNvSpPr>
          <p:nvPr/>
        </p:nvSpPr>
        <p:spPr bwMode="auto">
          <a:xfrm>
            <a:off x="2476587" y="2142296"/>
            <a:ext cx="1150938" cy="472004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Eigen vermogen</a:t>
            </a:r>
          </a:p>
        </p:txBody>
      </p:sp>
      <p:sp>
        <p:nvSpPr>
          <p:cNvPr id="10" name="Text Box 58"/>
          <p:cNvSpPr txBox="1">
            <a:spLocks noChangeArrowheads="1"/>
          </p:cNvSpPr>
          <p:nvPr/>
        </p:nvSpPr>
        <p:spPr bwMode="auto">
          <a:xfrm>
            <a:off x="2476587" y="2954656"/>
            <a:ext cx="1150938" cy="23142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&lt;1Y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1324807" y="2861434"/>
            <a:ext cx="11509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Voorraden</a:t>
            </a:r>
          </a:p>
        </p:txBody>
      </p:sp>
      <p:sp>
        <p:nvSpPr>
          <p:cNvPr id="12" name="Text Box 61"/>
          <p:cNvSpPr txBox="1">
            <a:spLocks noChangeArrowheads="1"/>
          </p:cNvSpPr>
          <p:nvPr/>
        </p:nvSpPr>
        <p:spPr bwMode="auto">
          <a:xfrm>
            <a:off x="1324807" y="3509134"/>
            <a:ext cx="1150937" cy="46910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Vorderingen</a:t>
            </a:r>
          </a:p>
        </p:txBody>
      </p: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1324062" y="3078921"/>
            <a:ext cx="11509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BE" sz="1200"/>
              <a:t>Handels-vorderingen</a:t>
            </a:r>
            <a:endParaRPr lang="nl-NL" sz="1200"/>
          </a:p>
        </p:txBody>
      </p:sp>
      <p:sp>
        <p:nvSpPr>
          <p:cNvPr id="14" name="Text Box 63"/>
          <p:cNvSpPr txBox="1">
            <a:spLocks noChangeArrowheads="1"/>
          </p:cNvSpPr>
          <p:nvPr/>
        </p:nvSpPr>
        <p:spPr bwMode="auto">
          <a:xfrm>
            <a:off x="2476587" y="3186077"/>
            <a:ext cx="1150938" cy="253207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KT Fin Schuld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5" name="Text Box 64"/>
          <p:cNvSpPr txBox="1">
            <a:spLocks noChangeArrowheads="1"/>
          </p:cNvSpPr>
          <p:nvPr/>
        </p:nvSpPr>
        <p:spPr bwMode="auto">
          <a:xfrm>
            <a:off x="2476587" y="3437696"/>
            <a:ext cx="11509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Leveranciers</a:t>
            </a:r>
          </a:p>
        </p:txBody>
      </p:sp>
      <p:sp>
        <p:nvSpPr>
          <p:cNvPr id="19" name="Text Box 72"/>
          <p:cNvSpPr txBox="1">
            <a:spLocks noChangeArrowheads="1"/>
          </p:cNvSpPr>
          <p:nvPr/>
        </p:nvSpPr>
        <p:spPr bwMode="auto">
          <a:xfrm>
            <a:off x="2476587" y="3726621"/>
            <a:ext cx="1150938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Soc/Fisc.</a:t>
            </a:r>
          </a:p>
          <a:p>
            <a:pPr algn="ctr" eaLnBrk="1" hangingPunct="1"/>
            <a:r>
              <a:rPr lang="nl-NL" sz="1200"/>
              <a:t>Schulden</a:t>
            </a:r>
          </a:p>
          <a:p>
            <a:pPr algn="ctr" eaLnBrk="1" hangingPunct="1"/>
            <a:endParaRPr lang="nl-NL" sz="1200"/>
          </a:p>
        </p:txBody>
      </p:sp>
      <p:sp>
        <p:nvSpPr>
          <p:cNvPr id="20" name="Text Box 73"/>
          <p:cNvSpPr txBox="1">
            <a:spLocks noChangeArrowheads="1"/>
          </p:cNvSpPr>
          <p:nvPr/>
        </p:nvSpPr>
        <p:spPr bwMode="auto">
          <a:xfrm>
            <a:off x="1320148" y="3979289"/>
            <a:ext cx="1152525" cy="26709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 err="1"/>
              <a:t>Liq.Middelen</a:t>
            </a:r>
            <a:endParaRPr lang="nl-NL" sz="1000" dirty="0"/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2476587" y="2069271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25" name="TextBox 24"/>
          <p:cNvSpPr txBox="1"/>
          <p:nvPr/>
        </p:nvSpPr>
        <p:spPr>
          <a:xfrm>
            <a:off x="2017805" y="1721228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Balans</a:t>
            </a:r>
          </a:p>
        </p:txBody>
      </p:sp>
      <p:pic>
        <p:nvPicPr>
          <p:cNvPr id="29" name="image1.jpeg">
            <a:extLst>
              <a:ext uri="{FF2B5EF4-FFF2-40B4-BE49-F238E27FC236}">
                <a16:creationId xmlns:a16="http://schemas.microsoft.com/office/drawing/2014/main" id="{2F7993CD-85BE-42DA-8BC2-3E5C49AEE3B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1844" y="5988106"/>
            <a:ext cx="1459448" cy="73337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0BB0EF9-4613-413D-BE10-92ACF5B1BB16}"/>
              </a:ext>
            </a:extLst>
          </p:cNvPr>
          <p:cNvSpPr txBox="1"/>
          <p:nvPr/>
        </p:nvSpPr>
        <p:spPr>
          <a:xfrm>
            <a:off x="1512277" y="637188"/>
            <a:ext cx="696570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791845">
              <a:spcBef>
                <a:spcPts val="25"/>
              </a:spcBef>
              <a:spcAft>
                <a:spcPts val="0"/>
              </a:spcAft>
            </a:pPr>
            <a:r>
              <a:rPr lang="nl-BE" sz="3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WACC?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45C9D73-6CD4-4C3F-B37A-87A63359CDEC}"/>
              </a:ext>
            </a:extLst>
          </p:cNvPr>
          <p:cNvCxnSpPr/>
          <p:nvPr/>
        </p:nvCxnSpPr>
        <p:spPr>
          <a:xfrm flipV="1">
            <a:off x="3505200" y="1975201"/>
            <a:ext cx="847344" cy="304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AD94551-BCE3-4107-B0AB-4FFB02FAC8C9}"/>
              </a:ext>
            </a:extLst>
          </p:cNvPr>
          <p:cNvSpPr txBox="1"/>
          <p:nvPr/>
        </p:nvSpPr>
        <p:spPr>
          <a:xfrm>
            <a:off x="4385794" y="1772964"/>
            <a:ext cx="2291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1.000 Eigen Vermogen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8CC6B77-7CD8-4DCE-8B47-64D57212219F}"/>
              </a:ext>
            </a:extLst>
          </p:cNvPr>
          <p:cNvCxnSpPr>
            <a:cxnSpLocks/>
            <a:endCxn id="46" idx="1"/>
          </p:cNvCxnSpPr>
          <p:nvPr/>
        </p:nvCxnSpPr>
        <p:spPr>
          <a:xfrm>
            <a:off x="3645408" y="2706557"/>
            <a:ext cx="948154" cy="5935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1D65C09-9722-40CD-B425-1341B2B88D69}"/>
              </a:ext>
            </a:extLst>
          </p:cNvPr>
          <p:cNvSpPr txBox="1"/>
          <p:nvPr/>
        </p:nvSpPr>
        <p:spPr>
          <a:xfrm>
            <a:off x="4536876" y="2589970"/>
            <a:ext cx="16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250 Bankschuld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BBD7040-A306-458F-BC7A-C32F496B5705}"/>
              </a:ext>
            </a:extLst>
          </p:cNvPr>
          <p:cNvSpPr txBox="1"/>
          <p:nvPr/>
        </p:nvSpPr>
        <p:spPr>
          <a:xfrm>
            <a:off x="6824194" y="1783418"/>
            <a:ext cx="1976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50 Winst na belast.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8A89FEF-7D9A-4FDC-8127-EEA6E367E5F0}"/>
              </a:ext>
            </a:extLst>
          </p:cNvPr>
          <p:cNvCxnSpPr>
            <a:cxnSpLocks/>
          </p:cNvCxnSpPr>
          <p:nvPr/>
        </p:nvCxnSpPr>
        <p:spPr>
          <a:xfrm>
            <a:off x="3630894" y="3441588"/>
            <a:ext cx="826344" cy="4804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D8600C87-DB90-42EF-95BF-53F74F8A65B4}"/>
              </a:ext>
            </a:extLst>
          </p:cNvPr>
          <p:cNvSpPr txBox="1"/>
          <p:nvPr/>
        </p:nvSpPr>
        <p:spPr>
          <a:xfrm>
            <a:off x="4412811" y="3826294"/>
            <a:ext cx="21859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750 Terminal </a:t>
            </a:r>
            <a:r>
              <a:rPr lang="nl-BE" dirty="0" err="1"/>
              <a:t>value</a:t>
            </a:r>
            <a:endParaRPr lang="nl-BE" dirty="0"/>
          </a:p>
          <a:p>
            <a:r>
              <a:rPr lang="nl-BE" sz="1400" dirty="0"/>
              <a:t>           (vaste activa+ W.C.R.)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0921557-BB99-4927-9463-7B9CFCC01965}"/>
              </a:ext>
            </a:extLst>
          </p:cNvPr>
          <p:cNvSpPr txBox="1"/>
          <p:nvPr/>
        </p:nvSpPr>
        <p:spPr>
          <a:xfrm>
            <a:off x="4457238" y="1991914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- 500 Dividend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A6F3C7D-0A91-4819-9985-CC7470048854}"/>
              </a:ext>
            </a:extLst>
          </p:cNvPr>
          <p:cNvCxnSpPr/>
          <p:nvPr/>
        </p:nvCxnSpPr>
        <p:spPr>
          <a:xfrm>
            <a:off x="4412811" y="2317719"/>
            <a:ext cx="16782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342D6B05-E86A-48E4-81AE-807651606959}"/>
              </a:ext>
            </a:extLst>
          </p:cNvPr>
          <p:cNvSpPr txBox="1"/>
          <p:nvPr/>
        </p:nvSpPr>
        <p:spPr>
          <a:xfrm>
            <a:off x="4561933" y="2275115"/>
            <a:ext cx="2115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500 Eigen vermogen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D8CEAE2-6CC3-48CD-BFB9-4739C77AB222}"/>
              </a:ext>
            </a:extLst>
          </p:cNvPr>
          <p:cNvCxnSpPr/>
          <p:nvPr/>
        </p:nvCxnSpPr>
        <p:spPr>
          <a:xfrm>
            <a:off x="4385794" y="3181220"/>
            <a:ext cx="16782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5B185185-0A63-4397-B7D1-E416D9D58B29}"/>
              </a:ext>
            </a:extLst>
          </p:cNvPr>
          <p:cNvSpPr txBox="1"/>
          <p:nvPr/>
        </p:nvSpPr>
        <p:spPr>
          <a:xfrm>
            <a:off x="4412811" y="2821653"/>
            <a:ext cx="1917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+ 500 Financiering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2AA3FC7-A17B-4736-80BC-77915DE4963E}"/>
              </a:ext>
            </a:extLst>
          </p:cNvPr>
          <p:cNvSpPr txBox="1"/>
          <p:nvPr/>
        </p:nvSpPr>
        <p:spPr>
          <a:xfrm>
            <a:off x="4593562" y="3115418"/>
            <a:ext cx="1678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750 Bankschuld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A1CF2D0-19E1-49B7-AFB2-D9ACDEFA743D}"/>
              </a:ext>
            </a:extLst>
          </p:cNvPr>
          <p:cNvSpPr txBox="1"/>
          <p:nvPr/>
        </p:nvSpPr>
        <p:spPr>
          <a:xfrm>
            <a:off x="6710762" y="1991914"/>
            <a:ext cx="2326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- 15 Extra netto intrest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0E82C4F-817B-4300-90A4-08000BCB4D5F}"/>
              </a:ext>
            </a:extLst>
          </p:cNvPr>
          <p:cNvSpPr txBox="1"/>
          <p:nvPr/>
        </p:nvSpPr>
        <p:spPr>
          <a:xfrm>
            <a:off x="6810371" y="2302502"/>
            <a:ext cx="2008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35 Winst na belast</a:t>
            </a:r>
            <a:r>
              <a:rPr lang="nl-BE" dirty="0"/>
              <a:t>.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C4F50D6-073B-4EDD-B3CC-E52D2031BC66}"/>
              </a:ext>
            </a:extLst>
          </p:cNvPr>
          <p:cNvCxnSpPr/>
          <p:nvPr/>
        </p:nvCxnSpPr>
        <p:spPr>
          <a:xfrm>
            <a:off x="6799739" y="2336032"/>
            <a:ext cx="16782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1E9F4963-256A-4063-AE0C-FC10042EFEAF}"/>
              </a:ext>
            </a:extLst>
          </p:cNvPr>
          <p:cNvSpPr txBox="1"/>
          <p:nvPr/>
        </p:nvSpPr>
        <p:spPr>
          <a:xfrm>
            <a:off x="6832182" y="2831626"/>
            <a:ext cx="15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100 Kasstroom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9D809A9-B925-47F9-9B3F-869772EBB0A1}"/>
              </a:ext>
            </a:extLst>
          </p:cNvPr>
          <p:cNvSpPr txBox="1"/>
          <p:nvPr/>
        </p:nvSpPr>
        <p:spPr>
          <a:xfrm>
            <a:off x="6822307" y="3035792"/>
            <a:ext cx="2326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- 15 Extra netto intrest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41DC218-BE7A-4237-AF11-5A0F97D2B300}"/>
              </a:ext>
            </a:extLst>
          </p:cNvPr>
          <p:cNvSpPr txBox="1"/>
          <p:nvPr/>
        </p:nvSpPr>
        <p:spPr>
          <a:xfrm>
            <a:off x="6935010" y="3345419"/>
            <a:ext cx="146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85 kasstroom</a:t>
            </a:r>
            <a:endParaRPr lang="nl-BE" dirty="0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2C9CF62E-E527-4F2D-B87E-DE4B6218151C}"/>
              </a:ext>
            </a:extLst>
          </p:cNvPr>
          <p:cNvCxnSpPr/>
          <p:nvPr/>
        </p:nvCxnSpPr>
        <p:spPr>
          <a:xfrm>
            <a:off x="6924378" y="3378949"/>
            <a:ext cx="16782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86356EBD-6751-43B4-A2F1-DC65CCA96F55}"/>
              </a:ext>
            </a:extLst>
          </p:cNvPr>
          <p:cNvSpPr txBox="1"/>
          <p:nvPr/>
        </p:nvSpPr>
        <p:spPr>
          <a:xfrm>
            <a:off x="6753339" y="4602208"/>
            <a:ext cx="2211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/>
              <a:t>750 Aandelenwaarde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469C5862-5580-41A8-81E3-97CB4F8D8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634" y="4396039"/>
            <a:ext cx="4976829" cy="2062976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68EF4EA8-F09D-4786-AC30-65BAC70A4EF9}"/>
              </a:ext>
            </a:extLst>
          </p:cNvPr>
          <p:cNvSpPr/>
          <p:nvPr/>
        </p:nvSpPr>
        <p:spPr>
          <a:xfrm>
            <a:off x="2292095" y="6244973"/>
            <a:ext cx="4876801" cy="1941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86AC542-AEA2-4FB3-BB39-ECE4AF868785}"/>
              </a:ext>
            </a:extLst>
          </p:cNvPr>
          <p:cNvSpPr txBox="1"/>
          <p:nvPr/>
        </p:nvSpPr>
        <p:spPr>
          <a:xfrm>
            <a:off x="5314674" y="6157403"/>
            <a:ext cx="1848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935 </a:t>
            </a:r>
            <a:r>
              <a:rPr lang="nl-BE" b="1" dirty="0" err="1">
                <a:solidFill>
                  <a:srgbClr val="FF0000"/>
                </a:solidFill>
              </a:rPr>
              <a:t>Enterpr.value</a:t>
            </a:r>
            <a:endParaRPr lang="nl-BE" b="1" dirty="0">
              <a:solidFill>
                <a:srgbClr val="FF000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4C2F3B6-A05F-456F-A7A6-32099409164B}"/>
              </a:ext>
            </a:extLst>
          </p:cNvPr>
          <p:cNvSpPr txBox="1"/>
          <p:nvPr/>
        </p:nvSpPr>
        <p:spPr>
          <a:xfrm>
            <a:off x="5624336" y="4998310"/>
            <a:ext cx="1848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935 </a:t>
            </a:r>
            <a:r>
              <a:rPr lang="nl-BE" dirty="0" err="1">
                <a:solidFill>
                  <a:srgbClr val="FF0000"/>
                </a:solidFill>
              </a:rPr>
              <a:t>Enterpr.value</a:t>
            </a:r>
            <a:endParaRPr lang="nl-BE" dirty="0">
              <a:solidFill>
                <a:srgbClr val="FF000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6788A39-F125-42B6-8B57-1EE62C282248}"/>
              </a:ext>
            </a:extLst>
          </p:cNvPr>
          <p:cNvSpPr txBox="1"/>
          <p:nvPr/>
        </p:nvSpPr>
        <p:spPr>
          <a:xfrm>
            <a:off x="5549941" y="5193527"/>
            <a:ext cx="1748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-750 Bankschuld</a:t>
            </a:r>
          </a:p>
        </p:txBody>
      </p:sp>
    </p:spTree>
    <p:extLst>
      <p:ext uri="{BB962C8B-B14F-4D97-AF65-F5344CB8AC3E}">
        <p14:creationId xmlns:p14="http://schemas.microsoft.com/office/powerpoint/2010/main" val="1452721870"/>
      </p:ext>
    </p:extLst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2.png">
            <a:extLst>
              <a:ext uri="{FF2B5EF4-FFF2-40B4-BE49-F238E27FC236}">
                <a16:creationId xmlns:a16="http://schemas.microsoft.com/office/drawing/2014/main" id="{D9BC077C-7F72-4BAC-B7BD-DE11A12FD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1179600" y="2069271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1324062" y="2142296"/>
            <a:ext cx="11525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8" name="Text Box 56"/>
          <p:cNvSpPr txBox="1">
            <a:spLocks noChangeArrowheads="1"/>
          </p:cNvSpPr>
          <p:nvPr/>
        </p:nvSpPr>
        <p:spPr bwMode="auto">
          <a:xfrm>
            <a:off x="2476587" y="2594616"/>
            <a:ext cx="1150938" cy="36004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Schuld</a:t>
            </a:r>
          </a:p>
        </p:txBody>
      </p:sp>
      <p:sp>
        <p:nvSpPr>
          <p:cNvPr id="9" name="Text Box 57"/>
          <p:cNvSpPr txBox="1">
            <a:spLocks noChangeArrowheads="1"/>
          </p:cNvSpPr>
          <p:nvPr/>
        </p:nvSpPr>
        <p:spPr bwMode="auto">
          <a:xfrm>
            <a:off x="2476587" y="2142296"/>
            <a:ext cx="1150938" cy="472004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Eigen vermogen</a:t>
            </a:r>
          </a:p>
        </p:txBody>
      </p:sp>
      <p:sp>
        <p:nvSpPr>
          <p:cNvPr id="10" name="Text Box 58"/>
          <p:cNvSpPr txBox="1">
            <a:spLocks noChangeArrowheads="1"/>
          </p:cNvSpPr>
          <p:nvPr/>
        </p:nvSpPr>
        <p:spPr bwMode="auto">
          <a:xfrm>
            <a:off x="2476587" y="2954656"/>
            <a:ext cx="1150938" cy="23142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&lt;1Y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1324807" y="2861434"/>
            <a:ext cx="11509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Voorraden</a:t>
            </a:r>
          </a:p>
        </p:txBody>
      </p:sp>
      <p:sp>
        <p:nvSpPr>
          <p:cNvPr id="12" name="Text Box 61"/>
          <p:cNvSpPr txBox="1">
            <a:spLocks noChangeArrowheads="1"/>
          </p:cNvSpPr>
          <p:nvPr/>
        </p:nvSpPr>
        <p:spPr bwMode="auto">
          <a:xfrm>
            <a:off x="1324807" y="3509134"/>
            <a:ext cx="1150937" cy="46910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Vorderingen</a:t>
            </a:r>
          </a:p>
        </p:txBody>
      </p: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1324062" y="3078921"/>
            <a:ext cx="11509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BE" sz="1200"/>
              <a:t>Handels-vorderingen</a:t>
            </a:r>
            <a:endParaRPr lang="nl-NL" sz="1200"/>
          </a:p>
        </p:txBody>
      </p:sp>
      <p:sp>
        <p:nvSpPr>
          <p:cNvPr id="14" name="Text Box 63"/>
          <p:cNvSpPr txBox="1">
            <a:spLocks noChangeArrowheads="1"/>
          </p:cNvSpPr>
          <p:nvPr/>
        </p:nvSpPr>
        <p:spPr bwMode="auto">
          <a:xfrm>
            <a:off x="2476587" y="3186077"/>
            <a:ext cx="1150938" cy="253207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KT Fin Schuld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5" name="Text Box 64"/>
          <p:cNvSpPr txBox="1">
            <a:spLocks noChangeArrowheads="1"/>
          </p:cNvSpPr>
          <p:nvPr/>
        </p:nvSpPr>
        <p:spPr bwMode="auto">
          <a:xfrm>
            <a:off x="2476587" y="3437696"/>
            <a:ext cx="11509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Leveranciers</a:t>
            </a:r>
          </a:p>
        </p:txBody>
      </p:sp>
      <p:sp>
        <p:nvSpPr>
          <p:cNvPr id="19" name="Text Box 72"/>
          <p:cNvSpPr txBox="1">
            <a:spLocks noChangeArrowheads="1"/>
          </p:cNvSpPr>
          <p:nvPr/>
        </p:nvSpPr>
        <p:spPr bwMode="auto">
          <a:xfrm>
            <a:off x="2476587" y="3726621"/>
            <a:ext cx="1150938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Soc/Fisc.</a:t>
            </a:r>
          </a:p>
          <a:p>
            <a:pPr algn="ctr" eaLnBrk="1" hangingPunct="1"/>
            <a:r>
              <a:rPr lang="nl-NL" sz="1200"/>
              <a:t>Schulden</a:t>
            </a:r>
          </a:p>
          <a:p>
            <a:pPr algn="ctr" eaLnBrk="1" hangingPunct="1"/>
            <a:endParaRPr lang="nl-NL" sz="1200"/>
          </a:p>
        </p:txBody>
      </p:sp>
      <p:sp>
        <p:nvSpPr>
          <p:cNvPr id="20" name="Text Box 73"/>
          <p:cNvSpPr txBox="1">
            <a:spLocks noChangeArrowheads="1"/>
          </p:cNvSpPr>
          <p:nvPr/>
        </p:nvSpPr>
        <p:spPr bwMode="auto">
          <a:xfrm>
            <a:off x="1320148" y="3979289"/>
            <a:ext cx="1152525" cy="26709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 err="1"/>
              <a:t>Liq.Middelen</a:t>
            </a:r>
            <a:endParaRPr lang="nl-NL" sz="1000" dirty="0"/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2476587" y="2069271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25" name="TextBox 24"/>
          <p:cNvSpPr txBox="1"/>
          <p:nvPr/>
        </p:nvSpPr>
        <p:spPr>
          <a:xfrm>
            <a:off x="2017805" y="1721228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Balans</a:t>
            </a:r>
          </a:p>
        </p:txBody>
      </p:sp>
      <p:pic>
        <p:nvPicPr>
          <p:cNvPr id="29" name="image1.jpeg">
            <a:extLst>
              <a:ext uri="{FF2B5EF4-FFF2-40B4-BE49-F238E27FC236}">
                <a16:creationId xmlns:a16="http://schemas.microsoft.com/office/drawing/2014/main" id="{2F7993CD-85BE-42DA-8BC2-3E5C49AEE3B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1844" y="5988106"/>
            <a:ext cx="1459448" cy="73337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0BB0EF9-4613-413D-BE10-92ACF5B1BB16}"/>
              </a:ext>
            </a:extLst>
          </p:cNvPr>
          <p:cNvSpPr txBox="1"/>
          <p:nvPr/>
        </p:nvSpPr>
        <p:spPr>
          <a:xfrm>
            <a:off x="1512277" y="637188"/>
            <a:ext cx="696570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791845">
              <a:spcBef>
                <a:spcPts val="25"/>
              </a:spcBef>
              <a:spcAft>
                <a:spcPts val="0"/>
              </a:spcAft>
            </a:pPr>
            <a:r>
              <a:rPr lang="nl-BE" sz="3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WACC?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45C9D73-6CD4-4C3F-B37A-87A63359CDEC}"/>
              </a:ext>
            </a:extLst>
          </p:cNvPr>
          <p:cNvCxnSpPr/>
          <p:nvPr/>
        </p:nvCxnSpPr>
        <p:spPr>
          <a:xfrm flipV="1">
            <a:off x="3505200" y="1975201"/>
            <a:ext cx="847344" cy="304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AD94551-BCE3-4107-B0AB-4FFB02FAC8C9}"/>
              </a:ext>
            </a:extLst>
          </p:cNvPr>
          <p:cNvSpPr txBox="1"/>
          <p:nvPr/>
        </p:nvSpPr>
        <p:spPr>
          <a:xfrm>
            <a:off x="4385794" y="1772964"/>
            <a:ext cx="2291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1.000 Eigen Vermogen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8CC6B77-7CD8-4DCE-8B47-64D57212219F}"/>
              </a:ext>
            </a:extLst>
          </p:cNvPr>
          <p:cNvCxnSpPr>
            <a:cxnSpLocks/>
            <a:endCxn id="46" idx="1"/>
          </p:cNvCxnSpPr>
          <p:nvPr/>
        </p:nvCxnSpPr>
        <p:spPr>
          <a:xfrm>
            <a:off x="3645408" y="2706557"/>
            <a:ext cx="948154" cy="5935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1D65C09-9722-40CD-B425-1341B2B88D69}"/>
              </a:ext>
            </a:extLst>
          </p:cNvPr>
          <p:cNvSpPr txBox="1"/>
          <p:nvPr/>
        </p:nvSpPr>
        <p:spPr>
          <a:xfrm>
            <a:off x="4536876" y="2589970"/>
            <a:ext cx="16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250 Bankschuld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BBD7040-A306-458F-BC7A-C32F496B5705}"/>
              </a:ext>
            </a:extLst>
          </p:cNvPr>
          <p:cNvSpPr txBox="1"/>
          <p:nvPr/>
        </p:nvSpPr>
        <p:spPr>
          <a:xfrm>
            <a:off x="6824194" y="1783418"/>
            <a:ext cx="1976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50 Winst na belast.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8A89FEF-7D9A-4FDC-8127-EEA6E367E5F0}"/>
              </a:ext>
            </a:extLst>
          </p:cNvPr>
          <p:cNvCxnSpPr>
            <a:cxnSpLocks/>
          </p:cNvCxnSpPr>
          <p:nvPr/>
        </p:nvCxnSpPr>
        <p:spPr>
          <a:xfrm>
            <a:off x="3630894" y="3441588"/>
            <a:ext cx="826344" cy="4804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D8600C87-DB90-42EF-95BF-53F74F8A65B4}"/>
              </a:ext>
            </a:extLst>
          </p:cNvPr>
          <p:cNvSpPr txBox="1"/>
          <p:nvPr/>
        </p:nvSpPr>
        <p:spPr>
          <a:xfrm>
            <a:off x="4412811" y="3826294"/>
            <a:ext cx="21859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750 Terminal </a:t>
            </a:r>
            <a:r>
              <a:rPr lang="nl-BE" dirty="0" err="1"/>
              <a:t>value</a:t>
            </a:r>
            <a:endParaRPr lang="nl-BE" dirty="0"/>
          </a:p>
          <a:p>
            <a:r>
              <a:rPr lang="nl-BE" sz="1400" dirty="0"/>
              <a:t>           (vaste activa+ W.C.R.)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0921557-BB99-4927-9463-7B9CFCC01965}"/>
              </a:ext>
            </a:extLst>
          </p:cNvPr>
          <p:cNvSpPr txBox="1"/>
          <p:nvPr/>
        </p:nvSpPr>
        <p:spPr>
          <a:xfrm>
            <a:off x="4457238" y="1991914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- 500 Dividend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A6F3C7D-0A91-4819-9985-CC7470048854}"/>
              </a:ext>
            </a:extLst>
          </p:cNvPr>
          <p:cNvCxnSpPr/>
          <p:nvPr/>
        </p:nvCxnSpPr>
        <p:spPr>
          <a:xfrm>
            <a:off x="4412811" y="2317719"/>
            <a:ext cx="16782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342D6B05-E86A-48E4-81AE-807651606959}"/>
              </a:ext>
            </a:extLst>
          </p:cNvPr>
          <p:cNvSpPr txBox="1"/>
          <p:nvPr/>
        </p:nvSpPr>
        <p:spPr>
          <a:xfrm>
            <a:off x="4561933" y="2275115"/>
            <a:ext cx="2115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500 Eigen vermogen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D8CEAE2-6CC3-48CD-BFB9-4739C77AB222}"/>
              </a:ext>
            </a:extLst>
          </p:cNvPr>
          <p:cNvCxnSpPr/>
          <p:nvPr/>
        </p:nvCxnSpPr>
        <p:spPr>
          <a:xfrm>
            <a:off x="4385794" y="3181220"/>
            <a:ext cx="16782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5B185185-0A63-4397-B7D1-E416D9D58B29}"/>
              </a:ext>
            </a:extLst>
          </p:cNvPr>
          <p:cNvSpPr txBox="1"/>
          <p:nvPr/>
        </p:nvSpPr>
        <p:spPr>
          <a:xfrm>
            <a:off x="4412811" y="2821653"/>
            <a:ext cx="1917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+ 500 Financiering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2AA3FC7-A17B-4736-80BC-77915DE4963E}"/>
              </a:ext>
            </a:extLst>
          </p:cNvPr>
          <p:cNvSpPr txBox="1"/>
          <p:nvPr/>
        </p:nvSpPr>
        <p:spPr>
          <a:xfrm>
            <a:off x="4593562" y="3115418"/>
            <a:ext cx="1678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750 Bankschuld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A1CF2D0-19E1-49B7-AFB2-D9ACDEFA743D}"/>
              </a:ext>
            </a:extLst>
          </p:cNvPr>
          <p:cNvSpPr txBox="1"/>
          <p:nvPr/>
        </p:nvSpPr>
        <p:spPr>
          <a:xfrm>
            <a:off x="6710762" y="1991914"/>
            <a:ext cx="2326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- 15 Extra netto intrest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0E82C4F-817B-4300-90A4-08000BCB4D5F}"/>
              </a:ext>
            </a:extLst>
          </p:cNvPr>
          <p:cNvSpPr txBox="1"/>
          <p:nvPr/>
        </p:nvSpPr>
        <p:spPr>
          <a:xfrm>
            <a:off x="6810371" y="2302502"/>
            <a:ext cx="2008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35 Winst na belast</a:t>
            </a:r>
            <a:r>
              <a:rPr lang="nl-BE" dirty="0"/>
              <a:t>.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C4F50D6-073B-4EDD-B3CC-E52D2031BC66}"/>
              </a:ext>
            </a:extLst>
          </p:cNvPr>
          <p:cNvCxnSpPr/>
          <p:nvPr/>
        </p:nvCxnSpPr>
        <p:spPr>
          <a:xfrm>
            <a:off x="6799739" y="2336032"/>
            <a:ext cx="16782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1E9F4963-256A-4063-AE0C-FC10042EFEAF}"/>
              </a:ext>
            </a:extLst>
          </p:cNvPr>
          <p:cNvSpPr txBox="1"/>
          <p:nvPr/>
        </p:nvSpPr>
        <p:spPr>
          <a:xfrm>
            <a:off x="6832182" y="2831626"/>
            <a:ext cx="15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100 Kasstroom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9D809A9-B925-47F9-9B3F-869772EBB0A1}"/>
              </a:ext>
            </a:extLst>
          </p:cNvPr>
          <p:cNvSpPr txBox="1"/>
          <p:nvPr/>
        </p:nvSpPr>
        <p:spPr>
          <a:xfrm>
            <a:off x="6822307" y="3035792"/>
            <a:ext cx="2326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- 15 Extra netto intrest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41DC218-BE7A-4237-AF11-5A0F97D2B300}"/>
              </a:ext>
            </a:extLst>
          </p:cNvPr>
          <p:cNvSpPr txBox="1"/>
          <p:nvPr/>
        </p:nvSpPr>
        <p:spPr>
          <a:xfrm>
            <a:off x="6935010" y="3345419"/>
            <a:ext cx="146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85 kasstroom</a:t>
            </a:r>
            <a:endParaRPr lang="nl-BE" dirty="0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2C9CF62E-E527-4F2D-B87E-DE4B6218151C}"/>
              </a:ext>
            </a:extLst>
          </p:cNvPr>
          <p:cNvCxnSpPr/>
          <p:nvPr/>
        </p:nvCxnSpPr>
        <p:spPr>
          <a:xfrm>
            <a:off x="6924378" y="3378949"/>
            <a:ext cx="16782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86356EBD-6751-43B4-A2F1-DC65CCA96F55}"/>
              </a:ext>
            </a:extLst>
          </p:cNvPr>
          <p:cNvSpPr txBox="1"/>
          <p:nvPr/>
        </p:nvSpPr>
        <p:spPr>
          <a:xfrm>
            <a:off x="6753339" y="4602208"/>
            <a:ext cx="2211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/>
              <a:t>750 Aandelenwaarde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469C5862-5580-41A8-81E3-97CB4F8D8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634" y="4396039"/>
            <a:ext cx="4976829" cy="2062976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68EF4EA8-F09D-4786-AC30-65BAC70A4EF9}"/>
              </a:ext>
            </a:extLst>
          </p:cNvPr>
          <p:cNvSpPr/>
          <p:nvPr/>
        </p:nvSpPr>
        <p:spPr>
          <a:xfrm>
            <a:off x="2292095" y="6244973"/>
            <a:ext cx="4876801" cy="1941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86AC542-AEA2-4FB3-BB39-ECE4AF868785}"/>
              </a:ext>
            </a:extLst>
          </p:cNvPr>
          <p:cNvSpPr txBox="1"/>
          <p:nvPr/>
        </p:nvSpPr>
        <p:spPr>
          <a:xfrm>
            <a:off x="5314674" y="6157403"/>
            <a:ext cx="1848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935 </a:t>
            </a:r>
            <a:r>
              <a:rPr lang="nl-BE" b="1" dirty="0" err="1">
                <a:solidFill>
                  <a:srgbClr val="FF0000"/>
                </a:solidFill>
              </a:rPr>
              <a:t>Enterpr.value</a:t>
            </a:r>
            <a:endParaRPr lang="nl-BE" b="1" dirty="0">
              <a:solidFill>
                <a:srgbClr val="FF000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4C2F3B6-A05F-456F-A7A6-32099409164B}"/>
              </a:ext>
            </a:extLst>
          </p:cNvPr>
          <p:cNvSpPr txBox="1"/>
          <p:nvPr/>
        </p:nvSpPr>
        <p:spPr>
          <a:xfrm>
            <a:off x="5624336" y="4998310"/>
            <a:ext cx="1848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935 </a:t>
            </a:r>
            <a:r>
              <a:rPr lang="nl-BE" dirty="0" err="1">
                <a:solidFill>
                  <a:srgbClr val="FF0000"/>
                </a:solidFill>
              </a:rPr>
              <a:t>Enterpr.value</a:t>
            </a:r>
            <a:endParaRPr lang="nl-BE" dirty="0">
              <a:solidFill>
                <a:srgbClr val="FF000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6788A39-F125-42B6-8B57-1EE62C282248}"/>
              </a:ext>
            </a:extLst>
          </p:cNvPr>
          <p:cNvSpPr txBox="1"/>
          <p:nvPr/>
        </p:nvSpPr>
        <p:spPr>
          <a:xfrm>
            <a:off x="5549941" y="5193527"/>
            <a:ext cx="1748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-750 Bankschuld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8025711-B663-4DBD-B366-D616CC54C3BD}"/>
              </a:ext>
            </a:extLst>
          </p:cNvPr>
          <p:cNvSpPr txBox="1"/>
          <p:nvPr/>
        </p:nvSpPr>
        <p:spPr>
          <a:xfrm>
            <a:off x="5624336" y="5472822"/>
            <a:ext cx="2211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185 Aandelenwaarde</a:t>
            </a:r>
            <a:endParaRPr lang="nl-BE" dirty="0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3E66E09-B238-4EE8-BFB3-32BC729D9D87}"/>
              </a:ext>
            </a:extLst>
          </p:cNvPr>
          <p:cNvCxnSpPr/>
          <p:nvPr/>
        </p:nvCxnSpPr>
        <p:spPr>
          <a:xfrm>
            <a:off x="5613704" y="5506352"/>
            <a:ext cx="16782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6855767"/>
      </p:ext>
    </p:extLst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2.png">
            <a:extLst>
              <a:ext uri="{FF2B5EF4-FFF2-40B4-BE49-F238E27FC236}">
                <a16:creationId xmlns:a16="http://schemas.microsoft.com/office/drawing/2014/main" id="{D9BC077C-7F72-4BAC-B7BD-DE11A12FD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1179600" y="2069271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1324062" y="2142296"/>
            <a:ext cx="11525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8" name="Text Box 56"/>
          <p:cNvSpPr txBox="1">
            <a:spLocks noChangeArrowheads="1"/>
          </p:cNvSpPr>
          <p:nvPr/>
        </p:nvSpPr>
        <p:spPr bwMode="auto">
          <a:xfrm>
            <a:off x="2476587" y="2594616"/>
            <a:ext cx="1150938" cy="36004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Schuld</a:t>
            </a:r>
          </a:p>
        </p:txBody>
      </p:sp>
      <p:sp>
        <p:nvSpPr>
          <p:cNvPr id="9" name="Text Box 57"/>
          <p:cNvSpPr txBox="1">
            <a:spLocks noChangeArrowheads="1"/>
          </p:cNvSpPr>
          <p:nvPr/>
        </p:nvSpPr>
        <p:spPr bwMode="auto">
          <a:xfrm>
            <a:off x="2476587" y="2142296"/>
            <a:ext cx="1150938" cy="472004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Eigen vermogen</a:t>
            </a:r>
          </a:p>
        </p:txBody>
      </p:sp>
      <p:sp>
        <p:nvSpPr>
          <p:cNvPr id="10" name="Text Box 58"/>
          <p:cNvSpPr txBox="1">
            <a:spLocks noChangeArrowheads="1"/>
          </p:cNvSpPr>
          <p:nvPr/>
        </p:nvSpPr>
        <p:spPr bwMode="auto">
          <a:xfrm>
            <a:off x="2476587" y="2954656"/>
            <a:ext cx="1150938" cy="23142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&lt;1Y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1324807" y="2861434"/>
            <a:ext cx="11509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Voorraden</a:t>
            </a:r>
          </a:p>
        </p:txBody>
      </p:sp>
      <p:sp>
        <p:nvSpPr>
          <p:cNvPr id="12" name="Text Box 61"/>
          <p:cNvSpPr txBox="1">
            <a:spLocks noChangeArrowheads="1"/>
          </p:cNvSpPr>
          <p:nvPr/>
        </p:nvSpPr>
        <p:spPr bwMode="auto">
          <a:xfrm>
            <a:off x="1324807" y="3509134"/>
            <a:ext cx="1150937" cy="46910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Vorderingen</a:t>
            </a:r>
          </a:p>
        </p:txBody>
      </p: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1324062" y="3078921"/>
            <a:ext cx="11509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BE" sz="1200"/>
              <a:t>Handels-vorderingen</a:t>
            </a:r>
            <a:endParaRPr lang="nl-NL" sz="1200"/>
          </a:p>
        </p:txBody>
      </p:sp>
      <p:sp>
        <p:nvSpPr>
          <p:cNvPr id="14" name="Text Box 63"/>
          <p:cNvSpPr txBox="1">
            <a:spLocks noChangeArrowheads="1"/>
          </p:cNvSpPr>
          <p:nvPr/>
        </p:nvSpPr>
        <p:spPr bwMode="auto">
          <a:xfrm>
            <a:off x="2476587" y="3186077"/>
            <a:ext cx="1150938" cy="253207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KT Fin Schuld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5" name="Text Box 64"/>
          <p:cNvSpPr txBox="1">
            <a:spLocks noChangeArrowheads="1"/>
          </p:cNvSpPr>
          <p:nvPr/>
        </p:nvSpPr>
        <p:spPr bwMode="auto">
          <a:xfrm>
            <a:off x="2476587" y="3437696"/>
            <a:ext cx="11509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Leveranciers</a:t>
            </a:r>
          </a:p>
        </p:txBody>
      </p:sp>
      <p:sp>
        <p:nvSpPr>
          <p:cNvPr id="19" name="Text Box 72"/>
          <p:cNvSpPr txBox="1">
            <a:spLocks noChangeArrowheads="1"/>
          </p:cNvSpPr>
          <p:nvPr/>
        </p:nvSpPr>
        <p:spPr bwMode="auto">
          <a:xfrm>
            <a:off x="2476587" y="3726621"/>
            <a:ext cx="1150938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Soc/Fisc.</a:t>
            </a:r>
          </a:p>
          <a:p>
            <a:pPr algn="ctr" eaLnBrk="1" hangingPunct="1"/>
            <a:r>
              <a:rPr lang="nl-NL" sz="1200"/>
              <a:t>Schulden</a:t>
            </a:r>
          </a:p>
          <a:p>
            <a:pPr algn="ctr" eaLnBrk="1" hangingPunct="1"/>
            <a:endParaRPr lang="nl-NL" sz="1200"/>
          </a:p>
        </p:txBody>
      </p:sp>
      <p:sp>
        <p:nvSpPr>
          <p:cNvPr id="20" name="Text Box 73"/>
          <p:cNvSpPr txBox="1">
            <a:spLocks noChangeArrowheads="1"/>
          </p:cNvSpPr>
          <p:nvPr/>
        </p:nvSpPr>
        <p:spPr bwMode="auto">
          <a:xfrm>
            <a:off x="1320148" y="3979289"/>
            <a:ext cx="1152525" cy="26709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 err="1"/>
              <a:t>Liq.Middelen</a:t>
            </a:r>
            <a:endParaRPr lang="nl-NL" sz="1000" dirty="0"/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2476587" y="2069271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25" name="TextBox 24"/>
          <p:cNvSpPr txBox="1"/>
          <p:nvPr/>
        </p:nvSpPr>
        <p:spPr>
          <a:xfrm>
            <a:off x="2017805" y="1721228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Balans</a:t>
            </a:r>
          </a:p>
        </p:txBody>
      </p:sp>
      <p:pic>
        <p:nvPicPr>
          <p:cNvPr id="29" name="image1.jpeg">
            <a:extLst>
              <a:ext uri="{FF2B5EF4-FFF2-40B4-BE49-F238E27FC236}">
                <a16:creationId xmlns:a16="http://schemas.microsoft.com/office/drawing/2014/main" id="{2F7993CD-85BE-42DA-8BC2-3E5C49AEE3B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1844" y="5988106"/>
            <a:ext cx="1459448" cy="73337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0BB0EF9-4613-413D-BE10-92ACF5B1BB16}"/>
              </a:ext>
            </a:extLst>
          </p:cNvPr>
          <p:cNvSpPr txBox="1"/>
          <p:nvPr/>
        </p:nvSpPr>
        <p:spPr>
          <a:xfrm>
            <a:off x="1512277" y="637188"/>
            <a:ext cx="696570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791845">
              <a:spcBef>
                <a:spcPts val="25"/>
              </a:spcBef>
              <a:spcAft>
                <a:spcPts val="0"/>
              </a:spcAft>
            </a:pPr>
            <a:r>
              <a:rPr lang="nl-BE" sz="3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WACC?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45C9D73-6CD4-4C3F-B37A-87A63359CDEC}"/>
              </a:ext>
            </a:extLst>
          </p:cNvPr>
          <p:cNvCxnSpPr/>
          <p:nvPr/>
        </p:nvCxnSpPr>
        <p:spPr>
          <a:xfrm flipV="1">
            <a:off x="3505200" y="1975201"/>
            <a:ext cx="847344" cy="304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AD94551-BCE3-4107-B0AB-4FFB02FAC8C9}"/>
              </a:ext>
            </a:extLst>
          </p:cNvPr>
          <p:cNvSpPr txBox="1"/>
          <p:nvPr/>
        </p:nvSpPr>
        <p:spPr>
          <a:xfrm>
            <a:off x="4385794" y="1772964"/>
            <a:ext cx="2291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1.000 Eigen Vermogen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8CC6B77-7CD8-4DCE-8B47-64D57212219F}"/>
              </a:ext>
            </a:extLst>
          </p:cNvPr>
          <p:cNvCxnSpPr>
            <a:cxnSpLocks/>
            <a:endCxn id="46" idx="1"/>
          </p:cNvCxnSpPr>
          <p:nvPr/>
        </p:nvCxnSpPr>
        <p:spPr>
          <a:xfrm>
            <a:off x="3645408" y="2706557"/>
            <a:ext cx="948154" cy="5935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1D65C09-9722-40CD-B425-1341B2B88D69}"/>
              </a:ext>
            </a:extLst>
          </p:cNvPr>
          <p:cNvSpPr txBox="1"/>
          <p:nvPr/>
        </p:nvSpPr>
        <p:spPr>
          <a:xfrm>
            <a:off x="4536876" y="2589970"/>
            <a:ext cx="16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250 Bankschuld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BBD7040-A306-458F-BC7A-C32F496B5705}"/>
              </a:ext>
            </a:extLst>
          </p:cNvPr>
          <p:cNvSpPr txBox="1"/>
          <p:nvPr/>
        </p:nvSpPr>
        <p:spPr>
          <a:xfrm>
            <a:off x="6824194" y="1783418"/>
            <a:ext cx="1976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50 Winst na belast.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8A89FEF-7D9A-4FDC-8127-EEA6E367E5F0}"/>
              </a:ext>
            </a:extLst>
          </p:cNvPr>
          <p:cNvCxnSpPr>
            <a:cxnSpLocks/>
          </p:cNvCxnSpPr>
          <p:nvPr/>
        </p:nvCxnSpPr>
        <p:spPr>
          <a:xfrm>
            <a:off x="3630894" y="3441588"/>
            <a:ext cx="826344" cy="4804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D8600C87-DB90-42EF-95BF-53F74F8A65B4}"/>
              </a:ext>
            </a:extLst>
          </p:cNvPr>
          <p:cNvSpPr txBox="1"/>
          <p:nvPr/>
        </p:nvSpPr>
        <p:spPr>
          <a:xfrm>
            <a:off x="4412811" y="3826294"/>
            <a:ext cx="21859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750 Terminal </a:t>
            </a:r>
            <a:r>
              <a:rPr lang="nl-BE" dirty="0" err="1"/>
              <a:t>value</a:t>
            </a:r>
            <a:endParaRPr lang="nl-BE" dirty="0"/>
          </a:p>
          <a:p>
            <a:r>
              <a:rPr lang="nl-BE" sz="1400" dirty="0"/>
              <a:t>           (vaste activa+ W.C.R.)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0921557-BB99-4927-9463-7B9CFCC01965}"/>
              </a:ext>
            </a:extLst>
          </p:cNvPr>
          <p:cNvSpPr txBox="1"/>
          <p:nvPr/>
        </p:nvSpPr>
        <p:spPr>
          <a:xfrm>
            <a:off x="4457238" y="1991914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- 500 Dividend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A6F3C7D-0A91-4819-9985-CC7470048854}"/>
              </a:ext>
            </a:extLst>
          </p:cNvPr>
          <p:cNvCxnSpPr/>
          <p:nvPr/>
        </p:nvCxnSpPr>
        <p:spPr>
          <a:xfrm>
            <a:off x="4412811" y="2317719"/>
            <a:ext cx="16782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342D6B05-E86A-48E4-81AE-807651606959}"/>
              </a:ext>
            </a:extLst>
          </p:cNvPr>
          <p:cNvSpPr txBox="1"/>
          <p:nvPr/>
        </p:nvSpPr>
        <p:spPr>
          <a:xfrm>
            <a:off x="4561933" y="2275115"/>
            <a:ext cx="2115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500 Eigen vermogen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D8CEAE2-6CC3-48CD-BFB9-4739C77AB222}"/>
              </a:ext>
            </a:extLst>
          </p:cNvPr>
          <p:cNvCxnSpPr/>
          <p:nvPr/>
        </p:nvCxnSpPr>
        <p:spPr>
          <a:xfrm>
            <a:off x="4385794" y="3181220"/>
            <a:ext cx="16782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5B185185-0A63-4397-B7D1-E416D9D58B29}"/>
              </a:ext>
            </a:extLst>
          </p:cNvPr>
          <p:cNvSpPr txBox="1"/>
          <p:nvPr/>
        </p:nvSpPr>
        <p:spPr>
          <a:xfrm>
            <a:off x="4412811" y="2821653"/>
            <a:ext cx="1917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+ 500 Financiering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2AA3FC7-A17B-4736-80BC-77915DE4963E}"/>
              </a:ext>
            </a:extLst>
          </p:cNvPr>
          <p:cNvSpPr txBox="1"/>
          <p:nvPr/>
        </p:nvSpPr>
        <p:spPr>
          <a:xfrm>
            <a:off x="4593562" y="3115418"/>
            <a:ext cx="1678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750 Bankschuld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A1CF2D0-19E1-49B7-AFB2-D9ACDEFA743D}"/>
              </a:ext>
            </a:extLst>
          </p:cNvPr>
          <p:cNvSpPr txBox="1"/>
          <p:nvPr/>
        </p:nvSpPr>
        <p:spPr>
          <a:xfrm>
            <a:off x="6710762" y="1991914"/>
            <a:ext cx="2326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- 15 Extra netto intrest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0E82C4F-817B-4300-90A4-08000BCB4D5F}"/>
              </a:ext>
            </a:extLst>
          </p:cNvPr>
          <p:cNvSpPr txBox="1"/>
          <p:nvPr/>
        </p:nvSpPr>
        <p:spPr>
          <a:xfrm>
            <a:off x="6810371" y="2302502"/>
            <a:ext cx="2008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35 Winst na belast</a:t>
            </a:r>
            <a:r>
              <a:rPr lang="nl-BE" dirty="0"/>
              <a:t>.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C4F50D6-073B-4EDD-B3CC-E52D2031BC66}"/>
              </a:ext>
            </a:extLst>
          </p:cNvPr>
          <p:cNvCxnSpPr/>
          <p:nvPr/>
        </p:nvCxnSpPr>
        <p:spPr>
          <a:xfrm>
            <a:off x="6799739" y="2336032"/>
            <a:ext cx="16782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1E9F4963-256A-4063-AE0C-FC10042EFEAF}"/>
              </a:ext>
            </a:extLst>
          </p:cNvPr>
          <p:cNvSpPr txBox="1"/>
          <p:nvPr/>
        </p:nvSpPr>
        <p:spPr>
          <a:xfrm>
            <a:off x="6832182" y="2831626"/>
            <a:ext cx="15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100 Kasstroom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9D809A9-B925-47F9-9B3F-869772EBB0A1}"/>
              </a:ext>
            </a:extLst>
          </p:cNvPr>
          <p:cNvSpPr txBox="1"/>
          <p:nvPr/>
        </p:nvSpPr>
        <p:spPr>
          <a:xfrm>
            <a:off x="6822307" y="3035792"/>
            <a:ext cx="2326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- 15 Extra netto intrest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41DC218-BE7A-4237-AF11-5A0F97D2B300}"/>
              </a:ext>
            </a:extLst>
          </p:cNvPr>
          <p:cNvSpPr txBox="1"/>
          <p:nvPr/>
        </p:nvSpPr>
        <p:spPr>
          <a:xfrm>
            <a:off x="6935010" y="3345419"/>
            <a:ext cx="146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85 kasstroom</a:t>
            </a:r>
            <a:endParaRPr lang="nl-BE" dirty="0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2C9CF62E-E527-4F2D-B87E-DE4B6218151C}"/>
              </a:ext>
            </a:extLst>
          </p:cNvPr>
          <p:cNvCxnSpPr/>
          <p:nvPr/>
        </p:nvCxnSpPr>
        <p:spPr>
          <a:xfrm>
            <a:off x="6924378" y="3378949"/>
            <a:ext cx="16782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86356EBD-6751-43B4-A2F1-DC65CCA96F55}"/>
              </a:ext>
            </a:extLst>
          </p:cNvPr>
          <p:cNvSpPr txBox="1"/>
          <p:nvPr/>
        </p:nvSpPr>
        <p:spPr>
          <a:xfrm>
            <a:off x="6753339" y="4602208"/>
            <a:ext cx="2211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/>
              <a:t>750 Aandelenwaarde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469C5862-5580-41A8-81E3-97CB4F8D8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634" y="4396039"/>
            <a:ext cx="4976829" cy="2062976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68EF4EA8-F09D-4786-AC30-65BAC70A4EF9}"/>
              </a:ext>
            </a:extLst>
          </p:cNvPr>
          <p:cNvSpPr/>
          <p:nvPr/>
        </p:nvSpPr>
        <p:spPr>
          <a:xfrm>
            <a:off x="2292095" y="6244973"/>
            <a:ext cx="4876801" cy="1941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86AC542-AEA2-4FB3-BB39-ECE4AF868785}"/>
              </a:ext>
            </a:extLst>
          </p:cNvPr>
          <p:cNvSpPr txBox="1"/>
          <p:nvPr/>
        </p:nvSpPr>
        <p:spPr>
          <a:xfrm>
            <a:off x="5314674" y="6157403"/>
            <a:ext cx="1848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935 </a:t>
            </a:r>
            <a:r>
              <a:rPr lang="nl-BE" b="1" dirty="0" err="1">
                <a:solidFill>
                  <a:srgbClr val="FF0000"/>
                </a:solidFill>
              </a:rPr>
              <a:t>Enterpr.value</a:t>
            </a:r>
            <a:endParaRPr lang="nl-BE" b="1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8025711-B663-4DBD-B366-D616CC54C3BD}"/>
              </a:ext>
            </a:extLst>
          </p:cNvPr>
          <p:cNvSpPr txBox="1"/>
          <p:nvPr/>
        </p:nvSpPr>
        <p:spPr>
          <a:xfrm>
            <a:off x="5624336" y="5472822"/>
            <a:ext cx="2211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185 Aandelenwaarde</a:t>
            </a:r>
            <a:endParaRPr lang="nl-BE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8D48BBB-537F-45C9-8ED4-4B25C029EC2C}"/>
              </a:ext>
            </a:extLst>
          </p:cNvPr>
          <p:cNvSpPr txBox="1"/>
          <p:nvPr/>
        </p:nvSpPr>
        <p:spPr>
          <a:xfrm>
            <a:off x="6022090" y="5064845"/>
            <a:ext cx="2917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0070C0"/>
                </a:solidFill>
              </a:rPr>
              <a:t>-565 daling Aandelenwaarde</a:t>
            </a:r>
            <a:endParaRPr lang="nl-BE" dirty="0">
              <a:solidFill>
                <a:srgbClr val="0070C0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3C62B53-39EE-44E5-8BB5-1B5B78822925}"/>
              </a:ext>
            </a:extLst>
          </p:cNvPr>
          <p:cNvCxnSpPr/>
          <p:nvPr/>
        </p:nvCxnSpPr>
        <p:spPr>
          <a:xfrm flipV="1">
            <a:off x="7040880" y="4895548"/>
            <a:ext cx="122762" cy="2349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E0C19B2-06C4-4A01-A0A0-CA83F028558E}"/>
              </a:ext>
            </a:extLst>
          </p:cNvPr>
          <p:cNvCxnSpPr>
            <a:cxnSpLocks/>
          </p:cNvCxnSpPr>
          <p:nvPr/>
        </p:nvCxnSpPr>
        <p:spPr>
          <a:xfrm flipH="1">
            <a:off x="6822307" y="5362247"/>
            <a:ext cx="108588" cy="23213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7671932"/>
      </p:ext>
    </p:extLst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2.png">
            <a:extLst>
              <a:ext uri="{FF2B5EF4-FFF2-40B4-BE49-F238E27FC236}">
                <a16:creationId xmlns:a16="http://schemas.microsoft.com/office/drawing/2014/main" id="{D9BC077C-7F72-4BAC-B7BD-DE11A12FD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1179600" y="2069271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1324062" y="2142296"/>
            <a:ext cx="11525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8" name="Text Box 56"/>
          <p:cNvSpPr txBox="1">
            <a:spLocks noChangeArrowheads="1"/>
          </p:cNvSpPr>
          <p:nvPr/>
        </p:nvSpPr>
        <p:spPr bwMode="auto">
          <a:xfrm>
            <a:off x="2476587" y="2594616"/>
            <a:ext cx="1150938" cy="36004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Schuld</a:t>
            </a:r>
          </a:p>
        </p:txBody>
      </p:sp>
      <p:sp>
        <p:nvSpPr>
          <p:cNvPr id="9" name="Text Box 57"/>
          <p:cNvSpPr txBox="1">
            <a:spLocks noChangeArrowheads="1"/>
          </p:cNvSpPr>
          <p:nvPr/>
        </p:nvSpPr>
        <p:spPr bwMode="auto">
          <a:xfrm>
            <a:off x="2476587" y="2142296"/>
            <a:ext cx="1150938" cy="472004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Eigen vermogen</a:t>
            </a:r>
          </a:p>
        </p:txBody>
      </p:sp>
      <p:sp>
        <p:nvSpPr>
          <p:cNvPr id="10" name="Text Box 58"/>
          <p:cNvSpPr txBox="1">
            <a:spLocks noChangeArrowheads="1"/>
          </p:cNvSpPr>
          <p:nvPr/>
        </p:nvSpPr>
        <p:spPr bwMode="auto">
          <a:xfrm>
            <a:off x="2476587" y="2954656"/>
            <a:ext cx="1150938" cy="23142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&lt;1Y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1324807" y="2861434"/>
            <a:ext cx="11509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Voorraden</a:t>
            </a:r>
          </a:p>
        </p:txBody>
      </p:sp>
      <p:sp>
        <p:nvSpPr>
          <p:cNvPr id="12" name="Text Box 61"/>
          <p:cNvSpPr txBox="1">
            <a:spLocks noChangeArrowheads="1"/>
          </p:cNvSpPr>
          <p:nvPr/>
        </p:nvSpPr>
        <p:spPr bwMode="auto">
          <a:xfrm>
            <a:off x="1324807" y="3509134"/>
            <a:ext cx="1150937" cy="46910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Vorderingen</a:t>
            </a:r>
          </a:p>
        </p:txBody>
      </p: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1324062" y="3078921"/>
            <a:ext cx="11509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BE" sz="1200"/>
              <a:t>Handels-vorderingen</a:t>
            </a:r>
            <a:endParaRPr lang="nl-NL" sz="1200"/>
          </a:p>
        </p:txBody>
      </p:sp>
      <p:sp>
        <p:nvSpPr>
          <p:cNvPr id="14" name="Text Box 63"/>
          <p:cNvSpPr txBox="1">
            <a:spLocks noChangeArrowheads="1"/>
          </p:cNvSpPr>
          <p:nvPr/>
        </p:nvSpPr>
        <p:spPr bwMode="auto">
          <a:xfrm>
            <a:off x="2476587" y="3186077"/>
            <a:ext cx="1150938" cy="253207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KT Fin Schuld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5" name="Text Box 64"/>
          <p:cNvSpPr txBox="1">
            <a:spLocks noChangeArrowheads="1"/>
          </p:cNvSpPr>
          <p:nvPr/>
        </p:nvSpPr>
        <p:spPr bwMode="auto">
          <a:xfrm>
            <a:off x="2476587" y="3437696"/>
            <a:ext cx="11509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Leveranciers</a:t>
            </a:r>
          </a:p>
        </p:txBody>
      </p:sp>
      <p:sp>
        <p:nvSpPr>
          <p:cNvPr id="19" name="Text Box 72"/>
          <p:cNvSpPr txBox="1">
            <a:spLocks noChangeArrowheads="1"/>
          </p:cNvSpPr>
          <p:nvPr/>
        </p:nvSpPr>
        <p:spPr bwMode="auto">
          <a:xfrm>
            <a:off x="2476587" y="3726621"/>
            <a:ext cx="1150938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Soc/Fisc.</a:t>
            </a:r>
          </a:p>
          <a:p>
            <a:pPr algn="ctr" eaLnBrk="1" hangingPunct="1"/>
            <a:r>
              <a:rPr lang="nl-NL" sz="1200"/>
              <a:t>Schulden</a:t>
            </a:r>
          </a:p>
          <a:p>
            <a:pPr algn="ctr" eaLnBrk="1" hangingPunct="1"/>
            <a:endParaRPr lang="nl-NL" sz="1200"/>
          </a:p>
        </p:txBody>
      </p:sp>
      <p:sp>
        <p:nvSpPr>
          <p:cNvPr id="20" name="Text Box 73"/>
          <p:cNvSpPr txBox="1">
            <a:spLocks noChangeArrowheads="1"/>
          </p:cNvSpPr>
          <p:nvPr/>
        </p:nvSpPr>
        <p:spPr bwMode="auto">
          <a:xfrm>
            <a:off x="1320148" y="3979289"/>
            <a:ext cx="1152525" cy="26709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 err="1"/>
              <a:t>Liq.Middelen</a:t>
            </a:r>
            <a:endParaRPr lang="nl-NL" sz="1000" dirty="0"/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2476587" y="2069271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25" name="TextBox 24"/>
          <p:cNvSpPr txBox="1"/>
          <p:nvPr/>
        </p:nvSpPr>
        <p:spPr>
          <a:xfrm>
            <a:off x="2017805" y="1721228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Balans</a:t>
            </a:r>
          </a:p>
        </p:txBody>
      </p:sp>
      <p:pic>
        <p:nvPicPr>
          <p:cNvPr id="29" name="image1.jpeg">
            <a:extLst>
              <a:ext uri="{FF2B5EF4-FFF2-40B4-BE49-F238E27FC236}">
                <a16:creationId xmlns:a16="http://schemas.microsoft.com/office/drawing/2014/main" id="{2F7993CD-85BE-42DA-8BC2-3E5C49AEE3B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1844" y="5988106"/>
            <a:ext cx="1459448" cy="73337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0BB0EF9-4613-413D-BE10-92ACF5B1BB16}"/>
              </a:ext>
            </a:extLst>
          </p:cNvPr>
          <p:cNvSpPr txBox="1"/>
          <p:nvPr/>
        </p:nvSpPr>
        <p:spPr>
          <a:xfrm>
            <a:off x="1512277" y="637188"/>
            <a:ext cx="696570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791845">
              <a:spcBef>
                <a:spcPts val="25"/>
              </a:spcBef>
              <a:spcAft>
                <a:spcPts val="0"/>
              </a:spcAft>
            </a:pPr>
            <a:r>
              <a:rPr lang="nl-BE" sz="3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WACC?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45C9D73-6CD4-4C3F-B37A-87A63359CDEC}"/>
              </a:ext>
            </a:extLst>
          </p:cNvPr>
          <p:cNvCxnSpPr/>
          <p:nvPr/>
        </p:nvCxnSpPr>
        <p:spPr>
          <a:xfrm flipV="1">
            <a:off x="3505200" y="1975201"/>
            <a:ext cx="847344" cy="304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AD94551-BCE3-4107-B0AB-4FFB02FAC8C9}"/>
              </a:ext>
            </a:extLst>
          </p:cNvPr>
          <p:cNvSpPr txBox="1"/>
          <p:nvPr/>
        </p:nvSpPr>
        <p:spPr>
          <a:xfrm>
            <a:off x="4385794" y="1772964"/>
            <a:ext cx="2291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1.000 Eigen Vermogen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8CC6B77-7CD8-4DCE-8B47-64D57212219F}"/>
              </a:ext>
            </a:extLst>
          </p:cNvPr>
          <p:cNvCxnSpPr>
            <a:cxnSpLocks/>
            <a:endCxn id="46" idx="1"/>
          </p:cNvCxnSpPr>
          <p:nvPr/>
        </p:nvCxnSpPr>
        <p:spPr>
          <a:xfrm>
            <a:off x="3645408" y="2706557"/>
            <a:ext cx="948154" cy="5935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1D65C09-9722-40CD-B425-1341B2B88D69}"/>
              </a:ext>
            </a:extLst>
          </p:cNvPr>
          <p:cNvSpPr txBox="1"/>
          <p:nvPr/>
        </p:nvSpPr>
        <p:spPr>
          <a:xfrm>
            <a:off x="4536876" y="2589970"/>
            <a:ext cx="16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250 Bankschuld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BBD7040-A306-458F-BC7A-C32F496B5705}"/>
              </a:ext>
            </a:extLst>
          </p:cNvPr>
          <p:cNvSpPr txBox="1"/>
          <p:nvPr/>
        </p:nvSpPr>
        <p:spPr>
          <a:xfrm>
            <a:off x="6824194" y="1783418"/>
            <a:ext cx="1976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50 Winst na belast.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8A89FEF-7D9A-4FDC-8127-EEA6E367E5F0}"/>
              </a:ext>
            </a:extLst>
          </p:cNvPr>
          <p:cNvCxnSpPr>
            <a:cxnSpLocks/>
          </p:cNvCxnSpPr>
          <p:nvPr/>
        </p:nvCxnSpPr>
        <p:spPr>
          <a:xfrm>
            <a:off x="3630894" y="3441588"/>
            <a:ext cx="826344" cy="4804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D8600C87-DB90-42EF-95BF-53F74F8A65B4}"/>
              </a:ext>
            </a:extLst>
          </p:cNvPr>
          <p:cNvSpPr txBox="1"/>
          <p:nvPr/>
        </p:nvSpPr>
        <p:spPr>
          <a:xfrm>
            <a:off x="4412811" y="3826294"/>
            <a:ext cx="21859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750 Terminal </a:t>
            </a:r>
            <a:r>
              <a:rPr lang="nl-BE" dirty="0" err="1"/>
              <a:t>value</a:t>
            </a:r>
            <a:endParaRPr lang="nl-BE" dirty="0"/>
          </a:p>
          <a:p>
            <a:r>
              <a:rPr lang="nl-BE" sz="1400" dirty="0"/>
              <a:t>           (vaste activa+ W.C.R.)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0921557-BB99-4927-9463-7B9CFCC01965}"/>
              </a:ext>
            </a:extLst>
          </p:cNvPr>
          <p:cNvSpPr txBox="1"/>
          <p:nvPr/>
        </p:nvSpPr>
        <p:spPr>
          <a:xfrm>
            <a:off x="4457238" y="1991914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- 500 Dividend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A6F3C7D-0A91-4819-9985-CC7470048854}"/>
              </a:ext>
            </a:extLst>
          </p:cNvPr>
          <p:cNvCxnSpPr/>
          <p:nvPr/>
        </p:nvCxnSpPr>
        <p:spPr>
          <a:xfrm>
            <a:off x="4412811" y="2317719"/>
            <a:ext cx="16782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342D6B05-E86A-48E4-81AE-807651606959}"/>
              </a:ext>
            </a:extLst>
          </p:cNvPr>
          <p:cNvSpPr txBox="1"/>
          <p:nvPr/>
        </p:nvSpPr>
        <p:spPr>
          <a:xfrm>
            <a:off x="4561933" y="2275115"/>
            <a:ext cx="2115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500 Eigen vermogen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D8CEAE2-6CC3-48CD-BFB9-4739C77AB222}"/>
              </a:ext>
            </a:extLst>
          </p:cNvPr>
          <p:cNvCxnSpPr/>
          <p:nvPr/>
        </p:nvCxnSpPr>
        <p:spPr>
          <a:xfrm>
            <a:off x="4385794" y="3181220"/>
            <a:ext cx="16782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5B185185-0A63-4397-B7D1-E416D9D58B29}"/>
              </a:ext>
            </a:extLst>
          </p:cNvPr>
          <p:cNvSpPr txBox="1"/>
          <p:nvPr/>
        </p:nvSpPr>
        <p:spPr>
          <a:xfrm>
            <a:off x="4412811" y="2821653"/>
            <a:ext cx="1917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+ 500 Financiering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2AA3FC7-A17B-4736-80BC-77915DE4963E}"/>
              </a:ext>
            </a:extLst>
          </p:cNvPr>
          <p:cNvSpPr txBox="1"/>
          <p:nvPr/>
        </p:nvSpPr>
        <p:spPr>
          <a:xfrm>
            <a:off x="4593562" y="3115418"/>
            <a:ext cx="1678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750 Bankschuld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A1CF2D0-19E1-49B7-AFB2-D9ACDEFA743D}"/>
              </a:ext>
            </a:extLst>
          </p:cNvPr>
          <p:cNvSpPr txBox="1"/>
          <p:nvPr/>
        </p:nvSpPr>
        <p:spPr>
          <a:xfrm>
            <a:off x="6710762" y="1991914"/>
            <a:ext cx="2326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- 15 Extra netto intrest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0E82C4F-817B-4300-90A4-08000BCB4D5F}"/>
              </a:ext>
            </a:extLst>
          </p:cNvPr>
          <p:cNvSpPr txBox="1"/>
          <p:nvPr/>
        </p:nvSpPr>
        <p:spPr>
          <a:xfrm>
            <a:off x="6810371" y="2302502"/>
            <a:ext cx="2008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35 Winst na belast</a:t>
            </a:r>
            <a:r>
              <a:rPr lang="nl-BE" dirty="0"/>
              <a:t>.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C4F50D6-073B-4EDD-B3CC-E52D2031BC66}"/>
              </a:ext>
            </a:extLst>
          </p:cNvPr>
          <p:cNvCxnSpPr/>
          <p:nvPr/>
        </p:nvCxnSpPr>
        <p:spPr>
          <a:xfrm>
            <a:off x="6799739" y="2336032"/>
            <a:ext cx="16782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1E9F4963-256A-4063-AE0C-FC10042EFEAF}"/>
              </a:ext>
            </a:extLst>
          </p:cNvPr>
          <p:cNvSpPr txBox="1"/>
          <p:nvPr/>
        </p:nvSpPr>
        <p:spPr>
          <a:xfrm>
            <a:off x="6832182" y="2831626"/>
            <a:ext cx="15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100 Kasstroom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9D809A9-B925-47F9-9B3F-869772EBB0A1}"/>
              </a:ext>
            </a:extLst>
          </p:cNvPr>
          <p:cNvSpPr txBox="1"/>
          <p:nvPr/>
        </p:nvSpPr>
        <p:spPr>
          <a:xfrm>
            <a:off x="6822307" y="3035792"/>
            <a:ext cx="2326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- 15 Extra netto intrest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41DC218-BE7A-4237-AF11-5A0F97D2B300}"/>
              </a:ext>
            </a:extLst>
          </p:cNvPr>
          <p:cNvSpPr txBox="1"/>
          <p:nvPr/>
        </p:nvSpPr>
        <p:spPr>
          <a:xfrm>
            <a:off x="6935010" y="3345419"/>
            <a:ext cx="146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85 kasstroom</a:t>
            </a:r>
            <a:endParaRPr lang="nl-BE" dirty="0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2C9CF62E-E527-4F2D-B87E-DE4B6218151C}"/>
              </a:ext>
            </a:extLst>
          </p:cNvPr>
          <p:cNvCxnSpPr/>
          <p:nvPr/>
        </p:nvCxnSpPr>
        <p:spPr>
          <a:xfrm>
            <a:off x="6924378" y="3378949"/>
            <a:ext cx="16782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86356EBD-6751-43B4-A2F1-DC65CCA96F55}"/>
              </a:ext>
            </a:extLst>
          </p:cNvPr>
          <p:cNvSpPr txBox="1"/>
          <p:nvPr/>
        </p:nvSpPr>
        <p:spPr>
          <a:xfrm>
            <a:off x="6753339" y="4602208"/>
            <a:ext cx="2211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/>
              <a:t>750 Aandelenwaarde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469C5862-5580-41A8-81E3-97CB4F8D8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634" y="4396039"/>
            <a:ext cx="4976829" cy="2062976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68EF4EA8-F09D-4786-AC30-65BAC70A4EF9}"/>
              </a:ext>
            </a:extLst>
          </p:cNvPr>
          <p:cNvSpPr/>
          <p:nvPr/>
        </p:nvSpPr>
        <p:spPr>
          <a:xfrm>
            <a:off x="2292095" y="6244973"/>
            <a:ext cx="4876801" cy="1941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86AC542-AEA2-4FB3-BB39-ECE4AF868785}"/>
              </a:ext>
            </a:extLst>
          </p:cNvPr>
          <p:cNvSpPr txBox="1"/>
          <p:nvPr/>
        </p:nvSpPr>
        <p:spPr>
          <a:xfrm>
            <a:off x="5314674" y="6157403"/>
            <a:ext cx="1848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935 </a:t>
            </a:r>
            <a:r>
              <a:rPr lang="nl-BE" b="1" dirty="0" err="1">
                <a:solidFill>
                  <a:srgbClr val="FF0000"/>
                </a:solidFill>
              </a:rPr>
              <a:t>Enterpr.value</a:t>
            </a:r>
            <a:endParaRPr lang="nl-BE" b="1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8025711-B663-4DBD-B366-D616CC54C3BD}"/>
              </a:ext>
            </a:extLst>
          </p:cNvPr>
          <p:cNvSpPr txBox="1"/>
          <p:nvPr/>
        </p:nvSpPr>
        <p:spPr>
          <a:xfrm>
            <a:off x="5624336" y="5472822"/>
            <a:ext cx="2211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185 Aandelenwaarde</a:t>
            </a:r>
            <a:endParaRPr lang="nl-BE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8D48BBB-537F-45C9-8ED4-4B25C029EC2C}"/>
              </a:ext>
            </a:extLst>
          </p:cNvPr>
          <p:cNvSpPr txBox="1"/>
          <p:nvPr/>
        </p:nvSpPr>
        <p:spPr>
          <a:xfrm>
            <a:off x="6022090" y="5064845"/>
            <a:ext cx="2917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0070C0"/>
                </a:solidFill>
              </a:rPr>
              <a:t>-565 daling Aandelenwaarde</a:t>
            </a:r>
            <a:endParaRPr lang="nl-BE" dirty="0">
              <a:solidFill>
                <a:srgbClr val="0070C0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3C62B53-39EE-44E5-8BB5-1B5B78822925}"/>
              </a:ext>
            </a:extLst>
          </p:cNvPr>
          <p:cNvCxnSpPr/>
          <p:nvPr/>
        </p:nvCxnSpPr>
        <p:spPr>
          <a:xfrm flipV="1">
            <a:off x="7040880" y="4895548"/>
            <a:ext cx="122762" cy="2349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E0C19B2-06C4-4A01-A0A0-CA83F028558E}"/>
              </a:ext>
            </a:extLst>
          </p:cNvPr>
          <p:cNvCxnSpPr>
            <a:cxnSpLocks/>
          </p:cNvCxnSpPr>
          <p:nvPr/>
        </p:nvCxnSpPr>
        <p:spPr>
          <a:xfrm flipH="1">
            <a:off x="6822307" y="5362247"/>
            <a:ext cx="108588" cy="23213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7FD84954-0323-4B1C-8582-358ACB67B233}"/>
              </a:ext>
            </a:extLst>
          </p:cNvPr>
          <p:cNvCxnSpPr/>
          <p:nvPr/>
        </p:nvCxnSpPr>
        <p:spPr>
          <a:xfrm flipV="1">
            <a:off x="4872368" y="1610048"/>
            <a:ext cx="122762" cy="2349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BB449826-017F-4C6A-B7A5-659A8599BDD4}"/>
              </a:ext>
            </a:extLst>
          </p:cNvPr>
          <p:cNvSpPr txBox="1"/>
          <p:nvPr/>
        </p:nvSpPr>
        <p:spPr>
          <a:xfrm>
            <a:off x="4147161" y="1316955"/>
            <a:ext cx="2202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0070C0"/>
                </a:solidFill>
              </a:rPr>
              <a:t>+ 400 Netto-dividend</a:t>
            </a:r>
            <a:endParaRPr lang="nl-BE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9910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image2.png">
            <a:extLst>
              <a:ext uri="{FF2B5EF4-FFF2-40B4-BE49-F238E27FC236}">
                <a16:creationId xmlns:a16="http://schemas.microsoft.com/office/drawing/2014/main" id="{7204C255-AAC7-4429-AE37-039A53970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Beste Elektrische Auto's van 2021 / 2022 - Mountox">
            <a:extLst>
              <a:ext uri="{FF2B5EF4-FFF2-40B4-BE49-F238E27FC236}">
                <a16:creationId xmlns:a16="http://schemas.microsoft.com/office/drawing/2014/main" id="{AB15562C-B213-4E74-B4FF-477F8B43E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65" y="2229913"/>
            <a:ext cx="2217295" cy="107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EB77D9E-9D52-47C0-BB47-65DDF786AE94}"/>
              </a:ext>
            </a:extLst>
          </p:cNvPr>
          <p:cNvSpPr/>
          <p:nvPr/>
        </p:nvSpPr>
        <p:spPr>
          <a:xfrm>
            <a:off x="5946533" y="3029541"/>
            <a:ext cx="2297875" cy="1620982"/>
          </a:xfrm>
          <a:custGeom>
            <a:avLst/>
            <a:gdLst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51906 w 2297875"/>
              <a:gd name="connsiteY4" fmla="*/ 831273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7875" h="1620982">
                <a:moveTo>
                  <a:pt x="1294410" y="825335"/>
                </a:moveTo>
                <a:lnTo>
                  <a:pt x="2297875" y="831273"/>
                </a:lnTo>
                <a:lnTo>
                  <a:pt x="2286000" y="5937"/>
                </a:lnTo>
                <a:lnTo>
                  <a:pt x="1140031" y="0"/>
                </a:lnTo>
                <a:lnTo>
                  <a:pt x="1151906" y="831273"/>
                </a:lnTo>
                <a:lnTo>
                  <a:pt x="890649" y="1377537"/>
                </a:lnTo>
                <a:lnTo>
                  <a:pt x="0" y="1377537"/>
                </a:lnTo>
                <a:lnTo>
                  <a:pt x="0" y="1620982"/>
                </a:lnTo>
                <a:lnTo>
                  <a:pt x="1145969" y="1609106"/>
                </a:lnTo>
                <a:lnTo>
                  <a:pt x="1145969" y="1365662"/>
                </a:lnTo>
                <a:lnTo>
                  <a:pt x="985652" y="1377537"/>
                </a:lnTo>
                <a:lnTo>
                  <a:pt x="1294410" y="825335"/>
                </a:lnTo>
                <a:close/>
              </a:path>
            </a:pathLst>
          </a:custGeom>
          <a:solidFill>
            <a:srgbClr val="92D050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CEA66453-5CDA-4624-A952-57546749F2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6525" y="3012136"/>
            <a:ext cx="1245200" cy="94433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2843808" y="2471607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2988270" y="2544632"/>
            <a:ext cx="11525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2989015" y="3263770"/>
            <a:ext cx="11509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Voorraden</a:t>
            </a:r>
          </a:p>
        </p:txBody>
      </p:sp>
      <p:sp>
        <p:nvSpPr>
          <p:cNvPr id="12" name="Text Box 61"/>
          <p:cNvSpPr txBox="1">
            <a:spLocks noChangeArrowheads="1"/>
          </p:cNvSpPr>
          <p:nvPr/>
        </p:nvSpPr>
        <p:spPr bwMode="auto">
          <a:xfrm>
            <a:off x="2989015" y="3911470"/>
            <a:ext cx="1150937" cy="46910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Vorderingen</a:t>
            </a:r>
          </a:p>
        </p:txBody>
      </p: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2988270" y="3481257"/>
            <a:ext cx="11509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BE" sz="1200"/>
              <a:t>Handels-vorderingen</a:t>
            </a:r>
            <a:endParaRPr lang="nl-NL" sz="1200"/>
          </a:p>
        </p:txBody>
      </p:sp>
      <p:sp>
        <p:nvSpPr>
          <p:cNvPr id="15" name="Text Box 64"/>
          <p:cNvSpPr txBox="1">
            <a:spLocks noChangeArrowheads="1"/>
          </p:cNvSpPr>
          <p:nvPr/>
        </p:nvSpPr>
        <p:spPr bwMode="auto">
          <a:xfrm>
            <a:off x="4140795" y="3840032"/>
            <a:ext cx="11509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Leveranciers</a:t>
            </a:r>
          </a:p>
        </p:txBody>
      </p:sp>
      <p:sp>
        <p:nvSpPr>
          <p:cNvPr id="19" name="Text Box 72"/>
          <p:cNvSpPr txBox="1">
            <a:spLocks noChangeArrowheads="1"/>
          </p:cNvSpPr>
          <p:nvPr/>
        </p:nvSpPr>
        <p:spPr bwMode="auto">
          <a:xfrm>
            <a:off x="4140795" y="4128957"/>
            <a:ext cx="1150938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Soc/Fisc.</a:t>
            </a:r>
          </a:p>
          <a:p>
            <a:pPr algn="ctr" eaLnBrk="1" hangingPunct="1"/>
            <a:r>
              <a:rPr lang="nl-NL" sz="1200"/>
              <a:t>Schulden</a:t>
            </a:r>
          </a:p>
          <a:p>
            <a:pPr algn="ctr" eaLnBrk="1" hangingPunct="1"/>
            <a:endParaRPr lang="nl-NL" sz="1200"/>
          </a:p>
        </p:txBody>
      </p:sp>
      <p:sp>
        <p:nvSpPr>
          <p:cNvPr id="20" name="Text Box 73"/>
          <p:cNvSpPr txBox="1">
            <a:spLocks noChangeArrowheads="1"/>
          </p:cNvSpPr>
          <p:nvPr/>
        </p:nvSpPr>
        <p:spPr bwMode="auto">
          <a:xfrm>
            <a:off x="5923514" y="4399439"/>
            <a:ext cx="1152525" cy="26709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 err="1"/>
              <a:t>Liq.Middelen</a:t>
            </a:r>
            <a:endParaRPr lang="nl-NL" sz="1000" dirty="0"/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4140795" y="2471607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B299431-35A9-4F60-A376-0F526B0EDFE5}"/>
              </a:ext>
            </a:extLst>
          </p:cNvPr>
          <p:cNvSpPr txBox="1"/>
          <p:nvPr/>
        </p:nvSpPr>
        <p:spPr>
          <a:xfrm rot="5400000">
            <a:off x="7908814" y="3258723"/>
            <a:ext cx="1013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00B050"/>
                </a:solidFill>
              </a:rPr>
              <a:t>Net-cash</a:t>
            </a: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A9C10B4B-2294-43B5-A0D3-4D8AD6731EEB}"/>
              </a:ext>
            </a:extLst>
          </p:cNvPr>
          <p:cNvSpPr/>
          <p:nvPr/>
        </p:nvSpPr>
        <p:spPr>
          <a:xfrm>
            <a:off x="2974769" y="3265715"/>
            <a:ext cx="1163782" cy="1128156"/>
          </a:xfrm>
          <a:custGeom>
            <a:avLst/>
            <a:gdLst>
              <a:gd name="connsiteX0" fmla="*/ 5937 w 1163782"/>
              <a:gd name="connsiteY0" fmla="*/ 0 h 1110343"/>
              <a:gd name="connsiteX1" fmla="*/ 1163782 w 1163782"/>
              <a:gd name="connsiteY1" fmla="*/ 5938 h 1110343"/>
              <a:gd name="connsiteX2" fmla="*/ 1140031 w 1163782"/>
              <a:gd name="connsiteY2" fmla="*/ 581891 h 1110343"/>
              <a:gd name="connsiteX3" fmla="*/ 896587 w 1163782"/>
              <a:gd name="connsiteY3" fmla="*/ 1110343 h 1110343"/>
              <a:gd name="connsiteX4" fmla="*/ 0 w 1163782"/>
              <a:gd name="connsiteY4" fmla="*/ 1110343 h 1110343"/>
              <a:gd name="connsiteX5" fmla="*/ 5937 w 1163782"/>
              <a:gd name="connsiteY5" fmla="*/ 0 h 1110343"/>
              <a:gd name="connsiteX0" fmla="*/ 5937 w 1163782"/>
              <a:gd name="connsiteY0" fmla="*/ 0 h 1128156"/>
              <a:gd name="connsiteX1" fmla="*/ 1163782 w 1163782"/>
              <a:gd name="connsiteY1" fmla="*/ 5938 h 1128156"/>
              <a:gd name="connsiteX2" fmla="*/ 1140031 w 1163782"/>
              <a:gd name="connsiteY2" fmla="*/ 581891 h 1128156"/>
              <a:gd name="connsiteX3" fmla="*/ 1157844 w 1163782"/>
              <a:gd name="connsiteY3" fmla="*/ 1128156 h 1128156"/>
              <a:gd name="connsiteX4" fmla="*/ 0 w 1163782"/>
              <a:gd name="connsiteY4" fmla="*/ 1110343 h 1128156"/>
              <a:gd name="connsiteX5" fmla="*/ 5937 w 1163782"/>
              <a:gd name="connsiteY5" fmla="*/ 0 h 11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782" h="1128156">
                <a:moveTo>
                  <a:pt x="5937" y="0"/>
                </a:moveTo>
                <a:lnTo>
                  <a:pt x="1163782" y="5938"/>
                </a:lnTo>
                <a:lnTo>
                  <a:pt x="1140031" y="581891"/>
                </a:lnTo>
                <a:lnTo>
                  <a:pt x="1157844" y="1128156"/>
                </a:lnTo>
                <a:lnTo>
                  <a:pt x="0" y="1110343"/>
                </a:lnTo>
                <a:lnTo>
                  <a:pt x="5937" y="0"/>
                </a:lnTo>
                <a:close/>
              </a:path>
            </a:pathLst>
          </a:custGeom>
          <a:solidFill>
            <a:srgbClr val="4472BE">
              <a:alpha val="21961"/>
            </a:srgbClr>
          </a:solidFill>
          <a:ln>
            <a:solidFill>
              <a:srgbClr val="2F528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669F2CF-8FEF-4E75-8DF2-0165C2EE9541}"/>
              </a:ext>
            </a:extLst>
          </p:cNvPr>
          <p:cNvSpPr/>
          <p:nvPr/>
        </p:nvSpPr>
        <p:spPr>
          <a:xfrm>
            <a:off x="2986994" y="2549549"/>
            <a:ext cx="1149887" cy="718518"/>
          </a:xfrm>
          <a:prstGeom prst="rect">
            <a:avLst/>
          </a:prstGeom>
          <a:solidFill>
            <a:srgbClr val="FFFF00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A4A3E07-C6EB-4BA6-9764-BB85466CC42E}"/>
              </a:ext>
            </a:extLst>
          </p:cNvPr>
          <p:cNvSpPr/>
          <p:nvPr/>
        </p:nvSpPr>
        <p:spPr>
          <a:xfrm>
            <a:off x="4127006" y="3849901"/>
            <a:ext cx="1163782" cy="782292"/>
          </a:xfrm>
          <a:custGeom>
            <a:avLst/>
            <a:gdLst>
              <a:gd name="connsiteX0" fmla="*/ 5937 w 1163782"/>
              <a:gd name="connsiteY0" fmla="*/ 0 h 1110343"/>
              <a:gd name="connsiteX1" fmla="*/ 1163782 w 1163782"/>
              <a:gd name="connsiteY1" fmla="*/ 5938 h 1110343"/>
              <a:gd name="connsiteX2" fmla="*/ 1140031 w 1163782"/>
              <a:gd name="connsiteY2" fmla="*/ 581891 h 1110343"/>
              <a:gd name="connsiteX3" fmla="*/ 896587 w 1163782"/>
              <a:gd name="connsiteY3" fmla="*/ 1110343 h 1110343"/>
              <a:gd name="connsiteX4" fmla="*/ 0 w 1163782"/>
              <a:gd name="connsiteY4" fmla="*/ 1110343 h 1110343"/>
              <a:gd name="connsiteX5" fmla="*/ 5937 w 1163782"/>
              <a:gd name="connsiteY5" fmla="*/ 0 h 1110343"/>
              <a:gd name="connsiteX0" fmla="*/ 5937 w 1163782"/>
              <a:gd name="connsiteY0" fmla="*/ 0 h 1128156"/>
              <a:gd name="connsiteX1" fmla="*/ 1163782 w 1163782"/>
              <a:gd name="connsiteY1" fmla="*/ 5938 h 1128156"/>
              <a:gd name="connsiteX2" fmla="*/ 1140031 w 1163782"/>
              <a:gd name="connsiteY2" fmla="*/ 581891 h 1128156"/>
              <a:gd name="connsiteX3" fmla="*/ 1157844 w 1163782"/>
              <a:gd name="connsiteY3" fmla="*/ 1128156 h 1128156"/>
              <a:gd name="connsiteX4" fmla="*/ 0 w 1163782"/>
              <a:gd name="connsiteY4" fmla="*/ 1110343 h 1128156"/>
              <a:gd name="connsiteX5" fmla="*/ 5937 w 1163782"/>
              <a:gd name="connsiteY5" fmla="*/ 0 h 11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782" h="1128156">
                <a:moveTo>
                  <a:pt x="5937" y="0"/>
                </a:moveTo>
                <a:lnTo>
                  <a:pt x="1163782" y="5938"/>
                </a:lnTo>
                <a:lnTo>
                  <a:pt x="1140031" y="581891"/>
                </a:lnTo>
                <a:lnTo>
                  <a:pt x="1157844" y="1128156"/>
                </a:lnTo>
                <a:lnTo>
                  <a:pt x="0" y="1110343"/>
                </a:lnTo>
                <a:lnTo>
                  <a:pt x="5937" y="0"/>
                </a:lnTo>
                <a:close/>
              </a:path>
            </a:pathLst>
          </a:custGeom>
          <a:solidFill>
            <a:srgbClr val="4472BE">
              <a:alpha val="21961"/>
            </a:srgbClr>
          </a:solidFill>
          <a:ln>
            <a:solidFill>
              <a:srgbClr val="2F528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0" name="Line 51">
            <a:extLst>
              <a:ext uri="{FF2B5EF4-FFF2-40B4-BE49-F238E27FC236}">
                <a16:creationId xmlns:a16="http://schemas.microsoft.com/office/drawing/2014/main" id="{AA54A378-229F-4D12-9A95-66796A7C8F73}"/>
              </a:ext>
            </a:extLst>
          </p:cNvPr>
          <p:cNvSpPr>
            <a:spLocks noChangeShapeType="1"/>
          </p:cNvSpPr>
          <p:nvPr/>
        </p:nvSpPr>
        <p:spPr bwMode="auto">
          <a:xfrm>
            <a:off x="5779845" y="2483598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3" name="Line 52">
            <a:extLst>
              <a:ext uri="{FF2B5EF4-FFF2-40B4-BE49-F238E27FC236}">
                <a16:creationId xmlns:a16="http://schemas.microsoft.com/office/drawing/2014/main" id="{B0A524FC-647A-4815-A43A-2DC1086326C0}"/>
              </a:ext>
            </a:extLst>
          </p:cNvPr>
          <p:cNvSpPr>
            <a:spLocks noChangeShapeType="1"/>
          </p:cNvSpPr>
          <p:nvPr/>
        </p:nvSpPr>
        <p:spPr bwMode="auto">
          <a:xfrm>
            <a:off x="7076832" y="2483598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01A7D1D-70A2-4607-A5CE-2A3AB424DCA3}"/>
              </a:ext>
            </a:extLst>
          </p:cNvPr>
          <p:cNvSpPr txBox="1"/>
          <p:nvPr/>
        </p:nvSpPr>
        <p:spPr>
          <a:xfrm>
            <a:off x="6587197" y="2168127"/>
            <a:ext cx="1041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Net-Cash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DED839C-EA03-4484-95E5-E46DDAC80AFE}"/>
              </a:ext>
            </a:extLst>
          </p:cNvPr>
          <p:cNvSpPr txBox="1"/>
          <p:nvPr/>
        </p:nvSpPr>
        <p:spPr>
          <a:xfrm>
            <a:off x="3386948" y="2114266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Enterprise </a:t>
            </a:r>
            <a:r>
              <a:rPr lang="nl-BE" dirty="0" err="1"/>
              <a:t>value</a:t>
            </a:r>
            <a:endParaRPr lang="nl-BE" dirty="0"/>
          </a:p>
        </p:txBody>
      </p:sp>
      <p:sp>
        <p:nvSpPr>
          <p:cNvPr id="37" name="Line 51">
            <a:extLst>
              <a:ext uri="{FF2B5EF4-FFF2-40B4-BE49-F238E27FC236}">
                <a16:creationId xmlns:a16="http://schemas.microsoft.com/office/drawing/2014/main" id="{D89DA65D-55C8-4A37-8057-627C684A108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2471607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8" name="Line 52">
            <a:extLst>
              <a:ext uri="{FF2B5EF4-FFF2-40B4-BE49-F238E27FC236}">
                <a16:creationId xmlns:a16="http://schemas.microsoft.com/office/drawing/2014/main" id="{ADE1A5E0-4A29-4ADD-A8DF-C770FFC8DC42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6987" y="2471607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8368CEE-27A0-4A93-8484-DCD5B1CA3A91}"/>
              </a:ext>
            </a:extLst>
          </p:cNvPr>
          <p:cNvSpPr txBox="1"/>
          <p:nvPr/>
        </p:nvSpPr>
        <p:spPr>
          <a:xfrm>
            <a:off x="905060" y="2114266"/>
            <a:ext cx="771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/>
              <a:t>Equity</a:t>
            </a:r>
            <a:endParaRPr lang="nl-B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A74B1C-C180-4F3F-B910-D7A868F401E8}"/>
              </a:ext>
            </a:extLst>
          </p:cNvPr>
          <p:cNvSpPr txBox="1"/>
          <p:nvPr/>
        </p:nvSpPr>
        <p:spPr>
          <a:xfrm>
            <a:off x="2512747" y="2006544"/>
            <a:ext cx="3449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5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929469D-32C3-4F65-B1E3-2BADCDCD5F0E}"/>
              </a:ext>
            </a:extLst>
          </p:cNvPr>
          <p:cNvSpPr txBox="1"/>
          <p:nvPr/>
        </p:nvSpPr>
        <p:spPr>
          <a:xfrm>
            <a:off x="5498251" y="2060405"/>
            <a:ext cx="3449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5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E5E1717-8EF9-4761-A926-8B15E595117F}"/>
              </a:ext>
            </a:extLst>
          </p:cNvPr>
          <p:cNvSpPr txBox="1"/>
          <p:nvPr/>
        </p:nvSpPr>
        <p:spPr>
          <a:xfrm rot="16200000">
            <a:off x="2506799" y="2732470"/>
            <a:ext cx="746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accent4">
                    <a:lumMod val="75000"/>
                  </a:schemeClr>
                </a:solidFill>
              </a:rPr>
              <a:t>V. act.</a:t>
            </a:r>
          </a:p>
        </p:txBody>
      </p:sp>
      <p:pic>
        <p:nvPicPr>
          <p:cNvPr id="1026" name="Picture 2" descr="De bronafbeelding bekijken">
            <a:extLst>
              <a:ext uri="{FF2B5EF4-FFF2-40B4-BE49-F238E27FC236}">
                <a16:creationId xmlns:a16="http://schemas.microsoft.com/office/drawing/2014/main" id="{A6A0AD92-6E56-4077-B5C4-9A6570EC2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706" y="3181082"/>
            <a:ext cx="1524138" cy="152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C1CBF99A-24B9-458D-8CF2-0E84A4D94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304" y="2680110"/>
            <a:ext cx="889533" cy="125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EDA13C0A-5490-4F36-9A57-DFCFB921F2F8}"/>
              </a:ext>
            </a:extLst>
          </p:cNvPr>
          <p:cNvSpPr/>
          <p:nvPr/>
        </p:nvSpPr>
        <p:spPr>
          <a:xfrm>
            <a:off x="5243629" y="3388856"/>
            <a:ext cx="471638" cy="12616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1F15A8C-6A47-423A-A294-E53FC30EF9DC}"/>
              </a:ext>
            </a:extLst>
          </p:cNvPr>
          <p:cNvSpPr/>
          <p:nvPr/>
        </p:nvSpPr>
        <p:spPr>
          <a:xfrm>
            <a:off x="3165813" y="4678233"/>
            <a:ext cx="2124975" cy="196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BF2AF88-27AE-4A0F-A2A2-FC95706ABFFD}"/>
              </a:ext>
            </a:extLst>
          </p:cNvPr>
          <p:cNvSpPr txBox="1"/>
          <p:nvPr/>
        </p:nvSpPr>
        <p:spPr>
          <a:xfrm>
            <a:off x="2896765" y="4639984"/>
            <a:ext cx="248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4472BE"/>
                </a:solidFill>
              </a:rPr>
              <a:t>Bedrijfskapitaalbehoefte</a:t>
            </a:r>
          </a:p>
        </p:txBody>
      </p:sp>
      <p:pic>
        <p:nvPicPr>
          <p:cNvPr id="42" name="Picture 6" descr="Afbeeldingsresultaten voor auto onderdelen">
            <a:extLst>
              <a:ext uri="{FF2B5EF4-FFF2-40B4-BE49-F238E27FC236}">
                <a16:creationId xmlns:a16="http://schemas.microsoft.com/office/drawing/2014/main" id="{296EEADD-13E1-4BAD-B223-C0FF5E070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87" y="2484709"/>
            <a:ext cx="2356273" cy="131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EA6C2FE4-2A15-46EF-A23D-399E34A0D38E}"/>
              </a:ext>
            </a:extLst>
          </p:cNvPr>
          <p:cNvSpPr/>
          <p:nvPr/>
        </p:nvSpPr>
        <p:spPr>
          <a:xfrm>
            <a:off x="4141429" y="2546698"/>
            <a:ext cx="1046861" cy="11036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4516B33-5D2D-47C2-9BC5-2A4CCA902348}"/>
              </a:ext>
            </a:extLst>
          </p:cNvPr>
          <p:cNvSpPr/>
          <p:nvPr/>
        </p:nvSpPr>
        <p:spPr>
          <a:xfrm>
            <a:off x="2569266" y="2505996"/>
            <a:ext cx="250168" cy="1352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052" name="Picture 4" descr="De bronafbeelding bekijken">
            <a:extLst>
              <a:ext uri="{FF2B5EF4-FFF2-40B4-BE49-F238E27FC236}">
                <a16:creationId xmlns:a16="http://schemas.microsoft.com/office/drawing/2014/main" id="{5B0D0347-4BD1-4FAA-8A07-411C18199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3414469"/>
            <a:ext cx="2308992" cy="130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45D19D5-5746-4562-B2E5-60F81E917A94}"/>
              </a:ext>
            </a:extLst>
          </p:cNvPr>
          <p:cNvSpPr/>
          <p:nvPr/>
        </p:nvSpPr>
        <p:spPr>
          <a:xfrm>
            <a:off x="2645206" y="3407080"/>
            <a:ext cx="471638" cy="1172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8" name="Line 52">
            <a:extLst>
              <a:ext uri="{FF2B5EF4-FFF2-40B4-BE49-F238E27FC236}">
                <a16:creationId xmlns:a16="http://schemas.microsoft.com/office/drawing/2014/main" id="{C9D0D422-5589-4A3D-AE3F-AFA5FC426942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6713" y="2471607"/>
            <a:ext cx="0" cy="95739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1AC424-28A7-4ADB-A74F-32A5BBA4AE89}"/>
              </a:ext>
            </a:extLst>
          </p:cNvPr>
          <p:cNvSpPr/>
          <p:nvPr/>
        </p:nvSpPr>
        <p:spPr>
          <a:xfrm>
            <a:off x="2779066" y="1877352"/>
            <a:ext cx="2788623" cy="3382469"/>
          </a:xfrm>
          <a:prstGeom prst="rect">
            <a:avLst/>
          </a:prstGeom>
          <a:noFill/>
          <a:ln w="57150">
            <a:solidFill>
              <a:srgbClr val="FF99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E48929-4756-46E4-9DAC-B69DA71F7D38}"/>
              </a:ext>
            </a:extLst>
          </p:cNvPr>
          <p:cNvSpPr txBox="1"/>
          <p:nvPr/>
        </p:nvSpPr>
        <p:spPr>
          <a:xfrm>
            <a:off x="2687525" y="1441067"/>
            <a:ext cx="3081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 VAN DE WAARDERING</a:t>
            </a:r>
          </a:p>
        </p:txBody>
      </p:sp>
      <p:pic>
        <p:nvPicPr>
          <p:cNvPr id="51" name="image1.jpeg">
            <a:extLst>
              <a:ext uri="{FF2B5EF4-FFF2-40B4-BE49-F238E27FC236}">
                <a16:creationId xmlns:a16="http://schemas.microsoft.com/office/drawing/2014/main" id="{29799A42-B6E7-4E43-AD04-AA190837BDC2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51844" y="5988106"/>
            <a:ext cx="1459448" cy="7333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5E4F998-294C-411D-B5C1-6AF4013281E3}"/>
              </a:ext>
            </a:extLst>
          </p:cNvPr>
          <p:cNvSpPr txBox="1"/>
          <p:nvPr/>
        </p:nvSpPr>
        <p:spPr>
          <a:xfrm rot="19904078">
            <a:off x="1022025" y="878701"/>
            <a:ext cx="218739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000" b="1" dirty="0">
                <a:solidFill>
                  <a:srgbClr val="FF0000"/>
                </a:solidFill>
              </a:rPr>
              <a:t>6,5 x EBITDA</a:t>
            </a:r>
          </a:p>
        </p:txBody>
      </p:sp>
      <p:sp>
        <p:nvSpPr>
          <p:cNvPr id="52" name="Line 52">
            <a:extLst>
              <a:ext uri="{FF2B5EF4-FFF2-40B4-BE49-F238E27FC236}">
                <a16:creationId xmlns:a16="http://schemas.microsoft.com/office/drawing/2014/main" id="{2E4F9194-88C9-4314-AC70-52E5CF807490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6713" y="3205407"/>
            <a:ext cx="0" cy="29709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53" name="Line 52">
            <a:extLst>
              <a:ext uri="{FF2B5EF4-FFF2-40B4-BE49-F238E27FC236}">
                <a16:creationId xmlns:a16="http://schemas.microsoft.com/office/drawing/2014/main" id="{D0226A14-1B09-4471-8E90-B6E3CA237B2C}"/>
              </a:ext>
            </a:extLst>
          </p:cNvPr>
          <p:cNvSpPr>
            <a:spLocks noChangeShapeType="1"/>
          </p:cNvSpPr>
          <p:nvPr/>
        </p:nvSpPr>
        <p:spPr bwMode="auto">
          <a:xfrm>
            <a:off x="4142067" y="4514387"/>
            <a:ext cx="0" cy="29709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9077565"/>
      </p:ext>
    </p:extLst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2.png">
            <a:extLst>
              <a:ext uri="{FF2B5EF4-FFF2-40B4-BE49-F238E27FC236}">
                <a16:creationId xmlns:a16="http://schemas.microsoft.com/office/drawing/2014/main" id="{D9BC077C-7F72-4BAC-B7BD-DE11A12FD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1179600" y="2069271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1324062" y="2142296"/>
            <a:ext cx="11525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8" name="Text Box 56"/>
          <p:cNvSpPr txBox="1">
            <a:spLocks noChangeArrowheads="1"/>
          </p:cNvSpPr>
          <p:nvPr/>
        </p:nvSpPr>
        <p:spPr bwMode="auto">
          <a:xfrm>
            <a:off x="2476587" y="2594616"/>
            <a:ext cx="1150938" cy="36004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Schuld</a:t>
            </a:r>
          </a:p>
        </p:txBody>
      </p:sp>
      <p:sp>
        <p:nvSpPr>
          <p:cNvPr id="9" name="Text Box 57"/>
          <p:cNvSpPr txBox="1">
            <a:spLocks noChangeArrowheads="1"/>
          </p:cNvSpPr>
          <p:nvPr/>
        </p:nvSpPr>
        <p:spPr bwMode="auto">
          <a:xfrm>
            <a:off x="2476587" y="2142296"/>
            <a:ext cx="1150938" cy="472004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Eigen vermogen</a:t>
            </a:r>
          </a:p>
        </p:txBody>
      </p:sp>
      <p:sp>
        <p:nvSpPr>
          <p:cNvPr id="10" name="Text Box 58"/>
          <p:cNvSpPr txBox="1">
            <a:spLocks noChangeArrowheads="1"/>
          </p:cNvSpPr>
          <p:nvPr/>
        </p:nvSpPr>
        <p:spPr bwMode="auto">
          <a:xfrm>
            <a:off x="2476587" y="2954656"/>
            <a:ext cx="1150938" cy="23142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&lt;1Y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1324807" y="2861434"/>
            <a:ext cx="11509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Voorraden</a:t>
            </a:r>
          </a:p>
        </p:txBody>
      </p:sp>
      <p:sp>
        <p:nvSpPr>
          <p:cNvPr id="12" name="Text Box 61"/>
          <p:cNvSpPr txBox="1">
            <a:spLocks noChangeArrowheads="1"/>
          </p:cNvSpPr>
          <p:nvPr/>
        </p:nvSpPr>
        <p:spPr bwMode="auto">
          <a:xfrm>
            <a:off x="1324807" y="3509134"/>
            <a:ext cx="1150937" cy="46910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Vorderingen</a:t>
            </a:r>
          </a:p>
        </p:txBody>
      </p: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1324062" y="3078921"/>
            <a:ext cx="11509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BE" sz="1200" dirty="0" err="1"/>
              <a:t>Handels-vorderingen</a:t>
            </a:r>
            <a:endParaRPr lang="nl-NL" sz="1200" dirty="0"/>
          </a:p>
        </p:txBody>
      </p:sp>
      <p:sp>
        <p:nvSpPr>
          <p:cNvPr id="14" name="Text Box 63"/>
          <p:cNvSpPr txBox="1">
            <a:spLocks noChangeArrowheads="1"/>
          </p:cNvSpPr>
          <p:nvPr/>
        </p:nvSpPr>
        <p:spPr bwMode="auto">
          <a:xfrm>
            <a:off x="2476587" y="3186077"/>
            <a:ext cx="1150938" cy="253207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KT Fin Schuld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5" name="Text Box 64"/>
          <p:cNvSpPr txBox="1">
            <a:spLocks noChangeArrowheads="1"/>
          </p:cNvSpPr>
          <p:nvPr/>
        </p:nvSpPr>
        <p:spPr bwMode="auto">
          <a:xfrm>
            <a:off x="2476587" y="3437696"/>
            <a:ext cx="11509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Leveranciers</a:t>
            </a:r>
          </a:p>
        </p:txBody>
      </p:sp>
      <p:sp>
        <p:nvSpPr>
          <p:cNvPr id="19" name="Text Box 72"/>
          <p:cNvSpPr txBox="1">
            <a:spLocks noChangeArrowheads="1"/>
          </p:cNvSpPr>
          <p:nvPr/>
        </p:nvSpPr>
        <p:spPr bwMode="auto">
          <a:xfrm>
            <a:off x="2476587" y="3726621"/>
            <a:ext cx="1150938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Soc/Fisc.</a:t>
            </a:r>
          </a:p>
          <a:p>
            <a:pPr algn="ctr" eaLnBrk="1" hangingPunct="1"/>
            <a:r>
              <a:rPr lang="nl-NL" sz="1200"/>
              <a:t>Schulden</a:t>
            </a:r>
          </a:p>
          <a:p>
            <a:pPr algn="ctr" eaLnBrk="1" hangingPunct="1"/>
            <a:endParaRPr lang="nl-NL" sz="1200"/>
          </a:p>
        </p:txBody>
      </p:sp>
      <p:sp>
        <p:nvSpPr>
          <p:cNvPr id="20" name="Text Box 73"/>
          <p:cNvSpPr txBox="1">
            <a:spLocks noChangeArrowheads="1"/>
          </p:cNvSpPr>
          <p:nvPr/>
        </p:nvSpPr>
        <p:spPr bwMode="auto">
          <a:xfrm>
            <a:off x="1320148" y="3979289"/>
            <a:ext cx="1152525" cy="26709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 err="1"/>
              <a:t>Liq.Middelen</a:t>
            </a:r>
            <a:endParaRPr lang="nl-NL" sz="1000" dirty="0"/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2476587" y="2069271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25" name="TextBox 24"/>
          <p:cNvSpPr txBox="1"/>
          <p:nvPr/>
        </p:nvSpPr>
        <p:spPr>
          <a:xfrm>
            <a:off x="2017805" y="1721228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Balans</a:t>
            </a:r>
          </a:p>
        </p:txBody>
      </p:sp>
      <p:pic>
        <p:nvPicPr>
          <p:cNvPr id="29" name="image1.jpeg">
            <a:extLst>
              <a:ext uri="{FF2B5EF4-FFF2-40B4-BE49-F238E27FC236}">
                <a16:creationId xmlns:a16="http://schemas.microsoft.com/office/drawing/2014/main" id="{2F7993CD-85BE-42DA-8BC2-3E5C49AEE3B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1844" y="5988106"/>
            <a:ext cx="1459448" cy="73337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0BB0EF9-4613-413D-BE10-92ACF5B1BB16}"/>
              </a:ext>
            </a:extLst>
          </p:cNvPr>
          <p:cNvSpPr txBox="1"/>
          <p:nvPr/>
        </p:nvSpPr>
        <p:spPr>
          <a:xfrm>
            <a:off x="1512277" y="637188"/>
            <a:ext cx="696570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791845">
              <a:spcBef>
                <a:spcPts val="25"/>
              </a:spcBef>
              <a:spcAft>
                <a:spcPts val="0"/>
              </a:spcAft>
            </a:pPr>
            <a:r>
              <a:rPr lang="nl-BE" sz="3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WACC?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45C9D73-6CD4-4C3F-B37A-87A63359CDEC}"/>
              </a:ext>
            </a:extLst>
          </p:cNvPr>
          <p:cNvCxnSpPr/>
          <p:nvPr/>
        </p:nvCxnSpPr>
        <p:spPr>
          <a:xfrm flipV="1">
            <a:off x="3505200" y="1975201"/>
            <a:ext cx="847344" cy="304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AD94551-BCE3-4107-B0AB-4FFB02FAC8C9}"/>
              </a:ext>
            </a:extLst>
          </p:cNvPr>
          <p:cNvSpPr txBox="1"/>
          <p:nvPr/>
        </p:nvSpPr>
        <p:spPr>
          <a:xfrm>
            <a:off x="4385794" y="1772964"/>
            <a:ext cx="2291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1.000 Eigen Vermogen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8CC6B77-7CD8-4DCE-8B47-64D57212219F}"/>
              </a:ext>
            </a:extLst>
          </p:cNvPr>
          <p:cNvCxnSpPr>
            <a:cxnSpLocks/>
            <a:endCxn id="46" idx="1"/>
          </p:cNvCxnSpPr>
          <p:nvPr/>
        </p:nvCxnSpPr>
        <p:spPr>
          <a:xfrm>
            <a:off x="3645408" y="2706557"/>
            <a:ext cx="948154" cy="5935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1D65C09-9722-40CD-B425-1341B2B88D69}"/>
              </a:ext>
            </a:extLst>
          </p:cNvPr>
          <p:cNvSpPr txBox="1"/>
          <p:nvPr/>
        </p:nvSpPr>
        <p:spPr>
          <a:xfrm>
            <a:off x="4536876" y="2589970"/>
            <a:ext cx="16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250 Bankschuld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BBD7040-A306-458F-BC7A-C32F496B5705}"/>
              </a:ext>
            </a:extLst>
          </p:cNvPr>
          <p:cNvSpPr txBox="1"/>
          <p:nvPr/>
        </p:nvSpPr>
        <p:spPr>
          <a:xfrm>
            <a:off x="6824194" y="1783418"/>
            <a:ext cx="1976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50 Winst na belast.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8A89FEF-7D9A-4FDC-8127-EEA6E367E5F0}"/>
              </a:ext>
            </a:extLst>
          </p:cNvPr>
          <p:cNvCxnSpPr>
            <a:cxnSpLocks/>
          </p:cNvCxnSpPr>
          <p:nvPr/>
        </p:nvCxnSpPr>
        <p:spPr>
          <a:xfrm>
            <a:off x="3630894" y="3441588"/>
            <a:ext cx="826344" cy="4804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D8600C87-DB90-42EF-95BF-53F74F8A65B4}"/>
              </a:ext>
            </a:extLst>
          </p:cNvPr>
          <p:cNvSpPr txBox="1"/>
          <p:nvPr/>
        </p:nvSpPr>
        <p:spPr>
          <a:xfrm>
            <a:off x="4412811" y="3826294"/>
            <a:ext cx="21859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750 Terminal </a:t>
            </a:r>
            <a:r>
              <a:rPr lang="nl-BE" dirty="0" err="1"/>
              <a:t>value</a:t>
            </a:r>
            <a:endParaRPr lang="nl-BE" dirty="0"/>
          </a:p>
          <a:p>
            <a:r>
              <a:rPr lang="nl-BE" sz="1400" dirty="0"/>
              <a:t>           (vaste activa+ W.C.R.)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0921557-BB99-4927-9463-7B9CFCC01965}"/>
              </a:ext>
            </a:extLst>
          </p:cNvPr>
          <p:cNvSpPr txBox="1"/>
          <p:nvPr/>
        </p:nvSpPr>
        <p:spPr>
          <a:xfrm>
            <a:off x="4457238" y="1991914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- 500 Dividend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A6F3C7D-0A91-4819-9985-CC7470048854}"/>
              </a:ext>
            </a:extLst>
          </p:cNvPr>
          <p:cNvCxnSpPr/>
          <p:nvPr/>
        </p:nvCxnSpPr>
        <p:spPr>
          <a:xfrm>
            <a:off x="4412811" y="2317719"/>
            <a:ext cx="16782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342D6B05-E86A-48E4-81AE-807651606959}"/>
              </a:ext>
            </a:extLst>
          </p:cNvPr>
          <p:cNvSpPr txBox="1"/>
          <p:nvPr/>
        </p:nvSpPr>
        <p:spPr>
          <a:xfrm>
            <a:off x="4561933" y="2275115"/>
            <a:ext cx="2115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500 Eigen vermogen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D8CEAE2-6CC3-48CD-BFB9-4739C77AB222}"/>
              </a:ext>
            </a:extLst>
          </p:cNvPr>
          <p:cNvCxnSpPr/>
          <p:nvPr/>
        </p:nvCxnSpPr>
        <p:spPr>
          <a:xfrm>
            <a:off x="4385794" y="3181220"/>
            <a:ext cx="16782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5B185185-0A63-4397-B7D1-E416D9D58B29}"/>
              </a:ext>
            </a:extLst>
          </p:cNvPr>
          <p:cNvSpPr txBox="1"/>
          <p:nvPr/>
        </p:nvSpPr>
        <p:spPr>
          <a:xfrm>
            <a:off x="4412811" y="2821653"/>
            <a:ext cx="1917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+ 500 Financiering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2AA3FC7-A17B-4736-80BC-77915DE4963E}"/>
              </a:ext>
            </a:extLst>
          </p:cNvPr>
          <p:cNvSpPr txBox="1"/>
          <p:nvPr/>
        </p:nvSpPr>
        <p:spPr>
          <a:xfrm>
            <a:off x="4593562" y="3115418"/>
            <a:ext cx="1678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750 Bankschuld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A1CF2D0-19E1-49B7-AFB2-D9ACDEFA743D}"/>
              </a:ext>
            </a:extLst>
          </p:cNvPr>
          <p:cNvSpPr txBox="1"/>
          <p:nvPr/>
        </p:nvSpPr>
        <p:spPr>
          <a:xfrm>
            <a:off x="6710762" y="1991914"/>
            <a:ext cx="2326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- 15 Extra netto intrest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0E82C4F-817B-4300-90A4-08000BCB4D5F}"/>
              </a:ext>
            </a:extLst>
          </p:cNvPr>
          <p:cNvSpPr txBox="1"/>
          <p:nvPr/>
        </p:nvSpPr>
        <p:spPr>
          <a:xfrm>
            <a:off x="6810371" y="2302502"/>
            <a:ext cx="2008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35 Winst na belast</a:t>
            </a:r>
            <a:r>
              <a:rPr lang="nl-BE" dirty="0"/>
              <a:t>.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C4F50D6-073B-4EDD-B3CC-E52D2031BC66}"/>
              </a:ext>
            </a:extLst>
          </p:cNvPr>
          <p:cNvCxnSpPr/>
          <p:nvPr/>
        </p:nvCxnSpPr>
        <p:spPr>
          <a:xfrm>
            <a:off x="6799739" y="2336032"/>
            <a:ext cx="16782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1E9F4963-256A-4063-AE0C-FC10042EFEAF}"/>
              </a:ext>
            </a:extLst>
          </p:cNvPr>
          <p:cNvSpPr txBox="1"/>
          <p:nvPr/>
        </p:nvSpPr>
        <p:spPr>
          <a:xfrm>
            <a:off x="6832182" y="2831626"/>
            <a:ext cx="15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100 Kasstroom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9D809A9-B925-47F9-9B3F-869772EBB0A1}"/>
              </a:ext>
            </a:extLst>
          </p:cNvPr>
          <p:cNvSpPr txBox="1"/>
          <p:nvPr/>
        </p:nvSpPr>
        <p:spPr>
          <a:xfrm>
            <a:off x="6822307" y="3035792"/>
            <a:ext cx="2326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- 15 Extra netto intrest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41DC218-BE7A-4237-AF11-5A0F97D2B300}"/>
              </a:ext>
            </a:extLst>
          </p:cNvPr>
          <p:cNvSpPr txBox="1"/>
          <p:nvPr/>
        </p:nvSpPr>
        <p:spPr>
          <a:xfrm>
            <a:off x="6935010" y="3345419"/>
            <a:ext cx="146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85 kasstroom</a:t>
            </a:r>
            <a:endParaRPr lang="nl-BE" dirty="0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2C9CF62E-E527-4F2D-B87E-DE4B6218151C}"/>
              </a:ext>
            </a:extLst>
          </p:cNvPr>
          <p:cNvCxnSpPr/>
          <p:nvPr/>
        </p:nvCxnSpPr>
        <p:spPr>
          <a:xfrm>
            <a:off x="6924378" y="3378949"/>
            <a:ext cx="16782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86356EBD-6751-43B4-A2F1-DC65CCA96F55}"/>
              </a:ext>
            </a:extLst>
          </p:cNvPr>
          <p:cNvSpPr txBox="1"/>
          <p:nvPr/>
        </p:nvSpPr>
        <p:spPr>
          <a:xfrm>
            <a:off x="6753339" y="4602208"/>
            <a:ext cx="2211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/>
              <a:t>750 Aandelenwaarde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469C5862-5580-41A8-81E3-97CB4F8D8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634" y="4396039"/>
            <a:ext cx="4976829" cy="2062976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68EF4EA8-F09D-4786-AC30-65BAC70A4EF9}"/>
              </a:ext>
            </a:extLst>
          </p:cNvPr>
          <p:cNvSpPr/>
          <p:nvPr/>
        </p:nvSpPr>
        <p:spPr>
          <a:xfrm>
            <a:off x="2292095" y="6244973"/>
            <a:ext cx="4876801" cy="1941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86AC542-AEA2-4FB3-BB39-ECE4AF868785}"/>
              </a:ext>
            </a:extLst>
          </p:cNvPr>
          <p:cNvSpPr txBox="1"/>
          <p:nvPr/>
        </p:nvSpPr>
        <p:spPr>
          <a:xfrm>
            <a:off x="5314674" y="6157403"/>
            <a:ext cx="1848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935 </a:t>
            </a:r>
            <a:r>
              <a:rPr lang="nl-BE" b="1" dirty="0" err="1">
                <a:solidFill>
                  <a:srgbClr val="FF0000"/>
                </a:solidFill>
              </a:rPr>
              <a:t>Enterpr.value</a:t>
            </a:r>
            <a:endParaRPr lang="nl-BE" b="1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8025711-B663-4DBD-B366-D616CC54C3BD}"/>
              </a:ext>
            </a:extLst>
          </p:cNvPr>
          <p:cNvSpPr txBox="1"/>
          <p:nvPr/>
        </p:nvSpPr>
        <p:spPr>
          <a:xfrm>
            <a:off x="5624336" y="5472822"/>
            <a:ext cx="2211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185 Aandelenwaarde</a:t>
            </a:r>
            <a:endParaRPr lang="nl-BE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8D48BBB-537F-45C9-8ED4-4B25C029EC2C}"/>
              </a:ext>
            </a:extLst>
          </p:cNvPr>
          <p:cNvSpPr txBox="1"/>
          <p:nvPr/>
        </p:nvSpPr>
        <p:spPr>
          <a:xfrm>
            <a:off x="6022090" y="5064845"/>
            <a:ext cx="2917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0070C0"/>
                </a:solidFill>
              </a:rPr>
              <a:t>-565 daling Aandelenwaarde</a:t>
            </a:r>
            <a:endParaRPr lang="nl-BE" dirty="0">
              <a:solidFill>
                <a:srgbClr val="0070C0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3C62B53-39EE-44E5-8BB5-1B5B78822925}"/>
              </a:ext>
            </a:extLst>
          </p:cNvPr>
          <p:cNvCxnSpPr/>
          <p:nvPr/>
        </p:nvCxnSpPr>
        <p:spPr>
          <a:xfrm flipV="1">
            <a:off x="7040880" y="4895548"/>
            <a:ext cx="122762" cy="2349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E0C19B2-06C4-4A01-A0A0-CA83F028558E}"/>
              </a:ext>
            </a:extLst>
          </p:cNvPr>
          <p:cNvCxnSpPr>
            <a:cxnSpLocks/>
          </p:cNvCxnSpPr>
          <p:nvPr/>
        </p:nvCxnSpPr>
        <p:spPr>
          <a:xfrm flipH="1">
            <a:off x="6822307" y="5362247"/>
            <a:ext cx="108588" cy="23213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7FD84954-0323-4B1C-8582-358ACB67B233}"/>
              </a:ext>
            </a:extLst>
          </p:cNvPr>
          <p:cNvCxnSpPr/>
          <p:nvPr/>
        </p:nvCxnSpPr>
        <p:spPr>
          <a:xfrm flipV="1">
            <a:off x="4872368" y="1610048"/>
            <a:ext cx="122762" cy="2349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BB449826-017F-4C6A-B7A5-659A8599BDD4}"/>
              </a:ext>
            </a:extLst>
          </p:cNvPr>
          <p:cNvSpPr txBox="1"/>
          <p:nvPr/>
        </p:nvSpPr>
        <p:spPr>
          <a:xfrm>
            <a:off x="4147161" y="1316955"/>
            <a:ext cx="2202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0070C0"/>
                </a:solidFill>
              </a:rPr>
              <a:t>+ 400 Netto-dividend</a:t>
            </a:r>
            <a:endParaRPr lang="nl-BE" dirty="0">
              <a:solidFill>
                <a:srgbClr val="0070C0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25C9217-B082-44DB-89C8-DCBCF12804C8}"/>
              </a:ext>
            </a:extLst>
          </p:cNvPr>
          <p:cNvSpPr txBox="1"/>
          <p:nvPr/>
        </p:nvSpPr>
        <p:spPr>
          <a:xfrm rot="20569246">
            <a:off x="2143830" y="2803532"/>
            <a:ext cx="4594157" cy="1415772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/>
              <a:t>ANOMALIE:</a:t>
            </a:r>
            <a:br>
              <a:rPr lang="nl-BE" dirty="0"/>
            </a:br>
            <a:r>
              <a:rPr lang="nl-BE" dirty="0"/>
              <a:t>Een beslissing die </a:t>
            </a:r>
            <a:r>
              <a:rPr lang="nl-BE" b="1" dirty="0">
                <a:solidFill>
                  <a:srgbClr val="FF0000"/>
                </a:solidFill>
              </a:rPr>
              <a:t>neutraal zou moeten zijn </a:t>
            </a:r>
          </a:p>
          <a:p>
            <a:pPr algn="ctr"/>
            <a:r>
              <a:rPr lang="nl-BE" sz="1500" dirty="0"/>
              <a:t>leidt tot 165k waardeverlies, waarvan maar 100k kan worden verklaard door de R.V.</a:t>
            </a:r>
          </a:p>
          <a:p>
            <a:pPr algn="ctr"/>
            <a:r>
              <a:rPr lang="nl-BE" sz="1500" b="1" dirty="0"/>
              <a:t>65k verschil op 750 berekende waarde = 8,7%</a:t>
            </a:r>
            <a:endParaRPr lang="nl-BE" b="1" dirty="0"/>
          </a:p>
        </p:txBody>
      </p:sp>
    </p:spTree>
    <p:extLst>
      <p:ext uri="{BB962C8B-B14F-4D97-AF65-F5344CB8AC3E}">
        <p14:creationId xmlns:p14="http://schemas.microsoft.com/office/powerpoint/2010/main" val="1573664347"/>
      </p:ext>
    </p:extLst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2.png">
            <a:extLst>
              <a:ext uri="{FF2B5EF4-FFF2-40B4-BE49-F238E27FC236}">
                <a16:creationId xmlns:a16="http://schemas.microsoft.com/office/drawing/2014/main" id="{D9BC077C-7F72-4BAC-B7BD-DE11A12FD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1179600" y="2069271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1324062" y="2142296"/>
            <a:ext cx="11525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8" name="Text Box 56"/>
          <p:cNvSpPr txBox="1">
            <a:spLocks noChangeArrowheads="1"/>
          </p:cNvSpPr>
          <p:nvPr/>
        </p:nvSpPr>
        <p:spPr bwMode="auto">
          <a:xfrm>
            <a:off x="2476587" y="2594616"/>
            <a:ext cx="1150938" cy="36004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Schuld</a:t>
            </a:r>
          </a:p>
        </p:txBody>
      </p:sp>
      <p:sp>
        <p:nvSpPr>
          <p:cNvPr id="9" name="Text Box 57"/>
          <p:cNvSpPr txBox="1">
            <a:spLocks noChangeArrowheads="1"/>
          </p:cNvSpPr>
          <p:nvPr/>
        </p:nvSpPr>
        <p:spPr bwMode="auto">
          <a:xfrm>
            <a:off x="2476587" y="2142296"/>
            <a:ext cx="1150938" cy="472004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Eigen vermogen</a:t>
            </a:r>
          </a:p>
        </p:txBody>
      </p:sp>
      <p:sp>
        <p:nvSpPr>
          <p:cNvPr id="10" name="Text Box 58"/>
          <p:cNvSpPr txBox="1">
            <a:spLocks noChangeArrowheads="1"/>
          </p:cNvSpPr>
          <p:nvPr/>
        </p:nvSpPr>
        <p:spPr bwMode="auto">
          <a:xfrm>
            <a:off x="2476587" y="2954656"/>
            <a:ext cx="1150938" cy="23142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&lt;1Y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1324807" y="2861434"/>
            <a:ext cx="11509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Voorraden</a:t>
            </a:r>
          </a:p>
        </p:txBody>
      </p:sp>
      <p:sp>
        <p:nvSpPr>
          <p:cNvPr id="12" name="Text Box 61"/>
          <p:cNvSpPr txBox="1">
            <a:spLocks noChangeArrowheads="1"/>
          </p:cNvSpPr>
          <p:nvPr/>
        </p:nvSpPr>
        <p:spPr bwMode="auto">
          <a:xfrm>
            <a:off x="1324807" y="3509134"/>
            <a:ext cx="1150937" cy="46910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Vorderingen</a:t>
            </a:r>
          </a:p>
        </p:txBody>
      </p: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1324062" y="3078921"/>
            <a:ext cx="11509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BE" sz="1200"/>
              <a:t>Handels-vorderingen</a:t>
            </a:r>
            <a:endParaRPr lang="nl-NL" sz="1200"/>
          </a:p>
        </p:txBody>
      </p:sp>
      <p:sp>
        <p:nvSpPr>
          <p:cNvPr id="14" name="Text Box 63"/>
          <p:cNvSpPr txBox="1">
            <a:spLocks noChangeArrowheads="1"/>
          </p:cNvSpPr>
          <p:nvPr/>
        </p:nvSpPr>
        <p:spPr bwMode="auto">
          <a:xfrm>
            <a:off x="2476587" y="3186077"/>
            <a:ext cx="1150938" cy="253207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KT Fin Schuld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5" name="Text Box 64"/>
          <p:cNvSpPr txBox="1">
            <a:spLocks noChangeArrowheads="1"/>
          </p:cNvSpPr>
          <p:nvPr/>
        </p:nvSpPr>
        <p:spPr bwMode="auto">
          <a:xfrm>
            <a:off x="2476587" y="3437696"/>
            <a:ext cx="11509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Leveranciers</a:t>
            </a:r>
          </a:p>
        </p:txBody>
      </p:sp>
      <p:sp>
        <p:nvSpPr>
          <p:cNvPr id="19" name="Text Box 72"/>
          <p:cNvSpPr txBox="1">
            <a:spLocks noChangeArrowheads="1"/>
          </p:cNvSpPr>
          <p:nvPr/>
        </p:nvSpPr>
        <p:spPr bwMode="auto">
          <a:xfrm>
            <a:off x="2476587" y="3726621"/>
            <a:ext cx="1150938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Soc/Fisc.</a:t>
            </a:r>
          </a:p>
          <a:p>
            <a:pPr algn="ctr" eaLnBrk="1" hangingPunct="1"/>
            <a:r>
              <a:rPr lang="nl-NL" sz="1200"/>
              <a:t>Schulden</a:t>
            </a:r>
          </a:p>
          <a:p>
            <a:pPr algn="ctr" eaLnBrk="1" hangingPunct="1"/>
            <a:endParaRPr lang="nl-NL" sz="1200"/>
          </a:p>
        </p:txBody>
      </p:sp>
      <p:sp>
        <p:nvSpPr>
          <p:cNvPr id="20" name="Text Box 73"/>
          <p:cNvSpPr txBox="1">
            <a:spLocks noChangeArrowheads="1"/>
          </p:cNvSpPr>
          <p:nvPr/>
        </p:nvSpPr>
        <p:spPr bwMode="auto">
          <a:xfrm>
            <a:off x="1320148" y="3979289"/>
            <a:ext cx="1152525" cy="26709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 err="1"/>
              <a:t>Liq.Middelen</a:t>
            </a:r>
            <a:endParaRPr lang="nl-NL" sz="1000" dirty="0"/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2476587" y="2069271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25" name="TextBox 24"/>
          <p:cNvSpPr txBox="1"/>
          <p:nvPr/>
        </p:nvSpPr>
        <p:spPr>
          <a:xfrm>
            <a:off x="2017805" y="1721228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Balans</a:t>
            </a:r>
          </a:p>
        </p:txBody>
      </p:sp>
      <p:pic>
        <p:nvPicPr>
          <p:cNvPr id="29" name="image1.jpeg">
            <a:extLst>
              <a:ext uri="{FF2B5EF4-FFF2-40B4-BE49-F238E27FC236}">
                <a16:creationId xmlns:a16="http://schemas.microsoft.com/office/drawing/2014/main" id="{2F7993CD-85BE-42DA-8BC2-3E5C49AEE3B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1844" y="5988106"/>
            <a:ext cx="1459448" cy="73337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0BB0EF9-4613-413D-BE10-92ACF5B1BB16}"/>
              </a:ext>
            </a:extLst>
          </p:cNvPr>
          <p:cNvSpPr txBox="1"/>
          <p:nvPr/>
        </p:nvSpPr>
        <p:spPr>
          <a:xfrm>
            <a:off x="1512277" y="637188"/>
            <a:ext cx="696570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791845">
              <a:spcBef>
                <a:spcPts val="25"/>
              </a:spcBef>
              <a:spcAft>
                <a:spcPts val="0"/>
              </a:spcAft>
            </a:pPr>
            <a:r>
              <a:rPr lang="nl-BE" sz="3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WACC?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45C9D73-6CD4-4C3F-B37A-87A63359CDEC}"/>
              </a:ext>
            </a:extLst>
          </p:cNvPr>
          <p:cNvCxnSpPr/>
          <p:nvPr/>
        </p:nvCxnSpPr>
        <p:spPr>
          <a:xfrm flipV="1">
            <a:off x="3505200" y="1975201"/>
            <a:ext cx="847344" cy="304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AD94551-BCE3-4107-B0AB-4FFB02FAC8C9}"/>
              </a:ext>
            </a:extLst>
          </p:cNvPr>
          <p:cNvSpPr txBox="1"/>
          <p:nvPr/>
        </p:nvSpPr>
        <p:spPr>
          <a:xfrm>
            <a:off x="4385794" y="1772964"/>
            <a:ext cx="2291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1.000 Eigen Vermogen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8CC6B77-7CD8-4DCE-8B47-64D57212219F}"/>
              </a:ext>
            </a:extLst>
          </p:cNvPr>
          <p:cNvCxnSpPr>
            <a:cxnSpLocks/>
            <a:endCxn id="27" idx="1"/>
          </p:cNvCxnSpPr>
          <p:nvPr/>
        </p:nvCxnSpPr>
        <p:spPr>
          <a:xfrm>
            <a:off x="3645408" y="2706557"/>
            <a:ext cx="891468" cy="680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1D65C09-9722-40CD-B425-1341B2B88D69}"/>
              </a:ext>
            </a:extLst>
          </p:cNvPr>
          <p:cNvSpPr txBox="1"/>
          <p:nvPr/>
        </p:nvSpPr>
        <p:spPr>
          <a:xfrm>
            <a:off x="4536876" y="2589970"/>
            <a:ext cx="16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250 Bankschuld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BBD7040-A306-458F-BC7A-C32F496B5705}"/>
              </a:ext>
            </a:extLst>
          </p:cNvPr>
          <p:cNvSpPr txBox="1"/>
          <p:nvPr/>
        </p:nvSpPr>
        <p:spPr>
          <a:xfrm>
            <a:off x="6824194" y="1783418"/>
            <a:ext cx="1976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50 Winst na belast.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E9F4963-256A-4063-AE0C-FC10042EFEAF}"/>
              </a:ext>
            </a:extLst>
          </p:cNvPr>
          <p:cNvSpPr txBox="1"/>
          <p:nvPr/>
        </p:nvSpPr>
        <p:spPr>
          <a:xfrm>
            <a:off x="6832182" y="2831626"/>
            <a:ext cx="15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100 Kasstroom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D62AFAA-05EA-4C73-B161-16E993471372}"/>
              </a:ext>
            </a:extLst>
          </p:cNvPr>
          <p:cNvCxnSpPr>
            <a:cxnSpLocks/>
          </p:cNvCxnSpPr>
          <p:nvPr/>
        </p:nvCxnSpPr>
        <p:spPr>
          <a:xfrm>
            <a:off x="3645408" y="3965295"/>
            <a:ext cx="826344" cy="4804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03B029CE-5311-44BA-A8FA-12FB4437F7F4}"/>
              </a:ext>
            </a:extLst>
          </p:cNvPr>
          <p:cNvSpPr txBox="1"/>
          <p:nvPr/>
        </p:nvSpPr>
        <p:spPr>
          <a:xfrm>
            <a:off x="4385738" y="4241638"/>
            <a:ext cx="1952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750 Terminal </a:t>
            </a:r>
            <a:r>
              <a:rPr lang="nl-BE" dirty="0" err="1"/>
              <a:t>value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30828119"/>
      </p:ext>
    </p:extLst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2.png">
            <a:extLst>
              <a:ext uri="{FF2B5EF4-FFF2-40B4-BE49-F238E27FC236}">
                <a16:creationId xmlns:a16="http://schemas.microsoft.com/office/drawing/2014/main" id="{D9BC077C-7F72-4BAC-B7BD-DE11A12FD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1179600" y="2069271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1324062" y="2142296"/>
            <a:ext cx="11525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8" name="Text Box 56"/>
          <p:cNvSpPr txBox="1">
            <a:spLocks noChangeArrowheads="1"/>
          </p:cNvSpPr>
          <p:nvPr/>
        </p:nvSpPr>
        <p:spPr bwMode="auto">
          <a:xfrm>
            <a:off x="2476587" y="2594616"/>
            <a:ext cx="1150938" cy="36004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Schuld</a:t>
            </a:r>
          </a:p>
        </p:txBody>
      </p:sp>
      <p:sp>
        <p:nvSpPr>
          <p:cNvPr id="9" name="Text Box 57"/>
          <p:cNvSpPr txBox="1">
            <a:spLocks noChangeArrowheads="1"/>
          </p:cNvSpPr>
          <p:nvPr/>
        </p:nvSpPr>
        <p:spPr bwMode="auto">
          <a:xfrm>
            <a:off x="2476587" y="2142296"/>
            <a:ext cx="1150938" cy="472004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Eigen vermogen</a:t>
            </a:r>
          </a:p>
        </p:txBody>
      </p:sp>
      <p:sp>
        <p:nvSpPr>
          <p:cNvPr id="10" name="Text Box 58"/>
          <p:cNvSpPr txBox="1">
            <a:spLocks noChangeArrowheads="1"/>
          </p:cNvSpPr>
          <p:nvPr/>
        </p:nvSpPr>
        <p:spPr bwMode="auto">
          <a:xfrm>
            <a:off x="2476587" y="2954656"/>
            <a:ext cx="1150938" cy="23142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&lt;1Y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1324807" y="2861434"/>
            <a:ext cx="11509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Voorraden</a:t>
            </a:r>
          </a:p>
        </p:txBody>
      </p:sp>
      <p:sp>
        <p:nvSpPr>
          <p:cNvPr id="12" name="Text Box 61"/>
          <p:cNvSpPr txBox="1">
            <a:spLocks noChangeArrowheads="1"/>
          </p:cNvSpPr>
          <p:nvPr/>
        </p:nvSpPr>
        <p:spPr bwMode="auto">
          <a:xfrm>
            <a:off x="1324807" y="3509134"/>
            <a:ext cx="1150937" cy="46910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Vorderingen</a:t>
            </a:r>
          </a:p>
        </p:txBody>
      </p: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1324062" y="3078921"/>
            <a:ext cx="11509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BE" sz="1200"/>
              <a:t>Handels-vorderingen</a:t>
            </a:r>
            <a:endParaRPr lang="nl-NL" sz="1200"/>
          </a:p>
        </p:txBody>
      </p:sp>
      <p:sp>
        <p:nvSpPr>
          <p:cNvPr id="14" name="Text Box 63"/>
          <p:cNvSpPr txBox="1">
            <a:spLocks noChangeArrowheads="1"/>
          </p:cNvSpPr>
          <p:nvPr/>
        </p:nvSpPr>
        <p:spPr bwMode="auto">
          <a:xfrm>
            <a:off x="2476587" y="3186077"/>
            <a:ext cx="1150938" cy="253207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KT Fin Schuld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5" name="Text Box 64"/>
          <p:cNvSpPr txBox="1">
            <a:spLocks noChangeArrowheads="1"/>
          </p:cNvSpPr>
          <p:nvPr/>
        </p:nvSpPr>
        <p:spPr bwMode="auto">
          <a:xfrm>
            <a:off x="2476587" y="3437696"/>
            <a:ext cx="11509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Leveranciers</a:t>
            </a:r>
          </a:p>
        </p:txBody>
      </p:sp>
      <p:sp>
        <p:nvSpPr>
          <p:cNvPr id="19" name="Text Box 72"/>
          <p:cNvSpPr txBox="1">
            <a:spLocks noChangeArrowheads="1"/>
          </p:cNvSpPr>
          <p:nvPr/>
        </p:nvSpPr>
        <p:spPr bwMode="auto">
          <a:xfrm>
            <a:off x="2476587" y="3726621"/>
            <a:ext cx="1150938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Soc/Fisc.</a:t>
            </a:r>
          </a:p>
          <a:p>
            <a:pPr algn="ctr" eaLnBrk="1" hangingPunct="1"/>
            <a:r>
              <a:rPr lang="nl-NL" sz="1200"/>
              <a:t>Schulden</a:t>
            </a:r>
          </a:p>
          <a:p>
            <a:pPr algn="ctr" eaLnBrk="1" hangingPunct="1"/>
            <a:endParaRPr lang="nl-NL" sz="1200"/>
          </a:p>
        </p:txBody>
      </p:sp>
      <p:sp>
        <p:nvSpPr>
          <p:cNvPr id="20" name="Text Box 73"/>
          <p:cNvSpPr txBox="1">
            <a:spLocks noChangeArrowheads="1"/>
          </p:cNvSpPr>
          <p:nvPr/>
        </p:nvSpPr>
        <p:spPr bwMode="auto">
          <a:xfrm>
            <a:off x="1320148" y="3979289"/>
            <a:ext cx="1152525" cy="26709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 err="1"/>
              <a:t>Liq.Middelen</a:t>
            </a:r>
            <a:endParaRPr lang="nl-NL" sz="1000" dirty="0"/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2476587" y="2069271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25" name="TextBox 24"/>
          <p:cNvSpPr txBox="1"/>
          <p:nvPr/>
        </p:nvSpPr>
        <p:spPr>
          <a:xfrm>
            <a:off x="2017805" y="1721228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Balans</a:t>
            </a:r>
          </a:p>
        </p:txBody>
      </p:sp>
      <p:pic>
        <p:nvPicPr>
          <p:cNvPr id="29" name="image1.jpeg">
            <a:extLst>
              <a:ext uri="{FF2B5EF4-FFF2-40B4-BE49-F238E27FC236}">
                <a16:creationId xmlns:a16="http://schemas.microsoft.com/office/drawing/2014/main" id="{2F7993CD-85BE-42DA-8BC2-3E5C49AEE3B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1844" y="5988106"/>
            <a:ext cx="1459448" cy="73337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0BB0EF9-4613-413D-BE10-92ACF5B1BB16}"/>
              </a:ext>
            </a:extLst>
          </p:cNvPr>
          <p:cNvSpPr txBox="1"/>
          <p:nvPr/>
        </p:nvSpPr>
        <p:spPr>
          <a:xfrm>
            <a:off x="1512277" y="637188"/>
            <a:ext cx="696570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791845">
              <a:spcBef>
                <a:spcPts val="25"/>
              </a:spcBef>
              <a:spcAft>
                <a:spcPts val="0"/>
              </a:spcAft>
            </a:pPr>
            <a:r>
              <a:rPr lang="nl-BE" sz="3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WACC?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45C9D73-6CD4-4C3F-B37A-87A63359CDEC}"/>
              </a:ext>
            </a:extLst>
          </p:cNvPr>
          <p:cNvCxnSpPr/>
          <p:nvPr/>
        </p:nvCxnSpPr>
        <p:spPr>
          <a:xfrm flipV="1">
            <a:off x="3505200" y="1975201"/>
            <a:ext cx="847344" cy="304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AD94551-BCE3-4107-B0AB-4FFB02FAC8C9}"/>
              </a:ext>
            </a:extLst>
          </p:cNvPr>
          <p:cNvSpPr txBox="1"/>
          <p:nvPr/>
        </p:nvSpPr>
        <p:spPr>
          <a:xfrm>
            <a:off x="4385794" y="1772964"/>
            <a:ext cx="2291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1.000 Eigen Vermogen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8CC6B77-7CD8-4DCE-8B47-64D57212219F}"/>
              </a:ext>
            </a:extLst>
          </p:cNvPr>
          <p:cNvCxnSpPr>
            <a:cxnSpLocks/>
            <a:endCxn id="27" idx="1"/>
          </p:cNvCxnSpPr>
          <p:nvPr/>
        </p:nvCxnSpPr>
        <p:spPr>
          <a:xfrm>
            <a:off x="3645408" y="2706557"/>
            <a:ext cx="891468" cy="680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1D65C09-9722-40CD-B425-1341B2B88D69}"/>
              </a:ext>
            </a:extLst>
          </p:cNvPr>
          <p:cNvSpPr txBox="1"/>
          <p:nvPr/>
        </p:nvSpPr>
        <p:spPr>
          <a:xfrm>
            <a:off x="4536876" y="2589970"/>
            <a:ext cx="16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250 Bankschuld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BBD7040-A306-458F-BC7A-C32F496B5705}"/>
              </a:ext>
            </a:extLst>
          </p:cNvPr>
          <p:cNvSpPr txBox="1"/>
          <p:nvPr/>
        </p:nvSpPr>
        <p:spPr>
          <a:xfrm>
            <a:off x="6824194" y="1783418"/>
            <a:ext cx="1976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50 Winst na belast.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E9F4963-256A-4063-AE0C-FC10042EFEAF}"/>
              </a:ext>
            </a:extLst>
          </p:cNvPr>
          <p:cNvSpPr txBox="1"/>
          <p:nvPr/>
        </p:nvSpPr>
        <p:spPr>
          <a:xfrm>
            <a:off x="6832182" y="2831626"/>
            <a:ext cx="15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100 Kasstroom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379221-4843-45EA-97FE-660BD45F59CC}"/>
              </a:ext>
            </a:extLst>
          </p:cNvPr>
          <p:cNvSpPr txBox="1"/>
          <p:nvPr/>
        </p:nvSpPr>
        <p:spPr>
          <a:xfrm>
            <a:off x="4499226" y="2040752"/>
            <a:ext cx="211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9,4% rendementseis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D7E19B7-D27E-4DE7-9D45-B3C3199C3C7B}"/>
              </a:ext>
            </a:extLst>
          </p:cNvPr>
          <p:cNvSpPr txBox="1"/>
          <p:nvPr/>
        </p:nvSpPr>
        <p:spPr>
          <a:xfrm>
            <a:off x="4556272" y="2847040"/>
            <a:ext cx="1615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4% bankintrest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85BFACA-A38F-414C-8930-6BABCA40C53A}"/>
              </a:ext>
            </a:extLst>
          </p:cNvPr>
          <p:cNvCxnSpPr>
            <a:cxnSpLocks/>
          </p:cNvCxnSpPr>
          <p:nvPr/>
        </p:nvCxnSpPr>
        <p:spPr>
          <a:xfrm>
            <a:off x="3645408" y="3965295"/>
            <a:ext cx="826344" cy="4804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DECE4D7F-9EAC-4E30-8BD8-77B3CCB7DC06}"/>
              </a:ext>
            </a:extLst>
          </p:cNvPr>
          <p:cNvSpPr txBox="1"/>
          <p:nvPr/>
        </p:nvSpPr>
        <p:spPr>
          <a:xfrm>
            <a:off x="4385738" y="4241638"/>
            <a:ext cx="1952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750 Terminal </a:t>
            </a:r>
            <a:r>
              <a:rPr lang="nl-BE" dirty="0" err="1"/>
              <a:t>value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47265587"/>
      </p:ext>
    </p:extLst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2.png">
            <a:extLst>
              <a:ext uri="{FF2B5EF4-FFF2-40B4-BE49-F238E27FC236}">
                <a16:creationId xmlns:a16="http://schemas.microsoft.com/office/drawing/2014/main" id="{D9BC077C-7F72-4BAC-B7BD-DE11A12FD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1179600" y="2069271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1324062" y="2142296"/>
            <a:ext cx="11525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8" name="Text Box 56"/>
          <p:cNvSpPr txBox="1">
            <a:spLocks noChangeArrowheads="1"/>
          </p:cNvSpPr>
          <p:nvPr/>
        </p:nvSpPr>
        <p:spPr bwMode="auto">
          <a:xfrm>
            <a:off x="2476587" y="2594616"/>
            <a:ext cx="1150938" cy="36004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Schuld</a:t>
            </a:r>
          </a:p>
        </p:txBody>
      </p:sp>
      <p:sp>
        <p:nvSpPr>
          <p:cNvPr id="9" name="Text Box 57"/>
          <p:cNvSpPr txBox="1">
            <a:spLocks noChangeArrowheads="1"/>
          </p:cNvSpPr>
          <p:nvPr/>
        </p:nvSpPr>
        <p:spPr bwMode="auto">
          <a:xfrm>
            <a:off x="2476587" y="2142296"/>
            <a:ext cx="1150938" cy="472004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Eigen vermogen</a:t>
            </a:r>
          </a:p>
        </p:txBody>
      </p:sp>
      <p:sp>
        <p:nvSpPr>
          <p:cNvPr id="10" name="Text Box 58"/>
          <p:cNvSpPr txBox="1">
            <a:spLocks noChangeArrowheads="1"/>
          </p:cNvSpPr>
          <p:nvPr/>
        </p:nvSpPr>
        <p:spPr bwMode="auto">
          <a:xfrm>
            <a:off x="2476587" y="2954656"/>
            <a:ext cx="1150938" cy="23142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&lt;1Y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1324807" y="2861434"/>
            <a:ext cx="11509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Voorraden</a:t>
            </a:r>
          </a:p>
        </p:txBody>
      </p:sp>
      <p:sp>
        <p:nvSpPr>
          <p:cNvPr id="12" name="Text Box 61"/>
          <p:cNvSpPr txBox="1">
            <a:spLocks noChangeArrowheads="1"/>
          </p:cNvSpPr>
          <p:nvPr/>
        </p:nvSpPr>
        <p:spPr bwMode="auto">
          <a:xfrm>
            <a:off x="1324807" y="3509134"/>
            <a:ext cx="1150937" cy="46910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Vorderingen</a:t>
            </a:r>
          </a:p>
        </p:txBody>
      </p: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1324062" y="3078921"/>
            <a:ext cx="11509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BE" sz="1200"/>
              <a:t>Handels-vorderingen</a:t>
            </a:r>
            <a:endParaRPr lang="nl-NL" sz="1200"/>
          </a:p>
        </p:txBody>
      </p:sp>
      <p:sp>
        <p:nvSpPr>
          <p:cNvPr id="14" name="Text Box 63"/>
          <p:cNvSpPr txBox="1">
            <a:spLocks noChangeArrowheads="1"/>
          </p:cNvSpPr>
          <p:nvPr/>
        </p:nvSpPr>
        <p:spPr bwMode="auto">
          <a:xfrm>
            <a:off x="2476587" y="3186077"/>
            <a:ext cx="1150938" cy="253207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KT Fin Schuld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5" name="Text Box 64"/>
          <p:cNvSpPr txBox="1">
            <a:spLocks noChangeArrowheads="1"/>
          </p:cNvSpPr>
          <p:nvPr/>
        </p:nvSpPr>
        <p:spPr bwMode="auto">
          <a:xfrm>
            <a:off x="2476587" y="3437696"/>
            <a:ext cx="11509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Leveranciers</a:t>
            </a:r>
          </a:p>
        </p:txBody>
      </p:sp>
      <p:sp>
        <p:nvSpPr>
          <p:cNvPr id="19" name="Text Box 72"/>
          <p:cNvSpPr txBox="1">
            <a:spLocks noChangeArrowheads="1"/>
          </p:cNvSpPr>
          <p:nvPr/>
        </p:nvSpPr>
        <p:spPr bwMode="auto">
          <a:xfrm>
            <a:off x="2476587" y="3726621"/>
            <a:ext cx="1150938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Soc/Fisc.</a:t>
            </a:r>
          </a:p>
          <a:p>
            <a:pPr algn="ctr" eaLnBrk="1" hangingPunct="1"/>
            <a:r>
              <a:rPr lang="nl-NL" sz="1200"/>
              <a:t>Schulden</a:t>
            </a:r>
          </a:p>
          <a:p>
            <a:pPr algn="ctr" eaLnBrk="1" hangingPunct="1"/>
            <a:endParaRPr lang="nl-NL" sz="1200"/>
          </a:p>
        </p:txBody>
      </p:sp>
      <p:sp>
        <p:nvSpPr>
          <p:cNvPr id="20" name="Text Box 73"/>
          <p:cNvSpPr txBox="1">
            <a:spLocks noChangeArrowheads="1"/>
          </p:cNvSpPr>
          <p:nvPr/>
        </p:nvSpPr>
        <p:spPr bwMode="auto">
          <a:xfrm>
            <a:off x="1320148" y="3979289"/>
            <a:ext cx="1152525" cy="26709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 err="1"/>
              <a:t>Liq.Middelen</a:t>
            </a:r>
            <a:endParaRPr lang="nl-NL" sz="1000" dirty="0"/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2476587" y="2069271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25" name="TextBox 24"/>
          <p:cNvSpPr txBox="1"/>
          <p:nvPr/>
        </p:nvSpPr>
        <p:spPr>
          <a:xfrm>
            <a:off x="2017805" y="1721228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Balans</a:t>
            </a:r>
          </a:p>
        </p:txBody>
      </p:sp>
      <p:pic>
        <p:nvPicPr>
          <p:cNvPr id="29" name="image1.jpeg">
            <a:extLst>
              <a:ext uri="{FF2B5EF4-FFF2-40B4-BE49-F238E27FC236}">
                <a16:creationId xmlns:a16="http://schemas.microsoft.com/office/drawing/2014/main" id="{2F7993CD-85BE-42DA-8BC2-3E5C49AEE3B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1844" y="5988106"/>
            <a:ext cx="1459448" cy="73337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0BB0EF9-4613-413D-BE10-92ACF5B1BB16}"/>
              </a:ext>
            </a:extLst>
          </p:cNvPr>
          <p:cNvSpPr txBox="1"/>
          <p:nvPr/>
        </p:nvSpPr>
        <p:spPr>
          <a:xfrm>
            <a:off x="1512277" y="637188"/>
            <a:ext cx="696570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791845">
              <a:spcBef>
                <a:spcPts val="25"/>
              </a:spcBef>
              <a:spcAft>
                <a:spcPts val="0"/>
              </a:spcAft>
            </a:pPr>
            <a:r>
              <a:rPr lang="nl-BE" sz="3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WACC?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45C9D73-6CD4-4C3F-B37A-87A63359CDEC}"/>
              </a:ext>
            </a:extLst>
          </p:cNvPr>
          <p:cNvCxnSpPr/>
          <p:nvPr/>
        </p:nvCxnSpPr>
        <p:spPr>
          <a:xfrm flipV="1">
            <a:off x="3505200" y="1975201"/>
            <a:ext cx="847344" cy="304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AD94551-BCE3-4107-B0AB-4FFB02FAC8C9}"/>
              </a:ext>
            </a:extLst>
          </p:cNvPr>
          <p:cNvSpPr txBox="1"/>
          <p:nvPr/>
        </p:nvSpPr>
        <p:spPr>
          <a:xfrm>
            <a:off x="4385794" y="1772964"/>
            <a:ext cx="2291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1.000 Eigen Vermogen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8CC6B77-7CD8-4DCE-8B47-64D57212219F}"/>
              </a:ext>
            </a:extLst>
          </p:cNvPr>
          <p:cNvCxnSpPr>
            <a:cxnSpLocks/>
            <a:endCxn id="27" idx="1"/>
          </p:cNvCxnSpPr>
          <p:nvPr/>
        </p:nvCxnSpPr>
        <p:spPr>
          <a:xfrm>
            <a:off x="3645408" y="2706557"/>
            <a:ext cx="891468" cy="680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1D65C09-9722-40CD-B425-1341B2B88D69}"/>
              </a:ext>
            </a:extLst>
          </p:cNvPr>
          <p:cNvSpPr txBox="1"/>
          <p:nvPr/>
        </p:nvSpPr>
        <p:spPr>
          <a:xfrm>
            <a:off x="4536876" y="2589970"/>
            <a:ext cx="16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250 Bankschuld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BBD7040-A306-458F-BC7A-C32F496B5705}"/>
              </a:ext>
            </a:extLst>
          </p:cNvPr>
          <p:cNvSpPr txBox="1"/>
          <p:nvPr/>
        </p:nvSpPr>
        <p:spPr>
          <a:xfrm>
            <a:off x="6824194" y="1783418"/>
            <a:ext cx="1976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50 Winst na belast.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E9F4963-256A-4063-AE0C-FC10042EFEAF}"/>
              </a:ext>
            </a:extLst>
          </p:cNvPr>
          <p:cNvSpPr txBox="1"/>
          <p:nvPr/>
        </p:nvSpPr>
        <p:spPr>
          <a:xfrm>
            <a:off x="6832182" y="2831626"/>
            <a:ext cx="15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100 Kasstroom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379221-4843-45EA-97FE-660BD45F59CC}"/>
              </a:ext>
            </a:extLst>
          </p:cNvPr>
          <p:cNvSpPr txBox="1"/>
          <p:nvPr/>
        </p:nvSpPr>
        <p:spPr>
          <a:xfrm>
            <a:off x="4499226" y="2040752"/>
            <a:ext cx="211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9,4% rendementseis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D7E19B7-D27E-4DE7-9D45-B3C3199C3C7B}"/>
              </a:ext>
            </a:extLst>
          </p:cNvPr>
          <p:cNvSpPr txBox="1"/>
          <p:nvPr/>
        </p:nvSpPr>
        <p:spPr>
          <a:xfrm>
            <a:off x="4556272" y="2847040"/>
            <a:ext cx="1615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4% bankintrest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4A75F85-DB36-4641-A891-E08B8319ECB1}"/>
              </a:ext>
            </a:extLst>
          </p:cNvPr>
          <p:cNvSpPr txBox="1"/>
          <p:nvPr/>
        </p:nvSpPr>
        <p:spPr>
          <a:xfrm>
            <a:off x="4935412" y="3543957"/>
            <a:ext cx="2683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0070C0"/>
                </a:solidFill>
              </a:rPr>
              <a:t>(1000 x 9,4%) + (250 x 4%)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50C0F9A-A300-450B-B3B8-95A97D6062DC}"/>
              </a:ext>
            </a:extLst>
          </p:cNvPr>
          <p:cNvSpPr txBox="1"/>
          <p:nvPr/>
        </p:nvSpPr>
        <p:spPr>
          <a:xfrm>
            <a:off x="5556631" y="3851786"/>
            <a:ext cx="1369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0070C0"/>
                </a:solidFill>
              </a:rPr>
              <a:t>(1000 + 250)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0EB6F39-F821-4398-BB67-FE6F2454ED82}"/>
              </a:ext>
            </a:extLst>
          </p:cNvPr>
          <p:cNvCxnSpPr/>
          <p:nvPr/>
        </p:nvCxnSpPr>
        <p:spPr>
          <a:xfrm>
            <a:off x="4937760" y="3885762"/>
            <a:ext cx="26814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AFD40A9F-8FB7-4D33-93F5-5804B9C09441}"/>
              </a:ext>
            </a:extLst>
          </p:cNvPr>
          <p:cNvSpPr txBox="1"/>
          <p:nvPr/>
        </p:nvSpPr>
        <p:spPr>
          <a:xfrm>
            <a:off x="7588680" y="3688082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0070C0"/>
                </a:solidFill>
              </a:rPr>
              <a:t>= 8,3%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5C1F82F-AA89-4965-91AD-F7CCD8C870F6}"/>
              </a:ext>
            </a:extLst>
          </p:cNvPr>
          <p:cNvSpPr txBox="1"/>
          <p:nvPr/>
        </p:nvSpPr>
        <p:spPr>
          <a:xfrm>
            <a:off x="4149270" y="3683739"/>
            <a:ext cx="828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0070C0"/>
                </a:solidFill>
              </a:rPr>
              <a:t>WACC: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85BFACA-A38F-414C-8930-6BABCA40C53A}"/>
              </a:ext>
            </a:extLst>
          </p:cNvPr>
          <p:cNvCxnSpPr>
            <a:cxnSpLocks/>
          </p:cNvCxnSpPr>
          <p:nvPr/>
        </p:nvCxnSpPr>
        <p:spPr>
          <a:xfrm>
            <a:off x="3645408" y="3965295"/>
            <a:ext cx="826344" cy="4804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DECE4D7F-9EAC-4E30-8BD8-77B3CCB7DC06}"/>
              </a:ext>
            </a:extLst>
          </p:cNvPr>
          <p:cNvSpPr txBox="1"/>
          <p:nvPr/>
        </p:nvSpPr>
        <p:spPr>
          <a:xfrm>
            <a:off x="4385738" y="4241638"/>
            <a:ext cx="1952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750 Terminal </a:t>
            </a:r>
            <a:r>
              <a:rPr lang="nl-BE" dirty="0" err="1"/>
              <a:t>value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57554511"/>
      </p:ext>
    </p:extLst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2.png">
            <a:extLst>
              <a:ext uri="{FF2B5EF4-FFF2-40B4-BE49-F238E27FC236}">
                <a16:creationId xmlns:a16="http://schemas.microsoft.com/office/drawing/2014/main" id="{D9BC077C-7F72-4BAC-B7BD-DE11A12FD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1179600" y="2069271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1324062" y="2142296"/>
            <a:ext cx="11525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8" name="Text Box 56"/>
          <p:cNvSpPr txBox="1">
            <a:spLocks noChangeArrowheads="1"/>
          </p:cNvSpPr>
          <p:nvPr/>
        </p:nvSpPr>
        <p:spPr bwMode="auto">
          <a:xfrm>
            <a:off x="2476587" y="2594616"/>
            <a:ext cx="1150938" cy="36004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Schuld</a:t>
            </a:r>
          </a:p>
        </p:txBody>
      </p:sp>
      <p:sp>
        <p:nvSpPr>
          <p:cNvPr id="9" name="Text Box 57"/>
          <p:cNvSpPr txBox="1">
            <a:spLocks noChangeArrowheads="1"/>
          </p:cNvSpPr>
          <p:nvPr/>
        </p:nvSpPr>
        <p:spPr bwMode="auto">
          <a:xfrm>
            <a:off x="2476587" y="2142296"/>
            <a:ext cx="1150938" cy="472004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Eigen vermogen</a:t>
            </a:r>
          </a:p>
        </p:txBody>
      </p:sp>
      <p:sp>
        <p:nvSpPr>
          <p:cNvPr id="10" name="Text Box 58"/>
          <p:cNvSpPr txBox="1">
            <a:spLocks noChangeArrowheads="1"/>
          </p:cNvSpPr>
          <p:nvPr/>
        </p:nvSpPr>
        <p:spPr bwMode="auto">
          <a:xfrm>
            <a:off x="2476587" y="2954656"/>
            <a:ext cx="1150938" cy="23142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&lt;1Y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1324807" y="2861434"/>
            <a:ext cx="11509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Voorraden</a:t>
            </a:r>
          </a:p>
        </p:txBody>
      </p:sp>
      <p:sp>
        <p:nvSpPr>
          <p:cNvPr id="12" name="Text Box 61"/>
          <p:cNvSpPr txBox="1">
            <a:spLocks noChangeArrowheads="1"/>
          </p:cNvSpPr>
          <p:nvPr/>
        </p:nvSpPr>
        <p:spPr bwMode="auto">
          <a:xfrm>
            <a:off x="1324807" y="3509134"/>
            <a:ext cx="1150937" cy="46910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Vorderingen</a:t>
            </a:r>
          </a:p>
        </p:txBody>
      </p: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1324062" y="3078921"/>
            <a:ext cx="11509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BE" sz="1200"/>
              <a:t>Handels-vorderingen</a:t>
            </a:r>
            <a:endParaRPr lang="nl-NL" sz="1200"/>
          </a:p>
        </p:txBody>
      </p:sp>
      <p:sp>
        <p:nvSpPr>
          <p:cNvPr id="14" name="Text Box 63"/>
          <p:cNvSpPr txBox="1">
            <a:spLocks noChangeArrowheads="1"/>
          </p:cNvSpPr>
          <p:nvPr/>
        </p:nvSpPr>
        <p:spPr bwMode="auto">
          <a:xfrm>
            <a:off x="2476587" y="3186077"/>
            <a:ext cx="1150938" cy="253207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KT Fin Schuld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5" name="Text Box 64"/>
          <p:cNvSpPr txBox="1">
            <a:spLocks noChangeArrowheads="1"/>
          </p:cNvSpPr>
          <p:nvPr/>
        </p:nvSpPr>
        <p:spPr bwMode="auto">
          <a:xfrm>
            <a:off x="2476587" y="3437696"/>
            <a:ext cx="11509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Leveranciers</a:t>
            </a:r>
          </a:p>
        </p:txBody>
      </p:sp>
      <p:sp>
        <p:nvSpPr>
          <p:cNvPr id="19" name="Text Box 72"/>
          <p:cNvSpPr txBox="1">
            <a:spLocks noChangeArrowheads="1"/>
          </p:cNvSpPr>
          <p:nvPr/>
        </p:nvSpPr>
        <p:spPr bwMode="auto">
          <a:xfrm>
            <a:off x="2476587" y="3726621"/>
            <a:ext cx="1150938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Soc/Fisc.</a:t>
            </a:r>
          </a:p>
          <a:p>
            <a:pPr algn="ctr" eaLnBrk="1" hangingPunct="1"/>
            <a:r>
              <a:rPr lang="nl-NL" sz="1200"/>
              <a:t>Schulden</a:t>
            </a:r>
          </a:p>
          <a:p>
            <a:pPr algn="ctr" eaLnBrk="1" hangingPunct="1"/>
            <a:endParaRPr lang="nl-NL" sz="1200"/>
          </a:p>
        </p:txBody>
      </p:sp>
      <p:sp>
        <p:nvSpPr>
          <p:cNvPr id="20" name="Text Box 73"/>
          <p:cNvSpPr txBox="1">
            <a:spLocks noChangeArrowheads="1"/>
          </p:cNvSpPr>
          <p:nvPr/>
        </p:nvSpPr>
        <p:spPr bwMode="auto">
          <a:xfrm>
            <a:off x="1320148" y="3979289"/>
            <a:ext cx="1152525" cy="26709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 err="1"/>
              <a:t>Liq.Middelen</a:t>
            </a:r>
            <a:endParaRPr lang="nl-NL" sz="1000" dirty="0"/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2476587" y="2069271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25" name="TextBox 24"/>
          <p:cNvSpPr txBox="1"/>
          <p:nvPr/>
        </p:nvSpPr>
        <p:spPr>
          <a:xfrm>
            <a:off x="2017805" y="1721228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Balans</a:t>
            </a:r>
          </a:p>
        </p:txBody>
      </p:sp>
      <p:pic>
        <p:nvPicPr>
          <p:cNvPr id="29" name="image1.jpeg">
            <a:extLst>
              <a:ext uri="{FF2B5EF4-FFF2-40B4-BE49-F238E27FC236}">
                <a16:creationId xmlns:a16="http://schemas.microsoft.com/office/drawing/2014/main" id="{2F7993CD-85BE-42DA-8BC2-3E5C49AEE3B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1844" y="5988106"/>
            <a:ext cx="1459448" cy="73337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0BB0EF9-4613-413D-BE10-92ACF5B1BB16}"/>
              </a:ext>
            </a:extLst>
          </p:cNvPr>
          <p:cNvSpPr txBox="1"/>
          <p:nvPr/>
        </p:nvSpPr>
        <p:spPr>
          <a:xfrm>
            <a:off x="1512277" y="637188"/>
            <a:ext cx="696570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791845">
              <a:spcBef>
                <a:spcPts val="25"/>
              </a:spcBef>
              <a:spcAft>
                <a:spcPts val="0"/>
              </a:spcAft>
            </a:pPr>
            <a:r>
              <a:rPr lang="nl-BE" sz="3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WACC?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45C9D73-6CD4-4C3F-B37A-87A63359CDEC}"/>
              </a:ext>
            </a:extLst>
          </p:cNvPr>
          <p:cNvCxnSpPr/>
          <p:nvPr/>
        </p:nvCxnSpPr>
        <p:spPr>
          <a:xfrm flipV="1">
            <a:off x="3505200" y="1975201"/>
            <a:ext cx="847344" cy="304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AD94551-BCE3-4107-B0AB-4FFB02FAC8C9}"/>
              </a:ext>
            </a:extLst>
          </p:cNvPr>
          <p:cNvSpPr txBox="1"/>
          <p:nvPr/>
        </p:nvSpPr>
        <p:spPr>
          <a:xfrm>
            <a:off x="4385794" y="1772964"/>
            <a:ext cx="2291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1.000 Eigen Vermogen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8CC6B77-7CD8-4DCE-8B47-64D57212219F}"/>
              </a:ext>
            </a:extLst>
          </p:cNvPr>
          <p:cNvCxnSpPr>
            <a:cxnSpLocks/>
            <a:endCxn id="27" idx="1"/>
          </p:cNvCxnSpPr>
          <p:nvPr/>
        </p:nvCxnSpPr>
        <p:spPr>
          <a:xfrm>
            <a:off x="3645408" y="2706557"/>
            <a:ext cx="891468" cy="680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1D65C09-9722-40CD-B425-1341B2B88D69}"/>
              </a:ext>
            </a:extLst>
          </p:cNvPr>
          <p:cNvSpPr txBox="1"/>
          <p:nvPr/>
        </p:nvSpPr>
        <p:spPr>
          <a:xfrm>
            <a:off x="4536876" y="2589970"/>
            <a:ext cx="16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250 Bankschuld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BBD7040-A306-458F-BC7A-C32F496B5705}"/>
              </a:ext>
            </a:extLst>
          </p:cNvPr>
          <p:cNvSpPr txBox="1"/>
          <p:nvPr/>
        </p:nvSpPr>
        <p:spPr>
          <a:xfrm>
            <a:off x="6824194" y="1783418"/>
            <a:ext cx="1976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50 Winst na belast.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E9F4963-256A-4063-AE0C-FC10042EFEAF}"/>
              </a:ext>
            </a:extLst>
          </p:cNvPr>
          <p:cNvSpPr txBox="1"/>
          <p:nvPr/>
        </p:nvSpPr>
        <p:spPr>
          <a:xfrm>
            <a:off x="6832182" y="2831626"/>
            <a:ext cx="15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100 Kasstroom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379221-4843-45EA-97FE-660BD45F59CC}"/>
              </a:ext>
            </a:extLst>
          </p:cNvPr>
          <p:cNvSpPr txBox="1"/>
          <p:nvPr/>
        </p:nvSpPr>
        <p:spPr>
          <a:xfrm>
            <a:off x="4499226" y="2040752"/>
            <a:ext cx="211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9,4% rendementseis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D7E19B7-D27E-4DE7-9D45-B3C3199C3C7B}"/>
              </a:ext>
            </a:extLst>
          </p:cNvPr>
          <p:cNvSpPr txBox="1"/>
          <p:nvPr/>
        </p:nvSpPr>
        <p:spPr>
          <a:xfrm>
            <a:off x="4556272" y="2847040"/>
            <a:ext cx="1615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4% bankintrest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85BFACA-A38F-414C-8930-6BABCA40C53A}"/>
              </a:ext>
            </a:extLst>
          </p:cNvPr>
          <p:cNvCxnSpPr>
            <a:cxnSpLocks/>
          </p:cNvCxnSpPr>
          <p:nvPr/>
        </p:nvCxnSpPr>
        <p:spPr>
          <a:xfrm>
            <a:off x="3645408" y="3965295"/>
            <a:ext cx="826344" cy="4804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DECE4D7F-9EAC-4E30-8BD8-77B3CCB7DC06}"/>
              </a:ext>
            </a:extLst>
          </p:cNvPr>
          <p:cNvSpPr txBox="1"/>
          <p:nvPr/>
        </p:nvSpPr>
        <p:spPr>
          <a:xfrm>
            <a:off x="4385738" y="4241638"/>
            <a:ext cx="1952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750 Terminal </a:t>
            </a:r>
            <a:r>
              <a:rPr lang="nl-BE" dirty="0" err="1"/>
              <a:t>value</a:t>
            </a:r>
            <a:endParaRPr lang="nl-BE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EFD8ADA-D6DD-42CF-A7D7-1ED9E44D18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832" y="4455428"/>
            <a:ext cx="4793741" cy="1987083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1D3F59A-E5B2-4E0B-BF12-F7771E65DB16}"/>
              </a:ext>
            </a:extLst>
          </p:cNvPr>
          <p:cNvCxnSpPr>
            <a:cxnSpLocks/>
          </p:cNvCxnSpPr>
          <p:nvPr/>
        </p:nvCxnSpPr>
        <p:spPr>
          <a:xfrm flipH="1">
            <a:off x="1658112" y="3900671"/>
            <a:ext cx="6165740" cy="121715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BCEC67B-B6BE-478D-A7FE-3BD1474B48FC}"/>
              </a:ext>
            </a:extLst>
          </p:cNvPr>
          <p:cNvCxnSpPr>
            <a:cxnSpLocks/>
          </p:cNvCxnSpPr>
          <p:nvPr/>
        </p:nvCxnSpPr>
        <p:spPr>
          <a:xfrm>
            <a:off x="3291840" y="4797552"/>
            <a:ext cx="480147" cy="39840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03F8D03C-44EA-40C9-90EC-B4F6F8197E8B}"/>
              </a:ext>
            </a:extLst>
          </p:cNvPr>
          <p:cNvSpPr txBox="1"/>
          <p:nvPr/>
        </p:nvSpPr>
        <p:spPr>
          <a:xfrm>
            <a:off x="4935412" y="3391557"/>
            <a:ext cx="2683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0070C0"/>
                </a:solidFill>
              </a:rPr>
              <a:t>(1000 x 9,4%) + (250 x 4%)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5B6FE0A-D132-448F-84F4-CFAC282176D4}"/>
              </a:ext>
            </a:extLst>
          </p:cNvPr>
          <p:cNvSpPr txBox="1"/>
          <p:nvPr/>
        </p:nvSpPr>
        <p:spPr>
          <a:xfrm>
            <a:off x="5556631" y="3699386"/>
            <a:ext cx="1369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0070C0"/>
                </a:solidFill>
              </a:rPr>
              <a:t>(1000 + 250)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E28134E-47BB-4463-88F8-F90AE13E63D3}"/>
              </a:ext>
            </a:extLst>
          </p:cNvPr>
          <p:cNvCxnSpPr/>
          <p:nvPr/>
        </p:nvCxnSpPr>
        <p:spPr>
          <a:xfrm>
            <a:off x="4937760" y="3733362"/>
            <a:ext cx="26814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0F42EED6-9B2D-444C-B4BC-BAD2456FF319}"/>
              </a:ext>
            </a:extLst>
          </p:cNvPr>
          <p:cNvSpPr txBox="1"/>
          <p:nvPr/>
        </p:nvSpPr>
        <p:spPr>
          <a:xfrm>
            <a:off x="7588680" y="3535682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0070C0"/>
                </a:solidFill>
              </a:rPr>
              <a:t>= 8,3%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7754FA4-0612-4F1B-8CDB-5EFE6F3EF149}"/>
              </a:ext>
            </a:extLst>
          </p:cNvPr>
          <p:cNvSpPr txBox="1"/>
          <p:nvPr/>
        </p:nvSpPr>
        <p:spPr>
          <a:xfrm>
            <a:off x="4149270" y="3531339"/>
            <a:ext cx="828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0070C0"/>
                </a:solidFill>
              </a:rPr>
              <a:t>WACC:</a:t>
            </a:r>
          </a:p>
        </p:txBody>
      </p:sp>
    </p:spTree>
    <p:extLst>
      <p:ext uri="{BB962C8B-B14F-4D97-AF65-F5344CB8AC3E}">
        <p14:creationId xmlns:p14="http://schemas.microsoft.com/office/powerpoint/2010/main" val="2700792513"/>
      </p:ext>
    </p:extLst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2.png">
            <a:extLst>
              <a:ext uri="{FF2B5EF4-FFF2-40B4-BE49-F238E27FC236}">
                <a16:creationId xmlns:a16="http://schemas.microsoft.com/office/drawing/2014/main" id="{D9BC077C-7F72-4BAC-B7BD-DE11A12FD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1179600" y="2069271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1324062" y="2142296"/>
            <a:ext cx="11525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8" name="Text Box 56"/>
          <p:cNvSpPr txBox="1">
            <a:spLocks noChangeArrowheads="1"/>
          </p:cNvSpPr>
          <p:nvPr/>
        </p:nvSpPr>
        <p:spPr bwMode="auto">
          <a:xfrm>
            <a:off x="2476587" y="2594616"/>
            <a:ext cx="1150938" cy="36004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Schuld</a:t>
            </a:r>
          </a:p>
        </p:txBody>
      </p:sp>
      <p:sp>
        <p:nvSpPr>
          <p:cNvPr id="9" name="Text Box 57"/>
          <p:cNvSpPr txBox="1">
            <a:spLocks noChangeArrowheads="1"/>
          </p:cNvSpPr>
          <p:nvPr/>
        </p:nvSpPr>
        <p:spPr bwMode="auto">
          <a:xfrm>
            <a:off x="2476587" y="2142296"/>
            <a:ext cx="1150938" cy="472004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Eigen vermogen</a:t>
            </a:r>
          </a:p>
        </p:txBody>
      </p:sp>
      <p:sp>
        <p:nvSpPr>
          <p:cNvPr id="10" name="Text Box 58"/>
          <p:cNvSpPr txBox="1">
            <a:spLocks noChangeArrowheads="1"/>
          </p:cNvSpPr>
          <p:nvPr/>
        </p:nvSpPr>
        <p:spPr bwMode="auto">
          <a:xfrm>
            <a:off x="2476587" y="2954656"/>
            <a:ext cx="1150938" cy="23142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&lt;1Y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1324807" y="2861434"/>
            <a:ext cx="11509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Voorraden</a:t>
            </a:r>
          </a:p>
        </p:txBody>
      </p:sp>
      <p:sp>
        <p:nvSpPr>
          <p:cNvPr id="12" name="Text Box 61"/>
          <p:cNvSpPr txBox="1">
            <a:spLocks noChangeArrowheads="1"/>
          </p:cNvSpPr>
          <p:nvPr/>
        </p:nvSpPr>
        <p:spPr bwMode="auto">
          <a:xfrm>
            <a:off x="1324807" y="3509134"/>
            <a:ext cx="1150937" cy="46910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Vorderingen</a:t>
            </a:r>
          </a:p>
        </p:txBody>
      </p: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1324062" y="3078921"/>
            <a:ext cx="11509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BE" sz="1200"/>
              <a:t>Handels-vorderingen</a:t>
            </a:r>
            <a:endParaRPr lang="nl-NL" sz="1200"/>
          </a:p>
        </p:txBody>
      </p:sp>
      <p:sp>
        <p:nvSpPr>
          <p:cNvPr id="14" name="Text Box 63"/>
          <p:cNvSpPr txBox="1">
            <a:spLocks noChangeArrowheads="1"/>
          </p:cNvSpPr>
          <p:nvPr/>
        </p:nvSpPr>
        <p:spPr bwMode="auto">
          <a:xfrm>
            <a:off x="2476587" y="3186077"/>
            <a:ext cx="1150938" cy="253207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KT Fin Schuld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5" name="Text Box 64"/>
          <p:cNvSpPr txBox="1">
            <a:spLocks noChangeArrowheads="1"/>
          </p:cNvSpPr>
          <p:nvPr/>
        </p:nvSpPr>
        <p:spPr bwMode="auto">
          <a:xfrm>
            <a:off x="2476587" y="3437696"/>
            <a:ext cx="11509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Leveranciers</a:t>
            </a:r>
          </a:p>
        </p:txBody>
      </p:sp>
      <p:sp>
        <p:nvSpPr>
          <p:cNvPr id="19" name="Text Box 72"/>
          <p:cNvSpPr txBox="1">
            <a:spLocks noChangeArrowheads="1"/>
          </p:cNvSpPr>
          <p:nvPr/>
        </p:nvSpPr>
        <p:spPr bwMode="auto">
          <a:xfrm>
            <a:off x="2476587" y="3726621"/>
            <a:ext cx="1150938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Soc/Fisc.</a:t>
            </a:r>
          </a:p>
          <a:p>
            <a:pPr algn="ctr" eaLnBrk="1" hangingPunct="1"/>
            <a:r>
              <a:rPr lang="nl-NL" sz="1200"/>
              <a:t>Schulden</a:t>
            </a:r>
          </a:p>
          <a:p>
            <a:pPr algn="ctr" eaLnBrk="1" hangingPunct="1"/>
            <a:endParaRPr lang="nl-NL" sz="1200"/>
          </a:p>
        </p:txBody>
      </p:sp>
      <p:sp>
        <p:nvSpPr>
          <p:cNvPr id="20" name="Text Box 73"/>
          <p:cNvSpPr txBox="1">
            <a:spLocks noChangeArrowheads="1"/>
          </p:cNvSpPr>
          <p:nvPr/>
        </p:nvSpPr>
        <p:spPr bwMode="auto">
          <a:xfrm>
            <a:off x="1320148" y="3979289"/>
            <a:ext cx="1152525" cy="26709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 err="1"/>
              <a:t>Liq.Middelen</a:t>
            </a:r>
            <a:endParaRPr lang="nl-NL" sz="1000" dirty="0"/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2476587" y="2069271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25" name="TextBox 24"/>
          <p:cNvSpPr txBox="1"/>
          <p:nvPr/>
        </p:nvSpPr>
        <p:spPr>
          <a:xfrm>
            <a:off x="2017805" y="1721228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Balans</a:t>
            </a:r>
          </a:p>
        </p:txBody>
      </p:sp>
      <p:pic>
        <p:nvPicPr>
          <p:cNvPr id="29" name="image1.jpeg">
            <a:extLst>
              <a:ext uri="{FF2B5EF4-FFF2-40B4-BE49-F238E27FC236}">
                <a16:creationId xmlns:a16="http://schemas.microsoft.com/office/drawing/2014/main" id="{2F7993CD-85BE-42DA-8BC2-3E5C49AEE3B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1844" y="5988106"/>
            <a:ext cx="1459448" cy="73337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0BB0EF9-4613-413D-BE10-92ACF5B1BB16}"/>
              </a:ext>
            </a:extLst>
          </p:cNvPr>
          <p:cNvSpPr txBox="1"/>
          <p:nvPr/>
        </p:nvSpPr>
        <p:spPr>
          <a:xfrm>
            <a:off x="1512277" y="637188"/>
            <a:ext cx="696570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791845">
              <a:spcBef>
                <a:spcPts val="25"/>
              </a:spcBef>
              <a:spcAft>
                <a:spcPts val="0"/>
              </a:spcAft>
            </a:pPr>
            <a:r>
              <a:rPr lang="nl-BE" sz="3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WACC?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45C9D73-6CD4-4C3F-B37A-87A63359CDEC}"/>
              </a:ext>
            </a:extLst>
          </p:cNvPr>
          <p:cNvCxnSpPr/>
          <p:nvPr/>
        </p:nvCxnSpPr>
        <p:spPr>
          <a:xfrm flipV="1">
            <a:off x="3505200" y="1975201"/>
            <a:ext cx="847344" cy="304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AD94551-BCE3-4107-B0AB-4FFB02FAC8C9}"/>
              </a:ext>
            </a:extLst>
          </p:cNvPr>
          <p:cNvSpPr txBox="1"/>
          <p:nvPr/>
        </p:nvSpPr>
        <p:spPr>
          <a:xfrm>
            <a:off x="4385794" y="1772964"/>
            <a:ext cx="2291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1.000 Eigen Vermogen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8CC6B77-7CD8-4DCE-8B47-64D57212219F}"/>
              </a:ext>
            </a:extLst>
          </p:cNvPr>
          <p:cNvCxnSpPr>
            <a:cxnSpLocks/>
            <a:endCxn id="27" idx="1"/>
          </p:cNvCxnSpPr>
          <p:nvPr/>
        </p:nvCxnSpPr>
        <p:spPr>
          <a:xfrm>
            <a:off x="3645408" y="2706557"/>
            <a:ext cx="891468" cy="680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1D65C09-9722-40CD-B425-1341B2B88D69}"/>
              </a:ext>
            </a:extLst>
          </p:cNvPr>
          <p:cNvSpPr txBox="1"/>
          <p:nvPr/>
        </p:nvSpPr>
        <p:spPr>
          <a:xfrm>
            <a:off x="4536876" y="2589970"/>
            <a:ext cx="16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250 Bankschuld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BBD7040-A306-458F-BC7A-C32F496B5705}"/>
              </a:ext>
            </a:extLst>
          </p:cNvPr>
          <p:cNvSpPr txBox="1"/>
          <p:nvPr/>
        </p:nvSpPr>
        <p:spPr>
          <a:xfrm>
            <a:off x="6824194" y="1783418"/>
            <a:ext cx="1976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50 Winst na belast.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E9F4963-256A-4063-AE0C-FC10042EFEAF}"/>
              </a:ext>
            </a:extLst>
          </p:cNvPr>
          <p:cNvSpPr txBox="1"/>
          <p:nvPr/>
        </p:nvSpPr>
        <p:spPr>
          <a:xfrm>
            <a:off x="6832182" y="2831626"/>
            <a:ext cx="15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100 Kasstroom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379221-4843-45EA-97FE-660BD45F59CC}"/>
              </a:ext>
            </a:extLst>
          </p:cNvPr>
          <p:cNvSpPr txBox="1"/>
          <p:nvPr/>
        </p:nvSpPr>
        <p:spPr>
          <a:xfrm>
            <a:off x="4499226" y="2040752"/>
            <a:ext cx="211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9,4% rendementseis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D7E19B7-D27E-4DE7-9D45-B3C3199C3C7B}"/>
              </a:ext>
            </a:extLst>
          </p:cNvPr>
          <p:cNvSpPr txBox="1"/>
          <p:nvPr/>
        </p:nvSpPr>
        <p:spPr>
          <a:xfrm>
            <a:off x="4556272" y="2847040"/>
            <a:ext cx="1615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4% bankintrest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85BFACA-A38F-414C-8930-6BABCA40C53A}"/>
              </a:ext>
            </a:extLst>
          </p:cNvPr>
          <p:cNvCxnSpPr>
            <a:cxnSpLocks/>
          </p:cNvCxnSpPr>
          <p:nvPr/>
        </p:nvCxnSpPr>
        <p:spPr>
          <a:xfrm>
            <a:off x="3645408" y="3965295"/>
            <a:ext cx="826344" cy="4804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DECE4D7F-9EAC-4E30-8BD8-77B3CCB7DC06}"/>
              </a:ext>
            </a:extLst>
          </p:cNvPr>
          <p:cNvSpPr txBox="1"/>
          <p:nvPr/>
        </p:nvSpPr>
        <p:spPr>
          <a:xfrm>
            <a:off x="4385738" y="4241638"/>
            <a:ext cx="1952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750 Terminal </a:t>
            </a:r>
            <a:r>
              <a:rPr lang="nl-BE" dirty="0" err="1"/>
              <a:t>value</a:t>
            </a:r>
            <a:endParaRPr lang="nl-BE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EFD8ADA-D6DD-42CF-A7D7-1ED9E44D18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832" y="4455428"/>
            <a:ext cx="4793741" cy="1987083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EB5A5662-7910-4D55-9CB4-6753898C06E8}"/>
              </a:ext>
            </a:extLst>
          </p:cNvPr>
          <p:cNvSpPr/>
          <p:nvPr/>
        </p:nvSpPr>
        <p:spPr>
          <a:xfrm>
            <a:off x="2292095" y="6244973"/>
            <a:ext cx="4876801" cy="1941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6D52427-5630-4DE6-B038-8378AED45044}"/>
              </a:ext>
            </a:extLst>
          </p:cNvPr>
          <p:cNvSpPr txBox="1"/>
          <p:nvPr/>
        </p:nvSpPr>
        <p:spPr>
          <a:xfrm>
            <a:off x="5229330" y="6157403"/>
            <a:ext cx="2026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1.023 </a:t>
            </a:r>
            <a:r>
              <a:rPr lang="nl-BE" b="1" dirty="0" err="1">
                <a:solidFill>
                  <a:srgbClr val="FF0000"/>
                </a:solidFill>
              </a:rPr>
              <a:t>Enterpr.value</a:t>
            </a:r>
            <a:endParaRPr lang="nl-BE" b="1" dirty="0">
              <a:solidFill>
                <a:srgbClr val="FF000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993B7F9-95A7-440E-B9B4-AA46337F7A76}"/>
              </a:ext>
            </a:extLst>
          </p:cNvPr>
          <p:cNvSpPr txBox="1"/>
          <p:nvPr/>
        </p:nvSpPr>
        <p:spPr>
          <a:xfrm>
            <a:off x="4935412" y="3391557"/>
            <a:ext cx="2683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0070C0"/>
                </a:solidFill>
              </a:rPr>
              <a:t>(1000 x 9,4%) + (250 x 4%)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B78E3A5-9487-4C45-8CD6-0C154708D9F2}"/>
              </a:ext>
            </a:extLst>
          </p:cNvPr>
          <p:cNvSpPr txBox="1"/>
          <p:nvPr/>
        </p:nvSpPr>
        <p:spPr>
          <a:xfrm>
            <a:off x="5556631" y="3699386"/>
            <a:ext cx="1369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0070C0"/>
                </a:solidFill>
              </a:rPr>
              <a:t>(1000 + 250)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EC57D16-4F71-4D32-9654-7A7C4B258614}"/>
              </a:ext>
            </a:extLst>
          </p:cNvPr>
          <p:cNvCxnSpPr/>
          <p:nvPr/>
        </p:nvCxnSpPr>
        <p:spPr>
          <a:xfrm>
            <a:off x="4937760" y="3733362"/>
            <a:ext cx="26814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CD5D1C0B-6DD1-417E-88DB-2C44BF038ACD}"/>
              </a:ext>
            </a:extLst>
          </p:cNvPr>
          <p:cNvSpPr txBox="1"/>
          <p:nvPr/>
        </p:nvSpPr>
        <p:spPr>
          <a:xfrm>
            <a:off x="7588680" y="3535682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0070C0"/>
                </a:solidFill>
              </a:rPr>
              <a:t>= 8,3%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5EB8498-90B1-4077-9619-79EAB7429F7C}"/>
              </a:ext>
            </a:extLst>
          </p:cNvPr>
          <p:cNvSpPr txBox="1"/>
          <p:nvPr/>
        </p:nvSpPr>
        <p:spPr>
          <a:xfrm>
            <a:off x="4149270" y="3531339"/>
            <a:ext cx="828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0070C0"/>
                </a:solidFill>
              </a:rPr>
              <a:t>WACC:</a:t>
            </a:r>
          </a:p>
        </p:txBody>
      </p:sp>
    </p:spTree>
    <p:extLst>
      <p:ext uri="{BB962C8B-B14F-4D97-AF65-F5344CB8AC3E}">
        <p14:creationId xmlns:p14="http://schemas.microsoft.com/office/powerpoint/2010/main" val="468593005"/>
      </p:ext>
    </p:extLst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2.png">
            <a:extLst>
              <a:ext uri="{FF2B5EF4-FFF2-40B4-BE49-F238E27FC236}">
                <a16:creationId xmlns:a16="http://schemas.microsoft.com/office/drawing/2014/main" id="{D9BC077C-7F72-4BAC-B7BD-DE11A12FD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1179600" y="2069271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1324062" y="2142296"/>
            <a:ext cx="11525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8" name="Text Box 56"/>
          <p:cNvSpPr txBox="1">
            <a:spLocks noChangeArrowheads="1"/>
          </p:cNvSpPr>
          <p:nvPr/>
        </p:nvSpPr>
        <p:spPr bwMode="auto">
          <a:xfrm>
            <a:off x="2476587" y="2594616"/>
            <a:ext cx="1150938" cy="36004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Schuld</a:t>
            </a:r>
          </a:p>
        </p:txBody>
      </p:sp>
      <p:sp>
        <p:nvSpPr>
          <p:cNvPr id="9" name="Text Box 57"/>
          <p:cNvSpPr txBox="1">
            <a:spLocks noChangeArrowheads="1"/>
          </p:cNvSpPr>
          <p:nvPr/>
        </p:nvSpPr>
        <p:spPr bwMode="auto">
          <a:xfrm>
            <a:off x="2476587" y="2142296"/>
            <a:ext cx="1150938" cy="472004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Eigen vermogen</a:t>
            </a:r>
          </a:p>
        </p:txBody>
      </p:sp>
      <p:sp>
        <p:nvSpPr>
          <p:cNvPr id="10" name="Text Box 58"/>
          <p:cNvSpPr txBox="1">
            <a:spLocks noChangeArrowheads="1"/>
          </p:cNvSpPr>
          <p:nvPr/>
        </p:nvSpPr>
        <p:spPr bwMode="auto">
          <a:xfrm>
            <a:off x="2476587" y="2954656"/>
            <a:ext cx="1150938" cy="23142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&lt;1Y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1324807" y="2861434"/>
            <a:ext cx="11509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Voorraden</a:t>
            </a:r>
          </a:p>
        </p:txBody>
      </p:sp>
      <p:sp>
        <p:nvSpPr>
          <p:cNvPr id="12" name="Text Box 61"/>
          <p:cNvSpPr txBox="1">
            <a:spLocks noChangeArrowheads="1"/>
          </p:cNvSpPr>
          <p:nvPr/>
        </p:nvSpPr>
        <p:spPr bwMode="auto">
          <a:xfrm>
            <a:off x="1324807" y="3509134"/>
            <a:ext cx="1150937" cy="46910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Vorderingen</a:t>
            </a:r>
          </a:p>
        </p:txBody>
      </p: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1324062" y="3078921"/>
            <a:ext cx="11509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BE" sz="1200"/>
              <a:t>Handels-vorderingen</a:t>
            </a:r>
            <a:endParaRPr lang="nl-NL" sz="1200"/>
          </a:p>
        </p:txBody>
      </p:sp>
      <p:sp>
        <p:nvSpPr>
          <p:cNvPr id="14" name="Text Box 63"/>
          <p:cNvSpPr txBox="1">
            <a:spLocks noChangeArrowheads="1"/>
          </p:cNvSpPr>
          <p:nvPr/>
        </p:nvSpPr>
        <p:spPr bwMode="auto">
          <a:xfrm>
            <a:off x="2476587" y="3186077"/>
            <a:ext cx="1150938" cy="253207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KT Fin Schuld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5" name="Text Box 64"/>
          <p:cNvSpPr txBox="1">
            <a:spLocks noChangeArrowheads="1"/>
          </p:cNvSpPr>
          <p:nvPr/>
        </p:nvSpPr>
        <p:spPr bwMode="auto">
          <a:xfrm>
            <a:off x="2476587" y="3437696"/>
            <a:ext cx="11509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Leveranciers</a:t>
            </a:r>
          </a:p>
        </p:txBody>
      </p:sp>
      <p:sp>
        <p:nvSpPr>
          <p:cNvPr id="19" name="Text Box 72"/>
          <p:cNvSpPr txBox="1">
            <a:spLocks noChangeArrowheads="1"/>
          </p:cNvSpPr>
          <p:nvPr/>
        </p:nvSpPr>
        <p:spPr bwMode="auto">
          <a:xfrm>
            <a:off x="2476587" y="3726621"/>
            <a:ext cx="1150938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Soc/Fisc.</a:t>
            </a:r>
          </a:p>
          <a:p>
            <a:pPr algn="ctr" eaLnBrk="1" hangingPunct="1"/>
            <a:r>
              <a:rPr lang="nl-NL" sz="1200"/>
              <a:t>Schulden</a:t>
            </a:r>
          </a:p>
          <a:p>
            <a:pPr algn="ctr" eaLnBrk="1" hangingPunct="1"/>
            <a:endParaRPr lang="nl-NL" sz="1200"/>
          </a:p>
        </p:txBody>
      </p:sp>
      <p:sp>
        <p:nvSpPr>
          <p:cNvPr id="20" name="Text Box 73"/>
          <p:cNvSpPr txBox="1">
            <a:spLocks noChangeArrowheads="1"/>
          </p:cNvSpPr>
          <p:nvPr/>
        </p:nvSpPr>
        <p:spPr bwMode="auto">
          <a:xfrm>
            <a:off x="1320148" y="3979289"/>
            <a:ext cx="1152525" cy="26709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 err="1"/>
              <a:t>Liq.Middelen</a:t>
            </a:r>
            <a:endParaRPr lang="nl-NL" sz="1000" dirty="0"/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2476587" y="2069271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25" name="TextBox 24"/>
          <p:cNvSpPr txBox="1"/>
          <p:nvPr/>
        </p:nvSpPr>
        <p:spPr>
          <a:xfrm>
            <a:off x="2017805" y="1721228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Balans</a:t>
            </a:r>
          </a:p>
        </p:txBody>
      </p:sp>
      <p:pic>
        <p:nvPicPr>
          <p:cNvPr id="29" name="image1.jpeg">
            <a:extLst>
              <a:ext uri="{FF2B5EF4-FFF2-40B4-BE49-F238E27FC236}">
                <a16:creationId xmlns:a16="http://schemas.microsoft.com/office/drawing/2014/main" id="{2F7993CD-85BE-42DA-8BC2-3E5C49AEE3B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1844" y="5988106"/>
            <a:ext cx="1459448" cy="73337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0BB0EF9-4613-413D-BE10-92ACF5B1BB16}"/>
              </a:ext>
            </a:extLst>
          </p:cNvPr>
          <p:cNvSpPr txBox="1"/>
          <p:nvPr/>
        </p:nvSpPr>
        <p:spPr>
          <a:xfrm>
            <a:off x="1512277" y="637188"/>
            <a:ext cx="696570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791845">
              <a:spcBef>
                <a:spcPts val="25"/>
              </a:spcBef>
              <a:spcAft>
                <a:spcPts val="0"/>
              </a:spcAft>
            </a:pPr>
            <a:r>
              <a:rPr lang="nl-BE" sz="3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WACC?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45C9D73-6CD4-4C3F-B37A-87A63359CDEC}"/>
              </a:ext>
            </a:extLst>
          </p:cNvPr>
          <p:cNvCxnSpPr/>
          <p:nvPr/>
        </p:nvCxnSpPr>
        <p:spPr>
          <a:xfrm flipV="1">
            <a:off x="3505200" y="1975201"/>
            <a:ext cx="847344" cy="304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AD94551-BCE3-4107-B0AB-4FFB02FAC8C9}"/>
              </a:ext>
            </a:extLst>
          </p:cNvPr>
          <p:cNvSpPr txBox="1"/>
          <p:nvPr/>
        </p:nvSpPr>
        <p:spPr>
          <a:xfrm>
            <a:off x="4385794" y="1772964"/>
            <a:ext cx="2291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1.000 Eigen Vermogen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8CC6B77-7CD8-4DCE-8B47-64D57212219F}"/>
              </a:ext>
            </a:extLst>
          </p:cNvPr>
          <p:cNvCxnSpPr>
            <a:cxnSpLocks/>
            <a:endCxn id="27" idx="1"/>
          </p:cNvCxnSpPr>
          <p:nvPr/>
        </p:nvCxnSpPr>
        <p:spPr>
          <a:xfrm>
            <a:off x="3645408" y="2706557"/>
            <a:ext cx="891468" cy="680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1D65C09-9722-40CD-B425-1341B2B88D69}"/>
              </a:ext>
            </a:extLst>
          </p:cNvPr>
          <p:cNvSpPr txBox="1"/>
          <p:nvPr/>
        </p:nvSpPr>
        <p:spPr>
          <a:xfrm>
            <a:off x="4536876" y="2589970"/>
            <a:ext cx="16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250 Bankschuld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BBD7040-A306-458F-BC7A-C32F496B5705}"/>
              </a:ext>
            </a:extLst>
          </p:cNvPr>
          <p:cNvSpPr txBox="1"/>
          <p:nvPr/>
        </p:nvSpPr>
        <p:spPr>
          <a:xfrm>
            <a:off x="6824194" y="1783418"/>
            <a:ext cx="1976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50 Winst na belast.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E9F4963-256A-4063-AE0C-FC10042EFEAF}"/>
              </a:ext>
            </a:extLst>
          </p:cNvPr>
          <p:cNvSpPr txBox="1"/>
          <p:nvPr/>
        </p:nvSpPr>
        <p:spPr>
          <a:xfrm>
            <a:off x="6832182" y="2831626"/>
            <a:ext cx="15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100 Kasstroom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379221-4843-45EA-97FE-660BD45F59CC}"/>
              </a:ext>
            </a:extLst>
          </p:cNvPr>
          <p:cNvSpPr txBox="1"/>
          <p:nvPr/>
        </p:nvSpPr>
        <p:spPr>
          <a:xfrm>
            <a:off x="4499226" y="2040752"/>
            <a:ext cx="211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9,4% rendementseis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D7E19B7-D27E-4DE7-9D45-B3C3199C3C7B}"/>
              </a:ext>
            </a:extLst>
          </p:cNvPr>
          <p:cNvSpPr txBox="1"/>
          <p:nvPr/>
        </p:nvSpPr>
        <p:spPr>
          <a:xfrm>
            <a:off x="4556272" y="2847040"/>
            <a:ext cx="1615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4% bankintrest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4A75F85-DB36-4641-A891-E08B8319ECB1}"/>
              </a:ext>
            </a:extLst>
          </p:cNvPr>
          <p:cNvSpPr txBox="1"/>
          <p:nvPr/>
        </p:nvSpPr>
        <p:spPr>
          <a:xfrm>
            <a:off x="4935412" y="3391557"/>
            <a:ext cx="2683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0070C0"/>
                </a:solidFill>
              </a:rPr>
              <a:t>(1000 x 9,4%) + (250 x 4%)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50C0F9A-A300-450B-B3B8-95A97D6062DC}"/>
              </a:ext>
            </a:extLst>
          </p:cNvPr>
          <p:cNvSpPr txBox="1"/>
          <p:nvPr/>
        </p:nvSpPr>
        <p:spPr>
          <a:xfrm>
            <a:off x="5556631" y="3699386"/>
            <a:ext cx="1369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0070C0"/>
                </a:solidFill>
              </a:rPr>
              <a:t>(1000 + 250)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0EB6F39-F821-4398-BB67-FE6F2454ED82}"/>
              </a:ext>
            </a:extLst>
          </p:cNvPr>
          <p:cNvCxnSpPr/>
          <p:nvPr/>
        </p:nvCxnSpPr>
        <p:spPr>
          <a:xfrm>
            <a:off x="4937760" y="3733362"/>
            <a:ext cx="26814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AFD40A9F-8FB7-4D33-93F5-5804B9C09441}"/>
              </a:ext>
            </a:extLst>
          </p:cNvPr>
          <p:cNvSpPr txBox="1"/>
          <p:nvPr/>
        </p:nvSpPr>
        <p:spPr>
          <a:xfrm>
            <a:off x="7588680" y="3535682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0070C0"/>
                </a:solidFill>
              </a:rPr>
              <a:t>= 8,3%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5C1F82F-AA89-4965-91AD-F7CCD8C870F6}"/>
              </a:ext>
            </a:extLst>
          </p:cNvPr>
          <p:cNvSpPr txBox="1"/>
          <p:nvPr/>
        </p:nvSpPr>
        <p:spPr>
          <a:xfrm>
            <a:off x="4149270" y="3531339"/>
            <a:ext cx="828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0070C0"/>
                </a:solidFill>
              </a:rPr>
              <a:t>WACC: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85BFACA-A38F-414C-8930-6BABCA40C53A}"/>
              </a:ext>
            </a:extLst>
          </p:cNvPr>
          <p:cNvCxnSpPr>
            <a:cxnSpLocks/>
          </p:cNvCxnSpPr>
          <p:nvPr/>
        </p:nvCxnSpPr>
        <p:spPr>
          <a:xfrm>
            <a:off x="3645408" y="3965295"/>
            <a:ext cx="826344" cy="4804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DECE4D7F-9EAC-4E30-8BD8-77B3CCB7DC06}"/>
              </a:ext>
            </a:extLst>
          </p:cNvPr>
          <p:cNvSpPr txBox="1"/>
          <p:nvPr/>
        </p:nvSpPr>
        <p:spPr>
          <a:xfrm>
            <a:off x="4385738" y="4241638"/>
            <a:ext cx="1952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750 Terminal </a:t>
            </a:r>
            <a:r>
              <a:rPr lang="nl-BE" dirty="0" err="1"/>
              <a:t>value</a:t>
            </a:r>
            <a:endParaRPr lang="nl-BE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EFD8ADA-D6DD-42CF-A7D7-1ED9E44D18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832" y="4455428"/>
            <a:ext cx="4793741" cy="1987083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EB5A5662-7910-4D55-9CB4-6753898C06E8}"/>
              </a:ext>
            </a:extLst>
          </p:cNvPr>
          <p:cNvSpPr/>
          <p:nvPr/>
        </p:nvSpPr>
        <p:spPr>
          <a:xfrm>
            <a:off x="2292095" y="6244973"/>
            <a:ext cx="4876801" cy="1941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6D52427-5630-4DE6-B038-8378AED45044}"/>
              </a:ext>
            </a:extLst>
          </p:cNvPr>
          <p:cNvSpPr txBox="1"/>
          <p:nvPr/>
        </p:nvSpPr>
        <p:spPr>
          <a:xfrm>
            <a:off x="5229330" y="6157403"/>
            <a:ext cx="2025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1.023 </a:t>
            </a:r>
            <a:r>
              <a:rPr lang="nl-BE" b="1" dirty="0" err="1">
                <a:solidFill>
                  <a:srgbClr val="FF0000"/>
                </a:solidFill>
              </a:rPr>
              <a:t>Enterpr.value</a:t>
            </a:r>
            <a:endParaRPr lang="nl-BE" b="1" dirty="0">
              <a:solidFill>
                <a:srgbClr val="FF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71D4BFB-EC12-4E57-9A37-3BC5F6D1B3BF}"/>
              </a:ext>
            </a:extLst>
          </p:cNvPr>
          <p:cNvSpPr txBox="1"/>
          <p:nvPr/>
        </p:nvSpPr>
        <p:spPr>
          <a:xfrm>
            <a:off x="6594640" y="4128242"/>
            <a:ext cx="227979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l-BE" dirty="0"/>
              <a:t>1.023 Enterprise </a:t>
            </a:r>
            <a:r>
              <a:rPr lang="nl-BE" dirty="0" err="1"/>
              <a:t>value</a:t>
            </a:r>
            <a:endParaRPr lang="nl-BE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54966E2-E155-4F3A-A54F-83498D81DF85}"/>
              </a:ext>
            </a:extLst>
          </p:cNvPr>
          <p:cNvSpPr txBox="1"/>
          <p:nvPr/>
        </p:nvSpPr>
        <p:spPr>
          <a:xfrm>
            <a:off x="6681500" y="4322350"/>
            <a:ext cx="1748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-250 Bankschuld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996BAC3-855E-43C5-AC53-F231529FCEBB}"/>
              </a:ext>
            </a:extLst>
          </p:cNvPr>
          <p:cNvCxnSpPr/>
          <p:nvPr/>
        </p:nvCxnSpPr>
        <p:spPr>
          <a:xfrm>
            <a:off x="6643563" y="4654547"/>
            <a:ext cx="16782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8FD45286-430C-48AD-827A-9CDCA740BFEE}"/>
              </a:ext>
            </a:extLst>
          </p:cNvPr>
          <p:cNvSpPr txBox="1"/>
          <p:nvPr/>
        </p:nvSpPr>
        <p:spPr>
          <a:xfrm>
            <a:off x="6753339" y="4602208"/>
            <a:ext cx="2211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773 Aandelenwaarde</a:t>
            </a:r>
          </a:p>
        </p:txBody>
      </p:sp>
    </p:spTree>
    <p:extLst>
      <p:ext uri="{BB962C8B-B14F-4D97-AF65-F5344CB8AC3E}">
        <p14:creationId xmlns:p14="http://schemas.microsoft.com/office/powerpoint/2010/main" val="2290981116"/>
      </p:ext>
    </p:extLst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2.png">
            <a:extLst>
              <a:ext uri="{FF2B5EF4-FFF2-40B4-BE49-F238E27FC236}">
                <a16:creationId xmlns:a16="http://schemas.microsoft.com/office/drawing/2014/main" id="{D9BC077C-7F72-4BAC-B7BD-DE11A12FD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1179600" y="2069271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1324062" y="2142296"/>
            <a:ext cx="11525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8" name="Text Box 56"/>
          <p:cNvSpPr txBox="1">
            <a:spLocks noChangeArrowheads="1"/>
          </p:cNvSpPr>
          <p:nvPr/>
        </p:nvSpPr>
        <p:spPr bwMode="auto">
          <a:xfrm>
            <a:off x="2476587" y="2594616"/>
            <a:ext cx="1150938" cy="36004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Schuld</a:t>
            </a:r>
          </a:p>
        </p:txBody>
      </p:sp>
      <p:sp>
        <p:nvSpPr>
          <p:cNvPr id="9" name="Text Box 57"/>
          <p:cNvSpPr txBox="1">
            <a:spLocks noChangeArrowheads="1"/>
          </p:cNvSpPr>
          <p:nvPr/>
        </p:nvSpPr>
        <p:spPr bwMode="auto">
          <a:xfrm>
            <a:off x="2476587" y="2142296"/>
            <a:ext cx="1150938" cy="472004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Eigen vermogen</a:t>
            </a:r>
          </a:p>
        </p:txBody>
      </p:sp>
      <p:sp>
        <p:nvSpPr>
          <p:cNvPr id="10" name="Text Box 58"/>
          <p:cNvSpPr txBox="1">
            <a:spLocks noChangeArrowheads="1"/>
          </p:cNvSpPr>
          <p:nvPr/>
        </p:nvSpPr>
        <p:spPr bwMode="auto">
          <a:xfrm>
            <a:off x="2476587" y="2954656"/>
            <a:ext cx="1150938" cy="23142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&lt;1Y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1324807" y="2861434"/>
            <a:ext cx="11509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Voorraden</a:t>
            </a:r>
          </a:p>
        </p:txBody>
      </p:sp>
      <p:sp>
        <p:nvSpPr>
          <p:cNvPr id="12" name="Text Box 61"/>
          <p:cNvSpPr txBox="1">
            <a:spLocks noChangeArrowheads="1"/>
          </p:cNvSpPr>
          <p:nvPr/>
        </p:nvSpPr>
        <p:spPr bwMode="auto">
          <a:xfrm>
            <a:off x="1324807" y="3509134"/>
            <a:ext cx="1150937" cy="46910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Vorderingen</a:t>
            </a:r>
          </a:p>
        </p:txBody>
      </p: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1324062" y="3078921"/>
            <a:ext cx="11509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BE" sz="1200"/>
              <a:t>Handels-vorderingen</a:t>
            </a:r>
            <a:endParaRPr lang="nl-NL" sz="1200"/>
          </a:p>
        </p:txBody>
      </p:sp>
      <p:sp>
        <p:nvSpPr>
          <p:cNvPr id="14" name="Text Box 63"/>
          <p:cNvSpPr txBox="1">
            <a:spLocks noChangeArrowheads="1"/>
          </p:cNvSpPr>
          <p:nvPr/>
        </p:nvSpPr>
        <p:spPr bwMode="auto">
          <a:xfrm>
            <a:off x="2476587" y="3186077"/>
            <a:ext cx="1150938" cy="253207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KT Fin Schuld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5" name="Text Box 64"/>
          <p:cNvSpPr txBox="1">
            <a:spLocks noChangeArrowheads="1"/>
          </p:cNvSpPr>
          <p:nvPr/>
        </p:nvSpPr>
        <p:spPr bwMode="auto">
          <a:xfrm>
            <a:off x="2476587" y="3437696"/>
            <a:ext cx="11509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Leveranciers</a:t>
            </a:r>
          </a:p>
        </p:txBody>
      </p:sp>
      <p:sp>
        <p:nvSpPr>
          <p:cNvPr id="19" name="Text Box 72"/>
          <p:cNvSpPr txBox="1">
            <a:spLocks noChangeArrowheads="1"/>
          </p:cNvSpPr>
          <p:nvPr/>
        </p:nvSpPr>
        <p:spPr bwMode="auto">
          <a:xfrm>
            <a:off x="2476587" y="3726621"/>
            <a:ext cx="1150938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Soc/Fisc.</a:t>
            </a:r>
          </a:p>
          <a:p>
            <a:pPr algn="ctr" eaLnBrk="1" hangingPunct="1"/>
            <a:r>
              <a:rPr lang="nl-NL" sz="1200"/>
              <a:t>Schulden</a:t>
            </a:r>
          </a:p>
          <a:p>
            <a:pPr algn="ctr" eaLnBrk="1" hangingPunct="1"/>
            <a:endParaRPr lang="nl-NL" sz="1200"/>
          </a:p>
        </p:txBody>
      </p:sp>
      <p:sp>
        <p:nvSpPr>
          <p:cNvPr id="20" name="Text Box 73"/>
          <p:cNvSpPr txBox="1">
            <a:spLocks noChangeArrowheads="1"/>
          </p:cNvSpPr>
          <p:nvPr/>
        </p:nvSpPr>
        <p:spPr bwMode="auto">
          <a:xfrm>
            <a:off x="1320148" y="3979289"/>
            <a:ext cx="1152525" cy="26709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 err="1"/>
              <a:t>Liq.Middelen</a:t>
            </a:r>
            <a:endParaRPr lang="nl-NL" sz="1000" dirty="0"/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2476587" y="2069271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25" name="TextBox 24"/>
          <p:cNvSpPr txBox="1"/>
          <p:nvPr/>
        </p:nvSpPr>
        <p:spPr>
          <a:xfrm>
            <a:off x="2017805" y="1721228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Balans</a:t>
            </a:r>
          </a:p>
        </p:txBody>
      </p:sp>
      <p:pic>
        <p:nvPicPr>
          <p:cNvPr id="29" name="image1.jpeg">
            <a:extLst>
              <a:ext uri="{FF2B5EF4-FFF2-40B4-BE49-F238E27FC236}">
                <a16:creationId xmlns:a16="http://schemas.microsoft.com/office/drawing/2014/main" id="{2F7993CD-85BE-42DA-8BC2-3E5C49AEE3B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1844" y="5988106"/>
            <a:ext cx="1459448" cy="73337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0BB0EF9-4613-413D-BE10-92ACF5B1BB16}"/>
              </a:ext>
            </a:extLst>
          </p:cNvPr>
          <p:cNvSpPr txBox="1"/>
          <p:nvPr/>
        </p:nvSpPr>
        <p:spPr>
          <a:xfrm>
            <a:off x="1512277" y="637188"/>
            <a:ext cx="696570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791845">
              <a:spcBef>
                <a:spcPts val="25"/>
              </a:spcBef>
              <a:spcAft>
                <a:spcPts val="0"/>
              </a:spcAft>
            </a:pPr>
            <a:r>
              <a:rPr lang="nl-BE" sz="3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WACC?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45C9D73-6CD4-4C3F-B37A-87A63359CDEC}"/>
              </a:ext>
            </a:extLst>
          </p:cNvPr>
          <p:cNvCxnSpPr/>
          <p:nvPr/>
        </p:nvCxnSpPr>
        <p:spPr>
          <a:xfrm flipV="1">
            <a:off x="3505200" y="1975201"/>
            <a:ext cx="847344" cy="304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AD94551-BCE3-4107-B0AB-4FFB02FAC8C9}"/>
              </a:ext>
            </a:extLst>
          </p:cNvPr>
          <p:cNvSpPr txBox="1"/>
          <p:nvPr/>
        </p:nvSpPr>
        <p:spPr>
          <a:xfrm>
            <a:off x="4385794" y="1772964"/>
            <a:ext cx="2116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500</a:t>
            </a:r>
            <a:r>
              <a:rPr lang="nl-BE" dirty="0"/>
              <a:t> Eigen Vermogen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8CC6B77-7CD8-4DCE-8B47-64D57212219F}"/>
              </a:ext>
            </a:extLst>
          </p:cNvPr>
          <p:cNvCxnSpPr>
            <a:cxnSpLocks/>
            <a:endCxn id="27" idx="1"/>
          </p:cNvCxnSpPr>
          <p:nvPr/>
        </p:nvCxnSpPr>
        <p:spPr>
          <a:xfrm>
            <a:off x="3645408" y="2706557"/>
            <a:ext cx="891468" cy="680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1D65C09-9722-40CD-B425-1341B2B88D69}"/>
              </a:ext>
            </a:extLst>
          </p:cNvPr>
          <p:cNvSpPr txBox="1"/>
          <p:nvPr/>
        </p:nvSpPr>
        <p:spPr>
          <a:xfrm>
            <a:off x="4536876" y="2589970"/>
            <a:ext cx="16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750</a:t>
            </a:r>
            <a:r>
              <a:rPr lang="nl-BE" dirty="0"/>
              <a:t> Bankschuld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BBD7040-A306-458F-BC7A-C32F496B5705}"/>
              </a:ext>
            </a:extLst>
          </p:cNvPr>
          <p:cNvSpPr txBox="1"/>
          <p:nvPr/>
        </p:nvSpPr>
        <p:spPr>
          <a:xfrm>
            <a:off x="6824194" y="1783418"/>
            <a:ext cx="1976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50 Winst na belast.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E9F4963-256A-4063-AE0C-FC10042EFEAF}"/>
              </a:ext>
            </a:extLst>
          </p:cNvPr>
          <p:cNvSpPr txBox="1"/>
          <p:nvPr/>
        </p:nvSpPr>
        <p:spPr>
          <a:xfrm>
            <a:off x="6832182" y="2831626"/>
            <a:ext cx="15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100 Kasstroom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379221-4843-45EA-97FE-660BD45F59CC}"/>
              </a:ext>
            </a:extLst>
          </p:cNvPr>
          <p:cNvSpPr txBox="1"/>
          <p:nvPr/>
        </p:nvSpPr>
        <p:spPr>
          <a:xfrm>
            <a:off x="4499226" y="2040752"/>
            <a:ext cx="211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9,4% rendementseis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D7E19B7-D27E-4DE7-9D45-B3C3199C3C7B}"/>
              </a:ext>
            </a:extLst>
          </p:cNvPr>
          <p:cNvSpPr txBox="1"/>
          <p:nvPr/>
        </p:nvSpPr>
        <p:spPr>
          <a:xfrm>
            <a:off x="4556272" y="2847040"/>
            <a:ext cx="1615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4% bankintrest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85BFACA-A38F-414C-8930-6BABCA40C53A}"/>
              </a:ext>
            </a:extLst>
          </p:cNvPr>
          <p:cNvCxnSpPr>
            <a:cxnSpLocks/>
          </p:cNvCxnSpPr>
          <p:nvPr/>
        </p:nvCxnSpPr>
        <p:spPr>
          <a:xfrm>
            <a:off x="3645408" y="3965295"/>
            <a:ext cx="826344" cy="4804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DECE4D7F-9EAC-4E30-8BD8-77B3CCB7DC06}"/>
              </a:ext>
            </a:extLst>
          </p:cNvPr>
          <p:cNvSpPr txBox="1"/>
          <p:nvPr/>
        </p:nvSpPr>
        <p:spPr>
          <a:xfrm>
            <a:off x="4385738" y="4241638"/>
            <a:ext cx="1952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750 Terminal </a:t>
            </a:r>
            <a:r>
              <a:rPr lang="nl-BE" dirty="0" err="1"/>
              <a:t>value</a:t>
            </a:r>
            <a:endParaRPr lang="nl-BE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FD45286-430C-48AD-827A-9CDCA740BFEE}"/>
              </a:ext>
            </a:extLst>
          </p:cNvPr>
          <p:cNvSpPr txBox="1"/>
          <p:nvPr/>
        </p:nvSpPr>
        <p:spPr>
          <a:xfrm>
            <a:off x="6753339" y="4602208"/>
            <a:ext cx="2211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773 Aandelenwaarde</a:t>
            </a:r>
          </a:p>
        </p:txBody>
      </p:sp>
      <p:sp>
        <p:nvSpPr>
          <p:cNvPr id="16" name="Explosion: 8 Points 15">
            <a:extLst>
              <a:ext uri="{FF2B5EF4-FFF2-40B4-BE49-F238E27FC236}">
                <a16:creationId xmlns:a16="http://schemas.microsoft.com/office/drawing/2014/main" id="{C3887D5D-FA7B-4BBC-B3BC-5C6CBA1687C1}"/>
              </a:ext>
            </a:extLst>
          </p:cNvPr>
          <p:cNvSpPr/>
          <p:nvPr/>
        </p:nvSpPr>
        <p:spPr>
          <a:xfrm>
            <a:off x="4352544" y="1647184"/>
            <a:ext cx="633775" cy="626666"/>
          </a:xfrm>
          <a:prstGeom prst="irregularSeal1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8" name="Explosion: 8 Points 37">
            <a:extLst>
              <a:ext uri="{FF2B5EF4-FFF2-40B4-BE49-F238E27FC236}">
                <a16:creationId xmlns:a16="http://schemas.microsoft.com/office/drawing/2014/main" id="{7D17A65E-90A2-41F2-B6FC-FBEBB7939E0F}"/>
              </a:ext>
            </a:extLst>
          </p:cNvPr>
          <p:cNvSpPr/>
          <p:nvPr/>
        </p:nvSpPr>
        <p:spPr>
          <a:xfrm>
            <a:off x="4495691" y="2445586"/>
            <a:ext cx="633775" cy="626666"/>
          </a:xfrm>
          <a:prstGeom prst="irregularSeal1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27899934"/>
      </p:ext>
    </p:extLst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2.png">
            <a:extLst>
              <a:ext uri="{FF2B5EF4-FFF2-40B4-BE49-F238E27FC236}">
                <a16:creationId xmlns:a16="http://schemas.microsoft.com/office/drawing/2014/main" id="{D9BC077C-7F72-4BAC-B7BD-DE11A12FD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1179600" y="2069271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1324062" y="2142296"/>
            <a:ext cx="11525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8" name="Text Box 56"/>
          <p:cNvSpPr txBox="1">
            <a:spLocks noChangeArrowheads="1"/>
          </p:cNvSpPr>
          <p:nvPr/>
        </p:nvSpPr>
        <p:spPr bwMode="auto">
          <a:xfrm>
            <a:off x="2476587" y="2594616"/>
            <a:ext cx="1150938" cy="36004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Schuld</a:t>
            </a:r>
          </a:p>
        </p:txBody>
      </p:sp>
      <p:sp>
        <p:nvSpPr>
          <p:cNvPr id="9" name="Text Box 57"/>
          <p:cNvSpPr txBox="1">
            <a:spLocks noChangeArrowheads="1"/>
          </p:cNvSpPr>
          <p:nvPr/>
        </p:nvSpPr>
        <p:spPr bwMode="auto">
          <a:xfrm>
            <a:off x="2476587" y="2142296"/>
            <a:ext cx="1150938" cy="472004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Eigen vermogen</a:t>
            </a:r>
          </a:p>
        </p:txBody>
      </p:sp>
      <p:sp>
        <p:nvSpPr>
          <p:cNvPr id="10" name="Text Box 58"/>
          <p:cNvSpPr txBox="1">
            <a:spLocks noChangeArrowheads="1"/>
          </p:cNvSpPr>
          <p:nvPr/>
        </p:nvSpPr>
        <p:spPr bwMode="auto">
          <a:xfrm>
            <a:off x="2476587" y="2954656"/>
            <a:ext cx="1150938" cy="23142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&lt;1Y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1324807" y="2861434"/>
            <a:ext cx="11509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Voorraden</a:t>
            </a:r>
          </a:p>
        </p:txBody>
      </p:sp>
      <p:sp>
        <p:nvSpPr>
          <p:cNvPr id="12" name="Text Box 61"/>
          <p:cNvSpPr txBox="1">
            <a:spLocks noChangeArrowheads="1"/>
          </p:cNvSpPr>
          <p:nvPr/>
        </p:nvSpPr>
        <p:spPr bwMode="auto">
          <a:xfrm>
            <a:off x="1324807" y="3509134"/>
            <a:ext cx="1150937" cy="46910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Vorderingen</a:t>
            </a:r>
          </a:p>
        </p:txBody>
      </p: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1324062" y="3078921"/>
            <a:ext cx="11509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BE" sz="1200"/>
              <a:t>Handels-vorderingen</a:t>
            </a:r>
            <a:endParaRPr lang="nl-NL" sz="1200"/>
          </a:p>
        </p:txBody>
      </p:sp>
      <p:sp>
        <p:nvSpPr>
          <p:cNvPr id="14" name="Text Box 63"/>
          <p:cNvSpPr txBox="1">
            <a:spLocks noChangeArrowheads="1"/>
          </p:cNvSpPr>
          <p:nvPr/>
        </p:nvSpPr>
        <p:spPr bwMode="auto">
          <a:xfrm>
            <a:off x="2476587" y="3186077"/>
            <a:ext cx="1150938" cy="253207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KT Fin Schuld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5" name="Text Box 64"/>
          <p:cNvSpPr txBox="1">
            <a:spLocks noChangeArrowheads="1"/>
          </p:cNvSpPr>
          <p:nvPr/>
        </p:nvSpPr>
        <p:spPr bwMode="auto">
          <a:xfrm>
            <a:off x="2476587" y="3437696"/>
            <a:ext cx="11509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Leveranciers</a:t>
            </a:r>
          </a:p>
        </p:txBody>
      </p:sp>
      <p:sp>
        <p:nvSpPr>
          <p:cNvPr id="19" name="Text Box 72"/>
          <p:cNvSpPr txBox="1">
            <a:spLocks noChangeArrowheads="1"/>
          </p:cNvSpPr>
          <p:nvPr/>
        </p:nvSpPr>
        <p:spPr bwMode="auto">
          <a:xfrm>
            <a:off x="2476587" y="3726621"/>
            <a:ext cx="1150938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Soc/Fisc.</a:t>
            </a:r>
          </a:p>
          <a:p>
            <a:pPr algn="ctr" eaLnBrk="1" hangingPunct="1"/>
            <a:r>
              <a:rPr lang="nl-NL" sz="1200"/>
              <a:t>Schulden</a:t>
            </a:r>
          </a:p>
          <a:p>
            <a:pPr algn="ctr" eaLnBrk="1" hangingPunct="1"/>
            <a:endParaRPr lang="nl-NL" sz="1200"/>
          </a:p>
        </p:txBody>
      </p:sp>
      <p:sp>
        <p:nvSpPr>
          <p:cNvPr id="20" name="Text Box 73"/>
          <p:cNvSpPr txBox="1">
            <a:spLocks noChangeArrowheads="1"/>
          </p:cNvSpPr>
          <p:nvPr/>
        </p:nvSpPr>
        <p:spPr bwMode="auto">
          <a:xfrm>
            <a:off x="1320148" y="3979289"/>
            <a:ext cx="1152525" cy="26709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 err="1"/>
              <a:t>Liq.Middelen</a:t>
            </a:r>
            <a:endParaRPr lang="nl-NL" sz="1000" dirty="0"/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2476587" y="2069271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25" name="TextBox 24"/>
          <p:cNvSpPr txBox="1"/>
          <p:nvPr/>
        </p:nvSpPr>
        <p:spPr>
          <a:xfrm>
            <a:off x="2017805" y="1721228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Balans</a:t>
            </a:r>
          </a:p>
        </p:txBody>
      </p:sp>
      <p:pic>
        <p:nvPicPr>
          <p:cNvPr id="29" name="image1.jpeg">
            <a:extLst>
              <a:ext uri="{FF2B5EF4-FFF2-40B4-BE49-F238E27FC236}">
                <a16:creationId xmlns:a16="http://schemas.microsoft.com/office/drawing/2014/main" id="{2F7993CD-85BE-42DA-8BC2-3E5C49AEE3B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1844" y="5988106"/>
            <a:ext cx="1459448" cy="73337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0BB0EF9-4613-413D-BE10-92ACF5B1BB16}"/>
              </a:ext>
            </a:extLst>
          </p:cNvPr>
          <p:cNvSpPr txBox="1"/>
          <p:nvPr/>
        </p:nvSpPr>
        <p:spPr>
          <a:xfrm>
            <a:off x="1512277" y="637188"/>
            <a:ext cx="696570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791845">
              <a:spcBef>
                <a:spcPts val="25"/>
              </a:spcBef>
              <a:spcAft>
                <a:spcPts val="0"/>
              </a:spcAft>
            </a:pPr>
            <a:r>
              <a:rPr lang="nl-BE" sz="3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WACC?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45C9D73-6CD4-4C3F-B37A-87A63359CDEC}"/>
              </a:ext>
            </a:extLst>
          </p:cNvPr>
          <p:cNvCxnSpPr/>
          <p:nvPr/>
        </p:nvCxnSpPr>
        <p:spPr>
          <a:xfrm flipV="1">
            <a:off x="3505200" y="1975201"/>
            <a:ext cx="847344" cy="304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AD94551-BCE3-4107-B0AB-4FFB02FAC8C9}"/>
              </a:ext>
            </a:extLst>
          </p:cNvPr>
          <p:cNvSpPr txBox="1"/>
          <p:nvPr/>
        </p:nvSpPr>
        <p:spPr>
          <a:xfrm>
            <a:off x="4385794" y="1772964"/>
            <a:ext cx="2116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500</a:t>
            </a:r>
            <a:r>
              <a:rPr lang="nl-BE" dirty="0"/>
              <a:t> Eigen Vermogen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8CC6B77-7CD8-4DCE-8B47-64D57212219F}"/>
              </a:ext>
            </a:extLst>
          </p:cNvPr>
          <p:cNvCxnSpPr>
            <a:cxnSpLocks/>
            <a:endCxn id="27" idx="1"/>
          </p:cNvCxnSpPr>
          <p:nvPr/>
        </p:nvCxnSpPr>
        <p:spPr>
          <a:xfrm>
            <a:off x="3645408" y="2706557"/>
            <a:ext cx="891468" cy="680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1D65C09-9722-40CD-B425-1341B2B88D69}"/>
              </a:ext>
            </a:extLst>
          </p:cNvPr>
          <p:cNvSpPr txBox="1"/>
          <p:nvPr/>
        </p:nvSpPr>
        <p:spPr>
          <a:xfrm>
            <a:off x="4536876" y="2589970"/>
            <a:ext cx="16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750</a:t>
            </a:r>
            <a:r>
              <a:rPr lang="nl-BE" dirty="0"/>
              <a:t> Bankschuld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BBD7040-A306-458F-BC7A-C32F496B5705}"/>
              </a:ext>
            </a:extLst>
          </p:cNvPr>
          <p:cNvSpPr txBox="1"/>
          <p:nvPr/>
        </p:nvSpPr>
        <p:spPr>
          <a:xfrm>
            <a:off x="6824194" y="1783418"/>
            <a:ext cx="1976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50 Winst na belast.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E9F4963-256A-4063-AE0C-FC10042EFEAF}"/>
              </a:ext>
            </a:extLst>
          </p:cNvPr>
          <p:cNvSpPr txBox="1"/>
          <p:nvPr/>
        </p:nvSpPr>
        <p:spPr>
          <a:xfrm>
            <a:off x="6832182" y="2831626"/>
            <a:ext cx="15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100 Kasstroom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379221-4843-45EA-97FE-660BD45F59CC}"/>
              </a:ext>
            </a:extLst>
          </p:cNvPr>
          <p:cNvSpPr txBox="1"/>
          <p:nvPr/>
        </p:nvSpPr>
        <p:spPr>
          <a:xfrm>
            <a:off x="4499226" y="2040752"/>
            <a:ext cx="211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9,4% rendementseis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D7E19B7-D27E-4DE7-9D45-B3C3199C3C7B}"/>
              </a:ext>
            </a:extLst>
          </p:cNvPr>
          <p:cNvSpPr txBox="1"/>
          <p:nvPr/>
        </p:nvSpPr>
        <p:spPr>
          <a:xfrm>
            <a:off x="4556272" y="2847040"/>
            <a:ext cx="1615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4% bankintrest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4A75F85-DB36-4641-A891-E08B8319ECB1}"/>
              </a:ext>
            </a:extLst>
          </p:cNvPr>
          <p:cNvSpPr txBox="1"/>
          <p:nvPr/>
        </p:nvSpPr>
        <p:spPr>
          <a:xfrm>
            <a:off x="4935412" y="3391557"/>
            <a:ext cx="2566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0070C0"/>
                </a:solidFill>
              </a:rPr>
              <a:t>(500 x 9,4%) + (750 x 4%)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50C0F9A-A300-450B-B3B8-95A97D6062DC}"/>
              </a:ext>
            </a:extLst>
          </p:cNvPr>
          <p:cNvSpPr txBox="1"/>
          <p:nvPr/>
        </p:nvSpPr>
        <p:spPr>
          <a:xfrm>
            <a:off x="5556631" y="3699386"/>
            <a:ext cx="1369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0070C0"/>
                </a:solidFill>
              </a:rPr>
              <a:t>(1000 + 250)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0EB6F39-F821-4398-BB67-FE6F2454ED82}"/>
              </a:ext>
            </a:extLst>
          </p:cNvPr>
          <p:cNvCxnSpPr/>
          <p:nvPr/>
        </p:nvCxnSpPr>
        <p:spPr>
          <a:xfrm>
            <a:off x="4937760" y="3733362"/>
            <a:ext cx="26814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AFD40A9F-8FB7-4D33-93F5-5804B9C09441}"/>
              </a:ext>
            </a:extLst>
          </p:cNvPr>
          <p:cNvSpPr txBox="1"/>
          <p:nvPr/>
        </p:nvSpPr>
        <p:spPr>
          <a:xfrm>
            <a:off x="7588680" y="3535682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0070C0"/>
                </a:solidFill>
              </a:rPr>
              <a:t>= 6,2%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5C1F82F-AA89-4965-91AD-F7CCD8C870F6}"/>
              </a:ext>
            </a:extLst>
          </p:cNvPr>
          <p:cNvSpPr txBox="1"/>
          <p:nvPr/>
        </p:nvSpPr>
        <p:spPr>
          <a:xfrm>
            <a:off x="4149270" y="3531339"/>
            <a:ext cx="828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0070C0"/>
                </a:solidFill>
              </a:rPr>
              <a:t>WACC: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85BFACA-A38F-414C-8930-6BABCA40C53A}"/>
              </a:ext>
            </a:extLst>
          </p:cNvPr>
          <p:cNvCxnSpPr>
            <a:cxnSpLocks/>
          </p:cNvCxnSpPr>
          <p:nvPr/>
        </p:nvCxnSpPr>
        <p:spPr>
          <a:xfrm>
            <a:off x="3645408" y="3965295"/>
            <a:ext cx="826344" cy="4804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DECE4D7F-9EAC-4E30-8BD8-77B3CCB7DC06}"/>
              </a:ext>
            </a:extLst>
          </p:cNvPr>
          <p:cNvSpPr txBox="1"/>
          <p:nvPr/>
        </p:nvSpPr>
        <p:spPr>
          <a:xfrm>
            <a:off x="4385738" y="4241638"/>
            <a:ext cx="1952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750 Terminal </a:t>
            </a:r>
            <a:r>
              <a:rPr lang="nl-BE" dirty="0" err="1"/>
              <a:t>value</a:t>
            </a:r>
            <a:endParaRPr lang="nl-BE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FD45286-430C-48AD-827A-9CDCA740BFEE}"/>
              </a:ext>
            </a:extLst>
          </p:cNvPr>
          <p:cNvSpPr txBox="1"/>
          <p:nvPr/>
        </p:nvSpPr>
        <p:spPr>
          <a:xfrm>
            <a:off x="6753339" y="4602208"/>
            <a:ext cx="2211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773 Aandelenwaarde</a:t>
            </a:r>
          </a:p>
        </p:txBody>
      </p:sp>
    </p:spTree>
    <p:extLst>
      <p:ext uri="{BB962C8B-B14F-4D97-AF65-F5344CB8AC3E}">
        <p14:creationId xmlns:p14="http://schemas.microsoft.com/office/powerpoint/2010/main" val="915266177"/>
      </p:ext>
    </p:extLst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2.png">
            <a:extLst>
              <a:ext uri="{FF2B5EF4-FFF2-40B4-BE49-F238E27FC236}">
                <a16:creationId xmlns:a16="http://schemas.microsoft.com/office/drawing/2014/main" id="{D9BC077C-7F72-4BAC-B7BD-DE11A12FD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D1F9775-FFFA-49E0-BA51-884D080D1B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164" y="4410548"/>
            <a:ext cx="4921758" cy="204014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1179600" y="2069271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1324062" y="2142296"/>
            <a:ext cx="11525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8" name="Text Box 56"/>
          <p:cNvSpPr txBox="1">
            <a:spLocks noChangeArrowheads="1"/>
          </p:cNvSpPr>
          <p:nvPr/>
        </p:nvSpPr>
        <p:spPr bwMode="auto">
          <a:xfrm>
            <a:off x="2476587" y="2594616"/>
            <a:ext cx="1150938" cy="36004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Schuld</a:t>
            </a:r>
          </a:p>
        </p:txBody>
      </p:sp>
      <p:sp>
        <p:nvSpPr>
          <p:cNvPr id="9" name="Text Box 57"/>
          <p:cNvSpPr txBox="1">
            <a:spLocks noChangeArrowheads="1"/>
          </p:cNvSpPr>
          <p:nvPr/>
        </p:nvSpPr>
        <p:spPr bwMode="auto">
          <a:xfrm>
            <a:off x="2476587" y="2142296"/>
            <a:ext cx="1150938" cy="472004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Eigen vermogen</a:t>
            </a:r>
          </a:p>
        </p:txBody>
      </p:sp>
      <p:sp>
        <p:nvSpPr>
          <p:cNvPr id="10" name="Text Box 58"/>
          <p:cNvSpPr txBox="1">
            <a:spLocks noChangeArrowheads="1"/>
          </p:cNvSpPr>
          <p:nvPr/>
        </p:nvSpPr>
        <p:spPr bwMode="auto">
          <a:xfrm>
            <a:off x="2476587" y="2954656"/>
            <a:ext cx="1150938" cy="23142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&lt;1Y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1324807" y="2861434"/>
            <a:ext cx="11509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Voorraden</a:t>
            </a:r>
          </a:p>
        </p:txBody>
      </p:sp>
      <p:sp>
        <p:nvSpPr>
          <p:cNvPr id="12" name="Text Box 61"/>
          <p:cNvSpPr txBox="1">
            <a:spLocks noChangeArrowheads="1"/>
          </p:cNvSpPr>
          <p:nvPr/>
        </p:nvSpPr>
        <p:spPr bwMode="auto">
          <a:xfrm>
            <a:off x="1324807" y="3509134"/>
            <a:ext cx="1150937" cy="46910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Vorderingen</a:t>
            </a:r>
          </a:p>
        </p:txBody>
      </p: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1324062" y="3078921"/>
            <a:ext cx="11509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BE" sz="1200"/>
              <a:t>Handels-vorderingen</a:t>
            </a:r>
            <a:endParaRPr lang="nl-NL" sz="1200"/>
          </a:p>
        </p:txBody>
      </p:sp>
      <p:sp>
        <p:nvSpPr>
          <p:cNvPr id="14" name="Text Box 63"/>
          <p:cNvSpPr txBox="1">
            <a:spLocks noChangeArrowheads="1"/>
          </p:cNvSpPr>
          <p:nvPr/>
        </p:nvSpPr>
        <p:spPr bwMode="auto">
          <a:xfrm>
            <a:off x="2476587" y="3186077"/>
            <a:ext cx="1150938" cy="253207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KT Fin Schuld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5" name="Text Box 64"/>
          <p:cNvSpPr txBox="1">
            <a:spLocks noChangeArrowheads="1"/>
          </p:cNvSpPr>
          <p:nvPr/>
        </p:nvSpPr>
        <p:spPr bwMode="auto">
          <a:xfrm>
            <a:off x="2476587" y="3437696"/>
            <a:ext cx="11509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Leveranciers</a:t>
            </a:r>
          </a:p>
        </p:txBody>
      </p:sp>
      <p:sp>
        <p:nvSpPr>
          <p:cNvPr id="19" name="Text Box 72"/>
          <p:cNvSpPr txBox="1">
            <a:spLocks noChangeArrowheads="1"/>
          </p:cNvSpPr>
          <p:nvPr/>
        </p:nvSpPr>
        <p:spPr bwMode="auto">
          <a:xfrm>
            <a:off x="2476587" y="3726621"/>
            <a:ext cx="1150938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Soc/Fisc.</a:t>
            </a:r>
          </a:p>
          <a:p>
            <a:pPr algn="ctr" eaLnBrk="1" hangingPunct="1"/>
            <a:r>
              <a:rPr lang="nl-NL" sz="1200"/>
              <a:t>Schulden</a:t>
            </a:r>
          </a:p>
          <a:p>
            <a:pPr algn="ctr" eaLnBrk="1" hangingPunct="1"/>
            <a:endParaRPr lang="nl-NL" sz="1200"/>
          </a:p>
        </p:txBody>
      </p:sp>
      <p:sp>
        <p:nvSpPr>
          <p:cNvPr id="20" name="Text Box 73"/>
          <p:cNvSpPr txBox="1">
            <a:spLocks noChangeArrowheads="1"/>
          </p:cNvSpPr>
          <p:nvPr/>
        </p:nvSpPr>
        <p:spPr bwMode="auto">
          <a:xfrm>
            <a:off x="1320148" y="3979289"/>
            <a:ext cx="1152525" cy="26709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 err="1"/>
              <a:t>Liq.Middelen</a:t>
            </a:r>
            <a:endParaRPr lang="nl-NL" sz="1000" dirty="0"/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2476587" y="2069271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25" name="TextBox 24"/>
          <p:cNvSpPr txBox="1"/>
          <p:nvPr/>
        </p:nvSpPr>
        <p:spPr>
          <a:xfrm>
            <a:off x="2017805" y="1721228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Balans</a:t>
            </a:r>
          </a:p>
        </p:txBody>
      </p:sp>
      <p:pic>
        <p:nvPicPr>
          <p:cNvPr id="29" name="image1.jpeg">
            <a:extLst>
              <a:ext uri="{FF2B5EF4-FFF2-40B4-BE49-F238E27FC236}">
                <a16:creationId xmlns:a16="http://schemas.microsoft.com/office/drawing/2014/main" id="{2F7993CD-85BE-42DA-8BC2-3E5C49AEE3BA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51844" y="5988106"/>
            <a:ext cx="1459448" cy="73337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0BB0EF9-4613-413D-BE10-92ACF5B1BB16}"/>
              </a:ext>
            </a:extLst>
          </p:cNvPr>
          <p:cNvSpPr txBox="1"/>
          <p:nvPr/>
        </p:nvSpPr>
        <p:spPr>
          <a:xfrm>
            <a:off x="1512277" y="637188"/>
            <a:ext cx="696570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791845">
              <a:spcBef>
                <a:spcPts val="25"/>
              </a:spcBef>
              <a:spcAft>
                <a:spcPts val="0"/>
              </a:spcAft>
            </a:pPr>
            <a:r>
              <a:rPr lang="nl-BE" sz="3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WACC?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45C9D73-6CD4-4C3F-B37A-87A63359CDEC}"/>
              </a:ext>
            </a:extLst>
          </p:cNvPr>
          <p:cNvCxnSpPr/>
          <p:nvPr/>
        </p:nvCxnSpPr>
        <p:spPr>
          <a:xfrm flipV="1">
            <a:off x="3505200" y="1975201"/>
            <a:ext cx="847344" cy="304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AD94551-BCE3-4107-B0AB-4FFB02FAC8C9}"/>
              </a:ext>
            </a:extLst>
          </p:cNvPr>
          <p:cNvSpPr txBox="1"/>
          <p:nvPr/>
        </p:nvSpPr>
        <p:spPr>
          <a:xfrm>
            <a:off x="4385794" y="1772964"/>
            <a:ext cx="2116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500 Eigen Vermogen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8CC6B77-7CD8-4DCE-8B47-64D57212219F}"/>
              </a:ext>
            </a:extLst>
          </p:cNvPr>
          <p:cNvCxnSpPr>
            <a:cxnSpLocks/>
            <a:endCxn id="27" idx="1"/>
          </p:cNvCxnSpPr>
          <p:nvPr/>
        </p:nvCxnSpPr>
        <p:spPr>
          <a:xfrm>
            <a:off x="3645408" y="2706557"/>
            <a:ext cx="891468" cy="680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1D65C09-9722-40CD-B425-1341B2B88D69}"/>
              </a:ext>
            </a:extLst>
          </p:cNvPr>
          <p:cNvSpPr txBox="1"/>
          <p:nvPr/>
        </p:nvSpPr>
        <p:spPr>
          <a:xfrm>
            <a:off x="4536876" y="2589970"/>
            <a:ext cx="16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750 Bankschuld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BBD7040-A306-458F-BC7A-C32F496B5705}"/>
              </a:ext>
            </a:extLst>
          </p:cNvPr>
          <p:cNvSpPr txBox="1"/>
          <p:nvPr/>
        </p:nvSpPr>
        <p:spPr>
          <a:xfrm>
            <a:off x="6824194" y="1783418"/>
            <a:ext cx="1976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50 Winst na belast.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E9F4963-256A-4063-AE0C-FC10042EFEAF}"/>
              </a:ext>
            </a:extLst>
          </p:cNvPr>
          <p:cNvSpPr txBox="1"/>
          <p:nvPr/>
        </p:nvSpPr>
        <p:spPr>
          <a:xfrm>
            <a:off x="6832182" y="2831626"/>
            <a:ext cx="15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100 Kasstroom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379221-4843-45EA-97FE-660BD45F59CC}"/>
              </a:ext>
            </a:extLst>
          </p:cNvPr>
          <p:cNvSpPr txBox="1"/>
          <p:nvPr/>
        </p:nvSpPr>
        <p:spPr>
          <a:xfrm>
            <a:off x="4499226" y="2040752"/>
            <a:ext cx="211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9,4% rendementseis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D7E19B7-D27E-4DE7-9D45-B3C3199C3C7B}"/>
              </a:ext>
            </a:extLst>
          </p:cNvPr>
          <p:cNvSpPr txBox="1"/>
          <p:nvPr/>
        </p:nvSpPr>
        <p:spPr>
          <a:xfrm>
            <a:off x="4556272" y="2847040"/>
            <a:ext cx="1615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4% bankintrest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4A75F85-DB36-4641-A891-E08B8319ECB1}"/>
              </a:ext>
            </a:extLst>
          </p:cNvPr>
          <p:cNvSpPr txBox="1"/>
          <p:nvPr/>
        </p:nvSpPr>
        <p:spPr>
          <a:xfrm>
            <a:off x="4935412" y="3391557"/>
            <a:ext cx="2566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0070C0"/>
                </a:solidFill>
              </a:rPr>
              <a:t>(500 x 9,4%) + (750 x 4%)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50C0F9A-A300-450B-B3B8-95A97D6062DC}"/>
              </a:ext>
            </a:extLst>
          </p:cNvPr>
          <p:cNvSpPr txBox="1"/>
          <p:nvPr/>
        </p:nvSpPr>
        <p:spPr>
          <a:xfrm>
            <a:off x="5556631" y="3699386"/>
            <a:ext cx="1369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0070C0"/>
                </a:solidFill>
              </a:rPr>
              <a:t>(1000 + 250)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0EB6F39-F821-4398-BB67-FE6F2454ED82}"/>
              </a:ext>
            </a:extLst>
          </p:cNvPr>
          <p:cNvCxnSpPr/>
          <p:nvPr/>
        </p:nvCxnSpPr>
        <p:spPr>
          <a:xfrm>
            <a:off x="4937760" y="3733362"/>
            <a:ext cx="26814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AFD40A9F-8FB7-4D33-93F5-5804B9C09441}"/>
              </a:ext>
            </a:extLst>
          </p:cNvPr>
          <p:cNvSpPr txBox="1"/>
          <p:nvPr/>
        </p:nvSpPr>
        <p:spPr>
          <a:xfrm>
            <a:off x="7588680" y="3535682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0070C0"/>
                </a:solidFill>
              </a:rPr>
              <a:t>= 6,2%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5C1F82F-AA89-4965-91AD-F7CCD8C870F6}"/>
              </a:ext>
            </a:extLst>
          </p:cNvPr>
          <p:cNvSpPr txBox="1"/>
          <p:nvPr/>
        </p:nvSpPr>
        <p:spPr>
          <a:xfrm>
            <a:off x="4149270" y="3531339"/>
            <a:ext cx="828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0070C0"/>
                </a:solidFill>
              </a:rPr>
              <a:t>WACC: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85BFACA-A38F-414C-8930-6BABCA40C53A}"/>
              </a:ext>
            </a:extLst>
          </p:cNvPr>
          <p:cNvCxnSpPr>
            <a:cxnSpLocks/>
          </p:cNvCxnSpPr>
          <p:nvPr/>
        </p:nvCxnSpPr>
        <p:spPr>
          <a:xfrm>
            <a:off x="3645408" y="3965295"/>
            <a:ext cx="826344" cy="4804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DECE4D7F-9EAC-4E30-8BD8-77B3CCB7DC06}"/>
              </a:ext>
            </a:extLst>
          </p:cNvPr>
          <p:cNvSpPr txBox="1"/>
          <p:nvPr/>
        </p:nvSpPr>
        <p:spPr>
          <a:xfrm>
            <a:off x="4385738" y="4241638"/>
            <a:ext cx="1952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750 Terminal </a:t>
            </a:r>
            <a:r>
              <a:rPr lang="nl-BE" dirty="0" err="1"/>
              <a:t>value</a:t>
            </a:r>
            <a:endParaRPr lang="nl-BE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FD45286-430C-48AD-827A-9CDCA740BFEE}"/>
              </a:ext>
            </a:extLst>
          </p:cNvPr>
          <p:cNvSpPr txBox="1"/>
          <p:nvPr/>
        </p:nvSpPr>
        <p:spPr>
          <a:xfrm>
            <a:off x="6753339" y="4602208"/>
            <a:ext cx="2211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773 Aandelenwaarde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59AB789-270D-42E3-8F2F-EB7165BED4C6}"/>
              </a:ext>
            </a:extLst>
          </p:cNvPr>
          <p:cNvCxnSpPr/>
          <p:nvPr/>
        </p:nvCxnSpPr>
        <p:spPr>
          <a:xfrm flipH="1">
            <a:off x="1578864" y="3822192"/>
            <a:ext cx="6224016" cy="129844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3A86840-B662-48D8-8208-371FDE972112}"/>
              </a:ext>
            </a:extLst>
          </p:cNvPr>
          <p:cNvCxnSpPr>
            <a:cxnSpLocks/>
          </p:cNvCxnSpPr>
          <p:nvPr/>
        </p:nvCxnSpPr>
        <p:spPr>
          <a:xfrm>
            <a:off x="3505200" y="4730496"/>
            <a:ext cx="426720" cy="34137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90806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image2.png">
            <a:extLst>
              <a:ext uri="{FF2B5EF4-FFF2-40B4-BE49-F238E27FC236}">
                <a16:creationId xmlns:a16="http://schemas.microsoft.com/office/drawing/2014/main" id="{C724C40D-3262-4508-901C-40F16D56E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Beste Elektrische Auto's van 2021 / 2022 - Mountox">
            <a:extLst>
              <a:ext uri="{FF2B5EF4-FFF2-40B4-BE49-F238E27FC236}">
                <a16:creationId xmlns:a16="http://schemas.microsoft.com/office/drawing/2014/main" id="{AB15562C-B213-4E74-B4FF-477F8B43E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65" y="2229913"/>
            <a:ext cx="2217295" cy="107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EB77D9E-9D52-47C0-BB47-65DDF786AE94}"/>
              </a:ext>
            </a:extLst>
          </p:cNvPr>
          <p:cNvSpPr/>
          <p:nvPr/>
        </p:nvSpPr>
        <p:spPr>
          <a:xfrm>
            <a:off x="5946533" y="3029541"/>
            <a:ext cx="2297875" cy="1620982"/>
          </a:xfrm>
          <a:custGeom>
            <a:avLst/>
            <a:gdLst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51906 w 2297875"/>
              <a:gd name="connsiteY4" fmla="*/ 831273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7875" h="1620982">
                <a:moveTo>
                  <a:pt x="1294410" y="825335"/>
                </a:moveTo>
                <a:lnTo>
                  <a:pt x="2297875" y="831273"/>
                </a:lnTo>
                <a:lnTo>
                  <a:pt x="2286000" y="5937"/>
                </a:lnTo>
                <a:lnTo>
                  <a:pt x="1140031" y="0"/>
                </a:lnTo>
                <a:lnTo>
                  <a:pt x="1151906" y="831273"/>
                </a:lnTo>
                <a:lnTo>
                  <a:pt x="890649" y="1377537"/>
                </a:lnTo>
                <a:lnTo>
                  <a:pt x="0" y="1377537"/>
                </a:lnTo>
                <a:lnTo>
                  <a:pt x="0" y="1620982"/>
                </a:lnTo>
                <a:lnTo>
                  <a:pt x="1145969" y="1609106"/>
                </a:lnTo>
                <a:lnTo>
                  <a:pt x="1145969" y="1365662"/>
                </a:lnTo>
                <a:lnTo>
                  <a:pt x="985652" y="1377537"/>
                </a:lnTo>
                <a:lnTo>
                  <a:pt x="1294410" y="825335"/>
                </a:lnTo>
                <a:close/>
              </a:path>
            </a:pathLst>
          </a:custGeom>
          <a:solidFill>
            <a:srgbClr val="92D050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CEA66453-5CDA-4624-A952-57546749F2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6525" y="3012136"/>
            <a:ext cx="1245200" cy="94433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2843808" y="2471607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2988270" y="2544632"/>
            <a:ext cx="11525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2989015" y="3263770"/>
            <a:ext cx="11509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Voorraden</a:t>
            </a:r>
          </a:p>
        </p:txBody>
      </p:sp>
      <p:sp>
        <p:nvSpPr>
          <p:cNvPr id="12" name="Text Box 61"/>
          <p:cNvSpPr txBox="1">
            <a:spLocks noChangeArrowheads="1"/>
          </p:cNvSpPr>
          <p:nvPr/>
        </p:nvSpPr>
        <p:spPr bwMode="auto">
          <a:xfrm>
            <a:off x="2989015" y="3911470"/>
            <a:ext cx="1150937" cy="46910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Vorderingen</a:t>
            </a:r>
          </a:p>
        </p:txBody>
      </p: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2988270" y="3481257"/>
            <a:ext cx="11509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BE" sz="1200"/>
              <a:t>Handels-vorderingen</a:t>
            </a:r>
            <a:endParaRPr lang="nl-NL" sz="1200"/>
          </a:p>
        </p:txBody>
      </p:sp>
      <p:sp>
        <p:nvSpPr>
          <p:cNvPr id="15" name="Text Box 64"/>
          <p:cNvSpPr txBox="1">
            <a:spLocks noChangeArrowheads="1"/>
          </p:cNvSpPr>
          <p:nvPr/>
        </p:nvSpPr>
        <p:spPr bwMode="auto">
          <a:xfrm>
            <a:off x="4140795" y="3840032"/>
            <a:ext cx="11509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Leveranciers</a:t>
            </a:r>
          </a:p>
        </p:txBody>
      </p:sp>
      <p:sp>
        <p:nvSpPr>
          <p:cNvPr id="19" name="Text Box 72"/>
          <p:cNvSpPr txBox="1">
            <a:spLocks noChangeArrowheads="1"/>
          </p:cNvSpPr>
          <p:nvPr/>
        </p:nvSpPr>
        <p:spPr bwMode="auto">
          <a:xfrm>
            <a:off x="4140795" y="4128957"/>
            <a:ext cx="1150938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Soc/Fisc.</a:t>
            </a:r>
          </a:p>
          <a:p>
            <a:pPr algn="ctr" eaLnBrk="1" hangingPunct="1"/>
            <a:r>
              <a:rPr lang="nl-NL" sz="1200"/>
              <a:t>Schulden</a:t>
            </a:r>
          </a:p>
          <a:p>
            <a:pPr algn="ctr" eaLnBrk="1" hangingPunct="1"/>
            <a:endParaRPr lang="nl-NL" sz="1200"/>
          </a:p>
        </p:txBody>
      </p:sp>
      <p:sp>
        <p:nvSpPr>
          <p:cNvPr id="20" name="Text Box 73"/>
          <p:cNvSpPr txBox="1">
            <a:spLocks noChangeArrowheads="1"/>
          </p:cNvSpPr>
          <p:nvPr/>
        </p:nvSpPr>
        <p:spPr bwMode="auto">
          <a:xfrm>
            <a:off x="5923514" y="4399439"/>
            <a:ext cx="1152525" cy="26709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 err="1"/>
              <a:t>Liq.Middelen</a:t>
            </a:r>
            <a:endParaRPr lang="nl-NL" sz="1000" dirty="0"/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4140795" y="2471607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B299431-35A9-4F60-A376-0F526B0EDFE5}"/>
              </a:ext>
            </a:extLst>
          </p:cNvPr>
          <p:cNvSpPr txBox="1"/>
          <p:nvPr/>
        </p:nvSpPr>
        <p:spPr>
          <a:xfrm rot="5400000">
            <a:off x="7908814" y="3258723"/>
            <a:ext cx="1013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00B050"/>
                </a:solidFill>
              </a:rPr>
              <a:t>Net-cash</a:t>
            </a: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A9C10B4B-2294-43B5-A0D3-4D8AD6731EEB}"/>
              </a:ext>
            </a:extLst>
          </p:cNvPr>
          <p:cNvSpPr/>
          <p:nvPr/>
        </p:nvSpPr>
        <p:spPr>
          <a:xfrm>
            <a:off x="2974769" y="3265715"/>
            <a:ext cx="1163782" cy="1128156"/>
          </a:xfrm>
          <a:custGeom>
            <a:avLst/>
            <a:gdLst>
              <a:gd name="connsiteX0" fmla="*/ 5937 w 1163782"/>
              <a:gd name="connsiteY0" fmla="*/ 0 h 1110343"/>
              <a:gd name="connsiteX1" fmla="*/ 1163782 w 1163782"/>
              <a:gd name="connsiteY1" fmla="*/ 5938 h 1110343"/>
              <a:gd name="connsiteX2" fmla="*/ 1140031 w 1163782"/>
              <a:gd name="connsiteY2" fmla="*/ 581891 h 1110343"/>
              <a:gd name="connsiteX3" fmla="*/ 896587 w 1163782"/>
              <a:gd name="connsiteY3" fmla="*/ 1110343 h 1110343"/>
              <a:gd name="connsiteX4" fmla="*/ 0 w 1163782"/>
              <a:gd name="connsiteY4" fmla="*/ 1110343 h 1110343"/>
              <a:gd name="connsiteX5" fmla="*/ 5937 w 1163782"/>
              <a:gd name="connsiteY5" fmla="*/ 0 h 1110343"/>
              <a:gd name="connsiteX0" fmla="*/ 5937 w 1163782"/>
              <a:gd name="connsiteY0" fmla="*/ 0 h 1128156"/>
              <a:gd name="connsiteX1" fmla="*/ 1163782 w 1163782"/>
              <a:gd name="connsiteY1" fmla="*/ 5938 h 1128156"/>
              <a:gd name="connsiteX2" fmla="*/ 1140031 w 1163782"/>
              <a:gd name="connsiteY2" fmla="*/ 581891 h 1128156"/>
              <a:gd name="connsiteX3" fmla="*/ 1157844 w 1163782"/>
              <a:gd name="connsiteY3" fmla="*/ 1128156 h 1128156"/>
              <a:gd name="connsiteX4" fmla="*/ 0 w 1163782"/>
              <a:gd name="connsiteY4" fmla="*/ 1110343 h 1128156"/>
              <a:gd name="connsiteX5" fmla="*/ 5937 w 1163782"/>
              <a:gd name="connsiteY5" fmla="*/ 0 h 11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782" h="1128156">
                <a:moveTo>
                  <a:pt x="5937" y="0"/>
                </a:moveTo>
                <a:lnTo>
                  <a:pt x="1163782" y="5938"/>
                </a:lnTo>
                <a:lnTo>
                  <a:pt x="1140031" y="581891"/>
                </a:lnTo>
                <a:lnTo>
                  <a:pt x="1157844" y="1128156"/>
                </a:lnTo>
                <a:lnTo>
                  <a:pt x="0" y="1110343"/>
                </a:lnTo>
                <a:lnTo>
                  <a:pt x="5937" y="0"/>
                </a:lnTo>
                <a:close/>
              </a:path>
            </a:pathLst>
          </a:custGeom>
          <a:solidFill>
            <a:srgbClr val="4472BE">
              <a:alpha val="21961"/>
            </a:srgbClr>
          </a:solidFill>
          <a:ln>
            <a:solidFill>
              <a:srgbClr val="2F528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669F2CF-8FEF-4E75-8DF2-0165C2EE9541}"/>
              </a:ext>
            </a:extLst>
          </p:cNvPr>
          <p:cNvSpPr/>
          <p:nvPr/>
        </p:nvSpPr>
        <p:spPr>
          <a:xfrm>
            <a:off x="2986994" y="2549549"/>
            <a:ext cx="1149887" cy="718518"/>
          </a:xfrm>
          <a:prstGeom prst="rect">
            <a:avLst/>
          </a:prstGeom>
          <a:solidFill>
            <a:srgbClr val="FFFF00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A4A3E07-C6EB-4BA6-9764-BB85466CC42E}"/>
              </a:ext>
            </a:extLst>
          </p:cNvPr>
          <p:cNvSpPr/>
          <p:nvPr/>
        </p:nvSpPr>
        <p:spPr>
          <a:xfrm>
            <a:off x="4127006" y="3849901"/>
            <a:ext cx="1163782" cy="782292"/>
          </a:xfrm>
          <a:custGeom>
            <a:avLst/>
            <a:gdLst>
              <a:gd name="connsiteX0" fmla="*/ 5937 w 1163782"/>
              <a:gd name="connsiteY0" fmla="*/ 0 h 1110343"/>
              <a:gd name="connsiteX1" fmla="*/ 1163782 w 1163782"/>
              <a:gd name="connsiteY1" fmla="*/ 5938 h 1110343"/>
              <a:gd name="connsiteX2" fmla="*/ 1140031 w 1163782"/>
              <a:gd name="connsiteY2" fmla="*/ 581891 h 1110343"/>
              <a:gd name="connsiteX3" fmla="*/ 896587 w 1163782"/>
              <a:gd name="connsiteY3" fmla="*/ 1110343 h 1110343"/>
              <a:gd name="connsiteX4" fmla="*/ 0 w 1163782"/>
              <a:gd name="connsiteY4" fmla="*/ 1110343 h 1110343"/>
              <a:gd name="connsiteX5" fmla="*/ 5937 w 1163782"/>
              <a:gd name="connsiteY5" fmla="*/ 0 h 1110343"/>
              <a:gd name="connsiteX0" fmla="*/ 5937 w 1163782"/>
              <a:gd name="connsiteY0" fmla="*/ 0 h 1128156"/>
              <a:gd name="connsiteX1" fmla="*/ 1163782 w 1163782"/>
              <a:gd name="connsiteY1" fmla="*/ 5938 h 1128156"/>
              <a:gd name="connsiteX2" fmla="*/ 1140031 w 1163782"/>
              <a:gd name="connsiteY2" fmla="*/ 581891 h 1128156"/>
              <a:gd name="connsiteX3" fmla="*/ 1157844 w 1163782"/>
              <a:gd name="connsiteY3" fmla="*/ 1128156 h 1128156"/>
              <a:gd name="connsiteX4" fmla="*/ 0 w 1163782"/>
              <a:gd name="connsiteY4" fmla="*/ 1110343 h 1128156"/>
              <a:gd name="connsiteX5" fmla="*/ 5937 w 1163782"/>
              <a:gd name="connsiteY5" fmla="*/ 0 h 11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782" h="1128156">
                <a:moveTo>
                  <a:pt x="5937" y="0"/>
                </a:moveTo>
                <a:lnTo>
                  <a:pt x="1163782" y="5938"/>
                </a:lnTo>
                <a:lnTo>
                  <a:pt x="1140031" y="581891"/>
                </a:lnTo>
                <a:lnTo>
                  <a:pt x="1157844" y="1128156"/>
                </a:lnTo>
                <a:lnTo>
                  <a:pt x="0" y="1110343"/>
                </a:lnTo>
                <a:lnTo>
                  <a:pt x="5937" y="0"/>
                </a:lnTo>
                <a:close/>
              </a:path>
            </a:pathLst>
          </a:custGeom>
          <a:solidFill>
            <a:srgbClr val="4472BE">
              <a:alpha val="21961"/>
            </a:srgbClr>
          </a:solidFill>
          <a:ln>
            <a:solidFill>
              <a:srgbClr val="2F528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0" name="Line 51">
            <a:extLst>
              <a:ext uri="{FF2B5EF4-FFF2-40B4-BE49-F238E27FC236}">
                <a16:creationId xmlns:a16="http://schemas.microsoft.com/office/drawing/2014/main" id="{AA54A378-229F-4D12-9A95-66796A7C8F73}"/>
              </a:ext>
            </a:extLst>
          </p:cNvPr>
          <p:cNvSpPr>
            <a:spLocks noChangeShapeType="1"/>
          </p:cNvSpPr>
          <p:nvPr/>
        </p:nvSpPr>
        <p:spPr bwMode="auto">
          <a:xfrm>
            <a:off x="5779845" y="2483598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3" name="Line 52">
            <a:extLst>
              <a:ext uri="{FF2B5EF4-FFF2-40B4-BE49-F238E27FC236}">
                <a16:creationId xmlns:a16="http://schemas.microsoft.com/office/drawing/2014/main" id="{B0A524FC-647A-4815-A43A-2DC1086326C0}"/>
              </a:ext>
            </a:extLst>
          </p:cNvPr>
          <p:cNvSpPr>
            <a:spLocks noChangeShapeType="1"/>
          </p:cNvSpPr>
          <p:nvPr/>
        </p:nvSpPr>
        <p:spPr bwMode="auto">
          <a:xfrm>
            <a:off x="7076832" y="2483598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01A7D1D-70A2-4607-A5CE-2A3AB424DCA3}"/>
              </a:ext>
            </a:extLst>
          </p:cNvPr>
          <p:cNvSpPr txBox="1"/>
          <p:nvPr/>
        </p:nvSpPr>
        <p:spPr>
          <a:xfrm>
            <a:off x="6587197" y="2168127"/>
            <a:ext cx="1041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Net-Cash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DED839C-EA03-4484-95E5-E46DDAC80AFE}"/>
              </a:ext>
            </a:extLst>
          </p:cNvPr>
          <p:cNvSpPr txBox="1"/>
          <p:nvPr/>
        </p:nvSpPr>
        <p:spPr>
          <a:xfrm>
            <a:off x="3386948" y="2114266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Enterprise </a:t>
            </a:r>
            <a:r>
              <a:rPr lang="nl-BE" dirty="0" err="1"/>
              <a:t>value</a:t>
            </a:r>
            <a:endParaRPr lang="nl-BE" dirty="0"/>
          </a:p>
        </p:txBody>
      </p:sp>
      <p:sp>
        <p:nvSpPr>
          <p:cNvPr id="37" name="Line 51">
            <a:extLst>
              <a:ext uri="{FF2B5EF4-FFF2-40B4-BE49-F238E27FC236}">
                <a16:creationId xmlns:a16="http://schemas.microsoft.com/office/drawing/2014/main" id="{D89DA65D-55C8-4A37-8057-627C684A108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2471607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8" name="Line 52">
            <a:extLst>
              <a:ext uri="{FF2B5EF4-FFF2-40B4-BE49-F238E27FC236}">
                <a16:creationId xmlns:a16="http://schemas.microsoft.com/office/drawing/2014/main" id="{ADE1A5E0-4A29-4ADD-A8DF-C770FFC8DC42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6987" y="2471607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8368CEE-27A0-4A93-8484-DCD5B1CA3A91}"/>
              </a:ext>
            </a:extLst>
          </p:cNvPr>
          <p:cNvSpPr txBox="1"/>
          <p:nvPr/>
        </p:nvSpPr>
        <p:spPr>
          <a:xfrm>
            <a:off x="905060" y="2114266"/>
            <a:ext cx="771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/>
              <a:t>Equity</a:t>
            </a:r>
            <a:endParaRPr lang="nl-B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A74B1C-C180-4F3F-B910-D7A868F401E8}"/>
              </a:ext>
            </a:extLst>
          </p:cNvPr>
          <p:cNvSpPr txBox="1"/>
          <p:nvPr/>
        </p:nvSpPr>
        <p:spPr>
          <a:xfrm>
            <a:off x="2512747" y="2006544"/>
            <a:ext cx="3449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5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929469D-32C3-4F65-B1E3-2BADCDCD5F0E}"/>
              </a:ext>
            </a:extLst>
          </p:cNvPr>
          <p:cNvSpPr txBox="1"/>
          <p:nvPr/>
        </p:nvSpPr>
        <p:spPr>
          <a:xfrm>
            <a:off x="5498251" y="2060405"/>
            <a:ext cx="3449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5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E5E1717-8EF9-4761-A926-8B15E595117F}"/>
              </a:ext>
            </a:extLst>
          </p:cNvPr>
          <p:cNvSpPr txBox="1"/>
          <p:nvPr/>
        </p:nvSpPr>
        <p:spPr>
          <a:xfrm rot="16200000">
            <a:off x="2506799" y="2732470"/>
            <a:ext cx="746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accent4">
                    <a:lumMod val="75000"/>
                  </a:schemeClr>
                </a:solidFill>
              </a:rPr>
              <a:t>V. act.</a:t>
            </a:r>
          </a:p>
        </p:txBody>
      </p:sp>
      <p:pic>
        <p:nvPicPr>
          <p:cNvPr id="1026" name="Picture 2" descr="De bronafbeelding bekijken">
            <a:extLst>
              <a:ext uri="{FF2B5EF4-FFF2-40B4-BE49-F238E27FC236}">
                <a16:creationId xmlns:a16="http://schemas.microsoft.com/office/drawing/2014/main" id="{A6A0AD92-6E56-4077-B5C4-9A6570EC2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706" y="3181082"/>
            <a:ext cx="1524138" cy="152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C1CBF99A-24B9-458D-8CF2-0E84A4D94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304" y="2680110"/>
            <a:ext cx="889533" cy="125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EDA13C0A-5490-4F36-9A57-DFCFB921F2F8}"/>
              </a:ext>
            </a:extLst>
          </p:cNvPr>
          <p:cNvSpPr/>
          <p:nvPr/>
        </p:nvSpPr>
        <p:spPr>
          <a:xfrm>
            <a:off x="5243629" y="3388856"/>
            <a:ext cx="471638" cy="12616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1F15A8C-6A47-423A-A294-E53FC30EF9DC}"/>
              </a:ext>
            </a:extLst>
          </p:cNvPr>
          <p:cNvSpPr/>
          <p:nvPr/>
        </p:nvSpPr>
        <p:spPr>
          <a:xfrm>
            <a:off x="3165813" y="4678233"/>
            <a:ext cx="2124975" cy="196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BF2AF88-27AE-4A0F-A2A2-FC95706ABFFD}"/>
              </a:ext>
            </a:extLst>
          </p:cNvPr>
          <p:cNvSpPr txBox="1"/>
          <p:nvPr/>
        </p:nvSpPr>
        <p:spPr>
          <a:xfrm>
            <a:off x="2896765" y="4639984"/>
            <a:ext cx="248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4472BE"/>
                </a:solidFill>
              </a:rPr>
              <a:t>Bedrijfskapitaalbehoefte</a:t>
            </a:r>
          </a:p>
        </p:txBody>
      </p:sp>
      <p:pic>
        <p:nvPicPr>
          <p:cNvPr id="42" name="Picture 6" descr="Afbeeldingsresultaten voor auto onderdelen">
            <a:extLst>
              <a:ext uri="{FF2B5EF4-FFF2-40B4-BE49-F238E27FC236}">
                <a16:creationId xmlns:a16="http://schemas.microsoft.com/office/drawing/2014/main" id="{296EEADD-13E1-4BAD-B223-C0FF5E070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87" y="2484709"/>
            <a:ext cx="2356273" cy="131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EA6C2FE4-2A15-46EF-A23D-399E34A0D38E}"/>
              </a:ext>
            </a:extLst>
          </p:cNvPr>
          <p:cNvSpPr/>
          <p:nvPr/>
        </p:nvSpPr>
        <p:spPr>
          <a:xfrm>
            <a:off x="4141429" y="2546698"/>
            <a:ext cx="1046861" cy="11036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4516B33-5D2D-47C2-9BC5-2A4CCA902348}"/>
              </a:ext>
            </a:extLst>
          </p:cNvPr>
          <p:cNvSpPr/>
          <p:nvPr/>
        </p:nvSpPr>
        <p:spPr>
          <a:xfrm>
            <a:off x="2569266" y="2505996"/>
            <a:ext cx="250168" cy="1352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052" name="Picture 4" descr="De bronafbeelding bekijken">
            <a:extLst>
              <a:ext uri="{FF2B5EF4-FFF2-40B4-BE49-F238E27FC236}">
                <a16:creationId xmlns:a16="http://schemas.microsoft.com/office/drawing/2014/main" id="{5B0D0347-4BD1-4FAA-8A07-411C18199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3414469"/>
            <a:ext cx="2308992" cy="130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45D19D5-5746-4562-B2E5-60F81E917A94}"/>
              </a:ext>
            </a:extLst>
          </p:cNvPr>
          <p:cNvSpPr/>
          <p:nvPr/>
        </p:nvSpPr>
        <p:spPr>
          <a:xfrm>
            <a:off x="2645206" y="3407080"/>
            <a:ext cx="471638" cy="1172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8" name="Line 52">
            <a:extLst>
              <a:ext uri="{FF2B5EF4-FFF2-40B4-BE49-F238E27FC236}">
                <a16:creationId xmlns:a16="http://schemas.microsoft.com/office/drawing/2014/main" id="{C9D0D422-5589-4A3D-AE3F-AFA5FC426942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6713" y="2471607"/>
            <a:ext cx="0" cy="95739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1AC424-28A7-4ADB-A74F-32A5BBA4AE89}"/>
              </a:ext>
            </a:extLst>
          </p:cNvPr>
          <p:cNvSpPr/>
          <p:nvPr/>
        </p:nvSpPr>
        <p:spPr>
          <a:xfrm>
            <a:off x="2779066" y="1877352"/>
            <a:ext cx="2788623" cy="3382469"/>
          </a:xfrm>
          <a:prstGeom prst="rect">
            <a:avLst/>
          </a:prstGeom>
          <a:noFill/>
          <a:ln w="57150">
            <a:solidFill>
              <a:srgbClr val="FF99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E48929-4756-46E4-9DAC-B69DA71F7D38}"/>
              </a:ext>
            </a:extLst>
          </p:cNvPr>
          <p:cNvSpPr txBox="1"/>
          <p:nvPr/>
        </p:nvSpPr>
        <p:spPr>
          <a:xfrm>
            <a:off x="2687525" y="1441067"/>
            <a:ext cx="3081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 VAN DE WAARDERING</a:t>
            </a:r>
          </a:p>
        </p:txBody>
      </p:sp>
      <p:pic>
        <p:nvPicPr>
          <p:cNvPr id="51" name="image1.jpeg">
            <a:extLst>
              <a:ext uri="{FF2B5EF4-FFF2-40B4-BE49-F238E27FC236}">
                <a16:creationId xmlns:a16="http://schemas.microsoft.com/office/drawing/2014/main" id="{29799A42-B6E7-4E43-AD04-AA190837BDC2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51844" y="5988106"/>
            <a:ext cx="1459448" cy="7333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5E4F998-294C-411D-B5C1-6AF4013281E3}"/>
              </a:ext>
            </a:extLst>
          </p:cNvPr>
          <p:cNvSpPr txBox="1"/>
          <p:nvPr/>
        </p:nvSpPr>
        <p:spPr>
          <a:xfrm rot="19904078">
            <a:off x="1022025" y="878701"/>
            <a:ext cx="218739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000" b="1" dirty="0">
                <a:solidFill>
                  <a:srgbClr val="FF0000"/>
                </a:solidFill>
              </a:rPr>
              <a:t>6,5 x EBITDA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1EE9FB5-58DB-44B1-9183-FBADE06BA0FD}"/>
              </a:ext>
            </a:extLst>
          </p:cNvPr>
          <p:cNvSpPr txBox="1"/>
          <p:nvPr/>
        </p:nvSpPr>
        <p:spPr>
          <a:xfrm rot="1681817">
            <a:off x="3406350" y="1122791"/>
            <a:ext cx="188865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000" b="1" dirty="0">
                <a:solidFill>
                  <a:srgbClr val="FF0000"/>
                </a:solidFill>
              </a:rPr>
              <a:t>1 x OMZET</a:t>
            </a:r>
          </a:p>
        </p:txBody>
      </p:sp>
      <p:sp>
        <p:nvSpPr>
          <p:cNvPr id="53" name="Line 52">
            <a:extLst>
              <a:ext uri="{FF2B5EF4-FFF2-40B4-BE49-F238E27FC236}">
                <a16:creationId xmlns:a16="http://schemas.microsoft.com/office/drawing/2014/main" id="{C8BD61E2-31C1-4BFA-8237-D38D0BF3F712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6713" y="3205407"/>
            <a:ext cx="0" cy="29709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54" name="Line 52">
            <a:extLst>
              <a:ext uri="{FF2B5EF4-FFF2-40B4-BE49-F238E27FC236}">
                <a16:creationId xmlns:a16="http://schemas.microsoft.com/office/drawing/2014/main" id="{DAA97268-377E-453C-BB9A-ECD044D3654E}"/>
              </a:ext>
            </a:extLst>
          </p:cNvPr>
          <p:cNvSpPr>
            <a:spLocks noChangeShapeType="1"/>
          </p:cNvSpPr>
          <p:nvPr/>
        </p:nvSpPr>
        <p:spPr bwMode="auto">
          <a:xfrm>
            <a:off x="4142067" y="4514387"/>
            <a:ext cx="0" cy="29709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68986520"/>
      </p:ext>
    </p:extLst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2.png">
            <a:extLst>
              <a:ext uri="{FF2B5EF4-FFF2-40B4-BE49-F238E27FC236}">
                <a16:creationId xmlns:a16="http://schemas.microsoft.com/office/drawing/2014/main" id="{D9BC077C-7F72-4BAC-B7BD-DE11A12FD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B5C247B4-58C7-441D-9088-00DCB61A4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164" y="4410548"/>
            <a:ext cx="4921758" cy="204014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1179600" y="2069271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1324062" y="2142296"/>
            <a:ext cx="11525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8" name="Text Box 56"/>
          <p:cNvSpPr txBox="1">
            <a:spLocks noChangeArrowheads="1"/>
          </p:cNvSpPr>
          <p:nvPr/>
        </p:nvSpPr>
        <p:spPr bwMode="auto">
          <a:xfrm>
            <a:off x="2476587" y="2594616"/>
            <a:ext cx="1150938" cy="36004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Schuld</a:t>
            </a:r>
          </a:p>
        </p:txBody>
      </p:sp>
      <p:sp>
        <p:nvSpPr>
          <p:cNvPr id="9" name="Text Box 57"/>
          <p:cNvSpPr txBox="1">
            <a:spLocks noChangeArrowheads="1"/>
          </p:cNvSpPr>
          <p:nvPr/>
        </p:nvSpPr>
        <p:spPr bwMode="auto">
          <a:xfrm>
            <a:off x="2476587" y="2142296"/>
            <a:ext cx="1150938" cy="472004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Eigen vermogen</a:t>
            </a:r>
          </a:p>
        </p:txBody>
      </p:sp>
      <p:sp>
        <p:nvSpPr>
          <p:cNvPr id="10" name="Text Box 58"/>
          <p:cNvSpPr txBox="1">
            <a:spLocks noChangeArrowheads="1"/>
          </p:cNvSpPr>
          <p:nvPr/>
        </p:nvSpPr>
        <p:spPr bwMode="auto">
          <a:xfrm>
            <a:off x="2476587" y="2954656"/>
            <a:ext cx="1150938" cy="23142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&lt;1Y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1324807" y="2861434"/>
            <a:ext cx="11509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Voorraden</a:t>
            </a:r>
          </a:p>
        </p:txBody>
      </p:sp>
      <p:sp>
        <p:nvSpPr>
          <p:cNvPr id="12" name="Text Box 61"/>
          <p:cNvSpPr txBox="1">
            <a:spLocks noChangeArrowheads="1"/>
          </p:cNvSpPr>
          <p:nvPr/>
        </p:nvSpPr>
        <p:spPr bwMode="auto">
          <a:xfrm>
            <a:off x="1324807" y="3509134"/>
            <a:ext cx="1150937" cy="46910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Vorderingen</a:t>
            </a:r>
          </a:p>
        </p:txBody>
      </p: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1324062" y="3078921"/>
            <a:ext cx="11509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BE" sz="1200"/>
              <a:t>Handels-vorderingen</a:t>
            </a:r>
            <a:endParaRPr lang="nl-NL" sz="1200"/>
          </a:p>
        </p:txBody>
      </p:sp>
      <p:sp>
        <p:nvSpPr>
          <p:cNvPr id="14" name="Text Box 63"/>
          <p:cNvSpPr txBox="1">
            <a:spLocks noChangeArrowheads="1"/>
          </p:cNvSpPr>
          <p:nvPr/>
        </p:nvSpPr>
        <p:spPr bwMode="auto">
          <a:xfrm>
            <a:off x="2476587" y="3186077"/>
            <a:ext cx="1150938" cy="253207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KT Fin Schuld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5" name="Text Box 64"/>
          <p:cNvSpPr txBox="1">
            <a:spLocks noChangeArrowheads="1"/>
          </p:cNvSpPr>
          <p:nvPr/>
        </p:nvSpPr>
        <p:spPr bwMode="auto">
          <a:xfrm>
            <a:off x="2476587" y="3437696"/>
            <a:ext cx="11509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Leveranciers</a:t>
            </a:r>
          </a:p>
        </p:txBody>
      </p:sp>
      <p:sp>
        <p:nvSpPr>
          <p:cNvPr id="19" name="Text Box 72"/>
          <p:cNvSpPr txBox="1">
            <a:spLocks noChangeArrowheads="1"/>
          </p:cNvSpPr>
          <p:nvPr/>
        </p:nvSpPr>
        <p:spPr bwMode="auto">
          <a:xfrm>
            <a:off x="2476587" y="3726621"/>
            <a:ext cx="1150938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Soc/Fisc.</a:t>
            </a:r>
          </a:p>
          <a:p>
            <a:pPr algn="ctr" eaLnBrk="1" hangingPunct="1"/>
            <a:r>
              <a:rPr lang="nl-NL" sz="1200"/>
              <a:t>Schulden</a:t>
            </a:r>
          </a:p>
          <a:p>
            <a:pPr algn="ctr" eaLnBrk="1" hangingPunct="1"/>
            <a:endParaRPr lang="nl-NL" sz="1200"/>
          </a:p>
        </p:txBody>
      </p:sp>
      <p:sp>
        <p:nvSpPr>
          <p:cNvPr id="20" name="Text Box 73"/>
          <p:cNvSpPr txBox="1">
            <a:spLocks noChangeArrowheads="1"/>
          </p:cNvSpPr>
          <p:nvPr/>
        </p:nvSpPr>
        <p:spPr bwMode="auto">
          <a:xfrm>
            <a:off x="1320148" y="3979289"/>
            <a:ext cx="1152525" cy="26709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 err="1"/>
              <a:t>Liq.Middelen</a:t>
            </a:r>
            <a:endParaRPr lang="nl-NL" sz="1000" dirty="0"/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2476587" y="2069271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25" name="TextBox 24"/>
          <p:cNvSpPr txBox="1"/>
          <p:nvPr/>
        </p:nvSpPr>
        <p:spPr>
          <a:xfrm>
            <a:off x="2017805" y="1721228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Balans</a:t>
            </a:r>
          </a:p>
        </p:txBody>
      </p:sp>
      <p:pic>
        <p:nvPicPr>
          <p:cNvPr id="29" name="image1.jpeg">
            <a:extLst>
              <a:ext uri="{FF2B5EF4-FFF2-40B4-BE49-F238E27FC236}">
                <a16:creationId xmlns:a16="http://schemas.microsoft.com/office/drawing/2014/main" id="{2F7993CD-85BE-42DA-8BC2-3E5C49AEE3BA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51844" y="5988106"/>
            <a:ext cx="1459448" cy="73337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0BB0EF9-4613-413D-BE10-92ACF5B1BB16}"/>
              </a:ext>
            </a:extLst>
          </p:cNvPr>
          <p:cNvSpPr txBox="1"/>
          <p:nvPr/>
        </p:nvSpPr>
        <p:spPr>
          <a:xfrm>
            <a:off x="1512277" y="637188"/>
            <a:ext cx="696570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791845">
              <a:spcBef>
                <a:spcPts val="25"/>
              </a:spcBef>
              <a:spcAft>
                <a:spcPts val="0"/>
              </a:spcAft>
            </a:pPr>
            <a:r>
              <a:rPr lang="nl-BE" sz="3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WACC?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45C9D73-6CD4-4C3F-B37A-87A63359CDEC}"/>
              </a:ext>
            </a:extLst>
          </p:cNvPr>
          <p:cNvCxnSpPr/>
          <p:nvPr/>
        </p:nvCxnSpPr>
        <p:spPr>
          <a:xfrm flipV="1">
            <a:off x="3505200" y="1975201"/>
            <a:ext cx="847344" cy="304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AD94551-BCE3-4107-B0AB-4FFB02FAC8C9}"/>
              </a:ext>
            </a:extLst>
          </p:cNvPr>
          <p:cNvSpPr txBox="1"/>
          <p:nvPr/>
        </p:nvSpPr>
        <p:spPr>
          <a:xfrm>
            <a:off x="4385794" y="1772964"/>
            <a:ext cx="2116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500 Eigen Vermogen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8CC6B77-7CD8-4DCE-8B47-64D57212219F}"/>
              </a:ext>
            </a:extLst>
          </p:cNvPr>
          <p:cNvCxnSpPr>
            <a:cxnSpLocks/>
            <a:endCxn id="27" idx="1"/>
          </p:cNvCxnSpPr>
          <p:nvPr/>
        </p:nvCxnSpPr>
        <p:spPr>
          <a:xfrm>
            <a:off x="3645408" y="2706557"/>
            <a:ext cx="891468" cy="680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1D65C09-9722-40CD-B425-1341B2B88D69}"/>
              </a:ext>
            </a:extLst>
          </p:cNvPr>
          <p:cNvSpPr txBox="1"/>
          <p:nvPr/>
        </p:nvSpPr>
        <p:spPr>
          <a:xfrm>
            <a:off x="4536876" y="2589970"/>
            <a:ext cx="16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750 Bankschuld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BBD7040-A306-458F-BC7A-C32F496B5705}"/>
              </a:ext>
            </a:extLst>
          </p:cNvPr>
          <p:cNvSpPr txBox="1"/>
          <p:nvPr/>
        </p:nvSpPr>
        <p:spPr>
          <a:xfrm>
            <a:off x="6824194" y="1783418"/>
            <a:ext cx="1976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50 Winst na belast.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E9F4963-256A-4063-AE0C-FC10042EFEAF}"/>
              </a:ext>
            </a:extLst>
          </p:cNvPr>
          <p:cNvSpPr txBox="1"/>
          <p:nvPr/>
        </p:nvSpPr>
        <p:spPr>
          <a:xfrm>
            <a:off x="6832182" y="2831626"/>
            <a:ext cx="15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100 Kasstroom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379221-4843-45EA-97FE-660BD45F59CC}"/>
              </a:ext>
            </a:extLst>
          </p:cNvPr>
          <p:cNvSpPr txBox="1"/>
          <p:nvPr/>
        </p:nvSpPr>
        <p:spPr>
          <a:xfrm>
            <a:off x="4499226" y="2040752"/>
            <a:ext cx="211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9,4% rendementseis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D7E19B7-D27E-4DE7-9D45-B3C3199C3C7B}"/>
              </a:ext>
            </a:extLst>
          </p:cNvPr>
          <p:cNvSpPr txBox="1"/>
          <p:nvPr/>
        </p:nvSpPr>
        <p:spPr>
          <a:xfrm>
            <a:off x="4556272" y="2847040"/>
            <a:ext cx="1615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4% bankintrest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4A75F85-DB36-4641-A891-E08B8319ECB1}"/>
              </a:ext>
            </a:extLst>
          </p:cNvPr>
          <p:cNvSpPr txBox="1"/>
          <p:nvPr/>
        </p:nvSpPr>
        <p:spPr>
          <a:xfrm>
            <a:off x="4935412" y="3391557"/>
            <a:ext cx="2566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0070C0"/>
                </a:solidFill>
              </a:rPr>
              <a:t>(500 x 9,4%) + (750 x 4%)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50C0F9A-A300-450B-B3B8-95A97D6062DC}"/>
              </a:ext>
            </a:extLst>
          </p:cNvPr>
          <p:cNvSpPr txBox="1"/>
          <p:nvPr/>
        </p:nvSpPr>
        <p:spPr>
          <a:xfrm>
            <a:off x="5556631" y="3699386"/>
            <a:ext cx="1369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0070C0"/>
                </a:solidFill>
              </a:rPr>
              <a:t>(1000 + 250)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0EB6F39-F821-4398-BB67-FE6F2454ED82}"/>
              </a:ext>
            </a:extLst>
          </p:cNvPr>
          <p:cNvCxnSpPr/>
          <p:nvPr/>
        </p:nvCxnSpPr>
        <p:spPr>
          <a:xfrm>
            <a:off x="4937760" y="3733362"/>
            <a:ext cx="26814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AFD40A9F-8FB7-4D33-93F5-5804B9C09441}"/>
              </a:ext>
            </a:extLst>
          </p:cNvPr>
          <p:cNvSpPr txBox="1"/>
          <p:nvPr/>
        </p:nvSpPr>
        <p:spPr>
          <a:xfrm>
            <a:off x="7588680" y="3535682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0070C0"/>
                </a:solidFill>
              </a:rPr>
              <a:t>= 6,2%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5C1F82F-AA89-4965-91AD-F7CCD8C870F6}"/>
              </a:ext>
            </a:extLst>
          </p:cNvPr>
          <p:cNvSpPr txBox="1"/>
          <p:nvPr/>
        </p:nvSpPr>
        <p:spPr>
          <a:xfrm>
            <a:off x="4149270" y="3531339"/>
            <a:ext cx="828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0070C0"/>
                </a:solidFill>
              </a:rPr>
              <a:t>WACC: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85BFACA-A38F-414C-8930-6BABCA40C53A}"/>
              </a:ext>
            </a:extLst>
          </p:cNvPr>
          <p:cNvCxnSpPr>
            <a:cxnSpLocks/>
          </p:cNvCxnSpPr>
          <p:nvPr/>
        </p:nvCxnSpPr>
        <p:spPr>
          <a:xfrm>
            <a:off x="3645408" y="3965295"/>
            <a:ext cx="826344" cy="4804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DECE4D7F-9EAC-4E30-8BD8-77B3CCB7DC06}"/>
              </a:ext>
            </a:extLst>
          </p:cNvPr>
          <p:cNvSpPr txBox="1"/>
          <p:nvPr/>
        </p:nvSpPr>
        <p:spPr>
          <a:xfrm>
            <a:off x="4385738" y="4241638"/>
            <a:ext cx="1952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750 Terminal </a:t>
            </a:r>
            <a:r>
              <a:rPr lang="nl-BE" dirty="0" err="1"/>
              <a:t>value</a:t>
            </a:r>
            <a:endParaRPr lang="nl-BE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B5A5662-7910-4D55-9CB4-6753898C06E8}"/>
              </a:ext>
            </a:extLst>
          </p:cNvPr>
          <p:cNvSpPr/>
          <p:nvPr/>
        </p:nvSpPr>
        <p:spPr>
          <a:xfrm>
            <a:off x="2292095" y="6244973"/>
            <a:ext cx="4876801" cy="1941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6D52427-5630-4DE6-B038-8378AED45044}"/>
              </a:ext>
            </a:extLst>
          </p:cNvPr>
          <p:cNvSpPr txBox="1"/>
          <p:nvPr/>
        </p:nvSpPr>
        <p:spPr>
          <a:xfrm>
            <a:off x="5229330" y="6157403"/>
            <a:ext cx="2026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1.078 </a:t>
            </a:r>
            <a:r>
              <a:rPr lang="nl-BE" b="1" dirty="0" err="1">
                <a:solidFill>
                  <a:srgbClr val="FF0000"/>
                </a:solidFill>
              </a:rPr>
              <a:t>Enterpr.value</a:t>
            </a:r>
            <a:endParaRPr lang="nl-BE" b="1" dirty="0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FD45286-430C-48AD-827A-9CDCA740BFEE}"/>
              </a:ext>
            </a:extLst>
          </p:cNvPr>
          <p:cNvSpPr txBox="1"/>
          <p:nvPr/>
        </p:nvSpPr>
        <p:spPr>
          <a:xfrm>
            <a:off x="6753339" y="4602208"/>
            <a:ext cx="2211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773 Aandelenwaarde</a:t>
            </a:r>
          </a:p>
        </p:txBody>
      </p:sp>
    </p:spTree>
    <p:extLst>
      <p:ext uri="{BB962C8B-B14F-4D97-AF65-F5344CB8AC3E}">
        <p14:creationId xmlns:p14="http://schemas.microsoft.com/office/powerpoint/2010/main" val="1547537228"/>
      </p:ext>
    </p:extLst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2.png">
            <a:extLst>
              <a:ext uri="{FF2B5EF4-FFF2-40B4-BE49-F238E27FC236}">
                <a16:creationId xmlns:a16="http://schemas.microsoft.com/office/drawing/2014/main" id="{D9BC077C-7F72-4BAC-B7BD-DE11A12FD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EA526CD-4207-44BF-985F-2F2DDF6381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164" y="4410548"/>
            <a:ext cx="4921758" cy="204014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1179600" y="2069271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1324062" y="2142296"/>
            <a:ext cx="11525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8" name="Text Box 56"/>
          <p:cNvSpPr txBox="1">
            <a:spLocks noChangeArrowheads="1"/>
          </p:cNvSpPr>
          <p:nvPr/>
        </p:nvSpPr>
        <p:spPr bwMode="auto">
          <a:xfrm>
            <a:off x="2476587" y="2594616"/>
            <a:ext cx="1150938" cy="36004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Schuld</a:t>
            </a:r>
          </a:p>
        </p:txBody>
      </p:sp>
      <p:sp>
        <p:nvSpPr>
          <p:cNvPr id="9" name="Text Box 57"/>
          <p:cNvSpPr txBox="1">
            <a:spLocks noChangeArrowheads="1"/>
          </p:cNvSpPr>
          <p:nvPr/>
        </p:nvSpPr>
        <p:spPr bwMode="auto">
          <a:xfrm>
            <a:off x="2476587" y="2142296"/>
            <a:ext cx="1150938" cy="472004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Eigen vermogen</a:t>
            </a:r>
          </a:p>
        </p:txBody>
      </p:sp>
      <p:sp>
        <p:nvSpPr>
          <p:cNvPr id="10" name="Text Box 58"/>
          <p:cNvSpPr txBox="1">
            <a:spLocks noChangeArrowheads="1"/>
          </p:cNvSpPr>
          <p:nvPr/>
        </p:nvSpPr>
        <p:spPr bwMode="auto">
          <a:xfrm>
            <a:off x="2476587" y="2954656"/>
            <a:ext cx="1150938" cy="23142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&lt;1Y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1324807" y="2861434"/>
            <a:ext cx="11509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Voorraden</a:t>
            </a:r>
          </a:p>
        </p:txBody>
      </p:sp>
      <p:sp>
        <p:nvSpPr>
          <p:cNvPr id="12" name="Text Box 61"/>
          <p:cNvSpPr txBox="1">
            <a:spLocks noChangeArrowheads="1"/>
          </p:cNvSpPr>
          <p:nvPr/>
        </p:nvSpPr>
        <p:spPr bwMode="auto">
          <a:xfrm>
            <a:off x="1324807" y="3509134"/>
            <a:ext cx="1150937" cy="46910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Vorderingen</a:t>
            </a:r>
          </a:p>
        </p:txBody>
      </p: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1324062" y="3078921"/>
            <a:ext cx="11509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BE" sz="1200"/>
              <a:t>Handels-vorderingen</a:t>
            </a:r>
            <a:endParaRPr lang="nl-NL" sz="1200"/>
          </a:p>
        </p:txBody>
      </p:sp>
      <p:sp>
        <p:nvSpPr>
          <p:cNvPr id="14" name="Text Box 63"/>
          <p:cNvSpPr txBox="1">
            <a:spLocks noChangeArrowheads="1"/>
          </p:cNvSpPr>
          <p:nvPr/>
        </p:nvSpPr>
        <p:spPr bwMode="auto">
          <a:xfrm>
            <a:off x="2476587" y="3186077"/>
            <a:ext cx="1150938" cy="253207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KT Fin Schuld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5" name="Text Box 64"/>
          <p:cNvSpPr txBox="1">
            <a:spLocks noChangeArrowheads="1"/>
          </p:cNvSpPr>
          <p:nvPr/>
        </p:nvSpPr>
        <p:spPr bwMode="auto">
          <a:xfrm>
            <a:off x="2476587" y="3437696"/>
            <a:ext cx="11509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Leveranciers</a:t>
            </a:r>
          </a:p>
        </p:txBody>
      </p:sp>
      <p:sp>
        <p:nvSpPr>
          <p:cNvPr id="19" name="Text Box 72"/>
          <p:cNvSpPr txBox="1">
            <a:spLocks noChangeArrowheads="1"/>
          </p:cNvSpPr>
          <p:nvPr/>
        </p:nvSpPr>
        <p:spPr bwMode="auto">
          <a:xfrm>
            <a:off x="2476587" y="3726621"/>
            <a:ext cx="1150938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Soc/Fisc.</a:t>
            </a:r>
          </a:p>
          <a:p>
            <a:pPr algn="ctr" eaLnBrk="1" hangingPunct="1"/>
            <a:r>
              <a:rPr lang="nl-NL" sz="1200"/>
              <a:t>Schulden</a:t>
            </a:r>
          </a:p>
          <a:p>
            <a:pPr algn="ctr" eaLnBrk="1" hangingPunct="1"/>
            <a:endParaRPr lang="nl-NL" sz="1200"/>
          </a:p>
        </p:txBody>
      </p:sp>
      <p:sp>
        <p:nvSpPr>
          <p:cNvPr id="20" name="Text Box 73"/>
          <p:cNvSpPr txBox="1">
            <a:spLocks noChangeArrowheads="1"/>
          </p:cNvSpPr>
          <p:nvPr/>
        </p:nvSpPr>
        <p:spPr bwMode="auto">
          <a:xfrm>
            <a:off x="1320148" y="3979289"/>
            <a:ext cx="1152525" cy="26709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 err="1"/>
              <a:t>Liq.Middelen</a:t>
            </a:r>
            <a:endParaRPr lang="nl-NL" sz="1000" dirty="0"/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2476587" y="2069271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25" name="TextBox 24"/>
          <p:cNvSpPr txBox="1"/>
          <p:nvPr/>
        </p:nvSpPr>
        <p:spPr>
          <a:xfrm>
            <a:off x="2017805" y="1721228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Balans</a:t>
            </a:r>
          </a:p>
        </p:txBody>
      </p:sp>
      <p:pic>
        <p:nvPicPr>
          <p:cNvPr id="29" name="image1.jpeg">
            <a:extLst>
              <a:ext uri="{FF2B5EF4-FFF2-40B4-BE49-F238E27FC236}">
                <a16:creationId xmlns:a16="http://schemas.microsoft.com/office/drawing/2014/main" id="{2F7993CD-85BE-42DA-8BC2-3E5C49AEE3BA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51844" y="5988106"/>
            <a:ext cx="1459448" cy="73337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0BB0EF9-4613-413D-BE10-92ACF5B1BB16}"/>
              </a:ext>
            </a:extLst>
          </p:cNvPr>
          <p:cNvSpPr txBox="1"/>
          <p:nvPr/>
        </p:nvSpPr>
        <p:spPr>
          <a:xfrm>
            <a:off x="1512277" y="637188"/>
            <a:ext cx="696570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791845">
              <a:spcBef>
                <a:spcPts val="25"/>
              </a:spcBef>
              <a:spcAft>
                <a:spcPts val="0"/>
              </a:spcAft>
            </a:pPr>
            <a:r>
              <a:rPr lang="nl-BE" sz="3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WACC?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45C9D73-6CD4-4C3F-B37A-87A63359CDEC}"/>
              </a:ext>
            </a:extLst>
          </p:cNvPr>
          <p:cNvCxnSpPr/>
          <p:nvPr/>
        </p:nvCxnSpPr>
        <p:spPr>
          <a:xfrm flipV="1">
            <a:off x="3505200" y="1975201"/>
            <a:ext cx="847344" cy="304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AD94551-BCE3-4107-B0AB-4FFB02FAC8C9}"/>
              </a:ext>
            </a:extLst>
          </p:cNvPr>
          <p:cNvSpPr txBox="1"/>
          <p:nvPr/>
        </p:nvSpPr>
        <p:spPr>
          <a:xfrm>
            <a:off x="4385794" y="1772964"/>
            <a:ext cx="2116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500 Eigen Vermogen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8CC6B77-7CD8-4DCE-8B47-64D57212219F}"/>
              </a:ext>
            </a:extLst>
          </p:cNvPr>
          <p:cNvCxnSpPr>
            <a:cxnSpLocks/>
            <a:endCxn id="27" idx="1"/>
          </p:cNvCxnSpPr>
          <p:nvPr/>
        </p:nvCxnSpPr>
        <p:spPr>
          <a:xfrm>
            <a:off x="3645408" y="2706557"/>
            <a:ext cx="891468" cy="680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1D65C09-9722-40CD-B425-1341B2B88D69}"/>
              </a:ext>
            </a:extLst>
          </p:cNvPr>
          <p:cNvSpPr txBox="1"/>
          <p:nvPr/>
        </p:nvSpPr>
        <p:spPr>
          <a:xfrm>
            <a:off x="4536876" y="2589970"/>
            <a:ext cx="16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750 Bankschuld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BBD7040-A306-458F-BC7A-C32F496B5705}"/>
              </a:ext>
            </a:extLst>
          </p:cNvPr>
          <p:cNvSpPr txBox="1"/>
          <p:nvPr/>
        </p:nvSpPr>
        <p:spPr>
          <a:xfrm>
            <a:off x="6824194" y="1783418"/>
            <a:ext cx="1976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50 Winst na belast.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E9F4963-256A-4063-AE0C-FC10042EFEAF}"/>
              </a:ext>
            </a:extLst>
          </p:cNvPr>
          <p:cNvSpPr txBox="1"/>
          <p:nvPr/>
        </p:nvSpPr>
        <p:spPr>
          <a:xfrm>
            <a:off x="6832182" y="2831626"/>
            <a:ext cx="15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100 Kasstroom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379221-4843-45EA-97FE-660BD45F59CC}"/>
              </a:ext>
            </a:extLst>
          </p:cNvPr>
          <p:cNvSpPr txBox="1"/>
          <p:nvPr/>
        </p:nvSpPr>
        <p:spPr>
          <a:xfrm>
            <a:off x="4499226" y="2040752"/>
            <a:ext cx="211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9,4% rendementseis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D7E19B7-D27E-4DE7-9D45-B3C3199C3C7B}"/>
              </a:ext>
            </a:extLst>
          </p:cNvPr>
          <p:cNvSpPr txBox="1"/>
          <p:nvPr/>
        </p:nvSpPr>
        <p:spPr>
          <a:xfrm>
            <a:off x="4556272" y="2847040"/>
            <a:ext cx="1615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4% bankintrest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4A75F85-DB36-4641-A891-E08B8319ECB1}"/>
              </a:ext>
            </a:extLst>
          </p:cNvPr>
          <p:cNvSpPr txBox="1"/>
          <p:nvPr/>
        </p:nvSpPr>
        <p:spPr>
          <a:xfrm>
            <a:off x="4935412" y="3391557"/>
            <a:ext cx="2566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0070C0"/>
                </a:solidFill>
              </a:rPr>
              <a:t>(500 x 9,4%) + (750 x 4%)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50C0F9A-A300-450B-B3B8-95A97D6062DC}"/>
              </a:ext>
            </a:extLst>
          </p:cNvPr>
          <p:cNvSpPr txBox="1"/>
          <p:nvPr/>
        </p:nvSpPr>
        <p:spPr>
          <a:xfrm>
            <a:off x="5556631" y="3699386"/>
            <a:ext cx="1369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0070C0"/>
                </a:solidFill>
              </a:rPr>
              <a:t>(1000 + 250)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0EB6F39-F821-4398-BB67-FE6F2454ED82}"/>
              </a:ext>
            </a:extLst>
          </p:cNvPr>
          <p:cNvCxnSpPr/>
          <p:nvPr/>
        </p:nvCxnSpPr>
        <p:spPr>
          <a:xfrm>
            <a:off x="4937760" y="3733362"/>
            <a:ext cx="26814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AFD40A9F-8FB7-4D33-93F5-5804B9C09441}"/>
              </a:ext>
            </a:extLst>
          </p:cNvPr>
          <p:cNvSpPr txBox="1"/>
          <p:nvPr/>
        </p:nvSpPr>
        <p:spPr>
          <a:xfrm>
            <a:off x="7588680" y="3535682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0070C0"/>
                </a:solidFill>
              </a:rPr>
              <a:t>= 6,2%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5C1F82F-AA89-4965-91AD-F7CCD8C870F6}"/>
              </a:ext>
            </a:extLst>
          </p:cNvPr>
          <p:cNvSpPr txBox="1"/>
          <p:nvPr/>
        </p:nvSpPr>
        <p:spPr>
          <a:xfrm>
            <a:off x="4149270" y="3531339"/>
            <a:ext cx="828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0070C0"/>
                </a:solidFill>
              </a:rPr>
              <a:t>WACC: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85BFACA-A38F-414C-8930-6BABCA40C53A}"/>
              </a:ext>
            </a:extLst>
          </p:cNvPr>
          <p:cNvCxnSpPr>
            <a:cxnSpLocks/>
          </p:cNvCxnSpPr>
          <p:nvPr/>
        </p:nvCxnSpPr>
        <p:spPr>
          <a:xfrm>
            <a:off x="3645408" y="3965295"/>
            <a:ext cx="826344" cy="4804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DECE4D7F-9EAC-4E30-8BD8-77B3CCB7DC06}"/>
              </a:ext>
            </a:extLst>
          </p:cNvPr>
          <p:cNvSpPr txBox="1"/>
          <p:nvPr/>
        </p:nvSpPr>
        <p:spPr>
          <a:xfrm>
            <a:off x="4385738" y="4241638"/>
            <a:ext cx="1952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750 Terminal </a:t>
            </a:r>
            <a:r>
              <a:rPr lang="nl-BE" dirty="0" err="1"/>
              <a:t>value</a:t>
            </a:r>
            <a:endParaRPr lang="nl-BE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B5A5662-7910-4D55-9CB4-6753898C06E8}"/>
              </a:ext>
            </a:extLst>
          </p:cNvPr>
          <p:cNvSpPr/>
          <p:nvPr/>
        </p:nvSpPr>
        <p:spPr>
          <a:xfrm>
            <a:off x="2292095" y="6244973"/>
            <a:ext cx="4876801" cy="1941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6D52427-5630-4DE6-B038-8378AED45044}"/>
              </a:ext>
            </a:extLst>
          </p:cNvPr>
          <p:cNvSpPr txBox="1"/>
          <p:nvPr/>
        </p:nvSpPr>
        <p:spPr>
          <a:xfrm>
            <a:off x="5229330" y="6157403"/>
            <a:ext cx="2026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1.078 </a:t>
            </a:r>
            <a:r>
              <a:rPr lang="nl-BE" b="1" dirty="0" err="1">
                <a:solidFill>
                  <a:srgbClr val="FF0000"/>
                </a:solidFill>
              </a:rPr>
              <a:t>Enterpr.value</a:t>
            </a:r>
            <a:endParaRPr lang="nl-BE" b="1" dirty="0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FD45286-430C-48AD-827A-9CDCA740BFEE}"/>
              </a:ext>
            </a:extLst>
          </p:cNvPr>
          <p:cNvSpPr txBox="1"/>
          <p:nvPr/>
        </p:nvSpPr>
        <p:spPr>
          <a:xfrm>
            <a:off x="6753339" y="4602208"/>
            <a:ext cx="2211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773 Aandelenwaarde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970A2CB-58F4-443C-A341-4C79C5190A5F}"/>
              </a:ext>
            </a:extLst>
          </p:cNvPr>
          <p:cNvSpPr txBox="1"/>
          <p:nvPr/>
        </p:nvSpPr>
        <p:spPr>
          <a:xfrm>
            <a:off x="5930176" y="5145446"/>
            <a:ext cx="227979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l-BE" dirty="0"/>
              <a:t>1.078 Enterprise </a:t>
            </a:r>
            <a:r>
              <a:rPr lang="nl-BE" dirty="0" err="1"/>
              <a:t>value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18110288"/>
      </p:ext>
    </p:extLst>
  </p:cSld>
  <p:clrMapOvr>
    <a:masterClrMapping/>
  </p:clrMapOvr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2.png">
            <a:extLst>
              <a:ext uri="{FF2B5EF4-FFF2-40B4-BE49-F238E27FC236}">
                <a16:creationId xmlns:a16="http://schemas.microsoft.com/office/drawing/2014/main" id="{D9BC077C-7F72-4BAC-B7BD-DE11A12FD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EA526CD-4207-44BF-985F-2F2DDF6381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164" y="4410548"/>
            <a:ext cx="4921758" cy="204014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1179600" y="2069271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1324062" y="2142296"/>
            <a:ext cx="11525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8" name="Text Box 56"/>
          <p:cNvSpPr txBox="1">
            <a:spLocks noChangeArrowheads="1"/>
          </p:cNvSpPr>
          <p:nvPr/>
        </p:nvSpPr>
        <p:spPr bwMode="auto">
          <a:xfrm>
            <a:off x="2476587" y="2594616"/>
            <a:ext cx="1150938" cy="36004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Schuld</a:t>
            </a:r>
          </a:p>
        </p:txBody>
      </p:sp>
      <p:sp>
        <p:nvSpPr>
          <p:cNvPr id="9" name="Text Box 57"/>
          <p:cNvSpPr txBox="1">
            <a:spLocks noChangeArrowheads="1"/>
          </p:cNvSpPr>
          <p:nvPr/>
        </p:nvSpPr>
        <p:spPr bwMode="auto">
          <a:xfrm>
            <a:off x="2476587" y="2142296"/>
            <a:ext cx="1150938" cy="472004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Eigen vermogen</a:t>
            </a:r>
          </a:p>
        </p:txBody>
      </p:sp>
      <p:sp>
        <p:nvSpPr>
          <p:cNvPr id="10" name="Text Box 58"/>
          <p:cNvSpPr txBox="1">
            <a:spLocks noChangeArrowheads="1"/>
          </p:cNvSpPr>
          <p:nvPr/>
        </p:nvSpPr>
        <p:spPr bwMode="auto">
          <a:xfrm>
            <a:off x="2476587" y="2954656"/>
            <a:ext cx="1150938" cy="23142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&lt;1Y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1324807" y="2861434"/>
            <a:ext cx="11509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Voorraden</a:t>
            </a:r>
          </a:p>
        </p:txBody>
      </p:sp>
      <p:sp>
        <p:nvSpPr>
          <p:cNvPr id="12" name="Text Box 61"/>
          <p:cNvSpPr txBox="1">
            <a:spLocks noChangeArrowheads="1"/>
          </p:cNvSpPr>
          <p:nvPr/>
        </p:nvSpPr>
        <p:spPr bwMode="auto">
          <a:xfrm>
            <a:off x="1324807" y="3509134"/>
            <a:ext cx="1150937" cy="46910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Vorderingen</a:t>
            </a:r>
          </a:p>
        </p:txBody>
      </p: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1324062" y="3078921"/>
            <a:ext cx="11509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BE" sz="1200"/>
              <a:t>Handels-vorderingen</a:t>
            </a:r>
            <a:endParaRPr lang="nl-NL" sz="1200"/>
          </a:p>
        </p:txBody>
      </p:sp>
      <p:sp>
        <p:nvSpPr>
          <p:cNvPr id="14" name="Text Box 63"/>
          <p:cNvSpPr txBox="1">
            <a:spLocks noChangeArrowheads="1"/>
          </p:cNvSpPr>
          <p:nvPr/>
        </p:nvSpPr>
        <p:spPr bwMode="auto">
          <a:xfrm>
            <a:off x="2476587" y="3186077"/>
            <a:ext cx="1150938" cy="253207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KT Fin Schuld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5" name="Text Box 64"/>
          <p:cNvSpPr txBox="1">
            <a:spLocks noChangeArrowheads="1"/>
          </p:cNvSpPr>
          <p:nvPr/>
        </p:nvSpPr>
        <p:spPr bwMode="auto">
          <a:xfrm>
            <a:off x="2476587" y="3437696"/>
            <a:ext cx="11509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Leveranciers</a:t>
            </a:r>
          </a:p>
        </p:txBody>
      </p:sp>
      <p:sp>
        <p:nvSpPr>
          <p:cNvPr id="19" name="Text Box 72"/>
          <p:cNvSpPr txBox="1">
            <a:spLocks noChangeArrowheads="1"/>
          </p:cNvSpPr>
          <p:nvPr/>
        </p:nvSpPr>
        <p:spPr bwMode="auto">
          <a:xfrm>
            <a:off x="2476587" y="3726621"/>
            <a:ext cx="1150938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Soc/Fisc.</a:t>
            </a:r>
          </a:p>
          <a:p>
            <a:pPr algn="ctr" eaLnBrk="1" hangingPunct="1"/>
            <a:r>
              <a:rPr lang="nl-NL" sz="1200"/>
              <a:t>Schulden</a:t>
            </a:r>
          </a:p>
          <a:p>
            <a:pPr algn="ctr" eaLnBrk="1" hangingPunct="1"/>
            <a:endParaRPr lang="nl-NL" sz="1200"/>
          </a:p>
        </p:txBody>
      </p:sp>
      <p:sp>
        <p:nvSpPr>
          <p:cNvPr id="20" name="Text Box 73"/>
          <p:cNvSpPr txBox="1">
            <a:spLocks noChangeArrowheads="1"/>
          </p:cNvSpPr>
          <p:nvPr/>
        </p:nvSpPr>
        <p:spPr bwMode="auto">
          <a:xfrm>
            <a:off x="1320148" y="3979289"/>
            <a:ext cx="1152525" cy="26709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 err="1"/>
              <a:t>Liq.Middelen</a:t>
            </a:r>
            <a:endParaRPr lang="nl-NL" sz="1000" dirty="0"/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2476587" y="2069271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25" name="TextBox 24"/>
          <p:cNvSpPr txBox="1"/>
          <p:nvPr/>
        </p:nvSpPr>
        <p:spPr>
          <a:xfrm>
            <a:off x="2017805" y="1721228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Balans</a:t>
            </a:r>
          </a:p>
        </p:txBody>
      </p:sp>
      <p:pic>
        <p:nvPicPr>
          <p:cNvPr id="29" name="image1.jpeg">
            <a:extLst>
              <a:ext uri="{FF2B5EF4-FFF2-40B4-BE49-F238E27FC236}">
                <a16:creationId xmlns:a16="http://schemas.microsoft.com/office/drawing/2014/main" id="{2F7993CD-85BE-42DA-8BC2-3E5C49AEE3BA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51844" y="5988106"/>
            <a:ext cx="1459448" cy="73337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0BB0EF9-4613-413D-BE10-92ACF5B1BB16}"/>
              </a:ext>
            </a:extLst>
          </p:cNvPr>
          <p:cNvSpPr txBox="1"/>
          <p:nvPr/>
        </p:nvSpPr>
        <p:spPr>
          <a:xfrm>
            <a:off x="1512277" y="637188"/>
            <a:ext cx="696570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791845">
              <a:spcBef>
                <a:spcPts val="25"/>
              </a:spcBef>
              <a:spcAft>
                <a:spcPts val="0"/>
              </a:spcAft>
            </a:pPr>
            <a:r>
              <a:rPr lang="nl-BE" sz="3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WACC?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45C9D73-6CD4-4C3F-B37A-87A63359CDEC}"/>
              </a:ext>
            </a:extLst>
          </p:cNvPr>
          <p:cNvCxnSpPr/>
          <p:nvPr/>
        </p:nvCxnSpPr>
        <p:spPr>
          <a:xfrm flipV="1">
            <a:off x="3505200" y="1975201"/>
            <a:ext cx="847344" cy="304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AD94551-BCE3-4107-B0AB-4FFB02FAC8C9}"/>
              </a:ext>
            </a:extLst>
          </p:cNvPr>
          <p:cNvSpPr txBox="1"/>
          <p:nvPr/>
        </p:nvSpPr>
        <p:spPr>
          <a:xfrm>
            <a:off x="4385794" y="1772964"/>
            <a:ext cx="2116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500 Eigen Vermogen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8CC6B77-7CD8-4DCE-8B47-64D57212219F}"/>
              </a:ext>
            </a:extLst>
          </p:cNvPr>
          <p:cNvCxnSpPr>
            <a:cxnSpLocks/>
            <a:endCxn id="27" idx="1"/>
          </p:cNvCxnSpPr>
          <p:nvPr/>
        </p:nvCxnSpPr>
        <p:spPr>
          <a:xfrm>
            <a:off x="3645408" y="2706557"/>
            <a:ext cx="891468" cy="680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1D65C09-9722-40CD-B425-1341B2B88D69}"/>
              </a:ext>
            </a:extLst>
          </p:cNvPr>
          <p:cNvSpPr txBox="1"/>
          <p:nvPr/>
        </p:nvSpPr>
        <p:spPr>
          <a:xfrm>
            <a:off x="4536876" y="2589970"/>
            <a:ext cx="16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750 Bankschuld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BBD7040-A306-458F-BC7A-C32F496B5705}"/>
              </a:ext>
            </a:extLst>
          </p:cNvPr>
          <p:cNvSpPr txBox="1"/>
          <p:nvPr/>
        </p:nvSpPr>
        <p:spPr>
          <a:xfrm>
            <a:off x="6824194" y="1783418"/>
            <a:ext cx="1976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50 Winst na belast.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E9F4963-256A-4063-AE0C-FC10042EFEAF}"/>
              </a:ext>
            </a:extLst>
          </p:cNvPr>
          <p:cNvSpPr txBox="1"/>
          <p:nvPr/>
        </p:nvSpPr>
        <p:spPr>
          <a:xfrm>
            <a:off x="6832182" y="2831626"/>
            <a:ext cx="15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100 Kasstroom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379221-4843-45EA-97FE-660BD45F59CC}"/>
              </a:ext>
            </a:extLst>
          </p:cNvPr>
          <p:cNvSpPr txBox="1"/>
          <p:nvPr/>
        </p:nvSpPr>
        <p:spPr>
          <a:xfrm>
            <a:off x="4499226" y="2040752"/>
            <a:ext cx="211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9,4% rendementseis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D7E19B7-D27E-4DE7-9D45-B3C3199C3C7B}"/>
              </a:ext>
            </a:extLst>
          </p:cNvPr>
          <p:cNvSpPr txBox="1"/>
          <p:nvPr/>
        </p:nvSpPr>
        <p:spPr>
          <a:xfrm>
            <a:off x="4556272" y="2847040"/>
            <a:ext cx="1615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4% bankintrest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4A75F85-DB36-4641-A891-E08B8319ECB1}"/>
              </a:ext>
            </a:extLst>
          </p:cNvPr>
          <p:cNvSpPr txBox="1"/>
          <p:nvPr/>
        </p:nvSpPr>
        <p:spPr>
          <a:xfrm>
            <a:off x="4935412" y="3391557"/>
            <a:ext cx="2566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0070C0"/>
                </a:solidFill>
              </a:rPr>
              <a:t>(500 x 9,4%) + (750 x 4%)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50C0F9A-A300-450B-B3B8-95A97D6062DC}"/>
              </a:ext>
            </a:extLst>
          </p:cNvPr>
          <p:cNvSpPr txBox="1"/>
          <p:nvPr/>
        </p:nvSpPr>
        <p:spPr>
          <a:xfrm>
            <a:off x="5556631" y="3699386"/>
            <a:ext cx="1369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0070C0"/>
                </a:solidFill>
              </a:rPr>
              <a:t>(1000 + 250)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0EB6F39-F821-4398-BB67-FE6F2454ED82}"/>
              </a:ext>
            </a:extLst>
          </p:cNvPr>
          <p:cNvCxnSpPr/>
          <p:nvPr/>
        </p:nvCxnSpPr>
        <p:spPr>
          <a:xfrm>
            <a:off x="4937760" y="3733362"/>
            <a:ext cx="26814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AFD40A9F-8FB7-4D33-93F5-5804B9C09441}"/>
              </a:ext>
            </a:extLst>
          </p:cNvPr>
          <p:cNvSpPr txBox="1"/>
          <p:nvPr/>
        </p:nvSpPr>
        <p:spPr>
          <a:xfrm>
            <a:off x="7588680" y="3535682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0070C0"/>
                </a:solidFill>
              </a:rPr>
              <a:t>= 6,2%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5C1F82F-AA89-4965-91AD-F7CCD8C870F6}"/>
              </a:ext>
            </a:extLst>
          </p:cNvPr>
          <p:cNvSpPr txBox="1"/>
          <p:nvPr/>
        </p:nvSpPr>
        <p:spPr>
          <a:xfrm>
            <a:off x="4149270" y="3531339"/>
            <a:ext cx="828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0070C0"/>
                </a:solidFill>
              </a:rPr>
              <a:t>WACC: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85BFACA-A38F-414C-8930-6BABCA40C53A}"/>
              </a:ext>
            </a:extLst>
          </p:cNvPr>
          <p:cNvCxnSpPr>
            <a:cxnSpLocks/>
          </p:cNvCxnSpPr>
          <p:nvPr/>
        </p:nvCxnSpPr>
        <p:spPr>
          <a:xfrm>
            <a:off x="3645408" y="3965295"/>
            <a:ext cx="826344" cy="4804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DECE4D7F-9EAC-4E30-8BD8-77B3CCB7DC06}"/>
              </a:ext>
            </a:extLst>
          </p:cNvPr>
          <p:cNvSpPr txBox="1"/>
          <p:nvPr/>
        </p:nvSpPr>
        <p:spPr>
          <a:xfrm>
            <a:off x="4385738" y="4241638"/>
            <a:ext cx="1952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750 Terminal </a:t>
            </a:r>
            <a:r>
              <a:rPr lang="nl-BE" dirty="0" err="1"/>
              <a:t>value</a:t>
            </a:r>
            <a:endParaRPr lang="nl-BE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B5A5662-7910-4D55-9CB4-6753898C06E8}"/>
              </a:ext>
            </a:extLst>
          </p:cNvPr>
          <p:cNvSpPr/>
          <p:nvPr/>
        </p:nvSpPr>
        <p:spPr>
          <a:xfrm>
            <a:off x="2292095" y="6244973"/>
            <a:ext cx="4876801" cy="1941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6D52427-5630-4DE6-B038-8378AED45044}"/>
              </a:ext>
            </a:extLst>
          </p:cNvPr>
          <p:cNvSpPr txBox="1"/>
          <p:nvPr/>
        </p:nvSpPr>
        <p:spPr>
          <a:xfrm>
            <a:off x="5229330" y="6157403"/>
            <a:ext cx="2026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1.078 </a:t>
            </a:r>
            <a:r>
              <a:rPr lang="nl-BE" b="1" dirty="0" err="1">
                <a:solidFill>
                  <a:srgbClr val="FF0000"/>
                </a:solidFill>
              </a:rPr>
              <a:t>Enterpr.value</a:t>
            </a:r>
            <a:endParaRPr lang="nl-BE" b="1" dirty="0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FD45286-430C-48AD-827A-9CDCA740BFEE}"/>
              </a:ext>
            </a:extLst>
          </p:cNvPr>
          <p:cNvSpPr txBox="1"/>
          <p:nvPr/>
        </p:nvSpPr>
        <p:spPr>
          <a:xfrm>
            <a:off x="6753339" y="4602208"/>
            <a:ext cx="2211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773 Aandelenwaarde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970A2CB-58F4-443C-A341-4C79C5190A5F}"/>
              </a:ext>
            </a:extLst>
          </p:cNvPr>
          <p:cNvSpPr txBox="1"/>
          <p:nvPr/>
        </p:nvSpPr>
        <p:spPr>
          <a:xfrm>
            <a:off x="5930176" y="5145446"/>
            <a:ext cx="227979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l-BE" dirty="0"/>
              <a:t>1.078 Enterprise </a:t>
            </a:r>
            <a:r>
              <a:rPr lang="nl-BE" dirty="0" err="1"/>
              <a:t>value</a:t>
            </a:r>
            <a:endParaRPr lang="nl-BE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65BC79C-2D9E-4FF9-84A9-FBBC44D72F9F}"/>
              </a:ext>
            </a:extLst>
          </p:cNvPr>
          <p:cNvSpPr txBox="1"/>
          <p:nvPr/>
        </p:nvSpPr>
        <p:spPr>
          <a:xfrm>
            <a:off x="6047516" y="5339278"/>
            <a:ext cx="1748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-750 Bankschuld</a:t>
            </a:r>
          </a:p>
        </p:txBody>
      </p:sp>
    </p:spTree>
    <p:extLst>
      <p:ext uri="{BB962C8B-B14F-4D97-AF65-F5344CB8AC3E}">
        <p14:creationId xmlns:p14="http://schemas.microsoft.com/office/powerpoint/2010/main" val="2654953171"/>
      </p:ext>
    </p:extLst>
  </p:cSld>
  <p:clrMapOvr>
    <a:masterClrMapping/>
  </p:clrMapOvr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2.png">
            <a:extLst>
              <a:ext uri="{FF2B5EF4-FFF2-40B4-BE49-F238E27FC236}">
                <a16:creationId xmlns:a16="http://schemas.microsoft.com/office/drawing/2014/main" id="{D9BC077C-7F72-4BAC-B7BD-DE11A12FD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EA526CD-4207-44BF-985F-2F2DDF6381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164" y="4410548"/>
            <a:ext cx="4921758" cy="204014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1179600" y="2069271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1324062" y="2142296"/>
            <a:ext cx="11525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8" name="Text Box 56"/>
          <p:cNvSpPr txBox="1">
            <a:spLocks noChangeArrowheads="1"/>
          </p:cNvSpPr>
          <p:nvPr/>
        </p:nvSpPr>
        <p:spPr bwMode="auto">
          <a:xfrm>
            <a:off x="2476587" y="2594616"/>
            <a:ext cx="1150938" cy="36004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Schuld</a:t>
            </a:r>
          </a:p>
        </p:txBody>
      </p:sp>
      <p:sp>
        <p:nvSpPr>
          <p:cNvPr id="9" name="Text Box 57"/>
          <p:cNvSpPr txBox="1">
            <a:spLocks noChangeArrowheads="1"/>
          </p:cNvSpPr>
          <p:nvPr/>
        </p:nvSpPr>
        <p:spPr bwMode="auto">
          <a:xfrm>
            <a:off x="2476587" y="2142296"/>
            <a:ext cx="1150938" cy="472004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Eigen vermogen</a:t>
            </a:r>
          </a:p>
        </p:txBody>
      </p:sp>
      <p:sp>
        <p:nvSpPr>
          <p:cNvPr id="10" name="Text Box 58"/>
          <p:cNvSpPr txBox="1">
            <a:spLocks noChangeArrowheads="1"/>
          </p:cNvSpPr>
          <p:nvPr/>
        </p:nvSpPr>
        <p:spPr bwMode="auto">
          <a:xfrm>
            <a:off x="2476587" y="2954656"/>
            <a:ext cx="1150938" cy="23142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&lt;1Y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1324807" y="2861434"/>
            <a:ext cx="11509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Voorraden</a:t>
            </a:r>
          </a:p>
        </p:txBody>
      </p:sp>
      <p:sp>
        <p:nvSpPr>
          <p:cNvPr id="12" name="Text Box 61"/>
          <p:cNvSpPr txBox="1">
            <a:spLocks noChangeArrowheads="1"/>
          </p:cNvSpPr>
          <p:nvPr/>
        </p:nvSpPr>
        <p:spPr bwMode="auto">
          <a:xfrm>
            <a:off x="1324807" y="3509134"/>
            <a:ext cx="1150937" cy="46910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Vorderingen</a:t>
            </a:r>
          </a:p>
        </p:txBody>
      </p: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1324062" y="3078921"/>
            <a:ext cx="11509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BE" sz="1200"/>
              <a:t>Handels-vorderingen</a:t>
            </a:r>
            <a:endParaRPr lang="nl-NL" sz="1200"/>
          </a:p>
        </p:txBody>
      </p:sp>
      <p:sp>
        <p:nvSpPr>
          <p:cNvPr id="14" name="Text Box 63"/>
          <p:cNvSpPr txBox="1">
            <a:spLocks noChangeArrowheads="1"/>
          </p:cNvSpPr>
          <p:nvPr/>
        </p:nvSpPr>
        <p:spPr bwMode="auto">
          <a:xfrm>
            <a:off x="2476587" y="3186077"/>
            <a:ext cx="1150938" cy="253207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KT Fin Schuld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5" name="Text Box 64"/>
          <p:cNvSpPr txBox="1">
            <a:spLocks noChangeArrowheads="1"/>
          </p:cNvSpPr>
          <p:nvPr/>
        </p:nvSpPr>
        <p:spPr bwMode="auto">
          <a:xfrm>
            <a:off x="2476587" y="3437696"/>
            <a:ext cx="11509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Leveranciers</a:t>
            </a:r>
          </a:p>
        </p:txBody>
      </p:sp>
      <p:sp>
        <p:nvSpPr>
          <p:cNvPr id="19" name="Text Box 72"/>
          <p:cNvSpPr txBox="1">
            <a:spLocks noChangeArrowheads="1"/>
          </p:cNvSpPr>
          <p:nvPr/>
        </p:nvSpPr>
        <p:spPr bwMode="auto">
          <a:xfrm>
            <a:off x="2476587" y="3726621"/>
            <a:ext cx="1150938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Soc/Fisc.</a:t>
            </a:r>
          </a:p>
          <a:p>
            <a:pPr algn="ctr" eaLnBrk="1" hangingPunct="1"/>
            <a:r>
              <a:rPr lang="nl-NL" sz="1200"/>
              <a:t>Schulden</a:t>
            </a:r>
          </a:p>
          <a:p>
            <a:pPr algn="ctr" eaLnBrk="1" hangingPunct="1"/>
            <a:endParaRPr lang="nl-NL" sz="1200"/>
          </a:p>
        </p:txBody>
      </p:sp>
      <p:sp>
        <p:nvSpPr>
          <p:cNvPr id="20" name="Text Box 73"/>
          <p:cNvSpPr txBox="1">
            <a:spLocks noChangeArrowheads="1"/>
          </p:cNvSpPr>
          <p:nvPr/>
        </p:nvSpPr>
        <p:spPr bwMode="auto">
          <a:xfrm>
            <a:off x="1320148" y="3979289"/>
            <a:ext cx="1152525" cy="26709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 err="1"/>
              <a:t>Liq.Middelen</a:t>
            </a:r>
            <a:endParaRPr lang="nl-NL" sz="1000" dirty="0"/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2476587" y="2069271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25" name="TextBox 24"/>
          <p:cNvSpPr txBox="1"/>
          <p:nvPr/>
        </p:nvSpPr>
        <p:spPr>
          <a:xfrm>
            <a:off x="2017805" y="1721228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Balans</a:t>
            </a:r>
          </a:p>
        </p:txBody>
      </p:sp>
      <p:pic>
        <p:nvPicPr>
          <p:cNvPr id="29" name="image1.jpeg">
            <a:extLst>
              <a:ext uri="{FF2B5EF4-FFF2-40B4-BE49-F238E27FC236}">
                <a16:creationId xmlns:a16="http://schemas.microsoft.com/office/drawing/2014/main" id="{2F7993CD-85BE-42DA-8BC2-3E5C49AEE3BA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51844" y="5988106"/>
            <a:ext cx="1459448" cy="73337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0BB0EF9-4613-413D-BE10-92ACF5B1BB16}"/>
              </a:ext>
            </a:extLst>
          </p:cNvPr>
          <p:cNvSpPr txBox="1"/>
          <p:nvPr/>
        </p:nvSpPr>
        <p:spPr>
          <a:xfrm>
            <a:off x="1512277" y="637188"/>
            <a:ext cx="696570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791845">
              <a:spcBef>
                <a:spcPts val="25"/>
              </a:spcBef>
              <a:spcAft>
                <a:spcPts val="0"/>
              </a:spcAft>
            </a:pPr>
            <a:r>
              <a:rPr lang="nl-BE" sz="3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WACC?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45C9D73-6CD4-4C3F-B37A-87A63359CDEC}"/>
              </a:ext>
            </a:extLst>
          </p:cNvPr>
          <p:cNvCxnSpPr/>
          <p:nvPr/>
        </p:nvCxnSpPr>
        <p:spPr>
          <a:xfrm flipV="1">
            <a:off x="3505200" y="1975201"/>
            <a:ext cx="847344" cy="304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AD94551-BCE3-4107-B0AB-4FFB02FAC8C9}"/>
              </a:ext>
            </a:extLst>
          </p:cNvPr>
          <p:cNvSpPr txBox="1"/>
          <p:nvPr/>
        </p:nvSpPr>
        <p:spPr>
          <a:xfrm>
            <a:off x="4385794" y="1772964"/>
            <a:ext cx="2116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500 Eigen Vermogen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8CC6B77-7CD8-4DCE-8B47-64D57212219F}"/>
              </a:ext>
            </a:extLst>
          </p:cNvPr>
          <p:cNvCxnSpPr>
            <a:cxnSpLocks/>
            <a:endCxn id="27" idx="1"/>
          </p:cNvCxnSpPr>
          <p:nvPr/>
        </p:nvCxnSpPr>
        <p:spPr>
          <a:xfrm>
            <a:off x="3645408" y="2706557"/>
            <a:ext cx="891468" cy="680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1D65C09-9722-40CD-B425-1341B2B88D69}"/>
              </a:ext>
            </a:extLst>
          </p:cNvPr>
          <p:cNvSpPr txBox="1"/>
          <p:nvPr/>
        </p:nvSpPr>
        <p:spPr>
          <a:xfrm>
            <a:off x="4536876" y="2589970"/>
            <a:ext cx="16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750 Bankschuld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BBD7040-A306-458F-BC7A-C32F496B5705}"/>
              </a:ext>
            </a:extLst>
          </p:cNvPr>
          <p:cNvSpPr txBox="1"/>
          <p:nvPr/>
        </p:nvSpPr>
        <p:spPr>
          <a:xfrm>
            <a:off x="6824194" y="1783418"/>
            <a:ext cx="1976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50 Winst na belast.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E9F4963-256A-4063-AE0C-FC10042EFEAF}"/>
              </a:ext>
            </a:extLst>
          </p:cNvPr>
          <p:cNvSpPr txBox="1"/>
          <p:nvPr/>
        </p:nvSpPr>
        <p:spPr>
          <a:xfrm>
            <a:off x="6832182" y="2831626"/>
            <a:ext cx="15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100 Kasstroom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379221-4843-45EA-97FE-660BD45F59CC}"/>
              </a:ext>
            </a:extLst>
          </p:cNvPr>
          <p:cNvSpPr txBox="1"/>
          <p:nvPr/>
        </p:nvSpPr>
        <p:spPr>
          <a:xfrm>
            <a:off x="4499226" y="2040752"/>
            <a:ext cx="211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9,4% rendementseis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D7E19B7-D27E-4DE7-9D45-B3C3199C3C7B}"/>
              </a:ext>
            </a:extLst>
          </p:cNvPr>
          <p:cNvSpPr txBox="1"/>
          <p:nvPr/>
        </p:nvSpPr>
        <p:spPr>
          <a:xfrm>
            <a:off x="4556272" y="2847040"/>
            <a:ext cx="1615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4% bankintrest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4A75F85-DB36-4641-A891-E08B8319ECB1}"/>
              </a:ext>
            </a:extLst>
          </p:cNvPr>
          <p:cNvSpPr txBox="1"/>
          <p:nvPr/>
        </p:nvSpPr>
        <p:spPr>
          <a:xfrm>
            <a:off x="4935412" y="3391557"/>
            <a:ext cx="2566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0070C0"/>
                </a:solidFill>
              </a:rPr>
              <a:t>(500 x 9,4%) + (750 x 4%)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50C0F9A-A300-450B-B3B8-95A97D6062DC}"/>
              </a:ext>
            </a:extLst>
          </p:cNvPr>
          <p:cNvSpPr txBox="1"/>
          <p:nvPr/>
        </p:nvSpPr>
        <p:spPr>
          <a:xfrm>
            <a:off x="5556631" y="3699386"/>
            <a:ext cx="1369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0070C0"/>
                </a:solidFill>
              </a:rPr>
              <a:t>(1000 + 250)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0EB6F39-F821-4398-BB67-FE6F2454ED82}"/>
              </a:ext>
            </a:extLst>
          </p:cNvPr>
          <p:cNvCxnSpPr/>
          <p:nvPr/>
        </p:nvCxnSpPr>
        <p:spPr>
          <a:xfrm>
            <a:off x="4937760" y="3733362"/>
            <a:ext cx="26814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AFD40A9F-8FB7-4D33-93F5-5804B9C09441}"/>
              </a:ext>
            </a:extLst>
          </p:cNvPr>
          <p:cNvSpPr txBox="1"/>
          <p:nvPr/>
        </p:nvSpPr>
        <p:spPr>
          <a:xfrm>
            <a:off x="7588680" y="3535682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0070C0"/>
                </a:solidFill>
              </a:rPr>
              <a:t>= 6,2%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5C1F82F-AA89-4965-91AD-F7CCD8C870F6}"/>
              </a:ext>
            </a:extLst>
          </p:cNvPr>
          <p:cNvSpPr txBox="1"/>
          <p:nvPr/>
        </p:nvSpPr>
        <p:spPr>
          <a:xfrm>
            <a:off x="4149270" y="3531339"/>
            <a:ext cx="828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0070C0"/>
                </a:solidFill>
              </a:rPr>
              <a:t>WACC: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85BFACA-A38F-414C-8930-6BABCA40C53A}"/>
              </a:ext>
            </a:extLst>
          </p:cNvPr>
          <p:cNvCxnSpPr>
            <a:cxnSpLocks/>
          </p:cNvCxnSpPr>
          <p:nvPr/>
        </p:nvCxnSpPr>
        <p:spPr>
          <a:xfrm>
            <a:off x="3645408" y="3965295"/>
            <a:ext cx="826344" cy="4804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DECE4D7F-9EAC-4E30-8BD8-77B3CCB7DC06}"/>
              </a:ext>
            </a:extLst>
          </p:cNvPr>
          <p:cNvSpPr txBox="1"/>
          <p:nvPr/>
        </p:nvSpPr>
        <p:spPr>
          <a:xfrm>
            <a:off x="4385738" y="4241638"/>
            <a:ext cx="1952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750 Terminal </a:t>
            </a:r>
            <a:r>
              <a:rPr lang="nl-BE" dirty="0" err="1"/>
              <a:t>value</a:t>
            </a:r>
            <a:endParaRPr lang="nl-BE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B5A5662-7910-4D55-9CB4-6753898C06E8}"/>
              </a:ext>
            </a:extLst>
          </p:cNvPr>
          <p:cNvSpPr/>
          <p:nvPr/>
        </p:nvSpPr>
        <p:spPr>
          <a:xfrm>
            <a:off x="2292095" y="6244973"/>
            <a:ext cx="4876801" cy="1941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6D52427-5630-4DE6-B038-8378AED45044}"/>
              </a:ext>
            </a:extLst>
          </p:cNvPr>
          <p:cNvSpPr txBox="1"/>
          <p:nvPr/>
        </p:nvSpPr>
        <p:spPr>
          <a:xfrm>
            <a:off x="5229330" y="6157403"/>
            <a:ext cx="2026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1.078 </a:t>
            </a:r>
            <a:r>
              <a:rPr lang="nl-BE" b="1" dirty="0" err="1">
                <a:solidFill>
                  <a:srgbClr val="FF0000"/>
                </a:solidFill>
              </a:rPr>
              <a:t>Enterpr.value</a:t>
            </a:r>
            <a:endParaRPr lang="nl-BE" b="1" dirty="0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FD45286-430C-48AD-827A-9CDCA740BFEE}"/>
              </a:ext>
            </a:extLst>
          </p:cNvPr>
          <p:cNvSpPr txBox="1"/>
          <p:nvPr/>
        </p:nvSpPr>
        <p:spPr>
          <a:xfrm>
            <a:off x="6753339" y="4602208"/>
            <a:ext cx="2211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773 Aandelenwaarde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970A2CB-58F4-443C-A341-4C79C5190A5F}"/>
              </a:ext>
            </a:extLst>
          </p:cNvPr>
          <p:cNvSpPr txBox="1"/>
          <p:nvPr/>
        </p:nvSpPr>
        <p:spPr>
          <a:xfrm>
            <a:off x="5930176" y="5145446"/>
            <a:ext cx="227979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l-BE" dirty="0"/>
              <a:t>1.078 Enterprise </a:t>
            </a:r>
            <a:r>
              <a:rPr lang="nl-BE" dirty="0" err="1"/>
              <a:t>value</a:t>
            </a:r>
            <a:endParaRPr lang="nl-BE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65BC79C-2D9E-4FF9-84A9-FBBC44D72F9F}"/>
              </a:ext>
            </a:extLst>
          </p:cNvPr>
          <p:cNvSpPr txBox="1"/>
          <p:nvPr/>
        </p:nvSpPr>
        <p:spPr>
          <a:xfrm>
            <a:off x="6047516" y="5339278"/>
            <a:ext cx="1748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-750 Bankschuld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425564B-FCA7-48A3-ABDC-789727649600}"/>
              </a:ext>
            </a:extLst>
          </p:cNvPr>
          <p:cNvCxnSpPr/>
          <p:nvPr/>
        </p:nvCxnSpPr>
        <p:spPr>
          <a:xfrm>
            <a:off x="6054685" y="5642099"/>
            <a:ext cx="16782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53CD56DD-9044-499E-8D0B-C2A0E4E8FC1C}"/>
              </a:ext>
            </a:extLst>
          </p:cNvPr>
          <p:cNvSpPr txBox="1"/>
          <p:nvPr/>
        </p:nvSpPr>
        <p:spPr>
          <a:xfrm>
            <a:off x="6110048" y="5580922"/>
            <a:ext cx="2211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328 Aandelenwaarde</a:t>
            </a:r>
          </a:p>
        </p:txBody>
      </p:sp>
    </p:spTree>
    <p:extLst>
      <p:ext uri="{BB962C8B-B14F-4D97-AF65-F5344CB8AC3E}">
        <p14:creationId xmlns:p14="http://schemas.microsoft.com/office/powerpoint/2010/main" val="3350153617"/>
      </p:ext>
    </p:extLst>
  </p:cSld>
  <p:clrMapOvr>
    <a:masterClrMapping/>
  </p:clrMapOvr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2.png">
            <a:extLst>
              <a:ext uri="{FF2B5EF4-FFF2-40B4-BE49-F238E27FC236}">
                <a16:creationId xmlns:a16="http://schemas.microsoft.com/office/drawing/2014/main" id="{D9BC077C-7F72-4BAC-B7BD-DE11A12FD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EA526CD-4207-44BF-985F-2F2DDF6381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164" y="4410548"/>
            <a:ext cx="4921758" cy="204014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1179600" y="2069271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1324062" y="2142296"/>
            <a:ext cx="11525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8" name="Text Box 56"/>
          <p:cNvSpPr txBox="1">
            <a:spLocks noChangeArrowheads="1"/>
          </p:cNvSpPr>
          <p:nvPr/>
        </p:nvSpPr>
        <p:spPr bwMode="auto">
          <a:xfrm>
            <a:off x="2476587" y="2594616"/>
            <a:ext cx="1150938" cy="36004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Schuld</a:t>
            </a:r>
          </a:p>
        </p:txBody>
      </p:sp>
      <p:sp>
        <p:nvSpPr>
          <p:cNvPr id="9" name="Text Box 57"/>
          <p:cNvSpPr txBox="1">
            <a:spLocks noChangeArrowheads="1"/>
          </p:cNvSpPr>
          <p:nvPr/>
        </p:nvSpPr>
        <p:spPr bwMode="auto">
          <a:xfrm>
            <a:off x="2476587" y="2142296"/>
            <a:ext cx="1150938" cy="472004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Eigen vermogen</a:t>
            </a:r>
          </a:p>
        </p:txBody>
      </p:sp>
      <p:sp>
        <p:nvSpPr>
          <p:cNvPr id="10" name="Text Box 58"/>
          <p:cNvSpPr txBox="1">
            <a:spLocks noChangeArrowheads="1"/>
          </p:cNvSpPr>
          <p:nvPr/>
        </p:nvSpPr>
        <p:spPr bwMode="auto">
          <a:xfrm>
            <a:off x="2476587" y="2954656"/>
            <a:ext cx="1150938" cy="23142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&lt;1Y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1324807" y="2861434"/>
            <a:ext cx="11509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Voorraden</a:t>
            </a:r>
          </a:p>
        </p:txBody>
      </p:sp>
      <p:sp>
        <p:nvSpPr>
          <p:cNvPr id="12" name="Text Box 61"/>
          <p:cNvSpPr txBox="1">
            <a:spLocks noChangeArrowheads="1"/>
          </p:cNvSpPr>
          <p:nvPr/>
        </p:nvSpPr>
        <p:spPr bwMode="auto">
          <a:xfrm>
            <a:off x="1324807" y="3509134"/>
            <a:ext cx="1150937" cy="46910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Vorderingen</a:t>
            </a:r>
          </a:p>
        </p:txBody>
      </p: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1324062" y="3078921"/>
            <a:ext cx="11509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BE" sz="1200"/>
              <a:t>Handels-vorderingen</a:t>
            </a:r>
            <a:endParaRPr lang="nl-NL" sz="1200"/>
          </a:p>
        </p:txBody>
      </p:sp>
      <p:sp>
        <p:nvSpPr>
          <p:cNvPr id="14" name="Text Box 63"/>
          <p:cNvSpPr txBox="1">
            <a:spLocks noChangeArrowheads="1"/>
          </p:cNvSpPr>
          <p:nvPr/>
        </p:nvSpPr>
        <p:spPr bwMode="auto">
          <a:xfrm>
            <a:off x="2476587" y="3186077"/>
            <a:ext cx="1150938" cy="253207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KT Fin Schuld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5" name="Text Box 64"/>
          <p:cNvSpPr txBox="1">
            <a:spLocks noChangeArrowheads="1"/>
          </p:cNvSpPr>
          <p:nvPr/>
        </p:nvSpPr>
        <p:spPr bwMode="auto">
          <a:xfrm>
            <a:off x="2476587" y="3437696"/>
            <a:ext cx="11509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Leveranciers</a:t>
            </a:r>
          </a:p>
        </p:txBody>
      </p:sp>
      <p:sp>
        <p:nvSpPr>
          <p:cNvPr id="19" name="Text Box 72"/>
          <p:cNvSpPr txBox="1">
            <a:spLocks noChangeArrowheads="1"/>
          </p:cNvSpPr>
          <p:nvPr/>
        </p:nvSpPr>
        <p:spPr bwMode="auto">
          <a:xfrm>
            <a:off x="2476587" y="3726621"/>
            <a:ext cx="1150938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Soc/Fisc.</a:t>
            </a:r>
          </a:p>
          <a:p>
            <a:pPr algn="ctr" eaLnBrk="1" hangingPunct="1"/>
            <a:r>
              <a:rPr lang="nl-NL" sz="1200"/>
              <a:t>Schulden</a:t>
            </a:r>
          </a:p>
          <a:p>
            <a:pPr algn="ctr" eaLnBrk="1" hangingPunct="1"/>
            <a:endParaRPr lang="nl-NL" sz="1200"/>
          </a:p>
        </p:txBody>
      </p:sp>
      <p:sp>
        <p:nvSpPr>
          <p:cNvPr id="20" name="Text Box 73"/>
          <p:cNvSpPr txBox="1">
            <a:spLocks noChangeArrowheads="1"/>
          </p:cNvSpPr>
          <p:nvPr/>
        </p:nvSpPr>
        <p:spPr bwMode="auto">
          <a:xfrm>
            <a:off x="1320148" y="3979289"/>
            <a:ext cx="1152525" cy="26709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 err="1"/>
              <a:t>Liq.Middelen</a:t>
            </a:r>
            <a:endParaRPr lang="nl-NL" sz="1000" dirty="0"/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2476587" y="2069271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25" name="TextBox 24"/>
          <p:cNvSpPr txBox="1"/>
          <p:nvPr/>
        </p:nvSpPr>
        <p:spPr>
          <a:xfrm>
            <a:off x="2017805" y="1721228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Balans</a:t>
            </a:r>
          </a:p>
        </p:txBody>
      </p:sp>
      <p:pic>
        <p:nvPicPr>
          <p:cNvPr id="29" name="image1.jpeg">
            <a:extLst>
              <a:ext uri="{FF2B5EF4-FFF2-40B4-BE49-F238E27FC236}">
                <a16:creationId xmlns:a16="http://schemas.microsoft.com/office/drawing/2014/main" id="{2F7993CD-85BE-42DA-8BC2-3E5C49AEE3BA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51844" y="5988106"/>
            <a:ext cx="1459448" cy="73337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0BB0EF9-4613-413D-BE10-92ACF5B1BB16}"/>
              </a:ext>
            </a:extLst>
          </p:cNvPr>
          <p:cNvSpPr txBox="1"/>
          <p:nvPr/>
        </p:nvSpPr>
        <p:spPr>
          <a:xfrm>
            <a:off x="1512277" y="637188"/>
            <a:ext cx="696570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791845">
              <a:spcBef>
                <a:spcPts val="25"/>
              </a:spcBef>
              <a:spcAft>
                <a:spcPts val="0"/>
              </a:spcAft>
            </a:pPr>
            <a:r>
              <a:rPr lang="nl-BE" sz="3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WACC?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45C9D73-6CD4-4C3F-B37A-87A63359CDEC}"/>
              </a:ext>
            </a:extLst>
          </p:cNvPr>
          <p:cNvCxnSpPr/>
          <p:nvPr/>
        </p:nvCxnSpPr>
        <p:spPr>
          <a:xfrm flipV="1">
            <a:off x="3505200" y="1975201"/>
            <a:ext cx="847344" cy="304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AD94551-BCE3-4107-B0AB-4FFB02FAC8C9}"/>
              </a:ext>
            </a:extLst>
          </p:cNvPr>
          <p:cNvSpPr txBox="1"/>
          <p:nvPr/>
        </p:nvSpPr>
        <p:spPr>
          <a:xfrm>
            <a:off x="4385794" y="1772964"/>
            <a:ext cx="2116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500 Eigen Vermogen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8CC6B77-7CD8-4DCE-8B47-64D57212219F}"/>
              </a:ext>
            </a:extLst>
          </p:cNvPr>
          <p:cNvCxnSpPr>
            <a:cxnSpLocks/>
            <a:endCxn id="27" idx="1"/>
          </p:cNvCxnSpPr>
          <p:nvPr/>
        </p:nvCxnSpPr>
        <p:spPr>
          <a:xfrm>
            <a:off x="3645408" y="2706557"/>
            <a:ext cx="891468" cy="680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1D65C09-9722-40CD-B425-1341B2B88D69}"/>
              </a:ext>
            </a:extLst>
          </p:cNvPr>
          <p:cNvSpPr txBox="1"/>
          <p:nvPr/>
        </p:nvSpPr>
        <p:spPr>
          <a:xfrm>
            <a:off x="4536876" y="2589970"/>
            <a:ext cx="16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750 Bankschuld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BBD7040-A306-458F-BC7A-C32F496B5705}"/>
              </a:ext>
            </a:extLst>
          </p:cNvPr>
          <p:cNvSpPr txBox="1"/>
          <p:nvPr/>
        </p:nvSpPr>
        <p:spPr>
          <a:xfrm>
            <a:off x="6824194" y="1783418"/>
            <a:ext cx="1976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50 Winst na belast.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E9F4963-256A-4063-AE0C-FC10042EFEAF}"/>
              </a:ext>
            </a:extLst>
          </p:cNvPr>
          <p:cNvSpPr txBox="1"/>
          <p:nvPr/>
        </p:nvSpPr>
        <p:spPr>
          <a:xfrm>
            <a:off x="6832182" y="2831626"/>
            <a:ext cx="15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100 Kasstroom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379221-4843-45EA-97FE-660BD45F59CC}"/>
              </a:ext>
            </a:extLst>
          </p:cNvPr>
          <p:cNvSpPr txBox="1"/>
          <p:nvPr/>
        </p:nvSpPr>
        <p:spPr>
          <a:xfrm>
            <a:off x="4499226" y="2040752"/>
            <a:ext cx="211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9,4% rendementseis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D7E19B7-D27E-4DE7-9D45-B3C3199C3C7B}"/>
              </a:ext>
            </a:extLst>
          </p:cNvPr>
          <p:cNvSpPr txBox="1"/>
          <p:nvPr/>
        </p:nvSpPr>
        <p:spPr>
          <a:xfrm>
            <a:off x="4556272" y="2847040"/>
            <a:ext cx="1615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4% bankintrest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4A75F85-DB36-4641-A891-E08B8319ECB1}"/>
              </a:ext>
            </a:extLst>
          </p:cNvPr>
          <p:cNvSpPr txBox="1"/>
          <p:nvPr/>
        </p:nvSpPr>
        <p:spPr>
          <a:xfrm>
            <a:off x="4935412" y="3391557"/>
            <a:ext cx="2566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0070C0"/>
                </a:solidFill>
              </a:rPr>
              <a:t>(500 x 9,4%) + (750 x 4%)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50C0F9A-A300-450B-B3B8-95A97D6062DC}"/>
              </a:ext>
            </a:extLst>
          </p:cNvPr>
          <p:cNvSpPr txBox="1"/>
          <p:nvPr/>
        </p:nvSpPr>
        <p:spPr>
          <a:xfrm>
            <a:off x="5556631" y="3699386"/>
            <a:ext cx="1369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0070C0"/>
                </a:solidFill>
              </a:rPr>
              <a:t>(1000 + 250)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0EB6F39-F821-4398-BB67-FE6F2454ED82}"/>
              </a:ext>
            </a:extLst>
          </p:cNvPr>
          <p:cNvCxnSpPr/>
          <p:nvPr/>
        </p:nvCxnSpPr>
        <p:spPr>
          <a:xfrm>
            <a:off x="4937760" y="3733362"/>
            <a:ext cx="26814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AFD40A9F-8FB7-4D33-93F5-5804B9C09441}"/>
              </a:ext>
            </a:extLst>
          </p:cNvPr>
          <p:cNvSpPr txBox="1"/>
          <p:nvPr/>
        </p:nvSpPr>
        <p:spPr>
          <a:xfrm>
            <a:off x="7588680" y="3535682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0070C0"/>
                </a:solidFill>
              </a:rPr>
              <a:t>= 6,2%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5C1F82F-AA89-4965-91AD-F7CCD8C870F6}"/>
              </a:ext>
            </a:extLst>
          </p:cNvPr>
          <p:cNvSpPr txBox="1"/>
          <p:nvPr/>
        </p:nvSpPr>
        <p:spPr>
          <a:xfrm>
            <a:off x="4149270" y="3531339"/>
            <a:ext cx="828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0070C0"/>
                </a:solidFill>
              </a:rPr>
              <a:t>WACC: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85BFACA-A38F-414C-8930-6BABCA40C53A}"/>
              </a:ext>
            </a:extLst>
          </p:cNvPr>
          <p:cNvCxnSpPr>
            <a:cxnSpLocks/>
          </p:cNvCxnSpPr>
          <p:nvPr/>
        </p:nvCxnSpPr>
        <p:spPr>
          <a:xfrm>
            <a:off x="3645408" y="3965295"/>
            <a:ext cx="826344" cy="4804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DECE4D7F-9EAC-4E30-8BD8-77B3CCB7DC06}"/>
              </a:ext>
            </a:extLst>
          </p:cNvPr>
          <p:cNvSpPr txBox="1"/>
          <p:nvPr/>
        </p:nvSpPr>
        <p:spPr>
          <a:xfrm>
            <a:off x="4385738" y="4241638"/>
            <a:ext cx="1952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750 Terminal </a:t>
            </a:r>
            <a:r>
              <a:rPr lang="nl-BE" dirty="0" err="1"/>
              <a:t>value</a:t>
            </a:r>
            <a:endParaRPr lang="nl-BE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B5A5662-7910-4D55-9CB4-6753898C06E8}"/>
              </a:ext>
            </a:extLst>
          </p:cNvPr>
          <p:cNvSpPr/>
          <p:nvPr/>
        </p:nvSpPr>
        <p:spPr>
          <a:xfrm>
            <a:off x="2292095" y="6244973"/>
            <a:ext cx="4876801" cy="1941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6D52427-5630-4DE6-B038-8378AED45044}"/>
              </a:ext>
            </a:extLst>
          </p:cNvPr>
          <p:cNvSpPr txBox="1"/>
          <p:nvPr/>
        </p:nvSpPr>
        <p:spPr>
          <a:xfrm>
            <a:off x="5229330" y="6157403"/>
            <a:ext cx="2026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1.078 </a:t>
            </a:r>
            <a:r>
              <a:rPr lang="nl-BE" b="1" dirty="0" err="1">
                <a:solidFill>
                  <a:srgbClr val="FF0000"/>
                </a:solidFill>
              </a:rPr>
              <a:t>Enterpr.value</a:t>
            </a:r>
            <a:endParaRPr lang="nl-BE" b="1" dirty="0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FD45286-430C-48AD-827A-9CDCA740BFEE}"/>
              </a:ext>
            </a:extLst>
          </p:cNvPr>
          <p:cNvSpPr txBox="1"/>
          <p:nvPr/>
        </p:nvSpPr>
        <p:spPr>
          <a:xfrm>
            <a:off x="6753339" y="4602208"/>
            <a:ext cx="2211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773 Aandelenwaarde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3CD56DD-9044-499E-8D0B-C2A0E4E8FC1C}"/>
              </a:ext>
            </a:extLst>
          </p:cNvPr>
          <p:cNvSpPr txBox="1"/>
          <p:nvPr/>
        </p:nvSpPr>
        <p:spPr>
          <a:xfrm>
            <a:off x="6110048" y="5580922"/>
            <a:ext cx="2211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328 Aandelenwaarde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1AF690E-2DAD-4616-892B-0674EF1DE7F7}"/>
              </a:ext>
            </a:extLst>
          </p:cNvPr>
          <p:cNvSpPr txBox="1"/>
          <p:nvPr/>
        </p:nvSpPr>
        <p:spPr>
          <a:xfrm>
            <a:off x="6022090" y="5064845"/>
            <a:ext cx="2917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0070C0"/>
                </a:solidFill>
              </a:rPr>
              <a:t>-445 daling Aandelenwaarde</a:t>
            </a:r>
            <a:endParaRPr lang="nl-BE" dirty="0">
              <a:solidFill>
                <a:srgbClr val="0070C0"/>
              </a:solidFill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2C49D00-9F2D-4416-90C6-144E36FE1B3B}"/>
              </a:ext>
            </a:extLst>
          </p:cNvPr>
          <p:cNvCxnSpPr/>
          <p:nvPr/>
        </p:nvCxnSpPr>
        <p:spPr>
          <a:xfrm flipV="1">
            <a:off x="7040880" y="4895548"/>
            <a:ext cx="122762" cy="2349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475FA094-C7C0-49DA-A86B-23F094A5A654}"/>
              </a:ext>
            </a:extLst>
          </p:cNvPr>
          <p:cNvCxnSpPr>
            <a:cxnSpLocks/>
          </p:cNvCxnSpPr>
          <p:nvPr/>
        </p:nvCxnSpPr>
        <p:spPr>
          <a:xfrm flipH="1">
            <a:off x="6822307" y="5362247"/>
            <a:ext cx="108588" cy="23213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951691"/>
      </p:ext>
    </p:extLst>
  </p:cSld>
  <p:clrMapOvr>
    <a:masterClrMapping/>
  </p:clrMapOvr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2.png">
            <a:extLst>
              <a:ext uri="{FF2B5EF4-FFF2-40B4-BE49-F238E27FC236}">
                <a16:creationId xmlns:a16="http://schemas.microsoft.com/office/drawing/2014/main" id="{D9BC077C-7F72-4BAC-B7BD-DE11A12FD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EA526CD-4207-44BF-985F-2F2DDF6381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164" y="4410548"/>
            <a:ext cx="4921758" cy="204014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1179600" y="2069271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1324062" y="2142296"/>
            <a:ext cx="11525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8" name="Text Box 56"/>
          <p:cNvSpPr txBox="1">
            <a:spLocks noChangeArrowheads="1"/>
          </p:cNvSpPr>
          <p:nvPr/>
        </p:nvSpPr>
        <p:spPr bwMode="auto">
          <a:xfrm>
            <a:off x="2476587" y="2594616"/>
            <a:ext cx="1150938" cy="36004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Schuld</a:t>
            </a:r>
          </a:p>
        </p:txBody>
      </p:sp>
      <p:sp>
        <p:nvSpPr>
          <p:cNvPr id="9" name="Text Box 57"/>
          <p:cNvSpPr txBox="1">
            <a:spLocks noChangeArrowheads="1"/>
          </p:cNvSpPr>
          <p:nvPr/>
        </p:nvSpPr>
        <p:spPr bwMode="auto">
          <a:xfrm>
            <a:off x="2476587" y="2142296"/>
            <a:ext cx="1150938" cy="472004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Eigen vermogen</a:t>
            </a:r>
          </a:p>
        </p:txBody>
      </p:sp>
      <p:sp>
        <p:nvSpPr>
          <p:cNvPr id="10" name="Text Box 58"/>
          <p:cNvSpPr txBox="1">
            <a:spLocks noChangeArrowheads="1"/>
          </p:cNvSpPr>
          <p:nvPr/>
        </p:nvSpPr>
        <p:spPr bwMode="auto">
          <a:xfrm>
            <a:off x="2476587" y="2954656"/>
            <a:ext cx="1150938" cy="23142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&lt;1Y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1324807" y="2861434"/>
            <a:ext cx="11509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Voorraden</a:t>
            </a:r>
          </a:p>
        </p:txBody>
      </p:sp>
      <p:sp>
        <p:nvSpPr>
          <p:cNvPr id="12" name="Text Box 61"/>
          <p:cNvSpPr txBox="1">
            <a:spLocks noChangeArrowheads="1"/>
          </p:cNvSpPr>
          <p:nvPr/>
        </p:nvSpPr>
        <p:spPr bwMode="auto">
          <a:xfrm>
            <a:off x="1324807" y="3509134"/>
            <a:ext cx="1150937" cy="46910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Vorderingen</a:t>
            </a:r>
          </a:p>
        </p:txBody>
      </p: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1324062" y="3078921"/>
            <a:ext cx="11509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BE" sz="1200"/>
              <a:t>Handels-vorderingen</a:t>
            </a:r>
            <a:endParaRPr lang="nl-NL" sz="1200"/>
          </a:p>
        </p:txBody>
      </p:sp>
      <p:sp>
        <p:nvSpPr>
          <p:cNvPr id="14" name="Text Box 63"/>
          <p:cNvSpPr txBox="1">
            <a:spLocks noChangeArrowheads="1"/>
          </p:cNvSpPr>
          <p:nvPr/>
        </p:nvSpPr>
        <p:spPr bwMode="auto">
          <a:xfrm>
            <a:off x="2476587" y="3186077"/>
            <a:ext cx="1150938" cy="253207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KT Fin Schuld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5" name="Text Box 64"/>
          <p:cNvSpPr txBox="1">
            <a:spLocks noChangeArrowheads="1"/>
          </p:cNvSpPr>
          <p:nvPr/>
        </p:nvSpPr>
        <p:spPr bwMode="auto">
          <a:xfrm>
            <a:off x="2476587" y="3437696"/>
            <a:ext cx="11509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Leveranciers</a:t>
            </a:r>
          </a:p>
        </p:txBody>
      </p:sp>
      <p:sp>
        <p:nvSpPr>
          <p:cNvPr id="19" name="Text Box 72"/>
          <p:cNvSpPr txBox="1">
            <a:spLocks noChangeArrowheads="1"/>
          </p:cNvSpPr>
          <p:nvPr/>
        </p:nvSpPr>
        <p:spPr bwMode="auto">
          <a:xfrm>
            <a:off x="2476587" y="3726621"/>
            <a:ext cx="1150938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Soc/Fisc.</a:t>
            </a:r>
          </a:p>
          <a:p>
            <a:pPr algn="ctr" eaLnBrk="1" hangingPunct="1"/>
            <a:r>
              <a:rPr lang="nl-NL" sz="1200"/>
              <a:t>Schulden</a:t>
            </a:r>
          </a:p>
          <a:p>
            <a:pPr algn="ctr" eaLnBrk="1" hangingPunct="1"/>
            <a:endParaRPr lang="nl-NL" sz="1200"/>
          </a:p>
        </p:txBody>
      </p:sp>
      <p:sp>
        <p:nvSpPr>
          <p:cNvPr id="20" name="Text Box 73"/>
          <p:cNvSpPr txBox="1">
            <a:spLocks noChangeArrowheads="1"/>
          </p:cNvSpPr>
          <p:nvPr/>
        </p:nvSpPr>
        <p:spPr bwMode="auto">
          <a:xfrm>
            <a:off x="1320148" y="3979289"/>
            <a:ext cx="1152525" cy="26709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 err="1"/>
              <a:t>Liq.Middelen</a:t>
            </a:r>
            <a:endParaRPr lang="nl-NL" sz="1000" dirty="0"/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2476587" y="2069271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25" name="TextBox 24"/>
          <p:cNvSpPr txBox="1"/>
          <p:nvPr/>
        </p:nvSpPr>
        <p:spPr>
          <a:xfrm>
            <a:off x="2017805" y="1721228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Balans</a:t>
            </a:r>
          </a:p>
        </p:txBody>
      </p:sp>
      <p:pic>
        <p:nvPicPr>
          <p:cNvPr id="29" name="image1.jpeg">
            <a:extLst>
              <a:ext uri="{FF2B5EF4-FFF2-40B4-BE49-F238E27FC236}">
                <a16:creationId xmlns:a16="http://schemas.microsoft.com/office/drawing/2014/main" id="{2F7993CD-85BE-42DA-8BC2-3E5C49AEE3BA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51844" y="5988106"/>
            <a:ext cx="1459448" cy="73337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0BB0EF9-4613-413D-BE10-92ACF5B1BB16}"/>
              </a:ext>
            </a:extLst>
          </p:cNvPr>
          <p:cNvSpPr txBox="1"/>
          <p:nvPr/>
        </p:nvSpPr>
        <p:spPr>
          <a:xfrm>
            <a:off x="1512277" y="637188"/>
            <a:ext cx="696570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791845">
              <a:spcBef>
                <a:spcPts val="25"/>
              </a:spcBef>
              <a:spcAft>
                <a:spcPts val="0"/>
              </a:spcAft>
            </a:pPr>
            <a:r>
              <a:rPr lang="nl-BE" sz="3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WACC?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45C9D73-6CD4-4C3F-B37A-87A63359CDEC}"/>
              </a:ext>
            </a:extLst>
          </p:cNvPr>
          <p:cNvCxnSpPr/>
          <p:nvPr/>
        </p:nvCxnSpPr>
        <p:spPr>
          <a:xfrm flipV="1">
            <a:off x="3505200" y="1975201"/>
            <a:ext cx="847344" cy="304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AD94551-BCE3-4107-B0AB-4FFB02FAC8C9}"/>
              </a:ext>
            </a:extLst>
          </p:cNvPr>
          <p:cNvSpPr txBox="1"/>
          <p:nvPr/>
        </p:nvSpPr>
        <p:spPr>
          <a:xfrm>
            <a:off x="4385794" y="1772964"/>
            <a:ext cx="2116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500 Eigen Vermogen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8CC6B77-7CD8-4DCE-8B47-64D57212219F}"/>
              </a:ext>
            </a:extLst>
          </p:cNvPr>
          <p:cNvCxnSpPr>
            <a:cxnSpLocks/>
            <a:endCxn id="27" idx="1"/>
          </p:cNvCxnSpPr>
          <p:nvPr/>
        </p:nvCxnSpPr>
        <p:spPr>
          <a:xfrm>
            <a:off x="3645408" y="2706557"/>
            <a:ext cx="891468" cy="680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1D65C09-9722-40CD-B425-1341B2B88D69}"/>
              </a:ext>
            </a:extLst>
          </p:cNvPr>
          <p:cNvSpPr txBox="1"/>
          <p:nvPr/>
        </p:nvSpPr>
        <p:spPr>
          <a:xfrm>
            <a:off x="4536876" y="2589970"/>
            <a:ext cx="16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750 Bankschuld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BBD7040-A306-458F-BC7A-C32F496B5705}"/>
              </a:ext>
            </a:extLst>
          </p:cNvPr>
          <p:cNvSpPr txBox="1"/>
          <p:nvPr/>
        </p:nvSpPr>
        <p:spPr>
          <a:xfrm>
            <a:off x="6824194" y="1783418"/>
            <a:ext cx="1976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50 Winst na belast.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E9F4963-256A-4063-AE0C-FC10042EFEAF}"/>
              </a:ext>
            </a:extLst>
          </p:cNvPr>
          <p:cNvSpPr txBox="1"/>
          <p:nvPr/>
        </p:nvSpPr>
        <p:spPr>
          <a:xfrm>
            <a:off x="6832182" y="2831626"/>
            <a:ext cx="15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100 Kasstroom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379221-4843-45EA-97FE-660BD45F59CC}"/>
              </a:ext>
            </a:extLst>
          </p:cNvPr>
          <p:cNvSpPr txBox="1"/>
          <p:nvPr/>
        </p:nvSpPr>
        <p:spPr>
          <a:xfrm>
            <a:off x="4499226" y="2040752"/>
            <a:ext cx="211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9,4% rendementseis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D7E19B7-D27E-4DE7-9D45-B3C3199C3C7B}"/>
              </a:ext>
            </a:extLst>
          </p:cNvPr>
          <p:cNvSpPr txBox="1"/>
          <p:nvPr/>
        </p:nvSpPr>
        <p:spPr>
          <a:xfrm>
            <a:off x="4556272" y="2847040"/>
            <a:ext cx="1615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4% bankintrest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4A75F85-DB36-4641-A891-E08B8319ECB1}"/>
              </a:ext>
            </a:extLst>
          </p:cNvPr>
          <p:cNvSpPr txBox="1"/>
          <p:nvPr/>
        </p:nvSpPr>
        <p:spPr>
          <a:xfrm>
            <a:off x="4935412" y="3391557"/>
            <a:ext cx="2566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0070C0"/>
                </a:solidFill>
              </a:rPr>
              <a:t>(500 x 9,4%) + (750 x 4%)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50C0F9A-A300-450B-B3B8-95A97D6062DC}"/>
              </a:ext>
            </a:extLst>
          </p:cNvPr>
          <p:cNvSpPr txBox="1"/>
          <p:nvPr/>
        </p:nvSpPr>
        <p:spPr>
          <a:xfrm>
            <a:off x="5556631" y="3699386"/>
            <a:ext cx="1369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0070C0"/>
                </a:solidFill>
              </a:rPr>
              <a:t>(1000 + 250)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0EB6F39-F821-4398-BB67-FE6F2454ED82}"/>
              </a:ext>
            </a:extLst>
          </p:cNvPr>
          <p:cNvCxnSpPr/>
          <p:nvPr/>
        </p:nvCxnSpPr>
        <p:spPr>
          <a:xfrm>
            <a:off x="4937760" y="3733362"/>
            <a:ext cx="26814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AFD40A9F-8FB7-4D33-93F5-5804B9C09441}"/>
              </a:ext>
            </a:extLst>
          </p:cNvPr>
          <p:cNvSpPr txBox="1"/>
          <p:nvPr/>
        </p:nvSpPr>
        <p:spPr>
          <a:xfrm>
            <a:off x="7588680" y="3535682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0070C0"/>
                </a:solidFill>
              </a:rPr>
              <a:t>= 6,2%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5C1F82F-AA89-4965-91AD-F7CCD8C870F6}"/>
              </a:ext>
            </a:extLst>
          </p:cNvPr>
          <p:cNvSpPr txBox="1"/>
          <p:nvPr/>
        </p:nvSpPr>
        <p:spPr>
          <a:xfrm>
            <a:off x="4149270" y="3531339"/>
            <a:ext cx="828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0070C0"/>
                </a:solidFill>
              </a:rPr>
              <a:t>WACC: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85BFACA-A38F-414C-8930-6BABCA40C53A}"/>
              </a:ext>
            </a:extLst>
          </p:cNvPr>
          <p:cNvCxnSpPr>
            <a:cxnSpLocks/>
          </p:cNvCxnSpPr>
          <p:nvPr/>
        </p:nvCxnSpPr>
        <p:spPr>
          <a:xfrm>
            <a:off x="3645408" y="3965295"/>
            <a:ext cx="826344" cy="4804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DECE4D7F-9EAC-4E30-8BD8-77B3CCB7DC06}"/>
              </a:ext>
            </a:extLst>
          </p:cNvPr>
          <p:cNvSpPr txBox="1"/>
          <p:nvPr/>
        </p:nvSpPr>
        <p:spPr>
          <a:xfrm>
            <a:off x="4385738" y="4241638"/>
            <a:ext cx="1952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750 Terminal </a:t>
            </a:r>
            <a:r>
              <a:rPr lang="nl-BE" dirty="0" err="1"/>
              <a:t>value</a:t>
            </a:r>
            <a:endParaRPr lang="nl-BE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B5A5662-7910-4D55-9CB4-6753898C06E8}"/>
              </a:ext>
            </a:extLst>
          </p:cNvPr>
          <p:cNvSpPr/>
          <p:nvPr/>
        </p:nvSpPr>
        <p:spPr>
          <a:xfrm>
            <a:off x="2292095" y="6244973"/>
            <a:ext cx="4876801" cy="1941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6D52427-5630-4DE6-B038-8378AED45044}"/>
              </a:ext>
            </a:extLst>
          </p:cNvPr>
          <p:cNvSpPr txBox="1"/>
          <p:nvPr/>
        </p:nvSpPr>
        <p:spPr>
          <a:xfrm>
            <a:off x="5229330" y="6157403"/>
            <a:ext cx="2026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1.078 </a:t>
            </a:r>
            <a:r>
              <a:rPr lang="nl-BE" b="1" dirty="0" err="1">
                <a:solidFill>
                  <a:srgbClr val="FF0000"/>
                </a:solidFill>
              </a:rPr>
              <a:t>Enterpr.value</a:t>
            </a:r>
            <a:endParaRPr lang="nl-BE" b="1" dirty="0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FD45286-430C-48AD-827A-9CDCA740BFEE}"/>
              </a:ext>
            </a:extLst>
          </p:cNvPr>
          <p:cNvSpPr txBox="1"/>
          <p:nvPr/>
        </p:nvSpPr>
        <p:spPr>
          <a:xfrm>
            <a:off x="6753339" y="4602208"/>
            <a:ext cx="2211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773 Aandelenwaarde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3CD56DD-9044-499E-8D0B-C2A0E4E8FC1C}"/>
              </a:ext>
            </a:extLst>
          </p:cNvPr>
          <p:cNvSpPr txBox="1"/>
          <p:nvPr/>
        </p:nvSpPr>
        <p:spPr>
          <a:xfrm>
            <a:off x="6110048" y="5580922"/>
            <a:ext cx="2211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328 Aandelenwaarde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1AF690E-2DAD-4616-892B-0674EF1DE7F7}"/>
              </a:ext>
            </a:extLst>
          </p:cNvPr>
          <p:cNvSpPr txBox="1"/>
          <p:nvPr/>
        </p:nvSpPr>
        <p:spPr>
          <a:xfrm>
            <a:off x="6022090" y="5064845"/>
            <a:ext cx="2917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0070C0"/>
                </a:solidFill>
              </a:rPr>
              <a:t>-445 daling Aandelenwaarde</a:t>
            </a:r>
            <a:endParaRPr lang="nl-BE" dirty="0">
              <a:solidFill>
                <a:srgbClr val="0070C0"/>
              </a:solidFill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2C49D00-9F2D-4416-90C6-144E36FE1B3B}"/>
              </a:ext>
            </a:extLst>
          </p:cNvPr>
          <p:cNvCxnSpPr/>
          <p:nvPr/>
        </p:nvCxnSpPr>
        <p:spPr>
          <a:xfrm flipV="1">
            <a:off x="7040880" y="4895548"/>
            <a:ext cx="122762" cy="2349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475FA094-C7C0-49DA-A86B-23F094A5A654}"/>
              </a:ext>
            </a:extLst>
          </p:cNvPr>
          <p:cNvCxnSpPr>
            <a:cxnSpLocks/>
          </p:cNvCxnSpPr>
          <p:nvPr/>
        </p:nvCxnSpPr>
        <p:spPr>
          <a:xfrm flipH="1">
            <a:off x="6822307" y="5362247"/>
            <a:ext cx="108588" cy="23213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A8336B6-E72C-4E96-A74B-0C759E9C90F2}"/>
              </a:ext>
            </a:extLst>
          </p:cNvPr>
          <p:cNvCxnSpPr/>
          <p:nvPr/>
        </p:nvCxnSpPr>
        <p:spPr>
          <a:xfrm flipV="1">
            <a:off x="4802450" y="1590207"/>
            <a:ext cx="122762" cy="2349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E2745933-F589-45AD-A8A1-3313D4466692}"/>
              </a:ext>
            </a:extLst>
          </p:cNvPr>
          <p:cNvSpPr txBox="1"/>
          <p:nvPr/>
        </p:nvSpPr>
        <p:spPr>
          <a:xfrm>
            <a:off x="4407257" y="1243851"/>
            <a:ext cx="2039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0070C0"/>
                </a:solidFill>
              </a:rPr>
              <a:t>400 Netto Dividend</a:t>
            </a:r>
          </a:p>
        </p:txBody>
      </p:sp>
    </p:spTree>
    <p:extLst>
      <p:ext uri="{BB962C8B-B14F-4D97-AF65-F5344CB8AC3E}">
        <p14:creationId xmlns:p14="http://schemas.microsoft.com/office/powerpoint/2010/main" val="3420240602"/>
      </p:ext>
    </p:extLst>
  </p:cSld>
  <p:clrMapOvr>
    <a:masterClrMapping/>
  </p:clrMapOvr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2.png">
            <a:extLst>
              <a:ext uri="{FF2B5EF4-FFF2-40B4-BE49-F238E27FC236}">
                <a16:creationId xmlns:a16="http://schemas.microsoft.com/office/drawing/2014/main" id="{D9BC077C-7F72-4BAC-B7BD-DE11A12FD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EA526CD-4207-44BF-985F-2F2DDF6381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164" y="4410548"/>
            <a:ext cx="4921758" cy="204014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1179600" y="2069271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1324062" y="2142296"/>
            <a:ext cx="11525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8" name="Text Box 56"/>
          <p:cNvSpPr txBox="1">
            <a:spLocks noChangeArrowheads="1"/>
          </p:cNvSpPr>
          <p:nvPr/>
        </p:nvSpPr>
        <p:spPr bwMode="auto">
          <a:xfrm>
            <a:off x="2476587" y="2594616"/>
            <a:ext cx="1150938" cy="36004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Schuld</a:t>
            </a:r>
          </a:p>
        </p:txBody>
      </p:sp>
      <p:sp>
        <p:nvSpPr>
          <p:cNvPr id="9" name="Text Box 57"/>
          <p:cNvSpPr txBox="1">
            <a:spLocks noChangeArrowheads="1"/>
          </p:cNvSpPr>
          <p:nvPr/>
        </p:nvSpPr>
        <p:spPr bwMode="auto">
          <a:xfrm>
            <a:off x="2476587" y="2142296"/>
            <a:ext cx="1150938" cy="472004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Eigen vermogen</a:t>
            </a:r>
          </a:p>
        </p:txBody>
      </p:sp>
      <p:sp>
        <p:nvSpPr>
          <p:cNvPr id="10" name="Text Box 58"/>
          <p:cNvSpPr txBox="1">
            <a:spLocks noChangeArrowheads="1"/>
          </p:cNvSpPr>
          <p:nvPr/>
        </p:nvSpPr>
        <p:spPr bwMode="auto">
          <a:xfrm>
            <a:off x="2476587" y="2954656"/>
            <a:ext cx="1150938" cy="23142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&lt;1Y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1324807" y="2861434"/>
            <a:ext cx="11509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Voorraden</a:t>
            </a:r>
          </a:p>
        </p:txBody>
      </p:sp>
      <p:sp>
        <p:nvSpPr>
          <p:cNvPr id="12" name="Text Box 61"/>
          <p:cNvSpPr txBox="1">
            <a:spLocks noChangeArrowheads="1"/>
          </p:cNvSpPr>
          <p:nvPr/>
        </p:nvSpPr>
        <p:spPr bwMode="auto">
          <a:xfrm>
            <a:off x="1324807" y="3509134"/>
            <a:ext cx="1150937" cy="46910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Vorderingen</a:t>
            </a:r>
          </a:p>
        </p:txBody>
      </p: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1324062" y="3078921"/>
            <a:ext cx="11509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BE" sz="1200"/>
              <a:t>Handels-vorderingen</a:t>
            </a:r>
            <a:endParaRPr lang="nl-NL" sz="1200"/>
          </a:p>
        </p:txBody>
      </p:sp>
      <p:sp>
        <p:nvSpPr>
          <p:cNvPr id="14" name="Text Box 63"/>
          <p:cNvSpPr txBox="1">
            <a:spLocks noChangeArrowheads="1"/>
          </p:cNvSpPr>
          <p:nvPr/>
        </p:nvSpPr>
        <p:spPr bwMode="auto">
          <a:xfrm>
            <a:off x="2476587" y="3186077"/>
            <a:ext cx="1150938" cy="253207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KT Fin Schuld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5" name="Text Box 64"/>
          <p:cNvSpPr txBox="1">
            <a:spLocks noChangeArrowheads="1"/>
          </p:cNvSpPr>
          <p:nvPr/>
        </p:nvSpPr>
        <p:spPr bwMode="auto">
          <a:xfrm>
            <a:off x="2476587" y="3437696"/>
            <a:ext cx="11509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Leveranciers</a:t>
            </a:r>
          </a:p>
        </p:txBody>
      </p:sp>
      <p:sp>
        <p:nvSpPr>
          <p:cNvPr id="19" name="Text Box 72"/>
          <p:cNvSpPr txBox="1">
            <a:spLocks noChangeArrowheads="1"/>
          </p:cNvSpPr>
          <p:nvPr/>
        </p:nvSpPr>
        <p:spPr bwMode="auto">
          <a:xfrm>
            <a:off x="2476587" y="3726621"/>
            <a:ext cx="1150938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Soc/Fisc.</a:t>
            </a:r>
          </a:p>
          <a:p>
            <a:pPr algn="ctr" eaLnBrk="1" hangingPunct="1"/>
            <a:r>
              <a:rPr lang="nl-NL" sz="1200"/>
              <a:t>Schulden</a:t>
            </a:r>
          </a:p>
          <a:p>
            <a:pPr algn="ctr" eaLnBrk="1" hangingPunct="1"/>
            <a:endParaRPr lang="nl-NL" sz="1200"/>
          </a:p>
        </p:txBody>
      </p:sp>
      <p:sp>
        <p:nvSpPr>
          <p:cNvPr id="20" name="Text Box 73"/>
          <p:cNvSpPr txBox="1">
            <a:spLocks noChangeArrowheads="1"/>
          </p:cNvSpPr>
          <p:nvPr/>
        </p:nvSpPr>
        <p:spPr bwMode="auto">
          <a:xfrm>
            <a:off x="1320148" y="3979289"/>
            <a:ext cx="1152525" cy="26709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 err="1"/>
              <a:t>Liq.Middelen</a:t>
            </a:r>
            <a:endParaRPr lang="nl-NL" sz="1000" dirty="0"/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2476587" y="2069271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25" name="TextBox 24"/>
          <p:cNvSpPr txBox="1"/>
          <p:nvPr/>
        </p:nvSpPr>
        <p:spPr>
          <a:xfrm>
            <a:off x="2017805" y="1721228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Balans</a:t>
            </a:r>
          </a:p>
        </p:txBody>
      </p:sp>
      <p:pic>
        <p:nvPicPr>
          <p:cNvPr id="29" name="image1.jpeg">
            <a:extLst>
              <a:ext uri="{FF2B5EF4-FFF2-40B4-BE49-F238E27FC236}">
                <a16:creationId xmlns:a16="http://schemas.microsoft.com/office/drawing/2014/main" id="{2F7993CD-85BE-42DA-8BC2-3E5C49AEE3BA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51844" y="5988106"/>
            <a:ext cx="1459448" cy="73337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0BB0EF9-4613-413D-BE10-92ACF5B1BB16}"/>
              </a:ext>
            </a:extLst>
          </p:cNvPr>
          <p:cNvSpPr txBox="1"/>
          <p:nvPr/>
        </p:nvSpPr>
        <p:spPr>
          <a:xfrm>
            <a:off x="1512277" y="637188"/>
            <a:ext cx="696570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791845">
              <a:spcBef>
                <a:spcPts val="25"/>
              </a:spcBef>
              <a:spcAft>
                <a:spcPts val="0"/>
              </a:spcAft>
            </a:pPr>
            <a:r>
              <a:rPr lang="nl-BE" sz="3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WACC?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45C9D73-6CD4-4C3F-B37A-87A63359CDEC}"/>
              </a:ext>
            </a:extLst>
          </p:cNvPr>
          <p:cNvCxnSpPr/>
          <p:nvPr/>
        </p:nvCxnSpPr>
        <p:spPr>
          <a:xfrm flipV="1">
            <a:off x="3505200" y="1975201"/>
            <a:ext cx="847344" cy="304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AD94551-BCE3-4107-B0AB-4FFB02FAC8C9}"/>
              </a:ext>
            </a:extLst>
          </p:cNvPr>
          <p:cNvSpPr txBox="1"/>
          <p:nvPr/>
        </p:nvSpPr>
        <p:spPr>
          <a:xfrm>
            <a:off x="4385794" y="1772964"/>
            <a:ext cx="2116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500 Eigen Vermogen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8CC6B77-7CD8-4DCE-8B47-64D57212219F}"/>
              </a:ext>
            </a:extLst>
          </p:cNvPr>
          <p:cNvCxnSpPr>
            <a:cxnSpLocks/>
            <a:endCxn id="27" idx="1"/>
          </p:cNvCxnSpPr>
          <p:nvPr/>
        </p:nvCxnSpPr>
        <p:spPr>
          <a:xfrm>
            <a:off x="3645408" y="2706557"/>
            <a:ext cx="891468" cy="680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1D65C09-9722-40CD-B425-1341B2B88D69}"/>
              </a:ext>
            </a:extLst>
          </p:cNvPr>
          <p:cNvSpPr txBox="1"/>
          <p:nvPr/>
        </p:nvSpPr>
        <p:spPr>
          <a:xfrm>
            <a:off x="4536876" y="2589970"/>
            <a:ext cx="16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750 Bankschuld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BBD7040-A306-458F-BC7A-C32F496B5705}"/>
              </a:ext>
            </a:extLst>
          </p:cNvPr>
          <p:cNvSpPr txBox="1"/>
          <p:nvPr/>
        </p:nvSpPr>
        <p:spPr>
          <a:xfrm>
            <a:off x="6824194" y="1783418"/>
            <a:ext cx="1976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50 Winst na belast.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E9F4963-256A-4063-AE0C-FC10042EFEAF}"/>
              </a:ext>
            </a:extLst>
          </p:cNvPr>
          <p:cNvSpPr txBox="1"/>
          <p:nvPr/>
        </p:nvSpPr>
        <p:spPr>
          <a:xfrm>
            <a:off x="6832182" y="2831626"/>
            <a:ext cx="15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100 Kasstroom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379221-4843-45EA-97FE-660BD45F59CC}"/>
              </a:ext>
            </a:extLst>
          </p:cNvPr>
          <p:cNvSpPr txBox="1"/>
          <p:nvPr/>
        </p:nvSpPr>
        <p:spPr>
          <a:xfrm>
            <a:off x="4499226" y="2040752"/>
            <a:ext cx="211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9,4% rendementseis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D7E19B7-D27E-4DE7-9D45-B3C3199C3C7B}"/>
              </a:ext>
            </a:extLst>
          </p:cNvPr>
          <p:cNvSpPr txBox="1"/>
          <p:nvPr/>
        </p:nvSpPr>
        <p:spPr>
          <a:xfrm>
            <a:off x="4556272" y="2847040"/>
            <a:ext cx="1615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4% bankintrest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4A75F85-DB36-4641-A891-E08B8319ECB1}"/>
              </a:ext>
            </a:extLst>
          </p:cNvPr>
          <p:cNvSpPr txBox="1"/>
          <p:nvPr/>
        </p:nvSpPr>
        <p:spPr>
          <a:xfrm>
            <a:off x="4935412" y="3391557"/>
            <a:ext cx="2566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0070C0"/>
                </a:solidFill>
              </a:rPr>
              <a:t>(500 x 9,4%) + (750 x 4%)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50C0F9A-A300-450B-B3B8-95A97D6062DC}"/>
              </a:ext>
            </a:extLst>
          </p:cNvPr>
          <p:cNvSpPr txBox="1"/>
          <p:nvPr/>
        </p:nvSpPr>
        <p:spPr>
          <a:xfrm>
            <a:off x="5556631" y="3699386"/>
            <a:ext cx="1369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0070C0"/>
                </a:solidFill>
              </a:rPr>
              <a:t>(1000 + 250)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0EB6F39-F821-4398-BB67-FE6F2454ED82}"/>
              </a:ext>
            </a:extLst>
          </p:cNvPr>
          <p:cNvCxnSpPr/>
          <p:nvPr/>
        </p:nvCxnSpPr>
        <p:spPr>
          <a:xfrm>
            <a:off x="4937760" y="3733362"/>
            <a:ext cx="26814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AFD40A9F-8FB7-4D33-93F5-5804B9C09441}"/>
              </a:ext>
            </a:extLst>
          </p:cNvPr>
          <p:cNvSpPr txBox="1"/>
          <p:nvPr/>
        </p:nvSpPr>
        <p:spPr>
          <a:xfrm>
            <a:off x="7588680" y="3535682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0070C0"/>
                </a:solidFill>
              </a:rPr>
              <a:t>= 6,2%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5C1F82F-AA89-4965-91AD-F7CCD8C870F6}"/>
              </a:ext>
            </a:extLst>
          </p:cNvPr>
          <p:cNvSpPr txBox="1"/>
          <p:nvPr/>
        </p:nvSpPr>
        <p:spPr>
          <a:xfrm>
            <a:off x="4149270" y="3531339"/>
            <a:ext cx="828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0070C0"/>
                </a:solidFill>
              </a:rPr>
              <a:t>WACC: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85BFACA-A38F-414C-8930-6BABCA40C53A}"/>
              </a:ext>
            </a:extLst>
          </p:cNvPr>
          <p:cNvCxnSpPr>
            <a:cxnSpLocks/>
          </p:cNvCxnSpPr>
          <p:nvPr/>
        </p:nvCxnSpPr>
        <p:spPr>
          <a:xfrm>
            <a:off x="3645408" y="3965295"/>
            <a:ext cx="826344" cy="4804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DECE4D7F-9EAC-4E30-8BD8-77B3CCB7DC06}"/>
              </a:ext>
            </a:extLst>
          </p:cNvPr>
          <p:cNvSpPr txBox="1"/>
          <p:nvPr/>
        </p:nvSpPr>
        <p:spPr>
          <a:xfrm>
            <a:off x="4385738" y="4241638"/>
            <a:ext cx="1952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750 Terminal </a:t>
            </a:r>
            <a:r>
              <a:rPr lang="nl-BE" dirty="0" err="1"/>
              <a:t>value</a:t>
            </a:r>
            <a:endParaRPr lang="nl-BE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B5A5662-7910-4D55-9CB4-6753898C06E8}"/>
              </a:ext>
            </a:extLst>
          </p:cNvPr>
          <p:cNvSpPr/>
          <p:nvPr/>
        </p:nvSpPr>
        <p:spPr>
          <a:xfrm>
            <a:off x="2292095" y="6244973"/>
            <a:ext cx="4876801" cy="1941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6D52427-5630-4DE6-B038-8378AED45044}"/>
              </a:ext>
            </a:extLst>
          </p:cNvPr>
          <p:cNvSpPr txBox="1"/>
          <p:nvPr/>
        </p:nvSpPr>
        <p:spPr>
          <a:xfrm>
            <a:off x="5229330" y="6157403"/>
            <a:ext cx="2026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1.078 </a:t>
            </a:r>
            <a:r>
              <a:rPr lang="nl-BE" b="1" dirty="0" err="1">
                <a:solidFill>
                  <a:srgbClr val="FF0000"/>
                </a:solidFill>
              </a:rPr>
              <a:t>Enterpr.value</a:t>
            </a:r>
            <a:endParaRPr lang="nl-BE" b="1" dirty="0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FD45286-430C-48AD-827A-9CDCA740BFEE}"/>
              </a:ext>
            </a:extLst>
          </p:cNvPr>
          <p:cNvSpPr txBox="1"/>
          <p:nvPr/>
        </p:nvSpPr>
        <p:spPr>
          <a:xfrm>
            <a:off x="6753339" y="4602208"/>
            <a:ext cx="2211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773 Aandelenwaarde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3CD56DD-9044-499E-8D0B-C2A0E4E8FC1C}"/>
              </a:ext>
            </a:extLst>
          </p:cNvPr>
          <p:cNvSpPr txBox="1"/>
          <p:nvPr/>
        </p:nvSpPr>
        <p:spPr>
          <a:xfrm>
            <a:off x="6110048" y="5580922"/>
            <a:ext cx="2211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328 Aandelenwaarde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1AF690E-2DAD-4616-892B-0674EF1DE7F7}"/>
              </a:ext>
            </a:extLst>
          </p:cNvPr>
          <p:cNvSpPr txBox="1"/>
          <p:nvPr/>
        </p:nvSpPr>
        <p:spPr>
          <a:xfrm>
            <a:off x="6022090" y="5064845"/>
            <a:ext cx="2917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0070C0"/>
                </a:solidFill>
              </a:rPr>
              <a:t>-445 daling Aandelenwaarde</a:t>
            </a:r>
            <a:endParaRPr lang="nl-BE" dirty="0">
              <a:solidFill>
                <a:srgbClr val="0070C0"/>
              </a:solidFill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2C49D00-9F2D-4416-90C6-144E36FE1B3B}"/>
              </a:ext>
            </a:extLst>
          </p:cNvPr>
          <p:cNvCxnSpPr/>
          <p:nvPr/>
        </p:nvCxnSpPr>
        <p:spPr>
          <a:xfrm flipV="1">
            <a:off x="7040880" y="4895548"/>
            <a:ext cx="122762" cy="2349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475FA094-C7C0-49DA-A86B-23F094A5A654}"/>
              </a:ext>
            </a:extLst>
          </p:cNvPr>
          <p:cNvCxnSpPr>
            <a:cxnSpLocks/>
          </p:cNvCxnSpPr>
          <p:nvPr/>
        </p:nvCxnSpPr>
        <p:spPr>
          <a:xfrm flipH="1">
            <a:off x="6822307" y="5362247"/>
            <a:ext cx="108588" cy="23213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A8336B6-E72C-4E96-A74B-0C759E9C90F2}"/>
              </a:ext>
            </a:extLst>
          </p:cNvPr>
          <p:cNvCxnSpPr/>
          <p:nvPr/>
        </p:nvCxnSpPr>
        <p:spPr>
          <a:xfrm flipV="1">
            <a:off x="4802450" y="1590207"/>
            <a:ext cx="122762" cy="2349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E2745933-F589-45AD-A8A1-3313D4466692}"/>
              </a:ext>
            </a:extLst>
          </p:cNvPr>
          <p:cNvSpPr txBox="1"/>
          <p:nvPr/>
        </p:nvSpPr>
        <p:spPr>
          <a:xfrm>
            <a:off x="4407257" y="1243851"/>
            <a:ext cx="2039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0070C0"/>
                </a:solidFill>
              </a:rPr>
              <a:t>400 Netto Dividend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6E772AA-F078-44E8-B4EE-E918047708D9}"/>
              </a:ext>
            </a:extLst>
          </p:cNvPr>
          <p:cNvSpPr txBox="1"/>
          <p:nvPr/>
        </p:nvSpPr>
        <p:spPr>
          <a:xfrm rot="20569246">
            <a:off x="2143830" y="2549617"/>
            <a:ext cx="4594157" cy="1923604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/>
              <a:t>ANOMALIE:</a:t>
            </a:r>
            <a:br>
              <a:rPr lang="nl-BE" dirty="0"/>
            </a:br>
            <a:r>
              <a:rPr lang="nl-BE" dirty="0"/>
              <a:t>45K waardeverlies is de actuele waarde van de 100k R.V. die anders in de toekomst had moeten worden betaald.</a:t>
            </a:r>
          </a:p>
          <a:p>
            <a:pPr algn="ctr"/>
            <a:r>
              <a:rPr lang="nl-BE" sz="1500" dirty="0"/>
              <a:t>De onderneming is ook minder waard omdat ze nu haar financiële hefboom heeft verloren. Maar het rendement is verbeterd omdat er minder </a:t>
            </a:r>
            <a:r>
              <a:rPr lang="nl-BE" sz="1500" dirty="0" err="1"/>
              <a:t>risico-kapitaal</a:t>
            </a:r>
            <a:r>
              <a:rPr lang="nl-BE" sz="1500" dirty="0"/>
              <a:t> nodig is.</a:t>
            </a:r>
          </a:p>
        </p:txBody>
      </p:sp>
    </p:spTree>
    <p:extLst>
      <p:ext uri="{BB962C8B-B14F-4D97-AF65-F5344CB8AC3E}">
        <p14:creationId xmlns:p14="http://schemas.microsoft.com/office/powerpoint/2010/main" val="2980613882"/>
      </p:ext>
    </p:extLst>
  </p:cSld>
  <p:clrMapOvr>
    <a:masterClrMapping/>
  </p:clrMapOvr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2.png">
            <a:extLst>
              <a:ext uri="{FF2B5EF4-FFF2-40B4-BE49-F238E27FC236}">
                <a16:creationId xmlns:a16="http://schemas.microsoft.com/office/drawing/2014/main" id="{D9BC077C-7F72-4BAC-B7BD-DE11A12FD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EA526CD-4207-44BF-985F-2F2DDF6381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164" y="4410548"/>
            <a:ext cx="4921758" cy="204014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1179600" y="2069271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1324062" y="2142296"/>
            <a:ext cx="11525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8" name="Text Box 56"/>
          <p:cNvSpPr txBox="1">
            <a:spLocks noChangeArrowheads="1"/>
          </p:cNvSpPr>
          <p:nvPr/>
        </p:nvSpPr>
        <p:spPr bwMode="auto">
          <a:xfrm>
            <a:off x="2476587" y="2594616"/>
            <a:ext cx="1150938" cy="36004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Schuld</a:t>
            </a:r>
          </a:p>
        </p:txBody>
      </p:sp>
      <p:sp>
        <p:nvSpPr>
          <p:cNvPr id="9" name="Text Box 57"/>
          <p:cNvSpPr txBox="1">
            <a:spLocks noChangeArrowheads="1"/>
          </p:cNvSpPr>
          <p:nvPr/>
        </p:nvSpPr>
        <p:spPr bwMode="auto">
          <a:xfrm>
            <a:off x="2476587" y="2142296"/>
            <a:ext cx="1150938" cy="472004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Eigen vermogen</a:t>
            </a:r>
          </a:p>
        </p:txBody>
      </p:sp>
      <p:sp>
        <p:nvSpPr>
          <p:cNvPr id="10" name="Text Box 58"/>
          <p:cNvSpPr txBox="1">
            <a:spLocks noChangeArrowheads="1"/>
          </p:cNvSpPr>
          <p:nvPr/>
        </p:nvSpPr>
        <p:spPr bwMode="auto">
          <a:xfrm>
            <a:off x="2476587" y="2954656"/>
            <a:ext cx="1150938" cy="23142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&lt;1Y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1324807" y="2861434"/>
            <a:ext cx="11509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Voorraden</a:t>
            </a:r>
          </a:p>
        </p:txBody>
      </p:sp>
      <p:sp>
        <p:nvSpPr>
          <p:cNvPr id="12" name="Text Box 61"/>
          <p:cNvSpPr txBox="1">
            <a:spLocks noChangeArrowheads="1"/>
          </p:cNvSpPr>
          <p:nvPr/>
        </p:nvSpPr>
        <p:spPr bwMode="auto">
          <a:xfrm>
            <a:off x="1324807" y="3509134"/>
            <a:ext cx="1150937" cy="46910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Vorderingen</a:t>
            </a:r>
          </a:p>
        </p:txBody>
      </p: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1324062" y="3078921"/>
            <a:ext cx="11509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BE" sz="1200"/>
              <a:t>Handels-vorderingen</a:t>
            </a:r>
            <a:endParaRPr lang="nl-NL" sz="1200"/>
          </a:p>
        </p:txBody>
      </p:sp>
      <p:sp>
        <p:nvSpPr>
          <p:cNvPr id="14" name="Text Box 63"/>
          <p:cNvSpPr txBox="1">
            <a:spLocks noChangeArrowheads="1"/>
          </p:cNvSpPr>
          <p:nvPr/>
        </p:nvSpPr>
        <p:spPr bwMode="auto">
          <a:xfrm>
            <a:off x="2476587" y="3186077"/>
            <a:ext cx="1150938" cy="253207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KT Fin Schuld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5" name="Text Box 64"/>
          <p:cNvSpPr txBox="1">
            <a:spLocks noChangeArrowheads="1"/>
          </p:cNvSpPr>
          <p:nvPr/>
        </p:nvSpPr>
        <p:spPr bwMode="auto">
          <a:xfrm>
            <a:off x="2476587" y="3437696"/>
            <a:ext cx="11509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Leveranciers</a:t>
            </a:r>
          </a:p>
        </p:txBody>
      </p:sp>
      <p:sp>
        <p:nvSpPr>
          <p:cNvPr id="19" name="Text Box 72"/>
          <p:cNvSpPr txBox="1">
            <a:spLocks noChangeArrowheads="1"/>
          </p:cNvSpPr>
          <p:nvPr/>
        </p:nvSpPr>
        <p:spPr bwMode="auto">
          <a:xfrm>
            <a:off x="2476587" y="3726621"/>
            <a:ext cx="1150938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Soc/Fisc.</a:t>
            </a:r>
          </a:p>
          <a:p>
            <a:pPr algn="ctr" eaLnBrk="1" hangingPunct="1"/>
            <a:r>
              <a:rPr lang="nl-NL" sz="1200"/>
              <a:t>Schulden</a:t>
            </a:r>
          </a:p>
          <a:p>
            <a:pPr algn="ctr" eaLnBrk="1" hangingPunct="1"/>
            <a:endParaRPr lang="nl-NL" sz="1200"/>
          </a:p>
        </p:txBody>
      </p:sp>
      <p:sp>
        <p:nvSpPr>
          <p:cNvPr id="20" name="Text Box 73"/>
          <p:cNvSpPr txBox="1">
            <a:spLocks noChangeArrowheads="1"/>
          </p:cNvSpPr>
          <p:nvPr/>
        </p:nvSpPr>
        <p:spPr bwMode="auto">
          <a:xfrm>
            <a:off x="1320148" y="3979289"/>
            <a:ext cx="1152525" cy="26709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 err="1"/>
              <a:t>Liq.Middelen</a:t>
            </a:r>
            <a:endParaRPr lang="nl-NL" sz="1000" dirty="0"/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2476587" y="2069271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25" name="TextBox 24"/>
          <p:cNvSpPr txBox="1"/>
          <p:nvPr/>
        </p:nvSpPr>
        <p:spPr>
          <a:xfrm>
            <a:off x="2017805" y="1721228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Balans</a:t>
            </a:r>
          </a:p>
        </p:txBody>
      </p:sp>
      <p:pic>
        <p:nvPicPr>
          <p:cNvPr id="29" name="image1.jpeg">
            <a:extLst>
              <a:ext uri="{FF2B5EF4-FFF2-40B4-BE49-F238E27FC236}">
                <a16:creationId xmlns:a16="http://schemas.microsoft.com/office/drawing/2014/main" id="{2F7993CD-85BE-42DA-8BC2-3E5C49AEE3BA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51844" y="5988106"/>
            <a:ext cx="1459448" cy="73337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0BB0EF9-4613-413D-BE10-92ACF5B1BB16}"/>
              </a:ext>
            </a:extLst>
          </p:cNvPr>
          <p:cNvSpPr txBox="1"/>
          <p:nvPr/>
        </p:nvSpPr>
        <p:spPr>
          <a:xfrm>
            <a:off x="1512277" y="637188"/>
            <a:ext cx="696570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791845">
              <a:spcBef>
                <a:spcPts val="25"/>
              </a:spcBef>
              <a:spcAft>
                <a:spcPts val="0"/>
              </a:spcAft>
            </a:pPr>
            <a:r>
              <a:rPr lang="nl-BE" sz="3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WACC?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45C9D73-6CD4-4C3F-B37A-87A63359CDEC}"/>
              </a:ext>
            </a:extLst>
          </p:cNvPr>
          <p:cNvCxnSpPr/>
          <p:nvPr/>
        </p:nvCxnSpPr>
        <p:spPr>
          <a:xfrm flipV="1">
            <a:off x="3505200" y="1975201"/>
            <a:ext cx="847344" cy="304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AD94551-BCE3-4107-B0AB-4FFB02FAC8C9}"/>
              </a:ext>
            </a:extLst>
          </p:cNvPr>
          <p:cNvSpPr txBox="1"/>
          <p:nvPr/>
        </p:nvSpPr>
        <p:spPr>
          <a:xfrm>
            <a:off x="4385794" y="1772964"/>
            <a:ext cx="2116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500 Eigen Vermogen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8CC6B77-7CD8-4DCE-8B47-64D57212219F}"/>
              </a:ext>
            </a:extLst>
          </p:cNvPr>
          <p:cNvCxnSpPr>
            <a:cxnSpLocks/>
            <a:endCxn id="27" idx="1"/>
          </p:cNvCxnSpPr>
          <p:nvPr/>
        </p:nvCxnSpPr>
        <p:spPr>
          <a:xfrm>
            <a:off x="3645408" y="2706557"/>
            <a:ext cx="891468" cy="680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1D65C09-9722-40CD-B425-1341B2B88D69}"/>
              </a:ext>
            </a:extLst>
          </p:cNvPr>
          <p:cNvSpPr txBox="1"/>
          <p:nvPr/>
        </p:nvSpPr>
        <p:spPr>
          <a:xfrm>
            <a:off x="4536876" y="2589970"/>
            <a:ext cx="16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750 Bankschuld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BBD7040-A306-458F-BC7A-C32F496B5705}"/>
              </a:ext>
            </a:extLst>
          </p:cNvPr>
          <p:cNvSpPr txBox="1"/>
          <p:nvPr/>
        </p:nvSpPr>
        <p:spPr>
          <a:xfrm>
            <a:off x="6824194" y="1783418"/>
            <a:ext cx="1976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50 Winst na belast.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E9F4963-256A-4063-AE0C-FC10042EFEAF}"/>
              </a:ext>
            </a:extLst>
          </p:cNvPr>
          <p:cNvSpPr txBox="1"/>
          <p:nvPr/>
        </p:nvSpPr>
        <p:spPr>
          <a:xfrm>
            <a:off x="6832182" y="2831626"/>
            <a:ext cx="15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100 Kasstroom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379221-4843-45EA-97FE-660BD45F59CC}"/>
              </a:ext>
            </a:extLst>
          </p:cNvPr>
          <p:cNvSpPr txBox="1"/>
          <p:nvPr/>
        </p:nvSpPr>
        <p:spPr>
          <a:xfrm>
            <a:off x="4499226" y="2040752"/>
            <a:ext cx="211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9,4% rendementseis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D7E19B7-D27E-4DE7-9D45-B3C3199C3C7B}"/>
              </a:ext>
            </a:extLst>
          </p:cNvPr>
          <p:cNvSpPr txBox="1"/>
          <p:nvPr/>
        </p:nvSpPr>
        <p:spPr>
          <a:xfrm>
            <a:off x="4556272" y="2847040"/>
            <a:ext cx="1615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4% bankintrest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4A75F85-DB36-4641-A891-E08B8319ECB1}"/>
              </a:ext>
            </a:extLst>
          </p:cNvPr>
          <p:cNvSpPr txBox="1"/>
          <p:nvPr/>
        </p:nvSpPr>
        <p:spPr>
          <a:xfrm>
            <a:off x="4935412" y="3391557"/>
            <a:ext cx="2566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0070C0"/>
                </a:solidFill>
              </a:rPr>
              <a:t>(500 x 9,4%) + (750 x 4%)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50C0F9A-A300-450B-B3B8-95A97D6062DC}"/>
              </a:ext>
            </a:extLst>
          </p:cNvPr>
          <p:cNvSpPr txBox="1"/>
          <p:nvPr/>
        </p:nvSpPr>
        <p:spPr>
          <a:xfrm>
            <a:off x="5556631" y="3699386"/>
            <a:ext cx="1369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0070C0"/>
                </a:solidFill>
              </a:rPr>
              <a:t>(1000 + 250)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0EB6F39-F821-4398-BB67-FE6F2454ED82}"/>
              </a:ext>
            </a:extLst>
          </p:cNvPr>
          <p:cNvCxnSpPr/>
          <p:nvPr/>
        </p:nvCxnSpPr>
        <p:spPr>
          <a:xfrm>
            <a:off x="4937760" y="3733362"/>
            <a:ext cx="26814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AFD40A9F-8FB7-4D33-93F5-5804B9C09441}"/>
              </a:ext>
            </a:extLst>
          </p:cNvPr>
          <p:cNvSpPr txBox="1"/>
          <p:nvPr/>
        </p:nvSpPr>
        <p:spPr>
          <a:xfrm>
            <a:off x="7588680" y="3535682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0070C0"/>
                </a:solidFill>
              </a:rPr>
              <a:t>= 6,2%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5C1F82F-AA89-4965-91AD-F7CCD8C870F6}"/>
              </a:ext>
            </a:extLst>
          </p:cNvPr>
          <p:cNvSpPr txBox="1"/>
          <p:nvPr/>
        </p:nvSpPr>
        <p:spPr>
          <a:xfrm>
            <a:off x="4149270" y="3531339"/>
            <a:ext cx="828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0070C0"/>
                </a:solidFill>
              </a:rPr>
              <a:t>WACC: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85BFACA-A38F-414C-8930-6BABCA40C53A}"/>
              </a:ext>
            </a:extLst>
          </p:cNvPr>
          <p:cNvCxnSpPr>
            <a:cxnSpLocks/>
          </p:cNvCxnSpPr>
          <p:nvPr/>
        </p:nvCxnSpPr>
        <p:spPr>
          <a:xfrm>
            <a:off x="3645408" y="3965295"/>
            <a:ext cx="826344" cy="4804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DECE4D7F-9EAC-4E30-8BD8-77B3CCB7DC06}"/>
              </a:ext>
            </a:extLst>
          </p:cNvPr>
          <p:cNvSpPr txBox="1"/>
          <p:nvPr/>
        </p:nvSpPr>
        <p:spPr>
          <a:xfrm>
            <a:off x="4385738" y="4241638"/>
            <a:ext cx="1952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750 Terminal </a:t>
            </a:r>
            <a:r>
              <a:rPr lang="nl-BE" dirty="0" err="1"/>
              <a:t>value</a:t>
            </a:r>
            <a:endParaRPr lang="nl-BE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B5A5662-7910-4D55-9CB4-6753898C06E8}"/>
              </a:ext>
            </a:extLst>
          </p:cNvPr>
          <p:cNvSpPr/>
          <p:nvPr/>
        </p:nvSpPr>
        <p:spPr>
          <a:xfrm>
            <a:off x="2292095" y="6244973"/>
            <a:ext cx="4876801" cy="1941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6D52427-5630-4DE6-B038-8378AED45044}"/>
              </a:ext>
            </a:extLst>
          </p:cNvPr>
          <p:cNvSpPr txBox="1"/>
          <p:nvPr/>
        </p:nvSpPr>
        <p:spPr>
          <a:xfrm>
            <a:off x="5229330" y="6157403"/>
            <a:ext cx="2026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1.078 </a:t>
            </a:r>
            <a:r>
              <a:rPr lang="nl-BE" b="1" dirty="0" err="1">
                <a:solidFill>
                  <a:srgbClr val="FF0000"/>
                </a:solidFill>
              </a:rPr>
              <a:t>Enterpr.value</a:t>
            </a:r>
            <a:endParaRPr lang="nl-BE" b="1" dirty="0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FD45286-430C-48AD-827A-9CDCA740BFEE}"/>
              </a:ext>
            </a:extLst>
          </p:cNvPr>
          <p:cNvSpPr txBox="1"/>
          <p:nvPr/>
        </p:nvSpPr>
        <p:spPr>
          <a:xfrm>
            <a:off x="6753339" y="4602208"/>
            <a:ext cx="2211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773 Aandelenwaarde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3CD56DD-9044-499E-8D0B-C2A0E4E8FC1C}"/>
              </a:ext>
            </a:extLst>
          </p:cNvPr>
          <p:cNvSpPr txBox="1"/>
          <p:nvPr/>
        </p:nvSpPr>
        <p:spPr>
          <a:xfrm>
            <a:off x="6110048" y="5580922"/>
            <a:ext cx="2211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328 Aandelenwaarde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1AF690E-2DAD-4616-892B-0674EF1DE7F7}"/>
              </a:ext>
            </a:extLst>
          </p:cNvPr>
          <p:cNvSpPr txBox="1"/>
          <p:nvPr/>
        </p:nvSpPr>
        <p:spPr>
          <a:xfrm>
            <a:off x="6022090" y="5064845"/>
            <a:ext cx="2917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0070C0"/>
                </a:solidFill>
              </a:rPr>
              <a:t>-445 daling Aandelenwaarde</a:t>
            </a:r>
            <a:endParaRPr lang="nl-BE" dirty="0">
              <a:solidFill>
                <a:srgbClr val="0070C0"/>
              </a:solidFill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2C49D00-9F2D-4416-90C6-144E36FE1B3B}"/>
              </a:ext>
            </a:extLst>
          </p:cNvPr>
          <p:cNvCxnSpPr/>
          <p:nvPr/>
        </p:nvCxnSpPr>
        <p:spPr>
          <a:xfrm flipV="1">
            <a:off x="7040880" y="4895548"/>
            <a:ext cx="122762" cy="2349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475FA094-C7C0-49DA-A86B-23F094A5A654}"/>
              </a:ext>
            </a:extLst>
          </p:cNvPr>
          <p:cNvCxnSpPr>
            <a:cxnSpLocks/>
          </p:cNvCxnSpPr>
          <p:nvPr/>
        </p:nvCxnSpPr>
        <p:spPr>
          <a:xfrm flipH="1">
            <a:off x="6822307" y="5362247"/>
            <a:ext cx="108588" cy="23213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A8336B6-E72C-4E96-A74B-0C759E9C90F2}"/>
              </a:ext>
            </a:extLst>
          </p:cNvPr>
          <p:cNvCxnSpPr/>
          <p:nvPr/>
        </p:nvCxnSpPr>
        <p:spPr>
          <a:xfrm flipV="1">
            <a:off x="4802450" y="1590207"/>
            <a:ext cx="122762" cy="2349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E2745933-F589-45AD-A8A1-3313D4466692}"/>
              </a:ext>
            </a:extLst>
          </p:cNvPr>
          <p:cNvSpPr txBox="1"/>
          <p:nvPr/>
        </p:nvSpPr>
        <p:spPr>
          <a:xfrm>
            <a:off x="4407257" y="1243851"/>
            <a:ext cx="2039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0070C0"/>
                </a:solidFill>
              </a:rPr>
              <a:t>400 Netto Dividend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6E772AA-F078-44E8-B4EE-E918047708D9}"/>
              </a:ext>
            </a:extLst>
          </p:cNvPr>
          <p:cNvSpPr txBox="1"/>
          <p:nvPr/>
        </p:nvSpPr>
        <p:spPr>
          <a:xfrm>
            <a:off x="2143830" y="2549617"/>
            <a:ext cx="4594157" cy="1508105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/>
              <a:t>BESLUIT</a:t>
            </a:r>
            <a:br>
              <a:rPr lang="nl-BE" dirty="0"/>
            </a:br>
            <a:r>
              <a:rPr lang="nl-BE" dirty="0"/>
              <a:t>BIJ EEN GROTE FINANCIËLE HEFBOOM IS DE WACC EEN BETERE PARAMETER OM DE WAARDE VAN EEN VENNOOTSCHAP TE BEREKENEN</a:t>
            </a:r>
          </a:p>
        </p:txBody>
      </p:sp>
    </p:spTree>
    <p:extLst>
      <p:ext uri="{BB962C8B-B14F-4D97-AF65-F5344CB8AC3E}">
        <p14:creationId xmlns:p14="http://schemas.microsoft.com/office/powerpoint/2010/main" val="1236530800"/>
      </p:ext>
    </p:extLst>
  </p:cSld>
  <p:clrMapOvr>
    <a:masterClrMapping/>
  </p:clrMapOvr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0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nl-BE" dirty="0"/>
              <a:t>Pro </a:t>
            </a:r>
            <a:r>
              <a:rPr lang="nl-BE" dirty="0" err="1"/>
              <a:t>Mandato</a:t>
            </a:r>
            <a:endParaRPr lang="nl-BE" dirty="0"/>
          </a:p>
          <a:p>
            <a:pPr algn="ctr"/>
            <a:r>
              <a:rPr lang="nl-BE" dirty="0"/>
              <a:t>2021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84CB85-4DE0-4A94-9B55-F0D417F18A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97142" cy="6858000"/>
          </a:xfrm>
          <a:prstGeom prst="rect">
            <a:avLst/>
          </a:prstGeom>
        </p:spPr>
      </p:pic>
      <p:sp>
        <p:nvSpPr>
          <p:cNvPr id="6" name="Rectangle 21">
            <a:extLst>
              <a:ext uri="{FF2B5EF4-FFF2-40B4-BE49-F238E27FC236}">
                <a16:creationId xmlns:a16="http://schemas.microsoft.com/office/drawing/2014/main" id="{A8AA3B0E-4576-413E-91F9-A637956188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7833" y="657552"/>
            <a:ext cx="7886700" cy="2852737"/>
          </a:xfrm>
        </p:spPr>
        <p:txBody>
          <a:bodyPr>
            <a:normAutofit/>
          </a:bodyPr>
          <a:lstStyle/>
          <a:p>
            <a:pPr algn="ctr" eaLnBrk="1" hangingPunct="1"/>
            <a:br>
              <a:rPr lang="nl-NL" sz="2400" dirty="0"/>
            </a:br>
            <a:r>
              <a:rPr lang="nl-NL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EBITDA-TOETSING</a:t>
            </a:r>
          </a:p>
        </p:txBody>
      </p:sp>
    </p:spTree>
    <p:extLst>
      <p:ext uri="{BB962C8B-B14F-4D97-AF65-F5344CB8AC3E}">
        <p14:creationId xmlns:p14="http://schemas.microsoft.com/office/powerpoint/2010/main" val="2612342457"/>
      </p:ext>
    </p:extLst>
  </p:cSld>
  <p:clrMapOvr>
    <a:masterClrMapping/>
  </p:clrMapOvr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23AA79B-F411-478E-924B-3B2B095CC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6036" y="1825058"/>
            <a:ext cx="1887501" cy="1907162"/>
          </a:xfrm>
          <a:prstGeom prst="rect">
            <a:avLst/>
          </a:prstGeom>
        </p:spPr>
      </p:pic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A61DC39-297F-4ED5-A1F2-9FE529BF8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15" y="2127996"/>
            <a:ext cx="2515214" cy="254141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7797088-0230-40DC-9664-04A2A1265C6F}"/>
              </a:ext>
            </a:extLst>
          </p:cNvPr>
          <p:cNvSpPr txBox="1"/>
          <p:nvPr/>
        </p:nvSpPr>
        <p:spPr>
          <a:xfrm rot="20347353">
            <a:off x="469330" y="2596003"/>
            <a:ext cx="1007888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rgbClr val="FF0000"/>
                </a:solidFill>
              </a:rPr>
              <a:t>160.000 €</a:t>
            </a:r>
            <a:r>
              <a:rPr lang="nl-BE" sz="16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BCB02FE5-EB1B-41C0-8ECA-76D4EA8E9D13}"/>
              </a:ext>
            </a:extLst>
          </p:cNvPr>
          <p:cNvSpPr/>
          <p:nvPr/>
        </p:nvSpPr>
        <p:spPr>
          <a:xfrm>
            <a:off x="2748040" y="3614167"/>
            <a:ext cx="246330" cy="17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18" name="image2.png">
            <a:extLst>
              <a:ext uri="{FF2B5EF4-FFF2-40B4-BE49-F238E27FC236}">
                <a16:creationId xmlns:a16="http://schemas.microsoft.com/office/drawing/2014/main" id="{113F63E2-E2FB-4AAB-BEB8-4E35C1C4A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26FA01F-AFFF-47FB-BD8A-3D1EDDDDCA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8789" y="1889119"/>
            <a:ext cx="3699481" cy="291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129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image2.png">
            <a:extLst>
              <a:ext uri="{FF2B5EF4-FFF2-40B4-BE49-F238E27FC236}">
                <a16:creationId xmlns:a16="http://schemas.microsoft.com/office/drawing/2014/main" id="{9DA59A8C-73AC-44F6-AA8D-935031CCC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Beste Elektrische Auto's van 2021 / 2022 - Mountox">
            <a:extLst>
              <a:ext uri="{FF2B5EF4-FFF2-40B4-BE49-F238E27FC236}">
                <a16:creationId xmlns:a16="http://schemas.microsoft.com/office/drawing/2014/main" id="{AB15562C-B213-4E74-B4FF-477F8B43E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65" y="2229913"/>
            <a:ext cx="2217295" cy="107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EB77D9E-9D52-47C0-BB47-65DDF786AE94}"/>
              </a:ext>
            </a:extLst>
          </p:cNvPr>
          <p:cNvSpPr/>
          <p:nvPr/>
        </p:nvSpPr>
        <p:spPr>
          <a:xfrm>
            <a:off x="5946533" y="3029541"/>
            <a:ext cx="2297875" cy="1620982"/>
          </a:xfrm>
          <a:custGeom>
            <a:avLst/>
            <a:gdLst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51906 w 2297875"/>
              <a:gd name="connsiteY4" fmla="*/ 831273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7875" h="1620982">
                <a:moveTo>
                  <a:pt x="1294410" y="825335"/>
                </a:moveTo>
                <a:lnTo>
                  <a:pt x="2297875" y="831273"/>
                </a:lnTo>
                <a:lnTo>
                  <a:pt x="2286000" y="5937"/>
                </a:lnTo>
                <a:lnTo>
                  <a:pt x="1140031" y="0"/>
                </a:lnTo>
                <a:lnTo>
                  <a:pt x="1151906" y="831273"/>
                </a:lnTo>
                <a:lnTo>
                  <a:pt x="890649" y="1377537"/>
                </a:lnTo>
                <a:lnTo>
                  <a:pt x="0" y="1377537"/>
                </a:lnTo>
                <a:lnTo>
                  <a:pt x="0" y="1620982"/>
                </a:lnTo>
                <a:lnTo>
                  <a:pt x="1145969" y="1609106"/>
                </a:lnTo>
                <a:lnTo>
                  <a:pt x="1145969" y="1365662"/>
                </a:lnTo>
                <a:lnTo>
                  <a:pt x="985652" y="1377537"/>
                </a:lnTo>
                <a:lnTo>
                  <a:pt x="1294410" y="825335"/>
                </a:lnTo>
                <a:close/>
              </a:path>
            </a:pathLst>
          </a:custGeom>
          <a:solidFill>
            <a:srgbClr val="92D050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CEA66453-5CDA-4624-A952-57546749F2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6525" y="3012136"/>
            <a:ext cx="1245200" cy="94433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2843808" y="2471607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2988270" y="2544632"/>
            <a:ext cx="11525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2989015" y="3263770"/>
            <a:ext cx="11509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Voorraden</a:t>
            </a:r>
          </a:p>
        </p:txBody>
      </p:sp>
      <p:sp>
        <p:nvSpPr>
          <p:cNvPr id="12" name="Text Box 61"/>
          <p:cNvSpPr txBox="1">
            <a:spLocks noChangeArrowheads="1"/>
          </p:cNvSpPr>
          <p:nvPr/>
        </p:nvSpPr>
        <p:spPr bwMode="auto">
          <a:xfrm>
            <a:off x="2989015" y="3911470"/>
            <a:ext cx="1150937" cy="46910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Vorderingen</a:t>
            </a:r>
          </a:p>
        </p:txBody>
      </p: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2988270" y="3481257"/>
            <a:ext cx="11509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BE" sz="1200"/>
              <a:t>Handels-vorderingen</a:t>
            </a:r>
            <a:endParaRPr lang="nl-NL" sz="1200"/>
          </a:p>
        </p:txBody>
      </p:sp>
      <p:sp>
        <p:nvSpPr>
          <p:cNvPr id="15" name="Text Box 64"/>
          <p:cNvSpPr txBox="1">
            <a:spLocks noChangeArrowheads="1"/>
          </p:cNvSpPr>
          <p:nvPr/>
        </p:nvSpPr>
        <p:spPr bwMode="auto">
          <a:xfrm>
            <a:off x="4140795" y="3840032"/>
            <a:ext cx="11509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Leveranciers</a:t>
            </a:r>
          </a:p>
        </p:txBody>
      </p:sp>
      <p:sp>
        <p:nvSpPr>
          <p:cNvPr id="19" name="Text Box 72"/>
          <p:cNvSpPr txBox="1">
            <a:spLocks noChangeArrowheads="1"/>
          </p:cNvSpPr>
          <p:nvPr/>
        </p:nvSpPr>
        <p:spPr bwMode="auto">
          <a:xfrm>
            <a:off x="4140795" y="4128957"/>
            <a:ext cx="1150938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Soc/Fisc.</a:t>
            </a:r>
          </a:p>
          <a:p>
            <a:pPr algn="ctr" eaLnBrk="1" hangingPunct="1"/>
            <a:r>
              <a:rPr lang="nl-NL" sz="1200"/>
              <a:t>Schulden</a:t>
            </a:r>
          </a:p>
          <a:p>
            <a:pPr algn="ctr" eaLnBrk="1" hangingPunct="1"/>
            <a:endParaRPr lang="nl-NL" sz="1200"/>
          </a:p>
        </p:txBody>
      </p:sp>
      <p:sp>
        <p:nvSpPr>
          <p:cNvPr id="20" name="Text Box 73"/>
          <p:cNvSpPr txBox="1">
            <a:spLocks noChangeArrowheads="1"/>
          </p:cNvSpPr>
          <p:nvPr/>
        </p:nvSpPr>
        <p:spPr bwMode="auto">
          <a:xfrm>
            <a:off x="5923514" y="4399439"/>
            <a:ext cx="1152525" cy="26709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 err="1"/>
              <a:t>Liq.Middelen</a:t>
            </a:r>
            <a:endParaRPr lang="nl-NL" sz="1000" dirty="0"/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4140795" y="2471607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B299431-35A9-4F60-A376-0F526B0EDFE5}"/>
              </a:ext>
            </a:extLst>
          </p:cNvPr>
          <p:cNvSpPr txBox="1"/>
          <p:nvPr/>
        </p:nvSpPr>
        <p:spPr>
          <a:xfrm rot="5400000">
            <a:off x="7908814" y="3258723"/>
            <a:ext cx="1013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00B050"/>
                </a:solidFill>
              </a:rPr>
              <a:t>Net-cash</a:t>
            </a: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A9C10B4B-2294-43B5-A0D3-4D8AD6731EEB}"/>
              </a:ext>
            </a:extLst>
          </p:cNvPr>
          <p:cNvSpPr/>
          <p:nvPr/>
        </p:nvSpPr>
        <p:spPr>
          <a:xfrm>
            <a:off x="2974769" y="3265715"/>
            <a:ext cx="1163782" cy="1128156"/>
          </a:xfrm>
          <a:custGeom>
            <a:avLst/>
            <a:gdLst>
              <a:gd name="connsiteX0" fmla="*/ 5937 w 1163782"/>
              <a:gd name="connsiteY0" fmla="*/ 0 h 1110343"/>
              <a:gd name="connsiteX1" fmla="*/ 1163782 w 1163782"/>
              <a:gd name="connsiteY1" fmla="*/ 5938 h 1110343"/>
              <a:gd name="connsiteX2" fmla="*/ 1140031 w 1163782"/>
              <a:gd name="connsiteY2" fmla="*/ 581891 h 1110343"/>
              <a:gd name="connsiteX3" fmla="*/ 896587 w 1163782"/>
              <a:gd name="connsiteY3" fmla="*/ 1110343 h 1110343"/>
              <a:gd name="connsiteX4" fmla="*/ 0 w 1163782"/>
              <a:gd name="connsiteY4" fmla="*/ 1110343 h 1110343"/>
              <a:gd name="connsiteX5" fmla="*/ 5937 w 1163782"/>
              <a:gd name="connsiteY5" fmla="*/ 0 h 1110343"/>
              <a:gd name="connsiteX0" fmla="*/ 5937 w 1163782"/>
              <a:gd name="connsiteY0" fmla="*/ 0 h 1128156"/>
              <a:gd name="connsiteX1" fmla="*/ 1163782 w 1163782"/>
              <a:gd name="connsiteY1" fmla="*/ 5938 h 1128156"/>
              <a:gd name="connsiteX2" fmla="*/ 1140031 w 1163782"/>
              <a:gd name="connsiteY2" fmla="*/ 581891 h 1128156"/>
              <a:gd name="connsiteX3" fmla="*/ 1157844 w 1163782"/>
              <a:gd name="connsiteY3" fmla="*/ 1128156 h 1128156"/>
              <a:gd name="connsiteX4" fmla="*/ 0 w 1163782"/>
              <a:gd name="connsiteY4" fmla="*/ 1110343 h 1128156"/>
              <a:gd name="connsiteX5" fmla="*/ 5937 w 1163782"/>
              <a:gd name="connsiteY5" fmla="*/ 0 h 11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782" h="1128156">
                <a:moveTo>
                  <a:pt x="5937" y="0"/>
                </a:moveTo>
                <a:lnTo>
                  <a:pt x="1163782" y="5938"/>
                </a:lnTo>
                <a:lnTo>
                  <a:pt x="1140031" y="581891"/>
                </a:lnTo>
                <a:lnTo>
                  <a:pt x="1157844" y="1128156"/>
                </a:lnTo>
                <a:lnTo>
                  <a:pt x="0" y="1110343"/>
                </a:lnTo>
                <a:lnTo>
                  <a:pt x="5937" y="0"/>
                </a:lnTo>
                <a:close/>
              </a:path>
            </a:pathLst>
          </a:custGeom>
          <a:solidFill>
            <a:srgbClr val="4472BE">
              <a:alpha val="21961"/>
            </a:srgbClr>
          </a:solidFill>
          <a:ln>
            <a:solidFill>
              <a:srgbClr val="2F528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669F2CF-8FEF-4E75-8DF2-0165C2EE9541}"/>
              </a:ext>
            </a:extLst>
          </p:cNvPr>
          <p:cNvSpPr/>
          <p:nvPr/>
        </p:nvSpPr>
        <p:spPr>
          <a:xfrm>
            <a:off x="2986994" y="2549549"/>
            <a:ext cx="1149887" cy="718518"/>
          </a:xfrm>
          <a:prstGeom prst="rect">
            <a:avLst/>
          </a:prstGeom>
          <a:solidFill>
            <a:srgbClr val="FFFF00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A4A3E07-C6EB-4BA6-9764-BB85466CC42E}"/>
              </a:ext>
            </a:extLst>
          </p:cNvPr>
          <p:cNvSpPr/>
          <p:nvPr/>
        </p:nvSpPr>
        <p:spPr>
          <a:xfrm>
            <a:off x="4127006" y="3849901"/>
            <a:ext cx="1163782" cy="782292"/>
          </a:xfrm>
          <a:custGeom>
            <a:avLst/>
            <a:gdLst>
              <a:gd name="connsiteX0" fmla="*/ 5937 w 1163782"/>
              <a:gd name="connsiteY0" fmla="*/ 0 h 1110343"/>
              <a:gd name="connsiteX1" fmla="*/ 1163782 w 1163782"/>
              <a:gd name="connsiteY1" fmla="*/ 5938 h 1110343"/>
              <a:gd name="connsiteX2" fmla="*/ 1140031 w 1163782"/>
              <a:gd name="connsiteY2" fmla="*/ 581891 h 1110343"/>
              <a:gd name="connsiteX3" fmla="*/ 896587 w 1163782"/>
              <a:gd name="connsiteY3" fmla="*/ 1110343 h 1110343"/>
              <a:gd name="connsiteX4" fmla="*/ 0 w 1163782"/>
              <a:gd name="connsiteY4" fmla="*/ 1110343 h 1110343"/>
              <a:gd name="connsiteX5" fmla="*/ 5937 w 1163782"/>
              <a:gd name="connsiteY5" fmla="*/ 0 h 1110343"/>
              <a:gd name="connsiteX0" fmla="*/ 5937 w 1163782"/>
              <a:gd name="connsiteY0" fmla="*/ 0 h 1128156"/>
              <a:gd name="connsiteX1" fmla="*/ 1163782 w 1163782"/>
              <a:gd name="connsiteY1" fmla="*/ 5938 h 1128156"/>
              <a:gd name="connsiteX2" fmla="*/ 1140031 w 1163782"/>
              <a:gd name="connsiteY2" fmla="*/ 581891 h 1128156"/>
              <a:gd name="connsiteX3" fmla="*/ 1157844 w 1163782"/>
              <a:gd name="connsiteY3" fmla="*/ 1128156 h 1128156"/>
              <a:gd name="connsiteX4" fmla="*/ 0 w 1163782"/>
              <a:gd name="connsiteY4" fmla="*/ 1110343 h 1128156"/>
              <a:gd name="connsiteX5" fmla="*/ 5937 w 1163782"/>
              <a:gd name="connsiteY5" fmla="*/ 0 h 11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782" h="1128156">
                <a:moveTo>
                  <a:pt x="5937" y="0"/>
                </a:moveTo>
                <a:lnTo>
                  <a:pt x="1163782" y="5938"/>
                </a:lnTo>
                <a:lnTo>
                  <a:pt x="1140031" y="581891"/>
                </a:lnTo>
                <a:lnTo>
                  <a:pt x="1157844" y="1128156"/>
                </a:lnTo>
                <a:lnTo>
                  <a:pt x="0" y="1110343"/>
                </a:lnTo>
                <a:lnTo>
                  <a:pt x="5937" y="0"/>
                </a:lnTo>
                <a:close/>
              </a:path>
            </a:pathLst>
          </a:custGeom>
          <a:solidFill>
            <a:srgbClr val="4472BE">
              <a:alpha val="21961"/>
            </a:srgbClr>
          </a:solidFill>
          <a:ln>
            <a:solidFill>
              <a:srgbClr val="2F528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0" name="Line 51">
            <a:extLst>
              <a:ext uri="{FF2B5EF4-FFF2-40B4-BE49-F238E27FC236}">
                <a16:creationId xmlns:a16="http://schemas.microsoft.com/office/drawing/2014/main" id="{AA54A378-229F-4D12-9A95-66796A7C8F73}"/>
              </a:ext>
            </a:extLst>
          </p:cNvPr>
          <p:cNvSpPr>
            <a:spLocks noChangeShapeType="1"/>
          </p:cNvSpPr>
          <p:nvPr/>
        </p:nvSpPr>
        <p:spPr bwMode="auto">
          <a:xfrm>
            <a:off x="5779845" y="2483598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3" name="Line 52">
            <a:extLst>
              <a:ext uri="{FF2B5EF4-FFF2-40B4-BE49-F238E27FC236}">
                <a16:creationId xmlns:a16="http://schemas.microsoft.com/office/drawing/2014/main" id="{B0A524FC-647A-4815-A43A-2DC1086326C0}"/>
              </a:ext>
            </a:extLst>
          </p:cNvPr>
          <p:cNvSpPr>
            <a:spLocks noChangeShapeType="1"/>
          </p:cNvSpPr>
          <p:nvPr/>
        </p:nvSpPr>
        <p:spPr bwMode="auto">
          <a:xfrm>
            <a:off x="7076832" y="2483598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01A7D1D-70A2-4607-A5CE-2A3AB424DCA3}"/>
              </a:ext>
            </a:extLst>
          </p:cNvPr>
          <p:cNvSpPr txBox="1"/>
          <p:nvPr/>
        </p:nvSpPr>
        <p:spPr>
          <a:xfrm>
            <a:off x="6587197" y="2168127"/>
            <a:ext cx="1041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Net-Cash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DED839C-EA03-4484-95E5-E46DDAC80AFE}"/>
              </a:ext>
            </a:extLst>
          </p:cNvPr>
          <p:cNvSpPr txBox="1"/>
          <p:nvPr/>
        </p:nvSpPr>
        <p:spPr>
          <a:xfrm>
            <a:off x="3386948" y="2114266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Enterprise </a:t>
            </a:r>
            <a:r>
              <a:rPr lang="nl-BE" dirty="0" err="1"/>
              <a:t>value</a:t>
            </a:r>
            <a:endParaRPr lang="nl-BE" dirty="0"/>
          </a:p>
        </p:txBody>
      </p:sp>
      <p:sp>
        <p:nvSpPr>
          <p:cNvPr id="37" name="Line 51">
            <a:extLst>
              <a:ext uri="{FF2B5EF4-FFF2-40B4-BE49-F238E27FC236}">
                <a16:creationId xmlns:a16="http://schemas.microsoft.com/office/drawing/2014/main" id="{D89DA65D-55C8-4A37-8057-627C684A108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2471607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8" name="Line 52">
            <a:extLst>
              <a:ext uri="{FF2B5EF4-FFF2-40B4-BE49-F238E27FC236}">
                <a16:creationId xmlns:a16="http://schemas.microsoft.com/office/drawing/2014/main" id="{ADE1A5E0-4A29-4ADD-A8DF-C770FFC8DC42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6987" y="2471607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8368CEE-27A0-4A93-8484-DCD5B1CA3A91}"/>
              </a:ext>
            </a:extLst>
          </p:cNvPr>
          <p:cNvSpPr txBox="1"/>
          <p:nvPr/>
        </p:nvSpPr>
        <p:spPr>
          <a:xfrm>
            <a:off x="905060" y="2114266"/>
            <a:ext cx="771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/>
              <a:t>Equity</a:t>
            </a:r>
            <a:endParaRPr lang="nl-B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A74B1C-C180-4F3F-B910-D7A868F401E8}"/>
              </a:ext>
            </a:extLst>
          </p:cNvPr>
          <p:cNvSpPr txBox="1"/>
          <p:nvPr/>
        </p:nvSpPr>
        <p:spPr>
          <a:xfrm>
            <a:off x="2512747" y="2006544"/>
            <a:ext cx="3449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5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929469D-32C3-4F65-B1E3-2BADCDCD5F0E}"/>
              </a:ext>
            </a:extLst>
          </p:cNvPr>
          <p:cNvSpPr txBox="1"/>
          <p:nvPr/>
        </p:nvSpPr>
        <p:spPr>
          <a:xfrm>
            <a:off x="5498251" y="2060405"/>
            <a:ext cx="3449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5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E5E1717-8EF9-4761-A926-8B15E595117F}"/>
              </a:ext>
            </a:extLst>
          </p:cNvPr>
          <p:cNvSpPr txBox="1"/>
          <p:nvPr/>
        </p:nvSpPr>
        <p:spPr>
          <a:xfrm rot="16200000">
            <a:off x="2506799" y="2732470"/>
            <a:ext cx="746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accent4">
                    <a:lumMod val="75000"/>
                  </a:schemeClr>
                </a:solidFill>
              </a:rPr>
              <a:t>V. act.</a:t>
            </a:r>
          </a:p>
        </p:txBody>
      </p:sp>
      <p:pic>
        <p:nvPicPr>
          <p:cNvPr id="1026" name="Picture 2" descr="De bronafbeelding bekijken">
            <a:extLst>
              <a:ext uri="{FF2B5EF4-FFF2-40B4-BE49-F238E27FC236}">
                <a16:creationId xmlns:a16="http://schemas.microsoft.com/office/drawing/2014/main" id="{A6A0AD92-6E56-4077-B5C4-9A6570EC2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706" y="3181082"/>
            <a:ext cx="1524138" cy="152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C1CBF99A-24B9-458D-8CF2-0E84A4D94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304" y="2680110"/>
            <a:ext cx="889533" cy="125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EDA13C0A-5490-4F36-9A57-DFCFB921F2F8}"/>
              </a:ext>
            </a:extLst>
          </p:cNvPr>
          <p:cNvSpPr/>
          <p:nvPr/>
        </p:nvSpPr>
        <p:spPr>
          <a:xfrm>
            <a:off x="5243629" y="3388856"/>
            <a:ext cx="471638" cy="12616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1F15A8C-6A47-423A-A294-E53FC30EF9DC}"/>
              </a:ext>
            </a:extLst>
          </p:cNvPr>
          <p:cNvSpPr/>
          <p:nvPr/>
        </p:nvSpPr>
        <p:spPr>
          <a:xfrm>
            <a:off x="3165813" y="4678233"/>
            <a:ext cx="2124975" cy="196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BF2AF88-27AE-4A0F-A2A2-FC95706ABFFD}"/>
              </a:ext>
            </a:extLst>
          </p:cNvPr>
          <p:cNvSpPr txBox="1"/>
          <p:nvPr/>
        </p:nvSpPr>
        <p:spPr>
          <a:xfrm>
            <a:off x="2896765" y="4639984"/>
            <a:ext cx="248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4472BE"/>
                </a:solidFill>
              </a:rPr>
              <a:t>Bedrijfskapitaalbehoefte</a:t>
            </a:r>
          </a:p>
        </p:txBody>
      </p:sp>
      <p:pic>
        <p:nvPicPr>
          <p:cNvPr id="42" name="Picture 6" descr="Afbeeldingsresultaten voor auto onderdelen">
            <a:extLst>
              <a:ext uri="{FF2B5EF4-FFF2-40B4-BE49-F238E27FC236}">
                <a16:creationId xmlns:a16="http://schemas.microsoft.com/office/drawing/2014/main" id="{296EEADD-13E1-4BAD-B223-C0FF5E070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87" y="2484709"/>
            <a:ext cx="2356273" cy="131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EA6C2FE4-2A15-46EF-A23D-399E34A0D38E}"/>
              </a:ext>
            </a:extLst>
          </p:cNvPr>
          <p:cNvSpPr/>
          <p:nvPr/>
        </p:nvSpPr>
        <p:spPr>
          <a:xfrm>
            <a:off x="4141429" y="2546698"/>
            <a:ext cx="1046861" cy="11036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4516B33-5D2D-47C2-9BC5-2A4CCA902348}"/>
              </a:ext>
            </a:extLst>
          </p:cNvPr>
          <p:cNvSpPr/>
          <p:nvPr/>
        </p:nvSpPr>
        <p:spPr>
          <a:xfrm>
            <a:off x="2569266" y="2505996"/>
            <a:ext cx="250168" cy="1352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052" name="Picture 4" descr="De bronafbeelding bekijken">
            <a:extLst>
              <a:ext uri="{FF2B5EF4-FFF2-40B4-BE49-F238E27FC236}">
                <a16:creationId xmlns:a16="http://schemas.microsoft.com/office/drawing/2014/main" id="{5B0D0347-4BD1-4FAA-8A07-411C18199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3414469"/>
            <a:ext cx="2308992" cy="130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45D19D5-5746-4562-B2E5-60F81E917A94}"/>
              </a:ext>
            </a:extLst>
          </p:cNvPr>
          <p:cNvSpPr/>
          <p:nvPr/>
        </p:nvSpPr>
        <p:spPr>
          <a:xfrm>
            <a:off x="2645206" y="3407080"/>
            <a:ext cx="471638" cy="1172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8" name="Line 52">
            <a:extLst>
              <a:ext uri="{FF2B5EF4-FFF2-40B4-BE49-F238E27FC236}">
                <a16:creationId xmlns:a16="http://schemas.microsoft.com/office/drawing/2014/main" id="{C9D0D422-5589-4A3D-AE3F-AFA5FC426942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6713" y="2471607"/>
            <a:ext cx="0" cy="95739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1AC424-28A7-4ADB-A74F-32A5BBA4AE89}"/>
              </a:ext>
            </a:extLst>
          </p:cNvPr>
          <p:cNvSpPr/>
          <p:nvPr/>
        </p:nvSpPr>
        <p:spPr>
          <a:xfrm>
            <a:off x="2779066" y="1877352"/>
            <a:ext cx="2788623" cy="3382469"/>
          </a:xfrm>
          <a:prstGeom prst="rect">
            <a:avLst/>
          </a:prstGeom>
          <a:noFill/>
          <a:ln w="57150">
            <a:solidFill>
              <a:srgbClr val="FF99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E48929-4756-46E4-9DAC-B69DA71F7D38}"/>
              </a:ext>
            </a:extLst>
          </p:cNvPr>
          <p:cNvSpPr txBox="1"/>
          <p:nvPr/>
        </p:nvSpPr>
        <p:spPr>
          <a:xfrm>
            <a:off x="2687525" y="1441067"/>
            <a:ext cx="3081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 VAN DE WAARDERING</a:t>
            </a:r>
          </a:p>
        </p:txBody>
      </p:sp>
      <p:pic>
        <p:nvPicPr>
          <p:cNvPr id="51" name="image1.jpeg">
            <a:extLst>
              <a:ext uri="{FF2B5EF4-FFF2-40B4-BE49-F238E27FC236}">
                <a16:creationId xmlns:a16="http://schemas.microsoft.com/office/drawing/2014/main" id="{29799A42-B6E7-4E43-AD04-AA190837BDC2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51844" y="5988106"/>
            <a:ext cx="1459448" cy="7333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5E4F998-294C-411D-B5C1-6AF4013281E3}"/>
              </a:ext>
            </a:extLst>
          </p:cNvPr>
          <p:cNvSpPr txBox="1"/>
          <p:nvPr/>
        </p:nvSpPr>
        <p:spPr>
          <a:xfrm rot="19904078">
            <a:off x="1022025" y="878701"/>
            <a:ext cx="218739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000" b="1" dirty="0">
                <a:solidFill>
                  <a:srgbClr val="FF0000"/>
                </a:solidFill>
              </a:rPr>
              <a:t>6,5 x EBITDA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1EE9FB5-58DB-44B1-9183-FBADE06BA0FD}"/>
              </a:ext>
            </a:extLst>
          </p:cNvPr>
          <p:cNvSpPr txBox="1"/>
          <p:nvPr/>
        </p:nvSpPr>
        <p:spPr>
          <a:xfrm rot="1681817">
            <a:off x="3406350" y="1122791"/>
            <a:ext cx="188865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000" b="1" dirty="0">
                <a:solidFill>
                  <a:srgbClr val="FF0000"/>
                </a:solidFill>
              </a:rPr>
              <a:t>1 x OMZET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820AF34-F614-4E8B-93DF-6C6B6916D2D5}"/>
              </a:ext>
            </a:extLst>
          </p:cNvPr>
          <p:cNvSpPr txBox="1"/>
          <p:nvPr/>
        </p:nvSpPr>
        <p:spPr>
          <a:xfrm rot="1352457">
            <a:off x="4165276" y="3008666"/>
            <a:ext cx="220380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000" b="1" dirty="0">
                <a:solidFill>
                  <a:srgbClr val="FF0000"/>
                </a:solidFill>
              </a:rPr>
              <a:t>LOCKED BOX</a:t>
            </a:r>
          </a:p>
        </p:txBody>
      </p:sp>
      <p:sp>
        <p:nvSpPr>
          <p:cNvPr id="53" name="Line 52">
            <a:extLst>
              <a:ext uri="{FF2B5EF4-FFF2-40B4-BE49-F238E27FC236}">
                <a16:creationId xmlns:a16="http://schemas.microsoft.com/office/drawing/2014/main" id="{295CD2FD-AA73-4619-9297-CF7F20463CBC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6713" y="3205407"/>
            <a:ext cx="0" cy="29709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54" name="Line 52">
            <a:extLst>
              <a:ext uri="{FF2B5EF4-FFF2-40B4-BE49-F238E27FC236}">
                <a16:creationId xmlns:a16="http://schemas.microsoft.com/office/drawing/2014/main" id="{D49F74CC-E845-4360-8C06-002AB913CDE7}"/>
              </a:ext>
            </a:extLst>
          </p:cNvPr>
          <p:cNvSpPr>
            <a:spLocks noChangeShapeType="1"/>
          </p:cNvSpPr>
          <p:nvPr/>
        </p:nvSpPr>
        <p:spPr bwMode="auto">
          <a:xfrm>
            <a:off x="4142067" y="4514387"/>
            <a:ext cx="0" cy="29709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51581682"/>
      </p:ext>
    </p:extLst>
  </p:cSld>
  <p:clrMapOvr>
    <a:masterClrMapping/>
  </p:clrMapOvr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23AA79B-F411-478E-924B-3B2B095CC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6036" y="1825058"/>
            <a:ext cx="1887501" cy="1907162"/>
          </a:xfrm>
          <a:prstGeom prst="rect">
            <a:avLst/>
          </a:prstGeom>
        </p:spPr>
      </p:pic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A61DC39-297F-4ED5-A1F2-9FE529BF8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15" y="2127996"/>
            <a:ext cx="2515214" cy="254141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7797088-0230-40DC-9664-04A2A1265C6F}"/>
              </a:ext>
            </a:extLst>
          </p:cNvPr>
          <p:cNvSpPr txBox="1"/>
          <p:nvPr/>
        </p:nvSpPr>
        <p:spPr>
          <a:xfrm rot="20347353">
            <a:off x="469330" y="2596003"/>
            <a:ext cx="1007888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rgbClr val="FF0000"/>
                </a:solidFill>
              </a:rPr>
              <a:t>160.000 €</a:t>
            </a:r>
            <a:r>
              <a:rPr lang="nl-BE" sz="16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1F940F-C026-4C39-BFD8-6CA2457B0FFB}"/>
              </a:ext>
            </a:extLst>
          </p:cNvPr>
          <p:cNvSpPr txBox="1"/>
          <p:nvPr/>
        </p:nvSpPr>
        <p:spPr>
          <a:xfrm rot="1775914">
            <a:off x="804623" y="3602265"/>
            <a:ext cx="144569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rgbClr val="FF0000"/>
                </a:solidFill>
              </a:rPr>
              <a:t>135.000 € +73.000 € cash</a:t>
            </a:r>
            <a:r>
              <a:rPr lang="nl-BE" sz="16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BCB02FE5-EB1B-41C0-8ECA-76D4EA8E9D13}"/>
              </a:ext>
            </a:extLst>
          </p:cNvPr>
          <p:cNvSpPr/>
          <p:nvPr/>
        </p:nvSpPr>
        <p:spPr>
          <a:xfrm>
            <a:off x="2748040" y="3614167"/>
            <a:ext cx="246330" cy="17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18" name="image2.png">
            <a:extLst>
              <a:ext uri="{FF2B5EF4-FFF2-40B4-BE49-F238E27FC236}">
                <a16:creationId xmlns:a16="http://schemas.microsoft.com/office/drawing/2014/main" id="{113F63E2-E2FB-4AAB-BEB8-4E35C1C4A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E2FBF98-5C4C-483A-8B49-EDBB1E0CA4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8789" y="1889119"/>
            <a:ext cx="3699481" cy="291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243574"/>
      </p:ext>
    </p:extLst>
  </p:cSld>
  <p:clrMapOvr>
    <a:masterClrMapping/>
  </p:clrMapOvr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23AA79B-F411-478E-924B-3B2B095CC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6036" y="1825058"/>
            <a:ext cx="1887501" cy="1907162"/>
          </a:xfrm>
          <a:prstGeom prst="rect">
            <a:avLst/>
          </a:prstGeom>
        </p:spPr>
      </p:pic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A61DC39-297F-4ED5-A1F2-9FE529BF8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15" y="2127996"/>
            <a:ext cx="2515214" cy="25414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203FAB-1553-4A89-BA3C-C0301836EAA4}"/>
              </a:ext>
            </a:extLst>
          </p:cNvPr>
          <p:cNvSpPr txBox="1"/>
          <p:nvPr/>
        </p:nvSpPr>
        <p:spPr>
          <a:xfrm>
            <a:off x="2278966" y="668214"/>
            <a:ext cx="61827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De vaste activa zijn in stand gehouden (door de investeringen) de mutatie van de bedrijfskapitaalbehoefte is verrekend op de vrije kasstroom. Het risico is hier </a:t>
            </a:r>
            <a:r>
              <a:rPr lang="nl-BE" b="1" dirty="0"/>
              <a:t>lager </a:t>
            </a:r>
            <a:r>
              <a:rPr lang="nl-BE" dirty="0"/>
              <a:t>dan het risico op het jaarlijks rendement.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ACB6AC-4185-4AED-952F-4F655947DF35}"/>
              </a:ext>
            </a:extLst>
          </p:cNvPr>
          <p:cNvSpPr txBox="1"/>
          <p:nvPr/>
        </p:nvSpPr>
        <p:spPr>
          <a:xfrm>
            <a:off x="644769" y="5139676"/>
            <a:ext cx="791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(Ik ga doorgaans uit van de helft van de rendementseis op de activiteit.)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FDB470-9431-4948-A87F-83F63588FB94}"/>
              </a:ext>
            </a:extLst>
          </p:cNvPr>
          <p:cNvSpPr txBox="1"/>
          <p:nvPr/>
        </p:nvSpPr>
        <p:spPr>
          <a:xfrm rot="20347353">
            <a:off x="469330" y="2596003"/>
            <a:ext cx="1007888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rgbClr val="FF0000"/>
                </a:solidFill>
              </a:rPr>
              <a:t>160.000 €</a:t>
            </a:r>
            <a:r>
              <a:rPr lang="nl-BE" sz="16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FF90E3-07D0-434C-8276-604E53A3F83D}"/>
              </a:ext>
            </a:extLst>
          </p:cNvPr>
          <p:cNvSpPr txBox="1"/>
          <p:nvPr/>
        </p:nvSpPr>
        <p:spPr>
          <a:xfrm rot="1775914">
            <a:off x="804623" y="3602265"/>
            <a:ext cx="144569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rgbClr val="FF0000"/>
                </a:solidFill>
              </a:rPr>
              <a:t>135.000 € +73.000 € cash</a:t>
            </a:r>
            <a:r>
              <a:rPr lang="nl-BE" sz="16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BAF2507D-BD72-4EE1-A5DE-656508BE7798}"/>
              </a:ext>
            </a:extLst>
          </p:cNvPr>
          <p:cNvSpPr/>
          <p:nvPr/>
        </p:nvSpPr>
        <p:spPr>
          <a:xfrm>
            <a:off x="2748040" y="3614167"/>
            <a:ext cx="246330" cy="17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15" name="image2.png">
            <a:extLst>
              <a:ext uri="{FF2B5EF4-FFF2-40B4-BE49-F238E27FC236}">
                <a16:creationId xmlns:a16="http://schemas.microsoft.com/office/drawing/2014/main" id="{7068A14D-2AEE-45B1-AE80-9CD2E17FC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B2518AF-C7C9-4282-AAE6-691CCDF554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8789" y="1889119"/>
            <a:ext cx="3699481" cy="291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111398"/>
      </p:ext>
    </p:extLst>
  </p:cSld>
  <p:clrMapOvr>
    <a:masterClrMapping/>
  </p:clrMapOvr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A61DC39-297F-4ED5-A1F2-9FE529BF8D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15" y="2127996"/>
            <a:ext cx="2515214" cy="254141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AC5DC86-E0F3-4F2C-B85D-F58B10E5F0EE}"/>
              </a:ext>
            </a:extLst>
          </p:cNvPr>
          <p:cNvSpPr txBox="1"/>
          <p:nvPr/>
        </p:nvSpPr>
        <p:spPr>
          <a:xfrm rot="20347353">
            <a:off x="469330" y="2596003"/>
            <a:ext cx="1007888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rgbClr val="FF0000"/>
                </a:solidFill>
              </a:rPr>
              <a:t>160.000 €</a:t>
            </a:r>
            <a:r>
              <a:rPr lang="nl-BE" sz="1600" dirty="0">
                <a:solidFill>
                  <a:srgbClr val="FF0000"/>
                </a:solidFill>
              </a:rPr>
              <a:t>  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611F498-37F7-4727-8192-5BF567382363}"/>
              </a:ext>
            </a:extLst>
          </p:cNvPr>
          <p:cNvCxnSpPr>
            <a:cxnSpLocks/>
            <a:stCxn id="21" idx="2"/>
          </p:cNvCxnSpPr>
          <p:nvPr/>
        </p:nvCxnSpPr>
        <p:spPr>
          <a:xfrm>
            <a:off x="1033599" y="2923443"/>
            <a:ext cx="348471" cy="59591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A15BD16-2FC3-494F-808F-300F0AAAD279}"/>
              </a:ext>
            </a:extLst>
          </p:cNvPr>
          <p:cNvSpPr txBox="1"/>
          <p:nvPr/>
        </p:nvSpPr>
        <p:spPr>
          <a:xfrm rot="1775914">
            <a:off x="804623" y="3602265"/>
            <a:ext cx="144569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rgbClr val="FF0000"/>
                </a:solidFill>
              </a:rPr>
              <a:t>135.000 € +73.000 € cash</a:t>
            </a:r>
            <a:r>
              <a:rPr lang="nl-BE" sz="16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503F30B5-01DB-4336-A77A-171B29E532DB}"/>
              </a:ext>
            </a:extLst>
          </p:cNvPr>
          <p:cNvSpPr/>
          <p:nvPr/>
        </p:nvSpPr>
        <p:spPr>
          <a:xfrm>
            <a:off x="2748040" y="3614167"/>
            <a:ext cx="246330" cy="17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33" name="image2.png">
            <a:extLst>
              <a:ext uri="{FF2B5EF4-FFF2-40B4-BE49-F238E27FC236}">
                <a16:creationId xmlns:a16="http://schemas.microsoft.com/office/drawing/2014/main" id="{A8A1749E-33A7-4B67-A5A4-D9B546DD5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1987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F828F6F-B2EC-4DA6-9B3C-F9EAF58E65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7305" y="2295395"/>
            <a:ext cx="5905500" cy="2447925"/>
          </a:xfrm>
          <a:prstGeom prst="rect">
            <a:avLst/>
          </a:prstGeom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51317707-A77C-4309-A1F8-2FE9D378DA15}"/>
              </a:ext>
            </a:extLst>
          </p:cNvPr>
          <p:cNvSpPr/>
          <p:nvPr/>
        </p:nvSpPr>
        <p:spPr>
          <a:xfrm>
            <a:off x="2059145" y="4446357"/>
            <a:ext cx="5667884" cy="934843"/>
          </a:xfrm>
          <a:custGeom>
            <a:avLst/>
            <a:gdLst>
              <a:gd name="connsiteX0" fmla="*/ 0 w 5667884"/>
              <a:gd name="connsiteY0" fmla="*/ 0 h 934843"/>
              <a:gd name="connsiteX1" fmla="*/ 1389050 w 5667884"/>
              <a:gd name="connsiteY1" fmla="*/ 900440 h 934843"/>
              <a:gd name="connsiteX2" fmla="*/ 4034528 w 5667884"/>
              <a:gd name="connsiteY2" fmla="*/ 677075 h 934843"/>
              <a:gd name="connsiteX3" fmla="*/ 5667884 w 5667884"/>
              <a:gd name="connsiteY3" fmla="*/ 13961 h 93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67884" h="934843">
                <a:moveTo>
                  <a:pt x="0" y="0"/>
                </a:moveTo>
                <a:cubicBezTo>
                  <a:pt x="358314" y="393797"/>
                  <a:pt x="716629" y="787594"/>
                  <a:pt x="1389050" y="900440"/>
                </a:cubicBezTo>
                <a:cubicBezTo>
                  <a:pt x="2061471" y="1013286"/>
                  <a:pt x="3321389" y="824821"/>
                  <a:pt x="4034528" y="677075"/>
                </a:cubicBezTo>
                <a:cubicBezTo>
                  <a:pt x="4747667" y="529329"/>
                  <a:pt x="5207775" y="271645"/>
                  <a:pt x="5667884" y="13961"/>
                </a:cubicBezTo>
              </a:path>
            </a:pathLst>
          </a:custGeom>
          <a:noFill/>
          <a:ln w="5715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55272609"/>
      </p:ext>
    </p:extLst>
  </p:cSld>
  <p:clrMapOvr>
    <a:masterClrMapping/>
  </p:clrMapOvr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A61DC39-297F-4ED5-A1F2-9FE529BF8D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15" y="2127996"/>
            <a:ext cx="2515214" cy="25414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3ACB6AC-4185-4AED-952F-4F655947DF35}"/>
              </a:ext>
            </a:extLst>
          </p:cNvPr>
          <p:cNvSpPr txBox="1"/>
          <p:nvPr/>
        </p:nvSpPr>
        <p:spPr>
          <a:xfrm>
            <a:off x="3282461" y="5303087"/>
            <a:ext cx="4447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Actuele waarde 5 x kasstroom  		399</a:t>
            </a:r>
          </a:p>
          <a:p>
            <a:r>
              <a:rPr lang="nl-BE" dirty="0"/>
              <a:t>+/+ Actuele waarde Terminal Value	292</a:t>
            </a:r>
          </a:p>
          <a:p>
            <a:r>
              <a:rPr lang="nl-BE" b="1" dirty="0"/>
              <a:t>ENTERPRISE VALUE</a:t>
            </a:r>
            <a:r>
              <a:rPr lang="nl-BE" dirty="0"/>
              <a:t>:				</a:t>
            </a:r>
            <a:r>
              <a:rPr lang="nl-BE" b="1" dirty="0"/>
              <a:t>691</a:t>
            </a:r>
            <a:r>
              <a:rPr lang="nl-BE" dirty="0"/>
              <a:t>	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713DF26-53AC-4FF6-919C-4799326AFA8B}"/>
              </a:ext>
            </a:extLst>
          </p:cNvPr>
          <p:cNvCxnSpPr>
            <a:cxnSpLocks/>
          </p:cNvCxnSpPr>
          <p:nvPr/>
        </p:nvCxnSpPr>
        <p:spPr>
          <a:xfrm>
            <a:off x="6018774" y="4755416"/>
            <a:ext cx="909564" cy="6536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9E2705C-C380-4BEE-A768-C40A6A3DC7A1}"/>
              </a:ext>
            </a:extLst>
          </p:cNvPr>
          <p:cNvCxnSpPr>
            <a:cxnSpLocks/>
          </p:cNvCxnSpPr>
          <p:nvPr/>
        </p:nvCxnSpPr>
        <p:spPr>
          <a:xfrm flipH="1">
            <a:off x="7469945" y="4734931"/>
            <a:ext cx="1153551" cy="9624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94A1468-A4BC-49CF-86A1-860D987D8065}"/>
              </a:ext>
            </a:extLst>
          </p:cNvPr>
          <p:cNvCxnSpPr/>
          <p:nvPr/>
        </p:nvCxnSpPr>
        <p:spPr>
          <a:xfrm flipV="1">
            <a:off x="6928338" y="5903567"/>
            <a:ext cx="541607" cy="70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8D37AB94-EBD7-4477-8F9B-313DE9B652E3}"/>
              </a:ext>
            </a:extLst>
          </p:cNvPr>
          <p:cNvSpPr/>
          <p:nvPr/>
        </p:nvSpPr>
        <p:spPr>
          <a:xfrm>
            <a:off x="2748040" y="3614167"/>
            <a:ext cx="246330" cy="17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15" name="image2.png">
            <a:extLst>
              <a:ext uri="{FF2B5EF4-FFF2-40B4-BE49-F238E27FC236}">
                <a16:creationId xmlns:a16="http://schemas.microsoft.com/office/drawing/2014/main" id="{8A6EDC5A-50DA-4EAE-9480-829566CC7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52BAD05-4690-429B-9147-827AFBC97F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7305" y="2295395"/>
            <a:ext cx="590550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11086"/>
      </p:ext>
    </p:extLst>
  </p:cSld>
  <p:clrMapOvr>
    <a:masterClrMapping/>
  </p:clrMapOvr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655DB34-817F-498B-9057-FAC3B93DFB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15" y="2127996"/>
            <a:ext cx="2515214" cy="25414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77AAE3-4B52-4F8B-80B5-498D859FC9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335" y="2301736"/>
            <a:ext cx="2405787" cy="23006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6FF100A-6607-4309-9390-AA5399136771}"/>
              </a:ext>
            </a:extLst>
          </p:cNvPr>
          <p:cNvSpPr txBox="1"/>
          <p:nvPr/>
        </p:nvSpPr>
        <p:spPr>
          <a:xfrm>
            <a:off x="3282461" y="5303087"/>
            <a:ext cx="4447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Actuele waarde 5 x kasstroom  		399</a:t>
            </a:r>
          </a:p>
          <a:p>
            <a:r>
              <a:rPr lang="nl-BE" dirty="0"/>
              <a:t>+/+ Actuele waarde Terminal Value	292</a:t>
            </a:r>
          </a:p>
          <a:p>
            <a:r>
              <a:rPr lang="nl-BE" b="1" dirty="0"/>
              <a:t>ENTERPRISE VALUE:</a:t>
            </a:r>
            <a:r>
              <a:rPr lang="nl-BE" dirty="0"/>
              <a:t>				</a:t>
            </a:r>
            <a:r>
              <a:rPr lang="nl-BE" b="1" dirty="0"/>
              <a:t>691</a:t>
            </a:r>
            <a:r>
              <a:rPr lang="nl-BE" dirty="0"/>
              <a:t>	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FB0665E-E305-4497-8FF8-50EF6E8581E5}"/>
              </a:ext>
            </a:extLst>
          </p:cNvPr>
          <p:cNvCxnSpPr>
            <a:cxnSpLocks/>
          </p:cNvCxnSpPr>
          <p:nvPr/>
        </p:nvCxnSpPr>
        <p:spPr>
          <a:xfrm>
            <a:off x="6018774" y="4755416"/>
            <a:ext cx="909564" cy="6536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A863D65-B1BC-415B-B908-44A34D5FA639}"/>
              </a:ext>
            </a:extLst>
          </p:cNvPr>
          <p:cNvCxnSpPr>
            <a:cxnSpLocks/>
          </p:cNvCxnSpPr>
          <p:nvPr/>
        </p:nvCxnSpPr>
        <p:spPr>
          <a:xfrm flipH="1">
            <a:off x="7469945" y="4734931"/>
            <a:ext cx="1153551" cy="9624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07B6501-ABAD-4F6B-BA2D-1E5B876238DA}"/>
              </a:ext>
            </a:extLst>
          </p:cNvPr>
          <p:cNvCxnSpPr/>
          <p:nvPr/>
        </p:nvCxnSpPr>
        <p:spPr>
          <a:xfrm flipV="1">
            <a:off x="6928338" y="5903567"/>
            <a:ext cx="541607" cy="70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1ED9A9C8-ECA8-450D-BC2A-D7451EC2BDA3}"/>
              </a:ext>
            </a:extLst>
          </p:cNvPr>
          <p:cNvSpPr/>
          <p:nvPr/>
        </p:nvSpPr>
        <p:spPr>
          <a:xfrm>
            <a:off x="2748040" y="3614167"/>
            <a:ext cx="246330" cy="17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22" name="image2.png">
            <a:extLst>
              <a:ext uri="{FF2B5EF4-FFF2-40B4-BE49-F238E27FC236}">
                <a16:creationId xmlns:a16="http://schemas.microsoft.com/office/drawing/2014/main" id="{97FD66C4-65F8-4F98-880A-D29957844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151F858-DAFC-4D92-9A51-96E01859D7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7305" y="2295395"/>
            <a:ext cx="590550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6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14BFF551-F0BA-4FEB-91C9-848DBD360A0F}"/>
              </a:ext>
            </a:extLst>
          </p:cNvPr>
          <p:cNvSpPr/>
          <p:nvPr/>
        </p:nvSpPr>
        <p:spPr>
          <a:xfrm>
            <a:off x="2748040" y="3614167"/>
            <a:ext cx="246330" cy="17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655DB34-817F-498B-9057-FAC3B93DFB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15" y="2127996"/>
            <a:ext cx="2515214" cy="25414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77AAE3-4B52-4F8B-80B5-498D859FC9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335" y="2301736"/>
            <a:ext cx="2405787" cy="23006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6FF100A-6607-4309-9390-AA5399136771}"/>
              </a:ext>
            </a:extLst>
          </p:cNvPr>
          <p:cNvSpPr txBox="1"/>
          <p:nvPr/>
        </p:nvSpPr>
        <p:spPr>
          <a:xfrm>
            <a:off x="3282461" y="5303087"/>
            <a:ext cx="4447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Actuele waarde 5 x kasstroom  		399</a:t>
            </a:r>
          </a:p>
          <a:p>
            <a:r>
              <a:rPr lang="nl-BE" dirty="0"/>
              <a:t>+/+ Actuele waarde Terminal Value	292</a:t>
            </a:r>
          </a:p>
          <a:p>
            <a:r>
              <a:rPr lang="nl-BE" dirty="0"/>
              <a:t>ENTERPRISE VALUE:				691	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FB0665E-E305-4497-8FF8-50EF6E8581E5}"/>
              </a:ext>
            </a:extLst>
          </p:cNvPr>
          <p:cNvCxnSpPr>
            <a:cxnSpLocks/>
          </p:cNvCxnSpPr>
          <p:nvPr/>
        </p:nvCxnSpPr>
        <p:spPr>
          <a:xfrm>
            <a:off x="6018774" y="4755416"/>
            <a:ext cx="909564" cy="6536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A863D65-B1BC-415B-B908-44A34D5FA639}"/>
              </a:ext>
            </a:extLst>
          </p:cNvPr>
          <p:cNvCxnSpPr>
            <a:cxnSpLocks/>
          </p:cNvCxnSpPr>
          <p:nvPr/>
        </p:nvCxnSpPr>
        <p:spPr>
          <a:xfrm flipH="1">
            <a:off x="7469945" y="4734931"/>
            <a:ext cx="1153551" cy="9624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Beste Elektrische Auto's van 2021 / 2022 - Mountox">
            <a:extLst>
              <a:ext uri="{FF2B5EF4-FFF2-40B4-BE49-F238E27FC236}">
                <a16:creationId xmlns:a16="http://schemas.microsoft.com/office/drawing/2014/main" id="{F7C634AE-5083-49F8-BFC5-7872B2559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555" y="2250280"/>
            <a:ext cx="1263274" cy="54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D1AD0B2-1399-4C99-B1A9-F5AB92C98E7E}"/>
              </a:ext>
            </a:extLst>
          </p:cNvPr>
          <p:cNvCxnSpPr/>
          <p:nvPr/>
        </p:nvCxnSpPr>
        <p:spPr>
          <a:xfrm flipV="1">
            <a:off x="6928338" y="5903567"/>
            <a:ext cx="541607" cy="70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2.png">
            <a:extLst>
              <a:ext uri="{FF2B5EF4-FFF2-40B4-BE49-F238E27FC236}">
                <a16:creationId xmlns:a16="http://schemas.microsoft.com/office/drawing/2014/main" id="{CA798D70-4204-4634-BD49-633055DD9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C609FE3-3D93-4E67-9675-F523256F62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7305" y="2295395"/>
            <a:ext cx="590550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14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14BFF551-F0BA-4FEB-91C9-848DBD360A0F}"/>
              </a:ext>
            </a:extLst>
          </p:cNvPr>
          <p:cNvSpPr/>
          <p:nvPr/>
        </p:nvSpPr>
        <p:spPr>
          <a:xfrm>
            <a:off x="3034227" y="3251200"/>
            <a:ext cx="246330" cy="17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655DB34-817F-498B-9057-FAC3B93DFB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15" y="2127996"/>
            <a:ext cx="2515214" cy="25414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77AAE3-4B52-4F8B-80B5-498D859FC9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335" y="2301736"/>
            <a:ext cx="2405787" cy="23006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C9CEB7-16DB-4E83-8833-2235F3A91720}"/>
              </a:ext>
            </a:extLst>
          </p:cNvPr>
          <p:cNvSpPr txBox="1"/>
          <p:nvPr/>
        </p:nvSpPr>
        <p:spPr>
          <a:xfrm rot="5400000">
            <a:off x="2324758" y="3066534"/>
            <a:ext cx="1211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B050"/>
                </a:solidFill>
              </a:rPr>
              <a:t>Net-cash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CE9F7F-96B7-4EA1-86AF-6234948D2E4C}"/>
              </a:ext>
            </a:extLst>
          </p:cNvPr>
          <p:cNvSpPr txBox="1"/>
          <p:nvPr/>
        </p:nvSpPr>
        <p:spPr>
          <a:xfrm>
            <a:off x="3282461" y="5303087"/>
            <a:ext cx="4447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Actuele waarde 5 x kasstroom  		399</a:t>
            </a:r>
          </a:p>
          <a:p>
            <a:r>
              <a:rPr lang="nl-BE" dirty="0"/>
              <a:t>+/+ Actuele waarde Terminal Value	292</a:t>
            </a:r>
          </a:p>
          <a:p>
            <a:r>
              <a:rPr lang="nl-BE" dirty="0"/>
              <a:t>ENTERPRISE VALUE:				691	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5B5D3E4-731B-4573-9E23-3EFB680883CD}"/>
              </a:ext>
            </a:extLst>
          </p:cNvPr>
          <p:cNvCxnSpPr>
            <a:cxnSpLocks/>
          </p:cNvCxnSpPr>
          <p:nvPr/>
        </p:nvCxnSpPr>
        <p:spPr>
          <a:xfrm>
            <a:off x="6018774" y="4755416"/>
            <a:ext cx="909564" cy="6536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EBFF69E-B197-45C3-A3E6-411540F493CA}"/>
              </a:ext>
            </a:extLst>
          </p:cNvPr>
          <p:cNvCxnSpPr>
            <a:cxnSpLocks/>
          </p:cNvCxnSpPr>
          <p:nvPr/>
        </p:nvCxnSpPr>
        <p:spPr>
          <a:xfrm flipH="1">
            <a:off x="7469945" y="4734931"/>
            <a:ext cx="1153551" cy="9624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A2DC9F-A163-4D98-B643-5DA599AA59F9}"/>
              </a:ext>
            </a:extLst>
          </p:cNvPr>
          <p:cNvCxnSpPr/>
          <p:nvPr/>
        </p:nvCxnSpPr>
        <p:spPr>
          <a:xfrm flipV="1">
            <a:off x="6928338" y="5903567"/>
            <a:ext cx="541607" cy="70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Beste Elektrische Auto's van 2021 / 2022 - Mountox">
            <a:extLst>
              <a:ext uri="{FF2B5EF4-FFF2-40B4-BE49-F238E27FC236}">
                <a16:creationId xmlns:a16="http://schemas.microsoft.com/office/drawing/2014/main" id="{006AA5F9-4C5A-4C43-8B64-22FBBACC8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555" y="2250280"/>
            <a:ext cx="1263274" cy="54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778DBA0-30BB-40D4-B63C-B28685FF48CD}"/>
              </a:ext>
            </a:extLst>
          </p:cNvPr>
          <p:cNvSpPr/>
          <p:nvPr/>
        </p:nvSpPr>
        <p:spPr>
          <a:xfrm>
            <a:off x="311614" y="2757160"/>
            <a:ext cx="2508233" cy="1912250"/>
          </a:xfrm>
          <a:custGeom>
            <a:avLst/>
            <a:gdLst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51906 w 2297875"/>
              <a:gd name="connsiteY4" fmla="*/ 831273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39152 w 2297875"/>
              <a:gd name="connsiteY4" fmla="*/ 612345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  <a:gd name="connsiteX0" fmla="*/ 1300787 w 2297875"/>
              <a:gd name="connsiteY0" fmla="*/ 624158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39152 w 2297875"/>
              <a:gd name="connsiteY4" fmla="*/ 612345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300787 w 2297875"/>
              <a:gd name="connsiteY11" fmla="*/ 624158 h 1620982"/>
              <a:gd name="connsiteX0" fmla="*/ 1300787 w 2291497"/>
              <a:gd name="connsiteY0" fmla="*/ 624158 h 1620982"/>
              <a:gd name="connsiteX1" fmla="*/ 2291497 w 2291497"/>
              <a:gd name="connsiteY1" fmla="*/ 636013 h 1620982"/>
              <a:gd name="connsiteX2" fmla="*/ 2286000 w 2291497"/>
              <a:gd name="connsiteY2" fmla="*/ 5937 h 1620982"/>
              <a:gd name="connsiteX3" fmla="*/ 1140031 w 2291497"/>
              <a:gd name="connsiteY3" fmla="*/ 0 h 1620982"/>
              <a:gd name="connsiteX4" fmla="*/ 1139152 w 2291497"/>
              <a:gd name="connsiteY4" fmla="*/ 612345 h 1620982"/>
              <a:gd name="connsiteX5" fmla="*/ 890649 w 2291497"/>
              <a:gd name="connsiteY5" fmla="*/ 1377537 h 1620982"/>
              <a:gd name="connsiteX6" fmla="*/ 0 w 2291497"/>
              <a:gd name="connsiteY6" fmla="*/ 1377537 h 1620982"/>
              <a:gd name="connsiteX7" fmla="*/ 0 w 2291497"/>
              <a:gd name="connsiteY7" fmla="*/ 1620982 h 1620982"/>
              <a:gd name="connsiteX8" fmla="*/ 1145969 w 2291497"/>
              <a:gd name="connsiteY8" fmla="*/ 1609106 h 1620982"/>
              <a:gd name="connsiteX9" fmla="*/ 1145969 w 2291497"/>
              <a:gd name="connsiteY9" fmla="*/ 1365662 h 1620982"/>
              <a:gd name="connsiteX10" fmla="*/ 985652 w 2291497"/>
              <a:gd name="connsiteY10" fmla="*/ 1377537 h 1620982"/>
              <a:gd name="connsiteX11" fmla="*/ 1300787 w 2291497"/>
              <a:gd name="connsiteY11" fmla="*/ 624158 h 162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1497" h="1620982">
                <a:moveTo>
                  <a:pt x="1300787" y="624158"/>
                </a:moveTo>
                <a:lnTo>
                  <a:pt x="2291497" y="636013"/>
                </a:lnTo>
                <a:cubicBezTo>
                  <a:pt x="2289665" y="425988"/>
                  <a:pt x="2287832" y="215962"/>
                  <a:pt x="2286000" y="5937"/>
                </a:cubicBezTo>
                <a:lnTo>
                  <a:pt x="1140031" y="0"/>
                </a:lnTo>
                <a:lnTo>
                  <a:pt x="1139152" y="612345"/>
                </a:lnTo>
                <a:lnTo>
                  <a:pt x="890649" y="1377537"/>
                </a:lnTo>
                <a:lnTo>
                  <a:pt x="0" y="1377537"/>
                </a:lnTo>
                <a:lnTo>
                  <a:pt x="0" y="1620982"/>
                </a:lnTo>
                <a:lnTo>
                  <a:pt x="1145969" y="1609106"/>
                </a:lnTo>
                <a:lnTo>
                  <a:pt x="1145969" y="1365662"/>
                </a:lnTo>
                <a:lnTo>
                  <a:pt x="985652" y="1377537"/>
                </a:lnTo>
                <a:lnTo>
                  <a:pt x="1300787" y="624158"/>
                </a:lnTo>
                <a:close/>
              </a:path>
            </a:pathLst>
          </a:custGeom>
          <a:solidFill>
            <a:srgbClr val="92D050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ECF8FB-83EE-41A6-9779-813D6690AEDD}"/>
              </a:ext>
            </a:extLst>
          </p:cNvPr>
          <p:cNvSpPr txBox="1"/>
          <p:nvPr/>
        </p:nvSpPr>
        <p:spPr>
          <a:xfrm>
            <a:off x="1691248" y="2144771"/>
            <a:ext cx="1007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rgbClr val="FF0000"/>
                </a:solidFill>
              </a:rPr>
              <a:t>185.000 €</a:t>
            </a:r>
            <a:r>
              <a:rPr lang="nl-BE" sz="1600" dirty="0">
                <a:solidFill>
                  <a:srgbClr val="FF0000"/>
                </a:solidFill>
              </a:rPr>
              <a:t>  </a:t>
            </a:r>
          </a:p>
        </p:txBody>
      </p:sp>
      <p:pic>
        <p:nvPicPr>
          <p:cNvPr id="24" name="image2.png">
            <a:extLst>
              <a:ext uri="{FF2B5EF4-FFF2-40B4-BE49-F238E27FC236}">
                <a16:creationId xmlns:a16="http://schemas.microsoft.com/office/drawing/2014/main" id="{AE45AEB9-AA45-419D-A4B6-8F879158D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BF1CFC0-897C-443A-B537-B57D82B2D4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7305" y="2295395"/>
            <a:ext cx="590550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418485"/>
      </p:ext>
    </p:extLst>
  </p:cSld>
  <p:clrMapOvr>
    <a:masterClrMapping/>
  </p:clrMapOvr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14BFF551-F0BA-4FEB-91C9-848DBD360A0F}"/>
              </a:ext>
            </a:extLst>
          </p:cNvPr>
          <p:cNvSpPr/>
          <p:nvPr/>
        </p:nvSpPr>
        <p:spPr>
          <a:xfrm>
            <a:off x="3034227" y="3251200"/>
            <a:ext cx="246330" cy="17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655DB34-817F-498B-9057-FAC3B93DFB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15" y="2127996"/>
            <a:ext cx="2515214" cy="25414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77AAE3-4B52-4F8B-80B5-498D859FC9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335" y="2301736"/>
            <a:ext cx="2405787" cy="23006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C9CEB7-16DB-4E83-8833-2235F3A91720}"/>
              </a:ext>
            </a:extLst>
          </p:cNvPr>
          <p:cNvSpPr txBox="1"/>
          <p:nvPr/>
        </p:nvSpPr>
        <p:spPr>
          <a:xfrm rot="5400000">
            <a:off x="2324758" y="3066534"/>
            <a:ext cx="1211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B050"/>
                </a:solidFill>
              </a:rPr>
              <a:t>Net-cash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CE9F7F-96B7-4EA1-86AF-6234948D2E4C}"/>
              </a:ext>
            </a:extLst>
          </p:cNvPr>
          <p:cNvSpPr txBox="1"/>
          <p:nvPr/>
        </p:nvSpPr>
        <p:spPr>
          <a:xfrm>
            <a:off x="3282461" y="5303087"/>
            <a:ext cx="4447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Actuele waarde 5 x kasstroom  		399</a:t>
            </a:r>
          </a:p>
          <a:p>
            <a:r>
              <a:rPr lang="nl-BE" dirty="0"/>
              <a:t>+/+ Actuele waarde Terminal Value	292</a:t>
            </a:r>
          </a:p>
          <a:p>
            <a:r>
              <a:rPr lang="nl-BE" dirty="0"/>
              <a:t>ENTERPRISE VALUE:				691	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5B5D3E4-731B-4573-9E23-3EFB680883CD}"/>
              </a:ext>
            </a:extLst>
          </p:cNvPr>
          <p:cNvCxnSpPr>
            <a:cxnSpLocks/>
          </p:cNvCxnSpPr>
          <p:nvPr/>
        </p:nvCxnSpPr>
        <p:spPr>
          <a:xfrm>
            <a:off x="6018774" y="4755416"/>
            <a:ext cx="909564" cy="6536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EBFF69E-B197-45C3-A3E6-411540F493CA}"/>
              </a:ext>
            </a:extLst>
          </p:cNvPr>
          <p:cNvCxnSpPr>
            <a:cxnSpLocks/>
          </p:cNvCxnSpPr>
          <p:nvPr/>
        </p:nvCxnSpPr>
        <p:spPr>
          <a:xfrm flipH="1">
            <a:off x="7469945" y="4734931"/>
            <a:ext cx="1153551" cy="9624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A2DC9F-A163-4D98-B643-5DA599AA59F9}"/>
              </a:ext>
            </a:extLst>
          </p:cNvPr>
          <p:cNvCxnSpPr/>
          <p:nvPr/>
        </p:nvCxnSpPr>
        <p:spPr>
          <a:xfrm flipV="1">
            <a:off x="6928338" y="5903567"/>
            <a:ext cx="541607" cy="70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Beste Elektrische Auto's van 2021 / 2022 - Mountox">
            <a:extLst>
              <a:ext uri="{FF2B5EF4-FFF2-40B4-BE49-F238E27FC236}">
                <a16:creationId xmlns:a16="http://schemas.microsoft.com/office/drawing/2014/main" id="{006AA5F9-4C5A-4C43-8B64-22FBBACC8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555" y="2250280"/>
            <a:ext cx="1263274" cy="54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778DBA0-30BB-40D4-B63C-B28685FF48CD}"/>
              </a:ext>
            </a:extLst>
          </p:cNvPr>
          <p:cNvSpPr/>
          <p:nvPr/>
        </p:nvSpPr>
        <p:spPr>
          <a:xfrm>
            <a:off x="311614" y="2757160"/>
            <a:ext cx="2508233" cy="1912250"/>
          </a:xfrm>
          <a:custGeom>
            <a:avLst/>
            <a:gdLst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51906 w 2297875"/>
              <a:gd name="connsiteY4" fmla="*/ 831273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39152 w 2297875"/>
              <a:gd name="connsiteY4" fmla="*/ 612345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  <a:gd name="connsiteX0" fmla="*/ 1300787 w 2297875"/>
              <a:gd name="connsiteY0" fmla="*/ 624158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39152 w 2297875"/>
              <a:gd name="connsiteY4" fmla="*/ 612345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300787 w 2297875"/>
              <a:gd name="connsiteY11" fmla="*/ 624158 h 1620982"/>
              <a:gd name="connsiteX0" fmla="*/ 1300787 w 2291497"/>
              <a:gd name="connsiteY0" fmla="*/ 624158 h 1620982"/>
              <a:gd name="connsiteX1" fmla="*/ 2291497 w 2291497"/>
              <a:gd name="connsiteY1" fmla="*/ 636013 h 1620982"/>
              <a:gd name="connsiteX2" fmla="*/ 2286000 w 2291497"/>
              <a:gd name="connsiteY2" fmla="*/ 5937 h 1620982"/>
              <a:gd name="connsiteX3" fmla="*/ 1140031 w 2291497"/>
              <a:gd name="connsiteY3" fmla="*/ 0 h 1620982"/>
              <a:gd name="connsiteX4" fmla="*/ 1139152 w 2291497"/>
              <a:gd name="connsiteY4" fmla="*/ 612345 h 1620982"/>
              <a:gd name="connsiteX5" fmla="*/ 890649 w 2291497"/>
              <a:gd name="connsiteY5" fmla="*/ 1377537 h 1620982"/>
              <a:gd name="connsiteX6" fmla="*/ 0 w 2291497"/>
              <a:gd name="connsiteY6" fmla="*/ 1377537 h 1620982"/>
              <a:gd name="connsiteX7" fmla="*/ 0 w 2291497"/>
              <a:gd name="connsiteY7" fmla="*/ 1620982 h 1620982"/>
              <a:gd name="connsiteX8" fmla="*/ 1145969 w 2291497"/>
              <a:gd name="connsiteY8" fmla="*/ 1609106 h 1620982"/>
              <a:gd name="connsiteX9" fmla="*/ 1145969 w 2291497"/>
              <a:gd name="connsiteY9" fmla="*/ 1365662 h 1620982"/>
              <a:gd name="connsiteX10" fmla="*/ 985652 w 2291497"/>
              <a:gd name="connsiteY10" fmla="*/ 1377537 h 1620982"/>
              <a:gd name="connsiteX11" fmla="*/ 1300787 w 2291497"/>
              <a:gd name="connsiteY11" fmla="*/ 624158 h 162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1497" h="1620982">
                <a:moveTo>
                  <a:pt x="1300787" y="624158"/>
                </a:moveTo>
                <a:lnTo>
                  <a:pt x="2291497" y="636013"/>
                </a:lnTo>
                <a:cubicBezTo>
                  <a:pt x="2289665" y="425988"/>
                  <a:pt x="2287832" y="215962"/>
                  <a:pt x="2286000" y="5937"/>
                </a:cubicBezTo>
                <a:lnTo>
                  <a:pt x="1140031" y="0"/>
                </a:lnTo>
                <a:lnTo>
                  <a:pt x="1139152" y="612345"/>
                </a:lnTo>
                <a:lnTo>
                  <a:pt x="890649" y="1377537"/>
                </a:lnTo>
                <a:lnTo>
                  <a:pt x="0" y="1377537"/>
                </a:lnTo>
                <a:lnTo>
                  <a:pt x="0" y="1620982"/>
                </a:lnTo>
                <a:lnTo>
                  <a:pt x="1145969" y="1609106"/>
                </a:lnTo>
                <a:lnTo>
                  <a:pt x="1145969" y="1365662"/>
                </a:lnTo>
                <a:lnTo>
                  <a:pt x="985652" y="1377537"/>
                </a:lnTo>
                <a:lnTo>
                  <a:pt x="1300787" y="624158"/>
                </a:lnTo>
                <a:close/>
              </a:path>
            </a:pathLst>
          </a:custGeom>
          <a:solidFill>
            <a:srgbClr val="92D050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ECF8FB-83EE-41A6-9779-813D6690AEDD}"/>
              </a:ext>
            </a:extLst>
          </p:cNvPr>
          <p:cNvSpPr txBox="1"/>
          <p:nvPr/>
        </p:nvSpPr>
        <p:spPr>
          <a:xfrm>
            <a:off x="1691248" y="2144771"/>
            <a:ext cx="1007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rgbClr val="FF0000"/>
                </a:solidFill>
              </a:rPr>
              <a:t>185.000 €</a:t>
            </a:r>
            <a:r>
              <a:rPr lang="nl-BE" sz="16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906039-FE46-4EA9-8459-024EDF947009}"/>
              </a:ext>
            </a:extLst>
          </p:cNvPr>
          <p:cNvSpPr txBox="1"/>
          <p:nvPr/>
        </p:nvSpPr>
        <p:spPr>
          <a:xfrm>
            <a:off x="5346797" y="1012269"/>
            <a:ext cx="2122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691 Enterprise Value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B5C7582-4B1E-46E9-AC04-CB8EB894FFA9}"/>
              </a:ext>
            </a:extLst>
          </p:cNvPr>
          <p:cNvCxnSpPr/>
          <p:nvPr/>
        </p:nvCxnSpPr>
        <p:spPr>
          <a:xfrm flipH="1" flipV="1">
            <a:off x="6714907" y="1305289"/>
            <a:ext cx="362968" cy="4540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image2.png">
            <a:extLst>
              <a:ext uri="{FF2B5EF4-FFF2-40B4-BE49-F238E27FC236}">
                <a16:creationId xmlns:a16="http://schemas.microsoft.com/office/drawing/2014/main" id="{E7ADB7BD-2287-404D-9E32-2953D32CF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1289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2FEA73F-DEDF-4F2E-B383-4667F8BC77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7305" y="2295395"/>
            <a:ext cx="590550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270107"/>
      </p:ext>
    </p:extLst>
  </p:cSld>
  <p:clrMapOvr>
    <a:masterClrMapping/>
  </p:clrMapOvr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14BFF551-F0BA-4FEB-91C9-848DBD360A0F}"/>
              </a:ext>
            </a:extLst>
          </p:cNvPr>
          <p:cNvSpPr/>
          <p:nvPr/>
        </p:nvSpPr>
        <p:spPr>
          <a:xfrm>
            <a:off x="3034227" y="3251200"/>
            <a:ext cx="246330" cy="17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655DB34-817F-498B-9057-FAC3B93DFB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15" y="2127996"/>
            <a:ext cx="2515214" cy="25414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77AAE3-4B52-4F8B-80B5-498D859FC9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335" y="2301736"/>
            <a:ext cx="2405787" cy="23006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C9CEB7-16DB-4E83-8833-2235F3A91720}"/>
              </a:ext>
            </a:extLst>
          </p:cNvPr>
          <p:cNvSpPr txBox="1"/>
          <p:nvPr/>
        </p:nvSpPr>
        <p:spPr>
          <a:xfrm rot="5400000">
            <a:off x="2324758" y="3066534"/>
            <a:ext cx="1211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B050"/>
                </a:solidFill>
              </a:rPr>
              <a:t>Net-cash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CE9F7F-96B7-4EA1-86AF-6234948D2E4C}"/>
              </a:ext>
            </a:extLst>
          </p:cNvPr>
          <p:cNvSpPr txBox="1"/>
          <p:nvPr/>
        </p:nvSpPr>
        <p:spPr>
          <a:xfrm>
            <a:off x="3282461" y="5303087"/>
            <a:ext cx="4447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Actuele waarde 5 x kasstroom  		399</a:t>
            </a:r>
          </a:p>
          <a:p>
            <a:r>
              <a:rPr lang="nl-BE" dirty="0"/>
              <a:t>+/+ Actuele waarde Terminal Value	292</a:t>
            </a:r>
          </a:p>
          <a:p>
            <a:r>
              <a:rPr lang="nl-BE" dirty="0"/>
              <a:t>ENTERPRISE VALUE:				691	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5B5D3E4-731B-4573-9E23-3EFB680883CD}"/>
              </a:ext>
            </a:extLst>
          </p:cNvPr>
          <p:cNvCxnSpPr>
            <a:cxnSpLocks/>
          </p:cNvCxnSpPr>
          <p:nvPr/>
        </p:nvCxnSpPr>
        <p:spPr>
          <a:xfrm>
            <a:off x="6018774" y="4755416"/>
            <a:ext cx="909564" cy="6536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EBFF69E-B197-45C3-A3E6-411540F493CA}"/>
              </a:ext>
            </a:extLst>
          </p:cNvPr>
          <p:cNvCxnSpPr>
            <a:cxnSpLocks/>
          </p:cNvCxnSpPr>
          <p:nvPr/>
        </p:nvCxnSpPr>
        <p:spPr>
          <a:xfrm flipH="1">
            <a:off x="7469945" y="4734931"/>
            <a:ext cx="1153551" cy="9624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A2DC9F-A163-4D98-B643-5DA599AA59F9}"/>
              </a:ext>
            </a:extLst>
          </p:cNvPr>
          <p:cNvCxnSpPr/>
          <p:nvPr/>
        </p:nvCxnSpPr>
        <p:spPr>
          <a:xfrm flipV="1">
            <a:off x="6928338" y="5903567"/>
            <a:ext cx="541607" cy="70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Beste Elektrische Auto's van 2021 / 2022 - Mountox">
            <a:extLst>
              <a:ext uri="{FF2B5EF4-FFF2-40B4-BE49-F238E27FC236}">
                <a16:creationId xmlns:a16="http://schemas.microsoft.com/office/drawing/2014/main" id="{006AA5F9-4C5A-4C43-8B64-22FBBACC8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555" y="2250280"/>
            <a:ext cx="1263274" cy="54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778DBA0-30BB-40D4-B63C-B28685FF48CD}"/>
              </a:ext>
            </a:extLst>
          </p:cNvPr>
          <p:cNvSpPr/>
          <p:nvPr/>
        </p:nvSpPr>
        <p:spPr>
          <a:xfrm>
            <a:off x="311614" y="2757160"/>
            <a:ext cx="2508233" cy="1912250"/>
          </a:xfrm>
          <a:custGeom>
            <a:avLst/>
            <a:gdLst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51906 w 2297875"/>
              <a:gd name="connsiteY4" fmla="*/ 831273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39152 w 2297875"/>
              <a:gd name="connsiteY4" fmla="*/ 612345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  <a:gd name="connsiteX0" fmla="*/ 1300787 w 2297875"/>
              <a:gd name="connsiteY0" fmla="*/ 624158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39152 w 2297875"/>
              <a:gd name="connsiteY4" fmla="*/ 612345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300787 w 2297875"/>
              <a:gd name="connsiteY11" fmla="*/ 624158 h 1620982"/>
              <a:gd name="connsiteX0" fmla="*/ 1300787 w 2291497"/>
              <a:gd name="connsiteY0" fmla="*/ 624158 h 1620982"/>
              <a:gd name="connsiteX1" fmla="*/ 2291497 w 2291497"/>
              <a:gd name="connsiteY1" fmla="*/ 636013 h 1620982"/>
              <a:gd name="connsiteX2" fmla="*/ 2286000 w 2291497"/>
              <a:gd name="connsiteY2" fmla="*/ 5937 h 1620982"/>
              <a:gd name="connsiteX3" fmla="*/ 1140031 w 2291497"/>
              <a:gd name="connsiteY3" fmla="*/ 0 h 1620982"/>
              <a:gd name="connsiteX4" fmla="*/ 1139152 w 2291497"/>
              <a:gd name="connsiteY4" fmla="*/ 612345 h 1620982"/>
              <a:gd name="connsiteX5" fmla="*/ 890649 w 2291497"/>
              <a:gd name="connsiteY5" fmla="*/ 1377537 h 1620982"/>
              <a:gd name="connsiteX6" fmla="*/ 0 w 2291497"/>
              <a:gd name="connsiteY6" fmla="*/ 1377537 h 1620982"/>
              <a:gd name="connsiteX7" fmla="*/ 0 w 2291497"/>
              <a:gd name="connsiteY7" fmla="*/ 1620982 h 1620982"/>
              <a:gd name="connsiteX8" fmla="*/ 1145969 w 2291497"/>
              <a:gd name="connsiteY8" fmla="*/ 1609106 h 1620982"/>
              <a:gd name="connsiteX9" fmla="*/ 1145969 w 2291497"/>
              <a:gd name="connsiteY9" fmla="*/ 1365662 h 1620982"/>
              <a:gd name="connsiteX10" fmla="*/ 985652 w 2291497"/>
              <a:gd name="connsiteY10" fmla="*/ 1377537 h 1620982"/>
              <a:gd name="connsiteX11" fmla="*/ 1300787 w 2291497"/>
              <a:gd name="connsiteY11" fmla="*/ 624158 h 162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1497" h="1620982">
                <a:moveTo>
                  <a:pt x="1300787" y="624158"/>
                </a:moveTo>
                <a:lnTo>
                  <a:pt x="2291497" y="636013"/>
                </a:lnTo>
                <a:cubicBezTo>
                  <a:pt x="2289665" y="425988"/>
                  <a:pt x="2287832" y="215962"/>
                  <a:pt x="2286000" y="5937"/>
                </a:cubicBezTo>
                <a:lnTo>
                  <a:pt x="1140031" y="0"/>
                </a:lnTo>
                <a:lnTo>
                  <a:pt x="1139152" y="612345"/>
                </a:lnTo>
                <a:lnTo>
                  <a:pt x="890649" y="1377537"/>
                </a:lnTo>
                <a:lnTo>
                  <a:pt x="0" y="1377537"/>
                </a:lnTo>
                <a:lnTo>
                  <a:pt x="0" y="1620982"/>
                </a:lnTo>
                <a:lnTo>
                  <a:pt x="1145969" y="1609106"/>
                </a:lnTo>
                <a:lnTo>
                  <a:pt x="1145969" y="1365662"/>
                </a:lnTo>
                <a:lnTo>
                  <a:pt x="985652" y="1377537"/>
                </a:lnTo>
                <a:lnTo>
                  <a:pt x="1300787" y="624158"/>
                </a:lnTo>
                <a:close/>
              </a:path>
            </a:pathLst>
          </a:custGeom>
          <a:solidFill>
            <a:srgbClr val="92D050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ECF8FB-83EE-41A6-9779-813D6690AEDD}"/>
              </a:ext>
            </a:extLst>
          </p:cNvPr>
          <p:cNvSpPr txBox="1"/>
          <p:nvPr/>
        </p:nvSpPr>
        <p:spPr>
          <a:xfrm>
            <a:off x="1691248" y="2144771"/>
            <a:ext cx="1007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rgbClr val="FF0000"/>
                </a:solidFill>
              </a:rPr>
              <a:t>185.000 €</a:t>
            </a:r>
            <a:r>
              <a:rPr lang="nl-BE" sz="16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906039-FE46-4EA9-8459-024EDF947009}"/>
              </a:ext>
            </a:extLst>
          </p:cNvPr>
          <p:cNvSpPr txBox="1"/>
          <p:nvPr/>
        </p:nvSpPr>
        <p:spPr>
          <a:xfrm>
            <a:off x="5346797" y="1012269"/>
            <a:ext cx="2122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691 Enterprise Value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1D8702A-39F9-4A7E-AB08-C8D38B2A0275}"/>
              </a:ext>
            </a:extLst>
          </p:cNvPr>
          <p:cNvSpPr txBox="1"/>
          <p:nvPr/>
        </p:nvSpPr>
        <p:spPr>
          <a:xfrm>
            <a:off x="5282164" y="1249447"/>
            <a:ext cx="2187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-185 Eigen Vermogen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5BC6D88-7243-444E-9B33-EFC35D57E299}"/>
              </a:ext>
            </a:extLst>
          </p:cNvPr>
          <p:cNvCxnSpPr/>
          <p:nvPr/>
        </p:nvCxnSpPr>
        <p:spPr>
          <a:xfrm flipV="1">
            <a:off x="2775122" y="1514693"/>
            <a:ext cx="2446032" cy="8794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image2.png">
            <a:extLst>
              <a:ext uri="{FF2B5EF4-FFF2-40B4-BE49-F238E27FC236}">
                <a16:creationId xmlns:a16="http://schemas.microsoft.com/office/drawing/2014/main" id="{9516560F-7EFF-411D-A87A-14C2FF2FD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B3ACFD1-4203-48D6-BD20-168E7B63B2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7305" y="2295395"/>
            <a:ext cx="590550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055202"/>
      </p:ext>
    </p:extLst>
  </p:cSld>
  <p:clrMapOvr>
    <a:masterClrMapping/>
  </p:clrMapOvr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14BFF551-F0BA-4FEB-91C9-848DBD360A0F}"/>
              </a:ext>
            </a:extLst>
          </p:cNvPr>
          <p:cNvSpPr/>
          <p:nvPr/>
        </p:nvSpPr>
        <p:spPr>
          <a:xfrm>
            <a:off x="3034227" y="3251200"/>
            <a:ext cx="246330" cy="17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655DB34-817F-498B-9057-FAC3B93DFB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15" y="2127996"/>
            <a:ext cx="2515214" cy="25414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77AAE3-4B52-4F8B-80B5-498D859FC9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335" y="2301736"/>
            <a:ext cx="2405787" cy="23006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C9CEB7-16DB-4E83-8833-2235F3A91720}"/>
              </a:ext>
            </a:extLst>
          </p:cNvPr>
          <p:cNvSpPr txBox="1"/>
          <p:nvPr/>
        </p:nvSpPr>
        <p:spPr>
          <a:xfrm rot="5400000">
            <a:off x="2324758" y="3066534"/>
            <a:ext cx="1211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B050"/>
                </a:solidFill>
              </a:rPr>
              <a:t>Net-cash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CE9F7F-96B7-4EA1-86AF-6234948D2E4C}"/>
              </a:ext>
            </a:extLst>
          </p:cNvPr>
          <p:cNvSpPr txBox="1"/>
          <p:nvPr/>
        </p:nvSpPr>
        <p:spPr>
          <a:xfrm>
            <a:off x="3282461" y="5303087"/>
            <a:ext cx="4447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Actuele waarde 5 x kasstroom  		399</a:t>
            </a:r>
          </a:p>
          <a:p>
            <a:r>
              <a:rPr lang="nl-BE" dirty="0"/>
              <a:t>+/+ Actuele waarde Terminal Value	292</a:t>
            </a:r>
          </a:p>
          <a:p>
            <a:r>
              <a:rPr lang="nl-BE" dirty="0"/>
              <a:t>ENTERPRISE VALUE:				691	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5B5D3E4-731B-4573-9E23-3EFB680883CD}"/>
              </a:ext>
            </a:extLst>
          </p:cNvPr>
          <p:cNvCxnSpPr>
            <a:cxnSpLocks/>
          </p:cNvCxnSpPr>
          <p:nvPr/>
        </p:nvCxnSpPr>
        <p:spPr>
          <a:xfrm>
            <a:off x="6018774" y="4755416"/>
            <a:ext cx="909564" cy="6536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EBFF69E-B197-45C3-A3E6-411540F493CA}"/>
              </a:ext>
            </a:extLst>
          </p:cNvPr>
          <p:cNvCxnSpPr>
            <a:cxnSpLocks/>
          </p:cNvCxnSpPr>
          <p:nvPr/>
        </p:nvCxnSpPr>
        <p:spPr>
          <a:xfrm flipH="1">
            <a:off x="7469945" y="4734931"/>
            <a:ext cx="1153551" cy="9624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A2DC9F-A163-4D98-B643-5DA599AA59F9}"/>
              </a:ext>
            </a:extLst>
          </p:cNvPr>
          <p:cNvCxnSpPr/>
          <p:nvPr/>
        </p:nvCxnSpPr>
        <p:spPr>
          <a:xfrm flipV="1">
            <a:off x="6928338" y="5903567"/>
            <a:ext cx="541607" cy="70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Beste Elektrische Auto's van 2021 / 2022 - Mountox">
            <a:extLst>
              <a:ext uri="{FF2B5EF4-FFF2-40B4-BE49-F238E27FC236}">
                <a16:creationId xmlns:a16="http://schemas.microsoft.com/office/drawing/2014/main" id="{006AA5F9-4C5A-4C43-8B64-22FBBACC8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555" y="2250280"/>
            <a:ext cx="1263274" cy="54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778DBA0-30BB-40D4-B63C-B28685FF48CD}"/>
              </a:ext>
            </a:extLst>
          </p:cNvPr>
          <p:cNvSpPr/>
          <p:nvPr/>
        </p:nvSpPr>
        <p:spPr>
          <a:xfrm>
            <a:off x="311614" y="2757160"/>
            <a:ext cx="2508233" cy="1912250"/>
          </a:xfrm>
          <a:custGeom>
            <a:avLst/>
            <a:gdLst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51906 w 2297875"/>
              <a:gd name="connsiteY4" fmla="*/ 831273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39152 w 2297875"/>
              <a:gd name="connsiteY4" fmla="*/ 612345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  <a:gd name="connsiteX0" fmla="*/ 1300787 w 2297875"/>
              <a:gd name="connsiteY0" fmla="*/ 624158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39152 w 2297875"/>
              <a:gd name="connsiteY4" fmla="*/ 612345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300787 w 2297875"/>
              <a:gd name="connsiteY11" fmla="*/ 624158 h 1620982"/>
              <a:gd name="connsiteX0" fmla="*/ 1300787 w 2291497"/>
              <a:gd name="connsiteY0" fmla="*/ 624158 h 1620982"/>
              <a:gd name="connsiteX1" fmla="*/ 2291497 w 2291497"/>
              <a:gd name="connsiteY1" fmla="*/ 636013 h 1620982"/>
              <a:gd name="connsiteX2" fmla="*/ 2286000 w 2291497"/>
              <a:gd name="connsiteY2" fmla="*/ 5937 h 1620982"/>
              <a:gd name="connsiteX3" fmla="*/ 1140031 w 2291497"/>
              <a:gd name="connsiteY3" fmla="*/ 0 h 1620982"/>
              <a:gd name="connsiteX4" fmla="*/ 1139152 w 2291497"/>
              <a:gd name="connsiteY4" fmla="*/ 612345 h 1620982"/>
              <a:gd name="connsiteX5" fmla="*/ 890649 w 2291497"/>
              <a:gd name="connsiteY5" fmla="*/ 1377537 h 1620982"/>
              <a:gd name="connsiteX6" fmla="*/ 0 w 2291497"/>
              <a:gd name="connsiteY6" fmla="*/ 1377537 h 1620982"/>
              <a:gd name="connsiteX7" fmla="*/ 0 w 2291497"/>
              <a:gd name="connsiteY7" fmla="*/ 1620982 h 1620982"/>
              <a:gd name="connsiteX8" fmla="*/ 1145969 w 2291497"/>
              <a:gd name="connsiteY8" fmla="*/ 1609106 h 1620982"/>
              <a:gd name="connsiteX9" fmla="*/ 1145969 w 2291497"/>
              <a:gd name="connsiteY9" fmla="*/ 1365662 h 1620982"/>
              <a:gd name="connsiteX10" fmla="*/ 985652 w 2291497"/>
              <a:gd name="connsiteY10" fmla="*/ 1377537 h 1620982"/>
              <a:gd name="connsiteX11" fmla="*/ 1300787 w 2291497"/>
              <a:gd name="connsiteY11" fmla="*/ 624158 h 162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1497" h="1620982">
                <a:moveTo>
                  <a:pt x="1300787" y="624158"/>
                </a:moveTo>
                <a:lnTo>
                  <a:pt x="2291497" y="636013"/>
                </a:lnTo>
                <a:cubicBezTo>
                  <a:pt x="2289665" y="425988"/>
                  <a:pt x="2287832" y="215962"/>
                  <a:pt x="2286000" y="5937"/>
                </a:cubicBezTo>
                <a:lnTo>
                  <a:pt x="1140031" y="0"/>
                </a:lnTo>
                <a:lnTo>
                  <a:pt x="1139152" y="612345"/>
                </a:lnTo>
                <a:lnTo>
                  <a:pt x="890649" y="1377537"/>
                </a:lnTo>
                <a:lnTo>
                  <a:pt x="0" y="1377537"/>
                </a:lnTo>
                <a:lnTo>
                  <a:pt x="0" y="1620982"/>
                </a:lnTo>
                <a:lnTo>
                  <a:pt x="1145969" y="1609106"/>
                </a:lnTo>
                <a:lnTo>
                  <a:pt x="1145969" y="1365662"/>
                </a:lnTo>
                <a:lnTo>
                  <a:pt x="985652" y="1377537"/>
                </a:lnTo>
                <a:lnTo>
                  <a:pt x="1300787" y="624158"/>
                </a:lnTo>
                <a:close/>
              </a:path>
            </a:pathLst>
          </a:custGeom>
          <a:solidFill>
            <a:srgbClr val="92D050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ECF8FB-83EE-41A6-9779-813D6690AEDD}"/>
              </a:ext>
            </a:extLst>
          </p:cNvPr>
          <p:cNvSpPr txBox="1"/>
          <p:nvPr/>
        </p:nvSpPr>
        <p:spPr>
          <a:xfrm>
            <a:off x="1691248" y="2144771"/>
            <a:ext cx="1007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rgbClr val="FF0000"/>
                </a:solidFill>
              </a:rPr>
              <a:t>185.000 €</a:t>
            </a:r>
            <a:r>
              <a:rPr lang="nl-BE" sz="16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36AD44-364C-43D6-A606-853434B8024F}"/>
              </a:ext>
            </a:extLst>
          </p:cNvPr>
          <p:cNvSpPr txBox="1"/>
          <p:nvPr/>
        </p:nvSpPr>
        <p:spPr>
          <a:xfrm>
            <a:off x="4348635" y="1629746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Goodwill: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906039-FE46-4EA9-8459-024EDF947009}"/>
              </a:ext>
            </a:extLst>
          </p:cNvPr>
          <p:cNvSpPr txBox="1"/>
          <p:nvPr/>
        </p:nvSpPr>
        <p:spPr>
          <a:xfrm>
            <a:off x="5346797" y="1012269"/>
            <a:ext cx="2122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691 Enterprise Value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1D8702A-39F9-4A7E-AB08-C8D38B2A0275}"/>
              </a:ext>
            </a:extLst>
          </p:cNvPr>
          <p:cNvSpPr txBox="1"/>
          <p:nvPr/>
        </p:nvSpPr>
        <p:spPr>
          <a:xfrm>
            <a:off x="5282164" y="1249447"/>
            <a:ext cx="2187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-185 Eigen Vermogen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5942EC9-70EA-4679-A93B-108CF4E9B0A5}"/>
              </a:ext>
            </a:extLst>
          </p:cNvPr>
          <p:cNvCxnSpPr/>
          <p:nvPr/>
        </p:nvCxnSpPr>
        <p:spPr>
          <a:xfrm flipV="1">
            <a:off x="5346797" y="1596152"/>
            <a:ext cx="541607" cy="70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6DBE7D5-FC1C-4D14-ACC3-4996CA1FA137}"/>
              </a:ext>
            </a:extLst>
          </p:cNvPr>
          <p:cNvSpPr txBox="1"/>
          <p:nvPr/>
        </p:nvSpPr>
        <p:spPr>
          <a:xfrm>
            <a:off x="5346797" y="162760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506</a:t>
            </a:r>
          </a:p>
        </p:txBody>
      </p:sp>
      <p:pic>
        <p:nvPicPr>
          <p:cNvPr id="28" name="image2.png">
            <a:extLst>
              <a:ext uri="{FF2B5EF4-FFF2-40B4-BE49-F238E27FC236}">
                <a16:creationId xmlns:a16="http://schemas.microsoft.com/office/drawing/2014/main" id="{199CF12F-6750-4230-84D4-3EC367377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901E254-EA4E-40F4-AA56-67DFFA35E3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7305" y="2295395"/>
            <a:ext cx="590550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6406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image2.png">
            <a:extLst>
              <a:ext uri="{FF2B5EF4-FFF2-40B4-BE49-F238E27FC236}">
                <a16:creationId xmlns:a16="http://schemas.microsoft.com/office/drawing/2014/main" id="{D3234F06-3676-4976-BD76-0BBDD098D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Beste Elektrische Auto's van 2021 / 2022 - Mountox">
            <a:extLst>
              <a:ext uri="{FF2B5EF4-FFF2-40B4-BE49-F238E27FC236}">
                <a16:creationId xmlns:a16="http://schemas.microsoft.com/office/drawing/2014/main" id="{AB15562C-B213-4E74-B4FF-477F8B43E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65" y="2229913"/>
            <a:ext cx="2217295" cy="107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EB77D9E-9D52-47C0-BB47-65DDF786AE94}"/>
              </a:ext>
            </a:extLst>
          </p:cNvPr>
          <p:cNvSpPr/>
          <p:nvPr/>
        </p:nvSpPr>
        <p:spPr>
          <a:xfrm>
            <a:off x="5946533" y="3029541"/>
            <a:ext cx="2297875" cy="1620982"/>
          </a:xfrm>
          <a:custGeom>
            <a:avLst/>
            <a:gdLst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51906 w 2297875"/>
              <a:gd name="connsiteY4" fmla="*/ 831273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7875" h="1620982">
                <a:moveTo>
                  <a:pt x="1294410" y="825335"/>
                </a:moveTo>
                <a:lnTo>
                  <a:pt x="2297875" y="831273"/>
                </a:lnTo>
                <a:lnTo>
                  <a:pt x="2286000" y="5937"/>
                </a:lnTo>
                <a:lnTo>
                  <a:pt x="1140031" y="0"/>
                </a:lnTo>
                <a:lnTo>
                  <a:pt x="1151906" y="831273"/>
                </a:lnTo>
                <a:lnTo>
                  <a:pt x="890649" y="1377537"/>
                </a:lnTo>
                <a:lnTo>
                  <a:pt x="0" y="1377537"/>
                </a:lnTo>
                <a:lnTo>
                  <a:pt x="0" y="1620982"/>
                </a:lnTo>
                <a:lnTo>
                  <a:pt x="1145969" y="1609106"/>
                </a:lnTo>
                <a:lnTo>
                  <a:pt x="1145969" y="1365662"/>
                </a:lnTo>
                <a:lnTo>
                  <a:pt x="985652" y="1377537"/>
                </a:lnTo>
                <a:lnTo>
                  <a:pt x="1294410" y="825335"/>
                </a:lnTo>
                <a:close/>
              </a:path>
            </a:pathLst>
          </a:custGeom>
          <a:solidFill>
            <a:srgbClr val="92D050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CEA66453-5CDA-4624-A952-57546749F2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6525" y="3012136"/>
            <a:ext cx="1245200" cy="94433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2843808" y="2471607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2988270" y="2544632"/>
            <a:ext cx="11525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2989015" y="3263770"/>
            <a:ext cx="11509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Voorraden</a:t>
            </a:r>
          </a:p>
        </p:txBody>
      </p:sp>
      <p:sp>
        <p:nvSpPr>
          <p:cNvPr id="12" name="Text Box 61"/>
          <p:cNvSpPr txBox="1">
            <a:spLocks noChangeArrowheads="1"/>
          </p:cNvSpPr>
          <p:nvPr/>
        </p:nvSpPr>
        <p:spPr bwMode="auto">
          <a:xfrm>
            <a:off x="2989015" y="3911470"/>
            <a:ext cx="1150937" cy="46910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Vorderingen</a:t>
            </a:r>
          </a:p>
        </p:txBody>
      </p: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2988270" y="3481257"/>
            <a:ext cx="11509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BE" sz="1200"/>
              <a:t>Handels-vorderingen</a:t>
            </a:r>
            <a:endParaRPr lang="nl-NL" sz="1200"/>
          </a:p>
        </p:txBody>
      </p:sp>
      <p:sp>
        <p:nvSpPr>
          <p:cNvPr id="15" name="Text Box 64"/>
          <p:cNvSpPr txBox="1">
            <a:spLocks noChangeArrowheads="1"/>
          </p:cNvSpPr>
          <p:nvPr/>
        </p:nvSpPr>
        <p:spPr bwMode="auto">
          <a:xfrm>
            <a:off x="4140795" y="3840032"/>
            <a:ext cx="11509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Leveranciers</a:t>
            </a:r>
          </a:p>
        </p:txBody>
      </p:sp>
      <p:sp>
        <p:nvSpPr>
          <p:cNvPr id="19" name="Text Box 72"/>
          <p:cNvSpPr txBox="1">
            <a:spLocks noChangeArrowheads="1"/>
          </p:cNvSpPr>
          <p:nvPr/>
        </p:nvSpPr>
        <p:spPr bwMode="auto">
          <a:xfrm>
            <a:off x="4140795" y="4128957"/>
            <a:ext cx="1150938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Soc/Fisc.</a:t>
            </a:r>
          </a:p>
          <a:p>
            <a:pPr algn="ctr" eaLnBrk="1" hangingPunct="1"/>
            <a:r>
              <a:rPr lang="nl-NL" sz="1200"/>
              <a:t>Schulden</a:t>
            </a:r>
          </a:p>
          <a:p>
            <a:pPr algn="ctr" eaLnBrk="1" hangingPunct="1"/>
            <a:endParaRPr lang="nl-NL" sz="1200"/>
          </a:p>
        </p:txBody>
      </p:sp>
      <p:sp>
        <p:nvSpPr>
          <p:cNvPr id="20" name="Text Box 73"/>
          <p:cNvSpPr txBox="1">
            <a:spLocks noChangeArrowheads="1"/>
          </p:cNvSpPr>
          <p:nvPr/>
        </p:nvSpPr>
        <p:spPr bwMode="auto">
          <a:xfrm>
            <a:off x="5923514" y="4399439"/>
            <a:ext cx="1152525" cy="26709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 err="1"/>
              <a:t>Liq.Middelen</a:t>
            </a:r>
            <a:endParaRPr lang="nl-NL" sz="1000" dirty="0"/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4140795" y="2471607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B299431-35A9-4F60-A376-0F526B0EDFE5}"/>
              </a:ext>
            </a:extLst>
          </p:cNvPr>
          <p:cNvSpPr txBox="1"/>
          <p:nvPr/>
        </p:nvSpPr>
        <p:spPr>
          <a:xfrm rot="5400000">
            <a:off x="7908814" y="3258723"/>
            <a:ext cx="1013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00B050"/>
                </a:solidFill>
              </a:rPr>
              <a:t>Net-cash</a:t>
            </a: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A9C10B4B-2294-43B5-A0D3-4D8AD6731EEB}"/>
              </a:ext>
            </a:extLst>
          </p:cNvPr>
          <p:cNvSpPr/>
          <p:nvPr/>
        </p:nvSpPr>
        <p:spPr>
          <a:xfrm>
            <a:off x="2974769" y="3265715"/>
            <a:ext cx="1163782" cy="1128156"/>
          </a:xfrm>
          <a:custGeom>
            <a:avLst/>
            <a:gdLst>
              <a:gd name="connsiteX0" fmla="*/ 5937 w 1163782"/>
              <a:gd name="connsiteY0" fmla="*/ 0 h 1110343"/>
              <a:gd name="connsiteX1" fmla="*/ 1163782 w 1163782"/>
              <a:gd name="connsiteY1" fmla="*/ 5938 h 1110343"/>
              <a:gd name="connsiteX2" fmla="*/ 1140031 w 1163782"/>
              <a:gd name="connsiteY2" fmla="*/ 581891 h 1110343"/>
              <a:gd name="connsiteX3" fmla="*/ 896587 w 1163782"/>
              <a:gd name="connsiteY3" fmla="*/ 1110343 h 1110343"/>
              <a:gd name="connsiteX4" fmla="*/ 0 w 1163782"/>
              <a:gd name="connsiteY4" fmla="*/ 1110343 h 1110343"/>
              <a:gd name="connsiteX5" fmla="*/ 5937 w 1163782"/>
              <a:gd name="connsiteY5" fmla="*/ 0 h 1110343"/>
              <a:gd name="connsiteX0" fmla="*/ 5937 w 1163782"/>
              <a:gd name="connsiteY0" fmla="*/ 0 h 1128156"/>
              <a:gd name="connsiteX1" fmla="*/ 1163782 w 1163782"/>
              <a:gd name="connsiteY1" fmla="*/ 5938 h 1128156"/>
              <a:gd name="connsiteX2" fmla="*/ 1140031 w 1163782"/>
              <a:gd name="connsiteY2" fmla="*/ 581891 h 1128156"/>
              <a:gd name="connsiteX3" fmla="*/ 1157844 w 1163782"/>
              <a:gd name="connsiteY3" fmla="*/ 1128156 h 1128156"/>
              <a:gd name="connsiteX4" fmla="*/ 0 w 1163782"/>
              <a:gd name="connsiteY4" fmla="*/ 1110343 h 1128156"/>
              <a:gd name="connsiteX5" fmla="*/ 5937 w 1163782"/>
              <a:gd name="connsiteY5" fmla="*/ 0 h 11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782" h="1128156">
                <a:moveTo>
                  <a:pt x="5937" y="0"/>
                </a:moveTo>
                <a:lnTo>
                  <a:pt x="1163782" y="5938"/>
                </a:lnTo>
                <a:lnTo>
                  <a:pt x="1140031" y="581891"/>
                </a:lnTo>
                <a:lnTo>
                  <a:pt x="1157844" y="1128156"/>
                </a:lnTo>
                <a:lnTo>
                  <a:pt x="0" y="1110343"/>
                </a:lnTo>
                <a:lnTo>
                  <a:pt x="5937" y="0"/>
                </a:lnTo>
                <a:close/>
              </a:path>
            </a:pathLst>
          </a:custGeom>
          <a:solidFill>
            <a:srgbClr val="4472BE">
              <a:alpha val="21961"/>
            </a:srgbClr>
          </a:solidFill>
          <a:ln>
            <a:solidFill>
              <a:srgbClr val="2F528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669F2CF-8FEF-4E75-8DF2-0165C2EE9541}"/>
              </a:ext>
            </a:extLst>
          </p:cNvPr>
          <p:cNvSpPr/>
          <p:nvPr/>
        </p:nvSpPr>
        <p:spPr>
          <a:xfrm>
            <a:off x="2986994" y="2549549"/>
            <a:ext cx="1149887" cy="718518"/>
          </a:xfrm>
          <a:prstGeom prst="rect">
            <a:avLst/>
          </a:prstGeom>
          <a:solidFill>
            <a:srgbClr val="FFFF00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A4A3E07-C6EB-4BA6-9764-BB85466CC42E}"/>
              </a:ext>
            </a:extLst>
          </p:cNvPr>
          <p:cNvSpPr/>
          <p:nvPr/>
        </p:nvSpPr>
        <p:spPr>
          <a:xfrm>
            <a:off x="4127006" y="3849901"/>
            <a:ext cx="1163782" cy="782292"/>
          </a:xfrm>
          <a:custGeom>
            <a:avLst/>
            <a:gdLst>
              <a:gd name="connsiteX0" fmla="*/ 5937 w 1163782"/>
              <a:gd name="connsiteY0" fmla="*/ 0 h 1110343"/>
              <a:gd name="connsiteX1" fmla="*/ 1163782 w 1163782"/>
              <a:gd name="connsiteY1" fmla="*/ 5938 h 1110343"/>
              <a:gd name="connsiteX2" fmla="*/ 1140031 w 1163782"/>
              <a:gd name="connsiteY2" fmla="*/ 581891 h 1110343"/>
              <a:gd name="connsiteX3" fmla="*/ 896587 w 1163782"/>
              <a:gd name="connsiteY3" fmla="*/ 1110343 h 1110343"/>
              <a:gd name="connsiteX4" fmla="*/ 0 w 1163782"/>
              <a:gd name="connsiteY4" fmla="*/ 1110343 h 1110343"/>
              <a:gd name="connsiteX5" fmla="*/ 5937 w 1163782"/>
              <a:gd name="connsiteY5" fmla="*/ 0 h 1110343"/>
              <a:gd name="connsiteX0" fmla="*/ 5937 w 1163782"/>
              <a:gd name="connsiteY0" fmla="*/ 0 h 1128156"/>
              <a:gd name="connsiteX1" fmla="*/ 1163782 w 1163782"/>
              <a:gd name="connsiteY1" fmla="*/ 5938 h 1128156"/>
              <a:gd name="connsiteX2" fmla="*/ 1140031 w 1163782"/>
              <a:gd name="connsiteY2" fmla="*/ 581891 h 1128156"/>
              <a:gd name="connsiteX3" fmla="*/ 1157844 w 1163782"/>
              <a:gd name="connsiteY3" fmla="*/ 1128156 h 1128156"/>
              <a:gd name="connsiteX4" fmla="*/ 0 w 1163782"/>
              <a:gd name="connsiteY4" fmla="*/ 1110343 h 1128156"/>
              <a:gd name="connsiteX5" fmla="*/ 5937 w 1163782"/>
              <a:gd name="connsiteY5" fmla="*/ 0 h 11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782" h="1128156">
                <a:moveTo>
                  <a:pt x="5937" y="0"/>
                </a:moveTo>
                <a:lnTo>
                  <a:pt x="1163782" y="5938"/>
                </a:lnTo>
                <a:lnTo>
                  <a:pt x="1140031" y="581891"/>
                </a:lnTo>
                <a:lnTo>
                  <a:pt x="1157844" y="1128156"/>
                </a:lnTo>
                <a:lnTo>
                  <a:pt x="0" y="1110343"/>
                </a:lnTo>
                <a:lnTo>
                  <a:pt x="5937" y="0"/>
                </a:lnTo>
                <a:close/>
              </a:path>
            </a:pathLst>
          </a:custGeom>
          <a:solidFill>
            <a:srgbClr val="4472BE">
              <a:alpha val="21961"/>
            </a:srgbClr>
          </a:solidFill>
          <a:ln>
            <a:solidFill>
              <a:srgbClr val="2F528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0" name="Line 51">
            <a:extLst>
              <a:ext uri="{FF2B5EF4-FFF2-40B4-BE49-F238E27FC236}">
                <a16:creationId xmlns:a16="http://schemas.microsoft.com/office/drawing/2014/main" id="{AA54A378-229F-4D12-9A95-66796A7C8F73}"/>
              </a:ext>
            </a:extLst>
          </p:cNvPr>
          <p:cNvSpPr>
            <a:spLocks noChangeShapeType="1"/>
          </p:cNvSpPr>
          <p:nvPr/>
        </p:nvSpPr>
        <p:spPr bwMode="auto">
          <a:xfrm>
            <a:off x="5779845" y="2483598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3" name="Line 52">
            <a:extLst>
              <a:ext uri="{FF2B5EF4-FFF2-40B4-BE49-F238E27FC236}">
                <a16:creationId xmlns:a16="http://schemas.microsoft.com/office/drawing/2014/main" id="{B0A524FC-647A-4815-A43A-2DC1086326C0}"/>
              </a:ext>
            </a:extLst>
          </p:cNvPr>
          <p:cNvSpPr>
            <a:spLocks noChangeShapeType="1"/>
          </p:cNvSpPr>
          <p:nvPr/>
        </p:nvSpPr>
        <p:spPr bwMode="auto">
          <a:xfrm>
            <a:off x="7076832" y="2483598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01A7D1D-70A2-4607-A5CE-2A3AB424DCA3}"/>
              </a:ext>
            </a:extLst>
          </p:cNvPr>
          <p:cNvSpPr txBox="1"/>
          <p:nvPr/>
        </p:nvSpPr>
        <p:spPr>
          <a:xfrm>
            <a:off x="6587197" y="2168127"/>
            <a:ext cx="1041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Net-Cash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DED839C-EA03-4484-95E5-E46DDAC80AFE}"/>
              </a:ext>
            </a:extLst>
          </p:cNvPr>
          <p:cNvSpPr txBox="1"/>
          <p:nvPr/>
        </p:nvSpPr>
        <p:spPr>
          <a:xfrm>
            <a:off x="3386948" y="2114266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Enterprise </a:t>
            </a:r>
            <a:r>
              <a:rPr lang="nl-BE" dirty="0" err="1"/>
              <a:t>value</a:t>
            </a:r>
            <a:endParaRPr lang="nl-BE" dirty="0"/>
          </a:p>
        </p:txBody>
      </p:sp>
      <p:sp>
        <p:nvSpPr>
          <p:cNvPr id="37" name="Line 51">
            <a:extLst>
              <a:ext uri="{FF2B5EF4-FFF2-40B4-BE49-F238E27FC236}">
                <a16:creationId xmlns:a16="http://schemas.microsoft.com/office/drawing/2014/main" id="{D89DA65D-55C8-4A37-8057-627C684A108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2471607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8" name="Line 52">
            <a:extLst>
              <a:ext uri="{FF2B5EF4-FFF2-40B4-BE49-F238E27FC236}">
                <a16:creationId xmlns:a16="http://schemas.microsoft.com/office/drawing/2014/main" id="{ADE1A5E0-4A29-4ADD-A8DF-C770FFC8DC42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6987" y="2471607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8368CEE-27A0-4A93-8484-DCD5B1CA3A91}"/>
              </a:ext>
            </a:extLst>
          </p:cNvPr>
          <p:cNvSpPr txBox="1"/>
          <p:nvPr/>
        </p:nvSpPr>
        <p:spPr>
          <a:xfrm>
            <a:off x="905060" y="2114266"/>
            <a:ext cx="771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/>
              <a:t>Equity</a:t>
            </a:r>
            <a:endParaRPr lang="nl-B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A74B1C-C180-4F3F-B910-D7A868F401E8}"/>
              </a:ext>
            </a:extLst>
          </p:cNvPr>
          <p:cNvSpPr txBox="1"/>
          <p:nvPr/>
        </p:nvSpPr>
        <p:spPr>
          <a:xfrm>
            <a:off x="2512747" y="2006544"/>
            <a:ext cx="3449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5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929469D-32C3-4F65-B1E3-2BADCDCD5F0E}"/>
              </a:ext>
            </a:extLst>
          </p:cNvPr>
          <p:cNvSpPr txBox="1"/>
          <p:nvPr/>
        </p:nvSpPr>
        <p:spPr>
          <a:xfrm>
            <a:off x="5498251" y="2060405"/>
            <a:ext cx="3449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5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E5E1717-8EF9-4761-A926-8B15E595117F}"/>
              </a:ext>
            </a:extLst>
          </p:cNvPr>
          <p:cNvSpPr txBox="1"/>
          <p:nvPr/>
        </p:nvSpPr>
        <p:spPr>
          <a:xfrm rot="16200000">
            <a:off x="2506799" y="2732470"/>
            <a:ext cx="746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accent4">
                    <a:lumMod val="75000"/>
                  </a:schemeClr>
                </a:solidFill>
              </a:rPr>
              <a:t>V. act.</a:t>
            </a:r>
          </a:p>
        </p:txBody>
      </p:sp>
      <p:pic>
        <p:nvPicPr>
          <p:cNvPr id="1026" name="Picture 2" descr="De bronafbeelding bekijken">
            <a:extLst>
              <a:ext uri="{FF2B5EF4-FFF2-40B4-BE49-F238E27FC236}">
                <a16:creationId xmlns:a16="http://schemas.microsoft.com/office/drawing/2014/main" id="{A6A0AD92-6E56-4077-B5C4-9A6570EC2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706" y="3181082"/>
            <a:ext cx="1524138" cy="152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C1CBF99A-24B9-458D-8CF2-0E84A4D94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304" y="2680110"/>
            <a:ext cx="889533" cy="125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EDA13C0A-5490-4F36-9A57-DFCFB921F2F8}"/>
              </a:ext>
            </a:extLst>
          </p:cNvPr>
          <p:cNvSpPr/>
          <p:nvPr/>
        </p:nvSpPr>
        <p:spPr>
          <a:xfrm>
            <a:off x="5243629" y="3388856"/>
            <a:ext cx="471638" cy="12616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1F15A8C-6A47-423A-A294-E53FC30EF9DC}"/>
              </a:ext>
            </a:extLst>
          </p:cNvPr>
          <p:cNvSpPr/>
          <p:nvPr/>
        </p:nvSpPr>
        <p:spPr>
          <a:xfrm>
            <a:off x="3165813" y="4678233"/>
            <a:ext cx="2124975" cy="196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BF2AF88-27AE-4A0F-A2A2-FC95706ABFFD}"/>
              </a:ext>
            </a:extLst>
          </p:cNvPr>
          <p:cNvSpPr txBox="1"/>
          <p:nvPr/>
        </p:nvSpPr>
        <p:spPr>
          <a:xfrm>
            <a:off x="2896765" y="4639984"/>
            <a:ext cx="248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4472BE"/>
                </a:solidFill>
              </a:rPr>
              <a:t>Bedrijfskapitaalbehoefte</a:t>
            </a:r>
          </a:p>
        </p:txBody>
      </p:sp>
      <p:pic>
        <p:nvPicPr>
          <p:cNvPr id="42" name="Picture 6" descr="Afbeeldingsresultaten voor auto onderdelen">
            <a:extLst>
              <a:ext uri="{FF2B5EF4-FFF2-40B4-BE49-F238E27FC236}">
                <a16:creationId xmlns:a16="http://schemas.microsoft.com/office/drawing/2014/main" id="{296EEADD-13E1-4BAD-B223-C0FF5E070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87" y="2484709"/>
            <a:ext cx="2356273" cy="131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EA6C2FE4-2A15-46EF-A23D-399E34A0D38E}"/>
              </a:ext>
            </a:extLst>
          </p:cNvPr>
          <p:cNvSpPr/>
          <p:nvPr/>
        </p:nvSpPr>
        <p:spPr>
          <a:xfrm>
            <a:off x="4141429" y="2546698"/>
            <a:ext cx="1046861" cy="11036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4516B33-5D2D-47C2-9BC5-2A4CCA902348}"/>
              </a:ext>
            </a:extLst>
          </p:cNvPr>
          <p:cNvSpPr/>
          <p:nvPr/>
        </p:nvSpPr>
        <p:spPr>
          <a:xfrm>
            <a:off x="2569266" y="2505996"/>
            <a:ext cx="250168" cy="1352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052" name="Picture 4" descr="De bronafbeelding bekijken">
            <a:extLst>
              <a:ext uri="{FF2B5EF4-FFF2-40B4-BE49-F238E27FC236}">
                <a16:creationId xmlns:a16="http://schemas.microsoft.com/office/drawing/2014/main" id="{5B0D0347-4BD1-4FAA-8A07-411C18199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3414469"/>
            <a:ext cx="2308992" cy="130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45D19D5-5746-4562-B2E5-60F81E917A94}"/>
              </a:ext>
            </a:extLst>
          </p:cNvPr>
          <p:cNvSpPr/>
          <p:nvPr/>
        </p:nvSpPr>
        <p:spPr>
          <a:xfrm>
            <a:off x="2645206" y="3407080"/>
            <a:ext cx="471638" cy="1172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8" name="Line 52">
            <a:extLst>
              <a:ext uri="{FF2B5EF4-FFF2-40B4-BE49-F238E27FC236}">
                <a16:creationId xmlns:a16="http://schemas.microsoft.com/office/drawing/2014/main" id="{C9D0D422-5589-4A3D-AE3F-AFA5FC426942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6713" y="2471607"/>
            <a:ext cx="0" cy="95739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1AC424-28A7-4ADB-A74F-32A5BBA4AE89}"/>
              </a:ext>
            </a:extLst>
          </p:cNvPr>
          <p:cNvSpPr/>
          <p:nvPr/>
        </p:nvSpPr>
        <p:spPr>
          <a:xfrm>
            <a:off x="2779066" y="1877352"/>
            <a:ext cx="2788623" cy="3382469"/>
          </a:xfrm>
          <a:prstGeom prst="rect">
            <a:avLst/>
          </a:prstGeom>
          <a:noFill/>
          <a:ln w="57150">
            <a:solidFill>
              <a:srgbClr val="FF99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E48929-4756-46E4-9DAC-B69DA71F7D38}"/>
              </a:ext>
            </a:extLst>
          </p:cNvPr>
          <p:cNvSpPr txBox="1"/>
          <p:nvPr/>
        </p:nvSpPr>
        <p:spPr>
          <a:xfrm>
            <a:off x="2687525" y="1441067"/>
            <a:ext cx="3081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 VAN DE WAARDERING</a:t>
            </a:r>
          </a:p>
        </p:txBody>
      </p:sp>
      <p:pic>
        <p:nvPicPr>
          <p:cNvPr id="51" name="image1.jpeg">
            <a:extLst>
              <a:ext uri="{FF2B5EF4-FFF2-40B4-BE49-F238E27FC236}">
                <a16:creationId xmlns:a16="http://schemas.microsoft.com/office/drawing/2014/main" id="{29799A42-B6E7-4E43-AD04-AA190837BDC2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51844" y="5988106"/>
            <a:ext cx="1459448" cy="7333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5E4F998-294C-411D-B5C1-6AF4013281E3}"/>
              </a:ext>
            </a:extLst>
          </p:cNvPr>
          <p:cNvSpPr txBox="1"/>
          <p:nvPr/>
        </p:nvSpPr>
        <p:spPr>
          <a:xfrm rot="19904078">
            <a:off x="1022025" y="878701"/>
            <a:ext cx="218739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000" b="1" dirty="0">
                <a:solidFill>
                  <a:srgbClr val="FF0000"/>
                </a:solidFill>
              </a:rPr>
              <a:t>6,5 x EBITDA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1EE9FB5-58DB-44B1-9183-FBADE06BA0FD}"/>
              </a:ext>
            </a:extLst>
          </p:cNvPr>
          <p:cNvSpPr txBox="1"/>
          <p:nvPr/>
        </p:nvSpPr>
        <p:spPr>
          <a:xfrm rot="1681817">
            <a:off x="3406350" y="1122791"/>
            <a:ext cx="188865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000" b="1" dirty="0">
                <a:solidFill>
                  <a:srgbClr val="FF0000"/>
                </a:solidFill>
              </a:rPr>
              <a:t>1 x OMZET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592F3E6-9241-477D-AAF3-FB2A0A2FBD03}"/>
              </a:ext>
            </a:extLst>
          </p:cNvPr>
          <p:cNvSpPr txBox="1"/>
          <p:nvPr/>
        </p:nvSpPr>
        <p:spPr>
          <a:xfrm rot="929626">
            <a:off x="5107504" y="729817"/>
            <a:ext cx="31614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000" b="1" dirty="0">
                <a:solidFill>
                  <a:srgbClr val="FF0000"/>
                </a:solidFill>
              </a:rPr>
              <a:t>GECORRIGEERD</a:t>
            </a:r>
          </a:p>
          <a:p>
            <a:r>
              <a:rPr lang="nl-BE" sz="3000" b="1" dirty="0">
                <a:solidFill>
                  <a:srgbClr val="FF0000"/>
                </a:solidFill>
              </a:rPr>
              <a:t>EIGEN VERMOGEN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820AF34-F614-4E8B-93DF-6C6B6916D2D5}"/>
              </a:ext>
            </a:extLst>
          </p:cNvPr>
          <p:cNvSpPr txBox="1"/>
          <p:nvPr/>
        </p:nvSpPr>
        <p:spPr>
          <a:xfrm rot="1352457">
            <a:off x="4165276" y="3008666"/>
            <a:ext cx="220380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000" b="1" dirty="0">
                <a:solidFill>
                  <a:srgbClr val="FF0000"/>
                </a:solidFill>
              </a:rPr>
              <a:t>LOCKED BOX</a:t>
            </a:r>
          </a:p>
        </p:txBody>
      </p:sp>
      <p:sp>
        <p:nvSpPr>
          <p:cNvPr id="54" name="Line 52">
            <a:extLst>
              <a:ext uri="{FF2B5EF4-FFF2-40B4-BE49-F238E27FC236}">
                <a16:creationId xmlns:a16="http://schemas.microsoft.com/office/drawing/2014/main" id="{219A8AA3-E329-445A-97E0-1F367A0EDFE9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6713" y="3205407"/>
            <a:ext cx="0" cy="29709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56" name="Line 52">
            <a:extLst>
              <a:ext uri="{FF2B5EF4-FFF2-40B4-BE49-F238E27FC236}">
                <a16:creationId xmlns:a16="http://schemas.microsoft.com/office/drawing/2014/main" id="{C0AC0784-D2BF-46D0-A5DB-6E6C513FB3F8}"/>
              </a:ext>
            </a:extLst>
          </p:cNvPr>
          <p:cNvSpPr>
            <a:spLocks noChangeShapeType="1"/>
          </p:cNvSpPr>
          <p:nvPr/>
        </p:nvSpPr>
        <p:spPr bwMode="auto">
          <a:xfrm>
            <a:off x="4142067" y="4514387"/>
            <a:ext cx="0" cy="29709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96342389"/>
      </p:ext>
    </p:extLst>
  </p:cSld>
  <p:clrMapOvr>
    <a:masterClrMapping/>
  </p:clrMapOvr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image2.png">
            <a:extLst>
              <a:ext uri="{FF2B5EF4-FFF2-40B4-BE49-F238E27FC236}">
                <a16:creationId xmlns:a16="http://schemas.microsoft.com/office/drawing/2014/main" id="{7E9DE044-6614-4230-8BEE-BAABDDA2A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14BFF551-F0BA-4FEB-91C9-848DBD360A0F}"/>
              </a:ext>
            </a:extLst>
          </p:cNvPr>
          <p:cNvSpPr/>
          <p:nvPr/>
        </p:nvSpPr>
        <p:spPr>
          <a:xfrm>
            <a:off x="3034227" y="3251200"/>
            <a:ext cx="246330" cy="17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655DB34-817F-498B-9057-FAC3B93DFB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615" y="2127996"/>
            <a:ext cx="2515214" cy="25414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77AAE3-4B52-4F8B-80B5-498D859FC9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335" y="2301736"/>
            <a:ext cx="2405787" cy="23006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C9CEB7-16DB-4E83-8833-2235F3A91720}"/>
              </a:ext>
            </a:extLst>
          </p:cNvPr>
          <p:cNvSpPr txBox="1"/>
          <p:nvPr/>
        </p:nvSpPr>
        <p:spPr>
          <a:xfrm rot="5400000">
            <a:off x="2324758" y="3066534"/>
            <a:ext cx="1211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B050"/>
                </a:solidFill>
              </a:rPr>
              <a:t>Net-cash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CE9F7F-96B7-4EA1-86AF-6234948D2E4C}"/>
              </a:ext>
            </a:extLst>
          </p:cNvPr>
          <p:cNvSpPr txBox="1"/>
          <p:nvPr/>
        </p:nvSpPr>
        <p:spPr>
          <a:xfrm>
            <a:off x="3282461" y="5303087"/>
            <a:ext cx="4447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Actuele waarde 5 x kasstroom  		399</a:t>
            </a:r>
          </a:p>
          <a:p>
            <a:r>
              <a:rPr lang="nl-BE" dirty="0"/>
              <a:t>+/+ Actuele waarde Terminal Value	292</a:t>
            </a:r>
          </a:p>
          <a:p>
            <a:r>
              <a:rPr lang="nl-BE" dirty="0"/>
              <a:t>ENTERPRISE VALUE:				691	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5B5D3E4-731B-4573-9E23-3EFB680883CD}"/>
              </a:ext>
            </a:extLst>
          </p:cNvPr>
          <p:cNvCxnSpPr>
            <a:cxnSpLocks/>
          </p:cNvCxnSpPr>
          <p:nvPr/>
        </p:nvCxnSpPr>
        <p:spPr>
          <a:xfrm>
            <a:off x="6018774" y="4755416"/>
            <a:ext cx="909564" cy="6536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EBFF69E-B197-45C3-A3E6-411540F493CA}"/>
              </a:ext>
            </a:extLst>
          </p:cNvPr>
          <p:cNvCxnSpPr>
            <a:cxnSpLocks/>
          </p:cNvCxnSpPr>
          <p:nvPr/>
        </p:nvCxnSpPr>
        <p:spPr>
          <a:xfrm flipH="1">
            <a:off x="7469945" y="4734931"/>
            <a:ext cx="1153551" cy="9624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A2DC9F-A163-4D98-B643-5DA599AA59F9}"/>
              </a:ext>
            </a:extLst>
          </p:cNvPr>
          <p:cNvCxnSpPr/>
          <p:nvPr/>
        </p:nvCxnSpPr>
        <p:spPr>
          <a:xfrm flipV="1">
            <a:off x="6928338" y="5903567"/>
            <a:ext cx="541607" cy="70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Beste Elektrische Auto's van 2021 / 2022 - Mountox">
            <a:extLst>
              <a:ext uri="{FF2B5EF4-FFF2-40B4-BE49-F238E27FC236}">
                <a16:creationId xmlns:a16="http://schemas.microsoft.com/office/drawing/2014/main" id="{006AA5F9-4C5A-4C43-8B64-22FBBACC8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555" y="2250280"/>
            <a:ext cx="1263274" cy="54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778DBA0-30BB-40D4-B63C-B28685FF48CD}"/>
              </a:ext>
            </a:extLst>
          </p:cNvPr>
          <p:cNvSpPr/>
          <p:nvPr/>
        </p:nvSpPr>
        <p:spPr>
          <a:xfrm>
            <a:off x="311614" y="2757160"/>
            <a:ext cx="2508233" cy="1912250"/>
          </a:xfrm>
          <a:custGeom>
            <a:avLst/>
            <a:gdLst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51906 w 2297875"/>
              <a:gd name="connsiteY4" fmla="*/ 831273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39152 w 2297875"/>
              <a:gd name="connsiteY4" fmla="*/ 612345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  <a:gd name="connsiteX0" fmla="*/ 1300787 w 2297875"/>
              <a:gd name="connsiteY0" fmla="*/ 624158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39152 w 2297875"/>
              <a:gd name="connsiteY4" fmla="*/ 612345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300787 w 2297875"/>
              <a:gd name="connsiteY11" fmla="*/ 624158 h 1620982"/>
              <a:gd name="connsiteX0" fmla="*/ 1300787 w 2291497"/>
              <a:gd name="connsiteY0" fmla="*/ 624158 h 1620982"/>
              <a:gd name="connsiteX1" fmla="*/ 2291497 w 2291497"/>
              <a:gd name="connsiteY1" fmla="*/ 636013 h 1620982"/>
              <a:gd name="connsiteX2" fmla="*/ 2286000 w 2291497"/>
              <a:gd name="connsiteY2" fmla="*/ 5937 h 1620982"/>
              <a:gd name="connsiteX3" fmla="*/ 1140031 w 2291497"/>
              <a:gd name="connsiteY3" fmla="*/ 0 h 1620982"/>
              <a:gd name="connsiteX4" fmla="*/ 1139152 w 2291497"/>
              <a:gd name="connsiteY4" fmla="*/ 612345 h 1620982"/>
              <a:gd name="connsiteX5" fmla="*/ 890649 w 2291497"/>
              <a:gd name="connsiteY5" fmla="*/ 1377537 h 1620982"/>
              <a:gd name="connsiteX6" fmla="*/ 0 w 2291497"/>
              <a:gd name="connsiteY6" fmla="*/ 1377537 h 1620982"/>
              <a:gd name="connsiteX7" fmla="*/ 0 w 2291497"/>
              <a:gd name="connsiteY7" fmla="*/ 1620982 h 1620982"/>
              <a:gd name="connsiteX8" fmla="*/ 1145969 w 2291497"/>
              <a:gd name="connsiteY8" fmla="*/ 1609106 h 1620982"/>
              <a:gd name="connsiteX9" fmla="*/ 1145969 w 2291497"/>
              <a:gd name="connsiteY9" fmla="*/ 1365662 h 1620982"/>
              <a:gd name="connsiteX10" fmla="*/ 985652 w 2291497"/>
              <a:gd name="connsiteY10" fmla="*/ 1377537 h 1620982"/>
              <a:gd name="connsiteX11" fmla="*/ 1300787 w 2291497"/>
              <a:gd name="connsiteY11" fmla="*/ 624158 h 162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1497" h="1620982">
                <a:moveTo>
                  <a:pt x="1300787" y="624158"/>
                </a:moveTo>
                <a:lnTo>
                  <a:pt x="2291497" y="636013"/>
                </a:lnTo>
                <a:cubicBezTo>
                  <a:pt x="2289665" y="425988"/>
                  <a:pt x="2287832" y="215962"/>
                  <a:pt x="2286000" y="5937"/>
                </a:cubicBezTo>
                <a:lnTo>
                  <a:pt x="1140031" y="0"/>
                </a:lnTo>
                <a:lnTo>
                  <a:pt x="1139152" y="612345"/>
                </a:lnTo>
                <a:lnTo>
                  <a:pt x="890649" y="1377537"/>
                </a:lnTo>
                <a:lnTo>
                  <a:pt x="0" y="1377537"/>
                </a:lnTo>
                <a:lnTo>
                  <a:pt x="0" y="1620982"/>
                </a:lnTo>
                <a:lnTo>
                  <a:pt x="1145969" y="1609106"/>
                </a:lnTo>
                <a:lnTo>
                  <a:pt x="1145969" y="1365662"/>
                </a:lnTo>
                <a:lnTo>
                  <a:pt x="985652" y="1377537"/>
                </a:lnTo>
                <a:lnTo>
                  <a:pt x="1300787" y="624158"/>
                </a:lnTo>
                <a:close/>
              </a:path>
            </a:pathLst>
          </a:custGeom>
          <a:solidFill>
            <a:srgbClr val="92D050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ECF8FB-83EE-41A6-9779-813D6690AEDD}"/>
              </a:ext>
            </a:extLst>
          </p:cNvPr>
          <p:cNvSpPr txBox="1"/>
          <p:nvPr/>
        </p:nvSpPr>
        <p:spPr>
          <a:xfrm>
            <a:off x="1691248" y="2144771"/>
            <a:ext cx="1007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rgbClr val="FF0000"/>
                </a:solidFill>
              </a:rPr>
              <a:t>185.000 €</a:t>
            </a:r>
            <a:r>
              <a:rPr lang="nl-BE" sz="16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36AD44-364C-43D6-A606-853434B8024F}"/>
              </a:ext>
            </a:extLst>
          </p:cNvPr>
          <p:cNvSpPr txBox="1"/>
          <p:nvPr/>
        </p:nvSpPr>
        <p:spPr>
          <a:xfrm>
            <a:off x="4348635" y="1629746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Goodwill: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906039-FE46-4EA9-8459-024EDF947009}"/>
              </a:ext>
            </a:extLst>
          </p:cNvPr>
          <p:cNvSpPr txBox="1"/>
          <p:nvPr/>
        </p:nvSpPr>
        <p:spPr>
          <a:xfrm>
            <a:off x="5346797" y="1012269"/>
            <a:ext cx="2122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691 Enterprise Value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1D8702A-39F9-4A7E-AB08-C8D38B2A0275}"/>
              </a:ext>
            </a:extLst>
          </p:cNvPr>
          <p:cNvSpPr txBox="1"/>
          <p:nvPr/>
        </p:nvSpPr>
        <p:spPr>
          <a:xfrm>
            <a:off x="5282164" y="1249447"/>
            <a:ext cx="2187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-185 Eigen Vermogen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5942EC9-70EA-4679-A93B-108CF4E9B0A5}"/>
              </a:ext>
            </a:extLst>
          </p:cNvPr>
          <p:cNvCxnSpPr/>
          <p:nvPr/>
        </p:nvCxnSpPr>
        <p:spPr>
          <a:xfrm flipV="1">
            <a:off x="5346797" y="1596152"/>
            <a:ext cx="541607" cy="70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6DBE7D5-FC1C-4D14-ACC3-4996CA1FA137}"/>
              </a:ext>
            </a:extLst>
          </p:cNvPr>
          <p:cNvSpPr txBox="1"/>
          <p:nvPr/>
        </p:nvSpPr>
        <p:spPr>
          <a:xfrm>
            <a:off x="5346797" y="162760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506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6948C1B-5B92-4B05-BED3-53BE6C54023E}"/>
              </a:ext>
            </a:extLst>
          </p:cNvPr>
          <p:cNvSpPr txBox="1"/>
          <p:nvPr/>
        </p:nvSpPr>
        <p:spPr>
          <a:xfrm>
            <a:off x="3301114" y="1026229"/>
            <a:ext cx="1330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EBITDA: 180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752503D-1C8B-4A50-BB45-3D97C01EE7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7305" y="2295395"/>
            <a:ext cx="590550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7389"/>
      </p:ext>
    </p:extLst>
  </p:cSld>
  <p:clrMapOvr>
    <a:masterClrMapping/>
  </p:clrMapOvr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image2.png">
            <a:extLst>
              <a:ext uri="{FF2B5EF4-FFF2-40B4-BE49-F238E27FC236}">
                <a16:creationId xmlns:a16="http://schemas.microsoft.com/office/drawing/2014/main" id="{7E9DE044-6614-4230-8BEE-BAABDDA2A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33728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14BFF551-F0BA-4FEB-91C9-848DBD360A0F}"/>
              </a:ext>
            </a:extLst>
          </p:cNvPr>
          <p:cNvSpPr/>
          <p:nvPr/>
        </p:nvSpPr>
        <p:spPr>
          <a:xfrm>
            <a:off x="3034227" y="3251200"/>
            <a:ext cx="246330" cy="17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655DB34-817F-498B-9057-FAC3B93DFB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615" y="2127996"/>
            <a:ext cx="2515214" cy="25414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77AAE3-4B52-4F8B-80B5-498D859FC9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335" y="2301736"/>
            <a:ext cx="2405787" cy="23006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C9CEB7-16DB-4E83-8833-2235F3A91720}"/>
              </a:ext>
            </a:extLst>
          </p:cNvPr>
          <p:cNvSpPr txBox="1"/>
          <p:nvPr/>
        </p:nvSpPr>
        <p:spPr>
          <a:xfrm rot="5400000">
            <a:off x="2324758" y="3066534"/>
            <a:ext cx="1211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B050"/>
                </a:solidFill>
              </a:rPr>
              <a:t>Net-cash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CE9F7F-96B7-4EA1-86AF-6234948D2E4C}"/>
              </a:ext>
            </a:extLst>
          </p:cNvPr>
          <p:cNvSpPr txBox="1"/>
          <p:nvPr/>
        </p:nvSpPr>
        <p:spPr>
          <a:xfrm>
            <a:off x="3282461" y="5303087"/>
            <a:ext cx="4447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Actuele waarde 5 x kasstroom  		399</a:t>
            </a:r>
          </a:p>
          <a:p>
            <a:r>
              <a:rPr lang="nl-BE" dirty="0"/>
              <a:t>+/+ Actuele waarde Terminal Value	292</a:t>
            </a:r>
          </a:p>
          <a:p>
            <a:r>
              <a:rPr lang="nl-BE" dirty="0"/>
              <a:t>ENTERPRISE VALUE:				691	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5B5D3E4-731B-4573-9E23-3EFB680883CD}"/>
              </a:ext>
            </a:extLst>
          </p:cNvPr>
          <p:cNvCxnSpPr>
            <a:cxnSpLocks/>
          </p:cNvCxnSpPr>
          <p:nvPr/>
        </p:nvCxnSpPr>
        <p:spPr>
          <a:xfrm>
            <a:off x="6018774" y="4755416"/>
            <a:ext cx="909564" cy="6536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EBFF69E-B197-45C3-A3E6-411540F493CA}"/>
              </a:ext>
            </a:extLst>
          </p:cNvPr>
          <p:cNvCxnSpPr>
            <a:cxnSpLocks/>
          </p:cNvCxnSpPr>
          <p:nvPr/>
        </p:nvCxnSpPr>
        <p:spPr>
          <a:xfrm flipH="1">
            <a:off x="7469945" y="4734931"/>
            <a:ext cx="1153551" cy="9624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A2DC9F-A163-4D98-B643-5DA599AA59F9}"/>
              </a:ext>
            </a:extLst>
          </p:cNvPr>
          <p:cNvCxnSpPr/>
          <p:nvPr/>
        </p:nvCxnSpPr>
        <p:spPr>
          <a:xfrm flipV="1">
            <a:off x="6928338" y="5903567"/>
            <a:ext cx="541607" cy="70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Beste Elektrische Auto's van 2021 / 2022 - Mountox">
            <a:extLst>
              <a:ext uri="{FF2B5EF4-FFF2-40B4-BE49-F238E27FC236}">
                <a16:creationId xmlns:a16="http://schemas.microsoft.com/office/drawing/2014/main" id="{006AA5F9-4C5A-4C43-8B64-22FBBACC8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555" y="2250280"/>
            <a:ext cx="1263274" cy="54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778DBA0-30BB-40D4-B63C-B28685FF48CD}"/>
              </a:ext>
            </a:extLst>
          </p:cNvPr>
          <p:cNvSpPr/>
          <p:nvPr/>
        </p:nvSpPr>
        <p:spPr>
          <a:xfrm>
            <a:off x="311614" y="2757160"/>
            <a:ext cx="2508233" cy="1912250"/>
          </a:xfrm>
          <a:custGeom>
            <a:avLst/>
            <a:gdLst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51906 w 2297875"/>
              <a:gd name="connsiteY4" fmla="*/ 831273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39152 w 2297875"/>
              <a:gd name="connsiteY4" fmla="*/ 612345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  <a:gd name="connsiteX0" fmla="*/ 1300787 w 2297875"/>
              <a:gd name="connsiteY0" fmla="*/ 624158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39152 w 2297875"/>
              <a:gd name="connsiteY4" fmla="*/ 612345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300787 w 2297875"/>
              <a:gd name="connsiteY11" fmla="*/ 624158 h 1620982"/>
              <a:gd name="connsiteX0" fmla="*/ 1300787 w 2291497"/>
              <a:gd name="connsiteY0" fmla="*/ 624158 h 1620982"/>
              <a:gd name="connsiteX1" fmla="*/ 2291497 w 2291497"/>
              <a:gd name="connsiteY1" fmla="*/ 636013 h 1620982"/>
              <a:gd name="connsiteX2" fmla="*/ 2286000 w 2291497"/>
              <a:gd name="connsiteY2" fmla="*/ 5937 h 1620982"/>
              <a:gd name="connsiteX3" fmla="*/ 1140031 w 2291497"/>
              <a:gd name="connsiteY3" fmla="*/ 0 h 1620982"/>
              <a:gd name="connsiteX4" fmla="*/ 1139152 w 2291497"/>
              <a:gd name="connsiteY4" fmla="*/ 612345 h 1620982"/>
              <a:gd name="connsiteX5" fmla="*/ 890649 w 2291497"/>
              <a:gd name="connsiteY5" fmla="*/ 1377537 h 1620982"/>
              <a:gd name="connsiteX6" fmla="*/ 0 w 2291497"/>
              <a:gd name="connsiteY6" fmla="*/ 1377537 h 1620982"/>
              <a:gd name="connsiteX7" fmla="*/ 0 w 2291497"/>
              <a:gd name="connsiteY7" fmla="*/ 1620982 h 1620982"/>
              <a:gd name="connsiteX8" fmla="*/ 1145969 w 2291497"/>
              <a:gd name="connsiteY8" fmla="*/ 1609106 h 1620982"/>
              <a:gd name="connsiteX9" fmla="*/ 1145969 w 2291497"/>
              <a:gd name="connsiteY9" fmla="*/ 1365662 h 1620982"/>
              <a:gd name="connsiteX10" fmla="*/ 985652 w 2291497"/>
              <a:gd name="connsiteY10" fmla="*/ 1377537 h 1620982"/>
              <a:gd name="connsiteX11" fmla="*/ 1300787 w 2291497"/>
              <a:gd name="connsiteY11" fmla="*/ 624158 h 162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1497" h="1620982">
                <a:moveTo>
                  <a:pt x="1300787" y="624158"/>
                </a:moveTo>
                <a:lnTo>
                  <a:pt x="2291497" y="636013"/>
                </a:lnTo>
                <a:cubicBezTo>
                  <a:pt x="2289665" y="425988"/>
                  <a:pt x="2287832" y="215962"/>
                  <a:pt x="2286000" y="5937"/>
                </a:cubicBezTo>
                <a:lnTo>
                  <a:pt x="1140031" y="0"/>
                </a:lnTo>
                <a:lnTo>
                  <a:pt x="1139152" y="612345"/>
                </a:lnTo>
                <a:lnTo>
                  <a:pt x="890649" y="1377537"/>
                </a:lnTo>
                <a:lnTo>
                  <a:pt x="0" y="1377537"/>
                </a:lnTo>
                <a:lnTo>
                  <a:pt x="0" y="1620982"/>
                </a:lnTo>
                <a:lnTo>
                  <a:pt x="1145969" y="1609106"/>
                </a:lnTo>
                <a:lnTo>
                  <a:pt x="1145969" y="1365662"/>
                </a:lnTo>
                <a:lnTo>
                  <a:pt x="985652" y="1377537"/>
                </a:lnTo>
                <a:lnTo>
                  <a:pt x="1300787" y="624158"/>
                </a:lnTo>
                <a:close/>
              </a:path>
            </a:pathLst>
          </a:custGeom>
          <a:solidFill>
            <a:srgbClr val="92D050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ECF8FB-83EE-41A6-9779-813D6690AEDD}"/>
              </a:ext>
            </a:extLst>
          </p:cNvPr>
          <p:cNvSpPr txBox="1"/>
          <p:nvPr/>
        </p:nvSpPr>
        <p:spPr>
          <a:xfrm>
            <a:off x="1691248" y="2144771"/>
            <a:ext cx="1007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rgbClr val="FF0000"/>
                </a:solidFill>
              </a:rPr>
              <a:t>185.000 €</a:t>
            </a:r>
            <a:r>
              <a:rPr lang="nl-BE" sz="16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36AD44-364C-43D6-A606-853434B8024F}"/>
              </a:ext>
            </a:extLst>
          </p:cNvPr>
          <p:cNvSpPr txBox="1"/>
          <p:nvPr/>
        </p:nvSpPr>
        <p:spPr>
          <a:xfrm>
            <a:off x="4348635" y="1629746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Goodwill: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906039-FE46-4EA9-8459-024EDF947009}"/>
              </a:ext>
            </a:extLst>
          </p:cNvPr>
          <p:cNvSpPr txBox="1"/>
          <p:nvPr/>
        </p:nvSpPr>
        <p:spPr>
          <a:xfrm>
            <a:off x="5346797" y="1012269"/>
            <a:ext cx="2122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691 Enterprise Value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1D8702A-39F9-4A7E-AB08-C8D38B2A0275}"/>
              </a:ext>
            </a:extLst>
          </p:cNvPr>
          <p:cNvSpPr txBox="1"/>
          <p:nvPr/>
        </p:nvSpPr>
        <p:spPr>
          <a:xfrm>
            <a:off x="5282164" y="1249447"/>
            <a:ext cx="2187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-185 Eigen Vermogen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5942EC9-70EA-4679-A93B-108CF4E9B0A5}"/>
              </a:ext>
            </a:extLst>
          </p:cNvPr>
          <p:cNvCxnSpPr/>
          <p:nvPr/>
        </p:nvCxnSpPr>
        <p:spPr>
          <a:xfrm flipV="1">
            <a:off x="5346797" y="1596152"/>
            <a:ext cx="541607" cy="70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6DBE7D5-FC1C-4D14-ACC3-4996CA1FA137}"/>
              </a:ext>
            </a:extLst>
          </p:cNvPr>
          <p:cNvSpPr txBox="1"/>
          <p:nvPr/>
        </p:nvSpPr>
        <p:spPr>
          <a:xfrm>
            <a:off x="5346797" y="162760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506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486DAB5-90C9-495C-A20E-15F2DE34CBD2}"/>
              </a:ext>
            </a:extLst>
          </p:cNvPr>
          <p:cNvSpPr txBox="1"/>
          <p:nvPr/>
        </p:nvSpPr>
        <p:spPr>
          <a:xfrm>
            <a:off x="3301114" y="1026229"/>
            <a:ext cx="1330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EBITDA: 180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703B526-03D9-4FB4-9BA7-C5FCCAF8A053}"/>
              </a:ext>
            </a:extLst>
          </p:cNvPr>
          <p:cNvSpPr txBox="1"/>
          <p:nvPr/>
        </p:nvSpPr>
        <p:spPr>
          <a:xfrm>
            <a:off x="4516950" y="1012361"/>
            <a:ext cx="914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x 3,85 =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2D524967-B31F-46A6-97F5-62D67E9D1A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7305" y="2295395"/>
            <a:ext cx="590550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638213"/>
      </p:ext>
    </p:extLst>
  </p:cSld>
  <p:clrMapOvr>
    <a:masterClrMapping/>
  </p:clrMapOvr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906039-FE46-4EA9-8459-024EDF947009}"/>
              </a:ext>
            </a:extLst>
          </p:cNvPr>
          <p:cNvSpPr txBox="1"/>
          <p:nvPr/>
        </p:nvSpPr>
        <p:spPr>
          <a:xfrm>
            <a:off x="5346797" y="1012269"/>
            <a:ext cx="2122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677 Enterprise Value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486DAB5-90C9-495C-A20E-15F2DE34CBD2}"/>
              </a:ext>
            </a:extLst>
          </p:cNvPr>
          <p:cNvSpPr txBox="1"/>
          <p:nvPr/>
        </p:nvSpPr>
        <p:spPr>
          <a:xfrm>
            <a:off x="3301114" y="1026229"/>
            <a:ext cx="1330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EBITDA: 180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703B526-03D9-4FB4-9BA7-C5FCCAF8A053}"/>
              </a:ext>
            </a:extLst>
          </p:cNvPr>
          <p:cNvSpPr txBox="1"/>
          <p:nvPr/>
        </p:nvSpPr>
        <p:spPr>
          <a:xfrm>
            <a:off x="4508956" y="984349"/>
            <a:ext cx="994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>
                <a:solidFill>
                  <a:srgbClr val="FF0000"/>
                </a:solidFill>
              </a:rPr>
              <a:t>x </a:t>
            </a:r>
            <a:r>
              <a:rPr lang="nl-BE" sz="2000" b="1" dirty="0">
                <a:solidFill>
                  <a:srgbClr val="FF0000"/>
                </a:solidFill>
              </a:rPr>
              <a:t>3,85</a:t>
            </a:r>
            <a:r>
              <a:rPr lang="nl-BE" sz="2000" dirty="0">
                <a:solidFill>
                  <a:srgbClr val="FF0000"/>
                </a:solidFill>
              </a:rPr>
              <a:t> =</a:t>
            </a:r>
          </a:p>
        </p:txBody>
      </p:sp>
      <p:pic>
        <p:nvPicPr>
          <p:cNvPr id="2049" name="image2.png">
            <a:extLst>
              <a:ext uri="{FF2B5EF4-FFF2-40B4-BE49-F238E27FC236}">
                <a16:creationId xmlns:a16="http://schemas.microsoft.com/office/drawing/2014/main" id="{7E9DE044-6614-4230-8BEE-BAABDDA2A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33728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1450F8-EA90-4C33-9FC4-CE41B54450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0658" y="2142584"/>
            <a:ext cx="5092758" cy="46853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2AA21E-2E3D-4CCF-A023-1CA73CDBC16B}"/>
              </a:ext>
            </a:extLst>
          </p:cNvPr>
          <p:cNvSpPr txBox="1"/>
          <p:nvPr/>
        </p:nvSpPr>
        <p:spPr>
          <a:xfrm>
            <a:off x="2120742" y="1513434"/>
            <a:ext cx="45005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Volgens </a:t>
            </a:r>
            <a:r>
              <a:rPr lang="nl-BE" dirty="0" err="1"/>
              <a:t>Vlerick</a:t>
            </a:r>
            <a:r>
              <a:rPr lang="nl-BE" dirty="0"/>
              <a:t> Business School M&amp;A Monitor</a:t>
            </a:r>
          </a:p>
          <a:p>
            <a:r>
              <a:rPr lang="nl-BE" sz="1400" dirty="0"/>
              <a:t>https://www.vlerick.com/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4358791"/>
      </p:ext>
    </p:extLst>
  </p:cSld>
  <p:clrMapOvr>
    <a:masterClrMapping/>
  </p:clrMapOvr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906039-FE46-4EA9-8459-024EDF947009}"/>
              </a:ext>
            </a:extLst>
          </p:cNvPr>
          <p:cNvSpPr txBox="1"/>
          <p:nvPr/>
        </p:nvSpPr>
        <p:spPr>
          <a:xfrm>
            <a:off x="5346797" y="1012269"/>
            <a:ext cx="2122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677 Enterprise Value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486DAB5-90C9-495C-A20E-15F2DE34CBD2}"/>
              </a:ext>
            </a:extLst>
          </p:cNvPr>
          <p:cNvSpPr txBox="1"/>
          <p:nvPr/>
        </p:nvSpPr>
        <p:spPr>
          <a:xfrm>
            <a:off x="3301114" y="1026229"/>
            <a:ext cx="1330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EBITDA: 180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703B526-03D9-4FB4-9BA7-C5FCCAF8A053}"/>
              </a:ext>
            </a:extLst>
          </p:cNvPr>
          <p:cNvSpPr txBox="1"/>
          <p:nvPr/>
        </p:nvSpPr>
        <p:spPr>
          <a:xfrm>
            <a:off x="4508956" y="984349"/>
            <a:ext cx="994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>
                <a:solidFill>
                  <a:srgbClr val="FF0000"/>
                </a:solidFill>
              </a:rPr>
              <a:t>x </a:t>
            </a:r>
            <a:r>
              <a:rPr lang="nl-BE" sz="2000" b="1" dirty="0">
                <a:solidFill>
                  <a:srgbClr val="FF0000"/>
                </a:solidFill>
              </a:rPr>
              <a:t>3,85</a:t>
            </a:r>
            <a:r>
              <a:rPr lang="nl-BE" sz="2000" dirty="0">
                <a:solidFill>
                  <a:srgbClr val="FF0000"/>
                </a:solidFill>
              </a:rPr>
              <a:t> =</a:t>
            </a:r>
          </a:p>
        </p:txBody>
      </p:sp>
      <p:pic>
        <p:nvPicPr>
          <p:cNvPr id="2049" name="image2.png">
            <a:extLst>
              <a:ext uri="{FF2B5EF4-FFF2-40B4-BE49-F238E27FC236}">
                <a16:creationId xmlns:a16="http://schemas.microsoft.com/office/drawing/2014/main" id="{7E9DE044-6614-4230-8BEE-BAABDDA2A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33728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2DD846-938A-4213-8E92-5D61A20842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810" y="2260496"/>
            <a:ext cx="8120292" cy="233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329401"/>
      </p:ext>
    </p:extLst>
  </p:cSld>
  <p:clrMapOvr>
    <a:masterClrMapping/>
  </p:clrMapOvr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906039-FE46-4EA9-8459-024EDF947009}"/>
              </a:ext>
            </a:extLst>
          </p:cNvPr>
          <p:cNvSpPr txBox="1"/>
          <p:nvPr/>
        </p:nvSpPr>
        <p:spPr>
          <a:xfrm>
            <a:off x="5346797" y="1012269"/>
            <a:ext cx="2122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677 Enterprise Value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486DAB5-90C9-495C-A20E-15F2DE34CBD2}"/>
              </a:ext>
            </a:extLst>
          </p:cNvPr>
          <p:cNvSpPr txBox="1"/>
          <p:nvPr/>
        </p:nvSpPr>
        <p:spPr>
          <a:xfrm>
            <a:off x="3301114" y="1026229"/>
            <a:ext cx="1330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EBITDA: 180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703B526-03D9-4FB4-9BA7-C5FCCAF8A053}"/>
              </a:ext>
            </a:extLst>
          </p:cNvPr>
          <p:cNvSpPr txBox="1"/>
          <p:nvPr/>
        </p:nvSpPr>
        <p:spPr>
          <a:xfrm>
            <a:off x="4508956" y="984349"/>
            <a:ext cx="994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>
                <a:solidFill>
                  <a:srgbClr val="FF0000"/>
                </a:solidFill>
              </a:rPr>
              <a:t>x </a:t>
            </a:r>
            <a:r>
              <a:rPr lang="nl-BE" sz="2000" b="1" dirty="0">
                <a:solidFill>
                  <a:srgbClr val="FF0000"/>
                </a:solidFill>
              </a:rPr>
              <a:t>3,85</a:t>
            </a:r>
            <a:r>
              <a:rPr lang="nl-BE" sz="2000" dirty="0">
                <a:solidFill>
                  <a:srgbClr val="FF0000"/>
                </a:solidFill>
              </a:rPr>
              <a:t> =</a:t>
            </a:r>
          </a:p>
        </p:txBody>
      </p:sp>
      <p:pic>
        <p:nvPicPr>
          <p:cNvPr id="2049" name="image2.png">
            <a:extLst>
              <a:ext uri="{FF2B5EF4-FFF2-40B4-BE49-F238E27FC236}">
                <a16:creationId xmlns:a16="http://schemas.microsoft.com/office/drawing/2014/main" id="{7E9DE044-6614-4230-8BEE-BAABDDA2A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33728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2DD846-938A-4213-8E92-5D61A20842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810" y="2260496"/>
            <a:ext cx="8120292" cy="233700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761F9FD-DAB1-4D84-8B05-549087F94514}"/>
              </a:ext>
            </a:extLst>
          </p:cNvPr>
          <p:cNvSpPr/>
          <p:nvPr/>
        </p:nvSpPr>
        <p:spPr>
          <a:xfrm>
            <a:off x="4403558" y="4036595"/>
            <a:ext cx="2376237" cy="1564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77698710"/>
      </p:ext>
    </p:extLst>
  </p:cSld>
  <p:clrMapOvr>
    <a:masterClrMapping/>
  </p:clrMapOvr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image2.png">
            <a:extLst>
              <a:ext uri="{FF2B5EF4-FFF2-40B4-BE49-F238E27FC236}">
                <a16:creationId xmlns:a16="http://schemas.microsoft.com/office/drawing/2014/main" id="{7E9DE044-6614-4230-8BEE-BAABDDA2A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33728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14BFF551-F0BA-4FEB-91C9-848DBD360A0F}"/>
              </a:ext>
            </a:extLst>
          </p:cNvPr>
          <p:cNvSpPr/>
          <p:nvPr/>
        </p:nvSpPr>
        <p:spPr>
          <a:xfrm>
            <a:off x="3034227" y="3251200"/>
            <a:ext cx="246330" cy="17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655DB34-817F-498B-9057-FAC3B93DFB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615" y="2127996"/>
            <a:ext cx="2515214" cy="25414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77AAE3-4B52-4F8B-80B5-498D859FC9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335" y="2301736"/>
            <a:ext cx="2405787" cy="23006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C9CEB7-16DB-4E83-8833-2235F3A91720}"/>
              </a:ext>
            </a:extLst>
          </p:cNvPr>
          <p:cNvSpPr txBox="1"/>
          <p:nvPr/>
        </p:nvSpPr>
        <p:spPr>
          <a:xfrm rot="5400000">
            <a:off x="2324758" y="3066534"/>
            <a:ext cx="1211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B050"/>
                </a:solidFill>
              </a:rPr>
              <a:t>Net-cash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CE9F7F-96B7-4EA1-86AF-6234948D2E4C}"/>
              </a:ext>
            </a:extLst>
          </p:cNvPr>
          <p:cNvSpPr txBox="1"/>
          <p:nvPr/>
        </p:nvSpPr>
        <p:spPr>
          <a:xfrm>
            <a:off x="3282461" y="5303087"/>
            <a:ext cx="4447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Actuele waarde 5 x kasstroom  		399</a:t>
            </a:r>
          </a:p>
          <a:p>
            <a:r>
              <a:rPr lang="nl-BE" dirty="0"/>
              <a:t>+/+ Actuele waarde Terminal Value	292</a:t>
            </a:r>
          </a:p>
          <a:p>
            <a:r>
              <a:rPr lang="nl-BE" dirty="0"/>
              <a:t>ENTERPRISE VALUE:				691	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5B5D3E4-731B-4573-9E23-3EFB680883CD}"/>
              </a:ext>
            </a:extLst>
          </p:cNvPr>
          <p:cNvCxnSpPr>
            <a:cxnSpLocks/>
          </p:cNvCxnSpPr>
          <p:nvPr/>
        </p:nvCxnSpPr>
        <p:spPr>
          <a:xfrm>
            <a:off x="6018774" y="4755416"/>
            <a:ext cx="909564" cy="6536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EBFF69E-B197-45C3-A3E6-411540F493CA}"/>
              </a:ext>
            </a:extLst>
          </p:cNvPr>
          <p:cNvCxnSpPr>
            <a:cxnSpLocks/>
          </p:cNvCxnSpPr>
          <p:nvPr/>
        </p:nvCxnSpPr>
        <p:spPr>
          <a:xfrm flipH="1">
            <a:off x="7469945" y="4734931"/>
            <a:ext cx="1153551" cy="9624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A2DC9F-A163-4D98-B643-5DA599AA59F9}"/>
              </a:ext>
            </a:extLst>
          </p:cNvPr>
          <p:cNvCxnSpPr/>
          <p:nvPr/>
        </p:nvCxnSpPr>
        <p:spPr>
          <a:xfrm flipV="1">
            <a:off x="6928338" y="5903567"/>
            <a:ext cx="541607" cy="70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Beste Elektrische Auto's van 2021 / 2022 - Mountox">
            <a:extLst>
              <a:ext uri="{FF2B5EF4-FFF2-40B4-BE49-F238E27FC236}">
                <a16:creationId xmlns:a16="http://schemas.microsoft.com/office/drawing/2014/main" id="{006AA5F9-4C5A-4C43-8B64-22FBBACC8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555" y="2250280"/>
            <a:ext cx="1263274" cy="54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778DBA0-30BB-40D4-B63C-B28685FF48CD}"/>
              </a:ext>
            </a:extLst>
          </p:cNvPr>
          <p:cNvSpPr/>
          <p:nvPr/>
        </p:nvSpPr>
        <p:spPr>
          <a:xfrm>
            <a:off x="311614" y="2757160"/>
            <a:ext cx="2508233" cy="1912250"/>
          </a:xfrm>
          <a:custGeom>
            <a:avLst/>
            <a:gdLst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51906 w 2297875"/>
              <a:gd name="connsiteY4" fmla="*/ 831273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39152 w 2297875"/>
              <a:gd name="connsiteY4" fmla="*/ 612345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  <a:gd name="connsiteX0" fmla="*/ 1300787 w 2297875"/>
              <a:gd name="connsiteY0" fmla="*/ 624158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39152 w 2297875"/>
              <a:gd name="connsiteY4" fmla="*/ 612345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300787 w 2297875"/>
              <a:gd name="connsiteY11" fmla="*/ 624158 h 1620982"/>
              <a:gd name="connsiteX0" fmla="*/ 1300787 w 2291497"/>
              <a:gd name="connsiteY0" fmla="*/ 624158 h 1620982"/>
              <a:gd name="connsiteX1" fmla="*/ 2291497 w 2291497"/>
              <a:gd name="connsiteY1" fmla="*/ 636013 h 1620982"/>
              <a:gd name="connsiteX2" fmla="*/ 2286000 w 2291497"/>
              <a:gd name="connsiteY2" fmla="*/ 5937 h 1620982"/>
              <a:gd name="connsiteX3" fmla="*/ 1140031 w 2291497"/>
              <a:gd name="connsiteY3" fmla="*/ 0 h 1620982"/>
              <a:gd name="connsiteX4" fmla="*/ 1139152 w 2291497"/>
              <a:gd name="connsiteY4" fmla="*/ 612345 h 1620982"/>
              <a:gd name="connsiteX5" fmla="*/ 890649 w 2291497"/>
              <a:gd name="connsiteY5" fmla="*/ 1377537 h 1620982"/>
              <a:gd name="connsiteX6" fmla="*/ 0 w 2291497"/>
              <a:gd name="connsiteY6" fmla="*/ 1377537 h 1620982"/>
              <a:gd name="connsiteX7" fmla="*/ 0 w 2291497"/>
              <a:gd name="connsiteY7" fmla="*/ 1620982 h 1620982"/>
              <a:gd name="connsiteX8" fmla="*/ 1145969 w 2291497"/>
              <a:gd name="connsiteY8" fmla="*/ 1609106 h 1620982"/>
              <a:gd name="connsiteX9" fmla="*/ 1145969 w 2291497"/>
              <a:gd name="connsiteY9" fmla="*/ 1365662 h 1620982"/>
              <a:gd name="connsiteX10" fmla="*/ 985652 w 2291497"/>
              <a:gd name="connsiteY10" fmla="*/ 1377537 h 1620982"/>
              <a:gd name="connsiteX11" fmla="*/ 1300787 w 2291497"/>
              <a:gd name="connsiteY11" fmla="*/ 624158 h 162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1497" h="1620982">
                <a:moveTo>
                  <a:pt x="1300787" y="624158"/>
                </a:moveTo>
                <a:lnTo>
                  <a:pt x="2291497" y="636013"/>
                </a:lnTo>
                <a:cubicBezTo>
                  <a:pt x="2289665" y="425988"/>
                  <a:pt x="2287832" y="215962"/>
                  <a:pt x="2286000" y="5937"/>
                </a:cubicBezTo>
                <a:lnTo>
                  <a:pt x="1140031" y="0"/>
                </a:lnTo>
                <a:lnTo>
                  <a:pt x="1139152" y="612345"/>
                </a:lnTo>
                <a:lnTo>
                  <a:pt x="890649" y="1377537"/>
                </a:lnTo>
                <a:lnTo>
                  <a:pt x="0" y="1377537"/>
                </a:lnTo>
                <a:lnTo>
                  <a:pt x="0" y="1620982"/>
                </a:lnTo>
                <a:lnTo>
                  <a:pt x="1145969" y="1609106"/>
                </a:lnTo>
                <a:lnTo>
                  <a:pt x="1145969" y="1365662"/>
                </a:lnTo>
                <a:lnTo>
                  <a:pt x="985652" y="1377537"/>
                </a:lnTo>
                <a:lnTo>
                  <a:pt x="1300787" y="624158"/>
                </a:lnTo>
                <a:close/>
              </a:path>
            </a:pathLst>
          </a:custGeom>
          <a:solidFill>
            <a:srgbClr val="92D050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ECF8FB-83EE-41A6-9779-813D6690AEDD}"/>
              </a:ext>
            </a:extLst>
          </p:cNvPr>
          <p:cNvSpPr txBox="1"/>
          <p:nvPr/>
        </p:nvSpPr>
        <p:spPr>
          <a:xfrm>
            <a:off x="1691248" y="2144771"/>
            <a:ext cx="1007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rgbClr val="FF0000"/>
                </a:solidFill>
              </a:rPr>
              <a:t>185.000 €</a:t>
            </a:r>
            <a:r>
              <a:rPr lang="nl-BE" sz="16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36AD44-364C-43D6-A606-853434B8024F}"/>
              </a:ext>
            </a:extLst>
          </p:cNvPr>
          <p:cNvSpPr txBox="1"/>
          <p:nvPr/>
        </p:nvSpPr>
        <p:spPr>
          <a:xfrm>
            <a:off x="4348635" y="1629746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Goodwill: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906039-FE46-4EA9-8459-024EDF947009}"/>
              </a:ext>
            </a:extLst>
          </p:cNvPr>
          <p:cNvSpPr txBox="1"/>
          <p:nvPr/>
        </p:nvSpPr>
        <p:spPr>
          <a:xfrm>
            <a:off x="5346797" y="1012269"/>
            <a:ext cx="2122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691 Enterprise Value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1D8702A-39F9-4A7E-AB08-C8D38B2A0275}"/>
              </a:ext>
            </a:extLst>
          </p:cNvPr>
          <p:cNvSpPr txBox="1"/>
          <p:nvPr/>
        </p:nvSpPr>
        <p:spPr>
          <a:xfrm>
            <a:off x="5282164" y="1249447"/>
            <a:ext cx="2187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-185 Eigen Vermogen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5942EC9-70EA-4679-A93B-108CF4E9B0A5}"/>
              </a:ext>
            </a:extLst>
          </p:cNvPr>
          <p:cNvCxnSpPr/>
          <p:nvPr/>
        </p:nvCxnSpPr>
        <p:spPr>
          <a:xfrm flipV="1">
            <a:off x="5346797" y="1596152"/>
            <a:ext cx="541607" cy="70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6DBE7D5-FC1C-4D14-ACC3-4996CA1FA137}"/>
              </a:ext>
            </a:extLst>
          </p:cNvPr>
          <p:cNvSpPr txBox="1"/>
          <p:nvPr/>
        </p:nvSpPr>
        <p:spPr>
          <a:xfrm>
            <a:off x="5346797" y="162760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506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486DAB5-90C9-495C-A20E-15F2DE34CBD2}"/>
              </a:ext>
            </a:extLst>
          </p:cNvPr>
          <p:cNvSpPr txBox="1"/>
          <p:nvPr/>
        </p:nvSpPr>
        <p:spPr>
          <a:xfrm>
            <a:off x="3301114" y="1026229"/>
            <a:ext cx="1330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EBITDA: 180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703B526-03D9-4FB4-9BA7-C5FCCAF8A053}"/>
              </a:ext>
            </a:extLst>
          </p:cNvPr>
          <p:cNvSpPr txBox="1"/>
          <p:nvPr/>
        </p:nvSpPr>
        <p:spPr>
          <a:xfrm>
            <a:off x="4516950" y="1012361"/>
            <a:ext cx="914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x 3,85 =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C16F4D9-7C9A-40A9-9FC9-2C4E8AC136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7305" y="2295395"/>
            <a:ext cx="5905500" cy="24479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4BA2BFA-4E32-45BC-BF43-B333EDE053F2}"/>
              </a:ext>
            </a:extLst>
          </p:cNvPr>
          <p:cNvSpPr txBox="1"/>
          <p:nvPr/>
        </p:nvSpPr>
        <p:spPr>
          <a:xfrm>
            <a:off x="2238913" y="489226"/>
            <a:ext cx="4550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ANOMALIE BIJ LOUTER EBITDA-WAARDERING</a:t>
            </a:r>
          </a:p>
        </p:txBody>
      </p:sp>
    </p:spTree>
    <p:extLst>
      <p:ext uri="{BB962C8B-B14F-4D97-AF65-F5344CB8AC3E}">
        <p14:creationId xmlns:p14="http://schemas.microsoft.com/office/powerpoint/2010/main" val="1848805860"/>
      </p:ext>
    </p:extLst>
  </p:cSld>
  <p:clrMapOvr>
    <a:masterClrMapping/>
  </p:clrMapOvr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image2.png">
            <a:extLst>
              <a:ext uri="{FF2B5EF4-FFF2-40B4-BE49-F238E27FC236}">
                <a16:creationId xmlns:a16="http://schemas.microsoft.com/office/drawing/2014/main" id="{7E9DE044-6614-4230-8BEE-BAABDDA2A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33728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14BFF551-F0BA-4FEB-91C9-848DBD360A0F}"/>
              </a:ext>
            </a:extLst>
          </p:cNvPr>
          <p:cNvSpPr/>
          <p:nvPr/>
        </p:nvSpPr>
        <p:spPr>
          <a:xfrm>
            <a:off x="3034227" y="3251200"/>
            <a:ext cx="246330" cy="17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655DB34-817F-498B-9057-FAC3B93DFB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615" y="2127996"/>
            <a:ext cx="2515214" cy="25414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77AAE3-4B52-4F8B-80B5-498D859FC9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335" y="2301736"/>
            <a:ext cx="2405787" cy="23006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C9CEB7-16DB-4E83-8833-2235F3A91720}"/>
              </a:ext>
            </a:extLst>
          </p:cNvPr>
          <p:cNvSpPr txBox="1"/>
          <p:nvPr/>
        </p:nvSpPr>
        <p:spPr>
          <a:xfrm rot="5400000">
            <a:off x="2324758" y="3066534"/>
            <a:ext cx="1211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B050"/>
                </a:solidFill>
              </a:rPr>
              <a:t>Net-cash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CE9F7F-96B7-4EA1-86AF-6234948D2E4C}"/>
              </a:ext>
            </a:extLst>
          </p:cNvPr>
          <p:cNvSpPr txBox="1"/>
          <p:nvPr/>
        </p:nvSpPr>
        <p:spPr>
          <a:xfrm>
            <a:off x="3282461" y="5303087"/>
            <a:ext cx="4447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Actuele waarde 5 x kasstroom  		399</a:t>
            </a:r>
          </a:p>
          <a:p>
            <a:r>
              <a:rPr lang="nl-BE" dirty="0"/>
              <a:t>+/+ Actuele waarde Terminal Value	292</a:t>
            </a:r>
          </a:p>
          <a:p>
            <a:r>
              <a:rPr lang="nl-BE" dirty="0"/>
              <a:t>ENTERPRISE VALUE:				691	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5B5D3E4-731B-4573-9E23-3EFB680883CD}"/>
              </a:ext>
            </a:extLst>
          </p:cNvPr>
          <p:cNvCxnSpPr>
            <a:cxnSpLocks/>
          </p:cNvCxnSpPr>
          <p:nvPr/>
        </p:nvCxnSpPr>
        <p:spPr>
          <a:xfrm>
            <a:off x="6018774" y="4755416"/>
            <a:ext cx="909564" cy="6536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EBFF69E-B197-45C3-A3E6-411540F493CA}"/>
              </a:ext>
            </a:extLst>
          </p:cNvPr>
          <p:cNvCxnSpPr>
            <a:cxnSpLocks/>
          </p:cNvCxnSpPr>
          <p:nvPr/>
        </p:nvCxnSpPr>
        <p:spPr>
          <a:xfrm flipH="1">
            <a:off x="7469945" y="4734931"/>
            <a:ext cx="1153551" cy="9624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A2DC9F-A163-4D98-B643-5DA599AA59F9}"/>
              </a:ext>
            </a:extLst>
          </p:cNvPr>
          <p:cNvCxnSpPr/>
          <p:nvPr/>
        </p:nvCxnSpPr>
        <p:spPr>
          <a:xfrm flipV="1">
            <a:off x="6928338" y="5903567"/>
            <a:ext cx="541607" cy="70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Beste Elektrische Auto's van 2021 / 2022 - Mountox">
            <a:extLst>
              <a:ext uri="{FF2B5EF4-FFF2-40B4-BE49-F238E27FC236}">
                <a16:creationId xmlns:a16="http://schemas.microsoft.com/office/drawing/2014/main" id="{006AA5F9-4C5A-4C43-8B64-22FBBACC8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555" y="2250280"/>
            <a:ext cx="1263274" cy="54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778DBA0-30BB-40D4-B63C-B28685FF48CD}"/>
              </a:ext>
            </a:extLst>
          </p:cNvPr>
          <p:cNvSpPr/>
          <p:nvPr/>
        </p:nvSpPr>
        <p:spPr>
          <a:xfrm>
            <a:off x="311614" y="2757160"/>
            <a:ext cx="2508233" cy="1912250"/>
          </a:xfrm>
          <a:custGeom>
            <a:avLst/>
            <a:gdLst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51906 w 2297875"/>
              <a:gd name="connsiteY4" fmla="*/ 831273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39152 w 2297875"/>
              <a:gd name="connsiteY4" fmla="*/ 612345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  <a:gd name="connsiteX0" fmla="*/ 1300787 w 2297875"/>
              <a:gd name="connsiteY0" fmla="*/ 624158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39152 w 2297875"/>
              <a:gd name="connsiteY4" fmla="*/ 612345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300787 w 2297875"/>
              <a:gd name="connsiteY11" fmla="*/ 624158 h 1620982"/>
              <a:gd name="connsiteX0" fmla="*/ 1300787 w 2291497"/>
              <a:gd name="connsiteY0" fmla="*/ 624158 h 1620982"/>
              <a:gd name="connsiteX1" fmla="*/ 2291497 w 2291497"/>
              <a:gd name="connsiteY1" fmla="*/ 636013 h 1620982"/>
              <a:gd name="connsiteX2" fmla="*/ 2286000 w 2291497"/>
              <a:gd name="connsiteY2" fmla="*/ 5937 h 1620982"/>
              <a:gd name="connsiteX3" fmla="*/ 1140031 w 2291497"/>
              <a:gd name="connsiteY3" fmla="*/ 0 h 1620982"/>
              <a:gd name="connsiteX4" fmla="*/ 1139152 w 2291497"/>
              <a:gd name="connsiteY4" fmla="*/ 612345 h 1620982"/>
              <a:gd name="connsiteX5" fmla="*/ 890649 w 2291497"/>
              <a:gd name="connsiteY5" fmla="*/ 1377537 h 1620982"/>
              <a:gd name="connsiteX6" fmla="*/ 0 w 2291497"/>
              <a:gd name="connsiteY6" fmla="*/ 1377537 h 1620982"/>
              <a:gd name="connsiteX7" fmla="*/ 0 w 2291497"/>
              <a:gd name="connsiteY7" fmla="*/ 1620982 h 1620982"/>
              <a:gd name="connsiteX8" fmla="*/ 1145969 w 2291497"/>
              <a:gd name="connsiteY8" fmla="*/ 1609106 h 1620982"/>
              <a:gd name="connsiteX9" fmla="*/ 1145969 w 2291497"/>
              <a:gd name="connsiteY9" fmla="*/ 1365662 h 1620982"/>
              <a:gd name="connsiteX10" fmla="*/ 985652 w 2291497"/>
              <a:gd name="connsiteY10" fmla="*/ 1377537 h 1620982"/>
              <a:gd name="connsiteX11" fmla="*/ 1300787 w 2291497"/>
              <a:gd name="connsiteY11" fmla="*/ 624158 h 162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1497" h="1620982">
                <a:moveTo>
                  <a:pt x="1300787" y="624158"/>
                </a:moveTo>
                <a:lnTo>
                  <a:pt x="2291497" y="636013"/>
                </a:lnTo>
                <a:cubicBezTo>
                  <a:pt x="2289665" y="425988"/>
                  <a:pt x="2287832" y="215962"/>
                  <a:pt x="2286000" y="5937"/>
                </a:cubicBezTo>
                <a:lnTo>
                  <a:pt x="1140031" y="0"/>
                </a:lnTo>
                <a:lnTo>
                  <a:pt x="1139152" y="612345"/>
                </a:lnTo>
                <a:lnTo>
                  <a:pt x="890649" y="1377537"/>
                </a:lnTo>
                <a:lnTo>
                  <a:pt x="0" y="1377537"/>
                </a:lnTo>
                <a:lnTo>
                  <a:pt x="0" y="1620982"/>
                </a:lnTo>
                <a:lnTo>
                  <a:pt x="1145969" y="1609106"/>
                </a:lnTo>
                <a:lnTo>
                  <a:pt x="1145969" y="1365662"/>
                </a:lnTo>
                <a:lnTo>
                  <a:pt x="985652" y="1377537"/>
                </a:lnTo>
                <a:lnTo>
                  <a:pt x="1300787" y="624158"/>
                </a:lnTo>
                <a:close/>
              </a:path>
            </a:pathLst>
          </a:custGeom>
          <a:solidFill>
            <a:srgbClr val="92D050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ECF8FB-83EE-41A6-9779-813D6690AEDD}"/>
              </a:ext>
            </a:extLst>
          </p:cNvPr>
          <p:cNvSpPr txBox="1"/>
          <p:nvPr/>
        </p:nvSpPr>
        <p:spPr>
          <a:xfrm>
            <a:off x="1691248" y="2144771"/>
            <a:ext cx="1007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rgbClr val="FF0000"/>
                </a:solidFill>
              </a:rPr>
              <a:t>185.000 €</a:t>
            </a:r>
            <a:r>
              <a:rPr lang="nl-BE" sz="16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36AD44-364C-43D6-A606-853434B8024F}"/>
              </a:ext>
            </a:extLst>
          </p:cNvPr>
          <p:cNvSpPr txBox="1"/>
          <p:nvPr/>
        </p:nvSpPr>
        <p:spPr>
          <a:xfrm>
            <a:off x="4348635" y="1629746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Goodwill: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906039-FE46-4EA9-8459-024EDF947009}"/>
              </a:ext>
            </a:extLst>
          </p:cNvPr>
          <p:cNvSpPr txBox="1"/>
          <p:nvPr/>
        </p:nvSpPr>
        <p:spPr>
          <a:xfrm>
            <a:off x="5346797" y="1012269"/>
            <a:ext cx="2122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691 Enterprise Value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1D8702A-39F9-4A7E-AB08-C8D38B2A0275}"/>
              </a:ext>
            </a:extLst>
          </p:cNvPr>
          <p:cNvSpPr txBox="1"/>
          <p:nvPr/>
        </p:nvSpPr>
        <p:spPr>
          <a:xfrm>
            <a:off x="5282164" y="1249447"/>
            <a:ext cx="2187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-185 Eigen Vermogen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5942EC9-70EA-4679-A93B-108CF4E9B0A5}"/>
              </a:ext>
            </a:extLst>
          </p:cNvPr>
          <p:cNvCxnSpPr/>
          <p:nvPr/>
        </p:nvCxnSpPr>
        <p:spPr>
          <a:xfrm flipV="1">
            <a:off x="5346797" y="1596152"/>
            <a:ext cx="541607" cy="70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6DBE7D5-FC1C-4D14-ACC3-4996CA1FA137}"/>
              </a:ext>
            </a:extLst>
          </p:cNvPr>
          <p:cNvSpPr txBox="1"/>
          <p:nvPr/>
        </p:nvSpPr>
        <p:spPr>
          <a:xfrm>
            <a:off x="5346797" y="162760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506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486DAB5-90C9-495C-A20E-15F2DE34CBD2}"/>
              </a:ext>
            </a:extLst>
          </p:cNvPr>
          <p:cNvSpPr txBox="1"/>
          <p:nvPr/>
        </p:nvSpPr>
        <p:spPr>
          <a:xfrm>
            <a:off x="3301114" y="1026229"/>
            <a:ext cx="1330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EBITDA: 180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703B526-03D9-4FB4-9BA7-C5FCCAF8A053}"/>
              </a:ext>
            </a:extLst>
          </p:cNvPr>
          <p:cNvSpPr txBox="1"/>
          <p:nvPr/>
        </p:nvSpPr>
        <p:spPr>
          <a:xfrm>
            <a:off x="4516950" y="1012361"/>
            <a:ext cx="914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x 3,85 =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F39DFE-51ED-43B5-A914-E8F3C89DE6EF}"/>
              </a:ext>
            </a:extLst>
          </p:cNvPr>
          <p:cNvSpPr txBox="1"/>
          <p:nvPr/>
        </p:nvSpPr>
        <p:spPr>
          <a:xfrm>
            <a:off x="1778691" y="4766774"/>
            <a:ext cx="9204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+150 </a:t>
            </a:r>
          </a:p>
          <a:p>
            <a:r>
              <a:rPr lang="nl-BE" b="1" dirty="0">
                <a:solidFill>
                  <a:srgbClr val="FF0000"/>
                </a:solidFill>
              </a:rPr>
              <a:t>leasing-</a:t>
            </a:r>
          </a:p>
          <a:p>
            <a:r>
              <a:rPr lang="nl-BE" b="1" dirty="0">
                <a:solidFill>
                  <a:srgbClr val="FF0000"/>
                </a:solidFill>
              </a:rPr>
              <a:t>schuld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04204EE-6629-4BFA-BC61-DF087EDD0932}"/>
              </a:ext>
            </a:extLst>
          </p:cNvPr>
          <p:cNvSpPr txBox="1"/>
          <p:nvPr/>
        </p:nvSpPr>
        <p:spPr>
          <a:xfrm>
            <a:off x="583252" y="4791694"/>
            <a:ext cx="11079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+150 </a:t>
            </a:r>
          </a:p>
          <a:p>
            <a:r>
              <a:rPr lang="nl-BE" b="1" dirty="0">
                <a:solidFill>
                  <a:srgbClr val="FF0000"/>
                </a:solidFill>
              </a:rPr>
              <a:t>vaste </a:t>
            </a:r>
          </a:p>
          <a:p>
            <a:r>
              <a:rPr lang="nl-BE" b="1" dirty="0">
                <a:solidFill>
                  <a:srgbClr val="FF0000"/>
                </a:solidFill>
              </a:rPr>
              <a:t>activa	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C990FDB-7B67-4688-B976-1CA6BDCCF410}"/>
              </a:ext>
            </a:extLst>
          </p:cNvPr>
          <p:cNvCxnSpPr/>
          <p:nvPr/>
        </p:nvCxnSpPr>
        <p:spPr>
          <a:xfrm flipV="1">
            <a:off x="2094046" y="3189930"/>
            <a:ext cx="0" cy="157684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0590EDE-3550-431B-8717-4E54AC22D750}"/>
              </a:ext>
            </a:extLst>
          </p:cNvPr>
          <p:cNvCxnSpPr>
            <a:cxnSpLocks/>
          </p:cNvCxnSpPr>
          <p:nvPr/>
        </p:nvCxnSpPr>
        <p:spPr>
          <a:xfrm flipV="1">
            <a:off x="965031" y="2847902"/>
            <a:ext cx="0" cy="194379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5C16F4D9-7C9A-40A9-9FC9-2C4E8AC136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7305" y="2295395"/>
            <a:ext cx="5905500" cy="24479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4BA2BFA-4E32-45BC-BF43-B333EDE053F2}"/>
              </a:ext>
            </a:extLst>
          </p:cNvPr>
          <p:cNvSpPr txBox="1"/>
          <p:nvPr/>
        </p:nvSpPr>
        <p:spPr>
          <a:xfrm>
            <a:off x="2238913" y="489226"/>
            <a:ext cx="4550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ANOMALIE BIJ LOUTER EBITDA-WAARDERING</a:t>
            </a:r>
          </a:p>
        </p:txBody>
      </p:sp>
    </p:spTree>
    <p:extLst>
      <p:ext uri="{BB962C8B-B14F-4D97-AF65-F5344CB8AC3E}">
        <p14:creationId xmlns:p14="http://schemas.microsoft.com/office/powerpoint/2010/main" val="25026127"/>
      </p:ext>
    </p:extLst>
  </p:cSld>
  <p:clrMapOvr>
    <a:masterClrMapping/>
  </p:clrMapOvr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image2.png">
            <a:extLst>
              <a:ext uri="{FF2B5EF4-FFF2-40B4-BE49-F238E27FC236}">
                <a16:creationId xmlns:a16="http://schemas.microsoft.com/office/drawing/2014/main" id="{7E9DE044-6614-4230-8BEE-BAABDDA2A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33728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14BFF551-F0BA-4FEB-91C9-848DBD360A0F}"/>
              </a:ext>
            </a:extLst>
          </p:cNvPr>
          <p:cNvSpPr/>
          <p:nvPr/>
        </p:nvSpPr>
        <p:spPr>
          <a:xfrm>
            <a:off x="3034227" y="3251200"/>
            <a:ext cx="246330" cy="17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655DB34-817F-498B-9057-FAC3B93DFB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615" y="2127996"/>
            <a:ext cx="2515214" cy="25414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77AAE3-4B52-4F8B-80B5-498D859FC9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335" y="2301736"/>
            <a:ext cx="2405787" cy="23006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C9CEB7-16DB-4E83-8833-2235F3A91720}"/>
              </a:ext>
            </a:extLst>
          </p:cNvPr>
          <p:cNvSpPr txBox="1"/>
          <p:nvPr/>
        </p:nvSpPr>
        <p:spPr>
          <a:xfrm rot="5400000">
            <a:off x="2324758" y="3066534"/>
            <a:ext cx="1211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B050"/>
                </a:solidFill>
              </a:rPr>
              <a:t>Net-cash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CE9F7F-96B7-4EA1-86AF-6234948D2E4C}"/>
              </a:ext>
            </a:extLst>
          </p:cNvPr>
          <p:cNvSpPr txBox="1"/>
          <p:nvPr/>
        </p:nvSpPr>
        <p:spPr>
          <a:xfrm>
            <a:off x="3282461" y="5303087"/>
            <a:ext cx="4447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Actuele waarde 5 x kasstroom  		385</a:t>
            </a:r>
          </a:p>
          <a:p>
            <a:r>
              <a:rPr lang="nl-BE" dirty="0"/>
              <a:t>+/+ Actuele waarde Terminal Value	292</a:t>
            </a:r>
          </a:p>
          <a:p>
            <a:r>
              <a:rPr lang="nl-BE" dirty="0"/>
              <a:t>ENTERPRISE VALUE:				677	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5B5D3E4-731B-4573-9E23-3EFB680883CD}"/>
              </a:ext>
            </a:extLst>
          </p:cNvPr>
          <p:cNvCxnSpPr>
            <a:cxnSpLocks/>
          </p:cNvCxnSpPr>
          <p:nvPr/>
        </p:nvCxnSpPr>
        <p:spPr>
          <a:xfrm>
            <a:off x="6018774" y="4755416"/>
            <a:ext cx="909564" cy="6536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EBFF69E-B197-45C3-A3E6-411540F493CA}"/>
              </a:ext>
            </a:extLst>
          </p:cNvPr>
          <p:cNvCxnSpPr>
            <a:cxnSpLocks/>
          </p:cNvCxnSpPr>
          <p:nvPr/>
        </p:nvCxnSpPr>
        <p:spPr>
          <a:xfrm flipH="1">
            <a:off x="7469945" y="4734931"/>
            <a:ext cx="1153551" cy="9624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A2DC9F-A163-4D98-B643-5DA599AA59F9}"/>
              </a:ext>
            </a:extLst>
          </p:cNvPr>
          <p:cNvCxnSpPr/>
          <p:nvPr/>
        </p:nvCxnSpPr>
        <p:spPr>
          <a:xfrm flipV="1">
            <a:off x="6928338" y="5903567"/>
            <a:ext cx="541607" cy="70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Beste Elektrische Auto's van 2021 / 2022 - Mountox">
            <a:extLst>
              <a:ext uri="{FF2B5EF4-FFF2-40B4-BE49-F238E27FC236}">
                <a16:creationId xmlns:a16="http://schemas.microsoft.com/office/drawing/2014/main" id="{006AA5F9-4C5A-4C43-8B64-22FBBACC8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555" y="2250280"/>
            <a:ext cx="1263274" cy="54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778DBA0-30BB-40D4-B63C-B28685FF48CD}"/>
              </a:ext>
            </a:extLst>
          </p:cNvPr>
          <p:cNvSpPr/>
          <p:nvPr/>
        </p:nvSpPr>
        <p:spPr>
          <a:xfrm>
            <a:off x="311614" y="2757160"/>
            <a:ext cx="2508233" cy="1912250"/>
          </a:xfrm>
          <a:custGeom>
            <a:avLst/>
            <a:gdLst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51906 w 2297875"/>
              <a:gd name="connsiteY4" fmla="*/ 831273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39152 w 2297875"/>
              <a:gd name="connsiteY4" fmla="*/ 612345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  <a:gd name="connsiteX0" fmla="*/ 1300787 w 2297875"/>
              <a:gd name="connsiteY0" fmla="*/ 624158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39152 w 2297875"/>
              <a:gd name="connsiteY4" fmla="*/ 612345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300787 w 2297875"/>
              <a:gd name="connsiteY11" fmla="*/ 624158 h 1620982"/>
              <a:gd name="connsiteX0" fmla="*/ 1300787 w 2291497"/>
              <a:gd name="connsiteY0" fmla="*/ 624158 h 1620982"/>
              <a:gd name="connsiteX1" fmla="*/ 2291497 w 2291497"/>
              <a:gd name="connsiteY1" fmla="*/ 636013 h 1620982"/>
              <a:gd name="connsiteX2" fmla="*/ 2286000 w 2291497"/>
              <a:gd name="connsiteY2" fmla="*/ 5937 h 1620982"/>
              <a:gd name="connsiteX3" fmla="*/ 1140031 w 2291497"/>
              <a:gd name="connsiteY3" fmla="*/ 0 h 1620982"/>
              <a:gd name="connsiteX4" fmla="*/ 1139152 w 2291497"/>
              <a:gd name="connsiteY4" fmla="*/ 612345 h 1620982"/>
              <a:gd name="connsiteX5" fmla="*/ 890649 w 2291497"/>
              <a:gd name="connsiteY5" fmla="*/ 1377537 h 1620982"/>
              <a:gd name="connsiteX6" fmla="*/ 0 w 2291497"/>
              <a:gd name="connsiteY6" fmla="*/ 1377537 h 1620982"/>
              <a:gd name="connsiteX7" fmla="*/ 0 w 2291497"/>
              <a:gd name="connsiteY7" fmla="*/ 1620982 h 1620982"/>
              <a:gd name="connsiteX8" fmla="*/ 1145969 w 2291497"/>
              <a:gd name="connsiteY8" fmla="*/ 1609106 h 1620982"/>
              <a:gd name="connsiteX9" fmla="*/ 1145969 w 2291497"/>
              <a:gd name="connsiteY9" fmla="*/ 1365662 h 1620982"/>
              <a:gd name="connsiteX10" fmla="*/ 985652 w 2291497"/>
              <a:gd name="connsiteY10" fmla="*/ 1377537 h 1620982"/>
              <a:gd name="connsiteX11" fmla="*/ 1300787 w 2291497"/>
              <a:gd name="connsiteY11" fmla="*/ 624158 h 162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1497" h="1620982">
                <a:moveTo>
                  <a:pt x="1300787" y="624158"/>
                </a:moveTo>
                <a:lnTo>
                  <a:pt x="2291497" y="636013"/>
                </a:lnTo>
                <a:cubicBezTo>
                  <a:pt x="2289665" y="425988"/>
                  <a:pt x="2287832" y="215962"/>
                  <a:pt x="2286000" y="5937"/>
                </a:cubicBezTo>
                <a:lnTo>
                  <a:pt x="1140031" y="0"/>
                </a:lnTo>
                <a:lnTo>
                  <a:pt x="1139152" y="612345"/>
                </a:lnTo>
                <a:lnTo>
                  <a:pt x="890649" y="1377537"/>
                </a:lnTo>
                <a:lnTo>
                  <a:pt x="0" y="1377537"/>
                </a:lnTo>
                <a:lnTo>
                  <a:pt x="0" y="1620982"/>
                </a:lnTo>
                <a:lnTo>
                  <a:pt x="1145969" y="1609106"/>
                </a:lnTo>
                <a:lnTo>
                  <a:pt x="1145969" y="1365662"/>
                </a:lnTo>
                <a:lnTo>
                  <a:pt x="985652" y="1377537"/>
                </a:lnTo>
                <a:lnTo>
                  <a:pt x="1300787" y="624158"/>
                </a:lnTo>
                <a:close/>
              </a:path>
            </a:pathLst>
          </a:custGeom>
          <a:solidFill>
            <a:srgbClr val="92D050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ECF8FB-83EE-41A6-9779-813D6690AEDD}"/>
              </a:ext>
            </a:extLst>
          </p:cNvPr>
          <p:cNvSpPr txBox="1"/>
          <p:nvPr/>
        </p:nvSpPr>
        <p:spPr>
          <a:xfrm>
            <a:off x="1691248" y="2144771"/>
            <a:ext cx="1007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rgbClr val="FF0000"/>
                </a:solidFill>
              </a:rPr>
              <a:t>185.000 €</a:t>
            </a:r>
            <a:r>
              <a:rPr lang="nl-BE" sz="16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36AD44-364C-43D6-A606-853434B8024F}"/>
              </a:ext>
            </a:extLst>
          </p:cNvPr>
          <p:cNvSpPr txBox="1"/>
          <p:nvPr/>
        </p:nvSpPr>
        <p:spPr>
          <a:xfrm>
            <a:off x="4348635" y="1629746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Goodwill: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906039-FE46-4EA9-8459-024EDF947009}"/>
              </a:ext>
            </a:extLst>
          </p:cNvPr>
          <p:cNvSpPr txBox="1"/>
          <p:nvPr/>
        </p:nvSpPr>
        <p:spPr>
          <a:xfrm>
            <a:off x="5346797" y="1012269"/>
            <a:ext cx="2122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691 Enterprise Value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1D8702A-39F9-4A7E-AB08-C8D38B2A0275}"/>
              </a:ext>
            </a:extLst>
          </p:cNvPr>
          <p:cNvSpPr txBox="1"/>
          <p:nvPr/>
        </p:nvSpPr>
        <p:spPr>
          <a:xfrm>
            <a:off x="5282164" y="1249447"/>
            <a:ext cx="2187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-185 Eigen Vermogen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5942EC9-70EA-4679-A93B-108CF4E9B0A5}"/>
              </a:ext>
            </a:extLst>
          </p:cNvPr>
          <p:cNvCxnSpPr/>
          <p:nvPr/>
        </p:nvCxnSpPr>
        <p:spPr>
          <a:xfrm flipV="1">
            <a:off x="5346797" y="1596152"/>
            <a:ext cx="541607" cy="70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6DBE7D5-FC1C-4D14-ACC3-4996CA1FA137}"/>
              </a:ext>
            </a:extLst>
          </p:cNvPr>
          <p:cNvSpPr txBox="1"/>
          <p:nvPr/>
        </p:nvSpPr>
        <p:spPr>
          <a:xfrm>
            <a:off x="5346797" y="162760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506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486DAB5-90C9-495C-A20E-15F2DE34CBD2}"/>
              </a:ext>
            </a:extLst>
          </p:cNvPr>
          <p:cNvSpPr txBox="1"/>
          <p:nvPr/>
        </p:nvSpPr>
        <p:spPr>
          <a:xfrm>
            <a:off x="3301114" y="1026229"/>
            <a:ext cx="1330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EBITDA: 180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703B526-03D9-4FB4-9BA7-C5FCCAF8A053}"/>
              </a:ext>
            </a:extLst>
          </p:cNvPr>
          <p:cNvSpPr txBox="1"/>
          <p:nvPr/>
        </p:nvSpPr>
        <p:spPr>
          <a:xfrm>
            <a:off x="4516950" y="1012361"/>
            <a:ext cx="914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x 3,85 =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F39DFE-51ED-43B5-A914-E8F3C89DE6EF}"/>
              </a:ext>
            </a:extLst>
          </p:cNvPr>
          <p:cNvSpPr txBox="1"/>
          <p:nvPr/>
        </p:nvSpPr>
        <p:spPr>
          <a:xfrm>
            <a:off x="1778691" y="4766774"/>
            <a:ext cx="9204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+150 </a:t>
            </a:r>
          </a:p>
          <a:p>
            <a:r>
              <a:rPr lang="nl-BE" b="1" dirty="0">
                <a:solidFill>
                  <a:srgbClr val="FF0000"/>
                </a:solidFill>
              </a:rPr>
              <a:t>leasing-</a:t>
            </a:r>
          </a:p>
          <a:p>
            <a:r>
              <a:rPr lang="nl-BE" b="1" dirty="0">
                <a:solidFill>
                  <a:srgbClr val="FF0000"/>
                </a:solidFill>
              </a:rPr>
              <a:t>schuld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04204EE-6629-4BFA-BC61-DF087EDD0932}"/>
              </a:ext>
            </a:extLst>
          </p:cNvPr>
          <p:cNvSpPr txBox="1"/>
          <p:nvPr/>
        </p:nvSpPr>
        <p:spPr>
          <a:xfrm>
            <a:off x="583252" y="4791694"/>
            <a:ext cx="11079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+150 </a:t>
            </a:r>
          </a:p>
          <a:p>
            <a:r>
              <a:rPr lang="nl-BE" b="1" dirty="0">
                <a:solidFill>
                  <a:srgbClr val="FF0000"/>
                </a:solidFill>
              </a:rPr>
              <a:t>vaste </a:t>
            </a:r>
          </a:p>
          <a:p>
            <a:r>
              <a:rPr lang="nl-BE" b="1" dirty="0">
                <a:solidFill>
                  <a:srgbClr val="FF0000"/>
                </a:solidFill>
              </a:rPr>
              <a:t>activa	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C990FDB-7B67-4688-B976-1CA6BDCCF410}"/>
              </a:ext>
            </a:extLst>
          </p:cNvPr>
          <p:cNvCxnSpPr/>
          <p:nvPr/>
        </p:nvCxnSpPr>
        <p:spPr>
          <a:xfrm flipV="1">
            <a:off x="2094046" y="3189930"/>
            <a:ext cx="0" cy="157684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0590EDE-3550-431B-8717-4E54AC22D750}"/>
              </a:ext>
            </a:extLst>
          </p:cNvPr>
          <p:cNvCxnSpPr>
            <a:cxnSpLocks/>
          </p:cNvCxnSpPr>
          <p:nvPr/>
        </p:nvCxnSpPr>
        <p:spPr>
          <a:xfrm flipV="1">
            <a:off x="965031" y="2847902"/>
            <a:ext cx="0" cy="194379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9BE13338-EE39-4A45-A345-97E6ECCB0F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7305" y="2295395"/>
            <a:ext cx="5905500" cy="244792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2942FC8B-734E-4F07-9B18-B045B5798EC5}"/>
              </a:ext>
            </a:extLst>
          </p:cNvPr>
          <p:cNvSpPr txBox="1"/>
          <p:nvPr/>
        </p:nvSpPr>
        <p:spPr>
          <a:xfrm>
            <a:off x="2238913" y="489226"/>
            <a:ext cx="4550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ANOMALIE BIJ LOUTER EBITDA-WAARDERING</a:t>
            </a:r>
          </a:p>
        </p:txBody>
      </p:sp>
    </p:spTree>
    <p:extLst>
      <p:ext uri="{BB962C8B-B14F-4D97-AF65-F5344CB8AC3E}">
        <p14:creationId xmlns:p14="http://schemas.microsoft.com/office/powerpoint/2010/main" val="1084822494"/>
      </p:ext>
    </p:extLst>
  </p:cSld>
  <p:clrMapOvr>
    <a:masterClrMapping/>
  </p:clrMapOvr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05E771BE-8F25-4C3C-AE4E-D60BF918D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305" y="2295395"/>
            <a:ext cx="5905500" cy="2447925"/>
          </a:xfrm>
          <a:prstGeom prst="rect">
            <a:avLst/>
          </a:prstGeom>
        </p:spPr>
      </p:pic>
      <p:pic>
        <p:nvPicPr>
          <p:cNvPr id="2049" name="image2.png">
            <a:extLst>
              <a:ext uri="{FF2B5EF4-FFF2-40B4-BE49-F238E27FC236}">
                <a16:creationId xmlns:a16="http://schemas.microsoft.com/office/drawing/2014/main" id="{7E9DE044-6614-4230-8BEE-BAABDDA2A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33728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14BFF551-F0BA-4FEB-91C9-848DBD360A0F}"/>
              </a:ext>
            </a:extLst>
          </p:cNvPr>
          <p:cNvSpPr/>
          <p:nvPr/>
        </p:nvSpPr>
        <p:spPr>
          <a:xfrm>
            <a:off x="3034227" y="3251200"/>
            <a:ext cx="246330" cy="17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655DB34-817F-498B-9057-FAC3B93DFB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615" y="2127996"/>
            <a:ext cx="2515214" cy="25414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77AAE3-4B52-4F8B-80B5-498D859FC9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335" y="2301736"/>
            <a:ext cx="2405787" cy="23006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C9CEB7-16DB-4E83-8833-2235F3A91720}"/>
              </a:ext>
            </a:extLst>
          </p:cNvPr>
          <p:cNvSpPr txBox="1"/>
          <p:nvPr/>
        </p:nvSpPr>
        <p:spPr>
          <a:xfrm rot="5400000">
            <a:off x="2324758" y="3066534"/>
            <a:ext cx="1211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B050"/>
                </a:solidFill>
              </a:rPr>
              <a:t>Net-cash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CE9F7F-96B7-4EA1-86AF-6234948D2E4C}"/>
              </a:ext>
            </a:extLst>
          </p:cNvPr>
          <p:cNvSpPr txBox="1"/>
          <p:nvPr/>
        </p:nvSpPr>
        <p:spPr>
          <a:xfrm>
            <a:off x="3282461" y="5303087"/>
            <a:ext cx="4447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Actuele waarde 5 x kasstroom  		399</a:t>
            </a:r>
          </a:p>
          <a:p>
            <a:r>
              <a:rPr lang="nl-BE" dirty="0"/>
              <a:t>+/+ Actuele waarde Terminal Value	292</a:t>
            </a:r>
          </a:p>
          <a:p>
            <a:r>
              <a:rPr lang="nl-BE" dirty="0"/>
              <a:t>ENTERPRISE VALUE:				691	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5B5D3E4-731B-4573-9E23-3EFB680883CD}"/>
              </a:ext>
            </a:extLst>
          </p:cNvPr>
          <p:cNvCxnSpPr>
            <a:cxnSpLocks/>
          </p:cNvCxnSpPr>
          <p:nvPr/>
        </p:nvCxnSpPr>
        <p:spPr>
          <a:xfrm>
            <a:off x="6018774" y="4755416"/>
            <a:ext cx="909564" cy="6536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EBFF69E-B197-45C3-A3E6-411540F493CA}"/>
              </a:ext>
            </a:extLst>
          </p:cNvPr>
          <p:cNvCxnSpPr>
            <a:cxnSpLocks/>
          </p:cNvCxnSpPr>
          <p:nvPr/>
        </p:nvCxnSpPr>
        <p:spPr>
          <a:xfrm flipH="1">
            <a:off x="7469945" y="4734931"/>
            <a:ext cx="1153551" cy="9624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A2DC9F-A163-4D98-B643-5DA599AA59F9}"/>
              </a:ext>
            </a:extLst>
          </p:cNvPr>
          <p:cNvCxnSpPr/>
          <p:nvPr/>
        </p:nvCxnSpPr>
        <p:spPr>
          <a:xfrm flipV="1">
            <a:off x="6928338" y="5903567"/>
            <a:ext cx="541607" cy="70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Beste Elektrische Auto's van 2021 / 2022 - Mountox">
            <a:extLst>
              <a:ext uri="{FF2B5EF4-FFF2-40B4-BE49-F238E27FC236}">
                <a16:creationId xmlns:a16="http://schemas.microsoft.com/office/drawing/2014/main" id="{006AA5F9-4C5A-4C43-8B64-22FBBACC8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555" y="2250280"/>
            <a:ext cx="1263274" cy="54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778DBA0-30BB-40D4-B63C-B28685FF48CD}"/>
              </a:ext>
            </a:extLst>
          </p:cNvPr>
          <p:cNvSpPr/>
          <p:nvPr/>
        </p:nvSpPr>
        <p:spPr>
          <a:xfrm>
            <a:off x="311614" y="2757160"/>
            <a:ext cx="2508233" cy="1912250"/>
          </a:xfrm>
          <a:custGeom>
            <a:avLst/>
            <a:gdLst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51906 w 2297875"/>
              <a:gd name="connsiteY4" fmla="*/ 831273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39152 w 2297875"/>
              <a:gd name="connsiteY4" fmla="*/ 612345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  <a:gd name="connsiteX0" fmla="*/ 1300787 w 2297875"/>
              <a:gd name="connsiteY0" fmla="*/ 624158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39152 w 2297875"/>
              <a:gd name="connsiteY4" fmla="*/ 612345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300787 w 2297875"/>
              <a:gd name="connsiteY11" fmla="*/ 624158 h 1620982"/>
              <a:gd name="connsiteX0" fmla="*/ 1300787 w 2291497"/>
              <a:gd name="connsiteY0" fmla="*/ 624158 h 1620982"/>
              <a:gd name="connsiteX1" fmla="*/ 2291497 w 2291497"/>
              <a:gd name="connsiteY1" fmla="*/ 636013 h 1620982"/>
              <a:gd name="connsiteX2" fmla="*/ 2286000 w 2291497"/>
              <a:gd name="connsiteY2" fmla="*/ 5937 h 1620982"/>
              <a:gd name="connsiteX3" fmla="*/ 1140031 w 2291497"/>
              <a:gd name="connsiteY3" fmla="*/ 0 h 1620982"/>
              <a:gd name="connsiteX4" fmla="*/ 1139152 w 2291497"/>
              <a:gd name="connsiteY4" fmla="*/ 612345 h 1620982"/>
              <a:gd name="connsiteX5" fmla="*/ 890649 w 2291497"/>
              <a:gd name="connsiteY5" fmla="*/ 1377537 h 1620982"/>
              <a:gd name="connsiteX6" fmla="*/ 0 w 2291497"/>
              <a:gd name="connsiteY6" fmla="*/ 1377537 h 1620982"/>
              <a:gd name="connsiteX7" fmla="*/ 0 w 2291497"/>
              <a:gd name="connsiteY7" fmla="*/ 1620982 h 1620982"/>
              <a:gd name="connsiteX8" fmla="*/ 1145969 w 2291497"/>
              <a:gd name="connsiteY8" fmla="*/ 1609106 h 1620982"/>
              <a:gd name="connsiteX9" fmla="*/ 1145969 w 2291497"/>
              <a:gd name="connsiteY9" fmla="*/ 1365662 h 1620982"/>
              <a:gd name="connsiteX10" fmla="*/ 985652 w 2291497"/>
              <a:gd name="connsiteY10" fmla="*/ 1377537 h 1620982"/>
              <a:gd name="connsiteX11" fmla="*/ 1300787 w 2291497"/>
              <a:gd name="connsiteY11" fmla="*/ 624158 h 162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1497" h="1620982">
                <a:moveTo>
                  <a:pt x="1300787" y="624158"/>
                </a:moveTo>
                <a:lnTo>
                  <a:pt x="2291497" y="636013"/>
                </a:lnTo>
                <a:cubicBezTo>
                  <a:pt x="2289665" y="425988"/>
                  <a:pt x="2287832" y="215962"/>
                  <a:pt x="2286000" y="5937"/>
                </a:cubicBezTo>
                <a:lnTo>
                  <a:pt x="1140031" y="0"/>
                </a:lnTo>
                <a:lnTo>
                  <a:pt x="1139152" y="612345"/>
                </a:lnTo>
                <a:lnTo>
                  <a:pt x="890649" y="1377537"/>
                </a:lnTo>
                <a:lnTo>
                  <a:pt x="0" y="1377537"/>
                </a:lnTo>
                <a:lnTo>
                  <a:pt x="0" y="1620982"/>
                </a:lnTo>
                <a:lnTo>
                  <a:pt x="1145969" y="1609106"/>
                </a:lnTo>
                <a:lnTo>
                  <a:pt x="1145969" y="1365662"/>
                </a:lnTo>
                <a:lnTo>
                  <a:pt x="985652" y="1377537"/>
                </a:lnTo>
                <a:lnTo>
                  <a:pt x="1300787" y="624158"/>
                </a:lnTo>
                <a:close/>
              </a:path>
            </a:pathLst>
          </a:custGeom>
          <a:solidFill>
            <a:srgbClr val="92D050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ECF8FB-83EE-41A6-9779-813D6690AEDD}"/>
              </a:ext>
            </a:extLst>
          </p:cNvPr>
          <p:cNvSpPr txBox="1"/>
          <p:nvPr/>
        </p:nvSpPr>
        <p:spPr>
          <a:xfrm>
            <a:off x="1691248" y="2144771"/>
            <a:ext cx="1007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rgbClr val="FF0000"/>
                </a:solidFill>
              </a:rPr>
              <a:t>185.000 €</a:t>
            </a:r>
            <a:r>
              <a:rPr lang="nl-BE" sz="16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36AD44-364C-43D6-A606-853434B8024F}"/>
              </a:ext>
            </a:extLst>
          </p:cNvPr>
          <p:cNvSpPr txBox="1"/>
          <p:nvPr/>
        </p:nvSpPr>
        <p:spPr>
          <a:xfrm>
            <a:off x="4348635" y="1629746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Goodwill: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906039-FE46-4EA9-8459-024EDF947009}"/>
              </a:ext>
            </a:extLst>
          </p:cNvPr>
          <p:cNvSpPr txBox="1"/>
          <p:nvPr/>
        </p:nvSpPr>
        <p:spPr>
          <a:xfrm>
            <a:off x="5346797" y="1012269"/>
            <a:ext cx="2122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691 Enterprise Value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1D8702A-39F9-4A7E-AB08-C8D38B2A0275}"/>
              </a:ext>
            </a:extLst>
          </p:cNvPr>
          <p:cNvSpPr txBox="1"/>
          <p:nvPr/>
        </p:nvSpPr>
        <p:spPr>
          <a:xfrm>
            <a:off x="5282164" y="1249447"/>
            <a:ext cx="2187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-185 Eigen Vermogen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5942EC9-70EA-4679-A93B-108CF4E9B0A5}"/>
              </a:ext>
            </a:extLst>
          </p:cNvPr>
          <p:cNvCxnSpPr/>
          <p:nvPr/>
        </p:nvCxnSpPr>
        <p:spPr>
          <a:xfrm flipV="1">
            <a:off x="5346797" y="1596152"/>
            <a:ext cx="541607" cy="70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6DBE7D5-FC1C-4D14-ACC3-4996CA1FA137}"/>
              </a:ext>
            </a:extLst>
          </p:cNvPr>
          <p:cNvSpPr txBox="1"/>
          <p:nvPr/>
        </p:nvSpPr>
        <p:spPr>
          <a:xfrm>
            <a:off x="5346797" y="162760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506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486DAB5-90C9-495C-A20E-15F2DE34CBD2}"/>
              </a:ext>
            </a:extLst>
          </p:cNvPr>
          <p:cNvSpPr txBox="1"/>
          <p:nvPr/>
        </p:nvSpPr>
        <p:spPr>
          <a:xfrm>
            <a:off x="3301114" y="1026229"/>
            <a:ext cx="1330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EBITDA: 180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703B526-03D9-4FB4-9BA7-C5FCCAF8A053}"/>
              </a:ext>
            </a:extLst>
          </p:cNvPr>
          <p:cNvSpPr txBox="1"/>
          <p:nvPr/>
        </p:nvSpPr>
        <p:spPr>
          <a:xfrm>
            <a:off x="4516950" y="1012361"/>
            <a:ext cx="914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x 3,85 =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F39DFE-51ED-43B5-A914-E8F3C89DE6EF}"/>
              </a:ext>
            </a:extLst>
          </p:cNvPr>
          <p:cNvSpPr txBox="1"/>
          <p:nvPr/>
        </p:nvSpPr>
        <p:spPr>
          <a:xfrm>
            <a:off x="1778691" y="4766774"/>
            <a:ext cx="9204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+150 </a:t>
            </a:r>
          </a:p>
          <a:p>
            <a:r>
              <a:rPr lang="nl-BE" b="1" dirty="0">
                <a:solidFill>
                  <a:srgbClr val="FF0000"/>
                </a:solidFill>
              </a:rPr>
              <a:t>leasing-</a:t>
            </a:r>
          </a:p>
          <a:p>
            <a:r>
              <a:rPr lang="nl-BE" b="1" dirty="0">
                <a:solidFill>
                  <a:srgbClr val="FF0000"/>
                </a:solidFill>
              </a:rPr>
              <a:t>schuld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04204EE-6629-4BFA-BC61-DF087EDD0932}"/>
              </a:ext>
            </a:extLst>
          </p:cNvPr>
          <p:cNvSpPr txBox="1"/>
          <p:nvPr/>
        </p:nvSpPr>
        <p:spPr>
          <a:xfrm>
            <a:off x="583252" y="4791694"/>
            <a:ext cx="11079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+150 </a:t>
            </a:r>
          </a:p>
          <a:p>
            <a:r>
              <a:rPr lang="nl-BE" b="1" dirty="0">
                <a:solidFill>
                  <a:srgbClr val="FF0000"/>
                </a:solidFill>
              </a:rPr>
              <a:t>vaste </a:t>
            </a:r>
          </a:p>
          <a:p>
            <a:r>
              <a:rPr lang="nl-BE" b="1" dirty="0">
                <a:solidFill>
                  <a:srgbClr val="FF0000"/>
                </a:solidFill>
              </a:rPr>
              <a:t>activa	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C990FDB-7B67-4688-B976-1CA6BDCCF410}"/>
              </a:ext>
            </a:extLst>
          </p:cNvPr>
          <p:cNvCxnSpPr/>
          <p:nvPr/>
        </p:nvCxnSpPr>
        <p:spPr>
          <a:xfrm flipV="1">
            <a:off x="2094046" y="3189930"/>
            <a:ext cx="0" cy="157684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0590EDE-3550-431B-8717-4E54AC22D750}"/>
              </a:ext>
            </a:extLst>
          </p:cNvPr>
          <p:cNvCxnSpPr>
            <a:cxnSpLocks/>
          </p:cNvCxnSpPr>
          <p:nvPr/>
        </p:nvCxnSpPr>
        <p:spPr>
          <a:xfrm flipV="1">
            <a:off x="965031" y="2847902"/>
            <a:ext cx="0" cy="194379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xplosion: 8 Points 11">
            <a:extLst>
              <a:ext uri="{FF2B5EF4-FFF2-40B4-BE49-F238E27FC236}">
                <a16:creationId xmlns:a16="http://schemas.microsoft.com/office/drawing/2014/main" id="{23C539BE-04C9-454D-97D0-55E299D0883E}"/>
              </a:ext>
            </a:extLst>
          </p:cNvPr>
          <p:cNvSpPr/>
          <p:nvPr/>
        </p:nvSpPr>
        <p:spPr>
          <a:xfrm>
            <a:off x="7643268" y="4216014"/>
            <a:ext cx="572372" cy="428177"/>
          </a:xfrm>
          <a:prstGeom prst="irregularSeal1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033E8A8-7982-430E-ACC2-5D3E0A0BA7CE}"/>
              </a:ext>
            </a:extLst>
          </p:cNvPr>
          <p:cNvCxnSpPr/>
          <p:nvPr/>
        </p:nvCxnSpPr>
        <p:spPr>
          <a:xfrm>
            <a:off x="6928338" y="5690104"/>
            <a:ext cx="541348" cy="2134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5EB4C16-8069-48AE-A997-CA7B45C7ACB2}"/>
              </a:ext>
            </a:extLst>
          </p:cNvPr>
          <p:cNvCxnSpPr>
            <a:cxnSpLocks/>
          </p:cNvCxnSpPr>
          <p:nvPr/>
        </p:nvCxnSpPr>
        <p:spPr>
          <a:xfrm flipV="1">
            <a:off x="7063915" y="5608553"/>
            <a:ext cx="301394" cy="2950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CF96CBEE-3972-4A3D-8EB7-BDA75FF001E9}"/>
              </a:ext>
            </a:extLst>
          </p:cNvPr>
          <p:cNvSpPr txBox="1"/>
          <p:nvPr/>
        </p:nvSpPr>
        <p:spPr>
          <a:xfrm>
            <a:off x="2238913" y="489226"/>
            <a:ext cx="4550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ANOMALIE BIJ LOUTER EBITDA-WAARDERING</a:t>
            </a:r>
          </a:p>
        </p:txBody>
      </p:sp>
    </p:spTree>
    <p:extLst>
      <p:ext uri="{BB962C8B-B14F-4D97-AF65-F5344CB8AC3E}">
        <p14:creationId xmlns:p14="http://schemas.microsoft.com/office/powerpoint/2010/main" val="781930415"/>
      </p:ext>
    </p:extLst>
  </p:cSld>
  <p:clrMapOvr>
    <a:masterClrMapping/>
  </p:clrMapOvr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image2.png">
            <a:extLst>
              <a:ext uri="{FF2B5EF4-FFF2-40B4-BE49-F238E27FC236}">
                <a16:creationId xmlns:a16="http://schemas.microsoft.com/office/drawing/2014/main" id="{7E9DE044-6614-4230-8BEE-BAABDDA2A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33728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14BFF551-F0BA-4FEB-91C9-848DBD360A0F}"/>
              </a:ext>
            </a:extLst>
          </p:cNvPr>
          <p:cNvSpPr/>
          <p:nvPr/>
        </p:nvSpPr>
        <p:spPr>
          <a:xfrm>
            <a:off x="3034227" y="3251200"/>
            <a:ext cx="246330" cy="17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655DB34-817F-498B-9057-FAC3B93DFB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615" y="2127996"/>
            <a:ext cx="2515214" cy="25414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77AAE3-4B52-4F8B-80B5-498D859FC9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335" y="2301736"/>
            <a:ext cx="2405787" cy="23006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C9CEB7-16DB-4E83-8833-2235F3A91720}"/>
              </a:ext>
            </a:extLst>
          </p:cNvPr>
          <p:cNvSpPr txBox="1"/>
          <p:nvPr/>
        </p:nvSpPr>
        <p:spPr>
          <a:xfrm rot="5400000">
            <a:off x="2324758" y="3066534"/>
            <a:ext cx="1211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B050"/>
                </a:solidFill>
              </a:rPr>
              <a:t>Net-cash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CE9F7F-96B7-4EA1-86AF-6234948D2E4C}"/>
              </a:ext>
            </a:extLst>
          </p:cNvPr>
          <p:cNvSpPr txBox="1"/>
          <p:nvPr/>
        </p:nvSpPr>
        <p:spPr>
          <a:xfrm>
            <a:off x="3282461" y="5303087"/>
            <a:ext cx="4447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Actuele waarde 5 x kasstroom  		399</a:t>
            </a:r>
          </a:p>
          <a:p>
            <a:r>
              <a:rPr lang="nl-BE" dirty="0"/>
              <a:t>+/+ Actuele waarde Terminal Value	412</a:t>
            </a:r>
          </a:p>
          <a:p>
            <a:r>
              <a:rPr lang="nl-BE" dirty="0"/>
              <a:t>ENTERPRISE VALUE:				811	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5B5D3E4-731B-4573-9E23-3EFB680883CD}"/>
              </a:ext>
            </a:extLst>
          </p:cNvPr>
          <p:cNvCxnSpPr>
            <a:cxnSpLocks/>
          </p:cNvCxnSpPr>
          <p:nvPr/>
        </p:nvCxnSpPr>
        <p:spPr>
          <a:xfrm>
            <a:off x="6018774" y="4755416"/>
            <a:ext cx="909564" cy="6536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EBFF69E-B197-45C3-A3E6-411540F493CA}"/>
              </a:ext>
            </a:extLst>
          </p:cNvPr>
          <p:cNvCxnSpPr>
            <a:cxnSpLocks/>
          </p:cNvCxnSpPr>
          <p:nvPr/>
        </p:nvCxnSpPr>
        <p:spPr>
          <a:xfrm flipH="1">
            <a:off x="7469945" y="4734931"/>
            <a:ext cx="1153551" cy="9624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A2DC9F-A163-4D98-B643-5DA599AA59F9}"/>
              </a:ext>
            </a:extLst>
          </p:cNvPr>
          <p:cNvCxnSpPr/>
          <p:nvPr/>
        </p:nvCxnSpPr>
        <p:spPr>
          <a:xfrm flipV="1">
            <a:off x="6928338" y="5903567"/>
            <a:ext cx="541607" cy="70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Beste Elektrische Auto's van 2021 / 2022 - Mountox">
            <a:extLst>
              <a:ext uri="{FF2B5EF4-FFF2-40B4-BE49-F238E27FC236}">
                <a16:creationId xmlns:a16="http://schemas.microsoft.com/office/drawing/2014/main" id="{006AA5F9-4C5A-4C43-8B64-22FBBACC8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555" y="2250280"/>
            <a:ext cx="1263274" cy="54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778DBA0-30BB-40D4-B63C-B28685FF48CD}"/>
              </a:ext>
            </a:extLst>
          </p:cNvPr>
          <p:cNvSpPr/>
          <p:nvPr/>
        </p:nvSpPr>
        <p:spPr>
          <a:xfrm>
            <a:off x="311614" y="2757160"/>
            <a:ext cx="2508233" cy="1912250"/>
          </a:xfrm>
          <a:custGeom>
            <a:avLst/>
            <a:gdLst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51906 w 2297875"/>
              <a:gd name="connsiteY4" fmla="*/ 831273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39152 w 2297875"/>
              <a:gd name="connsiteY4" fmla="*/ 612345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  <a:gd name="connsiteX0" fmla="*/ 1300787 w 2297875"/>
              <a:gd name="connsiteY0" fmla="*/ 624158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39152 w 2297875"/>
              <a:gd name="connsiteY4" fmla="*/ 612345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300787 w 2297875"/>
              <a:gd name="connsiteY11" fmla="*/ 624158 h 1620982"/>
              <a:gd name="connsiteX0" fmla="*/ 1300787 w 2291497"/>
              <a:gd name="connsiteY0" fmla="*/ 624158 h 1620982"/>
              <a:gd name="connsiteX1" fmla="*/ 2291497 w 2291497"/>
              <a:gd name="connsiteY1" fmla="*/ 636013 h 1620982"/>
              <a:gd name="connsiteX2" fmla="*/ 2286000 w 2291497"/>
              <a:gd name="connsiteY2" fmla="*/ 5937 h 1620982"/>
              <a:gd name="connsiteX3" fmla="*/ 1140031 w 2291497"/>
              <a:gd name="connsiteY3" fmla="*/ 0 h 1620982"/>
              <a:gd name="connsiteX4" fmla="*/ 1139152 w 2291497"/>
              <a:gd name="connsiteY4" fmla="*/ 612345 h 1620982"/>
              <a:gd name="connsiteX5" fmla="*/ 890649 w 2291497"/>
              <a:gd name="connsiteY5" fmla="*/ 1377537 h 1620982"/>
              <a:gd name="connsiteX6" fmla="*/ 0 w 2291497"/>
              <a:gd name="connsiteY6" fmla="*/ 1377537 h 1620982"/>
              <a:gd name="connsiteX7" fmla="*/ 0 w 2291497"/>
              <a:gd name="connsiteY7" fmla="*/ 1620982 h 1620982"/>
              <a:gd name="connsiteX8" fmla="*/ 1145969 w 2291497"/>
              <a:gd name="connsiteY8" fmla="*/ 1609106 h 1620982"/>
              <a:gd name="connsiteX9" fmla="*/ 1145969 w 2291497"/>
              <a:gd name="connsiteY9" fmla="*/ 1365662 h 1620982"/>
              <a:gd name="connsiteX10" fmla="*/ 985652 w 2291497"/>
              <a:gd name="connsiteY10" fmla="*/ 1377537 h 1620982"/>
              <a:gd name="connsiteX11" fmla="*/ 1300787 w 2291497"/>
              <a:gd name="connsiteY11" fmla="*/ 624158 h 162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1497" h="1620982">
                <a:moveTo>
                  <a:pt x="1300787" y="624158"/>
                </a:moveTo>
                <a:lnTo>
                  <a:pt x="2291497" y="636013"/>
                </a:lnTo>
                <a:cubicBezTo>
                  <a:pt x="2289665" y="425988"/>
                  <a:pt x="2287832" y="215962"/>
                  <a:pt x="2286000" y="5937"/>
                </a:cubicBezTo>
                <a:lnTo>
                  <a:pt x="1140031" y="0"/>
                </a:lnTo>
                <a:lnTo>
                  <a:pt x="1139152" y="612345"/>
                </a:lnTo>
                <a:lnTo>
                  <a:pt x="890649" y="1377537"/>
                </a:lnTo>
                <a:lnTo>
                  <a:pt x="0" y="1377537"/>
                </a:lnTo>
                <a:lnTo>
                  <a:pt x="0" y="1620982"/>
                </a:lnTo>
                <a:lnTo>
                  <a:pt x="1145969" y="1609106"/>
                </a:lnTo>
                <a:lnTo>
                  <a:pt x="1145969" y="1365662"/>
                </a:lnTo>
                <a:lnTo>
                  <a:pt x="985652" y="1377537"/>
                </a:lnTo>
                <a:lnTo>
                  <a:pt x="1300787" y="624158"/>
                </a:lnTo>
                <a:close/>
              </a:path>
            </a:pathLst>
          </a:custGeom>
          <a:solidFill>
            <a:srgbClr val="92D050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ECF8FB-83EE-41A6-9779-813D6690AEDD}"/>
              </a:ext>
            </a:extLst>
          </p:cNvPr>
          <p:cNvSpPr txBox="1"/>
          <p:nvPr/>
        </p:nvSpPr>
        <p:spPr>
          <a:xfrm>
            <a:off x="1691248" y="2144771"/>
            <a:ext cx="1007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rgbClr val="FF0000"/>
                </a:solidFill>
              </a:rPr>
              <a:t>185.000 €</a:t>
            </a:r>
            <a:r>
              <a:rPr lang="nl-BE" sz="16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36AD44-364C-43D6-A606-853434B8024F}"/>
              </a:ext>
            </a:extLst>
          </p:cNvPr>
          <p:cNvSpPr txBox="1"/>
          <p:nvPr/>
        </p:nvSpPr>
        <p:spPr>
          <a:xfrm>
            <a:off x="4348635" y="1629746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Goodwill: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906039-FE46-4EA9-8459-024EDF947009}"/>
              </a:ext>
            </a:extLst>
          </p:cNvPr>
          <p:cNvSpPr txBox="1"/>
          <p:nvPr/>
        </p:nvSpPr>
        <p:spPr>
          <a:xfrm>
            <a:off x="5346797" y="1012269"/>
            <a:ext cx="2122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691 Enterprise Value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1D8702A-39F9-4A7E-AB08-C8D38B2A0275}"/>
              </a:ext>
            </a:extLst>
          </p:cNvPr>
          <p:cNvSpPr txBox="1"/>
          <p:nvPr/>
        </p:nvSpPr>
        <p:spPr>
          <a:xfrm>
            <a:off x="5282164" y="1249447"/>
            <a:ext cx="2187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-185 Eigen Vermogen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5942EC9-70EA-4679-A93B-108CF4E9B0A5}"/>
              </a:ext>
            </a:extLst>
          </p:cNvPr>
          <p:cNvCxnSpPr/>
          <p:nvPr/>
        </p:nvCxnSpPr>
        <p:spPr>
          <a:xfrm flipV="1">
            <a:off x="5346797" y="1596152"/>
            <a:ext cx="541607" cy="70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6DBE7D5-FC1C-4D14-ACC3-4996CA1FA137}"/>
              </a:ext>
            </a:extLst>
          </p:cNvPr>
          <p:cNvSpPr txBox="1"/>
          <p:nvPr/>
        </p:nvSpPr>
        <p:spPr>
          <a:xfrm>
            <a:off x="5346797" y="162760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506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486DAB5-90C9-495C-A20E-15F2DE34CBD2}"/>
              </a:ext>
            </a:extLst>
          </p:cNvPr>
          <p:cNvSpPr txBox="1"/>
          <p:nvPr/>
        </p:nvSpPr>
        <p:spPr>
          <a:xfrm>
            <a:off x="3301114" y="1026229"/>
            <a:ext cx="1330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EBITDA: 180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703B526-03D9-4FB4-9BA7-C5FCCAF8A053}"/>
              </a:ext>
            </a:extLst>
          </p:cNvPr>
          <p:cNvSpPr txBox="1"/>
          <p:nvPr/>
        </p:nvSpPr>
        <p:spPr>
          <a:xfrm>
            <a:off x="4516950" y="1012361"/>
            <a:ext cx="914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x 3,85 =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F39DFE-51ED-43B5-A914-E8F3C89DE6EF}"/>
              </a:ext>
            </a:extLst>
          </p:cNvPr>
          <p:cNvSpPr txBox="1"/>
          <p:nvPr/>
        </p:nvSpPr>
        <p:spPr>
          <a:xfrm>
            <a:off x="1778691" y="4766774"/>
            <a:ext cx="9204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+150 </a:t>
            </a:r>
          </a:p>
          <a:p>
            <a:r>
              <a:rPr lang="nl-BE" b="1" dirty="0">
                <a:solidFill>
                  <a:srgbClr val="FF0000"/>
                </a:solidFill>
              </a:rPr>
              <a:t>leasing-</a:t>
            </a:r>
          </a:p>
          <a:p>
            <a:r>
              <a:rPr lang="nl-BE" b="1" dirty="0">
                <a:solidFill>
                  <a:srgbClr val="FF0000"/>
                </a:solidFill>
              </a:rPr>
              <a:t>schuld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04204EE-6629-4BFA-BC61-DF087EDD0932}"/>
              </a:ext>
            </a:extLst>
          </p:cNvPr>
          <p:cNvSpPr txBox="1"/>
          <p:nvPr/>
        </p:nvSpPr>
        <p:spPr>
          <a:xfrm>
            <a:off x="583252" y="4791694"/>
            <a:ext cx="11079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+150 </a:t>
            </a:r>
          </a:p>
          <a:p>
            <a:r>
              <a:rPr lang="nl-BE" b="1" dirty="0">
                <a:solidFill>
                  <a:srgbClr val="FF0000"/>
                </a:solidFill>
              </a:rPr>
              <a:t>vaste </a:t>
            </a:r>
          </a:p>
          <a:p>
            <a:r>
              <a:rPr lang="nl-BE" b="1" dirty="0">
                <a:solidFill>
                  <a:srgbClr val="FF0000"/>
                </a:solidFill>
              </a:rPr>
              <a:t>activa	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C990FDB-7B67-4688-B976-1CA6BDCCF410}"/>
              </a:ext>
            </a:extLst>
          </p:cNvPr>
          <p:cNvCxnSpPr/>
          <p:nvPr/>
        </p:nvCxnSpPr>
        <p:spPr>
          <a:xfrm flipV="1">
            <a:off x="2094046" y="3189930"/>
            <a:ext cx="0" cy="157684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0590EDE-3550-431B-8717-4E54AC22D750}"/>
              </a:ext>
            </a:extLst>
          </p:cNvPr>
          <p:cNvCxnSpPr>
            <a:cxnSpLocks/>
          </p:cNvCxnSpPr>
          <p:nvPr/>
        </p:nvCxnSpPr>
        <p:spPr>
          <a:xfrm flipV="1">
            <a:off x="965031" y="2847902"/>
            <a:ext cx="0" cy="194379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xplosion: 8 Points 11">
            <a:extLst>
              <a:ext uri="{FF2B5EF4-FFF2-40B4-BE49-F238E27FC236}">
                <a16:creationId xmlns:a16="http://schemas.microsoft.com/office/drawing/2014/main" id="{23C539BE-04C9-454D-97D0-55E299D0883E}"/>
              </a:ext>
            </a:extLst>
          </p:cNvPr>
          <p:cNvSpPr/>
          <p:nvPr/>
        </p:nvSpPr>
        <p:spPr>
          <a:xfrm>
            <a:off x="6898995" y="5518279"/>
            <a:ext cx="639569" cy="484653"/>
          </a:xfrm>
          <a:prstGeom prst="irregularSeal1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674D742-D9AF-4A38-A56D-179138F3EF11}"/>
              </a:ext>
            </a:extLst>
          </p:cNvPr>
          <p:cNvCxnSpPr>
            <a:cxnSpLocks/>
          </p:cNvCxnSpPr>
          <p:nvPr/>
        </p:nvCxnSpPr>
        <p:spPr>
          <a:xfrm>
            <a:off x="4740816" y="1080044"/>
            <a:ext cx="480338" cy="243568"/>
          </a:xfrm>
          <a:prstGeom prst="line">
            <a:avLst/>
          </a:prstGeom>
          <a:ln w="3810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EAB11A6-63A7-4ED7-8E0B-6A31C9D33F70}"/>
              </a:ext>
            </a:extLst>
          </p:cNvPr>
          <p:cNvCxnSpPr>
            <a:cxnSpLocks/>
          </p:cNvCxnSpPr>
          <p:nvPr/>
        </p:nvCxnSpPr>
        <p:spPr>
          <a:xfrm flipV="1">
            <a:off x="4816305" y="998493"/>
            <a:ext cx="361482" cy="394167"/>
          </a:xfrm>
          <a:prstGeom prst="line">
            <a:avLst/>
          </a:prstGeom>
          <a:ln w="3810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049">
            <a:extLst>
              <a:ext uri="{FF2B5EF4-FFF2-40B4-BE49-F238E27FC236}">
                <a16:creationId xmlns:a16="http://schemas.microsoft.com/office/drawing/2014/main" id="{2CC0613E-EFAC-401D-B2FE-1F41B51F03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3551" y="2295058"/>
            <a:ext cx="5905500" cy="244792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7B9864CD-FA34-4CA1-80AE-BB14ED4B88E6}"/>
              </a:ext>
            </a:extLst>
          </p:cNvPr>
          <p:cNvSpPr txBox="1"/>
          <p:nvPr/>
        </p:nvSpPr>
        <p:spPr>
          <a:xfrm>
            <a:off x="2238913" y="489226"/>
            <a:ext cx="4550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ANOMALIE BIJ LOUTER EBITDA-WAARDERING</a:t>
            </a:r>
          </a:p>
        </p:txBody>
      </p:sp>
    </p:spTree>
    <p:extLst>
      <p:ext uri="{BB962C8B-B14F-4D97-AF65-F5344CB8AC3E}">
        <p14:creationId xmlns:p14="http://schemas.microsoft.com/office/powerpoint/2010/main" val="38041189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image2.png">
            <a:extLst>
              <a:ext uri="{FF2B5EF4-FFF2-40B4-BE49-F238E27FC236}">
                <a16:creationId xmlns:a16="http://schemas.microsoft.com/office/drawing/2014/main" id="{11C61ED1-1D19-4EB3-A61A-A1931A965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Beste Elektrische Auto's van 2021 / 2022 - Mountox">
            <a:extLst>
              <a:ext uri="{FF2B5EF4-FFF2-40B4-BE49-F238E27FC236}">
                <a16:creationId xmlns:a16="http://schemas.microsoft.com/office/drawing/2014/main" id="{AB15562C-B213-4E74-B4FF-477F8B43E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65" y="2229913"/>
            <a:ext cx="2217295" cy="107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EB77D9E-9D52-47C0-BB47-65DDF786AE94}"/>
              </a:ext>
            </a:extLst>
          </p:cNvPr>
          <p:cNvSpPr/>
          <p:nvPr/>
        </p:nvSpPr>
        <p:spPr>
          <a:xfrm>
            <a:off x="5946533" y="3029541"/>
            <a:ext cx="2297875" cy="1620982"/>
          </a:xfrm>
          <a:custGeom>
            <a:avLst/>
            <a:gdLst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51906 w 2297875"/>
              <a:gd name="connsiteY4" fmla="*/ 831273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7875" h="1620982">
                <a:moveTo>
                  <a:pt x="1294410" y="825335"/>
                </a:moveTo>
                <a:lnTo>
                  <a:pt x="2297875" y="831273"/>
                </a:lnTo>
                <a:lnTo>
                  <a:pt x="2286000" y="5937"/>
                </a:lnTo>
                <a:lnTo>
                  <a:pt x="1140031" y="0"/>
                </a:lnTo>
                <a:lnTo>
                  <a:pt x="1151906" y="831273"/>
                </a:lnTo>
                <a:lnTo>
                  <a:pt x="890649" y="1377537"/>
                </a:lnTo>
                <a:lnTo>
                  <a:pt x="0" y="1377537"/>
                </a:lnTo>
                <a:lnTo>
                  <a:pt x="0" y="1620982"/>
                </a:lnTo>
                <a:lnTo>
                  <a:pt x="1145969" y="1609106"/>
                </a:lnTo>
                <a:lnTo>
                  <a:pt x="1145969" y="1365662"/>
                </a:lnTo>
                <a:lnTo>
                  <a:pt x="985652" y="1377537"/>
                </a:lnTo>
                <a:lnTo>
                  <a:pt x="1294410" y="825335"/>
                </a:lnTo>
                <a:close/>
              </a:path>
            </a:pathLst>
          </a:custGeom>
          <a:solidFill>
            <a:srgbClr val="92D050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CEA66453-5CDA-4624-A952-57546749F2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6525" y="3012136"/>
            <a:ext cx="1245200" cy="94433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2843808" y="2471607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2988270" y="2544632"/>
            <a:ext cx="11525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2989015" y="3263770"/>
            <a:ext cx="11509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Voorraden</a:t>
            </a:r>
          </a:p>
        </p:txBody>
      </p:sp>
      <p:sp>
        <p:nvSpPr>
          <p:cNvPr id="12" name="Text Box 61"/>
          <p:cNvSpPr txBox="1">
            <a:spLocks noChangeArrowheads="1"/>
          </p:cNvSpPr>
          <p:nvPr/>
        </p:nvSpPr>
        <p:spPr bwMode="auto">
          <a:xfrm>
            <a:off x="2989015" y="3911470"/>
            <a:ext cx="1150937" cy="46910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Vorderingen</a:t>
            </a:r>
          </a:p>
        </p:txBody>
      </p: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2988270" y="3481257"/>
            <a:ext cx="11509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BE" sz="1200"/>
              <a:t>Handels-vorderingen</a:t>
            </a:r>
            <a:endParaRPr lang="nl-NL" sz="1200"/>
          </a:p>
        </p:txBody>
      </p:sp>
      <p:sp>
        <p:nvSpPr>
          <p:cNvPr id="15" name="Text Box 64"/>
          <p:cNvSpPr txBox="1">
            <a:spLocks noChangeArrowheads="1"/>
          </p:cNvSpPr>
          <p:nvPr/>
        </p:nvSpPr>
        <p:spPr bwMode="auto">
          <a:xfrm>
            <a:off x="4140795" y="3840032"/>
            <a:ext cx="11509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Leveranciers</a:t>
            </a:r>
          </a:p>
        </p:txBody>
      </p:sp>
      <p:sp>
        <p:nvSpPr>
          <p:cNvPr id="19" name="Text Box 72"/>
          <p:cNvSpPr txBox="1">
            <a:spLocks noChangeArrowheads="1"/>
          </p:cNvSpPr>
          <p:nvPr/>
        </p:nvSpPr>
        <p:spPr bwMode="auto">
          <a:xfrm>
            <a:off x="4140795" y="4128957"/>
            <a:ext cx="1150938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Soc/Fisc.</a:t>
            </a:r>
          </a:p>
          <a:p>
            <a:pPr algn="ctr" eaLnBrk="1" hangingPunct="1"/>
            <a:r>
              <a:rPr lang="nl-NL" sz="1200"/>
              <a:t>Schulden</a:t>
            </a:r>
          </a:p>
          <a:p>
            <a:pPr algn="ctr" eaLnBrk="1" hangingPunct="1"/>
            <a:endParaRPr lang="nl-NL" sz="1200"/>
          </a:p>
        </p:txBody>
      </p:sp>
      <p:sp>
        <p:nvSpPr>
          <p:cNvPr id="20" name="Text Box 73"/>
          <p:cNvSpPr txBox="1">
            <a:spLocks noChangeArrowheads="1"/>
          </p:cNvSpPr>
          <p:nvPr/>
        </p:nvSpPr>
        <p:spPr bwMode="auto">
          <a:xfrm>
            <a:off x="5923514" y="4399439"/>
            <a:ext cx="1152525" cy="26709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 err="1"/>
              <a:t>Liq.Middelen</a:t>
            </a:r>
            <a:endParaRPr lang="nl-NL" sz="1000" dirty="0"/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4140795" y="2471607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B299431-35A9-4F60-A376-0F526B0EDFE5}"/>
              </a:ext>
            </a:extLst>
          </p:cNvPr>
          <p:cNvSpPr txBox="1"/>
          <p:nvPr/>
        </p:nvSpPr>
        <p:spPr>
          <a:xfrm rot="5400000">
            <a:off x="7908814" y="3258723"/>
            <a:ext cx="1013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00B050"/>
                </a:solidFill>
              </a:rPr>
              <a:t>Net-cash</a:t>
            </a: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A9C10B4B-2294-43B5-A0D3-4D8AD6731EEB}"/>
              </a:ext>
            </a:extLst>
          </p:cNvPr>
          <p:cNvSpPr/>
          <p:nvPr/>
        </p:nvSpPr>
        <p:spPr>
          <a:xfrm>
            <a:off x="2974769" y="3265715"/>
            <a:ext cx="1163782" cy="1128156"/>
          </a:xfrm>
          <a:custGeom>
            <a:avLst/>
            <a:gdLst>
              <a:gd name="connsiteX0" fmla="*/ 5937 w 1163782"/>
              <a:gd name="connsiteY0" fmla="*/ 0 h 1110343"/>
              <a:gd name="connsiteX1" fmla="*/ 1163782 w 1163782"/>
              <a:gd name="connsiteY1" fmla="*/ 5938 h 1110343"/>
              <a:gd name="connsiteX2" fmla="*/ 1140031 w 1163782"/>
              <a:gd name="connsiteY2" fmla="*/ 581891 h 1110343"/>
              <a:gd name="connsiteX3" fmla="*/ 896587 w 1163782"/>
              <a:gd name="connsiteY3" fmla="*/ 1110343 h 1110343"/>
              <a:gd name="connsiteX4" fmla="*/ 0 w 1163782"/>
              <a:gd name="connsiteY4" fmla="*/ 1110343 h 1110343"/>
              <a:gd name="connsiteX5" fmla="*/ 5937 w 1163782"/>
              <a:gd name="connsiteY5" fmla="*/ 0 h 1110343"/>
              <a:gd name="connsiteX0" fmla="*/ 5937 w 1163782"/>
              <a:gd name="connsiteY0" fmla="*/ 0 h 1128156"/>
              <a:gd name="connsiteX1" fmla="*/ 1163782 w 1163782"/>
              <a:gd name="connsiteY1" fmla="*/ 5938 h 1128156"/>
              <a:gd name="connsiteX2" fmla="*/ 1140031 w 1163782"/>
              <a:gd name="connsiteY2" fmla="*/ 581891 h 1128156"/>
              <a:gd name="connsiteX3" fmla="*/ 1157844 w 1163782"/>
              <a:gd name="connsiteY3" fmla="*/ 1128156 h 1128156"/>
              <a:gd name="connsiteX4" fmla="*/ 0 w 1163782"/>
              <a:gd name="connsiteY4" fmla="*/ 1110343 h 1128156"/>
              <a:gd name="connsiteX5" fmla="*/ 5937 w 1163782"/>
              <a:gd name="connsiteY5" fmla="*/ 0 h 11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782" h="1128156">
                <a:moveTo>
                  <a:pt x="5937" y="0"/>
                </a:moveTo>
                <a:lnTo>
                  <a:pt x="1163782" y="5938"/>
                </a:lnTo>
                <a:lnTo>
                  <a:pt x="1140031" y="581891"/>
                </a:lnTo>
                <a:lnTo>
                  <a:pt x="1157844" y="1128156"/>
                </a:lnTo>
                <a:lnTo>
                  <a:pt x="0" y="1110343"/>
                </a:lnTo>
                <a:lnTo>
                  <a:pt x="5937" y="0"/>
                </a:lnTo>
                <a:close/>
              </a:path>
            </a:pathLst>
          </a:custGeom>
          <a:solidFill>
            <a:srgbClr val="4472BE">
              <a:alpha val="21961"/>
            </a:srgbClr>
          </a:solidFill>
          <a:ln>
            <a:solidFill>
              <a:srgbClr val="2F528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669F2CF-8FEF-4E75-8DF2-0165C2EE9541}"/>
              </a:ext>
            </a:extLst>
          </p:cNvPr>
          <p:cNvSpPr/>
          <p:nvPr/>
        </p:nvSpPr>
        <p:spPr>
          <a:xfrm>
            <a:off x="2986994" y="2549549"/>
            <a:ext cx="1149887" cy="718518"/>
          </a:xfrm>
          <a:prstGeom prst="rect">
            <a:avLst/>
          </a:prstGeom>
          <a:solidFill>
            <a:srgbClr val="FFFF00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A4A3E07-C6EB-4BA6-9764-BB85466CC42E}"/>
              </a:ext>
            </a:extLst>
          </p:cNvPr>
          <p:cNvSpPr/>
          <p:nvPr/>
        </p:nvSpPr>
        <p:spPr>
          <a:xfrm>
            <a:off x="4127006" y="3849901"/>
            <a:ext cx="1163782" cy="782292"/>
          </a:xfrm>
          <a:custGeom>
            <a:avLst/>
            <a:gdLst>
              <a:gd name="connsiteX0" fmla="*/ 5937 w 1163782"/>
              <a:gd name="connsiteY0" fmla="*/ 0 h 1110343"/>
              <a:gd name="connsiteX1" fmla="*/ 1163782 w 1163782"/>
              <a:gd name="connsiteY1" fmla="*/ 5938 h 1110343"/>
              <a:gd name="connsiteX2" fmla="*/ 1140031 w 1163782"/>
              <a:gd name="connsiteY2" fmla="*/ 581891 h 1110343"/>
              <a:gd name="connsiteX3" fmla="*/ 896587 w 1163782"/>
              <a:gd name="connsiteY3" fmla="*/ 1110343 h 1110343"/>
              <a:gd name="connsiteX4" fmla="*/ 0 w 1163782"/>
              <a:gd name="connsiteY4" fmla="*/ 1110343 h 1110343"/>
              <a:gd name="connsiteX5" fmla="*/ 5937 w 1163782"/>
              <a:gd name="connsiteY5" fmla="*/ 0 h 1110343"/>
              <a:gd name="connsiteX0" fmla="*/ 5937 w 1163782"/>
              <a:gd name="connsiteY0" fmla="*/ 0 h 1128156"/>
              <a:gd name="connsiteX1" fmla="*/ 1163782 w 1163782"/>
              <a:gd name="connsiteY1" fmla="*/ 5938 h 1128156"/>
              <a:gd name="connsiteX2" fmla="*/ 1140031 w 1163782"/>
              <a:gd name="connsiteY2" fmla="*/ 581891 h 1128156"/>
              <a:gd name="connsiteX3" fmla="*/ 1157844 w 1163782"/>
              <a:gd name="connsiteY3" fmla="*/ 1128156 h 1128156"/>
              <a:gd name="connsiteX4" fmla="*/ 0 w 1163782"/>
              <a:gd name="connsiteY4" fmla="*/ 1110343 h 1128156"/>
              <a:gd name="connsiteX5" fmla="*/ 5937 w 1163782"/>
              <a:gd name="connsiteY5" fmla="*/ 0 h 11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782" h="1128156">
                <a:moveTo>
                  <a:pt x="5937" y="0"/>
                </a:moveTo>
                <a:lnTo>
                  <a:pt x="1163782" y="5938"/>
                </a:lnTo>
                <a:lnTo>
                  <a:pt x="1140031" y="581891"/>
                </a:lnTo>
                <a:lnTo>
                  <a:pt x="1157844" y="1128156"/>
                </a:lnTo>
                <a:lnTo>
                  <a:pt x="0" y="1110343"/>
                </a:lnTo>
                <a:lnTo>
                  <a:pt x="5937" y="0"/>
                </a:lnTo>
                <a:close/>
              </a:path>
            </a:pathLst>
          </a:custGeom>
          <a:solidFill>
            <a:srgbClr val="4472BE">
              <a:alpha val="21961"/>
            </a:srgbClr>
          </a:solidFill>
          <a:ln>
            <a:solidFill>
              <a:srgbClr val="2F528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0" name="Line 51">
            <a:extLst>
              <a:ext uri="{FF2B5EF4-FFF2-40B4-BE49-F238E27FC236}">
                <a16:creationId xmlns:a16="http://schemas.microsoft.com/office/drawing/2014/main" id="{AA54A378-229F-4D12-9A95-66796A7C8F73}"/>
              </a:ext>
            </a:extLst>
          </p:cNvPr>
          <p:cNvSpPr>
            <a:spLocks noChangeShapeType="1"/>
          </p:cNvSpPr>
          <p:nvPr/>
        </p:nvSpPr>
        <p:spPr bwMode="auto">
          <a:xfrm>
            <a:off x="5779845" y="2483598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3" name="Line 52">
            <a:extLst>
              <a:ext uri="{FF2B5EF4-FFF2-40B4-BE49-F238E27FC236}">
                <a16:creationId xmlns:a16="http://schemas.microsoft.com/office/drawing/2014/main" id="{B0A524FC-647A-4815-A43A-2DC1086326C0}"/>
              </a:ext>
            </a:extLst>
          </p:cNvPr>
          <p:cNvSpPr>
            <a:spLocks noChangeShapeType="1"/>
          </p:cNvSpPr>
          <p:nvPr/>
        </p:nvSpPr>
        <p:spPr bwMode="auto">
          <a:xfrm>
            <a:off x="7076832" y="2483598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01A7D1D-70A2-4607-A5CE-2A3AB424DCA3}"/>
              </a:ext>
            </a:extLst>
          </p:cNvPr>
          <p:cNvSpPr txBox="1"/>
          <p:nvPr/>
        </p:nvSpPr>
        <p:spPr>
          <a:xfrm>
            <a:off x="6587197" y="2168127"/>
            <a:ext cx="1041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Net-Cash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DED839C-EA03-4484-95E5-E46DDAC80AFE}"/>
              </a:ext>
            </a:extLst>
          </p:cNvPr>
          <p:cNvSpPr txBox="1"/>
          <p:nvPr/>
        </p:nvSpPr>
        <p:spPr>
          <a:xfrm>
            <a:off x="3386948" y="2114266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Enterprise </a:t>
            </a:r>
            <a:r>
              <a:rPr lang="nl-BE" dirty="0" err="1"/>
              <a:t>value</a:t>
            </a:r>
            <a:endParaRPr lang="nl-BE" dirty="0"/>
          </a:p>
        </p:txBody>
      </p:sp>
      <p:sp>
        <p:nvSpPr>
          <p:cNvPr id="37" name="Line 51">
            <a:extLst>
              <a:ext uri="{FF2B5EF4-FFF2-40B4-BE49-F238E27FC236}">
                <a16:creationId xmlns:a16="http://schemas.microsoft.com/office/drawing/2014/main" id="{D89DA65D-55C8-4A37-8057-627C684A108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2471607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8" name="Line 52">
            <a:extLst>
              <a:ext uri="{FF2B5EF4-FFF2-40B4-BE49-F238E27FC236}">
                <a16:creationId xmlns:a16="http://schemas.microsoft.com/office/drawing/2014/main" id="{ADE1A5E0-4A29-4ADD-A8DF-C770FFC8DC42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6987" y="2471607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8368CEE-27A0-4A93-8484-DCD5B1CA3A91}"/>
              </a:ext>
            </a:extLst>
          </p:cNvPr>
          <p:cNvSpPr txBox="1"/>
          <p:nvPr/>
        </p:nvSpPr>
        <p:spPr>
          <a:xfrm>
            <a:off x="905060" y="2114266"/>
            <a:ext cx="771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/>
              <a:t>Equity</a:t>
            </a:r>
            <a:endParaRPr lang="nl-B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A74B1C-C180-4F3F-B910-D7A868F401E8}"/>
              </a:ext>
            </a:extLst>
          </p:cNvPr>
          <p:cNvSpPr txBox="1"/>
          <p:nvPr/>
        </p:nvSpPr>
        <p:spPr>
          <a:xfrm>
            <a:off x="2512747" y="2006544"/>
            <a:ext cx="3449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5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929469D-32C3-4F65-B1E3-2BADCDCD5F0E}"/>
              </a:ext>
            </a:extLst>
          </p:cNvPr>
          <p:cNvSpPr txBox="1"/>
          <p:nvPr/>
        </p:nvSpPr>
        <p:spPr>
          <a:xfrm>
            <a:off x="5498251" y="2060405"/>
            <a:ext cx="3449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5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E5E1717-8EF9-4761-A926-8B15E595117F}"/>
              </a:ext>
            </a:extLst>
          </p:cNvPr>
          <p:cNvSpPr txBox="1"/>
          <p:nvPr/>
        </p:nvSpPr>
        <p:spPr>
          <a:xfrm rot="16200000">
            <a:off x="2506799" y="2732470"/>
            <a:ext cx="746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accent4">
                    <a:lumMod val="75000"/>
                  </a:schemeClr>
                </a:solidFill>
              </a:rPr>
              <a:t>V. act.</a:t>
            </a:r>
          </a:p>
        </p:txBody>
      </p:sp>
      <p:pic>
        <p:nvPicPr>
          <p:cNvPr id="1026" name="Picture 2" descr="De bronafbeelding bekijken">
            <a:extLst>
              <a:ext uri="{FF2B5EF4-FFF2-40B4-BE49-F238E27FC236}">
                <a16:creationId xmlns:a16="http://schemas.microsoft.com/office/drawing/2014/main" id="{A6A0AD92-6E56-4077-B5C4-9A6570EC2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706" y="3181082"/>
            <a:ext cx="1524138" cy="152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C1CBF99A-24B9-458D-8CF2-0E84A4D94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304" y="2680110"/>
            <a:ext cx="889533" cy="125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EDA13C0A-5490-4F36-9A57-DFCFB921F2F8}"/>
              </a:ext>
            </a:extLst>
          </p:cNvPr>
          <p:cNvSpPr/>
          <p:nvPr/>
        </p:nvSpPr>
        <p:spPr>
          <a:xfrm>
            <a:off x="5243629" y="3388856"/>
            <a:ext cx="471638" cy="12616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1F15A8C-6A47-423A-A294-E53FC30EF9DC}"/>
              </a:ext>
            </a:extLst>
          </p:cNvPr>
          <p:cNvSpPr/>
          <p:nvPr/>
        </p:nvSpPr>
        <p:spPr>
          <a:xfrm>
            <a:off x="3165813" y="4678233"/>
            <a:ext cx="2124975" cy="196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BF2AF88-27AE-4A0F-A2A2-FC95706ABFFD}"/>
              </a:ext>
            </a:extLst>
          </p:cNvPr>
          <p:cNvSpPr txBox="1"/>
          <p:nvPr/>
        </p:nvSpPr>
        <p:spPr>
          <a:xfrm>
            <a:off x="2896765" y="4639984"/>
            <a:ext cx="248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4472BE"/>
                </a:solidFill>
              </a:rPr>
              <a:t>Bedrijfskapitaalbehoefte</a:t>
            </a:r>
          </a:p>
        </p:txBody>
      </p:sp>
      <p:pic>
        <p:nvPicPr>
          <p:cNvPr id="42" name="Picture 6" descr="Afbeeldingsresultaten voor auto onderdelen">
            <a:extLst>
              <a:ext uri="{FF2B5EF4-FFF2-40B4-BE49-F238E27FC236}">
                <a16:creationId xmlns:a16="http://schemas.microsoft.com/office/drawing/2014/main" id="{296EEADD-13E1-4BAD-B223-C0FF5E070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87" y="2484709"/>
            <a:ext cx="2356273" cy="131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EA6C2FE4-2A15-46EF-A23D-399E34A0D38E}"/>
              </a:ext>
            </a:extLst>
          </p:cNvPr>
          <p:cNvSpPr/>
          <p:nvPr/>
        </p:nvSpPr>
        <p:spPr>
          <a:xfrm>
            <a:off x="4141429" y="2546698"/>
            <a:ext cx="1046861" cy="11036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4516B33-5D2D-47C2-9BC5-2A4CCA902348}"/>
              </a:ext>
            </a:extLst>
          </p:cNvPr>
          <p:cNvSpPr/>
          <p:nvPr/>
        </p:nvSpPr>
        <p:spPr>
          <a:xfrm>
            <a:off x="2569266" y="2505996"/>
            <a:ext cx="250168" cy="1352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052" name="Picture 4" descr="De bronafbeelding bekijken">
            <a:extLst>
              <a:ext uri="{FF2B5EF4-FFF2-40B4-BE49-F238E27FC236}">
                <a16:creationId xmlns:a16="http://schemas.microsoft.com/office/drawing/2014/main" id="{5B0D0347-4BD1-4FAA-8A07-411C18199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3414469"/>
            <a:ext cx="2308992" cy="130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45D19D5-5746-4562-B2E5-60F81E917A94}"/>
              </a:ext>
            </a:extLst>
          </p:cNvPr>
          <p:cNvSpPr/>
          <p:nvPr/>
        </p:nvSpPr>
        <p:spPr>
          <a:xfrm>
            <a:off x="2645206" y="3407080"/>
            <a:ext cx="471638" cy="1172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8" name="Line 52">
            <a:extLst>
              <a:ext uri="{FF2B5EF4-FFF2-40B4-BE49-F238E27FC236}">
                <a16:creationId xmlns:a16="http://schemas.microsoft.com/office/drawing/2014/main" id="{C9D0D422-5589-4A3D-AE3F-AFA5FC426942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6713" y="2471607"/>
            <a:ext cx="0" cy="95739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1AC424-28A7-4ADB-A74F-32A5BBA4AE89}"/>
              </a:ext>
            </a:extLst>
          </p:cNvPr>
          <p:cNvSpPr/>
          <p:nvPr/>
        </p:nvSpPr>
        <p:spPr>
          <a:xfrm>
            <a:off x="2779066" y="1877352"/>
            <a:ext cx="2788623" cy="3382469"/>
          </a:xfrm>
          <a:prstGeom prst="rect">
            <a:avLst/>
          </a:prstGeom>
          <a:noFill/>
          <a:ln w="57150">
            <a:solidFill>
              <a:srgbClr val="FF99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E48929-4756-46E4-9DAC-B69DA71F7D38}"/>
              </a:ext>
            </a:extLst>
          </p:cNvPr>
          <p:cNvSpPr txBox="1"/>
          <p:nvPr/>
        </p:nvSpPr>
        <p:spPr>
          <a:xfrm>
            <a:off x="2687525" y="1441067"/>
            <a:ext cx="3081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 VAN DE WAARDERING</a:t>
            </a:r>
          </a:p>
        </p:txBody>
      </p:sp>
      <p:pic>
        <p:nvPicPr>
          <p:cNvPr id="51" name="image1.jpeg">
            <a:extLst>
              <a:ext uri="{FF2B5EF4-FFF2-40B4-BE49-F238E27FC236}">
                <a16:creationId xmlns:a16="http://schemas.microsoft.com/office/drawing/2014/main" id="{29799A42-B6E7-4E43-AD04-AA190837BDC2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51844" y="5988106"/>
            <a:ext cx="1459448" cy="7333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5E4F998-294C-411D-B5C1-6AF4013281E3}"/>
              </a:ext>
            </a:extLst>
          </p:cNvPr>
          <p:cNvSpPr txBox="1"/>
          <p:nvPr/>
        </p:nvSpPr>
        <p:spPr>
          <a:xfrm rot="19904078">
            <a:off x="1022025" y="878701"/>
            <a:ext cx="218739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000" b="1" dirty="0">
                <a:solidFill>
                  <a:srgbClr val="FF0000"/>
                </a:solidFill>
              </a:rPr>
              <a:t>6,5 x EBITDA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1EE9FB5-58DB-44B1-9183-FBADE06BA0FD}"/>
              </a:ext>
            </a:extLst>
          </p:cNvPr>
          <p:cNvSpPr txBox="1"/>
          <p:nvPr/>
        </p:nvSpPr>
        <p:spPr>
          <a:xfrm rot="1681817">
            <a:off x="3406350" y="1122791"/>
            <a:ext cx="188865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000" b="1" dirty="0">
                <a:solidFill>
                  <a:srgbClr val="FF0000"/>
                </a:solidFill>
              </a:rPr>
              <a:t>1 x OMZET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592F3E6-9241-477D-AAF3-FB2A0A2FBD03}"/>
              </a:ext>
            </a:extLst>
          </p:cNvPr>
          <p:cNvSpPr txBox="1"/>
          <p:nvPr/>
        </p:nvSpPr>
        <p:spPr>
          <a:xfrm rot="929626">
            <a:off x="5107504" y="729817"/>
            <a:ext cx="31614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000" b="1" dirty="0">
                <a:solidFill>
                  <a:srgbClr val="FF0000"/>
                </a:solidFill>
              </a:rPr>
              <a:t>GECORRIGEERD</a:t>
            </a:r>
          </a:p>
          <a:p>
            <a:r>
              <a:rPr lang="nl-BE" sz="3000" b="1" dirty="0">
                <a:solidFill>
                  <a:srgbClr val="FF0000"/>
                </a:solidFill>
              </a:rPr>
              <a:t>EIGEN VERMOGEN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E245773-1056-4911-9268-3E459D922C2C}"/>
              </a:ext>
            </a:extLst>
          </p:cNvPr>
          <p:cNvSpPr txBox="1"/>
          <p:nvPr/>
        </p:nvSpPr>
        <p:spPr>
          <a:xfrm rot="20622860">
            <a:off x="916034" y="3912425"/>
            <a:ext cx="185832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000" b="1" dirty="0">
                <a:solidFill>
                  <a:srgbClr val="FF0000"/>
                </a:solidFill>
              </a:rPr>
              <a:t>EARN OUT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820AF34-F614-4E8B-93DF-6C6B6916D2D5}"/>
              </a:ext>
            </a:extLst>
          </p:cNvPr>
          <p:cNvSpPr txBox="1"/>
          <p:nvPr/>
        </p:nvSpPr>
        <p:spPr>
          <a:xfrm rot="1352457">
            <a:off x="4165276" y="3008666"/>
            <a:ext cx="220380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000" b="1" dirty="0">
                <a:solidFill>
                  <a:srgbClr val="FF0000"/>
                </a:solidFill>
              </a:rPr>
              <a:t>LOCKED BOX</a:t>
            </a:r>
          </a:p>
        </p:txBody>
      </p:sp>
    </p:spTree>
    <p:extLst>
      <p:ext uri="{BB962C8B-B14F-4D97-AF65-F5344CB8AC3E}">
        <p14:creationId xmlns:p14="http://schemas.microsoft.com/office/powerpoint/2010/main" val="2625196516"/>
      </p:ext>
    </p:extLst>
  </p:cSld>
  <p:clrMapOvr>
    <a:masterClrMapping/>
  </p:clrMapOvr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image2.png">
            <a:extLst>
              <a:ext uri="{FF2B5EF4-FFF2-40B4-BE49-F238E27FC236}">
                <a16:creationId xmlns:a16="http://schemas.microsoft.com/office/drawing/2014/main" id="{7E9DE044-6614-4230-8BEE-BAABDDA2A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33728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14BFF551-F0BA-4FEB-91C9-848DBD360A0F}"/>
              </a:ext>
            </a:extLst>
          </p:cNvPr>
          <p:cNvSpPr/>
          <p:nvPr/>
        </p:nvSpPr>
        <p:spPr>
          <a:xfrm>
            <a:off x="3034227" y="3251200"/>
            <a:ext cx="246330" cy="17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655DB34-817F-498B-9057-FAC3B93DFB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615" y="2127996"/>
            <a:ext cx="2515214" cy="25414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77AAE3-4B52-4F8B-80B5-498D859FC9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335" y="2301736"/>
            <a:ext cx="2405787" cy="23006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C9CEB7-16DB-4E83-8833-2235F3A91720}"/>
              </a:ext>
            </a:extLst>
          </p:cNvPr>
          <p:cNvSpPr txBox="1"/>
          <p:nvPr/>
        </p:nvSpPr>
        <p:spPr>
          <a:xfrm rot="5400000">
            <a:off x="2324758" y="3066534"/>
            <a:ext cx="1211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B050"/>
                </a:solidFill>
              </a:rPr>
              <a:t>Net-cash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CE9F7F-96B7-4EA1-86AF-6234948D2E4C}"/>
              </a:ext>
            </a:extLst>
          </p:cNvPr>
          <p:cNvSpPr txBox="1"/>
          <p:nvPr/>
        </p:nvSpPr>
        <p:spPr>
          <a:xfrm>
            <a:off x="3282461" y="5303087"/>
            <a:ext cx="4447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Actuele waarde 5 x kasstroom  		399</a:t>
            </a:r>
          </a:p>
          <a:p>
            <a:r>
              <a:rPr lang="nl-BE" dirty="0"/>
              <a:t>+/+ Actuele waarde Terminal Value	412</a:t>
            </a:r>
          </a:p>
          <a:p>
            <a:r>
              <a:rPr lang="nl-BE" dirty="0"/>
              <a:t>ENTERPRISE VALUE:				811	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5B5D3E4-731B-4573-9E23-3EFB680883CD}"/>
              </a:ext>
            </a:extLst>
          </p:cNvPr>
          <p:cNvCxnSpPr>
            <a:cxnSpLocks/>
          </p:cNvCxnSpPr>
          <p:nvPr/>
        </p:nvCxnSpPr>
        <p:spPr>
          <a:xfrm>
            <a:off x="6018774" y="4755416"/>
            <a:ext cx="909564" cy="6536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EBFF69E-B197-45C3-A3E6-411540F493CA}"/>
              </a:ext>
            </a:extLst>
          </p:cNvPr>
          <p:cNvCxnSpPr>
            <a:cxnSpLocks/>
          </p:cNvCxnSpPr>
          <p:nvPr/>
        </p:nvCxnSpPr>
        <p:spPr>
          <a:xfrm flipH="1">
            <a:off x="7469945" y="4734931"/>
            <a:ext cx="1153551" cy="9624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A2DC9F-A163-4D98-B643-5DA599AA59F9}"/>
              </a:ext>
            </a:extLst>
          </p:cNvPr>
          <p:cNvCxnSpPr/>
          <p:nvPr/>
        </p:nvCxnSpPr>
        <p:spPr>
          <a:xfrm flipV="1">
            <a:off x="6928338" y="5903567"/>
            <a:ext cx="541607" cy="70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Beste Elektrische Auto's van 2021 / 2022 - Mountox">
            <a:extLst>
              <a:ext uri="{FF2B5EF4-FFF2-40B4-BE49-F238E27FC236}">
                <a16:creationId xmlns:a16="http://schemas.microsoft.com/office/drawing/2014/main" id="{006AA5F9-4C5A-4C43-8B64-22FBBACC8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555" y="2250280"/>
            <a:ext cx="1263274" cy="54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778DBA0-30BB-40D4-B63C-B28685FF48CD}"/>
              </a:ext>
            </a:extLst>
          </p:cNvPr>
          <p:cNvSpPr/>
          <p:nvPr/>
        </p:nvSpPr>
        <p:spPr>
          <a:xfrm>
            <a:off x="311614" y="2757160"/>
            <a:ext cx="2508233" cy="1912250"/>
          </a:xfrm>
          <a:custGeom>
            <a:avLst/>
            <a:gdLst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51906 w 2297875"/>
              <a:gd name="connsiteY4" fmla="*/ 831273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39152 w 2297875"/>
              <a:gd name="connsiteY4" fmla="*/ 612345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  <a:gd name="connsiteX0" fmla="*/ 1300787 w 2297875"/>
              <a:gd name="connsiteY0" fmla="*/ 624158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39152 w 2297875"/>
              <a:gd name="connsiteY4" fmla="*/ 612345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300787 w 2297875"/>
              <a:gd name="connsiteY11" fmla="*/ 624158 h 1620982"/>
              <a:gd name="connsiteX0" fmla="*/ 1300787 w 2291497"/>
              <a:gd name="connsiteY0" fmla="*/ 624158 h 1620982"/>
              <a:gd name="connsiteX1" fmla="*/ 2291497 w 2291497"/>
              <a:gd name="connsiteY1" fmla="*/ 636013 h 1620982"/>
              <a:gd name="connsiteX2" fmla="*/ 2286000 w 2291497"/>
              <a:gd name="connsiteY2" fmla="*/ 5937 h 1620982"/>
              <a:gd name="connsiteX3" fmla="*/ 1140031 w 2291497"/>
              <a:gd name="connsiteY3" fmla="*/ 0 h 1620982"/>
              <a:gd name="connsiteX4" fmla="*/ 1139152 w 2291497"/>
              <a:gd name="connsiteY4" fmla="*/ 612345 h 1620982"/>
              <a:gd name="connsiteX5" fmla="*/ 890649 w 2291497"/>
              <a:gd name="connsiteY5" fmla="*/ 1377537 h 1620982"/>
              <a:gd name="connsiteX6" fmla="*/ 0 w 2291497"/>
              <a:gd name="connsiteY6" fmla="*/ 1377537 h 1620982"/>
              <a:gd name="connsiteX7" fmla="*/ 0 w 2291497"/>
              <a:gd name="connsiteY7" fmla="*/ 1620982 h 1620982"/>
              <a:gd name="connsiteX8" fmla="*/ 1145969 w 2291497"/>
              <a:gd name="connsiteY8" fmla="*/ 1609106 h 1620982"/>
              <a:gd name="connsiteX9" fmla="*/ 1145969 w 2291497"/>
              <a:gd name="connsiteY9" fmla="*/ 1365662 h 1620982"/>
              <a:gd name="connsiteX10" fmla="*/ 985652 w 2291497"/>
              <a:gd name="connsiteY10" fmla="*/ 1377537 h 1620982"/>
              <a:gd name="connsiteX11" fmla="*/ 1300787 w 2291497"/>
              <a:gd name="connsiteY11" fmla="*/ 624158 h 162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1497" h="1620982">
                <a:moveTo>
                  <a:pt x="1300787" y="624158"/>
                </a:moveTo>
                <a:lnTo>
                  <a:pt x="2291497" y="636013"/>
                </a:lnTo>
                <a:cubicBezTo>
                  <a:pt x="2289665" y="425988"/>
                  <a:pt x="2287832" y="215962"/>
                  <a:pt x="2286000" y="5937"/>
                </a:cubicBezTo>
                <a:lnTo>
                  <a:pt x="1140031" y="0"/>
                </a:lnTo>
                <a:lnTo>
                  <a:pt x="1139152" y="612345"/>
                </a:lnTo>
                <a:lnTo>
                  <a:pt x="890649" y="1377537"/>
                </a:lnTo>
                <a:lnTo>
                  <a:pt x="0" y="1377537"/>
                </a:lnTo>
                <a:lnTo>
                  <a:pt x="0" y="1620982"/>
                </a:lnTo>
                <a:lnTo>
                  <a:pt x="1145969" y="1609106"/>
                </a:lnTo>
                <a:lnTo>
                  <a:pt x="1145969" y="1365662"/>
                </a:lnTo>
                <a:lnTo>
                  <a:pt x="985652" y="1377537"/>
                </a:lnTo>
                <a:lnTo>
                  <a:pt x="1300787" y="624158"/>
                </a:lnTo>
                <a:close/>
              </a:path>
            </a:pathLst>
          </a:custGeom>
          <a:solidFill>
            <a:srgbClr val="92D050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ECF8FB-83EE-41A6-9779-813D6690AEDD}"/>
              </a:ext>
            </a:extLst>
          </p:cNvPr>
          <p:cNvSpPr txBox="1"/>
          <p:nvPr/>
        </p:nvSpPr>
        <p:spPr>
          <a:xfrm>
            <a:off x="1691248" y="2144771"/>
            <a:ext cx="1007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rgbClr val="FF0000"/>
                </a:solidFill>
              </a:rPr>
              <a:t>185.000 €</a:t>
            </a:r>
            <a:r>
              <a:rPr lang="nl-BE" sz="16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36AD44-364C-43D6-A606-853434B8024F}"/>
              </a:ext>
            </a:extLst>
          </p:cNvPr>
          <p:cNvSpPr txBox="1"/>
          <p:nvPr/>
        </p:nvSpPr>
        <p:spPr>
          <a:xfrm>
            <a:off x="4348635" y="1629746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Goodwill: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906039-FE46-4EA9-8459-024EDF947009}"/>
              </a:ext>
            </a:extLst>
          </p:cNvPr>
          <p:cNvSpPr txBox="1"/>
          <p:nvPr/>
        </p:nvSpPr>
        <p:spPr>
          <a:xfrm>
            <a:off x="5346797" y="1012269"/>
            <a:ext cx="2122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811 Enterprise Value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1D8702A-39F9-4A7E-AB08-C8D38B2A0275}"/>
              </a:ext>
            </a:extLst>
          </p:cNvPr>
          <p:cNvSpPr txBox="1"/>
          <p:nvPr/>
        </p:nvSpPr>
        <p:spPr>
          <a:xfrm>
            <a:off x="5282164" y="1249447"/>
            <a:ext cx="2187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-185 Eigen Vermogen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5942EC9-70EA-4679-A93B-108CF4E9B0A5}"/>
              </a:ext>
            </a:extLst>
          </p:cNvPr>
          <p:cNvCxnSpPr/>
          <p:nvPr/>
        </p:nvCxnSpPr>
        <p:spPr>
          <a:xfrm flipV="1">
            <a:off x="5346797" y="1596152"/>
            <a:ext cx="541607" cy="70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6DBE7D5-FC1C-4D14-ACC3-4996CA1FA137}"/>
              </a:ext>
            </a:extLst>
          </p:cNvPr>
          <p:cNvSpPr txBox="1"/>
          <p:nvPr/>
        </p:nvSpPr>
        <p:spPr>
          <a:xfrm>
            <a:off x="5346797" y="162760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626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486DAB5-90C9-495C-A20E-15F2DE34CBD2}"/>
              </a:ext>
            </a:extLst>
          </p:cNvPr>
          <p:cNvSpPr txBox="1"/>
          <p:nvPr/>
        </p:nvSpPr>
        <p:spPr>
          <a:xfrm>
            <a:off x="3301114" y="1026229"/>
            <a:ext cx="1330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EBITDA: 180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703B526-03D9-4FB4-9BA7-C5FCCAF8A053}"/>
              </a:ext>
            </a:extLst>
          </p:cNvPr>
          <p:cNvSpPr txBox="1"/>
          <p:nvPr/>
        </p:nvSpPr>
        <p:spPr>
          <a:xfrm>
            <a:off x="4516950" y="1012361"/>
            <a:ext cx="914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x 3,76 =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F39DFE-51ED-43B5-A914-E8F3C89DE6EF}"/>
              </a:ext>
            </a:extLst>
          </p:cNvPr>
          <p:cNvSpPr txBox="1"/>
          <p:nvPr/>
        </p:nvSpPr>
        <p:spPr>
          <a:xfrm>
            <a:off x="1778691" y="4766774"/>
            <a:ext cx="9204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+150 </a:t>
            </a:r>
          </a:p>
          <a:p>
            <a:r>
              <a:rPr lang="nl-BE" b="1" dirty="0">
                <a:solidFill>
                  <a:srgbClr val="FF0000"/>
                </a:solidFill>
              </a:rPr>
              <a:t>leasing-</a:t>
            </a:r>
          </a:p>
          <a:p>
            <a:r>
              <a:rPr lang="nl-BE" b="1" dirty="0">
                <a:solidFill>
                  <a:srgbClr val="FF0000"/>
                </a:solidFill>
              </a:rPr>
              <a:t>schuld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04204EE-6629-4BFA-BC61-DF087EDD0932}"/>
              </a:ext>
            </a:extLst>
          </p:cNvPr>
          <p:cNvSpPr txBox="1"/>
          <p:nvPr/>
        </p:nvSpPr>
        <p:spPr>
          <a:xfrm>
            <a:off x="583252" y="4791694"/>
            <a:ext cx="11079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+150 </a:t>
            </a:r>
          </a:p>
          <a:p>
            <a:r>
              <a:rPr lang="nl-BE" b="1" dirty="0">
                <a:solidFill>
                  <a:srgbClr val="FF0000"/>
                </a:solidFill>
              </a:rPr>
              <a:t>vaste </a:t>
            </a:r>
          </a:p>
          <a:p>
            <a:r>
              <a:rPr lang="nl-BE" b="1" dirty="0">
                <a:solidFill>
                  <a:srgbClr val="FF0000"/>
                </a:solidFill>
              </a:rPr>
              <a:t>activa	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C990FDB-7B67-4688-B976-1CA6BDCCF410}"/>
              </a:ext>
            </a:extLst>
          </p:cNvPr>
          <p:cNvCxnSpPr/>
          <p:nvPr/>
        </p:nvCxnSpPr>
        <p:spPr>
          <a:xfrm flipV="1">
            <a:off x="2094046" y="3189930"/>
            <a:ext cx="0" cy="157684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0590EDE-3550-431B-8717-4E54AC22D750}"/>
              </a:ext>
            </a:extLst>
          </p:cNvPr>
          <p:cNvCxnSpPr>
            <a:cxnSpLocks/>
          </p:cNvCxnSpPr>
          <p:nvPr/>
        </p:nvCxnSpPr>
        <p:spPr>
          <a:xfrm flipV="1">
            <a:off x="965031" y="2847902"/>
            <a:ext cx="0" cy="194379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xplosion: 8 Points 11">
            <a:extLst>
              <a:ext uri="{FF2B5EF4-FFF2-40B4-BE49-F238E27FC236}">
                <a16:creationId xmlns:a16="http://schemas.microsoft.com/office/drawing/2014/main" id="{23C539BE-04C9-454D-97D0-55E299D0883E}"/>
              </a:ext>
            </a:extLst>
          </p:cNvPr>
          <p:cNvSpPr/>
          <p:nvPr/>
        </p:nvSpPr>
        <p:spPr>
          <a:xfrm>
            <a:off x="6898995" y="5518279"/>
            <a:ext cx="639569" cy="484653"/>
          </a:xfrm>
          <a:prstGeom prst="irregularSeal1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674D742-D9AF-4A38-A56D-179138F3EF11}"/>
              </a:ext>
            </a:extLst>
          </p:cNvPr>
          <p:cNvCxnSpPr>
            <a:cxnSpLocks/>
          </p:cNvCxnSpPr>
          <p:nvPr/>
        </p:nvCxnSpPr>
        <p:spPr>
          <a:xfrm>
            <a:off x="4740816" y="1080044"/>
            <a:ext cx="480338" cy="243568"/>
          </a:xfrm>
          <a:prstGeom prst="line">
            <a:avLst/>
          </a:prstGeom>
          <a:ln w="3810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EAB11A6-63A7-4ED7-8E0B-6A31C9D33F70}"/>
              </a:ext>
            </a:extLst>
          </p:cNvPr>
          <p:cNvCxnSpPr>
            <a:cxnSpLocks/>
          </p:cNvCxnSpPr>
          <p:nvPr/>
        </p:nvCxnSpPr>
        <p:spPr>
          <a:xfrm flipV="1">
            <a:off x="4816305" y="998493"/>
            <a:ext cx="361482" cy="394167"/>
          </a:xfrm>
          <a:prstGeom prst="line">
            <a:avLst/>
          </a:prstGeom>
          <a:ln w="3810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1510AEC7-CBBD-4389-9D12-9CF129D445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3551" y="2295058"/>
            <a:ext cx="5905500" cy="2447925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81196585-8D76-46A8-A6A3-78A858F1FA66}"/>
              </a:ext>
            </a:extLst>
          </p:cNvPr>
          <p:cNvSpPr txBox="1"/>
          <p:nvPr/>
        </p:nvSpPr>
        <p:spPr>
          <a:xfrm>
            <a:off x="2238913" y="489226"/>
            <a:ext cx="4550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ANOMALIE BIJ LOUTER EBITDA-WAARDERING</a:t>
            </a:r>
          </a:p>
        </p:txBody>
      </p:sp>
    </p:spTree>
    <p:extLst>
      <p:ext uri="{BB962C8B-B14F-4D97-AF65-F5344CB8AC3E}">
        <p14:creationId xmlns:p14="http://schemas.microsoft.com/office/powerpoint/2010/main" val="3455105071"/>
      </p:ext>
    </p:extLst>
  </p:cSld>
  <p:clrMapOvr>
    <a:masterClrMapping/>
  </p:clrMapOvr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image2.png">
            <a:extLst>
              <a:ext uri="{FF2B5EF4-FFF2-40B4-BE49-F238E27FC236}">
                <a16:creationId xmlns:a16="http://schemas.microsoft.com/office/drawing/2014/main" id="{7E9DE044-6614-4230-8BEE-BAABDDA2A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33728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14BFF551-F0BA-4FEB-91C9-848DBD360A0F}"/>
              </a:ext>
            </a:extLst>
          </p:cNvPr>
          <p:cNvSpPr/>
          <p:nvPr/>
        </p:nvSpPr>
        <p:spPr>
          <a:xfrm>
            <a:off x="3034227" y="3251200"/>
            <a:ext cx="246330" cy="17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655DB34-817F-498B-9057-FAC3B93DFB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615" y="2127996"/>
            <a:ext cx="2515214" cy="25414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77AAE3-4B52-4F8B-80B5-498D859FC9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335" y="2301736"/>
            <a:ext cx="2405787" cy="23006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C9CEB7-16DB-4E83-8833-2235F3A91720}"/>
              </a:ext>
            </a:extLst>
          </p:cNvPr>
          <p:cNvSpPr txBox="1"/>
          <p:nvPr/>
        </p:nvSpPr>
        <p:spPr>
          <a:xfrm rot="5400000">
            <a:off x="2324758" y="3066534"/>
            <a:ext cx="1211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B050"/>
                </a:solidFill>
              </a:rPr>
              <a:t>Net-cash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CE9F7F-96B7-4EA1-86AF-6234948D2E4C}"/>
              </a:ext>
            </a:extLst>
          </p:cNvPr>
          <p:cNvSpPr txBox="1"/>
          <p:nvPr/>
        </p:nvSpPr>
        <p:spPr>
          <a:xfrm>
            <a:off x="3282461" y="5303087"/>
            <a:ext cx="4447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Actuele waarde 5 x kasstroom  		399</a:t>
            </a:r>
          </a:p>
          <a:p>
            <a:r>
              <a:rPr lang="nl-BE" dirty="0"/>
              <a:t>+/+ Actuele waarde Terminal Value	412</a:t>
            </a:r>
          </a:p>
          <a:p>
            <a:r>
              <a:rPr lang="nl-BE" dirty="0"/>
              <a:t>ENTERPRISE VALUE:				811	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5B5D3E4-731B-4573-9E23-3EFB680883CD}"/>
              </a:ext>
            </a:extLst>
          </p:cNvPr>
          <p:cNvCxnSpPr>
            <a:cxnSpLocks/>
          </p:cNvCxnSpPr>
          <p:nvPr/>
        </p:nvCxnSpPr>
        <p:spPr>
          <a:xfrm>
            <a:off x="6018774" y="4755416"/>
            <a:ext cx="909564" cy="6536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EBFF69E-B197-45C3-A3E6-411540F493CA}"/>
              </a:ext>
            </a:extLst>
          </p:cNvPr>
          <p:cNvCxnSpPr>
            <a:cxnSpLocks/>
          </p:cNvCxnSpPr>
          <p:nvPr/>
        </p:nvCxnSpPr>
        <p:spPr>
          <a:xfrm flipH="1">
            <a:off x="7469945" y="4734931"/>
            <a:ext cx="1153551" cy="9624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A2DC9F-A163-4D98-B643-5DA599AA59F9}"/>
              </a:ext>
            </a:extLst>
          </p:cNvPr>
          <p:cNvCxnSpPr/>
          <p:nvPr/>
        </p:nvCxnSpPr>
        <p:spPr>
          <a:xfrm flipV="1">
            <a:off x="6928338" y="5903567"/>
            <a:ext cx="541607" cy="70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Beste Elektrische Auto's van 2021 / 2022 - Mountox">
            <a:extLst>
              <a:ext uri="{FF2B5EF4-FFF2-40B4-BE49-F238E27FC236}">
                <a16:creationId xmlns:a16="http://schemas.microsoft.com/office/drawing/2014/main" id="{006AA5F9-4C5A-4C43-8B64-22FBBACC8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555" y="2250280"/>
            <a:ext cx="1263274" cy="54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778DBA0-30BB-40D4-B63C-B28685FF48CD}"/>
              </a:ext>
            </a:extLst>
          </p:cNvPr>
          <p:cNvSpPr/>
          <p:nvPr/>
        </p:nvSpPr>
        <p:spPr>
          <a:xfrm>
            <a:off x="311614" y="2757160"/>
            <a:ext cx="2508233" cy="1912250"/>
          </a:xfrm>
          <a:custGeom>
            <a:avLst/>
            <a:gdLst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51906 w 2297875"/>
              <a:gd name="connsiteY4" fmla="*/ 831273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39152 w 2297875"/>
              <a:gd name="connsiteY4" fmla="*/ 612345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  <a:gd name="connsiteX0" fmla="*/ 1300787 w 2297875"/>
              <a:gd name="connsiteY0" fmla="*/ 624158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39152 w 2297875"/>
              <a:gd name="connsiteY4" fmla="*/ 612345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300787 w 2297875"/>
              <a:gd name="connsiteY11" fmla="*/ 624158 h 1620982"/>
              <a:gd name="connsiteX0" fmla="*/ 1300787 w 2291497"/>
              <a:gd name="connsiteY0" fmla="*/ 624158 h 1620982"/>
              <a:gd name="connsiteX1" fmla="*/ 2291497 w 2291497"/>
              <a:gd name="connsiteY1" fmla="*/ 636013 h 1620982"/>
              <a:gd name="connsiteX2" fmla="*/ 2286000 w 2291497"/>
              <a:gd name="connsiteY2" fmla="*/ 5937 h 1620982"/>
              <a:gd name="connsiteX3" fmla="*/ 1140031 w 2291497"/>
              <a:gd name="connsiteY3" fmla="*/ 0 h 1620982"/>
              <a:gd name="connsiteX4" fmla="*/ 1139152 w 2291497"/>
              <a:gd name="connsiteY4" fmla="*/ 612345 h 1620982"/>
              <a:gd name="connsiteX5" fmla="*/ 890649 w 2291497"/>
              <a:gd name="connsiteY5" fmla="*/ 1377537 h 1620982"/>
              <a:gd name="connsiteX6" fmla="*/ 0 w 2291497"/>
              <a:gd name="connsiteY6" fmla="*/ 1377537 h 1620982"/>
              <a:gd name="connsiteX7" fmla="*/ 0 w 2291497"/>
              <a:gd name="connsiteY7" fmla="*/ 1620982 h 1620982"/>
              <a:gd name="connsiteX8" fmla="*/ 1145969 w 2291497"/>
              <a:gd name="connsiteY8" fmla="*/ 1609106 h 1620982"/>
              <a:gd name="connsiteX9" fmla="*/ 1145969 w 2291497"/>
              <a:gd name="connsiteY9" fmla="*/ 1365662 h 1620982"/>
              <a:gd name="connsiteX10" fmla="*/ 985652 w 2291497"/>
              <a:gd name="connsiteY10" fmla="*/ 1377537 h 1620982"/>
              <a:gd name="connsiteX11" fmla="*/ 1300787 w 2291497"/>
              <a:gd name="connsiteY11" fmla="*/ 624158 h 162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1497" h="1620982">
                <a:moveTo>
                  <a:pt x="1300787" y="624158"/>
                </a:moveTo>
                <a:lnTo>
                  <a:pt x="2291497" y="636013"/>
                </a:lnTo>
                <a:cubicBezTo>
                  <a:pt x="2289665" y="425988"/>
                  <a:pt x="2287832" y="215962"/>
                  <a:pt x="2286000" y="5937"/>
                </a:cubicBezTo>
                <a:lnTo>
                  <a:pt x="1140031" y="0"/>
                </a:lnTo>
                <a:lnTo>
                  <a:pt x="1139152" y="612345"/>
                </a:lnTo>
                <a:lnTo>
                  <a:pt x="890649" y="1377537"/>
                </a:lnTo>
                <a:lnTo>
                  <a:pt x="0" y="1377537"/>
                </a:lnTo>
                <a:lnTo>
                  <a:pt x="0" y="1620982"/>
                </a:lnTo>
                <a:lnTo>
                  <a:pt x="1145969" y="1609106"/>
                </a:lnTo>
                <a:lnTo>
                  <a:pt x="1145969" y="1365662"/>
                </a:lnTo>
                <a:lnTo>
                  <a:pt x="985652" y="1377537"/>
                </a:lnTo>
                <a:lnTo>
                  <a:pt x="1300787" y="624158"/>
                </a:lnTo>
                <a:close/>
              </a:path>
            </a:pathLst>
          </a:custGeom>
          <a:solidFill>
            <a:srgbClr val="92D050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ECF8FB-83EE-41A6-9779-813D6690AEDD}"/>
              </a:ext>
            </a:extLst>
          </p:cNvPr>
          <p:cNvSpPr txBox="1"/>
          <p:nvPr/>
        </p:nvSpPr>
        <p:spPr>
          <a:xfrm>
            <a:off x="1691248" y="2144771"/>
            <a:ext cx="1007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rgbClr val="FF0000"/>
                </a:solidFill>
              </a:rPr>
              <a:t>185.000 €</a:t>
            </a:r>
            <a:r>
              <a:rPr lang="nl-BE" sz="16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36AD44-364C-43D6-A606-853434B8024F}"/>
              </a:ext>
            </a:extLst>
          </p:cNvPr>
          <p:cNvSpPr txBox="1"/>
          <p:nvPr/>
        </p:nvSpPr>
        <p:spPr>
          <a:xfrm>
            <a:off x="4348635" y="1629746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Goodwill: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906039-FE46-4EA9-8459-024EDF947009}"/>
              </a:ext>
            </a:extLst>
          </p:cNvPr>
          <p:cNvSpPr txBox="1"/>
          <p:nvPr/>
        </p:nvSpPr>
        <p:spPr>
          <a:xfrm>
            <a:off x="5346797" y="1012269"/>
            <a:ext cx="2122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811 Enterprise Value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1D8702A-39F9-4A7E-AB08-C8D38B2A0275}"/>
              </a:ext>
            </a:extLst>
          </p:cNvPr>
          <p:cNvSpPr txBox="1"/>
          <p:nvPr/>
        </p:nvSpPr>
        <p:spPr>
          <a:xfrm>
            <a:off x="5282164" y="1249447"/>
            <a:ext cx="2187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-185 Eigen Vermogen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5942EC9-70EA-4679-A93B-108CF4E9B0A5}"/>
              </a:ext>
            </a:extLst>
          </p:cNvPr>
          <p:cNvCxnSpPr/>
          <p:nvPr/>
        </p:nvCxnSpPr>
        <p:spPr>
          <a:xfrm flipV="1">
            <a:off x="5346797" y="1596152"/>
            <a:ext cx="541607" cy="70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6DBE7D5-FC1C-4D14-ACC3-4996CA1FA137}"/>
              </a:ext>
            </a:extLst>
          </p:cNvPr>
          <p:cNvSpPr txBox="1"/>
          <p:nvPr/>
        </p:nvSpPr>
        <p:spPr>
          <a:xfrm>
            <a:off x="5346797" y="162760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626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486DAB5-90C9-495C-A20E-15F2DE34CBD2}"/>
              </a:ext>
            </a:extLst>
          </p:cNvPr>
          <p:cNvSpPr txBox="1"/>
          <p:nvPr/>
        </p:nvSpPr>
        <p:spPr>
          <a:xfrm>
            <a:off x="3301114" y="1026229"/>
            <a:ext cx="1330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EBITDA: 180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703B526-03D9-4FB4-9BA7-C5FCCAF8A053}"/>
              </a:ext>
            </a:extLst>
          </p:cNvPr>
          <p:cNvSpPr txBox="1"/>
          <p:nvPr/>
        </p:nvSpPr>
        <p:spPr>
          <a:xfrm>
            <a:off x="4516950" y="1012361"/>
            <a:ext cx="914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x 3,76 =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F39DFE-51ED-43B5-A914-E8F3C89DE6EF}"/>
              </a:ext>
            </a:extLst>
          </p:cNvPr>
          <p:cNvSpPr txBox="1"/>
          <p:nvPr/>
        </p:nvSpPr>
        <p:spPr>
          <a:xfrm>
            <a:off x="1778691" y="4766774"/>
            <a:ext cx="9204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+150 </a:t>
            </a:r>
          </a:p>
          <a:p>
            <a:r>
              <a:rPr lang="nl-BE" b="1" dirty="0">
                <a:solidFill>
                  <a:srgbClr val="FF0000"/>
                </a:solidFill>
              </a:rPr>
              <a:t>leasing-</a:t>
            </a:r>
          </a:p>
          <a:p>
            <a:r>
              <a:rPr lang="nl-BE" b="1" dirty="0">
                <a:solidFill>
                  <a:srgbClr val="FF0000"/>
                </a:solidFill>
              </a:rPr>
              <a:t>schuld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04204EE-6629-4BFA-BC61-DF087EDD0932}"/>
              </a:ext>
            </a:extLst>
          </p:cNvPr>
          <p:cNvSpPr txBox="1"/>
          <p:nvPr/>
        </p:nvSpPr>
        <p:spPr>
          <a:xfrm>
            <a:off x="583252" y="4791694"/>
            <a:ext cx="11079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+150 </a:t>
            </a:r>
          </a:p>
          <a:p>
            <a:r>
              <a:rPr lang="nl-BE" b="1" dirty="0">
                <a:solidFill>
                  <a:srgbClr val="FF0000"/>
                </a:solidFill>
              </a:rPr>
              <a:t>vaste </a:t>
            </a:r>
          </a:p>
          <a:p>
            <a:r>
              <a:rPr lang="nl-BE" b="1" dirty="0">
                <a:solidFill>
                  <a:srgbClr val="FF0000"/>
                </a:solidFill>
              </a:rPr>
              <a:t>activa	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C990FDB-7B67-4688-B976-1CA6BDCCF410}"/>
              </a:ext>
            </a:extLst>
          </p:cNvPr>
          <p:cNvCxnSpPr/>
          <p:nvPr/>
        </p:nvCxnSpPr>
        <p:spPr>
          <a:xfrm flipV="1">
            <a:off x="2094046" y="3189930"/>
            <a:ext cx="0" cy="157684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0590EDE-3550-431B-8717-4E54AC22D750}"/>
              </a:ext>
            </a:extLst>
          </p:cNvPr>
          <p:cNvCxnSpPr>
            <a:cxnSpLocks/>
          </p:cNvCxnSpPr>
          <p:nvPr/>
        </p:nvCxnSpPr>
        <p:spPr>
          <a:xfrm flipV="1">
            <a:off x="965031" y="2847902"/>
            <a:ext cx="0" cy="194379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xplosion: 8 Points 11">
            <a:extLst>
              <a:ext uri="{FF2B5EF4-FFF2-40B4-BE49-F238E27FC236}">
                <a16:creationId xmlns:a16="http://schemas.microsoft.com/office/drawing/2014/main" id="{23C539BE-04C9-454D-97D0-55E299D0883E}"/>
              </a:ext>
            </a:extLst>
          </p:cNvPr>
          <p:cNvSpPr/>
          <p:nvPr/>
        </p:nvSpPr>
        <p:spPr>
          <a:xfrm>
            <a:off x="6898995" y="5518279"/>
            <a:ext cx="639569" cy="484653"/>
          </a:xfrm>
          <a:prstGeom prst="irregularSeal1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674D742-D9AF-4A38-A56D-179138F3EF11}"/>
              </a:ext>
            </a:extLst>
          </p:cNvPr>
          <p:cNvCxnSpPr>
            <a:cxnSpLocks/>
          </p:cNvCxnSpPr>
          <p:nvPr/>
        </p:nvCxnSpPr>
        <p:spPr>
          <a:xfrm>
            <a:off x="4740816" y="1080044"/>
            <a:ext cx="480338" cy="243568"/>
          </a:xfrm>
          <a:prstGeom prst="line">
            <a:avLst/>
          </a:prstGeom>
          <a:ln w="3810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EAB11A6-63A7-4ED7-8E0B-6A31C9D33F70}"/>
              </a:ext>
            </a:extLst>
          </p:cNvPr>
          <p:cNvCxnSpPr>
            <a:cxnSpLocks/>
          </p:cNvCxnSpPr>
          <p:nvPr/>
        </p:nvCxnSpPr>
        <p:spPr>
          <a:xfrm flipV="1">
            <a:off x="4816305" y="998493"/>
            <a:ext cx="361482" cy="394167"/>
          </a:xfrm>
          <a:prstGeom prst="line">
            <a:avLst/>
          </a:prstGeom>
          <a:ln w="3810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1510AEC7-CBBD-4389-9D12-9CF129D445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3551" y="2295058"/>
            <a:ext cx="5905500" cy="24479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9D99CCF-BF9A-4C35-AA32-44A13601A728}"/>
              </a:ext>
            </a:extLst>
          </p:cNvPr>
          <p:cNvSpPr txBox="1"/>
          <p:nvPr/>
        </p:nvSpPr>
        <p:spPr>
          <a:xfrm>
            <a:off x="5763902" y="1625470"/>
            <a:ext cx="111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… </a:t>
            </a:r>
            <a:r>
              <a:rPr lang="nl-BE" dirty="0" err="1">
                <a:solidFill>
                  <a:srgbClr val="FF0000"/>
                </a:solidFill>
              </a:rPr>
              <a:t>ipv</a:t>
            </a:r>
            <a:r>
              <a:rPr lang="nl-BE" dirty="0">
                <a:solidFill>
                  <a:srgbClr val="FF0000"/>
                </a:solidFill>
              </a:rPr>
              <a:t>. 506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585D9B7-B4C9-4313-BBDA-B8488489F4F5}"/>
              </a:ext>
            </a:extLst>
          </p:cNvPr>
          <p:cNvSpPr txBox="1"/>
          <p:nvPr/>
        </p:nvSpPr>
        <p:spPr>
          <a:xfrm>
            <a:off x="2238913" y="489226"/>
            <a:ext cx="4550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ANOMALIE BIJ LOUTER EBITDA-WAARDERING</a:t>
            </a:r>
          </a:p>
        </p:txBody>
      </p:sp>
    </p:spTree>
    <p:extLst>
      <p:ext uri="{BB962C8B-B14F-4D97-AF65-F5344CB8AC3E}">
        <p14:creationId xmlns:p14="http://schemas.microsoft.com/office/powerpoint/2010/main" val="1056625290"/>
      </p:ext>
    </p:extLst>
  </p:cSld>
  <p:clrMapOvr>
    <a:masterClrMapping/>
  </p:clrMapOvr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image2.png">
            <a:extLst>
              <a:ext uri="{FF2B5EF4-FFF2-40B4-BE49-F238E27FC236}">
                <a16:creationId xmlns:a16="http://schemas.microsoft.com/office/drawing/2014/main" id="{7E9DE044-6614-4230-8BEE-BAABDDA2A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33728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14BFF551-F0BA-4FEB-91C9-848DBD360A0F}"/>
              </a:ext>
            </a:extLst>
          </p:cNvPr>
          <p:cNvSpPr/>
          <p:nvPr/>
        </p:nvSpPr>
        <p:spPr>
          <a:xfrm>
            <a:off x="3034227" y="3251200"/>
            <a:ext cx="246330" cy="17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655DB34-817F-498B-9057-FAC3B93DFB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615" y="2127996"/>
            <a:ext cx="2515214" cy="25414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77AAE3-4B52-4F8B-80B5-498D859FC9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335" y="2301736"/>
            <a:ext cx="2405787" cy="23006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C9CEB7-16DB-4E83-8833-2235F3A91720}"/>
              </a:ext>
            </a:extLst>
          </p:cNvPr>
          <p:cNvSpPr txBox="1"/>
          <p:nvPr/>
        </p:nvSpPr>
        <p:spPr>
          <a:xfrm rot="5400000">
            <a:off x="2324758" y="3066534"/>
            <a:ext cx="1211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B050"/>
                </a:solidFill>
              </a:rPr>
              <a:t>Net-cash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CE9F7F-96B7-4EA1-86AF-6234948D2E4C}"/>
              </a:ext>
            </a:extLst>
          </p:cNvPr>
          <p:cNvSpPr txBox="1"/>
          <p:nvPr/>
        </p:nvSpPr>
        <p:spPr>
          <a:xfrm>
            <a:off x="3282461" y="5303087"/>
            <a:ext cx="4447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Actuele waarde 5 x kasstroom  		399</a:t>
            </a:r>
          </a:p>
          <a:p>
            <a:r>
              <a:rPr lang="nl-BE" dirty="0"/>
              <a:t>+/+ Actuele waarde Terminal Value	412</a:t>
            </a:r>
          </a:p>
          <a:p>
            <a:r>
              <a:rPr lang="nl-BE" dirty="0"/>
              <a:t>ENTERPRISE VALUE:				811	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5B5D3E4-731B-4573-9E23-3EFB680883CD}"/>
              </a:ext>
            </a:extLst>
          </p:cNvPr>
          <p:cNvCxnSpPr>
            <a:cxnSpLocks/>
          </p:cNvCxnSpPr>
          <p:nvPr/>
        </p:nvCxnSpPr>
        <p:spPr>
          <a:xfrm>
            <a:off x="6018774" y="4755416"/>
            <a:ext cx="909564" cy="6536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EBFF69E-B197-45C3-A3E6-411540F493CA}"/>
              </a:ext>
            </a:extLst>
          </p:cNvPr>
          <p:cNvCxnSpPr>
            <a:cxnSpLocks/>
          </p:cNvCxnSpPr>
          <p:nvPr/>
        </p:nvCxnSpPr>
        <p:spPr>
          <a:xfrm flipH="1">
            <a:off x="7469945" y="4734931"/>
            <a:ext cx="1153551" cy="9624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A2DC9F-A163-4D98-B643-5DA599AA59F9}"/>
              </a:ext>
            </a:extLst>
          </p:cNvPr>
          <p:cNvCxnSpPr/>
          <p:nvPr/>
        </p:nvCxnSpPr>
        <p:spPr>
          <a:xfrm flipV="1">
            <a:off x="6928338" y="5903567"/>
            <a:ext cx="541607" cy="70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Beste Elektrische Auto's van 2021 / 2022 - Mountox">
            <a:extLst>
              <a:ext uri="{FF2B5EF4-FFF2-40B4-BE49-F238E27FC236}">
                <a16:creationId xmlns:a16="http://schemas.microsoft.com/office/drawing/2014/main" id="{006AA5F9-4C5A-4C43-8B64-22FBBACC8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555" y="2250280"/>
            <a:ext cx="1263274" cy="54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778DBA0-30BB-40D4-B63C-B28685FF48CD}"/>
              </a:ext>
            </a:extLst>
          </p:cNvPr>
          <p:cNvSpPr/>
          <p:nvPr/>
        </p:nvSpPr>
        <p:spPr>
          <a:xfrm>
            <a:off x="311614" y="2757160"/>
            <a:ext cx="2508233" cy="1912250"/>
          </a:xfrm>
          <a:custGeom>
            <a:avLst/>
            <a:gdLst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51906 w 2297875"/>
              <a:gd name="connsiteY4" fmla="*/ 831273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39152 w 2297875"/>
              <a:gd name="connsiteY4" fmla="*/ 612345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  <a:gd name="connsiteX0" fmla="*/ 1300787 w 2297875"/>
              <a:gd name="connsiteY0" fmla="*/ 624158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39152 w 2297875"/>
              <a:gd name="connsiteY4" fmla="*/ 612345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300787 w 2297875"/>
              <a:gd name="connsiteY11" fmla="*/ 624158 h 1620982"/>
              <a:gd name="connsiteX0" fmla="*/ 1300787 w 2291497"/>
              <a:gd name="connsiteY0" fmla="*/ 624158 h 1620982"/>
              <a:gd name="connsiteX1" fmla="*/ 2291497 w 2291497"/>
              <a:gd name="connsiteY1" fmla="*/ 636013 h 1620982"/>
              <a:gd name="connsiteX2" fmla="*/ 2286000 w 2291497"/>
              <a:gd name="connsiteY2" fmla="*/ 5937 h 1620982"/>
              <a:gd name="connsiteX3" fmla="*/ 1140031 w 2291497"/>
              <a:gd name="connsiteY3" fmla="*/ 0 h 1620982"/>
              <a:gd name="connsiteX4" fmla="*/ 1139152 w 2291497"/>
              <a:gd name="connsiteY4" fmla="*/ 612345 h 1620982"/>
              <a:gd name="connsiteX5" fmla="*/ 890649 w 2291497"/>
              <a:gd name="connsiteY5" fmla="*/ 1377537 h 1620982"/>
              <a:gd name="connsiteX6" fmla="*/ 0 w 2291497"/>
              <a:gd name="connsiteY6" fmla="*/ 1377537 h 1620982"/>
              <a:gd name="connsiteX7" fmla="*/ 0 w 2291497"/>
              <a:gd name="connsiteY7" fmla="*/ 1620982 h 1620982"/>
              <a:gd name="connsiteX8" fmla="*/ 1145969 w 2291497"/>
              <a:gd name="connsiteY8" fmla="*/ 1609106 h 1620982"/>
              <a:gd name="connsiteX9" fmla="*/ 1145969 w 2291497"/>
              <a:gd name="connsiteY9" fmla="*/ 1365662 h 1620982"/>
              <a:gd name="connsiteX10" fmla="*/ 985652 w 2291497"/>
              <a:gd name="connsiteY10" fmla="*/ 1377537 h 1620982"/>
              <a:gd name="connsiteX11" fmla="*/ 1300787 w 2291497"/>
              <a:gd name="connsiteY11" fmla="*/ 624158 h 162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1497" h="1620982">
                <a:moveTo>
                  <a:pt x="1300787" y="624158"/>
                </a:moveTo>
                <a:lnTo>
                  <a:pt x="2291497" y="636013"/>
                </a:lnTo>
                <a:cubicBezTo>
                  <a:pt x="2289665" y="425988"/>
                  <a:pt x="2287832" y="215962"/>
                  <a:pt x="2286000" y="5937"/>
                </a:cubicBezTo>
                <a:lnTo>
                  <a:pt x="1140031" y="0"/>
                </a:lnTo>
                <a:lnTo>
                  <a:pt x="1139152" y="612345"/>
                </a:lnTo>
                <a:lnTo>
                  <a:pt x="890649" y="1377537"/>
                </a:lnTo>
                <a:lnTo>
                  <a:pt x="0" y="1377537"/>
                </a:lnTo>
                <a:lnTo>
                  <a:pt x="0" y="1620982"/>
                </a:lnTo>
                <a:lnTo>
                  <a:pt x="1145969" y="1609106"/>
                </a:lnTo>
                <a:lnTo>
                  <a:pt x="1145969" y="1365662"/>
                </a:lnTo>
                <a:lnTo>
                  <a:pt x="985652" y="1377537"/>
                </a:lnTo>
                <a:lnTo>
                  <a:pt x="1300787" y="624158"/>
                </a:lnTo>
                <a:close/>
              </a:path>
            </a:pathLst>
          </a:custGeom>
          <a:solidFill>
            <a:srgbClr val="92D050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ECF8FB-83EE-41A6-9779-813D6690AEDD}"/>
              </a:ext>
            </a:extLst>
          </p:cNvPr>
          <p:cNvSpPr txBox="1"/>
          <p:nvPr/>
        </p:nvSpPr>
        <p:spPr>
          <a:xfrm>
            <a:off x="1691248" y="2144771"/>
            <a:ext cx="1007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rgbClr val="FF0000"/>
                </a:solidFill>
              </a:rPr>
              <a:t>185.000 €</a:t>
            </a:r>
            <a:r>
              <a:rPr lang="nl-BE" sz="16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36AD44-364C-43D6-A606-853434B8024F}"/>
              </a:ext>
            </a:extLst>
          </p:cNvPr>
          <p:cNvSpPr txBox="1"/>
          <p:nvPr/>
        </p:nvSpPr>
        <p:spPr>
          <a:xfrm>
            <a:off x="4348635" y="1629746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Goodwill: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906039-FE46-4EA9-8459-024EDF947009}"/>
              </a:ext>
            </a:extLst>
          </p:cNvPr>
          <p:cNvSpPr txBox="1"/>
          <p:nvPr/>
        </p:nvSpPr>
        <p:spPr>
          <a:xfrm>
            <a:off x="5346797" y="1012269"/>
            <a:ext cx="2122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811 Enterprise Value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1D8702A-39F9-4A7E-AB08-C8D38B2A0275}"/>
              </a:ext>
            </a:extLst>
          </p:cNvPr>
          <p:cNvSpPr txBox="1"/>
          <p:nvPr/>
        </p:nvSpPr>
        <p:spPr>
          <a:xfrm>
            <a:off x="5282164" y="1249447"/>
            <a:ext cx="2187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-185 Eigen Vermogen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5942EC9-70EA-4679-A93B-108CF4E9B0A5}"/>
              </a:ext>
            </a:extLst>
          </p:cNvPr>
          <p:cNvCxnSpPr/>
          <p:nvPr/>
        </p:nvCxnSpPr>
        <p:spPr>
          <a:xfrm flipV="1">
            <a:off x="5346797" y="1596152"/>
            <a:ext cx="541607" cy="70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6DBE7D5-FC1C-4D14-ACC3-4996CA1FA137}"/>
              </a:ext>
            </a:extLst>
          </p:cNvPr>
          <p:cNvSpPr txBox="1"/>
          <p:nvPr/>
        </p:nvSpPr>
        <p:spPr>
          <a:xfrm>
            <a:off x="5346797" y="162760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626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486DAB5-90C9-495C-A20E-15F2DE34CBD2}"/>
              </a:ext>
            </a:extLst>
          </p:cNvPr>
          <p:cNvSpPr txBox="1"/>
          <p:nvPr/>
        </p:nvSpPr>
        <p:spPr>
          <a:xfrm>
            <a:off x="3301114" y="1026229"/>
            <a:ext cx="1330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EBITDA: 180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703B526-03D9-4FB4-9BA7-C5FCCAF8A053}"/>
              </a:ext>
            </a:extLst>
          </p:cNvPr>
          <p:cNvSpPr txBox="1"/>
          <p:nvPr/>
        </p:nvSpPr>
        <p:spPr>
          <a:xfrm>
            <a:off x="4516950" y="1012361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x 4,5 =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075353D-FADD-4916-B147-CE0A89A5E3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3551" y="2295058"/>
            <a:ext cx="5905500" cy="244792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C8AA9E1E-C091-4A1A-A7F5-5EF2F9D2112C}"/>
              </a:ext>
            </a:extLst>
          </p:cNvPr>
          <p:cNvSpPr txBox="1"/>
          <p:nvPr/>
        </p:nvSpPr>
        <p:spPr>
          <a:xfrm>
            <a:off x="2238913" y="489226"/>
            <a:ext cx="4550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ANOMALIE BIJ LOUTER EBITDA-WAARDERING</a:t>
            </a:r>
          </a:p>
        </p:txBody>
      </p:sp>
    </p:spTree>
    <p:extLst>
      <p:ext uri="{BB962C8B-B14F-4D97-AF65-F5344CB8AC3E}">
        <p14:creationId xmlns:p14="http://schemas.microsoft.com/office/powerpoint/2010/main" val="2331909011"/>
      </p:ext>
    </p:extLst>
  </p:cSld>
  <p:clrMapOvr>
    <a:masterClrMapping/>
  </p:clrMapOvr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image2.png">
            <a:extLst>
              <a:ext uri="{FF2B5EF4-FFF2-40B4-BE49-F238E27FC236}">
                <a16:creationId xmlns:a16="http://schemas.microsoft.com/office/drawing/2014/main" id="{7E9DE044-6614-4230-8BEE-BAABDDA2A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33728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14BFF551-F0BA-4FEB-91C9-848DBD360A0F}"/>
              </a:ext>
            </a:extLst>
          </p:cNvPr>
          <p:cNvSpPr/>
          <p:nvPr/>
        </p:nvSpPr>
        <p:spPr>
          <a:xfrm>
            <a:off x="3034227" y="3251200"/>
            <a:ext cx="246330" cy="17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655DB34-817F-498B-9057-FAC3B93DFB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615" y="2127996"/>
            <a:ext cx="2515214" cy="25414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77AAE3-4B52-4F8B-80B5-498D859FC9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335" y="2301736"/>
            <a:ext cx="2405787" cy="23006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C9CEB7-16DB-4E83-8833-2235F3A91720}"/>
              </a:ext>
            </a:extLst>
          </p:cNvPr>
          <p:cNvSpPr txBox="1"/>
          <p:nvPr/>
        </p:nvSpPr>
        <p:spPr>
          <a:xfrm rot="5400000">
            <a:off x="2324758" y="3066534"/>
            <a:ext cx="1211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B050"/>
                </a:solidFill>
              </a:rPr>
              <a:t>Net-cash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CE9F7F-96B7-4EA1-86AF-6234948D2E4C}"/>
              </a:ext>
            </a:extLst>
          </p:cNvPr>
          <p:cNvSpPr txBox="1"/>
          <p:nvPr/>
        </p:nvSpPr>
        <p:spPr>
          <a:xfrm>
            <a:off x="3282461" y="5303087"/>
            <a:ext cx="4447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Actuele waarde 5 x kasstroom  		399</a:t>
            </a:r>
          </a:p>
          <a:p>
            <a:r>
              <a:rPr lang="nl-BE" dirty="0"/>
              <a:t>+/+ Actuele waarde Terminal Value	412</a:t>
            </a:r>
          </a:p>
          <a:p>
            <a:r>
              <a:rPr lang="nl-BE" dirty="0"/>
              <a:t>ENTERPRISE VALUE:				811	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5B5D3E4-731B-4573-9E23-3EFB680883CD}"/>
              </a:ext>
            </a:extLst>
          </p:cNvPr>
          <p:cNvCxnSpPr>
            <a:cxnSpLocks/>
          </p:cNvCxnSpPr>
          <p:nvPr/>
        </p:nvCxnSpPr>
        <p:spPr>
          <a:xfrm>
            <a:off x="6018774" y="4755416"/>
            <a:ext cx="909564" cy="6536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EBFF69E-B197-45C3-A3E6-411540F493CA}"/>
              </a:ext>
            </a:extLst>
          </p:cNvPr>
          <p:cNvCxnSpPr>
            <a:cxnSpLocks/>
          </p:cNvCxnSpPr>
          <p:nvPr/>
        </p:nvCxnSpPr>
        <p:spPr>
          <a:xfrm flipH="1">
            <a:off x="7469945" y="4734931"/>
            <a:ext cx="1153551" cy="9624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A2DC9F-A163-4D98-B643-5DA599AA59F9}"/>
              </a:ext>
            </a:extLst>
          </p:cNvPr>
          <p:cNvCxnSpPr/>
          <p:nvPr/>
        </p:nvCxnSpPr>
        <p:spPr>
          <a:xfrm flipV="1">
            <a:off x="6928338" y="5903567"/>
            <a:ext cx="541607" cy="70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Beste Elektrische Auto's van 2021 / 2022 - Mountox">
            <a:extLst>
              <a:ext uri="{FF2B5EF4-FFF2-40B4-BE49-F238E27FC236}">
                <a16:creationId xmlns:a16="http://schemas.microsoft.com/office/drawing/2014/main" id="{006AA5F9-4C5A-4C43-8B64-22FBBACC8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555" y="2250280"/>
            <a:ext cx="1263274" cy="54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778DBA0-30BB-40D4-B63C-B28685FF48CD}"/>
              </a:ext>
            </a:extLst>
          </p:cNvPr>
          <p:cNvSpPr/>
          <p:nvPr/>
        </p:nvSpPr>
        <p:spPr>
          <a:xfrm>
            <a:off x="311614" y="2757160"/>
            <a:ext cx="2508233" cy="1912250"/>
          </a:xfrm>
          <a:custGeom>
            <a:avLst/>
            <a:gdLst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51906 w 2297875"/>
              <a:gd name="connsiteY4" fmla="*/ 831273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39152 w 2297875"/>
              <a:gd name="connsiteY4" fmla="*/ 612345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  <a:gd name="connsiteX0" fmla="*/ 1300787 w 2297875"/>
              <a:gd name="connsiteY0" fmla="*/ 624158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39152 w 2297875"/>
              <a:gd name="connsiteY4" fmla="*/ 612345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300787 w 2297875"/>
              <a:gd name="connsiteY11" fmla="*/ 624158 h 1620982"/>
              <a:gd name="connsiteX0" fmla="*/ 1300787 w 2291497"/>
              <a:gd name="connsiteY0" fmla="*/ 624158 h 1620982"/>
              <a:gd name="connsiteX1" fmla="*/ 2291497 w 2291497"/>
              <a:gd name="connsiteY1" fmla="*/ 636013 h 1620982"/>
              <a:gd name="connsiteX2" fmla="*/ 2286000 w 2291497"/>
              <a:gd name="connsiteY2" fmla="*/ 5937 h 1620982"/>
              <a:gd name="connsiteX3" fmla="*/ 1140031 w 2291497"/>
              <a:gd name="connsiteY3" fmla="*/ 0 h 1620982"/>
              <a:gd name="connsiteX4" fmla="*/ 1139152 w 2291497"/>
              <a:gd name="connsiteY4" fmla="*/ 612345 h 1620982"/>
              <a:gd name="connsiteX5" fmla="*/ 890649 w 2291497"/>
              <a:gd name="connsiteY5" fmla="*/ 1377537 h 1620982"/>
              <a:gd name="connsiteX6" fmla="*/ 0 w 2291497"/>
              <a:gd name="connsiteY6" fmla="*/ 1377537 h 1620982"/>
              <a:gd name="connsiteX7" fmla="*/ 0 w 2291497"/>
              <a:gd name="connsiteY7" fmla="*/ 1620982 h 1620982"/>
              <a:gd name="connsiteX8" fmla="*/ 1145969 w 2291497"/>
              <a:gd name="connsiteY8" fmla="*/ 1609106 h 1620982"/>
              <a:gd name="connsiteX9" fmla="*/ 1145969 w 2291497"/>
              <a:gd name="connsiteY9" fmla="*/ 1365662 h 1620982"/>
              <a:gd name="connsiteX10" fmla="*/ 985652 w 2291497"/>
              <a:gd name="connsiteY10" fmla="*/ 1377537 h 1620982"/>
              <a:gd name="connsiteX11" fmla="*/ 1300787 w 2291497"/>
              <a:gd name="connsiteY11" fmla="*/ 624158 h 162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1497" h="1620982">
                <a:moveTo>
                  <a:pt x="1300787" y="624158"/>
                </a:moveTo>
                <a:lnTo>
                  <a:pt x="2291497" y="636013"/>
                </a:lnTo>
                <a:cubicBezTo>
                  <a:pt x="2289665" y="425988"/>
                  <a:pt x="2287832" y="215962"/>
                  <a:pt x="2286000" y="5937"/>
                </a:cubicBezTo>
                <a:lnTo>
                  <a:pt x="1140031" y="0"/>
                </a:lnTo>
                <a:lnTo>
                  <a:pt x="1139152" y="612345"/>
                </a:lnTo>
                <a:lnTo>
                  <a:pt x="890649" y="1377537"/>
                </a:lnTo>
                <a:lnTo>
                  <a:pt x="0" y="1377537"/>
                </a:lnTo>
                <a:lnTo>
                  <a:pt x="0" y="1620982"/>
                </a:lnTo>
                <a:lnTo>
                  <a:pt x="1145969" y="1609106"/>
                </a:lnTo>
                <a:lnTo>
                  <a:pt x="1145969" y="1365662"/>
                </a:lnTo>
                <a:lnTo>
                  <a:pt x="985652" y="1377537"/>
                </a:lnTo>
                <a:lnTo>
                  <a:pt x="1300787" y="624158"/>
                </a:lnTo>
                <a:close/>
              </a:path>
            </a:pathLst>
          </a:custGeom>
          <a:solidFill>
            <a:srgbClr val="92D050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ECF8FB-83EE-41A6-9779-813D6690AEDD}"/>
              </a:ext>
            </a:extLst>
          </p:cNvPr>
          <p:cNvSpPr txBox="1"/>
          <p:nvPr/>
        </p:nvSpPr>
        <p:spPr>
          <a:xfrm>
            <a:off x="1691248" y="2144771"/>
            <a:ext cx="1007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rgbClr val="FF0000"/>
                </a:solidFill>
              </a:rPr>
              <a:t>185.000 €</a:t>
            </a:r>
            <a:r>
              <a:rPr lang="nl-BE" sz="16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36AD44-364C-43D6-A606-853434B8024F}"/>
              </a:ext>
            </a:extLst>
          </p:cNvPr>
          <p:cNvSpPr txBox="1"/>
          <p:nvPr/>
        </p:nvSpPr>
        <p:spPr>
          <a:xfrm>
            <a:off x="4348635" y="1629746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Goodwill: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906039-FE46-4EA9-8459-024EDF947009}"/>
              </a:ext>
            </a:extLst>
          </p:cNvPr>
          <p:cNvSpPr txBox="1"/>
          <p:nvPr/>
        </p:nvSpPr>
        <p:spPr>
          <a:xfrm>
            <a:off x="5346797" y="1012269"/>
            <a:ext cx="2122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811 Enterprise Value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1D8702A-39F9-4A7E-AB08-C8D38B2A0275}"/>
              </a:ext>
            </a:extLst>
          </p:cNvPr>
          <p:cNvSpPr txBox="1"/>
          <p:nvPr/>
        </p:nvSpPr>
        <p:spPr>
          <a:xfrm>
            <a:off x="5282164" y="1249447"/>
            <a:ext cx="2187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-185 Eigen Vermogen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5942EC9-70EA-4679-A93B-108CF4E9B0A5}"/>
              </a:ext>
            </a:extLst>
          </p:cNvPr>
          <p:cNvCxnSpPr/>
          <p:nvPr/>
        </p:nvCxnSpPr>
        <p:spPr>
          <a:xfrm flipV="1">
            <a:off x="5346797" y="1596152"/>
            <a:ext cx="541607" cy="70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6DBE7D5-FC1C-4D14-ACC3-4996CA1FA137}"/>
              </a:ext>
            </a:extLst>
          </p:cNvPr>
          <p:cNvSpPr txBox="1"/>
          <p:nvPr/>
        </p:nvSpPr>
        <p:spPr>
          <a:xfrm>
            <a:off x="5346797" y="162760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626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486DAB5-90C9-495C-A20E-15F2DE34CBD2}"/>
              </a:ext>
            </a:extLst>
          </p:cNvPr>
          <p:cNvSpPr txBox="1"/>
          <p:nvPr/>
        </p:nvSpPr>
        <p:spPr>
          <a:xfrm>
            <a:off x="3301114" y="1026229"/>
            <a:ext cx="1330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EBITDA: 180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703B526-03D9-4FB4-9BA7-C5FCCAF8A053}"/>
              </a:ext>
            </a:extLst>
          </p:cNvPr>
          <p:cNvSpPr txBox="1"/>
          <p:nvPr/>
        </p:nvSpPr>
        <p:spPr>
          <a:xfrm>
            <a:off x="4516950" y="1012361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x 4,5 =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075353D-FADD-4916-B147-CE0A89A5E3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3551" y="2295058"/>
            <a:ext cx="5905500" cy="244792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C8AA9E1E-C091-4A1A-A7F5-5EF2F9D2112C}"/>
              </a:ext>
            </a:extLst>
          </p:cNvPr>
          <p:cNvSpPr txBox="1"/>
          <p:nvPr/>
        </p:nvSpPr>
        <p:spPr>
          <a:xfrm>
            <a:off x="2238913" y="489226"/>
            <a:ext cx="4550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ANOMALIE BIJ LOUTER EBITDA-WAARDERING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58C3C01-454E-444D-A79C-57CF731B4CBA}"/>
              </a:ext>
            </a:extLst>
          </p:cNvPr>
          <p:cNvSpPr txBox="1"/>
          <p:nvPr/>
        </p:nvSpPr>
        <p:spPr>
          <a:xfrm rot="20569246">
            <a:off x="2143830" y="2665033"/>
            <a:ext cx="4594157" cy="1692771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/>
              <a:t>ANOMALIE BIJ EBITDA-WAARDERING:</a:t>
            </a:r>
            <a:br>
              <a:rPr lang="nl-BE" dirty="0"/>
            </a:br>
            <a:r>
              <a:rPr lang="nl-BE" dirty="0"/>
              <a:t>Een beslissing die </a:t>
            </a:r>
            <a:r>
              <a:rPr lang="nl-BE" b="1" dirty="0">
                <a:solidFill>
                  <a:srgbClr val="FF0000"/>
                </a:solidFill>
              </a:rPr>
              <a:t>neutraal zou moeten zijn </a:t>
            </a:r>
          </a:p>
          <a:p>
            <a:pPr algn="ctr"/>
            <a:r>
              <a:rPr lang="nl-BE" sz="1500" dirty="0"/>
              <a:t>(hier: of de verkoper één dag voor de transactie een leasing aangaat, of de koper één dag na de transactie) </a:t>
            </a:r>
          </a:p>
          <a:p>
            <a:pPr algn="ctr"/>
            <a:r>
              <a:rPr lang="nl-BE" dirty="0"/>
              <a:t>blijkt de waarde </a:t>
            </a:r>
            <a:r>
              <a:rPr lang="nl-BE" b="1" dirty="0">
                <a:solidFill>
                  <a:srgbClr val="FF0000"/>
                </a:solidFill>
              </a:rPr>
              <a:t>aanzienlijk te verhogen</a:t>
            </a:r>
            <a:r>
              <a:rPr lang="nl-BE" dirty="0"/>
              <a:t>, dus </a:t>
            </a:r>
            <a:r>
              <a:rPr lang="nl-BE" b="1" dirty="0"/>
              <a:t>KAN DE METHODE NIET JUIST ZIJN</a:t>
            </a:r>
          </a:p>
        </p:txBody>
      </p:sp>
    </p:spTree>
    <p:extLst>
      <p:ext uri="{BB962C8B-B14F-4D97-AF65-F5344CB8AC3E}">
        <p14:creationId xmlns:p14="http://schemas.microsoft.com/office/powerpoint/2010/main" val="597017234"/>
      </p:ext>
    </p:extLst>
  </p:cSld>
  <p:clrMapOvr>
    <a:masterClrMapping/>
  </p:clrMapOvr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EB2C32C-FE68-4CBC-95F9-9765F915F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227" y="2324199"/>
            <a:ext cx="5905500" cy="2447925"/>
          </a:xfrm>
          <a:prstGeom prst="rect">
            <a:avLst/>
          </a:prstGeom>
        </p:spPr>
      </p:pic>
      <p:pic>
        <p:nvPicPr>
          <p:cNvPr id="2049" name="image2.png">
            <a:extLst>
              <a:ext uri="{FF2B5EF4-FFF2-40B4-BE49-F238E27FC236}">
                <a16:creationId xmlns:a16="http://schemas.microsoft.com/office/drawing/2014/main" id="{7E9DE044-6614-4230-8BEE-BAABDDA2A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33728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14BFF551-F0BA-4FEB-91C9-848DBD360A0F}"/>
              </a:ext>
            </a:extLst>
          </p:cNvPr>
          <p:cNvSpPr/>
          <p:nvPr/>
        </p:nvSpPr>
        <p:spPr>
          <a:xfrm>
            <a:off x="3034227" y="3251200"/>
            <a:ext cx="246330" cy="17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655DB34-817F-498B-9057-FAC3B93DFB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615" y="2127996"/>
            <a:ext cx="2515214" cy="25414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77AAE3-4B52-4F8B-80B5-498D859FC9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335" y="2301736"/>
            <a:ext cx="2405787" cy="23006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C9CEB7-16DB-4E83-8833-2235F3A91720}"/>
              </a:ext>
            </a:extLst>
          </p:cNvPr>
          <p:cNvSpPr txBox="1"/>
          <p:nvPr/>
        </p:nvSpPr>
        <p:spPr>
          <a:xfrm rot="5400000">
            <a:off x="2324758" y="3066534"/>
            <a:ext cx="1211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B050"/>
                </a:solidFill>
              </a:rPr>
              <a:t>Net-cash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CE9F7F-96B7-4EA1-86AF-6234948D2E4C}"/>
              </a:ext>
            </a:extLst>
          </p:cNvPr>
          <p:cNvSpPr txBox="1"/>
          <p:nvPr/>
        </p:nvSpPr>
        <p:spPr>
          <a:xfrm>
            <a:off x="3282461" y="5303087"/>
            <a:ext cx="4447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Actuele waarde 5 x kasstroom  		399</a:t>
            </a:r>
          </a:p>
          <a:p>
            <a:r>
              <a:rPr lang="nl-BE" dirty="0"/>
              <a:t>+/+ Actuele waarde Terminal Value	292</a:t>
            </a:r>
          </a:p>
          <a:p>
            <a:r>
              <a:rPr lang="nl-BE" dirty="0"/>
              <a:t>ENTERPRISE VALUE:				691	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5B5D3E4-731B-4573-9E23-3EFB680883CD}"/>
              </a:ext>
            </a:extLst>
          </p:cNvPr>
          <p:cNvCxnSpPr>
            <a:cxnSpLocks/>
          </p:cNvCxnSpPr>
          <p:nvPr/>
        </p:nvCxnSpPr>
        <p:spPr>
          <a:xfrm>
            <a:off x="6018774" y="4755416"/>
            <a:ext cx="909564" cy="6536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EBFF69E-B197-45C3-A3E6-411540F493CA}"/>
              </a:ext>
            </a:extLst>
          </p:cNvPr>
          <p:cNvCxnSpPr>
            <a:cxnSpLocks/>
          </p:cNvCxnSpPr>
          <p:nvPr/>
        </p:nvCxnSpPr>
        <p:spPr>
          <a:xfrm flipH="1">
            <a:off x="7469945" y="4734931"/>
            <a:ext cx="1153551" cy="9624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A2DC9F-A163-4D98-B643-5DA599AA59F9}"/>
              </a:ext>
            </a:extLst>
          </p:cNvPr>
          <p:cNvCxnSpPr/>
          <p:nvPr/>
        </p:nvCxnSpPr>
        <p:spPr>
          <a:xfrm flipV="1">
            <a:off x="6928338" y="5903567"/>
            <a:ext cx="541607" cy="70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Beste Elektrische Auto's van 2021 / 2022 - Mountox">
            <a:extLst>
              <a:ext uri="{FF2B5EF4-FFF2-40B4-BE49-F238E27FC236}">
                <a16:creationId xmlns:a16="http://schemas.microsoft.com/office/drawing/2014/main" id="{006AA5F9-4C5A-4C43-8B64-22FBBACC8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555" y="2250280"/>
            <a:ext cx="1263274" cy="54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778DBA0-30BB-40D4-B63C-B28685FF48CD}"/>
              </a:ext>
            </a:extLst>
          </p:cNvPr>
          <p:cNvSpPr/>
          <p:nvPr/>
        </p:nvSpPr>
        <p:spPr>
          <a:xfrm>
            <a:off x="311614" y="2757160"/>
            <a:ext cx="2508233" cy="1912250"/>
          </a:xfrm>
          <a:custGeom>
            <a:avLst/>
            <a:gdLst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51906 w 2297875"/>
              <a:gd name="connsiteY4" fmla="*/ 831273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39152 w 2297875"/>
              <a:gd name="connsiteY4" fmla="*/ 612345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  <a:gd name="connsiteX0" fmla="*/ 1300787 w 2297875"/>
              <a:gd name="connsiteY0" fmla="*/ 624158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39152 w 2297875"/>
              <a:gd name="connsiteY4" fmla="*/ 612345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300787 w 2297875"/>
              <a:gd name="connsiteY11" fmla="*/ 624158 h 1620982"/>
              <a:gd name="connsiteX0" fmla="*/ 1300787 w 2291497"/>
              <a:gd name="connsiteY0" fmla="*/ 624158 h 1620982"/>
              <a:gd name="connsiteX1" fmla="*/ 2291497 w 2291497"/>
              <a:gd name="connsiteY1" fmla="*/ 636013 h 1620982"/>
              <a:gd name="connsiteX2" fmla="*/ 2286000 w 2291497"/>
              <a:gd name="connsiteY2" fmla="*/ 5937 h 1620982"/>
              <a:gd name="connsiteX3" fmla="*/ 1140031 w 2291497"/>
              <a:gd name="connsiteY3" fmla="*/ 0 h 1620982"/>
              <a:gd name="connsiteX4" fmla="*/ 1139152 w 2291497"/>
              <a:gd name="connsiteY4" fmla="*/ 612345 h 1620982"/>
              <a:gd name="connsiteX5" fmla="*/ 890649 w 2291497"/>
              <a:gd name="connsiteY5" fmla="*/ 1377537 h 1620982"/>
              <a:gd name="connsiteX6" fmla="*/ 0 w 2291497"/>
              <a:gd name="connsiteY6" fmla="*/ 1377537 h 1620982"/>
              <a:gd name="connsiteX7" fmla="*/ 0 w 2291497"/>
              <a:gd name="connsiteY7" fmla="*/ 1620982 h 1620982"/>
              <a:gd name="connsiteX8" fmla="*/ 1145969 w 2291497"/>
              <a:gd name="connsiteY8" fmla="*/ 1609106 h 1620982"/>
              <a:gd name="connsiteX9" fmla="*/ 1145969 w 2291497"/>
              <a:gd name="connsiteY9" fmla="*/ 1365662 h 1620982"/>
              <a:gd name="connsiteX10" fmla="*/ 985652 w 2291497"/>
              <a:gd name="connsiteY10" fmla="*/ 1377537 h 1620982"/>
              <a:gd name="connsiteX11" fmla="*/ 1300787 w 2291497"/>
              <a:gd name="connsiteY11" fmla="*/ 624158 h 162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1497" h="1620982">
                <a:moveTo>
                  <a:pt x="1300787" y="624158"/>
                </a:moveTo>
                <a:lnTo>
                  <a:pt x="2291497" y="636013"/>
                </a:lnTo>
                <a:cubicBezTo>
                  <a:pt x="2289665" y="425988"/>
                  <a:pt x="2287832" y="215962"/>
                  <a:pt x="2286000" y="5937"/>
                </a:cubicBezTo>
                <a:lnTo>
                  <a:pt x="1140031" y="0"/>
                </a:lnTo>
                <a:lnTo>
                  <a:pt x="1139152" y="612345"/>
                </a:lnTo>
                <a:lnTo>
                  <a:pt x="890649" y="1377537"/>
                </a:lnTo>
                <a:lnTo>
                  <a:pt x="0" y="1377537"/>
                </a:lnTo>
                <a:lnTo>
                  <a:pt x="0" y="1620982"/>
                </a:lnTo>
                <a:lnTo>
                  <a:pt x="1145969" y="1609106"/>
                </a:lnTo>
                <a:lnTo>
                  <a:pt x="1145969" y="1365662"/>
                </a:lnTo>
                <a:lnTo>
                  <a:pt x="985652" y="1377537"/>
                </a:lnTo>
                <a:lnTo>
                  <a:pt x="1300787" y="624158"/>
                </a:lnTo>
                <a:close/>
              </a:path>
            </a:pathLst>
          </a:custGeom>
          <a:solidFill>
            <a:srgbClr val="92D050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ECF8FB-83EE-41A6-9779-813D6690AEDD}"/>
              </a:ext>
            </a:extLst>
          </p:cNvPr>
          <p:cNvSpPr txBox="1"/>
          <p:nvPr/>
        </p:nvSpPr>
        <p:spPr>
          <a:xfrm>
            <a:off x="1691248" y="2144771"/>
            <a:ext cx="1007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rgbClr val="FF0000"/>
                </a:solidFill>
              </a:rPr>
              <a:t>185.000 €</a:t>
            </a:r>
            <a:r>
              <a:rPr lang="nl-BE" sz="16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36AD44-364C-43D6-A606-853434B8024F}"/>
              </a:ext>
            </a:extLst>
          </p:cNvPr>
          <p:cNvSpPr txBox="1"/>
          <p:nvPr/>
        </p:nvSpPr>
        <p:spPr>
          <a:xfrm>
            <a:off x="4348635" y="1629746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Goodwill: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906039-FE46-4EA9-8459-024EDF947009}"/>
              </a:ext>
            </a:extLst>
          </p:cNvPr>
          <p:cNvSpPr txBox="1"/>
          <p:nvPr/>
        </p:nvSpPr>
        <p:spPr>
          <a:xfrm>
            <a:off x="5346797" y="1012269"/>
            <a:ext cx="2122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691 Enterprise Value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1D8702A-39F9-4A7E-AB08-C8D38B2A0275}"/>
              </a:ext>
            </a:extLst>
          </p:cNvPr>
          <p:cNvSpPr txBox="1"/>
          <p:nvPr/>
        </p:nvSpPr>
        <p:spPr>
          <a:xfrm>
            <a:off x="5282164" y="1249447"/>
            <a:ext cx="2187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-185 Eigen Vermogen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5942EC9-70EA-4679-A93B-108CF4E9B0A5}"/>
              </a:ext>
            </a:extLst>
          </p:cNvPr>
          <p:cNvCxnSpPr/>
          <p:nvPr/>
        </p:nvCxnSpPr>
        <p:spPr>
          <a:xfrm flipV="1">
            <a:off x="5346797" y="1596152"/>
            <a:ext cx="541607" cy="70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6DBE7D5-FC1C-4D14-ACC3-4996CA1FA137}"/>
              </a:ext>
            </a:extLst>
          </p:cNvPr>
          <p:cNvSpPr txBox="1"/>
          <p:nvPr/>
        </p:nvSpPr>
        <p:spPr>
          <a:xfrm>
            <a:off x="5346797" y="162760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506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486DAB5-90C9-495C-A20E-15F2DE34CBD2}"/>
              </a:ext>
            </a:extLst>
          </p:cNvPr>
          <p:cNvSpPr txBox="1"/>
          <p:nvPr/>
        </p:nvSpPr>
        <p:spPr>
          <a:xfrm>
            <a:off x="3301114" y="1026229"/>
            <a:ext cx="1330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EBITDA: 180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703B526-03D9-4FB4-9BA7-C5FCCAF8A053}"/>
              </a:ext>
            </a:extLst>
          </p:cNvPr>
          <p:cNvSpPr txBox="1"/>
          <p:nvPr/>
        </p:nvSpPr>
        <p:spPr>
          <a:xfrm>
            <a:off x="4516950" y="1012361"/>
            <a:ext cx="914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x 3,85 =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4652335-25FC-4E74-984B-404009C58134}"/>
              </a:ext>
            </a:extLst>
          </p:cNvPr>
          <p:cNvSpPr/>
          <p:nvPr/>
        </p:nvSpPr>
        <p:spPr>
          <a:xfrm>
            <a:off x="8242634" y="4474320"/>
            <a:ext cx="761723" cy="3806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A8271BE-53F5-4A67-AFE4-9BE1FCAEFB6B}"/>
              </a:ext>
            </a:extLst>
          </p:cNvPr>
          <p:cNvSpPr/>
          <p:nvPr/>
        </p:nvSpPr>
        <p:spPr>
          <a:xfrm>
            <a:off x="5186253" y="551294"/>
            <a:ext cx="3818144" cy="3985805"/>
          </a:xfrm>
          <a:custGeom>
            <a:avLst/>
            <a:gdLst>
              <a:gd name="connsiteX0" fmla="*/ 3629680 w 3720899"/>
              <a:gd name="connsiteY0" fmla="*/ 3985805 h 3985805"/>
              <a:gd name="connsiteX1" fmla="*/ 3720422 w 3720899"/>
              <a:gd name="connsiteY1" fmla="*/ 3329671 h 3985805"/>
              <a:gd name="connsiteX2" fmla="*/ 3594779 w 3720899"/>
              <a:gd name="connsiteY2" fmla="*/ 2380370 h 3985805"/>
              <a:gd name="connsiteX3" fmla="*/ 2910724 w 3720899"/>
              <a:gd name="connsiteY3" fmla="*/ 551570 h 3985805"/>
              <a:gd name="connsiteX4" fmla="*/ 1026083 w 3720899"/>
              <a:gd name="connsiteY4" fmla="*/ 138 h 3985805"/>
              <a:gd name="connsiteX5" fmla="*/ 0 w 3720899"/>
              <a:gd name="connsiteY5" fmla="*/ 509689 h 3985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20899" h="3985805">
                <a:moveTo>
                  <a:pt x="3629680" y="3985805"/>
                </a:moveTo>
                <a:cubicBezTo>
                  <a:pt x="3677959" y="3791524"/>
                  <a:pt x="3726239" y="3597243"/>
                  <a:pt x="3720422" y="3329671"/>
                </a:cubicBezTo>
                <a:cubicBezTo>
                  <a:pt x="3714605" y="3062099"/>
                  <a:pt x="3729729" y="2843387"/>
                  <a:pt x="3594779" y="2380370"/>
                </a:cubicBezTo>
                <a:cubicBezTo>
                  <a:pt x="3459829" y="1917353"/>
                  <a:pt x="3338840" y="948275"/>
                  <a:pt x="2910724" y="551570"/>
                </a:cubicBezTo>
                <a:cubicBezTo>
                  <a:pt x="2482608" y="154865"/>
                  <a:pt x="1511204" y="7118"/>
                  <a:pt x="1026083" y="138"/>
                </a:cubicBezTo>
                <a:cubicBezTo>
                  <a:pt x="540962" y="-6842"/>
                  <a:pt x="270481" y="251423"/>
                  <a:pt x="0" y="509689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1C95AD8-39E1-49F7-9E19-DE3DD0F61111}"/>
              </a:ext>
            </a:extLst>
          </p:cNvPr>
          <p:cNvSpPr txBox="1"/>
          <p:nvPr/>
        </p:nvSpPr>
        <p:spPr>
          <a:xfrm>
            <a:off x="2238913" y="489226"/>
            <a:ext cx="4550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ANOMALIE BIJ LOUTER EBITDA-WAARDERING</a:t>
            </a:r>
          </a:p>
        </p:txBody>
      </p:sp>
    </p:spTree>
    <p:extLst>
      <p:ext uri="{BB962C8B-B14F-4D97-AF65-F5344CB8AC3E}">
        <p14:creationId xmlns:p14="http://schemas.microsoft.com/office/powerpoint/2010/main" val="867954822"/>
      </p:ext>
    </p:extLst>
  </p:cSld>
  <p:clrMapOvr>
    <a:masterClrMapping/>
  </p:clrMapOvr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59140266-C458-4AE7-AA18-9AB0418E6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227" y="2324199"/>
            <a:ext cx="5905500" cy="2447925"/>
          </a:xfrm>
          <a:prstGeom prst="rect">
            <a:avLst/>
          </a:prstGeom>
        </p:spPr>
      </p:pic>
      <p:pic>
        <p:nvPicPr>
          <p:cNvPr id="2049" name="image2.png">
            <a:extLst>
              <a:ext uri="{FF2B5EF4-FFF2-40B4-BE49-F238E27FC236}">
                <a16:creationId xmlns:a16="http://schemas.microsoft.com/office/drawing/2014/main" id="{7E9DE044-6614-4230-8BEE-BAABDDA2A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33728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14BFF551-F0BA-4FEB-91C9-848DBD360A0F}"/>
              </a:ext>
            </a:extLst>
          </p:cNvPr>
          <p:cNvSpPr/>
          <p:nvPr/>
        </p:nvSpPr>
        <p:spPr>
          <a:xfrm>
            <a:off x="3034227" y="3251200"/>
            <a:ext cx="246330" cy="17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655DB34-817F-498B-9057-FAC3B93DFB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615" y="2127996"/>
            <a:ext cx="2515214" cy="25414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77AAE3-4B52-4F8B-80B5-498D859FC9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335" y="2301736"/>
            <a:ext cx="2405787" cy="23006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C9CEB7-16DB-4E83-8833-2235F3A91720}"/>
              </a:ext>
            </a:extLst>
          </p:cNvPr>
          <p:cNvSpPr txBox="1"/>
          <p:nvPr/>
        </p:nvSpPr>
        <p:spPr>
          <a:xfrm rot="5400000">
            <a:off x="2324758" y="3066534"/>
            <a:ext cx="1211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B050"/>
                </a:solidFill>
              </a:rPr>
              <a:t>Net-cash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CE9F7F-96B7-4EA1-86AF-6234948D2E4C}"/>
              </a:ext>
            </a:extLst>
          </p:cNvPr>
          <p:cNvSpPr txBox="1"/>
          <p:nvPr/>
        </p:nvSpPr>
        <p:spPr>
          <a:xfrm>
            <a:off x="3282461" y="5303087"/>
            <a:ext cx="4447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Actuele waarde 5 x kasstroom  		399</a:t>
            </a:r>
          </a:p>
          <a:p>
            <a:r>
              <a:rPr lang="nl-BE" dirty="0"/>
              <a:t>+/+ Actuele waarde Terminal Value	292</a:t>
            </a:r>
          </a:p>
          <a:p>
            <a:r>
              <a:rPr lang="nl-BE" dirty="0"/>
              <a:t>ENTERPRISE VALUE:				691	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5B5D3E4-731B-4573-9E23-3EFB680883CD}"/>
              </a:ext>
            </a:extLst>
          </p:cNvPr>
          <p:cNvCxnSpPr>
            <a:cxnSpLocks/>
          </p:cNvCxnSpPr>
          <p:nvPr/>
        </p:nvCxnSpPr>
        <p:spPr>
          <a:xfrm>
            <a:off x="6018774" y="4755416"/>
            <a:ext cx="909564" cy="6536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EBFF69E-B197-45C3-A3E6-411540F493CA}"/>
              </a:ext>
            </a:extLst>
          </p:cNvPr>
          <p:cNvCxnSpPr>
            <a:cxnSpLocks/>
          </p:cNvCxnSpPr>
          <p:nvPr/>
        </p:nvCxnSpPr>
        <p:spPr>
          <a:xfrm flipH="1">
            <a:off x="7469945" y="4734931"/>
            <a:ext cx="1153551" cy="9624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A2DC9F-A163-4D98-B643-5DA599AA59F9}"/>
              </a:ext>
            </a:extLst>
          </p:cNvPr>
          <p:cNvCxnSpPr/>
          <p:nvPr/>
        </p:nvCxnSpPr>
        <p:spPr>
          <a:xfrm flipV="1">
            <a:off x="6928338" y="5903567"/>
            <a:ext cx="541607" cy="70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Beste Elektrische Auto's van 2021 / 2022 - Mountox">
            <a:extLst>
              <a:ext uri="{FF2B5EF4-FFF2-40B4-BE49-F238E27FC236}">
                <a16:creationId xmlns:a16="http://schemas.microsoft.com/office/drawing/2014/main" id="{006AA5F9-4C5A-4C43-8B64-22FBBACC8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555" y="2250280"/>
            <a:ext cx="1263274" cy="54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778DBA0-30BB-40D4-B63C-B28685FF48CD}"/>
              </a:ext>
            </a:extLst>
          </p:cNvPr>
          <p:cNvSpPr/>
          <p:nvPr/>
        </p:nvSpPr>
        <p:spPr>
          <a:xfrm>
            <a:off x="311614" y="2757160"/>
            <a:ext cx="2508233" cy="1912250"/>
          </a:xfrm>
          <a:custGeom>
            <a:avLst/>
            <a:gdLst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51906 w 2297875"/>
              <a:gd name="connsiteY4" fmla="*/ 831273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39152 w 2297875"/>
              <a:gd name="connsiteY4" fmla="*/ 612345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  <a:gd name="connsiteX0" fmla="*/ 1300787 w 2297875"/>
              <a:gd name="connsiteY0" fmla="*/ 624158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39152 w 2297875"/>
              <a:gd name="connsiteY4" fmla="*/ 612345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300787 w 2297875"/>
              <a:gd name="connsiteY11" fmla="*/ 624158 h 1620982"/>
              <a:gd name="connsiteX0" fmla="*/ 1300787 w 2291497"/>
              <a:gd name="connsiteY0" fmla="*/ 624158 h 1620982"/>
              <a:gd name="connsiteX1" fmla="*/ 2291497 w 2291497"/>
              <a:gd name="connsiteY1" fmla="*/ 636013 h 1620982"/>
              <a:gd name="connsiteX2" fmla="*/ 2286000 w 2291497"/>
              <a:gd name="connsiteY2" fmla="*/ 5937 h 1620982"/>
              <a:gd name="connsiteX3" fmla="*/ 1140031 w 2291497"/>
              <a:gd name="connsiteY3" fmla="*/ 0 h 1620982"/>
              <a:gd name="connsiteX4" fmla="*/ 1139152 w 2291497"/>
              <a:gd name="connsiteY4" fmla="*/ 612345 h 1620982"/>
              <a:gd name="connsiteX5" fmla="*/ 890649 w 2291497"/>
              <a:gd name="connsiteY5" fmla="*/ 1377537 h 1620982"/>
              <a:gd name="connsiteX6" fmla="*/ 0 w 2291497"/>
              <a:gd name="connsiteY6" fmla="*/ 1377537 h 1620982"/>
              <a:gd name="connsiteX7" fmla="*/ 0 w 2291497"/>
              <a:gd name="connsiteY7" fmla="*/ 1620982 h 1620982"/>
              <a:gd name="connsiteX8" fmla="*/ 1145969 w 2291497"/>
              <a:gd name="connsiteY8" fmla="*/ 1609106 h 1620982"/>
              <a:gd name="connsiteX9" fmla="*/ 1145969 w 2291497"/>
              <a:gd name="connsiteY9" fmla="*/ 1365662 h 1620982"/>
              <a:gd name="connsiteX10" fmla="*/ 985652 w 2291497"/>
              <a:gd name="connsiteY10" fmla="*/ 1377537 h 1620982"/>
              <a:gd name="connsiteX11" fmla="*/ 1300787 w 2291497"/>
              <a:gd name="connsiteY11" fmla="*/ 624158 h 162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1497" h="1620982">
                <a:moveTo>
                  <a:pt x="1300787" y="624158"/>
                </a:moveTo>
                <a:lnTo>
                  <a:pt x="2291497" y="636013"/>
                </a:lnTo>
                <a:cubicBezTo>
                  <a:pt x="2289665" y="425988"/>
                  <a:pt x="2287832" y="215962"/>
                  <a:pt x="2286000" y="5937"/>
                </a:cubicBezTo>
                <a:lnTo>
                  <a:pt x="1140031" y="0"/>
                </a:lnTo>
                <a:lnTo>
                  <a:pt x="1139152" y="612345"/>
                </a:lnTo>
                <a:lnTo>
                  <a:pt x="890649" y="1377537"/>
                </a:lnTo>
                <a:lnTo>
                  <a:pt x="0" y="1377537"/>
                </a:lnTo>
                <a:lnTo>
                  <a:pt x="0" y="1620982"/>
                </a:lnTo>
                <a:lnTo>
                  <a:pt x="1145969" y="1609106"/>
                </a:lnTo>
                <a:lnTo>
                  <a:pt x="1145969" y="1365662"/>
                </a:lnTo>
                <a:lnTo>
                  <a:pt x="985652" y="1377537"/>
                </a:lnTo>
                <a:lnTo>
                  <a:pt x="1300787" y="624158"/>
                </a:lnTo>
                <a:close/>
              </a:path>
            </a:pathLst>
          </a:custGeom>
          <a:solidFill>
            <a:srgbClr val="92D050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ECF8FB-83EE-41A6-9779-813D6690AEDD}"/>
              </a:ext>
            </a:extLst>
          </p:cNvPr>
          <p:cNvSpPr txBox="1"/>
          <p:nvPr/>
        </p:nvSpPr>
        <p:spPr>
          <a:xfrm>
            <a:off x="1691248" y="2144771"/>
            <a:ext cx="1007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rgbClr val="FF0000"/>
                </a:solidFill>
              </a:rPr>
              <a:t>185.000 €</a:t>
            </a:r>
            <a:r>
              <a:rPr lang="nl-BE" sz="16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36AD44-364C-43D6-A606-853434B8024F}"/>
              </a:ext>
            </a:extLst>
          </p:cNvPr>
          <p:cNvSpPr txBox="1"/>
          <p:nvPr/>
        </p:nvSpPr>
        <p:spPr>
          <a:xfrm>
            <a:off x="4348635" y="1629746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Goodwill: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906039-FE46-4EA9-8459-024EDF947009}"/>
              </a:ext>
            </a:extLst>
          </p:cNvPr>
          <p:cNvSpPr txBox="1"/>
          <p:nvPr/>
        </p:nvSpPr>
        <p:spPr>
          <a:xfrm>
            <a:off x="5346797" y="1012269"/>
            <a:ext cx="2122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691 Enterprise Value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1D8702A-39F9-4A7E-AB08-C8D38B2A0275}"/>
              </a:ext>
            </a:extLst>
          </p:cNvPr>
          <p:cNvSpPr txBox="1"/>
          <p:nvPr/>
        </p:nvSpPr>
        <p:spPr>
          <a:xfrm>
            <a:off x="5282164" y="1249447"/>
            <a:ext cx="2187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-185 Eigen Vermogen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5942EC9-70EA-4679-A93B-108CF4E9B0A5}"/>
              </a:ext>
            </a:extLst>
          </p:cNvPr>
          <p:cNvCxnSpPr/>
          <p:nvPr/>
        </p:nvCxnSpPr>
        <p:spPr>
          <a:xfrm flipV="1">
            <a:off x="5346797" y="1596152"/>
            <a:ext cx="541607" cy="70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6DBE7D5-FC1C-4D14-ACC3-4996CA1FA137}"/>
              </a:ext>
            </a:extLst>
          </p:cNvPr>
          <p:cNvSpPr txBox="1"/>
          <p:nvPr/>
        </p:nvSpPr>
        <p:spPr>
          <a:xfrm>
            <a:off x="5346797" y="162760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506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486DAB5-90C9-495C-A20E-15F2DE34CBD2}"/>
              </a:ext>
            </a:extLst>
          </p:cNvPr>
          <p:cNvSpPr txBox="1"/>
          <p:nvPr/>
        </p:nvSpPr>
        <p:spPr>
          <a:xfrm>
            <a:off x="3301114" y="1026229"/>
            <a:ext cx="1330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EBITDA: 180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703B526-03D9-4FB4-9BA7-C5FCCAF8A053}"/>
              </a:ext>
            </a:extLst>
          </p:cNvPr>
          <p:cNvSpPr txBox="1"/>
          <p:nvPr/>
        </p:nvSpPr>
        <p:spPr>
          <a:xfrm>
            <a:off x="4516950" y="1012361"/>
            <a:ext cx="914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x 3,85 =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4652335-25FC-4E74-984B-404009C58134}"/>
              </a:ext>
            </a:extLst>
          </p:cNvPr>
          <p:cNvSpPr/>
          <p:nvPr/>
        </p:nvSpPr>
        <p:spPr>
          <a:xfrm>
            <a:off x="8201679" y="4460318"/>
            <a:ext cx="802718" cy="42578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A8271BE-53F5-4A67-AFE4-9BE1FCAEFB6B}"/>
              </a:ext>
            </a:extLst>
          </p:cNvPr>
          <p:cNvSpPr/>
          <p:nvPr/>
        </p:nvSpPr>
        <p:spPr>
          <a:xfrm>
            <a:off x="5186253" y="551294"/>
            <a:ext cx="3818144" cy="3985805"/>
          </a:xfrm>
          <a:custGeom>
            <a:avLst/>
            <a:gdLst>
              <a:gd name="connsiteX0" fmla="*/ 3629680 w 3720899"/>
              <a:gd name="connsiteY0" fmla="*/ 3985805 h 3985805"/>
              <a:gd name="connsiteX1" fmla="*/ 3720422 w 3720899"/>
              <a:gd name="connsiteY1" fmla="*/ 3329671 h 3985805"/>
              <a:gd name="connsiteX2" fmla="*/ 3594779 w 3720899"/>
              <a:gd name="connsiteY2" fmla="*/ 2380370 h 3985805"/>
              <a:gd name="connsiteX3" fmla="*/ 2910724 w 3720899"/>
              <a:gd name="connsiteY3" fmla="*/ 551570 h 3985805"/>
              <a:gd name="connsiteX4" fmla="*/ 1026083 w 3720899"/>
              <a:gd name="connsiteY4" fmla="*/ 138 h 3985805"/>
              <a:gd name="connsiteX5" fmla="*/ 0 w 3720899"/>
              <a:gd name="connsiteY5" fmla="*/ 509689 h 3985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20899" h="3985805">
                <a:moveTo>
                  <a:pt x="3629680" y="3985805"/>
                </a:moveTo>
                <a:cubicBezTo>
                  <a:pt x="3677959" y="3791524"/>
                  <a:pt x="3726239" y="3597243"/>
                  <a:pt x="3720422" y="3329671"/>
                </a:cubicBezTo>
                <a:cubicBezTo>
                  <a:pt x="3714605" y="3062099"/>
                  <a:pt x="3729729" y="2843387"/>
                  <a:pt x="3594779" y="2380370"/>
                </a:cubicBezTo>
                <a:cubicBezTo>
                  <a:pt x="3459829" y="1917353"/>
                  <a:pt x="3338840" y="948275"/>
                  <a:pt x="2910724" y="551570"/>
                </a:cubicBezTo>
                <a:cubicBezTo>
                  <a:pt x="2482608" y="154865"/>
                  <a:pt x="1511204" y="7118"/>
                  <a:pt x="1026083" y="138"/>
                </a:cubicBezTo>
                <a:cubicBezTo>
                  <a:pt x="540962" y="-6842"/>
                  <a:pt x="270481" y="251423"/>
                  <a:pt x="0" y="509689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F8F3F2-A2C1-4AF9-A490-3D4BBCE0D59A}"/>
              </a:ext>
            </a:extLst>
          </p:cNvPr>
          <p:cNvSpPr txBox="1"/>
          <p:nvPr/>
        </p:nvSpPr>
        <p:spPr>
          <a:xfrm>
            <a:off x="3280557" y="244606"/>
            <a:ext cx="5688545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LAGE EBITDA-MULTIPLE WEGENS LAGE TERMINAL VALUE</a:t>
            </a:r>
          </a:p>
          <a:p>
            <a:r>
              <a:rPr lang="nl-BE" sz="1300" dirty="0"/>
              <a:t>(de onderneming maakt hoge EBITDA in verhouding tot de in te zetten middelen)</a:t>
            </a:r>
          </a:p>
        </p:txBody>
      </p:sp>
    </p:spTree>
    <p:extLst>
      <p:ext uri="{BB962C8B-B14F-4D97-AF65-F5344CB8AC3E}">
        <p14:creationId xmlns:p14="http://schemas.microsoft.com/office/powerpoint/2010/main" val="819260322"/>
      </p:ext>
    </p:extLst>
  </p:cSld>
  <p:clrMapOvr>
    <a:masterClrMapping/>
  </p:clrMapOvr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59140266-C458-4AE7-AA18-9AB0418E6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227" y="2324199"/>
            <a:ext cx="5905500" cy="2447925"/>
          </a:xfrm>
          <a:prstGeom prst="rect">
            <a:avLst/>
          </a:prstGeom>
        </p:spPr>
      </p:pic>
      <p:pic>
        <p:nvPicPr>
          <p:cNvPr id="2049" name="image2.png">
            <a:extLst>
              <a:ext uri="{FF2B5EF4-FFF2-40B4-BE49-F238E27FC236}">
                <a16:creationId xmlns:a16="http://schemas.microsoft.com/office/drawing/2014/main" id="{7E9DE044-6614-4230-8BEE-BAABDDA2A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33728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14BFF551-F0BA-4FEB-91C9-848DBD360A0F}"/>
              </a:ext>
            </a:extLst>
          </p:cNvPr>
          <p:cNvSpPr/>
          <p:nvPr/>
        </p:nvSpPr>
        <p:spPr>
          <a:xfrm>
            <a:off x="3034227" y="3251200"/>
            <a:ext cx="246330" cy="17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655DB34-817F-498B-9057-FAC3B93DFB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615" y="2127996"/>
            <a:ext cx="2515214" cy="25414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77AAE3-4B52-4F8B-80B5-498D859FC9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335" y="2301736"/>
            <a:ext cx="2405787" cy="23006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C9CEB7-16DB-4E83-8833-2235F3A91720}"/>
              </a:ext>
            </a:extLst>
          </p:cNvPr>
          <p:cNvSpPr txBox="1"/>
          <p:nvPr/>
        </p:nvSpPr>
        <p:spPr>
          <a:xfrm rot="5400000">
            <a:off x="2324758" y="3066534"/>
            <a:ext cx="1211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B050"/>
                </a:solidFill>
              </a:rPr>
              <a:t>Net-cash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CE9F7F-96B7-4EA1-86AF-6234948D2E4C}"/>
              </a:ext>
            </a:extLst>
          </p:cNvPr>
          <p:cNvSpPr txBox="1"/>
          <p:nvPr/>
        </p:nvSpPr>
        <p:spPr>
          <a:xfrm>
            <a:off x="3282461" y="5303087"/>
            <a:ext cx="4447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Actuele waarde 5 x kasstroom  		399</a:t>
            </a:r>
          </a:p>
          <a:p>
            <a:r>
              <a:rPr lang="nl-BE" dirty="0"/>
              <a:t>+/+ Actuele waarde Terminal Value	292</a:t>
            </a:r>
          </a:p>
          <a:p>
            <a:r>
              <a:rPr lang="nl-BE" dirty="0"/>
              <a:t>ENTERPRISE VALUE:				691	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5B5D3E4-731B-4573-9E23-3EFB680883CD}"/>
              </a:ext>
            </a:extLst>
          </p:cNvPr>
          <p:cNvCxnSpPr>
            <a:cxnSpLocks/>
          </p:cNvCxnSpPr>
          <p:nvPr/>
        </p:nvCxnSpPr>
        <p:spPr>
          <a:xfrm>
            <a:off x="6018774" y="4755416"/>
            <a:ext cx="909564" cy="6536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EBFF69E-B197-45C3-A3E6-411540F493CA}"/>
              </a:ext>
            </a:extLst>
          </p:cNvPr>
          <p:cNvCxnSpPr>
            <a:cxnSpLocks/>
          </p:cNvCxnSpPr>
          <p:nvPr/>
        </p:nvCxnSpPr>
        <p:spPr>
          <a:xfrm flipH="1">
            <a:off x="7469945" y="4734931"/>
            <a:ext cx="1153551" cy="9624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A2DC9F-A163-4D98-B643-5DA599AA59F9}"/>
              </a:ext>
            </a:extLst>
          </p:cNvPr>
          <p:cNvCxnSpPr/>
          <p:nvPr/>
        </p:nvCxnSpPr>
        <p:spPr>
          <a:xfrm flipV="1">
            <a:off x="6928338" y="5903567"/>
            <a:ext cx="541607" cy="70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Beste Elektrische Auto's van 2021 / 2022 - Mountox">
            <a:extLst>
              <a:ext uri="{FF2B5EF4-FFF2-40B4-BE49-F238E27FC236}">
                <a16:creationId xmlns:a16="http://schemas.microsoft.com/office/drawing/2014/main" id="{006AA5F9-4C5A-4C43-8B64-22FBBACC8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555" y="2250280"/>
            <a:ext cx="1263274" cy="54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778DBA0-30BB-40D4-B63C-B28685FF48CD}"/>
              </a:ext>
            </a:extLst>
          </p:cNvPr>
          <p:cNvSpPr/>
          <p:nvPr/>
        </p:nvSpPr>
        <p:spPr>
          <a:xfrm>
            <a:off x="311614" y="2757160"/>
            <a:ext cx="2508233" cy="1912250"/>
          </a:xfrm>
          <a:custGeom>
            <a:avLst/>
            <a:gdLst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51906 w 2297875"/>
              <a:gd name="connsiteY4" fmla="*/ 831273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39152 w 2297875"/>
              <a:gd name="connsiteY4" fmla="*/ 612345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  <a:gd name="connsiteX0" fmla="*/ 1300787 w 2297875"/>
              <a:gd name="connsiteY0" fmla="*/ 624158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39152 w 2297875"/>
              <a:gd name="connsiteY4" fmla="*/ 612345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300787 w 2297875"/>
              <a:gd name="connsiteY11" fmla="*/ 624158 h 1620982"/>
              <a:gd name="connsiteX0" fmla="*/ 1300787 w 2291497"/>
              <a:gd name="connsiteY0" fmla="*/ 624158 h 1620982"/>
              <a:gd name="connsiteX1" fmla="*/ 2291497 w 2291497"/>
              <a:gd name="connsiteY1" fmla="*/ 636013 h 1620982"/>
              <a:gd name="connsiteX2" fmla="*/ 2286000 w 2291497"/>
              <a:gd name="connsiteY2" fmla="*/ 5937 h 1620982"/>
              <a:gd name="connsiteX3" fmla="*/ 1140031 w 2291497"/>
              <a:gd name="connsiteY3" fmla="*/ 0 h 1620982"/>
              <a:gd name="connsiteX4" fmla="*/ 1139152 w 2291497"/>
              <a:gd name="connsiteY4" fmla="*/ 612345 h 1620982"/>
              <a:gd name="connsiteX5" fmla="*/ 890649 w 2291497"/>
              <a:gd name="connsiteY5" fmla="*/ 1377537 h 1620982"/>
              <a:gd name="connsiteX6" fmla="*/ 0 w 2291497"/>
              <a:gd name="connsiteY6" fmla="*/ 1377537 h 1620982"/>
              <a:gd name="connsiteX7" fmla="*/ 0 w 2291497"/>
              <a:gd name="connsiteY7" fmla="*/ 1620982 h 1620982"/>
              <a:gd name="connsiteX8" fmla="*/ 1145969 w 2291497"/>
              <a:gd name="connsiteY8" fmla="*/ 1609106 h 1620982"/>
              <a:gd name="connsiteX9" fmla="*/ 1145969 w 2291497"/>
              <a:gd name="connsiteY9" fmla="*/ 1365662 h 1620982"/>
              <a:gd name="connsiteX10" fmla="*/ 985652 w 2291497"/>
              <a:gd name="connsiteY10" fmla="*/ 1377537 h 1620982"/>
              <a:gd name="connsiteX11" fmla="*/ 1300787 w 2291497"/>
              <a:gd name="connsiteY11" fmla="*/ 624158 h 162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1497" h="1620982">
                <a:moveTo>
                  <a:pt x="1300787" y="624158"/>
                </a:moveTo>
                <a:lnTo>
                  <a:pt x="2291497" y="636013"/>
                </a:lnTo>
                <a:cubicBezTo>
                  <a:pt x="2289665" y="425988"/>
                  <a:pt x="2287832" y="215962"/>
                  <a:pt x="2286000" y="5937"/>
                </a:cubicBezTo>
                <a:lnTo>
                  <a:pt x="1140031" y="0"/>
                </a:lnTo>
                <a:lnTo>
                  <a:pt x="1139152" y="612345"/>
                </a:lnTo>
                <a:lnTo>
                  <a:pt x="890649" y="1377537"/>
                </a:lnTo>
                <a:lnTo>
                  <a:pt x="0" y="1377537"/>
                </a:lnTo>
                <a:lnTo>
                  <a:pt x="0" y="1620982"/>
                </a:lnTo>
                <a:lnTo>
                  <a:pt x="1145969" y="1609106"/>
                </a:lnTo>
                <a:lnTo>
                  <a:pt x="1145969" y="1365662"/>
                </a:lnTo>
                <a:lnTo>
                  <a:pt x="985652" y="1377537"/>
                </a:lnTo>
                <a:lnTo>
                  <a:pt x="1300787" y="624158"/>
                </a:lnTo>
                <a:close/>
              </a:path>
            </a:pathLst>
          </a:custGeom>
          <a:solidFill>
            <a:srgbClr val="92D050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ECF8FB-83EE-41A6-9779-813D6690AEDD}"/>
              </a:ext>
            </a:extLst>
          </p:cNvPr>
          <p:cNvSpPr txBox="1"/>
          <p:nvPr/>
        </p:nvSpPr>
        <p:spPr>
          <a:xfrm>
            <a:off x="1691248" y="2144771"/>
            <a:ext cx="1007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rgbClr val="FF0000"/>
                </a:solidFill>
              </a:rPr>
              <a:t>185.000 €</a:t>
            </a:r>
            <a:r>
              <a:rPr lang="nl-BE" sz="16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36AD44-364C-43D6-A606-853434B8024F}"/>
              </a:ext>
            </a:extLst>
          </p:cNvPr>
          <p:cNvSpPr txBox="1"/>
          <p:nvPr/>
        </p:nvSpPr>
        <p:spPr>
          <a:xfrm>
            <a:off x="4348635" y="1629746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Goodwill: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906039-FE46-4EA9-8459-024EDF947009}"/>
              </a:ext>
            </a:extLst>
          </p:cNvPr>
          <p:cNvSpPr txBox="1"/>
          <p:nvPr/>
        </p:nvSpPr>
        <p:spPr>
          <a:xfrm>
            <a:off x="5346797" y="1012269"/>
            <a:ext cx="2122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691 Enterprise Value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1D8702A-39F9-4A7E-AB08-C8D38B2A0275}"/>
              </a:ext>
            </a:extLst>
          </p:cNvPr>
          <p:cNvSpPr txBox="1"/>
          <p:nvPr/>
        </p:nvSpPr>
        <p:spPr>
          <a:xfrm>
            <a:off x="5282164" y="1249447"/>
            <a:ext cx="2187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-185 Eigen Vermogen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5942EC9-70EA-4679-A93B-108CF4E9B0A5}"/>
              </a:ext>
            </a:extLst>
          </p:cNvPr>
          <p:cNvCxnSpPr/>
          <p:nvPr/>
        </p:nvCxnSpPr>
        <p:spPr>
          <a:xfrm flipV="1">
            <a:off x="5346797" y="1596152"/>
            <a:ext cx="541607" cy="70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6DBE7D5-FC1C-4D14-ACC3-4996CA1FA137}"/>
              </a:ext>
            </a:extLst>
          </p:cNvPr>
          <p:cNvSpPr txBox="1"/>
          <p:nvPr/>
        </p:nvSpPr>
        <p:spPr>
          <a:xfrm>
            <a:off x="5346797" y="162760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506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486DAB5-90C9-495C-A20E-15F2DE34CBD2}"/>
              </a:ext>
            </a:extLst>
          </p:cNvPr>
          <p:cNvSpPr txBox="1"/>
          <p:nvPr/>
        </p:nvSpPr>
        <p:spPr>
          <a:xfrm>
            <a:off x="3301114" y="1026229"/>
            <a:ext cx="1330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EBITDA: 180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703B526-03D9-4FB4-9BA7-C5FCCAF8A053}"/>
              </a:ext>
            </a:extLst>
          </p:cNvPr>
          <p:cNvSpPr txBox="1"/>
          <p:nvPr/>
        </p:nvSpPr>
        <p:spPr>
          <a:xfrm>
            <a:off x="4516950" y="1012361"/>
            <a:ext cx="914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x 3,85 =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4652335-25FC-4E74-984B-404009C58134}"/>
              </a:ext>
            </a:extLst>
          </p:cNvPr>
          <p:cNvSpPr/>
          <p:nvPr/>
        </p:nvSpPr>
        <p:spPr>
          <a:xfrm>
            <a:off x="8201679" y="4460318"/>
            <a:ext cx="802718" cy="42578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A8271BE-53F5-4A67-AFE4-9BE1FCAEFB6B}"/>
              </a:ext>
            </a:extLst>
          </p:cNvPr>
          <p:cNvSpPr/>
          <p:nvPr/>
        </p:nvSpPr>
        <p:spPr>
          <a:xfrm>
            <a:off x="5186253" y="551294"/>
            <a:ext cx="3818144" cy="3985805"/>
          </a:xfrm>
          <a:custGeom>
            <a:avLst/>
            <a:gdLst>
              <a:gd name="connsiteX0" fmla="*/ 3629680 w 3720899"/>
              <a:gd name="connsiteY0" fmla="*/ 3985805 h 3985805"/>
              <a:gd name="connsiteX1" fmla="*/ 3720422 w 3720899"/>
              <a:gd name="connsiteY1" fmla="*/ 3329671 h 3985805"/>
              <a:gd name="connsiteX2" fmla="*/ 3594779 w 3720899"/>
              <a:gd name="connsiteY2" fmla="*/ 2380370 h 3985805"/>
              <a:gd name="connsiteX3" fmla="*/ 2910724 w 3720899"/>
              <a:gd name="connsiteY3" fmla="*/ 551570 h 3985805"/>
              <a:gd name="connsiteX4" fmla="*/ 1026083 w 3720899"/>
              <a:gd name="connsiteY4" fmla="*/ 138 h 3985805"/>
              <a:gd name="connsiteX5" fmla="*/ 0 w 3720899"/>
              <a:gd name="connsiteY5" fmla="*/ 509689 h 3985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20899" h="3985805">
                <a:moveTo>
                  <a:pt x="3629680" y="3985805"/>
                </a:moveTo>
                <a:cubicBezTo>
                  <a:pt x="3677959" y="3791524"/>
                  <a:pt x="3726239" y="3597243"/>
                  <a:pt x="3720422" y="3329671"/>
                </a:cubicBezTo>
                <a:cubicBezTo>
                  <a:pt x="3714605" y="3062099"/>
                  <a:pt x="3729729" y="2843387"/>
                  <a:pt x="3594779" y="2380370"/>
                </a:cubicBezTo>
                <a:cubicBezTo>
                  <a:pt x="3459829" y="1917353"/>
                  <a:pt x="3338840" y="948275"/>
                  <a:pt x="2910724" y="551570"/>
                </a:cubicBezTo>
                <a:cubicBezTo>
                  <a:pt x="2482608" y="154865"/>
                  <a:pt x="1511204" y="7118"/>
                  <a:pt x="1026083" y="138"/>
                </a:cubicBezTo>
                <a:cubicBezTo>
                  <a:pt x="540962" y="-6842"/>
                  <a:pt x="270481" y="251423"/>
                  <a:pt x="0" y="509689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F8F3F2-A2C1-4AF9-A490-3D4BBCE0D59A}"/>
              </a:ext>
            </a:extLst>
          </p:cNvPr>
          <p:cNvSpPr txBox="1"/>
          <p:nvPr/>
        </p:nvSpPr>
        <p:spPr>
          <a:xfrm>
            <a:off x="3280557" y="244606"/>
            <a:ext cx="5688545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LAGE EBITDA-MULTIPLE WEGENS LAGE TERMINAL VALUE</a:t>
            </a:r>
          </a:p>
          <a:p>
            <a:r>
              <a:rPr lang="nl-BE" sz="1300" dirty="0"/>
              <a:t>(de onderneming maakt hoge EBITDA in verhouding tot de in te zetten middelen)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FF8F66A-7C95-4B2A-808B-3BD8DC637EC8}"/>
              </a:ext>
            </a:extLst>
          </p:cNvPr>
          <p:cNvSpPr txBox="1"/>
          <p:nvPr/>
        </p:nvSpPr>
        <p:spPr>
          <a:xfrm>
            <a:off x="369336" y="4883854"/>
            <a:ext cx="286716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/>
              <a:t>Lage EBITDA</a:t>
            </a:r>
          </a:p>
          <a:p>
            <a:r>
              <a:rPr lang="nl-BE" b="1" dirty="0"/>
              <a:t>deed </a:t>
            </a:r>
            <a:r>
              <a:rPr lang="nl-BE" b="1" dirty="0">
                <a:solidFill>
                  <a:srgbClr val="FF0000"/>
                </a:solidFill>
              </a:rPr>
              <a:t>vraag</a:t>
            </a:r>
            <a:r>
              <a:rPr lang="nl-BE" b="1" dirty="0"/>
              <a:t> rijzen </a:t>
            </a:r>
            <a:r>
              <a:rPr lang="nl-BE" sz="1600" b="1" dirty="0"/>
              <a:t>“waarom?”</a:t>
            </a:r>
          </a:p>
          <a:p>
            <a:r>
              <a:rPr lang="nl-BE" sz="1600" b="1" dirty="0"/>
              <a:t>De lage EBITDA-multiple betekent enkel dat de meeste bedrijven met dezelfde EBITDA duurder werden verkocht</a:t>
            </a:r>
          </a:p>
          <a:p>
            <a:endParaRPr lang="nl-B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344358"/>
      </p:ext>
    </p:extLst>
  </p:cSld>
  <p:clrMapOvr>
    <a:masterClrMapping/>
  </p:clrMapOvr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25BCC115-295A-488E-B8BC-6659B6290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227" y="2324199"/>
            <a:ext cx="5905500" cy="2447925"/>
          </a:xfrm>
          <a:prstGeom prst="rect">
            <a:avLst/>
          </a:prstGeom>
        </p:spPr>
      </p:pic>
      <p:pic>
        <p:nvPicPr>
          <p:cNvPr id="2049" name="image2.png">
            <a:extLst>
              <a:ext uri="{FF2B5EF4-FFF2-40B4-BE49-F238E27FC236}">
                <a16:creationId xmlns:a16="http://schemas.microsoft.com/office/drawing/2014/main" id="{7E9DE044-6614-4230-8BEE-BAABDDA2A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33728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14BFF551-F0BA-4FEB-91C9-848DBD360A0F}"/>
              </a:ext>
            </a:extLst>
          </p:cNvPr>
          <p:cNvSpPr/>
          <p:nvPr/>
        </p:nvSpPr>
        <p:spPr>
          <a:xfrm>
            <a:off x="3034227" y="3251200"/>
            <a:ext cx="246330" cy="17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655DB34-817F-498B-9057-FAC3B93DFB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615" y="2127996"/>
            <a:ext cx="2515214" cy="25414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77AAE3-4B52-4F8B-80B5-498D859FC9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335" y="2301736"/>
            <a:ext cx="2405787" cy="23006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C9CEB7-16DB-4E83-8833-2235F3A91720}"/>
              </a:ext>
            </a:extLst>
          </p:cNvPr>
          <p:cNvSpPr txBox="1"/>
          <p:nvPr/>
        </p:nvSpPr>
        <p:spPr>
          <a:xfrm rot="5400000">
            <a:off x="2324758" y="3066534"/>
            <a:ext cx="1211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B050"/>
                </a:solidFill>
              </a:rPr>
              <a:t>Net-cash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CE9F7F-96B7-4EA1-86AF-6234948D2E4C}"/>
              </a:ext>
            </a:extLst>
          </p:cNvPr>
          <p:cNvSpPr txBox="1"/>
          <p:nvPr/>
        </p:nvSpPr>
        <p:spPr>
          <a:xfrm>
            <a:off x="3282461" y="5303087"/>
            <a:ext cx="4447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Actuele waarde 5 x kasstroom  		399</a:t>
            </a:r>
          </a:p>
          <a:p>
            <a:r>
              <a:rPr lang="nl-BE" dirty="0"/>
              <a:t>+/+ Actuele waarde Terminal Value	292</a:t>
            </a:r>
          </a:p>
          <a:p>
            <a:r>
              <a:rPr lang="nl-BE" dirty="0"/>
              <a:t>ENTERPRISE VALUE:				691	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5B5D3E4-731B-4573-9E23-3EFB680883CD}"/>
              </a:ext>
            </a:extLst>
          </p:cNvPr>
          <p:cNvCxnSpPr>
            <a:cxnSpLocks/>
          </p:cNvCxnSpPr>
          <p:nvPr/>
        </p:nvCxnSpPr>
        <p:spPr>
          <a:xfrm>
            <a:off x="6018774" y="4755416"/>
            <a:ext cx="909564" cy="6536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EBFF69E-B197-45C3-A3E6-411540F493CA}"/>
              </a:ext>
            </a:extLst>
          </p:cNvPr>
          <p:cNvCxnSpPr>
            <a:cxnSpLocks/>
          </p:cNvCxnSpPr>
          <p:nvPr/>
        </p:nvCxnSpPr>
        <p:spPr>
          <a:xfrm flipH="1">
            <a:off x="7469945" y="4734931"/>
            <a:ext cx="1153551" cy="9624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A2DC9F-A163-4D98-B643-5DA599AA59F9}"/>
              </a:ext>
            </a:extLst>
          </p:cNvPr>
          <p:cNvCxnSpPr/>
          <p:nvPr/>
        </p:nvCxnSpPr>
        <p:spPr>
          <a:xfrm flipV="1">
            <a:off x="6928338" y="5903567"/>
            <a:ext cx="541607" cy="70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Beste Elektrische Auto's van 2021 / 2022 - Mountox">
            <a:extLst>
              <a:ext uri="{FF2B5EF4-FFF2-40B4-BE49-F238E27FC236}">
                <a16:creationId xmlns:a16="http://schemas.microsoft.com/office/drawing/2014/main" id="{006AA5F9-4C5A-4C43-8B64-22FBBACC8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555" y="2250280"/>
            <a:ext cx="1263274" cy="54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778DBA0-30BB-40D4-B63C-B28685FF48CD}"/>
              </a:ext>
            </a:extLst>
          </p:cNvPr>
          <p:cNvSpPr/>
          <p:nvPr/>
        </p:nvSpPr>
        <p:spPr>
          <a:xfrm>
            <a:off x="311614" y="2757160"/>
            <a:ext cx="2508233" cy="1912250"/>
          </a:xfrm>
          <a:custGeom>
            <a:avLst/>
            <a:gdLst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51906 w 2297875"/>
              <a:gd name="connsiteY4" fmla="*/ 831273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39152 w 2297875"/>
              <a:gd name="connsiteY4" fmla="*/ 612345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  <a:gd name="connsiteX0" fmla="*/ 1300787 w 2297875"/>
              <a:gd name="connsiteY0" fmla="*/ 624158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39152 w 2297875"/>
              <a:gd name="connsiteY4" fmla="*/ 612345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300787 w 2297875"/>
              <a:gd name="connsiteY11" fmla="*/ 624158 h 1620982"/>
              <a:gd name="connsiteX0" fmla="*/ 1300787 w 2291497"/>
              <a:gd name="connsiteY0" fmla="*/ 624158 h 1620982"/>
              <a:gd name="connsiteX1" fmla="*/ 2291497 w 2291497"/>
              <a:gd name="connsiteY1" fmla="*/ 636013 h 1620982"/>
              <a:gd name="connsiteX2" fmla="*/ 2286000 w 2291497"/>
              <a:gd name="connsiteY2" fmla="*/ 5937 h 1620982"/>
              <a:gd name="connsiteX3" fmla="*/ 1140031 w 2291497"/>
              <a:gd name="connsiteY3" fmla="*/ 0 h 1620982"/>
              <a:gd name="connsiteX4" fmla="*/ 1139152 w 2291497"/>
              <a:gd name="connsiteY4" fmla="*/ 612345 h 1620982"/>
              <a:gd name="connsiteX5" fmla="*/ 890649 w 2291497"/>
              <a:gd name="connsiteY5" fmla="*/ 1377537 h 1620982"/>
              <a:gd name="connsiteX6" fmla="*/ 0 w 2291497"/>
              <a:gd name="connsiteY6" fmla="*/ 1377537 h 1620982"/>
              <a:gd name="connsiteX7" fmla="*/ 0 w 2291497"/>
              <a:gd name="connsiteY7" fmla="*/ 1620982 h 1620982"/>
              <a:gd name="connsiteX8" fmla="*/ 1145969 w 2291497"/>
              <a:gd name="connsiteY8" fmla="*/ 1609106 h 1620982"/>
              <a:gd name="connsiteX9" fmla="*/ 1145969 w 2291497"/>
              <a:gd name="connsiteY9" fmla="*/ 1365662 h 1620982"/>
              <a:gd name="connsiteX10" fmla="*/ 985652 w 2291497"/>
              <a:gd name="connsiteY10" fmla="*/ 1377537 h 1620982"/>
              <a:gd name="connsiteX11" fmla="*/ 1300787 w 2291497"/>
              <a:gd name="connsiteY11" fmla="*/ 624158 h 162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1497" h="1620982">
                <a:moveTo>
                  <a:pt x="1300787" y="624158"/>
                </a:moveTo>
                <a:lnTo>
                  <a:pt x="2291497" y="636013"/>
                </a:lnTo>
                <a:cubicBezTo>
                  <a:pt x="2289665" y="425988"/>
                  <a:pt x="2287832" y="215962"/>
                  <a:pt x="2286000" y="5937"/>
                </a:cubicBezTo>
                <a:lnTo>
                  <a:pt x="1140031" y="0"/>
                </a:lnTo>
                <a:lnTo>
                  <a:pt x="1139152" y="612345"/>
                </a:lnTo>
                <a:lnTo>
                  <a:pt x="890649" y="1377537"/>
                </a:lnTo>
                <a:lnTo>
                  <a:pt x="0" y="1377537"/>
                </a:lnTo>
                <a:lnTo>
                  <a:pt x="0" y="1620982"/>
                </a:lnTo>
                <a:lnTo>
                  <a:pt x="1145969" y="1609106"/>
                </a:lnTo>
                <a:lnTo>
                  <a:pt x="1145969" y="1365662"/>
                </a:lnTo>
                <a:lnTo>
                  <a:pt x="985652" y="1377537"/>
                </a:lnTo>
                <a:lnTo>
                  <a:pt x="1300787" y="624158"/>
                </a:lnTo>
                <a:close/>
              </a:path>
            </a:pathLst>
          </a:custGeom>
          <a:solidFill>
            <a:srgbClr val="92D050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ECF8FB-83EE-41A6-9779-813D6690AEDD}"/>
              </a:ext>
            </a:extLst>
          </p:cNvPr>
          <p:cNvSpPr txBox="1"/>
          <p:nvPr/>
        </p:nvSpPr>
        <p:spPr>
          <a:xfrm>
            <a:off x="1691248" y="2144771"/>
            <a:ext cx="1007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rgbClr val="FF0000"/>
                </a:solidFill>
              </a:rPr>
              <a:t>185.000 €</a:t>
            </a:r>
            <a:r>
              <a:rPr lang="nl-BE" sz="16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36AD44-364C-43D6-A606-853434B8024F}"/>
              </a:ext>
            </a:extLst>
          </p:cNvPr>
          <p:cNvSpPr txBox="1"/>
          <p:nvPr/>
        </p:nvSpPr>
        <p:spPr>
          <a:xfrm>
            <a:off x="4348635" y="1629746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Goodwill: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906039-FE46-4EA9-8459-024EDF947009}"/>
              </a:ext>
            </a:extLst>
          </p:cNvPr>
          <p:cNvSpPr txBox="1"/>
          <p:nvPr/>
        </p:nvSpPr>
        <p:spPr>
          <a:xfrm>
            <a:off x="5346797" y="1012269"/>
            <a:ext cx="2122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691 Enterprise Value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1D8702A-39F9-4A7E-AB08-C8D38B2A0275}"/>
              </a:ext>
            </a:extLst>
          </p:cNvPr>
          <p:cNvSpPr txBox="1"/>
          <p:nvPr/>
        </p:nvSpPr>
        <p:spPr>
          <a:xfrm>
            <a:off x="5282164" y="1249447"/>
            <a:ext cx="2187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-185 Eigen Vermogen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5942EC9-70EA-4679-A93B-108CF4E9B0A5}"/>
              </a:ext>
            </a:extLst>
          </p:cNvPr>
          <p:cNvCxnSpPr/>
          <p:nvPr/>
        </p:nvCxnSpPr>
        <p:spPr>
          <a:xfrm flipV="1">
            <a:off x="5346797" y="1596152"/>
            <a:ext cx="541607" cy="70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6DBE7D5-FC1C-4D14-ACC3-4996CA1FA137}"/>
              </a:ext>
            </a:extLst>
          </p:cNvPr>
          <p:cNvSpPr txBox="1"/>
          <p:nvPr/>
        </p:nvSpPr>
        <p:spPr>
          <a:xfrm>
            <a:off x="5346797" y="162760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506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486DAB5-90C9-495C-A20E-15F2DE34CBD2}"/>
              </a:ext>
            </a:extLst>
          </p:cNvPr>
          <p:cNvSpPr txBox="1"/>
          <p:nvPr/>
        </p:nvSpPr>
        <p:spPr>
          <a:xfrm>
            <a:off x="3301114" y="1026229"/>
            <a:ext cx="1330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EBITDA: 180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703B526-03D9-4FB4-9BA7-C5FCCAF8A053}"/>
              </a:ext>
            </a:extLst>
          </p:cNvPr>
          <p:cNvSpPr txBox="1"/>
          <p:nvPr/>
        </p:nvSpPr>
        <p:spPr>
          <a:xfrm>
            <a:off x="4516950" y="1012361"/>
            <a:ext cx="914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x 3,85 =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4652335-25FC-4E74-984B-404009C58134}"/>
              </a:ext>
            </a:extLst>
          </p:cNvPr>
          <p:cNvSpPr/>
          <p:nvPr/>
        </p:nvSpPr>
        <p:spPr>
          <a:xfrm>
            <a:off x="8201679" y="4460318"/>
            <a:ext cx="802718" cy="42578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A8271BE-53F5-4A67-AFE4-9BE1FCAEFB6B}"/>
              </a:ext>
            </a:extLst>
          </p:cNvPr>
          <p:cNvSpPr/>
          <p:nvPr/>
        </p:nvSpPr>
        <p:spPr>
          <a:xfrm>
            <a:off x="5186253" y="551294"/>
            <a:ext cx="3818144" cy="3985805"/>
          </a:xfrm>
          <a:custGeom>
            <a:avLst/>
            <a:gdLst>
              <a:gd name="connsiteX0" fmla="*/ 3629680 w 3720899"/>
              <a:gd name="connsiteY0" fmla="*/ 3985805 h 3985805"/>
              <a:gd name="connsiteX1" fmla="*/ 3720422 w 3720899"/>
              <a:gd name="connsiteY1" fmla="*/ 3329671 h 3985805"/>
              <a:gd name="connsiteX2" fmla="*/ 3594779 w 3720899"/>
              <a:gd name="connsiteY2" fmla="*/ 2380370 h 3985805"/>
              <a:gd name="connsiteX3" fmla="*/ 2910724 w 3720899"/>
              <a:gd name="connsiteY3" fmla="*/ 551570 h 3985805"/>
              <a:gd name="connsiteX4" fmla="*/ 1026083 w 3720899"/>
              <a:gd name="connsiteY4" fmla="*/ 138 h 3985805"/>
              <a:gd name="connsiteX5" fmla="*/ 0 w 3720899"/>
              <a:gd name="connsiteY5" fmla="*/ 509689 h 3985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20899" h="3985805">
                <a:moveTo>
                  <a:pt x="3629680" y="3985805"/>
                </a:moveTo>
                <a:cubicBezTo>
                  <a:pt x="3677959" y="3791524"/>
                  <a:pt x="3726239" y="3597243"/>
                  <a:pt x="3720422" y="3329671"/>
                </a:cubicBezTo>
                <a:cubicBezTo>
                  <a:pt x="3714605" y="3062099"/>
                  <a:pt x="3729729" y="2843387"/>
                  <a:pt x="3594779" y="2380370"/>
                </a:cubicBezTo>
                <a:cubicBezTo>
                  <a:pt x="3459829" y="1917353"/>
                  <a:pt x="3338840" y="948275"/>
                  <a:pt x="2910724" y="551570"/>
                </a:cubicBezTo>
                <a:cubicBezTo>
                  <a:pt x="2482608" y="154865"/>
                  <a:pt x="1511204" y="7118"/>
                  <a:pt x="1026083" y="138"/>
                </a:cubicBezTo>
                <a:cubicBezTo>
                  <a:pt x="540962" y="-6842"/>
                  <a:pt x="270481" y="251423"/>
                  <a:pt x="0" y="509689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F8F3F2-A2C1-4AF9-A490-3D4BBCE0D59A}"/>
              </a:ext>
            </a:extLst>
          </p:cNvPr>
          <p:cNvSpPr txBox="1"/>
          <p:nvPr/>
        </p:nvSpPr>
        <p:spPr>
          <a:xfrm>
            <a:off x="3280557" y="244606"/>
            <a:ext cx="5688545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LAGE EBITDA-MULTIPLE WEGENS LAGE TERMINAL VALUE</a:t>
            </a:r>
          </a:p>
          <a:p>
            <a:r>
              <a:rPr lang="nl-BE" sz="1300" dirty="0"/>
              <a:t>(de onderneming maakt hoge EBITDA in verhouding tot de in te zetten middelen)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B1D54014-23FB-48FF-B7EA-D2BB1BB7F657}"/>
              </a:ext>
            </a:extLst>
          </p:cNvPr>
          <p:cNvSpPr/>
          <p:nvPr/>
        </p:nvSpPr>
        <p:spPr>
          <a:xfrm>
            <a:off x="2318375" y="581344"/>
            <a:ext cx="836038" cy="701727"/>
          </a:xfrm>
          <a:prstGeom prst="triangl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6C8DAB-CC4C-4AB6-9ADE-A369C8474AB7}"/>
              </a:ext>
            </a:extLst>
          </p:cNvPr>
          <p:cNvSpPr txBox="1"/>
          <p:nvPr/>
        </p:nvSpPr>
        <p:spPr>
          <a:xfrm>
            <a:off x="2559305" y="749230"/>
            <a:ext cx="30970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000" b="1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6817606"/>
      </p:ext>
    </p:extLst>
  </p:cSld>
  <p:clrMapOvr>
    <a:masterClrMapping/>
  </p:clrMapOvr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image2.png">
            <a:extLst>
              <a:ext uri="{FF2B5EF4-FFF2-40B4-BE49-F238E27FC236}">
                <a16:creationId xmlns:a16="http://schemas.microsoft.com/office/drawing/2014/main" id="{7E9DE044-6614-4230-8BEE-BAABDDA2A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73052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14BFF551-F0BA-4FEB-91C9-848DBD360A0F}"/>
              </a:ext>
            </a:extLst>
          </p:cNvPr>
          <p:cNvSpPr/>
          <p:nvPr/>
        </p:nvSpPr>
        <p:spPr>
          <a:xfrm>
            <a:off x="3034227" y="3251200"/>
            <a:ext cx="246330" cy="17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655DB34-817F-498B-9057-FAC3B93DFB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615" y="2127996"/>
            <a:ext cx="2515214" cy="25414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77AAE3-4B52-4F8B-80B5-498D859FC9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335" y="2301736"/>
            <a:ext cx="2405787" cy="23006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C9CEB7-16DB-4E83-8833-2235F3A91720}"/>
              </a:ext>
            </a:extLst>
          </p:cNvPr>
          <p:cNvSpPr txBox="1"/>
          <p:nvPr/>
        </p:nvSpPr>
        <p:spPr>
          <a:xfrm rot="5400000">
            <a:off x="2324758" y="3066534"/>
            <a:ext cx="1211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B050"/>
                </a:solidFill>
              </a:rPr>
              <a:t>Net-cash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CE9F7F-96B7-4EA1-86AF-6234948D2E4C}"/>
              </a:ext>
            </a:extLst>
          </p:cNvPr>
          <p:cNvSpPr txBox="1"/>
          <p:nvPr/>
        </p:nvSpPr>
        <p:spPr>
          <a:xfrm>
            <a:off x="3282461" y="5303087"/>
            <a:ext cx="4447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Actuele waarde 5 x kasstroom  		399</a:t>
            </a:r>
          </a:p>
          <a:p>
            <a:r>
              <a:rPr lang="nl-BE" dirty="0"/>
              <a:t>+/+ Actuele waarde Terminal Value	292</a:t>
            </a:r>
          </a:p>
          <a:p>
            <a:r>
              <a:rPr lang="nl-BE" dirty="0"/>
              <a:t>ENTERPRISE VALUE:				691	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5B5D3E4-731B-4573-9E23-3EFB680883CD}"/>
              </a:ext>
            </a:extLst>
          </p:cNvPr>
          <p:cNvCxnSpPr>
            <a:cxnSpLocks/>
          </p:cNvCxnSpPr>
          <p:nvPr/>
        </p:nvCxnSpPr>
        <p:spPr>
          <a:xfrm>
            <a:off x="6018774" y="4755416"/>
            <a:ext cx="909564" cy="6536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EBFF69E-B197-45C3-A3E6-411540F493CA}"/>
              </a:ext>
            </a:extLst>
          </p:cNvPr>
          <p:cNvCxnSpPr>
            <a:cxnSpLocks/>
          </p:cNvCxnSpPr>
          <p:nvPr/>
        </p:nvCxnSpPr>
        <p:spPr>
          <a:xfrm flipH="1">
            <a:off x="7469945" y="4734931"/>
            <a:ext cx="1153551" cy="9624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37F56F6-F8C6-4AB5-A561-0B65D01826DD}"/>
              </a:ext>
            </a:extLst>
          </p:cNvPr>
          <p:cNvCxnSpPr/>
          <p:nvPr/>
        </p:nvCxnSpPr>
        <p:spPr>
          <a:xfrm flipV="1">
            <a:off x="6928338" y="5903567"/>
            <a:ext cx="541607" cy="70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Beste Elektrische Auto's van 2021 / 2022 - Mountox">
            <a:extLst>
              <a:ext uri="{FF2B5EF4-FFF2-40B4-BE49-F238E27FC236}">
                <a16:creationId xmlns:a16="http://schemas.microsoft.com/office/drawing/2014/main" id="{7D198DC9-2B31-4C7C-A80B-F91770B88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555" y="2250280"/>
            <a:ext cx="1263274" cy="54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778DBA0-30BB-40D4-B63C-B28685FF48CD}"/>
              </a:ext>
            </a:extLst>
          </p:cNvPr>
          <p:cNvSpPr/>
          <p:nvPr/>
        </p:nvSpPr>
        <p:spPr>
          <a:xfrm>
            <a:off x="311614" y="2757160"/>
            <a:ext cx="2508233" cy="1912250"/>
          </a:xfrm>
          <a:custGeom>
            <a:avLst/>
            <a:gdLst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51906 w 2297875"/>
              <a:gd name="connsiteY4" fmla="*/ 831273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39152 w 2297875"/>
              <a:gd name="connsiteY4" fmla="*/ 612345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  <a:gd name="connsiteX0" fmla="*/ 1300787 w 2297875"/>
              <a:gd name="connsiteY0" fmla="*/ 624158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39152 w 2297875"/>
              <a:gd name="connsiteY4" fmla="*/ 612345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300787 w 2297875"/>
              <a:gd name="connsiteY11" fmla="*/ 624158 h 1620982"/>
              <a:gd name="connsiteX0" fmla="*/ 1300787 w 2291497"/>
              <a:gd name="connsiteY0" fmla="*/ 624158 h 1620982"/>
              <a:gd name="connsiteX1" fmla="*/ 2291497 w 2291497"/>
              <a:gd name="connsiteY1" fmla="*/ 636013 h 1620982"/>
              <a:gd name="connsiteX2" fmla="*/ 2286000 w 2291497"/>
              <a:gd name="connsiteY2" fmla="*/ 5937 h 1620982"/>
              <a:gd name="connsiteX3" fmla="*/ 1140031 w 2291497"/>
              <a:gd name="connsiteY3" fmla="*/ 0 h 1620982"/>
              <a:gd name="connsiteX4" fmla="*/ 1139152 w 2291497"/>
              <a:gd name="connsiteY4" fmla="*/ 612345 h 1620982"/>
              <a:gd name="connsiteX5" fmla="*/ 890649 w 2291497"/>
              <a:gd name="connsiteY5" fmla="*/ 1377537 h 1620982"/>
              <a:gd name="connsiteX6" fmla="*/ 0 w 2291497"/>
              <a:gd name="connsiteY6" fmla="*/ 1377537 h 1620982"/>
              <a:gd name="connsiteX7" fmla="*/ 0 w 2291497"/>
              <a:gd name="connsiteY7" fmla="*/ 1620982 h 1620982"/>
              <a:gd name="connsiteX8" fmla="*/ 1145969 w 2291497"/>
              <a:gd name="connsiteY8" fmla="*/ 1609106 h 1620982"/>
              <a:gd name="connsiteX9" fmla="*/ 1145969 w 2291497"/>
              <a:gd name="connsiteY9" fmla="*/ 1365662 h 1620982"/>
              <a:gd name="connsiteX10" fmla="*/ 985652 w 2291497"/>
              <a:gd name="connsiteY10" fmla="*/ 1377537 h 1620982"/>
              <a:gd name="connsiteX11" fmla="*/ 1300787 w 2291497"/>
              <a:gd name="connsiteY11" fmla="*/ 624158 h 162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1497" h="1620982">
                <a:moveTo>
                  <a:pt x="1300787" y="624158"/>
                </a:moveTo>
                <a:lnTo>
                  <a:pt x="2291497" y="636013"/>
                </a:lnTo>
                <a:cubicBezTo>
                  <a:pt x="2289665" y="425988"/>
                  <a:pt x="2287832" y="215962"/>
                  <a:pt x="2286000" y="5937"/>
                </a:cubicBezTo>
                <a:lnTo>
                  <a:pt x="1140031" y="0"/>
                </a:lnTo>
                <a:lnTo>
                  <a:pt x="1139152" y="612345"/>
                </a:lnTo>
                <a:lnTo>
                  <a:pt x="890649" y="1377537"/>
                </a:lnTo>
                <a:lnTo>
                  <a:pt x="0" y="1377537"/>
                </a:lnTo>
                <a:lnTo>
                  <a:pt x="0" y="1620982"/>
                </a:lnTo>
                <a:lnTo>
                  <a:pt x="1145969" y="1609106"/>
                </a:lnTo>
                <a:lnTo>
                  <a:pt x="1145969" y="1365662"/>
                </a:lnTo>
                <a:lnTo>
                  <a:pt x="985652" y="1377537"/>
                </a:lnTo>
                <a:lnTo>
                  <a:pt x="1300787" y="624158"/>
                </a:lnTo>
                <a:close/>
              </a:path>
            </a:pathLst>
          </a:custGeom>
          <a:solidFill>
            <a:srgbClr val="92D050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B1DBFEA-0681-42C4-BD79-BD339D3396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4227" y="2324199"/>
            <a:ext cx="590550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30339"/>
      </p:ext>
    </p:extLst>
  </p:cSld>
  <p:clrMapOvr>
    <a:masterClrMapping/>
  </p:clrMapOvr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0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nl-BE" dirty="0"/>
              <a:t>Pro </a:t>
            </a:r>
            <a:r>
              <a:rPr lang="nl-BE" dirty="0" err="1"/>
              <a:t>Mandato</a:t>
            </a:r>
            <a:endParaRPr lang="nl-BE" dirty="0"/>
          </a:p>
          <a:p>
            <a:pPr algn="ctr"/>
            <a:r>
              <a:rPr lang="nl-BE" dirty="0"/>
              <a:t>2021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84CB85-4DE0-4A94-9B55-F0D417F18A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97142" cy="6858000"/>
          </a:xfrm>
          <a:prstGeom prst="rect">
            <a:avLst/>
          </a:prstGeom>
        </p:spPr>
      </p:pic>
      <p:sp>
        <p:nvSpPr>
          <p:cNvPr id="6" name="Rectangle 21">
            <a:extLst>
              <a:ext uri="{FF2B5EF4-FFF2-40B4-BE49-F238E27FC236}">
                <a16:creationId xmlns:a16="http://schemas.microsoft.com/office/drawing/2014/main" id="{A8AA3B0E-4576-413E-91F9-A637956188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7833" y="657552"/>
            <a:ext cx="7886700" cy="2852737"/>
          </a:xfrm>
        </p:spPr>
        <p:txBody>
          <a:bodyPr>
            <a:normAutofit/>
          </a:bodyPr>
          <a:lstStyle/>
          <a:p>
            <a:pPr algn="ctr" eaLnBrk="1" hangingPunct="1"/>
            <a:br>
              <a:rPr lang="nl-NL" sz="2400" dirty="0"/>
            </a:br>
            <a:r>
              <a:rPr lang="nl-NL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PERPETUÏTEIT</a:t>
            </a:r>
          </a:p>
        </p:txBody>
      </p:sp>
    </p:spTree>
    <p:extLst>
      <p:ext uri="{BB962C8B-B14F-4D97-AF65-F5344CB8AC3E}">
        <p14:creationId xmlns:p14="http://schemas.microsoft.com/office/powerpoint/2010/main" val="40713198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image2.png">
            <a:extLst>
              <a:ext uri="{FF2B5EF4-FFF2-40B4-BE49-F238E27FC236}">
                <a16:creationId xmlns:a16="http://schemas.microsoft.com/office/drawing/2014/main" id="{E11EC70C-D6C1-4594-9356-DF7929029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Beste Elektrische Auto's van 2021 / 2022 - Mountox">
            <a:extLst>
              <a:ext uri="{FF2B5EF4-FFF2-40B4-BE49-F238E27FC236}">
                <a16:creationId xmlns:a16="http://schemas.microsoft.com/office/drawing/2014/main" id="{AB15562C-B213-4E74-B4FF-477F8B43E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65" y="2229913"/>
            <a:ext cx="2217295" cy="107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EB77D9E-9D52-47C0-BB47-65DDF786AE94}"/>
              </a:ext>
            </a:extLst>
          </p:cNvPr>
          <p:cNvSpPr/>
          <p:nvPr/>
        </p:nvSpPr>
        <p:spPr>
          <a:xfrm>
            <a:off x="5946533" y="3029541"/>
            <a:ext cx="2297875" cy="1620982"/>
          </a:xfrm>
          <a:custGeom>
            <a:avLst/>
            <a:gdLst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51906 w 2297875"/>
              <a:gd name="connsiteY4" fmla="*/ 831273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7875" h="1620982">
                <a:moveTo>
                  <a:pt x="1294410" y="825335"/>
                </a:moveTo>
                <a:lnTo>
                  <a:pt x="2297875" y="831273"/>
                </a:lnTo>
                <a:lnTo>
                  <a:pt x="2286000" y="5937"/>
                </a:lnTo>
                <a:lnTo>
                  <a:pt x="1140031" y="0"/>
                </a:lnTo>
                <a:lnTo>
                  <a:pt x="1151906" y="831273"/>
                </a:lnTo>
                <a:lnTo>
                  <a:pt x="890649" y="1377537"/>
                </a:lnTo>
                <a:lnTo>
                  <a:pt x="0" y="1377537"/>
                </a:lnTo>
                <a:lnTo>
                  <a:pt x="0" y="1620982"/>
                </a:lnTo>
                <a:lnTo>
                  <a:pt x="1145969" y="1609106"/>
                </a:lnTo>
                <a:lnTo>
                  <a:pt x="1145969" y="1365662"/>
                </a:lnTo>
                <a:lnTo>
                  <a:pt x="985652" y="1377537"/>
                </a:lnTo>
                <a:lnTo>
                  <a:pt x="1294410" y="825335"/>
                </a:lnTo>
                <a:close/>
              </a:path>
            </a:pathLst>
          </a:custGeom>
          <a:solidFill>
            <a:srgbClr val="92D050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CEA66453-5CDA-4624-A952-57546749F2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6525" y="3012136"/>
            <a:ext cx="1245200" cy="94433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2843808" y="2471607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2988270" y="2544632"/>
            <a:ext cx="11525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2989015" y="3263770"/>
            <a:ext cx="11509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Voorraden</a:t>
            </a:r>
          </a:p>
        </p:txBody>
      </p:sp>
      <p:sp>
        <p:nvSpPr>
          <p:cNvPr id="12" name="Text Box 61"/>
          <p:cNvSpPr txBox="1">
            <a:spLocks noChangeArrowheads="1"/>
          </p:cNvSpPr>
          <p:nvPr/>
        </p:nvSpPr>
        <p:spPr bwMode="auto">
          <a:xfrm>
            <a:off x="2989015" y="3911470"/>
            <a:ext cx="1150937" cy="46910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Vorderingen</a:t>
            </a:r>
          </a:p>
        </p:txBody>
      </p: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2988270" y="3481257"/>
            <a:ext cx="11509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BE" sz="1200"/>
              <a:t>Handels-vorderingen</a:t>
            </a:r>
            <a:endParaRPr lang="nl-NL" sz="1200"/>
          </a:p>
        </p:txBody>
      </p:sp>
      <p:sp>
        <p:nvSpPr>
          <p:cNvPr id="15" name="Text Box 64"/>
          <p:cNvSpPr txBox="1">
            <a:spLocks noChangeArrowheads="1"/>
          </p:cNvSpPr>
          <p:nvPr/>
        </p:nvSpPr>
        <p:spPr bwMode="auto">
          <a:xfrm>
            <a:off x="4140795" y="3840032"/>
            <a:ext cx="11509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Leveranciers</a:t>
            </a:r>
          </a:p>
        </p:txBody>
      </p:sp>
      <p:sp>
        <p:nvSpPr>
          <p:cNvPr id="19" name="Text Box 72"/>
          <p:cNvSpPr txBox="1">
            <a:spLocks noChangeArrowheads="1"/>
          </p:cNvSpPr>
          <p:nvPr/>
        </p:nvSpPr>
        <p:spPr bwMode="auto">
          <a:xfrm>
            <a:off x="4140795" y="4128957"/>
            <a:ext cx="1150938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Soc/Fisc.</a:t>
            </a:r>
          </a:p>
          <a:p>
            <a:pPr algn="ctr" eaLnBrk="1" hangingPunct="1"/>
            <a:r>
              <a:rPr lang="nl-NL" sz="1200"/>
              <a:t>Schulden</a:t>
            </a:r>
          </a:p>
          <a:p>
            <a:pPr algn="ctr" eaLnBrk="1" hangingPunct="1"/>
            <a:endParaRPr lang="nl-NL" sz="1200"/>
          </a:p>
        </p:txBody>
      </p:sp>
      <p:sp>
        <p:nvSpPr>
          <p:cNvPr id="20" name="Text Box 73"/>
          <p:cNvSpPr txBox="1">
            <a:spLocks noChangeArrowheads="1"/>
          </p:cNvSpPr>
          <p:nvPr/>
        </p:nvSpPr>
        <p:spPr bwMode="auto">
          <a:xfrm>
            <a:off x="5923514" y="4399439"/>
            <a:ext cx="1152525" cy="26709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 err="1"/>
              <a:t>Liq.Middelen</a:t>
            </a:r>
            <a:endParaRPr lang="nl-NL" sz="1000" dirty="0"/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4140795" y="2471607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B299431-35A9-4F60-A376-0F526B0EDFE5}"/>
              </a:ext>
            </a:extLst>
          </p:cNvPr>
          <p:cNvSpPr txBox="1"/>
          <p:nvPr/>
        </p:nvSpPr>
        <p:spPr>
          <a:xfrm rot="5400000">
            <a:off x="7908814" y="3258723"/>
            <a:ext cx="1013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00B050"/>
                </a:solidFill>
              </a:rPr>
              <a:t>Net-cash</a:t>
            </a: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A9C10B4B-2294-43B5-A0D3-4D8AD6731EEB}"/>
              </a:ext>
            </a:extLst>
          </p:cNvPr>
          <p:cNvSpPr/>
          <p:nvPr/>
        </p:nvSpPr>
        <p:spPr>
          <a:xfrm>
            <a:off x="2974769" y="3265715"/>
            <a:ext cx="1163782" cy="1128156"/>
          </a:xfrm>
          <a:custGeom>
            <a:avLst/>
            <a:gdLst>
              <a:gd name="connsiteX0" fmla="*/ 5937 w 1163782"/>
              <a:gd name="connsiteY0" fmla="*/ 0 h 1110343"/>
              <a:gd name="connsiteX1" fmla="*/ 1163782 w 1163782"/>
              <a:gd name="connsiteY1" fmla="*/ 5938 h 1110343"/>
              <a:gd name="connsiteX2" fmla="*/ 1140031 w 1163782"/>
              <a:gd name="connsiteY2" fmla="*/ 581891 h 1110343"/>
              <a:gd name="connsiteX3" fmla="*/ 896587 w 1163782"/>
              <a:gd name="connsiteY3" fmla="*/ 1110343 h 1110343"/>
              <a:gd name="connsiteX4" fmla="*/ 0 w 1163782"/>
              <a:gd name="connsiteY4" fmla="*/ 1110343 h 1110343"/>
              <a:gd name="connsiteX5" fmla="*/ 5937 w 1163782"/>
              <a:gd name="connsiteY5" fmla="*/ 0 h 1110343"/>
              <a:gd name="connsiteX0" fmla="*/ 5937 w 1163782"/>
              <a:gd name="connsiteY0" fmla="*/ 0 h 1128156"/>
              <a:gd name="connsiteX1" fmla="*/ 1163782 w 1163782"/>
              <a:gd name="connsiteY1" fmla="*/ 5938 h 1128156"/>
              <a:gd name="connsiteX2" fmla="*/ 1140031 w 1163782"/>
              <a:gd name="connsiteY2" fmla="*/ 581891 h 1128156"/>
              <a:gd name="connsiteX3" fmla="*/ 1157844 w 1163782"/>
              <a:gd name="connsiteY3" fmla="*/ 1128156 h 1128156"/>
              <a:gd name="connsiteX4" fmla="*/ 0 w 1163782"/>
              <a:gd name="connsiteY4" fmla="*/ 1110343 h 1128156"/>
              <a:gd name="connsiteX5" fmla="*/ 5937 w 1163782"/>
              <a:gd name="connsiteY5" fmla="*/ 0 h 11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782" h="1128156">
                <a:moveTo>
                  <a:pt x="5937" y="0"/>
                </a:moveTo>
                <a:lnTo>
                  <a:pt x="1163782" y="5938"/>
                </a:lnTo>
                <a:lnTo>
                  <a:pt x="1140031" y="581891"/>
                </a:lnTo>
                <a:lnTo>
                  <a:pt x="1157844" y="1128156"/>
                </a:lnTo>
                <a:lnTo>
                  <a:pt x="0" y="1110343"/>
                </a:lnTo>
                <a:lnTo>
                  <a:pt x="5937" y="0"/>
                </a:lnTo>
                <a:close/>
              </a:path>
            </a:pathLst>
          </a:custGeom>
          <a:solidFill>
            <a:srgbClr val="4472BE">
              <a:alpha val="21961"/>
            </a:srgbClr>
          </a:solidFill>
          <a:ln>
            <a:solidFill>
              <a:srgbClr val="2F528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669F2CF-8FEF-4E75-8DF2-0165C2EE9541}"/>
              </a:ext>
            </a:extLst>
          </p:cNvPr>
          <p:cNvSpPr/>
          <p:nvPr/>
        </p:nvSpPr>
        <p:spPr>
          <a:xfrm>
            <a:off x="2986994" y="2549549"/>
            <a:ext cx="1149887" cy="718518"/>
          </a:xfrm>
          <a:prstGeom prst="rect">
            <a:avLst/>
          </a:prstGeom>
          <a:solidFill>
            <a:srgbClr val="FFFF00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A4A3E07-C6EB-4BA6-9764-BB85466CC42E}"/>
              </a:ext>
            </a:extLst>
          </p:cNvPr>
          <p:cNvSpPr/>
          <p:nvPr/>
        </p:nvSpPr>
        <p:spPr>
          <a:xfrm>
            <a:off x="4127006" y="3849901"/>
            <a:ext cx="1163782" cy="782292"/>
          </a:xfrm>
          <a:custGeom>
            <a:avLst/>
            <a:gdLst>
              <a:gd name="connsiteX0" fmla="*/ 5937 w 1163782"/>
              <a:gd name="connsiteY0" fmla="*/ 0 h 1110343"/>
              <a:gd name="connsiteX1" fmla="*/ 1163782 w 1163782"/>
              <a:gd name="connsiteY1" fmla="*/ 5938 h 1110343"/>
              <a:gd name="connsiteX2" fmla="*/ 1140031 w 1163782"/>
              <a:gd name="connsiteY2" fmla="*/ 581891 h 1110343"/>
              <a:gd name="connsiteX3" fmla="*/ 896587 w 1163782"/>
              <a:gd name="connsiteY3" fmla="*/ 1110343 h 1110343"/>
              <a:gd name="connsiteX4" fmla="*/ 0 w 1163782"/>
              <a:gd name="connsiteY4" fmla="*/ 1110343 h 1110343"/>
              <a:gd name="connsiteX5" fmla="*/ 5937 w 1163782"/>
              <a:gd name="connsiteY5" fmla="*/ 0 h 1110343"/>
              <a:gd name="connsiteX0" fmla="*/ 5937 w 1163782"/>
              <a:gd name="connsiteY0" fmla="*/ 0 h 1128156"/>
              <a:gd name="connsiteX1" fmla="*/ 1163782 w 1163782"/>
              <a:gd name="connsiteY1" fmla="*/ 5938 h 1128156"/>
              <a:gd name="connsiteX2" fmla="*/ 1140031 w 1163782"/>
              <a:gd name="connsiteY2" fmla="*/ 581891 h 1128156"/>
              <a:gd name="connsiteX3" fmla="*/ 1157844 w 1163782"/>
              <a:gd name="connsiteY3" fmla="*/ 1128156 h 1128156"/>
              <a:gd name="connsiteX4" fmla="*/ 0 w 1163782"/>
              <a:gd name="connsiteY4" fmla="*/ 1110343 h 1128156"/>
              <a:gd name="connsiteX5" fmla="*/ 5937 w 1163782"/>
              <a:gd name="connsiteY5" fmla="*/ 0 h 11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782" h="1128156">
                <a:moveTo>
                  <a:pt x="5937" y="0"/>
                </a:moveTo>
                <a:lnTo>
                  <a:pt x="1163782" y="5938"/>
                </a:lnTo>
                <a:lnTo>
                  <a:pt x="1140031" y="581891"/>
                </a:lnTo>
                <a:lnTo>
                  <a:pt x="1157844" y="1128156"/>
                </a:lnTo>
                <a:lnTo>
                  <a:pt x="0" y="1110343"/>
                </a:lnTo>
                <a:lnTo>
                  <a:pt x="5937" y="0"/>
                </a:lnTo>
                <a:close/>
              </a:path>
            </a:pathLst>
          </a:custGeom>
          <a:solidFill>
            <a:srgbClr val="4472BE">
              <a:alpha val="21961"/>
            </a:srgbClr>
          </a:solidFill>
          <a:ln>
            <a:solidFill>
              <a:srgbClr val="2F528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0" name="Line 51">
            <a:extLst>
              <a:ext uri="{FF2B5EF4-FFF2-40B4-BE49-F238E27FC236}">
                <a16:creationId xmlns:a16="http://schemas.microsoft.com/office/drawing/2014/main" id="{AA54A378-229F-4D12-9A95-66796A7C8F73}"/>
              </a:ext>
            </a:extLst>
          </p:cNvPr>
          <p:cNvSpPr>
            <a:spLocks noChangeShapeType="1"/>
          </p:cNvSpPr>
          <p:nvPr/>
        </p:nvSpPr>
        <p:spPr bwMode="auto">
          <a:xfrm>
            <a:off x="5779845" y="2483598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3" name="Line 52">
            <a:extLst>
              <a:ext uri="{FF2B5EF4-FFF2-40B4-BE49-F238E27FC236}">
                <a16:creationId xmlns:a16="http://schemas.microsoft.com/office/drawing/2014/main" id="{B0A524FC-647A-4815-A43A-2DC1086326C0}"/>
              </a:ext>
            </a:extLst>
          </p:cNvPr>
          <p:cNvSpPr>
            <a:spLocks noChangeShapeType="1"/>
          </p:cNvSpPr>
          <p:nvPr/>
        </p:nvSpPr>
        <p:spPr bwMode="auto">
          <a:xfrm>
            <a:off x="7076832" y="2483598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01A7D1D-70A2-4607-A5CE-2A3AB424DCA3}"/>
              </a:ext>
            </a:extLst>
          </p:cNvPr>
          <p:cNvSpPr txBox="1"/>
          <p:nvPr/>
        </p:nvSpPr>
        <p:spPr>
          <a:xfrm>
            <a:off x="6587197" y="2168127"/>
            <a:ext cx="1041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Net-Cash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DED839C-EA03-4484-95E5-E46DDAC80AFE}"/>
              </a:ext>
            </a:extLst>
          </p:cNvPr>
          <p:cNvSpPr txBox="1"/>
          <p:nvPr/>
        </p:nvSpPr>
        <p:spPr>
          <a:xfrm>
            <a:off x="3386948" y="2114266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Enterprise </a:t>
            </a:r>
            <a:r>
              <a:rPr lang="nl-BE" dirty="0" err="1"/>
              <a:t>value</a:t>
            </a:r>
            <a:endParaRPr lang="nl-BE" dirty="0"/>
          </a:p>
        </p:txBody>
      </p:sp>
      <p:sp>
        <p:nvSpPr>
          <p:cNvPr id="37" name="Line 51">
            <a:extLst>
              <a:ext uri="{FF2B5EF4-FFF2-40B4-BE49-F238E27FC236}">
                <a16:creationId xmlns:a16="http://schemas.microsoft.com/office/drawing/2014/main" id="{D89DA65D-55C8-4A37-8057-627C684A108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2471607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8" name="Line 52">
            <a:extLst>
              <a:ext uri="{FF2B5EF4-FFF2-40B4-BE49-F238E27FC236}">
                <a16:creationId xmlns:a16="http://schemas.microsoft.com/office/drawing/2014/main" id="{ADE1A5E0-4A29-4ADD-A8DF-C770FFC8DC42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6987" y="2471607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8368CEE-27A0-4A93-8484-DCD5B1CA3A91}"/>
              </a:ext>
            </a:extLst>
          </p:cNvPr>
          <p:cNvSpPr txBox="1"/>
          <p:nvPr/>
        </p:nvSpPr>
        <p:spPr>
          <a:xfrm>
            <a:off x="905060" y="2114266"/>
            <a:ext cx="771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/>
              <a:t>Equity</a:t>
            </a:r>
            <a:endParaRPr lang="nl-B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A74B1C-C180-4F3F-B910-D7A868F401E8}"/>
              </a:ext>
            </a:extLst>
          </p:cNvPr>
          <p:cNvSpPr txBox="1"/>
          <p:nvPr/>
        </p:nvSpPr>
        <p:spPr>
          <a:xfrm>
            <a:off x="2512747" y="2006544"/>
            <a:ext cx="3449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5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929469D-32C3-4F65-B1E3-2BADCDCD5F0E}"/>
              </a:ext>
            </a:extLst>
          </p:cNvPr>
          <p:cNvSpPr txBox="1"/>
          <p:nvPr/>
        </p:nvSpPr>
        <p:spPr>
          <a:xfrm>
            <a:off x="5498251" y="2060405"/>
            <a:ext cx="3449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5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E5E1717-8EF9-4761-A926-8B15E595117F}"/>
              </a:ext>
            </a:extLst>
          </p:cNvPr>
          <p:cNvSpPr txBox="1"/>
          <p:nvPr/>
        </p:nvSpPr>
        <p:spPr>
          <a:xfrm rot="16200000">
            <a:off x="2506799" y="2732470"/>
            <a:ext cx="746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accent4">
                    <a:lumMod val="75000"/>
                  </a:schemeClr>
                </a:solidFill>
              </a:rPr>
              <a:t>V. act.</a:t>
            </a:r>
          </a:p>
        </p:txBody>
      </p:sp>
      <p:pic>
        <p:nvPicPr>
          <p:cNvPr id="1026" name="Picture 2" descr="De bronafbeelding bekijken">
            <a:extLst>
              <a:ext uri="{FF2B5EF4-FFF2-40B4-BE49-F238E27FC236}">
                <a16:creationId xmlns:a16="http://schemas.microsoft.com/office/drawing/2014/main" id="{A6A0AD92-6E56-4077-B5C4-9A6570EC2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706" y="3181082"/>
            <a:ext cx="1524138" cy="152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C1CBF99A-24B9-458D-8CF2-0E84A4D94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304" y="2680110"/>
            <a:ext cx="889533" cy="125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EDA13C0A-5490-4F36-9A57-DFCFB921F2F8}"/>
              </a:ext>
            </a:extLst>
          </p:cNvPr>
          <p:cNvSpPr/>
          <p:nvPr/>
        </p:nvSpPr>
        <p:spPr>
          <a:xfrm>
            <a:off x="5243629" y="3388856"/>
            <a:ext cx="471638" cy="12616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1F15A8C-6A47-423A-A294-E53FC30EF9DC}"/>
              </a:ext>
            </a:extLst>
          </p:cNvPr>
          <p:cNvSpPr/>
          <p:nvPr/>
        </p:nvSpPr>
        <p:spPr>
          <a:xfrm>
            <a:off x="3165813" y="4678233"/>
            <a:ext cx="2124975" cy="196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BF2AF88-27AE-4A0F-A2A2-FC95706ABFFD}"/>
              </a:ext>
            </a:extLst>
          </p:cNvPr>
          <p:cNvSpPr txBox="1"/>
          <p:nvPr/>
        </p:nvSpPr>
        <p:spPr>
          <a:xfrm>
            <a:off x="2896765" y="4639984"/>
            <a:ext cx="248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4472BE"/>
                </a:solidFill>
              </a:rPr>
              <a:t>Bedrijfskapitaalbehoefte</a:t>
            </a:r>
          </a:p>
        </p:txBody>
      </p:sp>
      <p:pic>
        <p:nvPicPr>
          <p:cNvPr id="42" name="Picture 6" descr="Afbeeldingsresultaten voor auto onderdelen">
            <a:extLst>
              <a:ext uri="{FF2B5EF4-FFF2-40B4-BE49-F238E27FC236}">
                <a16:creationId xmlns:a16="http://schemas.microsoft.com/office/drawing/2014/main" id="{296EEADD-13E1-4BAD-B223-C0FF5E070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87" y="2484709"/>
            <a:ext cx="2356273" cy="131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EA6C2FE4-2A15-46EF-A23D-399E34A0D38E}"/>
              </a:ext>
            </a:extLst>
          </p:cNvPr>
          <p:cNvSpPr/>
          <p:nvPr/>
        </p:nvSpPr>
        <p:spPr>
          <a:xfrm>
            <a:off x="4141429" y="2546698"/>
            <a:ext cx="1046861" cy="11036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4516B33-5D2D-47C2-9BC5-2A4CCA902348}"/>
              </a:ext>
            </a:extLst>
          </p:cNvPr>
          <p:cNvSpPr/>
          <p:nvPr/>
        </p:nvSpPr>
        <p:spPr>
          <a:xfrm>
            <a:off x="2569266" y="2505996"/>
            <a:ext cx="250168" cy="1352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052" name="Picture 4" descr="De bronafbeelding bekijken">
            <a:extLst>
              <a:ext uri="{FF2B5EF4-FFF2-40B4-BE49-F238E27FC236}">
                <a16:creationId xmlns:a16="http://schemas.microsoft.com/office/drawing/2014/main" id="{5B0D0347-4BD1-4FAA-8A07-411C18199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3414469"/>
            <a:ext cx="2308992" cy="130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45D19D5-5746-4562-B2E5-60F81E917A94}"/>
              </a:ext>
            </a:extLst>
          </p:cNvPr>
          <p:cNvSpPr/>
          <p:nvPr/>
        </p:nvSpPr>
        <p:spPr>
          <a:xfrm>
            <a:off x="2645206" y="3407080"/>
            <a:ext cx="471638" cy="1172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8" name="Line 52">
            <a:extLst>
              <a:ext uri="{FF2B5EF4-FFF2-40B4-BE49-F238E27FC236}">
                <a16:creationId xmlns:a16="http://schemas.microsoft.com/office/drawing/2014/main" id="{C9D0D422-5589-4A3D-AE3F-AFA5FC426942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6713" y="2471607"/>
            <a:ext cx="0" cy="95739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1AC424-28A7-4ADB-A74F-32A5BBA4AE89}"/>
              </a:ext>
            </a:extLst>
          </p:cNvPr>
          <p:cNvSpPr/>
          <p:nvPr/>
        </p:nvSpPr>
        <p:spPr>
          <a:xfrm>
            <a:off x="2779066" y="1877352"/>
            <a:ext cx="2788623" cy="3382469"/>
          </a:xfrm>
          <a:prstGeom prst="rect">
            <a:avLst/>
          </a:prstGeom>
          <a:noFill/>
          <a:ln w="57150">
            <a:solidFill>
              <a:srgbClr val="FF99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E48929-4756-46E4-9DAC-B69DA71F7D38}"/>
              </a:ext>
            </a:extLst>
          </p:cNvPr>
          <p:cNvSpPr txBox="1"/>
          <p:nvPr/>
        </p:nvSpPr>
        <p:spPr>
          <a:xfrm>
            <a:off x="2687525" y="1441067"/>
            <a:ext cx="3081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 VAN DE WAARDERING</a:t>
            </a:r>
          </a:p>
        </p:txBody>
      </p:sp>
      <p:pic>
        <p:nvPicPr>
          <p:cNvPr id="51" name="image1.jpeg">
            <a:extLst>
              <a:ext uri="{FF2B5EF4-FFF2-40B4-BE49-F238E27FC236}">
                <a16:creationId xmlns:a16="http://schemas.microsoft.com/office/drawing/2014/main" id="{29799A42-B6E7-4E43-AD04-AA190837BDC2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51844" y="5988106"/>
            <a:ext cx="1459448" cy="7333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5E4F998-294C-411D-B5C1-6AF4013281E3}"/>
              </a:ext>
            </a:extLst>
          </p:cNvPr>
          <p:cNvSpPr txBox="1"/>
          <p:nvPr/>
        </p:nvSpPr>
        <p:spPr>
          <a:xfrm rot="19904078">
            <a:off x="1022025" y="878701"/>
            <a:ext cx="218739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000" b="1" dirty="0">
                <a:solidFill>
                  <a:srgbClr val="FF0000"/>
                </a:solidFill>
              </a:rPr>
              <a:t>6,5 x EBITDA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1EE9FB5-58DB-44B1-9183-FBADE06BA0FD}"/>
              </a:ext>
            </a:extLst>
          </p:cNvPr>
          <p:cNvSpPr txBox="1"/>
          <p:nvPr/>
        </p:nvSpPr>
        <p:spPr>
          <a:xfrm rot="1681817">
            <a:off x="3406350" y="1122791"/>
            <a:ext cx="188865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000" b="1" dirty="0">
                <a:solidFill>
                  <a:srgbClr val="FF0000"/>
                </a:solidFill>
              </a:rPr>
              <a:t>1 x OMZET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592F3E6-9241-477D-AAF3-FB2A0A2FBD03}"/>
              </a:ext>
            </a:extLst>
          </p:cNvPr>
          <p:cNvSpPr txBox="1"/>
          <p:nvPr/>
        </p:nvSpPr>
        <p:spPr>
          <a:xfrm rot="929626">
            <a:off x="5107504" y="729817"/>
            <a:ext cx="31614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000" b="1" dirty="0">
                <a:solidFill>
                  <a:srgbClr val="FF0000"/>
                </a:solidFill>
              </a:rPr>
              <a:t>GECORRIGEERD</a:t>
            </a:r>
          </a:p>
          <a:p>
            <a:r>
              <a:rPr lang="nl-BE" sz="3000" b="1" dirty="0">
                <a:solidFill>
                  <a:srgbClr val="FF0000"/>
                </a:solidFill>
              </a:rPr>
              <a:t>EIGEN VERMOGEN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E245773-1056-4911-9268-3E459D922C2C}"/>
              </a:ext>
            </a:extLst>
          </p:cNvPr>
          <p:cNvSpPr txBox="1"/>
          <p:nvPr/>
        </p:nvSpPr>
        <p:spPr>
          <a:xfrm rot="20622860">
            <a:off x="916034" y="3912425"/>
            <a:ext cx="185832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000" b="1" dirty="0">
                <a:solidFill>
                  <a:srgbClr val="FF0000"/>
                </a:solidFill>
              </a:rPr>
              <a:t>EARN OUT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820AF34-F614-4E8B-93DF-6C6B6916D2D5}"/>
              </a:ext>
            </a:extLst>
          </p:cNvPr>
          <p:cNvSpPr txBox="1"/>
          <p:nvPr/>
        </p:nvSpPr>
        <p:spPr>
          <a:xfrm rot="1352457">
            <a:off x="4165276" y="3008666"/>
            <a:ext cx="220380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000" b="1" dirty="0">
                <a:solidFill>
                  <a:srgbClr val="FF0000"/>
                </a:solidFill>
              </a:rPr>
              <a:t>LOCKED BOX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6594DC8-9142-4CFD-BDCF-AD3D12881C8E}"/>
              </a:ext>
            </a:extLst>
          </p:cNvPr>
          <p:cNvSpPr txBox="1"/>
          <p:nvPr/>
        </p:nvSpPr>
        <p:spPr>
          <a:xfrm rot="850413">
            <a:off x="6193780" y="4966024"/>
            <a:ext cx="206351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000" b="1" dirty="0">
                <a:solidFill>
                  <a:srgbClr val="FF0000"/>
                </a:solidFill>
              </a:rPr>
              <a:t>ASSET DEAL</a:t>
            </a:r>
          </a:p>
        </p:txBody>
      </p:sp>
    </p:spTree>
    <p:extLst>
      <p:ext uri="{BB962C8B-B14F-4D97-AF65-F5344CB8AC3E}">
        <p14:creationId xmlns:p14="http://schemas.microsoft.com/office/powerpoint/2010/main" val="2188331706"/>
      </p:ext>
    </p:extLst>
  </p:cSld>
  <p:clrMapOvr>
    <a:masterClrMapping/>
  </p:clrMapOvr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image2.png">
            <a:extLst>
              <a:ext uri="{FF2B5EF4-FFF2-40B4-BE49-F238E27FC236}">
                <a16:creationId xmlns:a16="http://schemas.microsoft.com/office/drawing/2014/main" id="{7E9DE044-6614-4230-8BEE-BAABDDA2A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33728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14BFF551-F0BA-4FEB-91C9-848DBD360A0F}"/>
              </a:ext>
            </a:extLst>
          </p:cNvPr>
          <p:cNvSpPr/>
          <p:nvPr/>
        </p:nvSpPr>
        <p:spPr>
          <a:xfrm>
            <a:off x="3034227" y="3251200"/>
            <a:ext cx="246330" cy="17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655DB34-817F-498B-9057-FAC3B93DFB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615" y="2127996"/>
            <a:ext cx="2515214" cy="25414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77AAE3-4B52-4F8B-80B5-498D859FC9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335" y="2301736"/>
            <a:ext cx="2405787" cy="23006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C9CEB7-16DB-4E83-8833-2235F3A91720}"/>
              </a:ext>
            </a:extLst>
          </p:cNvPr>
          <p:cNvSpPr txBox="1"/>
          <p:nvPr/>
        </p:nvSpPr>
        <p:spPr>
          <a:xfrm rot="5400000">
            <a:off x="2324758" y="3066534"/>
            <a:ext cx="1211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B050"/>
                </a:solidFill>
              </a:rPr>
              <a:t>Net-cash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CE9F7F-96B7-4EA1-86AF-6234948D2E4C}"/>
              </a:ext>
            </a:extLst>
          </p:cNvPr>
          <p:cNvSpPr txBox="1"/>
          <p:nvPr/>
        </p:nvSpPr>
        <p:spPr>
          <a:xfrm>
            <a:off x="3282461" y="5303087"/>
            <a:ext cx="4447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Actuele waarde 5 x kasstroom  		399</a:t>
            </a:r>
          </a:p>
          <a:p>
            <a:r>
              <a:rPr lang="nl-BE" dirty="0"/>
              <a:t>+/+ Actuele waarde Terminal Value	292</a:t>
            </a:r>
          </a:p>
          <a:p>
            <a:r>
              <a:rPr lang="nl-BE" dirty="0"/>
              <a:t>ENTERPRISE VALUE:				691	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5B5D3E4-731B-4573-9E23-3EFB680883CD}"/>
              </a:ext>
            </a:extLst>
          </p:cNvPr>
          <p:cNvCxnSpPr>
            <a:cxnSpLocks/>
          </p:cNvCxnSpPr>
          <p:nvPr/>
        </p:nvCxnSpPr>
        <p:spPr>
          <a:xfrm>
            <a:off x="6018774" y="4755416"/>
            <a:ext cx="909564" cy="6536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EBFF69E-B197-45C3-A3E6-411540F493CA}"/>
              </a:ext>
            </a:extLst>
          </p:cNvPr>
          <p:cNvCxnSpPr>
            <a:cxnSpLocks/>
          </p:cNvCxnSpPr>
          <p:nvPr/>
        </p:nvCxnSpPr>
        <p:spPr>
          <a:xfrm flipH="1">
            <a:off x="7469945" y="4734931"/>
            <a:ext cx="1153551" cy="9624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A2DC9F-A163-4D98-B643-5DA599AA59F9}"/>
              </a:ext>
            </a:extLst>
          </p:cNvPr>
          <p:cNvCxnSpPr/>
          <p:nvPr/>
        </p:nvCxnSpPr>
        <p:spPr>
          <a:xfrm flipV="1">
            <a:off x="6928338" y="5903567"/>
            <a:ext cx="541607" cy="70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Beste Elektrische Auto's van 2021 / 2022 - Mountox">
            <a:extLst>
              <a:ext uri="{FF2B5EF4-FFF2-40B4-BE49-F238E27FC236}">
                <a16:creationId xmlns:a16="http://schemas.microsoft.com/office/drawing/2014/main" id="{006AA5F9-4C5A-4C43-8B64-22FBBACC8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555" y="2250280"/>
            <a:ext cx="1263274" cy="54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778DBA0-30BB-40D4-B63C-B28685FF48CD}"/>
              </a:ext>
            </a:extLst>
          </p:cNvPr>
          <p:cNvSpPr/>
          <p:nvPr/>
        </p:nvSpPr>
        <p:spPr>
          <a:xfrm>
            <a:off x="311614" y="2757160"/>
            <a:ext cx="2508233" cy="1912250"/>
          </a:xfrm>
          <a:custGeom>
            <a:avLst/>
            <a:gdLst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51906 w 2297875"/>
              <a:gd name="connsiteY4" fmla="*/ 831273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39152 w 2297875"/>
              <a:gd name="connsiteY4" fmla="*/ 612345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  <a:gd name="connsiteX0" fmla="*/ 1300787 w 2297875"/>
              <a:gd name="connsiteY0" fmla="*/ 624158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39152 w 2297875"/>
              <a:gd name="connsiteY4" fmla="*/ 612345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300787 w 2297875"/>
              <a:gd name="connsiteY11" fmla="*/ 624158 h 1620982"/>
              <a:gd name="connsiteX0" fmla="*/ 1300787 w 2291497"/>
              <a:gd name="connsiteY0" fmla="*/ 624158 h 1620982"/>
              <a:gd name="connsiteX1" fmla="*/ 2291497 w 2291497"/>
              <a:gd name="connsiteY1" fmla="*/ 636013 h 1620982"/>
              <a:gd name="connsiteX2" fmla="*/ 2286000 w 2291497"/>
              <a:gd name="connsiteY2" fmla="*/ 5937 h 1620982"/>
              <a:gd name="connsiteX3" fmla="*/ 1140031 w 2291497"/>
              <a:gd name="connsiteY3" fmla="*/ 0 h 1620982"/>
              <a:gd name="connsiteX4" fmla="*/ 1139152 w 2291497"/>
              <a:gd name="connsiteY4" fmla="*/ 612345 h 1620982"/>
              <a:gd name="connsiteX5" fmla="*/ 890649 w 2291497"/>
              <a:gd name="connsiteY5" fmla="*/ 1377537 h 1620982"/>
              <a:gd name="connsiteX6" fmla="*/ 0 w 2291497"/>
              <a:gd name="connsiteY6" fmla="*/ 1377537 h 1620982"/>
              <a:gd name="connsiteX7" fmla="*/ 0 w 2291497"/>
              <a:gd name="connsiteY7" fmla="*/ 1620982 h 1620982"/>
              <a:gd name="connsiteX8" fmla="*/ 1145969 w 2291497"/>
              <a:gd name="connsiteY8" fmla="*/ 1609106 h 1620982"/>
              <a:gd name="connsiteX9" fmla="*/ 1145969 w 2291497"/>
              <a:gd name="connsiteY9" fmla="*/ 1365662 h 1620982"/>
              <a:gd name="connsiteX10" fmla="*/ 985652 w 2291497"/>
              <a:gd name="connsiteY10" fmla="*/ 1377537 h 1620982"/>
              <a:gd name="connsiteX11" fmla="*/ 1300787 w 2291497"/>
              <a:gd name="connsiteY11" fmla="*/ 624158 h 162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1497" h="1620982">
                <a:moveTo>
                  <a:pt x="1300787" y="624158"/>
                </a:moveTo>
                <a:lnTo>
                  <a:pt x="2291497" y="636013"/>
                </a:lnTo>
                <a:cubicBezTo>
                  <a:pt x="2289665" y="425988"/>
                  <a:pt x="2287832" y="215962"/>
                  <a:pt x="2286000" y="5937"/>
                </a:cubicBezTo>
                <a:lnTo>
                  <a:pt x="1140031" y="0"/>
                </a:lnTo>
                <a:lnTo>
                  <a:pt x="1139152" y="612345"/>
                </a:lnTo>
                <a:lnTo>
                  <a:pt x="890649" y="1377537"/>
                </a:lnTo>
                <a:lnTo>
                  <a:pt x="0" y="1377537"/>
                </a:lnTo>
                <a:lnTo>
                  <a:pt x="0" y="1620982"/>
                </a:lnTo>
                <a:lnTo>
                  <a:pt x="1145969" y="1609106"/>
                </a:lnTo>
                <a:lnTo>
                  <a:pt x="1145969" y="1365662"/>
                </a:lnTo>
                <a:lnTo>
                  <a:pt x="985652" y="1377537"/>
                </a:lnTo>
                <a:lnTo>
                  <a:pt x="1300787" y="624158"/>
                </a:lnTo>
                <a:close/>
              </a:path>
            </a:pathLst>
          </a:custGeom>
          <a:solidFill>
            <a:srgbClr val="92D050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ECF8FB-83EE-41A6-9779-813D6690AEDD}"/>
              </a:ext>
            </a:extLst>
          </p:cNvPr>
          <p:cNvSpPr txBox="1"/>
          <p:nvPr/>
        </p:nvSpPr>
        <p:spPr>
          <a:xfrm>
            <a:off x="1691248" y="2144771"/>
            <a:ext cx="1007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rgbClr val="FF0000"/>
                </a:solidFill>
              </a:rPr>
              <a:t>185.000 €</a:t>
            </a:r>
            <a:r>
              <a:rPr lang="nl-BE" sz="16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36AD44-364C-43D6-A606-853434B8024F}"/>
              </a:ext>
            </a:extLst>
          </p:cNvPr>
          <p:cNvSpPr txBox="1"/>
          <p:nvPr/>
        </p:nvSpPr>
        <p:spPr>
          <a:xfrm>
            <a:off x="4348635" y="1629746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Goodwill: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906039-FE46-4EA9-8459-024EDF947009}"/>
              </a:ext>
            </a:extLst>
          </p:cNvPr>
          <p:cNvSpPr txBox="1"/>
          <p:nvPr/>
        </p:nvSpPr>
        <p:spPr>
          <a:xfrm>
            <a:off x="5346797" y="1012269"/>
            <a:ext cx="2122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691 Enterprise Value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1D8702A-39F9-4A7E-AB08-C8D38B2A0275}"/>
              </a:ext>
            </a:extLst>
          </p:cNvPr>
          <p:cNvSpPr txBox="1"/>
          <p:nvPr/>
        </p:nvSpPr>
        <p:spPr>
          <a:xfrm>
            <a:off x="5282164" y="1249447"/>
            <a:ext cx="2187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-185 Eigen Vermogen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5942EC9-70EA-4679-A93B-108CF4E9B0A5}"/>
              </a:ext>
            </a:extLst>
          </p:cNvPr>
          <p:cNvCxnSpPr/>
          <p:nvPr/>
        </p:nvCxnSpPr>
        <p:spPr>
          <a:xfrm flipV="1">
            <a:off x="5346797" y="1596152"/>
            <a:ext cx="541607" cy="70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6DBE7D5-FC1C-4D14-ACC3-4996CA1FA137}"/>
              </a:ext>
            </a:extLst>
          </p:cNvPr>
          <p:cNvSpPr txBox="1"/>
          <p:nvPr/>
        </p:nvSpPr>
        <p:spPr>
          <a:xfrm>
            <a:off x="5346797" y="162760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506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486DAB5-90C9-495C-A20E-15F2DE34CBD2}"/>
              </a:ext>
            </a:extLst>
          </p:cNvPr>
          <p:cNvSpPr txBox="1"/>
          <p:nvPr/>
        </p:nvSpPr>
        <p:spPr>
          <a:xfrm>
            <a:off x="3301114" y="1026229"/>
            <a:ext cx="1330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EBITDA: 180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703B526-03D9-4FB4-9BA7-C5FCCAF8A053}"/>
              </a:ext>
            </a:extLst>
          </p:cNvPr>
          <p:cNvSpPr txBox="1"/>
          <p:nvPr/>
        </p:nvSpPr>
        <p:spPr>
          <a:xfrm>
            <a:off x="4516950" y="1012361"/>
            <a:ext cx="914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x 3,85 =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AB47885-D8AD-45BB-B13A-FC61F9F1F2E4}"/>
              </a:ext>
            </a:extLst>
          </p:cNvPr>
          <p:cNvSpPr txBox="1"/>
          <p:nvPr/>
        </p:nvSpPr>
        <p:spPr>
          <a:xfrm>
            <a:off x="1431448" y="376731"/>
            <a:ext cx="661527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000" dirty="0">
                <a:solidFill>
                  <a:srgbClr val="FF0000"/>
                </a:solidFill>
              </a:rPr>
              <a:t>QUID </a:t>
            </a:r>
            <a:r>
              <a:rPr lang="nl-BE" sz="3000" b="1" dirty="0">
                <a:solidFill>
                  <a:srgbClr val="FF0000"/>
                </a:solidFill>
              </a:rPr>
              <a:t>PERPETUÏTEIT</a:t>
            </a:r>
            <a:r>
              <a:rPr lang="nl-BE" sz="3000" dirty="0">
                <a:solidFill>
                  <a:srgbClr val="FF0000"/>
                </a:solidFill>
              </a:rPr>
              <a:t> als TERMINAL VALUE</a:t>
            </a:r>
            <a:endParaRPr lang="nl-BE" sz="3000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EBEDFD3-8C9B-4109-B883-0051415177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4227" y="2324199"/>
            <a:ext cx="590550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543314"/>
      </p:ext>
    </p:extLst>
  </p:cSld>
  <p:clrMapOvr>
    <a:masterClrMapping/>
  </p:clrMapOvr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F2F2A343-E6A2-454D-9937-98C640E63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227" y="2324199"/>
            <a:ext cx="5905500" cy="2447925"/>
          </a:xfrm>
          <a:prstGeom prst="rect">
            <a:avLst/>
          </a:prstGeom>
        </p:spPr>
      </p:pic>
      <p:pic>
        <p:nvPicPr>
          <p:cNvPr id="2049" name="image2.png">
            <a:extLst>
              <a:ext uri="{FF2B5EF4-FFF2-40B4-BE49-F238E27FC236}">
                <a16:creationId xmlns:a16="http://schemas.microsoft.com/office/drawing/2014/main" id="{7E9DE044-6614-4230-8BEE-BAABDDA2A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33728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14BFF551-F0BA-4FEB-91C9-848DBD360A0F}"/>
              </a:ext>
            </a:extLst>
          </p:cNvPr>
          <p:cNvSpPr/>
          <p:nvPr/>
        </p:nvSpPr>
        <p:spPr>
          <a:xfrm>
            <a:off x="3034227" y="3251200"/>
            <a:ext cx="246330" cy="17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655DB34-817F-498B-9057-FAC3B93DFB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615" y="2127996"/>
            <a:ext cx="2515214" cy="25414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77AAE3-4B52-4F8B-80B5-498D859FC9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335" y="2301736"/>
            <a:ext cx="2405787" cy="23006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C9CEB7-16DB-4E83-8833-2235F3A91720}"/>
              </a:ext>
            </a:extLst>
          </p:cNvPr>
          <p:cNvSpPr txBox="1"/>
          <p:nvPr/>
        </p:nvSpPr>
        <p:spPr>
          <a:xfrm rot="5400000">
            <a:off x="2324758" y="3066534"/>
            <a:ext cx="1211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B050"/>
                </a:solidFill>
              </a:rPr>
              <a:t>Net-cash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CE9F7F-96B7-4EA1-86AF-6234948D2E4C}"/>
              </a:ext>
            </a:extLst>
          </p:cNvPr>
          <p:cNvSpPr txBox="1"/>
          <p:nvPr/>
        </p:nvSpPr>
        <p:spPr>
          <a:xfrm>
            <a:off x="3282461" y="5303087"/>
            <a:ext cx="4447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Actuele waarde 5 x kasstroom  		399</a:t>
            </a:r>
          </a:p>
          <a:p>
            <a:r>
              <a:rPr lang="nl-BE" dirty="0"/>
              <a:t>+/+ Actuele waarde Terminal Value	292</a:t>
            </a:r>
          </a:p>
          <a:p>
            <a:r>
              <a:rPr lang="nl-BE" dirty="0"/>
              <a:t>ENTERPRISE VALUE:				691	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5B5D3E4-731B-4573-9E23-3EFB680883CD}"/>
              </a:ext>
            </a:extLst>
          </p:cNvPr>
          <p:cNvCxnSpPr>
            <a:cxnSpLocks/>
          </p:cNvCxnSpPr>
          <p:nvPr/>
        </p:nvCxnSpPr>
        <p:spPr>
          <a:xfrm>
            <a:off x="6018774" y="4755416"/>
            <a:ext cx="909564" cy="6536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EBFF69E-B197-45C3-A3E6-411540F493CA}"/>
              </a:ext>
            </a:extLst>
          </p:cNvPr>
          <p:cNvCxnSpPr>
            <a:cxnSpLocks/>
          </p:cNvCxnSpPr>
          <p:nvPr/>
        </p:nvCxnSpPr>
        <p:spPr>
          <a:xfrm flipH="1">
            <a:off x="7469945" y="4734931"/>
            <a:ext cx="1153551" cy="9624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A2DC9F-A163-4D98-B643-5DA599AA59F9}"/>
              </a:ext>
            </a:extLst>
          </p:cNvPr>
          <p:cNvCxnSpPr/>
          <p:nvPr/>
        </p:nvCxnSpPr>
        <p:spPr>
          <a:xfrm flipV="1">
            <a:off x="6928338" y="5903567"/>
            <a:ext cx="541607" cy="70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Beste Elektrische Auto's van 2021 / 2022 - Mountox">
            <a:extLst>
              <a:ext uri="{FF2B5EF4-FFF2-40B4-BE49-F238E27FC236}">
                <a16:creationId xmlns:a16="http://schemas.microsoft.com/office/drawing/2014/main" id="{006AA5F9-4C5A-4C43-8B64-22FBBACC8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555" y="2250280"/>
            <a:ext cx="1263274" cy="54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778DBA0-30BB-40D4-B63C-B28685FF48CD}"/>
              </a:ext>
            </a:extLst>
          </p:cNvPr>
          <p:cNvSpPr/>
          <p:nvPr/>
        </p:nvSpPr>
        <p:spPr>
          <a:xfrm>
            <a:off x="311614" y="2757160"/>
            <a:ext cx="2508233" cy="1912250"/>
          </a:xfrm>
          <a:custGeom>
            <a:avLst/>
            <a:gdLst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51906 w 2297875"/>
              <a:gd name="connsiteY4" fmla="*/ 831273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39152 w 2297875"/>
              <a:gd name="connsiteY4" fmla="*/ 612345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  <a:gd name="connsiteX0" fmla="*/ 1300787 w 2297875"/>
              <a:gd name="connsiteY0" fmla="*/ 624158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39152 w 2297875"/>
              <a:gd name="connsiteY4" fmla="*/ 612345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300787 w 2297875"/>
              <a:gd name="connsiteY11" fmla="*/ 624158 h 1620982"/>
              <a:gd name="connsiteX0" fmla="*/ 1300787 w 2291497"/>
              <a:gd name="connsiteY0" fmla="*/ 624158 h 1620982"/>
              <a:gd name="connsiteX1" fmla="*/ 2291497 w 2291497"/>
              <a:gd name="connsiteY1" fmla="*/ 636013 h 1620982"/>
              <a:gd name="connsiteX2" fmla="*/ 2286000 w 2291497"/>
              <a:gd name="connsiteY2" fmla="*/ 5937 h 1620982"/>
              <a:gd name="connsiteX3" fmla="*/ 1140031 w 2291497"/>
              <a:gd name="connsiteY3" fmla="*/ 0 h 1620982"/>
              <a:gd name="connsiteX4" fmla="*/ 1139152 w 2291497"/>
              <a:gd name="connsiteY4" fmla="*/ 612345 h 1620982"/>
              <a:gd name="connsiteX5" fmla="*/ 890649 w 2291497"/>
              <a:gd name="connsiteY5" fmla="*/ 1377537 h 1620982"/>
              <a:gd name="connsiteX6" fmla="*/ 0 w 2291497"/>
              <a:gd name="connsiteY6" fmla="*/ 1377537 h 1620982"/>
              <a:gd name="connsiteX7" fmla="*/ 0 w 2291497"/>
              <a:gd name="connsiteY7" fmla="*/ 1620982 h 1620982"/>
              <a:gd name="connsiteX8" fmla="*/ 1145969 w 2291497"/>
              <a:gd name="connsiteY8" fmla="*/ 1609106 h 1620982"/>
              <a:gd name="connsiteX9" fmla="*/ 1145969 w 2291497"/>
              <a:gd name="connsiteY9" fmla="*/ 1365662 h 1620982"/>
              <a:gd name="connsiteX10" fmla="*/ 985652 w 2291497"/>
              <a:gd name="connsiteY10" fmla="*/ 1377537 h 1620982"/>
              <a:gd name="connsiteX11" fmla="*/ 1300787 w 2291497"/>
              <a:gd name="connsiteY11" fmla="*/ 624158 h 162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1497" h="1620982">
                <a:moveTo>
                  <a:pt x="1300787" y="624158"/>
                </a:moveTo>
                <a:lnTo>
                  <a:pt x="2291497" y="636013"/>
                </a:lnTo>
                <a:cubicBezTo>
                  <a:pt x="2289665" y="425988"/>
                  <a:pt x="2287832" y="215962"/>
                  <a:pt x="2286000" y="5937"/>
                </a:cubicBezTo>
                <a:lnTo>
                  <a:pt x="1140031" y="0"/>
                </a:lnTo>
                <a:lnTo>
                  <a:pt x="1139152" y="612345"/>
                </a:lnTo>
                <a:lnTo>
                  <a:pt x="890649" y="1377537"/>
                </a:lnTo>
                <a:lnTo>
                  <a:pt x="0" y="1377537"/>
                </a:lnTo>
                <a:lnTo>
                  <a:pt x="0" y="1620982"/>
                </a:lnTo>
                <a:lnTo>
                  <a:pt x="1145969" y="1609106"/>
                </a:lnTo>
                <a:lnTo>
                  <a:pt x="1145969" y="1365662"/>
                </a:lnTo>
                <a:lnTo>
                  <a:pt x="985652" y="1377537"/>
                </a:lnTo>
                <a:lnTo>
                  <a:pt x="1300787" y="624158"/>
                </a:lnTo>
                <a:close/>
              </a:path>
            </a:pathLst>
          </a:custGeom>
          <a:solidFill>
            <a:srgbClr val="92D050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ECF8FB-83EE-41A6-9779-813D6690AEDD}"/>
              </a:ext>
            </a:extLst>
          </p:cNvPr>
          <p:cNvSpPr txBox="1"/>
          <p:nvPr/>
        </p:nvSpPr>
        <p:spPr>
          <a:xfrm>
            <a:off x="1691248" y="2144771"/>
            <a:ext cx="1007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rgbClr val="FF0000"/>
                </a:solidFill>
              </a:rPr>
              <a:t>185.000 €</a:t>
            </a:r>
            <a:r>
              <a:rPr lang="nl-BE" sz="16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36AD44-364C-43D6-A606-853434B8024F}"/>
              </a:ext>
            </a:extLst>
          </p:cNvPr>
          <p:cNvSpPr txBox="1"/>
          <p:nvPr/>
        </p:nvSpPr>
        <p:spPr>
          <a:xfrm>
            <a:off x="4348635" y="1629746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Goodwill: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906039-FE46-4EA9-8459-024EDF947009}"/>
              </a:ext>
            </a:extLst>
          </p:cNvPr>
          <p:cNvSpPr txBox="1"/>
          <p:nvPr/>
        </p:nvSpPr>
        <p:spPr>
          <a:xfrm>
            <a:off x="5346797" y="1012269"/>
            <a:ext cx="2239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6917 Enterprise Value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1D8702A-39F9-4A7E-AB08-C8D38B2A0275}"/>
              </a:ext>
            </a:extLst>
          </p:cNvPr>
          <p:cNvSpPr txBox="1"/>
          <p:nvPr/>
        </p:nvSpPr>
        <p:spPr>
          <a:xfrm>
            <a:off x="5282164" y="1249447"/>
            <a:ext cx="2187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-185 Eigen Vermogen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5942EC9-70EA-4679-A93B-108CF4E9B0A5}"/>
              </a:ext>
            </a:extLst>
          </p:cNvPr>
          <p:cNvCxnSpPr/>
          <p:nvPr/>
        </p:nvCxnSpPr>
        <p:spPr>
          <a:xfrm flipV="1">
            <a:off x="5346797" y="1596152"/>
            <a:ext cx="541607" cy="70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6DBE7D5-FC1C-4D14-ACC3-4996CA1FA137}"/>
              </a:ext>
            </a:extLst>
          </p:cNvPr>
          <p:cNvSpPr txBox="1"/>
          <p:nvPr/>
        </p:nvSpPr>
        <p:spPr>
          <a:xfrm>
            <a:off x="5346797" y="162760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506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486DAB5-90C9-495C-A20E-15F2DE34CBD2}"/>
              </a:ext>
            </a:extLst>
          </p:cNvPr>
          <p:cNvSpPr txBox="1"/>
          <p:nvPr/>
        </p:nvSpPr>
        <p:spPr>
          <a:xfrm>
            <a:off x="3301114" y="1026229"/>
            <a:ext cx="1330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EBITDA: 180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703B526-03D9-4FB4-9BA7-C5FCCAF8A053}"/>
              </a:ext>
            </a:extLst>
          </p:cNvPr>
          <p:cNvSpPr txBox="1"/>
          <p:nvPr/>
        </p:nvSpPr>
        <p:spPr>
          <a:xfrm>
            <a:off x="4516950" y="1012361"/>
            <a:ext cx="914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x 3,85 =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DC567A-9A64-4AD2-8724-7E5050E6ABD9}"/>
              </a:ext>
            </a:extLst>
          </p:cNvPr>
          <p:cNvCxnSpPr>
            <a:cxnSpLocks/>
          </p:cNvCxnSpPr>
          <p:nvPr/>
        </p:nvCxnSpPr>
        <p:spPr>
          <a:xfrm>
            <a:off x="7730197" y="4260877"/>
            <a:ext cx="456765" cy="40853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AA0A020-7C7B-4B5E-B017-6A71A8404416}"/>
              </a:ext>
            </a:extLst>
          </p:cNvPr>
          <p:cNvCxnSpPr>
            <a:cxnSpLocks/>
          </p:cNvCxnSpPr>
          <p:nvPr/>
        </p:nvCxnSpPr>
        <p:spPr>
          <a:xfrm flipV="1">
            <a:off x="7730197" y="4205929"/>
            <a:ext cx="380740" cy="39648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4530BDF3-EA82-4F00-A5A1-60334002C1DE}"/>
              </a:ext>
            </a:extLst>
          </p:cNvPr>
          <p:cNvSpPr txBox="1"/>
          <p:nvPr/>
        </p:nvSpPr>
        <p:spPr>
          <a:xfrm>
            <a:off x="1431448" y="376731"/>
            <a:ext cx="661527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000" dirty="0">
                <a:solidFill>
                  <a:srgbClr val="FF0000"/>
                </a:solidFill>
              </a:rPr>
              <a:t>QUID PERPETUÏTEIT als TERMINAL VALUE</a:t>
            </a:r>
            <a:endParaRPr lang="nl-BE" sz="3000" dirty="0"/>
          </a:p>
        </p:txBody>
      </p:sp>
    </p:spTree>
    <p:extLst>
      <p:ext uri="{BB962C8B-B14F-4D97-AF65-F5344CB8AC3E}">
        <p14:creationId xmlns:p14="http://schemas.microsoft.com/office/powerpoint/2010/main" val="17109575"/>
      </p:ext>
    </p:extLst>
  </p:cSld>
  <p:clrMapOvr>
    <a:masterClrMapping/>
  </p:clrMapOvr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73A1DA82-3FB8-4A43-9301-99D03E130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227" y="2324199"/>
            <a:ext cx="5905500" cy="2447925"/>
          </a:xfrm>
          <a:prstGeom prst="rect">
            <a:avLst/>
          </a:prstGeom>
        </p:spPr>
      </p:pic>
      <p:pic>
        <p:nvPicPr>
          <p:cNvPr id="2049" name="image2.png">
            <a:extLst>
              <a:ext uri="{FF2B5EF4-FFF2-40B4-BE49-F238E27FC236}">
                <a16:creationId xmlns:a16="http://schemas.microsoft.com/office/drawing/2014/main" id="{7E9DE044-6614-4230-8BEE-BAABDDA2A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33728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14BFF551-F0BA-4FEB-91C9-848DBD360A0F}"/>
              </a:ext>
            </a:extLst>
          </p:cNvPr>
          <p:cNvSpPr/>
          <p:nvPr/>
        </p:nvSpPr>
        <p:spPr>
          <a:xfrm>
            <a:off x="3034227" y="3251200"/>
            <a:ext cx="246330" cy="17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655DB34-817F-498B-9057-FAC3B93DFB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615" y="2127996"/>
            <a:ext cx="2515214" cy="25414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77AAE3-4B52-4F8B-80B5-498D859FC9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335" y="2301736"/>
            <a:ext cx="2405787" cy="23006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C9CEB7-16DB-4E83-8833-2235F3A91720}"/>
              </a:ext>
            </a:extLst>
          </p:cNvPr>
          <p:cNvSpPr txBox="1"/>
          <p:nvPr/>
        </p:nvSpPr>
        <p:spPr>
          <a:xfrm rot="5400000">
            <a:off x="2324758" y="3066534"/>
            <a:ext cx="1211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B050"/>
                </a:solidFill>
              </a:rPr>
              <a:t>Net-cash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CE9F7F-96B7-4EA1-86AF-6234948D2E4C}"/>
              </a:ext>
            </a:extLst>
          </p:cNvPr>
          <p:cNvSpPr txBox="1"/>
          <p:nvPr/>
        </p:nvSpPr>
        <p:spPr>
          <a:xfrm>
            <a:off x="3282461" y="5303087"/>
            <a:ext cx="4447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Actuele waarde 5 x kasstroom  		399</a:t>
            </a:r>
          </a:p>
          <a:p>
            <a:r>
              <a:rPr lang="nl-BE" dirty="0"/>
              <a:t>+/+ Actuele waarde Terminal Value	292</a:t>
            </a:r>
          </a:p>
          <a:p>
            <a:r>
              <a:rPr lang="nl-BE" dirty="0"/>
              <a:t>ENTERPRISE VALUE:				691	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5B5D3E4-731B-4573-9E23-3EFB680883CD}"/>
              </a:ext>
            </a:extLst>
          </p:cNvPr>
          <p:cNvCxnSpPr>
            <a:cxnSpLocks/>
          </p:cNvCxnSpPr>
          <p:nvPr/>
        </p:nvCxnSpPr>
        <p:spPr>
          <a:xfrm>
            <a:off x="6018774" y="4755416"/>
            <a:ext cx="909564" cy="6536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EBFF69E-B197-45C3-A3E6-411540F493CA}"/>
              </a:ext>
            </a:extLst>
          </p:cNvPr>
          <p:cNvCxnSpPr>
            <a:cxnSpLocks/>
          </p:cNvCxnSpPr>
          <p:nvPr/>
        </p:nvCxnSpPr>
        <p:spPr>
          <a:xfrm flipH="1">
            <a:off x="7469945" y="4734931"/>
            <a:ext cx="1153551" cy="9624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A2DC9F-A163-4D98-B643-5DA599AA59F9}"/>
              </a:ext>
            </a:extLst>
          </p:cNvPr>
          <p:cNvCxnSpPr/>
          <p:nvPr/>
        </p:nvCxnSpPr>
        <p:spPr>
          <a:xfrm flipV="1">
            <a:off x="6928338" y="5903567"/>
            <a:ext cx="541607" cy="70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Beste Elektrische Auto's van 2021 / 2022 - Mountox">
            <a:extLst>
              <a:ext uri="{FF2B5EF4-FFF2-40B4-BE49-F238E27FC236}">
                <a16:creationId xmlns:a16="http://schemas.microsoft.com/office/drawing/2014/main" id="{006AA5F9-4C5A-4C43-8B64-22FBBACC8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555" y="2250280"/>
            <a:ext cx="1263274" cy="54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778DBA0-30BB-40D4-B63C-B28685FF48CD}"/>
              </a:ext>
            </a:extLst>
          </p:cNvPr>
          <p:cNvSpPr/>
          <p:nvPr/>
        </p:nvSpPr>
        <p:spPr>
          <a:xfrm>
            <a:off x="311614" y="2757160"/>
            <a:ext cx="2508233" cy="1912250"/>
          </a:xfrm>
          <a:custGeom>
            <a:avLst/>
            <a:gdLst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51906 w 2297875"/>
              <a:gd name="connsiteY4" fmla="*/ 831273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39152 w 2297875"/>
              <a:gd name="connsiteY4" fmla="*/ 612345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  <a:gd name="connsiteX0" fmla="*/ 1300787 w 2297875"/>
              <a:gd name="connsiteY0" fmla="*/ 624158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39152 w 2297875"/>
              <a:gd name="connsiteY4" fmla="*/ 612345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300787 w 2297875"/>
              <a:gd name="connsiteY11" fmla="*/ 624158 h 1620982"/>
              <a:gd name="connsiteX0" fmla="*/ 1300787 w 2291497"/>
              <a:gd name="connsiteY0" fmla="*/ 624158 h 1620982"/>
              <a:gd name="connsiteX1" fmla="*/ 2291497 w 2291497"/>
              <a:gd name="connsiteY1" fmla="*/ 636013 h 1620982"/>
              <a:gd name="connsiteX2" fmla="*/ 2286000 w 2291497"/>
              <a:gd name="connsiteY2" fmla="*/ 5937 h 1620982"/>
              <a:gd name="connsiteX3" fmla="*/ 1140031 w 2291497"/>
              <a:gd name="connsiteY3" fmla="*/ 0 h 1620982"/>
              <a:gd name="connsiteX4" fmla="*/ 1139152 w 2291497"/>
              <a:gd name="connsiteY4" fmla="*/ 612345 h 1620982"/>
              <a:gd name="connsiteX5" fmla="*/ 890649 w 2291497"/>
              <a:gd name="connsiteY5" fmla="*/ 1377537 h 1620982"/>
              <a:gd name="connsiteX6" fmla="*/ 0 w 2291497"/>
              <a:gd name="connsiteY6" fmla="*/ 1377537 h 1620982"/>
              <a:gd name="connsiteX7" fmla="*/ 0 w 2291497"/>
              <a:gd name="connsiteY7" fmla="*/ 1620982 h 1620982"/>
              <a:gd name="connsiteX8" fmla="*/ 1145969 w 2291497"/>
              <a:gd name="connsiteY8" fmla="*/ 1609106 h 1620982"/>
              <a:gd name="connsiteX9" fmla="*/ 1145969 w 2291497"/>
              <a:gd name="connsiteY9" fmla="*/ 1365662 h 1620982"/>
              <a:gd name="connsiteX10" fmla="*/ 985652 w 2291497"/>
              <a:gd name="connsiteY10" fmla="*/ 1377537 h 1620982"/>
              <a:gd name="connsiteX11" fmla="*/ 1300787 w 2291497"/>
              <a:gd name="connsiteY11" fmla="*/ 624158 h 162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1497" h="1620982">
                <a:moveTo>
                  <a:pt x="1300787" y="624158"/>
                </a:moveTo>
                <a:lnTo>
                  <a:pt x="2291497" y="636013"/>
                </a:lnTo>
                <a:cubicBezTo>
                  <a:pt x="2289665" y="425988"/>
                  <a:pt x="2287832" y="215962"/>
                  <a:pt x="2286000" y="5937"/>
                </a:cubicBezTo>
                <a:lnTo>
                  <a:pt x="1140031" y="0"/>
                </a:lnTo>
                <a:lnTo>
                  <a:pt x="1139152" y="612345"/>
                </a:lnTo>
                <a:lnTo>
                  <a:pt x="890649" y="1377537"/>
                </a:lnTo>
                <a:lnTo>
                  <a:pt x="0" y="1377537"/>
                </a:lnTo>
                <a:lnTo>
                  <a:pt x="0" y="1620982"/>
                </a:lnTo>
                <a:lnTo>
                  <a:pt x="1145969" y="1609106"/>
                </a:lnTo>
                <a:lnTo>
                  <a:pt x="1145969" y="1365662"/>
                </a:lnTo>
                <a:lnTo>
                  <a:pt x="985652" y="1377537"/>
                </a:lnTo>
                <a:lnTo>
                  <a:pt x="1300787" y="624158"/>
                </a:lnTo>
                <a:close/>
              </a:path>
            </a:pathLst>
          </a:custGeom>
          <a:solidFill>
            <a:srgbClr val="92D050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ECF8FB-83EE-41A6-9779-813D6690AEDD}"/>
              </a:ext>
            </a:extLst>
          </p:cNvPr>
          <p:cNvSpPr txBox="1"/>
          <p:nvPr/>
        </p:nvSpPr>
        <p:spPr>
          <a:xfrm>
            <a:off x="1691248" y="2144771"/>
            <a:ext cx="1007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rgbClr val="FF0000"/>
                </a:solidFill>
              </a:rPr>
              <a:t>185.000 €</a:t>
            </a:r>
            <a:r>
              <a:rPr lang="nl-BE" sz="16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36AD44-364C-43D6-A606-853434B8024F}"/>
              </a:ext>
            </a:extLst>
          </p:cNvPr>
          <p:cNvSpPr txBox="1"/>
          <p:nvPr/>
        </p:nvSpPr>
        <p:spPr>
          <a:xfrm>
            <a:off x="4348635" y="1629746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Goodwill: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906039-FE46-4EA9-8459-024EDF947009}"/>
              </a:ext>
            </a:extLst>
          </p:cNvPr>
          <p:cNvSpPr txBox="1"/>
          <p:nvPr/>
        </p:nvSpPr>
        <p:spPr>
          <a:xfrm>
            <a:off x="5346797" y="1012269"/>
            <a:ext cx="2122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691 Enterprise Value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1D8702A-39F9-4A7E-AB08-C8D38B2A0275}"/>
              </a:ext>
            </a:extLst>
          </p:cNvPr>
          <p:cNvSpPr txBox="1"/>
          <p:nvPr/>
        </p:nvSpPr>
        <p:spPr>
          <a:xfrm>
            <a:off x="5282164" y="1249447"/>
            <a:ext cx="2187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-185 Eigen Vermogen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5942EC9-70EA-4679-A93B-108CF4E9B0A5}"/>
              </a:ext>
            </a:extLst>
          </p:cNvPr>
          <p:cNvCxnSpPr/>
          <p:nvPr/>
        </p:nvCxnSpPr>
        <p:spPr>
          <a:xfrm flipV="1">
            <a:off x="5346797" y="1596152"/>
            <a:ext cx="541607" cy="70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6DBE7D5-FC1C-4D14-ACC3-4996CA1FA137}"/>
              </a:ext>
            </a:extLst>
          </p:cNvPr>
          <p:cNvSpPr txBox="1"/>
          <p:nvPr/>
        </p:nvSpPr>
        <p:spPr>
          <a:xfrm>
            <a:off x="5346797" y="162760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506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486DAB5-90C9-495C-A20E-15F2DE34CBD2}"/>
              </a:ext>
            </a:extLst>
          </p:cNvPr>
          <p:cNvSpPr txBox="1"/>
          <p:nvPr/>
        </p:nvSpPr>
        <p:spPr>
          <a:xfrm>
            <a:off x="3301114" y="1026229"/>
            <a:ext cx="1330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EBITDA: 180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703B526-03D9-4FB4-9BA7-C5FCCAF8A053}"/>
              </a:ext>
            </a:extLst>
          </p:cNvPr>
          <p:cNvSpPr txBox="1"/>
          <p:nvPr/>
        </p:nvSpPr>
        <p:spPr>
          <a:xfrm>
            <a:off x="4516950" y="1012361"/>
            <a:ext cx="914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x 3,85 =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DC567A-9A64-4AD2-8724-7E5050E6ABD9}"/>
              </a:ext>
            </a:extLst>
          </p:cNvPr>
          <p:cNvCxnSpPr>
            <a:cxnSpLocks/>
          </p:cNvCxnSpPr>
          <p:nvPr/>
        </p:nvCxnSpPr>
        <p:spPr>
          <a:xfrm>
            <a:off x="7730197" y="4260877"/>
            <a:ext cx="456765" cy="40853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AA0A020-7C7B-4B5E-B017-6A71A8404416}"/>
              </a:ext>
            </a:extLst>
          </p:cNvPr>
          <p:cNvCxnSpPr>
            <a:cxnSpLocks/>
          </p:cNvCxnSpPr>
          <p:nvPr/>
        </p:nvCxnSpPr>
        <p:spPr>
          <a:xfrm flipV="1">
            <a:off x="7730197" y="4205929"/>
            <a:ext cx="380740" cy="39648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4530BDF3-EA82-4F00-A5A1-60334002C1DE}"/>
              </a:ext>
            </a:extLst>
          </p:cNvPr>
          <p:cNvSpPr txBox="1"/>
          <p:nvPr/>
        </p:nvSpPr>
        <p:spPr>
          <a:xfrm>
            <a:off x="1431448" y="376731"/>
            <a:ext cx="661527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000" dirty="0">
                <a:solidFill>
                  <a:srgbClr val="FF0000"/>
                </a:solidFill>
              </a:rPr>
              <a:t>QUID PERPETUÏTEIT als TERMINAL VALUE</a:t>
            </a:r>
            <a:endParaRPr lang="nl-BE" sz="3000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E16CD18-8E32-4D04-A9A8-9DBCD0E48E47}"/>
              </a:ext>
            </a:extLst>
          </p:cNvPr>
          <p:cNvCxnSpPr>
            <a:cxnSpLocks/>
          </p:cNvCxnSpPr>
          <p:nvPr/>
        </p:nvCxnSpPr>
        <p:spPr>
          <a:xfrm>
            <a:off x="265002" y="2234740"/>
            <a:ext cx="1041311" cy="20261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23B610F-7260-4EA4-8FD7-8180DA188D9E}"/>
              </a:ext>
            </a:extLst>
          </p:cNvPr>
          <p:cNvCxnSpPr>
            <a:cxnSpLocks/>
          </p:cNvCxnSpPr>
          <p:nvPr/>
        </p:nvCxnSpPr>
        <p:spPr>
          <a:xfrm flipH="1">
            <a:off x="220277" y="2127996"/>
            <a:ext cx="1129141" cy="227617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3DA56DD-26BA-494B-A485-31EE9C2A97A6}"/>
              </a:ext>
            </a:extLst>
          </p:cNvPr>
          <p:cNvCxnSpPr>
            <a:cxnSpLocks/>
          </p:cNvCxnSpPr>
          <p:nvPr/>
        </p:nvCxnSpPr>
        <p:spPr>
          <a:xfrm>
            <a:off x="1756173" y="3596656"/>
            <a:ext cx="1128376" cy="11382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BF0C168-A349-442F-A667-1C6B8D3FB364}"/>
              </a:ext>
            </a:extLst>
          </p:cNvPr>
          <p:cNvCxnSpPr>
            <a:cxnSpLocks/>
            <a:stCxn id="15" idx="2"/>
          </p:cNvCxnSpPr>
          <p:nvPr/>
        </p:nvCxnSpPr>
        <p:spPr>
          <a:xfrm flipV="1">
            <a:off x="1569222" y="3596656"/>
            <a:ext cx="1282578" cy="107275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5840558"/>
      </p:ext>
    </p:extLst>
  </p:cSld>
  <p:clrMapOvr>
    <a:masterClrMapping/>
  </p:clrMapOvr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73A1DA82-3FB8-4A43-9301-99D03E130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227" y="2324199"/>
            <a:ext cx="5905500" cy="2447925"/>
          </a:xfrm>
          <a:prstGeom prst="rect">
            <a:avLst/>
          </a:prstGeom>
        </p:spPr>
      </p:pic>
      <p:pic>
        <p:nvPicPr>
          <p:cNvPr id="2049" name="image2.png">
            <a:extLst>
              <a:ext uri="{FF2B5EF4-FFF2-40B4-BE49-F238E27FC236}">
                <a16:creationId xmlns:a16="http://schemas.microsoft.com/office/drawing/2014/main" id="{7E9DE044-6614-4230-8BEE-BAABDDA2A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33728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14BFF551-F0BA-4FEB-91C9-848DBD360A0F}"/>
              </a:ext>
            </a:extLst>
          </p:cNvPr>
          <p:cNvSpPr/>
          <p:nvPr/>
        </p:nvSpPr>
        <p:spPr>
          <a:xfrm>
            <a:off x="3034227" y="3251200"/>
            <a:ext cx="246330" cy="17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655DB34-817F-498B-9057-FAC3B93DFB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615" y="2127996"/>
            <a:ext cx="2515214" cy="25414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77AAE3-4B52-4F8B-80B5-498D859FC9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335" y="2301736"/>
            <a:ext cx="2405787" cy="23006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C9CEB7-16DB-4E83-8833-2235F3A91720}"/>
              </a:ext>
            </a:extLst>
          </p:cNvPr>
          <p:cNvSpPr txBox="1"/>
          <p:nvPr/>
        </p:nvSpPr>
        <p:spPr>
          <a:xfrm rot="5400000">
            <a:off x="2324758" y="3066534"/>
            <a:ext cx="1211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B050"/>
                </a:solidFill>
              </a:rPr>
              <a:t>Net-cash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CE9F7F-96B7-4EA1-86AF-6234948D2E4C}"/>
              </a:ext>
            </a:extLst>
          </p:cNvPr>
          <p:cNvSpPr txBox="1"/>
          <p:nvPr/>
        </p:nvSpPr>
        <p:spPr>
          <a:xfrm>
            <a:off x="3282461" y="5303087"/>
            <a:ext cx="4447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Actuele waarde 5 x kasstroom  		399</a:t>
            </a:r>
          </a:p>
          <a:p>
            <a:r>
              <a:rPr lang="nl-BE" dirty="0"/>
              <a:t>+/+ Actuele waarde Terminal Value	292</a:t>
            </a:r>
          </a:p>
          <a:p>
            <a:r>
              <a:rPr lang="nl-BE" dirty="0"/>
              <a:t>ENTERPRISE VALUE:				691	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5B5D3E4-731B-4573-9E23-3EFB680883CD}"/>
              </a:ext>
            </a:extLst>
          </p:cNvPr>
          <p:cNvCxnSpPr>
            <a:cxnSpLocks/>
          </p:cNvCxnSpPr>
          <p:nvPr/>
        </p:nvCxnSpPr>
        <p:spPr>
          <a:xfrm>
            <a:off x="6018774" y="4755416"/>
            <a:ext cx="909564" cy="6536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EBFF69E-B197-45C3-A3E6-411540F493CA}"/>
              </a:ext>
            </a:extLst>
          </p:cNvPr>
          <p:cNvCxnSpPr>
            <a:cxnSpLocks/>
          </p:cNvCxnSpPr>
          <p:nvPr/>
        </p:nvCxnSpPr>
        <p:spPr>
          <a:xfrm flipH="1">
            <a:off x="7469945" y="4734931"/>
            <a:ext cx="1153551" cy="9624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A2DC9F-A163-4D98-B643-5DA599AA59F9}"/>
              </a:ext>
            </a:extLst>
          </p:cNvPr>
          <p:cNvCxnSpPr/>
          <p:nvPr/>
        </p:nvCxnSpPr>
        <p:spPr>
          <a:xfrm flipV="1">
            <a:off x="6928338" y="5903567"/>
            <a:ext cx="541607" cy="70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Beste Elektrische Auto's van 2021 / 2022 - Mountox">
            <a:extLst>
              <a:ext uri="{FF2B5EF4-FFF2-40B4-BE49-F238E27FC236}">
                <a16:creationId xmlns:a16="http://schemas.microsoft.com/office/drawing/2014/main" id="{006AA5F9-4C5A-4C43-8B64-22FBBACC8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555" y="2250280"/>
            <a:ext cx="1263274" cy="54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778DBA0-30BB-40D4-B63C-B28685FF48CD}"/>
              </a:ext>
            </a:extLst>
          </p:cNvPr>
          <p:cNvSpPr/>
          <p:nvPr/>
        </p:nvSpPr>
        <p:spPr>
          <a:xfrm>
            <a:off x="311614" y="2757160"/>
            <a:ext cx="2508233" cy="1912250"/>
          </a:xfrm>
          <a:custGeom>
            <a:avLst/>
            <a:gdLst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51906 w 2297875"/>
              <a:gd name="connsiteY4" fmla="*/ 831273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39152 w 2297875"/>
              <a:gd name="connsiteY4" fmla="*/ 612345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  <a:gd name="connsiteX0" fmla="*/ 1300787 w 2297875"/>
              <a:gd name="connsiteY0" fmla="*/ 624158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39152 w 2297875"/>
              <a:gd name="connsiteY4" fmla="*/ 612345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300787 w 2297875"/>
              <a:gd name="connsiteY11" fmla="*/ 624158 h 1620982"/>
              <a:gd name="connsiteX0" fmla="*/ 1300787 w 2291497"/>
              <a:gd name="connsiteY0" fmla="*/ 624158 h 1620982"/>
              <a:gd name="connsiteX1" fmla="*/ 2291497 w 2291497"/>
              <a:gd name="connsiteY1" fmla="*/ 636013 h 1620982"/>
              <a:gd name="connsiteX2" fmla="*/ 2286000 w 2291497"/>
              <a:gd name="connsiteY2" fmla="*/ 5937 h 1620982"/>
              <a:gd name="connsiteX3" fmla="*/ 1140031 w 2291497"/>
              <a:gd name="connsiteY3" fmla="*/ 0 h 1620982"/>
              <a:gd name="connsiteX4" fmla="*/ 1139152 w 2291497"/>
              <a:gd name="connsiteY4" fmla="*/ 612345 h 1620982"/>
              <a:gd name="connsiteX5" fmla="*/ 890649 w 2291497"/>
              <a:gd name="connsiteY5" fmla="*/ 1377537 h 1620982"/>
              <a:gd name="connsiteX6" fmla="*/ 0 w 2291497"/>
              <a:gd name="connsiteY6" fmla="*/ 1377537 h 1620982"/>
              <a:gd name="connsiteX7" fmla="*/ 0 w 2291497"/>
              <a:gd name="connsiteY7" fmla="*/ 1620982 h 1620982"/>
              <a:gd name="connsiteX8" fmla="*/ 1145969 w 2291497"/>
              <a:gd name="connsiteY8" fmla="*/ 1609106 h 1620982"/>
              <a:gd name="connsiteX9" fmla="*/ 1145969 w 2291497"/>
              <a:gd name="connsiteY9" fmla="*/ 1365662 h 1620982"/>
              <a:gd name="connsiteX10" fmla="*/ 985652 w 2291497"/>
              <a:gd name="connsiteY10" fmla="*/ 1377537 h 1620982"/>
              <a:gd name="connsiteX11" fmla="*/ 1300787 w 2291497"/>
              <a:gd name="connsiteY11" fmla="*/ 624158 h 162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1497" h="1620982">
                <a:moveTo>
                  <a:pt x="1300787" y="624158"/>
                </a:moveTo>
                <a:lnTo>
                  <a:pt x="2291497" y="636013"/>
                </a:lnTo>
                <a:cubicBezTo>
                  <a:pt x="2289665" y="425988"/>
                  <a:pt x="2287832" y="215962"/>
                  <a:pt x="2286000" y="5937"/>
                </a:cubicBezTo>
                <a:lnTo>
                  <a:pt x="1140031" y="0"/>
                </a:lnTo>
                <a:lnTo>
                  <a:pt x="1139152" y="612345"/>
                </a:lnTo>
                <a:lnTo>
                  <a:pt x="890649" y="1377537"/>
                </a:lnTo>
                <a:lnTo>
                  <a:pt x="0" y="1377537"/>
                </a:lnTo>
                <a:lnTo>
                  <a:pt x="0" y="1620982"/>
                </a:lnTo>
                <a:lnTo>
                  <a:pt x="1145969" y="1609106"/>
                </a:lnTo>
                <a:lnTo>
                  <a:pt x="1145969" y="1365662"/>
                </a:lnTo>
                <a:lnTo>
                  <a:pt x="985652" y="1377537"/>
                </a:lnTo>
                <a:lnTo>
                  <a:pt x="1300787" y="624158"/>
                </a:lnTo>
                <a:close/>
              </a:path>
            </a:pathLst>
          </a:custGeom>
          <a:solidFill>
            <a:srgbClr val="92D050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ECF8FB-83EE-41A6-9779-813D6690AEDD}"/>
              </a:ext>
            </a:extLst>
          </p:cNvPr>
          <p:cNvSpPr txBox="1"/>
          <p:nvPr/>
        </p:nvSpPr>
        <p:spPr>
          <a:xfrm>
            <a:off x="1691248" y="2144771"/>
            <a:ext cx="1007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rgbClr val="FF0000"/>
                </a:solidFill>
              </a:rPr>
              <a:t>185.000 €</a:t>
            </a:r>
            <a:r>
              <a:rPr lang="nl-BE" sz="16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36AD44-364C-43D6-A606-853434B8024F}"/>
              </a:ext>
            </a:extLst>
          </p:cNvPr>
          <p:cNvSpPr txBox="1"/>
          <p:nvPr/>
        </p:nvSpPr>
        <p:spPr>
          <a:xfrm>
            <a:off x="4348635" y="1629746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Goodwill: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906039-FE46-4EA9-8459-024EDF947009}"/>
              </a:ext>
            </a:extLst>
          </p:cNvPr>
          <p:cNvSpPr txBox="1"/>
          <p:nvPr/>
        </p:nvSpPr>
        <p:spPr>
          <a:xfrm>
            <a:off x="5346797" y="1012269"/>
            <a:ext cx="2122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691 Enterprise Value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1D8702A-39F9-4A7E-AB08-C8D38B2A0275}"/>
              </a:ext>
            </a:extLst>
          </p:cNvPr>
          <p:cNvSpPr txBox="1"/>
          <p:nvPr/>
        </p:nvSpPr>
        <p:spPr>
          <a:xfrm>
            <a:off x="5282164" y="1249447"/>
            <a:ext cx="2187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-185 Eigen Vermogen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5942EC9-70EA-4679-A93B-108CF4E9B0A5}"/>
              </a:ext>
            </a:extLst>
          </p:cNvPr>
          <p:cNvCxnSpPr/>
          <p:nvPr/>
        </p:nvCxnSpPr>
        <p:spPr>
          <a:xfrm flipV="1">
            <a:off x="5346797" y="1596152"/>
            <a:ext cx="541607" cy="70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6DBE7D5-FC1C-4D14-ACC3-4996CA1FA137}"/>
              </a:ext>
            </a:extLst>
          </p:cNvPr>
          <p:cNvSpPr txBox="1"/>
          <p:nvPr/>
        </p:nvSpPr>
        <p:spPr>
          <a:xfrm>
            <a:off x="5346797" y="162760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506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486DAB5-90C9-495C-A20E-15F2DE34CBD2}"/>
              </a:ext>
            </a:extLst>
          </p:cNvPr>
          <p:cNvSpPr txBox="1"/>
          <p:nvPr/>
        </p:nvSpPr>
        <p:spPr>
          <a:xfrm>
            <a:off x="3301114" y="1026229"/>
            <a:ext cx="1330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EBITDA: 180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703B526-03D9-4FB4-9BA7-C5FCCAF8A053}"/>
              </a:ext>
            </a:extLst>
          </p:cNvPr>
          <p:cNvSpPr txBox="1"/>
          <p:nvPr/>
        </p:nvSpPr>
        <p:spPr>
          <a:xfrm>
            <a:off x="4516950" y="1012361"/>
            <a:ext cx="914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x 3,85 =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DC567A-9A64-4AD2-8724-7E5050E6ABD9}"/>
              </a:ext>
            </a:extLst>
          </p:cNvPr>
          <p:cNvCxnSpPr>
            <a:cxnSpLocks/>
          </p:cNvCxnSpPr>
          <p:nvPr/>
        </p:nvCxnSpPr>
        <p:spPr>
          <a:xfrm>
            <a:off x="7730197" y="4260877"/>
            <a:ext cx="456765" cy="40853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AA0A020-7C7B-4B5E-B017-6A71A8404416}"/>
              </a:ext>
            </a:extLst>
          </p:cNvPr>
          <p:cNvCxnSpPr>
            <a:cxnSpLocks/>
          </p:cNvCxnSpPr>
          <p:nvPr/>
        </p:nvCxnSpPr>
        <p:spPr>
          <a:xfrm flipV="1">
            <a:off x="7730197" y="4205929"/>
            <a:ext cx="380740" cy="39648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4530BDF3-EA82-4F00-A5A1-60334002C1DE}"/>
              </a:ext>
            </a:extLst>
          </p:cNvPr>
          <p:cNvSpPr txBox="1"/>
          <p:nvPr/>
        </p:nvSpPr>
        <p:spPr>
          <a:xfrm>
            <a:off x="1431448" y="376731"/>
            <a:ext cx="661527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000" dirty="0">
                <a:solidFill>
                  <a:srgbClr val="FF0000"/>
                </a:solidFill>
              </a:rPr>
              <a:t>QUID PERPETUÏTEIT als TERMINAL VALUE</a:t>
            </a:r>
            <a:endParaRPr lang="nl-BE" sz="3000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E16CD18-8E32-4D04-A9A8-9DBCD0E48E47}"/>
              </a:ext>
            </a:extLst>
          </p:cNvPr>
          <p:cNvCxnSpPr>
            <a:cxnSpLocks/>
          </p:cNvCxnSpPr>
          <p:nvPr/>
        </p:nvCxnSpPr>
        <p:spPr>
          <a:xfrm>
            <a:off x="265002" y="2234740"/>
            <a:ext cx="1041311" cy="20261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23B610F-7260-4EA4-8FD7-8180DA188D9E}"/>
              </a:ext>
            </a:extLst>
          </p:cNvPr>
          <p:cNvCxnSpPr>
            <a:cxnSpLocks/>
          </p:cNvCxnSpPr>
          <p:nvPr/>
        </p:nvCxnSpPr>
        <p:spPr>
          <a:xfrm flipH="1">
            <a:off x="220277" y="2127996"/>
            <a:ext cx="1129141" cy="227617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3DA56DD-26BA-494B-A485-31EE9C2A97A6}"/>
              </a:ext>
            </a:extLst>
          </p:cNvPr>
          <p:cNvCxnSpPr>
            <a:cxnSpLocks/>
          </p:cNvCxnSpPr>
          <p:nvPr/>
        </p:nvCxnSpPr>
        <p:spPr>
          <a:xfrm>
            <a:off x="1756173" y="3596656"/>
            <a:ext cx="1128376" cy="11382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BF0C168-A349-442F-A667-1C6B8D3FB364}"/>
              </a:ext>
            </a:extLst>
          </p:cNvPr>
          <p:cNvCxnSpPr>
            <a:cxnSpLocks/>
            <a:stCxn id="15" idx="2"/>
          </p:cNvCxnSpPr>
          <p:nvPr/>
        </p:nvCxnSpPr>
        <p:spPr>
          <a:xfrm flipV="1">
            <a:off x="1569222" y="3596656"/>
            <a:ext cx="1282578" cy="107275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2E505A5-862B-4458-9FF9-618F10AF1737}"/>
              </a:ext>
            </a:extLst>
          </p:cNvPr>
          <p:cNvCxnSpPr>
            <a:cxnSpLocks/>
          </p:cNvCxnSpPr>
          <p:nvPr/>
        </p:nvCxnSpPr>
        <p:spPr>
          <a:xfrm>
            <a:off x="7012921" y="5608553"/>
            <a:ext cx="456765" cy="40853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880F4CE-AFEC-4F12-A6FC-62E78455C740}"/>
              </a:ext>
            </a:extLst>
          </p:cNvPr>
          <p:cNvCxnSpPr>
            <a:cxnSpLocks/>
          </p:cNvCxnSpPr>
          <p:nvPr/>
        </p:nvCxnSpPr>
        <p:spPr>
          <a:xfrm flipV="1">
            <a:off x="7012921" y="5553605"/>
            <a:ext cx="380740" cy="39648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384132"/>
      </p:ext>
    </p:extLst>
  </p:cSld>
  <p:clrMapOvr>
    <a:masterClrMapping/>
  </p:clrMapOvr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724B5CD1-F5F7-4727-B38E-F1428EAB4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227" y="2324199"/>
            <a:ext cx="5905500" cy="2447925"/>
          </a:xfrm>
          <a:prstGeom prst="rect">
            <a:avLst/>
          </a:prstGeom>
        </p:spPr>
      </p:pic>
      <p:pic>
        <p:nvPicPr>
          <p:cNvPr id="2049" name="image2.png">
            <a:extLst>
              <a:ext uri="{FF2B5EF4-FFF2-40B4-BE49-F238E27FC236}">
                <a16:creationId xmlns:a16="http://schemas.microsoft.com/office/drawing/2014/main" id="{7E9DE044-6614-4230-8BEE-BAABDDA2A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33728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14BFF551-F0BA-4FEB-91C9-848DBD360A0F}"/>
              </a:ext>
            </a:extLst>
          </p:cNvPr>
          <p:cNvSpPr/>
          <p:nvPr/>
        </p:nvSpPr>
        <p:spPr>
          <a:xfrm>
            <a:off x="3034227" y="3251200"/>
            <a:ext cx="246330" cy="17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655DB34-817F-498B-9057-FAC3B93DFB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615" y="2127996"/>
            <a:ext cx="2515214" cy="25414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77AAE3-4B52-4F8B-80B5-498D859FC9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335" y="2301736"/>
            <a:ext cx="2405787" cy="23006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C9CEB7-16DB-4E83-8833-2235F3A91720}"/>
              </a:ext>
            </a:extLst>
          </p:cNvPr>
          <p:cNvSpPr txBox="1"/>
          <p:nvPr/>
        </p:nvSpPr>
        <p:spPr>
          <a:xfrm rot="5400000">
            <a:off x="2324758" y="3066534"/>
            <a:ext cx="1211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B050"/>
                </a:solidFill>
              </a:rPr>
              <a:t>Net-cash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CE9F7F-96B7-4EA1-86AF-6234948D2E4C}"/>
              </a:ext>
            </a:extLst>
          </p:cNvPr>
          <p:cNvSpPr txBox="1"/>
          <p:nvPr/>
        </p:nvSpPr>
        <p:spPr>
          <a:xfrm>
            <a:off x="3282461" y="5303087"/>
            <a:ext cx="4447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Actuele waarde 5 x kasstroom  		399</a:t>
            </a:r>
          </a:p>
          <a:p>
            <a:r>
              <a:rPr lang="nl-BE" dirty="0"/>
              <a:t>+/+ Actuele waarde Terminal Value	292</a:t>
            </a:r>
          </a:p>
          <a:p>
            <a:r>
              <a:rPr lang="nl-BE" dirty="0"/>
              <a:t>ENTERPRISE VALUE:				691	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5B5D3E4-731B-4573-9E23-3EFB680883CD}"/>
              </a:ext>
            </a:extLst>
          </p:cNvPr>
          <p:cNvCxnSpPr>
            <a:cxnSpLocks/>
          </p:cNvCxnSpPr>
          <p:nvPr/>
        </p:nvCxnSpPr>
        <p:spPr>
          <a:xfrm>
            <a:off x="6018774" y="4755416"/>
            <a:ext cx="909564" cy="6536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EBFF69E-B197-45C3-A3E6-411540F493CA}"/>
              </a:ext>
            </a:extLst>
          </p:cNvPr>
          <p:cNvCxnSpPr>
            <a:cxnSpLocks/>
          </p:cNvCxnSpPr>
          <p:nvPr/>
        </p:nvCxnSpPr>
        <p:spPr>
          <a:xfrm flipH="1">
            <a:off x="7469945" y="4734931"/>
            <a:ext cx="1153551" cy="9624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A2DC9F-A163-4D98-B643-5DA599AA59F9}"/>
              </a:ext>
            </a:extLst>
          </p:cNvPr>
          <p:cNvCxnSpPr/>
          <p:nvPr/>
        </p:nvCxnSpPr>
        <p:spPr>
          <a:xfrm flipV="1">
            <a:off x="6928338" y="5903567"/>
            <a:ext cx="541607" cy="70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Beste Elektrische Auto's van 2021 / 2022 - Mountox">
            <a:extLst>
              <a:ext uri="{FF2B5EF4-FFF2-40B4-BE49-F238E27FC236}">
                <a16:creationId xmlns:a16="http://schemas.microsoft.com/office/drawing/2014/main" id="{006AA5F9-4C5A-4C43-8B64-22FBBACC8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555" y="2250280"/>
            <a:ext cx="1263274" cy="54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778DBA0-30BB-40D4-B63C-B28685FF48CD}"/>
              </a:ext>
            </a:extLst>
          </p:cNvPr>
          <p:cNvSpPr/>
          <p:nvPr/>
        </p:nvSpPr>
        <p:spPr>
          <a:xfrm>
            <a:off x="311614" y="2757160"/>
            <a:ext cx="2508233" cy="1912250"/>
          </a:xfrm>
          <a:custGeom>
            <a:avLst/>
            <a:gdLst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51906 w 2297875"/>
              <a:gd name="connsiteY4" fmla="*/ 831273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39152 w 2297875"/>
              <a:gd name="connsiteY4" fmla="*/ 612345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  <a:gd name="connsiteX0" fmla="*/ 1300787 w 2297875"/>
              <a:gd name="connsiteY0" fmla="*/ 624158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39152 w 2297875"/>
              <a:gd name="connsiteY4" fmla="*/ 612345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300787 w 2297875"/>
              <a:gd name="connsiteY11" fmla="*/ 624158 h 1620982"/>
              <a:gd name="connsiteX0" fmla="*/ 1300787 w 2291497"/>
              <a:gd name="connsiteY0" fmla="*/ 624158 h 1620982"/>
              <a:gd name="connsiteX1" fmla="*/ 2291497 w 2291497"/>
              <a:gd name="connsiteY1" fmla="*/ 636013 h 1620982"/>
              <a:gd name="connsiteX2" fmla="*/ 2286000 w 2291497"/>
              <a:gd name="connsiteY2" fmla="*/ 5937 h 1620982"/>
              <a:gd name="connsiteX3" fmla="*/ 1140031 w 2291497"/>
              <a:gd name="connsiteY3" fmla="*/ 0 h 1620982"/>
              <a:gd name="connsiteX4" fmla="*/ 1139152 w 2291497"/>
              <a:gd name="connsiteY4" fmla="*/ 612345 h 1620982"/>
              <a:gd name="connsiteX5" fmla="*/ 890649 w 2291497"/>
              <a:gd name="connsiteY5" fmla="*/ 1377537 h 1620982"/>
              <a:gd name="connsiteX6" fmla="*/ 0 w 2291497"/>
              <a:gd name="connsiteY6" fmla="*/ 1377537 h 1620982"/>
              <a:gd name="connsiteX7" fmla="*/ 0 w 2291497"/>
              <a:gd name="connsiteY7" fmla="*/ 1620982 h 1620982"/>
              <a:gd name="connsiteX8" fmla="*/ 1145969 w 2291497"/>
              <a:gd name="connsiteY8" fmla="*/ 1609106 h 1620982"/>
              <a:gd name="connsiteX9" fmla="*/ 1145969 w 2291497"/>
              <a:gd name="connsiteY9" fmla="*/ 1365662 h 1620982"/>
              <a:gd name="connsiteX10" fmla="*/ 985652 w 2291497"/>
              <a:gd name="connsiteY10" fmla="*/ 1377537 h 1620982"/>
              <a:gd name="connsiteX11" fmla="*/ 1300787 w 2291497"/>
              <a:gd name="connsiteY11" fmla="*/ 624158 h 162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1497" h="1620982">
                <a:moveTo>
                  <a:pt x="1300787" y="624158"/>
                </a:moveTo>
                <a:lnTo>
                  <a:pt x="2291497" y="636013"/>
                </a:lnTo>
                <a:cubicBezTo>
                  <a:pt x="2289665" y="425988"/>
                  <a:pt x="2287832" y="215962"/>
                  <a:pt x="2286000" y="5937"/>
                </a:cubicBezTo>
                <a:lnTo>
                  <a:pt x="1140031" y="0"/>
                </a:lnTo>
                <a:lnTo>
                  <a:pt x="1139152" y="612345"/>
                </a:lnTo>
                <a:lnTo>
                  <a:pt x="890649" y="1377537"/>
                </a:lnTo>
                <a:lnTo>
                  <a:pt x="0" y="1377537"/>
                </a:lnTo>
                <a:lnTo>
                  <a:pt x="0" y="1620982"/>
                </a:lnTo>
                <a:lnTo>
                  <a:pt x="1145969" y="1609106"/>
                </a:lnTo>
                <a:lnTo>
                  <a:pt x="1145969" y="1365662"/>
                </a:lnTo>
                <a:lnTo>
                  <a:pt x="985652" y="1377537"/>
                </a:lnTo>
                <a:lnTo>
                  <a:pt x="1300787" y="624158"/>
                </a:lnTo>
                <a:close/>
              </a:path>
            </a:pathLst>
          </a:custGeom>
          <a:solidFill>
            <a:srgbClr val="92D050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ECF8FB-83EE-41A6-9779-813D6690AEDD}"/>
              </a:ext>
            </a:extLst>
          </p:cNvPr>
          <p:cNvSpPr txBox="1"/>
          <p:nvPr/>
        </p:nvSpPr>
        <p:spPr>
          <a:xfrm>
            <a:off x="1691248" y="2144771"/>
            <a:ext cx="1007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rgbClr val="FF0000"/>
                </a:solidFill>
              </a:rPr>
              <a:t>185.000 €</a:t>
            </a:r>
            <a:r>
              <a:rPr lang="nl-BE" sz="16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36AD44-364C-43D6-A606-853434B8024F}"/>
              </a:ext>
            </a:extLst>
          </p:cNvPr>
          <p:cNvSpPr txBox="1"/>
          <p:nvPr/>
        </p:nvSpPr>
        <p:spPr>
          <a:xfrm>
            <a:off x="4348635" y="1629746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Goodwill: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906039-FE46-4EA9-8459-024EDF947009}"/>
              </a:ext>
            </a:extLst>
          </p:cNvPr>
          <p:cNvSpPr txBox="1"/>
          <p:nvPr/>
        </p:nvSpPr>
        <p:spPr>
          <a:xfrm>
            <a:off x="5346797" y="1012269"/>
            <a:ext cx="2122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691 Enterprise Value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1D8702A-39F9-4A7E-AB08-C8D38B2A0275}"/>
              </a:ext>
            </a:extLst>
          </p:cNvPr>
          <p:cNvSpPr txBox="1"/>
          <p:nvPr/>
        </p:nvSpPr>
        <p:spPr>
          <a:xfrm>
            <a:off x="5282164" y="1249447"/>
            <a:ext cx="2187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-185 Eigen Vermogen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5942EC9-70EA-4679-A93B-108CF4E9B0A5}"/>
              </a:ext>
            </a:extLst>
          </p:cNvPr>
          <p:cNvCxnSpPr/>
          <p:nvPr/>
        </p:nvCxnSpPr>
        <p:spPr>
          <a:xfrm flipV="1">
            <a:off x="5346797" y="1596152"/>
            <a:ext cx="541607" cy="70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6DBE7D5-FC1C-4D14-ACC3-4996CA1FA137}"/>
              </a:ext>
            </a:extLst>
          </p:cNvPr>
          <p:cNvSpPr txBox="1"/>
          <p:nvPr/>
        </p:nvSpPr>
        <p:spPr>
          <a:xfrm>
            <a:off x="5346797" y="162760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506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486DAB5-90C9-495C-A20E-15F2DE34CBD2}"/>
              </a:ext>
            </a:extLst>
          </p:cNvPr>
          <p:cNvSpPr txBox="1"/>
          <p:nvPr/>
        </p:nvSpPr>
        <p:spPr>
          <a:xfrm>
            <a:off x="3301114" y="1026229"/>
            <a:ext cx="1330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EBITDA: 180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703B526-03D9-4FB4-9BA7-C5FCCAF8A053}"/>
              </a:ext>
            </a:extLst>
          </p:cNvPr>
          <p:cNvSpPr txBox="1"/>
          <p:nvPr/>
        </p:nvSpPr>
        <p:spPr>
          <a:xfrm>
            <a:off x="4516950" y="1012361"/>
            <a:ext cx="914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x 3,85 =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DC567A-9A64-4AD2-8724-7E5050E6ABD9}"/>
              </a:ext>
            </a:extLst>
          </p:cNvPr>
          <p:cNvCxnSpPr>
            <a:cxnSpLocks/>
          </p:cNvCxnSpPr>
          <p:nvPr/>
        </p:nvCxnSpPr>
        <p:spPr>
          <a:xfrm>
            <a:off x="7730197" y="4260877"/>
            <a:ext cx="456765" cy="40853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AA0A020-7C7B-4B5E-B017-6A71A8404416}"/>
              </a:ext>
            </a:extLst>
          </p:cNvPr>
          <p:cNvCxnSpPr>
            <a:cxnSpLocks/>
          </p:cNvCxnSpPr>
          <p:nvPr/>
        </p:nvCxnSpPr>
        <p:spPr>
          <a:xfrm flipV="1">
            <a:off x="7730197" y="4205929"/>
            <a:ext cx="380740" cy="39648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4530BDF3-EA82-4F00-A5A1-60334002C1DE}"/>
              </a:ext>
            </a:extLst>
          </p:cNvPr>
          <p:cNvSpPr txBox="1"/>
          <p:nvPr/>
        </p:nvSpPr>
        <p:spPr>
          <a:xfrm>
            <a:off x="1431448" y="376731"/>
            <a:ext cx="661527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000" dirty="0">
                <a:solidFill>
                  <a:srgbClr val="FF0000"/>
                </a:solidFill>
              </a:rPr>
              <a:t>QUID PERPETUÏTEIT als TERMINAL VALUE</a:t>
            </a:r>
            <a:endParaRPr lang="nl-BE" sz="3000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E16CD18-8E32-4D04-A9A8-9DBCD0E48E47}"/>
              </a:ext>
            </a:extLst>
          </p:cNvPr>
          <p:cNvCxnSpPr>
            <a:cxnSpLocks/>
          </p:cNvCxnSpPr>
          <p:nvPr/>
        </p:nvCxnSpPr>
        <p:spPr>
          <a:xfrm>
            <a:off x="265002" y="2234740"/>
            <a:ext cx="1041311" cy="20261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23B610F-7260-4EA4-8FD7-8180DA188D9E}"/>
              </a:ext>
            </a:extLst>
          </p:cNvPr>
          <p:cNvCxnSpPr>
            <a:cxnSpLocks/>
          </p:cNvCxnSpPr>
          <p:nvPr/>
        </p:nvCxnSpPr>
        <p:spPr>
          <a:xfrm flipH="1">
            <a:off x="220277" y="2127996"/>
            <a:ext cx="1129141" cy="227617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3DA56DD-26BA-494B-A485-31EE9C2A97A6}"/>
              </a:ext>
            </a:extLst>
          </p:cNvPr>
          <p:cNvCxnSpPr>
            <a:cxnSpLocks/>
          </p:cNvCxnSpPr>
          <p:nvPr/>
        </p:nvCxnSpPr>
        <p:spPr>
          <a:xfrm>
            <a:off x="1756173" y="3596656"/>
            <a:ext cx="1128376" cy="11382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BF0C168-A349-442F-A667-1C6B8D3FB364}"/>
              </a:ext>
            </a:extLst>
          </p:cNvPr>
          <p:cNvCxnSpPr>
            <a:cxnSpLocks/>
            <a:stCxn id="15" idx="2"/>
          </p:cNvCxnSpPr>
          <p:nvPr/>
        </p:nvCxnSpPr>
        <p:spPr>
          <a:xfrm flipV="1">
            <a:off x="1569222" y="3596656"/>
            <a:ext cx="1282578" cy="107275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50D519B6-9F95-4446-8563-74649A808FDB}"/>
              </a:ext>
            </a:extLst>
          </p:cNvPr>
          <p:cNvSpPr/>
          <p:nvPr/>
        </p:nvSpPr>
        <p:spPr>
          <a:xfrm>
            <a:off x="4753484" y="4299774"/>
            <a:ext cx="362968" cy="2886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CD7557E-EF92-45D3-9CBB-CCF2D3B0D2CC}"/>
              </a:ext>
            </a:extLst>
          </p:cNvPr>
          <p:cNvCxnSpPr>
            <a:cxnSpLocks/>
          </p:cNvCxnSpPr>
          <p:nvPr/>
        </p:nvCxnSpPr>
        <p:spPr>
          <a:xfrm>
            <a:off x="6981310" y="5613127"/>
            <a:ext cx="456765" cy="40853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214C3BF-2AD0-48B4-A339-09829F1F659E}"/>
              </a:ext>
            </a:extLst>
          </p:cNvPr>
          <p:cNvCxnSpPr>
            <a:cxnSpLocks/>
          </p:cNvCxnSpPr>
          <p:nvPr/>
        </p:nvCxnSpPr>
        <p:spPr>
          <a:xfrm flipV="1">
            <a:off x="6981310" y="5558179"/>
            <a:ext cx="380740" cy="39648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21792"/>
      </p:ext>
    </p:extLst>
  </p:cSld>
  <p:clrMapOvr>
    <a:masterClrMapping/>
  </p:clrMapOvr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CB1E8D64-E451-43FA-9782-063719BC6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198" y="2325665"/>
            <a:ext cx="5905500" cy="2447925"/>
          </a:xfrm>
          <a:prstGeom prst="rect">
            <a:avLst/>
          </a:prstGeom>
        </p:spPr>
      </p:pic>
      <p:pic>
        <p:nvPicPr>
          <p:cNvPr id="2049" name="image2.png">
            <a:extLst>
              <a:ext uri="{FF2B5EF4-FFF2-40B4-BE49-F238E27FC236}">
                <a16:creationId xmlns:a16="http://schemas.microsoft.com/office/drawing/2014/main" id="{7E9DE044-6614-4230-8BEE-BAABDDA2A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33728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14BFF551-F0BA-4FEB-91C9-848DBD360A0F}"/>
              </a:ext>
            </a:extLst>
          </p:cNvPr>
          <p:cNvSpPr/>
          <p:nvPr/>
        </p:nvSpPr>
        <p:spPr>
          <a:xfrm>
            <a:off x="3034227" y="3251200"/>
            <a:ext cx="246330" cy="17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655DB34-817F-498B-9057-FAC3B93DFB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615" y="2127996"/>
            <a:ext cx="2515214" cy="25414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77AAE3-4B52-4F8B-80B5-498D859FC9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335" y="2301736"/>
            <a:ext cx="2405787" cy="23006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C9CEB7-16DB-4E83-8833-2235F3A91720}"/>
              </a:ext>
            </a:extLst>
          </p:cNvPr>
          <p:cNvSpPr txBox="1"/>
          <p:nvPr/>
        </p:nvSpPr>
        <p:spPr>
          <a:xfrm rot="5400000">
            <a:off x="2324758" y="3066534"/>
            <a:ext cx="1211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B050"/>
                </a:solidFill>
              </a:rPr>
              <a:t>Net-cash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CE9F7F-96B7-4EA1-86AF-6234948D2E4C}"/>
              </a:ext>
            </a:extLst>
          </p:cNvPr>
          <p:cNvSpPr txBox="1"/>
          <p:nvPr/>
        </p:nvSpPr>
        <p:spPr>
          <a:xfrm>
            <a:off x="3282461" y="5303087"/>
            <a:ext cx="4447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Actuele waarde 5 x kasstroom  		399</a:t>
            </a:r>
          </a:p>
          <a:p>
            <a:r>
              <a:rPr lang="nl-BE" dirty="0"/>
              <a:t>+/+ Actuele waarde Terminal Value	292</a:t>
            </a:r>
          </a:p>
          <a:p>
            <a:r>
              <a:rPr lang="nl-BE" dirty="0"/>
              <a:t>ENTERPRISE VALUE:				691	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5B5D3E4-731B-4573-9E23-3EFB680883CD}"/>
              </a:ext>
            </a:extLst>
          </p:cNvPr>
          <p:cNvCxnSpPr>
            <a:cxnSpLocks/>
          </p:cNvCxnSpPr>
          <p:nvPr/>
        </p:nvCxnSpPr>
        <p:spPr>
          <a:xfrm>
            <a:off x="6018774" y="4755416"/>
            <a:ext cx="909564" cy="6536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EBFF69E-B197-45C3-A3E6-411540F493CA}"/>
              </a:ext>
            </a:extLst>
          </p:cNvPr>
          <p:cNvCxnSpPr>
            <a:cxnSpLocks/>
          </p:cNvCxnSpPr>
          <p:nvPr/>
        </p:nvCxnSpPr>
        <p:spPr>
          <a:xfrm flipH="1">
            <a:off x="7469945" y="4734931"/>
            <a:ext cx="1153551" cy="9624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A2DC9F-A163-4D98-B643-5DA599AA59F9}"/>
              </a:ext>
            </a:extLst>
          </p:cNvPr>
          <p:cNvCxnSpPr/>
          <p:nvPr/>
        </p:nvCxnSpPr>
        <p:spPr>
          <a:xfrm flipV="1">
            <a:off x="6928338" y="5903567"/>
            <a:ext cx="541607" cy="70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Beste Elektrische Auto's van 2021 / 2022 - Mountox">
            <a:extLst>
              <a:ext uri="{FF2B5EF4-FFF2-40B4-BE49-F238E27FC236}">
                <a16:creationId xmlns:a16="http://schemas.microsoft.com/office/drawing/2014/main" id="{006AA5F9-4C5A-4C43-8B64-22FBBACC8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555" y="2250280"/>
            <a:ext cx="1263274" cy="54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778DBA0-30BB-40D4-B63C-B28685FF48CD}"/>
              </a:ext>
            </a:extLst>
          </p:cNvPr>
          <p:cNvSpPr/>
          <p:nvPr/>
        </p:nvSpPr>
        <p:spPr>
          <a:xfrm>
            <a:off x="311614" y="2757160"/>
            <a:ext cx="2508233" cy="1912250"/>
          </a:xfrm>
          <a:custGeom>
            <a:avLst/>
            <a:gdLst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51906 w 2297875"/>
              <a:gd name="connsiteY4" fmla="*/ 831273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39152 w 2297875"/>
              <a:gd name="connsiteY4" fmla="*/ 612345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  <a:gd name="connsiteX0" fmla="*/ 1300787 w 2297875"/>
              <a:gd name="connsiteY0" fmla="*/ 624158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39152 w 2297875"/>
              <a:gd name="connsiteY4" fmla="*/ 612345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300787 w 2297875"/>
              <a:gd name="connsiteY11" fmla="*/ 624158 h 1620982"/>
              <a:gd name="connsiteX0" fmla="*/ 1300787 w 2291497"/>
              <a:gd name="connsiteY0" fmla="*/ 624158 h 1620982"/>
              <a:gd name="connsiteX1" fmla="*/ 2291497 w 2291497"/>
              <a:gd name="connsiteY1" fmla="*/ 636013 h 1620982"/>
              <a:gd name="connsiteX2" fmla="*/ 2286000 w 2291497"/>
              <a:gd name="connsiteY2" fmla="*/ 5937 h 1620982"/>
              <a:gd name="connsiteX3" fmla="*/ 1140031 w 2291497"/>
              <a:gd name="connsiteY3" fmla="*/ 0 h 1620982"/>
              <a:gd name="connsiteX4" fmla="*/ 1139152 w 2291497"/>
              <a:gd name="connsiteY4" fmla="*/ 612345 h 1620982"/>
              <a:gd name="connsiteX5" fmla="*/ 890649 w 2291497"/>
              <a:gd name="connsiteY5" fmla="*/ 1377537 h 1620982"/>
              <a:gd name="connsiteX6" fmla="*/ 0 w 2291497"/>
              <a:gd name="connsiteY6" fmla="*/ 1377537 h 1620982"/>
              <a:gd name="connsiteX7" fmla="*/ 0 w 2291497"/>
              <a:gd name="connsiteY7" fmla="*/ 1620982 h 1620982"/>
              <a:gd name="connsiteX8" fmla="*/ 1145969 w 2291497"/>
              <a:gd name="connsiteY8" fmla="*/ 1609106 h 1620982"/>
              <a:gd name="connsiteX9" fmla="*/ 1145969 w 2291497"/>
              <a:gd name="connsiteY9" fmla="*/ 1365662 h 1620982"/>
              <a:gd name="connsiteX10" fmla="*/ 985652 w 2291497"/>
              <a:gd name="connsiteY10" fmla="*/ 1377537 h 1620982"/>
              <a:gd name="connsiteX11" fmla="*/ 1300787 w 2291497"/>
              <a:gd name="connsiteY11" fmla="*/ 624158 h 162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1497" h="1620982">
                <a:moveTo>
                  <a:pt x="1300787" y="624158"/>
                </a:moveTo>
                <a:lnTo>
                  <a:pt x="2291497" y="636013"/>
                </a:lnTo>
                <a:cubicBezTo>
                  <a:pt x="2289665" y="425988"/>
                  <a:pt x="2287832" y="215962"/>
                  <a:pt x="2286000" y="5937"/>
                </a:cubicBezTo>
                <a:lnTo>
                  <a:pt x="1140031" y="0"/>
                </a:lnTo>
                <a:lnTo>
                  <a:pt x="1139152" y="612345"/>
                </a:lnTo>
                <a:lnTo>
                  <a:pt x="890649" y="1377537"/>
                </a:lnTo>
                <a:lnTo>
                  <a:pt x="0" y="1377537"/>
                </a:lnTo>
                <a:lnTo>
                  <a:pt x="0" y="1620982"/>
                </a:lnTo>
                <a:lnTo>
                  <a:pt x="1145969" y="1609106"/>
                </a:lnTo>
                <a:lnTo>
                  <a:pt x="1145969" y="1365662"/>
                </a:lnTo>
                <a:lnTo>
                  <a:pt x="985652" y="1377537"/>
                </a:lnTo>
                <a:lnTo>
                  <a:pt x="1300787" y="624158"/>
                </a:lnTo>
                <a:close/>
              </a:path>
            </a:pathLst>
          </a:custGeom>
          <a:solidFill>
            <a:srgbClr val="92D050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ECF8FB-83EE-41A6-9779-813D6690AEDD}"/>
              </a:ext>
            </a:extLst>
          </p:cNvPr>
          <p:cNvSpPr txBox="1"/>
          <p:nvPr/>
        </p:nvSpPr>
        <p:spPr>
          <a:xfrm>
            <a:off x="1691248" y="2144771"/>
            <a:ext cx="1007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rgbClr val="FF0000"/>
                </a:solidFill>
              </a:rPr>
              <a:t>185.000 €</a:t>
            </a:r>
            <a:r>
              <a:rPr lang="nl-BE" sz="16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36AD44-364C-43D6-A606-853434B8024F}"/>
              </a:ext>
            </a:extLst>
          </p:cNvPr>
          <p:cNvSpPr txBox="1"/>
          <p:nvPr/>
        </p:nvSpPr>
        <p:spPr>
          <a:xfrm>
            <a:off x="4348635" y="1629746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Goodwill: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906039-FE46-4EA9-8459-024EDF947009}"/>
              </a:ext>
            </a:extLst>
          </p:cNvPr>
          <p:cNvSpPr txBox="1"/>
          <p:nvPr/>
        </p:nvSpPr>
        <p:spPr>
          <a:xfrm>
            <a:off x="5346797" y="1012269"/>
            <a:ext cx="2122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691 Enterprise Value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1D8702A-39F9-4A7E-AB08-C8D38B2A0275}"/>
              </a:ext>
            </a:extLst>
          </p:cNvPr>
          <p:cNvSpPr txBox="1"/>
          <p:nvPr/>
        </p:nvSpPr>
        <p:spPr>
          <a:xfrm>
            <a:off x="5282164" y="1249447"/>
            <a:ext cx="2187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-185 Eigen Vermogen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5942EC9-70EA-4679-A93B-108CF4E9B0A5}"/>
              </a:ext>
            </a:extLst>
          </p:cNvPr>
          <p:cNvCxnSpPr/>
          <p:nvPr/>
        </p:nvCxnSpPr>
        <p:spPr>
          <a:xfrm flipV="1">
            <a:off x="5346797" y="1596152"/>
            <a:ext cx="541607" cy="70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6DBE7D5-FC1C-4D14-ACC3-4996CA1FA137}"/>
              </a:ext>
            </a:extLst>
          </p:cNvPr>
          <p:cNvSpPr txBox="1"/>
          <p:nvPr/>
        </p:nvSpPr>
        <p:spPr>
          <a:xfrm>
            <a:off x="5346797" y="162760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506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486DAB5-90C9-495C-A20E-15F2DE34CBD2}"/>
              </a:ext>
            </a:extLst>
          </p:cNvPr>
          <p:cNvSpPr txBox="1"/>
          <p:nvPr/>
        </p:nvSpPr>
        <p:spPr>
          <a:xfrm>
            <a:off x="3301114" y="1026229"/>
            <a:ext cx="1330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EBITDA: 180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703B526-03D9-4FB4-9BA7-C5FCCAF8A053}"/>
              </a:ext>
            </a:extLst>
          </p:cNvPr>
          <p:cNvSpPr txBox="1"/>
          <p:nvPr/>
        </p:nvSpPr>
        <p:spPr>
          <a:xfrm>
            <a:off x="4516950" y="1012361"/>
            <a:ext cx="914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x 3,85 =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DC567A-9A64-4AD2-8724-7E5050E6ABD9}"/>
              </a:ext>
            </a:extLst>
          </p:cNvPr>
          <p:cNvCxnSpPr>
            <a:cxnSpLocks/>
          </p:cNvCxnSpPr>
          <p:nvPr/>
        </p:nvCxnSpPr>
        <p:spPr>
          <a:xfrm>
            <a:off x="7730197" y="4260877"/>
            <a:ext cx="456765" cy="40853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AA0A020-7C7B-4B5E-B017-6A71A8404416}"/>
              </a:ext>
            </a:extLst>
          </p:cNvPr>
          <p:cNvCxnSpPr>
            <a:cxnSpLocks/>
          </p:cNvCxnSpPr>
          <p:nvPr/>
        </p:nvCxnSpPr>
        <p:spPr>
          <a:xfrm flipV="1">
            <a:off x="7730197" y="4205929"/>
            <a:ext cx="380740" cy="39648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4530BDF3-EA82-4F00-A5A1-60334002C1DE}"/>
              </a:ext>
            </a:extLst>
          </p:cNvPr>
          <p:cNvSpPr txBox="1"/>
          <p:nvPr/>
        </p:nvSpPr>
        <p:spPr>
          <a:xfrm>
            <a:off x="1431448" y="376731"/>
            <a:ext cx="661527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000" dirty="0">
                <a:solidFill>
                  <a:srgbClr val="FF0000"/>
                </a:solidFill>
              </a:rPr>
              <a:t>QUID PERPETUÏTEIT als TERMINAL VALUE</a:t>
            </a:r>
            <a:endParaRPr lang="nl-BE" sz="3000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E16CD18-8E32-4D04-A9A8-9DBCD0E48E47}"/>
              </a:ext>
            </a:extLst>
          </p:cNvPr>
          <p:cNvCxnSpPr>
            <a:cxnSpLocks/>
          </p:cNvCxnSpPr>
          <p:nvPr/>
        </p:nvCxnSpPr>
        <p:spPr>
          <a:xfrm>
            <a:off x="265002" y="2234740"/>
            <a:ext cx="1041311" cy="20261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23B610F-7260-4EA4-8FD7-8180DA188D9E}"/>
              </a:ext>
            </a:extLst>
          </p:cNvPr>
          <p:cNvCxnSpPr>
            <a:cxnSpLocks/>
          </p:cNvCxnSpPr>
          <p:nvPr/>
        </p:nvCxnSpPr>
        <p:spPr>
          <a:xfrm flipH="1">
            <a:off x="220277" y="2127996"/>
            <a:ext cx="1129141" cy="227617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3DA56DD-26BA-494B-A485-31EE9C2A97A6}"/>
              </a:ext>
            </a:extLst>
          </p:cNvPr>
          <p:cNvCxnSpPr>
            <a:cxnSpLocks/>
          </p:cNvCxnSpPr>
          <p:nvPr/>
        </p:nvCxnSpPr>
        <p:spPr>
          <a:xfrm>
            <a:off x="1756173" y="3596656"/>
            <a:ext cx="1128376" cy="11382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BF0C168-A349-442F-A667-1C6B8D3FB364}"/>
              </a:ext>
            </a:extLst>
          </p:cNvPr>
          <p:cNvCxnSpPr>
            <a:cxnSpLocks/>
            <a:stCxn id="15" idx="2"/>
          </p:cNvCxnSpPr>
          <p:nvPr/>
        </p:nvCxnSpPr>
        <p:spPr>
          <a:xfrm flipV="1">
            <a:off x="1569222" y="3596656"/>
            <a:ext cx="1282578" cy="107275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50D519B6-9F95-4446-8563-74649A808FDB}"/>
              </a:ext>
            </a:extLst>
          </p:cNvPr>
          <p:cNvSpPr/>
          <p:nvPr/>
        </p:nvSpPr>
        <p:spPr>
          <a:xfrm>
            <a:off x="4753484" y="4299774"/>
            <a:ext cx="362968" cy="2886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D34B3C-F24D-4978-98DD-B2913C611947}"/>
              </a:ext>
            </a:extLst>
          </p:cNvPr>
          <p:cNvSpPr txBox="1"/>
          <p:nvPr/>
        </p:nvSpPr>
        <p:spPr>
          <a:xfrm>
            <a:off x="1012122" y="5186253"/>
            <a:ext cx="12554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u="sng" dirty="0">
                <a:solidFill>
                  <a:srgbClr val="FF0000"/>
                </a:solidFill>
              </a:rPr>
              <a:t> </a:t>
            </a:r>
            <a:r>
              <a:rPr lang="nl-BE" b="1" u="sng" dirty="0">
                <a:solidFill>
                  <a:srgbClr val="FF0000"/>
                </a:solidFill>
              </a:rPr>
              <a:t>108 x 1,02 </a:t>
            </a:r>
          </a:p>
          <a:p>
            <a:r>
              <a:rPr lang="nl-BE" dirty="0"/>
              <a:t>     </a:t>
            </a:r>
            <a:r>
              <a:rPr lang="nl-BE" dirty="0">
                <a:solidFill>
                  <a:srgbClr val="FF0000"/>
                </a:solidFill>
              </a:rPr>
              <a:t> </a:t>
            </a:r>
            <a:r>
              <a:rPr lang="nl-BE" b="1" dirty="0">
                <a:solidFill>
                  <a:srgbClr val="FF0000"/>
                </a:solidFill>
              </a:rPr>
              <a:t>10%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EF6999E-6F68-4547-B557-DEF1E8FE87A1}"/>
              </a:ext>
            </a:extLst>
          </p:cNvPr>
          <p:cNvCxnSpPr>
            <a:cxnSpLocks/>
          </p:cNvCxnSpPr>
          <p:nvPr/>
        </p:nvCxnSpPr>
        <p:spPr>
          <a:xfrm>
            <a:off x="7012921" y="5654007"/>
            <a:ext cx="456765" cy="40853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672B979-9F8A-41C0-96AF-D7A94DB1AB9A}"/>
              </a:ext>
            </a:extLst>
          </p:cNvPr>
          <p:cNvCxnSpPr>
            <a:cxnSpLocks/>
          </p:cNvCxnSpPr>
          <p:nvPr/>
        </p:nvCxnSpPr>
        <p:spPr>
          <a:xfrm flipV="1">
            <a:off x="7012921" y="5599059"/>
            <a:ext cx="380740" cy="39648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E68AC6E-1D7B-4036-B63D-CD48B8A79FFA}"/>
              </a:ext>
            </a:extLst>
          </p:cNvPr>
          <p:cNvCxnSpPr>
            <a:stCxn id="8" idx="2"/>
          </p:cNvCxnSpPr>
          <p:nvPr/>
        </p:nvCxnSpPr>
        <p:spPr>
          <a:xfrm flipH="1">
            <a:off x="1512277" y="4444114"/>
            <a:ext cx="3241207" cy="85897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9EC3547C-127F-4147-B8F7-742D7449EECC}"/>
              </a:ext>
            </a:extLst>
          </p:cNvPr>
          <p:cNvSpPr txBox="1"/>
          <p:nvPr/>
        </p:nvSpPr>
        <p:spPr>
          <a:xfrm>
            <a:off x="952234" y="4940101"/>
            <a:ext cx="6277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PERPETUÏTEIT</a:t>
            </a:r>
          </a:p>
        </p:txBody>
      </p:sp>
    </p:spTree>
    <p:extLst>
      <p:ext uri="{BB962C8B-B14F-4D97-AF65-F5344CB8AC3E}">
        <p14:creationId xmlns:p14="http://schemas.microsoft.com/office/powerpoint/2010/main" val="2724318129"/>
      </p:ext>
    </p:extLst>
  </p:cSld>
  <p:clrMapOvr>
    <a:masterClrMapping/>
  </p:clrMapOvr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CB1E8D64-E451-43FA-9782-063719BC6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227" y="2324199"/>
            <a:ext cx="5905500" cy="2447925"/>
          </a:xfrm>
          <a:prstGeom prst="rect">
            <a:avLst/>
          </a:prstGeom>
        </p:spPr>
      </p:pic>
      <p:pic>
        <p:nvPicPr>
          <p:cNvPr id="2049" name="image2.png">
            <a:extLst>
              <a:ext uri="{FF2B5EF4-FFF2-40B4-BE49-F238E27FC236}">
                <a16:creationId xmlns:a16="http://schemas.microsoft.com/office/drawing/2014/main" id="{7E9DE044-6614-4230-8BEE-BAABDDA2A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33728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14BFF551-F0BA-4FEB-91C9-848DBD360A0F}"/>
              </a:ext>
            </a:extLst>
          </p:cNvPr>
          <p:cNvSpPr/>
          <p:nvPr/>
        </p:nvSpPr>
        <p:spPr>
          <a:xfrm>
            <a:off x="3034227" y="3251200"/>
            <a:ext cx="246330" cy="17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655DB34-817F-498B-9057-FAC3B93DFB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615" y="2127996"/>
            <a:ext cx="2515214" cy="25414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77AAE3-4B52-4F8B-80B5-498D859FC9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335" y="2301736"/>
            <a:ext cx="2405787" cy="23006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C9CEB7-16DB-4E83-8833-2235F3A91720}"/>
              </a:ext>
            </a:extLst>
          </p:cNvPr>
          <p:cNvSpPr txBox="1"/>
          <p:nvPr/>
        </p:nvSpPr>
        <p:spPr>
          <a:xfrm rot="5400000">
            <a:off x="2324758" y="3066534"/>
            <a:ext cx="1211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B050"/>
                </a:solidFill>
              </a:rPr>
              <a:t>Net-cash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CE9F7F-96B7-4EA1-86AF-6234948D2E4C}"/>
              </a:ext>
            </a:extLst>
          </p:cNvPr>
          <p:cNvSpPr txBox="1"/>
          <p:nvPr/>
        </p:nvSpPr>
        <p:spPr>
          <a:xfrm>
            <a:off x="3282461" y="5303087"/>
            <a:ext cx="4447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Actuele waarde 5 x kasstroom  		399</a:t>
            </a:r>
          </a:p>
          <a:p>
            <a:r>
              <a:rPr lang="nl-BE" dirty="0"/>
              <a:t>+/+ Actuele waarde Terminal Value	292</a:t>
            </a:r>
          </a:p>
          <a:p>
            <a:r>
              <a:rPr lang="nl-BE" dirty="0"/>
              <a:t>ENTERPRISE VALUE:				691	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5B5D3E4-731B-4573-9E23-3EFB680883CD}"/>
              </a:ext>
            </a:extLst>
          </p:cNvPr>
          <p:cNvCxnSpPr>
            <a:cxnSpLocks/>
          </p:cNvCxnSpPr>
          <p:nvPr/>
        </p:nvCxnSpPr>
        <p:spPr>
          <a:xfrm>
            <a:off x="6018774" y="4755416"/>
            <a:ext cx="909564" cy="6536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EBFF69E-B197-45C3-A3E6-411540F493CA}"/>
              </a:ext>
            </a:extLst>
          </p:cNvPr>
          <p:cNvCxnSpPr>
            <a:cxnSpLocks/>
          </p:cNvCxnSpPr>
          <p:nvPr/>
        </p:nvCxnSpPr>
        <p:spPr>
          <a:xfrm flipH="1">
            <a:off x="7469945" y="4734931"/>
            <a:ext cx="1153551" cy="9624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A2DC9F-A163-4D98-B643-5DA599AA59F9}"/>
              </a:ext>
            </a:extLst>
          </p:cNvPr>
          <p:cNvCxnSpPr/>
          <p:nvPr/>
        </p:nvCxnSpPr>
        <p:spPr>
          <a:xfrm flipV="1">
            <a:off x="6928338" y="5903567"/>
            <a:ext cx="541607" cy="70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Beste Elektrische Auto's van 2021 / 2022 - Mountox">
            <a:extLst>
              <a:ext uri="{FF2B5EF4-FFF2-40B4-BE49-F238E27FC236}">
                <a16:creationId xmlns:a16="http://schemas.microsoft.com/office/drawing/2014/main" id="{006AA5F9-4C5A-4C43-8B64-22FBBACC8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555" y="2250280"/>
            <a:ext cx="1263274" cy="54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778DBA0-30BB-40D4-B63C-B28685FF48CD}"/>
              </a:ext>
            </a:extLst>
          </p:cNvPr>
          <p:cNvSpPr/>
          <p:nvPr/>
        </p:nvSpPr>
        <p:spPr>
          <a:xfrm>
            <a:off x="311614" y="2757160"/>
            <a:ext cx="2508233" cy="1912250"/>
          </a:xfrm>
          <a:custGeom>
            <a:avLst/>
            <a:gdLst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51906 w 2297875"/>
              <a:gd name="connsiteY4" fmla="*/ 831273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39152 w 2297875"/>
              <a:gd name="connsiteY4" fmla="*/ 612345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  <a:gd name="connsiteX0" fmla="*/ 1300787 w 2297875"/>
              <a:gd name="connsiteY0" fmla="*/ 624158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39152 w 2297875"/>
              <a:gd name="connsiteY4" fmla="*/ 612345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300787 w 2297875"/>
              <a:gd name="connsiteY11" fmla="*/ 624158 h 1620982"/>
              <a:gd name="connsiteX0" fmla="*/ 1300787 w 2291497"/>
              <a:gd name="connsiteY0" fmla="*/ 624158 h 1620982"/>
              <a:gd name="connsiteX1" fmla="*/ 2291497 w 2291497"/>
              <a:gd name="connsiteY1" fmla="*/ 636013 h 1620982"/>
              <a:gd name="connsiteX2" fmla="*/ 2286000 w 2291497"/>
              <a:gd name="connsiteY2" fmla="*/ 5937 h 1620982"/>
              <a:gd name="connsiteX3" fmla="*/ 1140031 w 2291497"/>
              <a:gd name="connsiteY3" fmla="*/ 0 h 1620982"/>
              <a:gd name="connsiteX4" fmla="*/ 1139152 w 2291497"/>
              <a:gd name="connsiteY4" fmla="*/ 612345 h 1620982"/>
              <a:gd name="connsiteX5" fmla="*/ 890649 w 2291497"/>
              <a:gd name="connsiteY5" fmla="*/ 1377537 h 1620982"/>
              <a:gd name="connsiteX6" fmla="*/ 0 w 2291497"/>
              <a:gd name="connsiteY6" fmla="*/ 1377537 h 1620982"/>
              <a:gd name="connsiteX7" fmla="*/ 0 w 2291497"/>
              <a:gd name="connsiteY7" fmla="*/ 1620982 h 1620982"/>
              <a:gd name="connsiteX8" fmla="*/ 1145969 w 2291497"/>
              <a:gd name="connsiteY8" fmla="*/ 1609106 h 1620982"/>
              <a:gd name="connsiteX9" fmla="*/ 1145969 w 2291497"/>
              <a:gd name="connsiteY9" fmla="*/ 1365662 h 1620982"/>
              <a:gd name="connsiteX10" fmla="*/ 985652 w 2291497"/>
              <a:gd name="connsiteY10" fmla="*/ 1377537 h 1620982"/>
              <a:gd name="connsiteX11" fmla="*/ 1300787 w 2291497"/>
              <a:gd name="connsiteY11" fmla="*/ 624158 h 162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1497" h="1620982">
                <a:moveTo>
                  <a:pt x="1300787" y="624158"/>
                </a:moveTo>
                <a:lnTo>
                  <a:pt x="2291497" y="636013"/>
                </a:lnTo>
                <a:cubicBezTo>
                  <a:pt x="2289665" y="425988"/>
                  <a:pt x="2287832" y="215962"/>
                  <a:pt x="2286000" y="5937"/>
                </a:cubicBezTo>
                <a:lnTo>
                  <a:pt x="1140031" y="0"/>
                </a:lnTo>
                <a:lnTo>
                  <a:pt x="1139152" y="612345"/>
                </a:lnTo>
                <a:lnTo>
                  <a:pt x="890649" y="1377537"/>
                </a:lnTo>
                <a:lnTo>
                  <a:pt x="0" y="1377537"/>
                </a:lnTo>
                <a:lnTo>
                  <a:pt x="0" y="1620982"/>
                </a:lnTo>
                <a:lnTo>
                  <a:pt x="1145969" y="1609106"/>
                </a:lnTo>
                <a:lnTo>
                  <a:pt x="1145969" y="1365662"/>
                </a:lnTo>
                <a:lnTo>
                  <a:pt x="985652" y="1377537"/>
                </a:lnTo>
                <a:lnTo>
                  <a:pt x="1300787" y="624158"/>
                </a:lnTo>
                <a:close/>
              </a:path>
            </a:pathLst>
          </a:custGeom>
          <a:solidFill>
            <a:srgbClr val="92D050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ECF8FB-83EE-41A6-9779-813D6690AEDD}"/>
              </a:ext>
            </a:extLst>
          </p:cNvPr>
          <p:cNvSpPr txBox="1"/>
          <p:nvPr/>
        </p:nvSpPr>
        <p:spPr>
          <a:xfrm>
            <a:off x="1691248" y="2144771"/>
            <a:ext cx="1007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rgbClr val="FF0000"/>
                </a:solidFill>
              </a:rPr>
              <a:t>185.000 €</a:t>
            </a:r>
            <a:r>
              <a:rPr lang="nl-BE" sz="16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36AD44-364C-43D6-A606-853434B8024F}"/>
              </a:ext>
            </a:extLst>
          </p:cNvPr>
          <p:cNvSpPr txBox="1"/>
          <p:nvPr/>
        </p:nvSpPr>
        <p:spPr>
          <a:xfrm>
            <a:off x="4348635" y="1629746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Goodwill: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906039-FE46-4EA9-8459-024EDF947009}"/>
              </a:ext>
            </a:extLst>
          </p:cNvPr>
          <p:cNvSpPr txBox="1"/>
          <p:nvPr/>
        </p:nvSpPr>
        <p:spPr>
          <a:xfrm>
            <a:off x="5346797" y="1012269"/>
            <a:ext cx="2122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691 Enterprise Value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1D8702A-39F9-4A7E-AB08-C8D38B2A0275}"/>
              </a:ext>
            </a:extLst>
          </p:cNvPr>
          <p:cNvSpPr txBox="1"/>
          <p:nvPr/>
        </p:nvSpPr>
        <p:spPr>
          <a:xfrm>
            <a:off x="5282164" y="1249447"/>
            <a:ext cx="2187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-185 Eigen Vermogen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5942EC9-70EA-4679-A93B-108CF4E9B0A5}"/>
              </a:ext>
            </a:extLst>
          </p:cNvPr>
          <p:cNvCxnSpPr/>
          <p:nvPr/>
        </p:nvCxnSpPr>
        <p:spPr>
          <a:xfrm flipV="1">
            <a:off x="5346797" y="1596152"/>
            <a:ext cx="541607" cy="70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6DBE7D5-FC1C-4D14-ACC3-4996CA1FA137}"/>
              </a:ext>
            </a:extLst>
          </p:cNvPr>
          <p:cNvSpPr txBox="1"/>
          <p:nvPr/>
        </p:nvSpPr>
        <p:spPr>
          <a:xfrm>
            <a:off x="5346797" y="162760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506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486DAB5-90C9-495C-A20E-15F2DE34CBD2}"/>
              </a:ext>
            </a:extLst>
          </p:cNvPr>
          <p:cNvSpPr txBox="1"/>
          <p:nvPr/>
        </p:nvSpPr>
        <p:spPr>
          <a:xfrm>
            <a:off x="3301114" y="1026229"/>
            <a:ext cx="1330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EBITDA: 180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703B526-03D9-4FB4-9BA7-C5FCCAF8A053}"/>
              </a:ext>
            </a:extLst>
          </p:cNvPr>
          <p:cNvSpPr txBox="1"/>
          <p:nvPr/>
        </p:nvSpPr>
        <p:spPr>
          <a:xfrm>
            <a:off x="4516950" y="1012361"/>
            <a:ext cx="914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x 3,85 =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DC567A-9A64-4AD2-8724-7E5050E6ABD9}"/>
              </a:ext>
            </a:extLst>
          </p:cNvPr>
          <p:cNvCxnSpPr>
            <a:cxnSpLocks/>
          </p:cNvCxnSpPr>
          <p:nvPr/>
        </p:nvCxnSpPr>
        <p:spPr>
          <a:xfrm>
            <a:off x="7730197" y="4260877"/>
            <a:ext cx="456765" cy="40853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AA0A020-7C7B-4B5E-B017-6A71A8404416}"/>
              </a:ext>
            </a:extLst>
          </p:cNvPr>
          <p:cNvCxnSpPr>
            <a:cxnSpLocks/>
          </p:cNvCxnSpPr>
          <p:nvPr/>
        </p:nvCxnSpPr>
        <p:spPr>
          <a:xfrm flipV="1">
            <a:off x="7730197" y="4205929"/>
            <a:ext cx="380740" cy="39648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4530BDF3-EA82-4F00-A5A1-60334002C1DE}"/>
              </a:ext>
            </a:extLst>
          </p:cNvPr>
          <p:cNvSpPr txBox="1"/>
          <p:nvPr/>
        </p:nvSpPr>
        <p:spPr>
          <a:xfrm>
            <a:off x="1431448" y="376731"/>
            <a:ext cx="661527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000" dirty="0">
                <a:solidFill>
                  <a:srgbClr val="FF0000"/>
                </a:solidFill>
              </a:rPr>
              <a:t>QUID PERPETUÏTEIT als TERMINAL VALUE</a:t>
            </a:r>
            <a:endParaRPr lang="nl-BE" sz="3000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E16CD18-8E32-4D04-A9A8-9DBCD0E48E47}"/>
              </a:ext>
            </a:extLst>
          </p:cNvPr>
          <p:cNvCxnSpPr>
            <a:cxnSpLocks/>
          </p:cNvCxnSpPr>
          <p:nvPr/>
        </p:nvCxnSpPr>
        <p:spPr>
          <a:xfrm>
            <a:off x="265002" y="2234740"/>
            <a:ext cx="1041311" cy="20261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23B610F-7260-4EA4-8FD7-8180DA188D9E}"/>
              </a:ext>
            </a:extLst>
          </p:cNvPr>
          <p:cNvCxnSpPr>
            <a:cxnSpLocks/>
          </p:cNvCxnSpPr>
          <p:nvPr/>
        </p:nvCxnSpPr>
        <p:spPr>
          <a:xfrm flipH="1">
            <a:off x="220277" y="2127996"/>
            <a:ext cx="1129141" cy="227617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3DA56DD-26BA-494B-A485-31EE9C2A97A6}"/>
              </a:ext>
            </a:extLst>
          </p:cNvPr>
          <p:cNvCxnSpPr>
            <a:cxnSpLocks/>
          </p:cNvCxnSpPr>
          <p:nvPr/>
        </p:nvCxnSpPr>
        <p:spPr>
          <a:xfrm>
            <a:off x="1756173" y="3596656"/>
            <a:ext cx="1128376" cy="11382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BF0C168-A349-442F-A667-1C6B8D3FB364}"/>
              </a:ext>
            </a:extLst>
          </p:cNvPr>
          <p:cNvCxnSpPr>
            <a:cxnSpLocks/>
            <a:stCxn id="15" idx="2"/>
          </p:cNvCxnSpPr>
          <p:nvPr/>
        </p:nvCxnSpPr>
        <p:spPr>
          <a:xfrm flipV="1">
            <a:off x="1569222" y="3596656"/>
            <a:ext cx="1282578" cy="107275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50D519B6-9F95-4446-8563-74649A808FDB}"/>
              </a:ext>
            </a:extLst>
          </p:cNvPr>
          <p:cNvSpPr/>
          <p:nvPr/>
        </p:nvSpPr>
        <p:spPr>
          <a:xfrm>
            <a:off x="4753484" y="4299774"/>
            <a:ext cx="362968" cy="2886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D34B3C-F24D-4978-98DD-B2913C611947}"/>
              </a:ext>
            </a:extLst>
          </p:cNvPr>
          <p:cNvSpPr txBox="1"/>
          <p:nvPr/>
        </p:nvSpPr>
        <p:spPr>
          <a:xfrm>
            <a:off x="1012122" y="5186253"/>
            <a:ext cx="12554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u="sng" dirty="0"/>
              <a:t> 108 x 1,02 </a:t>
            </a:r>
          </a:p>
          <a:p>
            <a:r>
              <a:rPr lang="nl-BE" dirty="0"/>
              <a:t>      10%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8F0EDB-2EB3-46CF-B327-A32C2CFC62C9}"/>
              </a:ext>
            </a:extLst>
          </p:cNvPr>
          <p:cNvSpPr txBox="1"/>
          <p:nvPr/>
        </p:nvSpPr>
        <p:spPr>
          <a:xfrm>
            <a:off x="2575579" y="4912237"/>
            <a:ext cx="660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groei</a:t>
            </a:r>
          </a:p>
        </p:txBody>
      </p:sp>
      <p:cxnSp>
        <p:nvCxnSpPr>
          <p:cNvPr id="2050" name="Straight Arrow Connector 2049">
            <a:extLst>
              <a:ext uri="{FF2B5EF4-FFF2-40B4-BE49-F238E27FC236}">
                <a16:creationId xmlns:a16="http://schemas.microsoft.com/office/drawing/2014/main" id="{ECF0C821-A9BD-435C-9D74-6DFAB0095E01}"/>
              </a:ext>
            </a:extLst>
          </p:cNvPr>
          <p:cNvCxnSpPr>
            <a:cxnSpLocks/>
          </p:cNvCxnSpPr>
          <p:nvPr/>
        </p:nvCxnSpPr>
        <p:spPr>
          <a:xfrm flipH="1">
            <a:off x="2195192" y="5214042"/>
            <a:ext cx="391540" cy="1330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C092570C-014E-4F9E-AD02-01B89927ADC6}"/>
              </a:ext>
            </a:extLst>
          </p:cNvPr>
          <p:cNvSpPr txBox="1"/>
          <p:nvPr/>
        </p:nvSpPr>
        <p:spPr>
          <a:xfrm>
            <a:off x="1049836" y="5995884"/>
            <a:ext cx="2937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Doorgaans iets hogere actualiseringsrente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C59A73C-4B1E-4416-B2F6-6574BBE301A9}"/>
              </a:ext>
            </a:extLst>
          </p:cNvPr>
          <p:cNvCxnSpPr>
            <a:cxnSpLocks/>
          </p:cNvCxnSpPr>
          <p:nvPr/>
        </p:nvCxnSpPr>
        <p:spPr>
          <a:xfrm flipH="1" flipV="1">
            <a:off x="1807860" y="5748250"/>
            <a:ext cx="234553" cy="2916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AB458CF-791A-4CE5-8853-D30DE2E15F8C}"/>
              </a:ext>
            </a:extLst>
          </p:cNvPr>
          <p:cNvCxnSpPr>
            <a:cxnSpLocks/>
          </p:cNvCxnSpPr>
          <p:nvPr/>
        </p:nvCxnSpPr>
        <p:spPr>
          <a:xfrm>
            <a:off x="7019144" y="5608553"/>
            <a:ext cx="456765" cy="40853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AA1E5E9-6845-478B-9D75-85B4404A5238}"/>
              </a:ext>
            </a:extLst>
          </p:cNvPr>
          <p:cNvCxnSpPr>
            <a:cxnSpLocks/>
          </p:cNvCxnSpPr>
          <p:nvPr/>
        </p:nvCxnSpPr>
        <p:spPr>
          <a:xfrm flipV="1">
            <a:off x="7019144" y="5553605"/>
            <a:ext cx="380740" cy="39648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C8342E59-0BFD-41D1-BC17-E3CA021B0AD5}"/>
              </a:ext>
            </a:extLst>
          </p:cNvPr>
          <p:cNvSpPr txBox="1"/>
          <p:nvPr/>
        </p:nvSpPr>
        <p:spPr>
          <a:xfrm>
            <a:off x="952234" y="4940101"/>
            <a:ext cx="6277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PERPETUÏTEIT</a:t>
            </a:r>
          </a:p>
        </p:txBody>
      </p:sp>
    </p:spTree>
    <p:extLst>
      <p:ext uri="{BB962C8B-B14F-4D97-AF65-F5344CB8AC3E}">
        <p14:creationId xmlns:p14="http://schemas.microsoft.com/office/powerpoint/2010/main" val="3471354344"/>
      </p:ext>
    </p:extLst>
  </p:cSld>
  <p:clrMapOvr>
    <a:masterClrMapping/>
  </p:clrMapOvr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CB1E8D64-E451-43FA-9782-063719BC6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227" y="2324199"/>
            <a:ext cx="5905500" cy="2447925"/>
          </a:xfrm>
          <a:prstGeom prst="rect">
            <a:avLst/>
          </a:prstGeom>
        </p:spPr>
      </p:pic>
      <p:pic>
        <p:nvPicPr>
          <p:cNvPr id="2049" name="image2.png">
            <a:extLst>
              <a:ext uri="{FF2B5EF4-FFF2-40B4-BE49-F238E27FC236}">
                <a16:creationId xmlns:a16="http://schemas.microsoft.com/office/drawing/2014/main" id="{7E9DE044-6614-4230-8BEE-BAABDDA2A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33728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14BFF551-F0BA-4FEB-91C9-848DBD360A0F}"/>
              </a:ext>
            </a:extLst>
          </p:cNvPr>
          <p:cNvSpPr/>
          <p:nvPr/>
        </p:nvSpPr>
        <p:spPr>
          <a:xfrm>
            <a:off x="3034227" y="3251200"/>
            <a:ext cx="246330" cy="17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655DB34-817F-498B-9057-FAC3B93DFB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615" y="2127996"/>
            <a:ext cx="2515214" cy="25414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77AAE3-4B52-4F8B-80B5-498D859FC9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335" y="2301736"/>
            <a:ext cx="2405787" cy="23006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C9CEB7-16DB-4E83-8833-2235F3A91720}"/>
              </a:ext>
            </a:extLst>
          </p:cNvPr>
          <p:cNvSpPr txBox="1"/>
          <p:nvPr/>
        </p:nvSpPr>
        <p:spPr>
          <a:xfrm rot="5400000">
            <a:off x="2324758" y="3066534"/>
            <a:ext cx="1211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B050"/>
                </a:solidFill>
              </a:rPr>
              <a:t>Net-cash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CE9F7F-96B7-4EA1-86AF-6234948D2E4C}"/>
              </a:ext>
            </a:extLst>
          </p:cNvPr>
          <p:cNvSpPr txBox="1"/>
          <p:nvPr/>
        </p:nvSpPr>
        <p:spPr>
          <a:xfrm>
            <a:off x="3282461" y="5303087"/>
            <a:ext cx="4447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Actuele waarde 5 x kasstroom  		399</a:t>
            </a:r>
          </a:p>
          <a:p>
            <a:r>
              <a:rPr lang="nl-BE" dirty="0"/>
              <a:t>+/+ Actuele waarde Terminal Value	292</a:t>
            </a:r>
          </a:p>
          <a:p>
            <a:r>
              <a:rPr lang="nl-BE" dirty="0"/>
              <a:t>ENTERPRISE VALUE:				691	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5B5D3E4-731B-4573-9E23-3EFB680883CD}"/>
              </a:ext>
            </a:extLst>
          </p:cNvPr>
          <p:cNvCxnSpPr>
            <a:cxnSpLocks/>
          </p:cNvCxnSpPr>
          <p:nvPr/>
        </p:nvCxnSpPr>
        <p:spPr>
          <a:xfrm>
            <a:off x="6018774" y="4755416"/>
            <a:ext cx="909564" cy="6536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EBFF69E-B197-45C3-A3E6-411540F493CA}"/>
              </a:ext>
            </a:extLst>
          </p:cNvPr>
          <p:cNvCxnSpPr>
            <a:cxnSpLocks/>
          </p:cNvCxnSpPr>
          <p:nvPr/>
        </p:nvCxnSpPr>
        <p:spPr>
          <a:xfrm flipH="1">
            <a:off x="7469945" y="4734931"/>
            <a:ext cx="1153551" cy="9624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A2DC9F-A163-4D98-B643-5DA599AA59F9}"/>
              </a:ext>
            </a:extLst>
          </p:cNvPr>
          <p:cNvCxnSpPr/>
          <p:nvPr/>
        </p:nvCxnSpPr>
        <p:spPr>
          <a:xfrm flipV="1">
            <a:off x="6928338" y="5903567"/>
            <a:ext cx="541607" cy="70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Beste Elektrische Auto's van 2021 / 2022 - Mountox">
            <a:extLst>
              <a:ext uri="{FF2B5EF4-FFF2-40B4-BE49-F238E27FC236}">
                <a16:creationId xmlns:a16="http://schemas.microsoft.com/office/drawing/2014/main" id="{006AA5F9-4C5A-4C43-8B64-22FBBACC8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555" y="2250280"/>
            <a:ext cx="1263274" cy="54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778DBA0-30BB-40D4-B63C-B28685FF48CD}"/>
              </a:ext>
            </a:extLst>
          </p:cNvPr>
          <p:cNvSpPr/>
          <p:nvPr/>
        </p:nvSpPr>
        <p:spPr>
          <a:xfrm>
            <a:off x="311614" y="2757160"/>
            <a:ext cx="2508233" cy="1912250"/>
          </a:xfrm>
          <a:custGeom>
            <a:avLst/>
            <a:gdLst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51906 w 2297875"/>
              <a:gd name="connsiteY4" fmla="*/ 831273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39152 w 2297875"/>
              <a:gd name="connsiteY4" fmla="*/ 612345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  <a:gd name="connsiteX0" fmla="*/ 1300787 w 2297875"/>
              <a:gd name="connsiteY0" fmla="*/ 624158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39152 w 2297875"/>
              <a:gd name="connsiteY4" fmla="*/ 612345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300787 w 2297875"/>
              <a:gd name="connsiteY11" fmla="*/ 624158 h 1620982"/>
              <a:gd name="connsiteX0" fmla="*/ 1300787 w 2291497"/>
              <a:gd name="connsiteY0" fmla="*/ 624158 h 1620982"/>
              <a:gd name="connsiteX1" fmla="*/ 2291497 w 2291497"/>
              <a:gd name="connsiteY1" fmla="*/ 636013 h 1620982"/>
              <a:gd name="connsiteX2" fmla="*/ 2286000 w 2291497"/>
              <a:gd name="connsiteY2" fmla="*/ 5937 h 1620982"/>
              <a:gd name="connsiteX3" fmla="*/ 1140031 w 2291497"/>
              <a:gd name="connsiteY3" fmla="*/ 0 h 1620982"/>
              <a:gd name="connsiteX4" fmla="*/ 1139152 w 2291497"/>
              <a:gd name="connsiteY4" fmla="*/ 612345 h 1620982"/>
              <a:gd name="connsiteX5" fmla="*/ 890649 w 2291497"/>
              <a:gd name="connsiteY5" fmla="*/ 1377537 h 1620982"/>
              <a:gd name="connsiteX6" fmla="*/ 0 w 2291497"/>
              <a:gd name="connsiteY6" fmla="*/ 1377537 h 1620982"/>
              <a:gd name="connsiteX7" fmla="*/ 0 w 2291497"/>
              <a:gd name="connsiteY7" fmla="*/ 1620982 h 1620982"/>
              <a:gd name="connsiteX8" fmla="*/ 1145969 w 2291497"/>
              <a:gd name="connsiteY8" fmla="*/ 1609106 h 1620982"/>
              <a:gd name="connsiteX9" fmla="*/ 1145969 w 2291497"/>
              <a:gd name="connsiteY9" fmla="*/ 1365662 h 1620982"/>
              <a:gd name="connsiteX10" fmla="*/ 985652 w 2291497"/>
              <a:gd name="connsiteY10" fmla="*/ 1377537 h 1620982"/>
              <a:gd name="connsiteX11" fmla="*/ 1300787 w 2291497"/>
              <a:gd name="connsiteY11" fmla="*/ 624158 h 162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1497" h="1620982">
                <a:moveTo>
                  <a:pt x="1300787" y="624158"/>
                </a:moveTo>
                <a:lnTo>
                  <a:pt x="2291497" y="636013"/>
                </a:lnTo>
                <a:cubicBezTo>
                  <a:pt x="2289665" y="425988"/>
                  <a:pt x="2287832" y="215962"/>
                  <a:pt x="2286000" y="5937"/>
                </a:cubicBezTo>
                <a:lnTo>
                  <a:pt x="1140031" y="0"/>
                </a:lnTo>
                <a:lnTo>
                  <a:pt x="1139152" y="612345"/>
                </a:lnTo>
                <a:lnTo>
                  <a:pt x="890649" y="1377537"/>
                </a:lnTo>
                <a:lnTo>
                  <a:pt x="0" y="1377537"/>
                </a:lnTo>
                <a:lnTo>
                  <a:pt x="0" y="1620982"/>
                </a:lnTo>
                <a:lnTo>
                  <a:pt x="1145969" y="1609106"/>
                </a:lnTo>
                <a:lnTo>
                  <a:pt x="1145969" y="1365662"/>
                </a:lnTo>
                <a:lnTo>
                  <a:pt x="985652" y="1377537"/>
                </a:lnTo>
                <a:lnTo>
                  <a:pt x="1300787" y="624158"/>
                </a:lnTo>
                <a:close/>
              </a:path>
            </a:pathLst>
          </a:custGeom>
          <a:solidFill>
            <a:srgbClr val="92D050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ECF8FB-83EE-41A6-9779-813D6690AEDD}"/>
              </a:ext>
            </a:extLst>
          </p:cNvPr>
          <p:cNvSpPr txBox="1"/>
          <p:nvPr/>
        </p:nvSpPr>
        <p:spPr>
          <a:xfrm>
            <a:off x="1691248" y="2144771"/>
            <a:ext cx="1007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rgbClr val="FF0000"/>
                </a:solidFill>
              </a:rPr>
              <a:t>185.000 €</a:t>
            </a:r>
            <a:r>
              <a:rPr lang="nl-BE" sz="16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36AD44-364C-43D6-A606-853434B8024F}"/>
              </a:ext>
            </a:extLst>
          </p:cNvPr>
          <p:cNvSpPr txBox="1"/>
          <p:nvPr/>
        </p:nvSpPr>
        <p:spPr>
          <a:xfrm>
            <a:off x="4348635" y="1629746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Goodwill: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906039-FE46-4EA9-8459-024EDF947009}"/>
              </a:ext>
            </a:extLst>
          </p:cNvPr>
          <p:cNvSpPr txBox="1"/>
          <p:nvPr/>
        </p:nvSpPr>
        <p:spPr>
          <a:xfrm>
            <a:off x="5346797" y="1012269"/>
            <a:ext cx="2122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691 Enterprise Value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1D8702A-39F9-4A7E-AB08-C8D38B2A0275}"/>
              </a:ext>
            </a:extLst>
          </p:cNvPr>
          <p:cNvSpPr txBox="1"/>
          <p:nvPr/>
        </p:nvSpPr>
        <p:spPr>
          <a:xfrm>
            <a:off x="5282164" y="1249447"/>
            <a:ext cx="2187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-185 Eigen Vermogen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5942EC9-70EA-4679-A93B-108CF4E9B0A5}"/>
              </a:ext>
            </a:extLst>
          </p:cNvPr>
          <p:cNvCxnSpPr/>
          <p:nvPr/>
        </p:nvCxnSpPr>
        <p:spPr>
          <a:xfrm flipV="1">
            <a:off x="5346797" y="1596152"/>
            <a:ext cx="541607" cy="70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6DBE7D5-FC1C-4D14-ACC3-4996CA1FA137}"/>
              </a:ext>
            </a:extLst>
          </p:cNvPr>
          <p:cNvSpPr txBox="1"/>
          <p:nvPr/>
        </p:nvSpPr>
        <p:spPr>
          <a:xfrm>
            <a:off x="5346797" y="162760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506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486DAB5-90C9-495C-A20E-15F2DE34CBD2}"/>
              </a:ext>
            </a:extLst>
          </p:cNvPr>
          <p:cNvSpPr txBox="1"/>
          <p:nvPr/>
        </p:nvSpPr>
        <p:spPr>
          <a:xfrm>
            <a:off x="3301114" y="1026229"/>
            <a:ext cx="1330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EBITDA: 180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703B526-03D9-4FB4-9BA7-C5FCCAF8A053}"/>
              </a:ext>
            </a:extLst>
          </p:cNvPr>
          <p:cNvSpPr txBox="1"/>
          <p:nvPr/>
        </p:nvSpPr>
        <p:spPr>
          <a:xfrm>
            <a:off x="4516950" y="1012361"/>
            <a:ext cx="914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x 3,85 =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DC567A-9A64-4AD2-8724-7E5050E6ABD9}"/>
              </a:ext>
            </a:extLst>
          </p:cNvPr>
          <p:cNvCxnSpPr>
            <a:cxnSpLocks/>
          </p:cNvCxnSpPr>
          <p:nvPr/>
        </p:nvCxnSpPr>
        <p:spPr>
          <a:xfrm>
            <a:off x="7730197" y="4260877"/>
            <a:ext cx="456765" cy="40853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AA0A020-7C7B-4B5E-B017-6A71A8404416}"/>
              </a:ext>
            </a:extLst>
          </p:cNvPr>
          <p:cNvCxnSpPr>
            <a:cxnSpLocks/>
          </p:cNvCxnSpPr>
          <p:nvPr/>
        </p:nvCxnSpPr>
        <p:spPr>
          <a:xfrm flipV="1">
            <a:off x="7730197" y="4205929"/>
            <a:ext cx="380740" cy="39648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4530BDF3-EA82-4F00-A5A1-60334002C1DE}"/>
              </a:ext>
            </a:extLst>
          </p:cNvPr>
          <p:cNvSpPr txBox="1"/>
          <p:nvPr/>
        </p:nvSpPr>
        <p:spPr>
          <a:xfrm>
            <a:off x="1431448" y="376731"/>
            <a:ext cx="661527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000" dirty="0">
                <a:solidFill>
                  <a:srgbClr val="FF0000"/>
                </a:solidFill>
              </a:rPr>
              <a:t>QUID PERPETUÏTEIT als TERMINAL VALUE</a:t>
            </a:r>
            <a:endParaRPr lang="nl-BE" sz="3000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E16CD18-8E32-4D04-A9A8-9DBCD0E48E47}"/>
              </a:ext>
            </a:extLst>
          </p:cNvPr>
          <p:cNvCxnSpPr>
            <a:cxnSpLocks/>
          </p:cNvCxnSpPr>
          <p:nvPr/>
        </p:nvCxnSpPr>
        <p:spPr>
          <a:xfrm>
            <a:off x="265002" y="2234740"/>
            <a:ext cx="1041311" cy="20261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23B610F-7260-4EA4-8FD7-8180DA188D9E}"/>
              </a:ext>
            </a:extLst>
          </p:cNvPr>
          <p:cNvCxnSpPr>
            <a:cxnSpLocks/>
          </p:cNvCxnSpPr>
          <p:nvPr/>
        </p:nvCxnSpPr>
        <p:spPr>
          <a:xfrm flipH="1">
            <a:off x="220277" y="2127996"/>
            <a:ext cx="1129141" cy="227617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3DA56DD-26BA-494B-A485-31EE9C2A97A6}"/>
              </a:ext>
            </a:extLst>
          </p:cNvPr>
          <p:cNvCxnSpPr>
            <a:cxnSpLocks/>
          </p:cNvCxnSpPr>
          <p:nvPr/>
        </p:nvCxnSpPr>
        <p:spPr>
          <a:xfrm>
            <a:off x="1756173" y="3596656"/>
            <a:ext cx="1128376" cy="11382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BF0C168-A349-442F-A667-1C6B8D3FB364}"/>
              </a:ext>
            </a:extLst>
          </p:cNvPr>
          <p:cNvCxnSpPr>
            <a:cxnSpLocks/>
            <a:stCxn id="15" idx="2"/>
          </p:cNvCxnSpPr>
          <p:nvPr/>
        </p:nvCxnSpPr>
        <p:spPr>
          <a:xfrm flipV="1">
            <a:off x="1569222" y="3596656"/>
            <a:ext cx="1282578" cy="107275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50D519B6-9F95-4446-8563-74649A808FDB}"/>
              </a:ext>
            </a:extLst>
          </p:cNvPr>
          <p:cNvSpPr/>
          <p:nvPr/>
        </p:nvSpPr>
        <p:spPr>
          <a:xfrm>
            <a:off x="4753484" y="4299774"/>
            <a:ext cx="362968" cy="2886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D34B3C-F24D-4978-98DD-B2913C611947}"/>
              </a:ext>
            </a:extLst>
          </p:cNvPr>
          <p:cNvSpPr txBox="1"/>
          <p:nvPr/>
        </p:nvSpPr>
        <p:spPr>
          <a:xfrm>
            <a:off x="1012122" y="5186253"/>
            <a:ext cx="12554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u="sng" dirty="0"/>
              <a:t> 108 x 1,02 </a:t>
            </a:r>
          </a:p>
          <a:p>
            <a:r>
              <a:rPr lang="nl-BE" dirty="0"/>
              <a:t>      10%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C68EFA-AAD3-4972-BB2D-B4B6370E9BC5}"/>
              </a:ext>
            </a:extLst>
          </p:cNvPr>
          <p:cNvSpPr txBox="1"/>
          <p:nvPr/>
        </p:nvSpPr>
        <p:spPr>
          <a:xfrm>
            <a:off x="2143246" y="5282359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= 1.101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2B606A6-C270-4481-9211-8ABBB31A0774}"/>
              </a:ext>
            </a:extLst>
          </p:cNvPr>
          <p:cNvSpPr txBox="1"/>
          <p:nvPr/>
        </p:nvSpPr>
        <p:spPr>
          <a:xfrm>
            <a:off x="952234" y="4940101"/>
            <a:ext cx="6277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PERPETUÏTEIT</a:t>
            </a:r>
          </a:p>
        </p:txBody>
      </p:sp>
    </p:spTree>
    <p:extLst>
      <p:ext uri="{BB962C8B-B14F-4D97-AF65-F5344CB8AC3E}">
        <p14:creationId xmlns:p14="http://schemas.microsoft.com/office/powerpoint/2010/main" val="2091893268"/>
      </p:ext>
    </p:extLst>
  </p:cSld>
  <p:clrMapOvr>
    <a:masterClrMapping/>
  </p:clrMapOvr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CB1E8D64-E451-43FA-9782-063719BC6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227" y="2324199"/>
            <a:ext cx="5905500" cy="2447925"/>
          </a:xfrm>
          <a:prstGeom prst="rect">
            <a:avLst/>
          </a:prstGeom>
        </p:spPr>
      </p:pic>
      <p:pic>
        <p:nvPicPr>
          <p:cNvPr id="2049" name="image2.png">
            <a:extLst>
              <a:ext uri="{FF2B5EF4-FFF2-40B4-BE49-F238E27FC236}">
                <a16:creationId xmlns:a16="http://schemas.microsoft.com/office/drawing/2014/main" id="{7E9DE044-6614-4230-8BEE-BAABDDA2A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33728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14BFF551-F0BA-4FEB-91C9-848DBD360A0F}"/>
              </a:ext>
            </a:extLst>
          </p:cNvPr>
          <p:cNvSpPr/>
          <p:nvPr/>
        </p:nvSpPr>
        <p:spPr>
          <a:xfrm>
            <a:off x="3034227" y="3251200"/>
            <a:ext cx="246330" cy="17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655DB34-817F-498B-9057-FAC3B93DFB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615" y="2127996"/>
            <a:ext cx="2515214" cy="25414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77AAE3-4B52-4F8B-80B5-498D859FC9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335" y="2301736"/>
            <a:ext cx="2405787" cy="23006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C9CEB7-16DB-4E83-8833-2235F3A91720}"/>
              </a:ext>
            </a:extLst>
          </p:cNvPr>
          <p:cNvSpPr txBox="1"/>
          <p:nvPr/>
        </p:nvSpPr>
        <p:spPr>
          <a:xfrm rot="5400000">
            <a:off x="2324758" y="3066534"/>
            <a:ext cx="1211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B050"/>
                </a:solidFill>
              </a:rPr>
              <a:t>Net-cash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CE9F7F-96B7-4EA1-86AF-6234948D2E4C}"/>
              </a:ext>
            </a:extLst>
          </p:cNvPr>
          <p:cNvSpPr txBox="1"/>
          <p:nvPr/>
        </p:nvSpPr>
        <p:spPr>
          <a:xfrm>
            <a:off x="3282461" y="5303087"/>
            <a:ext cx="4447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Actuele waarde 5 x kasstroom  		399</a:t>
            </a:r>
          </a:p>
          <a:p>
            <a:r>
              <a:rPr lang="nl-BE" dirty="0"/>
              <a:t>+/+ Actuele waarde Terminal Value	292</a:t>
            </a:r>
          </a:p>
          <a:p>
            <a:r>
              <a:rPr lang="nl-BE" dirty="0"/>
              <a:t>ENTERPRISE VALUE:				691	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5B5D3E4-731B-4573-9E23-3EFB680883CD}"/>
              </a:ext>
            </a:extLst>
          </p:cNvPr>
          <p:cNvCxnSpPr>
            <a:cxnSpLocks/>
          </p:cNvCxnSpPr>
          <p:nvPr/>
        </p:nvCxnSpPr>
        <p:spPr>
          <a:xfrm>
            <a:off x="6018774" y="4755416"/>
            <a:ext cx="909564" cy="6536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EBFF69E-B197-45C3-A3E6-411540F493CA}"/>
              </a:ext>
            </a:extLst>
          </p:cNvPr>
          <p:cNvCxnSpPr>
            <a:cxnSpLocks/>
          </p:cNvCxnSpPr>
          <p:nvPr/>
        </p:nvCxnSpPr>
        <p:spPr>
          <a:xfrm flipH="1">
            <a:off x="7469945" y="4734931"/>
            <a:ext cx="1153551" cy="9624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A2DC9F-A163-4D98-B643-5DA599AA59F9}"/>
              </a:ext>
            </a:extLst>
          </p:cNvPr>
          <p:cNvCxnSpPr/>
          <p:nvPr/>
        </p:nvCxnSpPr>
        <p:spPr>
          <a:xfrm flipV="1">
            <a:off x="6928338" y="5903567"/>
            <a:ext cx="541607" cy="70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Beste Elektrische Auto's van 2021 / 2022 - Mountox">
            <a:extLst>
              <a:ext uri="{FF2B5EF4-FFF2-40B4-BE49-F238E27FC236}">
                <a16:creationId xmlns:a16="http://schemas.microsoft.com/office/drawing/2014/main" id="{006AA5F9-4C5A-4C43-8B64-22FBBACC8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555" y="2250280"/>
            <a:ext cx="1263274" cy="54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778DBA0-30BB-40D4-B63C-B28685FF48CD}"/>
              </a:ext>
            </a:extLst>
          </p:cNvPr>
          <p:cNvSpPr/>
          <p:nvPr/>
        </p:nvSpPr>
        <p:spPr>
          <a:xfrm>
            <a:off x="311614" y="2757160"/>
            <a:ext cx="2508233" cy="1912250"/>
          </a:xfrm>
          <a:custGeom>
            <a:avLst/>
            <a:gdLst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51906 w 2297875"/>
              <a:gd name="connsiteY4" fmla="*/ 831273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39152 w 2297875"/>
              <a:gd name="connsiteY4" fmla="*/ 612345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  <a:gd name="connsiteX0" fmla="*/ 1300787 w 2297875"/>
              <a:gd name="connsiteY0" fmla="*/ 624158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39152 w 2297875"/>
              <a:gd name="connsiteY4" fmla="*/ 612345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300787 w 2297875"/>
              <a:gd name="connsiteY11" fmla="*/ 624158 h 1620982"/>
              <a:gd name="connsiteX0" fmla="*/ 1300787 w 2291497"/>
              <a:gd name="connsiteY0" fmla="*/ 624158 h 1620982"/>
              <a:gd name="connsiteX1" fmla="*/ 2291497 w 2291497"/>
              <a:gd name="connsiteY1" fmla="*/ 636013 h 1620982"/>
              <a:gd name="connsiteX2" fmla="*/ 2286000 w 2291497"/>
              <a:gd name="connsiteY2" fmla="*/ 5937 h 1620982"/>
              <a:gd name="connsiteX3" fmla="*/ 1140031 w 2291497"/>
              <a:gd name="connsiteY3" fmla="*/ 0 h 1620982"/>
              <a:gd name="connsiteX4" fmla="*/ 1139152 w 2291497"/>
              <a:gd name="connsiteY4" fmla="*/ 612345 h 1620982"/>
              <a:gd name="connsiteX5" fmla="*/ 890649 w 2291497"/>
              <a:gd name="connsiteY5" fmla="*/ 1377537 h 1620982"/>
              <a:gd name="connsiteX6" fmla="*/ 0 w 2291497"/>
              <a:gd name="connsiteY6" fmla="*/ 1377537 h 1620982"/>
              <a:gd name="connsiteX7" fmla="*/ 0 w 2291497"/>
              <a:gd name="connsiteY7" fmla="*/ 1620982 h 1620982"/>
              <a:gd name="connsiteX8" fmla="*/ 1145969 w 2291497"/>
              <a:gd name="connsiteY8" fmla="*/ 1609106 h 1620982"/>
              <a:gd name="connsiteX9" fmla="*/ 1145969 w 2291497"/>
              <a:gd name="connsiteY9" fmla="*/ 1365662 h 1620982"/>
              <a:gd name="connsiteX10" fmla="*/ 985652 w 2291497"/>
              <a:gd name="connsiteY10" fmla="*/ 1377537 h 1620982"/>
              <a:gd name="connsiteX11" fmla="*/ 1300787 w 2291497"/>
              <a:gd name="connsiteY11" fmla="*/ 624158 h 162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1497" h="1620982">
                <a:moveTo>
                  <a:pt x="1300787" y="624158"/>
                </a:moveTo>
                <a:lnTo>
                  <a:pt x="2291497" y="636013"/>
                </a:lnTo>
                <a:cubicBezTo>
                  <a:pt x="2289665" y="425988"/>
                  <a:pt x="2287832" y="215962"/>
                  <a:pt x="2286000" y="5937"/>
                </a:cubicBezTo>
                <a:lnTo>
                  <a:pt x="1140031" y="0"/>
                </a:lnTo>
                <a:lnTo>
                  <a:pt x="1139152" y="612345"/>
                </a:lnTo>
                <a:lnTo>
                  <a:pt x="890649" y="1377537"/>
                </a:lnTo>
                <a:lnTo>
                  <a:pt x="0" y="1377537"/>
                </a:lnTo>
                <a:lnTo>
                  <a:pt x="0" y="1620982"/>
                </a:lnTo>
                <a:lnTo>
                  <a:pt x="1145969" y="1609106"/>
                </a:lnTo>
                <a:lnTo>
                  <a:pt x="1145969" y="1365662"/>
                </a:lnTo>
                <a:lnTo>
                  <a:pt x="985652" y="1377537"/>
                </a:lnTo>
                <a:lnTo>
                  <a:pt x="1300787" y="624158"/>
                </a:lnTo>
                <a:close/>
              </a:path>
            </a:pathLst>
          </a:custGeom>
          <a:solidFill>
            <a:srgbClr val="92D050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ECF8FB-83EE-41A6-9779-813D6690AEDD}"/>
              </a:ext>
            </a:extLst>
          </p:cNvPr>
          <p:cNvSpPr txBox="1"/>
          <p:nvPr/>
        </p:nvSpPr>
        <p:spPr>
          <a:xfrm>
            <a:off x="1691248" y="2144771"/>
            <a:ext cx="1007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rgbClr val="FF0000"/>
                </a:solidFill>
              </a:rPr>
              <a:t>185.000 €</a:t>
            </a:r>
            <a:r>
              <a:rPr lang="nl-BE" sz="16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36AD44-364C-43D6-A606-853434B8024F}"/>
              </a:ext>
            </a:extLst>
          </p:cNvPr>
          <p:cNvSpPr txBox="1"/>
          <p:nvPr/>
        </p:nvSpPr>
        <p:spPr>
          <a:xfrm>
            <a:off x="4348635" y="1629746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Goodwill: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906039-FE46-4EA9-8459-024EDF947009}"/>
              </a:ext>
            </a:extLst>
          </p:cNvPr>
          <p:cNvSpPr txBox="1"/>
          <p:nvPr/>
        </p:nvSpPr>
        <p:spPr>
          <a:xfrm>
            <a:off x="5346797" y="1012269"/>
            <a:ext cx="2122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691 Enterprise Value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1D8702A-39F9-4A7E-AB08-C8D38B2A0275}"/>
              </a:ext>
            </a:extLst>
          </p:cNvPr>
          <p:cNvSpPr txBox="1"/>
          <p:nvPr/>
        </p:nvSpPr>
        <p:spPr>
          <a:xfrm>
            <a:off x="5282164" y="1249447"/>
            <a:ext cx="2187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-185 Eigen Vermogen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5942EC9-70EA-4679-A93B-108CF4E9B0A5}"/>
              </a:ext>
            </a:extLst>
          </p:cNvPr>
          <p:cNvCxnSpPr/>
          <p:nvPr/>
        </p:nvCxnSpPr>
        <p:spPr>
          <a:xfrm flipV="1">
            <a:off x="5346797" y="1596152"/>
            <a:ext cx="541607" cy="70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6DBE7D5-FC1C-4D14-ACC3-4996CA1FA137}"/>
              </a:ext>
            </a:extLst>
          </p:cNvPr>
          <p:cNvSpPr txBox="1"/>
          <p:nvPr/>
        </p:nvSpPr>
        <p:spPr>
          <a:xfrm>
            <a:off x="5346797" y="162760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506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486DAB5-90C9-495C-A20E-15F2DE34CBD2}"/>
              </a:ext>
            </a:extLst>
          </p:cNvPr>
          <p:cNvSpPr txBox="1"/>
          <p:nvPr/>
        </p:nvSpPr>
        <p:spPr>
          <a:xfrm>
            <a:off x="3301114" y="1026229"/>
            <a:ext cx="1330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EBITDA: 180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703B526-03D9-4FB4-9BA7-C5FCCAF8A053}"/>
              </a:ext>
            </a:extLst>
          </p:cNvPr>
          <p:cNvSpPr txBox="1"/>
          <p:nvPr/>
        </p:nvSpPr>
        <p:spPr>
          <a:xfrm>
            <a:off x="4516950" y="1012361"/>
            <a:ext cx="914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x 3,85 =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DC567A-9A64-4AD2-8724-7E5050E6ABD9}"/>
              </a:ext>
            </a:extLst>
          </p:cNvPr>
          <p:cNvCxnSpPr>
            <a:cxnSpLocks/>
          </p:cNvCxnSpPr>
          <p:nvPr/>
        </p:nvCxnSpPr>
        <p:spPr>
          <a:xfrm>
            <a:off x="7730197" y="4260877"/>
            <a:ext cx="456765" cy="40853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AA0A020-7C7B-4B5E-B017-6A71A8404416}"/>
              </a:ext>
            </a:extLst>
          </p:cNvPr>
          <p:cNvCxnSpPr>
            <a:cxnSpLocks/>
          </p:cNvCxnSpPr>
          <p:nvPr/>
        </p:nvCxnSpPr>
        <p:spPr>
          <a:xfrm flipV="1">
            <a:off x="7730197" y="4205929"/>
            <a:ext cx="380740" cy="39648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4530BDF3-EA82-4F00-A5A1-60334002C1DE}"/>
              </a:ext>
            </a:extLst>
          </p:cNvPr>
          <p:cNvSpPr txBox="1"/>
          <p:nvPr/>
        </p:nvSpPr>
        <p:spPr>
          <a:xfrm>
            <a:off x="1431448" y="376731"/>
            <a:ext cx="661527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000" dirty="0">
                <a:solidFill>
                  <a:srgbClr val="FF0000"/>
                </a:solidFill>
              </a:rPr>
              <a:t>QUID PERPETUÏTEIT als TERMINAL VALUE</a:t>
            </a:r>
            <a:endParaRPr lang="nl-BE" sz="3000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E16CD18-8E32-4D04-A9A8-9DBCD0E48E47}"/>
              </a:ext>
            </a:extLst>
          </p:cNvPr>
          <p:cNvCxnSpPr>
            <a:cxnSpLocks/>
          </p:cNvCxnSpPr>
          <p:nvPr/>
        </p:nvCxnSpPr>
        <p:spPr>
          <a:xfrm>
            <a:off x="265002" y="2234740"/>
            <a:ext cx="1041311" cy="20261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23B610F-7260-4EA4-8FD7-8180DA188D9E}"/>
              </a:ext>
            </a:extLst>
          </p:cNvPr>
          <p:cNvCxnSpPr>
            <a:cxnSpLocks/>
          </p:cNvCxnSpPr>
          <p:nvPr/>
        </p:nvCxnSpPr>
        <p:spPr>
          <a:xfrm flipH="1">
            <a:off x="220277" y="2127996"/>
            <a:ext cx="1129141" cy="227617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3DA56DD-26BA-494B-A485-31EE9C2A97A6}"/>
              </a:ext>
            </a:extLst>
          </p:cNvPr>
          <p:cNvCxnSpPr>
            <a:cxnSpLocks/>
          </p:cNvCxnSpPr>
          <p:nvPr/>
        </p:nvCxnSpPr>
        <p:spPr>
          <a:xfrm>
            <a:off x="1756173" y="3596656"/>
            <a:ext cx="1128376" cy="11382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BF0C168-A349-442F-A667-1C6B8D3FB364}"/>
              </a:ext>
            </a:extLst>
          </p:cNvPr>
          <p:cNvCxnSpPr>
            <a:cxnSpLocks/>
            <a:stCxn id="15" idx="2"/>
          </p:cNvCxnSpPr>
          <p:nvPr/>
        </p:nvCxnSpPr>
        <p:spPr>
          <a:xfrm flipV="1">
            <a:off x="1569222" y="3596656"/>
            <a:ext cx="1282578" cy="107275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50D519B6-9F95-4446-8563-74649A808FDB}"/>
              </a:ext>
            </a:extLst>
          </p:cNvPr>
          <p:cNvSpPr/>
          <p:nvPr/>
        </p:nvSpPr>
        <p:spPr>
          <a:xfrm>
            <a:off x="4753484" y="4299774"/>
            <a:ext cx="362968" cy="2886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D34B3C-F24D-4978-98DD-B2913C611947}"/>
              </a:ext>
            </a:extLst>
          </p:cNvPr>
          <p:cNvSpPr txBox="1"/>
          <p:nvPr/>
        </p:nvSpPr>
        <p:spPr>
          <a:xfrm>
            <a:off x="1012122" y="5186253"/>
            <a:ext cx="12554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u="sng" dirty="0"/>
              <a:t> 108 x 1,02 </a:t>
            </a:r>
          </a:p>
          <a:p>
            <a:r>
              <a:rPr lang="nl-BE" dirty="0"/>
              <a:t>      10%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C68EFA-AAD3-4972-BB2D-B4B6370E9BC5}"/>
              </a:ext>
            </a:extLst>
          </p:cNvPr>
          <p:cNvSpPr txBox="1"/>
          <p:nvPr/>
        </p:nvSpPr>
        <p:spPr>
          <a:xfrm>
            <a:off x="2143246" y="5282359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= 1.101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B3607EF-952C-4225-9D91-0225255FE25C}"/>
              </a:ext>
            </a:extLst>
          </p:cNvPr>
          <p:cNvCxnSpPr>
            <a:stCxn id="11" idx="3"/>
          </p:cNvCxnSpPr>
          <p:nvPr/>
        </p:nvCxnSpPr>
        <p:spPr>
          <a:xfrm flipV="1">
            <a:off x="3025219" y="4488238"/>
            <a:ext cx="4590128" cy="9787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72398771-E667-4532-9020-5E0B6D22771F}"/>
              </a:ext>
            </a:extLst>
          </p:cNvPr>
          <p:cNvSpPr txBox="1"/>
          <p:nvPr/>
        </p:nvSpPr>
        <p:spPr>
          <a:xfrm>
            <a:off x="952234" y="4940101"/>
            <a:ext cx="6277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PERPETUÏTEIT</a:t>
            </a:r>
          </a:p>
        </p:txBody>
      </p:sp>
    </p:spTree>
    <p:extLst>
      <p:ext uri="{BB962C8B-B14F-4D97-AF65-F5344CB8AC3E}">
        <p14:creationId xmlns:p14="http://schemas.microsoft.com/office/powerpoint/2010/main" val="3671693581"/>
      </p:ext>
    </p:extLst>
  </p:cSld>
  <p:clrMapOvr>
    <a:masterClrMapping/>
  </p:clrMapOvr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FC7CDC8-A6F8-495E-9A3C-8E0AE5B04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4884" y="2325543"/>
            <a:ext cx="5905500" cy="2447925"/>
          </a:xfrm>
          <a:prstGeom prst="rect">
            <a:avLst/>
          </a:prstGeom>
        </p:spPr>
      </p:pic>
      <p:pic>
        <p:nvPicPr>
          <p:cNvPr id="2049" name="image2.png">
            <a:extLst>
              <a:ext uri="{FF2B5EF4-FFF2-40B4-BE49-F238E27FC236}">
                <a16:creationId xmlns:a16="http://schemas.microsoft.com/office/drawing/2014/main" id="{7E9DE044-6614-4230-8BEE-BAABDDA2A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33728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14BFF551-F0BA-4FEB-91C9-848DBD360A0F}"/>
              </a:ext>
            </a:extLst>
          </p:cNvPr>
          <p:cNvSpPr/>
          <p:nvPr/>
        </p:nvSpPr>
        <p:spPr>
          <a:xfrm>
            <a:off x="3034227" y="3251200"/>
            <a:ext cx="246330" cy="17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655DB34-817F-498B-9057-FAC3B93DFB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615" y="2127996"/>
            <a:ext cx="2515214" cy="25414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77AAE3-4B52-4F8B-80B5-498D859FC9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335" y="2301736"/>
            <a:ext cx="2405787" cy="23006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C9CEB7-16DB-4E83-8833-2235F3A91720}"/>
              </a:ext>
            </a:extLst>
          </p:cNvPr>
          <p:cNvSpPr txBox="1"/>
          <p:nvPr/>
        </p:nvSpPr>
        <p:spPr>
          <a:xfrm rot="5400000">
            <a:off x="2324758" y="3066534"/>
            <a:ext cx="1211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B050"/>
                </a:solidFill>
              </a:rPr>
              <a:t>Net-cash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CE9F7F-96B7-4EA1-86AF-6234948D2E4C}"/>
              </a:ext>
            </a:extLst>
          </p:cNvPr>
          <p:cNvSpPr txBox="1"/>
          <p:nvPr/>
        </p:nvSpPr>
        <p:spPr>
          <a:xfrm>
            <a:off x="3282461" y="5303087"/>
            <a:ext cx="4447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Actuele waarde 5 x kasstroom  		399</a:t>
            </a:r>
          </a:p>
          <a:p>
            <a:r>
              <a:rPr lang="nl-BE" dirty="0"/>
              <a:t>+/+ Actuele waarde Terminal Value	875</a:t>
            </a:r>
          </a:p>
          <a:p>
            <a:r>
              <a:rPr lang="nl-BE" dirty="0"/>
              <a:t>ENTERPRISE VALUE:			     1.274	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5B5D3E4-731B-4573-9E23-3EFB680883CD}"/>
              </a:ext>
            </a:extLst>
          </p:cNvPr>
          <p:cNvCxnSpPr>
            <a:cxnSpLocks/>
          </p:cNvCxnSpPr>
          <p:nvPr/>
        </p:nvCxnSpPr>
        <p:spPr>
          <a:xfrm>
            <a:off x="6018774" y="4755416"/>
            <a:ext cx="909564" cy="6536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EBFF69E-B197-45C3-A3E6-411540F493CA}"/>
              </a:ext>
            </a:extLst>
          </p:cNvPr>
          <p:cNvCxnSpPr>
            <a:cxnSpLocks/>
          </p:cNvCxnSpPr>
          <p:nvPr/>
        </p:nvCxnSpPr>
        <p:spPr>
          <a:xfrm flipH="1">
            <a:off x="7469945" y="4734931"/>
            <a:ext cx="1153551" cy="9624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A2DC9F-A163-4D98-B643-5DA599AA59F9}"/>
              </a:ext>
            </a:extLst>
          </p:cNvPr>
          <p:cNvCxnSpPr/>
          <p:nvPr/>
        </p:nvCxnSpPr>
        <p:spPr>
          <a:xfrm flipV="1">
            <a:off x="6928338" y="5903567"/>
            <a:ext cx="541607" cy="70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Beste Elektrische Auto's van 2021 / 2022 - Mountox">
            <a:extLst>
              <a:ext uri="{FF2B5EF4-FFF2-40B4-BE49-F238E27FC236}">
                <a16:creationId xmlns:a16="http://schemas.microsoft.com/office/drawing/2014/main" id="{006AA5F9-4C5A-4C43-8B64-22FBBACC8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555" y="2250280"/>
            <a:ext cx="1263274" cy="54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778DBA0-30BB-40D4-B63C-B28685FF48CD}"/>
              </a:ext>
            </a:extLst>
          </p:cNvPr>
          <p:cNvSpPr/>
          <p:nvPr/>
        </p:nvSpPr>
        <p:spPr>
          <a:xfrm>
            <a:off x="311614" y="2757160"/>
            <a:ext cx="2508233" cy="1912250"/>
          </a:xfrm>
          <a:custGeom>
            <a:avLst/>
            <a:gdLst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51906 w 2297875"/>
              <a:gd name="connsiteY4" fmla="*/ 831273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39152 w 2297875"/>
              <a:gd name="connsiteY4" fmla="*/ 612345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  <a:gd name="connsiteX0" fmla="*/ 1300787 w 2297875"/>
              <a:gd name="connsiteY0" fmla="*/ 624158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39152 w 2297875"/>
              <a:gd name="connsiteY4" fmla="*/ 612345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300787 w 2297875"/>
              <a:gd name="connsiteY11" fmla="*/ 624158 h 1620982"/>
              <a:gd name="connsiteX0" fmla="*/ 1300787 w 2291497"/>
              <a:gd name="connsiteY0" fmla="*/ 624158 h 1620982"/>
              <a:gd name="connsiteX1" fmla="*/ 2291497 w 2291497"/>
              <a:gd name="connsiteY1" fmla="*/ 636013 h 1620982"/>
              <a:gd name="connsiteX2" fmla="*/ 2286000 w 2291497"/>
              <a:gd name="connsiteY2" fmla="*/ 5937 h 1620982"/>
              <a:gd name="connsiteX3" fmla="*/ 1140031 w 2291497"/>
              <a:gd name="connsiteY3" fmla="*/ 0 h 1620982"/>
              <a:gd name="connsiteX4" fmla="*/ 1139152 w 2291497"/>
              <a:gd name="connsiteY4" fmla="*/ 612345 h 1620982"/>
              <a:gd name="connsiteX5" fmla="*/ 890649 w 2291497"/>
              <a:gd name="connsiteY5" fmla="*/ 1377537 h 1620982"/>
              <a:gd name="connsiteX6" fmla="*/ 0 w 2291497"/>
              <a:gd name="connsiteY6" fmla="*/ 1377537 h 1620982"/>
              <a:gd name="connsiteX7" fmla="*/ 0 w 2291497"/>
              <a:gd name="connsiteY7" fmla="*/ 1620982 h 1620982"/>
              <a:gd name="connsiteX8" fmla="*/ 1145969 w 2291497"/>
              <a:gd name="connsiteY8" fmla="*/ 1609106 h 1620982"/>
              <a:gd name="connsiteX9" fmla="*/ 1145969 w 2291497"/>
              <a:gd name="connsiteY9" fmla="*/ 1365662 h 1620982"/>
              <a:gd name="connsiteX10" fmla="*/ 985652 w 2291497"/>
              <a:gd name="connsiteY10" fmla="*/ 1377537 h 1620982"/>
              <a:gd name="connsiteX11" fmla="*/ 1300787 w 2291497"/>
              <a:gd name="connsiteY11" fmla="*/ 624158 h 162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1497" h="1620982">
                <a:moveTo>
                  <a:pt x="1300787" y="624158"/>
                </a:moveTo>
                <a:lnTo>
                  <a:pt x="2291497" y="636013"/>
                </a:lnTo>
                <a:cubicBezTo>
                  <a:pt x="2289665" y="425988"/>
                  <a:pt x="2287832" y="215962"/>
                  <a:pt x="2286000" y="5937"/>
                </a:cubicBezTo>
                <a:lnTo>
                  <a:pt x="1140031" y="0"/>
                </a:lnTo>
                <a:lnTo>
                  <a:pt x="1139152" y="612345"/>
                </a:lnTo>
                <a:lnTo>
                  <a:pt x="890649" y="1377537"/>
                </a:lnTo>
                <a:lnTo>
                  <a:pt x="0" y="1377537"/>
                </a:lnTo>
                <a:lnTo>
                  <a:pt x="0" y="1620982"/>
                </a:lnTo>
                <a:lnTo>
                  <a:pt x="1145969" y="1609106"/>
                </a:lnTo>
                <a:lnTo>
                  <a:pt x="1145969" y="1365662"/>
                </a:lnTo>
                <a:lnTo>
                  <a:pt x="985652" y="1377537"/>
                </a:lnTo>
                <a:lnTo>
                  <a:pt x="1300787" y="624158"/>
                </a:lnTo>
                <a:close/>
              </a:path>
            </a:pathLst>
          </a:custGeom>
          <a:solidFill>
            <a:srgbClr val="92D050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ECF8FB-83EE-41A6-9779-813D6690AEDD}"/>
              </a:ext>
            </a:extLst>
          </p:cNvPr>
          <p:cNvSpPr txBox="1"/>
          <p:nvPr/>
        </p:nvSpPr>
        <p:spPr>
          <a:xfrm>
            <a:off x="1691248" y="2144771"/>
            <a:ext cx="1007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rgbClr val="FF0000"/>
                </a:solidFill>
              </a:rPr>
              <a:t>185.000 €</a:t>
            </a:r>
            <a:r>
              <a:rPr lang="nl-BE" sz="16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36AD44-364C-43D6-A606-853434B8024F}"/>
              </a:ext>
            </a:extLst>
          </p:cNvPr>
          <p:cNvSpPr txBox="1"/>
          <p:nvPr/>
        </p:nvSpPr>
        <p:spPr>
          <a:xfrm>
            <a:off x="4348635" y="1629746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Goodwill: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906039-FE46-4EA9-8459-024EDF947009}"/>
              </a:ext>
            </a:extLst>
          </p:cNvPr>
          <p:cNvSpPr txBox="1"/>
          <p:nvPr/>
        </p:nvSpPr>
        <p:spPr>
          <a:xfrm>
            <a:off x="5346797" y="1012269"/>
            <a:ext cx="2122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691 Enterprise Value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1D8702A-39F9-4A7E-AB08-C8D38B2A0275}"/>
              </a:ext>
            </a:extLst>
          </p:cNvPr>
          <p:cNvSpPr txBox="1"/>
          <p:nvPr/>
        </p:nvSpPr>
        <p:spPr>
          <a:xfrm>
            <a:off x="5282164" y="1249447"/>
            <a:ext cx="2187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-185 Eigen Vermogen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5942EC9-70EA-4679-A93B-108CF4E9B0A5}"/>
              </a:ext>
            </a:extLst>
          </p:cNvPr>
          <p:cNvCxnSpPr/>
          <p:nvPr/>
        </p:nvCxnSpPr>
        <p:spPr>
          <a:xfrm flipV="1">
            <a:off x="5346797" y="1596152"/>
            <a:ext cx="541607" cy="70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6DBE7D5-FC1C-4D14-ACC3-4996CA1FA137}"/>
              </a:ext>
            </a:extLst>
          </p:cNvPr>
          <p:cNvSpPr txBox="1"/>
          <p:nvPr/>
        </p:nvSpPr>
        <p:spPr>
          <a:xfrm>
            <a:off x="5346797" y="162760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506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486DAB5-90C9-495C-A20E-15F2DE34CBD2}"/>
              </a:ext>
            </a:extLst>
          </p:cNvPr>
          <p:cNvSpPr txBox="1"/>
          <p:nvPr/>
        </p:nvSpPr>
        <p:spPr>
          <a:xfrm>
            <a:off x="3301114" y="1026229"/>
            <a:ext cx="1330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EBITDA: 180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703B526-03D9-4FB4-9BA7-C5FCCAF8A053}"/>
              </a:ext>
            </a:extLst>
          </p:cNvPr>
          <p:cNvSpPr txBox="1"/>
          <p:nvPr/>
        </p:nvSpPr>
        <p:spPr>
          <a:xfrm>
            <a:off x="4516950" y="1012361"/>
            <a:ext cx="914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x 3,85 =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530BDF3-EA82-4F00-A5A1-60334002C1DE}"/>
              </a:ext>
            </a:extLst>
          </p:cNvPr>
          <p:cNvSpPr txBox="1"/>
          <p:nvPr/>
        </p:nvSpPr>
        <p:spPr>
          <a:xfrm>
            <a:off x="1431448" y="376731"/>
            <a:ext cx="661527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000" dirty="0">
                <a:solidFill>
                  <a:srgbClr val="FF0000"/>
                </a:solidFill>
              </a:rPr>
              <a:t>QUID PERPETUÏTEIT als TERMINAL VALUE</a:t>
            </a:r>
            <a:endParaRPr lang="nl-BE" sz="3000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E16CD18-8E32-4D04-A9A8-9DBCD0E48E47}"/>
              </a:ext>
            </a:extLst>
          </p:cNvPr>
          <p:cNvCxnSpPr>
            <a:cxnSpLocks/>
          </p:cNvCxnSpPr>
          <p:nvPr/>
        </p:nvCxnSpPr>
        <p:spPr>
          <a:xfrm>
            <a:off x="265002" y="2234740"/>
            <a:ext cx="1041311" cy="20261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23B610F-7260-4EA4-8FD7-8180DA188D9E}"/>
              </a:ext>
            </a:extLst>
          </p:cNvPr>
          <p:cNvCxnSpPr>
            <a:cxnSpLocks/>
          </p:cNvCxnSpPr>
          <p:nvPr/>
        </p:nvCxnSpPr>
        <p:spPr>
          <a:xfrm flipH="1">
            <a:off x="220277" y="2127996"/>
            <a:ext cx="1129141" cy="227617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3DA56DD-26BA-494B-A485-31EE9C2A97A6}"/>
              </a:ext>
            </a:extLst>
          </p:cNvPr>
          <p:cNvCxnSpPr>
            <a:cxnSpLocks/>
          </p:cNvCxnSpPr>
          <p:nvPr/>
        </p:nvCxnSpPr>
        <p:spPr>
          <a:xfrm>
            <a:off x="1756173" y="3596656"/>
            <a:ext cx="1128376" cy="11382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BF0C168-A349-442F-A667-1C6B8D3FB364}"/>
              </a:ext>
            </a:extLst>
          </p:cNvPr>
          <p:cNvCxnSpPr>
            <a:cxnSpLocks/>
            <a:stCxn id="15" idx="2"/>
          </p:cNvCxnSpPr>
          <p:nvPr/>
        </p:nvCxnSpPr>
        <p:spPr>
          <a:xfrm flipV="1">
            <a:off x="1569222" y="3596656"/>
            <a:ext cx="1282578" cy="107275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50D519B6-9F95-4446-8563-74649A808FDB}"/>
              </a:ext>
            </a:extLst>
          </p:cNvPr>
          <p:cNvSpPr/>
          <p:nvPr/>
        </p:nvSpPr>
        <p:spPr>
          <a:xfrm>
            <a:off x="4753484" y="4299774"/>
            <a:ext cx="362968" cy="2886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D34B3C-F24D-4978-98DD-B2913C611947}"/>
              </a:ext>
            </a:extLst>
          </p:cNvPr>
          <p:cNvSpPr txBox="1"/>
          <p:nvPr/>
        </p:nvSpPr>
        <p:spPr>
          <a:xfrm>
            <a:off x="1012122" y="5186253"/>
            <a:ext cx="12554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u="sng" dirty="0"/>
              <a:t> 108 x 1,02 </a:t>
            </a:r>
          </a:p>
          <a:p>
            <a:r>
              <a:rPr lang="nl-BE" dirty="0"/>
              <a:t>      10%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C68EFA-AAD3-4972-BB2D-B4B6370E9BC5}"/>
              </a:ext>
            </a:extLst>
          </p:cNvPr>
          <p:cNvSpPr txBox="1"/>
          <p:nvPr/>
        </p:nvSpPr>
        <p:spPr>
          <a:xfrm>
            <a:off x="2143246" y="5282359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= 1.101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B3607EF-952C-4225-9D91-0225255FE25C}"/>
              </a:ext>
            </a:extLst>
          </p:cNvPr>
          <p:cNvCxnSpPr>
            <a:stCxn id="11" idx="3"/>
          </p:cNvCxnSpPr>
          <p:nvPr/>
        </p:nvCxnSpPr>
        <p:spPr>
          <a:xfrm flipV="1">
            <a:off x="3025219" y="4488238"/>
            <a:ext cx="4590128" cy="9787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CD04775-BDF2-4FEF-8669-82A1D4F4B17F}"/>
              </a:ext>
            </a:extLst>
          </p:cNvPr>
          <p:cNvSpPr txBox="1"/>
          <p:nvPr/>
        </p:nvSpPr>
        <p:spPr>
          <a:xfrm>
            <a:off x="952234" y="4940101"/>
            <a:ext cx="6277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PERPETUÏTEIT</a:t>
            </a:r>
          </a:p>
        </p:txBody>
      </p:sp>
    </p:spTree>
    <p:extLst>
      <p:ext uri="{BB962C8B-B14F-4D97-AF65-F5344CB8AC3E}">
        <p14:creationId xmlns:p14="http://schemas.microsoft.com/office/powerpoint/2010/main" val="2497978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9C450A-3D5E-4C4B-BA71-CB4C57A55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27893"/>
            <a:ext cx="9231682" cy="7787753"/>
          </a:xfrm>
          <a:prstGeom prst="rect">
            <a:avLst/>
          </a:prstGeom>
        </p:spPr>
      </p:pic>
      <p:sp>
        <p:nvSpPr>
          <p:cNvPr id="8195" name="Rectangle 20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nl-BE" dirty="0">
                <a:solidFill>
                  <a:srgbClr val="FF0000"/>
                </a:solidFill>
              </a:rPr>
              <a:t>Pro </a:t>
            </a:r>
            <a:r>
              <a:rPr lang="nl-BE" dirty="0" err="1">
                <a:solidFill>
                  <a:srgbClr val="FF0000"/>
                </a:solidFill>
              </a:rPr>
              <a:t>Mandato</a:t>
            </a:r>
            <a:endParaRPr lang="nl-BE" dirty="0">
              <a:solidFill>
                <a:srgbClr val="FF0000"/>
              </a:solidFill>
            </a:endParaRPr>
          </a:p>
          <a:p>
            <a:pPr algn="ctr"/>
            <a:r>
              <a:rPr lang="nl-BE" dirty="0">
                <a:solidFill>
                  <a:srgbClr val="FF0000"/>
                </a:solidFill>
              </a:rPr>
              <a:t>2021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194" name="Rectangle 21"/>
          <p:cNvSpPr>
            <a:spLocks noGrp="1" noChangeArrowheads="1"/>
          </p:cNvSpPr>
          <p:nvPr>
            <p:ph type="title"/>
          </p:nvPr>
        </p:nvSpPr>
        <p:spPr>
          <a:xfrm>
            <a:off x="717833" y="657552"/>
            <a:ext cx="7886700" cy="2852737"/>
          </a:xfrm>
        </p:spPr>
        <p:txBody>
          <a:bodyPr>
            <a:normAutofit/>
          </a:bodyPr>
          <a:lstStyle/>
          <a:p>
            <a:pPr algn="ctr" eaLnBrk="1" hangingPunct="1"/>
            <a:br>
              <a:rPr lang="nl-NL" sz="2400" dirty="0"/>
            </a:br>
            <a:r>
              <a:rPr lang="nl-NL" sz="5000" b="1" dirty="0">
                <a:solidFill>
                  <a:srgbClr val="FF0000"/>
                </a:solidFill>
              </a:rPr>
              <a:t>BASIS- BEGINSELEN VAN EEN </a:t>
            </a:r>
            <a:br>
              <a:rPr lang="nl-NL" sz="5000" b="1" dirty="0">
                <a:solidFill>
                  <a:srgbClr val="FF0000"/>
                </a:solidFill>
              </a:rPr>
            </a:br>
            <a:r>
              <a:rPr lang="nl-NL" sz="5000" b="1" dirty="0">
                <a:solidFill>
                  <a:srgbClr val="FF0000"/>
                </a:solidFill>
              </a:rPr>
              <a:t>BOEKHOUDING</a:t>
            </a:r>
          </a:p>
        </p:txBody>
      </p:sp>
    </p:spTree>
    <p:extLst>
      <p:ext uri="{BB962C8B-B14F-4D97-AF65-F5344CB8AC3E}">
        <p14:creationId xmlns:p14="http://schemas.microsoft.com/office/powerpoint/2010/main" val="27739303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image2.png">
            <a:extLst>
              <a:ext uri="{FF2B5EF4-FFF2-40B4-BE49-F238E27FC236}">
                <a16:creationId xmlns:a16="http://schemas.microsoft.com/office/drawing/2014/main" id="{FC2388A1-8B91-4602-968E-43523FFB4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Beste Elektrische Auto's van 2021 / 2022 - Mountox">
            <a:extLst>
              <a:ext uri="{FF2B5EF4-FFF2-40B4-BE49-F238E27FC236}">
                <a16:creationId xmlns:a16="http://schemas.microsoft.com/office/drawing/2014/main" id="{AB15562C-B213-4E74-B4FF-477F8B43E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65" y="2229913"/>
            <a:ext cx="2217295" cy="107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EB77D9E-9D52-47C0-BB47-65DDF786AE94}"/>
              </a:ext>
            </a:extLst>
          </p:cNvPr>
          <p:cNvSpPr/>
          <p:nvPr/>
        </p:nvSpPr>
        <p:spPr>
          <a:xfrm>
            <a:off x="5946533" y="3029541"/>
            <a:ext cx="2297875" cy="1620982"/>
          </a:xfrm>
          <a:custGeom>
            <a:avLst/>
            <a:gdLst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51906 w 2297875"/>
              <a:gd name="connsiteY4" fmla="*/ 831273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7875" h="1620982">
                <a:moveTo>
                  <a:pt x="1294410" y="825335"/>
                </a:moveTo>
                <a:lnTo>
                  <a:pt x="2297875" y="831273"/>
                </a:lnTo>
                <a:lnTo>
                  <a:pt x="2286000" y="5937"/>
                </a:lnTo>
                <a:lnTo>
                  <a:pt x="1140031" y="0"/>
                </a:lnTo>
                <a:lnTo>
                  <a:pt x="1151906" y="831273"/>
                </a:lnTo>
                <a:lnTo>
                  <a:pt x="890649" y="1377537"/>
                </a:lnTo>
                <a:lnTo>
                  <a:pt x="0" y="1377537"/>
                </a:lnTo>
                <a:lnTo>
                  <a:pt x="0" y="1620982"/>
                </a:lnTo>
                <a:lnTo>
                  <a:pt x="1145969" y="1609106"/>
                </a:lnTo>
                <a:lnTo>
                  <a:pt x="1145969" y="1365662"/>
                </a:lnTo>
                <a:lnTo>
                  <a:pt x="985652" y="1377537"/>
                </a:lnTo>
                <a:lnTo>
                  <a:pt x="1294410" y="825335"/>
                </a:lnTo>
                <a:close/>
              </a:path>
            </a:pathLst>
          </a:custGeom>
          <a:solidFill>
            <a:srgbClr val="92D050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CEA66453-5CDA-4624-A952-57546749F2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6525" y="3012136"/>
            <a:ext cx="1245200" cy="94433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2843808" y="2471607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2988270" y="2544632"/>
            <a:ext cx="11525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2989015" y="3263770"/>
            <a:ext cx="11509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Voorraden</a:t>
            </a:r>
          </a:p>
        </p:txBody>
      </p:sp>
      <p:sp>
        <p:nvSpPr>
          <p:cNvPr id="12" name="Text Box 61"/>
          <p:cNvSpPr txBox="1">
            <a:spLocks noChangeArrowheads="1"/>
          </p:cNvSpPr>
          <p:nvPr/>
        </p:nvSpPr>
        <p:spPr bwMode="auto">
          <a:xfrm>
            <a:off x="2989015" y="3911470"/>
            <a:ext cx="1150937" cy="46910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Vorderingen</a:t>
            </a:r>
          </a:p>
        </p:txBody>
      </p: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2988270" y="3481257"/>
            <a:ext cx="11509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BE" sz="1200"/>
              <a:t>Handels-vorderingen</a:t>
            </a:r>
            <a:endParaRPr lang="nl-NL" sz="1200"/>
          </a:p>
        </p:txBody>
      </p:sp>
      <p:sp>
        <p:nvSpPr>
          <p:cNvPr id="15" name="Text Box 64"/>
          <p:cNvSpPr txBox="1">
            <a:spLocks noChangeArrowheads="1"/>
          </p:cNvSpPr>
          <p:nvPr/>
        </p:nvSpPr>
        <p:spPr bwMode="auto">
          <a:xfrm>
            <a:off x="4140795" y="3840032"/>
            <a:ext cx="11509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Leveranciers</a:t>
            </a:r>
          </a:p>
        </p:txBody>
      </p:sp>
      <p:sp>
        <p:nvSpPr>
          <p:cNvPr id="19" name="Text Box 72"/>
          <p:cNvSpPr txBox="1">
            <a:spLocks noChangeArrowheads="1"/>
          </p:cNvSpPr>
          <p:nvPr/>
        </p:nvSpPr>
        <p:spPr bwMode="auto">
          <a:xfrm>
            <a:off x="4140795" y="4128957"/>
            <a:ext cx="1150938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Soc/Fisc.</a:t>
            </a:r>
          </a:p>
          <a:p>
            <a:pPr algn="ctr" eaLnBrk="1" hangingPunct="1"/>
            <a:r>
              <a:rPr lang="nl-NL" sz="1200"/>
              <a:t>Schulden</a:t>
            </a:r>
          </a:p>
          <a:p>
            <a:pPr algn="ctr" eaLnBrk="1" hangingPunct="1"/>
            <a:endParaRPr lang="nl-NL" sz="1200"/>
          </a:p>
        </p:txBody>
      </p:sp>
      <p:sp>
        <p:nvSpPr>
          <p:cNvPr id="20" name="Text Box 73"/>
          <p:cNvSpPr txBox="1">
            <a:spLocks noChangeArrowheads="1"/>
          </p:cNvSpPr>
          <p:nvPr/>
        </p:nvSpPr>
        <p:spPr bwMode="auto">
          <a:xfrm>
            <a:off x="5923514" y="4399439"/>
            <a:ext cx="1152525" cy="26709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 err="1"/>
              <a:t>Liq.Middelen</a:t>
            </a:r>
            <a:endParaRPr lang="nl-NL" sz="1000" dirty="0"/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4140795" y="2471607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B299431-35A9-4F60-A376-0F526B0EDFE5}"/>
              </a:ext>
            </a:extLst>
          </p:cNvPr>
          <p:cNvSpPr txBox="1"/>
          <p:nvPr/>
        </p:nvSpPr>
        <p:spPr>
          <a:xfrm rot="5400000">
            <a:off x="7908814" y="3258723"/>
            <a:ext cx="1013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00B050"/>
                </a:solidFill>
              </a:rPr>
              <a:t>Net-cash</a:t>
            </a: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A9C10B4B-2294-43B5-A0D3-4D8AD6731EEB}"/>
              </a:ext>
            </a:extLst>
          </p:cNvPr>
          <p:cNvSpPr/>
          <p:nvPr/>
        </p:nvSpPr>
        <p:spPr>
          <a:xfrm>
            <a:off x="2974769" y="3265715"/>
            <a:ext cx="1163782" cy="1128156"/>
          </a:xfrm>
          <a:custGeom>
            <a:avLst/>
            <a:gdLst>
              <a:gd name="connsiteX0" fmla="*/ 5937 w 1163782"/>
              <a:gd name="connsiteY0" fmla="*/ 0 h 1110343"/>
              <a:gd name="connsiteX1" fmla="*/ 1163782 w 1163782"/>
              <a:gd name="connsiteY1" fmla="*/ 5938 h 1110343"/>
              <a:gd name="connsiteX2" fmla="*/ 1140031 w 1163782"/>
              <a:gd name="connsiteY2" fmla="*/ 581891 h 1110343"/>
              <a:gd name="connsiteX3" fmla="*/ 896587 w 1163782"/>
              <a:gd name="connsiteY3" fmla="*/ 1110343 h 1110343"/>
              <a:gd name="connsiteX4" fmla="*/ 0 w 1163782"/>
              <a:gd name="connsiteY4" fmla="*/ 1110343 h 1110343"/>
              <a:gd name="connsiteX5" fmla="*/ 5937 w 1163782"/>
              <a:gd name="connsiteY5" fmla="*/ 0 h 1110343"/>
              <a:gd name="connsiteX0" fmla="*/ 5937 w 1163782"/>
              <a:gd name="connsiteY0" fmla="*/ 0 h 1128156"/>
              <a:gd name="connsiteX1" fmla="*/ 1163782 w 1163782"/>
              <a:gd name="connsiteY1" fmla="*/ 5938 h 1128156"/>
              <a:gd name="connsiteX2" fmla="*/ 1140031 w 1163782"/>
              <a:gd name="connsiteY2" fmla="*/ 581891 h 1128156"/>
              <a:gd name="connsiteX3" fmla="*/ 1157844 w 1163782"/>
              <a:gd name="connsiteY3" fmla="*/ 1128156 h 1128156"/>
              <a:gd name="connsiteX4" fmla="*/ 0 w 1163782"/>
              <a:gd name="connsiteY4" fmla="*/ 1110343 h 1128156"/>
              <a:gd name="connsiteX5" fmla="*/ 5937 w 1163782"/>
              <a:gd name="connsiteY5" fmla="*/ 0 h 11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782" h="1128156">
                <a:moveTo>
                  <a:pt x="5937" y="0"/>
                </a:moveTo>
                <a:lnTo>
                  <a:pt x="1163782" y="5938"/>
                </a:lnTo>
                <a:lnTo>
                  <a:pt x="1140031" y="581891"/>
                </a:lnTo>
                <a:lnTo>
                  <a:pt x="1157844" y="1128156"/>
                </a:lnTo>
                <a:lnTo>
                  <a:pt x="0" y="1110343"/>
                </a:lnTo>
                <a:lnTo>
                  <a:pt x="5937" y="0"/>
                </a:lnTo>
                <a:close/>
              </a:path>
            </a:pathLst>
          </a:custGeom>
          <a:solidFill>
            <a:srgbClr val="4472BE">
              <a:alpha val="21961"/>
            </a:srgbClr>
          </a:solidFill>
          <a:ln>
            <a:solidFill>
              <a:srgbClr val="2F528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669F2CF-8FEF-4E75-8DF2-0165C2EE9541}"/>
              </a:ext>
            </a:extLst>
          </p:cNvPr>
          <p:cNvSpPr/>
          <p:nvPr/>
        </p:nvSpPr>
        <p:spPr>
          <a:xfrm>
            <a:off x="2986994" y="2549549"/>
            <a:ext cx="1149887" cy="718518"/>
          </a:xfrm>
          <a:prstGeom prst="rect">
            <a:avLst/>
          </a:prstGeom>
          <a:solidFill>
            <a:srgbClr val="FFFF00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A4A3E07-C6EB-4BA6-9764-BB85466CC42E}"/>
              </a:ext>
            </a:extLst>
          </p:cNvPr>
          <p:cNvSpPr/>
          <p:nvPr/>
        </p:nvSpPr>
        <p:spPr>
          <a:xfrm>
            <a:off x="4127006" y="3849901"/>
            <a:ext cx="1163782" cy="782292"/>
          </a:xfrm>
          <a:custGeom>
            <a:avLst/>
            <a:gdLst>
              <a:gd name="connsiteX0" fmla="*/ 5937 w 1163782"/>
              <a:gd name="connsiteY0" fmla="*/ 0 h 1110343"/>
              <a:gd name="connsiteX1" fmla="*/ 1163782 w 1163782"/>
              <a:gd name="connsiteY1" fmla="*/ 5938 h 1110343"/>
              <a:gd name="connsiteX2" fmla="*/ 1140031 w 1163782"/>
              <a:gd name="connsiteY2" fmla="*/ 581891 h 1110343"/>
              <a:gd name="connsiteX3" fmla="*/ 896587 w 1163782"/>
              <a:gd name="connsiteY3" fmla="*/ 1110343 h 1110343"/>
              <a:gd name="connsiteX4" fmla="*/ 0 w 1163782"/>
              <a:gd name="connsiteY4" fmla="*/ 1110343 h 1110343"/>
              <a:gd name="connsiteX5" fmla="*/ 5937 w 1163782"/>
              <a:gd name="connsiteY5" fmla="*/ 0 h 1110343"/>
              <a:gd name="connsiteX0" fmla="*/ 5937 w 1163782"/>
              <a:gd name="connsiteY0" fmla="*/ 0 h 1128156"/>
              <a:gd name="connsiteX1" fmla="*/ 1163782 w 1163782"/>
              <a:gd name="connsiteY1" fmla="*/ 5938 h 1128156"/>
              <a:gd name="connsiteX2" fmla="*/ 1140031 w 1163782"/>
              <a:gd name="connsiteY2" fmla="*/ 581891 h 1128156"/>
              <a:gd name="connsiteX3" fmla="*/ 1157844 w 1163782"/>
              <a:gd name="connsiteY3" fmla="*/ 1128156 h 1128156"/>
              <a:gd name="connsiteX4" fmla="*/ 0 w 1163782"/>
              <a:gd name="connsiteY4" fmla="*/ 1110343 h 1128156"/>
              <a:gd name="connsiteX5" fmla="*/ 5937 w 1163782"/>
              <a:gd name="connsiteY5" fmla="*/ 0 h 11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782" h="1128156">
                <a:moveTo>
                  <a:pt x="5937" y="0"/>
                </a:moveTo>
                <a:lnTo>
                  <a:pt x="1163782" y="5938"/>
                </a:lnTo>
                <a:lnTo>
                  <a:pt x="1140031" y="581891"/>
                </a:lnTo>
                <a:lnTo>
                  <a:pt x="1157844" y="1128156"/>
                </a:lnTo>
                <a:lnTo>
                  <a:pt x="0" y="1110343"/>
                </a:lnTo>
                <a:lnTo>
                  <a:pt x="5937" y="0"/>
                </a:lnTo>
                <a:close/>
              </a:path>
            </a:pathLst>
          </a:custGeom>
          <a:solidFill>
            <a:srgbClr val="4472BE">
              <a:alpha val="21961"/>
            </a:srgbClr>
          </a:solidFill>
          <a:ln>
            <a:solidFill>
              <a:srgbClr val="2F528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0" name="Line 51">
            <a:extLst>
              <a:ext uri="{FF2B5EF4-FFF2-40B4-BE49-F238E27FC236}">
                <a16:creationId xmlns:a16="http://schemas.microsoft.com/office/drawing/2014/main" id="{AA54A378-229F-4D12-9A95-66796A7C8F73}"/>
              </a:ext>
            </a:extLst>
          </p:cNvPr>
          <p:cNvSpPr>
            <a:spLocks noChangeShapeType="1"/>
          </p:cNvSpPr>
          <p:nvPr/>
        </p:nvSpPr>
        <p:spPr bwMode="auto">
          <a:xfrm>
            <a:off x="5779845" y="2483598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3" name="Line 52">
            <a:extLst>
              <a:ext uri="{FF2B5EF4-FFF2-40B4-BE49-F238E27FC236}">
                <a16:creationId xmlns:a16="http://schemas.microsoft.com/office/drawing/2014/main" id="{B0A524FC-647A-4815-A43A-2DC1086326C0}"/>
              </a:ext>
            </a:extLst>
          </p:cNvPr>
          <p:cNvSpPr>
            <a:spLocks noChangeShapeType="1"/>
          </p:cNvSpPr>
          <p:nvPr/>
        </p:nvSpPr>
        <p:spPr bwMode="auto">
          <a:xfrm>
            <a:off x="7076832" y="2483598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01A7D1D-70A2-4607-A5CE-2A3AB424DCA3}"/>
              </a:ext>
            </a:extLst>
          </p:cNvPr>
          <p:cNvSpPr txBox="1"/>
          <p:nvPr/>
        </p:nvSpPr>
        <p:spPr>
          <a:xfrm>
            <a:off x="6587197" y="2168127"/>
            <a:ext cx="1041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Net-Cash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DED839C-EA03-4484-95E5-E46DDAC80AFE}"/>
              </a:ext>
            </a:extLst>
          </p:cNvPr>
          <p:cNvSpPr txBox="1"/>
          <p:nvPr/>
        </p:nvSpPr>
        <p:spPr>
          <a:xfrm>
            <a:off x="3386948" y="2114266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Enterprise </a:t>
            </a:r>
            <a:r>
              <a:rPr lang="nl-BE" dirty="0" err="1"/>
              <a:t>value</a:t>
            </a:r>
            <a:endParaRPr lang="nl-BE" dirty="0"/>
          </a:p>
        </p:txBody>
      </p:sp>
      <p:sp>
        <p:nvSpPr>
          <p:cNvPr id="37" name="Line 51">
            <a:extLst>
              <a:ext uri="{FF2B5EF4-FFF2-40B4-BE49-F238E27FC236}">
                <a16:creationId xmlns:a16="http://schemas.microsoft.com/office/drawing/2014/main" id="{D89DA65D-55C8-4A37-8057-627C684A108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2471607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8" name="Line 52">
            <a:extLst>
              <a:ext uri="{FF2B5EF4-FFF2-40B4-BE49-F238E27FC236}">
                <a16:creationId xmlns:a16="http://schemas.microsoft.com/office/drawing/2014/main" id="{ADE1A5E0-4A29-4ADD-A8DF-C770FFC8DC42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6987" y="2471607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8368CEE-27A0-4A93-8484-DCD5B1CA3A91}"/>
              </a:ext>
            </a:extLst>
          </p:cNvPr>
          <p:cNvSpPr txBox="1"/>
          <p:nvPr/>
        </p:nvSpPr>
        <p:spPr>
          <a:xfrm>
            <a:off x="905060" y="2114266"/>
            <a:ext cx="771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/>
              <a:t>Equity</a:t>
            </a:r>
            <a:endParaRPr lang="nl-B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A74B1C-C180-4F3F-B910-D7A868F401E8}"/>
              </a:ext>
            </a:extLst>
          </p:cNvPr>
          <p:cNvSpPr txBox="1"/>
          <p:nvPr/>
        </p:nvSpPr>
        <p:spPr>
          <a:xfrm>
            <a:off x="2512747" y="2006544"/>
            <a:ext cx="3449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5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929469D-32C3-4F65-B1E3-2BADCDCD5F0E}"/>
              </a:ext>
            </a:extLst>
          </p:cNvPr>
          <p:cNvSpPr txBox="1"/>
          <p:nvPr/>
        </p:nvSpPr>
        <p:spPr>
          <a:xfrm>
            <a:off x="5498251" y="2060405"/>
            <a:ext cx="3449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5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E5E1717-8EF9-4761-A926-8B15E595117F}"/>
              </a:ext>
            </a:extLst>
          </p:cNvPr>
          <p:cNvSpPr txBox="1"/>
          <p:nvPr/>
        </p:nvSpPr>
        <p:spPr>
          <a:xfrm rot="16200000">
            <a:off x="2506799" y="2732470"/>
            <a:ext cx="746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accent4">
                    <a:lumMod val="75000"/>
                  </a:schemeClr>
                </a:solidFill>
              </a:rPr>
              <a:t>V. act.</a:t>
            </a:r>
          </a:p>
        </p:txBody>
      </p:sp>
      <p:pic>
        <p:nvPicPr>
          <p:cNvPr id="1026" name="Picture 2" descr="De bronafbeelding bekijken">
            <a:extLst>
              <a:ext uri="{FF2B5EF4-FFF2-40B4-BE49-F238E27FC236}">
                <a16:creationId xmlns:a16="http://schemas.microsoft.com/office/drawing/2014/main" id="{A6A0AD92-6E56-4077-B5C4-9A6570EC2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706" y="3181082"/>
            <a:ext cx="1524138" cy="152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C1CBF99A-24B9-458D-8CF2-0E84A4D94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304" y="2680110"/>
            <a:ext cx="889533" cy="125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EDA13C0A-5490-4F36-9A57-DFCFB921F2F8}"/>
              </a:ext>
            </a:extLst>
          </p:cNvPr>
          <p:cNvSpPr/>
          <p:nvPr/>
        </p:nvSpPr>
        <p:spPr>
          <a:xfrm>
            <a:off x="5243629" y="3388856"/>
            <a:ext cx="471638" cy="12616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1F15A8C-6A47-423A-A294-E53FC30EF9DC}"/>
              </a:ext>
            </a:extLst>
          </p:cNvPr>
          <p:cNvSpPr/>
          <p:nvPr/>
        </p:nvSpPr>
        <p:spPr>
          <a:xfrm>
            <a:off x="3165813" y="4678233"/>
            <a:ext cx="2124975" cy="196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BF2AF88-27AE-4A0F-A2A2-FC95706ABFFD}"/>
              </a:ext>
            </a:extLst>
          </p:cNvPr>
          <p:cNvSpPr txBox="1"/>
          <p:nvPr/>
        </p:nvSpPr>
        <p:spPr>
          <a:xfrm>
            <a:off x="2896765" y="4639984"/>
            <a:ext cx="248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4472BE"/>
                </a:solidFill>
              </a:rPr>
              <a:t>Bedrijfskapitaalbehoefte</a:t>
            </a:r>
          </a:p>
        </p:txBody>
      </p:sp>
      <p:pic>
        <p:nvPicPr>
          <p:cNvPr id="42" name="Picture 6" descr="Afbeeldingsresultaten voor auto onderdelen">
            <a:extLst>
              <a:ext uri="{FF2B5EF4-FFF2-40B4-BE49-F238E27FC236}">
                <a16:creationId xmlns:a16="http://schemas.microsoft.com/office/drawing/2014/main" id="{296EEADD-13E1-4BAD-B223-C0FF5E070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87" y="2484709"/>
            <a:ext cx="2356273" cy="131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EA6C2FE4-2A15-46EF-A23D-399E34A0D38E}"/>
              </a:ext>
            </a:extLst>
          </p:cNvPr>
          <p:cNvSpPr/>
          <p:nvPr/>
        </p:nvSpPr>
        <p:spPr>
          <a:xfrm>
            <a:off x="4141429" y="2546698"/>
            <a:ext cx="1046861" cy="11036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4516B33-5D2D-47C2-9BC5-2A4CCA902348}"/>
              </a:ext>
            </a:extLst>
          </p:cNvPr>
          <p:cNvSpPr/>
          <p:nvPr/>
        </p:nvSpPr>
        <p:spPr>
          <a:xfrm>
            <a:off x="2569266" y="2505996"/>
            <a:ext cx="250168" cy="1352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052" name="Picture 4" descr="De bronafbeelding bekijken">
            <a:extLst>
              <a:ext uri="{FF2B5EF4-FFF2-40B4-BE49-F238E27FC236}">
                <a16:creationId xmlns:a16="http://schemas.microsoft.com/office/drawing/2014/main" id="{5B0D0347-4BD1-4FAA-8A07-411C18199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3414469"/>
            <a:ext cx="2308992" cy="130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45D19D5-5746-4562-B2E5-60F81E917A94}"/>
              </a:ext>
            </a:extLst>
          </p:cNvPr>
          <p:cNvSpPr/>
          <p:nvPr/>
        </p:nvSpPr>
        <p:spPr>
          <a:xfrm>
            <a:off x="2645206" y="3407080"/>
            <a:ext cx="471638" cy="1172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8" name="Line 52">
            <a:extLst>
              <a:ext uri="{FF2B5EF4-FFF2-40B4-BE49-F238E27FC236}">
                <a16:creationId xmlns:a16="http://schemas.microsoft.com/office/drawing/2014/main" id="{C9D0D422-5589-4A3D-AE3F-AFA5FC426942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6713" y="2471607"/>
            <a:ext cx="0" cy="95739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1AC424-28A7-4ADB-A74F-32A5BBA4AE89}"/>
              </a:ext>
            </a:extLst>
          </p:cNvPr>
          <p:cNvSpPr/>
          <p:nvPr/>
        </p:nvSpPr>
        <p:spPr>
          <a:xfrm>
            <a:off x="2779066" y="1877352"/>
            <a:ext cx="2788623" cy="3382469"/>
          </a:xfrm>
          <a:prstGeom prst="rect">
            <a:avLst/>
          </a:prstGeom>
          <a:noFill/>
          <a:ln w="57150">
            <a:solidFill>
              <a:srgbClr val="FF99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E48929-4756-46E4-9DAC-B69DA71F7D38}"/>
              </a:ext>
            </a:extLst>
          </p:cNvPr>
          <p:cNvSpPr txBox="1"/>
          <p:nvPr/>
        </p:nvSpPr>
        <p:spPr>
          <a:xfrm>
            <a:off x="2687525" y="1441067"/>
            <a:ext cx="3081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 VAN DE WAARDERING</a:t>
            </a:r>
          </a:p>
        </p:txBody>
      </p:sp>
      <p:pic>
        <p:nvPicPr>
          <p:cNvPr id="51" name="image1.jpeg">
            <a:extLst>
              <a:ext uri="{FF2B5EF4-FFF2-40B4-BE49-F238E27FC236}">
                <a16:creationId xmlns:a16="http://schemas.microsoft.com/office/drawing/2014/main" id="{29799A42-B6E7-4E43-AD04-AA190837BDC2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51844" y="5988106"/>
            <a:ext cx="1459448" cy="7333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5E4F998-294C-411D-B5C1-6AF4013281E3}"/>
              </a:ext>
            </a:extLst>
          </p:cNvPr>
          <p:cNvSpPr txBox="1"/>
          <p:nvPr/>
        </p:nvSpPr>
        <p:spPr>
          <a:xfrm rot="19904078">
            <a:off x="1022025" y="878701"/>
            <a:ext cx="218739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000" b="1" dirty="0">
                <a:solidFill>
                  <a:srgbClr val="FF0000"/>
                </a:solidFill>
              </a:rPr>
              <a:t>6,5 x EBITDA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1EE9FB5-58DB-44B1-9183-FBADE06BA0FD}"/>
              </a:ext>
            </a:extLst>
          </p:cNvPr>
          <p:cNvSpPr txBox="1"/>
          <p:nvPr/>
        </p:nvSpPr>
        <p:spPr>
          <a:xfrm rot="1681817">
            <a:off x="3406350" y="1122791"/>
            <a:ext cx="188865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000" b="1" dirty="0">
                <a:solidFill>
                  <a:srgbClr val="FF0000"/>
                </a:solidFill>
              </a:rPr>
              <a:t>1 x OMZET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592F3E6-9241-477D-AAF3-FB2A0A2FBD03}"/>
              </a:ext>
            </a:extLst>
          </p:cNvPr>
          <p:cNvSpPr txBox="1"/>
          <p:nvPr/>
        </p:nvSpPr>
        <p:spPr>
          <a:xfrm rot="929626">
            <a:off x="5107504" y="729817"/>
            <a:ext cx="31614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000" b="1" dirty="0">
                <a:solidFill>
                  <a:srgbClr val="FF0000"/>
                </a:solidFill>
              </a:rPr>
              <a:t>GECORRIGEERD</a:t>
            </a:r>
          </a:p>
          <a:p>
            <a:r>
              <a:rPr lang="nl-BE" sz="3000" b="1" dirty="0">
                <a:solidFill>
                  <a:srgbClr val="FF0000"/>
                </a:solidFill>
              </a:rPr>
              <a:t>EIGEN VERMOGEN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E245773-1056-4911-9268-3E459D922C2C}"/>
              </a:ext>
            </a:extLst>
          </p:cNvPr>
          <p:cNvSpPr txBox="1"/>
          <p:nvPr/>
        </p:nvSpPr>
        <p:spPr>
          <a:xfrm rot="20622860">
            <a:off x="916034" y="3912425"/>
            <a:ext cx="185832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000" b="1" dirty="0">
                <a:solidFill>
                  <a:srgbClr val="FF0000"/>
                </a:solidFill>
              </a:rPr>
              <a:t>EARN OUT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820AF34-F614-4E8B-93DF-6C6B6916D2D5}"/>
              </a:ext>
            </a:extLst>
          </p:cNvPr>
          <p:cNvSpPr txBox="1"/>
          <p:nvPr/>
        </p:nvSpPr>
        <p:spPr>
          <a:xfrm rot="1352457">
            <a:off x="4165276" y="3008666"/>
            <a:ext cx="220380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000" b="1" dirty="0">
                <a:solidFill>
                  <a:srgbClr val="FF0000"/>
                </a:solidFill>
              </a:rPr>
              <a:t>LOCKED BOX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1AA8A23-8E90-4A8B-841E-FC01ADE083FA}"/>
              </a:ext>
            </a:extLst>
          </p:cNvPr>
          <p:cNvSpPr txBox="1"/>
          <p:nvPr/>
        </p:nvSpPr>
        <p:spPr>
          <a:xfrm rot="702807">
            <a:off x="1646873" y="4779299"/>
            <a:ext cx="23827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000" b="1" dirty="0">
                <a:solidFill>
                  <a:srgbClr val="FF0000"/>
                </a:solidFill>
              </a:rPr>
              <a:t>DISCOUNTED </a:t>
            </a:r>
          </a:p>
          <a:p>
            <a:r>
              <a:rPr lang="nl-BE" sz="3000" b="1" dirty="0">
                <a:solidFill>
                  <a:srgbClr val="FF0000"/>
                </a:solidFill>
              </a:rPr>
              <a:t>CASH FLOW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6594DC8-9142-4CFD-BDCF-AD3D12881C8E}"/>
              </a:ext>
            </a:extLst>
          </p:cNvPr>
          <p:cNvSpPr txBox="1"/>
          <p:nvPr/>
        </p:nvSpPr>
        <p:spPr>
          <a:xfrm rot="850413">
            <a:off x="6193780" y="4966024"/>
            <a:ext cx="206351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000" b="1" dirty="0">
                <a:solidFill>
                  <a:srgbClr val="FF0000"/>
                </a:solidFill>
              </a:rPr>
              <a:t>ASSET DEAL</a:t>
            </a:r>
          </a:p>
        </p:txBody>
      </p:sp>
    </p:spTree>
    <p:extLst>
      <p:ext uri="{BB962C8B-B14F-4D97-AF65-F5344CB8AC3E}">
        <p14:creationId xmlns:p14="http://schemas.microsoft.com/office/powerpoint/2010/main" val="671630544"/>
      </p:ext>
    </p:extLst>
  </p:cSld>
  <p:clrMapOvr>
    <a:masterClrMapping/>
  </p:clrMapOvr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FC7CDC8-A6F8-495E-9A3C-8E0AE5B04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4884" y="2325543"/>
            <a:ext cx="5905500" cy="2447925"/>
          </a:xfrm>
          <a:prstGeom prst="rect">
            <a:avLst/>
          </a:prstGeom>
        </p:spPr>
      </p:pic>
      <p:pic>
        <p:nvPicPr>
          <p:cNvPr id="2049" name="image2.png">
            <a:extLst>
              <a:ext uri="{FF2B5EF4-FFF2-40B4-BE49-F238E27FC236}">
                <a16:creationId xmlns:a16="http://schemas.microsoft.com/office/drawing/2014/main" id="{7E9DE044-6614-4230-8BEE-BAABDDA2A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33728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14BFF551-F0BA-4FEB-91C9-848DBD360A0F}"/>
              </a:ext>
            </a:extLst>
          </p:cNvPr>
          <p:cNvSpPr/>
          <p:nvPr/>
        </p:nvSpPr>
        <p:spPr>
          <a:xfrm>
            <a:off x="3034227" y="3251200"/>
            <a:ext cx="246330" cy="17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655DB34-817F-498B-9057-FAC3B93DFB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615" y="2127996"/>
            <a:ext cx="2515214" cy="25414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77AAE3-4B52-4F8B-80B5-498D859FC9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335" y="2301736"/>
            <a:ext cx="2405787" cy="23006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C9CEB7-16DB-4E83-8833-2235F3A91720}"/>
              </a:ext>
            </a:extLst>
          </p:cNvPr>
          <p:cNvSpPr txBox="1"/>
          <p:nvPr/>
        </p:nvSpPr>
        <p:spPr>
          <a:xfrm rot="5400000">
            <a:off x="2324758" y="3066534"/>
            <a:ext cx="1211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B050"/>
                </a:solidFill>
              </a:rPr>
              <a:t>Net-cash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CE9F7F-96B7-4EA1-86AF-6234948D2E4C}"/>
              </a:ext>
            </a:extLst>
          </p:cNvPr>
          <p:cNvSpPr txBox="1"/>
          <p:nvPr/>
        </p:nvSpPr>
        <p:spPr>
          <a:xfrm>
            <a:off x="3282461" y="5303087"/>
            <a:ext cx="4447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Actuele waarde 5 x kasstroom  		399</a:t>
            </a:r>
          </a:p>
          <a:p>
            <a:r>
              <a:rPr lang="nl-BE" dirty="0"/>
              <a:t>+/+ Actuele waarde Terminal Value	</a:t>
            </a:r>
            <a:r>
              <a:rPr lang="nl-BE" b="1" dirty="0">
                <a:solidFill>
                  <a:srgbClr val="FF0000"/>
                </a:solidFill>
              </a:rPr>
              <a:t>875</a:t>
            </a:r>
          </a:p>
          <a:p>
            <a:r>
              <a:rPr lang="nl-BE" dirty="0"/>
              <a:t>ENTERPRISE VALUE:			     1.274	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5B5D3E4-731B-4573-9E23-3EFB680883CD}"/>
              </a:ext>
            </a:extLst>
          </p:cNvPr>
          <p:cNvCxnSpPr>
            <a:cxnSpLocks/>
          </p:cNvCxnSpPr>
          <p:nvPr/>
        </p:nvCxnSpPr>
        <p:spPr>
          <a:xfrm>
            <a:off x="6018774" y="4755416"/>
            <a:ext cx="909564" cy="6536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EBFF69E-B197-45C3-A3E6-411540F493CA}"/>
              </a:ext>
            </a:extLst>
          </p:cNvPr>
          <p:cNvCxnSpPr>
            <a:cxnSpLocks/>
          </p:cNvCxnSpPr>
          <p:nvPr/>
        </p:nvCxnSpPr>
        <p:spPr>
          <a:xfrm flipH="1">
            <a:off x="7469945" y="4734931"/>
            <a:ext cx="1153551" cy="9624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A2DC9F-A163-4D98-B643-5DA599AA59F9}"/>
              </a:ext>
            </a:extLst>
          </p:cNvPr>
          <p:cNvCxnSpPr/>
          <p:nvPr/>
        </p:nvCxnSpPr>
        <p:spPr>
          <a:xfrm flipV="1">
            <a:off x="6928338" y="5903567"/>
            <a:ext cx="541607" cy="70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Beste Elektrische Auto's van 2021 / 2022 - Mountox">
            <a:extLst>
              <a:ext uri="{FF2B5EF4-FFF2-40B4-BE49-F238E27FC236}">
                <a16:creationId xmlns:a16="http://schemas.microsoft.com/office/drawing/2014/main" id="{006AA5F9-4C5A-4C43-8B64-22FBBACC8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555" y="2250280"/>
            <a:ext cx="1263274" cy="54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778DBA0-30BB-40D4-B63C-B28685FF48CD}"/>
              </a:ext>
            </a:extLst>
          </p:cNvPr>
          <p:cNvSpPr/>
          <p:nvPr/>
        </p:nvSpPr>
        <p:spPr>
          <a:xfrm>
            <a:off x="311614" y="2757160"/>
            <a:ext cx="2508233" cy="1912250"/>
          </a:xfrm>
          <a:custGeom>
            <a:avLst/>
            <a:gdLst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51906 w 2297875"/>
              <a:gd name="connsiteY4" fmla="*/ 831273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39152 w 2297875"/>
              <a:gd name="connsiteY4" fmla="*/ 612345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  <a:gd name="connsiteX0" fmla="*/ 1300787 w 2297875"/>
              <a:gd name="connsiteY0" fmla="*/ 624158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39152 w 2297875"/>
              <a:gd name="connsiteY4" fmla="*/ 612345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300787 w 2297875"/>
              <a:gd name="connsiteY11" fmla="*/ 624158 h 1620982"/>
              <a:gd name="connsiteX0" fmla="*/ 1300787 w 2291497"/>
              <a:gd name="connsiteY0" fmla="*/ 624158 h 1620982"/>
              <a:gd name="connsiteX1" fmla="*/ 2291497 w 2291497"/>
              <a:gd name="connsiteY1" fmla="*/ 636013 h 1620982"/>
              <a:gd name="connsiteX2" fmla="*/ 2286000 w 2291497"/>
              <a:gd name="connsiteY2" fmla="*/ 5937 h 1620982"/>
              <a:gd name="connsiteX3" fmla="*/ 1140031 w 2291497"/>
              <a:gd name="connsiteY3" fmla="*/ 0 h 1620982"/>
              <a:gd name="connsiteX4" fmla="*/ 1139152 w 2291497"/>
              <a:gd name="connsiteY4" fmla="*/ 612345 h 1620982"/>
              <a:gd name="connsiteX5" fmla="*/ 890649 w 2291497"/>
              <a:gd name="connsiteY5" fmla="*/ 1377537 h 1620982"/>
              <a:gd name="connsiteX6" fmla="*/ 0 w 2291497"/>
              <a:gd name="connsiteY6" fmla="*/ 1377537 h 1620982"/>
              <a:gd name="connsiteX7" fmla="*/ 0 w 2291497"/>
              <a:gd name="connsiteY7" fmla="*/ 1620982 h 1620982"/>
              <a:gd name="connsiteX8" fmla="*/ 1145969 w 2291497"/>
              <a:gd name="connsiteY8" fmla="*/ 1609106 h 1620982"/>
              <a:gd name="connsiteX9" fmla="*/ 1145969 w 2291497"/>
              <a:gd name="connsiteY9" fmla="*/ 1365662 h 1620982"/>
              <a:gd name="connsiteX10" fmla="*/ 985652 w 2291497"/>
              <a:gd name="connsiteY10" fmla="*/ 1377537 h 1620982"/>
              <a:gd name="connsiteX11" fmla="*/ 1300787 w 2291497"/>
              <a:gd name="connsiteY11" fmla="*/ 624158 h 162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1497" h="1620982">
                <a:moveTo>
                  <a:pt x="1300787" y="624158"/>
                </a:moveTo>
                <a:lnTo>
                  <a:pt x="2291497" y="636013"/>
                </a:lnTo>
                <a:cubicBezTo>
                  <a:pt x="2289665" y="425988"/>
                  <a:pt x="2287832" y="215962"/>
                  <a:pt x="2286000" y="5937"/>
                </a:cubicBezTo>
                <a:lnTo>
                  <a:pt x="1140031" y="0"/>
                </a:lnTo>
                <a:lnTo>
                  <a:pt x="1139152" y="612345"/>
                </a:lnTo>
                <a:lnTo>
                  <a:pt x="890649" y="1377537"/>
                </a:lnTo>
                <a:lnTo>
                  <a:pt x="0" y="1377537"/>
                </a:lnTo>
                <a:lnTo>
                  <a:pt x="0" y="1620982"/>
                </a:lnTo>
                <a:lnTo>
                  <a:pt x="1145969" y="1609106"/>
                </a:lnTo>
                <a:lnTo>
                  <a:pt x="1145969" y="1365662"/>
                </a:lnTo>
                <a:lnTo>
                  <a:pt x="985652" y="1377537"/>
                </a:lnTo>
                <a:lnTo>
                  <a:pt x="1300787" y="624158"/>
                </a:lnTo>
                <a:close/>
              </a:path>
            </a:pathLst>
          </a:custGeom>
          <a:solidFill>
            <a:srgbClr val="92D050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ECF8FB-83EE-41A6-9779-813D6690AEDD}"/>
              </a:ext>
            </a:extLst>
          </p:cNvPr>
          <p:cNvSpPr txBox="1"/>
          <p:nvPr/>
        </p:nvSpPr>
        <p:spPr>
          <a:xfrm>
            <a:off x="1691248" y="2144771"/>
            <a:ext cx="1007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rgbClr val="FF0000"/>
                </a:solidFill>
              </a:rPr>
              <a:t>185.000 €</a:t>
            </a:r>
            <a:r>
              <a:rPr lang="nl-BE" sz="16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36AD44-364C-43D6-A606-853434B8024F}"/>
              </a:ext>
            </a:extLst>
          </p:cNvPr>
          <p:cNvSpPr txBox="1"/>
          <p:nvPr/>
        </p:nvSpPr>
        <p:spPr>
          <a:xfrm>
            <a:off x="4348635" y="1629746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Goodwill: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906039-FE46-4EA9-8459-024EDF947009}"/>
              </a:ext>
            </a:extLst>
          </p:cNvPr>
          <p:cNvSpPr txBox="1"/>
          <p:nvPr/>
        </p:nvSpPr>
        <p:spPr>
          <a:xfrm>
            <a:off x="5346797" y="1012269"/>
            <a:ext cx="2122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691 Enterprise Value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1D8702A-39F9-4A7E-AB08-C8D38B2A0275}"/>
              </a:ext>
            </a:extLst>
          </p:cNvPr>
          <p:cNvSpPr txBox="1"/>
          <p:nvPr/>
        </p:nvSpPr>
        <p:spPr>
          <a:xfrm>
            <a:off x="5282164" y="1249447"/>
            <a:ext cx="2187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-185 Eigen Vermogen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5942EC9-70EA-4679-A93B-108CF4E9B0A5}"/>
              </a:ext>
            </a:extLst>
          </p:cNvPr>
          <p:cNvCxnSpPr/>
          <p:nvPr/>
        </p:nvCxnSpPr>
        <p:spPr>
          <a:xfrm flipV="1">
            <a:off x="5346797" y="1596152"/>
            <a:ext cx="541607" cy="70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6DBE7D5-FC1C-4D14-ACC3-4996CA1FA137}"/>
              </a:ext>
            </a:extLst>
          </p:cNvPr>
          <p:cNvSpPr txBox="1"/>
          <p:nvPr/>
        </p:nvSpPr>
        <p:spPr>
          <a:xfrm>
            <a:off x="5346797" y="162760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506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486DAB5-90C9-495C-A20E-15F2DE34CBD2}"/>
              </a:ext>
            </a:extLst>
          </p:cNvPr>
          <p:cNvSpPr txBox="1"/>
          <p:nvPr/>
        </p:nvSpPr>
        <p:spPr>
          <a:xfrm>
            <a:off x="3301114" y="1026229"/>
            <a:ext cx="1330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EBITDA: 180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703B526-03D9-4FB4-9BA7-C5FCCAF8A053}"/>
              </a:ext>
            </a:extLst>
          </p:cNvPr>
          <p:cNvSpPr txBox="1"/>
          <p:nvPr/>
        </p:nvSpPr>
        <p:spPr>
          <a:xfrm>
            <a:off x="4516950" y="1012361"/>
            <a:ext cx="914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x 3,85 =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530BDF3-EA82-4F00-A5A1-60334002C1DE}"/>
              </a:ext>
            </a:extLst>
          </p:cNvPr>
          <p:cNvSpPr txBox="1"/>
          <p:nvPr/>
        </p:nvSpPr>
        <p:spPr>
          <a:xfrm>
            <a:off x="1431448" y="376731"/>
            <a:ext cx="661527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000" dirty="0">
                <a:solidFill>
                  <a:srgbClr val="FF0000"/>
                </a:solidFill>
              </a:rPr>
              <a:t>QUID PERPETUÏTEIT als TERMINAL VALUE</a:t>
            </a:r>
            <a:endParaRPr lang="nl-BE" sz="3000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E16CD18-8E32-4D04-A9A8-9DBCD0E48E47}"/>
              </a:ext>
            </a:extLst>
          </p:cNvPr>
          <p:cNvCxnSpPr>
            <a:cxnSpLocks/>
          </p:cNvCxnSpPr>
          <p:nvPr/>
        </p:nvCxnSpPr>
        <p:spPr>
          <a:xfrm>
            <a:off x="265002" y="2234740"/>
            <a:ext cx="1041311" cy="20261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23B610F-7260-4EA4-8FD7-8180DA188D9E}"/>
              </a:ext>
            </a:extLst>
          </p:cNvPr>
          <p:cNvCxnSpPr>
            <a:cxnSpLocks/>
          </p:cNvCxnSpPr>
          <p:nvPr/>
        </p:nvCxnSpPr>
        <p:spPr>
          <a:xfrm flipH="1">
            <a:off x="220277" y="2127996"/>
            <a:ext cx="1129141" cy="227617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3DA56DD-26BA-494B-A485-31EE9C2A97A6}"/>
              </a:ext>
            </a:extLst>
          </p:cNvPr>
          <p:cNvCxnSpPr>
            <a:cxnSpLocks/>
          </p:cNvCxnSpPr>
          <p:nvPr/>
        </p:nvCxnSpPr>
        <p:spPr>
          <a:xfrm>
            <a:off x="1756173" y="3596656"/>
            <a:ext cx="1128376" cy="11382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BF0C168-A349-442F-A667-1C6B8D3FB364}"/>
              </a:ext>
            </a:extLst>
          </p:cNvPr>
          <p:cNvCxnSpPr>
            <a:cxnSpLocks/>
            <a:stCxn id="15" idx="2"/>
          </p:cNvCxnSpPr>
          <p:nvPr/>
        </p:nvCxnSpPr>
        <p:spPr>
          <a:xfrm flipV="1">
            <a:off x="1569222" y="3596656"/>
            <a:ext cx="1282578" cy="107275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50D519B6-9F95-4446-8563-74649A808FDB}"/>
              </a:ext>
            </a:extLst>
          </p:cNvPr>
          <p:cNvSpPr/>
          <p:nvPr/>
        </p:nvSpPr>
        <p:spPr>
          <a:xfrm>
            <a:off x="4753484" y="4299774"/>
            <a:ext cx="362968" cy="2886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D34B3C-F24D-4978-98DD-B2913C611947}"/>
              </a:ext>
            </a:extLst>
          </p:cNvPr>
          <p:cNvSpPr txBox="1"/>
          <p:nvPr/>
        </p:nvSpPr>
        <p:spPr>
          <a:xfrm>
            <a:off x="1012122" y="5186253"/>
            <a:ext cx="12554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u="sng" dirty="0"/>
              <a:t> 108 x 1,02 </a:t>
            </a:r>
          </a:p>
          <a:p>
            <a:r>
              <a:rPr lang="nl-BE" dirty="0"/>
              <a:t>      10%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C68EFA-AAD3-4972-BB2D-B4B6370E9BC5}"/>
              </a:ext>
            </a:extLst>
          </p:cNvPr>
          <p:cNvSpPr txBox="1"/>
          <p:nvPr/>
        </p:nvSpPr>
        <p:spPr>
          <a:xfrm>
            <a:off x="2143246" y="5282359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= 1.101</a:t>
            </a:r>
          </a:p>
        </p:txBody>
      </p:sp>
    </p:spTree>
    <p:extLst>
      <p:ext uri="{BB962C8B-B14F-4D97-AF65-F5344CB8AC3E}">
        <p14:creationId xmlns:p14="http://schemas.microsoft.com/office/powerpoint/2010/main" val="2290080946"/>
      </p:ext>
    </p:extLst>
  </p:cSld>
  <p:clrMapOvr>
    <a:masterClrMapping/>
  </p:clrMapOvr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FC7CDC8-A6F8-495E-9A3C-8E0AE5B04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4884" y="2325543"/>
            <a:ext cx="5905500" cy="2447925"/>
          </a:xfrm>
          <a:prstGeom prst="rect">
            <a:avLst/>
          </a:prstGeom>
        </p:spPr>
      </p:pic>
      <p:pic>
        <p:nvPicPr>
          <p:cNvPr id="2049" name="image2.png">
            <a:extLst>
              <a:ext uri="{FF2B5EF4-FFF2-40B4-BE49-F238E27FC236}">
                <a16:creationId xmlns:a16="http://schemas.microsoft.com/office/drawing/2014/main" id="{7E9DE044-6614-4230-8BEE-BAABDDA2A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33728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14BFF551-F0BA-4FEB-91C9-848DBD360A0F}"/>
              </a:ext>
            </a:extLst>
          </p:cNvPr>
          <p:cNvSpPr/>
          <p:nvPr/>
        </p:nvSpPr>
        <p:spPr>
          <a:xfrm>
            <a:off x="3034227" y="3251200"/>
            <a:ext cx="246330" cy="17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655DB34-817F-498B-9057-FAC3B93DFB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615" y="2127996"/>
            <a:ext cx="2515214" cy="25414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77AAE3-4B52-4F8B-80B5-498D859FC9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335" y="2301736"/>
            <a:ext cx="2405787" cy="23006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C9CEB7-16DB-4E83-8833-2235F3A91720}"/>
              </a:ext>
            </a:extLst>
          </p:cNvPr>
          <p:cNvSpPr txBox="1"/>
          <p:nvPr/>
        </p:nvSpPr>
        <p:spPr>
          <a:xfrm rot="5400000">
            <a:off x="2324758" y="3066534"/>
            <a:ext cx="1211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B050"/>
                </a:solidFill>
              </a:rPr>
              <a:t>Net-cash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CE9F7F-96B7-4EA1-86AF-6234948D2E4C}"/>
              </a:ext>
            </a:extLst>
          </p:cNvPr>
          <p:cNvSpPr txBox="1"/>
          <p:nvPr/>
        </p:nvSpPr>
        <p:spPr>
          <a:xfrm>
            <a:off x="3282461" y="5303087"/>
            <a:ext cx="4447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Actuele waarde 5 x kasstroom  		399</a:t>
            </a:r>
          </a:p>
          <a:p>
            <a:r>
              <a:rPr lang="nl-BE" dirty="0"/>
              <a:t>+/+ Actuele waarde Terminal Value	875</a:t>
            </a:r>
          </a:p>
          <a:p>
            <a:r>
              <a:rPr lang="nl-BE" dirty="0"/>
              <a:t>ENTERPRISE VALUE:			     </a:t>
            </a:r>
            <a:r>
              <a:rPr lang="nl-BE" b="1" dirty="0">
                <a:solidFill>
                  <a:srgbClr val="FF0000"/>
                </a:solidFill>
              </a:rPr>
              <a:t>1.274</a:t>
            </a:r>
            <a:r>
              <a:rPr lang="nl-BE" dirty="0"/>
              <a:t>	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5B5D3E4-731B-4573-9E23-3EFB680883CD}"/>
              </a:ext>
            </a:extLst>
          </p:cNvPr>
          <p:cNvCxnSpPr>
            <a:cxnSpLocks/>
          </p:cNvCxnSpPr>
          <p:nvPr/>
        </p:nvCxnSpPr>
        <p:spPr>
          <a:xfrm>
            <a:off x="6018774" y="4755416"/>
            <a:ext cx="909564" cy="6536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EBFF69E-B197-45C3-A3E6-411540F493CA}"/>
              </a:ext>
            </a:extLst>
          </p:cNvPr>
          <p:cNvCxnSpPr>
            <a:cxnSpLocks/>
          </p:cNvCxnSpPr>
          <p:nvPr/>
        </p:nvCxnSpPr>
        <p:spPr>
          <a:xfrm flipH="1">
            <a:off x="7469945" y="4734931"/>
            <a:ext cx="1153551" cy="9624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A2DC9F-A163-4D98-B643-5DA599AA59F9}"/>
              </a:ext>
            </a:extLst>
          </p:cNvPr>
          <p:cNvCxnSpPr/>
          <p:nvPr/>
        </p:nvCxnSpPr>
        <p:spPr>
          <a:xfrm flipV="1">
            <a:off x="6928338" y="5903567"/>
            <a:ext cx="541607" cy="70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Beste Elektrische Auto's van 2021 / 2022 - Mountox">
            <a:extLst>
              <a:ext uri="{FF2B5EF4-FFF2-40B4-BE49-F238E27FC236}">
                <a16:creationId xmlns:a16="http://schemas.microsoft.com/office/drawing/2014/main" id="{006AA5F9-4C5A-4C43-8B64-22FBBACC8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555" y="2250280"/>
            <a:ext cx="1263274" cy="54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778DBA0-30BB-40D4-B63C-B28685FF48CD}"/>
              </a:ext>
            </a:extLst>
          </p:cNvPr>
          <p:cNvSpPr/>
          <p:nvPr/>
        </p:nvSpPr>
        <p:spPr>
          <a:xfrm>
            <a:off x="311614" y="2757160"/>
            <a:ext cx="2508233" cy="1912250"/>
          </a:xfrm>
          <a:custGeom>
            <a:avLst/>
            <a:gdLst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51906 w 2297875"/>
              <a:gd name="connsiteY4" fmla="*/ 831273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39152 w 2297875"/>
              <a:gd name="connsiteY4" fmla="*/ 612345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  <a:gd name="connsiteX0" fmla="*/ 1300787 w 2297875"/>
              <a:gd name="connsiteY0" fmla="*/ 624158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39152 w 2297875"/>
              <a:gd name="connsiteY4" fmla="*/ 612345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300787 w 2297875"/>
              <a:gd name="connsiteY11" fmla="*/ 624158 h 1620982"/>
              <a:gd name="connsiteX0" fmla="*/ 1300787 w 2291497"/>
              <a:gd name="connsiteY0" fmla="*/ 624158 h 1620982"/>
              <a:gd name="connsiteX1" fmla="*/ 2291497 w 2291497"/>
              <a:gd name="connsiteY1" fmla="*/ 636013 h 1620982"/>
              <a:gd name="connsiteX2" fmla="*/ 2286000 w 2291497"/>
              <a:gd name="connsiteY2" fmla="*/ 5937 h 1620982"/>
              <a:gd name="connsiteX3" fmla="*/ 1140031 w 2291497"/>
              <a:gd name="connsiteY3" fmla="*/ 0 h 1620982"/>
              <a:gd name="connsiteX4" fmla="*/ 1139152 w 2291497"/>
              <a:gd name="connsiteY4" fmla="*/ 612345 h 1620982"/>
              <a:gd name="connsiteX5" fmla="*/ 890649 w 2291497"/>
              <a:gd name="connsiteY5" fmla="*/ 1377537 h 1620982"/>
              <a:gd name="connsiteX6" fmla="*/ 0 w 2291497"/>
              <a:gd name="connsiteY6" fmla="*/ 1377537 h 1620982"/>
              <a:gd name="connsiteX7" fmla="*/ 0 w 2291497"/>
              <a:gd name="connsiteY7" fmla="*/ 1620982 h 1620982"/>
              <a:gd name="connsiteX8" fmla="*/ 1145969 w 2291497"/>
              <a:gd name="connsiteY8" fmla="*/ 1609106 h 1620982"/>
              <a:gd name="connsiteX9" fmla="*/ 1145969 w 2291497"/>
              <a:gd name="connsiteY9" fmla="*/ 1365662 h 1620982"/>
              <a:gd name="connsiteX10" fmla="*/ 985652 w 2291497"/>
              <a:gd name="connsiteY10" fmla="*/ 1377537 h 1620982"/>
              <a:gd name="connsiteX11" fmla="*/ 1300787 w 2291497"/>
              <a:gd name="connsiteY11" fmla="*/ 624158 h 162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1497" h="1620982">
                <a:moveTo>
                  <a:pt x="1300787" y="624158"/>
                </a:moveTo>
                <a:lnTo>
                  <a:pt x="2291497" y="636013"/>
                </a:lnTo>
                <a:cubicBezTo>
                  <a:pt x="2289665" y="425988"/>
                  <a:pt x="2287832" y="215962"/>
                  <a:pt x="2286000" y="5937"/>
                </a:cubicBezTo>
                <a:lnTo>
                  <a:pt x="1140031" y="0"/>
                </a:lnTo>
                <a:lnTo>
                  <a:pt x="1139152" y="612345"/>
                </a:lnTo>
                <a:lnTo>
                  <a:pt x="890649" y="1377537"/>
                </a:lnTo>
                <a:lnTo>
                  <a:pt x="0" y="1377537"/>
                </a:lnTo>
                <a:lnTo>
                  <a:pt x="0" y="1620982"/>
                </a:lnTo>
                <a:lnTo>
                  <a:pt x="1145969" y="1609106"/>
                </a:lnTo>
                <a:lnTo>
                  <a:pt x="1145969" y="1365662"/>
                </a:lnTo>
                <a:lnTo>
                  <a:pt x="985652" y="1377537"/>
                </a:lnTo>
                <a:lnTo>
                  <a:pt x="1300787" y="624158"/>
                </a:lnTo>
                <a:close/>
              </a:path>
            </a:pathLst>
          </a:custGeom>
          <a:solidFill>
            <a:srgbClr val="92D050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ECF8FB-83EE-41A6-9779-813D6690AEDD}"/>
              </a:ext>
            </a:extLst>
          </p:cNvPr>
          <p:cNvSpPr txBox="1"/>
          <p:nvPr/>
        </p:nvSpPr>
        <p:spPr>
          <a:xfrm>
            <a:off x="1691248" y="2144771"/>
            <a:ext cx="1007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rgbClr val="FF0000"/>
                </a:solidFill>
              </a:rPr>
              <a:t>185.000 €</a:t>
            </a:r>
            <a:r>
              <a:rPr lang="nl-BE" sz="16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36AD44-364C-43D6-A606-853434B8024F}"/>
              </a:ext>
            </a:extLst>
          </p:cNvPr>
          <p:cNvSpPr txBox="1"/>
          <p:nvPr/>
        </p:nvSpPr>
        <p:spPr>
          <a:xfrm>
            <a:off x="4348635" y="1629746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Goodwill: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906039-FE46-4EA9-8459-024EDF947009}"/>
              </a:ext>
            </a:extLst>
          </p:cNvPr>
          <p:cNvSpPr txBox="1"/>
          <p:nvPr/>
        </p:nvSpPr>
        <p:spPr>
          <a:xfrm>
            <a:off x="5346797" y="1012269"/>
            <a:ext cx="2122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691 Enterprise Value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1D8702A-39F9-4A7E-AB08-C8D38B2A0275}"/>
              </a:ext>
            </a:extLst>
          </p:cNvPr>
          <p:cNvSpPr txBox="1"/>
          <p:nvPr/>
        </p:nvSpPr>
        <p:spPr>
          <a:xfrm>
            <a:off x="5282164" y="1249447"/>
            <a:ext cx="2187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-185 Eigen Vermogen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5942EC9-70EA-4679-A93B-108CF4E9B0A5}"/>
              </a:ext>
            </a:extLst>
          </p:cNvPr>
          <p:cNvCxnSpPr/>
          <p:nvPr/>
        </p:nvCxnSpPr>
        <p:spPr>
          <a:xfrm flipV="1">
            <a:off x="5346797" y="1596152"/>
            <a:ext cx="541607" cy="70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6DBE7D5-FC1C-4D14-ACC3-4996CA1FA137}"/>
              </a:ext>
            </a:extLst>
          </p:cNvPr>
          <p:cNvSpPr txBox="1"/>
          <p:nvPr/>
        </p:nvSpPr>
        <p:spPr>
          <a:xfrm>
            <a:off x="5346797" y="162760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506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486DAB5-90C9-495C-A20E-15F2DE34CBD2}"/>
              </a:ext>
            </a:extLst>
          </p:cNvPr>
          <p:cNvSpPr txBox="1"/>
          <p:nvPr/>
        </p:nvSpPr>
        <p:spPr>
          <a:xfrm>
            <a:off x="3301114" y="1026229"/>
            <a:ext cx="1330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EBITDA: 180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703B526-03D9-4FB4-9BA7-C5FCCAF8A053}"/>
              </a:ext>
            </a:extLst>
          </p:cNvPr>
          <p:cNvSpPr txBox="1"/>
          <p:nvPr/>
        </p:nvSpPr>
        <p:spPr>
          <a:xfrm>
            <a:off x="4516950" y="1012361"/>
            <a:ext cx="914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x 3,85 =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530BDF3-EA82-4F00-A5A1-60334002C1DE}"/>
              </a:ext>
            </a:extLst>
          </p:cNvPr>
          <p:cNvSpPr txBox="1"/>
          <p:nvPr/>
        </p:nvSpPr>
        <p:spPr>
          <a:xfrm>
            <a:off x="1431448" y="376731"/>
            <a:ext cx="661527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000" dirty="0">
                <a:solidFill>
                  <a:srgbClr val="FF0000"/>
                </a:solidFill>
              </a:rPr>
              <a:t>QUID PERPETUÏTEIT als TERMINAL VALUE</a:t>
            </a:r>
            <a:endParaRPr lang="nl-BE" sz="3000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E16CD18-8E32-4D04-A9A8-9DBCD0E48E47}"/>
              </a:ext>
            </a:extLst>
          </p:cNvPr>
          <p:cNvCxnSpPr>
            <a:cxnSpLocks/>
          </p:cNvCxnSpPr>
          <p:nvPr/>
        </p:nvCxnSpPr>
        <p:spPr>
          <a:xfrm>
            <a:off x="265002" y="2234740"/>
            <a:ext cx="1041311" cy="20261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23B610F-7260-4EA4-8FD7-8180DA188D9E}"/>
              </a:ext>
            </a:extLst>
          </p:cNvPr>
          <p:cNvCxnSpPr>
            <a:cxnSpLocks/>
          </p:cNvCxnSpPr>
          <p:nvPr/>
        </p:nvCxnSpPr>
        <p:spPr>
          <a:xfrm flipH="1">
            <a:off x="220277" y="2127996"/>
            <a:ext cx="1129141" cy="227617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3DA56DD-26BA-494B-A485-31EE9C2A97A6}"/>
              </a:ext>
            </a:extLst>
          </p:cNvPr>
          <p:cNvCxnSpPr>
            <a:cxnSpLocks/>
          </p:cNvCxnSpPr>
          <p:nvPr/>
        </p:nvCxnSpPr>
        <p:spPr>
          <a:xfrm>
            <a:off x="1756173" y="3596656"/>
            <a:ext cx="1128376" cy="11382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BF0C168-A349-442F-A667-1C6B8D3FB364}"/>
              </a:ext>
            </a:extLst>
          </p:cNvPr>
          <p:cNvCxnSpPr>
            <a:cxnSpLocks/>
            <a:stCxn id="15" idx="2"/>
          </p:cNvCxnSpPr>
          <p:nvPr/>
        </p:nvCxnSpPr>
        <p:spPr>
          <a:xfrm flipV="1">
            <a:off x="1569222" y="3596656"/>
            <a:ext cx="1282578" cy="107275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50D519B6-9F95-4446-8563-74649A808FDB}"/>
              </a:ext>
            </a:extLst>
          </p:cNvPr>
          <p:cNvSpPr/>
          <p:nvPr/>
        </p:nvSpPr>
        <p:spPr>
          <a:xfrm>
            <a:off x="4753484" y="4299774"/>
            <a:ext cx="362968" cy="2886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D34B3C-F24D-4978-98DD-B2913C611947}"/>
              </a:ext>
            </a:extLst>
          </p:cNvPr>
          <p:cNvSpPr txBox="1"/>
          <p:nvPr/>
        </p:nvSpPr>
        <p:spPr>
          <a:xfrm>
            <a:off x="1012122" y="5186253"/>
            <a:ext cx="12554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u="sng" dirty="0"/>
              <a:t> 108 x 1,02 </a:t>
            </a:r>
          </a:p>
          <a:p>
            <a:r>
              <a:rPr lang="nl-BE" dirty="0"/>
              <a:t>      10%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C68EFA-AAD3-4972-BB2D-B4B6370E9BC5}"/>
              </a:ext>
            </a:extLst>
          </p:cNvPr>
          <p:cNvSpPr txBox="1"/>
          <p:nvPr/>
        </p:nvSpPr>
        <p:spPr>
          <a:xfrm>
            <a:off x="2143246" y="5282359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= 1.101</a:t>
            </a:r>
          </a:p>
        </p:txBody>
      </p:sp>
    </p:spTree>
    <p:extLst>
      <p:ext uri="{BB962C8B-B14F-4D97-AF65-F5344CB8AC3E}">
        <p14:creationId xmlns:p14="http://schemas.microsoft.com/office/powerpoint/2010/main" val="1727274942"/>
      </p:ext>
    </p:extLst>
  </p:cSld>
  <p:clrMapOvr>
    <a:masterClrMapping/>
  </p:clrMapOvr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FC7CDC8-A6F8-495E-9A3C-8E0AE5B04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4884" y="2325543"/>
            <a:ext cx="5905500" cy="2447925"/>
          </a:xfrm>
          <a:prstGeom prst="rect">
            <a:avLst/>
          </a:prstGeom>
        </p:spPr>
      </p:pic>
      <p:pic>
        <p:nvPicPr>
          <p:cNvPr id="2049" name="image2.png">
            <a:extLst>
              <a:ext uri="{FF2B5EF4-FFF2-40B4-BE49-F238E27FC236}">
                <a16:creationId xmlns:a16="http://schemas.microsoft.com/office/drawing/2014/main" id="{7E9DE044-6614-4230-8BEE-BAABDDA2A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33728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14BFF551-F0BA-4FEB-91C9-848DBD360A0F}"/>
              </a:ext>
            </a:extLst>
          </p:cNvPr>
          <p:cNvSpPr/>
          <p:nvPr/>
        </p:nvSpPr>
        <p:spPr>
          <a:xfrm>
            <a:off x="3034227" y="3251200"/>
            <a:ext cx="246330" cy="17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655DB34-817F-498B-9057-FAC3B93DFB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615" y="2127996"/>
            <a:ext cx="2515214" cy="25414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77AAE3-4B52-4F8B-80B5-498D859FC9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335" y="2301736"/>
            <a:ext cx="2405787" cy="23006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C9CEB7-16DB-4E83-8833-2235F3A91720}"/>
              </a:ext>
            </a:extLst>
          </p:cNvPr>
          <p:cNvSpPr txBox="1"/>
          <p:nvPr/>
        </p:nvSpPr>
        <p:spPr>
          <a:xfrm rot="5400000">
            <a:off x="2324758" y="3066534"/>
            <a:ext cx="1211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B050"/>
                </a:solidFill>
              </a:rPr>
              <a:t>Net-cash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CE9F7F-96B7-4EA1-86AF-6234948D2E4C}"/>
              </a:ext>
            </a:extLst>
          </p:cNvPr>
          <p:cNvSpPr txBox="1"/>
          <p:nvPr/>
        </p:nvSpPr>
        <p:spPr>
          <a:xfrm>
            <a:off x="3282461" y="5303087"/>
            <a:ext cx="4447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Actuele waarde 5 x kasstroom  		399</a:t>
            </a:r>
          </a:p>
          <a:p>
            <a:r>
              <a:rPr lang="nl-BE" dirty="0"/>
              <a:t>+/+ Actuele waarde Terminal Value	875</a:t>
            </a:r>
          </a:p>
          <a:p>
            <a:r>
              <a:rPr lang="nl-BE" dirty="0"/>
              <a:t>ENTERPRISE VALUE:			     </a:t>
            </a:r>
            <a:r>
              <a:rPr lang="nl-BE" b="1" dirty="0">
                <a:solidFill>
                  <a:srgbClr val="FF0000"/>
                </a:solidFill>
              </a:rPr>
              <a:t>1.274</a:t>
            </a:r>
            <a:r>
              <a:rPr lang="nl-BE" dirty="0"/>
              <a:t>	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5B5D3E4-731B-4573-9E23-3EFB680883CD}"/>
              </a:ext>
            </a:extLst>
          </p:cNvPr>
          <p:cNvCxnSpPr>
            <a:cxnSpLocks/>
          </p:cNvCxnSpPr>
          <p:nvPr/>
        </p:nvCxnSpPr>
        <p:spPr>
          <a:xfrm>
            <a:off x="6018774" y="4755416"/>
            <a:ext cx="909564" cy="6536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EBFF69E-B197-45C3-A3E6-411540F493CA}"/>
              </a:ext>
            </a:extLst>
          </p:cNvPr>
          <p:cNvCxnSpPr>
            <a:cxnSpLocks/>
          </p:cNvCxnSpPr>
          <p:nvPr/>
        </p:nvCxnSpPr>
        <p:spPr>
          <a:xfrm flipH="1">
            <a:off x="7469945" y="4734931"/>
            <a:ext cx="1153551" cy="9624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A2DC9F-A163-4D98-B643-5DA599AA59F9}"/>
              </a:ext>
            </a:extLst>
          </p:cNvPr>
          <p:cNvCxnSpPr/>
          <p:nvPr/>
        </p:nvCxnSpPr>
        <p:spPr>
          <a:xfrm flipV="1">
            <a:off x="6928338" y="5903567"/>
            <a:ext cx="541607" cy="70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Beste Elektrische Auto's van 2021 / 2022 - Mountox">
            <a:extLst>
              <a:ext uri="{FF2B5EF4-FFF2-40B4-BE49-F238E27FC236}">
                <a16:creationId xmlns:a16="http://schemas.microsoft.com/office/drawing/2014/main" id="{006AA5F9-4C5A-4C43-8B64-22FBBACC8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555" y="2250280"/>
            <a:ext cx="1263274" cy="54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778DBA0-30BB-40D4-B63C-B28685FF48CD}"/>
              </a:ext>
            </a:extLst>
          </p:cNvPr>
          <p:cNvSpPr/>
          <p:nvPr/>
        </p:nvSpPr>
        <p:spPr>
          <a:xfrm>
            <a:off x="311614" y="2757160"/>
            <a:ext cx="2508233" cy="1912250"/>
          </a:xfrm>
          <a:custGeom>
            <a:avLst/>
            <a:gdLst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51906 w 2297875"/>
              <a:gd name="connsiteY4" fmla="*/ 831273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39152 w 2297875"/>
              <a:gd name="connsiteY4" fmla="*/ 612345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  <a:gd name="connsiteX0" fmla="*/ 1300787 w 2297875"/>
              <a:gd name="connsiteY0" fmla="*/ 624158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39152 w 2297875"/>
              <a:gd name="connsiteY4" fmla="*/ 612345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300787 w 2297875"/>
              <a:gd name="connsiteY11" fmla="*/ 624158 h 1620982"/>
              <a:gd name="connsiteX0" fmla="*/ 1300787 w 2291497"/>
              <a:gd name="connsiteY0" fmla="*/ 624158 h 1620982"/>
              <a:gd name="connsiteX1" fmla="*/ 2291497 w 2291497"/>
              <a:gd name="connsiteY1" fmla="*/ 636013 h 1620982"/>
              <a:gd name="connsiteX2" fmla="*/ 2286000 w 2291497"/>
              <a:gd name="connsiteY2" fmla="*/ 5937 h 1620982"/>
              <a:gd name="connsiteX3" fmla="*/ 1140031 w 2291497"/>
              <a:gd name="connsiteY3" fmla="*/ 0 h 1620982"/>
              <a:gd name="connsiteX4" fmla="*/ 1139152 w 2291497"/>
              <a:gd name="connsiteY4" fmla="*/ 612345 h 1620982"/>
              <a:gd name="connsiteX5" fmla="*/ 890649 w 2291497"/>
              <a:gd name="connsiteY5" fmla="*/ 1377537 h 1620982"/>
              <a:gd name="connsiteX6" fmla="*/ 0 w 2291497"/>
              <a:gd name="connsiteY6" fmla="*/ 1377537 h 1620982"/>
              <a:gd name="connsiteX7" fmla="*/ 0 w 2291497"/>
              <a:gd name="connsiteY7" fmla="*/ 1620982 h 1620982"/>
              <a:gd name="connsiteX8" fmla="*/ 1145969 w 2291497"/>
              <a:gd name="connsiteY8" fmla="*/ 1609106 h 1620982"/>
              <a:gd name="connsiteX9" fmla="*/ 1145969 w 2291497"/>
              <a:gd name="connsiteY9" fmla="*/ 1365662 h 1620982"/>
              <a:gd name="connsiteX10" fmla="*/ 985652 w 2291497"/>
              <a:gd name="connsiteY10" fmla="*/ 1377537 h 1620982"/>
              <a:gd name="connsiteX11" fmla="*/ 1300787 w 2291497"/>
              <a:gd name="connsiteY11" fmla="*/ 624158 h 162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1497" h="1620982">
                <a:moveTo>
                  <a:pt x="1300787" y="624158"/>
                </a:moveTo>
                <a:lnTo>
                  <a:pt x="2291497" y="636013"/>
                </a:lnTo>
                <a:cubicBezTo>
                  <a:pt x="2289665" y="425988"/>
                  <a:pt x="2287832" y="215962"/>
                  <a:pt x="2286000" y="5937"/>
                </a:cubicBezTo>
                <a:lnTo>
                  <a:pt x="1140031" y="0"/>
                </a:lnTo>
                <a:lnTo>
                  <a:pt x="1139152" y="612345"/>
                </a:lnTo>
                <a:lnTo>
                  <a:pt x="890649" y="1377537"/>
                </a:lnTo>
                <a:lnTo>
                  <a:pt x="0" y="1377537"/>
                </a:lnTo>
                <a:lnTo>
                  <a:pt x="0" y="1620982"/>
                </a:lnTo>
                <a:lnTo>
                  <a:pt x="1145969" y="1609106"/>
                </a:lnTo>
                <a:lnTo>
                  <a:pt x="1145969" y="1365662"/>
                </a:lnTo>
                <a:lnTo>
                  <a:pt x="985652" y="1377537"/>
                </a:lnTo>
                <a:lnTo>
                  <a:pt x="1300787" y="624158"/>
                </a:lnTo>
                <a:close/>
              </a:path>
            </a:pathLst>
          </a:custGeom>
          <a:solidFill>
            <a:srgbClr val="92D050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ECF8FB-83EE-41A6-9779-813D6690AEDD}"/>
              </a:ext>
            </a:extLst>
          </p:cNvPr>
          <p:cNvSpPr txBox="1"/>
          <p:nvPr/>
        </p:nvSpPr>
        <p:spPr>
          <a:xfrm>
            <a:off x="1691248" y="2144771"/>
            <a:ext cx="1007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rgbClr val="FF0000"/>
                </a:solidFill>
              </a:rPr>
              <a:t>185.000 €</a:t>
            </a:r>
            <a:r>
              <a:rPr lang="nl-BE" sz="16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36AD44-364C-43D6-A606-853434B8024F}"/>
              </a:ext>
            </a:extLst>
          </p:cNvPr>
          <p:cNvSpPr txBox="1"/>
          <p:nvPr/>
        </p:nvSpPr>
        <p:spPr>
          <a:xfrm>
            <a:off x="4306755" y="1629746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Goodwill: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906039-FE46-4EA9-8459-024EDF947009}"/>
              </a:ext>
            </a:extLst>
          </p:cNvPr>
          <p:cNvSpPr txBox="1"/>
          <p:nvPr/>
        </p:nvSpPr>
        <p:spPr>
          <a:xfrm>
            <a:off x="5346797" y="1012269"/>
            <a:ext cx="2297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1.274 Enterprise Value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1D8702A-39F9-4A7E-AB08-C8D38B2A0275}"/>
              </a:ext>
            </a:extLst>
          </p:cNvPr>
          <p:cNvSpPr txBox="1"/>
          <p:nvPr/>
        </p:nvSpPr>
        <p:spPr>
          <a:xfrm>
            <a:off x="5282164" y="1249447"/>
            <a:ext cx="2346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   -185 Eigen Vermogen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5942EC9-70EA-4679-A93B-108CF4E9B0A5}"/>
              </a:ext>
            </a:extLst>
          </p:cNvPr>
          <p:cNvCxnSpPr/>
          <p:nvPr/>
        </p:nvCxnSpPr>
        <p:spPr>
          <a:xfrm flipV="1">
            <a:off x="5374717" y="1589172"/>
            <a:ext cx="541607" cy="70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6DBE7D5-FC1C-4D14-ACC3-4996CA1FA137}"/>
              </a:ext>
            </a:extLst>
          </p:cNvPr>
          <p:cNvSpPr txBox="1"/>
          <p:nvPr/>
        </p:nvSpPr>
        <p:spPr>
          <a:xfrm>
            <a:off x="5290957" y="162760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1.089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486DAB5-90C9-495C-A20E-15F2DE34CBD2}"/>
              </a:ext>
            </a:extLst>
          </p:cNvPr>
          <p:cNvSpPr txBox="1"/>
          <p:nvPr/>
        </p:nvSpPr>
        <p:spPr>
          <a:xfrm>
            <a:off x="3301114" y="1026229"/>
            <a:ext cx="1330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EBITDA: 180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703B526-03D9-4FB4-9BA7-C5FCCAF8A053}"/>
              </a:ext>
            </a:extLst>
          </p:cNvPr>
          <p:cNvSpPr txBox="1"/>
          <p:nvPr/>
        </p:nvSpPr>
        <p:spPr>
          <a:xfrm>
            <a:off x="4658604" y="1012269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x 7 =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530BDF3-EA82-4F00-A5A1-60334002C1DE}"/>
              </a:ext>
            </a:extLst>
          </p:cNvPr>
          <p:cNvSpPr txBox="1"/>
          <p:nvPr/>
        </p:nvSpPr>
        <p:spPr>
          <a:xfrm>
            <a:off x="1431448" y="376731"/>
            <a:ext cx="661527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000" dirty="0">
                <a:solidFill>
                  <a:srgbClr val="FF0000"/>
                </a:solidFill>
              </a:rPr>
              <a:t>QUID PERPETUÏTEIT als TERMINAL VALUE</a:t>
            </a:r>
            <a:endParaRPr lang="nl-BE" sz="3000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E16CD18-8E32-4D04-A9A8-9DBCD0E48E47}"/>
              </a:ext>
            </a:extLst>
          </p:cNvPr>
          <p:cNvCxnSpPr>
            <a:cxnSpLocks/>
          </p:cNvCxnSpPr>
          <p:nvPr/>
        </p:nvCxnSpPr>
        <p:spPr>
          <a:xfrm>
            <a:off x="265002" y="2234740"/>
            <a:ext cx="1041311" cy="20261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23B610F-7260-4EA4-8FD7-8180DA188D9E}"/>
              </a:ext>
            </a:extLst>
          </p:cNvPr>
          <p:cNvCxnSpPr>
            <a:cxnSpLocks/>
          </p:cNvCxnSpPr>
          <p:nvPr/>
        </p:nvCxnSpPr>
        <p:spPr>
          <a:xfrm flipH="1">
            <a:off x="220277" y="2127996"/>
            <a:ext cx="1129141" cy="227617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3DA56DD-26BA-494B-A485-31EE9C2A97A6}"/>
              </a:ext>
            </a:extLst>
          </p:cNvPr>
          <p:cNvCxnSpPr>
            <a:cxnSpLocks/>
          </p:cNvCxnSpPr>
          <p:nvPr/>
        </p:nvCxnSpPr>
        <p:spPr>
          <a:xfrm>
            <a:off x="1756173" y="3596656"/>
            <a:ext cx="1128376" cy="11382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BF0C168-A349-442F-A667-1C6B8D3FB364}"/>
              </a:ext>
            </a:extLst>
          </p:cNvPr>
          <p:cNvCxnSpPr>
            <a:cxnSpLocks/>
            <a:stCxn id="15" idx="2"/>
          </p:cNvCxnSpPr>
          <p:nvPr/>
        </p:nvCxnSpPr>
        <p:spPr>
          <a:xfrm flipV="1">
            <a:off x="1569222" y="3596656"/>
            <a:ext cx="1282578" cy="107275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50D519B6-9F95-4446-8563-74649A808FDB}"/>
              </a:ext>
            </a:extLst>
          </p:cNvPr>
          <p:cNvSpPr/>
          <p:nvPr/>
        </p:nvSpPr>
        <p:spPr>
          <a:xfrm>
            <a:off x="4753484" y="4299774"/>
            <a:ext cx="362968" cy="2886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D34B3C-F24D-4978-98DD-B2913C611947}"/>
              </a:ext>
            </a:extLst>
          </p:cNvPr>
          <p:cNvSpPr txBox="1"/>
          <p:nvPr/>
        </p:nvSpPr>
        <p:spPr>
          <a:xfrm>
            <a:off x="1012122" y="5186253"/>
            <a:ext cx="12554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u="sng" dirty="0"/>
              <a:t> 108 x 1,02 </a:t>
            </a:r>
          </a:p>
          <a:p>
            <a:r>
              <a:rPr lang="nl-BE" dirty="0"/>
              <a:t>      10%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C68EFA-AAD3-4972-BB2D-B4B6370E9BC5}"/>
              </a:ext>
            </a:extLst>
          </p:cNvPr>
          <p:cNvSpPr txBox="1"/>
          <p:nvPr/>
        </p:nvSpPr>
        <p:spPr>
          <a:xfrm>
            <a:off x="2143246" y="5282359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= 1.101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FF94B1B-4960-442F-9E59-25CF8E72F5CA}"/>
              </a:ext>
            </a:extLst>
          </p:cNvPr>
          <p:cNvCxnSpPr/>
          <p:nvPr/>
        </p:nvCxnSpPr>
        <p:spPr>
          <a:xfrm flipH="1" flipV="1">
            <a:off x="5646944" y="1312269"/>
            <a:ext cx="1281394" cy="45912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467990"/>
      </p:ext>
    </p:extLst>
  </p:cSld>
  <p:clrMapOvr>
    <a:masterClrMapping/>
  </p:clrMapOvr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FC7CDC8-A6F8-495E-9A3C-8E0AE5B04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4884" y="2325543"/>
            <a:ext cx="5905500" cy="2447925"/>
          </a:xfrm>
          <a:prstGeom prst="rect">
            <a:avLst/>
          </a:prstGeom>
        </p:spPr>
      </p:pic>
      <p:pic>
        <p:nvPicPr>
          <p:cNvPr id="2049" name="image2.png">
            <a:extLst>
              <a:ext uri="{FF2B5EF4-FFF2-40B4-BE49-F238E27FC236}">
                <a16:creationId xmlns:a16="http://schemas.microsoft.com/office/drawing/2014/main" id="{7E9DE044-6614-4230-8BEE-BAABDDA2A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33728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14BFF551-F0BA-4FEB-91C9-848DBD360A0F}"/>
              </a:ext>
            </a:extLst>
          </p:cNvPr>
          <p:cNvSpPr/>
          <p:nvPr/>
        </p:nvSpPr>
        <p:spPr>
          <a:xfrm>
            <a:off x="3034227" y="3251200"/>
            <a:ext cx="246330" cy="17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655DB34-817F-498B-9057-FAC3B93DFB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615" y="2127996"/>
            <a:ext cx="2515214" cy="25414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77AAE3-4B52-4F8B-80B5-498D859FC9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335" y="2301736"/>
            <a:ext cx="2405787" cy="23006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C9CEB7-16DB-4E83-8833-2235F3A91720}"/>
              </a:ext>
            </a:extLst>
          </p:cNvPr>
          <p:cNvSpPr txBox="1"/>
          <p:nvPr/>
        </p:nvSpPr>
        <p:spPr>
          <a:xfrm rot="5400000">
            <a:off x="2324758" y="3066534"/>
            <a:ext cx="1211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B050"/>
                </a:solidFill>
              </a:rPr>
              <a:t>Net-cash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CE9F7F-96B7-4EA1-86AF-6234948D2E4C}"/>
              </a:ext>
            </a:extLst>
          </p:cNvPr>
          <p:cNvSpPr txBox="1"/>
          <p:nvPr/>
        </p:nvSpPr>
        <p:spPr>
          <a:xfrm>
            <a:off x="3282461" y="5303087"/>
            <a:ext cx="4447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Actuele waarde 5 x kasstroom  		399</a:t>
            </a:r>
          </a:p>
          <a:p>
            <a:r>
              <a:rPr lang="nl-BE" dirty="0"/>
              <a:t>+/+ Actuele waarde Terminal Value	875</a:t>
            </a:r>
          </a:p>
          <a:p>
            <a:r>
              <a:rPr lang="nl-BE" dirty="0"/>
              <a:t>ENTERPRISE VALUE:			     </a:t>
            </a:r>
            <a:r>
              <a:rPr lang="nl-BE" b="1" dirty="0">
                <a:solidFill>
                  <a:srgbClr val="FF0000"/>
                </a:solidFill>
              </a:rPr>
              <a:t>1.274</a:t>
            </a:r>
            <a:r>
              <a:rPr lang="nl-BE" dirty="0"/>
              <a:t>	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5B5D3E4-731B-4573-9E23-3EFB680883CD}"/>
              </a:ext>
            </a:extLst>
          </p:cNvPr>
          <p:cNvCxnSpPr>
            <a:cxnSpLocks/>
          </p:cNvCxnSpPr>
          <p:nvPr/>
        </p:nvCxnSpPr>
        <p:spPr>
          <a:xfrm>
            <a:off x="6018774" y="4755416"/>
            <a:ext cx="909564" cy="6536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EBFF69E-B197-45C3-A3E6-411540F493CA}"/>
              </a:ext>
            </a:extLst>
          </p:cNvPr>
          <p:cNvCxnSpPr>
            <a:cxnSpLocks/>
          </p:cNvCxnSpPr>
          <p:nvPr/>
        </p:nvCxnSpPr>
        <p:spPr>
          <a:xfrm flipH="1">
            <a:off x="7469945" y="4734931"/>
            <a:ext cx="1153551" cy="9624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A2DC9F-A163-4D98-B643-5DA599AA59F9}"/>
              </a:ext>
            </a:extLst>
          </p:cNvPr>
          <p:cNvCxnSpPr/>
          <p:nvPr/>
        </p:nvCxnSpPr>
        <p:spPr>
          <a:xfrm flipV="1">
            <a:off x="6928338" y="5903567"/>
            <a:ext cx="541607" cy="70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Beste Elektrische Auto's van 2021 / 2022 - Mountox">
            <a:extLst>
              <a:ext uri="{FF2B5EF4-FFF2-40B4-BE49-F238E27FC236}">
                <a16:creationId xmlns:a16="http://schemas.microsoft.com/office/drawing/2014/main" id="{006AA5F9-4C5A-4C43-8B64-22FBBACC8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555" y="2250280"/>
            <a:ext cx="1263274" cy="54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778DBA0-30BB-40D4-B63C-B28685FF48CD}"/>
              </a:ext>
            </a:extLst>
          </p:cNvPr>
          <p:cNvSpPr/>
          <p:nvPr/>
        </p:nvSpPr>
        <p:spPr>
          <a:xfrm>
            <a:off x="311614" y="2757160"/>
            <a:ext cx="2508233" cy="1912250"/>
          </a:xfrm>
          <a:custGeom>
            <a:avLst/>
            <a:gdLst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51906 w 2297875"/>
              <a:gd name="connsiteY4" fmla="*/ 831273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39152 w 2297875"/>
              <a:gd name="connsiteY4" fmla="*/ 612345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  <a:gd name="connsiteX0" fmla="*/ 1300787 w 2297875"/>
              <a:gd name="connsiteY0" fmla="*/ 624158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39152 w 2297875"/>
              <a:gd name="connsiteY4" fmla="*/ 612345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300787 w 2297875"/>
              <a:gd name="connsiteY11" fmla="*/ 624158 h 1620982"/>
              <a:gd name="connsiteX0" fmla="*/ 1300787 w 2291497"/>
              <a:gd name="connsiteY0" fmla="*/ 624158 h 1620982"/>
              <a:gd name="connsiteX1" fmla="*/ 2291497 w 2291497"/>
              <a:gd name="connsiteY1" fmla="*/ 636013 h 1620982"/>
              <a:gd name="connsiteX2" fmla="*/ 2286000 w 2291497"/>
              <a:gd name="connsiteY2" fmla="*/ 5937 h 1620982"/>
              <a:gd name="connsiteX3" fmla="*/ 1140031 w 2291497"/>
              <a:gd name="connsiteY3" fmla="*/ 0 h 1620982"/>
              <a:gd name="connsiteX4" fmla="*/ 1139152 w 2291497"/>
              <a:gd name="connsiteY4" fmla="*/ 612345 h 1620982"/>
              <a:gd name="connsiteX5" fmla="*/ 890649 w 2291497"/>
              <a:gd name="connsiteY5" fmla="*/ 1377537 h 1620982"/>
              <a:gd name="connsiteX6" fmla="*/ 0 w 2291497"/>
              <a:gd name="connsiteY6" fmla="*/ 1377537 h 1620982"/>
              <a:gd name="connsiteX7" fmla="*/ 0 w 2291497"/>
              <a:gd name="connsiteY7" fmla="*/ 1620982 h 1620982"/>
              <a:gd name="connsiteX8" fmla="*/ 1145969 w 2291497"/>
              <a:gd name="connsiteY8" fmla="*/ 1609106 h 1620982"/>
              <a:gd name="connsiteX9" fmla="*/ 1145969 w 2291497"/>
              <a:gd name="connsiteY9" fmla="*/ 1365662 h 1620982"/>
              <a:gd name="connsiteX10" fmla="*/ 985652 w 2291497"/>
              <a:gd name="connsiteY10" fmla="*/ 1377537 h 1620982"/>
              <a:gd name="connsiteX11" fmla="*/ 1300787 w 2291497"/>
              <a:gd name="connsiteY11" fmla="*/ 624158 h 162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1497" h="1620982">
                <a:moveTo>
                  <a:pt x="1300787" y="624158"/>
                </a:moveTo>
                <a:lnTo>
                  <a:pt x="2291497" y="636013"/>
                </a:lnTo>
                <a:cubicBezTo>
                  <a:pt x="2289665" y="425988"/>
                  <a:pt x="2287832" y="215962"/>
                  <a:pt x="2286000" y="5937"/>
                </a:cubicBezTo>
                <a:lnTo>
                  <a:pt x="1140031" y="0"/>
                </a:lnTo>
                <a:lnTo>
                  <a:pt x="1139152" y="612345"/>
                </a:lnTo>
                <a:lnTo>
                  <a:pt x="890649" y="1377537"/>
                </a:lnTo>
                <a:lnTo>
                  <a:pt x="0" y="1377537"/>
                </a:lnTo>
                <a:lnTo>
                  <a:pt x="0" y="1620982"/>
                </a:lnTo>
                <a:lnTo>
                  <a:pt x="1145969" y="1609106"/>
                </a:lnTo>
                <a:lnTo>
                  <a:pt x="1145969" y="1365662"/>
                </a:lnTo>
                <a:lnTo>
                  <a:pt x="985652" y="1377537"/>
                </a:lnTo>
                <a:lnTo>
                  <a:pt x="1300787" y="624158"/>
                </a:lnTo>
                <a:close/>
              </a:path>
            </a:pathLst>
          </a:custGeom>
          <a:solidFill>
            <a:srgbClr val="92D050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ECF8FB-83EE-41A6-9779-813D6690AEDD}"/>
              </a:ext>
            </a:extLst>
          </p:cNvPr>
          <p:cNvSpPr txBox="1"/>
          <p:nvPr/>
        </p:nvSpPr>
        <p:spPr>
          <a:xfrm>
            <a:off x="1691248" y="2144771"/>
            <a:ext cx="1007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rgbClr val="FF0000"/>
                </a:solidFill>
              </a:rPr>
              <a:t>185.000 €</a:t>
            </a:r>
            <a:r>
              <a:rPr lang="nl-BE" sz="16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36AD44-364C-43D6-A606-853434B8024F}"/>
              </a:ext>
            </a:extLst>
          </p:cNvPr>
          <p:cNvSpPr txBox="1"/>
          <p:nvPr/>
        </p:nvSpPr>
        <p:spPr>
          <a:xfrm>
            <a:off x="4306755" y="1629746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Goodwill: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906039-FE46-4EA9-8459-024EDF947009}"/>
              </a:ext>
            </a:extLst>
          </p:cNvPr>
          <p:cNvSpPr txBox="1"/>
          <p:nvPr/>
        </p:nvSpPr>
        <p:spPr>
          <a:xfrm>
            <a:off x="5346797" y="1012269"/>
            <a:ext cx="2297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1.274 Enterprise Value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1D8702A-39F9-4A7E-AB08-C8D38B2A0275}"/>
              </a:ext>
            </a:extLst>
          </p:cNvPr>
          <p:cNvSpPr txBox="1"/>
          <p:nvPr/>
        </p:nvSpPr>
        <p:spPr>
          <a:xfrm>
            <a:off x="5282164" y="1249447"/>
            <a:ext cx="2346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   -185 Eigen Vermogen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5942EC9-70EA-4679-A93B-108CF4E9B0A5}"/>
              </a:ext>
            </a:extLst>
          </p:cNvPr>
          <p:cNvCxnSpPr/>
          <p:nvPr/>
        </p:nvCxnSpPr>
        <p:spPr>
          <a:xfrm flipV="1">
            <a:off x="5374717" y="1589172"/>
            <a:ext cx="541607" cy="70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6DBE7D5-FC1C-4D14-ACC3-4996CA1FA137}"/>
              </a:ext>
            </a:extLst>
          </p:cNvPr>
          <p:cNvSpPr txBox="1"/>
          <p:nvPr/>
        </p:nvSpPr>
        <p:spPr>
          <a:xfrm>
            <a:off x="5290957" y="162760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1.089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486DAB5-90C9-495C-A20E-15F2DE34CBD2}"/>
              </a:ext>
            </a:extLst>
          </p:cNvPr>
          <p:cNvSpPr txBox="1"/>
          <p:nvPr/>
        </p:nvSpPr>
        <p:spPr>
          <a:xfrm>
            <a:off x="3301114" y="1026229"/>
            <a:ext cx="1330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EBITDA: 180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703B526-03D9-4FB4-9BA7-C5FCCAF8A053}"/>
              </a:ext>
            </a:extLst>
          </p:cNvPr>
          <p:cNvSpPr txBox="1"/>
          <p:nvPr/>
        </p:nvSpPr>
        <p:spPr>
          <a:xfrm>
            <a:off x="4508956" y="970040"/>
            <a:ext cx="1008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>
                <a:solidFill>
                  <a:srgbClr val="FF0000"/>
                </a:solidFill>
              </a:rPr>
              <a:t>x 7,1 =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530BDF3-EA82-4F00-A5A1-60334002C1DE}"/>
              </a:ext>
            </a:extLst>
          </p:cNvPr>
          <p:cNvSpPr txBox="1"/>
          <p:nvPr/>
        </p:nvSpPr>
        <p:spPr>
          <a:xfrm>
            <a:off x="1431448" y="376731"/>
            <a:ext cx="661527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000" dirty="0">
                <a:solidFill>
                  <a:srgbClr val="FF0000"/>
                </a:solidFill>
              </a:rPr>
              <a:t>QUID PERPETUÏTEIT als TERMINAL VALUE</a:t>
            </a:r>
            <a:endParaRPr lang="nl-BE" sz="3000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E16CD18-8E32-4D04-A9A8-9DBCD0E48E47}"/>
              </a:ext>
            </a:extLst>
          </p:cNvPr>
          <p:cNvCxnSpPr>
            <a:cxnSpLocks/>
          </p:cNvCxnSpPr>
          <p:nvPr/>
        </p:nvCxnSpPr>
        <p:spPr>
          <a:xfrm>
            <a:off x="265002" y="2234740"/>
            <a:ext cx="1041311" cy="20261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23B610F-7260-4EA4-8FD7-8180DA188D9E}"/>
              </a:ext>
            </a:extLst>
          </p:cNvPr>
          <p:cNvCxnSpPr>
            <a:cxnSpLocks/>
          </p:cNvCxnSpPr>
          <p:nvPr/>
        </p:nvCxnSpPr>
        <p:spPr>
          <a:xfrm flipH="1">
            <a:off x="220277" y="2127996"/>
            <a:ext cx="1129141" cy="227617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3DA56DD-26BA-494B-A485-31EE9C2A97A6}"/>
              </a:ext>
            </a:extLst>
          </p:cNvPr>
          <p:cNvCxnSpPr>
            <a:cxnSpLocks/>
          </p:cNvCxnSpPr>
          <p:nvPr/>
        </p:nvCxnSpPr>
        <p:spPr>
          <a:xfrm>
            <a:off x="1756173" y="3596656"/>
            <a:ext cx="1128376" cy="11382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BF0C168-A349-442F-A667-1C6B8D3FB364}"/>
              </a:ext>
            </a:extLst>
          </p:cNvPr>
          <p:cNvCxnSpPr>
            <a:cxnSpLocks/>
            <a:stCxn id="15" idx="2"/>
          </p:cNvCxnSpPr>
          <p:nvPr/>
        </p:nvCxnSpPr>
        <p:spPr>
          <a:xfrm flipV="1">
            <a:off x="1569222" y="3596656"/>
            <a:ext cx="1282578" cy="107275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50D519B6-9F95-4446-8563-74649A808FDB}"/>
              </a:ext>
            </a:extLst>
          </p:cNvPr>
          <p:cNvSpPr/>
          <p:nvPr/>
        </p:nvSpPr>
        <p:spPr>
          <a:xfrm>
            <a:off x="4753484" y="4299774"/>
            <a:ext cx="362968" cy="2886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D34B3C-F24D-4978-98DD-B2913C611947}"/>
              </a:ext>
            </a:extLst>
          </p:cNvPr>
          <p:cNvSpPr txBox="1"/>
          <p:nvPr/>
        </p:nvSpPr>
        <p:spPr>
          <a:xfrm>
            <a:off x="1012122" y="5186253"/>
            <a:ext cx="12554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u="sng" dirty="0"/>
              <a:t> 108 x 1,02 </a:t>
            </a:r>
          </a:p>
          <a:p>
            <a:r>
              <a:rPr lang="nl-BE" dirty="0"/>
              <a:t>      10%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C68EFA-AAD3-4972-BB2D-B4B6370E9BC5}"/>
              </a:ext>
            </a:extLst>
          </p:cNvPr>
          <p:cNvSpPr txBox="1"/>
          <p:nvPr/>
        </p:nvSpPr>
        <p:spPr>
          <a:xfrm>
            <a:off x="2143246" y="5282359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= 1.101</a:t>
            </a:r>
          </a:p>
        </p:txBody>
      </p:sp>
    </p:spTree>
    <p:extLst>
      <p:ext uri="{BB962C8B-B14F-4D97-AF65-F5344CB8AC3E}">
        <p14:creationId xmlns:p14="http://schemas.microsoft.com/office/powerpoint/2010/main" val="1445850502"/>
      </p:ext>
    </p:extLst>
  </p:cSld>
  <p:clrMapOvr>
    <a:masterClrMapping/>
  </p:clrMapOvr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FC7CDC8-A6F8-495E-9A3C-8E0AE5B04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4884" y="2325543"/>
            <a:ext cx="5905500" cy="2447925"/>
          </a:xfrm>
          <a:prstGeom prst="rect">
            <a:avLst/>
          </a:prstGeom>
        </p:spPr>
      </p:pic>
      <p:pic>
        <p:nvPicPr>
          <p:cNvPr id="2049" name="image2.png">
            <a:extLst>
              <a:ext uri="{FF2B5EF4-FFF2-40B4-BE49-F238E27FC236}">
                <a16:creationId xmlns:a16="http://schemas.microsoft.com/office/drawing/2014/main" id="{7E9DE044-6614-4230-8BEE-BAABDDA2A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33728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14BFF551-F0BA-4FEB-91C9-848DBD360A0F}"/>
              </a:ext>
            </a:extLst>
          </p:cNvPr>
          <p:cNvSpPr/>
          <p:nvPr/>
        </p:nvSpPr>
        <p:spPr>
          <a:xfrm>
            <a:off x="3034227" y="3251200"/>
            <a:ext cx="246330" cy="17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655DB34-817F-498B-9057-FAC3B93DFB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615" y="2127996"/>
            <a:ext cx="2515214" cy="25414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77AAE3-4B52-4F8B-80B5-498D859FC9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335" y="2301736"/>
            <a:ext cx="2405787" cy="23006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C9CEB7-16DB-4E83-8833-2235F3A91720}"/>
              </a:ext>
            </a:extLst>
          </p:cNvPr>
          <p:cNvSpPr txBox="1"/>
          <p:nvPr/>
        </p:nvSpPr>
        <p:spPr>
          <a:xfrm rot="5400000">
            <a:off x="2324758" y="3066534"/>
            <a:ext cx="1211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B050"/>
                </a:solidFill>
              </a:rPr>
              <a:t>Net-cash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CE9F7F-96B7-4EA1-86AF-6234948D2E4C}"/>
              </a:ext>
            </a:extLst>
          </p:cNvPr>
          <p:cNvSpPr txBox="1"/>
          <p:nvPr/>
        </p:nvSpPr>
        <p:spPr>
          <a:xfrm>
            <a:off x="3282461" y="5303087"/>
            <a:ext cx="4447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Actuele waarde 5 x kasstroom  		399</a:t>
            </a:r>
          </a:p>
          <a:p>
            <a:r>
              <a:rPr lang="nl-BE" dirty="0"/>
              <a:t>+/+ Actuele waarde Terminal Value	875</a:t>
            </a:r>
          </a:p>
          <a:p>
            <a:r>
              <a:rPr lang="nl-BE" dirty="0"/>
              <a:t>ENTERPRISE VALUE:			     </a:t>
            </a:r>
            <a:r>
              <a:rPr lang="nl-BE" b="1" dirty="0">
                <a:solidFill>
                  <a:srgbClr val="FF0000"/>
                </a:solidFill>
              </a:rPr>
              <a:t>1.274</a:t>
            </a:r>
            <a:r>
              <a:rPr lang="nl-BE" dirty="0"/>
              <a:t>	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5B5D3E4-731B-4573-9E23-3EFB680883CD}"/>
              </a:ext>
            </a:extLst>
          </p:cNvPr>
          <p:cNvCxnSpPr>
            <a:cxnSpLocks/>
          </p:cNvCxnSpPr>
          <p:nvPr/>
        </p:nvCxnSpPr>
        <p:spPr>
          <a:xfrm>
            <a:off x="6018774" y="4755416"/>
            <a:ext cx="909564" cy="6536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EBFF69E-B197-45C3-A3E6-411540F493CA}"/>
              </a:ext>
            </a:extLst>
          </p:cNvPr>
          <p:cNvCxnSpPr>
            <a:cxnSpLocks/>
          </p:cNvCxnSpPr>
          <p:nvPr/>
        </p:nvCxnSpPr>
        <p:spPr>
          <a:xfrm flipH="1">
            <a:off x="7469945" y="4734931"/>
            <a:ext cx="1153551" cy="9624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A2DC9F-A163-4D98-B643-5DA599AA59F9}"/>
              </a:ext>
            </a:extLst>
          </p:cNvPr>
          <p:cNvCxnSpPr/>
          <p:nvPr/>
        </p:nvCxnSpPr>
        <p:spPr>
          <a:xfrm flipV="1">
            <a:off x="6928338" y="5903567"/>
            <a:ext cx="541607" cy="70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Beste Elektrische Auto's van 2021 / 2022 - Mountox">
            <a:extLst>
              <a:ext uri="{FF2B5EF4-FFF2-40B4-BE49-F238E27FC236}">
                <a16:creationId xmlns:a16="http://schemas.microsoft.com/office/drawing/2014/main" id="{006AA5F9-4C5A-4C43-8B64-22FBBACC8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555" y="2250280"/>
            <a:ext cx="1263274" cy="54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778DBA0-30BB-40D4-B63C-B28685FF48CD}"/>
              </a:ext>
            </a:extLst>
          </p:cNvPr>
          <p:cNvSpPr/>
          <p:nvPr/>
        </p:nvSpPr>
        <p:spPr>
          <a:xfrm>
            <a:off x="311614" y="2757160"/>
            <a:ext cx="2508233" cy="1912250"/>
          </a:xfrm>
          <a:custGeom>
            <a:avLst/>
            <a:gdLst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51906 w 2297875"/>
              <a:gd name="connsiteY4" fmla="*/ 831273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39152 w 2297875"/>
              <a:gd name="connsiteY4" fmla="*/ 612345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  <a:gd name="connsiteX0" fmla="*/ 1300787 w 2297875"/>
              <a:gd name="connsiteY0" fmla="*/ 624158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39152 w 2297875"/>
              <a:gd name="connsiteY4" fmla="*/ 612345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300787 w 2297875"/>
              <a:gd name="connsiteY11" fmla="*/ 624158 h 1620982"/>
              <a:gd name="connsiteX0" fmla="*/ 1300787 w 2291497"/>
              <a:gd name="connsiteY0" fmla="*/ 624158 h 1620982"/>
              <a:gd name="connsiteX1" fmla="*/ 2291497 w 2291497"/>
              <a:gd name="connsiteY1" fmla="*/ 636013 h 1620982"/>
              <a:gd name="connsiteX2" fmla="*/ 2286000 w 2291497"/>
              <a:gd name="connsiteY2" fmla="*/ 5937 h 1620982"/>
              <a:gd name="connsiteX3" fmla="*/ 1140031 w 2291497"/>
              <a:gd name="connsiteY3" fmla="*/ 0 h 1620982"/>
              <a:gd name="connsiteX4" fmla="*/ 1139152 w 2291497"/>
              <a:gd name="connsiteY4" fmla="*/ 612345 h 1620982"/>
              <a:gd name="connsiteX5" fmla="*/ 890649 w 2291497"/>
              <a:gd name="connsiteY5" fmla="*/ 1377537 h 1620982"/>
              <a:gd name="connsiteX6" fmla="*/ 0 w 2291497"/>
              <a:gd name="connsiteY6" fmla="*/ 1377537 h 1620982"/>
              <a:gd name="connsiteX7" fmla="*/ 0 w 2291497"/>
              <a:gd name="connsiteY7" fmla="*/ 1620982 h 1620982"/>
              <a:gd name="connsiteX8" fmla="*/ 1145969 w 2291497"/>
              <a:gd name="connsiteY8" fmla="*/ 1609106 h 1620982"/>
              <a:gd name="connsiteX9" fmla="*/ 1145969 w 2291497"/>
              <a:gd name="connsiteY9" fmla="*/ 1365662 h 1620982"/>
              <a:gd name="connsiteX10" fmla="*/ 985652 w 2291497"/>
              <a:gd name="connsiteY10" fmla="*/ 1377537 h 1620982"/>
              <a:gd name="connsiteX11" fmla="*/ 1300787 w 2291497"/>
              <a:gd name="connsiteY11" fmla="*/ 624158 h 162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1497" h="1620982">
                <a:moveTo>
                  <a:pt x="1300787" y="624158"/>
                </a:moveTo>
                <a:lnTo>
                  <a:pt x="2291497" y="636013"/>
                </a:lnTo>
                <a:cubicBezTo>
                  <a:pt x="2289665" y="425988"/>
                  <a:pt x="2287832" y="215962"/>
                  <a:pt x="2286000" y="5937"/>
                </a:cubicBezTo>
                <a:lnTo>
                  <a:pt x="1140031" y="0"/>
                </a:lnTo>
                <a:lnTo>
                  <a:pt x="1139152" y="612345"/>
                </a:lnTo>
                <a:lnTo>
                  <a:pt x="890649" y="1377537"/>
                </a:lnTo>
                <a:lnTo>
                  <a:pt x="0" y="1377537"/>
                </a:lnTo>
                <a:lnTo>
                  <a:pt x="0" y="1620982"/>
                </a:lnTo>
                <a:lnTo>
                  <a:pt x="1145969" y="1609106"/>
                </a:lnTo>
                <a:lnTo>
                  <a:pt x="1145969" y="1365662"/>
                </a:lnTo>
                <a:lnTo>
                  <a:pt x="985652" y="1377537"/>
                </a:lnTo>
                <a:lnTo>
                  <a:pt x="1300787" y="624158"/>
                </a:lnTo>
                <a:close/>
              </a:path>
            </a:pathLst>
          </a:custGeom>
          <a:solidFill>
            <a:srgbClr val="92D050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ECF8FB-83EE-41A6-9779-813D6690AEDD}"/>
              </a:ext>
            </a:extLst>
          </p:cNvPr>
          <p:cNvSpPr txBox="1"/>
          <p:nvPr/>
        </p:nvSpPr>
        <p:spPr>
          <a:xfrm>
            <a:off x="1691248" y="2144771"/>
            <a:ext cx="1007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rgbClr val="FF0000"/>
                </a:solidFill>
              </a:rPr>
              <a:t>185.000 €</a:t>
            </a:r>
            <a:r>
              <a:rPr lang="nl-BE" sz="16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36AD44-364C-43D6-A606-853434B8024F}"/>
              </a:ext>
            </a:extLst>
          </p:cNvPr>
          <p:cNvSpPr txBox="1"/>
          <p:nvPr/>
        </p:nvSpPr>
        <p:spPr>
          <a:xfrm>
            <a:off x="4306755" y="1629746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Goodwill: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906039-FE46-4EA9-8459-024EDF947009}"/>
              </a:ext>
            </a:extLst>
          </p:cNvPr>
          <p:cNvSpPr txBox="1"/>
          <p:nvPr/>
        </p:nvSpPr>
        <p:spPr>
          <a:xfrm>
            <a:off x="5346797" y="1012269"/>
            <a:ext cx="2297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1.274 Enterprise Value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1D8702A-39F9-4A7E-AB08-C8D38B2A0275}"/>
              </a:ext>
            </a:extLst>
          </p:cNvPr>
          <p:cNvSpPr txBox="1"/>
          <p:nvPr/>
        </p:nvSpPr>
        <p:spPr>
          <a:xfrm>
            <a:off x="5282164" y="1249447"/>
            <a:ext cx="2346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   -185 Eigen Vermogen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5942EC9-70EA-4679-A93B-108CF4E9B0A5}"/>
              </a:ext>
            </a:extLst>
          </p:cNvPr>
          <p:cNvCxnSpPr/>
          <p:nvPr/>
        </p:nvCxnSpPr>
        <p:spPr>
          <a:xfrm flipV="1">
            <a:off x="5374717" y="1589172"/>
            <a:ext cx="541607" cy="70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6DBE7D5-FC1C-4D14-ACC3-4996CA1FA137}"/>
              </a:ext>
            </a:extLst>
          </p:cNvPr>
          <p:cNvSpPr txBox="1"/>
          <p:nvPr/>
        </p:nvSpPr>
        <p:spPr>
          <a:xfrm>
            <a:off x="5290957" y="162760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1.089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486DAB5-90C9-495C-A20E-15F2DE34CBD2}"/>
              </a:ext>
            </a:extLst>
          </p:cNvPr>
          <p:cNvSpPr txBox="1"/>
          <p:nvPr/>
        </p:nvSpPr>
        <p:spPr>
          <a:xfrm>
            <a:off x="3301114" y="1026229"/>
            <a:ext cx="1330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EBITDA: 180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703B526-03D9-4FB4-9BA7-C5FCCAF8A053}"/>
              </a:ext>
            </a:extLst>
          </p:cNvPr>
          <p:cNvSpPr txBox="1"/>
          <p:nvPr/>
        </p:nvSpPr>
        <p:spPr>
          <a:xfrm>
            <a:off x="4508956" y="970040"/>
            <a:ext cx="1008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>
                <a:solidFill>
                  <a:srgbClr val="FF0000"/>
                </a:solidFill>
              </a:rPr>
              <a:t>x 7,1 =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530BDF3-EA82-4F00-A5A1-60334002C1DE}"/>
              </a:ext>
            </a:extLst>
          </p:cNvPr>
          <p:cNvSpPr txBox="1"/>
          <p:nvPr/>
        </p:nvSpPr>
        <p:spPr>
          <a:xfrm>
            <a:off x="1431448" y="376731"/>
            <a:ext cx="661527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000" dirty="0">
                <a:solidFill>
                  <a:srgbClr val="FF0000"/>
                </a:solidFill>
              </a:rPr>
              <a:t>QUID PERPETUÏTEIT als TERMINAL VALUE</a:t>
            </a:r>
            <a:endParaRPr lang="nl-BE" sz="3000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E16CD18-8E32-4D04-A9A8-9DBCD0E48E47}"/>
              </a:ext>
            </a:extLst>
          </p:cNvPr>
          <p:cNvCxnSpPr>
            <a:cxnSpLocks/>
          </p:cNvCxnSpPr>
          <p:nvPr/>
        </p:nvCxnSpPr>
        <p:spPr>
          <a:xfrm>
            <a:off x="265002" y="2234740"/>
            <a:ext cx="1041311" cy="20261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23B610F-7260-4EA4-8FD7-8180DA188D9E}"/>
              </a:ext>
            </a:extLst>
          </p:cNvPr>
          <p:cNvCxnSpPr>
            <a:cxnSpLocks/>
          </p:cNvCxnSpPr>
          <p:nvPr/>
        </p:nvCxnSpPr>
        <p:spPr>
          <a:xfrm flipH="1">
            <a:off x="220277" y="2127996"/>
            <a:ext cx="1129141" cy="227617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3DA56DD-26BA-494B-A485-31EE9C2A97A6}"/>
              </a:ext>
            </a:extLst>
          </p:cNvPr>
          <p:cNvCxnSpPr>
            <a:cxnSpLocks/>
          </p:cNvCxnSpPr>
          <p:nvPr/>
        </p:nvCxnSpPr>
        <p:spPr>
          <a:xfrm>
            <a:off x="1756173" y="3596656"/>
            <a:ext cx="1128376" cy="11382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BF0C168-A349-442F-A667-1C6B8D3FB364}"/>
              </a:ext>
            </a:extLst>
          </p:cNvPr>
          <p:cNvCxnSpPr>
            <a:cxnSpLocks/>
            <a:stCxn id="15" idx="2"/>
          </p:cNvCxnSpPr>
          <p:nvPr/>
        </p:nvCxnSpPr>
        <p:spPr>
          <a:xfrm flipV="1">
            <a:off x="1569222" y="3596656"/>
            <a:ext cx="1282578" cy="107275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50D519B6-9F95-4446-8563-74649A808FDB}"/>
              </a:ext>
            </a:extLst>
          </p:cNvPr>
          <p:cNvSpPr/>
          <p:nvPr/>
        </p:nvSpPr>
        <p:spPr>
          <a:xfrm>
            <a:off x="4753484" y="4299774"/>
            <a:ext cx="362968" cy="2886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D34B3C-F24D-4978-98DD-B2913C611947}"/>
              </a:ext>
            </a:extLst>
          </p:cNvPr>
          <p:cNvSpPr txBox="1"/>
          <p:nvPr/>
        </p:nvSpPr>
        <p:spPr>
          <a:xfrm>
            <a:off x="1012122" y="5186253"/>
            <a:ext cx="12554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u="sng" dirty="0"/>
              <a:t> 108 x 1,02 </a:t>
            </a:r>
          </a:p>
          <a:p>
            <a:r>
              <a:rPr lang="nl-BE" dirty="0"/>
              <a:t>      10%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C68EFA-AAD3-4972-BB2D-B4B6370E9BC5}"/>
              </a:ext>
            </a:extLst>
          </p:cNvPr>
          <p:cNvSpPr txBox="1"/>
          <p:nvPr/>
        </p:nvSpPr>
        <p:spPr>
          <a:xfrm>
            <a:off x="2143246" y="5282359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= 1.101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F8150-E5B9-4375-9D29-45B5A6845A40}"/>
              </a:ext>
            </a:extLst>
          </p:cNvPr>
          <p:cNvSpPr txBox="1"/>
          <p:nvPr/>
        </p:nvSpPr>
        <p:spPr>
          <a:xfrm rot="20569246">
            <a:off x="2143830" y="2634253"/>
            <a:ext cx="4594157" cy="1754326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r>
              <a:rPr lang="nl-BE" dirty="0"/>
              <a:t>Hier (en meestal in de praktijk) leidt een oneindige </a:t>
            </a:r>
            <a:r>
              <a:rPr lang="nl-BE" dirty="0" err="1"/>
              <a:t>perpetuïteit</a:t>
            </a:r>
            <a:r>
              <a:rPr lang="nl-BE" dirty="0"/>
              <a:t> tot hogere waardering.</a:t>
            </a:r>
          </a:p>
          <a:p>
            <a:endParaRPr lang="nl-BE" dirty="0"/>
          </a:p>
          <a:p>
            <a:r>
              <a:rPr lang="nl-BE" dirty="0"/>
              <a:t>Maar als de kasstroom laag is en de vaste activa en/of het bedrijfskapitaal hoger, dan kan de </a:t>
            </a:r>
            <a:r>
              <a:rPr lang="nl-BE" dirty="0" err="1"/>
              <a:t>perpetuïteit</a:t>
            </a:r>
            <a:r>
              <a:rPr lang="nl-BE" dirty="0"/>
              <a:t> ook tot lagere waarde leiden.</a:t>
            </a:r>
          </a:p>
        </p:txBody>
      </p:sp>
    </p:spTree>
    <p:extLst>
      <p:ext uri="{BB962C8B-B14F-4D97-AF65-F5344CB8AC3E}">
        <p14:creationId xmlns:p14="http://schemas.microsoft.com/office/powerpoint/2010/main" val="2698243689"/>
      </p:ext>
    </p:extLst>
  </p:cSld>
  <p:clrMapOvr>
    <a:masterClrMapping/>
  </p:clrMapOvr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FC7CDC8-A6F8-495E-9A3C-8E0AE5B04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4884" y="2325543"/>
            <a:ext cx="5905500" cy="2447925"/>
          </a:xfrm>
          <a:prstGeom prst="rect">
            <a:avLst/>
          </a:prstGeom>
        </p:spPr>
      </p:pic>
      <p:pic>
        <p:nvPicPr>
          <p:cNvPr id="2049" name="image2.png">
            <a:extLst>
              <a:ext uri="{FF2B5EF4-FFF2-40B4-BE49-F238E27FC236}">
                <a16:creationId xmlns:a16="http://schemas.microsoft.com/office/drawing/2014/main" id="{7E9DE044-6614-4230-8BEE-BAABDDA2A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33728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14BFF551-F0BA-4FEB-91C9-848DBD360A0F}"/>
              </a:ext>
            </a:extLst>
          </p:cNvPr>
          <p:cNvSpPr/>
          <p:nvPr/>
        </p:nvSpPr>
        <p:spPr>
          <a:xfrm>
            <a:off x="3034227" y="3251200"/>
            <a:ext cx="246330" cy="17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655DB34-817F-498B-9057-FAC3B93DFB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615" y="2127996"/>
            <a:ext cx="2515214" cy="25414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77AAE3-4B52-4F8B-80B5-498D859FC9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335" y="2301736"/>
            <a:ext cx="2405787" cy="23006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C9CEB7-16DB-4E83-8833-2235F3A91720}"/>
              </a:ext>
            </a:extLst>
          </p:cNvPr>
          <p:cNvSpPr txBox="1"/>
          <p:nvPr/>
        </p:nvSpPr>
        <p:spPr>
          <a:xfrm rot="5400000">
            <a:off x="2324758" y="3066534"/>
            <a:ext cx="1211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B050"/>
                </a:solidFill>
              </a:rPr>
              <a:t>Net-cash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CE9F7F-96B7-4EA1-86AF-6234948D2E4C}"/>
              </a:ext>
            </a:extLst>
          </p:cNvPr>
          <p:cNvSpPr txBox="1"/>
          <p:nvPr/>
        </p:nvSpPr>
        <p:spPr>
          <a:xfrm>
            <a:off x="3282461" y="5303087"/>
            <a:ext cx="4447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Actuele waarde 5 x kasstroom  		399</a:t>
            </a:r>
          </a:p>
          <a:p>
            <a:r>
              <a:rPr lang="nl-BE" dirty="0"/>
              <a:t>+/+ Actuele waarde Terminal Value	875</a:t>
            </a:r>
          </a:p>
          <a:p>
            <a:r>
              <a:rPr lang="nl-BE" dirty="0"/>
              <a:t>ENTERPRISE VALUE:			     </a:t>
            </a:r>
            <a:r>
              <a:rPr lang="nl-BE" b="1" dirty="0">
                <a:solidFill>
                  <a:srgbClr val="FF0000"/>
                </a:solidFill>
              </a:rPr>
              <a:t>1.274</a:t>
            </a:r>
            <a:r>
              <a:rPr lang="nl-BE" dirty="0"/>
              <a:t>	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5B5D3E4-731B-4573-9E23-3EFB680883CD}"/>
              </a:ext>
            </a:extLst>
          </p:cNvPr>
          <p:cNvCxnSpPr>
            <a:cxnSpLocks/>
          </p:cNvCxnSpPr>
          <p:nvPr/>
        </p:nvCxnSpPr>
        <p:spPr>
          <a:xfrm>
            <a:off x="6018774" y="4755416"/>
            <a:ext cx="909564" cy="6536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EBFF69E-B197-45C3-A3E6-411540F493CA}"/>
              </a:ext>
            </a:extLst>
          </p:cNvPr>
          <p:cNvCxnSpPr>
            <a:cxnSpLocks/>
          </p:cNvCxnSpPr>
          <p:nvPr/>
        </p:nvCxnSpPr>
        <p:spPr>
          <a:xfrm flipH="1">
            <a:off x="7469945" y="4734931"/>
            <a:ext cx="1153551" cy="9624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A2DC9F-A163-4D98-B643-5DA599AA59F9}"/>
              </a:ext>
            </a:extLst>
          </p:cNvPr>
          <p:cNvCxnSpPr/>
          <p:nvPr/>
        </p:nvCxnSpPr>
        <p:spPr>
          <a:xfrm flipV="1">
            <a:off x="6928338" y="5903567"/>
            <a:ext cx="541607" cy="70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Beste Elektrische Auto's van 2021 / 2022 - Mountox">
            <a:extLst>
              <a:ext uri="{FF2B5EF4-FFF2-40B4-BE49-F238E27FC236}">
                <a16:creationId xmlns:a16="http://schemas.microsoft.com/office/drawing/2014/main" id="{006AA5F9-4C5A-4C43-8B64-22FBBACC8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555" y="2250280"/>
            <a:ext cx="1263274" cy="54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778DBA0-30BB-40D4-B63C-B28685FF48CD}"/>
              </a:ext>
            </a:extLst>
          </p:cNvPr>
          <p:cNvSpPr/>
          <p:nvPr/>
        </p:nvSpPr>
        <p:spPr>
          <a:xfrm>
            <a:off x="311614" y="2757160"/>
            <a:ext cx="2508233" cy="1912250"/>
          </a:xfrm>
          <a:custGeom>
            <a:avLst/>
            <a:gdLst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51906 w 2297875"/>
              <a:gd name="connsiteY4" fmla="*/ 831273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39152 w 2297875"/>
              <a:gd name="connsiteY4" fmla="*/ 612345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  <a:gd name="connsiteX0" fmla="*/ 1300787 w 2297875"/>
              <a:gd name="connsiteY0" fmla="*/ 624158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39152 w 2297875"/>
              <a:gd name="connsiteY4" fmla="*/ 612345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300787 w 2297875"/>
              <a:gd name="connsiteY11" fmla="*/ 624158 h 1620982"/>
              <a:gd name="connsiteX0" fmla="*/ 1300787 w 2291497"/>
              <a:gd name="connsiteY0" fmla="*/ 624158 h 1620982"/>
              <a:gd name="connsiteX1" fmla="*/ 2291497 w 2291497"/>
              <a:gd name="connsiteY1" fmla="*/ 636013 h 1620982"/>
              <a:gd name="connsiteX2" fmla="*/ 2286000 w 2291497"/>
              <a:gd name="connsiteY2" fmla="*/ 5937 h 1620982"/>
              <a:gd name="connsiteX3" fmla="*/ 1140031 w 2291497"/>
              <a:gd name="connsiteY3" fmla="*/ 0 h 1620982"/>
              <a:gd name="connsiteX4" fmla="*/ 1139152 w 2291497"/>
              <a:gd name="connsiteY4" fmla="*/ 612345 h 1620982"/>
              <a:gd name="connsiteX5" fmla="*/ 890649 w 2291497"/>
              <a:gd name="connsiteY5" fmla="*/ 1377537 h 1620982"/>
              <a:gd name="connsiteX6" fmla="*/ 0 w 2291497"/>
              <a:gd name="connsiteY6" fmla="*/ 1377537 h 1620982"/>
              <a:gd name="connsiteX7" fmla="*/ 0 w 2291497"/>
              <a:gd name="connsiteY7" fmla="*/ 1620982 h 1620982"/>
              <a:gd name="connsiteX8" fmla="*/ 1145969 w 2291497"/>
              <a:gd name="connsiteY8" fmla="*/ 1609106 h 1620982"/>
              <a:gd name="connsiteX9" fmla="*/ 1145969 w 2291497"/>
              <a:gd name="connsiteY9" fmla="*/ 1365662 h 1620982"/>
              <a:gd name="connsiteX10" fmla="*/ 985652 w 2291497"/>
              <a:gd name="connsiteY10" fmla="*/ 1377537 h 1620982"/>
              <a:gd name="connsiteX11" fmla="*/ 1300787 w 2291497"/>
              <a:gd name="connsiteY11" fmla="*/ 624158 h 162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1497" h="1620982">
                <a:moveTo>
                  <a:pt x="1300787" y="624158"/>
                </a:moveTo>
                <a:lnTo>
                  <a:pt x="2291497" y="636013"/>
                </a:lnTo>
                <a:cubicBezTo>
                  <a:pt x="2289665" y="425988"/>
                  <a:pt x="2287832" y="215962"/>
                  <a:pt x="2286000" y="5937"/>
                </a:cubicBezTo>
                <a:lnTo>
                  <a:pt x="1140031" y="0"/>
                </a:lnTo>
                <a:lnTo>
                  <a:pt x="1139152" y="612345"/>
                </a:lnTo>
                <a:lnTo>
                  <a:pt x="890649" y="1377537"/>
                </a:lnTo>
                <a:lnTo>
                  <a:pt x="0" y="1377537"/>
                </a:lnTo>
                <a:lnTo>
                  <a:pt x="0" y="1620982"/>
                </a:lnTo>
                <a:lnTo>
                  <a:pt x="1145969" y="1609106"/>
                </a:lnTo>
                <a:lnTo>
                  <a:pt x="1145969" y="1365662"/>
                </a:lnTo>
                <a:lnTo>
                  <a:pt x="985652" y="1377537"/>
                </a:lnTo>
                <a:lnTo>
                  <a:pt x="1300787" y="624158"/>
                </a:lnTo>
                <a:close/>
              </a:path>
            </a:pathLst>
          </a:custGeom>
          <a:solidFill>
            <a:srgbClr val="92D050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ECF8FB-83EE-41A6-9779-813D6690AEDD}"/>
              </a:ext>
            </a:extLst>
          </p:cNvPr>
          <p:cNvSpPr txBox="1"/>
          <p:nvPr/>
        </p:nvSpPr>
        <p:spPr>
          <a:xfrm>
            <a:off x="1691248" y="2144771"/>
            <a:ext cx="1007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rgbClr val="FF0000"/>
                </a:solidFill>
              </a:rPr>
              <a:t>185.000 €</a:t>
            </a:r>
            <a:r>
              <a:rPr lang="nl-BE" sz="16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36AD44-364C-43D6-A606-853434B8024F}"/>
              </a:ext>
            </a:extLst>
          </p:cNvPr>
          <p:cNvSpPr txBox="1"/>
          <p:nvPr/>
        </p:nvSpPr>
        <p:spPr>
          <a:xfrm>
            <a:off x="4306755" y="1629746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Goodwill: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906039-FE46-4EA9-8459-024EDF947009}"/>
              </a:ext>
            </a:extLst>
          </p:cNvPr>
          <p:cNvSpPr txBox="1"/>
          <p:nvPr/>
        </p:nvSpPr>
        <p:spPr>
          <a:xfrm>
            <a:off x="5346797" y="1012269"/>
            <a:ext cx="2297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1.274 Enterprise Value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1D8702A-39F9-4A7E-AB08-C8D38B2A0275}"/>
              </a:ext>
            </a:extLst>
          </p:cNvPr>
          <p:cNvSpPr txBox="1"/>
          <p:nvPr/>
        </p:nvSpPr>
        <p:spPr>
          <a:xfrm>
            <a:off x="5282164" y="1249447"/>
            <a:ext cx="2346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   -185 Eigen Vermogen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5942EC9-70EA-4679-A93B-108CF4E9B0A5}"/>
              </a:ext>
            </a:extLst>
          </p:cNvPr>
          <p:cNvCxnSpPr/>
          <p:nvPr/>
        </p:nvCxnSpPr>
        <p:spPr>
          <a:xfrm flipV="1">
            <a:off x="5374717" y="1589172"/>
            <a:ext cx="541607" cy="70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6DBE7D5-FC1C-4D14-ACC3-4996CA1FA137}"/>
              </a:ext>
            </a:extLst>
          </p:cNvPr>
          <p:cNvSpPr txBox="1"/>
          <p:nvPr/>
        </p:nvSpPr>
        <p:spPr>
          <a:xfrm>
            <a:off x="5290957" y="162760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1.089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486DAB5-90C9-495C-A20E-15F2DE34CBD2}"/>
              </a:ext>
            </a:extLst>
          </p:cNvPr>
          <p:cNvSpPr txBox="1"/>
          <p:nvPr/>
        </p:nvSpPr>
        <p:spPr>
          <a:xfrm>
            <a:off x="3301114" y="1026229"/>
            <a:ext cx="1330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EBITDA: 180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703B526-03D9-4FB4-9BA7-C5FCCAF8A053}"/>
              </a:ext>
            </a:extLst>
          </p:cNvPr>
          <p:cNvSpPr txBox="1"/>
          <p:nvPr/>
        </p:nvSpPr>
        <p:spPr>
          <a:xfrm>
            <a:off x="4508956" y="970040"/>
            <a:ext cx="1008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>
                <a:solidFill>
                  <a:srgbClr val="FF0000"/>
                </a:solidFill>
              </a:rPr>
              <a:t>x 7,1 =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530BDF3-EA82-4F00-A5A1-60334002C1DE}"/>
              </a:ext>
            </a:extLst>
          </p:cNvPr>
          <p:cNvSpPr txBox="1"/>
          <p:nvPr/>
        </p:nvSpPr>
        <p:spPr>
          <a:xfrm>
            <a:off x="1431448" y="376731"/>
            <a:ext cx="661527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000" dirty="0">
                <a:solidFill>
                  <a:srgbClr val="FF0000"/>
                </a:solidFill>
              </a:rPr>
              <a:t>QUID PERPETUÏTEIT als TERMINAL VALUE</a:t>
            </a:r>
            <a:endParaRPr lang="nl-BE" sz="3000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E16CD18-8E32-4D04-A9A8-9DBCD0E48E47}"/>
              </a:ext>
            </a:extLst>
          </p:cNvPr>
          <p:cNvCxnSpPr>
            <a:cxnSpLocks/>
          </p:cNvCxnSpPr>
          <p:nvPr/>
        </p:nvCxnSpPr>
        <p:spPr>
          <a:xfrm>
            <a:off x="265002" y="2234740"/>
            <a:ext cx="1041311" cy="20261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23B610F-7260-4EA4-8FD7-8180DA188D9E}"/>
              </a:ext>
            </a:extLst>
          </p:cNvPr>
          <p:cNvCxnSpPr>
            <a:cxnSpLocks/>
          </p:cNvCxnSpPr>
          <p:nvPr/>
        </p:nvCxnSpPr>
        <p:spPr>
          <a:xfrm flipH="1">
            <a:off x="220277" y="2127996"/>
            <a:ext cx="1129141" cy="227617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3DA56DD-26BA-494B-A485-31EE9C2A97A6}"/>
              </a:ext>
            </a:extLst>
          </p:cNvPr>
          <p:cNvCxnSpPr>
            <a:cxnSpLocks/>
          </p:cNvCxnSpPr>
          <p:nvPr/>
        </p:nvCxnSpPr>
        <p:spPr>
          <a:xfrm>
            <a:off x="1756173" y="3596656"/>
            <a:ext cx="1128376" cy="11382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BF0C168-A349-442F-A667-1C6B8D3FB364}"/>
              </a:ext>
            </a:extLst>
          </p:cNvPr>
          <p:cNvCxnSpPr>
            <a:cxnSpLocks/>
            <a:stCxn id="15" idx="2"/>
          </p:cNvCxnSpPr>
          <p:nvPr/>
        </p:nvCxnSpPr>
        <p:spPr>
          <a:xfrm flipV="1">
            <a:off x="1569222" y="3596656"/>
            <a:ext cx="1282578" cy="107275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50D519B6-9F95-4446-8563-74649A808FDB}"/>
              </a:ext>
            </a:extLst>
          </p:cNvPr>
          <p:cNvSpPr/>
          <p:nvPr/>
        </p:nvSpPr>
        <p:spPr>
          <a:xfrm>
            <a:off x="4753484" y="4299774"/>
            <a:ext cx="362968" cy="2886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D34B3C-F24D-4978-98DD-B2913C611947}"/>
              </a:ext>
            </a:extLst>
          </p:cNvPr>
          <p:cNvSpPr txBox="1"/>
          <p:nvPr/>
        </p:nvSpPr>
        <p:spPr>
          <a:xfrm>
            <a:off x="1012122" y="5186253"/>
            <a:ext cx="12554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u="sng" dirty="0"/>
              <a:t> 108 x 1,02 </a:t>
            </a:r>
          </a:p>
          <a:p>
            <a:r>
              <a:rPr lang="nl-BE" dirty="0"/>
              <a:t>      10%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C68EFA-AAD3-4972-BB2D-B4B6370E9BC5}"/>
              </a:ext>
            </a:extLst>
          </p:cNvPr>
          <p:cNvSpPr txBox="1"/>
          <p:nvPr/>
        </p:nvSpPr>
        <p:spPr>
          <a:xfrm>
            <a:off x="2143246" y="5282359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= 1.101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F8150-E5B9-4375-9D29-45B5A6845A40}"/>
              </a:ext>
            </a:extLst>
          </p:cNvPr>
          <p:cNvSpPr txBox="1"/>
          <p:nvPr/>
        </p:nvSpPr>
        <p:spPr>
          <a:xfrm rot="20569246">
            <a:off x="2143830" y="2357257"/>
            <a:ext cx="4594157" cy="2308324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b="1" u="sng" dirty="0"/>
              <a:t>ANOMALIE</a:t>
            </a:r>
          </a:p>
          <a:p>
            <a:pPr algn="ctr"/>
            <a:r>
              <a:rPr lang="nl-BE" dirty="0" err="1"/>
              <a:t>bvb</a:t>
            </a:r>
            <a:r>
              <a:rPr lang="nl-BE" dirty="0"/>
              <a:t>. als de verkoper het kapitaal verhoogt voor de overdracht wijzigt de waarde niet.</a:t>
            </a:r>
          </a:p>
          <a:p>
            <a:pPr algn="ctr"/>
            <a:r>
              <a:rPr lang="nl-BE" dirty="0"/>
              <a:t>Dat is </a:t>
            </a:r>
            <a:r>
              <a:rPr lang="nl-BE" b="1" dirty="0"/>
              <a:t>onmogelijk. </a:t>
            </a:r>
          </a:p>
          <a:p>
            <a:pPr algn="ctr"/>
            <a:r>
              <a:rPr lang="nl-BE" dirty="0"/>
              <a:t>Een goed ingelichte bieder zou altijd meer bieden voor deze vennootschap na de kapitaalverhoging.</a:t>
            </a:r>
            <a:br>
              <a:rPr lang="nl-BE" dirty="0"/>
            </a:br>
            <a:r>
              <a:rPr lang="nl-BE" b="1" dirty="0"/>
              <a:t>Dus kan deze methode nooit juist zijn!</a:t>
            </a:r>
          </a:p>
        </p:txBody>
      </p:sp>
    </p:spTree>
    <p:extLst>
      <p:ext uri="{BB962C8B-B14F-4D97-AF65-F5344CB8AC3E}">
        <p14:creationId xmlns:p14="http://schemas.microsoft.com/office/powerpoint/2010/main" val="1466124338"/>
      </p:ext>
    </p:extLst>
  </p:cSld>
  <p:clrMapOvr>
    <a:masterClrMapping/>
  </p:clrMapOvr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FC7CDC8-A6F8-495E-9A3C-8E0AE5B04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4884" y="2325543"/>
            <a:ext cx="5905500" cy="2447925"/>
          </a:xfrm>
          <a:prstGeom prst="rect">
            <a:avLst/>
          </a:prstGeom>
        </p:spPr>
      </p:pic>
      <p:pic>
        <p:nvPicPr>
          <p:cNvPr id="2049" name="image2.png">
            <a:extLst>
              <a:ext uri="{FF2B5EF4-FFF2-40B4-BE49-F238E27FC236}">
                <a16:creationId xmlns:a16="http://schemas.microsoft.com/office/drawing/2014/main" id="{7E9DE044-6614-4230-8BEE-BAABDDA2A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24" y="6229350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14BFF551-F0BA-4FEB-91C9-848DBD360A0F}"/>
              </a:ext>
            </a:extLst>
          </p:cNvPr>
          <p:cNvSpPr/>
          <p:nvPr/>
        </p:nvSpPr>
        <p:spPr>
          <a:xfrm>
            <a:off x="3034227" y="3251200"/>
            <a:ext cx="246330" cy="17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655DB34-817F-498B-9057-FAC3B93DFB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615" y="2127996"/>
            <a:ext cx="2515214" cy="25414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77AAE3-4B52-4F8B-80B5-498D859FC9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335" y="2301736"/>
            <a:ext cx="2405787" cy="23006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C9CEB7-16DB-4E83-8833-2235F3A91720}"/>
              </a:ext>
            </a:extLst>
          </p:cNvPr>
          <p:cNvSpPr txBox="1"/>
          <p:nvPr/>
        </p:nvSpPr>
        <p:spPr>
          <a:xfrm rot="5400000">
            <a:off x="2324758" y="3066534"/>
            <a:ext cx="1211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B050"/>
                </a:solidFill>
              </a:rPr>
              <a:t>Net-cash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CE9F7F-96B7-4EA1-86AF-6234948D2E4C}"/>
              </a:ext>
            </a:extLst>
          </p:cNvPr>
          <p:cNvSpPr txBox="1"/>
          <p:nvPr/>
        </p:nvSpPr>
        <p:spPr>
          <a:xfrm>
            <a:off x="3282461" y="5303087"/>
            <a:ext cx="4447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Actuele waarde 5 x kasstroom  		399</a:t>
            </a:r>
          </a:p>
          <a:p>
            <a:r>
              <a:rPr lang="nl-BE" dirty="0"/>
              <a:t>+/+ Actuele waarde Terminal Value	875</a:t>
            </a:r>
          </a:p>
          <a:p>
            <a:r>
              <a:rPr lang="nl-BE" dirty="0"/>
              <a:t>ENTERPRISE VALUE:			     </a:t>
            </a:r>
            <a:r>
              <a:rPr lang="nl-BE" b="1" dirty="0">
                <a:solidFill>
                  <a:srgbClr val="FF0000"/>
                </a:solidFill>
              </a:rPr>
              <a:t>1.274</a:t>
            </a:r>
            <a:r>
              <a:rPr lang="nl-BE" dirty="0"/>
              <a:t>	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5B5D3E4-731B-4573-9E23-3EFB680883CD}"/>
              </a:ext>
            </a:extLst>
          </p:cNvPr>
          <p:cNvCxnSpPr>
            <a:cxnSpLocks/>
          </p:cNvCxnSpPr>
          <p:nvPr/>
        </p:nvCxnSpPr>
        <p:spPr>
          <a:xfrm>
            <a:off x="6018774" y="4755416"/>
            <a:ext cx="909564" cy="6536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EBFF69E-B197-45C3-A3E6-411540F493CA}"/>
              </a:ext>
            </a:extLst>
          </p:cNvPr>
          <p:cNvCxnSpPr>
            <a:cxnSpLocks/>
          </p:cNvCxnSpPr>
          <p:nvPr/>
        </p:nvCxnSpPr>
        <p:spPr>
          <a:xfrm flipH="1">
            <a:off x="7469945" y="4734931"/>
            <a:ext cx="1153551" cy="9624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A2DC9F-A163-4D98-B643-5DA599AA59F9}"/>
              </a:ext>
            </a:extLst>
          </p:cNvPr>
          <p:cNvCxnSpPr/>
          <p:nvPr/>
        </p:nvCxnSpPr>
        <p:spPr>
          <a:xfrm flipV="1">
            <a:off x="6928338" y="5903567"/>
            <a:ext cx="541607" cy="70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Beste Elektrische Auto's van 2021 / 2022 - Mountox">
            <a:extLst>
              <a:ext uri="{FF2B5EF4-FFF2-40B4-BE49-F238E27FC236}">
                <a16:creationId xmlns:a16="http://schemas.microsoft.com/office/drawing/2014/main" id="{006AA5F9-4C5A-4C43-8B64-22FBBACC8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555" y="2250280"/>
            <a:ext cx="1263274" cy="54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778DBA0-30BB-40D4-B63C-B28685FF48CD}"/>
              </a:ext>
            </a:extLst>
          </p:cNvPr>
          <p:cNvSpPr/>
          <p:nvPr/>
        </p:nvSpPr>
        <p:spPr>
          <a:xfrm>
            <a:off x="311614" y="2757160"/>
            <a:ext cx="2508233" cy="1912250"/>
          </a:xfrm>
          <a:custGeom>
            <a:avLst/>
            <a:gdLst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51906 w 2297875"/>
              <a:gd name="connsiteY4" fmla="*/ 831273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39152 w 2297875"/>
              <a:gd name="connsiteY4" fmla="*/ 612345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  <a:gd name="connsiteX0" fmla="*/ 1300787 w 2297875"/>
              <a:gd name="connsiteY0" fmla="*/ 624158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39152 w 2297875"/>
              <a:gd name="connsiteY4" fmla="*/ 612345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300787 w 2297875"/>
              <a:gd name="connsiteY11" fmla="*/ 624158 h 1620982"/>
              <a:gd name="connsiteX0" fmla="*/ 1300787 w 2291497"/>
              <a:gd name="connsiteY0" fmla="*/ 624158 h 1620982"/>
              <a:gd name="connsiteX1" fmla="*/ 2291497 w 2291497"/>
              <a:gd name="connsiteY1" fmla="*/ 636013 h 1620982"/>
              <a:gd name="connsiteX2" fmla="*/ 2286000 w 2291497"/>
              <a:gd name="connsiteY2" fmla="*/ 5937 h 1620982"/>
              <a:gd name="connsiteX3" fmla="*/ 1140031 w 2291497"/>
              <a:gd name="connsiteY3" fmla="*/ 0 h 1620982"/>
              <a:gd name="connsiteX4" fmla="*/ 1139152 w 2291497"/>
              <a:gd name="connsiteY4" fmla="*/ 612345 h 1620982"/>
              <a:gd name="connsiteX5" fmla="*/ 890649 w 2291497"/>
              <a:gd name="connsiteY5" fmla="*/ 1377537 h 1620982"/>
              <a:gd name="connsiteX6" fmla="*/ 0 w 2291497"/>
              <a:gd name="connsiteY6" fmla="*/ 1377537 h 1620982"/>
              <a:gd name="connsiteX7" fmla="*/ 0 w 2291497"/>
              <a:gd name="connsiteY7" fmla="*/ 1620982 h 1620982"/>
              <a:gd name="connsiteX8" fmla="*/ 1145969 w 2291497"/>
              <a:gd name="connsiteY8" fmla="*/ 1609106 h 1620982"/>
              <a:gd name="connsiteX9" fmla="*/ 1145969 w 2291497"/>
              <a:gd name="connsiteY9" fmla="*/ 1365662 h 1620982"/>
              <a:gd name="connsiteX10" fmla="*/ 985652 w 2291497"/>
              <a:gd name="connsiteY10" fmla="*/ 1377537 h 1620982"/>
              <a:gd name="connsiteX11" fmla="*/ 1300787 w 2291497"/>
              <a:gd name="connsiteY11" fmla="*/ 624158 h 162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1497" h="1620982">
                <a:moveTo>
                  <a:pt x="1300787" y="624158"/>
                </a:moveTo>
                <a:lnTo>
                  <a:pt x="2291497" y="636013"/>
                </a:lnTo>
                <a:cubicBezTo>
                  <a:pt x="2289665" y="425988"/>
                  <a:pt x="2287832" y="215962"/>
                  <a:pt x="2286000" y="5937"/>
                </a:cubicBezTo>
                <a:lnTo>
                  <a:pt x="1140031" y="0"/>
                </a:lnTo>
                <a:lnTo>
                  <a:pt x="1139152" y="612345"/>
                </a:lnTo>
                <a:lnTo>
                  <a:pt x="890649" y="1377537"/>
                </a:lnTo>
                <a:lnTo>
                  <a:pt x="0" y="1377537"/>
                </a:lnTo>
                <a:lnTo>
                  <a:pt x="0" y="1620982"/>
                </a:lnTo>
                <a:lnTo>
                  <a:pt x="1145969" y="1609106"/>
                </a:lnTo>
                <a:lnTo>
                  <a:pt x="1145969" y="1365662"/>
                </a:lnTo>
                <a:lnTo>
                  <a:pt x="985652" y="1377537"/>
                </a:lnTo>
                <a:lnTo>
                  <a:pt x="1300787" y="624158"/>
                </a:lnTo>
                <a:close/>
              </a:path>
            </a:pathLst>
          </a:custGeom>
          <a:solidFill>
            <a:srgbClr val="92D050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ECF8FB-83EE-41A6-9779-813D6690AEDD}"/>
              </a:ext>
            </a:extLst>
          </p:cNvPr>
          <p:cNvSpPr txBox="1"/>
          <p:nvPr/>
        </p:nvSpPr>
        <p:spPr>
          <a:xfrm>
            <a:off x="1691248" y="2144771"/>
            <a:ext cx="1007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rgbClr val="FF0000"/>
                </a:solidFill>
              </a:rPr>
              <a:t>185.000 €</a:t>
            </a:r>
            <a:r>
              <a:rPr lang="nl-BE" sz="16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36AD44-364C-43D6-A606-853434B8024F}"/>
              </a:ext>
            </a:extLst>
          </p:cNvPr>
          <p:cNvSpPr txBox="1"/>
          <p:nvPr/>
        </p:nvSpPr>
        <p:spPr>
          <a:xfrm>
            <a:off x="4306755" y="1629746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Goodwill: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906039-FE46-4EA9-8459-024EDF947009}"/>
              </a:ext>
            </a:extLst>
          </p:cNvPr>
          <p:cNvSpPr txBox="1"/>
          <p:nvPr/>
        </p:nvSpPr>
        <p:spPr>
          <a:xfrm>
            <a:off x="5346797" y="1012269"/>
            <a:ext cx="2297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1.274 Enterprise Value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1D8702A-39F9-4A7E-AB08-C8D38B2A0275}"/>
              </a:ext>
            </a:extLst>
          </p:cNvPr>
          <p:cNvSpPr txBox="1"/>
          <p:nvPr/>
        </p:nvSpPr>
        <p:spPr>
          <a:xfrm>
            <a:off x="5282164" y="1249447"/>
            <a:ext cx="2346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   -185 Eigen Vermogen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5942EC9-70EA-4679-A93B-108CF4E9B0A5}"/>
              </a:ext>
            </a:extLst>
          </p:cNvPr>
          <p:cNvCxnSpPr/>
          <p:nvPr/>
        </p:nvCxnSpPr>
        <p:spPr>
          <a:xfrm flipV="1">
            <a:off x="5374717" y="1589172"/>
            <a:ext cx="541607" cy="70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6DBE7D5-FC1C-4D14-ACC3-4996CA1FA137}"/>
              </a:ext>
            </a:extLst>
          </p:cNvPr>
          <p:cNvSpPr txBox="1"/>
          <p:nvPr/>
        </p:nvSpPr>
        <p:spPr>
          <a:xfrm>
            <a:off x="5290957" y="162760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1.089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486DAB5-90C9-495C-A20E-15F2DE34CBD2}"/>
              </a:ext>
            </a:extLst>
          </p:cNvPr>
          <p:cNvSpPr txBox="1"/>
          <p:nvPr/>
        </p:nvSpPr>
        <p:spPr>
          <a:xfrm>
            <a:off x="3301114" y="1026229"/>
            <a:ext cx="1330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EBITDA: 180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703B526-03D9-4FB4-9BA7-C5FCCAF8A053}"/>
              </a:ext>
            </a:extLst>
          </p:cNvPr>
          <p:cNvSpPr txBox="1"/>
          <p:nvPr/>
        </p:nvSpPr>
        <p:spPr>
          <a:xfrm>
            <a:off x="4508956" y="970040"/>
            <a:ext cx="1008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>
                <a:solidFill>
                  <a:srgbClr val="FF0000"/>
                </a:solidFill>
              </a:rPr>
              <a:t>x 7,1 =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530BDF3-EA82-4F00-A5A1-60334002C1DE}"/>
              </a:ext>
            </a:extLst>
          </p:cNvPr>
          <p:cNvSpPr txBox="1"/>
          <p:nvPr/>
        </p:nvSpPr>
        <p:spPr>
          <a:xfrm>
            <a:off x="1431448" y="376731"/>
            <a:ext cx="661527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000" dirty="0">
                <a:solidFill>
                  <a:srgbClr val="FF0000"/>
                </a:solidFill>
              </a:rPr>
              <a:t>QUID PERPETUÏTEIT als TERMINAL VALUE</a:t>
            </a:r>
            <a:endParaRPr lang="nl-BE" sz="3000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E16CD18-8E32-4D04-A9A8-9DBCD0E48E47}"/>
              </a:ext>
            </a:extLst>
          </p:cNvPr>
          <p:cNvCxnSpPr>
            <a:cxnSpLocks/>
          </p:cNvCxnSpPr>
          <p:nvPr/>
        </p:nvCxnSpPr>
        <p:spPr>
          <a:xfrm>
            <a:off x="265002" y="2234740"/>
            <a:ext cx="1041311" cy="20261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23B610F-7260-4EA4-8FD7-8180DA188D9E}"/>
              </a:ext>
            </a:extLst>
          </p:cNvPr>
          <p:cNvCxnSpPr>
            <a:cxnSpLocks/>
          </p:cNvCxnSpPr>
          <p:nvPr/>
        </p:nvCxnSpPr>
        <p:spPr>
          <a:xfrm flipH="1">
            <a:off x="220277" y="2127996"/>
            <a:ext cx="1129141" cy="227617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3DA56DD-26BA-494B-A485-31EE9C2A97A6}"/>
              </a:ext>
            </a:extLst>
          </p:cNvPr>
          <p:cNvCxnSpPr>
            <a:cxnSpLocks/>
          </p:cNvCxnSpPr>
          <p:nvPr/>
        </p:nvCxnSpPr>
        <p:spPr>
          <a:xfrm>
            <a:off x="1756173" y="3596656"/>
            <a:ext cx="1128376" cy="11382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BF0C168-A349-442F-A667-1C6B8D3FB364}"/>
              </a:ext>
            </a:extLst>
          </p:cNvPr>
          <p:cNvCxnSpPr>
            <a:cxnSpLocks/>
            <a:stCxn id="15" idx="2"/>
          </p:cNvCxnSpPr>
          <p:nvPr/>
        </p:nvCxnSpPr>
        <p:spPr>
          <a:xfrm flipV="1">
            <a:off x="1569222" y="3596656"/>
            <a:ext cx="1282578" cy="107275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50D519B6-9F95-4446-8563-74649A808FDB}"/>
              </a:ext>
            </a:extLst>
          </p:cNvPr>
          <p:cNvSpPr/>
          <p:nvPr/>
        </p:nvSpPr>
        <p:spPr>
          <a:xfrm>
            <a:off x="4753484" y="4299774"/>
            <a:ext cx="362968" cy="2886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D34B3C-F24D-4978-98DD-B2913C611947}"/>
              </a:ext>
            </a:extLst>
          </p:cNvPr>
          <p:cNvSpPr txBox="1"/>
          <p:nvPr/>
        </p:nvSpPr>
        <p:spPr>
          <a:xfrm>
            <a:off x="1012122" y="5186253"/>
            <a:ext cx="12554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u="sng" dirty="0"/>
              <a:t> 108 x 1,02 </a:t>
            </a:r>
          </a:p>
          <a:p>
            <a:r>
              <a:rPr lang="nl-BE" dirty="0"/>
              <a:t>      10%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C68EFA-AAD3-4972-BB2D-B4B6370E9BC5}"/>
              </a:ext>
            </a:extLst>
          </p:cNvPr>
          <p:cNvSpPr txBox="1"/>
          <p:nvPr/>
        </p:nvSpPr>
        <p:spPr>
          <a:xfrm>
            <a:off x="2143246" y="5282359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= 1.101</a:t>
            </a:r>
          </a:p>
        </p:txBody>
      </p:sp>
      <p:pic>
        <p:nvPicPr>
          <p:cNvPr id="1026" name="Picture 2" descr="De bronafbeelding bekijken">
            <a:extLst>
              <a:ext uri="{FF2B5EF4-FFF2-40B4-BE49-F238E27FC236}">
                <a16:creationId xmlns:a16="http://schemas.microsoft.com/office/drawing/2014/main" id="{6EB2998B-4F5B-4179-A676-CBA634260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721" y="-30297"/>
            <a:ext cx="4594614" cy="720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43F8150-E5B9-4375-9D29-45B5A6845A40}"/>
              </a:ext>
            </a:extLst>
          </p:cNvPr>
          <p:cNvSpPr txBox="1"/>
          <p:nvPr/>
        </p:nvSpPr>
        <p:spPr>
          <a:xfrm rot="20569246">
            <a:off x="1348399" y="1514978"/>
            <a:ext cx="4594157" cy="3416320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r>
              <a:rPr lang="nl-BE" dirty="0"/>
              <a:t>Persoonlijk ben ik grote tegenstander.</a:t>
            </a:r>
          </a:p>
          <a:p>
            <a:pPr marL="342900" indent="-342900">
              <a:buAutoNum type="arabicPeriod"/>
            </a:pPr>
            <a:r>
              <a:rPr lang="nl-BE" dirty="0"/>
              <a:t>de “Forecast” is al een raming</a:t>
            </a:r>
          </a:p>
          <a:p>
            <a:pPr marL="342900" indent="-342900">
              <a:buAutoNum type="arabicPeriod"/>
            </a:pPr>
            <a:r>
              <a:rPr lang="nl-BE" dirty="0"/>
              <a:t>de </a:t>
            </a:r>
            <a:r>
              <a:rPr lang="nl-BE" dirty="0" err="1"/>
              <a:t>perpetuïteit</a:t>
            </a:r>
            <a:r>
              <a:rPr lang="nl-BE" dirty="0"/>
              <a:t> start pas aan het einde van die onzekerheid, door er nog een volgende hypothese aan toe te voegen </a:t>
            </a:r>
          </a:p>
          <a:p>
            <a:pPr marL="342900" indent="-342900">
              <a:buAutoNum type="arabicPeriod"/>
            </a:pPr>
            <a:r>
              <a:rPr lang="nl-BE" dirty="0"/>
              <a:t>en aan welke rentevoet kapitaliseren?</a:t>
            </a:r>
          </a:p>
          <a:p>
            <a:pPr marL="342900" indent="-342900">
              <a:buAutoNum type="arabicPeriod"/>
            </a:pPr>
            <a:r>
              <a:rPr lang="nl-BE" dirty="0"/>
              <a:t>Contra-intuïtief: een een boom groeit niet tot in de hemel?</a:t>
            </a:r>
          </a:p>
          <a:p>
            <a:endParaRPr lang="nl-BE" dirty="0"/>
          </a:p>
          <a:p>
            <a:r>
              <a:rPr lang="nl-BE" dirty="0"/>
              <a:t>Dit kan enkel voor STABIELE bedrijven, die </a:t>
            </a:r>
            <a:r>
              <a:rPr lang="nl-BE" dirty="0" err="1"/>
              <a:t>inderaad</a:t>
            </a:r>
            <a:r>
              <a:rPr lang="nl-BE" dirty="0"/>
              <a:t> binnen 25 jaar nog ongeveer als vandaag zullen bestaan en werken.</a:t>
            </a:r>
          </a:p>
        </p:txBody>
      </p:sp>
    </p:spTree>
    <p:extLst>
      <p:ext uri="{BB962C8B-B14F-4D97-AF65-F5344CB8AC3E}">
        <p14:creationId xmlns:p14="http://schemas.microsoft.com/office/powerpoint/2010/main" val="2456437355"/>
      </p:ext>
    </p:extLst>
  </p:cSld>
  <p:clrMapOvr>
    <a:masterClrMapping/>
  </p:clrMapOvr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image2.png">
            <a:extLst>
              <a:ext uri="{FF2B5EF4-FFF2-40B4-BE49-F238E27FC236}">
                <a16:creationId xmlns:a16="http://schemas.microsoft.com/office/drawing/2014/main" id="{7E9DE044-6614-4230-8BEE-BAABDDA2A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305533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14BFF551-F0BA-4FEB-91C9-848DBD360A0F}"/>
              </a:ext>
            </a:extLst>
          </p:cNvPr>
          <p:cNvSpPr/>
          <p:nvPr/>
        </p:nvSpPr>
        <p:spPr>
          <a:xfrm>
            <a:off x="3034227" y="3251200"/>
            <a:ext cx="246330" cy="17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655DB34-817F-498B-9057-FAC3B93DFB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615" y="2127996"/>
            <a:ext cx="2515214" cy="25414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77AAE3-4B52-4F8B-80B5-498D859FC9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335" y="2301736"/>
            <a:ext cx="2405787" cy="23006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C9CEB7-16DB-4E83-8833-2235F3A91720}"/>
              </a:ext>
            </a:extLst>
          </p:cNvPr>
          <p:cNvSpPr txBox="1"/>
          <p:nvPr/>
        </p:nvSpPr>
        <p:spPr>
          <a:xfrm rot="5400000">
            <a:off x="2324758" y="3066534"/>
            <a:ext cx="1211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B050"/>
                </a:solidFill>
              </a:rPr>
              <a:t>Net-cash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CE9F7F-96B7-4EA1-86AF-6234948D2E4C}"/>
              </a:ext>
            </a:extLst>
          </p:cNvPr>
          <p:cNvSpPr txBox="1"/>
          <p:nvPr/>
        </p:nvSpPr>
        <p:spPr>
          <a:xfrm>
            <a:off x="3282461" y="5303087"/>
            <a:ext cx="4447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Actuele waarde 5 x kasstroom  		399</a:t>
            </a:r>
          </a:p>
          <a:p>
            <a:r>
              <a:rPr lang="nl-BE" dirty="0"/>
              <a:t>+/+ Actuele waarde Terminal Value	292</a:t>
            </a:r>
          </a:p>
          <a:p>
            <a:r>
              <a:rPr lang="nl-BE" dirty="0"/>
              <a:t>ENTERPRISE VALUE:				691	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5B5D3E4-731B-4573-9E23-3EFB680883CD}"/>
              </a:ext>
            </a:extLst>
          </p:cNvPr>
          <p:cNvCxnSpPr>
            <a:cxnSpLocks/>
          </p:cNvCxnSpPr>
          <p:nvPr/>
        </p:nvCxnSpPr>
        <p:spPr>
          <a:xfrm>
            <a:off x="6018774" y="4755416"/>
            <a:ext cx="909564" cy="6536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EBFF69E-B197-45C3-A3E6-411540F493CA}"/>
              </a:ext>
            </a:extLst>
          </p:cNvPr>
          <p:cNvCxnSpPr>
            <a:cxnSpLocks/>
          </p:cNvCxnSpPr>
          <p:nvPr/>
        </p:nvCxnSpPr>
        <p:spPr>
          <a:xfrm flipH="1">
            <a:off x="7469945" y="4734931"/>
            <a:ext cx="1153551" cy="9624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37F56F6-F8C6-4AB5-A561-0B65D01826DD}"/>
              </a:ext>
            </a:extLst>
          </p:cNvPr>
          <p:cNvCxnSpPr/>
          <p:nvPr/>
        </p:nvCxnSpPr>
        <p:spPr>
          <a:xfrm flipV="1">
            <a:off x="6928338" y="5903567"/>
            <a:ext cx="541607" cy="70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E42C6C2-8574-420A-A02B-808365838573}"/>
              </a:ext>
            </a:extLst>
          </p:cNvPr>
          <p:cNvCxnSpPr>
            <a:cxnSpLocks/>
          </p:cNvCxnSpPr>
          <p:nvPr/>
        </p:nvCxnSpPr>
        <p:spPr>
          <a:xfrm>
            <a:off x="1277368" y="4602414"/>
            <a:ext cx="118663" cy="48651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 descr="Beste Elektrische Auto's van 2021 / 2022 - Mountox">
            <a:extLst>
              <a:ext uri="{FF2B5EF4-FFF2-40B4-BE49-F238E27FC236}">
                <a16:creationId xmlns:a16="http://schemas.microsoft.com/office/drawing/2014/main" id="{4F8AF81E-BE99-4DD0-BAA2-8018D88E5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555" y="2250280"/>
            <a:ext cx="1263274" cy="54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778DBA0-30BB-40D4-B63C-B28685FF48CD}"/>
              </a:ext>
            </a:extLst>
          </p:cNvPr>
          <p:cNvSpPr/>
          <p:nvPr/>
        </p:nvSpPr>
        <p:spPr>
          <a:xfrm>
            <a:off x="311614" y="2757160"/>
            <a:ext cx="2508233" cy="1912250"/>
          </a:xfrm>
          <a:custGeom>
            <a:avLst/>
            <a:gdLst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51906 w 2297875"/>
              <a:gd name="connsiteY4" fmla="*/ 831273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39152 w 2297875"/>
              <a:gd name="connsiteY4" fmla="*/ 612345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  <a:gd name="connsiteX0" fmla="*/ 1300787 w 2297875"/>
              <a:gd name="connsiteY0" fmla="*/ 624158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39152 w 2297875"/>
              <a:gd name="connsiteY4" fmla="*/ 612345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300787 w 2297875"/>
              <a:gd name="connsiteY11" fmla="*/ 624158 h 1620982"/>
              <a:gd name="connsiteX0" fmla="*/ 1300787 w 2291497"/>
              <a:gd name="connsiteY0" fmla="*/ 624158 h 1620982"/>
              <a:gd name="connsiteX1" fmla="*/ 2291497 w 2291497"/>
              <a:gd name="connsiteY1" fmla="*/ 636013 h 1620982"/>
              <a:gd name="connsiteX2" fmla="*/ 2286000 w 2291497"/>
              <a:gd name="connsiteY2" fmla="*/ 5937 h 1620982"/>
              <a:gd name="connsiteX3" fmla="*/ 1140031 w 2291497"/>
              <a:gd name="connsiteY3" fmla="*/ 0 h 1620982"/>
              <a:gd name="connsiteX4" fmla="*/ 1139152 w 2291497"/>
              <a:gd name="connsiteY4" fmla="*/ 612345 h 1620982"/>
              <a:gd name="connsiteX5" fmla="*/ 890649 w 2291497"/>
              <a:gd name="connsiteY5" fmla="*/ 1377537 h 1620982"/>
              <a:gd name="connsiteX6" fmla="*/ 0 w 2291497"/>
              <a:gd name="connsiteY6" fmla="*/ 1377537 h 1620982"/>
              <a:gd name="connsiteX7" fmla="*/ 0 w 2291497"/>
              <a:gd name="connsiteY7" fmla="*/ 1620982 h 1620982"/>
              <a:gd name="connsiteX8" fmla="*/ 1145969 w 2291497"/>
              <a:gd name="connsiteY8" fmla="*/ 1609106 h 1620982"/>
              <a:gd name="connsiteX9" fmla="*/ 1145969 w 2291497"/>
              <a:gd name="connsiteY9" fmla="*/ 1365662 h 1620982"/>
              <a:gd name="connsiteX10" fmla="*/ 985652 w 2291497"/>
              <a:gd name="connsiteY10" fmla="*/ 1377537 h 1620982"/>
              <a:gd name="connsiteX11" fmla="*/ 1300787 w 2291497"/>
              <a:gd name="connsiteY11" fmla="*/ 624158 h 162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1497" h="1620982">
                <a:moveTo>
                  <a:pt x="1300787" y="624158"/>
                </a:moveTo>
                <a:lnTo>
                  <a:pt x="2291497" y="636013"/>
                </a:lnTo>
                <a:cubicBezTo>
                  <a:pt x="2289665" y="425988"/>
                  <a:pt x="2287832" y="215962"/>
                  <a:pt x="2286000" y="5937"/>
                </a:cubicBezTo>
                <a:lnTo>
                  <a:pt x="1140031" y="0"/>
                </a:lnTo>
                <a:lnTo>
                  <a:pt x="1139152" y="612345"/>
                </a:lnTo>
                <a:lnTo>
                  <a:pt x="890649" y="1377537"/>
                </a:lnTo>
                <a:lnTo>
                  <a:pt x="0" y="1377537"/>
                </a:lnTo>
                <a:lnTo>
                  <a:pt x="0" y="1620982"/>
                </a:lnTo>
                <a:lnTo>
                  <a:pt x="1145969" y="1609106"/>
                </a:lnTo>
                <a:lnTo>
                  <a:pt x="1145969" y="1365662"/>
                </a:lnTo>
                <a:lnTo>
                  <a:pt x="985652" y="1377537"/>
                </a:lnTo>
                <a:lnTo>
                  <a:pt x="1300787" y="624158"/>
                </a:lnTo>
                <a:close/>
              </a:path>
            </a:pathLst>
          </a:custGeom>
          <a:solidFill>
            <a:srgbClr val="92D050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6185C277-01FB-4089-BA54-799D0A4F5D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9198" y="2325665"/>
            <a:ext cx="5905500" cy="244792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11401AE-88C3-45E8-B1DE-51F095F4D16B}"/>
              </a:ext>
            </a:extLst>
          </p:cNvPr>
          <p:cNvSpPr txBox="1"/>
          <p:nvPr/>
        </p:nvSpPr>
        <p:spPr>
          <a:xfrm rot="20811534">
            <a:off x="522768" y="2689204"/>
            <a:ext cx="4594157" cy="2031325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r>
              <a:rPr lang="nl-BE" b="1" dirty="0"/>
              <a:t>Persoonlijk ben ik grote tegenstander van de </a:t>
            </a:r>
            <a:r>
              <a:rPr lang="nl-BE" b="1" dirty="0" err="1"/>
              <a:t>perpetuïteit</a:t>
            </a:r>
            <a:r>
              <a:rPr lang="nl-BE" b="1" dirty="0"/>
              <a:t>:</a:t>
            </a:r>
          </a:p>
          <a:p>
            <a:pPr marL="342900" indent="-342900">
              <a:buFontTx/>
              <a:buAutoNum type="arabicPeriod"/>
            </a:pPr>
            <a:r>
              <a:rPr lang="nl-BE" dirty="0"/>
              <a:t>TV in de berekening opnemen voorkomt een blinde vlek </a:t>
            </a:r>
            <a:r>
              <a:rPr lang="nl-BE" dirty="0" err="1"/>
              <a:t>mbt</a:t>
            </a:r>
            <a:r>
              <a:rPr lang="nl-BE" dirty="0"/>
              <a:t>. de </a:t>
            </a:r>
            <a:r>
              <a:rPr lang="nl-BE" dirty="0" err="1"/>
              <a:t>vermogenstoetand</a:t>
            </a:r>
            <a:endParaRPr lang="nl-BE" dirty="0"/>
          </a:p>
          <a:p>
            <a:pPr marL="342900" indent="-342900">
              <a:buAutoNum type="arabicPeriod"/>
            </a:pPr>
            <a:r>
              <a:rPr lang="nl-BE" dirty="0"/>
              <a:t>de Terminal Value  is objectiveerbaar:</a:t>
            </a:r>
          </a:p>
          <a:p>
            <a:pPr marL="800100" lvl="1" indent="-342900">
              <a:buAutoNum type="arabicPeriod"/>
            </a:pPr>
            <a:r>
              <a:rPr lang="nl-BE" dirty="0"/>
              <a:t>kenbaar, controleerbaar </a:t>
            </a:r>
          </a:p>
          <a:p>
            <a:pPr marL="800100" lvl="1" indent="-342900">
              <a:buAutoNum type="arabicPeriod"/>
            </a:pPr>
            <a:r>
              <a:rPr lang="nl-BE" dirty="0"/>
              <a:t>vandaag aanwezig</a:t>
            </a:r>
          </a:p>
        </p:txBody>
      </p:sp>
    </p:spTree>
    <p:extLst>
      <p:ext uri="{BB962C8B-B14F-4D97-AF65-F5344CB8AC3E}">
        <p14:creationId xmlns:p14="http://schemas.microsoft.com/office/powerpoint/2010/main" val="3376518293"/>
      </p:ext>
    </p:extLst>
  </p:cSld>
  <p:clrMapOvr>
    <a:masterClrMapping/>
  </p:clrMapOvr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e bronafbeelding bekijken">
            <a:extLst>
              <a:ext uri="{FF2B5EF4-FFF2-40B4-BE49-F238E27FC236}">
                <a16:creationId xmlns:a16="http://schemas.microsoft.com/office/drawing/2014/main" id="{CF7A9A42-9E69-43B0-9C2C-BFE7E0ABC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39926">
            <a:off x="774457" y="-1572438"/>
            <a:ext cx="11080472" cy="824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image2.png">
            <a:extLst>
              <a:ext uri="{FF2B5EF4-FFF2-40B4-BE49-F238E27FC236}">
                <a16:creationId xmlns:a16="http://schemas.microsoft.com/office/drawing/2014/main" id="{7E9DE044-6614-4230-8BEE-BAABDDA2A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305533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14BFF551-F0BA-4FEB-91C9-848DBD360A0F}"/>
              </a:ext>
            </a:extLst>
          </p:cNvPr>
          <p:cNvSpPr/>
          <p:nvPr/>
        </p:nvSpPr>
        <p:spPr>
          <a:xfrm>
            <a:off x="3034227" y="3251200"/>
            <a:ext cx="246330" cy="17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655DB34-817F-498B-9057-FAC3B93DFB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615" y="2127996"/>
            <a:ext cx="2515214" cy="25414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77AAE3-4B52-4F8B-80B5-498D859FC9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335" y="2301736"/>
            <a:ext cx="2405787" cy="23006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C9CEB7-16DB-4E83-8833-2235F3A91720}"/>
              </a:ext>
            </a:extLst>
          </p:cNvPr>
          <p:cNvSpPr txBox="1"/>
          <p:nvPr/>
        </p:nvSpPr>
        <p:spPr>
          <a:xfrm rot="5400000">
            <a:off x="2324758" y="3066534"/>
            <a:ext cx="1211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B050"/>
                </a:solidFill>
              </a:rPr>
              <a:t>Net-cash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CE9F7F-96B7-4EA1-86AF-6234948D2E4C}"/>
              </a:ext>
            </a:extLst>
          </p:cNvPr>
          <p:cNvSpPr txBox="1"/>
          <p:nvPr/>
        </p:nvSpPr>
        <p:spPr>
          <a:xfrm>
            <a:off x="3282461" y="5303087"/>
            <a:ext cx="4447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Actuele waarde 5 x kasstroom  		399</a:t>
            </a:r>
          </a:p>
          <a:p>
            <a:r>
              <a:rPr lang="nl-BE" dirty="0"/>
              <a:t>+/+ Actuele waarde Terminal Value	292</a:t>
            </a:r>
          </a:p>
          <a:p>
            <a:r>
              <a:rPr lang="nl-BE" dirty="0"/>
              <a:t>ENTERPRISE VALUE:				691	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5B5D3E4-731B-4573-9E23-3EFB680883CD}"/>
              </a:ext>
            </a:extLst>
          </p:cNvPr>
          <p:cNvCxnSpPr>
            <a:cxnSpLocks/>
          </p:cNvCxnSpPr>
          <p:nvPr/>
        </p:nvCxnSpPr>
        <p:spPr>
          <a:xfrm>
            <a:off x="6018774" y="4755416"/>
            <a:ext cx="909564" cy="6536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EBFF69E-B197-45C3-A3E6-411540F493CA}"/>
              </a:ext>
            </a:extLst>
          </p:cNvPr>
          <p:cNvCxnSpPr>
            <a:cxnSpLocks/>
          </p:cNvCxnSpPr>
          <p:nvPr/>
        </p:nvCxnSpPr>
        <p:spPr>
          <a:xfrm flipH="1">
            <a:off x="7469945" y="4734931"/>
            <a:ext cx="1153551" cy="9624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37F56F6-F8C6-4AB5-A561-0B65D01826DD}"/>
              </a:ext>
            </a:extLst>
          </p:cNvPr>
          <p:cNvCxnSpPr/>
          <p:nvPr/>
        </p:nvCxnSpPr>
        <p:spPr>
          <a:xfrm flipV="1">
            <a:off x="6928338" y="5903567"/>
            <a:ext cx="541607" cy="70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E42C6C2-8574-420A-A02B-808365838573}"/>
              </a:ext>
            </a:extLst>
          </p:cNvPr>
          <p:cNvCxnSpPr>
            <a:cxnSpLocks/>
          </p:cNvCxnSpPr>
          <p:nvPr/>
        </p:nvCxnSpPr>
        <p:spPr>
          <a:xfrm>
            <a:off x="1277368" y="4602414"/>
            <a:ext cx="118663" cy="48651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 descr="Beste Elektrische Auto's van 2021 / 2022 - Mountox">
            <a:extLst>
              <a:ext uri="{FF2B5EF4-FFF2-40B4-BE49-F238E27FC236}">
                <a16:creationId xmlns:a16="http://schemas.microsoft.com/office/drawing/2014/main" id="{4F8AF81E-BE99-4DD0-BAA2-8018D88E5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555" y="2250280"/>
            <a:ext cx="1263274" cy="54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778DBA0-30BB-40D4-B63C-B28685FF48CD}"/>
              </a:ext>
            </a:extLst>
          </p:cNvPr>
          <p:cNvSpPr/>
          <p:nvPr/>
        </p:nvSpPr>
        <p:spPr>
          <a:xfrm>
            <a:off x="311614" y="2757160"/>
            <a:ext cx="2508233" cy="1912250"/>
          </a:xfrm>
          <a:custGeom>
            <a:avLst/>
            <a:gdLst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51906 w 2297875"/>
              <a:gd name="connsiteY4" fmla="*/ 831273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39152 w 2297875"/>
              <a:gd name="connsiteY4" fmla="*/ 612345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  <a:gd name="connsiteX0" fmla="*/ 1300787 w 2297875"/>
              <a:gd name="connsiteY0" fmla="*/ 624158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39152 w 2297875"/>
              <a:gd name="connsiteY4" fmla="*/ 612345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300787 w 2297875"/>
              <a:gd name="connsiteY11" fmla="*/ 624158 h 1620982"/>
              <a:gd name="connsiteX0" fmla="*/ 1300787 w 2291497"/>
              <a:gd name="connsiteY0" fmla="*/ 624158 h 1620982"/>
              <a:gd name="connsiteX1" fmla="*/ 2291497 w 2291497"/>
              <a:gd name="connsiteY1" fmla="*/ 636013 h 1620982"/>
              <a:gd name="connsiteX2" fmla="*/ 2286000 w 2291497"/>
              <a:gd name="connsiteY2" fmla="*/ 5937 h 1620982"/>
              <a:gd name="connsiteX3" fmla="*/ 1140031 w 2291497"/>
              <a:gd name="connsiteY3" fmla="*/ 0 h 1620982"/>
              <a:gd name="connsiteX4" fmla="*/ 1139152 w 2291497"/>
              <a:gd name="connsiteY4" fmla="*/ 612345 h 1620982"/>
              <a:gd name="connsiteX5" fmla="*/ 890649 w 2291497"/>
              <a:gd name="connsiteY5" fmla="*/ 1377537 h 1620982"/>
              <a:gd name="connsiteX6" fmla="*/ 0 w 2291497"/>
              <a:gd name="connsiteY6" fmla="*/ 1377537 h 1620982"/>
              <a:gd name="connsiteX7" fmla="*/ 0 w 2291497"/>
              <a:gd name="connsiteY7" fmla="*/ 1620982 h 1620982"/>
              <a:gd name="connsiteX8" fmla="*/ 1145969 w 2291497"/>
              <a:gd name="connsiteY8" fmla="*/ 1609106 h 1620982"/>
              <a:gd name="connsiteX9" fmla="*/ 1145969 w 2291497"/>
              <a:gd name="connsiteY9" fmla="*/ 1365662 h 1620982"/>
              <a:gd name="connsiteX10" fmla="*/ 985652 w 2291497"/>
              <a:gd name="connsiteY10" fmla="*/ 1377537 h 1620982"/>
              <a:gd name="connsiteX11" fmla="*/ 1300787 w 2291497"/>
              <a:gd name="connsiteY11" fmla="*/ 624158 h 162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1497" h="1620982">
                <a:moveTo>
                  <a:pt x="1300787" y="624158"/>
                </a:moveTo>
                <a:lnTo>
                  <a:pt x="2291497" y="636013"/>
                </a:lnTo>
                <a:cubicBezTo>
                  <a:pt x="2289665" y="425988"/>
                  <a:pt x="2287832" y="215962"/>
                  <a:pt x="2286000" y="5937"/>
                </a:cubicBezTo>
                <a:lnTo>
                  <a:pt x="1140031" y="0"/>
                </a:lnTo>
                <a:lnTo>
                  <a:pt x="1139152" y="612345"/>
                </a:lnTo>
                <a:lnTo>
                  <a:pt x="890649" y="1377537"/>
                </a:lnTo>
                <a:lnTo>
                  <a:pt x="0" y="1377537"/>
                </a:lnTo>
                <a:lnTo>
                  <a:pt x="0" y="1620982"/>
                </a:lnTo>
                <a:lnTo>
                  <a:pt x="1145969" y="1609106"/>
                </a:lnTo>
                <a:lnTo>
                  <a:pt x="1145969" y="1365662"/>
                </a:lnTo>
                <a:lnTo>
                  <a:pt x="985652" y="1377537"/>
                </a:lnTo>
                <a:lnTo>
                  <a:pt x="1300787" y="624158"/>
                </a:lnTo>
                <a:close/>
              </a:path>
            </a:pathLst>
          </a:custGeom>
          <a:solidFill>
            <a:srgbClr val="92D050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6185C277-01FB-4089-BA54-799D0A4F5D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59198" y="2325665"/>
            <a:ext cx="5905500" cy="244792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11401AE-88C3-45E8-B1DE-51F095F4D16B}"/>
              </a:ext>
            </a:extLst>
          </p:cNvPr>
          <p:cNvSpPr txBox="1"/>
          <p:nvPr/>
        </p:nvSpPr>
        <p:spPr>
          <a:xfrm rot="20811534">
            <a:off x="522768" y="2689204"/>
            <a:ext cx="4594157" cy="2031325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r>
              <a:rPr lang="nl-BE" b="1" dirty="0"/>
              <a:t>Persoonlijk ben ik grote tegenstander van de </a:t>
            </a:r>
            <a:r>
              <a:rPr lang="nl-BE" b="1" dirty="0" err="1"/>
              <a:t>perpetuïteit</a:t>
            </a:r>
            <a:r>
              <a:rPr lang="nl-BE" b="1" dirty="0"/>
              <a:t>:</a:t>
            </a:r>
          </a:p>
          <a:p>
            <a:pPr marL="342900" indent="-342900">
              <a:buFontTx/>
              <a:buAutoNum type="arabicPeriod"/>
            </a:pPr>
            <a:r>
              <a:rPr lang="nl-BE" dirty="0"/>
              <a:t>TV in de berekening opnemen voorkomt een blinde vlek </a:t>
            </a:r>
            <a:r>
              <a:rPr lang="nl-BE" dirty="0" err="1"/>
              <a:t>mbt</a:t>
            </a:r>
            <a:r>
              <a:rPr lang="nl-BE" dirty="0"/>
              <a:t>. de </a:t>
            </a:r>
            <a:r>
              <a:rPr lang="nl-BE" dirty="0" err="1"/>
              <a:t>vermogenstoetand</a:t>
            </a:r>
            <a:endParaRPr lang="nl-BE" dirty="0"/>
          </a:p>
          <a:p>
            <a:pPr marL="342900" indent="-342900">
              <a:buAutoNum type="arabicPeriod"/>
            </a:pPr>
            <a:r>
              <a:rPr lang="nl-BE" dirty="0"/>
              <a:t>de Terminal Value  is objectiveerbaar:</a:t>
            </a:r>
          </a:p>
          <a:p>
            <a:pPr marL="800100" lvl="1" indent="-342900">
              <a:buAutoNum type="arabicPeriod"/>
            </a:pPr>
            <a:r>
              <a:rPr lang="nl-BE" dirty="0"/>
              <a:t>kenbaar, controleerbaar </a:t>
            </a:r>
          </a:p>
          <a:p>
            <a:pPr marL="800100" lvl="1" indent="-342900">
              <a:buAutoNum type="arabicPeriod"/>
            </a:pPr>
            <a:r>
              <a:rPr lang="nl-BE" dirty="0"/>
              <a:t>vandaag aanwezig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35CE283-D4ED-4C81-B9BC-F75D01F68BE3}"/>
              </a:ext>
            </a:extLst>
          </p:cNvPr>
          <p:cNvSpPr txBox="1"/>
          <p:nvPr/>
        </p:nvSpPr>
        <p:spPr>
          <a:xfrm rot="1000617">
            <a:off x="1018371" y="3581438"/>
            <a:ext cx="3809739" cy="369332"/>
          </a:xfrm>
          <a:prstGeom prst="rect">
            <a:avLst/>
          </a:prstGeom>
          <a:solidFill>
            <a:srgbClr val="FF99FF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HOE MINDER GISSINGEN HOE BETER!</a:t>
            </a:r>
            <a:endParaRPr lang="nl-B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559171"/>
      </p:ext>
    </p:extLst>
  </p:cSld>
  <p:clrMapOvr>
    <a:masterClrMapping/>
  </p:clrMapOvr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0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nl-BE" dirty="0"/>
              <a:t>Pro </a:t>
            </a:r>
            <a:r>
              <a:rPr lang="nl-BE" dirty="0" err="1"/>
              <a:t>Mandato</a:t>
            </a:r>
            <a:endParaRPr lang="nl-BE" dirty="0"/>
          </a:p>
          <a:p>
            <a:pPr algn="ctr"/>
            <a:r>
              <a:rPr lang="nl-BE" dirty="0"/>
              <a:t>2021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84CB85-4DE0-4A94-9B55-F0D417F18A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97142" cy="6858000"/>
          </a:xfrm>
          <a:prstGeom prst="rect">
            <a:avLst/>
          </a:prstGeom>
        </p:spPr>
      </p:pic>
      <p:sp>
        <p:nvSpPr>
          <p:cNvPr id="6" name="Rectangle 21">
            <a:extLst>
              <a:ext uri="{FF2B5EF4-FFF2-40B4-BE49-F238E27FC236}">
                <a16:creationId xmlns:a16="http://schemas.microsoft.com/office/drawing/2014/main" id="{A8AA3B0E-4576-413E-91F9-A637956188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6601" y="1736727"/>
            <a:ext cx="7886700" cy="2852737"/>
          </a:xfrm>
        </p:spPr>
        <p:txBody>
          <a:bodyPr>
            <a:normAutofit fontScale="90000"/>
          </a:bodyPr>
          <a:lstStyle/>
          <a:p>
            <a:pPr algn="ctr" eaLnBrk="1" hangingPunct="1"/>
            <a:br>
              <a:rPr lang="nl-NL" sz="2400" dirty="0"/>
            </a:br>
            <a:r>
              <a:rPr lang="nl-NL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VAN ENTERPRISE-VALUE NAAR</a:t>
            </a:r>
            <a:br>
              <a:rPr lang="nl-NL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l-NL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AANDELENWAARDE</a:t>
            </a:r>
          </a:p>
        </p:txBody>
      </p:sp>
    </p:spTree>
    <p:extLst>
      <p:ext uri="{BB962C8B-B14F-4D97-AF65-F5344CB8AC3E}">
        <p14:creationId xmlns:p14="http://schemas.microsoft.com/office/powerpoint/2010/main" val="15470366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image2.png">
            <a:extLst>
              <a:ext uri="{FF2B5EF4-FFF2-40B4-BE49-F238E27FC236}">
                <a16:creationId xmlns:a16="http://schemas.microsoft.com/office/drawing/2014/main" id="{1A15E2C2-C7C4-47D9-9755-A82A17D20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Beste Elektrische Auto's van 2021 / 2022 - Mountox">
            <a:extLst>
              <a:ext uri="{FF2B5EF4-FFF2-40B4-BE49-F238E27FC236}">
                <a16:creationId xmlns:a16="http://schemas.microsoft.com/office/drawing/2014/main" id="{AB15562C-B213-4E74-B4FF-477F8B43E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65" y="2229913"/>
            <a:ext cx="2217295" cy="107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EB77D9E-9D52-47C0-BB47-65DDF786AE94}"/>
              </a:ext>
            </a:extLst>
          </p:cNvPr>
          <p:cNvSpPr/>
          <p:nvPr/>
        </p:nvSpPr>
        <p:spPr>
          <a:xfrm>
            <a:off x="5946533" y="3029541"/>
            <a:ext cx="2297875" cy="1620982"/>
          </a:xfrm>
          <a:custGeom>
            <a:avLst/>
            <a:gdLst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51906 w 2297875"/>
              <a:gd name="connsiteY4" fmla="*/ 831273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7875" h="1620982">
                <a:moveTo>
                  <a:pt x="1294410" y="825335"/>
                </a:moveTo>
                <a:lnTo>
                  <a:pt x="2297875" y="831273"/>
                </a:lnTo>
                <a:lnTo>
                  <a:pt x="2286000" y="5937"/>
                </a:lnTo>
                <a:lnTo>
                  <a:pt x="1140031" y="0"/>
                </a:lnTo>
                <a:lnTo>
                  <a:pt x="1151906" y="831273"/>
                </a:lnTo>
                <a:lnTo>
                  <a:pt x="890649" y="1377537"/>
                </a:lnTo>
                <a:lnTo>
                  <a:pt x="0" y="1377537"/>
                </a:lnTo>
                <a:lnTo>
                  <a:pt x="0" y="1620982"/>
                </a:lnTo>
                <a:lnTo>
                  <a:pt x="1145969" y="1609106"/>
                </a:lnTo>
                <a:lnTo>
                  <a:pt x="1145969" y="1365662"/>
                </a:lnTo>
                <a:lnTo>
                  <a:pt x="985652" y="1377537"/>
                </a:lnTo>
                <a:lnTo>
                  <a:pt x="1294410" y="825335"/>
                </a:lnTo>
                <a:close/>
              </a:path>
            </a:pathLst>
          </a:custGeom>
          <a:solidFill>
            <a:srgbClr val="92D050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CEA66453-5CDA-4624-A952-57546749F2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6525" y="3012136"/>
            <a:ext cx="1245200" cy="94433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2843808" y="2471607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2988270" y="2544632"/>
            <a:ext cx="11525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2989015" y="3263770"/>
            <a:ext cx="11509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Voorraden</a:t>
            </a:r>
          </a:p>
        </p:txBody>
      </p:sp>
      <p:sp>
        <p:nvSpPr>
          <p:cNvPr id="12" name="Text Box 61"/>
          <p:cNvSpPr txBox="1">
            <a:spLocks noChangeArrowheads="1"/>
          </p:cNvSpPr>
          <p:nvPr/>
        </p:nvSpPr>
        <p:spPr bwMode="auto">
          <a:xfrm>
            <a:off x="2989015" y="3911470"/>
            <a:ext cx="1150937" cy="46910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Vorderingen</a:t>
            </a:r>
          </a:p>
        </p:txBody>
      </p: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2988270" y="3481257"/>
            <a:ext cx="11509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BE" sz="1200"/>
              <a:t>Handels-vorderingen</a:t>
            </a:r>
            <a:endParaRPr lang="nl-NL" sz="1200"/>
          </a:p>
        </p:txBody>
      </p:sp>
      <p:sp>
        <p:nvSpPr>
          <p:cNvPr id="15" name="Text Box 64"/>
          <p:cNvSpPr txBox="1">
            <a:spLocks noChangeArrowheads="1"/>
          </p:cNvSpPr>
          <p:nvPr/>
        </p:nvSpPr>
        <p:spPr bwMode="auto">
          <a:xfrm>
            <a:off x="4140795" y="3840032"/>
            <a:ext cx="11509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Leveranciers</a:t>
            </a:r>
          </a:p>
        </p:txBody>
      </p:sp>
      <p:sp>
        <p:nvSpPr>
          <p:cNvPr id="19" name="Text Box 72"/>
          <p:cNvSpPr txBox="1">
            <a:spLocks noChangeArrowheads="1"/>
          </p:cNvSpPr>
          <p:nvPr/>
        </p:nvSpPr>
        <p:spPr bwMode="auto">
          <a:xfrm>
            <a:off x="4140795" y="4128957"/>
            <a:ext cx="1150938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Soc/Fisc.</a:t>
            </a:r>
          </a:p>
          <a:p>
            <a:pPr algn="ctr" eaLnBrk="1" hangingPunct="1"/>
            <a:r>
              <a:rPr lang="nl-NL" sz="1200"/>
              <a:t>Schulden</a:t>
            </a:r>
          </a:p>
          <a:p>
            <a:pPr algn="ctr" eaLnBrk="1" hangingPunct="1"/>
            <a:endParaRPr lang="nl-NL" sz="1200"/>
          </a:p>
        </p:txBody>
      </p:sp>
      <p:sp>
        <p:nvSpPr>
          <p:cNvPr id="20" name="Text Box 73"/>
          <p:cNvSpPr txBox="1">
            <a:spLocks noChangeArrowheads="1"/>
          </p:cNvSpPr>
          <p:nvPr/>
        </p:nvSpPr>
        <p:spPr bwMode="auto">
          <a:xfrm>
            <a:off x="5923514" y="4399439"/>
            <a:ext cx="1152525" cy="26709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 err="1"/>
              <a:t>Liq.Middelen</a:t>
            </a:r>
            <a:endParaRPr lang="nl-NL" sz="1000" dirty="0"/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4140795" y="2471607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B299431-35A9-4F60-A376-0F526B0EDFE5}"/>
              </a:ext>
            </a:extLst>
          </p:cNvPr>
          <p:cNvSpPr txBox="1"/>
          <p:nvPr/>
        </p:nvSpPr>
        <p:spPr>
          <a:xfrm rot="5400000">
            <a:off x="7908814" y="3258723"/>
            <a:ext cx="1013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00B050"/>
                </a:solidFill>
              </a:rPr>
              <a:t>Net-cash</a:t>
            </a: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A9C10B4B-2294-43B5-A0D3-4D8AD6731EEB}"/>
              </a:ext>
            </a:extLst>
          </p:cNvPr>
          <p:cNvSpPr/>
          <p:nvPr/>
        </p:nvSpPr>
        <p:spPr>
          <a:xfrm>
            <a:off x="2974769" y="3265715"/>
            <a:ext cx="1163782" cy="1128156"/>
          </a:xfrm>
          <a:custGeom>
            <a:avLst/>
            <a:gdLst>
              <a:gd name="connsiteX0" fmla="*/ 5937 w 1163782"/>
              <a:gd name="connsiteY0" fmla="*/ 0 h 1110343"/>
              <a:gd name="connsiteX1" fmla="*/ 1163782 w 1163782"/>
              <a:gd name="connsiteY1" fmla="*/ 5938 h 1110343"/>
              <a:gd name="connsiteX2" fmla="*/ 1140031 w 1163782"/>
              <a:gd name="connsiteY2" fmla="*/ 581891 h 1110343"/>
              <a:gd name="connsiteX3" fmla="*/ 896587 w 1163782"/>
              <a:gd name="connsiteY3" fmla="*/ 1110343 h 1110343"/>
              <a:gd name="connsiteX4" fmla="*/ 0 w 1163782"/>
              <a:gd name="connsiteY4" fmla="*/ 1110343 h 1110343"/>
              <a:gd name="connsiteX5" fmla="*/ 5937 w 1163782"/>
              <a:gd name="connsiteY5" fmla="*/ 0 h 1110343"/>
              <a:gd name="connsiteX0" fmla="*/ 5937 w 1163782"/>
              <a:gd name="connsiteY0" fmla="*/ 0 h 1128156"/>
              <a:gd name="connsiteX1" fmla="*/ 1163782 w 1163782"/>
              <a:gd name="connsiteY1" fmla="*/ 5938 h 1128156"/>
              <a:gd name="connsiteX2" fmla="*/ 1140031 w 1163782"/>
              <a:gd name="connsiteY2" fmla="*/ 581891 h 1128156"/>
              <a:gd name="connsiteX3" fmla="*/ 1157844 w 1163782"/>
              <a:gd name="connsiteY3" fmla="*/ 1128156 h 1128156"/>
              <a:gd name="connsiteX4" fmla="*/ 0 w 1163782"/>
              <a:gd name="connsiteY4" fmla="*/ 1110343 h 1128156"/>
              <a:gd name="connsiteX5" fmla="*/ 5937 w 1163782"/>
              <a:gd name="connsiteY5" fmla="*/ 0 h 11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782" h="1128156">
                <a:moveTo>
                  <a:pt x="5937" y="0"/>
                </a:moveTo>
                <a:lnTo>
                  <a:pt x="1163782" y="5938"/>
                </a:lnTo>
                <a:lnTo>
                  <a:pt x="1140031" y="581891"/>
                </a:lnTo>
                <a:lnTo>
                  <a:pt x="1157844" y="1128156"/>
                </a:lnTo>
                <a:lnTo>
                  <a:pt x="0" y="1110343"/>
                </a:lnTo>
                <a:lnTo>
                  <a:pt x="5937" y="0"/>
                </a:lnTo>
                <a:close/>
              </a:path>
            </a:pathLst>
          </a:custGeom>
          <a:solidFill>
            <a:srgbClr val="4472BE">
              <a:alpha val="21961"/>
            </a:srgbClr>
          </a:solidFill>
          <a:ln>
            <a:solidFill>
              <a:srgbClr val="2F528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669F2CF-8FEF-4E75-8DF2-0165C2EE9541}"/>
              </a:ext>
            </a:extLst>
          </p:cNvPr>
          <p:cNvSpPr/>
          <p:nvPr/>
        </p:nvSpPr>
        <p:spPr>
          <a:xfrm>
            <a:off x="2986994" y="2549549"/>
            <a:ext cx="1149887" cy="718518"/>
          </a:xfrm>
          <a:prstGeom prst="rect">
            <a:avLst/>
          </a:prstGeom>
          <a:solidFill>
            <a:srgbClr val="FFFF00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A4A3E07-C6EB-4BA6-9764-BB85466CC42E}"/>
              </a:ext>
            </a:extLst>
          </p:cNvPr>
          <p:cNvSpPr/>
          <p:nvPr/>
        </p:nvSpPr>
        <p:spPr>
          <a:xfrm>
            <a:off x="4127006" y="3849901"/>
            <a:ext cx="1163782" cy="782292"/>
          </a:xfrm>
          <a:custGeom>
            <a:avLst/>
            <a:gdLst>
              <a:gd name="connsiteX0" fmla="*/ 5937 w 1163782"/>
              <a:gd name="connsiteY0" fmla="*/ 0 h 1110343"/>
              <a:gd name="connsiteX1" fmla="*/ 1163782 w 1163782"/>
              <a:gd name="connsiteY1" fmla="*/ 5938 h 1110343"/>
              <a:gd name="connsiteX2" fmla="*/ 1140031 w 1163782"/>
              <a:gd name="connsiteY2" fmla="*/ 581891 h 1110343"/>
              <a:gd name="connsiteX3" fmla="*/ 896587 w 1163782"/>
              <a:gd name="connsiteY3" fmla="*/ 1110343 h 1110343"/>
              <a:gd name="connsiteX4" fmla="*/ 0 w 1163782"/>
              <a:gd name="connsiteY4" fmla="*/ 1110343 h 1110343"/>
              <a:gd name="connsiteX5" fmla="*/ 5937 w 1163782"/>
              <a:gd name="connsiteY5" fmla="*/ 0 h 1110343"/>
              <a:gd name="connsiteX0" fmla="*/ 5937 w 1163782"/>
              <a:gd name="connsiteY0" fmla="*/ 0 h 1128156"/>
              <a:gd name="connsiteX1" fmla="*/ 1163782 w 1163782"/>
              <a:gd name="connsiteY1" fmla="*/ 5938 h 1128156"/>
              <a:gd name="connsiteX2" fmla="*/ 1140031 w 1163782"/>
              <a:gd name="connsiteY2" fmla="*/ 581891 h 1128156"/>
              <a:gd name="connsiteX3" fmla="*/ 1157844 w 1163782"/>
              <a:gd name="connsiteY3" fmla="*/ 1128156 h 1128156"/>
              <a:gd name="connsiteX4" fmla="*/ 0 w 1163782"/>
              <a:gd name="connsiteY4" fmla="*/ 1110343 h 1128156"/>
              <a:gd name="connsiteX5" fmla="*/ 5937 w 1163782"/>
              <a:gd name="connsiteY5" fmla="*/ 0 h 11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782" h="1128156">
                <a:moveTo>
                  <a:pt x="5937" y="0"/>
                </a:moveTo>
                <a:lnTo>
                  <a:pt x="1163782" y="5938"/>
                </a:lnTo>
                <a:lnTo>
                  <a:pt x="1140031" y="581891"/>
                </a:lnTo>
                <a:lnTo>
                  <a:pt x="1157844" y="1128156"/>
                </a:lnTo>
                <a:lnTo>
                  <a:pt x="0" y="1110343"/>
                </a:lnTo>
                <a:lnTo>
                  <a:pt x="5937" y="0"/>
                </a:lnTo>
                <a:close/>
              </a:path>
            </a:pathLst>
          </a:custGeom>
          <a:solidFill>
            <a:srgbClr val="4472BE">
              <a:alpha val="21961"/>
            </a:srgbClr>
          </a:solidFill>
          <a:ln>
            <a:solidFill>
              <a:srgbClr val="2F528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0" name="Line 51">
            <a:extLst>
              <a:ext uri="{FF2B5EF4-FFF2-40B4-BE49-F238E27FC236}">
                <a16:creationId xmlns:a16="http://schemas.microsoft.com/office/drawing/2014/main" id="{AA54A378-229F-4D12-9A95-66796A7C8F73}"/>
              </a:ext>
            </a:extLst>
          </p:cNvPr>
          <p:cNvSpPr>
            <a:spLocks noChangeShapeType="1"/>
          </p:cNvSpPr>
          <p:nvPr/>
        </p:nvSpPr>
        <p:spPr bwMode="auto">
          <a:xfrm>
            <a:off x="5779845" y="2483598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3" name="Line 52">
            <a:extLst>
              <a:ext uri="{FF2B5EF4-FFF2-40B4-BE49-F238E27FC236}">
                <a16:creationId xmlns:a16="http://schemas.microsoft.com/office/drawing/2014/main" id="{B0A524FC-647A-4815-A43A-2DC1086326C0}"/>
              </a:ext>
            </a:extLst>
          </p:cNvPr>
          <p:cNvSpPr>
            <a:spLocks noChangeShapeType="1"/>
          </p:cNvSpPr>
          <p:nvPr/>
        </p:nvSpPr>
        <p:spPr bwMode="auto">
          <a:xfrm>
            <a:off x="7076832" y="2483598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01A7D1D-70A2-4607-A5CE-2A3AB424DCA3}"/>
              </a:ext>
            </a:extLst>
          </p:cNvPr>
          <p:cNvSpPr txBox="1"/>
          <p:nvPr/>
        </p:nvSpPr>
        <p:spPr>
          <a:xfrm>
            <a:off x="6587197" y="2168127"/>
            <a:ext cx="1041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Net-Cash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DED839C-EA03-4484-95E5-E46DDAC80AFE}"/>
              </a:ext>
            </a:extLst>
          </p:cNvPr>
          <p:cNvSpPr txBox="1"/>
          <p:nvPr/>
        </p:nvSpPr>
        <p:spPr>
          <a:xfrm>
            <a:off x="3386948" y="2114266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Enterprise </a:t>
            </a:r>
            <a:r>
              <a:rPr lang="nl-BE" dirty="0" err="1"/>
              <a:t>value</a:t>
            </a:r>
            <a:endParaRPr lang="nl-BE" dirty="0"/>
          </a:p>
        </p:txBody>
      </p:sp>
      <p:sp>
        <p:nvSpPr>
          <p:cNvPr id="37" name="Line 51">
            <a:extLst>
              <a:ext uri="{FF2B5EF4-FFF2-40B4-BE49-F238E27FC236}">
                <a16:creationId xmlns:a16="http://schemas.microsoft.com/office/drawing/2014/main" id="{D89DA65D-55C8-4A37-8057-627C684A108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2471607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8" name="Line 52">
            <a:extLst>
              <a:ext uri="{FF2B5EF4-FFF2-40B4-BE49-F238E27FC236}">
                <a16:creationId xmlns:a16="http://schemas.microsoft.com/office/drawing/2014/main" id="{ADE1A5E0-4A29-4ADD-A8DF-C770FFC8DC42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6987" y="2471607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8368CEE-27A0-4A93-8484-DCD5B1CA3A91}"/>
              </a:ext>
            </a:extLst>
          </p:cNvPr>
          <p:cNvSpPr txBox="1"/>
          <p:nvPr/>
        </p:nvSpPr>
        <p:spPr>
          <a:xfrm>
            <a:off x="905060" y="2114266"/>
            <a:ext cx="771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/>
              <a:t>Equity</a:t>
            </a:r>
            <a:endParaRPr lang="nl-B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A74B1C-C180-4F3F-B910-D7A868F401E8}"/>
              </a:ext>
            </a:extLst>
          </p:cNvPr>
          <p:cNvSpPr txBox="1"/>
          <p:nvPr/>
        </p:nvSpPr>
        <p:spPr>
          <a:xfrm>
            <a:off x="2512747" y="2006544"/>
            <a:ext cx="3449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5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929469D-32C3-4F65-B1E3-2BADCDCD5F0E}"/>
              </a:ext>
            </a:extLst>
          </p:cNvPr>
          <p:cNvSpPr txBox="1"/>
          <p:nvPr/>
        </p:nvSpPr>
        <p:spPr>
          <a:xfrm>
            <a:off x="5498251" y="2060405"/>
            <a:ext cx="3449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5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E5E1717-8EF9-4761-A926-8B15E595117F}"/>
              </a:ext>
            </a:extLst>
          </p:cNvPr>
          <p:cNvSpPr txBox="1"/>
          <p:nvPr/>
        </p:nvSpPr>
        <p:spPr>
          <a:xfrm rot="16200000">
            <a:off x="2506799" y="2732470"/>
            <a:ext cx="746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accent4">
                    <a:lumMod val="75000"/>
                  </a:schemeClr>
                </a:solidFill>
              </a:rPr>
              <a:t>V. act.</a:t>
            </a:r>
          </a:p>
        </p:txBody>
      </p:sp>
      <p:pic>
        <p:nvPicPr>
          <p:cNvPr id="1026" name="Picture 2" descr="De bronafbeelding bekijken">
            <a:extLst>
              <a:ext uri="{FF2B5EF4-FFF2-40B4-BE49-F238E27FC236}">
                <a16:creationId xmlns:a16="http://schemas.microsoft.com/office/drawing/2014/main" id="{A6A0AD92-6E56-4077-B5C4-9A6570EC2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706" y="3181082"/>
            <a:ext cx="1524138" cy="152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C1CBF99A-24B9-458D-8CF2-0E84A4D94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304" y="2680110"/>
            <a:ext cx="889533" cy="125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EDA13C0A-5490-4F36-9A57-DFCFB921F2F8}"/>
              </a:ext>
            </a:extLst>
          </p:cNvPr>
          <p:cNvSpPr/>
          <p:nvPr/>
        </p:nvSpPr>
        <p:spPr>
          <a:xfrm>
            <a:off x="5243629" y="3388856"/>
            <a:ext cx="471638" cy="12616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1F15A8C-6A47-423A-A294-E53FC30EF9DC}"/>
              </a:ext>
            </a:extLst>
          </p:cNvPr>
          <p:cNvSpPr/>
          <p:nvPr/>
        </p:nvSpPr>
        <p:spPr>
          <a:xfrm>
            <a:off x="3165813" y="4678233"/>
            <a:ext cx="2124975" cy="196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BF2AF88-27AE-4A0F-A2A2-FC95706ABFFD}"/>
              </a:ext>
            </a:extLst>
          </p:cNvPr>
          <p:cNvSpPr txBox="1"/>
          <p:nvPr/>
        </p:nvSpPr>
        <p:spPr>
          <a:xfrm>
            <a:off x="2896765" y="4639984"/>
            <a:ext cx="248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4472BE"/>
                </a:solidFill>
              </a:rPr>
              <a:t>Bedrijfskapitaalbehoefte</a:t>
            </a:r>
          </a:p>
        </p:txBody>
      </p:sp>
      <p:pic>
        <p:nvPicPr>
          <p:cNvPr id="42" name="Picture 6" descr="Afbeeldingsresultaten voor auto onderdelen">
            <a:extLst>
              <a:ext uri="{FF2B5EF4-FFF2-40B4-BE49-F238E27FC236}">
                <a16:creationId xmlns:a16="http://schemas.microsoft.com/office/drawing/2014/main" id="{296EEADD-13E1-4BAD-B223-C0FF5E070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87" y="2484709"/>
            <a:ext cx="2356273" cy="131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EA6C2FE4-2A15-46EF-A23D-399E34A0D38E}"/>
              </a:ext>
            </a:extLst>
          </p:cNvPr>
          <p:cNvSpPr/>
          <p:nvPr/>
        </p:nvSpPr>
        <p:spPr>
          <a:xfrm>
            <a:off x="4141429" y="2546698"/>
            <a:ext cx="1046861" cy="11036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4516B33-5D2D-47C2-9BC5-2A4CCA902348}"/>
              </a:ext>
            </a:extLst>
          </p:cNvPr>
          <p:cNvSpPr/>
          <p:nvPr/>
        </p:nvSpPr>
        <p:spPr>
          <a:xfrm>
            <a:off x="2569266" y="2505996"/>
            <a:ext cx="250168" cy="1352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052" name="Picture 4" descr="De bronafbeelding bekijken">
            <a:extLst>
              <a:ext uri="{FF2B5EF4-FFF2-40B4-BE49-F238E27FC236}">
                <a16:creationId xmlns:a16="http://schemas.microsoft.com/office/drawing/2014/main" id="{5B0D0347-4BD1-4FAA-8A07-411C18199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3414469"/>
            <a:ext cx="2308992" cy="130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45D19D5-5746-4562-B2E5-60F81E917A94}"/>
              </a:ext>
            </a:extLst>
          </p:cNvPr>
          <p:cNvSpPr/>
          <p:nvPr/>
        </p:nvSpPr>
        <p:spPr>
          <a:xfrm>
            <a:off x="2645206" y="3407080"/>
            <a:ext cx="471638" cy="1172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8" name="Line 52">
            <a:extLst>
              <a:ext uri="{FF2B5EF4-FFF2-40B4-BE49-F238E27FC236}">
                <a16:creationId xmlns:a16="http://schemas.microsoft.com/office/drawing/2014/main" id="{C9D0D422-5589-4A3D-AE3F-AFA5FC426942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6713" y="2471607"/>
            <a:ext cx="0" cy="95739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1AC424-28A7-4ADB-A74F-32A5BBA4AE89}"/>
              </a:ext>
            </a:extLst>
          </p:cNvPr>
          <p:cNvSpPr/>
          <p:nvPr/>
        </p:nvSpPr>
        <p:spPr>
          <a:xfrm>
            <a:off x="2779066" y="1877352"/>
            <a:ext cx="2788623" cy="3382469"/>
          </a:xfrm>
          <a:prstGeom prst="rect">
            <a:avLst/>
          </a:prstGeom>
          <a:noFill/>
          <a:ln w="57150">
            <a:solidFill>
              <a:srgbClr val="FF99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E48929-4756-46E4-9DAC-B69DA71F7D38}"/>
              </a:ext>
            </a:extLst>
          </p:cNvPr>
          <p:cNvSpPr txBox="1"/>
          <p:nvPr/>
        </p:nvSpPr>
        <p:spPr>
          <a:xfrm>
            <a:off x="2687525" y="1441067"/>
            <a:ext cx="3081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 VAN DE WAARDERING</a:t>
            </a:r>
          </a:p>
        </p:txBody>
      </p:sp>
      <p:pic>
        <p:nvPicPr>
          <p:cNvPr id="51" name="image1.jpeg">
            <a:extLst>
              <a:ext uri="{FF2B5EF4-FFF2-40B4-BE49-F238E27FC236}">
                <a16:creationId xmlns:a16="http://schemas.microsoft.com/office/drawing/2014/main" id="{29799A42-B6E7-4E43-AD04-AA190837BDC2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51844" y="5988106"/>
            <a:ext cx="1459448" cy="7333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5E4F998-294C-411D-B5C1-6AF4013281E3}"/>
              </a:ext>
            </a:extLst>
          </p:cNvPr>
          <p:cNvSpPr txBox="1"/>
          <p:nvPr/>
        </p:nvSpPr>
        <p:spPr>
          <a:xfrm rot="19904078">
            <a:off x="1022025" y="878701"/>
            <a:ext cx="218739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000" b="1" dirty="0">
                <a:solidFill>
                  <a:srgbClr val="FF0000"/>
                </a:solidFill>
              </a:rPr>
              <a:t>6,5 x EBITDA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1EE9FB5-58DB-44B1-9183-FBADE06BA0FD}"/>
              </a:ext>
            </a:extLst>
          </p:cNvPr>
          <p:cNvSpPr txBox="1"/>
          <p:nvPr/>
        </p:nvSpPr>
        <p:spPr>
          <a:xfrm rot="1681817">
            <a:off x="3406350" y="1122791"/>
            <a:ext cx="188865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000" b="1" dirty="0">
                <a:solidFill>
                  <a:srgbClr val="FF0000"/>
                </a:solidFill>
              </a:rPr>
              <a:t>1 x OMZET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592F3E6-9241-477D-AAF3-FB2A0A2FBD03}"/>
              </a:ext>
            </a:extLst>
          </p:cNvPr>
          <p:cNvSpPr txBox="1"/>
          <p:nvPr/>
        </p:nvSpPr>
        <p:spPr>
          <a:xfrm rot="929626">
            <a:off x="5107504" y="729817"/>
            <a:ext cx="31614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000" b="1" dirty="0">
                <a:solidFill>
                  <a:srgbClr val="FF0000"/>
                </a:solidFill>
              </a:rPr>
              <a:t>GECORRIGEERD</a:t>
            </a:r>
          </a:p>
          <a:p>
            <a:r>
              <a:rPr lang="nl-BE" sz="3000" b="1" dirty="0">
                <a:solidFill>
                  <a:srgbClr val="FF0000"/>
                </a:solidFill>
              </a:rPr>
              <a:t>EIGEN VERMOGEN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E245773-1056-4911-9268-3E459D922C2C}"/>
              </a:ext>
            </a:extLst>
          </p:cNvPr>
          <p:cNvSpPr txBox="1"/>
          <p:nvPr/>
        </p:nvSpPr>
        <p:spPr>
          <a:xfrm rot="20622860">
            <a:off x="916034" y="3912425"/>
            <a:ext cx="185832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000" b="1" dirty="0">
                <a:solidFill>
                  <a:srgbClr val="FF0000"/>
                </a:solidFill>
              </a:rPr>
              <a:t>EARN OUT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820AF34-F614-4E8B-93DF-6C6B6916D2D5}"/>
              </a:ext>
            </a:extLst>
          </p:cNvPr>
          <p:cNvSpPr txBox="1"/>
          <p:nvPr/>
        </p:nvSpPr>
        <p:spPr>
          <a:xfrm rot="1352457">
            <a:off x="4165276" y="3008666"/>
            <a:ext cx="220380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000" b="1" dirty="0">
                <a:solidFill>
                  <a:srgbClr val="FF0000"/>
                </a:solidFill>
              </a:rPr>
              <a:t>LOCKED BOX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1AA8A23-8E90-4A8B-841E-FC01ADE083FA}"/>
              </a:ext>
            </a:extLst>
          </p:cNvPr>
          <p:cNvSpPr txBox="1"/>
          <p:nvPr/>
        </p:nvSpPr>
        <p:spPr>
          <a:xfrm rot="702807">
            <a:off x="1646873" y="4779299"/>
            <a:ext cx="23827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000" b="1" dirty="0">
                <a:solidFill>
                  <a:srgbClr val="FF0000"/>
                </a:solidFill>
              </a:rPr>
              <a:t>DISCOUNTED </a:t>
            </a:r>
          </a:p>
          <a:p>
            <a:r>
              <a:rPr lang="nl-BE" sz="3000" b="1" dirty="0">
                <a:solidFill>
                  <a:srgbClr val="FF0000"/>
                </a:solidFill>
              </a:rPr>
              <a:t>CASH FLOW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3E0C9EF-BAA6-4BC7-B93C-841812EEA6BC}"/>
              </a:ext>
            </a:extLst>
          </p:cNvPr>
          <p:cNvSpPr txBox="1"/>
          <p:nvPr/>
        </p:nvSpPr>
        <p:spPr>
          <a:xfrm rot="20515542">
            <a:off x="4013684" y="4757565"/>
            <a:ext cx="32480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000" b="1" dirty="0">
                <a:solidFill>
                  <a:srgbClr val="FF0000"/>
                </a:solidFill>
              </a:rPr>
              <a:t>EIGEN VERMOGEN </a:t>
            </a:r>
          </a:p>
          <a:p>
            <a:r>
              <a:rPr lang="nl-BE" sz="3000" b="1" dirty="0">
                <a:solidFill>
                  <a:srgbClr val="FF0000"/>
                </a:solidFill>
              </a:rPr>
              <a:t>+ GOODWILL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6594DC8-9142-4CFD-BDCF-AD3D12881C8E}"/>
              </a:ext>
            </a:extLst>
          </p:cNvPr>
          <p:cNvSpPr txBox="1"/>
          <p:nvPr/>
        </p:nvSpPr>
        <p:spPr>
          <a:xfrm rot="850413">
            <a:off x="6193780" y="4966024"/>
            <a:ext cx="206351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000" b="1" dirty="0">
                <a:solidFill>
                  <a:srgbClr val="FF0000"/>
                </a:solidFill>
              </a:rPr>
              <a:t>ASSET DEAL</a:t>
            </a:r>
          </a:p>
        </p:txBody>
      </p:sp>
    </p:spTree>
    <p:extLst>
      <p:ext uri="{BB962C8B-B14F-4D97-AF65-F5344CB8AC3E}">
        <p14:creationId xmlns:p14="http://schemas.microsoft.com/office/powerpoint/2010/main" val="1470977945"/>
      </p:ext>
    </p:extLst>
  </p:cSld>
  <p:clrMapOvr>
    <a:masterClrMapping/>
  </p:clrMapOvr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2.png">
            <a:extLst>
              <a:ext uri="{FF2B5EF4-FFF2-40B4-BE49-F238E27FC236}">
                <a16:creationId xmlns:a16="http://schemas.microsoft.com/office/drawing/2014/main" id="{9199735B-E72B-4A30-99CE-151EAE035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1837968" y="2444254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1982430" y="2517279"/>
            <a:ext cx="11525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8" name="Text Box 56"/>
          <p:cNvSpPr txBox="1">
            <a:spLocks noChangeArrowheads="1"/>
          </p:cNvSpPr>
          <p:nvPr/>
        </p:nvSpPr>
        <p:spPr bwMode="auto">
          <a:xfrm>
            <a:off x="6074113" y="2987413"/>
            <a:ext cx="1150938" cy="36004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Schuld</a:t>
            </a:r>
          </a:p>
        </p:txBody>
      </p:sp>
      <p:sp>
        <p:nvSpPr>
          <p:cNvPr id="10" name="Text Box 58"/>
          <p:cNvSpPr txBox="1">
            <a:spLocks noChangeArrowheads="1"/>
          </p:cNvSpPr>
          <p:nvPr/>
        </p:nvSpPr>
        <p:spPr bwMode="auto">
          <a:xfrm>
            <a:off x="6074113" y="3347453"/>
            <a:ext cx="1150938" cy="23142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&lt;1Y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1983175" y="3236417"/>
            <a:ext cx="11509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Voorraden</a:t>
            </a:r>
          </a:p>
        </p:txBody>
      </p:sp>
      <p:sp>
        <p:nvSpPr>
          <p:cNvPr id="12" name="Text Box 61"/>
          <p:cNvSpPr txBox="1">
            <a:spLocks noChangeArrowheads="1"/>
          </p:cNvSpPr>
          <p:nvPr/>
        </p:nvSpPr>
        <p:spPr bwMode="auto">
          <a:xfrm>
            <a:off x="1983175" y="3884117"/>
            <a:ext cx="1150937" cy="46910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Vorderingen</a:t>
            </a:r>
          </a:p>
        </p:txBody>
      </p: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1982430" y="3453904"/>
            <a:ext cx="11509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BE" sz="1200"/>
              <a:t>Handels-vorderingen</a:t>
            </a:r>
            <a:endParaRPr lang="nl-NL" sz="1200"/>
          </a:p>
        </p:txBody>
      </p:sp>
      <p:sp>
        <p:nvSpPr>
          <p:cNvPr id="14" name="Text Box 63"/>
          <p:cNvSpPr txBox="1">
            <a:spLocks noChangeArrowheads="1"/>
          </p:cNvSpPr>
          <p:nvPr/>
        </p:nvSpPr>
        <p:spPr bwMode="auto">
          <a:xfrm>
            <a:off x="6074113" y="3578874"/>
            <a:ext cx="1150938" cy="253207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KT Fin Schuld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5" name="Text Box 64"/>
          <p:cNvSpPr txBox="1">
            <a:spLocks noChangeArrowheads="1"/>
          </p:cNvSpPr>
          <p:nvPr/>
        </p:nvSpPr>
        <p:spPr bwMode="auto">
          <a:xfrm>
            <a:off x="3134955" y="3812679"/>
            <a:ext cx="11509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Leveranciers</a:t>
            </a:r>
          </a:p>
        </p:txBody>
      </p:sp>
      <p:sp>
        <p:nvSpPr>
          <p:cNvPr id="19" name="Text Box 72"/>
          <p:cNvSpPr txBox="1">
            <a:spLocks noChangeArrowheads="1"/>
          </p:cNvSpPr>
          <p:nvPr/>
        </p:nvSpPr>
        <p:spPr bwMode="auto">
          <a:xfrm>
            <a:off x="3134955" y="4101604"/>
            <a:ext cx="1150938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Soc/Fisc.</a:t>
            </a:r>
          </a:p>
          <a:p>
            <a:pPr algn="ctr" eaLnBrk="1" hangingPunct="1"/>
            <a:r>
              <a:rPr lang="nl-NL" sz="1200"/>
              <a:t>Schulden</a:t>
            </a:r>
          </a:p>
          <a:p>
            <a:pPr algn="ctr" eaLnBrk="1" hangingPunct="1"/>
            <a:endParaRPr lang="nl-NL" sz="1200"/>
          </a:p>
        </p:txBody>
      </p:sp>
      <p:sp>
        <p:nvSpPr>
          <p:cNvPr id="20" name="Text Box 73"/>
          <p:cNvSpPr txBox="1">
            <a:spLocks noChangeArrowheads="1"/>
          </p:cNvSpPr>
          <p:nvPr/>
        </p:nvSpPr>
        <p:spPr bwMode="auto">
          <a:xfrm>
            <a:off x="4917674" y="4372086"/>
            <a:ext cx="1152525" cy="26709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 err="1"/>
              <a:t>Liq.Middelen</a:t>
            </a:r>
            <a:endParaRPr lang="nl-NL" sz="1000" dirty="0"/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3134955" y="2444254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B299431-35A9-4F60-A376-0F526B0EDFE5}"/>
              </a:ext>
            </a:extLst>
          </p:cNvPr>
          <p:cNvSpPr txBox="1"/>
          <p:nvPr/>
        </p:nvSpPr>
        <p:spPr>
          <a:xfrm rot="5400000">
            <a:off x="6902974" y="3231370"/>
            <a:ext cx="1013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00B050"/>
                </a:solidFill>
              </a:rPr>
              <a:t>Net-cash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BF2AF88-27AE-4A0F-A2A2-FC95706ABFFD}"/>
              </a:ext>
            </a:extLst>
          </p:cNvPr>
          <p:cNvSpPr txBox="1"/>
          <p:nvPr/>
        </p:nvSpPr>
        <p:spPr>
          <a:xfrm>
            <a:off x="1907339" y="4542888"/>
            <a:ext cx="248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4472BE"/>
                </a:solidFill>
              </a:rPr>
              <a:t>Bedrijfskapitaalbehoefte</a:t>
            </a: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A9C10B4B-2294-43B5-A0D3-4D8AD6731EEB}"/>
              </a:ext>
            </a:extLst>
          </p:cNvPr>
          <p:cNvSpPr/>
          <p:nvPr/>
        </p:nvSpPr>
        <p:spPr>
          <a:xfrm>
            <a:off x="1968929" y="3238362"/>
            <a:ext cx="1163782" cy="1128156"/>
          </a:xfrm>
          <a:custGeom>
            <a:avLst/>
            <a:gdLst>
              <a:gd name="connsiteX0" fmla="*/ 5937 w 1163782"/>
              <a:gd name="connsiteY0" fmla="*/ 0 h 1110343"/>
              <a:gd name="connsiteX1" fmla="*/ 1163782 w 1163782"/>
              <a:gd name="connsiteY1" fmla="*/ 5938 h 1110343"/>
              <a:gd name="connsiteX2" fmla="*/ 1140031 w 1163782"/>
              <a:gd name="connsiteY2" fmla="*/ 581891 h 1110343"/>
              <a:gd name="connsiteX3" fmla="*/ 896587 w 1163782"/>
              <a:gd name="connsiteY3" fmla="*/ 1110343 h 1110343"/>
              <a:gd name="connsiteX4" fmla="*/ 0 w 1163782"/>
              <a:gd name="connsiteY4" fmla="*/ 1110343 h 1110343"/>
              <a:gd name="connsiteX5" fmla="*/ 5937 w 1163782"/>
              <a:gd name="connsiteY5" fmla="*/ 0 h 1110343"/>
              <a:gd name="connsiteX0" fmla="*/ 5937 w 1163782"/>
              <a:gd name="connsiteY0" fmla="*/ 0 h 1128156"/>
              <a:gd name="connsiteX1" fmla="*/ 1163782 w 1163782"/>
              <a:gd name="connsiteY1" fmla="*/ 5938 h 1128156"/>
              <a:gd name="connsiteX2" fmla="*/ 1140031 w 1163782"/>
              <a:gd name="connsiteY2" fmla="*/ 581891 h 1128156"/>
              <a:gd name="connsiteX3" fmla="*/ 1157844 w 1163782"/>
              <a:gd name="connsiteY3" fmla="*/ 1128156 h 1128156"/>
              <a:gd name="connsiteX4" fmla="*/ 0 w 1163782"/>
              <a:gd name="connsiteY4" fmla="*/ 1110343 h 1128156"/>
              <a:gd name="connsiteX5" fmla="*/ 5937 w 1163782"/>
              <a:gd name="connsiteY5" fmla="*/ 0 h 11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782" h="1128156">
                <a:moveTo>
                  <a:pt x="5937" y="0"/>
                </a:moveTo>
                <a:lnTo>
                  <a:pt x="1163782" y="5938"/>
                </a:lnTo>
                <a:lnTo>
                  <a:pt x="1140031" y="581891"/>
                </a:lnTo>
                <a:lnTo>
                  <a:pt x="1157844" y="1128156"/>
                </a:lnTo>
                <a:lnTo>
                  <a:pt x="0" y="1110343"/>
                </a:lnTo>
                <a:lnTo>
                  <a:pt x="5937" y="0"/>
                </a:lnTo>
                <a:close/>
              </a:path>
            </a:pathLst>
          </a:custGeom>
          <a:solidFill>
            <a:srgbClr val="4472BE">
              <a:alpha val="21961"/>
            </a:srgbClr>
          </a:solidFill>
          <a:ln>
            <a:solidFill>
              <a:srgbClr val="2F528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669F2CF-8FEF-4E75-8DF2-0165C2EE9541}"/>
              </a:ext>
            </a:extLst>
          </p:cNvPr>
          <p:cNvSpPr/>
          <p:nvPr/>
        </p:nvSpPr>
        <p:spPr>
          <a:xfrm>
            <a:off x="1981154" y="2522196"/>
            <a:ext cx="1149887" cy="718518"/>
          </a:xfrm>
          <a:prstGeom prst="rect">
            <a:avLst/>
          </a:prstGeom>
          <a:solidFill>
            <a:srgbClr val="FFFF00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EB77D9E-9D52-47C0-BB47-65DDF786AE94}"/>
              </a:ext>
            </a:extLst>
          </p:cNvPr>
          <p:cNvSpPr/>
          <p:nvPr/>
        </p:nvSpPr>
        <p:spPr>
          <a:xfrm>
            <a:off x="4940693" y="3002188"/>
            <a:ext cx="2297875" cy="1620982"/>
          </a:xfrm>
          <a:custGeom>
            <a:avLst/>
            <a:gdLst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51906 w 2297875"/>
              <a:gd name="connsiteY4" fmla="*/ 831273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7875" h="1620982">
                <a:moveTo>
                  <a:pt x="1294410" y="825335"/>
                </a:moveTo>
                <a:lnTo>
                  <a:pt x="2297875" y="831273"/>
                </a:lnTo>
                <a:lnTo>
                  <a:pt x="2286000" y="5937"/>
                </a:lnTo>
                <a:lnTo>
                  <a:pt x="1140031" y="0"/>
                </a:lnTo>
                <a:lnTo>
                  <a:pt x="1151906" y="831273"/>
                </a:lnTo>
                <a:lnTo>
                  <a:pt x="890649" y="1377537"/>
                </a:lnTo>
                <a:lnTo>
                  <a:pt x="0" y="1377537"/>
                </a:lnTo>
                <a:lnTo>
                  <a:pt x="0" y="1620982"/>
                </a:lnTo>
                <a:lnTo>
                  <a:pt x="1145969" y="1609106"/>
                </a:lnTo>
                <a:lnTo>
                  <a:pt x="1145969" y="1365662"/>
                </a:lnTo>
                <a:lnTo>
                  <a:pt x="985652" y="1377537"/>
                </a:lnTo>
                <a:lnTo>
                  <a:pt x="1294410" y="825335"/>
                </a:lnTo>
                <a:close/>
              </a:path>
            </a:pathLst>
          </a:custGeom>
          <a:solidFill>
            <a:srgbClr val="92D050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A4A3E07-C6EB-4BA6-9764-BB85466CC42E}"/>
              </a:ext>
            </a:extLst>
          </p:cNvPr>
          <p:cNvSpPr/>
          <p:nvPr/>
        </p:nvSpPr>
        <p:spPr>
          <a:xfrm>
            <a:off x="3121166" y="3822548"/>
            <a:ext cx="1163782" cy="782292"/>
          </a:xfrm>
          <a:custGeom>
            <a:avLst/>
            <a:gdLst>
              <a:gd name="connsiteX0" fmla="*/ 5937 w 1163782"/>
              <a:gd name="connsiteY0" fmla="*/ 0 h 1110343"/>
              <a:gd name="connsiteX1" fmla="*/ 1163782 w 1163782"/>
              <a:gd name="connsiteY1" fmla="*/ 5938 h 1110343"/>
              <a:gd name="connsiteX2" fmla="*/ 1140031 w 1163782"/>
              <a:gd name="connsiteY2" fmla="*/ 581891 h 1110343"/>
              <a:gd name="connsiteX3" fmla="*/ 896587 w 1163782"/>
              <a:gd name="connsiteY3" fmla="*/ 1110343 h 1110343"/>
              <a:gd name="connsiteX4" fmla="*/ 0 w 1163782"/>
              <a:gd name="connsiteY4" fmla="*/ 1110343 h 1110343"/>
              <a:gd name="connsiteX5" fmla="*/ 5937 w 1163782"/>
              <a:gd name="connsiteY5" fmla="*/ 0 h 1110343"/>
              <a:gd name="connsiteX0" fmla="*/ 5937 w 1163782"/>
              <a:gd name="connsiteY0" fmla="*/ 0 h 1128156"/>
              <a:gd name="connsiteX1" fmla="*/ 1163782 w 1163782"/>
              <a:gd name="connsiteY1" fmla="*/ 5938 h 1128156"/>
              <a:gd name="connsiteX2" fmla="*/ 1140031 w 1163782"/>
              <a:gd name="connsiteY2" fmla="*/ 581891 h 1128156"/>
              <a:gd name="connsiteX3" fmla="*/ 1157844 w 1163782"/>
              <a:gd name="connsiteY3" fmla="*/ 1128156 h 1128156"/>
              <a:gd name="connsiteX4" fmla="*/ 0 w 1163782"/>
              <a:gd name="connsiteY4" fmla="*/ 1110343 h 1128156"/>
              <a:gd name="connsiteX5" fmla="*/ 5937 w 1163782"/>
              <a:gd name="connsiteY5" fmla="*/ 0 h 11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782" h="1128156">
                <a:moveTo>
                  <a:pt x="5937" y="0"/>
                </a:moveTo>
                <a:lnTo>
                  <a:pt x="1163782" y="5938"/>
                </a:lnTo>
                <a:lnTo>
                  <a:pt x="1140031" y="581891"/>
                </a:lnTo>
                <a:lnTo>
                  <a:pt x="1157844" y="1128156"/>
                </a:lnTo>
                <a:lnTo>
                  <a:pt x="0" y="1110343"/>
                </a:lnTo>
                <a:lnTo>
                  <a:pt x="5937" y="0"/>
                </a:lnTo>
                <a:close/>
              </a:path>
            </a:pathLst>
          </a:custGeom>
          <a:solidFill>
            <a:srgbClr val="4472BE">
              <a:alpha val="21961"/>
            </a:srgbClr>
          </a:solidFill>
          <a:ln>
            <a:solidFill>
              <a:srgbClr val="2F528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0" name="Line 51">
            <a:extLst>
              <a:ext uri="{FF2B5EF4-FFF2-40B4-BE49-F238E27FC236}">
                <a16:creationId xmlns:a16="http://schemas.microsoft.com/office/drawing/2014/main" id="{AA54A378-229F-4D12-9A95-66796A7C8F73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4005" y="2456245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3" name="Line 52">
            <a:extLst>
              <a:ext uri="{FF2B5EF4-FFF2-40B4-BE49-F238E27FC236}">
                <a16:creationId xmlns:a16="http://schemas.microsoft.com/office/drawing/2014/main" id="{B0A524FC-647A-4815-A43A-2DC1086326C0}"/>
              </a:ext>
            </a:extLst>
          </p:cNvPr>
          <p:cNvSpPr>
            <a:spLocks noChangeShapeType="1"/>
          </p:cNvSpPr>
          <p:nvPr/>
        </p:nvSpPr>
        <p:spPr bwMode="auto">
          <a:xfrm>
            <a:off x="6070992" y="2456245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01A7D1D-70A2-4607-A5CE-2A3AB424DCA3}"/>
              </a:ext>
            </a:extLst>
          </p:cNvPr>
          <p:cNvSpPr txBox="1"/>
          <p:nvPr/>
        </p:nvSpPr>
        <p:spPr>
          <a:xfrm>
            <a:off x="5581357" y="2140774"/>
            <a:ext cx="1041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Net-Cash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DED839C-EA03-4484-95E5-E46DDAC80AFE}"/>
              </a:ext>
            </a:extLst>
          </p:cNvPr>
          <p:cNvSpPr txBox="1"/>
          <p:nvPr/>
        </p:nvSpPr>
        <p:spPr>
          <a:xfrm>
            <a:off x="2381108" y="2086913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Enterprise </a:t>
            </a:r>
            <a:r>
              <a:rPr lang="nl-BE" dirty="0" err="1"/>
              <a:t>value</a:t>
            </a:r>
            <a:endParaRPr lang="nl-BE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E5E1717-8EF9-4761-A926-8B15E595117F}"/>
              </a:ext>
            </a:extLst>
          </p:cNvPr>
          <p:cNvSpPr txBox="1"/>
          <p:nvPr/>
        </p:nvSpPr>
        <p:spPr>
          <a:xfrm rot="16200000">
            <a:off x="1500959" y="2705117"/>
            <a:ext cx="746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accent4">
                    <a:lumMod val="75000"/>
                  </a:schemeClr>
                </a:solidFill>
              </a:rPr>
              <a:t>V. act.</a:t>
            </a:r>
          </a:p>
        </p:txBody>
      </p:sp>
      <p:pic>
        <p:nvPicPr>
          <p:cNvPr id="44" name="image1.jpeg">
            <a:extLst>
              <a:ext uri="{FF2B5EF4-FFF2-40B4-BE49-F238E27FC236}">
                <a16:creationId xmlns:a16="http://schemas.microsoft.com/office/drawing/2014/main" id="{48062A0E-9E4D-4F80-9641-D18532B2DE6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1844" y="5988106"/>
            <a:ext cx="1459448" cy="7333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D66BC5-812E-4891-B010-C463E87895B4}"/>
              </a:ext>
            </a:extLst>
          </p:cNvPr>
          <p:cNvSpPr txBox="1"/>
          <p:nvPr/>
        </p:nvSpPr>
        <p:spPr>
          <a:xfrm>
            <a:off x="1036673" y="1049278"/>
            <a:ext cx="7070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rgbClr val="FF0000"/>
                </a:solidFill>
              </a:rPr>
              <a:t>EEN GOEDE WAARDERING IS ALTIJD CASH &amp; DEBT-FREE</a:t>
            </a:r>
          </a:p>
        </p:txBody>
      </p:sp>
    </p:spTree>
    <p:extLst>
      <p:ext uri="{BB962C8B-B14F-4D97-AF65-F5344CB8AC3E}">
        <p14:creationId xmlns:p14="http://schemas.microsoft.com/office/powerpoint/2010/main" val="2745921192"/>
      </p:ext>
    </p:extLst>
  </p:cSld>
  <p:clrMapOvr>
    <a:masterClrMapping/>
  </p:clrMapOvr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2.png">
            <a:extLst>
              <a:ext uri="{FF2B5EF4-FFF2-40B4-BE49-F238E27FC236}">
                <a16:creationId xmlns:a16="http://schemas.microsoft.com/office/drawing/2014/main" id="{9199735B-E72B-4A30-99CE-151EAE035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pic>
        <p:nvPicPr>
          <p:cNvPr id="44" name="image1.jpeg">
            <a:extLst>
              <a:ext uri="{FF2B5EF4-FFF2-40B4-BE49-F238E27FC236}">
                <a16:creationId xmlns:a16="http://schemas.microsoft.com/office/drawing/2014/main" id="{48062A0E-9E4D-4F80-9641-D18532B2DE6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1844" y="5988106"/>
            <a:ext cx="1459448" cy="7333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D66BC5-812E-4891-B010-C463E87895B4}"/>
              </a:ext>
            </a:extLst>
          </p:cNvPr>
          <p:cNvSpPr txBox="1"/>
          <p:nvPr/>
        </p:nvSpPr>
        <p:spPr>
          <a:xfrm>
            <a:off x="1036673" y="1049278"/>
            <a:ext cx="7070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rgbClr val="FF0000"/>
                </a:solidFill>
              </a:rPr>
              <a:t>EEN GOEDE WAARDERING IS ALTIJD CASH &amp; DEBT-FREE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C5F0D70-DA8B-402A-9C40-06C16FC403F8}"/>
              </a:ext>
            </a:extLst>
          </p:cNvPr>
          <p:cNvSpPr/>
          <p:nvPr/>
        </p:nvSpPr>
        <p:spPr>
          <a:xfrm>
            <a:off x="1748253" y="2140774"/>
            <a:ext cx="2788623" cy="2825307"/>
          </a:xfrm>
          <a:prstGeom prst="rect">
            <a:avLst/>
          </a:prstGeom>
          <a:noFill/>
          <a:ln w="57150">
            <a:solidFill>
              <a:srgbClr val="FF99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54BD360-A3D5-4E03-9AAB-6823547DEF24}"/>
              </a:ext>
            </a:extLst>
          </p:cNvPr>
          <p:cNvSpPr txBox="1"/>
          <p:nvPr/>
        </p:nvSpPr>
        <p:spPr>
          <a:xfrm>
            <a:off x="1601789" y="1793572"/>
            <a:ext cx="3081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 VAN DE WAARDERING</a:t>
            </a:r>
          </a:p>
        </p:txBody>
      </p:sp>
      <p:sp>
        <p:nvSpPr>
          <p:cNvPr id="37" name="Line 51">
            <a:extLst>
              <a:ext uri="{FF2B5EF4-FFF2-40B4-BE49-F238E27FC236}">
                <a16:creationId xmlns:a16="http://schemas.microsoft.com/office/drawing/2014/main" id="{C6E0A73B-1EB8-4294-9F1F-26421F69A472}"/>
              </a:ext>
            </a:extLst>
          </p:cNvPr>
          <p:cNvSpPr>
            <a:spLocks noChangeShapeType="1"/>
          </p:cNvSpPr>
          <p:nvPr/>
        </p:nvSpPr>
        <p:spPr bwMode="auto">
          <a:xfrm>
            <a:off x="1837968" y="2444254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8" name="Text Box 55">
            <a:extLst>
              <a:ext uri="{FF2B5EF4-FFF2-40B4-BE49-F238E27FC236}">
                <a16:creationId xmlns:a16="http://schemas.microsoft.com/office/drawing/2014/main" id="{9CED1862-4953-4153-8087-FB5C246F0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2430" y="2517279"/>
            <a:ext cx="11525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39" name="Text Box 56">
            <a:extLst>
              <a:ext uri="{FF2B5EF4-FFF2-40B4-BE49-F238E27FC236}">
                <a16:creationId xmlns:a16="http://schemas.microsoft.com/office/drawing/2014/main" id="{ECB2065A-A447-4060-8907-806E8A1A7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4113" y="2987413"/>
            <a:ext cx="1150938" cy="36004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Schuld</a:t>
            </a:r>
          </a:p>
        </p:txBody>
      </p:sp>
      <p:sp>
        <p:nvSpPr>
          <p:cNvPr id="40" name="Text Box 58">
            <a:extLst>
              <a:ext uri="{FF2B5EF4-FFF2-40B4-BE49-F238E27FC236}">
                <a16:creationId xmlns:a16="http://schemas.microsoft.com/office/drawing/2014/main" id="{16B5EC1A-F2B6-4BD3-8DCA-DFE8B98EE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4113" y="3347453"/>
            <a:ext cx="1150938" cy="23142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&lt;1Y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41" name="Text Box 60">
            <a:extLst>
              <a:ext uri="{FF2B5EF4-FFF2-40B4-BE49-F238E27FC236}">
                <a16:creationId xmlns:a16="http://schemas.microsoft.com/office/drawing/2014/main" id="{845FEBE0-402E-4ACD-9A9D-D03C5BB21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3175" y="3236417"/>
            <a:ext cx="11509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Voorraden</a:t>
            </a:r>
          </a:p>
        </p:txBody>
      </p:sp>
      <p:sp>
        <p:nvSpPr>
          <p:cNvPr id="43" name="Text Box 61">
            <a:extLst>
              <a:ext uri="{FF2B5EF4-FFF2-40B4-BE49-F238E27FC236}">
                <a16:creationId xmlns:a16="http://schemas.microsoft.com/office/drawing/2014/main" id="{E96DB009-D8A9-4FAF-9D7B-C3DD7B378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3175" y="3884117"/>
            <a:ext cx="1150937" cy="46910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Vorderingen</a:t>
            </a:r>
          </a:p>
        </p:txBody>
      </p:sp>
      <p:sp>
        <p:nvSpPr>
          <p:cNvPr id="45" name="Text Box 62">
            <a:extLst>
              <a:ext uri="{FF2B5EF4-FFF2-40B4-BE49-F238E27FC236}">
                <a16:creationId xmlns:a16="http://schemas.microsoft.com/office/drawing/2014/main" id="{DD3A822E-F637-4346-A739-FAAA2F6C3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2430" y="3453904"/>
            <a:ext cx="11509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BE" sz="1200"/>
              <a:t>Handels-vorderingen</a:t>
            </a:r>
            <a:endParaRPr lang="nl-NL" sz="1200"/>
          </a:p>
        </p:txBody>
      </p:sp>
      <p:sp>
        <p:nvSpPr>
          <p:cNvPr id="46" name="Text Box 63">
            <a:extLst>
              <a:ext uri="{FF2B5EF4-FFF2-40B4-BE49-F238E27FC236}">
                <a16:creationId xmlns:a16="http://schemas.microsoft.com/office/drawing/2014/main" id="{D446D131-EC2C-436F-9AE3-AB41F2641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4113" y="3578874"/>
            <a:ext cx="1150938" cy="253207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KT Fin Schuld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47" name="Text Box 64">
            <a:extLst>
              <a:ext uri="{FF2B5EF4-FFF2-40B4-BE49-F238E27FC236}">
                <a16:creationId xmlns:a16="http://schemas.microsoft.com/office/drawing/2014/main" id="{1318D3E7-D26F-4CFD-B70F-AB35B36B4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4955" y="3812679"/>
            <a:ext cx="11509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Leveranciers</a:t>
            </a:r>
          </a:p>
        </p:txBody>
      </p:sp>
      <p:sp>
        <p:nvSpPr>
          <p:cNvPr id="48" name="Text Box 72">
            <a:extLst>
              <a:ext uri="{FF2B5EF4-FFF2-40B4-BE49-F238E27FC236}">
                <a16:creationId xmlns:a16="http://schemas.microsoft.com/office/drawing/2014/main" id="{97B53DDB-B394-4219-8849-1793F8E0A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4955" y="4101604"/>
            <a:ext cx="1150938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Soc/Fisc.</a:t>
            </a:r>
          </a:p>
          <a:p>
            <a:pPr algn="ctr" eaLnBrk="1" hangingPunct="1"/>
            <a:r>
              <a:rPr lang="nl-NL" sz="1200"/>
              <a:t>Schulden</a:t>
            </a:r>
          </a:p>
          <a:p>
            <a:pPr algn="ctr" eaLnBrk="1" hangingPunct="1"/>
            <a:endParaRPr lang="nl-NL" sz="1200"/>
          </a:p>
        </p:txBody>
      </p:sp>
      <p:sp>
        <p:nvSpPr>
          <p:cNvPr id="50" name="Text Box 73">
            <a:extLst>
              <a:ext uri="{FF2B5EF4-FFF2-40B4-BE49-F238E27FC236}">
                <a16:creationId xmlns:a16="http://schemas.microsoft.com/office/drawing/2014/main" id="{9668B0A1-EED4-4FCC-BD84-D8BFEE1FA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7674" y="4372086"/>
            <a:ext cx="1152525" cy="26709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 err="1"/>
              <a:t>Liq.Middelen</a:t>
            </a:r>
            <a:endParaRPr lang="nl-NL" sz="1000" dirty="0"/>
          </a:p>
        </p:txBody>
      </p:sp>
      <p:sp>
        <p:nvSpPr>
          <p:cNvPr id="51" name="Line 52">
            <a:extLst>
              <a:ext uri="{FF2B5EF4-FFF2-40B4-BE49-F238E27FC236}">
                <a16:creationId xmlns:a16="http://schemas.microsoft.com/office/drawing/2014/main" id="{7259D2A8-2F25-481F-A087-A974DF0E2110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4955" y="2444254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EADF5B7-00D2-427B-BCFE-7C39315C2B43}"/>
              </a:ext>
            </a:extLst>
          </p:cNvPr>
          <p:cNvSpPr txBox="1"/>
          <p:nvPr/>
        </p:nvSpPr>
        <p:spPr>
          <a:xfrm rot="5400000">
            <a:off x="6902974" y="3231370"/>
            <a:ext cx="1013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00B050"/>
                </a:solidFill>
              </a:rPr>
              <a:t>Net-cash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22F598F-EDAE-4191-A3A8-95C37B19BE2A}"/>
              </a:ext>
            </a:extLst>
          </p:cNvPr>
          <p:cNvSpPr txBox="1"/>
          <p:nvPr/>
        </p:nvSpPr>
        <p:spPr>
          <a:xfrm>
            <a:off x="1907339" y="4542888"/>
            <a:ext cx="248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4472BE"/>
                </a:solidFill>
              </a:rPr>
              <a:t>Bedrijfskapitaalbehoefte</a:t>
            </a: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27D7D062-DF4E-4761-AB5F-5C3696A2EFC5}"/>
              </a:ext>
            </a:extLst>
          </p:cNvPr>
          <p:cNvSpPr/>
          <p:nvPr/>
        </p:nvSpPr>
        <p:spPr>
          <a:xfrm>
            <a:off x="1968929" y="3238362"/>
            <a:ext cx="1163782" cy="1128156"/>
          </a:xfrm>
          <a:custGeom>
            <a:avLst/>
            <a:gdLst>
              <a:gd name="connsiteX0" fmla="*/ 5937 w 1163782"/>
              <a:gd name="connsiteY0" fmla="*/ 0 h 1110343"/>
              <a:gd name="connsiteX1" fmla="*/ 1163782 w 1163782"/>
              <a:gd name="connsiteY1" fmla="*/ 5938 h 1110343"/>
              <a:gd name="connsiteX2" fmla="*/ 1140031 w 1163782"/>
              <a:gd name="connsiteY2" fmla="*/ 581891 h 1110343"/>
              <a:gd name="connsiteX3" fmla="*/ 896587 w 1163782"/>
              <a:gd name="connsiteY3" fmla="*/ 1110343 h 1110343"/>
              <a:gd name="connsiteX4" fmla="*/ 0 w 1163782"/>
              <a:gd name="connsiteY4" fmla="*/ 1110343 h 1110343"/>
              <a:gd name="connsiteX5" fmla="*/ 5937 w 1163782"/>
              <a:gd name="connsiteY5" fmla="*/ 0 h 1110343"/>
              <a:gd name="connsiteX0" fmla="*/ 5937 w 1163782"/>
              <a:gd name="connsiteY0" fmla="*/ 0 h 1128156"/>
              <a:gd name="connsiteX1" fmla="*/ 1163782 w 1163782"/>
              <a:gd name="connsiteY1" fmla="*/ 5938 h 1128156"/>
              <a:gd name="connsiteX2" fmla="*/ 1140031 w 1163782"/>
              <a:gd name="connsiteY2" fmla="*/ 581891 h 1128156"/>
              <a:gd name="connsiteX3" fmla="*/ 1157844 w 1163782"/>
              <a:gd name="connsiteY3" fmla="*/ 1128156 h 1128156"/>
              <a:gd name="connsiteX4" fmla="*/ 0 w 1163782"/>
              <a:gd name="connsiteY4" fmla="*/ 1110343 h 1128156"/>
              <a:gd name="connsiteX5" fmla="*/ 5937 w 1163782"/>
              <a:gd name="connsiteY5" fmla="*/ 0 h 11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782" h="1128156">
                <a:moveTo>
                  <a:pt x="5937" y="0"/>
                </a:moveTo>
                <a:lnTo>
                  <a:pt x="1163782" y="5938"/>
                </a:lnTo>
                <a:lnTo>
                  <a:pt x="1140031" y="581891"/>
                </a:lnTo>
                <a:lnTo>
                  <a:pt x="1157844" y="1128156"/>
                </a:lnTo>
                <a:lnTo>
                  <a:pt x="0" y="1110343"/>
                </a:lnTo>
                <a:lnTo>
                  <a:pt x="5937" y="0"/>
                </a:lnTo>
                <a:close/>
              </a:path>
            </a:pathLst>
          </a:custGeom>
          <a:solidFill>
            <a:srgbClr val="4472BE">
              <a:alpha val="21961"/>
            </a:srgbClr>
          </a:solidFill>
          <a:ln>
            <a:solidFill>
              <a:srgbClr val="2F528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71B81A1-F7F9-4EEE-9ACB-4A13A145D6A7}"/>
              </a:ext>
            </a:extLst>
          </p:cNvPr>
          <p:cNvSpPr/>
          <p:nvPr/>
        </p:nvSpPr>
        <p:spPr>
          <a:xfrm>
            <a:off x="1981154" y="2522196"/>
            <a:ext cx="1149887" cy="718518"/>
          </a:xfrm>
          <a:prstGeom prst="rect">
            <a:avLst/>
          </a:prstGeom>
          <a:solidFill>
            <a:srgbClr val="FFFF00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68B92D5D-90A7-43C6-9EBF-7175DF896BD2}"/>
              </a:ext>
            </a:extLst>
          </p:cNvPr>
          <p:cNvSpPr/>
          <p:nvPr/>
        </p:nvSpPr>
        <p:spPr>
          <a:xfrm>
            <a:off x="4940693" y="3002188"/>
            <a:ext cx="2297875" cy="1620982"/>
          </a:xfrm>
          <a:custGeom>
            <a:avLst/>
            <a:gdLst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51906 w 2297875"/>
              <a:gd name="connsiteY4" fmla="*/ 831273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7875" h="1620982">
                <a:moveTo>
                  <a:pt x="1294410" y="825335"/>
                </a:moveTo>
                <a:lnTo>
                  <a:pt x="2297875" y="831273"/>
                </a:lnTo>
                <a:lnTo>
                  <a:pt x="2286000" y="5937"/>
                </a:lnTo>
                <a:lnTo>
                  <a:pt x="1140031" y="0"/>
                </a:lnTo>
                <a:lnTo>
                  <a:pt x="1151906" y="831273"/>
                </a:lnTo>
                <a:lnTo>
                  <a:pt x="890649" y="1377537"/>
                </a:lnTo>
                <a:lnTo>
                  <a:pt x="0" y="1377537"/>
                </a:lnTo>
                <a:lnTo>
                  <a:pt x="0" y="1620982"/>
                </a:lnTo>
                <a:lnTo>
                  <a:pt x="1145969" y="1609106"/>
                </a:lnTo>
                <a:lnTo>
                  <a:pt x="1145969" y="1365662"/>
                </a:lnTo>
                <a:lnTo>
                  <a:pt x="985652" y="1377537"/>
                </a:lnTo>
                <a:lnTo>
                  <a:pt x="1294410" y="825335"/>
                </a:lnTo>
                <a:close/>
              </a:path>
            </a:pathLst>
          </a:custGeom>
          <a:solidFill>
            <a:srgbClr val="92D050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7B9ADC4F-0045-4145-B6D8-CB818DF4E841}"/>
              </a:ext>
            </a:extLst>
          </p:cNvPr>
          <p:cNvSpPr/>
          <p:nvPr/>
        </p:nvSpPr>
        <p:spPr>
          <a:xfrm>
            <a:off x="3121166" y="3822548"/>
            <a:ext cx="1163782" cy="782292"/>
          </a:xfrm>
          <a:custGeom>
            <a:avLst/>
            <a:gdLst>
              <a:gd name="connsiteX0" fmla="*/ 5937 w 1163782"/>
              <a:gd name="connsiteY0" fmla="*/ 0 h 1110343"/>
              <a:gd name="connsiteX1" fmla="*/ 1163782 w 1163782"/>
              <a:gd name="connsiteY1" fmla="*/ 5938 h 1110343"/>
              <a:gd name="connsiteX2" fmla="*/ 1140031 w 1163782"/>
              <a:gd name="connsiteY2" fmla="*/ 581891 h 1110343"/>
              <a:gd name="connsiteX3" fmla="*/ 896587 w 1163782"/>
              <a:gd name="connsiteY3" fmla="*/ 1110343 h 1110343"/>
              <a:gd name="connsiteX4" fmla="*/ 0 w 1163782"/>
              <a:gd name="connsiteY4" fmla="*/ 1110343 h 1110343"/>
              <a:gd name="connsiteX5" fmla="*/ 5937 w 1163782"/>
              <a:gd name="connsiteY5" fmla="*/ 0 h 1110343"/>
              <a:gd name="connsiteX0" fmla="*/ 5937 w 1163782"/>
              <a:gd name="connsiteY0" fmla="*/ 0 h 1128156"/>
              <a:gd name="connsiteX1" fmla="*/ 1163782 w 1163782"/>
              <a:gd name="connsiteY1" fmla="*/ 5938 h 1128156"/>
              <a:gd name="connsiteX2" fmla="*/ 1140031 w 1163782"/>
              <a:gd name="connsiteY2" fmla="*/ 581891 h 1128156"/>
              <a:gd name="connsiteX3" fmla="*/ 1157844 w 1163782"/>
              <a:gd name="connsiteY3" fmla="*/ 1128156 h 1128156"/>
              <a:gd name="connsiteX4" fmla="*/ 0 w 1163782"/>
              <a:gd name="connsiteY4" fmla="*/ 1110343 h 1128156"/>
              <a:gd name="connsiteX5" fmla="*/ 5937 w 1163782"/>
              <a:gd name="connsiteY5" fmla="*/ 0 h 11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782" h="1128156">
                <a:moveTo>
                  <a:pt x="5937" y="0"/>
                </a:moveTo>
                <a:lnTo>
                  <a:pt x="1163782" y="5938"/>
                </a:lnTo>
                <a:lnTo>
                  <a:pt x="1140031" y="581891"/>
                </a:lnTo>
                <a:lnTo>
                  <a:pt x="1157844" y="1128156"/>
                </a:lnTo>
                <a:lnTo>
                  <a:pt x="0" y="1110343"/>
                </a:lnTo>
                <a:lnTo>
                  <a:pt x="5937" y="0"/>
                </a:lnTo>
                <a:close/>
              </a:path>
            </a:pathLst>
          </a:custGeom>
          <a:solidFill>
            <a:srgbClr val="4472BE">
              <a:alpha val="21961"/>
            </a:srgbClr>
          </a:solidFill>
          <a:ln>
            <a:solidFill>
              <a:srgbClr val="2F528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8" name="Line 51">
            <a:extLst>
              <a:ext uri="{FF2B5EF4-FFF2-40B4-BE49-F238E27FC236}">
                <a16:creationId xmlns:a16="http://schemas.microsoft.com/office/drawing/2014/main" id="{130CBB0E-0083-4E69-9893-B8F5B32B6A6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4005" y="2456245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59" name="Line 52">
            <a:extLst>
              <a:ext uri="{FF2B5EF4-FFF2-40B4-BE49-F238E27FC236}">
                <a16:creationId xmlns:a16="http://schemas.microsoft.com/office/drawing/2014/main" id="{E627E6CE-93B3-4914-BD11-06F789DA05C8}"/>
              </a:ext>
            </a:extLst>
          </p:cNvPr>
          <p:cNvSpPr>
            <a:spLocks noChangeShapeType="1"/>
          </p:cNvSpPr>
          <p:nvPr/>
        </p:nvSpPr>
        <p:spPr bwMode="auto">
          <a:xfrm>
            <a:off x="6070992" y="2456245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E26430E-CD8D-44C2-9F0E-1B8ED7C09999}"/>
              </a:ext>
            </a:extLst>
          </p:cNvPr>
          <p:cNvSpPr txBox="1"/>
          <p:nvPr/>
        </p:nvSpPr>
        <p:spPr>
          <a:xfrm>
            <a:off x="5581357" y="2140774"/>
            <a:ext cx="1041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Net-Cash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D584707-FAE9-46D3-A3F8-AA251B339451}"/>
              </a:ext>
            </a:extLst>
          </p:cNvPr>
          <p:cNvSpPr txBox="1"/>
          <p:nvPr/>
        </p:nvSpPr>
        <p:spPr>
          <a:xfrm>
            <a:off x="2381108" y="2086913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Enterprise </a:t>
            </a:r>
            <a:r>
              <a:rPr lang="nl-BE" dirty="0" err="1"/>
              <a:t>value</a:t>
            </a:r>
            <a:endParaRPr lang="nl-BE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0514CCB-ECE1-43CC-999F-C2DFDDE21731}"/>
              </a:ext>
            </a:extLst>
          </p:cNvPr>
          <p:cNvSpPr txBox="1"/>
          <p:nvPr/>
        </p:nvSpPr>
        <p:spPr>
          <a:xfrm rot="16200000">
            <a:off x="1500959" y="2705117"/>
            <a:ext cx="746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accent4">
                    <a:lumMod val="75000"/>
                  </a:schemeClr>
                </a:solidFill>
              </a:rPr>
              <a:t>V. act.</a:t>
            </a:r>
          </a:p>
        </p:txBody>
      </p:sp>
    </p:spTree>
    <p:extLst>
      <p:ext uri="{BB962C8B-B14F-4D97-AF65-F5344CB8AC3E}">
        <p14:creationId xmlns:p14="http://schemas.microsoft.com/office/powerpoint/2010/main" val="1628671940"/>
      </p:ext>
    </p:extLst>
  </p:cSld>
  <p:clrMapOvr>
    <a:masterClrMapping/>
  </p:clrMapOvr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image2.png">
            <a:extLst>
              <a:ext uri="{FF2B5EF4-FFF2-40B4-BE49-F238E27FC236}">
                <a16:creationId xmlns:a16="http://schemas.microsoft.com/office/drawing/2014/main" id="{7E9DE044-6614-4230-8BEE-BAABDDA2A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305533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14BFF551-F0BA-4FEB-91C9-848DBD360A0F}"/>
              </a:ext>
            </a:extLst>
          </p:cNvPr>
          <p:cNvSpPr/>
          <p:nvPr/>
        </p:nvSpPr>
        <p:spPr>
          <a:xfrm>
            <a:off x="3034227" y="3251200"/>
            <a:ext cx="246330" cy="17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655DB34-817F-498B-9057-FAC3B93DFB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615" y="2127996"/>
            <a:ext cx="2515214" cy="25414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77AAE3-4B52-4F8B-80B5-498D859FC9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335" y="2301736"/>
            <a:ext cx="2405787" cy="23006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C9CEB7-16DB-4E83-8833-2235F3A91720}"/>
              </a:ext>
            </a:extLst>
          </p:cNvPr>
          <p:cNvSpPr txBox="1"/>
          <p:nvPr/>
        </p:nvSpPr>
        <p:spPr>
          <a:xfrm rot="5400000">
            <a:off x="2324758" y="3066534"/>
            <a:ext cx="1211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B050"/>
                </a:solidFill>
              </a:rPr>
              <a:t>Net-cash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CE9F7F-96B7-4EA1-86AF-6234948D2E4C}"/>
              </a:ext>
            </a:extLst>
          </p:cNvPr>
          <p:cNvSpPr txBox="1"/>
          <p:nvPr/>
        </p:nvSpPr>
        <p:spPr>
          <a:xfrm>
            <a:off x="3282461" y="5303087"/>
            <a:ext cx="4447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Actuele waarde 5 x kasstroom  		399</a:t>
            </a:r>
          </a:p>
          <a:p>
            <a:r>
              <a:rPr lang="nl-BE" dirty="0"/>
              <a:t>+/+ Actuele waarde Terminal Value	292</a:t>
            </a:r>
          </a:p>
          <a:p>
            <a:r>
              <a:rPr lang="nl-BE" dirty="0"/>
              <a:t>ENTERPRISE VALUE:				691	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5B5D3E4-731B-4573-9E23-3EFB680883CD}"/>
              </a:ext>
            </a:extLst>
          </p:cNvPr>
          <p:cNvCxnSpPr>
            <a:cxnSpLocks/>
          </p:cNvCxnSpPr>
          <p:nvPr/>
        </p:nvCxnSpPr>
        <p:spPr>
          <a:xfrm>
            <a:off x="6018774" y="4755416"/>
            <a:ext cx="909564" cy="6536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EBFF69E-B197-45C3-A3E6-411540F493CA}"/>
              </a:ext>
            </a:extLst>
          </p:cNvPr>
          <p:cNvCxnSpPr>
            <a:cxnSpLocks/>
          </p:cNvCxnSpPr>
          <p:nvPr/>
        </p:nvCxnSpPr>
        <p:spPr>
          <a:xfrm flipH="1">
            <a:off x="7469945" y="4734931"/>
            <a:ext cx="1153551" cy="9624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37F56F6-F8C6-4AB5-A561-0B65D01826DD}"/>
              </a:ext>
            </a:extLst>
          </p:cNvPr>
          <p:cNvCxnSpPr/>
          <p:nvPr/>
        </p:nvCxnSpPr>
        <p:spPr>
          <a:xfrm flipV="1">
            <a:off x="6928338" y="5903567"/>
            <a:ext cx="541607" cy="70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02F099E1-E2CC-4655-B810-F94C3587DF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956" y="4797562"/>
            <a:ext cx="2269126" cy="1467687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E42C6C2-8574-420A-A02B-808365838573}"/>
              </a:ext>
            </a:extLst>
          </p:cNvPr>
          <p:cNvCxnSpPr>
            <a:cxnSpLocks/>
          </p:cNvCxnSpPr>
          <p:nvPr/>
        </p:nvCxnSpPr>
        <p:spPr>
          <a:xfrm>
            <a:off x="1277368" y="4602414"/>
            <a:ext cx="118663" cy="48651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 descr="Beste Elektrische Auto's van 2021 / 2022 - Mountox">
            <a:extLst>
              <a:ext uri="{FF2B5EF4-FFF2-40B4-BE49-F238E27FC236}">
                <a16:creationId xmlns:a16="http://schemas.microsoft.com/office/drawing/2014/main" id="{4F8AF81E-BE99-4DD0-BAA2-8018D88E5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555" y="2250280"/>
            <a:ext cx="1263274" cy="54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778DBA0-30BB-40D4-B63C-B28685FF48CD}"/>
              </a:ext>
            </a:extLst>
          </p:cNvPr>
          <p:cNvSpPr/>
          <p:nvPr/>
        </p:nvSpPr>
        <p:spPr>
          <a:xfrm>
            <a:off x="311614" y="2757160"/>
            <a:ext cx="2508233" cy="1912250"/>
          </a:xfrm>
          <a:custGeom>
            <a:avLst/>
            <a:gdLst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51906 w 2297875"/>
              <a:gd name="connsiteY4" fmla="*/ 831273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39152 w 2297875"/>
              <a:gd name="connsiteY4" fmla="*/ 612345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  <a:gd name="connsiteX0" fmla="*/ 1300787 w 2297875"/>
              <a:gd name="connsiteY0" fmla="*/ 624158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39152 w 2297875"/>
              <a:gd name="connsiteY4" fmla="*/ 612345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300787 w 2297875"/>
              <a:gd name="connsiteY11" fmla="*/ 624158 h 1620982"/>
              <a:gd name="connsiteX0" fmla="*/ 1300787 w 2291497"/>
              <a:gd name="connsiteY0" fmla="*/ 624158 h 1620982"/>
              <a:gd name="connsiteX1" fmla="*/ 2291497 w 2291497"/>
              <a:gd name="connsiteY1" fmla="*/ 636013 h 1620982"/>
              <a:gd name="connsiteX2" fmla="*/ 2286000 w 2291497"/>
              <a:gd name="connsiteY2" fmla="*/ 5937 h 1620982"/>
              <a:gd name="connsiteX3" fmla="*/ 1140031 w 2291497"/>
              <a:gd name="connsiteY3" fmla="*/ 0 h 1620982"/>
              <a:gd name="connsiteX4" fmla="*/ 1139152 w 2291497"/>
              <a:gd name="connsiteY4" fmla="*/ 612345 h 1620982"/>
              <a:gd name="connsiteX5" fmla="*/ 890649 w 2291497"/>
              <a:gd name="connsiteY5" fmla="*/ 1377537 h 1620982"/>
              <a:gd name="connsiteX6" fmla="*/ 0 w 2291497"/>
              <a:gd name="connsiteY6" fmla="*/ 1377537 h 1620982"/>
              <a:gd name="connsiteX7" fmla="*/ 0 w 2291497"/>
              <a:gd name="connsiteY7" fmla="*/ 1620982 h 1620982"/>
              <a:gd name="connsiteX8" fmla="*/ 1145969 w 2291497"/>
              <a:gd name="connsiteY8" fmla="*/ 1609106 h 1620982"/>
              <a:gd name="connsiteX9" fmla="*/ 1145969 w 2291497"/>
              <a:gd name="connsiteY9" fmla="*/ 1365662 h 1620982"/>
              <a:gd name="connsiteX10" fmla="*/ 985652 w 2291497"/>
              <a:gd name="connsiteY10" fmla="*/ 1377537 h 1620982"/>
              <a:gd name="connsiteX11" fmla="*/ 1300787 w 2291497"/>
              <a:gd name="connsiteY11" fmla="*/ 624158 h 162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1497" h="1620982">
                <a:moveTo>
                  <a:pt x="1300787" y="624158"/>
                </a:moveTo>
                <a:lnTo>
                  <a:pt x="2291497" y="636013"/>
                </a:lnTo>
                <a:cubicBezTo>
                  <a:pt x="2289665" y="425988"/>
                  <a:pt x="2287832" y="215962"/>
                  <a:pt x="2286000" y="5937"/>
                </a:cubicBezTo>
                <a:lnTo>
                  <a:pt x="1140031" y="0"/>
                </a:lnTo>
                <a:lnTo>
                  <a:pt x="1139152" y="612345"/>
                </a:lnTo>
                <a:lnTo>
                  <a:pt x="890649" y="1377537"/>
                </a:lnTo>
                <a:lnTo>
                  <a:pt x="0" y="1377537"/>
                </a:lnTo>
                <a:lnTo>
                  <a:pt x="0" y="1620982"/>
                </a:lnTo>
                <a:lnTo>
                  <a:pt x="1145969" y="1609106"/>
                </a:lnTo>
                <a:lnTo>
                  <a:pt x="1145969" y="1365662"/>
                </a:lnTo>
                <a:lnTo>
                  <a:pt x="985652" y="1377537"/>
                </a:lnTo>
                <a:lnTo>
                  <a:pt x="1300787" y="624158"/>
                </a:lnTo>
                <a:close/>
              </a:path>
            </a:pathLst>
          </a:custGeom>
          <a:solidFill>
            <a:srgbClr val="92D050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279100D-22E3-4C44-B621-E9C8DE8A2F24}"/>
              </a:ext>
            </a:extLst>
          </p:cNvPr>
          <p:cNvSpPr txBox="1"/>
          <p:nvPr/>
        </p:nvSpPr>
        <p:spPr>
          <a:xfrm rot="20347353">
            <a:off x="1677901" y="2981191"/>
            <a:ext cx="1072089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rgbClr val="FF0000"/>
                </a:solidFill>
              </a:rPr>
              <a:t>-183.000 €</a:t>
            </a:r>
            <a:r>
              <a:rPr lang="nl-BE" sz="1600" dirty="0">
                <a:solidFill>
                  <a:srgbClr val="FF0000"/>
                </a:solidFill>
              </a:rPr>
              <a:t>  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6185C277-01FB-4089-BA54-799D0A4F5D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59198" y="2325665"/>
            <a:ext cx="590550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932831"/>
      </p:ext>
    </p:extLst>
  </p:cSld>
  <p:clrMapOvr>
    <a:masterClrMapping/>
  </p:clrMapOvr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image2.png">
            <a:extLst>
              <a:ext uri="{FF2B5EF4-FFF2-40B4-BE49-F238E27FC236}">
                <a16:creationId xmlns:a16="http://schemas.microsoft.com/office/drawing/2014/main" id="{7E9DE044-6614-4230-8BEE-BAABDDA2A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9350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14BFF551-F0BA-4FEB-91C9-848DBD360A0F}"/>
              </a:ext>
            </a:extLst>
          </p:cNvPr>
          <p:cNvSpPr/>
          <p:nvPr/>
        </p:nvSpPr>
        <p:spPr>
          <a:xfrm>
            <a:off x="3034227" y="3251200"/>
            <a:ext cx="246330" cy="17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655DB34-817F-498B-9057-FAC3B93DFB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615" y="2127996"/>
            <a:ext cx="2515214" cy="25414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77AAE3-4B52-4F8B-80B5-498D859FC9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335" y="2301736"/>
            <a:ext cx="2405787" cy="23006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C9CEB7-16DB-4E83-8833-2235F3A91720}"/>
              </a:ext>
            </a:extLst>
          </p:cNvPr>
          <p:cNvSpPr txBox="1"/>
          <p:nvPr/>
        </p:nvSpPr>
        <p:spPr>
          <a:xfrm rot="5400000">
            <a:off x="2324758" y="3066534"/>
            <a:ext cx="1211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B050"/>
                </a:solidFill>
              </a:rPr>
              <a:t>Net-cash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CE9F7F-96B7-4EA1-86AF-6234948D2E4C}"/>
              </a:ext>
            </a:extLst>
          </p:cNvPr>
          <p:cNvSpPr txBox="1"/>
          <p:nvPr/>
        </p:nvSpPr>
        <p:spPr>
          <a:xfrm>
            <a:off x="3282461" y="5303087"/>
            <a:ext cx="4447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Actuele waarde 5 x kasstroom  		399</a:t>
            </a:r>
          </a:p>
          <a:p>
            <a:r>
              <a:rPr lang="nl-BE" dirty="0"/>
              <a:t>+/+ Actuele waarde Terminal Value	292</a:t>
            </a:r>
          </a:p>
          <a:p>
            <a:r>
              <a:rPr lang="nl-BE" dirty="0"/>
              <a:t>ENTERPRISE VALUE:				691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5B5D3E4-731B-4573-9E23-3EFB680883CD}"/>
              </a:ext>
            </a:extLst>
          </p:cNvPr>
          <p:cNvCxnSpPr>
            <a:cxnSpLocks/>
          </p:cNvCxnSpPr>
          <p:nvPr/>
        </p:nvCxnSpPr>
        <p:spPr>
          <a:xfrm>
            <a:off x="6018774" y="4755416"/>
            <a:ext cx="909564" cy="6536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EBFF69E-B197-45C3-A3E6-411540F493CA}"/>
              </a:ext>
            </a:extLst>
          </p:cNvPr>
          <p:cNvCxnSpPr>
            <a:cxnSpLocks/>
          </p:cNvCxnSpPr>
          <p:nvPr/>
        </p:nvCxnSpPr>
        <p:spPr>
          <a:xfrm flipH="1">
            <a:off x="7469945" y="4734931"/>
            <a:ext cx="1153551" cy="9624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37F56F6-F8C6-4AB5-A561-0B65D01826DD}"/>
              </a:ext>
            </a:extLst>
          </p:cNvPr>
          <p:cNvCxnSpPr/>
          <p:nvPr/>
        </p:nvCxnSpPr>
        <p:spPr>
          <a:xfrm flipV="1">
            <a:off x="6928338" y="5903567"/>
            <a:ext cx="541607" cy="70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02F099E1-E2CC-4655-B810-F94C3587DF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956" y="4797562"/>
            <a:ext cx="2269126" cy="1467687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E42C6C2-8574-420A-A02B-808365838573}"/>
              </a:ext>
            </a:extLst>
          </p:cNvPr>
          <p:cNvCxnSpPr>
            <a:cxnSpLocks/>
          </p:cNvCxnSpPr>
          <p:nvPr/>
        </p:nvCxnSpPr>
        <p:spPr>
          <a:xfrm>
            <a:off x="1277368" y="4602414"/>
            <a:ext cx="118663" cy="48651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F1A3283-C13A-4B3D-84A2-BEEF335E5260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1277368" y="6121595"/>
            <a:ext cx="5607261" cy="11027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AFAF630-99DD-4278-A783-BF02F38091F1}"/>
              </a:ext>
            </a:extLst>
          </p:cNvPr>
          <p:cNvSpPr txBox="1"/>
          <p:nvPr/>
        </p:nvSpPr>
        <p:spPr>
          <a:xfrm>
            <a:off x="6884629" y="6047207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chemeClr val="accent6">
                    <a:lumMod val="75000"/>
                  </a:schemeClr>
                </a:solidFill>
              </a:rPr>
              <a:t>-183</a:t>
            </a:r>
          </a:p>
        </p:txBody>
      </p:sp>
      <p:pic>
        <p:nvPicPr>
          <p:cNvPr id="26" name="Picture 2" descr="Beste Elektrische Auto's van 2021 / 2022 - Mountox">
            <a:extLst>
              <a:ext uri="{FF2B5EF4-FFF2-40B4-BE49-F238E27FC236}">
                <a16:creationId xmlns:a16="http://schemas.microsoft.com/office/drawing/2014/main" id="{2F217E85-4D05-4204-9122-4156097D8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555" y="2250280"/>
            <a:ext cx="1263274" cy="54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778DBA0-30BB-40D4-B63C-B28685FF48CD}"/>
              </a:ext>
            </a:extLst>
          </p:cNvPr>
          <p:cNvSpPr/>
          <p:nvPr/>
        </p:nvSpPr>
        <p:spPr>
          <a:xfrm>
            <a:off x="311614" y="2757160"/>
            <a:ext cx="2508233" cy="1912250"/>
          </a:xfrm>
          <a:custGeom>
            <a:avLst/>
            <a:gdLst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51906 w 2297875"/>
              <a:gd name="connsiteY4" fmla="*/ 831273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39152 w 2297875"/>
              <a:gd name="connsiteY4" fmla="*/ 612345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  <a:gd name="connsiteX0" fmla="*/ 1300787 w 2297875"/>
              <a:gd name="connsiteY0" fmla="*/ 624158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39152 w 2297875"/>
              <a:gd name="connsiteY4" fmla="*/ 612345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300787 w 2297875"/>
              <a:gd name="connsiteY11" fmla="*/ 624158 h 1620982"/>
              <a:gd name="connsiteX0" fmla="*/ 1300787 w 2291497"/>
              <a:gd name="connsiteY0" fmla="*/ 624158 h 1620982"/>
              <a:gd name="connsiteX1" fmla="*/ 2291497 w 2291497"/>
              <a:gd name="connsiteY1" fmla="*/ 636013 h 1620982"/>
              <a:gd name="connsiteX2" fmla="*/ 2286000 w 2291497"/>
              <a:gd name="connsiteY2" fmla="*/ 5937 h 1620982"/>
              <a:gd name="connsiteX3" fmla="*/ 1140031 w 2291497"/>
              <a:gd name="connsiteY3" fmla="*/ 0 h 1620982"/>
              <a:gd name="connsiteX4" fmla="*/ 1139152 w 2291497"/>
              <a:gd name="connsiteY4" fmla="*/ 612345 h 1620982"/>
              <a:gd name="connsiteX5" fmla="*/ 890649 w 2291497"/>
              <a:gd name="connsiteY5" fmla="*/ 1377537 h 1620982"/>
              <a:gd name="connsiteX6" fmla="*/ 0 w 2291497"/>
              <a:gd name="connsiteY6" fmla="*/ 1377537 h 1620982"/>
              <a:gd name="connsiteX7" fmla="*/ 0 w 2291497"/>
              <a:gd name="connsiteY7" fmla="*/ 1620982 h 1620982"/>
              <a:gd name="connsiteX8" fmla="*/ 1145969 w 2291497"/>
              <a:gd name="connsiteY8" fmla="*/ 1609106 h 1620982"/>
              <a:gd name="connsiteX9" fmla="*/ 1145969 w 2291497"/>
              <a:gd name="connsiteY9" fmla="*/ 1365662 h 1620982"/>
              <a:gd name="connsiteX10" fmla="*/ 985652 w 2291497"/>
              <a:gd name="connsiteY10" fmla="*/ 1377537 h 1620982"/>
              <a:gd name="connsiteX11" fmla="*/ 1300787 w 2291497"/>
              <a:gd name="connsiteY11" fmla="*/ 624158 h 162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1497" h="1620982">
                <a:moveTo>
                  <a:pt x="1300787" y="624158"/>
                </a:moveTo>
                <a:lnTo>
                  <a:pt x="2291497" y="636013"/>
                </a:lnTo>
                <a:cubicBezTo>
                  <a:pt x="2289665" y="425988"/>
                  <a:pt x="2287832" y="215962"/>
                  <a:pt x="2286000" y="5937"/>
                </a:cubicBezTo>
                <a:lnTo>
                  <a:pt x="1140031" y="0"/>
                </a:lnTo>
                <a:lnTo>
                  <a:pt x="1139152" y="612345"/>
                </a:lnTo>
                <a:lnTo>
                  <a:pt x="890649" y="1377537"/>
                </a:lnTo>
                <a:lnTo>
                  <a:pt x="0" y="1377537"/>
                </a:lnTo>
                <a:lnTo>
                  <a:pt x="0" y="1620982"/>
                </a:lnTo>
                <a:lnTo>
                  <a:pt x="1145969" y="1609106"/>
                </a:lnTo>
                <a:lnTo>
                  <a:pt x="1145969" y="1365662"/>
                </a:lnTo>
                <a:lnTo>
                  <a:pt x="985652" y="1377537"/>
                </a:lnTo>
                <a:lnTo>
                  <a:pt x="1300787" y="624158"/>
                </a:lnTo>
                <a:close/>
              </a:path>
            </a:pathLst>
          </a:custGeom>
          <a:solidFill>
            <a:srgbClr val="92D050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56588DE-3C80-4B17-9CA2-D19B701D7F39}"/>
              </a:ext>
            </a:extLst>
          </p:cNvPr>
          <p:cNvSpPr txBox="1"/>
          <p:nvPr/>
        </p:nvSpPr>
        <p:spPr>
          <a:xfrm rot="20347353">
            <a:off x="1677901" y="2981191"/>
            <a:ext cx="1072089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l-BE" sz="1600" b="1" dirty="0">
                <a:solidFill>
                  <a:srgbClr val="FF0000"/>
                </a:solidFill>
              </a:rPr>
              <a:t>-183.000 €</a:t>
            </a:r>
            <a:r>
              <a:rPr lang="nl-BE" sz="1600" dirty="0">
                <a:solidFill>
                  <a:srgbClr val="FF0000"/>
                </a:solidFill>
              </a:rPr>
              <a:t>  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77F7A027-CA30-4AEB-B907-33C4876E24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59198" y="2325665"/>
            <a:ext cx="590550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581632"/>
      </p:ext>
    </p:extLst>
  </p:cSld>
  <p:clrMapOvr>
    <a:masterClrMapping/>
  </p:clrMapOvr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image2.png">
            <a:extLst>
              <a:ext uri="{FF2B5EF4-FFF2-40B4-BE49-F238E27FC236}">
                <a16:creationId xmlns:a16="http://schemas.microsoft.com/office/drawing/2014/main" id="{7E9DE044-6614-4230-8BEE-BAABDDA2A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24" y="6253447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14BFF551-F0BA-4FEB-91C9-848DBD360A0F}"/>
              </a:ext>
            </a:extLst>
          </p:cNvPr>
          <p:cNvSpPr/>
          <p:nvPr/>
        </p:nvSpPr>
        <p:spPr>
          <a:xfrm>
            <a:off x="3034227" y="3251200"/>
            <a:ext cx="246330" cy="17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655DB34-817F-498B-9057-FAC3B93DFB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615" y="2127996"/>
            <a:ext cx="2515214" cy="25414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77AAE3-4B52-4F8B-80B5-498D859FC9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335" y="2301736"/>
            <a:ext cx="2405787" cy="23006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C9CEB7-16DB-4E83-8833-2235F3A91720}"/>
              </a:ext>
            </a:extLst>
          </p:cNvPr>
          <p:cNvSpPr txBox="1"/>
          <p:nvPr/>
        </p:nvSpPr>
        <p:spPr>
          <a:xfrm rot="5400000">
            <a:off x="2324758" y="3066534"/>
            <a:ext cx="1211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B050"/>
                </a:solidFill>
              </a:rPr>
              <a:t>Net-cash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CE9F7F-96B7-4EA1-86AF-6234948D2E4C}"/>
              </a:ext>
            </a:extLst>
          </p:cNvPr>
          <p:cNvSpPr txBox="1"/>
          <p:nvPr/>
        </p:nvSpPr>
        <p:spPr>
          <a:xfrm>
            <a:off x="3282461" y="5303087"/>
            <a:ext cx="4447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Actuele waarde 5 x kasstroom  		399</a:t>
            </a:r>
          </a:p>
          <a:p>
            <a:r>
              <a:rPr lang="nl-BE" dirty="0"/>
              <a:t>+/+ Actuele waarde Terminal Value	292</a:t>
            </a:r>
          </a:p>
          <a:p>
            <a:r>
              <a:rPr lang="nl-BE" dirty="0"/>
              <a:t>ENTERPRISE VALUE:				691	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5B5D3E4-731B-4573-9E23-3EFB680883CD}"/>
              </a:ext>
            </a:extLst>
          </p:cNvPr>
          <p:cNvCxnSpPr>
            <a:cxnSpLocks/>
          </p:cNvCxnSpPr>
          <p:nvPr/>
        </p:nvCxnSpPr>
        <p:spPr>
          <a:xfrm>
            <a:off x="6018774" y="4755416"/>
            <a:ext cx="909564" cy="6536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EBFF69E-B197-45C3-A3E6-411540F493CA}"/>
              </a:ext>
            </a:extLst>
          </p:cNvPr>
          <p:cNvCxnSpPr>
            <a:cxnSpLocks/>
          </p:cNvCxnSpPr>
          <p:nvPr/>
        </p:nvCxnSpPr>
        <p:spPr>
          <a:xfrm flipH="1">
            <a:off x="7469945" y="4734931"/>
            <a:ext cx="1153551" cy="9624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37F56F6-F8C6-4AB5-A561-0B65D01826DD}"/>
              </a:ext>
            </a:extLst>
          </p:cNvPr>
          <p:cNvCxnSpPr/>
          <p:nvPr/>
        </p:nvCxnSpPr>
        <p:spPr>
          <a:xfrm flipV="1">
            <a:off x="6928338" y="5903567"/>
            <a:ext cx="541607" cy="70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02F099E1-E2CC-4655-B810-F94C3587DF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956" y="4797562"/>
            <a:ext cx="2269126" cy="1467687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E42C6C2-8574-420A-A02B-808365838573}"/>
              </a:ext>
            </a:extLst>
          </p:cNvPr>
          <p:cNvCxnSpPr>
            <a:cxnSpLocks/>
          </p:cNvCxnSpPr>
          <p:nvPr/>
        </p:nvCxnSpPr>
        <p:spPr>
          <a:xfrm>
            <a:off x="1277368" y="4602414"/>
            <a:ext cx="118663" cy="48651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F1A3283-C13A-4B3D-84A2-BEEF335E5260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1277368" y="6121595"/>
            <a:ext cx="5607261" cy="11027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AFAF630-99DD-4278-A783-BF02F38091F1}"/>
              </a:ext>
            </a:extLst>
          </p:cNvPr>
          <p:cNvSpPr txBox="1"/>
          <p:nvPr/>
        </p:nvSpPr>
        <p:spPr>
          <a:xfrm>
            <a:off x="6884629" y="6047207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chemeClr val="accent6">
                    <a:lumMod val="75000"/>
                  </a:schemeClr>
                </a:solidFill>
              </a:rPr>
              <a:t>-183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27D5040-36F7-4C2D-B3F7-DAA0D3D72BD6}"/>
              </a:ext>
            </a:extLst>
          </p:cNvPr>
          <p:cNvCxnSpPr/>
          <p:nvPr/>
        </p:nvCxnSpPr>
        <p:spPr>
          <a:xfrm flipV="1">
            <a:off x="6949278" y="6355921"/>
            <a:ext cx="541607" cy="70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451D125-A8DF-4E8D-972F-FF1B098A336C}"/>
              </a:ext>
            </a:extLst>
          </p:cNvPr>
          <p:cNvSpPr txBox="1"/>
          <p:nvPr/>
        </p:nvSpPr>
        <p:spPr>
          <a:xfrm>
            <a:off x="6968721" y="6319491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494</a:t>
            </a:r>
          </a:p>
        </p:txBody>
      </p:sp>
      <p:pic>
        <p:nvPicPr>
          <p:cNvPr id="26" name="Picture 2" descr="Beste Elektrische Auto's van 2021 / 2022 - Mountox">
            <a:extLst>
              <a:ext uri="{FF2B5EF4-FFF2-40B4-BE49-F238E27FC236}">
                <a16:creationId xmlns:a16="http://schemas.microsoft.com/office/drawing/2014/main" id="{3D11BAFD-A026-421F-894A-8FE1F0CEE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555" y="2250280"/>
            <a:ext cx="1263274" cy="54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778DBA0-30BB-40D4-B63C-B28685FF48CD}"/>
              </a:ext>
            </a:extLst>
          </p:cNvPr>
          <p:cNvSpPr/>
          <p:nvPr/>
        </p:nvSpPr>
        <p:spPr>
          <a:xfrm>
            <a:off x="311614" y="2757160"/>
            <a:ext cx="2508233" cy="1912250"/>
          </a:xfrm>
          <a:custGeom>
            <a:avLst/>
            <a:gdLst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51906 w 2297875"/>
              <a:gd name="connsiteY4" fmla="*/ 831273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39152 w 2297875"/>
              <a:gd name="connsiteY4" fmla="*/ 612345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  <a:gd name="connsiteX0" fmla="*/ 1300787 w 2297875"/>
              <a:gd name="connsiteY0" fmla="*/ 624158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39152 w 2297875"/>
              <a:gd name="connsiteY4" fmla="*/ 612345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300787 w 2297875"/>
              <a:gd name="connsiteY11" fmla="*/ 624158 h 1620982"/>
              <a:gd name="connsiteX0" fmla="*/ 1300787 w 2291497"/>
              <a:gd name="connsiteY0" fmla="*/ 624158 h 1620982"/>
              <a:gd name="connsiteX1" fmla="*/ 2291497 w 2291497"/>
              <a:gd name="connsiteY1" fmla="*/ 636013 h 1620982"/>
              <a:gd name="connsiteX2" fmla="*/ 2286000 w 2291497"/>
              <a:gd name="connsiteY2" fmla="*/ 5937 h 1620982"/>
              <a:gd name="connsiteX3" fmla="*/ 1140031 w 2291497"/>
              <a:gd name="connsiteY3" fmla="*/ 0 h 1620982"/>
              <a:gd name="connsiteX4" fmla="*/ 1139152 w 2291497"/>
              <a:gd name="connsiteY4" fmla="*/ 612345 h 1620982"/>
              <a:gd name="connsiteX5" fmla="*/ 890649 w 2291497"/>
              <a:gd name="connsiteY5" fmla="*/ 1377537 h 1620982"/>
              <a:gd name="connsiteX6" fmla="*/ 0 w 2291497"/>
              <a:gd name="connsiteY6" fmla="*/ 1377537 h 1620982"/>
              <a:gd name="connsiteX7" fmla="*/ 0 w 2291497"/>
              <a:gd name="connsiteY7" fmla="*/ 1620982 h 1620982"/>
              <a:gd name="connsiteX8" fmla="*/ 1145969 w 2291497"/>
              <a:gd name="connsiteY8" fmla="*/ 1609106 h 1620982"/>
              <a:gd name="connsiteX9" fmla="*/ 1145969 w 2291497"/>
              <a:gd name="connsiteY9" fmla="*/ 1365662 h 1620982"/>
              <a:gd name="connsiteX10" fmla="*/ 985652 w 2291497"/>
              <a:gd name="connsiteY10" fmla="*/ 1377537 h 1620982"/>
              <a:gd name="connsiteX11" fmla="*/ 1300787 w 2291497"/>
              <a:gd name="connsiteY11" fmla="*/ 624158 h 162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1497" h="1620982">
                <a:moveTo>
                  <a:pt x="1300787" y="624158"/>
                </a:moveTo>
                <a:lnTo>
                  <a:pt x="2291497" y="636013"/>
                </a:lnTo>
                <a:cubicBezTo>
                  <a:pt x="2289665" y="425988"/>
                  <a:pt x="2287832" y="215962"/>
                  <a:pt x="2286000" y="5937"/>
                </a:cubicBezTo>
                <a:lnTo>
                  <a:pt x="1140031" y="0"/>
                </a:lnTo>
                <a:lnTo>
                  <a:pt x="1139152" y="612345"/>
                </a:lnTo>
                <a:lnTo>
                  <a:pt x="890649" y="1377537"/>
                </a:lnTo>
                <a:lnTo>
                  <a:pt x="0" y="1377537"/>
                </a:lnTo>
                <a:lnTo>
                  <a:pt x="0" y="1620982"/>
                </a:lnTo>
                <a:lnTo>
                  <a:pt x="1145969" y="1609106"/>
                </a:lnTo>
                <a:lnTo>
                  <a:pt x="1145969" y="1365662"/>
                </a:lnTo>
                <a:lnTo>
                  <a:pt x="985652" y="1377537"/>
                </a:lnTo>
                <a:lnTo>
                  <a:pt x="1300787" y="624158"/>
                </a:lnTo>
                <a:close/>
              </a:path>
            </a:pathLst>
          </a:custGeom>
          <a:solidFill>
            <a:srgbClr val="92D050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867850-E681-4BB9-BE54-0A1B8FBA9216}"/>
              </a:ext>
            </a:extLst>
          </p:cNvPr>
          <p:cNvSpPr txBox="1"/>
          <p:nvPr/>
        </p:nvSpPr>
        <p:spPr>
          <a:xfrm>
            <a:off x="4552864" y="6326449"/>
            <a:ext cx="2516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Waarde van de aandelen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EE25651-1E74-4E04-8E44-7638E92A35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59198" y="2325665"/>
            <a:ext cx="590550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195167"/>
      </p:ext>
    </p:extLst>
  </p:cSld>
  <p:clrMapOvr>
    <a:masterClrMapping/>
  </p:clrMapOvr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image2.png">
            <a:extLst>
              <a:ext uri="{FF2B5EF4-FFF2-40B4-BE49-F238E27FC236}">
                <a16:creationId xmlns:a16="http://schemas.microsoft.com/office/drawing/2014/main" id="{7E9DE044-6614-4230-8BEE-BAABDDA2A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24" y="6253447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192" y="314255"/>
            <a:ext cx="1120085" cy="741797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14BFF551-F0BA-4FEB-91C9-848DBD360A0F}"/>
              </a:ext>
            </a:extLst>
          </p:cNvPr>
          <p:cNvSpPr/>
          <p:nvPr/>
        </p:nvSpPr>
        <p:spPr>
          <a:xfrm>
            <a:off x="3034227" y="2846352"/>
            <a:ext cx="246330" cy="17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655DB34-817F-498B-9057-FAC3B93DFB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615" y="1723148"/>
            <a:ext cx="2515214" cy="25414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77AAE3-4B52-4F8B-80B5-498D859FC9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335" y="1896888"/>
            <a:ext cx="2405787" cy="23006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C9CEB7-16DB-4E83-8833-2235F3A91720}"/>
              </a:ext>
            </a:extLst>
          </p:cNvPr>
          <p:cNvSpPr txBox="1"/>
          <p:nvPr/>
        </p:nvSpPr>
        <p:spPr>
          <a:xfrm rot="5400000">
            <a:off x="2324758" y="2661686"/>
            <a:ext cx="1211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B050"/>
                </a:solidFill>
              </a:rPr>
              <a:t>Net-cash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CE9F7F-96B7-4EA1-86AF-6234948D2E4C}"/>
              </a:ext>
            </a:extLst>
          </p:cNvPr>
          <p:cNvSpPr txBox="1"/>
          <p:nvPr/>
        </p:nvSpPr>
        <p:spPr>
          <a:xfrm>
            <a:off x="3282461" y="4898239"/>
            <a:ext cx="4447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Actuele waarde 5 x kasstroom  		399</a:t>
            </a:r>
          </a:p>
          <a:p>
            <a:r>
              <a:rPr lang="nl-BE" dirty="0"/>
              <a:t>+/+ Actuele waarde Terminal Value	292</a:t>
            </a:r>
          </a:p>
          <a:p>
            <a:r>
              <a:rPr lang="nl-BE" dirty="0"/>
              <a:t>ENTERPRISE VALUE:				691	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5B5D3E4-731B-4573-9E23-3EFB680883CD}"/>
              </a:ext>
            </a:extLst>
          </p:cNvPr>
          <p:cNvCxnSpPr>
            <a:cxnSpLocks/>
          </p:cNvCxnSpPr>
          <p:nvPr/>
        </p:nvCxnSpPr>
        <p:spPr>
          <a:xfrm>
            <a:off x="6018774" y="4350568"/>
            <a:ext cx="909564" cy="6536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EBFF69E-B197-45C3-A3E6-411540F493CA}"/>
              </a:ext>
            </a:extLst>
          </p:cNvPr>
          <p:cNvCxnSpPr>
            <a:cxnSpLocks/>
          </p:cNvCxnSpPr>
          <p:nvPr/>
        </p:nvCxnSpPr>
        <p:spPr>
          <a:xfrm flipH="1">
            <a:off x="7469945" y="4330083"/>
            <a:ext cx="1153551" cy="9624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37F56F6-F8C6-4AB5-A561-0B65D01826DD}"/>
              </a:ext>
            </a:extLst>
          </p:cNvPr>
          <p:cNvCxnSpPr/>
          <p:nvPr/>
        </p:nvCxnSpPr>
        <p:spPr>
          <a:xfrm flipV="1">
            <a:off x="6928338" y="5498719"/>
            <a:ext cx="541607" cy="70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AFAF630-99DD-4278-A783-BF02F38091F1}"/>
              </a:ext>
            </a:extLst>
          </p:cNvPr>
          <p:cNvSpPr txBox="1"/>
          <p:nvPr/>
        </p:nvSpPr>
        <p:spPr>
          <a:xfrm>
            <a:off x="6884629" y="5642359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chemeClr val="accent6">
                    <a:lumMod val="75000"/>
                  </a:schemeClr>
                </a:solidFill>
              </a:rPr>
              <a:t>-183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27D5040-36F7-4C2D-B3F7-DAA0D3D72BD6}"/>
              </a:ext>
            </a:extLst>
          </p:cNvPr>
          <p:cNvCxnSpPr/>
          <p:nvPr/>
        </p:nvCxnSpPr>
        <p:spPr>
          <a:xfrm flipV="1">
            <a:off x="6949278" y="5951073"/>
            <a:ext cx="541607" cy="70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451D125-A8DF-4E8D-972F-FF1B098A336C}"/>
              </a:ext>
            </a:extLst>
          </p:cNvPr>
          <p:cNvSpPr txBox="1"/>
          <p:nvPr/>
        </p:nvSpPr>
        <p:spPr>
          <a:xfrm>
            <a:off x="6968721" y="5914643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/>
              <a:t>508</a:t>
            </a:r>
          </a:p>
        </p:txBody>
      </p:sp>
      <p:pic>
        <p:nvPicPr>
          <p:cNvPr id="26" name="Picture 2" descr="Beste Elektrische Auto's van 2021 / 2022 - Mountox">
            <a:extLst>
              <a:ext uri="{FF2B5EF4-FFF2-40B4-BE49-F238E27FC236}">
                <a16:creationId xmlns:a16="http://schemas.microsoft.com/office/drawing/2014/main" id="{3D11BAFD-A026-421F-894A-8FE1F0CEE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555" y="1845432"/>
            <a:ext cx="1263274" cy="54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778DBA0-30BB-40D4-B63C-B28685FF48CD}"/>
              </a:ext>
            </a:extLst>
          </p:cNvPr>
          <p:cNvSpPr/>
          <p:nvPr/>
        </p:nvSpPr>
        <p:spPr>
          <a:xfrm>
            <a:off x="311614" y="2352312"/>
            <a:ext cx="2508233" cy="1912250"/>
          </a:xfrm>
          <a:custGeom>
            <a:avLst/>
            <a:gdLst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51906 w 2297875"/>
              <a:gd name="connsiteY4" fmla="*/ 831273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39152 w 2297875"/>
              <a:gd name="connsiteY4" fmla="*/ 612345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  <a:gd name="connsiteX0" fmla="*/ 1300787 w 2297875"/>
              <a:gd name="connsiteY0" fmla="*/ 624158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39152 w 2297875"/>
              <a:gd name="connsiteY4" fmla="*/ 612345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300787 w 2297875"/>
              <a:gd name="connsiteY11" fmla="*/ 624158 h 1620982"/>
              <a:gd name="connsiteX0" fmla="*/ 1300787 w 2291497"/>
              <a:gd name="connsiteY0" fmla="*/ 624158 h 1620982"/>
              <a:gd name="connsiteX1" fmla="*/ 2291497 w 2291497"/>
              <a:gd name="connsiteY1" fmla="*/ 636013 h 1620982"/>
              <a:gd name="connsiteX2" fmla="*/ 2286000 w 2291497"/>
              <a:gd name="connsiteY2" fmla="*/ 5937 h 1620982"/>
              <a:gd name="connsiteX3" fmla="*/ 1140031 w 2291497"/>
              <a:gd name="connsiteY3" fmla="*/ 0 h 1620982"/>
              <a:gd name="connsiteX4" fmla="*/ 1139152 w 2291497"/>
              <a:gd name="connsiteY4" fmla="*/ 612345 h 1620982"/>
              <a:gd name="connsiteX5" fmla="*/ 890649 w 2291497"/>
              <a:gd name="connsiteY5" fmla="*/ 1377537 h 1620982"/>
              <a:gd name="connsiteX6" fmla="*/ 0 w 2291497"/>
              <a:gd name="connsiteY6" fmla="*/ 1377537 h 1620982"/>
              <a:gd name="connsiteX7" fmla="*/ 0 w 2291497"/>
              <a:gd name="connsiteY7" fmla="*/ 1620982 h 1620982"/>
              <a:gd name="connsiteX8" fmla="*/ 1145969 w 2291497"/>
              <a:gd name="connsiteY8" fmla="*/ 1609106 h 1620982"/>
              <a:gd name="connsiteX9" fmla="*/ 1145969 w 2291497"/>
              <a:gd name="connsiteY9" fmla="*/ 1365662 h 1620982"/>
              <a:gd name="connsiteX10" fmla="*/ 985652 w 2291497"/>
              <a:gd name="connsiteY10" fmla="*/ 1377537 h 1620982"/>
              <a:gd name="connsiteX11" fmla="*/ 1300787 w 2291497"/>
              <a:gd name="connsiteY11" fmla="*/ 624158 h 162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1497" h="1620982">
                <a:moveTo>
                  <a:pt x="1300787" y="624158"/>
                </a:moveTo>
                <a:lnTo>
                  <a:pt x="2291497" y="636013"/>
                </a:lnTo>
                <a:cubicBezTo>
                  <a:pt x="2289665" y="425988"/>
                  <a:pt x="2287832" y="215962"/>
                  <a:pt x="2286000" y="5937"/>
                </a:cubicBezTo>
                <a:lnTo>
                  <a:pt x="1140031" y="0"/>
                </a:lnTo>
                <a:lnTo>
                  <a:pt x="1139152" y="612345"/>
                </a:lnTo>
                <a:lnTo>
                  <a:pt x="890649" y="1377537"/>
                </a:lnTo>
                <a:lnTo>
                  <a:pt x="0" y="1377537"/>
                </a:lnTo>
                <a:lnTo>
                  <a:pt x="0" y="1620982"/>
                </a:lnTo>
                <a:lnTo>
                  <a:pt x="1145969" y="1609106"/>
                </a:lnTo>
                <a:lnTo>
                  <a:pt x="1145969" y="1365662"/>
                </a:lnTo>
                <a:lnTo>
                  <a:pt x="985652" y="1377537"/>
                </a:lnTo>
                <a:lnTo>
                  <a:pt x="1300787" y="624158"/>
                </a:lnTo>
                <a:close/>
              </a:path>
            </a:pathLst>
          </a:custGeom>
          <a:solidFill>
            <a:srgbClr val="92D050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785C3C-6B98-448E-B965-9219389F1870}"/>
              </a:ext>
            </a:extLst>
          </p:cNvPr>
          <p:cNvSpPr txBox="1"/>
          <p:nvPr/>
        </p:nvSpPr>
        <p:spPr>
          <a:xfrm rot="20151514">
            <a:off x="6198322" y="5975706"/>
            <a:ext cx="1772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WAARDE = PRIJS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65D2473-F8FA-476A-AFDA-789DEF9685EC}"/>
              </a:ext>
            </a:extLst>
          </p:cNvPr>
          <p:cNvCxnSpPr/>
          <p:nvPr/>
        </p:nvCxnSpPr>
        <p:spPr>
          <a:xfrm>
            <a:off x="7601386" y="5860401"/>
            <a:ext cx="55841" cy="23890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F862585E-1C97-46A6-874E-336B1C1987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5194" y="1957822"/>
            <a:ext cx="590550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477722"/>
      </p:ext>
    </p:extLst>
  </p:cSld>
  <p:clrMapOvr>
    <a:masterClrMapping/>
  </p:clrMapOvr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image2.png">
            <a:extLst>
              <a:ext uri="{FF2B5EF4-FFF2-40B4-BE49-F238E27FC236}">
                <a16:creationId xmlns:a16="http://schemas.microsoft.com/office/drawing/2014/main" id="{7E9DE044-6614-4230-8BEE-BAABDDA2A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24" y="6253447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192" y="314255"/>
            <a:ext cx="1120085" cy="741797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14BFF551-F0BA-4FEB-91C9-848DBD360A0F}"/>
              </a:ext>
            </a:extLst>
          </p:cNvPr>
          <p:cNvSpPr/>
          <p:nvPr/>
        </p:nvSpPr>
        <p:spPr>
          <a:xfrm>
            <a:off x="3034227" y="2846352"/>
            <a:ext cx="246330" cy="17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655DB34-817F-498B-9057-FAC3B93DFB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615" y="1723148"/>
            <a:ext cx="2515214" cy="25414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77AAE3-4B52-4F8B-80B5-498D859FC9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335" y="1896888"/>
            <a:ext cx="2405787" cy="23006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C9CEB7-16DB-4E83-8833-2235F3A91720}"/>
              </a:ext>
            </a:extLst>
          </p:cNvPr>
          <p:cNvSpPr txBox="1"/>
          <p:nvPr/>
        </p:nvSpPr>
        <p:spPr>
          <a:xfrm rot="5400000">
            <a:off x="2324758" y="2661686"/>
            <a:ext cx="1211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B050"/>
                </a:solidFill>
              </a:rPr>
              <a:t>Net-cash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CE9F7F-96B7-4EA1-86AF-6234948D2E4C}"/>
              </a:ext>
            </a:extLst>
          </p:cNvPr>
          <p:cNvSpPr txBox="1"/>
          <p:nvPr/>
        </p:nvSpPr>
        <p:spPr>
          <a:xfrm>
            <a:off x="3282461" y="4898239"/>
            <a:ext cx="4447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Actuele waarde 5 x kasstroom  		399</a:t>
            </a:r>
          </a:p>
          <a:p>
            <a:r>
              <a:rPr lang="nl-BE" dirty="0"/>
              <a:t>+/+ Actuele waarde Terminal Value	292</a:t>
            </a:r>
          </a:p>
          <a:p>
            <a:r>
              <a:rPr lang="nl-BE" dirty="0"/>
              <a:t>ENTERPRISE VALUE:				691	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5B5D3E4-731B-4573-9E23-3EFB680883CD}"/>
              </a:ext>
            </a:extLst>
          </p:cNvPr>
          <p:cNvCxnSpPr>
            <a:cxnSpLocks/>
          </p:cNvCxnSpPr>
          <p:nvPr/>
        </p:nvCxnSpPr>
        <p:spPr>
          <a:xfrm>
            <a:off x="6018774" y="4350568"/>
            <a:ext cx="909564" cy="6536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EBFF69E-B197-45C3-A3E6-411540F493CA}"/>
              </a:ext>
            </a:extLst>
          </p:cNvPr>
          <p:cNvCxnSpPr>
            <a:cxnSpLocks/>
          </p:cNvCxnSpPr>
          <p:nvPr/>
        </p:nvCxnSpPr>
        <p:spPr>
          <a:xfrm flipH="1">
            <a:off x="7469945" y="4330083"/>
            <a:ext cx="1153551" cy="9624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37F56F6-F8C6-4AB5-A561-0B65D01826DD}"/>
              </a:ext>
            </a:extLst>
          </p:cNvPr>
          <p:cNvCxnSpPr/>
          <p:nvPr/>
        </p:nvCxnSpPr>
        <p:spPr>
          <a:xfrm flipV="1">
            <a:off x="6928338" y="5498719"/>
            <a:ext cx="541607" cy="70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AFAF630-99DD-4278-A783-BF02F38091F1}"/>
              </a:ext>
            </a:extLst>
          </p:cNvPr>
          <p:cNvSpPr txBox="1"/>
          <p:nvPr/>
        </p:nvSpPr>
        <p:spPr>
          <a:xfrm>
            <a:off x="6884629" y="5642359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chemeClr val="accent6">
                    <a:lumMod val="75000"/>
                  </a:schemeClr>
                </a:solidFill>
              </a:rPr>
              <a:t>-183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27D5040-36F7-4C2D-B3F7-DAA0D3D72BD6}"/>
              </a:ext>
            </a:extLst>
          </p:cNvPr>
          <p:cNvCxnSpPr/>
          <p:nvPr/>
        </p:nvCxnSpPr>
        <p:spPr>
          <a:xfrm flipV="1">
            <a:off x="6949278" y="5951073"/>
            <a:ext cx="541607" cy="70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451D125-A8DF-4E8D-972F-FF1B098A336C}"/>
              </a:ext>
            </a:extLst>
          </p:cNvPr>
          <p:cNvSpPr txBox="1"/>
          <p:nvPr/>
        </p:nvSpPr>
        <p:spPr>
          <a:xfrm>
            <a:off x="6968721" y="5914643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/>
              <a:t>494</a:t>
            </a:r>
          </a:p>
        </p:txBody>
      </p:sp>
      <p:pic>
        <p:nvPicPr>
          <p:cNvPr id="26" name="Picture 2" descr="Beste Elektrische Auto's van 2021 / 2022 - Mountox">
            <a:extLst>
              <a:ext uri="{FF2B5EF4-FFF2-40B4-BE49-F238E27FC236}">
                <a16:creationId xmlns:a16="http://schemas.microsoft.com/office/drawing/2014/main" id="{3D11BAFD-A026-421F-894A-8FE1F0CEE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555" y="1845432"/>
            <a:ext cx="1263274" cy="54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778DBA0-30BB-40D4-B63C-B28685FF48CD}"/>
              </a:ext>
            </a:extLst>
          </p:cNvPr>
          <p:cNvSpPr/>
          <p:nvPr/>
        </p:nvSpPr>
        <p:spPr>
          <a:xfrm>
            <a:off x="311614" y="2352312"/>
            <a:ext cx="2508233" cy="1912250"/>
          </a:xfrm>
          <a:custGeom>
            <a:avLst/>
            <a:gdLst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51906 w 2297875"/>
              <a:gd name="connsiteY4" fmla="*/ 831273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39152 w 2297875"/>
              <a:gd name="connsiteY4" fmla="*/ 612345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  <a:gd name="connsiteX0" fmla="*/ 1300787 w 2297875"/>
              <a:gd name="connsiteY0" fmla="*/ 624158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39152 w 2297875"/>
              <a:gd name="connsiteY4" fmla="*/ 612345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300787 w 2297875"/>
              <a:gd name="connsiteY11" fmla="*/ 624158 h 1620982"/>
              <a:gd name="connsiteX0" fmla="*/ 1300787 w 2291497"/>
              <a:gd name="connsiteY0" fmla="*/ 624158 h 1620982"/>
              <a:gd name="connsiteX1" fmla="*/ 2291497 w 2291497"/>
              <a:gd name="connsiteY1" fmla="*/ 636013 h 1620982"/>
              <a:gd name="connsiteX2" fmla="*/ 2286000 w 2291497"/>
              <a:gd name="connsiteY2" fmla="*/ 5937 h 1620982"/>
              <a:gd name="connsiteX3" fmla="*/ 1140031 w 2291497"/>
              <a:gd name="connsiteY3" fmla="*/ 0 h 1620982"/>
              <a:gd name="connsiteX4" fmla="*/ 1139152 w 2291497"/>
              <a:gd name="connsiteY4" fmla="*/ 612345 h 1620982"/>
              <a:gd name="connsiteX5" fmla="*/ 890649 w 2291497"/>
              <a:gd name="connsiteY5" fmla="*/ 1377537 h 1620982"/>
              <a:gd name="connsiteX6" fmla="*/ 0 w 2291497"/>
              <a:gd name="connsiteY6" fmla="*/ 1377537 h 1620982"/>
              <a:gd name="connsiteX7" fmla="*/ 0 w 2291497"/>
              <a:gd name="connsiteY7" fmla="*/ 1620982 h 1620982"/>
              <a:gd name="connsiteX8" fmla="*/ 1145969 w 2291497"/>
              <a:gd name="connsiteY8" fmla="*/ 1609106 h 1620982"/>
              <a:gd name="connsiteX9" fmla="*/ 1145969 w 2291497"/>
              <a:gd name="connsiteY9" fmla="*/ 1365662 h 1620982"/>
              <a:gd name="connsiteX10" fmla="*/ 985652 w 2291497"/>
              <a:gd name="connsiteY10" fmla="*/ 1377537 h 1620982"/>
              <a:gd name="connsiteX11" fmla="*/ 1300787 w 2291497"/>
              <a:gd name="connsiteY11" fmla="*/ 624158 h 162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1497" h="1620982">
                <a:moveTo>
                  <a:pt x="1300787" y="624158"/>
                </a:moveTo>
                <a:lnTo>
                  <a:pt x="2291497" y="636013"/>
                </a:lnTo>
                <a:cubicBezTo>
                  <a:pt x="2289665" y="425988"/>
                  <a:pt x="2287832" y="215962"/>
                  <a:pt x="2286000" y="5937"/>
                </a:cubicBezTo>
                <a:lnTo>
                  <a:pt x="1140031" y="0"/>
                </a:lnTo>
                <a:lnTo>
                  <a:pt x="1139152" y="612345"/>
                </a:lnTo>
                <a:lnTo>
                  <a:pt x="890649" y="1377537"/>
                </a:lnTo>
                <a:lnTo>
                  <a:pt x="0" y="1377537"/>
                </a:lnTo>
                <a:lnTo>
                  <a:pt x="0" y="1620982"/>
                </a:lnTo>
                <a:lnTo>
                  <a:pt x="1145969" y="1609106"/>
                </a:lnTo>
                <a:lnTo>
                  <a:pt x="1145969" y="1365662"/>
                </a:lnTo>
                <a:lnTo>
                  <a:pt x="985652" y="1377537"/>
                </a:lnTo>
                <a:lnTo>
                  <a:pt x="1300787" y="624158"/>
                </a:lnTo>
                <a:close/>
              </a:path>
            </a:pathLst>
          </a:custGeom>
          <a:solidFill>
            <a:srgbClr val="92D050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7FDFB4-6E0A-4FFE-B4B9-F02D71FBF9CE}"/>
              </a:ext>
            </a:extLst>
          </p:cNvPr>
          <p:cNvSpPr txBox="1"/>
          <p:nvPr/>
        </p:nvSpPr>
        <p:spPr>
          <a:xfrm>
            <a:off x="6772499" y="6121248"/>
            <a:ext cx="957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Décôte?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6659602-6CF7-4086-87C4-4EE8ECEA54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5429" y="1902186"/>
            <a:ext cx="590550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002626"/>
      </p:ext>
    </p:extLst>
  </p:cSld>
  <p:clrMapOvr>
    <a:masterClrMapping/>
  </p:clrMapOvr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image2.png">
            <a:extLst>
              <a:ext uri="{FF2B5EF4-FFF2-40B4-BE49-F238E27FC236}">
                <a16:creationId xmlns:a16="http://schemas.microsoft.com/office/drawing/2014/main" id="{7E9DE044-6614-4230-8BEE-BAABDDA2A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24" y="6253447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192" y="314255"/>
            <a:ext cx="1120085" cy="741797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14BFF551-F0BA-4FEB-91C9-848DBD360A0F}"/>
              </a:ext>
            </a:extLst>
          </p:cNvPr>
          <p:cNvSpPr/>
          <p:nvPr/>
        </p:nvSpPr>
        <p:spPr>
          <a:xfrm>
            <a:off x="3034227" y="2846352"/>
            <a:ext cx="246330" cy="17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655DB34-817F-498B-9057-FAC3B93DFB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615" y="1723148"/>
            <a:ext cx="2515214" cy="25414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77AAE3-4B52-4F8B-80B5-498D859FC9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335" y="1896888"/>
            <a:ext cx="2405787" cy="23006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C9CEB7-16DB-4E83-8833-2235F3A91720}"/>
              </a:ext>
            </a:extLst>
          </p:cNvPr>
          <p:cNvSpPr txBox="1"/>
          <p:nvPr/>
        </p:nvSpPr>
        <p:spPr>
          <a:xfrm rot="5400000">
            <a:off x="2324758" y="2661686"/>
            <a:ext cx="1211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B050"/>
                </a:solidFill>
              </a:rPr>
              <a:t>Net-cash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CE9F7F-96B7-4EA1-86AF-6234948D2E4C}"/>
              </a:ext>
            </a:extLst>
          </p:cNvPr>
          <p:cNvSpPr txBox="1"/>
          <p:nvPr/>
        </p:nvSpPr>
        <p:spPr>
          <a:xfrm>
            <a:off x="3282461" y="4898239"/>
            <a:ext cx="4447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Actuele waarde 5 x kasstroom  		399</a:t>
            </a:r>
          </a:p>
          <a:p>
            <a:r>
              <a:rPr lang="nl-BE" dirty="0"/>
              <a:t>+/+ Actuele waarde Terminal Value	292</a:t>
            </a:r>
          </a:p>
          <a:p>
            <a:r>
              <a:rPr lang="nl-BE" dirty="0"/>
              <a:t>ENTERPRISE VALUE:				691	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5B5D3E4-731B-4573-9E23-3EFB680883CD}"/>
              </a:ext>
            </a:extLst>
          </p:cNvPr>
          <p:cNvCxnSpPr>
            <a:cxnSpLocks/>
          </p:cNvCxnSpPr>
          <p:nvPr/>
        </p:nvCxnSpPr>
        <p:spPr>
          <a:xfrm>
            <a:off x="6018774" y="4350568"/>
            <a:ext cx="909564" cy="6536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EBFF69E-B197-45C3-A3E6-411540F493CA}"/>
              </a:ext>
            </a:extLst>
          </p:cNvPr>
          <p:cNvCxnSpPr>
            <a:cxnSpLocks/>
          </p:cNvCxnSpPr>
          <p:nvPr/>
        </p:nvCxnSpPr>
        <p:spPr>
          <a:xfrm flipH="1">
            <a:off x="7469945" y="4330083"/>
            <a:ext cx="1153551" cy="9624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37F56F6-F8C6-4AB5-A561-0B65D01826DD}"/>
              </a:ext>
            </a:extLst>
          </p:cNvPr>
          <p:cNvCxnSpPr/>
          <p:nvPr/>
        </p:nvCxnSpPr>
        <p:spPr>
          <a:xfrm flipV="1">
            <a:off x="6928338" y="5498719"/>
            <a:ext cx="541607" cy="70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AFAF630-99DD-4278-A783-BF02F38091F1}"/>
              </a:ext>
            </a:extLst>
          </p:cNvPr>
          <p:cNvSpPr txBox="1"/>
          <p:nvPr/>
        </p:nvSpPr>
        <p:spPr>
          <a:xfrm>
            <a:off x="6884629" y="5642359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chemeClr val="accent6">
                    <a:lumMod val="75000"/>
                  </a:schemeClr>
                </a:solidFill>
              </a:rPr>
              <a:t>-183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27D5040-36F7-4C2D-B3F7-DAA0D3D72BD6}"/>
              </a:ext>
            </a:extLst>
          </p:cNvPr>
          <p:cNvCxnSpPr/>
          <p:nvPr/>
        </p:nvCxnSpPr>
        <p:spPr>
          <a:xfrm flipV="1">
            <a:off x="6949278" y="5951073"/>
            <a:ext cx="541607" cy="70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451D125-A8DF-4E8D-972F-FF1B098A336C}"/>
              </a:ext>
            </a:extLst>
          </p:cNvPr>
          <p:cNvSpPr txBox="1"/>
          <p:nvPr/>
        </p:nvSpPr>
        <p:spPr>
          <a:xfrm>
            <a:off x="6968721" y="5914643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/>
              <a:t>494</a:t>
            </a:r>
          </a:p>
        </p:txBody>
      </p:sp>
      <p:pic>
        <p:nvPicPr>
          <p:cNvPr id="26" name="Picture 2" descr="Beste Elektrische Auto's van 2021 / 2022 - Mountox">
            <a:extLst>
              <a:ext uri="{FF2B5EF4-FFF2-40B4-BE49-F238E27FC236}">
                <a16:creationId xmlns:a16="http://schemas.microsoft.com/office/drawing/2014/main" id="{3D11BAFD-A026-421F-894A-8FE1F0CEE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555" y="1845432"/>
            <a:ext cx="1263274" cy="54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778DBA0-30BB-40D4-B63C-B28685FF48CD}"/>
              </a:ext>
            </a:extLst>
          </p:cNvPr>
          <p:cNvSpPr/>
          <p:nvPr/>
        </p:nvSpPr>
        <p:spPr>
          <a:xfrm>
            <a:off x="311614" y="2352312"/>
            <a:ext cx="2508233" cy="1912250"/>
          </a:xfrm>
          <a:custGeom>
            <a:avLst/>
            <a:gdLst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51906 w 2297875"/>
              <a:gd name="connsiteY4" fmla="*/ 831273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39152 w 2297875"/>
              <a:gd name="connsiteY4" fmla="*/ 612345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  <a:gd name="connsiteX0" fmla="*/ 1300787 w 2297875"/>
              <a:gd name="connsiteY0" fmla="*/ 624158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39152 w 2297875"/>
              <a:gd name="connsiteY4" fmla="*/ 612345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300787 w 2297875"/>
              <a:gd name="connsiteY11" fmla="*/ 624158 h 1620982"/>
              <a:gd name="connsiteX0" fmla="*/ 1300787 w 2291497"/>
              <a:gd name="connsiteY0" fmla="*/ 624158 h 1620982"/>
              <a:gd name="connsiteX1" fmla="*/ 2291497 w 2291497"/>
              <a:gd name="connsiteY1" fmla="*/ 636013 h 1620982"/>
              <a:gd name="connsiteX2" fmla="*/ 2286000 w 2291497"/>
              <a:gd name="connsiteY2" fmla="*/ 5937 h 1620982"/>
              <a:gd name="connsiteX3" fmla="*/ 1140031 w 2291497"/>
              <a:gd name="connsiteY3" fmla="*/ 0 h 1620982"/>
              <a:gd name="connsiteX4" fmla="*/ 1139152 w 2291497"/>
              <a:gd name="connsiteY4" fmla="*/ 612345 h 1620982"/>
              <a:gd name="connsiteX5" fmla="*/ 890649 w 2291497"/>
              <a:gd name="connsiteY5" fmla="*/ 1377537 h 1620982"/>
              <a:gd name="connsiteX6" fmla="*/ 0 w 2291497"/>
              <a:gd name="connsiteY6" fmla="*/ 1377537 h 1620982"/>
              <a:gd name="connsiteX7" fmla="*/ 0 w 2291497"/>
              <a:gd name="connsiteY7" fmla="*/ 1620982 h 1620982"/>
              <a:gd name="connsiteX8" fmla="*/ 1145969 w 2291497"/>
              <a:gd name="connsiteY8" fmla="*/ 1609106 h 1620982"/>
              <a:gd name="connsiteX9" fmla="*/ 1145969 w 2291497"/>
              <a:gd name="connsiteY9" fmla="*/ 1365662 h 1620982"/>
              <a:gd name="connsiteX10" fmla="*/ 985652 w 2291497"/>
              <a:gd name="connsiteY10" fmla="*/ 1377537 h 1620982"/>
              <a:gd name="connsiteX11" fmla="*/ 1300787 w 2291497"/>
              <a:gd name="connsiteY11" fmla="*/ 624158 h 162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1497" h="1620982">
                <a:moveTo>
                  <a:pt x="1300787" y="624158"/>
                </a:moveTo>
                <a:lnTo>
                  <a:pt x="2291497" y="636013"/>
                </a:lnTo>
                <a:cubicBezTo>
                  <a:pt x="2289665" y="425988"/>
                  <a:pt x="2287832" y="215962"/>
                  <a:pt x="2286000" y="5937"/>
                </a:cubicBezTo>
                <a:lnTo>
                  <a:pt x="1140031" y="0"/>
                </a:lnTo>
                <a:lnTo>
                  <a:pt x="1139152" y="612345"/>
                </a:lnTo>
                <a:lnTo>
                  <a:pt x="890649" y="1377537"/>
                </a:lnTo>
                <a:lnTo>
                  <a:pt x="0" y="1377537"/>
                </a:lnTo>
                <a:lnTo>
                  <a:pt x="0" y="1620982"/>
                </a:lnTo>
                <a:lnTo>
                  <a:pt x="1145969" y="1609106"/>
                </a:lnTo>
                <a:lnTo>
                  <a:pt x="1145969" y="1365662"/>
                </a:lnTo>
                <a:lnTo>
                  <a:pt x="985652" y="1377537"/>
                </a:lnTo>
                <a:lnTo>
                  <a:pt x="1300787" y="624158"/>
                </a:lnTo>
                <a:close/>
              </a:path>
            </a:pathLst>
          </a:custGeom>
          <a:solidFill>
            <a:srgbClr val="92D050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7FDFB4-6E0A-4FFE-B4B9-F02D71FBF9CE}"/>
              </a:ext>
            </a:extLst>
          </p:cNvPr>
          <p:cNvSpPr txBox="1"/>
          <p:nvPr/>
        </p:nvSpPr>
        <p:spPr>
          <a:xfrm>
            <a:off x="6772499" y="6121248"/>
            <a:ext cx="957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Décôte?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6659602-6CF7-4086-87C4-4EE8ECEA54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5429" y="1902186"/>
            <a:ext cx="5905500" cy="2447925"/>
          </a:xfrm>
          <a:prstGeom prst="rect">
            <a:avLst/>
          </a:prstGeom>
        </p:spPr>
      </p:pic>
      <p:sp>
        <p:nvSpPr>
          <p:cNvPr id="2" name="Freeform: Shape 1">
            <a:extLst>
              <a:ext uri="{FF2B5EF4-FFF2-40B4-BE49-F238E27FC236}">
                <a16:creationId xmlns:a16="http://schemas.microsoft.com/office/drawing/2014/main" id="{1D274289-4D85-4B79-97B2-1F1A1546EF60}"/>
              </a:ext>
            </a:extLst>
          </p:cNvPr>
          <p:cNvSpPr/>
          <p:nvPr/>
        </p:nvSpPr>
        <p:spPr>
          <a:xfrm>
            <a:off x="874745" y="4243933"/>
            <a:ext cx="5889023" cy="1794848"/>
          </a:xfrm>
          <a:custGeom>
            <a:avLst/>
            <a:gdLst>
              <a:gd name="connsiteX0" fmla="*/ 179258 w 5889023"/>
              <a:gd name="connsiteY0" fmla="*/ 0 h 1794848"/>
              <a:gd name="connsiteX1" fmla="*/ 709750 w 5889023"/>
              <a:gd name="connsiteY1" fmla="*/ 1647316 h 1794848"/>
              <a:gd name="connsiteX2" fmla="*/ 5889023 w 5889023"/>
              <a:gd name="connsiteY2" fmla="*/ 1612415 h 179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89023" h="1794848">
                <a:moveTo>
                  <a:pt x="179258" y="0"/>
                </a:moveTo>
                <a:cubicBezTo>
                  <a:pt x="-31310" y="689290"/>
                  <a:pt x="-241878" y="1378580"/>
                  <a:pt x="709750" y="1647316"/>
                </a:cubicBezTo>
                <a:cubicBezTo>
                  <a:pt x="1661378" y="1916052"/>
                  <a:pt x="3775200" y="1764233"/>
                  <a:pt x="5889023" y="1612415"/>
                </a:cubicBez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1998086"/>
      </p:ext>
    </p:extLst>
  </p:cSld>
  <p:clrMapOvr>
    <a:masterClrMapping/>
  </p:clrMapOvr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image2.png">
            <a:extLst>
              <a:ext uri="{FF2B5EF4-FFF2-40B4-BE49-F238E27FC236}">
                <a16:creationId xmlns:a16="http://schemas.microsoft.com/office/drawing/2014/main" id="{7E9DE044-6614-4230-8BEE-BAABDDA2A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24" y="6253447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192" y="314255"/>
            <a:ext cx="1120085" cy="74179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5DF1A27-5585-4CC3-BC43-F66C0A9DC3DA}"/>
              </a:ext>
            </a:extLst>
          </p:cNvPr>
          <p:cNvSpPr txBox="1"/>
          <p:nvPr/>
        </p:nvSpPr>
        <p:spPr>
          <a:xfrm>
            <a:off x="1213383" y="1122055"/>
            <a:ext cx="2761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/>
              <a:t>EEN GOEDE WAARDERING:</a:t>
            </a:r>
          </a:p>
        </p:txBody>
      </p:sp>
    </p:spTree>
    <p:extLst>
      <p:ext uri="{BB962C8B-B14F-4D97-AF65-F5344CB8AC3E}">
        <p14:creationId xmlns:p14="http://schemas.microsoft.com/office/powerpoint/2010/main" val="3412397621"/>
      </p:ext>
    </p:extLst>
  </p:cSld>
  <p:clrMapOvr>
    <a:masterClrMapping/>
  </p:clrMapOvr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image2.png">
            <a:extLst>
              <a:ext uri="{FF2B5EF4-FFF2-40B4-BE49-F238E27FC236}">
                <a16:creationId xmlns:a16="http://schemas.microsoft.com/office/drawing/2014/main" id="{7E9DE044-6614-4230-8BEE-BAABDDA2A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24" y="6253447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192" y="314255"/>
            <a:ext cx="1120085" cy="7417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EDD60E-1015-4407-8A44-1F840065DFBC}"/>
              </a:ext>
            </a:extLst>
          </p:cNvPr>
          <p:cNvSpPr txBox="1"/>
          <p:nvPr/>
        </p:nvSpPr>
        <p:spPr>
          <a:xfrm>
            <a:off x="2429093" y="1675235"/>
            <a:ext cx="6275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is </a:t>
            </a:r>
            <a:r>
              <a:rPr lang="nl-BE" b="1" dirty="0"/>
              <a:t>SPECIFIEK 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5DF1A27-5585-4CC3-BC43-F66C0A9DC3DA}"/>
              </a:ext>
            </a:extLst>
          </p:cNvPr>
          <p:cNvSpPr txBox="1"/>
          <p:nvPr/>
        </p:nvSpPr>
        <p:spPr>
          <a:xfrm>
            <a:off x="1213383" y="1122055"/>
            <a:ext cx="2761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/>
              <a:t>EEN GOEDE WAARDERING: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80CB7B-AD82-4ECA-8208-D2D070CDAEFD}"/>
              </a:ext>
            </a:extLst>
          </p:cNvPr>
          <p:cNvSpPr txBox="1"/>
          <p:nvPr/>
        </p:nvSpPr>
        <p:spPr>
          <a:xfrm>
            <a:off x="3109402" y="2001344"/>
            <a:ext cx="58721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BE" sz="1800" dirty="0"/>
              <a:t>beschrijft het object</a:t>
            </a:r>
          </a:p>
          <a:p>
            <a:pPr marL="285750" indent="-285750">
              <a:buFontTx/>
              <a:buChar char="-"/>
            </a:pPr>
            <a:r>
              <a:rPr lang="nl-BE" dirty="0"/>
              <a:t>de peildatum</a:t>
            </a:r>
          </a:p>
          <a:p>
            <a:pPr marL="285750" indent="-285750">
              <a:buFontTx/>
              <a:buChar char="-"/>
            </a:pPr>
            <a:r>
              <a:rPr lang="nl-BE" sz="1800" dirty="0"/>
              <a:t>de methode, </a:t>
            </a:r>
          </a:p>
          <a:p>
            <a:pPr marL="285750" indent="-285750">
              <a:buFontTx/>
              <a:buChar char="-"/>
            </a:pPr>
            <a:r>
              <a:rPr lang="nl-BE" sz="1800" dirty="0"/>
              <a:t>de gekozen parameters, </a:t>
            </a:r>
          </a:p>
          <a:p>
            <a:pPr marL="285750" indent="-285750">
              <a:buFontTx/>
              <a:buChar char="-"/>
            </a:pPr>
            <a:r>
              <a:rPr lang="nl-BE" sz="1800" dirty="0"/>
              <a:t>het uitgangspunt (</a:t>
            </a:r>
            <a:r>
              <a:rPr lang="nl-BE" sz="1800" dirty="0" err="1"/>
              <a:t>bvb</a:t>
            </a:r>
            <a:r>
              <a:rPr lang="nl-BE" sz="1800" dirty="0"/>
              <a:t>. een kopers-waardering vs. een verkoperswaardering, </a:t>
            </a:r>
            <a:r>
              <a:rPr lang="nl-BE" sz="1800" dirty="0" err="1"/>
              <a:t>going</a:t>
            </a:r>
            <a:r>
              <a:rPr lang="nl-BE" sz="1800" dirty="0"/>
              <a:t> concern of liquidatie,…)</a:t>
            </a:r>
          </a:p>
          <a:p>
            <a:pPr marL="285750" indent="-285750">
              <a:buFontTx/>
              <a:buChar char="-"/>
            </a:pPr>
            <a:r>
              <a:rPr lang="nl-BE" dirty="0"/>
              <a:t>geen hermetische tabellen</a:t>
            </a:r>
          </a:p>
          <a:p>
            <a:pPr marL="285750" indent="-285750">
              <a:buFontTx/>
              <a:buChar char="-"/>
            </a:pPr>
            <a:endParaRPr lang="nl-BE" dirty="0"/>
          </a:p>
          <a:p>
            <a:pPr marL="285750" indent="-285750">
              <a:buFontTx/>
              <a:buChar char="-"/>
            </a:pPr>
            <a:endParaRPr lang="nl-BE" sz="1800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21615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image2.png">
            <a:extLst>
              <a:ext uri="{FF2B5EF4-FFF2-40B4-BE49-F238E27FC236}">
                <a16:creationId xmlns:a16="http://schemas.microsoft.com/office/drawing/2014/main" id="{8310928A-DC33-46F3-A3A1-5FE01EB30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Beste Elektrische Auto's van 2021 / 2022 - Mountox">
            <a:extLst>
              <a:ext uri="{FF2B5EF4-FFF2-40B4-BE49-F238E27FC236}">
                <a16:creationId xmlns:a16="http://schemas.microsoft.com/office/drawing/2014/main" id="{AB15562C-B213-4E74-B4FF-477F8B43E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65" y="2229913"/>
            <a:ext cx="2217295" cy="107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EB77D9E-9D52-47C0-BB47-65DDF786AE94}"/>
              </a:ext>
            </a:extLst>
          </p:cNvPr>
          <p:cNvSpPr/>
          <p:nvPr/>
        </p:nvSpPr>
        <p:spPr>
          <a:xfrm>
            <a:off x="5946533" y="3029541"/>
            <a:ext cx="2297875" cy="1620982"/>
          </a:xfrm>
          <a:custGeom>
            <a:avLst/>
            <a:gdLst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51906 w 2297875"/>
              <a:gd name="connsiteY4" fmla="*/ 831273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7875" h="1620982">
                <a:moveTo>
                  <a:pt x="1294410" y="825335"/>
                </a:moveTo>
                <a:lnTo>
                  <a:pt x="2297875" y="831273"/>
                </a:lnTo>
                <a:lnTo>
                  <a:pt x="2286000" y="5937"/>
                </a:lnTo>
                <a:lnTo>
                  <a:pt x="1140031" y="0"/>
                </a:lnTo>
                <a:lnTo>
                  <a:pt x="1151906" y="831273"/>
                </a:lnTo>
                <a:lnTo>
                  <a:pt x="890649" y="1377537"/>
                </a:lnTo>
                <a:lnTo>
                  <a:pt x="0" y="1377537"/>
                </a:lnTo>
                <a:lnTo>
                  <a:pt x="0" y="1620982"/>
                </a:lnTo>
                <a:lnTo>
                  <a:pt x="1145969" y="1609106"/>
                </a:lnTo>
                <a:lnTo>
                  <a:pt x="1145969" y="1365662"/>
                </a:lnTo>
                <a:lnTo>
                  <a:pt x="985652" y="1377537"/>
                </a:lnTo>
                <a:lnTo>
                  <a:pt x="1294410" y="825335"/>
                </a:lnTo>
                <a:close/>
              </a:path>
            </a:pathLst>
          </a:custGeom>
          <a:solidFill>
            <a:srgbClr val="92D050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CEA66453-5CDA-4624-A952-57546749F2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6525" y="3012136"/>
            <a:ext cx="1245200" cy="94433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2843808" y="2471607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2988270" y="2544632"/>
            <a:ext cx="11525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2989015" y="3263770"/>
            <a:ext cx="11509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Voorraden</a:t>
            </a:r>
          </a:p>
        </p:txBody>
      </p:sp>
      <p:sp>
        <p:nvSpPr>
          <p:cNvPr id="12" name="Text Box 61"/>
          <p:cNvSpPr txBox="1">
            <a:spLocks noChangeArrowheads="1"/>
          </p:cNvSpPr>
          <p:nvPr/>
        </p:nvSpPr>
        <p:spPr bwMode="auto">
          <a:xfrm>
            <a:off x="2989015" y="3911470"/>
            <a:ext cx="1150937" cy="46910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Vorderingen</a:t>
            </a:r>
          </a:p>
        </p:txBody>
      </p: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2988270" y="3481257"/>
            <a:ext cx="11509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BE" sz="1200"/>
              <a:t>Handels-vorderingen</a:t>
            </a:r>
            <a:endParaRPr lang="nl-NL" sz="1200"/>
          </a:p>
        </p:txBody>
      </p:sp>
      <p:sp>
        <p:nvSpPr>
          <p:cNvPr id="15" name="Text Box 64"/>
          <p:cNvSpPr txBox="1">
            <a:spLocks noChangeArrowheads="1"/>
          </p:cNvSpPr>
          <p:nvPr/>
        </p:nvSpPr>
        <p:spPr bwMode="auto">
          <a:xfrm>
            <a:off x="4140795" y="3840032"/>
            <a:ext cx="11509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Leveranciers</a:t>
            </a:r>
          </a:p>
        </p:txBody>
      </p:sp>
      <p:sp>
        <p:nvSpPr>
          <p:cNvPr id="19" name="Text Box 72"/>
          <p:cNvSpPr txBox="1">
            <a:spLocks noChangeArrowheads="1"/>
          </p:cNvSpPr>
          <p:nvPr/>
        </p:nvSpPr>
        <p:spPr bwMode="auto">
          <a:xfrm>
            <a:off x="4140795" y="4128957"/>
            <a:ext cx="1150938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Soc/Fisc.</a:t>
            </a:r>
          </a:p>
          <a:p>
            <a:pPr algn="ctr" eaLnBrk="1" hangingPunct="1"/>
            <a:r>
              <a:rPr lang="nl-NL" sz="1200"/>
              <a:t>Schulden</a:t>
            </a:r>
          </a:p>
          <a:p>
            <a:pPr algn="ctr" eaLnBrk="1" hangingPunct="1"/>
            <a:endParaRPr lang="nl-NL" sz="1200"/>
          </a:p>
        </p:txBody>
      </p:sp>
      <p:sp>
        <p:nvSpPr>
          <p:cNvPr id="20" name="Text Box 73"/>
          <p:cNvSpPr txBox="1">
            <a:spLocks noChangeArrowheads="1"/>
          </p:cNvSpPr>
          <p:nvPr/>
        </p:nvSpPr>
        <p:spPr bwMode="auto">
          <a:xfrm>
            <a:off x="5923514" y="4399439"/>
            <a:ext cx="1152525" cy="26709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 err="1"/>
              <a:t>Liq.Middelen</a:t>
            </a:r>
            <a:endParaRPr lang="nl-NL" sz="1000" dirty="0"/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4140795" y="2471607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B299431-35A9-4F60-A376-0F526B0EDFE5}"/>
              </a:ext>
            </a:extLst>
          </p:cNvPr>
          <p:cNvSpPr txBox="1"/>
          <p:nvPr/>
        </p:nvSpPr>
        <p:spPr>
          <a:xfrm rot="5400000">
            <a:off x="7908814" y="3258723"/>
            <a:ext cx="1013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00B050"/>
                </a:solidFill>
              </a:rPr>
              <a:t>Net-cash</a:t>
            </a: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A9C10B4B-2294-43B5-A0D3-4D8AD6731EEB}"/>
              </a:ext>
            </a:extLst>
          </p:cNvPr>
          <p:cNvSpPr/>
          <p:nvPr/>
        </p:nvSpPr>
        <p:spPr>
          <a:xfrm>
            <a:off x="2974769" y="3265715"/>
            <a:ext cx="1163782" cy="1128156"/>
          </a:xfrm>
          <a:custGeom>
            <a:avLst/>
            <a:gdLst>
              <a:gd name="connsiteX0" fmla="*/ 5937 w 1163782"/>
              <a:gd name="connsiteY0" fmla="*/ 0 h 1110343"/>
              <a:gd name="connsiteX1" fmla="*/ 1163782 w 1163782"/>
              <a:gd name="connsiteY1" fmla="*/ 5938 h 1110343"/>
              <a:gd name="connsiteX2" fmla="*/ 1140031 w 1163782"/>
              <a:gd name="connsiteY2" fmla="*/ 581891 h 1110343"/>
              <a:gd name="connsiteX3" fmla="*/ 896587 w 1163782"/>
              <a:gd name="connsiteY3" fmla="*/ 1110343 h 1110343"/>
              <a:gd name="connsiteX4" fmla="*/ 0 w 1163782"/>
              <a:gd name="connsiteY4" fmla="*/ 1110343 h 1110343"/>
              <a:gd name="connsiteX5" fmla="*/ 5937 w 1163782"/>
              <a:gd name="connsiteY5" fmla="*/ 0 h 1110343"/>
              <a:gd name="connsiteX0" fmla="*/ 5937 w 1163782"/>
              <a:gd name="connsiteY0" fmla="*/ 0 h 1128156"/>
              <a:gd name="connsiteX1" fmla="*/ 1163782 w 1163782"/>
              <a:gd name="connsiteY1" fmla="*/ 5938 h 1128156"/>
              <a:gd name="connsiteX2" fmla="*/ 1140031 w 1163782"/>
              <a:gd name="connsiteY2" fmla="*/ 581891 h 1128156"/>
              <a:gd name="connsiteX3" fmla="*/ 1157844 w 1163782"/>
              <a:gd name="connsiteY3" fmla="*/ 1128156 h 1128156"/>
              <a:gd name="connsiteX4" fmla="*/ 0 w 1163782"/>
              <a:gd name="connsiteY4" fmla="*/ 1110343 h 1128156"/>
              <a:gd name="connsiteX5" fmla="*/ 5937 w 1163782"/>
              <a:gd name="connsiteY5" fmla="*/ 0 h 11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782" h="1128156">
                <a:moveTo>
                  <a:pt x="5937" y="0"/>
                </a:moveTo>
                <a:lnTo>
                  <a:pt x="1163782" y="5938"/>
                </a:lnTo>
                <a:lnTo>
                  <a:pt x="1140031" y="581891"/>
                </a:lnTo>
                <a:lnTo>
                  <a:pt x="1157844" y="1128156"/>
                </a:lnTo>
                <a:lnTo>
                  <a:pt x="0" y="1110343"/>
                </a:lnTo>
                <a:lnTo>
                  <a:pt x="5937" y="0"/>
                </a:lnTo>
                <a:close/>
              </a:path>
            </a:pathLst>
          </a:custGeom>
          <a:solidFill>
            <a:srgbClr val="4472BE">
              <a:alpha val="21961"/>
            </a:srgbClr>
          </a:solidFill>
          <a:ln>
            <a:solidFill>
              <a:srgbClr val="2F528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669F2CF-8FEF-4E75-8DF2-0165C2EE9541}"/>
              </a:ext>
            </a:extLst>
          </p:cNvPr>
          <p:cNvSpPr/>
          <p:nvPr/>
        </p:nvSpPr>
        <p:spPr>
          <a:xfrm>
            <a:off x="2986994" y="2549549"/>
            <a:ext cx="1149887" cy="718518"/>
          </a:xfrm>
          <a:prstGeom prst="rect">
            <a:avLst/>
          </a:prstGeom>
          <a:solidFill>
            <a:srgbClr val="FFFF00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A4A3E07-C6EB-4BA6-9764-BB85466CC42E}"/>
              </a:ext>
            </a:extLst>
          </p:cNvPr>
          <p:cNvSpPr/>
          <p:nvPr/>
        </p:nvSpPr>
        <p:spPr>
          <a:xfrm>
            <a:off x="4127006" y="3849901"/>
            <a:ext cx="1163782" cy="782292"/>
          </a:xfrm>
          <a:custGeom>
            <a:avLst/>
            <a:gdLst>
              <a:gd name="connsiteX0" fmla="*/ 5937 w 1163782"/>
              <a:gd name="connsiteY0" fmla="*/ 0 h 1110343"/>
              <a:gd name="connsiteX1" fmla="*/ 1163782 w 1163782"/>
              <a:gd name="connsiteY1" fmla="*/ 5938 h 1110343"/>
              <a:gd name="connsiteX2" fmla="*/ 1140031 w 1163782"/>
              <a:gd name="connsiteY2" fmla="*/ 581891 h 1110343"/>
              <a:gd name="connsiteX3" fmla="*/ 896587 w 1163782"/>
              <a:gd name="connsiteY3" fmla="*/ 1110343 h 1110343"/>
              <a:gd name="connsiteX4" fmla="*/ 0 w 1163782"/>
              <a:gd name="connsiteY4" fmla="*/ 1110343 h 1110343"/>
              <a:gd name="connsiteX5" fmla="*/ 5937 w 1163782"/>
              <a:gd name="connsiteY5" fmla="*/ 0 h 1110343"/>
              <a:gd name="connsiteX0" fmla="*/ 5937 w 1163782"/>
              <a:gd name="connsiteY0" fmla="*/ 0 h 1128156"/>
              <a:gd name="connsiteX1" fmla="*/ 1163782 w 1163782"/>
              <a:gd name="connsiteY1" fmla="*/ 5938 h 1128156"/>
              <a:gd name="connsiteX2" fmla="*/ 1140031 w 1163782"/>
              <a:gd name="connsiteY2" fmla="*/ 581891 h 1128156"/>
              <a:gd name="connsiteX3" fmla="*/ 1157844 w 1163782"/>
              <a:gd name="connsiteY3" fmla="*/ 1128156 h 1128156"/>
              <a:gd name="connsiteX4" fmla="*/ 0 w 1163782"/>
              <a:gd name="connsiteY4" fmla="*/ 1110343 h 1128156"/>
              <a:gd name="connsiteX5" fmla="*/ 5937 w 1163782"/>
              <a:gd name="connsiteY5" fmla="*/ 0 h 11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782" h="1128156">
                <a:moveTo>
                  <a:pt x="5937" y="0"/>
                </a:moveTo>
                <a:lnTo>
                  <a:pt x="1163782" y="5938"/>
                </a:lnTo>
                <a:lnTo>
                  <a:pt x="1140031" y="581891"/>
                </a:lnTo>
                <a:lnTo>
                  <a:pt x="1157844" y="1128156"/>
                </a:lnTo>
                <a:lnTo>
                  <a:pt x="0" y="1110343"/>
                </a:lnTo>
                <a:lnTo>
                  <a:pt x="5937" y="0"/>
                </a:lnTo>
                <a:close/>
              </a:path>
            </a:pathLst>
          </a:custGeom>
          <a:solidFill>
            <a:srgbClr val="4472BE">
              <a:alpha val="21961"/>
            </a:srgbClr>
          </a:solidFill>
          <a:ln>
            <a:solidFill>
              <a:srgbClr val="2F528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0" name="Line 51">
            <a:extLst>
              <a:ext uri="{FF2B5EF4-FFF2-40B4-BE49-F238E27FC236}">
                <a16:creationId xmlns:a16="http://schemas.microsoft.com/office/drawing/2014/main" id="{AA54A378-229F-4D12-9A95-66796A7C8F73}"/>
              </a:ext>
            </a:extLst>
          </p:cNvPr>
          <p:cNvSpPr>
            <a:spLocks noChangeShapeType="1"/>
          </p:cNvSpPr>
          <p:nvPr/>
        </p:nvSpPr>
        <p:spPr bwMode="auto">
          <a:xfrm>
            <a:off x="5779845" y="2483598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3" name="Line 52">
            <a:extLst>
              <a:ext uri="{FF2B5EF4-FFF2-40B4-BE49-F238E27FC236}">
                <a16:creationId xmlns:a16="http://schemas.microsoft.com/office/drawing/2014/main" id="{B0A524FC-647A-4815-A43A-2DC1086326C0}"/>
              </a:ext>
            </a:extLst>
          </p:cNvPr>
          <p:cNvSpPr>
            <a:spLocks noChangeShapeType="1"/>
          </p:cNvSpPr>
          <p:nvPr/>
        </p:nvSpPr>
        <p:spPr bwMode="auto">
          <a:xfrm>
            <a:off x="7076832" y="2483598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01A7D1D-70A2-4607-A5CE-2A3AB424DCA3}"/>
              </a:ext>
            </a:extLst>
          </p:cNvPr>
          <p:cNvSpPr txBox="1"/>
          <p:nvPr/>
        </p:nvSpPr>
        <p:spPr>
          <a:xfrm>
            <a:off x="6587197" y="2168127"/>
            <a:ext cx="1041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Net-Cash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DED839C-EA03-4484-95E5-E46DDAC80AFE}"/>
              </a:ext>
            </a:extLst>
          </p:cNvPr>
          <p:cNvSpPr txBox="1"/>
          <p:nvPr/>
        </p:nvSpPr>
        <p:spPr>
          <a:xfrm>
            <a:off x="3386948" y="2114266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Enterprise </a:t>
            </a:r>
            <a:r>
              <a:rPr lang="nl-BE" dirty="0" err="1"/>
              <a:t>value</a:t>
            </a:r>
            <a:endParaRPr lang="nl-BE" dirty="0"/>
          </a:p>
        </p:txBody>
      </p:sp>
      <p:sp>
        <p:nvSpPr>
          <p:cNvPr id="37" name="Line 51">
            <a:extLst>
              <a:ext uri="{FF2B5EF4-FFF2-40B4-BE49-F238E27FC236}">
                <a16:creationId xmlns:a16="http://schemas.microsoft.com/office/drawing/2014/main" id="{D89DA65D-55C8-4A37-8057-627C684A108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2471607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8" name="Line 52">
            <a:extLst>
              <a:ext uri="{FF2B5EF4-FFF2-40B4-BE49-F238E27FC236}">
                <a16:creationId xmlns:a16="http://schemas.microsoft.com/office/drawing/2014/main" id="{ADE1A5E0-4A29-4ADD-A8DF-C770FFC8DC42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6987" y="2471607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8368CEE-27A0-4A93-8484-DCD5B1CA3A91}"/>
              </a:ext>
            </a:extLst>
          </p:cNvPr>
          <p:cNvSpPr txBox="1"/>
          <p:nvPr/>
        </p:nvSpPr>
        <p:spPr>
          <a:xfrm>
            <a:off x="905060" y="2114266"/>
            <a:ext cx="771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/>
              <a:t>Equity</a:t>
            </a:r>
            <a:endParaRPr lang="nl-B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A74B1C-C180-4F3F-B910-D7A868F401E8}"/>
              </a:ext>
            </a:extLst>
          </p:cNvPr>
          <p:cNvSpPr txBox="1"/>
          <p:nvPr/>
        </p:nvSpPr>
        <p:spPr>
          <a:xfrm>
            <a:off x="2512747" y="2006544"/>
            <a:ext cx="3449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5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929469D-32C3-4F65-B1E3-2BADCDCD5F0E}"/>
              </a:ext>
            </a:extLst>
          </p:cNvPr>
          <p:cNvSpPr txBox="1"/>
          <p:nvPr/>
        </p:nvSpPr>
        <p:spPr>
          <a:xfrm>
            <a:off x="5498251" y="2060405"/>
            <a:ext cx="3449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5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E5E1717-8EF9-4761-A926-8B15E595117F}"/>
              </a:ext>
            </a:extLst>
          </p:cNvPr>
          <p:cNvSpPr txBox="1"/>
          <p:nvPr/>
        </p:nvSpPr>
        <p:spPr>
          <a:xfrm rot="16200000">
            <a:off x="2506799" y="2732470"/>
            <a:ext cx="746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accent4">
                    <a:lumMod val="75000"/>
                  </a:schemeClr>
                </a:solidFill>
              </a:rPr>
              <a:t>V. act.</a:t>
            </a:r>
          </a:p>
        </p:txBody>
      </p:sp>
      <p:pic>
        <p:nvPicPr>
          <p:cNvPr id="1026" name="Picture 2" descr="De bronafbeelding bekijken">
            <a:extLst>
              <a:ext uri="{FF2B5EF4-FFF2-40B4-BE49-F238E27FC236}">
                <a16:creationId xmlns:a16="http://schemas.microsoft.com/office/drawing/2014/main" id="{A6A0AD92-6E56-4077-B5C4-9A6570EC2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706" y="3181082"/>
            <a:ext cx="1524138" cy="152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C1CBF99A-24B9-458D-8CF2-0E84A4D94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304" y="2680110"/>
            <a:ext cx="889533" cy="125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EDA13C0A-5490-4F36-9A57-DFCFB921F2F8}"/>
              </a:ext>
            </a:extLst>
          </p:cNvPr>
          <p:cNvSpPr/>
          <p:nvPr/>
        </p:nvSpPr>
        <p:spPr>
          <a:xfrm>
            <a:off x="5243629" y="3388856"/>
            <a:ext cx="471638" cy="12616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1F15A8C-6A47-423A-A294-E53FC30EF9DC}"/>
              </a:ext>
            </a:extLst>
          </p:cNvPr>
          <p:cNvSpPr/>
          <p:nvPr/>
        </p:nvSpPr>
        <p:spPr>
          <a:xfrm>
            <a:off x="3165813" y="4678233"/>
            <a:ext cx="2124975" cy="196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BF2AF88-27AE-4A0F-A2A2-FC95706ABFFD}"/>
              </a:ext>
            </a:extLst>
          </p:cNvPr>
          <p:cNvSpPr txBox="1"/>
          <p:nvPr/>
        </p:nvSpPr>
        <p:spPr>
          <a:xfrm>
            <a:off x="2896765" y="4639984"/>
            <a:ext cx="248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4472BE"/>
                </a:solidFill>
              </a:rPr>
              <a:t>Bedrijfskapitaalbehoefte</a:t>
            </a:r>
          </a:p>
        </p:txBody>
      </p:sp>
      <p:pic>
        <p:nvPicPr>
          <p:cNvPr id="42" name="Picture 6" descr="Afbeeldingsresultaten voor auto onderdelen">
            <a:extLst>
              <a:ext uri="{FF2B5EF4-FFF2-40B4-BE49-F238E27FC236}">
                <a16:creationId xmlns:a16="http://schemas.microsoft.com/office/drawing/2014/main" id="{296EEADD-13E1-4BAD-B223-C0FF5E070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87" y="2484709"/>
            <a:ext cx="2356273" cy="131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EA6C2FE4-2A15-46EF-A23D-399E34A0D38E}"/>
              </a:ext>
            </a:extLst>
          </p:cNvPr>
          <p:cNvSpPr/>
          <p:nvPr/>
        </p:nvSpPr>
        <p:spPr>
          <a:xfrm>
            <a:off x="4141429" y="2546698"/>
            <a:ext cx="1046861" cy="11036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4516B33-5D2D-47C2-9BC5-2A4CCA902348}"/>
              </a:ext>
            </a:extLst>
          </p:cNvPr>
          <p:cNvSpPr/>
          <p:nvPr/>
        </p:nvSpPr>
        <p:spPr>
          <a:xfrm>
            <a:off x="2569266" y="2505996"/>
            <a:ext cx="250168" cy="1352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052" name="Picture 4" descr="De bronafbeelding bekijken">
            <a:extLst>
              <a:ext uri="{FF2B5EF4-FFF2-40B4-BE49-F238E27FC236}">
                <a16:creationId xmlns:a16="http://schemas.microsoft.com/office/drawing/2014/main" id="{5B0D0347-4BD1-4FAA-8A07-411C18199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3414469"/>
            <a:ext cx="2308992" cy="130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45D19D5-5746-4562-B2E5-60F81E917A94}"/>
              </a:ext>
            </a:extLst>
          </p:cNvPr>
          <p:cNvSpPr/>
          <p:nvPr/>
        </p:nvSpPr>
        <p:spPr>
          <a:xfrm>
            <a:off x="2645206" y="3407080"/>
            <a:ext cx="471638" cy="1172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8" name="Line 52">
            <a:extLst>
              <a:ext uri="{FF2B5EF4-FFF2-40B4-BE49-F238E27FC236}">
                <a16:creationId xmlns:a16="http://schemas.microsoft.com/office/drawing/2014/main" id="{C9D0D422-5589-4A3D-AE3F-AFA5FC426942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6713" y="2471607"/>
            <a:ext cx="0" cy="95739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1AC424-28A7-4ADB-A74F-32A5BBA4AE89}"/>
              </a:ext>
            </a:extLst>
          </p:cNvPr>
          <p:cNvSpPr/>
          <p:nvPr/>
        </p:nvSpPr>
        <p:spPr>
          <a:xfrm>
            <a:off x="2779066" y="1877352"/>
            <a:ext cx="2788623" cy="3382469"/>
          </a:xfrm>
          <a:prstGeom prst="rect">
            <a:avLst/>
          </a:prstGeom>
          <a:noFill/>
          <a:ln w="57150">
            <a:solidFill>
              <a:srgbClr val="FF99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E48929-4756-46E4-9DAC-B69DA71F7D38}"/>
              </a:ext>
            </a:extLst>
          </p:cNvPr>
          <p:cNvSpPr txBox="1"/>
          <p:nvPr/>
        </p:nvSpPr>
        <p:spPr>
          <a:xfrm>
            <a:off x="2687525" y="1441067"/>
            <a:ext cx="3081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 VAN DE WAARDERING</a:t>
            </a:r>
          </a:p>
        </p:txBody>
      </p:sp>
      <p:pic>
        <p:nvPicPr>
          <p:cNvPr id="51" name="image1.jpeg">
            <a:extLst>
              <a:ext uri="{FF2B5EF4-FFF2-40B4-BE49-F238E27FC236}">
                <a16:creationId xmlns:a16="http://schemas.microsoft.com/office/drawing/2014/main" id="{29799A42-B6E7-4E43-AD04-AA190837BDC2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51844" y="5988106"/>
            <a:ext cx="1459448" cy="7333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5E4F998-294C-411D-B5C1-6AF4013281E3}"/>
              </a:ext>
            </a:extLst>
          </p:cNvPr>
          <p:cNvSpPr txBox="1"/>
          <p:nvPr/>
        </p:nvSpPr>
        <p:spPr>
          <a:xfrm rot="19904078">
            <a:off x="1022025" y="878701"/>
            <a:ext cx="218739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000" b="1" dirty="0">
                <a:solidFill>
                  <a:srgbClr val="FF0000"/>
                </a:solidFill>
              </a:rPr>
              <a:t>6,5 x EBITDA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1EE9FB5-58DB-44B1-9183-FBADE06BA0FD}"/>
              </a:ext>
            </a:extLst>
          </p:cNvPr>
          <p:cNvSpPr txBox="1"/>
          <p:nvPr/>
        </p:nvSpPr>
        <p:spPr>
          <a:xfrm rot="1681817">
            <a:off x="3406350" y="1122791"/>
            <a:ext cx="188865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000" b="1" dirty="0">
                <a:solidFill>
                  <a:srgbClr val="FF0000"/>
                </a:solidFill>
              </a:rPr>
              <a:t>1 x OMZET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592F3E6-9241-477D-AAF3-FB2A0A2FBD03}"/>
              </a:ext>
            </a:extLst>
          </p:cNvPr>
          <p:cNvSpPr txBox="1"/>
          <p:nvPr/>
        </p:nvSpPr>
        <p:spPr>
          <a:xfrm rot="929626">
            <a:off x="5107504" y="729817"/>
            <a:ext cx="31614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000" b="1" dirty="0">
                <a:solidFill>
                  <a:srgbClr val="FF0000"/>
                </a:solidFill>
              </a:rPr>
              <a:t>GECORRIGEERD</a:t>
            </a:r>
          </a:p>
          <a:p>
            <a:r>
              <a:rPr lang="nl-BE" sz="3000" b="1" dirty="0">
                <a:solidFill>
                  <a:srgbClr val="FF0000"/>
                </a:solidFill>
              </a:rPr>
              <a:t>EIGEN VERMOGEN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E245773-1056-4911-9268-3E459D922C2C}"/>
              </a:ext>
            </a:extLst>
          </p:cNvPr>
          <p:cNvSpPr txBox="1"/>
          <p:nvPr/>
        </p:nvSpPr>
        <p:spPr>
          <a:xfrm rot="20622860">
            <a:off x="916034" y="3912425"/>
            <a:ext cx="185832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000" b="1" dirty="0">
                <a:solidFill>
                  <a:srgbClr val="FF0000"/>
                </a:solidFill>
              </a:rPr>
              <a:t>EARN OUT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820AF34-F614-4E8B-93DF-6C6B6916D2D5}"/>
              </a:ext>
            </a:extLst>
          </p:cNvPr>
          <p:cNvSpPr txBox="1"/>
          <p:nvPr/>
        </p:nvSpPr>
        <p:spPr>
          <a:xfrm rot="1352457">
            <a:off x="4165276" y="3008666"/>
            <a:ext cx="220380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000" b="1" dirty="0">
                <a:solidFill>
                  <a:srgbClr val="FF0000"/>
                </a:solidFill>
              </a:rPr>
              <a:t>LOCKED BOX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1AA8A23-8E90-4A8B-841E-FC01ADE083FA}"/>
              </a:ext>
            </a:extLst>
          </p:cNvPr>
          <p:cNvSpPr txBox="1"/>
          <p:nvPr/>
        </p:nvSpPr>
        <p:spPr>
          <a:xfrm rot="702807">
            <a:off x="1646873" y="4779299"/>
            <a:ext cx="23827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000" b="1" dirty="0">
                <a:solidFill>
                  <a:srgbClr val="FF0000"/>
                </a:solidFill>
              </a:rPr>
              <a:t>DISCOUNTED </a:t>
            </a:r>
          </a:p>
          <a:p>
            <a:r>
              <a:rPr lang="nl-BE" sz="3000" b="1" dirty="0">
                <a:solidFill>
                  <a:srgbClr val="FF0000"/>
                </a:solidFill>
              </a:rPr>
              <a:t>CASH FLOW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3E0C9EF-BAA6-4BC7-B93C-841812EEA6BC}"/>
              </a:ext>
            </a:extLst>
          </p:cNvPr>
          <p:cNvSpPr txBox="1"/>
          <p:nvPr/>
        </p:nvSpPr>
        <p:spPr>
          <a:xfrm rot="20515542">
            <a:off x="4013684" y="4757565"/>
            <a:ext cx="32480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000" b="1" dirty="0">
                <a:solidFill>
                  <a:srgbClr val="FF0000"/>
                </a:solidFill>
              </a:rPr>
              <a:t>EIGEN VERMOGEN </a:t>
            </a:r>
          </a:p>
          <a:p>
            <a:r>
              <a:rPr lang="nl-BE" sz="3000" b="1" dirty="0">
                <a:solidFill>
                  <a:srgbClr val="FF0000"/>
                </a:solidFill>
              </a:rPr>
              <a:t>+ GOODWILL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6594DC8-9142-4CFD-BDCF-AD3D12881C8E}"/>
              </a:ext>
            </a:extLst>
          </p:cNvPr>
          <p:cNvSpPr txBox="1"/>
          <p:nvPr/>
        </p:nvSpPr>
        <p:spPr>
          <a:xfrm rot="850413">
            <a:off x="6193780" y="4966024"/>
            <a:ext cx="206351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000" b="1" dirty="0">
                <a:solidFill>
                  <a:srgbClr val="FF0000"/>
                </a:solidFill>
              </a:rPr>
              <a:t>ASSET DEAL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4D96AC-2A62-4B2E-B3A5-52417D42589F}"/>
              </a:ext>
            </a:extLst>
          </p:cNvPr>
          <p:cNvSpPr txBox="1"/>
          <p:nvPr/>
        </p:nvSpPr>
        <p:spPr>
          <a:xfrm rot="20967500">
            <a:off x="2187597" y="6077791"/>
            <a:ext cx="522655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000" b="1" dirty="0">
                <a:solidFill>
                  <a:srgbClr val="FF0000"/>
                </a:solidFill>
              </a:rPr>
              <a:t>3Y gemiddelde commissielonen</a:t>
            </a:r>
          </a:p>
        </p:txBody>
      </p:sp>
    </p:spTree>
    <p:extLst>
      <p:ext uri="{BB962C8B-B14F-4D97-AF65-F5344CB8AC3E}">
        <p14:creationId xmlns:p14="http://schemas.microsoft.com/office/powerpoint/2010/main" val="1778382952"/>
      </p:ext>
    </p:extLst>
  </p:cSld>
  <p:clrMapOvr>
    <a:masterClrMapping/>
  </p:clrMapOvr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image2.png">
            <a:extLst>
              <a:ext uri="{FF2B5EF4-FFF2-40B4-BE49-F238E27FC236}">
                <a16:creationId xmlns:a16="http://schemas.microsoft.com/office/drawing/2014/main" id="{7E9DE044-6614-4230-8BEE-BAABDDA2A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24" y="6253447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192" y="314255"/>
            <a:ext cx="1120085" cy="7417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EDD60E-1015-4407-8A44-1F840065DFBC}"/>
              </a:ext>
            </a:extLst>
          </p:cNvPr>
          <p:cNvSpPr txBox="1"/>
          <p:nvPr/>
        </p:nvSpPr>
        <p:spPr>
          <a:xfrm>
            <a:off x="2429093" y="1675235"/>
            <a:ext cx="6275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is </a:t>
            </a:r>
            <a:r>
              <a:rPr lang="nl-BE" b="1" dirty="0"/>
              <a:t>SPECIFIEK 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5DF1A27-5585-4CC3-BC43-F66C0A9DC3DA}"/>
              </a:ext>
            </a:extLst>
          </p:cNvPr>
          <p:cNvSpPr txBox="1"/>
          <p:nvPr/>
        </p:nvSpPr>
        <p:spPr>
          <a:xfrm>
            <a:off x="1213383" y="1122055"/>
            <a:ext cx="2761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/>
              <a:t>EEN GOEDE WAARDERING: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591615-3C26-486C-A248-7732E681BE9A}"/>
              </a:ext>
            </a:extLst>
          </p:cNvPr>
          <p:cNvSpPr txBox="1"/>
          <p:nvPr/>
        </p:nvSpPr>
        <p:spPr>
          <a:xfrm>
            <a:off x="2429093" y="2044567"/>
            <a:ext cx="643449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houdt rekening met </a:t>
            </a:r>
            <a:r>
              <a:rPr lang="nl-BE" b="1" dirty="0"/>
              <a:t>vermogen</a:t>
            </a:r>
            <a:r>
              <a:rPr lang="nl-BE" dirty="0"/>
              <a:t>saspecten en </a:t>
            </a:r>
            <a:r>
              <a:rPr lang="nl-BE" b="1" dirty="0"/>
              <a:t>resultaat</a:t>
            </a:r>
            <a:r>
              <a:rPr lang="nl-BE" dirty="0"/>
              <a:t>saspecten</a:t>
            </a:r>
          </a:p>
          <a:p>
            <a:pPr marL="285750" indent="-285750">
              <a:buFontTx/>
              <a:buChar char="-"/>
            </a:pPr>
            <a:r>
              <a:rPr lang="nl-BE" b="1" dirty="0"/>
              <a:t>eenzijdige methodes zijn te mijden. </a:t>
            </a:r>
          </a:p>
          <a:p>
            <a:pPr marL="742950" lvl="1" indent="-285750">
              <a:buFontTx/>
              <a:buChar char="-"/>
            </a:pPr>
            <a:r>
              <a:rPr lang="nl-BE" sz="1600" dirty="0"/>
              <a:t>Bij keuze tussen 2 bedrijven met beide EBITDA 100 waarvan het ene 1000 eigen vermogen heeft en het andere 500, zullen alle kopers de onderneming met het hogere vermogen kiezen. Meer vraag =&gt; hogere prijs. </a:t>
            </a:r>
          </a:p>
          <a:p>
            <a:pPr marL="742950" lvl="1" indent="-285750">
              <a:buFont typeface="Symbol" panose="05050102010706020507" pitchFamily="18" charset="2"/>
              <a:buChar char="Þ"/>
            </a:pPr>
            <a:r>
              <a:rPr lang="nl-BE" sz="1600" dirty="0"/>
              <a:t>Een EBITDA, of andere resultaats-multiple kan VRAGEN opleveren </a:t>
            </a:r>
            <a:br>
              <a:rPr lang="nl-BE" sz="1600" dirty="0"/>
            </a:br>
            <a:r>
              <a:rPr lang="nl-BE" sz="1600" dirty="0"/>
              <a:t>     geen ANTWOORDEN). </a:t>
            </a:r>
          </a:p>
          <a:p>
            <a:pPr marL="742950" lvl="1" indent="-285750">
              <a:buFontTx/>
              <a:buChar char="-"/>
            </a:pPr>
            <a:r>
              <a:rPr lang="nl-BE" sz="1600" dirty="0"/>
              <a:t>Ook eenzijdig op de balans gerichte waarderingen zijn te vermijden (behoudens indien daar om een goede reden specifiek voor wordt gekozen.</a:t>
            </a:r>
          </a:p>
          <a:p>
            <a:pPr marL="742950" lvl="1" indent="-285750">
              <a:buFontTx/>
              <a:buChar char="-"/>
            </a:pPr>
            <a:r>
              <a:rPr lang="nl-BE" sz="1600" dirty="0"/>
              <a:t>Een hotel kan enkel als hotel worden gebruikt, als het hotel verlieslatend is, is de waarde ervan als </a:t>
            </a:r>
            <a:r>
              <a:rPr lang="nl-BE" sz="1600" dirty="0" err="1"/>
              <a:t>immobilière</a:t>
            </a:r>
            <a:r>
              <a:rPr lang="nl-BE" sz="1600" dirty="0"/>
              <a:t> LAGER dan de substantiële waarde.</a:t>
            </a:r>
          </a:p>
          <a:p>
            <a:pPr lvl="1"/>
            <a:endParaRPr lang="nl-BE" sz="1600" dirty="0"/>
          </a:p>
          <a:p>
            <a:pPr lvl="1"/>
            <a:endParaRPr lang="nl-BE" sz="1600" dirty="0"/>
          </a:p>
        </p:txBody>
      </p:sp>
    </p:spTree>
    <p:extLst>
      <p:ext uri="{BB962C8B-B14F-4D97-AF65-F5344CB8AC3E}">
        <p14:creationId xmlns:p14="http://schemas.microsoft.com/office/powerpoint/2010/main" val="2578482652"/>
      </p:ext>
    </p:extLst>
  </p:cSld>
  <p:clrMapOvr>
    <a:masterClrMapping/>
  </p:clrMapOvr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image2.png">
            <a:extLst>
              <a:ext uri="{FF2B5EF4-FFF2-40B4-BE49-F238E27FC236}">
                <a16:creationId xmlns:a16="http://schemas.microsoft.com/office/drawing/2014/main" id="{7E9DE044-6614-4230-8BEE-BAABDDA2A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24" y="6253447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192" y="314255"/>
            <a:ext cx="1120085" cy="7417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EDD60E-1015-4407-8A44-1F840065DFBC}"/>
              </a:ext>
            </a:extLst>
          </p:cNvPr>
          <p:cNvSpPr txBox="1"/>
          <p:nvPr/>
        </p:nvSpPr>
        <p:spPr>
          <a:xfrm>
            <a:off x="2429093" y="1675235"/>
            <a:ext cx="6275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is </a:t>
            </a:r>
            <a:r>
              <a:rPr lang="nl-BE" b="1" dirty="0"/>
              <a:t>SPECIFIEK 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5DF1A27-5585-4CC3-BC43-F66C0A9DC3DA}"/>
              </a:ext>
            </a:extLst>
          </p:cNvPr>
          <p:cNvSpPr txBox="1"/>
          <p:nvPr/>
        </p:nvSpPr>
        <p:spPr>
          <a:xfrm>
            <a:off x="1213383" y="1122055"/>
            <a:ext cx="2761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/>
              <a:t>EEN GOEDE WAARDERING: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591615-3C26-486C-A248-7732E681BE9A}"/>
              </a:ext>
            </a:extLst>
          </p:cNvPr>
          <p:cNvSpPr txBox="1"/>
          <p:nvPr/>
        </p:nvSpPr>
        <p:spPr>
          <a:xfrm>
            <a:off x="2429093" y="2044567"/>
            <a:ext cx="64344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houdt rekening met </a:t>
            </a:r>
            <a:r>
              <a:rPr lang="nl-BE" b="1" dirty="0"/>
              <a:t>vermogen</a:t>
            </a:r>
            <a:r>
              <a:rPr lang="nl-BE" dirty="0"/>
              <a:t>saspecten en </a:t>
            </a:r>
            <a:r>
              <a:rPr lang="nl-BE" b="1" dirty="0"/>
              <a:t>resultaat</a:t>
            </a:r>
            <a:r>
              <a:rPr lang="nl-BE" dirty="0"/>
              <a:t>saspecten</a:t>
            </a:r>
          </a:p>
          <a:p>
            <a:pPr lvl="1"/>
            <a:endParaRPr lang="nl-BE" sz="1600" dirty="0"/>
          </a:p>
          <a:p>
            <a:pPr lvl="1"/>
            <a:endParaRPr lang="nl-BE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632B51-D030-456C-AE4C-01C9CBC4F7EA}"/>
              </a:ext>
            </a:extLst>
          </p:cNvPr>
          <p:cNvSpPr txBox="1"/>
          <p:nvPr/>
        </p:nvSpPr>
        <p:spPr>
          <a:xfrm>
            <a:off x="2429093" y="2425459"/>
            <a:ext cx="643449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komt tot een FAIR </a:t>
            </a:r>
            <a:r>
              <a:rPr lang="nl-BE" b="1" dirty="0"/>
              <a:t>VALUE </a:t>
            </a:r>
            <a:r>
              <a:rPr lang="nl-BE" dirty="0"/>
              <a:t>een waarde waarover een goed ingelichte koper en verkoper het eens zouden kunnen worden</a:t>
            </a:r>
          </a:p>
          <a:p>
            <a:pPr lvl="1"/>
            <a:endParaRPr lang="nl-BE" sz="1600" dirty="0"/>
          </a:p>
          <a:p>
            <a:pPr lvl="1"/>
            <a:endParaRPr lang="nl-BE" sz="1600" dirty="0"/>
          </a:p>
        </p:txBody>
      </p:sp>
    </p:spTree>
    <p:extLst>
      <p:ext uri="{BB962C8B-B14F-4D97-AF65-F5344CB8AC3E}">
        <p14:creationId xmlns:p14="http://schemas.microsoft.com/office/powerpoint/2010/main" val="1066708961"/>
      </p:ext>
    </p:extLst>
  </p:cSld>
  <p:clrMapOvr>
    <a:masterClrMapping/>
  </p:clrMapOvr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image2.png">
            <a:extLst>
              <a:ext uri="{FF2B5EF4-FFF2-40B4-BE49-F238E27FC236}">
                <a16:creationId xmlns:a16="http://schemas.microsoft.com/office/drawing/2014/main" id="{7E9DE044-6614-4230-8BEE-BAABDDA2A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24" y="6253447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192" y="314255"/>
            <a:ext cx="1120085" cy="7417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EDD60E-1015-4407-8A44-1F840065DFBC}"/>
              </a:ext>
            </a:extLst>
          </p:cNvPr>
          <p:cNvSpPr txBox="1"/>
          <p:nvPr/>
        </p:nvSpPr>
        <p:spPr>
          <a:xfrm>
            <a:off x="2429093" y="1675235"/>
            <a:ext cx="6275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is </a:t>
            </a:r>
            <a:r>
              <a:rPr lang="nl-BE" b="1" dirty="0"/>
              <a:t>SPECIFIEK 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5DF1A27-5585-4CC3-BC43-F66C0A9DC3DA}"/>
              </a:ext>
            </a:extLst>
          </p:cNvPr>
          <p:cNvSpPr txBox="1"/>
          <p:nvPr/>
        </p:nvSpPr>
        <p:spPr>
          <a:xfrm>
            <a:off x="1213383" y="1122055"/>
            <a:ext cx="2761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/>
              <a:t>EEN GOEDE WAARDERING: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591615-3C26-486C-A248-7732E681BE9A}"/>
              </a:ext>
            </a:extLst>
          </p:cNvPr>
          <p:cNvSpPr txBox="1"/>
          <p:nvPr/>
        </p:nvSpPr>
        <p:spPr>
          <a:xfrm>
            <a:off x="2429093" y="2044567"/>
            <a:ext cx="64344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houdt rekening met </a:t>
            </a:r>
            <a:r>
              <a:rPr lang="nl-BE" b="1" dirty="0"/>
              <a:t>vermogen</a:t>
            </a:r>
            <a:r>
              <a:rPr lang="nl-BE" dirty="0"/>
              <a:t>saspecten en </a:t>
            </a:r>
            <a:r>
              <a:rPr lang="nl-BE" b="1" dirty="0"/>
              <a:t>resultaat</a:t>
            </a:r>
            <a:r>
              <a:rPr lang="nl-BE" dirty="0"/>
              <a:t>saspecten</a:t>
            </a:r>
          </a:p>
          <a:p>
            <a:pPr lvl="1"/>
            <a:endParaRPr lang="nl-BE" sz="1600" dirty="0"/>
          </a:p>
          <a:p>
            <a:pPr lvl="1"/>
            <a:endParaRPr lang="nl-BE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632B51-D030-456C-AE4C-01C9CBC4F7EA}"/>
              </a:ext>
            </a:extLst>
          </p:cNvPr>
          <p:cNvSpPr txBox="1"/>
          <p:nvPr/>
        </p:nvSpPr>
        <p:spPr>
          <a:xfrm>
            <a:off x="2429093" y="2425459"/>
            <a:ext cx="643449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komt tot een FAIR </a:t>
            </a:r>
            <a:r>
              <a:rPr lang="nl-BE" b="1" dirty="0"/>
              <a:t>VALUE </a:t>
            </a:r>
            <a:r>
              <a:rPr lang="nl-BE" dirty="0"/>
              <a:t>een waarde waarover een goed ingelichte koper en verkoper het eens zouden kunnen worden</a:t>
            </a:r>
          </a:p>
          <a:p>
            <a:pPr lvl="1"/>
            <a:endParaRPr lang="nl-BE" sz="1600" dirty="0"/>
          </a:p>
          <a:p>
            <a:pPr lvl="1"/>
            <a:endParaRPr lang="nl-BE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53C730-7017-4C9D-AE84-05665C0B11A8}"/>
              </a:ext>
            </a:extLst>
          </p:cNvPr>
          <p:cNvSpPr txBox="1"/>
          <p:nvPr/>
        </p:nvSpPr>
        <p:spPr>
          <a:xfrm>
            <a:off x="2429093" y="3085363"/>
            <a:ext cx="64344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is methodologisch </a:t>
            </a:r>
            <a:r>
              <a:rPr lang="nl-BE" b="1" dirty="0"/>
              <a:t>consistent</a:t>
            </a:r>
          </a:p>
          <a:p>
            <a:pPr marL="285750" indent="-285750">
              <a:buFontTx/>
              <a:buChar char="-"/>
            </a:pPr>
            <a:r>
              <a:rPr lang="nl-BE" dirty="0" err="1"/>
              <a:t>Bvb</a:t>
            </a:r>
            <a:r>
              <a:rPr lang="nl-BE" dirty="0"/>
              <a:t>. als er voor of na de peildatum wordt geïnvesteerd, dividend wordt uitgekeerd,… zou in principe de waarde gelijk moeten blijven</a:t>
            </a:r>
          </a:p>
          <a:p>
            <a:endParaRPr lang="nl-BE" dirty="0"/>
          </a:p>
          <a:p>
            <a:pPr lvl="1"/>
            <a:endParaRPr lang="nl-BE" sz="1600" dirty="0"/>
          </a:p>
          <a:p>
            <a:pPr lvl="1"/>
            <a:endParaRPr lang="nl-BE" sz="1600" dirty="0"/>
          </a:p>
        </p:txBody>
      </p:sp>
    </p:spTree>
    <p:extLst>
      <p:ext uri="{BB962C8B-B14F-4D97-AF65-F5344CB8AC3E}">
        <p14:creationId xmlns:p14="http://schemas.microsoft.com/office/powerpoint/2010/main" val="3133316859"/>
      </p:ext>
    </p:extLst>
  </p:cSld>
  <p:clrMapOvr>
    <a:masterClrMapping/>
  </p:clrMapOvr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image2.png">
            <a:extLst>
              <a:ext uri="{FF2B5EF4-FFF2-40B4-BE49-F238E27FC236}">
                <a16:creationId xmlns:a16="http://schemas.microsoft.com/office/drawing/2014/main" id="{7E9DE044-6614-4230-8BEE-BAABDDA2A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24" y="6253447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192" y="314255"/>
            <a:ext cx="1120085" cy="7417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EDD60E-1015-4407-8A44-1F840065DFBC}"/>
              </a:ext>
            </a:extLst>
          </p:cNvPr>
          <p:cNvSpPr txBox="1"/>
          <p:nvPr/>
        </p:nvSpPr>
        <p:spPr>
          <a:xfrm>
            <a:off x="2429093" y="1675235"/>
            <a:ext cx="6275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is </a:t>
            </a:r>
            <a:r>
              <a:rPr lang="nl-BE" b="1" dirty="0"/>
              <a:t>SPECIFIEK 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5DF1A27-5585-4CC3-BC43-F66C0A9DC3DA}"/>
              </a:ext>
            </a:extLst>
          </p:cNvPr>
          <p:cNvSpPr txBox="1"/>
          <p:nvPr/>
        </p:nvSpPr>
        <p:spPr>
          <a:xfrm>
            <a:off x="1213383" y="1122055"/>
            <a:ext cx="2761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/>
              <a:t>EEN GOEDE WAARDERING: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591615-3C26-486C-A248-7732E681BE9A}"/>
              </a:ext>
            </a:extLst>
          </p:cNvPr>
          <p:cNvSpPr txBox="1"/>
          <p:nvPr/>
        </p:nvSpPr>
        <p:spPr>
          <a:xfrm>
            <a:off x="2429093" y="2044567"/>
            <a:ext cx="64344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houdt rekening met </a:t>
            </a:r>
            <a:r>
              <a:rPr lang="nl-BE" b="1" dirty="0"/>
              <a:t>vermogen</a:t>
            </a:r>
            <a:r>
              <a:rPr lang="nl-BE" dirty="0"/>
              <a:t>saspecten en </a:t>
            </a:r>
            <a:r>
              <a:rPr lang="nl-BE" b="1" dirty="0"/>
              <a:t>resultaat</a:t>
            </a:r>
            <a:r>
              <a:rPr lang="nl-BE" dirty="0"/>
              <a:t>saspecten</a:t>
            </a:r>
          </a:p>
          <a:p>
            <a:pPr lvl="1"/>
            <a:endParaRPr lang="nl-BE" sz="1600" dirty="0"/>
          </a:p>
          <a:p>
            <a:pPr lvl="1"/>
            <a:endParaRPr lang="nl-BE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632B51-D030-456C-AE4C-01C9CBC4F7EA}"/>
              </a:ext>
            </a:extLst>
          </p:cNvPr>
          <p:cNvSpPr txBox="1"/>
          <p:nvPr/>
        </p:nvSpPr>
        <p:spPr>
          <a:xfrm>
            <a:off x="2429093" y="2425459"/>
            <a:ext cx="643449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komt tot een FAIR </a:t>
            </a:r>
            <a:r>
              <a:rPr lang="nl-BE" b="1" dirty="0"/>
              <a:t>VALUE </a:t>
            </a:r>
            <a:r>
              <a:rPr lang="nl-BE" dirty="0"/>
              <a:t>een waarde waarover een goed ingelichte koper en verkoper het eens zouden kunnen worden</a:t>
            </a:r>
          </a:p>
          <a:p>
            <a:pPr lvl="1"/>
            <a:endParaRPr lang="nl-BE" sz="1600" dirty="0"/>
          </a:p>
          <a:p>
            <a:pPr lvl="1"/>
            <a:endParaRPr lang="nl-BE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53C730-7017-4C9D-AE84-05665C0B11A8}"/>
              </a:ext>
            </a:extLst>
          </p:cNvPr>
          <p:cNvSpPr txBox="1"/>
          <p:nvPr/>
        </p:nvSpPr>
        <p:spPr>
          <a:xfrm>
            <a:off x="2429093" y="3085363"/>
            <a:ext cx="643449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is methodologisch </a:t>
            </a:r>
            <a:r>
              <a:rPr lang="nl-BE" b="1" dirty="0"/>
              <a:t>consistent</a:t>
            </a:r>
          </a:p>
          <a:p>
            <a:endParaRPr lang="nl-BE" dirty="0"/>
          </a:p>
          <a:p>
            <a:pPr lvl="1"/>
            <a:endParaRPr lang="nl-BE" sz="1600" dirty="0"/>
          </a:p>
          <a:p>
            <a:pPr lvl="1"/>
            <a:endParaRPr lang="nl-BE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58DFFD-E99B-46A6-8777-F57A6E00EC65}"/>
              </a:ext>
            </a:extLst>
          </p:cNvPr>
          <p:cNvSpPr txBox="1"/>
          <p:nvPr/>
        </p:nvSpPr>
        <p:spPr>
          <a:xfrm>
            <a:off x="1852863" y="38200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863369-15E6-49BE-BE05-F2B18E517670}"/>
              </a:ext>
            </a:extLst>
          </p:cNvPr>
          <p:cNvSpPr txBox="1"/>
          <p:nvPr/>
        </p:nvSpPr>
        <p:spPr>
          <a:xfrm>
            <a:off x="2417060" y="3480427"/>
            <a:ext cx="64344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is </a:t>
            </a:r>
            <a:r>
              <a:rPr lang="nl-BE" b="1" dirty="0" err="1"/>
              <a:t>debt</a:t>
            </a:r>
            <a:r>
              <a:rPr lang="nl-BE" b="1" dirty="0"/>
              <a:t>- en cash-free</a:t>
            </a:r>
          </a:p>
          <a:p>
            <a:r>
              <a:rPr lang="nl-BE" b="1" dirty="0"/>
              <a:t>   - </a:t>
            </a:r>
            <a:r>
              <a:rPr lang="nl-BE" dirty="0"/>
              <a:t>de koper koopt geen geld in de vennootschap met geld buiten   </a:t>
            </a:r>
          </a:p>
          <a:p>
            <a:r>
              <a:rPr lang="nl-BE" dirty="0"/>
              <a:t>     de vennootschap. </a:t>
            </a:r>
          </a:p>
          <a:p>
            <a:r>
              <a:rPr lang="nl-BE" dirty="0"/>
              <a:t>- de financieringswijze moet neutraal zijn voor de ENTERPRISE-</a:t>
            </a:r>
            <a:br>
              <a:rPr lang="nl-BE" dirty="0"/>
            </a:br>
            <a:r>
              <a:rPr lang="nl-BE" dirty="0"/>
              <a:t>     VALUE (niet voor de prijs van de aandelen)</a:t>
            </a:r>
          </a:p>
          <a:p>
            <a:endParaRPr lang="nl-BE" dirty="0"/>
          </a:p>
          <a:p>
            <a:pPr lvl="1"/>
            <a:endParaRPr lang="nl-BE" sz="1600" dirty="0"/>
          </a:p>
          <a:p>
            <a:pPr lvl="1"/>
            <a:endParaRPr lang="nl-BE" sz="1600" dirty="0"/>
          </a:p>
        </p:txBody>
      </p:sp>
    </p:spTree>
    <p:extLst>
      <p:ext uri="{BB962C8B-B14F-4D97-AF65-F5344CB8AC3E}">
        <p14:creationId xmlns:p14="http://schemas.microsoft.com/office/powerpoint/2010/main" val="3657579712"/>
      </p:ext>
    </p:extLst>
  </p:cSld>
  <p:clrMapOvr>
    <a:masterClrMapping/>
  </p:clrMapOvr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image2.png">
            <a:extLst>
              <a:ext uri="{FF2B5EF4-FFF2-40B4-BE49-F238E27FC236}">
                <a16:creationId xmlns:a16="http://schemas.microsoft.com/office/drawing/2014/main" id="{7E9DE044-6614-4230-8BEE-BAABDDA2A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24" y="6253447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192" y="314255"/>
            <a:ext cx="1120085" cy="7417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EDD60E-1015-4407-8A44-1F840065DFBC}"/>
              </a:ext>
            </a:extLst>
          </p:cNvPr>
          <p:cNvSpPr txBox="1"/>
          <p:nvPr/>
        </p:nvSpPr>
        <p:spPr>
          <a:xfrm>
            <a:off x="2429093" y="1675235"/>
            <a:ext cx="6275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is </a:t>
            </a:r>
            <a:r>
              <a:rPr lang="nl-BE" b="1" dirty="0"/>
              <a:t>SPECIFIEK 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5DF1A27-5585-4CC3-BC43-F66C0A9DC3DA}"/>
              </a:ext>
            </a:extLst>
          </p:cNvPr>
          <p:cNvSpPr txBox="1"/>
          <p:nvPr/>
        </p:nvSpPr>
        <p:spPr>
          <a:xfrm>
            <a:off x="1213383" y="1122055"/>
            <a:ext cx="2761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/>
              <a:t>EEN GOEDE WAARDERING: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591615-3C26-486C-A248-7732E681BE9A}"/>
              </a:ext>
            </a:extLst>
          </p:cNvPr>
          <p:cNvSpPr txBox="1"/>
          <p:nvPr/>
        </p:nvSpPr>
        <p:spPr>
          <a:xfrm>
            <a:off x="2429093" y="2044567"/>
            <a:ext cx="64344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houdt rekening met </a:t>
            </a:r>
            <a:r>
              <a:rPr lang="nl-BE" b="1" dirty="0"/>
              <a:t>vermogen</a:t>
            </a:r>
            <a:r>
              <a:rPr lang="nl-BE" dirty="0"/>
              <a:t>saspecten en </a:t>
            </a:r>
            <a:r>
              <a:rPr lang="nl-BE" b="1" dirty="0"/>
              <a:t>resultaat</a:t>
            </a:r>
            <a:r>
              <a:rPr lang="nl-BE" dirty="0"/>
              <a:t>saspecten</a:t>
            </a:r>
          </a:p>
          <a:p>
            <a:pPr lvl="1"/>
            <a:endParaRPr lang="nl-BE" sz="1600" dirty="0"/>
          </a:p>
          <a:p>
            <a:pPr lvl="1"/>
            <a:endParaRPr lang="nl-BE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632B51-D030-456C-AE4C-01C9CBC4F7EA}"/>
              </a:ext>
            </a:extLst>
          </p:cNvPr>
          <p:cNvSpPr txBox="1"/>
          <p:nvPr/>
        </p:nvSpPr>
        <p:spPr>
          <a:xfrm>
            <a:off x="2429093" y="2425459"/>
            <a:ext cx="643449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komt tot een FAIR </a:t>
            </a:r>
            <a:r>
              <a:rPr lang="nl-BE" b="1" dirty="0"/>
              <a:t>VALUE </a:t>
            </a:r>
            <a:r>
              <a:rPr lang="nl-BE" dirty="0"/>
              <a:t>een waarde waarover een goed ingelichte koper en verkoper het eens zouden kunnen worden</a:t>
            </a:r>
          </a:p>
          <a:p>
            <a:pPr lvl="1"/>
            <a:endParaRPr lang="nl-BE" sz="1600" dirty="0"/>
          </a:p>
          <a:p>
            <a:pPr lvl="1"/>
            <a:endParaRPr lang="nl-BE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53C730-7017-4C9D-AE84-05665C0B11A8}"/>
              </a:ext>
            </a:extLst>
          </p:cNvPr>
          <p:cNvSpPr txBox="1"/>
          <p:nvPr/>
        </p:nvSpPr>
        <p:spPr>
          <a:xfrm>
            <a:off x="2429093" y="3085363"/>
            <a:ext cx="643449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is methodologisch </a:t>
            </a:r>
            <a:r>
              <a:rPr lang="nl-BE" b="1" dirty="0"/>
              <a:t>consistent</a:t>
            </a:r>
          </a:p>
          <a:p>
            <a:endParaRPr lang="nl-BE" dirty="0"/>
          </a:p>
          <a:p>
            <a:pPr lvl="1"/>
            <a:endParaRPr lang="nl-BE" sz="1600" dirty="0"/>
          </a:p>
          <a:p>
            <a:pPr lvl="1"/>
            <a:endParaRPr lang="nl-BE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58DFFD-E99B-46A6-8777-F57A6E00EC65}"/>
              </a:ext>
            </a:extLst>
          </p:cNvPr>
          <p:cNvSpPr txBox="1"/>
          <p:nvPr/>
        </p:nvSpPr>
        <p:spPr>
          <a:xfrm>
            <a:off x="1852863" y="38200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863369-15E6-49BE-BE05-F2B18E517670}"/>
              </a:ext>
            </a:extLst>
          </p:cNvPr>
          <p:cNvSpPr txBox="1"/>
          <p:nvPr/>
        </p:nvSpPr>
        <p:spPr>
          <a:xfrm>
            <a:off x="2417060" y="3480427"/>
            <a:ext cx="643449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is </a:t>
            </a:r>
            <a:r>
              <a:rPr lang="nl-BE" b="1" dirty="0" err="1"/>
              <a:t>debt</a:t>
            </a:r>
            <a:r>
              <a:rPr lang="nl-BE" b="1" dirty="0"/>
              <a:t>- en cash-free</a:t>
            </a:r>
          </a:p>
          <a:p>
            <a:endParaRPr lang="nl-BE" dirty="0"/>
          </a:p>
          <a:p>
            <a:pPr lvl="1"/>
            <a:endParaRPr lang="nl-BE" sz="1600" dirty="0"/>
          </a:p>
          <a:p>
            <a:pPr lvl="1"/>
            <a:endParaRPr lang="nl-BE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6B0088-DC22-42A3-95EF-B4A70A6DC4CF}"/>
              </a:ext>
            </a:extLst>
          </p:cNvPr>
          <p:cNvSpPr txBox="1"/>
          <p:nvPr/>
        </p:nvSpPr>
        <p:spPr>
          <a:xfrm>
            <a:off x="2417062" y="3824001"/>
            <a:ext cx="643449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is </a:t>
            </a:r>
            <a:r>
              <a:rPr lang="nl-BE" b="1" dirty="0" err="1"/>
              <a:t>toekomst</a:t>
            </a:r>
            <a:r>
              <a:rPr lang="nl-BE" dirty="0" err="1"/>
              <a:t>-gericht</a:t>
            </a:r>
            <a:r>
              <a:rPr lang="nl-BE" dirty="0"/>
              <a:t> </a:t>
            </a:r>
          </a:p>
          <a:p>
            <a:pPr marL="285750" indent="-285750">
              <a:buFontTx/>
              <a:buChar char="-"/>
            </a:pPr>
            <a:r>
              <a:rPr lang="nl-BE" dirty="0"/>
              <a:t>indien mogelijk gebaseerd op een businessplan</a:t>
            </a:r>
          </a:p>
          <a:p>
            <a:pPr marL="285750" indent="-285750">
              <a:buFontTx/>
              <a:buChar char="-"/>
            </a:pPr>
            <a:r>
              <a:rPr lang="nl-BE" dirty="0"/>
              <a:t>historische cijfers zijn een basis, geen eindpunt</a:t>
            </a:r>
          </a:p>
          <a:p>
            <a:endParaRPr lang="nl-BE" dirty="0"/>
          </a:p>
          <a:p>
            <a:pPr lvl="1"/>
            <a:endParaRPr lang="nl-BE" sz="1600" dirty="0"/>
          </a:p>
          <a:p>
            <a:pPr lvl="1"/>
            <a:endParaRPr lang="nl-BE" sz="1600" dirty="0"/>
          </a:p>
        </p:txBody>
      </p:sp>
    </p:spTree>
    <p:extLst>
      <p:ext uri="{BB962C8B-B14F-4D97-AF65-F5344CB8AC3E}">
        <p14:creationId xmlns:p14="http://schemas.microsoft.com/office/powerpoint/2010/main" val="935030883"/>
      </p:ext>
    </p:extLst>
  </p:cSld>
  <p:clrMapOvr>
    <a:masterClrMapping/>
  </p:clrMapOvr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image2.png">
            <a:extLst>
              <a:ext uri="{FF2B5EF4-FFF2-40B4-BE49-F238E27FC236}">
                <a16:creationId xmlns:a16="http://schemas.microsoft.com/office/drawing/2014/main" id="{7E9DE044-6614-4230-8BEE-BAABDDA2A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24" y="6253447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192" y="314255"/>
            <a:ext cx="1120085" cy="7417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EDD60E-1015-4407-8A44-1F840065DFBC}"/>
              </a:ext>
            </a:extLst>
          </p:cNvPr>
          <p:cNvSpPr txBox="1"/>
          <p:nvPr/>
        </p:nvSpPr>
        <p:spPr>
          <a:xfrm>
            <a:off x="2429093" y="1675235"/>
            <a:ext cx="6275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is </a:t>
            </a:r>
            <a:r>
              <a:rPr lang="nl-BE" b="1" dirty="0"/>
              <a:t>SPECIFIEK 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5DF1A27-5585-4CC3-BC43-F66C0A9DC3DA}"/>
              </a:ext>
            </a:extLst>
          </p:cNvPr>
          <p:cNvSpPr txBox="1"/>
          <p:nvPr/>
        </p:nvSpPr>
        <p:spPr>
          <a:xfrm>
            <a:off x="1213383" y="1122055"/>
            <a:ext cx="2761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/>
              <a:t>EEN GOEDE WAARDERING: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591615-3C26-486C-A248-7732E681BE9A}"/>
              </a:ext>
            </a:extLst>
          </p:cNvPr>
          <p:cNvSpPr txBox="1"/>
          <p:nvPr/>
        </p:nvSpPr>
        <p:spPr>
          <a:xfrm>
            <a:off x="2429093" y="2044567"/>
            <a:ext cx="64344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houdt rekening met </a:t>
            </a:r>
            <a:r>
              <a:rPr lang="nl-BE" b="1" dirty="0"/>
              <a:t>vermogen</a:t>
            </a:r>
            <a:r>
              <a:rPr lang="nl-BE" dirty="0"/>
              <a:t>saspecten en </a:t>
            </a:r>
            <a:r>
              <a:rPr lang="nl-BE" b="1" dirty="0"/>
              <a:t>resultaat</a:t>
            </a:r>
            <a:r>
              <a:rPr lang="nl-BE" dirty="0"/>
              <a:t>saspecten</a:t>
            </a:r>
          </a:p>
          <a:p>
            <a:pPr lvl="1"/>
            <a:endParaRPr lang="nl-BE" sz="1600" dirty="0"/>
          </a:p>
          <a:p>
            <a:pPr lvl="1"/>
            <a:endParaRPr lang="nl-BE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632B51-D030-456C-AE4C-01C9CBC4F7EA}"/>
              </a:ext>
            </a:extLst>
          </p:cNvPr>
          <p:cNvSpPr txBox="1"/>
          <p:nvPr/>
        </p:nvSpPr>
        <p:spPr>
          <a:xfrm>
            <a:off x="2429093" y="2425459"/>
            <a:ext cx="643449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komt tot een FAIR </a:t>
            </a:r>
            <a:r>
              <a:rPr lang="nl-BE" b="1" dirty="0"/>
              <a:t>VALUE </a:t>
            </a:r>
            <a:r>
              <a:rPr lang="nl-BE" dirty="0"/>
              <a:t>een waarde waarover een goed ingelichte koper en verkoper het eens zouden kunnen worden</a:t>
            </a:r>
          </a:p>
          <a:p>
            <a:pPr lvl="1"/>
            <a:endParaRPr lang="nl-BE" sz="1600" dirty="0"/>
          </a:p>
          <a:p>
            <a:pPr lvl="1"/>
            <a:endParaRPr lang="nl-BE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53C730-7017-4C9D-AE84-05665C0B11A8}"/>
              </a:ext>
            </a:extLst>
          </p:cNvPr>
          <p:cNvSpPr txBox="1"/>
          <p:nvPr/>
        </p:nvSpPr>
        <p:spPr>
          <a:xfrm>
            <a:off x="2429093" y="3085363"/>
            <a:ext cx="643449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is methodologisch </a:t>
            </a:r>
            <a:r>
              <a:rPr lang="nl-BE" b="1" dirty="0"/>
              <a:t>consistent</a:t>
            </a:r>
          </a:p>
          <a:p>
            <a:endParaRPr lang="nl-BE" dirty="0"/>
          </a:p>
          <a:p>
            <a:pPr lvl="1"/>
            <a:endParaRPr lang="nl-BE" sz="1600" dirty="0"/>
          </a:p>
          <a:p>
            <a:pPr lvl="1"/>
            <a:endParaRPr lang="nl-BE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58DFFD-E99B-46A6-8777-F57A6E00EC65}"/>
              </a:ext>
            </a:extLst>
          </p:cNvPr>
          <p:cNvSpPr txBox="1"/>
          <p:nvPr/>
        </p:nvSpPr>
        <p:spPr>
          <a:xfrm>
            <a:off x="1852863" y="38200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863369-15E6-49BE-BE05-F2B18E517670}"/>
              </a:ext>
            </a:extLst>
          </p:cNvPr>
          <p:cNvSpPr txBox="1"/>
          <p:nvPr/>
        </p:nvSpPr>
        <p:spPr>
          <a:xfrm>
            <a:off x="2417060" y="3480427"/>
            <a:ext cx="643449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is </a:t>
            </a:r>
            <a:r>
              <a:rPr lang="nl-BE" b="1" dirty="0" err="1"/>
              <a:t>debt</a:t>
            </a:r>
            <a:r>
              <a:rPr lang="nl-BE" b="1" dirty="0"/>
              <a:t>- en cash-free</a:t>
            </a:r>
          </a:p>
          <a:p>
            <a:endParaRPr lang="nl-BE" dirty="0"/>
          </a:p>
          <a:p>
            <a:pPr lvl="1"/>
            <a:endParaRPr lang="nl-BE" sz="1600" dirty="0"/>
          </a:p>
          <a:p>
            <a:pPr lvl="1"/>
            <a:endParaRPr lang="nl-BE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6B0088-DC22-42A3-95EF-B4A70A6DC4CF}"/>
              </a:ext>
            </a:extLst>
          </p:cNvPr>
          <p:cNvSpPr txBox="1"/>
          <p:nvPr/>
        </p:nvSpPr>
        <p:spPr>
          <a:xfrm>
            <a:off x="2417062" y="3824001"/>
            <a:ext cx="643449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is </a:t>
            </a:r>
            <a:r>
              <a:rPr lang="nl-BE" b="1" dirty="0" err="1"/>
              <a:t>toekomst</a:t>
            </a:r>
            <a:r>
              <a:rPr lang="nl-BE" dirty="0" err="1"/>
              <a:t>-gericht</a:t>
            </a:r>
            <a:r>
              <a:rPr lang="nl-BE" dirty="0"/>
              <a:t> </a:t>
            </a:r>
          </a:p>
          <a:p>
            <a:endParaRPr lang="nl-BE" dirty="0"/>
          </a:p>
          <a:p>
            <a:pPr lvl="1"/>
            <a:endParaRPr lang="nl-BE" sz="1600" dirty="0"/>
          </a:p>
          <a:p>
            <a:pPr lvl="1"/>
            <a:endParaRPr lang="nl-BE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5A1B6F-BB1E-4376-85CB-723463F61883}"/>
              </a:ext>
            </a:extLst>
          </p:cNvPr>
          <p:cNvSpPr txBox="1"/>
          <p:nvPr/>
        </p:nvSpPr>
        <p:spPr>
          <a:xfrm>
            <a:off x="2405027" y="4189358"/>
            <a:ext cx="643449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berekent een </a:t>
            </a:r>
            <a:r>
              <a:rPr lang="nl-BE" b="1" dirty="0"/>
              <a:t>WAARDE</a:t>
            </a:r>
          </a:p>
          <a:p>
            <a:pPr marL="285750" indent="-285750">
              <a:buFontTx/>
              <a:buChar char="-"/>
            </a:pPr>
            <a:r>
              <a:rPr lang="nl-BE" dirty="0"/>
              <a:t>de prijs is het voorwerp van onderhandelingen</a:t>
            </a:r>
          </a:p>
          <a:p>
            <a:pPr marL="285750" indent="-285750">
              <a:buFontTx/>
              <a:buChar char="-"/>
            </a:pPr>
            <a:r>
              <a:rPr lang="nl-BE" dirty="0"/>
              <a:t>en omstandigheden</a:t>
            </a:r>
          </a:p>
          <a:p>
            <a:endParaRPr lang="nl-BE" dirty="0"/>
          </a:p>
          <a:p>
            <a:pPr lvl="1"/>
            <a:endParaRPr lang="nl-BE" sz="1600" dirty="0"/>
          </a:p>
          <a:p>
            <a:pPr lvl="1"/>
            <a:endParaRPr lang="nl-BE" sz="1600" dirty="0"/>
          </a:p>
        </p:txBody>
      </p:sp>
    </p:spTree>
    <p:extLst>
      <p:ext uri="{BB962C8B-B14F-4D97-AF65-F5344CB8AC3E}">
        <p14:creationId xmlns:p14="http://schemas.microsoft.com/office/powerpoint/2010/main" val="4027852334"/>
      </p:ext>
    </p:extLst>
  </p:cSld>
  <p:clrMapOvr>
    <a:masterClrMapping/>
  </p:clrMapOvr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image2.png">
            <a:extLst>
              <a:ext uri="{FF2B5EF4-FFF2-40B4-BE49-F238E27FC236}">
                <a16:creationId xmlns:a16="http://schemas.microsoft.com/office/drawing/2014/main" id="{7E9DE044-6614-4230-8BEE-BAABDDA2A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24" y="6253447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1.jpeg">
            <a:extLst>
              <a:ext uri="{FF2B5EF4-FFF2-40B4-BE49-F238E27FC236}">
                <a16:creationId xmlns:a16="http://schemas.microsoft.com/office/drawing/2014/main" id="{1D285280-E137-449C-B407-A5E993F7946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192" y="314255"/>
            <a:ext cx="1120085" cy="7417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EDD60E-1015-4407-8A44-1F840065DFBC}"/>
              </a:ext>
            </a:extLst>
          </p:cNvPr>
          <p:cNvSpPr txBox="1"/>
          <p:nvPr/>
        </p:nvSpPr>
        <p:spPr>
          <a:xfrm>
            <a:off x="2429093" y="1675235"/>
            <a:ext cx="6275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is </a:t>
            </a:r>
            <a:r>
              <a:rPr lang="nl-BE" b="1" dirty="0"/>
              <a:t>SPECIFIEK 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5DF1A27-5585-4CC3-BC43-F66C0A9DC3DA}"/>
              </a:ext>
            </a:extLst>
          </p:cNvPr>
          <p:cNvSpPr txBox="1"/>
          <p:nvPr/>
        </p:nvSpPr>
        <p:spPr>
          <a:xfrm>
            <a:off x="1213383" y="1122055"/>
            <a:ext cx="2761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/>
              <a:t>EEN GOEDE WAARDERING: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591615-3C26-486C-A248-7732E681BE9A}"/>
              </a:ext>
            </a:extLst>
          </p:cNvPr>
          <p:cNvSpPr txBox="1"/>
          <p:nvPr/>
        </p:nvSpPr>
        <p:spPr>
          <a:xfrm>
            <a:off x="2429093" y="2044567"/>
            <a:ext cx="64344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houdt rekening met </a:t>
            </a:r>
            <a:r>
              <a:rPr lang="nl-BE" b="1" dirty="0"/>
              <a:t>vermogen</a:t>
            </a:r>
            <a:r>
              <a:rPr lang="nl-BE" dirty="0"/>
              <a:t>saspecten en </a:t>
            </a:r>
            <a:r>
              <a:rPr lang="nl-BE" b="1" dirty="0"/>
              <a:t>resultaat</a:t>
            </a:r>
            <a:r>
              <a:rPr lang="nl-BE" dirty="0"/>
              <a:t>saspecten</a:t>
            </a:r>
          </a:p>
          <a:p>
            <a:pPr lvl="1"/>
            <a:endParaRPr lang="nl-BE" sz="1600" dirty="0"/>
          </a:p>
          <a:p>
            <a:pPr lvl="1"/>
            <a:endParaRPr lang="nl-BE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632B51-D030-456C-AE4C-01C9CBC4F7EA}"/>
              </a:ext>
            </a:extLst>
          </p:cNvPr>
          <p:cNvSpPr txBox="1"/>
          <p:nvPr/>
        </p:nvSpPr>
        <p:spPr>
          <a:xfrm>
            <a:off x="2429093" y="2425459"/>
            <a:ext cx="643449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komt tot een FAIR </a:t>
            </a:r>
            <a:r>
              <a:rPr lang="nl-BE" b="1" dirty="0"/>
              <a:t>VALUE </a:t>
            </a:r>
            <a:r>
              <a:rPr lang="nl-BE" dirty="0"/>
              <a:t>een waarde waarover een goed ingelichte koper en verkoper het eens zouden kunnen worden</a:t>
            </a:r>
          </a:p>
          <a:p>
            <a:pPr lvl="1"/>
            <a:endParaRPr lang="nl-BE" sz="1600" dirty="0"/>
          </a:p>
          <a:p>
            <a:pPr lvl="1"/>
            <a:endParaRPr lang="nl-BE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53C730-7017-4C9D-AE84-05665C0B11A8}"/>
              </a:ext>
            </a:extLst>
          </p:cNvPr>
          <p:cNvSpPr txBox="1"/>
          <p:nvPr/>
        </p:nvSpPr>
        <p:spPr>
          <a:xfrm>
            <a:off x="2429093" y="3085363"/>
            <a:ext cx="643449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is methodologisch </a:t>
            </a:r>
            <a:r>
              <a:rPr lang="nl-BE" b="1" dirty="0"/>
              <a:t>consistent</a:t>
            </a:r>
          </a:p>
          <a:p>
            <a:endParaRPr lang="nl-BE" dirty="0"/>
          </a:p>
          <a:p>
            <a:pPr lvl="1"/>
            <a:endParaRPr lang="nl-BE" sz="1600" dirty="0"/>
          </a:p>
          <a:p>
            <a:pPr lvl="1"/>
            <a:endParaRPr lang="nl-BE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58DFFD-E99B-46A6-8777-F57A6E00EC65}"/>
              </a:ext>
            </a:extLst>
          </p:cNvPr>
          <p:cNvSpPr txBox="1"/>
          <p:nvPr/>
        </p:nvSpPr>
        <p:spPr>
          <a:xfrm>
            <a:off x="1852863" y="38200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863369-15E6-49BE-BE05-F2B18E517670}"/>
              </a:ext>
            </a:extLst>
          </p:cNvPr>
          <p:cNvSpPr txBox="1"/>
          <p:nvPr/>
        </p:nvSpPr>
        <p:spPr>
          <a:xfrm>
            <a:off x="2417060" y="3480427"/>
            <a:ext cx="643449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is </a:t>
            </a:r>
            <a:r>
              <a:rPr lang="nl-BE" b="1" dirty="0" err="1"/>
              <a:t>debt</a:t>
            </a:r>
            <a:r>
              <a:rPr lang="nl-BE" b="1" dirty="0"/>
              <a:t>- en cash-free</a:t>
            </a:r>
          </a:p>
          <a:p>
            <a:endParaRPr lang="nl-BE" dirty="0"/>
          </a:p>
          <a:p>
            <a:pPr lvl="1"/>
            <a:endParaRPr lang="nl-BE" sz="1600" dirty="0"/>
          </a:p>
          <a:p>
            <a:pPr lvl="1"/>
            <a:endParaRPr lang="nl-BE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6B0088-DC22-42A3-95EF-B4A70A6DC4CF}"/>
              </a:ext>
            </a:extLst>
          </p:cNvPr>
          <p:cNvSpPr txBox="1"/>
          <p:nvPr/>
        </p:nvSpPr>
        <p:spPr>
          <a:xfrm>
            <a:off x="2417062" y="3824001"/>
            <a:ext cx="643449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is </a:t>
            </a:r>
            <a:r>
              <a:rPr lang="nl-BE" b="1" dirty="0" err="1"/>
              <a:t>toekomst</a:t>
            </a:r>
            <a:r>
              <a:rPr lang="nl-BE" dirty="0" err="1"/>
              <a:t>-gericht</a:t>
            </a:r>
            <a:r>
              <a:rPr lang="nl-BE" dirty="0"/>
              <a:t> </a:t>
            </a:r>
          </a:p>
          <a:p>
            <a:endParaRPr lang="nl-BE" dirty="0"/>
          </a:p>
          <a:p>
            <a:pPr lvl="1"/>
            <a:endParaRPr lang="nl-BE" sz="1600" dirty="0"/>
          </a:p>
          <a:p>
            <a:pPr lvl="1"/>
            <a:endParaRPr lang="nl-BE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5A1B6F-BB1E-4376-85CB-723463F61883}"/>
              </a:ext>
            </a:extLst>
          </p:cNvPr>
          <p:cNvSpPr txBox="1"/>
          <p:nvPr/>
        </p:nvSpPr>
        <p:spPr>
          <a:xfrm>
            <a:off x="2405027" y="4140331"/>
            <a:ext cx="643449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berekent een </a:t>
            </a:r>
            <a:r>
              <a:rPr lang="nl-BE" b="1" dirty="0"/>
              <a:t>WAARDE</a:t>
            </a:r>
          </a:p>
          <a:p>
            <a:endParaRPr lang="nl-BE" dirty="0"/>
          </a:p>
          <a:p>
            <a:pPr lvl="1"/>
            <a:endParaRPr lang="nl-BE" sz="1600" dirty="0"/>
          </a:p>
          <a:p>
            <a:pPr lvl="1"/>
            <a:endParaRPr lang="nl-BE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AF58C5-ACC9-486E-92DD-D9E176A74D9A}"/>
              </a:ext>
            </a:extLst>
          </p:cNvPr>
          <p:cNvSpPr txBox="1"/>
          <p:nvPr/>
        </p:nvSpPr>
        <p:spPr>
          <a:xfrm>
            <a:off x="726472" y="4619200"/>
            <a:ext cx="811304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b="1" dirty="0">
                <a:solidFill>
                  <a:srgbClr val="FF0000"/>
                </a:solidFill>
              </a:rPr>
              <a:t>WAARDE IS SUBJECTIEF </a:t>
            </a:r>
          </a:p>
          <a:p>
            <a:pPr algn="ctr"/>
            <a:endParaRPr lang="nl-BE" sz="1000" b="1" dirty="0">
              <a:solidFill>
                <a:srgbClr val="FF0000"/>
              </a:solidFill>
            </a:endParaRPr>
          </a:p>
          <a:p>
            <a:pPr algn="ctr"/>
            <a:r>
              <a:rPr lang="nl-BE" sz="3000" b="1" dirty="0">
                <a:solidFill>
                  <a:srgbClr val="FF0000"/>
                </a:solidFill>
              </a:rPr>
              <a:t>WAARDEREN IS MEER EEN KUNST</a:t>
            </a:r>
          </a:p>
          <a:p>
            <a:pPr algn="ctr"/>
            <a:r>
              <a:rPr lang="nl-BE" sz="3000" b="1" dirty="0">
                <a:solidFill>
                  <a:srgbClr val="FF0000"/>
                </a:solidFill>
              </a:rPr>
              <a:t>DAN EEN EXACTE WETENSCHAP</a:t>
            </a:r>
          </a:p>
        </p:txBody>
      </p:sp>
    </p:spTree>
    <p:extLst>
      <p:ext uri="{BB962C8B-B14F-4D97-AF65-F5344CB8AC3E}">
        <p14:creationId xmlns:p14="http://schemas.microsoft.com/office/powerpoint/2010/main" val="3404530959"/>
      </p:ext>
    </p:extLst>
  </p:cSld>
  <p:clrMapOvr>
    <a:masterClrMapping/>
  </p:clrMapOvr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0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nl-BE" dirty="0"/>
              <a:t>Pro </a:t>
            </a:r>
            <a:r>
              <a:rPr lang="nl-BE" dirty="0" err="1"/>
              <a:t>Mandato</a:t>
            </a:r>
            <a:endParaRPr lang="nl-BE" dirty="0"/>
          </a:p>
          <a:p>
            <a:pPr algn="ctr"/>
            <a:r>
              <a:rPr lang="nl-BE" dirty="0"/>
              <a:t>2021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84CB85-4DE0-4A94-9B55-F0D417F18A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97142" cy="6858000"/>
          </a:xfrm>
          <a:prstGeom prst="rect">
            <a:avLst/>
          </a:prstGeom>
        </p:spPr>
      </p:pic>
      <p:sp>
        <p:nvSpPr>
          <p:cNvPr id="6" name="Rectangle 21">
            <a:extLst>
              <a:ext uri="{FF2B5EF4-FFF2-40B4-BE49-F238E27FC236}">
                <a16:creationId xmlns:a16="http://schemas.microsoft.com/office/drawing/2014/main" id="{A8AA3B0E-4576-413E-91F9-A637956188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7833" y="657552"/>
            <a:ext cx="7886700" cy="2852737"/>
          </a:xfrm>
        </p:spPr>
        <p:txBody>
          <a:bodyPr>
            <a:normAutofit/>
          </a:bodyPr>
          <a:lstStyle/>
          <a:p>
            <a:pPr algn="ctr" eaLnBrk="1" hangingPunct="1"/>
            <a:br>
              <a:rPr lang="nl-NL" sz="2400" dirty="0"/>
            </a:br>
            <a:r>
              <a:rPr lang="nl-NL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WAARDERING</a:t>
            </a:r>
          </a:p>
        </p:txBody>
      </p:sp>
    </p:spTree>
    <p:extLst>
      <p:ext uri="{BB962C8B-B14F-4D97-AF65-F5344CB8AC3E}">
        <p14:creationId xmlns:p14="http://schemas.microsoft.com/office/powerpoint/2010/main" val="2250305986"/>
      </p:ext>
    </p:extLst>
  </p:cSld>
  <p:clrMapOvr>
    <a:masterClrMapping/>
  </p:clrMapOvr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B10C5-0ADA-4BAA-BB87-278D00ECE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4065" y="517139"/>
            <a:ext cx="5635869" cy="4869656"/>
          </a:xfrm>
        </p:spPr>
        <p:txBody>
          <a:bodyPr>
            <a:normAutofit/>
          </a:bodyPr>
          <a:lstStyle/>
          <a:p>
            <a:pPr algn="ctr"/>
            <a:r>
              <a:rPr lang="nl-BE" sz="6000" b="1" dirty="0"/>
              <a:t>Dank u voor uw aandacht!</a:t>
            </a:r>
            <a:br>
              <a:rPr lang="nl-BE" sz="6000" b="1" dirty="0"/>
            </a:br>
            <a:br>
              <a:rPr lang="nl-BE" sz="6000" b="1" dirty="0"/>
            </a:br>
            <a:r>
              <a:rPr lang="nl-BE" sz="6000" b="1" dirty="0"/>
              <a:t>vragen:</a:t>
            </a:r>
            <a:br>
              <a:rPr lang="nl-BE" sz="6000" b="1" dirty="0"/>
            </a:br>
            <a:r>
              <a:rPr lang="nl-BE" sz="3000" b="1" dirty="0">
                <a:solidFill>
                  <a:srgbClr val="FF0000"/>
                </a:solidFill>
              </a:rPr>
              <a:t>flip.demey@litigationsupport.be</a:t>
            </a:r>
          </a:p>
        </p:txBody>
      </p:sp>
      <p:pic>
        <p:nvPicPr>
          <p:cNvPr id="3" name="image2.png">
            <a:extLst>
              <a:ext uri="{FF2B5EF4-FFF2-40B4-BE49-F238E27FC236}">
                <a16:creationId xmlns:a16="http://schemas.microsoft.com/office/drawing/2014/main" id="{145D4EA4-F782-4BE1-BBB8-AFA9C601E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49811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6266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image2.png">
            <a:extLst>
              <a:ext uri="{FF2B5EF4-FFF2-40B4-BE49-F238E27FC236}">
                <a16:creationId xmlns:a16="http://schemas.microsoft.com/office/drawing/2014/main" id="{8310928A-DC33-46F3-A3A1-5FE01EB30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Beste Elektrische Auto's van 2021 / 2022 - Mountox">
            <a:extLst>
              <a:ext uri="{FF2B5EF4-FFF2-40B4-BE49-F238E27FC236}">
                <a16:creationId xmlns:a16="http://schemas.microsoft.com/office/drawing/2014/main" id="{AB15562C-B213-4E74-B4FF-477F8B43E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65" y="2229913"/>
            <a:ext cx="2217295" cy="107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EB77D9E-9D52-47C0-BB47-65DDF786AE94}"/>
              </a:ext>
            </a:extLst>
          </p:cNvPr>
          <p:cNvSpPr/>
          <p:nvPr/>
        </p:nvSpPr>
        <p:spPr>
          <a:xfrm>
            <a:off x="5946533" y="3029541"/>
            <a:ext cx="2297875" cy="1620982"/>
          </a:xfrm>
          <a:custGeom>
            <a:avLst/>
            <a:gdLst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51906 w 2297875"/>
              <a:gd name="connsiteY4" fmla="*/ 831273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7875" h="1620982">
                <a:moveTo>
                  <a:pt x="1294410" y="825335"/>
                </a:moveTo>
                <a:lnTo>
                  <a:pt x="2297875" y="831273"/>
                </a:lnTo>
                <a:lnTo>
                  <a:pt x="2286000" y="5937"/>
                </a:lnTo>
                <a:lnTo>
                  <a:pt x="1140031" y="0"/>
                </a:lnTo>
                <a:lnTo>
                  <a:pt x="1151906" y="831273"/>
                </a:lnTo>
                <a:lnTo>
                  <a:pt x="890649" y="1377537"/>
                </a:lnTo>
                <a:lnTo>
                  <a:pt x="0" y="1377537"/>
                </a:lnTo>
                <a:lnTo>
                  <a:pt x="0" y="1620982"/>
                </a:lnTo>
                <a:lnTo>
                  <a:pt x="1145969" y="1609106"/>
                </a:lnTo>
                <a:lnTo>
                  <a:pt x="1145969" y="1365662"/>
                </a:lnTo>
                <a:lnTo>
                  <a:pt x="985652" y="1377537"/>
                </a:lnTo>
                <a:lnTo>
                  <a:pt x="1294410" y="825335"/>
                </a:lnTo>
                <a:close/>
              </a:path>
            </a:pathLst>
          </a:custGeom>
          <a:solidFill>
            <a:srgbClr val="92D050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CEA66453-5CDA-4624-A952-57546749F2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6525" y="3012136"/>
            <a:ext cx="1245200" cy="94433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2843808" y="2471607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2988270" y="2544632"/>
            <a:ext cx="11525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2989015" y="3263770"/>
            <a:ext cx="11509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Voorraden</a:t>
            </a:r>
          </a:p>
        </p:txBody>
      </p:sp>
      <p:sp>
        <p:nvSpPr>
          <p:cNvPr id="12" name="Text Box 61"/>
          <p:cNvSpPr txBox="1">
            <a:spLocks noChangeArrowheads="1"/>
          </p:cNvSpPr>
          <p:nvPr/>
        </p:nvSpPr>
        <p:spPr bwMode="auto">
          <a:xfrm>
            <a:off x="2989015" y="3911470"/>
            <a:ext cx="1150937" cy="46910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Vorderingen</a:t>
            </a:r>
          </a:p>
        </p:txBody>
      </p: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2988270" y="3481257"/>
            <a:ext cx="11509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BE" sz="1200"/>
              <a:t>Handels-vorderingen</a:t>
            </a:r>
            <a:endParaRPr lang="nl-NL" sz="1200"/>
          </a:p>
        </p:txBody>
      </p:sp>
      <p:sp>
        <p:nvSpPr>
          <p:cNvPr id="15" name="Text Box 64"/>
          <p:cNvSpPr txBox="1">
            <a:spLocks noChangeArrowheads="1"/>
          </p:cNvSpPr>
          <p:nvPr/>
        </p:nvSpPr>
        <p:spPr bwMode="auto">
          <a:xfrm>
            <a:off x="4140795" y="3840032"/>
            <a:ext cx="11509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Leveranciers</a:t>
            </a:r>
          </a:p>
        </p:txBody>
      </p:sp>
      <p:sp>
        <p:nvSpPr>
          <p:cNvPr id="19" name="Text Box 72"/>
          <p:cNvSpPr txBox="1">
            <a:spLocks noChangeArrowheads="1"/>
          </p:cNvSpPr>
          <p:nvPr/>
        </p:nvSpPr>
        <p:spPr bwMode="auto">
          <a:xfrm>
            <a:off x="4140795" y="4128957"/>
            <a:ext cx="1150938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Soc/Fisc.</a:t>
            </a:r>
          </a:p>
          <a:p>
            <a:pPr algn="ctr" eaLnBrk="1" hangingPunct="1"/>
            <a:r>
              <a:rPr lang="nl-NL" sz="1200"/>
              <a:t>Schulden</a:t>
            </a:r>
          </a:p>
          <a:p>
            <a:pPr algn="ctr" eaLnBrk="1" hangingPunct="1"/>
            <a:endParaRPr lang="nl-NL" sz="1200"/>
          </a:p>
        </p:txBody>
      </p:sp>
      <p:sp>
        <p:nvSpPr>
          <p:cNvPr id="20" name="Text Box 73"/>
          <p:cNvSpPr txBox="1">
            <a:spLocks noChangeArrowheads="1"/>
          </p:cNvSpPr>
          <p:nvPr/>
        </p:nvSpPr>
        <p:spPr bwMode="auto">
          <a:xfrm>
            <a:off x="5923514" y="4399439"/>
            <a:ext cx="1152525" cy="26709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 err="1"/>
              <a:t>Liq.Middelen</a:t>
            </a:r>
            <a:endParaRPr lang="nl-NL" sz="1000" dirty="0"/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4140795" y="2471607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B299431-35A9-4F60-A376-0F526B0EDFE5}"/>
              </a:ext>
            </a:extLst>
          </p:cNvPr>
          <p:cNvSpPr txBox="1"/>
          <p:nvPr/>
        </p:nvSpPr>
        <p:spPr>
          <a:xfrm rot="5400000">
            <a:off x="7908814" y="3258723"/>
            <a:ext cx="1013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00B050"/>
                </a:solidFill>
              </a:rPr>
              <a:t>Net-cash</a:t>
            </a: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A9C10B4B-2294-43B5-A0D3-4D8AD6731EEB}"/>
              </a:ext>
            </a:extLst>
          </p:cNvPr>
          <p:cNvSpPr/>
          <p:nvPr/>
        </p:nvSpPr>
        <p:spPr>
          <a:xfrm>
            <a:off x="2974769" y="3265715"/>
            <a:ext cx="1163782" cy="1128156"/>
          </a:xfrm>
          <a:custGeom>
            <a:avLst/>
            <a:gdLst>
              <a:gd name="connsiteX0" fmla="*/ 5937 w 1163782"/>
              <a:gd name="connsiteY0" fmla="*/ 0 h 1110343"/>
              <a:gd name="connsiteX1" fmla="*/ 1163782 w 1163782"/>
              <a:gd name="connsiteY1" fmla="*/ 5938 h 1110343"/>
              <a:gd name="connsiteX2" fmla="*/ 1140031 w 1163782"/>
              <a:gd name="connsiteY2" fmla="*/ 581891 h 1110343"/>
              <a:gd name="connsiteX3" fmla="*/ 896587 w 1163782"/>
              <a:gd name="connsiteY3" fmla="*/ 1110343 h 1110343"/>
              <a:gd name="connsiteX4" fmla="*/ 0 w 1163782"/>
              <a:gd name="connsiteY4" fmla="*/ 1110343 h 1110343"/>
              <a:gd name="connsiteX5" fmla="*/ 5937 w 1163782"/>
              <a:gd name="connsiteY5" fmla="*/ 0 h 1110343"/>
              <a:gd name="connsiteX0" fmla="*/ 5937 w 1163782"/>
              <a:gd name="connsiteY0" fmla="*/ 0 h 1128156"/>
              <a:gd name="connsiteX1" fmla="*/ 1163782 w 1163782"/>
              <a:gd name="connsiteY1" fmla="*/ 5938 h 1128156"/>
              <a:gd name="connsiteX2" fmla="*/ 1140031 w 1163782"/>
              <a:gd name="connsiteY2" fmla="*/ 581891 h 1128156"/>
              <a:gd name="connsiteX3" fmla="*/ 1157844 w 1163782"/>
              <a:gd name="connsiteY3" fmla="*/ 1128156 h 1128156"/>
              <a:gd name="connsiteX4" fmla="*/ 0 w 1163782"/>
              <a:gd name="connsiteY4" fmla="*/ 1110343 h 1128156"/>
              <a:gd name="connsiteX5" fmla="*/ 5937 w 1163782"/>
              <a:gd name="connsiteY5" fmla="*/ 0 h 11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782" h="1128156">
                <a:moveTo>
                  <a:pt x="5937" y="0"/>
                </a:moveTo>
                <a:lnTo>
                  <a:pt x="1163782" y="5938"/>
                </a:lnTo>
                <a:lnTo>
                  <a:pt x="1140031" y="581891"/>
                </a:lnTo>
                <a:lnTo>
                  <a:pt x="1157844" y="1128156"/>
                </a:lnTo>
                <a:lnTo>
                  <a:pt x="0" y="1110343"/>
                </a:lnTo>
                <a:lnTo>
                  <a:pt x="5937" y="0"/>
                </a:lnTo>
                <a:close/>
              </a:path>
            </a:pathLst>
          </a:custGeom>
          <a:solidFill>
            <a:srgbClr val="4472BE">
              <a:alpha val="21961"/>
            </a:srgbClr>
          </a:solidFill>
          <a:ln>
            <a:solidFill>
              <a:srgbClr val="2F528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669F2CF-8FEF-4E75-8DF2-0165C2EE9541}"/>
              </a:ext>
            </a:extLst>
          </p:cNvPr>
          <p:cNvSpPr/>
          <p:nvPr/>
        </p:nvSpPr>
        <p:spPr>
          <a:xfrm>
            <a:off x="2986994" y="2549549"/>
            <a:ext cx="1149887" cy="718518"/>
          </a:xfrm>
          <a:prstGeom prst="rect">
            <a:avLst/>
          </a:prstGeom>
          <a:solidFill>
            <a:srgbClr val="FFFF00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A4A3E07-C6EB-4BA6-9764-BB85466CC42E}"/>
              </a:ext>
            </a:extLst>
          </p:cNvPr>
          <p:cNvSpPr/>
          <p:nvPr/>
        </p:nvSpPr>
        <p:spPr>
          <a:xfrm>
            <a:off x="4127006" y="3849901"/>
            <a:ext cx="1163782" cy="782292"/>
          </a:xfrm>
          <a:custGeom>
            <a:avLst/>
            <a:gdLst>
              <a:gd name="connsiteX0" fmla="*/ 5937 w 1163782"/>
              <a:gd name="connsiteY0" fmla="*/ 0 h 1110343"/>
              <a:gd name="connsiteX1" fmla="*/ 1163782 w 1163782"/>
              <a:gd name="connsiteY1" fmla="*/ 5938 h 1110343"/>
              <a:gd name="connsiteX2" fmla="*/ 1140031 w 1163782"/>
              <a:gd name="connsiteY2" fmla="*/ 581891 h 1110343"/>
              <a:gd name="connsiteX3" fmla="*/ 896587 w 1163782"/>
              <a:gd name="connsiteY3" fmla="*/ 1110343 h 1110343"/>
              <a:gd name="connsiteX4" fmla="*/ 0 w 1163782"/>
              <a:gd name="connsiteY4" fmla="*/ 1110343 h 1110343"/>
              <a:gd name="connsiteX5" fmla="*/ 5937 w 1163782"/>
              <a:gd name="connsiteY5" fmla="*/ 0 h 1110343"/>
              <a:gd name="connsiteX0" fmla="*/ 5937 w 1163782"/>
              <a:gd name="connsiteY0" fmla="*/ 0 h 1128156"/>
              <a:gd name="connsiteX1" fmla="*/ 1163782 w 1163782"/>
              <a:gd name="connsiteY1" fmla="*/ 5938 h 1128156"/>
              <a:gd name="connsiteX2" fmla="*/ 1140031 w 1163782"/>
              <a:gd name="connsiteY2" fmla="*/ 581891 h 1128156"/>
              <a:gd name="connsiteX3" fmla="*/ 1157844 w 1163782"/>
              <a:gd name="connsiteY3" fmla="*/ 1128156 h 1128156"/>
              <a:gd name="connsiteX4" fmla="*/ 0 w 1163782"/>
              <a:gd name="connsiteY4" fmla="*/ 1110343 h 1128156"/>
              <a:gd name="connsiteX5" fmla="*/ 5937 w 1163782"/>
              <a:gd name="connsiteY5" fmla="*/ 0 h 11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782" h="1128156">
                <a:moveTo>
                  <a:pt x="5937" y="0"/>
                </a:moveTo>
                <a:lnTo>
                  <a:pt x="1163782" y="5938"/>
                </a:lnTo>
                <a:lnTo>
                  <a:pt x="1140031" y="581891"/>
                </a:lnTo>
                <a:lnTo>
                  <a:pt x="1157844" y="1128156"/>
                </a:lnTo>
                <a:lnTo>
                  <a:pt x="0" y="1110343"/>
                </a:lnTo>
                <a:lnTo>
                  <a:pt x="5937" y="0"/>
                </a:lnTo>
                <a:close/>
              </a:path>
            </a:pathLst>
          </a:custGeom>
          <a:solidFill>
            <a:srgbClr val="4472BE">
              <a:alpha val="21961"/>
            </a:srgbClr>
          </a:solidFill>
          <a:ln>
            <a:solidFill>
              <a:srgbClr val="2F528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0" name="Line 51">
            <a:extLst>
              <a:ext uri="{FF2B5EF4-FFF2-40B4-BE49-F238E27FC236}">
                <a16:creationId xmlns:a16="http://schemas.microsoft.com/office/drawing/2014/main" id="{AA54A378-229F-4D12-9A95-66796A7C8F73}"/>
              </a:ext>
            </a:extLst>
          </p:cNvPr>
          <p:cNvSpPr>
            <a:spLocks noChangeShapeType="1"/>
          </p:cNvSpPr>
          <p:nvPr/>
        </p:nvSpPr>
        <p:spPr bwMode="auto">
          <a:xfrm>
            <a:off x="5779845" y="2483598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3" name="Line 52">
            <a:extLst>
              <a:ext uri="{FF2B5EF4-FFF2-40B4-BE49-F238E27FC236}">
                <a16:creationId xmlns:a16="http://schemas.microsoft.com/office/drawing/2014/main" id="{B0A524FC-647A-4815-A43A-2DC1086326C0}"/>
              </a:ext>
            </a:extLst>
          </p:cNvPr>
          <p:cNvSpPr>
            <a:spLocks noChangeShapeType="1"/>
          </p:cNvSpPr>
          <p:nvPr/>
        </p:nvSpPr>
        <p:spPr bwMode="auto">
          <a:xfrm>
            <a:off x="7076832" y="2483598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01A7D1D-70A2-4607-A5CE-2A3AB424DCA3}"/>
              </a:ext>
            </a:extLst>
          </p:cNvPr>
          <p:cNvSpPr txBox="1"/>
          <p:nvPr/>
        </p:nvSpPr>
        <p:spPr>
          <a:xfrm>
            <a:off x="6587197" y="2168127"/>
            <a:ext cx="1041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Net-Cash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DED839C-EA03-4484-95E5-E46DDAC80AFE}"/>
              </a:ext>
            </a:extLst>
          </p:cNvPr>
          <p:cNvSpPr txBox="1"/>
          <p:nvPr/>
        </p:nvSpPr>
        <p:spPr>
          <a:xfrm>
            <a:off x="3386948" y="2114266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Enterprise </a:t>
            </a:r>
            <a:r>
              <a:rPr lang="nl-BE" dirty="0" err="1"/>
              <a:t>value</a:t>
            </a:r>
            <a:endParaRPr lang="nl-BE" dirty="0"/>
          </a:p>
        </p:txBody>
      </p:sp>
      <p:sp>
        <p:nvSpPr>
          <p:cNvPr id="37" name="Line 51">
            <a:extLst>
              <a:ext uri="{FF2B5EF4-FFF2-40B4-BE49-F238E27FC236}">
                <a16:creationId xmlns:a16="http://schemas.microsoft.com/office/drawing/2014/main" id="{D89DA65D-55C8-4A37-8057-627C684A108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2471607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8" name="Line 52">
            <a:extLst>
              <a:ext uri="{FF2B5EF4-FFF2-40B4-BE49-F238E27FC236}">
                <a16:creationId xmlns:a16="http://schemas.microsoft.com/office/drawing/2014/main" id="{ADE1A5E0-4A29-4ADD-A8DF-C770FFC8DC42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6987" y="2471607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8368CEE-27A0-4A93-8484-DCD5B1CA3A91}"/>
              </a:ext>
            </a:extLst>
          </p:cNvPr>
          <p:cNvSpPr txBox="1"/>
          <p:nvPr/>
        </p:nvSpPr>
        <p:spPr>
          <a:xfrm>
            <a:off x="905060" y="2114266"/>
            <a:ext cx="771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/>
              <a:t>Equity</a:t>
            </a:r>
            <a:endParaRPr lang="nl-B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A74B1C-C180-4F3F-B910-D7A868F401E8}"/>
              </a:ext>
            </a:extLst>
          </p:cNvPr>
          <p:cNvSpPr txBox="1"/>
          <p:nvPr/>
        </p:nvSpPr>
        <p:spPr>
          <a:xfrm>
            <a:off x="2512747" y="2006544"/>
            <a:ext cx="3449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5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929469D-32C3-4F65-B1E3-2BADCDCD5F0E}"/>
              </a:ext>
            </a:extLst>
          </p:cNvPr>
          <p:cNvSpPr txBox="1"/>
          <p:nvPr/>
        </p:nvSpPr>
        <p:spPr>
          <a:xfrm>
            <a:off x="5498251" y="2060405"/>
            <a:ext cx="3449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5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E5E1717-8EF9-4761-A926-8B15E595117F}"/>
              </a:ext>
            </a:extLst>
          </p:cNvPr>
          <p:cNvSpPr txBox="1"/>
          <p:nvPr/>
        </p:nvSpPr>
        <p:spPr>
          <a:xfrm rot="16200000">
            <a:off x="2506799" y="2732470"/>
            <a:ext cx="746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accent4">
                    <a:lumMod val="75000"/>
                  </a:schemeClr>
                </a:solidFill>
              </a:rPr>
              <a:t>V. act.</a:t>
            </a:r>
          </a:p>
        </p:txBody>
      </p:sp>
      <p:pic>
        <p:nvPicPr>
          <p:cNvPr id="1026" name="Picture 2" descr="De bronafbeelding bekijken">
            <a:extLst>
              <a:ext uri="{FF2B5EF4-FFF2-40B4-BE49-F238E27FC236}">
                <a16:creationId xmlns:a16="http://schemas.microsoft.com/office/drawing/2014/main" id="{A6A0AD92-6E56-4077-B5C4-9A6570EC2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706" y="3181082"/>
            <a:ext cx="1524138" cy="152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C1CBF99A-24B9-458D-8CF2-0E84A4D94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304" y="2680110"/>
            <a:ext cx="889533" cy="125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EDA13C0A-5490-4F36-9A57-DFCFB921F2F8}"/>
              </a:ext>
            </a:extLst>
          </p:cNvPr>
          <p:cNvSpPr/>
          <p:nvPr/>
        </p:nvSpPr>
        <p:spPr>
          <a:xfrm>
            <a:off x="5243629" y="3388856"/>
            <a:ext cx="471638" cy="12616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1F15A8C-6A47-423A-A294-E53FC30EF9DC}"/>
              </a:ext>
            </a:extLst>
          </p:cNvPr>
          <p:cNvSpPr/>
          <p:nvPr/>
        </p:nvSpPr>
        <p:spPr>
          <a:xfrm>
            <a:off x="3165813" y="4678233"/>
            <a:ext cx="2124975" cy="196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BF2AF88-27AE-4A0F-A2A2-FC95706ABFFD}"/>
              </a:ext>
            </a:extLst>
          </p:cNvPr>
          <p:cNvSpPr txBox="1"/>
          <p:nvPr/>
        </p:nvSpPr>
        <p:spPr>
          <a:xfrm>
            <a:off x="2896765" y="4639984"/>
            <a:ext cx="248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4472BE"/>
                </a:solidFill>
              </a:rPr>
              <a:t>Bedrijfskapitaalbehoefte</a:t>
            </a:r>
          </a:p>
        </p:txBody>
      </p:sp>
      <p:pic>
        <p:nvPicPr>
          <p:cNvPr id="42" name="Picture 6" descr="Afbeeldingsresultaten voor auto onderdelen">
            <a:extLst>
              <a:ext uri="{FF2B5EF4-FFF2-40B4-BE49-F238E27FC236}">
                <a16:creationId xmlns:a16="http://schemas.microsoft.com/office/drawing/2014/main" id="{296EEADD-13E1-4BAD-B223-C0FF5E070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87" y="2484709"/>
            <a:ext cx="2356273" cy="131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EA6C2FE4-2A15-46EF-A23D-399E34A0D38E}"/>
              </a:ext>
            </a:extLst>
          </p:cNvPr>
          <p:cNvSpPr/>
          <p:nvPr/>
        </p:nvSpPr>
        <p:spPr>
          <a:xfrm>
            <a:off x="4141429" y="2546698"/>
            <a:ext cx="1046861" cy="11036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4516B33-5D2D-47C2-9BC5-2A4CCA902348}"/>
              </a:ext>
            </a:extLst>
          </p:cNvPr>
          <p:cNvSpPr/>
          <p:nvPr/>
        </p:nvSpPr>
        <p:spPr>
          <a:xfrm>
            <a:off x="2569266" y="2505996"/>
            <a:ext cx="250168" cy="1352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052" name="Picture 4" descr="De bronafbeelding bekijken">
            <a:extLst>
              <a:ext uri="{FF2B5EF4-FFF2-40B4-BE49-F238E27FC236}">
                <a16:creationId xmlns:a16="http://schemas.microsoft.com/office/drawing/2014/main" id="{5B0D0347-4BD1-4FAA-8A07-411C18199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3414469"/>
            <a:ext cx="2308992" cy="130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45D19D5-5746-4562-B2E5-60F81E917A94}"/>
              </a:ext>
            </a:extLst>
          </p:cNvPr>
          <p:cNvSpPr/>
          <p:nvPr/>
        </p:nvSpPr>
        <p:spPr>
          <a:xfrm>
            <a:off x="2645206" y="3407080"/>
            <a:ext cx="471638" cy="1172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8" name="Line 52">
            <a:extLst>
              <a:ext uri="{FF2B5EF4-FFF2-40B4-BE49-F238E27FC236}">
                <a16:creationId xmlns:a16="http://schemas.microsoft.com/office/drawing/2014/main" id="{C9D0D422-5589-4A3D-AE3F-AFA5FC426942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6713" y="2471607"/>
            <a:ext cx="0" cy="95739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1AC424-28A7-4ADB-A74F-32A5BBA4AE89}"/>
              </a:ext>
            </a:extLst>
          </p:cNvPr>
          <p:cNvSpPr/>
          <p:nvPr/>
        </p:nvSpPr>
        <p:spPr>
          <a:xfrm>
            <a:off x="2779066" y="1877352"/>
            <a:ext cx="2788623" cy="3382469"/>
          </a:xfrm>
          <a:prstGeom prst="rect">
            <a:avLst/>
          </a:prstGeom>
          <a:noFill/>
          <a:ln w="57150">
            <a:solidFill>
              <a:srgbClr val="FF99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E48929-4756-46E4-9DAC-B69DA71F7D38}"/>
              </a:ext>
            </a:extLst>
          </p:cNvPr>
          <p:cNvSpPr txBox="1"/>
          <p:nvPr/>
        </p:nvSpPr>
        <p:spPr>
          <a:xfrm>
            <a:off x="2687525" y="1441067"/>
            <a:ext cx="3081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 VAN DE WAARDERING</a:t>
            </a:r>
          </a:p>
        </p:txBody>
      </p:sp>
      <p:pic>
        <p:nvPicPr>
          <p:cNvPr id="51" name="image1.jpeg">
            <a:extLst>
              <a:ext uri="{FF2B5EF4-FFF2-40B4-BE49-F238E27FC236}">
                <a16:creationId xmlns:a16="http://schemas.microsoft.com/office/drawing/2014/main" id="{29799A42-B6E7-4E43-AD04-AA190837BDC2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51844" y="5988106"/>
            <a:ext cx="1459448" cy="7333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5E4F998-294C-411D-B5C1-6AF4013281E3}"/>
              </a:ext>
            </a:extLst>
          </p:cNvPr>
          <p:cNvSpPr txBox="1"/>
          <p:nvPr/>
        </p:nvSpPr>
        <p:spPr>
          <a:xfrm rot="19904078">
            <a:off x="1022025" y="878701"/>
            <a:ext cx="218739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000" b="1" dirty="0">
                <a:solidFill>
                  <a:srgbClr val="FF0000"/>
                </a:solidFill>
              </a:rPr>
              <a:t>6,5 x EBITDA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1EE9FB5-58DB-44B1-9183-FBADE06BA0FD}"/>
              </a:ext>
            </a:extLst>
          </p:cNvPr>
          <p:cNvSpPr txBox="1"/>
          <p:nvPr/>
        </p:nvSpPr>
        <p:spPr>
          <a:xfrm rot="1681817">
            <a:off x="3406350" y="1122791"/>
            <a:ext cx="188865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000" b="1" dirty="0">
                <a:solidFill>
                  <a:srgbClr val="FF0000"/>
                </a:solidFill>
              </a:rPr>
              <a:t>1 x OMZET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592F3E6-9241-477D-AAF3-FB2A0A2FBD03}"/>
              </a:ext>
            </a:extLst>
          </p:cNvPr>
          <p:cNvSpPr txBox="1"/>
          <p:nvPr/>
        </p:nvSpPr>
        <p:spPr>
          <a:xfrm rot="929626">
            <a:off x="5107504" y="729817"/>
            <a:ext cx="31614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000" b="1" dirty="0">
                <a:solidFill>
                  <a:srgbClr val="FF0000"/>
                </a:solidFill>
              </a:rPr>
              <a:t>GECORRIGEERD</a:t>
            </a:r>
          </a:p>
          <a:p>
            <a:r>
              <a:rPr lang="nl-BE" sz="3000" b="1" dirty="0">
                <a:solidFill>
                  <a:srgbClr val="FF0000"/>
                </a:solidFill>
              </a:rPr>
              <a:t>EIGEN VERMOGEN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E245773-1056-4911-9268-3E459D922C2C}"/>
              </a:ext>
            </a:extLst>
          </p:cNvPr>
          <p:cNvSpPr txBox="1"/>
          <p:nvPr/>
        </p:nvSpPr>
        <p:spPr>
          <a:xfrm rot="20622860">
            <a:off x="916034" y="3912425"/>
            <a:ext cx="185832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000" b="1" dirty="0">
                <a:solidFill>
                  <a:srgbClr val="FF0000"/>
                </a:solidFill>
              </a:rPr>
              <a:t>EARN OUT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820AF34-F614-4E8B-93DF-6C6B6916D2D5}"/>
              </a:ext>
            </a:extLst>
          </p:cNvPr>
          <p:cNvSpPr txBox="1"/>
          <p:nvPr/>
        </p:nvSpPr>
        <p:spPr>
          <a:xfrm rot="1352457">
            <a:off x="4165276" y="3008666"/>
            <a:ext cx="220380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000" b="1" dirty="0">
                <a:solidFill>
                  <a:srgbClr val="FF0000"/>
                </a:solidFill>
              </a:rPr>
              <a:t>LOCKED BOX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1AA8A23-8E90-4A8B-841E-FC01ADE083FA}"/>
              </a:ext>
            </a:extLst>
          </p:cNvPr>
          <p:cNvSpPr txBox="1"/>
          <p:nvPr/>
        </p:nvSpPr>
        <p:spPr>
          <a:xfrm rot="702807">
            <a:off x="1646873" y="4779299"/>
            <a:ext cx="23827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000" b="1" dirty="0">
                <a:solidFill>
                  <a:srgbClr val="FF0000"/>
                </a:solidFill>
              </a:rPr>
              <a:t>DISCOUNTED </a:t>
            </a:r>
          </a:p>
          <a:p>
            <a:r>
              <a:rPr lang="nl-BE" sz="3000" b="1" dirty="0">
                <a:solidFill>
                  <a:srgbClr val="FF0000"/>
                </a:solidFill>
              </a:rPr>
              <a:t>CASH FLOW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3E0C9EF-BAA6-4BC7-B93C-841812EEA6BC}"/>
              </a:ext>
            </a:extLst>
          </p:cNvPr>
          <p:cNvSpPr txBox="1"/>
          <p:nvPr/>
        </p:nvSpPr>
        <p:spPr>
          <a:xfrm rot="20515542">
            <a:off x="4013684" y="4757565"/>
            <a:ext cx="32480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000" b="1" dirty="0">
                <a:solidFill>
                  <a:srgbClr val="FF0000"/>
                </a:solidFill>
              </a:rPr>
              <a:t>EIGEN VERMOGEN </a:t>
            </a:r>
          </a:p>
          <a:p>
            <a:r>
              <a:rPr lang="nl-BE" sz="3000" b="1" dirty="0">
                <a:solidFill>
                  <a:srgbClr val="FF0000"/>
                </a:solidFill>
              </a:rPr>
              <a:t>+ GOODWILL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6594DC8-9142-4CFD-BDCF-AD3D12881C8E}"/>
              </a:ext>
            </a:extLst>
          </p:cNvPr>
          <p:cNvSpPr txBox="1"/>
          <p:nvPr/>
        </p:nvSpPr>
        <p:spPr>
          <a:xfrm rot="850413">
            <a:off x="6193780" y="4966024"/>
            <a:ext cx="206351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000" b="1" dirty="0">
                <a:solidFill>
                  <a:srgbClr val="FF0000"/>
                </a:solidFill>
              </a:rPr>
              <a:t>ASSET DEAL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4D96AC-2A62-4B2E-B3A5-52417D42589F}"/>
              </a:ext>
            </a:extLst>
          </p:cNvPr>
          <p:cNvSpPr txBox="1"/>
          <p:nvPr/>
        </p:nvSpPr>
        <p:spPr>
          <a:xfrm rot="20967500">
            <a:off x="2187597" y="6077791"/>
            <a:ext cx="522655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000" b="1" dirty="0">
                <a:solidFill>
                  <a:srgbClr val="FF0000"/>
                </a:solidFill>
              </a:rPr>
              <a:t>3Y gemiddelde commissielonen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39145A2-A71B-4D99-B328-C7AE16A36E2B}"/>
              </a:ext>
            </a:extLst>
          </p:cNvPr>
          <p:cNvSpPr txBox="1"/>
          <p:nvPr/>
        </p:nvSpPr>
        <p:spPr>
          <a:xfrm rot="16771456">
            <a:off x="-1398229" y="4607950"/>
            <a:ext cx="390324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000" b="1" dirty="0">
                <a:solidFill>
                  <a:srgbClr val="FF0000"/>
                </a:solidFill>
              </a:rPr>
              <a:t>OVERWINST-METHODE</a:t>
            </a:r>
          </a:p>
        </p:txBody>
      </p:sp>
    </p:spTree>
    <p:extLst>
      <p:ext uri="{BB962C8B-B14F-4D97-AF65-F5344CB8AC3E}">
        <p14:creationId xmlns:p14="http://schemas.microsoft.com/office/powerpoint/2010/main" val="8138631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image2.png">
            <a:extLst>
              <a:ext uri="{FF2B5EF4-FFF2-40B4-BE49-F238E27FC236}">
                <a16:creationId xmlns:a16="http://schemas.microsoft.com/office/drawing/2014/main" id="{8310928A-DC33-46F3-A3A1-5FE01EB30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Beste Elektrische Auto's van 2021 / 2022 - Mountox">
            <a:extLst>
              <a:ext uri="{FF2B5EF4-FFF2-40B4-BE49-F238E27FC236}">
                <a16:creationId xmlns:a16="http://schemas.microsoft.com/office/drawing/2014/main" id="{AB15562C-B213-4E74-B4FF-477F8B43E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65" y="2229913"/>
            <a:ext cx="2217295" cy="107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EB77D9E-9D52-47C0-BB47-65DDF786AE94}"/>
              </a:ext>
            </a:extLst>
          </p:cNvPr>
          <p:cNvSpPr/>
          <p:nvPr/>
        </p:nvSpPr>
        <p:spPr>
          <a:xfrm>
            <a:off x="5946533" y="3029541"/>
            <a:ext cx="2297875" cy="1620982"/>
          </a:xfrm>
          <a:custGeom>
            <a:avLst/>
            <a:gdLst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51906 w 2297875"/>
              <a:gd name="connsiteY4" fmla="*/ 831273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7875" h="1620982">
                <a:moveTo>
                  <a:pt x="1294410" y="825335"/>
                </a:moveTo>
                <a:lnTo>
                  <a:pt x="2297875" y="831273"/>
                </a:lnTo>
                <a:lnTo>
                  <a:pt x="2286000" y="5937"/>
                </a:lnTo>
                <a:lnTo>
                  <a:pt x="1140031" y="0"/>
                </a:lnTo>
                <a:lnTo>
                  <a:pt x="1151906" y="831273"/>
                </a:lnTo>
                <a:lnTo>
                  <a:pt x="890649" y="1377537"/>
                </a:lnTo>
                <a:lnTo>
                  <a:pt x="0" y="1377537"/>
                </a:lnTo>
                <a:lnTo>
                  <a:pt x="0" y="1620982"/>
                </a:lnTo>
                <a:lnTo>
                  <a:pt x="1145969" y="1609106"/>
                </a:lnTo>
                <a:lnTo>
                  <a:pt x="1145969" y="1365662"/>
                </a:lnTo>
                <a:lnTo>
                  <a:pt x="985652" y="1377537"/>
                </a:lnTo>
                <a:lnTo>
                  <a:pt x="1294410" y="825335"/>
                </a:lnTo>
                <a:close/>
              </a:path>
            </a:pathLst>
          </a:custGeom>
          <a:solidFill>
            <a:srgbClr val="92D050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CEA66453-5CDA-4624-A952-57546749F2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6525" y="3012136"/>
            <a:ext cx="1245200" cy="94433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2843808" y="2471607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2988270" y="2544632"/>
            <a:ext cx="11525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2989015" y="3263770"/>
            <a:ext cx="11509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Voorraden</a:t>
            </a:r>
          </a:p>
        </p:txBody>
      </p:sp>
      <p:sp>
        <p:nvSpPr>
          <p:cNvPr id="12" name="Text Box 61"/>
          <p:cNvSpPr txBox="1">
            <a:spLocks noChangeArrowheads="1"/>
          </p:cNvSpPr>
          <p:nvPr/>
        </p:nvSpPr>
        <p:spPr bwMode="auto">
          <a:xfrm>
            <a:off x="2989015" y="3911470"/>
            <a:ext cx="1150937" cy="46910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Vorderingen</a:t>
            </a:r>
          </a:p>
        </p:txBody>
      </p: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2988270" y="3481257"/>
            <a:ext cx="11509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BE" sz="1200"/>
              <a:t>Handels-vorderingen</a:t>
            </a:r>
            <a:endParaRPr lang="nl-NL" sz="1200"/>
          </a:p>
        </p:txBody>
      </p:sp>
      <p:sp>
        <p:nvSpPr>
          <p:cNvPr id="15" name="Text Box 64"/>
          <p:cNvSpPr txBox="1">
            <a:spLocks noChangeArrowheads="1"/>
          </p:cNvSpPr>
          <p:nvPr/>
        </p:nvSpPr>
        <p:spPr bwMode="auto">
          <a:xfrm>
            <a:off x="4140795" y="3840032"/>
            <a:ext cx="11509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Leveranciers</a:t>
            </a:r>
          </a:p>
        </p:txBody>
      </p:sp>
      <p:sp>
        <p:nvSpPr>
          <p:cNvPr id="19" name="Text Box 72"/>
          <p:cNvSpPr txBox="1">
            <a:spLocks noChangeArrowheads="1"/>
          </p:cNvSpPr>
          <p:nvPr/>
        </p:nvSpPr>
        <p:spPr bwMode="auto">
          <a:xfrm>
            <a:off x="4140795" y="4128957"/>
            <a:ext cx="1150938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Soc/Fisc.</a:t>
            </a:r>
          </a:p>
          <a:p>
            <a:pPr algn="ctr" eaLnBrk="1" hangingPunct="1"/>
            <a:r>
              <a:rPr lang="nl-NL" sz="1200"/>
              <a:t>Schulden</a:t>
            </a:r>
          </a:p>
          <a:p>
            <a:pPr algn="ctr" eaLnBrk="1" hangingPunct="1"/>
            <a:endParaRPr lang="nl-NL" sz="1200"/>
          </a:p>
        </p:txBody>
      </p:sp>
      <p:sp>
        <p:nvSpPr>
          <p:cNvPr id="20" name="Text Box 73"/>
          <p:cNvSpPr txBox="1">
            <a:spLocks noChangeArrowheads="1"/>
          </p:cNvSpPr>
          <p:nvPr/>
        </p:nvSpPr>
        <p:spPr bwMode="auto">
          <a:xfrm>
            <a:off x="5923514" y="4399439"/>
            <a:ext cx="1152525" cy="26709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 err="1"/>
              <a:t>Liq.Middelen</a:t>
            </a:r>
            <a:endParaRPr lang="nl-NL" sz="1000" dirty="0"/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4140795" y="2471607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B299431-35A9-4F60-A376-0F526B0EDFE5}"/>
              </a:ext>
            </a:extLst>
          </p:cNvPr>
          <p:cNvSpPr txBox="1"/>
          <p:nvPr/>
        </p:nvSpPr>
        <p:spPr>
          <a:xfrm rot="5400000">
            <a:off x="7908814" y="3258723"/>
            <a:ext cx="1013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00B050"/>
                </a:solidFill>
              </a:rPr>
              <a:t>Net-cash</a:t>
            </a: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A9C10B4B-2294-43B5-A0D3-4D8AD6731EEB}"/>
              </a:ext>
            </a:extLst>
          </p:cNvPr>
          <p:cNvSpPr/>
          <p:nvPr/>
        </p:nvSpPr>
        <p:spPr>
          <a:xfrm>
            <a:off x="2974769" y="3265715"/>
            <a:ext cx="1163782" cy="1128156"/>
          </a:xfrm>
          <a:custGeom>
            <a:avLst/>
            <a:gdLst>
              <a:gd name="connsiteX0" fmla="*/ 5937 w 1163782"/>
              <a:gd name="connsiteY0" fmla="*/ 0 h 1110343"/>
              <a:gd name="connsiteX1" fmla="*/ 1163782 w 1163782"/>
              <a:gd name="connsiteY1" fmla="*/ 5938 h 1110343"/>
              <a:gd name="connsiteX2" fmla="*/ 1140031 w 1163782"/>
              <a:gd name="connsiteY2" fmla="*/ 581891 h 1110343"/>
              <a:gd name="connsiteX3" fmla="*/ 896587 w 1163782"/>
              <a:gd name="connsiteY3" fmla="*/ 1110343 h 1110343"/>
              <a:gd name="connsiteX4" fmla="*/ 0 w 1163782"/>
              <a:gd name="connsiteY4" fmla="*/ 1110343 h 1110343"/>
              <a:gd name="connsiteX5" fmla="*/ 5937 w 1163782"/>
              <a:gd name="connsiteY5" fmla="*/ 0 h 1110343"/>
              <a:gd name="connsiteX0" fmla="*/ 5937 w 1163782"/>
              <a:gd name="connsiteY0" fmla="*/ 0 h 1128156"/>
              <a:gd name="connsiteX1" fmla="*/ 1163782 w 1163782"/>
              <a:gd name="connsiteY1" fmla="*/ 5938 h 1128156"/>
              <a:gd name="connsiteX2" fmla="*/ 1140031 w 1163782"/>
              <a:gd name="connsiteY2" fmla="*/ 581891 h 1128156"/>
              <a:gd name="connsiteX3" fmla="*/ 1157844 w 1163782"/>
              <a:gd name="connsiteY3" fmla="*/ 1128156 h 1128156"/>
              <a:gd name="connsiteX4" fmla="*/ 0 w 1163782"/>
              <a:gd name="connsiteY4" fmla="*/ 1110343 h 1128156"/>
              <a:gd name="connsiteX5" fmla="*/ 5937 w 1163782"/>
              <a:gd name="connsiteY5" fmla="*/ 0 h 11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782" h="1128156">
                <a:moveTo>
                  <a:pt x="5937" y="0"/>
                </a:moveTo>
                <a:lnTo>
                  <a:pt x="1163782" y="5938"/>
                </a:lnTo>
                <a:lnTo>
                  <a:pt x="1140031" y="581891"/>
                </a:lnTo>
                <a:lnTo>
                  <a:pt x="1157844" y="1128156"/>
                </a:lnTo>
                <a:lnTo>
                  <a:pt x="0" y="1110343"/>
                </a:lnTo>
                <a:lnTo>
                  <a:pt x="5937" y="0"/>
                </a:lnTo>
                <a:close/>
              </a:path>
            </a:pathLst>
          </a:custGeom>
          <a:solidFill>
            <a:srgbClr val="4472BE">
              <a:alpha val="21961"/>
            </a:srgbClr>
          </a:solidFill>
          <a:ln>
            <a:solidFill>
              <a:srgbClr val="2F528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669F2CF-8FEF-4E75-8DF2-0165C2EE9541}"/>
              </a:ext>
            </a:extLst>
          </p:cNvPr>
          <p:cNvSpPr/>
          <p:nvPr/>
        </p:nvSpPr>
        <p:spPr>
          <a:xfrm>
            <a:off x="2986994" y="2549549"/>
            <a:ext cx="1149887" cy="718518"/>
          </a:xfrm>
          <a:prstGeom prst="rect">
            <a:avLst/>
          </a:prstGeom>
          <a:solidFill>
            <a:srgbClr val="FFFF00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A4A3E07-C6EB-4BA6-9764-BB85466CC42E}"/>
              </a:ext>
            </a:extLst>
          </p:cNvPr>
          <p:cNvSpPr/>
          <p:nvPr/>
        </p:nvSpPr>
        <p:spPr>
          <a:xfrm>
            <a:off x="4127006" y="3849901"/>
            <a:ext cx="1163782" cy="782292"/>
          </a:xfrm>
          <a:custGeom>
            <a:avLst/>
            <a:gdLst>
              <a:gd name="connsiteX0" fmla="*/ 5937 w 1163782"/>
              <a:gd name="connsiteY0" fmla="*/ 0 h 1110343"/>
              <a:gd name="connsiteX1" fmla="*/ 1163782 w 1163782"/>
              <a:gd name="connsiteY1" fmla="*/ 5938 h 1110343"/>
              <a:gd name="connsiteX2" fmla="*/ 1140031 w 1163782"/>
              <a:gd name="connsiteY2" fmla="*/ 581891 h 1110343"/>
              <a:gd name="connsiteX3" fmla="*/ 896587 w 1163782"/>
              <a:gd name="connsiteY3" fmla="*/ 1110343 h 1110343"/>
              <a:gd name="connsiteX4" fmla="*/ 0 w 1163782"/>
              <a:gd name="connsiteY4" fmla="*/ 1110343 h 1110343"/>
              <a:gd name="connsiteX5" fmla="*/ 5937 w 1163782"/>
              <a:gd name="connsiteY5" fmla="*/ 0 h 1110343"/>
              <a:gd name="connsiteX0" fmla="*/ 5937 w 1163782"/>
              <a:gd name="connsiteY0" fmla="*/ 0 h 1128156"/>
              <a:gd name="connsiteX1" fmla="*/ 1163782 w 1163782"/>
              <a:gd name="connsiteY1" fmla="*/ 5938 h 1128156"/>
              <a:gd name="connsiteX2" fmla="*/ 1140031 w 1163782"/>
              <a:gd name="connsiteY2" fmla="*/ 581891 h 1128156"/>
              <a:gd name="connsiteX3" fmla="*/ 1157844 w 1163782"/>
              <a:gd name="connsiteY3" fmla="*/ 1128156 h 1128156"/>
              <a:gd name="connsiteX4" fmla="*/ 0 w 1163782"/>
              <a:gd name="connsiteY4" fmla="*/ 1110343 h 1128156"/>
              <a:gd name="connsiteX5" fmla="*/ 5937 w 1163782"/>
              <a:gd name="connsiteY5" fmla="*/ 0 h 11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782" h="1128156">
                <a:moveTo>
                  <a:pt x="5937" y="0"/>
                </a:moveTo>
                <a:lnTo>
                  <a:pt x="1163782" y="5938"/>
                </a:lnTo>
                <a:lnTo>
                  <a:pt x="1140031" y="581891"/>
                </a:lnTo>
                <a:lnTo>
                  <a:pt x="1157844" y="1128156"/>
                </a:lnTo>
                <a:lnTo>
                  <a:pt x="0" y="1110343"/>
                </a:lnTo>
                <a:lnTo>
                  <a:pt x="5937" y="0"/>
                </a:lnTo>
                <a:close/>
              </a:path>
            </a:pathLst>
          </a:custGeom>
          <a:solidFill>
            <a:srgbClr val="4472BE">
              <a:alpha val="21961"/>
            </a:srgbClr>
          </a:solidFill>
          <a:ln>
            <a:solidFill>
              <a:srgbClr val="2F528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0" name="Line 51">
            <a:extLst>
              <a:ext uri="{FF2B5EF4-FFF2-40B4-BE49-F238E27FC236}">
                <a16:creationId xmlns:a16="http://schemas.microsoft.com/office/drawing/2014/main" id="{AA54A378-229F-4D12-9A95-66796A7C8F73}"/>
              </a:ext>
            </a:extLst>
          </p:cNvPr>
          <p:cNvSpPr>
            <a:spLocks noChangeShapeType="1"/>
          </p:cNvSpPr>
          <p:nvPr/>
        </p:nvSpPr>
        <p:spPr bwMode="auto">
          <a:xfrm>
            <a:off x="5779845" y="2483598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3" name="Line 52">
            <a:extLst>
              <a:ext uri="{FF2B5EF4-FFF2-40B4-BE49-F238E27FC236}">
                <a16:creationId xmlns:a16="http://schemas.microsoft.com/office/drawing/2014/main" id="{B0A524FC-647A-4815-A43A-2DC1086326C0}"/>
              </a:ext>
            </a:extLst>
          </p:cNvPr>
          <p:cNvSpPr>
            <a:spLocks noChangeShapeType="1"/>
          </p:cNvSpPr>
          <p:nvPr/>
        </p:nvSpPr>
        <p:spPr bwMode="auto">
          <a:xfrm>
            <a:off x="7076832" y="2483598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01A7D1D-70A2-4607-A5CE-2A3AB424DCA3}"/>
              </a:ext>
            </a:extLst>
          </p:cNvPr>
          <p:cNvSpPr txBox="1"/>
          <p:nvPr/>
        </p:nvSpPr>
        <p:spPr>
          <a:xfrm>
            <a:off x="6587197" y="2168127"/>
            <a:ext cx="1041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Net-Cash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DED839C-EA03-4484-95E5-E46DDAC80AFE}"/>
              </a:ext>
            </a:extLst>
          </p:cNvPr>
          <p:cNvSpPr txBox="1"/>
          <p:nvPr/>
        </p:nvSpPr>
        <p:spPr>
          <a:xfrm>
            <a:off x="3386948" y="2114266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Enterprise </a:t>
            </a:r>
            <a:r>
              <a:rPr lang="nl-BE" dirty="0" err="1"/>
              <a:t>value</a:t>
            </a:r>
            <a:endParaRPr lang="nl-BE" dirty="0"/>
          </a:p>
        </p:txBody>
      </p:sp>
      <p:sp>
        <p:nvSpPr>
          <p:cNvPr id="37" name="Line 51">
            <a:extLst>
              <a:ext uri="{FF2B5EF4-FFF2-40B4-BE49-F238E27FC236}">
                <a16:creationId xmlns:a16="http://schemas.microsoft.com/office/drawing/2014/main" id="{D89DA65D-55C8-4A37-8057-627C684A108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2471607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8" name="Line 52">
            <a:extLst>
              <a:ext uri="{FF2B5EF4-FFF2-40B4-BE49-F238E27FC236}">
                <a16:creationId xmlns:a16="http://schemas.microsoft.com/office/drawing/2014/main" id="{ADE1A5E0-4A29-4ADD-A8DF-C770FFC8DC42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6987" y="2471607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8368CEE-27A0-4A93-8484-DCD5B1CA3A91}"/>
              </a:ext>
            </a:extLst>
          </p:cNvPr>
          <p:cNvSpPr txBox="1"/>
          <p:nvPr/>
        </p:nvSpPr>
        <p:spPr>
          <a:xfrm>
            <a:off x="905060" y="2114266"/>
            <a:ext cx="771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/>
              <a:t>Equity</a:t>
            </a:r>
            <a:endParaRPr lang="nl-B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A74B1C-C180-4F3F-B910-D7A868F401E8}"/>
              </a:ext>
            </a:extLst>
          </p:cNvPr>
          <p:cNvSpPr txBox="1"/>
          <p:nvPr/>
        </p:nvSpPr>
        <p:spPr>
          <a:xfrm>
            <a:off x="2512747" y="2006544"/>
            <a:ext cx="3449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5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929469D-32C3-4F65-B1E3-2BADCDCD5F0E}"/>
              </a:ext>
            </a:extLst>
          </p:cNvPr>
          <p:cNvSpPr txBox="1"/>
          <p:nvPr/>
        </p:nvSpPr>
        <p:spPr>
          <a:xfrm>
            <a:off x="5498251" y="2060405"/>
            <a:ext cx="3449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5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E5E1717-8EF9-4761-A926-8B15E595117F}"/>
              </a:ext>
            </a:extLst>
          </p:cNvPr>
          <p:cNvSpPr txBox="1"/>
          <p:nvPr/>
        </p:nvSpPr>
        <p:spPr>
          <a:xfrm rot="16200000">
            <a:off x="2506799" y="2732470"/>
            <a:ext cx="746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accent4">
                    <a:lumMod val="75000"/>
                  </a:schemeClr>
                </a:solidFill>
              </a:rPr>
              <a:t>V. act.</a:t>
            </a:r>
          </a:p>
        </p:txBody>
      </p:sp>
      <p:pic>
        <p:nvPicPr>
          <p:cNvPr id="1026" name="Picture 2" descr="De bronafbeelding bekijken">
            <a:extLst>
              <a:ext uri="{FF2B5EF4-FFF2-40B4-BE49-F238E27FC236}">
                <a16:creationId xmlns:a16="http://schemas.microsoft.com/office/drawing/2014/main" id="{A6A0AD92-6E56-4077-B5C4-9A6570EC2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706" y="3181082"/>
            <a:ext cx="1524138" cy="152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C1CBF99A-24B9-458D-8CF2-0E84A4D94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304" y="2680110"/>
            <a:ext cx="889533" cy="125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EDA13C0A-5490-4F36-9A57-DFCFB921F2F8}"/>
              </a:ext>
            </a:extLst>
          </p:cNvPr>
          <p:cNvSpPr/>
          <p:nvPr/>
        </p:nvSpPr>
        <p:spPr>
          <a:xfrm>
            <a:off x="5243629" y="3388856"/>
            <a:ext cx="471638" cy="12616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1F15A8C-6A47-423A-A294-E53FC30EF9DC}"/>
              </a:ext>
            </a:extLst>
          </p:cNvPr>
          <p:cNvSpPr/>
          <p:nvPr/>
        </p:nvSpPr>
        <p:spPr>
          <a:xfrm>
            <a:off x="3165813" y="4678233"/>
            <a:ext cx="2124975" cy="196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BF2AF88-27AE-4A0F-A2A2-FC95706ABFFD}"/>
              </a:ext>
            </a:extLst>
          </p:cNvPr>
          <p:cNvSpPr txBox="1"/>
          <p:nvPr/>
        </p:nvSpPr>
        <p:spPr>
          <a:xfrm>
            <a:off x="2896765" y="4639984"/>
            <a:ext cx="248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4472BE"/>
                </a:solidFill>
              </a:rPr>
              <a:t>Bedrijfskapitaalbehoefte</a:t>
            </a:r>
          </a:p>
        </p:txBody>
      </p:sp>
      <p:pic>
        <p:nvPicPr>
          <p:cNvPr id="42" name="Picture 6" descr="Afbeeldingsresultaten voor auto onderdelen">
            <a:extLst>
              <a:ext uri="{FF2B5EF4-FFF2-40B4-BE49-F238E27FC236}">
                <a16:creationId xmlns:a16="http://schemas.microsoft.com/office/drawing/2014/main" id="{296EEADD-13E1-4BAD-B223-C0FF5E070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87" y="2484709"/>
            <a:ext cx="2356273" cy="131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EA6C2FE4-2A15-46EF-A23D-399E34A0D38E}"/>
              </a:ext>
            </a:extLst>
          </p:cNvPr>
          <p:cNvSpPr/>
          <p:nvPr/>
        </p:nvSpPr>
        <p:spPr>
          <a:xfrm>
            <a:off x="4141429" y="2546698"/>
            <a:ext cx="1046861" cy="11036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4516B33-5D2D-47C2-9BC5-2A4CCA902348}"/>
              </a:ext>
            </a:extLst>
          </p:cNvPr>
          <p:cNvSpPr/>
          <p:nvPr/>
        </p:nvSpPr>
        <p:spPr>
          <a:xfrm>
            <a:off x="2569266" y="2505996"/>
            <a:ext cx="250168" cy="1352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052" name="Picture 4" descr="De bronafbeelding bekijken">
            <a:extLst>
              <a:ext uri="{FF2B5EF4-FFF2-40B4-BE49-F238E27FC236}">
                <a16:creationId xmlns:a16="http://schemas.microsoft.com/office/drawing/2014/main" id="{5B0D0347-4BD1-4FAA-8A07-411C18199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3414469"/>
            <a:ext cx="2308992" cy="130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45D19D5-5746-4562-B2E5-60F81E917A94}"/>
              </a:ext>
            </a:extLst>
          </p:cNvPr>
          <p:cNvSpPr/>
          <p:nvPr/>
        </p:nvSpPr>
        <p:spPr>
          <a:xfrm>
            <a:off x="2645206" y="3407080"/>
            <a:ext cx="471638" cy="1172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8" name="Line 52">
            <a:extLst>
              <a:ext uri="{FF2B5EF4-FFF2-40B4-BE49-F238E27FC236}">
                <a16:creationId xmlns:a16="http://schemas.microsoft.com/office/drawing/2014/main" id="{C9D0D422-5589-4A3D-AE3F-AFA5FC426942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6713" y="2471607"/>
            <a:ext cx="0" cy="95739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1AC424-28A7-4ADB-A74F-32A5BBA4AE89}"/>
              </a:ext>
            </a:extLst>
          </p:cNvPr>
          <p:cNvSpPr/>
          <p:nvPr/>
        </p:nvSpPr>
        <p:spPr>
          <a:xfrm>
            <a:off x="2779066" y="1877352"/>
            <a:ext cx="2788623" cy="3382469"/>
          </a:xfrm>
          <a:prstGeom prst="rect">
            <a:avLst/>
          </a:prstGeom>
          <a:noFill/>
          <a:ln w="57150">
            <a:solidFill>
              <a:srgbClr val="FF99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E48929-4756-46E4-9DAC-B69DA71F7D38}"/>
              </a:ext>
            </a:extLst>
          </p:cNvPr>
          <p:cNvSpPr txBox="1"/>
          <p:nvPr/>
        </p:nvSpPr>
        <p:spPr>
          <a:xfrm>
            <a:off x="2687525" y="1441067"/>
            <a:ext cx="3081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 VAN DE WAARDERING</a:t>
            </a:r>
          </a:p>
        </p:txBody>
      </p:sp>
      <p:pic>
        <p:nvPicPr>
          <p:cNvPr id="51" name="image1.jpeg">
            <a:extLst>
              <a:ext uri="{FF2B5EF4-FFF2-40B4-BE49-F238E27FC236}">
                <a16:creationId xmlns:a16="http://schemas.microsoft.com/office/drawing/2014/main" id="{29799A42-B6E7-4E43-AD04-AA190837BDC2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51844" y="5988106"/>
            <a:ext cx="1459448" cy="7333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5E4F998-294C-411D-B5C1-6AF4013281E3}"/>
              </a:ext>
            </a:extLst>
          </p:cNvPr>
          <p:cNvSpPr txBox="1"/>
          <p:nvPr/>
        </p:nvSpPr>
        <p:spPr>
          <a:xfrm rot="19904078">
            <a:off x="1022025" y="878701"/>
            <a:ext cx="218739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000" b="1" dirty="0">
                <a:solidFill>
                  <a:srgbClr val="FF0000"/>
                </a:solidFill>
              </a:rPr>
              <a:t>6,5 x EBITDA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1EE9FB5-58DB-44B1-9183-FBADE06BA0FD}"/>
              </a:ext>
            </a:extLst>
          </p:cNvPr>
          <p:cNvSpPr txBox="1"/>
          <p:nvPr/>
        </p:nvSpPr>
        <p:spPr>
          <a:xfrm rot="1681817">
            <a:off x="3406350" y="1122791"/>
            <a:ext cx="188865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000" b="1" dirty="0">
                <a:solidFill>
                  <a:srgbClr val="FF0000"/>
                </a:solidFill>
              </a:rPr>
              <a:t>1 x OMZET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592F3E6-9241-477D-AAF3-FB2A0A2FBD03}"/>
              </a:ext>
            </a:extLst>
          </p:cNvPr>
          <p:cNvSpPr txBox="1"/>
          <p:nvPr/>
        </p:nvSpPr>
        <p:spPr>
          <a:xfrm rot="929626">
            <a:off x="5107504" y="729817"/>
            <a:ext cx="31614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000" b="1" dirty="0">
                <a:solidFill>
                  <a:srgbClr val="FF0000"/>
                </a:solidFill>
              </a:rPr>
              <a:t>GECORRIGEERD</a:t>
            </a:r>
          </a:p>
          <a:p>
            <a:r>
              <a:rPr lang="nl-BE" sz="3000" b="1" dirty="0">
                <a:solidFill>
                  <a:srgbClr val="FF0000"/>
                </a:solidFill>
              </a:rPr>
              <a:t>EIGEN VERMOGEN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E245773-1056-4911-9268-3E459D922C2C}"/>
              </a:ext>
            </a:extLst>
          </p:cNvPr>
          <p:cNvSpPr txBox="1"/>
          <p:nvPr/>
        </p:nvSpPr>
        <p:spPr>
          <a:xfrm rot="20622860">
            <a:off x="916034" y="3912425"/>
            <a:ext cx="185832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000" b="1" dirty="0">
                <a:solidFill>
                  <a:srgbClr val="FF0000"/>
                </a:solidFill>
              </a:rPr>
              <a:t>EARN OUT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820AF34-F614-4E8B-93DF-6C6B6916D2D5}"/>
              </a:ext>
            </a:extLst>
          </p:cNvPr>
          <p:cNvSpPr txBox="1"/>
          <p:nvPr/>
        </p:nvSpPr>
        <p:spPr>
          <a:xfrm rot="1352457">
            <a:off x="4165276" y="3008666"/>
            <a:ext cx="220380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000" b="1" dirty="0">
                <a:solidFill>
                  <a:srgbClr val="FF0000"/>
                </a:solidFill>
              </a:rPr>
              <a:t>LOCKED BOX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1AA8A23-8E90-4A8B-841E-FC01ADE083FA}"/>
              </a:ext>
            </a:extLst>
          </p:cNvPr>
          <p:cNvSpPr txBox="1"/>
          <p:nvPr/>
        </p:nvSpPr>
        <p:spPr>
          <a:xfrm rot="702807">
            <a:off x="1646873" y="4779299"/>
            <a:ext cx="23827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000" b="1" dirty="0">
                <a:solidFill>
                  <a:srgbClr val="FF0000"/>
                </a:solidFill>
              </a:rPr>
              <a:t>DISCOUNTED </a:t>
            </a:r>
          </a:p>
          <a:p>
            <a:r>
              <a:rPr lang="nl-BE" sz="3000" b="1" dirty="0">
                <a:solidFill>
                  <a:srgbClr val="FF0000"/>
                </a:solidFill>
              </a:rPr>
              <a:t>CASH FLOW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3E0C9EF-BAA6-4BC7-B93C-841812EEA6BC}"/>
              </a:ext>
            </a:extLst>
          </p:cNvPr>
          <p:cNvSpPr txBox="1"/>
          <p:nvPr/>
        </p:nvSpPr>
        <p:spPr>
          <a:xfrm rot="20515542">
            <a:off x="4013684" y="4757565"/>
            <a:ext cx="32480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000" b="1" dirty="0">
                <a:solidFill>
                  <a:srgbClr val="FF0000"/>
                </a:solidFill>
              </a:rPr>
              <a:t>EIGEN VERMOGEN </a:t>
            </a:r>
          </a:p>
          <a:p>
            <a:r>
              <a:rPr lang="nl-BE" sz="3000" b="1" dirty="0">
                <a:solidFill>
                  <a:srgbClr val="FF0000"/>
                </a:solidFill>
              </a:rPr>
              <a:t>+ GOODWILL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6594DC8-9142-4CFD-BDCF-AD3D12881C8E}"/>
              </a:ext>
            </a:extLst>
          </p:cNvPr>
          <p:cNvSpPr txBox="1"/>
          <p:nvPr/>
        </p:nvSpPr>
        <p:spPr>
          <a:xfrm rot="850413">
            <a:off x="6193780" y="4966024"/>
            <a:ext cx="206351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000" b="1" dirty="0">
                <a:solidFill>
                  <a:srgbClr val="FF0000"/>
                </a:solidFill>
              </a:rPr>
              <a:t>ASSET DEAL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4D96AC-2A62-4B2E-B3A5-52417D42589F}"/>
              </a:ext>
            </a:extLst>
          </p:cNvPr>
          <p:cNvSpPr txBox="1"/>
          <p:nvPr/>
        </p:nvSpPr>
        <p:spPr>
          <a:xfrm rot="20967500">
            <a:off x="2187597" y="6077791"/>
            <a:ext cx="522655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000" b="1" dirty="0">
                <a:solidFill>
                  <a:srgbClr val="FF0000"/>
                </a:solidFill>
              </a:rPr>
              <a:t>3Y gemiddelde commissielonen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39145A2-A71B-4D99-B328-C7AE16A36E2B}"/>
              </a:ext>
            </a:extLst>
          </p:cNvPr>
          <p:cNvSpPr txBox="1"/>
          <p:nvPr/>
        </p:nvSpPr>
        <p:spPr>
          <a:xfrm rot="16771456">
            <a:off x="-1398229" y="4607950"/>
            <a:ext cx="390324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000" b="1" dirty="0">
                <a:solidFill>
                  <a:srgbClr val="FF0000"/>
                </a:solidFill>
              </a:rPr>
              <a:t>OVERWINST-METHODE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99E02C8-FBEE-41E3-AB09-AD25583774C6}"/>
              </a:ext>
            </a:extLst>
          </p:cNvPr>
          <p:cNvSpPr txBox="1"/>
          <p:nvPr/>
        </p:nvSpPr>
        <p:spPr>
          <a:xfrm rot="20622860">
            <a:off x="7505962" y="2320541"/>
            <a:ext cx="115121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000" b="1" dirty="0">
                <a:solidFill>
                  <a:srgbClr val="FF0000"/>
                </a:solidFill>
              </a:rPr>
              <a:t>WACC</a:t>
            </a:r>
          </a:p>
        </p:txBody>
      </p:sp>
    </p:spTree>
    <p:extLst>
      <p:ext uri="{BB962C8B-B14F-4D97-AF65-F5344CB8AC3E}">
        <p14:creationId xmlns:p14="http://schemas.microsoft.com/office/powerpoint/2010/main" val="11105594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0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nl-BE" dirty="0"/>
              <a:t>Pro </a:t>
            </a:r>
            <a:r>
              <a:rPr lang="nl-BE" dirty="0" err="1"/>
              <a:t>Mandato</a:t>
            </a:r>
            <a:endParaRPr lang="nl-BE" dirty="0"/>
          </a:p>
          <a:p>
            <a:pPr algn="ctr"/>
            <a:r>
              <a:rPr lang="nl-BE" dirty="0"/>
              <a:t>2021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84CB85-4DE0-4A94-9B55-F0D417F18A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97142" cy="6858000"/>
          </a:xfrm>
          <a:prstGeom prst="rect">
            <a:avLst/>
          </a:prstGeom>
        </p:spPr>
      </p:pic>
      <p:sp>
        <p:nvSpPr>
          <p:cNvPr id="6" name="Rectangle 21">
            <a:extLst>
              <a:ext uri="{FF2B5EF4-FFF2-40B4-BE49-F238E27FC236}">
                <a16:creationId xmlns:a16="http://schemas.microsoft.com/office/drawing/2014/main" id="{A8AA3B0E-4576-413E-91F9-A637956188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7833" y="657552"/>
            <a:ext cx="7886700" cy="2852737"/>
          </a:xfrm>
        </p:spPr>
        <p:txBody>
          <a:bodyPr>
            <a:normAutofit/>
          </a:bodyPr>
          <a:lstStyle/>
          <a:p>
            <a:pPr algn="ctr" eaLnBrk="1" hangingPunct="1"/>
            <a:br>
              <a:rPr lang="nl-NL" sz="2400" dirty="0"/>
            </a:br>
            <a:r>
              <a:rPr lang="nl-NL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FAIR VALUE</a:t>
            </a:r>
          </a:p>
        </p:txBody>
      </p:sp>
    </p:spTree>
    <p:extLst>
      <p:ext uri="{BB962C8B-B14F-4D97-AF65-F5344CB8AC3E}">
        <p14:creationId xmlns:p14="http://schemas.microsoft.com/office/powerpoint/2010/main" val="6948906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image2.png">
            <a:extLst>
              <a:ext uri="{FF2B5EF4-FFF2-40B4-BE49-F238E27FC236}">
                <a16:creationId xmlns:a16="http://schemas.microsoft.com/office/drawing/2014/main" id="{8310928A-DC33-46F3-A3A1-5FE01EB30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2843808" y="3358084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2988270" y="3431109"/>
            <a:ext cx="11525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2989015" y="4150247"/>
            <a:ext cx="11509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Voorraden</a:t>
            </a:r>
          </a:p>
        </p:txBody>
      </p:sp>
      <p:sp>
        <p:nvSpPr>
          <p:cNvPr id="12" name="Text Box 61"/>
          <p:cNvSpPr txBox="1">
            <a:spLocks noChangeArrowheads="1"/>
          </p:cNvSpPr>
          <p:nvPr/>
        </p:nvSpPr>
        <p:spPr bwMode="auto">
          <a:xfrm>
            <a:off x="2989015" y="4797947"/>
            <a:ext cx="1150937" cy="46910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Vorderingen</a:t>
            </a:r>
          </a:p>
        </p:txBody>
      </p: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2988270" y="4367734"/>
            <a:ext cx="11509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BE" sz="1200"/>
              <a:t>Handels-vorderingen</a:t>
            </a:r>
            <a:endParaRPr lang="nl-NL" sz="1200"/>
          </a:p>
        </p:txBody>
      </p:sp>
      <p:sp>
        <p:nvSpPr>
          <p:cNvPr id="15" name="Text Box 64"/>
          <p:cNvSpPr txBox="1">
            <a:spLocks noChangeArrowheads="1"/>
          </p:cNvSpPr>
          <p:nvPr/>
        </p:nvSpPr>
        <p:spPr bwMode="auto">
          <a:xfrm>
            <a:off x="4140795" y="4726509"/>
            <a:ext cx="11509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Leveranciers</a:t>
            </a:r>
          </a:p>
        </p:txBody>
      </p:sp>
      <p:sp>
        <p:nvSpPr>
          <p:cNvPr id="19" name="Text Box 72"/>
          <p:cNvSpPr txBox="1">
            <a:spLocks noChangeArrowheads="1"/>
          </p:cNvSpPr>
          <p:nvPr/>
        </p:nvSpPr>
        <p:spPr bwMode="auto">
          <a:xfrm>
            <a:off x="4140795" y="5015434"/>
            <a:ext cx="1150938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Soc/Fisc.</a:t>
            </a:r>
          </a:p>
          <a:p>
            <a:pPr algn="ctr" eaLnBrk="1" hangingPunct="1"/>
            <a:r>
              <a:rPr lang="nl-NL" sz="1200"/>
              <a:t>Schulden</a:t>
            </a:r>
          </a:p>
          <a:p>
            <a:pPr algn="ctr" eaLnBrk="1" hangingPunct="1"/>
            <a:endParaRPr lang="nl-NL" sz="1200"/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4140795" y="3358084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A9C10B4B-2294-43B5-A0D3-4D8AD6731EEB}"/>
              </a:ext>
            </a:extLst>
          </p:cNvPr>
          <p:cNvSpPr/>
          <p:nvPr/>
        </p:nvSpPr>
        <p:spPr>
          <a:xfrm>
            <a:off x="2974769" y="4152192"/>
            <a:ext cx="1163782" cy="1128156"/>
          </a:xfrm>
          <a:custGeom>
            <a:avLst/>
            <a:gdLst>
              <a:gd name="connsiteX0" fmla="*/ 5937 w 1163782"/>
              <a:gd name="connsiteY0" fmla="*/ 0 h 1110343"/>
              <a:gd name="connsiteX1" fmla="*/ 1163782 w 1163782"/>
              <a:gd name="connsiteY1" fmla="*/ 5938 h 1110343"/>
              <a:gd name="connsiteX2" fmla="*/ 1140031 w 1163782"/>
              <a:gd name="connsiteY2" fmla="*/ 581891 h 1110343"/>
              <a:gd name="connsiteX3" fmla="*/ 896587 w 1163782"/>
              <a:gd name="connsiteY3" fmla="*/ 1110343 h 1110343"/>
              <a:gd name="connsiteX4" fmla="*/ 0 w 1163782"/>
              <a:gd name="connsiteY4" fmla="*/ 1110343 h 1110343"/>
              <a:gd name="connsiteX5" fmla="*/ 5937 w 1163782"/>
              <a:gd name="connsiteY5" fmla="*/ 0 h 1110343"/>
              <a:gd name="connsiteX0" fmla="*/ 5937 w 1163782"/>
              <a:gd name="connsiteY0" fmla="*/ 0 h 1128156"/>
              <a:gd name="connsiteX1" fmla="*/ 1163782 w 1163782"/>
              <a:gd name="connsiteY1" fmla="*/ 5938 h 1128156"/>
              <a:gd name="connsiteX2" fmla="*/ 1140031 w 1163782"/>
              <a:gd name="connsiteY2" fmla="*/ 581891 h 1128156"/>
              <a:gd name="connsiteX3" fmla="*/ 1157844 w 1163782"/>
              <a:gd name="connsiteY3" fmla="*/ 1128156 h 1128156"/>
              <a:gd name="connsiteX4" fmla="*/ 0 w 1163782"/>
              <a:gd name="connsiteY4" fmla="*/ 1110343 h 1128156"/>
              <a:gd name="connsiteX5" fmla="*/ 5937 w 1163782"/>
              <a:gd name="connsiteY5" fmla="*/ 0 h 11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782" h="1128156">
                <a:moveTo>
                  <a:pt x="5937" y="0"/>
                </a:moveTo>
                <a:lnTo>
                  <a:pt x="1163782" y="5938"/>
                </a:lnTo>
                <a:lnTo>
                  <a:pt x="1140031" y="581891"/>
                </a:lnTo>
                <a:lnTo>
                  <a:pt x="1157844" y="1128156"/>
                </a:lnTo>
                <a:lnTo>
                  <a:pt x="0" y="1110343"/>
                </a:lnTo>
                <a:lnTo>
                  <a:pt x="5937" y="0"/>
                </a:lnTo>
                <a:close/>
              </a:path>
            </a:pathLst>
          </a:custGeom>
          <a:solidFill>
            <a:srgbClr val="4472BE">
              <a:alpha val="21961"/>
            </a:srgbClr>
          </a:solidFill>
          <a:ln>
            <a:solidFill>
              <a:srgbClr val="2F528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669F2CF-8FEF-4E75-8DF2-0165C2EE9541}"/>
              </a:ext>
            </a:extLst>
          </p:cNvPr>
          <p:cNvSpPr/>
          <p:nvPr/>
        </p:nvSpPr>
        <p:spPr>
          <a:xfrm>
            <a:off x="2986994" y="3436026"/>
            <a:ext cx="1149887" cy="718518"/>
          </a:xfrm>
          <a:prstGeom prst="rect">
            <a:avLst/>
          </a:prstGeom>
          <a:solidFill>
            <a:srgbClr val="FFFF00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A4A3E07-C6EB-4BA6-9764-BB85466CC42E}"/>
              </a:ext>
            </a:extLst>
          </p:cNvPr>
          <p:cNvSpPr/>
          <p:nvPr/>
        </p:nvSpPr>
        <p:spPr>
          <a:xfrm>
            <a:off x="4127006" y="4736378"/>
            <a:ext cx="1163782" cy="782292"/>
          </a:xfrm>
          <a:custGeom>
            <a:avLst/>
            <a:gdLst>
              <a:gd name="connsiteX0" fmla="*/ 5937 w 1163782"/>
              <a:gd name="connsiteY0" fmla="*/ 0 h 1110343"/>
              <a:gd name="connsiteX1" fmla="*/ 1163782 w 1163782"/>
              <a:gd name="connsiteY1" fmla="*/ 5938 h 1110343"/>
              <a:gd name="connsiteX2" fmla="*/ 1140031 w 1163782"/>
              <a:gd name="connsiteY2" fmla="*/ 581891 h 1110343"/>
              <a:gd name="connsiteX3" fmla="*/ 896587 w 1163782"/>
              <a:gd name="connsiteY3" fmla="*/ 1110343 h 1110343"/>
              <a:gd name="connsiteX4" fmla="*/ 0 w 1163782"/>
              <a:gd name="connsiteY4" fmla="*/ 1110343 h 1110343"/>
              <a:gd name="connsiteX5" fmla="*/ 5937 w 1163782"/>
              <a:gd name="connsiteY5" fmla="*/ 0 h 1110343"/>
              <a:gd name="connsiteX0" fmla="*/ 5937 w 1163782"/>
              <a:gd name="connsiteY0" fmla="*/ 0 h 1128156"/>
              <a:gd name="connsiteX1" fmla="*/ 1163782 w 1163782"/>
              <a:gd name="connsiteY1" fmla="*/ 5938 h 1128156"/>
              <a:gd name="connsiteX2" fmla="*/ 1140031 w 1163782"/>
              <a:gd name="connsiteY2" fmla="*/ 581891 h 1128156"/>
              <a:gd name="connsiteX3" fmla="*/ 1157844 w 1163782"/>
              <a:gd name="connsiteY3" fmla="*/ 1128156 h 1128156"/>
              <a:gd name="connsiteX4" fmla="*/ 0 w 1163782"/>
              <a:gd name="connsiteY4" fmla="*/ 1110343 h 1128156"/>
              <a:gd name="connsiteX5" fmla="*/ 5937 w 1163782"/>
              <a:gd name="connsiteY5" fmla="*/ 0 h 11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782" h="1128156">
                <a:moveTo>
                  <a:pt x="5937" y="0"/>
                </a:moveTo>
                <a:lnTo>
                  <a:pt x="1163782" y="5938"/>
                </a:lnTo>
                <a:lnTo>
                  <a:pt x="1140031" y="581891"/>
                </a:lnTo>
                <a:lnTo>
                  <a:pt x="1157844" y="1128156"/>
                </a:lnTo>
                <a:lnTo>
                  <a:pt x="0" y="1110343"/>
                </a:lnTo>
                <a:lnTo>
                  <a:pt x="5937" y="0"/>
                </a:lnTo>
                <a:close/>
              </a:path>
            </a:pathLst>
          </a:custGeom>
          <a:solidFill>
            <a:srgbClr val="4472BE">
              <a:alpha val="21961"/>
            </a:srgbClr>
          </a:solidFill>
          <a:ln>
            <a:solidFill>
              <a:srgbClr val="2F528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DED839C-EA03-4484-95E5-E46DDAC80AFE}"/>
              </a:ext>
            </a:extLst>
          </p:cNvPr>
          <p:cNvSpPr txBox="1"/>
          <p:nvPr/>
        </p:nvSpPr>
        <p:spPr>
          <a:xfrm>
            <a:off x="3386948" y="3000743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Enterprise </a:t>
            </a:r>
            <a:r>
              <a:rPr lang="nl-BE" dirty="0" err="1"/>
              <a:t>value</a:t>
            </a:r>
            <a:endParaRPr lang="nl-BE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E5E1717-8EF9-4761-A926-8B15E595117F}"/>
              </a:ext>
            </a:extLst>
          </p:cNvPr>
          <p:cNvSpPr txBox="1"/>
          <p:nvPr/>
        </p:nvSpPr>
        <p:spPr>
          <a:xfrm rot="16200000">
            <a:off x="2506799" y="3618947"/>
            <a:ext cx="746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accent4">
                    <a:lumMod val="75000"/>
                  </a:schemeClr>
                </a:solidFill>
              </a:rPr>
              <a:t>V. act.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1F15A8C-6A47-423A-A294-E53FC30EF9DC}"/>
              </a:ext>
            </a:extLst>
          </p:cNvPr>
          <p:cNvSpPr/>
          <p:nvPr/>
        </p:nvSpPr>
        <p:spPr>
          <a:xfrm>
            <a:off x="3165813" y="5564710"/>
            <a:ext cx="2124975" cy="196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BF2AF88-27AE-4A0F-A2A2-FC95706ABFFD}"/>
              </a:ext>
            </a:extLst>
          </p:cNvPr>
          <p:cNvSpPr txBox="1"/>
          <p:nvPr/>
        </p:nvSpPr>
        <p:spPr>
          <a:xfrm>
            <a:off x="2896765" y="5526461"/>
            <a:ext cx="248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4472BE"/>
                </a:solidFill>
              </a:rPr>
              <a:t>Bedrijfskapitaalbehoefte</a:t>
            </a:r>
          </a:p>
        </p:txBody>
      </p:sp>
      <p:pic>
        <p:nvPicPr>
          <p:cNvPr id="42" name="Picture 6" descr="Afbeeldingsresultaten voor auto onderdelen">
            <a:extLst>
              <a:ext uri="{FF2B5EF4-FFF2-40B4-BE49-F238E27FC236}">
                <a16:creationId xmlns:a16="http://schemas.microsoft.com/office/drawing/2014/main" id="{296EEADD-13E1-4BAD-B223-C0FF5E070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87" y="3371186"/>
            <a:ext cx="2356273" cy="131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EA6C2FE4-2A15-46EF-A23D-399E34A0D38E}"/>
              </a:ext>
            </a:extLst>
          </p:cNvPr>
          <p:cNvSpPr/>
          <p:nvPr/>
        </p:nvSpPr>
        <p:spPr>
          <a:xfrm>
            <a:off x="4141429" y="3433175"/>
            <a:ext cx="1046861" cy="11036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052" name="Picture 4" descr="De bronafbeelding bekijken">
            <a:extLst>
              <a:ext uri="{FF2B5EF4-FFF2-40B4-BE49-F238E27FC236}">
                <a16:creationId xmlns:a16="http://schemas.microsoft.com/office/drawing/2014/main" id="{5B0D0347-4BD1-4FAA-8A07-411C18199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4300946"/>
            <a:ext cx="2308992" cy="130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45D19D5-5746-4562-B2E5-60F81E917A94}"/>
              </a:ext>
            </a:extLst>
          </p:cNvPr>
          <p:cNvSpPr/>
          <p:nvPr/>
        </p:nvSpPr>
        <p:spPr>
          <a:xfrm>
            <a:off x="2645206" y="4293557"/>
            <a:ext cx="471638" cy="1172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8" name="Line 52">
            <a:extLst>
              <a:ext uri="{FF2B5EF4-FFF2-40B4-BE49-F238E27FC236}">
                <a16:creationId xmlns:a16="http://schemas.microsoft.com/office/drawing/2014/main" id="{C9D0D422-5589-4A3D-AE3F-AFA5FC426942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6713" y="3358084"/>
            <a:ext cx="0" cy="95739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1AC424-28A7-4ADB-A74F-32A5BBA4AE89}"/>
              </a:ext>
            </a:extLst>
          </p:cNvPr>
          <p:cNvSpPr/>
          <p:nvPr/>
        </p:nvSpPr>
        <p:spPr>
          <a:xfrm>
            <a:off x="2779066" y="2763829"/>
            <a:ext cx="2788623" cy="3382469"/>
          </a:xfrm>
          <a:prstGeom prst="rect">
            <a:avLst/>
          </a:prstGeom>
          <a:noFill/>
          <a:ln w="57150">
            <a:solidFill>
              <a:srgbClr val="FF99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E48929-4756-46E4-9DAC-B69DA71F7D38}"/>
              </a:ext>
            </a:extLst>
          </p:cNvPr>
          <p:cNvSpPr txBox="1"/>
          <p:nvPr/>
        </p:nvSpPr>
        <p:spPr>
          <a:xfrm>
            <a:off x="2687525" y="2327544"/>
            <a:ext cx="3081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 VAN DE WAARDERING</a:t>
            </a:r>
          </a:p>
        </p:txBody>
      </p:sp>
      <p:pic>
        <p:nvPicPr>
          <p:cNvPr id="51" name="image1.jpeg">
            <a:extLst>
              <a:ext uri="{FF2B5EF4-FFF2-40B4-BE49-F238E27FC236}">
                <a16:creationId xmlns:a16="http://schemas.microsoft.com/office/drawing/2014/main" id="{29799A42-B6E7-4E43-AD04-AA190837BDC2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51844" y="5988106"/>
            <a:ext cx="1459448" cy="73337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3DAD22B-5DB7-4466-8A26-714B4902D9A1}"/>
              </a:ext>
            </a:extLst>
          </p:cNvPr>
          <p:cNvSpPr/>
          <p:nvPr/>
        </p:nvSpPr>
        <p:spPr>
          <a:xfrm>
            <a:off x="2457014" y="3358084"/>
            <a:ext cx="282998" cy="13684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9071CE-DBC5-4986-9A40-C9DB892BA9BF}"/>
              </a:ext>
            </a:extLst>
          </p:cNvPr>
          <p:cNvSpPr txBox="1"/>
          <p:nvPr/>
        </p:nvSpPr>
        <p:spPr>
          <a:xfrm>
            <a:off x="3329379" y="215060"/>
            <a:ext cx="20085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000" b="1" dirty="0">
                <a:solidFill>
                  <a:srgbClr val="FF0000"/>
                </a:solidFill>
              </a:rPr>
              <a:t>FAIR VALUE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F94B239-61E1-42AF-9159-FD3319A3C711}"/>
              </a:ext>
            </a:extLst>
          </p:cNvPr>
          <p:cNvSpPr txBox="1"/>
          <p:nvPr/>
        </p:nvSpPr>
        <p:spPr>
          <a:xfrm>
            <a:off x="453758" y="724198"/>
            <a:ext cx="79363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000" b="1" dirty="0">
                <a:solidFill>
                  <a:srgbClr val="FF0000"/>
                </a:solidFill>
              </a:rPr>
              <a:t>(een waarde waarover een goed ingelichte koper en verkoper tot een transactie zouden kunnen komen)</a:t>
            </a:r>
          </a:p>
        </p:txBody>
      </p:sp>
    </p:spTree>
    <p:extLst>
      <p:ext uri="{BB962C8B-B14F-4D97-AF65-F5344CB8AC3E}">
        <p14:creationId xmlns:p14="http://schemas.microsoft.com/office/powerpoint/2010/main" val="13340906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image2.png">
            <a:extLst>
              <a:ext uri="{FF2B5EF4-FFF2-40B4-BE49-F238E27FC236}">
                <a16:creationId xmlns:a16="http://schemas.microsoft.com/office/drawing/2014/main" id="{8310928A-DC33-46F3-A3A1-5FE01EB30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2843808" y="3358084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2988270" y="3431109"/>
            <a:ext cx="11525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2989015" y="4150247"/>
            <a:ext cx="11509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Voorraden</a:t>
            </a:r>
          </a:p>
        </p:txBody>
      </p:sp>
      <p:sp>
        <p:nvSpPr>
          <p:cNvPr id="12" name="Text Box 61"/>
          <p:cNvSpPr txBox="1">
            <a:spLocks noChangeArrowheads="1"/>
          </p:cNvSpPr>
          <p:nvPr/>
        </p:nvSpPr>
        <p:spPr bwMode="auto">
          <a:xfrm>
            <a:off x="2989015" y="4797947"/>
            <a:ext cx="1150937" cy="46910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Vorderingen</a:t>
            </a:r>
          </a:p>
        </p:txBody>
      </p: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2988270" y="4367734"/>
            <a:ext cx="11509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BE" sz="1200"/>
              <a:t>Handels-vorderingen</a:t>
            </a:r>
            <a:endParaRPr lang="nl-NL" sz="1200"/>
          </a:p>
        </p:txBody>
      </p:sp>
      <p:sp>
        <p:nvSpPr>
          <p:cNvPr id="15" name="Text Box 64"/>
          <p:cNvSpPr txBox="1">
            <a:spLocks noChangeArrowheads="1"/>
          </p:cNvSpPr>
          <p:nvPr/>
        </p:nvSpPr>
        <p:spPr bwMode="auto">
          <a:xfrm>
            <a:off x="4140795" y="4726509"/>
            <a:ext cx="11509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Leveranciers</a:t>
            </a:r>
          </a:p>
        </p:txBody>
      </p:sp>
      <p:sp>
        <p:nvSpPr>
          <p:cNvPr id="19" name="Text Box 72"/>
          <p:cNvSpPr txBox="1">
            <a:spLocks noChangeArrowheads="1"/>
          </p:cNvSpPr>
          <p:nvPr/>
        </p:nvSpPr>
        <p:spPr bwMode="auto">
          <a:xfrm>
            <a:off x="4140795" y="5015434"/>
            <a:ext cx="1150938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Soc/Fisc.</a:t>
            </a:r>
          </a:p>
          <a:p>
            <a:pPr algn="ctr" eaLnBrk="1" hangingPunct="1"/>
            <a:r>
              <a:rPr lang="nl-NL" sz="1200"/>
              <a:t>Schulden</a:t>
            </a:r>
          </a:p>
          <a:p>
            <a:pPr algn="ctr" eaLnBrk="1" hangingPunct="1"/>
            <a:endParaRPr lang="nl-NL" sz="1200"/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4140795" y="3358084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A9C10B4B-2294-43B5-A0D3-4D8AD6731EEB}"/>
              </a:ext>
            </a:extLst>
          </p:cNvPr>
          <p:cNvSpPr/>
          <p:nvPr/>
        </p:nvSpPr>
        <p:spPr>
          <a:xfrm>
            <a:off x="2974769" y="4152192"/>
            <a:ext cx="1163782" cy="1128156"/>
          </a:xfrm>
          <a:custGeom>
            <a:avLst/>
            <a:gdLst>
              <a:gd name="connsiteX0" fmla="*/ 5937 w 1163782"/>
              <a:gd name="connsiteY0" fmla="*/ 0 h 1110343"/>
              <a:gd name="connsiteX1" fmla="*/ 1163782 w 1163782"/>
              <a:gd name="connsiteY1" fmla="*/ 5938 h 1110343"/>
              <a:gd name="connsiteX2" fmla="*/ 1140031 w 1163782"/>
              <a:gd name="connsiteY2" fmla="*/ 581891 h 1110343"/>
              <a:gd name="connsiteX3" fmla="*/ 896587 w 1163782"/>
              <a:gd name="connsiteY3" fmla="*/ 1110343 h 1110343"/>
              <a:gd name="connsiteX4" fmla="*/ 0 w 1163782"/>
              <a:gd name="connsiteY4" fmla="*/ 1110343 h 1110343"/>
              <a:gd name="connsiteX5" fmla="*/ 5937 w 1163782"/>
              <a:gd name="connsiteY5" fmla="*/ 0 h 1110343"/>
              <a:gd name="connsiteX0" fmla="*/ 5937 w 1163782"/>
              <a:gd name="connsiteY0" fmla="*/ 0 h 1128156"/>
              <a:gd name="connsiteX1" fmla="*/ 1163782 w 1163782"/>
              <a:gd name="connsiteY1" fmla="*/ 5938 h 1128156"/>
              <a:gd name="connsiteX2" fmla="*/ 1140031 w 1163782"/>
              <a:gd name="connsiteY2" fmla="*/ 581891 h 1128156"/>
              <a:gd name="connsiteX3" fmla="*/ 1157844 w 1163782"/>
              <a:gd name="connsiteY3" fmla="*/ 1128156 h 1128156"/>
              <a:gd name="connsiteX4" fmla="*/ 0 w 1163782"/>
              <a:gd name="connsiteY4" fmla="*/ 1110343 h 1128156"/>
              <a:gd name="connsiteX5" fmla="*/ 5937 w 1163782"/>
              <a:gd name="connsiteY5" fmla="*/ 0 h 11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782" h="1128156">
                <a:moveTo>
                  <a:pt x="5937" y="0"/>
                </a:moveTo>
                <a:lnTo>
                  <a:pt x="1163782" y="5938"/>
                </a:lnTo>
                <a:lnTo>
                  <a:pt x="1140031" y="581891"/>
                </a:lnTo>
                <a:lnTo>
                  <a:pt x="1157844" y="1128156"/>
                </a:lnTo>
                <a:lnTo>
                  <a:pt x="0" y="1110343"/>
                </a:lnTo>
                <a:lnTo>
                  <a:pt x="5937" y="0"/>
                </a:lnTo>
                <a:close/>
              </a:path>
            </a:pathLst>
          </a:custGeom>
          <a:solidFill>
            <a:srgbClr val="4472BE">
              <a:alpha val="21961"/>
            </a:srgbClr>
          </a:solidFill>
          <a:ln>
            <a:solidFill>
              <a:srgbClr val="2F528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669F2CF-8FEF-4E75-8DF2-0165C2EE9541}"/>
              </a:ext>
            </a:extLst>
          </p:cNvPr>
          <p:cNvSpPr/>
          <p:nvPr/>
        </p:nvSpPr>
        <p:spPr>
          <a:xfrm>
            <a:off x="2986994" y="3436026"/>
            <a:ext cx="1149887" cy="718518"/>
          </a:xfrm>
          <a:prstGeom prst="rect">
            <a:avLst/>
          </a:prstGeom>
          <a:solidFill>
            <a:srgbClr val="FFFF00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A4A3E07-C6EB-4BA6-9764-BB85466CC42E}"/>
              </a:ext>
            </a:extLst>
          </p:cNvPr>
          <p:cNvSpPr/>
          <p:nvPr/>
        </p:nvSpPr>
        <p:spPr>
          <a:xfrm>
            <a:off x="4127006" y="4736378"/>
            <a:ext cx="1163782" cy="782292"/>
          </a:xfrm>
          <a:custGeom>
            <a:avLst/>
            <a:gdLst>
              <a:gd name="connsiteX0" fmla="*/ 5937 w 1163782"/>
              <a:gd name="connsiteY0" fmla="*/ 0 h 1110343"/>
              <a:gd name="connsiteX1" fmla="*/ 1163782 w 1163782"/>
              <a:gd name="connsiteY1" fmla="*/ 5938 h 1110343"/>
              <a:gd name="connsiteX2" fmla="*/ 1140031 w 1163782"/>
              <a:gd name="connsiteY2" fmla="*/ 581891 h 1110343"/>
              <a:gd name="connsiteX3" fmla="*/ 896587 w 1163782"/>
              <a:gd name="connsiteY3" fmla="*/ 1110343 h 1110343"/>
              <a:gd name="connsiteX4" fmla="*/ 0 w 1163782"/>
              <a:gd name="connsiteY4" fmla="*/ 1110343 h 1110343"/>
              <a:gd name="connsiteX5" fmla="*/ 5937 w 1163782"/>
              <a:gd name="connsiteY5" fmla="*/ 0 h 1110343"/>
              <a:gd name="connsiteX0" fmla="*/ 5937 w 1163782"/>
              <a:gd name="connsiteY0" fmla="*/ 0 h 1128156"/>
              <a:gd name="connsiteX1" fmla="*/ 1163782 w 1163782"/>
              <a:gd name="connsiteY1" fmla="*/ 5938 h 1128156"/>
              <a:gd name="connsiteX2" fmla="*/ 1140031 w 1163782"/>
              <a:gd name="connsiteY2" fmla="*/ 581891 h 1128156"/>
              <a:gd name="connsiteX3" fmla="*/ 1157844 w 1163782"/>
              <a:gd name="connsiteY3" fmla="*/ 1128156 h 1128156"/>
              <a:gd name="connsiteX4" fmla="*/ 0 w 1163782"/>
              <a:gd name="connsiteY4" fmla="*/ 1110343 h 1128156"/>
              <a:gd name="connsiteX5" fmla="*/ 5937 w 1163782"/>
              <a:gd name="connsiteY5" fmla="*/ 0 h 11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782" h="1128156">
                <a:moveTo>
                  <a:pt x="5937" y="0"/>
                </a:moveTo>
                <a:lnTo>
                  <a:pt x="1163782" y="5938"/>
                </a:lnTo>
                <a:lnTo>
                  <a:pt x="1140031" y="581891"/>
                </a:lnTo>
                <a:lnTo>
                  <a:pt x="1157844" y="1128156"/>
                </a:lnTo>
                <a:lnTo>
                  <a:pt x="0" y="1110343"/>
                </a:lnTo>
                <a:lnTo>
                  <a:pt x="5937" y="0"/>
                </a:lnTo>
                <a:close/>
              </a:path>
            </a:pathLst>
          </a:custGeom>
          <a:solidFill>
            <a:srgbClr val="4472BE">
              <a:alpha val="21961"/>
            </a:srgbClr>
          </a:solidFill>
          <a:ln>
            <a:solidFill>
              <a:srgbClr val="2F528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DED839C-EA03-4484-95E5-E46DDAC80AFE}"/>
              </a:ext>
            </a:extLst>
          </p:cNvPr>
          <p:cNvSpPr txBox="1"/>
          <p:nvPr/>
        </p:nvSpPr>
        <p:spPr>
          <a:xfrm>
            <a:off x="3386948" y="3000743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Enterprise </a:t>
            </a:r>
            <a:r>
              <a:rPr lang="nl-BE" dirty="0" err="1"/>
              <a:t>value</a:t>
            </a:r>
            <a:endParaRPr lang="nl-BE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E5E1717-8EF9-4761-A926-8B15E595117F}"/>
              </a:ext>
            </a:extLst>
          </p:cNvPr>
          <p:cNvSpPr txBox="1"/>
          <p:nvPr/>
        </p:nvSpPr>
        <p:spPr>
          <a:xfrm rot="16200000">
            <a:off x="2506799" y="3618947"/>
            <a:ext cx="746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accent4">
                    <a:lumMod val="75000"/>
                  </a:schemeClr>
                </a:solidFill>
              </a:rPr>
              <a:t>V. act.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1F15A8C-6A47-423A-A294-E53FC30EF9DC}"/>
              </a:ext>
            </a:extLst>
          </p:cNvPr>
          <p:cNvSpPr/>
          <p:nvPr/>
        </p:nvSpPr>
        <p:spPr>
          <a:xfrm>
            <a:off x="3165813" y="5564710"/>
            <a:ext cx="2124975" cy="196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BF2AF88-27AE-4A0F-A2A2-FC95706ABFFD}"/>
              </a:ext>
            </a:extLst>
          </p:cNvPr>
          <p:cNvSpPr txBox="1"/>
          <p:nvPr/>
        </p:nvSpPr>
        <p:spPr>
          <a:xfrm>
            <a:off x="2896765" y="5526461"/>
            <a:ext cx="248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4472BE"/>
                </a:solidFill>
              </a:rPr>
              <a:t>Bedrijfskapitaalbehoefte</a:t>
            </a:r>
          </a:p>
        </p:txBody>
      </p:sp>
      <p:pic>
        <p:nvPicPr>
          <p:cNvPr id="42" name="Picture 6" descr="Afbeeldingsresultaten voor auto onderdelen">
            <a:extLst>
              <a:ext uri="{FF2B5EF4-FFF2-40B4-BE49-F238E27FC236}">
                <a16:creationId xmlns:a16="http://schemas.microsoft.com/office/drawing/2014/main" id="{296EEADD-13E1-4BAD-B223-C0FF5E070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87" y="3371186"/>
            <a:ext cx="2356273" cy="131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EA6C2FE4-2A15-46EF-A23D-399E34A0D38E}"/>
              </a:ext>
            </a:extLst>
          </p:cNvPr>
          <p:cNvSpPr/>
          <p:nvPr/>
        </p:nvSpPr>
        <p:spPr>
          <a:xfrm>
            <a:off x="4141429" y="3433175"/>
            <a:ext cx="1046861" cy="11036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052" name="Picture 4" descr="De bronafbeelding bekijken">
            <a:extLst>
              <a:ext uri="{FF2B5EF4-FFF2-40B4-BE49-F238E27FC236}">
                <a16:creationId xmlns:a16="http://schemas.microsoft.com/office/drawing/2014/main" id="{5B0D0347-4BD1-4FAA-8A07-411C18199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4300946"/>
            <a:ext cx="2308992" cy="130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45D19D5-5746-4562-B2E5-60F81E917A94}"/>
              </a:ext>
            </a:extLst>
          </p:cNvPr>
          <p:cNvSpPr/>
          <p:nvPr/>
        </p:nvSpPr>
        <p:spPr>
          <a:xfrm>
            <a:off x="2645206" y="4293557"/>
            <a:ext cx="471638" cy="1172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8" name="Line 52">
            <a:extLst>
              <a:ext uri="{FF2B5EF4-FFF2-40B4-BE49-F238E27FC236}">
                <a16:creationId xmlns:a16="http://schemas.microsoft.com/office/drawing/2014/main" id="{C9D0D422-5589-4A3D-AE3F-AFA5FC426942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6713" y="3358084"/>
            <a:ext cx="0" cy="95739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1AC424-28A7-4ADB-A74F-32A5BBA4AE89}"/>
              </a:ext>
            </a:extLst>
          </p:cNvPr>
          <p:cNvSpPr/>
          <p:nvPr/>
        </p:nvSpPr>
        <p:spPr>
          <a:xfrm>
            <a:off x="2779066" y="2763829"/>
            <a:ext cx="2788623" cy="3382469"/>
          </a:xfrm>
          <a:prstGeom prst="rect">
            <a:avLst/>
          </a:prstGeom>
          <a:noFill/>
          <a:ln w="57150">
            <a:solidFill>
              <a:srgbClr val="FF99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E48929-4756-46E4-9DAC-B69DA71F7D38}"/>
              </a:ext>
            </a:extLst>
          </p:cNvPr>
          <p:cNvSpPr txBox="1"/>
          <p:nvPr/>
        </p:nvSpPr>
        <p:spPr>
          <a:xfrm>
            <a:off x="2687525" y="2327544"/>
            <a:ext cx="3081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 VAN DE WAARDERING</a:t>
            </a:r>
          </a:p>
        </p:txBody>
      </p:sp>
      <p:pic>
        <p:nvPicPr>
          <p:cNvPr id="51" name="image1.jpeg">
            <a:extLst>
              <a:ext uri="{FF2B5EF4-FFF2-40B4-BE49-F238E27FC236}">
                <a16:creationId xmlns:a16="http://schemas.microsoft.com/office/drawing/2014/main" id="{29799A42-B6E7-4E43-AD04-AA190837BDC2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51844" y="5988106"/>
            <a:ext cx="1459448" cy="73337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3DAD22B-5DB7-4466-8A26-714B4902D9A1}"/>
              </a:ext>
            </a:extLst>
          </p:cNvPr>
          <p:cNvSpPr/>
          <p:nvPr/>
        </p:nvSpPr>
        <p:spPr>
          <a:xfrm>
            <a:off x="2457014" y="3358084"/>
            <a:ext cx="282998" cy="13684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9071CE-DBC5-4986-9A40-C9DB892BA9BF}"/>
              </a:ext>
            </a:extLst>
          </p:cNvPr>
          <p:cNvSpPr txBox="1"/>
          <p:nvPr/>
        </p:nvSpPr>
        <p:spPr>
          <a:xfrm>
            <a:off x="3329379" y="215060"/>
            <a:ext cx="20085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000" b="1" dirty="0"/>
              <a:t>FAIR VALUE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F94B239-61E1-42AF-9159-FD3319A3C711}"/>
              </a:ext>
            </a:extLst>
          </p:cNvPr>
          <p:cNvSpPr txBox="1"/>
          <p:nvPr/>
        </p:nvSpPr>
        <p:spPr>
          <a:xfrm>
            <a:off x="603807" y="1133981"/>
            <a:ext cx="32073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000" b="1" dirty="0">
                <a:solidFill>
                  <a:srgbClr val="FF0000"/>
                </a:solidFill>
              </a:rPr>
              <a:t>STATISCH ASPECT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7061A9B-72DB-459E-816B-D4FEB366A52F}"/>
              </a:ext>
            </a:extLst>
          </p:cNvPr>
          <p:cNvSpPr txBox="1"/>
          <p:nvPr/>
        </p:nvSpPr>
        <p:spPr>
          <a:xfrm>
            <a:off x="4874212" y="1189708"/>
            <a:ext cx="35438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000" b="1" dirty="0">
                <a:solidFill>
                  <a:srgbClr val="FF0000"/>
                </a:solidFill>
              </a:rPr>
              <a:t>DYNAMISCH ASPECT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1CD294D-1EB5-4229-9262-AD77AEDCADE1}"/>
              </a:ext>
            </a:extLst>
          </p:cNvPr>
          <p:cNvSpPr txBox="1"/>
          <p:nvPr/>
        </p:nvSpPr>
        <p:spPr>
          <a:xfrm>
            <a:off x="583154" y="1571873"/>
            <a:ext cx="35438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000" b="1" dirty="0">
                <a:solidFill>
                  <a:srgbClr val="FF0000"/>
                </a:solidFill>
              </a:rPr>
              <a:t>(wat krijg ik vandaag)</a:t>
            </a:r>
          </a:p>
        </p:txBody>
      </p:sp>
    </p:spTree>
    <p:extLst>
      <p:ext uri="{BB962C8B-B14F-4D97-AF65-F5344CB8AC3E}">
        <p14:creationId xmlns:p14="http://schemas.microsoft.com/office/powerpoint/2010/main" val="29294049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image2.png">
            <a:extLst>
              <a:ext uri="{FF2B5EF4-FFF2-40B4-BE49-F238E27FC236}">
                <a16:creationId xmlns:a16="http://schemas.microsoft.com/office/drawing/2014/main" id="{8310928A-DC33-46F3-A3A1-5FE01EB30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2843808" y="3358084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2988270" y="3431109"/>
            <a:ext cx="11525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2989015" y="4150247"/>
            <a:ext cx="11509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Voorraden</a:t>
            </a:r>
          </a:p>
        </p:txBody>
      </p:sp>
      <p:sp>
        <p:nvSpPr>
          <p:cNvPr id="12" name="Text Box 61"/>
          <p:cNvSpPr txBox="1">
            <a:spLocks noChangeArrowheads="1"/>
          </p:cNvSpPr>
          <p:nvPr/>
        </p:nvSpPr>
        <p:spPr bwMode="auto">
          <a:xfrm>
            <a:off x="2989015" y="4797947"/>
            <a:ext cx="1150937" cy="46910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Vorderingen</a:t>
            </a:r>
          </a:p>
        </p:txBody>
      </p: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2988270" y="4367734"/>
            <a:ext cx="11509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BE" sz="1200"/>
              <a:t>Handels-vorderingen</a:t>
            </a:r>
            <a:endParaRPr lang="nl-NL" sz="1200"/>
          </a:p>
        </p:txBody>
      </p:sp>
      <p:sp>
        <p:nvSpPr>
          <p:cNvPr id="15" name="Text Box 64"/>
          <p:cNvSpPr txBox="1">
            <a:spLocks noChangeArrowheads="1"/>
          </p:cNvSpPr>
          <p:nvPr/>
        </p:nvSpPr>
        <p:spPr bwMode="auto">
          <a:xfrm>
            <a:off x="4140795" y="4726509"/>
            <a:ext cx="11509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Leveranciers</a:t>
            </a:r>
          </a:p>
        </p:txBody>
      </p:sp>
      <p:sp>
        <p:nvSpPr>
          <p:cNvPr id="19" name="Text Box 72"/>
          <p:cNvSpPr txBox="1">
            <a:spLocks noChangeArrowheads="1"/>
          </p:cNvSpPr>
          <p:nvPr/>
        </p:nvSpPr>
        <p:spPr bwMode="auto">
          <a:xfrm>
            <a:off x="4140795" y="5015434"/>
            <a:ext cx="1150938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Soc/Fisc.</a:t>
            </a:r>
          </a:p>
          <a:p>
            <a:pPr algn="ctr" eaLnBrk="1" hangingPunct="1"/>
            <a:r>
              <a:rPr lang="nl-NL" sz="1200"/>
              <a:t>Schulden</a:t>
            </a:r>
          </a:p>
          <a:p>
            <a:pPr algn="ctr" eaLnBrk="1" hangingPunct="1"/>
            <a:endParaRPr lang="nl-NL" sz="1200"/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4140795" y="3358084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A9C10B4B-2294-43B5-A0D3-4D8AD6731EEB}"/>
              </a:ext>
            </a:extLst>
          </p:cNvPr>
          <p:cNvSpPr/>
          <p:nvPr/>
        </p:nvSpPr>
        <p:spPr>
          <a:xfrm>
            <a:off x="2974769" y="4152192"/>
            <a:ext cx="1163782" cy="1128156"/>
          </a:xfrm>
          <a:custGeom>
            <a:avLst/>
            <a:gdLst>
              <a:gd name="connsiteX0" fmla="*/ 5937 w 1163782"/>
              <a:gd name="connsiteY0" fmla="*/ 0 h 1110343"/>
              <a:gd name="connsiteX1" fmla="*/ 1163782 w 1163782"/>
              <a:gd name="connsiteY1" fmla="*/ 5938 h 1110343"/>
              <a:gd name="connsiteX2" fmla="*/ 1140031 w 1163782"/>
              <a:gd name="connsiteY2" fmla="*/ 581891 h 1110343"/>
              <a:gd name="connsiteX3" fmla="*/ 896587 w 1163782"/>
              <a:gd name="connsiteY3" fmla="*/ 1110343 h 1110343"/>
              <a:gd name="connsiteX4" fmla="*/ 0 w 1163782"/>
              <a:gd name="connsiteY4" fmla="*/ 1110343 h 1110343"/>
              <a:gd name="connsiteX5" fmla="*/ 5937 w 1163782"/>
              <a:gd name="connsiteY5" fmla="*/ 0 h 1110343"/>
              <a:gd name="connsiteX0" fmla="*/ 5937 w 1163782"/>
              <a:gd name="connsiteY0" fmla="*/ 0 h 1128156"/>
              <a:gd name="connsiteX1" fmla="*/ 1163782 w 1163782"/>
              <a:gd name="connsiteY1" fmla="*/ 5938 h 1128156"/>
              <a:gd name="connsiteX2" fmla="*/ 1140031 w 1163782"/>
              <a:gd name="connsiteY2" fmla="*/ 581891 h 1128156"/>
              <a:gd name="connsiteX3" fmla="*/ 1157844 w 1163782"/>
              <a:gd name="connsiteY3" fmla="*/ 1128156 h 1128156"/>
              <a:gd name="connsiteX4" fmla="*/ 0 w 1163782"/>
              <a:gd name="connsiteY4" fmla="*/ 1110343 h 1128156"/>
              <a:gd name="connsiteX5" fmla="*/ 5937 w 1163782"/>
              <a:gd name="connsiteY5" fmla="*/ 0 h 11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782" h="1128156">
                <a:moveTo>
                  <a:pt x="5937" y="0"/>
                </a:moveTo>
                <a:lnTo>
                  <a:pt x="1163782" y="5938"/>
                </a:lnTo>
                <a:lnTo>
                  <a:pt x="1140031" y="581891"/>
                </a:lnTo>
                <a:lnTo>
                  <a:pt x="1157844" y="1128156"/>
                </a:lnTo>
                <a:lnTo>
                  <a:pt x="0" y="1110343"/>
                </a:lnTo>
                <a:lnTo>
                  <a:pt x="5937" y="0"/>
                </a:lnTo>
                <a:close/>
              </a:path>
            </a:pathLst>
          </a:custGeom>
          <a:solidFill>
            <a:srgbClr val="4472BE">
              <a:alpha val="21961"/>
            </a:srgbClr>
          </a:solidFill>
          <a:ln>
            <a:solidFill>
              <a:srgbClr val="2F528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669F2CF-8FEF-4E75-8DF2-0165C2EE9541}"/>
              </a:ext>
            </a:extLst>
          </p:cNvPr>
          <p:cNvSpPr/>
          <p:nvPr/>
        </p:nvSpPr>
        <p:spPr>
          <a:xfrm>
            <a:off x="2986994" y="3436026"/>
            <a:ext cx="1149887" cy="718518"/>
          </a:xfrm>
          <a:prstGeom prst="rect">
            <a:avLst/>
          </a:prstGeom>
          <a:solidFill>
            <a:srgbClr val="FFFF00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A4A3E07-C6EB-4BA6-9764-BB85466CC42E}"/>
              </a:ext>
            </a:extLst>
          </p:cNvPr>
          <p:cNvSpPr/>
          <p:nvPr/>
        </p:nvSpPr>
        <p:spPr>
          <a:xfrm>
            <a:off x="4127006" y="4736378"/>
            <a:ext cx="1163782" cy="782292"/>
          </a:xfrm>
          <a:custGeom>
            <a:avLst/>
            <a:gdLst>
              <a:gd name="connsiteX0" fmla="*/ 5937 w 1163782"/>
              <a:gd name="connsiteY0" fmla="*/ 0 h 1110343"/>
              <a:gd name="connsiteX1" fmla="*/ 1163782 w 1163782"/>
              <a:gd name="connsiteY1" fmla="*/ 5938 h 1110343"/>
              <a:gd name="connsiteX2" fmla="*/ 1140031 w 1163782"/>
              <a:gd name="connsiteY2" fmla="*/ 581891 h 1110343"/>
              <a:gd name="connsiteX3" fmla="*/ 896587 w 1163782"/>
              <a:gd name="connsiteY3" fmla="*/ 1110343 h 1110343"/>
              <a:gd name="connsiteX4" fmla="*/ 0 w 1163782"/>
              <a:gd name="connsiteY4" fmla="*/ 1110343 h 1110343"/>
              <a:gd name="connsiteX5" fmla="*/ 5937 w 1163782"/>
              <a:gd name="connsiteY5" fmla="*/ 0 h 1110343"/>
              <a:gd name="connsiteX0" fmla="*/ 5937 w 1163782"/>
              <a:gd name="connsiteY0" fmla="*/ 0 h 1128156"/>
              <a:gd name="connsiteX1" fmla="*/ 1163782 w 1163782"/>
              <a:gd name="connsiteY1" fmla="*/ 5938 h 1128156"/>
              <a:gd name="connsiteX2" fmla="*/ 1140031 w 1163782"/>
              <a:gd name="connsiteY2" fmla="*/ 581891 h 1128156"/>
              <a:gd name="connsiteX3" fmla="*/ 1157844 w 1163782"/>
              <a:gd name="connsiteY3" fmla="*/ 1128156 h 1128156"/>
              <a:gd name="connsiteX4" fmla="*/ 0 w 1163782"/>
              <a:gd name="connsiteY4" fmla="*/ 1110343 h 1128156"/>
              <a:gd name="connsiteX5" fmla="*/ 5937 w 1163782"/>
              <a:gd name="connsiteY5" fmla="*/ 0 h 11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782" h="1128156">
                <a:moveTo>
                  <a:pt x="5937" y="0"/>
                </a:moveTo>
                <a:lnTo>
                  <a:pt x="1163782" y="5938"/>
                </a:lnTo>
                <a:lnTo>
                  <a:pt x="1140031" y="581891"/>
                </a:lnTo>
                <a:lnTo>
                  <a:pt x="1157844" y="1128156"/>
                </a:lnTo>
                <a:lnTo>
                  <a:pt x="0" y="1110343"/>
                </a:lnTo>
                <a:lnTo>
                  <a:pt x="5937" y="0"/>
                </a:lnTo>
                <a:close/>
              </a:path>
            </a:pathLst>
          </a:custGeom>
          <a:solidFill>
            <a:srgbClr val="4472BE">
              <a:alpha val="21961"/>
            </a:srgbClr>
          </a:solidFill>
          <a:ln>
            <a:solidFill>
              <a:srgbClr val="2F528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DED839C-EA03-4484-95E5-E46DDAC80AFE}"/>
              </a:ext>
            </a:extLst>
          </p:cNvPr>
          <p:cNvSpPr txBox="1"/>
          <p:nvPr/>
        </p:nvSpPr>
        <p:spPr>
          <a:xfrm>
            <a:off x="3386948" y="3000743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Enterprise </a:t>
            </a:r>
            <a:r>
              <a:rPr lang="nl-BE" dirty="0" err="1"/>
              <a:t>value</a:t>
            </a:r>
            <a:endParaRPr lang="nl-BE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E5E1717-8EF9-4761-A926-8B15E595117F}"/>
              </a:ext>
            </a:extLst>
          </p:cNvPr>
          <p:cNvSpPr txBox="1"/>
          <p:nvPr/>
        </p:nvSpPr>
        <p:spPr>
          <a:xfrm rot="16200000">
            <a:off x="2506799" y="3618947"/>
            <a:ext cx="746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accent4">
                    <a:lumMod val="75000"/>
                  </a:schemeClr>
                </a:solidFill>
              </a:rPr>
              <a:t>V. act.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1F15A8C-6A47-423A-A294-E53FC30EF9DC}"/>
              </a:ext>
            </a:extLst>
          </p:cNvPr>
          <p:cNvSpPr/>
          <p:nvPr/>
        </p:nvSpPr>
        <p:spPr>
          <a:xfrm>
            <a:off x="3165813" y="5564710"/>
            <a:ext cx="2124975" cy="196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BF2AF88-27AE-4A0F-A2A2-FC95706ABFFD}"/>
              </a:ext>
            </a:extLst>
          </p:cNvPr>
          <p:cNvSpPr txBox="1"/>
          <p:nvPr/>
        </p:nvSpPr>
        <p:spPr>
          <a:xfrm>
            <a:off x="2896765" y="5526461"/>
            <a:ext cx="248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4472BE"/>
                </a:solidFill>
              </a:rPr>
              <a:t>Bedrijfskapitaalbehoefte</a:t>
            </a:r>
          </a:p>
        </p:txBody>
      </p:sp>
      <p:pic>
        <p:nvPicPr>
          <p:cNvPr id="42" name="Picture 6" descr="Afbeeldingsresultaten voor auto onderdelen">
            <a:extLst>
              <a:ext uri="{FF2B5EF4-FFF2-40B4-BE49-F238E27FC236}">
                <a16:creationId xmlns:a16="http://schemas.microsoft.com/office/drawing/2014/main" id="{296EEADD-13E1-4BAD-B223-C0FF5E070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87" y="3371186"/>
            <a:ext cx="2356273" cy="131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EA6C2FE4-2A15-46EF-A23D-399E34A0D38E}"/>
              </a:ext>
            </a:extLst>
          </p:cNvPr>
          <p:cNvSpPr/>
          <p:nvPr/>
        </p:nvSpPr>
        <p:spPr>
          <a:xfrm>
            <a:off x="4141429" y="3433175"/>
            <a:ext cx="1046861" cy="11036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052" name="Picture 4" descr="De bronafbeelding bekijken">
            <a:extLst>
              <a:ext uri="{FF2B5EF4-FFF2-40B4-BE49-F238E27FC236}">
                <a16:creationId xmlns:a16="http://schemas.microsoft.com/office/drawing/2014/main" id="{5B0D0347-4BD1-4FAA-8A07-411C18199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4300946"/>
            <a:ext cx="2308992" cy="130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45D19D5-5746-4562-B2E5-60F81E917A94}"/>
              </a:ext>
            </a:extLst>
          </p:cNvPr>
          <p:cNvSpPr/>
          <p:nvPr/>
        </p:nvSpPr>
        <p:spPr>
          <a:xfrm>
            <a:off x="2645206" y="4293557"/>
            <a:ext cx="471638" cy="1172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8" name="Line 52">
            <a:extLst>
              <a:ext uri="{FF2B5EF4-FFF2-40B4-BE49-F238E27FC236}">
                <a16:creationId xmlns:a16="http://schemas.microsoft.com/office/drawing/2014/main" id="{C9D0D422-5589-4A3D-AE3F-AFA5FC426942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6713" y="3358084"/>
            <a:ext cx="0" cy="95739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1AC424-28A7-4ADB-A74F-32A5BBA4AE89}"/>
              </a:ext>
            </a:extLst>
          </p:cNvPr>
          <p:cNvSpPr/>
          <p:nvPr/>
        </p:nvSpPr>
        <p:spPr>
          <a:xfrm>
            <a:off x="2779066" y="2763829"/>
            <a:ext cx="2788623" cy="3382469"/>
          </a:xfrm>
          <a:prstGeom prst="rect">
            <a:avLst/>
          </a:prstGeom>
          <a:noFill/>
          <a:ln w="57150">
            <a:solidFill>
              <a:srgbClr val="FF99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E48929-4756-46E4-9DAC-B69DA71F7D38}"/>
              </a:ext>
            </a:extLst>
          </p:cNvPr>
          <p:cNvSpPr txBox="1"/>
          <p:nvPr/>
        </p:nvSpPr>
        <p:spPr>
          <a:xfrm>
            <a:off x="2687525" y="2327544"/>
            <a:ext cx="3081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 VAN DE WAARDERING</a:t>
            </a:r>
          </a:p>
        </p:txBody>
      </p:sp>
      <p:pic>
        <p:nvPicPr>
          <p:cNvPr id="51" name="image1.jpeg">
            <a:extLst>
              <a:ext uri="{FF2B5EF4-FFF2-40B4-BE49-F238E27FC236}">
                <a16:creationId xmlns:a16="http://schemas.microsoft.com/office/drawing/2014/main" id="{29799A42-B6E7-4E43-AD04-AA190837BDC2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51844" y="5988106"/>
            <a:ext cx="1459448" cy="73337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3DAD22B-5DB7-4466-8A26-714B4902D9A1}"/>
              </a:ext>
            </a:extLst>
          </p:cNvPr>
          <p:cNvSpPr/>
          <p:nvPr/>
        </p:nvSpPr>
        <p:spPr>
          <a:xfrm>
            <a:off x="2457014" y="3358084"/>
            <a:ext cx="282998" cy="13684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9071CE-DBC5-4986-9A40-C9DB892BA9BF}"/>
              </a:ext>
            </a:extLst>
          </p:cNvPr>
          <p:cNvSpPr txBox="1"/>
          <p:nvPr/>
        </p:nvSpPr>
        <p:spPr>
          <a:xfrm>
            <a:off x="3329379" y="215060"/>
            <a:ext cx="20085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000" b="1" dirty="0"/>
              <a:t>FAIR VALUE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F94B239-61E1-42AF-9159-FD3319A3C711}"/>
              </a:ext>
            </a:extLst>
          </p:cNvPr>
          <p:cNvSpPr txBox="1"/>
          <p:nvPr/>
        </p:nvSpPr>
        <p:spPr>
          <a:xfrm>
            <a:off x="603807" y="1133981"/>
            <a:ext cx="32073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000" b="1" dirty="0"/>
              <a:t>STATISCH ASPECT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7061A9B-72DB-459E-816B-D4FEB366A52F}"/>
              </a:ext>
            </a:extLst>
          </p:cNvPr>
          <p:cNvSpPr txBox="1"/>
          <p:nvPr/>
        </p:nvSpPr>
        <p:spPr>
          <a:xfrm>
            <a:off x="4874212" y="1189708"/>
            <a:ext cx="35438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000" b="1" dirty="0"/>
              <a:t>DYNAMISCH ASPECT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1CD294D-1EB5-4229-9262-AD77AEDCADE1}"/>
              </a:ext>
            </a:extLst>
          </p:cNvPr>
          <p:cNvSpPr txBox="1"/>
          <p:nvPr/>
        </p:nvSpPr>
        <p:spPr>
          <a:xfrm>
            <a:off x="583154" y="1571873"/>
            <a:ext cx="35438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000" b="1" dirty="0">
                <a:solidFill>
                  <a:srgbClr val="FF0000"/>
                </a:solidFill>
              </a:rPr>
              <a:t>(wat krijg ik vandaag)</a:t>
            </a:r>
          </a:p>
        </p:txBody>
      </p:sp>
    </p:spTree>
    <p:extLst>
      <p:ext uri="{BB962C8B-B14F-4D97-AF65-F5344CB8AC3E}">
        <p14:creationId xmlns:p14="http://schemas.microsoft.com/office/powerpoint/2010/main" val="42420435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image2.png">
            <a:extLst>
              <a:ext uri="{FF2B5EF4-FFF2-40B4-BE49-F238E27FC236}">
                <a16:creationId xmlns:a16="http://schemas.microsoft.com/office/drawing/2014/main" id="{8310928A-DC33-46F3-A3A1-5FE01EB30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2843808" y="3358084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2988270" y="3431109"/>
            <a:ext cx="11525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2989015" y="4150247"/>
            <a:ext cx="11509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Voorraden</a:t>
            </a:r>
          </a:p>
        </p:txBody>
      </p:sp>
      <p:sp>
        <p:nvSpPr>
          <p:cNvPr id="12" name="Text Box 61"/>
          <p:cNvSpPr txBox="1">
            <a:spLocks noChangeArrowheads="1"/>
          </p:cNvSpPr>
          <p:nvPr/>
        </p:nvSpPr>
        <p:spPr bwMode="auto">
          <a:xfrm>
            <a:off x="2989015" y="4797947"/>
            <a:ext cx="1150937" cy="46910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Vorderingen</a:t>
            </a:r>
          </a:p>
        </p:txBody>
      </p: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2988270" y="4367734"/>
            <a:ext cx="11509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BE" sz="1200"/>
              <a:t>Handels-vorderingen</a:t>
            </a:r>
            <a:endParaRPr lang="nl-NL" sz="1200"/>
          </a:p>
        </p:txBody>
      </p:sp>
      <p:sp>
        <p:nvSpPr>
          <p:cNvPr id="15" name="Text Box 64"/>
          <p:cNvSpPr txBox="1">
            <a:spLocks noChangeArrowheads="1"/>
          </p:cNvSpPr>
          <p:nvPr/>
        </p:nvSpPr>
        <p:spPr bwMode="auto">
          <a:xfrm>
            <a:off x="4140795" y="4726509"/>
            <a:ext cx="11509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Leveranciers</a:t>
            </a:r>
          </a:p>
        </p:txBody>
      </p:sp>
      <p:sp>
        <p:nvSpPr>
          <p:cNvPr id="19" name="Text Box 72"/>
          <p:cNvSpPr txBox="1">
            <a:spLocks noChangeArrowheads="1"/>
          </p:cNvSpPr>
          <p:nvPr/>
        </p:nvSpPr>
        <p:spPr bwMode="auto">
          <a:xfrm>
            <a:off x="4140795" y="5015434"/>
            <a:ext cx="1150938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Soc/Fisc.</a:t>
            </a:r>
          </a:p>
          <a:p>
            <a:pPr algn="ctr" eaLnBrk="1" hangingPunct="1"/>
            <a:r>
              <a:rPr lang="nl-NL" sz="1200"/>
              <a:t>Schulden</a:t>
            </a:r>
          </a:p>
          <a:p>
            <a:pPr algn="ctr" eaLnBrk="1" hangingPunct="1"/>
            <a:endParaRPr lang="nl-NL" sz="1200"/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4140795" y="3358084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A9C10B4B-2294-43B5-A0D3-4D8AD6731EEB}"/>
              </a:ext>
            </a:extLst>
          </p:cNvPr>
          <p:cNvSpPr/>
          <p:nvPr/>
        </p:nvSpPr>
        <p:spPr>
          <a:xfrm>
            <a:off x="2974769" y="4152192"/>
            <a:ext cx="1163782" cy="1128156"/>
          </a:xfrm>
          <a:custGeom>
            <a:avLst/>
            <a:gdLst>
              <a:gd name="connsiteX0" fmla="*/ 5937 w 1163782"/>
              <a:gd name="connsiteY0" fmla="*/ 0 h 1110343"/>
              <a:gd name="connsiteX1" fmla="*/ 1163782 w 1163782"/>
              <a:gd name="connsiteY1" fmla="*/ 5938 h 1110343"/>
              <a:gd name="connsiteX2" fmla="*/ 1140031 w 1163782"/>
              <a:gd name="connsiteY2" fmla="*/ 581891 h 1110343"/>
              <a:gd name="connsiteX3" fmla="*/ 896587 w 1163782"/>
              <a:gd name="connsiteY3" fmla="*/ 1110343 h 1110343"/>
              <a:gd name="connsiteX4" fmla="*/ 0 w 1163782"/>
              <a:gd name="connsiteY4" fmla="*/ 1110343 h 1110343"/>
              <a:gd name="connsiteX5" fmla="*/ 5937 w 1163782"/>
              <a:gd name="connsiteY5" fmla="*/ 0 h 1110343"/>
              <a:gd name="connsiteX0" fmla="*/ 5937 w 1163782"/>
              <a:gd name="connsiteY0" fmla="*/ 0 h 1128156"/>
              <a:gd name="connsiteX1" fmla="*/ 1163782 w 1163782"/>
              <a:gd name="connsiteY1" fmla="*/ 5938 h 1128156"/>
              <a:gd name="connsiteX2" fmla="*/ 1140031 w 1163782"/>
              <a:gd name="connsiteY2" fmla="*/ 581891 h 1128156"/>
              <a:gd name="connsiteX3" fmla="*/ 1157844 w 1163782"/>
              <a:gd name="connsiteY3" fmla="*/ 1128156 h 1128156"/>
              <a:gd name="connsiteX4" fmla="*/ 0 w 1163782"/>
              <a:gd name="connsiteY4" fmla="*/ 1110343 h 1128156"/>
              <a:gd name="connsiteX5" fmla="*/ 5937 w 1163782"/>
              <a:gd name="connsiteY5" fmla="*/ 0 h 11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782" h="1128156">
                <a:moveTo>
                  <a:pt x="5937" y="0"/>
                </a:moveTo>
                <a:lnTo>
                  <a:pt x="1163782" y="5938"/>
                </a:lnTo>
                <a:lnTo>
                  <a:pt x="1140031" y="581891"/>
                </a:lnTo>
                <a:lnTo>
                  <a:pt x="1157844" y="1128156"/>
                </a:lnTo>
                <a:lnTo>
                  <a:pt x="0" y="1110343"/>
                </a:lnTo>
                <a:lnTo>
                  <a:pt x="5937" y="0"/>
                </a:lnTo>
                <a:close/>
              </a:path>
            </a:pathLst>
          </a:custGeom>
          <a:solidFill>
            <a:srgbClr val="4472BE">
              <a:alpha val="21961"/>
            </a:srgbClr>
          </a:solidFill>
          <a:ln>
            <a:solidFill>
              <a:srgbClr val="2F528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669F2CF-8FEF-4E75-8DF2-0165C2EE9541}"/>
              </a:ext>
            </a:extLst>
          </p:cNvPr>
          <p:cNvSpPr/>
          <p:nvPr/>
        </p:nvSpPr>
        <p:spPr>
          <a:xfrm>
            <a:off x="2986994" y="3436026"/>
            <a:ext cx="1149887" cy="718518"/>
          </a:xfrm>
          <a:prstGeom prst="rect">
            <a:avLst/>
          </a:prstGeom>
          <a:solidFill>
            <a:srgbClr val="FFFF00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A4A3E07-C6EB-4BA6-9764-BB85466CC42E}"/>
              </a:ext>
            </a:extLst>
          </p:cNvPr>
          <p:cNvSpPr/>
          <p:nvPr/>
        </p:nvSpPr>
        <p:spPr>
          <a:xfrm>
            <a:off x="4127006" y="4736378"/>
            <a:ext cx="1163782" cy="782292"/>
          </a:xfrm>
          <a:custGeom>
            <a:avLst/>
            <a:gdLst>
              <a:gd name="connsiteX0" fmla="*/ 5937 w 1163782"/>
              <a:gd name="connsiteY0" fmla="*/ 0 h 1110343"/>
              <a:gd name="connsiteX1" fmla="*/ 1163782 w 1163782"/>
              <a:gd name="connsiteY1" fmla="*/ 5938 h 1110343"/>
              <a:gd name="connsiteX2" fmla="*/ 1140031 w 1163782"/>
              <a:gd name="connsiteY2" fmla="*/ 581891 h 1110343"/>
              <a:gd name="connsiteX3" fmla="*/ 896587 w 1163782"/>
              <a:gd name="connsiteY3" fmla="*/ 1110343 h 1110343"/>
              <a:gd name="connsiteX4" fmla="*/ 0 w 1163782"/>
              <a:gd name="connsiteY4" fmla="*/ 1110343 h 1110343"/>
              <a:gd name="connsiteX5" fmla="*/ 5937 w 1163782"/>
              <a:gd name="connsiteY5" fmla="*/ 0 h 1110343"/>
              <a:gd name="connsiteX0" fmla="*/ 5937 w 1163782"/>
              <a:gd name="connsiteY0" fmla="*/ 0 h 1128156"/>
              <a:gd name="connsiteX1" fmla="*/ 1163782 w 1163782"/>
              <a:gd name="connsiteY1" fmla="*/ 5938 h 1128156"/>
              <a:gd name="connsiteX2" fmla="*/ 1140031 w 1163782"/>
              <a:gd name="connsiteY2" fmla="*/ 581891 h 1128156"/>
              <a:gd name="connsiteX3" fmla="*/ 1157844 w 1163782"/>
              <a:gd name="connsiteY3" fmla="*/ 1128156 h 1128156"/>
              <a:gd name="connsiteX4" fmla="*/ 0 w 1163782"/>
              <a:gd name="connsiteY4" fmla="*/ 1110343 h 1128156"/>
              <a:gd name="connsiteX5" fmla="*/ 5937 w 1163782"/>
              <a:gd name="connsiteY5" fmla="*/ 0 h 11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782" h="1128156">
                <a:moveTo>
                  <a:pt x="5937" y="0"/>
                </a:moveTo>
                <a:lnTo>
                  <a:pt x="1163782" y="5938"/>
                </a:lnTo>
                <a:lnTo>
                  <a:pt x="1140031" y="581891"/>
                </a:lnTo>
                <a:lnTo>
                  <a:pt x="1157844" y="1128156"/>
                </a:lnTo>
                <a:lnTo>
                  <a:pt x="0" y="1110343"/>
                </a:lnTo>
                <a:lnTo>
                  <a:pt x="5937" y="0"/>
                </a:lnTo>
                <a:close/>
              </a:path>
            </a:pathLst>
          </a:custGeom>
          <a:solidFill>
            <a:srgbClr val="4472BE">
              <a:alpha val="21961"/>
            </a:srgbClr>
          </a:solidFill>
          <a:ln>
            <a:solidFill>
              <a:srgbClr val="2F528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DED839C-EA03-4484-95E5-E46DDAC80AFE}"/>
              </a:ext>
            </a:extLst>
          </p:cNvPr>
          <p:cNvSpPr txBox="1"/>
          <p:nvPr/>
        </p:nvSpPr>
        <p:spPr>
          <a:xfrm>
            <a:off x="3386948" y="3000743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Enterprise </a:t>
            </a:r>
            <a:r>
              <a:rPr lang="nl-BE" dirty="0" err="1"/>
              <a:t>value</a:t>
            </a:r>
            <a:endParaRPr lang="nl-BE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E5E1717-8EF9-4761-A926-8B15E595117F}"/>
              </a:ext>
            </a:extLst>
          </p:cNvPr>
          <p:cNvSpPr txBox="1"/>
          <p:nvPr/>
        </p:nvSpPr>
        <p:spPr>
          <a:xfrm rot="16200000">
            <a:off x="2506799" y="3618947"/>
            <a:ext cx="746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accent4">
                    <a:lumMod val="75000"/>
                  </a:schemeClr>
                </a:solidFill>
              </a:rPr>
              <a:t>V. act.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1F15A8C-6A47-423A-A294-E53FC30EF9DC}"/>
              </a:ext>
            </a:extLst>
          </p:cNvPr>
          <p:cNvSpPr/>
          <p:nvPr/>
        </p:nvSpPr>
        <p:spPr>
          <a:xfrm>
            <a:off x="3165813" y="5564710"/>
            <a:ext cx="2124975" cy="196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BF2AF88-27AE-4A0F-A2A2-FC95706ABFFD}"/>
              </a:ext>
            </a:extLst>
          </p:cNvPr>
          <p:cNvSpPr txBox="1"/>
          <p:nvPr/>
        </p:nvSpPr>
        <p:spPr>
          <a:xfrm>
            <a:off x="2896765" y="5526461"/>
            <a:ext cx="248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4472BE"/>
                </a:solidFill>
              </a:rPr>
              <a:t>Bedrijfskapitaalbehoefte</a:t>
            </a:r>
          </a:p>
        </p:txBody>
      </p:sp>
      <p:pic>
        <p:nvPicPr>
          <p:cNvPr id="42" name="Picture 6" descr="Afbeeldingsresultaten voor auto onderdelen">
            <a:extLst>
              <a:ext uri="{FF2B5EF4-FFF2-40B4-BE49-F238E27FC236}">
                <a16:creationId xmlns:a16="http://schemas.microsoft.com/office/drawing/2014/main" id="{296EEADD-13E1-4BAD-B223-C0FF5E070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87" y="3371186"/>
            <a:ext cx="2356273" cy="131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EA6C2FE4-2A15-46EF-A23D-399E34A0D38E}"/>
              </a:ext>
            </a:extLst>
          </p:cNvPr>
          <p:cNvSpPr/>
          <p:nvPr/>
        </p:nvSpPr>
        <p:spPr>
          <a:xfrm>
            <a:off x="4141429" y="3433175"/>
            <a:ext cx="1046861" cy="11036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052" name="Picture 4" descr="De bronafbeelding bekijken">
            <a:extLst>
              <a:ext uri="{FF2B5EF4-FFF2-40B4-BE49-F238E27FC236}">
                <a16:creationId xmlns:a16="http://schemas.microsoft.com/office/drawing/2014/main" id="{5B0D0347-4BD1-4FAA-8A07-411C18199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4300946"/>
            <a:ext cx="2308992" cy="130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45D19D5-5746-4562-B2E5-60F81E917A94}"/>
              </a:ext>
            </a:extLst>
          </p:cNvPr>
          <p:cNvSpPr/>
          <p:nvPr/>
        </p:nvSpPr>
        <p:spPr>
          <a:xfrm>
            <a:off x="2645206" y="4293557"/>
            <a:ext cx="471638" cy="1172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8" name="Line 52">
            <a:extLst>
              <a:ext uri="{FF2B5EF4-FFF2-40B4-BE49-F238E27FC236}">
                <a16:creationId xmlns:a16="http://schemas.microsoft.com/office/drawing/2014/main" id="{C9D0D422-5589-4A3D-AE3F-AFA5FC426942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6713" y="3358084"/>
            <a:ext cx="0" cy="95739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1AC424-28A7-4ADB-A74F-32A5BBA4AE89}"/>
              </a:ext>
            </a:extLst>
          </p:cNvPr>
          <p:cNvSpPr/>
          <p:nvPr/>
        </p:nvSpPr>
        <p:spPr>
          <a:xfrm>
            <a:off x="2779066" y="2763829"/>
            <a:ext cx="2788623" cy="3382469"/>
          </a:xfrm>
          <a:prstGeom prst="rect">
            <a:avLst/>
          </a:prstGeom>
          <a:noFill/>
          <a:ln w="57150">
            <a:solidFill>
              <a:srgbClr val="FF99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E48929-4756-46E4-9DAC-B69DA71F7D38}"/>
              </a:ext>
            </a:extLst>
          </p:cNvPr>
          <p:cNvSpPr txBox="1"/>
          <p:nvPr/>
        </p:nvSpPr>
        <p:spPr>
          <a:xfrm>
            <a:off x="2687525" y="2327544"/>
            <a:ext cx="3081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 VAN DE WAARDERING</a:t>
            </a:r>
          </a:p>
        </p:txBody>
      </p:sp>
      <p:pic>
        <p:nvPicPr>
          <p:cNvPr id="51" name="image1.jpeg">
            <a:extLst>
              <a:ext uri="{FF2B5EF4-FFF2-40B4-BE49-F238E27FC236}">
                <a16:creationId xmlns:a16="http://schemas.microsoft.com/office/drawing/2014/main" id="{29799A42-B6E7-4E43-AD04-AA190837BDC2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51844" y="5988106"/>
            <a:ext cx="1459448" cy="73337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3DAD22B-5DB7-4466-8A26-714B4902D9A1}"/>
              </a:ext>
            </a:extLst>
          </p:cNvPr>
          <p:cNvSpPr/>
          <p:nvPr/>
        </p:nvSpPr>
        <p:spPr>
          <a:xfrm>
            <a:off x="2457014" y="3358084"/>
            <a:ext cx="282998" cy="13684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9071CE-DBC5-4986-9A40-C9DB892BA9BF}"/>
              </a:ext>
            </a:extLst>
          </p:cNvPr>
          <p:cNvSpPr txBox="1"/>
          <p:nvPr/>
        </p:nvSpPr>
        <p:spPr>
          <a:xfrm>
            <a:off x="3329379" y="215060"/>
            <a:ext cx="20085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000" b="1" dirty="0"/>
              <a:t>FAIR VALUE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F94B239-61E1-42AF-9159-FD3319A3C711}"/>
              </a:ext>
            </a:extLst>
          </p:cNvPr>
          <p:cNvSpPr txBox="1"/>
          <p:nvPr/>
        </p:nvSpPr>
        <p:spPr>
          <a:xfrm>
            <a:off x="603807" y="1133981"/>
            <a:ext cx="32073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000" b="1" dirty="0"/>
              <a:t>STATISCH ASPECT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7061A9B-72DB-459E-816B-D4FEB366A52F}"/>
              </a:ext>
            </a:extLst>
          </p:cNvPr>
          <p:cNvSpPr txBox="1"/>
          <p:nvPr/>
        </p:nvSpPr>
        <p:spPr>
          <a:xfrm>
            <a:off x="4874212" y="1189708"/>
            <a:ext cx="35438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000" b="1" dirty="0"/>
              <a:t>DYNAMISCH ASPECT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1CD294D-1EB5-4229-9262-AD77AEDCADE1}"/>
              </a:ext>
            </a:extLst>
          </p:cNvPr>
          <p:cNvSpPr txBox="1"/>
          <p:nvPr/>
        </p:nvSpPr>
        <p:spPr>
          <a:xfrm>
            <a:off x="583153" y="1571873"/>
            <a:ext cx="35735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000" b="1" dirty="0">
                <a:solidFill>
                  <a:srgbClr val="FF0000"/>
                </a:solidFill>
              </a:rPr>
              <a:t>(wat krijg ik vandaag)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1F17C8D-B2B5-4A8B-B3DF-27B0A1E617D7}"/>
              </a:ext>
            </a:extLst>
          </p:cNvPr>
          <p:cNvSpPr txBox="1"/>
          <p:nvPr/>
        </p:nvSpPr>
        <p:spPr>
          <a:xfrm>
            <a:off x="5769074" y="1606713"/>
            <a:ext cx="35438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000" b="1" dirty="0">
                <a:solidFill>
                  <a:srgbClr val="FF0000"/>
                </a:solidFill>
              </a:rPr>
              <a:t>(wat </a:t>
            </a:r>
            <a:r>
              <a:rPr lang="nl-BE" sz="3000" b="1" u="sng" dirty="0">
                <a:solidFill>
                  <a:srgbClr val="FF0000"/>
                </a:solidFill>
              </a:rPr>
              <a:t>verwacht</a:t>
            </a:r>
            <a:r>
              <a:rPr lang="nl-BE" sz="3000" b="1" dirty="0">
                <a:solidFill>
                  <a:srgbClr val="FF0000"/>
                </a:solidFill>
              </a:rPr>
              <a:t> ik morgen te krijgen)</a:t>
            </a:r>
          </a:p>
        </p:txBody>
      </p:sp>
    </p:spTree>
    <p:extLst>
      <p:ext uri="{BB962C8B-B14F-4D97-AF65-F5344CB8AC3E}">
        <p14:creationId xmlns:p14="http://schemas.microsoft.com/office/powerpoint/2010/main" val="3126322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 bronafbeelding bekijken">
            <a:extLst>
              <a:ext uri="{FF2B5EF4-FFF2-40B4-BE49-F238E27FC236}">
                <a16:creationId xmlns:a16="http://schemas.microsoft.com/office/drawing/2014/main" id="{B9DB862F-4EC7-4033-8E81-E0D6579B0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449" y="0"/>
            <a:ext cx="9369708" cy="717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Rectangle 20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nl-BE" dirty="0"/>
              <a:t>Pro </a:t>
            </a:r>
            <a:r>
              <a:rPr lang="nl-BE" dirty="0" err="1"/>
              <a:t>Mandato</a:t>
            </a:r>
            <a:endParaRPr lang="nl-BE" dirty="0"/>
          </a:p>
          <a:p>
            <a:pPr algn="ctr"/>
            <a:r>
              <a:rPr lang="nl-BE" dirty="0"/>
              <a:t>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4548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image2.png">
            <a:extLst>
              <a:ext uri="{FF2B5EF4-FFF2-40B4-BE49-F238E27FC236}">
                <a16:creationId xmlns:a16="http://schemas.microsoft.com/office/drawing/2014/main" id="{8310928A-DC33-46F3-A3A1-5FE01EB30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2843808" y="3358084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2988270" y="3431109"/>
            <a:ext cx="11525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2989015" y="4150247"/>
            <a:ext cx="11509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Voorraden</a:t>
            </a:r>
          </a:p>
        </p:txBody>
      </p:sp>
      <p:sp>
        <p:nvSpPr>
          <p:cNvPr id="12" name="Text Box 61"/>
          <p:cNvSpPr txBox="1">
            <a:spLocks noChangeArrowheads="1"/>
          </p:cNvSpPr>
          <p:nvPr/>
        </p:nvSpPr>
        <p:spPr bwMode="auto">
          <a:xfrm>
            <a:off x="2989015" y="4797947"/>
            <a:ext cx="1150937" cy="46910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Vorderingen</a:t>
            </a:r>
          </a:p>
        </p:txBody>
      </p: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2988270" y="4367734"/>
            <a:ext cx="11509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BE" sz="1200"/>
              <a:t>Handels-vorderingen</a:t>
            </a:r>
            <a:endParaRPr lang="nl-NL" sz="1200"/>
          </a:p>
        </p:txBody>
      </p:sp>
      <p:sp>
        <p:nvSpPr>
          <p:cNvPr id="15" name="Text Box 64"/>
          <p:cNvSpPr txBox="1">
            <a:spLocks noChangeArrowheads="1"/>
          </p:cNvSpPr>
          <p:nvPr/>
        </p:nvSpPr>
        <p:spPr bwMode="auto">
          <a:xfrm>
            <a:off x="4140795" y="4726509"/>
            <a:ext cx="11509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Leveranciers</a:t>
            </a:r>
          </a:p>
        </p:txBody>
      </p:sp>
      <p:sp>
        <p:nvSpPr>
          <p:cNvPr id="19" name="Text Box 72"/>
          <p:cNvSpPr txBox="1">
            <a:spLocks noChangeArrowheads="1"/>
          </p:cNvSpPr>
          <p:nvPr/>
        </p:nvSpPr>
        <p:spPr bwMode="auto">
          <a:xfrm>
            <a:off x="4140795" y="5015434"/>
            <a:ext cx="1150938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Soc/Fisc.</a:t>
            </a:r>
          </a:p>
          <a:p>
            <a:pPr algn="ctr" eaLnBrk="1" hangingPunct="1"/>
            <a:r>
              <a:rPr lang="nl-NL" sz="1200"/>
              <a:t>Schulden</a:t>
            </a:r>
          </a:p>
          <a:p>
            <a:pPr algn="ctr" eaLnBrk="1" hangingPunct="1"/>
            <a:endParaRPr lang="nl-NL" sz="1200"/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4140795" y="3358084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A9C10B4B-2294-43B5-A0D3-4D8AD6731EEB}"/>
              </a:ext>
            </a:extLst>
          </p:cNvPr>
          <p:cNvSpPr/>
          <p:nvPr/>
        </p:nvSpPr>
        <p:spPr>
          <a:xfrm>
            <a:off x="2974769" y="4152192"/>
            <a:ext cx="1163782" cy="1128156"/>
          </a:xfrm>
          <a:custGeom>
            <a:avLst/>
            <a:gdLst>
              <a:gd name="connsiteX0" fmla="*/ 5937 w 1163782"/>
              <a:gd name="connsiteY0" fmla="*/ 0 h 1110343"/>
              <a:gd name="connsiteX1" fmla="*/ 1163782 w 1163782"/>
              <a:gd name="connsiteY1" fmla="*/ 5938 h 1110343"/>
              <a:gd name="connsiteX2" fmla="*/ 1140031 w 1163782"/>
              <a:gd name="connsiteY2" fmla="*/ 581891 h 1110343"/>
              <a:gd name="connsiteX3" fmla="*/ 896587 w 1163782"/>
              <a:gd name="connsiteY3" fmla="*/ 1110343 h 1110343"/>
              <a:gd name="connsiteX4" fmla="*/ 0 w 1163782"/>
              <a:gd name="connsiteY4" fmla="*/ 1110343 h 1110343"/>
              <a:gd name="connsiteX5" fmla="*/ 5937 w 1163782"/>
              <a:gd name="connsiteY5" fmla="*/ 0 h 1110343"/>
              <a:gd name="connsiteX0" fmla="*/ 5937 w 1163782"/>
              <a:gd name="connsiteY0" fmla="*/ 0 h 1128156"/>
              <a:gd name="connsiteX1" fmla="*/ 1163782 w 1163782"/>
              <a:gd name="connsiteY1" fmla="*/ 5938 h 1128156"/>
              <a:gd name="connsiteX2" fmla="*/ 1140031 w 1163782"/>
              <a:gd name="connsiteY2" fmla="*/ 581891 h 1128156"/>
              <a:gd name="connsiteX3" fmla="*/ 1157844 w 1163782"/>
              <a:gd name="connsiteY3" fmla="*/ 1128156 h 1128156"/>
              <a:gd name="connsiteX4" fmla="*/ 0 w 1163782"/>
              <a:gd name="connsiteY4" fmla="*/ 1110343 h 1128156"/>
              <a:gd name="connsiteX5" fmla="*/ 5937 w 1163782"/>
              <a:gd name="connsiteY5" fmla="*/ 0 h 11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782" h="1128156">
                <a:moveTo>
                  <a:pt x="5937" y="0"/>
                </a:moveTo>
                <a:lnTo>
                  <a:pt x="1163782" y="5938"/>
                </a:lnTo>
                <a:lnTo>
                  <a:pt x="1140031" y="581891"/>
                </a:lnTo>
                <a:lnTo>
                  <a:pt x="1157844" y="1128156"/>
                </a:lnTo>
                <a:lnTo>
                  <a:pt x="0" y="1110343"/>
                </a:lnTo>
                <a:lnTo>
                  <a:pt x="5937" y="0"/>
                </a:lnTo>
                <a:close/>
              </a:path>
            </a:pathLst>
          </a:custGeom>
          <a:solidFill>
            <a:srgbClr val="4472BE">
              <a:alpha val="21961"/>
            </a:srgbClr>
          </a:solidFill>
          <a:ln>
            <a:solidFill>
              <a:srgbClr val="2F528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669F2CF-8FEF-4E75-8DF2-0165C2EE9541}"/>
              </a:ext>
            </a:extLst>
          </p:cNvPr>
          <p:cNvSpPr/>
          <p:nvPr/>
        </p:nvSpPr>
        <p:spPr>
          <a:xfrm>
            <a:off x="2986994" y="3436026"/>
            <a:ext cx="1149887" cy="718518"/>
          </a:xfrm>
          <a:prstGeom prst="rect">
            <a:avLst/>
          </a:prstGeom>
          <a:solidFill>
            <a:srgbClr val="FFFF00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A4A3E07-C6EB-4BA6-9764-BB85466CC42E}"/>
              </a:ext>
            </a:extLst>
          </p:cNvPr>
          <p:cNvSpPr/>
          <p:nvPr/>
        </p:nvSpPr>
        <p:spPr>
          <a:xfrm>
            <a:off x="4127006" y="4736378"/>
            <a:ext cx="1163782" cy="782292"/>
          </a:xfrm>
          <a:custGeom>
            <a:avLst/>
            <a:gdLst>
              <a:gd name="connsiteX0" fmla="*/ 5937 w 1163782"/>
              <a:gd name="connsiteY0" fmla="*/ 0 h 1110343"/>
              <a:gd name="connsiteX1" fmla="*/ 1163782 w 1163782"/>
              <a:gd name="connsiteY1" fmla="*/ 5938 h 1110343"/>
              <a:gd name="connsiteX2" fmla="*/ 1140031 w 1163782"/>
              <a:gd name="connsiteY2" fmla="*/ 581891 h 1110343"/>
              <a:gd name="connsiteX3" fmla="*/ 896587 w 1163782"/>
              <a:gd name="connsiteY3" fmla="*/ 1110343 h 1110343"/>
              <a:gd name="connsiteX4" fmla="*/ 0 w 1163782"/>
              <a:gd name="connsiteY4" fmla="*/ 1110343 h 1110343"/>
              <a:gd name="connsiteX5" fmla="*/ 5937 w 1163782"/>
              <a:gd name="connsiteY5" fmla="*/ 0 h 1110343"/>
              <a:gd name="connsiteX0" fmla="*/ 5937 w 1163782"/>
              <a:gd name="connsiteY0" fmla="*/ 0 h 1128156"/>
              <a:gd name="connsiteX1" fmla="*/ 1163782 w 1163782"/>
              <a:gd name="connsiteY1" fmla="*/ 5938 h 1128156"/>
              <a:gd name="connsiteX2" fmla="*/ 1140031 w 1163782"/>
              <a:gd name="connsiteY2" fmla="*/ 581891 h 1128156"/>
              <a:gd name="connsiteX3" fmla="*/ 1157844 w 1163782"/>
              <a:gd name="connsiteY3" fmla="*/ 1128156 h 1128156"/>
              <a:gd name="connsiteX4" fmla="*/ 0 w 1163782"/>
              <a:gd name="connsiteY4" fmla="*/ 1110343 h 1128156"/>
              <a:gd name="connsiteX5" fmla="*/ 5937 w 1163782"/>
              <a:gd name="connsiteY5" fmla="*/ 0 h 11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782" h="1128156">
                <a:moveTo>
                  <a:pt x="5937" y="0"/>
                </a:moveTo>
                <a:lnTo>
                  <a:pt x="1163782" y="5938"/>
                </a:lnTo>
                <a:lnTo>
                  <a:pt x="1140031" y="581891"/>
                </a:lnTo>
                <a:lnTo>
                  <a:pt x="1157844" y="1128156"/>
                </a:lnTo>
                <a:lnTo>
                  <a:pt x="0" y="1110343"/>
                </a:lnTo>
                <a:lnTo>
                  <a:pt x="5937" y="0"/>
                </a:lnTo>
                <a:close/>
              </a:path>
            </a:pathLst>
          </a:custGeom>
          <a:solidFill>
            <a:srgbClr val="4472BE">
              <a:alpha val="21961"/>
            </a:srgbClr>
          </a:solidFill>
          <a:ln>
            <a:solidFill>
              <a:srgbClr val="2F528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DED839C-EA03-4484-95E5-E46DDAC80AFE}"/>
              </a:ext>
            </a:extLst>
          </p:cNvPr>
          <p:cNvSpPr txBox="1"/>
          <p:nvPr/>
        </p:nvSpPr>
        <p:spPr>
          <a:xfrm>
            <a:off x="3386948" y="3000743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Enterprise </a:t>
            </a:r>
            <a:r>
              <a:rPr lang="nl-BE" dirty="0" err="1"/>
              <a:t>value</a:t>
            </a:r>
            <a:endParaRPr lang="nl-BE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E5E1717-8EF9-4761-A926-8B15E595117F}"/>
              </a:ext>
            </a:extLst>
          </p:cNvPr>
          <p:cNvSpPr txBox="1"/>
          <p:nvPr/>
        </p:nvSpPr>
        <p:spPr>
          <a:xfrm rot="16200000">
            <a:off x="2506799" y="3618947"/>
            <a:ext cx="746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accent4">
                    <a:lumMod val="75000"/>
                  </a:schemeClr>
                </a:solidFill>
              </a:rPr>
              <a:t>V. act.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1F15A8C-6A47-423A-A294-E53FC30EF9DC}"/>
              </a:ext>
            </a:extLst>
          </p:cNvPr>
          <p:cNvSpPr/>
          <p:nvPr/>
        </p:nvSpPr>
        <p:spPr>
          <a:xfrm>
            <a:off x="3165813" y="5564710"/>
            <a:ext cx="2124975" cy="196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BF2AF88-27AE-4A0F-A2A2-FC95706ABFFD}"/>
              </a:ext>
            </a:extLst>
          </p:cNvPr>
          <p:cNvSpPr txBox="1"/>
          <p:nvPr/>
        </p:nvSpPr>
        <p:spPr>
          <a:xfrm>
            <a:off x="2896765" y="5526461"/>
            <a:ext cx="248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4472BE"/>
                </a:solidFill>
              </a:rPr>
              <a:t>Bedrijfskapitaalbehoefte</a:t>
            </a:r>
          </a:p>
        </p:txBody>
      </p:sp>
      <p:pic>
        <p:nvPicPr>
          <p:cNvPr id="42" name="Picture 6" descr="Afbeeldingsresultaten voor auto onderdelen">
            <a:extLst>
              <a:ext uri="{FF2B5EF4-FFF2-40B4-BE49-F238E27FC236}">
                <a16:creationId xmlns:a16="http://schemas.microsoft.com/office/drawing/2014/main" id="{296EEADD-13E1-4BAD-B223-C0FF5E070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87" y="3371186"/>
            <a:ext cx="2356273" cy="131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EA6C2FE4-2A15-46EF-A23D-399E34A0D38E}"/>
              </a:ext>
            </a:extLst>
          </p:cNvPr>
          <p:cNvSpPr/>
          <p:nvPr/>
        </p:nvSpPr>
        <p:spPr>
          <a:xfrm>
            <a:off x="4141429" y="3433175"/>
            <a:ext cx="1046861" cy="11036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052" name="Picture 4" descr="De bronafbeelding bekijken">
            <a:extLst>
              <a:ext uri="{FF2B5EF4-FFF2-40B4-BE49-F238E27FC236}">
                <a16:creationId xmlns:a16="http://schemas.microsoft.com/office/drawing/2014/main" id="{5B0D0347-4BD1-4FAA-8A07-411C18199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4300946"/>
            <a:ext cx="2308992" cy="130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45D19D5-5746-4562-B2E5-60F81E917A94}"/>
              </a:ext>
            </a:extLst>
          </p:cNvPr>
          <p:cNvSpPr/>
          <p:nvPr/>
        </p:nvSpPr>
        <p:spPr>
          <a:xfrm>
            <a:off x="2645206" y="4293557"/>
            <a:ext cx="471638" cy="1172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8" name="Line 52">
            <a:extLst>
              <a:ext uri="{FF2B5EF4-FFF2-40B4-BE49-F238E27FC236}">
                <a16:creationId xmlns:a16="http://schemas.microsoft.com/office/drawing/2014/main" id="{C9D0D422-5589-4A3D-AE3F-AFA5FC426942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6713" y="3358084"/>
            <a:ext cx="0" cy="95739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1AC424-28A7-4ADB-A74F-32A5BBA4AE89}"/>
              </a:ext>
            </a:extLst>
          </p:cNvPr>
          <p:cNvSpPr/>
          <p:nvPr/>
        </p:nvSpPr>
        <p:spPr>
          <a:xfrm>
            <a:off x="2779066" y="2763829"/>
            <a:ext cx="2788623" cy="3382469"/>
          </a:xfrm>
          <a:prstGeom prst="rect">
            <a:avLst/>
          </a:prstGeom>
          <a:noFill/>
          <a:ln w="57150">
            <a:solidFill>
              <a:srgbClr val="FF99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E48929-4756-46E4-9DAC-B69DA71F7D38}"/>
              </a:ext>
            </a:extLst>
          </p:cNvPr>
          <p:cNvSpPr txBox="1"/>
          <p:nvPr/>
        </p:nvSpPr>
        <p:spPr>
          <a:xfrm>
            <a:off x="2687525" y="2327544"/>
            <a:ext cx="3081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 VAN DE WAARDERING</a:t>
            </a:r>
          </a:p>
        </p:txBody>
      </p:sp>
      <p:pic>
        <p:nvPicPr>
          <p:cNvPr id="51" name="image1.jpeg">
            <a:extLst>
              <a:ext uri="{FF2B5EF4-FFF2-40B4-BE49-F238E27FC236}">
                <a16:creationId xmlns:a16="http://schemas.microsoft.com/office/drawing/2014/main" id="{29799A42-B6E7-4E43-AD04-AA190837BDC2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51844" y="5988106"/>
            <a:ext cx="1459448" cy="73337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3DAD22B-5DB7-4466-8A26-714B4902D9A1}"/>
              </a:ext>
            </a:extLst>
          </p:cNvPr>
          <p:cNvSpPr/>
          <p:nvPr/>
        </p:nvSpPr>
        <p:spPr>
          <a:xfrm>
            <a:off x="2457014" y="3358084"/>
            <a:ext cx="282998" cy="13684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9071CE-DBC5-4986-9A40-C9DB892BA9BF}"/>
              </a:ext>
            </a:extLst>
          </p:cNvPr>
          <p:cNvSpPr txBox="1"/>
          <p:nvPr/>
        </p:nvSpPr>
        <p:spPr>
          <a:xfrm>
            <a:off x="3329379" y="215060"/>
            <a:ext cx="20085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000" b="1" dirty="0"/>
              <a:t>FAIR VALUE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F94B239-61E1-42AF-9159-FD3319A3C711}"/>
              </a:ext>
            </a:extLst>
          </p:cNvPr>
          <p:cNvSpPr txBox="1"/>
          <p:nvPr/>
        </p:nvSpPr>
        <p:spPr>
          <a:xfrm>
            <a:off x="603807" y="1133981"/>
            <a:ext cx="32073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000" b="1" dirty="0"/>
              <a:t>STATISCH ASPECT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7061A9B-72DB-459E-816B-D4FEB366A52F}"/>
              </a:ext>
            </a:extLst>
          </p:cNvPr>
          <p:cNvSpPr txBox="1"/>
          <p:nvPr/>
        </p:nvSpPr>
        <p:spPr>
          <a:xfrm>
            <a:off x="4874212" y="1189708"/>
            <a:ext cx="35438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000" b="1" dirty="0"/>
              <a:t>DYNAMISCH ASPECT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1CD294D-1EB5-4229-9262-AD77AEDCADE1}"/>
              </a:ext>
            </a:extLst>
          </p:cNvPr>
          <p:cNvSpPr txBox="1"/>
          <p:nvPr/>
        </p:nvSpPr>
        <p:spPr>
          <a:xfrm>
            <a:off x="583154" y="1571873"/>
            <a:ext cx="32280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000" b="1" dirty="0"/>
              <a:t>(wat krijg ik vandaag)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1F17C8D-B2B5-4A8B-B3DF-27B0A1E617D7}"/>
              </a:ext>
            </a:extLst>
          </p:cNvPr>
          <p:cNvSpPr txBox="1"/>
          <p:nvPr/>
        </p:nvSpPr>
        <p:spPr>
          <a:xfrm>
            <a:off x="5769074" y="1606713"/>
            <a:ext cx="35438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000" b="1" dirty="0"/>
              <a:t>(wat </a:t>
            </a:r>
            <a:r>
              <a:rPr lang="nl-BE" sz="3000" b="1" u="sng" dirty="0"/>
              <a:t>verwacht</a:t>
            </a:r>
            <a:r>
              <a:rPr lang="nl-BE" sz="3000" b="1" dirty="0"/>
              <a:t> ik morgen te krijgen)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E279196-1BDD-49D0-A8E1-622D4526A1A6}"/>
              </a:ext>
            </a:extLst>
          </p:cNvPr>
          <p:cNvSpPr txBox="1"/>
          <p:nvPr/>
        </p:nvSpPr>
        <p:spPr>
          <a:xfrm>
            <a:off x="-364105" y="2728760"/>
            <a:ext cx="35735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000" b="1" dirty="0">
                <a:solidFill>
                  <a:srgbClr val="FF0000"/>
                </a:solidFill>
              </a:rPr>
              <a:t>Gecorrigeerde</a:t>
            </a:r>
          </a:p>
          <a:p>
            <a:pPr algn="ctr"/>
            <a:r>
              <a:rPr lang="nl-BE" sz="3000" b="1" dirty="0">
                <a:solidFill>
                  <a:srgbClr val="FF0000"/>
                </a:solidFill>
              </a:rPr>
              <a:t>Substantiële</a:t>
            </a:r>
          </a:p>
          <a:p>
            <a:pPr algn="ctr"/>
            <a:r>
              <a:rPr lang="nl-BE" sz="3000" b="1" dirty="0">
                <a:solidFill>
                  <a:srgbClr val="FF0000"/>
                </a:solidFill>
              </a:rPr>
              <a:t>Waarde</a:t>
            </a:r>
          </a:p>
        </p:txBody>
      </p:sp>
    </p:spTree>
    <p:extLst>
      <p:ext uri="{BB962C8B-B14F-4D97-AF65-F5344CB8AC3E}">
        <p14:creationId xmlns:p14="http://schemas.microsoft.com/office/powerpoint/2010/main" val="12618095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image2.png">
            <a:extLst>
              <a:ext uri="{FF2B5EF4-FFF2-40B4-BE49-F238E27FC236}">
                <a16:creationId xmlns:a16="http://schemas.microsoft.com/office/drawing/2014/main" id="{8310928A-DC33-46F3-A3A1-5FE01EB30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2843808" y="3358084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2988270" y="3431109"/>
            <a:ext cx="11525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2989015" y="4150247"/>
            <a:ext cx="11509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Voorraden</a:t>
            </a:r>
          </a:p>
        </p:txBody>
      </p:sp>
      <p:sp>
        <p:nvSpPr>
          <p:cNvPr id="12" name="Text Box 61"/>
          <p:cNvSpPr txBox="1">
            <a:spLocks noChangeArrowheads="1"/>
          </p:cNvSpPr>
          <p:nvPr/>
        </p:nvSpPr>
        <p:spPr bwMode="auto">
          <a:xfrm>
            <a:off x="2989015" y="4797947"/>
            <a:ext cx="1150937" cy="46910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Vorderingen</a:t>
            </a:r>
          </a:p>
        </p:txBody>
      </p: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2988270" y="4367734"/>
            <a:ext cx="11509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BE" sz="1200"/>
              <a:t>Handels-vorderingen</a:t>
            </a:r>
            <a:endParaRPr lang="nl-NL" sz="1200"/>
          </a:p>
        </p:txBody>
      </p:sp>
      <p:sp>
        <p:nvSpPr>
          <p:cNvPr id="15" name="Text Box 64"/>
          <p:cNvSpPr txBox="1">
            <a:spLocks noChangeArrowheads="1"/>
          </p:cNvSpPr>
          <p:nvPr/>
        </p:nvSpPr>
        <p:spPr bwMode="auto">
          <a:xfrm>
            <a:off x="4140795" y="4726509"/>
            <a:ext cx="11509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Leveranciers</a:t>
            </a:r>
          </a:p>
        </p:txBody>
      </p:sp>
      <p:sp>
        <p:nvSpPr>
          <p:cNvPr id="19" name="Text Box 72"/>
          <p:cNvSpPr txBox="1">
            <a:spLocks noChangeArrowheads="1"/>
          </p:cNvSpPr>
          <p:nvPr/>
        </p:nvSpPr>
        <p:spPr bwMode="auto">
          <a:xfrm>
            <a:off x="4140795" y="5015434"/>
            <a:ext cx="1150938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Soc/Fisc.</a:t>
            </a:r>
          </a:p>
          <a:p>
            <a:pPr algn="ctr" eaLnBrk="1" hangingPunct="1"/>
            <a:r>
              <a:rPr lang="nl-NL" sz="1200"/>
              <a:t>Schulden</a:t>
            </a:r>
          </a:p>
          <a:p>
            <a:pPr algn="ctr" eaLnBrk="1" hangingPunct="1"/>
            <a:endParaRPr lang="nl-NL" sz="1200"/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4140795" y="3358084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A9C10B4B-2294-43B5-A0D3-4D8AD6731EEB}"/>
              </a:ext>
            </a:extLst>
          </p:cNvPr>
          <p:cNvSpPr/>
          <p:nvPr/>
        </p:nvSpPr>
        <p:spPr>
          <a:xfrm>
            <a:off x="2974769" y="4152192"/>
            <a:ext cx="1163782" cy="1128156"/>
          </a:xfrm>
          <a:custGeom>
            <a:avLst/>
            <a:gdLst>
              <a:gd name="connsiteX0" fmla="*/ 5937 w 1163782"/>
              <a:gd name="connsiteY0" fmla="*/ 0 h 1110343"/>
              <a:gd name="connsiteX1" fmla="*/ 1163782 w 1163782"/>
              <a:gd name="connsiteY1" fmla="*/ 5938 h 1110343"/>
              <a:gd name="connsiteX2" fmla="*/ 1140031 w 1163782"/>
              <a:gd name="connsiteY2" fmla="*/ 581891 h 1110343"/>
              <a:gd name="connsiteX3" fmla="*/ 896587 w 1163782"/>
              <a:gd name="connsiteY3" fmla="*/ 1110343 h 1110343"/>
              <a:gd name="connsiteX4" fmla="*/ 0 w 1163782"/>
              <a:gd name="connsiteY4" fmla="*/ 1110343 h 1110343"/>
              <a:gd name="connsiteX5" fmla="*/ 5937 w 1163782"/>
              <a:gd name="connsiteY5" fmla="*/ 0 h 1110343"/>
              <a:gd name="connsiteX0" fmla="*/ 5937 w 1163782"/>
              <a:gd name="connsiteY0" fmla="*/ 0 h 1128156"/>
              <a:gd name="connsiteX1" fmla="*/ 1163782 w 1163782"/>
              <a:gd name="connsiteY1" fmla="*/ 5938 h 1128156"/>
              <a:gd name="connsiteX2" fmla="*/ 1140031 w 1163782"/>
              <a:gd name="connsiteY2" fmla="*/ 581891 h 1128156"/>
              <a:gd name="connsiteX3" fmla="*/ 1157844 w 1163782"/>
              <a:gd name="connsiteY3" fmla="*/ 1128156 h 1128156"/>
              <a:gd name="connsiteX4" fmla="*/ 0 w 1163782"/>
              <a:gd name="connsiteY4" fmla="*/ 1110343 h 1128156"/>
              <a:gd name="connsiteX5" fmla="*/ 5937 w 1163782"/>
              <a:gd name="connsiteY5" fmla="*/ 0 h 11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782" h="1128156">
                <a:moveTo>
                  <a:pt x="5937" y="0"/>
                </a:moveTo>
                <a:lnTo>
                  <a:pt x="1163782" y="5938"/>
                </a:lnTo>
                <a:lnTo>
                  <a:pt x="1140031" y="581891"/>
                </a:lnTo>
                <a:lnTo>
                  <a:pt x="1157844" y="1128156"/>
                </a:lnTo>
                <a:lnTo>
                  <a:pt x="0" y="1110343"/>
                </a:lnTo>
                <a:lnTo>
                  <a:pt x="5937" y="0"/>
                </a:lnTo>
                <a:close/>
              </a:path>
            </a:pathLst>
          </a:custGeom>
          <a:solidFill>
            <a:srgbClr val="4472BE">
              <a:alpha val="21961"/>
            </a:srgbClr>
          </a:solidFill>
          <a:ln>
            <a:solidFill>
              <a:srgbClr val="2F528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669F2CF-8FEF-4E75-8DF2-0165C2EE9541}"/>
              </a:ext>
            </a:extLst>
          </p:cNvPr>
          <p:cNvSpPr/>
          <p:nvPr/>
        </p:nvSpPr>
        <p:spPr>
          <a:xfrm>
            <a:off x="2986994" y="3436026"/>
            <a:ext cx="1149887" cy="718518"/>
          </a:xfrm>
          <a:prstGeom prst="rect">
            <a:avLst/>
          </a:prstGeom>
          <a:solidFill>
            <a:srgbClr val="FFFF00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A4A3E07-C6EB-4BA6-9764-BB85466CC42E}"/>
              </a:ext>
            </a:extLst>
          </p:cNvPr>
          <p:cNvSpPr/>
          <p:nvPr/>
        </p:nvSpPr>
        <p:spPr>
          <a:xfrm>
            <a:off x="4127006" y="4736378"/>
            <a:ext cx="1163782" cy="782292"/>
          </a:xfrm>
          <a:custGeom>
            <a:avLst/>
            <a:gdLst>
              <a:gd name="connsiteX0" fmla="*/ 5937 w 1163782"/>
              <a:gd name="connsiteY0" fmla="*/ 0 h 1110343"/>
              <a:gd name="connsiteX1" fmla="*/ 1163782 w 1163782"/>
              <a:gd name="connsiteY1" fmla="*/ 5938 h 1110343"/>
              <a:gd name="connsiteX2" fmla="*/ 1140031 w 1163782"/>
              <a:gd name="connsiteY2" fmla="*/ 581891 h 1110343"/>
              <a:gd name="connsiteX3" fmla="*/ 896587 w 1163782"/>
              <a:gd name="connsiteY3" fmla="*/ 1110343 h 1110343"/>
              <a:gd name="connsiteX4" fmla="*/ 0 w 1163782"/>
              <a:gd name="connsiteY4" fmla="*/ 1110343 h 1110343"/>
              <a:gd name="connsiteX5" fmla="*/ 5937 w 1163782"/>
              <a:gd name="connsiteY5" fmla="*/ 0 h 1110343"/>
              <a:gd name="connsiteX0" fmla="*/ 5937 w 1163782"/>
              <a:gd name="connsiteY0" fmla="*/ 0 h 1128156"/>
              <a:gd name="connsiteX1" fmla="*/ 1163782 w 1163782"/>
              <a:gd name="connsiteY1" fmla="*/ 5938 h 1128156"/>
              <a:gd name="connsiteX2" fmla="*/ 1140031 w 1163782"/>
              <a:gd name="connsiteY2" fmla="*/ 581891 h 1128156"/>
              <a:gd name="connsiteX3" fmla="*/ 1157844 w 1163782"/>
              <a:gd name="connsiteY3" fmla="*/ 1128156 h 1128156"/>
              <a:gd name="connsiteX4" fmla="*/ 0 w 1163782"/>
              <a:gd name="connsiteY4" fmla="*/ 1110343 h 1128156"/>
              <a:gd name="connsiteX5" fmla="*/ 5937 w 1163782"/>
              <a:gd name="connsiteY5" fmla="*/ 0 h 11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782" h="1128156">
                <a:moveTo>
                  <a:pt x="5937" y="0"/>
                </a:moveTo>
                <a:lnTo>
                  <a:pt x="1163782" y="5938"/>
                </a:lnTo>
                <a:lnTo>
                  <a:pt x="1140031" y="581891"/>
                </a:lnTo>
                <a:lnTo>
                  <a:pt x="1157844" y="1128156"/>
                </a:lnTo>
                <a:lnTo>
                  <a:pt x="0" y="1110343"/>
                </a:lnTo>
                <a:lnTo>
                  <a:pt x="5937" y="0"/>
                </a:lnTo>
                <a:close/>
              </a:path>
            </a:pathLst>
          </a:custGeom>
          <a:solidFill>
            <a:srgbClr val="4472BE">
              <a:alpha val="21961"/>
            </a:srgbClr>
          </a:solidFill>
          <a:ln>
            <a:solidFill>
              <a:srgbClr val="2F528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DED839C-EA03-4484-95E5-E46DDAC80AFE}"/>
              </a:ext>
            </a:extLst>
          </p:cNvPr>
          <p:cNvSpPr txBox="1"/>
          <p:nvPr/>
        </p:nvSpPr>
        <p:spPr>
          <a:xfrm>
            <a:off x="3386948" y="3000743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Enterprise </a:t>
            </a:r>
            <a:r>
              <a:rPr lang="nl-BE" dirty="0" err="1"/>
              <a:t>value</a:t>
            </a:r>
            <a:endParaRPr lang="nl-BE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E5E1717-8EF9-4761-A926-8B15E595117F}"/>
              </a:ext>
            </a:extLst>
          </p:cNvPr>
          <p:cNvSpPr txBox="1"/>
          <p:nvPr/>
        </p:nvSpPr>
        <p:spPr>
          <a:xfrm rot="16200000">
            <a:off x="2506799" y="3618947"/>
            <a:ext cx="746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accent4">
                    <a:lumMod val="75000"/>
                  </a:schemeClr>
                </a:solidFill>
              </a:rPr>
              <a:t>V. act.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1F15A8C-6A47-423A-A294-E53FC30EF9DC}"/>
              </a:ext>
            </a:extLst>
          </p:cNvPr>
          <p:cNvSpPr/>
          <p:nvPr/>
        </p:nvSpPr>
        <p:spPr>
          <a:xfrm>
            <a:off x="3165813" y="5564710"/>
            <a:ext cx="2124975" cy="196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BF2AF88-27AE-4A0F-A2A2-FC95706ABFFD}"/>
              </a:ext>
            </a:extLst>
          </p:cNvPr>
          <p:cNvSpPr txBox="1"/>
          <p:nvPr/>
        </p:nvSpPr>
        <p:spPr>
          <a:xfrm>
            <a:off x="2896765" y="5526461"/>
            <a:ext cx="248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4472BE"/>
                </a:solidFill>
              </a:rPr>
              <a:t>Bedrijfskapitaalbehoefte</a:t>
            </a:r>
          </a:p>
        </p:txBody>
      </p:sp>
      <p:pic>
        <p:nvPicPr>
          <p:cNvPr id="42" name="Picture 6" descr="Afbeeldingsresultaten voor auto onderdelen">
            <a:extLst>
              <a:ext uri="{FF2B5EF4-FFF2-40B4-BE49-F238E27FC236}">
                <a16:creationId xmlns:a16="http://schemas.microsoft.com/office/drawing/2014/main" id="{296EEADD-13E1-4BAD-B223-C0FF5E070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87" y="3371186"/>
            <a:ext cx="2356273" cy="131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EA6C2FE4-2A15-46EF-A23D-399E34A0D38E}"/>
              </a:ext>
            </a:extLst>
          </p:cNvPr>
          <p:cNvSpPr/>
          <p:nvPr/>
        </p:nvSpPr>
        <p:spPr>
          <a:xfrm>
            <a:off x="4141429" y="3433175"/>
            <a:ext cx="1046861" cy="11036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052" name="Picture 4" descr="De bronafbeelding bekijken">
            <a:extLst>
              <a:ext uri="{FF2B5EF4-FFF2-40B4-BE49-F238E27FC236}">
                <a16:creationId xmlns:a16="http://schemas.microsoft.com/office/drawing/2014/main" id="{5B0D0347-4BD1-4FAA-8A07-411C18199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4300946"/>
            <a:ext cx="2308992" cy="130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45D19D5-5746-4562-B2E5-60F81E917A94}"/>
              </a:ext>
            </a:extLst>
          </p:cNvPr>
          <p:cNvSpPr/>
          <p:nvPr/>
        </p:nvSpPr>
        <p:spPr>
          <a:xfrm>
            <a:off x="2645206" y="4293557"/>
            <a:ext cx="471638" cy="1172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8" name="Line 52">
            <a:extLst>
              <a:ext uri="{FF2B5EF4-FFF2-40B4-BE49-F238E27FC236}">
                <a16:creationId xmlns:a16="http://schemas.microsoft.com/office/drawing/2014/main" id="{C9D0D422-5589-4A3D-AE3F-AFA5FC426942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6713" y="3358084"/>
            <a:ext cx="0" cy="95739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1AC424-28A7-4ADB-A74F-32A5BBA4AE89}"/>
              </a:ext>
            </a:extLst>
          </p:cNvPr>
          <p:cNvSpPr/>
          <p:nvPr/>
        </p:nvSpPr>
        <p:spPr>
          <a:xfrm>
            <a:off x="2779066" y="2763829"/>
            <a:ext cx="2788623" cy="3382469"/>
          </a:xfrm>
          <a:prstGeom prst="rect">
            <a:avLst/>
          </a:prstGeom>
          <a:noFill/>
          <a:ln w="57150">
            <a:solidFill>
              <a:srgbClr val="FF99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E48929-4756-46E4-9DAC-B69DA71F7D38}"/>
              </a:ext>
            </a:extLst>
          </p:cNvPr>
          <p:cNvSpPr txBox="1"/>
          <p:nvPr/>
        </p:nvSpPr>
        <p:spPr>
          <a:xfrm>
            <a:off x="2687525" y="2327544"/>
            <a:ext cx="3081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 VAN DE WAARDERING</a:t>
            </a:r>
          </a:p>
        </p:txBody>
      </p:sp>
      <p:pic>
        <p:nvPicPr>
          <p:cNvPr id="51" name="image1.jpeg">
            <a:extLst>
              <a:ext uri="{FF2B5EF4-FFF2-40B4-BE49-F238E27FC236}">
                <a16:creationId xmlns:a16="http://schemas.microsoft.com/office/drawing/2014/main" id="{29799A42-B6E7-4E43-AD04-AA190837BDC2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51844" y="5988106"/>
            <a:ext cx="1459448" cy="73337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3DAD22B-5DB7-4466-8A26-714B4902D9A1}"/>
              </a:ext>
            </a:extLst>
          </p:cNvPr>
          <p:cNvSpPr/>
          <p:nvPr/>
        </p:nvSpPr>
        <p:spPr>
          <a:xfrm>
            <a:off x="2457014" y="3358084"/>
            <a:ext cx="282998" cy="13684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9071CE-DBC5-4986-9A40-C9DB892BA9BF}"/>
              </a:ext>
            </a:extLst>
          </p:cNvPr>
          <p:cNvSpPr txBox="1"/>
          <p:nvPr/>
        </p:nvSpPr>
        <p:spPr>
          <a:xfrm>
            <a:off x="3329379" y="215060"/>
            <a:ext cx="20085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000" b="1" dirty="0"/>
              <a:t>FAIR VALUE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F94B239-61E1-42AF-9159-FD3319A3C711}"/>
              </a:ext>
            </a:extLst>
          </p:cNvPr>
          <p:cNvSpPr txBox="1"/>
          <p:nvPr/>
        </p:nvSpPr>
        <p:spPr>
          <a:xfrm>
            <a:off x="603807" y="1133981"/>
            <a:ext cx="32073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000" b="1" dirty="0"/>
              <a:t>STATISCH ASPECT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7061A9B-72DB-459E-816B-D4FEB366A52F}"/>
              </a:ext>
            </a:extLst>
          </p:cNvPr>
          <p:cNvSpPr txBox="1"/>
          <p:nvPr/>
        </p:nvSpPr>
        <p:spPr>
          <a:xfrm>
            <a:off x="4874212" y="1189708"/>
            <a:ext cx="35438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000" b="1" dirty="0"/>
              <a:t>DYNAMISCH ASPECT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1CD294D-1EB5-4229-9262-AD77AEDCADE1}"/>
              </a:ext>
            </a:extLst>
          </p:cNvPr>
          <p:cNvSpPr txBox="1"/>
          <p:nvPr/>
        </p:nvSpPr>
        <p:spPr>
          <a:xfrm>
            <a:off x="583154" y="1571873"/>
            <a:ext cx="32280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000" b="1" dirty="0"/>
              <a:t>(wat krijg ik vandaag)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1F17C8D-B2B5-4A8B-B3DF-27B0A1E617D7}"/>
              </a:ext>
            </a:extLst>
          </p:cNvPr>
          <p:cNvSpPr txBox="1"/>
          <p:nvPr/>
        </p:nvSpPr>
        <p:spPr>
          <a:xfrm>
            <a:off x="5769074" y="1606713"/>
            <a:ext cx="35438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000" b="1" dirty="0"/>
              <a:t>(wat </a:t>
            </a:r>
            <a:r>
              <a:rPr lang="nl-BE" sz="3000" b="1" u="sng" dirty="0"/>
              <a:t>verwacht</a:t>
            </a:r>
            <a:r>
              <a:rPr lang="nl-BE" sz="3000" b="1" dirty="0"/>
              <a:t> ik morgen te krijgen)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E279196-1BDD-49D0-A8E1-622D4526A1A6}"/>
              </a:ext>
            </a:extLst>
          </p:cNvPr>
          <p:cNvSpPr txBox="1"/>
          <p:nvPr/>
        </p:nvSpPr>
        <p:spPr>
          <a:xfrm>
            <a:off x="-364105" y="2728760"/>
            <a:ext cx="35735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000" b="1" dirty="0"/>
              <a:t>Gecorrigeerde</a:t>
            </a:r>
          </a:p>
          <a:p>
            <a:pPr algn="ctr"/>
            <a:r>
              <a:rPr lang="nl-BE" sz="3000" b="1" dirty="0"/>
              <a:t>Substantiële</a:t>
            </a:r>
          </a:p>
          <a:p>
            <a:pPr algn="ctr"/>
            <a:r>
              <a:rPr lang="nl-BE" sz="3000" b="1" dirty="0"/>
              <a:t>Waarde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0E33656-220B-4BA0-AE45-B08C1635C3D3}"/>
              </a:ext>
            </a:extLst>
          </p:cNvPr>
          <p:cNvSpPr txBox="1"/>
          <p:nvPr/>
        </p:nvSpPr>
        <p:spPr>
          <a:xfrm>
            <a:off x="5695937" y="2733853"/>
            <a:ext cx="35735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000" b="1" dirty="0"/>
              <a:t>Geactualiseerde</a:t>
            </a:r>
          </a:p>
          <a:p>
            <a:pPr algn="ctr"/>
            <a:r>
              <a:rPr lang="nl-BE" sz="3000" b="1" dirty="0"/>
              <a:t>toekomstige</a:t>
            </a:r>
          </a:p>
          <a:p>
            <a:pPr algn="ctr"/>
            <a:r>
              <a:rPr lang="nl-BE" sz="3000" b="1" dirty="0"/>
              <a:t>kasstroom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B76F831-3735-4A30-9506-1102CB9CBAC0}"/>
              </a:ext>
            </a:extLst>
          </p:cNvPr>
          <p:cNvSpPr txBox="1"/>
          <p:nvPr/>
        </p:nvSpPr>
        <p:spPr>
          <a:xfrm>
            <a:off x="-296805" y="4347312"/>
            <a:ext cx="35735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000" b="1" dirty="0">
                <a:solidFill>
                  <a:srgbClr val="FF0000"/>
                </a:solidFill>
              </a:rPr>
              <a:t>BALANS</a:t>
            </a:r>
          </a:p>
        </p:txBody>
      </p:sp>
    </p:spTree>
    <p:extLst>
      <p:ext uri="{BB962C8B-B14F-4D97-AF65-F5344CB8AC3E}">
        <p14:creationId xmlns:p14="http://schemas.microsoft.com/office/powerpoint/2010/main" val="1739495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image2.png">
            <a:extLst>
              <a:ext uri="{FF2B5EF4-FFF2-40B4-BE49-F238E27FC236}">
                <a16:creationId xmlns:a16="http://schemas.microsoft.com/office/drawing/2014/main" id="{8310928A-DC33-46F3-A3A1-5FE01EB30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2843808" y="3358084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2988270" y="3431109"/>
            <a:ext cx="11525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2989015" y="4150247"/>
            <a:ext cx="11509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Voorraden</a:t>
            </a:r>
          </a:p>
        </p:txBody>
      </p:sp>
      <p:sp>
        <p:nvSpPr>
          <p:cNvPr id="12" name="Text Box 61"/>
          <p:cNvSpPr txBox="1">
            <a:spLocks noChangeArrowheads="1"/>
          </p:cNvSpPr>
          <p:nvPr/>
        </p:nvSpPr>
        <p:spPr bwMode="auto">
          <a:xfrm>
            <a:off x="2989015" y="4797947"/>
            <a:ext cx="1150937" cy="46910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Vorderingen</a:t>
            </a:r>
          </a:p>
        </p:txBody>
      </p: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2988270" y="4367734"/>
            <a:ext cx="11509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BE" sz="1200"/>
              <a:t>Handels-vorderingen</a:t>
            </a:r>
            <a:endParaRPr lang="nl-NL" sz="1200"/>
          </a:p>
        </p:txBody>
      </p:sp>
      <p:sp>
        <p:nvSpPr>
          <p:cNvPr id="15" name="Text Box 64"/>
          <p:cNvSpPr txBox="1">
            <a:spLocks noChangeArrowheads="1"/>
          </p:cNvSpPr>
          <p:nvPr/>
        </p:nvSpPr>
        <p:spPr bwMode="auto">
          <a:xfrm>
            <a:off x="4140795" y="4726509"/>
            <a:ext cx="11509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Leveranciers</a:t>
            </a:r>
          </a:p>
        </p:txBody>
      </p:sp>
      <p:sp>
        <p:nvSpPr>
          <p:cNvPr id="19" name="Text Box 72"/>
          <p:cNvSpPr txBox="1">
            <a:spLocks noChangeArrowheads="1"/>
          </p:cNvSpPr>
          <p:nvPr/>
        </p:nvSpPr>
        <p:spPr bwMode="auto">
          <a:xfrm>
            <a:off x="4140795" y="5015434"/>
            <a:ext cx="1150938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Soc/Fisc.</a:t>
            </a:r>
          </a:p>
          <a:p>
            <a:pPr algn="ctr" eaLnBrk="1" hangingPunct="1"/>
            <a:r>
              <a:rPr lang="nl-NL" sz="1200"/>
              <a:t>Schulden</a:t>
            </a:r>
          </a:p>
          <a:p>
            <a:pPr algn="ctr" eaLnBrk="1" hangingPunct="1"/>
            <a:endParaRPr lang="nl-NL" sz="1200"/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4140795" y="3358084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A9C10B4B-2294-43B5-A0D3-4D8AD6731EEB}"/>
              </a:ext>
            </a:extLst>
          </p:cNvPr>
          <p:cNvSpPr/>
          <p:nvPr/>
        </p:nvSpPr>
        <p:spPr>
          <a:xfrm>
            <a:off x="2974769" y="4152192"/>
            <a:ext cx="1163782" cy="1128156"/>
          </a:xfrm>
          <a:custGeom>
            <a:avLst/>
            <a:gdLst>
              <a:gd name="connsiteX0" fmla="*/ 5937 w 1163782"/>
              <a:gd name="connsiteY0" fmla="*/ 0 h 1110343"/>
              <a:gd name="connsiteX1" fmla="*/ 1163782 w 1163782"/>
              <a:gd name="connsiteY1" fmla="*/ 5938 h 1110343"/>
              <a:gd name="connsiteX2" fmla="*/ 1140031 w 1163782"/>
              <a:gd name="connsiteY2" fmla="*/ 581891 h 1110343"/>
              <a:gd name="connsiteX3" fmla="*/ 896587 w 1163782"/>
              <a:gd name="connsiteY3" fmla="*/ 1110343 h 1110343"/>
              <a:gd name="connsiteX4" fmla="*/ 0 w 1163782"/>
              <a:gd name="connsiteY4" fmla="*/ 1110343 h 1110343"/>
              <a:gd name="connsiteX5" fmla="*/ 5937 w 1163782"/>
              <a:gd name="connsiteY5" fmla="*/ 0 h 1110343"/>
              <a:gd name="connsiteX0" fmla="*/ 5937 w 1163782"/>
              <a:gd name="connsiteY0" fmla="*/ 0 h 1128156"/>
              <a:gd name="connsiteX1" fmla="*/ 1163782 w 1163782"/>
              <a:gd name="connsiteY1" fmla="*/ 5938 h 1128156"/>
              <a:gd name="connsiteX2" fmla="*/ 1140031 w 1163782"/>
              <a:gd name="connsiteY2" fmla="*/ 581891 h 1128156"/>
              <a:gd name="connsiteX3" fmla="*/ 1157844 w 1163782"/>
              <a:gd name="connsiteY3" fmla="*/ 1128156 h 1128156"/>
              <a:gd name="connsiteX4" fmla="*/ 0 w 1163782"/>
              <a:gd name="connsiteY4" fmla="*/ 1110343 h 1128156"/>
              <a:gd name="connsiteX5" fmla="*/ 5937 w 1163782"/>
              <a:gd name="connsiteY5" fmla="*/ 0 h 11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782" h="1128156">
                <a:moveTo>
                  <a:pt x="5937" y="0"/>
                </a:moveTo>
                <a:lnTo>
                  <a:pt x="1163782" y="5938"/>
                </a:lnTo>
                <a:lnTo>
                  <a:pt x="1140031" y="581891"/>
                </a:lnTo>
                <a:lnTo>
                  <a:pt x="1157844" y="1128156"/>
                </a:lnTo>
                <a:lnTo>
                  <a:pt x="0" y="1110343"/>
                </a:lnTo>
                <a:lnTo>
                  <a:pt x="5937" y="0"/>
                </a:lnTo>
                <a:close/>
              </a:path>
            </a:pathLst>
          </a:custGeom>
          <a:solidFill>
            <a:srgbClr val="4472BE">
              <a:alpha val="21961"/>
            </a:srgbClr>
          </a:solidFill>
          <a:ln>
            <a:solidFill>
              <a:srgbClr val="2F528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669F2CF-8FEF-4E75-8DF2-0165C2EE9541}"/>
              </a:ext>
            </a:extLst>
          </p:cNvPr>
          <p:cNvSpPr/>
          <p:nvPr/>
        </p:nvSpPr>
        <p:spPr>
          <a:xfrm>
            <a:off x="2986994" y="3436026"/>
            <a:ext cx="1149887" cy="718518"/>
          </a:xfrm>
          <a:prstGeom prst="rect">
            <a:avLst/>
          </a:prstGeom>
          <a:solidFill>
            <a:srgbClr val="FFFF00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A4A3E07-C6EB-4BA6-9764-BB85466CC42E}"/>
              </a:ext>
            </a:extLst>
          </p:cNvPr>
          <p:cNvSpPr/>
          <p:nvPr/>
        </p:nvSpPr>
        <p:spPr>
          <a:xfrm>
            <a:off x="4127006" y="4736378"/>
            <a:ext cx="1163782" cy="782292"/>
          </a:xfrm>
          <a:custGeom>
            <a:avLst/>
            <a:gdLst>
              <a:gd name="connsiteX0" fmla="*/ 5937 w 1163782"/>
              <a:gd name="connsiteY0" fmla="*/ 0 h 1110343"/>
              <a:gd name="connsiteX1" fmla="*/ 1163782 w 1163782"/>
              <a:gd name="connsiteY1" fmla="*/ 5938 h 1110343"/>
              <a:gd name="connsiteX2" fmla="*/ 1140031 w 1163782"/>
              <a:gd name="connsiteY2" fmla="*/ 581891 h 1110343"/>
              <a:gd name="connsiteX3" fmla="*/ 896587 w 1163782"/>
              <a:gd name="connsiteY3" fmla="*/ 1110343 h 1110343"/>
              <a:gd name="connsiteX4" fmla="*/ 0 w 1163782"/>
              <a:gd name="connsiteY4" fmla="*/ 1110343 h 1110343"/>
              <a:gd name="connsiteX5" fmla="*/ 5937 w 1163782"/>
              <a:gd name="connsiteY5" fmla="*/ 0 h 1110343"/>
              <a:gd name="connsiteX0" fmla="*/ 5937 w 1163782"/>
              <a:gd name="connsiteY0" fmla="*/ 0 h 1128156"/>
              <a:gd name="connsiteX1" fmla="*/ 1163782 w 1163782"/>
              <a:gd name="connsiteY1" fmla="*/ 5938 h 1128156"/>
              <a:gd name="connsiteX2" fmla="*/ 1140031 w 1163782"/>
              <a:gd name="connsiteY2" fmla="*/ 581891 h 1128156"/>
              <a:gd name="connsiteX3" fmla="*/ 1157844 w 1163782"/>
              <a:gd name="connsiteY3" fmla="*/ 1128156 h 1128156"/>
              <a:gd name="connsiteX4" fmla="*/ 0 w 1163782"/>
              <a:gd name="connsiteY4" fmla="*/ 1110343 h 1128156"/>
              <a:gd name="connsiteX5" fmla="*/ 5937 w 1163782"/>
              <a:gd name="connsiteY5" fmla="*/ 0 h 11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782" h="1128156">
                <a:moveTo>
                  <a:pt x="5937" y="0"/>
                </a:moveTo>
                <a:lnTo>
                  <a:pt x="1163782" y="5938"/>
                </a:lnTo>
                <a:lnTo>
                  <a:pt x="1140031" y="581891"/>
                </a:lnTo>
                <a:lnTo>
                  <a:pt x="1157844" y="1128156"/>
                </a:lnTo>
                <a:lnTo>
                  <a:pt x="0" y="1110343"/>
                </a:lnTo>
                <a:lnTo>
                  <a:pt x="5937" y="0"/>
                </a:lnTo>
                <a:close/>
              </a:path>
            </a:pathLst>
          </a:custGeom>
          <a:solidFill>
            <a:srgbClr val="4472BE">
              <a:alpha val="21961"/>
            </a:srgbClr>
          </a:solidFill>
          <a:ln>
            <a:solidFill>
              <a:srgbClr val="2F528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DED839C-EA03-4484-95E5-E46DDAC80AFE}"/>
              </a:ext>
            </a:extLst>
          </p:cNvPr>
          <p:cNvSpPr txBox="1"/>
          <p:nvPr/>
        </p:nvSpPr>
        <p:spPr>
          <a:xfrm>
            <a:off x="3386948" y="3000743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Enterprise </a:t>
            </a:r>
            <a:r>
              <a:rPr lang="nl-BE" dirty="0" err="1"/>
              <a:t>value</a:t>
            </a:r>
            <a:endParaRPr lang="nl-BE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E5E1717-8EF9-4761-A926-8B15E595117F}"/>
              </a:ext>
            </a:extLst>
          </p:cNvPr>
          <p:cNvSpPr txBox="1"/>
          <p:nvPr/>
        </p:nvSpPr>
        <p:spPr>
          <a:xfrm rot="16200000">
            <a:off x="2506799" y="3618947"/>
            <a:ext cx="746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accent4">
                    <a:lumMod val="75000"/>
                  </a:schemeClr>
                </a:solidFill>
              </a:rPr>
              <a:t>V. act.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1F15A8C-6A47-423A-A294-E53FC30EF9DC}"/>
              </a:ext>
            </a:extLst>
          </p:cNvPr>
          <p:cNvSpPr/>
          <p:nvPr/>
        </p:nvSpPr>
        <p:spPr>
          <a:xfrm>
            <a:off x="3165813" y="5564710"/>
            <a:ext cx="2124975" cy="196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BF2AF88-27AE-4A0F-A2A2-FC95706ABFFD}"/>
              </a:ext>
            </a:extLst>
          </p:cNvPr>
          <p:cNvSpPr txBox="1"/>
          <p:nvPr/>
        </p:nvSpPr>
        <p:spPr>
          <a:xfrm>
            <a:off x="2896765" y="5526461"/>
            <a:ext cx="248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4472BE"/>
                </a:solidFill>
              </a:rPr>
              <a:t>Bedrijfskapitaalbehoefte</a:t>
            </a:r>
          </a:p>
        </p:txBody>
      </p:sp>
      <p:pic>
        <p:nvPicPr>
          <p:cNvPr id="42" name="Picture 6" descr="Afbeeldingsresultaten voor auto onderdelen">
            <a:extLst>
              <a:ext uri="{FF2B5EF4-FFF2-40B4-BE49-F238E27FC236}">
                <a16:creationId xmlns:a16="http://schemas.microsoft.com/office/drawing/2014/main" id="{296EEADD-13E1-4BAD-B223-C0FF5E070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87" y="3371186"/>
            <a:ext cx="2356273" cy="131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EA6C2FE4-2A15-46EF-A23D-399E34A0D38E}"/>
              </a:ext>
            </a:extLst>
          </p:cNvPr>
          <p:cNvSpPr/>
          <p:nvPr/>
        </p:nvSpPr>
        <p:spPr>
          <a:xfrm>
            <a:off x="4141429" y="3433175"/>
            <a:ext cx="1046861" cy="11036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052" name="Picture 4" descr="De bronafbeelding bekijken">
            <a:extLst>
              <a:ext uri="{FF2B5EF4-FFF2-40B4-BE49-F238E27FC236}">
                <a16:creationId xmlns:a16="http://schemas.microsoft.com/office/drawing/2014/main" id="{5B0D0347-4BD1-4FAA-8A07-411C18199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4300946"/>
            <a:ext cx="2308992" cy="130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45D19D5-5746-4562-B2E5-60F81E917A94}"/>
              </a:ext>
            </a:extLst>
          </p:cNvPr>
          <p:cNvSpPr/>
          <p:nvPr/>
        </p:nvSpPr>
        <p:spPr>
          <a:xfrm>
            <a:off x="2645206" y="4293557"/>
            <a:ext cx="471638" cy="1172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8" name="Line 52">
            <a:extLst>
              <a:ext uri="{FF2B5EF4-FFF2-40B4-BE49-F238E27FC236}">
                <a16:creationId xmlns:a16="http://schemas.microsoft.com/office/drawing/2014/main" id="{C9D0D422-5589-4A3D-AE3F-AFA5FC426942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6713" y="3358084"/>
            <a:ext cx="0" cy="95739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1AC424-28A7-4ADB-A74F-32A5BBA4AE89}"/>
              </a:ext>
            </a:extLst>
          </p:cNvPr>
          <p:cNvSpPr/>
          <p:nvPr/>
        </p:nvSpPr>
        <p:spPr>
          <a:xfrm>
            <a:off x="2779066" y="2763829"/>
            <a:ext cx="2788623" cy="3382469"/>
          </a:xfrm>
          <a:prstGeom prst="rect">
            <a:avLst/>
          </a:prstGeom>
          <a:noFill/>
          <a:ln w="57150">
            <a:solidFill>
              <a:srgbClr val="FF99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E48929-4756-46E4-9DAC-B69DA71F7D38}"/>
              </a:ext>
            </a:extLst>
          </p:cNvPr>
          <p:cNvSpPr txBox="1"/>
          <p:nvPr/>
        </p:nvSpPr>
        <p:spPr>
          <a:xfrm>
            <a:off x="2687525" y="2327544"/>
            <a:ext cx="3081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 VAN DE WAARDERING</a:t>
            </a:r>
          </a:p>
        </p:txBody>
      </p:sp>
      <p:pic>
        <p:nvPicPr>
          <p:cNvPr id="51" name="image1.jpeg">
            <a:extLst>
              <a:ext uri="{FF2B5EF4-FFF2-40B4-BE49-F238E27FC236}">
                <a16:creationId xmlns:a16="http://schemas.microsoft.com/office/drawing/2014/main" id="{29799A42-B6E7-4E43-AD04-AA190837BDC2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51844" y="5988106"/>
            <a:ext cx="1459448" cy="73337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3DAD22B-5DB7-4466-8A26-714B4902D9A1}"/>
              </a:ext>
            </a:extLst>
          </p:cNvPr>
          <p:cNvSpPr/>
          <p:nvPr/>
        </p:nvSpPr>
        <p:spPr>
          <a:xfrm>
            <a:off x="2457014" y="3358084"/>
            <a:ext cx="282998" cy="13684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9071CE-DBC5-4986-9A40-C9DB892BA9BF}"/>
              </a:ext>
            </a:extLst>
          </p:cNvPr>
          <p:cNvSpPr txBox="1"/>
          <p:nvPr/>
        </p:nvSpPr>
        <p:spPr>
          <a:xfrm>
            <a:off x="3329379" y="215060"/>
            <a:ext cx="20085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000" b="1" dirty="0"/>
              <a:t>FAIR VALUE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F94B239-61E1-42AF-9159-FD3319A3C711}"/>
              </a:ext>
            </a:extLst>
          </p:cNvPr>
          <p:cNvSpPr txBox="1"/>
          <p:nvPr/>
        </p:nvSpPr>
        <p:spPr>
          <a:xfrm>
            <a:off x="603807" y="1133981"/>
            <a:ext cx="32073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000" b="1" dirty="0"/>
              <a:t>STATISCH ASPECT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7061A9B-72DB-459E-816B-D4FEB366A52F}"/>
              </a:ext>
            </a:extLst>
          </p:cNvPr>
          <p:cNvSpPr txBox="1"/>
          <p:nvPr/>
        </p:nvSpPr>
        <p:spPr>
          <a:xfrm>
            <a:off x="4874212" y="1189708"/>
            <a:ext cx="35438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000" b="1" dirty="0"/>
              <a:t>DYNAMISCH ASPECT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1CD294D-1EB5-4229-9262-AD77AEDCADE1}"/>
              </a:ext>
            </a:extLst>
          </p:cNvPr>
          <p:cNvSpPr txBox="1"/>
          <p:nvPr/>
        </p:nvSpPr>
        <p:spPr>
          <a:xfrm>
            <a:off x="583154" y="1571873"/>
            <a:ext cx="32280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000" b="1" dirty="0"/>
              <a:t>(wat krijg ik vandaag)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1F17C8D-B2B5-4A8B-B3DF-27B0A1E617D7}"/>
              </a:ext>
            </a:extLst>
          </p:cNvPr>
          <p:cNvSpPr txBox="1"/>
          <p:nvPr/>
        </p:nvSpPr>
        <p:spPr>
          <a:xfrm>
            <a:off x="5769074" y="1606713"/>
            <a:ext cx="35438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000" b="1" dirty="0"/>
              <a:t>(wat </a:t>
            </a:r>
            <a:r>
              <a:rPr lang="nl-BE" sz="3000" b="1" u="sng" dirty="0"/>
              <a:t>verwacht</a:t>
            </a:r>
            <a:r>
              <a:rPr lang="nl-BE" sz="3000" b="1" dirty="0"/>
              <a:t> ik morgen te krijgen)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E279196-1BDD-49D0-A8E1-622D4526A1A6}"/>
              </a:ext>
            </a:extLst>
          </p:cNvPr>
          <p:cNvSpPr txBox="1"/>
          <p:nvPr/>
        </p:nvSpPr>
        <p:spPr>
          <a:xfrm>
            <a:off x="-364105" y="2728760"/>
            <a:ext cx="35735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000" b="1" dirty="0"/>
              <a:t>Gecorrigeerde</a:t>
            </a:r>
          </a:p>
          <a:p>
            <a:pPr algn="ctr"/>
            <a:r>
              <a:rPr lang="nl-BE" sz="3000" b="1" dirty="0"/>
              <a:t>Substantiële</a:t>
            </a:r>
          </a:p>
          <a:p>
            <a:pPr algn="ctr"/>
            <a:r>
              <a:rPr lang="nl-BE" sz="3000" b="1" dirty="0"/>
              <a:t>Waarde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0E33656-220B-4BA0-AE45-B08C1635C3D3}"/>
              </a:ext>
            </a:extLst>
          </p:cNvPr>
          <p:cNvSpPr txBox="1"/>
          <p:nvPr/>
        </p:nvSpPr>
        <p:spPr>
          <a:xfrm>
            <a:off x="5695937" y="2733853"/>
            <a:ext cx="35735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000" b="1" dirty="0"/>
              <a:t>Geactualiseerde</a:t>
            </a:r>
          </a:p>
          <a:p>
            <a:pPr algn="ctr"/>
            <a:r>
              <a:rPr lang="nl-BE" sz="3000" b="1" dirty="0"/>
              <a:t>toekomstige</a:t>
            </a:r>
          </a:p>
          <a:p>
            <a:pPr algn="ctr"/>
            <a:r>
              <a:rPr lang="nl-BE" sz="3000" b="1" dirty="0"/>
              <a:t>kasstroom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B76F831-3735-4A30-9506-1102CB9CBAC0}"/>
              </a:ext>
            </a:extLst>
          </p:cNvPr>
          <p:cNvSpPr txBox="1"/>
          <p:nvPr/>
        </p:nvSpPr>
        <p:spPr>
          <a:xfrm>
            <a:off x="-296805" y="4347312"/>
            <a:ext cx="35735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000" b="1" dirty="0">
                <a:solidFill>
                  <a:srgbClr val="FF0000"/>
                </a:solidFill>
              </a:rPr>
              <a:t>BALANS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A4C0AA6-3D6F-4F6F-B878-CF90C1C25DCF}"/>
              </a:ext>
            </a:extLst>
          </p:cNvPr>
          <p:cNvSpPr txBox="1"/>
          <p:nvPr/>
        </p:nvSpPr>
        <p:spPr>
          <a:xfrm>
            <a:off x="5570441" y="4306635"/>
            <a:ext cx="35735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000" b="1" dirty="0">
                <a:solidFill>
                  <a:srgbClr val="FF0000"/>
                </a:solidFill>
              </a:rPr>
              <a:t>RESULTATEN</a:t>
            </a:r>
          </a:p>
        </p:txBody>
      </p:sp>
    </p:spTree>
    <p:extLst>
      <p:ext uri="{BB962C8B-B14F-4D97-AF65-F5344CB8AC3E}">
        <p14:creationId xmlns:p14="http://schemas.microsoft.com/office/powerpoint/2010/main" val="2487378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image2.png">
            <a:extLst>
              <a:ext uri="{FF2B5EF4-FFF2-40B4-BE49-F238E27FC236}">
                <a16:creationId xmlns:a16="http://schemas.microsoft.com/office/drawing/2014/main" id="{8310928A-DC33-46F3-A3A1-5FE01EB30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2843808" y="3358084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2988270" y="3431109"/>
            <a:ext cx="11525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2989015" y="4150247"/>
            <a:ext cx="11509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Voorraden</a:t>
            </a:r>
          </a:p>
        </p:txBody>
      </p:sp>
      <p:sp>
        <p:nvSpPr>
          <p:cNvPr id="12" name="Text Box 61"/>
          <p:cNvSpPr txBox="1">
            <a:spLocks noChangeArrowheads="1"/>
          </p:cNvSpPr>
          <p:nvPr/>
        </p:nvSpPr>
        <p:spPr bwMode="auto">
          <a:xfrm>
            <a:off x="2989015" y="4797947"/>
            <a:ext cx="1150937" cy="46910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Vorderingen</a:t>
            </a:r>
          </a:p>
        </p:txBody>
      </p: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2988270" y="4367734"/>
            <a:ext cx="11509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BE" sz="1200"/>
              <a:t>Handels-vorderingen</a:t>
            </a:r>
            <a:endParaRPr lang="nl-NL" sz="1200"/>
          </a:p>
        </p:txBody>
      </p:sp>
      <p:sp>
        <p:nvSpPr>
          <p:cNvPr id="15" name="Text Box 64"/>
          <p:cNvSpPr txBox="1">
            <a:spLocks noChangeArrowheads="1"/>
          </p:cNvSpPr>
          <p:nvPr/>
        </p:nvSpPr>
        <p:spPr bwMode="auto">
          <a:xfrm>
            <a:off x="4140795" y="4726509"/>
            <a:ext cx="11509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Leveranciers</a:t>
            </a:r>
          </a:p>
        </p:txBody>
      </p:sp>
      <p:sp>
        <p:nvSpPr>
          <p:cNvPr id="19" name="Text Box 72"/>
          <p:cNvSpPr txBox="1">
            <a:spLocks noChangeArrowheads="1"/>
          </p:cNvSpPr>
          <p:nvPr/>
        </p:nvSpPr>
        <p:spPr bwMode="auto">
          <a:xfrm>
            <a:off x="4140795" y="5015434"/>
            <a:ext cx="1150938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Soc/Fisc.</a:t>
            </a:r>
          </a:p>
          <a:p>
            <a:pPr algn="ctr" eaLnBrk="1" hangingPunct="1"/>
            <a:r>
              <a:rPr lang="nl-NL" sz="1200"/>
              <a:t>Schulden</a:t>
            </a:r>
          </a:p>
          <a:p>
            <a:pPr algn="ctr" eaLnBrk="1" hangingPunct="1"/>
            <a:endParaRPr lang="nl-NL" sz="1200"/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4140795" y="3358084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A9C10B4B-2294-43B5-A0D3-4D8AD6731EEB}"/>
              </a:ext>
            </a:extLst>
          </p:cNvPr>
          <p:cNvSpPr/>
          <p:nvPr/>
        </p:nvSpPr>
        <p:spPr>
          <a:xfrm>
            <a:off x="2974769" y="4152192"/>
            <a:ext cx="1163782" cy="1128156"/>
          </a:xfrm>
          <a:custGeom>
            <a:avLst/>
            <a:gdLst>
              <a:gd name="connsiteX0" fmla="*/ 5937 w 1163782"/>
              <a:gd name="connsiteY0" fmla="*/ 0 h 1110343"/>
              <a:gd name="connsiteX1" fmla="*/ 1163782 w 1163782"/>
              <a:gd name="connsiteY1" fmla="*/ 5938 h 1110343"/>
              <a:gd name="connsiteX2" fmla="*/ 1140031 w 1163782"/>
              <a:gd name="connsiteY2" fmla="*/ 581891 h 1110343"/>
              <a:gd name="connsiteX3" fmla="*/ 896587 w 1163782"/>
              <a:gd name="connsiteY3" fmla="*/ 1110343 h 1110343"/>
              <a:gd name="connsiteX4" fmla="*/ 0 w 1163782"/>
              <a:gd name="connsiteY4" fmla="*/ 1110343 h 1110343"/>
              <a:gd name="connsiteX5" fmla="*/ 5937 w 1163782"/>
              <a:gd name="connsiteY5" fmla="*/ 0 h 1110343"/>
              <a:gd name="connsiteX0" fmla="*/ 5937 w 1163782"/>
              <a:gd name="connsiteY0" fmla="*/ 0 h 1128156"/>
              <a:gd name="connsiteX1" fmla="*/ 1163782 w 1163782"/>
              <a:gd name="connsiteY1" fmla="*/ 5938 h 1128156"/>
              <a:gd name="connsiteX2" fmla="*/ 1140031 w 1163782"/>
              <a:gd name="connsiteY2" fmla="*/ 581891 h 1128156"/>
              <a:gd name="connsiteX3" fmla="*/ 1157844 w 1163782"/>
              <a:gd name="connsiteY3" fmla="*/ 1128156 h 1128156"/>
              <a:gd name="connsiteX4" fmla="*/ 0 w 1163782"/>
              <a:gd name="connsiteY4" fmla="*/ 1110343 h 1128156"/>
              <a:gd name="connsiteX5" fmla="*/ 5937 w 1163782"/>
              <a:gd name="connsiteY5" fmla="*/ 0 h 11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782" h="1128156">
                <a:moveTo>
                  <a:pt x="5937" y="0"/>
                </a:moveTo>
                <a:lnTo>
                  <a:pt x="1163782" y="5938"/>
                </a:lnTo>
                <a:lnTo>
                  <a:pt x="1140031" y="581891"/>
                </a:lnTo>
                <a:lnTo>
                  <a:pt x="1157844" y="1128156"/>
                </a:lnTo>
                <a:lnTo>
                  <a:pt x="0" y="1110343"/>
                </a:lnTo>
                <a:lnTo>
                  <a:pt x="5937" y="0"/>
                </a:lnTo>
                <a:close/>
              </a:path>
            </a:pathLst>
          </a:custGeom>
          <a:solidFill>
            <a:srgbClr val="4472BE">
              <a:alpha val="21961"/>
            </a:srgbClr>
          </a:solidFill>
          <a:ln>
            <a:solidFill>
              <a:srgbClr val="2F528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669F2CF-8FEF-4E75-8DF2-0165C2EE9541}"/>
              </a:ext>
            </a:extLst>
          </p:cNvPr>
          <p:cNvSpPr/>
          <p:nvPr/>
        </p:nvSpPr>
        <p:spPr>
          <a:xfrm>
            <a:off x="2986994" y="3436026"/>
            <a:ext cx="1149887" cy="718518"/>
          </a:xfrm>
          <a:prstGeom prst="rect">
            <a:avLst/>
          </a:prstGeom>
          <a:solidFill>
            <a:srgbClr val="FFFF00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A4A3E07-C6EB-4BA6-9764-BB85466CC42E}"/>
              </a:ext>
            </a:extLst>
          </p:cNvPr>
          <p:cNvSpPr/>
          <p:nvPr/>
        </p:nvSpPr>
        <p:spPr>
          <a:xfrm>
            <a:off x="4127006" y="4736378"/>
            <a:ext cx="1163782" cy="782292"/>
          </a:xfrm>
          <a:custGeom>
            <a:avLst/>
            <a:gdLst>
              <a:gd name="connsiteX0" fmla="*/ 5937 w 1163782"/>
              <a:gd name="connsiteY0" fmla="*/ 0 h 1110343"/>
              <a:gd name="connsiteX1" fmla="*/ 1163782 w 1163782"/>
              <a:gd name="connsiteY1" fmla="*/ 5938 h 1110343"/>
              <a:gd name="connsiteX2" fmla="*/ 1140031 w 1163782"/>
              <a:gd name="connsiteY2" fmla="*/ 581891 h 1110343"/>
              <a:gd name="connsiteX3" fmla="*/ 896587 w 1163782"/>
              <a:gd name="connsiteY3" fmla="*/ 1110343 h 1110343"/>
              <a:gd name="connsiteX4" fmla="*/ 0 w 1163782"/>
              <a:gd name="connsiteY4" fmla="*/ 1110343 h 1110343"/>
              <a:gd name="connsiteX5" fmla="*/ 5937 w 1163782"/>
              <a:gd name="connsiteY5" fmla="*/ 0 h 1110343"/>
              <a:gd name="connsiteX0" fmla="*/ 5937 w 1163782"/>
              <a:gd name="connsiteY0" fmla="*/ 0 h 1128156"/>
              <a:gd name="connsiteX1" fmla="*/ 1163782 w 1163782"/>
              <a:gd name="connsiteY1" fmla="*/ 5938 h 1128156"/>
              <a:gd name="connsiteX2" fmla="*/ 1140031 w 1163782"/>
              <a:gd name="connsiteY2" fmla="*/ 581891 h 1128156"/>
              <a:gd name="connsiteX3" fmla="*/ 1157844 w 1163782"/>
              <a:gd name="connsiteY3" fmla="*/ 1128156 h 1128156"/>
              <a:gd name="connsiteX4" fmla="*/ 0 w 1163782"/>
              <a:gd name="connsiteY4" fmla="*/ 1110343 h 1128156"/>
              <a:gd name="connsiteX5" fmla="*/ 5937 w 1163782"/>
              <a:gd name="connsiteY5" fmla="*/ 0 h 11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782" h="1128156">
                <a:moveTo>
                  <a:pt x="5937" y="0"/>
                </a:moveTo>
                <a:lnTo>
                  <a:pt x="1163782" y="5938"/>
                </a:lnTo>
                <a:lnTo>
                  <a:pt x="1140031" y="581891"/>
                </a:lnTo>
                <a:lnTo>
                  <a:pt x="1157844" y="1128156"/>
                </a:lnTo>
                <a:lnTo>
                  <a:pt x="0" y="1110343"/>
                </a:lnTo>
                <a:lnTo>
                  <a:pt x="5937" y="0"/>
                </a:lnTo>
                <a:close/>
              </a:path>
            </a:pathLst>
          </a:custGeom>
          <a:solidFill>
            <a:srgbClr val="4472BE">
              <a:alpha val="21961"/>
            </a:srgbClr>
          </a:solidFill>
          <a:ln>
            <a:solidFill>
              <a:srgbClr val="2F528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DED839C-EA03-4484-95E5-E46DDAC80AFE}"/>
              </a:ext>
            </a:extLst>
          </p:cNvPr>
          <p:cNvSpPr txBox="1"/>
          <p:nvPr/>
        </p:nvSpPr>
        <p:spPr>
          <a:xfrm>
            <a:off x="3386948" y="3000743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Enterprise </a:t>
            </a:r>
            <a:r>
              <a:rPr lang="nl-BE" dirty="0" err="1"/>
              <a:t>value</a:t>
            </a:r>
            <a:endParaRPr lang="nl-BE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E5E1717-8EF9-4761-A926-8B15E595117F}"/>
              </a:ext>
            </a:extLst>
          </p:cNvPr>
          <p:cNvSpPr txBox="1"/>
          <p:nvPr/>
        </p:nvSpPr>
        <p:spPr>
          <a:xfrm rot="16200000">
            <a:off x="2506799" y="3618947"/>
            <a:ext cx="746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accent4">
                    <a:lumMod val="75000"/>
                  </a:schemeClr>
                </a:solidFill>
              </a:rPr>
              <a:t>V. act.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1F15A8C-6A47-423A-A294-E53FC30EF9DC}"/>
              </a:ext>
            </a:extLst>
          </p:cNvPr>
          <p:cNvSpPr/>
          <p:nvPr/>
        </p:nvSpPr>
        <p:spPr>
          <a:xfrm>
            <a:off x="3165813" y="5564710"/>
            <a:ext cx="2124975" cy="196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BF2AF88-27AE-4A0F-A2A2-FC95706ABFFD}"/>
              </a:ext>
            </a:extLst>
          </p:cNvPr>
          <p:cNvSpPr txBox="1"/>
          <p:nvPr/>
        </p:nvSpPr>
        <p:spPr>
          <a:xfrm>
            <a:off x="2896765" y="5526461"/>
            <a:ext cx="248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4472BE"/>
                </a:solidFill>
              </a:rPr>
              <a:t>Bedrijfskapitaalbehoefte</a:t>
            </a:r>
          </a:p>
        </p:txBody>
      </p:sp>
      <p:pic>
        <p:nvPicPr>
          <p:cNvPr id="42" name="Picture 6" descr="Afbeeldingsresultaten voor auto onderdelen">
            <a:extLst>
              <a:ext uri="{FF2B5EF4-FFF2-40B4-BE49-F238E27FC236}">
                <a16:creationId xmlns:a16="http://schemas.microsoft.com/office/drawing/2014/main" id="{296EEADD-13E1-4BAD-B223-C0FF5E070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87" y="3371186"/>
            <a:ext cx="2356273" cy="131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EA6C2FE4-2A15-46EF-A23D-399E34A0D38E}"/>
              </a:ext>
            </a:extLst>
          </p:cNvPr>
          <p:cNvSpPr/>
          <p:nvPr/>
        </p:nvSpPr>
        <p:spPr>
          <a:xfrm>
            <a:off x="4141429" y="3433175"/>
            <a:ext cx="1046861" cy="11036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052" name="Picture 4" descr="De bronafbeelding bekijken">
            <a:extLst>
              <a:ext uri="{FF2B5EF4-FFF2-40B4-BE49-F238E27FC236}">
                <a16:creationId xmlns:a16="http://schemas.microsoft.com/office/drawing/2014/main" id="{5B0D0347-4BD1-4FAA-8A07-411C18199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4300946"/>
            <a:ext cx="2308992" cy="130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45D19D5-5746-4562-B2E5-60F81E917A94}"/>
              </a:ext>
            </a:extLst>
          </p:cNvPr>
          <p:cNvSpPr/>
          <p:nvPr/>
        </p:nvSpPr>
        <p:spPr>
          <a:xfrm>
            <a:off x="2645206" y="4293557"/>
            <a:ext cx="471638" cy="1172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8" name="Line 52">
            <a:extLst>
              <a:ext uri="{FF2B5EF4-FFF2-40B4-BE49-F238E27FC236}">
                <a16:creationId xmlns:a16="http://schemas.microsoft.com/office/drawing/2014/main" id="{C9D0D422-5589-4A3D-AE3F-AFA5FC426942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6713" y="3358084"/>
            <a:ext cx="0" cy="95739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1AC424-28A7-4ADB-A74F-32A5BBA4AE89}"/>
              </a:ext>
            </a:extLst>
          </p:cNvPr>
          <p:cNvSpPr/>
          <p:nvPr/>
        </p:nvSpPr>
        <p:spPr>
          <a:xfrm>
            <a:off x="2779066" y="2763829"/>
            <a:ext cx="2788623" cy="3382469"/>
          </a:xfrm>
          <a:prstGeom prst="rect">
            <a:avLst/>
          </a:prstGeom>
          <a:noFill/>
          <a:ln w="57150">
            <a:solidFill>
              <a:srgbClr val="FF99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E48929-4756-46E4-9DAC-B69DA71F7D38}"/>
              </a:ext>
            </a:extLst>
          </p:cNvPr>
          <p:cNvSpPr txBox="1"/>
          <p:nvPr/>
        </p:nvSpPr>
        <p:spPr>
          <a:xfrm>
            <a:off x="2687525" y="2327544"/>
            <a:ext cx="3081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 VAN DE WAARDERING</a:t>
            </a:r>
          </a:p>
        </p:txBody>
      </p:sp>
      <p:pic>
        <p:nvPicPr>
          <p:cNvPr id="51" name="image1.jpeg">
            <a:extLst>
              <a:ext uri="{FF2B5EF4-FFF2-40B4-BE49-F238E27FC236}">
                <a16:creationId xmlns:a16="http://schemas.microsoft.com/office/drawing/2014/main" id="{29799A42-B6E7-4E43-AD04-AA190837BDC2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51844" y="5988106"/>
            <a:ext cx="1459448" cy="73337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3DAD22B-5DB7-4466-8A26-714B4902D9A1}"/>
              </a:ext>
            </a:extLst>
          </p:cNvPr>
          <p:cNvSpPr/>
          <p:nvPr/>
        </p:nvSpPr>
        <p:spPr>
          <a:xfrm>
            <a:off x="2457014" y="3358084"/>
            <a:ext cx="282998" cy="13684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9071CE-DBC5-4986-9A40-C9DB892BA9BF}"/>
              </a:ext>
            </a:extLst>
          </p:cNvPr>
          <p:cNvSpPr txBox="1"/>
          <p:nvPr/>
        </p:nvSpPr>
        <p:spPr>
          <a:xfrm>
            <a:off x="3329379" y="215060"/>
            <a:ext cx="20085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000" b="1" dirty="0"/>
              <a:t>FAIR VALUE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F94B239-61E1-42AF-9159-FD3319A3C711}"/>
              </a:ext>
            </a:extLst>
          </p:cNvPr>
          <p:cNvSpPr txBox="1"/>
          <p:nvPr/>
        </p:nvSpPr>
        <p:spPr>
          <a:xfrm>
            <a:off x="603807" y="1133981"/>
            <a:ext cx="32073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000" b="1" dirty="0"/>
              <a:t>STATISCH ASPECT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7061A9B-72DB-459E-816B-D4FEB366A52F}"/>
              </a:ext>
            </a:extLst>
          </p:cNvPr>
          <p:cNvSpPr txBox="1"/>
          <p:nvPr/>
        </p:nvSpPr>
        <p:spPr>
          <a:xfrm>
            <a:off x="4874212" y="1189708"/>
            <a:ext cx="35438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000" b="1" dirty="0"/>
              <a:t>DYNAMISCH ASPECT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1CD294D-1EB5-4229-9262-AD77AEDCADE1}"/>
              </a:ext>
            </a:extLst>
          </p:cNvPr>
          <p:cNvSpPr txBox="1"/>
          <p:nvPr/>
        </p:nvSpPr>
        <p:spPr>
          <a:xfrm>
            <a:off x="583154" y="1571873"/>
            <a:ext cx="32280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000" b="1" dirty="0"/>
              <a:t>(wat krijg ik vandaag)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1F17C8D-B2B5-4A8B-B3DF-27B0A1E617D7}"/>
              </a:ext>
            </a:extLst>
          </p:cNvPr>
          <p:cNvSpPr txBox="1"/>
          <p:nvPr/>
        </p:nvSpPr>
        <p:spPr>
          <a:xfrm>
            <a:off x="5769074" y="1606713"/>
            <a:ext cx="35438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000" b="1" dirty="0"/>
              <a:t>(wat </a:t>
            </a:r>
            <a:r>
              <a:rPr lang="nl-BE" sz="3000" b="1" u="sng" dirty="0"/>
              <a:t>verwacht</a:t>
            </a:r>
            <a:r>
              <a:rPr lang="nl-BE" sz="3000" b="1" dirty="0"/>
              <a:t> ik morgen te krijgen)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E279196-1BDD-49D0-A8E1-622D4526A1A6}"/>
              </a:ext>
            </a:extLst>
          </p:cNvPr>
          <p:cNvSpPr txBox="1"/>
          <p:nvPr/>
        </p:nvSpPr>
        <p:spPr>
          <a:xfrm>
            <a:off x="-364105" y="2728760"/>
            <a:ext cx="35735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000" b="1" dirty="0"/>
              <a:t>Gecorrigeerde</a:t>
            </a:r>
          </a:p>
          <a:p>
            <a:pPr algn="ctr"/>
            <a:r>
              <a:rPr lang="nl-BE" sz="3000" b="1" dirty="0"/>
              <a:t>Substantiële</a:t>
            </a:r>
          </a:p>
          <a:p>
            <a:pPr algn="ctr"/>
            <a:r>
              <a:rPr lang="nl-BE" sz="3000" b="1" dirty="0"/>
              <a:t>Waarde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0E33656-220B-4BA0-AE45-B08C1635C3D3}"/>
              </a:ext>
            </a:extLst>
          </p:cNvPr>
          <p:cNvSpPr txBox="1"/>
          <p:nvPr/>
        </p:nvSpPr>
        <p:spPr>
          <a:xfrm>
            <a:off x="5695937" y="2733853"/>
            <a:ext cx="35735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000" b="1" dirty="0"/>
              <a:t>Geactualiseerde</a:t>
            </a:r>
          </a:p>
          <a:p>
            <a:pPr algn="ctr"/>
            <a:r>
              <a:rPr lang="nl-BE" sz="3000" b="1" dirty="0"/>
              <a:t>toekomstige</a:t>
            </a:r>
          </a:p>
          <a:p>
            <a:pPr algn="ctr"/>
            <a:r>
              <a:rPr lang="nl-BE" sz="3000" b="1" dirty="0"/>
              <a:t>kasstroom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B76F831-3735-4A30-9506-1102CB9CBAC0}"/>
              </a:ext>
            </a:extLst>
          </p:cNvPr>
          <p:cNvSpPr txBox="1"/>
          <p:nvPr/>
        </p:nvSpPr>
        <p:spPr>
          <a:xfrm>
            <a:off x="-296805" y="4347312"/>
            <a:ext cx="35735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000" b="1" dirty="0">
                <a:solidFill>
                  <a:srgbClr val="FF0000"/>
                </a:solidFill>
              </a:rPr>
              <a:t>BALANS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A4C0AA6-3D6F-4F6F-B878-CF90C1C25DCF}"/>
              </a:ext>
            </a:extLst>
          </p:cNvPr>
          <p:cNvSpPr txBox="1"/>
          <p:nvPr/>
        </p:nvSpPr>
        <p:spPr>
          <a:xfrm>
            <a:off x="5570441" y="4306635"/>
            <a:ext cx="35735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000" b="1" dirty="0">
                <a:solidFill>
                  <a:srgbClr val="FF0000"/>
                </a:solidFill>
              </a:rPr>
              <a:t>RESULTATEN</a:t>
            </a:r>
          </a:p>
          <a:p>
            <a:pPr algn="ctr"/>
            <a:r>
              <a:rPr lang="nl-BE" sz="3000" b="1" dirty="0">
                <a:solidFill>
                  <a:srgbClr val="FF0000"/>
                </a:solidFill>
              </a:rPr>
              <a:t>(juister: kasstroom)</a:t>
            </a:r>
          </a:p>
        </p:txBody>
      </p:sp>
    </p:spTree>
    <p:extLst>
      <p:ext uri="{BB962C8B-B14F-4D97-AF65-F5344CB8AC3E}">
        <p14:creationId xmlns:p14="http://schemas.microsoft.com/office/powerpoint/2010/main" val="38499874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image2.png">
            <a:extLst>
              <a:ext uri="{FF2B5EF4-FFF2-40B4-BE49-F238E27FC236}">
                <a16:creationId xmlns:a16="http://schemas.microsoft.com/office/drawing/2014/main" id="{8310928A-DC33-46F3-A3A1-5FE01EB30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2843808" y="3358084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2988270" y="3431109"/>
            <a:ext cx="11525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2989015" y="4150247"/>
            <a:ext cx="11509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Voorraden</a:t>
            </a:r>
          </a:p>
        </p:txBody>
      </p:sp>
      <p:sp>
        <p:nvSpPr>
          <p:cNvPr id="12" name="Text Box 61"/>
          <p:cNvSpPr txBox="1">
            <a:spLocks noChangeArrowheads="1"/>
          </p:cNvSpPr>
          <p:nvPr/>
        </p:nvSpPr>
        <p:spPr bwMode="auto">
          <a:xfrm>
            <a:off x="2989015" y="4797947"/>
            <a:ext cx="1150937" cy="46910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Vorderingen</a:t>
            </a:r>
          </a:p>
        </p:txBody>
      </p: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2988270" y="4367734"/>
            <a:ext cx="11509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BE" sz="1200"/>
              <a:t>Handels-vorderingen</a:t>
            </a:r>
            <a:endParaRPr lang="nl-NL" sz="1200"/>
          </a:p>
        </p:txBody>
      </p:sp>
      <p:sp>
        <p:nvSpPr>
          <p:cNvPr id="15" name="Text Box 64"/>
          <p:cNvSpPr txBox="1">
            <a:spLocks noChangeArrowheads="1"/>
          </p:cNvSpPr>
          <p:nvPr/>
        </p:nvSpPr>
        <p:spPr bwMode="auto">
          <a:xfrm>
            <a:off x="4140795" y="4726509"/>
            <a:ext cx="11509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Leveranciers</a:t>
            </a:r>
          </a:p>
        </p:txBody>
      </p:sp>
      <p:sp>
        <p:nvSpPr>
          <p:cNvPr id="19" name="Text Box 72"/>
          <p:cNvSpPr txBox="1">
            <a:spLocks noChangeArrowheads="1"/>
          </p:cNvSpPr>
          <p:nvPr/>
        </p:nvSpPr>
        <p:spPr bwMode="auto">
          <a:xfrm>
            <a:off x="4140795" y="5015434"/>
            <a:ext cx="1150938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Soc/Fisc.</a:t>
            </a:r>
          </a:p>
          <a:p>
            <a:pPr algn="ctr" eaLnBrk="1" hangingPunct="1"/>
            <a:r>
              <a:rPr lang="nl-NL" sz="1200"/>
              <a:t>Schulden</a:t>
            </a:r>
          </a:p>
          <a:p>
            <a:pPr algn="ctr" eaLnBrk="1" hangingPunct="1"/>
            <a:endParaRPr lang="nl-NL" sz="1200"/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4140795" y="3358084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A9C10B4B-2294-43B5-A0D3-4D8AD6731EEB}"/>
              </a:ext>
            </a:extLst>
          </p:cNvPr>
          <p:cNvSpPr/>
          <p:nvPr/>
        </p:nvSpPr>
        <p:spPr>
          <a:xfrm>
            <a:off x="2974769" y="4152192"/>
            <a:ext cx="1163782" cy="1128156"/>
          </a:xfrm>
          <a:custGeom>
            <a:avLst/>
            <a:gdLst>
              <a:gd name="connsiteX0" fmla="*/ 5937 w 1163782"/>
              <a:gd name="connsiteY0" fmla="*/ 0 h 1110343"/>
              <a:gd name="connsiteX1" fmla="*/ 1163782 w 1163782"/>
              <a:gd name="connsiteY1" fmla="*/ 5938 h 1110343"/>
              <a:gd name="connsiteX2" fmla="*/ 1140031 w 1163782"/>
              <a:gd name="connsiteY2" fmla="*/ 581891 h 1110343"/>
              <a:gd name="connsiteX3" fmla="*/ 896587 w 1163782"/>
              <a:gd name="connsiteY3" fmla="*/ 1110343 h 1110343"/>
              <a:gd name="connsiteX4" fmla="*/ 0 w 1163782"/>
              <a:gd name="connsiteY4" fmla="*/ 1110343 h 1110343"/>
              <a:gd name="connsiteX5" fmla="*/ 5937 w 1163782"/>
              <a:gd name="connsiteY5" fmla="*/ 0 h 1110343"/>
              <a:gd name="connsiteX0" fmla="*/ 5937 w 1163782"/>
              <a:gd name="connsiteY0" fmla="*/ 0 h 1128156"/>
              <a:gd name="connsiteX1" fmla="*/ 1163782 w 1163782"/>
              <a:gd name="connsiteY1" fmla="*/ 5938 h 1128156"/>
              <a:gd name="connsiteX2" fmla="*/ 1140031 w 1163782"/>
              <a:gd name="connsiteY2" fmla="*/ 581891 h 1128156"/>
              <a:gd name="connsiteX3" fmla="*/ 1157844 w 1163782"/>
              <a:gd name="connsiteY3" fmla="*/ 1128156 h 1128156"/>
              <a:gd name="connsiteX4" fmla="*/ 0 w 1163782"/>
              <a:gd name="connsiteY4" fmla="*/ 1110343 h 1128156"/>
              <a:gd name="connsiteX5" fmla="*/ 5937 w 1163782"/>
              <a:gd name="connsiteY5" fmla="*/ 0 h 11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782" h="1128156">
                <a:moveTo>
                  <a:pt x="5937" y="0"/>
                </a:moveTo>
                <a:lnTo>
                  <a:pt x="1163782" y="5938"/>
                </a:lnTo>
                <a:lnTo>
                  <a:pt x="1140031" y="581891"/>
                </a:lnTo>
                <a:lnTo>
                  <a:pt x="1157844" y="1128156"/>
                </a:lnTo>
                <a:lnTo>
                  <a:pt x="0" y="1110343"/>
                </a:lnTo>
                <a:lnTo>
                  <a:pt x="5937" y="0"/>
                </a:lnTo>
                <a:close/>
              </a:path>
            </a:pathLst>
          </a:custGeom>
          <a:solidFill>
            <a:srgbClr val="4472BE">
              <a:alpha val="21961"/>
            </a:srgbClr>
          </a:solidFill>
          <a:ln>
            <a:solidFill>
              <a:srgbClr val="2F528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669F2CF-8FEF-4E75-8DF2-0165C2EE9541}"/>
              </a:ext>
            </a:extLst>
          </p:cNvPr>
          <p:cNvSpPr/>
          <p:nvPr/>
        </p:nvSpPr>
        <p:spPr>
          <a:xfrm>
            <a:off x="2986994" y="3436026"/>
            <a:ext cx="1149887" cy="718518"/>
          </a:xfrm>
          <a:prstGeom prst="rect">
            <a:avLst/>
          </a:prstGeom>
          <a:solidFill>
            <a:srgbClr val="FFFF00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A4A3E07-C6EB-4BA6-9764-BB85466CC42E}"/>
              </a:ext>
            </a:extLst>
          </p:cNvPr>
          <p:cNvSpPr/>
          <p:nvPr/>
        </p:nvSpPr>
        <p:spPr>
          <a:xfrm>
            <a:off x="4127006" y="4736378"/>
            <a:ext cx="1163782" cy="782292"/>
          </a:xfrm>
          <a:custGeom>
            <a:avLst/>
            <a:gdLst>
              <a:gd name="connsiteX0" fmla="*/ 5937 w 1163782"/>
              <a:gd name="connsiteY0" fmla="*/ 0 h 1110343"/>
              <a:gd name="connsiteX1" fmla="*/ 1163782 w 1163782"/>
              <a:gd name="connsiteY1" fmla="*/ 5938 h 1110343"/>
              <a:gd name="connsiteX2" fmla="*/ 1140031 w 1163782"/>
              <a:gd name="connsiteY2" fmla="*/ 581891 h 1110343"/>
              <a:gd name="connsiteX3" fmla="*/ 896587 w 1163782"/>
              <a:gd name="connsiteY3" fmla="*/ 1110343 h 1110343"/>
              <a:gd name="connsiteX4" fmla="*/ 0 w 1163782"/>
              <a:gd name="connsiteY4" fmla="*/ 1110343 h 1110343"/>
              <a:gd name="connsiteX5" fmla="*/ 5937 w 1163782"/>
              <a:gd name="connsiteY5" fmla="*/ 0 h 1110343"/>
              <a:gd name="connsiteX0" fmla="*/ 5937 w 1163782"/>
              <a:gd name="connsiteY0" fmla="*/ 0 h 1128156"/>
              <a:gd name="connsiteX1" fmla="*/ 1163782 w 1163782"/>
              <a:gd name="connsiteY1" fmla="*/ 5938 h 1128156"/>
              <a:gd name="connsiteX2" fmla="*/ 1140031 w 1163782"/>
              <a:gd name="connsiteY2" fmla="*/ 581891 h 1128156"/>
              <a:gd name="connsiteX3" fmla="*/ 1157844 w 1163782"/>
              <a:gd name="connsiteY3" fmla="*/ 1128156 h 1128156"/>
              <a:gd name="connsiteX4" fmla="*/ 0 w 1163782"/>
              <a:gd name="connsiteY4" fmla="*/ 1110343 h 1128156"/>
              <a:gd name="connsiteX5" fmla="*/ 5937 w 1163782"/>
              <a:gd name="connsiteY5" fmla="*/ 0 h 11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782" h="1128156">
                <a:moveTo>
                  <a:pt x="5937" y="0"/>
                </a:moveTo>
                <a:lnTo>
                  <a:pt x="1163782" y="5938"/>
                </a:lnTo>
                <a:lnTo>
                  <a:pt x="1140031" y="581891"/>
                </a:lnTo>
                <a:lnTo>
                  <a:pt x="1157844" y="1128156"/>
                </a:lnTo>
                <a:lnTo>
                  <a:pt x="0" y="1110343"/>
                </a:lnTo>
                <a:lnTo>
                  <a:pt x="5937" y="0"/>
                </a:lnTo>
                <a:close/>
              </a:path>
            </a:pathLst>
          </a:custGeom>
          <a:solidFill>
            <a:srgbClr val="4472BE">
              <a:alpha val="21961"/>
            </a:srgbClr>
          </a:solidFill>
          <a:ln>
            <a:solidFill>
              <a:srgbClr val="2F528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DED839C-EA03-4484-95E5-E46DDAC80AFE}"/>
              </a:ext>
            </a:extLst>
          </p:cNvPr>
          <p:cNvSpPr txBox="1"/>
          <p:nvPr/>
        </p:nvSpPr>
        <p:spPr>
          <a:xfrm>
            <a:off x="3386948" y="3000743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Enterprise </a:t>
            </a:r>
            <a:r>
              <a:rPr lang="nl-BE" dirty="0" err="1"/>
              <a:t>value</a:t>
            </a:r>
            <a:endParaRPr lang="nl-BE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E5E1717-8EF9-4761-A926-8B15E595117F}"/>
              </a:ext>
            </a:extLst>
          </p:cNvPr>
          <p:cNvSpPr txBox="1"/>
          <p:nvPr/>
        </p:nvSpPr>
        <p:spPr>
          <a:xfrm rot="16200000">
            <a:off x="2506799" y="3618947"/>
            <a:ext cx="746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accent4">
                    <a:lumMod val="75000"/>
                  </a:schemeClr>
                </a:solidFill>
              </a:rPr>
              <a:t>V. act.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1F15A8C-6A47-423A-A294-E53FC30EF9DC}"/>
              </a:ext>
            </a:extLst>
          </p:cNvPr>
          <p:cNvSpPr/>
          <p:nvPr/>
        </p:nvSpPr>
        <p:spPr>
          <a:xfrm>
            <a:off x="3165813" y="5564710"/>
            <a:ext cx="2124975" cy="196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BF2AF88-27AE-4A0F-A2A2-FC95706ABFFD}"/>
              </a:ext>
            </a:extLst>
          </p:cNvPr>
          <p:cNvSpPr txBox="1"/>
          <p:nvPr/>
        </p:nvSpPr>
        <p:spPr>
          <a:xfrm>
            <a:off x="2896765" y="5526461"/>
            <a:ext cx="248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4472BE"/>
                </a:solidFill>
              </a:rPr>
              <a:t>Bedrijfskapitaalbehoefte</a:t>
            </a:r>
          </a:p>
        </p:txBody>
      </p:sp>
      <p:pic>
        <p:nvPicPr>
          <p:cNvPr id="42" name="Picture 6" descr="Afbeeldingsresultaten voor auto onderdelen">
            <a:extLst>
              <a:ext uri="{FF2B5EF4-FFF2-40B4-BE49-F238E27FC236}">
                <a16:creationId xmlns:a16="http://schemas.microsoft.com/office/drawing/2014/main" id="{296EEADD-13E1-4BAD-B223-C0FF5E070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87" y="3371186"/>
            <a:ext cx="2356273" cy="131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EA6C2FE4-2A15-46EF-A23D-399E34A0D38E}"/>
              </a:ext>
            </a:extLst>
          </p:cNvPr>
          <p:cNvSpPr/>
          <p:nvPr/>
        </p:nvSpPr>
        <p:spPr>
          <a:xfrm>
            <a:off x="4141429" y="3433175"/>
            <a:ext cx="1046861" cy="11036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052" name="Picture 4" descr="De bronafbeelding bekijken">
            <a:extLst>
              <a:ext uri="{FF2B5EF4-FFF2-40B4-BE49-F238E27FC236}">
                <a16:creationId xmlns:a16="http://schemas.microsoft.com/office/drawing/2014/main" id="{5B0D0347-4BD1-4FAA-8A07-411C18199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4300946"/>
            <a:ext cx="2308992" cy="130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45D19D5-5746-4562-B2E5-60F81E917A94}"/>
              </a:ext>
            </a:extLst>
          </p:cNvPr>
          <p:cNvSpPr/>
          <p:nvPr/>
        </p:nvSpPr>
        <p:spPr>
          <a:xfrm>
            <a:off x="2645206" y="4293557"/>
            <a:ext cx="471638" cy="1172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8" name="Line 52">
            <a:extLst>
              <a:ext uri="{FF2B5EF4-FFF2-40B4-BE49-F238E27FC236}">
                <a16:creationId xmlns:a16="http://schemas.microsoft.com/office/drawing/2014/main" id="{C9D0D422-5589-4A3D-AE3F-AFA5FC426942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6713" y="3358084"/>
            <a:ext cx="0" cy="95739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1AC424-28A7-4ADB-A74F-32A5BBA4AE89}"/>
              </a:ext>
            </a:extLst>
          </p:cNvPr>
          <p:cNvSpPr/>
          <p:nvPr/>
        </p:nvSpPr>
        <p:spPr>
          <a:xfrm>
            <a:off x="2779066" y="2763829"/>
            <a:ext cx="2788623" cy="3382469"/>
          </a:xfrm>
          <a:prstGeom prst="rect">
            <a:avLst/>
          </a:prstGeom>
          <a:noFill/>
          <a:ln w="57150">
            <a:solidFill>
              <a:srgbClr val="FF99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E48929-4756-46E4-9DAC-B69DA71F7D38}"/>
              </a:ext>
            </a:extLst>
          </p:cNvPr>
          <p:cNvSpPr txBox="1"/>
          <p:nvPr/>
        </p:nvSpPr>
        <p:spPr>
          <a:xfrm>
            <a:off x="2687525" y="2327544"/>
            <a:ext cx="3081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 VAN DE WAARDERING</a:t>
            </a:r>
          </a:p>
        </p:txBody>
      </p:sp>
      <p:pic>
        <p:nvPicPr>
          <p:cNvPr id="51" name="image1.jpeg">
            <a:extLst>
              <a:ext uri="{FF2B5EF4-FFF2-40B4-BE49-F238E27FC236}">
                <a16:creationId xmlns:a16="http://schemas.microsoft.com/office/drawing/2014/main" id="{29799A42-B6E7-4E43-AD04-AA190837BDC2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51844" y="5988106"/>
            <a:ext cx="1459448" cy="73337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3DAD22B-5DB7-4466-8A26-714B4902D9A1}"/>
              </a:ext>
            </a:extLst>
          </p:cNvPr>
          <p:cNvSpPr/>
          <p:nvPr/>
        </p:nvSpPr>
        <p:spPr>
          <a:xfrm>
            <a:off x="2457014" y="3358084"/>
            <a:ext cx="282998" cy="13684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9071CE-DBC5-4986-9A40-C9DB892BA9BF}"/>
              </a:ext>
            </a:extLst>
          </p:cNvPr>
          <p:cNvSpPr txBox="1"/>
          <p:nvPr/>
        </p:nvSpPr>
        <p:spPr>
          <a:xfrm>
            <a:off x="3329379" y="215060"/>
            <a:ext cx="20085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000" b="1" dirty="0"/>
              <a:t>FAIR VALUE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F94B239-61E1-42AF-9159-FD3319A3C711}"/>
              </a:ext>
            </a:extLst>
          </p:cNvPr>
          <p:cNvSpPr txBox="1"/>
          <p:nvPr/>
        </p:nvSpPr>
        <p:spPr>
          <a:xfrm>
            <a:off x="603807" y="1133981"/>
            <a:ext cx="32073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000" b="1" dirty="0"/>
              <a:t>STATISCH ASPECT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7061A9B-72DB-459E-816B-D4FEB366A52F}"/>
              </a:ext>
            </a:extLst>
          </p:cNvPr>
          <p:cNvSpPr txBox="1"/>
          <p:nvPr/>
        </p:nvSpPr>
        <p:spPr>
          <a:xfrm>
            <a:off x="4874212" y="1189708"/>
            <a:ext cx="35438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000" b="1" dirty="0"/>
              <a:t>DYNAMISCH ASPECT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1CD294D-1EB5-4229-9262-AD77AEDCADE1}"/>
              </a:ext>
            </a:extLst>
          </p:cNvPr>
          <p:cNvSpPr txBox="1"/>
          <p:nvPr/>
        </p:nvSpPr>
        <p:spPr>
          <a:xfrm>
            <a:off x="583154" y="1571873"/>
            <a:ext cx="32280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000" b="1" dirty="0"/>
              <a:t>(wat krijg ik vandaag)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1F17C8D-B2B5-4A8B-B3DF-27B0A1E617D7}"/>
              </a:ext>
            </a:extLst>
          </p:cNvPr>
          <p:cNvSpPr txBox="1"/>
          <p:nvPr/>
        </p:nvSpPr>
        <p:spPr>
          <a:xfrm>
            <a:off x="5769074" y="1606713"/>
            <a:ext cx="35438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000" b="1" dirty="0"/>
              <a:t>(wat </a:t>
            </a:r>
            <a:r>
              <a:rPr lang="nl-BE" sz="3000" b="1" u="sng" dirty="0"/>
              <a:t>verwacht</a:t>
            </a:r>
            <a:r>
              <a:rPr lang="nl-BE" sz="3000" b="1" dirty="0"/>
              <a:t> ik morgen te krijgen)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E279196-1BDD-49D0-A8E1-622D4526A1A6}"/>
              </a:ext>
            </a:extLst>
          </p:cNvPr>
          <p:cNvSpPr txBox="1"/>
          <p:nvPr/>
        </p:nvSpPr>
        <p:spPr>
          <a:xfrm>
            <a:off x="-364105" y="2728760"/>
            <a:ext cx="35735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000" b="1" dirty="0"/>
              <a:t>Gecorrigeerde</a:t>
            </a:r>
          </a:p>
          <a:p>
            <a:pPr algn="ctr"/>
            <a:r>
              <a:rPr lang="nl-BE" sz="3000" b="1" dirty="0"/>
              <a:t>Substantiële</a:t>
            </a:r>
          </a:p>
          <a:p>
            <a:pPr algn="ctr"/>
            <a:r>
              <a:rPr lang="nl-BE" sz="3000" b="1" dirty="0"/>
              <a:t>Waarde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0E33656-220B-4BA0-AE45-B08C1635C3D3}"/>
              </a:ext>
            </a:extLst>
          </p:cNvPr>
          <p:cNvSpPr txBox="1"/>
          <p:nvPr/>
        </p:nvSpPr>
        <p:spPr>
          <a:xfrm>
            <a:off x="5695937" y="2733853"/>
            <a:ext cx="35735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000" b="1" dirty="0"/>
              <a:t>Geactualiseerde</a:t>
            </a:r>
          </a:p>
          <a:p>
            <a:pPr algn="ctr"/>
            <a:r>
              <a:rPr lang="nl-BE" sz="3000" b="1" dirty="0"/>
              <a:t>toekomstige</a:t>
            </a:r>
          </a:p>
          <a:p>
            <a:pPr algn="ctr"/>
            <a:r>
              <a:rPr lang="nl-BE" sz="3000" b="1" dirty="0"/>
              <a:t>kasstroom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B76F831-3735-4A30-9506-1102CB9CBAC0}"/>
              </a:ext>
            </a:extLst>
          </p:cNvPr>
          <p:cNvSpPr txBox="1"/>
          <p:nvPr/>
        </p:nvSpPr>
        <p:spPr>
          <a:xfrm>
            <a:off x="-296805" y="4347312"/>
            <a:ext cx="35735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000" b="1" dirty="0"/>
              <a:t>BALANS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A4C0AA6-3D6F-4F6F-B878-CF90C1C25DCF}"/>
              </a:ext>
            </a:extLst>
          </p:cNvPr>
          <p:cNvSpPr txBox="1"/>
          <p:nvPr/>
        </p:nvSpPr>
        <p:spPr>
          <a:xfrm>
            <a:off x="5570441" y="4306635"/>
            <a:ext cx="35735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000" b="1" dirty="0"/>
              <a:t>RESULTATEN</a:t>
            </a:r>
          </a:p>
          <a:p>
            <a:pPr algn="ctr"/>
            <a:r>
              <a:rPr lang="nl-BE" sz="3000" b="1" dirty="0">
                <a:solidFill>
                  <a:srgbClr val="FF0000"/>
                </a:solidFill>
              </a:rPr>
              <a:t>(juister: kasstroom)</a:t>
            </a:r>
          </a:p>
        </p:txBody>
      </p:sp>
    </p:spTree>
    <p:extLst>
      <p:ext uri="{BB962C8B-B14F-4D97-AF65-F5344CB8AC3E}">
        <p14:creationId xmlns:p14="http://schemas.microsoft.com/office/powerpoint/2010/main" val="11968367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0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nl-BE" dirty="0"/>
              <a:t>Pro </a:t>
            </a:r>
            <a:r>
              <a:rPr lang="nl-BE" dirty="0" err="1"/>
              <a:t>Mandato</a:t>
            </a:r>
            <a:endParaRPr lang="nl-BE" dirty="0"/>
          </a:p>
          <a:p>
            <a:pPr algn="ctr"/>
            <a:r>
              <a:rPr lang="nl-BE" dirty="0"/>
              <a:t>2021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84CB85-4DE0-4A94-9B55-F0D417F18A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97142" cy="6858000"/>
          </a:xfrm>
          <a:prstGeom prst="rect">
            <a:avLst/>
          </a:prstGeom>
        </p:spPr>
      </p:pic>
      <p:sp>
        <p:nvSpPr>
          <p:cNvPr id="6" name="Rectangle 21">
            <a:extLst>
              <a:ext uri="{FF2B5EF4-FFF2-40B4-BE49-F238E27FC236}">
                <a16:creationId xmlns:a16="http://schemas.microsoft.com/office/drawing/2014/main" id="{A8AA3B0E-4576-413E-91F9-A637956188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7833" y="657552"/>
            <a:ext cx="7886700" cy="2852737"/>
          </a:xfrm>
        </p:spPr>
        <p:txBody>
          <a:bodyPr>
            <a:normAutofit/>
          </a:bodyPr>
          <a:lstStyle/>
          <a:p>
            <a:pPr algn="ctr" eaLnBrk="1" hangingPunct="1"/>
            <a:br>
              <a:rPr lang="nl-NL" sz="2400" dirty="0"/>
            </a:br>
            <a:r>
              <a:rPr lang="nl-NL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DENK-OEFENING</a:t>
            </a:r>
          </a:p>
        </p:txBody>
      </p:sp>
    </p:spTree>
    <p:extLst>
      <p:ext uri="{BB962C8B-B14F-4D97-AF65-F5344CB8AC3E}">
        <p14:creationId xmlns:p14="http://schemas.microsoft.com/office/powerpoint/2010/main" val="11365157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1.jpeg">
            <a:extLst>
              <a:ext uri="{FF2B5EF4-FFF2-40B4-BE49-F238E27FC236}">
                <a16:creationId xmlns:a16="http://schemas.microsoft.com/office/drawing/2014/main" id="{0AEF96D7-7D71-4324-BE9E-898681444C4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9BBA69-3B03-4A9B-AAE3-83F10418E7C7}"/>
              </a:ext>
            </a:extLst>
          </p:cNvPr>
          <p:cNvSpPr txBox="1"/>
          <p:nvPr/>
        </p:nvSpPr>
        <p:spPr>
          <a:xfrm>
            <a:off x="2248287" y="1919139"/>
            <a:ext cx="471475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Algemene ervaring met waardering van een bepaald object</a:t>
            </a:r>
          </a:p>
        </p:txBody>
      </p:sp>
      <p:pic>
        <p:nvPicPr>
          <p:cNvPr id="6" name="image2.png">
            <a:extLst>
              <a:ext uri="{FF2B5EF4-FFF2-40B4-BE49-F238E27FC236}">
                <a16:creationId xmlns:a16="http://schemas.microsoft.com/office/drawing/2014/main" id="{BCB3E7BA-9335-42EB-9242-554C23786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1881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1.jpeg">
            <a:extLst>
              <a:ext uri="{FF2B5EF4-FFF2-40B4-BE49-F238E27FC236}">
                <a16:creationId xmlns:a16="http://schemas.microsoft.com/office/drawing/2014/main" id="{0AEF96D7-7D71-4324-BE9E-898681444C4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9BBA69-3B03-4A9B-AAE3-83F10418E7C7}"/>
              </a:ext>
            </a:extLst>
          </p:cNvPr>
          <p:cNvSpPr txBox="1"/>
          <p:nvPr/>
        </p:nvSpPr>
        <p:spPr>
          <a:xfrm>
            <a:off x="2248287" y="1919139"/>
            <a:ext cx="471475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Algemene ervaring met waardering van een bepaald object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5C6BFFE3-C802-4483-BFDB-C1B271000D78}"/>
              </a:ext>
            </a:extLst>
          </p:cNvPr>
          <p:cNvSpPr/>
          <p:nvPr/>
        </p:nvSpPr>
        <p:spPr>
          <a:xfrm>
            <a:off x="4211053" y="2276976"/>
            <a:ext cx="264695" cy="5293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DB4949-72B8-4426-8162-BD441A3B26D3}"/>
              </a:ext>
            </a:extLst>
          </p:cNvPr>
          <p:cNvSpPr txBox="1"/>
          <p:nvPr/>
        </p:nvSpPr>
        <p:spPr>
          <a:xfrm>
            <a:off x="2328747" y="2740984"/>
            <a:ext cx="482228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Algemene </a:t>
            </a:r>
            <a:r>
              <a:rPr lang="nl-BE" sz="3000" dirty="0">
                <a:latin typeface="Arial" panose="020B0604020202020204" pitchFamily="34" charset="0"/>
                <a:cs typeface="Arial" panose="020B0604020202020204" pitchFamily="34" charset="0"/>
              </a:rPr>
              <a:t>Vuistregel </a:t>
            </a:r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voor soortgelijke objecten </a:t>
            </a:r>
          </a:p>
        </p:txBody>
      </p:sp>
      <p:pic>
        <p:nvPicPr>
          <p:cNvPr id="7" name="image2.png">
            <a:extLst>
              <a:ext uri="{FF2B5EF4-FFF2-40B4-BE49-F238E27FC236}">
                <a16:creationId xmlns:a16="http://schemas.microsoft.com/office/drawing/2014/main" id="{99B85A5D-2671-4972-BA09-F137C583E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2489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1.jpeg">
            <a:extLst>
              <a:ext uri="{FF2B5EF4-FFF2-40B4-BE49-F238E27FC236}">
                <a16:creationId xmlns:a16="http://schemas.microsoft.com/office/drawing/2014/main" id="{0AEF96D7-7D71-4324-BE9E-898681444C4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9BBA69-3B03-4A9B-AAE3-83F10418E7C7}"/>
              </a:ext>
            </a:extLst>
          </p:cNvPr>
          <p:cNvSpPr txBox="1"/>
          <p:nvPr/>
        </p:nvSpPr>
        <p:spPr>
          <a:xfrm>
            <a:off x="2248287" y="1919139"/>
            <a:ext cx="471475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Algemene ervaring met waardering van een bepaald object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5C6BFFE3-C802-4483-BFDB-C1B271000D78}"/>
              </a:ext>
            </a:extLst>
          </p:cNvPr>
          <p:cNvSpPr/>
          <p:nvPr/>
        </p:nvSpPr>
        <p:spPr>
          <a:xfrm>
            <a:off x="4211053" y="2276976"/>
            <a:ext cx="264695" cy="5293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DB4949-72B8-4426-8162-BD441A3B26D3}"/>
              </a:ext>
            </a:extLst>
          </p:cNvPr>
          <p:cNvSpPr txBox="1"/>
          <p:nvPr/>
        </p:nvSpPr>
        <p:spPr>
          <a:xfrm>
            <a:off x="2328747" y="2740984"/>
            <a:ext cx="482228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Algemene </a:t>
            </a:r>
            <a:r>
              <a:rPr lang="nl-BE" sz="3000" dirty="0">
                <a:latin typeface="Arial" panose="020B0604020202020204" pitchFamily="34" charset="0"/>
                <a:cs typeface="Arial" panose="020B0604020202020204" pitchFamily="34" charset="0"/>
              </a:rPr>
              <a:t>Vuistregel </a:t>
            </a:r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voor soortgelijke objecten 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BF82C9A0-6808-45AF-B45A-58F2CDC8FA56}"/>
              </a:ext>
            </a:extLst>
          </p:cNvPr>
          <p:cNvSpPr/>
          <p:nvPr/>
        </p:nvSpPr>
        <p:spPr>
          <a:xfrm>
            <a:off x="4211053" y="3287355"/>
            <a:ext cx="264695" cy="5293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DAF0E8-02AC-4646-8356-BACCB80780EC}"/>
              </a:ext>
            </a:extLst>
          </p:cNvPr>
          <p:cNvSpPr txBox="1"/>
          <p:nvPr/>
        </p:nvSpPr>
        <p:spPr>
          <a:xfrm>
            <a:off x="3214582" y="3967491"/>
            <a:ext cx="23038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Waardering </a:t>
            </a:r>
            <a:r>
              <a:rPr lang="nl-BE" sz="1350" u="sng" dirty="0">
                <a:latin typeface="Arial" panose="020B0604020202020204" pitchFamily="34" charset="0"/>
                <a:cs typeface="Arial" panose="020B0604020202020204" pitchFamily="34" charset="0"/>
              </a:rPr>
              <a:t>specifiek</a:t>
            </a:r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 object</a:t>
            </a:r>
            <a:endParaRPr lang="nl-BE" sz="135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2.png">
            <a:extLst>
              <a:ext uri="{FF2B5EF4-FFF2-40B4-BE49-F238E27FC236}">
                <a16:creationId xmlns:a16="http://schemas.microsoft.com/office/drawing/2014/main" id="{67F2F683-EF7C-49DE-A00A-1CAC4BD44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0362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1.jpeg">
            <a:extLst>
              <a:ext uri="{FF2B5EF4-FFF2-40B4-BE49-F238E27FC236}">
                <a16:creationId xmlns:a16="http://schemas.microsoft.com/office/drawing/2014/main" id="{0AEF96D7-7D71-4324-BE9E-898681444C4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9BBA69-3B03-4A9B-AAE3-83F10418E7C7}"/>
              </a:ext>
            </a:extLst>
          </p:cNvPr>
          <p:cNvSpPr txBox="1"/>
          <p:nvPr/>
        </p:nvSpPr>
        <p:spPr>
          <a:xfrm>
            <a:off x="2961291" y="1940899"/>
            <a:ext cx="287771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Algemene ervaring met zoogdieren</a:t>
            </a:r>
          </a:p>
        </p:txBody>
      </p:sp>
      <p:pic>
        <p:nvPicPr>
          <p:cNvPr id="6" name="image2.png">
            <a:extLst>
              <a:ext uri="{FF2B5EF4-FFF2-40B4-BE49-F238E27FC236}">
                <a16:creationId xmlns:a16="http://schemas.microsoft.com/office/drawing/2014/main" id="{12898758-7B40-4F19-B945-BF41FEBD9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658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0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nl-BE" dirty="0"/>
              <a:t>Pro </a:t>
            </a:r>
            <a:r>
              <a:rPr lang="nl-BE" dirty="0" err="1"/>
              <a:t>Mandato</a:t>
            </a:r>
            <a:endParaRPr lang="nl-BE" dirty="0"/>
          </a:p>
          <a:p>
            <a:pPr algn="ctr"/>
            <a:r>
              <a:rPr lang="nl-BE" dirty="0"/>
              <a:t>2021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84CB85-4DE0-4A94-9B55-F0D417F18A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97142" cy="6858000"/>
          </a:xfrm>
          <a:prstGeom prst="rect">
            <a:avLst/>
          </a:prstGeom>
        </p:spPr>
      </p:pic>
      <p:sp>
        <p:nvSpPr>
          <p:cNvPr id="6" name="Rectangle 21">
            <a:extLst>
              <a:ext uri="{FF2B5EF4-FFF2-40B4-BE49-F238E27FC236}">
                <a16:creationId xmlns:a16="http://schemas.microsoft.com/office/drawing/2014/main" id="{A8AA3B0E-4576-413E-91F9-A637956188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7833" y="657552"/>
            <a:ext cx="7886700" cy="2852737"/>
          </a:xfrm>
        </p:spPr>
        <p:txBody>
          <a:bodyPr>
            <a:normAutofit/>
          </a:bodyPr>
          <a:lstStyle/>
          <a:p>
            <a:pPr algn="ctr" eaLnBrk="1" hangingPunct="1"/>
            <a:br>
              <a:rPr lang="nl-NL" sz="2400" dirty="0"/>
            </a:br>
            <a:r>
              <a:rPr lang="nl-NL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WAARDERING</a:t>
            </a:r>
          </a:p>
        </p:txBody>
      </p:sp>
    </p:spTree>
    <p:extLst>
      <p:ext uri="{BB962C8B-B14F-4D97-AF65-F5344CB8AC3E}">
        <p14:creationId xmlns:p14="http://schemas.microsoft.com/office/powerpoint/2010/main" val="41535879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1.jpeg">
            <a:extLst>
              <a:ext uri="{FF2B5EF4-FFF2-40B4-BE49-F238E27FC236}">
                <a16:creationId xmlns:a16="http://schemas.microsoft.com/office/drawing/2014/main" id="{0AEF96D7-7D71-4324-BE9E-898681444C4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9BBA69-3B03-4A9B-AAE3-83F10418E7C7}"/>
              </a:ext>
            </a:extLst>
          </p:cNvPr>
          <p:cNvSpPr txBox="1"/>
          <p:nvPr/>
        </p:nvSpPr>
        <p:spPr>
          <a:xfrm>
            <a:off x="2961291" y="1940899"/>
            <a:ext cx="287771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Algemene ervaring met zoogdieren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5C6BFFE3-C802-4483-BFDB-C1B271000D78}"/>
              </a:ext>
            </a:extLst>
          </p:cNvPr>
          <p:cNvSpPr/>
          <p:nvPr/>
        </p:nvSpPr>
        <p:spPr>
          <a:xfrm>
            <a:off x="4211053" y="2276976"/>
            <a:ext cx="264695" cy="5293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DB4949-72B8-4426-8162-BD441A3B26D3}"/>
              </a:ext>
            </a:extLst>
          </p:cNvPr>
          <p:cNvSpPr txBox="1"/>
          <p:nvPr/>
        </p:nvSpPr>
        <p:spPr>
          <a:xfrm>
            <a:off x="2765475" y="2892201"/>
            <a:ext cx="373371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Algemene regel zoogdieren hebben vier poten</a:t>
            </a:r>
          </a:p>
        </p:txBody>
      </p:sp>
      <p:pic>
        <p:nvPicPr>
          <p:cNvPr id="7" name="image2.png">
            <a:extLst>
              <a:ext uri="{FF2B5EF4-FFF2-40B4-BE49-F238E27FC236}">
                <a16:creationId xmlns:a16="http://schemas.microsoft.com/office/drawing/2014/main" id="{A7C983A9-1AD3-43D7-8E62-9632565D2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1774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1.jpeg">
            <a:extLst>
              <a:ext uri="{FF2B5EF4-FFF2-40B4-BE49-F238E27FC236}">
                <a16:creationId xmlns:a16="http://schemas.microsoft.com/office/drawing/2014/main" id="{0AEF96D7-7D71-4324-BE9E-898681444C4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9BBA69-3B03-4A9B-AAE3-83F10418E7C7}"/>
              </a:ext>
            </a:extLst>
          </p:cNvPr>
          <p:cNvSpPr txBox="1"/>
          <p:nvPr/>
        </p:nvSpPr>
        <p:spPr>
          <a:xfrm>
            <a:off x="2961291" y="1940899"/>
            <a:ext cx="287771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Algemene ervaring met zoogdieren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5C6BFFE3-C802-4483-BFDB-C1B271000D78}"/>
              </a:ext>
            </a:extLst>
          </p:cNvPr>
          <p:cNvSpPr/>
          <p:nvPr/>
        </p:nvSpPr>
        <p:spPr>
          <a:xfrm>
            <a:off x="4211053" y="2276976"/>
            <a:ext cx="264695" cy="5293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DB4949-72B8-4426-8162-BD441A3B26D3}"/>
              </a:ext>
            </a:extLst>
          </p:cNvPr>
          <p:cNvSpPr txBox="1"/>
          <p:nvPr/>
        </p:nvSpPr>
        <p:spPr>
          <a:xfrm>
            <a:off x="2765475" y="2892201"/>
            <a:ext cx="373371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Algemene regel zoogdieren hebben vier poten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BF82C9A0-6808-45AF-B45A-58F2CDC8FA56}"/>
              </a:ext>
            </a:extLst>
          </p:cNvPr>
          <p:cNvSpPr/>
          <p:nvPr/>
        </p:nvSpPr>
        <p:spPr>
          <a:xfrm>
            <a:off x="4211053" y="3287355"/>
            <a:ext cx="264695" cy="5293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DAF0E8-02AC-4646-8356-BACCB80780EC}"/>
              </a:ext>
            </a:extLst>
          </p:cNvPr>
          <p:cNvSpPr txBox="1"/>
          <p:nvPr/>
        </p:nvSpPr>
        <p:spPr>
          <a:xfrm>
            <a:off x="3214582" y="3967491"/>
            <a:ext cx="223330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Mensen hebben vier poten</a:t>
            </a:r>
            <a:endParaRPr lang="nl-BE" sz="135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2.png">
            <a:extLst>
              <a:ext uri="{FF2B5EF4-FFF2-40B4-BE49-F238E27FC236}">
                <a16:creationId xmlns:a16="http://schemas.microsoft.com/office/drawing/2014/main" id="{187A9163-57B4-4ECA-AC8C-B6C24516C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9055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1.jpeg">
            <a:extLst>
              <a:ext uri="{FF2B5EF4-FFF2-40B4-BE49-F238E27FC236}">
                <a16:creationId xmlns:a16="http://schemas.microsoft.com/office/drawing/2014/main" id="{0AEF96D7-7D71-4324-BE9E-898681444C4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9BBA69-3B03-4A9B-AAE3-83F10418E7C7}"/>
              </a:ext>
            </a:extLst>
          </p:cNvPr>
          <p:cNvSpPr txBox="1"/>
          <p:nvPr/>
        </p:nvSpPr>
        <p:spPr>
          <a:xfrm>
            <a:off x="2961291" y="1940899"/>
            <a:ext cx="287771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Algemene ervaring met zoogdieren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5C6BFFE3-C802-4483-BFDB-C1B271000D78}"/>
              </a:ext>
            </a:extLst>
          </p:cNvPr>
          <p:cNvSpPr/>
          <p:nvPr/>
        </p:nvSpPr>
        <p:spPr>
          <a:xfrm>
            <a:off x="4211053" y="2276976"/>
            <a:ext cx="264695" cy="5293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DB4949-72B8-4426-8162-BD441A3B26D3}"/>
              </a:ext>
            </a:extLst>
          </p:cNvPr>
          <p:cNvSpPr txBox="1"/>
          <p:nvPr/>
        </p:nvSpPr>
        <p:spPr>
          <a:xfrm>
            <a:off x="2765475" y="2892201"/>
            <a:ext cx="373371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Algemene regel zoogdieren hebben vier poten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BF82C9A0-6808-45AF-B45A-58F2CDC8FA56}"/>
              </a:ext>
            </a:extLst>
          </p:cNvPr>
          <p:cNvSpPr/>
          <p:nvPr/>
        </p:nvSpPr>
        <p:spPr>
          <a:xfrm>
            <a:off x="4211053" y="3287355"/>
            <a:ext cx="264695" cy="5293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DAF0E8-02AC-4646-8356-BACCB80780EC}"/>
              </a:ext>
            </a:extLst>
          </p:cNvPr>
          <p:cNvSpPr txBox="1"/>
          <p:nvPr/>
        </p:nvSpPr>
        <p:spPr>
          <a:xfrm>
            <a:off x="3214582" y="3967491"/>
            <a:ext cx="223330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Mensen hebben vier poten</a:t>
            </a:r>
            <a:endParaRPr lang="nl-BE" sz="135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2.png">
            <a:extLst>
              <a:ext uri="{FF2B5EF4-FFF2-40B4-BE49-F238E27FC236}">
                <a16:creationId xmlns:a16="http://schemas.microsoft.com/office/drawing/2014/main" id="{D9311766-AC2D-4E65-8891-CBAA09133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11590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1.jpeg">
            <a:extLst>
              <a:ext uri="{FF2B5EF4-FFF2-40B4-BE49-F238E27FC236}">
                <a16:creationId xmlns:a16="http://schemas.microsoft.com/office/drawing/2014/main" id="{0AEF96D7-7D71-4324-BE9E-898681444C4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192" y="1012269"/>
            <a:ext cx="1120085" cy="7417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9BBA69-3B03-4A9B-AAE3-83F10418E7C7}"/>
              </a:ext>
            </a:extLst>
          </p:cNvPr>
          <p:cNvSpPr txBox="1"/>
          <p:nvPr/>
        </p:nvSpPr>
        <p:spPr>
          <a:xfrm>
            <a:off x="2961291" y="1940899"/>
            <a:ext cx="287771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Algemene ervaring met zoogdieren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5C6BFFE3-C802-4483-BFDB-C1B271000D78}"/>
              </a:ext>
            </a:extLst>
          </p:cNvPr>
          <p:cNvSpPr/>
          <p:nvPr/>
        </p:nvSpPr>
        <p:spPr>
          <a:xfrm>
            <a:off x="4211053" y="2276976"/>
            <a:ext cx="264695" cy="5293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DB4949-72B8-4426-8162-BD441A3B26D3}"/>
              </a:ext>
            </a:extLst>
          </p:cNvPr>
          <p:cNvSpPr txBox="1"/>
          <p:nvPr/>
        </p:nvSpPr>
        <p:spPr>
          <a:xfrm>
            <a:off x="2765475" y="2892201"/>
            <a:ext cx="373371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Algemene regel zoogdieren hebben vier poten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BF82C9A0-6808-45AF-B45A-58F2CDC8FA56}"/>
              </a:ext>
            </a:extLst>
          </p:cNvPr>
          <p:cNvSpPr/>
          <p:nvPr/>
        </p:nvSpPr>
        <p:spPr>
          <a:xfrm>
            <a:off x="4211053" y="3287355"/>
            <a:ext cx="264695" cy="5293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DAF0E8-02AC-4646-8356-BACCB80780EC}"/>
              </a:ext>
            </a:extLst>
          </p:cNvPr>
          <p:cNvSpPr txBox="1"/>
          <p:nvPr/>
        </p:nvSpPr>
        <p:spPr>
          <a:xfrm>
            <a:off x="3214582" y="3967491"/>
            <a:ext cx="223330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Mensen hebben vier poten</a:t>
            </a:r>
            <a:endParaRPr lang="nl-BE" sz="135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D5F9F2D-556A-4059-82B7-2222E3A08964}"/>
              </a:ext>
            </a:extLst>
          </p:cNvPr>
          <p:cNvCxnSpPr/>
          <p:nvPr/>
        </p:nvCxnSpPr>
        <p:spPr>
          <a:xfrm>
            <a:off x="4225684" y="3906104"/>
            <a:ext cx="613610" cy="4468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01E5280-18CF-4CF3-8B20-D70A444DA921}"/>
              </a:ext>
            </a:extLst>
          </p:cNvPr>
          <p:cNvCxnSpPr>
            <a:cxnSpLocks/>
          </p:cNvCxnSpPr>
          <p:nvPr/>
        </p:nvCxnSpPr>
        <p:spPr>
          <a:xfrm flipV="1">
            <a:off x="4268837" y="3816745"/>
            <a:ext cx="523374" cy="62375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2.png">
            <a:extLst>
              <a:ext uri="{FF2B5EF4-FFF2-40B4-BE49-F238E27FC236}">
                <a16:creationId xmlns:a16="http://schemas.microsoft.com/office/drawing/2014/main" id="{7C332CC4-BA76-476B-9D5B-16A514D69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977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C4B8DA9-B987-4CC8-BE8A-A31AA3A06D3D}"/>
              </a:ext>
            </a:extLst>
          </p:cNvPr>
          <p:cNvSpPr txBox="1"/>
          <p:nvPr/>
        </p:nvSpPr>
        <p:spPr>
          <a:xfrm>
            <a:off x="2257781" y="1017207"/>
            <a:ext cx="3981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/>
              <a:t>Waardering advocatenkantoor</a:t>
            </a:r>
          </a:p>
        </p:txBody>
      </p:sp>
      <p:pic>
        <p:nvPicPr>
          <p:cNvPr id="9" name="image1.jpeg">
            <a:extLst>
              <a:ext uri="{FF2B5EF4-FFF2-40B4-BE49-F238E27FC236}">
                <a16:creationId xmlns:a16="http://schemas.microsoft.com/office/drawing/2014/main" id="{CEDB6C48-6050-488F-B957-3409B517964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6311" y="270472"/>
            <a:ext cx="1120085" cy="741797"/>
          </a:xfrm>
          <a:prstGeom prst="rect">
            <a:avLst/>
          </a:prstGeom>
        </p:spPr>
      </p:pic>
      <p:pic>
        <p:nvPicPr>
          <p:cNvPr id="5" name="image2.png">
            <a:extLst>
              <a:ext uri="{FF2B5EF4-FFF2-40B4-BE49-F238E27FC236}">
                <a16:creationId xmlns:a16="http://schemas.microsoft.com/office/drawing/2014/main" id="{08A463CB-984A-4AC1-A1A1-919B6B2A7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05828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69BBA69-3B03-4A9B-AAE3-83F10418E7C7}"/>
              </a:ext>
            </a:extLst>
          </p:cNvPr>
          <p:cNvSpPr txBox="1"/>
          <p:nvPr/>
        </p:nvSpPr>
        <p:spPr>
          <a:xfrm>
            <a:off x="4647723" y="1702789"/>
            <a:ext cx="14542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Kwaliteit kantoor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6C4771-2BA9-4AE8-A69C-13E908A3D6D6}"/>
              </a:ext>
            </a:extLst>
          </p:cNvPr>
          <p:cNvSpPr txBox="1"/>
          <p:nvPr/>
        </p:nvSpPr>
        <p:spPr>
          <a:xfrm>
            <a:off x="2347107" y="1702789"/>
            <a:ext cx="151195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Kwaliteit cliënteel</a:t>
            </a:r>
          </a:p>
        </p:txBody>
      </p:sp>
      <p:sp>
        <p:nvSpPr>
          <p:cNvPr id="3" name="Arrow: Left-Right 2">
            <a:extLst>
              <a:ext uri="{FF2B5EF4-FFF2-40B4-BE49-F238E27FC236}">
                <a16:creationId xmlns:a16="http://schemas.microsoft.com/office/drawing/2014/main" id="{E1941195-86E1-470E-83D6-5DE9606D611B}"/>
              </a:ext>
            </a:extLst>
          </p:cNvPr>
          <p:cNvSpPr/>
          <p:nvPr/>
        </p:nvSpPr>
        <p:spPr>
          <a:xfrm>
            <a:off x="3988789" y="1781480"/>
            <a:ext cx="542093" cy="14288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4B8DA9-B987-4CC8-BE8A-A31AA3A06D3D}"/>
              </a:ext>
            </a:extLst>
          </p:cNvPr>
          <p:cNvSpPr txBox="1"/>
          <p:nvPr/>
        </p:nvSpPr>
        <p:spPr>
          <a:xfrm>
            <a:off x="2257781" y="1017207"/>
            <a:ext cx="3981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/>
              <a:t>Waardering advocatenkantoor</a:t>
            </a:r>
          </a:p>
        </p:txBody>
      </p:sp>
      <p:pic>
        <p:nvPicPr>
          <p:cNvPr id="32" name="image1.jpeg">
            <a:extLst>
              <a:ext uri="{FF2B5EF4-FFF2-40B4-BE49-F238E27FC236}">
                <a16:creationId xmlns:a16="http://schemas.microsoft.com/office/drawing/2014/main" id="{EBB57015-D737-4436-8826-DC1DEC341E9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6311" y="270472"/>
            <a:ext cx="1120085" cy="741797"/>
          </a:xfrm>
          <a:prstGeom prst="rect">
            <a:avLst/>
          </a:prstGeom>
        </p:spPr>
      </p:pic>
      <p:pic>
        <p:nvPicPr>
          <p:cNvPr id="8" name="image2.png">
            <a:extLst>
              <a:ext uri="{FF2B5EF4-FFF2-40B4-BE49-F238E27FC236}">
                <a16:creationId xmlns:a16="http://schemas.microsoft.com/office/drawing/2014/main" id="{0697E344-3E5C-4CF4-B6CE-35C3E10A5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66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69BBA69-3B03-4A9B-AAE3-83F10418E7C7}"/>
              </a:ext>
            </a:extLst>
          </p:cNvPr>
          <p:cNvSpPr txBox="1"/>
          <p:nvPr/>
        </p:nvSpPr>
        <p:spPr>
          <a:xfrm>
            <a:off x="4647723" y="1702789"/>
            <a:ext cx="14542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Kwaliteit kantoor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6C4771-2BA9-4AE8-A69C-13E908A3D6D6}"/>
              </a:ext>
            </a:extLst>
          </p:cNvPr>
          <p:cNvSpPr txBox="1"/>
          <p:nvPr/>
        </p:nvSpPr>
        <p:spPr>
          <a:xfrm>
            <a:off x="2347107" y="1702789"/>
            <a:ext cx="151195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Kwaliteit cliënteel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51DCBA-1255-4A30-B24C-7880153FB8A3}"/>
              </a:ext>
            </a:extLst>
          </p:cNvPr>
          <p:cNvSpPr txBox="1"/>
          <p:nvPr/>
        </p:nvSpPr>
        <p:spPr>
          <a:xfrm>
            <a:off x="6292999" y="1480928"/>
            <a:ext cx="115608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Specialisatie</a:t>
            </a:r>
          </a:p>
        </p:txBody>
      </p:sp>
      <p:sp>
        <p:nvSpPr>
          <p:cNvPr id="3" name="Arrow: Left-Right 2">
            <a:extLst>
              <a:ext uri="{FF2B5EF4-FFF2-40B4-BE49-F238E27FC236}">
                <a16:creationId xmlns:a16="http://schemas.microsoft.com/office/drawing/2014/main" id="{E1941195-86E1-470E-83D6-5DE9606D611B}"/>
              </a:ext>
            </a:extLst>
          </p:cNvPr>
          <p:cNvSpPr/>
          <p:nvPr/>
        </p:nvSpPr>
        <p:spPr>
          <a:xfrm>
            <a:off x="3988789" y="1781480"/>
            <a:ext cx="542093" cy="14288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4B8DA9-B987-4CC8-BE8A-A31AA3A06D3D}"/>
              </a:ext>
            </a:extLst>
          </p:cNvPr>
          <p:cNvSpPr txBox="1"/>
          <p:nvPr/>
        </p:nvSpPr>
        <p:spPr>
          <a:xfrm>
            <a:off x="2257781" y="1017207"/>
            <a:ext cx="3981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/>
              <a:t>Waardering advocatenkantoor</a:t>
            </a:r>
          </a:p>
        </p:txBody>
      </p:sp>
      <p:pic>
        <p:nvPicPr>
          <p:cNvPr id="24" name="image1.jpeg">
            <a:extLst>
              <a:ext uri="{FF2B5EF4-FFF2-40B4-BE49-F238E27FC236}">
                <a16:creationId xmlns:a16="http://schemas.microsoft.com/office/drawing/2014/main" id="{65FE5666-E033-4884-A713-2B70EE7F31D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6311" y="270472"/>
            <a:ext cx="1120085" cy="741797"/>
          </a:xfrm>
          <a:prstGeom prst="rect">
            <a:avLst/>
          </a:prstGeom>
        </p:spPr>
      </p:pic>
      <p:pic>
        <p:nvPicPr>
          <p:cNvPr id="9" name="image2.png">
            <a:extLst>
              <a:ext uri="{FF2B5EF4-FFF2-40B4-BE49-F238E27FC236}">
                <a16:creationId xmlns:a16="http://schemas.microsoft.com/office/drawing/2014/main" id="{79612A59-2DF1-4D6F-BE50-8D9874358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34509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69BBA69-3B03-4A9B-AAE3-83F10418E7C7}"/>
              </a:ext>
            </a:extLst>
          </p:cNvPr>
          <p:cNvSpPr txBox="1"/>
          <p:nvPr/>
        </p:nvSpPr>
        <p:spPr>
          <a:xfrm>
            <a:off x="4647723" y="1702789"/>
            <a:ext cx="14542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Kwaliteit kantoor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6C4771-2BA9-4AE8-A69C-13E908A3D6D6}"/>
              </a:ext>
            </a:extLst>
          </p:cNvPr>
          <p:cNvSpPr txBox="1"/>
          <p:nvPr/>
        </p:nvSpPr>
        <p:spPr>
          <a:xfrm>
            <a:off x="2347107" y="1702789"/>
            <a:ext cx="151195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Kwaliteit cliënteel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51DCBA-1255-4A30-B24C-7880153FB8A3}"/>
              </a:ext>
            </a:extLst>
          </p:cNvPr>
          <p:cNvSpPr txBox="1"/>
          <p:nvPr/>
        </p:nvSpPr>
        <p:spPr>
          <a:xfrm>
            <a:off x="6292999" y="1480928"/>
            <a:ext cx="115608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Specialisatie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6652F6-0A8B-4237-AC60-BE756F0B9DC5}"/>
              </a:ext>
            </a:extLst>
          </p:cNvPr>
          <p:cNvSpPr txBox="1"/>
          <p:nvPr/>
        </p:nvSpPr>
        <p:spPr>
          <a:xfrm>
            <a:off x="6292999" y="1754065"/>
            <a:ext cx="123303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Client owners</a:t>
            </a:r>
          </a:p>
        </p:txBody>
      </p:sp>
      <p:sp>
        <p:nvSpPr>
          <p:cNvPr id="3" name="Arrow: Left-Right 2">
            <a:extLst>
              <a:ext uri="{FF2B5EF4-FFF2-40B4-BE49-F238E27FC236}">
                <a16:creationId xmlns:a16="http://schemas.microsoft.com/office/drawing/2014/main" id="{E1941195-86E1-470E-83D6-5DE9606D611B}"/>
              </a:ext>
            </a:extLst>
          </p:cNvPr>
          <p:cNvSpPr/>
          <p:nvPr/>
        </p:nvSpPr>
        <p:spPr>
          <a:xfrm>
            <a:off x="3988789" y="1781480"/>
            <a:ext cx="542093" cy="14288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4B8DA9-B987-4CC8-BE8A-A31AA3A06D3D}"/>
              </a:ext>
            </a:extLst>
          </p:cNvPr>
          <p:cNvSpPr txBox="1"/>
          <p:nvPr/>
        </p:nvSpPr>
        <p:spPr>
          <a:xfrm>
            <a:off x="2257781" y="1017207"/>
            <a:ext cx="3981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/>
              <a:t>Waardering advocatenkantoor</a:t>
            </a:r>
          </a:p>
        </p:txBody>
      </p:sp>
      <p:pic>
        <p:nvPicPr>
          <p:cNvPr id="24" name="image1.jpeg">
            <a:extLst>
              <a:ext uri="{FF2B5EF4-FFF2-40B4-BE49-F238E27FC236}">
                <a16:creationId xmlns:a16="http://schemas.microsoft.com/office/drawing/2014/main" id="{61A13AE8-A525-4DA4-ACF4-1072461CD69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6311" y="270472"/>
            <a:ext cx="1120085" cy="741797"/>
          </a:xfrm>
          <a:prstGeom prst="rect">
            <a:avLst/>
          </a:prstGeom>
        </p:spPr>
      </p:pic>
      <p:pic>
        <p:nvPicPr>
          <p:cNvPr id="10" name="image2.png">
            <a:extLst>
              <a:ext uri="{FF2B5EF4-FFF2-40B4-BE49-F238E27FC236}">
                <a16:creationId xmlns:a16="http://schemas.microsoft.com/office/drawing/2014/main" id="{6E5F2BF3-3BB6-44BC-9AE6-95A3B7DA3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62032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69BBA69-3B03-4A9B-AAE3-83F10418E7C7}"/>
              </a:ext>
            </a:extLst>
          </p:cNvPr>
          <p:cNvSpPr txBox="1"/>
          <p:nvPr/>
        </p:nvSpPr>
        <p:spPr>
          <a:xfrm>
            <a:off x="4647723" y="1702789"/>
            <a:ext cx="14542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Kwaliteit kantoor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6C4771-2BA9-4AE8-A69C-13E908A3D6D6}"/>
              </a:ext>
            </a:extLst>
          </p:cNvPr>
          <p:cNvSpPr txBox="1"/>
          <p:nvPr/>
        </p:nvSpPr>
        <p:spPr>
          <a:xfrm>
            <a:off x="2347107" y="1702789"/>
            <a:ext cx="151195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Kwaliteit cliënteel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51DCBA-1255-4A30-B24C-7880153FB8A3}"/>
              </a:ext>
            </a:extLst>
          </p:cNvPr>
          <p:cNvSpPr txBox="1"/>
          <p:nvPr/>
        </p:nvSpPr>
        <p:spPr>
          <a:xfrm>
            <a:off x="6292999" y="1480928"/>
            <a:ext cx="115608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Specialisatie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6652F6-0A8B-4237-AC60-BE756F0B9DC5}"/>
              </a:ext>
            </a:extLst>
          </p:cNvPr>
          <p:cNvSpPr txBox="1"/>
          <p:nvPr/>
        </p:nvSpPr>
        <p:spPr>
          <a:xfrm>
            <a:off x="6292999" y="1754065"/>
            <a:ext cx="123303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Client owners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A98691-92AB-4B28-8FC4-0EB5C8450B89}"/>
              </a:ext>
            </a:extLst>
          </p:cNvPr>
          <p:cNvSpPr txBox="1"/>
          <p:nvPr/>
        </p:nvSpPr>
        <p:spPr>
          <a:xfrm>
            <a:off x="6317044" y="2027203"/>
            <a:ext cx="110799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Rainmakers</a:t>
            </a:r>
          </a:p>
        </p:txBody>
      </p:sp>
      <p:sp>
        <p:nvSpPr>
          <p:cNvPr id="3" name="Arrow: Left-Right 2">
            <a:extLst>
              <a:ext uri="{FF2B5EF4-FFF2-40B4-BE49-F238E27FC236}">
                <a16:creationId xmlns:a16="http://schemas.microsoft.com/office/drawing/2014/main" id="{E1941195-86E1-470E-83D6-5DE9606D611B}"/>
              </a:ext>
            </a:extLst>
          </p:cNvPr>
          <p:cNvSpPr/>
          <p:nvPr/>
        </p:nvSpPr>
        <p:spPr>
          <a:xfrm>
            <a:off x="3988789" y="1781480"/>
            <a:ext cx="542093" cy="14288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4B8DA9-B987-4CC8-BE8A-A31AA3A06D3D}"/>
              </a:ext>
            </a:extLst>
          </p:cNvPr>
          <p:cNvSpPr txBox="1"/>
          <p:nvPr/>
        </p:nvSpPr>
        <p:spPr>
          <a:xfrm>
            <a:off x="2257781" y="1017207"/>
            <a:ext cx="3981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/>
              <a:t>Waardering advocatenkantoor</a:t>
            </a:r>
          </a:p>
        </p:txBody>
      </p:sp>
      <p:pic>
        <p:nvPicPr>
          <p:cNvPr id="24" name="image1.jpeg">
            <a:extLst>
              <a:ext uri="{FF2B5EF4-FFF2-40B4-BE49-F238E27FC236}">
                <a16:creationId xmlns:a16="http://schemas.microsoft.com/office/drawing/2014/main" id="{7C928B64-1330-420F-80F0-B8C3ED93746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6311" y="270472"/>
            <a:ext cx="1120085" cy="741797"/>
          </a:xfrm>
          <a:prstGeom prst="rect">
            <a:avLst/>
          </a:prstGeom>
        </p:spPr>
      </p:pic>
      <p:pic>
        <p:nvPicPr>
          <p:cNvPr id="11" name="image2.png">
            <a:extLst>
              <a:ext uri="{FF2B5EF4-FFF2-40B4-BE49-F238E27FC236}">
                <a16:creationId xmlns:a16="http://schemas.microsoft.com/office/drawing/2014/main" id="{3AAA734A-A36A-40EC-8739-CE5EDAA9D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17166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69BBA69-3B03-4A9B-AAE3-83F10418E7C7}"/>
              </a:ext>
            </a:extLst>
          </p:cNvPr>
          <p:cNvSpPr txBox="1"/>
          <p:nvPr/>
        </p:nvSpPr>
        <p:spPr>
          <a:xfrm>
            <a:off x="4647723" y="1702789"/>
            <a:ext cx="14542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Kwaliteit kantoor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6C4771-2BA9-4AE8-A69C-13E908A3D6D6}"/>
              </a:ext>
            </a:extLst>
          </p:cNvPr>
          <p:cNvSpPr txBox="1"/>
          <p:nvPr/>
        </p:nvSpPr>
        <p:spPr>
          <a:xfrm>
            <a:off x="2347107" y="1702789"/>
            <a:ext cx="151195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Kwaliteit cliënteel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51DCBA-1255-4A30-B24C-7880153FB8A3}"/>
              </a:ext>
            </a:extLst>
          </p:cNvPr>
          <p:cNvSpPr txBox="1"/>
          <p:nvPr/>
        </p:nvSpPr>
        <p:spPr>
          <a:xfrm>
            <a:off x="6292999" y="1480928"/>
            <a:ext cx="115608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Specialisatie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6652F6-0A8B-4237-AC60-BE756F0B9DC5}"/>
              </a:ext>
            </a:extLst>
          </p:cNvPr>
          <p:cNvSpPr txBox="1"/>
          <p:nvPr/>
        </p:nvSpPr>
        <p:spPr>
          <a:xfrm>
            <a:off x="6292999" y="1754065"/>
            <a:ext cx="123303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Client owners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A98691-92AB-4B28-8FC4-0EB5C8450B89}"/>
              </a:ext>
            </a:extLst>
          </p:cNvPr>
          <p:cNvSpPr txBox="1"/>
          <p:nvPr/>
        </p:nvSpPr>
        <p:spPr>
          <a:xfrm>
            <a:off x="6317044" y="2027203"/>
            <a:ext cx="110799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Rainmakers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20F9D4-200E-4745-956D-8878338A2506}"/>
              </a:ext>
            </a:extLst>
          </p:cNvPr>
          <p:cNvSpPr txBox="1"/>
          <p:nvPr/>
        </p:nvSpPr>
        <p:spPr>
          <a:xfrm>
            <a:off x="6326423" y="2308711"/>
            <a:ext cx="148309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Hunters/Farmers</a:t>
            </a:r>
          </a:p>
        </p:txBody>
      </p:sp>
      <p:sp>
        <p:nvSpPr>
          <p:cNvPr id="3" name="Arrow: Left-Right 2">
            <a:extLst>
              <a:ext uri="{FF2B5EF4-FFF2-40B4-BE49-F238E27FC236}">
                <a16:creationId xmlns:a16="http://schemas.microsoft.com/office/drawing/2014/main" id="{E1941195-86E1-470E-83D6-5DE9606D611B}"/>
              </a:ext>
            </a:extLst>
          </p:cNvPr>
          <p:cNvSpPr/>
          <p:nvPr/>
        </p:nvSpPr>
        <p:spPr>
          <a:xfrm>
            <a:off x="3988789" y="1781480"/>
            <a:ext cx="542093" cy="14288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4B8DA9-B987-4CC8-BE8A-A31AA3A06D3D}"/>
              </a:ext>
            </a:extLst>
          </p:cNvPr>
          <p:cNvSpPr txBox="1"/>
          <p:nvPr/>
        </p:nvSpPr>
        <p:spPr>
          <a:xfrm>
            <a:off x="2257781" y="1017207"/>
            <a:ext cx="3981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/>
              <a:t>Waardering advocatenkantoor</a:t>
            </a:r>
          </a:p>
        </p:txBody>
      </p:sp>
      <p:pic>
        <p:nvPicPr>
          <p:cNvPr id="24" name="image1.jpeg">
            <a:extLst>
              <a:ext uri="{FF2B5EF4-FFF2-40B4-BE49-F238E27FC236}">
                <a16:creationId xmlns:a16="http://schemas.microsoft.com/office/drawing/2014/main" id="{96F7E8E4-DF5A-4DB3-81BE-7E217353A34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6311" y="270472"/>
            <a:ext cx="1120085" cy="741797"/>
          </a:xfrm>
          <a:prstGeom prst="rect">
            <a:avLst/>
          </a:prstGeom>
        </p:spPr>
      </p:pic>
      <p:sp>
        <p:nvSpPr>
          <p:cNvPr id="25" name="Left Brace 24">
            <a:extLst>
              <a:ext uri="{FF2B5EF4-FFF2-40B4-BE49-F238E27FC236}">
                <a16:creationId xmlns:a16="http://schemas.microsoft.com/office/drawing/2014/main" id="{B7D4E833-6DF0-424D-AEAB-286615A0FF51}"/>
              </a:ext>
            </a:extLst>
          </p:cNvPr>
          <p:cNvSpPr/>
          <p:nvPr/>
        </p:nvSpPr>
        <p:spPr>
          <a:xfrm>
            <a:off x="6055801" y="1566099"/>
            <a:ext cx="183326" cy="972385"/>
          </a:xfrm>
          <a:prstGeom prst="leftBrace">
            <a:avLst>
              <a:gd name="adj1" fmla="val 42453"/>
              <a:gd name="adj2" fmla="val 2923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14" name="image2.png">
            <a:extLst>
              <a:ext uri="{FF2B5EF4-FFF2-40B4-BE49-F238E27FC236}">
                <a16:creationId xmlns:a16="http://schemas.microsoft.com/office/drawing/2014/main" id="{9733B55A-4840-469A-AD30-C29DB3BA4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506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2.png">
            <a:extLst>
              <a:ext uri="{FF2B5EF4-FFF2-40B4-BE49-F238E27FC236}">
                <a16:creationId xmlns:a16="http://schemas.microsoft.com/office/drawing/2014/main" id="{D9BC077C-7F72-4BAC-B7BD-DE11A12FD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2843808" y="2471607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2988270" y="2544632"/>
            <a:ext cx="11525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8" name="Text Box 56"/>
          <p:cNvSpPr txBox="1">
            <a:spLocks noChangeArrowheads="1"/>
          </p:cNvSpPr>
          <p:nvPr/>
        </p:nvSpPr>
        <p:spPr bwMode="auto">
          <a:xfrm>
            <a:off x="4140795" y="2996952"/>
            <a:ext cx="1150938" cy="36004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Schuld</a:t>
            </a:r>
          </a:p>
        </p:txBody>
      </p:sp>
      <p:sp>
        <p:nvSpPr>
          <p:cNvPr id="9" name="Text Box 57"/>
          <p:cNvSpPr txBox="1">
            <a:spLocks noChangeArrowheads="1"/>
          </p:cNvSpPr>
          <p:nvPr/>
        </p:nvSpPr>
        <p:spPr bwMode="auto">
          <a:xfrm>
            <a:off x="4140795" y="2544632"/>
            <a:ext cx="1150938" cy="472004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Eigen vermogen</a:t>
            </a:r>
          </a:p>
        </p:txBody>
      </p:sp>
      <p:sp>
        <p:nvSpPr>
          <p:cNvPr id="10" name="Text Box 58"/>
          <p:cNvSpPr txBox="1">
            <a:spLocks noChangeArrowheads="1"/>
          </p:cNvSpPr>
          <p:nvPr/>
        </p:nvSpPr>
        <p:spPr bwMode="auto">
          <a:xfrm>
            <a:off x="4140795" y="3356992"/>
            <a:ext cx="1150938" cy="23142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&lt;1Y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2989015" y="3263770"/>
            <a:ext cx="11509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Voorraden</a:t>
            </a:r>
          </a:p>
        </p:txBody>
      </p:sp>
      <p:sp>
        <p:nvSpPr>
          <p:cNvPr id="12" name="Text Box 61"/>
          <p:cNvSpPr txBox="1">
            <a:spLocks noChangeArrowheads="1"/>
          </p:cNvSpPr>
          <p:nvPr/>
        </p:nvSpPr>
        <p:spPr bwMode="auto">
          <a:xfrm>
            <a:off x="2989015" y="3911470"/>
            <a:ext cx="1150937" cy="46910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Vorderingen</a:t>
            </a:r>
          </a:p>
        </p:txBody>
      </p: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2988270" y="3481257"/>
            <a:ext cx="11509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BE" sz="1200"/>
              <a:t>Handels-vorderingen</a:t>
            </a:r>
            <a:endParaRPr lang="nl-NL" sz="1200"/>
          </a:p>
        </p:txBody>
      </p:sp>
      <p:sp>
        <p:nvSpPr>
          <p:cNvPr id="14" name="Text Box 63"/>
          <p:cNvSpPr txBox="1">
            <a:spLocks noChangeArrowheads="1"/>
          </p:cNvSpPr>
          <p:nvPr/>
        </p:nvSpPr>
        <p:spPr bwMode="auto">
          <a:xfrm>
            <a:off x="4140795" y="3588413"/>
            <a:ext cx="1150938" cy="253207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KT Fin Schuld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5" name="Text Box 64"/>
          <p:cNvSpPr txBox="1">
            <a:spLocks noChangeArrowheads="1"/>
          </p:cNvSpPr>
          <p:nvPr/>
        </p:nvSpPr>
        <p:spPr bwMode="auto">
          <a:xfrm>
            <a:off x="4140795" y="3840032"/>
            <a:ext cx="11509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Leveranciers</a:t>
            </a:r>
          </a:p>
        </p:txBody>
      </p:sp>
      <p:sp>
        <p:nvSpPr>
          <p:cNvPr id="19" name="Text Box 72"/>
          <p:cNvSpPr txBox="1">
            <a:spLocks noChangeArrowheads="1"/>
          </p:cNvSpPr>
          <p:nvPr/>
        </p:nvSpPr>
        <p:spPr bwMode="auto">
          <a:xfrm>
            <a:off x="4140795" y="4128957"/>
            <a:ext cx="1150938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Soc/Fisc.</a:t>
            </a:r>
          </a:p>
          <a:p>
            <a:pPr algn="ctr" eaLnBrk="1" hangingPunct="1"/>
            <a:r>
              <a:rPr lang="nl-NL" sz="1200"/>
              <a:t>Schulden</a:t>
            </a:r>
          </a:p>
          <a:p>
            <a:pPr algn="ctr" eaLnBrk="1" hangingPunct="1"/>
            <a:endParaRPr lang="nl-NL" sz="1200"/>
          </a:p>
        </p:txBody>
      </p:sp>
      <p:sp>
        <p:nvSpPr>
          <p:cNvPr id="20" name="Text Box 73"/>
          <p:cNvSpPr txBox="1">
            <a:spLocks noChangeArrowheads="1"/>
          </p:cNvSpPr>
          <p:nvPr/>
        </p:nvSpPr>
        <p:spPr bwMode="auto">
          <a:xfrm>
            <a:off x="2984356" y="4381625"/>
            <a:ext cx="1152525" cy="26709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 err="1"/>
              <a:t>Liq.Middelen</a:t>
            </a:r>
            <a:endParaRPr lang="nl-NL" sz="1000" dirty="0"/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4140795" y="2471607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25" name="TextBox 24"/>
          <p:cNvSpPr txBox="1"/>
          <p:nvPr/>
        </p:nvSpPr>
        <p:spPr>
          <a:xfrm>
            <a:off x="3682013" y="2123564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Balans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669F2CF-8FEF-4E75-8DF2-0165C2EE9541}"/>
              </a:ext>
            </a:extLst>
          </p:cNvPr>
          <p:cNvSpPr/>
          <p:nvPr/>
        </p:nvSpPr>
        <p:spPr>
          <a:xfrm>
            <a:off x="2986994" y="2549549"/>
            <a:ext cx="1149887" cy="718518"/>
          </a:xfrm>
          <a:prstGeom prst="rect">
            <a:avLst/>
          </a:prstGeom>
          <a:solidFill>
            <a:srgbClr val="FFFF00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B0A8689-9D6A-4574-99D3-EED5128C7561}"/>
              </a:ext>
            </a:extLst>
          </p:cNvPr>
          <p:cNvSpPr txBox="1"/>
          <p:nvPr/>
        </p:nvSpPr>
        <p:spPr>
          <a:xfrm rot="16200000">
            <a:off x="2340089" y="2736322"/>
            <a:ext cx="1086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accent2">
                    <a:lumMod val="75000"/>
                  </a:schemeClr>
                </a:solidFill>
              </a:rPr>
              <a:t>Vaste act.</a:t>
            </a:r>
          </a:p>
        </p:txBody>
      </p:sp>
      <p:pic>
        <p:nvPicPr>
          <p:cNvPr id="29" name="image1.jpeg">
            <a:extLst>
              <a:ext uri="{FF2B5EF4-FFF2-40B4-BE49-F238E27FC236}">
                <a16:creationId xmlns:a16="http://schemas.microsoft.com/office/drawing/2014/main" id="{2F7993CD-85BE-42DA-8BC2-3E5C49AEE3B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1844" y="5988106"/>
            <a:ext cx="1459448" cy="73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20288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69BBA69-3B03-4A9B-AAE3-83F10418E7C7}"/>
              </a:ext>
            </a:extLst>
          </p:cNvPr>
          <p:cNvSpPr txBox="1"/>
          <p:nvPr/>
        </p:nvSpPr>
        <p:spPr>
          <a:xfrm>
            <a:off x="4647723" y="1702789"/>
            <a:ext cx="14542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Kwaliteit kantoor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6C4771-2BA9-4AE8-A69C-13E908A3D6D6}"/>
              </a:ext>
            </a:extLst>
          </p:cNvPr>
          <p:cNvSpPr txBox="1"/>
          <p:nvPr/>
        </p:nvSpPr>
        <p:spPr>
          <a:xfrm>
            <a:off x="2347107" y="1702789"/>
            <a:ext cx="151195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Kwaliteit cliënteel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51DCBA-1255-4A30-B24C-7880153FB8A3}"/>
              </a:ext>
            </a:extLst>
          </p:cNvPr>
          <p:cNvSpPr txBox="1"/>
          <p:nvPr/>
        </p:nvSpPr>
        <p:spPr>
          <a:xfrm>
            <a:off x="6292999" y="1480928"/>
            <a:ext cx="115608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Specialisatie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6652F6-0A8B-4237-AC60-BE756F0B9DC5}"/>
              </a:ext>
            </a:extLst>
          </p:cNvPr>
          <p:cNvSpPr txBox="1"/>
          <p:nvPr/>
        </p:nvSpPr>
        <p:spPr>
          <a:xfrm>
            <a:off x="6292999" y="1754065"/>
            <a:ext cx="123303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Client owners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A98691-92AB-4B28-8FC4-0EB5C8450B89}"/>
              </a:ext>
            </a:extLst>
          </p:cNvPr>
          <p:cNvSpPr txBox="1"/>
          <p:nvPr/>
        </p:nvSpPr>
        <p:spPr>
          <a:xfrm>
            <a:off x="6317044" y="2027203"/>
            <a:ext cx="110799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Rainmakers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20F9D4-200E-4745-956D-8878338A2506}"/>
              </a:ext>
            </a:extLst>
          </p:cNvPr>
          <p:cNvSpPr txBox="1"/>
          <p:nvPr/>
        </p:nvSpPr>
        <p:spPr>
          <a:xfrm>
            <a:off x="6326423" y="2308711"/>
            <a:ext cx="148309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Hunters/Farmers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BB932DF-1489-4377-A317-D142321C76DB}"/>
              </a:ext>
            </a:extLst>
          </p:cNvPr>
          <p:cNvSpPr txBox="1"/>
          <p:nvPr/>
        </p:nvSpPr>
        <p:spPr>
          <a:xfrm>
            <a:off x="6329006" y="2592019"/>
            <a:ext cx="8194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Netwerk</a:t>
            </a:r>
          </a:p>
        </p:txBody>
      </p:sp>
      <p:sp>
        <p:nvSpPr>
          <p:cNvPr id="3" name="Arrow: Left-Right 2">
            <a:extLst>
              <a:ext uri="{FF2B5EF4-FFF2-40B4-BE49-F238E27FC236}">
                <a16:creationId xmlns:a16="http://schemas.microsoft.com/office/drawing/2014/main" id="{E1941195-86E1-470E-83D6-5DE9606D611B}"/>
              </a:ext>
            </a:extLst>
          </p:cNvPr>
          <p:cNvSpPr/>
          <p:nvPr/>
        </p:nvSpPr>
        <p:spPr>
          <a:xfrm>
            <a:off x="3988789" y="1781480"/>
            <a:ext cx="542093" cy="14288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4B8DA9-B987-4CC8-BE8A-A31AA3A06D3D}"/>
              </a:ext>
            </a:extLst>
          </p:cNvPr>
          <p:cNvSpPr txBox="1"/>
          <p:nvPr/>
        </p:nvSpPr>
        <p:spPr>
          <a:xfrm>
            <a:off x="2257781" y="1017207"/>
            <a:ext cx="3981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/>
              <a:t>Waardering advocatenkantoor</a:t>
            </a:r>
          </a:p>
        </p:txBody>
      </p:sp>
      <p:pic>
        <p:nvPicPr>
          <p:cNvPr id="24" name="image1.jpeg">
            <a:extLst>
              <a:ext uri="{FF2B5EF4-FFF2-40B4-BE49-F238E27FC236}">
                <a16:creationId xmlns:a16="http://schemas.microsoft.com/office/drawing/2014/main" id="{15FFFD6E-335F-45FA-87F0-57E32F87D33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6311" y="270472"/>
            <a:ext cx="1120085" cy="741797"/>
          </a:xfrm>
          <a:prstGeom prst="rect">
            <a:avLst/>
          </a:prstGeom>
        </p:spPr>
      </p:pic>
      <p:sp>
        <p:nvSpPr>
          <p:cNvPr id="25" name="Left Brace 24">
            <a:extLst>
              <a:ext uri="{FF2B5EF4-FFF2-40B4-BE49-F238E27FC236}">
                <a16:creationId xmlns:a16="http://schemas.microsoft.com/office/drawing/2014/main" id="{4A4096E0-73A3-47EA-960E-61562933964B}"/>
              </a:ext>
            </a:extLst>
          </p:cNvPr>
          <p:cNvSpPr/>
          <p:nvPr/>
        </p:nvSpPr>
        <p:spPr>
          <a:xfrm>
            <a:off x="6055801" y="1566100"/>
            <a:ext cx="183326" cy="1245340"/>
          </a:xfrm>
          <a:prstGeom prst="leftBrace">
            <a:avLst>
              <a:gd name="adj1" fmla="val 42453"/>
              <a:gd name="adj2" fmla="val 2295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14" name="image2.png">
            <a:extLst>
              <a:ext uri="{FF2B5EF4-FFF2-40B4-BE49-F238E27FC236}">
                <a16:creationId xmlns:a16="http://schemas.microsoft.com/office/drawing/2014/main" id="{A36CD623-2BEA-4610-A18C-612BE9C39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73187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69BBA69-3B03-4A9B-AAE3-83F10418E7C7}"/>
              </a:ext>
            </a:extLst>
          </p:cNvPr>
          <p:cNvSpPr txBox="1"/>
          <p:nvPr/>
        </p:nvSpPr>
        <p:spPr>
          <a:xfrm>
            <a:off x="4647723" y="1702789"/>
            <a:ext cx="14542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Kwaliteit kantoor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6C4771-2BA9-4AE8-A69C-13E908A3D6D6}"/>
              </a:ext>
            </a:extLst>
          </p:cNvPr>
          <p:cNvSpPr txBox="1"/>
          <p:nvPr/>
        </p:nvSpPr>
        <p:spPr>
          <a:xfrm>
            <a:off x="2347107" y="1702789"/>
            <a:ext cx="151195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Kwaliteit cliënteel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51DCBA-1255-4A30-B24C-7880153FB8A3}"/>
              </a:ext>
            </a:extLst>
          </p:cNvPr>
          <p:cNvSpPr txBox="1"/>
          <p:nvPr/>
        </p:nvSpPr>
        <p:spPr>
          <a:xfrm>
            <a:off x="6292999" y="1480928"/>
            <a:ext cx="115608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Specialisatie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6652F6-0A8B-4237-AC60-BE756F0B9DC5}"/>
              </a:ext>
            </a:extLst>
          </p:cNvPr>
          <p:cNvSpPr txBox="1"/>
          <p:nvPr/>
        </p:nvSpPr>
        <p:spPr>
          <a:xfrm>
            <a:off x="6292999" y="1754065"/>
            <a:ext cx="123303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Client owners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A98691-92AB-4B28-8FC4-0EB5C8450B89}"/>
              </a:ext>
            </a:extLst>
          </p:cNvPr>
          <p:cNvSpPr txBox="1"/>
          <p:nvPr/>
        </p:nvSpPr>
        <p:spPr>
          <a:xfrm>
            <a:off x="6317044" y="2027203"/>
            <a:ext cx="110799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Rainmakers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20F9D4-200E-4745-956D-8878338A2506}"/>
              </a:ext>
            </a:extLst>
          </p:cNvPr>
          <p:cNvSpPr txBox="1"/>
          <p:nvPr/>
        </p:nvSpPr>
        <p:spPr>
          <a:xfrm>
            <a:off x="6326423" y="2308711"/>
            <a:ext cx="148309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Hunters/Farmers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BB932DF-1489-4377-A317-D142321C76DB}"/>
              </a:ext>
            </a:extLst>
          </p:cNvPr>
          <p:cNvSpPr txBox="1"/>
          <p:nvPr/>
        </p:nvSpPr>
        <p:spPr>
          <a:xfrm>
            <a:off x="6329006" y="2592019"/>
            <a:ext cx="8194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Netwerk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F7C78C5-6E6C-417E-A1ED-61F59B76B449}"/>
              </a:ext>
            </a:extLst>
          </p:cNvPr>
          <p:cNvSpPr txBox="1"/>
          <p:nvPr/>
        </p:nvSpPr>
        <p:spPr>
          <a:xfrm>
            <a:off x="6326424" y="2842016"/>
            <a:ext cx="9252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Reputatie</a:t>
            </a:r>
          </a:p>
        </p:txBody>
      </p:sp>
      <p:sp>
        <p:nvSpPr>
          <p:cNvPr id="3" name="Arrow: Left-Right 2">
            <a:extLst>
              <a:ext uri="{FF2B5EF4-FFF2-40B4-BE49-F238E27FC236}">
                <a16:creationId xmlns:a16="http://schemas.microsoft.com/office/drawing/2014/main" id="{E1941195-86E1-470E-83D6-5DE9606D611B}"/>
              </a:ext>
            </a:extLst>
          </p:cNvPr>
          <p:cNvSpPr/>
          <p:nvPr/>
        </p:nvSpPr>
        <p:spPr>
          <a:xfrm>
            <a:off x="3988789" y="1781480"/>
            <a:ext cx="542093" cy="14288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4B8DA9-B987-4CC8-BE8A-A31AA3A06D3D}"/>
              </a:ext>
            </a:extLst>
          </p:cNvPr>
          <p:cNvSpPr txBox="1"/>
          <p:nvPr/>
        </p:nvSpPr>
        <p:spPr>
          <a:xfrm>
            <a:off x="2257781" y="1017207"/>
            <a:ext cx="3981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/>
              <a:t>Waardering advocatenkantoor</a:t>
            </a:r>
          </a:p>
        </p:txBody>
      </p:sp>
      <p:pic>
        <p:nvPicPr>
          <p:cNvPr id="24" name="image1.jpeg">
            <a:extLst>
              <a:ext uri="{FF2B5EF4-FFF2-40B4-BE49-F238E27FC236}">
                <a16:creationId xmlns:a16="http://schemas.microsoft.com/office/drawing/2014/main" id="{E8174EFB-D137-4738-81EE-B66676F4EF2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6311" y="270472"/>
            <a:ext cx="1120085" cy="741797"/>
          </a:xfrm>
          <a:prstGeom prst="rect">
            <a:avLst/>
          </a:prstGeom>
        </p:spPr>
      </p:pic>
      <p:sp>
        <p:nvSpPr>
          <p:cNvPr id="25" name="Left Brace 24">
            <a:extLst>
              <a:ext uri="{FF2B5EF4-FFF2-40B4-BE49-F238E27FC236}">
                <a16:creationId xmlns:a16="http://schemas.microsoft.com/office/drawing/2014/main" id="{E7DA4D7D-876E-4D08-A720-3E3558225B28}"/>
              </a:ext>
            </a:extLst>
          </p:cNvPr>
          <p:cNvSpPr/>
          <p:nvPr/>
        </p:nvSpPr>
        <p:spPr>
          <a:xfrm>
            <a:off x="6055801" y="1566099"/>
            <a:ext cx="167406" cy="1511471"/>
          </a:xfrm>
          <a:prstGeom prst="leftBrace">
            <a:avLst>
              <a:gd name="adj1" fmla="val 42453"/>
              <a:gd name="adj2" fmla="val 1896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15" name="image2.png">
            <a:extLst>
              <a:ext uri="{FF2B5EF4-FFF2-40B4-BE49-F238E27FC236}">
                <a16:creationId xmlns:a16="http://schemas.microsoft.com/office/drawing/2014/main" id="{AB02E8A4-DB24-4BE5-A1F9-3CDC04CB1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00869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69BBA69-3B03-4A9B-AAE3-83F10418E7C7}"/>
              </a:ext>
            </a:extLst>
          </p:cNvPr>
          <p:cNvSpPr txBox="1"/>
          <p:nvPr/>
        </p:nvSpPr>
        <p:spPr>
          <a:xfrm>
            <a:off x="4647723" y="1702789"/>
            <a:ext cx="14542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Kwaliteit kantoor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6C4771-2BA9-4AE8-A69C-13E908A3D6D6}"/>
              </a:ext>
            </a:extLst>
          </p:cNvPr>
          <p:cNvSpPr txBox="1"/>
          <p:nvPr/>
        </p:nvSpPr>
        <p:spPr>
          <a:xfrm>
            <a:off x="2347107" y="1702789"/>
            <a:ext cx="151195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Kwaliteit cliënteel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51DCBA-1255-4A30-B24C-7880153FB8A3}"/>
              </a:ext>
            </a:extLst>
          </p:cNvPr>
          <p:cNvSpPr txBox="1"/>
          <p:nvPr/>
        </p:nvSpPr>
        <p:spPr>
          <a:xfrm>
            <a:off x="6292999" y="1480928"/>
            <a:ext cx="115608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Specialisatie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6652F6-0A8B-4237-AC60-BE756F0B9DC5}"/>
              </a:ext>
            </a:extLst>
          </p:cNvPr>
          <p:cNvSpPr txBox="1"/>
          <p:nvPr/>
        </p:nvSpPr>
        <p:spPr>
          <a:xfrm>
            <a:off x="6292999" y="1754065"/>
            <a:ext cx="123303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Client owners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A98691-92AB-4B28-8FC4-0EB5C8450B89}"/>
              </a:ext>
            </a:extLst>
          </p:cNvPr>
          <p:cNvSpPr txBox="1"/>
          <p:nvPr/>
        </p:nvSpPr>
        <p:spPr>
          <a:xfrm>
            <a:off x="6317044" y="2027203"/>
            <a:ext cx="110799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Rainmakers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20F9D4-200E-4745-956D-8878338A2506}"/>
              </a:ext>
            </a:extLst>
          </p:cNvPr>
          <p:cNvSpPr txBox="1"/>
          <p:nvPr/>
        </p:nvSpPr>
        <p:spPr>
          <a:xfrm>
            <a:off x="6326423" y="2308711"/>
            <a:ext cx="148309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Hunters/Farmers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BB932DF-1489-4377-A317-D142321C76DB}"/>
              </a:ext>
            </a:extLst>
          </p:cNvPr>
          <p:cNvSpPr txBox="1"/>
          <p:nvPr/>
        </p:nvSpPr>
        <p:spPr>
          <a:xfrm>
            <a:off x="6329006" y="2592019"/>
            <a:ext cx="8194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Netwerk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F7C78C5-6E6C-417E-A1ED-61F59B76B449}"/>
              </a:ext>
            </a:extLst>
          </p:cNvPr>
          <p:cNvSpPr txBox="1"/>
          <p:nvPr/>
        </p:nvSpPr>
        <p:spPr>
          <a:xfrm>
            <a:off x="6326424" y="2842016"/>
            <a:ext cx="9252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Reputatie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9742F7-6AE8-44C1-9D9A-A5779BED3672}"/>
              </a:ext>
            </a:extLst>
          </p:cNvPr>
          <p:cNvSpPr txBox="1"/>
          <p:nvPr/>
        </p:nvSpPr>
        <p:spPr>
          <a:xfrm>
            <a:off x="6330811" y="3098322"/>
            <a:ext cx="1088760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Uitstraling</a:t>
            </a:r>
          </a:p>
          <a:p>
            <a:r>
              <a:rPr lang="nl-BE" sz="900" dirty="0">
                <a:latin typeface="Arial" panose="020B0604020202020204" pitchFamily="34" charset="0"/>
                <a:cs typeface="Arial" panose="020B0604020202020204" pitchFamily="34" charset="0"/>
              </a:rPr>
              <a:t>(bvb. huisvesting)</a:t>
            </a:r>
            <a:endParaRPr lang="nl-BE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3BB9CF4D-2D06-4FA4-9C09-9AA4C11A4A51}"/>
              </a:ext>
            </a:extLst>
          </p:cNvPr>
          <p:cNvSpPr/>
          <p:nvPr/>
        </p:nvSpPr>
        <p:spPr>
          <a:xfrm>
            <a:off x="6055801" y="1566099"/>
            <a:ext cx="183326" cy="1862901"/>
          </a:xfrm>
          <a:prstGeom prst="leftBrace">
            <a:avLst>
              <a:gd name="adj1" fmla="val 42453"/>
              <a:gd name="adj2" fmla="val 1309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3" name="Arrow: Left-Right 2">
            <a:extLst>
              <a:ext uri="{FF2B5EF4-FFF2-40B4-BE49-F238E27FC236}">
                <a16:creationId xmlns:a16="http://schemas.microsoft.com/office/drawing/2014/main" id="{E1941195-86E1-470E-83D6-5DE9606D611B}"/>
              </a:ext>
            </a:extLst>
          </p:cNvPr>
          <p:cNvSpPr/>
          <p:nvPr/>
        </p:nvSpPr>
        <p:spPr>
          <a:xfrm>
            <a:off x="3988789" y="1781480"/>
            <a:ext cx="542093" cy="14288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4B8DA9-B987-4CC8-BE8A-A31AA3A06D3D}"/>
              </a:ext>
            </a:extLst>
          </p:cNvPr>
          <p:cNvSpPr txBox="1"/>
          <p:nvPr/>
        </p:nvSpPr>
        <p:spPr>
          <a:xfrm>
            <a:off x="2257781" y="1017207"/>
            <a:ext cx="3981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/>
              <a:t>Waardering advocatenkantoor</a:t>
            </a:r>
          </a:p>
        </p:txBody>
      </p:sp>
      <p:pic>
        <p:nvPicPr>
          <p:cNvPr id="24" name="image1.jpeg">
            <a:extLst>
              <a:ext uri="{FF2B5EF4-FFF2-40B4-BE49-F238E27FC236}">
                <a16:creationId xmlns:a16="http://schemas.microsoft.com/office/drawing/2014/main" id="{2D319D79-EB08-4F7E-BF10-309048535CF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6311" y="270472"/>
            <a:ext cx="1120085" cy="741797"/>
          </a:xfrm>
          <a:prstGeom prst="rect">
            <a:avLst/>
          </a:prstGeom>
        </p:spPr>
      </p:pic>
      <p:pic>
        <p:nvPicPr>
          <p:cNvPr id="23" name="image2.png">
            <a:extLst>
              <a:ext uri="{FF2B5EF4-FFF2-40B4-BE49-F238E27FC236}">
                <a16:creationId xmlns:a16="http://schemas.microsoft.com/office/drawing/2014/main" id="{6E8E9BB2-8DA5-4332-A8CD-95C4E901F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8229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69BBA69-3B03-4A9B-AAE3-83F10418E7C7}"/>
              </a:ext>
            </a:extLst>
          </p:cNvPr>
          <p:cNvSpPr txBox="1"/>
          <p:nvPr/>
        </p:nvSpPr>
        <p:spPr>
          <a:xfrm>
            <a:off x="4647723" y="1702789"/>
            <a:ext cx="14542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Kwaliteit kantoor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6C4771-2BA9-4AE8-A69C-13E908A3D6D6}"/>
              </a:ext>
            </a:extLst>
          </p:cNvPr>
          <p:cNvSpPr txBox="1"/>
          <p:nvPr/>
        </p:nvSpPr>
        <p:spPr>
          <a:xfrm>
            <a:off x="2347107" y="1702789"/>
            <a:ext cx="151195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Kwaliteit cliënteel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51DCBA-1255-4A30-B24C-7880153FB8A3}"/>
              </a:ext>
            </a:extLst>
          </p:cNvPr>
          <p:cNvSpPr txBox="1"/>
          <p:nvPr/>
        </p:nvSpPr>
        <p:spPr>
          <a:xfrm>
            <a:off x="6292999" y="1480928"/>
            <a:ext cx="115608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Specialisatie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6652F6-0A8B-4237-AC60-BE756F0B9DC5}"/>
              </a:ext>
            </a:extLst>
          </p:cNvPr>
          <p:cNvSpPr txBox="1"/>
          <p:nvPr/>
        </p:nvSpPr>
        <p:spPr>
          <a:xfrm>
            <a:off x="6292999" y="1754065"/>
            <a:ext cx="123303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Client owners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A98691-92AB-4B28-8FC4-0EB5C8450B89}"/>
              </a:ext>
            </a:extLst>
          </p:cNvPr>
          <p:cNvSpPr txBox="1"/>
          <p:nvPr/>
        </p:nvSpPr>
        <p:spPr>
          <a:xfrm>
            <a:off x="6317044" y="2027203"/>
            <a:ext cx="110799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Rainmakers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20F9D4-200E-4745-956D-8878338A2506}"/>
              </a:ext>
            </a:extLst>
          </p:cNvPr>
          <p:cNvSpPr txBox="1"/>
          <p:nvPr/>
        </p:nvSpPr>
        <p:spPr>
          <a:xfrm>
            <a:off x="6326423" y="2308711"/>
            <a:ext cx="148309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Hunters/Farmers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BB932DF-1489-4377-A317-D142321C76DB}"/>
              </a:ext>
            </a:extLst>
          </p:cNvPr>
          <p:cNvSpPr txBox="1"/>
          <p:nvPr/>
        </p:nvSpPr>
        <p:spPr>
          <a:xfrm>
            <a:off x="6329006" y="2592019"/>
            <a:ext cx="8194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Netwerk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F7C78C5-6E6C-417E-A1ED-61F59B76B449}"/>
              </a:ext>
            </a:extLst>
          </p:cNvPr>
          <p:cNvSpPr txBox="1"/>
          <p:nvPr/>
        </p:nvSpPr>
        <p:spPr>
          <a:xfrm>
            <a:off x="6326424" y="2842016"/>
            <a:ext cx="9252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Reputatie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9742F7-6AE8-44C1-9D9A-A5779BED3672}"/>
              </a:ext>
            </a:extLst>
          </p:cNvPr>
          <p:cNvSpPr txBox="1"/>
          <p:nvPr/>
        </p:nvSpPr>
        <p:spPr>
          <a:xfrm>
            <a:off x="6330811" y="3098322"/>
            <a:ext cx="1088760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Uitstraling</a:t>
            </a:r>
          </a:p>
          <a:p>
            <a:r>
              <a:rPr lang="nl-BE" sz="900" dirty="0">
                <a:latin typeface="Arial" panose="020B0604020202020204" pitchFamily="34" charset="0"/>
                <a:cs typeface="Arial" panose="020B0604020202020204" pitchFamily="34" charset="0"/>
              </a:rPr>
              <a:t>(bvb. huisvesting)</a:t>
            </a:r>
            <a:endParaRPr lang="nl-BE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2AB85F6-0477-4435-9684-80E4B5103D3D}"/>
              </a:ext>
            </a:extLst>
          </p:cNvPr>
          <p:cNvSpPr txBox="1"/>
          <p:nvPr/>
        </p:nvSpPr>
        <p:spPr>
          <a:xfrm>
            <a:off x="6340071" y="3650376"/>
            <a:ext cx="3289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3BB9CF4D-2D06-4FA4-9C09-9AA4C11A4A51}"/>
              </a:ext>
            </a:extLst>
          </p:cNvPr>
          <p:cNvSpPr/>
          <p:nvPr/>
        </p:nvSpPr>
        <p:spPr>
          <a:xfrm>
            <a:off x="6055801" y="1566099"/>
            <a:ext cx="188448" cy="2343986"/>
          </a:xfrm>
          <a:prstGeom prst="leftBrace">
            <a:avLst>
              <a:gd name="adj1" fmla="val 42453"/>
              <a:gd name="adj2" fmla="val 1309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3" name="Arrow: Left-Right 2">
            <a:extLst>
              <a:ext uri="{FF2B5EF4-FFF2-40B4-BE49-F238E27FC236}">
                <a16:creationId xmlns:a16="http://schemas.microsoft.com/office/drawing/2014/main" id="{E1941195-86E1-470E-83D6-5DE9606D611B}"/>
              </a:ext>
            </a:extLst>
          </p:cNvPr>
          <p:cNvSpPr/>
          <p:nvPr/>
        </p:nvSpPr>
        <p:spPr>
          <a:xfrm>
            <a:off x="3988789" y="1781480"/>
            <a:ext cx="542093" cy="14288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97C3E02-5A21-42AB-BBCB-CE8182323308}"/>
              </a:ext>
            </a:extLst>
          </p:cNvPr>
          <p:cNvSpPr txBox="1"/>
          <p:nvPr/>
        </p:nvSpPr>
        <p:spPr>
          <a:xfrm>
            <a:off x="6326423" y="3504825"/>
            <a:ext cx="117532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Productiviteit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4B8DA9-B987-4CC8-BE8A-A31AA3A06D3D}"/>
              </a:ext>
            </a:extLst>
          </p:cNvPr>
          <p:cNvSpPr txBox="1"/>
          <p:nvPr/>
        </p:nvSpPr>
        <p:spPr>
          <a:xfrm>
            <a:off x="2257781" y="1017207"/>
            <a:ext cx="3981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/>
              <a:t>Waardering advocatenkantoor</a:t>
            </a:r>
          </a:p>
        </p:txBody>
      </p:sp>
      <p:pic>
        <p:nvPicPr>
          <p:cNvPr id="24" name="image1.jpeg">
            <a:extLst>
              <a:ext uri="{FF2B5EF4-FFF2-40B4-BE49-F238E27FC236}">
                <a16:creationId xmlns:a16="http://schemas.microsoft.com/office/drawing/2014/main" id="{2D319D79-EB08-4F7E-BF10-309048535CF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6311" y="270472"/>
            <a:ext cx="1120085" cy="741797"/>
          </a:xfrm>
          <a:prstGeom prst="rect">
            <a:avLst/>
          </a:prstGeom>
        </p:spPr>
      </p:pic>
      <p:pic>
        <p:nvPicPr>
          <p:cNvPr id="25" name="image2.png">
            <a:extLst>
              <a:ext uri="{FF2B5EF4-FFF2-40B4-BE49-F238E27FC236}">
                <a16:creationId xmlns:a16="http://schemas.microsoft.com/office/drawing/2014/main" id="{46740154-F28D-48F8-BD52-4C1E4DC9B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98981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69BBA69-3B03-4A9B-AAE3-83F10418E7C7}"/>
              </a:ext>
            </a:extLst>
          </p:cNvPr>
          <p:cNvSpPr txBox="1"/>
          <p:nvPr/>
        </p:nvSpPr>
        <p:spPr>
          <a:xfrm>
            <a:off x="4647723" y="1702789"/>
            <a:ext cx="14542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Kwaliteit kantoor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6C4771-2BA9-4AE8-A69C-13E908A3D6D6}"/>
              </a:ext>
            </a:extLst>
          </p:cNvPr>
          <p:cNvSpPr txBox="1"/>
          <p:nvPr/>
        </p:nvSpPr>
        <p:spPr>
          <a:xfrm>
            <a:off x="2347107" y="1702789"/>
            <a:ext cx="151195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Kwaliteit cliënteel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51DCBA-1255-4A30-B24C-7880153FB8A3}"/>
              </a:ext>
            </a:extLst>
          </p:cNvPr>
          <p:cNvSpPr txBox="1"/>
          <p:nvPr/>
        </p:nvSpPr>
        <p:spPr>
          <a:xfrm>
            <a:off x="6292999" y="1480928"/>
            <a:ext cx="115608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Specialisatie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6652F6-0A8B-4237-AC60-BE756F0B9DC5}"/>
              </a:ext>
            </a:extLst>
          </p:cNvPr>
          <p:cNvSpPr txBox="1"/>
          <p:nvPr/>
        </p:nvSpPr>
        <p:spPr>
          <a:xfrm>
            <a:off x="6292999" y="1754065"/>
            <a:ext cx="123303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Client owners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A98691-92AB-4B28-8FC4-0EB5C8450B89}"/>
              </a:ext>
            </a:extLst>
          </p:cNvPr>
          <p:cNvSpPr txBox="1"/>
          <p:nvPr/>
        </p:nvSpPr>
        <p:spPr>
          <a:xfrm>
            <a:off x="6317044" y="2027203"/>
            <a:ext cx="110799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Rainmakers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20F9D4-200E-4745-956D-8878338A2506}"/>
              </a:ext>
            </a:extLst>
          </p:cNvPr>
          <p:cNvSpPr txBox="1"/>
          <p:nvPr/>
        </p:nvSpPr>
        <p:spPr>
          <a:xfrm>
            <a:off x="6326423" y="2308711"/>
            <a:ext cx="148309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Hunters/Farmers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BB932DF-1489-4377-A317-D142321C76DB}"/>
              </a:ext>
            </a:extLst>
          </p:cNvPr>
          <p:cNvSpPr txBox="1"/>
          <p:nvPr/>
        </p:nvSpPr>
        <p:spPr>
          <a:xfrm>
            <a:off x="6329006" y="2592019"/>
            <a:ext cx="8194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Netwerk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F7C78C5-6E6C-417E-A1ED-61F59B76B449}"/>
              </a:ext>
            </a:extLst>
          </p:cNvPr>
          <p:cNvSpPr txBox="1"/>
          <p:nvPr/>
        </p:nvSpPr>
        <p:spPr>
          <a:xfrm>
            <a:off x="6326424" y="2842016"/>
            <a:ext cx="9252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Reputatie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9742F7-6AE8-44C1-9D9A-A5779BED3672}"/>
              </a:ext>
            </a:extLst>
          </p:cNvPr>
          <p:cNvSpPr txBox="1"/>
          <p:nvPr/>
        </p:nvSpPr>
        <p:spPr>
          <a:xfrm>
            <a:off x="6330811" y="3098322"/>
            <a:ext cx="1088760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Uitstraling</a:t>
            </a:r>
          </a:p>
          <a:p>
            <a:r>
              <a:rPr lang="nl-BE" sz="900" dirty="0">
                <a:latin typeface="Arial" panose="020B0604020202020204" pitchFamily="34" charset="0"/>
                <a:cs typeface="Arial" panose="020B0604020202020204" pitchFamily="34" charset="0"/>
              </a:rPr>
              <a:t>(bvb. huisvesting)</a:t>
            </a:r>
            <a:endParaRPr lang="nl-BE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2AB85F6-0477-4435-9684-80E4B5103D3D}"/>
              </a:ext>
            </a:extLst>
          </p:cNvPr>
          <p:cNvSpPr txBox="1"/>
          <p:nvPr/>
        </p:nvSpPr>
        <p:spPr>
          <a:xfrm>
            <a:off x="6340071" y="3650376"/>
            <a:ext cx="3289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3BB9CF4D-2D06-4FA4-9C09-9AA4C11A4A51}"/>
              </a:ext>
            </a:extLst>
          </p:cNvPr>
          <p:cNvSpPr/>
          <p:nvPr/>
        </p:nvSpPr>
        <p:spPr>
          <a:xfrm>
            <a:off x="6055801" y="1566099"/>
            <a:ext cx="188448" cy="2610116"/>
          </a:xfrm>
          <a:prstGeom prst="leftBrace">
            <a:avLst>
              <a:gd name="adj1" fmla="val 42453"/>
              <a:gd name="adj2" fmla="val 1126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3" name="Arrow: Left-Right 2">
            <a:extLst>
              <a:ext uri="{FF2B5EF4-FFF2-40B4-BE49-F238E27FC236}">
                <a16:creationId xmlns:a16="http://schemas.microsoft.com/office/drawing/2014/main" id="{E1941195-86E1-470E-83D6-5DE9606D611B}"/>
              </a:ext>
            </a:extLst>
          </p:cNvPr>
          <p:cNvSpPr/>
          <p:nvPr/>
        </p:nvSpPr>
        <p:spPr>
          <a:xfrm>
            <a:off x="3988789" y="1781480"/>
            <a:ext cx="542093" cy="14288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97C3E02-5A21-42AB-BBCB-CE8182323308}"/>
              </a:ext>
            </a:extLst>
          </p:cNvPr>
          <p:cNvSpPr txBox="1"/>
          <p:nvPr/>
        </p:nvSpPr>
        <p:spPr>
          <a:xfrm>
            <a:off x="6326423" y="3504825"/>
            <a:ext cx="117532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Productiviteit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4B8DA9-B987-4CC8-BE8A-A31AA3A06D3D}"/>
              </a:ext>
            </a:extLst>
          </p:cNvPr>
          <p:cNvSpPr txBox="1"/>
          <p:nvPr/>
        </p:nvSpPr>
        <p:spPr>
          <a:xfrm>
            <a:off x="2257781" y="1017207"/>
            <a:ext cx="3981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/>
              <a:t>Waardering advocatenkantoor</a:t>
            </a:r>
          </a:p>
        </p:txBody>
      </p:sp>
      <p:pic>
        <p:nvPicPr>
          <p:cNvPr id="24" name="image1.jpeg">
            <a:extLst>
              <a:ext uri="{FF2B5EF4-FFF2-40B4-BE49-F238E27FC236}">
                <a16:creationId xmlns:a16="http://schemas.microsoft.com/office/drawing/2014/main" id="{2D319D79-EB08-4F7E-BF10-309048535CF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6311" y="270472"/>
            <a:ext cx="1120085" cy="7417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97C713-47F0-4E72-98F4-8FA367F9BEDF}"/>
              </a:ext>
            </a:extLst>
          </p:cNvPr>
          <p:cNvSpPr txBox="1"/>
          <p:nvPr/>
        </p:nvSpPr>
        <p:spPr>
          <a:xfrm>
            <a:off x="6326423" y="3862417"/>
            <a:ext cx="1565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Bedrijfscultuur</a:t>
            </a:r>
          </a:p>
        </p:txBody>
      </p:sp>
      <p:pic>
        <p:nvPicPr>
          <p:cNvPr id="25" name="image2.png">
            <a:extLst>
              <a:ext uri="{FF2B5EF4-FFF2-40B4-BE49-F238E27FC236}">
                <a16:creationId xmlns:a16="http://schemas.microsoft.com/office/drawing/2014/main" id="{169269E8-439E-4C0A-AF8F-7D2F010D7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70955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69BBA69-3B03-4A9B-AAE3-83F10418E7C7}"/>
              </a:ext>
            </a:extLst>
          </p:cNvPr>
          <p:cNvSpPr txBox="1"/>
          <p:nvPr/>
        </p:nvSpPr>
        <p:spPr>
          <a:xfrm>
            <a:off x="4647723" y="1702789"/>
            <a:ext cx="14542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Kwaliteit kantoor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6C4771-2BA9-4AE8-A69C-13E908A3D6D6}"/>
              </a:ext>
            </a:extLst>
          </p:cNvPr>
          <p:cNvSpPr txBox="1"/>
          <p:nvPr/>
        </p:nvSpPr>
        <p:spPr>
          <a:xfrm>
            <a:off x="2347107" y="1702789"/>
            <a:ext cx="151195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Kwaliteit cliënteel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51DCBA-1255-4A30-B24C-7880153FB8A3}"/>
              </a:ext>
            </a:extLst>
          </p:cNvPr>
          <p:cNvSpPr txBox="1"/>
          <p:nvPr/>
        </p:nvSpPr>
        <p:spPr>
          <a:xfrm>
            <a:off x="6292999" y="1480928"/>
            <a:ext cx="115608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Specialisatie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6652F6-0A8B-4237-AC60-BE756F0B9DC5}"/>
              </a:ext>
            </a:extLst>
          </p:cNvPr>
          <p:cNvSpPr txBox="1"/>
          <p:nvPr/>
        </p:nvSpPr>
        <p:spPr>
          <a:xfrm>
            <a:off x="6292999" y="1754065"/>
            <a:ext cx="123303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Client owners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A98691-92AB-4B28-8FC4-0EB5C8450B89}"/>
              </a:ext>
            </a:extLst>
          </p:cNvPr>
          <p:cNvSpPr txBox="1"/>
          <p:nvPr/>
        </p:nvSpPr>
        <p:spPr>
          <a:xfrm>
            <a:off x="6317044" y="2027203"/>
            <a:ext cx="110799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Rainmakers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20F9D4-200E-4745-956D-8878338A2506}"/>
              </a:ext>
            </a:extLst>
          </p:cNvPr>
          <p:cNvSpPr txBox="1"/>
          <p:nvPr/>
        </p:nvSpPr>
        <p:spPr>
          <a:xfrm>
            <a:off x="6326423" y="2308711"/>
            <a:ext cx="148309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Hunters/Farmers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BB932DF-1489-4377-A317-D142321C76DB}"/>
              </a:ext>
            </a:extLst>
          </p:cNvPr>
          <p:cNvSpPr txBox="1"/>
          <p:nvPr/>
        </p:nvSpPr>
        <p:spPr>
          <a:xfrm>
            <a:off x="6329006" y="2592019"/>
            <a:ext cx="8194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Netwerk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F7C78C5-6E6C-417E-A1ED-61F59B76B449}"/>
              </a:ext>
            </a:extLst>
          </p:cNvPr>
          <p:cNvSpPr txBox="1"/>
          <p:nvPr/>
        </p:nvSpPr>
        <p:spPr>
          <a:xfrm>
            <a:off x="6326424" y="2842016"/>
            <a:ext cx="9252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Reputatie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9742F7-6AE8-44C1-9D9A-A5779BED3672}"/>
              </a:ext>
            </a:extLst>
          </p:cNvPr>
          <p:cNvSpPr txBox="1"/>
          <p:nvPr/>
        </p:nvSpPr>
        <p:spPr>
          <a:xfrm>
            <a:off x="6330811" y="3098322"/>
            <a:ext cx="1088760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Uitstraling</a:t>
            </a:r>
          </a:p>
          <a:p>
            <a:r>
              <a:rPr lang="nl-BE" sz="900" dirty="0">
                <a:latin typeface="Arial" panose="020B0604020202020204" pitchFamily="34" charset="0"/>
                <a:cs typeface="Arial" panose="020B0604020202020204" pitchFamily="34" charset="0"/>
              </a:rPr>
              <a:t>(bvb. huisvesting)</a:t>
            </a:r>
            <a:endParaRPr lang="nl-BE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2AB85F6-0477-4435-9684-80E4B5103D3D}"/>
              </a:ext>
            </a:extLst>
          </p:cNvPr>
          <p:cNvSpPr txBox="1"/>
          <p:nvPr/>
        </p:nvSpPr>
        <p:spPr>
          <a:xfrm>
            <a:off x="6340071" y="3650376"/>
            <a:ext cx="3289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</p:txBody>
      </p:sp>
      <p:sp>
        <p:nvSpPr>
          <p:cNvPr id="3" name="Arrow: Left-Right 2">
            <a:extLst>
              <a:ext uri="{FF2B5EF4-FFF2-40B4-BE49-F238E27FC236}">
                <a16:creationId xmlns:a16="http://schemas.microsoft.com/office/drawing/2014/main" id="{E1941195-86E1-470E-83D6-5DE9606D611B}"/>
              </a:ext>
            </a:extLst>
          </p:cNvPr>
          <p:cNvSpPr/>
          <p:nvPr/>
        </p:nvSpPr>
        <p:spPr>
          <a:xfrm>
            <a:off x="3988789" y="1781480"/>
            <a:ext cx="542093" cy="14288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97C3E02-5A21-42AB-BBCB-CE8182323308}"/>
              </a:ext>
            </a:extLst>
          </p:cNvPr>
          <p:cNvSpPr txBox="1"/>
          <p:nvPr/>
        </p:nvSpPr>
        <p:spPr>
          <a:xfrm>
            <a:off x="6326423" y="3504825"/>
            <a:ext cx="117532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Productiviteit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4B8DA9-B987-4CC8-BE8A-A31AA3A06D3D}"/>
              </a:ext>
            </a:extLst>
          </p:cNvPr>
          <p:cNvSpPr txBox="1"/>
          <p:nvPr/>
        </p:nvSpPr>
        <p:spPr>
          <a:xfrm>
            <a:off x="2257781" y="1017207"/>
            <a:ext cx="3981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/>
              <a:t>Waardering advocatenkantoor</a:t>
            </a:r>
          </a:p>
        </p:txBody>
      </p:sp>
      <p:pic>
        <p:nvPicPr>
          <p:cNvPr id="24" name="image1.jpeg">
            <a:extLst>
              <a:ext uri="{FF2B5EF4-FFF2-40B4-BE49-F238E27FC236}">
                <a16:creationId xmlns:a16="http://schemas.microsoft.com/office/drawing/2014/main" id="{2D319D79-EB08-4F7E-BF10-309048535CF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6311" y="270472"/>
            <a:ext cx="1120085" cy="74179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015F442-B0D9-4797-A9C8-0E5D27DED11F}"/>
              </a:ext>
            </a:extLst>
          </p:cNvPr>
          <p:cNvSpPr txBox="1"/>
          <p:nvPr/>
        </p:nvSpPr>
        <p:spPr>
          <a:xfrm>
            <a:off x="495293" y="1525962"/>
            <a:ext cx="164660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 err="1">
                <a:latin typeface="Arial" panose="020B0604020202020204" pitchFamily="34" charset="0"/>
                <a:cs typeface="Arial" panose="020B0604020202020204" pitchFamily="34" charset="0"/>
              </a:rPr>
              <a:t>Recurrente</a:t>
            </a:r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 klanten</a:t>
            </a:r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4354DD2D-10B4-4CC4-BC20-86ED96E0A294}"/>
              </a:ext>
            </a:extLst>
          </p:cNvPr>
          <p:cNvSpPr/>
          <p:nvPr/>
        </p:nvSpPr>
        <p:spPr>
          <a:xfrm flipH="1">
            <a:off x="2086382" y="1545627"/>
            <a:ext cx="273190" cy="2008228"/>
          </a:xfrm>
          <a:prstGeom prst="leftBrace">
            <a:avLst>
              <a:gd name="adj1" fmla="val 42453"/>
              <a:gd name="adj2" fmla="val 1309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DE74503-C89C-4927-8E23-3EDC56572836}"/>
              </a:ext>
            </a:extLst>
          </p:cNvPr>
          <p:cNvSpPr txBox="1"/>
          <p:nvPr/>
        </p:nvSpPr>
        <p:spPr>
          <a:xfrm>
            <a:off x="706890" y="1842953"/>
            <a:ext cx="14350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Betalingsgedrag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732AB37-74A9-47CE-BB52-1026507C35D1}"/>
              </a:ext>
            </a:extLst>
          </p:cNvPr>
          <p:cNvSpPr txBox="1"/>
          <p:nvPr/>
        </p:nvSpPr>
        <p:spPr>
          <a:xfrm>
            <a:off x="149839" y="2169224"/>
            <a:ext cx="199605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Time-sheet/</a:t>
            </a:r>
            <a:r>
              <a:rPr lang="nl-BE" sz="1350" dirty="0" err="1"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1350" dirty="0" err="1">
                <a:latin typeface="Arial" panose="020B0604020202020204" pitchFamily="34" charset="0"/>
                <a:cs typeface="Arial" panose="020B0604020202020204" pitchFamily="34" charset="0"/>
              </a:rPr>
              <a:t>billing</a:t>
            </a:r>
            <a:endParaRPr lang="nl-BE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E986980-320F-4C0F-80E7-98CD71155A65}"/>
              </a:ext>
            </a:extLst>
          </p:cNvPr>
          <p:cNvSpPr txBox="1"/>
          <p:nvPr/>
        </p:nvSpPr>
        <p:spPr>
          <a:xfrm>
            <a:off x="556904" y="2481581"/>
            <a:ext cx="158889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80/20: cut </a:t>
            </a:r>
            <a:r>
              <a:rPr lang="nl-BE" sz="135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1350" dirty="0" err="1">
                <a:latin typeface="Arial" panose="020B0604020202020204" pitchFamily="34" charset="0"/>
                <a:cs typeface="Arial" panose="020B0604020202020204" pitchFamily="34" charset="0"/>
              </a:rPr>
              <a:t>tail</a:t>
            </a:r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EF47611-DB86-4335-A810-E0B97510E39F}"/>
              </a:ext>
            </a:extLst>
          </p:cNvPr>
          <p:cNvSpPr txBox="1"/>
          <p:nvPr/>
        </p:nvSpPr>
        <p:spPr>
          <a:xfrm>
            <a:off x="509720" y="2768357"/>
            <a:ext cx="163217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Belang ‘Big Cases’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0BAE59D-8D05-489B-BC46-6CD5F7935B85}"/>
              </a:ext>
            </a:extLst>
          </p:cNvPr>
          <p:cNvSpPr txBox="1"/>
          <p:nvPr/>
        </p:nvSpPr>
        <p:spPr>
          <a:xfrm>
            <a:off x="755614" y="3053151"/>
            <a:ext cx="135806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Abonnementen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6F17E03-43D9-42EB-80B2-B9D35C952223}"/>
              </a:ext>
            </a:extLst>
          </p:cNvPr>
          <p:cNvSpPr txBox="1"/>
          <p:nvPr/>
        </p:nvSpPr>
        <p:spPr>
          <a:xfrm>
            <a:off x="351023" y="3326013"/>
            <a:ext cx="179087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 err="1">
                <a:latin typeface="Arial" panose="020B0604020202020204" pitchFamily="34" charset="0"/>
                <a:cs typeface="Arial" panose="020B0604020202020204" pitchFamily="34" charset="0"/>
              </a:rPr>
              <a:t>Locaal</a:t>
            </a:r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/Internationaal</a:t>
            </a:r>
          </a:p>
        </p:txBody>
      </p:sp>
      <p:sp>
        <p:nvSpPr>
          <p:cNvPr id="34" name="Left Brace 33">
            <a:extLst>
              <a:ext uri="{FF2B5EF4-FFF2-40B4-BE49-F238E27FC236}">
                <a16:creationId xmlns:a16="http://schemas.microsoft.com/office/drawing/2014/main" id="{4E1A29AC-3132-4D5D-939B-8D7738FF5277}"/>
              </a:ext>
            </a:extLst>
          </p:cNvPr>
          <p:cNvSpPr/>
          <p:nvPr/>
        </p:nvSpPr>
        <p:spPr>
          <a:xfrm>
            <a:off x="6055801" y="1566099"/>
            <a:ext cx="188448" cy="2610116"/>
          </a:xfrm>
          <a:prstGeom prst="leftBrace">
            <a:avLst>
              <a:gd name="adj1" fmla="val 42453"/>
              <a:gd name="adj2" fmla="val 1126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F078DC7-18EE-4310-92F6-3E863287AA0A}"/>
              </a:ext>
            </a:extLst>
          </p:cNvPr>
          <p:cNvSpPr txBox="1"/>
          <p:nvPr/>
        </p:nvSpPr>
        <p:spPr>
          <a:xfrm>
            <a:off x="6326423" y="3862417"/>
            <a:ext cx="1565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Bedrijfscultuur</a:t>
            </a:r>
          </a:p>
        </p:txBody>
      </p:sp>
      <p:pic>
        <p:nvPicPr>
          <p:cNvPr id="36" name="image2.png">
            <a:extLst>
              <a:ext uri="{FF2B5EF4-FFF2-40B4-BE49-F238E27FC236}">
                <a16:creationId xmlns:a16="http://schemas.microsoft.com/office/drawing/2014/main" id="{49C92581-F6BD-40C4-9221-76782C75A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30710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69BBA69-3B03-4A9B-AAE3-83F10418E7C7}"/>
              </a:ext>
            </a:extLst>
          </p:cNvPr>
          <p:cNvSpPr txBox="1"/>
          <p:nvPr/>
        </p:nvSpPr>
        <p:spPr>
          <a:xfrm>
            <a:off x="4647723" y="1702789"/>
            <a:ext cx="14542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Kwaliteit kantoor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6C4771-2BA9-4AE8-A69C-13E908A3D6D6}"/>
              </a:ext>
            </a:extLst>
          </p:cNvPr>
          <p:cNvSpPr txBox="1"/>
          <p:nvPr/>
        </p:nvSpPr>
        <p:spPr>
          <a:xfrm>
            <a:off x="2347107" y="1702789"/>
            <a:ext cx="151195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Kwaliteit cliënteel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51DCBA-1255-4A30-B24C-7880153FB8A3}"/>
              </a:ext>
            </a:extLst>
          </p:cNvPr>
          <p:cNvSpPr txBox="1"/>
          <p:nvPr/>
        </p:nvSpPr>
        <p:spPr>
          <a:xfrm>
            <a:off x="6292999" y="1480928"/>
            <a:ext cx="115608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Specialisatie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6652F6-0A8B-4237-AC60-BE756F0B9DC5}"/>
              </a:ext>
            </a:extLst>
          </p:cNvPr>
          <p:cNvSpPr txBox="1"/>
          <p:nvPr/>
        </p:nvSpPr>
        <p:spPr>
          <a:xfrm>
            <a:off x="6292999" y="1754065"/>
            <a:ext cx="123303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Client owners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A98691-92AB-4B28-8FC4-0EB5C8450B89}"/>
              </a:ext>
            </a:extLst>
          </p:cNvPr>
          <p:cNvSpPr txBox="1"/>
          <p:nvPr/>
        </p:nvSpPr>
        <p:spPr>
          <a:xfrm>
            <a:off x="6317044" y="2027203"/>
            <a:ext cx="110799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Rainmakers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20F9D4-200E-4745-956D-8878338A2506}"/>
              </a:ext>
            </a:extLst>
          </p:cNvPr>
          <p:cNvSpPr txBox="1"/>
          <p:nvPr/>
        </p:nvSpPr>
        <p:spPr>
          <a:xfrm>
            <a:off x="6326423" y="2308711"/>
            <a:ext cx="148309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Hunters/Farmers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BB932DF-1489-4377-A317-D142321C76DB}"/>
              </a:ext>
            </a:extLst>
          </p:cNvPr>
          <p:cNvSpPr txBox="1"/>
          <p:nvPr/>
        </p:nvSpPr>
        <p:spPr>
          <a:xfrm>
            <a:off x="6329006" y="2592019"/>
            <a:ext cx="8194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Netwerk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F7C78C5-6E6C-417E-A1ED-61F59B76B449}"/>
              </a:ext>
            </a:extLst>
          </p:cNvPr>
          <p:cNvSpPr txBox="1"/>
          <p:nvPr/>
        </p:nvSpPr>
        <p:spPr>
          <a:xfrm>
            <a:off x="6326424" y="2842016"/>
            <a:ext cx="9252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Reputatie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9742F7-6AE8-44C1-9D9A-A5779BED3672}"/>
              </a:ext>
            </a:extLst>
          </p:cNvPr>
          <p:cNvSpPr txBox="1"/>
          <p:nvPr/>
        </p:nvSpPr>
        <p:spPr>
          <a:xfrm>
            <a:off x="6330811" y="3098322"/>
            <a:ext cx="1088760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Uitstraling</a:t>
            </a:r>
          </a:p>
          <a:p>
            <a:r>
              <a:rPr lang="nl-BE" sz="900" dirty="0">
                <a:latin typeface="Arial" panose="020B0604020202020204" pitchFamily="34" charset="0"/>
                <a:cs typeface="Arial" panose="020B0604020202020204" pitchFamily="34" charset="0"/>
              </a:rPr>
              <a:t>(bvb. huisvesting)</a:t>
            </a:r>
            <a:endParaRPr lang="nl-BE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2AB85F6-0477-4435-9684-80E4B5103D3D}"/>
              </a:ext>
            </a:extLst>
          </p:cNvPr>
          <p:cNvSpPr txBox="1"/>
          <p:nvPr/>
        </p:nvSpPr>
        <p:spPr>
          <a:xfrm>
            <a:off x="6340071" y="3650376"/>
            <a:ext cx="3289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3BB9CF4D-2D06-4FA4-9C09-9AA4C11A4A51}"/>
              </a:ext>
            </a:extLst>
          </p:cNvPr>
          <p:cNvSpPr/>
          <p:nvPr/>
        </p:nvSpPr>
        <p:spPr>
          <a:xfrm>
            <a:off x="6055801" y="1566099"/>
            <a:ext cx="188448" cy="2343986"/>
          </a:xfrm>
          <a:prstGeom prst="leftBrace">
            <a:avLst>
              <a:gd name="adj1" fmla="val 42453"/>
              <a:gd name="adj2" fmla="val 1309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3" name="Arrow: Left-Right 2">
            <a:extLst>
              <a:ext uri="{FF2B5EF4-FFF2-40B4-BE49-F238E27FC236}">
                <a16:creationId xmlns:a16="http://schemas.microsoft.com/office/drawing/2014/main" id="{E1941195-86E1-470E-83D6-5DE9606D611B}"/>
              </a:ext>
            </a:extLst>
          </p:cNvPr>
          <p:cNvSpPr/>
          <p:nvPr/>
        </p:nvSpPr>
        <p:spPr>
          <a:xfrm>
            <a:off x="3988789" y="1781480"/>
            <a:ext cx="542093" cy="14288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97C3E02-5A21-42AB-BBCB-CE8182323308}"/>
              </a:ext>
            </a:extLst>
          </p:cNvPr>
          <p:cNvSpPr txBox="1"/>
          <p:nvPr/>
        </p:nvSpPr>
        <p:spPr>
          <a:xfrm>
            <a:off x="6326423" y="3504825"/>
            <a:ext cx="117532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Productiviteit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4B8DA9-B987-4CC8-BE8A-A31AA3A06D3D}"/>
              </a:ext>
            </a:extLst>
          </p:cNvPr>
          <p:cNvSpPr txBox="1"/>
          <p:nvPr/>
        </p:nvSpPr>
        <p:spPr>
          <a:xfrm>
            <a:off x="2257781" y="1017207"/>
            <a:ext cx="3981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/>
              <a:t>Waardering advocatenkantoor</a:t>
            </a:r>
          </a:p>
        </p:txBody>
      </p:sp>
      <p:pic>
        <p:nvPicPr>
          <p:cNvPr id="24" name="image1.jpeg">
            <a:extLst>
              <a:ext uri="{FF2B5EF4-FFF2-40B4-BE49-F238E27FC236}">
                <a16:creationId xmlns:a16="http://schemas.microsoft.com/office/drawing/2014/main" id="{2D319D79-EB08-4F7E-BF10-309048535CF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6311" y="270472"/>
            <a:ext cx="1120085" cy="74179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015F442-B0D9-4797-A9C8-0E5D27DED11F}"/>
              </a:ext>
            </a:extLst>
          </p:cNvPr>
          <p:cNvSpPr txBox="1"/>
          <p:nvPr/>
        </p:nvSpPr>
        <p:spPr>
          <a:xfrm>
            <a:off x="495293" y="1525962"/>
            <a:ext cx="164660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 err="1">
                <a:latin typeface="Arial" panose="020B0604020202020204" pitchFamily="34" charset="0"/>
                <a:cs typeface="Arial" panose="020B0604020202020204" pitchFamily="34" charset="0"/>
              </a:rPr>
              <a:t>Recurrente</a:t>
            </a:r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 klanten</a:t>
            </a:r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4354DD2D-10B4-4CC4-BC20-86ED96E0A294}"/>
              </a:ext>
            </a:extLst>
          </p:cNvPr>
          <p:cNvSpPr/>
          <p:nvPr/>
        </p:nvSpPr>
        <p:spPr>
          <a:xfrm flipH="1">
            <a:off x="2086382" y="1545627"/>
            <a:ext cx="275638" cy="2343986"/>
          </a:xfrm>
          <a:prstGeom prst="leftBrace">
            <a:avLst>
              <a:gd name="adj1" fmla="val 42453"/>
              <a:gd name="adj2" fmla="val 1309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DE74503-C89C-4927-8E23-3EDC56572836}"/>
              </a:ext>
            </a:extLst>
          </p:cNvPr>
          <p:cNvSpPr txBox="1"/>
          <p:nvPr/>
        </p:nvSpPr>
        <p:spPr>
          <a:xfrm>
            <a:off x="706890" y="1842953"/>
            <a:ext cx="14350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Betalingsgedrag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732AB37-74A9-47CE-BB52-1026507C35D1}"/>
              </a:ext>
            </a:extLst>
          </p:cNvPr>
          <p:cNvSpPr txBox="1"/>
          <p:nvPr/>
        </p:nvSpPr>
        <p:spPr>
          <a:xfrm>
            <a:off x="149839" y="2169224"/>
            <a:ext cx="199605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Time-sheet/</a:t>
            </a:r>
            <a:r>
              <a:rPr lang="nl-BE" sz="1350" dirty="0" err="1"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1350" dirty="0" err="1">
                <a:latin typeface="Arial" panose="020B0604020202020204" pitchFamily="34" charset="0"/>
                <a:cs typeface="Arial" panose="020B0604020202020204" pitchFamily="34" charset="0"/>
              </a:rPr>
              <a:t>billing</a:t>
            </a:r>
            <a:endParaRPr lang="nl-BE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E986980-320F-4C0F-80E7-98CD71155A65}"/>
              </a:ext>
            </a:extLst>
          </p:cNvPr>
          <p:cNvSpPr txBox="1"/>
          <p:nvPr/>
        </p:nvSpPr>
        <p:spPr>
          <a:xfrm>
            <a:off x="556904" y="2481581"/>
            <a:ext cx="158889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80/20: cut </a:t>
            </a:r>
            <a:r>
              <a:rPr lang="nl-BE" sz="135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1350" dirty="0" err="1">
                <a:latin typeface="Arial" panose="020B0604020202020204" pitchFamily="34" charset="0"/>
                <a:cs typeface="Arial" panose="020B0604020202020204" pitchFamily="34" charset="0"/>
              </a:rPr>
              <a:t>tail</a:t>
            </a:r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EF47611-DB86-4335-A810-E0B97510E39F}"/>
              </a:ext>
            </a:extLst>
          </p:cNvPr>
          <p:cNvSpPr txBox="1"/>
          <p:nvPr/>
        </p:nvSpPr>
        <p:spPr>
          <a:xfrm>
            <a:off x="509720" y="2768357"/>
            <a:ext cx="163217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Belang ‘Big Cases’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0BAE59D-8D05-489B-BC46-6CD5F7935B85}"/>
              </a:ext>
            </a:extLst>
          </p:cNvPr>
          <p:cNvSpPr txBox="1"/>
          <p:nvPr/>
        </p:nvSpPr>
        <p:spPr>
          <a:xfrm>
            <a:off x="755614" y="3053151"/>
            <a:ext cx="135806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Abonnementen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6F17E03-43D9-42EB-80B2-B9D35C952223}"/>
              </a:ext>
            </a:extLst>
          </p:cNvPr>
          <p:cNvSpPr txBox="1"/>
          <p:nvPr/>
        </p:nvSpPr>
        <p:spPr>
          <a:xfrm>
            <a:off x="351023" y="3326013"/>
            <a:ext cx="179087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 err="1">
                <a:latin typeface="Arial" panose="020B0604020202020204" pitchFamily="34" charset="0"/>
                <a:cs typeface="Arial" panose="020B0604020202020204" pitchFamily="34" charset="0"/>
              </a:rPr>
              <a:t>Locaal</a:t>
            </a:r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/Internationaal</a:t>
            </a:r>
          </a:p>
        </p:txBody>
      </p:sp>
      <p:sp>
        <p:nvSpPr>
          <p:cNvPr id="34" name="Arrow: Down 33">
            <a:extLst>
              <a:ext uri="{FF2B5EF4-FFF2-40B4-BE49-F238E27FC236}">
                <a16:creationId xmlns:a16="http://schemas.microsoft.com/office/drawing/2014/main" id="{C0158D35-8324-4828-A73C-37DFE9BF4D40}"/>
              </a:ext>
            </a:extLst>
          </p:cNvPr>
          <p:cNvSpPr/>
          <p:nvPr/>
        </p:nvSpPr>
        <p:spPr>
          <a:xfrm>
            <a:off x="2951001" y="2056438"/>
            <a:ext cx="208886" cy="3802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E25ED65-C388-4B63-9F38-C651ABEB8532}"/>
              </a:ext>
            </a:extLst>
          </p:cNvPr>
          <p:cNvSpPr txBox="1"/>
          <p:nvPr/>
        </p:nvSpPr>
        <p:spPr>
          <a:xfrm>
            <a:off x="2689764" y="2474961"/>
            <a:ext cx="69442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Omzet</a:t>
            </a:r>
          </a:p>
        </p:txBody>
      </p:sp>
      <p:pic>
        <p:nvPicPr>
          <p:cNvPr id="36" name="image2.png">
            <a:extLst>
              <a:ext uri="{FF2B5EF4-FFF2-40B4-BE49-F238E27FC236}">
                <a16:creationId xmlns:a16="http://schemas.microsoft.com/office/drawing/2014/main" id="{289BF6C9-E9F6-499E-B5AD-D70DB4273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21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69BBA69-3B03-4A9B-AAE3-83F10418E7C7}"/>
              </a:ext>
            </a:extLst>
          </p:cNvPr>
          <p:cNvSpPr txBox="1"/>
          <p:nvPr/>
        </p:nvSpPr>
        <p:spPr>
          <a:xfrm>
            <a:off x="4647723" y="1702789"/>
            <a:ext cx="14542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Kwaliteit kantoor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6C4771-2BA9-4AE8-A69C-13E908A3D6D6}"/>
              </a:ext>
            </a:extLst>
          </p:cNvPr>
          <p:cNvSpPr txBox="1"/>
          <p:nvPr/>
        </p:nvSpPr>
        <p:spPr>
          <a:xfrm>
            <a:off x="2347107" y="1702789"/>
            <a:ext cx="151195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Kwaliteit cliënteel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51DCBA-1255-4A30-B24C-7880153FB8A3}"/>
              </a:ext>
            </a:extLst>
          </p:cNvPr>
          <p:cNvSpPr txBox="1"/>
          <p:nvPr/>
        </p:nvSpPr>
        <p:spPr>
          <a:xfrm>
            <a:off x="6292999" y="1480928"/>
            <a:ext cx="115608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Specialisatie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6652F6-0A8B-4237-AC60-BE756F0B9DC5}"/>
              </a:ext>
            </a:extLst>
          </p:cNvPr>
          <p:cNvSpPr txBox="1"/>
          <p:nvPr/>
        </p:nvSpPr>
        <p:spPr>
          <a:xfrm>
            <a:off x="6292999" y="1754065"/>
            <a:ext cx="123303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Client owners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A98691-92AB-4B28-8FC4-0EB5C8450B89}"/>
              </a:ext>
            </a:extLst>
          </p:cNvPr>
          <p:cNvSpPr txBox="1"/>
          <p:nvPr/>
        </p:nvSpPr>
        <p:spPr>
          <a:xfrm>
            <a:off x="6317044" y="2027203"/>
            <a:ext cx="110799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Rainmakers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20F9D4-200E-4745-956D-8878338A2506}"/>
              </a:ext>
            </a:extLst>
          </p:cNvPr>
          <p:cNvSpPr txBox="1"/>
          <p:nvPr/>
        </p:nvSpPr>
        <p:spPr>
          <a:xfrm>
            <a:off x="6326423" y="2308711"/>
            <a:ext cx="148309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Hunters/Farmers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BB932DF-1489-4377-A317-D142321C76DB}"/>
              </a:ext>
            </a:extLst>
          </p:cNvPr>
          <p:cNvSpPr txBox="1"/>
          <p:nvPr/>
        </p:nvSpPr>
        <p:spPr>
          <a:xfrm>
            <a:off x="6329006" y="2592019"/>
            <a:ext cx="8194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Netwerk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F7C78C5-6E6C-417E-A1ED-61F59B76B449}"/>
              </a:ext>
            </a:extLst>
          </p:cNvPr>
          <p:cNvSpPr txBox="1"/>
          <p:nvPr/>
        </p:nvSpPr>
        <p:spPr>
          <a:xfrm>
            <a:off x="6326424" y="2842016"/>
            <a:ext cx="9252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Reputatie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9742F7-6AE8-44C1-9D9A-A5779BED3672}"/>
              </a:ext>
            </a:extLst>
          </p:cNvPr>
          <p:cNvSpPr txBox="1"/>
          <p:nvPr/>
        </p:nvSpPr>
        <p:spPr>
          <a:xfrm>
            <a:off x="6330811" y="3098322"/>
            <a:ext cx="1088760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Uitstraling</a:t>
            </a:r>
          </a:p>
          <a:p>
            <a:r>
              <a:rPr lang="nl-BE" sz="900" dirty="0">
                <a:latin typeface="Arial" panose="020B0604020202020204" pitchFamily="34" charset="0"/>
                <a:cs typeface="Arial" panose="020B0604020202020204" pitchFamily="34" charset="0"/>
              </a:rPr>
              <a:t>(bvb. huisvesting)</a:t>
            </a:r>
            <a:endParaRPr lang="nl-BE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2AB85F6-0477-4435-9684-80E4B5103D3D}"/>
              </a:ext>
            </a:extLst>
          </p:cNvPr>
          <p:cNvSpPr txBox="1"/>
          <p:nvPr/>
        </p:nvSpPr>
        <p:spPr>
          <a:xfrm>
            <a:off x="6340071" y="3650376"/>
            <a:ext cx="3289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3BB9CF4D-2D06-4FA4-9C09-9AA4C11A4A51}"/>
              </a:ext>
            </a:extLst>
          </p:cNvPr>
          <p:cNvSpPr/>
          <p:nvPr/>
        </p:nvSpPr>
        <p:spPr>
          <a:xfrm>
            <a:off x="6055801" y="1566099"/>
            <a:ext cx="188448" cy="2343986"/>
          </a:xfrm>
          <a:prstGeom prst="leftBrace">
            <a:avLst>
              <a:gd name="adj1" fmla="val 42453"/>
              <a:gd name="adj2" fmla="val 1309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3" name="Arrow: Left-Right 2">
            <a:extLst>
              <a:ext uri="{FF2B5EF4-FFF2-40B4-BE49-F238E27FC236}">
                <a16:creationId xmlns:a16="http://schemas.microsoft.com/office/drawing/2014/main" id="{E1941195-86E1-470E-83D6-5DE9606D611B}"/>
              </a:ext>
            </a:extLst>
          </p:cNvPr>
          <p:cNvSpPr/>
          <p:nvPr/>
        </p:nvSpPr>
        <p:spPr>
          <a:xfrm>
            <a:off x="3988789" y="1781480"/>
            <a:ext cx="542093" cy="14288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97C3E02-5A21-42AB-BBCB-CE8182323308}"/>
              </a:ext>
            </a:extLst>
          </p:cNvPr>
          <p:cNvSpPr txBox="1"/>
          <p:nvPr/>
        </p:nvSpPr>
        <p:spPr>
          <a:xfrm>
            <a:off x="6326423" y="3504825"/>
            <a:ext cx="117532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Productiviteit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4B8DA9-B987-4CC8-BE8A-A31AA3A06D3D}"/>
              </a:ext>
            </a:extLst>
          </p:cNvPr>
          <p:cNvSpPr txBox="1"/>
          <p:nvPr/>
        </p:nvSpPr>
        <p:spPr>
          <a:xfrm>
            <a:off x="2257781" y="1017207"/>
            <a:ext cx="3981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/>
              <a:t>Waardering advocatenkantoor</a:t>
            </a:r>
          </a:p>
        </p:txBody>
      </p:sp>
      <p:pic>
        <p:nvPicPr>
          <p:cNvPr id="24" name="image1.jpeg">
            <a:extLst>
              <a:ext uri="{FF2B5EF4-FFF2-40B4-BE49-F238E27FC236}">
                <a16:creationId xmlns:a16="http://schemas.microsoft.com/office/drawing/2014/main" id="{2D319D79-EB08-4F7E-BF10-309048535CF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6311" y="270472"/>
            <a:ext cx="1120085" cy="74179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015F442-B0D9-4797-A9C8-0E5D27DED11F}"/>
              </a:ext>
            </a:extLst>
          </p:cNvPr>
          <p:cNvSpPr txBox="1"/>
          <p:nvPr/>
        </p:nvSpPr>
        <p:spPr>
          <a:xfrm>
            <a:off x="495293" y="1525962"/>
            <a:ext cx="164660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 err="1">
                <a:latin typeface="Arial" panose="020B0604020202020204" pitchFamily="34" charset="0"/>
                <a:cs typeface="Arial" panose="020B0604020202020204" pitchFamily="34" charset="0"/>
              </a:rPr>
              <a:t>Recurrente</a:t>
            </a:r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 klanten</a:t>
            </a:r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4354DD2D-10B4-4CC4-BC20-86ED96E0A294}"/>
              </a:ext>
            </a:extLst>
          </p:cNvPr>
          <p:cNvSpPr/>
          <p:nvPr/>
        </p:nvSpPr>
        <p:spPr>
          <a:xfrm flipH="1">
            <a:off x="2086382" y="1545627"/>
            <a:ext cx="275638" cy="2343986"/>
          </a:xfrm>
          <a:prstGeom prst="leftBrace">
            <a:avLst>
              <a:gd name="adj1" fmla="val 42453"/>
              <a:gd name="adj2" fmla="val 1309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DE74503-C89C-4927-8E23-3EDC56572836}"/>
              </a:ext>
            </a:extLst>
          </p:cNvPr>
          <p:cNvSpPr txBox="1"/>
          <p:nvPr/>
        </p:nvSpPr>
        <p:spPr>
          <a:xfrm>
            <a:off x="706890" y="1842953"/>
            <a:ext cx="14350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Betalingsgedrag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732AB37-74A9-47CE-BB52-1026507C35D1}"/>
              </a:ext>
            </a:extLst>
          </p:cNvPr>
          <p:cNvSpPr txBox="1"/>
          <p:nvPr/>
        </p:nvSpPr>
        <p:spPr>
          <a:xfrm>
            <a:off x="149839" y="2169224"/>
            <a:ext cx="199605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Time-sheet/</a:t>
            </a:r>
            <a:r>
              <a:rPr lang="nl-BE" sz="1350" dirty="0" err="1"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1350" dirty="0" err="1">
                <a:latin typeface="Arial" panose="020B0604020202020204" pitchFamily="34" charset="0"/>
                <a:cs typeface="Arial" panose="020B0604020202020204" pitchFamily="34" charset="0"/>
              </a:rPr>
              <a:t>billing</a:t>
            </a:r>
            <a:endParaRPr lang="nl-BE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E986980-320F-4C0F-80E7-98CD71155A65}"/>
              </a:ext>
            </a:extLst>
          </p:cNvPr>
          <p:cNvSpPr txBox="1"/>
          <p:nvPr/>
        </p:nvSpPr>
        <p:spPr>
          <a:xfrm>
            <a:off x="556904" y="2481581"/>
            <a:ext cx="158889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80/20: cut </a:t>
            </a:r>
            <a:r>
              <a:rPr lang="nl-BE" sz="135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1350" dirty="0" err="1">
                <a:latin typeface="Arial" panose="020B0604020202020204" pitchFamily="34" charset="0"/>
                <a:cs typeface="Arial" panose="020B0604020202020204" pitchFamily="34" charset="0"/>
              </a:rPr>
              <a:t>tail</a:t>
            </a:r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EF47611-DB86-4335-A810-E0B97510E39F}"/>
              </a:ext>
            </a:extLst>
          </p:cNvPr>
          <p:cNvSpPr txBox="1"/>
          <p:nvPr/>
        </p:nvSpPr>
        <p:spPr>
          <a:xfrm>
            <a:off x="509720" y="2768357"/>
            <a:ext cx="163217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Belang ‘Big Cases’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0BAE59D-8D05-489B-BC46-6CD5F7935B85}"/>
              </a:ext>
            </a:extLst>
          </p:cNvPr>
          <p:cNvSpPr txBox="1"/>
          <p:nvPr/>
        </p:nvSpPr>
        <p:spPr>
          <a:xfrm>
            <a:off x="755614" y="3053151"/>
            <a:ext cx="135806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Abonnementen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6F17E03-43D9-42EB-80B2-B9D35C952223}"/>
              </a:ext>
            </a:extLst>
          </p:cNvPr>
          <p:cNvSpPr txBox="1"/>
          <p:nvPr/>
        </p:nvSpPr>
        <p:spPr>
          <a:xfrm>
            <a:off x="351023" y="3326013"/>
            <a:ext cx="179087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 err="1">
                <a:latin typeface="Arial" panose="020B0604020202020204" pitchFamily="34" charset="0"/>
                <a:cs typeface="Arial" panose="020B0604020202020204" pitchFamily="34" charset="0"/>
              </a:rPr>
              <a:t>Locaal</a:t>
            </a:r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/Internationaal</a:t>
            </a:r>
          </a:p>
        </p:txBody>
      </p:sp>
      <p:sp>
        <p:nvSpPr>
          <p:cNvPr id="34" name="Arrow: Down 33">
            <a:extLst>
              <a:ext uri="{FF2B5EF4-FFF2-40B4-BE49-F238E27FC236}">
                <a16:creationId xmlns:a16="http://schemas.microsoft.com/office/drawing/2014/main" id="{C0158D35-8324-4828-A73C-37DFE9BF4D40}"/>
              </a:ext>
            </a:extLst>
          </p:cNvPr>
          <p:cNvSpPr/>
          <p:nvPr/>
        </p:nvSpPr>
        <p:spPr>
          <a:xfrm>
            <a:off x="2951001" y="2056438"/>
            <a:ext cx="208886" cy="3802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E25ED65-C388-4B63-9F38-C651ABEB8532}"/>
              </a:ext>
            </a:extLst>
          </p:cNvPr>
          <p:cNvSpPr txBox="1"/>
          <p:nvPr/>
        </p:nvSpPr>
        <p:spPr>
          <a:xfrm>
            <a:off x="2689764" y="2474961"/>
            <a:ext cx="69442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Omzet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91DA5EB-AC34-4165-A62F-EA21157251D3}"/>
              </a:ext>
            </a:extLst>
          </p:cNvPr>
          <p:cNvSpPr txBox="1"/>
          <p:nvPr/>
        </p:nvSpPr>
        <p:spPr>
          <a:xfrm>
            <a:off x="4661917" y="2490713"/>
            <a:ext cx="13099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Hogere kosten</a:t>
            </a:r>
          </a:p>
        </p:txBody>
      </p:sp>
      <p:sp>
        <p:nvSpPr>
          <p:cNvPr id="37" name="Arrow: Down 36">
            <a:extLst>
              <a:ext uri="{FF2B5EF4-FFF2-40B4-BE49-F238E27FC236}">
                <a16:creationId xmlns:a16="http://schemas.microsoft.com/office/drawing/2014/main" id="{B4CC2D23-2F46-4338-BACE-860C8C5279C3}"/>
              </a:ext>
            </a:extLst>
          </p:cNvPr>
          <p:cNvSpPr/>
          <p:nvPr/>
        </p:nvSpPr>
        <p:spPr>
          <a:xfrm>
            <a:off x="5193909" y="2041175"/>
            <a:ext cx="208886" cy="3802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38" name="image2.png">
            <a:extLst>
              <a:ext uri="{FF2B5EF4-FFF2-40B4-BE49-F238E27FC236}">
                <a16:creationId xmlns:a16="http://schemas.microsoft.com/office/drawing/2014/main" id="{F1E2B0DD-4B4A-48A5-89FE-79DC97F92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32239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69BBA69-3B03-4A9B-AAE3-83F10418E7C7}"/>
              </a:ext>
            </a:extLst>
          </p:cNvPr>
          <p:cNvSpPr txBox="1"/>
          <p:nvPr/>
        </p:nvSpPr>
        <p:spPr>
          <a:xfrm>
            <a:off x="4647723" y="1702789"/>
            <a:ext cx="14542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Kwaliteit kantoor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6C4771-2BA9-4AE8-A69C-13E908A3D6D6}"/>
              </a:ext>
            </a:extLst>
          </p:cNvPr>
          <p:cNvSpPr txBox="1"/>
          <p:nvPr/>
        </p:nvSpPr>
        <p:spPr>
          <a:xfrm>
            <a:off x="2347107" y="1702789"/>
            <a:ext cx="151195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Kwaliteit cliënteel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51DCBA-1255-4A30-B24C-7880153FB8A3}"/>
              </a:ext>
            </a:extLst>
          </p:cNvPr>
          <p:cNvSpPr txBox="1"/>
          <p:nvPr/>
        </p:nvSpPr>
        <p:spPr>
          <a:xfrm>
            <a:off x="6292999" y="1480928"/>
            <a:ext cx="115608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Specialisatie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6652F6-0A8B-4237-AC60-BE756F0B9DC5}"/>
              </a:ext>
            </a:extLst>
          </p:cNvPr>
          <p:cNvSpPr txBox="1"/>
          <p:nvPr/>
        </p:nvSpPr>
        <p:spPr>
          <a:xfrm>
            <a:off x="6292999" y="1754065"/>
            <a:ext cx="123303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Client owners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A98691-92AB-4B28-8FC4-0EB5C8450B89}"/>
              </a:ext>
            </a:extLst>
          </p:cNvPr>
          <p:cNvSpPr txBox="1"/>
          <p:nvPr/>
        </p:nvSpPr>
        <p:spPr>
          <a:xfrm>
            <a:off x="6317044" y="2027203"/>
            <a:ext cx="110799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Rainmakers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20F9D4-200E-4745-956D-8878338A2506}"/>
              </a:ext>
            </a:extLst>
          </p:cNvPr>
          <p:cNvSpPr txBox="1"/>
          <p:nvPr/>
        </p:nvSpPr>
        <p:spPr>
          <a:xfrm>
            <a:off x="6326423" y="2308711"/>
            <a:ext cx="148309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Hunters/Farmers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BB932DF-1489-4377-A317-D142321C76DB}"/>
              </a:ext>
            </a:extLst>
          </p:cNvPr>
          <p:cNvSpPr txBox="1"/>
          <p:nvPr/>
        </p:nvSpPr>
        <p:spPr>
          <a:xfrm>
            <a:off x="6329006" y="2592019"/>
            <a:ext cx="8194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Netwerk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F7C78C5-6E6C-417E-A1ED-61F59B76B449}"/>
              </a:ext>
            </a:extLst>
          </p:cNvPr>
          <p:cNvSpPr txBox="1"/>
          <p:nvPr/>
        </p:nvSpPr>
        <p:spPr>
          <a:xfrm>
            <a:off x="6326424" y="2842016"/>
            <a:ext cx="9252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Reputatie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9742F7-6AE8-44C1-9D9A-A5779BED3672}"/>
              </a:ext>
            </a:extLst>
          </p:cNvPr>
          <p:cNvSpPr txBox="1"/>
          <p:nvPr/>
        </p:nvSpPr>
        <p:spPr>
          <a:xfrm>
            <a:off x="6330811" y="3098322"/>
            <a:ext cx="1088760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Uitstraling</a:t>
            </a:r>
          </a:p>
          <a:p>
            <a:r>
              <a:rPr lang="nl-BE" sz="900" dirty="0">
                <a:latin typeface="Arial" panose="020B0604020202020204" pitchFamily="34" charset="0"/>
                <a:cs typeface="Arial" panose="020B0604020202020204" pitchFamily="34" charset="0"/>
              </a:rPr>
              <a:t>(bvb. huisvesting)</a:t>
            </a:r>
            <a:endParaRPr lang="nl-BE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2AB85F6-0477-4435-9684-80E4B5103D3D}"/>
              </a:ext>
            </a:extLst>
          </p:cNvPr>
          <p:cNvSpPr txBox="1"/>
          <p:nvPr/>
        </p:nvSpPr>
        <p:spPr>
          <a:xfrm>
            <a:off x="6340071" y="3650376"/>
            <a:ext cx="3289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3BB9CF4D-2D06-4FA4-9C09-9AA4C11A4A51}"/>
              </a:ext>
            </a:extLst>
          </p:cNvPr>
          <p:cNvSpPr/>
          <p:nvPr/>
        </p:nvSpPr>
        <p:spPr>
          <a:xfrm>
            <a:off x="6055801" y="1566099"/>
            <a:ext cx="188448" cy="2343986"/>
          </a:xfrm>
          <a:prstGeom prst="leftBrace">
            <a:avLst>
              <a:gd name="adj1" fmla="val 42453"/>
              <a:gd name="adj2" fmla="val 1309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3" name="Arrow: Left-Right 2">
            <a:extLst>
              <a:ext uri="{FF2B5EF4-FFF2-40B4-BE49-F238E27FC236}">
                <a16:creationId xmlns:a16="http://schemas.microsoft.com/office/drawing/2014/main" id="{E1941195-86E1-470E-83D6-5DE9606D611B}"/>
              </a:ext>
            </a:extLst>
          </p:cNvPr>
          <p:cNvSpPr/>
          <p:nvPr/>
        </p:nvSpPr>
        <p:spPr>
          <a:xfrm>
            <a:off x="3988789" y="1781480"/>
            <a:ext cx="542093" cy="14288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97C3E02-5A21-42AB-BBCB-CE8182323308}"/>
              </a:ext>
            </a:extLst>
          </p:cNvPr>
          <p:cNvSpPr txBox="1"/>
          <p:nvPr/>
        </p:nvSpPr>
        <p:spPr>
          <a:xfrm>
            <a:off x="6326423" y="3504825"/>
            <a:ext cx="117532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Productiviteit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4B8DA9-B987-4CC8-BE8A-A31AA3A06D3D}"/>
              </a:ext>
            </a:extLst>
          </p:cNvPr>
          <p:cNvSpPr txBox="1"/>
          <p:nvPr/>
        </p:nvSpPr>
        <p:spPr>
          <a:xfrm>
            <a:off x="2257781" y="1017207"/>
            <a:ext cx="3981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/>
              <a:t>Waardering advocatenkantoor</a:t>
            </a:r>
          </a:p>
        </p:txBody>
      </p:sp>
      <p:pic>
        <p:nvPicPr>
          <p:cNvPr id="24" name="image1.jpeg">
            <a:extLst>
              <a:ext uri="{FF2B5EF4-FFF2-40B4-BE49-F238E27FC236}">
                <a16:creationId xmlns:a16="http://schemas.microsoft.com/office/drawing/2014/main" id="{2D319D79-EB08-4F7E-BF10-309048535CF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6311" y="270472"/>
            <a:ext cx="1120085" cy="74179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015F442-B0D9-4797-A9C8-0E5D27DED11F}"/>
              </a:ext>
            </a:extLst>
          </p:cNvPr>
          <p:cNvSpPr txBox="1"/>
          <p:nvPr/>
        </p:nvSpPr>
        <p:spPr>
          <a:xfrm>
            <a:off x="495293" y="1525962"/>
            <a:ext cx="164660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 err="1">
                <a:latin typeface="Arial" panose="020B0604020202020204" pitchFamily="34" charset="0"/>
                <a:cs typeface="Arial" panose="020B0604020202020204" pitchFamily="34" charset="0"/>
              </a:rPr>
              <a:t>Recurrente</a:t>
            </a:r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 klanten</a:t>
            </a:r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4354DD2D-10B4-4CC4-BC20-86ED96E0A294}"/>
              </a:ext>
            </a:extLst>
          </p:cNvPr>
          <p:cNvSpPr/>
          <p:nvPr/>
        </p:nvSpPr>
        <p:spPr>
          <a:xfrm flipH="1">
            <a:off x="2086382" y="1545627"/>
            <a:ext cx="275638" cy="2343986"/>
          </a:xfrm>
          <a:prstGeom prst="leftBrace">
            <a:avLst>
              <a:gd name="adj1" fmla="val 42453"/>
              <a:gd name="adj2" fmla="val 1309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DE74503-C89C-4927-8E23-3EDC56572836}"/>
              </a:ext>
            </a:extLst>
          </p:cNvPr>
          <p:cNvSpPr txBox="1"/>
          <p:nvPr/>
        </p:nvSpPr>
        <p:spPr>
          <a:xfrm>
            <a:off x="706890" y="1842953"/>
            <a:ext cx="14350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Betalingsgedrag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732AB37-74A9-47CE-BB52-1026507C35D1}"/>
              </a:ext>
            </a:extLst>
          </p:cNvPr>
          <p:cNvSpPr txBox="1"/>
          <p:nvPr/>
        </p:nvSpPr>
        <p:spPr>
          <a:xfrm>
            <a:off x="149839" y="2169224"/>
            <a:ext cx="199605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Time-sheet/</a:t>
            </a:r>
            <a:r>
              <a:rPr lang="nl-BE" sz="1350" dirty="0" err="1"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1350" dirty="0" err="1">
                <a:latin typeface="Arial" panose="020B0604020202020204" pitchFamily="34" charset="0"/>
                <a:cs typeface="Arial" panose="020B0604020202020204" pitchFamily="34" charset="0"/>
              </a:rPr>
              <a:t>billing</a:t>
            </a:r>
            <a:endParaRPr lang="nl-BE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E986980-320F-4C0F-80E7-98CD71155A65}"/>
              </a:ext>
            </a:extLst>
          </p:cNvPr>
          <p:cNvSpPr txBox="1"/>
          <p:nvPr/>
        </p:nvSpPr>
        <p:spPr>
          <a:xfrm>
            <a:off x="556904" y="2481581"/>
            <a:ext cx="158889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80/20: cut </a:t>
            </a:r>
            <a:r>
              <a:rPr lang="nl-BE" sz="135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1350" dirty="0" err="1">
                <a:latin typeface="Arial" panose="020B0604020202020204" pitchFamily="34" charset="0"/>
                <a:cs typeface="Arial" panose="020B0604020202020204" pitchFamily="34" charset="0"/>
              </a:rPr>
              <a:t>tail</a:t>
            </a:r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EF47611-DB86-4335-A810-E0B97510E39F}"/>
              </a:ext>
            </a:extLst>
          </p:cNvPr>
          <p:cNvSpPr txBox="1"/>
          <p:nvPr/>
        </p:nvSpPr>
        <p:spPr>
          <a:xfrm>
            <a:off x="509720" y="2768357"/>
            <a:ext cx="163217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Belang ‘Big Cases’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0BAE59D-8D05-489B-BC46-6CD5F7935B85}"/>
              </a:ext>
            </a:extLst>
          </p:cNvPr>
          <p:cNvSpPr txBox="1"/>
          <p:nvPr/>
        </p:nvSpPr>
        <p:spPr>
          <a:xfrm>
            <a:off x="755614" y="3053151"/>
            <a:ext cx="135806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Abonnementen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6F17E03-43D9-42EB-80B2-B9D35C952223}"/>
              </a:ext>
            </a:extLst>
          </p:cNvPr>
          <p:cNvSpPr txBox="1"/>
          <p:nvPr/>
        </p:nvSpPr>
        <p:spPr>
          <a:xfrm>
            <a:off x="351023" y="3326013"/>
            <a:ext cx="179087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 err="1">
                <a:latin typeface="Arial" panose="020B0604020202020204" pitchFamily="34" charset="0"/>
                <a:cs typeface="Arial" panose="020B0604020202020204" pitchFamily="34" charset="0"/>
              </a:rPr>
              <a:t>Locaal</a:t>
            </a:r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/Internationaal</a:t>
            </a:r>
          </a:p>
        </p:txBody>
      </p:sp>
      <p:sp>
        <p:nvSpPr>
          <p:cNvPr id="34" name="Arrow: Down 33">
            <a:extLst>
              <a:ext uri="{FF2B5EF4-FFF2-40B4-BE49-F238E27FC236}">
                <a16:creationId xmlns:a16="http://schemas.microsoft.com/office/drawing/2014/main" id="{C0158D35-8324-4828-A73C-37DFE9BF4D40}"/>
              </a:ext>
            </a:extLst>
          </p:cNvPr>
          <p:cNvSpPr/>
          <p:nvPr/>
        </p:nvSpPr>
        <p:spPr>
          <a:xfrm>
            <a:off x="2951001" y="2056438"/>
            <a:ext cx="208886" cy="3802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E25ED65-C388-4B63-9F38-C651ABEB8532}"/>
              </a:ext>
            </a:extLst>
          </p:cNvPr>
          <p:cNvSpPr txBox="1"/>
          <p:nvPr/>
        </p:nvSpPr>
        <p:spPr>
          <a:xfrm>
            <a:off x="2689764" y="2474961"/>
            <a:ext cx="69442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Omzet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91DA5EB-AC34-4165-A62F-EA21157251D3}"/>
              </a:ext>
            </a:extLst>
          </p:cNvPr>
          <p:cNvSpPr txBox="1"/>
          <p:nvPr/>
        </p:nvSpPr>
        <p:spPr>
          <a:xfrm>
            <a:off x="4661917" y="2490713"/>
            <a:ext cx="13099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Hogere kosten</a:t>
            </a:r>
          </a:p>
        </p:txBody>
      </p:sp>
      <p:sp>
        <p:nvSpPr>
          <p:cNvPr id="37" name="Arrow: Down 36">
            <a:extLst>
              <a:ext uri="{FF2B5EF4-FFF2-40B4-BE49-F238E27FC236}">
                <a16:creationId xmlns:a16="http://schemas.microsoft.com/office/drawing/2014/main" id="{B4CC2D23-2F46-4338-BACE-860C8C5279C3}"/>
              </a:ext>
            </a:extLst>
          </p:cNvPr>
          <p:cNvSpPr/>
          <p:nvPr/>
        </p:nvSpPr>
        <p:spPr>
          <a:xfrm>
            <a:off x="5193909" y="2041175"/>
            <a:ext cx="208886" cy="3802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38" name="Arrow: Down 37">
            <a:extLst>
              <a:ext uri="{FF2B5EF4-FFF2-40B4-BE49-F238E27FC236}">
                <a16:creationId xmlns:a16="http://schemas.microsoft.com/office/drawing/2014/main" id="{F84D1430-90B3-44D2-B93D-87E8C9B8FA6F}"/>
              </a:ext>
            </a:extLst>
          </p:cNvPr>
          <p:cNvSpPr/>
          <p:nvPr/>
        </p:nvSpPr>
        <p:spPr>
          <a:xfrm rot="2889925">
            <a:off x="4698501" y="2780776"/>
            <a:ext cx="144424" cy="3802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39" name="Arrow: Down 38">
            <a:extLst>
              <a:ext uri="{FF2B5EF4-FFF2-40B4-BE49-F238E27FC236}">
                <a16:creationId xmlns:a16="http://schemas.microsoft.com/office/drawing/2014/main" id="{B3CCC0DB-A6BF-4817-8727-237CBAC9E389}"/>
              </a:ext>
            </a:extLst>
          </p:cNvPr>
          <p:cNvSpPr/>
          <p:nvPr/>
        </p:nvSpPr>
        <p:spPr>
          <a:xfrm rot="18092933">
            <a:off x="3460828" y="2766690"/>
            <a:ext cx="144424" cy="3802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A25BE70-A179-4225-BB25-A3087B4402EC}"/>
              </a:ext>
            </a:extLst>
          </p:cNvPr>
          <p:cNvSpPr txBox="1"/>
          <p:nvPr/>
        </p:nvSpPr>
        <p:spPr>
          <a:xfrm>
            <a:off x="3680029" y="3212666"/>
            <a:ext cx="113685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Rendabiliteit</a:t>
            </a:r>
          </a:p>
        </p:txBody>
      </p:sp>
      <p:pic>
        <p:nvPicPr>
          <p:cNvPr id="41" name="image2.png">
            <a:extLst>
              <a:ext uri="{FF2B5EF4-FFF2-40B4-BE49-F238E27FC236}">
                <a16:creationId xmlns:a16="http://schemas.microsoft.com/office/drawing/2014/main" id="{D24AA57F-D6C0-4A3C-AA4D-1FA75CB8C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28930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69BBA69-3B03-4A9B-AAE3-83F10418E7C7}"/>
              </a:ext>
            </a:extLst>
          </p:cNvPr>
          <p:cNvSpPr txBox="1"/>
          <p:nvPr/>
        </p:nvSpPr>
        <p:spPr>
          <a:xfrm>
            <a:off x="4647723" y="1702789"/>
            <a:ext cx="14542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Kwaliteit kantoor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6C4771-2BA9-4AE8-A69C-13E908A3D6D6}"/>
              </a:ext>
            </a:extLst>
          </p:cNvPr>
          <p:cNvSpPr txBox="1"/>
          <p:nvPr/>
        </p:nvSpPr>
        <p:spPr>
          <a:xfrm>
            <a:off x="2347107" y="1702789"/>
            <a:ext cx="151195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Kwaliteit cliënteel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51DCBA-1255-4A30-B24C-7880153FB8A3}"/>
              </a:ext>
            </a:extLst>
          </p:cNvPr>
          <p:cNvSpPr txBox="1"/>
          <p:nvPr/>
        </p:nvSpPr>
        <p:spPr>
          <a:xfrm>
            <a:off x="6292999" y="1480928"/>
            <a:ext cx="115608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Specialisatie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6652F6-0A8B-4237-AC60-BE756F0B9DC5}"/>
              </a:ext>
            </a:extLst>
          </p:cNvPr>
          <p:cNvSpPr txBox="1"/>
          <p:nvPr/>
        </p:nvSpPr>
        <p:spPr>
          <a:xfrm>
            <a:off x="6292999" y="1754065"/>
            <a:ext cx="123303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Client owners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A98691-92AB-4B28-8FC4-0EB5C8450B89}"/>
              </a:ext>
            </a:extLst>
          </p:cNvPr>
          <p:cNvSpPr txBox="1"/>
          <p:nvPr/>
        </p:nvSpPr>
        <p:spPr>
          <a:xfrm>
            <a:off x="6317044" y="2027203"/>
            <a:ext cx="110799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Rainmakers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20F9D4-200E-4745-956D-8878338A2506}"/>
              </a:ext>
            </a:extLst>
          </p:cNvPr>
          <p:cNvSpPr txBox="1"/>
          <p:nvPr/>
        </p:nvSpPr>
        <p:spPr>
          <a:xfrm>
            <a:off x="6326423" y="2308711"/>
            <a:ext cx="148309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Hunters/Farmers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BB932DF-1489-4377-A317-D142321C76DB}"/>
              </a:ext>
            </a:extLst>
          </p:cNvPr>
          <p:cNvSpPr txBox="1"/>
          <p:nvPr/>
        </p:nvSpPr>
        <p:spPr>
          <a:xfrm>
            <a:off x="6329006" y="2592019"/>
            <a:ext cx="8194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Netwerk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F7C78C5-6E6C-417E-A1ED-61F59B76B449}"/>
              </a:ext>
            </a:extLst>
          </p:cNvPr>
          <p:cNvSpPr txBox="1"/>
          <p:nvPr/>
        </p:nvSpPr>
        <p:spPr>
          <a:xfrm>
            <a:off x="6326424" y="2842016"/>
            <a:ext cx="9252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Reputatie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9742F7-6AE8-44C1-9D9A-A5779BED3672}"/>
              </a:ext>
            </a:extLst>
          </p:cNvPr>
          <p:cNvSpPr txBox="1"/>
          <p:nvPr/>
        </p:nvSpPr>
        <p:spPr>
          <a:xfrm>
            <a:off x="6330811" y="3098322"/>
            <a:ext cx="1088760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Uitstraling</a:t>
            </a:r>
          </a:p>
          <a:p>
            <a:r>
              <a:rPr lang="nl-BE" sz="900" dirty="0">
                <a:latin typeface="Arial" panose="020B0604020202020204" pitchFamily="34" charset="0"/>
                <a:cs typeface="Arial" panose="020B0604020202020204" pitchFamily="34" charset="0"/>
              </a:rPr>
              <a:t>(bvb. huisvesting)</a:t>
            </a:r>
            <a:endParaRPr lang="nl-BE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2AB85F6-0477-4435-9684-80E4B5103D3D}"/>
              </a:ext>
            </a:extLst>
          </p:cNvPr>
          <p:cNvSpPr txBox="1"/>
          <p:nvPr/>
        </p:nvSpPr>
        <p:spPr>
          <a:xfrm>
            <a:off x="6340071" y="3650376"/>
            <a:ext cx="3289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3BB9CF4D-2D06-4FA4-9C09-9AA4C11A4A51}"/>
              </a:ext>
            </a:extLst>
          </p:cNvPr>
          <p:cNvSpPr/>
          <p:nvPr/>
        </p:nvSpPr>
        <p:spPr>
          <a:xfrm>
            <a:off x="6055801" y="1566099"/>
            <a:ext cx="188448" cy="2343986"/>
          </a:xfrm>
          <a:prstGeom prst="leftBrace">
            <a:avLst>
              <a:gd name="adj1" fmla="val 42453"/>
              <a:gd name="adj2" fmla="val 1309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3" name="Arrow: Left-Right 2">
            <a:extLst>
              <a:ext uri="{FF2B5EF4-FFF2-40B4-BE49-F238E27FC236}">
                <a16:creationId xmlns:a16="http://schemas.microsoft.com/office/drawing/2014/main" id="{E1941195-86E1-470E-83D6-5DE9606D611B}"/>
              </a:ext>
            </a:extLst>
          </p:cNvPr>
          <p:cNvSpPr/>
          <p:nvPr/>
        </p:nvSpPr>
        <p:spPr>
          <a:xfrm>
            <a:off x="3988789" y="1781480"/>
            <a:ext cx="542093" cy="14288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97C3E02-5A21-42AB-BBCB-CE8182323308}"/>
              </a:ext>
            </a:extLst>
          </p:cNvPr>
          <p:cNvSpPr txBox="1"/>
          <p:nvPr/>
        </p:nvSpPr>
        <p:spPr>
          <a:xfrm>
            <a:off x="6326423" y="3504825"/>
            <a:ext cx="117532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Productiviteit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4B8DA9-B987-4CC8-BE8A-A31AA3A06D3D}"/>
              </a:ext>
            </a:extLst>
          </p:cNvPr>
          <p:cNvSpPr txBox="1"/>
          <p:nvPr/>
        </p:nvSpPr>
        <p:spPr>
          <a:xfrm>
            <a:off x="2257781" y="1017207"/>
            <a:ext cx="3981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/>
              <a:t>Waardering advocatenkantoor</a:t>
            </a:r>
          </a:p>
        </p:txBody>
      </p:sp>
      <p:pic>
        <p:nvPicPr>
          <p:cNvPr id="24" name="image1.jpeg">
            <a:extLst>
              <a:ext uri="{FF2B5EF4-FFF2-40B4-BE49-F238E27FC236}">
                <a16:creationId xmlns:a16="http://schemas.microsoft.com/office/drawing/2014/main" id="{2D319D79-EB08-4F7E-BF10-309048535CF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6311" y="270472"/>
            <a:ext cx="1120085" cy="74179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015F442-B0D9-4797-A9C8-0E5D27DED11F}"/>
              </a:ext>
            </a:extLst>
          </p:cNvPr>
          <p:cNvSpPr txBox="1"/>
          <p:nvPr/>
        </p:nvSpPr>
        <p:spPr>
          <a:xfrm>
            <a:off x="495293" y="1525962"/>
            <a:ext cx="164660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 err="1">
                <a:latin typeface="Arial" panose="020B0604020202020204" pitchFamily="34" charset="0"/>
                <a:cs typeface="Arial" panose="020B0604020202020204" pitchFamily="34" charset="0"/>
              </a:rPr>
              <a:t>Recurrente</a:t>
            </a:r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 klanten</a:t>
            </a:r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4354DD2D-10B4-4CC4-BC20-86ED96E0A294}"/>
              </a:ext>
            </a:extLst>
          </p:cNvPr>
          <p:cNvSpPr/>
          <p:nvPr/>
        </p:nvSpPr>
        <p:spPr>
          <a:xfrm flipH="1">
            <a:off x="2086382" y="1545627"/>
            <a:ext cx="275638" cy="2343986"/>
          </a:xfrm>
          <a:prstGeom prst="leftBrace">
            <a:avLst>
              <a:gd name="adj1" fmla="val 42453"/>
              <a:gd name="adj2" fmla="val 1309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DE74503-C89C-4927-8E23-3EDC56572836}"/>
              </a:ext>
            </a:extLst>
          </p:cNvPr>
          <p:cNvSpPr txBox="1"/>
          <p:nvPr/>
        </p:nvSpPr>
        <p:spPr>
          <a:xfrm>
            <a:off x="706890" y="1842953"/>
            <a:ext cx="14350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Betalingsgedrag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732AB37-74A9-47CE-BB52-1026507C35D1}"/>
              </a:ext>
            </a:extLst>
          </p:cNvPr>
          <p:cNvSpPr txBox="1"/>
          <p:nvPr/>
        </p:nvSpPr>
        <p:spPr>
          <a:xfrm>
            <a:off x="149839" y="2169224"/>
            <a:ext cx="199605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Time-sheet/</a:t>
            </a:r>
            <a:r>
              <a:rPr lang="nl-BE" sz="1350" dirty="0" err="1"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1350" dirty="0" err="1">
                <a:latin typeface="Arial" panose="020B0604020202020204" pitchFamily="34" charset="0"/>
                <a:cs typeface="Arial" panose="020B0604020202020204" pitchFamily="34" charset="0"/>
              </a:rPr>
              <a:t>billing</a:t>
            </a:r>
            <a:endParaRPr lang="nl-BE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E986980-320F-4C0F-80E7-98CD71155A65}"/>
              </a:ext>
            </a:extLst>
          </p:cNvPr>
          <p:cNvSpPr txBox="1"/>
          <p:nvPr/>
        </p:nvSpPr>
        <p:spPr>
          <a:xfrm>
            <a:off x="556904" y="2481581"/>
            <a:ext cx="158889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80/20: cut </a:t>
            </a:r>
            <a:r>
              <a:rPr lang="nl-BE" sz="135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1350" dirty="0" err="1">
                <a:latin typeface="Arial" panose="020B0604020202020204" pitchFamily="34" charset="0"/>
                <a:cs typeface="Arial" panose="020B0604020202020204" pitchFamily="34" charset="0"/>
              </a:rPr>
              <a:t>tail</a:t>
            </a:r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EF47611-DB86-4335-A810-E0B97510E39F}"/>
              </a:ext>
            </a:extLst>
          </p:cNvPr>
          <p:cNvSpPr txBox="1"/>
          <p:nvPr/>
        </p:nvSpPr>
        <p:spPr>
          <a:xfrm>
            <a:off x="509720" y="2768357"/>
            <a:ext cx="163217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Belang ‘Big Cases’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0BAE59D-8D05-489B-BC46-6CD5F7935B85}"/>
              </a:ext>
            </a:extLst>
          </p:cNvPr>
          <p:cNvSpPr txBox="1"/>
          <p:nvPr/>
        </p:nvSpPr>
        <p:spPr>
          <a:xfrm>
            <a:off x="755614" y="3053151"/>
            <a:ext cx="135806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Abonnementen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6F17E03-43D9-42EB-80B2-B9D35C952223}"/>
              </a:ext>
            </a:extLst>
          </p:cNvPr>
          <p:cNvSpPr txBox="1"/>
          <p:nvPr/>
        </p:nvSpPr>
        <p:spPr>
          <a:xfrm>
            <a:off x="351023" y="3326013"/>
            <a:ext cx="179087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 err="1">
                <a:latin typeface="Arial" panose="020B0604020202020204" pitchFamily="34" charset="0"/>
                <a:cs typeface="Arial" panose="020B0604020202020204" pitchFamily="34" charset="0"/>
              </a:rPr>
              <a:t>Locaal</a:t>
            </a:r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/Internationaal</a:t>
            </a:r>
          </a:p>
        </p:txBody>
      </p:sp>
      <p:sp>
        <p:nvSpPr>
          <p:cNvPr id="34" name="Arrow: Down 33">
            <a:extLst>
              <a:ext uri="{FF2B5EF4-FFF2-40B4-BE49-F238E27FC236}">
                <a16:creationId xmlns:a16="http://schemas.microsoft.com/office/drawing/2014/main" id="{C0158D35-8324-4828-A73C-37DFE9BF4D40}"/>
              </a:ext>
            </a:extLst>
          </p:cNvPr>
          <p:cNvSpPr/>
          <p:nvPr/>
        </p:nvSpPr>
        <p:spPr>
          <a:xfrm>
            <a:off x="2951001" y="2056438"/>
            <a:ext cx="208886" cy="3802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E25ED65-C388-4B63-9F38-C651ABEB8532}"/>
              </a:ext>
            </a:extLst>
          </p:cNvPr>
          <p:cNvSpPr txBox="1"/>
          <p:nvPr/>
        </p:nvSpPr>
        <p:spPr>
          <a:xfrm>
            <a:off x="2689764" y="2474961"/>
            <a:ext cx="69442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Omzet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91DA5EB-AC34-4165-A62F-EA21157251D3}"/>
              </a:ext>
            </a:extLst>
          </p:cNvPr>
          <p:cNvSpPr txBox="1"/>
          <p:nvPr/>
        </p:nvSpPr>
        <p:spPr>
          <a:xfrm>
            <a:off x="4661917" y="2490713"/>
            <a:ext cx="13099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Hogere kosten</a:t>
            </a:r>
          </a:p>
        </p:txBody>
      </p:sp>
      <p:sp>
        <p:nvSpPr>
          <p:cNvPr id="37" name="Arrow: Down 36">
            <a:extLst>
              <a:ext uri="{FF2B5EF4-FFF2-40B4-BE49-F238E27FC236}">
                <a16:creationId xmlns:a16="http://schemas.microsoft.com/office/drawing/2014/main" id="{B4CC2D23-2F46-4338-BACE-860C8C5279C3}"/>
              </a:ext>
            </a:extLst>
          </p:cNvPr>
          <p:cNvSpPr/>
          <p:nvPr/>
        </p:nvSpPr>
        <p:spPr>
          <a:xfrm>
            <a:off x="5193909" y="2041175"/>
            <a:ext cx="208886" cy="3802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38" name="Arrow: Down 37">
            <a:extLst>
              <a:ext uri="{FF2B5EF4-FFF2-40B4-BE49-F238E27FC236}">
                <a16:creationId xmlns:a16="http://schemas.microsoft.com/office/drawing/2014/main" id="{F84D1430-90B3-44D2-B93D-87E8C9B8FA6F}"/>
              </a:ext>
            </a:extLst>
          </p:cNvPr>
          <p:cNvSpPr/>
          <p:nvPr/>
        </p:nvSpPr>
        <p:spPr>
          <a:xfrm rot="2889925">
            <a:off x="4698501" y="2780776"/>
            <a:ext cx="144424" cy="3802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39" name="Arrow: Down 38">
            <a:extLst>
              <a:ext uri="{FF2B5EF4-FFF2-40B4-BE49-F238E27FC236}">
                <a16:creationId xmlns:a16="http://schemas.microsoft.com/office/drawing/2014/main" id="{B3CCC0DB-A6BF-4817-8727-237CBAC9E389}"/>
              </a:ext>
            </a:extLst>
          </p:cNvPr>
          <p:cNvSpPr/>
          <p:nvPr/>
        </p:nvSpPr>
        <p:spPr>
          <a:xfrm rot="18092933">
            <a:off x="3460828" y="2766690"/>
            <a:ext cx="144424" cy="3802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A25BE70-A179-4225-BB25-A3087B4402EC}"/>
              </a:ext>
            </a:extLst>
          </p:cNvPr>
          <p:cNvSpPr txBox="1"/>
          <p:nvPr/>
        </p:nvSpPr>
        <p:spPr>
          <a:xfrm>
            <a:off x="3680029" y="3212666"/>
            <a:ext cx="113685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Rendabiliteit</a:t>
            </a:r>
          </a:p>
        </p:txBody>
      </p:sp>
      <p:sp>
        <p:nvSpPr>
          <p:cNvPr id="41" name="Arrow: Down 40">
            <a:extLst>
              <a:ext uri="{FF2B5EF4-FFF2-40B4-BE49-F238E27FC236}">
                <a16:creationId xmlns:a16="http://schemas.microsoft.com/office/drawing/2014/main" id="{1356946C-023A-4599-8FCB-D752F4F50B55}"/>
              </a:ext>
            </a:extLst>
          </p:cNvPr>
          <p:cNvSpPr/>
          <p:nvPr/>
        </p:nvSpPr>
        <p:spPr>
          <a:xfrm>
            <a:off x="4093024" y="3528153"/>
            <a:ext cx="264695" cy="5293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0DCF11E-81AB-47D4-B81B-7EC32CA0ED05}"/>
              </a:ext>
            </a:extLst>
          </p:cNvPr>
          <p:cNvSpPr txBox="1"/>
          <p:nvPr/>
        </p:nvSpPr>
        <p:spPr>
          <a:xfrm>
            <a:off x="2786348" y="4164072"/>
            <a:ext cx="261161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Waardering </a:t>
            </a:r>
            <a:r>
              <a:rPr lang="nl-BE" sz="1350" u="sng" dirty="0">
                <a:latin typeface="Arial" panose="020B0604020202020204" pitchFamily="34" charset="0"/>
                <a:cs typeface="Arial" panose="020B0604020202020204" pitchFamily="34" charset="0"/>
              </a:rPr>
              <a:t>op basis van omzet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E9D3277-F423-467A-B057-43706584DA06}"/>
              </a:ext>
            </a:extLst>
          </p:cNvPr>
          <p:cNvCxnSpPr/>
          <p:nvPr/>
        </p:nvCxnSpPr>
        <p:spPr>
          <a:xfrm>
            <a:off x="4635529" y="4109666"/>
            <a:ext cx="613610" cy="4468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7E30EED-733D-4085-893E-CA9516627623}"/>
              </a:ext>
            </a:extLst>
          </p:cNvPr>
          <p:cNvCxnSpPr>
            <a:cxnSpLocks/>
          </p:cNvCxnSpPr>
          <p:nvPr/>
        </p:nvCxnSpPr>
        <p:spPr>
          <a:xfrm flipV="1">
            <a:off x="4725764" y="4022996"/>
            <a:ext cx="523374" cy="62375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image2.png">
            <a:extLst>
              <a:ext uri="{FF2B5EF4-FFF2-40B4-BE49-F238E27FC236}">
                <a16:creationId xmlns:a16="http://schemas.microsoft.com/office/drawing/2014/main" id="{85AF59EC-3B16-4059-9EEC-09746F559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841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2.png">
            <a:extLst>
              <a:ext uri="{FF2B5EF4-FFF2-40B4-BE49-F238E27FC236}">
                <a16:creationId xmlns:a16="http://schemas.microsoft.com/office/drawing/2014/main" id="{1FC00CAD-CAE9-4B9B-AB84-F9E312FFD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2843808" y="2471607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2988270" y="2544632"/>
            <a:ext cx="11525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8" name="Text Box 56"/>
          <p:cNvSpPr txBox="1">
            <a:spLocks noChangeArrowheads="1"/>
          </p:cNvSpPr>
          <p:nvPr/>
        </p:nvSpPr>
        <p:spPr bwMode="auto">
          <a:xfrm>
            <a:off x="4140795" y="2996952"/>
            <a:ext cx="1150938" cy="36004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Schuld</a:t>
            </a:r>
          </a:p>
        </p:txBody>
      </p:sp>
      <p:sp>
        <p:nvSpPr>
          <p:cNvPr id="9" name="Text Box 57"/>
          <p:cNvSpPr txBox="1">
            <a:spLocks noChangeArrowheads="1"/>
          </p:cNvSpPr>
          <p:nvPr/>
        </p:nvSpPr>
        <p:spPr bwMode="auto">
          <a:xfrm>
            <a:off x="4140795" y="2544632"/>
            <a:ext cx="1150938" cy="472004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Eigen vermogen</a:t>
            </a:r>
          </a:p>
        </p:txBody>
      </p:sp>
      <p:sp>
        <p:nvSpPr>
          <p:cNvPr id="10" name="Text Box 58"/>
          <p:cNvSpPr txBox="1">
            <a:spLocks noChangeArrowheads="1"/>
          </p:cNvSpPr>
          <p:nvPr/>
        </p:nvSpPr>
        <p:spPr bwMode="auto">
          <a:xfrm>
            <a:off x="4140795" y="3356992"/>
            <a:ext cx="1150938" cy="23142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&lt;1Y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2989015" y="3263770"/>
            <a:ext cx="11509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Voorraden</a:t>
            </a:r>
          </a:p>
        </p:txBody>
      </p:sp>
      <p:sp>
        <p:nvSpPr>
          <p:cNvPr id="12" name="Text Box 61"/>
          <p:cNvSpPr txBox="1">
            <a:spLocks noChangeArrowheads="1"/>
          </p:cNvSpPr>
          <p:nvPr/>
        </p:nvSpPr>
        <p:spPr bwMode="auto">
          <a:xfrm>
            <a:off x="2989015" y="3911470"/>
            <a:ext cx="1150937" cy="46910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Vorderingen</a:t>
            </a:r>
          </a:p>
        </p:txBody>
      </p: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2988270" y="3481257"/>
            <a:ext cx="11509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BE" sz="1200"/>
              <a:t>Handels-vorderingen</a:t>
            </a:r>
            <a:endParaRPr lang="nl-NL" sz="1200"/>
          </a:p>
        </p:txBody>
      </p:sp>
      <p:sp>
        <p:nvSpPr>
          <p:cNvPr id="14" name="Text Box 63"/>
          <p:cNvSpPr txBox="1">
            <a:spLocks noChangeArrowheads="1"/>
          </p:cNvSpPr>
          <p:nvPr/>
        </p:nvSpPr>
        <p:spPr bwMode="auto">
          <a:xfrm>
            <a:off x="4140795" y="3588413"/>
            <a:ext cx="1150938" cy="253207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KT Fin Schuld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5" name="Text Box 64"/>
          <p:cNvSpPr txBox="1">
            <a:spLocks noChangeArrowheads="1"/>
          </p:cNvSpPr>
          <p:nvPr/>
        </p:nvSpPr>
        <p:spPr bwMode="auto">
          <a:xfrm>
            <a:off x="4140795" y="3840032"/>
            <a:ext cx="11509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Leveranciers</a:t>
            </a:r>
          </a:p>
        </p:txBody>
      </p:sp>
      <p:sp>
        <p:nvSpPr>
          <p:cNvPr id="19" name="Text Box 72"/>
          <p:cNvSpPr txBox="1">
            <a:spLocks noChangeArrowheads="1"/>
          </p:cNvSpPr>
          <p:nvPr/>
        </p:nvSpPr>
        <p:spPr bwMode="auto">
          <a:xfrm>
            <a:off x="4140795" y="4128957"/>
            <a:ext cx="1150938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Soc/Fisc.</a:t>
            </a:r>
          </a:p>
          <a:p>
            <a:pPr algn="ctr" eaLnBrk="1" hangingPunct="1"/>
            <a:r>
              <a:rPr lang="nl-NL" sz="1200"/>
              <a:t>Schulden</a:t>
            </a:r>
          </a:p>
          <a:p>
            <a:pPr algn="ctr" eaLnBrk="1" hangingPunct="1"/>
            <a:endParaRPr lang="nl-NL" sz="1200"/>
          </a:p>
        </p:txBody>
      </p:sp>
      <p:sp>
        <p:nvSpPr>
          <p:cNvPr id="20" name="Text Box 73"/>
          <p:cNvSpPr txBox="1">
            <a:spLocks noChangeArrowheads="1"/>
          </p:cNvSpPr>
          <p:nvPr/>
        </p:nvSpPr>
        <p:spPr bwMode="auto">
          <a:xfrm>
            <a:off x="2984356" y="4381625"/>
            <a:ext cx="1152525" cy="26709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 err="1"/>
              <a:t>Liq.Middelen</a:t>
            </a:r>
            <a:endParaRPr lang="nl-NL" sz="1000" dirty="0"/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4140795" y="2471607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25" name="TextBox 24"/>
          <p:cNvSpPr txBox="1"/>
          <p:nvPr/>
        </p:nvSpPr>
        <p:spPr>
          <a:xfrm>
            <a:off x="3682013" y="2123564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Balans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BF2AF88-27AE-4A0F-A2A2-FC95706ABFFD}"/>
              </a:ext>
            </a:extLst>
          </p:cNvPr>
          <p:cNvSpPr txBox="1"/>
          <p:nvPr/>
        </p:nvSpPr>
        <p:spPr>
          <a:xfrm>
            <a:off x="2913179" y="4570241"/>
            <a:ext cx="248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4472BE"/>
                </a:solidFill>
              </a:rPr>
              <a:t>Bedrijfskapitaalbehoefte</a:t>
            </a: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A9C10B4B-2294-43B5-A0D3-4D8AD6731EEB}"/>
              </a:ext>
            </a:extLst>
          </p:cNvPr>
          <p:cNvSpPr/>
          <p:nvPr/>
        </p:nvSpPr>
        <p:spPr>
          <a:xfrm>
            <a:off x="2974769" y="3265714"/>
            <a:ext cx="1163782" cy="1110343"/>
          </a:xfrm>
          <a:custGeom>
            <a:avLst/>
            <a:gdLst>
              <a:gd name="connsiteX0" fmla="*/ 5937 w 1163782"/>
              <a:gd name="connsiteY0" fmla="*/ 0 h 1110343"/>
              <a:gd name="connsiteX1" fmla="*/ 1163782 w 1163782"/>
              <a:gd name="connsiteY1" fmla="*/ 5938 h 1110343"/>
              <a:gd name="connsiteX2" fmla="*/ 1140031 w 1163782"/>
              <a:gd name="connsiteY2" fmla="*/ 581891 h 1110343"/>
              <a:gd name="connsiteX3" fmla="*/ 896587 w 1163782"/>
              <a:gd name="connsiteY3" fmla="*/ 1110343 h 1110343"/>
              <a:gd name="connsiteX4" fmla="*/ 0 w 1163782"/>
              <a:gd name="connsiteY4" fmla="*/ 1110343 h 1110343"/>
              <a:gd name="connsiteX5" fmla="*/ 5937 w 1163782"/>
              <a:gd name="connsiteY5" fmla="*/ 0 h 111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782" h="1110343">
                <a:moveTo>
                  <a:pt x="5937" y="0"/>
                </a:moveTo>
                <a:lnTo>
                  <a:pt x="1163782" y="5938"/>
                </a:lnTo>
                <a:lnTo>
                  <a:pt x="1140031" y="581891"/>
                </a:lnTo>
                <a:lnTo>
                  <a:pt x="896587" y="1110343"/>
                </a:lnTo>
                <a:lnTo>
                  <a:pt x="0" y="1110343"/>
                </a:lnTo>
                <a:lnTo>
                  <a:pt x="5937" y="0"/>
                </a:lnTo>
                <a:close/>
              </a:path>
            </a:pathLst>
          </a:custGeom>
          <a:solidFill>
            <a:srgbClr val="4472BE">
              <a:alpha val="21961"/>
            </a:srgbClr>
          </a:solidFill>
          <a:ln>
            <a:solidFill>
              <a:srgbClr val="2F528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873F4D73-845A-42CC-BA9A-1EF19FE1D19B}"/>
              </a:ext>
            </a:extLst>
          </p:cNvPr>
          <p:cNvSpPr/>
          <p:nvPr/>
        </p:nvSpPr>
        <p:spPr>
          <a:xfrm>
            <a:off x="3996046" y="3840239"/>
            <a:ext cx="1306286" cy="801584"/>
          </a:xfrm>
          <a:custGeom>
            <a:avLst/>
            <a:gdLst>
              <a:gd name="connsiteX0" fmla="*/ 0 w 1306286"/>
              <a:gd name="connsiteY0" fmla="*/ 522514 h 801584"/>
              <a:gd name="connsiteX1" fmla="*/ 154379 w 1306286"/>
              <a:gd name="connsiteY1" fmla="*/ 522514 h 801584"/>
              <a:gd name="connsiteX2" fmla="*/ 160317 w 1306286"/>
              <a:gd name="connsiteY2" fmla="*/ 795647 h 801584"/>
              <a:gd name="connsiteX3" fmla="*/ 1288473 w 1306286"/>
              <a:gd name="connsiteY3" fmla="*/ 801584 h 801584"/>
              <a:gd name="connsiteX4" fmla="*/ 1306286 w 1306286"/>
              <a:gd name="connsiteY4" fmla="*/ 0 h 801584"/>
              <a:gd name="connsiteX5" fmla="*/ 285008 w 1306286"/>
              <a:gd name="connsiteY5" fmla="*/ 17813 h 801584"/>
              <a:gd name="connsiteX6" fmla="*/ 0 w 1306286"/>
              <a:gd name="connsiteY6" fmla="*/ 522514 h 80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6286" h="801584">
                <a:moveTo>
                  <a:pt x="0" y="522514"/>
                </a:moveTo>
                <a:lnTo>
                  <a:pt x="154379" y="522514"/>
                </a:lnTo>
                <a:lnTo>
                  <a:pt x="160317" y="795647"/>
                </a:lnTo>
                <a:lnTo>
                  <a:pt x="1288473" y="801584"/>
                </a:lnTo>
                <a:lnTo>
                  <a:pt x="1306286" y="0"/>
                </a:lnTo>
                <a:lnTo>
                  <a:pt x="285008" y="17813"/>
                </a:lnTo>
                <a:lnTo>
                  <a:pt x="0" y="522514"/>
                </a:lnTo>
                <a:close/>
              </a:path>
            </a:pathLst>
          </a:custGeom>
          <a:solidFill>
            <a:srgbClr val="4472C4">
              <a:alpha val="2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9" name="image1.jpeg">
            <a:extLst>
              <a:ext uri="{FF2B5EF4-FFF2-40B4-BE49-F238E27FC236}">
                <a16:creationId xmlns:a16="http://schemas.microsoft.com/office/drawing/2014/main" id="{4C3DD619-6388-4BA2-8356-2FB8E64D19A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1844" y="5988106"/>
            <a:ext cx="1459448" cy="73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64918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69BBA69-3B03-4A9B-AAE3-83F10418E7C7}"/>
              </a:ext>
            </a:extLst>
          </p:cNvPr>
          <p:cNvSpPr txBox="1"/>
          <p:nvPr/>
        </p:nvSpPr>
        <p:spPr>
          <a:xfrm>
            <a:off x="4647723" y="1702789"/>
            <a:ext cx="14542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Kwaliteit kantoor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6C4771-2BA9-4AE8-A69C-13E908A3D6D6}"/>
              </a:ext>
            </a:extLst>
          </p:cNvPr>
          <p:cNvSpPr txBox="1"/>
          <p:nvPr/>
        </p:nvSpPr>
        <p:spPr>
          <a:xfrm>
            <a:off x="2347107" y="1702789"/>
            <a:ext cx="151195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Kwaliteit cliënteel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51DCBA-1255-4A30-B24C-7880153FB8A3}"/>
              </a:ext>
            </a:extLst>
          </p:cNvPr>
          <p:cNvSpPr txBox="1"/>
          <p:nvPr/>
        </p:nvSpPr>
        <p:spPr>
          <a:xfrm>
            <a:off x="6292999" y="1480928"/>
            <a:ext cx="115608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Specialisatie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6652F6-0A8B-4237-AC60-BE756F0B9DC5}"/>
              </a:ext>
            </a:extLst>
          </p:cNvPr>
          <p:cNvSpPr txBox="1"/>
          <p:nvPr/>
        </p:nvSpPr>
        <p:spPr>
          <a:xfrm>
            <a:off x="6292999" y="1754065"/>
            <a:ext cx="123303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Client owners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A98691-92AB-4B28-8FC4-0EB5C8450B89}"/>
              </a:ext>
            </a:extLst>
          </p:cNvPr>
          <p:cNvSpPr txBox="1"/>
          <p:nvPr/>
        </p:nvSpPr>
        <p:spPr>
          <a:xfrm>
            <a:off x="6317044" y="2027203"/>
            <a:ext cx="110799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Rainmakers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20F9D4-200E-4745-956D-8878338A2506}"/>
              </a:ext>
            </a:extLst>
          </p:cNvPr>
          <p:cNvSpPr txBox="1"/>
          <p:nvPr/>
        </p:nvSpPr>
        <p:spPr>
          <a:xfrm>
            <a:off x="6326423" y="2308711"/>
            <a:ext cx="148309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Hunters/Farmers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BB932DF-1489-4377-A317-D142321C76DB}"/>
              </a:ext>
            </a:extLst>
          </p:cNvPr>
          <p:cNvSpPr txBox="1"/>
          <p:nvPr/>
        </p:nvSpPr>
        <p:spPr>
          <a:xfrm>
            <a:off x="6329006" y="2592019"/>
            <a:ext cx="8194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Netwerk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F7C78C5-6E6C-417E-A1ED-61F59B76B449}"/>
              </a:ext>
            </a:extLst>
          </p:cNvPr>
          <p:cNvSpPr txBox="1"/>
          <p:nvPr/>
        </p:nvSpPr>
        <p:spPr>
          <a:xfrm>
            <a:off x="6326424" y="2842016"/>
            <a:ext cx="9252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Reputatie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9742F7-6AE8-44C1-9D9A-A5779BED3672}"/>
              </a:ext>
            </a:extLst>
          </p:cNvPr>
          <p:cNvSpPr txBox="1"/>
          <p:nvPr/>
        </p:nvSpPr>
        <p:spPr>
          <a:xfrm>
            <a:off x="6330811" y="3098322"/>
            <a:ext cx="1088760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Uitstraling</a:t>
            </a:r>
          </a:p>
          <a:p>
            <a:r>
              <a:rPr lang="nl-BE" sz="900" dirty="0">
                <a:latin typeface="Arial" panose="020B0604020202020204" pitchFamily="34" charset="0"/>
                <a:cs typeface="Arial" panose="020B0604020202020204" pitchFamily="34" charset="0"/>
              </a:rPr>
              <a:t>(bvb. huisvesting)</a:t>
            </a:r>
            <a:endParaRPr lang="nl-BE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2AB85F6-0477-4435-9684-80E4B5103D3D}"/>
              </a:ext>
            </a:extLst>
          </p:cNvPr>
          <p:cNvSpPr txBox="1"/>
          <p:nvPr/>
        </p:nvSpPr>
        <p:spPr>
          <a:xfrm>
            <a:off x="6340071" y="3650376"/>
            <a:ext cx="3289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3BB9CF4D-2D06-4FA4-9C09-9AA4C11A4A51}"/>
              </a:ext>
            </a:extLst>
          </p:cNvPr>
          <p:cNvSpPr/>
          <p:nvPr/>
        </p:nvSpPr>
        <p:spPr>
          <a:xfrm>
            <a:off x="6055801" y="1566099"/>
            <a:ext cx="188448" cy="2343986"/>
          </a:xfrm>
          <a:prstGeom prst="leftBrace">
            <a:avLst>
              <a:gd name="adj1" fmla="val 42453"/>
              <a:gd name="adj2" fmla="val 1309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3" name="Arrow: Left-Right 2">
            <a:extLst>
              <a:ext uri="{FF2B5EF4-FFF2-40B4-BE49-F238E27FC236}">
                <a16:creationId xmlns:a16="http://schemas.microsoft.com/office/drawing/2014/main" id="{E1941195-86E1-470E-83D6-5DE9606D611B}"/>
              </a:ext>
            </a:extLst>
          </p:cNvPr>
          <p:cNvSpPr/>
          <p:nvPr/>
        </p:nvSpPr>
        <p:spPr>
          <a:xfrm>
            <a:off x="3988789" y="1781480"/>
            <a:ext cx="542093" cy="14288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97C3E02-5A21-42AB-BBCB-CE8182323308}"/>
              </a:ext>
            </a:extLst>
          </p:cNvPr>
          <p:cNvSpPr txBox="1"/>
          <p:nvPr/>
        </p:nvSpPr>
        <p:spPr>
          <a:xfrm>
            <a:off x="6326423" y="3504825"/>
            <a:ext cx="117532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Productiviteit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4B8DA9-B987-4CC8-BE8A-A31AA3A06D3D}"/>
              </a:ext>
            </a:extLst>
          </p:cNvPr>
          <p:cNvSpPr txBox="1"/>
          <p:nvPr/>
        </p:nvSpPr>
        <p:spPr>
          <a:xfrm>
            <a:off x="2257781" y="1017207"/>
            <a:ext cx="3981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/>
              <a:t>Waardering advocatenkantoor</a:t>
            </a:r>
          </a:p>
        </p:txBody>
      </p:sp>
      <p:pic>
        <p:nvPicPr>
          <p:cNvPr id="24" name="image1.jpeg">
            <a:extLst>
              <a:ext uri="{FF2B5EF4-FFF2-40B4-BE49-F238E27FC236}">
                <a16:creationId xmlns:a16="http://schemas.microsoft.com/office/drawing/2014/main" id="{2D319D79-EB08-4F7E-BF10-309048535CF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6311" y="270472"/>
            <a:ext cx="1120085" cy="74179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015F442-B0D9-4797-A9C8-0E5D27DED11F}"/>
              </a:ext>
            </a:extLst>
          </p:cNvPr>
          <p:cNvSpPr txBox="1"/>
          <p:nvPr/>
        </p:nvSpPr>
        <p:spPr>
          <a:xfrm>
            <a:off x="495293" y="1525962"/>
            <a:ext cx="164660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 err="1">
                <a:latin typeface="Arial" panose="020B0604020202020204" pitchFamily="34" charset="0"/>
                <a:cs typeface="Arial" panose="020B0604020202020204" pitchFamily="34" charset="0"/>
              </a:rPr>
              <a:t>Recurrente</a:t>
            </a:r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 klanten</a:t>
            </a:r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4354DD2D-10B4-4CC4-BC20-86ED96E0A294}"/>
              </a:ext>
            </a:extLst>
          </p:cNvPr>
          <p:cNvSpPr/>
          <p:nvPr/>
        </p:nvSpPr>
        <p:spPr>
          <a:xfrm flipH="1">
            <a:off x="2086382" y="1545627"/>
            <a:ext cx="275638" cy="2343986"/>
          </a:xfrm>
          <a:prstGeom prst="leftBrace">
            <a:avLst>
              <a:gd name="adj1" fmla="val 42453"/>
              <a:gd name="adj2" fmla="val 1309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DE74503-C89C-4927-8E23-3EDC56572836}"/>
              </a:ext>
            </a:extLst>
          </p:cNvPr>
          <p:cNvSpPr txBox="1"/>
          <p:nvPr/>
        </p:nvSpPr>
        <p:spPr>
          <a:xfrm>
            <a:off x="706890" y="1842953"/>
            <a:ext cx="14350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Betalingsgedrag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732AB37-74A9-47CE-BB52-1026507C35D1}"/>
              </a:ext>
            </a:extLst>
          </p:cNvPr>
          <p:cNvSpPr txBox="1"/>
          <p:nvPr/>
        </p:nvSpPr>
        <p:spPr>
          <a:xfrm>
            <a:off x="149839" y="2169224"/>
            <a:ext cx="199605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Time-sheet/</a:t>
            </a:r>
            <a:r>
              <a:rPr lang="nl-BE" sz="1350" dirty="0" err="1"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1350" dirty="0" err="1">
                <a:latin typeface="Arial" panose="020B0604020202020204" pitchFamily="34" charset="0"/>
                <a:cs typeface="Arial" panose="020B0604020202020204" pitchFamily="34" charset="0"/>
              </a:rPr>
              <a:t>billing</a:t>
            </a:r>
            <a:endParaRPr lang="nl-BE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E986980-320F-4C0F-80E7-98CD71155A65}"/>
              </a:ext>
            </a:extLst>
          </p:cNvPr>
          <p:cNvSpPr txBox="1"/>
          <p:nvPr/>
        </p:nvSpPr>
        <p:spPr>
          <a:xfrm>
            <a:off x="556904" y="2481581"/>
            <a:ext cx="158889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80/20: cut </a:t>
            </a:r>
            <a:r>
              <a:rPr lang="nl-BE" sz="135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1350" dirty="0" err="1">
                <a:latin typeface="Arial" panose="020B0604020202020204" pitchFamily="34" charset="0"/>
                <a:cs typeface="Arial" panose="020B0604020202020204" pitchFamily="34" charset="0"/>
              </a:rPr>
              <a:t>tail</a:t>
            </a:r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EF47611-DB86-4335-A810-E0B97510E39F}"/>
              </a:ext>
            </a:extLst>
          </p:cNvPr>
          <p:cNvSpPr txBox="1"/>
          <p:nvPr/>
        </p:nvSpPr>
        <p:spPr>
          <a:xfrm>
            <a:off x="509720" y="2768357"/>
            <a:ext cx="163217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Belang ‘Big Cases’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0BAE59D-8D05-489B-BC46-6CD5F7935B85}"/>
              </a:ext>
            </a:extLst>
          </p:cNvPr>
          <p:cNvSpPr txBox="1"/>
          <p:nvPr/>
        </p:nvSpPr>
        <p:spPr>
          <a:xfrm>
            <a:off x="755614" y="3053151"/>
            <a:ext cx="135806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Abonnementen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6F17E03-43D9-42EB-80B2-B9D35C952223}"/>
              </a:ext>
            </a:extLst>
          </p:cNvPr>
          <p:cNvSpPr txBox="1"/>
          <p:nvPr/>
        </p:nvSpPr>
        <p:spPr>
          <a:xfrm>
            <a:off x="351023" y="3326013"/>
            <a:ext cx="179087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 err="1">
                <a:latin typeface="Arial" panose="020B0604020202020204" pitchFamily="34" charset="0"/>
                <a:cs typeface="Arial" panose="020B0604020202020204" pitchFamily="34" charset="0"/>
              </a:rPr>
              <a:t>Locaal</a:t>
            </a:r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/Internationaal</a:t>
            </a:r>
          </a:p>
        </p:txBody>
      </p:sp>
      <p:sp>
        <p:nvSpPr>
          <p:cNvPr id="34" name="Arrow: Down 33">
            <a:extLst>
              <a:ext uri="{FF2B5EF4-FFF2-40B4-BE49-F238E27FC236}">
                <a16:creationId xmlns:a16="http://schemas.microsoft.com/office/drawing/2014/main" id="{C0158D35-8324-4828-A73C-37DFE9BF4D40}"/>
              </a:ext>
            </a:extLst>
          </p:cNvPr>
          <p:cNvSpPr/>
          <p:nvPr/>
        </p:nvSpPr>
        <p:spPr>
          <a:xfrm>
            <a:off x="2951001" y="2056438"/>
            <a:ext cx="208886" cy="3802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E25ED65-C388-4B63-9F38-C651ABEB8532}"/>
              </a:ext>
            </a:extLst>
          </p:cNvPr>
          <p:cNvSpPr txBox="1"/>
          <p:nvPr/>
        </p:nvSpPr>
        <p:spPr>
          <a:xfrm>
            <a:off x="2689764" y="2474961"/>
            <a:ext cx="69442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Omzet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91DA5EB-AC34-4165-A62F-EA21157251D3}"/>
              </a:ext>
            </a:extLst>
          </p:cNvPr>
          <p:cNvSpPr txBox="1"/>
          <p:nvPr/>
        </p:nvSpPr>
        <p:spPr>
          <a:xfrm>
            <a:off x="4661917" y="2490713"/>
            <a:ext cx="13099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Hogere kosten</a:t>
            </a:r>
          </a:p>
        </p:txBody>
      </p:sp>
      <p:sp>
        <p:nvSpPr>
          <p:cNvPr id="37" name="Arrow: Down 36">
            <a:extLst>
              <a:ext uri="{FF2B5EF4-FFF2-40B4-BE49-F238E27FC236}">
                <a16:creationId xmlns:a16="http://schemas.microsoft.com/office/drawing/2014/main" id="{B4CC2D23-2F46-4338-BACE-860C8C5279C3}"/>
              </a:ext>
            </a:extLst>
          </p:cNvPr>
          <p:cNvSpPr/>
          <p:nvPr/>
        </p:nvSpPr>
        <p:spPr>
          <a:xfrm>
            <a:off x="5193909" y="2041175"/>
            <a:ext cx="208886" cy="3802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38" name="Arrow: Down 37">
            <a:extLst>
              <a:ext uri="{FF2B5EF4-FFF2-40B4-BE49-F238E27FC236}">
                <a16:creationId xmlns:a16="http://schemas.microsoft.com/office/drawing/2014/main" id="{F84D1430-90B3-44D2-B93D-87E8C9B8FA6F}"/>
              </a:ext>
            </a:extLst>
          </p:cNvPr>
          <p:cNvSpPr/>
          <p:nvPr/>
        </p:nvSpPr>
        <p:spPr>
          <a:xfrm rot="2889925">
            <a:off x="4698501" y="2780776"/>
            <a:ext cx="144424" cy="3802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39" name="Arrow: Down 38">
            <a:extLst>
              <a:ext uri="{FF2B5EF4-FFF2-40B4-BE49-F238E27FC236}">
                <a16:creationId xmlns:a16="http://schemas.microsoft.com/office/drawing/2014/main" id="{B3CCC0DB-A6BF-4817-8727-237CBAC9E389}"/>
              </a:ext>
            </a:extLst>
          </p:cNvPr>
          <p:cNvSpPr/>
          <p:nvPr/>
        </p:nvSpPr>
        <p:spPr>
          <a:xfrm rot="18092933">
            <a:off x="3460828" y="2766690"/>
            <a:ext cx="144424" cy="3802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A25BE70-A179-4225-BB25-A3087B4402EC}"/>
              </a:ext>
            </a:extLst>
          </p:cNvPr>
          <p:cNvSpPr txBox="1"/>
          <p:nvPr/>
        </p:nvSpPr>
        <p:spPr>
          <a:xfrm>
            <a:off x="3680029" y="3212666"/>
            <a:ext cx="113685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Rendabiliteit</a:t>
            </a:r>
          </a:p>
        </p:txBody>
      </p:sp>
      <p:sp>
        <p:nvSpPr>
          <p:cNvPr id="41" name="Arrow: Down 40">
            <a:extLst>
              <a:ext uri="{FF2B5EF4-FFF2-40B4-BE49-F238E27FC236}">
                <a16:creationId xmlns:a16="http://schemas.microsoft.com/office/drawing/2014/main" id="{1356946C-023A-4599-8FCB-D752F4F50B55}"/>
              </a:ext>
            </a:extLst>
          </p:cNvPr>
          <p:cNvSpPr/>
          <p:nvPr/>
        </p:nvSpPr>
        <p:spPr>
          <a:xfrm>
            <a:off x="4093024" y="3528153"/>
            <a:ext cx="264695" cy="5293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0DCF11E-81AB-47D4-B81B-7EC32CA0ED05}"/>
              </a:ext>
            </a:extLst>
          </p:cNvPr>
          <p:cNvSpPr txBox="1"/>
          <p:nvPr/>
        </p:nvSpPr>
        <p:spPr>
          <a:xfrm>
            <a:off x="2786348" y="4164072"/>
            <a:ext cx="261161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Waardering </a:t>
            </a:r>
            <a:r>
              <a:rPr lang="nl-BE" sz="1350" u="sng" dirty="0">
                <a:latin typeface="Arial" panose="020B0604020202020204" pitchFamily="34" charset="0"/>
                <a:cs typeface="Arial" panose="020B0604020202020204" pitchFamily="34" charset="0"/>
              </a:rPr>
              <a:t>op basis van omzet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E9D3277-F423-467A-B057-43706584DA06}"/>
              </a:ext>
            </a:extLst>
          </p:cNvPr>
          <p:cNvCxnSpPr/>
          <p:nvPr/>
        </p:nvCxnSpPr>
        <p:spPr>
          <a:xfrm>
            <a:off x="4635529" y="4109666"/>
            <a:ext cx="613610" cy="4468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7E30EED-733D-4085-893E-CA9516627623}"/>
              </a:ext>
            </a:extLst>
          </p:cNvPr>
          <p:cNvCxnSpPr>
            <a:cxnSpLocks/>
          </p:cNvCxnSpPr>
          <p:nvPr/>
        </p:nvCxnSpPr>
        <p:spPr>
          <a:xfrm flipV="1">
            <a:off x="4725764" y="4022996"/>
            <a:ext cx="523374" cy="62375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8351F37F-978F-4D03-8451-696F6C7AAACC}"/>
              </a:ext>
            </a:extLst>
          </p:cNvPr>
          <p:cNvSpPr txBox="1"/>
          <p:nvPr/>
        </p:nvSpPr>
        <p:spPr>
          <a:xfrm>
            <a:off x="2533898" y="4704554"/>
            <a:ext cx="352532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Waardering </a:t>
            </a:r>
            <a:r>
              <a:rPr lang="nl-BE" sz="1350" u="sng" dirty="0">
                <a:latin typeface="Arial" panose="020B0604020202020204" pitchFamily="34" charset="0"/>
                <a:cs typeface="Arial" panose="020B0604020202020204" pitchFamily="34" charset="0"/>
              </a:rPr>
              <a:t>op basis van RENDABILITEIT?</a:t>
            </a:r>
          </a:p>
        </p:txBody>
      </p:sp>
      <p:pic>
        <p:nvPicPr>
          <p:cNvPr id="46" name="image2.png">
            <a:extLst>
              <a:ext uri="{FF2B5EF4-FFF2-40B4-BE49-F238E27FC236}">
                <a16:creationId xmlns:a16="http://schemas.microsoft.com/office/drawing/2014/main" id="{CE467840-E5BE-45A1-8699-BF5382E85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77580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69BBA69-3B03-4A9B-AAE3-83F10418E7C7}"/>
              </a:ext>
            </a:extLst>
          </p:cNvPr>
          <p:cNvSpPr txBox="1"/>
          <p:nvPr/>
        </p:nvSpPr>
        <p:spPr>
          <a:xfrm>
            <a:off x="4647723" y="1702789"/>
            <a:ext cx="14542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Kwaliteit kantoor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6C4771-2BA9-4AE8-A69C-13E908A3D6D6}"/>
              </a:ext>
            </a:extLst>
          </p:cNvPr>
          <p:cNvSpPr txBox="1"/>
          <p:nvPr/>
        </p:nvSpPr>
        <p:spPr>
          <a:xfrm>
            <a:off x="2347107" y="1702789"/>
            <a:ext cx="151195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Kwaliteit cliënteel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51DCBA-1255-4A30-B24C-7880153FB8A3}"/>
              </a:ext>
            </a:extLst>
          </p:cNvPr>
          <p:cNvSpPr txBox="1"/>
          <p:nvPr/>
        </p:nvSpPr>
        <p:spPr>
          <a:xfrm>
            <a:off x="6292999" y="1480928"/>
            <a:ext cx="115608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Specialisatie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6652F6-0A8B-4237-AC60-BE756F0B9DC5}"/>
              </a:ext>
            </a:extLst>
          </p:cNvPr>
          <p:cNvSpPr txBox="1"/>
          <p:nvPr/>
        </p:nvSpPr>
        <p:spPr>
          <a:xfrm>
            <a:off x="6292999" y="1754065"/>
            <a:ext cx="123303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Client owners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A98691-92AB-4B28-8FC4-0EB5C8450B89}"/>
              </a:ext>
            </a:extLst>
          </p:cNvPr>
          <p:cNvSpPr txBox="1"/>
          <p:nvPr/>
        </p:nvSpPr>
        <p:spPr>
          <a:xfrm>
            <a:off x="6317044" y="2027203"/>
            <a:ext cx="110799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Rainmakers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20F9D4-200E-4745-956D-8878338A2506}"/>
              </a:ext>
            </a:extLst>
          </p:cNvPr>
          <p:cNvSpPr txBox="1"/>
          <p:nvPr/>
        </p:nvSpPr>
        <p:spPr>
          <a:xfrm>
            <a:off x="6326423" y="2308711"/>
            <a:ext cx="148309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Hunters/Farmers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BB932DF-1489-4377-A317-D142321C76DB}"/>
              </a:ext>
            </a:extLst>
          </p:cNvPr>
          <p:cNvSpPr txBox="1"/>
          <p:nvPr/>
        </p:nvSpPr>
        <p:spPr>
          <a:xfrm>
            <a:off x="6329006" y="2592019"/>
            <a:ext cx="8194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Netwerk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F7C78C5-6E6C-417E-A1ED-61F59B76B449}"/>
              </a:ext>
            </a:extLst>
          </p:cNvPr>
          <p:cNvSpPr txBox="1"/>
          <p:nvPr/>
        </p:nvSpPr>
        <p:spPr>
          <a:xfrm>
            <a:off x="6326424" y="2842016"/>
            <a:ext cx="9252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Reputatie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9742F7-6AE8-44C1-9D9A-A5779BED3672}"/>
              </a:ext>
            </a:extLst>
          </p:cNvPr>
          <p:cNvSpPr txBox="1"/>
          <p:nvPr/>
        </p:nvSpPr>
        <p:spPr>
          <a:xfrm>
            <a:off x="6330811" y="3098322"/>
            <a:ext cx="1088760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Uitstraling</a:t>
            </a:r>
          </a:p>
          <a:p>
            <a:r>
              <a:rPr lang="nl-BE" sz="900" dirty="0">
                <a:latin typeface="Arial" panose="020B0604020202020204" pitchFamily="34" charset="0"/>
                <a:cs typeface="Arial" panose="020B0604020202020204" pitchFamily="34" charset="0"/>
              </a:rPr>
              <a:t>(bvb. huisvesting)</a:t>
            </a:r>
            <a:endParaRPr lang="nl-BE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2AB85F6-0477-4435-9684-80E4B5103D3D}"/>
              </a:ext>
            </a:extLst>
          </p:cNvPr>
          <p:cNvSpPr txBox="1"/>
          <p:nvPr/>
        </p:nvSpPr>
        <p:spPr>
          <a:xfrm>
            <a:off x="6340071" y="3650376"/>
            <a:ext cx="3289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3BB9CF4D-2D06-4FA4-9C09-9AA4C11A4A51}"/>
              </a:ext>
            </a:extLst>
          </p:cNvPr>
          <p:cNvSpPr/>
          <p:nvPr/>
        </p:nvSpPr>
        <p:spPr>
          <a:xfrm>
            <a:off x="6055801" y="1566099"/>
            <a:ext cx="188448" cy="2343986"/>
          </a:xfrm>
          <a:prstGeom prst="leftBrace">
            <a:avLst>
              <a:gd name="adj1" fmla="val 42453"/>
              <a:gd name="adj2" fmla="val 1309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3" name="Arrow: Left-Right 2">
            <a:extLst>
              <a:ext uri="{FF2B5EF4-FFF2-40B4-BE49-F238E27FC236}">
                <a16:creationId xmlns:a16="http://schemas.microsoft.com/office/drawing/2014/main" id="{E1941195-86E1-470E-83D6-5DE9606D611B}"/>
              </a:ext>
            </a:extLst>
          </p:cNvPr>
          <p:cNvSpPr/>
          <p:nvPr/>
        </p:nvSpPr>
        <p:spPr>
          <a:xfrm>
            <a:off x="3988789" y="1781480"/>
            <a:ext cx="542093" cy="14288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97C3E02-5A21-42AB-BBCB-CE8182323308}"/>
              </a:ext>
            </a:extLst>
          </p:cNvPr>
          <p:cNvSpPr txBox="1"/>
          <p:nvPr/>
        </p:nvSpPr>
        <p:spPr>
          <a:xfrm>
            <a:off x="6326423" y="3504825"/>
            <a:ext cx="117532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Productiviteit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4B8DA9-B987-4CC8-BE8A-A31AA3A06D3D}"/>
              </a:ext>
            </a:extLst>
          </p:cNvPr>
          <p:cNvSpPr txBox="1"/>
          <p:nvPr/>
        </p:nvSpPr>
        <p:spPr>
          <a:xfrm>
            <a:off x="2257781" y="1017207"/>
            <a:ext cx="3981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/>
              <a:t>Waardering advocatenkantoor</a:t>
            </a:r>
          </a:p>
        </p:txBody>
      </p:sp>
      <p:pic>
        <p:nvPicPr>
          <p:cNvPr id="24" name="image1.jpeg">
            <a:extLst>
              <a:ext uri="{FF2B5EF4-FFF2-40B4-BE49-F238E27FC236}">
                <a16:creationId xmlns:a16="http://schemas.microsoft.com/office/drawing/2014/main" id="{2D319D79-EB08-4F7E-BF10-309048535CF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6311" y="270472"/>
            <a:ext cx="1120085" cy="74179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015F442-B0D9-4797-A9C8-0E5D27DED11F}"/>
              </a:ext>
            </a:extLst>
          </p:cNvPr>
          <p:cNvSpPr txBox="1"/>
          <p:nvPr/>
        </p:nvSpPr>
        <p:spPr>
          <a:xfrm>
            <a:off x="495293" y="1525962"/>
            <a:ext cx="164660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 err="1">
                <a:latin typeface="Arial" panose="020B0604020202020204" pitchFamily="34" charset="0"/>
                <a:cs typeface="Arial" panose="020B0604020202020204" pitchFamily="34" charset="0"/>
              </a:rPr>
              <a:t>Recurrente</a:t>
            </a:r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 klanten</a:t>
            </a:r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4354DD2D-10B4-4CC4-BC20-86ED96E0A294}"/>
              </a:ext>
            </a:extLst>
          </p:cNvPr>
          <p:cNvSpPr/>
          <p:nvPr/>
        </p:nvSpPr>
        <p:spPr>
          <a:xfrm flipH="1">
            <a:off x="2086382" y="1545627"/>
            <a:ext cx="275638" cy="2343986"/>
          </a:xfrm>
          <a:prstGeom prst="leftBrace">
            <a:avLst>
              <a:gd name="adj1" fmla="val 42453"/>
              <a:gd name="adj2" fmla="val 1309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DE74503-C89C-4927-8E23-3EDC56572836}"/>
              </a:ext>
            </a:extLst>
          </p:cNvPr>
          <p:cNvSpPr txBox="1"/>
          <p:nvPr/>
        </p:nvSpPr>
        <p:spPr>
          <a:xfrm>
            <a:off x="706890" y="1842953"/>
            <a:ext cx="14350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Betalingsgedrag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732AB37-74A9-47CE-BB52-1026507C35D1}"/>
              </a:ext>
            </a:extLst>
          </p:cNvPr>
          <p:cNvSpPr txBox="1"/>
          <p:nvPr/>
        </p:nvSpPr>
        <p:spPr>
          <a:xfrm>
            <a:off x="149839" y="2169224"/>
            <a:ext cx="199605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Time-sheet/</a:t>
            </a:r>
            <a:r>
              <a:rPr lang="nl-BE" sz="1350" dirty="0" err="1"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1350" dirty="0" err="1">
                <a:latin typeface="Arial" panose="020B0604020202020204" pitchFamily="34" charset="0"/>
                <a:cs typeface="Arial" panose="020B0604020202020204" pitchFamily="34" charset="0"/>
              </a:rPr>
              <a:t>billing</a:t>
            </a:r>
            <a:endParaRPr lang="nl-BE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E986980-320F-4C0F-80E7-98CD71155A65}"/>
              </a:ext>
            </a:extLst>
          </p:cNvPr>
          <p:cNvSpPr txBox="1"/>
          <p:nvPr/>
        </p:nvSpPr>
        <p:spPr>
          <a:xfrm>
            <a:off x="556904" y="2481581"/>
            <a:ext cx="158889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80/20: cut </a:t>
            </a:r>
            <a:r>
              <a:rPr lang="nl-BE" sz="135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1350" dirty="0" err="1">
                <a:latin typeface="Arial" panose="020B0604020202020204" pitchFamily="34" charset="0"/>
                <a:cs typeface="Arial" panose="020B0604020202020204" pitchFamily="34" charset="0"/>
              </a:rPr>
              <a:t>tail</a:t>
            </a:r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EF47611-DB86-4335-A810-E0B97510E39F}"/>
              </a:ext>
            </a:extLst>
          </p:cNvPr>
          <p:cNvSpPr txBox="1"/>
          <p:nvPr/>
        </p:nvSpPr>
        <p:spPr>
          <a:xfrm>
            <a:off x="509720" y="2768357"/>
            <a:ext cx="163217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Belang ‘Big Cases’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0BAE59D-8D05-489B-BC46-6CD5F7935B85}"/>
              </a:ext>
            </a:extLst>
          </p:cNvPr>
          <p:cNvSpPr txBox="1"/>
          <p:nvPr/>
        </p:nvSpPr>
        <p:spPr>
          <a:xfrm>
            <a:off x="755614" y="3053151"/>
            <a:ext cx="135806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Abonnementen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6F17E03-43D9-42EB-80B2-B9D35C952223}"/>
              </a:ext>
            </a:extLst>
          </p:cNvPr>
          <p:cNvSpPr txBox="1"/>
          <p:nvPr/>
        </p:nvSpPr>
        <p:spPr>
          <a:xfrm>
            <a:off x="351023" y="3326013"/>
            <a:ext cx="179087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 err="1">
                <a:latin typeface="Arial" panose="020B0604020202020204" pitchFamily="34" charset="0"/>
                <a:cs typeface="Arial" panose="020B0604020202020204" pitchFamily="34" charset="0"/>
              </a:rPr>
              <a:t>Locaal</a:t>
            </a:r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/Internationaal</a:t>
            </a:r>
          </a:p>
        </p:txBody>
      </p:sp>
      <p:sp>
        <p:nvSpPr>
          <p:cNvPr id="34" name="Arrow: Down 33">
            <a:extLst>
              <a:ext uri="{FF2B5EF4-FFF2-40B4-BE49-F238E27FC236}">
                <a16:creationId xmlns:a16="http://schemas.microsoft.com/office/drawing/2014/main" id="{C0158D35-8324-4828-A73C-37DFE9BF4D40}"/>
              </a:ext>
            </a:extLst>
          </p:cNvPr>
          <p:cNvSpPr/>
          <p:nvPr/>
        </p:nvSpPr>
        <p:spPr>
          <a:xfrm>
            <a:off x="2951001" y="2056438"/>
            <a:ext cx="208886" cy="3802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E25ED65-C388-4B63-9F38-C651ABEB8532}"/>
              </a:ext>
            </a:extLst>
          </p:cNvPr>
          <p:cNvSpPr txBox="1"/>
          <p:nvPr/>
        </p:nvSpPr>
        <p:spPr>
          <a:xfrm>
            <a:off x="2689764" y="2474961"/>
            <a:ext cx="69442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Omzet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91DA5EB-AC34-4165-A62F-EA21157251D3}"/>
              </a:ext>
            </a:extLst>
          </p:cNvPr>
          <p:cNvSpPr txBox="1"/>
          <p:nvPr/>
        </p:nvSpPr>
        <p:spPr>
          <a:xfrm>
            <a:off x="4661917" y="2490713"/>
            <a:ext cx="13099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Hogere kosten</a:t>
            </a:r>
          </a:p>
        </p:txBody>
      </p:sp>
      <p:sp>
        <p:nvSpPr>
          <p:cNvPr id="37" name="Arrow: Down 36">
            <a:extLst>
              <a:ext uri="{FF2B5EF4-FFF2-40B4-BE49-F238E27FC236}">
                <a16:creationId xmlns:a16="http://schemas.microsoft.com/office/drawing/2014/main" id="{B4CC2D23-2F46-4338-BACE-860C8C5279C3}"/>
              </a:ext>
            </a:extLst>
          </p:cNvPr>
          <p:cNvSpPr/>
          <p:nvPr/>
        </p:nvSpPr>
        <p:spPr>
          <a:xfrm>
            <a:off x="5193909" y="2041175"/>
            <a:ext cx="208886" cy="3802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38" name="Arrow: Down 37">
            <a:extLst>
              <a:ext uri="{FF2B5EF4-FFF2-40B4-BE49-F238E27FC236}">
                <a16:creationId xmlns:a16="http://schemas.microsoft.com/office/drawing/2014/main" id="{F84D1430-90B3-44D2-B93D-87E8C9B8FA6F}"/>
              </a:ext>
            </a:extLst>
          </p:cNvPr>
          <p:cNvSpPr/>
          <p:nvPr/>
        </p:nvSpPr>
        <p:spPr>
          <a:xfrm rot="2889925">
            <a:off x="4698501" y="2780776"/>
            <a:ext cx="144424" cy="3802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39" name="Arrow: Down 38">
            <a:extLst>
              <a:ext uri="{FF2B5EF4-FFF2-40B4-BE49-F238E27FC236}">
                <a16:creationId xmlns:a16="http://schemas.microsoft.com/office/drawing/2014/main" id="{B3CCC0DB-A6BF-4817-8727-237CBAC9E389}"/>
              </a:ext>
            </a:extLst>
          </p:cNvPr>
          <p:cNvSpPr/>
          <p:nvPr/>
        </p:nvSpPr>
        <p:spPr>
          <a:xfrm rot="18092933">
            <a:off x="3460828" y="2766690"/>
            <a:ext cx="144424" cy="3802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A25BE70-A179-4225-BB25-A3087B4402EC}"/>
              </a:ext>
            </a:extLst>
          </p:cNvPr>
          <p:cNvSpPr txBox="1"/>
          <p:nvPr/>
        </p:nvSpPr>
        <p:spPr>
          <a:xfrm>
            <a:off x="3680029" y="3212666"/>
            <a:ext cx="113685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Rendabiliteit</a:t>
            </a:r>
          </a:p>
        </p:txBody>
      </p:sp>
      <p:sp>
        <p:nvSpPr>
          <p:cNvPr id="41" name="Arrow: Down 40">
            <a:extLst>
              <a:ext uri="{FF2B5EF4-FFF2-40B4-BE49-F238E27FC236}">
                <a16:creationId xmlns:a16="http://schemas.microsoft.com/office/drawing/2014/main" id="{1356946C-023A-4599-8FCB-D752F4F50B55}"/>
              </a:ext>
            </a:extLst>
          </p:cNvPr>
          <p:cNvSpPr/>
          <p:nvPr/>
        </p:nvSpPr>
        <p:spPr>
          <a:xfrm>
            <a:off x="4093024" y="3528153"/>
            <a:ext cx="264695" cy="5293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0DCF11E-81AB-47D4-B81B-7EC32CA0ED05}"/>
              </a:ext>
            </a:extLst>
          </p:cNvPr>
          <p:cNvSpPr txBox="1"/>
          <p:nvPr/>
        </p:nvSpPr>
        <p:spPr>
          <a:xfrm>
            <a:off x="2786348" y="4164072"/>
            <a:ext cx="261161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Waardering </a:t>
            </a:r>
            <a:r>
              <a:rPr lang="nl-BE" sz="1350" u="sng" dirty="0">
                <a:latin typeface="Arial" panose="020B0604020202020204" pitchFamily="34" charset="0"/>
                <a:cs typeface="Arial" panose="020B0604020202020204" pitchFamily="34" charset="0"/>
              </a:rPr>
              <a:t>op basis van omzet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E9D3277-F423-467A-B057-43706584DA06}"/>
              </a:ext>
            </a:extLst>
          </p:cNvPr>
          <p:cNvCxnSpPr>
            <a:cxnSpLocks/>
          </p:cNvCxnSpPr>
          <p:nvPr/>
        </p:nvCxnSpPr>
        <p:spPr>
          <a:xfrm>
            <a:off x="4815280" y="4077854"/>
            <a:ext cx="433859" cy="47867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7E30EED-733D-4085-893E-CA9516627623}"/>
              </a:ext>
            </a:extLst>
          </p:cNvPr>
          <p:cNvCxnSpPr>
            <a:cxnSpLocks/>
          </p:cNvCxnSpPr>
          <p:nvPr/>
        </p:nvCxnSpPr>
        <p:spPr>
          <a:xfrm flipV="1">
            <a:off x="4815280" y="4022996"/>
            <a:ext cx="433858" cy="5406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8351F37F-978F-4D03-8451-696F6C7AAACC}"/>
              </a:ext>
            </a:extLst>
          </p:cNvPr>
          <p:cNvSpPr txBox="1"/>
          <p:nvPr/>
        </p:nvSpPr>
        <p:spPr>
          <a:xfrm>
            <a:off x="2533898" y="4704554"/>
            <a:ext cx="352532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Waardering </a:t>
            </a:r>
            <a:r>
              <a:rPr lang="nl-BE" sz="1350" u="sng" dirty="0">
                <a:latin typeface="Arial" panose="020B0604020202020204" pitchFamily="34" charset="0"/>
                <a:cs typeface="Arial" panose="020B0604020202020204" pitchFamily="34" charset="0"/>
              </a:rPr>
              <a:t>op basis van RENDABILITEIT?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C32FF90-3739-4236-8229-7E7A83DEFF6D}"/>
              </a:ext>
            </a:extLst>
          </p:cNvPr>
          <p:cNvCxnSpPr>
            <a:cxnSpLocks/>
          </p:cNvCxnSpPr>
          <p:nvPr/>
        </p:nvCxnSpPr>
        <p:spPr>
          <a:xfrm>
            <a:off x="5063319" y="4676599"/>
            <a:ext cx="484454" cy="45026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ACFBEE2-3C3A-4725-A238-FE6A3CAEC26D}"/>
              </a:ext>
            </a:extLst>
          </p:cNvPr>
          <p:cNvCxnSpPr>
            <a:cxnSpLocks/>
          </p:cNvCxnSpPr>
          <p:nvPr/>
        </p:nvCxnSpPr>
        <p:spPr>
          <a:xfrm flipV="1">
            <a:off x="5090615" y="4593328"/>
            <a:ext cx="457157" cy="52215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image2.png">
            <a:extLst>
              <a:ext uri="{FF2B5EF4-FFF2-40B4-BE49-F238E27FC236}">
                <a16:creationId xmlns:a16="http://schemas.microsoft.com/office/drawing/2014/main" id="{E07AFF4B-22E8-4F0F-B8BF-ED8BD6333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74879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69BBA69-3B03-4A9B-AAE3-83F10418E7C7}"/>
              </a:ext>
            </a:extLst>
          </p:cNvPr>
          <p:cNvSpPr txBox="1"/>
          <p:nvPr/>
        </p:nvSpPr>
        <p:spPr>
          <a:xfrm>
            <a:off x="4647723" y="1702789"/>
            <a:ext cx="14542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Kwaliteit kantoor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6C4771-2BA9-4AE8-A69C-13E908A3D6D6}"/>
              </a:ext>
            </a:extLst>
          </p:cNvPr>
          <p:cNvSpPr txBox="1"/>
          <p:nvPr/>
        </p:nvSpPr>
        <p:spPr>
          <a:xfrm>
            <a:off x="2347107" y="1702789"/>
            <a:ext cx="151195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Kwaliteit cliënteel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51DCBA-1255-4A30-B24C-7880153FB8A3}"/>
              </a:ext>
            </a:extLst>
          </p:cNvPr>
          <p:cNvSpPr txBox="1"/>
          <p:nvPr/>
        </p:nvSpPr>
        <p:spPr>
          <a:xfrm>
            <a:off x="6292999" y="1480928"/>
            <a:ext cx="115608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Specialisatie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6652F6-0A8B-4237-AC60-BE756F0B9DC5}"/>
              </a:ext>
            </a:extLst>
          </p:cNvPr>
          <p:cNvSpPr txBox="1"/>
          <p:nvPr/>
        </p:nvSpPr>
        <p:spPr>
          <a:xfrm>
            <a:off x="6292999" y="1754065"/>
            <a:ext cx="123303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Client owners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A98691-92AB-4B28-8FC4-0EB5C8450B89}"/>
              </a:ext>
            </a:extLst>
          </p:cNvPr>
          <p:cNvSpPr txBox="1"/>
          <p:nvPr/>
        </p:nvSpPr>
        <p:spPr>
          <a:xfrm>
            <a:off x="6317044" y="2027203"/>
            <a:ext cx="110799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Rainmakers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20F9D4-200E-4745-956D-8878338A2506}"/>
              </a:ext>
            </a:extLst>
          </p:cNvPr>
          <p:cNvSpPr txBox="1"/>
          <p:nvPr/>
        </p:nvSpPr>
        <p:spPr>
          <a:xfrm>
            <a:off x="6326423" y="2308711"/>
            <a:ext cx="148309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Hunters/Farmers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BB932DF-1489-4377-A317-D142321C76DB}"/>
              </a:ext>
            </a:extLst>
          </p:cNvPr>
          <p:cNvSpPr txBox="1"/>
          <p:nvPr/>
        </p:nvSpPr>
        <p:spPr>
          <a:xfrm>
            <a:off x="6329006" y="2592019"/>
            <a:ext cx="8194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Netwerk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F7C78C5-6E6C-417E-A1ED-61F59B76B449}"/>
              </a:ext>
            </a:extLst>
          </p:cNvPr>
          <p:cNvSpPr txBox="1"/>
          <p:nvPr/>
        </p:nvSpPr>
        <p:spPr>
          <a:xfrm>
            <a:off x="6326424" y="2842016"/>
            <a:ext cx="9252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Reputatie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9742F7-6AE8-44C1-9D9A-A5779BED3672}"/>
              </a:ext>
            </a:extLst>
          </p:cNvPr>
          <p:cNvSpPr txBox="1"/>
          <p:nvPr/>
        </p:nvSpPr>
        <p:spPr>
          <a:xfrm>
            <a:off x="6330811" y="3098322"/>
            <a:ext cx="1088760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Uitstraling</a:t>
            </a:r>
          </a:p>
          <a:p>
            <a:r>
              <a:rPr lang="nl-BE" sz="900" dirty="0">
                <a:latin typeface="Arial" panose="020B0604020202020204" pitchFamily="34" charset="0"/>
                <a:cs typeface="Arial" panose="020B0604020202020204" pitchFamily="34" charset="0"/>
              </a:rPr>
              <a:t>(bvb. huisvesting)</a:t>
            </a:r>
            <a:endParaRPr lang="nl-BE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2AB85F6-0477-4435-9684-80E4B5103D3D}"/>
              </a:ext>
            </a:extLst>
          </p:cNvPr>
          <p:cNvSpPr txBox="1"/>
          <p:nvPr/>
        </p:nvSpPr>
        <p:spPr>
          <a:xfrm>
            <a:off x="6340071" y="3650376"/>
            <a:ext cx="3289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3BB9CF4D-2D06-4FA4-9C09-9AA4C11A4A51}"/>
              </a:ext>
            </a:extLst>
          </p:cNvPr>
          <p:cNvSpPr/>
          <p:nvPr/>
        </p:nvSpPr>
        <p:spPr>
          <a:xfrm>
            <a:off x="6055801" y="1566099"/>
            <a:ext cx="188448" cy="2343986"/>
          </a:xfrm>
          <a:prstGeom prst="leftBrace">
            <a:avLst>
              <a:gd name="adj1" fmla="val 42453"/>
              <a:gd name="adj2" fmla="val 1309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3" name="Arrow: Left-Right 2">
            <a:extLst>
              <a:ext uri="{FF2B5EF4-FFF2-40B4-BE49-F238E27FC236}">
                <a16:creationId xmlns:a16="http://schemas.microsoft.com/office/drawing/2014/main" id="{E1941195-86E1-470E-83D6-5DE9606D611B}"/>
              </a:ext>
            </a:extLst>
          </p:cNvPr>
          <p:cNvSpPr/>
          <p:nvPr/>
        </p:nvSpPr>
        <p:spPr>
          <a:xfrm>
            <a:off x="3988789" y="1781480"/>
            <a:ext cx="542093" cy="14288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97C3E02-5A21-42AB-BBCB-CE8182323308}"/>
              </a:ext>
            </a:extLst>
          </p:cNvPr>
          <p:cNvSpPr txBox="1"/>
          <p:nvPr/>
        </p:nvSpPr>
        <p:spPr>
          <a:xfrm>
            <a:off x="6326423" y="3504825"/>
            <a:ext cx="117532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Productiviteit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4B8DA9-B987-4CC8-BE8A-A31AA3A06D3D}"/>
              </a:ext>
            </a:extLst>
          </p:cNvPr>
          <p:cNvSpPr txBox="1"/>
          <p:nvPr/>
        </p:nvSpPr>
        <p:spPr>
          <a:xfrm>
            <a:off x="2257781" y="1017207"/>
            <a:ext cx="3981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/>
              <a:t>Waardering advocatenkantoor</a:t>
            </a:r>
          </a:p>
        </p:txBody>
      </p:sp>
      <p:pic>
        <p:nvPicPr>
          <p:cNvPr id="24" name="image1.jpeg">
            <a:extLst>
              <a:ext uri="{FF2B5EF4-FFF2-40B4-BE49-F238E27FC236}">
                <a16:creationId xmlns:a16="http://schemas.microsoft.com/office/drawing/2014/main" id="{2D319D79-EB08-4F7E-BF10-309048535CF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6311" y="270472"/>
            <a:ext cx="1120085" cy="74179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015F442-B0D9-4797-A9C8-0E5D27DED11F}"/>
              </a:ext>
            </a:extLst>
          </p:cNvPr>
          <p:cNvSpPr txBox="1"/>
          <p:nvPr/>
        </p:nvSpPr>
        <p:spPr>
          <a:xfrm>
            <a:off x="495293" y="1525962"/>
            <a:ext cx="164660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 err="1">
                <a:latin typeface="Arial" panose="020B0604020202020204" pitchFamily="34" charset="0"/>
                <a:cs typeface="Arial" panose="020B0604020202020204" pitchFamily="34" charset="0"/>
              </a:rPr>
              <a:t>Recurrente</a:t>
            </a:r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 klanten</a:t>
            </a:r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4354DD2D-10B4-4CC4-BC20-86ED96E0A294}"/>
              </a:ext>
            </a:extLst>
          </p:cNvPr>
          <p:cNvSpPr/>
          <p:nvPr/>
        </p:nvSpPr>
        <p:spPr>
          <a:xfrm flipH="1">
            <a:off x="2086382" y="1545627"/>
            <a:ext cx="275638" cy="2343986"/>
          </a:xfrm>
          <a:prstGeom prst="leftBrace">
            <a:avLst>
              <a:gd name="adj1" fmla="val 42453"/>
              <a:gd name="adj2" fmla="val 1309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DE74503-C89C-4927-8E23-3EDC56572836}"/>
              </a:ext>
            </a:extLst>
          </p:cNvPr>
          <p:cNvSpPr txBox="1"/>
          <p:nvPr/>
        </p:nvSpPr>
        <p:spPr>
          <a:xfrm>
            <a:off x="706890" y="1842953"/>
            <a:ext cx="14350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Betalingsgedrag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732AB37-74A9-47CE-BB52-1026507C35D1}"/>
              </a:ext>
            </a:extLst>
          </p:cNvPr>
          <p:cNvSpPr txBox="1"/>
          <p:nvPr/>
        </p:nvSpPr>
        <p:spPr>
          <a:xfrm>
            <a:off x="149839" y="2169224"/>
            <a:ext cx="199605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Time-sheet/</a:t>
            </a:r>
            <a:r>
              <a:rPr lang="nl-BE" sz="1350" dirty="0" err="1"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1350" dirty="0" err="1">
                <a:latin typeface="Arial" panose="020B0604020202020204" pitchFamily="34" charset="0"/>
                <a:cs typeface="Arial" panose="020B0604020202020204" pitchFamily="34" charset="0"/>
              </a:rPr>
              <a:t>billing</a:t>
            </a:r>
            <a:endParaRPr lang="nl-BE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E986980-320F-4C0F-80E7-98CD71155A65}"/>
              </a:ext>
            </a:extLst>
          </p:cNvPr>
          <p:cNvSpPr txBox="1"/>
          <p:nvPr/>
        </p:nvSpPr>
        <p:spPr>
          <a:xfrm>
            <a:off x="556904" y="2481581"/>
            <a:ext cx="158889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80/20: cut </a:t>
            </a:r>
            <a:r>
              <a:rPr lang="nl-BE" sz="135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1350" dirty="0" err="1">
                <a:latin typeface="Arial" panose="020B0604020202020204" pitchFamily="34" charset="0"/>
                <a:cs typeface="Arial" panose="020B0604020202020204" pitchFamily="34" charset="0"/>
              </a:rPr>
              <a:t>tail</a:t>
            </a:r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EF47611-DB86-4335-A810-E0B97510E39F}"/>
              </a:ext>
            </a:extLst>
          </p:cNvPr>
          <p:cNvSpPr txBox="1"/>
          <p:nvPr/>
        </p:nvSpPr>
        <p:spPr>
          <a:xfrm>
            <a:off x="509720" y="2768357"/>
            <a:ext cx="163217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Belang ‘Big Cases’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0BAE59D-8D05-489B-BC46-6CD5F7935B85}"/>
              </a:ext>
            </a:extLst>
          </p:cNvPr>
          <p:cNvSpPr txBox="1"/>
          <p:nvPr/>
        </p:nvSpPr>
        <p:spPr>
          <a:xfrm>
            <a:off x="755614" y="3053151"/>
            <a:ext cx="135806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Abonnementen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6F17E03-43D9-42EB-80B2-B9D35C952223}"/>
              </a:ext>
            </a:extLst>
          </p:cNvPr>
          <p:cNvSpPr txBox="1"/>
          <p:nvPr/>
        </p:nvSpPr>
        <p:spPr>
          <a:xfrm>
            <a:off x="351023" y="3326013"/>
            <a:ext cx="179087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 err="1">
                <a:latin typeface="Arial" panose="020B0604020202020204" pitchFamily="34" charset="0"/>
                <a:cs typeface="Arial" panose="020B0604020202020204" pitchFamily="34" charset="0"/>
              </a:rPr>
              <a:t>Locaal</a:t>
            </a:r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/Internationaal</a:t>
            </a:r>
          </a:p>
        </p:txBody>
      </p:sp>
      <p:sp>
        <p:nvSpPr>
          <p:cNvPr id="34" name="Arrow: Down 33">
            <a:extLst>
              <a:ext uri="{FF2B5EF4-FFF2-40B4-BE49-F238E27FC236}">
                <a16:creationId xmlns:a16="http://schemas.microsoft.com/office/drawing/2014/main" id="{C0158D35-8324-4828-A73C-37DFE9BF4D40}"/>
              </a:ext>
            </a:extLst>
          </p:cNvPr>
          <p:cNvSpPr/>
          <p:nvPr/>
        </p:nvSpPr>
        <p:spPr>
          <a:xfrm>
            <a:off x="2951001" y="2056438"/>
            <a:ext cx="208886" cy="3802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E25ED65-C388-4B63-9F38-C651ABEB8532}"/>
              </a:ext>
            </a:extLst>
          </p:cNvPr>
          <p:cNvSpPr txBox="1"/>
          <p:nvPr/>
        </p:nvSpPr>
        <p:spPr>
          <a:xfrm>
            <a:off x="2689764" y="2474961"/>
            <a:ext cx="69442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Omzet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91DA5EB-AC34-4165-A62F-EA21157251D3}"/>
              </a:ext>
            </a:extLst>
          </p:cNvPr>
          <p:cNvSpPr txBox="1"/>
          <p:nvPr/>
        </p:nvSpPr>
        <p:spPr>
          <a:xfrm>
            <a:off x="4661917" y="2490713"/>
            <a:ext cx="13099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Hogere kosten</a:t>
            </a:r>
          </a:p>
        </p:txBody>
      </p:sp>
      <p:sp>
        <p:nvSpPr>
          <p:cNvPr id="37" name="Arrow: Down 36">
            <a:extLst>
              <a:ext uri="{FF2B5EF4-FFF2-40B4-BE49-F238E27FC236}">
                <a16:creationId xmlns:a16="http://schemas.microsoft.com/office/drawing/2014/main" id="{B4CC2D23-2F46-4338-BACE-860C8C5279C3}"/>
              </a:ext>
            </a:extLst>
          </p:cNvPr>
          <p:cNvSpPr/>
          <p:nvPr/>
        </p:nvSpPr>
        <p:spPr>
          <a:xfrm>
            <a:off x="5193909" y="2041175"/>
            <a:ext cx="208886" cy="3802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38" name="Arrow: Down 37">
            <a:extLst>
              <a:ext uri="{FF2B5EF4-FFF2-40B4-BE49-F238E27FC236}">
                <a16:creationId xmlns:a16="http://schemas.microsoft.com/office/drawing/2014/main" id="{F84D1430-90B3-44D2-B93D-87E8C9B8FA6F}"/>
              </a:ext>
            </a:extLst>
          </p:cNvPr>
          <p:cNvSpPr/>
          <p:nvPr/>
        </p:nvSpPr>
        <p:spPr>
          <a:xfrm rot="2889925">
            <a:off x="4698501" y="2780776"/>
            <a:ext cx="144424" cy="3802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39" name="Arrow: Down 38">
            <a:extLst>
              <a:ext uri="{FF2B5EF4-FFF2-40B4-BE49-F238E27FC236}">
                <a16:creationId xmlns:a16="http://schemas.microsoft.com/office/drawing/2014/main" id="{B3CCC0DB-A6BF-4817-8727-237CBAC9E389}"/>
              </a:ext>
            </a:extLst>
          </p:cNvPr>
          <p:cNvSpPr/>
          <p:nvPr/>
        </p:nvSpPr>
        <p:spPr>
          <a:xfrm rot="18092933">
            <a:off x="3460828" y="2766690"/>
            <a:ext cx="144424" cy="3802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A25BE70-A179-4225-BB25-A3087B4402EC}"/>
              </a:ext>
            </a:extLst>
          </p:cNvPr>
          <p:cNvSpPr txBox="1"/>
          <p:nvPr/>
        </p:nvSpPr>
        <p:spPr>
          <a:xfrm>
            <a:off x="3680029" y="3212666"/>
            <a:ext cx="113685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Rendabiliteit</a:t>
            </a:r>
          </a:p>
        </p:txBody>
      </p:sp>
      <p:sp>
        <p:nvSpPr>
          <p:cNvPr id="41" name="Arrow: Down 40">
            <a:extLst>
              <a:ext uri="{FF2B5EF4-FFF2-40B4-BE49-F238E27FC236}">
                <a16:creationId xmlns:a16="http://schemas.microsoft.com/office/drawing/2014/main" id="{1356946C-023A-4599-8FCB-D752F4F50B55}"/>
              </a:ext>
            </a:extLst>
          </p:cNvPr>
          <p:cNvSpPr/>
          <p:nvPr/>
        </p:nvSpPr>
        <p:spPr>
          <a:xfrm>
            <a:off x="4093024" y="3528153"/>
            <a:ext cx="264695" cy="5293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0DCF11E-81AB-47D4-B81B-7EC32CA0ED05}"/>
              </a:ext>
            </a:extLst>
          </p:cNvPr>
          <p:cNvSpPr txBox="1"/>
          <p:nvPr/>
        </p:nvSpPr>
        <p:spPr>
          <a:xfrm>
            <a:off x="2786348" y="4164072"/>
            <a:ext cx="261161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Waardering </a:t>
            </a:r>
            <a:r>
              <a:rPr lang="nl-BE" sz="1350" u="sng" dirty="0">
                <a:latin typeface="Arial" panose="020B0604020202020204" pitchFamily="34" charset="0"/>
                <a:cs typeface="Arial" panose="020B0604020202020204" pitchFamily="34" charset="0"/>
              </a:rPr>
              <a:t>op basis van omzet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E9D3277-F423-467A-B057-43706584DA06}"/>
              </a:ext>
            </a:extLst>
          </p:cNvPr>
          <p:cNvCxnSpPr>
            <a:cxnSpLocks/>
          </p:cNvCxnSpPr>
          <p:nvPr/>
        </p:nvCxnSpPr>
        <p:spPr>
          <a:xfrm>
            <a:off x="4815280" y="4077854"/>
            <a:ext cx="433859" cy="47867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7E30EED-733D-4085-893E-CA9516627623}"/>
              </a:ext>
            </a:extLst>
          </p:cNvPr>
          <p:cNvCxnSpPr>
            <a:cxnSpLocks/>
          </p:cNvCxnSpPr>
          <p:nvPr/>
        </p:nvCxnSpPr>
        <p:spPr>
          <a:xfrm flipV="1">
            <a:off x="4815280" y="4022996"/>
            <a:ext cx="433858" cy="5406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8351F37F-978F-4D03-8451-696F6C7AAACC}"/>
              </a:ext>
            </a:extLst>
          </p:cNvPr>
          <p:cNvSpPr txBox="1"/>
          <p:nvPr/>
        </p:nvSpPr>
        <p:spPr>
          <a:xfrm>
            <a:off x="2533898" y="4704554"/>
            <a:ext cx="352532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Waardering </a:t>
            </a:r>
            <a:r>
              <a:rPr lang="nl-BE" sz="1350" u="sng" dirty="0">
                <a:latin typeface="Arial" panose="020B0604020202020204" pitchFamily="34" charset="0"/>
                <a:cs typeface="Arial" panose="020B0604020202020204" pitchFamily="34" charset="0"/>
              </a:rPr>
              <a:t>op basis van RENDABILITEIT?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C32FF90-3739-4236-8229-7E7A83DEFF6D}"/>
              </a:ext>
            </a:extLst>
          </p:cNvPr>
          <p:cNvCxnSpPr>
            <a:cxnSpLocks/>
          </p:cNvCxnSpPr>
          <p:nvPr/>
        </p:nvCxnSpPr>
        <p:spPr>
          <a:xfrm>
            <a:off x="5063319" y="4676599"/>
            <a:ext cx="484454" cy="45026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ACFBEE2-3C3A-4725-A238-FE6A3CAEC26D}"/>
              </a:ext>
            </a:extLst>
          </p:cNvPr>
          <p:cNvCxnSpPr>
            <a:cxnSpLocks/>
          </p:cNvCxnSpPr>
          <p:nvPr/>
        </p:nvCxnSpPr>
        <p:spPr>
          <a:xfrm flipV="1">
            <a:off x="5090615" y="4593328"/>
            <a:ext cx="457157" cy="52215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De bronafbeelding bekijken">
            <a:extLst>
              <a:ext uri="{FF2B5EF4-FFF2-40B4-BE49-F238E27FC236}">
                <a16:creationId xmlns:a16="http://schemas.microsoft.com/office/drawing/2014/main" id="{A3E4C605-2E4B-471B-B224-9739D8388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801" y="4165688"/>
            <a:ext cx="743702" cy="173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De bronafbeelding bekijken">
            <a:extLst>
              <a:ext uri="{FF2B5EF4-FFF2-40B4-BE49-F238E27FC236}">
                <a16:creationId xmlns:a16="http://schemas.microsoft.com/office/drawing/2014/main" id="{75299622-4D27-42C0-B9B6-3D0D8B98D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007" y="4147359"/>
            <a:ext cx="743702" cy="173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De bronafbeelding bekijken">
            <a:extLst>
              <a:ext uri="{FF2B5EF4-FFF2-40B4-BE49-F238E27FC236}">
                <a16:creationId xmlns:a16="http://schemas.microsoft.com/office/drawing/2014/main" id="{EF7EEE78-2DFE-4D1D-A899-B1F6EBE0E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792" y="4132258"/>
            <a:ext cx="743702" cy="173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De bronafbeelding bekijken">
            <a:extLst>
              <a:ext uri="{FF2B5EF4-FFF2-40B4-BE49-F238E27FC236}">
                <a16:creationId xmlns:a16="http://schemas.microsoft.com/office/drawing/2014/main" id="{C4F87260-449C-4097-A512-0AB980A39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716" y="4089861"/>
            <a:ext cx="743702" cy="173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De bronafbeelding bekijken">
            <a:extLst>
              <a:ext uri="{FF2B5EF4-FFF2-40B4-BE49-F238E27FC236}">
                <a16:creationId xmlns:a16="http://schemas.microsoft.com/office/drawing/2014/main" id="{E93420CF-6916-4AC5-9E7D-554D48C58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868" y="4077854"/>
            <a:ext cx="743702" cy="173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image2.png">
            <a:extLst>
              <a:ext uri="{FF2B5EF4-FFF2-40B4-BE49-F238E27FC236}">
                <a16:creationId xmlns:a16="http://schemas.microsoft.com/office/drawing/2014/main" id="{A1BBD45B-E814-4F0B-A488-152DF90C4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13777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image2.png">
            <a:extLst>
              <a:ext uri="{FF2B5EF4-FFF2-40B4-BE49-F238E27FC236}">
                <a16:creationId xmlns:a16="http://schemas.microsoft.com/office/drawing/2014/main" id="{7E9DE044-6614-4230-8BEE-BAABDDA2A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14431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9BBA69-3B03-4A9B-AAE3-83F10418E7C7}"/>
              </a:ext>
            </a:extLst>
          </p:cNvPr>
          <p:cNvSpPr txBox="1"/>
          <p:nvPr/>
        </p:nvSpPr>
        <p:spPr>
          <a:xfrm>
            <a:off x="4647723" y="1702789"/>
            <a:ext cx="14542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Kwaliteit kantoor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6C4771-2BA9-4AE8-A69C-13E908A3D6D6}"/>
              </a:ext>
            </a:extLst>
          </p:cNvPr>
          <p:cNvSpPr txBox="1"/>
          <p:nvPr/>
        </p:nvSpPr>
        <p:spPr>
          <a:xfrm>
            <a:off x="2347107" y="1702789"/>
            <a:ext cx="151195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Kwaliteit cliënteel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51DCBA-1255-4A30-B24C-7880153FB8A3}"/>
              </a:ext>
            </a:extLst>
          </p:cNvPr>
          <p:cNvSpPr txBox="1"/>
          <p:nvPr/>
        </p:nvSpPr>
        <p:spPr>
          <a:xfrm>
            <a:off x="6292999" y="1480928"/>
            <a:ext cx="115608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Specialisatie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6652F6-0A8B-4237-AC60-BE756F0B9DC5}"/>
              </a:ext>
            </a:extLst>
          </p:cNvPr>
          <p:cNvSpPr txBox="1"/>
          <p:nvPr/>
        </p:nvSpPr>
        <p:spPr>
          <a:xfrm>
            <a:off x="6292999" y="1754065"/>
            <a:ext cx="123303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Client owners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A98691-92AB-4B28-8FC4-0EB5C8450B89}"/>
              </a:ext>
            </a:extLst>
          </p:cNvPr>
          <p:cNvSpPr txBox="1"/>
          <p:nvPr/>
        </p:nvSpPr>
        <p:spPr>
          <a:xfrm>
            <a:off x="6317044" y="2027203"/>
            <a:ext cx="110799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Rainmakers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20F9D4-200E-4745-956D-8878338A2506}"/>
              </a:ext>
            </a:extLst>
          </p:cNvPr>
          <p:cNvSpPr txBox="1"/>
          <p:nvPr/>
        </p:nvSpPr>
        <p:spPr>
          <a:xfrm>
            <a:off x="6326423" y="2308711"/>
            <a:ext cx="148309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Hunters/Farmers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BB932DF-1489-4377-A317-D142321C76DB}"/>
              </a:ext>
            </a:extLst>
          </p:cNvPr>
          <p:cNvSpPr txBox="1"/>
          <p:nvPr/>
        </p:nvSpPr>
        <p:spPr>
          <a:xfrm>
            <a:off x="6329006" y="2592019"/>
            <a:ext cx="8194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Netwerk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F7C78C5-6E6C-417E-A1ED-61F59B76B449}"/>
              </a:ext>
            </a:extLst>
          </p:cNvPr>
          <p:cNvSpPr txBox="1"/>
          <p:nvPr/>
        </p:nvSpPr>
        <p:spPr>
          <a:xfrm>
            <a:off x="6326424" y="2842016"/>
            <a:ext cx="9252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Reputatie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9742F7-6AE8-44C1-9D9A-A5779BED3672}"/>
              </a:ext>
            </a:extLst>
          </p:cNvPr>
          <p:cNvSpPr txBox="1"/>
          <p:nvPr/>
        </p:nvSpPr>
        <p:spPr>
          <a:xfrm>
            <a:off x="6330811" y="3098322"/>
            <a:ext cx="1088760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Uitstraling</a:t>
            </a:r>
          </a:p>
          <a:p>
            <a:r>
              <a:rPr lang="nl-BE" sz="900" dirty="0">
                <a:latin typeface="Arial" panose="020B0604020202020204" pitchFamily="34" charset="0"/>
                <a:cs typeface="Arial" panose="020B0604020202020204" pitchFamily="34" charset="0"/>
              </a:rPr>
              <a:t>(bvb. huisvesting)</a:t>
            </a:r>
            <a:endParaRPr lang="nl-BE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2AB85F6-0477-4435-9684-80E4B5103D3D}"/>
              </a:ext>
            </a:extLst>
          </p:cNvPr>
          <p:cNvSpPr txBox="1"/>
          <p:nvPr/>
        </p:nvSpPr>
        <p:spPr>
          <a:xfrm>
            <a:off x="6340071" y="3650376"/>
            <a:ext cx="3289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3BB9CF4D-2D06-4FA4-9C09-9AA4C11A4A51}"/>
              </a:ext>
            </a:extLst>
          </p:cNvPr>
          <p:cNvSpPr/>
          <p:nvPr/>
        </p:nvSpPr>
        <p:spPr>
          <a:xfrm>
            <a:off x="6055801" y="1566099"/>
            <a:ext cx="188448" cy="2343986"/>
          </a:xfrm>
          <a:prstGeom prst="leftBrace">
            <a:avLst>
              <a:gd name="adj1" fmla="val 42453"/>
              <a:gd name="adj2" fmla="val 1309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3" name="Arrow: Left-Right 2">
            <a:extLst>
              <a:ext uri="{FF2B5EF4-FFF2-40B4-BE49-F238E27FC236}">
                <a16:creationId xmlns:a16="http://schemas.microsoft.com/office/drawing/2014/main" id="{E1941195-86E1-470E-83D6-5DE9606D611B}"/>
              </a:ext>
            </a:extLst>
          </p:cNvPr>
          <p:cNvSpPr/>
          <p:nvPr/>
        </p:nvSpPr>
        <p:spPr>
          <a:xfrm>
            <a:off x="3988789" y="1781480"/>
            <a:ext cx="542093" cy="14288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97C3E02-5A21-42AB-BBCB-CE8182323308}"/>
              </a:ext>
            </a:extLst>
          </p:cNvPr>
          <p:cNvSpPr txBox="1"/>
          <p:nvPr/>
        </p:nvSpPr>
        <p:spPr>
          <a:xfrm>
            <a:off x="6326423" y="3504825"/>
            <a:ext cx="117532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Productiviteit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4B8DA9-B987-4CC8-BE8A-A31AA3A06D3D}"/>
              </a:ext>
            </a:extLst>
          </p:cNvPr>
          <p:cNvSpPr txBox="1"/>
          <p:nvPr/>
        </p:nvSpPr>
        <p:spPr>
          <a:xfrm>
            <a:off x="2257781" y="1017207"/>
            <a:ext cx="3981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/>
              <a:t>Waardering advocatenkantoor</a:t>
            </a:r>
          </a:p>
        </p:txBody>
      </p:sp>
      <p:pic>
        <p:nvPicPr>
          <p:cNvPr id="24" name="image1.jpeg">
            <a:extLst>
              <a:ext uri="{FF2B5EF4-FFF2-40B4-BE49-F238E27FC236}">
                <a16:creationId xmlns:a16="http://schemas.microsoft.com/office/drawing/2014/main" id="{2D319D79-EB08-4F7E-BF10-309048535CF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6311" y="270472"/>
            <a:ext cx="1120085" cy="74179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015F442-B0D9-4797-A9C8-0E5D27DED11F}"/>
              </a:ext>
            </a:extLst>
          </p:cNvPr>
          <p:cNvSpPr txBox="1"/>
          <p:nvPr/>
        </p:nvSpPr>
        <p:spPr>
          <a:xfrm>
            <a:off x="495293" y="1525962"/>
            <a:ext cx="164660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 err="1">
                <a:latin typeface="Arial" panose="020B0604020202020204" pitchFamily="34" charset="0"/>
                <a:cs typeface="Arial" panose="020B0604020202020204" pitchFamily="34" charset="0"/>
              </a:rPr>
              <a:t>Recurrente</a:t>
            </a:r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 klanten</a:t>
            </a:r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4354DD2D-10B4-4CC4-BC20-86ED96E0A294}"/>
              </a:ext>
            </a:extLst>
          </p:cNvPr>
          <p:cNvSpPr/>
          <p:nvPr/>
        </p:nvSpPr>
        <p:spPr>
          <a:xfrm flipH="1">
            <a:off x="2086382" y="1545627"/>
            <a:ext cx="275638" cy="2343986"/>
          </a:xfrm>
          <a:prstGeom prst="leftBrace">
            <a:avLst>
              <a:gd name="adj1" fmla="val 42453"/>
              <a:gd name="adj2" fmla="val 1309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DE74503-C89C-4927-8E23-3EDC56572836}"/>
              </a:ext>
            </a:extLst>
          </p:cNvPr>
          <p:cNvSpPr txBox="1"/>
          <p:nvPr/>
        </p:nvSpPr>
        <p:spPr>
          <a:xfrm>
            <a:off x="706890" y="1842953"/>
            <a:ext cx="14350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Betalingsgedrag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732AB37-74A9-47CE-BB52-1026507C35D1}"/>
              </a:ext>
            </a:extLst>
          </p:cNvPr>
          <p:cNvSpPr txBox="1"/>
          <p:nvPr/>
        </p:nvSpPr>
        <p:spPr>
          <a:xfrm>
            <a:off x="149839" y="2169224"/>
            <a:ext cx="199605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Time-sheet/</a:t>
            </a:r>
            <a:r>
              <a:rPr lang="nl-BE" sz="1350" dirty="0" err="1"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1350" dirty="0" err="1">
                <a:latin typeface="Arial" panose="020B0604020202020204" pitchFamily="34" charset="0"/>
                <a:cs typeface="Arial" panose="020B0604020202020204" pitchFamily="34" charset="0"/>
              </a:rPr>
              <a:t>billing</a:t>
            </a:r>
            <a:endParaRPr lang="nl-BE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E986980-320F-4C0F-80E7-98CD71155A65}"/>
              </a:ext>
            </a:extLst>
          </p:cNvPr>
          <p:cNvSpPr txBox="1"/>
          <p:nvPr/>
        </p:nvSpPr>
        <p:spPr>
          <a:xfrm>
            <a:off x="556904" y="2481581"/>
            <a:ext cx="158889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80/20: cut </a:t>
            </a:r>
            <a:r>
              <a:rPr lang="nl-BE" sz="135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1350" dirty="0" err="1">
                <a:latin typeface="Arial" panose="020B0604020202020204" pitchFamily="34" charset="0"/>
                <a:cs typeface="Arial" panose="020B0604020202020204" pitchFamily="34" charset="0"/>
              </a:rPr>
              <a:t>tail</a:t>
            </a:r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EF47611-DB86-4335-A810-E0B97510E39F}"/>
              </a:ext>
            </a:extLst>
          </p:cNvPr>
          <p:cNvSpPr txBox="1"/>
          <p:nvPr/>
        </p:nvSpPr>
        <p:spPr>
          <a:xfrm>
            <a:off x="509720" y="2768357"/>
            <a:ext cx="163217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Belang ‘Big Cases’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0BAE59D-8D05-489B-BC46-6CD5F7935B85}"/>
              </a:ext>
            </a:extLst>
          </p:cNvPr>
          <p:cNvSpPr txBox="1"/>
          <p:nvPr/>
        </p:nvSpPr>
        <p:spPr>
          <a:xfrm>
            <a:off x="755614" y="3053151"/>
            <a:ext cx="135806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Abonnementen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6F17E03-43D9-42EB-80B2-B9D35C952223}"/>
              </a:ext>
            </a:extLst>
          </p:cNvPr>
          <p:cNvSpPr txBox="1"/>
          <p:nvPr/>
        </p:nvSpPr>
        <p:spPr>
          <a:xfrm>
            <a:off x="351023" y="3326013"/>
            <a:ext cx="179087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 err="1">
                <a:latin typeface="Arial" panose="020B0604020202020204" pitchFamily="34" charset="0"/>
                <a:cs typeface="Arial" panose="020B0604020202020204" pitchFamily="34" charset="0"/>
              </a:rPr>
              <a:t>Locaal</a:t>
            </a:r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/Internationaal</a:t>
            </a:r>
          </a:p>
        </p:txBody>
      </p:sp>
      <p:sp>
        <p:nvSpPr>
          <p:cNvPr id="34" name="Arrow: Down 33">
            <a:extLst>
              <a:ext uri="{FF2B5EF4-FFF2-40B4-BE49-F238E27FC236}">
                <a16:creationId xmlns:a16="http://schemas.microsoft.com/office/drawing/2014/main" id="{C0158D35-8324-4828-A73C-37DFE9BF4D40}"/>
              </a:ext>
            </a:extLst>
          </p:cNvPr>
          <p:cNvSpPr/>
          <p:nvPr/>
        </p:nvSpPr>
        <p:spPr>
          <a:xfrm>
            <a:off x="2951001" y="2056438"/>
            <a:ext cx="208886" cy="3802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E25ED65-C388-4B63-9F38-C651ABEB8532}"/>
              </a:ext>
            </a:extLst>
          </p:cNvPr>
          <p:cNvSpPr txBox="1"/>
          <p:nvPr/>
        </p:nvSpPr>
        <p:spPr>
          <a:xfrm>
            <a:off x="2689764" y="2474961"/>
            <a:ext cx="69442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Omzet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91DA5EB-AC34-4165-A62F-EA21157251D3}"/>
              </a:ext>
            </a:extLst>
          </p:cNvPr>
          <p:cNvSpPr txBox="1"/>
          <p:nvPr/>
        </p:nvSpPr>
        <p:spPr>
          <a:xfrm>
            <a:off x="4661917" y="2490713"/>
            <a:ext cx="13099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Hogere kosten</a:t>
            </a:r>
          </a:p>
        </p:txBody>
      </p:sp>
      <p:sp>
        <p:nvSpPr>
          <p:cNvPr id="37" name="Arrow: Down 36">
            <a:extLst>
              <a:ext uri="{FF2B5EF4-FFF2-40B4-BE49-F238E27FC236}">
                <a16:creationId xmlns:a16="http://schemas.microsoft.com/office/drawing/2014/main" id="{B4CC2D23-2F46-4338-BACE-860C8C5279C3}"/>
              </a:ext>
            </a:extLst>
          </p:cNvPr>
          <p:cNvSpPr/>
          <p:nvPr/>
        </p:nvSpPr>
        <p:spPr>
          <a:xfrm>
            <a:off x="5193909" y="2041175"/>
            <a:ext cx="208886" cy="3802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38" name="Arrow: Down 37">
            <a:extLst>
              <a:ext uri="{FF2B5EF4-FFF2-40B4-BE49-F238E27FC236}">
                <a16:creationId xmlns:a16="http://schemas.microsoft.com/office/drawing/2014/main" id="{F84D1430-90B3-44D2-B93D-87E8C9B8FA6F}"/>
              </a:ext>
            </a:extLst>
          </p:cNvPr>
          <p:cNvSpPr/>
          <p:nvPr/>
        </p:nvSpPr>
        <p:spPr>
          <a:xfrm rot="2889925">
            <a:off x="4698501" y="2780776"/>
            <a:ext cx="144424" cy="3802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39" name="Arrow: Down 38">
            <a:extLst>
              <a:ext uri="{FF2B5EF4-FFF2-40B4-BE49-F238E27FC236}">
                <a16:creationId xmlns:a16="http://schemas.microsoft.com/office/drawing/2014/main" id="{B3CCC0DB-A6BF-4817-8727-237CBAC9E389}"/>
              </a:ext>
            </a:extLst>
          </p:cNvPr>
          <p:cNvSpPr/>
          <p:nvPr/>
        </p:nvSpPr>
        <p:spPr>
          <a:xfrm rot="18092933">
            <a:off x="3460828" y="2766690"/>
            <a:ext cx="144424" cy="3802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A25BE70-A179-4225-BB25-A3087B4402EC}"/>
              </a:ext>
            </a:extLst>
          </p:cNvPr>
          <p:cNvSpPr txBox="1"/>
          <p:nvPr/>
        </p:nvSpPr>
        <p:spPr>
          <a:xfrm>
            <a:off x="3680029" y="3212666"/>
            <a:ext cx="113685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Rendabiliteit</a:t>
            </a:r>
          </a:p>
        </p:txBody>
      </p:sp>
      <p:sp>
        <p:nvSpPr>
          <p:cNvPr id="41" name="Arrow: Down 40">
            <a:extLst>
              <a:ext uri="{FF2B5EF4-FFF2-40B4-BE49-F238E27FC236}">
                <a16:creationId xmlns:a16="http://schemas.microsoft.com/office/drawing/2014/main" id="{1356946C-023A-4599-8FCB-D752F4F50B55}"/>
              </a:ext>
            </a:extLst>
          </p:cNvPr>
          <p:cNvSpPr/>
          <p:nvPr/>
        </p:nvSpPr>
        <p:spPr>
          <a:xfrm>
            <a:off x="4093024" y="3528153"/>
            <a:ext cx="264695" cy="5293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0DCF11E-81AB-47D4-B81B-7EC32CA0ED05}"/>
              </a:ext>
            </a:extLst>
          </p:cNvPr>
          <p:cNvSpPr txBox="1"/>
          <p:nvPr/>
        </p:nvSpPr>
        <p:spPr>
          <a:xfrm>
            <a:off x="2786348" y="4164072"/>
            <a:ext cx="261161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Waardering </a:t>
            </a:r>
            <a:r>
              <a:rPr lang="nl-BE" sz="1350" u="sng" dirty="0">
                <a:latin typeface="Arial" panose="020B0604020202020204" pitchFamily="34" charset="0"/>
                <a:cs typeface="Arial" panose="020B0604020202020204" pitchFamily="34" charset="0"/>
              </a:rPr>
              <a:t>op basis van omzet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E9D3277-F423-467A-B057-43706584DA06}"/>
              </a:ext>
            </a:extLst>
          </p:cNvPr>
          <p:cNvCxnSpPr>
            <a:cxnSpLocks/>
          </p:cNvCxnSpPr>
          <p:nvPr/>
        </p:nvCxnSpPr>
        <p:spPr>
          <a:xfrm>
            <a:off x="4815280" y="4077854"/>
            <a:ext cx="433859" cy="47867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7E30EED-733D-4085-893E-CA9516627623}"/>
              </a:ext>
            </a:extLst>
          </p:cNvPr>
          <p:cNvCxnSpPr>
            <a:cxnSpLocks/>
          </p:cNvCxnSpPr>
          <p:nvPr/>
        </p:nvCxnSpPr>
        <p:spPr>
          <a:xfrm flipV="1">
            <a:off x="4815280" y="4022996"/>
            <a:ext cx="433858" cy="5406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8351F37F-978F-4D03-8451-696F6C7AAACC}"/>
              </a:ext>
            </a:extLst>
          </p:cNvPr>
          <p:cNvSpPr txBox="1"/>
          <p:nvPr/>
        </p:nvSpPr>
        <p:spPr>
          <a:xfrm>
            <a:off x="2533898" y="4704554"/>
            <a:ext cx="352532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Waardering </a:t>
            </a:r>
            <a:r>
              <a:rPr lang="nl-BE" sz="1350" u="sng" dirty="0">
                <a:latin typeface="Arial" panose="020B0604020202020204" pitchFamily="34" charset="0"/>
                <a:cs typeface="Arial" panose="020B0604020202020204" pitchFamily="34" charset="0"/>
              </a:rPr>
              <a:t>op basis van RENDABILITEIT?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C32FF90-3739-4236-8229-7E7A83DEFF6D}"/>
              </a:ext>
            </a:extLst>
          </p:cNvPr>
          <p:cNvCxnSpPr>
            <a:cxnSpLocks/>
          </p:cNvCxnSpPr>
          <p:nvPr/>
        </p:nvCxnSpPr>
        <p:spPr>
          <a:xfrm>
            <a:off x="5063319" y="4676599"/>
            <a:ext cx="484454" cy="45026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ACFBEE2-3C3A-4725-A238-FE6A3CAEC26D}"/>
              </a:ext>
            </a:extLst>
          </p:cNvPr>
          <p:cNvCxnSpPr>
            <a:cxnSpLocks/>
          </p:cNvCxnSpPr>
          <p:nvPr/>
        </p:nvCxnSpPr>
        <p:spPr>
          <a:xfrm flipV="1">
            <a:off x="5090615" y="4593328"/>
            <a:ext cx="457157" cy="52215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F5BA60EA-F83D-4939-BCD0-939CF120E399}"/>
              </a:ext>
            </a:extLst>
          </p:cNvPr>
          <p:cNvSpPr txBox="1"/>
          <p:nvPr/>
        </p:nvSpPr>
        <p:spPr>
          <a:xfrm>
            <a:off x="2622841" y="5174125"/>
            <a:ext cx="33490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3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dan met de vermogensaspecten???</a:t>
            </a:r>
            <a:endParaRPr lang="nl-BE" sz="1350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22009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image2.png">
            <a:extLst>
              <a:ext uri="{FF2B5EF4-FFF2-40B4-BE49-F238E27FC236}">
                <a16:creationId xmlns:a16="http://schemas.microsoft.com/office/drawing/2014/main" id="{7E9DE044-6614-4230-8BEE-BAABDDA2A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42" y="6259606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9BBA69-3B03-4A9B-AAE3-83F10418E7C7}"/>
              </a:ext>
            </a:extLst>
          </p:cNvPr>
          <p:cNvSpPr txBox="1"/>
          <p:nvPr/>
        </p:nvSpPr>
        <p:spPr>
          <a:xfrm>
            <a:off x="4647723" y="1702789"/>
            <a:ext cx="14542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Kwaliteit kantoor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6C4771-2BA9-4AE8-A69C-13E908A3D6D6}"/>
              </a:ext>
            </a:extLst>
          </p:cNvPr>
          <p:cNvSpPr txBox="1"/>
          <p:nvPr/>
        </p:nvSpPr>
        <p:spPr>
          <a:xfrm>
            <a:off x="2347107" y="1702789"/>
            <a:ext cx="151195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Kwaliteit cliënteel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51DCBA-1255-4A30-B24C-7880153FB8A3}"/>
              </a:ext>
            </a:extLst>
          </p:cNvPr>
          <p:cNvSpPr txBox="1"/>
          <p:nvPr/>
        </p:nvSpPr>
        <p:spPr>
          <a:xfrm>
            <a:off x="6292999" y="1480928"/>
            <a:ext cx="115608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Specialisatie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6652F6-0A8B-4237-AC60-BE756F0B9DC5}"/>
              </a:ext>
            </a:extLst>
          </p:cNvPr>
          <p:cNvSpPr txBox="1"/>
          <p:nvPr/>
        </p:nvSpPr>
        <p:spPr>
          <a:xfrm>
            <a:off x="6292999" y="1754065"/>
            <a:ext cx="123303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Client owners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A98691-92AB-4B28-8FC4-0EB5C8450B89}"/>
              </a:ext>
            </a:extLst>
          </p:cNvPr>
          <p:cNvSpPr txBox="1"/>
          <p:nvPr/>
        </p:nvSpPr>
        <p:spPr>
          <a:xfrm>
            <a:off x="6317044" y="2027203"/>
            <a:ext cx="110799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Rainmakers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20F9D4-200E-4745-956D-8878338A2506}"/>
              </a:ext>
            </a:extLst>
          </p:cNvPr>
          <p:cNvSpPr txBox="1"/>
          <p:nvPr/>
        </p:nvSpPr>
        <p:spPr>
          <a:xfrm>
            <a:off x="6326423" y="2308711"/>
            <a:ext cx="148309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Hunters/Farmers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BB932DF-1489-4377-A317-D142321C76DB}"/>
              </a:ext>
            </a:extLst>
          </p:cNvPr>
          <p:cNvSpPr txBox="1"/>
          <p:nvPr/>
        </p:nvSpPr>
        <p:spPr>
          <a:xfrm>
            <a:off x="6329006" y="2592019"/>
            <a:ext cx="8194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Netwerk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F7C78C5-6E6C-417E-A1ED-61F59B76B449}"/>
              </a:ext>
            </a:extLst>
          </p:cNvPr>
          <p:cNvSpPr txBox="1"/>
          <p:nvPr/>
        </p:nvSpPr>
        <p:spPr>
          <a:xfrm>
            <a:off x="6326424" y="2842016"/>
            <a:ext cx="9252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Reputatie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9742F7-6AE8-44C1-9D9A-A5779BED3672}"/>
              </a:ext>
            </a:extLst>
          </p:cNvPr>
          <p:cNvSpPr txBox="1"/>
          <p:nvPr/>
        </p:nvSpPr>
        <p:spPr>
          <a:xfrm>
            <a:off x="6330811" y="3098322"/>
            <a:ext cx="1088760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Uitstraling</a:t>
            </a:r>
          </a:p>
          <a:p>
            <a:r>
              <a:rPr lang="nl-BE" sz="900" dirty="0">
                <a:latin typeface="Arial" panose="020B0604020202020204" pitchFamily="34" charset="0"/>
                <a:cs typeface="Arial" panose="020B0604020202020204" pitchFamily="34" charset="0"/>
              </a:rPr>
              <a:t>(bvb. huisvesting)</a:t>
            </a:r>
            <a:endParaRPr lang="nl-BE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2AB85F6-0477-4435-9684-80E4B5103D3D}"/>
              </a:ext>
            </a:extLst>
          </p:cNvPr>
          <p:cNvSpPr txBox="1"/>
          <p:nvPr/>
        </p:nvSpPr>
        <p:spPr>
          <a:xfrm>
            <a:off x="6340071" y="3650376"/>
            <a:ext cx="3289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3BB9CF4D-2D06-4FA4-9C09-9AA4C11A4A51}"/>
              </a:ext>
            </a:extLst>
          </p:cNvPr>
          <p:cNvSpPr/>
          <p:nvPr/>
        </p:nvSpPr>
        <p:spPr>
          <a:xfrm>
            <a:off x="6055801" y="1566099"/>
            <a:ext cx="188448" cy="2343986"/>
          </a:xfrm>
          <a:prstGeom prst="leftBrace">
            <a:avLst>
              <a:gd name="adj1" fmla="val 42453"/>
              <a:gd name="adj2" fmla="val 1309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3" name="Arrow: Left-Right 2">
            <a:extLst>
              <a:ext uri="{FF2B5EF4-FFF2-40B4-BE49-F238E27FC236}">
                <a16:creationId xmlns:a16="http://schemas.microsoft.com/office/drawing/2014/main" id="{E1941195-86E1-470E-83D6-5DE9606D611B}"/>
              </a:ext>
            </a:extLst>
          </p:cNvPr>
          <p:cNvSpPr/>
          <p:nvPr/>
        </p:nvSpPr>
        <p:spPr>
          <a:xfrm>
            <a:off x="3988789" y="1781480"/>
            <a:ext cx="542093" cy="14288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97C3E02-5A21-42AB-BBCB-CE8182323308}"/>
              </a:ext>
            </a:extLst>
          </p:cNvPr>
          <p:cNvSpPr txBox="1"/>
          <p:nvPr/>
        </p:nvSpPr>
        <p:spPr>
          <a:xfrm>
            <a:off x="6326423" y="3504825"/>
            <a:ext cx="117532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Productiviteit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4B8DA9-B987-4CC8-BE8A-A31AA3A06D3D}"/>
              </a:ext>
            </a:extLst>
          </p:cNvPr>
          <p:cNvSpPr txBox="1"/>
          <p:nvPr/>
        </p:nvSpPr>
        <p:spPr>
          <a:xfrm>
            <a:off x="2257781" y="1017207"/>
            <a:ext cx="3981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/>
              <a:t>Waardering advocatenkantoor</a:t>
            </a:r>
          </a:p>
        </p:txBody>
      </p:sp>
      <p:pic>
        <p:nvPicPr>
          <p:cNvPr id="24" name="image1.jpeg">
            <a:extLst>
              <a:ext uri="{FF2B5EF4-FFF2-40B4-BE49-F238E27FC236}">
                <a16:creationId xmlns:a16="http://schemas.microsoft.com/office/drawing/2014/main" id="{2D319D79-EB08-4F7E-BF10-309048535CF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6311" y="270472"/>
            <a:ext cx="1120085" cy="74179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015F442-B0D9-4797-A9C8-0E5D27DED11F}"/>
              </a:ext>
            </a:extLst>
          </p:cNvPr>
          <p:cNvSpPr txBox="1"/>
          <p:nvPr/>
        </p:nvSpPr>
        <p:spPr>
          <a:xfrm>
            <a:off x="495293" y="1525962"/>
            <a:ext cx="164660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 err="1">
                <a:latin typeface="Arial" panose="020B0604020202020204" pitchFamily="34" charset="0"/>
                <a:cs typeface="Arial" panose="020B0604020202020204" pitchFamily="34" charset="0"/>
              </a:rPr>
              <a:t>Recurrente</a:t>
            </a:r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 klanten</a:t>
            </a:r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4354DD2D-10B4-4CC4-BC20-86ED96E0A294}"/>
              </a:ext>
            </a:extLst>
          </p:cNvPr>
          <p:cNvSpPr/>
          <p:nvPr/>
        </p:nvSpPr>
        <p:spPr>
          <a:xfrm flipH="1">
            <a:off x="2086382" y="1545627"/>
            <a:ext cx="275638" cy="2343986"/>
          </a:xfrm>
          <a:prstGeom prst="leftBrace">
            <a:avLst>
              <a:gd name="adj1" fmla="val 42453"/>
              <a:gd name="adj2" fmla="val 1309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DE74503-C89C-4927-8E23-3EDC56572836}"/>
              </a:ext>
            </a:extLst>
          </p:cNvPr>
          <p:cNvSpPr txBox="1"/>
          <p:nvPr/>
        </p:nvSpPr>
        <p:spPr>
          <a:xfrm>
            <a:off x="706890" y="1842953"/>
            <a:ext cx="14350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Betalingsgedrag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732AB37-74A9-47CE-BB52-1026507C35D1}"/>
              </a:ext>
            </a:extLst>
          </p:cNvPr>
          <p:cNvSpPr txBox="1"/>
          <p:nvPr/>
        </p:nvSpPr>
        <p:spPr>
          <a:xfrm>
            <a:off x="149839" y="2169224"/>
            <a:ext cx="199605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Time-sheet/</a:t>
            </a:r>
            <a:r>
              <a:rPr lang="nl-BE" sz="1350" dirty="0" err="1"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1350" dirty="0" err="1">
                <a:latin typeface="Arial" panose="020B0604020202020204" pitchFamily="34" charset="0"/>
                <a:cs typeface="Arial" panose="020B0604020202020204" pitchFamily="34" charset="0"/>
              </a:rPr>
              <a:t>billing</a:t>
            </a:r>
            <a:endParaRPr lang="nl-BE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E986980-320F-4C0F-80E7-98CD71155A65}"/>
              </a:ext>
            </a:extLst>
          </p:cNvPr>
          <p:cNvSpPr txBox="1"/>
          <p:nvPr/>
        </p:nvSpPr>
        <p:spPr>
          <a:xfrm>
            <a:off x="556904" y="2481581"/>
            <a:ext cx="158889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80/20: cut </a:t>
            </a:r>
            <a:r>
              <a:rPr lang="nl-BE" sz="135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1350" dirty="0" err="1">
                <a:latin typeface="Arial" panose="020B0604020202020204" pitchFamily="34" charset="0"/>
                <a:cs typeface="Arial" panose="020B0604020202020204" pitchFamily="34" charset="0"/>
              </a:rPr>
              <a:t>tail</a:t>
            </a:r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EF47611-DB86-4335-A810-E0B97510E39F}"/>
              </a:ext>
            </a:extLst>
          </p:cNvPr>
          <p:cNvSpPr txBox="1"/>
          <p:nvPr/>
        </p:nvSpPr>
        <p:spPr>
          <a:xfrm>
            <a:off x="509720" y="2768357"/>
            <a:ext cx="163217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Belang ‘Big Cases’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0BAE59D-8D05-489B-BC46-6CD5F7935B85}"/>
              </a:ext>
            </a:extLst>
          </p:cNvPr>
          <p:cNvSpPr txBox="1"/>
          <p:nvPr/>
        </p:nvSpPr>
        <p:spPr>
          <a:xfrm>
            <a:off x="755614" y="3053151"/>
            <a:ext cx="135806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Abonnementen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6F17E03-43D9-42EB-80B2-B9D35C952223}"/>
              </a:ext>
            </a:extLst>
          </p:cNvPr>
          <p:cNvSpPr txBox="1"/>
          <p:nvPr/>
        </p:nvSpPr>
        <p:spPr>
          <a:xfrm>
            <a:off x="351023" y="3326013"/>
            <a:ext cx="179087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 err="1">
                <a:latin typeface="Arial" panose="020B0604020202020204" pitchFamily="34" charset="0"/>
                <a:cs typeface="Arial" panose="020B0604020202020204" pitchFamily="34" charset="0"/>
              </a:rPr>
              <a:t>Locaal</a:t>
            </a:r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/Internationaal</a:t>
            </a:r>
          </a:p>
        </p:txBody>
      </p:sp>
      <p:sp>
        <p:nvSpPr>
          <p:cNvPr id="34" name="Arrow: Down 33">
            <a:extLst>
              <a:ext uri="{FF2B5EF4-FFF2-40B4-BE49-F238E27FC236}">
                <a16:creationId xmlns:a16="http://schemas.microsoft.com/office/drawing/2014/main" id="{C0158D35-8324-4828-A73C-37DFE9BF4D40}"/>
              </a:ext>
            </a:extLst>
          </p:cNvPr>
          <p:cNvSpPr/>
          <p:nvPr/>
        </p:nvSpPr>
        <p:spPr>
          <a:xfrm>
            <a:off x="2951001" y="2056438"/>
            <a:ext cx="208886" cy="3802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E25ED65-C388-4B63-9F38-C651ABEB8532}"/>
              </a:ext>
            </a:extLst>
          </p:cNvPr>
          <p:cNvSpPr txBox="1"/>
          <p:nvPr/>
        </p:nvSpPr>
        <p:spPr>
          <a:xfrm>
            <a:off x="2689764" y="2474961"/>
            <a:ext cx="69442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Omzet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91DA5EB-AC34-4165-A62F-EA21157251D3}"/>
              </a:ext>
            </a:extLst>
          </p:cNvPr>
          <p:cNvSpPr txBox="1"/>
          <p:nvPr/>
        </p:nvSpPr>
        <p:spPr>
          <a:xfrm>
            <a:off x="4661917" y="2490713"/>
            <a:ext cx="13099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Hogere kosten</a:t>
            </a:r>
          </a:p>
        </p:txBody>
      </p:sp>
      <p:sp>
        <p:nvSpPr>
          <p:cNvPr id="37" name="Arrow: Down 36">
            <a:extLst>
              <a:ext uri="{FF2B5EF4-FFF2-40B4-BE49-F238E27FC236}">
                <a16:creationId xmlns:a16="http://schemas.microsoft.com/office/drawing/2014/main" id="{B4CC2D23-2F46-4338-BACE-860C8C5279C3}"/>
              </a:ext>
            </a:extLst>
          </p:cNvPr>
          <p:cNvSpPr/>
          <p:nvPr/>
        </p:nvSpPr>
        <p:spPr>
          <a:xfrm>
            <a:off x="5193909" y="2041175"/>
            <a:ext cx="208886" cy="3802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38" name="Arrow: Down 37">
            <a:extLst>
              <a:ext uri="{FF2B5EF4-FFF2-40B4-BE49-F238E27FC236}">
                <a16:creationId xmlns:a16="http://schemas.microsoft.com/office/drawing/2014/main" id="{F84D1430-90B3-44D2-B93D-87E8C9B8FA6F}"/>
              </a:ext>
            </a:extLst>
          </p:cNvPr>
          <p:cNvSpPr/>
          <p:nvPr/>
        </p:nvSpPr>
        <p:spPr>
          <a:xfrm rot="2889925">
            <a:off x="4698501" y="2780776"/>
            <a:ext cx="144424" cy="3802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39" name="Arrow: Down 38">
            <a:extLst>
              <a:ext uri="{FF2B5EF4-FFF2-40B4-BE49-F238E27FC236}">
                <a16:creationId xmlns:a16="http://schemas.microsoft.com/office/drawing/2014/main" id="{B3CCC0DB-A6BF-4817-8727-237CBAC9E389}"/>
              </a:ext>
            </a:extLst>
          </p:cNvPr>
          <p:cNvSpPr/>
          <p:nvPr/>
        </p:nvSpPr>
        <p:spPr>
          <a:xfrm rot="18092933">
            <a:off x="3460828" y="2766690"/>
            <a:ext cx="144424" cy="3802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A25BE70-A179-4225-BB25-A3087B4402EC}"/>
              </a:ext>
            </a:extLst>
          </p:cNvPr>
          <p:cNvSpPr txBox="1"/>
          <p:nvPr/>
        </p:nvSpPr>
        <p:spPr>
          <a:xfrm>
            <a:off x="3680029" y="3212666"/>
            <a:ext cx="113685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Rendabiliteit</a:t>
            </a:r>
          </a:p>
        </p:txBody>
      </p:sp>
      <p:sp>
        <p:nvSpPr>
          <p:cNvPr id="41" name="Arrow: Down 40">
            <a:extLst>
              <a:ext uri="{FF2B5EF4-FFF2-40B4-BE49-F238E27FC236}">
                <a16:creationId xmlns:a16="http://schemas.microsoft.com/office/drawing/2014/main" id="{1356946C-023A-4599-8FCB-D752F4F50B55}"/>
              </a:ext>
            </a:extLst>
          </p:cNvPr>
          <p:cNvSpPr/>
          <p:nvPr/>
        </p:nvSpPr>
        <p:spPr>
          <a:xfrm>
            <a:off x="4093024" y="3528153"/>
            <a:ext cx="264695" cy="5293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0DCF11E-81AB-47D4-B81B-7EC32CA0ED05}"/>
              </a:ext>
            </a:extLst>
          </p:cNvPr>
          <p:cNvSpPr txBox="1"/>
          <p:nvPr/>
        </p:nvSpPr>
        <p:spPr>
          <a:xfrm>
            <a:off x="2786348" y="4164072"/>
            <a:ext cx="261161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Waardering </a:t>
            </a:r>
            <a:r>
              <a:rPr lang="nl-BE" sz="1350" u="sng" dirty="0">
                <a:latin typeface="Arial" panose="020B0604020202020204" pitchFamily="34" charset="0"/>
                <a:cs typeface="Arial" panose="020B0604020202020204" pitchFamily="34" charset="0"/>
              </a:rPr>
              <a:t>op basis van omzet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E9D3277-F423-467A-B057-43706584DA06}"/>
              </a:ext>
            </a:extLst>
          </p:cNvPr>
          <p:cNvCxnSpPr>
            <a:cxnSpLocks/>
          </p:cNvCxnSpPr>
          <p:nvPr/>
        </p:nvCxnSpPr>
        <p:spPr>
          <a:xfrm>
            <a:off x="4815280" y="4077854"/>
            <a:ext cx="433859" cy="47867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7E30EED-733D-4085-893E-CA9516627623}"/>
              </a:ext>
            </a:extLst>
          </p:cNvPr>
          <p:cNvCxnSpPr>
            <a:cxnSpLocks/>
          </p:cNvCxnSpPr>
          <p:nvPr/>
        </p:nvCxnSpPr>
        <p:spPr>
          <a:xfrm flipV="1">
            <a:off x="4815280" y="4022996"/>
            <a:ext cx="433858" cy="5406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8351F37F-978F-4D03-8451-696F6C7AAACC}"/>
              </a:ext>
            </a:extLst>
          </p:cNvPr>
          <p:cNvSpPr txBox="1"/>
          <p:nvPr/>
        </p:nvSpPr>
        <p:spPr>
          <a:xfrm>
            <a:off x="2533898" y="4704554"/>
            <a:ext cx="352532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>
                <a:latin typeface="Arial" panose="020B0604020202020204" pitchFamily="34" charset="0"/>
                <a:cs typeface="Arial" panose="020B0604020202020204" pitchFamily="34" charset="0"/>
              </a:rPr>
              <a:t>Waardering </a:t>
            </a:r>
            <a:r>
              <a:rPr lang="nl-BE" sz="1350" u="sng" dirty="0">
                <a:latin typeface="Arial" panose="020B0604020202020204" pitchFamily="34" charset="0"/>
                <a:cs typeface="Arial" panose="020B0604020202020204" pitchFamily="34" charset="0"/>
              </a:rPr>
              <a:t>op basis van RENDABILITEIT?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C32FF90-3739-4236-8229-7E7A83DEFF6D}"/>
              </a:ext>
            </a:extLst>
          </p:cNvPr>
          <p:cNvCxnSpPr>
            <a:cxnSpLocks/>
          </p:cNvCxnSpPr>
          <p:nvPr/>
        </p:nvCxnSpPr>
        <p:spPr>
          <a:xfrm>
            <a:off x="5063319" y="4676599"/>
            <a:ext cx="484454" cy="45026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ACFBEE2-3C3A-4725-A238-FE6A3CAEC26D}"/>
              </a:ext>
            </a:extLst>
          </p:cNvPr>
          <p:cNvCxnSpPr>
            <a:cxnSpLocks/>
          </p:cNvCxnSpPr>
          <p:nvPr/>
        </p:nvCxnSpPr>
        <p:spPr>
          <a:xfrm flipV="1">
            <a:off x="5090615" y="4593328"/>
            <a:ext cx="457157" cy="52215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F5BA60EA-F83D-4939-BCD0-939CF120E399}"/>
              </a:ext>
            </a:extLst>
          </p:cNvPr>
          <p:cNvSpPr txBox="1"/>
          <p:nvPr/>
        </p:nvSpPr>
        <p:spPr>
          <a:xfrm>
            <a:off x="2622841" y="5174125"/>
            <a:ext cx="33490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3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dan met de vermogensaspecten???</a:t>
            </a:r>
            <a:endParaRPr lang="nl-BE" sz="1350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Left Brace 48">
            <a:extLst>
              <a:ext uri="{FF2B5EF4-FFF2-40B4-BE49-F238E27FC236}">
                <a16:creationId xmlns:a16="http://schemas.microsoft.com/office/drawing/2014/main" id="{DD0BAE1E-668E-47C7-9DAD-B8482ECA8F98}"/>
              </a:ext>
            </a:extLst>
          </p:cNvPr>
          <p:cNvSpPr/>
          <p:nvPr/>
        </p:nvSpPr>
        <p:spPr>
          <a:xfrm>
            <a:off x="6112009" y="4441581"/>
            <a:ext cx="228061" cy="2157111"/>
          </a:xfrm>
          <a:prstGeom prst="leftBrace">
            <a:avLst>
              <a:gd name="adj1" fmla="val 42453"/>
              <a:gd name="adj2" fmla="val 3950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CF16C93-C440-4806-9CEF-8022E5CBE8BC}"/>
              </a:ext>
            </a:extLst>
          </p:cNvPr>
          <p:cNvSpPr txBox="1"/>
          <p:nvPr/>
        </p:nvSpPr>
        <p:spPr>
          <a:xfrm>
            <a:off x="6410645" y="4380675"/>
            <a:ext cx="192360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/>
              <a:t>WIP (“work in progress”)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952BDAD-F80D-4BC8-96CA-753173BBBFC8}"/>
              </a:ext>
            </a:extLst>
          </p:cNvPr>
          <p:cNvSpPr txBox="1"/>
          <p:nvPr/>
        </p:nvSpPr>
        <p:spPr>
          <a:xfrm>
            <a:off x="6410645" y="4714629"/>
            <a:ext cx="181036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/>
              <a:t>Achterstallige erelonen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AE7AC5B-2F41-44CF-9263-4ABAADC3726B}"/>
              </a:ext>
            </a:extLst>
          </p:cNvPr>
          <p:cNvSpPr txBox="1"/>
          <p:nvPr/>
        </p:nvSpPr>
        <p:spPr>
          <a:xfrm>
            <a:off x="6410645" y="5025843"/>
            <a:ext cx="83708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/>
              <a:t>‘Pipeline’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A552C5D-8FA7-42B6-BD6B-2CC9CC5DAE6F}"/>
              </a:ext>
            </a:extLst>
          </p:cNvPr>
          <p:cNvSpPr txBox="1"/>
          <p:nvPr/>
        </p:nvSpPr>
        <p:spPr>
          <a:xfrm>
            <a:off x="6410645" y="5302842"/>
            <a:ext cx="116243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/>
              <a:t>Infrastructuur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1DF4801-FF67-43BA-8435-17A9AB65233D}"/>
              </a:ext>
            </a:extLst>
          </p:cNvPr>
          <p:cNvSpPr txBox="1"/>
          <p:nvPr/>
        </p:nvSpPr>
        <p:spPr>
          <a:xfrm>
            <a:off x="6424722" y="5585013"/>
            <a:ext cx="188744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/>
              <a:t>Achtergestelde leningen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8B93D59-369A-4D39-AF32-AF22460A2840}"/>
              </a:ext>
            </a:extLst>
          </p:cNvPr>
          <p:cNvSpPr txBox="1"/>
          <p:nvPr/>
        </p:nvSpPr>
        <p:spPr>
          <a:xfrm>
            <a:off x="6443634" y="5856840"/>
            <a:ext cx="174438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/>
              <a:t>Goodwill op de balans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83A5518-5A7B-4CCF-A745-2E334C0FC44F}"/>
              </a:ext>
            </a:extLst>
          </p:cNvPr>
          <p:cNvSpPr txBox="1"/>
          <p:nvPr/>
        </p:nvSpPr>
        <p:spPr>
          <a:xfrm>
            <a:off x="6443635" y="6170640"/>
            <a:ext cx="245079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350" dirty="0"/>
              <a:t>Jaarlijkse uitkering aan partners </a:t>
            </a:r>
          </a:p>
          <a:p>
            <a:r>
              <a:rPr lang="nl-BE" sz="1350" dirty="0"/>
              <a:t>of reservering?</a:t>
            </a:r>
          </a:p>
        </p:txBody>
      </p:sp>
    </p:spTree>
    <p:extLst>
      <p:ext uri="{BB962C8B-B14F-4D97-AF65-F5344CB8AC3E}">
        <p14:creationId xmlns:p14="http://schemas.microsoft.com/office/powerpoint/2010/main" val="417062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0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nl-BE" dirty="0"/>
              <a:t>Pro </a:t>
            </a:r>
            <a:r>
              <a:rPr lang="nl-BE" dirty="0" err="1"/>
              <a:t>Mandato</a:t>
            </a:r>
            <a:endParaRPr lang="nl-BE" dirty="0"/>
          </a:p>
          <a:p>
            <a:pPr algn="ctr"/>
            <a:r>
              <a:rPr lang="nl-BE" dirty="0"/>
              <a:t>2021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84CB85-4DE0-4A94-9B55-F0D417F18A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97142" cy="6858000"/>
          </a:xfrm>
          <a:prstGeom prst="rect">
            <a:avLst/>
          </a:prstGeom>
        </p:spPr>
      </p:pic>
      <p:sp>
        <p:nvSpPr>
          <p:cNvPr id="6" name="Rectangle 21">
            <a:extLst>
              <a:ext uri="{FF2B5EF4-FFF2-40B4-BE49-F238E27FC236}">
                <a16:creationId xmlns:a16="http://schemas.microsoft.com/office/drawing/2014/main" id="{A8AA3B0E-4576-413E-91F9-A637956188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5221" y="1481118"/>
            <a:ext cx="7886700" cy="2852737"/>
          </a:xfrm>
        </p:spPr>
        <p:txBody>
          <a:bodyPr>
            <a:normAutofit fontScale="90000"/>
          </a:bodyPr>
          <a:lstStyle/>
          <a:p>
            <a:pPr algn="ctr" eaLnBrk="1" hangingPunct="1"/>
            <a:br>
              <a:rPr lang="nl-NL" sz="2400" dirty="0"/>
            </a:br>
            <a:r>
              <a:rPr lang="nl-NL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GECORRIGEERDE</a:t>
            </a:r>
            <a:br>
              <a:rPr lang="nl-NL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l-NL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SUBSTANTIËLE</a:t>
            </a:r>
            <a:br>
              <a:rPr lang="nl-NL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l-NL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WAARDE</a:t>
            </a:r>
          </a:p>
        </p:txBody>
      </p:sp>
    </p:spTree>
    <p:extLst>
      <p:ext uri="{BB962C8B-B14F-4D97-AF65-F5344CB8AC3E}">
        <p14:creationId xmlns:p14="http://schemas.microsoft.com/office/powerpoint/2010/main" val="93028910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2.png">
            <a:extLst>
              <a:ext uri="{FF2B5EF4-FFF2-40B4-BE49-F238E27FC236}">
                <a16:creationId xmlns:a16="http://schemas.microsoft.com/office/drawing/2014/main" id="{84EA5BB6-D4A0-4CAB-AF79-95F7A64A5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2843808" y="2471607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2988270" y="2544632"/>
            <a:ext cx="11525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8" name="Text Box 56"/>
          <p:cNvSpPr txBox="1">
            <a:spLocks noChangeArrowheads="1"/>
          </p:cNvSpPr>
          <p:nvPr/>
        </p:nvSpPr>
        <p:spPr bwMode="auto">
          <a:xfrm>
            <a:off x="4140795" y="2996952"/>
            <a:ext cx="1150938" cy="36004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Schuld</a:t>
            </a:r>
          </a:p>
        </p:txBody>
      </p:sp>
      <p:sp>
        <p:nvSpPr>
          <p:cNvPr id="9" name="Text Box 57"/>
          <p:cNvSpPr txBox="1">
            <a:spLocks noChangeArrowheads="1"/>
          </p:cNvSpPr>
          <p:nvPr/>
        </p:nvSpPr>
        <p:spPr bwMode="auto">
          <a:xfrm>
            <a:off x="4140795" y="2544632"/>
            <a:ext cx="1150938" cy="472004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Eigen vermogen</a:t>
            </a:r>
          </a:p>
        </p:txBody>
      </p:sp>
      <p:sp>
        <p:nvSpPr>
          <p:cNvPr id="10" name="Text Box 58"/>
          <p:cNvSpPr txBox="1">
            <a:spLocks noChangeArrowheads="1"/>
          </p:cNvSpPr>
          <p:nvPr/>
        </p:nvSpPr>
        <p:spPr bwMode="auto">
          <a:xfrm>
            <a:off x="4140795" y="3356992"/>
            <a:ext cx="1150938" cy="23142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&lt;1Y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2989015" y="3263770"/>
            <a:ext cx="11509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Voorraden</a:t>
            </a:r>
          </a:p>
        </p:txBody>
      </p:sp>
      <p:sp>
        <p:nvSpPr>
          <p:cNvPr id="12" name="Text Box 61"/>
          <p:cNvSpPr txBox="1">
            <a:spLocks noChangeArrowheads="1"/>
          </p:cNvSpPr>
          <p:nvPr/>
        </p:nvSpPr>
        <p:spPr bwMode="auto">
          <a:xfrm>
            <a:off x="2989015" y="3911470"/>
            <a:ext cx="1150937" cy="46910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Vorderingen</a:t>
            </a:r>
          </a:p>
        </p:txBody>
      </p: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2988270" y="3481257"/>
            <a:ext cx="11509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BE" sz="1200"/>
              <a:t>Handels-vorderingen</a:t>
            </a:r>
            <a:endParaRPr lang="nl-NL" sz="1200"/>
          </a:p>
        </p:txBody>
      </p:sp>
      <p:sp>
        <p:nvSpPr>
          <p:cNvPr id="14" name="Text Box 63"/>
          <p:cNvSpPr txBox="1">
            <a:spLocks noChangeArrowheads="1"/>
          </p:cNvSpPr>
          <p:nvPr/>
        </p:nvSpPr>
        <p:spPr bwMode="auto">
          <a:xfrm>
            <a:off x="4140795" y="3588413"/>
            <a:ext cx="1150938" cy="253207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KT Fin Schuld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5" name="Text Box 64"/>
          <p:cNvSpPr txBox="1">
            <a:spLocks noChangeArrowheads="1"/>
          </p:cNvSpPr>
          <p:nvPr/>
        </p:nvSpPr>
        <p:spPr bwMode="auto">
          <a:xfrm>
            <a:off x="4140795" y="3840032"/>
            <a:ext cx="11509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Leveranciers</a:t>
            </a:r>
          </a:p>
        </p:txBody>
      </p:sp>
      <p:sp>
        <p:nvSpPr>
          <p:cNvPr id="19" name="Text Box 72"/>
          <p:cNvSpPr txBox="1">
            <a:spLocks noChangeArrowheads="1"/>
          </p:cNvSpPr>
          <p:nvPr/>
        </p:nvSpPr>
        <p:spPr bwMode="auto">
          <a:xfrm>
            <a:off x="4140795" y="4128957"/>
            <a:ext cx="1150938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Soc/Fisc.</a:t>
            </a:r>
          </a:p>
          <a:p>
            <a:pPr algn="ctr" eaLnBrk="1" hangingPunct="1"/>
            <a:r>
              <a:rPr lang="nl-NL" sz="1200"/>
              <a:t>Schulden</a:t>
            </a:r>
          </a:p>
          <a:p>
            <a:pPr algn="ctr" eaLnBrk="1" hangingPunct="1"/>
            <a:endParaRPr lang="nl-NL" sz="1200"/>
          </a:p>
        </p:txBody>
      </p:sp>
      <p:sp>
        <p:nvSpPr>
          <p:cNvPr id="20" name="Text Box 73"/>
          <p:cNvSpPr txBox="1">
            <a:spLocks noChangeArrowheads="1"/>
          </p:cNvSpPr>
          <p:nvPr/>
        </p:nvSpPr>
        <p:spPr bwMode="auto">
          <a:xfrm>
            <a:off x="2984356" y="4381625"/>
            <a:ext cx="1152525" cy="26709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 err="1"/>
              <a:t>Liq.Middelen</a:t>
            </a:r>
            <a:endParaRPr lang="nl-NL" sz="1000" dirty="0"/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4140795" y="2471607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25" name="TextBox 24"/>
          <p:cNvSpPr txBox="1"/>
          <p:nvPr/>
        </p:nvSpPr>
        <p:spPr>
          <a:xfrm>
            <a:off x="3682013" y="2123564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Balans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188CA54C-0445-4513-A1AE-8B6748E72FBA}"/>
              </a:ext>
            </a:extLst>
          </p:cNvPr>
          <p:cNvSpPr/>
          <p:nvPr/>
        </p:nvSpPr>
        <p:spPr>
          <a:xfrm>
            <a:off x="2992582" y="3010395"/>
            <a:ext cx="2297875" cy="1620982"/>
          </a:xfrm>
          <a:custGeom>
            <a:avLst/>
            <a:gdLst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51906 w 2297875"/>
              <a:gd name="connsiteY4" fmla="*/ 831273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7875" h="1620982">
                <a:moveTo>
                  <a:pt x="1294410" y="825335"/>
                </a:moveTo>
                <a:lnTo>
                  <a:pt x="2297875" y="831273"/>
                </a:lnTo>
                <a:lnTo>
                  <a:pt x="2286000" y="5937"/>
                </a:lnTo>
                <a:lnTo>
                  <a:pt x="1140031" y="0"/>
                </a:lnTo>
                <a:lnTo>
                  <a:pt x="1151906" y="831273"/>
                </a:lnTo>
                <a:lnTo>
                  <a:pt x="890649" y="1377537"/>
                </a:lnTo>
                <a:lnTo>
                  <a:pt x="0" y="1377537"/>
                </a:lnTo>
                <a:lnTo>
                  <a:pt x="0" y="1620982"/>
                </a:lnTo>
                <a:lnTo>
                  <a:pt x="1145969" y="1609106"/>
                </a:lnTo>
                <a:lnTo>
                  <a:pt x="1145969" y="1365662"/>
                </a:lnTo>
                <a:lnTo>
                  <a:pt x="985652" y="1377537"/>
                </a:lnTo>
                <a:lnTo>
                  <a:pt x="1294410" y="825335"/>
                </a:lnTo>
                <a:close/>
              </a:path>
            </a:pathLst>
          </a:custGeom>
          <a:solidFill>
            <a:srgbClr val="92D050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B299431-35A9-4F60-A376-0F526B0EDFE5}"/>
              </a:ext>
            </a:extLst>
          </p:cNvPr>
          <p:cNvSpPr txBox="1"/>
          <p:nvPr/>
        </p:nvSpPr>
        <p:spPr>
          <a:xfrm rot="5400000">
            <a:off x="4916262" y="3234131"/>
            <a:ext cx="1013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00B050"/>
                </a:solidFill>
              </a:rPr>
              <a:t>Net-cash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BF2AF88-27AE-4A0F-A2A2-FC95706ABFFD}"/>
              </a:ext>
            </a:extLst>
          </p:cNvPr>
          <p:cNvSpPr txBox="1"/>
          <p:nvPr/>
        </p:nvSpPr>
        <p:spPr>
          <a:xfrm>
            <a:off x="2913179" y="4570241"/>
            <a:ext cx="248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4472BE"/>
                </a:solidFill>
              </a:rPr>
              <a:t>Bedrijfskapitaalbehoefte</a:t>
            </a: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A9C10B4B-2294-43B5-A0D3-4D8AD6731EEB}"/>
              </a:ext>
            </a:extLst>
          </p:cNvPr>
          <p:cNvSpPr/>
          <p:nvPr/>
        </p:nvSpPr>
        <p:spPr>
          <a:xfrm>
            <a:off x="2974769" y="3265714"/>
            <a:ext cx="1163782" cy="1110343"/>
          </a:xfrm>
          <a:custGeom>
            <a:avLst/>
            <a:gdLst>
              <a:gd name="connsiteX0" fmla="*/ 5937 w 1163782"/>
              <a:gd name="connsiteY0" fmla="*/ 0 h 1110343"/>
              <a:gd name="connsiteX1" fmla="*/ 1163782 w 1163782"/>
              <a:gd name="connsiteY1" fmla="*/ 5938 h 1110343"/>
              <a:gd name="connsiteX2" fmla="*/ 1140031 w 1163782"/>
              <a:gd name="connsiteY2" fmla="*/ 581891 h 1110343"/>
              <a:gd name="connsiteX3" fmla="*/ 896587 w 1163782"/>
              <a:gd name="connsiteY3" fmla="*/ 1110343 h 1110343"/>
              <a:gd name="connsiteX4" fmla="*/ 0 w 1163782"/>
              <a:gd name="connsiteY4" fmla="*/ 1110343 h 1110343"/>
              <a:gd name="connsiteX5" fmla="*/ 5937 w 1163782"/>
              <a:gd name="connsiteY5" fmla="*/ 0 h 111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782" h="1110343">
                <a:moveTo>
                  <a:pt x="5937" y="0"/>
                </a:moveTo>
                <a:lnTo>
                  <a:pt x="1163782" y="5938"/>
                </a:lnTo>
                <a:lnTo>
                  <a:pt x="1140031" y="581891"/>
                </a:lnTo>
                <a:lnTo>
                  <a:pt x="896587" y="1110343"/>
                </a:lnTo>
                <a:lnTo>
                  <a:pt x="0" y="1110343"/>
                </a:lnTo>
                <a:lnTo>
                  <a:pt x="5937" y="0"/>
                </a:lnTo>
                <a:close/>
              </a:path>
            </a:pathLst>
          </a:custGeom>
          <a:solidFill>
            <a:srgbClr val="4472BE">
              <a:alpha val="21961"/>
            </a:srgbClr>
          </a:solidFill>
          <a:ln>
            <a:solidFill>
              <a:srgbClr val="2F528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873F4D73-845A-42CC-BA9A-1EF19FE1D19B}"/>
              </a:ext>
            </a:extLst>
          </p:cNvPr>
          <p:cNvSpPr/>
          <p:nvPr/>
        </p:nvSpPr>
        <p:spPr>
          <a:xfrm>
            <a:off x="3996046" y="3840239"/>
            <a:ext cx="1306286" cy="801584"/>
          </a:xfrm>
          <a:custGeom>
            <a:avLst/>
            <a:gdLst>
              <a:gd name="connsiteX0" fmla="*/ 0 w 1306286"/>
              <a:gd name="connsiteY0" fmla="*/ 522514 h 801584"/>
              <a:gd name="connsiteX1" fmla="*/ 154379 w 1306286"/>
              <a:gd name="connsiteY1" fmla="*/ 522514 h 801584"/>
              <a:gd name="connsiteX2" fmla="*/ 160317 w 1306286"/>
              <a:gd name="connsiteY2" fmla="*/ 795647 h 801584"/>
              <a:gd name="connsiteX3" fmla="*/ 1288473 w 1306286"/>
              <a:gd name="connsiteY3" fmla="*/ 801584 h 801584"/>
              <a:gd name="connsiteX4" fmla="*/ 1306286 w 1306286"/>
              <a:gd name="connsiteY4" fmla="*/ 0 h 801584"/>
              <a:gd name="connsiteX5" fmla="*/ 285008 w 1306286"/>
              <a:gd name="connsiteY5" fmla="*/ 17813 h 801584"/>
              <a:gd name="connsiteX6" fmla="*/ 0 w 1306286"/>
              <a:gd name="connsiteY6" fmla="*/ 522514 h 80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6286" h="801584">
                <a:moveTo>
                  <a:pt x="0" y="522514"/>
                </a:moveTo>
                <a:lnTo>
                  <a:pt x="154379" y="522514"/>
                </a:lnTo>
                <a:lnTo>
                  <a:pt x="160317" y="795647"/>
                </a:lnTo>
                <a:lnTo>
                  <a:pt x="1288473" y="801584"/>
                </a:lnTo>
                <a:lnTo>
                  <a:pt x="1306286" y="0"/>
                </a:lnTo>
                <a:lnTo>
                  <a:pt x="285008" y="17813"/>
                </a:lnTo>
                <a:lnTo>
                  <a:pt x="0" y="522514"/>
                </a:lnTo>
                <a:close/>
              </a:path>
            </a:pathLst>
          </a:custGeom>
          <a:solidFill>
            <a:srgbClr val="4472C4">
              <a:alpha val="2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669F2CF-8FEF-4E75-8DF2-0165C2EE9541}"/>
              </a:ext>
            </a:extLst>
          </p:cNvPr>
          <p:cNvSpPr/>
          <p:nvPr/>
        </p:nvSpPr>
        <p:spPr>
          <a:xfrm>
            <a:off x="2986994" y="2549549"/>
            <a:ext cx="1149887" cy="718518"/>
          </a:xfrm>
          <a:prstGeom prst="rect">
            <a:avLst/>
          </a:prstGeom>
          <a:solidFill>
            <a:srgbClr val="FFFF00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282B304-EF8C-4827-A384-618FFCCD4AF2}"/>
              </a:ext>
            </a:extLst>
          </p:cNvPr>
          <p:cNvSpPr txBox="1"/>
          <p:nvPr/>
        </p:nvSpPr>
        <p:spPr>
          <a:xfrm rot="16200000">
            <a:off x="2340089" y="2736322"/>
            <a:ext cx="1086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accent2">
                    <a:lumMod val="75000"/>
                  </a:schemeClr>
                </a:solidFill>
              </a:rPr>
              <a:t>Vaste act.</a:t>
            </a:r>
          </a:p>
        </p:txBody>
      </p:sp>
      <p:pic>
        <p:nvPicPr>
          <p:cNvPr id="29" name="image1.jpeg">
            <a:extLst>
              <a:ext uri="{FF2B5EF4-FFF2-40B4-BE49-F238E27FC236}">
                <a16:creationId xmlns:a16="http://schemas.microsoft.com/office/drawing/2014/main" id="{499F2961-2F8F-4805-B296-4382C3B6C9A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1844" y="5988106"/>
            <a:ext cx="1459448" cy="7333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E8B70F-D6A0-4BA5-B64C-A2D88909A731}"/>
              </a:ext>
            </a:extLst>
          </p:cNvPr>
          <p:cNvSpPr txBox="1"/>
          <p:nvPr/>
        </p:nvSpPr>
        <p:spPr>
          <a:xfrm>
            <a:off x="1417884" y="489953"/>
            <a:ext cx="666368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000" dirty="0"/>
              <a:t>GECORRIGEERDE SUBSTANTIËLE WAARDE</a:t>
            </a:r>
          </a:p>
        </p:txBody>
      </p:sp>
    </p:spTree>
    <p:extLst>
      <p:ext uri="{BB962C8B-B14F-4D97-AF65-F5344CB8AC3E}">
        <p14:creationId xmlns:p14="http://schemas.microsoft.com/office/powerpoint/2010/main" val="23748147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2.png">
            <a:extLst>
              <a:ext uri="{FF2B5EF4-FFF2-40B4-BE49-F238E27FC236}">
                <a16:creationId xmlns:a16="http://schemas.microsoft.com/office/drawing/2014/main" id="{84EA5BB6-D4A0-4CAB-AF79-95F7A64A5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2843808" y="2471607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2988270" y="2544632"/>
            <a:ext cx="11525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8" name="Text Box 56"/>
          <p:cNvSpPr txBox="1">
            <a:spLocks noChangeArrowheads="1"/>
          </p:cNvSpPr>
          <p:nvPr/>
        </p:nvSpPr>
        <p:spPr bwMode="auto">
          <a:xfrm>
            <a:off x="4140795" y="2996952"/>
            <a:ext cx="1150938" cy="36004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Schuld</a:t>
            </a:r>
          </a:p>
        </p:txBody>
      </p:sp>
      <p:sp>
        <p:nvSpPr>
          <p:cNvPr id="9" name="Text Box 57"/>
          <p:cNvSpPr txBox="1">
            <a:spLocks noChangeArrowheads="1"/>
          </p:cNvSpPr>
          <p:nvPr/>
        </p:nvSpPr>
        <p:spPr bwMode="auto">
          <a:xfrm>
            <a:off x="4140795" y="2544632"/>
            <a:ext cx="1150938" cy="472004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Eigen vermogen</a:t>
            </a:r>
          </a:p>
        </p:txBody>
      </p:sp>
      <p:sp>
        <p:nvSpPr>
          <p:cNvPr id="10" name="Text Box 58"/>
          <p:cNvSpPr txBox="1">
            <a:spLocks noChangeArrowheads="1"/>
          </p:cNvSpPr>
          <p:nvPr/>
        </p:nvSpPr>
        <p:spPr bwMode="auto">
          <a:xfrm>
            <a:off x="4140795" y="3356992"/>
            <a:ext cx="1150938" cy="23142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&lt;1Y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2989015" y="3263770"/>
            <a:ext cx="11509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Voorraden</a:t>
            </a:r>
          </a:p>
        </p:txBody>
      </p:sp>
      <p:sp>
        <p:nvSpPr>
          <p:cNvPr id="12" name="Text Box 61"/>
          <p:cNvSpPr txBox="1">
            <a:spLocks noChangeArrowheads="1"/>
          </p:cNvSpPr>
          <p:nvPr/>
        </p:nvSpPr>
        <p:spPr bwMode="auto">
          <a:xfrm>
            <a:off x="2989015" y="3911470"/>
            <a:ext cx="1150937" cy="46910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Vorderingen</a:t>
            </a:r>
          </a:p>
        </p:txBody>
      </p: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2988270" y="3481257"/>
            <a:ext cx="11509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BE" sz="1200"/>
              <a:t>Handels-vorderingen</a:t>
            </a:r>
            <a:endParaRPr lang="nl-NL" sz="1200"/>
          </a:p>
        </p:txBody>
      </p:sp>
      <p:sp>
        <p:nvSpPr>
          <p:cNvPr id="14" name="Text Box 63"/>
          <p:cNvSpPr txBox="1">
            <a:spLocks noChangeArrowheads="1"/>
          </p:cNvSpPr>
          <p:nvPr/>
        </p:nvSpPr>
        <p:spPr bwMode="auto">
          <a:xfrm>
            <a:off x="4140795" y="3588413"/>
            <a:ext cx="1150938" cy="253207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KT Fin Schuld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5" name="Text Box 64"/>
          <p:cNvSpPr txBox="1">
            <a:spLocks noChangeArrowheads="1"/>
          </p:cNvSpPr>
          <p:nvPr/>
        </p:nvSpPr>
        <p:spPr bwMode="auto">
          <a:xfrm>
            <a:off x="4140795" y="3840032"/>
            <a:ext cx="11509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Leveranciers</a:t>
            </a:r>
          </a:p>
        </p:txBody>
      </p:sp>
      <p:sp>
        <p:nvSpPr>
          <p:cNvPr id="19" name="Text Box 72"/>
          <p:cNvSpPr txBox="1">
            <a:spLocks noChangeArrowheads="1"/>
          </p:cNvSpPr>
          <p:nvPr/>
        </p:nvSpPr>
        <p:spPr bwMode="auto">
          <a:xfrm>
            <a:off x="4140795" y="4128957"/>
            <a:ext cx="1150938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Soc/Fisc.</a:t>
            </a:r>
          </a:p>
          <a:p>
            <a:pPr algn="ctr" eaLnBrk="1" hangingPunct="1"/>
            <a:r>
              <a:rPr lang="nl-NL" sz="1200"/>
              <a:t>Schulden</a:t>
            </a:r>
          </a:p>
          <a:p>
            <a:pPr algn="ctr" eaLnBrk="1" hangingPunct="1"/>
            <a:endParaRPr lang="nl-NL" sz="1200"/>
          </a:p>
        </p:txBody>
      </p:sp>
      <p:sp>
        <p:nvSpPr>
          <p:cNvPr id="20" name="Text Box 73"/>
          <p:cNvSpPr txBox="1">
            <a:spLocks noChangeArrowheads="1"/>
          </p:cNvSpPr>
          <p:nvPr/>
        </p:nvSpPr>
        <p:spPr bwMode="auto">
          <a:xfrm>
            <a:off x="2984356" y="4381625"/>
            <a:ext cx="1152525" cy="26709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 err="1"/>
              <a:t>Liq.Middelen</a:t>
            </a:r>
            <a:endParaRPr lang="nl-NL" sz="1000" dirty="0"/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4140795" y="2471607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25" name="TextBox 24"/>
          <p:cNvSpPr txBox="1"/>
          <p:nvPr/>
        </p:nvSpPr>
        <p:spPr>
          <a:xfrm>
            <a:off x="3682013" y="2123564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Balans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188CA54C-0445-4513-A1AE-8B6748E72FBA}"/>
              </a:ext>
            </a:extLst>
          </p:cNvPr>
          <p:cNvSpPr/>
          <p:nvPr/>
        </p:nvSpPr>
        <p:spPr>
          <a:xfrm>
            <a:off x="2992582" y="3010395"/>
            <a:ext cx="2297875" cy="1620982"/>
          </a:xfrm>
          <a:custGeom>
            <a:avLst/>
            <a:gdLst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51906 w 2297875"/>
              <a:gd name="connsiteY4" fmla="*/ 831273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7875" h="1620982">
                <a:moveTo>
                  <a:pt x="1294410" y="825335"/>
                </a:moveTo>
                <a:lnTo>
                  <a:pt x="2297875" y="831273"/>
                </a:lnTo>
                <a:lnTo>
                  <a:pt x="2286000" y="5937"/>
                </a:lnTo>
                <a:lnTo>
                  <a:pt x="1140031" y="0"/>
                </a:lnTo>
                <a:lnTo>
                  <a:pt x="1151906" y="831273"/>
                </a:lnTo>
                <a:lnTo>
                  <a:pt x="890649" y="1377537"/>
                </a:lnTo>
                <a:lnTo>
                  <a:pt x="0" y="1377537"/>
                </a:lnTo>
                <a:lnTo>
                  <a:pt x="0" y="1620982"/>
                </a:lnTo>
                <a:lnTo>
                  <a:pt x="1145969" y="1609106"/>
                </a:lnTo>
                <a:lnTo>
                  <a:pt x="1145969" y="1365662"/>
                </a:lnTo>
                <a:lnTo>
                  <a:pt x="985652" y="1377537"/>
                </a:lnTo>
                <a:lnTo>
                  <a:pt x="1294410" y="825335"/>
                </a:lnTo>
                <a:close/>
              </a:path>
            </a:pathLst>
          </a:custGeom>
          <a:solidFill>
            <a:srgbClr val="92D050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B299431-35A9-4F60-A376-0F526B0EDFE5}"/>
              </a:ext>
            </a:extLst>
          </p:cNvPr>
          <p:cNvSpPr txBox="1"/>
          <p:nvPr/>
        </p:nvSpPr>
        <p:spPr>
          <a:xfrm rot="5400000">
            <a:off x="4916262" y="3234131"/>
            <a:ext cx="1013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00B050"/>
                </a:solidFill>
              </a:rPr>
              <a:t>Net-cash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BF2AF88-27AE-4A0F-A2A2-FC95706ABFFD}"/>
              </a:ext>
            </a:extLst>
          </p:cNvPr>
          <p:cNvSpPr txBox="1"/>
          <p:nvPr/>
        </p:nvSpPr>
        <p:spPr>
          <a:xfrm>
            <a:off x="2913179" y="4570241"/>
            <a:ext cx="248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4472BE"/>
                </a:solidFill>
              </a:rPr>
              <a:t>Bedrijfskapitaalbehoefte</a:t>
            </a: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A9C10B4B-2294-43B5-A0D3-4D8AD6731EEB}"/>
              </a:ext>
            </a:extLst>
          </p:cNvPr>
          <p:cNvSpPr/>
          <p:nvPr/>
        </p:nvSpPr>
        <p:spPr>
          <a:xfrm>
            <a:off x="2974769" y="3265714"/>
            <a:ext cx="1163782" cy="1110343"/>
          </a:xfrm>
          <a:custGeom>
            <a:avLst/>
            <a:gdLst>
              <a:gd name="connsiteX0" fmla="*/ 5937 w 1163782"/>
              <a:gd name="connsiteY0" fmla="*/ 0 h 1110343"/>
              <a:gd name="connsiteX1" fmla="*/ 1163782 w 1163782"/>
              <a:gd name="connsiteY1" fmla="*/ 5938 h 1110343"/>
              <a:gd name="connsiteX2" fmla="*/ 1140031 w 1163782"/>
              <a:gd name="connsiteY2" fmla="*/ 581891 h 1110343"/>
              <a:gd name="connsiteX3" fmla="*/ 896587 w 1163782"/>
              <a:gd name="connsiteY3" fmla="*/ 1110343 h 1110343"/>
              <a:gd name="connsiteX4" fmla="*/ 0 w 1163782"/>
              <a:gd name="connsiteY4" fmla="*/ 1110343 h 1110343"/>
              <a:gd name="connsiteX5" fmla="*/ 5937 w 1163782"/>
              <a:gd name="connsiteY5" fmla="*/ 0 h 111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782" h="1110343">
                <a:moveTo>
                  <a:pt x="5937" y="0"/>
                </a:moveTo>
                <a:lnTo>
                  <a:pt x="1163782" y="5938"/>
                </a:lnTo>
                <a:lnTo>
                  <a:pt x="1140031" y="581891"/>
                </a:lnTo>
                <a:lnTo>
                  <a:pt x="896587" y="1110343"/>
                </a:lnTo>
                <a:lnTo>
                  <a:pt x="0" y="1110343"/>
                </a:lnTo>
                <a:lnTo>
                  <a:pt x="5937" y="0"/>
                </a:lnTo>
                <a:close/>
              </a:path>
            </a:pathLst>
          </a:custGeom>
          <a:solidFill>
            <a:srgbClr val="4472BE">
              <a:alpha val="21961"/>
            </a:srgbClr>
          </a:solidFill>
          <a:ln>
            <a:solidFill>
              <a:srgbClr val="2F528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873F4D73-845A-42CC-BA9A-1EF19FE1D19B}"/>
              </a:ext>
            </a:extLst>
          </p:cNvPr>
          <p:cNvSpPr/>
          <p:nvPr/>
        </p:nvSpPr>
        <p:spPr>
          <a:xfrm>
            <a:off x="3996046" y="3840239"/>
            <a:ext cx="1306286" cy="801584"/>
          </a:xfrm>
          <a:custGeom>
            <a:avLst/>
            <a:gdLst>
              <a:gd name="connsiteX0" fmla="*/ 0 w 1306286"/>
              <a:gd name="connsiteY0" fmla="*/ 522514 h 801584"/>
              <a:gd name="connsiteX1" fmla="*/ 154379 w 1306286"/>
              <a:gd name="connsiteY1" fmla="*/ 522514 h 801584"/>
              <a:gd name="connsiteX2" fmla="*/ 160317 w 1306286"/>
              <a:gd name="connsiteY2" fmla="*/ 795647 h 801584"/>
              <a:gd name="connsiteX3" fmla="*/ 1288473 w 1306286"/>
              <a:gd name="connsiteY3" fmla="*/ 801584 h 801584"/>
              <a:gd name="connsiteX4" fmla="*/ 1306286 w 1306286"/>
              <a:gd name="connsiteY4" fmla="*/ 0 h 801584"/>
              <a:gd name="connsiteX5" fmla="*/ 285008 w 1306286"/>
              <a:gd name="connsiteY5" fmla="*/ 17813 h 801584"/>
              <a:gd name="connsiteX6" fmla="*/ 0 w 1306286"/>
              <a:gd name="connsiteY6" fmla="*/ 522514 h 80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6286" h="801584">
                <a:moveTo>
                  <a:pt x="0" y="522514"/>
                </a:moveTo>
                <a:lnTo>
                  <a:pt x="154379" y="522514"/>
                </a:lnTo>
                <a:lnTo>
                  <a:pt x="160317" y="795647"/>
                </a:lnTo>
                <a:lnTo>
                  <a:pt x="1288473" y="801584"/>
                </a:lnTo>
                <a:lnTo>
                  <a:pt x="1306286" y="0"/>
                </a:lnTo>
                <a:lnTo>
                  <a:pt x="285008" y="17813"/>
                </a:lnTo>
                <a:lnTo>
                  <a:pt x="0" y="522514"/>
                </a:lnTo>
                <a:close/>
              </a:path>
            </a:pathLst>
          </a:custGeom>
          <a:solidFill>
            <a:srgbClr val="4472C4">
              <a:alpha val="2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669F2CF-8FEF-4E75-8DF2-0165C2EE9541}"/>
              </a:ext>
            </a:extLst>
          </p:cNvPr>
          <p:cNvSpPr/>
          <p:nvPr/>
        </p:nvSpPr>
        <p:spPr>
          <a:xfrm>
            <a:off x="2986994" y="2549549"/>
            <a:ext cx="1149887" cy="718518"/>
          </a:xfrm>
          <a:prstGeom prst="rect">
            <a:avLst/>
          </a:prstGeom>
          <a:solidFill>
            <a:srgbClr val="FFFF00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282B304-EF8C-4827-A384-618FFCCD4AF2}"/>
              </a:ext>
            </a:extLst>
          </p:cNvPr>
          <p:cNvSpPr txBox="1"/>
          <p:nvPr/>
        </p:nvSpPr>
        <p:spPr>
          <a:xfrm rot="16200000">
            <a:off x="2340089" y="2736322"/>
            <a:ext cx="1086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accent2">
                    <a:lumMod val="75000"/>
                  </a:schemeClr>
                </a:solidFill>
              </a:rPr>
              <a:t>Vaste act.</a:t>
            </a:r>
          </a:p>
        </p:txBody>
      </p:sp>
      <p:pic>
        <p:nvPicPr>
          <p:cNvPr id="29" name="image1.jpeg">
            <a:extLst>
              <a:ext uri="{FF2B5EF4-FFF2-40B4-BE49-F238E27FC236}">
                <a16:creationId xmlns:a16="http://schemas.microsoft.com/office/drawing/2014/main" id="{499F2961-2F8F-4805-B296-4382C3B6C9A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1844" y="5988106"/>
            <a:ext cx="1459448" cy="73337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5D81CFB-EFB2-4DFB-B880-30358F78DD70}"/>
              </a:ext>
            </a:extLst>
          </p:cNvPr>
          <p:cNvSpPr txBox="1"/>
          <p:nvPr/>
        </p:nvSpPr>
        <p:spPr>
          <a:xfrm>
            <a:off x="1417884" y="489953"/>
            <a:ext cx="666368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000" dirty="0"/>
              <a:t>GECORRIGEERDE SUBSTANTIËLE WAARDE</a:t>
            </a:r>
          </a:p>
        </p:txBody>
      </p:sp>
    </p:spTree>
    <p:extLst>
      <p:ext uri="{BB962C8B-B14F-4D97-AF65-F5344CB8AC3E}">
        <p14:creationId xmlns:p14="http://schemas.microsoft.com/office/powerpoint/2010/main" val="416501775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2.png">
            <a:extLst>
              <a:ext uri="{FF2B5EF4-FFF2-40B4-BE49-F238E27FC236}">
                <a16:creationId xmlns:a16="http://schemas.microsoft.com/office/drawing/2014/main" id="{84EA5BB6-D4A0-4CAB-AF79-95F7A64A5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2843808" y="2471607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2988270" y="2544632"/>
            <a:ext cx="11525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8" name="Text Box 56"/>
          <p:cNvSpPr txBox="1">
            <a:spLocks noChangeArrowheads="1"/>
          </p:cNvSpPr>
          <p:nvPr/>
        </p:nvSpPr>
        <p:spPr bwMode="auto">
          <a:xfrm>
            <a:off x="4140795" y="2996952"/>
            <a:ext cx="1150938" cy="36004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Schuld</a:t>
            </a:r>
          </a:p>
        </p:txBody>
      </p:sp>
      <p:sp>
        <p:nvSpPr>
          <p:cNvPr id="9" name="Text Box 57"/>
          <p:cNvSpPr txBox="1">
            <a:spLocks noChangeArrowheads="1"/>
          </p:cNvSpPr>
          <p:nvPr/>
        </p:nvSpPr>
        <p:spPr bwMode="auto">
          <a:xfrm>
            <a:off x="4140795" y="2544632"/>
            <a:ext cx="1150938" cy="472004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Eigen vermogen</a:t>
            </a:r>
          </a:p>
        </p:txBody>
      </p:sp>
      <p:sp>
        <p:nvSpPr>
          <p:cNvPr id="10" name="Text Box 58"/>
          <p:cNvSpPr txBox="1">
            <a:spLocks noChangeArrowheads="1"/>
          </p:cNvSpPr>
          <p:nvPr/>
        </p:nvSpPr>
        <p:spPr bwMode="auto">
          <a:xfrm>
            <a:off x="4140795" y="3356992"/>
            <a:ext cx="1150938" cy="23142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&lt;1Y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2989015" y="3263770"/>
            <a:ext cx="11509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Voorraden</a:t>
            </a:r>
          </a:p>
        </p:txBody>
      </p:sp>
      <p:sp>
        <p:nvSpPr>
          <p:cNvPr id="12" name="Text Box 61"/>
          <p:cNvSpPr txBox="1">
            <a:spLocks noChangeArrowheads="1"/>
          </p:cNvSpPr>
          <p:nvPr/>
        </p:nvSpPr>
        <p:spPr bwMode="auto">
          <a:xfrm>
            <a:off x="2989015" y="3911470"/>
            <a:ext cx="1150937" cy="46910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Vorderingen</a:t>
            </a:r>
          </a:p>
        </p:txBody>
      </p: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2988270" y="3481257"/>
            <a:ext cx="11509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BE" sz="1200"/>
              <a:t>Handels-vorderingen</a:t>
            </a:r>
            <a:endParaRPr lang="nl-NL" sz="1200"/>
          </a:p>
        </p:txBody>
      </p:sp>
      <p:sp>
        <p:nvSpPr>
          <p:cNvPr id="14" name="Text Box 63"/>
          <p:cNvSpPr txBox="1">
            <a:spLocks noChangeArrowheads="1"/>
          </p:cNvSpPr>
          <p:nvPr/>
        </p:nvSpPr>
        <p:spPr bwMode="auto">
          <a:xfrm>
            <a:off x="4140795" y="3588413"/>
            <a:ext cx="1150938" cy="253207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KT Fin Schuld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5" name="Text Box 64"/>
          <p:cNvSpPr txBox="1">
            <a:spLocks noChangeArrowheads="1"/>
          </p:cNvSpPr>
          <p:nvPr/>
        </p:nvSpPr>
        <p:spPr bwMode="auto">
          <a:xfrm>
            <a:off x="4140795" y="3840032"/>
            <a:ext cx="11509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Leveranciers</a:t>
            </a:r>
          </a:p>
        </p:txBody>
      </p:sp>
      <p:sp>
        <p:nvSpPr>
          <p:cNvPr id="19" name="Text Box 72"/>
          <p:cNvSpPr txBox="1">
            <a:spLocks noChangeArrowheads="1"/>
          </p:cNvSpPr>
          <p:nvPr/>
        </p:nvSpPr>
        <p:spPr bwMode="auto">
          <a:xfrm>
            <a:off x="4140795" y="4128957"/>
            <a:ext cx="1150938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Soc/Fisc.</a:t>
            </a:r>
          </a:p>
          <a:p>
            <a:pPr algn="ctr" eaLnBrk="1" hangingPunct="1"/>
            <a:r>
              <a:rPr lang="nl-NL" sz="1200"/>
              <a:t>Schulden</a:t>
            </a:r>
          </a:p>
          <a:p>
            <a:pPr algn="ctr" eaLnBrk="1" hangingPunct="1"/>
            <a:endParaRPr lang="nl-NL" sz="1200"/>
          </a:p>
        </p:txBody>
      </p:sp>
      <p:sp>
        <p:nvSpPr>
          <p:cNvPr id="20" name="Text Box 73"/>
          <p:cNvSpPr txBox="1">
            <a:spLocks noChangeArrowheads="1"/>
          </p:cNvSpPr>
          <p:nvPr/>
        </p:nvSpPr>
        <p:spPr bwMode="auto">
          <a:xfrm>
            <a:off x="2984356" y="4381625"/>
            <a:ext cx="1152525" cy="26709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 err="1"/>
              <a:t>Liq.Middelen</a:t>
            </a:r>
            <a:endParaRPr lang="nl-NL" sz="1000" dirty="0"/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4140795" y="2471607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25" name="TextBox 24"/>
          <p:cNvSpPr txBox="1"/>
          <p:nvPr/>
        </p:nvSpPr>
        <p:spPr>
          <a:xfrm>
            <a:off x="3682013" y="2123564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Balans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188CA54C-0445-4513-A1AE-8B6748E72FBA}"/>
              </a:ext>
            </a:extLst>
          </p:cNvPr>
          <p:cNvSpPr/>
          <p:nvPr/>
        </p:nvSpPr>
        <p:spPr>
          <a:xfrm>
            <a:off x="2992582" y="3010395"/>
            <a:ext cx="2297875" cy="1620982"/>
          </a:xfrm>
          <a:custGeom>
            <a:avLst/>
            <a:gdLst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51906 w 2297875"/>
              <a:gd name="connsiteY4" fmla="*/ 831273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7875" h="1620982">
                <a:moveTo>
                  <a:pt x="1294410" y="825335"/>
                </a:moveTo>
                <a:lnTo>
                  <a:pt x="2297875" y="831273"/>
                </a:lnTo>
                <a:lnTo>
                  <a:pt x="2286000" y="5937"/>
                </a:lnTo>
                <a:lnTo>
                  <a:pt x="1140031" y="0"/>
                </a:lnTo>
                <a:lnTo>
                  <a:pt x="1151906" y="831273"/>
                </a:lnTo>
                <a:lnTo>
                  <a:pt x="890649" y="1377537"/>
                </a:lnTo>
                <a:lnTo>
                  <a:pt x="0" y="1377537"/>
                </a:lnTo>
                <a:lnTo>
                  <a:pt x="0" y="1620982"/>
                </a:lnTo>
                <a:lnTo>
                  <a:pt x="1145969" y="1609106"/>
                </a:lnTo>
                <a:lnTo>
                  <a:pt x="1145969" y="1365662"/>
                </a:lnTo>
                <a:lnTo>
                  <a:pt x="985652" y="1377537"/>
                </a:lnTo>
                <a:lnTo>
                  <a:pt x="1294410" y="825335"/>
                </a:lnTo>
                <a:close/>
              </a:path>
            </a:pathLst>
          </a:custGeom>
          <a:solidFill>
            <a:srgbClr val="92D050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B299431-35A9-4F60-A376-0F526B0EDFE5}"/>
              </a:ext>
            </a:extLst>
          </p:cNvPr>
          <p:cNvSpPr txBox="1"/>
          <p:nvPr/>
        </p:nvSpPr>
        <p:spPr>
          <a:xfrm rot="5400000">
            <a:off x="4916262" y="3234131"/>
            <a:ext cx="1013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00B050"/>
                </a:solidFill>
              </a:rPr>
              <a:t>Net-cash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BF2AF88-27AE-4A0F-A2A2-FC95706ABFFD}"/>
              </a:ext>
            </a:extLst>
          </p:cNvPr>
          <p:cNvSpPr txBox="1"/>
          <p:nvPr/>
        </p:nvSpPr>
        <p:spPr>
          <a:xfrm>
            <a:off x="2913179" y="4570241"/>
            <a:ext cx="248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4472BE"/>
                </a:solidFill>
              </a:rPr>
              <a:t>Bedrijfskapitaalbehoefte</a:t>
            </a: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A9C10B4B-2294-43B5-A0D3-4D8AD6731EEB}"/>
              </a:ext>
            </a:extLst>
          </p:cNvPr>
          <p:cNvSpPr/>
          <p:nvPr/>
        </p:nvSpPr>
        <p:spPr>
          <a:xfrm>
            <a:off x="2974769" y="3265714"/>
            <a:ext cx="1163782" cy="1110343"/>
          </a:xfrm>
          <a:custGeom>
            <a:avLst/>
            <a:gdLst>
              <a:gd name="connsiteX0" fmla="*/ 5937 w 1163782"/>
              <a:gd name="connsiteY0" fmla="*/ 0 h 1110343"/>
              <a:gd name="connsiteX1" fmla="*/ 1163782 w 1163782"/>
              <a:gd name="connsiteY1" fmla="*/ 5938 h 1110343"/>
              <a:gd name="connsiteX2" fmla="*/ 1140031 w 1163782"/>
              <a:gd name="connsiteY2" fmla="*/ 581891 h 1110343"/>
              <a:gd name="connsiteX3" fmla="*/ 896587 w 1163782"/>
              <a:gd name="connsiteY3" fmla="*/ 1110343 h 1110343"/>
              <a:gd name="connsiteX4" fmla="*/ 0 w 1163782"/>
              <a:gd name="connsiteY4" fmla="*/ 1110343 h 1110343"/>
              <a:gd name="connsiteX5" fmla="*/ 5937 w 1163782"/>
              <a:gd name="connsiteY5" fmla="*/ 0 h 111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782" h="1110343">
                <a:moveTo>
                  <a:pt x="5937" y="0"/>
                </a:moveTo>
                <a:lnTo>
                  <a:pt x="1163782" y="5938"/>
                </a:lnTo>
                <a:lnTo>
                  <a:pt x="1140031" y="581891"/>
                </a:lnTo>
                <a:lnTo>
                  <a:pt x="896587" y="1110343"/>
                </a:lnTo>
                <a:lnTo>
                  <a:pt x="0" y="1110343"/>
                </a:lnTo>
                <a:lnTo>
                  <a:pt x="5937" y="0"/>
                </a:lnTo>
                <a:close/>
              </a:path>
            </a:pathLst>
          </a:custGeom>
          <a:solidFill>
            <a:srgbClr val="4472BE">
              <a:alpha val="21961"/>
            </a:srgbClr>
          </a:solidFill>
          <a:ln>
            <a:solidFill>
              <a:srgbClr val="2F528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873F4D73-845A-42CC-BA9A-1EF19FE1D19B}"/>
              </a:ext>
            </a:extLst>
          </p:cNvPr>
          <p:cNvSpPr/>
          <p:nvPr/>
        </p:nvSpPr>
        <p:spPr>
          <a:xfrm>
            <a:off x="3996046" y="3840239"/>
            <a:ext cx="1306286" cy="801584"/>
          </a:xfrm>
          <a:custGeom>
            <a:avLst/>
            <a:gdLst>
              <a:gd name="connsiteX0" fmla="*/ 0 w 1306286"/>
              <a:gd name="connsiteY0" fmla="*/ 522514 h 801584"/>
              <a:gd name="connsiteX1" fmla="*/ 154379 w 1306286"/>
              <a:gd name="connsiteY1" fmla="*/ 522514 h 801584"/>
              <a:gd name="connsiteX2" fmla="*/ 160317 w 1306286"/>
              <a:gd name="connsiteY2" fmla="*/ 795647 h 801584"/>
              <a:gd name="connsiteX3" fmla="*/ 1288473 w 1306286"/>
              <a:gd name="connsiteY3" fmla="*/ 801584 h 801584"/>
              <a:gd name="connsiteX4" fmla="*/ 1306286 w 1306286"/>
              <a:gd name="connsiteY4" fmla="*/ 0 h 801584"/>
              <a:gd name="connsiteX5" fmla="*/ 285008 w 1306286"/>
              <a:gd name="connsiteY5" fmla="*/ 17813 h 801584"/>
              <a:gd name="connsiteX6" fmla="*/ 0 w 1306286"/>
              <a:gd name="connsiteY6" fmla="*/ 522514 h 80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6286" h="801584">
                <a:moveTo>
                  <a:pt x="0" y="522514"/>
                </a:moveTo>
                <a:lnTo>
                  <a:pt x="154379" y="522514"/>
                </a:lnTo>
                <a:lnTo>
                  <a:pt x="160317" y="795647"/>
                </a:lnTo>
                <a:lnTo>
                  <a:pt x="1288473" y="801584"/>
                </a:lnTo>
                <a:lnTo>
                  <a:pt x="1306286" y="0"/>
                </a:lnTo>
                <a:lnTo>
                  <a:pt x="285008" y="17813"/>
                </a:lnTo>
                <a:lnTo>
                  <a:pt x="0" y="522514"/>
                </a:lnTo>
                <a:close/>
              </a:path>
            </a:pathLst>
          </a:custGeom>
          <a:solidFill>
            <a:srgbClr val="4472C4">
              <a:alpha val="2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669F2CF-8FEF-4E75-8DF2-0165C2EE9541}"/>
              </a:ext>
            </a:extLst>
          </p:cNvPr>
          <p:cNvSpPr/>
          <p:nvPr/>
        </p:nvSpPr>
        <p:spPr>
          <a:xfrm>
            <a:off x="2986994" y="2549549"/>
            <a:ext cx="1149887" cy="718518"/>
          </a:xfrm>
          <a:prstGeom prst="rect">
            <a:avLst/>
          </a:prstGeom>
          <a:solidFill>
            <a:srgbClr val="FFFF00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282B304-EF8C-4827-A384-618FFCCD4AF2}"/>
              </a:ext>
            </a:extLst>
          </p:cNvPr>
          <p:cNvSpPr txBox="1"/>
          <p:nvPr/>
        </p:nvSpPr>
        <p:spPr>
          <a:xfrm rot="16200000">
            <a:off x="2340089" y="2736322"/>
            <a:ext cx="1086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accent2">
                    <a:lumMod val="75000"/>
                  </a:schemeClr>
                </a:solidFill>
              </a:rPr>
              <a:t>Vaste act.</a:t>
            </a:r>
          </a:p>
        </p:txBody>
      </p:sp>
      <p:pic>
        <p:nvPicPr>
          <p:cNvPr id="29" name="image1.jpeg">
            <a:extLst>
              <a:ext uri="{FF2B5EF4-FFF2-40B4-BE49-F238E27FC236}">
                <a16:creationId xmlns:a16="http://schemas.microsoft.com/office/drawing/2014/main" id="{499F2961-2F8F-4805-B296-4382C3B6C9A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1844" y="5988106"/>
            <a:ext cx="1459448" cy="73337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A844368-23B5-4923-B117-7D560E06224E}"/>
              </a:ext>
            </a:extLst>
          </p:cNvPr>
          <p:cNvSpPr txBox="1"/>
          <p:nvPr/>
        </p:nvSpPr>
        <p:spPr>
          <a:xfrm>
            <a:off x="1417884" y="489953"/>
            <a:ext cx="666368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000" dirty="0"/>
              <a:t>GECORRIGEERDE SUBSTANTIËLE WAARDE</a:t>
            </a:r>
          </a:p>
        </p:txBody>
      </p:sp>
    </p:spTree>
    <p:extLst>
      <p:ext uri="{BB962C8B-B14F-4D97-AF65-F5344CB8AC3E}">
        <p14:creationId xmlns:p14="http://schemas.microsoft.com/office/powerpoint/2010/main" val="407252298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2.png">
            <a:extLst>
              <a:ext uri="{FF2B5EF4-FFF2-40B4-BE49-F238E27FC236}">
                <a16:creationId xmlns:a16="http://schemas.microsoft.com/office/drawing/2014/main" id="{84EA5BB6-D4A0-4CAB-AF79-95F7A64A5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2843808" y="2471607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2988270" y="2544632"/>
            <a:ext cx="11525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8" name="Text Box 56"/>
          <p:cNvSpPr txBox="1">
            <a:spLocks noChangeArrowheads="1"/>
          </p:cNvSpPr>
          <p:nvPr/>
        </p:nvSpPr>
        <p:spPr bwMode="auto">
          <a:xfrm>
            <a:off x="4140795" y="2996952"/>
            <a:ext cx="1150938" cy="36004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Schuld</a:t>
            </a:r>
          </a:p>
        </p:txBody>
      </p:sp>
      <p:sp>
        <p:nvSpPr>
          <p:cNvPr id="9" name="Text Box 57"/>
          <p:cNvSpPr txBox="1">
            <a:spLocks noChangeArrowheads="1"/>
          </p:cNvSpPr>
          <p:nvPr/>
        </p:nvSpPr>
        <p:spPr bwMode="auto">
          <a:xfrm>
            <a:off x="4140795" y="2544632"/>
            <a:ext cx="1150938" cy="472004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Eigen vermogen</a:t>
            </a:r>
          </a:p>
        </p:txBody>
      </p:sp>
      <p:sp>
        <p:nvSpPr>
          <p:cNvPr id="10" name="Text Box 58"/>
          <p:cNvSpPr txBox="1">
            <a:spLocks noChangeArrowheads="1"/>
          </p:cNvSpPr>
          <p:nvPr/>
        </p:nvSpPr>
        <p:spPr bwMode="auto">
          <a:xfrm>
            <a:off x="4140795" y="3356992"/>
            <a:ext cx="1150938" cy="23142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&lt;1Y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2989015" y="3263770"/>
            <a:ext cx="11509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Voorraden</a:t>
            </a:r>
          </a:p>
        </p:txBody>
      </p:sp>
      <p:sp>
        <p:nvSpPr>
          <p:cNvPr id="12" name="Text Box 61"/>
          <p:cNvSpPr txBox="1">
            <a:spLocks noChangeArrowheads="1"/>
          </p:cNvSpPr>
          <p:nvPr/>
        </p:nvSpPr>
        <p:spPr bwMode="auto">
          <a:xfrm>
            <a:off x="2989015" y="3911470"/>
            <a:ext cx="1150937" cy="46910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Vorderingen</a:t>
            </a:r>
          </a:p>
        </p:txBody>
      </p: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2988270" y="3481257"/>
            <a:ext cx="11509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BE" sz="1200"/>
              <a:t>Handels-vorderingen</a:t>
            </a:r>
            <a:endParaRPr lang="nl-NL" sz="1200"/>
          </a:p>
        </p:txBody>
      </p:sp>
      <p:sp>
        <p:nvSpPr>
          <p:cNvPr id="14" name="Text Box 63"/>
          <p:cNvSpPr txBox="1">
            <a:spLocks noChangeArrowheads="1"/>
          </p:cNvSpPr>
          <p:nvPr/>
        </p:nvSpPr>
        <p:spPr bwMode="auto">
          <a:xfrm>
            <a:off x="4140795" y="3588413"/>
            <a:ext cx="1150938" cy="253207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KT Fin Schuld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5" name="Text Box 64"/>
          <p:cNvSpPr txBox="1">
            <a:spLocks noChangeArrowheads="1"/>
          </p:cNvSpPr>
          <p:nvPr/>
        </p:nvSpPr>
        <p:spPr bwMode="auto">
          <a:xfrm>
            <a:off x="4140795" y="3840032"/>
            <a:ext cx="11509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Leveranciers</a:t>
            </a:r>
          </a:p>
        </p:txBody>
      </p:sp>
      <p:sp>
        <p:nvSpPr>
          <p:cNvPr id="19" name="Text Box 72"/>
          <p:cNvSpPr txBox="1">
            <a:spLocks noChangeArrowheads="1"/>
          </p:cNvSpPr>
          <p:nvPr/>
        </p:nvSpPr>
        <p:spPr bwMode="auto">
          <a:xfrm>
            <a:off x="4140795" y="4128957"/>
            <a:ext cx="1150938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Soc/Fisc.</a:t>
            </a:r>
          </a:p>
          <a:p>
            <a:pPr algn="ctr" eaLnBrk="1" hangingPunct="1"/>
            <a:r>
              <a:rPr lang="nl-NL" sz="1200"/>
              <a:t>Schulden</a:t>
            </a:r>
          </a:p>
          <a:p>
            <a:pPr algn="ctr" eaLnBrk="1" hangingPunct="1"/>
            <a:endParaRPr lang="nl-NL" sz="1200"/>
          </a:p>
        </p:txBody>
      </p:sp>
      <p:sp>
        <p:nvSpPr>
          <p:cNvPr id="20" name="Text Box 73"/>
          <p:cNvSpPr txBox="1">
            <a:spLocks noChangeArrowheads="1"/>
          </p:cNvSpPr>
          <p:nvPr/>
        </p:nvSpPr>
        <p:spPr bwMode="auto">
          <a:xfrm>
            <a:off x="2984356" y="4381625"/>
            <a:ext cx="1152525" cy="26709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 err="1"/>
              <a:t>Liq.Middelen</a:t>
            </a:r>
            <a:endParaRPr lang="nl-NL" sz="1000" dirty="0"/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4140795" y="2471607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25" name="TextBox 24"/>
          <p:cNvSpPr txBox="1"/>
          <p:nvPr/>
        </p:nvSpPr>
        <p:spPr>
          <a:xfrm>
            <a:off x="3682013" y="2123564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Balans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188CA54C-0445-4513-A1AE-8B6748E72FBA}"/>
              </a:ext>
            </a:extLst>
          </p:cNvPr>
          <p:cNvSpPr/>
          <p:nvPr/>
        </p:nvSpPr>
        <p:spPr>
          <a:xfrm>
            <a:off x="2992582" y="3010395"/>
            <a:ext cx="2297875" cy="1620982"/>
          </a:xfrm>
          <a:custGeom>
            <a:avLst/>
            <a:gdLst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51906 w 2297875"/>
              <a:gd name="connsiteY4" fmla="*/ 831273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7875" h="1620982">
                <a:moveTo>
                  <a:pt x="1294410" y="825335"/>
                </a:moveTo>
                <a:lnTo>
                  <a:pt x="2297875" y="831273"/>
                </a:lnTo>
                <a:lnTo>
                  <a:pt x="2286000" y="5937"/>
                </a:lnTo>
                <a:lnTo>
                  <a:pt x="1140031" y="0"/>
                </a:lnTo>
                <a:lnTo>
                  <a:pt x="1151906" y="831273"/>
                </a:lnTo>
                <a:lnTo>
                  <a:pt x="890649" y="1377537"/>
                </a:lnTo>
                <a:lnTo>
                  <a:pt x="0" y="1377537"/>
                </a:lnTo>
                <a:lnTo>
                  <a:pt x="0" y="1620982"/>
                </a:lnTo>
                <a:lnTo>
                  <a:pt x="1145969" y="1609106"/>
                </a:lnTo>
                <a:lnTo>
                  <a:pt x="1145969" y="1365662"/>
                </a:lnTo>
                <a:lnTo>
                  <a:pt x="985652" y="1377537"/>
                </a:lnTo>
                <a:lnTo>
                  <a:pt x="1294410" y="825335"/>
                </a:lnTo>
                <a:close/>
              </a:path>
            </a:pathLst>
          </a:custGeom>
          <a:solidFill>
            <a:srgbClr val="92D050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B299431-35A9-4F60-A376-0F526B0EDFE5}"/>
              </a:ext>
            </a:extLst>
          </p:cNvPr>
          <p:cNvSpPr txBox="1"/>
          <p:nvPr/>
        </p:nvSpPr>
        <p:spPr>
          <a:xfrm rot="5400000">
            <a:off x="4916262" y="3234131"/>
            <a:ext cx="1013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00B050"/>
                </a:solidFill>
              </a:rPr>
              <a:t>Net-cash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BF2AF88-27AE-4A0F-A2A2-FC95706ABFFD}"/>
              </a:ext>
            </a:extLst>
          </p:cNvPr>
          <p:cNvSpPr txBox="1"/>
          <p:nvPr/>
        </p:nvSpPr>
        <p:spPr>
          <a:xfrm>
            <a:off x="2913179" y="4570241"/>
            <a:ext cx="248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4472BE"/>
                </a:solidFill>
              </a:rPr>
              <a:t>Bedrijfskapitaalbehoefte</a:t>
            </a: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A9C10B4B-2294-43B5-A0D3-4D8AD6731EEB}"/>
              </a:ext>
            </a:extLst>
          </p:cNvPr>
          <p:cNvSpPr/>
          <p:nvPr/>
        </p:nvSpPr>
        <p:spPr>
          <a:xfrm>
            <a:off x="2974769" y="3265714"/>
            <a:ext cx="1163782" cy="1110343"/>
          </a:xfrm>
          <a:custGeom>
            <a:avLst/>
            <a:gdLst>
              <a:gd name="connsiteX0" fmla="*/ 5937 w 1163782"/>
              <a:gd name="connsiteY0" fmla="*/ 0 h 1110343"/>
              <a:gd name="connsiteX1" fmla="*/ 1163782 w 1163782"/>
              <a:gd name="connsiteY1" fmla="*/ 5938 h 1110343"/>
              <a:gd name="connsiteX2" fmla="*/ 1140031 w 1163782"/>
              <a:gd name="connsiteY2" fmla="*/ 581891 h 1110343"/>
              <a:gd name="connsiteX3" fmla="*/ 896587 w 1163782"/>
              <a:gd name="connsiteY3" fmla="*/ 1110343 h 1110343"/>
              <a:gd name="connsiteX4" fmla="*/ 0 w 1163782"/>
              <a:gd name="connsiteY4" fmla="*/ 1110343 h 1110343"/>
              <a:gd name="connsiteX5" fmla="*/ 5937 w 1163782"/>
              <a:gd name="connsiteY5" fmla="*/ 0 h 111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782" h="1110343">
                <a:moveTo>
                  <a:pt x="5937" y="0"/>
                </a:moveTo>
                <a:lnTo>
                  <a:pt x="1163782" y="5938"/>
                </a:lnTo>
                <a:lnTo>
                  <a:pt x="1140031" y="581891"/>
                </a:lnTo>
                <a:lnTo>
                  <a:pt x="896587" y="1110343"/>
                </a:lnTo>
                <a:lnTo>
                  <a:pt x="0" y="1110343"/>
                </a:lnTo>
                <a:lnTo>
                  <a:pt x="5937" y="0"/>
                </a:lnTo>
                <a:close/>
              </a:path>
            </a:pathLst>
          </a:custGeom>
          <a:solidFill>
            <a:srgbClr val="4472BE">
              <a:alpha val="21961"/>
            </a:srgbClr>
          </a:solidFill>
          <a:ln>
            <a:solidFill>
              <a:srgbClr val="2F528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873F4D73-845A-42CC-BA9A-1EF19FE1D19B}"/>
              </a:ext>
            </a:extLst>
          </p:cNvPr>
          <p:cNvSpPr/>
          <p:nvPr/>
        </p:nvSpPr>
        <p:spPr>
          <a:xfrm>
            <a:off x="3996046" y="3840239"/>
            <a:ext cx="1306286" cy="801584"/>
          </a:xfrm>
          <a:custGeom>
            <a:avLst/>
            <a:gdLst>
              <a:gd name="connsiteX0" fmla="*/ 0 w 1306286"/>
              <a:gd name="connsiteY0" fmla="*/ 522514 h 801584"/>
              <a:gd name="connsiteX1" fmla="*/ 154379 w 1306286"/>
              <a:gd name="connsiteY1" fmla="*/ 522514 h 801584"/>
              <a:gd name="connsiteX2" fmla="*/ 160317 w 1306286"/>
              <a:gd name="connsiteY2" fmla="*/ 795647 h 801584"/>
              <a:gd name="connsiteX3" fmla="*/ 1288473 w 1306286"/>
              <a:gd name="connsiteY3" fmla="*/ 801584 h 801584"/>
              <a:gd name="connsiteX4" fmla="*/ 1306286 w 1306286"/>
              <a:gd name="connsiteY4" fmla="*/ 0 h 801584"/>
              <a:gd name="connsiteX5" fmla="*/ 285008 w 1306286"/>
              <a:gd name="connsiteY5" fmla="*/ 17813 h 801584"/>
              <a:gd name="connsiteX6" fmla="*/ 0 w 1306286"/>
              <a:gd name="connsiteY6" fmla="*/ 522514 h 80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6286" h="801584">
                <a:moveTo>
                  <a:pt x="0" y="522514"/>
                </a:moveTo>
                <a:lnTo>
                  <a:pt x="154379" y="522514"/>
                </a:lnTo>
                <a:lnTo>
                  <a:pt x="160317" y="795647"/>
                </a:lnTo>
                <a:lnTo>
                  <a:pt x="1288473" y="801584"/>
                </a:lnTo>
                <a:lnTo>
                  <a:pt x="1306286" y="0"/>
                </a:lnTo>
                <a:lnTo>
                  <a:pt x="285008" y="17813"/>
                </a:lnTo>
                <a:lnTo>
                  <a:pt x="0" y="522514"/>
                </a:lnTo>
                <a:close/>
              </a:path>
            </a:pathLst>
          </a:custGeom>
          <a:solidFill>
            <a:srgbClr val="4472C4">
              <a:alpha val="2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669F2CF-8FEF-4E75-8DF2-0165C2EE9541}"/>
              </a:ext>
            </a:extLst>
          </p:cNvPr>
          <p:cNvSpPr/>
          <p:nvPr/>
        </p:nvSpPr>
        <p:spPr>
          <a:xfrm>
            <a:off x="2986994" y="2549549"/>
            <a:ext cx="1149887" cy="718518"/>
          </a:xfrm>
          <a:prstGeom prst="rect">
            <a:avLst/>
          </a:prstGeom>
          <a:solidFill>
            <a:srgbClr val="FFFF00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282B304-EF8C-4827-A384-618FFCCD4AF2}"/>
              </a:ext>
            </a:extLst>
          </p:cNvPr>
          <p:cNvSpPr txBox="1"/>
          <p:nvPr/>
        </p:nvSpPr>
        <p:spPr>
          <a:xfrm rot="16200000">
            <a:off x="2340089" y="2736322"/>
            <a:ext cx="1086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accent2">
                    <a:lumMod val="75000"/>
                  </a:schemeClr>
                </a:solidFill>
              </a:rPr>
              <a:t>Vaste act.</a:t>
            </a:r>
          </a:p>
        </p:txBody>
      </p:sp>
      <p:pic>
        <p:nvPicPr>
          <p:cNvPr id="29" name="image1.jpeg">
            <a:extLst>
              <a:ext uri="{FF2B5EF4-FFF2-40B4-BE49-F238E27FC236}">
                <a16:creationId xmlns:a16="http://schemas.microsoft.com/office/drawing/2014/main" id="{499F2961-2F8F-4805-B296-4382C3B6C9A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1844" y="5988106"/>
            <a:ext cx="1459448" cy="73337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85392C1-95B4-496C-9AE3-2E20C07E5D9F}"/>
              </a:ext>
            </a:extLst>
          </p:cNvPr>
          <p:cNvSpPr txBox="1"/>
          <p:nvPr/>
        </p:nvSpPr>
        <p:spPr>
          <a:xfrm>
            <a:off x="1417884" y="489953"/>
            <a:ext cx="666368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000" dirty="0"/>
              <a:t>GECORRIGEERDE SUBSTANTIËLE WAARDE</a:t>
            </a:r>
          </a:p>
        </p:txBody>
      </p:sp>
      <p:sp>
        <p:nvSpPr>
          <p:cNvPr id="30" name="AutoShape 48">
            <a:extLst>
              <a:ext uri="{FF2B5EF4-FFF2-40B4-BE49-F238E27FC236}">
                <a16:creationId xmlns:a16="http://schemas.microsoft.com/office/drawing/2014/main" id="{D4AFA16E-1961-40C0-8100-C82A368A0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959" y="1387278"/>
            <a:ext cx="1084654" cy="636818"/>
          </a:xfrm>
          <a:prstGeom prst="flowChartPredefinedProcess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l-BE"/>
          </a:p>
        </p:txBody>
      </p:sp>
      <p:sp>
        <p:nvSpPr>
          <p:cNvPr id="31" name="Text Box 49">
            <a:extLst>
              <a:ext uri="{FF2B5EF4-FFF2-40B4-BE49-F238E27FC236}">
                <a16:creationId xmlns:a16="http://schemas.microsoft.com/office/drawing/2014/main" id="{D6338B1E-0201-4FCD-A07D-4E609230A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405" y="1498144"/>
            <a:ext cx="936086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/>
              <a:t>Afschrijvingstabel</a:t>
            </a:r>
            <a:endParaRPr lang="nl-NL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AA19A9-F9E7-4672-BA86-0673D0AB1BE2}"/>
              </a:ext>
            </a:extLst>
          </p:cNvPr>
          <p:cNvSpPr/>
          <p:nvPr/>
        </p:nvSpPr>
        <p:spPr>
          <a:xfrm>
            <a:off x="4163448" y="2532526"/>
            <a:ext cx="1135236" cy="21092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E611760-89B3-4FF8-985B-803199B8CBE7}"/>
              </a:ext>
            </a:extLst>
          </p:cNvPr>
          <p:cNvSpPr/>
          <p:nvPr/>
        </p:nvSpPr>
        <p:spPr>
          <a:xfrm>
            <a:off x="2982907" y="3267910"/>
            <a:ext cx="1135236" cy="137391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96429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2.png">
            <a:extLst>
              <a:ext uri="{FF2B5EF4-FFF2-40B4-BE49-F238E27FC236}">
                <a16:creationId xmlns:a16="http://schemas.microsoft.com/office/drawing/2014/main" id="{FA100A1D-2BF1-4045-BE7C-103BF5368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2843808" y="2471607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2988270" y="2544632"/>
            <a:ext cx="11525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8" name="Text Box 56"/>
          <p:cNvSpPr txBox="1">
            <a:spLocks noChangeArrowheads="1"/>
          </p:cNvSpPr>
          <p:nvPr/>
        </p:nvSpPr>
        <p:spPr bwMode="auto">
          <a:xfrm>
            <a:off x="4140795" y="2996952"/>
            <a:ext cx="1150938" cy="36004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Schuld</a:t>
            </a:r>
          </a:p>
        </p:txBody>
      </p:sp>
      <p:sp>
        <p:nvSpPr>
          <p:cNvPr id="9" name="Text Box 57"/>
          <p:cNvSpPr txBox="1">
            <a:spLocks noChangeArrowheads="1"/>
          </p:cNvSpPr>
          <p:nvPr/>
        </p:nvSpPr>
        <p:spPr bwMode="auto">
          <a:xfrm>
            <a:off x="4140795" y="2544632"/>
            <a:ext cx="1150938" cy="472004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Eigen vermogen</a:t>
            </a:r>
          </a:p>
        </p:txBody>
      </p:sp>
      <p:sp>
        <p:nvSpPr>
          <p:cNvPr id="10" name="Text Box 58"/>
          <p:cNvSpPr txBox="1">
            <a:spLocks noChangeArrowheads="1"/>
          </p:cNvSpPr>
          <p:nvPr/>
        </p:nvSpPr>
        <p:spPr bwMode="auto">
          <a:xfrm>
            <a:off x="4140795" y="3356992"/>
            <a:ext cx="1150938" cy="23142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&lt;1Y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2989015" y="3263770"/>
            <a:ext cx="11509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Voorraden</a:t>
            </a:r>
          </a:p>
        </p:txBody>
      </p:sp>
      <p:sp>
        <p:nvSpPr>
          <p:cNvPr id="12" name="Text Box 61"/>
          <p:cNvSpPr txBox="1">
            <a:spLocks noChangeArrowheads="1"/>
          </p:cNvSpPr>
          <p:nvPr/>
        </p:nvSpPr>
        <p:spPr bwMode="auto">
          <a:xfrm>
            <a:off x="2989015" y="3911470"/>
            <a:ext cx="1150937" cy="46910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Vorderingen</a:t>
            </a:r>
          </a:p>
        </p:txBody>
      </p: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2988270" y="3481257"/>
            <a:ext cx="11509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BE" sz="1200"/>
              <a:t>Handels-vorderingen</a:t>
            </a:r>
            <a:endParaRPr lang="nl-NL" sz="1200"/>
          </a:p>
        </p:txBody>
      </p:sp>
      <p:sp>
        <p:nvSpPr>
          <p:cNvPr id="14" name="Text Box 63"/>
          <p:cNvSpPr txBox="1">
            <a:spLocks noChangeArrowheads="1"/>
          </p:cNvSpPr>
          <p:nvPr/>
        </p:nvSpPr>
        <p:spPr bwMode="auto">
          <a:xfrm>
            <a:off x="4140795" y="3588413"/>
            <a:ext cx="1150938" cy="253207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KT Fin Schuld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5" name="Text Box 64"/>
          <p:cNvSpPr txBox="1">
            <a:spLocks noChangeArrowheads="1"/>
          </p:cNvSpPr>
          <p:nvPr/>
        </p:nvSpPr>
        <p:spPr bwMode="auto">
          <a:xfrm>
            <a:off x="4140795" y="3840032"/>
            <a:ext cx="11509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Leveranciers</a:t>
            </a:r>
          </a:p>
        </p:txBody>
      </p:sp>
      <p:sp>
        <p:nvSpPr>
          <p:cNvPr id="19" name="Text Box 72"/>
          <p:cNvSpPr txBox="1">
            <a:spLocks noChangeArrowheads="1"/>
          </p:cNvSpPr>
          <p:nvPr/>
        </p:nvSpPr>
        <p:spPr bwMode="auto">
          <a:xfrm>
            <a:off x="4140795" y="4128957"/>
            <a:ext cx="1150938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Soc/Fisc.</a:t>
            </a:r>
          </a:p>
          <a:p>
            <a:pPr algn="ctr" eaLnBrk="1" hangingPunct="1"/>
            <a:r>
              <a:rPr lang="nl-NL" sz="1200"/>
              <a:t>Schulden</a:t>
            </a:r>
          </a:p>
          <a:p>
            <a:pPr algn="ctr" eaLnBrk="1" hangingPunct="1"/>
            <a:endParaRPr lang="nl-NL" sz="1200"/>
          </a:p>
        </p:txBody>
      </p:sp>
      <p:sp>
        <p:nvSpPr>
          <p:cNvPr id="20" name="Text Box 73"/>
          <p:cNvSpPr txBox="1">
            <a:spLocks noChangeArrowheads="1"/>
          </p:cNvSpPr>
          <p:nvPr/>
        </p:nvSpPr>
        <p:spPr bwMode="auto">
          <a:xfrm>
            <a:off x="2984356" y="4381625"/>
            <a:ext cx="1152525" cy="26709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 err="1"/>
              <a:t>Liq.Middelen</a:t>
            </a:r>
            <a:endParaRPr lang="nl-NL" sz="1000" dirty="0"/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4140795" y="2471607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25" name="TextBox 24"/>
          <p:cNvSpPr txBox="1"/>
          <p:nvPr/>
        </p:nvSpPr>
        <p:spPr>
          <a:xfrm>
            <a:off x="3682013" y="2123564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Balans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188CA54C-0445-4513-A1AE-8B6748E72FBA}"/>
              </a:ext>
            </a:extLst>
          </p:cNvPr>
          <p:cNvSpPr/>
          <p:nvPr/>
        </p:nvSpPr>
        <p:spPr>
          <a:xfrm>
            <a:off x="2992582" y="3010395"/>
            <a:ext cx="2297875" cy="1620982"/>
          </a:xfrm>
          <a:custGeom>
            <a:avLst/>
            <a:gdLst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51906 w 2297875"/>
              <a:gd name="connsiteY4" fmla="*/ 831273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7875" h="1620982">
                <a:moveTo>
                  <a:pt x="1294410" y="825335"/>
                </a:moveTo>
                <a:lnTo>
                  <a:pt x="2297875" y="831273"/>
                </a:lnTo>
                <a:lnTo>
                  <a:pt x="2286000" y="5937"/>
                </a:lnTo>
                <a:lnTo>
                  <a:pt x="1140031" y="0"/>
                </a:lnTo>
                <a:lnTo>
                  <a:pt x="1151906" y="831273"/>
                </a:lnTo>
                <a:lnTo>
                  <a:pt x="890649" y="1377537"/>
                </a:lnTo>
                <a:lnTo>
                  <a:pt x="0" y="1377537"/>
                </a:lnTo>
                <a:lnTo>
                  <a:pt x="0" y="1620982"/>
                </a:lnTo>
                <a:lnTo>
                  <a:pt x="1145969" y="1609106"/>
                </a:lnTo>
                <a:lnTo>
                  <a:pt x="1145969" y="1365662"/>
                </a:lnTo>
                <a:lnTo>
                  <a:pt x="985652" y="1377537"/>
                </a:lnTo>
                <a:lnTo>
                  <a:pt x="1294410" y="825335"/>
                </a:lnTo>
                <a:close/>
              </a:path>
            </a:pathLst>
          </a:custGeom>
          <a:solidFill>
            <a:srgbClr val="92D050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B299431-35A9-4F60-A376-0F526B0EDFE5}"/>
              </a:ext>
            </a:extLst>
          </p:cNvPr>
          <p:cNvSpPr txBox="1"/>
          <p:nvPr/>
        </p:nvSpPr>
        <p:spPr>
          <a:xfrm rot="5400000">
            <a:off x="4916262" y="3234131"/>
            <a:ext cx="1013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00B050"/>
                </a:solidFill>
              </a:rPr>
              <a:t>Net-cash</a:t>
            </a:r>
          </a:p>
        </p:txBody>
      </p:sp>
      <p:pic>
        <p:nvPicPr>
          <p:cNvPr id="28" name="image1.jpeg">
            <a:extLst>
              <a:ext uri="{FF2B5EF4-FFF2-40B4-BE49-F238E27FC236}">
                <a16:creationId xmlns:a16="http://schemas.microsoft.com/office/drawing/2014/main" id="{27DC3915-7BBF-4BCA-A773-D4C908F9A47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1844" y="5988106"/>
            <a:ext cx="1459448" cy="73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63890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2.png">
            <a:extLst>
              <a:ext uri="{FF2B5EF4-FFF2-40B4-BE49-F238E27FC236}">
                <a16:creationId xmlns:a16="http://schemas.microsoft.com/office/drawing/2014/main" id="{84EA5BB6-D4A0-4CAB-AF79-95F7A64A5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2843808" y="2471607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2988270" y="2544632"/>
            <a:ext cx="11525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8" name="Text Box 56"/>
          <p:cNvSpPr txBox="1">
            <a:spLocks noChangeArrowheads="1"/>
          </p:cNvSpPr>
          <p:nvPr/>
        </p:nvSpPr>
        <p:spPr bwMode="auto">
          <a:xfrm>
            <a:off x="4140795" y="2996952"/>
            <a:ext cx="1150938" cy="36004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Schuld</a:t>
            </a:r>
          </a:p>
        </p:txBody>
      </p:sp>
      <p:sp>
        <p:nvSpPr>
          <p:cNvPr id="9" name="Text Box 57"/>
          <p:cNvSpPr txBox="1">
            <a:spLocks noChangeArrowheads="1"/>
          </p:cNvSpPr>
          <p:nvPr/>
        </p:nvSpPr>
        <p:spPr bwMode="auto">
          <a:xfrm>
            <a:off x="4140795" y="2544632"/>
            <a:ext cx="1150938" cy="472004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Eigen vermogen</a:t>
            </a:r>
          </a:p>
        </p:txBody>
      </p:sp>
      <p:sp>
        <p:nvSpPr>
          <p:cNvPr id="10" name="Text Box 58"/>
          <p:cNvSpPr txBox="1">
            <a:spLocks noChangeArrowheads="1"/>
          </p:cNvSpPr>
          <p:nvPr/>
        </p:nvSpPr>
        <p:spPr bwMode="auto">
          <a:xfrm>
            <a:off x="4140795" y="3356992"/>
            <a:ext cx="1150938" cy="23142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&lt;1Y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2989015" y="3263770"/>
            <a:ext cx="11509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Voorraden</a:t>
            </a:r>
          </a:p>
        </p:txBody>
      </p:sp>
      <p:sp>
        <p:nvSpPr>
          <p:cNvPr id="12" name="Text Box 61"/>
          <p:cNvSpPr txBox="1">
            <a:spLocks noChangeArrowheads="1"/>
          </p:cNvSpPr>
          <p:nvPr/>
        </p:nvSpPr>
        <p:spPr bwMode="auto">
          <a:xfrm>
            <a:off x="2989015" y="3911470"/>
            <a:ext cx="1150937" cy="46910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Vorderingen</a:t>
            </a:r>
          </a:p>
        </p:txBody>
      </p: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2988270" y="3481257"/>
            <a:ext cx="11509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BE" sz="1200"/>
              <a:t>Handels-vorderingen</a:t>
            </a:r>
            <a:endParaRPr lang="nl-NL" sz="1200"/>
          </a:p>
        </p:txBody>
      </p:sp>
      <p:sp>
        <p:nvSpPr>
          <p:cNvPr id="14" name="Text Box 63"/>
          <p:cNvSpPr txBox="1">
            <a:spLocks noChangeArrowheads="1"/>
          </p:cNvSpPr>
          <p:nvPr/>
        </p:nvSpPr>
        <p:spPr bwMode="auto">
          <a:xfrm>
            <a:off x="4140795" y="3588413"/>
            <a:ext cx="1150938" cy="253207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KT Fin Schuld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5" name="Text Box 64"/>
          <p:cNvSpPr txBox="1">
            <a:spLocks noChangeArrowheads="1"/>
          </p:cNvSpPr>
          <p:nvPr/>
        </p:nvSpPr>
        <p:spPr bwMode="auto">
          <a:xfrm>
            <a:off x="4140795" y="3840032"/>
            <a:ext cx="11509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Leveranciers</a:t>
            </a:r>
          </a:p>
        </p:txBody>
      </p:sp>
      <p:sp>
        <p:nvSpPr>
          <p:cNvPr id="19" name="Text Box 72"/>
          <p:cNvSpPr txBox="1">
            <a:spLocks noChangeArrowheads="1"/>
          </p:cNvSpPr>
          <p:nvPr/>
        </p:nvSpPr>
        <p:spPr bwMode="auto">
          <a:xfrm>
            <a:off x="4140795" y="4128957"/>
            <a:ext cx="1150938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Soc/Fisc.</a:t>
            </a:r>
          </a:p>
          <a:p>
            <a:pPr algn="ctr" eaLnBrk="1" hangingPunct="1"/>
            <a:r>
              <a:rPr lang="nl-NL" sz="1200"/>
              <a:t>Schulden</a:t>
            </a:r>
          </a:p>
          <a:p>
            <a:pPr algn="ctr" eaLnBrk="1" hangingPunct="1"/>
            <a:endParaRPr lang="nl-NL" sz="1200"/>
          </a:p>
        </p:txBody>
      </p:sp>
      <p:sp>
        <p:nvSpPr>
          <p:cNvPr id="20" name="Text Box 73"/>
          <p:cNvSpPr txBox="1">
            <a:spLocks noChangeArrowheads="1"/>
          </p:cNvSpPr>
          <p:nvPr/>
        </p:nvSpPr>
        <p:spPr bwMode="auto">
          <a:xfrm>
            <a:off x="2984356" y="4381625"/>
            <a:ext cx="1152525" cy="26709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 err="1"/>
              <a:t>Liq.Middelen</a:t>
            </a:r>
            <a:endParaRPr lang="nl-NL" sz="1000" dirty="0"/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4140795" y="2471607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25" name="TextBox 24"/>
          <p:cNvSpPr txBox="1"/>
          <p:nvPr/>
        </p:nvSpPr>
        <p:spPr>
          <a:xfrm>
            <a:off x="3682013" y="2123564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Balans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188CA54C-0445-4513-A1AE-8B6748E72FBA}"/>
              </a:ext>
            </a:extLst>
          </p:cNvPr>
          <p:cNvSpPr/>
          <p:nvPr/>
        </p:nvSpPr>
        <p:spPr>
          <a:xfrm>
            <a:off x="2992582" y="3010395"/>
            <a:ext cx="2297875" cy="1620982"/>
          </a:xfrm>
          <a:custGeom>
            <a:avLst/>
            <a:gdLst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51906 w 2297875"/>
              <a:gd name="connsiteY4" fmla="*/ 831273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7875" h="1620982">
                <a:moveTo>
                  <a:pt x="1294410" y="825335"/>
                </a:moveTo>
                <a:lnTo>
                  <a:pt x="2297875" y="831273"/>
                </a:lnTo>
                <a:lnTo>
                  <a:pt x="2286000" y="5937"/>
                </a:lnTo>
                <a:lnTo>
                  <a:pt x="1140031" y="0"/>
                </a:lnTo>
                <a:lnTo>
                  <a:pt x="1151906" y="831273"/>
                </a:lnTo>
                <a:lnTo>
                  <a:pt x="890649" y="1377537"/>
                </a:lnTo>
                <a:lnTo>
                  <a:pt x="0" y="1377537"/>
                </a:lnTo>
                <a:lnTo>
                  <a:pt x="0" y="1620982"/>
                </a:lnTo>
                <a:lnTo>
                  <a:pt x="1145969" y="1609106"/>
                </a:lnTo>
                <a:lnTo>
                  <a:pt x="1145969" y="1365662"/>
                </a:lnTo>
                <a:lnTo>
                  <a:pt x="985652" y="1377537"/>
                </a:lnTo>
                <a:lnTo>
                  <a:pt x="1294410" y="825335"/>
                </a:lnTo>
                <a:close/>
              </a:path>
            </a:pathLst>
          </a:custGeom>
          <a:solidFill>
            <a:srgbClr val="92D050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B299431-35A9-4F60-A376-0F526B0EDFE5}"/>
              </a:ext>
            </a:extLst>
          </p:cNvPr>
          <p:cNvSpPr txBox="1"/>
          <p:nvPr/>
        </p:nvSpPr>
        <p:spPr>
          <a:xfrm rot="5400000">
            <a:off x="4916262" y="3234131"/>
            <a:ext cx="1013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00B050"/>
                </a:solidFill>
              </a:rPr>
              <a:t>Net-cash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BF2AF88-27AE-4A0F-A2A2-FC95706ABFFD}"/>
              </a:ext>
            </a:extLst>
          </p:cNvPr>
          <p:cNvSpPr txBox="1"/>
          <p:nvPr/>
        </p:nvSpPr>
        <p:spPr>
          <a:xfrm>
            <a:off x="2913179" y="4570241"/>
            <a:ext cx="248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4472BE"/>
                </a:solidFill>
              </a:rPr>
              <a:t>Bedrijfskapitaalbehoefte</a:t>
            </a: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A9C10B4B-2294-43B5-A0D3-4D8AD6731EEB}"/>
              </a:ext>
            </a:extLst>
          </p:cNvPr>
          <p:cNvSpPr/>
          <p:nvPr/>
        </p:nvSpPr>
        <p:spPr>
          <a:xfrm>
            <a:off x="2974769" y="3265714"/>
            <a:ext cx="1163782" cy="1110343"/>
          </a:xfrm>
          <a:custGeom>
            <a:avLst/>
            <a:gdLst>
              <a:gd name="connsiteX0" fmla="*/ 5937 w 1163782"/>
              <a:gd name="connsiteY0" fmla="*/ 0 h 1110343"/>
              <a:gd name="connsiteX1" fmla="*/ 1163782 w 1163782"/>
              <a:gd name="connsiteY1" fmla="*/ 5938 h 1110343"/>
              <a:gd name="connsiteX2" fmla="*/ 1140031 w 1163782"/>
              <a:gd name="connsiteY2" fmla="*/ 581891 h 1110343"/>
              <a:gd name="connsiteX3" fmla="*/ 896587 w 1163782"/>
              <a:gd name="connsiteY3" fmla="*/ 1110343 h 1110343"/>
              <a:gd name="connsiteX4" fmla="*/ 0 w 1163782"/>
              <a:gd name="connsiteY4" fmla="*/ 1110343 h 1110343"/>
              <a:gd name="connsiteX5" fmla="*/ 5937 w 1163782"/>
              <a:gd name="connsiteY5" fmla="*/ 0 h 111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782" h="1110343">
                <a:moveTo>
                  <a:pt x="5937" y="0"/>
                </a:moveTo>
                <a:lnTo>
                  <a:pt x="1163782" y="5938"/>
                </a:lnTo>
                <a:lnTo>
                  <a:pt x="1140031" y="581891"/>
                </a:lnTo>
                <a:lnTo>
                  <a:pt x="896587" y="1110343"/>
                </a:lnTo>
                <a:lnTo>
                  <a:pt x="0" y="1110343"/>
                </a:lnTo>
                <a:lnTo>
                  <a:pt x="5937" y="0"/>
                </a:lnTo>
                <a:close/>
              </a:path>
            </a:pathLst>
          </a:custGeom>
          <a:solidFill>
            <a:srgbClr val="4472BE">
              <a:alpha val="21961"/>
            </a:srgbClr>
          </a:solidFill>
          <a:ln>
            <a:solidFill>
              <a:srgbClr val="2F528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873F4D73-845A-42CC-BA9A-1EF19FE1D19B}"/>
              </a:ext>
            </a:extLst>
          </p:cNvPr>
          <p:cNvSpPr/>
          <p:nvPr/>
        </p:nvSpPr>
        <p:spPr>
          <a:xfrm>
            <a:off x="3996046" y="3840239"/>
            <a:ext cx="1306286" cy="801584"/>
          </a:xfrm>
          <a:custGeom>
            <a:avLst/>
            <a:gdLst>
              <a:gd name="connsiteX0" fmla="*/ 0 w 1306286"/>
              <a:gd name="connsiteY0" fmla="*/ 522514 h 801584"/>
              <a:gd name="connsiteX1" fmla="*/ 154379 w 1306286"/>
              <a:gd name="connsiteY1" fmla="*/ 522514 h 801584"/>
              <a:gd name="connsiteX2" fmla="*/ 160317 w 1306286"/>
              <a:gd name="connsiteY2" fmla="*/ 795647 h 801584"/>
              <a:gd name="connsiteX3" fmla="*/ 1288473 w 1306286"/>
              <a:gd name="connsiteY3" fmla="*/ 801584 h 801584"/>
              <a:gd name="connsiteX4" fmla="*/ 1306286 w 1306286"/>
              <a:gd name="connsiteY4" fmla="*/ 0 h 801584"/>
              <a:gd name="connsiteX5" fmla="*/ 285008 w 1306286"/>
              <a:gd name="connsiteY5" fmla="*/ 17813 h 801584"/>
              <a:gd name="connsiteX6" fmla="*/ 0 w 1306286"/>
              <a:gd name="connsiteY6" fmla="*/ 522514 h 80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6286" h="801584">
                <a:moveTo>
                  <a:pt x="0" y="522514"/>
                </a:moveTo>
                <a:lnTo>
                  <a:pt x="154379" y="522514"/>
                </a:lnTo>
                <a:lnTo>
                  <a:pt x="160317" y="795647"/>
                </a:lnTo>
                <a:lnTo>
                  <a:pt x="1288473" y="801584"/>
                </a:lnTo>
                <a:lnTo>
                  <a:pt x="1306286" y="0"/>
                </a:lnTo>
                <a:lnTo>
                  <a:pt x="285008" y="17813"/>
                </a:lnTo>
                <a:lnTo>
                  <a:pt x="0" y="522514"/>
                </a:lnTo>
                <a:close/>
              </a:path>
            </a:pathLst>
          </a:custGeom>
          <a:solidFill>
            <a:srgbClr val="4472C4">
              <a:alpha val="2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669F2CF-8FEF-4E75-8DF2-0165C2EE9541}"/>
              </a:ext>
            </a:extLst>
          </p:cNvPr>
          <p:cNvSpPr/>
          <p:nvPr/>
        </p:nvSpPr>
        <p:spPr>
          <a:xfrm>
            <a:off x="2986994" y="2549549"/>
            <a:ext cx="1149887" cy="718518"/>
          </a:xfrm>
          <a:prstGeom prst="rect">
            <a:avLst/>
          </a:prstGeom>
          <a:solidFill>
            <a:srgbClr val="FFFF00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282B304-EF8C-4827-A384-618FFCCD4AF2}"/>
              </a:ext>
            </a:extLst>
          </p:cNvPr>
          <p:cNvSpPr txBox="1"/>
          <p:nvPr/>
        </p:nvSpPr>
        <p:spPr>
          <a:xfrm rot="16200000">
            <a:off x="2340089" y="2736322"/>
            <a:ext cx="1086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accent2">
                    <a:lumMod val="75000"/>
                  </a:schemeClr>
                </a:solidFill>
              </a:rPr>
              <a:t>Vaste act.</a:t>
            </a:r>
          </a:p>
        </p:txBody>
      </p:sp>
      <p:pic>
        <p:nvPicPr>
          <p:cNvPr id="29" name="image1.jpeg">
            <a:extLst>
              <a:ext uri="{FF2B5EF4-FFF2-40B4-BE49-F238E27FC236}">
                <a16:creationId xmlns:a16="http://schemas.microsoft.com/office/drawing/2014/main" id="{499F2961-2F8F-4805-B296-4382C3B6C9A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1844" y="5988106"/>
            <a:ext cx="1459448" cy="73337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85392C1-95B4-496C-9AE3-2E20C07E5D9F}"/>
              </a:ext>
            </a:extLst>
          </p:cNvPr>
          <p:cNvSpPr txBox="1"/>
          <p:nvPr/>
        </p:nvSpPr>
        <p:spPr>
          <a:xfrm>
            <a:off x="1417884" y="489953"/>
            <a:ext cx="666368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000" dirty="0"/>
              <a:t>GECORRIGEERDE SUBSTANTIËLE WAARDE</a:t>
            </a:r>
          </a:p>
        </p:txBody>
      </p:sp>
      <p:sp>
        <p:nvSpPr>
          <p:cNvPr id="30" name="AutoShape 48">
            <a:extLst>
              <a:ext uri="{FF2B5EF4-FFF2-40B4-BE49-F238E27FC236}">
                <a16:creationId xmlns:a16="http://schemas.microsoft.com/office/drawing/2014/main" id="{D4AFA16E-1961-40C0-8100-C82A368A0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959" y="1387278"/>
            <a:ext cx="1084654" cy="636818"/>
          </a:xfrm>
          <a:prstGeom prst="flowChartPredefinedProcess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l-BE"/>
          </a:p>
        </p:txBody>
      </p:sp>
      <p:sp>
        <p:nvSpPr>
          <p:cNvPr id="31" name="Text Box 49">
            <a:extLst>
              <a:ext uri="{FF2B5EF4-FFF2-40B4-BE49-F238E27FC236}">
                <a16:creationId xmlns:a16="http://schemas.microsoft.com/office/drawing/2014/main" id="{D6338B1E-0201-4FCD-A07D-4E609230A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405" y="1498144"/>
            <a:ext cx="936086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/>
              <a:t>Afschrijvingstabel</a:t>
            </a:r>
            <a:endParaRPr lang="nl-NL" dirty="0"/>
          </a:p>
        </p:txBody>
      </p:sp>
      <p:pic>
        <p:nvPicPr>
          <p:cNvPr id="32" name="Picture 2" descr="De bronafbeelding bekijken">
            <a:extLst>
              <a:ext uri="{FF2B5EF4-FFF2-40B4-BE49-F238E27FC236}">
                <a16:creationId xmlns:a16="http://schemas.microsoft.com/office/drawing/2014/main" id="{2404C222-9BF4-4564-96BC-D1A6791AF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53" y="2383502"/>
            <a:ext cx="1200760" cy="90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F2A50895-101B-4757-8332-B94030CF2B3C}"/>
              </a:ext>
            </a:extLst>
          </p:cNvPr>
          <p:cNvSpPr txBox="1"/>
          <p:nvPr/>
        </p:nvSpPr>
        <p:spPr>
          <a:xfrm>
            <a:off x="1111434" y="2102275"/>
            <a:ext cx="1736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Aanwezigheid?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AA19A9-F9E7-4672-BA86-0673D0AB1BE2}"/>
              </a:ext>
            </a:extLst>
          </p:cNvPr>
          <p:cNvSpPr/>
          <p:nvPr/>
        </p:nvSpPr>
        <p:spPr>
          <a:xfrm>
            <a:off x="4163448" y="2532526"/>
            <a:ext cx="1135236" cy="21092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E611760-89B3-4FF8-985B-803199B8CBE7}"/>
              </a:ext>
            </a:extLst>
          </p:cNvPr>
          <p:cNvSpPr/>
          <p:nvPr/>
        </p:nvSpPr>
        <p:spPr>
          <a:xfrm>
            <a:off x="2982907" y="3267910"/>
            <a:ext cx="1135236" cy="137391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3458043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2.png">
            <a:extLst>
              <a:ext uri="{FF2B5EF4-FFF2-40B4-BE49-F238E27FC236}">
                <a16:creationId xmlns:a16="http://schemas.microsoft.com/office/drawing/2014/main" id="{84EA5BB6-D4A0-4CAB-AF79-95F7A64A5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2843808" y="2471607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2988270" y="2544632"/>
            <a:ext cx="11525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8" name="Text Box 56"/>
          <p:cNvSpPr txBox="1">
            <a:spLocks noChangeArrowheads="1"/>
          </p:cNvSpPr>
          <p:nvPr/>
        </p:nvSpPr>
        <p:spPr bwMode="auto">
          <a:xfrm>
            <a:off x="4140795" y="2996952"/>
            <a:ext cx="1150938" cy="36004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Schuld</a:t>
            </a:r>
          </a:p>
        </p:txBody>
      </p:sp>
      <p:sp>
        <p:nvSpPr>
          <p:cNvPr id="9" name="Text Box 57"/>
          <p:cNvSpPr txBox="1">
            <a:spLocks noChangeArrowheads="1"/>
          </p:cNvSpPr>
          <p:nvPr/>
        </p:nvSpPr>
        <p:spPr bwMode="auto">
          <a:xfrm>
            <a:off x="4140795" y="2544632"/>
            <a:ext cx="1150938" cy="472004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Eigen vermogen</a:t>
            </a:r>
          </a:p>
        </p:txBody>
      </p:sp>
      <p:sp>
        <p:nvSpPr>
          <p:cNvPr id="10" name="Text Box 58"/>
          <p:cNvSpPr txBox="1">
            <a:spLocks noChangeArrowheads="1"/>
          </p:cNvSpPr>
          <p:nvPr/>
        </p:nvSpPr>
        <p:spPr bwMode="auto">
          <a:xfrm>
            <a:off x="4140795" y="3356992"/>
            <a:ext cx="1150938" cy="23142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&lt;1Y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2989015" y="3263770"/>
            <a:ext cx="11509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Voorraden</a:t>
            </a:r>
          </a:p>
        </p:txBody>
      </p:sp>
      <p:sp>
        <p:nvSpPr>
          <p:cNvPr id="12" name="Text Box 61"/>
          <p:cNvSpPr txBox="1">
            <a:spLocks noChangeArrowheads="1"/>
          </p:cNvSpPr>
          <p:nvPr/>
        </p:nvSpPr>
        <p:spPr bwMode="auto">
          <a:xfrm>
            <a:off x="2989015" y="3911470"/>
            <a:ext cx="1150937" cy="46910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Vorderingen</a:t>
            </a:r>
          </a:p>
        </p:txBody>
      </p: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2988270" y="3481257"/>
            <a:ext cx="11509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BE" sz="1200"/>
              <a:t>Handels-vorderingen</a:t>
            </a:r>
            <a:endParaRPr lang="nl-NL" sz="1200"/>
          </a:p>
        </p:txBody>
      </p:sp>
      <p:sp>
        <p:nvSpPr>
          <p:cNvPr id="14" name="Text Box 63"/>
          <p:cNvSpPr txBox="1">
            <a:spLocks noChangeArrowheads="1"/>
          </p:cNvSpPr>
          <p:nvPr/>
        </p:nvSpPr>
        <p:spPr bwMode="auto">
          <a:xfrm>
            <a:off x="4140795" y="3588413"/>
            <a:ext cx="1150938" cy="253207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KT Fin Schuld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5" name="Text Box 64"/>
          <p:cNvSpPr txBox="1">
            <a:spLocks noChangeArrowheads="1"/>
          </p:cNvSpPr>
          <p:nvPr/>
        </p:nvSpPr>
        <p:spPr bwMode="auto">
          <a:xfrm>
            <a:off x="4140795" y="3840032"/>
            <a:ext cx="11509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Leveranciers</a:t>
            </a:r>
          </a:p>
        </p:txBody>
      </p:sp>
      <p:sp>
        <p:nvSpPr>
          <p:cNvPr id="19" name="Text Box 72"/>
          <p:cNvSpPr txBox="1">
            <a:spLocks noChangeArrowheads="1"/>
          </p:cNvSpPr>
          <p:nvPr/>
        </p:nvSpPr>
        <p:spPr bwMode="auto">
          <a:xfrm>
            <a:off x="4140795" y="4128957"/>
            <a:ext cx="1150938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Soc/Fisc.</a:t>
            </a:r>
          </a:p>
          <a:p>
            <a:pPr algn="ctr" eaLnBrk="1" hangingPunct="1"/>
            <a:r>
              <a:rPr lang="nl-NL" sz="1200"/>
              <a:t>Schulden</a:t>
            </a:r>
          </a:p>
          <a:p>
            <a:pPr algn="ctr" eaLnBrk="1" hangingPunct="1"/>
            <a:endParaRPr lang="nl-NL" sz="1200"/>
          </a:p>
        </p:txBody>
      </p:sp>
      <p:sp>
        <p:nvSpPr>
          <p:cNvPr id="20" name="Text Box 73"/>
          <p:cNvSpPr txBox="1">
            <a:spLocks noChangeArrowheads="1"/>
          </p:cNvSpPr>
          <p:nvPr/>
        </p:nvSpPr>
        <p:spPr bwMode="auto">
          <a:xfrm>
            <a:off x="2984356" y="4381625"/>
            <a:ext cx="1152525" cy="26709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 err="1"/>
              <a:t>Liq.Middelen</a:t>
            </a:r>
            <a:endParaRPr lang="nl-NL" sz="1000" dirty="0"/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4140795" y="2471607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25" name="TextBox 24"/>
          <p:cNvSpPr txBox="1"/>
          <p:nvPr/>
        </p:nvSpPr>
        <p:spPr>
          <a:xfrm>
            <a:off x="3682013" y="2123564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Balans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188CA54C-0445-4513-A1AE-8B6748E72FBA}"/>
              </a:ext>
            </a:extLst>
          </p:cNvPr>
          <p:cNvSpPr/>
          <p:nvPr/>
        </p:nvSpPr>
        <p:spPr>
          <a:xfrm>
            <a:off x="2992582" y="3010395"/>
            <a:ext cx="2297875" cy="1620982"/>
          </a:xfrm>
          <a:custGeom>
            <a:avLst/>
            <a:gdLst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51906 w 2297875"/>
              <a:gd name="connsiteY4" fmla="*/ 831273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7875" h="1620982">
                <a:moveTo>
                  <a:pt x="1294410" y="825335"/>
                </a:moveTo>
                <a:lnTo>
                  <a:pt x="2297875" y="831273"/>
                </a:lnTo>
                <a:lnTo>
                  <a:pt x="2286000" y="5937"/>
                </a:lnTo>
                <a:lnTo>
                  <a:pt x="1140031" y="0"/>
                </a:lnTo>
                <a:lnTo>
                  <a:pt x="1151906" y="831273"/>
                </a:lnTo>
                <a:lnTo>
                  <a:pt x="890649" y="1377537"/>
                </a:lnTo>
                <a:lnTo>
                  <a:pt x="0" y="1377537"/>
                </a:lnTo>
                <a:lnTo>
                  <a:pt x="0" y="1620982"/>
                </a:lnTo>
                <a:lnTo>
                  <a:pt x="1145969" y="1609106"/>
                </a:lnTo>
                <a:lnTo>
                  <a:pt x="1145969" y="1365662"/>
                </a:lnTo>
                <a:lnTo>
                  <a:pt x="985652" y="1377537"/>
                </a:lnTo>
                <a:lnTo>
                  <a:pt x="1294410" y="825335"/>
                </a:lnTo>
                <a:close/>
              </a:path>
            </a:pathLst>
          </a:custGeom>
          <a:solidFill>
            <a:srgbClr val="92D050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B299431-35A9-4F60-A376-0F526B0EDFE5}"/>
              </a:ext>
            </a:extLst>
          </p:cNvPr>
          <p:cNvSpPr txBox="1"/>
          <p:nvPr/>
        </p:nvSpPr>
        <p:spPr>
          <a:xfrm rot="5400000">
            <a:off x="4916262" y="3234131"/>
            <a:ext cx="1013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00B050"/>
                </a:solidFill>
              </a:rPr>
              <a:t>Net-cash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BF2AF88-27AE-4A0F-A2A2-FC95706ABFFD}"/>
              </a:ext>
            </a:extLst>
          </p:cNvPr>
          <p:cNvSpPr txBox="1"/>
          <p:nvPr/>
        </p:nvSpPr>
        <p:spPr>
          <a:xfrm>
            <a:off x="2913179" y="4570241"/>
            <a:ext cx="248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4472BE"/>
                </a:solidFill>
              </a:rPr>
              <a:t>Bedrijfskapitaalbehoefte</a:t>
            </a: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A9C10B4B-2294-43B5-A0D3-4D8AD6731EEB}"/>
              </a:ext>
            </a:extLst>
          </p:cNvPr>
          <p:cNvSpPr/>
          <p:nvPr/>
        </p:nvSpPr>
        <p:spPr>
          <a:xfrm>
            <a:off x="2974769" y="3265714"/>
            <a:ext cx="1163782" cy="1110343"/>
          </a:xfrm>
          <a:custGeom>
            <a:avLst/>
            <a:gdLst>
              <a:gd name="connsiteX0" fmla="*/ 5937 w 1163782"/>
              <a:gd name="connsiteY0" fmla="*/ 0 h 1110343"/>
              <a:gd name="connsiteX1" fmla="*/ 1163782 w 1163782"/>
              <a:gd name="connsiteY1" fmla="*/ 5938 h 1110343"/>
              <a:gd name="connsiteX2" fmla="*/ 1140031 w 1163782"/>
              <a:gd name="connsiteY2" fmla="*/ 581891 h 1110343"/>
              <a:gd name="connsiteX3" fmla="*/ 896587 w 1163782"/>
              <a:gd name="connsiteY3" fmla="*/ 1110343 h 1110343"/>
              <a:gd name="connsiteX4" fmla="*/ 0 w 1163782"/>
              <a:gd name="connsiteY4" fmla="*/ 1110343 h 1110343"/>
              <a:gd name="connsiteX5" fmla="*/ 5937 w 1163782"/>
              <a:gd name="connsiteY5" fmla="*/ 0 h 111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782" h="1110343">
                <a:moveTo>
                  <a:pt x="5937" y="0"/>
                </a:moveTo>
                <a:lnTo>
                  <a:pt x="1163782" y="5938"/>
                </a:lnTo>
                <a:lnTo>
                  <a:pt x="1140031" y="581891"/>
                </a:lnTo>
                <a:lnTo>
                  <a:pt x="896587" y="1110343"/>
                </a:lnTo>
                <a:lnTo>
                  <a:pt x="0" y="1110343"/>
                </a:lnTo>
                <a:lnTo>
                  <a:pt x="5937" y="0"/>
                </a:lnTo>
                <a:close/>
              </a:path>
            </a:pathLst>
          </a:custGeom>
          <a:solidFill>
            <a:srgbClr val="4472BE">
              <a:alpha val="21961"/>
            </a:srgbClr>
          </a:solidFill>
          <a:ln>
            <a:solidFill>
              <a:srgbClr val="2F528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873F4D73-845A-42CC-BA9A-1EF19FE1D19B}"/>
              </a:ext>
            </a:extLst>
          </p:cNvPr>
          <p:cNvSpPr/>
          <p:nvPr/>
        </p:nvSpPr>
        <p:spPr>
          <a:xfrm>
            <a:off x="3996046" y="3840239"/>
            <a:ext cx="1306286" cy="801584"/>
          </a:xfrm>
          <a:custGeom>
            <a:avLst/>
            <a:gdLst>
              <a:gd name="connsiteX0" fmla="*/ 0 w 1306286"/>
              <a:gd name="connsiteY0" fmla="*/ 522514 h 801584"/>
              <a:gd name="connsiteX1" fmla="*/ 154379 w 1306286"/>
              <a:gd name="connsiteY1" fmla="*/ 522514 h 801584"/>
              <a:gd name="connsiteX2" fmla="*/ 160317 w 1306286"/>
              <a:gd name="connsiteY2" fmla="*/ 795647 h 801584"/>
              <a:gd name="connsiteX3" fmla="*/ 1288473 w 1306286"/>
              <a:gd name="connsiteY3" fmla="*/ 801584 h 801584"/>
              <a:gd name="connsiteX4" fmla="*/ 1306286 w 1306286"/>
              <a:gd name="connsiteY4" fmla="*/ 0 h 801584"/>
              <a:gd name="connsiteX5" fmla="*/ 285008 w 1306286"/>
              <a:gd name="connsiteY5" fmla="*/ 17813 h 801584"/>
              <a:gd name="connsiteX6" fmla="*/ 0 w 1306286"/>
              <a:gd name="connsiteY6" fmla="*/ 522514 h 80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6286" h="801584">
                <a:moveTo>
                  <a:pt x="0" y="522514"/>
                </a:moveTo>
                <a:lnTo>
                  <a:pt x="154379" y="522514"/>
                </a:lnTo>
                <a:lnTo>
                  <a:pt x="160317" y="795647"/>
                </a:lnTo>
                <a:lnTo>
                  <a:pt x="1288473" y="801584"/>
                </a:lnTo>
                <a:lnTo>
                  <a:pt x="1306286" y="0"/>
                </a:lnTo>
                <a:lnTo>
                  <a:pt x="285008" y="17813"/>
                </a:lnTo>
                <a:lnTo>
                  <a:pt x="0" y="522514"/>
                </a:lnTo>
                <a:close/>
              </a:path>
            </a:pathLst>
          </a:custGeom>
          <a:solidFill>
            <a:srgbClr val="4472C4">
              <a:alpha val="2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669F2CF-8FEF-4E75-8DF2-0165C2EE9541}"/>
              </a:ext>
            </a:extLst>
          </p:cNvPr>
          <p:cNvSpPr/>
          <p:nvPr/>
        </p:nvSpPr>
        <p:spPr>
          <a:xfrm>
            <a:off x="2986994" y="2549549"/>
            <a:ext cx="1149887" cy="718518"/>
          </a:xfrm>
          <a:prstGeom prst="rect">
            <a:avLst/>
          </a:prstGeom>
          <a:solidFill>
            <a:srgbClr val="FFFF00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282B304-EF8C-4827-A384-618FFCCD4AF2}"/>
              </a:ext>
            </a:extLst>
          </p:cNvPr>
          <p:cNvSpPr txBox="1"/>
          <p:nvPr/>
        </p:nvSpPr>
        <p:spPr>
          <a:xfrm rot="16200000">
            <a:off x="2340089" y="2736322"/>
            <a:ext cx="1086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accent2">
                    <a:lumMod val="75000"/>
                  </a:schemeClr>
                </a:solidFill>
              </a:rPr>
              <a:t>Vaste act.</a:t>
            </a:r>
          </a:p>
        </p:txBody>
      </p:sp>
      <p:pic>
        <p:nvPicPr>
          <p:cNvPr id="29" name="image1.jpeg">
            <a:extLst>
              <a:ext uri="{FF2B5EF4-FFF2-40B4-BE49-F238E27FC236}">
                <a16:creationId xmlns:a16="http://schemas.microsoft.com/office/drawing/2014/main" id="{499F2961-2F8F-4805-B296-4382C3B6C9A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1844" y="5988106"/>
            <a:ext cx="1459448" cy="73337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85392C1-95B4-496C-9AE3-2E20C07E5D9F}"/>
              </a:ext>
            </a:extLst>
          </p:cNvPr>
          <p:cNvSpPr txBox="1"/>
          <p:nvPr/>
        </p:nvSpPr>
        <p:spPr>
          <a:xfrm>
            <a:off x="1417884" y="489953"/>
            <a:ext cx="666368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000" dirty="0"/>
              <a:t>GECORRIGEERDE SUBSTANTIËLE WAARDE</a:t>
            </a:r>
          </a:p>
        </p:txBody>
      </p:sp>
      <p:sp>
        <p:nvSpPr>
          <p:cNvPr id="30" name="AutoShape 48">
            <a:extLst>
              <a:ext uri="{FF2B5EF4-FFF2-40B4-BE49-F238E27FC236}">
                <a16:creationId xmlns:a16="http://schemas.microsoft.com/office/drawing/2014/main" id="{D4AFA16E-1961-40C0-8100-C82A368A0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959" y="1387278"/>
            <a:ext cx="1084654" cy="636818"/>
          </a:xfrm>
          <a:prstGeom prst="flowChartPredefinedProcess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l-BE"/>
          </a:p>
        </p:txBody>
      </p:sp>
      <p:sp>
        <p:nvSpPr>
          <p:cNvPr id="31" name="Text Box 49">
            <a:extLst>
              <a:ext uri="{FF2B5EF4-FFF2-40B4-BE49-F238E27FC236}">
                <a16:creationId xmlns:a16="http://schemas.microsoft.com/office/drawing/2014/main" id="{D6338B1E-0201-4FCD-A07D-4E609230A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405" y="1498144"/>
            <a:ext cx="936086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/>
              <a:t>Afschrijvingstabel</a:t>
            </a:r>
            <a:endParaRPr lang="nl-NL" dirty="0"/>
          </a:p>
        </p:txBody>
      </p:sp>
      <p:pic>
        <p:nvPicPr>
          <p:cNvPr id="32" name="Picture 2" descr="De bronafbeelding bekijken">
            <a:extLst>
              <a:ext uri="{FF2B5EF4-FFF2-40B4-BE49-F238E27FC236}">
                <a16:creationId xmlns:a16="http://schemas.microsoft.com/office/drawing/2014/main" id="{2404C222-9BF4-4564-96BC-D1A6791AF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53" y="2383502"/>
            <a:ext cx="1200760" cy="90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F2A50895-101B-4757-8332-B94030CF2B3C}"/>
              </a:ext>
            </a:extLst>
          </p:cNvPr>
          <p:cNvSpPr txBox="1"/>
          <p:nvPr/>
        </p:nvSpPr>
        <p:spPr>
          <a:xfrm>
            <a:off x="1111434" y="2102275"/>
            <a:ext cx="1736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Aanwezigheid?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AA19A9-F9E7-4672-BA86-0673D0AB1BE2}"/>
              </a:ext>
            </a:extLst>
          </p:cNvPr>
          <p:cNvSpPr/>
          <p:nvPr/>
        </p:nvSpPr>
        <p:spPr>
          <a:xfrm>
            <a:off x="4163448" y="2532526"/>
            <a:ext cx="1135236" cy="21092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E611760-89B3-4FF8-985B-803199B8CBE7}"/>
              </a:ext>
            </a:extLst>
          </p:cNvPr>
          <p:cNvSpPr/>
          <p:nvPr/>
        </p:nvSpPr>
        <p:spPr>
          <a:xfrm>
            <a:off x="2982907" y="3267910"/>
            <a:ext cx="1135236" cy="137391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33FC7C8-5477-4A7C-B43C-8F4B786E581F}"/>
              </a:ext>
            </a:extLst>
          </p:cNvPr>
          <p:cNvSpPr txBox="1"/>
          <p:nvPr/>
        </p:nvSpPr>
        <p:spPr>
          <a:xfrm>
            <a:off x="1166545" y="3409653"/>
            <a:ext cx="1517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Eigendom?</a:t>
            </a:r>
          </a:p>
        </p:txBody>
      </p:sp>
    </p:spTree>
    <p:extLst>
      <p:ext uri="{BB962C8B-B14F-4D97-AF65-F5344CB8AC3E}">
        <p14:creationId xmlns:p14="http://schemas.microsoft.com/office/powerpoint/2010/main" val="175463727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2.png">
            <a:extLst>
              <a:ext uri="{FF2B5EF4-FFF2-40B4-BE49-F238E27FC236}">
                <a16:creationId xmlns:a16="http://schemas.microsoft.com/office/drawing/2014/main" id="{84EA5BB6-D4A0-4CAB-AF79-95F7A64A5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2843808" y="2471607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2988270" y="2544632"/>
            <a:ext cx="11525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8" name="Text Box 56"/>
          <p:cNvSpPr txBox="1">
            <a:spLocks noChangeArrowheads="1"/>
          </p:cNvSpPr>
          <p:nvPr/>
        </p:nvSpPr>
        <p:spPr bwMode="auto">
          <a:xfrm>
            <a:off x="4140795" y="2996952"/>
            <a:ext cx="1150938" cy="36004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Schuld</a:t>
            </a:r>
          </a:p>
        </p:txBody>
      </p:sp>
      <p:sp>
        <p:nvSpPr>
          <p:cNvPr id="9" name="Text Box 57"/>
          <p:cNvSpPr txBox="1">
            <a:spLocks noChangeArrowheads="1"/>
          </p:cNvSpPr>
          <p:nvPr/>
        </p:nvSpPr>
        <p:spPr bwMode="auto">
          <a:xfrm>
            <a:off x="4140795" y="2544632"/>
            <a:ext cx="1150938" cy="472004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Eigen vermogen</a:t>
            </a:r>
          </a:p>
        </p:txBody>
      </p:sp>
      <p:sp>
        <p:nvSpPr>
          <p:cNvPr id="10" name="Text Box 58"/>
          <p:cNvSpPr txBox="1">
            <a:spLocks noChangeArrowheads="1"/>
          </p:cNvSpPr>
          <p:nvPr/>
        </p:nvSpPr>
        <p:spPr bwMode="auto">
          <a:xfrm>
            <a:off x="4140795" y="3356992"/>
            <a:ext cx="1150938" cy="23142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&lt;1Y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2989015" y="3263770"/>
            <a:ext cx="11509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Voorraden</a:t>
            </a:r>
          </a:p>
        </p:txBody>
      </p:sp>
      <p:sp>
        <p:nvSpPr>
          <p:cNvPr id="12" name="Text Box 61"/>
          <p:cNvSpPr txBox="1">
            <a:spLocks noChangeArrowheads="1"/>
          </p:cNvSpPr>
          <p:nvPr/>
        </p:nvSpPr>
        <p:spPr bwMode="auto">
          <a:xfrm>
            <a:off x="2989015" y="3911470"/>
            <a:ext cx="1150937" cy="46910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Vorderingen</a:t>
            </a:r>
          </a:p>
        </p:txBody>
      </p: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2988270" y="3481257"/>
            <a:ext cx="11509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BE" sz="1200"/>
              <a:t>Handels-vorderingen</a:t>
            </a:r>
            <a:endParaRPr lang="nl-NL" sz="1200"/>
          </a:p>
        </p:txBody>
      </p:sp>
      <p:sp>
        <p:nvSpPr>
          <p:cNvPr id="14" name="Text Box 63"/>
          <p:cNvSpPr txBox="1">
            <a:spLocks noChangeArrowheads="1"/>
          </p:cNvSpPr>
          <p:nvPr/>
        </p:nvSpPr>
        <p:spPr bwMode="auto">
          <a:xfrm>
            <a:off x="4140795" y="3588413"/>
            <a:ext cx="1150938" cy="253207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KT Fin Schuld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5" name="Text Box 64"/>
          <p:cNvSpPr txBox="1">
            <a:spLocks noChangeArrowheads="1"/>
          </p:cNvSpPr>
          <p:nvPr/>
        </p:nvSpPr>
        <p:spPr bwMode="auto">
          <a:xfrm>
            <a:off x="4140795" y="3840032"/>
            <a:ext cx="11509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Leveranciers</a:t>
            </a:r>
          </a:p>
        </p:txBody>
      </p:sp>
      <p:sp>
        <p:nvSpPr>
          <p:cNvPr id="19" name="Text Box 72"/>
          <p:cNvSpPr txBox="1">
            <a:spLocks noChangeArrowheads="1"/>
          </p:cNvSpPr>
          <p:nvPr/>
        </p:nvSpPr>
        <p:spPr bwMode="auto">
          <a:xfrm>
            <a:off x="4140795" y="4128957"/>
            <a:ext cx="1150938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Soc/Fisc.</a:t>
            </a:r>
          </a:p>
          <a:p>
            <a:pPr algn="ctr" eaLnBrk="1" hangingPunct="1"/>
            <a:r>
              <a:rPr lang="nl-NL" sz="1200"/>
              <a:t>Schulden</a:t>
            </a:r>
          </a:p>
          <a:p>
            <a:pPr algn="ctr" eaLnBrk="1" hangingPunct="1"/>
            <a:endParaRPr lang="nl-NL" sz="1200"/>
          </a:p>
        </p:txBody>
      </p:sp>
      <p:sp>
        <p:nvSpPr>
          <p:cNvPr id="20" name="Text Box 73"/>
          <p:cNvSpPr txBox="1">
            <a:spLocks noChangeArrowheads="1"/>
          </p:cNvSpPr>
          <p:nvPr/>
        </p:nvSpPr>
        <p:spPr bwMode="auto">
          <a:xfrm>
            <a:off x="2984356" y="4381625"/>
            <a:ext cx="1152525" cy="26709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 err="1"/>
              <a:t>Liq.Middelen</a:t>
            </a:r>
            <a:endParaRPr lang="nl-NL" sz="1000" dirty="0"/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4140795" y="2471607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25" name="TextBox 24"/>
          <p:cNvSpPr txBox="1"/>
          <p:nvPr/>
        </p:nvSpPr>
        <p:spPr>
          <a:xfrm>
            <a:off x="3682013" y="2123564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Balans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188CA54C-0445-4513-A1AE-8B6748E72FBA}"/>
              </a:ext>
            </a:extLst>
          </p:cNvPr>
          <p:cNvSpPr/>
          <p:nvPr/>
        </p:nvSpPr>
        <p:spPr>
          <a:xfrm>
            <a:off x="2992582" y="3010395"/>
            <a:ext cx="2297875" cy="1620982"/>
          </a:xfrm>
          <a:custGeom>
            <a:avLst/>
            <a:gdLst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51906 w 2297875"/>
              <a:gd name="connsiteY4" fmla="*/ 831273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7875" h="1620982">
                <a:moveTo>
                  <a:pt x="1294410" y="825335"/>
                </a:moveTo>
                <a:lnTo>
                  <a:pt x="2297875" y="831273"/>
                </a:lnTo>
                <a:lnTo>
                  <a:pt x="2286000" y="5937"/>
                </a:lnTo>
                <a:lnTo>
                  <a:pt x="1140031" y="0"/>
                </a:lnTo>
                <a:lnTo>
                  <a:pt x="1151906" y="831273"/>
                </a:lnTo>
                <a:lnTo>
                  <a:pt x="890649" y="1377537"/>
                </a:lnTo>
                <a:lnTo>
                  <a:pt x="0" y="1377537"/>
                </a:lnTo>
                <a:lnTo>
                  <a:pt x="0" y="1620982"/>
                </a:lnTo>
                <a:lnTo>
                  <a:pt x="1145969" y="1609106"/>
                </a:lnTo>
                <a:lnTo>
                  <a:pt x="1145969" y="1365662"/>
                </a:lnTo>
                <a:lnTo>
                  <a:pt x="985652" y="1377537"/>
                </a:lnTo>
                <a:lnTo>
                  <a:pt x="1294410" y="825335"/>
                </a:lnTo>
                <a:close/>
              </a:path>
            </a:pathLst>
          </a:custGeom>
          <a:solidFill>
            <a:srgbClr val="92D050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B299431-35A9-4F60-A376-0F526B0EDFE5}"/>
              </a:ext>
            </a:extLst>
          </p:cNvPr>
          <p:cNvSpPr txBox="1"/>
          <p:nvPr/>
        </p:nvSpPr>
        <p:spPr>
          <a:xfrm rot="5400000">
            <a:off x="4916262" y="3234131"/>
            <a:ext cx="1013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00B050"/>
                </a:solidFill>
              </a:rPr>
              <a:t>Net-cash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BF2AF88-27AE-4A0F-A2A2-FC95706ABFFD}"/>
              </a:ext>
            </a:extLst>
          </p:cNvPr>
          <p:cNvSpPr txBox="1"/>
          <p:nvPr/>
        </p:nvSpPr>
        <p:spPr>
          <a:xfrm>
            <a:off x="2913179" y="4570241"/>
            <a:ext cx="248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4472BE"/>
                </a:solidFill>
              </a:rPr>
              <a:t>Bedrijfskapitaalbehoefte</a:t>
            </a: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A9C10B4B-2294-43B5-A0D3-4D8AD6731EEB}"/>
              </a:ext>
            </a:extLst>
          </p:cNvPr>
          <p:cNvSpPr/>
          <p:nvPr/>
        </p:nvSpPr>
        <p:spPr>
          <a:xfrm>
            <a:off x="2974769" y="3265714"/>
            <a:ext cx="1163782" cy="1110343"/>
          </a:xfrm>
          <a:custGeom>
            <a:avLst/>
            <a:gdLst>
              <a:gd name="connsiteX0" fmla="*/ 5937 w 1163782"/>
              <a:gd name="connsiteY0" fmla="*/ 0 h 1110343"/>
              <a:gd name="connsiteX1" fmla="*/ 1163782 w 1163782"/>
              <a:gd name="connsiteY1" fmla="*/ 5938 h 1110343"/>
              <a:gd name="connsiteX2" fmla="*/ 1140031 w 1163782"/>
              <a:gd name="connsiteY2" fmla="*/ 581891 h 1110343"/>
              <a:gd name="connsiteX3" fmla="*/ 896587 w 1163782"/>
              <a:gd name="connsiteY3" fmla="*/ 1110343 h 1110343"/>
              <a:gd name="connsiteX4" fmla="*/ 0 w 1163782"/>
              <a:gd name="connsiteY4" fmla="*/ 1110343 h 1110343"/>
              <a:gd name="connsiteX5" fmla="*/ 5937 w 1163782"/>
              <a:gd name="connsiteY5" fmla="*/ 0 h 111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782" h="1110343">
                <a:moveTo>
                  <a:pt x="5937" y="0"/>
                </a:moveTo>
                <a:lnTo>
                  <a:pt x="1163782" y="5938"/>
                </a:lnTo>
                <a:lnTo>
                  <a:pt x="1140031" y="581891"/>
                </a:lnTo>
                <a:lnTo>
                  <a:pt x="896587" y="1110343"/>
                </a:lnTo>
                <a:lnTo>
                  <a:pt x="0" y="1110343"/>
                </a:lnTo>
                <a:lnTo>
                  <a:pt x="5937" y="0"/>
                </a:lnTo>
                <a:close/>
              </a:path>
            </a:pathLst>
          </a:custGeom>
          <a:solidFill>
            <a:srgbClr val="4472BE">
              <a:alpha val="21961"/>
            </a:srgbClr>
          </a:solidFill>
          <a:ln>
            <a:solidFill>
              <a:srgbClr val="2F528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873F4D73-845A-42CC-BA9A-1EF19FE1D19B}"/>
              </a:ext>
            </a:extLst>
          </p:cNvPr>
          <p:cNvSpPr/>
          <p:nvPr/>
        </p:nvSpPr>
        <p:spPr>
          <a:xfrm>
            <a:off x="3996046" y="3840239"/>
            <a:ext cx="1306286" cy="801584"/>
          </a:xfrm>
          <a:custGeom>
            <a:avLst/>
            <a:gdLst>
              <a:gd name="connsiteX0" fmla="*/ 0 w 1306286"/>
              <a:gd name="connsiteY0" fmla="*/ 522514 h 801584"/>
              <a:gd name="connsiteX1" fmla="*/ 154379 w 1306286"/>
              <a:gd name="connsiteY1" fmla="*/ 522514 h 801584"/>
              <a:gd name="connsiteX2" fmla="*/ 160317 w 1306286"/>
              <a:gd name="connsiteY2" fmla="*/ 795647 h 801584"/>
              <a:gd name="connsiteX3" fmla="*/ 1288473 w 1306286"/>
              <a:gd name="connsiteY3" fmla="*/ 801584 h 801584"/>
              <a:gd name="connsiteX4" fmla="*/ 1306286 w 1306286"/>
              <a:gd name="connsiteY4" fmla="*/ 0 h 801584"/>
              <a:gd name="connsiteX5" fmla="*/ 285008 w 1306286"/>
              <a:gd name="connsiteY5" fmla="*/ 17813 h 801584"/>
              <a:gd name="connsiteX6" fmla="*/ 0 w 1306286"/>
              <a:gd name="connsiteY6" fmla="*/ 522514 h 80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6286" h="801584">
                <a:moveTo>
                  <a:pt x="0" y="522514"/>
                </a:moveTo>
                <a:lnTo>
                  <a:pt x="154379" y="522514"/>
                </a:lnTo>
                <a:lnTo>
                  <a:pt x="160317" y="795647"/>
                </a:lnTo>
                <a:lnTo>
                  <a:pt x="1288473" y="801584"/>
                </a:lnTo>
                <a:lnTo>
                  <a:pt x="1306286" y="0"/>
                </a:lnTo>
                <a:lnTo>
                  <a:pt x="285008" y="17813"/>
                </a:lnTo>
                <a:lnTo>
                  <a:pt x="0" y="522514"/>
                </a:lnTo>
                <a:close/>
              </a:path>
            </a:pathLst>
          </a:custGeom>
          <a:solidFill>
            <a:srgbClr val="4472C4">
              <a:alpha val="2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669F2CF-8FEF-4E75-8DF2-0165C2EE9541}"/>
              </a:ext>
            </a:extLst>
          </p:cNvPr>
          <p:cNvSpPr/>
          <p:nvPr/>
        </p:nvSpPr>
        <p:spPr>
          <a:xfrm>
            <a:off x="2986994" y="2549549"/>
            <a:ext cx="1149887" cy="718518"/>
          </a:xfrm>
          <a:prstGeom prst="rect">
            <a:avLst/>
          </a:prstGeom>
          <a:solidFill>
            <a:srgbClr val="FFFF00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282B304-EF8C-4827-A384-618FFCCD4AF2}"/>
              </a:ext>
            </a:extLst>
          </p:cNvPr>
          <p:cNvSpPr txBox="1"/>
          <p:nvPr/>
        </p:nvSpPr>
        <p:spPr>
          <a:xfrm rot="16200000">
            <a:off x="2340089" y="2736322"/>
            <a:ext cx="1086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accent2">
                    <a:lumMod val="75000"/>
                  </a:schemeClr>
                </a:solidFill>
              </a:rPr>
              <a:t>Vaste act.</a:t>
            </a:r>
          </a:p>
        </p:txBody>
      </p:sp>
      <p:pic>
        <p:nvPicPr>
          <p:cNvPr id="29" name="image1.jpeg">
            <a:extLst>
              <a:ext uri="{FF2B5EF4-FFF2-40B4-BE49-F238E27FC236}">
                <a16:creationId xmlns:a16="http://schemas.microsoft.com/office/drawing/2014/main" id="{499F2961-2F8F-4805-B296-4382C3B6C9A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1844" y="5988106"/>
            <a:ext cx="1459448" cy="73337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85392C1-95B4-496C-9AE3-2E20C07E5D9F}"/>
              </a:ext>
            </a:extLst>
          </p:cNvPr>
          <p:cNvSpPr txBox="1"/>
          <p:nvPr/>
        </p:nvSpPr>
        <p:spPr>
          <a:xfrm>
            <a:off x="1417884" y="489953"/>
            <a:ext cx="666368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000" dirty="0"/>
              <a:t>GECORRIGEERDE SUBSTANTIËLE WAARDE</a:t>
            </a:r>
          </a:p>
        </p:txBody>
      </p:sp>
      <p:sp>
        <p:nvSpPr>
          <p:cNvPr id="30" name="AutoShape 48">
            <a:extLst>
              <a:ext uri="{FF2B5EF4-FFF2-40B4-BE49-F238E27FC236}">
                <a16:creationId xmlns:a16="http://schemas.microsoft.com/office/drawing/2014/main" id="{D4AFA16E-1961-40C0-8100-C82A368A0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959" y="1387278"/>
            <a:ext cx="1084654" cy="636818"/>
          </a:xfrm>
          <a:prstGeom prst="flowChartPredefinedProcess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l-BE"/>
          </a:p>
        </p:txBody>
      </p:sp>
      <p:sp>
        <p:nvSpPr>
          <p:cNvPr id="31" name="Text Box 49">
            <a:extLst>
              <a:ext uri="{FF2B5EF4-FFF2-40B4-BE49-F238E27FC236}">
                <a16:creationId xmlns:a16="http://schemas.microsoft.com/office/drawing/2014/main" id="{D6338B1E-0201-4FCD-A07D-4E609230A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405" y="1498144"/>
            <a:ext cx="936086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/>
              <a:t>Afschrijvingstabel</a:t>
            </a:r>
            <a:endParaRPr lang="nl-NL" dirty="0"/>
          </a:p>
        </p:txBody>
      </p:sp>
      <p:pic>
        <p:nvPicPr>
          <p:cNvPr id="32" name="Picture 2" descr="De bronafbeelding bekijken">
            <a:extLst>
              <a:ext uri="{FF2B5EF4-FFF2-40B4-BE49-F238E27FC236}">
                <a16:creationId xmlns:a16="http://schemas.microsoft.com/office/drawing/2014/main" id="{2404C222-9BF4-4564-96BC-D1A6791AF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53" y="2383502"/>
            <a:ext cx="1200760" cy="90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205620-1A13-4898-A006-CE5783D8845F}"/>
              </a:ext>
            </a:extLst>
          </p:cNvPr>
          <p:cNvSpPr txBox="1"/>
          <p:nvPr/>
        </p:nvSpPr>
        <p:spPr>
          <a:xfrm>
            <a:off x="1173406" y="3778985"/>
            <a:ext cx="1517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Waardering?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2A50895-101B-4757-8332-B94030CF2B3C}"/>
              </a:ext>
            </a:extLst>
          </p:cNvPr>
          <p:cNvSpPr txBox="1"/>
          <p:nvPr/>
        </p:nvSpPr>
        <p:spPr>
          <a:xfrm>
            <a:off x="1111434" y="2102275"/>
            <a:ext cx="1736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Aanwezigheid?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AA19A9-F9E7-4672-BA86-0673D0AB1BE2}"/>
              </a:ext>
            </a:extLst>
          </p:cNvPr>
          <p:cNvSpPr/>
          <p:nvPr/>
        </p:nvSpPr>
        <p:spPr>
          <a:xfrm>
            <a:off x="4163448" y="2532526"/>
            <a:ext cx="1135236" cy="21092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E611760-89B3-4FF8-985B-803199B8CBE7}"/>
              </a:ext>
            </a:extLst>
          </p:cNvPr>
          <p:cNvSpPr/>
          <p:nvPr/>
        </p:nvSpPr>
        <p:spPr>
          <a:xfrm>
            <a:off x="2982907" y="3267910"/>
            <a:ext cx="1135236" cy="137391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33FC7C8-5477-4A7C-B43C-8F4B786E581F}"/>
              </a:ext>
            </a:extLst>
          </p:cNvPr>
          <p:cNvSpPr txBox="1"/>
          <p:nvPr/>
        </p:nvSpPr>
        <p:spPr>
          <a:xfrm>
            <a:off x="1166545" y="3409653"/>
            <a:ext cx="1517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Eigendom?</a:t>
            </a:r>
          </a:p>
        </p:txBody>
      </p:sp>
    </p:spTree>
    <p:extLst>
      <p:ext uri="{BB962C8B-B14F-4D97-AF65-F5344CB8AC3E}">
        <p14:creationId xmlns:p14="http://schemas.microsoft.com/office/powerpoint/2010/main" val="395806547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2.png">
            <a:extLst>
              <a:ext uri="{FF2B5EF4-FFF2-40B4-BE49-F238E27FC236}">
                <a16:creationId xmlns:a16="http://schemas.microsoft.com/office/drawing/2014/main" id="{84EA5BB6-D4A0-4CAB-AF79-95F7A64A5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2843808" y="2471607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2988270" y="2544632"/>
            <a:ext cx="11525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8" name="Text Box 56"/>
          <p:cNvSpPr txBox="1">
            <a:spLocks noChangeArrowheads="1"/>
          </p:cNvSpPr>
          <p:nvPr/>
        </p:nvSpPr>
        <p:spPr bwMode="auto">
          <a:xfrm>
            <a:off x="4140795" y="2996952"/>
            <a:ext cx="1150938" cy="36004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Schuld</a:t>
            </a:r>
          </a:p>
        </p:txBody>
      </p:sp>
      <p:sp>
        <p:nvSpPr>
          <p:cNvPr id="9" name="Text Box 57"/>
          <p:cNvSpPr txBox="1">
            <a:spLocks noChangeArrowheads="1"/>
          </p:cNvSpPr>
          <p:nvPr/>
        </p:nvSpPr>
        <p:spPr bwMode="auto">
          <a:xfrm>
            <a:off x="4140795" y="2544632"/>
            <a:ext cx="1150938" cy="472004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Eigen vermogen</a:t>
            </a:r>
          </a:p>
        </p:txBody>
      </p:sp>
      <p:sp>
        <p:nvSpPr>
          <p:cNvPr id="10" name="Text Box 58"/>
          <p:cNvSpPr txBox="1">
            <a:spLocks noChangeArrowheads="1"/>
          </p:cNvSpPr>
          <p:nvPr/>
        </p:nvSpPr>
        <p:spPr bwMode="auto">
          <a:xfrm>
            <a:off x="4140795" y="3356992"/>
            <a:ext cx="1150938" cy="23142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&lt;1Y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2989015" y="3263770"/>
            <a:ext cx="11509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Voorraden</a:t>
            </a:r>
          </a:p>
        </p:txBody>
      </p:sp>
      <p:sp>
        <p:nvSpPr>
          <p:cNvPr id="12" name="Text Box 61"/>
          <p:cNvSpPr txBox="1">
            <a:spLocks noChangeArrowheads="1"/>
          </p:cNvSpPr>
          <p:nvPr/>
        </p:nvSpPr>
        <p:spPr bwMode="auto">
          <a:xfrm>
            <a:off x="2989015" y="3911470"/>
            <a:ext cx="1150937" cy="46910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Vorderingen</a:t>
            </a:r>
          </a:p>
        </p:txBody>
      </p: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2988270" y="3481257"/>
            <a:ext cx="11509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BE" sz="1200"/>
              <a:t>Handels-vorderingen</a:t>
            </a:r>
            <a:endParaRPr lang="nl-NL" sz="1200"/>
          </a:p>
        </p:txBody>
      </p:sp>
      <p:sp>
        <p:nvSpPr>
          <p:cNvPr id="14" name="Text Box 63"/>
          <p:cNvSpPr txBox="1">
            <a:spLocks noChangeArrowheads="1"/>
          </p:cNvSpPr>
          <p:nvPr/>
        </p:nvSpPr>
        <p:spPr bwMode="auto">
          <a:xfrm>
            <a:off x="4140795" y="3588413"/>
            <a:ext cx="1150938" cy="253207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KT Fin Schuld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5" name="Text Box 64"/>
          <p:cNvSpPr txBox="1">
            <a:spLocks noChangeArrowheads="1"/>
          </p:cNvSpPr>
          <p:nvPr/>
        </p:nvSpPr>
        <p:spPr bwMode="auto">
          <a:xfrm>
            <a:off x="4140795" y="3840032"/>
            <a:ext cx="11509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Leveranciers</a:t>
            </a:r>
          </a:p>
        </p:txBody>
      </p:sp>
      <p:sp>
        <p:nvSpPr>
          <p:cNvPr id="19" name="Text Box 72"/>
          <p:cNvSpPr txBox="1">
            <a:spLocks noChangeArrowheads="1"/>
          </p:cNvSpPr>
          <p:nvPr/>
        </p:nvSpPr>
        <p:spPr bwMode="auto">
          <a:xfrm>
            <a:off x="4140795" y="4128957"/>
            <a:ext cx="1150938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Soc/Fisc.</a:t>
            </a:r>
          </a:p>
          <a:p>
            <a:pPr algn="ctr" eaLnBrk="1" hangingPunct="1"/>
            <a:r>
              <a:rPr lang="nl-NL" sz="1200"/>
              <a:t>Schulden</a:t>
            </a:r>
          </a:p>
          <a:p>
            <a:pPr algn="ctr" eaLnBrk="1" hangingPunct="1"/>
            <a:endParaRPr lang="nl-NL" sz="1200"/>
          </a:p>
        </p:txBody>
      </p:sp>
      <p:sp>
        <p:nvSpPr>
          <p:cNvPr id="20" name="Text Box 73"/>
          <p:cNvSpPr txBox="1">
            <a:spLocks noChangeArrowheads="1"/>
          </p:cNvSpPr>
          <p:nvPr/>
        </p:nvSpPr>
        <p:spPr bwMode="auto">
          <a:xfrm>
            <a:off x="2984356" y="4381625"/>
            <a:ext cx="1152525" cy="26709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 err="1"/>
              <a:t>Liq.Middelen</a:t>
            </a:r>
            <a:endParaRPr lang="nl-NL" sz="1000" dirty="0"/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4140795" y="2471607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25" name="TextBox 24"/>
          <p:cNvSpPr txBox="1"/>
          <p:nvPr/>
        </p:nvSpPr>
        <p:spPr>
          <a:xfrm>
            <a:off x="3682013" y="2123564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Balans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188CA54C-0445-4513-A1AE-8B6748E72FBA}"/>
              </a:ext>
            </a:extLst>
          </p:cNvPr>
          <p:cNvSpPr/>
          <p:nvPr/>
        </p:nvSpPr>
        <p:spPr>
          <a:xfrm>
            <a:off x="2992582" y="3010395"/>
            <a:ext cx="2297875" cy="1620982"/>
          </a:xfrm>
          <a:custGeom>
            <a:avLst/>
            <a:gdLst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51906 w 2297875"/>
              <a:gd name="connsiteY4" fmla="*/ 831273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7875" h="1620982">
                <a:moveTo>
                  <a:pt x="1294410" y="825335"/>
                </a:moveTo>
                <a:lnTo>
                  <a:pt x="2297875" y="831273"/>
                </a:lnTo>
                <a:lnTo>
                  <a:pt x="2286000" y="5937"/>
                </a:lnTo>
                <a:lnTo>
                  <a:pt x="1140031" y="0"/>
                </a:lnTo>
                <a:lnTo>
                  <a:pt x="1151906" y="831273"/>
                </a:lnTo>
                <a:lnTo>
                  <a:pt x="890649" y="1377537"/>
                </a:lnTo>
                <a:lnTo>
                  <a:pt x="0" y="1377537"/>
                </a:lnTo>
                <a:lnTo>
                  <a:pt x="0" y="1620982"/>
                </a:lnTo>
                <a:lnTo>
                  <a:pt x="1145969" y="1609106"/>
                </a:lnTo>
                <a:lnTo>
                  <a:pt x="1145969" y="1365662"/>
                </a:lnTo>
                <a:lnTo>
                  <a:pt x="985652" y="1377537"/>
                </a:lnTo>
                <a:lnTo>
                  <a:pt x="1294410" y="825335"/>
                </a:lnTo>
                <a:close/>
              </a:path>
            </a:pathLst>
          </a:custGeom>
          <a:solidFill>
            <a:srgbClr val="92D050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B299431-35A9-4F60-A376-0F526B0EDFE5}"/>
              </a:ext>
            </a:extLst>
          </p:cNvPr>
          <p:cNvSpPr txBox="1"/>
          <p:nvPr/>
        </p:nvSpPr>
        <p:spPr>
          <a:xfrm rot="5400000">
            <a:off x="4916262" y="3234131"/>
            <a:ext cx="1013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00B050"/>
                </a:solidFill>
              </a:rPr>
              <a:t>Net-cash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BF2AF88-27AE-4A0F-A2A2-FC95706ABFFD}"/>
              </a:ext>
            </a:extLst>
          </p:cNvPr>
          <p:cNvSpPr txBox="1"/>
          <p:nvPr/>
        </p:nvSpPr>
        <p:spPr>
          <a:xfrm>
            <a:off x="2913179" y="4570241"/>
            <a:ext cx="248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4472BE"/>
                </a:solidFill>
              </a:rPr>
              <a:t>Bedrijfskapitaalbehoefte</a:t>
            </a: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A9C10B4B-2294-43B5-A0D3-4D8AD6731EEB}"/>
              </a:ext>
            </a:extLst>
          </p:cNvPr>
          <p:cNvSpPr/>
          <p:nvPr/>
        </p:nvSpPr>
        <p:spPr>
          <a:xfrm>
            <a:off x="2974769" y="3265714"/>
            <a:ext cx="1163782" cy="1110343"/>
          </a:xfrm>
          <a:custGeom>
            <a:avLst/>
            <a:gdLst>
              <a:gd name="connsiteX0" fmla="*/ 5937 w 1163782"/>
              <a:gd name="connsiteY0" fmla="*/ 0 h 1110343"/>
              <a:gd name="connsiteX1" fmla="*/ 1163782 w 1163782"/>
              <a:gd name="connsiteY1" fmla="*/ 5938 h 1110343"/>
              <a:gd name="connsiteX2" fmla="*/ 1140031 w 1163782"/>
              <a:gd name="connsiteY2" fmla="*/ 581891 h 1110343"/>
              <a:gd name="connsiteX3" fmla="*/ 896587 w 1163782"/>
              <a:gd name="connsiteY3" fmla="*/ 1110343 h 1110343"/>
              <a:gd name="connsiteX4" fmla="*/ 0 w 1163782"/>
              <a:gd name="connsiteY4" fmla="*/ 1110343 h 1110343"/>
              <a:gd name="connsiteX5" fmla="*/ 5937 w 1163782"/>
              <a:gd name="connsiteY5" fmla="*/ 0 h 111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782" h="1110343">
                <a:moveTo>
                  <a:pt x="5937" y="0"/>
                </a:moveTo>
                <a:lnTo>
                  <a:pt x="1163782" y="5938"/>
                </a:lnTo>
                <a:lnTo>
                  <a:pt x="1140031" y="581891"/>
                </a:lnTo>
                <a:lnTo>
                  <a:pt x="896587" y="1110343"/>
                </a:lnTo>
                <a:lnTo>
                  <a:pt x="0" y="1110343"/>
                </a:lnTo>
                <a:lnTo>
                  <a:pt x="5937" y="0"/>
                </a:lnTo>
                <a:close/>
              </a:path>
            </a:pathLst>
          </a:custGeom>
          <a:solidFill>
            <a:srgbClr val="4472BE">
              <a:alpha val="21961"/>
            </a:srgbClr>
          </a:solidFill>
          <a:ln>
            <a:solidFill>
              <a:srgbClr val="2F528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873F4D73-845A-42CC-BA9A-1EF19FE1D19B}"/>
              </a:ext>
            </a:extLst>
          </p:cNvPr>
          <p:cNvSpPr/>
          <p:nvPr/>
        </p:nvSpPr>
        <p:spPr>
          <a:xfrm>
            <a:off x="3996046" y="3840239"/>
            <a:ext cx="1306286" cy="801584"/>
          </a:xfrm>
          <a:custGeom>
            <a:avLst/>
            <a:gdLst>
              <a:gd name="connsiteX0" fmla="*/ 0 w 1306286"/>
              <a:gd name="connsiteY0" fmla="*/ 522514 h 801584"/>
              <a:gd name="connsiteX1" fmla="*/ 154379 w 1306286"/>
              <a:gd name="connsiteY1" fmla="*/ 522514 h 801584"/>
              <a:gd name="connsiteX2" fmla="*/ 160317 w 1306286"/>
              <a:gd name="connsiteY2" fmla="*/ 795647 h 801584"/>
              <a:gd name="connsiteX3" fmla="*/ 1288473 w 1306286"/>
              <a:gd name="connsiteY3" fmla="*/ 801584 h 801584"/>
              <a:gd name="connsiteX4" fmla="*/ 1306286 w 1306286"/>
              <a:gd name="connsiteY4" fmla="*/ 0 h 801584"/>
              <a:gd name="connsiteX5" fmla="*/ 285008 w 1306286"/>
              <a:gd name="connsiteY5" fmla="*/ 17813 h 801584"/>
              <a:gd name="connsiteX6" fmla="*/ 0 w 1306286"/>
              <a:gd name="connsiteY6" fmla="*/ 522514 h 80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6286" h="801584">
                <a:moveTo>
                  <a:pt x="0" y="522514"/>
                </a:moveTo>
                <a:lnTo>
                  <a:pt x="154379" y="522514"/>
                </a:lnTo>
                <a:lnTo>
                  <a:pt x="160317" y="795647"/>
                </a:lnTo>
                <a:lnTo>
                  <a:pt x="1288473" y="801584"/>
                </a:lnTo>
                <a:lnTo>
                  <a:pt x="1306286" y="0"/>
                </a:lnTo>
                <a:lnTo>
                  <a:pt x="285008" y="17813"/>
                </a:lnTo>
                <a:lnTo>
                  <a:pt x="0" y="522514"/>
                </a:lnTo>
                <a:close/>
              </a:path>
            </a:pathLst>
          </a:custGeom>
          <a:solidFill>
            <a:srgbClr val="4472C4">
              <a:alpha val="2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669F2CF-8FEF-4E75-8DF2-0165C2EE9541}"/>
              </a:ext>
            </a:extLst>
          </p:cNvPr>
          <p:cNvSpPr/>
          <p:nvPr/>
        </p:nvSpPr>
        <p:spPr>
          <a:xfrm>
            <a:off x="2986994" y="2549549"/>
            <a:ext cx="1149887" cy="718518"/>
          </a:xfrm>
          <a:prstGeom prst="rect">
            <a:avLst/>
          </a:prstGeom>
          <a:solidFill>
            <a:srgbClr val="FFFF00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282B304-EF8C-4827-A384-618FFCCD4AF2}"/>
              </a:ext>
            </a:extLst>
          </p:cNvPr>
          <p:cNvSpPr txBox="1"/>
          <p:nvPr/>
        </p:nvSpPr>
        <p:spPr>
          <a:xfrm rot="16200000">
            <a:off x="2340089" y="2736322"/>
            <a:ext cx="1086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accent2">
                    <a:lumMod val="75000"/>
                  </a:schemeClr>
                </a:solidFill>
              </a:rPr>
              <a:t>Vaste act.</a:t>
            </a:r>
          </a:p>
        </p:txBody>
      </p:sp>
      <p:pic>
        <p:nvPicPr>
          <p:cNvPr id="29" name="image1.jpeg">
            <a:extLst>
              <a:ext uri="{FF2B5EF4-FFF2-40B4-BE49-F238E27FC236}">
                <a16:creationId xmlns:a16="http://schemas.microsoft.com/office/drawing/2014/main" id="{499F2961-2F8F-4805-B296-4382C3B6C9A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1844" y="5988106"/>
            <a:ext cx="1459448" cy="73337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85392C1-95B4-496C-9AE3-2E20C07E5D9F}"/>
              </a:ext>
            </a:extLst>
          </p:cNvPr>
          <p:cNvSpPr txBox="1"/>
          <p:nvPr/>
        </p:nvSpPr>
        <p:spPr>
          <a:xfrm>
            <a:off x="1417884" y="489953"/>
            <a:ext cx="666368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000" dirty="0"/>
              <a:t>GECORRIGEERDE SUBSTANTIËLE WAARDE</a:t>
            </a:r>
          </a:p>
        </p:txBody>
      </p:sp>
      <p:sp>
        <p:nvSpPr>
          <p:cNvPr id="30" name="AutoShape 48">
            <a:extLst>
              <a:ext uri="{FF2B5EF4-FFF2-40B4-BE49-F238E27FC236}">
                <a16:creationId xmlns:a16="http://schemas.microsoft.com/office/drawing/2014/main" id="{D4AFA16E-1961-40C0-8100-C82A368A0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959" y="1387278"/>
            <a:ext cx="1084654" cy="636818"/>
          </a:xfrm>
          <a:prstGeom prst="flowChartPredefinedProcess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l-BE"/>
          </a:p>
        </p:txBody>
      </p:sp>
      <p:sp>
        <p:nvSpPr>
          <p:cNvPr id="31" name="Text Box 49">
            <a:extLst>
              <a:ext uri="{FF2B5EF4-FFF2-40B4-BE49-F238E27FC236}">
                <a16:creationId xmlns:a16="http://schemas.microsoft.com/office/drawing/2014/main" id="{D6338B1E-0201-4FCD-A07D-4E609230A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405" y="1498144"/>
            <a:ext cx="936086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/>
              <a:t>Afschrijvingstabel</a:t>
            </a:r>
            <a:endParaRPr lang="nl-NL" dirty="0"/>
          </a:p>
        </p:txBody>
      </p:sp>
      <p:pic>
        <p:nvPicPr>
          <p:cNvPr id="32" name="Picture 2" descr="De bronafbeelding bekijken">
            <a:extLst>
              <a:ext uri="{FF2B5EF4-FFF2-40B4-BE49-F238E27FC236}">
                <a16:creationId xmlns:a16="http://schemas.microsoft.com/office/drawing/2014/main" id="{2404C222-9BF4-4564-96BC-D1A6791AF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53" y="2383502"/>
            <a:ext cx="1200760" cy="90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205620-1A13-4898-A006-CE5783D8845F}"/>
              </a:ext>
            </a:extLst>
          </p:cNvPr>
          <p:cNvSpPr txBox="1"/>
          <p:nvPr/>
        </p:nvSpPr>
        <p:spPr>
          <a:xfrm>
            <a:off x="1173406" y="3778985"/>
            <a:ext cx="1517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Waardering?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6863B73-FD93-4855-8D99-40D4FF576919}"/>
              </a:ext>
            </a:extLst>
          </p:cNvPr>
          <p:cNvSpPr txBox="1"/>
          <p:nvPr/>
        </p:nvSpPr>
        <p:spPr>
          <a:xfrm>
            <a:off x="1180357" y="4128957"/>
            <a:ext cx="1517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Economische gebruiksduur?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2A50895-101B-4757-8332-B94030CF2B3C}"/>
              </a:ext>
            </a:extLst>
          </p:cNvPr>
          <p:cNvSpPr txBox="1"/>
          <p:nvPr/>
        </p:nvSpPr>
        <p:spPr>
          <a:xfrm>
            <a:off x="1111434" y="2102275"/>
            <a:ext cx="1736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Aanwezigheid?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AA19A9-F9E7-4672-BA86-0673D0AB1BE2}"/>
              </a:ext>
            </a:extLst>
          </p:cNvPr>
          <p:cNvSpPr/>
          <p:nvPr/>
        </p:nvSpPr>
        <p:spPr>
          <a:xfrm>
            <a:off x="4163448" y="2532526"/>
            <a:ext cx="1135236" cy="21092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E611760-89B3-4FF8-985B-803199B8CBE7}"/>
              </a:ext>
            </a:extLst>
          </p:cNvPr>
          <p:cNvSpPr/>
          <p:nvPr/>
        </p:nvSpPr>
        <p:spPr>
          <a:xfrm>
            <a:off x="2982907" y="3267910"/>
            <a:ext cx="1135236" cy="137391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33FC7C8-5477-4A7C-B43C-8F4B786E581F}"/>
              </a:ext>
            </a:extLst>
          </p:cNvPr>
          <p:cNvSpPr txBox="1"/>
          <p:nvPr/>
        </p:nvSpPr>
        <p:spPr>
          <a:xfrm>
            <a:off x="1166545" y="3409653"/>
            <a:ext cx="1517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Eigendom?</a:t>
            </a:r>
          </a:p>
        </p:txBody>
      </p:sp>
    </p:spTree>
    <p:extLst>
      <p:ext uri="{BB962C8B-B14F-4D97-AF65-F5344CB8AC3E}">
        <p14:creationId xmlns:p14="http://schemas.microsoft.com/office/powerpoint/2010/main" val="423298207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2.png">
            <a:extLst>
              <a:ext uri="{FF2B5EF4-FFF2-40B4-BE49-F238E27FC236}">
                <a16:creationId xmlns:a16="http://schemas.microsoft.com/office/drawing/2014/main" id="{84EA5BB6-D4A0-4CAB-AF79-95F7A64A5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2843808" y="2471607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2988270" y="2544632"/>
            <a:ext cx="11525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8" name="Text Box 56"/>
          <p:cNvSpPr txBox="1">
            <a:spLocks noChangeArrowheads="1"/>
          </p:cNvSpPr>
          <p:nvPr/>
        </p:nvSpPr>
        <p:spPr bwMode="auto">
          <a:xfrm>
            <a:off x="4140795" y="2996952"/>
            <a:ext cx="1150938" cy="36004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Schuld</a:t>
            </a:r>
          </a:p>
        </p:txBody>
      </p:sp>
      <p:sp>
        <p:nvSpPr>
          <p:cNvPr id="9" name="Text Box 57"/>
          <p:cNvSpPr txBox="1">
            <a:spLocks noChangeArrowheads="1"/>
          </p:cNvSpPr>
          <p:nvPr/>
        </p:nvSpPr>
        <p:spPr bwMode="auto">
          <a:xfrm>
            <a:off x="4140795" y="2544632"/>
            <a:ext cx="1150938" cy="472004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Eigen vermogen</a:t>
            </a:r>
          </a:p>
        </p:txBody>
      </p:sp>
      <p:sp>
        <p:nvSpPr>
          <p:cNvPr id="10" name="Text Box 58"/>
          <p:cNvSpPr txBox="1">
            <a:spLocks noChangeArrowheads="1"/>
          </p:cNvSpPr>
          <p:nvPr/>
        </p:nvSpPr>
        <p:spPr bwMode="auto">
          <a:xfrm>
            <a:off x="4140795" y="3356992"/>
            <a:ext cx="1150938" cy="23142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&lt;1Y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2989015" y="3263770"/>
            <a:ext cx="11509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Voorraden</a:t>
            </a:r>
          </a:p>
        </p:txBody>
      </p:sp>
      <p:sp>
        <p:nvSpPr>
          <p:cNvPr id="12" name="Text Box 61"/>
          <p:cNvSpPr txBox="1">
            <a:spLocks noChangeArrowheads="1"/>
          </p:cNvSpPr>
          <p:nvPr/>
        </p:nvSpPr>
        <p:spPr bwMode="auto">
          <a:xfrm>
            <a:off x="2989015" y="3911470"/>
            <a:ext cx="1150937" cy="46910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Vorderingen</a:t>
            </a:r>
          </a:p>
        </p:txBody>
      </p: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2988270" y="3481257"/>
            <a:ext cx="11509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BE" sz="1200"/>
              <a:t>Handels-vorderingen</a:t>
            </a:r>
            <a:endParaRPr lang="nl-NL" sz="1200"/>
          </a:p>
        </p:txBody>
      </p:sp>
      <p:sp>
        <p:nvSpPr>
          <p:cNvPr id="14" name="Text Box 63"/>
          <p:cNvSpPr txBox="1">
            <a:spLocks noChangeArrowheads="1"/>
          </p:cNvSpPr>
          <p:nvPr/>
        </p:nvSpPr>
        <p:spPr bwMode="auto">
          <a:xfrm>
            <a:off x="4140795" y="3588413"/>
            <a:ext cx="1150938" cy="253207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KT Fin Schuld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5" name="Text Box 64"/>
          <p:cNvSpPr txBox="1">
            <a:spLocks noChangeArrowheads="1"/>
          </p:cNvSpPr>
          <p:nvPr/>
        </p:nvSpPr>
        <p:spPr bwMode="auto">
          <a:xfrm>
            <a:off x="4140795" y="3840032"/>
            <a:ext cx="11509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Leveranciers</a:t>
            </a:r>
          </a:p>
        </p:txBody>
      </p:sp>
      <p:sp>
        <p:nvSpPr>
          <p:cNvPr id="19" name="Text Box 72"/>
          <p:cNvSpPr txBox="1">
            <a:spLocks noChangeArrowheads="1"/>
          </p:cNvSpPr>
          <p:nvPr/>
        </p:nvSpPr>
        <p:spPr bwMode="auto">
          <a:xfrm>
            <a:off x="4140795" y="4128957"/>
            <a:ext cx="1150938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Soc/Fisc.</a:t>
            </a:r>
          </a:p>
          <a:p>
            <a:pPr algn="ctr" eaLnBrk="1" hangingPunct="1"/>
            <a:r>
              <a:rPr lang="nl-NL" sz="1200"/>
              <a:t>Schulden</a:t>
            </a:r>
          </a:p>
          <a:p>
            <a:pPr algn="ctr" eaLnBrk="1" hangingPunct="1"/>
            <a:endParaRPr lang="nl-NL" sz="1200"/>
          </a:p>
        </p:txBody>
      </p:sp>
      <p:sp>
        <p:nvSpPr>
          <p:cNvPr id="20" name="Text Box 73"/>
          <p:cNvSpPr txBox="1">
            <a:spLocks noChangeArrowheads="1"/>
          </p:cNvSpPr>
          <p:nvPr/>
        </p:nvSpPr>
        <p:spPr bwMode="auto">
          <a:xfrm>
            <a:off x="2984356" y="4381625"/>
            <a:ext cx="1152525" cy="26709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 err="1"/>
              <a:t>Liq.Middelen</a:t>
            </a:r>
            <a:endParaRPr lang="nl-NL" sz="1000" dirty="0"/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4140795" y="2471607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25" name="TextBox 24"/>
          <p:cNvSpPr txBox="1"/>
          <p:nvPr/>
        </p:nvSpPr>
        <p:spPr>
          <a:xfrm>
            <a:off x="3682013" y="2123564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Balans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188CA54C-0445-4513-A1AE-8B6748E72FBA}"/>
              </a:ext>
            </a:extLst>
          </p:cNvPr>
          <p:cNvSpPr/>
          <p:nvPr/>
        </p:nvSpPr>
        <p:spPr>
          <a:xfrm>
            <a:off x="2992582" y="3010395"/>
            <a:ext cx="2297875" cy="1620982"/>
          </a:xfrm>
          <a:custGeom>
            <a:avLst/>
            <a:gdLst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51906 w 2297875"/>
              <a:gd name="connsiteY4" fmla="*/ 831273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7875" h="1620982">
                <a:moveTo>
                  <a:pt x="1294410" y="825335"/>
                </a:moveTo>
                <a:lnTo>
                  <a:pt x="2297875" y="831273"/>
                </a:lnTo>
                <a:lnTo>
                  <a:pt x="2286000" y="5937"/>
                </a:lnTo>
                <a:lnTo>
                  <a:pt x="1140031" y="0"/>
                </a:lnTo>
                <a:lnTo>
                  <a:pt x="1151906" y="831273"/>
                </a:lnTo>
                <a:lnTo>
                  <a:pt x="890649" y="1377537"/>
                </a:lnTo>
                <a:lnTo>
                  <a:pt x="0" y="1377537"/>
                </a:lnTo>
                <a:lnTo>
                  <a:pt x="0" y="1620982"/>
                </a:lnTo>
                <a:lnTo>
                  <a:pt x="1145969" y="1609106"/>
                </a:lnTo>
                <a:lnTo>
                  <a:pt x="1145969" y="1365662"/>
                </a:lnTo>
                <a:lnTo>
                  <a:pt x="985652" y="1377537"/>
                </a:lnTo>
                <a:lnTo>
                  <a:pt x="1294410" y="825335"/>
                </a:lnTo>
                <a:close/>
              </a:path>
            </a:pathLst>
          </a:custGeom>
          <a:solidFill>
            <a:srgbClr val="92D050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B299431-35A9-4F60-A376-0F526B0EDFE5}"/>
              </a:ext>
            </a:extLst>
          </p:cNvPr>
          <p:cNvSpPr txBox="1"/>
          <p:nvPr/>
        </p:nvSpPr>
        <p:spPr>
          <a:xfrm rot="5400000">
            <a:off x="4916262" y="3234131"/>
            <a:ext cx="1013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00B050"/>
                </a:solidFill>
              </a:rPr>
              <a:t>Net-cash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BF2AF88-27AE-4A0F-A2A2-FC95706ABFFD}"/>
              </a:ext>
            </a:extLst>
          </p:cNvPr>
          <p:cNvSpPr txBox="1"/>
          <p:nvPr/>
        </p:nvSpPr>
        <p:spPr>
          <a:xfrm>
            <a:off x="2913179" y="4570241"/>
            <a:ext cx="248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4472BE"/>
                </a:solidFill>
              </a:rPr>
              <a:t>Bedrijfskapitaalbehoefte</a:t>
            </a: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A9C10B4B-2294-43B5-A0D3-4D8AD6731EEB}"/>
              </a:ext>
            </a:extLst>
          </p:cNvPr>
          <p:cNvSpPr/>
          <p:nvPr/>
        </p:nvSpPr>
        <p:spPr>
          <a:xfrm>
            <a:off x="2974769" y="3265714"/>
            <a:ext cx="1163782" cy="1110343"/>
          </a:xfrm>
          <a:custGeom>
            <a:avLst/>
            <a:gdLst>
              <a:gd name="connsiteX0" fmla="*/ 5937 w 1163782"/>
              <a:gd name="connsiteY0" fmla="*/ 0 h 1110343"/>
              <a:gd name="connsiteX1" fmla="*/ 1163782 w 1163782"/>
              <a:gd name="connsiteY1" fmla="*/ 5938 h 1110343"/>
              <a:gd name="connsiteX2" fmla="*/ 1140031 w 1163782"/>
              <a:gd name="connsiteY2" fmla="*/ 581891 h 1110343"/>
              <a:gd name="connsiteX3" fmla="*/ 896587 w 1163782"/>
              <a:gd name="connsiteY3" fmla="*/ 1110343 h 1110343"/>
              <a:gd name="connsiteX4" fmla="*/ 0 w 1163782"/>
              <a:gd name="connsiteY4" fmla="*/ 1110343 h 1110343"/>
              <a:gd name="connsiteX5" fmla="*/ 5937 w 1163782"/>
              <a:gd name="connsiteY5" fmla="*/ 0 h 111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782" h="1110343">
                <a:moveTo>
                  <a:pt x="5937" y="0"/>
                </a:moveTo>
                <a:lnTo>
                  <a:pt x="1163782" y="5938"/>
                </a:lnTo>
                <a:lnTo>
                  <a:pt x="1140031" y="581891"/>
                </a:lnTo>
                <a:lnTo>
                  <a:pt x="896587" y="1110343"/>
                </a:lnTo>
                <a:lnTo>
                  <a:pt x="0" y="1110343"/>
                </a:lnTo>
                <a:lnTo>
                  <a:pt x="5937" y="0"/>
                </a:lnTo>
                <a:close/>
              </a:path>
            </a:pathLst>
          </a:custGeom>
          <a:solidFill>
            <a:srgbClr val="4472BE">
              <a:alpha val="21961"/>
            </a:srgbClr>
          </a:solidFill>
          <a:ln>
            <a:solidFill>
              <a:srgbClr val="2F528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873F4D73-845A-42CC-BA9A-1EF19FE1D19B}"/>
              </a:ext>
            </a:extLst>
          </p:cNvPr>
          <p:cNvSpPr/>
          <p:nvPr/>
        </p:nvSpPr>
        <p:spPr>
          <a:xfrm>
            <a:off x="3996046" y="3840239"/>
            <a:ext cx="1306286" cy="801584"/>
          </a:xfrm>
          <a:custGeom>
            <a:avLst/>
            <a:gdLst>
              <a:gd name="connsiteX0" fmla="*/ 0 w 1306286"/>
              <a:gd name="connsiteY0" fmla="*/ 522514 h 801584"/>
              <a:gd name="connsiteX1" fmla="*/ 154379 w 1306286"/>
              <a:gd name="connsiteY1" fmla="*/ 522514 h 801584"/>
              <a:gd name="connsiteX2" fmla="*/ 160317 w 1306286"/>
              <a:gd name="connsiteY2" fmla="*/ 795647 h 801584"/>
              <a:gd name="connsiteX3" fmla="*/ 1288473 w 1306286"/>
              <a:gd name="connsiteY3" fmla="*/ 801584 h 801584"/>
              <a:gd name="connsiteX4" fmla="*/ 1306286 w 1306286"/>
              <a:gd name="connsiteY4" fmla="*/ 0 h 801584"/>
              <a:gd name="connsiteX5" fmla="*/ 285008 w 1306286"/>
              <a:gd name="connsiteY5" fmla="*/ 17813 h 801584"/>
              <a:gd name="connsiteX6" fmla="*/ 0 w 1306286"/>
              <a:gd name="connsiteY6" fmla="*/ 522514 h 80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6286" h="801584">
                <a:moveTo>
                  <a:pt x="0" y="522514"/>
                </a:moveTo>
                <a:lnTo>
                  <a:pt x="154379" y="522514"/>
                </a:lnTo>
                <a:lnTo>
                  <a:pt x="160317" y="795647"/>
                </a:lnTo>
                <a:lnTo>
                  <a:pt x="1288473" y="801584"/>
                </a:lnTo>
                <a:lnTo>
                  <a:pt x="1306286" y="0"/>
                </a:lnTo>
                <a:lnTo>
                  <a:pt x="285008" y="17813"/>
                </a:lnTo>
                <a:lnTo>
                  <a:pt x="0" y="522514"/>
                </a:lnTo>
                <a:close/>
              </a:path>
            </a:pathLst>
          </a:custGeom>
          <a:solidFill>
            <a:srgbClr val="4472C4">
              <a:alpha val="2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669F2CF-8FEF-4E75-8DF2-0165C2EE9541}"/>
              </a:ext>
            </a:extLst>
          </p:cNvPr>
          <p:cNvSpPr/>
          <p:nvPr/>
        </p:nvSpPr>
        <p:spPr>
          <a:xfrm>
            <a:off x="2986994" y="2549549"/>
            <a:ext cx="1149887" cy="718518"/>
          </a:xfrm>
          <a:prstGeom prst="rect">
            <a:avLst/>
          </a:prstGeom>
          <a:solidFill>
            <a:srgbClr val="FFFF00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282B304-EF8C-4827-A384-618FFCCD4AF2}"/>
              </a:ext>
            </a:extLst>
          </p:cNvPr>
          <p:cNvSpPr txBox="1"/>
          <p:nvPr/>
        </p:nvSpPr>
        <p:spPr>
          <a:xfrm rot="16200000">
            <a:off x="2340089" y="2736322"/>
            <a:ext cx="1086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accent2">
                    <a:lumMod val="75000"/>
                  </a:schemeClr>
                </a:solidFill>
              </a:rPr>
              <a:t>Vaste act.</a:t>
            </a:r>
          </a:p>
        </p:txBody>
      </p:sp>
      <p:pic>
        <p:nvPicPr>
          <p:cNvPr id="29" name="image1.jpeg">
            <a:extLst>
              <a:ext uri="{FF2B5EF4-FFF2-40B4-BE49-F238E27FC236}">
                <a16:creationId xmlns:a16="http://schemas.microsoft.com/office/drawing/2014/main" id="{499F2961-2F8F-4805-B296-4382C3B6C9A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1844" y="5988106"/>
            <a:ext cx="1459448" cy="73337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85392C1-95B4-496C-9AE3-2E20C07E5D9F}"/>
              </a:ext>
            </a:extLst>
          </p:cNvPr>
          <p:cNvSpPr txBox="1"/>
          <p:nvPr/>
        </p:nvSpPr>
        <p:spPr>
          <a:xfrm>
            <a:off x="1417884" y="489953"/>
            <a:ext cx="666368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000" dirty="0"/>
              <a:t>GECORRIGEERDE SUBSTANTIËLE WAARDE</a:t>
            </a:r>
          </a:p>
        </p:txBody>
      </p:sp>
      <p:sp>
        <p:nvSpPr>
          <p:cNvPr id="30" name="AutoShape 48">
            <a:extLst>
              <a:ext uri="{FF2B5EF4-FFF2-40B4-BE49-F238E27FC236}">
                <a16:creationId xmlns:a16="http://schemas.microsoft.com/office/drawing/2014/main" id="{D4AFA16E-1961-40C0-8100-C82A368A0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959" y="1387278"/>
            <a:ext cx="1084654" cy="636818"/>
          </a:xfrm>
          <a:prstGeom prst="flowChartPredefinedProcess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l-BE"/>
          </a:p>
        </p:txBody>
      </p:sp>
      <p:sp>
        <p:nvSpPr>
          <p:cNvPr id="31" name="Text Box 49">
            <a:extLst>
              <a:ext uri="{FF2B5EF4-FFF2-40B4-BE49-F238E27FC236}">
                <a16:creationId xmlns:a16="http://schemas.microsoft.com/office/drawing/2014/main" id="{D6338B1E-0201-4FCD-A07D-4E609230A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405" y="1498144"/>
            <a:ext cx="936086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/>
              <a:t>Afschrijvingstabel</a:t>
            </a:r>
            <a:endParaRPr lang="nl-NL" dirty="0"/>
          </a:p>
        </p:txBody>
      </p:sp>
      <p:pic>
        <p:nvPicPr>
          <p:cNvPr id="32" name="Picture 2" descr="De bronafbeelding bekijken">
            <a:extLst>
              <a:ext uri="{FF2B5EF4-FFF2-40B4-BE49-F238E27FC236}">
                <a16:creationId xmlns:a16="http://schemas.microsoft.com/office/drawing/2014/main" id="{2404C222-9BF4-4564-96BC-D1A6791AF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53" y="2383502"/>
            <a:ext cx="1200760" cy="90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205620-1A13-4898-A006-CE5783D8845F}"/>
              </a:ext>
            </a:extLst>
          </p:cNvPr>
          <p:cNvSpPr txBox="1"/>
          <p:nvPr/>
        </p:nvSpPr>
        <p:spPr>
          <a:xfrm>
            <a:off x="1173406" y="3778985"/>
            <a:ext cx="1517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Waardering?</a:t>
            </a:r>
          </a:p>
        </p:txBody>
      </p:sp>
      <p:pic>
        <p:nvPicPr>
          <p:cNvPr id="5122" name="Picture 2" descr="Afbeeldingsresultaten voor racefiets">
            <a:extLst>
              <a:ext uri="{FF2B5EF4-FFF2-40B4-BE49-F238E27FC236}">
                <a16:creationId xmlns:a16="http://schemas.microsoft.com/office/drawing/2014/main" id="{09D0F982-3FF4-4114-8435-B6610F14D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62" y="5192604"/>
            <a:ext cx="1533485" cy="100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F24B744D-E909-4B30-9154-7594C02FE3B1}"/>
              </a:ext>
            </a:extLst>
          </p:cNvPr>
          <p:cNvSpPr txBox="1"/>
          <p:nvPr/>
        </p:nvSpPr>
        <p:spPr>
          <a:xfrm>
            <a:off x="1111434" y="4854665"/>
            <a:ext cx="1517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Bedrijfsmatig?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6863B73-FD93-4855-8D99-40D4FF576919}"/>
              </a:ext>
            </a:extLst>
          </p:cNvPr>
          <p:cNvSpPr txBox="1"/>
          <p:nvPr/>
        </p:nvSpPr>
        <p:spPr>
          <a:xfrm>
            <a:off x="1180357" y="4128957"/>
            <a:ext cx="1517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Economische gebruiksduur?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2A50895-101B-4757-8332-B94030CF2B3C}"/>
              </a:ext>
            </a:extLst>
          </p:cNvPr>
          <p:cNvSpPr txBox="1"/>
          <p:nvPr/>
        </p:nvSpPr>
        <p:spPr>
          <a:xfrm>
            <a:off x="1111434" y="2102275"/>
            <a:ext cx="1736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Aanwezigheid?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AA19A9-F9E7-4672-BA86-0673D0AB1BE2}"/>
              </a:ext>
            </a:extLst>
          </p:cNvPr>
          <p:cNvSpPr/>
          <p:nvPr/>
        </p:nvSpPr>
        <p:spPr>
          <a:xfrm>
            <a:off x="4163448" y="2532526"/>
            <a:ext cx="1135236" cy="21092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E611760-89B3-4FF8-985B-803199B8CBE7}"/>
              </a:ext>
            </a:extLst>
          </p:cNvPr>
          <p:cNvSpPr/>
          <p:nvPr/>
        </p:nvSpPr>
        <p:spPr>
          <a:xfrm>
            <a:off x="2982907" y="3267910"/>
            <a:ext cx="1135236" cy="137391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33FC7C8-5477-4A7C-B43C-8F4B786E581F}"/>
              </a:ext>
            </a:extLst>
          </p:cNvPr>
          <p:cNvSpPr txBox="1"/>
          <p:nvPr/>
        </p:nvSpPr>
        <p:spPr>
          <a:xfrm>
            <a:off x="1166545" y="3409653"/>
            <a:ext cx="1517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Eigendom?</a:t>
            </a:r>
          </a:p>
        </p:txBody>
      </p:sp>
    </p:spTree>
    <p:extLst>
      <p:ext uri="{BB962C8B-B14F-4D97-AF65-F5344CB8AC3E}">
        <p14:creationId xmlns:p14="http://schemas.microsoft.com/office/powerpoint/2010/main" val="185722262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2.png">
            <a:extLst>
              <a:ext uri="{FF2B5EF4-FFF2-40B4-BE49-F238E27FC236}">
                <a16:creationId xmlns:a16="http://schemas.microsoft.com/office/drawing/2014/main" id="{84EA5BB6-D4A0-4CAB-AF79-95F7A64A5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2843808" y="2471607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2988270" y="2544632"/>
            <a:ext cx="11525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8" name="Text Box 56"/>
          <p:cNvSpPr txBox="1">
            <a:spLocks noChangeArrowheads="1"/>
          </p:cNvSpPr>
          <p:nvPr/>
        </p:nvSpPr>
        <p:spPr bwMode="auto">
          <a:xfrm>
            <a:off x="4140795" y="2996952"/>
            <a:ext cx="1150938" cy="36004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Schuld</a:t>
            </a:r>
          </a:p>
        </p:txBody>
      </p:sp>
      <p:sp>
        <p:nvSpPr>
          <p:cNvPr id="9" name="Text Box 57"/>
          <p:cNvSpPr txBox="1">
            <a:spLocks noChangeArrowheads="1"/>
          </p:cNvSpPr>
          <p:nvPr/>
        </p:nvSpPr>
        <p:spPr bwMode="auto">
          <a:xfrm>
            <a:off x="4140795" y="2544632"/>
            <a:ext cx="1150938" cy="472004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Eigen vermogen</a:t>
            </a:r>
          </a:p>
        </p:txBody>
      </p:sp>
      <p:sp>
        <p:nvSpPr>
          <p:cNvPr id="10" name="Text Box 58"/>
          <p:cNvSpPr txBox="1">
            <a:spLocks noChangeArrowheads="1"/>
          </p:cNvSpPr>
          <p:nvPr/>
        </p:nvSpPr>
        <p:spPr bwMode="auto">
          <a:xfrm>
            <a:off x="4140795" y="3356992"/>
            <a:ext cx="1150938" cy="23142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&lt;1Y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2989015" y="3263770"/>
            <a:ext cx="11509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Voorraden</a:t>
            </a:r>
          </a:p>
        </p:txBody>
      </p:sp>
      <p:sp>
        <p:nvSpPr>
          <p:cNvPr id="12" name="Text Box 61"/>
          <p:cNvSpPr txBox="1">
            <a:spLocks noChangeArrowheads="1"/>
          </p:cNvSpPr>
          <p:nvPr/>
        </p:nvSpPr>
        <p:spPr bwMode="auto">
          <a:xfrm>
            <a:off x="2989015" y="3911470"/>
            <a:ext cx="1150937" cy="46910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Vorderingen</a:t>
            </a:r>
          </a:p>
        </p:txBody>
      </p: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2988270" y="3481257"/>
            <a:ext cx="11509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BE" sz="1200"/>
              <a:t>Handels-vorderingen</a:t>
            </a:r>
            <a:endParaRPr lang="nl-NL" sz="1200"/>
          </a:p>
        </p:txBody>
      </p:sp>
      <p:sp>
        <p:nvSpPr>
          <p:cNvPr id="14" name="Text Box 63"/>
          <p:cNvSpPr txBox="1">
            <a:spLocks noChangeArrowheads="1"/>
          </p:cNvSpPr>
          <p:nvPr/>
        </p:nvSpPr>
        <p:spPr bwMode="auto">
          <a:xfrm>
            <a:off x="4140795" y="3588413"/>
            <a:ext cx="1150938" cy="253207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KT Fin Schuld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5" name="Text Box 64"/>
          <p:cNvSpPr txBox="1">
            <a:spLocks noChangeArrowheads="1"/>
          </p:cNvSpPr>
          <p:nvPr/>
        </p:nvSpPr>
        <p:spPr bwMode="auto">
          <a:xfrm>
            <a:off x="4140795" y="3840032"/>
            <a:ext cx="11509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Leveranciers</a:t>
            </a:r>
          </a:p>
        </p:txBody>
      </p:sp>
      <p:sp>
        <p:nvSpPr>
          <p:cNvPr id="19" name="Text Box 72"/>
          <p:cNvSpPr txBox="1">
            <a:spLocks noChangeArrowheads="1"/>
          </p:cNvSpPr>
          <p:nvPr/>
        </p:nvSpPr>
        <p:spPr bwMode="auto">
          <a:xfrm>
            <a:off x="4140795" y="4128957"/>
            <a:ext cx="1150938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Soc/Fisc.</a:t>
            </a:r>
          </a:p>
          <a:p>
            <a:pPr algn="ctr" eaLnBrk="1" hangingPunct="1"/>
            <a:r>
              <a:rPr lang="nl-NL" sz="1200"/>
              <a:t>Schulden</a:t>
            </a:r>
          </a:p>
          <a:p>
            <a:pPr algn="ctr" eaLnBrk="1" hangingPunct="1"/>
            <a:endParaRPr lang="nl-NL" sz="1200"/>
          </a:p>
        </p:txBody>
      </p:sp>
      <p:sp>
        <p:nvSpPr>
          <p:cNvPr id="20" name="Text Box 73"/>
          <p:cNvSpPr txBox="1">
            <a:spLocks noChangeArrowheads="1"/>
          </p:cNvSpPr>
          <p:nvPr/>
        </p:nvSpPr>
        <p:spPr bwMode="auto">
          <a:xfrm>
            <a:off x="2984356" y="4381625"/>
            <a:ext cx="1152525" cy="26709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 err="1"/>
              <a:t>Liq.Middelen</a:t>
            </a:r>
            <a:endParaRPr lang="nl-NL" sz="1000" dirty="0"/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4140795" y="2471607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25" name="TextBox 24"/>
          <p:cNvSpPr txBox="1"/>
          <p:nvPr/>
        </p:nvSpPr>
        <p:spPr>
          <a:xfrm>
            <a:off x="3682013" y="2123564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Balans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188CA54C-0445-4513-A1AE-8B6748E72FBA}"/>
              </a:ext>
            </a:extLst>
          </p:cNvPr>
          <p:cNvSpPr/>
          <p:nvPr/>
        </p:nvSpPr>
        <p:spPr>
          <a:xfrm>
            <a:off x="2992582" y="3010395"/>
            <a:ext cx="2297875" cy="1620982"/>
          </a:xfrm>
          <a:custGeom>
            <a:avLst/>
            <a:gdLst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51906 w 2297875"/>
              <a:gd name="connsiteY4" fmla="*/ 831273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7875" h="1620982">
                <a:moveTo>
                  <a:pt x="1294410" y="825335"/>
                </a:moveTo>
                <a:lnTo>
                  <a:pt x="2297875" y="831273"/>
                </a:lnTo>
                <a:lnTo>
                  <a:pt x="2286000" y="5937"/>
                </a:lnTo>
                <a:lnTo>
                  <a:pt x="1140031" y="0"/>
                </a:lnTo>
                <a:lnTo>
                  <a:pt x="1151906" y="831273"/>
                </a:lnTo>
                <a:lnTo>
                  <a:pt x="890649" y="1377537"/>
                </a:lnTo>
                <a:lnTo>
                  <a:pt x="0" y="1377537"/>
                </a:lnTo>
                <a:lnTo>
                  <a:pt x="0" y="1620982"/>
                </a:lnTo>
                <a:lnTo>
                  <a:pt x="1145969" y="1609106"/>
                </a:lnTo>
                <a:lnTo>
                  <a:pt x="1145969" y="1365662"/>
                </a:lnTo>
                <a:lnTo>
                  <a:pt x="985652" y="1377537"/>
                </a:lnTo>
                <a:lnTo>
                  <a:pt x="1294410" y="825335"/>
                </a:lnTo>
                <a:close/>
              </a:path>
            </a:pathLst>
          </a:custGeom>
          <a:solidFill>
            <a:srgbClr val="92D050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B299431-35A9-4F60-A376-0F526B0EDFE5}"/>
              </a:ext>
            </a:extLst>
          </p:cNvPr>
          <p:cNvSpPr txBox="1"/>
          <p:nvPr/>
        </p:nvSpPr>
        <p:spPr>
          <a:xfrm rot="5400000">
            <a:off x="4916262" y="3234131"/>
            <a:ext cx="1013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00B050"/>
                </a:solidFill>
              </a:rPr>
              <a:t>Net-cash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BF2AF88-27AE-4A0F-A2A2-FC95706ABFFD}"/>
              </a:ext>
            </a:extLst>
          </p:cNvPr>
          <p:cNvSpPr txBox="1"/>
          <p:nvPr/>
        </p:nvSpPr>
        <p:spPr>
          <a:xfrm>
            <a:off x="2913179" y="4570241"/>
            <a:ext cx="248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4472BE"/>
                </a:solidFill>
              </a:rPr>
              <a:t>Bedrijfskapitaalbehoefte</a:t>
            </a: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A9C10B4B-2294-43B5-A0D3-4D8AD6731EEB}"/>
              </a:ext>
            </a:extLst>
          </p:cNvPr>
          <p:cNvSpPr/>
          <p:nvPr/>
        </p:nvSpPr>
        <p:spPr>
          <a:xfrm>
            <a:off x="2974769" y="3265714"/>
            <a:ext cx="1163782" cy="1110343"/>
          </a:xfrm>
          <a:custGeom>
            <a:avLst/>
            <a:gdLst>
              <a:gd name="connsiteX0" fmla="*/ 5937 w 1163782"/>
              <a:gd name="connsiteY0" fmla="*/ 0 h 1110343"/>
              <a:gd name="connsiteX1" fmla="*/ 1163782 w 1163782"/>
              <a:gd name="connsiteY1" fmla="*/ 5938 h 1110343"/>
              <a:gd name="connsiteX2" fmla="*/ 1140031 w 1163782"/>
              <a:gd name="connsiteY2" fmla="*/ 581891 h 1110343"/>
              <a:gd name="connsiteX3" fmla="*/ 896587 w 1163782"/>
              <a:gd name="connsiteY3" fmla="*/ 1110343 h 1110343"/>
              <a:gd name="connsiteX4" fmla="*/ 0 w 1163782"/>
              <a:gd name="connsiteY4" fmla="*/ 1110343 h 1110343"/>
              <a:gd name="connsiteX5" fmla="*/ 5937 w 1163782"/>
              <a:gd name="connsiteY5" fmla="*/ 0 h 111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782" h="1110343">
                <a:moveTo>
                  <a:pt x="5937" y="0"/>
                </a:moveTo>
                <a:lnTo>
                  <a:pt x="1163782" y="5938"/>
                </a:lnTo>
                <a:lnTo>
                  <a:pt x="1140031" y="581891"/>
                </a:lnTo>
                <a:lnTo>
                  <a:pt x="896587" y="1110343"/>
                </a:lnTo>
                <a:lnTo>
                  <a:pt x="0" y="1110343"/>
                </a:lnTo>
                <a:lnTo>
                  <a:pt x="5937" y="0"/>
                </a:lnTo>
                <a:close/>
              </a:path>
            </a:pathLst>
          </a:custGeom>
          <a:solidFill>
            <a:srgbClr val="4472BE">
              <a:alpha val="21961"/>
            </a:srgbClr>
          </a:solidFill>
          <a:ln>
            <a:solidFill>
              <a:srgbClr val="2F528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873F4D73-845A-42CC-BA9A-1EF19FE1D19B}"/>
              </a:ext>
            </a:extLst>
          </p:cNvPr>
          <p:cNvSpPr/>
          <p:nvPr/>
        </p:nvSpPr>
        <p:spPr>
          <a:xfrm>
            <a:off x="3996046" y="3840239"/>
            <a:ext cx="1306286" cy="801584"/>
          </a:xfrm>
          <a:custGeom>
            <a:avLst/>
            <a:gdLst>
              <a:gd name="connsiteX0" fmla="*/ 0 w 1306286"/>
              <a:gd name="connsiteY0" fmla="*/ 522514 h 801584"/>
              <a:gd name="connsiteX1" fmla="*/ 154379 w 1306286"/>
              <a:gd name="connsiteY1" fmla="*/ 522514 h 801584"/>
              <a:gd name="connsiteX2" fmla="*/ 160317 w 1306286"/>
              <a:gd name="connsiteY2" fmla="*/ 795647 h 801584"/>
              <a:gd name="connsiteX3" fmla="*/ 1288473 w 1306286"/>
              <a:gd name="connsiteY3" fmla="*/ 801584 h 801584"/>
              <a:gd name="connsiteX4" fmla="*/ 1306286 w 1306286"/>
              <a:gd name="connsiteY4" fmla="*/ 0 h 801584"/>
              <a:gd name="connsiteX5" fmla="*/ 285008 w 1306286"/>
              <a:gd name="connsiteY5" fmla="*/ 17813 h 801584"/>
              <a:gd name="connsiteX6" fmla="*/ 0 w 1306286"/>
              <a:gd name="connsiteY6" fmla="*/ 522514 h 80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6286" h="801584">
                <a:moveTo>
                  <a:pt x="0" y="522514"/>
                </a:moveTo>
                <a:lnTo>
                  <a:pt x="154379" y="522514"/>
                </a:lnTo>
                <a:lnTo>
                  <a:pt x="160317" y="795647"/>
                </a:lnTo>
                <a:lnTo>
                  <a:pt x="1288473" y="801584"/>
                </a:lnTo>
                <a:lnTo>
                  <a:pt x="1306286" y="0"/>
                </a:lnTo>
                <a:lnTo>
                  <a:pt x="285008" y="17813"/>
                </a:lnTo>
                <a:lnTo>
                  <a:pt x="0" y="522514"/>
                </a:lnTo>
                <a:close/>
              </a:path>
            </a:pathLst>
          </a:custGeom>
          <a:solidFill>
            <a:srgbClr val="4472C4">
              <a:alpha val="2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669F2CF-8FEF-4E75-8DF2-0165C2EE9541}"/>
              </a:ext>
            </a:extLst>
          </p:cNvPr>
          <p:cNvSpPr/>
          <p:nvPr/>
        </p:nvSpPr>
        <p:spPr>
          <a:xfrm>
            <a:off x="2986994" y="2549549"/>
            <a:ext cx="1149887" cy="718518"/>
          </a:xfrm>
          <a:prstGeom prst="rect">
            <a:avLst/>
          </a:prstGeom>
          <a:solidFill>
            <a:srgbClr val="FFFF00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282B304-EF8C-4827-A384-618FFCCD4AF2}"/>
              </a:ext>
            </a:extLst>
          </p:cNvPr>
          <p:cNvSpPr txBox="1"/>
          <p:nvPr/>
        </p:nvSpPr>
        <p:spPr>
          <a:xfrm rot="16200000">
            <a:off x="2340089" y="2736322"/>
            <a:ext cx="1086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accent2">
                    <a:lumMod val="75000"/>
                  </a:schemeClr>
                </a:solidFill>
              </a:rPr>
              <a:t>Vaste act.</a:t>
            </a:r>
          </a:p>
        </p:txBody>
      </p:sp>
      <p:pic>
        <p:nvPicPr>
          <p:cNvPr id="29" name="image1.jpeg">
            <a:extLst>
              <a:ext uri="{FF2B5EF4-FFF2-40B4-BE49-F238E27FC236}">
                <a16:creationId xmlns:a16="http://schemas.microsoft.com/office/drawing/2014/main" id="{499F2961-2F8F-4805-B296-4382C3B6C9A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1844" y="5988106"/>
            <a:ext cx="1459448" cy="73337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85392C1-95B4-496C-9AE3-2E20C07E5D9F}"/>
              </a:ext>
            </a:extLst>
          </p:cNvPr>
          <p:cNvSpPr txBox="1"/>
          <p:nvPr/>
        </p:nvSpPr>
        <p:spPr>
          <a:xfrm>
            <a:off x="1417884" y="489953"/>
            <a:ext cx="666368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000" dirty="0"/>
              <a:t>GECORRIGEERDE SUBSTANTIËLE WAARDE</a:t>
            </a:r>
          </a:p>
        </p:txBody>
      </p:sp>
      <p:sp>
        <p:nvSpPr>
          <p:cNvPr id="30" name="AutoShape 48">
            <a:extLst>
              <a:ext uri="{FF2B5EF4-FFF2-40B4-BE49-F238E27FC236}">
                <a16:creationId xmlns:a16="http://schemas.microsoft.com/office/drawing/2014/main" id="{D4AFA16E-1961-40C0-8100-C82A368A0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959" y="1387278"/>
            <a:ext cx="1084654" cy="636818"/>
          </a:xfrm>
          <a:prstGeom prst="flowChartPredefinedProcess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l-BE"/>
          </a:p>
        </p:txBody>
      </p:sp>
      <p:sp>
        <p:nvSpPr>
          <p:cNvPr id="31" name="Text Box 49">
            <a:extLst>
              <a:ext uri="{FF2B5EF4-FFF2-40B4-BE49-F238E27FC236}">
                <a16:creationId xmlns:a16="http://schemas.microsoft.com/office/drawing/2014/main" id="{D6338B1E-0201-4FCD-A07D-4E609230A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405" y="1498144"/>
            <a:ext cx="936086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/>
              <a:t>Afschrijvingstabel</a:t>
            </a:r>
            <a:endParaRPr lang="nl-NL" dirty="0"/>
          </a:p>
        </p:txBody>
      </p:sp>
      <p:pic>
        <p:nvPicPr>
          <p:cNvPr id="32" name="Picture 2" descr="De bronafbeelding bekijken">
            <a:extLst>
              <a:ext uri="{FF2B5EF4-FFF2-40B4-BE49-F238E27FC236}">
                <a16:creationId xmlns:a16="http://schemas.microsoft.com/office/drawing/2014/main" id="{2404C222-9BF4-4564-96BC-D1A6791AF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53" y="2383502"/>
            <a:ext cx="1200760" cy="90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205620-1A13-4898-A006-CE5783D8845F}"/>
              </a:ext>
            </a:extLst>
          </p:cNvPr>
          <p:cNvSpPr txBox="1"/>
          <p:nvPr/>
        </p:nvSpPr>
        <p:spPr>
          <a:xfrm>
            <a:off x="1173406" y="3778985"/>
            <a:ext cx="1517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Waardering?</a:t>
            </a:r>
          </a:p>
        </p:txBody>
      </p:sp>
      <p:pic>
        <p:nvPicPr>
          <p:cNvPr id="5122" name="Picture 2" descr="Afbeeldingsresultaten voor racefiets">
            <a:extLst>
              <a:ext uri="{FF2B5EF4-FFF2-40B4-BE49-F238E27FC236}">
                <a16:creationId xmlns:a16="http://schemas.microsoft.com/office/drawing/2014/main" id="{09D0F982-3FF4-4114-8435-B6610F14D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62" y="5192604"/>
            <a:ext cx="1533485" cy="100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F24B744D-E909-4B30-9154-7594C02FE3B1}"/>
              </a:ext>
            </a:extLst>
          </p:cNvPr>
          <p:cNvSpPr txBox="1"/>
          <p:nvPr/>
        </p:nvSpPr>
        <p:spPr>
          <a:xfrm>
            <a:off x="1111434" y="4854665"/>
            <a:ext cx="1517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Bedrijfsmatig?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6863B73-FD93-4855-8D99-40D4FF576919}"/>
              </a:ext>
            </a:extLst>
          </p:cNvPr>
          <p:cNvSpPr txBox="1"/>
          <p:nvPr/>
        </p:nvSpPr>
        <p:spPr>
          <a:xfrm>
            <a:off x="1180357" y="4128957"/>
            <a:ext cx="1517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Economische gebruiksduur?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2A50895-101B-4757-8332-B94030CF2B3C}"/>
              </a:ext>
            </a:extLst>
          </p:cNvPr>
          <p:cNvSpPr txBox="1"/>
          <p:nvPr/>
        </p:nvSpPr>
        <p:spPr>
          <a:xfrm>
            <a:off x="1111434" y="2102275"/>
            <a:ext cx="1736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Aanwezigheid?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AA19A9-F9E7-4672-BA86-0673D0AB1BE2}"/>
              </a:ext>
            </a:extLst>
          </p:cNvPr>
          <p:cNvSpPr/>
          <p:nvPr/>
        </p:nvSpPr>
        <p:spPr>
          <a:xfrm>
            <a:off x="4163448" y="2532526"/>
            <a:ext cx="1135236" cy="21092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E611760-89B3-4FF8-985B-803199B8CBE7}"/>
              </a:ext>
            </a:extLst>
          </p:cNvPr>
          <p:cNvSpPr/>
          <p:nvPr/>
        </p:nvSpPr>
        <p:spPr>
          <a:xfrm>
            <a:off x="2982907" y="3267910"/>
            <a:ext cx="1135236" cy="137391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0914203-12A0-43BC-B631-E0258CEDB38D}"/>
              </a:ext>
            </a:extLst>
          </p:cNvPr>
          <p:cNvSpPr txBox="1"/>
          <p:nvPr/>
        </p:nvSpPr>
        <p:spPr>
          <a:xfrm>
            <a:off x="3045974" y="5178321"/>
            <a:ext cx="1517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Gecorrigeerde waarde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2EBD99-90BC-4222-9258-A8D641D0A50E}"/>
              </a:ext>
            </a:extLst>
          </p:cNvPr>
          <p:cNvSpPr/>
          <p:nvPr/>
        </p:nvSpPr>
        <p:spPr>
          <a:xfrm>
            <a:off x="938623" y="1282698"/>
            <a:ext cx="1753299" cy="50027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B4F13A9-C5E6-41B4-A847-1D782C40A0AF}"/>
              </a:ext>
            </a:extLst>
          </p:cNvPr>
          <p:cNvCxnSpPr/>
          <p:nvPr/>
        </p:nvCxnSpPr>
        <p:spPr>
          <a:xfrm>
            <a:off x="2697884" y="5374652"/>
            <a:ext cx="319764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033FC7C8-5477-4A7C-B43C-8F4B786E581F}"/>
              </a:ext>
            </a:extLst>
          </p:cNvPr>
          <p:cNvSpPr txBox="1"/>
          <p:nvPr/>
        </p:nvSpPr>
        <p:spPr>
          <a:xfrm>
            <a:off x="1166545" y="3409653"/>
            <a:ext cx="1517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Eigendom?</a:t>
            </a:r>
          </a:p>
        </p:txBody>
      </p:sp>
    </p:spTree>
    <p:extLst>
      <p:ext uri="{BB962C8B-B14F-4D97-AF65-F5344CB8AC3E}">
        <p14:creationId xmlns:p14="http://schemas.microsoft.com/office/powerpoint/2010/main" val="154199887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2.png">
            <a:extLst>
              <a:ext uri="{FF2B5EF4-FFF2-40B4-BE49-F238E27FC236}">
                <a16:creationId xmlns:a16="http://schemas.microsoft.com/office/drawing/2014/main" id="{84EA5BB6-D4A0-4CAB-AF79-95F7A64A5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2843808" y="2471607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2988270" y="2544632"/>
            <a:ext cx="11525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8" name="Text Box 56"/>
          <p:cNvSpPr txBox="1">
            <a:spLocks noChangeArrowheads="1"/>
          </p:cNvSpPr>
          <p:nvPr/>
        </p:nvSpPr>
        <p:spPr bwMode="auto">
          <a:xfrm>
            <a:off x="4140795" y="2996952"/>
            <a:ext cx="1150938" cy="36004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Schuld</a:t>
            </a:r>
          </a:p>
        </p:txBody>
      </p:sp>
      <p:sp>
        <p:nvSpPr>
          <p:cNvPr id="9" name="Text Box 57"/>
          <p:cNvSpPr txBox="1">
            <a:spLocks noChangeArrowheads="1"/>
          </p:cNvSpPr>
          <p:nvPr/>
        </p:nvSpPr>
        <p:spPr bwMode="auto">
          <a:xfrm>
            <a:off x="4140795" y="2544632"/>
            <a:ext cx="1150938" cy="472004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Eigen vermogen</a:t>
            </a:r>
          </a:p>
        </p:txBody>
      </p:sp>
      <p:sp>
        <p:nvSpPr>
          <p:cNvPr id="10" name="Text Box 58"/>
          <p:cNvSpPr txBox="1">
            <a:spLocks noChangeArrowheads="1"/>
          </p:cNvSpPr>
          <p:nvPr/>
        </p:nvSpPr>
        <p:spPr bwMode="auto">
          <a:xfrm>
            <a:off x="4140795" y="3356992"/>
            <a:ext cx="1150938" cy="23142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&lt;1Y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2989015" y="3263770"/>
            <a:ext cx="11509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Voorraden</a:t>
            </a:r>
          </a:p>
        </p:txBody>
      </p:sp>
      <p:sp>
        <p:nvSpPr>
          <p:cNvPr id="12" name="Text Box 61"/>
          <p:cNvSpPr txBox="1">
            <a:spLocks noChangeArrowheads="1"/>
          </p:cNvSpPr>
          <p:nvPr/>
        </p:nvSpPr>
        <p:spPr bwMode="auto">
          <a:xfrm>
            <a:off x="2989015" y="3911470"/>
            <a:ext cx="1150937" cy="46910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Vorderingen</a:t>
            </a:r>
          </a:p>
        </p:txBody>
      </p: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2988270" y="3481257"/>
            <a:ext cx="11509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BE" sz="1200"/>
              <a:t>Handels-vorderingen</a:t>
            </a:r>
            <a:endParaRPr lang="nl-NL" sz="1200"/>
          </a:p>
        </p:txBody>
      </p:sp>
      <p:sp>
        <p:nvSpPr>
          <p:cNvPr id="14" name="Text Box 63"/>
          <p:cNvSpPr txBox="1">
            <a:spLocks noChangeArrowheads="1"/>
          </p:cNvSpPr>
          <p:nvPr/>
        </p:nvSpPr>
        <p:spPr bwMode="auto">
          <a:xfrm>
            <a:off x="4140795" y="3588413"/>
            <a:ext cx="1150938" cy="253207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KT Fin Schuld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5" name="Text Box 64"/>
          <p:cNvSpPr txBox="1">
            <a:spLocks noChangeArrowheads="1"/>
          </p:cNvSpPr>
          <p:nvPr/>
        </p:nvSpPr>
        <p:spPr bwMode="auto">
          <a:xfrm>
            <a:off x="4140795" y="3840032"/>
            <a:ext cx="11509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Leveranciers</a:t>
            </a:r>
          </a:p>
        </p:txBody>
      </p:sp>
      <p:sp>
        <p:nvSpPr>
          <p:cNvPr id="19" name="Text Box 72"/>
          <p:cNvSpPr txBox="1">
            <a:spLocks noChangeArrowheads="1"/>
          </p:cNvSpPr>
          <p:nvPr/>
        </p:nvSpPr>
        <p:spPr bwMode="auto">
          <a:xfrm>
            <a:off x="4140795" y="4128957"/>
            <a:ext cx="1150938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Soc/Fisc.</a:t>
            </a:r>
          </a:p>
          <a:p>
            <a:pPr algn="ctr" eaLnBrk="1" hangingPunct="1"/>
            <a:r>
              <a:rPr lang="nl-NL" sz="1200"/>
              <a:t>Schulden</a:t>
            </a:r>
          </a:p>
          <a:p>
            <a:pPr algn="ctr" eaLnBrk="1" hangingPunct="1"/>
            <a:endParaRPr lang="nl-NL" sz="1200"/>
          </a:p>
        </p:txBody>
      </p:sp>
      <p:sp>
        <p:nvSpPr>
          <p:cNvPr id="20" name="Text Box 73"/>
          <p:cNvSpPr txBox="1">
            <a:spLocks noChangeArrowheads="1"/>
          </p:cNvSpPr>
          <p:nvPr/>
        </p:nvSpPr>
        <p:spPr bwMode="auto">
          <a:xfrm>
            <a:off x="2984356" y="4381625"/>
            <a:ext cx="1152525" cy="26709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 err="1"/>
              <a:t>Liq.Middelen</a:t>
            </a:r>
            <a:endParaRPr lang="nl-NL" sz="1000" dirty="0"/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4140795" y="2471607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25" name="TextBox 24"/>
          <p:cNvSpPr txBox="1"/>
          <p:nvPr/>
        </p:nvSpPr>
        <p:spPr>
          <a:xfrm>
            <a:off x="3682013" y="2123564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Balans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188CA54C-0445-4513-A1AE-8B6748E72FBA}"/>
              </a:ext>
            </a:extLst>
          </p:cNvPr>
          <p:cNvSpPr/>
          <p:nvPr/>
        </p:nvSpPr>
        <p:spPr>
          <a:xfrm>
            <a:off x="2992582" y="3010395"/>
            <a:ext cx="2297875" cy="1620982"/>
          </a:xfrm>
          <a:custGeom>
            <a:avLst/>
            <a:gdLst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51906 w 2297875"/>
              <a:gd name="connsiteY4" fmla="*/ 831273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7875" h="1620982">
                <a:moveTo>
                  <a:pt x="1294410" y="825335"/>
                </a:moveTo>
                <a:lnTo>
                  <a:pt x="2297875" y="831273"/>
                </a:lnTo>
                <a:lnTo>
                  <a:pt x="2286000" y="5937"/>
                </a:lnTo>
                <a:lnTo>
                  <a:pt x="1140031" y="0"/>
                </a:lnTo>
                <a:lnTo>
                  <a:pt x="1151906" y="831273"/>
                </a:lnTo>
                <a:lnTo>
                  <a:pt x="890649" y="1377537"/>
                </a:lnTo>
                <a:lnTo>
                  <a:pt x="0" y="1377537"/>
                </a:lnTo>
                <a:lnTo>
                  <a:pt x="0" y="1620982"/>
                </a:lnTo>
                <a:lnTo>
                  <a:pt x="1145969" y="1609106"/>
                </a:lnTo>
                <a:lnTo>
                  <a:pt x="1145969" y="1365662"/>
                </a:lnTo>
                <a:lnTo>
                  <a:pt x="985652" y="1377537"/>
                </a:lnTo>
                <a:lnTo>
                  <a:pt x="1294410" y="825335"/>
                </a:lnTo>
                <a:close/>
              </a:path>
            </a:pathLst>
          </a:custGeom>
          <a:solidFill>
            <a:srgbClr val="92D050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B299431-35A9-4F60-A376-0F526B0EDFE5}"/>
              </a:ext>
            </a:extLst>
          </p:cNvPr>
          <p:cNvSpPr txBox="1"/>
          <p:nvPr/>
        </p:nvSpPr>
        <p:spPr>
          <a:xfrm rot="5400000">
            <a:off x="4916262" y="3234131"/>
            <a:ext cx="1013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00B050"/>
                </a:solidFill>
              </a:rPr>
              <a:t>Net-cash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BF2AF88-27AE-4A0F-A2A2-FC95706ABFFD}"/>
              </a:ext>
            </a:extLst>
          </p:cNvPr>
          <p:cNvSpPr txBox="1"/>
          <p:nvPr/>
        </p:nvSpPr>
        <p:spPr>
          <a:xfrm>
            <a:off x="2913179" y="4570241"/>
            <a:ext cx="248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4472BE"/>
                </a:solidFill>
              </a:rPr>
              <a:t>Bedrijfskapitaalbehoefte</a:t>
            </a: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A9C10B4B-2294-43B5-A0D3-4D8AD6731EEB}"/>
              </a:ext>
            </a:extLst>
          </p:cNvPr>
          <p:cNvSpPr/>
          <p:nvPr/>
        </p:nvSpPr>
        <p:spPr>
          <a:xfrm>
            <a:off x="2974769" y="3265714"/>
            <a:ext cx="1163782" cy="1110343"/>
          </a:xfrm>
          <a:custGeom>
            <a:avLst/>
            <a:gdLst>
              <a:gd name="connsiteX0" fmla="*/ 5937 w 1163782"/>
              <a:gd name="connsiteY0" fmla="*/ 0 h 1110343"/>
              <a:gd name="connsiteX1" fmla="*/ 1163782 w 1163782"/>
              <a:gd name="connsiteY1" fmla="*/ 5938 h 1110343"/>
              <a:gd name="connsiteX2" fmla="*/ 1140031 w 1163782"/>
              <a:gd name="connsiteY2" fmla="*/ 581891 h 1110343"/>
              <a:gd name="connsiteX3" fmla="*/ 896587 w 1163782"/>
              <a:gd name="connsiteY3" fmla="*/ 1110343 h 1110343"/>
              <a:gd name="connsiteX4" fmla="*/ 0 w 1163782"/>
              <a:gd name="connsiteY4" fmla="*/ 1110343 h 1110343"/>
              <a:gd name="connsiteX5" fmla="*/ 5937 w 1163782"/>
              <a:gd name="connsiteY5" fmla="*/ 0 h 111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782" h="1110343">
                <a:moveTo>
                  <a:pt x="5937" y="0"/>
                </a:moveTo>
                <a:lnTo>
                  <a:pt x="1163782" y="5938"/>
                </a:lnTo>
                <a:lnTo>
                  <a:pt x="1140031" y="581891"/>
                </a:lnTo>
                <a:lnTo>
                  <a:pt x="896587" y="1110343"/>
                </a:lnTo>
                <a:lnTo>
                  <a:pt x="0" y="1110343"/>
                </a:lnTo>
                <a:lnTo>
                  <a:pt x="5937" y="0"/>
                </a:lnTo>
                <a:close/>
              </a:path>
            </a:pathLst>
          </a:custGeom>
          <a:solidFill>
            <a:srgbClr val="4472BE">
              <a:alpha val="21961"/>
            </a:srgbClr>
          </a:solidFill>
          <a:ln>
            <a:solidFill>
              <a:srgbClr val="2F528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873F4D73-845A-42CC-BA9A-1EF19FE1D19B}"/>
              </a:ext>
            </a:extLst>
          </p:cNvPr>
          <p:cNvSpPr/>
          <p:nvPr/>
        </p:nvSpPr>
        <p:spPr>
          <a:xfrm>
            <a:off x="3996046" y="3840239"/>
            <a:ext cx="1306286" cy="801584"/>
          </a:xfrm>
          <a:custGeom>
            <a:avLst/>
            <a:gdLst>
              <a:gd name="connsiteX0" fmla="*/ 0 w 1306286"/>
              <a:gd name="connsiteY0" fmla="*/ 522514 h 801584"/>
              <a:gd name="connsiteX1" fmla="*/ 154379 w 1306286"/>
              <a:gd name="connsiteY1" fmla="*/ 522514 h 801584"/>
              <a:gd name="connsiteX2" fmla="*/ 160317 w 1306286"/>
              <a:gd name="connsiteY2" fmla="*/ 795647 h 801584"/>
              <a:gd name="connsiteX3" fmla="*/ 1288473 w 1306286"/>
              <a:gd name="connsiteY3" fmla="*/ 801584 h 801584"/>
              <a:gd name="connsiteX4" fmla="*/ 1306286 w 1306286"/>
              <a:gd name="connsiteY4" fmla="*/ 0 h 801584"/>
              <a:gd name="connsiteX5" fmla="*/ 285008 w 1306286"/>
              <a:gd name="connsiteY5" fmla="*/ 17813 h 801584"/>
              <a:gd name="connsiteX6" fmla="*/ 0 w 1306286"/>
              <a:gd name="connsiteY6" fmla="*/ 522514 h 80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6286" h="801584">
                <a:moveTo>
                  <a:pt x="0" y="522514"/>
                </a:moveTo>
                <a:lnTo>
                  <a:pt x="154379" y="522514"/>
                </a:lnTo>
                <a:lnTo>
                  <a:pt x="160317" y="795647"/>
                </a:lnTo>
                <a:lnTo>
                  <a:pt x="1288473" y="801584"/>
                </a:lnTo>
                <a:lnTo>
                  <a:pt x="1306286" y="0"/>
                </a:lnTo>
                <a:lnTo>
                  <a:pt x="285008" y="17813"/>
                </a:lnTo>
                <a:lnTo>
                  <a:pt x="0" y="522514"/>
                </a:lnTo>
                <a:close/>
              </a:path>
            </a:pathLst>
          </a:custGeom>
          <a:solidFill>
            <a:srgbClr val="4472C4">
              <a:alpha val="2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669F2CF-8FEF-4E75-8DF2-0165C2EE9541}"/>
              </a:ext>
            </a:extLst>
          </p:cNvPr>
          <p:cNvSpPr/>
          <p:nvPr/>
        </p:nvSpPr>
        <p:spPr>
          <a:xfrm>
            <a:off x="2986994" y="2549549"/>
            <a:ext cx="1149887" cy="718518"/>
          </a:xfrm>
          <a:prstGeom prst="rect">
            <a:avLst/>
          </a:prstGeom>
          <a:solidFill>
            <a:srgbClr val="FFFF00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282B304-EF8C-4827-A384-618FFCCD4AF2}"/>
              </a:ext>
            </a:extLst>
          </p:cNvPr>
          <p:cNvSpPr txBox="1"/>
          <p:nvPr/>
        </p:nvSpPr>
        <p:spPr>
          <a:xfrm rot="16200000">
            <a:off x="2340089" y="2736322"/>
            <a:ext cx="1086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accent2">
                    <a:lumMod val="75000"/>
                  </a:schemeClr>
                </a:solidFill>
              </a:rPr>
              <a:t>Vaste act.</a:t>
            </a:r>
          </a:p>
        </p:txBody>
      </p:sp>
      <p:pic>
        <p:nvPicPr>
          <p:cNvPr id="29" name="image1.jpeg">
            <a:extLst>
              <a:ext uri="{FF2B5EF4-FFF2-40B4-BE49-F238E27FC236}">
                <a16:creationId xmlns:a16="http://schemas.microsoft.com/office/drawing/2014/main" id="{499F2961-2F8F-4805-B296-4382C3B6C9A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1844" y="5988106"/>
            <a:ext cx="1459448" cy="73337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85392C1-95B4-496C-9AE3-2E20C07E5D9F}"/>
              </a:ext>
            </a:extLst>
          </p:cNvPr>
          <p:cNvSpPr txBox="1"/>
          <p:nvPr/>
        </p:nvSpPr>
        <p:spPr>
          <a:xfrm>
            <a:off x="1417884" y="489953"/>
            <a:ext cx="666368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000" dirty="0"/>
              <a:t>GECORRIGEERDE SUBSTANTIËLE WAARDE</a:t>
            </a:r>
          </a:p>
        </p:txBody>
      </p:sp>
      <p:sp>
        <p:nvSpPr>
          <p:cNvPr id="30" name="AutoShape 48">
            <a:extLst>
              <a:ext uri="{FF2B5EF4-FFF2-40B4-BE49-F238E27FC236}">
                <a16:creationId xmlns:a16="http://schemas.microsoft.com/office/drawing/2014/main" id="{D4AFA16E-1961-40C0-8100-C82A368A0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959" y="1387278"/>
            <a:ext cx="1084654" cy="636818"/>
          </a:xfrm>
          <a:prstGeom prst="flowChartPredefinedProcess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l-BE"/>
          </a:p>
        </p:txBody>
      </p:sp>
      <p:sp>
        <p:nvSpPr>
          <p:cNvPr id="31" name="Text Box 49">
            <a:extLst>
              <a:ext uri="{FF2B5EF4-FFF2-40B4-BE49-F238E27FC236}">
                <a16:creationId xmlns:a16="http://schemas.microsoft.com/office/drawing/2014/main" id="{D6338B1E-0201-4FCD-A07D-4E609230A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405" y="1498144"/>
            <a:ext cx="936086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/>
              <a:t>Afschrijvingstabel</a:t>
            </a:r>
            <a:endParaRPr lang="nl-NL" dirty="0"/>
          </a:p>
        </p:txBody>
      </p:sp>
      <p:pic>
        <p:nvPicPr>
          <p:cNvPr id="32" name="Picture 2" descr="De bronafbeelding bekijken">
            <a:extLst>
              <a:ext uri="{FF2B5EF4-FFF2-40B4-BE49-F238E27FC236}">
                <a16:creationId xmlns:a16="http://schemas.microsoft.com/office/drawing/2014/main" id="{2404C222-9BF4-4564-96BC-D1A6791AF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53" y="2383502"/>
            <a:ext cx="1200760" cy="90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205620-1A13-4898-A006-CE5783D8845F}"/>
              </a:ext>
            </a:extLst>
          </p:cNvPr>
          <p:cNvSpPr txBox="1"/>
          <p:nvPr/>
        </p:nvSpPr>
        <p:spPr>
          <a:xfrm>
            <a:off x="1173406" y="3778985"/>
            <a:ext cx="1517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Waardering?</a:t>
            </a:r>
          </a:p>
        </p:txBody>
      </p:sp>
      <p:pic>
        <p:nvPicPr>
          <p:cNvPr id="5122" name="Picture 2" descr="Afbeeldingsresultaten voor racefiets">
            <a:extLst>
              <a:ext uri="{FF2B5EF4-FFF2-40B4-BE49-F238E27FC236}">
                <a16:creationId xmlns:a16="http://schemas.microsoft.com/office/drawing/2014/main" id="{09D0F982-3FF4-4114-8435-B6610F14D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62" y="5192604"/>
            <a:ext cx="1533485" cy="100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F24B744D-E909-4B30-9154-7594C02FE3B1}"/>
              </a:ext>
            </a:extLst>
          </p:cNvPr>
          <p:cNvSpPr txBox="1"/>
          <p:nvPr/>
        </p:nvSpPr>
        <p:spPr>
          <a:xfrm>
            <a:off x="1111434" y="4854665"/>
            <a:ext cx="1517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Bedrijfsmatig?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6863B73-FD93-4855-8D99-40D4FF576919}"/>
              </a:ext>
            </a:extLst>
          </p:cNvPr>
          <p:cNvSpPr txBox="1"/>
          <p:nvPr/>
        </p:nvSpPr>
        <p:spPr>
          <a:xfrm>
            <a:off x="1180357" y="4128957"/>
            <a:ext cx="1517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Economische gebruiksduur?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2A50895-101B-4757-8332-B94030CF2B3C}"/>
              </a:ext>
            </a:extLst>
          </p:cNvPr>
          <p:cNvSpPr txBox="1"/>
          <p:nvPr/>
        </p:nvSpPr>
        <p:spPr>
          <a:xfrm>
            <a:off x="1111434" y="2102275"/>
            <a:ext cx="1736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Aanwezigheid?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AA19A9-F9E7-4672-BA86-0673D0AB1BE2}"/>
              </a:ext>
            </a:extLst>
          </p:cNvPr>
          <p:cNvSpPr/>
          <p:nvPr/>
        </p:nvSpPr>
        <p:spPr>
          <a:xfrm>
            <a:off x="4163448" y="2532526"/>
            <a:ext cx="1135236" cy="21092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E611760-89B3-4FF8-985B-803199B8CBE7}"/>
              </a:ext>
            </a:extLst>
          </p:cNvPr>
          <p:cNvSpPr/>
          <p:nvPr/>
        </p:nvSpPr>
        <p:spPr>
          <a:xfrm>
            <a:off x="2982907" y="3267910"/>
            <a:ext cx="1135236" cy="137391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0914203-12A0-43BC-B631-E0258CEDB38D}"/>
              </a:ext>
            </a:extLst>
          </p:cNvPr>
          <p:cNvSpPr txBox="1"/>
          <p:nvPr/>
        </p:nvSpPr>
        <p:spPr>
          <a:xfrm>
            <a:off x="3045974" y="5178321"/>
            <a:ext cx="1517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Gecorrigeerde waarde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2EBD99-90BC-4222-9258-A8D641D0A50E}"/>
              </a:ext>
            </a:extLst>
          </p:cNvPr>
          <p:cNvSpPr/>
          <p:nvPr/>
        </p:nvSpPr>
        <p:spPr>
          <a:xfrm>
            <a:off x="938623" y="1282698"/>
            <a:ext cx="1753299" cy="50027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B4F13A9-C5E6-41B4-A847-1D782C40A0AF}"/>
              </a:ext>
            </a:extLst>
          </p:cNvPr>
          <p:cNvCxnSpPr/>
          <p:nvPr/>
        </p:nvCxnSpPr>
        <p:spPr>
          <a:xfrm>
            <a:off x="2697884" y="5374652"/>
            <a:ext cx="319764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033FC7C8-5477-4A7C-B43C-8F4B786E581F}"/>
              </a:ext>
            </a:extLst>
          </p:cNvPr>
          <p:cNvSpPr txBox="1"/>
          <p:nvPr/>
        </p:nvSpPr>
        <p:spPr>
          <a:xfrm>
            <a:off x="1166545" y="3409653"/>
            <a:ext cx="1517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Eigendom?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39ADF0F-3012-410E-9F7B-4B4EB8B52E9C}"/>
              </a:ext>
            </a:extLst>
          </p:cNvPr>
          <p:cNvSpPr txBox="1"/>
          <p:nvPr/>
        </p:nvSpPr>
        <p:spPr>
          <a:xfrm>
            <a:off x="4677669" y="5161230"/>
            <a:ext cx="1517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-/- Fiscale latentie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E7EA2F7-629A-4856-8AF6-648FD3DDD4ED}"/>
              </a:ext>
            </a:extLst>
          </p:cNvPr>
          <p:cNvCxnSpPr/>
          <p:nvPr/>
        </p:nvCxnSpPr>
        <p:spPr>
          <a:xfrm>
            <a:off x="4571184" y="5374652"/>
            <a:ext cx="319764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30F3DBE-CC8D-4CE1-9954-05981D4AD8F4}"/>
              </a:ext>
            </a:extLst>
          </p:cNvPr>
          <p:cNvSpPr txBox="1"/>
          <p:nvPr/>
        </p:nvSpPr>
        <p:spPr>
          <a:xfrm>
            <a:off x="5003570" y="5693686"/>
            <a:ext cx="9645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>
                <a:solidFill>
                  <a:srgbClr val="FF0000"/>
                </a:solidFill>
              </a:rPr>
              <a:t>(</a:t>
            </a:r>
            <a:r>
              <a:rPr lang="nl-BE" sz="1200" dirty="0" err="1">
                <a:solidFill>
                  <a:srgbClr val="FF0000"/>
                </a:solidFill>
              </a:rPr>
              <a:t>bvb</a:t>
            </a:r>
            <a:r>
              <a:rPr lang="nl-BE" sz="1200" dirty="0">
                <a:solidFill>
                  <a:srgbClr val="FF0000"/>
                </a:solidFill>
              </a:rPr>
              <a:t>. 12,5%)</a:t>
            </a:r>
          </a:p>
        </p:txBody>
      </p:sp>
    </p:spTree>
    <p:extLst>
      <p:ext uri="{BB962C8B-B14F-4D97-AF65-F5344CB8AC3E}">
        <p14:creationId xmlns:p14="http://schemas.microsoft.com/office/powerpoint/2010/main" val="221471457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2.png">
            <a:extLst>
              <a:ext uri="{FF2B5EF4-FFF2-40B4-BE49-F238E27FC236}">
                <a16:creationId xmlns:a16="http://schemas.microsoft.com/office/drawing/2014/main" id="{84EA5BB6-D4A0-4CAB-AF79-95F7A64A5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2843808" y="2471607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2988270" y="2544632"/>
            <a:ext cx="11525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8" name="Text Box 56"/>
          <p:cNvSpPr txBox="1">
            <a:spLocks noChangeArrowheads="1"/>
          </p:cNvSpPr>
          <p:nvPr/>
        </p:nvSpPr>
        <p:spPr bwMode="auto">
          <a:xfrm>
            <a:off x="4140795" y="2996952"/>
            <a:ext cx="1150938" cy="36004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Schuld</a:t>
            </a:r>
          </a:p>
        </p:txBody>
      </p:sp>
      <p:sp>
        <p:nvSpPr>
          <p:cNvPr id="9" name="Text Box 57"/>
          <p:cNvSpPr txBox="1">
            <a:spLocks noChangeArrowheads="1"/>
          </p:cNvSpPr>
          <p:nvPr/>
        </p:nvSpPr>
        <p:spPr bwMode="auto">
          <a:xfrm>
            <a:off x="4140795" y="2544632"/>
            <a:ext cx="1150938" cy="472004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Eigen vermogen</a:t>
            </a:r>
          </a:p>
        </p:txBody>
      </p:sp>
      <p:sp>
        <p:nvSpPr>
          <p:cNvPr id="10" name="Text Box 58"/>
          <p:cNvSpPr txBox="1">
            <a:spLocks noChangeArrowheads="1"/>
          </p:cNvSpPr>
          <p:nvPr/>
        </p:nvSpPr>
        <p:spPr bwMode="auto">
          <a:xfrm>
            <a:off x="4140795" y="3356992"/>
            <a:ext cx="1150938" cy="23142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&lt;1Y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2989015" y="3263770"/>
            <a:ext cx="11509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Voorraden</a:t>
            </a:r>
          </a:p>
        </p:txBody>
      </p:sp>
      <p:sp>
        <p:nvSpPr>
          <p:cNvPr id="12" name="Text Box 61"/>
          <p:cNvSpPr txBox="1">
            <a:spLocks noChangeArrowheads="1"/>
          </p:cNvSpPr>
          <p:nvPr/>
        </p:nvSpPr>
        <p:spPr bwMode="auto">
          <a:xfrm>
            <a:off x="2989015" y="3911470"/>
            <a:ext cx="1150937" cy="46910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Vorderingen</a:t>
            </a:r>
          </a:p>
        </p:txBody>
      </p: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2988270" y="3481257"/>
            <a:ext cx="11509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BE" sz="1200"/>
              <a:t>Handels-vorderingen</a:t>
            </a:r>
            <a:endParaRPr lang="nl-NL" sz="1200"/>
          </a:p>
        </p:txBody>
      </p:sp>
      <p:sp>
        <p:nvSpPr>
          <p:cNvPr id="14" name="Text Box 63"/>
          <p:cNvSpPr txBox="1">
            <a:spLocks noChangeArrowheads="1"/>
          </p:cNvSpPr>
          <p:nvPr/>
        </p:nvSpPr>
        <p:spPr bwMode="auto">
          <a:xfrm>
            <a:off x="4140795" y="3588413"/>
            <a:ext cx="1150938" cy="253207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KT Fin Schuld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5" name="Text Box 64"/>
          <p:cNvSpPr txBox="1">
            <a:spLocks noChangeArrowheads="1"/>
          </p:cNvSpPr>
          <p:nvPr/>
        </p:nvSpPr>
        <p:spPr bwMode="auto">
          <a:xfrm>
            <a:off x="4140795" y="3840032"/>
            <a:ext cx="11509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Leveranciers</a:t>
            </a:r>
          </a:p>
        </p:txBody>
      </p:sp>
      <p:sp>
        <p:nvSpPr>
          <p:cNvPr id="19" name="Text Box 72"/>
          <p:cNvSpPr txBox="1">
            <a:spLocks noChangeArrowheads="1"/>
          </p:cNvSpPr>
          <p:nvPr/>
        </p:nvSpPr>
        <p:spPr bwMode="auto">
          <a:xfrm>
            <a:off x="4140795" y="4128957"/>
            <a:ext cx="1150938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Soc/Fisc.</a:t>
            </a:r>
          </a:p>
          <a:p>
            <a:pPr algn="ctr" eaLnBrk="1" hangingPunct="1"/>
            <a:r>
              <a:rPr lang="nl-NL" sz="1200"/>
              <a:t>Schulden</a:t>
            </a:r>
          </a:p>
          <a:p>
            <a:pPr algn="ctr" eaLnBrk="1" hangingPunct="1"/>
            <a:endParaRPr lang="nl-NL" sz="1200"/>
          </a:p>
        </p:txBody>
      </p:sp>
      <p:sp>
        <p:nvSpPr>
          <p:cNvPr id="20" name="Text Box 73"/>
          <p:cNvSpPr txBox="1">
            <a:spLocks noChangeArrowheads="1"/>
          </p:cNvSpPr>
          <p:nvPr/>
        </p:nvSpPr>
        <p:spPr bwMode="auto">
          <a:xfrm>
            <a:off x="2984356" y="4381625"/>
            <a:ext cx="1152525" cy="26709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 err="1"/>
              <a:t>Liq.Middelen</a:t>
            </a:r>
            <a:endParaRPr lang="nl-NL" sz="1000" dirty="0"/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4140795" y="2471607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25" name="TextBox 24"/>
          <p:cNvSpPr txBox="1"/>
          <p:nvPr/>
        </p:nvSpPr>
        <p:spPr>
          <a:xfrm>
            <a:off x="3682013" y="2123564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Balans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188CA54C-0445-4513-A1AE-8B6748E72FBA}"/>
              </a:ext>
            </a:extLst>
          </p:cNvPr>
          <p:cNvSpPr/>
          <p:nvPr/>
        </p:nvSpPr>
        <p:spPr>
          <a:xfrm>
            <a:off x="2992582" y="3010395"/>
            <a:ext cx="2297875" cy="1620982"/>
          </a:xfrm>
          <a:custGeom>
            <a:avLst/>
            <a:gdLst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51906 w 2297875"/>
              <a:gd name="connsiteY4" fmla="*/ 831273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7875" h="1620982">
                <a:moveTo>
                  <a:pt x="1294410" y="825335"/>
                </a:moveTo>
                <a:lnTo>
                  <a:pt x="2297875" y="831273"/>
                </a:lnTo>
                <a:lnTo>
                  <a:pt x="2286000" y="5937"/>
                </a:lnTo>
                <a:lnTo>
                  <a:pt x="1140031" y="0"/>
                </a:lnTo>
                <a:lnTo>
                  <a:pt x="1151906" y="831273"/>
                </a:lnTo>
                <a:lnTo>
                  <a:pt x="890649" y="1377537"/>
                </a:lnTo>
                <a:lnTo>
                  <a:pt x="0" y="1377537"/>
                </a:lnTo>
                <a:lnTo>
                  <a:pt x="0" y="1620982"/>
                </a:lnTo>
                <a:lnTo>
                  <a:pt x="1145969" y="1609106"/>
                </a:lnTo>
                <a:lnTo>
                  <a:pt x="1145969" y="1365662"/>
                </a:lnTo>
                <a:lnTo>
                  <a:pt x="985652" y="1377537"/>
                </a:lnTo>
                <a:lnTo>
                  <a:pt x="1294410" y="825335"/>
                </a:lnTo>
                <a:close/>
              </a:path>
            </a:pathLst>
          </a:custGeom>
          <a:solidFill>
            <a:srgbClr val="92D050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B299431-35A9-4F60-A376-0F526B0EDFE5}"/>
              </a:ext>
            </a:extLst>
          </p:cNvPr>
          <p:cNvSpPr txBox="1"/>
          <p:nvPr/>
        </p:nvSpPr>
        <p:spPr>
          <a:xfrm rot="5400000">
            <a:off x="4916262" y="3234131"/>
            <a:ext cx="1013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00B050"/>
                </a:solidFill>
              </a:rPr>
              <a:t>Net-cash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BF2AF88-27AE-4A0F-A2A2-FC95706ABFFD}"/>
              </a:ext>
            </a:extLst>
          </p:cNvPr>
          <p:cNvSpPr txBox="1"/>
          <p:nvPr/>
        </p:nvSpPr>
        <p:spPr>
          <a:xfrm>
            <a:off x="2913179" y="4570241"/>
            <a:ext cx="248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4472BE"/>
                </a:solidFill>
              </a:rPr>
              <a:t>Bedrijfskapitaalbehoefte</a:t>
            </a: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A9C10B4B-2294-43B5-A0D3-4D8AD6731EEB}"/>
              </a:ext>
            </a:extLst>
          </p:cNvPr>
          <p:cNvSpPr/>
          <p:nvPr/>
        </p:nvSpPr>
        <p:spPr>
          <a:xfrm>
            <a:off x="2974769" y="3265714"/>
            <a:ext cx="1163782" cy="1110343"/>
          </a:xfrm>
          <a:custGeom>
            <a:avLst/>
            <a:gdLst>
              <a:gd name="connsiteX0" fmla="*/ 5937 w 1163782"/>
              <a:gd name="connsiteY0" fmla="*/ 0 h 1110343"/>
              <a:gd name="connsiteX1" fmla="*/ 1163782 w 1163782"/>
              <a:gd name="connsiteY1" fmla="*/ 5938 h 1110343"/>
              <a:gd name="connsiteX2" fmla="*/ 1140031 w 1163782"/>
              <a:gd name="connsiteY2" fmla="*/ 581891 h 1110343"/>
              <a:gd name="connsiteX3" fmla="*/ 896587 w 1163782"/>
              <a:gd name="connsiteY3" fmla="*/ 1110343 h 1110343"/>
              <a:gd name="connsiteX4" fmla="*/ 0 w 1163782"/>
              <a:gd name="connsiteY4" fmla="*/ 1110343 h 1110343"/>
              <a:gd name="connsiteX5" fmla="*/ 5937 w 1163782"/>
              <a:gd name="connsiteY5" fmla="*/ 0 h 111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782" h="1110343">
                <a:moveTo>
                  <a:pt x="5937" y="0"/>
                </a:moveTo>
                <a:lnTo>
                  <a:pt x="1163782" y="5938"/>
                </a:lnTo>
                <a:lnTo>
                  <a:pt x="1140031" y="581891"/>
                </a:lnTo>
                <a:lnTo>
                  <a:pt x="896587" y="1110343"/>
                </a:lnTo>
                <a:lnTo>
                  <a:pt x="0" y="1110343"/>
                </a:lnTo>
                <a:lnTo>
                  <a:pt x="5937" y="0"/>
                </a:lnTo>
                <a:close/>
              </a:path>
            </a:pathLst>
          </a:custGeom>
          <a:solidFill>
            <a:srgbClr val="4472BE">
              <a:alpha val="21961"/>
            </a:srgbClr>
          </a:solidFill>
          <a:ln>
            <a:solidFill>
              <a:srgbClr val="2F528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873F4D73-845A-42CC-BA9A-1EF19FE1D19B}"/>
              </a:ext>
            </a:extLst>
          </p:cNvPr>
          <p:cNvSpPr/>
          <p:nvPr/>
        </p:nvSpPr>
        <p:spPr>
          <a:xfrm>
            <a:off x="3996046" y="3840239"/>
            <a:ext cx="1306286" cy="801584"/>
          </a:xfrm>
          <a:custGeom>
            <a:avLst/>
            <a:gdLst>
              <a:gd name="connsiteX0" fmla="*/ 0 w 1306286"/>
              <a:gd name="connsiteY0" fmla="*/ 522514 h 801584"/>
              <a:gd name="connsiteX1" fmla="*/ 154379 w 1306286"/>
              <a:gd name="connsiteY1" fmla="*/ 522514 h 801584"/>
              <a:gd name="connsiteX2" fmla="*/ 160317 w 1306286"/>
              <a:gd name="connsiteY2" fmla="*/ 795647 h 801584"/>
              <a:gd name="connsiteX3" fmla="*/ 1288473 w 1306286"/>
              <a:gd name="connsiteY3" fmla="*/ 801584 h 801584"/>
              <a:gd name="connsiteX4" fmla="*/ 1306286 w 1306286"/>
              <a:gd name="connsiteY4" fmla="*/ 0 h 801584"/>
              <a:gd name="connsiteX5" fmla="*/ 285008 w 1306286"/>
              <a:gd name="connsiteY5" fmla="*/ 17813 h 801584"/>
              <a:gd name="connsiteX6" fmla="*/ 0 w 1306286"/>
              <a:gd name="connsiteY6" fmla="*/ 522514 h 80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6286" h="801584">
                <a:moveTo>
                  <a:pt x="0" y="522514"/>
                </a:moveTo>
                <a:lnTo>
                  <a:pt x="154379" y="522514"/>
                </a:lnTo>
                <a:lnTo>
                  <a:pt x="160317" y="795647"/>
                </a:lnTo>
                <a:lnTo>
                  <a:pt x="1288473" y="801584"/>
                </a:lnTo>
                <a:lnTo>
                  <a:pt x="1306286" y="0"/>
                </a:lnTo>
                <a:lnTo>
                  <a:pt x="285008" y="17813"/>
                </a:lnTo>
                <a:lnTo>
                  <a:pt x="0" y="522514"/>
                </a:lnTo>
                <a:close/>
              </a:path>
            </a:pathLst>
          </a:custGeom>
          <a:solidFill>
            <a:srgbClr val="4472C4">
              <a:alpha val="2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669F2CF-8FEF-4E75-8DF2-0165C2EE9541}"/>
              </a:ext>
            </a:extLst>
          </p:cNvPr>
          <p:cNvSpPr/>
          <p:nvPr/>
        </p:nvSpPr>
        <p:spPr>
          <a:xfrm>
            <a:off x="2986994" y="2549549"/>
            <a:ext cx="1149887" cy="718518"/>
          </a:xfrm>
          <a:prstGeom prst="rect">
            <a:avLst/>
          </a:prstGeom>
          <a:solidFill>
            <a:srgbClr val="FFFF00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282B304-EF8C-4827-A384-618FFCCD4AF2}"/>
              </a:ext>
            </a:extLst>
          </p:cNvPr>
          <p:cNvSpPr txBox="1"/>
          <p:nvPr/>
        </p:nvSpPr>
        <p:spPr>
          <a:xfrm rot="16200000">
            <a:off x="2340089" y="2736322"/>
            <a:ext cx="1086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accent2">
                    <a:lumMod val="75000"/>
                  </a:schemeClr>
                </a:solidFill>
              </a:rPr>
              <a:t>Vaste act.</a:t>
            </a:r>
          </a:p>
        </p:txBody>
      </p:sp>
      <p:pic>
        <p:nvPicPr>
          <p:cNvPr id="29" name="image1.jpeg">
            <a:extLst>
              <a:ext uri="{FF2B5EF4-FFF2-40B4-BE49-F238E27FC236}">
                <a16:creationId xmlns:a16="http://schemas.microsoft.com/office/drawing/2014/main" id="{499F2961-2F8F-4805-B296-4382C3B6C9A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1844" y="5988106"/>
            <a:ext cx="1459448" cy="73337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85392C1-95B4-496C-9AE3-2E20C07E5D9F}"/>
              </a:ext>
            </a:extLst>
          </p:cNvPr>
          <p:cNvSpPr txBox="1"/>
          <p:nvPr/>
        </p:nvSpPr>
        <p:spPr>
          <a:xfrm>
            <a:off x="1417884" y="489953"/>
            <a:ext cx="666368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000" dirty="0"/>
              <a:t>GECORRIGEERDE SUBSTANTIËLE WAARDE</a:t>
            </a:r>
          </a:p>
        </p:txBody>
      </p:sp>
      <p:sp>
        <p:nvSpPr>
          <p:cNvPr id="30" name="AutoShape 48">
            <a:extLst>
              <a:ext uri="{FF2B5EF4-FFF2-40B4-BE49-F238E27FC236}">
                <a16:creationId xmlns:a16="http://schemas.microsoft.com/office/drawing/2014/main" id="{D4AFA16E-1961-40C0-8100-C82A368A0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959" y="1387278"/>
            <a:ext cx="1084654" cy="636818"/>
          </a:xfrm>
          <a:prstGeom prst="flowChartPredefinedProcess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l-BE"/>
          </a:p>
        </p:txBody>
      </p:sp>
      <p:sp>
        <p:nvSpPr>
          <p:cNvPr id="31" name="Text Box 49">
            <a:extLst>
              <a:ext uri="{FF2B5EF4-FFF2-40B4-BE49-F238E27FC236}">
                <a16:creationId xmlns:a16="http://schemas.microsoft.com/office/drawing/2014/main" id="{D6338B1E-0201-4FCD-A07D-4E609230A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405" y="1498144"/>
            <a:ext cx="936086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/>
              <a:t>Afschrijvingstabel</a:t>
            </a:r>
            <a:endParaRPr lang="nl-NL" dirty="0"/>
          </a:p>
        </p:txBody>
      </p:sp>
      <p:pic>
        <p:nvPicPr>
          <p:cNvPr id="32" name="Picture 2" descr="De bronafbeelding bekijken">
            <a:extLst>
              <a:ext uri="{FF2B5EF4-FFF2-40B4-BE49-F238E27FC236}">
                <a16:creationId xmlns:a16="http://schemas.microsoft.com/office/drawing/2014/main" id="{2404C222-9BF4-4564-96BC-D1A6791AF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53" y="2383502"/>
            <a:ext cx="1200760" cy="90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205620-1A13-4898-A006-CE5783D8845F}"/>
              </a:ext>
            </a:extLst>
          </p:cNvPr>
          <p:cNvSpPr txBox="1"/>
          <p:nvPr/>
        </p:nvSpPr>
        <p:spPr>
          <a:xfrm>
            <a:off x="1173406" y="3778985"/>
            <a:ext cx="1517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Waardering?</a:t>
            </a:r>
          </a:p>
        </p:txBody>
      </p:sp>
      <p:pic>
        <p:nvPicPr>
          <p:cNvPr id="5122" name="Picture 2" descr="Afbeeldingsresultaten voor racefiets">
            <a:extLst>
              <a:ext uri="{FF2B5EF4-FFF2-40B4-BE49-F238E27FC236}">
                <a16:creationId xmlns:a16="http://schemas.microsoft.com/office/drawing/2014/main" id="{09D0F982-3FF4-4114-8435-B6610F14D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62" y="5192604"/>
            <a:ext cx="1533485" cy="100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F24B744D-E909-4B30-9154-7594C02FE3B1}"/>
              </a:ext>
            </a:extLst>
          </p:cNvPr>
          <p:cNvSpPr txBox="1"/>
          <p:nvPr/>
        </p:nvSpPr>
        <p:spPr>
          <a:xfrm>
            <a:off x="1111434" y="4854665"/>
            <a:ext cx="1517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Bedrijfsmatig?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6863B73-FD93-4855-8D99-40D4FF576919}"/>
              </a:ext>
            </a:extLst>
          </p:cNvPr>
          <p:cNvSpPr txBox="1"/>
          <p:nvPr/>
        </p:nvSpPr>
        <p:spPr>
          <a:xfrm>
            <a:off x="1180357" y="4128957"/>
            <a:ext cx="1517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Economische gebruiksduur?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2A50895-101B-4757-8332-B94030CF2B3C}"/>
              </a:ext>
            </a:extLst>
          </p:cNvPr>
          <p:cNvSpPr txBox="1"/>
          <p:nvPr/>
        </p:nvSpPr>
        <p:spPr>
          <a:xfrm>
            <a:off x="1111434" y="2102275"/>
            <a:ext cx="1736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Aanwezigheid?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AA19A9-F9E7-4672-BA86-0673D0AB1BE2}"/>
              </a:ext>
            </a:extLst>
          </p:cNvPr>
          <p:cNvSpPr/>
          <p:nvPr/>
        </p:nvSpPr>
        <p:spPr>
          <a:xfrm>
            <a:off x="4163448" y="2532526"/>
            <a:ext cx="1135236" cy="21092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E611760-89B3-4FF8-985B-803199B8CBE7}"/>
              </a:ext>
            </a:extLst>
          </p:cNvPr>
          <p:cNvSpPr/>
          <p:nvPr/>
        </p:nvSpPr>
        <p:spPr>
          <a:xfrm>
            <a:off x="2982907" y="3267910"/>
            <a:ext cx="1135236" cy="137391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0914203-12A0-43BC-B631-E0258CEDB38D}"/>
              </a:ext>
            </a:extLst>
          </p:cNvPr>
          <p:cNvSpPr txBox="1"/>
          <p:nvPr/>
        </p:nvSpPr>
        <p:spPr>
          <a:xfrm>
            <a:off x="3045974" y="5178321"/>
            <a:ext cx="1517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Gecorrigeerde waarde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2EBD99-90BC-4222-9258-A8D641D0A50E}"/>
              </a:ext>
            </a:extLst>
          </p:cNvPr>
          <p:cNvSpPr/>
          <p:nvPr/>
        </p:nvSpPr>
        <p:spPr>
          <a:xfrm>
            <a:off x="938623" y="1282698"/>
            <a:ext cx="1753299" cy="50027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B4F13A9-C5E6-41B4-A847-1D782C40A0AF}"/>
              </a:ext>
            </a:extLst>
          </p:cNvPr>
          <p:cNvCxnSpPr/>
          <p:nvPr/>
        </p:nvCxnSpPr>
        <p:spPr>
          <a:xfrm>
            <a:off x="2697884" y="5374652"/>
            <a:ext cx="319764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033FC7C8-5477-4A7C-B43C-8F4B786E581F}"/>
              </a:ext>
            </a:extLst>
          </p:cNvPr>
          <p:cNvSpPr txBox="1"/>
          <p:nvPr/>
        </p:nvSpPr>
        <p:spPr>
          <a:xfrm>
            <a:off x="1166545" y="3409653"/>
            <a:ext cx="1517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Eigendom?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39ADF0F-3012-410E-9F7B-4B4EB8B52E9C}"/>
              </a:ext>
            </a:extLst>
          </p:cNvPr>
          <p:cNvSpPr txBox="1"/>
          <p:nvPr/>
        </p:nvSpPr>
        <p:spPr>
          <a:xfrm>
            <a:off x="4677669" y="5161230"/>
            <a:ext cx="1517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-/- Fiscale latentie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E7EA2F7-629A-4856-8AF6-648FD3DDD4ED}"/>
              </a:ext>
            </a:extLst>
          </p:cNvPr>
          <p:cNvCxnSpPr/>
          <p:nvPr/>
        </p:nvCxnSpPr>
        <p:spPr>
          <a:xfrm>
            <a:off x="4571184" y="5374652"/>
            <a:ext cx="319764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30F3DBE-CC8D-4CE1-9954-05981D4AD8F4}"/>
              </a:ext>
            </a:extLst>
          </p:cNvPr>
          <p:cNvSpPr txBox="1"/>
          <p:nvPr/>
        </p:nvSpPr>
        <p:spPr>
          <a:xfrm>
            <a:off x="5003570" y="5693686"/>
            <a:ext cx="9645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>
                <a:solidFill>
                  <a:srgbClr val="FF0000"/>
                </a:solidFill>
              </a:rPr>
              <a:t>(</a:t>
            </a:r>
            <a:r>
              <a:rPr lang="nl-BE" sz="1200" dirty="0" err="1">
                <a:solidFill>
                  <a:srgbClr val="FF0000"/>
                </a:solidFill>
              </a:rPr>
              <a:t>bvb</a:t>
            </a:r>
            <a:r>
              <a:rPr lang="nl-BE" sz="1200" dirty="0">
                <a:solidFill>
                  <a:srgbClr val="FF0000"/>
                </a:solidFill>
              </a:rPr>
              <a:t>. 12,5%)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01B37672-D552-4D70-8647-3AB0F7BF4C5A}"/>
              </a:ext>
            </a:extLst>
          </p:cNvPr>
          <p:cNvCxnSpPr/>
          <p:nvPr/>
        </p:nvCxnSpPr>
        <p:spPr>
          <a:xfrm>
            <a:off x="5968129" y="5366859"/>
            <a:ext cx="319764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C919DA59-1A45-4997-9901-142CBDAADB1A}"/>
              </a:ext>
            </a:extLst>
          </p:cNvPr>
          <p:cNvSpPr txBox="1"/>
          <p:nvPr/>
        </p:nvSpPr>
        <p:spPr>
          <a:xfrm>
            <a:off x="6300532" y="5079094"/>
            <a:ext cx="1777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 dirty="0"/>
              <a:t>Netto meer- of minderwaarde</a:t>
            </a:r>
          </a:p>
        </p:txBody>
      </p:sp>
    </p:spTree>
    <p:extLst>
      <p:ext uri="{BB962C8B-B14F-4D97-AF65-F5344CB8AC3E}">
        <p14:creationId xmlns:p14="http://schemas.microsoft.com/office/powerpoint/2010/main" val="97712282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2.png">
            <a:extLst>
              <a:ext uri="{FF2B5EF4-FFF2-40B4-BE49-F238E27FC236}">
                <a16:creationId xmlns:a16="http://schemas.microsoft.com/office/drawing/2014/main" id="{84EA5BB6-D4A0-4CAB-AF79-95F7A64A5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2843808" y="2471607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2988270" y="2544632"/>
            <a:ext cx="11525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8" name="Text Box 56"/>
          <p:cNvSpPr txBox="1">
            <a:spLocks noChangeArrowheads="1"/>
          </p:cNvSpPr>
          <p:nvPr/>
        </p:nvSpPr>
        <p:spPr bwMode="auto">
          <a:xfrm>
            <a:off x="4140795" y="2996952"/>
            <a:ext cx="1150938" cy="36004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Schuld</a:t>
            </a:r>
          </a:p>
        </p:txBody>
      </p:sp>
      <p:sp>
        <p:nvSpPr>
          <p:cNvPr id="9" name="Text Box 57"/>
          <p:cNvSpPr txBox="1">
            <a:spLocks noChangeArrowheads="1"/>
          </p:cNvSpPr>
          <p:nvPr/>
        </p:nvSpPr>
        <p:spPr bwMode="auto">
          <a:xfrm>
            <a:off x="4140795" y="2544632"/>
            <a:ext cx="1150938" cy="472004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Eigen vermogen</a:t>
            </a:r>
          </a:p>
        </p:txBody>
      </p:sp>
      <p:sp>
        <p:nvSpPr>
          <p:cNvPr id="10" name="Text Box 58"/>
          <p:cNvSpPr txBox="1">
            <a:spLocks noChangeArrowheads="1"/>
          </p:cNvSpPr>
          <p:nvPr/>
        </p:nvSpPr>
        <p:spPr bwMode="auto">
          <a:xfrm>
            <a:off x="4140795" y="3356992"/>
            <a:ext cx="1150938" cy="23142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&lt;1Y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2989015" y="3263770"/>
            <a:ext cx="11509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Voorraden</a:t>
            </a:r>
          </a:p>
        </p:txBody>
      </p:sp>
      <p:sp>
        <p:nvSpPr>
          <p:cNvPr id="12" name="Text Box 61"/>
          <p:cNvSpPr txBox="1">
            <a:spLocks noChangeArrowheads="1"/>
          </p:cNvSpPr>
          <p:nvPr/>
        </p:nvSpPr>
        <p:spPr bwMode="auto">
          <a:xfrm>
            <a:off x="2989015" y="3911470"/>
            <a:ext cx="1150937" cy="46910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Vorderingen</a:t>
            </a:r>
          </a:p>
        </p:txBody>
      </p: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2988270" y="3481257"/>
            <a:ext cx="11509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BE" sz="1200"/>
              <a:t>Handels-vorderingen</a:t>
            </a:r>
            <a:endParaRPr lang="nl-NL" sz="1200"/>
          </a:p>
        </p:txBody>
      </p:sp>
      <p:sp>
        <p:nvSpPr>
          <p:cNvPr id="14" name="Text Box 63"/>
          <p:cNvSpPr txBox="1">
            <a:spLocks noChangeArrowheads="1"/>
          </p:cNvSpPr>
          <p:nvPr/>
        </p:nvSpPr>
        <p:spPr bwMode="auto">
          <a:xfrm>
            <a:off x="4140795" y="3588413"/>
            <a:ext cx="1150938" cy="253207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KT Fin Schuld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5" name="Text Box 64"/>
          <p:cNvSpPr txBox="1">
            <a:spLocks noChangeArrowheads="1"/>
          </p:cNvSpPr>
          <p:nvPr/>
        </p:nvSpPr>
        <p:spPr bwMode="auto">
          <a:xfrm>
            <a:off x="4140795" y="3840032"/>
            <a:ext cx="11509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Leveranciers</a:t>
            </a:r>
          </a:p>
        </p:txBody>
      </p:sp>
      <p:sp>
        <p:nvSpPr>
          <p:cNvPr id="19" name="Text Box 72"/>
          <p:cNvSpPr txBox="1">
            <a:spLocks noChangeArrowheads="1"/>
          </p:cNvSpPr>
          <p:nvPr/>
        </p:nvSpPr>
        <p:spPr bwMode="auto">
          <a:xfrm>
            <a:off x="4140795" y="4128957"/>
            <a:ext cx="1150938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Soc/Fisc.</a:t>
            </a:r>
          </a:p>
          <a:p>
            <a:pPr algn="ctr" eaLnBrk="1" hangingPunct="1"/>
            <a:r>
              <a:rPr lang="nl-NL" sz="1200"/>
              <a:t>Schulden</a:t>
            </a:r>
          </a:p>
          <a:p>
            <a:pPr algn="ctr" eaLnBrk="1" hangingPunct="1"/>
            <a:endParaRPr lang="nl-NL" sz="1200"/>
          </a:p>
        </p:txBody>
      </p:sp>
      <p:sp>
        <p:nvSpPr>
          <p:cNvPr id="20" name="Text Box 73"/>
          <p:cNvSpPr txBox="1">
            <a:spLocks noChangeArrowheads="1"/>
          </p:cNvSpPr>
          <p:nvPr/>
        </p:nvSpPr>
        <p:spPr bwMode="auto">
          <a:xfrm>
            <a:off x="2984356" y="4381625"/>
            <a:ext cx="1152525" cy="26709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 err="1"/>
              <a:t>Liq.Middelen</a:t>
            </a:r>
            <a:endParaRPr lang="nl-NL" sz="1000" dirty="0"/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4140795" y="2471607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25" name="TextBox 24"/>
          <p:cNvSpPr txBox="1"/>
          <p:nvPr/>
        </p:nvSpPr>
        <p:spPr>
          <a:xfrm>
            <a:off x="3682013" y="2123564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Balans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188CA54C-0445-4513-A1AE-8B6748E72FBA}"/>
              </a:ext>
            </a:extLst>
          </p:cNvPr>
          <p:cNvSpPr/>
          <p:nvPr/>
        </p:nvSpPr>
        <p:spPr>
          <a:xfrm>
            <a:off x="2992582" y="3010395"/>
            <a:ext cx="2297875" cy="1620982"/>
          </a:xfrm>
          <a:custGeom>
            <a:avLst/>
            <a:gdLst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51906 w 2297875"/>
              <a:gd name="connsiteY4" fmla="*/ 831273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7875" h="1620982">
                <a:moveTo>
                  <a:pt x="1294410" y="825335"/>
                </a:moveTo>
                <a:lnTo>
                  <a:pt x="2297875" y="831273"/>
                </a:lnTo>
                <a:lnTo>
                  <a:pt x="2286000" y="5937"/>
                </a:lnTo>
                <a:lnTo>
                  <a:pt x="1140031" y="0"/>
                </a:lnTo>
                <a:lnTo>
                  <a:pt x="1151906" y="831273"/>
                </a:lnTo>
                <a:lnTo>
                  <a:pt x="890649" y="1377537"/>
                </a:lnTo>
                <a:lnTo>
                  <a:pt x="0" y="1377537"/>
                </a:lnTo>
                <a:lnTo>
                  <a:pt x="0" y="1620982"/>
                </a:lnTo>
                <a:lnTo>
                  <a:pt x="1145969" y="1609106"/>
                </a:lnTo>
                <a:lnTo>
                  <a:pt x="1145969" y="1365662"/>
                </a:lnTo>
                <a:lnTo>
                  <a:pt x="985652" y="1377537"/>
                </a:lnTo>
                <a:lnTo>
                  <a:pt x="1294410" y="825335"/>
                </a:lnTo>
                <a:close/>
              </a:path>
            </a:pathLst>
          </a:custGeom>
          <a:solidFill>
            <a:srgbClr val="92D050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B299431-35A9-4F60-A376-0F526B0EDFE5}"/>
              </a:ext>
            </a:extLst>
          </p:cNvPr>
          <p:cNvSpPr txBox="1"/>
          <p:nvPr/>
        </p:nvSpPr>
        <p:spPr>
          <a:xfrm rot="5400000">
            <a:off x="4916262" y="3234131"/>
            <a:ext cx="1013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00B050"/>
                </a:solidFill>
              </a:rPr>
              <a:t>Net-cash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BF2AF88-27AE-4A0F-A2A2-FC95706ABFFD}"/>
              </a:ext>
            </a:extLst>
          </p:cNvPr>
          <p:cNvSpPr txBox="1"/>
          <p:nvPr/>
        </p:nvSpPr>
        <p:spPr>
          <a:xfrm>
            <a:off x="2913179" y="4570241"/>
            <a:ext cx="248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4472BE"/>
                </a:solidFill>
              </a:rPr>
              <a:t>Bedrijfskapitaalbehoefte</a:t>
            </a: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A9C10B4B-2294-43B5-A0D3-4D8AD6731EEB}"/>
              </a:ext>
            </a:extLst>
          </p:cNvPr>
          <p:cNvSpPr/>
          <p:nvPr/>
        </p:nvSpPr>
        <p:spPr>
          <a:xfrm>
            <a:off x="2974769" y="3265714"/>
            <a:ext cx="1163782" cy="1110343"/>
          </a:xfrm>
          <a:custGeom>
            <a:avLst/>
            <a:gdLst>
              <a:gd name="connsiteX0" fmla="*/ 5937 w 1163782"/>
              <a:gd name="connsiteY0" fmla="*/ 0 h 1110343"/>
              <a:gd name="connsiteX1" fmla="*/ 1163782 w 1163782"/>
              <a:gd name="connsiteY1" fmla="*/ 5938 h 1110343"/>
              <a:gd name="connsiteX2" fmla="*/ 1140031 w 1163782"/>
              <a:gd name="connsiteY2" fmla="*/ 581891 h 1110343"/>
              <a:gd name="connsiteX3" fmla="*/ 896587 w 1163782"/>
              <a:gd name="connsiteY3" fmla="*/ 1110343 h 1110343"/>
              <a:gd name="connsiteX4" fmla="*/ 0 w 1163782"/>
              <a:gd name="connsiteY4" fmla="*/ 1110343 h 1110343"/>
              <a:gd name="connsiteX5" fmla="*/ 5937 w 1163782"/>
              <a:gd name="connsiteY5" fmla="*/ 0 h 111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782" h="1110343">
                <a:moveTo>
                  <a:pt x="5937" y="0"/>
                </a:moveTo>
                <a:lnTo>
                  <a:pt x="1163782" y="5938"/>
                </a:lnTo>
                <a:lnTo>
                  <a:pt x="1140031" y="581891"/>
                </a:lnTo>
                <a:lnTo>
                  <a:pt x="896587" y="1110343"/>
                </a:lnTo>
                <a:lnTo>
                  <a:pt x="0" y="1110343"/>
                </a:lnTo>
                <a:lnTo>
                  <a:pt x="5937" y="0"/>
                </a:lnTo>
                <a:close/>
              </a:path>
            </a:pathLst>
          </a:custGeom>
          <a:solidFill>
            <a:srgbClr val="4472BE">
              <a:alpha val="21961"/>
            </a:srgbClr>
          </a:solidFill>
          <a:ln>
            <a:solidFill>
              <a:srgbClr val="2F528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873F4D73-845A-42CC-BA9A-1EF19FE1D19B}"/>
              </a:ext>
            </a:extLst>
          </p:cNvPr>
          <p:cNvSpPr/>
          <p:nvPr/>
        </p:nvSpPr>
        <p:spPr>
          <a:xfrm>
            <a:off x="3996046" y="3840239"/>
            <a:ext cx="1306286" cy="801584"/>
          </a:xfrm>
          <a:custGeom>
            <a:avLst/>
            <a:gdLst>
              <a:gd name="connsiteX0" fmla="*/ 0 w 1306286"/>
              <a:gd name="connsiteY0" fmla="*/ 522514 h 801584"/>
              <a:gd name="connsiteX1" fmla="*/ 154379 w 1306286"/>
              <a:gd name="connsiteY1" fmla="*/ 522514 h 801584"/>
              <a:gd name="connsiteX2" fmla="*/ 160317 w 1306286"/>
              <a:gd name="connsiteY2" fmla="*/ 795647 h 801584"/>
              <a:gd name="connsiteX3" fmla="*/ 1288473 w 1306286"/>
              <a:gd name="connsiteY3" fmla="*/ 801584 h 801584"/>
              <a:gd name="connsiteX4" fmla="*/ 1306286 w 1306286"/>
              <a:gd name="connsiteY4" fmla="*/ 0 h 801584"/>
              <a:gd name="connsiteX5" fmla="*/ 285008 w 1306286"/>
              <a:gd name="connsiteY5" fmla="*/ 17813 h 801584"/>
              <a:gd name="connsiteX6" fmla="*/ 0 w 1306286"/>
              <a:gd name="connsiteY6" fmla="*/ 522514 h 80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6286" h="801584">
                <a:moveTo>
                  <a:pt x="0" y="522514"/>
                </a:moveTo>
                <a:lnTo>
                  <a:pt x="154379" y="522514"/>
                </a:lnTo>
                <a:lnTo>
                  <a:pt x="160317" y="795647"/>
                </a:lnTo>
                <a:lnTo>
                  <a:pt x="1288473" y="801584"/>
                </a:lnTo>
                <a:lnTo>
                  <a:pt x="1306286" y="0"/>
                </a:lnTo>
                <a:lnTo>
                  <a:pt x="285008" y="17813"/>
                </a:lnTo>
                <a:lnTo>
                  <a:pt x="0" y="522514"/>
                </a:lnTo>
                <a:close/>
              </a:path>
            </a:pathLst>
          </a:custGeom>
          <a:solidFill>
            <a:srgbClr val="4472C4">
              <a:alpha val="2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669F2CF-8FEF-4E75-8DF2-0165C2EE9541}"/>
              </a:ext>
            </a:extLst>
          </p:cNvPr>
          <p:cNvSpPr/>
          <p:nvPr/>
        </p:nvSpPr>
        <p:spPr>
          <a:xfrm>
            <a:off x="2986994" y="2549549"/>
            <a:ext cx="1149887" cy="718518"/>
          </a:xfrm>
          <a:prstGeom prst="rect">
            <a:avLst/>
          </a:prstGeom>
          <a:solidFill>
            <a:srgbClr val="FFFF00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282B304-EF8C-4827-A384-618FFCCD4AF2}"/>
              </a:ext>
            </a:extLst>
          </p:cNvPr>
          <p:cNvSpPr txBox="1"/>
          <p:nvPr/>
        </p:nvSpPr>
        <p:spPr>
          <a:xfrm rot="16200000">
            <a:off x="2340089" y="2736322"/>
            <a:ext cx="1086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accent2">
                    <a:lumMod val="75000"/>
                  </a:schemeClr>
                </a:solidFill>
              </a:rPr>
              <a:t>Vaste act.</a:t>
            </a:r>
          </a:p>
        </p:txBody>
      </p:sp>
      <p:pic>
        <p:nvPicPr>
          <p:cNvPr id="29" name="image1.jpeg">
            <a:extLst>
              <a:ext uri="{FF2B5EF4-FFF2-40B4-BE49-F238E27FC236}">
                <a16:creationId xmlns:a16="http://schemas.microsoft.com/office/drawing/2014/main" id="{499F2961-2F8F-4805-B296-4382C3B6C9A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1844" y="5988106"/>
            <a:ext cx="1459448" cy="73337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85392C1-95B4-496C-9AE3-2E20C07E5D9F}"/>
              </a:ext>
            </a:extLst>
          </p:cNvPr>
          <p:cNvSpPr txBox="1"/>
          <p:nvPr/>
        </p:nvSpPr>
        <p:spPr>
          <a:xfrm>
            <a:off x="1417884" y="489953"/>
            <a:ext cx="666368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000" dirty="0"/>
              <a:t>GECORRIGEERDE SUBSTANTIËLE WAARDE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AA19A9-F9E7-4672-BA86-0673D0AB1BE2}"/>
              </a:ext>
            </a:extLst>
          </p:cNvPr>
          <p:cNvSpPr/>
          <p:nvPr/>
        </p:nvSpPr>
        <p:spPr>
          <a:xfrm>
            <a:off x="4163448" y="2532526"/>
            <a:ext cx="1135236" cy="21092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E611760-89B3-4FF8-985B-803199B8CBE7}"/>
              </a:ext>
            </a:extLst>
          </p:cNvPr>
          <p:cNvSpPr/>
          <p:nvPr/>
        </p:nvSpPr>
        <p:spPr>
          <a:xfrm>
            <a:off x="2982907" y="3267910"/>
            <a:ext cx="1135236" cy="137391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0311068-1B3F-4464-981D-8CCB5E7D28A9}"/>
              </a:ext>
            </a:extLst>
          </p:cNvPr>
          <p:cNvSpPr txBox="1"/>
          <p:nvPr/>
        </p:nvSpPr>
        <p:spPr>
          <a:xfrm>
            <a:off x="652093" y="2350621"/>
            <a:ext cx="1777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 dirty="0"/>
              <a:t>Goodwill op de balans?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3ED95DD-6E0D-43D6-9AF3-CB8ED2977783}"/>
              </a:ext>
            </a:extLst>
          </p:cNvPr>
          <p:cNvCxnSpPr>
            <a:stCxn id="47" idx="3"/>
          </p:cNvCxnSpPr>
          <p:nvPr/>
        </p:nvCxnSpPr>
        <p:spPr>
          <a:xfrm flipV="1">
            <a:off x="2429399" y="2655728"/>
            <a:ext cx="430987" cy="1805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723034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2.png">
            <a:extLst>
              <a:ext uri="{FF2B5EF4-FFF2-40B4-BE49-F238E27FC236}">
                <a16:creationId xmlns:a16="http://schemas.microsoft.com/office/drawing/2014/main" id="{84EA5BB6-D4A0-4CAB-AF79-95F7A64A5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2843808" y="2471607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2988270" y="2544632"/>
            <a:ext cx="11525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8" name="Text Box 56"/>
          <p:cNvSpPr txBox="1">
            <a:spLocks noChangeArrowheads="1"/>
          </p:cNvSpPr>
          <p:nvPr/>
        </p:nvSpPr>
        <p:spPr bwMode="auto">
          <a:xfrm>
            <a:off x="4140795" y="2996952"/>
            <a:ext cx="1150938" cy="36004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Schuld</a:t>
            </a:r>
          </a:p>
        </p:txBody>
      </p:sp>
      <p:sp>
        <p:nvSpPr>
          <p:cNvPr id="9" name="Text Box 57"/>
          <p:cNvSpPr txBox="1">
            <a:spLocks noChangeArrowheads="1"/>
          </p:cNvSpPr>
          <p:nvPr/>
        </p:nvSpPr>
        <p:spPr bwMode="auto">
          <a:xfrm>
            <a:off x="4140795" y="2544632"/>
            <a:ext cx="1150938" cy="472004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Eigen vermogen</a:t>
            </a:r>
          </a:p>
        </p:txBody>
      </p:sp>
      <p:sp>
        <p:nvSpPr>
          <p:cNvPr id="10" name="Text Box 58"/>
          <p:cNvSpPr txBox="1">
            <a:spLocks noChangeArrowheads="1"/>
          </p:cNvSpPr>
          <p:nvPr/>
        </p:nvSpPr>
        <p:spPr bwMode="auto">
          <a:xfrm>
            <a:off x="4140795" y="3356992"/>
            <a:ext cx="1150938" cy="23142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&lt;1Y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2989015" y="3263770"/>
            <a:ext cx="11509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Voorraden</a:t>
            </a:r>
          </a:p>
        </p:txBody>
      </p:sp>
      <p:sp>
        <p:nvSpPr>
          <p:cNvPr id="12" name="Text Box 61"/>
          <p:cNvSpPr txBox="1">
            <a:spLocks noChangeArrowheads="1"/>
          </p:cNvSpPr>
          <p:nvPr/>
        </p:nvSpPr>
        <p:spPr bwMode="auto">
          <a:xfrm>
            <a:off x="2989015" y="3911470"/>
            <a:ext cx="1150937" cy="46910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Vorderingen</a:t>
            </a:r>
          </a:p>
        </p:txBody>
      </p: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2988270" y="3481257"/>
            <a:ext cx="11509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BE" sz="1200"/>
              <a:t>Handels-vorderingen</a:t>
            </a:r>
            <a:endParaRPr lang="nl-NL" sz="1200"/>
          </a:p>
        </p:txBody>
      </p:sp>
      <p:sp>
        <p:nvSpPr>
          <p:cNvPr id="14" name="Text Box 63"/>
          <p:cNvSpPr txBox="1">
            <a:spLocks noChangeArrowheads="1"/>
          </p:cNvSpPr>
          <p:nvPr/>
        </p:nvSpPr>
        <p:spPr bwMode="auto">
          <a:xfrm>
            <a:off x="4140795" y="3588413"/>
            <a:ext cx="1150938" cy="253207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KT Fin Schuld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5" name="Text Box 64"/>
          <p:cNvSpPr txBox="1">
            <a:spLocks noChangeArrowheads="1"/>
          </p:cNvSpPr>
          <p:nvPr/>
        </p:nvSpPr>
        <p:spPr bwMode="auto">
          <a:xfrm>
            <a:off x="4140795" y="3840032"/>
            <a:ext cx="11509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Leveranciers</a:t>
            </a:r>
          </a:p>
        </p:txBody>
      </p:sp>
      <p:sp>
        <p:nvSpPr>
          <p:cNvPr id="19" name="Text Box 72"/>
          <p:cNvSpPr txBox="1">
            <a:spLocks noChangeArrowheads="1"/>
          </p:cNvSpPr>
          <p:nvPr/>
        </p:nvSpPr>
        <p:spPr bwMode="auto">
          <a:xfrm>
            <a:off x="4140795" y="4128957"/>
            <a:ext cx="1150938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Soc/Fisc.</a:t>
            </a:r>
          </a:p>
          <a:p>
            <a:pPr algn="ctr" eaLnBrk="1" hangingPunct="1"/>
            <a:r>
              <a:rPr lang="nl-NL" sz="1200"/>
              <a:t>Schulden</a:t>
            </a:r>
          </a:p>
          <a:p>
            <a:pPr algn="ctr" eaLnBrk="1" hangingPunct="1"/>
            <a:endParaRPr lang="nl-NL" sz="1200"/>
          </a:p>
        </p:txBody>
      </p:sp>
      <p:sp>
        <p:nvSpPr>
          <p:cNvPr id="20" name="Text Box 73"/>
          <p:cNvSpPr txBox="1">
            <a:spLocks noChangeArrowheads="1"/>
          </p:cNvSpPr>
          <p:nvPr/>
        </p:nvSpPr>
        <p:spPr bwMode="auto">
          <a:xfrm>
            <a:off x="2984356" y="4381625"/>
            <a:ext cx="1152525" cy="26709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 err="1"/>
              <a:t>Liq.Middelen</a:t>
            </a:r>
            <a:endParaRPr lang="nl-NL" sz="1000" dirty="0"/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4140795" y="2471607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25" name="TextBox 24"/>
          <p:cNvSpPr txBox="1"/>
          <p:nvPr/>
        </p:nvSpPr>
        <p:spPr>
          <a:xfrm>
            <a:off x="3682013" y="2123564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Balans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188CA54C-0445-4513-A1AE-8B6748E72FBA}"/>
              </a:ext>
            </a:extLst>
          </p:cNvPr>
          <p:cNvSpPr/>
          <p:nvPr/>
        </p:nvSpPr>
        <p:spPr>
          <a:xfrm>
            <a:off x="2992582" y="3010395"/>
            <a:ext cx="2297875" cy="1620982"/>
          </a:xfrm>
          <a:custGeom>
            <a:avLst/>
            <a:gdLst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51906 w 2297875"/>
              <a:gd name="connsiteY4" fmla="*/ 831273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7875" h="1620982">
                <a:moveTo>
                  <a:pt x="1294410" y="825335"/>
                </a:moveTo>
                <a:lnTo>
                  <a:pt x="2297875" y="831273"/>
                </a:lnTo>
                <a:lnTo>
                  <a:pt x="2286000" y="5937"/>
                </a:lnTo>
                <a:lnTo>
                  <a:pt x="1140031" y="0"/>
                </a:lnTo>
                <a:lnTo>
                  <a:pt x="1151906" y="831273"/>
                </a:lnTo>
                <a:lnTo>
                  <a:pt x="890649" y="1377537"/>
                </a:lnTo>
                <a:lnTo>
                  <a:pt x="0" y="1377537"/>
                </a:lnTo>
                <a:lnTo>
                  <a:pt x="0" y="1620982"/>
                </a:lnTo>
                <a:lnTo>
                  <a:pt x="1145969" y="1609106"/>
                </a:lnTo>
                <a:lnTo>
                  <a:pt x="1145969" y="1365662"/>
                </a:lnTo>
                <a:lnTo>
                  <a:pt x="985652" y="1377537"/>
                </a:lnTo>
                <a:lnTo>
                  <a:pt x="1294410" y="825335"/>
                </a:lnTo>
                <a:close/>
              </a:path>
            </a:pathLst>
          </a:custGeom>
          <a:solidFill>
            <a:srgbClr val="92D050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B299431-35A9-4F60-A376-0F526B0EDFE5}"/>
              </a:ext>
            </a:extLst>
          </p:cNvPr>
          <p:cNvSpPr txBox="1"/>
          <p:nvPr/>
        </p:nvSpPr>
        <p:spPr>
          <a:xfrm rot="5400000">
            <a:off x="4916262" y="3234131"/>
            <a:ext cx="1013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00B050"/>
                </a:solidFill>
              </a:rPr>
              <a:t>Net-cash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BF2AF88-27AE-4A0F-A2A2-FC95706ABFFD}"/>
              </a:ext>
            </a:extLst>
          </p:cNvPr>
          <p:cNvSpPr txBox="1"/>
          <p:nvPr/>
        </p:nvSpPr>
        <p:spPr>
          <a:xfrm>
            <a:off x="2913179" y="4570241"/>
            <a:ext cx="248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4472BE"/>
                </a:solidFill>
              </a:rPr>
              <a:t>Bedrijfskapitaalbehoefte</a:t>
            </a: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A9C10B4B-2294-43B5-A0D3-4D8AD6731EEB}"/>
              </a:ext>
            </a:extLst>
          </p:cNvPr>
          <p:cNvSpPr/>
          <p:nvPr/>
        </p:nvSpPr>
        <p:spPr>
          <a:xfrm>
            <a:off x="2974769" y="3265714"/>
            <a:ext cx="1163782" cy="1110343"/>
          </a:xfrm>
          <a:custGeom>
            <a:avLst/>
            <a:gdLst>
              <a:gd name="connsiteX0" fmla="*/ 5937 w 1163782"/>
              <a:gd name="connsiteY0" fmla="*/ 0 h 1110343"/>
              <a:gd name="connsiteX1" fmla="*/ 1163782 w 1163782"/>
              <a:gd name="connsiteY1" fmla="*/ 5938 h 1110343"/>
              <a:gd name="connsiteX2" fmla="*/ 1140031 w 1163782"/>
              <a:gd name="connsiteY2" fmla="*/ 581891 h 1110343"/>
              <a:gd name="connsiteX3" fmla="*/ 896587 w 1163782"/>
              <a:gd name="connsiteY3" fmla="*/ 1110343 h 1110343"/>
              <a:gd name="connsiteX4" fmla="*/ 0 w 1163782"/>
              <a:gd name="connsiteY4" fmla="*/ 1110343 h 1110343"/>
              <a:gd name="connsiteX5" fmla="*/ 5937 w 1163782"/>
              <a:gd name="connsiteY5" fmla="*/ 0 h 111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782" h="1110343">
                <a:moveTo>
                  <a:pt x="5937" y="0"/>
                </a:moveTo>
                <a:lnTo>
                  <a:pt x="1163782" y="5938"/>
                </a:lnTo>
                <a:lnTo>
                  <a:pt x="1140031" y="581891"/>
                </a:lnTo>
                <a:lnTo>
                  <a:pt x="896587" y="1110343"/>
                </a:lnTo>
                <a:lnTo>
                  <a:pt x="0" y="1110343"/>
                </a:lnTo>
                <a:lnTo>
                  <a:pt x="5937" y="0"/>
                </a:lnTo>
                <a:close/>
              </a:path>
            </a:pathLst>
          </a:custGeom>
          <a:solidFill>
            <a:srgbClr val="4472BE">
              <a:alpha val="21961"/>
            </a:srgbClr>
          </a:solidFill>
          <a:ln>
            <a:solidFill>
              <a:srgbClr val="2F528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873F4D73-845A-42CC-BA9A-1EF19FE1D19B}"/>
              </a:ext>
            </a:extLst>
          </p:cNvPr>
          <p:cNvSpPr/>
          <p:nvPr/>
        </p:nvSpPr>
        <p:spPr>
          <a:xfrm>
            <a:off x="3996046" y="3840239"/>
            <a:ext cx="1306286" cy="801584"/>
          </a:xfrm>
          <a:custGeom>
            <a:avLst/>
            <a:gdLst>
              <a:gd name="connsiteX0" fmla="*/ 0 w 1306286"/>
              <a:gd name="connsiteY0" fmla="*/ 522514 h 801584"/>
              <a:gd name="connsiteX1" fmla="*/ 154379 w 1306286"/>
              <a:gd name="connsiteY1" fmla="*/ 522514 h 801584"/>
              <a:gd name="connsiteX2" fmla="*/ 160317 w 1306286"/>
              <a:gd name="connsiteY2" fmla="*/ 795647 h 801584"/>
              <a:gd name="connsiteX3" fmla="*/ 1288473 w 1306286"/>
              <a:gd name="connsiteY3" fmla="*/ 801584 h 801584"/>
              <a:gd name="connsiteX4" fmla="*/ 1306286 w 1306286"/>
              <a:gd name="connsiteY4" fmla="*/ 0 h 801584"/>
              <a:gd name="connsiteX5" fmla="*/ 285008 w 1306286"/>
              <a:gd name="connsiteY5" fmla="*/ 17813 h 801584"/>
              <a:gd name="connsiteX6" fmla="*/ 0 w 1306286"/>
              <a:gd name="connsiteY6" fmla="*/ 522514 h 80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6286" h="801584">
                <a:moveTo>
                  <a:pt x="0" y="522514"/>
                </a:moveTo>
                <a:lnTo>
                  <a:pt x="154379" y="522514"/>
                </a:lnTo>
                <a:lnTo>
                  <a:pt x="160317" y="795647"/>
                </a:lnTo>
                <a:lnTo>
                  <a:pt x="1288473" y="801584"/>
                </a:lnTo>
                <a:lnTo>
                  <a:pt x="1306286" y="0"/>
                </a:lnTo>
                <a:lnTo>
                  <a:pt x="285008" y="17813"/>
                </a:lnTo>
                <a:lnTo>
                  <a:pt x="0" y="522514"/>
                </a:lnTo>
                <a:close/>
              </a:path>
            </a:pathLst>
          </a:custGeom>
          <a:solidFill>
            <a:srgbClr val="4472C4">
              <a:alpha val="2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669F2CF-8FEF-4E75-8DF2-0165C2EE9541}"/>
              </a:ext>
            </a:extLst>
          </p:cNvPr>
          <p:cNvSpPr/>
          <p:nvPr/>
        </p:nvSpPr>
        <p:spPr>
          <a:xfrm>
            <a:off x="2986994" y="2549549"/>
            <a:ext cx="1149887" cy="718518"/>
          </a:xfrm>
          <a:prstGeom prst="rect">
            <a:avLst/>
          </a:prstGeom>
          <a:solidFill>
            <a:srgbClr val="FFFF00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282B304-EF8C-4827-A384-618FFCCD4AF2}"/>
              </a:ext>
            </a:extLst>
          </p:cNvPr>
          <p:cNvSpPr txBox="1"/>
          <p:nvPr/>
        </p:nvSpPr>
        <p:spPr>
          <a:xfrm rot="16200000">
            <a:off x="2340089" y="2736322"/>
            <a:ext cx="1086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accent2">
                    <a:lumMod val="75000"/>
                  </a:schemeClr>
                </a:solidFill>
              </a:rPr>
              <a:t>Vaste act.</a:t>
            </a:r>
          </a:p>
        </p:txBody>
      </p:sp>
      <p:pic>
        <p:nvPicPr>
          <p:cNvPr id="29" name="image1.jpeg">
            <a:extLst>
              <a:ext uri="{FF2B5EF4-FFF2-40B4-BE49-F238E27FC236}">
                <a16:creationId xmlns:a16="http://schemas.microsoft.com/office/drawing/2014/main" id="{499F2961-2F8F-4805-B296-4382C3B6C9A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1844" y="5988106"/>
            <a:ext cx="1459448" cy="73337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85392C1-95B4-496C-9AE3-2E20C07E5D9F}"/>
              </a:ext>
            </a:extLst>
          </p:cNvPr>
          <p:cNvSpPr txBox="1"/>
          <p:nvPr/>
        </p:nvSpPr>
        <p:spPr>
          <a:xfrm>
            <a:off x="1417884" y="489953"/>
            <a:ext cx="666368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000" dirty="0"/>
              <a:t>GECORRIGEERDE SUBSTANTIËLE WAARDE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AA19A9-F9E7-4672-BA86-0673D0AB1BE2}"/>
              </a:ext>
            </a:extLst>
          </p:cNvPr>
          <p:cNvSpPr/>
          <p:nvPr/>
        </p:nvSpPr>
        <p:spPr>
          <a:xfrm>
            <a:off x="4163448" y="2532526"/>
            <a:ext cx="1135236" cy="21092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E611760-89B3-4FF8-985B-803199B8CBE7}"/>
              </a:ext>
            </a:extLst>
          </p:cNvPr>
          <p:cNvSpPr/>
          <p:nvPr/>
        </p:nvSpPr>
        <p:spPr>
          <a:xfrm>
            <a:off x="2982907" y="3267910"/>
            <a:ext cx="1135236" cy="137391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0311068-1B3F-4464-981D-8CCB5E7D28A9}"/>
              </a:ext>
            </a:extLst>
          </p:cNvPr>
          <p:cNvSpPr txBox="1"/>
          <p:nvPr/>
        </p:nvSpPr>
        <p:spPr>
          <a:xfrm>
            <a:off x="652093" y="2350621"/>
            <a:ext cx="1777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 dirty="0"/>
              <a:t>Goodwill op de balans?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3ED95DD-6E0D-43D6-9AF3-CB8ED2977783}"/>
              </a:ext>
            </a:extLst>
          </p:cNvPr>
          <p:cNvCxnSpPr>
            <a:stCxn id="47" idx="3"/>
          </p:cNvCxnSpPr>
          <p:nvPr/>
        </p:nvCxnSpPr>
        <p:spPr>
          <a:xfrm flipV="1">
            <a:off x="2429399" y="2655728"/>
            <a:ext cx="430987" cy="1805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F052AB01-2D86-4476-89CF-F660B41DB1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776" y="2969664"/>
            <a:ext cx="2204012" cy="165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588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2.png">
            <a:extLst>
              <a:ext uri="{FF2B5EF4-FFF2-40B4-BE49-F238E27FC236}">
                <a16:creationId xmlns:a16="http://schemas.microsoft.com/office/drawing/2014/main" id="{84EA5BB6-D4A0-4CAB-AF79-95F7A64A5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2843808" y="2471607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2988270" y="2544632"/>
            <a:ext cx="11525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8" name="Text Box 56"/>
          <p:cNvSpPr txBox="1">
            <a:spLocks noChangeArrowheads="1"/>
          </p:cNvSpPr>
          <p:nvPr/>
        </p:nvSpPr>
        <p:spPr bwMode="auto">
          <a:xfrm>
            <a:off x="4140795" y="2996952"/>
            <a:ext cx="1150938" cy="36004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Schuld</a:t>
            </a:r>
          </a:p>
        </p:txBody>
      </p:sp>
      <p:sp>
        <p:nvSpPr>
          <p:cNvPr id="9" name="Text Box 57"/>
          <p:cNvSpPr txBox="1">
            <a:spLocks noChangeArrowheads="1"/>
          </p:cNvSpPr>
          <p:nvPr/>
        </p:nvSpPr>
        <p:spPr bwMode="auto">
          <a:xfrm>
            <a:off x="4140795" y="2544632"/>
            <a:ext cx="1150938" cy="472004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Eigen vermogen</a:t>
            </a:r>
          </a:p>
        </p:txBody>
      </p:sp>
      <p:sp>
        <p:nvSpPr>
          <p:cNvPr id="10" name="Text Box 58"/>
          <p:cNvSpPr txBox="1">
            <a:spLocks noChangeArrowheads="1"/>
          </p:cNvSpPr>
          <p:nvPr/>
        </p:nvSpPr>
        <p:spPr bwMode="auto">
          <a:xfrm>
            <a:off x="4140795" y="3356992"/>
            <a:ext cx="1150938" cy="23142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&lt;1Y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2989015" y="3263770"/>
            <a:ext cx="11509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Voorraden</a:t>
            </a:r>
          </a:p>
        </p:txBody>
      </p:sp>
      <p:sp>
        <p:nvSpPr>
          <p:cNvPr id="12" name="Text Box 61"/>
          <p:cNvSpPr txBox="1">
            <a:spLocks noChangeArrowheads="1"/>
          </p:cNvSpPr>
          <p:nvPr/>
        </p:nvSpPr>
        <p:spPr bwMode="auto">
          <a:xfrm>
            <a:off x="2989015" y="3911470"/>
            <a:ext cx="1150937" cy="46910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Vorderingen</a:t>
            </a:r>
          </a:p>
        </p:txBody>
      </p: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2988270" y="3481257"/>
            <a:ext cx="11509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BE" sz="1200"/>
              <a:t>Handels-vorderingen</a:t>
            </a:r>
            <a:endParaRPr lang="nl-NL" sz="1200"/>
          </a:p>
        </p:txBody>
      </p:sp>
      <p:sp>
        <p:nvSpPr>
          <p:cNvPr id="14" name="Text Box 63"/>
          <p:cNvSpPr txBox="1">
            <a:spLocks noChangeArrowheads="1"/>
          </p:cNvSpPr>
          <p:nvPr/>
        </p:nvSpPr>
        <p:spPr bwMode="auto">
          <a:xfrm>
            <a:off x="4140795" y="3588413"/>
            <a:ext cx="1150938" cy="253207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KT Fin Schuld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5" name="Text Box 64"/>
          <p:cNvSpPr txBox="1">
            <a:spLocks noChangeArrowheads="1"/>
          </p:cNvSpPr>
          <p:nvPr/>
        </p:nvSpPr>
        <p:spPr bwMode="auto">
          <a:xfrm>
            <a:off x="4140795" y="3840032"/>
            <a:ext cx="11509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Leveranciers</a:t>
            </a:r>
          </a:p>
        </p:txBody>
      </p:sp>
      <p:sp>
        <p:nvSpPr>
          <p:cNvPr id="19" name="Text Box 72"/>
          <p:cNvSpPr txBox="1">
            <a:spLocks noChangeArrowheads="1"/>
          </p:cNvSpPr>
          <p:nvPr/>
        </p:nvSpPr>
        <p:spPr bwMode="auto">
          <a:xfrm>
            <a:off x="4140795" y="4128957"/>
            <a:ext cx="1150938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Soc/Fisc.</a:t>
            </a:r>
          </a:p>
          <a:p>
            <a:pPr algn="ctr" eaLnBrk="1" hangingPunct="1"/>
            <a:r>
              <a:rPr lang="nl-NL" sz="1200"/>
              <a:t>Schulden</a:t>
            </a:r>
          </a:p>
          <a:p>
            <a:pPr algn="ctr" eaLnBrk="1" hangingPunct="1"/>
            <a:endParaRPr lang="nl-NL" sz="1200"/>
          </a:p>
        </p:txBody>
      </p:sp>
      <p:sp>
        <p:nvSpPr>
          <p:cNvPr id="20" name="Text Box 73"/>
          <p:cNvSpPr txBox="1">
            <a:spLocks noChangeArrowheads="1"/>
          </p:cNvSpPr>
          <p:nvPr/>
        </p:nvSpPr>
        <p:spPr bwMode="auto">
          <a:xfrm>
            <a:off x="2984356" y="4381625"/>
            <a:ext cx="1152525" cy="26709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 err="1"/>
              <a:t>Liq.Middelen</a:t>
            </a:r>
            <a:endParaRPr lang="nl-NL" sz="1000" dirty="0"/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4140795" y="2471607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25" name="TextBox 24"/>
          <p:cNvSpPr txBox="1"/>
          <p:nvPr/>
        </p:nvSpPr>
        <p:spPr>
          <a:xfrm>
            <a:off x="3682013" y="2123564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Balans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188CA54C-0445-4513-A1AE-8B6748E72FBA}"/>
              </a:ext>
            </a:extLst>
          </p:cNvPr>
          <p:cNvSpPr/>
          <p:nvPr/>
        </p:nvSpPr>
        <p:spPr>
          <a:xfrm>
            <a:off x="2992582" y="3010395"/>
            <a:ext cx="2297875" cy="1620982"/>
          </a:xfrm>
          <a:custGeom>
            <a:avLst/>
            <a:gdLst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51906 w 2297875"/>
              <a:gd name="connsiteY4" fmla="*/ 831273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7875" h="1620982">
                <a:moveTo>
                  <a:pt x="1294410" y="825335"/>
                </a:moveTo>
                <a:lnTo>
                  <a:pt x="2297875" y="831273"/>
                </a:lnTo>
                <a:lnTo>
                  <a:pt x="2286000" y="5937"/>
                </a:lnTo>
                <a:lnTo>
                  <a:pt x="1140031" y="0"/>
                </a:lnTo>
                <a:lnTo>
                  <a:pt x="1151906" y="831273"/>
                </a:lnTo>
                <a:lnTo>
                  <a:pt x="890649" y="1377537"/>
                </a:lnTo>
                <a:lnTo>
                  <a:pt x="0" y="1377537"/>
                </a:lnTo>
                <a:lnTo>
                  <a:pt x="0" y="1620982"/>
                </a:lnTo>
                <a:lnTo>
                  <a:pt x="1145969" y="1609106"/>
                </a:lnTo>
                <a:lnTo>
                  <a:pt x="1145969" y="1365662"/>
                </a:lnTo>
                <a:lnTo>
                  <a:pt x="985652" y="1377537"/>
                </a:lnTo>
                <a:lnTo>
                  <a:pt x="1294410" y="825335"/>
                </a:lnTo>
                <a:close/>
              </a:path>
            </a:pathLst>
          </a:custGeom>
          <a:solidFill>
            <a:srgbClr val="92D050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B299431-35A9-4F60-A376-0F526B0EDFE5}"/>
              </a:ext>
            </a:extLst>
          </p:cNvPr>
          <p:cNvSpPr txBox="1"/>
          <p:nvPr/>
        </p:nvSpPr>
        <p:spPr>
          <a:xfrm rot="5400000">
            <a:off x="4916262" y="3234131"/>
            <a:ext cx="1013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00B050"/>
                </a:solidFill>
              </a:rPr>
              <a:t>Net-cash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BF2AF88-27AE-4A0F-A2A2-FC95706ABFFD}"/>
              </a:ext>
            </a:extLst>
          </p:cNvPr>
          <p:cNvSpPr txBox="1"/>
          <p:nvPr/>
        </p:nvSpPr>
        <p:spPr>
          <a:xfrm>
            <a:off x="2913179" y="4570241"/>
            <a:ext cx="248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4472BE"/>
                </a:solidFill>
              </a:rPr>
              <a:t>Bedrijfskapitaalbehoefte</a:t>
            </a: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A9C10B4B-2294-43B5-A0D3-4D8AD6731EEB}"/>
              </a:ext>
            </a:extLst>
          </p:cNvPr>
          <p:cNvSpPr/>
          <p:nvPr/>
        </p:nvSpPr>
        <p:spPr>
          <a:xfrm>
            <a:off x="2974769" y="3265714"/>
            <a:ext cx="1163782" cy="1110343"/>
          </a:xfrm>
          <a:custGeom>
            <a:avLst/>
            <a:gdLst>
              <a:gd name="connsiteX0" fmla="*/ 5937 w 1163782"/>
              <a:gd name="connsiteY0" fmla="*/ 0 h 1110343"/>
              <a:gd name="connsiteX1" fmla="*/ 1163782 w 1163782"/>
              <a:gd name="connsiteY1" fmla="*/ 5938 h 1110343"/>
              <a:gd name="connsiteX2" fmla="*/ 1140031 w 1163782"/>
              <a:gd name="connsiteY2" fmla="*/ 581891 h 1110343"/>
              <a:gd name="connsiteX3" fmla="*/ 896587 w 1163782"/>
              <a:gd name="connsiteY3" fmla="*/ 1110343 h 1110343"/>
              <a:gd name="connsiteX4" fmla="*/ 0 w 1163782"/>
              <a:gd name="connsiteY4" fmla="*/ 1110343 h 1110343"/>
              <a:gd name="connsiteX5" fmla="*/ 5937 w 1163782"/>
              <a:gd name="connsiteY5" fmla="*/ 0 h 111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782" h="1110343">
                <a:moveTo>
                  <a:pt x="5937" y="0"/>
                </a:moveTo>
                <a:lnTo>
                  <a:pt x="1163782" y="5938"/>
                </a:lnTo>
                <a:lnTo>
                  <a:pt x="1140031" y="581891"/>
                </a:lnTo>
                <a:lnTo>
                  <a:pt x="896587" y="1110343"/>
                </a:lnTo>
                <a:lnTo>
                  <a:pt x="0" y="1110343"/>
                </a:lnTo>
                <a:lnTo>
                  <a:pt x="5937" y="0"/>
                </a:lnTo>
                <a:close/>
              </a:path>
            </a:pathLst>
          </a:custGeom>
          <a:solidFill>
            <a:srgbClr val="4472BE">
              <a:alpha val="21961"/>
            </a:srgbClr>
          </a:solidFill>
          <a:ln>
            <a:solidFill>
              <a:srgbClr val="2F528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873F4D73-845A-42CC-BA9A-1EF19FE1D19B}"/>
              </a:ext>
            </a:extLst>
          </p:cNvPr>
          <p:cNvSpPr/>
          <p:nvPr/>
        </p:nvSpPr>
        <p:spPr>
          <a:xfrm>
            <a:off x="3996046" y="3840239"/>
            <a:ext cx="1306286" cy="801584"/>
          </a:xfrm>
          <a:custGeom>
            <a:avLst/>
            <a:gdLst>
              <a:gd name="connsiteX0" fmla="*/ 0 w 1306286"/>
              <a:gd name="connsiteY0" fmla="*/ 522514 h 801584"/>
              <a:gd name="connsiteX1" fmla="*/ 154379 w 1306286"/>
              <a:gd name="connsiteY1" fmla="*/ 522514 h 801584"/>
              <a:gd name="connsiteX2" fmla="*/ 160317 w 1306286"/>
              <a:gd name="connsiteY2" fmla="*/ 795647 h 801584"/>
              <a:gd name="connsiteX3" fmla="*/ 1288473 w 1306286"/>
              <a:gd name="connsiteY3" fmla="*/ 801584 h 801584"/>
              <a:gd name="connsiteX4" fmla="*/ 1306286 w 1306286"/>
              <a:gd name="connsiteY4" fmla="*/ 0 h 801584"/>
              <a:gd name="connsiteX5" fmla="*/ 285008 w 1306286"/>
              <a:gd name="connsiteY5" fmla="*/ 17813 h 801584"/>
              <a:gd name="connsiteX6" fmla="*/ 0 w 1306286"/>
              <a:gd name="connsiteY6" fmla="*/ 522514 h 80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6286" h="801584">
                <a:moveTo>
                  <a:pt x="0" y="522514"/>
                </a:moveTo>
                <a:lnTo>
                  <a:pt x="154379" y="522514"/>
                </a:lnTo>
                <a:lnTo>
                  <a:pt x="160317" y="795647"/>
                </a:lnTo>
                <a:lnTo>
                  <a:pt x="1288473" y="801584"/>
                </a:lnTo>
                <a:lnTo>
                  <a:pt x="1306286" y="0"/>
                </a:lnTo>
                <a:lnTo>
                  <a:pt x="285008" y="17813"/>
                </a:lnTo>
                <a:lnTo>
                  <a:pt x="0" y="522514"/>
                </a:lnTo>
                <a:close/>
              </a:path>
            </a:pathLst>
          </a:custGeom>
          <a:solidFill>
            <a:srgbClr val="4472C4">
              <a:alpha val="2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669F2CF-8FEF-4E75-8DF2-0165C2EE9541}"/>
              </a:ext>
            </a:extLst>
          </p:cNvPr>
          <p:cNvSpPr/>
          <p:nvPr/>
        </p:nvSpPr>
        <p:spPr>
          <a:xfrm>
            <a:off x="2986994" y="2549549"/>
            <a:ext cx="1149887" cy="718518"/>
          </a:xfrm>
          <a:prstGeom prst="rect">
            <a:avLst/>
          </a:prstGeom>
          <a:solidFill>
            <a:srgbClr val="FFFF00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282B304-EF8C-4827-A384-618FFCCD4AF2}"/>
              </a:ext>
            </a:extLst>
          </p:cNvPr>
          <p:cNvSpPr txBox="1"/>
          <p:nvPr/>
        </p:nvSpPr>
        <p:spPr>
          <a:xfrm rot="16200000">
            <a:off x="2340089" y="2736322"/>
            <a:ext cx="1086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accent2">
                    <a:lumMod val="75000"/>
                  </a:schemeClr>
                </a:solidFill>
              </a:rPr>
              <a:t>Vaste act.</a:t>
            </a:r>
          </a:p>
        </p:txBody>
      </p:sp>
      <p:pic>
        <p:nvPicPr>
          <p:cNvPr id="29" name="image1.jpeg">
            <a:extLst>
              <a:ext uri="{FF2B5EF4-FFF2-40B4-BE49-F238E27FC236}">
                <a16:creationId xmlns:a16="http://schemas.microsoft.com/office/drawing/2014/main" id="{499F2961-2F8F-4805-B296-4382C3B6C9A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1844" y="5988106"/>
            <a:ext cx="1459448" cy="73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39949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2.png">
            <a:extLst>
              <a:ext uri="{FF2B5EF4-FFF2-40B4-BE49-F238E27FC236}">
                <a16:creationId xmlns:a16="http://schemas.microsoft.com/office/drawing/2014/main" id="{84EA5BB6-D4A0-4CAB-AF79-95F7A64A5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2843808" y="2471607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2988270" y="2544632"/>
            <a:ext cx="11525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8" name="Text Box 56"/>
          <p:cNvSpPr txBox="1">
            <a:spLocks noChangeArrowheads="1"/>
          </p:cNvSpPr>
          <p:nvPr/>
        </p:nvSpPr>
        <p:spPr bwMode="auto">
          <a:xfrm>
            <a:off x="4140795" y="2996952"/>
            <a:ext cx="1150938" cy="36004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Schuld</a:t>
            </a:r>
          </a:p>
        </p:txBody>
      </p:sp>
      <p:sp>
        <p:nvSpPr>
          <p:cNvPr id="9" name="Text Box 57"/>
          <p:cNvSpPr txBox="1">
            <a:spLocks noChangeArrowheads="1"/>
          </p:cNvSpPr>
          <p:nvPr/>
        </p:nvSpPr>
        <p:spPr bwMode="auto">
          <a:xfrm>
            <a:off x="4140795" y="2544632"/>
            <a:ext cx="1150938" cy="472004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Eigen vermogen</a:t>
            </a:r>
          </a:p>
        </p:txBody>
      </p:sp>
      <p:sp>
        <p:nvSpPr>
          <p:cNvPr id="10" name="Text Box 58"/>
          <p:cNvSpPr txBox="1">
            <a:spLocks noChangeArrowheads="1"/>
          </p:cNvSpPr>
          <p:nvPr/>
        </p:nvSpPr>
        <p:spPr bwMode="auto">
          <a:xfrm>
            <a:off x="4140795" y="3356992"/>
            <a:ext cx="1150938" cy="23142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&lt;1Y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2989015" y="3263770"/>
            <a:ext cx="11509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Voorraden</a:t>
            </a:r>
          </a:p>
        </p:txBody>
      </p:sp>
      <p:sp>
        <p:nvSpPr>
          <p:cNvPr id="12" name="Text Box 61"/>
          <p:cNvSpPr txBox="1">
            <a:spLocks noChangeArrowheads="1"/>
          </p:cNvSpPr>
          <p:nvPr/>
        </p:nvSpPr>
        <p:spPr bwMode="auto">
          <a:xfrm>
            <a:off x="2989015" y="3911470"/>
            <a:ext cx="1150937" cy="46910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Vorderingen</a:t>
            </a:r>
          </a:p>
        </p:txBody>
      </p: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2988270" y="3481257"/>
            <a:ext cx="11509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BE" sz="1200"/>
              <a:t>Handels-vorderingen</a:t>
            </a:r>
            <a:endParaRPr lang="nl-NL" sz="1200"/>
          </a:p>
        </p:txBody>
      </p:sp>
      <p:sp>
        <p:nvSpPr>
          <p:cNvPr id="14" name="Text Box 63"/>
          <p:cNvSpPr txBox="1">
            <a:spLocks noChangeArrowheads="1"/>
          </p:cNvSpPr>
          <p:nvPr/>
        </p:nvSpPr>
        <p:spPr bwMode="auto">
          <a:xfrm>
            <a:off x="4140795" y="3588413"/>
            <a:ext cx="1150938" cy="253207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KT Fin Schuld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5" name="Text Box 64"/>
          <p:cNvSpPr txBox="1">
            <a:spLocks noChangeArrowheads="1"/>
          </p:cNvSpPr>
          <p:nvPr/>
        </p:nvSpPr>
        <p:spPr bwMode="auto">
          <a:xfrm>
            <a:off x="4140795" y="3840032"/>
            <a:ext cx="11509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Leveranciers</a:t>
            </a:r>
          </a:p>
        </p:txBody>
      </p:sp>
      <p:sp>
        <p:nvSpPr>
          <p:cNvPr id="19" name="Text Box 72"/>
          <p:cNvSpPr txBox="1">
            <a:spLocks noChangeArrowheads="1"/>
          </p:cNvSpPr>
          <p:nvPr/>
        </p:nvSpPr>
        <p:spPr bwMode="auto">
          <a:xfrm>
            <a:off x="4140795" y="4128957"/>
            <a:ext cx="1150938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Soc/Fisc.</a:t>
            </a:r>
          </a:p>
          <a:p>
            <a:pPr algn="ctr" eaLnBrk="1" hangingPunct="1"/>
            <a:r>
              <a:rPr lang="nl-NL" sz="1200"/>
              <a:t>Schulden</a:t>
            </a:r>
          </a:p>
          <a:p>
            <a:pPr algn="ctr" eaLnBrk="1" hangingPunct="1"/>
            <a:endParaRPr lang="nl-NL" sz="1200"/>
          </a:p>
        </p:txBody>
      </p:sp>
      <p:sp>
        <p:nvSpPr>
          <p:cNvPr id="20" name="Text Box 73"/>
          <p:cNvSpPr txBox="1">
            <a:spLocks noChangeArrowheads="1"/>
          </p:cNvSpPr>
          <p:nvPr/>
        </p:nvSpPr>
        <p:spPr bwMode="auto">
          <a:xfrm>
            <a:off x="2984356" y="4381625"/>
            <a:ext cx="1152525" cy="26709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 err="1"/>
              <a:t>Liq.Middelen</a:t>
            </a:r>
            <a:endParaRPr lang="nl-NL" sz="1000" dirty="0"/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4140795" y="2471607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25" name="TextBox 24"/>
          <p:cNvSpPr txBox="1"/>
          <p:nvPr/>
        </p:nvSpPr>
        <p:spPr>
          <a:xfrm>
            <a:off x="3682013" y="2123564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Balans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188CA54C-0445-4513-A1AE-8B6748E72FBA}"/>
              </a:ext>
            </a:extLst>
          </p:cNvPr>
          <p:cNvSpPr/>
          <p:nvPr/>
        </p:nvSpPr>
        <p:spPr>
          <a:xfrm>
            <a:off x="2992582" y="3010395"/>
            <a:ext cx="2297875" cy="1620982"/>
          </a:xfrm>
          <a:custGeom>
            <a:avLst/>
            <a:gdLst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51906 w 2297875"/>
              <a:gd name="connsiteY4" fmla="*/ 831273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7875" h="1620982">
                <a:moveTo>
                  <a:pt x="1294410" y="825335"/>
                </a:moveTo>
                <a:lnTo>
                  <a:pt x="2297875" y="831273"/>
                </a:lnTo>
                <a:lnTo>
                  <a:pt x="2286000" y="5937"/>
                </a:lnTo>
                <a:lnTo>
                  <a:pt x="1140031" y="0"/>
                </a:lnTo>
                <a:lnTo>
                  <a:pt x="1151906" y="831273"/>
                </a:lnTo>
                <a:lnTo>
                  <a:pt x="890649" y="1377537"/>
                </a:lnTo>
                <a:lnTo>
                  <a:pt x="0" y="1377537"/>
                </a:lnTo>
                <a:lnTo>
                  <a:pt x="0" y="1620982"/>
                </a:lnTo>
                <a:lnTo>
                  <a:pt x="1145969" y="1609106"/>
                </a:lnTo>
                <a:lnTo>
                  <a:pt x="1145969" y="1365662"/>
                </a:lnTo>
                <a:lnTo>
                  <a:pt x="985652" y="1377537"/>
                </a:lnTo>
                <a:lnTo>
                  <a:pt x="1294410" y="825335"/>
                </a:lnTo>
                <a:close/>
              </a:path>
            </a:pathLst>
          </a:custGeom>
          <a:solidFill>
            <a:srgbClr val="92D050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B299431-35A9-4F60-A376-0F526B0EDFE5}"/>
              </a:ext>
            </a:extLst>
          </p:cNvPr>
          <p:cNvSpPr txBox="1"/>
          <p:nvPr/>
        </p:nvSpPr>
        <p:spPr>
          <a:xfrm rot="5400000">
            <a:off x="4916262" y="3234131"/>
            <a:ext cx="1013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00B050"/>
                </a:solidFill>
              </a:rPr>
              <a:t>Net-cash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BF2AF88-27AE-4A0F-A2A2-FC95706ABFFD}"/>
              </a:ext>
            </a:extLst>
          </p:cNvPr>
          <p:cNvSpPr txBox="1"/>
          <p:nvPr/>
        </p:nvSpPr>
        <p:spPr>
          <a:xfrm>
            <a:off x="2913179" y="4570241"/>
            <a:ext cx="248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4472BE"/>
                </a:solidFill>
              </a:rPr>
              <a:t>Bedrijfskapitaalbehoefte</a:t>
            </a: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A9C10B4B-2294-43B5-A0D3-4D8AD6731EEB}"/>
              </a:ext>
            </a:extLst>
          </p:cNvPr>
          <p:cNvSpPr/>
          <p:nvPr/>
        </p:nvSpPr>
        <p:spPr>
          <a:xfrm>
            <a:off x="2974769" y="3265714"/>
            <a:ext cx="1163782" cy="1110343"/>
          </a:xfrm>
          <a:custGeom>
            <a:avLst/>
            <a:gdLst>
              <a:gd name="connsiteX0" fmla="*/ 5937 w 1163782"/>
              <a:gd name="connsiteY0" fmla="*/ 0 h 1110343"/>
              <a:gd name="connsiteX1" fmla="*/ 1163782 w 1163782"/>
              <a:gd name="connsiteY1" fmla="*/ 5938 h 1110343"/>
              <a:gd name="connsiteX2" fmla="*/ 1140031 w 1163782"/>
              <a:gd name="connsiteY2" fmla="*/ 581891 h 1110343"/>
              <a:gd name="connsiteX3" fmla="*/ 896587 w 1163782"/>
              <a:gd name="connsiteY3" fmla="*/ 1110343 h 1110343"/>
              <a:gd name="connsiteX4" fmla="*/ 0 w 1163782"/>
              <a:gd name="connsiteY4" fmla="*/ 1110343 h 1110343"/>
              <a:gd name="connsiteX5" fmla="*/ 5937 w 1163782"/>
              <a:gd name="connsiteY5" fmla="*/ 0 h 111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782" h="1110343">
                <a:moveTo>
                  <a:pt x="5937" y="0"/>
                </a:moveTo>
                <a:lnTo>
                  <a:pt x="1163782" y="5938"/>
                </a:lnTo>
                <a:lnTo>
                  <a:pt x="1140031" y="581891"/>
                </a:lnTo>
                <a:lnTo>
                  <a:pt x="896587" y="1110343"/>
                </a:lnTo>
                <a:lnTo>
                  <a:pt x="0" y="1110343"/>
                </a:lnTo>
                <a:lnTo>
                  <a:pt x="5937" y="0"/>
                </a:lnTo>
                <a:close/>
              </a:path>
            </a:pathLst>
          </a:custGeom>
          <a:solidFill>
            <a:srgbClr val="4472BE">
              <a:alpha val="21961"/>
            </a:srgbClr>
          </a:solidFill>
          <a:ln>
            <a:solidFill>
              <a:srgbClr val="2F528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873F4D73-845A-42CC-BA9A-1EF19FE1D19B}"/>
              </a:ext>
            </a:extLst>
          </p:cNvPr>
          <p:cNvSpPr/>
          <p:nvPr/>
        </p:nvSpPr>
        <p:spPr>
          <a:xfrm>
            <a:off x="3996046" y="3840239"/>
            <a:ext cx="1306286" cy="801584"/>
          </a:xfrm>
          <a:custGeom>
            <a:avLst/>
            <a:gdLst>
              <a:gd name="connsiteX0" fmla="*/ 0 w 1306286"/>
              <a:gd name="connsiteY0" fmla="*/ 522514 h 801584"/>
              <a:gd name="connsiteX1" fmla="*/ 154379 w 1306286"/>
              <a:gd name="connsiteY1" fmla="*/ 522514 h 801584"/>
              <a:gd name="connsiteX2" fmla="*/ 160317 w 1306286"/>
              <a:gd name="connsiteY2" fmla="*/ 795647 h 801584"/>
              <a:gd name="connsiteX3" fmla="*/ 1288473 w 1306286"/>
              <a:gd name="connsiteY3" fmla="*/ 801584 h 801584"/>
              <a:gd name="connsiteX4" fmla="*/ 1306286 w 1306286"/>
              <a:gd name="connsiteY4" fmla="*/ 0 h 801584"/>
              <a:gd name="connsiteX5" fmla="*/ 285008 w 1306286"/>
              <a:gd name="connsiteY5" fmla="*/ 17813 h 801584"/>
              <a:gd name="connsiteX6" fmla="*/ 0 w 1306286"/>
              <a:gd name="connsiteY6" fmla="*/ 522514 h 80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6286" h="801584">
                <a:moveTo>
                  <a:pt x="0" y="522514"/>
                </a:moveTo>
                <a:lnTo>
                  <a:pt x="154379" y="522514"/>
                </a:lnTo>
                <a:lnTo>
                  <a:pt x="160317" y="795647"/>
                </a:lnTo>
                <a:lnTo>
                  <a:pt x="1288473" y="801584"/>
                </a:lnTo>
                <a:lnTo>
                  <a:pt x="1306286" y="0"/>
                </a:lnTo>
                <a:lnTo>
                  <a:pt x="285008" y="17813"/>
                </a:lnTo>
                <a:lnTo>
                  <a:pt x="0" y="522514"/>
                </a:lnTo>
                <a:close/>
              </a:path>
            </a:pathLst>
          </a:custGeom>
          <a:solidFill>
            <a:srgbClr val="4472C4">
              <a:alpha val="2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669F2CF-8FEF-4E75-8DF2-0165C2EE9541}"/>
              </a:ext>
            </a:extLst>
          </p:cNvPr>
          <p:cNvSpPr/>
          <p:nvPr/>
        </p:nvSpPr>
        <p:spPr>
          <a:xfrm>
            <a:off x="2986994" y="2549549"/>
            <a:ext cx="1149887" cy="718518"/>
          </a:xfrm>
          <a:prstGeom prst="rect">
            <a:avLst/>
          </a:prstGeom>
          <a:solidFill>
            <a:srgbClr val="FFFF00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282B304-EF8C-4827-A384-618FFCCD4AF2}"/>
              </a:ext>
            </a:extLst>
          </p:cNvPr>
          <p:cNvSpPr txBox="1"/>
          <p:nvPr/>
        </p:nvSpPr>
        <p:spPr>
          <a:xfrm rot="16200000">
            <a:off x="2340089" y="2736322"/>
            <a:ext cx="1086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accent2">
                    <a:lumMod val="75000"/>
                  </a:schemeClr>
                </a:solidFill>
              </a:rPr>
              <a:t>Vaste act.</a:t>
            </a:r>
          </a:p>
        </p:txBody>
      </p:sp>
      <p:pic>
        <p:nvPicPr>
          <p:cNvPr id="29" name="image1.jpeg">
            <a:extLst>
              <a:ext uri="{FF2B5EF4-FFF2-40B4-BE49-F238E27FC236}">
                <a16:creationId xmlns:a16="http://schemas.microsoft.com/office/drawing/2014/main" id="{499F2961-2F8F-4805-B296-4382C3B6C9A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1844" y="5988106"/>
            <a:ext cx="1459448" cy="73337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85392C1-95B4-496C-9AE3-2E20C07E5D9F}"/>
              </a:ext>
            </a:extLst>
          </p:cNvPr>
          <p:cNvSpPr txBox="1"/>
          <p:nvPr/>
        </p:nvSpPr>
        <p:spPr>
          <a:xfrm>
            <a:off x="1417884" y="489953"/>
            <a:ext cx="666368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000" dirty="0"/>
              <a:t>GECORRIGEERDE SUBSTANTIËLE WAARDE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AA19A9-F9E7-4672-BA86-0673D0AB1BE2}"/>
              </a:ext>
            </a:extLst>
          </p:cNvPr>
          <p:cNvSpPr/>
          <p:nvPr/>
        </p:nvSpPr>
        <p:spPr>
          <a:xfrm>
            <a:off x="4163448" y="2532526"/>
            <a:ext cx="1135236" cy="21092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E611760-89B3-4FF8-985B-803199B8CBE7}"/>
              </a:ext>
            </a:extLst>
          </p:cNvPr>
          <p:cNvSpPr/>
          <p:nvPr/>
        </p:nvSpPr>
        <p:spPr>
          <a:xfrm>
            <a:off x="2982907" y="3267910"/>
            <a:ext cx="1135236" cy="137391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0311068-1B3F-4464-981D-8CCB5E7D28A9}"/>
              </a:ext>
            </a:extLst>
          </p:cNvPr>
          <p:cNvSpPr txBox="1"/>
          <p:nvPr/>
        </p:nvSpPr>
        <p:spPr>
          <a:xfrm>
            <a:off x="361335" y="2782936"/>
            <a:ext cx="2200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 dirty="0"/>
              <a:t>Financiële vaste activa?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3ED95DD-6E0D-43D6-9AF3-CB8ED2977783}"/>
              </a:ext>
            </a:extLst>
          </p:cNvPr>
          <p:cNvCxnSpPr>
            <a:cxnSpLocks/>
          </p:cNvCxnSpPr>
          <p:nvPr/>
        </p:nvCxnSpPr>
        <p:spPr>
          <a:xfrm flipV="1">
            <a:off x="2421270" y="3137945"/>
            <a:ext cx="430987" cy="1805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74" name="Picture 2" descr="De bronafbeelding bekijken">
            <a:extLst>
              <a:ext uri="{FF2B5EF4-FFF2-40B4-BE49-F238E27FC236}">
                <a16:creationId xmlns:a16="http://schemas.microsoft.com/office/drawing/2014/main" id="{29CE40D5-6750-4B13-A14D-62FE0B090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01" y="3558509"/>
            <a:ext cx="2721790" cy="167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91036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2.png">
            <a:extLst>
              <a:ext uri="{FF2B5EF4-FFF2-40B4-BE49-F238E27FC236}">
                <a16:creationId xmlns:a16="http://schemas.microsoft.com/office/drawing/2014/main" id="{84EA5BB6-D4A0-4CAB-AF79-95F7A64A5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2843808" y="2471607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2988270" y="2544632"/>
            <a:ext cx="11525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8" name="Text Box 56"/>
          <p:cNvSpPr txBox="1">
            <a:spLocks noChangeArrowheads="1"/>
          </p:cNvSpPr>
          <p:nvPr/>
        </p:nvSpPr>
        <p:spPr bwMode="auto">
          <a:xfrm>
            <a:off x="4140795" y="2996952"/>
            <a:ext cx="1150938" cy="36004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Schuld</a:t>
            </a:r>
          </a:p>
        </p:txBody>
      </p:sp>
      <p:sp>
        <p:nvSpPr>
          <p:cNvPr id="9" name="Text Box 57"/>
          <p:cNvSpPr txBox="1">
            <a:spLocks noChangeArrowheads="1"/>
          </p:cNvSpPr>
          <p:nvPr/>
        </p:nvSpPr>
        <p:spPr bwMode="auto">
          <a:xfrm>
            <a:off x="4140795" y="2544632"/>
            <a:ext cx="1150938" cy="472004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Eigen vermogen</a:t>
            </a:r>
          </a:p>
        </p:txBody>
      </p:sp>
      <p:sp>
        <p:nvSpPr>
          <p:cNvPr id="10" name="Text Box 58"/>
          <p:cNvSpPr txBox="1">
            <a:spLocks noChangeArrowheads="1"/>
          </p:cNvSpPr>
          <p:nvPr/>
        </p:nvSpPr>
        <p:spPr bwMode="auto">
          <a:xfrm>
            <a:off x="4140795" y="3356992"/>
            <a:ext cx="1150938" cy="23142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&lt;1Y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2989015" y="3263770"/>
            <a:ext cx="11509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Voorraden</a:t>
            </a:r>
          </a:p>
        </p:txBody>
      </p:sp>
      <p:sp>
        <p:nvSpPr>
          <p:cNvPr id="12" name="Text Box 61"/>
          <p:cNvSpPr txBox="1">
            <a:spLocks noChangeArrowheads="1"/>
          </p:cNvSpPr>
          <p:nvPr/>
        </p:nvSpPr>
        <p:spPr bwMode="auto">
          <a:xfrm>
            <a:off x="2989015" y="3911470"/>
            <a:ext cx="1150937" cy="46910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Vorderingen</a:t>
            </a:r>
          </a:p>
        </p:txBody>
      </p: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2988270" y="3481257"/>
            <a:ext cx="11509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BE" sz="1200"/>
              <a:t>Handels-vorderingen</a:t>
            </a:r>
            <a:endParaRPr lang="nl-NL" sz="1200"/>
          </a:p>
        </p:txBody>
      </p:sp>
      <p:sp>
        <p:nvSpPr>
          <p:cNvPr id="14" name="Text Box 63"/>
          <p:cNvSpPr txBox="1">
            <a:spLocks noChangeArrowheads="1"/>
          </p:cNvSpPr>
          <p:nvPr/>
        </p:nvSpPr>
        <p:spPr bwMode="auto">
          <a:xfrm>
            <a:off x="4140795" y="3588413"/>
            <a:ext cx="1150938" cy="253207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KT Fin Schuld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5" name="Text Box 64"/>
          <p:cNvSpPr txBox="1">
            <a:spLocks noChangeArrowheads="1"/>
          </p:cNvSpPr>
          <p:nvPr/>
        </p:nvSpPr>
        <p:spPr bwMode="auto">
          <a:xfrm>
            <a:off x="4140795" y="3840032"/>
            <a:ext cx="11509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Leveranciers</a:t>
            </a:r>
          </a:p>
        </p:txBody>
      </p:sp>
      <p:sp>
        <p:nvSpPr>
          <p:cNvPr id="19" name="Text Box 72"/>
          <p:cNvSpPr txBox="1">
            <a:spLocks noChangeArrowheads="1"/>
          </p:cNvSpPr>
          <p:nvPr/>
        </p:nvSpPr>
        <p:spPr bwMode="auto">
          <a:xfrm>
            <a:off x="4140795" y="4128957"/>
            <a:ext cx="1150938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Soc/Fisc.</a:t>
            </a:r>
          </a:p>
          <a:p>
            <a:pPr algn="ctr" eaLnBrk="1" hangingPunct="1"/>
            <a:r>
              <a:rPr lang="nl-NL" sz="1200"/>
              <a:t>Schulden</a:t>
            </a:r>
          </a:p>
          <a:p>
            <a:pPr algn="ctr" eaLnBrk="1" hangingPunct="1"/>
            <a:endParaRPr lang="nl-NL" sz="1200"/>
          </a:p>
        </p:txBody>
      </p:sp>
      <p:sp>
        <p:nvSpPr>
          <p:cNvPr id="20" name="Text Box 73"/>
          <p:cNvSpPr txBox="1">
            <a:spLocks noChangeArrowheads="1"/>
          </p:cNvSpPr>
          <p:nvPr/>
        </p:nvSpPr>
        <p:spPr bwMode="auto">
          <a:xfrm>
            <a:off x="2984356" y="4381625"/>
            <a:ext cx="1152525" cy="26709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 err="1"/>
              <a:t>Liq.Middelen</a:t>
            </a:r>
            <a:endParaRPr lang="nl-NL" sz="1000" dirty="0"/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4140795" y="2471607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25" name="TextBox 24"/>
          <p:cNvSpPr txBox="1"/>
          <p:nvPr/>
        </p:nvSpPr>
        <p:spPr>
          <a:xfrm>
            <a:off x="3682013" y="2123564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Balans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188CA54C-0445-4513-A1AE-8B6748E72FBA}"/>
              </a:ext>
            </a:extLst>
          </p:cNvPr>
          <p:cNvSpPr/>
          <p:nvPr/>
        </p:nvSpPr>
        <p:spPr>
          <a:xfrm>
            <a:off x="2992582" y="3010395"/>
            <a:ext cx="2297875" cy="1620982"/>
          </a:xfrm>
          <a:custGeom>
            <a:avLst/>
            <a:gdLst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51906 w 2297875"/>
              <a:gd name="connsiteY4" fmla="*/ 831273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7875" h="1620982">
                <a:moveTo>
                  <a:pt x="1294410" y="825335"/>
                </a:moveTo>
                <a:lnTo>
                  <a:pt x="2297875" y="831273"/>
                </a:lnTo>
                <a:lnTo>
                  <a:pt x="2286000" y="5937"/>
                </a:lnTo>
                <a:lnTo>
                  <a:pt x="1140031" y="0"/>
                </a:lnTo>
                <a:lnTo>
                  <a:pt x="1151906" y="831273"/>
                </a:lnTo>
                <a:lnTo>
                  <a:pt x="890649" y="1377537"/>
                </a:lnTo>
                <a:lnTo>
                  <a:pt x="0" y="1377537"/>
                </a:lnTo>
                <a:lnTo>
                  <a:pt x="0" y="1620982"/>
                </a:lnTo>
                <a:lnTo>
                  <a:pt x="1145969" y="1609106"/>
                </a:lnTo>
                <a:lnTo>
                  <a:pt x="1145969" y="1365662"/>
                </a:lnTo>
                <a:lnTo>
                  <a:pt x="985652" y="1377537"/>
                </a:lnTo>
                <a:lnTo>
                  <a:pt x="1294410" y="825335"/>
                </a:lnTo>
                <a:close/>
              </a:path>
            </a:pathLst>
          </a:custGeom>
          <a:solidFill>
            <a:srgbClr val="92D050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B299431-35A9-4F60-A376-0F526B0EDFE5}"/>
              </a:ext>
            </a:extLst>
          </p:cNvPr>
          <p:cNvSpPr txBox="1"/>
          <p:nvPr/>
        </p:nvSpPr>
        <p:spPr>
          <a:xfrm rot="5400000">
            <a:off x="4916262" y="3234131"/>
            <a:ext cx="1013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00B050"/>
                </a:solidFill>
              </a:rPr>
              <a:t>Net-cash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BF2AF88-27AE-4A0F-A2A2-FC95706ABFFD}"/>
              </a:ext>
            </a:extLst>
          </p:cNvPr>
          <p:cNvSpPr txBox="1"/>
          <p:nvPr/>
        </p:nvSpPr>
        <p:spPr>
          <a:xfrm>
            <a:off x="2913179" y="4570241"/>
            <a:ext cx="248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4472BE"/>
                </a:solidFill>
              </a:rPr>
              <a:t>Bedrijfskapitaalbehoefte</a:t>
            </a: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A9C10B4B-2294-43B5-A0D3-4D8AD6731EEB}"/>
              </a:ext>
            </a:extLst>
          </p:cNvPr>
          <p:cNvSpPr/>
          <p:nvPr/>
        </p:nvSpPr>
        <p:spPr>
          <a:xfrm>
            <a:off x="2974769" y="3265714"/>
            <a:ext cx="1163782" cy="1110343"/>
          </a:xfrm>
          <a:custGeom>
            <a:avLst/>
            <a:gdLst>
              <a:gd name="connsiteX0" fmla="*/ 5937 w 1163782"/>
              <a:gd name="connsiteY0" fmla="*/ 0 h 1110343"/>
              <a:gd name="connsiteX1" fmla="*/ 1163782 w 1163782"/>
              <a:gd name="connsiteY1" fmla="*/ 5938 h 1110343"/>
              <a:gd name="connsiteX2" fmla="*/ 1140031 w 1163782"/>
              <a:gd name="connsiteY2" fmla="*/ 581891 h 1110343"/>
              <a:gd name="connsiteX3" fmla="*/ 896587 w 1163782"/>
              <a:gd name="connsiteY3" fmla="*/ 1110343 h 1110343"/>
              <a:gd name="connsiteX4" fmla="*/ 0 w 1163782"/>
              <a:gd name="connsiteY4" fmla="*/ 1110343 h 1110343"/>
              <a:gd name="connsiteX5" fmla="*/ 5937 w 1163782"/>
              <a:gd name="connsiteY5" fmla="*/ 0 h 111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782" h="1110343">
                <a:moveTo>
                  <a:pt x="5937" y="0"/>
                </a:moveTo>
                <a:lnTo>
                  <a:pt x="1163782" y="5938"/>
                </a:lnTo>
                <a:lnTo>
                  <a:pt x="1140031" y="581891"/>
                </a:lnTo>
                <a:lnTo>
                  <a:pt x="896587" y="1110343"/>
                </a:lnTo>
                <a:lnTo>
                  <a:pt x="0" y="1110343"/>
                </a:lnTo>
                <a:lnTo>
                  <a:pt x="5937" y="0"/>
                </a:lnTo>
                <a:close/>
              </a:path>
            </a:pathLst>
          </a:custGeom>
          <a:solidFill>
            <a:srgbClr val="4472BE">
              <a:alpha val="21961"/>
            </a:srgbClr>
          </a:solidFill>
          <a:ln>
            <a:solidFill>
              <a:srgbClr val="2F528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873F4D73-845A-42CC-BA9A-1EF19FE1D19B}"/>
              </a:ext>
            </a:extLst>
          </p:cNvPr>
          <p:cNvSpPr/>
          <p:nvPr/>
        </p:nvSpPr>
        <p:spPr>
          <a:xfrm>
            <a:off x="3996046" y="3840239"/>
            <a:ext cx="1306286" cy="801584"/>
          </a:xfrm>
          <a:custGeom>
            <a:avLst/>
            <a:gdLst>
              <a:gd name="connsiteX0" fmla="*/ 0 w 1306286"/>
              <a:gd name="connsiteY0" fmla="*/ 522514 h 801584"/>
              <a:gd name="connsiteX1" fmla="*/ 154379 w 1306286"/>
              <a:gd name="connsiteY1" fmla="*/ 522514 h 801584"/>
              <a:gd name="connsiteX2" fmla="*/ 160317 w 1306286"/>
              <a:gd name="connsiteY2" fmla="*/ 795647 h 801584"/>
              <a:gd name="connsiteX3" fmla="*/ 1288473 w 1306286"/>
              <a:gd name="connsiteY3" fmla="*/ 801584 h 801584"/>
              <a:gd name="connsiteX4" fmla="*/ 1306286 w 1306286"/>
              <a:gd name="connsiteY4" fmla="*/ 0 h 801584"/>
              <a:gd name="connsiteX5" fmla="*/ 285008 w 1306286"/>
              <a:gd name="connsiteY5" fmla="*/ 17813 h 801584"/>
              <a:gd name="connsiteX6" fmla="*/ 0 w 1306286"/>
              <a:gd name="connsiteY6" fmla="*/ 522514 h 80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6286" h="801584">
                <a:moveTo>
                  <a:pt x="0" y="522514"/>
                </a:moveTo>
                <a:lnTo>
                  <a:pt x="154379" y="522514"/>
                </a:lnTo>
                <a:lnTo>
                  <a:pt x="160317" y="795647"/>
                </a:lnTo>
                <a:lnTo>
                  <a:pt x="1288473" y="801584"/>
                </a:lnTo>
                <a:lnTo>
                  <a:pt x="1306286" y="0"/>
                </a:lnTo>
                <a:lnTo>
                  <a:pt x="285008" y="17813"/>
                </a:lnTo>
                <a:lnTo>
                  <a:pt x="0" y="522514"/>
                </a:lnTo>
                <a:close/>
              </a:path>
            </a:pathLst>
          </a:custGeom>
          <a:solidFill>
            <a:srgbClr val="4472C4">
              <a:alpha val="2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669F2CF-8FEF-4E75-8DF2-0165C2EE9541}"/>
              </a:ext>
            </a:extLst>
          </p:cNvPr>
          <p:cNvSpPr/>
          <p:nvPr/>
        </p:nvSpPr>
        <p:spPr>
          <a:xfrm>
            <a:off x="2986994" y="2549549"/>
            <a:ext cx="1149887" cy="718518"/>
          </a:xfrm>
          <a:prstGeom prst="rect">
            <a:avLst/>
          </a:prstGeom>
          <a:solidFill>
            <a:srgbClr val="FFFF00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282B304-EF8C-4827-A384-618FFCCD4AF2}"/>
              </a:ext>
            </a:extLst>
          </p:cNvPr>
          <p:cNvSpPr txBox="1"/>
          <p:nvPr/>
        </p:nvSpPr>
        <p:spPr>
          <a:xfrm rot="16200000">
            <a:off x="2340089" y="2736322"/>
            <a:ext cx="1086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accent2">
                    <a:lumMod val="75000"/>
                  </a:schemeClr>
                </a:solidFill>
              </a:rPr>
              <a:t>Vaste act.</a:t>
            </a:r>
          </a:p>
        </p:txBody>
      </p:sp>
      <p:pic>
        <p:nvPicPr>
          <p:cNvPr id="29" name="image1.jpeg">
            <a:extLst>
              <a:ext uri="{FF2B5EF4-FFF2-40B4-BE49-F238E27FC236}">
                <a16:creationId xmlns:a16="http://schemas.microsoft.com/office/drawing/2014/main" id="{499F2961-2F8F-4805-B296-4382C3B6C9A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1844" y="5988106"/>
            <a:ext cx="1459448" cy="73337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85392C1-95B4-496C-9AE3-2E20C07E5D9F}"/>
              </a:ext>
            </a:extLst>
          </p:cNvPr>
          <p:cNvSpPr txBox="1"/>
          <p:nvPr/>
        </p:nvSpPr>
        <p:spPr>
          <a:xfrm>
            <a:off x="1417884" y="489953"/>
            <a:ext cx="666368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000" dirty="0"/>
              <a:t>GECORRIGEERDE SUBSTANTIËLE WAARDE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AA19A9-F9E7-4672-BA86-0673D0AB1BE2}"/>
              </a:ext>
            </a:extLst>
          </p:cNvPr>
          <p:cNvSpPr/>
          <p:nvPr/>
        </p:nvSpPr>
        <p:spPr>
          <a:xfrm>
            <a:off x="4163448" y="2532526"/>
            <a:ext cx="1135236" cy="21092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E611760-89B3-4FF8-985B-803199B8CBE7}"/>
              </a:ext>
            </a:extLst>
          </p:cNvPr>
          <p:cNvSpPr/>
          <p:nvPr/>
        </p:nvSpPr>
        <p:spPr>
          <a:xfrm>
            <a:off x="2982907" y="3477882"/>
            <a:ext cx="1135236" cy="116394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B8C7267-7FF8-4D0E-8060-B22CD8E9C140}"/>
              </a:ext>
            </a:extLst>
          </p:cNvPr>
          <p:cNvSpPr/>
          <p:nvPr/>
        </p:nvSpPr>
        <p:spPr>
          <a:xfrm>
            <a:off x="2991770" y="2540166"/>
            <a:ext cx="1135236" cy="71997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0818735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2.png">
            <a:extLst>
              <a:ext uri="{FF2B5EF4-FFF2-40B4-BE49-F238E27FC236}">
                <a16:creationId xmlns:a16="http://schemas.microsoft.com/office/drawing/2014/main" id="{84EA5BB6-D4A0-4CAB-AF79-95F7A64A5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2843808" y="2471607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2988270" y="2544632"/>
            <a:ext cx="11525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8" name="Text Box 56"/>
          <p:cNvSpPr txBox="1">
            <a:spLocks noChangeArrowheads="1"/>
          </p:cNvSpPr>
          <p:nvPr/>
        </p:nvSpPr>
        <p:spPr bwMode="auto">
          <a:xfrm>
            <a:off x="4140795" y="2996952"/>
            <a:ext cx="1150938" cy="36004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Schuld</a:t>
            </a:r>
          </a:p>
        </p:txBody>
      </p:sp>
      <p:sp>
        <p:nvSpPr>
          <p:cNvPr id="9" name="Text Box 57"/>
          <p:cNvSpPr txBox="1">
            <a:spLocks noChangeArrowheads="1"/>
          </p:cNvSpPr>
          <p:nvPr/>
        </p:nvSpPr>
        <p:spPr bwMode="auto">
          <a:xfrm>
            <a:off x="4140795" y="2544632"/>
            <a:ext cx="1150938" cy="472004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Eigen vermogen</a:t>
            </a:r>
          </a:p>
        </p:txBody>
      </p:sp>
      <p:sp>
        <p:nvSpPr>
          <p:cNvPr id="10" name="Text Box 58"/>
          <p:cNvSpPr txBox="1">
            <a:spLocks noChangeArrowheads="1"/>
          </p:cNvSpPr>
          <p:nvPr/>
        </p:nvSpPr>
        <p:spPr bwMode="auto">
          <a:xfrm>
            <a:off x="4140795" y="3356992"/>
            <a:ext cx="1150938" cy="23142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&lt;1Y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2989015" y="3263770"/>
            <a:ext cx="11509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Voorraden</a:t>
            </a:r>
          </a:p>
        </p:txBody>
      </p:sp>
      <p:sp>
        <p:nvSpPr>
          <p:cNvPr id="12" name="Text Box 61"/>
          <p:cNvSpPr txBox="1">
            <a:spLocks noChangeArrowheads="1"/>
          </p:cNvSpPr>
          <p:nvPr/>
        </p:nvSpPr>
        <p:spPr bwMode="auto">
          <a:xfrm>
            <a:off x="2989015" y="3911470"/>
            <a:ext cx="1150937" cy="46910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Vorderingen</a:t>
            </a:r>
          </a:p>
        </p:txBody>
      </p: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2988270" y="3481257"/>
            <a:ext cx="11509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BE" sz="1200"/>
              <a:t>Handels-vorderingen</a:t>
            </a:r>
            <a:endParaRPr lang="nl-NL" sz="1200"/>
          </a:p>
        </p:txBody>
      </p:sp>
      <p:sp>
        <p:nvSpPr>
          <p:cNvPr id="14" name="Text Box 63"/>
          <p:cNvSpPr txBox="1">
            <a:spLocks noChangeArrowheads="1"/>
          </p:cNvSpPr>
          <p:nvPr/>
        </p:nvSpPr>
        <p:spPr bwMode="auto">
          <a:xfrm>
            <a:off x="4140795" y="3588413"/>
            <a:ext cx="1150938" cy="253207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KT Fin Schuld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5" name="Text Box 64"/>
          <p:cNvSpPr txBox="1">
            <a:spLocks noChangeArrowheads="1"/>
          </p:cNvSpPr>
          <p:nvPr/>
        </p:nvSpPr>
        <p:spPr bwMode="auto">
          <a:xfrm>
            <a:off x="4140795" y="3840032"/>
            <a:ext cx="11509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Leveranciers</a:t>
            </a:r>
          </a:p>
        </p:txBody>
      </p:sp>
      <p:sp>
        <p:nvSpPr>
          <p:cNvPr id="19" name="Text Box 72"/>
          <p:cNvSpPr txBox="1">
            <a:spLocks noChangeArrowheads="1"/>
          </p:cNvSpPr>
          <p:nvPr/>
        </p:nvSpPr>
        <p:spPr bwMode="auto">
          <a:xfrm>
            <a:off x="4140795" y="4128957"/>
            <a:ext cx="1150938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Soc/Fisc.</a:t>
            </a:r>
          </a:p>
          <a:p>
            <a:pPr algn="ctr" eaLnBrk="1" hangingPunct="1"/>
            <a:r>
              <a:rPr lang="nl-NL" sz="1200"/>
              <a:t>Schulden</a:t>
            </a:r>
          </a:p>
          <a:p>
            <a:pPr algn="ctr" eaLnBrk="1" hangingPunct="1"/>
            <a:endParaRPr lang="nl-NL" sz="1200"/>
          </a:p>
        </p:txBody>
      </p:sp>
      <p:sp>
        <p:nvSpPr>
          <p:cNvPr id="20" name="Text Box 73"/>
          <p:cNvSpPr txBox="1">
            <a:spLocks noChangeArrowheads="1"/>
          </p:cNvSpPr>
          <p:nvPr/>
        </p:nvSpPr>
        <p:spPr bwMode="auto">
          <a:xfrm>
            <a:off x="2984356" y="4381625"/>
            <a:ext cx="1152525" cy="26709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 err="1"/>
              <a:t>Liq.Middelen</a:t>
            </a:r>
            <a:endParaRPr lang="nl-NL" sz="1000" dirty="0"/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4140795" y="2471607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25" name="TextBox 24"/>
          <p:cNvSpPr txBox="1"/>
          <p:nvPr/>
        </p:nvSpPr>
        <p:spPr>
          <a:xfrm>
            <a:off x="3682013" y="2123564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Balans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188CA54C-0445-4513-A1AE-8B6748E72FBA}"/>
              </a:ext>
            </a:extLst>
          </p:cNvPr>
          <p:cNvSpPr/>
          <p:nvPr/>
        </p:nvSpPr>
        <p:spPr>
          <a:xfrm>
            <a:off x="2992582" y="3010395"/>
            <a:ext cx="2297875" cy="1620982"/>
          </a:xfrm>
          <a:custGeom>
            <a:avLst/>
            <a:gdLst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51906 w 2297875"/>
              <a:gd name="connsiteY4" fmla="*/ 831273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7875" h="1620982">
                <a:moveTo>
                  <a:pt x="1294410" y="825335"/>
                </a:moveTo>
                <a:lnTo>
                  <a:pt x="2297875" y="831273"/>
                </a:lnTo>
                <a:lnTo>
                  <a:pt x="2286000" y="5937"/>
                </a:lnTo>
                <a:lnTo>
                  <a:pt x="1140031" y="0"/>
                </a:lnTo>
                <a:lnTo>
                  <a:pt x="1151906" y="831273"/>
                </a:lnTo>
                <a:lnTo>
                  <a:pt x="890649" y="1377537"/>
                </a:lnTo>
                <a:lnTo>
                  <a:pt x="0" y="1377537"/>
                </a:lnTo>
                <a:lnTo>
                  <a:pt x="0" y="1620982"/>
                </a:lnTo>
                <a:lnTo>
                  <a:pt x="1145969" y="1609106"/>
                </a:lnTo>
                <a:lnTo>
                  <a:pt x="1145969" y="1365662"/>
                </a:lnTo>
                <a:lnTo>
                  <a:pt x="985652" y="1377537"/>
                </a:lnTo>
                <a:lnTo>
                  <a:pt x="1294410" y="825335"/>
                </a:lnTo>
                <a:close/>
              </a:path>
            </a:pathLst>
          </a:custGeom>
          <a:solidFill>
            <a:srgbClr val="92D050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B299431-35A9-4F60-A376-0F526B0EDFE5}"/>
              </a:ext>
            </a:extLst>
          </p:cNvPr>
          <p:cNvSpPr txBox="1"/>
          <p:nvPr/>
        </p:nvSpPr>
        <p:spPr>
          <a:xfrm rot="5400000">
            <a:off x="4916262" y="3234131"/>
            <a:ext cx="1013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00B050"/>
                </a:solidFill>
              </a:rPr>
              <a:t>Net-cash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BF2AF88-27AE-4A0F-A2A2-FC95706ABFFD}"/>
              </a:ext>
            </a:extLst>
          </p:cNvPr>
          <p:cNvSpPr txBox="1"/>
          <p:nvPr/>
        </p:nvSpPr>
        <p:spPr>
          <a:xfrm>
            <a:off x="2913179" y="4570241"/>
            <a:ext cx="248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4472BE"/>
                </a:solidFill>
              </a:rPr>
              <a:t>Bedrijfskapitaalbehoefte</a:t>
            </a: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A9C10B4B-2294-43B5-A0D3-4D8AD6731EEB}"/>
              </a:ext>
            </a:extLst>
          </p:cNvPr>
          <p:cNvSpPr/>
          <p:nvPr/>
        </p:nvSpPr>
        <p:spPr>
          <a:xfrm>
            <a:off x="2974769" y="3265714"/>
            <a:ext cx="1163782" cy="1110343"/>
          </a:xfrm>
          <a:custGeom>
            <a:avLst/>
            <a:gdLst>
              <a:gd name="connsiteX0" fmla="*/ 5937 w 1163782"/>
              <a:gd name="connsiteY0" fmla="*/ 0 h 1110343"/>
              <a:gd name="connsiteX1" fmla="*/ 1163782 w 1163782"/>
              <a:gd name="connsiteY1" fmla="*/ 5938 h 1110343"/>
              <a:gd name="connsiteX2" fmla="*/ 1140031 w 1163782"/>
              <a:gd name="connsiteY2" fmla="*/ 581891 h 1110343"/>
              <a:gd name="connsiteX3" fmla="*/ 896587 w 1163782"/>
              <a:gd name="connsiteY3" fmla="*/ 1110343 h 1110343"/>
              <a:gd name="connsiteX4" fmla="*/ 0 w 1163782"/>
              <a:gd name="connsiteY4" fmla="*/ 1110343 h 1110343"/>
              <a:gd name="connsiteX5" fmla="*/ 5937 w 1163782"/>
              <a:gd name="connsiteY5" fmla="*/ 0 h 111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782" h="1110343">
                <a:moveTo>
                  <a:pt x="5937" y="0"/>
                </a:moveTo>
                <a:lnTo>
                  <a:pt x="1163782" y="5938"/>
                </a:lnTo>
                <a:lnTo>
                  <a:pt x="1140031" y="581891"/>
                </a:lnTo>
                <a:lnTo>
                  <a:pt x="896587" y="1110343"/>
                </a:lnTo>
                <a:lnTo>
                  <a:pt x="0" y="1110343"/>
                </a:lnTo>
                <a:lnTo>
                  <a:pt x="5937" y="0"/>
                </a:lnTo>
                <a:close/>
              </a:path>
            </a:pathLst>
          </a:custGeom>
          <a:solidFill>
            <a:srgbClr val="4472BE">
              <a:alpha val="21961"/>
            </a:srgbClr>
          </a:solidFill>
          <a:ln>
            <a:solidFill>
              <a:srgbClr val="2F528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873F4D73-845A-42CC-BA9A-1EF19FE1D19B}"/>
              </a:ext>
            </a:extLst>
          </p:cNvPr>
          <p:cNvSpPr/>
          <p:nvPr/>
        </p:nvSpPr>
        <p:spPr>
          <a:xfrm>
            <a:off x="3996046" y="3840239"/>
            <a:ext cx="1306286" cy="801584"/>
          </a:xfrm>
          <a:custGeom>
            <a:avLst/>
            <a:gdLst>
              <a:gd name="connsiteX0" fmla="*/ 0 w 1306286"/>
              <a:gd name="connsiteY0" fmla="*/ 522514 h 801584"/>
              <a:gd name="connsiteX1" fmla="*/ 154379 w 1306286"/>
              <a:gd name="connsiteY1" fmla="*/ 522514 h 801584"/>
              <a:gd name="connsiteX2" fmla="*/ 160317 w 1306286"/>
              <a:gd name="connsiteY2" fmla="*/ 795647 h 801584"/>
              <a:gd name="connsiteX3" fmla="*/ 1288473 w 1306286"/>
              <a:gd name="connsiteY3" fmla="*/ 801584 h 801584"/>
              <a:gd name="connsiteX4" fmla="*/ 1306286 w 1306286"/>
              <a:gd name="connsiteY4" fmla="*/ 0 h 801584"/>
              <a:gd name="connsiteX5" fmla="*/ 285008 w 1306286"/>
              <a:gd name="connsiteY5" fmla="*/ 17813 h 801584"/>
              <a:gd name="connsiteX6" fmla="*/ 0 w 1306286"/>
              <a:gd name="connsiteY6" fmla="*/ 522514 h 80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6286" h="801584">
                <a:moveTo>
                  <a:pt x="0" y="522514"/>
                </a:moveTo>
                <a:lnTo>
                  <a:pt x="154379" y="522514"/>
                </a:lnTo>
                <a:lnTo>
                  <a:pt x="160317" y="795647"/>
                </a:lnTo>
                <a:lnTo>
                  <a:pt x="1288473" y="801584"/>
                </a:lnTo>
                <a:lnTo>
                  <a:pt x="1306286" y="0"/>
                </a:lnTo>
                <a:lnTo>
                  <a:pt x="285008" y="17813"/>
                </a:lnTo>
                <a:lnTo>
                  <a:pt x="0" y="522514"/>
                </a:lnTo>
                <a:close/>
              </a:path>
            </a:pathLst>
          </a:custGeom>
          <a:solidFill>
            <a:srgbClr val="4472C4">
              <a:alpha val="2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669F2CF-8FEF-4E75-8DF2-0165C2EE9541}"/>
              </a:ext>
            </a:extLst>
          </p:cNvPr>
          <p:cNvSpPr/>
          <p:nvPr/>
        </p:nvSpPr>
        <p:spPr>
          <a:xfrm>
            <a:off x="2986994" y="2549549"/>
            <a:ext cx="1149887" cy="718518"/>
          </a:xfrm>
          <a:prstGeom prst="rect">
            <a:avLst/>
          </a:prstGeom>
          <a:solidFill>
            <a:srgbClr val="FFFF00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282B304-EF8C-4827-A384-618FFCCD4AF2}"/>
              </a:ext>
            </a:extLst>
          </p:cNvPr>
          <p:cNvSpPr txBox="1"/>
          <p:nvPr/>
        </p:nvSpPr>
        <p:spPr>
          <a:xfrm rot="16200000">
            <a:off x="2340089" y="2736322"/>
            <a:ext cx="1086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accent2">
                    <a:lumMod val="75000"/>
                  </a:schemeClr>
                </a:solidFill>
              </a:rPr>
              <a:t>Vaste act.</a:t>
            </a:r>
          </a:p>
        </p:txBody>
      </p:sp>
      <p:pic>
        <p:nvPicPr>
          <p:cNvPr id="29" name="image1.jpeg">
            <a:extLst>
              <a:ext uri="{FF2B5EF4-FFF2-40B4-BE49-F238E27FC236}">
                <a16:creationId xmlns:a16="http://schemas.microsoft.com/office/drawing/2014/main" id="{499F2961-2F8F-4805-B296-4382C3B6C9A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1844" y="5988106"/>
            <a:ext cx="1459448" cy="73337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85392C1-95B4-496C-9AE3-2E20C07E5D9F}"/>
              </a:ext>
            </a:extLst>
          </p:cNvPr>
          <p:cNvSpPr txBox="1"/>
          <p:nvPr/>
        </p:nvSpPr>
        <p:spPr>
          <a:xfrm>
            <a:off x="1417884" y="489953"/>
            <a:ext cx="666368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000" dirty="0"/>
              <a:t>GECORRIGEERDE SUBSTANTIËLE WAARDE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AA19A9-F9E7-4672-BA86-0673D0AB1BE2}"/>
              </a:ext>
            </a:extLst>
          </p:cNvPr>
          <p:cNvSpPr/>
          <p:nvPr/>
        </p:nvSpPr>
        <p:spPr>
          <a:xfrm>
            <a:off x="4163448" y="2532526"/>
            <a:ext cx="1135236" cy="21092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E611760-89B3-4FF8-985B-803199B8CBE7}"/>
              </a:ext>
            </a:extLst>
          </p:cNvPr>
          <p:cNvSpPr/>
          <p:nvPr/>
        </p:nvSpPr>
        <p:spPr>
          <a:xfrm>
            <a:off x="2982907" y="3477882"/>
            <a:ext cx="1135236" cy="116394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B8C7267-7FF8-4D0E-8060-B22CD8E9C140}"/>
              </a:ext>
            </a:extLst>
          </p:cNvPr>
          <p:cNvSpPr/>
          <p:nvPr/>
        </p:nvSpPr>
        <p:spPr>
          <a:xfrm>
            <a:off x="2991770" y="2540166"/>
            <a:ext cx="1135236" cy="71997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30" name="Group 40">
            <a:extLst>
              <a:ext uri="{FF2B5EF4-FFF2-40B4-BE49-F238E27FC236}">
                <a16:creationId xmlns:a16="http://schemas.microsoft.com/office/drawing/2014/main" id="{DCD68100-07DC-4259-9D5D-B65A35D2028D}"/>
              </a:ext>
            </a:extLst>
          </p:cNvPr>
          <p:cNvGrpSpPr>
            <a:grpSpLocks/>
          </p:cNvGrpSpPr>
          <p:nvPr/>
        </p:nvGrpSpPr>
        <p:grpSpPr bwMode="auto">
          <a:xfrm>
            <a:off x="761189" y="2798495"/>
            <a:ext cx="1643138" cy="614938"/>
            <a:chOff x="3217" y="6769"/>
            <a:chExt cx="2340" cy="768"/>
          </a:xfrm>
        </p:grpSpPr>
        <p:sp>
          <p:nvSpPr>
            <p:cNvPr id="31" name="AutoShape 41">
              <a:extLst>
                <a:ext uri="{FF2B5EF4-FFF2-40B4-BE49-F238E27FC236}">
                  <a16:creationId xmlns:a16="http://schemas.microsoft.com/office/drawing/2014/main" id="{07860440-2D7D-4B48-A29A-1937231016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7" y="6769"/>
              <a:ext cx="720" cy="180"/>
            </a:xfrm>
            <a:prstGeom prst="rtTriangl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32" name="AutoShape 42">
              <a:extLst>
                <a:ext uri="{FF2B5EF4-FFF2-40B4-BE49-F238E27FC236}">
                  <a16:creationId xmlns:a16="http://schemas.microsoft.com/office/drawing/2014/main" id="{0C432268-BE4E-4550-828E-BE05917FBD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7" y="6769"/>
              <a:ext cx="720" cy="180"/>
            </a:xfrm>
            <a:prstGeom prst="rtTriangl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33" name="AutoShape 43">
              <a:extLst>
                <a:ext uri="{FF2B5EF4-FFF2-40B4-BE49-F238E27FC236}">
                  <a16:creationId xmlns:a16="http://schemas.microsoft.com/office/drawing/2014/main" id="{3D0EDB10-E1EF-4D73-BDD3-D4B67A40AF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7" y="6769"/>
              <a:ext cx="720" cy="180"/>
            </a:xfrm>
            <a:prstGeom prst="rtTriangl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34" name="Rectangle 44">
              <a:extLst>
                <a:ext uri="{FF2B5EF4-FFF2-40B4-BE49-F238E27FC236}">
                  <a16:creationId xmlns:a16="http://schemas.microsoft.com/office/drawing/2014/main" id="{6D171CC2-C1D4-4B96-8F46-2873D783CB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7" y="6997"/>
              <a:ext cx="2160" cy="54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35" name="Rectangle 45">
              <a:extLst>
                <a:ext uri="{FF2B5EF4-FFF2-40B4-BE49-F238E27FC236}">
                  <a16:creationId xmlns:a16="http://schemas.microsoft.com/office/drawing/2014/main" id="{ABB67AA7-50A8-453C-BCD6-DC1EDE8544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7" y="7177"/>
              <a:ext cx="36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37" name="Rectangle 46">
              <a:extLst>
                <a:ext uri="{FF2B5EF4-FFF2-40B4-BE49-F238E27FC236}">
                  <a16:creationId xmlns:a16="http://schemas.microsoft.com/office/drawing/2014/main" id="{3C886BD4-8181-4F21-BD6C-C44A09F40F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7" y="7177"/>
              <a:ext cx="36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38" name="Text Box 47">
              <a:extLst>
                <a:ext uri="{FF2B5EF4-FFF2-40B4-BE49-F238E27FC236}">
                  <a16:creationId xmlns:a16="http://schemas.microsoft.com/office/drawing/2014/main" id="{154520D1-897E-411B-903E-BB896A07FB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7" y="6949"/>
              <a:ext cx="1260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/>
              <a:r>
                <a:rPr lang="nl-NL" sz="1000"/>
                <a:t>Magazijn</a:t>
              </a:r>
              <a:endParaRPr lang="nl-NL"/>
            </a:p>
          </p:txBody>
        </p:sp>
      </p:grpSp>
      <p:sp>
        <p:nvSpPr>
          <p:cNvPr id="39" name="AutoShape 48">
            <a:extLst>
              <a:ext uri="{FF2B5EF4-FFF2-40B4-BE49-F238E27FC236}">
                <a16:creationId xmlns:a16="http://schemas.microsoft.com/office/drawing/2014/main" id="{D40461EE-21D7-4F89-8607-79B6CA149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653" y="1568089"/>
            <a:ext cx="800100" cy="884237"/>
          </a:xfrm>
          <a:prstGeom prst="flowChartPredefinedProcess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l-BE"/>
          </a:p>
        </p:txBody>
      </p:sp>
      <p:sp>
        <p:nvSpPr>
          <p:cNvPr id="40" name="Text Box 49">
            <a:extLst>
              <a:ext uri="{FF2B5EF4-FFF2-40B4-BE49-F238E27FC236}">
                <a16:creationId xmlns:a16="http://schemas.microsoft.com/office/drawing/2014/main" id="{0A5E6B07-FD24-479D-97CA-78549A586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485" y="1702327"/>
            <a:ext cx="8001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/>
              <a:t>Inventaris</a:t>
            </a:r>
          </a:p>
          <a:p>
            <a:pPr algn="ctr" eaLnBrk="1" hangingPunct="1"/>
            <a:r>
              <a:rPr lang="nl-NL" sz="1000" dirty="0"/>
              <a:t>lijst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7727034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2.png">
            <a:extLst>
              <a:ext uri="{FF2B5EF4-FFF2-40B4-BE49-F238E27FC236}">
                <a16:creationId xmlns:a16="http://schemas.microsoft.com/office/drawing/2014/main" id="{84EA5BB6-D4A0-4CAB-AF79-95F7A64A5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2843808" y="2471607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2988270" y="2544632"/>
            <a:ext cx="11525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8" name="Text Box 56"/>
          <p:cNvSpPr txBox="1">
            <a:spLocks noChangeArrowheads="1"/>
          </p:cNvSpPr>
          <p:nvPr/>
        </p:nvSpPr>
        <p:spPr bwMode="auto">
          <a:xfrm>
            <a:off x="4140795" y="2996952"/>
            <a:ext cx="1150938" cy="36004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Schuld</a:t>
            </a:r>
          </a:p>
        </p:txBody>
      </p:sp>
      <p:sp>
        <p:nvSpPr>
          <p:cNvPr id="9" name="Text Box 57"/>
          <p:cNvSpPr txBox="1">
            <a:spLocks noChangeArrowheads="1"/>
          </p:cNvSpPr>
          <p:nvPr/>
        </p:nvSpPr>
        <p:spPr bwMode="auto">
          <a:xfrm>
            <a:off x="4140795" y="2544632"/>
            <a:ext cx="1150938" cy="472004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Eigen vermogen</a:t>
            </a:r>
          </a:p>
        </p:txBody>
      </p:sp>
      <p:sp>
        <p:nvSpPr>
          <p:cNvPr id="10" name="Text Box 58"/>
          <p:cNvSpPr txBox="1">
            <a:spLocks noChangeArrowheads="1"/>
          </p:cNvSpPr>
          <p:nvPr/>
        </p:nvSpPr>
        <p:spPr bwMode="auto">
          <a:xfrm>
            <a:off x="4140795" y="3356992"/>
            <a:ext cx="1150938" cy="23142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&lt;1Y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2989015" y="3263770"/>
            <a:ext cx="11509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Voorraden</a:t>
            </a:r>
          </a:p>
        </p:txBody>
      </p:sp>
      <p:sp>
        <p:nvSpPr>
          <p:cNvPr id="12" name="Text Box 61"/>
          <p:cNvSpPr txBox="1">
            <a:spLocks noChangeArrowheads="1"/>
          </p:cNvSpPr>
          <p:nvPr/>
        </p:nvSpPr>
        <p:spPr bwMode="auto">
          <a:xfrm>
            <a:off x="2989015" y="3911470"/>
            <a:ext cx="1150937" cy="46910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Vorderingen</a:t>
            </a:r>
          </a:p>
        </p:txBody>
      </p: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2988270" y="3481257"/>
            <a:ext cx="11509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BE" sz="1200"/>
              <a:t>Handels-vorderingen</a:t>
            </a:r>
            <a:endParaRPr lang="nl-NL" sz="1200"/>
          </a:p>
        </p:txBody>
      </p:sp>
      <p:sp>
        <p:nvSpPr>
          <p:cNvPr id="14" name="Text Box 63"/>
          <p:cNvSpPr txBox="1">
            <a:spLocks noChangeArrowheads="1"/>
          </p:cNvSpPr>
          <p:nvPr/>
        </p:nvSpPr>
        <p:spPr bwMode="auto">
          <a:xfrm>
            <a:off x="4140795" y="3588413"/>
            <a:ext cx="1150938" cy="253207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KT Fin Schuld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5" name="Text Box 64"/>
          <p:cNvSpPr txBox="1">
            <a:spLocks noChangeArrowheads="1"/>
          </p:cNvSpPr>
          <p:nvPr/>
        </p:nvSpPr>
        <p:spPr bwMode="auto">
          <a:xfrm>
            <a:off x="4140795" y="3840032"/>
            <a:ext cx="11509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Leveranciers</a:t>
            </a:r>
          </a:p>
        </p:txBody>
      </p:sp>
      <p:sp>
        <p:nvSpPr>
          <p:cNvPr id="19" name="Text Box 72"/>
          <p:cNvSpPr txBox="1">
            <a:spLocks noChangeArrowheads="1"/>
          </p:cNvSpPr>
          <p:nvPr/>
        </p:nvSpPr>
        <p:spPr bwMode="auto">
          <a:xfrm>
            <a:off x="4140795" y="4128957"/>
            <a:ext cx="1150938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Soc/Fisc.</a:t>
            </a:r>
          </a:p>
          <a:p>
            <a:pPr algn="ctr" eaLnBrk="1" hangingPunct="1"/>
            <a:r>
              <a:rPr lang="nl-NL" sz="1200"/>
              <a:t>Schulden</a:t>
            </a:r>
          </a:p>
          <a:p>
            <a:pPr algn="ctr" eaLnBrk="1" hangingPunct="1"/>
            <a:endParaRPr lang="nl-NL" sz="1200"/>
          </a:p>
        </p:txBody>
      </p:sp>
      <p:sp>
        <p:nvSpPr>
          <p:cNvPr id="20" name="Text Box 73"/>
          <p:cNvSpPr txBox="1">
            <a:spLocks noChangeArrowheads="1"/>
          </p:cNvSpPr>
          <p:nvPr/>
        </p:nvSpPr>
        <p:spPr bwMode="auto">
          <a:xfrm>
            <a:off x="2984356" y="4381625"/>
            <a:ext cx="1152525" cy="26709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 err="1"/>
              <a:t>Liq.Middelen</a:t>
            </a:r>
            <a:endParaRPr lang="nl-NL" sz="1000" dirty="0"/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4140795" y="2471607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25" name="TextBox 24"/>
          <p:cNvSpPr txBox="1"/>
          <p:nvPr/>
        </p:nvSpPr>
        <p:spPr>
          <a:xfrm>
            <a:off x="3682013" y="2123564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Balans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188CA54C-0445-4513-A1AE-8B6748E72FBA}"/>
              </a:ext>
            </a:extLst>
          </p:cNvPr>
          <p:cNvSpPr/>
          <p:nvPr/>
        </p:nvSpPr>
        <p:spPr>
          <a:xfrm>
            <a:off x="2992582" y="3010395"/>
            <a:ext cx="2297875" cy="1620982"/>
          </a:xfrm>
          <a:custGeom>
            <a:avLst/>
            <a:gdLst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51906 w 2297875"/>
              <a:gd name="connsiteY4" fmla="*/ 831273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7875" h="1620982">
                <a:moveTo>
                  <a:pt x="1294410" y="825335"/>
                </a:moveTo>
                <a:lnTo>
                  <a:pt x="2297875" y="831273"/>
                </a:lnTo>
                <a:lnTo>
                  <a:pt x="2286000" y="5937"/>
                </a:lnTo>
                <a:lnTo>
                  <a:pt x="1140031" y="0"/>
                </a:lnTo>
                <a:lnTo>
                  <a:pt x="1151906" y="831273"/>
                </a:lnTo>
                <a:lnTo>
                  <a:pt x="890649" y="1377537"/>
                </a:lnTo>
                <a:lnTo>
                  <a:pt x="0" y="1377537"/>
                </a:lnTo>
                <a:lnTo>
                  <a:pt x="0" y="1620982"/>
                </a:lnTo>
                <a:lnTo>
                  <a:pt x="1145969" y="1609106"/>
                </a:lnTo>
                <a:lnTo>
                  <a:pt x="1145969" y="1365662"/>
                </a:lnTo>
                <a:lnTo>
                  <a:pt x="985652" y="1377537"/>
                </a:lnTo>
                <a:lnTo>
                  <a:pt x="1294410" y="825335"/>
                </a:lnTo>
                <a:close/>
              </a:path>
            </a:pathLst>
          </a:custGeom>
          <a:solidFill>
            <a:srgbClr val="92D050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B299431-35A9-4F60-A376-0F526B0EDFE5}"/>
              </a:ext>
            </a:extLst>
          </p:cNvPr>
          <p:cNvSpPr txBox="1"/>
          <p:nvPr/>
        </p:nvSpPr>
        <p:spPr>
          <a:xfrm rot="5400000">
            <a:off x="4916262" y="3234131"/>
            <a:ext cx="1013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00B050"/>
                </a:solidFill>
              </a:rPr>
              <a:t>Net-cash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BF2AF88-27AE-4A0F-A2A2-FC95706ABFFD}"/>
              </a:ext>
            </a:extLst>
          </p:cNvPr>
          <p:cNvSpPr txBox="1"/>
          <p:nvPr/>
        </p:nvSpPr>
        <p:spPr>
          <a:xfrm>
            <a:off x="2913179" y="4570241"/>
            <a:ext cx="248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4472BE"/>
                </a:solidFill>
              </a:rPr>
              <a:t>Bedrijfskapitaalbehoefte</a:t>
            </a: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A9C10B4B-2294-43B5-A0D3-4D8AD6731EEB}"/>
              </a:ext>
            </a:extLst>
          </p:cNvPr>
          <p:cNvSpPr/>
          <p:nvPr/>
        </p:nvSpPr>
        <p:spPr>
          <a:xfrm>
            <a:off x="2974769" y="3265714"/>
            <a:ext cx="1163782" cy="1110343"/>
          </a:xfrm>
          <a:custGeom>
            <a:avLst/>
            <a:gdLst>
              <a:gd name="connsiteX0" fmla="*/ 5937 w 1163782"/>
              <a:gd name="connsiteY0" fmla="*/ 0 h 1110343"/>
              <a:gd name="connsiteX1" fmla="*/ 1163782 w 1163782"/>
              <a:gd name="connsiteY1" fmla="*/ 5938 h 1110343"/>
              <a:gd name="connsiteX2" fmla="*/ 1140031 w 1163782"/>
              <a:gd name="connsiteY2" fmla="*/ 581891 h 1110343"/>
              <a:gd name="connsiteX3" fmla="*/ 896587 w 1163782"/>
              <a:gd name="connsiteY3" fmla="*/ 1110343 h 1110343"/>
              <a:gd name="connsiteX4" fmla="*/ 0 w 1163782"/>
              <a:gd name="connsiteY4" fmla="*/ 1110343 h 1110343"/>
              <a:gd name="connsiteX5" fmla="*/ 5937 w 1163782"/>
              <a:gd name="connsiteY5" fmla="*/ 0 h 111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782" h="1110343">
                <a:moveTo>
                  <a:pt x="5937" y="0"/>
                </a:moveTo>
                <a:lnTo>
                  <a:pt x="1163782" y="5938"/>
                </a:lnTo>
                <a:lnTo>
                  <a:pt x="1140031" y="581891"/>
                </a:lnTo>
                <a:lnTo>
                  <a:pt x="896587" y="1110343"/>
                </a:lnTo>
                <a:lnTo>
                  <a:pt x="0" y="1110343"/>
                </a:lnTo>
                <a:lnTo>
                  <a:pt x="5937" y="0"/>
                </a:lnTo>
                <a:close/>
              </a:path>
            </a:pathLst>
          </a:custGeom>
          <a:solidFill>
            <a:srgbClr val="4472BE">
              <a:alpha val="21961"/>
            </a:srgbClr>
          </a:solidFill>
          <a:ln>
            <a:solidFill>
              <a:srgbClr val="2F528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873F4D73-845A-42CC-BA9A-1EF19FE1D19B}"/>
              </a:ext>
            </a:extLst>
          </p:cNvPr>
          <p:cNvSpPr/>
          <p:nvPr/>
        </p:nvSpPr>
        <p:spPr>
          <a:xfrm>
            <a:off x="3996046" y="3840239"/>
            <a:ext cx="1306286" cy="801584"/>
          </a:xfrm>
          <a:custGeom>
            <a:avLst/>
            <a:gdLst>
              <a:gd name="connsiteX0" fmla="*/ 0 w 1306286"/>
              <a:gd name="connsiteY0" fmla="*/ 522514 h 801584"/>
              <a:gd name="connsiteX1" fmla="*/ 154379 w 1306286"/>
              <a:gd name="connsiteY1" fmla="*/ 522514 h 801584"/>
              <a:gd name="connsiteX2" fmla="*/ 160317 w 1306286"/>
              <a:gd name="connsiteY2" fmla="*/ 795647 h 801584"/>
              <a:gd name="connsiteX3" fmla="*/ 1288473 w 1306286"/>
              <a:gd name="connsiteY3" fmla="*/ 801584 h 801584"/>
              <a:gd name="connsiteX4" fmla="*/ 1306286 w 1306286"/>
              <a:gd name="connsiteY4" fmla="*/ 0 h 801584"/>
              <a:gd name="connsiteX5" fmla="*/ 285008 w 1306286"/>
              <a:gd name="connsiteY5" fmla="*/ 17813 h 801584"/>
              <a:gd name="connsiteX6" fmla="*/ 0 w 1306286"/>
              <a:gd name="connsiteY6" fmla="*/ 522514 h 80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6286" h="801584">
                <a:moveTo>
                  <a:pt x="0" y="522514"/>
                </a:moveTo>
                <a:lnTo>
                  <a:pt x="154379" y="522514"/>
                </a:lnTo>
                <a:lnTo>
                  <a:pt x="160317" y="795647"/>
                </a:lnTo>
                <a:lnTo>
                  <a:pt x="1288473" y="801584"/>
                </a:lnTo>
                <a:lnTo>
                  <a:pt x="1306286" y="0"/>
                </a:lnTo>
                <a:lnTo>
                  <a:pt x="285008" y="17813"/>
                </a:lnTo>
                <a:lnTo>
                  <a:pt x="0" y="522514"/>
                </a:lnTo>
                <a:close/>
              </a:path>
            </a:pathLst>
          </a:custGeom>
          <a:solidFill>
            <a:srgbClr val="4472C4">
              <a:alpha val="2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669F2CF-8FEF-4E75-8DF2-0165C2EE9541}"/>
              </a:ext>
            </a:extLst>
          </p:cNvPr>
          <p:cNvSpPr/>
          <p:nvPr/>
        </p:nvSpPr>
        <p:spPr>
          <a:xfrm>
            <a:off x="2986994" y="2549549"/>
            <a:ext cx="1149887" cy="718518"/>
          </a:xfrm>
          <a:prstGeom prst="rect">
            <a:avLst/>
          </a:prstGeom>
          <a:solidFill>
            <a:srgbClr val="FFFF00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282B304-EF8C-4827-A384-618FFCCD4AF2}"/>
              </a:ext>
            </a:extLst>
          </p:cNvPr>
          <p:cNvSpPr txBox="1"/>
          <p:nvPr/>
        </p:nvSpPr>
        <p:spPr>
          <a:xfrm rot="16200000">
            <a:off x="2340089" y="2736322"/>
            <a:ext cx="1086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accent2">
                    <a:lumMod val="75000"/>
                  </a:schemeClr>
                </a:solidFill>
              </a:rPr>
              <a:t>Vaste act.</a:t>
            </a:r>
          </a:p>
        </p:txBody>
      </p:sp>
      <p:pic>
        <p:nvPicPr>
          <p:cNvPr id="29" name="image1.jpeg">
            <a:extLst>
              <a:ext uri="{FF2B5EF4-FFF2-40B4-BE49-F238E27FC236}">
                <a16:creationId xmlns:a16="http://schemas.microsoft.com/office/drawing/2014/main" id="{499F2961-2F8F-4805-B296-4382C3B6C9A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1844" y="5988106"/>
            <a:ext cx="1459448" cy="73337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85392C1-95B4-496C-9AE3-2E20C07E5D9F}"/>
              </a:ext>
            </a:extLst>
          </p:cNvPr>
          <p:cNvSpPr txBox="1"/>
          <p:nvPr/>
        </p:nvSpPr>
        <p:spPr>
          <a:xfrm>
            <a:off x="1417884" y="489953"/>
            <a:ext cx="666368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000" dirty="0"/>
              <a:t>GECORRIGEERDE SUBSTANTIËLE WAARDE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AA19A9-F9E7-4672-BA86-0673D0AB1BE2}"/>
              </a:ext>
            </a:extLst>
          </p:cNvPr>
          <p:cNvSpPr/>
          <p:nvPr/>
        </p:nvSpPr>
        <p:spPr>
          <a:xfrm>
            <a:off x="4163448" y="2532526"/>
            <a:ext cx="1135236" cy="21092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E611760-89B3-4FF8-985B-803199B8CBE7}"/>
              </a:ext>
            </a:extLst>
          </p:cNvPr>
          <p:cNvSpPr/>
          <p:nvPr/>
        </p:nvSpPr>
        <p:spPr>
          <a:xfrm>
            <a:off x="2982907" y="3477882"/>
            <a:ext cx="1135236" cy="116394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B8C7267-7FF8-4D0E-8060-B22CD8E9C140}"/>
              </a:ext>
            </a:extLst>
          </p:cNvPr>
          <p:cNvSpPr/>
          <p:nvPr/>
        </p:nvSpPr>
        <p:spPr>
          <a:xfrm>
            <a:off x="2991770" y="2540166"/>
            <a:ext cx="1135236" cy="71997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5DBF6342-C8F8-4180-BAC4-DB0F6ECAA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1076934"/>
            <a:ext cx="2994334" cy="299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77753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2.png">
            <a:extLst>
              <a:ext uri="{FF2B5EF4-FFF2-40B4-BE49-F238E27FC236}">
                <a16:creationId xmlns:a16="http://schemas.microsoft.com/office/drawing/2014/main" id="{84EA5BB6-D4A0-4CAB-AF79-95F7A64A5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2843808" y="2471607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2988270" y="2544632"/>
            <a:ext cx="11525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8" name="Text Box 56"/>
          <p:cNvSpPr txBox="1">
            <a:spLocks noChangeArrowheads="1"/>
          </p:cNvSpPr>
          <p:nvPr/>
        </p:nvSpPr>
        <p:spPr bwMode="auto">
          <a:xfrm>
            <a:off x="4140795" y="2996952"/>
            <a:ext cx="1150938" cy="36004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Schuld</a:t>
            </a:r>
          </a:p>
        </p:txBody>
      </p:sp>
      <p:sp>
        <p:nvSpPr>
          <p:cNvPr id="9" name="Text Box 57"/>
          <p:cNvSpPr txBox="1">
            <a:spLocks noChangeArrowheads="1"/>
          </p:cNvSpPr>
          <p:nvPr/>
        </p:nvSpPr>
        <p:spPr bwMode="auto">
          <a:xfrm>
            <a:off x="4140795" y="2544632"/>
            <a:ext cx="1150938" cy="472004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Eigen vermogen</a:t>
            </a:r>
          </a:p>
        </p:txBody>
      </p:sp>
      <p:sp>
        <p:nvSpPr>
          <p:cNvPr id="10" name="Text Box 58"/>
          <p:cNvSpPr txBox="1">
            <a:spLocks noChangeArrowheads="1"/>
          </p:cNvSpPr>
          <p:nvPr/>
        </p:nvSpPr>
        <p:spPr bwMode="auto">
          <a:xfrm>
            <a:off x="4140795" y="3356992"/>
            <a:ext cx="1150938" cy="23142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&lt;1Y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2989015" y="3263770"/>
            <a:ext cx="11509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Voorraden</a:t>
            </a:r>
          </a:p>
        </p:txBody>
      </p:sp>
      <p:sp>
        <p:nvSpPr>
          <p:cNvPr id="12" name="Text Box 61"/>
          <p:cNvSpPr txBox="1">
            <a:spLocks noChangeArrowheads="1"/>
          </p:cNvSpPr>
          <p:nvPr/>
        </p:nvSpPr>
        <p:spPr bwMode="auto">
          <a:xfrm>
            <a:off x="2989015" y="3911470"/>
            <a:ext cx="1150937" cy="469106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Vorderingen</a:t>
            </a:r>
          </a:p>
        </p:txBody>
      </p: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2988270" y="3481257"/>
            <a:ext cx="11509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BE" sz="1200"/>
              <a:t>Handels-vorderingen</a:t>
            </a:r>
            <a:endParaRPr lang="nl-NL" sz="1200"/>
          </a:p>
        </p:txBody>
      </p:sp>
      <p:sp>
        <p:nvSpPr>
          <p:cNvPr id="14" name="Text Box 63"/>
          <p:cNvSpPr txBox="1">
            <a:spLocks noChangeArrowheads="1"/>
          </p:cNvSpPr>
          <p:nvPr/>
        </p:nvSpPr>
        <p:spPr bwMode="auto">
          <a:xfrm>
            <a:off x="4140795" y="3588413"/>
            <a:ext cx="1150938" cy="253207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KT Fin Schuld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5" name="Text Box 64"/>
          <p:cNvSpPr txBox="1">
            <a:spLocks noChangeArrowheads="1"/>
          </p:cNvSpPr>
          <p:nvPr/>
        </p:nvSpPr>
        <p:spPr bwMode="auto">
          <a:xfrm>
            <a:off x="4140795" y="3840032"/>
            <a:ext cx="11509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Leveranciers</a:t>
            </a:r>
          </a:p>
        </p:txBody>
      </p:sp>
      <p:sp>
        <p:nvSpPr>
          <p:cNvPr id="19" name="Text Box 72"/>
          <p:cNvSpPr txBox="1">
            <a:spLocks noChangeArrowheads="1"/>
          </p:cNvSpPr>
          <p:nvPr/>
        </p:nvSpPr>
        <p:spPr bwMode="auto">
          <a:xfrm>
            <a:off x="4140795" y="4128957"/>
            <a:ext cx="1150938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Soc/Fisc.</a:t>
            </a:r>
          </a:p>
          <a:p>
            <a:pPr algn="ctr" eaLnBrk="1" hangingPunct="1"/>
            <a:r>
              <a:rPr lang="nl-NL" sz="1200"/>
              <a:t>Schulden</a:t>
            </a:r>
          </a:p>
          <a:p>
            <a:pPr algn="ctr" eaLnBrk="1" hangingPunct="1"/>
            <a:endParaRPr lang="nl-NL" sz="1200"/>
          </a:p>
        </p:txBody>
      </p:sp>
      <p:sp>
        <p:nvSpPr>
          <p:cNvPr id="20" name="Text Box 73"/>
          <p:cNvSpPr txBox="1">
            <a:spLocks noChangeArrowheads="1"/>
          </p:cNvSpPr>
          <p:nvPr/>
        </p:nvSpPr>
        <p:spPr bwMode="auto">
          <a:xfrm>
            <a:off x="2984356" y="4381625"/>
            <a:ext cx="1152525" cy="26709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 err="1"/>
              <a:t>Liq.Middelen</a:t>
            </a:r>
            <a:endParaRPr lang="nl-NL" sz="1000" dirty="0"/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4140795" y="2471607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25" name="TextBox 24"/>
          <p:cNvSpPr txBox="1"/>
          <p:nvPr/>
        </p:nvSpPr>
        <p:spPr>
          <a:xfrm>
            <a:off x="3682013" y="2123564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Balans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188CA54C-0445-4513-A1AE-8B6748E72FBA}"/>
              </a:ext>
            </a:extLst>
          </p:cNvPr>
          <p:cNvSpPr/>
          <p:nvPr/>
        </p:nvSpPr>
        <p:spPr>
          <a:xfrm>
            <a:off x="2992582" y="3010395"/>
            <a:ext cx="2297875" cy="1620982"/>
          </a:xfrm>
          <a:custGeom>
            <a:avLst/>
            <a:gdLst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51906 w 2297875"/>
              <a:gd name="connsiteY4" fmla="*/ 831273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7875" h="1620982">
                <a:moveTo>
                  <a:pt x="1294410" y="825335"/>
                </a:moveTo>
                <a:lnTo>
                  <a:pt x="2297875" y="831273"/>
                </a:lnTo>
                <a:lnTo>
                  <a:pt x="2286000" y="5937"/>
                </a:lnTo>
                <a:lnTo>
                  <a:pt x="1140031" y="0"/>
                </a:lnTo>
                <a:lnTo>
                  <a:pt x="1151906" y="831273"/>
                </a:lnTo>
                <a:lnTo>
                  <a:pt x="890649" y="1377537"/>
                </a:lnTo>
                <a:lnTo>
                  <a:pt x="0" y="1377537"/>
                </a:lnTo>
                <a:lnTo>
                  <a:pt x="0" y="1620982"/>
                </a:lnTo>
                <a:lnTo>
                  <a:pt x="1145969" y="1609106"/>
                </a:lnTo>
                <a:lnTo>
                  <a:pt x="1145969" y="1365662"/>
                </a:lnTo>
                <a:lnTo>
                  <a:pt x="985652" y="1377537"/>
                </a:lnTo>
                <a:lnTo>
                  <a:pt x="1294410" y="825335"/>
                </a:lnTo>
                <a:close/>
              </a:path>
            </a:pathLst>
          </a:custGeom>
          <a:solidFill>
            <a:srgbClr val="92D050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B299431-35A9-4F60-A376-0F526B0EDFE5}"/>
              </a:ext>
            </a:extLst>
          </p:cNvPr>
          <p:cNvSpPr txBox="1"/>
          <p:nvPr/>
        </p:nvSpPr>
        <p:spPr>
          <a:xfrm rot="5400000">
            <a:off x="4916262" y="3234131"/>
            <a:ext cx="1013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00B050"/>
                </a:solidFill>
              </a:rPr>
              <a:t>Net-cash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BF2AF88-27AE-4A0F-A2A2-FC95706ABFFD}"/>
              </a:ext>
            </a:extLst>
          </p:cNvPr>
          <p:cNvSpPr txBox="1"/>
          <p:nvPr/>
        </p:nvSpPr>
        <p:spPr>
          <a:xfrm>
            <a:off x="2913179" y="4570241"/>
            <a:ext cx="248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4472BE"/>
                </a:solidFill>
              </a:rPr>
              <a:t>Bedrijfskapitaalbehoefte</a:t>
            </a: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A9C10B4B-2294-43B5-A0D3-4D8AD6731EEB}"/>
              </a:ext>
            </a:extLst>
          </p:cNvPr>
          <p:cNvSpPr/>
          <p:nvPr/>
        </p:nvSpPr>
        <p:spPr>
          <a:xfrm>
            <a:off x="2974769" y="3265714"/>
            <a:ext cx="1163782" cy="1110343"/>
          </a:xfrm>
          <a:custGeom>
            <a:avLst/>
            <a:gdLst>
              <a:gd name="connsiteX0" fmla="*/ 5937 w 1163782"/>
              <a:gd name="connsiteY0" fmla="*/ 0 h 1110343"/>
              <a:gd name="connsiteX1" fmla="*/ 1163782 w 1163782"/>
              <a:gd name="connsiteY1" fmla="*/ 5938 h 1110343"/>
              <a:gd name="connsiteX2" fmla="*/ 1140031 w 1163782"/>
              <a:gd name="connsiteY2" fmla="*/ 581891 h 1110343"/>
              <a:gd name="connsiteX3" fmla="*/ 896587 w 1163782"/>
              <a:gd name="connsiteY3" fmla="*/ 1110343 h 1110343"/>
              <a:gd name="connsiteX4" fmla="*/ 0 w 1163782"/>
              <a:gd name="connsiteY4" fmla="*/ 1110343 h 1110343"/>
              <a:gd name="connsiteX5" fmla="*/ 5937 w 1163782"/>
              <a:gd name="connsiteY5" fmla="*/ 0 h 111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782" h="1110343">
                <a:moveTo>
                  <a:pt x="5937" y="0"/>
                </a:moveTo>
                <a:lnTo>
                  <a:pt x="1163782" y="5938"/>
                </a:lnTo>
                <a:lnTo>
                  <a:pt x="1140031" y="581891"/>
                </a:lnTo>
                <a:lnTo>
                  <a:pt x="896587" y="1110343"/>
                </a:lnTo>
                <a:lnTo>
                  <a:pt x="0" y="1110343"/>
                </a:lnTo>
                <a:lnTo>
                  <a:pt x="5937" y="0"/>
                </a:lnTo>
                <a:close/>
              </a:path>
            </a:pathLst>
          </a:custGeom>
          <a:solidFill>
            <a:srgbClr val="4472BE">
              <a:alpha val="21961"/>
            </a:srgbClr>
          </a:solidFill>
          <a:ln>
            <a:solidFill>
              <a:srgbClr val="2F528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873F4D73-845A-42CC-BA9A-1EF19FE1D19B}"/>
              </a:ext>
            </a:extLst>
          </p:cNvPr>
          <p:cNvSpPr/>
          <p:nvPr/>
        </p:nvSpPr>
        <p:spPr>
          <a:xfrm>
            <a:off x="3996046" y="3840239"/>
            <a:ext cx="1306286" cy="801584"/>
          </a:xfrm>
          <a:custGeom>
            <a:avLst/>
            <a:gdLst>
              <a:gd name="connsiteX0" fmla="*/ 0 w 1306286"/>
              <a:gd name="connsiteY0" fmla="*/ 522514 h 801584"/>
              <a:gd name="connsiteX1" fmla="*/ 154379 w 1306286"/>
              <a:gd name="connsiteY1" fmla="*/ 522514 h 801584"/>
              <a:gd name="connsiteX2" fmla="*/ 160317 w 1306286"/>
              <a:gd name="connsiteY2" fmla="*/ 795647 h 801584"/>
              <a:gd name="connsiteX3" fmla="*/ 1288473 w 1306286"/>
              <a:gd name="connsiteY3" fmla="*/ 801584 h 801584"/>
              <a:gd name="connsiteX4" fmla="*/ 1306286 w 1306286"/>
              <a:gd name="connsiteY4" fmla="*/ 0 h 801584"/>
              <a:gd name="connsiteX5" fmla="*/ 285008 w 1306286"/>
              <a:gd name="connsiteY5" fmla="*/ 17813 h 801584"/>
              <a:gd name="connsiteX6" fmla="*/ 0 w 1306286"/>
              <a:gd name="connsiteY6" fmla="*/ 522514 h 80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6286" h="801584">
                <a:moveTo>
                  <a:pt x="0" y="522514"/>
                </a:moveTo>
                <a:lnTo>
                  <a:pt x="154379" y="522514"/>
                </a:lnTo>
                <a:lnTo>
                  <a:pt x="160317" y="795647"/>
                </a:lnTo>
                <a:lnTo>
                  <a:pt x="1288473" y="801584"/>
                </a:lnTo>
                <a:lnTo>
                  <a:pt x="1306286" y="0"/>
                </a:lnTo>
                <a:lnTo>
                  <a:pt x="285008" y="17813"/>
                </a:lnTo>
                <a:lnTo>
                  <a:pt x="0" y="522514"/>
                </a:lnTo>
                <a:close/>
              </a:path>
            </a:pathLst>
          </a:custGeom>
          <a:solidFill>
            <a:srgbClr val="4472C4">
              <a:alpha val="2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669F2CF-8FEF-4E75-8DF2-0165C2EE9541}"/>
              </a:ext>
            </a:extLst>
          </p:cNvPr>
          <p:cNvSpPr/>
          <p:nvPr/>
        </p:nvSpPr>
        <p:spPr>
          <a:xfrm>
            <a:off x="2986994" y="2549549"/>
            <a:ext cx="1149887" cy="718518"/>
          </a:xfrm>
          <a:prstGeom prst="rect">
            <a:avLst/>
          </a:prstGeom>
          <a:solidFill>
            <a:srgbClr val="FFFF00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282B304-EF8C-4827-A384-618FFCCD4AF2}"/>
              </a:ext>
            </a:extLst>
          </p:cNvPr>
          <p:cNvSpPr txBox="1"/>
          <p:nvPr/>
        </p:nvSpPr>
        <p:spPr>
          <a:xfrm rot="16200000">
            <a:off x="2340089" y="2736322"/>
            <a:ext cx="1086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accent2">
                    <a:lumMod val="75000"/>
                  </a:schemeClr>
                </a:solidFill>
              </a:rPr>
              <a:t>Vaste act.</a:t>
            </a:r>
          </a:p>
        </p:txBody>
      </p:sp>
      <p:pic>
        <p:nvPicPr>
          <p:cNvPr id="29" name="image1.jpeg">
            <a:extLst>
              <a:ext uri="{FF2B5EF4-FFF2-40B4-BE49-F238E27FC236}">
                <a16:creationId xmlns:a16="http://schemas.microsoft.com/office/drawing/2014/main" id="{499F2961-2F8F-4805-B296-4382C3B6C9A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1844" y="5988106"/>
            <a:ext cx="1459448" cy="73337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85392C1-95B4-496C-9AE3-2E20C07E5D9F}"/>
              </a:ext>
            </a:extLst>
          </p:cNvPr>
          <p:cNvSpPr txBox="1"/>
          <p:nvPr/>
        </p:nvSpPr>
        <p:spPr>
          <a:xfrm>
            <a:off x="1417884" y="489953"/>
            <a:ext cx="666368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000" dirty="0"/>
              <a:t>GECORRIGEERDE SUBSTANTIËLE WAARDE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2A50895-101B-4757-8332-B94030CF2B3C}"/>
              </a:ext>
            </a:extLst>
          </p:cNvPr>
          <p:cNvSpPr txBox="1"/>
          <p:nvPr/>
        </p:nvSpPr>
        <p:spPr>
          <a:xfrm>
            <a:off x="275109" y="3852266"/>
            <a:ext cx="1736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Aanwezigheid?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AA19A9-F9E7-4672-BA86-0673D0AB1BE2}"/>
              </a:ext>
            </a:extLst>
          </p:cNvPr>
          <p:cNvSpPr/>
          <p:nvPr/>
        </p:nvSpPr>
        <p:spPr>
          <a:xfrm>
            <a:off x="4163448" y="2532526"/>
            <a:ext cx="1135236" cy="21092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E611760-89B3-4FF8-985B-803199B8CBE7}"/>
              </a:ext>
            </a:extLst>
          </p:cNvPr>
          <p:cNvSpPr/>
          <p:nvPr/>
        </p:nvSpPr>
        <p:spPr>
          <a:xfrm>
            <a:off x="2982907" y="3477882"/>
            <a:ext cx="1135236" cy="116394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B8C7267-7FF8-4D0E-8060-B22CD8E9C140}"/>
              </a:ext>
            </a:extLst>
          </p:cNvPr>
          <p:cNvSpPr/>
          <p:nvPr/>
        </p:nvSpPr>
        <p:spPr>
          <a:xfrm>
            <a:off x="2991770" y="2540166"/>
            <a:ext cx="1135236" cy="71997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5DBF6342-C8F8-4180-BAC4-DB0F6ECAA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1076934"/>
            <a:ext cx="2994334" cy="299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D4F5E742-53AC-473E-8B10-5BEA7673F768}"/>
              </a:ext>
            </a:extLst>
          </p:cNvPr>
          <p:cNvSpPr txBox="1"/>
          <p:nvPr/>
        </p:nvSpPr>
        <p:spPr>
          <a:xfrm>
            <a:off x="254342" y="4401006"/>
            <a:ext cx="2788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Waardering (</a:t>
            </a:r>
            <a:r>
              <a:rPr lang="nl-BE" dirty="0" err="1"/>
              <a:t>lifo</a:t>
            </a:r>
            <a:r>
              <a:rPr lang="nl-BE" dirty="0"/>
              <a:t>/</a:t>
            </a:r>
            <a:r>
              <a:rPr lang="nl-BE" dirty="0" err="1"/>
              <a:t>fifo</a:t>
            </a:r>
            <a:r>
              <a:rPr lang="nl-BE" dirty="0"/>
              <a:t>…)?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E71116B-8249-4047-9A0E-0C5D82BCAA24}"/>
              </a:ext>
            </a:extLst>
          </p:cNvPr>
          <p:cNvSpPr txBox="1"/>
          <p:nvPr/>
        </p:nvSpPr>
        <p:spPr>
          <a:xfrm>
            <a:off x="290791" y="4964395"/>
            <a:ext cx="4947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Eigendom (consignatie, </a:t>
            </a:r>
            <a:r>
              <a:rPr lang="nl-BE" dirty="0" err="1"/>
              <a:t>cut-off</a:t>
            </a:r>
            <a:r>
              <a:rPr lang="nl-BE" dirty="0"/>
              <a:t>)?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AE4B919-BD98-4405-8291-3C4A50F6CDEC}"/>
              </a:ext>
            </a:extLst>
          </p:cNvPr>
          <p:cNvSpPr txBox="1"/>
          <p:nvPr/>
        </p:nvSpPr>
        <p:spPr>
          <a:xfrm>
            <a:off x="290791" y="4675115"/>
            <a:ext cx="1936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% of </a:t>
            </a:r>
            <a:r>
              <a:rPr lang="nl-BE" dirty="0" err="1"/>
              <a:t>completion</a:t>
            </a:r>
            <a:r>
              <a:rPr lang="nl-BE" dirty="0"/>
              <a:t>?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C1A582C-56B8-4A58-8563-B6B38A233D51}"/>
              </a:ext>
            </a:extLst>
          </p:cNvPr>
          <p:cNvSpPr txBox="1"/>
          <p:nvPr/>
        </p:nvSpPr>
        <p:spPr>
          <a:xfrm>
            <a:off x="268158" y="4146023"/>
            <a:ext cx="1209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Rotatie?</a:t>
            </a:r>
          </a:p>
        </p:txBody>
      </p:sp>
    </p:spTree>
    <p:extLst>
      <p:ext uri="{BB962C8B-B14F-4D97-AF65-F5344CB8AC3E}">
        <p14:creationId xmlns:p14="http://schemas.microsoft.com/office/powerpoint/2010/main" val="276470835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2.png">
            <a:extLst>
              <a:ext uri="{FF2B5EF4-FFF2-40B4-BE49-F238E27FC236}">
                <a16:creationId xmlns:a16="http://schemas.microsoft.com/office/drawing/2014/main" id="{84EA5BB6-D4A0-4CAB-AF79-95F7A64A5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2843808" y="2471607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2988270" y="2544632"/>
            <a:ext cx="11525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8" name="Text Box 56"/>
          <p:cNvSpPr txBox="1">
            <a:spLocks noChangeArrowheads="1"/>
          </p:cNvSpPr>
          <p:nvPr/>
        </p:nvSpPr>
        <p:spPr bwMode="auto">
          <a:xfrm>
            <a:off x="4140795" y="2996952"/>
            <a:ext cx="1150938" cy="36004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Schuld</a:t>
            </a:r>
          </a:p>
        </p:txBody>
      </p:sp>
      <p:sp>
        <p:nvSpPr>
          <p:cNvPr id="9" name="Text Box 57"/>
          <p:cNvSpPr txBox="1">
            <a:spLocks noChangeArrowheads="1"/>
          </p:cNvSpPr>
          <p:nvPr/>
        </p:nvSpPr>
        <p:spPr bwMode="auto">
          <a:xfrm>
            <a:off x="4140795" y="2544632"/>
            <a:ext cx="1150938" cy="472004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Eigen vermogen</a:t>
            </a:r>
          </a:p>
        </p:txBody>
      </p:sp>
      <p:sp>
        <p:nvSpPr>
          <p:cNvPr id="10" name="Text Box 58"/>
          <p:cNvSpPr txBox="1">
            <a:spLocks noChangeArrowheads="1"/>
          </p:cNvSpPr>
          <p:nvPr/>
        </p:nvSpPr>
        <p:spPr bwMode="auto">
          <a:xfrm>
            <a:off x="4140795" y="3356992"/>
            <a:ext cx="1150938" cy="23142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&lt;1Y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2989015" y="3263770"/>
            <a:ext cx="11509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Voorraden</a:t>
            </a:r>
          </a:p>
        </p:txBody>
      </p: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2988270" y="3481257"/>
            <a:ext cx="11509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BE" sz="1200"/>
              <a:t>Handels-vorderingen</a:t>
            </a:r>
            <a:endParaRPr lang="nl-NL" sz="1200"/>
          </a:p>
        </p:txBody>
      </p:sp>
      <p:sp>
        <p:nvSpPr>
          <p:cNvPr id="14" name="Text Box 63"/>
          <p:cNvSpPr txBox="1">
            <a:spLocks noChangeArrowheads="1"/>
          </p:cNvSpPr>
          <p:nvPr/>
        </p:nvSpPr>
        <p:spPr bwMode="auto">
          <a:xfrm>
            <a:off x="4140795" y="3588413"/>
            <a:ext cx="1150938" cy="253207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KT Fin Schuld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5" name="Text Box 64"/>
          <p:cNvSpPr txBox="1">
            <a:spLocks noChangeArrowheads="1"/>
          </p:cNvSpPr>
          <p:nvPr/>
        </p:nvSpPr>
        <p:spPr bwMode="auto">
          <a:xfrm>
            <a:off x="4140795" y="3840032"/>
            <a:ext cx="11509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Leveranciers</a:t>
            </a:r>
          </a:p>
        </p:txBody>
      </p:sp>
      <p:sp>
        <p:nvSpPr>
          <p:cNvPr id="19" name="Text Box 72"/>
          <p:cNvSpPr txBox="1">
            <a:spLocks noChangeArrowheads="1"/>
          </p:cNvSpPr>
          <p:nvPr/>
        </p:nvSpPr>
        <p:spPr bwMode="auto">
          <a:xfrm>
            <a:off x="4140795" y="4128957"/>
            <a:ext cx="1150938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Soc/Fisc.</a:t>
            </a:r>
          </a:p>
          <a:p>
            <a:pPr algn="ctr" eaLnBrk="1" hangingPunct="1"/>
            <a:r>
              <a:rPr lang="nl-NL" sz="1200"/>
              <a:t>Schulden</a:t>
            </a:r>
          </a:p>
          <a:p>
            <a:pPr algn="ctr" eaLnBrk="1" hangingPunct="1"/>
            <a:endParaRPr lang="nl-NL" sz="1200"/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4140795" y="2471607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25" name="TextBox 24"/>
          <p:cNvSpPr txBox="1"/>
          <p:nvPr/>
        </p:nvSpPr>
        <p:spPr>
          <a:xfrm>
            <a:off x="3682013" y="2123564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Balans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188CA54C-0445-4513-A1AE-8B6748E72FBA}"/>
              </a:ext>
            </a:extLst>
          </p:cNvPr>
          <p:cNvSpPr/>
          <p:nvPr/>
        </p:nvSpPr>
        <p:spPr>
          <a:xfrm>
            <a:off x="2992582" y="3010395"/>
            <a:ext cx="2297875" cy="1620982"/>
          </a:xfrm>
          <a:custGeom>
            <a:avLst/>
            <a:gdLst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51906 w 2297875"/>
              <a:gd name="connsiteY4" fmla="*/ 831273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7875" h="1620982">
                <a:moveTo>
                  <a:pt x="1294410" y="825335"/>
                </a:moveTo>
                <a:lnTo>
                  <a:pt x="2297875" y="831273"/>
                </a:lnTo>
                <a:lnTo>
                  <a:pt x="2286000" y="5937"/>
                </a:lnTo>
                <a:lnTo>
                  <a:pt x="1140031" y="0"/>
                </a:lnTo>
                <a:lnTo>
                  <a:pt x="1151906" y="831273"/>
                </a:lnTo>
                <a:lnTo>
                  <a:pt x="890649" y="1377537"/>
                </a:lnTo>
                <a:lnTo>
                  <a:pt x="0" y="1377537"/>
                </a:lnTo>
                <a:lnTo>
                  <a:pt x="0" y="1620982"/>
                </a:lnTo>
                <a:lnTo>
                  <a:pt x="1145969" y="1609106"/>
                </a:lnTo>
                <a:lnTo>
                  <a:pt x="1145969" y="1365662"/>
                </a:lnTo>
                <a:lnTo>
                  <a:pt x="985652" y="1377537"/>
                </a:lnTo>
                <a:lnTo>
                  <a:pt x="1294410" y="825335"/>
                </a:lnTo>
                <a:close/>
              </a:path>
            </a:pathLst>
          </a:custGeom>
          <a:solidFill>
            <a:srgbClr val="92D050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B299431-35A9-4F60-A376-0F526B0EDFE5}"/>
              </a:ext>
            </a:extLst>
          </p:cNvPr>
          <p:cNvSpPr txBox="1"/>
          <p:nvPr/>
        </p:nvSpPr>
        <p:spPr>
          <a:xfrm rot="5400000">
            <a:off x="4916262" y="3234131"/>
            <a:ext cx="1013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00B050"/>
                </a:solidFill>
              </a:rPr>
              <a:t>Net-cash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BF2AF88-27AE-4A0F-A2A2-FC95706ABFFD}"/>
              </a:ext>
            </a:extLst>
          </p:cNvPr>
          <p:cNvSpPr txBox="1"/>
          <p:nvPr/>
        </p:nvSpPr>
        <p:spPr>
          <a:xfrm>
            <a:off x="2913179" y="4570241"/>
            <a:ext cx="248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4472BE"/>
                </a:solidFill>
              </a:rPr>
              <a:t>Bedrijfskapitaalbehoefte</a:t>
            </a: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A9C10B4B-2294-43B5-A0D3-4D8AD6731EEB}"/>
              </a:ext>
            </a:extLst>
          </p:cNvPr>
          <p:cNvSpPr/>
          <p:nvPr/>
        </p:nvSpPr>
        <p:spPr>
          <a:xfrm>
            <a:off x="2974769" y="3265714"/>
            <a:ext cx="1163782" cy="1110343"/>
          </a:xfrm>
          <a:custGeom>
            <a:avLst/>
            <a:gdLst>
              <a:gd name="connsiteX0" fmla="*/ 5937 w 1163782"/>
              <a:gd name="connsiteY0" fmla="*/ 0 h 1110343"/>
              <a:gd name="connsiteX1" fmla="*/ 1163782 w 1163782"/>
              <a:gd name="connsiteY1" fmla="*/ 5938 h 1110343"/>
              <a:gd name="connsiteX2" fmla="*/ 1140031 w 1163782"/>
              <a:gd name="connsiteY2" fmla="*/ 581891 h 1110343"/>
              <a:gd name="connsiteX3" fmla="*/ 896587 w 1163782"/>
              <a:gd name="connsiteY3" fmla="*/ 1110343 h 1110343"/>
              <a:gd name="connsiteX4" fmla="*/ 0 w 1163782"/>
              <a:gd name="connsiteY4" fmla="*/ 1110343 h 1110343"/>
              <a:gd name="connsiteX5" fmla="*/ 5937 w 1163782"/>
              <a:gd name="connsiteY5" fmla="*/ 0 h 111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782" h="1110343">
                <a:moveTo>
                  <a:pt x="5937" y="0"/>
                </a:moveTo>
                <a:lnTo>
                  <a:pt x="1163782" y="5938"/>
                </a:lnTo>
                <a:lnTo>
                  <a:pt x="1140031" y="581891"/>
                </a:lnTo>
                <a:lnTo>
                  <a:pt x="896587" y="1110343"/>
                </a:lnTo>
                <a:lnTo>
                  <a:pt x="0" y="1110343"/>
                </a:lnTo>
                <a:lnTo>
                  <a:pt x="5937" y="0"/>
                </a:lnTo>
                <a:close/>
              </a:path>
            </a:pathLst>
          </a:custGeom>
          <a:solidFill>
            <a:srgbClr val="4472BE">
              <a:alpha val="21961"/>
            </a:srgbClr>
          </a:solidFill>
          <a:ln>
            <a:solidFill>
              <a:srgbClr val="2F528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873F4D73-845A-42CC-BA9A-1EF19FE1D19B}"/>
              </a:ext>
            </a:extLst>
          </p:cNvPr>
          <p:cNvSpPr/>
          <p:nvPr/>
        </p:nvSpPr>
        <p:spPr>
          <a:xfrm>
            <a:off x="3996046" y="3840239"/>
            <a:ext cx="1306286" cy="801584"/>
          </a:xfrm>
          <a:custGeom>
            <a:avLst/>
            <a:gdLst>
              <a:gd name="connsiteX0" fmla="*/ 0 w 1306286"/>
              <a:gd name="connsiteY0" fmla="*/ 522514 h 801584"/>
              <a:gd name="connsiteX1" fmla="*/ 154379 w 1306286"/>
              <a:gd name="connsiteY1" fmla="*/ 522514 h 801584"/>
              <a:gd name="connsiteX2" fmla="*/ 160317 w 1306286"/>
              <a:gd name="connsiteY2" fmla="*/ 795647 h 801584"/>
              <a:gd name="connsiteX3" fmla="*/ 1288473 w 1306286"/>
              <a:gd name="connsiteY3" fmla="*/ 801584 h 801584"/>
              <a:gd name="connsiteX4" fmla="*/ 1306286 w 1306286"/>
              <a:gd name="connsiteY4" fmla="*/ 0 h 801584"/>
              <a:gd name="connsiteX5" fmla="*/ 285008 w 1306286"/>
              <a:gd name="connsiteY5" fmla="*/ 17813 h 801584"/>
              <a:gd name="connsiteX6" fmla="*/ 0 w 1306286"/>
              <a:gd name="connsiteY6" fmla="*/ 522514 h 80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6286" h="801584">
                <a:moveTo>
                  <a:pt x="0" y="522514"/>
                </a:moveTo>
                <a:lnTo>
                  <a:pt x="154379" y="522514"/>
                </a:lnTo>
                <a:lnTo>
                  <a:pt x="160317" y="795647"/>
                </a:lnTo>
                <a:lnTo>
                  <a:pt x="1288473" y="801584"/>
                </a:lnTo>
                <a:lnTo>
                  <a:pt x="1306286" y="0"/>
                </a:lnTo>
                <a:lnTo>
                  <a:pt x="285008" y="17813"/>
                </a:lnTo>
                <a:lnTo>
                  <a:pt x="0" y="522514"/>
                </a:lnTo>
                <a:close/>
              </a:path>
            </a:pathLst>
          </a:custGeom>
          <a:solidFill>
            <a:srgbClr val="4472C4">
              <a:alpha val="2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669F2CF-8FEF-4E75-8DF2-0165C2EE9541}"/>
              </a:ext>
            </a:extLst>
          </p:cNvPr>
          <p:cNvSpPr/>
          <p:nvPr/>
        </p:nvSpPr>
        <p:spPr>
          <a:xfrm>
            <a:off x="2986994" y="2549549"/>
            <a:ext cx="1149887" cy="718518"/>
          </a:xfrm>
          <a:prstGeom prst="rect">
            <a:avLst/>
          </a:prstGeom>
          <a:solidFill>
            <a:srgbClr val="FFFF00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282B304-EF8C-4827-A384-618FFCCD4AF2}"/>
              </a:ext>
            </a:extLst>
          </p:cNvPr>
          <p:cNvSpPr txBox="1"/>
          <p:nvPr/>
        </p:nvSpPr>
        <p:spPr>
          <a:xfrm rot="16200000">
            <a:off x="2340089" y="2736322"/>
            <a:ext cx="1086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accent2">
                    <a:lumMod val="75000"/>
                  </a:schemeClr>
                </a:solidFill>
              </a:rPr>
              <a:t>Vaste act.</a:t>
            </a:r>
          </a:p>
        </p:txBody>
      </p:sp>
      <p:pic>
        <p:nvPicPr>
          <p:cNvPr id="29" name="image1.jpeg">
            <a:extLst>
              <a:ext uri="{FF2B5EF4-FFF2-40B4-BE49-F238E27FC236}">
                <a16:creationId xmlns:a16="http://schemas.microsoft.com/office/drawing/2014/main" id="{499F2961-2F8F-4805-B296-4382C3B6C9A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1844" y="5988106"/>
            <a:ext cx="1459448" cy="73337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85392C1-95B4-496C-9AE3-2E20C07E5D9F}"/>
              </a:ext>
            </a:extLst>
          </p:cNvPr>
          <p:cNvSpPr txBox="1"/>
          <p:nvPr/>
        </p:nvSpPr>
        <p:spPr>
          <a:xfrm>
            <a:off x="1417884" y="489953"/>
            <a:ext cx="666368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000" dirty="0"/>
              <a:t>GECORRIGEERDE SUBSTANTIËLE WAARDE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AA19A9-F9E7-4672-BA86-0673D0AB1BE2}"/>
              </a:ext>
            </a:extLst>
          </p:cNvPr>
          <p:cNvSpPr/>
          <p:nvPr/>
        </p:nvSpPr>
        <p:spPr>
          <a:xfrm>
            <a:off x="4163448" y="2532526"/>
            <a:ext cx="1135236" cy="21092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B8C7267-7FF8-4D0E-8060-B22CD8E9C140}"/>
              </a:ext>
            </a:extLst>
          </p:cNvPr>
          <p:cNvSpPr/>
          <p:nvPr/>
        </p:nvSpPr>
        <p:spPr>
          <a:xfrm>
            <a:off x="2991770" y="2540165"/>
            <a:ext cx="1135236" cy="93064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E89BA8C-59A0-4C2E-8750-837063F538BD}"/>
              </a:ext>
            </a:extLst>
          </p:cNvPr>
          <p:cNvSpPr/>
          <p:nvPr/>
        </p:nvSpPr>
        <p:spPr>
          <a:xfrm>
            <a:off x="2986994" y="3921181"/>
            <a:ext cx="1135236" cy="7204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2" name="AutoShape 27">
            <a:extLst>
              <a:ext uri="{FF2B5EF4-FFF2-40B4-BE49-F238E27FC236}">
                <a16:creationId xmlns:a16="http://schemas.microsoft.com/office/drawing/2014/main" id="{47BF33A1-6569-409C-9546-1273F8E86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965" y="2019964"/>
            <a:ext cx="800100" cy="884237"/>
          </a:xfrm>
          <a:prstGeom prst="flowChartPredefinedProcess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l-BE"/>
          </a:p>
        </p:txBody>
      </p:sp>
      <p:sp>
        <p:nvSpPr>
          <p:cNvPr id="43" name="Text Box 28">
            <a:extLst>
              <a:ext uri="{FF2B5EF4-FFF2-40B4-BE49-F238E27FC236}">
                <a16:creationId xmlns:a16="http://schemas.microsoft.com/office/drawing/2014/main" id="{E3FB80AD-1BAC-4F58-86E5-C5A43FA4F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241" y="2119182"/>
            <a:ext cx="8001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/>
              <a:t>Verkoop-journaal</a:t>
            </a:r>
            <a:endParaRPr lang="nl-NL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70BA0E5-EC72-4841-99C1-931FF1C9E5B6}"/>
              </a:ext>
            </a:extLst>
          </p:cNvPr>
          <p:cNvGrpSpPr/>
          <p:nvPr/>
        </p:nvGrpSpPr>
        <p:grpSpPr>
          <a:xfrm>
            <a:off x="1717621" y="1574678"/>
            <a:ext cx="915700" cy="1097772"/>
            <a:chOff x="4330976" y="1964167"/>
            <a:chExt cx="915700" cy="1097772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2AB547A-EBF4-4B7A-8EAD-76B392F69949}"/>
                </a:ext>
              </a:extLst>
            </p:cNvPr>
            <p:cNvSpPr/>
            <p:nvPr/>
          </p:nvSpPr>
          <p:spPr>
            <a:xfrm>
              <a:off x="4432561" y="1981850"/>
              <a:ext cx="326306" cy="167352"/>
            </a:xfrm>
            <a:custGeom>
              <a:avLst/>
              <a:gdLst>
                <a:gd name="connsiteX0" fmla="*/ 0 w 341644"/>
                <a:gd name="connsiteY0" fmla="*/ 170822 h 170822"/>
                <a:gd name="connsiteX1" fmla="*/ 198455 w 341644"/>
                <a:gd name="connsiteY1" fmla="*/ 168309 h 170822"/>
                <a:gd name="connsiteX2" fmla="*/ 341644 w 341644"/>
                <a:gd name="connsiteY2" fmla="*/ 0 h 170822"/>
                <a:gd name="connsiteX3" fmla="*/ 195942 w 341644"/>
                <a:gd name="connsiteY3" fmla="*/ 17584 h 170822"/>
                <a:gd name="connsiteX4" fmla="*/ 0 w 341644"/>
                <a:gd name="connsiteY4" fmla="*/ 170822 h 17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644" h="170822">
                  <a:moveTo>
                    <a:pt x="0" y="170822"/>
                  </a:moveTo>
                  <a:lnTo>
                    <a:pt x="198455" y="168309"/>
                  </a:lnTo>
                  <a:lnTo>
                    <a:pt x="341644" y="0"/>
                  </a:lnTo>
                  <a:lnTo>
                    <a:pt x="195942" y="17584"/>
                  </a:lnTo>
                  <a:lnTo>
                    <a:pt x="0" y="17082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grpSp>
          <p:nvGrpSpPr>
            <p:cNvPr id="46" name="Group 49">
              <a:extLst>
                <a:ext uri="{FF2B5EF4-FFF2-40B4-BE49-F238E27FC236}">
                  <a16:creationId xmlns:a16="http://schemas.microsoft.com/office/drawing/2014/main" id="{D9D647D9-AE2B-4440-8B98-29A3B7303E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02758" y="1964167"/>
              <a:ext cx="377491" cy="1097772"/>
              <a:chOff x="5917" y="13117"/>
              <a:chExt cx="893" cy="1980"/>
            </a:xfrm>
          </p:grpSpPr>
          <p:sp>
            <p:nvSpPr>
              <p:cNvPr id="71" name="Rectangle 50">
                <a:extLst>
                  <a:ext uri="{FF2B5EF4-FFF2-40B4-BE49-F238E27FC236}">
                    <a16:creationId xmlns:a16="http://schemas.microsoft.com/office/drawing/2014/main" id="{2EE23CB6-6B91-4115-AE0E-28ED125C10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17" y="13477"/>
                <a:ext cx="504" cy="162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72" name="Freeform 51">
                <a:extLst>
                  <a:ext uri="{FF2B5EF4-FFF2-40B4-BE49-F238E27FC236}">
                    <a16:creationId xmlns:a16="http://schemas.microsoft.com/office/drawing/2014/main" id="{8618B8E8-3F74-48E5-8B82-3BA9EDBF3E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0" y="13117"/>
                <a:ext cx="360" cy="1980"/>
              </a:xfrm>
              <a:custGeom>
                <a:avLst/>
                <a:gdLst>
                  <a:gd name="T0" fmla="*/ 0 w 360"/>
                  <a:gd name="T1" fmla="*/ 360 h 1980"/>
                  <a:gd name="T2" fmla="*/ 360 w 360"/>
                  <a:gd name="T3" fmla="*/ 0 h 1980"/>
                  <a:gd name="T4" fmla="*/ 360 w 360"/>
                  <a:gd name="T5" fmla="*/ 1620 h 1980"/>
                  <a:gd name="T6" fmla="*/ 0 w 360"/>
                  <a:gd name="T7" fmla="*/ 1980 h 1980"/>
                  <a:gd name="T8" fmla="*/ 0 w 360"/>
                  <a:gd name="T9" fmla="*/ 360 h 19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0"/>
                  <a:gd name="T16" fmla="*/ 0 h 1980"/>
                  <a:gd name="T17" fmla="*/ 360 w 360"/>
                  <a:gd name="T18" fmla="*/ 1980 h 19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0" h="1980">
                    <a:moveTo>
                      <a:pt x="0" y="360"/>
                    </a:moveTo>
                    <a:lnTo>
                      <a:pt x="360" y="0"/>
                    </a:lnTo>
                    <a:lnTo>
                      <a:pt x="360" y="1620"/>
                    </a:lnTo>
                    <a:lnTo>
                      <a:pt x="0" y="1980"/>
                    </a:lnTo>
                    <a:lnTo>
                      <a:pt x="0" y="36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73" name="Oval 52">
                <a:extLst>
                  <a:ext uri="{FF2B5EF4-FFF2-40B4-BE49-F238E27FC236}">
                    <a16:creationId xmlns:a16="http://schemas.microsoft.com/office/drawing/2014/main" id="{63EB5A9C-1BBB-4668-BB84-2C7C49F57E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0" y="14773"/>
                <a:ext cx="180" cy="1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74" name="Line 53">
                <a:extLst>
                  <a:ext uri="{FF2B5EF4-FFF2-40B4-BE49-F238E27FC236}">
                    <a16:creationId xmlns:a16="http://schemas.microsoft.com/office/drawing/2014/main" id="{42BC670B-D2FB-468B-8D4E-2721E9FF51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917" y="13153"/>
                <a:ext cx="540" cy="32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75" name="Line 54">
                <a:extLst>
                  <a:ext uri="{FF2B5EF4-FFF2-40B4-BE49-F238E27FC236}">
                    <a16:creationId xmlns:a16="http://schemas.microsoft.com/office/drawing/2014/main" id="{035DA5A2-3859-4C6E-815A-6CEFB59C49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57" y="13153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</p:grpSp>
        <p:sp>
          <p:nvSpPr>
            <p:cNvPr id="54" name="Text Box 56">
              <a:extLst>
                <a:ext uri="{FF2B5EF4-FFF2-40B4-BE49-F238E27FC236}">
                  <a16:creationId xmlns:a16="http://schemas.microsoft.com/office/drawing/2014/main" id="{C45BE8DF-1007-4697-B3D0-56EFFDEE2F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0976" y="2178044"/>
              <a:ext cx="380664" cy="420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/>
              <a:r>
                <a:rPr lang="nl-NL" sz="1200" dirty="0"/>
                <a:t>  VF</a:t>
              </a:r>
              <a:endParaRPr lang="nl-NL" dirty="0"/>
            </a:p>
          </p:txBody>
        </p:sp>
        <p:grpSp>
          <p:nvGrpSpPr>
            <p:cNvPr id="55" name="Group 49">
              <a:extLst>
                <a:ext uri="{FF2B5EF4-FFF2-40B4-BE49-F238E27FC236}">
                  <a16:creationId xmlns:a16="http://schemas.microsoft.com/office/drawing/2014/main" id="{77514FE0-74BC-4444-B4FB-91D7561762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51936" y="2083885"/>
              <a:ext cx="343475" cy="947422"/>
              <a:chOff x="5913" y="13117"/>
              <a:chExt cx="897" cy="1980"/>
            </a:xfrm>
          </p:grpSpPr>
          <p:sp>
            <p:nvSpPr>
              <p:cNvPr id="66" name="Rectangle 50">
                <a:extLst>
                  <a:ext uri="{FF2B5EF4-FFF2-40B4-BE49-F238E27FC236}">
                    <a16:creationId xmlns:a16="http://schemas.microsoft.com/office/drawing/2014/main" id="{C6CB1F0A-6D8E-4E7C-B47F-298CD086AC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17" y="13477"/>
                <a:ext cx="504" cy="162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67" name="Freeform 51">
                <a:extLst>
                  <a:ext uri="{FF2B5EF4-FFF2-40B4-BE49-F238E27FC236}">
                    <a16:creationId xmlns:a16="http://schemas.microsoft.com/office/drawing/2014/main" id="{39124F6C-574C-44B6-9CE2-DB1FBB4AE6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0" y="13117"/>
                <a:ext cx="360" cy="1980"/>
              </a:xfrm>
              <a:custGeom>
                <a:avLst/>
                <a:gdLst>
                  <a:gd name="T0" fmla="*/ 0 w 360"/>
                  <a:gd name="T1" fmla="*/ 360 h 1980"/>
                  <a:gd name="T2" fmla="*/ 360 w 360"/>
                  <a:gd name="T3" fmla="*/ 0 h 1980"/>
                  <a:gd name="T4" fmla="*/ 360 w 360"/>
                  <a:gd name="T5" fmla="*/ 1620 h 1980"/>
                  <a:gd name="T6" fmla="*/ 0 w 360"/>
                  <a:gd name="T7" fmla="*/ 1980 h 1980"/>
                  <a:gd name="T8" fmla="*/ 0 w 360"/>
                  <a:gd name="T9" fmla="*/ 360 h 19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0"/>
                  <a:gd name="T16" fmla="*/ 0 h 1980"/>
                  <a:gd name="T17" fmla="*/ 360 w 360"/>
                  <a:gd name="T18" fmla="*/ 1980 h 19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0" h="1980">
                    <a:moveTo>
                      <a:pt x="0" y="360"/>
                    </a:moveTo>
                    <a:lnTo>
                      <a:pt x="360" y="0"/>
                    </a:lnTo>
                    <a:lnTo>
                      <a:pt x="360" y="1620"/>
                    </a:lnTo>
                    <a:lnTo>
                      <a:pt x="0" y="1980"/>
                    </a:lnTo>
                    <a:lnTo>
                      <a:pt x="0" y="36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68" name="Oval 52">
                <a:extLst>
                  <a:ext uri="{FF2B5EF4-FFF2-40B4-BE49-F238E27FC236}">
                    <a16:creationId xmlns:a16="http://schemas.microsoft.com/office/drawing/2014/main" id="{120145FC-4174-4205-9C68-DFFA21A1EC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0" y="14773"/>
                <a:ext cx="180" cy="1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69" name="Line 53">
                <a:extLst>
                  <a:ext uri="{FF2B5EF4-FFF2-40B4-BE49-F238E27FC236}">
                    <a16:creationId xmlns:a16="http://schemas.microsoft.com/office/drawing/2014/main" id="{2B661AEB-B20E-4750-BA1C-43AD77C64A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913" y="13153"/>
                <a:ext cx="544" cy="3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70" name="Line 54">
                <a:extLst>
                  <a:ext uri="{FF2B5EF4-FFF2-40B4-BE49-F238E27FC236}">
                    <a16:creationId xmlns:a16="http://schemas.microsoft.com/office/drawing/2014/main" id="{5F0D4C00-02AA-4AF6-9BDE-643AEF2100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57" y="13153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</p:grpSp>
        <p:grpSp>
          <p:nvGrpSpPr>
            <p:cNvPr id="56" name="Group 49">
              <a:extLst>
                <a:ext uri="{FF2B5EF4-FFF2-40B4-BE49-F238E27FC236}">
                  <a16:creationId xmlns:a16="http://schemas.microsoft.com/office/drawing/2014/main" id="{A5D4D082-466E-48D3-AA2D-1437661C97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94720" y="1976426"/>
              <a:ext cx="351956" cy="1027231"/>
              <a:chOff x="5911" y="13117"/>
              <a:chExt cx="882" cy="1980"/>
            </a:xfrm>
          </p:grpSpPr>
          <p:sp>
            <p:nvSpPr>
              <p:cNvPr id="61" name="Rectangle 50">
                <a:extLst>
                  <a:ext uri="{FF2B5EF4-FFF2-40B4-BE49-F238E27FC236}">
                    <a16:creationId xmlns:a16="http://schemas.microsoft.com/office/drawing/2014/main" id="{69969CE8-7377-46CA-B381-B16EDAB198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17" y="13477"/>
                <a:ext cx="504" cy="162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62" name="Freeform 51">
                <a:extLst>
                  <a:ext uri="{FF2B5EF4-FFF2-40B4-BE49-F238E27FC236}">
                    <a16:creationId xmlns:a16="http://schemas.microsoft.com/office/drawing/2014/main" id="{B3FEB308-E162-470D-9B38-17B1AC12AE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3" y="13117"/>
                <a:ext cx="360" cy="1980"/>
              </a:xfrm>
              <a:custGeom>
                <a:avLst/>
                <a:gdLst>
                  <a:gd name="T0" fmla="*/ 0 w 360"/>
                  <a:gd name="T1" fmla="*/ 360 h 1980"/>
                  <a:gd name="T2" fmla="*/ 360 w 360"/>
                  <a:gd name="T3" fmla="*/ 0 h 1980"/>
                  <a:gd name="T4" fmla="*/ 360 w 360"/>
                  <a:gd name="T5" fmla="*/ 1620 h 1980"/>
                  <a:gd name="T6" fmla="*/ 0 w 360"/>
                  <a:gd name="T7" fmla="*/ 1980 h 1980"/>
                  <a:gd name="T8" fmla="*/ 0 w 360"/>
                  <a:gd name="T9" fmla="*/ 360 h 19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0"/>
                  <a:gd name="T16" fmla="*/ 0 h 1980"/>
                  <a:gd name="T17" fmla="*/ 360 w 360"/>
                  <a:gd name="T18" fmla="*/ 1980 h 19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0" h="1980">
                    <a:moveTo>
                      <a:pt x="0" y="360"/>
                    </a:moveTo>
                    <a:lnTo>
                      <a:pt x="360" y="0"/>
                    </a:lnTo>
                    <a:lnTo>
                      <a:pt x="360" y="1620"/>
                    </a:lnTo>
                    <a:lnTo>
                      <a:pt x="0" y="1980"/>
                    </a:lnTo>
                    <a:lnTo>
                      <a:pt x="0" y="36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63" name="Oval 52">
                <a:extLst>
                  <a:ext uri="{FF2B5EF4-FFF2-40B4-BE49-F238E27FC236}">
                    <a16:creationId xmlns:a16="http://schemas.microsoft.com/office/drawing/2014/main" id="{4616878A-84B9-43DC-B856-D67FF6F332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0" y="14773"/>
                <a:ext cx="180" cy="1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64" name="Line 53">
                <a:extLst>
                  <a:ext uri="{FF2B5EF4-FFF2-40B4-BE49-F238E27FC236}">
                    <a16:creationId xmlns:a16="http://schemas.microsoft.com/office/drawing/2014/main" id="{C422887F-3251-4BCB-8FA1-7A5222F5C2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911" y="13153"/>
                <a:ext cx="546" cy="31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65" name="Line 54">
                <a:extLst>
                  <a:ext uri="{FF2B5EF4-FFF2-40B4-BE49-F238E27FC236}">
                    <a16:creationId xmlns:a16="http://schemas.microsoft.com/office/drawing/2014/main" id="{62699121-7BC0-402C-B8E6-70CDE5F6E4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57" y="13153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</p:grpSp>
        <p:sp>
          <p:nvSpPr>
            <p:cNvPr id="57" name="Text Box 56">
              <a:extLst>
                <a:ext uri="{FF2B5EF4-FFF2-40B4-BE49-F238E27FC236}">
                  <a16:creationId xmlns:a16="http://schemas.microsoft.com/office/drawing/2014/main" id="{616FEDA6-AEF2-4BB2-A7B2-30C210FAE8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171" y="2176492"/>
              <a:ext cx="380664" cy="420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/>
              <a:r>
                <a:rPr lang="nl-NL" sz="1200" dirty="0"/>
                <a:t>  VF</a:t>
              </a:r>
              <a:endParaRPr lang="nl-NL" dirty="0"/>
            </a:p>
          </p:txBody>
        </p:sp>
        <p:sp>
          <p:nvSpPr>
            <p:cNvPr id="58" name="Text Box 56">
              <a:extLst>
                <a:ext uri="{FF2B5EF4-FFF2-40B4-BE49-F238E27FC236}">
                  <a16:creationId xmlns:a16="http://schemas.microsoft.com/office/drawing/2014/main" id="{1B78B5C9-48D8-447C-A8A9-71749C4152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16374" y="2159321"/>
              <a:ext cx="380664" cy="420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/>
              <a:r>
                <a:rPr lang="nl-NL" sz="1200" dirty="0"/>
                <a:t>  VF</a:t>
              </a:r>
              <a:endParaRPr lang="nl-NL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07A0D745-DCFF-4840-A457-09E042716855}"/>
                </a:ext>
              </a:extLst>
            </p:cNvPr>
            <p:cNvSpPr/>
            <p:nvPr/>
          </p:nvSpPr>
          <p:spPr>
            <a:xfrm>
              <a:off x="4903596" y="1987062"/>
              <a:ext cx="341644" cy="170822"/>
            </a:xfrm>
            <a:custGeom>
              <a:avLst/>
              <a:gdLst>
                <a:gd name="connsiteX0" fmla="*/ 0 w 341644"/>
                <a:gd name="connsiteY0" fmla="*/ 170822 h 170822"/>
                <a:gd name="connsiteX1" fmla="*/ 198455 w 341644"/>
                <a:gd name="connsiteY1" fmla="*/ 168309 h 170822"/>
                <a:gd name="connsiteX2" fmla="*/ 341644 w 341644"/>
                <a:gd name="connsiteY2" fmla="*/ 0 h 170822"/>
                <a:gd name="connsiteX3" fmla="*/ 195942 w 341644"/>
                <a:gd name="connsiteY3" fmla="*/ 17584 h 170822"/>
                <a:gd name="connsiteX4" fmla="*/ 0 w 341644"/>
                <a:gd name="connsiteY4" fmla="*/ 170822 h 17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644" h="170822">
                  <a:moveTo>
                    <a:pt x="0" y="170822"/>
                  </a:moveTo>
                  <a:lnTo>
                    <a:pt x="198455" y="168309"/>
                  </a:lnTo>
                  <a:lnTo>
                    <a:pt x="341644" y="0"/>
                  </a:lnTo>
                  <a:lnTo>
                    <a:pt x="195942" y="17584"/>
                  </a:lnTo>
                  <a:lnTo>
                    <a:pt x="0" y="17082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415FEEFF-F161-4D4B-8152-2B9B1FF830C8}"/>
                </a:ext>
              </a:extLst>
            </p:cNvPr>
            <p:cNvSpPr/>
            <p:nvPr/>
          </p:nvSpPr>
          <p:spPr>
            <a:xfrm>
              <a:off x="4667459" y="2107642"/>
              <a:ext cx="261257" cy="145701"/>
            </a:xfrm>
            <a:custGeom>
              <a:avLst/>
              <a:gdLst>
                <a:gd name="connsiteX0" fmla="*/ 261257 w 261257"/>
                <a:gd name="connsiteY0" fmla="*/ 5024 h 145701"/>
                <a:gd name="connsiteX1" fmla="*/ 190919 w 261257"/>
                <a:gd name="connsiteY1" fmla="*/ 0 h 145701"/>
                <a:gd name="connsiteX2" fmla="*/ 0 w 261257"/>
                <a:gd name="connsiteY2" fmla="*/ 143189 h 145701"/>
                <a:gd name="connsiteX3" fmla="*/ 175846 w 261257"/>
                <a:gd name="connsiteY3" fmla="*/ 145701 h 145701"/>
                <a:gd name="connsiteX4" fmla="*/ 223576 w 261257"/>
                <a:gd name="connsiteY4" fmla="*/ 95459 h 145701"/>
                <a:gd name="connsiteX5" fmla="*/ 261257 w 261257"/>
                <a:gd name="connsiteY5" fmla="*/ 5024 h 145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257" h="145701">
                  <a:moveTo>
                    <a:pt x="261257" y="5024"/>
                  </a:moveTo>
                  <a:lnTo>
                    <a:pt x="190919" y="0"/>
                  </a:lnTo>
                  <a:lnTo>
                    <a:pt x="0" y="143189"/>
                  </a:lnTo>
                  <a:lnTo>
                    <a:pt x="175846" y="145701"/>
                  </a:lnTo>
                  <a:lnTo>
                    <a:pt x="223576" y="95459"/>
                  </a:lnTo>
                  <a:lnTo>
                    <a:pt x="261257" y="5024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sp>
        <p:nvSpPr>
          <p:cNvPr id="76" name="AutoShape 25">
            <a:extLst>
              <a:ext uri="{FF2B5EF4-FFF2-40B4-BE49-F238E27FC236}">
                <a16:creationId xmlns:a16="http://schemas.microsoft.com/office/drawing/2014/main" id="{BCB1B77B-DCDE-45F3-BE10-8C5A9B2F5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943" y="3183418"/>
            <a:ext cx="800100" cy="551266"/>
          </a:xfrm>
          <a:prstGeom prst="flowChartPredefinedProcess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l-BE"/>
          </a:p>
        </p:txBody>
      </p:sp>
      <p:sp>
        <p:nvSpPr>
          <p:cNvPr id="77" name="Text Box 26">
            <a:extLst>
              <a:ext uri="{FF2B5EF4-FFF2-40B4-BE49-F238E27FC236}">
                <a16:creationId xmlns:a16="http://schemas.microsoft.com/office/drawing/2014/main" id="{2D81E9DA-BBC0-4295-BB19-DEE0E3993B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294" y="3207161"/>
            <a:ext cx="8001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/>
              <a:t>Lijst </a:t>
            </a:r>
            <a:r>
              <a:rPr lang="nl-NL" sz="1000" dirty="0" err="1"/>
              <a:t>openst</a:t>
            </a:r>
            <a:r>
              <a:rPr lang="nl-NL" sz="1000" dirty="0"/>
              <a:t>.</a:t>
            </a:r>
          </a:p>
          <a:p>
            <a:pPr algn="ctr" eaLnBrk="1" hangingPunct="1"/>
            <a:r>
              <a:rPr lang="nl-BE" sz="1000" dirty="0"/>
              <a:t>klanten</a:t>
            </a:r>
            <a:endParaRPr lang="nl-NL" dirty="0"/>
          </a:p>
        </p:txBody>
      </p:sp>
      <p:sp>
        <p:nvSpPr>
          <p:cNvPr id="78" name="AutoShape 27">
            <a:extLst>
              <a:ext uri="{FF2B5EF4-FFF2-40B4-BE49-F238E27FC236}">
                <a16:creationId xmlns:a16="http://schemas.microsoft.com/office/drawing/2014/main" id="{763F285A-FD7C-44DF-941B-CCAADB754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1447" y="2837057"/>
            <a:ext cx="800100" cy="884237"/>
          </a:xfrm>
          <a:prstGeom prst="flowChartPredefinedProcess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l-BE"/>
          </a:p>
        </p:txBody>
      </p:sp>
      <p:sp>
        <p:nvSpPr>
          <p:cNvPr id="79" name="Text Box 28">
            <a:extLst>
              <a:ext uri="{FF2B5EF4-FFF2-40B4-BE49-F238E27FC236}">
                <a16:creationId xmlns:a16="http://schemas.microsoft.com/office/drawing/2014/main" id="{588049B0-9083-45C9-B0FF-542EBC256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342" y="2932680"/>
            <a:ext cx="8001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/>
              <a:t>Historiek</a:t>
            </a:r>
          </a:p>
          <a:p>
            <a:pPr algn="ctr" eaLnBrk="1" hangingPunct="1"/>
            <a:r>
              <a:rPr lang="nl-NL" sz="1000" dirty="0"/>
              <a:t>Per</a:t>
            </a:r>
          </a:p>
          <a:p>
            <a:pPr algn="ctr" eaLnBrk="1" hangingPunct="1"/>
            <a:r>
              <a:rPr lang="nl-NL" sz="1000" dirty="0"/>
              <a:t>klant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5664954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2.png">
            <a:extLst>
              <a:ext uri="{FF2B5EF4-FFF2-40B4-BE49-F238E27FC236}">
                <a16:creationId xmlns:a16="http://schemas.microsoft.com/office/drawing/2014/main" id="{84EA5BB6-D4A0-4CAB-AF79-95F7A64A5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2843808" y="2471607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2988270" y="2544632"/>
            <a:ext cx="11525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8" name="Text Box 56"/>
          <p:cNvSpPr txBox="1">
            <a:spLocks noChangeArrowheads="1"/>
          </p:cNvSpPr>
          <p:nvPr/>
        </p:nvSpPr>
        <p:spPr bwMode="auto">
          <a:xfrm>
            <a:off x="4140795" y="2996952"/>
            <a:ext cx="1150938" cy="36004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Schuld</a:t>
            </a:r>
          </a:p>
        </p:txBody>
      </p:sp>
      <p:sp>
        <p:nvSpPr>
          <p:cNvPr id="9" name="Text Box 57"/>
          <p:cNvSpPr txBox="1">
            <a:spLocks noChangeArrowheads="1"/>
          </p:cNvSpPr>
          <p:nvPr/>
        </p:nvSpPr>
        <p:spPr bwMode="auto">
          <a:xfrm>
            <a:off x="4140795" y="2544632"/>
            <a:ext cx="1150938" cy="472004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Eigen vermogen</a:t>
            </a:r>
          </a:p>
        </p:txBody>
      </p:sp>
      <p:sp>
        <p:nvSpPr>
          <p:cNvPr id="10" name="Text Box 58"/>
          <p:cNvSpPr txBox="1">
            <a:spLocks noChangeArrowheads="1"/>
          </p:cNvSpPr>
          <p:nvPr/>
        </p:nvSpPr>
        <p:spPr bwMode="auto">
          <a:xfrm>
            <a:off x="4140795" y="3356992"/>
            <a:ext cx="1150938" cy="23142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&lt;1Y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2989015" y="3263770"/>
            <a:ext cx="11509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Voorraden</a:t>
            </a:r>
          </a:p>
        </p:txBody>
      </p: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2988270" y="3481257"/>
            <a:ext cx="11509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BE" sz="1200"/>
              <a:t>Handels-vorderingen</a:t>
            </a:r>
            <a:endParaRPr lang="nl-NL" sz="1200"/>
          </a:p>
        </p:txBody>
      </p:sp>
      <p:sp>
        <p:nvSpPr>
          <p:cNvPr id="14" name="Text Box 63"/>
          <p:cNvSpPr txBox="1">
            <a:spLocks noChangeArrowheads="1"/>
          </p:cNvSpPr>
          <p:nvPr/>
        </p:nvSpPr>
        <p:spPr bwMode="auto">
          <a:xfrm>
            <a:off x="4140795" y="3588413"/>
            <a:ext cx="1150938" cy="253207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KT Fin Schuld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5" name="Text Box 64"/>
          <p:cNvSpPr txBox="1">
            <a:spLocks noChangeArrowheads="1"/>
          </p:cNvSpPr>
          <p:nvPr/>
        </p:nvSpPr>
        <p:spPr bwMode="auto">
          <a:xfrm>
            <a:off x="4140795" y="3840032"/>
            <a:ext cx="11509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Leveranciers</a:t>
            </a:r>
          </a:p>
        </p:txBody>
      </p:sp>
      <p:sp>
        <p:nvSpPr>
          <p:cNvPr id="19" name="Text Box 72"/>
          <p:cNvSpPr txBox="1">
            <a:spLocks noChangeArrowheads="1"/>
          </p:cNvSpPr>
          <p:nvPr/>
        </p:nvSpPr>
        <p:spPr bwMode="auto">
          <a:xfrm>
            <a:off x="4140795" y="4128957"/>
            <a:ext cx="1150938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Soc/Fisc.</a:t>
            </a:r>
          </a:p>
          <a:p>
            <a:pPr algn="ctr" eaLnBrk="1" hangingPunct="1"/>
            <a:r>
              <a:rPr lang="nl-NL" sz="1200"/>
              <a:t>Schulden</a:t>
            </a:r>
          </a:p>
          <a:p>
            <a:pPr algn="ctr" eaLnBrk="1" hangingPunct="1"/>
            <a:endParaRPr lang="nl-NL" sz="1200"/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4140795" y="2471607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25" name="TextBox 24"/>
          <p:cNvSpPr txBox="1"/>
          <p:nvPr/>
        </p:nvSpPr>
        <p:spPr>
          <a:xfrm>
            <a:off x="3682013" y="2123564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Balans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188CA54C-0445-4513-A1AE-8B6748E72FBA}"/>
              </a:ext>
            </a:extLst>
          </p:cNvPr>
          <p:cNvSpPr/>
          <p:nvPr/>
        </p:nvSpPr>
        <p:spPr>
          <a:xfrm>
            <a:off x="2992582" y="3010395"/>
            <a:ext cx="2297875" cy="1620982"/>
          </a:xfrm>
          <a:custGeom>
            <a:avLst/>
            <a:gdLst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51906 w 2297875"/>
              <a:gd name="connsiteY4" fmla="*/ 831273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7875" h="1620982">
                <a:moveTo>
                  <a:pt x="1294410" y="825335"/>
                </a:moveTo>
                <a:lnTo>
                  <a:pt x="2297875" y="831273"/>
                </a:lnTo>
                <a:lnTo>
                  <a:pt x="2286000" y="5937"/>
                </a:lnTo>
                <a:lnTo>
                  <a:pt x="1140031" y="0"/>
                </a:lnTo>
                <a:lnTo>
                  <a:pt x="1151906" y="831273"/>
                </a:lnTo>
                <a:lnTo>
                  <a:pt x="890649" y="1377537"/>
                </a:lnTo>
                <a:lnTo>
                  <a:pt x="0" y="1377537"/>
                </a:lnTo>
                <a:lnTo>
                  <a:pt x="0" y="1620982"/>
                </a:lnTo>
                <a:lnTo>
                  <a:pt x="1145969" y="1609106"/>
                </a:lnTo>
                <a:lnTo>
                  <a:pt x="1145969" y="1365662"/>
                </a:lnTo>
                <a:lnTo>
                  <a:pt x="985652" y="1377537"/>
                </a:lnTo>
                <a:lnTo>
                  <a:pt x="1294410" y="825335"/>
                </a:lnTo>
                <a:close/>
              </a:path>
            </a:pathLst>
          </a:custGeom>
          <a:solidFill>
            <a:srgbClr val="92D050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B299431-35A9-4F60-A376-0F526B0EDFE5}"/>
              </a:ext>
            </a:extLst>
          </p:cNvPr>
          <p:cNvSpPr txBox="1"/>
          <p:nvPr/>
        </p:nvSpPr>
        <p:spPr>
          <a:xfrm rot="5400000">
            <a:off x="4916262" y="3234131"/>
            <a:ext cx="1013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00B050"/>
                </a:solidFill>
              </a:rPr>
              <a:t>Net-cash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BF2AF88-27AE-4A0F-A2A2-FC95706ABFFD}"/>
              </a:ext>
            </a:extLst>
          </p:cNvPr>
          <p:cNvSpPr txBox="1"/>
          <p:nvPr/>
        </p:nvSpPr>
        <p:spPr>
          <a:xfrm>
            <a:off x="2913179" y="4570241"/>
            <a:ext cx="248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4472BE"/>
                </a:solidFill>
              </a:rPr>
              <a:t>Bedrijfskapitaalbehoefte</a:t>
            </a: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A9C10B4B-2294-43B5-A0D3-4D8AD6731EEB}"/>
              </a:ext>
            </a:extLst>
          </p:cNvPr>
          <p:cNvSpPr/>
          <p:nvPr/>
        </p:nvSpPr>
        <p:spPr>
          <a:xfrm>
            <a:off x="2974769" y="3265714"/>
            <a:ext cx="1163782" cy="1110343"/>
          </a:xfrm>
          <a:custGeom>
            <a:avLst/>
            <a:gdLst>
              <a:gd name="connsiteX0" fmla="*/ 5937 w 1163782"/>
              <a:gd name="connsiteY0" fmla="*/ 0 h 1110343"/>
              <a:gd name="connsiteX1" fmla="*/ 1163782 w 1163782"/>
              <a:gd name="connsiteY1" fmla="*/ 5938 h 1110343"/>
              <a:gd name="connsiteX2" fmla="*/ 1140031 w 1163782"/>
              <a:gd name="connsiteY2" fmla="*/ 581891 h 1110343"/>
              <a:gd name="connsiteX3" fmla="*/ 896587 w 1163782"/>
              <a:gd name="connsiteY3" fmla="*/ 1110343 h 1110343"/>
              <a:gd name="connsiteX4" fmla="*/ 0 w 1163782"/>
              <a:gd name="connsiteY4" fmla="*/ 1110343 h 1110343"/>
              <a:gd name="connsiteX5" fmla="*/ 5937 w 1163782"/>
              <a:gd name="connsiteY5" fmla="*/ 0 h 111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782" h="1110343">
                <a:moveTo>
                  <a:pt x="5937" y="0"/>
                </a:moveTo>
                <a:lnTo>
                  <a:pt x="1163782" y="5938"/>
                </a:lnTo>
                <a:lnTo>
                  <a:pt x="1140031" y="581891"/>
                </a:lnTo>
                <a:lnTo>
                  <a:pt x="896587" y="1110343"/>
                </a:lnTo>
                <a:lnTo>
                  <a:pt x="0" y="1110343"/>
                </a:lnTo>
                <a:lnTo>
                  <a:pt x="5937" y="0"/>
                </a:lnTo>
                <a:close/>
              </a:path>
            </a:pathLst>
          </a:custGeom>
          <a:solidFill>
            <a:srgbClr val="4472BE">
              <a:alpha val="21961"/>
            </a:srgbClr>
          </a:solidFill>
          <a:ln>
            <a:solidFill>
              <a:srgbClr val="2F528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873F4D73-845A-42CC-BA9A-1EF19FE1D19B}"/>
              </a:ext>
            </a:extLst>
          </p:cNvPr>
          <p:cNvSpPr/>
          <p:nvPr/>
        </p:nvSpPr>
        <p:spPr>
          <a:xfrm>
            <a:off x="3996046" y="3840239"/>
            <a:ext cx="1306286" cy="801584"/>
          </a:xfrm>
          <a:custGeom>
            <a:avLst/>
            <a:gdLst>
              <a:gd name="connsiteX0" fmla="*/ 0 w 1306286"/>
              <a:gd name="connsiteY0" fmla="*/ 522514 h 801584"/>
              <a:gd name="connsiteX1" fmla="*/ 154379 w 1306286"/>
              <a:gd name="connsiteY1" fmla="*/ 522514 h 801584"/>
              <a:gd name="connsiteX2" fmla="*/ 160317 w 1306286"/>
              <a:gd name="connsiteY2" fmla="*/ 795647 h 801584"/>
              <a:gd name="connsiteX3" fmla="*/ 1288473 w 1306286"/>
              <a:gd name="connsiteY3" fmla="*/ 801584 h 801584"/>
              <a:gd name="connsiteX4" fmla="*/ 1306286 w 1306286"/>
              <a:gd name="connsiteY4" fmla="*/ 0 h 801584"/>
              <a:gd name="connsiteX5" fmla="*/ 285008 w 1306286"/>
              <a:gd name="connsiteY5" fmla="*/ 17813 h 801584"/>
              <a:gd name="connsiteX6" fmla="*/ 0 w 1306286"/>
              <a:gd name="connsiteY6" fmla="*/ 522514 h 80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6286" h="801584">
                <a:moveTo>
                  <a:pt x="0" y="522514"/>
                </a:moveTo>
                <a:lnTo>
                  <a:pt x="154379" y="522514"/>
                </a:lnTo>
                <a:lnTo>
                  <a:pt x="160317" y="795647"/>
                </a:lnTo>
                <a:lnTo>
                  <a:pt x="1288473" y="801584"/>
                </a:lnTo>
                <a:lnTo>
                  <a:pt x="1306286" y="0"/>
                </a:lnTo>
                <a:lnTo>
                  <a:pt x="285008" y="17813"/>
                </a:lnTo>
                <a:lnTo>
                  <a:pt x="0" y="522514"/>
                </a:lnTo>
                <a:close/>
              </a:path>
            </a:pathLst>
          </a:custGeom>
          <a:solidFill>
            <a:srgbClr val="4472C4">
              <a:alpha val="2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669F2CF-8FEF-4E75-8DF2-0165C2EE9541}"/>
              </a:ext>
            </a:extLst>
          </p:cNvPr>
          <p:cNvSpPr/>
          <p:nvPr/>
        </p:nvSpPr>
        <p:spPr>
          <a:xfrm>
            <a:off x="2986994" y="2549549"/>
            <a:ext cx="1149887" cy="718518"/>
          </a:xfrm>
          <a:prstGeom prst="rect">
            <a:avLst/>
          </a:prstGeom>
          <a:solidFill>
            <a:srgbClr val="FFFF00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282B304-EF8C-4827-A384-618FFCCD4AF2}"/>
              </a:ext>
            </a:extLst>
          </p:cNvPr>
          <p:cNvSpPr txBox="1"/>
          <p:nvPr/>
        </p:nvSpPr>
        <p:spPr>
          <a:xfrm rot="16200000">
            <a:off x="2340089" y="2736322"/>
            <a:ext cx="1086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accent2">
                    <a:lumMod val="75000"/>
                  </a:schemeClr>
                </a:solidFill>
              </a:rPr>
              <a:t>Vaste act.</a:t>
            </a:r>
          </a:p>
        </p:txBody>
      </p:sp>
      <p:pic>
        <p:nvPicPr>
          <p:cNvPr id="29" name="image1.jpeg">
            <a:extLst>
              <a:ext uri="{FF2B5EF4-FFF2-40B4-BE49-F238E27FC236}">
                <a16:creationId xmlns:a16="http://schemas.microsoft.com/office/drawing/2014/main" id="{499F2961-2F8F-4805-B296-4382C3B6C9A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1844" y="5988106"/>
            <a:ext cx="1459448" cy="73337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85392C1-95B4-496C-9AE3-2E20C07E5D9F}"/>
              </a:ext>
            </a:extLst>
          </p:cNvPr>
          <p:cNvSpPr txBox="1"/>
          <p:nvPr/>
        </p:nvSpPr>
        <p:spPr>
          <a:xfrm>
            <a:off x="1417884" y="489953"/>
            <a:ext cx="666368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000" dirty="0"/>
              <a:t>GECORRIGEERDE SUBSTANTIËLE WAARDE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AA19A9-F9E7-4672-BA86-0673D0AB1BE2}"/>
              </a:ext>
            </a:extLst>
          </p:cNvPr>
          <p:cNvSpPr/>
          <p:nvPr/>
        </p:nvSpPr>
        <p:spPr>
          <a:xfrm>
            <a:off x="4163448" y="2532526"/>
            <a:ext cx="1135236" cy="21092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B8C7267-7FF8-4D0E-8060-B22CD8E9C140}"/>
              </a:ext>
            </a:extLst>
          </p:cNvPr>
          <p:cNvSpPr/>
          <p:nvPr/>
        </p:nvSpPr>
        <p:spPr>
          <a:xfrm>
            <a:off x="2991770" y="2540165"/>
            <a:ext cx="1135236" cy="93064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E89BA8C-59A0-4C2E-8750-837063F538BD}"/>
              </a:ext>
            </a:extLst>
          </p:cNvPr>
          <p:cNvSpPr/>
          <p:nvPr/>
        </p:nvSpPr>
        <p:spPr>
          <a:xfrm>
            <a:off x="2986994" y="3921181"/>
            <a:ext cx="1135236" cy="7204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2" name="AutoShape 27">
            <a:extLst>
              <a:ext uri="{FF2B5EF4-FFF2-40B4-BE49-F238E27FC236}">
                <a16:creationId xmlns:a16="http://schemas.microsoft.com/office/drawing/2014/main" id="{47BF33A1-6569-409C-9546-1273F8E86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965" y="2019964"/>
            <a:ext cx="800100" cy="884237"/>
          </a:xfrm>
          <a:prstGeom prst="flowChartPredefinedProcess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l-BE"/>
          </a:p>
        </p:txBody>
      </p:sp>
      <p:sp>
        <p:nvSpPr>
          <p:cNvPr id="43" name="Text Box 28">
            <a:extLst>
              <a:ext uri="{FF2B5EF4-FFF2-40B4-BE49-F238E27FC236}">
                <a16:creationId xmlns:a16="http://schemas.microsoft.com/office/drawing/2014/main" id="{E3FB80AD-1BAC-4F58-86E5-C5A43FA4F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241" y="2119182"/>
            <a:ext cx="8001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/>
              <a:t>Verkoop-journaal</a:t>
            </a:r>
            <a:endParaRPr lang="nl-NL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70BA0E5-EC72-4841-99C1-931FF1C9E5B6}"/>
              </a:ext>
            </a:extLst>
          </p:cNvPr>
          <p:cNvGrpSpPr/>
          <p:nvPr/>
        </p:nvGrpSpPr>
        <p:grpSpPr>
          <a:xfrm>
            <a:off x="1717621" y="1574678"/>
            <a:ext cx="915700" cy="1097772"/>
            <a:chOff x="4330976" y="1964167"/>
            <a:chExt cx="915700" cy="1097772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2AB547A-EBF4-4B7A-8EAD-76B392F69949}"/>
                </a:ext>
              </a:extLst>
            </p:cNvPr>
            <p:cNvSpPr/>
            <p:nvPr/>
          </p:nvSpPr>
          <p:spPr>
            <a:xfrm>
              <a:off x="4432561" y="1981850"/>
              <a:ext cx="326306" cy="167352"/>
            </a:xfrm>
            <a:custGeom>
              <a:avLst/>
              <a:gdLst>
                <a:gd name="connsiteX0" fmla="*/ 0 w 341644"/>
                <a:gd name="connsiteY0" fmla="*/ 170822 h 170822"/>
                <a:gd name="connsiteX1" fmla="*/ 198455 w 341644"/>
                <a:gd name="connsiteY1" fmla="*/ 168309 h 170822"/>
                <a:gd name="connsiteX2" fmla="*/ 341644 w 341644"/>
                <a:gd name="connsiteY2" fmla="*/ 0 h 170822"/>
                <a:gd name="connsiteX3" fmla="*/ 195942 w 341644"/>
                <a:gd name="connsiteY3" fmla="*/ 17584 h 170822"/>
                <a:gd name="connsiteX4" fmla="*/ 0 w 341644"/>
                <a:gd name="connsiteY4" fmla="*/ 170822 h 17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644" h="170822">
                  <a:moveTo>
                    <a:pt x="0" y="170822"/>
                  </a:moveTo>
                  <a:lnTo>
                    <a:pt x="198455" y="168309"/>
                  </a:lnTo>
                  <a:lnTo>
                    <a:pt x="341644" y="0"/>
                  </a:lnTo>
                  <a:lnTo>
                    <a:pt x="195942" y="17584"/>
                  </a:lnTo>
                  <a:lnTo>
                    <a:pt x="0" y="17082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grpSp>
          <p:nvGrpSpPr>
            <p:cNvPr id="46" name="Group 49">
              <a:extLst>
                <a:ext uri="{FF2B5EF4-FFF2-40B4-BE49-F238E27FC236}">
                  <a16:creationId xmlns:a16="http://schemas.microsoft.com/office/drawing/2014/main" id="{D9D647D9-AE2B-4440-8B98-29A3B7303E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02758" y="1964167"/>
              <a:ext cx="377491" cy="1097772"/>
              <a:chOff x="5917" y="13117"/>
              <a:chExt cx="893" cy="1980"/>
            </a:xfrm>
          </p:grpSpPr>
          <p:sp>
            <p:nvSpPr>
              <p:cNvPr id="71" name="Rectangle 50">
                <a:extLst>
                  <a:ext uri="{FF2B5EF4-FFF2-40B4-BE49-F238E27FC236}">
                    <a16:creationId xmlns:a16="http://schemas.microsoft.com/office/drawing/2014/main" id="{2EE23CB6-6B91-4115-AE0E-28ED125C10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17" y="13477"/>
                <a:ext cx="504" cy="162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72" name="Freeform 51">
                <a:extLst>
                  <a:ext uri="{FF2B5EF4-FFF2-40B4-BE49-F238E27FC236}">
                    <a16:creationId xmlns:a16="http://schemas.microsoft.com/office/drawing/2014/main" id="{8618B8E8-3F74-48E5-8B82-3BA9EDBF3E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0" y="13117"/>
                <a:ext cx="360" cy="1980"/>
              </a:xfrm>
              <a:custGeom>
                <a:avLst/>
                <a:gdLst>
                  <a:gd name="T0" fmla="*/ 0 w 360"/>
                  <a:gd name="T1" fmla="*/ 360 h 1980"/>
                  <a:gd name="T2" fmla="*/ 360 w 360"/>
                  <a:gd name="T3" fmla="*/ 0 h 1980"/>
                  <a:gd name="T4" fmla="*/ 360 w 360"/>
                  <a:gd name="T5" fmla="*/ 1620 h 1980"/>
                  <a:gd name="T6" fmla="*/ 0 w 360"/>
                  <a:gd name="T7" fmla="*/ 1980 h 1980"/>
                  <a:gd name="T8" fmla="*/ 0 w 360"/>
                  <a:gd name="T9" fmla="*/ 360 h 19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0"/>
                  <a:gd name="T16" fmla="*/ 0 h 1980"/>
                  <a:gd name="T17" fmla="*/ 360 w 360"/>
                  <a:gd name="T18" fmla="*/ 1980 h 19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0" h="1980">
                    <a:moveTo>
                      <a:pt x="0" y="360"/>
                    </a:moveTo>
                    <a:lnTo>
                      <a:pt x="360" y="0"/>
                    </a:lnTo>
                    <a:lnTo>
                      <a:pt x="360" y="1620"/>
                    </a:lnTo>
                    <a:lnTo>
                      <a:pt x="0" y="1980"/>
                    </a:lnTo>
                    <a:lnTo>
                      <a:pt x="0" y="36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73" name="Oval 52">
                <a:extLst>
                  <a:ext uri="{FF2B5EF4-FFF2-40B4-BE49-F238E27FC236}">
                    <a16:creationId xmlns:a16="http://schemas.microsoft.com/office/drawing/2014/main" id="{63EB5A9C-1BBB-4668-BB84-2C7C49F57E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0" y="14773"/>
                <a:ext cx="180" cy="1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74" name="Line 53">
                <a:extLst>
                  <a:ext uri="{FF2B5EF4-FFF2-40B4-BE49-F238E27FC236}">
                    <a16:creationId xmlns:a16="http://schemas.microsoft.com/office/drawing/2014/main" id="{42BC670B-D2FB-468B-8D4E-2721E9FF51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917" y="13153"/>
                <a:ext cx="540" cy="32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75" name="Line 54">
                <a:extLst>
                  <a:ext uri="{FF2B5EF4-FFF2-40B4-BE49-F238E27FC236}">
                    <a16:creationId xmlns:a16="http://schemas.microsoft.com/office/drawing/2014/main" id="{035DA5A2-3859-4C6E-815A-6CEFB59C49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57" y="13153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</p:grpSp>
        <p:sp>
          <p:nvSpPr>
            <p:cNvPr id="54" name="Text Box 56">
              <a:extLst>
                <a:ext uri="{FF2B5EF4-FFF2-40B4-BE49-F238E27FC236}">
                  <a16:creationId xmlns:a16="http://schemas.microsoft.com/office/drawing/2014/main" id="{C45BE8DF-1007-4697-B3D0-56EFFDEE2F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0976" y="2178044"/>
              <a:ext cx="380664" cy="420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/>
              <a:r>
                <a:rPr lang="nl-NL" sz="1200" dirty="0"/>
                <a:t>  VF</a:t>
              </a:r>
              <a:endParaRPr lang="nl-NL" dirty="0"/>
            </a:p>
          </p:txBody>
        </p:sp>
        <p:grpSp>
          <p:nvGrpSpPr>
            <p:cNvPr id="55" name="Group 49">
              <a:extLst>
                <a:ext uri="{FF2B5EF4-FFF2-40B4-BE49-F238E27FC236}">
                  <a16:creationId xmlns:a16="http://schemas.microsoft.com/office/drawing/2014/main" id="{77514FE0-74BC-4444-B4FB-91D7561762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51936" y="2083885"/>
              <a:ext cx="343475" cy="947422"/>
              <a:chOff x="5913" y="13117"/>
              <a:chExt cx="897" cy="1980"/>
            </a:xfrm>
          </p:grpSpPr>
          <p:sp>
            <p:nvSpPr>
              <p:cNvPr id="66" name="Rectangle 50">
                <a:extLst>
                  <a:ext uri="{FF2B5EF4-FFF2-40B4-BE49-F238E27FC236}">
                    <a16:creationId xmlns:a16="http://schemas.microsoft.com/office/drawing/2014/main" id="{C6CB1F0A-6D8E-4E7C-B47F-298CD086AC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17" y="13477"/>
                <a:ext cx="504" cy="162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67" name="Freeform 51">
                <a:extLst>
                  <a:ext uri="{FF2B5EF4-FFF2-40B4-BE49-F238E27FC236}">
                    <a16:creationId xmlns:a16="http://schemas.microsoft.com/office/drawing/2014/main" id="{39124F6C-574C-44B6-9CE2-DB1FBB4AE6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0" y="13117"/>
                <a:ext cx="360" cy="1980"/>
              </a:xfrm>
              <a:custGeom>
                <a:avLst/>
                <a:gdLst>
                  <a:gd name="T0" fmla="*/ 0 w 360"/>
                  <a:gd name="T1" fmla="*/ 360 h 1980"/>
                  <a:gd name="T2" fmla="*/ 360 w 360"/>
                  <a:gd name="T3" fmla="*/ 0 h 1980"/>
                  <a:gd name="T4" fmla="*/ 360 w 360"/>
                  <a:gd name="T5" fmla="*/ 1620 h 1980"/>
                  <a:gd name="T6" fmla="*/ 0 w 360"/>
                  <a:gd name="T7" fmla="*/ 1980 h 1980"/>
                  <a:gd name="T8" fmla="*/ 0 w 360"/>
                  <a:gd name="T9" fmla="*/ 360 h 19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0"/>
                  <a:gd name="T16" fmla="*/ 0 h 1980"/>
                  <a:gd name="T17" fmla="*/ 360 w 360"/>
                  <a:gd name="T18" fmla="*/ 1980 h 19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0" h="1980">
                    <a:moveTo>
                      <a:pt x="0" y="360"/>
                    </a:moveTo>
                    <a:lnTo>
                      <a:pt x="360" y="0"/>
                    </a:lnTo>
                    <a:lnTo>
                      <a:pt x="360" y="1620"/>
                    </a:lnTo>
                    <a:lnTo>
                      <a:pt x="0" y="1980"/>
                    </a:lnTo>
                    <a:lnTo>
                      <a:pt x="0" y="36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68" name="Oval 52">
                <a:extLst>
                  <a:ext uri="{FF2B5EF4-FFF2-40B4-BE49-F238E27FC236}">
                    <a16:creationId xmlns:a16="http://schemas.microsoft.com/office/drawing/2014/main" id="{120145FC-4174-4205-9C68-DFFA21A1EC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0" y="14773"/>
                <a:ext cx="180" cy="1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69" name="Line 53">
                <a:extLst>
                  <a:ext uri="{FF2B5EF4-FFF2-40B4-BE49-F238E27FC236}">
                    <a16:creationId xmlns:a16="http://schemas.microsoft.com/office/drawing/2014/main" id="{2B661AEB-B20E-4750-BA1C-43AD77C64A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913" y="13153"/>
                <a:ext cx="544" cy="3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70" name="Line 54">
                <a:extLst>
                  <a:ext uri="{FF2B5EF4-FFF2-40B4-BE49-F238E27FC236}">
                    <a16:creationId xmlns:a16="http://schemas.microsoft.com/office/drawing/2014/main" id="{5F0D4C00-02AA-4AF6-9BDE-643AEF2100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57" y="13153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</p:grpSp>
        <p:grpSp>
          <p:nvGrpSpPr>
            <p:cNvPr id="56" name="Group 49">
              <a:extLst>
                <a:ext uri="{FF2B5EF4-FFF2-40B4-BE49-F238E27FC236}">
                  <a16:creationId xmlns:a16="http://schemas.microsoft.com/office/drawing/2014/main" id="{A5D4D082-466E-48D3-AA2D-1437661C97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94720" y="1976426"/>
              <a:ext cx="351956" cy="1027231"/>
              <a:chOff x="5911" y="13117"/>
              <a:chExt cx="882" cy="1980"/>
            </a:xfrm>
          </p:grpSpPr>
          <p:sp>
            <p:nvSpPr>
              <p:cNvPr id="61" name="Rectangle 50">
                <a:extLst>
                  <a:ext uri="{FF2B5EF4-FFF2-40B4-BE49-F238E27FC236}">
                    <a16:creationId xmlns:a16="http://schemas.microsoft.com/office/drawing/2014/main" id="{69969CE8-7377-46CA-B381-B16EDAB198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17" y="13477"/>
                <a:ext cx="504" cy="162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62" name="Freeform 51">
                <a:extLst>
                  <a:ext uri="{FF2B5EF4-FFF2-40B4-BE49-F238E27FC236}">
                    <a16:creationId xmlns:a16="http://schemas.microsoft.com/office/drawing/2014/main" id="{B3FEB308-E162-470D-9B38-17B1AC12AE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3" y="13117"/>
                <a:ext cx="360" cy="1980"/>
              </a:xfrm>
              <a:custGeom>
                <a:avLst/>
                <a:gdLst>
                  <a:gd name="T0" fmla="*/ 0 w 360"/>
                  <a:gd name="T1" fmla="*/ 360 h 1980"/>
                  <a:gd name="T2" fmla="*/ 360 w 360"/>
                  <a:gd name="T3" fmla="*/ 0 h 1980"/>
                  <a:gd name="T4" fmla="*/ 360 w 360"/>
                  <a:gd name="T5" fmla="*/ 1620 h 1980"/>
                  <a:gd name="T6" fmla="*/ 0 w 360"/>
                  <a:gd name="T7" fmla="*/ 1980 h 1980"/>
                  <a:gd name="T8" fmla="*/ 0 w 360"/>
                  <a:gd name="T9" fmla="*/ 360 h 19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0"/>
                  <a:gd name="T16" fmla="*/ 0 h 1980"/>
                  <a:gd name="T17" fmla="*/ 360 w 360"/>
                  <a:gd name="T18" fmla="*/ 1980 h 19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0" h="1980">
                    <a:moveTo>
                      <a:pt x="0" y="360"/>
                    </a:moveTo>
                    <a:lnTo>
                      <a:pt x="360" y="0"/>
                    </a:lnTo>
                    <a:lnTo>
                      <a:pt x="360" y="1620"/>
                    </a:lnTo>
                    <a:lnTo>
                      <a:pt x="0" y="1980"/>
                    </a:lnTo>
                    <a:lnTo>
                      <a:pt x="0" y="36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63" name="Oval 52">
                <a:extLst>
                  <a:ext uri="{FF2B5EF4-FFF2-40B4-BE49-F238E27FC236}">
                    <a16:creationId xmlns:a16="http://schemas.microsoft.com/office/drawing/2014/main" id="{4616878A-84B9-43DC-B856-D67FF6F332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0" y="14773"/>
                <a:ext cx="180" cy="1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64" name="Line 53">
                <a:extLst>
                  <a:ext uri="{FF2B5EF4-FFF2-40B4-BE49-F238E27FC236}">
                    <a16:creationId xmlns:a16="http://schemas.microsoft.com/office/drawing/2014/main" id="{C422887F-3251-4BCB-8FA1-7A5222F5C2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911" y="13153"/>
                <a:ext cx="546" cy="31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65" name="Line 54">
                <a:extLst>
                  <a:ext uri="{FF2B5EF4-FFF2-40B4-BE49-F238E27FC236}">
                    <a16:creationId xmlns:a16="http://schemas.microsoft.com/office/drawing/2014/main" id="{62699121-7BC0-402C-B8E6-70CDE5F6E4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57" y="13153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</p:grpSp>
        <p:sp>
          <p:nvSpPr>
            <p:cNvPr id="57" name="Text Box 56">
              <a:extLst>
                <a:ext uri="{FF2B5EF4-FFF2-40B4-BE49-F238E27FC236}">
                  <a16:creationId xmlns:a16="http://schemas.microsoft.com/office/drawing/2014/main" id="{616FEDA6-AEF2-4BB2-A7B2-30C210FAE8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171" y="2176492"/>
              <a:ext cx="380664" cy="420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/>
              <a:r>
                <a:rPr lang="nl-NL" sz="1200" dirty="0"/>
                <a:t>  VF</a:t>
              </a:r>
              <a:endParaRPr lang="nl-NL" dirty="0"/>
            </a:p>
          </p:txBody>
        </p:sp>
        <p:sp>
          <p:nvSpPr>
            <p:cNvPr id="58" name="Text Box 56">
              <a:extLst>
                <a:ext uri="{FF2B5EF4-FFF2-40B4-BE49-F238E27FC236}">
                  <a16:creationId xmlns:a16="http://schemas.microsoft.com/office/drawing/2014/main" id="{1B78B5C9-48D8-447C-A8A9-71749C4152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16374" y="2159321"/>
              <a:ext cx="380664" cy="420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/>
              <a:r>
                <a:rPr lang="nl-NL" sz="1200" dirty="0"/>
                <a:t>  VF</a:t>
              </a:r>
              <a:endParaRPr lang="nl-NL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07A0D745-DCFF-4840-A457-09E042716855}"/>
                </a:ext>
              </a:extLst>
            </p:cNvPr>
            <p:cNvSpPr/>
            <p:nvPr/>
          </p:nvSpPr>
          <p:spPr>
            <a:xfrm>
              <a:off x="4903596" y="1987062"/>
              <a:ext cx="341644" cy="170822"/>
            </a:xfrm>
            <a:custGeom>
              <a:avLst/>
              <a:gdLst>
                <a:gd name="connsiteX0" fmla="*/ 0 w 341644"/>
                <a:gd name="connsiteY0" fmla="*/ 170822 h 170822"/>
                <a:gd name="connsiteX1" fmla="*/ 198455 w 341644"/>
                <a:gd name="connsiteY1" fmla="*/ 168309 h 170822"/>
                <a:gd name="connsiteX2" fmla="*/ 341644 w 341644"/>
                <a:gd name="connsiteY2" fmla="*/ 0 h 170822"/>
                <a:gd name="connsiteX3" fmla="*/ 195942 w 341644"/>
                <a:gd name="connsiteY3" fmla="*/ 17584 h 170822"/>
                <a:gd name="connsiteX4" fmla="*/ 0 w 341644"/>
                <a:gd name="connsiteY4" fmla="*/ 170822 h 17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644" h="170822">
                  <a:moveTo>
                    <a:pt x="0" y="170822"/>
                  </a:moveTo>
                  <a:lnTo>
                    <a:pt x="198455" y="168309"/>
                  </a:lnTo>
                  <a:lnTo>
                    <a:pt x="341644" y="0"/>
                  </a:lnTo>
                  <a:lnTo>
                    <a:pt x="195942" y="17584"/>
                  </a:lnTo>
                  <a:lnTo>
                    <a:pt x="0" y="17082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415FEEFF-F161-4D4B-8152-2B9B1FF830C8}"/>
                </a:ext>
              </a:extLst>
            </p:cNvPr>
            <p:cNvSpPr/>
            <p:nvPr/>
          </p:nvSpPr>
          <p:spPr>
            <a:xfrm>
              <a:off x="4667459" y="2107642"/>
              <a:ext cx="261257" cy="145701"/>
            </a:xfrm>
            <a:custGeom>
              <a:avLst/>
              <a:gdLst>
                <a:gd name="connsiteX0" fmla="*/ 261257 w 261257"/>
                <a:gd name="connsiteY0" fmla="*/ 5024 h 145701"/>
                <a:gd name="connsiteX1" fmla="*/ 190919 w 261257"/>
                <a:gd name="connsiteY1" fmla="*/ 0 h 145701"/>
                <a:gd name="connsiteX2" fmla="*/ 0 w 261257"/>
                <a:gd name="connsiteY2" fmla="*/ 143189 h 145701"/>
                <a:gd name="connsiteX3" fmla="*/ 175846 w 261257"/>
                <a:gd name="connsiteY3" fmla="*/ 145701 h 145701"/>
                <a:gd name="connsiteX4" fmla="*/ 223576 w 261257"/>
                <a:gd name="connsiteY4" fmla="*/ 95459 h 145701"/>
                <a:gd name="connsiteX5" fmla="*/ 261257 w 261257"/>
                <a:gd name="connsiteY5" fmla="*/ 5024 h 145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257" h="145701">
                  <a:moveTo>
                    <a:pt x="261257" y="5024"/>
                  </a:moveTo>
                  <a:lnTo>
                    <a:pt x="190919" y="0"/>
                  </a:lnTo>
                  <a:lnTo>
                    <a:pt x="0" y="143189"/>
                  </a:lnTo>
                  <a:lnTo>
                    <a:pt x="175846" y="145701"/>
                  </a:lnTo>
                  <a:lnTo>
                    <a:pt x="223576" y="95459"/>
                  </a:lnTo>
                  <a:lnTo>
                    <a:pt x="261257" y="5024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pic>
        <p:nvPicPr>
          <p:cNvPr id="20482" name="Picture 2" descr="De bronafbeelding bekijken">
            <a:extLst>
              <a:ext uri="{FF2B5EF4-FFF2-40B4-BE49-F238E27FC236}">
                <a16:creationId xmlns:a16="http://schemas.microsoft.com/office/drawing/2014/main" id="{C5C4F32F-4EB0-4212-91A1-28AB654DA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45" y="4194198"/>
            <a:ext cx="1900918" cy="172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AutoShape 25">
            <a:extLst>
              <a:ext uri="{FF2B5EF4-FFF2-40B4-BE49-F238E27FC236}">
                <a16:creationId xmlns:a16="http://schemas.microsoft.com/office/drawing/2014/main" id="{66014D52-256D-4632-99DA-109E800BA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943" y="3183418"/>
            <a:ext cx="800100" cy="551266"/>
          </a:xfrm>
          <a:prstGeom prst="flowChartPredefinedProcess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l-BE"/>
          </a:p>
        </p:txBody>
      </p:sp>
      <p:sp>
        <p:nvSpPr>
          <p:cNvPr id="77" name="Text Box 26">
            <a:extLst>
              <a:ext uri="{FF2B5EF4-FFF2-40B4-BE49-F238E27FC236}">
                <a16:creationId xmlns:a16="http://schemas.microsoft.com/office/drawing/2014/main" id="{3566A47C-5326-4E1B-A65E-A286388E1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294" y="3207161"/>
            <a:ext cx="8001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/>
              <a:t>Lijst </a:t>
            </a:r>
            <a:r>
              <a:rPr lang="nl-NL" sz="1000" dirty="0" err="1"/>
              <a:t>openst</a:t>
            </a:r>
            <a:r>
              <a:rPr lang="nl-NL" sz="1000" dirty="0"/>
              <a:t>.</a:t>
            </a:r>
          </a:p>
          <a:p>
            <a:pPr algn="ctr" eaLnBrk="1" hangingPunct="1"/>
            <a:r>
              <a:rPr lang="nl-BE" sz="1000" dirty="0"/>
              <a:t>klanten</a:t>
            </a:r>
            <a:endParaRPr lang="nl-NL" dirty="0"/>
          </a:p>
        </p:txBody>
      </p:sp>
      <p:sp>
        <p:nvSpPr>
          <p:cNvPr id="78" name="AutoShape 27">
            <a:extLst>
              <a:ext uri="{FF2B5EF4-FFF2-40B4-BE49-F238E27FC236}">
                <a16:creationId xmlns:a16="http://schemas.microsoft.com/office/drawing/2014/main" id="{C3F4B3A9-CFA9-4529-95DC-5A4ADE1595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1447" y="2837057"/>
            <a:ext cx="800100" cy="884237"/>
          </a:xfrm>
          <a:prstGeom prst="flowChartPredefinedProcess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l-BE"/>
          </a:p>
        </p:txBody>
      </p:sp>
      <p:sp>
        <p:nvSpPr>
          <p:cNvPr id="79" name="Text Box 28">
            <a:extLst>
              <a:ext uri="{FF2B5EF4-FFF2-40B4-BE49-F238E27FC236}">
                <a16:creationId xmlns:a16="http://schemas.microsoft.com/office/drawing/2014/main" id="{D68C9B68-01C7-46E0-BE70-AEACB6EE2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342" y="2932680"/>
            <a:ext cx="8001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/>
              <a:t>Historiek</a:t>
            </a:r>
          </a:p>
          <a:p>
            <a:pPr algn="ctr" eaLnBrk="1" hangingPunct="1"/>
            <a:r>
              <a:rPr lang="nl-NL" sz="1000" dirty="0"/>
              <a:t>Per</a:t>
            </a:r>
          </a:p>
          <a:p>
            <a:pPr algn="ctr" eaLnBrk="1" hangingPunct="1"/>
            <a:r>
              <a:rPr lang="nl-NL" sz="1000" dirty="0"/>
              <a:t>klant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895291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2.png">
            <a:extLst>
              <a:ext uri="{FF2B5EF4-FFF2-40B4-BE49-F238E27FC236}">
                <a16:creationId xmlns:a16="http://schemas.microsoft.com/office/drawing/2014/main" id="{84EA5BB6-D4A0-4CAB-AF79-95F7A64A5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2843808" y="2471607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2988270" y="2544632"/>
            <a:ext cx="11525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8" name="Text Box 56"/>
          <p:cNvSpPr txBox="1">
            <a:spLocks noChangeArrowheads="1"/>
          </p:cNvSpPr>
          <p:nvPr/>
        </p:nvSpPr>
        <p:spPr bwMode="auto">
          <a:xfrm>
            <a:off x="4140795" y="2996952"/>
            <a:ext cx="1150938" cy="36004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Schuld</a:t>
            </a:r>
          </a:p>
        </p:txBody>
      </p:sp>
      <p:sp>
        <p:nvSpPr>
          <p:cNvPr id="9" name="Text Box 57"/>
          <p:cNvSpPr txBox="1">
            <a:spLocks noChangeArrowheads="1"/>
          </p:cNvSpPr>
          <p:nvPr/>
        </p:nvSpPr>
        <p:spPr bwMode="auto">
          <a:xfrm>
            <a:off x="4140795" y="2544632"/>
            <a:ext cx="1150938" cy="472004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Eigen vermogen</a:t>
            </a:r>
          </a:p>
        </p:txBody>
      </p:sp>
      <p:sp>
        <p:nvSpPr>
          <p:cNvPr id="10" name="Text Box 58"/>
          <p:cNvSpPr txBox="1">
            <a:spLocks noChangeArrowheads="1"/>
          </p:cNvSpPr>
          <p:nvPr/>
        </p:nvSpPr>
        <p:spPr bwMode="auto">
          <a:xfrm>
            <a:off x="4140795" y="3356992"/>
            <a:ext cx="1150938" cy="23142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&lt;1Y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2989015" y="3263770"/>
            <a:ext cx="11509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Voorraden</a:t>
            </a:r>
          </a:p>
        </p:txBody>
      </p: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2988270" y="3481257"/>
            <a:ext cx="11509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BE" sz="1200"/>
              <a:t>Handels-vorderingen</a:t>
            </a:r>
            <a:endParaRPr lang="nl-NL" sz="1200"/>
          </a:p>
        </p:txBody>
      </p:sp>
      <p:sp>
        <p:nvSpPr>
          <p:cNvPr id="14" name="Text Box 63"/>
          <p:cNvSpPr txBox="1">
            <a:spLocks noChangeArrowheads="1"/>
          </p:cNvSpPr>
          <p:nvPr/>
        </p:nvSpPr>
        <p:spPr bwMode="auto">
          <a:xfrm>
            <a:off x="4140795" y="3588413"/>
            <a:ext cx="1150938" cy="253207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KT Fin Schuld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5" name="Text Box 64"/>
          <p:cNvSpPr txBox="1">
            <a:spLocks noChangeArrowheads="1"/>
          </p:cNvSpPr>
          <p:nvPr/>
        </p:nvSpPr>
        <p:spPr bwMode="auto">
          <a:xfrm>
            <a:off x="4140795" y="3840032"/>
            <a:ext cx="11509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Leveranciers</a:t>
            </a:r>
          </a:p>
        </p:txBody>
      </p:sp>
      <p:sp>
        <p:nvSpPr>
          <p:cNvPr id="19" name="Text Box 72"/>
          <p:cNvSpPr txBox="1">
            <a:spLocks noChangeArrowheads="1"/>
          </p:cNvSpPr>
          <p:nvPr/>
        </p:nvSpPr>
        <p:spPr bwMode="auto">
          <a:xfrm>
            <a:off x="4140795" y="4128957"/>
            <a:ext cx="1150938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Soc/Fisc.</a:t>
            </a:r>
          </a:p>
          <a:p>
            <a:pPr algn="ctr" eaLnBrk="1" hangingPunct="1"/>
            <a:r>
              <a:rPr lang="nl-NL" sz="1200"/>
              <a:t>Schulden</a:t>
            </a:r>
          </a:p>
          <a:p>
            <a:pPr algn="ctr" eaLnBrk="1" hangingPunct="1"/>
            <a:endParaRPr lang="nl-NL" sz="1200"/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4140795" y="2471607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25" name="TextBox 24"/>
          <p:cNvSpPr txBox="1"/>
          <p:nvPr/>
        </p:nvSpPr>
        <p:spPr>
          <a:xfrm>
            <a:off x="3682013" y="2123564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Balans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188CA54C-0445-4513-A1AE-8B6748E72FBA}"/>
              </a:ext>
            </a:extLst>
          </p:cNvPr>
          <p:cNvSpPr/>
          <p:nvPr/>
        </p:nvSpPr>
        <p:spPr>
          <a:xfrm>
            <a:off x="2992582" y="3010395"/>
            <a:ext cx="2297875" cy="1620982"/>
          </a:xfrm>
          <a:custGeom>
            <a:avLst/>
            <a:gdLst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51906 w 2297875"/>
              <a:gd name="connsiteY4" fmla="*/ 831273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7875" h="1620982">
                <a:moveTo>
                  <a:pt x="1294410" y="825335"/>
                </a:moveTo>
                <a:lnTo>
                  <a:pt x="2297875" y="831273"/>
                </a:lnTo>
                <a:lnTo>
                  <a:pt x="2286000" y="5937"/>
                </a:lnTo>
                <a:lnTo>
                  <a:pt x="1140031" y="0"/>
                </a:lnTo>
                <a:lnTo>
                  <a:pt x="1151906" y="831273"/>
                </a:lnTo>
                <a:lnTo>
                  <a:pt x="890649" y="1377537"/>
                </a:lnTo>
                <a:lnTo>
                  <a:pt x="0" y="1377537"/>
                </a:lnTo>
                <a:lnTo>
                  <a:pt x="0" y="1620982"/>
                </a:lnTo>
                <a:lnTo>
                  <a:pt x="1145969" y="1609106"/>
                </a:lnTo>
                <a:lnTo>
                  <a:pt x="1145969" y="1365662"/>
                </a:lnTo>
                <a:lnTo>
                  <a:pt x="985652" y="1377537"/>
                </a:lnTo>
                <a:lnTo>
                  <a:pt x="1294410" y="825335"/>
                </a:lnTo>
                <a:close/>
              </a:path>
            </a:pathLst>
          </a:custGeom>
          <a:solidFill>
            <a:srgbClr val="92D050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B299431-35A9-4F60-A376-0F526B0EDFE5}"/>
              </a:ext>
            </a:extLst>
          </p:cNvPr>
          <p:cNvSpPr txBox="1"/>
          <p:nvPr/>
        </p:nvSpPr>
        <p:spPr>
          <a:xfrm rot="5400000">
            <a:off x="4916262" y="3234131"/>
            <a:ext cx="1013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00B050"/>
                </a:solidFill>
              </a:rPr>
              <a:t>Net-cash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BF2AF88-27AE-4A0F-A2A2-FC95706ABFFD}"/>
              </a:ext>
            </a:extLst>
          </p:cNvPr>
          <p:cNvSpPr txBox="1"/>
          <p:nvPr/>
        </p:nvSpPr>
        <p:spPr>
          <a:xfrm>
            <a:off x="2913179" y="4570241"/>
            <a:ext cx="248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4472BE"/>
                </a:solidFill>
              </a:rPr>
              <a:t>Bedrijfskapitaalbehoefte</a:t>
            </a: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A9C10B4B-2294-43B5-A0D3-4D8AD6731EEB}"/>
              </a:ext>
            </a:extLst>
          </p:cNvPr>
          <p:cNvSpPr/>
          <p:nvPr/>
        </p:nvSpPr>
        <p:spPr>
          <a:xfrm>
            <a:off x="2974769" y="3265714"/>
            <a:ext cx="1163782" cy="1110343"/>
          </a:xfrm>
          <a:custGeom>
            <a:avLst/>
            <a:gdLst>
              <a:gd name="connsiteX0" fmla="*/ 5937 w 1163782"/>
              <a:gd name="connsiteY0" fmla="*/ 0 h 1110343"/>
              <a:gd name="connsiteX1" fmla="*/ 1163782 w 1163782"/>
              <a:gd name="connsiteY1" fmla="*/ 5938 h 1110343"/>
              <a:gd name="connsiteX2" fmla="*/ 1140031 w 1163782"/>
              <a:gd name="connsiteY2" fmla="*/ 581891 h 1110343"/>
              <a:gd name="connsiteX3" fmla="*/ 896587 w 1163782"/>
              <a:gd name="connsiteY3" fmla="*/ 1110343 h 1110343"/>
              <a:gd name="connsiteX4" fmla="*/ 0 w 1163782"/>
              <a:gd name="connsiteY4" fmla="*/ 1110343 h 1110343"/>
              <a:gd name="connsiteX5" fmla="*/ 5937 w 1163782"/>
              <a:gd name="connsiteY5" fmla="*/ 0 h 111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782" h="1110343">
                <a:moveTo>
                  <a:pt x="5937" y="0"/>
                </a:moveTo>
                <a:lnTo>
                  <a:pt x="1163782" y="5938"/>
                </a:lnTo>
                <a:lnTo>
                  <a:pt x="1140031" y="581891"/>
                </a:lnTo>
                <a:lnTo>
                  <a:pt x="896587" y="1110343"/>
                </a:lnTo>
                <a:lnTo>
                  <a:pt x="0" y="1110343"/>
                </a:lnTo>
                <a:lnTo>
                  <a:pt x="5937" y="0"/>
                </a:lnTo>
                <a:close/>
              </a:path>
            </a:pathLst>
          </a:custGeom>
          <a:solidFill>
            <a:srgbClr val="4472BE">
              <a:alpha val="21961"/>
            </a:srgbClr>
          </a:solidFill>
          <a:ln>
            <a:solidFill>
              <a:srgbClr val="2F528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873F4D73-845A-42CC-BA9A-1EF19FE1D19B}"/>
              </a:ext>
            </a:extLst>
          </p:cNvPr>
          <p:cNvSpPr/>
          <p:nvPr/>
        </p:nvSpPr>
        <p:spPr>
          <a:xfrm>
            <a:off x="3996046" y="3840239"/>
            <a:ext cx="1306286" cy="801584"/>
          </a:xfrm>
          <a:custGeom>
            <a:avLst/>
            <a:gdLst>
              <a:gd name="connsiteX0" fmla="*/ 0 w 1306286"/>
              <a:gd name="connsiteY0" fmla="*/ 522514 h 801584"/>
              <a:gd name="connsiteX1" fmla="*/ 154379 w 1306286"/>
              <a:gd name="connsiteY1" fmla="*/ 522514 h 801584"/>
              <a:gd name="connsiteX2" fmla="*/ 160317 w 1306286"/>
              <a:gd name="connsiteY2" fmla="*/ 795647 h 801584"/>
              <a:gd name="connsiteX3" fmla="*/ 1288473 w 1306286"/>
              <a:gd name="connsiteY3" fmla="*/ 801584 h 801584"/>
              <a:gd name="connsiteX4" fmla="*/ 1306286 w 1306286"/>
              <a:gd name="connsiteY4" fmla="*/ 0 h 801584"/>
              <a:gd name="connsiteX5" fmla="*/ 285008 w 1306286"/>
              <a:gd name="connsiteY5" fmla="*/ 17813 h 801584"/>
              <a:gd name="connsiteX6" fmla="*/ 0 w 1306286"/>
              <a:gd name="connsiteY6" fmla="*/ 522514 h 80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6286" h="801584">
                <a:moveTo>
                  <a:pt x="0" y="522514"/>
                </a:moveTo>
                <a:lnTo>
                  <a:pt x="154379" y="522514"/>
                </a:lnTo>
                <a:lnTo>
                  <a:pt x="160317" y="795647"/>
                </a:lnTo>
                <a:lnTo>
                  <a:pt x="1288473" y="801584"/>
                </a:lnTo>
                <a:lnTo>
                  <a:pt x="1306286" y="0"/>
                </a:lnTo>
                <a:lnTo>
                  <a:pt x="285008" y="17813"/>
                </a:lnTo>
                <a:lnTo>
                  <a:pt x="0" y="522514"/>
                </a:lnTo>
                <a:close/>
              </a:path>
            </a:pathLst>
          </a:custGeom>
          <a:solidFill>
            <a:srgbClr val="4472C4">
              <a:alpha val="2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669F2CF-8FEF-4E75-8DF2-0165C2EE9541}"/>
              </a:ext>
            </a:extLst>
          </p:cNvPr>
          <p:cNvSpPr/>
          <p:nvPr/>
        </p:nvSpPr>
        <p:spPr>
          <a:xfrm>
            <a:off x="2986994" y="2549549"/>
            <a:ext cx="1149887" cy="718518"/>
          </a:xfrm>
          <a:prstGeom prst="rect">
            <a:avLst/>
          </a:prstGeom>
          <a:solidFill>
            <a:srgbClr val="FFFF00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282B304-EF8C-4827-A384-618FFCCD4AF2}"/>
              </a:ext>
            </a:extLst>
          </p:cNvPr>
          <p:cNvSpPr txBox="1"/>
          <p:nvPr/>
        </p:nvSpPr>
        <p:spPr>
          <a:xfrm rot="16200000">
            <a:off x="2340089" y="2736322"/>
            <a:ext cx="1086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accent2">
                    <a:lumMod val="75000"/>
                  </a:schemeClr>
                </a:solidFill>
              </a:rPr>
              <a:t>Vaste act.</a:t>
            </a:r>
          </a:p>
        </p:txBody>
      </p:sp>
      <p:pic>
        <p:nvPicPr>
          <p:cNvPr id="29" name="image1.jpeg">
            <a:extLst>
              <a:ext uri="{FF2B5EF4-FFF2-40B4-BE49-F238E27FC236}">
                <a16:creationId xmlns:a16="http://schemas.microsoft.com/office/drawing/2014/main" id="{499F2961-2F8F-4805-B296-4382C3B6C9A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1844" y="5988106"/>
            <a:ext cx="1459448" cy="73337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85392C1-95B4-496C-9AE3-2E20C07E5D9F}"/>
              </a:ext>
            </a:extLst>
          </p:cNvPr>
          <p:cNvSpPr txBox="1"/>
          <p:nvPr/>
        </p:nvSpPr>
        <p:spPr>
          <a:xfrm>
            <a:off x="1417884" y="489953"/>
            <a:ext cx="666368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000" dirty="0"/>
              <a:t>GECORRIGEERDE SUBSTANTIËLE WAARDE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AA19A9-F9E7-4672-BA86-0673D0AB1BE2}"/>
              </a:ext>
            </a:extLst>
          </p:cNvPr>
          <p:cNvSpPr/>
          <p:nvPr/>
        </p:nvSpPr>
        <p:spPr>
          <a:xfrm>
            <a:off x="4163448" y="2532526"/>
            <a:ext cx="1135236" cy="21092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B8C7267-7FF8-4D0E-8060-B22CD8E9C140}"/>
              </a:ext>
            </a:extLst>
          </p:cNvPr>
          <p:cNvSpPr/>
          <p:nvPr/>
        </p:nvSpPr>
        <p:spPr>
          <a:xfrm>
            <a:off x="2991770" y="2540165"/>
            <a:ext cx="1135236" cy="93064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E89BA8C-59A0-4C2E-8750-837063F538BD}"/>
              </a:ext>
            </a:extLst>
          </p:cNvPr>
          <p:cNvSpPr/>
          <p:nvPr/>
        </p:nvSpPr>
        <p:spPr>
          <a:xfrm>
            <a:off x="2986994" y="3921181"/>
            <a:ext cx="1135236" cy="7204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8" name="AutoShape 25">
            <a:extLst>
              <a:ext uri="{FF2B5EF4-FFF2-40B4-BE49-F238E27FC236}">
                <a16:creationId xmlns:a16="http://schemas.microsoft.com/office/drawing/2014/main" id="{3E03B816-1898-48EA-B54F-DB7933E75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943" y="3183418"/>
            <a:ext cx="800100" cy="551266"/>
          </a:xfrm>
          <a:prstGeom prst="flowChartPredefinedProcess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l-BE"/>
          </a:p>
        </p:txBody>
      </p:sp>
      <p:sp>
        <p:nvSpPr>
          <p:cNvPr id="39" name="Text Box 26">
            <a:extLst>
              <a:ext uri="{FF2B5EF4-FFF2-40B4-BE49-F238E27FC236}">
                <a16:creationId xmlns:a16="http://schemas.microsoft.com/office/drawing/2014/main" id="{08AB7B24-1DA9-4B13-8ECC-4386B56D2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294" y="3207161"/>
            <a:ext cx="8001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/>
              <a:t>Lijst </a:t>
            </a:r>
            <a:r>
              <a:rPr lang="nl-NL" sz="1000" dirty="0" err="1"/>
              <a:t>openst</a:t>
            </a:r>
            <a:r>
              <a:rPr lang="nl-NL" sz="1000" dirty="0"/>
              <a:t>.</a:t>
            </a:r>
          </a:p>
          <a:p>
            <a:pPr algn="ctr" eaLnBrk="1" hangingPunct="1"/>
            <a:r>
              <a:rPr lang="nl-BE" sz="1000" dirty="0"/>
              <a:t>klanten</a:t>
            </a:r>
            <a:endParaRPr lang="nl-NL" dirty="0"/>
          </a:p>
        </p:txBody>
      </p:sp>
      <p:sp>
        <p:nvSpPr>
          <p:cNvPr id="40" name="AutoShape 27">
            <a:extLst>
              <a:ext uri="{FF2B5EF4-FFF2-40B4-BE49-F238E27FC236}">
                <a16:creationId xmlns:a16="http://schemas.microsoft.com/office/drawing/2014/main" id="{4300E78E-4DDA-4881-80F6-909DB11EE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1447" y="2837057"/>
            <a:ext cx="800100" cy="884237"/>
          </a:xfrm>
          <a:prstGeom prst="flowChartPredefinedProcess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l-BE"/>
          </a:p>
        </p:txBody>
      </p:sp>
      <p:sp>
        <p:nvSpPr>
          <p:cNvPr id="41" name="Text Box 28">
            <a:extLst>
              <a:ext uri="{FF2B5EF4-FFF2-40B4-BE49-F238E27FC236}">
                <a16:creationId xmlns:a16="http://schemas.microsoft.com/office/drawing/2014/main" id="{416EA959-18AA-4953-9E77-C67B6B54F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342" y="2932680"/>
            <a:ext cx="8001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/>
              <a:t>Historiek</a:t>
            </a:r>
          </a:p>
          <a:p>
            <a:pPr algn="ctr" eaLnBrk="1" hangingPunct="1"/>
            <a:r>
              <a:rPr lang="nl-NL" sz="1000" dirty="0"/>
              <a:t>Per</a:t>
            </a:r>
          </a:p>
          <a:p>
            <a:pPr algn="ctr" eaLnBrk="1" hangingPunct="1"/>
            <a:r>
              <a:rPr lang="nl-NL" sz="1000" dirty="0"/>
              <a:t>klant</a:t>
            </a:r>
            <a:endParaRPr lang="nl-NL" dirty="0"/>
          </a:p>
        </p:txBody>
      </p:sp>
      <p:sp>
        <p:nvSpPr>
          <p:cNvPr id="42" name="AutoShape 27">
            <a:extLst>
              <a:ext uri="{FF2B5EF4-FFF2-40B4-BE49-F238E27FC236}">
                <a16:creationId xmlns:a16="http://schemas.microsoft.com/office/drawing/2014/main" id="{47BF33A1-6569-409C-9546-1273F8E86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965" y="2019964"/>
            <a:ext cx="800100" cy="884237"/>
          </a:xfrm>
          <a:prstGeom prst="flowChartPredefinedProcess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l-BE"/>
          </a:p>
        </p:txBody>
      </p:sp>
      <p:sp>
        <p:nvSpPr>
          <p:cNvPr id="43" name="Text Box 28">
            <a:extLst>
              <a:ext uri="{FF2B5EF4-FFF2-40B4-BE49-F238E27FC236}">
                <a16:creationId xmlns:a16="http://schemas.microsoft.com/office/drawing/2014/main" id="{E3FB80AD-1BAC-4F58-86E5-C5A43FA4F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241" y="2119182"/>
            <a:ext cx="8001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/>
              <a:t>Verkoop-journaal</a:t>
            </a:r>
            <a:endParaRPr lang="nl-NL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70BA0E5-EC72-4841-99C1-931FF1C9E5B6}"/>
              </a:ext>
            </a:extLst>
          </p:cNvPr>
          <p:cNvGrpSpPr/>
          <p:nvPr/>
        </p:nvGrpSpPr>
        <p:grpSpPr>
          <a:xfrm>
            <a:off x="1717621" y="1574678"/>
            <a:ext cx="915700" cy="1097772"/>
            <a:chOff x="4330976" y="1964167"/>
            <a:chExt cx="915700" cy="1097772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2AB547A-EBF4-4B7A-8EAD-76B392F69949}"/>
                </a:ext>
              </a:extLst>
            </p:cNvPr>
            <p:cNvSpPr/>
            <p:nvPr/>
          </p:nvSpPr>
          <p:spPr>
            <a:xfrm>
              <a:off x="4432561" y="1981850"/>
              <a:ext cx="326306" cy="167352"/>
            </a:xfrm>
            <a:custGeom>
              <a:avLst/>
              <a:gdLst>
                <a:gd name="connsiteX0" fmla="*/ 0 w 341644"/>
                <a:gd name="connsiteY0" fmla="*/ 170822 h 170822"/>
                <a:gd name="connsiteX1" fmla="*/ 198455 w 341644"/>
                <a:gd name="connsiteY1" fmla="*/ 168309 h 170822"/>
                <a:gd name="connsiteX2" fmla="*/ 341644 w 341644"/>
                <a:gd name="connsiteY2" fmla="*/ 0 h 170822"/>
                <a:gd name="connsiteX3" fmla="*/ 195942 w 341644"/>
                <a:gd name="connsiteY3" fmla="*/ 17584 h 170822"/>
                <a:gd name="connsiteX4" fmla="*/ 0 w 341644"/>
                <a:gd name="connsiteY4" fmla="*/ 170822 h 17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644" h="170822">
                  <a:moveTo>
                    <a:pt x="0" y="170822"/>
                  </a:moveTo>
                  <a:lnTo>
                    <a:pt x="198455" y="168309"/>
                  </a:lnTo>
                  <a:lnTo>
                    <a:pt x="341644" y="0"/>
                  </a:lnTo>
                  <a:lnTo>
                    <a:pt x="195942" y="17584"/>
                  </a:lnTo>
                  <a:lnTo>
                    <a:pt x="0" y="17082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grpSp>
          <p:nvGrpSpPr>
            <p:cNvPr id="46" name="Group 49">
              <a:extLst>
                <a:ext uri="{FF2B5EF4-FFF2-40B4-BE49-F238E27FC236}">
                  <a16:creationId xmlns:a16="http://schemas.microsoft.com/office/drawing/2014/main" id="{D9D647D9-AE2B-4440-8B98-29A3B7303E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02758" y="1964167"/>
              <a:ext cx="377491" cy="1097772"/>
              <a:chOff x="5917" y="13117"/>
              <a:chExt cx="893" cy="1980"/>
            </a:xfrm>
          </p:grpSpPr>
          <p:sp>
            <p:nvSpPr>
              <p:cNvPr id="71" name="Rectangle 50">
                <a:extLst>
                  <a:ext uri="{FF2B5EF4-FFF2-40B4-BE49-F238E27FC236}">
                    <a16:creationId xmlns:a16="http://schemas.microsoft.com/office/drawing/2014/main" id="{2EE23CB6-6B91-4115-AE0E-28ED125C10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17" y="13477"/>
                <a:ext cx="504" cy="162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72" name="Freeform 51">
                <a:extLst>
                  <a:ext uri="{FF2B5EF4-FFF2-40B4-BE49-F238E27FC236}">
                    <a16:creationId xmlns:a16="http://schemas.microsoft.com/office/drawing/2014/main" id="{8618B8E8-3F74-48E5-8B82-3BA9EDBF3E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0" y="13117"/>
                <a:ext cx="360" cy="1980"/>
              </a:xfrm>
              <a:custGeom>
                <a:avLst/>
                <a:gdLst>
                  <a:gd name="T0" fmla="*/ 0 w 360"/>
                  <a:gd name="T1" fmla="*/ 360 h 1980"/>
                  <a:gd name="T2" fmla="*/ 360 w 360"/>
                  <a:gd name="T3" fmla="*/ 0 h 1980"/>
                  <a:gd name="T4" fmla="*/ 360 w 360"/>
                  <a:gd name="T5" fmla="*/ 1620 h 1980"/>
                  <a:gd name="T6" fmla="*/ 0 w 360"/>
                  <a:gd name="T7" fmla="*/ 1980 h 1980"/>
                  <a:gd name="T8" fmla="*/ 0 w 360"/>
                  <a:gd name="T9" fmla="*/ 360 h 19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0"/>
                  <a:gd name="T16" fmla="*/ 0 h 1980"/>
                  <a:gd name="T17" fmla="*/ 360 w 360"/>
                  <a:gd name="T18" fmla="*/ 1980 h 19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0" h="1980">
                    <a:moveTo>
                      <a:pt x="0" y="360"/>
                    </a:moveTo>
                    <a:lnTo>
                      <a:pt x="360" y="0"/>
                    </a:lnTo>
                    <a:lnTo>
                      <a:pt x="360" y="1620"/>
                    </a:lnTo>
                    <a:lnTo>
                      <a:pt x="0" y="1980"/>
                    </a:lnTo>
                    <a:lnTo>
                      <a:pt x="0" y="36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73" name="Oval 52">
                <a:extLst>
                  <a:ext uri="{FF2B5EF4-FFF2-40B4-BE49-F238E27FC236}">
                    <a16:creationId xmlns:a16="http://schemas.microsoft.com/office/drawing/2014/main" id="{63EB5A9C-1BBB-4668-BB84-2C7C49F57E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0" y="14773"/>
                <a:ext cx="180" cy="1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74" name="Line 53">
                <a:extLst>
                  <a:ext uri="{FF2B5EF4-FFF2-40B4-BE49-F238E27FC236}">
                    <a16:creationId xmlns:a16="http://schemas.microsoft.com/office/drawing/2014/main" id="{42BC670B-D2FB-468B-8D4E-2721E9FF51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917" y="13153"/>
                <a:ext cx="540" cy="32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75" name="Line 54">
                <a:extLst>
                  <a:ext uri="{FF2B5EF4-FFF2-40B4-BE49-F238E27FC236}">
                    <a16:creationId xmlns:a16="http://schemas.microsoft.com/office/drawing/2014/main" id="{035DA5A2-3859-4C6E-815A-6CEFB59C49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57" y="13153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</p:grpSp>
        <p:sp>
          <p:nvSpPr>
            <p:cNvPr id="54" name="Text Box 56">
              <a:extLst>
                <a:ext uri="{FF2B5EF4-FFF2-40B4-BE49-F238E27FC236}">
                  <a16:creationId xmlns:a16="http://schemas.microsoft.com/office/drawing/2014/main" id="{C45BE8DF-1007-4697-B3D0-56EFFDEE2F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0976" y="2178044"/>
              <a:ext cx="380664" cy="420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/>
              <a:r>
                <a:rPr lang="nl-NL" sz="1200" dirty="0"/>
                <a:t>  VF</a:t>
              </a:r>
              <a:endParaRPr lang="nl-NL" dirty="0"/>
            </a:p>
          </p:txBody>
        </p:sp>
        <p:grpSp>
          <p:nvGrpSpPr>
            <p:cNvPr id="55" name="Group 49">
              <a:extLst>
                <a:ext uri="{FF2B5EF4-FFF2-40B4-BE49-F238E27FC236}">
                  <a16:creationId xmlns:a16="http://schemas.microsoft.com/office/drawing/2014/main" id="{77514FE0-74BC-4444-B4FB-91D7561762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51936" y="2083885"/>
              <a:ext cx="343475" cy="947422"/>
              <a:chOff x="5913" y="13117"/>
              <a:chExt cx="897" cy="1980"/>
            </a:xfrm>
          </p:grpSpPr>
          <p:sp>
            <p:nvSpPr>
              <p:cNvPr id="66" name="Rectangle 50">
                <a:extLst>
                  <a:ext uri="{FF2B5EF4-FFF2-40B4-BE49-F238E27FC236}">
                    <a16:creationId xmlns:a16="http://schemas.microsoft.com/office/drawing/2014/main" id="{C6CB1F0A-6D8E-4E7C-B47F-298CD086AC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17" y="13477"/>
                <a:ext cx="504" cy="162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67" name="Freeform 51">
                <a:extLst>
                  <a:ext uri="{FF2B5EF4-FFF2-40B4-BE49-F238E27FC236}">
                    <a16:creationId xmlns:a16="http://schemas.microsoft.com/office/drawing/2014/main" id="{39124F6C-574C-44B6-9CE2-DB1FBB4AE6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0" y="13117"/>
                <a:ext cx="360" cy="1980"/>
              </a:xfrm>
              <a:custGeom>
                <a:avLst/>
                <a:gdLst>
                  <a:gd name="T0" fmla="*/ 0 w 360"/>
                  <a:gd name="T1" fmla="*/ 360 h 1980"/>
                  <a:gd name="T2" fmla="*/ 360 w 360"/>
                  <a:gd name="T3" fmla="*/ 0 h 1980"/>
                  <a:gd name="T4" fmla="*/ 360 w 360"/>
                  <a:gd name="T5" fmla="*/ 1620 h 1980"/>
                  <a:gd name="T6" fmla="*/ 0 w 360"/>
                  <a:gd name="T7" fmla="*/ 1980 h 1980"/>
                  <a:gd name="T8" fmla="*/ 0 w 360"/>
                  <a:gd name="T9" fmla="*/ 360 h 19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0"/>
                  <a:gd name="T16" fmla="*/ 0 h 1980"/>
                  <a:gd name="T17" fmla="*/ 360 w 360"/>
                  <a:gd name="T18" fmla="*/ 1980 h 19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0" h="1980">
                    <a:moveTo>
                      <a:pt x="0" y="360"/>
                    </a:moveTo>
                    <a:lnTo>
                      <a:pt x="360" y="0"/>
                    </a:lnTo>
                    <a:lnTo>
                      <a:pt x="360" y="1620"/>
                    </a:lnTo>
                    <a:lnTo>
                      <a:pt x="0" y="1980"/>
                    </a:lnTo>
                    <a:lnTo>
                      <a:pt x="0" y="36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68" name="Oval 52">
                <a:extLst>
                  <a:ext uri="{FF2B5EF4-FFF2-40B4-BE49-F238E27FC236}">
                    <a16:creationId xmlns:a16="http://schemas.microsoft.com/office/drawing/2014/main" id="{120145FC-4174-4205-9C68-DFFA21A1EC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0" y="14773"/>
                <a:ext cx="180" cy="1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69" name="Line 53">
                <a:extLst>
                  <a:ext uri="{FF2B5EF4-FFF2-40B4-BE49-F238E27FC236}">
                    <a16:creationId xmlns:a16="http://schemas.microsoft.com/office/drawing/2014/main" id="{2B661AEB-B20E-4750-BA1C-43AD77C64A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913" y="13153"/>
                <a:ext cx="544" cy="3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70" name="Line 54">
                <a:extLst>
                  <a:ext uri="{FF2B5EF4-FFF2-40B4-BE49-F238E27FC236}">
                    <a16:creationId xmlns:a16="http://schemas.microsoft.com/office/drawing/2014/main" id="{5F0D4C00-02AA-4AF6-9BDE-643AEF2100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57" y="13153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</p:grpSp>
        <p:grpSp>
          <p:nvGrpSpPr>
            <p:cNvPr id="56" name="Group 49">
              <a:extLst>
                <a:ext uri="{FF2B5EF4-FFF2-40B4-BE49-F238E27FC236}">
                  <a16:creationId xmlns:a16="http://schemas.microsoft.com/office/drawing/2014/main" id="{A5D4D082-466E-48D3-AA2D-1437661C97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94720" y="1976426"/>
              <a:ext cx="351956" cy="1027231"/>
              <a:chOff x="5911" y="13117"/>
              <a:chExt cx="882" cy="1980"/>
            </a:xfrm>
          </p:grpSpPr>
          <p:sp>
            <p:nvSpPr>
              <p:cNvPr id="61" name="Rectangle 50">
                <a:extLst>
                  <a:ext uri="{FF2B5EF4-FFF2-40B4-BE49-F238E27FC236}">
                    <a16:creationId xmlns:a16="http://schemas.microsoft.com/office/drawing/2014/main" id="{69969CE8-7377-46CA-B381-B16EDAB198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17" y="13477"/>
                <a:ext cx="504" cy="162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62" name="Freeform 51">
                <a:extLst>
                  <a:ext uri="{FF2B5EF4-FFF2-40B4-BE49-F238E27FC236}">
                    <a16:creationId xmlns:a16="http://schemas.microsoft.com/office/drawing/2014/main" id="{B3FEB308-E162-470D-9B38-17B1AC12AE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3" y="13117"/>
                <a:ext cx="360" cy="1980"/>
              </a:xfrm>
              <a:custGeom>
                <a:avLst/>
                <a:gdLst>
                  <a:gd name="T0" fmla="*/ 0 w 360"/>
                  <a:gd name="T1" fmla="*/ 360 h 1980"/>
                  <a:gd name="T2" fmla="*/ 360 w 360"/>
                  <a:gd name="T3" fmla="*/ 0 h 1980"/>
                  <a:gd name="T4" fmla="*/ 360 w 360"/>
                  <a:gd name="T5" fmla="*/ 1620 h 1980"/>
                  <a:gd name="T6" fmla="*/ 0 w 360"/>
                  <a:gd name="T7" fmla="*/ 1980 h 1980"/>
                  <a:gd name="T8" fmla="*/ 0 w 360"/>
                  <a:gd name="T9" fmla="*/ 360 h 19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0"/>
                  <a:gd name="T16" fmla="*/ 0 h 1980"/>
                  <a:gd name="T17" fmla="*/ 360 w 360"/>
                  <a:gd name="T18" fmla="*/ 1980 h 19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0" h="1980">
                    <a:moveTo>
                      <a:pt x="0" y="360"/>
                    </a:moveTo>
                    <a:lnTo>
                      <a:pt x="360" y="0"/>
                    </a:lnTo>
                    <a:lnTo>
                      <a:pt x="360" y="1620"/>
                    </a:lnTo>
                    <a:lnTo>
                      <a:pt x="0" y="1980"/>
                    </a:lnTo>
                    <a:lnTo>
                      <a:pt x="0" y="36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63" name="Oval 52">
                <a:extLst>
                  <a:ext uri="{FF2B5EF4-FFF2-40B4-BE49-F238E27FC236}">
                    <a16:creationId xmlns:a16="http://schemas.microsoft.com/office/drawing/2014/main" id="{4616878A-84B9-43DC-B856-D67FF6F332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0" y="14773"/>
                <a:ext cx="180" cy="1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64" name="Line 53">
                <a:extLst>
                  <a:ext uri="{FF2B5EF4-FFF2-40B4-BE49-F238E27FC236}">
                    <a16:creationId xmlns:a16="http://schemas.microsoft.com/office/drawing/2014/main" id="{C422887F-3251-4BCB-8FA1-7A5222F5C2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911" y="13153"/>
                <a:ext cx="546" cy="31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65" name="Line 54">
                <a:extLst>
                  <a:ext uri="{FF2B5EF4-FFF2-40B4-BE49-F238E27FC236}">
                    <a16:creationId xmlns:a16="http://schemas.microsoft.com/office/drawing/2014/main" id="{62699121-7BC0-402C-B8E6-70CDE5F6E4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57" y="13153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</p:grpSp>
        <p:sp>
          <p:nvSpPr>
            <p:cNvPr id="57" name="Text Box 56">
              <a:extLst>
                <a:ext uri="{FF2B5EF4-FFF2-40B4-BE49-F238E27FC236}">
                  <a16:creationId xmlns:a16="http://schemas.microsoft.com/office/drawing/2014/main" id="{616FEDA6-AEF2-4BB2-A7B2-30C210FAE8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171" y="2176492"/>
              <a:ext cx="380664" cy="420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/>
              <a:r>
                <a:rPr lang="nl-NL" sz="1200" dirty="0"/>
                <a:t>  VF</a:t>
              </a:r>
              <a:endParaRPr lang="nl-NL" dirty="0"/>
            </a:p>
          </p:txBody>
        </p:sp>
        <p:sp>
          <p:nvSpPr>
            <p:cNvPr id="58" name="Text Box 56">
              <a:extLst>
                <a:ext uri="{FF2B5EF4-FFF2-40B4-BE49-F238E27FC236}">
                  <a16:creationId xmlns:a16="http://schemas.microsoft.com/office/drawing/2014/main" id="{1B78B5C9-48D8-447C-A8A9-71749C4152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16374" y="2159321"/>
              <a:ext cx="380664" cy="420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/>
              <a:r>
                <a:rPr lang="nl-NL" sz="1200" dirty="0"/>
                <a:t>  VF</a:t>
              </a:r>
              <a:endParaRPr lang="nl-NL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07A0D745-DCFF-4840-A457-09E042716855}"/>
                </a:ext>
              </a:extLst>
            </p:cNvPr>
            <p:cNvSpPr/>
            <p:nvPr/>
          </p:nvSpPr>
          <p:spPr>
            <a:xfrm>
              <a:off x="4903596" y="1987062"/>
              <a:ext cx="341644" cy="170822"/>
            </a:xfrm>
            <a:custGeom>
              <a:avLst/>
              <a:gdLst>
                <a:gd name="connsiteX0" fmla="*/ 0 w 341644"/>
                <a:gd name="connsiteY0" fmla="*/ 170822 h 170822"/>
                <a:gd name="connsiteX1" fmla="*/ 198455 w 341644"/>
                <a:gd name="connsiteY1" fmla="*/ 168309 h 170822"/>
                <a:gd name="connsiteX2" fmla="*/ 341644 w 341644"/>
                <a:gd name="connsiteY2" fmla="*/ 0 h 170822"/>
                <a:gd name="connsiteX3" fmla="*/ 195942 w 341644"/>
                <a:gd name="connsiteY3" fmla="*/ 17584 h 170822"/>
                <a:gd name="connsiteX4" fmla="*/ 0 w 341644"/>
                <a:gd name="connsiteY4" fmla="*/ 170822 h 17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644" h="170822">
                  <a:moveTo>
                    <a:pt x="0" y="170822"/>
                  </a:moveTo>
                  <a:lnTo>
                    <a:pt x="198455" y="168309"/>
                  </a:lnTo>
                  <a:lnTo>
                    <a:pt x="341644" y="0"/>
                  </a:lnTo>
                  <a:lnTo>
                    <a:pt x="195942" y="17584"/>
                  </a:lnTo>
                  <a:lnTo>
                    <a:pt x="0" y="17082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415FEEFF-F161-4D4B-8152-2B9B1FF830C8}"/>
                </a:ext>
              </a:extLst>
            </p:cNvPr>
            <p:cNvSpPr/>
            <p:nvPr/>
          </p:nvSpPr>
          <p:spPr>
            <a:xfrm>
              <a:off x="4667459" y="2107642"/>
              <a:ext cx="261257" cy="145701"/>
            </a:xfrm>
            <a:custGeom>
              <a:avLst/>
              <a:gdLst>
                <a:gd name="connsiteX0" fmla="*/ 261257 w 261257"/>
                <a:gd name="connsiteY0" fmla="*/ 5024 h 145701"/>
                <a:gd name="connsiteX1" fmla="*/ 190919 w 261257"/>
                <a:gd name="connsiteY1" fmla="*/ 0 h 145701"/>
                <a:gd name="connsiteX2" fmla="*/ 0 w 261257"/>
                <a:gd name="connsiteY2" fmla="*/ 143189 h 145701"/>
                <a:gd name="connsiteX3" fmla="*/ 175846 w 261257"/>
                <a:gd name="connsiteY3" fmla="*/ 145701 h 145701"/>
                <a:gd name="connsiteX4" fmla="*/ 223576 w 261257"/>
                <a:gd name="connsiteY4" fmla="*/ 95459 h 145701"/>
                <a:gd name="connsiteX5" fmla="*/ 261257 w 261257"/>
                <a:gd name="connsiteY5" fmla="*/ 5024 h 145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257" h="145701">
                  <a:moveTo>
                    <a:pt x="261257" y="5024"/>
                  </a:moveTo>
                  <a:lnTo>
                    <a:pt x="190919" y="0"/>
                  </a:lnTo>
                  <a:lnTo>
                    <a:pt x="0" y="143189"/>
                  </a:lnTo>
                  <a:lnTo>
                    <a:pt x="175846" y="145701"/>
                  </a:lnTo>
                  <a:lnTo>
                    <a:pt x="223576" y="95459"/>
                  </a:lnTo>
                  <a:lnTo>
                    <a:pt x="261257" y="5024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7D061AFC-9C06-4C2D-9F49-9D52FAAA4076}"/>
              </a:ext>
            </a:extLst>
          </p:cNvPr>
          <p:cNvSpPr txBox="1"/>
          <p:nvPr/>
        </p:nvSpPr>
        <p:spPr>
          <a:xfrm>
            <a:off x="566409" y="3933346"/>
            <a:ext cx="1392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Ouderdom?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ECA4BC7-7324-4569-944B-3ED33403187C}"/>
              </a:ext>
            </a:extLst>
          </p:cNvPr>
          <p:cNvSpPr txBox="1"/>
          <p:nvPr/>
        </p:nvSpPr>
        <p:spPr>
          <a:xfrm>
            <a:off x="566409" y="4253368"/>
            <a:ext cx="1392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Inbaarheid</a:t>
            </a:r>
            <a:r>
              <a:rPr lang="nl-BE" dirty="0"/>
              <a:t>?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5D5E1197-89F0-4D49-A9AC-E12E359D52FB}"/>
              </a:ext>
            </a:extLst>
          </p:cNvPr>
          <p:cNvSpPr txBox="1"/>
          <p:nvPr/>
        </p:nvSpPr>
        <p:spPr>
          <a:xfrm>
            <a:off x="573287" y="4603878"/>
            <a:ext cx="1392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Creditsaldi?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41474ECB-3408-41C7-A314-52A9B1421C43}"/>
              </a:ext>
            </a:extLst>
          </p:cNvPr>
          <p:cNvSpPr txBox="1"/>
          <p:nvPr/>
        </p:nvSpPr>
        <p:spPr>
          <a:xfrm>
            <a:off x="563884" y="5184279"/>
            <a:ext cx="1909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Grote bedragen?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D833028-3080-43DA-AF24-F21F8065D2AB}"/>
              </a:ext>
            </a:extLst>
          </p:cNvPr>
          <p:cNvSpPr txBox="1"/>
          <p:nvPr/>
        </p:nvSpPr>
        <p:spPr>
          <a:xfrm>
            <a:off x="580741" y="5522369"/>
            <a:ext cx="3075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Quid</a:t>
            </a:r>
            <a:r>
              <a:rPr lang="nl-BE" dirty="0"/>
              <a:t> overige vorderingen?</a:t>
            </a:r>
          </a:p>
          <a:p>
            <a:r>
              <a:rPr lang="nl-BE" dirty="0">
                <a:solidFill>
                  <a:srgbClr val="FF0000"/>
                </a:solidFill>
              </a:rPr>
              <a:t>(R/C Zaakvoerder? = Net Cash)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263B6FF-94FA-4513-ABF2-F8E9D252BD53}"/>
              </a:ext>
            </a:extLst>
          </p:cNvPr>
          <p:cNvSpPr txBox="1"/>
          <p:nvPr/>
        </p:nvSpPr>
        <p:spPr>
          <a:xfrm>
            <a:off x="573287" y="4905078"/>
            <a:ext cx="1909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Valuta?</a:t>
            </a:r>
          </a:p>
        </p:txBody>
      </p:sp>
    </p:spTree>
    <p:extLst>
      <p:ext uri="{BB962C8B-B14F-4D97-AF65-F5344CB8AC3E}">
        <p14:creationId xmlns:p14="http://schemas.microsoft.com/office/powerpoint/2010/main" val="165692037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2.png">
            <a:extLst>
              <a:ext uri="{FF2B5EF4-FFF2-40B4-BE49-F238E27FC236}">
                <a16:creationId xmlns:a16="http://schemas.microsoft.com/office/drawing/2014/main" id="{84EA5BB6-D4A0-4CAB-AF79-95F7A64A5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2843808" y="2471607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2988270" y="2544632"/>
            <a:ext cx="11525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8" name="Text Box 56"/>
          <p:cNvSpPr txBox="1">
            <a:spLocks noChangeArrowheads="1"/>
          </p:cNvSpPr>
          <p:nvPr/>
        </p:nvSpPr>
        <p:spPr bwMode="auto">
          <a:xfrm>
            <a:off x="4140795" y="2996952"/>
            <a:ext cx="1150938" cy="36004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Schuld</a:t>
            </a:r>
          </a:p>
        </p:txBody>
      </p:sp>
      <p:sp>
        <p:nvSpPr>
          <p:cNvPr id="9" name="Text Box 57"/>
          <p:cNvSpPr txBox="1">
            <a:spLocks noChangeArrowheads="1"/>
          </p:cNvSpPr>
          <p:nvPr/>
        </p:nvSpPr>
        <p:spPr bwMode="auto">
          <a:xfrm>
            <a:off x="4140795" y="2544632"/>
            <a:ext cx="1150938" cy="472004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Eigen vermogen</a:t>
            </a:r>
          </a:p>
        </p:txBody>
      </p:sp>
      <p:sp>
        <p:nvSpPr>
          <p:cNvPr id="10" name="Text Box 58"/>
          <p:cNvSpPr txBox="1">
            <a:spLocks noChangeArrowheads="1"/>
          </p:cNvSpPr>
          <p:nvPr/>
        </p:nvSpPr>
        <p:spPr bwMode="auto">
          <a:xfrm>
            <a:off x="4140795" y="3356992"/>
            <a:ext cx="1150938" cy="23142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&lt;1Y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2989015" y="3263770"/>
            <a:ext cx="11509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Voorraden</a:t>
            </a:r>
          </a:p>
        </p:txBody>
      </p: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2988270" y="3481257"/>
            <a:ext cx="11509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BE" sz="1200"/>
              <a:t>Handels-vorderingen</a:t>
            </a:r>
            <a:endParaRPr lang="nl-NL" sz="1200"/>
          </a:p>
        </p:txBody>
      </p:sp>
      <p:sp>
        <p:nvSpPr>
          <p:cNvPr id="14" name="Text Box 63"/>
          <p:cNvSpPr txBox="1">
            <a:spLocks noChangeArrowheads="1"/>
          </p:cNvSpPr>
          <p:nvPr/>
        </p:nvSpPr>
        <p:spPr bwMode="auto">
          <a:xfrm>
            <a:off x="4140795" y="3588413"/>
            <a:ext cx="1150938" cy="253207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KT Fin Schuld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5" name="Text Box 64"/>
          <p:cNvSpPr txBox="1">
            <a:spLocks noChangeArrowheads="1"/>
          </p:cNvSpPr>
          <p:nvPr/>
        </p:nvSpPr>
        <p:spPr bwMode="auto">
          <a:xfrm>
            <a:off x="4140795" y="3840032"/>
            <a:ext cx="11509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Leveranciers</a:t>
            </a:r>
          </a:p>
        </p:txBody>
      </p:sp>
      <p:sp>
        <p:nvSpPr>
          <p:cNvPr id="19" name="Text Box 72"/>
          <p:cNvSpPr txBox="1">
            <a:spLocks noChangeArrowheads="1"/>
          </p:cNvSpPr>
          <p:nvPr/>
        </p:nvSpPr>
        <p:spPr bwMode="auto">
          <a:xfrm>
            <a:off x="4140795" y="4128957"/>
            <a:ext cx="1150938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Soc/Fisc.</a:t>
            </a:r>
          </a:p>
          <a:p>
            <a:pPr algn="ctr" eaLnBrk="1" hangingPunct="1"/>
            <a:r>
              <a:rPr lang="nl-NL" sz="1200"/>
              <a:t>Schulden</a:t>
            </a:r>
          </a:p>
          <a:p>
            <a:pPr algn="ctr" eaLnBrk="1" hangingPunct="1"/>
            <a:endParaRPr lang="nl-NL" sz="1200"/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4140795" y="2471607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25" name="TextBox 24"/>
          <p:cNvSpPr txBox="1"/>
          <p:nvPr/>
        </p:nvSpPr>
        <p:spPr>
          <a:xfrm>
            <a:off x="3682013" y="2123564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Balans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188CA54C-0445-4513-A1AE-8B6748E72FBA}"/>
              </a:ext>
            </a:extLst>
          </p:cNvPr>
          <p:cNvSpPr/>
          <p:nvPr/>
        </p:nvSpPr>
        <p:spPr>
          <a:xfrm>
            <a:off x="2992582" y="3010395"/>
            <a:ext cx="2297875" cy="1620982"/>
          </a:xfrm>
          <a:custGeom>
            <a:avLst/>
            <a:gdLst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51906 w 2297875"/>
              <a:gd name="connsiteY4" fmla="*/ 831273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7875" h="1620982">
                <a:moveTo>
                  <a:pt x="1294410" y="825335"/>
                </a:moveTo>
                <a:lnTo>
                  <a:pt x="2297875" y="831273"/>
                </a:lnTo>
                <a:lnTo>
                  <a:pt x="2286000" y="5937"/>
                </a:lnTo>
                <a:lnTo>
                  <a:pt x="1140031" y="0"/>
                </a:lnTo>
                <a:lnTo>
                  <a:pt x="1151906" y="831273"/>
                </a:lnTo>
                <a:lnTo>
                  <a:pt x="890649" y="1377537"/>
                </a:lnTo>
                <a:lnTo>
                  <a:pt x="0" y="1377537"/>
                </a:lnTo>
                <a:lnTo>
                  <a:pt x="0" y="1620982"/>
                </a:lnTo>
                <a:lnTo>
                  <a:pt x="1145969" y="1609106"/>
                </a:lnTo>
                <a:lnTo>
                  <a:pt x="1145969" y="1365662"/>
                </a:lnTo>
                <a:lnTo>
                  <a:pt x="985652" y="1377537"/>
                </a:lnTo>
                <a:lnTo>
                  <a:pt x="1294410" y="825335"/>
                </a:lnTo>
                <a:close/>
              </a:path>
            </a:pathLst>
          </a:custGeom>
          <a:solidFill>
            <a:srgbClr val="92D050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B299431-35A9-4F60-A376-0F526B0EDFE5}"/>
              </a:ext>
            </a:extLst>
          </p:cNvPr>
          <p:cNvSpPr txBox="1"/>
          <p:nvPr/>
        </p:nvSpPr>
        <p:spPr>
          <a:xfrm rot="5400000">
            <a:off x="4916262" y="3234131"/>
            <a:ext cx="1013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00B050"/>
                </a:solidFill>
              </a:rPr>
              <a:t>Net-cash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BF2AF88-27AE-4A0F-A2A2-FC95706ABFFD}"/>
              </a:ext>
            </a:extLst>
          </p:cNvPr>
          <p:cNvSpPr txBox="1"/>
          <p:nvPr/>
        </p:nvSpPr>
        <p:spPr>
          <a:xfrm>
            <a:off x="2913179" y="4570241"/>
            <a:ext cx="248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4472BE"/>
                </a:solidFill>
              </a:rPr>
              <a:t>Bedrijfskapitaalbehoefte</a:t>
            </a: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A9C10B4B-2294-43B5-A0D3-4D8AD6731EEB}"/>
              </a:ext>
            </a:extLst>
          </p:cNvPr>
          <p:cNvSpPr/>
          <p:nvPr/>
        </p:nvSpPr>
        <p:spPr>
          <a:xfrm>
            <a:off x="2974769" y="3265714"/>
            <a:ext cx="1163782" cy="1110343"/>
          </a:xfrm>
          <a:custGeom>
            <a:avLst/>
            <a:gdLst>
              <a:gd name="connsiteX0" fmla="*/ 5937 w 1163782"/>
              <a:gd name="connsiteY0" fmla="*/ 0 h 1110343"/>
              <a:gd name="connsiteX1" fmla="*/ 1163782 w 1163782"/>
              <a:gd name="connsiteY1" fmla="*/ 5938 h 1110343"/>
              <a:gd name="connsiteX2" fmla="*/ 1140031 w 1163782"/>
              <a:gd name="connsiteY2" fmla="*/ 581891 h 1110343"/>
              <a:gd name="connsiteX3" fmla="*/ 896587 w 1163782"/>
              <a:gd name="connsiteY3" fmla="*/ 1110343 h 1110343"/>
              <a:gd name="connsiteX4" fmla="*/ 0 w 1163782"/>
              <a:gd name="connsiteY4" fmla="*/ 1110343 h 1110343"/>
              <a:gd name="connsiteX5" fmla="*/ 5937 w 1163782"/>
              <a:gd name="connsiteY5" fmla="*/ 0 h 111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782" h="1110343">
                <a:moveTo>
                  <a:pt x="5937" y="0"/>
                </a:moveTo>
                <a:lnTo>
                  <a:pt x="1163782" y="5938"/>
                </a:lnTo>
                <a:lnTo>
                  <a:pt x="1140031" y="581891"/>
                </a:lnTo>
                <a:lnTo>
                  <a:pt x="896587" y="1110343"/>
                </a:lnTo>
                <a:lnTo>
                  <a:pt x="0" y="1110343"/>
                </a:lnTo>
                <a:lnTo>
                  <a:pt x="5937" y="0"/>
                </a:lnTo>
                <a:close/>
              </a:path>
            </a:pathLst>
          </a:custGeom>
          <a:solidFill>
            <a:srgbClr val="4472BE">
              <a:alpha val="21961"/>
            </a:srgbClr>
          </a:solidFill>
          <a:ln>
            <a:solidFill>
              <a:srgbClr val="2F528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873F4D73-845A-42CC-BA9A-1EF19FE1D19B}"/>
              </a:ext>
            </a:extLst>
          </p:cNvPr>
          <p:cNvSpPr/>
          <p:nvPr/>
        </p:nvSpPr>
        <p:spPr>
          <a:xfrm>
            <a:off x="3996046" y="3840239"/>
            <a:ext cx="1306286" cy="801584"/>
          </a:xfrm>
          <a:custGeom>
            <a:avLst/>
            <a:gdLst>
              <a:gd name="connsiteX0" fmla="*/ 0 w 1306286"/>
              <a:gd name="connsiteY0" fmla="*/ 522514 h 801584"/>
              <a:gd name="connsiteX1" fmla="*/ 154379 w 1306286"/>
              <a:gd name="connsiteY1" fmla="*/ 522514 h 801584"/>
              <a:gd name="connsiteX2" fmla="*/ 160317 w 1306286"/>
              <a:gd name="connsiteY2" fmla="*/ 795647 h 801584"/>
              <a:gd name="connsiteX3" fmla="*/ 1288473 w 1306286"/>
              <a:gd name="connsiteY3" fmla="*/ 801584 h 801584"/>
              <a:gd name="connsiteX4" fmla="*/ 1306286 w 1306286"/>
              <a:gd name="connsiteY4" fmla="*/ 0 h 801584"/>
              <a:gd name="connsiteX5" fmla="*/ 285008 w 1306286"/>
              <a:gd name="connsiteY5" fmla="*/ 17813 h 801584"/>
              <a:gd name="connsiteX6" fmla="*/ 0 w 1306286"/>
              <a:gd name="connsiteY6" fmla="*/ 522514 h 80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6286" h="801584">
                <a:moveTo>
                  <a:pt x="0" y="522514"/>
                </a:moveTo>
                <a:lnTo>
                  <a:pt x="154379" y="522514"/>
                </a:lnTo>
                <a:lnTo>
                  <a:pt x="160317" y="795647"/>
                </a:lnTo>
                <a:lnTo>
                  <a:pt x="1288473" y="801584"/>
                </a:lnTo>
                <a:lnTo>
                  <a:pt x="1306286" y="0"/>
                </a:lnTo>
                <a:lnTo>
                  <a:pt x="285008" y="17813"/>
                </a:lnTo>
                <a:lnTo>
                  <a:pt x="0" y="522514"/>
                </a:lnTo>
                <a:close/>
              </a:path>
            </a:pathLst>
          </a:custGeom>
          <a:solidFill>
            <a:srgbClr val="4472C4">
              <a:alpha val="2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669F2CF-8FEF-4E75-8DF2-0165C2EE9541}"/>
              </a:ext>
            </a:extLst>
          </p:cNvPr>
          <p:cNvSpPr/>
          <p:nvPr/>
        </p:nvSpPr>
        <p:spPr>
          <a:xfrm>
            <a:off x="2986994" y="2549549"/>
            <a:ext cx="1149887" cy="718518"/>
          </a:xfrm>
          <a:prstGeom prst="rect">
            <a:avLst/>
          </a:prstGeom>
          <a:solidFill>
            <a:srgbClr val="FFFF00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282B304-EF8C-4827-A384-618FFCCD4AF2}"/>
              </a:ext>
            </a:extLst>
          </p:cNvPr>
          <p:cNvSpPr txBox="1"/>
          <p:nvPr/>
        </p:nvSpPr>
        <p:spPr>
          <a:xfrm rot="16200000">
            <a:off x="2340089" y="2736322"/>
            <a:ext cx="1086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accent2">
                    <a:lumMod val="75000"/>
                  </a:schemeClr>
                </a:solidFill>
              </a:rPr>
              <a:t>Vaste act.</a:t>
            </a:r>
          </a:p>
        </p:txBody>
      </p:sp>
      <p:pic>
        <p:nvPicPr>
          <p:cNvPr id="29" name="image1.jpeg">
            <a:extLst>
              <a:ext uri="{FF2B5EF4-FFF2-40B4-BE49-F238E27FC236}">
                <a16:creationId xmlns:a16="http://schemas.microsoft.com/office/drawing/2014/main" id="{499F2961-2F8F-4805-B296-4382C3B6C9A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1844" y="5988106"/>
            <a:ext cx="1459448" cy="73337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85392C1-95B4-496C-9AE3-2E20C07E5D9F}"/>
              </a:ext>
            </a:extLst>
          </p:cNvPr>
          <p:cNvSpPr txBox="1"/>
          <p:nvPr/>
        </p:nvSpPr>
        <p:spPr>
          <a:xfrm>
            <a:off x="1417884" y="489953"/>
            <a:ext cx="666368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000" dirty="0"/>
              <a:t>GECORRIGEERDE SUBSTANTIËLE WAARDE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AA19A9-F9E7-4672-BA86-0673D0AB1BE2}"/>
              </a:ext>
            </a:extLst>
          </p:cNvPr>
          <p:cNvSpPr/>
          <p:nvPr/>
        </p:nvSpPr>
        <p:spPr>
          <a:xfrm>
            <a:off x="4163448" y="2532527"/>
            <a:ext cx="1135236" cy="132253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B8C7267-7FF8-4D0E-8060-B22CD8E9C140}"/>
              </a:ext>
            </a:extLst>
          </p:cNvPr>
          <p:cNvSpPr/>
          <p:nvPr/>
        </p:nvSpPr>
        <p:spPr>
          <a:xfrm>
            <a:off x="2991770" y="2540165"/>
            <a:ext cx="1135236" cy="93064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E89BA8C-59A0-4C2E-8750-837063F538BD}"/>
              </a:ext>
            </a:extLst>
          </p:cNvPr>
          <p:cNvSpPr/>
          <p:nvPr/>
        </p:nvSpPr>
        <p:spPr>
          <a:xfrm>
            <a:off x="2986994" y="3920553"/>
            <a:ext cx="1135236" cy="7211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3" name="AutoShape 34">
            <a:extLst>
              <a:ext uri="{FF2B5EF4-FFF2-40B4-BE49-F238E27FC236}">
                <a16:creationId xmlns:a16="http://schemas.microsoft.com/office/drawing/2014/main" id="{BEF278F3-C686-4C75-B75F-C4AEA2692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6604" y="2899212"/>
            <a:ext cx="800100" cy="684488"/>
          </a:xfrm>
          <a:prstGeom prst="flowChartPredefinedProcess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l-BE"/>
          </a:p>
        </p:txBody>
      </p:sp>
      <p:sp>
        <p:nvSpPr>
          <p:cNvPr id="97" name="Text Box 35">
            <a:extLst>
              <a:ext uri="{FF2B5EF4-FFF2-40B4-BE49-F238E27FC236}">
                <a16:creationId xmlns:a16="http://schemas.microsoft.com/office/drawing/2014/main" id="{BAD92F9B-539D-41FE-B40F-A2B45CB4C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4345" y="2975024"/>
            <a:ext cx="8001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/>
              <a:t>Lijst </a:t>
            </a:r>
            <a:r>
              <a:rPr lang="nl-NL" sz="1000" dirty="0" err="1"/>
              <a:t>openst</a:t>
            </a:r>
            <a:r>
              <a:rPr lang="nl-NL" sz="1000" dirty="0"/>
              <a:t>.</a:t>
            </a:r>
          </a:p>
          <a:p>
            <a:pPr algn="ctr" eaLnBrk="1" hangingPunct="1"/>
            <a:r>
              <a:rPr lang="nl-BE" sz="1000" dirty="0"/>
              <a:t>lev.</a:t>
            </a:r>
            <a:endParaRPr lang="nl-NL" dirty="0"/>
          </a:p>
        </p:txBody>
      </p:sp>
      <p:sp>
        <p:nvSpPr>
          <p:cNvPr id="98" name="AutoShape 36">
            <a:extLst>
              <a:ext uri="{FF2B5EF4-FFF2-40B4-BE49-F238E27FC236}">
                <a16:creationId xmlns:a16="http://schemas.microsoft.com/office/drawing/2014/main" id="{79626807-1433-4AF7-AEBF-F4440AF17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5992" y="2896036"/>
            <a:ext cx="800100" cy="884237"/>
          </a:xfrm>
          <a:prstGeom prst="flowChartPredefinedProcess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l-BE"/>
          </a:p>
        </p:txBody>
      </p:sp>
      <p:sp>
        <p:nvSpPr>
          <p:cNvPr id="99" name="Text Box 37">
            <a:extLst>
              <a:ext uri="{FF2B5EF4-FFF2-40B4-BE49-F238E27FC236}">
                <a16:creationId xmlns:a16="http://schemas.microsoft.com/office/drawing/2014/main" id="{BE48E6A6-40AE-40DD-817A-5485E0B0C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5992" y="2980173"/>
            <a:ext cx="8001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/>
              <a:t>Historiek</a:t>
            </a:r>
          </a:p>
          <a:p>
            <a:pPr algn="ctr" eaLnBrk="1" hangingPunct="1"/>
            <a:r>
              <a:rPr lang="nl-NL" sz="1000"/>
              <a:t>Per</a:t>
            </a:r>
          </a:p>
          <a:p>
            <a:pPr algn="ctr" eaLnBrk="1" hangingPunct="1"/>
            <a:r>
              <a:rPr lang="nl-NL" sz="1000"/>
              <a:t>leveran-</a:t>
            </a:r>
          </a:p>
          <a:p>
            <a:pPr algn="ctr" eaLnBrk="1" hangingPunct="1"/>
            <a:r>
              <a:rPr lang="nl-BE" sz="1000"/>
              <a:t>cier</a:t>
            </a:r>
            <a:endParaRPr lang="nl-NL"/>
          </a:p>
        </p:txBody>
      </p:sp>
      <p:sp>
        <p:nvSpPr>
          <p:cNvPr id="100" name="Line 38">
            <a:extLst>
              <a:ext uri="{FF2B5EF4-FFF2-40B4-BE49-F238E27FC236}">
                <a16:creationId xmlns:a16="http://schemas.microsoft.com/office/drawing/2014/main" id="{765F6258-5183-41A7-8AE1-DC5387E3B08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84278" y="3129961"/>
            <a:ext cx="641714" cy="828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01" name="Line 39">
            <a:extLst>
              <a:ext uri="{FF2B5EF4-FFF2-40B4-BE49-F238E27FC236}">
                <a16:creationId xmlns:a16="http://schemas.microsoft.com/office/drawing/2014/main" id="{F0F21751-B0A8-498E-A9F5-2EEE852B82FC}"/>
              </a:ext>
            </a:extLst>
          </p:cNvPr>
          <p:cNvSpPr>
            <a:spLocks noChangeShapeType="1"/>
          </p:cNvSpPr>
          <p:nvPr/>
        </p:nvSpPr>
        <p:spPr bwMode="auto">
          <a:xfrm>
            <a:off x="7563826" y="2266384"/>
            <a:ext cx="703491" cy="653463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02" name="AutoShape 27">
            <a:extLst>
              <a:ext uri="{FF2B5EF4-FFF2-40B4-BE49-F238E27FC236}">
                <a16:creationId xmlns:a16="http://schemas.microsoft.com/office/drawing/2014/main" id="{EA6595BF-405D-477C-9C6D-5F3270454F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5213" y="1703432"/>
            <a:ext cx="800100" cy="884237"/>
          </a:xfrm>
          <a:prstGeom prst="flowChartPredefinedProcess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l-BE"/>
          </a:p>
        </p:txBody>
      </p:sp>
      <p:sp>
        <p:nvSpPr>
          <p:cNvPr id="103" name="Text Box 28">
            <a:extLst>
              <a:ext uri="{FF2B5EF4-FFF2-40B4-BE49-F238E27FC236}">
                <a16:creationId xmlns:a16="http://schemas.microsoft.com/office/drawing/2014/main" id="{40B4A7A0-BAE1-4B3F-874B-EC0D4BD5C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1738" y="1826269"/>
            <a:ext cx="8001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/>
              <a:t>Aankoop-journaal</a:t>
            </a:r>
            <a:endParaRPr lang="nl-NL" dirty="0"/>
          </a:p>
        </p:txBody>
      </p:sp>
      <p:sp>
        <p:nvSpPr>
          <p:cNvPr id="104" name="Line 29">
            <a:extLst>
              <a:ext uri="{FF2B5EF4-FFF2-40B4-BE49-F238E27FC236}">
                <a16:creationId xmlns:a16="http://schemas.microsoft.com/office/drawing/2014/main" id="{43B5B4E1-CE94-45E4-B1A8-C1DD95DE2D0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69528" y="2045783"/>
            <a:ext cx="708114" cy="124223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 dirty="0"/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63C2DF59-1268-4BE4-8639-42E2D933DB31}"/>
              </a:ext>
            </a:extLst>
          </p:cNvPr>
          <p:cNvGrpSpPr/>
          <p:nvPr/>
        </p:nvGrpSpPr>
        <p:grpSpPr>
          <a:xfrm>
            <a:off x="7214375" y="1645174"/>
            <a:ext cx="723762" cy="1097772"/>
            <a:chOff x="7359417" y="2028652"/>
            <a:chExt cx="723762" cy="1097772"/>
          </a:xfrm>
        </p:grpSpPr>
        <p:grpSp>
          <p:nvGrpSpPr>
            <p:cNvPr id="106" name="Group 49">
              <a:extLst>
                <a:ext uri="{FF2B5EF4-FFF2-40B4-BE49-F238E27FC236}">
                  <a16:creationId xmlns:a16="http://schemas.microsoft.com/office/drawing/2014/main" id="{174E334C-F446-4493-A012-31FC2B8386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22685" y="2028652"/>
              <a:ext cx="377491" cy="1097772"/>
              <a:chOff x="5917" y="13117"/>
              <a:chExt cx="893" cy="1980"/>
            </a:xfrm>
          </p:grpSpPr>
          <p:sp>
            <p:nvSpPr>
              <p:cNvPr id="117" name="Rectangle 50">
                <a:extLst>
                  <a:ext uri="{FF2B5EF4-FFF2-40B4-BE49-F238E27FC236}">
                    <a16:creationId xmlns:a16="http://schemas.microsoft.com/office/drawing/2014/main" id="{AF603E68-0B12-4B9A-98AF-5428D9F75D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17" y="13477"/>
                <a:ext cx="504" cy="162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18" name="Freeform 51">
                <a:extLst>
                  <a:ext uri="{FF2B5EF4-FFF2-40B4-BE49-F238E27FC236}">
                    <a16:creationId xmlns:a16="http://schemas.microsoft.com/office/drawing/2014/main" id="{44F69431-3475-44E4-AB78-936D8FDBCF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0" y="13117"/>
                <a:ext cx="360" cy="1980"/>
              </a:xfrm>
              <a:custGeom>
                <a:avLst/>
                <a:gdLst>
                  <a:gd name="T0" fmla="*/ 0 w 360"/>
                  <a:gd name="T1" fmla="*/ 360 h 1980"/>
                  <a:gd name="T2" fmla="*/ 360 w 360"/>
                  <a:gd name="T3" fmla="*/ 0 h 1980"/>
                  <a:gd name="T4" fmla="*/ 360 w 360"/>
                  <a:gd name="T5" fmla="*/ 1620 h 1980"/>
                  <a:gd name="T6" fmla="*/ 0 w 360"/>
                  <a:gd name="T7" fmla="*/ 1980 h 1980"/>
                  <a:gd name="T8" fmla="*/ 0 w 360"/>
                  <a:gd name="T9" fmla="*/ 360 h 19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0"/>
                  <a:gd name="T16" fmla="*/ 0 h 1980"/>
                  <a:gd name="T17" fmla="*/ 360 w 360"/>
                  <a:gd name="T18" fmla="*/ 1980 h 19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0" h="1980">
                    <a:moveTo>
                      <a:pt x="0" y="360"/>
                    </a:moveTo>
                    <a:lnTo>
                      <a:pt x="360" y="0"/>
                    </a:lnTo>
                    <a:lnTo>
                      <a:pt x="360" y="1620"/>
                    </a:lnTo>
                    <a:lnTo>
                      <a:pt x="0" y="1980"/>
                    </a:lnTo>
                    <a:lnTo>
                      <a:pt x="0" y="36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19" name="Oval 52">
                <a:extLst>
                  <a:ext uri="{FF2B5EF4-FFF2-40B4-BE49-F238E27FC236}">
                    <a16:creationId xmlns:a16="http://schemas.microsoft.com/office/drawing/2014/main" id="{B3A97A27-9B36-4D5E-BB15-D00EEE45B7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0" y="14773"/>
                <a:ext cx="180" cy="1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20" name="Line 53">
                <a:extLst>
                  <a:ext uri="{FF2B5EF4-FFF2-40B4-BE49-F238E27FC236}">
                    <a16:creationId xmlns:a16="http://schemas.microsoft.com/office/drawing/2014/main" id="{E1C6E38D-9C31-4912-AACE-33B2982B49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917" y="13153"/>
                <a:ext cx="54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21" name="Line 54">
                <a:extLst>
                  <a:ext uri="{FF2B5EF4-FFF2-40B4-BE49-F238E27FC236}">
                    <a16:creationId xmlns:a16="http://schemas.microsoft.com/office/drawing/2014/main" id="{7F51CA3A-846A-4D94-B078-9314A7EBE6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57" y="13153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</p:grpSp>
        <p:sp>
          <p:nvSpPr>
            <p:cNvPr id="107" name="Text Box 56">
              <a:extLst>
                <a:ext uri="{FF2B5EF4-FFF2-40B4-BE49-F238E27FC236}">
                  <a16:creationId xmlns:a16="http://schemas.microsoft.com/office/drawing/2014/main" id="{6E602B66-2F27-466A-80AD-2DE89246FC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59417" y="2269479"/>
              <a:ext cx="380664" cy="420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/>
              <a:r>
                <a:rPr lang="nl-NL" sz="1200" dirty="0"/>
                <a:t>  AF</a:t>
              </a:r>
              <a:endParaRPr lang="nl-NL" dirty="0"/>
            </a:p>
          </p:txBody>
        </p:sp>
        <p:grpSp>
          <p:nvGrpSpPr>
            <p:cNvPr id="108" name="Group 49">
              <a:extLst>
                <a:ext uri="{FF2B5EF4-FFF2-40B4-BE49-F238E27FC236}">
                  <a16:creationId xmlns:a16="http://schemas.microsoft.com/office/drawing/2014/main" id="{D02737B5-1F5B-40DC-BDD2-6274B7C346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23609" y="2039956"/>
              <a:ext cx="359570" cy="1042514"/>
              <a:chOff x="5917" y="13117"/>
              <a:chExt cx="877" cy="1980"/>
            </a:xfrm>
          </p:grpSpPr>
          <p:sp>
            <p:nvSpPr>
              <p:cNvPr id="112" name="Rectangle 50">
                <a:extLst>
                  <a:ext uri="{FF2B5EF4-FFF2-40B4-BE49-F238E27FC236}">
                    <a16:creationId xmlns:a16="http://schemas.microsoft.com/office/drawing/2014/main" id="{730F6FFD-8251-4590-8571-AAD0BD806C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17" y="13477"/>
                <a:ext cx="504" cy="162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13" name="Freeform 51">
                <a:extLst>
                  <a:ext uri="{FF2B5EF4-FFF2-40B4-BE49-F238E27FC236}">
                    <a16:creationId xmlns:a16="http://schemas.microsoft.com/office/drawing/2014/main" id="{654C2F73-C81F-48C6-86E5-E1AFB8C12E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4" y="13117"/>
                <a:ext cx="360" cy="1980"/>
              </a:xfrm>
              <a:custGeom>
                <a:avLst/>
                <a:gdLst>
                  <a:gd name="T0" fmla="*/ 0 w 360"/>
                  <a:gd name="T1" fmla="*/ 360 h 1980"/>
                  <a:gd name="T2" fmla="*/ 360 w 360"/>
                  <a:gd name="T3" fmla="*/ 0 h 1980"/>
                  <a:gd name="T4" fmla="*/ 360 w 360"/>
                  <a:gd name="T5" fmla="*/ 1620 h 1980"/>
                  <a:gd name="T6" fmla="*/ 0 w 360"/>
                  <a:gd name="T7" fmla="*/ 1980 h 1980"/>
                  <a:gd name="T8" fmla="*/ 0 w 360"/>
                  <a:gd name="T9" fmla="*/ 360 h 19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0"/>
                  <a:gd name="T16" fmla="*/ 0 h 1980"/>
                  <a:gd name="T17" fmla="*/ 360 w 360"/>
                  <a:gd name="T18" fmla="*/ 1980 h 19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0" h="1980">
                    <a:moveTo>
                      <a:pt x="0" y="360"/>
                    </a:moveTo>
                    <a:lnTo>
                      <a:pt x="360" y="0"/>
                    </a:lnTo>
                    <a:lnTo>
                      <a:pt x="360" y="1620"/>
                    </a:lnTo>
                    <a:lnTo>
                      <a:pt x="0" y="1980"/>
                    </a:lnTo>
                    <a:lnTo>
                      <a:pt x="0" y="36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14" name="Oval 52">
                <a:extLst>
                  <a:ext uri="{FF2B5EF4-FFF2-40B4-BE49-F238E27FC236}">
                    <a16:creationId xmlns:a16="http://schemas.microsoft.com/office/drawing/2014/main" id="{977DEE65-4579-4E42-A55C-207C16E075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0" y="14773"/>
                <a:ext cx="180" cy="1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15" name="Line 53">
                <a:extLst>
                  <a:ext uri="{FF2B5EF4-FFF2-40B4-BE49-F238E27FC236}">
                    <a16:creationId xmlns:a16="http://schemas.microsoft.com/office/drawing/2014/main" id="{70782885-AB92-4B00-AE78-312473B538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917" y="13153"/>
                <a:ext cx="54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16" name="Line 54">
                <a:extLst>
                  <a:ext uri="{FF2B5EF4-FFF2-40B4-BE49-F238E27FC236}">
                    <a16:creationId xmlns:a16="http://schemas.microsoft.com/office/drawing/2014/main" id="{CAF768C3-779D-483F-95F9-25F860C922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57" y="13153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</p:grpSp>
        <p:sp>
          <p:nvSpPr>
            <p:cNvPr id="109" name="Text Box 56">
              <a:extLst>
                <a:ext uri="{FF2B5EF4-FFF2-40B4-BE49-F238E27FC236}">
                  <a16:creationId xmlns:a16="http://schemas.microsoft.com/office/drawing/2014/main" id="{64CD1987-266E-4E1F-9EB9-028AC84B25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70304" y="2275956"/>
              <a:ext cx="380664" cy="420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/>
              <a:r>
                <a:rPr lang="nl-NL" sz="1200" dirty="0"/>
                <a:t>  AF</a:t>
              </a:r>
              <a:endParaRPr lang="nl-NL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85586BCF-250D-40B0-BB36-F8D5D65C6717}"/>
                </a:ext>
              </a:extLst>
            </p:cNvPr>
            <p:cNvSpPr/>
            <p:nvPr/>
          </p:nvSpPr>
          <p:spPr>
            <a:xfrm>
              <a:off x="7448696" y="2048611"/>
              <a:ext cx="326306" cy="167352"/>
            </a:xfrm>
            <a:custGeom>
              <a:avLst/>
              <a:gdLst>
                <a:gd name="connsiteX0" fmla="*/ 0 w 341644"/>
                <a:gd name="connsiteY0" fmla="*/ 170822 h 170822"/>
                <a:gd name="connsiteX1" fmla="*/ 198455 w 341644"/>
                <a:gd name="connsiteY1" fmla="*/ 168309 h 170822"/>
                <a:gd name="connsiteX2" fmla="*/ 341644 w 341644"/>
                <a:gd name="connsiteY2" fmla="*/ 0 h 170822"/>
                <a:gd name="connsiteX3" fmla="*/ 195942 w 341644"/>
                <a:gd name="connsiteY3" fmla="*/ 17584 h 170822"/>
                <a:gd name="connsiteX4" fmla="*/ 0 w 341644"/>
                <a:gd name="connsiteY4" fmla="*/ 170822 h 17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644" h="170822">
                  <a:moveTo>
                    <a:pt x="0" y="170822"/>
                  </a:moveTo>
                  <a:lnTo>
                    <a:pt x="198455" y="168309"/>
                  </a:lnTo>
                  <a:lnTo>
                    <a:pt x="341644" y="0"/>
                  </a:lnTo>
                  <a:lnTo>
                    <a:pt x="195942" y="17584"/>
                  </a:lnTo>
                  <a:lnTo>
                    <a:pt x="0" y="17082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2B0156B6-A25E-4DF6-8A0A-3DD5F05D2E79}"/>
                </a:ext>
              </a:extLst>
            </p:cNvPr>
            <p:cNvSpPr/>
            <p:nvPr/>
          </p:nvSpPr>
          <p:spPr>
            <a:xfrm>
              <a:off x="7736053" y="2051618"/>
              <a:ext cx="341644" cy="170822"/>
            </a:xfrm>
            <a:custGeom>
              <a:avLst/>
              <a:gdLst>
                <a:gd name="connsiteX0" fmla="*/ 0 w 341644"/>
                <a:gd name="connsiteY0" fmla="*/ 170822 h 170822"/>
                <a:gd name="connsiteX1" fmla="*/ 198455 w 341644"/>
                <a:gd name="connsiteY1" fmla="*/ 168309 h 170822"/>
                <a:gd name="connsiteX2" fmla="*/ 341644 w 341644"/>
                <a:gd name="connsiteY2" fmla="*/ 0 h 170822"/>
                <a:gd name="connsiteX3" fmla="*/ 195942 w 341644"/>
                <a:gd name="connsiteY3" fmla="*/ 17584 h 170822"/>
                <a:gd name="connsiteX4" fmla="*/ 0 w 341644"/>
                <a:gd name="connsiteY4" fmla="*/ 170822 h 17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644" h="170822">
                  <a:moveTo>
                    <a:pt x="0" y="170822"/>
                  </a:moveTo>
                  <a:lnTo>
                    <a:pt x="198455" y="168309"/>
                  </a:lnTo>
                  <a:lnTo>
                    <a:pt x="341644" y="0"/>
                  </a:lnTo>
                  <a:lnTo>
                    <a:pt x="195942" y="17584"/>
                  </a:lnTo>
                  <a:lnTo>
                    <a:pt x="0" y="17082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</p:spTree>
    <p:extLst>
      <p:ext uri="{BB962C8B-B14F-4D97-AF65-F5344CB8AC3E}">
        <p14:creationId xmlns:p14="http://schemas.microsoft.com/office/powerpoint/2010/main" val="255278448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2.png">
            <a:extLst>
              <a:ext uri="{FF2B5EF4-FFF2-40B4-BE49-F238E27FC236}">
                <a16:creationId xmlns:a16="http://schemas.microsoft.com/office/drawing/2014/main" id="{84EA5BB6-D4A0-4CAB-AF79-95F7A64A5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47" y="6226854"/>
            <a:ext cx="9214247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Line 51"/>
          <p:cNvSpPr>
            <a:spLocks noChangeShapeType="1"/>
          </p:cNvSpPr>
          <p:nvPr/>
        </p:nvSpPr>
        <p:spPr bwMode="auto">
          <a:xfrm>
            <a:off x="2843808" y="2471607"/>
            <a:ext cx="2592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2988270" y="2544632"/>
            <a:ext cx="1152525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Vaste activa</a:t>
            </a:r>
            <a:endParaRPr lang="nl-NL" dirty="0"/>
          </a:p>
        </p:txBody>
      </p:sp>
      <p:sp>
        <p:nvSpPr>
          <p:cNvPr id="8" name="Text Box 56"/>
          <p:cNvSpPr txBox="1">
            <a:spLocks noChangeArrowheads="1"/>
          </p:cNvSpPr>
          <p:nvPr/>
        </p:nvSpPr>
        <p:spPr bwMode="auto">
          <a:xfrm>
            <a:off x="4140795" y="2996952"/>
            <a:ext cx="1150938" cy="36004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Schuld</a:t>
            </a:r>
          </a:p>
        </p:txBody>
      </p:sp>
      <p:sp>
        <p:nvSpPr>
          <p:cNvPr id="9" name="Text Box 57"/>
          <p:cNvSpPr txBox="1">
            <a:spLocks noChangeArrowheads="1"/>
          </p:cNvSpPr>
          <p:nvPr/>
        </p:nvSpPr>
        <p:spPr bwMode="auto">
          <a:xfrm>
            <a:off x="4140795" y="2544632"/>
            <a:ext cx="1150938" cy="472004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Eigen vermogen</a:t>
            </a:r>
          </a:p>
        </p:txBody>
      </p:sp>
      <p:sp>
        <p:nvSpPr>
          <p:cNvPr id="10" name="Text Box 58"/>
          <p:cNvSpPr txBox="1">
            <a:spLocks noChangeArrowheads="1"/>
          </p:cNvSpPr>
          <p:nvPr/>
        </p:nvSpPr>
        <p:spPr bwMode="auto">
          <a:xfrm>
            <a:off x="4140795" y="3356992"/>
            <a:ext cx="1150938" cy="23142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LT &lt;1Y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2989015" y="3263770"/>
            <a:ext cx="1150937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Voorraden</a:t>
            </a:r>
          </a:p>
        </p:txBody>
      </p: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2988270" y="3481257"/>
            <a:ext cx="1150938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BE" sz="1200"/>
              <a:t>Handels-vorderingen</a:t>
            </a:r>
            <a:endParaRPr lang="nl-NL" sz="1200"/>
          </a:p>
        </p:txBody>
      </p:sp>
      <p:sp>
        <p:nvSpPr>
          <p:cNvPr id="14" name="Text Box 63"/>
          <p:cNvSpPr txBox="1">
            <a:spLocks noChangeArrowheads="1"/>
          </p:cNvSpPr>
          <p:nvPr/>
        </p:nvSpPr>
        <p:spPr bwMode="auto">
          <a:xfrm>
            <a:off x="4140795" y="3588413"/>
            <a:ext cx="1150938" cy="253207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 dirty="0"/>
              <a:t>KT Fin Schuld</a:t>
            </a:r>
          </a:p>
          <a:p>
            <a:pPr algn="ctr" eaLnBrk="1" hangingPunct="1"/>
            <a:endParaRPr lang="nl-NL" sz="1200" dirty="0"/>
          </a:p>
        </p:txBody>
      </p:sp>
      <p:sp>
        <p:nvSpPr>
          <p:cNvPr id="15" name="Text Box 64"/>
          <p:cNvSpPr txBox="1">
            <a:spLocks noChangeArrowheads="1"/>
          </p:cNvSpPr>
          <p:nvPr/>
        </p:nvSpPr>
        <p:spPr bwMode="auto">
          <a:xfrm>
            <a:off x="4140795" y="3840032"/>
            <a:ext cx="11509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Leveranciers</a:t>
            </a:r>
          </a:p>
        </p:txBody>
      </p:sp>
      <p:sp>
        <p:nvSpPr>
          <p:cNvPr id="19" name="Text Box 72"/>
          <p:cNvSpPr txBox="1">
            <a:spLocks noChangeArrowheads="1"/>
          </p:cNvSpPr>
          <p:nvPr/>
        </p:nvSpPr>
        <p:spPr bwMode="auto">
          <a:xfrm>
            <a:off x="4140795" y="4128957"/>
            <a:ext cx="1150938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200"/>
              <a:t>Soc/Fisc.</a:t>
            </a:r>
          </a:p>
          <a:p>
            <a:pPr algn="ctr" eaLnBrk="1" hangingPunct="1"/>
            <a:r>
              <a:rPr lang="nl-NL" sz="1200"/>
              <a:t>Schulden</a:t>
            </a:r>
          </a:p>
          <a:p>
            <a:pPr algn="ctr" eaLnBrk="1" hangingPunct="1"/>
            <a:endParaRPr lang="nl-NL" sz="1200"/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>
            <a:off x="4140795" y="2471607"/>
            <a:ext cx="0" cy="2233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25" name="TextBox 24"/>
          <p:cNvSpPr txBox="1"/>
          <p:nvPr/>
        </p:nvSpPr>
        <p:spPr>
          <a:xfrm>
            <a:off x="3682013" y="2123564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Balans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188CA54C-0445-4513-A1AE-8B6748E72FBA}"/>
              </a:ext>
            </a:extLst>
          </p:cNvPr>
          <p:cNvSpPr/>
          <p:nvPr/>
        </p:nvSpPr>
        <p:spPr>
          <a:xfrm>
            <a:off x="2992582" y="3010395"/>
            <a:ext cx="2297875" cy="1620982"/>
          </a:xfrm>
          <a:custGeom>
            <a:avLst/>
            <a:gdLst>
              <a:gd name="connsiteX0" fmla="*/ 1294410 w 2297875"/>
              <a:gd name="connsiteY0" fmla="*/ 825335 h 1620982"/>
              <a:gd name="connsiteX1" fmla="*/ 2297875 w 2297875"/>
              <a:gd name="connsiteY1" fmla="*/ 831273 h 1620982"/>
              <a:gd name="connsiteX2" fmla="*/ 2286000 w 2297875"/>
              <a:gd name="connsiteY2" fmla="*/ 5937 h 1620982"/>
              <a:gd name="connsiteX3" fmla="*/ 1140031 w 2297875"/>
              <a:gd name="connsiteY3" fmla="*/ 0 h 1620982"/>
              <a:gd name="connsiteX4" fmla="*/ 1151906 w 2297875"/>
              <a:gd name="connsiteY4" fmla="*/ 831273 h 1620982"/>
              <a:gd name="connsiteX5" fmla="*/ 890649 w 2297875"/>
              <a:gd name="connsiteY5" fmla="*/ 1377537 h 1620982"/>
              <a:gd name="connsiteX6" fmla="*/ 0 w 2297875"/>
              <a:gd name="connsiteY6" fmla="*/ 1377537 h 1620982"/>
              <a:gd name="connsiteX7" fmla="*/ 0 w 2297875"/>
              <a:gd name="connsiteY7" fmla="*/ 1620982 h 1620982"/>
              <a:gd name="connsiteX8" fmla="*/ 1145969 w 2297875"/>
              <a:gd name="connsiteY8" fmla="*/ 1609106 h 1620982"/>
              <a:gd name="connsiteX9" fmla="*/ 1145969 w 2297875"/>
              <a:gd name="connsiteY9" fmla="*/ 1365662 h 1620982"/>
              <a:gd name="connsiteX10" fmla="*/ 985652 w 2297875"/>
              <a:gd name="connsiteY10" fmla="*/ 1377537 h 1620982"/>
              <a:gd name="connsiteX11" fmla="*/ 1294410 w 2297875"/>
              <a:gd name="connsiteY11" fmla="*/ 825335 h 162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7875" h="1620982">
                <a:moveTo>
                  <a:pt x="1294410" y="825335"/>
                </a:moveTo>
                <a:lnTo>
                  <a:pt x="2297875" y="831273"/>
                </a:lnTo>
                <a:lnTo>
                  <a:pt x="2286000" y="5937"/>
                </a:lnTo>
                <a:lnTo>
                  <a:pt x="1140031" y="0"/>
                </a:lnTo>
                <a:lnTo>
                  <a:pt x="1151906" y="831273"/>
                </a:lnTo>
                <a:lnTo>
                  <a:pt x="890649" y="1377537"/>
                </a:lnTo>
                <a:lnTo>
                  <a:pt x="0" y="1377537"/>
                </a:lnTo>
                <a:lnTo>
                  <a:pt x="0" y="1620982"/>
                </a:lnTo>
                <a:lnTo>
                  <a:pt x="1145969" y="1609106"/>
                </a:lnTo>
                <a:lnTo>
                  <a:pt x="1145969" y="1365662"/>
                </a:lnTo>
                <a:lnTo>
                  <a:pt x="985652" y="1377537"/>
                </a:lnTo>
                <a:lnTo>
                  <a:pt x="1294410" y="825335"/>
                </a:lnTo>
                <a:close/>
              </a:path>
            </a:pathLst>
          </a:custGeom>
          <a:solidFill>
            <a:srgbClr val="92D050">
              <a:alpha val="2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B299431-35A9-4F60-A376-0F526B0EDFE5}"/>
              </a:ext>
            </a:extLst>
          </p:cNvPr>
          <p:cNvSpPr txBox="1"/>
          <p:nvPr/>
        </p:nvSpPr>
        <p:spPr>
          <a:xfrm rot="5400000">
            <a:off x="4916262" y="3234131"/>
            <a:ext cx="1013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00B050"/>
                </a:solidFill>
              </a:rPr>
              <a:t>Net-cash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BF2AF88-27AE-4A0F-A2A2-FC95706ABFFD}"/>
              </a:ext>
            </a:extLst>
          </p:cNvPr>
          <p:cNvSpPr txBox="1"/>
          <p:nvPr/>
        </p:nvSpPr>
        <p:spPr>
          <a:xfrm>
            <a:off x="2913179" y="4570241"/>
            <a:ext cx="248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4472BE"/>
                </a:solidFill>
              </a:rPr>
              <a:t>Bedrijfskapitaalbehoefte</a:t>
            </a: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A9C10B4B-2294-43B5-A0D3-4D8AD6731EEB}"/>
              </a:ext>
            </a:extLst>
          </p:cNvPr>
          <p:cNvSpPr/>
          <p:nvPr/>
        </p:nvSpPr>
        <p:spPr>
          <a:xfrm>
            <a:off x="2974769" y="3265714"/>
            <a:ext cx="1163782" cy="1110343"/>
          </a:xfrm>
          <a:custGeom>
            <a:avLst/>
            <a:gdLst>
              <a:gd name="connsiteX0" fmla="*/ 5937 w 1163782"/>
              <a:gd name="connsiteY0" fmla="*/ 0 h 1110343"/>
              <a:gd name="connsiteX1" fmla="*/ 1163782 w 1163782"/>
              <a:gd name="connsiteY1" fmla="*/ 5938 h 1110343"/>
              <a:gd name="connsiteX2" fmla="*/ 1140031 w 1163782"/>
              <a:gd name="connsiteY2" fmla="*/ 581891 h 1110343"/>
              <a:gd name="connsiteX3" fmla="*/ 896587 w 1163782"/>
              <a:gd name="connsiteY3" fmla="*/ 1110343 h 1110343"/>
              <a:gd name="connsiteX4" fmla="*/ 0 w 1163782"/>
              <a:gd name="connsiteY4" fmla="*/ 1110343 h 1110343"/>
              <a:gd name="connsiteX5" fmla="*/ 5937 w 1163782"/>
              <a:gd name="connsiteY5" fmla="*/ 0 h 111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3782" h="1110343">
                <a:moveTo>
                  <a:pt x="5937" y="0"/>
                </a:moveTo>
                <a:lnTo>
                  <a:pt x="1163782" y="5938"/>
                </a:lnTo>
                <a:lnTo>
                  <a:pt x="1140031" y="581891"/>
                </a:lnTo>
                <a:lnTo>
                  <a:pt x="896587" y="1110343"/>
                </a:lnTo>
                <a:lnTo>
                  <a:pt x="0" y="1110343"/>
                </a:lnTo>
                <a:lnTo>
                  <a:pt x="5937" y="0"/>
                </a:lnTo>
                <a:close/>
              </a:path>
            </a:pathLst>
          </a:custGeom>
          <a:solidFill>
            <a:srgbClr val="4472BE">
              <a:alpha val="21961"/>
            </a:srgbClr>
          </a:solidFill>
          <a:ln>
            <a:solidFill>
              <a:srgbClr val="2F528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873F4D73-845A-42CC-BA9A-1EF19FE1D19B}"/>
              </a:ext>
            </a:extLst>
          </p:cNvPr>
          <p:cNvSpPr/>
          <p:nvPr/>
        </p:nvSpPr>
        <p:spPr>
          <a:xfrm>
            <a:off x="3996046" y="3840239"/>
            <a:ext cx="1306286" cy="801584"/>
          </a:xfrm>
          <a:custGeom>
            <a:avLst/>
            <a:gdLst>
              <a:gd name="connsiteX0" fmla="*/ 0 w 1306286"/>
              <a:gd name="connsiteY0" fmla="*/ 522514 h 801584"/>
              <a:gd name="connsiteX1" fmla="*/ 154379 w 1306286"/>
              <a:gd name="connsiteY1" fmla="*/ 522514 h 801584"/>
              <a:gd name="connsiteX2" fmla="*/ 160317 w 1306286"/>
              <a:gd name="connsiteY2" fmla="*/ 795647 h 801584"/>
              <a:gd name="connsiteX3" fmla="*/ 1288473 w 1306286"/>
              <a:gd name="connsiteY3" fmla="*/ 801584 h 801584"/>
              <a:gd name="connsiteX4" fmla="*/ 1306286 w 1306286"/>
              <a:gd name="connsiteY4" fmla="*/ 0 h 801584"/>
              <a:gd name="connsiteX5" fmla="*/ 285008 w 1306286"/>
              <a:gd name="connsiteY5" fmla="*/ 17813 h 801584"/>
              <a:gd name="connsiteX6" fmla="*/ 0 w 1306286"/>
              <a:gd name="connsiteY6" fmla="*/ 522514 h 80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6286" h="801584">
                <a:moveTo>
                  <a:pt x="0" y="522514"/>
                </a:moveTo>
                <a:lnTo>
                  <a:pt x="154379" y="522514"/>
                </a:lnTo>
                <a:lnTo>
                  <a:pt x="160317" y="795647"/>
                </a:lnTo>
                <a:lnTo>
                  <a:pt x="1288473" y="801584"/>
                </a:lnTo>
                <a:lnTo>
                  <a:pt x="1306286" y="0"/>
                </a:lnTo>
                <a:lnTo>
                  <a:pt x="285008" y="17813"/>
                </a:lnTo>
                <a:lnTo>
                  <a:pt x="0" y="522514"/>
                </a:lnTo>
                <a:close/>
              </a:path>
            </a:pathLst>
          </a:custGeom>
          <a:solidFill>
            <a:srgbClr val="4472C4">
              <a:alpha val="2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669F2CF-8FEF-4E75-8DF2-0165C2EE9541}"/>
              </a:ext>
            </a:extLst>
          </p:cNvPr>
          <p:cNvSpPr/>
          <p:nvPr/>
        </p:nvSpPr>
        <p:spPr>
          <a:xfrm>
            <a:off x="2986994" y="2549549"/>
            <a:ext cx="1149887" cy="718518"/>
          </a:xfrm>
          <a:prstGeom prst="rect">
            <a:avLst/>
          </a:prstGeom>
          <a:solidFill>
            <a:srgbClr val="FFFF00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282B304-EF8C-4827-A384-618FFCCD4AF2}"/>
              </a:ext>
            </a:extLst>
          </p:cNvPr>
          <p:cNvSpPr txBox="1"/>
          <p:nvPr/>
        </p:nvSpPr>
        <p:spPr>
          <a:xfrm rot="16200000">
            <a:off x="2340089" y="2736322"/>
            <a:ext cx="1086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accent2">
                    <a:lumMod val="75000"/>
                  </a:schemeClr>
                </a:solidFill>
              </a:rPr>
              <a:t>Vaste act.</a:t>
            </a:r>
          </a:p>
        </p:txBody>
      </p:sp>
      <p:pic>
        <p:nvPicPr>
          <p:cNvPr id="29" name="image1.jpeg">
            <a:extLst>
              <a:ext uri="{FF2B5EF4-FFF2-40B4-BE49-F238E27FC236}">
                <a16:creationId xmlns:a16="http://schemas.microsoft.com/office/drawing/2014/main" id="{499F2961-2F8F-4805-B296-4382C3B6C9A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1844" y="5988106"/>
            <a:ext cx="1459448" cy="73337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85392C1-95B4-496C-9AE3-2E20C07E5D9F}"/>
              </a:ext>
            </a:extLst>
          </p:cNvPr>
          <p:cNvSpPr txBox="1"/>
          <p:nvPr/>
        </p:nvSpPr>
        <p:spPr>
          <a:xfrm>
            <a:off x="1417884" y="489953"/>
            <a:ext cx="666368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000" dirty="0"/>
              <a:t>GECORRIGEERDE SUBSTANTIËLE WAARDE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AA19A9-F9E7-4672-BA86-0673D0AB1BE2}"/>
              </a:ext>
            </a:extLst>
          </p:cNvPr>
          <p:cNvSpPr/>
          <p:nvPr/>
        </p:nvSpPr>
        <p:spPr>
          <a:xfrm>
            <a:off x="4163448" y="2532527"/>
            <a:ext cx="1135236" cy="132253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B8C7267-7FF8-4D0E-8060-B22CD8E9C140}"/>
              </a:ext>
            </a:extLst>
          </p:cNvPr>
          <p:cNvSpPr/>
          <p:nvPr/>
        </p:nvSpPr>
        <p:spPr>
          <a:xfrm>
            <a:off x="2991770" y="2540165"/>
            <a:ext cx="1135236" cy="93064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E89BA8C-59A0-4C2E-8750-837063F538BD}"/>
              </a:ext>
            </a:extLst>
          </p:cNvPr>
          <p:cNvSpPr/>
          <p:nvPr/>
        </p:nvSpPr>
        <p:spPr>
          <a:xfrm>
            <a:off x="2986994" y="3920553"/>
            <a:ext cx="1135236" cy="7211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4994E28-C771-41E3-B9C4-08F8671B3EB3}"/>
              </a:ext>
            </a:extLst>
          </p:cNvPr>
          <p:cNvSpPr txBox="1"/>
          <p:nvPr/>
        </p:nvSpPr>
        <p:spPr>
          <a:xfrm>
            <a:off x="5821869" y="3799828"/>
            <a:ext cx="1392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Cut-off</a:t>
            </a:r>
            <a:r>
              <a:rPr lang="nl-BE" dirty="0"/>
              <a:t>?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49C96E5-7810-4ED7-ADEA-95F9F06CDAD7}"/>
              </a:ext>
            </a:extLst>
          </p:cNvPr>
          <p:cNvCxnSpPr>
            <a:stCxn id="91" idx="1"/>
          </p:cNvCxnSpPr>
          <p:nvPr/>
        </p:nvCxnSpPr>
        <p:spPr>
          <a:xfrm flipH="1">
            <a:off x="5290457" y="3984494"/>
            <a:ext cx="53141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AutoShape 34">
            <a:extLst>
              <a:ext uri="{FF2B5EF4-FFF2-40B4-BE49-F238E27FC236}">
                <a16:creationId xmlns:a16="http://schemas.microsoft.com/office/drawing/2014/main" id="{BEF278F3-C686-4C75-B75F-C4AEA2692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6604" y="2899212"/>
            <a:ext cx="800100" cy="684488"/>
          </a:xfrm>
          <a:prstGeom prst="flowChartPredefinedProcess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l-BE"/>
          </a:p>
        </p:txBody>
      </p:sp>
      <p:sp>
        <p:nvSpPr>
          <p:cNvPr id="97" name="Text Box 35">
            <a:extLst>
              <a:ext uri="{FF2B5EF4-FFF2-40B4-BE49-F238E27FC236}">
                <a16:creationId xmlns:a16="http://schemas.microsoft.com/office/drawing/2014/main" id="{BAD92F9B-539D-41FE-B40F-A2B45CB4C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4345" y="2975024"/>
            <a:ext cx="8001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/>
              <a:t>Lijst </a:t>
            </a:r>
            <a:r>
              <a:rPr lang="nl-NL" sz="1000" dirty="0" err="1"/>
              <a:t>openst</a:t>
            </a:r>
            <a:r>
              <a:rPr lang="nl-NL" sz="1000" dirty="0"/>
              <a:t>.</a:t>
            </a:r>
          </a:p>
          <a:p>
            <a:pPr algn="ctr" eaLnBrk="1" hangingPunct="1"/>
            <a:r>
              <a:rPr lang="nl-BE" sz="1000" dirty="0"/>
              <a:t>lev.</a:t>
            </a:r>
            <a:endParaRPr lang="nl-NL" dirty="0"/>
          </a:p>
        </p:txBody>
      </p:sp>
      <p:sp>
        <p:nvSpPr>
          <p:cNvPr id="98" name="AutoShape 36">
            <a:extLst>
              <a:ext uri="{FF2B5EF4-FFF2-40B4-BE49-F238E27FC236}">
                <a16:creationId xmlns:a16="http://schemas.microsoft.com/office/drawing/2014/main" id="{79626807-1433-4AF7-AEBF-F4440AF17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5992" y="2896036"/>
            <a:ext cx="800100" cy="884237"/>
          </a:xfrm>
          <a:prstGeom prst="flowChartPredefinedProcess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l-BE"/>
          </a:p>
        </p:txBody>
      </p:sp>
      <p:sp>
        <p:nvSpPr>
          <p:cNvPr id="99" name="Text Box 37">
            <a:extLst>
              <a:ext uri="{FF2B5EF4-FFF2-40B4-BE49-F238E27FC236}">
                <a16:creationId xmlns:a16="http://schemas.microsoft.com/office/drawing/2014/main" id="{BE48E6A6-40AE-40DD-817A-5485E0B0C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5992" y="2980173"/>
            <a:ext cx="8001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/>
              <a:t>Historiek</a:t>
            </a:r>
          </a:p>
          <a:p>
            <a:pPr algn="ctr" eaLnBrk="1" hangingPunct="1"/>
            <a:r>
              <a:rPr lang="nl-NL" sz="1000"/>
              <a:t>Per</a:t>
            </a:r>
          </a:p>
          <a:p>
            <a:pPr algn="ctr" eaLnBrk="1" hangingPunct="1"/>
            <a:r>
              <a:rPr lang="nl-NL" sz="1000"/>
              <a:t>leveran-</a:t>
            </a:r>
          </a:p>
          <a:p>
            <a:pPr algn="ctr" eaLnBrk="1" hangingPunct="1"/>
            <a:r>
              <a:rPr lang="nl-BE" sz="1000"/>
              <a:t>cier</a:t>
            </a:r>
            <a:endParaRPr lang="nl-NL"/>
          </a:p>
        </p:txBody>
      </p:sp>
      <p:sp>
        <p:nvSpPr>
          <p:cNvPr id="100" name="Line 38">
            <a:extLst>
              <a:ext uri="{FF2B5EF4-FFF2-40B4-BE49-F238E27FC236}">
                <a16:creationId xmlns:a16="http://schemas.microsoft.com/office/drawing/2014/main" id="{765F6258-5183-41A7-8AE1-DC5387E3B08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84278" y="3129961"/>
            <a:ext cx="641714" cy="828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01" name="Line 39">
            <a:extLst>
              <a:ext uri="{FF2B5EF4-FFF2-40B4-BE49-F238E27FC236}">
                <a16:creationId xmlns:a16="http://schemas.microsoft.com/office/drawing/2014/main" id="{F0F21751-B0A8-498E-A9F5-2EEE852B82FC}"/>
              </a:ext>
            </a:extLst>
          </p:cNvPr>
          <p:cNvSpPr>
            <a:spLocks noChangeShapeType="1"/>
          </p:cNvSpPr>
          <p:nvPr/>
        </p:nvSpPr>
        <p:spPr bwMode="auto">
          <a:xfrm>
            <a:off x="7563826" y="2266384"/>
            <a:ext cx="703491" cy="653463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02" name="AutoShape 27">
            <a:extLst>
              <a:ext uri="{FF2B5EF4-FFF2-40B4-BE49-F238E27FC236}">
                <a16:creationId xmlns:a16="http://schemas.microsoft.com/office/drawing/2014/main" id="{EA6595BF-405D-477C-9C6D-5F3270454F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5213" y="1703432"/>
            <a:ext cx="800100" cy="884237"/>
          </a:xfrm>
          <a:prstGeom prst="flowChartPredefinedProcess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l-BE"/>
          </a:p>
        </p:txBody>
      </p:sp>
      <p:sp>
        <p:nvSpPr>
          <p:cNvPr id="103" name="Text Box 28">
            <a:extLst>
              <a:ext uri="{FF2B5EF4-FFF2-40B4-BE49-F238E27FC236}">
                <a16:creationId xmlns:a16="http://schemas.microsoft.com/office/drawing/2014/main" id="{40B4A7A0-BAE1-4B3F-874B-EC0D4BD5C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1738" y="1826269"/>
            <a:ext cx="8001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nl-NL" sz="1000" dirty="0"/>
              <a:t>Aankoop-journaal</a:t>
            </a:r>
            <a:endParaRPr lang="nl-NL" dirty="0"/>
          </a:p>
        </p:txBody>
      </p:sp>
      <p:sp>
        <p:nvSpPr>
          <p:cNvPr id="104" name="Line 29">
            <a:extLst>
              <a:ext uri="{FF2B5EF4-FFF2-40B4-BE49-F238E27FC236}">
                <a16:creationId xmlns:a16="http://schemas.microsoft.com/office/drawing/2014/main" id="{43B5B4E1-CE94-45E4-B1A8-C1DD95DE2D0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69528" y="2045783"/>
            <a:ext cx="708114" cy="124223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 dirty="0"/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63C2DF59-1268-4BE4-8639-42E2D933DB31}"/>
              </a:ext>
            </a:extLst>
          </p:cNvPr>
          <p:cNvGrpSpPr/>
          <p:nvPr/>
        </p:nvGrpSpPr>
        <p:grpSpPr>
          <a:xfrm>
            <a:off x="7214375" y="1645174"/>
            <a:ext cx="723762" cy="1097772"/>
            <a:chOff x="7359417" y="2028652"/>
            <a:chExt cx="723762" cy="1097772"/>
          </a:xfrm>
        </p:grpSpPr>
        <p:grpSp>
          <p:nvGrpSpPr>
            <p:cNvPr id="106" name="Group 49">
              <a:extLst>
                <a:ext uri="{FF2B5EF4-FFF2-40B4-BE49-F238E27FC236}">
                  <a16:creationId xmlns:a16="http://schemas.microsoft.com/office/drawing/2014/main" id="{174E334C-F446-4493-A012-31FC2B8386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22685" y="2028652"/>
              <a:ext cx="377491" cy="1097772"/>
              <a:chOff x="5917" y="13117"/>
              <a:chExt cx="893" cy="1980"/>
            </a:xfrm>
          </p:grpSpPr>
          <p:sp>
            <p:nvSpPr>
              <p:cNvPr id="117" name="Rectangle 50">
                <a:extLst>
                  <a:ext uri="{FF2B5EF4-FFF2-40B4-BE49-F238E27FC236}">
                    <a16:creationId xmlns:a16="http://schemas.microsoft.com/office/drawing/2014/main" id="{AF603E68-0B12-4B9A-98AF-5428D9F75D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17" y="13477"/>
                <a:ext cx="504" cy="162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18" name="Freeform 51">
                <a:extLst>
                  <a:ext uri="{FF2B5EF4-FFF2-40B4-BE49-F238E27FC236}">
                    <a16:creationId xmlns:a16="http://schemas.microsoft.com/office/drawing/2014/main" id="{44F69431-3475-44E4-AB78-936D8FDBCF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0" y="13117"/>
                <a:ext cx="360" cy="1980"/>
              </a:xfrm>
              <a:custGeom>
                <a:avLst/>
                <a:gdLst>
                  <a:gd name="T0" fmla="*/ 0 w 360"/>
                  <a:gd name="T1" fmla="*/ 360 h 1980"/>
                  <a:gd name="T2" fmla="*/ 360 w 360"/>
                  <a:gd name="T3" fmla="*/ 0 h 1980"/>
                  <a:gd name="T4" fmla="*/ 360 w 360"/>
                  <a:gd name="T5" fmla="*/ 1620 h 1980"/>
                  <a:gd name="T6" fmla="*/ 0 w 360"/>
                  <a:gd name="T7" fmla="*/ 1980 h 1980"/>
                  <a:gd name="T8" fmla="*/ 0 w 360"/>
                  <a:gd name="T9" fmla="*/ 360 h 19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0"/>
                  <a:gd name="T16" fmla="*/ 0 h 1980"/>
                  <a:gd name="T17" fmla="*/ 360 w 360"/>
                  <a:gd name="T18" fmla="*/ 1980 h 19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0" h="1980">
                    <a:moveTo>
                      <a:pt x="0" y="360"/>
                    </a:moveTo>
                    <a:lnTo>
                      <a:pt x="360" y="0"/>
                    </a:lnTo>
                    <a:lnTo>
                      <a:pt x="360" y="1620"/>
                    </a:lnTo>
                    <a:lnTo>
                      <a:pt x="0" y="1980"/>
                    </a:lnTo>
                    <a:lnTo>
                      <a:pt x="0" y="36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19" name="Oval 52">
                <a:extLst>
                  <a:ext uri="{FF2B5EF4-FFF2-40B4-BE49-F238E27FC236}">
                    <a16:creationId xmlns:a16="http://schemas.microsoft.com/office/drawing/2014/main" id="{B3A97A27-9B36-4D5E-BB15-D00EEE45B7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0" y="14773"/>
                <a:ext cx="180" cy="1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20" name="Line 53">
                <a:extLst>
                  <a:ext uri="{FF2B5EF4-FFF2-40B4-BE49-F238E27FC236}">
                    <a16:creationId xmlns:a16="http://schemas.microsoft.com/office/drawing/2014/main" id="{E1C6E38D-9C31-4912-AACE-33B2982B49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917" y="13153"/>
                <a:ext cx="54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21" name="Line 54">
                <a:extLst>
                  <a:ext uri="{FF2B5EF4-FFF2-40B4-BE49-F238E27FC236}">
                    <a16:creationId xmlns:a16="http://schemas.microsoft.com/office/drawing/2014/main" id="{7F51CA3A-846A-4D94-B078-9314A7EBE6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57" y="13153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</p:grpSp>
        <p:sp>
          <p:nvSpPr>
            <p:cNvPr id="107" name="Text Box 56">
              <a:extLst>
                <a:ext uri="{FF2B5EF4-FFF2-40B4-BE49-F238E27FC236}">
                  <a16:creationId xmlns:a16="http://schemas.microsoft.com/office/drawing/2014/main" id="{6E602B66-2F27-466A-80AD-2DE89246FC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59417" y="2269479"/>
              <a:ext cx="380664" cy="420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/>
              <a:r>
                <a:rPr lang="nl-NL" sz="1200" dirty="0"/>
                <a:t>  AF</a:t>
              </a:r>
              <a:endParaRPr lang="nl-NL" dirty="0"/>
            </a:p>
          </p:txBody>
        </p:sp>
        <p:grpSp>
          <p:nvGrpSpPr>
            <p:cNvPr id="108" name="Group 49">
              <a:extLst>
                <a:ext uri="{FF2B5EF4-FFF2-40B4-BE49-F238E27FC236}">
                  <a16:creationId xmlns:a16="http://schemas.microsoft.com/office/drawing/2014/main" id="{D02737B5-1F5B-40DC-BDD2-6274B7C346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23609" y="2039956"/>
              <a:ext cx="359570" cy="1042514"/>
              <a:chOff x="5917" y="13117"/>
              <a:chExt cx="877" cy="1980"/>
            </a:xfrm>
          </p:grpSpPr>
          <p:sp>
            <p:nvSpPr>
              <p:cNvPr id="112" name="Rectangle 50">
                <a:extLst>
                  <a:ext uri="{FF2B5EF4-FFF2-40B4-BE49-F238E27FC236}">
                    <a16:creationId xmlns:a16="http://schemas.microsoft.com/office/drawing/2014/main" id="{730F6FFD-8251-4590-8571-AAD0BD806C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17" y="13477"/>
                <a:ext cx="504" cy="162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13" name="Freeform 51">
                <a:extLst>
                  <a:ext uri="{FF2B5EF4-FFF2-40B4-BE49-F238E27FC236}">
                    <a16:creationId xmlns:a16="http://schemas.microsoft.com/office/drawing/2014/main" id="{654C2F73-C81F-48C6-86E5-E1AFB8C12E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4" y="13117"/>
                <a:ext cx="360" cy="1980"/>
              </a:xfrm>
              <a:custGeom>
                <a:avLst/>
                <a:gdLst>
                  <a:gd name="T0" fmla="*/ 0 w 360"/>
                  <a:gd name="T1" fmla="*/ 360 h 1980"/>
                  <a:gd name="T2" fmla="*/ 360 w 360"/>
                  <a:gd name="T3" fmla="*/ 0 h 1980"/>
                  <a:gd name="T4" fmla="*/ 360 w 360"/>
                  <a:gd name="T5" fmla="*/ 1620 h 1980"/>
                  <a:gd name="T6" fmla="*/ 0 w 360"/>
                  <a:gd name="T7" fmla="*/ 1980 h 1980"/>
                  <a:gd name="T8" fmla="*/ 0 w 360"/>
                  <a:gd name="T9" fmla="*/ 360 h 19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0"/>
                  <a:gd name="T16" fmla="*/ 0 h 1980"/>
                  <a:gd name="T17" fmla="*/ 360 w 360"/>
                  <a:gd name="T18" fmla="*/ 1980 h 19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0" h="1980">
                    <a:moveTo>
                      <a:pt x="0" y="360"/>
                    </a:moveTo>
                    <a:lnTo>
                      <a:pt x="360" y="0"/>
                    </a:lnTo>
                    <a:lnTo>
                      <a:pt x="360" y="1620"/>
                    </a:lnTo>
                    <a:lnTo>
                      <a:pt x="0" y="1980"/>
                    </a:lnTo>
                    <a:lnTo>
                      <a:pt x="0" y="36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14" name="Oval 52">
                <a:extLst>
                  <a:ext uri="{FF2B5EF4-FFF2-40B4-BE49-F238E27FC236}">
                    <a16:creationId xmlns:a16="http://schemas.microsoft.com/office/drawing/2014/main" id="{977DEE65-4579-4E42-A55C-207C16E075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0" y="14773"/>
                <a:ext cx="180" cy="1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15" name="Line 53">
                <a:extLst>
                  <a:ext uri="{FF2B5EF4-FFF2-40B4-BE49-F238E27FC236}">
                    <a16:creationId xmlns:a16="http://schemas.microsoft.com/office/drawing/2014/main" id="{70782885-AB92-4B00-AE78-312473B538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917" y="13153"/>
                <a:ext cx="54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16" name="Line 54">
                <a:extLst>
                  <a:ext uri="{FF2B5EF4-FFF2-40B4-BE49-F238E27FC236}">
                    <a16:creationId xmlns:a16="http://schemas.microsoft.com/office/drawing/2014/main" id="{CAF768C3-779D-483F-95F9-25F860C922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57" y="13153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BE"/>
              </a:p>
            </p:txBody>
          </p:sp>
        </p:grpSp>
        <p:sp>
          <p:nvSpPr>
            <p:cNvPr id="109" name="Text Box 56">
              <a:extLst>
                <a:ext uri="{FF2B5EF4-FFF2-40B4-BE49-F238E27FC236}">
                  <a16:creationId xmlns:a16="http://schemas.microsoft.com/office/drawing/2014/main" id="{64CD1987-266E-4E1F-9EB9-028AC84B25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70304" y="2275956"/>
              <a:ext cx="380664" cy="420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/>
              <a:r>
                <a:rPr lang="nl-NL" sz="1200" dirty="0"/>
                <a:t>  AF</a:t>
              </a:r>
              <a:endParaRPr lang="nl-NL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85586BCF-250D-40B0-BB36-F8D5D65C6717}"/>
                </a:ext>
              </a:extLst>
            </p:cNvPr>
            <p:cNvSpPr/>
            <p:nvPr/>
          </p:nvSpPr>
          <p:spPr>
            <a:xfrm>
              <a:off x="7448696" y="2048611"/>
              <a:ext cx="326306" cy="167352"/>
            </a:xfrm>
            <a:custGeom>
              <a:avLst/>
              <a:gdLst>
                <a:gd name="connsiteX0" fmla="*/ 0 w 341644"/>
                <a:gd name="connsiteY0" fmla="*/ 170822 h 170822"/>
                <a:gd name="connsiteX1" fmla="*/ 198455 w 341644"/>
                <a:gd name="connsiteY1" fmla="*/ 168309 h 170822"/>
                <a:gd name="connsiteX2" fmla="*/ 341644 w 341644"/>
                <a:gd name="connsiteY2" fmla="*/ 0 h 170822"/>
                <a:gd name="connsiteX3" fmla="*/ 195942 w 341644"/>
                <a:gd name="connsiteY3" fmla="*/ 17584 h 170822"/>
                <a:gd name="connsiteX4" fmla="*/ 0 w 341644"/>
                <a:gd name="connsiteY4" fmla="*/ 170822 h 17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644" h="170822">
                  <a:moveTo>
                    <a:pt x="0" y="170822"/>
                  </a:moveTo>
                  <a:lnTo>
                    <a:pt x="198455" y="168309"/>
                  </a:lnTo>
                  <a:lnTo>
                    <a:pt x="341644" y="0"/>
                  </a:lnTo>
                  <a:lnTo>
                    <a:pt x="195942" y="17584"/>
                  </a:lnTo>
                  <a:lnTo>
                    <a:pt x="0" y="17082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2B0156B6-A25E-4DF6-8A0A-3DD5F05D2E79}"/>
                </a:ext>
              </a:extLst>
            </p:cNvPr>
            <p:cNvSpPr/>
            <p:nvPr/>
          </p:nvSpPr>
          <p:spPr>
            <a:xfrm>
              <a:off x="7736053" y="2051618"/>
              <a:ext cx="341644" cy="170822"/>
            </a:xfrm>
            <a:custGeom>
              <a:avLst/>
              <a:gdLst>
                <a:gd name="connsiteX0" fmla="*/ 0 w 341644"/>
                <a:gd name="connsiteY0" fmla="*/ 170822 h 170822"/>
                <a:gd name="connsiteX1" fmla="*/ 198455 w 341644"/>
                <a:gd name="connsiteY1" fmla="*/ 168309 h 170822"/>
                <a:gd name="connsiteX2" fmla="*/ 341644 w 341644"/>
                <a:gd name="connsiteY2" fmla="*/ 0 h 170822"/>
                <a:gd name="connsiteX3" fmla="*/ 195942 w 341644"/>
                <a:gd name="connsiteY3" fmla="*/ 17584 h 170822"/>
                <a:gd name="connsiteX4" fmla="*/ 0 w 341644"/>
                <a:gd name="connsiteY4" fmla="*/ 170822 h 17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644" h="170822">
                  <a:moveTo>
                    <a:pt x="0" y="170822"/>
                  </a:moveTo>
                  <a:lnTo>
                    <a:pt x="198455" y="168309"/>
                  </a:lnTo>
                  <a:lnTo>
                    <a:pt x="341644" y="0"/>
                  </a:lnTo>
                  <a:lnTo>
                    <a:pt x="195942" y="17584"/>
                  </a:lnTo>
                  <a:lnTo>
                    <a:pt x="0" y="17082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76BA3DDE-95A4-4DBE-8E46-A00C3DA7D133}"/>
              </a:ext>
            </a:extLst>
          </p:cNvPr>
          <p:cNvSpPr txBox="1"/>
          <p:nvPr/>
        </p:nvSpPr>
        <p:spPr>
          <a:xfrm>
            <a:off x="5833744" y="4169565"/>
            <a:ext cx="1392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Debet-saldi</a:t>
            </a:r>
            <a:r>
              <a:rPr lang="nl-BE" dirty="0"/>
              <a:t>?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AB12D06-C9E9-40A0-8890-252684A9E0D6}"/>
              </a:ext>
            </a:extLst>
          </p:cNvPr>
          <p:cNvSpPr txBox="1"/>
          <p:nvPr/>
        </p:nvSpPr>
        <p:spPr>
          <a:xfrm>
            <a:off x="5821869" y="4564777"/>
            <a:ext cx="1392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Valuta?</a:t>
            </a:r>
          </a:p>
        </p:txBody>
      </p:sp>
    </p:spTree>
    <p:extLst>
      <p:ext uri="{BB962C8B-B14F-4D97-AF65-F5344CB8AC3E}">
        <p14:creationId xmlns:p14="http://schemas.microsoft.com/office/powerpoint/2010/main" val="3579439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7884</TotalTime>
  <Words>16418</Words>
  <Application>Microsoft Office PowerPoint</Application>
  <PresentationFormat>On-screen Show (4:3)</PresentationFormat>
  <Paragraphs>4772</Paragraphs>
  <Slides>328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328</vt:i4>
      </vt:variant>
    </vt:vector>
  </HeadingPairs>
  <TitlesOfParts>
    <vt:vector size="334" baseType="lpstr">
      <vt:lpstr>Arial</vt:lpstr>
      <vt:lpstr>Calibri</vt:lpstr>
      <vt:lpstr>Calibri Light</vt:lpstr>
      <vt:lpstr>Symbol</vt:lpstr>
      <vt:lpstr>Trebuchet MS</vt:lpstr>
      <vt:lpstr>Office Theme</vt:lpstr>
      <vt:lpstr>PowerPoint Presentation</vt:lpstr>
      <vt:lpstr>Flip de Mey</vt:lpstr>
      <vt:lpstr> BASIS- BEGINSELEN VAN EEN  BOEKHOUDING</vt:lpstr>
      <vt:lpstr>PowerPoint Presentation</vt:lpstr>
      <vt:lpstr> WAARDERING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FAIR VALUE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DENK-OEFENING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GECORRIGEERDE SUBSTANTIËLE WAARDE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DCF-METHODE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RENTEVOET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WACC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EBITDA-TOETSING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PERPETUÏTEIT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VAN ENTERPRISE-VALUE NAAR AANDELENWAARDE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WAARDERING</vt:lpstr>
      <vt:lpstr>Dank u voor uw aandacht!  vragen: flip.demey@litigationsupport.be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Flip de Mey</dc:creator>
  <cp:lastModifiedBy>Flip de Mey</cp:lastModifiedBy>
  <cp:revision>531</cp:revision>
  <dcterms:created xsi:type="dcterms:W3CDTF">2018-04-15T11:48:06Z</dcterms:created>
  <dcterms:modified xsi:type="dcterms:W3CDTF">2021-03-29T21:13:03Z</dcterms:modified>
</cp:coreProperties>
</file>