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1"/>
  </p:notesMasterIdLst>
  <p:sldIdLst>
    <p:sldId id="256" r:id="rId2"/>
    <p:sldId id="271" r:id="rId3"/>
    <p:sldId id="273" r:id="rId4"/>
    <p:sldId id="274" r:id="rId5"/>
    <p:sldId id="410" r:id="rId6"/>
    <p:sldId id="602" r:id="rId7"/>
    <p:sldId id="604" r:id="rId8"/>
    <p:sldId id="605" r:id="rId9"/>
    <p:sldId id="606" r:id="rId10"/>
    <p:sldId id="607" r:id="rId11"/>
    <p:sldId id="608" r:id="rId12"/>
    <p:sldId id="609" r:id="rId13"/>
    <p:sldId id="610" r:id="rId14"/>
    <p:sldId id="611" r:id="rId15"/>
    <p:sldId id="612" r:id="rId16"/>
    <p:sldId id="613" r:id="rId17"/>
    <p:sldId id="615" r:id="rId18"/>
    <p:sldId id="617" r:id="rId19"/>
    <p:sldId id="630" r:id="rId20"/>
    <p:sldId id="618" r:id="rId21"/>
    <p:sldId id="619" r:id="rId22"/>
    <p:sldId id="620" r:id="rId23"/>
    <p:sldId id="621" r:id="rId24"/>
    <p:sldId id="622" r:id="rId25"/>
    <p:sldId id="628" r:id="rId26"/>
    <p:sldId id="623" r:id="rId27"/>
    <p:sldId id="625" r:id="rId28"/>
    <p:sldId id="626" r:id="rId29"/>
    <p:sldId id="627" r:id="rId30"/>
    <p:sldId id="629" r:id="rId31"/>
    <p:sldId id="631" r:id="rId32"/>
    <p:sldId id="632" r:id="rId33"/>
    <p:sldId id="634" r:id="rId34"/>
    <p:sldId id="635" r:id="rId35"/>
    <p:sldId id="603" r:id="rId36"/>
    <p:sldId id="403" r:id="rId37"/>
    <p:sldId id="404" r:id="rId38"/>
    <p:sldId id="281" r:id="rId39"/>
    <p:sldId id="570" r:id="rId40"/>
    <p:sldId id="571" r:id="rId41"/>
    <p:sldId id="572" r:id="rId42"/>
    <p:sldId id="282" r:id="rId43"/>
    <p:sldId id="283" r:id="rId44"/>
    <p:sldId id="284" r:id="rId45"/>
    <p:sldId id="588" r:id="rId46"/>
    <p:sldId id="287" r:id="rId47"/>
    <p:sldId id="296" r:id="rId48"/>
    <p:sldId id="292" r:id="rId49"/>
    <p:sldId id="300" r:id="rId50"/>
    <p:sldId id="301" r:id="rId51"/>
    <p:sldId id="297" r:id="rId52"/>
    <p:sldId id="298" r:id="rId53"/>
    <p:sldId id="302" r:id="rId54"/>
    <p:sldId id="589" r:id="rId55"/>
    <p:sldId id="299" r:id="rId56"/>
    <p:sldId id="303" r:id="rId57"/>
    <p:sldId id="304" r:id="rId58"/>
    <p:sldId id="573" r:id="rId59"/>
    <p:sldId id="574" r:id="rId60"/>
    <p:sldId id="575" r:id="rId61"/>
    <p:sldId id="576" r:id="rId62"/>
    <p:sldId id="305" r:id="rId63"/>
    <p:sldId id="306" r:id="rId64"/>
    <p:sldId id="307" r:id="rId65"/>
    <p:sldId id="308" r:id="rId66"/>
    <p:sldId id="309" r:id="rId67"/>
    <p:sldId id="310" r:id="rId68"/>
    <p:sldId id="311" r:id="rId69"/>
    <p:sldId id="312" r:id="rId70"/>
    <p:sldId id="313" r:id="rId71"/>
    <p:sldId id="314" r:id="rId72"/>
    <p:sldId id="315" r:id="rId73"/>
    <p:sldId id="316" r:id="rId74"/>
    <p:sldId id="324" r:id="rId75"/>
    <p:sldId id="322" r:id="rId76"/>
    <p:sldId id="325" r:id="rId77"/>
    <p:sldId id="327" r:id="rId78"/>
    <p:sldId id="328" r:id="rId79"/>
    <p:sldId id="329"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2" r:id="rId110"/>
    <p:sldId id="363" r:id="rId111"/>
    <p:sldId id="565" r:id="rId112"/>
    <p:sldId id="577" r:id="rId113"/>
    <p:sldId id="567" r:id="rId114"/>
    <p:sldId id="569" r:id="rId115"/>
    <p:sldId id="584" r:id="rId116"/>
    <p:sldId id="585" r:id="rId117"/>
    <p:sldId id="587" r:id="rId118"/>
    <p:sldId id="566" r:id="rId119"/>
    <p:sldId id="578" r:id="rId120"/>
    <p:sldId id="579" r:id="rId121"/>
    <p:sldId id="580" r:id="rId122"/>
    <p:sldId id="398" r:id="rId123"/>
    <p:sldId id="581" r:id="rId124"/>
    <p:sldId id="582" r:id="rId125"/>
    <p:sldId id="583" r:id="rId126"/>
    <p:sldId id="385" r:id="rId127"/>
    <p:sldId id="590" r:id="rId128"/>
    <p:sldId id="591" r:id="rId129"/>
    <p:sldId id="592" r:id="rId130"/>
    <p:sldId id="593" r:id="rId131"/>
    <p:sldId id="595" r:id="rId132"/>
    <p:sldId id="596" r:id="rId133"/>
    <p:sldId id="597" r:id="rId134"/>
    <p:sldId id="599" r:id="rId135"/>
    <p:sldId id="600" r:id="rId136"/>
    <p:sldId id="601" r:id="rId137"/>
    <p:sldId id="547" r:id="rId138"/>
    <p:sldId id="549" r:id="rId139"/>
    <p:sldId id="598" r:id="rId140"/>
    <p:sldId id="434" r:id="rId141"/>
    <p:sldId id="435" r:id="rId142"/>
    <p:sldId id="436" r:id="rId143"/>
    <p:sldId id="437" r:id="rId144"/>
    <p:sldId id="438" r:id="rId145"/>
    <p:sldId id="439" r:id="rId146"/>
    <p:sldId id="440" r:id="rId147"/>
    <p:sldId id="441" r:id="rId148"/>
    <p:sldId id="442" r:id="rId149"/>
    <p:sldId id="562" r:id="rId1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33CC"/>
    <a:srgbClr val="FFFF00"/>
    <a:srgbClr val="FFC000"/>
    <a:srgbClr val="FF99FF"/>
    <a:srgbClr val="FF0000"/>
    <a:srgbClr val="4472C4"/>
    <a:srgbClr val="4472BE"/>
    <a:srgbClr val="2F528F"/>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98" autoAdjust="0"/>
    <p:restoredTop sz="94660"/>
  </p:normalViewPr>
  <p:slideViewPr>
    <p:cSldViewPr snapToGrid="0" showGuides="1">
      <p:cViewPr>
        <p:scale>
          <a:sx n="202" d="100"/>
          <a:sy n="202" d="100"/>
        </p:scale>
        <p:origin x="2322"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EC000-EE3D-4828-AB69-DC553D071195}" type="datetimeFigureOut">
              <a:rPr lang="nl-BE" smtClean="0"/>
              <a:t>20/02/2021</a:t>
            </a:fld>
            <a:endParaRPr lang="nl-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1CFF9-D7A1-44A2-98C0-7C4D46856274}" type="slidenum">
              <a:rPr lang="nl-BE" smtClean="0"/>
              <a:t>‹#›</a:t>
            </a:fld>
            <a:endParaRPr lang="nl-BE"/>
          </a:p>
        </p:txBody>
      </p:sp>
    </p:spTree>
    <p:extLst>
      <p:ext uri="{BB962C8B-B14F-4D97-AF65-F5344CB8AC3E}">
        <p14:creationId xmlns:p14="http://schemas.microsoft.com/office/powerpoint/2010/main" val="1684475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451" eaLnBrk="0" hangingPunct="0">
              <a:defRPr sz="2300">
                <a:solidFill>
                  <a:schemeClr val="tx1"/>
                </a:solidFill>
                <a:latin typeface="Trebuchet MS" pitchFamily="34" charset="0"/>
              </a:defRPr>
            </a:lvl1pPr>
            <a:lvl2pPr marL="698002" indent="-268462" defTabSz="881451" eaLnBrk="0" hangingPunct="0">
              <a:defRPr sz="2300">
                <a:solidFill>
                  <a:schemeClr val="tx1"/>
                </a:solidFill>
                <a:latin typeface="Trebuchet MS" pitchFamily="34" charset="0"/>
              </a:defRPr>
            </a:lvl2pPr>
            <a:lvl3pPr marL="1073849" indent="-214770" defTabSz="881451" eaLnBrk="0" hangingPunct="0">
              <a:defRPr sz="2300">
                <a:solidFill>
                  <a:schemeClr val="tx1"/>
                </a:solidFill>
                <a:latin typeface="Trebuchet MS" pitchFamily="34" charset="0"/>
              </a:defRPr>
            </a:lvl3pPr>
            <a:lvl4pPr marL="1503388" indent="-214770" defTabSz="881451" eaLnBrk="0" hangingPunct="0">
              <a:defRPr sz="2300">
                <a:solidFill>
                  <a:schemeClr val="tx1"/>
                </a:solidFill>
                <a:latin typeface="Trebuchet MS" pitchFamily="34" charset="0"/>
              </a:defRPr>
            </a:lvl4pPr>
            <a:lvl5pPr marL="1932927" indent="-214770" defTabSz="881451" eaLnBrk="0" hangingPunct="0">
              <a:defRPr sz="2300">
                <a:solidFill>
                  <a:schemeClr val="tx1"/>
                </a:solidFill>
                <a:latin typeface="Trebuchet MS" pitchFamily="34" charset="0"/>
              </a:defRPr>
            </a:lvl5pPr>
            <a:lvl6pPr marL="2362467" indent="-214770" defTabSz="881451" eaLnBrk="0" fontAlgn="base" hangingPunct="0">
              <a:spcBef>
                <a:spcPct val="0"/>
              </a:spcBef>
              <a:spcAft>
                <a:spcPct val="0"/>
              </a:spcAft>
              <a:defRPr sz="2300">
                <a:solidFill>
                  <a:schemeClr val="tx1"/>
                </a:solidFill>
                <a:latin typeface="Trebuchet MS" pitchFamily="34" charset="0"/>
              </a:defRPr>
            </a:lvl6pPr>
            <a:lvl7pPr marL="2792006" indent="-214770" defTabSz="881451" eaLnBrk="0" fontAlgn="base" hangingPunct="0">
              <a:spcBef>
                <a:spcPct val="0"/>
              </a:spcBef>
              <a:spcAft>
                <a:spcPct val="0"/>
              </a:spcAft>
              <a:defRPr sz="2300">
                <a:solidFill>
                  <a:schemeClr val="tx1"/>
                </a:solidFill>
                <a:latin typeface="Trebuchet MS" pitchFamily="34" charset="0"/>
              </a:defRPr>
            </a:lvl7pPr>
            <a:lvl8pPr marL="3221546" indent="-214770" defTabSz="881451" eaLnBrk="0" fontAlgn="base" hangingPunct="0">
              <a:spcBef>
                <a:spcPct val="0"/>
              </a:spcBef>
              <a:spcAft>
                <a:spcPct val="0"/>
              </a:spcAft>
              <a:defRPr sz="2300">
                <a:solidFill>
                  <a:schemeClr val="tx1"/>
                </a:solidFill>
                <a:latin typeface="Trebuchet MS" pitchFamily="34" charset="0"/>
              </a:defRPr>
            </a:lvl8pPr>
            <a:lvl9pPr marL="3651085" indent="-214770" defTabSz="881451" eaLnBrk="0" fontAlgn="base" hangingPunct="0">
              <a:spcBef>
                <a:spcPct val="0"/>
              </a:spcBef>
              <a:spcAft>
                <a:spcPct val="0"/>
              </a:spcAft>
              <a:defRPr sz="2300">
                <a:solidFill>
                  <a:schemeClr val="tx1"/>
                </a:solidFill>
                <a:latin typeface="Trebuchet MS" pitchFamily="34" charset="0"/>
              </a:defRPr>
            </a:lvl9pPr>
          </a:lstStyle>
          <a:p>
            <a:fld id="{8E758AD4-6FA0-4498-8904-F88A8A1CBA2B}" type="slidenum">
              <a:rPr lang="en-US" sz="900"/>
              <a:pPr/>
              <a:t>2</a:t>
            </a:fld>
            <a:endParaRPr lang="en-US" sz="900"/>
          </a:p>
        </p:txBody>
      </p:sp>
      <p:sp>
        <p:nvSpPr>
          <p:cNvPr id="234499" name="Rectangle 2"/>
          <p:cNvSpPr>
            <a:spLocks noGrp="1" noRot="1" noChangeAspect="1" noChangeArrowheads="1" noTextEdit="1"/>
          </p:cNvSpPr>
          <p:nvPr>
            <p:ph type="sldImg"/>
          </p:nvPr>
        </p:nvSpPr>
        <p:spPr>
          <a:xfrm>
            <a:off x="1144588" y="687388"/>
            <a:ext cx="4568825" cy="3427412"/>
          </a:xfrm>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451" eaLnBrk="0" hangingPunct="0">
              <a:defRPr sz="2300">
                <a:solidFill>
                  <a:schemeClr val="tx1"/>
                </a:solidFill>
                <a:latin typeface="Trebuchet MS" pitchFamily="34" charset="0"/>
              </a:defRPr>
            </a:lvl1pPr>
            <a:lvl2pPr marL="698002" indent="-268462" defTabSz="881451" eaLnBrk="0" hangingPunct="0">
              <a:defRPr sz="2300">
                <a:solidFill>
                  <a:schemeClr val="tx1"/>
                </a:solidFill>
                <a:latin typeface="Trebuchet MS" pitchFamily="34" charset="0"/>
              </a:defRPr>
            </a:lvl2pPr>
            <a:lvl3pPr marL="1073849" indent="-214770" defTabSz="881451" eaLnBrk="0" hangingPunct="0">
              <a:defRPr sz="2300">
                <a:solidFill>
                  <a:schemeClr val="tx1"/>
                </a:solidFill>
                <a:latin typeface="Trebuchet MS" pitchFamily="34" charset="0"/>
              </a:defRPr>
            </a:lvl3pPr>
            <a:lvl4pPr marL="1503388" indent="-214770" defTabSz="881451" eaLnBrk="0" hangingPunct="0">
              <a:defRPr sz="2300">
                <a:solidFill>
                  <a:schemeClr val="tx1"/>
                </a:solidFill>
                <a:latin typeface="Trebuchet MS" pitchFamily="34" charset="0"/>
              </a:defRPr>
            </a:lvl4pPr>
            <a:lvl5pPr marL="1932927" indent="-214770" defTabSz="881451" eaLnBrk="0" hangingPunct="0">
              <a:defRPr sz="2300">
                <a:solidFill>
                  <a:schemeClr val="tx1"/>
                </a:solidFill>
                <a:latin typeface="Trebuchet MS" pitchFamily="34" charset="0"/>
              </a:defRPr>
            </a:lvl5pPr>
            <a:lvl6pPr marL="2362467" indent="-214770" defTabSz="881451" eaLnBrk="0" fontAlgn="base" hangingPunct="0">
              <a:spcBef>
                <a:spcPct val="0"/>
              </a:spcBef>
              <a:spcAft>
                <a:spcPct val="0"/>
              </a:spcAft>
              <a:defRPr sz="2300">
                <a:solidFill>
                  <a:schemeClr val="tx1"/>
                </a:solidFill>
                <a:latin typeface="Trebuchet MS" pitchFamily="34" charset="0"/>
              </a:defRPr>
            </a:lvl6pPr>
            <a:lvl7pPr marL="2792006" indent="-214770" defTabSz="881451" eaLnBrk="0" fontAlgn="base" hangingPunct="0">
              <a:spcBef>
                <a:spcPct val="0"/>
              </a:spcBef>
              <a:spcAft>
                <a:spcPct val="0"/>
              </a:spcAft>
              <a:defRPr sz="2300">
                <a:solidFill>
                  <a:schemeClr val="tx1"/>
                </a:solidFill>
                <a:latin typeface="Trebuchet MS" pitchFamily="34" charset="0"/>
              </a:defRPr>
            </a:lvl7pPr>
            <a:lvl8pPr marL="3221546" indent="-214770" defTabSz="881451" eaLnBrk="0" fontAlgn="base" hangingPunct="0">
              <a:spcBef>
                <a:spcPct val="0"/>
              </a:spcBef>
              <a:spcAft>
                <a:spcPct val="0"/>
              </a:spcAft>
              <a:defRPr sz="2300">
                <a:solidFill>
                  <a:schemeClr val="tx1"/>
                </a:solidFill>
                <a:latin typeface="Trebuchet MS" pitchFamily="34" charset="0"/>
              </a:defRPr>
            </a:lvl8pPr>
            <a:lvl9pPr marL="3651085" indent="-214770" defTabSz="881451" eaLnBrk="0" fontAlgn="base" hangingPunct="0">
              <a:spcBef>
                <a:spcPct val="0"/>
              </a:spcBef>
              <a:spcAft>
                <a:spcPct val="0"/>
              </a:spcAft>
              <a:defRPr sz="2300">
                <a:solidFill>
                  <a:schemeClr val="tx1"/>
                </a:solidFill>
                <a:latin typeface="Trebuchet MS" pitchFamily="34" charset="0"/>
              </a:defRPr>
            </a:lvl9pPr>
          </a:lstStyle>
          <a:p>
            <a:fld id="{425B2D30-FE10-44D1-8A98-7E865BF3AB5D}" type="slidenum">
              <a:rPr lang="en-US" sz="900"/>
              <a:pPr/>
              <a:t>126</a:t>
            </a:fld>
            <a:endParaRPr lang="en-US" sz="900"/>
          </a:p>
        </p:txBody>
      </p:sp>
      <p:sp>
        <p:nvSpPr>
          <p:cNvPr id="244739" name="Rectangle 2"/>
          <p:cNvSpPr>
            <a:spLocks noGrp="1" noRot="1" noChangeAspect="1" noChangeArrowheads="1" noTextEdit="1"/>
          </p:cNvSpPr>
          <p:nvPr>
            <p:ph type="sldImg"/>
          </p:nvPr>
        </p:nvSpPr>
        <p:spPr>
          <a:xfrm>
            <a:off x="1144588" y="687388"/>
            <a:ext cx="4568825" cy="3427412"/>
          </a:xfrm>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451" eaLnBrk="0" hangingPunct="0">
              <a:defRPr sz="2300">
                <a:solidFill>
                  <a:schemeClr val="tx1"/>
                </a:solidFill>
                <a:latin typeface="Trebuchet MS" pitchFamily="34" charset="0"/>
              </a:defRPr>
            </a:lvl1pPr>
            <a:lvl2pPr marL="698002" indent="-268462" defTabSz="881451" eaLnBrk="0" hangingPunct="0">
              <a:defRPr sz="2300">
                <a:solidFill>
                  <a:schemeClr val="tx1"/>
                </a:solidFill>
                <a:latin typeface="Trebuchet MS" pitchFamily="34" charset="0"/>
              </a:defRPr>
            </a:lvl2pPr>
            <a:lvl3pPr marL="1073849" indent="-214770" defTabSz="881451" eaLnBrk="0" hangingPunct="0">
              <a:defRPr sz="2300">
                <a:solidFill>
                  <a:schemeClr val="tx1"/>
                </a:solidFill>
                <a:latin typeface="Trebuchet MS" pitchFamily="34" charset="0"/>
              </a:defRPr>
            </a:lvl3pPr>
            <a:lvl4pPr marL="1503388" indent="-214770" defTabSz="881451" eaLnBrk="0" hangingPunct="0">
              <a:defRPr sz="2300">
                <a:solidFill>
                  <a:schemeClr val="tx1"/>
                </a:solidFill>
                <a:latin typeface="Trebuchet MS" pitchFamily="34" charset="0"/>
              </a:defRPr>
            </a:lvl4pPr>
            <a:lvl5pPr marL="1932927" indent="-214770" defTabSz="881451" eaLnBrk="0" hangingPunct="0">
              <a:defRPr sz="2300">
                <a:solidFill>
                  <a:schemeClr val="tx1"/>
                </a:solidFill>
                <a:latin typeface="Trebuchet MS" pitchFamily="34" charset="0"/>
              </a:defRPr>
            </a:lvl5pPr>
            <a:lvl6pPr marL="2362467" indent="-214770" defTabSz="881451" eaLnBrk="0" fontAlgn="base" hangingPunct="0">
              <a:spcBef>
                <a:spcPct val="0"/>
              </a:spcBef>
              <a:spcAft>
                <a:spcPct val="0"/>
              </a:spcAft>
              <a:defRPr sz="2300">
                <a:solidFill>
                  <a:schemeClr val="tx1"/>
                </a:solidFill>
                <a:latin typeface="Trebuchet MS" pitchFamily="34" charset="0"/>
              </a:defRPr>
            </a:lvl6pPr>
            <a:lvl7pPr marL="2792006" indent="-214770" defTabSz="881451" eaLnBrk="0" fontAlgn="base" hangingPunct="0">
              <a:spcBef>
                <a:spcPct val="0"/>
              </a:spcBef>
              <a:spcAft>
                <a:spcPct val="0"/>
              </a:spcAft>
              <a:defRPr sz="2300">
                <a:solidFill>
                  <a:schemeClr val="tx1"/>
                </a:solidFill>
                <a:latin typeface="Trebuchet MS" pitchFamily="34" charset="0"/>
              </a:defRPr>
            </a:lvl7pPr>
            <a:lvl8pPr marL="3221546" indent="-214770" defTabSz="881451" eaLnBrk="0" fontAlgn="base" hangingPunct="0">
              <a:spcBef>
                <a:spcPct val="0"/>
              </a:spcBef>
              <a:spcAft>
                <a:spcPct val="0"/>
              </a:spcAft>
              <a:defRPr sz="2300">
                <a:solidFill>
                  <a:schemeClr val="tx1"/>
                </a:solidFill>
                <a:latin typeface="Trebuchet MS" pitchFamily="34" charset="0"/>
              </a:defRPr>
            </a:lvl8pPr>
            <a:lvl9pPr marL="3651085" indent="-214770" defTabSz="881451" eaLnBrk="0" fontAlgn="base" hangingPunct="0">
              <a:spcBef>
                <a:spcPct val="0"/>
              </a:spcBef>
              <a:spcAft>
                <a:spcPct val="0"/>
              </a:spcAft>
              <a:defRPr sz="2300">
                <a:solidFill>
                  <a:schemeClr val="tx1"/>
                </a:solidFill>
                <a:latin typeface="Trebuchet MS" pitchFamily="34" charset="0"/>
              </a:defRPr>
            </a:lvl9pPr>
          </a:lstStyle>
          <a:p>
            <a:fld id="{C20E087E-1F72-4473-B41A-EBDF01AB0859}" type="slidenum">
              <a:rPr lang="en-US" sz="900"/>
              <a:pPr/>
              <a:t>3</a:t>
            </a:fld>
            <a:endParaRPr lang="en-US" sz="900"/>
          </a:p>
        </p:txBody>
      </p:sp>
      <p:sp>
        <p:nvSpPr>
          <p:cNvPr id="235523" name="Rectangle 2"/>
          <p:cNvSpPr>
            <a:spLocks noGrp="1" noRot="1" noChangeAspect="1" noChangeArrowheads="1" noTextEdit="1"/>
          </p:cNvSpPr>
          <p:nvPr>
            <p:ph type="sldImg"/>
          </p:nvPr>
        </p:nvSpPr>
        <p:spPr>
          <a:xfrm>
            <a:off x="1144588" y="687388"/>
            <a:ext cx="4568825" cy="3427412"/>
          </a:xfrm>
          <a:ln/>
        </p:spPr>
      </p:sp>
      <p:sp>
        <p:nvSpPr>
          <p:cNvPr id="235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451" eaLnBrk="0" hangingPunct="0">
              <a:defRPr sz="2300">
                <a:solidFill>
                  <a:schemeClr val="tx1"/>
                </a:solidFill>
                <a:latin typeface="Trebuchet MS" pitchFamily="34" charset="0"/>
              </a:defRPr>
            </a:lvl1pPr>
            <a:lvl2pPr marL="698002" indent="-268462" defTabSz="881451" eaLnBrk="0" hangingPunct="0">
              <a:defRPr sz="2300">
                <a:solidFill>
                  <a:schemeClr val="tx1"/>
                </a:solidFill>
                <a:latin typeface="Trebuchet MS" pitchFamily="34" charset="0"/>
              </a:defRPr>
            </a:lvl2pPr>
            <a:lvl3pPr marL="1073849" indent="-214770" defTabSz="881451" eaLnBrk="0" hangingPunct="0">
              <a:defRPr sz="2300">
                <a:solidFill>
                  <a:schemeClr val="tx1"/>
                </a:solidFill>
                <a:latin typeface="Trebuchet MS" pitchFamily="34" charset="0"/>
              </a:defRPr>
            </a:lvl3pPr>
            <a:lvl4pPr marL="1503388" indent="-214770" defTabSz="881451" eaLnBrk="0" hangingPunct="0">
              <a:defRPr sz="2300">
                <a:solidFill>
                  <a:schemeClr val="tx1"/>
                </a:solidFill>
                <a:latin typeface="Trebuchet MS" pitchFamily="34" charset="0"/>
              </a:defRPr>
            </a:lvl4pPr>
            <a:lvl5pPr marL="1932927" indent="-214770" defTabSz="881451" eaLnBrk="0" hangingPunct="0">
              <a:defRPr sz="2300">
                <a:solidFill>
                  <a:schemeClr val="tx1"/>
                </a:solidFill>
                <a:latin typeface="Trebuchet MS" pitchFamily="34" charset="0"/>
              </a:defRPr>
            </a:lvl5pPr>
            <a:lvl6pPr marL="2362467" indent="-214770" defTabSz="881451" eaLnBrk="0" fontAlgn="base" hangingPunct="0">
              <a:spcBef>
                <a:spcPct val="0"/>
              </a:spcBef>
              <a:spcAft>
                <a:spcPct val="0"/>
              </a:spcAft>
              <a:defRPr sz="2300">
                <a:solidFill>
                  <a:schemeClr val="tx1"/>
                </a:solidFill>
                <a:latin typeface="Trebuchet MS" pitchFamily="34" charset="0"/>
              </a:defRPr>
            </a:lvl6pPr>
            <a:lvl7pPr marL="2792006" indent="-214770" defTabSz="881451" eaLnBrk="0" fontAlgn="base" hangingPunct="0">
              <a:spcBef>
                <a:spcPct val="0"/>
              </a:spcBef>
              <a:spcAft>
                <a:spcPct val="0"/>
              </a:spcAft>
              <a:defRPr sz="2300">
                <a:solidFill>
                  <a:schemeClr val="tx1"/>
                </a:solidFill>
                <a:latin typeface="Trebuchet MS" pitchFamily="34" charset="0"/>
              </a:defRPr>
            </a:lvl7pPr>
            <a:lvl8pPr marL="3221546" indent="-214770" defTabSz="881451" eaLnBrk="0" fontAlgn="base" hangingPunct="0">
              <a:spcBef>
                <a:spcPct val="0"/>
              </a:spcBef>
              <a:spcAft>
                <a:spcPct val="0"/>
              </a:spcAft>
              <a:defRPr sz="2300">
                <a:solidFill>
                  <a:schemeClr val="tx1"/>
                </a:solidFill>
                <a:latin typeface="Trebuchet MS" pitchFamily="34" charset="0"/>
              </a:defRPr>
            </a:lvl8pPr>
            <a:lvl9pPr marL="3651085" indent="-214770" defTabSz="881451" eaLnBrk="0" fontAlgn="base" hangingPunct="0">
              <a:spcBef>
                <a:spcPct val="0"/>
              </a:spcBef>
              <a:spcAft>
                <a:spcPct val="0"/>
              </a:spcAft>
              <a:defRPr sz="2300">
                <a:solidFill>
                  <a:schemeClr val="tx1"/>
                </a:solidFill>
                <a:latin typeface="Trebuchet MS" pitchFamily="34" charset="0"/>
              </a:defRPr>
            </a:lvl9pPr>
          </a:lstStyle>
          <a:p>
            <a:fld id="{FC732E80-790D-4A56-8656-BACFDB43DE0A}" type="slidenum">
              <a:rPr lang="en-US" sz="900"/>
              <a:pPr/>
              <a:t>43</a:t>
            </a:fld>
            <a:endParaRPr lang="en-US" sz="900"/>
          </a:p>
        </p:txBody>
      </p:sp>
      <p:sp>
        <p:nvSpPr>
          <p:cNvPr id="236547" name="Rectangle 2"/>
          <p:cNvSpPr>
            <a:spLocks noGrp="1" noRot="1" noChangeAspect="1" noChangeArrowheads="1" noTextEdit="1"/>
          </p:cNvSpPr>
          <p:nvPr>
            <p:ph type="sldImg"/>
          </p:nvPr>
        </p:nvSpPr>
        <p:spPr>
          <a:xfrm>
            <a:off x="1144588" y="687388"/>
            <a:ext cx="4568825" cy="3427412"/>
          </a:xfrm>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451" eaLnBrk="0" hangingPunct="0">
              <a:defRPr sz="2300">
                <a:solidFill>
                  <a:schemeClr val="tx1"/>
                </a:solidFill>
                <a:latin typeface="Trebuchet MS" pitchFamily="34" charset="0"/>
              </a:defRPr>
            </a:lvl1pPr>
            <a:lvl2pPr marL="698002" indent="-268462" defTabSz="881451" eaLnBrk="0" hangingPunct="0">
              <a:defRPr sz="2300">
                <a:solidFill>
                  <a:schemeClr val="tx1"/>
                </a:solidFill>
                <a:latin typeface="Trebuchet MS" pitchFamily="34" charset="0"/>
              </a:defRPr>
            </a:lvl2pPr>
            <a:lvl3pPr marL="1073849" indent="-214770" defTabSz="881451" eaLnBrk="0" hangingPunct="0">
              <a:defRPr sz="2300">
                <a:solidFill>
                  <a:schemeClr val="tx1"/>
                </a:solidFill>
                <a:latin typeface="Trebuchet MS" pitchFamily="34" charset="0"/>
              </a:defRPr>
            </a:lvl3pPr>
            <a:lvl4pPr marL="1503388" indent="-214770" defTabSz="881451" eaLnBrk="0" hangingPunct="0">
              <a:defRPr sz="2300">
                <a:solidFill>
                  <a:schemeClr val="tx1"/>
                </a:solidFill>
                <a:latin typeface="Trebuchet MS" pitchFamily="34" charset="0"/>
              </a:defRPr>
            </a:lvl4pPr>
            <a:lvl5pPr marL="1932927" indent="-214770" defTabSz="881451" eaLnBrk="0" hangingPunct="0">
              <a:defRPr sz="2300">
                <a:solidFill>
                  <a:schemeClr val="tx1"/>
                </a:solidFill>
                <a:latin typeface="Trebuchet MS" pitchFamily="34" charset="0"/>
              </a:defRPr>
            </a:lvl5pPr>
            <a:lvl6pPr marL="2362467" indent="-214770" defTabSz="881451" eaLnBrk="0" fontAlgn="base" hangingPunct="0">
              <a:spcBef>
                <a:spcPct val="0"/>
              </a:spcBef>
              <a:spcAft>
                <a:spcPct val="0"/>
              </a:spcAft>
              <a:defRPr sz="2300">
                <a:solidFill>
                  <a:schemeClr val="tx1"/>
                </a:solidFill>
                <a:latin typeface="Trebuchet MS" pitchFamily="34" charset="0"/>
              </a:defRPr>
            </a:lvl6pPr>
            <a:lvl7pPr marL="2792006" indent="-214770" defTabSz="881451" eaLnBrk="0" fontAlgn="base" hangingPunct="0">
              <a:spcBef>
                <a:spcPct val="0"/>
              </a:spcBef>
              <a:spcAft>
                <a:spcPct val="0"/>
              </a:spcAft>
              <a:defRPr sz="2300">
                <a:solidFill>
                  <a:schemeClr val="tx1"/>
                </a:solidFill>
                <a:latin typeface="Trebuchet MS" pitchFamily="34" charset="0"/>
              </a:defRPr>
            </a:lvl7pPr>
            <a:lvl8pPr marL="3221546" indent="-214770" defTabSz="881451" eaLnBrk="0" fontAlgn="base" hangingPunct="0">
              <a:spcBef>
                <a:spcPct val="0"/>
              </a:spcBef>
              <a:spcAft>
                <a:spcPct val="0"/>
              </a:spcAft>
              <a:defRPr sz="2300">
                <a:solidFill>
                  <a:schemeClr val="tx1"/>
                </a:solidFill>
                <a:latin typeface="Trebuchet MS" pitchFamily="34" charset="0"/>
              </a:defRPr>
            </a:lvl8pPr>
            <a:lvl9pPr marL="3651085" indent="-214770" defTabSz="881451" eaLnBrk="0" fontAlgn="base" hangingPunct="0">
              <a:spcBef>
                <a:spcPct val="0"/>
              </a:spcBef>
              <a:spcAft>
                <a:spcPct val="0"/>
              </a:spcAft>
              <a:defRPr sz="2300">
                <a:solidFill>
                  <a:schemeClr val="tx1"/>
                </a:solidFill>
                <a:latin typeface="Trebuchet MS" pitchFamily="34" charset="0"/>
              </a:defRPr>
            </a:lvl9pPr>
          </a:lstStyle>
          <a:p>
            <a:fld id="{6D4EA48B-1153-4CE9-B4D9-2AB64C212020}" type="slidenum">
              <a:rPr lang="en-US" sz="900"/>
              <a:pPr/>
              <a:t>46</a:t>
            </a:fld>
            <a:endParaRPr lang="en-US" sz="900"/>
          </a:p>
        </p:txBody>
      </p:sp>
      <p:sp>
        <p:nvSpPr>
          <p:cNvPr id="237571" name="Rectangle 2"/>
          <p:cNvSpPr>
            <a:spLocks noGrp="1" noRot="1" noChangeAspect="1" noChangeArrowheads="1" noTextEdit="1"/>
          </p:cNvSpPr>
          <p:nvPr>
            <p:ph type="sldImg"/>
          </p:nvPr>
        </p:nvSpPr>
        <p:spPr>
          <a:xfrm>
            <a:off x="1144588" y="687388"/>
            <a:ext cx="4568825" cy="3427412"/>
          </a:xfrm>
          <a:ln/>
        </p:spPr>
      </p:sp>
      <p:sp>
        <p:nvSpPr>
          <p:cNvPr id="237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451" eaLnBrk="0" hangingPunct="0">
              <a:defRPr sz="2300">
                <a:solidFill>
                  <a:schemeClr val="tx1"/>
                </a:solidFill>
                <a:latin typeface="Trebuchet MS" pitchFamily="34" charset="0"/>
              </a:defRPr>
            </a:lvl1pPr>
            <a:lvl2pPr marL="698002" indent="-268462" defTabSz="881451" eaLnBrk="0" hangingPunct="0">
              <a:defRPr sz="2300">
                <a:solidFill>
                  <a:schemeClr val="tx1"/>
                </a:solidFill>
                <a:latin typeface="Trebuchet MS" pitchFamily="34" charset="0"/>
              </a:defRPr>
            </a:lvl2pPr>
            <a:lvl3pPr marL="1073849" indent="-214770" defTabSz="881451" eaLnBrk="0" hangingPunct="0">
              <a:defRPr sz="2300">
                <a:solidFill>
                  <a:schemeClr val="tx1"/>
                </a:solidFill>
                <a:latin typeface="Trebuchet MS" pitchFamily="34" charset="0"/>
              </a:defRPr>
            </a:lvl3pPr>
            <a:lvl4pPr marL="1503388" indent="-214770" defTabSz="881451" eaLnBrk="0" hangingPunct="0">
              <a:defRPr sz="2300">
                <a:solidFill>
                  <a:schemeClr val="tx1"/>
                </a:solidFill>
                <a:latin typeface="Trebuchet MS" pitchFamily="34" charset="0"/>
              </a:defRPr>
            </a:lvl4pPr>
            <a:lvl5pPr marL="1932927" indent="-214770" defTabSz="881451" eaLnBrk="0" hangingPunct="0">
              <a:defRPr sz="2300">
                <a:solidFill>
                  <a:schemeClr val="tx1"/>
                </a:solidFill>
                <a:latin typeface="Trebuchet MS" pitchFamily="34" charset="0"/>
              </a:defRPr>
            </a:lvl5pPr>
            <a:lvl6pPr marL="2362467" indent="-214770" defTabSz="881451" eaLnBrk="0" fontAlgn="base" hangingPunct="0">
              <a:spcBef>
                <a:spcPct val="0"/>
              </a:spcBef>
              <a:spcAft>
                <a:spcPct val="0"/>
              </a:spcAft>
              <a:defRPr sz="2300">
                <a:solidFill>
                  <a:schemeClr val="tx1"/>
                </a:solidFill>
                <a:latin typeface="Trebuchet MS" pitchFamily="34" charset="0"/>
              </a:defRPr>
            </a:lvl6pPr>
            <a:lvl7pPr marL="2792006" indent="-214770" defTabSz="881451" eaLnBrk="0" fontAlgn="base" hangingPunct="0">
              <a:spcBef>
                <a:spcPct val="0"/>
              </a:spcBef>
              <a:spcAft>
                <a:spcPct val="0"/>
              </a:spcAft>
              <a:defRPr sz="2300">
                <a:solidFill>
                  <a:schemeClr val="tx1"/>
                </a:solidFill>
                <a:latin typeface="Trebuchet MS" pitchFamily="34" charset="0"/>
              </a:defRPr>
            </a:lvl7pPr>
            <a:lvl8pPr marL="3221546" indent="-214770" defTabSz="881451" eaLnBrk="0" fontAlgn="base" hangingPunct="0">
              <a:spcBef>
                <a:spcPct val="0"/>
              </a:spcBef>
              <a:spcAft>
                <a:spcPct val="0"/>
              </a:spcAft>
              <a:defRPr sz="2300">
                <a:solidFill>
                  <a:schemeClr val="tx1"/>
                </a:solidFill>
                <a:latin typeface="Trebuchet MS" pitchFamily="34" charset="0"/>
              </a:defRPr>
            </a:lvl8pPr>
            <a:lvl9pPr marL="3651085" indent="-214770" defTabSz="881451" eaLnBrk="0" fontAlgn="base" hangingPunct="0">
              <a:spcBef>
                <a:spcPct val="0"/>
              </a:spcBef>
              <a:spcAft>
                <a:spcPct val="0"/>
              </a:spcAft>
              <a:defRPr sz="2300">
                <a:solidFill>
                  <a:schemeClr val="tx1"/>
                </a:solidFill>
                <a:latin typeface="Trebuchet MS" pitchFamily="34" charset="0"/>
              </a:defRPr>
            </a:lvl9pPr>
          </a:lstStyle>
          <a:p>
            <a:fld id="{2D9269B1-26D2-4DEE-9F40-E3D390861232}" type="slidenum">
              <a:rPr lang="en-US" sz="900"/>
              <a:pPr/>
              <a:t>56</a:t>
            </a:fld>
            <a:endParaRPr lang="en-US" sz="900"/>
          </a:p>
        </p:txBody>
      </p:sp>
      <p:sp>
        <p:nvSpPr>
          <p:cNvPr id="238595" name="Rectangle 2"/>
          <p:cNvSpPr>
            <a:spLocks noGrp="1" noRot="1" noChangeAspect="1" noChangeArrowheads="1" noTextEdit="1"/>
          </p:cNvSpPr>
          <p:nvPr>
            <p:ph type="sldImg"/>
          </p:nvPr>
        </p:nvSpPr>
        <p:spPr>
          <a:xfrm>
            <a:off x="1144588" y="687388"/>
            <a:ext cx="4568825" cy="3427412"/>
          </a:xfrm>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451" eaLnBrk="0" hangingPunct="0">
              <a:defRPr sz="2300">
                <a:solidFill>
                  <a:schemeClr val="tx1"/>
                </a:solidFill>
                <a:latin typeface="Trebuchet MS" pitchFamily="34" charset="0"/>
              </a:defRPr>
            </a:lvl1pPr>
            <a:lvl2pPr marL="698002" indent="-268462" defTabSz="881451" eaLnBrk="0" hangingPunct="0">
              <a:defRPr sz="2300">
                <a:solidFill>
                  <a:schemeClr val="tx1"/>
                </a:solidFill>
                <a:latin typeface="Trebuchet MS" pitchFamily="34" charset="0"/>
              </a:defRPr>
            </a:lvl2pPr>
            <a:lvl3pPr marL="1073849" indent="-214770" defTabSz="881451" eaLnBrk="0" hangingPunct="0">
              <a:defRPr sz="2300">
                <a:solidFill>
                  <a:schemeClr val="tx1"/>
                </a:solidFill>
                <a:latin typeface="Trebuchet MS" pitchFamily="34" charset="0"/>
              </a:defRPr>
            </a:lvl3pPr>
            <a:lvl4pPr marL="1503388" indent="-214770" defTabSz="881451" eaLnBrk="0" hangingPunct="0">
              <a:defRPr sz="2300">
                <a:solidFill>
                  <a:schemeClr val="tx1"/>
                </a:solidFill>
                <a:latin typeface="Trebuchet MS" pitchFamily="34" charset="0"/>
              </a:defRPr>
            </a:lvl4pPr>
            <a:lvl5pPr marL="1932927" indent="-214770" defTabSz="881451" eaLnBrk="0" hangingPunct="0">
              <a:defRPr sz="2300">
                <a:solidFill>
                  <a:schemeClr val="tx1"/>
                </a:solidFill>
                <a:latin typeface="Trebuchet MS" pitchFamily="34" charset="0"/>
              </a:defRPr>
            </a:lvl5pPr>
            <a:lvl6pPr marL="2362467" indent="-214770" defTabSz="881451" eaLnBrk="0" fontAlgn="base" hangingPunct="0">
              <a:spcBef>
                <a:spcPct val="0"/>
              </a:spcBef>
              <a:spcAft>
                <a:spcPct val="0"/>
              </a:spcAft>
              <a:defRPr sz="2300">
                <a:solidFill>
                  <a:schemeClr val="tx1"/>
                </a:solidFill>
                <a:latin typeface="Trebuchet MS" pitchFamily="34" charset="0"/>
              </a:defRPr>
            </a:lvl6pPr>
            <a:lvl7pPr marL="2792006" indent="-214770" defTabSz="881451" eaLnBrk="0" fontAlgn="base" hangingPunct="0">
              <a:spcBef>
                <a:spcPct val="0"/>
              </a:spcBef>
              <a:spcAft>
                <a:spcPct val="0"/>
              </a:spcAft>
              <a:defRPr sz="2300">
                <a:solidFill>
                  <a:schemeClr val="tx1"/>
                </a:solidFill>
                <a:latin typeface="Trebuchet MS" pitchFamily="34" charset="0"/>
              </a:defRPr>
            </a:lvl7pPr>
            <a:lvl8pPr marL="3221546" indent="-214770" defTabSz="881451" eaLnBrk="0" fontAlgn="base" hangingPunct="0">
              <a:spcBef>
                <a:spcPct val="0"/>
              </a:spcBef>
              <a:spcAft>
                <a:spcPct val="0"/>
              </a:spcAft>
              <a:defRPr sz="2300">
                <a:solidFill>
                  <a:schemeClr val="tx1"/>
                </a:solidFill>
                <a:latin typeface="Trebuchet MS" pitchFamily="34" charset="0"/>
              </a:defRPr>
            </a:lvl8pPr>
            <a:lvl9pPr marL="3651085" indent="-214770" defTabSz="881451" eaLnBrk="0" fontAlgn="base" hangingPunct="0">
              <a:spcBef>
                <a:spcPct val="0"/>
              </a:spcBef>
              <a:spcAft>
                <a:spcPct val="0"/>
              </a:spcAft>
              <a:defRPr sz="2300">
                <a:solidFill>
                  <a:schemeClr val="tx1"/>
                </a:solidFill>
                <a:latin typeface="Trebuchet MS" pitchFamily="34" charset="0"/>
              </a:defRPr>
            </a:lvl9pPr>
          </a:lstStyle>
          <a:p>
            <a:fld id="{EC412DC3-8887-4E06-BED0-9873AF2D44DA}" type="slidenum">
              <a:rPr lang="en-US" sz="900"/>
              <a:pPr/>
              <a:t>73</a:t>
            </a:fld>
            <a:endParaRPr lang="en-US" sz="900"/>
          </a:p>
        </p:txBody>
      </p:sp>
      <p:sp>
        <p:nvSpPr>
          <p:cNvPr id="239619" name="Rectangle 2"/>
          <p:cNvSpPr>
            <a:spLocks noGrp="1" noRot="1" noChangeAspect="1" noChangeArrowheads="1" noTextEdit="1"/>
          </p:cNvSpPr>
          <p:nvPr>
            <p:ph type="sldImg"/>
          </p:nvPr>
        </p:nvSpPr>
        <p:spPr>
          <a:xfrm>
            <a:off x="1144588" y="687388"/>
            <a:ext cx="4568825" cy="3427412"/>
          </a:xfrm>
          <a:ln/>
        </p:spPr>
      </p:sp>
      <p:sp>
        <p:nvSpPr>
          <p:cNvPr id="239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451" eaLnBrk="0" hangingPunct="0">
              <a:defRPr sz="2300">
                <a:solidFill>
                  <a:schemeClr val="tx1"/>
                </a:solidFill>
                <a:latin typeface="Trebuchet MS" pitchFamily="34" charset="0"/>
              </a:defRPr>
            </a:lvl1pPr>
            <a:lvl2pPr marL="698002" indent="-268462" defTabSz="881451" eaLnBrk="0" hangingPunct="0">
              <a:defRPr sz="2300">
                <a:solidFill>
                  <a:schemeClr val="tx1"/>
                </a:solidFill>
                <a:latin typeface="Trebuchet MS" pitchFamily="34" charset="0"/>
              </a:defRPr>
            </a:lvl2pPr>
            <a:lvl3pPr marL="1073849" indent="-214770" defTabSz="881451" eaLnBrk="0" hangingPunct="0">
              <a:defRPr sz="2300">
                <a:solidFill>
                  <a:schemeClr val="tx1"/>
                </a:solidFill>
                <a:latin typeface="Trebuchet MS" pitchFamily="34" charset="0"/>
              </a:defRPr>
            </a:lvl3pPr>
            <a:lvl4pPr marL="1503388" indent="-214770" defTabSz="881451" eaLnBrk="0" hangingPunct="0">
              <a:defRPr sz="2300">
                <a:solidFill>
                  <a:schemeClr val="tx1"/>
                </a:solidFill>
                <a:latin typeface="Trebuchet MS" pitchFamily="34" charset="0"/>
              </a:defRPr>
            </a:lvl4pPr>
            <a:lvl5pPr marL="1932927" indent="-214770" defTabSz="881451" eaLnBrk="0" hangingPunct="0">
              <a:defRPr sz="2300">
                <a:solidFill>
                  <a:schemeClr val="tx1"/>
                </a:solidFill>
                <a:latin typeface="Trebuchet MS" pitchFamily="34" charset="0"/>
              </a:defRPr>
            </a:lvl5pPr>
            <a:lvl6pPr marL="2362467" indent="-214770" defTabSz="881451" eaLnBrk="0" fontAlgn="base" hangingPunct="0">
              <a:spcBef>
                <a:spcPct val="0"/>
              </a:spcBef>
              <a:spcAft>
                <a:spcPct val="0"/>
              </a:spcAft>
              <a:defRPr sz="2300">
                <a:solidFill>
                  <a:schemeClr val="tx1"/>
                </a:solidFill>
                <a:latin typeface="Trebuchet MS" pitchFamily="34" charset="0"/>
              </a:defRPr>
            </a:lvl6pPr>
            <a:lvl7pPr marL="2792006" indent="-214770" defTabSz="881451" eaLnBrk="0" fontAlgn="base" hangingPunct="0">
              <a:spcBef>
                <a:spcPct val="0"/>
              </a:spcBef>
              <a:spcAft>
                <a:spcPct val="0"/>
              </a:spcAft>
              <a:defRPr sz="2300">
                <a:solidFill>
                  <a:schemeClr val="tx1"/>
                </a:solidFill>
                <a:latin typeface="Trebuchet MS" pitchFamily="34" charset="0"/>
              </a:defRPr>
            </a:lvl7pPr>
            <a:lvl8pPr marL="3221546" indent="-214770" defTabSz="881451" eaLnBrk="0" fontAlgn="base" hangingPunct="0">
              <a:spcBef>
                <a:spcPct val="0"/>
              </a:spcBef>
              <a:spcAft>
                <a:spcPct val="0"/>
              </a:spcAft>
              <a:defRPr sz="2300">
                <a:solidFill>
                  <a:schemeClr val="tx1"/>
                </a:solidFill>
                <a:latin typeface="Trebuchet MS" pitchFamily="34" charset="0"/>
              </a:defRPr>
            </a:lvl8pPr>
            <a:lvl9pPr marL="3651085" indent="-214770" defTabSz="881451" eaLnBrk="0" fontAlgn="base" hangingPunct="0">
              <a:spcBef>
                <a:spcPct val="0"/>
              </a:spcBef>
              <a:spcAft>
                <a:spcPct val="0"/>
              </a:spcAft>
              <a:defRPr sz="2300">
                <a:solidFill>
                  <a:schemeClr val="tx1"/>
                </a:solidFill>
                <a:latin typeface="Trebuchet MS" pitchFamily="34" charset="0"/>
              </a:defRPr>
            </a:lvl9pPr>
          </a:lstStyle>
          <a:p>
            <a:fld id="{3B198B49-10C4-45D2-9F5C-7975DA8FE33B}" type="slidenum">
              <a:rPr lang="en-US" sz="900"/>
              <a:pPr/>
              <a:t>79</a:t>
            </a:fld>
            <a:endParaRPr lang="en-US" sz="900"/>
          </a:p>
        </p:txBody>
      </p:sp>
      <p:sp>
        <p:nvSpPr>
          <p:cNvPr id="240643" name="Rectangle 2"/>
          <p:cNvSpPr>
            <a:spLocks noGrp="1" noRot="1" noChangeAspect="1" noChangeArrowheads="1" noTextEdit="1"/>
          </p:cNvSpPr>
          <p:nvPr>
            <p:ph type="sldImg"/>
          </p:nvPr>
        </p:nvSpPr>
        <p:spPr>
          <a:xfrm>
            <a:off x="1144588" y="687388"/>
            <a:ext cx="4568825" cy="3427412"/>
          </a:xfrm>
          <a:ln/>
        </p:spPr>
      </p:sp>
      <p:sp>
        <p:nvSpPr>
          <p:cNvPr id="240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451" eaLnBrk="0" hangingPunct="0">
              <a:defRPr sz="2300">
                <a:solidFill>
                  <a:schemeClr val="tx1"/>
                </a:solidFill>
                <a:latin typeface="Trebuchet MS" pitchFamily="34" charset="0"/>
              </a:defRPr>
            </a:lvl1pPr>
            <a:lvl2pPr marL="698002" indent="-268462" defTabSz="881451" eaLnBrk="0" hangingPunct="0">
              <a:defRPr sz="2300">
                <a:solidFill>
                  <a:schemeClr val="tx1"/>
                </a:solidFill>
                <a:latin typeface="Trebuchet MS" pitchFamily="34" charset="0"/>
              </a:defRPr>
            </a:lvl2pPr>
            <a:lvl3pPr marL="1073849" indent="-214770" defTabSz="881451" eaLnBrk="0" hangingPunct="0">
              <a:defRPr sz="2300">
                <a:solidFill>
                  <a:schemeClr val="tx1"/>
                </a:solidFill>
                <a:latin typeface="Trebuchet MS" pitchFamily="34" charset="0"/>
              </a:defRPr>
            </a:lvl3pPr>
            <a:lvl4pPr marL="1503388" indent="-214770" defTabSz="881451" eaLnBrk="0" hangingPunct="0">
              <a:defRPr sz="2300">
                <a:solidFill>
                  <a:schemeClr val="tx1"/>
                </a:solidFill>
                <a:latin typeface="Trebuchet MS" pitchFamily="34" charset="0"/>
              </a:defRPr>
            </a:lvl4pPr>
            <a:lvl5pPr marL="1932927" indent="-214770" defTabSz="881451" eaLnBrk="0" hangingPunct="0">
              <a:defRPr sz="2300">
                <a:solidFill>
                  <a:schemeClr val="tx1"/>
                </a:solidFill>
                <a:latin typeface="Trebuchet MS" pitchFamily="34" charset="0"/>
              </a:defRPr>
            </a:lvl5pPr>
            <a:lvl6pPr marL="2362467" indent="-214770" defTabSz="881451" eaLnBrk="0" fontAlgn="base" hangingPunct="0">
              <a:spcBef>
                <a:spcPct val="0"/>
              </a:spcBef>
              <a:spcAft>
                <a:spcPct val="0"/>
              </a:spcAft>
              <a:defRPr sz="2300">
                <a:solidFill>
                  <a:schemeClr val="tx1"/>
                </a:solidFill>
                <a:latin typeface="Trebuchet MS" pitchFamily="34" charset="0"/>
              </a:defRPr>
            </a:lvl6pPr>
            <a:lvl7pPr marL="2792006" indent="-214770" defTabSz="881451" eaLnBrk="0" fontAlgn="base" hangingPunct="0">
              <a:spcBef>
                <a:spcPct val="0"/>
              </a:spcBef>
              <a:spcAft>
                <a:spcPct val="0"/>
              </a:spcAft>
              <a:defRPr sz="2300">
                <a:solidFill>
                  <a:schemeClr val="tx1"/>
                </a:solidFill>
                <a:latin typeface="Trebuchet MS" pitchFamily="34" charset="0"/>
              </a:defRPr>
            </a:lvl7pPr>
            <a:lvl8pPr marL="3221546" indent="-214770" defTabSz="881451" eaLnBrk="0" fontAlgn="base" hangingPunct="0">
              <a:spcBef>
                <a:spcPct val="0"/>
              </a:spcBef>
              <a:spcAft>
                <a:spcPct val="0"/>
              </a:spcAft>
              <a:defRPr sz="2300">
                <a:solidFill>
                  <a:schemeClr val="tx1"/>
                </a:solidFill>
                <a:latin typeface="Trebuchet MS" pitchFamily="34" charset="0"/>
              </a:defRPr>
            </a:lvl8pPr>
            <a:lvl9pPr marL="3651085" indent="-214770" defTabSz="881451" eaLnBrk="0" fontAlgn="base" hangingPunct="0">
              <a:spcBef>
                <a:spcPct val="0"/>
              </a:spcBef>
              <a:spcAft>
                <a:spcPct val="0"/>
              </a:spcAft>
              <a:defRPr sz="2300">
                <a:solidFill>
                  <a:schemeClr val="tx1"/>
                </a:solidFill>
                <a:latin typeface="Trebuchet MS" pitchFamily="34" charset="0"/>
              </a:defRPr>
            </a:lvl9pPr>
          </a:lstStyle>
          <a:p>
            <a:fld id="{1415A1EA-7987-40DF-B4A8-01CE00E4030F}" type="slidenum">
              <a:rPr lang="en-US" sz="900"/>
              <a:pPr/>
              <a:t>83</a:t>
            </a:fld>
            <a:endParaRPr lang="en-US" sz="900"/>
          </a:p>
        </p:txBody>
      </p:sp>
      <p:sp>
        <p:nvSpPr>
          <p:cNvPr id="241667" name="Rectangle 2"/>
          <p:cNvSpPr>
            <a:spLocks noGrp="1" noRot="1" noChangeAspect="1" noChangeArrowheads="1" noTextEdit="1"/>
          </p:cNvSpPr>
          <p:nvPr>
            <p:ph type="sldImg"/>
          </p:nvPr>
        </p:nvSpPr>
        <p:spPr>
          <a:xfrm>
            <a:off x="1144588" y="687388"/>
            <a:ext cx="4568825" cy="3427412"/>
          </a:xfrm>
          <a:ln/>
        </p:spPr>
      </p:sp>
      <p:sp>
        <p:nvSpPr>
          <p:cNvPr id="241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451" eaLnBrk="0" hangingPunct="0">
              <a:defRPr sz="2300">
                <a:solidFill>
                  <a:schemeClr val="tx1"/>
                </a:solidFill>
                <a:latin typeface="Trebuchet MS" pitchFamily="34" charset="0"/>
              </a:defRPr>
            </a:lvl1pPr>
            <a:lvl2pPr marL="698002" indent="-268462" defTabSz="881451" eaLnBrk="0" hangingPunct="0">
              <a:defRPr sz="2300">
                <a:solidFill>
                  <a:schemeClr val="tx1"/>
                </a:solidFill>
                <a:latin typeface="Trebuchet MS" pitchFamily="34" charset="0"/>
              </a:defRPr>
            </a:lvl2pPr>
            <a:lvl3pPr marL="1073849" indent="-214770" defTabSz="881451" eaLnBrk="0" hangingPunct="0">
              <a:defRPr sz="2300">
                <a:solidFill>
                  <a:schemeClr val="tx1"/>
                </a:solidFill>
                <a:latin typeface="Trebuchet MS" pitchFamily="34" charset="0"/>
              </a:defRPr>
            </a:lvl3pPr>
            <a:lvl4pPr marL="1503388" indent="-214770" defTabSz="881451" eaLnBrk="0" hangingPunct="0">
              <a:defRPr sz="2300">
                <a:solidFill>
                  <a:schemeClr val="tx1"/>
                </a:solidFill>
                <a:latin typeface="Trebuchet MS" pitchFamily="34" charset="0"/>
              </a:defRPr>
            </a:lvl4pPr>
            <a:lvl5pPr marL="1932927" indent="-214770" defTabSz="881451" eaLnBrk="0" hangingPunct="0">
              <a:defRPr sz="2300">
                <a:solidFill>
                  <a:schemeClr val="tx1"/>
                </a:solidFill>
                <a:latin typeface="Trebuchet MS" pitchFamily="34" charset="0"/>
              </a:defRPr>
            </a:lvl5pPr>
            <a:lvl6pPr marL="2362467" indent="-214770" defTabSz="881451" eaLnBrk="0" fontAlgn="base" hangingPunct="0">
              <a:spcBef>
                <a:spcPct val="0"/>
              </a:spcBef>
              <a:spcAft>
                <a:spcPct val="0"/>
              </a:spcAft>
              <a:defRPr sz="2300">
                <a:solidFill>
                  <a:schemeClr val="tx1"/>
                </a:solidFill>
                <a:latin typeface="Trebuchet MS" pitchFamily="34" charset="0"/>
              </a:defRPr>
            </a:lvl6pPr>
            <a:lvl7pPr marL="2792006" indent="-214770" defTabSz="881451" eaLnBrk="0" fontAlgn="base" hangingPunct="0">
              <a:spcBef>
                <a:spcPct val="0"/>
              </a:spcBef>
              <a:spcAft>
                <a:spcPct val="0"/>
              </a:spcAft>
              <a:defRPr sz="2300">
                <a:solidFill>
                  <a:schemeClr val="tx1"/>
                </a:solidFill>
                <a:latin typeface="Trebuchet MS" pitchFamily="34" charset="0"/>
              </a:defRPr>
            </a:lvl7pPr>
            <a:lvl8pPr marL="3221546" indent="-214770" defTabSz="881451" eaLnBrk="0" fontAlgn="base" hangingPunct="0">
              <a:spcBef>
                <a:spcPct val="0"/>
              </a:spcBef>
              <a:spcAft>
                <a:spcPct val="0"/>
              </a:spcAft>
              <a:defRPr sz="2300">
                <a:solidFill>
                  <a:schemeClr val="tx1"/>
                </a:solidFill>
                <a:latin typeface="Trebuchet MS" pitchFamily="34" charset="0"/>
              </a:defRPr>
            </a:lvl8pPr>
            <a:lvl9pPr marL="3651085" indent="-214770" defTabSz="881451" eaLnBrk="0" fontAlgn="base" hangingPunct="0">
              <a:spcBef>
                <a:spcPct val="0"/>
              </a:spcBef>
              <a:spcAft>
                <a:spcPct val="0"/>
              </a:spcAft>
              <a:defRPr sz="2300">
                <a:solidFill>
                  <a:schemeClr val="tx1"/>
                </a:solidFill>
                <a:latin typeface="Trebuchet MS" pitchFamily="34" charset="0"/>
              </a:defRPr>
            </a:lvl9pPr>
          </a:lstStyle>
          <a:p>
            <a:fld id="{3FD936FD-86DD-45F4-A581-308024F71ABC}" type="slidenum">
              <a:rPr lang="en-US" sz="900"/>
              <a:pPr/>
              <a:t>122</a:t>
            </a:fld>
            <a:endParaRPr lang="en-US" sz="900"/>
          </a:p>
        </p:txBody>
      </p:sp>
      <p:sp>
        <p:nvSpPr>
          <p:cNvPr id="245763" name="Rectangle 2"/>
          <p:cNvSpPr>
            <a:spLocks noGrp="1" noRot="1" noChangeAspect="1" noChangeArrowheads="1" noTextEdit="1"/>
          </p:cNvSpPr>
          <p:nvPr>
            <p:ph type="sldImg"/>
          </p:nvPr>
        </p:nvSpPr>
        <p:spPr>
          <a:xfrm>
            <a:off x="1144588" y="687388"/>
            <a:ext cx="4568825" cy="3427412"/>
          </a:xfrm>
          <a:ln/>
        </p:spPr>
      </p:sp>
      <p:sp>
        <p:nvSpPr>
          <p:cNvPr id="245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B0A084-47EC-4030-94DD-FCDA0D2D1E31}" type="datetimeFigureOut">
              <a:rPr lang="nl-BE" smtClean="0"/>
              <a:t>20/02/2021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2193B1A-6B41-4B80-A637-4CB54CC449C9}" type="slidenum">
              <a:rPr lang="nl-BE" smtClean="0"/>
              <a:t>‹#›</a:t>
            </a:fld>
            <a:endParaRPr lang="nl-BE"/>
          </a:p>
        </p:txBody>
      </p:sp>
    </p:spTree>
    <p:extLst>
      <p:ext uri="{BB962C8B-B14F-4D97-AF65-F5344CB8AC3E}">
        <p14:creationId xmlns:p14="http://schemas.microsoft.com/office/powerpoint/2010/main" val="829406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0A084-47EC-4030-94DD-FCDA0D2D1E31}" type="datetimeFigureOut">
              <a:rPr lang="nl-BE" smtClean="0"/>
              <a:t>20/02/2021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2193B1A-6B41-4B80-A637-4CB54CC449C9}" type="slidenum">
              <a:rPr lang="nl-BE" smtClean="0"/>
              <a:t>‹#›</a:t>
            </a:fld>
            <a:endParaRPr lang="nl-BE"/>
          </a:p>
        </p:txBody>
      </p:sp>
    </p:spTree>
    <p:extLst>
      <p:ext uri="{BB962C8B-B14F-4D97-AF65-F5344CB8AC3E}">
        <p14:creationId xmlns:p14="http://schemas.microsoft.com/office/powerpoint/2010/main" val="2310319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0A084-47EC-4030-94DD-FCDA0D2D1E31}" type="datetimeFigureOut">
              <a:rPr lang="nl-BE" smtClean="0"/>
              <a:t>20/02/2021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2193B1A-6B41-4B80-A637-4CB54CC449C9}" type="slidenum">
              <a:rPr lang="nl-BE" smtClean="0"/>
              <a:t>‹#›</a:t>
            </a:fld>
            <a:endParaRPr lang="nl-BE"/>
          </a:p>
        </p:txBody>
      </p:sp>
    </p:spTree>
    <p:extLst>
      <p:ext uri="{BB962C8B-B14F-4D97-AF65-F5344CB8AC3E}">
        <p14:creationId xmlns:p14="http://schemas.microsoft.com/office/powerpoint/2010/main" val="446127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912813" y="547688"/>
            <a:ext cx="7953375" cy="519112"/>
          </a:xfrm>
        </p:spPr>
        <p:txBody>
          <a:bodyPr/>
          <a:lstStyle/>
          <a:p>
            <a:r>
              <a:rPr lang="nl-NL"/>
              <a:t>Klik om de stijl te bewerken</a:t>
            </a:r>
            <a:endParaRPr lang="nl-BE"/>
          </a:p>
        </p:txBody>
      </p:sp>
      <p:sp>
        <p:nvSpPr>
          <p:cNvPr id="3" name="Tijdelijke aanduiding voor tekst 2"/>
          <p:cNvSpPr>
            <a:spLocks noGrp="1"/>
          </p:cNvSpPr>
          <p:nvPr>
            <p:ph type="body" sz="half" idx="1"/>
          </p:nvPr>
        </p:nvSpPr>
        <p:spPr>
          <a:xfrm>
            <a:off x="912813" y="1371600"/>
            <a:ext cx="3900487" cy="47244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965700" y="1371600"/>
            <a:ext cx="3900488" cy="47244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Rectangle 16"/>
          <p:cNvSpPr>
            <a:spLocks noGrp="1" noChangeArrowheads="1"/>
          </p:cNvSpPr>
          <p:nvPr>
            <p:ph type="sldNum" sz="quarter" idx="10"/>
          </p:nvPr>
        </p:nvSpPr>
        <p:spPr>
          <a:ln/>
        </p:spPr>
        <p:txBody>
          <a:bodyPr/>
          <a:lstStyle>
            <a:lvl1pPr>
              <a:defRPr/>
            </a:lvl1pPr>
          </a:lstStyle>
          <a:p>
            <a:pPr>
              <a:defRPr/>
            </a:pPr>
            <a:r>
              <a:rPr lang="en-US"/>
              <a:t> p. </a:t>
            </a:r>
            <a:fld id="{1ED6E407-A055-479D-8268-773DADEA3C1A}" type="slidenum">
              <a:rPr lang="en-US"/>
              <a:pPr>
                <a:defRPr/>
              </a:pPr>
              <a:t>‹#›</a:t>
            </a:fld>
            <a:endParaRPr lang="en-US"/>
          </a:p>
        </p:txBody>
      </p:sp>
    </p:spTree>
    <p:extLst>
      <p:ext uri="{BB962C8B-B14F-4D97-AF65-F5344CB8AC3E}">
        <p14:creationId xmlns:p14="http://schemas.microsoft.com/office/powerpoint/2010/main" val="64363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a:t>Click to edit Master title style</a:t>
            </a:r>
          </a:p>
        </p:txBody>
      </p:sp>
      <p:sp>
        <p:nvSpPr>
          <p:cNvPr id="3" name="Text Placeholder 2"/>
          <p:cNvSpPr>
            <a:spLocks noGrp="1"/>
          </p:cNvSpPr>
          <p:nvPr>
            <p:ph type="body" sz="half" idx="1"/>
          </p:nvPr>
        </p:nvSpPr>
        <p:spPr>
          <a:xfrm>
            <a:off x="1524000" y="19050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05400" y="1905000"/>
            <a:ext cx="3429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05400" y="4038600"/>
            <a:ext cx="3429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629400" y="6248400"/>
            <a:ext cx="1905000" cy="457200"/>
          </a:xfrm>
          <a:prstGeom prst="rect">
            <a:avLst/>
          </a:prstGeom>
        </p:spPr>
        <p:txBody>
          <a:bodyPr/>
          <a:lstStyle>
            <a:lvl1pPr>
              <a:defRPr/>
            </a:lvl1pPr>
          </a:lstStyle>
          <a:p>
            <a:pPr>
              <a:defRPr/>
            </a:pPr>
            <a:endParaRPr lang="nl-NL"/>
          </a:p>
        </p:txBody>
      </p:sp>
      <p:sp>
        <p:nvSpPr>
          <p:cNvPr id="7" name="Footer Placeholder 6"/>
          <p:cNvSpPr>
            <a:spLocks noGrp="1"/>
          </p:cNvSpPr>
          <p:nvPr>
            <p:ph type="ftr" sz="quarter" idx="11"/>
          </p:nvPr>
        </p:nvSpPr>
        <p:spPr>
          <a:xfrm>
            <a:off x="3276600" y="6248400"/>
            <a:ext cx="2895600" cy="457200"/>
          </a:xfrm>
          <a:prstGeom prst="rect">
            <a:avLst/>
          </a:prstGeom>
        </p:spPr>
        <p:txBody>
          <a:bodyPr/>
          <a:lstStyle>
            <a:lvl1pPr>
              <a:defRPr/>
            </a:lvl1pPr>
          </a:lstStyle>
          <a:p>
            <a:pPr>
              <a:defRPr/>
            </a:pPr>
            <a:endParaRPr lang="nl-NL"/>
          </a:p>
        </p:txBody>
      </p:sp>
      <p:sp>
        <p:nvSpPr>
          <p:cNvPr id="8" name="Slide Number Placeholder 7"/>
          <p:cNvSpPr>
            <a:spLocks noGrp="1"/>
          </p:cNvSpPr>
          <p:nvPr>
            <p:ph type="sldNum" sz="quarter" idx="12"/>
          </p:nvPr>
        </p:nvSpPr>
        <p:spPr>
          <a:xfrm>
            <a:off x="1524000" y="6248400"/>
            <a:ext cx="1295400" cy="457200"/>
          </a:xfrm>
        </p:spPr>
        <p:txBody>
          <a:bodyPr/>
          <a:lstStyle>
            <a:lvl1pPr>
              <a:defRPr/>
            </a:lvl1pPr>
          </a:lstStyle>
          <a:p>
            <a:pPr>
              <a:defRPr/>
            </a:pPr>
            <a:fld id="{3AA4698E-6378-4230-8446-146CC7BA40A5}" type="slidenum">
              <a:rPr lang="nl-NL"/>
              <a:pPr>
                <a:defRPr/>
              </a:pPr>
              <a:t>‹#›</a:t>
            </a:fld>
            <a:endParaRPr lang="nl-NL"/>
          </a:p>
        </p:txBody>
      </p:sp>
    </p:spTree>
    <p:extLst>
      <p:ext uri="{BB962C8B-B14F-4D97-AF65-F5344CB8AC3E}">
        <p14:creationId xmlns:p14="http://schemas.microsoft.com/office/powerpoint/2010/main" val="405963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0A084-47EC-4030-94DD-FCDA0D2D1E31}" type="datetimeFigureOut">
              <a:rPr lang="nl-BE" smtClean="0"/>
              <a:t>20/02/2021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2193B1A-6B41-4B80-A637-4CB54CC449C9}" type="slidenum">
              <a:rPr lang="nl-BE" smtClean="0"/>
              <a:t>‹#›</a:t>
            </a:fld>
            <a:endParaRPr lang="nl-BE"/>
          </a:p>
        </p:txBody>
      </p:sp>
    </p:spTree>
    <p:extLst>
      <p:ext uri="{BB962C8B-B14F-4D97-AF65-F5344CB8AC3E}">
        <p14:creationId xmlns:p14="http://schemas.microsoft.com/office/powerpoint/2010/main" val="174207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B0A084-47EC-4030-94DD-FCDA0D2D1E31}" type="datetimeFigureOut">
              <a:rPr lang="nl-BE" smtClean="0"/>
              <a:t>20/02/2021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2193B1A-6B41-4B80-A637-4CB54CC449C9}" type="slidenum">
              <a:rPr lang="nl-BE" smtClean="0"/>
              <a:t>‹#›</a:t>
            </a:fld>
            <a:endParaRPr lang="nl-BE"/>
          </a:p>
        </p:txBody>
      </p:sp>
    </p:spTree>
    <p:extLst>
      <p:ext uri="{BB962C8B-B14F-4D97-AF65-F5344CB8AC3E}">
        <p14:creationId xmlns:p14="http://schemas.microsoft.com/office/powerpoint/2010/main" val="6098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B0A084-47EC-4030-94DD-FCDA0D2D1E31}" type="datetimeFigureOut">
              <a:rPr lang="nl-BE" smtClean="0"/>
              <a:t>20/02/2021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2193B1A-6B41-4B80-A637-4CB54CC449C9}" type="slidenum">
              <a:rPr lang="nl-BE" smtClean="0"/>
              <a:t>‹#›</a:t>
            </a:fld>
            <a:endParaRPr lang="nl-BE"/>
          </a:p>
        </p:txBody>
      </p:sp>
    </p:spTree>
    <p:extLst>
      <p:ext uri="{BB962C8B-B14F-4D97-AF65-F5344CB8AC3E}">
        <p14:creationId xmlns:p14="http://schemas.microsoft.com/office/powerpoint/2010/main" val="337557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0A084-47EC-4030-94DD-FCDA0D2D1E31}" type="datetimeFigureOut">
              <a:rPr lang="nl-BE" smtClean="0"/>
              <a:t>20/02/2021</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D2193B1A-6B41-4B80-A637-4CB54CC449C9}" type="slidenum">
              <a:rPr lang="nl-BE" smtClean="0"/>
              <a:t>‹#›</a:t>
            </a:fld>
            <a:endParaRPr lang="nl-BE"/>
          </a:p>
        </p:txBody>
      </p:sp>
    </p:spTree>
    <p:extLst>
      <p:ext uri="{BB962C8B-B14F-4D97-AF65-F5344CB8AC3E}">
        <p14:creationId xmlns:p14="http://schemas.microsoft.com/office/powerpoint/2010/main" val="420773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B0A084-47EC-4030-94DD-FCDA0D2D1E31}" type="datetimeFigureOut">
              <a:rPr lang="nl-BE" smtClean="0"/>
              <a:t>20/02/2021</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D2193B1A-6B41-4B80-A637-4CB54CC449C9}" type="slidenum">
              <a:rPr lang="nl-BE" smtClean="0"/>
              <a:t>‹#›</a:t>
            </a:fld>
            <a:endParaRPr lang="nl-BE"/>
          </a:p>
        </p:txBody>
      </p:sp>
    </p:spTree>
    <p:extLst>
      <p:ext uri="{BB962C8B-B14F-4D97-AF65-F5344CB8AC3E}">
        <p14:creationId xmlns:p14="http://schemas.microsoft.com/office/powerpoint/2010/main" val="186091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0A084-47EC-4030-94DD-FCDA0D2D1E31}" type="datetimeFigureOut">
              <a:rPr lang="nl-BE" smtClean="0"/>
              <a:t>20/02/2021</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D2193B1A-6B41-4B80-A637-4CB54CC449C9}" type="slidenum">
              <a:rPr lang="nl-BE" smtClean="0"/>
              <a:t>‹#›</a:t>
            </a:fld>
            <a:endParaRPr lang="nl-BE"/>
          </a:p>
        </p:txBody>
      </p:sp>
    </p:spTree>
    <p:extLst>
      <p:ext uri="{BB962C8B-B14F-4D97-AF65-F5344CB8AC3E}">
        <p14:creationId xmlns:p14="http://schemas.microsoft.com/office/powerpoint/2010/main" val="119955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B0A084-47EC-4030-94DD-FCDA0D2D1E31}" type="datetimeFigureOut">
              <a:rPr lang="nl-BE" smtClean="0"/>
              <a:t>20/02/2021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2193B1A-6B41-4B80-A637-4CB54CC449C9}" type="slidenum">
              <a:rPr lang="nl-BE" smtClean="0"/>
              <a:t>‹#›</a:t>
            </a:fld>
            <a:endParaRPr lang="nl-BE"/>
          </a:p>
        </p:txBody>
      </p:sp>
    </p:spTree>
    <p:extLst>
      <p:ext uri="{BB962C8B-B14F-4D97-AF65-F5344CB8AC3E}">
        <p14:creationId xmlns:p14="http://schemas.microsoft.com/office/powerpoint/2010/main" val="1457705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B0A084-47EC-4030-94DD-FCDA0D2D1E31}" type="datetimeFigureOut">
              <a:rPr lang="nl-BE" smtClean="0"/>
              <a:t>20/02/2021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2193B1A-6B41-4B80-A637-4CB54CC449C9}" type="slidenum">
              <a:rPr lang="nl-BE" smtClean="0"/>
              <a:t>‹#›</a:t>
            </a:fld>
            <a:endParaRPr lang="nl-BE"/>
          </a:p>
        </p:txBody>
      </p:sp>
    </p:spTree>
    <p:extLst>
      <p:ext uri="{BB962C8B-B14F-4D97-AF65-F5344CB8AC3E}">
        <p14:creationId xmlns:p14="http://schemas.microsoft.com/office/powerpoint/2010/main" val="264788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0A084-47EC-4030-94DD-FCDA0D2D1E31}" type="datetimeFigureOut">
              <a:rPr lang="nl-BE" smtClean="0"/>
              <a:t>20/02/2021</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93B1A-6B41-4B80-A637-4CB54CC449C9}" type="slidenum">
              <a:rPr lang="nl-BE" smtClean="0"/>
              <a:t>‹#›</a:t>
            </a:fld>
            <a:endParaRPr lang="nl-BE"/>
          </a:p>
        </p:txBody>
      </p:sp>
    </p:spTree>
    <p:extLst>
      <p:ext uri="{BB962C8B-B14F-4D97-AF65-F5344CB8AC3E}">
        <p14:creationId xmlns:p14="http://schemas.microsoft.com/office/powerpoint/2010/main" val="4046020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e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eter.verschelden@moorestephens.b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5.bin"/><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6.bin"/><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9C7F-8452-4DFD-AB08-AF1E0C27D745}"/>
              </a:ext>
            </a:extLst>
          </p:cNvPr>
          <p:cNvSpPr>
            <a:spLocks noGrp="1"/>
          </p:cNvSpPr>
          <p:nvPr>
            <p:ph type="ctrTitle"/>
          </p:nvPr>
        </p:nvSpPr>
        <p:spPr/>
        <p:txBody>
          <a:bodyPr/>
          <a:lstStyle/>
          <a:p>
            <a:endParaRPr lang="nl-BE"/>
          </a:p>
        </p:txBody>
      </p:sp>
      <p:sp>
        <p:nvSpPr>
          <p:cNvPr id="3" name="Subtitle 2">
            <a:extLst>
              <a:ext uri="{FF2B5EF4-FFF2-40B4-BE49-F238E27FC236}">
                <a16:creationId xmlns:a16="http://schemas.microsoft.com/office/drawing/2014/main" id="{006E6EBB-F048-4BCC-B569-0589B15BB138}"/>
              </a:ext>
            </a:extLst>
          </p:cNvPr>
          <p:cNvSpPr>
            <a:spLocks noGrp="1"/>
          </p:cNvSpPr>
          <p:nvPr>
            <p:ph type="subTitle" idx="1"/>
          </p:nvPr>
        </p:nvSpPr>
        <p:spPr/>
        <p:txBody>
          <a:bodyPr/>
          <a:lstStyle/>
          <a:p>
            <a:endParaRPr lang="nl-BE"/>
          </a:p>
        </p:txBody>
      </p:sp>
      <p:pic>
        <p:nvPicPr>
          <p:cNvPr id="4" name="Picture 3">
            <a:extLst>
              <a:ext uri="{FF2B5EF4-FFF2-40B4-BE49-F238E27FC236}">
                <a16:creationId xmlns:a16="http://schemas.microsoft.com/office/drawing/2014/main" id="{0129256B-342B-4C73-9960-4FB763915804}"/>
              </a:ext>
            </a:extLst>
          </p:cNvPr>
          <p:cNvPicPr>
            <a:picLocks noChangeAspect="1"/>
          </p:cNvPicPr>
          <p:nvPr/>
        </p:nvPicPr>
        <p:blipFill>
          <a:blip r:embed="rId2"/>
          <a:stretch>
            <a:fillRect/>
          </a:stretch>
        </p:blipFill>
        <p:spPr>
          <a:xfrm>
            <a:off x="-446141" y="601363"/>
            <a:ext cx="10036281" cy="5799438"/>
          </a:xfrm>
          <a:prstGeom prst="rect">
            <a:avLst/>
          </a:prstGeom>
        </p:spPr>
      </p:pic>
      <p:sp>
        <p:nvSpPr>
          <p:cNvPr id="5" name="TextBox 4">
            <a:extLst>
              <a:ext uri="{FF2B5EF4-FFF2-40B4-BE49-F238E27FC236}">
                <a16:creationId xmlns:a16="http://schemas.microsoft.com/office/drawing/2014/main" id="{CBA9323C-23E0-481F-83FB-34835CFCA35B}"/>
              </a:ext>
            </a:extLst>
          </p:cNvPr>
          <p:cNvSpPr txBox="1"/>
          <p:nvPr/>
        </p:nvSpPr>
        <p:spPr>
          <a:xfrm>
            <a:off x="7138523" y="2523681"/>
            <a:ext cx="1264898" cy="715581"/>
          </a:xfrm>
          <a:prstGeom prst="rect">
            <a:avLst/>
          </a:prstGeom>
          <a:noFill/>
        </p:spPr>
        <p:txBody>
          <a:bodyPr wrap="none" rtlCol="0">
            <a:spAutoFit/>
          </a:bodyPr>
          <a:lstStyle/>
          <a:p>
            <a:pPr algn="ctr"/>
            <a:r>
              <a:rPr lang="nl-BE" sz="1350" dirty="0">
                <a:solidFill>
                  <a:schemeClr val="bg1"/>
                </a:solidFill>
              </a:rPr>
              <a:t>Opleiding</a:t>
            </a:r>
            <a:br>
              <a:rPr lang="nl-BE" sz="1350" dirty="0">
                <a:solidFill>
                  <a:schemeClr val="bg1"/>
                </a:solidFill>
              </a:rPr>
            </a:br>
            <a:r>
              <a:rPr lang="nl-BE" sz="1350" dirty="0">
                <a:solidFill>
                  <a:schemeClr val="bg1"/>
                </a:solidFill>
              </a:rPr>
              <a:t>PRO MANDATO</a:t>
            </a:r>
          </a:p>
          <a:p>
            <a:pPr algn="ctr"/>
            <a:r>
              <a:rPr lang="nl-BE" sz="1350" dirty="0">
                <a:solidFill>
                  <a:schemeClr val="bg1"/>
                </a:solidFill>
              </a:rPr>
              <a:t>2021</a:t>
            </a:r>
          </a:p>
        </p:txBody>
      </p:sp>
      <p:sp>
        <p:nvSpPr>
          <p:cNvPr id="6" name="TextBox 5">
            <a:extLst>
              <a:ext uri="{FF2B5EF4-FFF2-40B4-BE49-F238E27FC236}">
                <a16:creationId xmlns:a16="http://schemas.microsoft.com/office/drawing/2014/main" id="{9531216F-B956-4FA1-A9CE-7569C1133230}"/>
              </a:ext>
            </a:extLst>
          </p:cNvPr>
          <p:cNvSpPr txBox="1"/>
          <p:nvPr/>
        </p:nvSpPr>
        <p:spPr>
          <a:xfrm>
            <a:off x="6813134" y="3743548"/>
            <a:ext cx="1788207" cy="300082"/>
          </a:xfrm>
          <a:prstGeom prst="rect">
            <a:avLst/>
          </a:prstGeom>
          <a:noFill/>
        </p:spPr>
        <p:txBody>
          <a:bodyPr wrap="square" rtlCol="0">
            <a:spAutoFit/>
          </a:bodyPr>
          <a:lstStyle/>
          <a:p>
            <a:pPr algn="ctr"/>
            <a:r>
              <a:rPr lang="nl-NL" sz="1350" b="1" dirty="0">
                <a:solidFill>
                  <a:schemeClr val="bg1"/>
                </a:solidFill>
              </a:rPr>
              <a:t>Follow </a:t>
            </a:r>
            <a:r>
              <a:rPr lang="nl-NL" sz="1350" b="1" dirty="0" err="1">
                <a:solidFill>
                  <a:schemeClr val="bg1"/>
                </a:solidFill>
              </a:rPr>
              <a:t>the</a:t>
            </a:r>
            <a:r>
              <a:rPr lang="nl-NL" sz="1350" b="1" dirty="0">
                <a:solidFill>
                  <a:schemeClr val="bg1"/>
                </a:solidFill>
              </a:rPr>
              <a:t> money</a:t>
            </a:r>
            <a:endParaRPr lang="nl-BE" sz="1350" b="1" dirty="0">
              <a:solidFill>
                <a:schemeClr val="bg1"/>
              </a:solidFill>
            </a:endParaRPr>
          </a:p>
        </p:txBody>
      </p:sp>
      <p:pic>
        <p:nvPicPr>
          <p:cNvPr id="7" name="Picture 6">
            <a:extLst>
              <a:ext uri="{FF2B5EF4-FFF2-40B4-BE49-F238E27FC236}">
                <a16:creationId xmlns:a16="http://schemas.microsoft.com/office/drawing/2014/main" id="{C562225F-079E-474B-A5CF-99458826FB89}"/>
              </a:ext>
            </a:extLst>
          </p:cNvPr>
          <p:cNvPicPr>
            <a:picLocks noChangeAspect="1"/>
          </p:cNvPicPr>
          <p:nvPr/>
        </p:nvPicPr>
        <p:blipFill>
          <a:blip r:embed="rId3"/>
          <a:stretch>
            <a:fillRect/>
          </a:stretch>
        </p:blipFill>
        <p:spPr>
          <a:xfrm>
            <a:off x="-156519" y="-48742"/>
            <a:ext cx="11449296" cy="715581"/>
          </a:xfrm>
          <a:prstGeom prst="rect">
            <a:avLst/>
          </a:prstGeom>
        </p:spPr>
      </p:pic>
      <p:pic>
        <p:nvPicPr>
          <p:cNvPr id="8" name="Picture 7">
            <a:extLst>
              <a:ext uri="{FF2B5EF4-FFF2-40B4-BE49-F238E27FC236}">
                <a16:creationId xmlns:a16="http://schemas.microsoft.com/office/drawing/2014/main" id="{60F3B31B-F995-49E6-A6C5-F3C46F83B4DB}"/>
              </a:ext>
            </a:extLst>
          </p:cNvPr>
          <p:cNvPicPr>
            <a:picLocks noChangeAspect="1"/>
          </p:cNvPicPr>
          <p:nvPr/>
        </p:nvPicPr>
        <p:blipFill>
          <a:blip r:embed="rId3"/>
          <a:stretch>
            <a:fillRect/>
          </a:stretch>
        </p:blipFill>
        <p:spPr>
          <a:xfrm>
            <a:off x="-1709351" y="6339443"/>
            <a:ext cx="11449296" cy="715581"/>
          </a:xfrm>
          <a:prstGeom prst="rect">
            <a:avLst/>
          </a:prstGeom>
        </p:spPr>
      </p:pic>
    </p:spTree>
    <p:extLst>
      <p:ext uri="{BB962C8B-B14F-4D97-AF65-F5344CB8AC3E}">
        <p14:creationId xmlns:p14="http://schemas.microsoft.com/office/powerpoint/2010/main" val="3887260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079953" y="301476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7079953" y="3374806"/>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7079953" y="3606227"/>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5923514" y="439943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9" name="TextBox 48">
            <a:extLst>
              <a:ext uri="{FF2B5EF4-FFF2-40B4-BE49-F238E27FC236}">
                <a16:creationId xmlns:a16="http://schemas.microsoft.com/office/drawing/2014/main" id="{BB299431-35A9-4F60-A376-0F526B0EDFE5}"/>
              </a:ext>
            </a:extLst>
          </p:cNvPr>
          <p:cNvSpPr txBox="1"/>
          <p:nvPr/>
        </p:nvSpPr>
        <p:spPr>
          <a:xfrm rot="5400000">
            <a:off x="7908814" y="3258723"/>
            <a:ext cx="1013483" cy="369332"/>
          </a:xfrm>
          <a:prstGeom prst="rect">
            <a:avLst/>
          </a:prstGeom>
          <a:noFill/>
        </p:spPr>
        <p:txBody>
          <a:bodyPr wrap="none" rtlCol="0">
            <a:spAutoFit/>
          </a:bodyPr>
          <a:lstStyle/>
          <a:p>
            <a:r>
              <a:rPr lang="nl-BE" dirty="0">
                <a:solidFill>
                  <a:srgbClr val="00B050"/>
                </a:solidFill>
              </a:rPr>
              <a:t>Net-cash</a:t>
            </a:r>
          </a:p>
        </p:txBody>
      </p:sp>
      <p:sp>
        <p:nvSpPr>
          <p:cNvPr id="92" name="TextBox 91">
            <a:extLst>
              <a:ext uri="{FF2B5EF4-FFF2-40B4-BE49-F238E27FC236}">
                <a16:creationId xmlns:a16="http://schemas.microsoft.com/office/drawing/2014/main" id="{3BF2AF88-27AE-4A0F-A2A2-FC95706ABFFD}"/>
              </a:ext>
            </a:extLst>
          </p:cNvPr>
          <p:cNvSpPr txBox="1"/>
          <p:nvPr/>
        </p:nvSpPr>
        <p:spPr>
          <a:xfrm>
            <a:off x="2913179" y="4570241"/>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94" name="Freeform: Shape 93">
            <a:extLst>
              <a:ext uri="{FF2B5EF4-FFF2-40B4-BE49-F238E27FC236}">
                <a16:creationId xmlns:a16="http://schemas.microsoft.com/office/drawing/2014/main" id="{A9C10B4B-2294-43B5-A0D3-4D8AD6731EEB}"/>
              </a:ext>
            </a:extLst>
          </p:cNvPr>
          <p:cNvSpPr/>
          <p:nvPr/>
        </p:nvSpPr>
        <p:spPr>
          <a:xfrm>
            <a:off x="2974769" y="3265715"/>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tangle 95">
            <a:extLst>
              <a:ext uri="{FF2B5EF4-FFF2-40B4-BE49-F238E27FC236}">
                <a16:creationId xmlns:a16="http://schemas.microsoft.com/office/drawing/2014/main" id="{0669F2CF-8FEF-4E75-8DF2-0165C2EE9541}"/>
              </a:ext>
            </a:extLst>
          </p:cNvPr>
          <p:cNvSpPr/>
          <p:nvPr/>
        </p:nvSpPr>
        <p:spPr>
          <a:xfrm>
            <a:off x="2986994" y="2549549"/>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Freeform: Shape 27">
            <a:extLst>
              <a:ext uri="{FF2B5EF4-FFF2-40B4-BE49-F238E27FC236}">
                <a16:creationId xmlns:a16="http://schemas.microsoft.com/office/drawing/2014/main" id="{AEB77D9E-9D52-47C0-BB47-65DDF786AE94}"/>
              </a:ext>
            </a:extLst>
          </p:cNvPr>
          <p:cNvSpPr/>
          <p:nvPr/>
        </p:nvSpPr>
        <p:spPr>
          <a:xfrm>
            <a:off x="5946533" y="3029541"/>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Freeform: Shape 28">
            <a:extLst>
              <a:ext uri="{FF2B5EF4-FFF2-40B4-BE49-F238E27FC236}">
                <a16:creationId xmlns:a16="http://schemas.microsoft.com/office/drawing/2014/main" id="{9A4A3E07-C6EB-4BA6-9764-BB85466CC42E}"/>
              </a:ext>
            </a:extLst>
          </p:cNvPr>
          <p:cNvSpPr/>
          <p:nvPr/>
        </p:nvSpPr>
        <p:spPr>
          <a:xfrm>
            <a:off x="4127006" y="3849901"/>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779845" y="248359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076832" y="248359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587197" y="216812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386948" y="211426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0"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296987"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905060" y="2114266"/>
            <a:ext cx="771173" cy="369332"/>
          </a:xfrm>
          <a:prstGeom prst="rect">
            <a:avLst/>
          </a:prstGeom>
          <a:noFill/>
        </p:spPr>
        <p:txBody>
          <a:bodyPr wrap="none" rtlCol="0">
            <a:spAutoFit/>
          </a:bodyPr>
          <a:lstStyle/>
          <a:p>
            <a:r>
              <a:rPr lang="nl-BE" dirty="0" err="1"/>
              <a:t>Equity</a:t>
            </a:r>
            <a:endParaRPr lang="nl-BE" dirty="0"/>
          </a:p>
        </p:txBody>
      </p:sp>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314646" y="249317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2" name="TextBox 1">
            <a:extLst>
              <a:ext uri="{FF2B5EF4-FFF2-40B4-BE49-F238E27FC236}">
                <a16:creationId xmlns:a16="http://schemas.microsoft.com/office/drawing/2014/main" id="{DDA74B1C-C180-4F3F-B910-D7A868F401E8}"/>
              </a:ext>
            </a:extLst>
          </p:cNvPr>
          <p:cNvSpPr txBox="1"/>
          <p:nvPr/>
        </p:nvSpPr>
        <p:spPr>
          <a:xfrm>
            <a:off x="2512747" y="2006544"/>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498251" y="2060405"/>
            <a:ext cx="344966" cy="477054"/>
          </a:xfrm>
          <a:prstGeom prst="rect">
            <a:avLst/>
          </a:prstGeom>
          <a:noFill/>
        </p:spPr>
        <p:txBody>
          <a:bodyPr wrap="none" rtlCol="0">
            <a:spAutoFit/>
          </a:bodyPr>
          <a:lstStyle/>
          <a:p>
            <a:r>
              <a:rPr lang="nl-BE" sz="2500" b="1" dirty="0">
                <a:solidFill>
                  <a:srgbClr val="FF0000"/>
                </a:solidFill>
              </a:rPr>
              <a:t>+</a:t>
            </a:r>
          </a:p>
        </p:txBody>
      </p:sp>
    </p:spTree>
    <p:extLst>
      <p:ext uri="{BB962C8B-B14F-4D97-AF65-F5344CB8AC3E}">
        <p14:creationId xmlns:p14="http://schemas.microsoft.com/office/powerpoint/2010/main" val="158907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20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animBg="1"/>
      <p:bldP spid="35" grpId="0"/>
      <p:bldP spid="37" grpId="0" animBg="1"/>
      <p:bldP spid="38" grpId="0" animBg="1"/>
      <p:bldP spid="39" grpId="0"/>
      <p:bldP spid="40" grpId="0" animBg="1"/>
      <p:bldP spid="2" grpId="0"/>
      <p:bldP spid="41"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r>
              <a:rPr lang="nl-NL" sz="3800"/>
              <a:t>Documentenflow</a:t>
            </a:r>
          </a:p>
        </p:txBody>
      </p:sp>
      <p:sp>
        <p:nvSpPr>
          <p:cNvPr id="89091" name="Content Placeholder 42"/>
          <p:cNvSpPr>
            <a:spLocks noGrp="1"/>
          </p:cNvSpPr>
          <p:nvPr>
            <p:ph sz="half" idx="1"/>
          </p:nvPr>
        </p:nvSpPr>
        <p:spPr/>
        <p:txBody>
          <a:bodyPr/>
          <a:lstStyle/>
          <a:p>
            <a:endParaRPr lang="nl-BE"/>
          </a:p>
        </p:txBody>
      </p:sp>
      <p:sp>
        <p:nvSpPr>
          <p:cNvPr id="89092" name="Text Box 6"/>
          <p:cNvSpPr txBox="1">
            <a:spLocks noChangeArrowheads="1"/>
          </p:cNvSpPr>
          <p:nvPr/>
        </p:nvSpPr>
        <p:spPr bwMode="auto">
          <a:xfrm>
            <a:off x="2455863" y="3357563"/>
            <a:ext cx="21717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DIVERSE OPERATIE</a:t>
            </a:r>
            <a:endParaRPr lang="nl-NL"/>
          </a:p>
        </p:txBody>
      </p:sp>
      <p:grpSp>
        <p:nvGrpSpPr>
          <p:cNvPr id="89093" name="Group 7"/>
          <p:cNvGrpSpPr>
            <a:grpSpLocks/>
          </p:cNvGrpSpPr>
          <p:nvPr/>
        </p:nvGrpSpPr>
        <p:grpSpPr bwMode="auto">
          <a:xfrm>
            <a:off x="2773363" y="2332038"/>
            <a:ext cx="1485900" cy="914400"/>
            <a:chOff x="5377" y="6817"/>
            <a:chExt cx="2340" cy="1241"/>
          </a:xfrm>
        </p:grpSpPr>
        <p:sp>
          <p:nvSpPr>
            <p:cNvPr id="89129" name="Text Box 8"/>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Vertrek of bestemming?</a:t>
              </a:r>
              <a:endParaRPr lang="nl-NL"/>
            </a:p>
          </p:txBody>
        </p:sp>
        <p:sp>
          <p:nvSpPr>
            <p:cNvPr id="89130" name="AutoShape 9"/>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grpSp>
        <p:nvGrpSpPr>
          <p:cNvPr id="89094" name="Group 10"/>
          <p:cNvGrpSpPr>
            <a:grpSpLocks/>
          </p:cNvGrpSpPr>
          <p:nvPr/>
        </p:nvGrpSpPr>
        <p:grpSpPr bwMode="auto">
          <a:xfrm>
            <a:off x="8181975" y="1773238"/>
            <a:ext cx="566738" cy="1257300"/>
            <a:chOff x="5917" y="13117"/>
            <a:chExt cx="893" cy="1980"/>
          </a:xfrm>
        </p:grpSpPr>
        <p:sp>
          <p:nvSpPr>
            <p:cNvPr id="89124" name="Rectangle 11"/>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89125" name="Freeform 12"/>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89126" name="Oval 13"/>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89127" name="Line 14"/>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9128" name="Line 15"/>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89095" name="Line 16"/>
          <p:cNvSpPr>
            <a:spLocks noChangeShapeType="1"/>
          </p:cNvSpPr>
          <p:nvPr/>
        </p:nvSpPr>
        <p:spPr bwMode="auto">
          <a:xfrm>
            <a:off x="3573463" y="2332038"/>
            <a:ext cx="18288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89096" name="Text Box 17"/>
          <p:cNvSpPr txBox="1">
            <a:spLocks noChangeArrowheads="1"/>
          </p:cNvSpPr>
          <p:nvPr/>
        </p:nvSpPr>
        <p:spPr bwMode="auto">
          <a:xfrm>
            <a:off x="8032750" y="2205038"/>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a:t>  DO</a:t>
            </a:r>
            <a:endParaRPr lang="nl-NL"/>
          </a:p>
        </p:txBody>
      </p:sp>
      <p:sp>
        <p:nvSpPr>
          <p:cNvPr id="89097" name="Line 18"/>
          <p:cNvSpPr>
            <a:spLocks noChangeShapeType="1"/>
          </p:cNvSpPr>
          <p:nvPr/>
        </p:nvSpPr>
        <p:spPr bwMode="auto">
          <a:xfrm>
            <a:off x="7451725" y="2349500"/>
            <a:ext cx="571500"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89098" name="Line 19"/>
          <p:cNvSpPr>
            <a:spLocks noChangeShapeType="1"/>
          </p:cNvSpPr>
          <p:nvPr/>
        </p:nvSpPr>
        <p:spPr bwMode="auto">
          <a:xfrm flipH="1" flipV="1">
            <a:off x="1547813" y="2565400"/>
            <a:ext cx="1225550" cy="2159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89099" name="Line 20"/>
          <p:cNvSpPr>
            <a:spLocks noChangeShapeType="1"/>
          </p:cNvSpPr>
          <p:nvPr/>
        </p:nvSpPr>
        <p:spPr bwMode="auto">
          <a:xfrm flipH="1" flipV="1">
            <a:off x="2109788" y="1857375"/>
            <a:ext cx="661987" cy="9239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89100" name="Line 21"/>
          <p:cNvSpPr>
            <a:spLocks noChangeShapeType="1"/>
          </p:cNvSpPr>
          <p:nvPr/>
        </p:nvSpPr>
        <p:spPr bwMode="auto">
          <a:xfrm flipH="1" flipV="1">
            <a:off x="1766888" y="2200275"/>
            <a:ext cx="1004887" cy="5810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89101" name="Text Box 22"/>
          <p:cNvSpPr txBox="1">
            <a:spLocks noChangeArrowheads="1"/>
          </p:cNvSpPr>
          <p:nvPr/>
        </p:nvSpPr>
        <p:spPr bwMode="auto">
          <a:xfrm>
            <a:off x="509588" y="2085975"/>
            <a:ext cx="12573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Lev.rekening</a:t>
            </a:r>
            <a:endParaRPr lang="nl-NL"/>
          </a:p>
        </p:txBody>
      </p:sp>
      <p:sp>
        <p:nvSpPr>
          <p:cNvPr id="89102" name="Text Box 23"/>
          <p:cNvSpPr txBox="1">
            <a:spLocks noChangeArrowheads="1"/>
          </p:cNvSpPr>
          <p:nvPr/>
        </p:nvSpPr>
        <p:spPr bwMode="auto">
          <a:xfrm>
            <a:off x="509588" y="2428875"/>
            <a:ext cx="10382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Klantenrek.</a:t>
            </a:r>
            <a:endParaRPr lang="nl-NL"/>
          </a:p>
        </p:txBody>
      </p:sp>
      <p:sp>
        <p:nvSpPr>
          <p:cNvPr id="89103" name="Text Box 24"/>
          <p:cNvSpPr txBox="1">
            <a:spLocks noChangeArrowheads="1"/>
          </p:cNvSpPr>
          <p:nvPr/>
        </p:nvSpPr>
        <p:spPr bwMode="auto">
          <a:xfrm>
            <a:off x="509588" y="1743075"/>
            <a:ext cx="16002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Algemene rekening</a:t>
            </a:r>
            <a:endParaRPr lang="nl-NL"/>
          </a:p>
        </p:txBody>
      </p:sp>
      <p:sp>
        <p:nvSpPr>
          <p:cNvPr id="89104" name="Rectangle 25"/>
          <p:cNvSpPr>
            <a:spLocks noChangeArrowheads="1"/>
          </p:cNvSpPr>
          <p:nvPr/>
        </p:nvSpPr>
        <p:spPr bwMode="auto">
          <a:xfrm>
            <a:off x="323850" y="1628775"/>
            <a:ext cx="2476500" cy="12954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89105" name="AutoShape 26"/>
          <p:cNvSpPr>
            <a:spLocks noChangeArrowheads="1"/>
          </p:cNvSpPr>
          <p:nvPr/>
        </p:nvSpPr>
        <p:spPr bwMode="auto">
          <a:xfrm>
            <a:off x="4572000" y="1341438"/>
            <a:ext cx="2773363" cy="1871662"/>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89106" name="Text Box 27"/>
          <p:cNvSpPr txBox="1">
            <a:spLocks noChangeArrowheads="1"/>
          </p:cNvSpPr>
          <p:nvPr/>
        </p:nvSpPr>
        <p:spPr bwMode="auto">
          <a:xfrm>
            <a:off x="4927600" y="1333500"/>
            <a:ext cx="2344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2000" b="1"/>
              <a:t>Diversen Journaal</a:t>
            </a:r>
            <a:endParaRPr lang="nl-NL" sz="2000" b="1"/>
          </a:p>
        </p:txBody>
      </p:sp>
      <p:sp>
        <p:nvSpPr>
          <p:cNvPr id="89107" name="Text Box 28"/>
          <p:cNvSpPr txBox="1">
            <a:spLocks noChangeArrowheads="1"/>
          </p:cNvSpPr>
          <p:nvPr/>
        </p:nvSpPr>
        <p:spPr bwMode="auto">
          <a:xfrm>
            <a:off x="4859338" y="2060575"/>
            <a:ext cx="2192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a:t>20000 Immat.v.a.   50000</a:t>
            </a:r>
            <a:endParaRPr lang="nl-NL" sz="1400"/>
          </a:p>
        </p:txBody>
      </p:sp>
      <p:sp>
        <p:nvSpPr>
          <p:cNvPr id="89108" name="Text Box 29"/>
          <p:cNvSpPr txBox="1">
            <a:spLocks noChangeArrowheads="1"/>
          </p:cNvSpPr>
          <p:nvPr/>
        </p:nvSpPr>
        <p:spPr bwMode="auto">
          <a:xfrm>
            <a:off x="5003800" y="1773238"/>
            <a:ext cx="1946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b="1"/>
              <a:t>Div 213    -    30/06/04</a:t>
            </a:r>
            <a:endParaRPr lang="nl-NL" sz="1400" b="1"/>
          </a:p>
        </p:txBody>
      </p:sp>
      <p:sp>
        <p:nvSpPr>
          <p:cNvPr id="89109" name="Text Box 30"/>
          <p:cNvSpPr txBox="1">
            <a:spLocks noChangeArrowheads="1"/>
          </p:cNvSpPr>
          <p:nvPr/>
        </p:nvSpPr>
        <p:spPr bwMode="auto">
          <a:xfrm>
            <a:off x="4859338" y="2276475"/>
            <a:ext cx="21732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a:t>61300 Marketing</a:t>
            </a:r>
          </a:p>
          <a:p>
            <a:pPr eaLnBrk="1" hangingPunct="1"/>
            <a:r>
              <a:rPr lang="nl-BE" sz="1400"/>
              <a:t>           Consult      -50000</a:t>
            </a:r>
            <a:endParaRPr lang="nl-NL" sz="1400"/>
          </a:p>
        </p:txBody>
      </p:sp>
      <p:grpSp>
        <p:nvGrpSpPr>
          <p:cNvPr id="4" name="Group 31"/>
          <p:cNvGrpSpPr>
            <a:grpSpLocks/>
          </p:cNvGrpSpPr>
          <p:nvPr/>
        </p:nvGrpSpPr>
        <p:grpSpPr bwMode="auto">
          <a:xfrm>
            <a:off x="3271838" y="3848100"/>
            <a:ext cx="2860675" cy="942975"/>
            <a:chOff x="1631" y="2110"/>
            <a:chExt cx="1802" cy="594"/>
          </a:xfrm>
        </p:grpSpPr>
        <p:sp>
          <p:nvSpPr>
            <p:cNvPr id="89121" name="Line 32"/>
            <p:cNvSpPr>
              <a:spLocks noChangeShapeType="1"/>
            </p:cNvSpPr>
            <p:nvPr/>
          </p:nvSpPr>
          <p:spPr bwMode="auto">
            <a:xfrm>
              <a:off x="1655" y="2296"/>
              <a:ext cx="16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9122" name="Line 33"/>
            <p:cNvSpPr>
              <a:spLocks noChangeShapeType="1"/>
            </p:cNvSpPr>
            <p:nvPr/>
          </p:nvSpPr>
          <p:spPr bwMode="auto">
            <a:xfrm>
              <a:off x="2472" y="2296"/>
              <a:ext cx="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9123" name="Text Box 34"/>
            <p:cNvSpPr txBox="1">
              <a:spLocks noChangeArrowheads="1"/>
            </p:cNvSpPr>
            <p:nvPr/>
          </p:nvSpPr>
          <p:spPr bwMode="auto">
            <a:xfrm>
              <a:off x="1631" y="2110"/>
              <a:ext cx="180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800"/>
                <a:t>Act.        Balans         Pas.</a:t>
              </a:r>
              <a:endParaRPr lang="nl-NL" sz="1800"/>
            </a:p>
          </p:txBody>
        </p:sp>
      </p:grpSp>
      <p:grpSp>
        <p:nvGrpSpPr>
          <p:cNvPr id="5" name="Group 35"/>
          <p:cNvGrpSpPr>
            <a:grpSpLocks/>
          </p:cNvGrpSpPr>
          <p:nvPr/>
        </p:nvGrpSpPr>
        <p:grpSpPr bwMode="auto">
          <a:xfrm>
            <a:off x="3238500" y="5006975"/>
            <a:ext cx="2843213" cy="942975"/>
            <a:chOff x="1610" y="2840"/>
            <a:chExt cx="1791" cy="594"/>
          </a:xfrm>
        </p:grpSpPr>
        <p:sp>
          <p:nvSpPr>
            <p:cNvPr id="89118" name="Line 36"/>
            <p:cNvSpPr>
              <a:spLocks noChangeShapeType="1"/>
            </p:cNvSpPr>
            <p:nvPr/>
          </p:nvSpPr>
          <p:spPr bwMode="auto">
            <a:xfrm>
              <a:off x="1634" y="3026"/>
              <a:ext cx="16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9119" name="Line 37"/>
            <p:cNvSpPr>
              <a:spLocks noChangeShapeType="1"/>
            </p:cNvSpPr>
            <p:nvPr/>
          </p:nvSpPr>
          <p:spPr bwMode="auto">
            <a:xfrm>
              <a:off x="2451" y="3026"/>
              <a:ext cx="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9120" name="Text Box 38"/>
            <p:cNvSpPr txBox="1">
              <a:spLocks noChangeArrowheads="1"/>
            </p:cNvSpPr>
            <p:nvPr/>
          </p:nvSpPr>
          <p:spPr bwMode="auto">
            <a:xfrm>
              <a:off x="1610" y="2840"/>
              <a:ext cx="17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800"/>
                <a:t>Debet       R.R.       Credit</a:t>
              </a:r>
              <a:endParaRPr lang="nl-NL" sz="1800"/>
            </a:p>
          </p:txBody>
        </p:sp>
      </p:grpSp>
      <p:sp>
        <p:nvSpPr>
          <p:cNvPr id="332839" name="Oval 39"/>
          <p:cNvSpPr>
            <a:spLocks noChangeArrowheads="1"/>
          </p:cNvSpPr>
          <p:nvPr/>
        </p:nvSpPr>
        <p:spPr bwMode="auto">
          <a:xfrm>
            <a:off x="6227763" y="1989138"/>
            <a:ext cx="1008062" cy="431800"/>
          </a:xfrm>
          <a:prstGeom prst="ellipse">
            <a:avLst/>
          </a:prstGeom>
          <a:noFill/>
          <a:ln w="31750">
            <a:solidFill>
              <a:srgbClr val="2515F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332840" name="Text Box 40"/>
          <p:cNvSpPr txBox="1">
            <a:spLocks noChangeArrowheads="1"/>
          </p:cNvSpPr>
          <p:nvPr/>
        </p:nvSpPr>
        <p:spPr bwMode="auto">
          <a:xfrm>
            <a:off x="4859338" y="2060575"/>
            <a:ext cx="2192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a:t>20000 Immat.v.a.   50000</a:t>
            </a:r>
            <a:endParaRPr lang="nl-NL" sz="1400"/>
          </a:p>
        </p:txBody>
      </p:sp>
      <p:sp>
        <p:nvSpPr>
          <p:cNvPr id="332841" name="Oval 41"/>
          <p:cNvSpPr>
            <a:spLocks noChangeArrowheads="1"/>
          </p:cNvSpPr>
          <p:nvPr/>
        </p:nvSpPr>
        <p:spPr bwMode="auto">
          <a:xfrm>
            <a:off x="6227763" y="2420938"/>
            <a:ext cx="1008062" cy="431800"/>
          </a:xfrm>
          <a:prstGeom prst="ellipse">
            <a:avLst/>
          </a:prstGeom>
          <a:noFill/>
          <a:ln w="31750">
            <a:solidFill>
              <a:srgbClr val="2515F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332842" name="Text Box 42"/>
          <p:cNvSpPr txBox="1">
            <a:spLocks noChangeArrowheads="1"/>
          </p:cNvSpPr>
          <p:nvPr/>
        </p:nvSpPr>
        <p:spPr bwMode="auto">
          <a:xfrm>
            <a:off x="4859338" y="2276475"/>
            <a:ext cx="21637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a:t>61300 Marketing</a:t>
            </a:r>
          </a:p>
          <a:p>
            <a:pPr eaLnBrk="1" hangingPunct="1"/>
            <a:r>
              <a:rPr lang="nl-BE" sz="1400"/>
              <a:t>           Consult       50000</a:t>
            </a:r>
            <a:endParaRPr lang="nl-NL" sz="1400"/>
          </a:p>
        </p:txBody>
      </p:sp>
      <p:sp>
        <p:nvSpPr>
          <p:cNvPr id="332843" name="Line 43"/>
          <p:cNvSpPr>
            <a:spLocks noChangeShapeType="1"/>
          </p:cNvSpPr>
          <p:nvPr/>
        </p:nvSpPr>
        <p:spPr bwMode="auto">
          <a:xfrm flipH="1">
            <a:off x="6443663" y="2852738"/>
            <a:ext cx="288925" cy="2663825"/>
          </a:xfrm>
          <a:prstGeom prst="line">
            <a:avLst/>
          </a:prstGeom>
          <a:noFill/>
          <a:ln w="25400">
            <a:solidFill>
              <a:srgbClr val="2515F5"/>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
        <p:nvSpPr>
          <p:cNvPr id="332844" name="Line 44"/>
          <p:cNvSpPr>
            <a:spLocks noChangeShapeType="1"/>
          </p:cNvSpPr>
          <p:nvPr/>
        </p:nvSpPr>
        <p:spPr bwMode="auto">
          <a:xfrm flipH="1">
            <a:off x="4427538" y="2420938"/>
            <a:ext cx="2089150" cy="1800225"/>
          </a:xfrm>
          <a:prstGeom prst="line">
            <a:avLst/>
          </a:prstGeom>
          <a:noFill/>
          <a:ln w="25400">
            <a:solidFill>
              <a:srgbClr val="2515F5"/>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50390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2839"/>
                                        </p:tgtEl>
                                        <p:attrNameLst>
                                          <p:attrName>style.visibility</p:attrName>
                                        </p:attrNameLst>
                                      </p:cBhvr>
                                      <p:to>
                                        <p:strVal val="visible"/>
                                      </p:to>
                                    </p:set>
                                    <p:animEffect transition="in" filter="fade">
                                      <p:cBhvr>
                                        <p:cTn id="17" dur="2000"/>
                                        <p:tgtEl>
                                          <p:spTgt spid="3328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0" presetClass="path" presetSubtype="0" accel="50000" decel="50000" fill="hold" grpId="0" nodeType="clickEffect">
                                  <p:stCondLst>
                                    <p:cond delay="0"/>
                                  </p:stCondLst>
                                  <p:childTnLst>
                                    <p:animMotion origin="layout" path="M -7.5E-6 -9.25926E-6 L -0.2599 0.30462 " pathEditMode="relative" ptsTypes="AA">
                                      <p:cBhvr>
                                        <p:cTn id="21" dur="2000" fill="hold"/>
                                        <p:tgtEl>
                                          <p:spTgt spid="332840"/>
                                        </p:tgtEl>
                                        <p:attrNameLst>
                                          <p:attrName>ppt_x</p:attrName>
                                          <p:attrName>ppt_y</p:attrName>
                                        </p:attrNameLst>
                                      </p:cBhvr>
                                    </p:animMotion>
                                  </p:childTnLst>
                                </p:cTn>
                              </p:par>
                            </p:childTnLst>
                          </p:cTn>
                        </p:par>
                        <p:par>
                          <p:cTn id="22" fill="hold" nodeType="afterGroup">
                            <p:stCondLst>
                              <p:cond delay="2000"/>
                            </p:stCondLst>
                            <p:childTnLst>
                              <p:par>
                                <p:cTn id="23" presetID="10" presetClass="entr" presetSubtype="0" fill="hold" grpId="0" nodeType="afterEffect">
                                  <p:stCondLst>
                                    <p:cond delay="200"/>
                                  </p:stCondLst>
                                  <p:childTnLst>
                                    <p:set>
                                      <p:cBhvr>
                                        <p:cTn id="24" dur="1" fill="hold">
                                          <p:stCondLst>
                                            <p:cond delay="0"/>
                                          </p:stCondLst>
                                        </p:cTn>
                                        <p:tgtEl>
                                          <p:spTgt spid="332844"/>
                                        </p:tgtEl>
                                        <p:attrNameLst>
                                          <p:attrName>style.visibility</p:attrName>
                                        </p:attrNameLst>
                                      </p:cBhvr>
                                      <p:to>
                                        <p:strVal val="visible"/>
                                      </p:to>
                                    </p:set>
                                    <p:animEffect transition="in" filter="fade">
                                      <p:cBhvr>
                                        <p:cTn id="25" dur="2000"/>
                                        <p:tgtEl>
                                          <p:spTgt spid="33284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2841"/>
                                        </p:tgtEl>
                                        <p:attrNameLst>
                                          <p:attrName>style.visibility</p:attrName>
                                        </p:attrNameLst>
                                      </p:cBhvr>
                                      <p:to>
                                        <p:strVal val="visible"/>
                                      </p:to>
                                    </p:set>
                                    <p:animEffect transition="in" filter="fade">
                                      <p:cBhvr>
                                        <p:cTn id="30" dur="2000"/>
                                        <p:tgtEl>
                                          <p:spTgt spid="33284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path" presetSubtype="0" accel="50000" decel="50000" fill="hold" grpId="0" nodeType="clickEffect">
                                  <p:stCondLst>
                                    <p:cond delay="0"/>
                                  </p:stCondLst>
                                  <p:childTnLst>
                                    <p:animMotion origin="layout" path="M -2.77778E-6 4.07407E-6 L -0.02361 0.43472 " pathEditMode="relative" rAng="0" ptsTypes="AA">
                                      <p:cBhvr>
                                        <p:cTn id="34" dur="2000" fill="hold"/>
                                        <p:tgtEl>
                                          <p:spTgt spid="332842"/>
                                        </p:tgtEl>
                                        <p:attrNameLst>
                                          <p:attrName>ppt_x</p:attrName>
                                          <p:attrName>ppt_y</p:attrName>
                                        </p:attrNameLst>
                                      </p:cBhvr>
                                      <p:rCtr x="-1181" y="21736"/>
                                    </p:animMotion>
                                  </p:childTnLst>
                                </p:cTn>
                              </p:par>
                            </p:childTnLst>
                          </p:cTn>
                        </p:par>
                        <p:par>
                          <p:cTn id="35" fill="hold" nodeType="afterGroup">
                            <p:stCondLst>
                              <p:cond delay="2000"/>
                            </p:stCondLst>
                            <p:childTnLst>
                              <p:par>
                                <p:cTn id="36" presetID="10" presetClass="entr" presetSubtype="0" fill="hold" grpId="0" nodeType="afterEffect">
                                  <p:stCondLst>
                                    <p:cond delay="200"/>
                                  </p:stCondLst>
                                  <p:childTnLst>
                                    <p:set>
                                      <p:cBhvr>
                                        <p:cTn id="37" dur="1" fill="hold">
                                          <p:stCondLst>
                                            <p:cond delay="0"/>
                                          </p:stCondLst>
                                        </p:cTn>
                                        <p:tgtEl>
                                          <p:spTgt spid="332843"/>
                                        </p:tgtEl>
                                        <p:attrNameLst>
                                          <p:attrName>style.visibility</p:attrName>
                                        </p:attrNameLst>
                                      </p:cBhvr>
                                      <p:to>
                                        <p:strVal val="visible"/>
                                      </p:to>
                                    </p:set>
                                    <p:animEffect transition="in" filter="fade">
                                      <p:cBhvr>
                                        <p:cTn id="38" dur="2000"/>
                                        <p:tgtEl>
                                          <p:spTgt spid="332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39" grpId="0" animBg="1"/>
      <p:bldP spid="332840" grpId="0"/>
      <p:bldP spid="332841" grpId="0" animBg="1"/>
      <p:bldP spid="332842" grpId="0"/>
      <p:bldP spid="332843" grpId="0" animBg="1"/>
      <p:bldP spid="33284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r>
              <a:rPr lang="nl-NL" sz="3800"/>
              <a:t>Documentenflow</a:t>
            </a:r>
          </a:p>
        </p:txBody>
      </p:sp>
      <p:sp>
        <p:nvSpPr>
          <p:cNvPr id="90115" name="Content Placeholder 44"/>
          <p:cNvSpPr>
            <a:spLocks noGrp="1"/>
          </p:cNvSpPr>
          <p:nvPr>
            <p:ph sz="half" idx="1"/>
          </p:nvPr>
        </p:nvSpPr>
        <p:spPr/>
        <p:txBody>
          <a:bodyPr/>
          <a:lstStyle/>
          <a:p>
            <a:endParaRPr lang="nl-BE"/>
          </a:p>
        </p:txBody>
      </p:sp>
      <p:sp>
        <p:nvSpPr>
          <p:cNvPr id="90116" name="Text Box 4"/>
          <p:cNvSpPr txBox="1">
            <a:spLocks noChangeArrowheads="1"/>
          </p:cNvSpPr>
          <p:nvPr/>
        </p:nvSpPr>
        <p:spPr bwMode="auto">
          <a:xfrm>
            <a:off x="2455863" y="3357563"/>
            <a:ext cx="21717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DIVERSE OPERATIE</a:t>
            </a:r>
            <a:endParaRPr lang="nl-NL"/>
          </a:p>
        </p:txBody>
      </p:sp>
      <p:grpSp>
        <p:nvGrpSpPr>
          <p:cNvPr id="90117" name="Group 5"/>
          <p:cNvGrpSpPr>
            <a:grpSpLocks/>
          </p:cNvGrpSpPr>
          <p:nvPr/>
        </p:nvGrpSpPr>
        <p:grpSpPr bwMode="auto">
          <a:xfrm>
            <a:off x="2773363" y="2332038"/>
            <a:ext cx="1485900" cy="914400"/>
            <a:chOff x="5377" y="6817"/>
            <a:chExt cx="2340" cy="1241"/>
          </a:xfrm>
        </p:grpSpPr>
        <p:sp>
          <p:nvSpPr>
            <p:cNvPr id="90155" name="Text Box 6"/>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Vertrek of bestemming?</a:t>
              </a:r>
              <a:endParaRPr lang="nl-NL"/>
            </a:p>
          </p:txBody>
        </p:sp>
        <p:sp>
          <p:nvSpPr>
            <p:cNvPr id="90156" name="AutoShape 7"/>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grpSp>
        <p:nvGrpSpPr>
          <p:cNvPr id="90118" name="Group 8"/>
          <p:cNvGrpSpPr>
            <a:grpSpLocks/>
          </p:cNvGrpSpPr>
          <p:nvPr/>
        </p:nvGrpSpPr>
        <p:grpSpPr bwMode="auto">
          <a:xfrm>
            <a:off x="8181975" y="1773238"/>
            <a:ext cx="566738" cy="1257300"/>
            <a:chOff x="5917" y="13117"/>
            <a:chExt cx="893" cy="1980"/>
          </a:xfrm>
        </p:grpSpPr>
        <p:sp>
          <p:nvSpPr>
            <p:cNvPr id="90150" name="Rectangle 9"/>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90151" name="Freeform 10"/>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90152" name="Oval 11"/>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90153" name="Line 12"/>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0154" name="Line 13"/>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90119" name="Line 14"/>
          <p:cNvSpPr>
            <a:spLocks noChangeShapeType="1"/>
          </p:cNvSpPr>
          <p:nvPr/>
        </p:nvSpPr>
        <p:spPr bwMode="auto">
          <a:xfrm>
            <a:off x="3573463" y="2332038"/>
            <a:ext cx="18288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90120" name="Text Box 15"/>
          <p:cNvSpPr txBox="1">
            <a:spLocks noChangeArrowheads="1"/>
          </p:cNvSpPr>
          <p:nvPr/>
        </p:nvSpPr>
        <p:spPr bwMode="auto">
          <a:xfrm>
            <a:off x="8032750" y="2205038"/>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a:t>  DO</a:t>
            </a:r>
            <a:endParaRPr lang="nl-NL"/>
          </a:p>
        </p:txBody>
      </p:sp>
      <p:sp>
        <p:nvSpPr>
          <p:cNvPr id="90121" name="Line 16"/>
          <p:cNvSpPr>
            <a:spLocks noChangeShapeType="1"/>
          </p:cNvSpPr>
          <p:nvPr/>
        </p:nvSpPr>
        <p:spPr bwMode="auto">
          <a:xfrm>
            <a:off x="7451725" y="2349500"/>
            <a:ext cx="571500"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90122" name="Line 17"/>
          <p:cNvSpPr>
            <a:spLocks noChangeShapeType="1"/>
          </p:cNvSpPr>
          <p:nvPr/>
        </p:nvSpPr>
        <p:spPr bwMode="auto">
          <a:xfrm flipH="1" flipV="1">
            <a:off x="1547813" y="2565400"/>
            <a:ext cx="1225550" cy="2159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90123" name="Line 18"/>
          <p:cNvSpPr>
            <a:spLocks noChangeShapeType="1"/>
          </p:cNvSpPr>
          <p:nvPr/>
        </p:nvSpPr>
        <p:spPr bwMode="auto">
          <a:xfrm flipH="1" flipV="1">
            <a:off x="2109788" y="1857375"/>
            <a:ext cx="661987" cy="9239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90124" name="Line 19"/>
          <p:cNvSpPr>
            <a:spLocks noChangeShapeType="1"/>
          </p:cNvSpPr>
          <p:nvPr/>
        </p:nvSpPr>
        <p:spPr bwMode="auto">
          <a:xfrm flipH="1" flipV="1">
            <a:off x="1766888" y="2200275"/>
            <a:ext cx="1004887" cy="5810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90125" name="Text Box 20"/>
          <p:cNvSpPr txBox="1">
            <a:spLocks noChangeArrowheads="1"/>
          </p:cNvSpPr>
          <p:nvPr/>
        </p:nvSpPr>
        <p:spPr bwMode="auto">
          <a:xfrm>
            <a:off x="509588" y="2085975"/>
            <a:ext cx="12573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Lev.rekening</a:t>
            </a:r>
            <a:endParaRPr lang="nl-NL"/>
          </a:p>
        </p:txBody>
      </p:sp>
      <p:sp>
        <p:nvSpPr>
          <p:cNvPr id="90126" name="Text Box 21"/>
          <p:cNvSpPr txBox="1">
            <a:spLocks noChangeArrowheads="1"/>
          </p:cNvSpPr>
          <p:nvPr/>
        </p:nvSpPr>
        <p:spPr bwMode="auto">
          <a:xfrm>
            <a:off x="509588" y="2428875"/>
            <a:ext cx="10382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Klantenrek.</a:t>
            </a:r>
            <a:endParaRPr lang="nl-NL"/>
          </a:p>
        </p:txBody>
      </p:sp>
      <p:sp>
        <p:nvSpPr>
          <p:cNvPr id="90127" name="Text Box 22"/>
          <p:cNvSpPr txBox="1">
            <a:spLocks noChangeArrowheads="1"/>
          </p:cNvSpPr>
          <p:nvPr/>
        </p:nvSpPr>
        <p:spPr bwMode="auto">
          <a:xfrm>
            <a:off x="509588" y="1743075"/>
            <a:ext cx="16002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Algemene rekening</a:t>
            </a:r>
            <a:endParaRPr lang="nl-NL"/>
          </a:p>
        </p:txBody>
      </p:sp>
      <p:sp>
        <p:nvSpPr>
          <p:cNvPr id="90128" name="Rectangle 23"/>
          <p:cNvSpPr>
            <a:spLocks noChangeArrowheads="1"/>
          </p:cNvSpPr>
          <p:nvPr/>
        </p:nvSpPr>
        <p:spPr bwMode="auto">
          <a:xfrm>
            <a:off x="323850" y="1628775"/>
            <a:ext cx="2476500" cy="12954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90129" name="AutoShape 24"/>
          <p:cNvSpPr>
            <a:spLocks noChangeArrowheads="1"/>
          </p:cNvSpPr>
          <p:nvPr/>
        </p:nvSpPr>
        <p:spPr bwMode="auto">
          <a:xfrm>
            <a:off x="4572000" y="1341438"/>
            <a:ext cx="2773363" cy="1871662"/>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90130" name="Text Box 25"/>
          <p:cNvSpPr txBox="1">
            <a:spLocks noChangeArrowheads="1"/>
          </p:cNvSpPr>
          <p:nvPr/>
        </p:nvSpPr>
        <p:spPr bwMode="auto">
          <a:xfrm>
            <a:off x="4927600" y="1333500"/>
            <a:ext cx="2344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2000" b="1"/>
              <a:t>Diversen Journaal</a:t>
            </a:r>
            <a:endParaRPr lang="nl-NL" sz="2000" b="1"/>
          </a:p>
        </p:txBody>
      </p:sp>
      <p:sp>
        <p:nvSpPr>
          <p:cNvPr id="90131" name="Text Box 26"/>
          <p:cNvSpPr txBox="1">
            <a:spLocks noChangeArrowheads="1"/>
          </p:cNvSpPr>
          <p:nvPr/>
        </p:nvSpPr>
        <p:spPr bwMode="auto">
          <a:xfrm>
            <a:off x="4859338" y="2060575"/>
            <a:ext cx="2192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a:t>20000 Immat.v.a.   50000</a:t>
            </a:r>
            <a:endParaRPr lang="nl-NL" sz="1400"/>
          </a:p>
        </p:txBody>
      </p:sp>
      <p:sp>
        <p:nvSpPr>
          <p:cNvPr id="90132" name="Text Box 27"/>
          <p:cNvSpPr txBox="1">
            <a:spLocks noChangeArrowheads="1"/>
          </p:cNvSpPr>
          <p:nvPr/>
        </p:nvSpPr>
        <p:spPr bwMode="auto">
          <a:xfrm>
            <a:off x="5003800" y="1773238"/>
            <a:ext cx="1946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b="1"/>
              <a:t>Div 213    -    30/06/04</a:t>
            </a:r>
            <a:endParaRPr lang="nl-NL" sz="1400" b="1"/>
          </a:p>
        </p:txBody>
      </p:sp>
      <p:sp>
        <p:nvSpPr>
          <p:cNvPr id="90133" name="Text Box 28"/>
          <p:cNvSpPr txBox="1">
            <a:spLocks noChangeArrowheads="1"/>
          </p:cNvSpPr>
          <p:nvPr/>
        </p:nvSpPr>
        <p:spPr bwMode="auto">
          <a:xfrm>
            <a:off x="4859338" y="2276475"/>
            <a:ext cx="21732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a:t>61300 Marketing</a:t>
            </a:r>
          </a:p>
          <a:p>
            <a:pPr eaLnBrk="1" hangingPunct="1"/>
            <a:r>
              <a:rPr lang="nl-BE" sz="1400"/>
              <a:t>           Consult      -50000</a:t>
            </a:r>
            <a:endParaRPr lang="nl-NL" sz="1400"/>
          </a:p>
        </p:txBody>
      </p:sp>
      <p:grpSp>
        <p:nvGrpSpPr>
          <p:cNvPr id="90134" name="Group 29"/>
          <p:cNvGrpSpPr>
            <a:grpSpLocks/>
          </p:cNvGrpSpPr>
          <p:nvPr/>
        </p:nvGrpSpPr>
        <p:grpSpPr bwMode="auto">
          <a:xfrm>
            <a:off x="3271838" y="3848100"/>
            <a:ext cx="2860675" cy="942975"/>
            <a:chOff x="1631" y="2110"/>
            <a:chExt cx="1802" cy="594"/>
          </a:xfrm>
        </p:grpSpPr>
        <p:sp>
          <p:nvSpPr>
            <p:cNvPr id="90147" name="Line 30"/>
            <p:cNvSpPr>
              <a:spLocks noChangeShapeType="1"/>
            </p:cNvSpPr>
            <p:nvPr/>
          </p:nvSpPr>
          <p:spPr bwMode="auto">
            <a:xfrm>
              <a:off x="1655" y="2296"/>
              <a:ext cx="16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0148" name="Line 31"/>
            <p:cNvSpPr>
              <a:spLocks noChangeShapeType="1"/>
            </p:cNvSpPr>
            <p:nvPr/>
          </p:nvSpPr>
          <p:spPr bwMode="auto">
            <a:xfrm>
              <a:off x="2472" y="2296"/>
              <a:ext cx="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0149" name="Text Box 32"/>
            <p:cNvSpPr txBox="1">
              <a:spLocks noChangeArrowheads="1"/>
            </p:cNvSpPr>
            <p:nvPr/>
          </p:nvSpPr>
          <p:spPr bwMode="auto">
            <a:xfrm>
              <a:off x="1631" y="2110"/>
              <a:ext cx="180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800"/>
                <a:t>Act.        Balans         Pas.</a:t>
              </a:r>
              <a:endParaRPr lang="nl-NL" sz="1800"/>
            </a:p>
          </p:txBody>
        </p:sp>
      </p:grpSp>
      <p:grpSp>
        <p:nvGrpSpPr>
          <p:cNvPr id="90135" name="Group 33"/>
          <p:cNvGrpSpPr>
            <a:grpSpLocks/>
          </p:cNvGrpSpPr>
          <p:nvPr/>
        </p:nvGrpSpPr>
        <p:grpSpPr bwMode="auto">
          <a:xfrm>
            <a:off x="3238500" y="5006975"/>
            <a:ext cx="2843213" cy="942975"/>
            <a:chOff x="1610" y="2840"/>
            <a:chExt cx="1791" cy="594"/>
          </a:xfrm>
        </p:grpSpPr>
        <p:sp>
          <p:nvSpPr>
            <p:cNvPr id="90144" name="Line 34"/>
            <p:cNvSpPr>
              <a:spLocks noChangeShapeType="1"/>
            </p:cNvSpPr>
            <p:nvPr/>
          </p:nvSpPr>
          <p:spPr bwMode="auto">
            <a:xfrm>
              <a:off x="1634" y="3026"/>
              <a:ext cx="16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0145" name="Line 35"/>
            <p:cNvSpPr>
              <a:spLocks noChangeShapeType="1"/>
            </p:cNvSpPr>
            <p:nvPr/>
          </p:nvSpPr>
          <p:spPr bwMode="auto">
            <a:xfrm>
              <a:off x="2451" y="3026"/>
              <a:ext cx="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0146" name="Text Box 36"/>
            <p:cNvSpPr txBox="1">
              <a:spLocks noChangeArrowheads="1"/>
            </p:cNvSpPr>
            <p:nvPr/>
          </p:nvSpPr>
          <p:spPr bwMode="auto">
            <a:xfrm>
              <a:off x="1610" y="2840"/>
              <a:ext cx="17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800"/>
                <a:t>Debet       R.R.       Credit</a:t>
              </a:r>
              <a:endParaRPr lang="nl-NL" sz="1800"/>
            </a:p>
          </p:txBody>
        </p:sp>
      </p:grpSp>
      <p:sp>
        <p:nvSpPr>
          <p:cNvPr id="90136" name="Oval 37"/>
          <p:cNvSpPr>
            <a:spLocks noChangeArrowheads="1"/>
          </p:cNvSpPr>
          <p:nvPr/>
        </p:nvSpPr>
        <p:spPr bwMode="auto">
          <a:xfrm>
            <a:off x="6227763" y="1989138"/>
            <a:ext cx="1008062" cy="431800"/>
          </a:xfrm>
          <a:prstGeom prst="ellipse">
            <a:avLst/>
          </a:prstGeom>
          <a:noFill/>
          <a:ln w="31750">
            <a:solidFill>
              <a:srgbClr val="2515F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90137" name="Text Box 38"/>
          <p:cNvSpPr txBox="1">
            <a:spLocks noChangeArrowheads="1"/>
          </p:cNvSpPr>
          <p:nvPr/>
        </p:nvSpPr>
        <p:spPr bwMode="auto">
          <a:xfrm>
            <a:off x="2411413" y="4149725"/>
            <a:ext cx="2192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a:t>20000 Immat.v.a.   50000</a:t>
            </a:r>
            <a:endParaRPr lang="nl-NL" sz="1400"/>
          </a:p>
        </p:txBody>
      </p:sp>
      <p:sp>
        <p:nvSpPr>
          <p:cNvPr id="90138" name="Oval 39"/>
          <p:cNvSpPr>
            <a:spLocks noChangeArrowheads="1"/>
          </p:cNvSpPr>
          <p:nvPr/>
        </p:nvSpPr>
        <p:spPr bwMode="auto">
          <a:xfrm>
            <a:off x="6227763" y="2420938"/>
            <a:ext cx="1008062" cy="431800"/>
          </a:xfrm>
          <a:prstGeom prst="ellipse">
            <a:avLst/>
          </a:prstGeom>
          <a:noFill/>
          <a:ln w="31750">
            <a:solidFill>
              <a:srgbClr val="2515F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90139" name="Text Box 40"/>
          <p:cNvSpPr txBox="1">
            <a:spLocks noChangeArrowheads="1"/>
          </p:cNvSpPr>
          <p:nvPr/>
        </p:nvSpPr>
        <p:spPr bwMode="auto">
          <a:xfrm>
            <a:off x="4640263" y="5287963"/>
            <a:ext cx="21637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a:t>61300 Marketing</a:t>
            </a:r>
          </a:p>
          <a:p>
            <a:pPr eaLnBrk="1" hangingPunct="1"/>
            <a:r>
              <a:rPr lang="nl-BE" sz="1400"/>
              <a:t>           Consult       50000</a:t>
            </a:r>
            <a:endParaRPr lang="nl-NL" sz="1400"/>
          </a:p>
        </p:txBody>
      </p:sp>
      <p:sp>
        <p:nvSpPr>
          <p:cNvPr id="90140" name="Line 41"/>
          <p:cNvSpPr>
            <a:spLocks noChangeShapeType="1"/>
          </p:cNvSpPr>
          <p:nvPr/>
        </p:nvSpPr>
        <p:spPr bwMode="auto">
          <a:xfrm flipH="1">
            <a:off x="6443663" y="2852738"/>
            <a:ext cx="288925" cy="2663825"/>
          </a:xfrm>
          <a:prstGeom prst="line">
            <a:avLst/>
          </a:prstGeom>
          <a:noFill/>
          <a:ln w="25400">
            <a:solidFill>
              <a:srgbClr val="2515F5"/>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
        <p:nvSpPr>
          <p:cNvPr id="90141" name="Line 42"/>
          <p:cNvSpPr>
            <a:spLocks noChangeShapeType="1"/>
          </p:cNvSpPr>
          <p:nvPr/>
        </p:nvSpPr>
        <p:spPr bwMode="auto">
          <a:xfrm flipH="1">
            <a:off x="4427538" y="2420938"/>
            <a:ext cx="2089150" cy="1800225"/>
          </a:xfrm>
          <a:prstGeom prst="line">
            <a:avLst/>
          </a:prstGeom>
          <a:noFill/>
          <a:ln w="25400">
            <a:solidFill>
              <a:srgbClr val="2515F5"/>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
        <p:nvSpPr>
          <p:cNvPr id="90142" name="Oval 43"/>
          <p:cNvSpPr>
            <a:spLocks noChangeArrowheads="1"/>
          </p:cNvSpPr>
          <p:nvPr/>
        </p:nvSpPr>
        <p:spPr bwMode="auto">
          <a:xfrm>
            <a:off x="3779838" y="4005263"/>
            <a:ext cx="936625" cy="2087562"/>
          </a:xfrm>
          <a:prstGeom prst="ellipse">
            <a:avLst/>
          </a:prstGeom>
          <a:solidFill>
            <a:schemeClr val="accent1">
              <a:alpha val="47842"/>
            </a:schemeClr>
          </a:solidFill>
          <a:ln w="28575">
            <a:solidFill>
              <a:schemeClr val="tx1"/>
            </a:solidFill>
            <a:round/>
            <a:headEnd/>
            <a:tailEnd/>
          </a:ln>
        </p:spPr>
        <p:txBody>
          <a:bodyPr wrap="none" anchor="ctr"/>
          <a:lstStyle/>
          <a:p>
            <a:endParaRPr lang="nl-BE"/>
          </a:p>
        </p:txBody>
      </p:sp>
      <p:sp>
        <p:nvSpPr>
          <p:cNvPr id="333868" name="Oval 44"/>
          <p:cNvSpPr>
            <a:spLocks noChangeArrowheads="1"/>
          </p:cNvSpPr>
          <p:nvPr/>
        </p:nvSpPr>
        <p:spPr bwMode="auto">
          <a:xfrm>
            <a:off x="5940425" y="4076700"/>
            <a:ext cx="936625" cy="2087563"/>
          </a:xfrm>
          <a:prstGeom prst="ellipse">
            <a:avLst/>
          </a:prstGeom>
          <a:solidFill>
            <a:schemeClr val="accent1">
              <a:alpha val="47842"/>
            </a:schemeClr>
          </a:solidFill>
          <a:ln w="28575">
            <a:solidFill>
              <a:schemeClr val="tx1"/>
            </a:solidFill>
            <a:round/>
            <a:headEnd/>
            <a:tailEnd/>
          </a:ln>
        </p:spPr>
        <p:txBody>
          <a:bodyPr wrap="none" anchor="ctr"/>
          <a:lstStyle/>
          <a:p>
            <a:endParaRPr lang="nl-BE"/>
          </a:p>
        </p:txBody>
      </p:sp>
    </p:spTree>
    <p:extLst>
      <p:ext uri="{BB962C8B-B14F-4D97-AF65-F5344CB8AC3E}">
        <p14:creationId xmlns:p14="http://schemas.microsoft.com/office/powerpoint/2010/main" val="206576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3868"/>
                                        </p:tgtEl>
                                        <p:attrNameLst>
                                          <p:attrName>style.visibility</p:attrName>
                                        </p:attrNameLst>
                                      </p:cBhvr>
                                      <p:to>
                                        <p:strVal val="visible"/>
                                      </p:to>
                                    </p:set>
                                    <p:animEffect transition="in" filter="fade">
                                      <p:cBhvr>
                                        <p:cTn id="7" dur="2000"/>
                                        <p:tgtEl>
                                          <p:spTgt spid="333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6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r>
              <a:rPr lang="nl-NL" sz="3800"/>
              <a:t>Documentenflow</a:t>
            </a:r>
          </a:p>
        </p:txBody>
      </p:sp>
      <p:sp>
        <p:nvSpPr>
          <p:cNvPr id="91139" name="Content Placeholder 28"/>
          <p:cNvSpPr>
            <a:spLocks noGrp="1"/>
          </p:cNvSpPr>
          <p:nvPr>
            <p:ph sz="half" idx="1"/>
          </p:nvPr>
        </p:nvSpPr>
        <p:spPr/>
        <p:txBody>
          <a:bodyPr/>
          <a:lstStyle/>
          <a:p>
            <a:endParaRPr lang="nl-BE"/>
          </a:p>
        </p:txBody>
      </p:sp>
      <p:sp>
        <p:nvSpPr>
          <p:cNvPr id="91140" name="Text Box 6"/>
          <p:cNvSpPr txBox="1">
            <a:spLocks noChangeArrowheads="1"/>
          </p:cNvSpPr>
          <p:nvPr/>
        </p:nvSpPr>
        <p:spPr bwMode="auto">
          <a:xfrm>
            <a:off x="2555875" y="3284538"/>
            <a:ext cx="1800225"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DIVERSE OPERATIE</a:t>
            </a:r>
            <a:endParaRPr lang="nl-NL"/>
          </a:p>
        </p:txBody>
      </p:sp>
      <p:grpSp>
        <p:nvGrpSpPr>
          <p:cNvPr id="91141" name="Group 7"/>
          <p:cNvGrpSpPr>
            <a:grpSpLocks/>
          </p:cNvGrpSpPr>
          <p:nvPr/>
        </p:nvGrpSpPr>
        <p:grpSpPr bwMode="auto">
          <a:xfrm>
            <a:off x="2773363" y="2332038"/>
            <a:ext cx="1485900" cy="914400"/>
            <a:chOff x="5377" y="6817"/>
            <a:chExt cx="2340" cy="1241"/>
          </a:xfrm>
        </p:grpSpPr>
        <p:sp>
          <p:nvSpPr>
            <p:cNvPr id="91163" name="Text Box 8"/>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Vertrek of bestemming?</a:t>
              </a:r>
              <a:endParaRPr lang="nl-NL"/>
            </a:p>
          </p:txBody>
        </p:sp>
        <p:sp>
          <p:nvSpPr>
            <p:cNvPr id="91164" name="AutoShape 9"/>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grpSp>
        <p:nvGrpSpPr>
          <p:cNvPr id="91142" name="Group 10"/>
          <p:cNvGrpSpPr>
            <a:grpSpLocks/>
          </p:cNvGrpSpPr>
          <p:nvPr/>
        </p:nvGrpSpPr>
        <p:grpSpPr bwMode="auto">
          <a:xfrm>
            <a:off x="8181975" y="1773238"/>
            <a:ext cx="566738" cy="1257300"/>
            <a:chOff x="5917" y="13117"/>
            <a:chExt cx="893" cy="1980"/>
          </a:xfrm>
        </p:grpSpPr>
        <p:sp>
          <p:nvSpPr>
            <p:cNvPr id="91158" name="Rectangle 11"/>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91159" name="Freeform 12"/>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91160" name="Oval 13"/>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91161" name="Line 14"/>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1162" name="Line 15"/>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91143" name="Line 16"/>
          <p:cNvSpPr>
            <a:spLocks noChangeShapeType="1"/>
          </p:cNvSpPr>
          <p:nvPr/>
        </p:nvSpPr>
        <p:spPr bwMode="auto">
          <a:xfrm>
            <a:off x="3573463" y="2332038"/>
            <a:ext cx="18288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91144" name="Text Box 17"/>
          <p:cNvSpPr txBox="1">
            <a:spLocks noChangeArrowheads="1"/>
          </p:cNvSpPr>
          <p:nvPr/>
        </p:nvSpPr>
        <p:spPr bwMode="auto">
          <a:xfrm>
            <a:off x="8032750" y="2205038"/>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a:t>  DO</a:t>
            </a:r>
            <a:endParaRPr lang="nl-NL"/>
          </a:p>
        </p:txBody>
      </p:sp>
      <p:sp>
        <p:nvSpPr>
          <p:cNvPr id="91145" name="Line 18"/>
          <p:cNvSpPr>
            <a:spLocks noChangeShapeType="1"/>
          </p:cNvSpPr>
          <p:nvPr/>
        </p:nvSpPr>
        <p:spPr bwMode="auto">
          <a:xfrm>
            <a:off x="7451725" y="2349500"/>
            <a:ext cx="720725"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91146" name="Line 19"/>
          <p:cNvSpPr>
            <a:spLocks noChangeShapeType="1"/>
          </p:cNvSpPr>
          <p:nvPr/>
        </p:nvSpPr>
        <p:spPr bwMode="auto">
          <a:xfrm flipH="1" flipV="1">
            <a:off x="1547813" y="2565400"/>
            <a:ext cx="1225550" cy="2159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91147" name="Line 20"/>
          <p:cNvSpPr>
            <a:spLocks noChangeShapeType="1"/>
          </p:cNvSpPr>
          <p:nvPr/>
        </p:nvSpPr>
        <p:spPr bwMode="auto">
          <a:xfrm flipH="1" flipV="1">
            <a:off x="2109788" y="1857375"/>
            <a:ext cx="661987" cy="9239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91148" name="Line 21"/>
          <p:cNvSpPr>
            <a:spLocks noChangeShapeType="1"/>
          </p:cNvSpPr>
          <p:nvPr/>
        </p:nvSpPr>
        <p:spPr bwMode="auto">
          <a:xfrm flipH="1" flipV="1">
            <a:off x="1766888" y="2200275"/>
            <a:ext cx="1004887" cy="5810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91149" name="Text Box 22"/>
          <p:cNvSpPr txBox="1">
            <a:spLocks noChangeArrowheads="1"/>
          </p:cNvSpPr>
          <p:nvPr/>
        </p:nvSpPr>
        <p:spPr bwMode="auto">
          <a:xfrm>
            <a:off x="509588" y="2085975"/>
            <a:ext cx="12573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Lev.rekening</a:t>
            </a:r>
            <a:endParaRPr lang="nl-NL"/>
          </a:p>
        </p:txBody>
      </p:sp>
      <p:sp>
        <p:nvSpPr>
          <p:cNvPr id="91150" name="Text Box 23"/>
          <p:cNvSpPr txBox="1">
            <a:spLocks noChangeArrowheads="1"/>
          </p:cNvSpPr>
          <p:nvPr/>
        </p:nvSpPr>
        <p:spPr bwMode="auto">
          <a:xfrm>
            <a:off x="509588" y="2428875"/>
            <a:ext cx="10382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Klantenrek.</a:t>
            </a:r>
            <a:endParaRPr lang="nl-NL"/>
          </a:p>
        </p:txBody>
      </p:sp>
      <p:sp>
        <p:nvSpPr>
          <p:cNvPr id="91151" name="Text Box 24"/>
          <p:cNvSpPr txBox="1">
            <a:spLocks noChangeArrowheads="1"/>
          </p:cNvSpPr>
          <p:nvPr/>
        </p:nvSpPr>
        <p:spPr bwMode="auto">
          <a:xfrm>
            <a:off x="509588" y="1743075"/>
            <a:ext cx="16002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Algemene rekening</a:t>
            </a:r>
            <a:endParaRPr lang="nl-NL"/>
          </a:p>
        </p:txBody>
      </p:sp>
      <p:sp>
        <p:nvSpPr>
          <p:cNvPr id="91152" name="Rectangle 25"/>
          <p:cNvSpPr>
            <a:spLocks noChangeArrowheads="1"/>
          </p:cNvSpPr>
          <p:nvPr/>
        </p:nvSpPr>
        <p:spPr bwMode="auto">
          <a:xfrm>
            <a:off x="323850" y="1628775"/>
            <a:ext cx="2476500" cy="12954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91153" name="AutoShape 26"/>
          <p:cNvSpPr>
            <a:spLocks noChangeArrowheads="1"/>
          </p:cNvSpPr>
          <p:nvPr/>
        </p:nvSpPr>
        <p:spPr bwMode="auto">
          <a:xfrm>
            <a:off x="4643438" y="1341438"/>
            <a:ext cx="3384550" cy="2159000"/>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91154" name="Text Box 27"/>
          <p:cNvSpPr txBox="1">
            <a:spLocks noChangeArrowheads="1"/>
          </p:cNvSpPr>
          <p:nvPr/>
        </p:nvSpPr>
        <p:spPr bwMode="auto">
          <a:xfrm>
            <a:off x="5018088" y="1333500"/>
            <a:ext cx="2776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b="1"/>
              <a:t>Diversen Journaal</a:t>
            </a:r>
            <a:endParaRPr lang="nl-NL" b="1"/>
          </a:p>
        </p:txBody>
      </p:sp>
      <p:sp>
        <p:nvSpPr>
          <p:cNvPr id="334876" name="Text Box 28"/>
          <p:cNvSpPr txBox="1">
            <a:spLocks noChangeArrowheads="1"/>
          </p:cNvSpPr>
          <p:nvPr/>
        </p:nvSpPr>
        <p:spPr bwMode="auto">
          <a:xfrm>
            <a:off x="5022850" y="2119313"/>
            <a:ext cx="26368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a:t>63000 Afschrijving</a:t>
            </a:r>
          </a:p>
          <a:p>
            <a:pPr eaLnBrk="1" hangingPunct="1"/>
            <a:r>
              <a:rPr lang="nl-BE" sz="1400"/>
              <a:t>           Goodwill               10000</a:t>
            </a:r>
            <a:endParaRPr lang="nl-NL" sz="1400"/>
          </a:p>
        </p:txBody>
      </p:sp>
      <p:sp>
        <p:nvSpPr>
          <p:cNvPr id="334877" name="Text Box 29"/>
          <p:cNvSpPr txBox="1">
            <a:spLocks noChangeArrowheads="1"/>
          </p:cNvSpPr>
          <p:nvPr/>
        </p:nvSpPr>
        <p:spPr bwMode="auto">
          <a:xfrm>
            <a:off x="5094288" y="1773238"/>
            <a:ext cx="1946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b="1"/>
              <a:t>Div 214    -    30/06/04</a:t>
            </a:r>
            <a:endParaRPr lang="nl-NL" sz="1400" b="1"/>
          </a:p>
        </p:txBody>
      </p:sp>
      <p:sp>
        <p:nvSpPr>
          <p:cNvPr id="334878" name="Text Box 30"/>
          <p:cNvSpPr txBox="1">
            <a:spLocks noChangeArrowheads="1"/>
          </p:cNvSpPr>
          <p:nvPr/>
        </p:nvSpPr>
        <p:spPr bwMode="auto">
          <a:xfrm>
            <a:off x="5022850" y="2781300"/>
            <a:ext cx="2644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a:t>20000 Immat.v.a.           -10000</a:t>
            </a:r>
            <a:endParaRPr lang="nl-NL" sz="1400"/>
          </a:p>
        </p:txBody>
      </p:sp>
    </p:spTree>
    <p:extLst>
      <p:ext uri="{BB962C8B-B14F-4D97-AF65-F5344CB8AC3E}">
        <p14:creationId xmlns:p14="http://schemas.microsoft.com/office/powerpoint/2010/main" val="369976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4877"/>
                                        </p:tgtEl>
                                        <p:attrNameLst>
                                          <p:attrName>style.visibility</p:attrName>
                                        </p:attrNameLst>
                                      </p:cBhvr>
                                      <p:to>
                                        <p:strVal val="visible"/>
                                      </p:to>
                                    </p:set>
                                    <p:animEffect transition="in" filter="fade">
                                      <p:cBhvr>
                                        <p:cTn id="7" dur="2000"/>
                                        <p:tgtEl>
                                          <p:spTgt spid="3348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4876"/>
                                        </p:tgtEl>
                                        <p:attrNameLst>
                                          <p:attrName>style.visibility</p:attrName>
                                        </p:attrNameLst>
                                      </p:cBhvr>
                                      <p:to>
                                        <p:strVal val="visible"/>
                                      </p:to>
                                    </p:set>
                                    <p:animEffect transition="in" filter="fade">
                                      <p:cBhvr>
                                        <p:cTn id="12" dur="2000"/>
                                        <p:tgtEl>
                                          <p:spTgt spid="3348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4878"/>
                                        </p:tgtEl>
                                        <p:attrNameLst>
                                          <p:attrName>style.visibility</p:attrName>
                                        </p:attrNameLst>
                                      </p:cBhvr>
                                      <p:to>
                                        <p:strVal val="visible"/>
                                      </p:to>
                                    </p:set>
                                    <p:animEffect transition="in" filter="fade">
                                      <p:cBhvr>
                                        <p:cTn id="17" dur="2000"/>
                                        <p:tgtEl>
                                          <p:spTgt spid="33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76" grpId="0"/>
      <p:bldP spid="334877" grpId="0"/>
      <p:bldP spid="33487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a:bodyPr>
          <a:lstStyle/>
          <a:p>
            <a:r>
              <a:rPr lang="nl-NL" sz="3800"/>
              <a:t>Documentenflow</a:t>
            </a:r>
          </a:p>
        </p:txBody>
      </p:sp>
      <p:sp>
        <p:nvSpPr>
          <p:cNvPr id="92163" name="Content Placeholder 44"/>
          <p:cNvSpPr>
            <a:spLocks noGrp="1"/>
          </p:cNvSpPr>
          <p:nvPr>
            <p:ph sz="half" idx="1"/>
          </p:nvPr>
        </p:nvSpPr>
        <p:spPr/>
        <p:txBody>
          <a:bodyPr/>
          <a:lstStyle/>
          <a:p>
            <a:endParaRPr lang="nl-BE"/>
          </a:p>
        </p:txBody>
      </p:sp>
      <p:sp>
        <p:nvSpPr>
          <p:cNvPr id="92164" name="Text Box 4"/>
          <p:cNvSpPr txBox="1">
            <a:spLocks noChangeArrowheads="1"/>
          </p:cNvSpPr>
          <p:nvPr/>
        </p:nvSpPr>
        <p:spPr bwMode="auto">
          <a:xfrm>
            <a:off x="2555875" y="3284538"/>
            <a:ext cx="1800225"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DIVERSE OPERATIE</a:t>
            </a:r>
            <a:endParaRPr lang="nl-NL"/>
          </a:p>
        </p:txBody>
      </p:sp>
      <p:grpSp>
        <p:nvGrpSpPr>
          <p:cNvPr id="92165" name="Group 5"/>
          <p:cNvGrpSpPr>
            <a:grpSpLocks/>
          </p:cNvGrpSpPr>
          <p:nvPr/>
        </p:nvGrpSpPr>
        <p:grpSpPr bwMode="auto">
          <a:xfrm>
            <a:off x="2773363" y="2332038"/>
            <a:ext cx="1485900" cy="914400"/>
            <a:chOff x="5377" y="6817"/>
            <a:chExt cx="2340" cy="1241"/>
          </a:xfrm>
        </p:grpSpPr>
        <p:sp>
          <p:nvSpPr>
            <p:cNvPr id="92203" name="Text Box 6"/>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Vertrek of bestemming?</a:t>
              </a:r>
              <a:endParaRPr lang="nl-NL"/>
            </a:p>
          </p:txBody>
        </p:sp>
        <p:sp>
          <p:nvSpPr>
            <p:cNvPr id="92204" name="AutoShape 7"/>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grpSp>
        <p:nvGrpSpPr>
          <p:cNvPr id="92166" name="Group 8"/>
          <p:cNvGrpSpPr>
            <a:grpSpLocks/>
          </p:cNvGrpSpPr>
          <p:nvPr/>
        </p:nvGrpSpPr>
        <p:grpSpPr bwMode="auto">
          <a:xfrm>
            <a:off x="8181975" y="1773238"/>
            <a:ext cx="566738" cy="1257300"/>
            <a:chOff x="5917" y="13117"/>
            <a:chExt cx="893" cy="1980"/>
          </a:xfrm>
        </p:grpSpPr>
        <p:sp>
          <p:nvSpPr>
            <p:cNvPr id="92198" name="Rectangle 9"/>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92199" name="Freeform 10"/>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92200" name="Oval 11"/>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92201" name="Line 12"/>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2202" name="Line 13"/>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92167" name="Line 14"/>
          <p:cNvSpPr>
            <a:spLocks noChangeShapeType="1"/>
          </p:cNvSpPr>
          <p:nvPr/>
        </p:nvSpPr>
        <p:spPr bwMode="auto">
          <a:xfrm>
            <a:off x="3573463" y="2332038"/>
            <a:ext cx="18288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92168" name="Text Box 15"/>
          <p:cNvSpPr txBox="1">
            <a:spLocks noChangeArrowheads="1"/>
          </p:cNvSpPr>
          <p:nvPr/>
        </p:nvSpPr>
        <p:spPr bwMode="auto">
          <a:xfrm>
            <a:off x="8032750" y="2205038"/>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a:t>  DO</a:t>
            </a:r>
            <a:endParaRPr lang="nl-NL"/>
          </a:p>
        </p:txBody>
      </p:sp>
      <p:sp>
        <p:nvSpPr>
          <p:cNvPr id="92169" name="Line 16"/>
          <p:cNvSpPr>
            <a:spLocks noChangeShapeType="1"/>
          </p:cNvSpPr>
          <p:nvPr/>
        </p:nvSpPr>
        <p:spPr bwMode="auto">
          <a:xfrm>
            <a:off x="7451725" y="2349500"/>
            <a:ext cx="720725"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92170" name="Line 17"/>
          <p:cNvSpPr>
            <a:spLocks noChangeShapeType="1"/>
          </p:cNvSpPr>
          <p:nvPr/>
        </p:nvSpPr>
        <p:spPr bwMode="auto">
          <a:xfrm flipH="1" flipV="1">
            <a:off x="1547813" y="2565400"/>
            <a:ext cx="1225550" cy="2159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92171" name="Line 18"/>
          <p:cNvSpPr>
            <a:spLocks noChangeShapeType="1"/>
          </p:cNvSpPr>
          <p:nvPr/>
        </p:nvSpPr>
        <p:spPr bwMode="auto">
          <a:xfrm flipH="1" flipV="1">
            <a:off x="2109788" y="1857375"/>
            <a:ext cx="661987" cy="9239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92172" name="Line 19"/>
          <p:cNvSpPr>
            <a:spLocks noChangeShapeType="1"/>
          </p:cNvSpPr>
          <p:nvPr/>
        </p:nvSpPr>
        <p:spPr bwMode="auto">
          <a:xfrm flipH="1" flipV="1">
            <a:off x="1766888" y="2200275"/>
            <a:ext cx="1004887" cy="5810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92173" name="Text Box 20"/>
          <p:cNvSpPr txBox="1">
            <a:spLocks noChangeArrowheads="1"/>
          </p:cNvSpPr>
          <p:nvPr/>
        </p:nvSpPr>
        <p:spPr bwMode="auto">
          <a:xfrm>
            <a:off x="509588" y="2085975"/>
            <a:ext cx="12573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Lev.rekening</a:t>
            </a:r>
            <a:endParaRPr lang="nl-NL"/>
          </a:p>
        </p:txBody>
      </p:sp>
      <p:sp>
        <p:nvSpPr>
          <p:cNvPr id="92174" name="Text Box 21"/>
          <p:cNvSpPr txBox="1">
            <a:spLocks noChangeArrowheads="1"/>
          </p:cNvSpPr>
          <p:nvPr/>
        </p:nvSpPr>
        <p:spPr bwMode="auto">
          <a:xfrm>
            <a:off x="509588" y="2428875"/>
            <a:ext cx="10382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Klantenrek.</a:t>
            </a:r>
            <a:endParaRPr lang="nl-NL"/>
          </a:p>
        </p:txBody>
      </p:sp>
      <p:sp>
        <p:nvSpPr>
          <p:cNvPr id="92175" name="Text Box 22"/>
          <p:cNvSpPr txBox="1">
            <a:spLocks noChangeArrowheads="1"/>
          </p:cNvSpPr>
          <p:nvPr/>
        </p:nvSpPr>
        <p:spPr bwMode="auto">
          <a:xfrm>
            <a:off x="509588" y="1743075"/>
            <a:ext cx="16002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Algemene rekening</a:t>
            </a:r>
            <a:endParaRPr lang="nl-NL"/>
          </a:p>
        </p:txBody>
      </p:sp>
      <p:sp>
        <p:nvSpPr>
          <p:cNvPr id="92176" name="Rectangle 23"/>
          <p:cNvSpPr>
            <a:spLocks noChangeArrowheads="1"/>
          </p:cNvSpPr>
          <p:nvPr/>
        </p:nvSpPr>
        <p:spPr bwMode="auto">
          <a:xfrm>
            <a:off x="323850" y="1628775"/>
            <a:ext cx="2476500" cy="12954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92177" name="AutoShape 24"/>
          <p:cNvSpPr>
            <a:spLocks noChangeArrowheads="1"/>
          </p:cNvSpPr>
          <p:nvPr/>
        </p:nvSpPr>
        <p:spPr bwMode="auto">
          <a:xfrm>
            <a:off x="4643438" y="1341438"/>
            <a:ext cx="3384550" cy="2159000"/>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92178" name="Text Box 25"/>
          <p:cNvSpPr txBox="1">
            <a:spLocks noChangeArrowheads="1"/>
          </p:cNvSpPr>
          <p:nvPr/>
        </p:nvSpPr>
        <p:spPr bwMode="auto">
          <a:xfrm>
            <a:off x="5018088" y="1333500"/>
            <a:ext cx="216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b="1"/>
              <a:t>Diversen Journaal</a:t>
            </a:r>
            <a:endParaRPr lang="nl-NL" b="1"/>
          </a:p>
        </p:txBody>
      </p:sp>
      <p:sp>
        <p:nvSpPr>
          <p:cNvPr id="92179" name="Text Box 26"/>
          <p:cNvSpPr txBox="1">
            <a:spLocks noChangeArrowheads="1"/>
          </p:cNvSpPr>
          <p:nvPr/>
        </p:nvSpPr>
        <p:spPr bwMode="auto">
          <a:xfrm>
            <a:off x="5022850" y="2119313"/>
            <a:ext cx="26368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a:t>63000 Afschrijving</a:t>
            </a:r>
          </a:p>
          <a:p>
            <a:pPr eaLnBrk="1" hangingPunct="1"/>
            <a:r>
              <a:rPr lang="nl-BE" sz="1400"/>
              <a:t>           Goodwill               10000</a:t>
            </a:r>
            <a:endParaRPr lang="nl-NL" sz="1400"/>
          </a:p>
        </p:txBody>
      </p:sp>
      <p:sp>
        <p:nvSpPr>
          <p:cNvPr id="92180" name="Text Box 27"/>
          <p:cNvSpPr txBox="1">
            <a:spLocks noChangeArrowheads="1"/>
          </p:cNvSpPr>
          <p:nvPr/>
        </p:nvSpPr>
        <p:spPr bwMode="auto">
          <a:xfrm>
            <a:off x="5094288" y="1773238"/>
            <a:ext cx="1946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b="1"/>
              <a:t>Div 214    -    30/06/04</a:t>
            </a:r>
            <a:endParaRPr lang="nl-NL" sz="1400" b="1"/>
          </a:p>
        </p:txBody>
      </p:sp>
      <p:sp>
        <p:nvSpPr>
          <p:cNvPr id="92181" name="Text Box 28"/>
          <p:cNvSpPr txBox="1">
            <a:spLocks noChangeArrowheads="1"/>
          </p:cNvSpPr>
          <p:nvPr/>
        </p:nvSpPr>
        <p:spPr bwMode="auto">
          <a:xfrm>
            <a:off x="5022850" y="2781300"/>
            <a:ext cx="2644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a:t>20000 Immat.v.a.           -10000</a:t>
            </a:r>
            <a:endParaRPr lang="nl-NL" sz="1400"/>
          </a:p>
        </p:txBody>
      </p:sp>
      <p:grpSp>
        <p:nvGrpSpPr>
          <p:cNvPr id="4" name="Group 29"/>
          <p:cNvGrpSpPr>
            <a:grpSpLocks/>
          </p:cNvGrpSpPr>
          <p:nvPr/>
        </p:nvGrpSpPr>
        <p:grpSpPr bwMode="auto">
          <a:xfrm>
            <a:off x="3271838" y="3848100"/>
            <a:ext cx="2860675" cy="942975"/>
            <a:chOff x="1631" y="2110"/>
            <a:chExt cx="1802" cy="594"/>
          </a:xfrm>
        </p:grpSpPr>
        <p:sp>
          <p:nvSpPr>
            <p:cNvPr id="92195" name="Line 30"/>
            <p:cNvSpPr>
              <a:spLocks noChangeShapeType="1"/>
            </p:cNvSpPr>
            <p:nvPr/>
          </p:nvSpPr>
          <p:spPr bwMode="auto">
            <a:xfrm>
              <a:off x="1655" y="2296"/>
              <a:ext cx="16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2196" name="Line 31"/>
            <p:cNvSpPr>
              <a:spLocks noChangeShapeType="1"/>
            </p:cNvSpPr>
            <p:nvPr/>
          </p:nvSpPr>
          <p:spPr bwMode="auto">
            <a:xfrm>
              <a:off x="2472" y="2296"/>
              <a:ext cx="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2197" name="Text Box 32"/>
            <p:cNvSpPr txBox="1">
              <a:spLocks noChangeArrowheads="1"/>
            </p:cNvSpPr>
            <p:nvPr/>
          </p:nvSpPr>
          <p:spPr bwMode="auto">
            <a:xfrm>
              <a:off x="1631" y="2110"/>
              <a:ext cx="180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800"/>
                <a:t>Act.        Balans         Pas.</a:t>
              </a:r>
              <a:endParaRPr lang="nl-NL" sz="1800"/>
            </a:p>
          </p:txBody>
        </p:sp>
      </p:grpSp>
      <p:grpSp>
        <p:nvGrpSpPr>
          <p:cNvPr id="5" name="Group 33"/>
          <p:cNvGrpSpPr>
            <a:grpSpLocks/>
          </p:cNvGrpSpPr>
          <p:nvPr/>
        </p:nvGrpSpPr>
        <p:grpSpPr bwMode="auto">
          <a:xfrm>
            <a:off x="3238500" y="5006975"/>
            <a:ext cx="2843213" cy="942975"/>
            <a:chOff x="1610" y="2840"/>
            <a:chExt cx="1791" cy="594"/>
          </a:xfrm>
        </p:grpSpPr>
        <p:sp>
          <p:nvSpPr>
            <p:cNvPr id="92192" name="Line 34"/>
            <p:cNvSpPr>
              <a:spLocks noChangeShapeType="1"/>
            </p:cNvSpPr>
            <p:nvPr/>
          </p:nvSpPr>
          <p:spPr bwMode="auto">
            <a:xfrm>
              <a:off x="1634" y="3026"/>
              <a:ext cx="16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2193" name="Line 35"/>
            <p:cNvSpPr>
              <a:spLocks noChangeShapeType="1"/>
            </p:cNvSpPr>
            <p:nvPr/>
          </p:nvSpPr>
          <p:spPr bwMode="auto">
            <a:xfrm>
              <a:off x="2451" y="3026"/>
              <a:ext cx="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2194" name="Text Box 36"/>
            <p:cNvSpPr txBox="1">
              <a:spLocks noChangeArrowheads="1"/>
            </p:cNvSpPr>
            <p:nvPr/>
          </p:nvSpPr>
          <p:spPr bwMode="auto">
            <a:xfrm>
              <a:off x="1610" y="2840"/>
              <a:ext cx="17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800"/>
                <a:t>Debet       R.R.       Credit</a:t>
              </a:r>
              <a:endParaRPr lang="nl-NL" sz="1800"/>
            </a:p>
          </p:txBody>
        </p:sp>
      </p:grpSp>
      <p:sp>
        <p:nvSpPr>
          <p:cNvPr id="336933" name="Oval 37"/>
          <p:cNvSpPr>
            <a:spLocks noChangeArrowheads="1"/>
          </p:cNvSpPr>
          <p:nvPr/>
        </p:nvSpPr>
        <p:spPr bwMode="auto">
          <a:xfrm>
            <a:off x="6732588" y="2278063"/>
            <a:ext cx="1008062" cy="431800"/>
          </a:xfrm>
          <a:prstGeom prst="ellipse">
            <a:avLst/>
          </a:prstGeom>
          <a:noFill/>
          <a:ln w="31750">
            <a:solidFill>
              <a:srgbClr val="2515F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336934" name="Oval 38"/>
          <p:cNvSpPr>
            <a:spLocks noChangeArrowheads="1"/>
          </p:cNvSpPr>
          <p:nvPr/>
        </p:nvSpPr>
        <p:spPr bwMode="auto">
          <a:xfrm>
            <a:off x="6732588" y="2709863"/>
            <a:ext cx="1008062" cy="431800"/>
          </a:xfrm>
          <a:prstGeom prst="ellipse">
            <a:avLst/>
          </a:prstGeom>
          <a:noFill/>
          <a:ln w="31750">
            <a:solidFill>
              <a:srgbClr val="2515F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336935" name="Line 39"/>
          <p:cNvSpPr>
            <a:spLocks noChangeShapeType="1"/>
          </p:cNvSpPr>
          <p:nvPr/>
        </p:nvSpPr>
        <p:spPr bwMode="auto">
          <a:xfrm flipH="1">
            <a:off x="4500563" y="3141663"/>
            <a:ext cx="2447925" cy="1295400"/>
          </a:xfrm>
          <a:prstGeom prst="line">
            <a:avLst/>
          </a:prstGeom>
          <a:noFill/>
          <a:ln w="25400">
            <a:solidFill>
              <a:srgbClr val="2515F5"/>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
        <p:nvSpPr>
          <p:cNvPr id="336936" name="Line 40"/>
          <p:cNvSpPr>
            <a:spLocks noChangeShapeType="1"/>
          </p:cNvSpPr>
          <p:nvPr/>
        </p:nvSpPr>
        <p:spPr bwMode="auto">
          <a:xfrm flipH="1">
            <a:off x="4284663" y="2636838"/>
            <a:ext cx="2592387" cy="2879725"/>
          </a:xfrm>
          <a:prstGeom prst="line">
            <a:avLst/>
          </a:prstGeom>
          <a:noFill/>
          <a:ln w="25400">
            <a:solidFill>
              <a:srgbClr val="2515F5"/>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
        <p:nvSpPr>
          <p:cNvPr id="336937" name="Text Box 41"/>
          <p:cNvSpPr txBox="1">
            <a:spLocks noChangeArrowheads="1"/>
          </p:cNvSpPr>
          <p:nvPr/>
        </p:nvSpPr>
        <p:spPr bwMode="auto">
          <a:xfrm>
            <a:off x="5022850" y="2781300"/>
            <a:ext cx="2644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a:t>20000 Immat.v.a.           -10000</a:t>
            </a:r>
            <a:endParaRPr lang="nl-NL" sz="1400"/>
          </a:p>
        </p:txBody>
      </p:sp>
      <p:sp>
        <p:nvSpPr>
          <p:cNvPr id="336938" name="Text Box 42"/>
          <p:cNvSpPr txBox="1">
            <a:spLocks noChangeArrowheads="1"/>
          </p:cNvSpPr>
          <p:nvPr/>
        </p:nvSpPr>
        <p:spPr bwMode="auto">
          <a:xfrm>
            <a:off x="5030788" y="2119313"/>
            <a:ext cx="26368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a:t>63000 Afschrijving</a:t>
            </a:r>
          </a:p>
          <a:p>
            <a:pPr eaLnBrk="1" hangingPunct="1"/>
            <a:r>
              <a:rPr lang="nl-BE" sz="1400"/>
              <a:t>           Goodwill               10000</a:t>
            </a:r>
            <a:endParaRPr lang="nl-NL" sz="1400"/>
          </a:p>
        </p:txBody>
      </p:sp>
      <p:sp>
        <p:nvSpPr>
          <p:cNvPr id="336939" name="Oval 43"/>
          <p:cNvSpPr>
            <a:spLocks noChangeArrowheads="1"/>
          </p:cNvSpPr>
          <p:nvPr/>
        </p:nvSpPr>
        <p:spPr bwMode="auto">
          <a:xfrm>
            <a:off x="3779838" y="4005263"/>
            <a:ext cx="936625" cy="2087562"/>
          </a:xfrm>
          <a:prstGeom prst="ellipse">
            <a:avLst/>
          </a:prstGeom>
          <a:solidFill>
            <a:schemeClr val="accent1">
              <a:alpha val="47842"/>
            </a:schemeClr>
          </a:solidFill>
          <a:ln w="28575">
            <a:solidFill>
              <a:schemeClr val="tx1"/>
            </a:solidFill>
            <a:round/>
            <a:headEnd/>
            <a:tailEnd/>
          </a:ln>
        </p:spPr>
        <p:txBody>
          <a:bodyPr wrap="none" anchor="ctr"/>
          <a:lstStyle/>
          <a:p>
            <a:endParaRPr lang="nl-BE"/>
          </a:p>
        </p:txBody>
      </p:sp>
      <p:sp>
        <p:nvSpPr>
          <p:cNvPr id="336940" name="Oval 44"/>
          <p:cNvSpPr>
            <a:spLocks noChangeArrowheads="1"/>
          </p:cNvSpPr>
          <p:nvPr/>
        </p:nvSpPr>
        <p:spPr bwMode="auto">
          <a:xfrm>
            <a:off x="5651500" y="4005263"/>
            <a:ext cx="936625" cy="2087562"/>
          </a:xfrm>
          <a:prstGeom prst="ellipse">
            <a:avLst/>
          </a:prstGeom>
          <a:solidFill>
            <a:schemeClr val="accent1">
              <a:alpha val="47842"/>
            </a:schemeClr>
          </a:solidFill>
          <a:ln w="28575">
            <a:solidFill>
              <a:schemeClr val="tx1"/>
            </a:solidFill>
            <a:round/>
            <a:headEnd/>
            <a:tailEnd/>
          </a:ln>
        </p:spPr>
        <p:txBody>
          <a:bodyPr wrap="none" anchor="ctr"/>
          <a:lstStyle/>
          <a:p>
            <a:endParaRPr lang="nl-BE"/>
          </a:p>
        </p:txBody>
      </p:sp>
    </p:spTree>
    <p:extLst>
      <p:ext uri="{BB962C8B-B14F-4D97-AF65-F5344CB8AC3E}">
        <p14:creationId xmlns:p14="http://schemas.microsoft.com/office/powerpoint/2010/main" val="1179925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336938"/>
                                        </p:tgtEl>
                                        <p:attrNameLst>
                                          <p:attrName>style.visibility</p:attrName>
                                        </p:attrNameLst>
                                      </p:cBhvr>
                                      <p:to>
                                        <p:strVal val="visible"/>
                                      </p:to>
                                    </p:set>
                                    <p:animEffect transition="in" filter="fade">
                                      <p:cBhvr>
                                        <p:cTn id="17" dur="2000"/>
                                        <p:tgtEl>
                                          <p:spTgt spid="3369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6933"/>
                                        </p:tgtEl>
                                        <p:attrNameLst>
                                          <p:attrName>style.visibility</p:attrName>
                                        </p:attrNameLst>
                                      </p:cBhvr>
                                      <p:to>
                                        <p:strVal val="visible"/>
                                      </p:to>
                                    </p:set>
                                    <p:animEffect transition="in" filter="fade">
                                      <p:cBhvr>
                                        <p:cTn id="22" dur="2000"/>
                                        <p:tgtEl>
                                          <p:spTgt spid="3369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grpId="0" nodeType="clickEffect">
                                  <p:stCondLst>
                                    <p:cond delay="0"/>
                                  </p:stCondLst>
                                  <p:childTnLst>
                                    <p:animMotion origin="layout" path="M -8.33333E-7 7.40741E-7 L -0.33594 0.46829 " pathEditMode="relative" rAng="0" ptsTypes="AA">
                                      <p:cBhvr>
                                        <p:cTn id="26" dur="2000" fill="hold"/>
                                        <p:tgtEl>
                                          <p:spTgt spid="336938"/>
                                        </p:tgtEl>
                                        <p:attrNameLst>
                                          <p:attrName>ppt_x</p:attrName>
                                          <p:attrName>ppt_y</p:attrName>
                                        </p:attrNameLst>
                                      </p:cBhvr>
                                      <p:rCtr x="-16806" y="23403"/>
                                    </p:animMotion>
                                  </p:childTnLst>
                                </p:cTn>
                              </p:par>
                            </p:childTnLst>
                          </p:cTn>
                        </p:par>
                        <p:par>
                          <p:cTn id="27" fill="hold" nodeType="afterGroup">
                            <p:stCondLst>
                              <p:cond delay="2000"/>
                            </p:stCondLst>
                            <p:childTnLst>
                              <p:par>
                                <p:cTn id="28" presetID="10" presetClass="entr" presetSubtype="0" fill="hold" grpId="0" nodeType="afterEffect">
                                  <p:stCondLst>
                                    <p:cond delay="200"/>
                                  </p:stCondLst>
                                  <p:childTnLst>
                                    <p:set>
                                      <p:cBhvr>
                                        <p:cTn id="29" dur="1" fill="hold">
                                          <p:stCondLst>
                                            <p:cond delay="0"/>
                                          </p:stCondLst>
                                        </p:cTn>
                                        <p:tgtEl>
                                          <p:spTgt spid="336936"/>
                                        </p:tgtEl>
                                        <p:attrNameLst>
                                          <p:attrName>style.visibility</p:attrName>
                                        </p:attrNameLst>
                                      </p:cBhvr>
                                      <p:to>
                                        <p:strVal val="visible"/>
                                      </p:to>
                                    </p:set>
                                    <p:animEffect transition="in" filter="fade">
                                      <p:cBhvr>
                                        <p:cTn id="30" dur="2000"/>
                                        <p:tgtEl>
                                          <p:spTgt spid="33693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36934"/>
                                        </p:tgtEl>
                                        <p:attrNameLst>
                                          <p:attrName>style.visibility</p:attrName>
                                        </p:attrNameLst>
                                      </p:cBhvr>
                                      <p:to>
                                        <p:strVal val="visible"/>
                                      </p:to>
                                    </p:set>
                                    <p:animEffect transition="in" filter="fade">
                                      <p:cBhvr>
                                        <p:cTn id="35" dur="2000"/>
                                        <p:tgtEl>
                                          <p:spTgt spid="33693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0" presetClass="path" presetSubtype="0" accel="50000" decel="50000" fill="hold" grpId="1" nodeType="clickEffect">
                                  <p:stCondLst>
                                    <p:cond delay="0"/>
                                  </p:stCondLst>
                                  <p:childTnLst>
                                    <p:animMotion origin="layout" path="M -3.61111E-6 2.22222E-6 L -0.32777 0.22963 " pathEditMode="relative" rAng="0" ptsTypes="AA">
                                      <p:cBhvr>
                                        <p:cTn id="39" dur="2000" fill="hold"/>
                                        <p:tgtEl>
                                          <p:spTgt spid="336937"/>
                                        </p:tgtEl>
                                        <p:attrNameLst>
                                          <p:attrName>ppt_x</p:attrName>
                                          <p:attrName>ppt_y</p:attrName>
                                        </p:attrNameLst>
                                      </p:cBhvr>
                                      <p:rCtr x="-16389" y="11481"/>
                                    </p:animMotion>
                                  </p:childTnLst>
                                </p:cTn>
                              </p:par>
                            </p:childTnLst>
                          </p:cTn>
                        </p:par>
                        <p:par>
                          <p:cTn id="40" fill="hold" nodeType="afterGroup">
                            <p:stCondLst>
                              <p:cond delay="2000"/>
                            </p:stCondLst>
                            <p:childTnLst>
                              <p:par>
                                <p:cTn id="41" presetID="10" presetClass="entr" presetSubtype="0" fill="hold" grpId="0" nodeType="afterEffect">
                                  <p:stCondLst>
                                    <p:cond delay="200"/>
                                  </p:stCondLst>
                                  <p:childTnLst>
                                    <p:set>
                                      <p:cBhvr>
                                        <p:cTn id="42" dur="1" fill="hold">
                                          <p:stCondLst>
                                            <p:cond delay="0"/>
                                          </p:stCondLst>
                                        </p:cTn>
                                        <p:tgtEl>
                                          <p:spTgt spid="336935"/>
                                        </p:tgtEl>
                                        <p:attrNameLst>
                                          <p:attrName>style.visibility</p:attrName>
                                        </p:attrNameLst>
                                      </p:cBhvr>
                                      <p:to>
                                        <p:strVal val="visible"/>
                                      </p:to>
                                    </p:set>
                                    <p:animEffect transition="in" filter="fade">
                                      <p:cBhvr>
                                        <p:cTn id="43" dur="2000"/>
                                        <p:tgtEl>
                                          <p:spTgt spid="33693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336937"/>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6939"/>
                                        </p:tgtEl>
                                        <p:attrNameLst>
                                          <p:attrName>style.visibility</p:attrName>
                                        </p:attrNameLst>
                                      </p:cBhvr>
                                      <p:to>
                                        <p:strVal val="visible"/>
                                      </p:to>
                                    </p:set>
                                    <p:animEffect transition="in" filter="fade">
                                      <p:cBhvr>
                                        <p:cTn id="52" dur="2000"/>
                                        <p:tgtEl>
                                          <p:spTgt spid="33693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36940"/>
                                        </p:tgtEl>
                                        <p:attrNameLst>
                                          <p:attrName>style.visibility</p:attrName>
                                        </p:attrNameLst>
                                      </p:cBhvr>
                                      <p:to>
                                        <p:strVal val="visible"/>
                                      </p:to>
                                    </p:set>
                                    <p:animEffect transition="in" filter="fade">
                                      <p:cBhvr>
                                        <p:cTn id="57" dur="2000"/>
                                        <p:tgtEl>
                                          <p:spTgt spid="336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33" grpId="0" animBg="1"/>
      <p:bldP spid="336934" grpId="0" animBg="1"/>
      <p:bldP spid="336935" grpId="0" animBg="1"/>
      <p:bldP spid="336936" grpId="0" animBg="1"/>
      <p:bldP spid="336937" grpId="0" autoUpdateAnimBg="0"/>
      <p:bldP spid="336937" grpId="1"/>
      <p:bldP spid="336938" grpId="0"/>
      <p:bldP spid="336938" grpId="1"/>
      <p:bldP spid="336939" grpId="0" animBg="1"/>
      <p:bldP spid="336940"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128000" y="1989138"/>
            <a:ext cx="800100" cy="685800"/>
            <a:chOff x="2677" y="11893"/>
            <a:chExt cx="1260" cy="1080"/>
          </a:xfrm>
        </p:grpSpPr>
        <p:sp>
          <p:nvSpPr>
            <p:cNvPr id="93211" name="Line 3"/>
            <p:cNvSpPr>
              <a:spLocks noChangeShapeType="1"/>
            </p:cNvSpPr>
            <p:nvPr/>
          </p:nvSpPr>
          <p:spPr bwMode="auto">
            <a:xfrm flipV="1">
              <a:off x="2677" y="11893"/>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93212" name="Group 4"/>
            <p:cNvGrpSpPr>
              <a:grpSpLocks/>
            </p:cNvGrpSpPr>
            <p:nvPr/>
          </p:nvGrpSpPr>
          <p:grpSpPr bwMode="auto">
            <a:xfrm>
              <a:off x="2677" y="11893"/>
              <a:ext cx="1260" cy="1080"/>
              <a:chOff x="2317" y="11533"/>
              <a:chExt cx="1260" cy="1080"/>
            </a:xfrm>
          </p:grpSpPr>
          <p:sp>
            <p:nvSpPr>
              <p:cNvPr id="93213" name="Rectangle 5"/>
              <p:cNvSpPr>
                <a:spLocks noChangeArrowheads="1"/>
              </p:cNvSpPr>
              <p:nvPr/>
            </p:nvSpPr>
            <p:spPr bwMode="auto">
              <a:xfrm>
                <a:off x="2317" y="11713"/>
                <a:ext cx="508" cy="900"/>
              </a:xfrm>
              <a:prstGeom prst="rect">
                <a:avLst/>
              </a:prstGeom>
              <a:solidFill>
                <a:srgbClr val="FF0000"/>
              </a:solidFill>
              <a:ln w="9525">
                <a:solidFill>
                  <a:srgbClr val="000000"/>
                </a:solidFill>
                <a:miter lim="800000"/>
                <a:headEnd/>
                <a:tailEnd/>
              </a:ln>
            </p:spPr>
            <p:txBody>
              <a:bodyPr/>
              <a:lstStyle/>
              <a:p>
                <a:endParaRPr lang="nl-BE"/>
              </a:p>
            </p:txBody>
          </p:sp>
          <p:sp>
            <p:nvSpPr>
              <p:cNvPr id="93214" name="Freeform 6"/>
              <p:cNvSpPr>
                <a:spLocks/>
              </p:cNvSpPr>
              <p:nvPr/>
            </p:nvSpPr>
            <p:spPr bwMode="auto">
              <a:xfrm>
                <a:off x="2854" y="11533"/>
                <a:ext cx="723" cy="1080"/>
              </a:xfrm>
              <a:custGeom>
                <a:avLst/>
                <a:gdLst>
                  <a:gd name="T0" fmla="*/ 0 w 360"/>
                  <a:gd name="T1" fmla="*/ 32 h 1980"/>
                  <a:gd name="T2" fmla="*/ 5856 w 360"/>
                  <a:gd name="T3" fmla="*/ 0 h 1980"/>
                  <a:gd name="T4" fmla="*/ 5856 w 360"/>
                  <a:gd name="T5" fmla="*/ 143 h 1980"/>
                  <a:gd name="T6" fmla="*/ 0 w 360"/>
                  <a:gd name="T7" fmla="*/ 175 h 1980"/>
                  <a:gd name="T8" fmla="*/ 0 w 360"/>
                  <a:gd name="T9" fmla="*/ 32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93215" name="Line 7"/>
              <p:cNvSpPr>
                <a:spLocks noChangeShapeType="1"/>
              </p:cNvSpPr>
              <p:nvPr/>
            </p:nvSpPr>
            <p:spPr bwMode="auto">
              <a:xfrm>
                <a:off x="3216" y="11543"/>
                <a:ext cx="1" cy="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3216" name="Oval 8"/>
              <p:cNvSpPr>
                <a:spLocks noChangeArrowheads="1"/>
              </p:cNvSpPr>
              <p:nvPr/>
            </p:nvSpPr>
            <p:spPr bwMode="auto">
              <a:xfrm>
                <a:off x="2497" y="12253"/>
                <a:ext cx="180" cy="180"/>
              </a:xfrm>
              <a:prstGeom prst="ellipse">
                <a:avLst/>
              </a:prstGeom>
              <a:solidFill>
                <a:srgbClr val="FFFFFF"/>
              </a:solidFill>
              <a:ln w="9525">
                <a:solidFill>
                  <a:srgbClr val="000000"/>
                </a:solidFill>
                <a:round/>
                <a:headEnd/>
                <a:tailEnd/>
              </a:ln>
            </p:spPr>
            <p:txBody>
              <a:bodyPr/>
              <a:lstStyle/>
              <a:p>
                <a:endParaRPr lang="nl-BE"/>
              </a:p>
            </p:txBody>
          </p:sp>
        </p:grpSp>
      </p:grpSp>
      <p:sp>
        <p:nvSpPr>
          <p:cNvPr id="93187" name="Rectangle 9"/>
          <p:cNvSpPr>
            <a:spLocks noGrp="1" noChangeArrowheads="1"/>
          </p:cNvSpPr>
          <p:nvPr>
            <p:ph type="title"/>
          </p:nvPr>
        </p:nvSpPr>
        <p:spPr/>
        <p:txBody>
          <a:bodyPr>
            <a:normAutofit/>
          </a:bodyPr>
          <a:lstStyle/>
          <a:p>
            <a:r>
              <a:rPr lang="nl-NL" sz="3800"/>
              <a:t>Documentenflow</a:t>
            </a:r>
          </a:p>
        </p:txBody>
      </p:sp>
      <p:sp>
        <p:nvSpPr>
          <p:cNvPr id="93188" name="Content Placeholder 32"/>
          <p:cNvSpPr>
            <a:spLocks noGrp="1"/>
          </p:cNvSpPr>
          <p:nvPr>
            <p:ph sz="half" idx="1"/>
          </p:nvPr>
        </p:nvSpPr>
        <p:spPr/>
        <p:txBody>
          <a:bodyPr/>
          <a:lstStyle/>
          <a:p>
            <a:endParaRPr lang="nl-BE"/>
          </a:p>
        </p:txBody>
      </p:sp>
      <p:sp>
        <p:nvSpPr>
          <p:cNvPr id="337931" name="AutoShape 11"/>
          <p:cNvSpPr>
            <a:spLocks noChangeArrowheads="1"/>
          </p:cNvSpPr>
          <p:nvPr/>
        </p:nvSpPr>
        <p:spPr bwMode="auto">
          <a:xfrm>
            <a:off x="1908175" y="3781425"/>
            <a:ext cx="3314700" cy="19431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rgbClr val="FFFFFF"/>
          </a:solidFill>
          <a:ln w="9525">
            <a:solidFill>
              <a:srgbClr val="000000"/>
            </a:solidFill>
            <a:miter lim="800000"/>
            <a:headEnd/>
            <a:tailEnd/>
          </a:ln>
        </p:spPr>
        <p:txBody>
          <a:bodyPr/>
          <a:lstStyle/>
          <a:p>
            <a:endParaRPr lang="nl-BE"/>
          </a:p>
        </p:txBody>
      </p:sp>
      <p:sp>
        <p:nvSpPr>
          <p:cNvPr id="337932" name="Text Box 12"/>
          <p:cNvSpPr txBox="1">
            <a:spLocks noChangeArrowheads="1"/>
          </p:cNvSpPr>
          <p:nvPr/>
        </p:nvSpPr>
        <p:spPr bwMode="auto">
          <a:xfrm>
            <a:off x="2827338" y="4348163"/>
            <a:ext cx="1485900" cy="762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400" b="1"/>
              <a:t>WAT IS HET</a:t>
            </a:r>
          </a:p>
          <a:p>
            <a:pPr algn="ctr" eaLnBrk="1" hangingPunct="1"/>
            <a:r>
              <a:rPr lang="nl-NL" sz="1400" b="1"/>
              <a:t>BASIS-DOCUMENT?</a:t>
            </a:r>
            <a:endParaRPr lang="nl-NL"/>
          </a:p>
        </p:txBody>
      </p:sp>
      <p:sp>
        <p:nvSpPr>
          <p:cNvPr id="337933" name="Text Box 13"/>
          <p:cNvSpPr txBox="1">
            <a:spLocks noChangeArrowheads="1"/>
          </p:cNvSpPr>
          <p:nvPr/>
        </p:nvSpPr>
        <p:spPr bwMode="auto">
          <a:xfrm>
            <a:off x="2455863" y="3357563"/>
            <a:ext cx="21717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BANKUITTREKSEL</a:t>
            </a:r>
            <a:endParaRPr lang="nl-NL"/>
          </a:p>
        </p:txBody>
      </p:sp>
      <p:sp>
        <p:nvSpPr>
          <p:cNvPr id="337934" name="AutoShape 14"/>
          <p:cNvSpPr>
            <a:spLocks noChangeArrowheads="1"/>
          </p:cNvSpPr>
          <p:nvPr/>
        </p:nvSpPr>
        <p:spPr bwMode="auto">
          <a:xfrm>
            <a:off x="5402263" y="1989138"/>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grpSp>
        <p:nvGrpSpPr>
          <p:cNvPr id="4" name="Group 15"/>
          <p:cNvGrpSpPr>
            <a:grpSpLocks/>
          </p:cNvGrpSpPr>
          <p:nvPr/>
        </p:nvGrpSpPr>
        <p:grpSpPr bwMode="auto">
          <a:xfrm>
            <a:off x="2773363" y="2332038"/>
            <a:ext cx="1485900" cy="914400"/>
            <a:chOff x="5377" y="6817"/>
            <a:chExt cx="2340" cy="1241"/>
          </a:xfrm>
        </p:grpSpPr>
        <p:sp>
          <p:nvSpPr>
            <p:cNvPr id="93209" name="Text Box 16"/>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Vertrek of bestemming?</a:t>
              </a:r>
              <a:endParaRPr lang="nl-NL"/>
            </a:p>
          </p:txBody>
        </p:sp>
        <p:sp>
          <p:nvSpPr>
            <p:cNvPr id="93210" name="AutoShape 17"/>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sp>
        <p:nvSpPr>
          <p:cNvPr id="337938" name="Text Box 18"/>
          <p:cNvSpPr txBox="1">
            <a:spLocks noChangeArrowheads="1"/>
          </p:cNvSpPr>
          <p:nvPr/>
        </p:nvSpPr>
        <p:spPr bwMode="auto">
          <a:xfrm>
            <a:off x="4144963" y="2103438"/>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b="1" u="sng"/>
              <a:t>Vertrek: </a:t>
            </a:r>
            <a:r>
              <a:rPr lang="nl-NL" sz="1000"/>
              <a:t>Automatische</a:t>
            </a:r>
          </a:p>
          <a:p>
            <a:pPr algn="ctr" eaLnBrk="1" hangingPunct="1"/>
            <a:r>
              <a:rPr lang="nl-NL" sz="1000"/>
              <a:t>Registratie op nr bankuittr.</a:t>
            </a:r>
            <a:endParaRPr lang="nl-NL"/>
          </a:p>
        </p:txBody>
      </p:sp>
      <p:sp>
        <p:nvSpPr>
          <p:cNvPr id="337939" name="Text Box 19"/>
          <p:cNvSpPr txBox="1">
            <a:spLocks noChangeArrowheads="1"/>
          </p:cNvSpPr>
          <p:nvPr/>
        </p:nvSpPr>
        <p:spPr bwMode="auto">
          <a:xfrm>
            <a:off x="5287963" y="2103438"/>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Financieel</a:t>
            </a:r>
          </a:p>
          <a:p>
            <a:pPr algn="ctr" eaLnBrk="1" hangingPunct="1"/>
            <a:r>
              <a:rPr lang="nl-NL" sz="1000"/>
              <a:t>Journaal</a:t>
            </a:r>
            <a:endParaRPr lang="nl-NL"/>
          </a:p>
        </p:txBody>
      </p:sp>
      <p:sp>
        <p:nvSpPr>
          <p:cNvPr id="337940" name="Line 20"/>
          <p:cNvSpPr>
            <a:spLocks noChangeShapeType="1"/>
          </p:cNvSpPr>
          <p:nvPr/>
        </p:nvSpPr>
        <p:spPr bwMode="auto">
          <a:xfrm>
            <a:off x="3573463" y="2332038"/>
            <a:ext cx="18288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337941" name="Text Box 21"/>
          <p:cNvSpPr txBox="1">
            <a:spLocks noChangeArrowheads="1"/>
          </p:cNvSpPr>
          <p:nvPr/>
        </p:nvSpPr>
        <p:spPr bwMode="auto">
          <a:xfrm>
            <a:off x="6638925" y="2205038"/>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Bank-</a:t>
            </a:r>
          </a:p>
          <a:p>
            <a:pPr algn="ctr" eaLnBrk="1" hangingPunct="1"/>
            <a:r>
              <a:rPr lang="nl-NL" sz="1000"/>
              <a:t>rek.</a:t>
            </a:r>
          </a:p>
          <a:p>
            <a:pPr algn="ctr" eaLnBrk="1" hangingPunct="1"/>
            <a:r>
              <a:rPr lang="nl-NL" sz="1000"/>
              <a:t>uittr.g</a:t>
            </a:r>
            <a:endParaRPr lang="nl-NL"/>
          </a:p>
        </p:txBody>
      </p:sp>
      <p:sp>
        <p:nvSpPr>
          <p:cNvPr id="337942" name="Text Box 22"/>
          <p:cNvSpPr txBox="1">
            <a:spLocks noChangeArrowheads="1"/>
          </p:cNvSpPr>
          <p:nvPr/>
        </p:nvSpPr>
        <p:spPr bwMode="auto">
          <a:xfrm>
            <a:off x="7956550" y="2205038"/>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a:t>  BB</a:t>
            </a:r>
            <a:endParaRPr lang="nl-NL"/>
          </a:p>
        </p:txBody>
      </p:sp>
      <p:sp>
        <p:nvSpPr>
          <p:cNvPr id="337943" name="AutoShape 23"/>
          <p:cNvSpPr>
            <a:spLocks noChangeArrowheads="1"/>
          </p:cNvSpPr>
          <p:nvPr/>
        </p:nvSpPr>
        <p:spPr bwMode="auto">
          <a:xfrm>
            <a:off x="6840538" y="2205038"/>
            <a:ext cx="900112" cy="584200"/>
          </a:xfrm>
          <a:prstGeom prst="foldedCorner">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337944" name="Line 24"/>
          <p:cNvSpPr>
            <a:spLocks noChangeShapeType="1"/>
          </p:cNvSpPr>
          <p:nvPr/>
        </p:nvSpPr>
        <p:spPr bwMode="auto">
          <a:xfrm flipV="1">
            <a:off x="6227763" y="2349500"/>
            <a:ext cx="576262" cy="20638"/>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337945" name="Line 25"/>
          <p:cNvSpPr>
            <a:spLocks noChangeShapeType="1"/>
          </p:cNvSpPr>
          <p:nvPr/>
        </p:nvSpPr>
        <p:spPr bwMode="auto">
          <a:xfrm>
            <a:off x="7745413" y="2349500"/>
            <a:ext cx="355600"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37946" name="Line 26"/>
          <p:cNvSpPr>
            <a:spLocks noChangeShapeType="1"/>
          </p:cNvSpPr>
          <p:nvPr/>
        </p:nvSpPr>
        <p:spPr bwMode="auto">
          <a:xfrm flipH="1" flipV="1">
            <a:off x="1547813" y="2565400"/>
            <a:ext cx="1225550" cy="2159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37947" name="Line 27"/>
          <p:cNvSpPr>
            <a:spLocks noChangeShapeType="1"/>
          </p:cNvSpPr>
          <p:nvPr/>
        </p:nvSpPr>
        <p:spPr bwMode="auto">
          <a:xfrm flipH="1" flipV="1">
            <a:off x="2109788" y="1857375"/>
            <a:ext cx="661987" cy="9239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337948" name="Line 28"/>
          <p:cNvSpPr>
            <a:spLocks noChangeShapeType="1"/>
          </p:cNvSpPr>
          <p:nvPr/>
        </p:nvSpPr>
        <p:spPr bwMode="auto">
          <a:xfrm flipH="1" flipV="1">
            <a:off x="1766888" y="2200275"/>
            <a:ext cx="1004887" cy="5810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337949" name="Text Box 29"/>
          <p:cNvSpPr txBox="1">
            <a:spLocks noChangeArrowheads="1"/>
          </p:cNvSpPr>
          <p:nvPr/>
        </p:nvSpPr>
        <p:spPr bwMode="auto">
          <a:xfrm>
            <a:off x="509588" y="2085975"/>
            <a:ext cx="12573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Lev.rekening</a:t>
            </a:r>
            <a:endParaRPr lang="nl-NL"/>
          </a:p>
        </p:txBody>
      </p:sp>
      <p:sp>
        <p:nvSpPr>
          <p:cNvPr id="337950" name="Text Box 30"/>
          <p:cNvSpPr txBox="1">
            <a:spLocks noChangeArrowheads="1"/>
          </p:cNvSpPr>
          <p:nvPr/>
        </p:nvSpPr>
        <p:spPr bwMode="auto">
          <a:xfrm>
            <a:off x="509588" y="2428875"/>
            <a:ext cx="10382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Klantenrek.</a:t>
            </a:r>
            <a:endParaRPr lang="nl-NL"/>
          </a:p>
        </p:txBody>
      </p:sp>
      <p:sp>
        <p:nvSpPr>
          <p:cNvPr id="337951" name="Text Box 31"/>
          <p:cNvSpPr txBox="1">
            <a:spLocks noChangeArrowheads="1"/>
          </p:cNvSpPr>
          <p:nvPr/>
        </p:nvSpPr>
        <p:spPr bwMode="auto">
          <a:xfrm>
            <a:off x="509588" y="1743075"/>
            <a:ext cx="16002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Algemene rekening</a:t>
            </a:r>
            <a:endParaRPr lang="nl-NL"/>
          </a:p>
        </p:txBody>
      </p:sp>
      <p:sp>
        <p:nvSpPr>
          <p:cNvPr id="337952" name="Rectangle 32"/>
          <p:cNvSpPr>
            <a:spLocks noChangeArrowheads="1"/>
          </p:cNvSpPr>
          <p:nvPr/>
        </p:nvSpPr>
        <p:spPr bwMode="auto">
          <a:xfrm>
            <a:off x="323850" y="1628775"/>
            <a:ext cx="2476500" cy="12954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Tree>
    <p:extLst>
      <p:ext uri="{BB962C8B-B14F-4D97-AF65-F5344CB8AC3E}">
        <p14:creationId xmlns:p14="http://schemas.microsoft.com/office/powerpoint/2010/main" val="579104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3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793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79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793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79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793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794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79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794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794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794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794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7952"/>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7950"/>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379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7948"/>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795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7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1" grpId="0" animBg="1"/>
      <p:bldP spid="337932" grpId="0" animBg="1"/>
      <p:bldP spid="337933" grpId="0" animBg="1"/>
      <p:bldP spid="337934" grpId="0" animBg="1"/>
      <p:bldP spid="337938" grpId="0"/>
      <p:bldP spid="337939" grpId="0"/>
      <p:bldP spid="337940" grpId="0" animBg="1"/>
      <p:bldP spid="337941" grpId="0"/>
      <p:bldP spid="337942" grpId="0"/>
      <p:bldP spid="337943" grpId="0" animBg="1"/>
      <p:bldP spid="337944" grpId="0" animBg="1"/>
      <p:bldP spid="337945" grpId="0" animBg="1"/>
      <p:bldP spid="337946" grpId="0" animBg="1"/>
      <p:bldP spid="337947" grpId="0" animBg="1"/>
      <p:bldP spid="337948" grpId="0" animBg="1"/>
      <p:bldP spid="337949" grpId="0" animBg="1"/>
      <p:bldP spid="337950" grpId="0" animBg="1"/>
      <p:bldP spid="337951" grpId="0" animBg="1"/>
      <p:bldP spid="33795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77" name="AutoShape 33"/>
          <p:cNvSpPr>
            <a:spLocks noChangeArrowheads="1"/>
          </p:cNvSpPr>
          <p:nvPr/>
        </p:nvSpPr>
        <p:spPr bwMode="auto">
          <a:xfrm>
            <a:off x="4572000" y="1341438"/>
            <a:ext cx="2952750" cy="1871662"/>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94211" name="Rectangle 2"/>
          <p:cNvSpPr>
            <a:spLocks noGrp="1" noChangeArrowheads="1"/>
          </p:cNvSpPr>
          <p:nvPr>
            <p:ph type="title"/>
          </p:nvPr>
        </p:nvSpPr>
        <p:spPr/>
        <p:txBody>
          <a:bodyPr>
            <a:normAutofit/>
          </a:bodyPr>
          <a:lstStyle/>
          <a:p>
            <a:r>
              <a:rPr lang="nl-NL" sz="3800"/>
              <a:t>Documentenflow</a:t>
            </a:r>
          </a:p>
        </p:txBody>
      </p:sp>
      <p:sp>
        <p:nvSpPr>
          <p:cNvPr id="94212" name="Content Placeholder 56"/>
          <p:cNvSpPr>
            <a:spLocks noGrp="1"/>
          </p:cNvSpPr>
          <p:nvPr>
            <p:ph sz="half" idx="1"/>
          </p:nvPr>
        </p:nvSpPr>
        <p:spPr/>
        <p:txBody>
          <a:bodyPr/>
          <a:lstStyle/>
          <a:p>
            <a:endParaRPr lang="nl-BE"/>
          </a:p>
        </p:txBody>
      </p:sp>
      <p:sp>
        <p:nvSpPr>
          <p:cNvPr id="94213" name="AutoShape 4"/>
          <p:cNvSpPr>
            <a:spLocks noChangeArrowheads="1"/>
          </p:cNvSpPr>
          <p:nvPr/>
        </p:nvSpPr>
        <p:spPr bwMode="auto">
          <a:xfrm>
            <a:off x="1908175" y="3781425"/>
            <a:ext cx="3314700" cy="19431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rgbClr val="FFFFFF"/>
          </a:solidFill>
          <a:ln w="9525">
            <a:solidFill>
              <a:srgbClr val="000000"/>
            </a:solidFill>
            <a:miter lim="800000"/>
            <a:headEnd/>
            <a:tailEnd/>
          </a:ln>
        </p:spPr>
        <p:txBody>
          <a:bodyPr/>
          <a:lstStyle/>
          <a:p>
            <a:endParaRPr lang="nl-BE"/>
          </a:p>
        </p:txBody>
      </p:sp>
      <p:sp>
        <p:nvSpPr>
          <p:cNvPr id="94214" name="Text Box 5"/>
          <p:cNvSpPr txBox="1">
            <a:spLocks noChangeArrowheads="1"/>
          </p:cNvSpPr>
          <p:nvPr/>
        </p:nvSpPr>
        <p:spPr bwMode="auto">
          <a:xfrm>
            <a:off x="2827338" y="4348163"/>
            <a:ext cx="1485900" cy="762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400" b="1"/>
              <a:t>WAT IS HET</a:t>
            </a:r>
          </a:p>
          <a:p>
            <a:pPr algn="ctr" eaLnBrk="1" hangingPunct="1"/>
            <a:r>
              <a:rPr lang="nl-NL" sz="1400" b="1"/>
              <a:t>BASIS-DOCUMENT?</a:t>
            </a:r>
            <a:endParaRPr lang="nl-NL"/>
          </a:p>
        </p:txBody>
      </p:sp>
      <p:sp>
        <p:nvSpPr>
          <p:cNvPr id="94215" name="Text Box 6"/>
          <p:cNvSpPr txBox="1">
            <a:spLocks noChangeArrowheads="1"/>
          </p:cNvSpPr>
          <p:nvPr/>
        </p:nvSpPr>
        <p:spPr bwMode="auto">
          <a:xfrm>
            <a:off x="2455863" y="3357563"/>
            <a:ext cx="21717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BANKUITTREKSEL</a:t>
            </a:r>
            <a:endParaRPr lang="nl-NL"/>
          </a:p>
        </p:txBody>
      </p:sp>
      <p:sp>
        <p:nvSpPr>
          <p:cNvPr id="338951" name="AutoShape 7"/>
          <p:cNvSpPr>
            <a:spLocks noChangeArrowheads="1"/>
          </p:cNvSpPr>
          <p:nvPr/>
        </p:nvSpPr>
        <p:spPr bwMode="auto">
          <a:xfrm>
            <a:off x="5402263" y="1989138"/>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grpSp>
        <p:nvGrpSpPr>
          <p:cNvPr id="94217" name="Group 8"/>
          <p:cNvGrpSpPr>
            <a:grpSpLocks/>
          </p:cNvGrpSpPr>
          <p:nvPr/>
        </p:nvGrpSpPr>
        <p:grpSpPr bwMode="auto">
          <a:xfrm>
            <a:off x="2773363" y="2332038"/>
            <a:ext cx="1485900" cy="914400"/>
            <a:chOff x="5377" y="6817"/>
            <a:chExt cx="2340" cy="1241"/>
          </a:xfrm>
        </p:grpSpPr>
        <p:sp>
          <p:nvSpPr>
            <p:cNvPr id="94263" name="Text Box 9"/>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Vertrek of bestemming?</a:t>
              </a:r>
              <a:endParaRPr lang="nl-NL"/>
            </a:p>
          </p:txBody>
        </p:sp>
        <p:sp>
          <p:nvSpPr>
            <p:cNvPr id="94264" name="AutoShape 10"/>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sp>
        <p:nvSpPr>
          <p:cNvPr id="338956" name="Text Box 12"/>
          <p:cNvSpPr txBox="1">
            <a:spLocks noChangeArrowheads="1"/>
          </p:cNvSpPr>
          <p:nvPr/>
        </p:nvSpPr>
        <p:spPr bwMode="auto">
          <a:xfrm>
            <a:off x="5287963" y="2103438"/>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Financieel</a:t>
            </a:r>
          </a:p>
          <a:p>
            <a:pPr algn="ctr" eaLnBrk="1" hangingPunct="1"/>
            <a:r>
              <a:rPr lang="nl-NL" sz="1000"/>
              <a:t>Journaal</a:t>
            </a:r>
            <a:endParaRPr lang="nl-NL"/>
          </a:p>
        </p:txBody>
      </p:sp>
      <p:sp>
        <p:nvSpPr>
          <p:cNvPr id="338963" name="Line 19"/>
          <p:cNvSpPr>
            <a:spLocks noChangeShapeType="1"/>
          </p:cNvSpPr>
          <p:nvPr/>
        </p:nvSpPr>
        <p:spPr bwMode="auto">
          <a:xfrm>
            <a:off x="3573463" y="2332038"/>
            <a:ext cx="18288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338967" name="Line 23"/>
          <p:cNvSpPr>
            <a:spLocks noChangeShapeType="1"/>
          </p:cNvSpPr>
          <p:nvPr/>
        </p:nvSpPr>
        <p:spPr bwMode="auto">
          <a:xfrm flipV="1">
            <a:off x="6372225" y="2349500"/>
            <a:ext cx="576263" cy="20638"/>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94221" name="Line 25"/>
          <p:cNvSpPr>
            <a:spLocks noChangeShapeType="1"/>
          </p:cNvSpPr>
          <p:nvPr/>
        </p:nvSpPr>
        <p:spPr bwMode="auto">
          <a:xfrm flipH="1" flipV="1">
            <a:off x="1547813" y="2565400"/>
            <a:ext cx="1225550" cy="2159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94222" name="Line 26"/>
          <p:cNvSpPr>
            <a:spLocks noChangeShapeType="1"/>
          </p:cNvSpPr>
          <p:nvPr/>
        </p:nvSpPr>
        <p:spPr bwMode="auto">
          <a:xfrm flipH="1" flipV="1">
            <a:off x="2109788" y="1857375"/>
            <a:ext cx="661987" cy="9239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94223" name="Line 27"/>
          <p:cNvSpPr>
            <a:spLocks noChangeShapeType="1"/>
          </p:cNvSpPr>
          <p:nvPr/>
        </p:nvSpPr>
        <p:spPr bwMode="auto">
          <a:xfrm flipH="1" flipV="1">
            <a:off x="1766888" y="2200275"/>
            <a:ext cx="1004887" cy="5810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94224" name="Text Box 28"/>
          <p:cNvSpPr txBox="1">
            <a:spLocks noChangeArrowheads="1"/>
          </p:cNvSpPr>
          <p:nvPr/>
        </p:nvSpPr>
        <p:spPr bwMode="auto">
          <a:xfrm>
            <a:off x="509588" y="2085975"/>
            <a:ext cx="12573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Lev.rekening</a:t>
            </a:r>
            <a:endParaRPr lang="nl-NL"/>
          </a:p>
        </p:txBody>
      </p:sp>
      <p:sp>
        <p:nvSpPr>
          <p:cNvPr id="94225" name="Text Box 29"/>
          <p:cNvSpPr txBox="1">
            <a:spLocks noChangeArrowheads="1"/>
          </p:cNvSpPr>
          <p:nvPr/>
        </p:nvSpPr>
        <p:spPr bwMode="auto">
          <a:xfrm>
            <a:off x="509588" y="2428875"/>
            <a:ext cx="10382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Klantenrek.</a:t>
            </a:r>
            <a:endParaRPr lang="nl-NL"/>
          </a:p>
        </p:txBody>
      </p:sp>
      <p:sp>
        <p:nvSpPr>
          <p:cNvPr id="94226" name="Text Box 30"/>
          <p:cNvSpPr txBox="1">
            <a:spLocks noChangeArrowheads="1"/>
          </p:cNvSpPr>
          <p:nvPr/>
        </p:nvSpPr>
        <p:spPr bwMode="auto">
          <a:xfrm>
            <a:off x="509588" y="1743075"/>
            <a:ext cx="16002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Algemene rekening</a:t>
            </a:r>
            <a:endParaRPr lang="nl-NL"/>
          </a:p>
        </p:txBody>
      </p:sp>
      <p:sp>
        <p:nvSpPr>
          <p:cNvPr id="94227" name="Rectangle 31"/>
          <p:cNvSpPr>
            <a:spLocks noChangeArrowheads="1"/>
          </p:cNvSpPr>
          <p:nvPr/>
        </p:nvSpPr>
        <p:spPr bwMode="auto">
          <a:xfrm>
            <a:off x="323850" y="1628775"/>
            <a:ext cx="2476500" cy="12954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338976" name="AutoShape 32"/>
          <p:cNvSpPr>
            <a:spLocks noChangeArrowheads="1"/>
          </p:cNvSpPr>
          <p:nvPr/>
        </p:nvSpPr>
        <p:spPr bwMode="auto">
          <a:xfrm>
            <a:off x="4932363" y="1773238"/>
            <a:ext cx="1762125" cy="1152525"/>
          </a:xfrm>
          <a:prstGeom prst="flowChartPredefinedProcess">
            <a:avLst/>
          </a:prstGeom>
          <a:solidFill>
            <a:srgbClr val="FFFF00"/>
          </a:solidFill>
          <a:ln w="9525">
            <a:solidFill>
              <a:srgbClr val="000000"/>
            </a:solidFill>
            <a:miter lim="800000"/>
            <a:headEnd/>
            <a:tailEnd/>
          </a:ln>
        </p:spPr>
        <p:txBody>
          <a:bodyPr/>
          <a:lstStyle/>
          <a:p>
            <a:endParaRPr lang="nl-BE"/>
          </a:p>
        </p:txBody>
      </p:sp>
      <p:grpSp>
        <p:nvGrpSpPr>
          <p:cNvPr id="3" name="Group 34"/>
          <p:cNvGrpSpPr>
            <a:grpSpLocks/>
          </p:cNvGrpSpPr>
          <p:nvPr/>
        </p:nvGrpSpPr>
        <p:grpSpPr bwMode="auto">
          <a:xfrm rot="1171522">
            <a:off x="4716463" y="3933825"/>
            <a:ext cx="2447925" cy="3429000"/>
            <a:chOff x="3288" y="2160"/>
            <a:chExt cx="1542" cy="2160"/>
          </a:xfrm>
        </p:grpSpPr>
        <p:sp>
          <p:nvSpPr>
            <p:cNvPr id="94257" name="Oval 35"/>
            <p:cNvSpPr>
              <a:spLocks noChangeArrowheads="1"/>
            </p:cNvSpPr>
            <p:nvPr/>
          </p:nvSpPr>
          <p:spPr bwMode="auto">
            <a:xfrm>
              <a:off x="3560" y="2160"/>
              <a:ext cx="1270" cy="1179"/>
            </a:xfrm>
            <a:prstGeom prst="ellipse">
              <a:avLst/>
            </a:prstGeom>
            <a:solidFill>
              <a:schemeClr val="accent1">
                <a:alpha val="54117"/>
              </a:schemeClr>
            </a:solidFill>
            <a:ln w="47625">
              <a:solidFill>
                <a:schemeClr val="tx2"/>
              </a:solidFill>
              <a:round/>
              <a:headEnd/>
              <a:tailEnd/>
            </a:ln>
          </p:spPr>
          <p:txBody>
            <a:bodyPr wrap="none" anchor="ctr"/>
            <a:lstStyle/>
            <a:p>
              <a:endParaRPr lang="nl-BE"/>
            </a:p>
          </p:txBody>
        </p:sp>
        <p:sp>
          <p:nvSpPr>
            <p:cNvPr id="94258" name="Rectangle 36"/>
            <p:cNvSpPr>
              <a:spLocks noChangeArrowheads="1"/>
            </p:cNvSpPr>
            <p:nvPr/>
          </p:nvSpPr>
          <p:spPr bwMode="auto">
            <a:xfrm rot="-2947656">
              <a:off x="2721" y="3617"/>
              <a:ext cx="1270" cy="136"/>
            </a:xfrm>
            <a:prstGeom prst="rect">
              <a:avLst/>
            </a:prstGeom>
            <a:solidFill>
              <a:schemeClr val="tx2"/>
            </a:solidFill>
            <a:ln w="9525">
              <a:solidFill>
                <a:schemeClr val="tx2"/>
              </a:solidFill>
              <a:miter lim="800000"/>
              <a:headEnd/>
              <a:tailEnd/>
            </a:ln>
          </p:spPr>
          <p:txBody>
            <a:bodyPr wrap="none" anchor="ctr"/>
            <a:lstStyle/>
            <a:p>
              <a:endParaRPr lang="nl-BE"/>
            </a:p>
          </p:txBody>
        </p:sp>
        <p:sp>
          <p:nvSpPr>
            <p:cNvPr id="94259" name="Oval 37"/>
            <p:cNvSpPr>
              <a:spLocks noChangeArrowheads="1"/>
            </p:cNvSpPr>
            <p:nvPr/>
          </p:nvSpPr>
          <p:spPr bwMode="auto">
            <a:xfrm rot="2405924">
              <a:off x="3611" y="3188"/>
              <a:ext cx="272" cy="91"/>
            </a:xfrm>
            <a:prstGeom prst="ellipse">
              <a:avLst/>
            </a:prstGeom>
            <a:solidFill>
              <a:srgbClr val="666699"/>
            </a:solidFill>
            <a:ln w="9525">
              <a:solidFill>
                <a:schemeClr val="bg2"/>
              </a:solidFill>
              <a:round/>
              <a:headEnd/>
              <a:tailEnd/>
            </a:ln>
          </p:spPr>
          <p:txBody>
            <a:bodyPr wrap="none" anchor="ctr"/>
            <a:lstStyle/>
            <a:p>
              <a:endParaRPr lang="nl-BE"/>
            </a:p>
          </p:txBody>
        </p:sp>
        <p:sp>
          <p:nvSpPr>
            <p:cNvPr id="94260" name="Rectangle 38"/>
            <p:cNvSpPr>
              <a:spLocks noChangeArrowheads="1"/>
            </p:cNvSpPr>
            <p:nvPr/>
          </p:nvSpPr>
          <p:spPr bwMode="auto">
            <a:xfrm>
              <a:off x="4377" y="2704"/>
              <a:ext cx="181" cy="182"/>
            </a:xfrm>
            <a:prstGeom prst="rect">
              <a:avLst/>
            </a:prstGeom>
            <a:solidFill>
              <a:schemeClr val="accent1"/>
            </a:solidFill>
            <a:ln w="9525">
              <a:solidFill>
                <a:schemeClr val="tx1"/>
              </a:solidFill>
              <a:miter lim="800000"/>
              <a:headEnd/>
              <a:tailEnd/>
            </a:ln>
          </p:spPr>
          <p:txBody>
            <a:bodyPr wrap="none" anchor="ctr"/>
            <a:lstStyle/>
            <a:p>
              <a:endParaRPr lang="nl-BE"/>
            </a:p>
          </p:txBody>
        </p:sp>
        <p:sp>
          <p:nvSpPr>
            <p:cNvPr id="94261" name="Line 39"/>
            <p:cNvSpPr>
              <a:spLocks noChangeShapeType="1"/>
            </p:cNvSpPr>
            <p:nvPr/>
          </p:nvSpPr>
          <p:spPr bwMode="auto">
            <a:xfrm>
              <a:off x="4377" y="2795"/>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4262" name="Line 40"/>
            <p:cNvSpPr>
              <a:spLocks noChangeShapeType="1"/>
            </p:cNvSpPr>
            <p:nvPr/>
          </p:nvSpPr>
          <p:spPr bwMode="auto">
            <a:xfrm>
              <a:off x="4468" y="2704"/>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338985" name="Text Box 41"/>
          <p:cNvSpPr txBox="1">
            <a:spLocks noChangeArrowheads="1"/>
          </p:cNvSpPr>
          <p:nvPr/>
        </p:nvSpPr>
        <p:spPr bwMode="auto">
          <a:xfrm>
            <a:off x="4927600" y="1341438"/>
            <a:ext cx="2546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2000" b="1"/>
              <a:t>Financieel Journaal</a:t>
            </a:r>
            <a:endParaRPr lang="nl-NL" sz="2000" b="1"/>
          </a:p>
        </p:txBody>
      </p:sp>
      <p:grpSp>
        <p:nvGrpSpPr>
          <p:cNvPr id="94231" name="Group 42"/>
          <p:cNvGrpSpPr>
            <a:grpSpLocks/>
          </p:cNvGrpSpPr>
          <p:nvPr/>
        </p:nvGrpSpPr>
        <p:grpSpPr bwMode="auto">
          <a:xfrm>
            <a:off x="8101013" y="1989138"/>
            <a:ext cx="800100" cy="685800"/>
            <a:chOff x="2677" y="11893"/>
            <a:chExt cx="1260" cy="1080"/>
          </a:xfrm>
        </p:grpSpPr>
        <p:sp>
          <p:nvSpPr>
            <p:cNvPr id="94251" name="Line 43"/>
            <p:cNvSpPr>
              <a:spLocks noChangeShapeType="1"/>
            </p:cNvSpPr>
            <p:nvPr/>
          </p:nvSpPr>
          <p:spPr bwMode="auto">
            <a:xfrm flipV="1">
              <a:off x="2677" y="11893"/>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94252" name="Group 44"/>
            <p:cNvGrpSpPr>
              <a:grpSpLocks/>
            </p:cNvGrpSpPr>
            <p:nvPr/>
          </p:nvGrpSpPr>
          <p:grpSpPr bwMode="auto">
            <a:xfrm>
              <a:off x="2677" y="11893"/>
              <a:ext cx="1260" cy="1080"/>
              <a:chOff x="2317" y="11533"/>
              <a:chExt cx="1260" cy="1080"/>
            </a:xfrm>
          </p:grpSpPr>
          <p:sp>
            <p:nvSpPr>
              <p:cNvPr id="94253" name="Rectangle 45"/>
              <p:cNvSpPr>
                <a:spLocks noChangeArrowheads="1"/>
              </p:cNvSpPr>
              <p:nvPr/>
            </p:nvSpPr>
            <p:spPr bwMode="auto">
              <a:xfrm>
                <a:off x="2317" y="11713"/>
                <a:ext cx="508" cy="900"/>
              </a:xfrm>
              <a:prstGeom prst="rect">
                <a:avLst/>
              </a:prstGeom>
              <a:solidFill>
                <a:srgbClr val="FF0000"/>
              </a:solidFill>
              <a:ln w="9525">
                <a:solidFill>
                  <a:srgbClr val="000000"/>
                </a:solidFill>
                <a:miter lim="800000"/>
                <a:headEnd/>
                <a:tailEnd/>
              </a:ln>
            </p:spPr>
            <p:txBody>
              <a:bodyPr/>
              <a:lstStyle/>
              <a:p>
                <a:endParaRPr lang="nl-BE"/>
              </a:p>
            </p:txBody>
          </p:sp>
          <p:sp>
            <p:nvSpPr>
              <p:cNvPr id="94254" name="Freeform 46"/>
              <p:cNvSpPr>
                <a:spLocks/>
              </p:cNvSpPr>
              <p:nvPr/>
            </p:nvSpPr>
            <p:spPr bwMode="auto">
              <a:xfrm>
                <a:off x="2854" y="11533"/>
                <a:ext cx="723" cy="1080"/>
              </a:xfrm>
              <a:custGeom>
                <a:avLst/>
                <a:gdLst>
                  <a:gd name="T0" fmla="*/ 0 w 360"/>
                  <a:gd name="T1" fmla="*/ 32 h 1980"/>
                  <a:gd name="T2" fmla="*/ 5856 w 360"/>
                  <a:gd name="T3" fmla="*/ 0 h 1980"/>
                  <a:gd name="T4" fmla="*/ 5856 w 360"/>
                  <a:gd name="T5" fmla="*/ 143 h 1980"/>
                  <a:gd name="T6" fmla="*/ 0 w 360"/>
                  <a:gd name="T7" fmla="*/ 175 h 1980"/>
                  <a:gd name="T8" fmla="*/ 0 w 360"/>
                  <a:gd name="T9" fmla="*/ 32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94255" name="Line 47"/>
              <p:cNvSpPr>
                <a:spLocks noChangeShapeType="1"/>
              </p:cNvSpPr>
              <p:nvPr/>
            </p:nvSpPr>
            <p:spPr bwMode="auto">
              <a:xfrm>
                <a:off x="3216" y="11543"/>
                <a:ext cx="1" cy="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4256" name="Oval 48"/>
              <p:cNvSpPr>
                <a:spLocks noChangeArrowheads="1"/>
              </p:cNvSpPr>
              <p:nvPr/>
            </p:nvSpPr>
            <p:spPr bwMode="auto">
              <a:xfrm>
                <a:off x="2497" y="12253"/>
                <a:ext cx="180" cy="180"/>
              </a:xfrm>
              <a:prstGeom prst="ellipse">
                <a:avLst/>
              </a:prstGeom>
              <a:solidFill>
                <a:srgbClr val="FFFFFF"/>
              </a:solidFill>
              <a:ln w="9525">
                <a:solidFill>
                  <a:srgbClr val="000000"/>
                </a:solidFill>
                <a:round/>
                <a:headEnd/>
                <a:tailEnd/>
              </a:ln>
            </p:spPr>
            <p:txBody>
              <a:bodyPr/>
              <a:lstStyle/>
              <a:p>
                <a:endParaRPr lang="nl-BE"/>
              </a:p>
            </p:txBody>
          </p:sp>
        </p:grpSp>
      </p:grpSp>
      <p:sp>
        <p:nvSpPr>
          <p:cNvPr id="94232" name="Text Box 49"/>
          <p:cNvSpPr txBox="1">
            <a:spLocks noChangeArrowheads="1"/>
          </p:cNvSpPr>
          <p:nvPr/>
        </p:nvSpPr>
        <p:spPr bwMode="auto">
          <a:xfrm>
            <a:off x="8208963" y="2205038"/>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a:t>  BB</a:t>
            </a:r>
            <a:endParaRPr lang="nl-NL"/>
          </a:p>
        </p:txBody>
      </p:sp>
      <p:sp>
        <p:nvSpPr>
          <p:cNvPr id="338994" name="AutoShape 50"/>
          <p:cNvSpPr>
            <a:spLocks noChangeArrowheads="1"/>
          </p:cNvSpPr>
          <p:nvPr/>
        </p:nvSpPr>
        <p:spPr bwMode="auto">
          <a:xfrm>
            <a:off x="7019925" y="2205038"/>
            <a:ext cx="900113" cy="584200"/>
          </a:xfrm>
          <a:prstGeom prst="foldedCorner">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94234" name="Line 51"/>
          <p:cNvSpPr>
            <a:spLocks noChangeShapeType="1"/>
          </p:cNvSpPr>
          <p:nvPr/>
        </p:nvSpPr>
        <p:spPr bwMode="auto">
          <a:xfrm>
            <a:off x="7781925" y="2349500"/>
            <a:ext cx="319088"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38997" name="Text Box 53"/>
          <p:cNvSpPr txBox="1">
            <a:spLocks noChangeArrowheads="1"/>
          </p:cNvSpPr>
          <p:nvPr/>
        </p:nvSpPr>
        <p:spPr bwMode="auto">
          <a:xfrm>
            <a:off x="6948488" y="2205038"/>
            <a:ext cx="977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Bankuittreksel</a:t>
            </a:r>
            <a:endParaRPr lang="nl-NL" sz="1000"/>
          </a:p>
        </p:txBody>
      </p:sp>
      <p:sp>
        <p:nvSpPr>
          <p:cNvPr id="338999" name="Line 55"/>
          <p:cNvSpPr>
            <a:spLocks noChangeShapeType="1"/>
          </p:cNvSpPr>
          <p:nvPr/>
        </p:nvSpPr>
        <p:spPr bwMode="auto">
          <a:xfrm>
            <a:off x="3492500" y="2349500"/>
            <a:ext cx="10795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339000" name="AutoShape 56"/>
          <p:cNvSpPr>
            <a:spLocks noChangeArrowheads="1"/>
          </p:cNvSpPr>
          <p:nvPr/>
        </p:nvSpPr>
        <p:spPr bwMode="auto">
          <a:xfrm>
            <a:off x="6443663" y="3573463"/>
            <a:ext cx="2376487" cy="1368425"/>
          </a:xfrm>
          <a:prstGeom prst="foldedCorner">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339001" name="Text Box 57"/>
          <p:cNvSpPr txBox="1">
            <a:spLocks noChangeArrowheads="1"/>
          </p:cNvSpPr>
          <p:nvPr/>
        </p:nvSpPr>
        <p:spPr bwMode="auto">
          <a:xfrm>
            <a:off x="6516688" y="3644900"/>
            <a:ext cx="18213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dirty="0"/>
              <a:t>BNP  -  15 04 2004  - </a:t>
            </a:r>
            <a:r>
              <a:rPr lang="nl-BE" sz="1000" dirty="0" err="1"/>
              <a:t>uittr</a:t>
            </a:r>
            <a:r>
              <a:rPr lang="nl-BE" sz="1000" dirty="0"/>
              <a:t> 44</a:t>
            </a:r>
            <a:endParaRPr lang="nl-NL" sz="1000" dirty="0"/>
          </a:p>
        </p:txBody>
      </p:sp>
      <p:grpSp>
        <p:nvGrpSpPr>
          <p:cNvPr id="6" name="Group 58"/>
          <p:cNvGrpSpPr>
            <a:grpSpLocks/>
          </p:cNvGrpSpPr>
          <p:nvPr/>
        </p:nvGrpSpPr>
        <p:grpSpPr bwMode="auto">
          <a:xfrm rot="1171522">
            <a:off x="4716463" y="3933825"/>
            <a:ext cx="2447925" cy="3429000"/>
            <a:chOff x="3288" y="2160"/>
            <a:chExt cx="1542" cy="2160"/>
          </a:xfrm>
        </p:grpSpPr>
        <p:sp>
          <p:nvSpPr>
            <p:cNvPr id="94245" name="Oval 59"/>
            <p:cNvSpPr>
              <a:spLocks noChangeArrowheads="1"/>
            </p:cNvSpPr>
            <p:nvPr/>
          </p:nvSpPr>
          <p:spPr bwMode="auto">
            <a:xfrm>
              <a:off x="3560" y="2160"/>
              <a:ext cx="1270" cy="1179"/>
            </a:xfrm>
            <a:prstGeom prst="ellipse">
              <a:avLst/>
            </a:prstGeom>
            <a:solidFill>
              <a:schemeClr val="accent1">
                <a:alpha val="54117"/>
              </a:schemeClr>
            </a:solidFill>
            <a:ln w="47625">
              <a:solidFill>
                <a:schemeClr val="tx2"/>
              </a:solidFill>
              <a:round/>
              <a:headEnd/>
              <a:tailEnd/>
            </a:ln>
          </p:spPr>
          <p:txBody>
            <a:bodyPr wrap="none" anchor="ctr"/>
            <a:lstStyle/>
            <a:p>
              <a:endParaRPr lang="nl-BE"/>
            </a:p>
          </p:txBody>
        </p:sp>
        <p:sp>
          <p:nvSpPr>
            <p:cNvPr id="94246" name="Rectangle 60"/>
            <p:cNvSpPr>
              <a:spLocks noChangeArrowheads="1"/>
            </p:cNvSpPr>
            <p:nvPr/>
          </p:nvSpPr>
          <p:spPr bwMode="auto">
            <a:xfrm rot="-2947656">
              <a:off x="2721" y="3617"/>
              <a:ext cx="1270" cy="136"/>
            </a:xfrm>
            <a:prstGeom prst="rect">
              <a:avLst/>
            </a:prstGeom>
            <a:solidFill>
              <a:schemeClr val="tx2"/>
            </a:solidFill>
            <a:ln w="9525">
              <a:solidFill>
                <a:schemeClr val="tx2"/>
              </a:solidFill>
              <a:miter lim="800000"/>
              <a:headEnd/>
              <a:tailEnd/>
            </a:ln>
          </p:spPr>
          <p:txBody>
            <a:bodyPr wrap="none" anchor="ctr"/>
            <a:lstStyle/>
            <a:p>
              <a:endParaRPr lang="nl-BE"/>
            </a:p>
          </p:txBody>
        </p:sp>
        <p:sp>
          <p:nvSpPr>
            <p:cNvPr id="94247" name="Oval 61"/>
            <p:cNvSpPr>
              <a:spLocks noChangeArrowheads="1"/>
            </p:cNvSpPr>
            <p:nvPr/>
          </p:nvSpPr>
          <p:spPr bwMode="auto">
            <a:xfrm rot="2405924">
              <a:off x="3611" y="3188"/>
              <a:ext cx="272" cy="91"/>
            </a:xfrm>
            <a:prstGeom prst="ellipse">
              <a:avLst/>
            </a:prstGeom>
            <a:solidFill>
              <a:srgbClr val="666699"/>
            </a:solidFill>
            <a:ln w="9525">
              <a:solidFill>
                <a:schemeClr val="bg2"/>
              </a:solidFill>
              <a:round/>
              <a:headEnd/>
              <a:tailEnd/>
            </a:ln>
          </p:spPr>
          <p:txBody>
            <a:bodyPr wrap="none" anchor="ctr"/>
            <a:lstStyle/>
            <a:p>
              <a:endParaRPr lang="nl-BE"/>
            </a:p>
          </p:txBody>
        </p:sp>
        <p:sp>
          <p:nvSpPr>
            <p:cNvPr id="94248" name="Rectangle 62"/>
            <p:cNvSpPr>
              <a:spLocks noChangeArrowheads="1"/>
            </p:cNvSpPr>
            <p:nvPr/>
          </p:nvSpPr>
          <p:spPr bwMode="auto">
            <a:xfrm>
              <a:off x="4377" y="2704"/>
              <a:ext cx="181" cy="182"/>
            </a:xfrm>
            <a:prstGeom prst="rect">
              <a:avLst/>
            </a:prstGeom>
            <a:solidFill>
              <a:schemeClr val="accent1"/>
            </a:solidFill>
            <a:ln w="9525">
              <a:solidFill>
                <a:schemeClr val="tx1"/>
              </a:solidFill>
              <a:miter lim="800000"/>
              <a:headEnd/>
              <a:tailEnd/>
            </a:ln>
          </p:spPr>
          <p:txBody>
            <a:bodyPr wrap="none" anchor="ctr"/>
            <a:lstStyle/>
            <a:p>
              <a:endParaRPr lang="nl-BE"/>
            </a:p>
          </p:txBody>
        </p:sp>
        <p:sp>
          <p:nvSpPr>
            <p:cNvPr id="94249" name="Line 63"/>
            <p:cNvSpPr>
              <a:spLocks noChangeShapeType="1"/>
            </p:cNvSpPr>
            <p:nvPr/>
          </p:nvSpPr>
          <p:spPr bwMode="auto">
            <a:xfrm>
              <a:off x="4377" y="2795"/>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4250" name="Line 64"/>
            <p:cNvSpPr>
              <a:spLocks noChangeShapeType="1"/>
            </p:cNvSpPr>
            <p:nvPr/>
          </p:nvSpPr>
          <p:spPr bwMode="auto">
            <a:xfrm>
              <a:off x="4468" y="2704"/>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339009" name="Text Box 65"/>
          <p:cNvSpPr txBox="1">
            <a:spLocks noChangeArrowheads="1"/>
          </p:cNvSpPr>
          <p:nvPr/>
        </p:nvSpPr>
        <p:spPr bwMode="auto">
          <a:xfrm>
            <a:off x="7324725" y="3789363"/>
            <a:ext cx="1784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b="1"/>
              <a:t>Vorig saldo: 24.536,55</a:t>
            </a:r>
            <a:endParaRPr lang="nl-NL" sz="1200" b="1"/>
          </a:p>
        </p:txBody>
      </p:sp>
      <p:sp>
        <p:nvSpPr>
          <p:cNvPr id="339010" name="AutoShape 66"/>
          <p:cNvSpPr>
            <a:spLocks noChangeArrowheads="1"/>
          </p:cNvSpPr>
          <p:nvPr/>
        </p:nvSpPr>
        <p:spPr bwMode="auto">
          <a:xfrm>
            <a:off x="6443663" y="3573463"/>
            <a:ext cx="2665412" cy="1368425"/>
          </a:xfrm>
          <a:prstGeom prst="foldedCorner">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339011" name="Text Box 67"/>
          <p:cNvSpPr txBox="1">
            <a:spLocks noChangeArrowheads="1"/>
          </p:cNvSpPr>
          <p:nvPr/>
        </p:nvSpPr>
        <p:spPr bwMode="auto">
          <a:xfrm>
            <a:off x="6537325" y="4030663"/>
            <a:ext cx="2586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Ontvangst v.K.Clijsters               + 1.210,00</a:t>
            </a:r>
            <a:endParaRPr lang="nl-NL" sz="1000"/>
          </a:p>
        </p:txBody>
      </p:sp>
      <p:sp>
        <p:nvSpPr>
          <p:cNvPr id="339012" name="Text Box 68"/>
          <p:cNvSpPr txBox="1">
            <a:spLocks noChangeArrowheads="1"/>
          </p:cNvSpPr>
          <p:nvPr/>
        </p:nvSpPr>
        <p:spPr bwMode="auto">
          <a:xfrm>
            <a:off x="6537325" y="4233863"/>
            <a:ext cx="26114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100"/>
              <a:t>Betaling aan 453-56897-35    -5.000,00</a:t>
            </a:r>
            <a:endParaRPr lang="nl-NL" sz="1100"/>
          </a:p>
        </p:txBody>
      </p:sp>
      <p:sp>
        <p:nvSpPr>
          <p:cNvPr id="339013" name="Text Box 69"/>
          <p:cNvSpPr txBox="1">
            <a:spLocks noChangeArrowheads="1"/>
          </p:cNvSpPr>
          <p:nvPr/>
        </p:nvSpPr>
        <p:spPr bwMode="auto">
          <a:xfrm>
            <a:off x="7308850" y="4522788"/>
            <a:ext cx="1843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b="1"/>
              <a:t>Nieuw saldo: 20.746,55</a:t>
            </a:r>
            <a:endParaRPr lang="nl-NL" sz="1200" b="1"/>
          </a:p>
        </p:txBody>
      </p:sp>
    </p:spTree>
    <p:extLst>
      <p:ext uri="{BB962C8B-B14F-4D97-AF65-F5344CB8AC3E}">
        <p14:creationId xmlns:p14="http://schemas.microsoft.com/office/powerpoint/2010/main" val="2267101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2.77778E-6 -1.11111E-6 L -0.04722 -0.36551 " pathEditMode="relative" rAng="0" ptsTypes="AA">
                                      <p:cBhvr>
                                        <p:cTn id="11" dur="2000" fill="hold"/>
                                        <p:tgtEl>
                                          <p:spTgt spid="3"/>
                                        </p:tgtEl>
                                        <p:attrNameLst>
                                          <p:attrName>ppt_x</p:attrName>
                                          <p:attrName>ppt_y</p:attrName>
                                        </p:attrNameLst>
                                      </p:cBhvr>
                                      <p:rCtr x="-2361" y="-18287"/>
                                    </p:animMotion>
                                  </p:childTnLst>
                                </p:cTn>
                              </p:par>
                              <p:par>
                                <p:cTn id="12" presetID="1" presetClass="entr" presetSubtype="0" fill="hold" grpId="0" nodeType="withEffect">
                                  <p:stCondLst>
                                    <p:cond delay="2000"/>
                                  </p:stCondLst>
                                  <p:childTnLst>
                                    <p:set>
                                      <p:cBhvr>
                                        <p:cTn id="13" dur="1" fill="hold">
                                          <p:stCondLst>
                                            <p:cond delay="0"/>
                                          </p:stCondLst>
                                        </p:cTn>
                                        <p:tgtEl>
                                          <p:spTgt spid="338976"/>
                                        </p:tgtEl>
                                        <p:attrNameLst>
                                          <p:attrName>style.visibility</p:attrName>
                                        </p:attrNameLst>
                                      </p:cBhvr>
                                      <p:to>
                                        <p:strVal val="visible"/>
                                      </p:to>
                                    </p:set>
                                  </p:childTnLst>
                                </p:cTn>
                              </p:par>
                              <p:par>
                                <p:cTn id="14" presetID="10" presetClass="exit" presetSubtype="0" fill="hold" grpId="0" nodeType="withEffect">
                                  <p:stCondLst>
                                    <p:cond delay="1600"/>
                                  </p:stCondLst>
                                  <p:childTnLst>
                                    <p:animEffect transition="out" filter="fade">
                                      <p:cBhvr>
                                        <p:cTn id="15" dur="2000"/>
                                        <p:tgtEl>
                                          <p:spTgt spid="338951"/>
                                        </p:tgtEl>
                                      </p:cBhvr>
                                    </p:animEffect>
                                    <p:set>
                                      <p:cBhvr>
                                        <p:cTn id="16" dur="1" fill="hold">
                                          <p:stCondLst>
                                            <p:cond delay="1999"/>
                                          </p:stCondLst>
                                        </p:cTn>
                                        <p:tgtEl>
                                          <p:spTgt spid="338951"/>
                                        </p:tgtEl>
                                        <p:attrNameLst>
                                          <p:attrName>style.visibility</p:attrName>
                                        </p:attrNameLst>
                                      </p:cBhvr>
                                      <p:to>
                                        <p:strVal val="hidden"/>
                                      </p:to>
                                    </p:set>
                                  </p:childTnLst>
                                </p:cTn>
                              </p:par>
                              <p:par>
                                <p:cTn id="17" presetID="10" presetClass="exit" presetSubtype="0" fill="hold" grpId="0" nodeType="withEffect">
                                  <p:stCondLst>
                                    <p:cond delay="1600"/>
                                  </p:stCondLst>
                                  <p:childTnLst>
                                    <p:animEffect transition="out" filter="fade">
                                      <p:cBhvr>
                                        <p:cTn id="18" dur="2000"/>
                                        <p:tgtEl>
                                          <p:spTgt spid="338956"/>
                                        </p:tgtEl>
                                      </p:cBhvr>
                                    </p:animEffect>
                                    <p:set>
                                      <p:cBhvr>
                                        <p:cTn id="19" dur="1" fill="hold">
                                          <p:stCondLst>
                                            <p:cond delay="1999"/>
                                          </p:stCondLst>
                                        </p:cTn>
                                        <p:tgtEl>
                                          <p:spTgt spid="338956"/>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nodeType="clickEffect">
                                  <p:stCondLst>
                                    <p:cond delay="200"/>
                                  </p:stCondLst>
                                  <p:childTnLst>
                                    <p:animEffect transition="out" filter="fade">
                                      <p:cBhvr>
                                        <p:cTn id="23" dur="2000"/>
                                        <p:tgtEl>
                                          <p:spTgt spid="3"/>
                                        </p:tgtEl>
                                      </p:cBhvr>
                                    </p:animEffect>
                                    <p:set>
                                      <p:cBhvr>
                                        <p:cTn id="24" dur="1" fill="hold">
                                          <p:stCondLst>
                                            <p:cond delay="1999"/>
                                          </p:stCondLst>
                                        </p:cTn>
                                        <p:tgtEl>
                                          <p:spTgt spid="3"/>
                                        </p:tgtEl>
                                        <p:attrNameLst>
                                          <p:attrName>style.visibility</p:attrName>
                                        </p:attrNameLst>
                                      </p:cBhvr>
                                      <p:to>
                                        <p:strVal val="hidden"/>
                                      </p:to>
                                    </p:set>
                                  </p:childTnLst>
                                </p:cTn>
                              </p:par>
                              <p:par>
                                <p:cTn id="25" presetID="10" presetClass="exit" presetSubtype="0" fill="hold" grpId="1" nodeType="withEffect">
                                  <p:stCondLst>
                                    <p:cond delay="1200"/>
                                  </p:stCondLst>
                                  <p:childTnLst>
                                    <p:animEffect transition="out" filter="fade">
                                      <p:cBhvr>
                                        <p:cTn id="26" dur="2000"/>
                                        <p:tgtEl>
                                          <p:spTgt spid="338976"/>
                                        </p:tgtEl>
                                      </p:cBhvr>
                                    </p:animEffect>
                                    <p:set>
                                      <p:cBhvr>
                                        <p:cTn id="27" dur="1" fill="hold">
                                          <p:stCondLst>
                                            <p:cond delay="1999"/>
                                          </p:stCondLst>
                                        </p:cTn>
                                        <p:tgtEl>
                                          <p:spTgt spid="338976"/>
                                        </p:tgtEl>
                                        <p:attrNameLst>
                                          <p:attrName>style.visibility</p:attrName>
                                        </p:attrNameLst>
                                      </p:cBhvr>
                                      <p:to>
                                        <p:strVal val="hidden"/>
                                      </p:to>
                                    </p:set>
                                  </p:childTnLst>
                                </p:cTn>
                              </p:par>
                              <p:par>
                                <p:cTn id="28" presetID="10" presetClass="entr" presetSubtype="0" fill="hold" grpId="0" nodeType="withEffect">
                                  <p:stCondLst>
                                    <p:cond delay="1200"/>
                                  </p:stCondLst>
                                  <p:childTnLst>
                                    <p:set>
                                      <p:cBhvr>
                                        <p:cTn id="29" dur="1" fill="hold">
                                          <p:stCondLst>
                                            <p:cond delay="0"/>
                                          </p:stCondLst>
                                        </p:cTn>
                                        <p:tgtEl>
                                          <p:spTgt spid="338985"/>
                                        </p:tgtEl>
                                        <p:attrNameLst>
                                          <p:attrName>style.visibility</p:attrName>
                                        </p:attrNameLst>
                                      </p:cBhvr>
                                      <p:to>
                                        <p:strVal val="visible"/>
                                      </p:to>
                                    </p:set>
                                    <p:animEffect transition="in" filter="fade">
                                      <p:cBhvr>
                                        <p:cTn id="30" dur="2000"/>
                                        <p:tgtEl>
                                          <p:spTgt spid="338985"/>
                                        </p:tgtEl>
                                      </p:cBhvr>
                                    </p:animEffect>
                                  </p:childTnLst>
                                </p:cTn>
                              </p:par>
                              <p:par>
                                <p:cTn id="31" presetID="1" presetClass="entr" presetSubtype="0" fill="hold" nodeType="withEffect">
                                  <p:stCondLst>
                                    <p:cond delay="0"/>
                                  </p:stCondLst>
                                  <p:childTnLst>
                                    <p:set>
                                      <p:cBhvr>
                                        <p:cTn id="32" dur="1" fill="hold">
                                          <p:stCondLst>
                                            <p:cond delay="0"/>
                                          </p:stCondLst>
                                        </p:cTn>
                                        <p:tgtEl>
                                          <p:spTgt spid="338977"/>
                                        </p:tgtEl>
                                        <p:attrNameLst>
                                          <p:attrName>style.visibility</p:attrName>
                                        </p:attrNameLst>
                                      </p:cBhvr>
                                      <p:to>
                                        <p:strVal val="visible"/>
                                      </p:to>
                                    </p:set>
                                  </p:childTnLst>
                                </p:cTn>
                              </p:par>
                              <p:par>
                                <p:cTn id="33" presetID="10" presetClass="exit" presetSubtype="0" fill="hold" grpId="0" nodeType="withEffect">
                                  <p:stCondLst>
                                    <p:cond delay="0"/>
                                  </p:stCondLst>
                                  <p:childTnLst>
                                    <p:animEffect transition="out" filter="fade">
                                      <p:cBhvr>
                                        <p:cTn id="34" dur="2000"/>
                                        <p:tgtEl>
                                          <p:spTgt spid="338967"/>
                                        </p:tgtEl>
                                      </p:cBhvr>
                                    </p:animEffect>
                                    <p:set>
                                      <p:cBhvr>
                                        <p:cTn id="35" dur="1" fill="hold">
                                          <p:stCondLst>
                                            <p:cond delay="1999"/>
                                          </p:stCondLst>
                                        </p:cTn>
                                        <p:tgtEl>
                                          <p:spTgt spid="338967"/>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2000"/>
                                        <p:tgtEl>
                                          <p:spTgt spid="338963"/>
                                        </p:tgtEl>
                                      </p:cBhvr>
                                    </p:animEffect>
                                    <p:set>
                                      <p:cBhvr>
                                        <p:cTn id="38" dur="1" fill="hold">
                                          <p:stCondLst>
                                            <p:cond delay="1999"/>
                                          </p:stCondLst>
                                        </p:cTn>
                                        <p:tgtEl>
                                          <p:spTgt spid="338963"/>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338999"/>
                                        </p:tgtEl>
                                        <p:attrNameLst>
                                          <p:attrName>style.visibility</p:attrName>
                                        </p:attrNameLst>
                                      </p:cBhvr>
                                      <p:to>
                                        <p:strVal val="visible"/>
                                      </p:to>
                                    </p:set>
                                    <p:animEffect transition="in" filter="fade">
                                      <p:cBhvr>
                                        <p:cTn id="41" dur="2000"/>
                                        <p:tgtEl>
                                          <p:spTgt spid="33899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0" presetClass="path" presetSubtype="0" accel="50000" decel="50000" fill="hold" grpId="0" nodeType="clickEffect">
                                  <p:stCondLst>
                                    <p:cond delay="0"/>
                                  </p:stCondLst>
                                  <p:childTnLst>
                                    <p:animMotion origin="layout" path="M 0.0 0.0 L 0.0 0.2625 " pathEditMode="relative" ptsTypes="AA">
                                      <p:cBhvr>
                                        <p:cTn id="45" dur="2000" fill="hold"/>
                                        <p:tgtEl>
                                          <p:spTgt spid="338994"/>
                                        </p:tgtEl>
                                        <p:attrNameLst>
                                          <p:attrName>ppt_x</p:attrName>
                                          <p:attrName>ppt_y</p:attrName>
                                        </p:attrNameLst>
                                      </p:cBhvr>
                                    </p:animMotion>
                                  </p:childTnLst>
                                </p:cTn>
                              </p:par>
                              <p:par>
                                <p:cTn id="46" presetID="0" presetClass="path" presetSubtype="0" accel="50000" decel="50000" fill="hold" grpId="0" nodeType="withEffect">
                                  <p:stCondLst>
                                    <p:cond delay="0"/>
                                  </p:stCondLst>
                                  <p:childTnLst>
                                    <p:animMotion origin="layout" path="M 0.0 0.0 L 0.0 0.2625 " pathEditMode="relative" ptsTypes="AA">
                                      <p:cBhvr>
                                        <p:cTn id="47" dur="2000" fill="hold"/>
                                        <p:tgtEl>
                                          <p:spTgt spid="338997"/>
                                        </p:tgtEl>
                                        <p:attrNameLst>
                                          <p:attrName>ppt_x</p:attrName>
                                          <p:attrName>ppt_y</p:attrName>
                                        </p:attrNameLst>
                                      </p:cBhvr>
                                    </p:animMotion>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2000"/>
                                        <p:tgtEl>
                                          <p:spTgt spid="6"/>
                                        </p:tgtEl>
                                      </p:cBhvr>
                                    </p:animEffect>
                                  </p:childTnLst>
                                </p:cTn>
                              </p:par>
                              <p:par>
                                <p:cTn id="53" presetID="0" presetClass="path" presetSubtype="0" accel="50000" decel="50000" fill="hold" nodeType="withEffect">
                                  <p:stCondLst>
                                    <p:cond delay="0"/>
                                  </p:stCondLst>
                                  <p:childTnLst>
                                    <p:animMotion origin="layout" path="M -0.04722 0.0125 L 0.12205 -0.12963 " pathEditMode="relative" rAng="0" ptsTypes="AA">
                                      <p:cBhvr>
                                        <p:cTn id="54" dur="2000" fill="hold"/>
                                        <p:tgtEl>
                                          <p:spTgt spid="6"/>
                                        </p:tgtEl>
                                        <p:attrNameLst>
                                          <p:attrName>ppt_x</p:attrName>
                                          <p:attrName>ppt_y</p:attrName>
                                        </p:attrNameLst>
                                      </p:cBhvr>
                                      <p:rCtr x="8455" y="-7106"/>
                                    </p:animMotion>
                                  </p:childTnLst>
                                </p:cTn>
                              </p:par>
                            </p:childTnLst>
                          </p:cTn>
                        </p:par>
                        <p:par>
                          <p:cTn id="55" fill="hold" nodeType="afterGroup">
                            <p:stCondLst>
                              <p:cond delay="2000"/>
                            </p:stCondLst>
                            <p:childTnLst>
                              <p:par>
                                <p:cTn id="56" presetID="10" presetClass="exit" presetSubtype="0" fill="hold" grpId="1" nodeType="afterEffect">
                                  <p:stCondLst>
                                    <p:cond delay="400"/>
                                  </p:stCondLst>
                                  <p:childTnLst>
                                    <p:animEffect transition="out" filter="fade">
                                      <p:cBhvr>
                                        <p:cTn id="57" dur="2000"/>
                                        <p:tgtEl>
                                          <p:spTgt spid="338994"/>
                                        </p:tgtEl>
                                      </p:cBhvr>
                                    </p:animEffect>
                                    <p:set>
                                      <p:cBhvr>
                                        <p:cTn id="58" dur="1" fill="hold">
                                          <p:stCondLst>
                                            <p:cond delay="1999"/>
                                          </p:stCondLst>
                                        </p:cTn>
                                        <p:tgtEl>
                                          <p:spTgt spid="338994"/>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2000"/>
                                        <p:tgtEl>
                                          <p:spTgt spid="338997"/>
                                        </p:tgtEl>
                                      </p:cBhvr>
                                    </p:animEffect>
                                    <p:set>
                                      <p:cBhvr>
                                        <p:cTn id="61" dur="1" fill="hold">
                                          <p:stCondLst>
                                            <p:cond delay="1999"/>
                                          </p:stCondLst>
                                        </p:cTn>
                                        <p:tgtEl>
                                          <p:spTgt spid="338997"/>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39000"/>
                                        </p:tgtEl>
                                        <p:attrNameLst>
                                          <p:attrName>style.visibility</p:attrName>
                                        </p:attrNameLst>
                                      </p:cBhvr>
                                      <p:to>
                                        <p:strVal val="visible"/>
                                      </p:to>
                                    </p:set>
                                    <p:animEffect transition="in" filter="fade">
                                      <p:cBhvr>
                                        <p:cTn id="66" dur="2000"/>
                                        <p:tgtEl>
                                          <p:spTgt spid="33900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39001"/>
                                        </p:tgtEl>
                                        <p:attrNameLst>
                                          <p:attrName>style.visibility</p:attrName>
                                        </p:attrNameLst>
                                      </p:cBhvr>
                                      <p:to>
                                        <p:strVal val="visible"/>
                                      </p:to>
                                    </p:set>
                                    <p:animEffect transition="in" filter="fade">
                                      <p:cBhvr>
                                        <p:cTn id="69" dur="2000"/>
                                        <p:tgtEl>
                                          <p:spTgt spid="33900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xit" presetSubtype="0" fill="hold" nodeType="clickEffect">
                                  <p:stCondLst>
                                    <p:cond delay="200"/>
                                  </p:stCondLst>
                                  <p:childTnLst>
                                    <p:animEffect transition="out" filter="fade">
                                      <p:cBhvr>
                                        <p:cTn id="73" dur="2000"/>
                                        <p:tgtEl>
                                          <p:spTgt spid="6"/>
                                        </p:tgtEl>
                                      </p:cBhvr>
                                    </p:animEffect>
                                    <p:set>
                                      <p:cBhvr>
                                        <p:cTn id="74" dur="1" fill="hold">
                                          <p:stCondLst>
                                            <p:cond delay="1999"/>
                                          </p:stCondLst>
                                        </p:cTn>
                                        <p:tgtEl>
                                          <p:spTgt spid="6"/>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39009"/>
                                        </p:tgtEl>
                                        <p:attrNameLst>
                                          <p:attrName>style.visibility</p:attrName>
                                        </p:attrNameLst>
                                      </p:cBhvr>
                                      <p:to>
                                        <p:strVal val="visible"/>
                                      </p:to>
                                    </p:set>
                                    <p:animEffect transition="in" filter="fade">
                                      <p:cBhvr>
                                        <p:cTn id="79" dur="2000"/>
                                        <p:tgtEl>
                                          <p:spTgt spid="339009"/>
                                        </p:tgtEl>
                                      </p:cBhvr>
                                    </p:animEffect>
                                  </p:childTnLst>
                                </p:cTn>
                              </p:par>
                              <p:par>
                                <p:cTn id="80" presetID="10" presetClass="exit" presetSubtype="0" fill="hold" grpId="1" nodeType="withEffect">
                                  <p:stCondLst>
                                    <p:cond delay="0"/>
                                  </p:stCondLst>
                                  <p:childTnLst>
                                    <p:animEffect transition="out" filter="fade">
                                      <p:cBhvr>
                                        <p:cTn id="81" dur="2000"/>
                                        <p:tgtEl>
                                          <p:spTgt spid="339000"/>
                                        </p:tgtEl>
                                      </p:cBhvr>
                                    </p:animEffect>
                                    <p:set>
                                      <p:cBhvr>
                                        <p:cTn id="82" dur="1" fill="hold">
                                          <p:stCondLst>
                                            <p:cond delay="1999"/>
                                          </p:stCondLst>
                                        </p:cTn>
                                        <p:tgtEl>
                                          <p:spTgt spid="339000"/>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339010"/>
                                        </p:tgtEl>
                                        <p:attrNameLst>
                                          <p:attrName>style.visibility</p:attrName>
                                        </p:attrNameLst>
                                      </p:cBhvr>
                                      <p:to>
                                        <p:strVal val="visible"/>
                                      </p:to>
                                    </p:set>
                                    <p:animEffect transition="in" filter="fade">
                                      <p:cBhvr>
                                        <p:cTn id="85" dur="2000"/>
                                        <p:tgtEl>
                                          <p:spTgt spid="33901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39011"/>
                                        </p:tgtEl>
                                        <p:attrNameLst>
                                          <p:attrName>style.visibility</p:attrName>
                                        </p:attrNameLst>
                                      </p:cBhvr>
                                      <p:to>
                                        <p:strVal val="visible"/>
                                      </p:to>
                                    </p:set>
                                    <p:animEffect transition="in" filter="fade">
                                      <p:cBhvr>
                                        <p:cTn id="90" dur="2000"/>
                                        <p:tgtEl>
                                          <p:spTgt spid="339011"/>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39012"/>
                                        </p:tgtEl>
                                        <p:attrNameLst>
                                          <p:attrName>style.visibility</p:attrName>
                                        </p:attrNameLst>
                                      </p:cBhvr>
                                      <p:to>
                                        <p:strVal val="visible"/>
                                      </p:to>
                                    </p:set>
                                    <p:animEffect transition="in" filter="fade">
                                      <p:cBhvr>
                                        <p:cTn id="95" dur="2000"/>
                                        <p:tgtEl>
                                          <p:spTgt spid="339012"/>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39013"/>
                                        </p:tgtEl>
                                        <p:attrNameLst>
                                          <p:attrName>style.visibility</p:attrName>
                                        </p:attrNameLst>
                                      </p:cBhvr>
                                      <p:to>
                                        <p:strVal val="visible"/>
                                      </p:to>
                                    </p:set>
                                    <p:animEffect transition="in" filter="fade">
                                      <p:cBhvr>
                                        <p:cTn id="100" dur="2000"/>
                                        <p:tgtEl>
                                          <p:spTgt spid="339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1" grpId="0" animBg="1"/>
      <p:bldP spid="338956" grpId="0"/>
      <p:bldP spid="338963" grpId="0" animBg="1"/>
      <p:bldP spid="338967" grpId="0" animBg="1"/>
      <p:bldP spid="338976" grpId="0" animBg="1"/>
      <p:bldP spid="338976" grpId="1" animBg="1"/>
      <p:bldP spid="338985" grpId="0"/>
      <p:bldP spid="338994" grpId="0" animBg="1"/>
      <p:bldP spid="338994" grpId="1" animBg="1"/>
      <p:bldP spid="338997" grpId="0"/>
      <p:bldP spid="338997" grpId="1"/>
      <p:bldP spid="338999" grpId="0" animBg="1"/>
      <p:bldP spid="339000" grpId="0" animBg="1"/>
      <p:bldP spid="339000" grpId="1" animBg="1"/>
      <p:bldP spid="339001" grpId="0"/>
      <p:bldP spid="339009" grpId="0"/>
      <p:bldP spid="339010" grpId="0" animBg="1"/>
      <p:bldP spid="339011" grpId="0"/>
      <p:bldP spid="339012" grpId="0"/>
      <p:bldP spid="33901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p:cNvSpPr>
            <a:spLocks noChangeArrowheads="1"/>
          </p:cNvSpPr>
          <p:nvPr/>
        </p:nvSpPr>
        <p:spPr bwMode="auto">
          <a:xfrm>
            <a:off x="4572000" y="1341438"/>
            <a:ext cx="2952750" cy="1871662"/>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95235" name="Rectangle 3"/>
          <p:cNvSpPr>
            <a:spLocks noGrp="1" noChangeArrowheads="1"/>
          </p:cNvSpPr>
          <p:nvPr>
            <p:ph type="title"/>
          </p:nvPr>
        </p:nvSpPr>
        <p:spPr/>
        <p:txBody>
          <a:bodyPr>
            <a:normAutofit/>
          </a:bodyPr>
          <a:lstStyle/>
          <a:p>
            <a:r>
              <a:rPr lang="nl-NL" sz="3800"/>
              <a:t>Documentenflow</a:t>
            </a:r>
          </a:p>
        </p:txBody>
      </p:sp>
      <p:sp>
        <p:nvSpPr>
          <p:cNvPr id="95236" name="Content Placeholder 48"/>
          <p:cNvSpPr>
            <a:spLocks noGrp="1"/>
          </p:cNvSpPr>
          <p:nvPr>
            <p:ph sz="half" idx="1"/>
          </p:nvPr>
        </p:nvSpPr>
        <p:spPr/>
        <p:txBody>
          <a:bodyPr/>
          <a:lstStyle/>
          <a:p>
            <a:endParaRPr lang="nl-BE"/>
          </a:p>
        </p:txBody>
      </p:sp>
      <p:sp>
        <p:nvSpPr>
          <p:cNvPr id="95237" name="Text Box 7"/>
          <p:cNvSpPr txBox="1">
            <a:spLocks noChangeArrowheads="1"/>
          </p:cNvSpPr>
          <p:nvPr/>
        </p:nvSpPr>
        <p:spPr bwMode="auto">
          <a:xfrm>
            <a:off x="2455863" y="3357563"/>
            <a:ext cx="21717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BANKUITTREKSEL</a:t>
            </a:r>
            <a:endParaRPr lang="nl-NL"/>
          </a:p>
        </p:txBody>
      </p:sp>
      <p:grpSp>
        <p:nvGrpSpPr>
          <p:cNvPr id="95238" name="Group 9"/>
          <p:cNvGrpSpPr>
            <a:grpSpLocks/>
          </p:cNvGrpSpPr>
          <p:nvPr/>
        </p:nvGrpSpPr>
        <p:grpSpPr bwMode="auto">
          <a:xfrm>
            <a:off x="2773363" y="2332038"/>
            <a:ext cx="1485900" cy="914400"/>
            <a:chOff x="5377" y="6817"/>
            <a:chExt cx="2340" cy="1241"/>
          </a:xfrm>
        </p:grpSpPr>
        <p:sp>
          <p:nvSpPr>
            <p:cNvPr id="95279" name="Text Box 10"/>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Vertrek of bestemming?</a:t>
              </a:r>
              <a:endParaRPr lang="nl-NL"/>
            </a:p>
          </p:txBody>
        </p:sp>
        <p:sp>
          <p:nvSpPr>
            <p:cNvPr id="95280" name="AutoShape 11"/>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sp>
        <p:nvSpPr>
          <p:cNvPr id="95239" name="Line 15"/>
          <p:cNvSpPr>
            <a:spLocks noChangeShapeType="1"/>
          </p:cNvSpPr>
          <p:nvPr/>
        </p:nvSpPr>
        <p:spPr bwMode="auto">
          <a:xfrm flipH="1" flipV="1">
            <a:off x="1547813" y="2565400"/>
            <a:ext cx="1225550" cy="2159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95240" name="Line 16"/>
          <p:cNvSpPr>
            <a:spLocks noChangeShapeType="1"/>
          </p:cNvSpPr>
          <p:nvPr/>
        </p:nvSpPr>
        <p:spPr bwMode="auto">
          <a:xfrm flipH="1" flipV="1">
            <a:off x="2109788" y="1857375"/>
            <a:ext cx="661987" cy="9239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95241" name="Line 17"/>
          <p:cNvSpPr>
            <a:spLocks noChangeShapeType="1"/>
          </p:cNvSpPr>
          <p:nvPr/>
        </p:nvSpPr>
        <p:spPr bwMode="auto">
          <a:xfrm flipH="1" flipV="1">
            <a:off x="1766888" y="2200275"/>
            <a:ext cx="1004887" cy="5810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95242" name="Text Box 18"/>
          <p:cNvSpPr txBox="1">
            <a:spLocks noChangeArrowheads="1"/>
          </p:cNvSpPr>
          <p:nvPr/>
        </p:nvSpPr>
        <p:spPr bwMode="auto">
          <a:xfrm>
            <a:off x="509588" y="2085975"/>
            <a:ext cx="12573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Lev.rekening</a:t>
            </a:r>
            <a:endParaRPr lang="nl-NL"/>
          </a:p>
        </p:txBody>
      </p:sp>
      <p:sp>
        <p:nvSpPr>
          <p:cNvPr id="95243" name="Text Box 19"/>
          <p:cNvSpPr txBox="1">
            <a:spLocks noChangeArrowheads="1"/>
          </p:cNvSpPr>
          <p:nvPr/>
        </p:nvSpPr>
        <p:spPr bwMode="auto">
          <a:xfrm>
            <a:off x="509588" y="2428875"/>
            <a:ext cx="10382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Klantenrek.</a:t>
            </a:r>
            <a:endParaRPr lang="nl-NL"/>
          </a:p>
        </p:txBody>
      </p:sp>
      <p:sp>
        <p:nvSpPr>
          <p:cNvPr id="95244" name="Text Box 20"/>
          <p:cNvSpPr txBox="1">
            <a:spLocks noChangeArrowheads="1"/>
          </p:cNvSpPr>
          <p:nvPr/>
        </p:nvSpPr>
        <p:spPr bwMode="auto">
          <a:xfrm>
            <a:off x="509588" y="1743075"/>
            <a:ext cx="16002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Algemene rekening</a:t>
            </a:r>
            <a:endParaRPr lang="nl-NL"/>
          </a:p>
        </p:txBody>
      </p:sp>
      <p:sp>
        <p:nvSpPr>
          <p:cNvPr id="95245" name="Rectangle 21"/>
          <p:cNvSpPr>
            <a:spLocks noChangeArrowheads="1"/>
          </p:cNvSpPr>
          <p:nvPr/>
        </p:nvSpPr>
        <p:spPr bwMode="auto">
          <a:xfrm>
            <a:off x="323850" y="1628775"/>
            <a:ext cx="2476500" cy="12954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95246" name="Text Box 30"/>
          <p:cNvSpPr txBox="1">
            <a:spLocks noChangeArrowheads="1"/>
          </p:cNvSpPr>
          <p:nvPr/>
        </p:nvSpPr>
        <p:spPr bwMode="auto">
          <a:xfrm>
            <a:off x="4927600" y="1341438"/>
            <a:ext cx="2546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2000" b="1"/>
              <a:t>Financieel Journaal</a:t>
            </a:r>
            <a:endParaRPr lang="nl-NL" sz="2000" b="1"/>
          </a:p>
        </p:txBody>
      </p:sp>
      <p:grpSp>
        <p:nvGrpSpPr>
          <p:cNvPr id="95247" name="Group 31"/>
          <p:cNvGrpSpPr>
            <a:grpSpLocks/>
          </p:cNvGrpSpPr>
          <p:nvPr/>
        </p:nvGrpSpPr>
        <p:grpSpPr bwMode="auto">
          <a:xfrm>
            <a:off x="8101013" y="1989138"/>
            <a:ext cx="800100" cy="685800"/>
            <a:chOff x="2677" y="11893"/>
            <a:chExt cx="1260" cy="1080"/>
          </a:xfrm>
        </p:grpSpPr>
        <p:sp>
          <p:nvSpPr>
            <p:cNvPr id="95273" name="Line 32"/>
            <p:cNvSpPr>
              <a:spLocks noChangeShapeType="1"/>
            </p:cNvSpPr>
            <p:nvPr/>
          </p:nvSpPr>
          <p:spPr bwMode="auto">
            <a:xfrm flipV="1">
              <a:off x="2677" y="11893"/>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95274" name="Group 33"/>
            <p:cNvGrpSpPr>
              <a:grpSpLocks/>
            </p:cNvGrpSpPr>
            <p:nvPr/>
          </p:nvGrpSpPr>
          <p:grpSpPr bwMode="auto">
            <a:xfrm>
              <a:off x="2677" y="11893"/>
              <a:ext cx="1260" cy="1080"/>
              <a:chOff x="2317" y="11533"/>
              <a:chExt cx="1260" cy="1080"/>
            </a:xfrm>
          </p:grpSpPr>
          <p:sp>
            <p:nvSpPr>
              <p:cNvPr id="95275" name="Rectangle 34"/>
              <p:cNvSpPr>
                <a:spLocks noChangeArrowheads="1"/>
              </p:cNvSpPr>
              <p:nvPr/>
            </p:nvSpPr>
            <p:spPr bwMode="auto">
              <a:xfrm>
                <a:off x="2317" y="11713"/>
                <a:ext cx="508" cy="900"/>
              </a:xfrm>
              <a:prstGeom prst="rect">
                <a:avLst/>
              </a:prstGeom>
              <a:solidFill>
                <a:srgbClr val="FF0000"/>
              </a:solidFill>
              <a:ln w="9525">
                <a:solidFill>
                  <a:srgbClr val="000000"/>
                </a:solidFill>
                <a:miter lim="800000"/>
                <a:headEnd/>
                <a:tailEnd/>
              </a:ln>
            </p:spPr>
            <p:txBody>
              <a:bodyPr/>
              <a:lstStyle/>
              <a:p>
                <a:endParaRPr lang="nl-BE"/>
              </a:p>
            </p:txBody>
          </p:sp>
          <p:sp>
            <p:nvSpPr>
              <p:cNvPr id="95276" name="Freeform 35"/>
              <p:cNvSpPr>
                <a:spLocks/>
              </p:cNvSpPr>
              <p:nvPr/>
            </p:nvSpPr>
            <p:spPr bwMode="auto">
              <a:xfrm>
                <a:off x="2854" y="11533"/>
                <a:ext cx="723" cy="1080"/>
              </a:xfrm>
              <a:custGeom>
                <a:avLst/>
                <a:gdLst>
                  <a:gd name="T0" fmla="*/ 0 w 360"/>
                  <a:gd name="T1" fmla="*/ 32 h 1980"/>
                  <a:gd name="T2" fmla="*/ 5856 w 360"/>
                  <a:gd name="T3" fmla="*/ 0 h 1980"/>
                  <a:gd name="T4" fmla="*/ 5856 w 360"/>
                  <a:gd name="T5" fmla="*/ 143 h 1980"/>
                  <a:gd name="T6" fmla="*/ 0 w 360"/>
                  <a:gd name="T7" fmla="*/ 175 h 1980"/>
                  <a:gd name="T8" fmla="*/ 0 w 360"/>
                  <a:gd name="T9" fmla="*/ 32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95277" name="Line 36"/>
              <p:cNvSpPr>
                <a:spLocks noChangeShapeType="1"/>
              </p:cNvSpPr>
              <p:nvPr/>
            </p:nvSpPr>
            <p:spPr bwMode="auto">
              <a:xfrm>
                <a:off x="3216" y="11543"/>
                <a:ext cx="1" cy="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5278" name="Oval 37"/>
              <p:cNvSpPr>
                <a:spLocks noChangeArrowheads="1"/>
              </p:cNvSpPr>
              <p:nvPr/>
            </p:nvSpPr>
            <p:spPr bwMode="auto">
              <a:xfrm>
                <a:off x="2497" y="12253"/>
                <a:ext cx="180" cy="180"/>
              </a:xfrm>
              <a:prstGeom prst="ellipse">
                <a:avLst/>
              </a:prstGeom>
              <a:solidFill>
                <a:srgbClr val="FFFFFF"/>
              </a:solidFill>
              <a:ln w="9525">
                <a:solidFill>
                  <a:srgbClr val="000000"/>
                </a:solidFill>
                <a:round/>
                <a:headEnd/>
                <a:tailEnd/>
              </a:ln>
            </p:spPr>
            <p:txBody>
              <a:bodyPr/>
              <a:lstStyle/>
              <a:p>
                <a:endParaRPr lang="nl-BE"/>
              </a:p>
            </p:txBody>
          </p:sp>
        </p:grpSp>
      </p:grpSp>
      <p:sp>
        <p:nvSpPr>
          <p:cNvPr id="95248" name="Text Box 38"/>
          <p:cNvSpPr txBox="1">
            <a:spLocks noChangeArrowheads="1"/>
          </p:cNvSpPr>
          <p:nvPr/>
        </p:nvSpPr>
        <p:spPr bwMode="auto">
          <a:xfrm>
            <a:off x="7956550" y="2205038"/>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a:t>  BB</a:t>
            </a:r>
            <a:endParaRPr lang="nl-NL"/>
          </a:p>
        </p:txBody>
      </p:sp>
      <p:sp>
        <p:nvSpPr>
          <p:cNvPr id="95249" name="Line 40"/>
          <p:cNvSpPr>
            <a:spLocks noChangeShapeType="1"/>
          </p:cNvSpPr>
          <p:nvPr/>
        </p:nvSpPr>
        <p:spPr bwMode="auto">
          <a:xfrm>
            <a:off x="7524750" y="2349500"/>
            <a:ext cx="571500"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95250" name="Line 42"/>
          <p:cNvSpPr>
            <a:spLocks noChangeShapeType="1"/>
          </p:cNvSpPr>
          <p:nvPr/>
        </p:nvSpPr>
        <p:spPr bwMode="auto">
          <a:xfrm>
            <a:off x="3492500" y="2349500"/>
            <a:ext cx="10795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95251" name="Text Box 44"/>
          <p:cNvSpPr txBox="1">
            <a:spLocks noChangeArrowheads="1"/>
          </p:cNvSpPr>
          <p:nvPr/>
        </p:nvSpPr>
        <p:spPr bwMode="auto">
          <a:xfrm>
            <a:off x="6516688" y="3644900"/>
            <a:ext cx="1766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BBL  -  15 04 2004  - uittr 44</a:t>
            </a:r>
            <a:endParaRPr lang="nl-NL" sz="1000"/>
          </a:p>
        </p:txBody>
      </p:sp>
      <p:sp>
        <p:nvSpPr>
          <p:cNvPr id="95252" name="Text Box 52"/>
          <p:cNvSpPr txBox="1">
            <a:spLocks noChangeArrowheads="1"/>
          </p:cNvSpPr>
          <p:nvPr/>
        </p:nvSpPr>
        <p:spPr bwMode="auto">
          <a:xfrm>
            <a:off x="7324725" y="3789363"/>
            <a:ext cx="1784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b="1"/>
              <a:t>Vorig saldo: 24.536,55</a:t>
            </a:r>
            <a:endParaRPr lang="nl-NL" sz="1200" b="1"/>
          </a:p>
        </p:txBody>
      </p:sp>
      <p:sp>
        <p:nvSpPr>
          <p:cNvPr id="95253" name="AutoShape 53"/>
          <p:cNvSpPr>
            <a:spLocks noChangeArrowheads="1"/>
          </p:cNvSpPr>
          <p:nvPr/>
        </p:nvSpPr>
        <p:spPr bwMode="auto">
          <a:xfrm>
            <a:off x="6443663" y="3573463"/>
            <a:ext cx="2665412" cy="1368425"/>
          </a:xfrm>
          <a:prstGeom prst="foldedCorner">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95254" name="Text Box 54"/>
          <p:cNvSpPr txBox="1">
            <a:spLocks noChangeArrowheads="1"/>
          </p:cNvSpPr>
          <p:nvPr/>
        </p:nvSpPr>
        <p:spPr bwMode="auto">
          <a:xfrm>
            <a:off x="6537325" y="4030663"/>
            <a:ext cx="2586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Ontvangst v.K.Clijsters               + 1.210,00</a:t>
            </a:r>
            <a:endParaRPr lang="nl-NL" sz="1000"/>
          </a:p>
        </p:txBody>
      </p:sp>
      <p:sp>
        <p:nvSpPr>
          <p:cNvPr id="95255" name="Text Box 55"/>
          <p:cNvSpPr txBox="1">
            <a:spLocks noChangeArrowheads="1"/>
          </p:cNvSpPr>
          <p:nvPr/>
        </p:nvSpPr>
        <p:spPr bwMode="auto">
          <a:xfrm>
            <a:off x="6537325" y="4233863"/>
            <a:ext cx="26114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100"/>
              <a:t>Betaling aan 453-56897-35    -5.000,00</a:t>
            </a:r>
            <a:endParaRPr lang="nl-NL" sz="1100"/>
          </a:p>
        </p:txBody>
      </p:sp>
      <p:sp>
        <p:nvSpPr>
          <p:cNvPr id="95256" name="Text Box 56"/>
          <p:cNvSpPr txBox="1">
            <a:spLocks noChangeArrowheads="1"/>
          </p:cNvSpPr>
          <p:nvPr/>
        </p:nvSpPr>
        <p:spPr bwMode="auto">
          <a:xfrm>
            <a:off x="7308850" y="4522788"/>
            <a:ext cx="1843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b="1"/>
              <a:t>Nieuw saldo: 20.746,55</a:t>
            </a:r>
            <a:endParaRPr lang="nl-NL" sz="1200" b="1"/>
          </a:p>
        </p:txBody>
      </p:sp>
      <p:grpSp>
        <p:nvGrpSpPr>
          <p:cNvPr id="5" name="Group 64"/>
          <p:cNvGrpSpPr>
            <a:grpSpLocks/>
          </p:cNvGrpSpPr>
          <p:nvPr/>
        </p:nvGrpSpPr>
        <p:grpSpPr bwMode="auto">
          <a:xfrm>
            <a:off x="2339975" y="4221163"/>
            <a:ext cx="2376488" cy="2065337"/>
            <a:chOff x="1202" y="2794"/>
            <a:chExt cx="1406" cy="1326"/>
          </a:xfrm>
        </p:grpSpPr>
        <p:sp>
          <p:nvSpPr>
            <p:cNvPr id="95268" name="Rectangle 59"/>
            <p:cNvSpPr>
              <a:spLocks noChangeArrowheads="1"/>
            </p:cNvSpPr>
            <p:nvPr/>
          </p:nvSpPr>
          <p:spPr bwMode="auto">
            <a:xfrm>
              <a:off x="1836" y="3612"/>
              <a:ext cx="182" cy="272"/>
            </a:xfrm>
            <a:prstGeom prst="rect">
              <a:avLst/>
            </a:prstGeom>
            <a:solidFill>
              <a:srgbClr val="000000"/>
            </a:solidFill>
            <a:ln w="9525">
              <a:solidFill>
                <a:schemeClr val="tx1"/>
              </a:solidFill>
              <a:miter lim="800000"/>
              <a:headEnd/>
              <a:tailEnd/>
            </a:ln>
          </p:spPr>
          <p:txBody>
            <a:bodyPr wrap="none" anchor="ctr"/>
            <a:lstStyle/>
            <a:p>
              <a:endParaRPr lang="nl-BE"/>
            </a:p>
          </p:txBody>
        </p:sp>
        <p:sp>
          <p:nvSpPr>
            <p:cNvPr id="95269" name="Rectangle 58"/>
            <p:cNvSpPr>
              <a:spLocks noChangeArrowheads="1"/>
            </p:cNvSpPr>
            <p:nvPr/>
          </p:nvSpPr>
          <p:spPr bwMode="auto">
            <a:xfrm>
              <a:off x="1202" y="2794"/>
              <a:ext cx="1360" cy="908"/>
            </a:xfrm>
            <a:prstGeom prst="rect">
              <a:avLst/>
            </a:prstGeom>
            <a:solidFill>
              <a:schemeClr val="tx2"/>
            </a:solidFill>
            <a:ln w="9525">
              <a:solidFill>
                <a:schemeClr val="tx1"/>
              </a:solidFill>
              <a:miter lim="800000"/>
              <a:headEnd/>
              <a:tailEnd/>
            </a:ln>
          </p:spPr>
          <p:txBody>
            <a:bodyPr wrap="none" anchor="ctr"/>
            <a:lstStyle/>
            <a:p>
              <a:endParaRPr lang="nl-BE"/>
            </a:p>
          </p:txBody>
        </p:sp>
        <p:sp>
          <p:nvSpPr>
            <p:cNvPr id="341049" name="Rectangle 57"/>
            <p:cNvSpPr>
              <a:spLocks noChangeArrowheads="1"/>
            </p:cNvSpPr>
            <p:nvPr/>
          </p:nvSpPr>
          <p:spPr bwMode="auto">
            <a:xfrm>
              <a:off x="1247" y="2841"/>
              <a:ext cx="1270" cy="816"/>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defRPr/>
              </a:pPr>
              <a:endParaRPr lang="en-US"/>
            </a:p>
          </p:txBody>
        </p:sp>
        <p:sp>
          <p:nvSpPr>
            <p:cNvPr id="95271" name="Rectangle 62"/>
            <p:cNvSpPr>
              <a:spLocks noChangeArrowheads="1"/>
            </p:cNvSpPr>
            <p:nvPr/>
          </p:nvSpPr>
          <p:spPr bwMode="auto">
            <a:xfrm>
              <a:off x="1202" y="3884"/>
              <a:ext cx="1406" cy="236"/>
            </a:xfrm>
            <a:prstGeom prst="rect">
              <a:avLst/>
            </a:prstGeom>
            <a:solidFill>
              <a:schemeClr val="accent2"/>
            </a:solidFill>
            <a:ln w="9525">
              <a:solidFill>
                <a:schemeClr val="tx1"/>
              </a:solidFill>
              <a:miter lim="800000"/>
              <a:headEnd/>
              <a:tailEnd/>
            </a:ln>
          </p:spPr>
          <p:txBody>
            <a:bodyPr wrap="none" anchor="ctr"/>
            <a:lstStyle/>
            <a:p>
              <a:endParaRPr lang="nl-BE"/>
            </a:p>
          </p:txBody>
        </p:sp>
        <p:sp>
          <p:nvSpPr>
            <p:cNvPr id="95272" name="Rectangle 63"/>
            <p:cNvSpPr>
              <a:spLocks noChangeArrowheads="1"/>
            </p:cNvSpPr>
            <p:nvPr/>
          </p:nvSpPr>
          <p:spPr bwMode="auto">
            <a:xfrm>
              <a:off x="2064" y="3929"/>
              <a:ext cx="498" cy="136"/>
            </a:xfrm>
            <a:prstGeom prst="rect">
              <a:avLst/>
            </a:prstGeom>
            <a:solidFill>
              <a:schemeClr val="accent1"/>
            </a:solidFill>
            <a:ln w="9525">
              <a:solidFill>
                <a:schemeClr val="tx1"/>
              </a:solidFill>
              <a:miter lim="800000"/>
              <a:headEnd/>
              <a:tailEnd/>
            </a:ln>
          </p:spPr>
          <p:txBody>
            <a:bodyPr wrap="none" anchor="ctr"/>
            <a:lstStyle/>
            <a:p>
              <a:endParaRPr lang="nl-BE"/>
            </a:p>
          </p:txBody>
        </p:sp>
      </p:grpSp>
      <p:sp>
        <p:nvSpPr>
          <p:cNvPr id="341057" name="Text Box 65"/>
          <p:cNvSpPr txBox="1">
            <a:spLocks noChangeArrowheads="1"/>
          </p:cNvSpPr>
          <p:nvPr/>
        </p:nvSpPr>
        <p:spPr bwMode="auto">
          <a:xfrm>
            <a:off x="7324725" y="3789363"/>
            <a:ext cx="1784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b="1"/>
              <a:t>Vorig saldo: 24.536,55</a:t>
            </a:r>
            <a:endParaRPr lang="nl-NL" sz="1200" b="1"/>
          </a:p>
        </p:txBody>
      </p:sp>
      <p:sp>
        <p:nvSpPr>
          <p:cNvPr id="341058" name="Text Box 66"/>
          <p:cNvSpPr txBox="1">
            <a:spLocks noChangeArrowheads="1"/>
          </p:cNvSpPr>
          <p:nvPr/>
        </p:nvSpPr>
        <p:spPr bwMode="auto">
          <a:xfrm>
            <a:off x="6516688" y="3644900"/>
            <a:ext cx="422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BBL</a:t>
            </a:r>
            <a:endParaRPr lang="nl-NL" sz="1000"/>
          </a:p>
        </p:txBody>
      </p:sp>
      <p:sp>
        <p:nvSpPr>
          <p:cNvPr id="341059" name="Text Box 67"/>
          <p:cNvSpPr txBox="1">
            <a:spLocks noChangeArrowheads="1"/>
          </p:cNvSpPr>
          <p:nvPr/>
        </p:nvSpPr>
        <p:spPr bwMode="auto">
          <a:xfrm>
            <a:off x="3132138" y="4292600"/>
            <a:ext cx="735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b="1"/>
              <a:t>uittr. 44</a:t>
            </a:r>
            <a:endParaRPr lang="nl-NL" sz="1200" b="1"/>
          </a:p>
        </p:txBody>
      </p:sp>
      <p:sp>
        <p:nvSpPr>
          <p:cNvPr id="341060" name="Text Box 68"/>
          <p:cNvSpPr txBox="1">
            <a:spLocks noChangeArrowheads="1"/>
          </p:cNvSpPr>
          <p:nvPr/>
        </p:nvSpPr>
        <p:spPr bwMode="auto">
          <a:xfrm>
            <a:off x="2484438" y="4768850"/>
            <a:ext cx="2057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solidFill>
                  <a:srgbClr val="2515F5"/>
                </a:solidFill>
              </a:rPr>
              <a:t>Ontvangst v.K.Clijsters   1.210,00</a:t>
            </a:r>
            <a:endParaRPr lang="nl-NL" sz="1000">
              <a:solidFill>
                <a:srgbClr val="2515F5"/>
              </a:solidFill>
            </a:endParaRPr>
          </a:p>
        </p:txBody>
      </p:sp>
      <p:sp>
        <p:nvSpPr>
          <p:cNvPr id="341061" name="Text Box 69"/>
          <p:cNvSpPr txBox="1">
            <a:spLocks noChangeArrowheads="1"/>
          </p:cNvSpPr>
          <p:nvPr/>
        </p:nvSpPr>
        <p:spPr bwMode="auto">
          <a:xfrm>
            <a:off x="2771775" y="4883150"/>
            <a:ext cx="170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b="1">
                <a:solidFill>
                  <a:srgbClr val="FF0000"/>
                </a:solidFill>
              </a:rPr>
              <a:t>nog te boeken: -5000</a:t>
            </a:r>
            <a:endParaRPr lang="nl-NL" sz="1200" b="1">
              <a:solidFill>
                <a:srgbClr val="FF0000"/>
              </a:solidFill>
            </a:endParaRPr>
          </a:p>
        </p:txBody>
      </p:sp>
      <p:sp>
        <p:nvSpPr>
          <p:cNvPr id="341062" name="Text Box 70"/>
          <p:cNvSpPr txBox="1">
            <a:spLocks noChangeArrowheads="1"/>
          </p:cNvSpPr>
          <p:nvPr/>
        </p:nvSpPr>
        <p:spPr bwMode="auto">
          <a:xfrm>
            <a:off x="2771775" y="5084763"/>
            <a:ext cx="17002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b="1">
                <a:solidFill>
                  <a:srgbClr val="FF0000"/>
                </a:solidFill>
              </a:rPr>
              <a:t>nog te boeken: -3800</a:t>
            </a:r>
            <a:endParaRPr lang="nl-NL" sz="1200" b="1">
              <a:solidFill>
                <a:srgbClr val="FF0000"/>
              </a:solidFill>
            </a:endParaRPr>
          </a:p>
        </p:txBody>
      </p:sp>
      <p:sp>
        <p:nvSpPr>
          <p:cNvPr id="341063" name="Text Box 71"/>
          <p:cNvSpPr txBox="1">
            <a:spLocks noChangeArrowheads="1"/>
          </p:cNvSpPr>
          <p:nvPr/>
        </p:nvSpPr>
        <p:spPr bwMode="auto">
          <a:xfrm>
            <a:off x="2916238" y="4724400"/>
            <a:ext cx="116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b="1">
                <a:solidFill>
                  <a:srgbClr val="FF0000"/>
                </a:solidFill>
              </a:rPr>
              <a:t>Nieuw saldo?</a:t>
            </a:r>
            <a:endParaRPr lang="nl-NL" sz="1200" b="1">
              <a:solidFill>
                <a:srgbClr val="FF0000"/>
              </a:solidFill>
            </a:endParaRPr>
          </a:p>
        </p:txBody>
      </p:sp>
      <p:sp>
        <p:nvSpPr>
          <p:cNvPr id="341065" name="Text Box 73"/>
          <p:cNvSpPr txBox="1">
            <a:spLocks noChangeArrowheads="1"/>
          </p:cNvSpPr>
          <p:nvPr/>
        </p:nvSpPr>
        <p:spPr bwMode="auto">
          <a:xfrm>
            <a:off x="8278813" y="4522788"/>
            <a:ext cx="901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b="1">
                <a:solidFill>
                  <a:srgbClr val="2515F5"/>
                </a:solidFill>
              </a:rPr>
              <a:t>20.746,55 </a:t>
            </a:r>
            <a:endParaRPr lang="nl-NL" sz="1200" b="1">
              <a:solidFill>
                <a:srgbClr val="2515F5"/>
              </a:solidFill>
            </a:endParaRPr>
          </a:p>
        </p:txBody>
      </p:sp>
      <p:sp>
        <p:nvSpPr>
          <p:cNvPr id="341067" name="Text Box 75"/>
          <p:cNvSpPr txBox="1">
            <a:spLocks noChangeArrowheads="1"/>
          </p:cNvSpPr>
          <p:nvPr/>
        </p:nvSpPr>
        <p:spPr bwMode="auto">
          <a:xfrm>
            <a:off x="6532563" y="4233863"/>
            <a:ext cx="2038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solidFill>
                  <a:srgbClr val="2515F5"/>
                </a:solidFill>
              </a:rPr>
              <a:t>Bet.aan 453-56897-35  -5.000,00</a:t>
            </a:r>
            <a:endParaRPr lang="nl-NL" sz="1000">
              <a:solidFill>
                <a:srgbClr val="2515F5"/>
              </a:solidFill>
            </a:endParaRPr>
          </a:p>
        </p:txBody>
      </p:sp>
      <p:sp>
        <p:nvSpPr>
          <p:cNvPr id="341068" name="Text Box 76"/>
          <p:cNvSpPr txBox="1">
            <a:spLocks noChangeArrowheads="1"/>
          </p:cNvSpPr>
          <p:nvPr/>
        </p:nvSpPr>
        <p:spPr bwMode="auto">
          <a:xfrm>
            <a:off x="2647950" y="5300663"/>
            <a:ext cx="1708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b="1"/>
              <a:t>ok uittreksel geboekt</a:t>
            </a:r>
            <a:endParaRPr lang="nl-NL" sz="1200" b="1"/>
          </a:p>
        </p:txBody>
      </p:sp>
    </p:spTree>
    <p:extLst>
      <p:ext uri="{BB962C8B-B14F-4D97-AF65-F5344CB8AC3E}">
        <p14:creationId xmlns:p14="http://schemas.microsoft.com/office/powerpoint/2010/main" val="1700996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grpId="0" nodeType="clickEffect">
                                  <p:stCondLst>
                                    <p:cond delay="0"/>
                                  </p:stCondLst>
                                  <p:childTnLst>
                                    <p:animMotion origin="layout" path="M -3.88889E-6 4.44444E-6 L -0.42482 0.09768 " pathEditMode="relative" rAng="0" ptsTypes="AA">
                                      <p:cBhvr>
                                        <p:cTn id="11" dur="2000" fill="hold"/>
                                        <p:tgtEl>
                                          <p:spTgt spid="341058"/>
                                        </p:tgtEl>
                                        <p:attrNameLst>
                                          <p:attrName>ppt_x</p:attrName>
                                          <p:attrName>ppt_y</p:attrName>
                                        </p:attrNameLst>
                                      </p:cBhvr>
                                      <p:rCtr x="-21250" y="4884"/>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41059"/>
                                        </p:tgtEl>
                                        <p:attrNameLst>
                                          <p:attrName>style.visibility</p:attrName>
                                        </p:attrNameLst>
                                      </p:cBhvr>
                                      <p:to>
                                        <p:strVal val="visible"/>
                                      </p:to>
                                    </p:set>
                                    <p:animEffect transition="in" filter="fade">
                                      <p:cBhvr>
                                        <p:cTn id="16" dur="2000"/>
                                        <p:tgtEl>
                                          <p:spTgt spid="34105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4105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grpId="1" nodeType="clickEffect">
                                  <p:stCondLst>
                                    <p:cond delay="0"/>
                                  </p:stCondLst>
                                  <p:childTnLst>
                                    <p:animMotion origin="layout" path="M -1.11111E-6 -3.7037E-6 L -0.51667 0.09561 " pathEditMode="relative" rAng="0" ptsTypes="AA">
                                      <p:cBhvr>
                                        <p:cTn id="24" dur="2000" fill="hold"/>
                                        <p:tgtEl>
                                          <p:spTgt spid="341057"/>
                                        </p:tgtEl>
                                        <p:attrNameLst>
                                          <p:attrName>ppt_x</p:attrName>
                                          <p:attrName>ppt_y</p:attrName>
                                        </p:attrNameLst>
                                      </p:cBhvr>
                                      <p:rCtr x="-25833" y="4769"/>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4106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4106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0" presetClass="path" presetSubtype="0" accel="50000" decel="50000" fill="hold" grpId="1" nodeType="clickEffect">
                                  <p:stCondLst>
                                    <p:cond delay="0"/>
                                  </p:stCondLst>
                                  <p:childTnLst>
                                    <p:animMotion origin="layout" path="M 2.5E-6 1.85185E-6 L -0.57275 0.05162 " pathEditMode="relative" rAng="0" ptsTypes="AA">
                                      <p:cBhvr>
                                        <p:cTn id="36" dur="2000" fill="hold"/>
                                        <p:tgtEl>
                                          <p:spTgt spid="341065"/>
                                        </p:tgtEl>
                                        <p:attrNameLst>
                                          <p:attrName>ppt_x</p:attrName>
                                          <p:attrName>ppt_y</p:attrName>
                                        </p:attrNameLst>
                                      </p:cBhvr>
                                      <p:rCtr x="-28646" y="2569"/>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34106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xit" presetSubtype="0" fill="hold" grpId="1" nodeType="clickEffect">
                                  <p:stCondLst>
                                    <p:cond delay="0"/>
                                  </p:stCondLst>
                                  <p:childTnLst>
                                    <p:animEffect transition="out" filter="fade">
                                      <p:cBhvr>
                                        <p:cTn id="44" dur="2000"/>
                                        <p:tgtEl>
                                          <p:spTgt spid="341063"/>
                                        </p:tgtEl>
                                      </p:cBhvr>
                                    </p:animEffect>
                                    <p:set>
                                      <p:cBhvr>
                                        <p:cTn id="45" dur="1" fill="hold">
                                          <p:stCondLst>
                                            <p:cond delay="1999"/>
                                          </p:stCondLst>
                                        </p:cTn>
                                        <p:tgtEl>
                                          <p:spTgt spid="341063"/>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xit" presetSubtype="0" fill="hold" grpId="2" nodeType="clickEffect">
                                  <p:stCondLst>
                                    <p:cond delay="0"/>
                                  </p:stCondLst>
                                  <p:childTnLst>
                                    <p:animEffect transition="out" filter="fade">
                                      <p:cBhvr>
                                        <p:cTn id="49" dur="2000"/>
                                        <p:tgtEl>
                                          <p:spTgt spid="341065"/>
                                        </p:tgtEl>
                                      </p:cBhvr>
                                    </p:animEffect>
                                    <p:set>
                                      <p:cBhvr>
                                        <p:cTn id="50" dur="1" fill="hold">
                                          <p:stCondLst>
                                            <p:cond delay="1999"/>
                                          </p:stCondLst>
                                        </p:cTn>
                                        <p:tgtEl>
                                          <p:spTgt spid="341065"/>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1" nodeType="clickEffect">
                                  <p:stCondLst>
                                    <p:cond delay="0"/>
                                  </p:stCondLst>
                                  <p:childTnLst>
                                    <p:animMotion origin="layout" path="M 1.66667E-6 -2.59259E-6 L -0.00139 -0.07245 " pathEditMode="relative" rAng="0" ptsTypes="AA">
                                      <p:cBhvr>
                                        <p:cTn id="54" dur="2000" fill="hold"/>
                                        <p:tgtEl>
                                          <p:spTgt spid="341062"/>
                                        </p:tgtEl>
                                        <p:attrNameLst>
                                          <p:attrName>ppt_x</p:attrName>
                                          <p:attrName>ppt_y</p:attrName>
                                        </p:attrNameLst>
                                      </p:cBhvr>
                                      <p:rCtr x="-69" y="-3634"/>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18" presetClass="entr" presetSubtype="12" fill="hold" grpId="0" nodeType="clickEffect">
                                  <p:stCondLst>
                                    <p:cond delay="0"/>
                                  </p:stCondLst>
                                  <p:childTnLst>
                                    <p:set>
                                      <p:cBhvr>
                                        <p:cTn id="58" dur="1" fill="hold">
                                          <p:stCondLst>
                                            <p:cond delay="0"/>
                                          </p:stCondLst>
                                        </p:cTn>
                                        <p:tgtEl>
                                          <p:spTgt spid="341060"/>
                                        </p:tgtEl>
                                        <p:attrNameLst>
                                          <p:attrName>style.visibility</p:attrName>
                                        </p:attrNameLst>
                                      </p:cBhvr>
                                      <p:to>
                                        <p:strVal val="visible"/>
                                      </p:to>
                                    </p:set>
                                    <p:animEffect transition="in" filter="strips(downLeft)">
                                      <p:cBhvr>
                                        <p:cTn id="59" dur="500"/>
                                        <p:tgtEl>
                                          <p:spTgt spid="34106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499"/>
                                          </p:stCondLst>
                                        </p:cTn>
                                        <p:tgtEl>
                                          <p:spTgt spid="341061"/>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41067"/>
                                        </p:tgtEl>
                                        <p:attrNameLst>
                                          <p:attrName>style.visibility</p:attrName>
                                        </p:attrNameLst>
                                      </p:cBhvr>
                                      <p:to>
                                        <p:strVal val="visible"/>
                                      </p:to>
                                    </p:set>
                                    <p:animEffect transition="in" filter="fade">
                                      <p:cBhvr>
                                        <p:cTn id="68" dur="2000"/>
                                        <p:tgtEl>
                                          <p:spTgt spid="341067"/>
                                        </p:tgtEl>
                                      </p:cBhvr>
                                    </p:animEffect>
                                  </p:childTnLst>
                                </p:cTn>
                              </p:par>
                              <p:par>
                                <p:cTn id="69" presetID="0" presetClass="path" presetSubtype="0" accel="50000" decel="50000" fill="hold" grpId="1" nodeType="withEffect">
                                  <p:stCondLst>
                                    <p:cond delay="0"/>
                                  </p:stCondLst>
                                  <p:childTnLst>
                                    <p:animMotion origin="layout" path="M 0.01406 0.00926 L -0.44497 0.12685 " pathEditMode="relative" rAng="0" ptsTypes="AA">
                                      <p:cBhvr>
                                        <p:cTn id="70" dur="2000" fill="hold"/>
                                        <p:tgtEl>
                                          <p:spTgt spid="341067"/>
                                        </p:tgtEl>
                                        <p:attrNameLst>
                                          <p:attrName>ppt_x</p:attrName>
                                          <p:attrName>ppt_y</p:attrName>
                                        </p:attrNameLst>
                                      </p:cBhvr>
                                      <p:rCtr x="-22951" y="5880"/>
                                    </p:animMotion>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41068"/>
                                        </p:tgtEl>
                                        <p:attrNameLst>
                                          <p:attrName>style.visibility</p:attrName>
                                        </p:attrNameLst>
                                      </p:cBhvr>
                                      <p:to>
                                        <p:strVal val="visible"/>
                                      </p:to>
                                    </p:set>
                                    <p:animEffect transition="in" filter="fade">
                                      <p:cBhvr>
                                        <p:cTn id="75" dur="2000"/>
                                        <p:tgtEl>
                                          <p:spTgt spid="341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57" grpId="0" autoUpdateAnimBg="0"/>
      <p:bldP spid="341057" grpId="1"/>
      <p:bldP spid="341058" grpId="0"/>
      <p:bldP spid="341059" grpId="0"/>
      <p:bldP spid="341060" grpId="0"/>
      <p:bldP spid="341061" grpId="0" autoUpdateAnimBg="0"/>
      <p:bldP spid="341062" grpId="0" autoUpdateAnimBg="0"/>
      <p:bldP spid="341062" grpId="1"/>
      <p:bldP spid="341063" grpId="0" autoUpdateAnimBg="0"/>
      <p:bldP spid="341063" grpId="1"/>
      <p:bldP spid="341065" grpId="0" autoUpdateAnimBg="0"/>
      <p:bldP spid="341065" grpId="1"/>
      <p:bldP spid="341065" grpId="2"/>
      <p:bldP spid="341067" grpId="0"/>
      <p:bldP spid="341067" grpId="1"/>
      <p:bldP spid="34106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p:cNvSpPr>
            <a:spLocks noChangeArrowheads="1"/>
          </p:cNvSpPr>
          <p:nvPr/>
        </p:nvSpPr>
        <p:spPr bwMode="auto">
          <a:xfrm>
            <a:off x="4572000" y="1341438"/>
            <a:ext cx="2952750" cy="1871662"/>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96259" name="Rectangle 3"/>
          <p:cNvSpPr>
            <a:spLocks noGrp="1" noChangeArrowheads="1"/>
          </p:cNvSpPr>
          <p:nvPr>
            <p:ph type="title"/>
          </p:nvPr>
        </p:nvSpPr>
        <p:spPr/>
        <p:txBody>
          <a:bodyPr>
            <a:normAutofit/>
          </a:bodyPr>
          <a:lstStyle/>
          <a:p>
            <a:r>
              <a:rPr lang="nl-NL" sz="3800"/>
              <a:t>Documentenflow</a:t>
            </a:r>
          </a:p>
        </p:txBody>
      </p:sp>
      <p:sp>
        <p:nvSpPr>
          <p:cNvPr id="96260" name="Content Placeholder 46"/>
          <p:cNvSpPr>
            <a:spLocks noGrp="1"/>
          </p:cNvSpPr>
          <p:nvPr>
            <p:ph sz="half" idx="1"/>
          </p:nvPr>
        </p:nvSpPr>
        <p:spPr/>
        <p:txBody>
          <a:bodyPr/>
          <a:lstStyle/>
          <a:p>
            <a:endParaRPr lang="nl-BE"/>
          </a:p>
        </p:txBody>
      </p:sp>
      <p:sp>
        <p:nvSpPr>
          <p:cNvPr id="96261" name="Text Box 5"/>
          <p:cNvSpPr txBox="1">
            <a:spLocks noChangeArrowheads="1"/>
          </p:cNvSpPr>
          <p:nvPr/>
        </p:nvSpPr>
        <p:spPr bwMode="auto">
          <a:xfrm>
            <a:off x="2455863" y="3357563"/>
            <a:ext cx="21717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BANKUITTREKSEL</a:t>
            </a:r>
            <a:endParaRPr lang="nl-NL"/>
          </a:p>
        </p:txBody>
      </p:sp>
      <p:grpSp>
        <p:nvGrpSpPr>
          <p:cNvPr id="96262" name="Group 6"/>
          <p:cNvGrpSpPr>
            <a:grpSpLocks/>
          </p:cNvGrpSpPr>
          <p:nvPr/>
        </p:nvGrpSpPr>
        <p:grpSpPr bwMode="auto">
          <a:xfrm>
            <a:off x="2773363" y="2332038"/>
            <a:ext cx="1485900" cy="914400"/>
            <a:chOff x="5377" y="6817"/>
            <a:chExt cx="2340" cy="1241"/>
          </a:xfrm>
        </p:grpSpPr>
        <p:sp>
          <p:nvSpPr>
            <p:cNvPr id="96301" name="Text Box 7"/>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Vertrek of bestemming?</a:t>
              </a:r>
              <a:endParaRPr lang="nl-NL"/>
            </a:p>
          </p:txBody>
        </p:sp>
        <p:sp>
          <p:nvSpPr>
            <p:cNvPr id="96302" name="AutoShape 8"/>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sp>
        <p:nvSpPr>
          <p:cNvPr id="96263" name="Line 9"/>
          <p:cNvSpPr>
            <a:spLocks noChangeShapeType="1"/>
          </p:cNvSpPr>
          <p:nvPr/>
        </p:nvSpPr>
        <p:spPr bwMode="auto">
          <a:xfrm flipH="1" flipV="1">
            <a:off x="1547813" y="2565400"/>
            <a:ext cx="1225550" cy="2159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96264" name="Line 10"/>
          <p:cNvSpPr>
            <a:spLocks noChangeShapeType="1"/>
          </p:cNvSpPr>
          <p:nvPr/>
        </p:nvSpPr>
        <p:spPr bwMode="auto">
          <a:xfrm flipH="1" flipV="1">
            <a:off x="2109788" y="1857375"/>
            <a:ext cx="661987" cy="9239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96265" name="Line 11"/>
          <p:cNvSpPr>
            <a:spLocks noChangeShapeType="1"/>
          </p:cNvSpPr>
          <p:nvPr/>
        </p:nvSpPr>
        <p:spPr bwMode="auto">
          <a:xfrm flipH="1" flipV="1">
            <a:off x="1766888" y="2200275"/>
            <a:ext cx="1004887" cy="5810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96266" name="Text Box 12"/>
          <p:cNvSpPr txBox="1">
            <a:spLocks noChangeArrowheads="1"/>
          </p:cNvSpPr>
          <p:nvPr/>
        </p:nvSpPr>
        <p:spPr bwMode="auto">
          <a:xfrm>
            <a:off x="509588" y="2085975"/>
            <a:ext cx="12573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Lev.rekening</a:t>
            </a:r>
            <a:endParaRPr lang="nl-NL"/>
          </a:p>
        </p:txBody>
      </p:sp>
      <p:sp>
        <p:nvSpPr>
          <p:cNvPr id="96267" name="Text Box 13"/>
          <p:cNvSpPr txBox="1">
            <a:spLocks noChangeArrowheads="1"/>
          </p:cNvSpPr>
          <p:nvPr/>
        </p:nvSpPr>
        <p:spPr bwMode="auto">
          <a:xfrm>
            <a:off x="509588" y="2428875"/>
            <a:ext cx="10382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Klantenrek.</a:t>
            </a:r>
            <a:endParaRPr lang="nl-NL"/>
          </a:p>
        </p:txBody>
      </p:sp>
      <p:sp>
        <p:nvSpPr>
          <p:cNvPr id="96268" name="Text Box 14"/>
          <p:cNvSpPr txBox="1">
            <a:spLocks noChangeArrowheads="1"/>
          </p:cNvSpPr>
          <p:nvPr/>
        </p:nvSpPr>
        <p:spPr bwMode="auto">
          <a:xfrm>
            <a:off x="509588" y="1743075"/>
            <a:ext cx="16002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Algemene rekening</a:t>
            </a:r>
            <a:endParaRPr lang="nl-NL"/>
          </a:p>
        </p:txBody>
      </p:sp>
      <p:sp>
        <p:nvSpPr>
          <p:cNvPr id="96269" name="Rectangle 15"/>
          <p:cNvSpPr>
            <a:spLocks noChangeArrowheads="1"/>
          </p:cNvSpPr>
          <p:nvPr/>
        </p:nvSpPr>
        <p:spPr bwMode="auto">
          <a:xfrm>
            <a:off x="323850" y="1628775"/>
            <a:ext cx="2476500" cy="12954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96270" name="Text Box 16"/>
          <p:cNvSpPr txBox="1">
            <a:spLocks noChangeArrowheads="1"/>
          </p:cNvSpPr>
          <p:nvPr/>
        </p:nvSpPr>
        <p:spPr bwMode="auto">
          <a:xfrm>
            <a:off x="4927600" y="1341438"/>
            <a:ext cx="2546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2000" b="1"/>
              <a:t>Financieel Journaal</a:t>
            </a:r>
            <a:endParaRPr lang="nl-NL" sz="2000" b="1"/>
          </a:p>
        </p:txBody>
      </p:sp>
      <p:grpSp>
        <p:nvGrpSpPr>
          <p:cNvPr id="96271" name="Group 17"/>
          <p:cNvGrpSpPr>
            <a:grpSpLocks/>
          </p:cNvGrpSpPr>
          <p:nvPr/>
        </p:nvGrpSpPr>
        <p:grpSpPr bwMode="auto">
          <a:xfrm>
            <a:off x="8101013" y="1989138"/>
            <a:ext cx="800100" cy="685800"/>
            <a:chOff x="2677" y="11893"/>
            <a:chExt cx="1260" cy="1080"/>
          </a:xfrm>
        </p:grpSpPr>
        <p:sp>
          <p:nvSpPr>
            <p:cNvPr id="96295" name="Line 18"/>
            <p:cNvSpPr>
              <a:spLocks noChangeShapeType="1"/>
            </p:cNvSpPr>
            <p:nvPr/>
          </p:nvSpPr>
          <p:spPr bwMode="auto">
            <a:xfrm flipV="1">
              <a:off x="2677" y="11893"/>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96296" name="Group 19"/>
            <p:cNvGrpSpPr>
              <a:grpSpLocks/>
            </p:cNvGrpSpPr>
            <p:nvPr/>
          </p:nvGrpSpPr>
          <p:grpSpPr bwMode="auto">
            <a:xfrm>
              <a:off x="2677" y="11893"/>
              <a:ext cx="1260" cy="1080"/>
              <a:chOff x="2317" y="11533"/>
              <a:chExt cx="1260" cy="1080"/>
            </a:xfrm>
          </p:grpSpPr>
          <p:sp>
            <p:nvSpPr>
              <p:cNvPr id="96297" name="Rectangle 20"/>
              <p:cNvSpPr>
                <a:spLocks noChangeArrowheads="1"/>
              </p:cNvSpPr>
              <p:nvPr/>
            </p:nvSpPr>
            <p:spPr bwMode="auto">
              <a:xfrm>
                <a:off x="2317" y="11713"/>
                <a:ext cx="508" cy="900"/>
              </a:xfrm>
              <a:prstGeom prst="rect">
                <a:avLst/>
              </a:prstGeom>
              <a:solidFill>
                <a:srgbClr val="FF0000"/>
              </a:solidFill>
              <a:ln w="9525">
                <a:solidFill>
                  <a:srgbClr val="000000"/>
                </a:solidFill>
                <a:miter lim="800000"/>
                <a:headEnd/>
                <a:tailEnd/>
              </a:ln>
            </p:spPr>
            <p:txBody>
              <a:bodyPr/>
              <a:lstStyle/>
              <a:p>
                <a:endParaRPr lang="nl-BE"/>
              </a:p>
            </p:txBody>
          </p:sp>
          <p:sp>
            <p:nvSpPr>
              <p:cNvPr id="96298" name="Freeform 21"/>
              <p:cNvSpPr>
                <a:spLocks/>
              </p:cNvSpPr>
              <p:nvPr/>
            </p:nvSpPr>
            <p:spPr bwMode="auto">
              <a:xfrm>
                <a:off x="2854" y="11533"/>
                <a:ext cx="723" cy="1080"/>
              </a:xfrm>
              <a:custGeom>
                <a:avLst/>
                <a:gdLst>
                  <a:gd name="T0" fmla="*/ 0 w 360"/>
                  <a:gd name="T1" fmla="*/ 32 h 1980"/>
                  <a:gd name="T2" fmla="*/ 5856 w 360"/>
                  <a:gd name="T3" fmla="*/ 0 h 1980"/>
                  <a:gd name="T4" fmla="*/ 5856 w 360"/>
                  <a:gd name="T5" fmla="*/ 143 h 1980"/>
                  <a:gd name="T6" fmla="*/ 0 w 360"/>
                  <a:gd name="T7" fmla="*/ 175 h 1980"/>
                  <a:gd name="T8" fmla="*/ 0 w 360"/>
                  <a:gd name="T9" fmla="*/ 32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96299" name="Line 22"/>
              <p:cNvSpPr>
                <a:spLocks noChangeShapeType="1"/>
              </p:cNvSpPr>
              <p:nvPr/>
            </p:nvSpPr>
            <p:spPr bwMode="auto">
              <a:xfrm>
                <a:off x="3216" y="11543"/>
                <a:ext cx="1" cy="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6300" name="Oval 23"/>
              <p:cNvSpPr>
                <a:spLocks noChangeArrowheads="1"/>
              </p:cNvSpPr>
              <p:nvPr/>
            </p:nvSpPr>
            <p:spPr bwMode="auto">
              <a:xfrm>
                <a:off x="2497" y="12253"/>
                <a:ext cx="180" cy="180"/>
              </a:xfrm>
              <a:prstGeom prst="ellipse">
                <a:avLst/>
              </a:prstGeom>
              <a:solidFill>
                <a:srgbClr val="FFFFFF"/>
              </a:solidFill>
              <a:ln w="9525">
                <a:solidFill>
                  <a:srgbClr val="000000"/>
                </a:solidFill>
                <a:round/>
                <a:headEnd/>
                <a:tailEnd/>
              </a:ln>
            </p:spPr>
            <p:txBody>
              <a:bodyPr/>
              <a:lstStyle/>
              <a:p>
                <a:endParaRPr lang="nl-BE"/>
              </a:p>
            </p:txBody>
          </p:sp>
        </p:grpSp>
      </p:grpSp>
      <p:sp>
        <p:nvSpPr>
          <p:cNvPr id="96272" name="Text Box 24"/>
          <p:cNvSpPr txBox="1">
            <a:spLocks noChangeArrowheads="1"/>
          </p:cNvSpPr>
          <p:nvPr/>
        </p:nvSpPr>
        <p:spPr bwMode="auto">
          <a:xfrm>
            <a:off x="7956550" y="2205038"/>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a:t>  BB</a:t>
            </a:r>
            <a:endParaRPr lang="nl-NL"/>
          </a:p>
        </p:txBody>
      </p:sp>
      <p:sp>
        <p:nvSpPr>
          <p:cNvPr id="96273" name="Line 25"/>
          <p:cNvSpPr>
            <a:spLocks noChangeShapeType="1"/>
          </p:cNvSpPr>
          <p:nvPr/>
        </p:nvSpPr>
        <p:spPr bwMode="auto">
          <a:xfrm>
            <a:off x="7524750" y="2349500"/>
            <a:ext cx="571500"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96274" name="Line 26"/>
          <p:cNvSpPr>
            <a:spLocks noChangeShapeType="1"/>
          </p:cNvSpPr>
          <p:nvPr/>
        </p:nvSpPr>
        <p:spPr bwMode="auto">
          <a:xfrm>
            <a:off x="3492500" y="2349500"/>
            <a:ext cx="10795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96275" name="Text Box 27"/>
          <p:cNvSpPr txBox="1">
            <a:spLocks noChangeArrowheads="1"/>
          </p:cNvSpPr>
          <p:nvPr/>
        </p:nvSpPr>
        <p:spPr bwMode="auto">
          <a:xfrm>
            <a:off x="6516688" y="3644900"/>
            <a:ext cx="1766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BBL  -  15 04 2004  - uittr 44</a:t>
            </a:r>
            <a:endParaRPr lang="nl-NL" sz="1000"/>
          </a:p>
        </p:txBody>
      </p:sp>
      <p:sp>
        <p:nvSpPr>
          <p:cNvPr id="96276" name="Text Box 28"/>
          <p:cNvSpPr txBox="1">
            <a:spLocks noChangeArrowheads="1"/>
          </p:cNvSpPr>
          <p:nvPr/>
        </p:nvSpPr>
        <p:spPr bwMode="auto">
          <a:xfrm>
            <a:off x="7324725" y="3789363"/>
            <a:ext cx="1784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b="1"/>
              <a:t>Vorig saldo: 24.536,55</a:t>
            </a:r>
            <a:endParaRPr lang="nl-NL" sz="1200" b="1"/>
          </a:p>
        </p:txBody>
      </p:sp>
      <p:sp>
        <p:nvSpPr>
          <p:cNvPr id="96277" name="AutoShape 29"/>
          <p:cNvSpPr>
            <a:spLocks noChangeArrowheads="1"/>
          </p:cNvSpPr>
          <p:nvPr/>
        </p:nvSpPr>
        <p:spPr bwMode="auto">
          <a:xfrm>
            <a:off x="6443663" y="3573463"/>
            <a:ext cx="2665412" cy="1368425"/>
          </a:xfrm>
          <a:prstGeom prst="foldedCorner">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96278" name="Text Box 30"/>
          <p:cNvSpPr txBox="1">
            <a:spLocks noChangeArrowheads="1"/>
          </p:cNvSpPr>
          <p:nvPr/>
        </p:nvSpPr>
        <p:spPr bwMode="auto">
          <a:xfrm>
            <a:off x="6537325" y="4030663"/>
            <a:ext cx="2586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Ontvangst v.K.Clijsters               + 1.210,00</a:t>
            </a:r>
            <a:endParaRPr lang="nl-NL" sz="1000"/>
          </a:p>
        </p:txBody>
      </p:sp>
      <p:sp>
        <p:nvSpPr>
          <p:cNvPr id="96279" name="Text Box 31"/>
          <p:cNvSpPr txBox="1">
            <a:spLocks noChangeArrowheads="1"/>
          </p:cNvSpPr>
          <p:nvPr/>
        </p:nvSpPr>
        <p:spPr bwMode="auto">
          <a:xfrm>
            <a:off x="6537325" y="4233863"/>
            <a:ext cx="26114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100"/>
              <a:t>Betaling aan 453-56897-35    -5.000,00</a:t>
            </a:r>
            <a:endParaRPr lang="nl-NL" sz="1100"/>
          </a:p>
        </p:txBody>
      </p:sp>
      <p:sp>
        <p:nvSpPr>
          <p:cNvPr id="96280" name="Text Box 32"/>
          <p:cNvSpPr txBox="1">
            <a:spLocks noChangeArrowheads="1"/>
          </p:cNvSpPr>
          <p:nvPr/>
        </p:nvSpPr>
        <p:spPr bwMode="auto">
          <a:xfrm>
            <a:off x="7308850" y="4522788"/>
            <a:ext cx="1843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b="1"/>
              <a:t>Nieuw saldo: 20.746,55</a:t>
            </a:r>
            <a:endParaRPr lang="nl-NL" sz="1200" b="1"/>
          </a:p>
        </p:txBody>
      </p:sp>
      <p:grpSp>
        <p:nvGrpSpPr>
          <p:cNvPr id="96281" name="Group 33"/>
          <p:cNvGrpSpPr>
            <a:grpSpLocks/>
          </p:cNvGrpSpPr>
          <p:nvPr/>
        </p:nvGrpSpPr>
        <p:grpSpPr bwMode="auto">
          <a:xfrm>
            <a:off x="2339975" y="4221163"/>
            <a:ext cx="2376488" cy="2065337"/>
            <a:chOff x="1202" y="2794"/>
            <a:chExt cx="1406" cy="1326"/>
          </a:xfrm>
        </p:grpSpPr>
        <p:sp>
          <p:nvSpPr>
            <p:cNvPr id="96290" name="Rectangle 34"/>
            <p:cNvSpPr>
              <a:spLocks noChangeArrowheads="1"/>
            </p:cNvSpPr>
            <p:nvPr/>
          </p:nvSpPr>
          <p:spPr bwMode="auto">
            <a:xfrm>
              <a:off x="1836" y="3612"/>
              <a:ext cx="182" cy="272"/>
            </a:xfrm>
            <a:prstGeom prst="rect">
              <a:avLst/>
            </a:prstGeom>
            <a:solidFill>
              <a:srgbClr val="000000"/>
            </a:solidFill>
            <a:ln w="9525">
              <a:solidFill>
                <a:schemeClr val="tx1"/>
              </a:solidFill>
              <a:miter lim="800000"/>
              <a:headEnd/>
              <a:tailEnd/>
            </a:ln>
          </p:spPr>
          <p:txBody>
            <a:bodyPr wrap="none" anchor="ctr"/>
            <a:lstStyle/>
            <a:p>
              <a:endParaRPr lang="nl-BE"/>
            </a:p>
          </p:txBody>
        </p:sp>
        <p:sp>
          <p:nvSpPr>
            <p:cNvPr id="96291" name="Rectangle 35"/>
            <p:cNvSpPr>
              <a:spLocks noChangeArrowheads="1"/>
            </p:cNvSpPr>
            <p:nvPr/>
          </p:nvSpPr>
          <p:spPr bwMode="auto">
            <a:xfrm>
              <a:off x="1202" y="2794"/>
              <a:ext cx="1360" cy="908"/>
            </a:xfrm>
            <a:prstGeom prst="rect">
              <a:avLst/>
            </a:prstGeom>
            <a:solidFill>
              <a:schemeClr val="tx2"/>
            </a:solidFill>
            <a:ln w="9525">
              <a:solidFill>
                <a:schemeClr val="tx1"/>
              </a:solidFill>
              <a:miter lim="800000"/>
              <a:headEnd/>
              <a:tailEnd/>
            </a:ln>
          </p:spPr>
          <p:txBody>
            <a:bodyPr wrap="none" anchor="ctr"/>
            <a:lstStyle/>
            <a:p>
              <a:endParaRPr lang="nl-BE"/>
            </a:p>
          </p:txBody>
        </p:sp>
        <p:sp>
          <p:nvSpPr>
            <p:cNvPr id="342052" name="Rectangle 36"/>
            <p:cNvSpPr>
              <a:spLocks noChangeArrowheads="1"/>
            </p:cNvSpPr>
            <p:nvPr/>
          </p:nvSpPr>
          <p:spPr bwMode="auto">
            <a:xfrm>
              <a:off x="1247" y="2841"/>
              <a:ext cx="1270" cy="816"/>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defRPr/>
              </a:pPr>
              <a:endParaRPr lang="en-US"/>
            </a:p>
          </p:txBody>
        </p:sp>
        <p:sp>
          <p:nvSpPr>
            <p:cNvPr id="96293" name="Rectangle 37"/>
            <p:cNvSpPr>
              <a:spLocks noChangeArrowheads="1"/>
            </p:cNvSpPr>
            <p:nvPr/>
          </p:nvSpPr>
          <p:spPr bwMode="auto">
            <a:xfrm>
              <a:off x="1202" y="3884"/>
              <a:ext cx="1406" cy="236"/>
            </a:xfrm>
            <a:prstGeom prst="rect">
              <a:avLst/>
            </a:prstGeom>
            <a:solidFill>
              <a:schemeClr val="accent2"/>
            </a:solidFill>
            <a:ln w="9525">
              <a:solidFill>
                <a:schemeClr val="tx1"/>
              </a:solidFill>
              <a:miter lim="800000"/>
              <a:headEnd/>
              <a:tailEnd/>
            </a:ln>
          </p:spPr>
          <p:txBody>
            <a:bodyPr wrap="none" anchor="ctr"/>
            <a:lstStyle/>
            <a:p>
              <a:endParaRPr lang="nl-BE"/>
            </a:p>
          </p:txBody>
        </p:sp>
        <p:sp>
          <p:nvSpPr>
            <p:cNvPr id="96294" name="Rectangle 38"/>
            <p:cNvSpPr>
              <a:spLocks noChangeArrowheads="1"/>
            </p:cNvSpPr>
            <p:nvPr/>
          </p:nvSpPr>
          <p:spPr bwMode="auto">
            <a:xfrm>
              <a:off x="2064" y="3929"/>
              <a:ext cx="498" cy="136"/>
            </a:xfrm>
            <a:prstGeom prst="rect">
              <a:avLst/>
            </a:prstGeom>
            <a:solidFill>
              <a:schemeClr val="accent1"/>
            </a:solidFill>
            <a:ln w="9525">
              <a:solidFill>
                <a:schemeClr val="tx1"/>
              </a:solidFill>
              <a:miter lim="800000"/>
              <a:headEnd/>
              <a:tailEnd/>
            </a:ln>
          </p:spPr>
          <p:txBody>
            <a:bodyPr wrap="none" anchor="ctr"/>
            <a:lstStyle/>
            <a:p>
              <a:endParaRPr lang="nl-BE"/>
            </a:p>
          </p:txBody>
        </p:sp>
      </p:grpSp>
      <p:sp>
        <p:nvSpPr>
          <p:cNvPr id="96282" name="Text Box 39"/>
          <p:cNvSpPr txBox="1">
            <a:spLocks noChangeArrowheads="1"/>
          </p:cNvSpPr>
          <p:nvPr/>
        </p:nvSpPr>
        <p:spPr bwMode="auto">
          <a:xfrm>
            <a:off x="7324725" y="3789363"/>
            <a:ext cx="1784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b="1"/>
              <a:t>Vorig saldo: 24.536,55</a:t>
            </a:r>
            <a:endParaRPr lang="nl-NL" sz="1200" b="1"/>
          </a:p>
        </p:txBody>
      </p:sp>
      <p:sp>
        <p:nvSpPr>
          <p:cNvPr id="342056" name="Text Box 40"/>
          <p:cNvSpPr txBox="1">
            <a:spLocks noChangeArrowheads="1"/>
          </p:cNvSpPr>
          <p:nvPr/>
        </p:nvSpPr>
        <p:spPr bwMode="auto">
          <a:xfrm>
            <a:off x="6516688" y="3644900"/>
            <a:ext cx="422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BBL</a:t>
            </a:r>
            <a:endParaRPr lang="nl-NL" sz="1000"/>
          </a:p>
        </p:txBody>
      </p:sp>
      <p:sp>
        <p:nvSpPr>
          <p:cNvPr id="96284" name="Text Box 41"/>
          <p:cNvSpPr txBox="1">
            <a:spLocks noChangeArrowheads="1"/>
          </p:cNvSpPr>
          <p:nvPr/>
        </p:nvSpPr>
        <p:spPr bwMode="auto">
          <a:xfrm>
            <a:off x="3132138" y="4292600"/>
            <a:ext cx="735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b="1">
                <a:solidFill>
                  <a:srgbClr val="2515F5"/>
                </a:solidFill>
              </a:rPr>
              <a:t>uittr. 44</a:t>
            </a:r>
            <a:endParaRPr lang="nl-NL" sz="1200" b="1">
              <a:solidFill>
                <a:srgbClr val="2515F5"/>
              </a:solidFill>
            </a:endParaRPr>
          </a:p>
        </p:txBody>
      </p:sp>
      <p:sp>
        <p:nvSpPr>
          <p:cNvPr id="342058" name="Text Box 42"/>
          <p:cNvSpPr txBox="1">
            <a:spLocks noChangeArrowheads="1"/>
          </p:cNvSpPr>
          <p:nvPr/>
        </p:nvSpPr>
        <p:spPr bwMode="auto">
          <a:xfrm>
            <a:off x="2484438" y="4768850"/>
            <a:ext cx="2057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solidFill>
                  <a:srgbClr val="2515F5"/>
                </a:solidFill>
              </a:rPr>
              <a:t>Ontvangst v.K.Clijsters   1.210,00</a:t>
            </a:r>
            <a:endParaRPr lang="nl-NL" sz="1000">
              <a:solidFill>
                <a:srgbClr val="2515F5"/>
              </a:solidFill>
            </a:endParaRPr>
          </a:p>
        </p:txBody>
      </p:sp>
      <p:sp>
        <p:nvSpPr>
          <p:cNvPr id="342063" name="Text Box 47"/>
          <p:cNvSpPr txBox="1">
            <a:spLocks noChangeArrowheads="1"/>
          </p:cNvSpPr>
          <p:nvPr/>
        </p:nvSpPr>
        <p:spPr bwMode="auto">
          <a:xfrm>
            <a:off x="2555875" y="5013325"/>
            <a:ext cx="2038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solidFill>
                  <a:srgbClr val="2515F5"/>
                </a:solidFill>
              </a:rPr>
              <a:t>Bet.aan 453-56897-35  -5.000,00</a:t>
            </a:r>
            <a:endParaRPr lang="nl-NL" sz="1000">
              <a:solidFill>
                <a:srgbClr val="2515F5"/>
              </a:solidFill>
            </a:endParaRPr>
          </a:p>
        </p:txBody>
      </p:sp>
      <p:sp>
        <p:nvSpPr>
          <p:cNvPr id="342065" name="Text Box 49"/>
          <p:cNvSpPr txBox="1">
            <a:spLocks noChangeArrowheads="1"/>
          </p:cNvSpPr>
          <p:nvPr/>
        </p:nvSpPr>
        <p:spPr bwMode="auto">
          <a:xfrm>
            <a:off x="2584450" y="5241925"/>
            <a:ext cx="1843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b="1">
                <a:solidFill>
                  <a:srgbClr val="2515F5"/>
                </a:solidFill>
              </a:rPr>
              <a:t>Nieuw saldo: 20.746,55</a:t>
            </a:r>
            <a:endParaRPr lang="nl-NL" sz="1200" b="1">
              <a:solidFill>
                <a:srgbClr val="2515F5"/>
              </a:solidFill>
            </a:endParaRPr>
          </a:p>
        </p:txBody>
      </p:sp>
      <p:sp>
        <p:nvSpPr>
          <p:cNvPr id="342066" name="Text Box 50"/>
          <p:cNvSpPr txBox="1">
            <a:spLocks noChangeArrowheads="1"/>
          </p:cNvSpPr>
          <p:nvPr/>
        </p:nvSpPr>
        <p:spPr bwMode="auto">
          <a:xfrm>
            <a:off x="2627313" y="4581525"/>
            <a:ext cx="1784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b="1">
                <a:solidFill>
                  <a:srgbClr val="2515F5"/>
                </a:solidFill>
              </a:rPr>
              <a:t>Vorig saldo: 24.536,55</a:t>
            </a:r>
            <a:endParaRPr lang="nl-NL" sz="1200" b="1">
              <a:solidFill>
                <a:srgbClr val="2515F5"/>
              </a:solidFill>
            </a:endParaRPr>
          </a:p>
        </p:txBody>
      </p:sp>
      <p:sp>
        <p:nvSpPr>
          <p:cNvPr id="342067" name="Text Box 51"/>
          <p:cNvSpPr txBox="1">
            <a:spLocks noChangeArrowheads="1"/>
          </p:cNvSpPr>
          <p:nvPr/>
        </p:nvSpPr>
        <p:spPr bwMode="auto">
          <a:xfrm>
            <a:off x="3132138" y="4292600"/>
            <a:ext cx="735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b="1">
                <a:solidFill>
                  <a:srgbClr val="2515F5"/>
                </a:solidFill>
              </a:rPr>
              <a:t>uittr. 44</a:t>
            </a:r>
            <a:endParaRPr lang="nl-NL" sz="1200" b="1">
              <a:solidFill>
                <a:srgbClr val="2515F5"/>
              </a:solidFill>
            </a:endParaRPr>
          </a:p>
        </p:txBody>
      </p:sp>
    </p:spTree>
    <p:extLst>
      <p:ext uri="{BB962C8B-B14F-4D97-AF65-F5344CB8AC3E}">
        <p14:creationId xmlns:p14="http://schemas.microsoft.com/office/powerpoint/2010/main" val="674942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1.11111E-6 -3.33333E-6 L 0.2276 -0.38727 " pathEditMode="relative" rAng="0" ptsTypes="AA">
                                      <p:cBhvr>
                                        <p:cTn id="6" dur="2000" fill="hold"/>
                                        <p:tgtEl>
                                          <p:spTgt spid="342067"/>
                                        </p:tgtEl>
                                        <p:attrNameLst>
                                          <p:attrName>ppt_x</p:attrName>
                                          <p:attrName>ppt_y</p:attrName>
                                        </p:attrNameLst>
                                      </p:cBhvr>
                                      <p:rCtr x="11372" y="-19375"/>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3.88889E-6 4.44444E-6 L -0.18055 -0.29075 " pathEditMode="relative" rAng="0" ptsTypes="AA">
                                      <p:cBhvr>
                                        <p:cTn id="10" dur="2000" fill="hold"/>
                                        <p:tgtEl>
                                          <p:spTgt spid="342056"/>
                                        </p:tgtEl>
                                        <p:attrNameLst>
                                          <p:attrName>ppt_x</p:attrName>
                                          <p:attrName>ppt_y</p:attrName>
                                        </p:attrNameLst>
                                      </p:cBhvr>
                                      <p:rCtr x="-9028" y="-14537"/>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0" nodeType="clickEffect">
                                  <p:stCondLst>
                                    <p:cond delay="0"/>
                                  </p:stCondLst>
                                  <p:childTnLst>
                                    <p:animMotion origin="layout" path="M 4.16667E-6 -2.96296E-6 L 0.25677 -0.39791 " pathEditMode="relative" rAng="0" ptsTypes="AA">
                                      <p:cBhvr>
                                        <p:cTn id="14" dur="2000" fill="hold"/>
                                        <p:tgtEl>
                                          <p:spTgt spid="342066"/>
                                        </p:tgtEl>
                                        <p:attrNameLst>
                                          <p:attrName>ppt_x</p:attrName>
                                          <p:attrName>ppt_y</p:attrName>
                                        </p:attrNameLst>
                                      </p:cBhvr>
                                      <p:rCtr x="12830" y="-19907"/>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1.38889E-6 -4.44444E-6 L 0.25747 -0.38125 " pathEditMode="relative" rAng="0" ptsTypes="AA">
                                      <p:cBhvr>
                                        <p:cTn id="18" dur="2000" fill="hold"/>
                                        <p:tgtEl>
                                          <p:spTgt spid="342058"/>
                                        </p:tgtEl>
                                        <p:attrNameLst>
                                          <p:attrName>ppt_x</p:attrName>
                                          <p:attrName>ppt_y</p:attrName>
                                        </p:attrNameLst>
                                      </p:cBhvr>
                                      <p:rCtr x="12865" y="-19074"/>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0" nodeType="clickEffect">
                                  <p:stCondLst>
                                    <p:cond delay="0"/>
                                  </p:stCondLst>
                                  <p:childTnLst>
                                    <p:animMotion origin="layout" path="M -2.22222E-6 -2.59259E-6 L 0.2507 -0.38541 " pathEditMode="relative" rAng="0" ptsTypes="AA">
                                      <p:cBhvr>
                                        <p:cTn id="22" dur="2000" fill="hold"/>
                                        <p:tgtEl>
                                          <p:spTgt spid="342063"/>
                                        </p:tgtEl>
                                        <p:attrNameLst>
                                          <p:attrName>ppt_x</p:attrName>
                                          <p:attrName>ppt_y</p:attrName>
                                        </p:attrNameLst>
                                      </p:cBhvr>
                                      <p:rCtr x="12535" y="-19282"/>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grpId="0" nodeType="clickEffect">
                                  <p:stCondLst>
                                    <p:cond delay="0"/>
                                  </p:stCondLst>
                                  <p:childTnLst>
                                    <p:animMotion origin="layout" path="M -3.33333E-6 7.40741E-7 L 0.25834 -0.36829 " pathEditMode="relative" rAng="0" ptsTypes="AA">
                                      <p:cBhvr>
                                        <p:cTn id="26" dur="2000" fill="hold"/>
                                        <p:tgtEl>
                                          <p:spTgt spid="342065"/>
                                        </p:tgtEl>
                                        <p:attrNameLst>
                                          <p:attrName>ppt_x</p:attrName>
                                          <p:attrName>ppt_y</p:attrName>
                                        </p:attrNameLst>
                                      </p:cBhvr>
                                      <p:rCtr x="12917" y="-18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56" grpId="0"/>
      <p:bldP spid="342058" grpId="0"/>
      <p:bldP spid="342063" grpId="0"/>
      <p:bldP spid="342065" grpId="0"/>
      <p:bldP spid="342066" grpId="0"/>
      <p:bldP spid="34206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ChangeArrowheads="1"/>
          </p:cNvSpPr>
          <p:nvPr/>
        </p:nvSpPr>
        <p:spPr bwMode="auto">
          <a:xfrm>
            <a:off x="4572000" y="1341438"/>
            <a:ext cx="2952750" cy="1871662"/>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97283" name="Rectangle 3"/>
          <p:cNvSpPr>
            <a:spLocks noGrp="1" noChangeArrowheads="1"/>
          </p:cNvSpPr>
          <p:nvPr>
            <p:ph type="title"/>
          </p:nvPr>
        </p:nvSpPr>
        <p:spPr/>
        <p:txBody>
          <a:bodyPr>
            <a:normAutofit/>
          </a:bodyPr>
          <a:lstStyle/>
          <a:p>
            <a:r>
              <a:rPr lang="nl-NL" sz="3800"/>
              <a:t>Documentenflow</a:t>
            </a:r>
          </a:p>
        </p:txBody>
      </p:sp>
      <p:sp>
        <p:nvSpPr>
          <p:cNvPr id="97284" name="Content Placeholder 46"/>
          <p:cNvSpPr>
            <a:spLocks noGrp="1"/>
          </p:cNvSpPr>
          <p:nvPr>
            <p:ph sz="half" idx="1"/>
          </p:nvPr>
        </p:nvSpPr>
        <p:spPr/>
        <p:txBody>
          <a:bodyPr/>
          <a:lstStyle/>
          <a:p>
            <a:endParaRPr lang="nl-BE"/>
          </a:p>
        </p:txBody>
      </p:sp>
      <p:sp>
        <p:nvSpPr>
          <p:cNvPr id="97285" name="Text Box 5"/>
          <p:cNvSpPr txBox="1">
            <a:spLocks noChangeArrowheads="1"/>
          </p:cNvSpPr>
          <p:nvPr/>
        </p:nvSpPr>
        <p:spPr bwMode="auto">
          <a:xfrm>
            <a:off x="2455863" y="3357563"/>
            <a:ext cx="21717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BANKUITTREKSEL</a:t>
            </a:r>
            <a:endParaRPr lang="nl-NL"/>
          </a:p>
        </p:txBody>
      </p:sp>
      <p:grpSp>
        <p:nvGrpSpPr>
          <p:cNvPr id="97286" name="Group 6"/>
          <p:cNvGrpSpPr>
            <a:grpSpLocks/>
          </p:cNvGrpSpPr>
          <p:nvPr/>
        </p:nvGrpSpPr>
        <p:grpSpPr bwMode="auto">
          <a:xfrm>
            <a:off x="2773363" y="2332038"/>
            <a:ext cx="1485900" cy="914400"/>
            <a:chOff x="5377" y="6817"/>
            <a:chExt cx="2340" cy="1241"/>
          </a:xfrm>
        </p:grpSpPr>
        <p:sp>
          <p:nvSpPr>
            <p:cNvPr id="97325" name="Text Box 7"/>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Vertrek of bestemming?</a:t>
              </a:r>
              <a:endParaRPr lang="nl-NL"/>
            </a:p>
          </p:txBody>
        </p:sp>
        <p:sp>
          <p:nvSpPr>
            <p:cNvPr id="97326" name="AutoShape 8"/>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sp>
        <p:nvSpPr>
          <p:cNvPr id="97287" name="Line 9"/>
          <p:cNvSpPr>
            <a:spLocks noChangeShapeType="1"/>
          </p:cNvSpPr>
          <p:nvPr/>
        </p:nvSpPr>
        <p:spPr bwMode="auto">
          <a:xfrm flipH="1" flipV="1">
            <a:off x="1547813" y="2565400"/>
            <a:ext cx="1225550" cy="2159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97288" name="Line 10"/>
          <p:cNvSpPr>
            <a:spLocks noChangeShapeType="1"/>
          </p:cNvSpPr>
          <p:nvPr/>
        </p:nvSpPr>
        <p:spPr bwMode="auto">
          <a:xfrm flipH="1" flipV="1">
            <a:off x="2109788" y="1857375"/>
            <a:ext cx="661987" cy="9239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97289" name="Line 11"/>
          <p:cNvSpPr>
            <a:spLocks noChangeShapeType="1"/>
          </p:cNvSpPr>
          <p:nvPr/>
        </p:nvSpPr>
        <p:spPr bwMode="auto">
          <a:xfrm flipH="1" flipV="1">
            <a:off x="1766888" y="2200275"/>
            <a:ext cx="1004887" cy="5810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97290" name="Text Box 12"/>
          <p:cNvSpPr txBox="1">
            <a:spLocks noChangeArrowheads="1"/>
          </p:cNvSpPr>
          <p:nvPr/>
        </p:nvSpPr>
        <p:spPr bwMode="auto">
          <a:xfrm>
            <a:off x="509588" y="2085975"/>
            <a:ext cx="12573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Lev.rekening</a:t>
            </a:r>
            <a:endParaRPr lang="nl-NL"/>
          </a:p>
        </p:txBody>
      </p:sp>
      <p:sp>
        <p:nvSpPr>
          <p:cNvPr id="97291" name="Text Box 13"/>
          <p:cNvSpPr txBox="1">
            <a:spLocks noChangeArrowheads="1"/>
          </p:cNvSpPr>
          <p:nvPr/>
        </p:nvSpPr>
        <p:spPr bwMode="auto">
          <a:xfrm>
            <a:off x="509588" y="2428875"/>
            <a:ext cx="10382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Klantenrek.</a:t>
            </a:r>
            <a:endParaRPr lang="nl-NL"/>
          </a:p>
        </p:txBody>
      </p:sp>
      <p:sp>
        <p:nvSpPr>
          <p:cNvPr id="97292" name="Text Box 14"/>
          <p:cNvSpPr txBox="1">
            <a:spLocks noChangeArrowheads="1"/>
          </p:cNvSpPr>
          <p:nvPr/>
        </p:nvSpPr>
        <p:spPr bwMode="auto">
          <a:xfrm>
            <a:off x="509588" y="1743075"/>
            <a:ext cx="16002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Algemene rekening</a:t>
            </a:r>
            <a:endParaRPr lang="nl-NL"/>
          </a:p>
        </p:txBody>
      </p:sp>
      <p:sp>
        <p:nvSpPr>
          <p:cNvPr id="97293" name="Rectangle 15"/>
          <p:cNvSpPr>
            <a:spLocks noChangeArrowheads="1"/>
          </p:cNvSpPr>
          <p:nvPr/>
        </p:nvSpPr>
        <p:spPr bwMode="auto">
          <a:xfrm>
            <a:off x="323850" y="1628775"/>
            <a:ext cx="2476500" cy="12954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97294" name="Text Box 16"/>
          <p:cNvSpPr txBox="1">
            <a:spLocks noChangeArrowheads="1"/>
          </p:cNvSpPr>
          <p:nvPr/>
        </p:nvSpPr>
        <p:spPr bwMode="auto">
          <a:xfrm>
            <a:off x="4927600" y="1341438"/>
            <a:ext cx="2546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2000" b="1"/>
              <a:t>Financieel Journaal</a:t>
            </a:r>
            <a:endParaRPr lang="nl-NL" sz="2000" b="1"/>
          </a:p>
        </p:txBody>
      </p:sp>
      <p:grpSp>
        <p:nvGrpSpPr>
          <p:cNvPr id="97295" name="Group 17"/>
          <p:cNvGrpSpPr>
            <a:grpSpLocks/>
          </p:cNvGrpSpPr>
          <p:nvPr/>
        </p:nvGrpSpPr>
        <p:grpSpPr bwMode="auto">
          <a:xfrm>
            <a:off x="8101013" y="1989138"/>
            <a:ext cx="800100" cy="685800"/>
            <a:chOff x="2677" y="11893"/>
            <a:chExt cx="1260" cy="1080"/>
          </a:xfrm>
        </p:grpSpPr>
        <p:sp>
          <p:nvSpPr>
            <p:cNvPr id="97319" name="Line 18"/>
            <p:cNvSpPr>
              <a:spLocks noChangeShapeType="1"/>
            </p:cNvSpPr>
            <p:nvPr/>
          </p:nvSpPr>
          <p:spPr bwMode="auto">
            <a:xfrm flipV="1">
              <a:off x="2677" y="11893"/>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97320" name="Group 19"/>
            <p:cNvGrpSpPr>
              <a:grpSpLocks/>
            </p:cNvGrpSpPr>
            <p:nvPr/>
          </p:nvGrpSpPr>
          <p:grpSpPr bwMode="auto">
            <a:xfrm>
              <a:off x="2677" y="11893"/>
              <a:ext cx="1260" cy="1080"/>
              <a:chOff x="2317" y="11533"/>
              <a:chExt cx="1260" cy="1080"/>
            </a:xfrm>
          </p:grpSpPr>
          <p:sp>
            <p:nvSpPr>
              <p:cNvPr id="97321" name="Rectangle 20"/>
              <p:cNvSpPr>
                <a:spLocks noChangeArrowheads="1"/>
              </p:cNvSpPr>
              <p:nvPr/>
            </p:nvSpPr>
            <p:spPr bwMode="auto">
              <a:xfrm>
                <a:off x="2317" y="11713"/>
                <a:ext cx="508" cy="900"/>
              </a:xfrm>
              <a:prstGeom prst="rect">
                <a:avLst/>
              </a:prstGeom>
              <a:solidFill>
                <a:srgbClr val="FF0000"/>
              </a:solidFill>
              <a:ln w="9525">
                <a:solidFill>
                  <a:srgbClr val="000000"/>
                </a:solidFill>
                <a:miter lim="800000"/>
                <a:headEnd/>
                <a:tailEnd/>
              </a:ln>
            </p:spPr>
            <p:txBody>
              <a:bodyPr/>
              <a:lstStyle/>
              <a:p>
                <a:endParaRPr lang="nl-BE"/>
              </a:p>
            </p:txBody>
          </p:sp>
          <p:sp>
            <p:nvSpPr>
              <p:cNvPr id="97322" name="Freeform 21"/>
              <p:cNvSpPr>
                <a:spLocks/>
              </p:cNvSpPr>
              <p:nvPr/>
            </p:nvSpPr>
            <p:spPr bwMode="auto">
              <a:xfrm>
                <a:off x="2854" y="11533"/>
                <a:ext cx="723" cy="1080"/>
              </a:xfrm>
              <a:custGeom>
                <a:avLst/>
                <a:gdLst>
                  <a:gd name="T0" fmla="*/ 0 w 360"/>
                  <a:gd name="T1" fmla="*/ 32 h 1980"/>
                  <a:gd name="T2" fmla="*/ 5856 w 360"/>
                  <a:gd name="T3" fmla="*/ 0 h 1980"/>
                  <a:gd name="T4" fmla="*/ 5856 w 360"/>
                  <a:gd name="T5" fmla="*/ 143 h 1980"/>
                  <a:gd name="T6" fmla="*/ 0 w 360"/>
                  <a:gd name="T7" fmla="*/ 175 h 1980"/>
                  <a:gd name="T8" fmla="*/ 0 w 360"/>
                  <a:gd name="T9" fmla="*/ 32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97323" name="Line 22"/>
              <p:cNvSpPr>
                <a:spLocks noChangeShapeType="1"/>
              </p:cNvSpPr>
              <p:nvPr/>
            </p:nvSpPr>
            <p:spPr bwMode="auto">
              <a:xfrm>
                <a:off x="3216" y="11543"/>
                <a:ext cx="1" cy="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7324" name="Oval 23"/>
              <p:cNvSpPr>
                <a:spLocks noChangeArrowheads="1"/>
              </p:cNvSpPr>
              <p:nvPr/>
            </p:nvSpPr>
            <p:spPr bwMode="auto">
              <a:xfrm>
                <a:off x="2497" y="12253"/>
                <a:ext cx="180" cy="180"/>
              </a:xfrm>
              <a:prstGeom prst="ellipse">
                <a:avLst/>
              </a:prstGeom>
              <a:solidFill>
                <a:srgbClr val="FFFFFF"/>
              </a:solidFill>
              <a:ln w="9525">
                <a:solidFill>
                  <a:srgbClr val="000000"/>
                </a:solidFill>
                <a:round/>
                <a:headEnd/>
                <a:tailEnd/>
              </a:ln>
            </p:spPr>
            <p:txBody>
              <a:bodyPr/>
              <a:lstStyle/>
              <a:p>
                <a:endParaRPr lang="nl-BE"/>
              </a:p>
            </p:txBody>
          </p:sp>
        </p:grpSp>
      </p:grpSp>
      <p:sp>
        <p:nvSpPr>
          <p:cNvPr id="97296" name="Text Box 24"/>
          <p:cNvSpPr txBox="1">
            <a:spLocks noChangeArrowheads="1"/>
          </p:cNvSpPr>
          <p:nvPr/>
        </p:nvSpPr>
        <p:spPr bwMode="auto">
          <a:xfrm>
            <a:off x="7956550" y="2205038"/>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a:t>  BB</a:t>
            </a:r>
            <a:endParaRPr lang="nl-NL"/>
          </a:p>
        </p:txBody>
      </p:sp>
      <p:sp>
        <p:nvSpPr>
          <p:cNvPr id="97297" name="Line 25"/>
          <p:cNvSpPr>
            <a:spLocks noChangeShapeType="1"/>
          </p:cNvSpPr>
          <p:nvPr/>
        </p:nvSpPr>
        <p:spPr bwMode="auto">
          <a:xfrm>
            <a:off x="7524750" y="2349500"/>
            <a:ext cx="571500"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97298" name="Line 26"/>
          <p:cNvSpPr>
            <a:spLocks noChangeShapeType="1"/>
          </p:cNvSpPr>
          <p:nvPr/>
        </p:nvSpPr>
        <p:spPr bwMode="auto">
          <a:xfrm>
            <a:off x="3492500" y="2349500"/>
            <a:ext cx="10795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97299" name="Text Box 40"/>
          <p:cNvSpPr txBox="1">
            <a:spLocks noChangeArrowheads="1"/>
          </p:cNvSpPr>
          <p:nvPr/>
        </p:nvSpPr>
        <p:spPr bwMode="auto">
          <a:xfrm>
            <a:off x="4932363" y="1700213"/>
            <a:ext cx="422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BBL</a:t>
            </a:r>
            <a:endParaRPr lang="nl-NL" sz="1000"/>
          </a:p>
        </p:txBody>
      </p:sp>
      <p:sp>
        <p:nvSpPr>
          <p:cNvPr id="97300" name="Text Box 42"/>
          <p:cNvSpPr txBox="1">
            <a:spLocks noChangeArrowheads="1"/>
          </p:cNvSpPr>
          <p:nvPr/>
        </p:nvSpPr>
        <p:spPr bwMode="auto">
          <a:xfrm>
            <a:off x="4932363" y="2205038"/>
            <a:ext cx="2057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solidFill>
                  <a:srgbClr val="2515F5"/>
                </a:solidFill>
              </a:rPr>
              <a:t>Ontvangst v.K.Clijsters   1.210,00</a:t>
            </a:r>
            <a:endParaRPr lang="nl-NL" sz="1000">
              <a:solidFill>
                <a:srgbClr val="2515F5"/>
              </a:solidFill>
            </a:endParaRPr>
          </a:p>
        </p:txBody>
      </p:sp>
      <p:sp>
        <p:nvSpPr>
          <p:cNvPr id="97301" name="Text Box 43"/>
          <p:cNvSpPr txBox="1">
            <a:spLocks noChangeArrowheads="1"/>
          </p:cNvSpPr>
          <p:nvPr/>
        </p:nvSpPr>
        <p:spPr bwMode="auto">
          <a:xfrm>
            <a:off x="4932363" y="2420938"/>
            <a:ext cx="2038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solidFill>
                  <a:srgbClr val="2515F5"/>
                </a:solidFill>
              </a:rPr>
              <a:t>Bet.aan 453-56897-35  -5.000,00</a:t>
            </a:r>
            <a:endParaRPr lang="nl-NL" sz="1000">
              <a:solidFill>
                <a:srgbClr val="2515F5"/>
              </a:solidFill>
            </a:endParaRPr>
          </a:p>
        </p:txBody>
      </p:sp>
      <p:sp>
        <p:nvSpPr>
          <p:cNvPr id="97302" name="Text Box 44"/>
          <p:cNvSpPr txBox="1">
            <a:spLocks noChangeArrowheads="1"/>
          </p:cNvSpPr>
          <p:nvPr/>
        </p:nvSpPr>
        <p:spPr bwMode="auto">
          <a:xfrm>
            <a:off x="4932363" y="2649538"/>
            <a:ext cx="18430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b="1">
                <a:solidFill>
                  <a:srgbClr val="2515F5"/>
                </a:solidFill>
              </a:rPr>
              <a:t>Nieuw saldo: 20.746,55</a:t>
            </a:r>
            <a:endParaRPr lang="nl-NL" sz="1200" b="1">
              <a:solidFill>
                <a:srgbClr val="2515F5"/>
              </a:solidFill>
            </a:endParaRPr>
          </a:p>
        </p:txBody>
      </p:sp>
      <p:sp>
        <p:nvSpPr>
          <p:cNvPr id="97303" name="Text Box 45"/>
          <p:cNvSpPr txBox="1">
            <a:spLocks noChangeArrowheads="1"/>
          </p:cNvSpPr>
          <p:nvPr/>
        </p:nvSpPr>
        <p:spPr bwMode="auto">
          <a:xfrm>
            <a:off x="4932363" y="1916113"/>
            <a:ext cx="1784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b="1">
                <a:solidFill>
                  <a:srgbClr val="2515F5"/>
                </a:solidFill>
              </a:rPr>
              <a:t>Vorig saldo: 24.536,55</a:t>
            </a:r>
            <a:endParaRPr lang="nl-NL" sz="1200" b="1">
              <a:solidFill>
                <a:srgbClr val="2515F5"/>
              </a:solidFill>
            </a:endParaRPr>
          </a:p>
        </p:txBody>
      </p:sp>
      <p:sp>
        <p:nvSpPr>
          <p:cNvPr id="97304" name="Text Box 46"/>
          <p:cNvSpPr txBox="1">
            <a:spLocks noChangeArrowheads="1"/>
          </p:cNvSpPr>
          <p:nvPr/>
        </p:nvSpPr>
        <p:spPr bwMode="auto">
          <a:xfrm>
            <a:off x="5364163" y="1700213"/>
            <a:ext cx="735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b="1">
                <a:solidFill>
                  <a:srgbClr val="2515F5"/>
                </a:solidFill>
              </a:rPr>
              <a:t>uittr. 44</a:t>
            </a:r>
            <a:endParaRPr lang="nl-NL" sz="1200" b="1">
              <a:solidFill>
                <a:srgbClr val="2515F5"/>
              </a:solidFill>
            </a:endParaRPr>
          </a:p>
        </p:txBody>
      </p:sp>
      <p:grpSp>
        <p:nvGrpSpPr>
          <p:cNvPr id="5" name="Group 47"/>
          <p:cNvGrpSpPr>
            <a:grpSpLocks/>
          </p:cNvGrpSpPr>
          <p:nvPr/>
        </p:nvGrpSpPr>
        <p:grpSpPr bwMode="auto">
          <a:xfrm>
            <a:off x="3021013" y="3860800"/>
            <a:ext cx="2860675" cy="942975"/>
            <a:chOff x="1631" y="2110"/>
            <a:chExt cx="1802" cy="594"/>
          </a:xfrm>
        </p:grpSpPr>
        <p:sp>
          <p:nvSpPr>
            <p:cNvPr id="97316" name="Line 48"/>
            <p:cNvSpPr>
              <a:spLocks noChangeShapeType="1"/>
            </p:cNvSpPr>
            <p:nvPr/>
          </p:nvSpPr>
          <p:spPr bwMode="auto">
            <a:xfrm>
              <a:off x="1655" y="2296"/>
              <a:ext cx="16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7317" name="Line 49"/>
            <p:cNvSpPr>
              <a:spLocks noChangeShapeType="1"/>
            </p:cNvSpPr>
            <p:nvPr/>
          </p:nvSpPr>
          <p:spPr bwMode="auto">
            <a:xfrm>
              <a:off x="2472" y="2296"/>
              <a:ext cx="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7318" name="Text Box 50"/>
            <p:cNvSpPr txBox="1">
              <a:spLocks noChangeArrowheads="1"/>
            </p:cNvSpPr>
            <p:nvPr/>
          </p:nvSpPr>
          <p:spPr bwMode="auto">
            <a:xfrm>
              <a:off x="1631" y="2110"/>
              <a:ext cx="180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800"/>
                <a:t>Act.        Balans         Pas.</a:t>
              </a:r>
              <a:endParaRPr lang="nl-NL" sz="1800"/>
            </a:p>
          </p:txBody>
        </p:sp>
      </p:grpSp>
      <p:grpSp>
        <p:nvGrpSpPr>
          <p:cNvPr id="6" name="Group 51"/>
          <p:cNvGrpSpPr>
            <a:grpSpLocks/>
          </p:cNvGrpSpPr>
          <p:nvPr/>
        </p:nvGrpSpPr>
        <p:grpSpPr bwMode="auto">
          <a:xfrm>
            <a:off x="2987675" y="5019675"/>
            <a:ext cx="2843213" cy="942975"/>
            <a:chOff x="1610" y="2840"/>
            <a:chExt cx="1791" cy="594"/>
          </a:xfrm>
        </p:grpSpPr>
        <p:sp>
          <p:nvSpPr>
            <p:cNvPr id="97313" name="Line 52"/>
            <p:cNvSpPr>
              <a:spLocks noChangeShapeType="1"/>
            </p:cNvSpPr>
            <p:nvPr/>
          </p:nvSpPr>
          <p:spPr bwMode="auto">
            <a:xfrm>
              <a:off x="1634" y="3026"/>
              <a:ext cx="16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7314" name="Line 53"/>
            <p:cNvSpPr>
              <a:spLocks noChangeShapeType="1"/>
            </p:cNvSpPr>
            <p:nvPr/>
          </p:nvSpPr>
          <p:spPr bwMode="auto">
            <a:xfrm>
              <a:off x="2451" y="3026"/>
              <a:ext cx="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7315" name="Text Box 54"/>
            <p:cNvSpPr txBox="1">
              <a:spLocks noChangeArrowheads="1"/>
            </p:cNvSpPr>
            <p:nvPr/>
          </p:nvSpPr>
          <p:spPr bwMode="auto">
            <a:xfrm>
              <a:off x="1610" y="2840"/>
              <a:ext cx="17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800"/>
                <a:t>Debet       R.R.       Credit</a:t>
              </a:r>
              <a:endParaRPr lang="nl-NL" sz="1800"/>
            </a:p>
          </p:txBody>
        </p:sp>
      </p:grpSp>
      <p:sp>
        <p:nvSpPr>
          <p:cNvPr id="343095" name="Text Box 55"/>
          <p:cNvSpPr txBox="1">
            <a:spLocks noChangeArrowheads="1"/>
          </p:cNvSpPr>
          <p:nvPr/>
        </p:nvSpPr>
        <p:spPr bwMode="auto">
          <a:xfrm>
            <a:off x="4932363" y="2205038"/>
            <a:ext cx="2328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solidFill>
                  <a:srgbClr val="2515F5"/>
                </a:solidFill>
              </a:rPr>
              <a:t>Afname handelsvordering     -1.210,00</a:t>
            </a:r>
            <a:endParaRPr lang="nl-NL" sz="1000">
              <a:solidFill>
                <a:srgbClr val="2515F5"/>
              </a:solidFill>
            </a:endParaRPr>
          </a:p>
        </p:txBody>
      </p:sp>
      <p:sp>
        <p:nvSpPr>
          <p:cNvPr id="343096" name="Text Box 56"/>
          <p:cNvSpPr txBox="1">
            <a:spLocks noChangeArrowheads="1"/>
          </p:cNvSpPr>
          <p:nvPr/>
        </p:nvSpPr>
        <p:spPr bwMode="auto">
          <a:xfrm>
            <a:off x="4932363" y="2205038"/>
            <a:ext cx="2171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solidFill>
                  <a:srgbClr val="2515F5"/>
                </a:solidFill>
              </a:rPr>
              <a:t>Stijging van de BBL-rek.  +1.210,00</a:t>
            </a:r>
            <a:endParaRPr lang="nl-NL" sz="1000">
              <a:solidFill>
                <a:srgbClr val="2515F5"/>
              </a:solidFill>
            </a:endParaRPr>
          </a:p>
        </p:txBody>
      </p:sp>
      <p:sp>
        <p:nvSpPr>
          <p:cNvPr id="343097" name="Text Box 57"/>
          <p:cNvSpPr txBox="1">
            <a:spLocks noChangeArrowheads="1"/>
          </p:cNvSpPr>
          <p:nvPr/>
        </p:nvSpPr>
        <p:spPr bwMode="auto">
          <a:xfrm>
            <a:off x="4932363" y="2420938"/>
            <a:ext cx="18811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solidFill>
                  <a:srgbClr val="2515F5"/>
                </a:solidFill>
              </a:rPr>
              <a:t>Daling BBL-rek.        -5.000,00</a:t>
            </a:r>
            <a:endParaRPr lang="nl-NL" sz="1000">
              <a:solidFill>
                <a:srgbClr val="2515F5"/>
              </a:solidFill>
            </a:endParaRPr>
          </a:p>
        </p:txBody>
      </p:sp>
      <p:sp>
        <p:nvSpPr>
          <p:cNvPr id="343098" name="Text Box 58"/>
          <p:cNvSpPr txBox="1">
            <a:spLocks noChangeArrowheads="1"/>
          </p:cNvSpPr>
          <p:nvPr/>
        </p:nvSpPr>
        <p:spPr bwMode="auto">
          <a:xfrm>
            <a:off x="4932363" y="2420938"/>
            <a:ext cx="2366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solidFill>
                  <a:srgbClr val="2515F5"/>
                </a:solidFill>
              </a:rPr>
              <a:t>Daling leveranciersschuld      -5.000,00</a:t>
            </a:r>
            <a:endParaRPr lang="nl-NL" sz="1000">
              <a:solidFill>
                <a:srgbClr val="2515F5"/>
              </a:solidFill>
            </a:endParaRPr>
          </a:p>
        </p:txBody>
      </p:sp>
      <p:sp>
        <p:nvSpPr>
          <p:cNvPr id="343099" name="Oval 59"/>
          <p:cNvSpPr>
            <a:spLocks noChangeArrowheads="1"/>
          </p:cNvSpPr>
          <p:nvPr/>
        </p:nvSpPr>
        <p:spPr bwMode="auto">
          <a:xfrm>
            <a:off x="3563938" y="4005263"/>
            <a:ext cx="936625" cy="2087562"/>
          </a:xfrm>
          <a:prstGeom prst="ellipse">
            <a:avLst/>
          </a:prstGeom>
          <a:solidFill>
            <a:schemeClr val="accent1">
              <a:alpha val="47842"/>
            </a:schemeClr>
          </a:solidFill>
          <a:ln w="28575">
            <a:solidFill>
              <a:schemeClr val="tx1"/>
            </a:solidFill>
            <a:round/>
            <a:headEnd/>
            <a:tailEnd/>
          </a:ln>
        </p:spPr>
        <p:txBody>
          <a:bodyPr wrap="none" anchor="ctr"/>
          <a:lstStyle/>
          <a:p>
            <a:endParaRPr lang="nl-BE"/>
          </a:p>
        </p:txBody>
      </p:sp>
      <p:sp>
        <p:nvSpPr>
          <p:cNvPr id="343100" name="Oval 60"/>
          <p:cNvSpPr>
            <a:spLocks noChangeArrowheads="1"/>
          </p:cNvSpPr>
          <p:nvPr/>
        </p:nvSpPr>
        <p:spPr bwMode="auto">
          <a:xfrm>
            <a:off x="5778500" y="4005263"/>
            <a:ext cx="936625" cy="2087562"/>
          </a:xfrm>
          <a:prstGeom prst="ellipse">
            <a:avLst/>
          </a:prstGeom>
          <a:solidFill>
            <a:schemeClr val="accent1">
              <a:alpha val="47842"/>
            </a:schemeClr>
          </a:solidFill>
          <a:ln w="28575">
            <a:solidFill>
              <a:schemeClr val="tx1"/>
            </a:solidFill>
            <a:round/>
            <a:headEnd/>
            <a:tailEnd/>
          </a:ln>
        </p:spPr>
        <p:txBody>
          <a:bodyPr wrap="none" anchor="ctr"/>
          <a:lstStyle/>
          <a:p>
            <a:endParaRPr lang="nl-BE"/>
          </a:p>
        </p:txBody>
      </p:sp>
    </p:spTree>
    <p:extLst>
      <p:ext uri="{BB962C8B-B14F-4D97-AF65-F5344CB8AC3E}">
        <p14:creationId xmlns:p14="http://schemas.microsoft.com/office/powerpoint/2010/main" val="2990209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3095"/>
                                        </p:tgtEl>
                                        <p:attrNameLst>
                                          <p:attrName>style.visibility</p:attrName>
                                        </p:attrNameLst>
                                      </p:cBhvr>
                                      <p:to>
                                        <p:strVal val="visible"/>
                                      </p:to>
                                    </p:set>
                                  </p:childTnLst>
                                </p:cTn>
                              </p:par>
                              <p:par>
                                <p:cTn id="17" presetID="0" presetClass="path" presetSubtype="0" accel="50000" decel="50000" fill="hold" grpId="1" nodeType="withEffect">
                                  <p:stCondLst>
                                    <p:cond delay="0"/>
                                  </p:stCondLst>
                                  <p:childTnLst>
                                    <p:animMotion origin="layout" path="M 3.33333E-6 -1.85185E-6 L -0.31632 0.28658 " pathEditMode="relative" rAng="0" ptsTypes="AA">
                                      <p:cBhvr>
                                        <p:cTn id="18" dur="2000" fill="hold"/>
                                        <p:tgtEl>
                                          <p:spTgt spid="343095"/>
                                        </p:tgtEl>
                                        <p:attrNameLst>
                                          <p:attrName>ppt_x</p:attrName>
                                          <p:attrName>ppt_y</p:attrName>
                                        </p:attrNameLst>
                                      </p:cBhvr>
                                      <p:rCtr x="-15816" y="14329"/>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3096"/>
                                        </p:tgtEl>
                                        <p:attrNameLst>
                                          <p:attrName>style.visibility</p:attrName>
                                        </p:attrNameLst>
                                      </p:cBhvr>
                                      <p:to>
                                        <p:strVal val="visible"/>
                                      </p:to>
                                    </p:set>
                                  </p:childTnLst>
                                </p:cTn>
                              </p:par>
                              <p:par>
                                <p:cTn id="23" presetID="0" presetClass="path" presetSubtype="0" accel="50000" decel="50000" fill="hold" grpId="1" nodeType="withEffect">
                                  <p:stCondLst>
                                    <p:cond delay="0"/>
                                  </p:stCondLst>
                                  <p:childTnLst>
                                    <p:animMotion origin="layout" path="M 0.0 0.0 L -0.29914 0.32547 " pathEditMode="relative" ptsTypes="AA">
                                      <p:cBhvr>
                                        <p:cTn id="24" dur="2000" fill="hold"/>
                                        <p:tgtEl>
                                          <p:spTgt spid="343096"/>
                                        </p:tgtEl>
                                        <p:attrNameLst>
                                          <p:attrName>ppt_x</p:attrName>
                                          <p:attrName>ppt_y</p:attrName>
                                        </p:attrNameLst>
                                      </p:cBhvr>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3097"/>
                                        </p:tgtEl>
                                        <p:attrNameLst>
                                          <p:attrName>style.visibility</p:attrName>
                                        </p:attrNameLst>
                                      </p:cBhvr>
                                      <p:to>
                                        <p:strVal val="visible"/>
                                      </p:to>
                                    </p:set>
                                  </p:childTnLst>
                                </p:cTn>
                              </p:par>
                              <p:par>
                                <p:cTn id="29" presetID="0" presetClass="path" presetSubtype="0" accel="50000" decel="50000" fill="hold" grpId="1" nodeType="withEffect">
                                  <p:stCondLst>
                                    <p:cond delay="0"/>
                                  </p:stCondLst>
                                  <p:childTnLst>
                                    <p:animMotion origin="layout" path="M 2.22222E-6 -3.33333E-6 L -0.26632 0.31806 " pathEditMode="relative" rAng="0" ptsTypes="AA">
                                      <p:cBhvr>
                                        <p:cTn id="30" dur="2000" fill="hold"/>
                                        <p:tgtEl>
                                          <p:spTgt spid="343097"/>
                                        </p:tgtEl>
                                        <p:attrNameLst>
                                          <p:attrName>ppt_x</p:attrName>
                                          <p:attrName>ppt_y</p:attrName>
                                        </p:attrNameLst>
                                      </p:cBhvr>
                                      <p:rCtr x="-13316" y="15903"/>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3098"/>
                                        </p:tgtEl>
                                        <p:attrNameLst>
                                          <p:attrName>style.visibility</p:attrName>
                                        </p:attrNameLst>
                                      </p:cBhvr>
                                      <p:to>
                                        <p:strVal val="visible"/>
                                      </p:to>
                                    </p:set>
                                  </p:childTnLst>
                                </p:cTn>
                              </p:par>
                              <p:par>
                                <p:cTn id="35" presetID="0" presetClass="path" presetSubtype="0" accel="50000" decel="50000" fill="hold" grpId="1" nodeType="withEffect">
                                  <p:stCondLst>
                                    <p:cond delay="0"/>
                                  </p:stCondLst>
                                  <p:childTnLst>
                                    <p:animMotion origin="layout" path="M 1.11022E-16 -3.33333E-6 L -0.06632 0.2551 " pathEditMode="relative" rAng="0" ptsTypes="AA">
                                      <p:cBhvr>
                                        <p:cTn id="36" dur="2000" fill="hold"/>
                                        <p:tgtEl>
                                          <p:spTgt spid="343098"/>
                                        </p:tgtEl>
                                        <p:attrNameLst>
                                          <p:attrName>ppt_x</p:attrName>
                                          <p:attrName>ppt_y</p:attrName>
                                        </p:attrNameLst>
                                      </p:cBhvr>
                                      <p:rCtr x="-3316" y="12755"/>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43099"/>
                                        </p:tgtEl>
                                        <p:attrNameLst>
                                          <p:attrName>style.visibility</p:attrName>
                                        </p:attrNameLst>
                                      </p:cBhvr>
                                      <p:to>
                                        <p:strVal val="visible"/>
                                      </p:to>
                                    </p:set>
                                    <p:animEffect transition="in" filter="fade">
                                      <p:cBhvr>
                                        <p:cTn id="41" dur="2000"/>
                                        <p:tgtEl>
                                          <p:spTgt spid="34309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43100"/>
                                        </p:tgtEl>
                                        <p:attrNameLst>
                                          <p:attrName>style.visibility</p:attrName>
                                        </p:attrNameLst>
                                      </p:cBhvr>
                                      <p:to>
                                        <p:strVal val="visible"/>
                                      </p:to>
                                    </p:set>
                                    <p:animEffect transition="in" filter="fade">
                                      <p:cBhvr>
                                        <p:cTn id="46" dur="2000"/>
                                        <p:tgtEl>
                                          <p:spTgt spid="343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95" grpId="0"/>
      <p:bldP spid="343095" grpId="1"/>
      <p:bldP spid="343096" grpId="0"/>
      <p:bldP spid="343096" grpId="1"/>
      <p:bldP spid="343097" grpId="0"/>
      <p:bldP spid="343097" grpId="1"/>
      <p:bldP spid="343098" grpId="0"/>
      <p:bldP spid="343098" grpId="1"/>
      <p:bldP spid="343099" grpId="0" animBg="1"/>
      <p:bldP spid="343100"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506538" y="404813"/>
            <a:ext cx="7313612" cy="862012"/>
          </a:xfrm>
        </p:spPr>
        <p:txBody>
          <a:bodyPr>
            <a:normAutofit/>
          </a:bodyPr>
          <a:lstStyle/>
          <a:p>
            <a:br>
              <a:rPr lang="nl-BE" sz="2000" b="1" dirty="0"/>
            </a:br>
            <a:r>
              <a:rPr lang="nl-BE" sz="3000" b="1" dirty="0"/>
              <a:t>BOEKING VAN AANKOPEN</a:t>
            </a:r>
            <a:endParaRPr lang="nl-NL" sz="3000" b="1" dirty="0"/>
          </a:p>
        </p:txBody>
      </p:sp>
      <p:sp>
        <p:nvSpPr>
          <p:cNvPr id="99331" name="Content Placeholder 56"/>
          <p:cNvSpPr>
            <a:spLocks noGrp="1"/>
          </p:cNvSpPr>
          <p:nvPr>
            <p:ph sz="half" idx="2"/>
          </p:nvPr>
        </p:nvSpPr>
        <p:spPr/>
        <p:txBody>
          <a:bodyPr/>
          <a:lstStyle/>
          <a:p>
            <a:endParaRPr lang="nl-BE"/>
          </a:p>
        </p:txBody>
      </p:sp>
      <p:sp>
        <p:nvSpPr>
          <p:cNvPr id="99332" name="Rectangle 4"/>
          <p:cNvSpPr>
            <a:spLocks noChangeArrowheads="1"/>
          </p:cNvSpPr>
          <p:nvPr/>
        </p:nvSpPr>
        <p:spPr bwMode="auto">
          <a:xfrm>
            <a:off x="0" y="2709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nl-BE"/>
          </a:p>
        </p:txBody>
      </p:sp>
      <p:grpSp>
        <p:nvGrpSpPr>
          <p:cNvPr id="2" name="Group 5"/>
          <p:cNvGrpSpPr>
            <a:grpSpLocks/>
          </p:cNvGrpSpPr>
          <p:nvPr/>
        </p:nvGrpSpPr>
        <p:grpSpPr bwMode="auto">
          <a:xfrm>
            <a:off x="3348038" y="1630363"/>
            <a:ext cx="2486025" cy="2014537"/>
            <a:chOff x="2109" y="1027"/>
            <a:chExt cx="1566" cy="1269"/>
          </a:xfrm>
        </p:grpSpPr>
        <p:sp>
          <p:nvSpPr>
            <p:cNvPr id="99377" name="AutoShape 6"/>
            <p:cNvSpPr>
              <a:spLocks noChangeArrowheads="1"/>
            </p:cNvSpPr>
            <p:nvPr/>
          </p:nvSpPr>
          <p:spPr bwMode="auto">
            <a:xfrm>
              <a:off x="2109" y="1117"/>
              <a:ext cx="273" cy="363"/>
            </a:xfrm>
            <a:prstGeom prst="foldedCorner">
              <a:avLst>
                <a:gd name="adj" fmla="val 12500"/>
              </a:avLst>
            </a:prstGeom>
            <a:solidFill>
              <a:srgbClr val="FFCC99"/>
            </a:solidFill>
            <a:ln w="9525">
              <a:solidFill>
                <a:schemeClr val="tx1"/>
              </a:solidFill>
              <a:round/>
              <a:headEnd/>
              <a:tailEnd/>
            </a:ln>
          </p:spPr>
          <p:txBody>
            <a:bodyPr wrap="none" anchor="ctr"/>
            <a:lstStyle/>
            <a:p>
              <a:endParaRPr lang="nl-BE"/>
            </a:p>
          </p:txBody>
        </p:sp>
        <p:sp>
          <p:nvSpPr>
            <p:cNvPr id="99378" name="AutoShape 7"/>
            <p:cNvSpPr>
              <a:spLocks noChangeArrowheads="1"/>
            </p:cNvSpPr>
            <p:nvPr/>
          </p:nvSpPr>
          <p:spPr bwMode="auto">
            <a:xfrm>
              <a:off x="2245" y="1253"/>
              <a:ext cx="273" cy="363"/>
            </a:xfrm>
            <a:prstGeom prst="foldedCorner">
              <a:avLst>
                <a:gd name="adj" fmla="val 12500"/>
              </a:avLst>
            </a:prstGeom>
            <a:solidFill>
              <a:srgbClr val="FFCC99"/>
            </a:solidFill>
            <a:ln w="9525">
              <a:solidFill>
                <a:schemeClr val="tx1"/>
              </a:solidFill>
              <a:round/>
              <a:headEnd/>
              <a:tailEnd/>
            </a:ln>
          </p:spPr>
          <p:txBody>
            <a:bodyPr wrap="none" anchor="ctr"/>
            <a:lstStyle/>
            <a:p>
              <a:endParaRPr lang="nl-BE"/>
            </a:p>
          </p:txBody>
        </p:sp>
        <p:sp>
          <p:nvSpPr>
            <p:cNvPr id="99379" name="AutoShape 8"/>
            <p:cNvSpPr>
              <a:spLocks noChangeArrowheads="1"/>
            </p:cNvSpPr>
            <p:nvPr/>
          </p:nvSpPr>
          <p:spPr bwMode="auto">
            <a:xfrm>
              <a:off x="2381" y="1389"/>
              <a:ext cx="273" cy="363"/>
            </a:xfrm>
            <a:prstGeom prst="foldedCorner">
              <a:avLst>
                <a:gd name="adj" fmla="val 12500"/>
              </a:avLst>
            </a:prstGeom>
            <a:solidFill>
              <a:srgbClr val="FFCC99"/>
            </a:solidFill>
            <a:ln w="9525">
              <a:solidFill>
                <a:schemeClr val="tx1"/>
              </a:solidFill>
              <a:round/>
              <a:headEnd/>
              <a:tailEnd/>
            </a:ln>
          </p:spPr>
          <p:txBody>
            <a:bodyPr wrap="none" anchor="ctr"/>
            <a:lstStyle/>
            <a:p>
              <a:endParaRPr lang="nl-BE"/>
            </a:p>
          </p:txBody>
        </p:sp>
        <p:sp>
          <p:nvSpPr>
            <p:cNvPr id="99380" name="AutoShape 9"/>
            <p:cNvSpPr>
              <a:spLocks noChangeArrowheads="1"/>
            </p:cNvSpPr>
            <p:nvPr/>
          </p:nvSpPr>
          <p:spPr bwMode="auto">
            <a:xfrm>
              <a:off x="2517" y="1525"/>
              <a:ext cx="273" cy="363"/>
            </a:xfrm>
            <a:prstGeom prst="foldedCorner">
              <a:avLst>
                <a:gd name="adj" fmla="val 12500"/>
              </a:avLst>
            </a:prstGeom>
            <a:solidFill>
              <a:srgbClr val="FFCC99"/>
            </a:solidFill>
            <a:ln w="9525">
              <a:solidFill>
                <a:schemeClr val="tx1"/>
              </a:solidFill>
              <a:round/>
              <a:headEnd/>
              <a:tailEnd/>
            </a:ln>
          </p:spPr>
          <p:txBody>
            <a:bodyPr wrap="none" anchor="ctr"/>
            <a:lstStyle/>
            <a:p>
              <a:endParaRPr lang="nl-BE"/>
            </a:p>
          </p:txBody>
        </p:sp>
        <p:sp>
          <p:nvSpPr>
            <p:cNvPr id="99381" name="AutoShape 10"/>
            <p:cNvSpPr>
              <a:spLocks noChangeArrowheads="1"/>
            </p:cNvSpPr>
            <p:nvPr/>
          </p:nvSpPr>
          <p:spPr bwMode="auto">
            <a:xfrm>
              <a:off x="2653" y="1661"/>
              <a:ext cx="273" cy="363"/>
            </a:xfrm>
            <a:prstGeom prst="foldedCorner">
              <a:avLst>
                <a:gd name="adj" fmla="val 12500"/>
              </a:avLst>
            </a:prstGeom>
            <a:solidFill>
              <a:srgbClr val="FFCC99"/>
            </a:solidFill>
            <a:ln w="9525">
              <a:solidFill>
                <a:schemeClr val="tx1"/>
              </a:solidFill>
              <a:round/>
              <a:headEnd/>
              <a:tailEnd/>
            </a:ln>
          </p:spPr>
          <p:txBody>
            <a:bodyPr wrap="none" anchor="ctr"/>
            <a:lstStyle/>
            <a:p>
              <a:endParaRPr lang="nl-BE"/>
            </a:p>
          </p:txBody>
        </p:sp>
        <p:sp>
          <p:nvSpPr>
            <p:cNvPr id="99382" name="AutoShape 11"/>
            <p:cNvSpPr>
              <a:spLocks noChangeArrowheads="1"/>
            </p:cNvSpPr>
            <p:nvPr/>
          </p:nvSpPr>
          <p:spPr bwMode="auto">
            <a:xfrm>
              <a:off x="2789" y="1797"/>
              <a:ext cx="273" cy="363"/>
            </a:xfrm>
            <a:prstGeom prst="foldedCorner">
              <a:avLst>
                <a:gd name="adj" fmla="val 12500"/>
              </a:avLst>
            </a:prstGeom>
            <a:solidFill>
              <a:srgbClr val="FFCC99"/>
            </a:solidFill>
            <a:ln w="9525">
              <a:solidFill>
                <a:schemeClr val="tx1"/>
              </a:solidFill>
              <a:round/>
              <a:headEnd/>
              <a:tailEnd/>
            </a:ln>
          </p:spPr>
          <p:txBody>
            <a:bodyPr wrap="none" anchor="ctr"/>
            <a:lstStyle/>
            <a:p>
              <a:endParaRPr lang="nl-BE"/>
            </a:p>
          </p:txBody>
        </p:sp>
        <p:sp>
          <p:nvSpPr>
            <p:cNvPr id="99383" name="AutoShape 12"/>
            <p:cNvSpPr>
              <a:spLocks noChangeArrowheads="1"/>
            </p:cNvSpPr>
            <p:nvPr/>
          </p:nvSpPr>
          <p:spPr bwMode="auto">
            <a:xfrm>
              <a:off x="2925" y="1933"/>
              <a:ext cx="273" cy="363"/>
            </a:xfrm>
            <a:prstGeom prst="foldedCorner">
              <a:avLst>
                <a:gd name="adj" fmla="val 12500"/>
              </a:avLst>
            </a:prstGeom>
            <a:solidFill>
              <a:srgbClr val="FFCC99"/>
            </a:solidFill>
            <a:ln w="9525">
              <a:solidFill>
                <a:schemeClr val="tx1"/>
              </a:solidFill>
              <a:round/>
              <a:headEnd/>
              <a:tailEnd/>
            </a:ln>
          </p:spPr>
          <p:txBody>
            <a:bodyPr wrap="none" anchor="ctr"/>
            <a:lstStyle/>
            <a:p>
              <a:pPr algn="ctr"/>
              <a:endParaRPr lang="nl-BE"/>
            </a:p>
          </p:txBody>
        </p:sp>
        <p:sp>
          <p:nvSpPr>
            <p:cNvPr id="99384" name="Text Box 13"/>
            <p:cNvSpPr txBox="1">
              <a:spLocks noChangeArrowheads="1"/>
            </p:cNvSpPr>
            <p:nvPr/>
          </p:nvSpPr>
          <p:spPr bwMode="auto">
            <a:xfrm>
              <a:off x="2471" y="1027"/>
              <a:ext cx="1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a:t>Aankoopfacturen</a:t>
              </a:r>
              <a:endParaRPr lang="nl-NL"/>
            </a:p>
          </p:txBody>
        </p:sp>
      </p:grpSp>
      <p:sp>
        <p:nvSpPr>
          <p:cNvPr id="331790" name="Line 14"/>
          <p:cNvSpPr>
            <a:spLocks noChangeShapeType="1"/>
          </p:cNvSpPr>
          <p:nvPr/>
        </p:nvSpPr>
        <p:spPr bwMode="auto">
          <a:xfrm flipH="1">
            <a:off x="2555875" y="2349500"/>
            <a:ext cx="647700" cy="0"/>
          </a:xfrm>
          <a:prstGeom prst="line">
            <a:avLst/>
          </a:prstGeom>
          <a:noFill/>
          <a:ln w="603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31791" name="AutoShape 15"/>
          <p:cNvSpPr>
            <a:spLocks noChangeArrowheads="1"/>
          </p:cNvSpPr>
          <p:nvPr/>
        </p:nvSpPr>
        <p:spPr bwMode="auto">
          <a:xfrm>
            <a:off x="1476375" y="1773238"/>
            <a:ext cx="1008063" cy="1368425"/>
          </a:xfrm>
          <a:prstGeom prst="flowChartPredefinedProcess">
            <a:avLst/>
          </a:prstGeom>
          <a:solidFill>
            <a:srgbClr val="FFCC99"/>
          </a:solidFill>
          <a:ln w="9525">
            <a:solidFill>
              <a:schemeClr val="tx1"/>
            </a:solidFill>
            <a:miter lim="800000"/>
            <a:headEnd/>
            <a:tailEnd/>
          </a:ln>
        </p:spPr>
        <p:txBody>
          <a:bodyPr wrap="none" anchor="ctr"/>
          <a:lstStyle/>
          <a:p>
            <a:endParaRPr lang="nl-BE"/>
          </a:p>
        </p:txBody>
      </p:sp>
      <p:sp>
        <p:nvSpPr>
          <p:cNvPr id="331792" name="Text Box 16"/>
          <p:cNvSpPr txBox="1">
            <a:spLocks noChangeArrowheads="1"/>
          </p:cNvSpPr>
          <p:nvPr/>
        </p:nvSpPr>
        <p:spPr bwMode="auto">
          <a:xfrm>
            <a:off x="1571625" y="1785938"/>
            <a:ext cx="847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a:t>Aankoop-</a:t>
            </a:r>
          </a:p>
          <a:p>
            <a:pPr eaLnBrk="1" hangingPunct="1"/>
            <a:r>
              <a:rPr lang="nl-BE" sz="1200"/>
              <a:t>journaal</a:t>
            </a:r>
            <a:endParaRPr lang="nl-NL" sz="1200"/>
          </a:p>
        </p:txBody>
      </p:sp>
      <p:sp>
        <p:nvSpPr>
          <p:cNvPr id="331793" name="AutoShape 17"/>
          <p:cNvSpPr>
            <a:spLocks noChangeArrowheads="1"/>
          </p:cNvSpPr>
          <p:nvPr/>
        </p:nvSpPr>
        <p:spPr bwMode="auto">
          <a:xfrm>
            <a:off x="3779838" y="4508500"/>
            <a:ext cx="1008062" cy="1368425"/>
          </a:xfrm>
          <a:prstGeom prst="flowChartPredefinedProcess">
            <a:avLst/>
          </a:prstGeom>
          <a:solidFill>
            <a:srgbClr val="CCFFCC"/>
          </a:solidFill>
          <a:ln w="9525">
            <a:solidFill>
              <a:schemeClr val="tx1"/>
            </a:solidFill>
            <a:miter lim="800000"/>
            <a:headEnd/>
            <a:tailEnd/>
          </a:ln>
        </p:spPr>
        <p:txBody>
          <a:bodyPr wrap="none" anchor="ctr"/>
          <a:lstStyle/>
          <a:p>
            <a:endParaRPr lang="nl-BE"/>
          </a:p>
        </p:txBody>
      </p:sp>
      <p:sp>
        <p:nvSpPr>
          <p:cNvPr id="331794" name="Text Box 18"/>
          <p:cNvSpPr txBox="1">
            <a:spLocks noChangeArrowheads="1"/>
          </p:cNvSpPr>
          <p:nvPr/>
        </p:nvSpPr>
        <p:spPr bwMode="auto">
          <a:xfrm>
            <a:off x="3898900" y="4868863"/>
            <a:ext cx="887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a:t>Historiek </a:t>
            </a:r>
          </a:p>
          <a:p>
            <a:pPr eaLnBrk="1" hangingPunct="1"/>
            <a:r>
              <a:rPr lang="nl-BE" sz="1200"/>
              <a:t>aankopen </a:t>
            </a:r>
          </a:p>
          <a:p>
            <a:pPr eaLnBrk="1" hangingPunct="1"/>
            <a:r>
              <a:rPr lang="nl-BE" sz="1200"/>
              <a:t>goederen</a:t>
            </a:r>
            <a:endParaRPr lang="nl-NL" sz="1200"/>
          </a:p>
        </p:txBody>
      </p:sp>
      <p:sp>
        <p:nvSpPr>
          <p:cNvPr id="331795" name="Line 19"/>
          <p:cNvSpPr>
            <a:spLocks noChangeShapeType="1"/>
          </p:cNvSpPr>
          <p:nvPr/>
        </p:nvSpPr>
        <p:spPr bwMode="auto">
          <a:xfrm>
            <a:off x="3635375" y="2565400"/>
            <a:ext cx="431800" cy="2159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31796" name="Line 20"/>
          <p:cNvSpPr>
            <a:spLocks noChangeShapeType="1"/>
          </p:cNvSpPr>
          <p:nvPr/>
        </p:nvSpPr>
        <p:spPr bwMode="auto">
          <a:xfrm>
            <a:off x="4067175" y="2997200"/>
            <a:ext cx="73025" cy="172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31797" name="Line 21"/>
          <p:cNvSpPr>
            <a:spLocks noChangeShapeType="1"/>
          </p:cNvSpPr>
          <p:nvPr/>
        </p:nvSpPr>
        <p:spPr bwMode="auto">
          <a:xfrm flipH="1">
            <a:off x="4211638" y="3213100"/>
            <a:ext cx="71437" cy="151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31799" name="AutoShape 23"/>
          <p:cNvSpPr>
            <a:spLocks noChangeArrowheads="1"/>
          </p:cNvSpPr>
          <p:nvPr/>
        </p:nvSpPr>
        <p:spPr bwMode="auto">
          <a:xfrm>
            <a:off x="900113" y="3716338"/>
            <a:ext cx="1008062" cy="1368425"/>
          </a:xfrm>
          <a:prstGeom prst="flowChartPredefinedProcess">
            <a:avLst/>
          </a:prstGeom>
          <a:solidFill>
            <a:srgbClr val="CCFFCC"/>
          </a:solidFill>
          <a:ln w="9525">
            <a:solidFill>
              <a:schemeClr val="tx1"/>
            </a:solidFill>
            <a:miter lim="800000"/>
            <a:headEnd/>
            <a:tailEnd/>
          </a:ln>
        </p:spPr>
        <p:txBody>
          <a:bodyPr wrap="none" anchor="ctr"/>
          <a:lstStyle/>
          <a:p>
            <a:endParaRPr lang="nl-BE"/>
          </a:p>
        </p:txBody>
      </p:sp>
      <p:sp>
        <p:nvSpPr>
          <p:cNvPr id="331800" name="Text Box 24"/>
          <p:cNvSpPr txBox="1">
            <a:spLocks noChangeArrowheads="1"/>
          </p:cNvSpPr>
          <p:nvPr/>
        </p:nvSpPr>
        <p:spPr bwMode="auto">
          <a:xfrm>
            <a:off x="1012825" y="3860800"/>
            <a:ext cx="844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a:t>Historiek </a:t>
            </a:r>
          </a:p>
          <a:p>
            <a:pPr eaLnBrk="1" hangingPunct="1"/>
            <a:r>
              <a:rPr lang="nl-BE" sz="1200"/>
              <a:t>aankopen</a:t>
            </a:r>
          </a:p>
          <a:p>
            <a:pPr eaLnBrk="1" hangingPunct="1"/>
            <a:r>
              <a:rPr lang="nl-BE" sz="1200"/>
              <a:t>diensten</a:t>
            </a:r>
            <a:endParaRPr lang="nl-NL" sz="1200"/>
          </a:p>
        </p:txBody>
      </p:sp>
      <p:sp>
        <p:nvSpPr>
          <p:cNvPr id="331801" name="Line 25"/>
          <p:cNvSpPr>
            <a:spLocks noChangeShapeType="1"/>
          </p:cNvSpPr>
          <p:nvPr/>
        </p:nvSpPr>
        <p:spPr bwMode="auto">
          <a:xfrm flipH="1">
            <a:off x="1835150" y="2349500"/>
            <a:ext cx="1584325" cy="1584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31802" name="Line 26"/>
          <p:cNvSpPr>
            <a:spLocks noChangeShapeType="1"/>
          </p:cNvSpPr>
          <p:nvPr/>
        </p:nvSpPr>
        <p:spPr bwMode="auto">
          <a:xfrm flipH="1">
            <a:off x="1835150" y="2781300"/>
            <a:ext cx="2016125"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31803" name="Line 27"/>
          <p:cNvSpPr>
            <a:spLocks noChangeShapeType="1"/>
          </p:cNvSpPr>
          <p:nvPr/>
        </p:nvSpPr>
        <p:spPr bwMode="auto">
          <a:xfrm flipH="1">
            <a:off x="1835150" y="3429000"/>
            <a:ext cx="2663825" cy="792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31804" name="AutoShape 28"/>
          <p:cNvSpPr>
            <a:spLocks noChangeArrowheads="1"/>
          </p:cNvSpPr>
          <p:nvPr/>
        </p:nvSpPr>
        <p:spPr bwMode="auto">
          <a:xfrm>
            <a:off x="7019925" y="1989138"/>
            <a:ext cx="1655763" cy="576262"/>
          </a:xfrm>
          <a:prstGeom prst="flowChartPredefinedProcess">
            <a:avLst/>
          </a:prstGeom>
          <a:solidFill>
            <a:srgbClr val="99CCFF"/>
          </a:solidFill>
          <a:ln w="9525">
            <a:solidFill>
              <a:schemeClr val="tx1"/>
            </a:solidFill>
            <a:miter lim="800000"/>
            <a:headEnd/>
            <a:tailEnd/>
          </a:ln>
        </p:spPr>
        <p:txBody>
          <a:bodyPr wrap="none" anchor="ctr"/>
          <a:lstStyle/>
          <a:p>
            <a:pPr algn="ctr"/>
            <a:endParaRPr lang="nl-BE"/>
          </a:p>
        </p:txBody>
      </p:sp>
      <p:sp>
        <p:nvSpPr>
          <p:cNvPr id="331805" name="AutoShape 29"/>
          <p:cNvSpPr>
            <a:spLocks noChangeArrowheads="1"/>
          </p:cNvSpPr>
          <p:nvPr/>
        </p:nvSpPr>
        <p:spPr bwMode="auto">
          <a:xfrm>
            <a:off x="7019925" y="4581525"/>
            <a:ext cx="1655763" cy="576263"/>
          </a:xfrm>
          <a:prstGeom prst="flowChartPredefinedProcess">
            <a:avLst/>
          </a:prstGeom>
          <a:solidFill>
            <a:srgbClr val="99CCFF"/>
          </a:solidFill>
          <a:ln w="9525">
            <a:solidFill>
              <a:schemeClr val="tx1"/>
            </a:solidFill>
            <a:miter lim="800000"/>
            <a:headEnd/>
            <a:tailEnd/>
          </a:ln>
        </p:spPr>
        <p:txBody>
          <a:bodyPr wrap="none" anchor="ctr"/>
          <a:lstStyle/>
          <a:p>
            <a:pPr algn="ctr"/>
            <a:endParaRPr lang="nl-BE"/>
          </a:p>
        </p:txBody>
      </p:sp>
      <p:sp>
        <p:nvSpPr>
          <p:cNvPr id="331806" name="AutoShape 30"/>
          <p:cNvSpPr>
            <a:spLocks noChangeArrowheads="1"/>
          </p:cNvSpPr>
          <p:nvPr/>
        </p:nvSpPr>
        <p:spPr bwMode="auto">
          <a:xfrm>
            <a:off x="7019925" y="2636838"/>
            <a:ext cx="1655763" cy="576262"/>
          </a:xfrm>
          <a:prstGeom prst="flowChartPredefinedProcess">
            <a:avLst/>
          </a:prstGeom>
          <a:solidFill>
            <a:srgbClr val="99CCFF"/>
          </a:solidFill>
          <a:ln w="9525">
            <a:solidFill>
              <a:schemeClr val="tx1"/>
            </a:solidFill>
            <a:miter lim="800000"/>
            <a:headEnd/>
            <a:tailEnd/>
          </a:ln>
        </p:spPr>
        <p:txBody>
          <a:bodyPr wrap="none" anchor="ctr"/>
          <a:lstStyle/>
          <a:p>
            <a:pPr algn="ctr"/>
            <a:endParaRPr lang="nl-BE"/>
          </a:p>
        </p:txBody>
      </p:sp>
      <p:sp>
        <p:nvSpPr>
          <p:cNvPr id="331807" name="AutoShape 31"/>
          <p:cNvSpPr>
            <a:spLocks noChangeArrowheads="1"/>
          </p:cNvSpPr>
          <p:nvPr/>
        </p:nvSpPr>
        <p:spPr bwMode="auto">
          <a:xfrm>
            <a:off x="7019925" y="3284538"/>
            <a:ext cx="1655763" cy="576262"/>
          </a:xfrm>
          <a:prstGeom prst="flowChartPredefinedProcess">
            <a:avLst/>
          </a:prstGeom>
          <a:solidFill>
            <a:srgbClr val="99CCFF"/>
          </a:solidFill>
          <a:ln w="9525">
            <a:solidFill>
              <a:schemeClr val="tx1"/>
            </a:solidFill>
            <a:miter lim="800000"/>
            <a:headEnd/>
            <a:tailEnd/>
          </a:ln>
        </p:spPr>
        <p:txBody>
          <a:bodyPr wrap="none" anchor="ctr"/>
          <a:lstStyle/>
          <a:p>
            <a:pPr algn="ctr"/>
            <a:endParaRPr lang="nl-BE"/>
          </a:p>
        </p:txBody>
      </p:sp>
      <p:sp>
        <p:nvSpPr>
          <p:cNvPr id="331808" name="AutoShape 32"/>
          <p:cNvSpPr>
            <a:spLocks noChangeArrowheads="1"/>
          </p:cNvSpPr>
          <p:nvPr/>
        </p:nvSpPr>
        <p:spPr bwMode="auto">
          <a:xfrm>
            <a:off x="7019925" y="3932238"/>
            <a:ext cx="1655763" cy="576262"/>
          </a:xfrm>
          <a:prstGeom prst="flowChartPredefinedProcess">
            <a:avLst/>
          </a:prstGeom>
          <a:solidFill>
            <a:srgbClr val="99CCFF"/>
          </a:solidFill>
          <a:ln w="9525">
            <a:solidFill>
              <a:schemeClr val="tx1"/>
            </a:solidFill>
            <a:miter lim="800000"/>
            <a:headEnd/>
            <a:tailEnd/>
          </a:ln>
        </p:spPr>
        <p:txBody>
          <a:bodyPr wrap="none" anchor="ctr"/>
          <a:lstStyle/>
          <a:p>
            <a:pPr algn="ctr"/>
            <a:endParaRPr lang="nl-BE"/>
          </a:p>
        </p:txBody>
      </p:sp>
      <p:sp>
        <p:nvSpPr>
          <p:cNvPr id="331809" name="Text Box 33"/>
          <p:cNvSpPr txBox="1">
            <a:spLocks noChangeArrowheads="1"/>
          </p:cNvSpPr>
          <p:nvPr/>
        </p:nvSpPr>
        <p:spPr bwMode="auto">
          <a:xfrm>
            <a:off x="7297738" y="2062163"/>
            <a:ext cx="946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a:t>Lev. Puma</a:t>
            </a:r>
            <a:endParaRPr lang="nl-NL" sz="1200"/>
          </a:p>
        </p:txBody>
      </p:sp>
      <p:sp>
        <p:nvSpPr>
          <p:cNvPr id="331810" name="Text Box 34"/>
          <p:cNvSpPr txBox="1">
            <a:spLocks noChangeArrowheads="1"/>
          </p:cNvSpPr>
          <p:nvPr/>
        </p:nvSpPr>
        <p:spPr bwMode="auto">
          <a:xfrm>
            <a:off x="7308850" y="2708275"/>
            <a:ext cx="1223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a:t>Lev. Janssens</a:t>
            </a:r>
            <a:endParaRPr lang="nl-NL" sz="1200"/>
          </a:p>
        </p:txBody>
      </p:sp>
      <p:sp>
        <p:nvSpPr>
          <p:cNvPr id="331811" name="Text Box 35"/>
          <p:cNvSpPr txBox="1">
            <a:spLocks noChangeArrowheads="1"/>
          </p:cNvSpPr>
          <p:nvPr/>
        </p:nvSpPr>
        <p:spPr bwMode="auto">
          <a:xfrm>
            <a:off x="7308850" y="3357563"/>
            <a:ext cx="1079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a:t>Lev. Peeters</a:t>
            </a:r>
            <a:endParaRPr lang="nl-NL" sz="1200"/>
          </a:p>
        </p:txBody>
      </p:sp>
      <p:sp>
        <p:nvSpPr>
          <p:cNvPr id="331812" name="Text Box 36"/>
          <p:cNvSpPr txBox="1">
            <a:spLocks noChangeArrowheads="1"/>
          </p:cNvSpPr>
          <p:nvPr/>
        </p:nvSpPr>
        <p:spPr bwMode="auto">
          <a:xfrm>
            <a:off x="7308850" y="4652963"/>
            <a:ext cx="12588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a:t>Lev. Belgacom</a:t>
            </a:r>
            <a:endParaRPr lang="nl-NL" sz="1200"/>
          </a:p>
        </p:txBody>
      </p:sp>
      <p:sp>
        <p:nvSpPr>
          <p:cNvPr id="331813" name="Text Box 37"/>
          <p:cNvSpPr txBox="1">
            <a:spLocks noChangeArrowheads="1"/>
          </p:cNvSpPr>
          <p:nvPr/>
        </p:nvSpPr>
        <p:spPr bwMode="auto">
          <a:xfrm>
            <a:off x="7308850" y="4005263"/>
            <a:ext cx="11001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a:t>Lev. Zadidaz</a:t>
            </a:r>
            <a:endParaRPr lang="nl-NL" sz="1200"/>
          </a:p>
        </p:txBody>
      </p:sp>
      <p:sp>
        <p:nvSpPr>
          <p:cNvPr id="331814" name="Line 38"/>
          <p:cNvSpPr>
            <a:spLocks noChangeShapeType="1"/>
          </p:cNvSpPr>
          <p:nvPr/>
        </p:nvSpPr>
        <p:spPr bwMode="auto">
          <a:xfrm>
            <a:off x="3779838" y="1844675"/>
            <a:ext cx="3240087"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31815" name="Line 39"/>
          <p:cNvSpPr>
            <a:spLocks noChangeShapeType="1"/>
          </p:cNvSpPr>
          <p:nvPr/>
        </p:nvSpPr>
        <p:spPr bwMode="auto">
          <a:xfrm>
            <a:off x="3995738" y="2060575"/>
            <a:ext cx="295275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31816" name="Line 40"/>
          <p:cNvSpPr>
            <a:spLocks noChangeShapeType="1"/>
          </p:cNvSpPr>
          <p:nvPr/>
        </p:nvSpPr>
        <p:spPr bwMode="auto">
          <a:xfrm>
            <a:off x="4211638" y="2276475"/>
            <a:ext cx="2808287" cy="12969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31817" name="Line 41"/>
          <p:cNvSpPr>
            <a:spLocks noChangeShapeType="1"/>
          </p:cNvSpPr>
          <p:nvPr/>
        </p:nvSpPr>
        <p:spPr bwMode="auto">
          <a:xfrm>
            <a:off x="4427538" y="2492375"/>
            <a:ext cx="2592387" cy="1657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31818" name="Line 42"/>
          <p:cNvSpPr>
            <a:spLocks noChangeShapeType="1"/>
          </p:cNvSpPr>
          <p:nvPr/>
        </p:nvSpPr>
        <p:spPr bwMode="auto">
          <a:xfrm>
            <a:off x="5076825" y="3284538"/>
            <a:ext cx="1943100" cy="14398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31819" name="Line 43"/>
          <p:cNvSpPr>
            <a:spLocks noChangeShapeType="1"/>
          </p:cNvSpPr>
          <p:nvPr/>
        </p:nvSpPr>
        <p:spPr bwMode="auto">
          <a:xfrm>
            <a:off x="4859338" y="2924175"/>
            <a:ext cx="2160587"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31820" name="Line 44"/>
          <p:cNvSpPr>
            <a:spLocks noChangeShapeType="1"/>
          </p:cNvSpPr>
          <p:nvPr/>
        </p:nvSpPr>
        <p:spPr bwMode="auto">
          <a:xfrm flipV="1">
            <a:off x="4643438" y="2420938"/>
            <a:ext cx="230505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31821" name="Text Box 45"/>
          <p:cNvSpPr txBox="1">
            <a:spLocks noChangeArrowheads="1"/>
          </p:cNvSpPr>
          <p:nvPr/>
        </p:nvSpPr>
        <p:spPr bwMode="auto">
          <a:xfrm>
            <a:off x="971550" y="5445125"/>
            <a:ext cx="26558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2000"/>
              <a:t>Algemene rekeningen</a:t>
            </a:r>
          </a:p>
          <a:p>
            <a:pPr algn="ctr" eaLnBrk="1" hangingPunct="1"/>
            <a:r>
              <a:rPr lang="nl-BE" sz="2000"/>
              <a:t>(grootboek)</a:t>
            </a:r>
            <a:endParaRPr lang="nl-NL" sz="2000"/>
          </a:p>
        </p:txBody>
      </p:sp>
      <p:sp>
        <p:nvSpPr>
          <p:cNvPr id="331822" name="Text Box 46"/>
          <p:cNvSpPr txBox="1">
            <a:spLocks noChangeArrowheads="1"/>
          </p:cNvSpPr>
          <p:nvPr/>
        </p:nvSpPr>
        <p:spPr bwMode="auto">
          <a:xfrm>
            <a:off x="7019925" y="1628775"/>
            <a:ext cx="160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a:t>Subgrootboek</a:t>
            </a:r>
            <a:endParaRPr lang="nl-NL"/>
          </a:p>
        </p:txBody>
      </p:sp>
      <p:sp>
        <p:nvSpPr>
          <p:cNvPr id="331823" name="AutoShape 47"/>
          <p:cNvSpPr>
            <a:spLocks noChangeArrowheads="1"/>
          </p:cNvSpPr>
          <p:nvPr/>
        </p:nvSpPr>
        <p:spPr bwMode="auto">
          <a:xfrm>
            <a:off x="2268538" y="4581525"/>
            <a:ext cx="1008062" cy="719138"/>
          </a:xfrm>
          <a:prstGeom prst="flowChartPredefinedProcess">
            <a:avLst/>
          </a:prstGeom>
          <a:solidFill>
            <a:srgbClr val="CCFFCC"/>
          </a:solidFill>
          <a:ln w="9525">
            <a:solidFill>
              <a:schemeClr val="tx1"/>
            </a:solidFill>
            <a:miter lim="800000"/>
            <a:headEnd/>
            <a:tailEnd/>
          </a:ln>
        </p:spPr>
        <p:txBody>
          <a:bodyPr wrap="none" anchor="ctr"/>
          <a:lstStyle/>
          <a:p>
            <a:endParaRPr lang="nl-BE"/>
          </a:p>
        </p:txBody>
      </p:sp>
      <p:sp>
        <p:nvSpPr>
          <p:cNvPr id="331824" name="Text Box 48"/>
          <p:cNvSpPr txBox="1">
            <a:spLocks noChangeArrowheads="1"/>
          </p:cNvSpPr>
          <p:nvPr/>
        </p:nvSpPr>
        <p:spPr bwMode="auto">
          <a:xfrm>
            <a:off x="2400300" y="4700588"/>
            <a:ext cx="73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200"/>
              <a:t>Inves-</a:t>
            </a:r>
          </a:p>
          <a:p>
            <a:pPr eaLnBrk="1" hangingPunct="1"/>
            <a:r>
              <a:rPr lang="nl-BE" sz="1200"/>
              <a:t>teringen</a:t>
            </a:r>
            <a:endParaRPr lang="nl-NL" sz="1200"/>
          </a:p>
        </p:txBody>
      </p:sp>
      <p:sp>
        <p:nvSpPr>
          <p:cNvPr id="331798" name="Line 22"/>
          <p:cNvSpPr>
            <a:spLocks noChangeShapeType="1"/>
          </p:cNvSpPr>
          <p:nvPr/>
        </p:nvSpPr>
        <p:spPr bwMode="auto">
          <a:xfrm flipH="1">
            <a:off x="3059113" y="3644900"/>
            <a:ext cx="1655762"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nvGrpSpPr>
          <p:cNvPr id="3" name="Group 49"/>
          <p:cNvGrpSpPr>
            <a:grpSpLocks/>
          </p:cNvGrpSpPr>
          <p:nvPr/>
        </p:nvGrpSpPr>
        <p:grpSpPr bwMode="auto">
          <a:xfrm>
            <a:off x="5364163" y="3900488"/>
            <a:ext cx="566737" cy="1257300"/>
            <a:chOff x="5917" y="13117"/>
            <a:chExt cx="893" cy="1980"/>
          </a:xfrm>
        </p:grpSpPr>
        <p:sp>
          <p:nvSpPr>
            <p:cNvPr id="99372" name="Rectangle 50"/>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99373" name="Freeform 51"/>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99374" name="Oval 52"/>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99375" name="Line 53"/>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9376" name="Line 54"/>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331831" name="Line 55"/>
          <p:cNvSpPr>
            <a:spLocks noChangeShapeType="1"/>
          </p:cNvSpPr>
          <p:nvPr/>
        </p:nvSpPr>
        <p:spPr bwMode="auto">
          <a:xfrm>
            <a:off x="5003800" y="3573463"/>
            <a:ext cx="576263" cy="503237"/>
          </a:xfrm>
          <a:prstGeom prst="line">
            <a:avLst/>
          </a:prstGeom>
          <a:noFill/>
          <a:ln w="603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31832" name="Text Box 56"/>
          <p:cNvSpPr txBox="1">
            <a:spLocks noChangeArrowheads="1"/>
          </p:cNvSpPr>
          <p:nvPr/>
        </p:nvSpPr>
        <p:spPr bwMode="auto">
          <a:xfrm>
            <a:off x="5219700" y="42672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  AF</a:t>
            </a:r>
            <a:endParaRPr lang="nl-NL"/>
          </a:p>
        </p:txBody>
      </p:sp>
    </p:spTree>
    <p:extLst>
      <p:ext uri="{BB962C8B-B14F-4D97-AF65-F5344CB8AC3E}">
        <p14:creationId xmlns:p14="http://schemas.microsoft.com/office/powerpoint/2010/main" val="1100547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1790"/>
                                        </p:tgtEl>
                                        <p:attrNameLst>
                                          <p:attrName>style.visibility</p:attrName>
                                        </p:attrNameLst>
                                      </p:cBhvr>
                                      <p:to>
                                        <p:strVal val="visible"/>
                                      </p:to>
                                    </p:set>
                                    <p:animEffect transition="in" filter="fade">
                                      <p:cBhvr>
                                        <p:cTn id="12" dur="2000"/>
                                        <p:tgtEl>
                                          <p:spTgt spid="3317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1792"/>
                                        </p:tgtEl>
                                        <p:attrNameLst>
                                          <p:attrName>style.visibility</p:attrName>
                                        </p:attrNameLst>
                                      </p:cBhvr>
                                      <p:to>
                                        <p:strVal val="visible"/>
                                      </p:to>
                                    </p:set>
                                    <p:animEffect transition="in" filter="fade">
                                      <p:cBhvr>
                                        <p:cTn id="17" dur="2000"/>
                                        <p:tgtEl>
                                          <p:spTgt spid="33179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1791"/>
                                        </p:tgtEl>
                                        <p:attrNameLst>
                                          <p:attrName>style.visibility</p:attrName>
                                        </p:attrNameLst>
                                      </p:cBhvr>
                                      <p:to>
                                        <p:strVal val="visible"/>
                                      </p:to>
                                    </p:set>
                                    <p:animEffect transition="in" filter="fade">
                                      <p:cBhvr>
                                        <p:cTn id="20" dur="2000"/>
                                        <p:tgtEl>
                                          <p:spTgt spid="33179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1821"/>
                                        </p:tgtEl>
                                        <p:attrNameLst>
                                          <p:attrName>style.visibility</p:attrName>
                                        </p:attrNameLst>
                                      </p:cBhvr>
                                      <p:to>
                                        <p:strVal val="visible"/>
                                      </p:to>
                                    </p:set>
                                    <p:animEffect transition="in" filter="fade">
                                      <p:cBhvr>
                                        <p:cTn id="25" dur="2000"/>
                                        <p:tgtEl>
                                          <p:spTgt spid="33182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1799"/>
                                        </p:tgtEl>
                                        <p:attrNameLst>
                                          <p:attrName>style.visibility</p:attrName>
                                        </p:attrNameLst>
                                      </p:cBhvr>
                                      <p:to>
                                        <p:strVal val="visible"/>
                                      </p:to>
                                    </p:set>
                                    <p:animEffect transition="in" filter="fade">
                                      <p:cBhvr>
                                        <p:cTn id="30" dur="2000"/>
                                        <p:tgtEl>
                                          <p:spTgt spid="33179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1800"/>
                                        </p:tgtEl>
                                        <p:attrNameLst>
                                          <p:attrName>style.visibility</p:attrName>
                                        </p:attrNameLst>
                                      </p:cBhvr>
                                      <p:to>
                                        <p:strVal val="visible"/>
                                      </p:to>
                                    </p:set>
                                    <p:animEffect transition="in" filter="fade">
                                      <p:cBhvr>
                                        <p:cTn id="33" dur="2000"/>
                                        <p:tgtEl>
                                          <p:spTgt spid="33180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31793"/>
                                        </p:tgtEl>
                                        <p:attrNameLst>
                                          <p:attrName>style.visibility</p:attrName>
                                        </p:attrNameLst>
                                      </p:cBhvr>
                                      <p:to>
                                        <p:strVal val="visible"/>
                                      </p:to>
                                    </p:set>
                                    <p:animEffect transition="in" filter="fade">
                                      <p:cBhvr>
                                        <p:cTn id="38" dur="2000"/>
                                        <p:tgtEl>
                                          <p:spTgt spid="33179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31794"/>
                                        </p:tgtEl>
                                        <p:attrNameLst>
                                          <p:attrName>style.visibility</p:attrName>
                                        </p:attrNameLst>
                                      </p:cBhvr>
                                      <p:to>
                                        <p:strVal val="visible"/>
                                      </p:to>
                                    </p:set>
                                    <p:animEffect transition="in" filter="fade">
                                      <p:cBhvr>
                                        <p:cTn id="41" dur="2000"/>
                                        <p:tgtEl>
                                          <p:spTgt spid="33179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31824"/>
                                        </p:tgtEl>
                                        <p:attrNameLst>
                                          <p:attrName>style.visibility</p:attrName>
                                        </p:attrNameLst>
                                      </p:cBhvr>
                                      <p:to>
                                        <p:strVal val="visible"/>
                                      </p:to>
                                    </p:set>
                                    <p:animEffect transition="in" filter="fade">
                                      <p:cBhvr>
                                        <p:cTn id="46" dur="2000"/>
                                        <p:tgtEl>
                                          <p:spTgt spid="3318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31823"/>
                                        </p:tgtEl>
                                        <p:attrNameLst>
                                          <p:attrName>style.visibility</p:attrName>
                                        </p:attrNameLst>
                                      </p:cBhvr>
                                      <p:to>
                                        <p:strVal val="visible"/>
                                      </p:to>
                                    </p:set>
                                    <p:animEffect transition="in" filter="fade">
                                      <p:cBhvr>
                                        <p:cTn id="49" dur="2000"/>
                                        <p:tgtEl>
                                          <p:spTgt spid="33182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31822"/>
                                        </p:tgtEl>
                                        <p:attrNameLst>
                                          <p:attrName>style.visibility</p:attrName>
                                        </p:attrNameLst>
                                      </p:cBhvr>
                                      <p:to>
                                        <p:strVal val="visible"/>
                                      </p:to>
                                    </p:set>
                                    <p:animEffect transition="in" filter="fade">
                                      <p:cBhvr>
                                        <p:cTn id="54" dur="2000"/>
                                        <p:tgtEl>
                                          <p:spTgt spid="33182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31804"/>
                                        </p:tgtEl>
                                        <p:attrNameLst>
                                          <p:attrName>style.visibility</p:attrName>
                                        </p:attrNameLst>
                                      </p:cBhvr>
                                      <p:to>
                                        <p:strVal val="visible"/>
                                      </p:to>
                                    </p:set>
                                    <p:animEffect transition="in" filter="fade">
                                      <p:cBhvr>
                                        <p:cTn id="59" dur="2000"/>
                                        <p:tgtEl>
                                          <p:spTgt spid="3318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31805"/>
                                        </p:tgtEl>
                                        <p:attrNameLst>
                                          <p:attrName>style.visibility</p:attrName>
                                        </p:attrNameLst>
                                      </p:cBhvr>
                                      <p:to>
                                        <p:strVal val="visible"/>
                                      </p:to>
                                    </p:set>
                                    <p:animEffect transition="in" filter="fade">
                                      <p:cBhvr>
                                        <p:cTn id="62" dur="2000"/>
                                        <p:tgtEl>
                                          <p:spTgt spid="33180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1806"/>
                                        </p:tgtEl>
                                        <p:attrNameLst>
                                          <p:attrName>style.visibility</p:attrName>
                                        </p:attrNameLst>
                                      </p:cBhvr>
                                      <p:to>
                                        <p:strVal val="visible"/>
                                      </p:to>
                                    </p:set>
                                    <p:animEffect transition="in" filter="fade">
                                      <p:cBhvr>
                                        <p:cTn id="65" dur="2000"/>
                                        <p:tgtEl>
                                          <p:spTgt spid="33180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31807"/>
                                        </p:tgtEl>
                                        <p:attrNameLst>
                                          <p:attrName>style.visibility</p:attrName>
                                        </p:attrNameLst>
                                      </p:cBhvr>
                                      <p:to>
                                        <p:strVal val="visible"/>
                                      </p:to>
                                    </p:set>
                                    <p:animEffect transition="in" filter="fade">
                                      <p:cBhvr>
                                        <p:cTn id="68" dur="2000"/>
                                        <p:tgtEl>
                                          <p:spTgt spid="33180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31808"/>
                                        </p:tgtEl>
                                        <p:attrNameLst>
                                          <p:attrName>style.visibility</p:attrName>
                                        </p:attrNameLst>
                                      </p:cBhvr>
                                      <p:to>
                                        <p:strVal val="visible"/>
                                      </p:to>
                                    </p:set>
                                    <p:animEffect transition="in" filter="fade">
                                      <p:cBhvr>
                                        <p:cTn id="71" dur="2000"/>
                                        <p:tgtEl>
                                          <p:spTgt spid="33180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31809"/>
                                        </p:tgtEl>
                                        <p:attrNameLst>
                                          <p:attrName>style.visibility</p:attrName>
                                        </p:attrNameLst>
                                      </p:cBhvr>
                                      <p:to>
                                        <p:strVal val="visible"/>
                                      </p:to>
                                    </p:set>
                                    <p:animEffect transition="in" filter="fade">
                                      <p:cBhvr>
                                        <p:cTn id="74" dur="2000"/>
                                        <p:tgtEl>
                                          <p:spTgt spid="33180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31810"/>
                                        </p:tgtEl>
                                        <p:attrNameLst>
                                          <p:attrName>style.visibility</p:attrName>
                                        </p:attrNameLst>
                                      </p:cBhvr>
                                      <p:to>
                                        <p:strVal val="visible"/>
                                      </p:to>
                                    </p:set>
                                    <p:animEffect transition="in" filter="fade">
                                      <p:cBhvr>
                                        <p:cTn id="77" dur="2000"/>
                                        <p:tgtEl>
                                          <p:spTgt spid="33181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31811"/>
                                        </p:tgtEl>
                                        <p:attrNameLst>
                                          <p:attrName>style.visibility</p:attrName>
                                        </p:attrNameLst>
                                      </p:cBhvr>
                                      <p:to>
                                        <p:strVal val="visible"/>
                                      </p:to>
                                    </p:set>
                                    <p:animEffect transition="in" filter="fade">
                                      <p:cBhvr>
                                        <p:cTn id="80" dur="2000"/>
                                        <p:tgtEl>
                                          <p:spTgt spid="33181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31812"/>
                                        </p:tgtEl>
                                        <p:attrNameLst>
                                          <p:attrName>style.visibility</p:attrName>
                                        </p:attrNameLst>
                                      </p:cBhvr>
                                      <p:to>
                                        <p:strVal val="visible"/>
                                      </p:to>
                                    </p:set>
                                    <p:animEffect transition="in" filter="fade">
                                      <p:cBhvr>
                                        <p:cTn id="83" dur="2000"/>
                                        <p:tgtEl>
                                          <p:spTgt spid="33181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31813"/>
                                        </p:tgtEl>
                                        <p:attrNameLst>
                                          <p:attrName>style.visibility</p:attrName>
                                        </p:attrNameLst>
                                      </p:cBhvr>
                                      <p:to>
                                        <p:strVal val="visible"/>
                                      </p:to>
                                    </p:set>
                                    <p:animEffect transition="in" filter="fade">
                                      <p:cBhvr>
                                        <p:cTn id="86" dur="2000"/>
                                        <p:tgtEl>
                                          <p:spTgt spid="33181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31801"/>
                                        </p:tgtEl>
                                        <p:attrNameLst>
                                          <p:attrName>style.visibility</p:attrName>
                                        </p:attrNameLst>
                                      </p:cBhvr>
                                      <p:to>
                                        <p:strVal val="visible"/>
                                      </p:to>
                                    </p:set>
                                    <p:animEffect transition="in" filter="fade">
                                      <p:cBhvr>
                                        <p:cTn id="91" dur="2000"/>
                                        <p:tgtEl>
                                          <p:spTgt spid="33180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31795"/>
                                        </p:tgtEl>
                                        <p:attrNameLst>
                                          <p:attrName>style.visibility</p:attrName>
                                        </p:attrNameLst>
                                      </p:cBhvr>
                                      <p:to>
                                        <p:strVal val="visible"/>
                                      </p:to>
                                    </p:set>
                                    <p:animEffect transition="in" filter="fade">
                                      <p:cBhvr>
                                        <p:cTn id="96" dur="2000"/>
                                        <p:tgtEl>
                                          <p:spTgt spid="331795"/>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31802"/>
                                        </p:tgtEl>
                                        <p:attrNameLst>
                                          <p:attrName>style.visibility</p:attrName>
                                        </p:attrNameLst>
                                      </p:cBhvr>
                                      <p:to>
                                        <p:strVal val="visible"/>
                                      </p:to>
                                    </p:set>
                                    <p:animEffect transition="in" filter="fade">
                                      <p:cBhvr>
                                        <p:cTn id="101" dur="2000"/>
                                        <p:tgtEl>
                                          <p:spTgt spid="331802"/>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31796"/>
                                        </p:tgtEl>
                                        <p:attrNameLst>
                                          <p:attrName>style.visibility</p:attrName>
                                        </p:attrNameLst>
                                      </p:cBhvr>
                                      <p:to>
                                        <p:strVal val="visible"/>
                                      </p:to>
                                    </p:set>
                                    <p:animEffect transition="in" filter="fade">
                                      <p:cBhvr>
                                        <p:cTn id="106" dur="2000"/>
                                        <p:tgtEl>
                                          <p:spTgt spid="331796"/>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31797"/>
                                        </p:tgtEl>
                                        <p:attrNameLst>
                                          <p:attrName>style.visibility</p:attrName>
                                        </p:attrNameLst>
                                      </p:cBhvr>
                                      <p:to>
                                        <p:strVal val="visible"/>
                                      </p:to>
                                    </p:set>
                                    <p:animEffect transition="in" filter="fade">
                                      <p:cBhvr>
                                        <p:cTn id="111" dur="2000"/>
                                        <p:tgtEl>
                                          <p:spTgt spid="331797"/>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31803"/>
                                        </p:tgtEl>
                                        <p:attrNameLst>
                                          <p:attrName>style.visibility</p:attrName>
                                        </p:attrNameLst>
                                      </p:cBhvr>
                                      <p:to>
                                        <p:strVal val="visible"/>
                                      </p:to>
                                    </p:set>
                                    <p:animEffect transition="in" filter="fade">
                                      <p:cBhvr>
                                        <p:cTn id="116" dur="2000"/>
                                        <p:tgtEl>
                                          <p:spTgt spid="331803"/>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31798"/>
                                        </p:tgtEl>
                                        <p:attrNameLst>
                                          <p:attrName>style.visibility</p:attrName>
                                        </p:attrNameLst>
                                      </p:cBhvr>
                                      <p:to>
                                        <p:strVal val="visible"/>
                                      </p:to>
                                    </p:set>
                                    <p:animEffect transition="in" filter="fade">
                                      <p:cBhvr>
                                        <p:cTn id="121" dur="2000"/>
                                        <p:tgtEl>
                                          <p:spTgt spid="331798"/>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31814"/>
                                        </p:tgtEl>
                                        <p:attrNameLst>
                                          <p:attrName>style.visibility</p:attrName>
                                        </p:attrNameLst>
                                      </p:cBhvr>
                                      <p:to>
                                        <p:strVal val="visible"/>
                                      </p:to>
                                    </p:set>
                                    <p:animEffect transition="in" filter="fade">
                                      <p:cBhvr>
                                        <p:cTn id="126" dur="2000"/>
                                        <p:tgtEl>
                                          <p:spTgt spid="331814"/>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31815"/>
                                        </p:tgtEl>
                                        <p:attrNameLst>
                                          <p:attrName>style.visibility</p:attrName>
                                        </p:attrNameLst>
                                      </p:cBhvr>
                                      <p:to>
                                        <p:strVal val="visible"/>
                                      </p:to>
                                    </p:set>
                                    <p:animEffect transition="in" filter="fade">
                                      <p:cBhvr>
                                        <p:cTn id="131" dur="2000"/>
                                        <p:tgtEl>
                                          <p:spTgt spid="331815"/>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331816"/>
                                        </p:tgtEl>
                                        <p:attrNameLst>
                                          <p:attrName>style.visibility</p:attrName>
                                        </p:attrNameLst>
                                      </p:cBhvr>
                                      <p:to>
                                        <p:strVal val="visible"/>
                                      </p:to>
                                    </p:set>
                                    <p:animEffect transition="in" filter="fade">
                                      <p:cBhvr>
                                        <p:cTn id="136" dur="2000"/>
                                        <p:tgtEl>
                                          <p:spTgt spid="331816"/>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331817"/>
                                        </p:tgtEl>
                                        <p:attrNameLst>
                                          <p:attrName>style.visibility</p:attrName>
                                        </p:attrNameLst>
                                      </p:cBhvr>
                                      <p:to>
                                        <p:strVal val="visible"/>
                                      </p:to>
                                    </p:set>
                                    <p:animEffect transition="in" filter="fade">
                                      <p:cBhvr>
                                        <p:cTn id="141" dur="2000"/>
                                        <p:tgtEl>
                                          <p:spTgt spid="331817"/>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331818"/>
                                        </p:tgtEl>
                                        <p:attrNameLst>
                                          <p:attrName>style.visibility</p:attrName>
                                        </p:attrNameLst>
                                      </p:cBhvr>
                                      <p:to>
                                        <p:strVal val="visible"/>
                                      </p:to>
                                    </p:set>
                                    <p:animEffect transition="in" filter="fade">
                                      <p:cBhvr>
                                        <p:cTn id="146" dur="2000"/>
                                        <p:tgtEl>
                                          <p:spTgt spid="331818"/>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331819"/>
                                        </p:tgtEl>
                                        <p:attrNameLst>
                                          <p:attrName>style.visibility</p:attrName>
                                        </p:attrNameLst>
                                      </p:cBhvr>
                                      <p:to>
                                        <p:strVal val="visible"/>
                                      </p:to>
                                    </p:set>
                                    <p:animEffect transition="in" filter="fade">
                                      <p:cBhvr>
                                        <p:cTn id="151" dur="2000"/>
                                        <p:tgtEl>
                                          <p:spTgt spid="331819"/>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331820"/>
                                        </p:tgtEl>
                                        <p:attrNameLst>
                                          <p:attrName>style.visibility</p:attrName>
                                        </p:attrNameLst>
                                      </p:cBhvr>
                                      <p:to>
                                        <p:strVal val="visible"/>
                                      </p:to>
                                    </p:set>
                                    <p:animEffect transition="in" filter="fade">
                                      <p:cBhvr>
                                        <p:cTn id="156" dur="2000"/>
                                        <p:tgtEl>
                                          <p:spTgt spid="331820"/>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331831"/>
                                        </p:tgtEl>
                                        <p:attrNameLst>
                                          <p:attrName>style.visibility</p:attrName>
                                        </p:attrNameLst>
                                      </p:cBhvr>
                                      <p:to>
                                        <p:strVal val="visible"/>
                                      </p:to>
                                    </p:set>
                                    <p:animEffect transition="in" filter="fade">
                                      <p:cBhvr>
                                        <p:cTn id="161" dur="2000"/>
                                        <p:tgtEl>
                                          <p:spTgt spid="331831"/>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0" presetClass="entr" presetSubtype="0" fill="hold" nodeType="clickEffect">
                                  <p:stCondLst>
                                    <p:cond delay="0"/>
                                  </p:stCondLst>
                                  <p:childTnLst>
                                    <p:set>
                                      <p:cBhvr>
                                        <p:cTn id="165" dur="1" fill="hold">
                                          <p:stCondLst>
                                            <p:cond delay="0"/>
                                          </p:stCondLst>
                                        </p:cTn>
                                        <p:tgtEl>
                                          <p:spTgt spid="3"/>
                                        </p:tgtEl>
                                        <p:attrNameLst>
                                          <p:attrName>style.visibility</p:attrName>
                                        </p:attrNameLst>
                                      </p:cBhvr>
                                      <p:to>
                                        <p:strVal val="visible"/>
                                      </p:to>
                                    </p:set>
                                    <p:animEffect transition="in" filter="fade">
                                      <p:cBhvr>
                                        <p:cTn id="166" dur="2000"/>
                                        <p:tgtEl>
                                          <p:spTgt spid="3"/>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331832"/>
                                        </p:tgtEl>
                                        <p:attrNameLst>
                                          <p:attrName>style.visibility</p:attrName>
                                        </p:attrNameLst>
                                      </p:cBhvr>
                                      <p:to>
                                        <p:strVal val="visible"/>
                                      </p:to>
                                    </p:set>
                                    <p:animEffect transition="in" filter="fade">
                                      <p:cBhvr>
                                        <p:cTn id="169" dur="2000"/>
                                        <p:tgtEl>
                                          <p:spTgt spid="331832"/>
                                        </p:tgtEl>
                                      </p:cBhvr>
                                    </p:animEffect>
                                  </p:childTnLst>
                                </p:cTn>
                              </p:par>
                              <p:par>
                                <p:cTn id="170" presetID="10" presetClass="entr" presetSubtype="0" fill="hold" grpId="1" nodeType="withEffect">
                                  <p:stCondLst>
                                    <p:cond delay="0"/>
                                  </p:stCondLst>
                                  <p:childTnLst>
                                    <p:set>
                                      <p:cBhvr>
                                        <p:cTn id="171" dur="1" fill="hold">
                                          <p:stCondLst>
                                            <p:cond delay="0"/>
                                          </p:stCondLst>
                                        </p:cTn>
                                        <p:tgtEl>
                                          <p:spTgt spid="331831"/>
                                        </p:tgtEl>
                                        <p:attrNameLst>
                                          <p:attrName>style.visibility</p:attrName>
                                        </p:attrNameLst>
                                      </p:cBhvr>
                                      <p:to>
                                        <p:strVal val="visible"/>
                                      </p:to>
                                    </p:set>
                                    <p:animEffect transition="in" filter="fade">
                                      <p:cBhvr>
                                        <p:cTn id="172" dur="2000"/>
                                        <p:tgtEl>
                                          <p:spTgt spid="331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90" grpId="0" animBg="1"/>
      <p:bldP spid="331791" grpId="0" animBg="1"/>
      <p:bldP spid="331792" grpId="0"/>
      <p:bldP spid="331793" grpId="0" animBg="1"/>
      <p:bldP spid="331794" grpId="0"/>
      <p:bldP spid="331795" grpId="0" animBg="1"/>
      <p:bldP spid="331796" grpId="0" animBg="1"/>
      <p:bldP spid="331797" grpId="0" animBg="1"/>
      <p:bldP spid="331799" grpId="0" animBg="1"/>
      <p:bldP spid="331800" grpId="0"/>
      <p:bldP spid="331801" grpId="0" animBg="1"/>
      <p:bldP spid="331802" grpId="0" animBg="1"/>
      <p:bldP spid="331803" grpId="0" animBg="1"/>
      <p:bldP spid="331804" grpId="0" animBg="1"/>
      <p:bldP spid="331805" grpId="0" animBg="1"/>
      <p:bldP spid="331806" grpId="0" animBg="1"/>
      <p:bldP spid="331807" grpId="0" animBg="1"/>
      <p:bldP spid="331808" grpId="0" animBg="1"/>
      <p:bldP spid="331809" grpId="0"/>
      <p:bldP spid="331810" grpId="0"/>
      <p:bldP spid="331811" grpId="0"/>
      <p:bldP spid="331812" grpId="0"/>
      <p:bldP spid="331813" grpId="0"/>
      <p:bldP spid="331814" grpId="0" animBg="1"/>
      <p:bldP spid="331815" grpId="0" animBg="1"/>
      <p:bldP spid="331816" grpId="0" animBg="1"/>
      <p:bldP spid="331817" grpId="0" animBg="1"/>
      <p:bldP spid="331818" grpId="0" animBg="1"/>
      <p:bldP spid="331819" grpId="0" animBg="1"/>
      <p:bldP spid="331820" grpId="0" animBg="1"/>
      <p:bldP spid="331821" grpId="0"/>
      <p:bldP spid="331822" grpId="0"/>
      <p:bldP spid="331823" grpId="0" animBg="1"/>
      <p:bldP spid="331824" grpId="0"/>
      <p:bldP spid="331798" grpId="0" animBg="1"/>
      <p:bldP spid="331831" grpId="0" animBg="1"/>
      <p:bldP spid="331831" grpId="1" animBg="1"/>
      <p:bldP spid="3318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grpSp>
        <p:nvGrpSpPr>
          <p:cNvPr id="4" name="Group 3">
            <a:extLst>
              <a:ext uri="{FF2B5EF4-FFF2-40B4-BE49-F238E27FC236}">
                <a16:creationId xmlns:a16="http://schemas.microsoft.com/office/drawing/2014/main" id="{AF1F1162-3CC5-4FAB-B410-1473E0A13B0C}"/>
              </a:ext>
            </a:extLst>
          </p:cNvPr>
          <p:cNvGrpSpPr/>
          <p:nvPr/>
        </p:nvGrpSpPr>
        <p:grpSpPr>
          <a:xfrm>
            <a:off x="0" y="2006544"/>
            <a:ext cx="8600222" cy="2933029"/>
            <a:chOff x="0" y="2006544"/>
            <a:chExt cx="8600222" cy="2933029"/>
          </a:xfrm>
        </p:grpSpPr>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079953" y="301476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7079953" y="3374806"/>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7079953" y="3606227"/>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5923514" y="439943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7908814" y="3258723"/>
              <a:ext cx="1013483" cy="369332"/>
            </a:xfrm>
            <a:prstGeom prst="rect">
              <a:avLst/>
            </a:prstGeom>
            <a:noFill/>
          </p:spPr>
          <p:txBody>
            <a:bodyPr wrap="none" rtlCol="0">
              <a:spAutoFit/>
            </a:bodyPr>
            <a:lstStyle/>
            <a:p>
              <a:r>
                <a:rPr lang="nl-BE" dirty="0">
                  <a:solidFill>
                    <a:srgbClr val="00B050"/>
                  </a:solidFill>
                </a:rPr>
                <a:t>Net-cash</a:t>
              </a:r>
            </a:p>
          </p:txBody>
        </p:sp>
        <p:sp>
          <p:nvSpPr>
            <p:cNvPr id="92" name="TextBox 91">
              <a:extLst>
                <a:ext uri="{FF2B5EF4-FFF2-40B4-BE49-F238E27FC236}">
                  <a16:creationId xmlns:a16="http://schemas.microsoft.com/office/drawing/2014/main" id="{3BF2AF88-27AE-4A0F-A2A2-FC95706ABFFD}"/>
                </a:ext>
              </a:extLst>
            </p:cNvPr>
            <p:cNvSpPr txBox="1"/>
            <p:nvPr/>
          </p:nvSpPr>
          <p:spPr>
            <a:xfrm>
              <a:off x="2913179" y="4570241"/>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94" name="Freeform: Shape 93">
              <a:extLst>
                <a:ext uri="{FF2B5EF4-FFF2-40B4-BE49-F238E27FC236}">
                  <a16:creationId xmlns:a16="http://schemas.microsoft.com/office/drawing/2014/main" id="{A9C10B4B-2294-43B5-A0D3-4D8AD6731EEB}"/>
                </a:ext>
              </a:extLst>
            </p:cNvPr>
            <p:cNvSpPr/>
            <p:nvPr/>
          </p:nvSpPr>
          <p:spPr>
            <a:xfrm>
              <a:off x="2974769" y="3265715"/>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tangle 95">
              <a:extLst>
                <a:ext uri="{FF2B5EF4-FFF2-40B4-BE49-F238E27FC236}">
                  <a16:creationId xmlns:a16="http://schemas.microsoft.com/office/drawing/2014/main" id="{0669F2CF-8FEF-4E75-8DF2-0165C2EE9541}"/>
                </a:ext>
              </a:extLst>
            </p:cNvPr>
            <p:cNvSpPr/>
            <p:nvPr/>
          </p:nvSpPr>
          <p:spPr>
            <a:xfrm>
              <a:off x="2986994" y="2549549"/>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Freeform: Shape 27">
              <a:extLst>
                <a:ext uri="{FF2B5EF4-FFF2-40B4-BE49-F238E27FC236}">
                  <a16:creationId xmlns:a16="http://schemas.microsoft.com/office/drawing/2014/main" id="{AEB77D9E-9D52-47C0-BB47-65DDF786AE94}"/>
                </a:ext>
              </a:extLst>
            </p:cNvPr>
            <p:cNvSpPr/>
            <p:nvPr/>
          </p:nvSpPr>
          <p:spPr>
            <a:xfrm>
              <a:off x="5946533" y="3029541"/>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Freeform: Shape 28">
              <a:extLst>
                <a:ext uri="{FF2B5EF4-FFF2-40B4-BE49-F238E27FC236}">
                  <a16:creationId xmlns:a16="http://schemas.microsoft.com/office/drawing/2014/main" id="{9A4A3E07-C6EB-4BA6-9764-BB85466CC42E}"/>
                </a:ext>
              </a:extLst>
            </p:cNvPr>
            <p:cNvSpPr/>
            <p:nvPr/>
          </p:nvSpPr>
          <p:spPr>
            <a:xfrm>
              <a:off x="4127006" y="3849901"/>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779845" y="248359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076832" y="248359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587197" y="216812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386948" y="211426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0"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296987"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905060" y="2114266"/>
              <a:ext cx="771173" cy="369332"/>
            </a:xfrm>
            <a:prstGeom prst="rect">
              <a:avLst/>
            </a:prstGeom>
            <a:noFill/>
          </p:spPr>
          <p:txBody>
            <a:bodyPr wrap="none" rtlCol="0">
              <a:spAutoFit/>
            </a:bodyPr>
            <a:lstStyle/>
            <a:p>
              <a:r>
                <a:rPr lang="nl-BE" dirty="0" err="1"/>
                <a:t>Equity</a:t>
              </a:r>
              <a:endParaRPr lang="nl-BE" dirty="0"/>
            </a:p>
          </p:txBody>
        </p:sp>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314646" y="249317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2" name="TextBox 1">
              <a:extLst>
                <a:ext uri="{FF2B5EF4-FFF2-40B4-BE49-F238E27FC236}">
                  <a16:creationId xmlns:a16="http://schemas.microsoft.com/office/drawing/2014/main" id="{DDA74B1C-C180-4F3F-B910-D7A868F401E8}"/>
                </a:ext>
              </a:extLst>
            </p:cNvPr>
            <p:cNvSpPr txBox="1"/>
            <p:nvPr/>
          </p:nvSpPr>
          <p:spPr>
            <a:xfrm>
              <a:off x="2512747" y="2006544"/>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498251" y="2060405"/>
              <a:ext cx="344966" cy="477054"/>
            </a:xfrm>
            <a:prstGeom prst="rect">
              <a:avLst/>
            </a:prstGeom>
            <a:noFill/>
          </p:spPr>
          <p:txBody>
            <a:bodyPr wrap="none" rtlCol="0">
              <a:spAutoFit/>
            </a:bodyPr>
            <a:lstStyle/>
            <a:p>
              <a:r>
                <a:rPr lang="nl-BE" sz="2500" b="1" dirty="0">
                  <a:solidFill>
                    <a:srgbClr val="FF0000"/>
                  </a:solidFill>
                </a:rPr>
                <a:t>+</a:t>
              </a:r>
            </a:p>
          </p:txBody>
        </p:sp>
      </p:grpSp>
    </p:spTree>
    <p:extLst>
      <p:ext uri="{BB962C8B-B14F-4D97-AF65-F5344CB8AC3E}">
        <p14:creationId xmlns:p14="http://schemas.microsoft.com/office/powerpoint/2010/main" val="55868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1.48148E-6 L 0.02101 -0.29398 " pathEditMode="relative" rAng="0" ptsTypes="AA">
                                      <p:cBhvr>
                                        <p:cTn id="6" dur="2000" fill="hold"/>
                                        <p:tgtEl>
                                          <p:spTgt spid="4"/>
                                        </p:tgtEl>
                                        <p:attrNameLst>
                                          <p:attrName>ppt_x</p:attrName>
                                          <p:attrName>ppt_y</p:attrName>
                                        </p:attrNameLst>
                                      </p:cBhvr>
                                      <p:rCtr x="1042" y="-14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95250" y="-163562"/>
            <a:ext cx="3940175" cy="1325563"/>
          </a:xfrm>
        </p:spPr>
        <p:txBody>
          <a:bodyPr>
            <a:normAutofit/>
          </a:bodyPr>
          <a:lstStyle/>
          <a:p>
            <a:r>
              <a:rPr lang="nl-NL" sz="3800" dirty="0"/>
              <a:t>Documentenflow</a:t>
            </a:r>
          </a:p>
        </p:txBody>
      </p:sp>
      <p:sp>
        <p:nvSpPr>
          <p:cNvPr id="100356" name="Text Box 5"/>
          <p:cNvSpPr txBox="1">
            <a:spLocks noChangeArrowheads="1"/>
          </p:cNvSpPr>
          <p:nvPr/>
        </p:nvSpPr>
        <p:spPr bwMode="auto">
          <a:xfrm>
            <a:off x="6575575" y="2677366"/>
            <a:ext cx="186055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Leveranciersrekeningen</a:t>
            </a:r>
            <a:endParaRPr lang="nl-NL"/>
          </a:p>
        </p:txBody>
      </p:sp>
      <p:sp>
        <p:nvSpPr>
          <p:cNvPr id="100357" name="Text Box 6"/>
          <p:cNvSpPr txBox="1">
            <a:spLocks noChangeArrowheads="1"/>
          </p:cNvSpPr>
          <p:nvPr/>
        </p:nvSpPr>
        <p:spPr bwMode="auto">
          <a:xfrm>
            <a:off x="3611989" y="2658442"/>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Klantenrekeningen</a:t>
            </a:r>
            <a:endParaRPr lang="nl-NL" dirty="0"/>
          </a:p>
        </p:txBody>
      </p:sp>
      <p:sp>
        <p:nvSpPr>
          <p:cNvPr id="269337" name="AutoShape 25"/>
          <p:cNvSpPr>
            <a:spLocks noChangeArrowheads="1"/>
          </p:cNvSpPr>
          <p:nvPr/>
        </p:nvSpPr>
        <p:spPr bwMode="auto">
          <a:xfrm>
            <a:off x="3282127" y="4352683"/>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69338" name="Text Box 26"/>
          <p:cNvSpPr txBox="1">
            <a:spLocks noChangeArrowheads="1"/>
          </p:cNvSpPr>
          <p:nvPr/>
        </p:nvSpPr>
        <p:spPr bwMode="auto">
          <a:xfrm>
            <a:off x="3281292" y="4369672"/>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klanten</a:t>
            </a:r>
            <a:endParaRPr lang="nl-NL" dirty="0"/>
          </a:p>
        </p:txBody>
      </p:sp>
      <p:sp>
        <p:nvSpPr>
          <p:cNvPr id="269339" name="AutoShape 27"/>
          <p:cNvSpPr>
            <a:spLocks noChangeArrowheads="1"/>
          </p:cNvSpPr>
          <p:nvPr/>
        </p:nvSpPr>
        <p:spPr bwMode="auto">
          <a:xfrm>
            <a:off x="4752304" y="4357333"/>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69340" name="Text Box 28"/>
          <p:cNvSpPr txBox="1">
            <a:spLocks noChangeArrowheads="1"/>
          </p:cNvSpPr>
          <p:nvPr/>
        </p:nvSpPr>
        <p:spPr bwMode="auto">
          <a:xfrm>
            <a:off x="4752304" y="4441470"/>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klant</a:t>
            </a:r>
            <a:endParaRPr lang="nl-NL" dirty="0"/>
          </a:p>
        </p:txBody>
      </p:sp>
      <p:sp>
        <p:nvSpPr>
          <p:cNvPr id="269341" name="Line 29"/>
          <p:cNvSpPr>
            <a:spLocks noChangeShapeType="1"/>
          </p:cNvSpPr>
          <p:nvPr/>
        </p:nvSpPr>
        <p:spPr bwMode="auto">
          <a:xfrm flipH="1" flipV="1">
            <a:off x="4103016" y="4575725"/>
            <a:ext cx="639404" cy="1073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69342" name="Line 30"/>
          <p:cNvSpPr>
            <a:spLocks noChangeShapeType="1"/>
          </p:cNvSpPr>
          <p:nvPr/>
        </p:nvSpPr>
        <p:spPr bwMode="auto">
          <a:xfrm>
            <a:off x="4526231" y="3584220"/>
            <a:ext cx="570651" cy="796766"/>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9346" name="AutoShape 34"/>
          <p:cNvSpPr>
            <a:spLocks noChangeArrowheads="1"/>
          </p:cNvSpPr>
          <p:nvPr/>
        </p:nvSpPr>
        <p:spPr bwMode="auto">
          <a:xfrm>
            <a:off x="6360281" y="4338284"/>
            <a:ext cx="800100" cy="68448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69347" name="Text Box 35"/>
          <p:cNvSpPr txBox="1">
            <a:spLocks noChangeArrowheads="1"/>
          </p:cNvSpPr>
          <p:nvPr/>
        </p:nvSpPr>
        <p:spPr bwMode="auto">
          <a:xfrm>
            <a:off x="6378022" y="4414096"/>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lev.</a:t>
            </a:r>
            <a:endParaRPr lang="nl-NL" dirty="0"/>
          </a:p>
        </p:txBody>
      </p:sp>
      <p:sp>
        <p:nvSpPr>
          <p:cNvPr id="269348" name="AutoShape 36"/>
          <p:cNvSpPr>
            <a:spLocks noChangeArrowheads="1"/>
          </p:cNvSpPr>
          <p:nvPr/>
        </p:nvSpPr>
        <p:spPr bwMode="auto">
          <a:xfrm>
            <a:off x="7809669" y="4335108"/>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69349" name="Text Box 37"/>
          <p:cNvSpPr txBox="1">
            <a:spLocks noChangeArrowheads="1"/>
          </p:cNvSpPr>
          <p:nvPr/>
        </p:nvSpPr>
        <p:spPr bwMode="auto">
          <a:xfrm>
            <a:off x="7809669" y="4419245"/>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Historiek</a:t>
            </a:r>
          </a:p>
          <a:p>
            <a:pPr algn="ctr" eaLnBrk="1" hangingPunct="1"/>
            <a:r>
              <a:rPr lang="nl-NL" sz="1000"/>
              <a:t>Per</a:t>
            </a:r>
          </a:p>
          <a:p>
            <a:pPr algn="ctr" eaLnBrk="1" hangingPunct="1"/>
            <a:r>
              <a:rPr lang="nl-NL" sz="1000"/>
              <a:t>leveran-</a:t>
            </a:r>
          </a:p>
          <a:p>
            <a:pPr algn="ctr" eaLnBrk="1" hangingPunct="1"/>
            <a:r>
              <a:rPr lang="nl-BE" sz="1000"/>
              <a:t>cier</a:t>
            </a:r>
            <a:endParaRPr lang="nl-NL"/>
          </a:p>
        </p:txBody>
      </p:sp>
      <p:sp>
        <p:nvSpPr>
          <p:cNvPr id="269350" name="Line 38"/>
          <p:cNvSpPr>
            <a:spLocks noChangeShapeType="1"/>
          </p:cNvSpPr>
          <p:nvPr/>
        </p:nvSpPr>
        <p:spPr bwMode="auto">
          <a:xfrm flipH="1">
            <a:off x="7167955" y="4569033"/>
            <a:ext cx="641714" cy="82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9351" name="Line 39"/>
          <p:cNvSpPr>
            <a:spLocks noChangeShapeType="1"/>
          </p:cNvSpPr>
          <p:nvPr/>
        </p:nvSpPr>
        <p:spPr bwMode="auto">
          <a:xfrm>
            <a:off x="7547503" y="3705456"/>
            <a:ext cx="703491" cy="65346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66" name="Text Box 6">
            <a:extLst>
              <a:ext uri="{FF2B5EF4-FFF2-40B4-BE49-F238E27FC236}">
                <a16:creationId xmlns:a16="http://schemas.microsoft.com/office/drawing/2014/main" id="{ADBEC404-F4D2-4A2A-A003-B1E25961890C}"/>
              </a:ext>
            </a:extLst>
          </p:cNvPr>
          <p:cNvSpPr txBox="1">
            <a:spLocks noChangeArrowheads="1"/>
          </p:cNvSpPr>
          <p:nvPr/>
        </p:nvSpPr>
        <p:spPr bwMode="auto">
          <a:xfrm>
            <a:off x="5077681" y="1461426"/>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Bankverrichtingen</a:t>
            </a:r>
            <a:endParaRPr lang="nl-NL" dirty="0"/>
          </a:p>
        </p:txBody>
      </p:sp>
      <p:sp>
        <p:nvSpPr>
          <p:cNvPr id="67" name="Line 30">
            <a:extLst>
              <a:ext uri="{FF2B5EF4-FFF2-40B4-BE49-F238E27FC236}">
                <a16:creationId xmlns:a16="http://schemas.microsoft.com/office/drawing/2014/main" id="{6AA69356-9789-4C97-9495-8B893C512457}"/>
              </a:ext>
            </a:extLst>
          </p:cNvPr>
          <p:cNvSpPr>
            <a:spLocks noChangeShapeType="1"/>
          </p:cNvSpPr>
          <p:nvPr/>
        </p:nvSpPr>
        <p:spPr bwMode="auto">
          <a:xfrm>
            <a:off x="6553205" y="1802254"/>
            <a:ext cx="301543" cy="87209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68" name="Line 30">
            <a:extLst>
              <a:ext uri="{FF2B5EF4-FFF2-40B4-BE49-F238E27FC236}">
                <a16:creationId xmlns:a16="http://schemas.microsoft.com/office/drawing/2014/main" id="{6F5BE70A-6CF5-48C2-BA52-86E60B4FE74D}"/>
              </a:ext>
            </a:extLst>
          </p:cNvPr>
          <p:cNvSpPr>
            <a:spLocks noChangeShapeType="1"/>
          </p:cNvSpPr>
          <p:nvPr/>
        </p:nvSpPr>
        <p:spPr bwMode="auto">
          <a:xfrm flipH="1">
            <a:off x="4837055" y="1804326"/>
            <a:ext cx="392884" cy="84894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69" name="Line 30">
            <a:extLst>
              <a:ext uri="{FF2B5EF4-FFF2-40B4-BE49-F238E27FC236}">
                <a16:creationId xmlns:a16="http://schemas.microsoft.com/office/drawing/2014/main" id="{5F2816F5-D366-4EED-B691-EF8E0133CF1D}"/>
              </a:ext>
            </a:extLst>
          </p:cNvPr>
          <p:cNvSpPr>
            <a:spLocks noChangeShapeType="1"/>
          </p:cNvSpPr>
          <p:nvPr/>
        </p:nvSpPr>
        <p:spPr bwMode="auto">
          <a:xfrm flipH="1">
            <a:off x="2375867" y="1668012"/>
            <a:ext cx="2708007" cy="111344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9" name="TextBox 8">
            <a:extLst>
              <a:ext uri="{FF2B5EF4-FFF2-40B4-BE49-F238E27FC236}">
                <a16:creationId xmlns:a16="http://schemas.microsoft.com/office/drawing/2014/main" id="{D350CBCA-311E-43D8-BA6F-CEB5E103B79A}"/>
              </a:ext>
            </a:extLst>
          </p:cNvPr>
          <p:cNvSpPr txBox="1"/>
          <p:nvPr/>
        </p:nvSpPr>
        <p:spPr>
          <a:xfrm rot="20277168">
            <a:off x="2804806" y="1901321"/>
            <a:ext cx="2215222" cy="276999"/>
          </a:xfrm>
          <a:prstGeom prst="rect">
            <a:avLst/>
          </a:prstGeom>
          <a:noFill/>
        </p:spPr>
        <p:txBody>
          <a:bodyPr wrap="none" rtlCol="0">
            <a:spAutoFit/>
          </a:bodyPr>
          <a:lstStyle/>
          <a:p>
            <a:r>
              <a:rPr lang="nl-BE" sz="1200" dirty="0"/>
              <a:t>Andere vorderingen en schulden</a:t>
            </a:r>
          </a:p>
        </p:txBody>
      </p:sp>
      <p:sp>
        <p:nvSpPr>
          <p:cNvPr id="71" name="TextBox 70">
            <a:extLst>
              <a:ext uri="{FF2B5EF4-FFF2-40B4-BE49-F238E27FC236}">
                <a16:creationId xmlns:a16="http://schemas.microsoft.com/office/drawing/2014/main" id="{9D6E00A3-77DC-48AF-9062-17DA7753F612}"/>
              </a:ext>
            </a:extLst>
          </p:cNvPr>
          <p:cNvSpPr txBox="1"/>
          <p:nvPr/>
        </p:nvSpPr>
        <p:spPr>
          <a:xfrm rot="4177885">
            <a:off x="6383202" y="2081315"/>
            <a:ext cx="845937" cy="276999"/>
          </a:xfrm>
          <a:prstGeom prst="rect">
            <a:avLst/>
          </a:prstGeom>
          <a:noFill/>
        </p:spPr>
        <p:txBody>
          <a:bodyPr wrap="none" rtlCol="0">
            <a:spAutoFit/>
          </a:bodyPr>
          <a:lstStyle/>
          <a:p>
            <a:r>
              <a:rPr lang="nl-BE" sz="1200" dirty="0"/>
              <a:t>Betalingen</a:t>
            </a:r>
          </a:p>
        </p:txBody>
      </p:sp>
      <p:sp>
        <p:nvSpPr>
          <p:cNvPr id="72" name="TextBox 71">
            <a:extLst>
              <a:ext uri="{FF2B5EF4-FFF2-40B4-BE49-F238E27FC236}">
                <a16:creationId xmlns:a16="http://schemas.microsoft.com/office/drawing/2014/main" id="{2F2FDE1D-BC8F-4E72-8E88-BB773E837463}"/>
              </a:ext>
            </a:extLst>
          </p:cNvPr>
          <p:cNvSpPr txBox="1"/>
          <p:nvPr/>
        </p:nvSpPr>
        <p:spPr>
          <a:xfrm rot="17680079">
            <a:off x="4664278" y="2089751"/>
            <a:ext cx="975908" cy="276999"/>
          </a:xfrm>
          <a:prstGeom prst="rect">
            <a:avLst/>
          </a:prstGeom>
          <a:noFill/>
        </p:spPr>
        <p:txBody>
          <a:bodyPr wrap="none" rtlCol="0">
            <a:spAutoFit/>
          </a:bodyPr>
          <a:lstStyle/>
          <a:p>
            <a:r>
              <a:rPr lang="nl-BE" sz="1200" dirty="0"/>
              <a:t>Ontvangsten</a:t>
            </a:r>
          </a:p>
        </p:txBody>
      </p:sp>
      <p:sp>
        <p:nvSpPr>
          <p:cNvPr id="73" name="AutoShape 48">
            <a:extLst>
              <a:ext uri="{FF2B5EF4-FFF2-40B4-BE49-F238E27FC236}">
                <a16:creationId xmlns:a16="http://schemas.microsoft.com/office/drawing/2014/main" id="{AC4FE24B-06D6-40C1-A881-88586B15F211}"/>
              </a:ext>
            </a:extLst>
          </p:cNvPr>
          <p:cNvSpPr>
            <a:spLocks noChangeArrowheads="1"/>
          </p:cNvSpPr>
          <p:nvPr/>
        </p:nvSpPr>
        <p:spPr bwMode="auto">
          <a:xfrm>
            <a:off x="7250026" y="1231975"/>
            <a:ext cx="800100" cy="884237"/>
          </a:xfrm>
          <a:prstGeom prst="flowChartPredefinedProcess">
            <a:avLst/>
          </a:prstGeom>
          <a:solidFill>
            <a:schemeClr val="accent1">
              <a:lumMod val="20000"/>
              <a:lumOff val="80000"/>
            </a:schemeClr>
          </a:solidFill>
          <a:ln w="9525">
            <a:solidFill>
              <a:srgbClr val="000000"/>
            </a:solidFill>
            <a:miter lim="800000"/>
            <a:headEnd/>
            <a:tailEnd/>
          </a:ln>
        </p:spPr>
        <p:txBody>
          <a:bodyPr/>
          <a:lstStyle/>
          <a:p>
            <a:endParaRPr lang="nl-BE"/>
          </a:p>
        </p:txBody>
      </p:sp>
      <p:sp>
        <p:nvSpPr>
          <p:cNvPr id="74" name="Text Box 35">
            <a:extLst>
              <a:ext uri="{FF2B5EF4-FFF2-40B4-BE49-F238E27FC236}">
                <a16:creationId xmlns:a16="http://schemas.microsoft.com/office/drawing/2014/main" id="{CB41E54A-77A9-4C3C-81A0-316D0DC95D67}"/>
              </a:ext>
            </a:extLst>
          </p:cNvPr>
          <p:cNvSpPr txBox="1">
            <a:spLocks noChangeArrowheads="1"/>
          </p:cNvSpPr>
          <p:nvPr/>
        </p:nvSpPr>
        <p:spPr bwMode="auto">
          <a:xfrm>
            <a:off x="7250026" y="1420675"/>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Bank-journaal</a:t>
            </a:r>
            <a:endParaRPr lang="nl-NL" dirty="0"/>
          </a:p>
        </p:txBody>
      </p:sp>
      <p:grpSp>
        <p:nvGrpSpPr>
          <p:cNvPr id="89" name="Group 17">
            <a:extLst>
              <a:ext uri="{FF2B5EF4-FFF2-40B4-BE49-F238E27FC236}">
                <a16:creationId xmlns:a16="http://schemas.microsoft.com/office/drawing/2014/main" id="{0DE7A28E-1E67-4EBF-B733-18A31E879582}"/>
              </a:ext>
            </a:extLst>
          </p:cNvPr>
          <p:cNvGrpSpPr>
            <a:grpSpLocks/>
          </p:cNvGrpSpPr>
          <p:nvPr/>
        </p:nvGrpSpPr>
        <p:grpSpPr bwMode="auto">
          <a:xfrm>
            <a:off x="5568785" y="1869639"/>
            <a:ext cx="741035" cy="456408"/>
            <a:chOff x="2677" y="11893"/>
            <a:chExt cx="1249" cy="1080"/>
          </a:xfrm>
        </p:grpSpPr>
        <p:sp>
          <p:nvSpPr>
            <p:cNvPr id="90" name="Line 18">
              <a:extLst>
                <a:ext uri="{FF2B5EF4-FFF2-40B4-BE49-F238E27FC236}">
                  <a16:creationId xmlns:a16="http://schemas.microsoft.com/office/drawing/2014/main" id="{7CCBD811-0887-4B6A-85C7-12850792EE97}"/>
                </a:ext>
              </a:extLst>
            </p:cNvPr>
            <p:cNvSpPr>
              <a:spLocks noChangeShapeType="1"/>
            </p:cNvSpPr>
            <p:nvPr/>
          </p:nvSpPr>
          <p:spPr bwMode="auto">
            <a:xfrm flipV="1">
              <a:off x="2677" y="11893"/>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91" name="Group 19">
              <a:extLst>
                <a:ext uri="{FF2B5EF4-FFF2-40B4-BE49-F238E27FC236}">
                  <a16:creationId xmlns:a16="http://schemas.microsoft.com/office/drawing/2014/main" id="{21DB4977-ACB2-495E-BAD0-2C7617054DA3}"/>
                </a:ext>
              </a:extLst>
            </p:cNvPr>
            <p:cNvGrpSpPr>
              <a:grpSpLocks/>
            </p:cNvGrpSpPr>
            <p:nvPr/>
          </p:nvGrpSpPr>
          <p:grpSpPr bwMode="auto">
            <a:xfrm>
              <a:off x="2677" y="11893"/>
              <a:ext cx="1249" cy="1080"/>
              <a:chOff x="2317" y="11533"/>
              <a:chExt cx="1249" cy="1080"/>
            </a:xfrm>
          </p:grpSpPr>
          <p:sp>
            <p:nvSpPr>
              <p:cNvPr id="92" name="Rectangle 20">
                <a:extLst>
                  <a:ext uri="{FF2B5EF4-FFF2-40B4-BE49-F238E27FC236}">
                    <a16:creationId xmlns:a16="http://schemas.microsoft.com/office/drawing/2014/main" id="{BC74672B-C669-467C-8661-05043F6836DC}"/>
                  </a:ext>
                </a:extLst>
              </p:cNvPr>
              <p:cNvSpPr>
                <a:spLocks noChangeArrowheads="1"/>
              </p:cNvSpPr>
              <p:nvPr/>
            </p:nvSpPr>
            <p:spPr bwMode="auto">
              <a:xfrm>
                <a:off x="2317" y="11713"/>
                <a:ext cx="508" cy="900"/>
              </a:xfrm>
              <a:prstGeom prst="rect">
                <a:avLst/>
              </a:prstGeom>
              <a:solidFill>
                <a:srgbClr val="FF0000"/>
              </a:solidFill>
              <a:ln w="9525">
                <a:solidFill>
                  <a:srgbClr val="000000"/>
                </a:solidFill>
                <a:miter lim="800000"/>
                <a:headEnd/>
                <a:tailEnd/>
              </a:ln>
            </p:spPr>
            <p:txBody>
              <a:bodyPr/>
              <a:lstStyle/>
              <a:p>
                <a:endParaRPr lang="nl-BE"/>
              </a:p>
            </p:txBody>
          </p:sp>
          <p:sp>
            <p:nvSpPr>
              <p:cNvPr id="93" name="Freeform 21">
                <a:extLst>
                  <a:ext uri="{FF2B5EF4-FFF2-40B4-BE49-F238E27FC236}">
                    <a16:creationId xmlns:a16="http://schemas.microsoft.com/office/drawing/2014/main" id="{6A96021B-DF3F-4C03-8951-F65C558F0400}"/>
                  </a:ext>
                </a:extLst>
              </p:cNvPr>
              <p:cNvSpPr>
                <a:spLocks/>
              </p:cNvSpPr>
              <p:nvPr/>
            </p:nvSpPr>
            <p:spPr bwMode="auto">
              <a:xfrm>
                <a:off x="2843" y="11533"/>
                <a:ext cx="723" cy="1080"/>
              </a:xfrm>
              <a:custGeom>
                <a:avLst/>
                <a:gdLst>
                  <a:gd name="T0" fmla="*/ 0 w 360"/>
                  <a:gd name="T1" fmla="*/ 32 h 1980"/>
                  <a:gd name="T2" fmla="*/ 5856 w 360"/>
                  <a:gd name="T3" fmla="*/ 0 h 1980"/>
                  <a:gd name="T4" fmla="*/ 5856 w 360"/>
                  <a:gd name="T5" fmla="*/ 143 h 1980"/>
                  <a:gd name="T6" fmla="*/ 0 w 360"/>
                  <a:gd name="T7" fmla="*/ 175 h 1980"/>
                  <a:gd name="T8" fmla="*/ 0 w 360"/>
                  <a:gd name="T9" fmla="*/ 32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94" name="Line 22">
                <a:extLst>
                  <a:ext uri="{FF2B5EF4-FFF2-40B4-BE49-F238E27FC236}">
                    <a16:creationId xmlns:a16="http://schemas.microsoft.com/office/drawing/2014/main" id="{E9F35D41-273B-4132-A85C-2311F82739C6}"/>
                  </a:ext>
                </a:extLst>
              </p:cNvPr>
              <p:cNvSpPr>
                <a:spLocks noChangeShapeType="1"/>
              </p:cNvSpPr>
              <p:nvPr/>
            </p:nvSpPr>
            <p:spPr bwMode="auto">
              <a:xfrm>
                <a:off x="3216" y="11543"/>
                <a:ext cx="1" cy="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5" name="Oval 23">
                <a:extLst>
                  <a:ext uri="{FF2B5EF4-FFF2-40B4-BE49-F238E27FC236}">
                    <a16:creationId xmlns:a16="http://schemas.microsoft.com/office/drawing/2014/main" id="{D1CAF623-A08D-4A97-A5C5-30C28D08C11C}"/>
                  </a:ext>
                </a:extLst>
              </p:cNvPr>
              <p:cNvSpPr>
                <a:spLocks noChangeArrowheads="1"/>
              </p:cNvSpPr>
              <p:nvPr/>
            </p:nvSpPr>
            <p:spPr bwMode="auto">
              <a:xfrm>
                <a:off x="2497" y="12253"/>
                <a:ext cx="180" cy="180"/>
              </a:xfrm>
              <a:prstGeom prst="ellipse">
                <a:avLst/>
              </a:prstGeom>
              <a:solidFill>
                <a:srgbClr val="FFFFFF"/>
              </a:solidFill>
              <a:ln w="9525">
                <a:solidFill>
                  <a:srgbClr val="000000"/>
                </a:solidFill>
                <a:round/>
                <a:headEnd/>
                <a:tailEnd/>
              </a:ln>
            </p:spPr>
            <p:txBody>
              <a:bodyPr/>
              <a:lstStyle/>
              <a:p>
                <a:endParaRPr lang="nl-BE"/>
              </a:p>
            </p:txBody>
          </p:sp>
        </p:grpSp>
      </p:grpSp>
      <p:sp>
        <p:nvSpPr>
          <p:cNvPr id="96" name="Text Box 56">
            <a:extLst>
              <a:ext uri="{FF2B5EF4-FFF2-40B4-BE49-F238E27FC236}">
                <a16:creationId xmlns:a16="http://schemas.microsoft.com/office/drawing/2014/main" id="{33AE9165-8AC7-4AAA-99BA-4D3D7BDFC4EA}"/>
              </a:ext>
            </a:extLst>
          </p:cNvPr>
          <p:cNvSpPr txBox="1">
            <a:spLocks noChangeArrowheads="1"/>
          </p:cNvSpPr>
          <p:nvPr/>
        </p:nvSpPr>
        <p:spPr bwMode="auto">
          <a:xfrm>
            <a:off x="5493834" y="1908375"/>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B</a:t>
            </a:r>
            <a:endParaRPr lang="nl-NL" dirty="0"/>
          </a:p>
        </p:txBody>
      </p:sp>
      <p:sp>
        <p:nvSpPr>
          <p:cNvPr id="101" name="AutoShape 27">
            <a:extLst>
              <a:ext uri="{FF2B5EF4-FFF2-40B4-BE49-F238E27FC236}">
                <a16:creationId xmlns:a16="http://schemas.microsoft.com/office/drawing/2014/main" id="{930F43DB-9957-47BA-96CB-6D3808075847}"/>
              </a:ext>
            </a:extLst>
          </p:cNvPr>
          <p:cNvSpPr>
            <a:spLocks noChangeArrowheads="1"/>
          </p:cNvSpPr>
          <p:nvPr/>
        </p:nvSpPr>
        <p:spPr bwMode="auto">
          <a:xfrm>
            <a:off x="5798890" y="3142504"/>
            <a:ext cx="800100" cy="884237"/>
          </a:xfrm>
          <a:prstGeom prst="flowChartPredefinedProcess">
            <a:avLst/>
          </a:prstGeom>
          <a:solidFill>
            <a:schemeClr val="accent2">
              <a:lumMod val="40000"/>
              <a:lumOff val="60000"/>
            </a:schemeClr>
          </a:solidFill>
          <a:ln w="9525">
            <a:solidFill>
              <a:srgbClr val="000000"/>
            </a:solidFill>
            <a:miter lim="800000"/>
            <a:headEnd/>
            <a:tailEnd/>
          </a:ln>
        </p:spPr>
        <p:txBody>
          <a:bodyPr/>
          <a:lstStyle/>
          <a:p>
            <a:endParaRPr lang="nl-BE"/>
          </a:p>
        </p:txBody>
      </p:sp>
      <p:sp>
        <p:nvSpPr>
          <p:cNvPr id="102" name="AutoShape 27">
            <a:extLst>
              <a:ext uri="{FF2B5EF4-FFF2-40B4-BE49-F238E27FC236}">
                <a16:creationId xmlns:a16="http://schemas.microsoft.com/office/drawing/2014/main" id="{82ACEA30-1495-43E4-B362-A115660A8400}"/>
              </a:ext>
            </a:extLst>
          </p:cNvPr>
          <p:cNvSpPr>
            <a:spLocks noChangeArrowheads="1"/>
          </p:cNvSpPr>
          <p:nvPr/>
        </p:nvSpPr>
        <p:spPr bwMode="auto">
          <a:xfrm>
            <a:off x="3116310" y="3143874"/>
            <a:ext cx="800100" cy="884237"/>
          </a:xfrm>
          <a:prstGeom prst="flowChartPredefinedProcess">
            <a:avLst/>
          </a:prstGeom>
          <a:solidFill>
            <a:schemeClr val="accent6">
              <a:lumMod val="40000"/>
              <a:lumOff val="60000"/>
            </a:schemeClr>
          </a:solidFill>
          <a:ln w="9525">
            <a:solidFill>
              <a:srgbClr val="000000"/>
            </a:solidFill>
            <a:miter lim="800000"/>
            <a:headEnd/>
            <a:tailEnd/>
          </a:ln>
        </p:spPr>
        <p:txBody>
          <a:bodyPr/>
          <a:lstStyle/>
          <a:p>
            <a:endParaRPr lang="nl-BE"/>
          </a:p>
        </p:txBody>
      </p:sp>
      <p:sp>
        <p:nvSpPr>
          <p:cNvPr id="103" name="Text Box 28">
            <a:extLst>
              <a:ext uri="{FF2B5EF4-FFF2-40B4-BE49-F238E27FC236}">
                <a16:creationId xmlns:a16="http://schemas.microsoft.com/office/drawing/2014/main" id="{E18EA74F-B721-4340-8DD5-8CC86846133A}"/>
              </a:ext>
            </a:extLst>
          </p:cNvPr>
          <p:cNvSpPr txBox="1">
            <a:spLocks noChangeArrowheads="1"/>
          </p:cNvSpPr>
          <p:nvPr/>
        </p:nvSpPr>
        <p:spPr bwMode="auto">
          <a:xfrm>
            <a:off x="5785415" y="3265341"/>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Aankoop-journaal</a:t>
            </a:r>
            <a:endParaRPr lang="nl-NL" dirty="0"/>
          </a:p>
        </p:txBody>
      </p:sp>
      <p:sp>
        <p:nvSpPr>
          <p:cNvPr id="104" name="Text Box 28">
            <a:extLst>
              <a:ext uri="{FF2B5EF4-FFF2-40B4-BE49-F238E27FC236}">
                <a16:creationId xmlns:a16="http://schemas.microsoft.com/office/drawing/2014/main" id="{6670D073-0B1C-408C-A4D6-B21572B18DC2}"/>
              </a:ext>
            </a:extLst>
          </p:cNvPr>
          <p:cNvSpPr txBox="1">
            <a:spLocks noChangeArrowheads="1"/>
          </p:cNvSpPr>
          <p:nvPr/>
        </p:nvSpPr>
        <p:spPr bwMode="auto">
          <a:xfrm>
            <a:off x="3143925" y="3264504"/>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Verkoop-journaal</a:t>
            </a:r>
            <a:endParaRPr lang="nl-NL" dirty="0"/>
          </a:p>
        </p:txBody>
      </p:sp>
      <p:sp>
        <p:nvSpPr>
          <p:cNvPr id="108" name="Line 29">
            <a:extLst>
              <a:ext uri="{FF2B5EF4-FFF2-40B4-BE49-F238E27FC236}">
                <a16:creationId xmlns:a16="http://schemas.microsoft.com/office/drawing/2014/main" id="{9149BFB5-EA12-47D0-AB87-4FF173EDA3F5}"/>
              </a:ext>
            </a:extLst>
          </p:cNvPr>
          <p:cNvSpPr>
            <a:spLocks noChangeShapeType="1"/>
          </p:cNvSpPr>
          <p:nvPr/>
        </p:nvSpPr>
        <p:spPr bwMode="auto">
          <a:xfrm flipH="1" flipV="1">
            <a:off x="3888727" y="3495964"/>
            <a:ext cx="520765" cy="58771"/>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09" name="Line 29">
            <a:extLst>
              <a:ext uri="{FF2B5EF4-FFF2-40B4-BE49-F238E27FC236}">
                <a16:creationId xmlns:a16="http://schemas.microsoft.com/office/drawing/2014/main" id="{DDFE0D10-5CD8-421D-95E9-C27C83997E9E}"/>
              </a:ext>
            </a:extLst>
          </p:cNvPr>
          <p:cNvSpPr>
            <a:spLocks noChangeShapeType="1"/>
          </p:cNvSpPr>
          <p:nvPr/>
        </p:nvSpPr>
        <p:spPr bwMode="auto">
          <a:xfrm flipH="1" flipV="1">
            <a:off x="6553205" y="3484855"/>
            <a:ext cx="708114" cy="12422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10" name="Line 29">
            <a:extLst>
              <a:ext uri="{FF2B5EF4-FFF2-40B4-BE49-F238E27FC236}">
                <a16:creationId xmlns:a16="http://schemas.microsoft.com/office/drawing/2014/main" id="{4FBD2FF7-03AA-4F67-82B0-E9B761E887C3}"/>
              </a:ext>
            </a:extLst>
          </p:cNvPr>
          <p:cNvSpPr>
            <a:spLocks noChangeShapeType="1"/>
          </p:cNvSpPr>
          <p:nvPr/>
        </p:nvSpPr>
        <p:spPr bwMode="auto">
          <a:xfrm flipV="1">
            <a:off x="6792181" y="1635822"/>
            <a:ext cx="455510" cy="301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grpSp>
        <p:nvGrpSpPr>
          <p:cNvPr id="18" name="Group 17">
            <a:extLst>
              <a:ext uri="{FF2B5EF4-FFF2-40B4-BE49-F238E27FC236}">
                <a16:creationId xmlns:a16="http://schemas.microsoft.com/office/drawing/2014/main" id="{FCAE627B-56E3-4ACB-A2DE-483FAEE74801}"/>
              </a:ext>
            </a:extLst>
          </p:cNvPr>
          <p:cNvGrpSpPr/>
          <p:nvPr/>
        </p:nvGrpSpPr>
        <p:grpSpPr>
          <a:xfrm>
            <a:off x="7198052" y="3084246"/>
            <a:ext cx="723762" cy="1097772"/>
            <a:chOff x="7359417" y="2028652"/>
            <a:chExt cx="723762" cy="1097772"/>
          </a:xfrm>
        </p:grpSpPr>
        <p:grpSp>
          <p:nvGrpSpPr>
            <p:cNvPr id="75" name="Group 49">
              <a:extLst>
                <a:ext uri="{FF2B5EF4-FFF2-40B4-BE49-F238E27FC236}">
                  <a16:creationId xmlns:a16="http://schemas.microsoft.com/office/drawing/2014/main" id="{DE280826-7496-47F0-8610-1E1E770EA47E}"/>
                </a:ext>
              </a:extLst>
            </p:cNvPr>
            <p:cNvGrpSpPr>
              <a:grpSpLocks/>
            </p:cNvGrpSpPr>
            <p:nvPr/>
          </p:nvGrpSpPr>
          <p:grpSpPr bwMode="auto">
            <a:xfrm>
              <a:off x="7422685" y="2028652"/>
              <a:ext cx="377491" cy="1097772"/>
              <a:chOff x="5917" y="13117"/>
              <a:chExt cx="893" cy="1980"/>
            </a:xfrm>
          </p:grpSpPr>
          <p:sp>
            <p:nvSpPr>
              <p:cNvPr id="76" name="Rectangle 50">
                <a:extLst>
                  <a:ext uri="{FF2B5EF4-FFF2-40B4-BE49-F238E27FC236}">
                    <a16:creationId xmlns:a16="http://schemas.microsoft.com/office/drawing/2014/main" id="{30F0D752-6BEB-4332-AC18-339C85B0D057}"/>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77" name="Freeform 51">
                <a:extLst>
                  <a:ext uri="{FF2B5EF4-FFF2-40B4-BE49-F238E27FC236}">
                    <a16:creationId xmlns:a16="http://schemas.microsoft.com/office/drawing/2014/main" id="{C12631CF-4B46-4689-B8F8-B809431EB327}"/>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78" name="Oval 52">
                <a:extLst>
                  <a:ext uri="{FF2B5EF4-FFF2-40B4-BE49-F238E27FC236}">
                    <a16:creationId xmlns:a16="http://schemas.microsoft.com/office/drawing/2014/main" id="{6F886520-ED54-4D59-A174-2D9DA57A9D66}"/>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79" name="Line 53">
                <a:extLst>
                  <a:ext uri="{FF2B5EF4-FFF2-40B4-BE49-F238E27FC236}">
                    <a16:creationId xmlns:a16="http://schemas.microsoft.com/office/drawing/2014/main" id="{8EAB7E61-B431-416B-9E4E-50844E0C0688}"/>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0" name="Line 54">
                <a:extLst>
                  <a:ext uri="{FF2B5EF4-FFF2-40B4-BE49-F238E27FC236}">
                    <a16:creationId xmlns:a16="http://schemas.microsoft.com/office/drawing/2014/main" id="{452B0D6F-D02B-4236-9C33-74E17692415C}"/>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81" name="Text Box 56">
              <a:extLst>
                <a:ext uri="{FF2B5EF4-FFF2-40B4-BE49-F238E27FC236}">
                  <a16:creationId xmlns:a16="http://schemas.microsoft.com/office/drawing/2014/main" id="{E5BDD228-85D0-4B3E-9C1B-F9FC95D172F8}"/>
                </a:ext>
              </a:extLst>
            </p:cNvPr>
            <p:cNvSpPr txBox="1">
              <a:spLocks noChangeArrowheads="1"/>
            </p:cNvSpPr>
            <p:nvPr/>
          </p:nvSpPr>
          <p:spPr bwMode="auto">
            <a:xfrm>
              <a:off x="7359417" y="2269479"/>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grpSp>
          <p:nvGrpSpPr>
            <p:cNvPr id="119" name="Group 49">
              <a:extLst>
                <a:ext uri="{FF2B5EF4-FFF2-40B4-BE49-F238E27FC236}">
                  <a16:creationId xmlns:a16="http://schemas.microsoft.com/office/drawing/2014/main" id="{35152D86-F4BB-43EC-A39C-5A0A93485425}"/>
                </a:ext>
              </a:extLst>
            </p:cNvPr>
            <p:cNvGrpSpPr>
              <a:grpSpLocks/>
            </p:cNvGrpSpPr>
            <p:nvPr/>
          </p:nvGrpSpPr>
          <p:grpSpPr bwMode="auto">
            <a:xfrm>
              <a:off x="7723609" y="2039956"/>
              <a:ext cx="359570" cy="1042514"/>
              <a:chOff x="5917" y="13117"/>
              <a:chExt cx="877" cy="1980"/>
            </a:xfrm>
          </p:grpSpPr>
          <p:sp>
            <p:nvSpPr>
              <p:cNvPr id="120" name="Rectangle 50">
                <a:extLst>
                  <a:ext uri="{FF2B5EF4-FFF2-40B4-BE49-F238E27FC236}">
                    <a16:creationId xmlns:a16="http://schemas.microsoft.com/office/drawing/2014/main" id="{FC6B07F6-0CCE-455E-8CDE-FBC76D917F75}"/>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21" name="Freeform 51">
                <a:extLst>
                  <a:ext uri="{FF2B5EF4-FFF2-40B4-BE49-F238E27FC236}">
                    <a16:creationId xmlns:a16="http://schemas.microsoft.com/office/drawing/2014/main" id="{255727AC-6F23-42D5-9EE5-2824D996685D}"/>
                  </a:ext>
                </a:extLst>
              </p:cNvPr>
              <p:cNvSpPr>
                <a:spLocks/>
              </p:cNvSpPr>
              <p:nvPr/>
            </p:nvSpPr>
            <p:spPr bwMode="auto">
              <a:xfrm>
                <a:off x="6434"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22" name="Oval 52">
                <a:extLst>
                  <a:ext uri="{FF2B5EF4-FFF2-40B4-BE49-F238E27FC236}">
                    <a16:creationId xmlns:a16="http://schemas.microsoft.com/office/drawing/2014/main" id="{2151FF08-A07B-4489-8AE4-847BB1240507}"/>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23" name="Line 53">
                <a:extLst>
                  <a:ext uri="{FF2B5EF4-FFF2-40B4-BE49-F238E27FC236}">
                    <a16:creationId xmlns:a16="http://schemas.microsoft.com/office/drawing/2014/main" id="{E825DF92-7467-4F6F-881F-CA27DDDD01FA}"/>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24" name="Line 54">
                <a:extLst>
                  <a:ext uri="{FF2B5EF4-FFF2-40B4-BE49-F238E27FC236}">
                    <a16:creationId xmlns:a16="http://schemas.microsoft.com/office/drawing/2014/main" id="{0039D6FA-90A7-46E6-B728-44D8B2EBF7A1}"/>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25" name="Text Box 56">
              <a:extLst>
                <a:ext uri="{FF2B5EF4-FFF2-40B4-BE49-F238E27FC236}">
                  <a16:creationId xmlns:a16="http://schemas.microsoft.com/office/drawing/2014/main" id="{97719206-81F0-4270-A148-EFDB22DDDE9F}"/>
                </a:ext>
              </a:extLst>
            </p:cNvPr>
            <p:cNvSpPr txBox="1">
              <a:spLocks noChangeArrowheads="1"/>
            </p:cNvSpPr>
            <p:nvPr/>
          </p:nvSpPr>
          <p:spPr bwMode="auto">
            <a:xfrm>
              <a:off x="7670304" y="2275956"/>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sp>
          <p:nvSpPr>
            <p:cNvPr id="142" name="Freeform: Shape 141">
              <a:extLst>
                <a:ext uri="{FF2B5EF4-FFF2-40B4-BE49-F238E27FC236}">
                  <a16:creationId xmlns:a16="http://schemas.microsoft.com/office/drawing/2014/main" id="{5D605582-2987-4F94-979E-4B7BB9B0EF17}"/>
                </a:ext>
              </a:extLst>
            </p:cNvPr>
            <p:cNvSpPr/>
            <p:nvPr/>
          </p:nvSpPr>
          <p:spPr>
            <a:xfrm>
              <a:off x="7448696" y="2048611"/>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3" name="Freeform: Shape 142">
              <a:extLst>
                <a:ext uri="{FF2B5EF4-FFF2-40B4-BE49-F238E27FC236}">
                  <a16:creationId xmlns:a16="http://schemas.microsoft.com/office/drawing/2014/main" id="{802E6715-F87D-40FE-8DA4-B8DBF5832372}"/>
                </a:ext>
              </a:extLst>
            </p:cNvPr>
            <p:cNvSpPr/>
            <p:nvPr/>
          </p:nvSpPr>
          <p:spPr>
            <a:xfrm>
              <a:off x="7736053" y="2051618"/>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7" name="Group 16">
            <a:extLst>
              <a:ext uri="{FF2B5EF4-FFF2-40B4-BE49-F238E27FC236}">
                <a16:creationId xmlns:a16="http://schemas.microsoft.com/office/drawing/2014/main" id="{F9F8B405-C36A-4771-AB9A-E0367BD7A922}"/>
              </a:ext>
            </a:extLst>
          </p:cNvPr>
          <p:cNvGrpSpPr/>
          <p:nvPr/>
        </p:nvGrpSpPr>
        <p:grpSpPr>
          <a:xfrm>
            <a:off x="4337711" y="3080277"/>
            <a:ext cx="915700" cy="1097772"/>
            <a:chOff x="4330976" y="1964167"/>
            <a:chExt cx="915700" cy="1097772"/>
          </a:xfrm>
        </p:grpSpPr>
        <p:sp>
          <p:nvSpPr>
            <p:cNvPr id="141" name="Freeform: Shape 140">
              <a:extLst>
                <a:ext uri="{FF2B5EF4-FFF2-40B4-BE49-F238E27FC236}">
                  <a16:creationId xmlns:a16="http://schemas.microsoft.com/office/drawing/2014/main" id="{C4BA6F17-56A9-4DE0-B41D-1D042FA68368}"/>
                </a:ext>
              </a:extLst>
            </p:cNvPr>
            <p:cNvSpPr/>
            <p:nvPr/>
          </p:nvSpPr>
          <p:spPr>
            <a:xfrm>
              <a:off x="4432561" y="1981850"/>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82" name="Group 49">
              <a:extLst>
                <a:ext uri="{FF2B5EF4-FFF2-40B4-BE49-F238E27FC236}">
                  <a16:creationId xmlns:a16="http://schemas.microsoft.com/office/drawing/2014/main" id="{D977DBB5-A996-4034-9254-D46879C2A795}"/>
                </a:ext>
              </a:extLst>
            </p:cNvPr>
            <p:cNvGrpSpPr>
              <a:grpSpLocks/>
            </p:cNvGrpSpPr>
            <p:nvPr/>
          </p:nvGrpSpPr>
          <p:grpSpPr bwMode="auto">
            <a:xfrm>
              <a:off x="4402758" y="1964167"/>
              <a:ext cx="377491" cy="1097772"/>
              <a:chOff x="5917" y="13117"/>
              <a:chExt cx="893" cy="1980"/>
            </a:xfrm>
          </p:grpSpPr>
          <p:sp>
            <p:nvSpPr>
              <p:cNvPr id="83" name="Rectangle 50">
                <a:extLst>
                  <a:ext uri="{FF2B5EF4-FFF2-40B4-BE49-F238E27FC236}">
                    <a16:creationId xmlns:a16="http://schemas.microsoft.com/office/drawing/2014/main" id="{04EF5542-999E-479F-B627-13697D05634F}"/>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84" name="Freeform 51">
                <a:extLst>
                  <a:ext uri="{FF2B5EF4-FFF2-40B4-BE49-F238E27FC236}">
                    <a16:creationId xmlns:a16="http://schemas.microsoft.com/office/drawing/2014/main" id="{FD67984F-CEBA-4916-92B2-9AE361466F43}"/>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85" name="Oval 52">
                <a:extLst>
                  <a:ext uri="{FF2B5EF4-FFF2-40B4-BE49-F238E27FC236}">
                    <a16:creationId xmlns:a16="http://schemas.microsoft.com/office/drawing/2014/main" id="{ED6AE7CE-CA15-464C-BD3C-CB93656F6C1D}"/>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86" name="Line 53">
                <a:extLst>
                  <a:ext uri="{FF2B5EF4-FFF2-40B4-BE49-F238E27FC236}">
                    <a16:creationId xmlns:a16="http://schemas.microsoft.com/office/drawing/2014/main" id="{BE27E407-DB80-4D7C-A7D7-361E1E48EB38}"/>
                  </a:ext>
                </a:extLst>
              </p:cNvPr>
              <p:cNvSpPr>
                <a:spLocks noChangeShapeType="1"/>
              </p:cNvSpPr>
              <p:nvPr/>
            </p:nvSpPr>
            <p:spPr bwMode="auto">
              <a:xfrm flipV="1">
                <a:off x="5917" y="13153"/>
                <a:ext cx="540" cy="3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7" name="Line 54">
                <a:extLst>
                  <a:ext uri="{FF2B5EF4-FFF2-40B4-BE49-F238E27FC236}">
                    <a16:creationId xmlns:a16="http://schemas.microsoft.com/office/drawing/2014/main" id="{7E574E71-7DBA-4F12-9CDC-952E73FD3439}"/>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88" name="Text Box 56">
              <a:extLst>
                <a:ext uri="{FF2B5EF4-FFF2-40B4-BE49-F238E27FC236}">
                  <a16:creationId xmlns:a16="http://schemas.microsoft.com/office/drawing/2014/main" id="{0E415F73-0DE7-4800-90A6-CBF66273E5BF}"/>
                </a:ext>
              </a:extLst>
            </p:cNvPr>
            <p:cNvSpPr txBox="1">
              <a:spLocks noChangeArrowheads="1"/>
            </p:cNvSpPr>
            <p:nvPr/>
          </p:nvSpPr>
          <p:spPr bwMode="auto">
            <a:xfrm>
              <a:off x="4330976" y="2178044"/>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grpSp>
          <p:nvGrpSpPr>
            <p:cNvPr id="126" name="Group 49">
              <a:extLst>
                <a:ext uri="{FF2B5EF4-FFF2-40B4-BE49-F238E27FC236}">
                  <a16:creationId xmlns:a16="http://schemas.microsoft.com/office/drawing/2014/main" id="{E385190E-1467-4EF7-AB34-183BA57AEC33}"/>
                </a:ext>
              </a:extLst>
            </p:cNvPr>
            <p:cNvGrpSpPr>
              <a:grpSpLocks/>
            </p:cNvGrpSpPr>
            <p:nvPr/>
          </p:nvGrpSpPr>
          <p:grpSpPr bwMode="auto">
            <a:xfrm>
              <a:off x="4651936" y="2083885"/>
              <a:ext cx="343475" cy="947422"/>
              <a:chOff x="5913" y="13117"/>
              <a:chExt cx="897" cy="1980"/>
            </a:xfrm>
          </p:grpSpPr>
          <p:sp>
            <p:nvSpPr>
              <p:cNvPr id="127" name="Rectangle 50">
                <a:extLst>
                  <a:ext uri="{FF2B5EF4-FFF2-40B4-BE49-F238E27FC236}">
                    <a16:creationId xmlns:a16="http://schemas.microsoft.com/office/drawing/2014/main" id="{E2E9EA39-BA78-4865-9A6D-7E5B064BA7BF}"/>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28" name="Freeform 51">
                <a:extLst>
                  <a:ext uri="{FF2B5EF4-FFF2-40B4-BE49-F238E27FC236}">
                    <a16:creationId xmlns:a16="http://schemas.microsoft.com/office/drawing/2014/main" id="{FB5A767E-2FA6-43D3-BB9F-2CC98F90A0F1}"/>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29" name="Oval 52">
                <a:extLst>
                  <a:ext uri="{FF2B5EF4-FFF2-40B4-BE49-F238E27FC236}">
                    <a16:creationId xmlns:a16="http://schemas.microsoft.com/office/drawing/2014/main" id="{F31728DE-2027-490C-B91F-6DCC524D36E3}"/>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30" name="Line 53">
                <a:extLst>
                  <a:ext uri="{FF2B5EF4-FFF2-40B4-BE49-F238E27FC236}">
                    <a16:creationId xmlns:a16="http://schemas.microsoft.com/office/drawing/2014/main" id="{0355DA68-540F-4097-A5A8-12917D516263}"/>
                  </a:ext>
                </a:extLst>
              </p:cNvPr>
              <p:cNvSpPr>
                <a:spLocks noChangeShapeType="1"/>
              </p:cNvSpPr>
              <p:nvPr/>
            </p:nvSpPr>
            <p:spPr bwMode="auto">
              <a:xfrm flipV="1">
                <a:off x="5913" y="13153"/>
                <a:ext cx="544" cy="3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31" name="Line 54">
                <a:extLst>
                  <a:ext uri="{FF2B5EF4-FFF2-40B4-BE49-F238E27FC236}">
                    <a16:creationId xmlns:a16="http://schemas.microsoft.com/office/drawing/2014/main" id="{5C10BCA3-3259-43B1-8932-8A28D1DE2505}"/>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132" name="Group 49">
              <a:extLst>
                <a:ext uri="{FF2B5EF4-FFF2-40B4-BE49-F238E27FC236}">
                  <a16:creationId xmlns:a16="http://schemas.microsoft.com/office/drawing/2014/main" id="{BE01DEDA-E97B-4425-925D-6C484311B724}"/>
                </a:ext>
              </a:extLst>
            </p:cNvPr>
            <p:cNvGrpSpPr>
              <a:grpSpLocks/>
            </p:cNvGrpSpPr>
            <p:nvPr/>
          </p:nvGrpSpPr>
          <p:grpSpPr bwMode="auto">
            <a:xfrm>
              <a:off x="4894720" y="1976426"/>
              <a:ext cx="351956" cy="1027231"/>
              <a:chOff x="5911" y="13117"/>
              <a:chExt cx="882" cy="1980"/>
            </a:xfrm>
          </p:grpSpPr>
          <p:sp>
            <p:nvSpPr>
              <p:cNvPr id="133" name="Rectangle 50">
                <a:extLst>
                  <a:ext uri="{FF2B5EF4-FFF2-40B4-BE49-F238E27FC236}">
                    <a16:creationId xmlns:a16="http://schemas.microsoft.com/office/drawing/2014/main" id="{CAFDEB7B-3D19-4509-8730-6591EE2E315B}"/>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34" name="Freeform 51">
                <a:extLst>
                  <a:ext uri="{FF2B5EF4-FFF2-40B4-BE49-F238E27FC236}">
                    <a16:creationId xmlns:a16="http://schemas.microsoft.com/office/drawing/2014/main" id="{F9950B84-D514-42FE-BFE1-21DE7F82390F}"/>
                  </a:ext>
                </a:extLst>
              </p:cNvPr>
              <p:cNvSpPr>
                <a:spLocks/>
              </p:cNvSpPr>
              <p:nvPr/>
            </p:nvSpPr>
            <p:spPr bwMode="auto">
              <a:xfrm>
                <a:off x="6433"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35" name="Oval 52">
                <a:extLst>
                  <a:ext uri="{FF2B5EF4-FFF2-40B4-BE49-F238E27FC236}">
                    <a16:creationId xmlns:a16="http://schemas.microsoft.com/office/drawing/2014/main" id="{77264467-76C7-417B-A5CA-0F997B5120B2}"/>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36" name="Line 53">
                <a:extLst>
                  <a:ext uri="{FF2B5EF4-FFF2-40B4-BE49-F238E27FC236}">
                    <a16:creationId xmlns:a16="http://schemas.microsoft.com/office/drawing/2014/main" id="{D96A7134-600B-4012-A41D-BEDF425AD81A}"/>
                  </a:ext>
                </a:extLst>
              </p:cNvPr>
              <p:cNvSpPr>
                <a:spLocks noChangeShapeType="1"/>
              </p:cNvSpPr>
              <p:nvPr/>
            </p:nvSpPr>
            <p:spPr bwMode="auto">
              <a:xfrm flipV="1">
                <a:off x="5911" y="13153"/>
                <a:ext cx="546" cy="3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37" name="Line 54">
                <a:extLst>
                  <a:ext uri="{FF2B5EF4-FFF2-40B4-BE49-F238E27FC236}">
                    <a16:creationId xmlns:a16="http://schemas.microsoft.com/office/drawing/2014/main" id="{DF545E47-9778-4CB6-90C8-756A316C9FD8}"/>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38" name="Text Box 56">
              <a:extLst>
                <a:ext uri="{FF2B5EF4-FFF2-40B4-BE49-F238E27FC236}">
                  <a16:creationId xmlns:a16="http://schemas.microsoft.com/office/drawing/2014/main" id="{A9AA99E6-E446-4F99-A54C-48EC6EFAF57F}"/>
                </a:ext>
              </a:extLst>
            </p:cNvPr>
            <p:cNvSpPr txBox="1">
              <a:spLocks noChangeArrowheads="1"/>
            </p:cNvSpPr>
            <p:nvPr/>
          </p:nvSpPr>
          <p:spPr bwMode="auto">
            <a:xfrm>
              <a:off x="4572171" y="217649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139" name="Text Box 56">
              <a:extLst>
                <a:ext uri="{FF2B5EF4-FFF2-40B4-BE49-F238E27FC236}">
                  <a16:creationId xmlns:a16="http://schemas.microsoft.com/office/drawing/2014/main" id="{5367E49C-9340-46C9-A90C-29333662F727}"/>
                </a:ext>
              </a:extLst>
            </p:cNvPr>
            <p:cNvSpPr txBox="1">
              <a:spLocks noChangeArrowheads="1"/>
            </p:cNvSpPr>
            <p:nvPr/>
          </p:nvSpPr>
          <p:spPr bwMode="auto">
            <a:xfrm>
              <a:off x="4816374" y="2159321"/>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15" name="Freeform: Shape 14">
              <a:extLst>
                <a:ext uri="{FF2B5EF4-FFF2-40B4-BE49-F238E27FC236}">
                  <a16:creationId xmlns:a16="http://schemas.microsoft.com/office/drawing/2014/main" id="{73690654-2F2D-4CC6-B675-3DD7280E937F}"/>
                </a:ext>
              </a:extLst>
            </p:cNvPr>
            <p:cNvSpPr/>
            <p:nvPr/>
          </p:nvSpPr>
          <p:spPr>
            <a:xfrm>
              <a:off x="4903596" y="1987062"/>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Freeform: Shape 15">
              <a:extLst>
                <a:ext uri="{FF2B5EF4-FFF2-40B4-BE49-F238E27FC236}">
                  <a16:creationId xmlns:a16="http://schemas.microsoft.com/office/drawing/2014/main" id="{92F4AB17-9673-4666-8104-B2B042FF9F19}"/>
                </a:ext>
              </a:extLst>
            </p:cNvPr>
            <p:cNvSpPr/>
            <p:nvPr/>
          </p:nvSpPr>
          <p:spPr>
            <a:xfrm>
              <a:off x="4667459" y="2107642"/>
              <a:ext cx="261257" cy="145701"/>
            </a:xfrm>
            <a:custGeom>
              <a:avLst/>
              <a:gdLst>
                <a:gd name="connsiteX0" fmla="*/ 261257 w 261257"/>
                <a:gd name="connsiteY0" fmla="*/ 5024 h 145701"/>
                <a:gd name="connsiteX1" fmla="*/ 190919 w 261257"/>
                <a:gd name="connsiteY1" fmla="*/ 0 h 145701"/>
                <a:gd name="connsiteX2" fmla="*/ 0 w 261257"/>
                <a:gd name="connsiteY2" fmla="*/ 143189 h 145701"/>
                <a:gd name="connsiteX3" fmla="*/ 175846 w 261257"/>
                <a:gd name="connsiteY3" fmla="*/ 145701 h 145701"/>
                <a:gd name="connsiteX4" fmla="*/ 223576 w 261257"/>
                <a:gd name="connsiteY4" fmla="*/ 95459 h 145701"/>
                <a:gd name="connsiteX5" fmla="*/ 261257 w 261257"/>
                <a:gd name="connsiteY5" fmla="*/ 5024 h 14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7" h="145701">
                  <a:moveTo>
                    <a:pt x="261257" y="5024"/>
                  </a:moveTo>
                  <a:lnTo>
                    <a:pt x="190919" y="0"/>
                  </a:lnTo>
                  <a:lnTo>
                    <a:pt x="0" y="143189"/>
                  </a:lnTo>
                  <a:lnTo>
                    <a:pt x="175846" y="145701"/>
                  </a:lnTo>
                  <a:lnTo>
                    <a:pt x="223576" y="95459"/>
                  </a:lnTo>
                  <a:lnTo>
                    <a:pt x="261257" y="502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147" name="Text Box 4">
            <a:extLst>
              <a:ext uri="{FF2B5EF4-FFF2-40B4-BE49-F238E27FC236}">
                <a16:creationId xmlns:a16="http://schemas.microsoft.com/office/drawing/2014/main" id="{537D0F43-8142-4B2F-AC08-209C013AC8AC}"/>
              </a:ext>
            </a:extLst>
          </p:cNvPr>
          <p:cNvSpPr txBox="1">
            <a:spLocks noChangeArrowheads="1"/>
          </p:cNvSpPr>
          <p:nvPr/>
        </p:nvSpPr>
        <p:spPr bwMode="auto">
          <a:xfrm>
            <a:off x="661369" y="2658442"/>
            <a:ext cx="17145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Algemene rekeningen</a:t>
            </a:r>
            <a:endParaRPr lang="nl-NL"/>
          </a:p>
        </p:txBody>
      </p:sp>
      <p:sp>
        <p:nvSpPr>
          <p:cNvPr id="148" name="Line 29">
            <a:extLst>
              <a:ext uri="{FF2B5EF4-FFF2-40B4-BE49-F238E27FC236}">
                <a16:creationId xmlns:a16="http://schemas.microsoft.com/office/drawing/2014/main" id="{C5A554CB-8EB9-4A17-8AD3-6AFC09945641}"/>
              </a:ext>
            </a:extLst>
          </p:cNvPr>
          <p:cNvSpPr>
            <a:spLocks noChangeShapeType="1"/>
          </p:cNvSpPr>
          <p:nvPr/>
        </p:nvSpPr>
        <p:spPr bwMode="auto">
          <a:xfrm flipH="1" flipV="1">
            <a:off x="2124910" y="3000737"/>
            <a:ext cx="1147993" cy="146950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49" name="TextBox 148">
            <a:extLst>
              <a:ext uri="{FF2B5EF4-FFF2-40B4-BE49-F238E27FC236}">
                <a16:creationId xmlns:a16="http://schemas.microsoft.com/office/drawing/2014/main" id="{51182284-B7F3-4F79-8834-106F99F9D8A8}"/>
              </a:ext>
            </a:extLst>
          </p:cNvPr>
          <p:cNvSpPr txBox="1"/>
          <p:nvPr/>
        </p:nvSpPr>
        <p:spPr>
          <a:xfrm rot="3146140">
            <a:off x="1952101" y="3447003"/>
            <a:ext cx="1470724" cy="276999"/>
          </a:xfrm>
          <a:prstGeom prst="rect">
            <a:avLst/>
          </a:prstGeom>
          <a:noFill/>
        </p:spPr>
        <p:txBody>
          <a:bodyPr wrap="none" rtlCol="0">
            <a:spAutoFit/>
          </a:bodyPr>
          <a:lstStyle/>
          <a:p>
            <a:r>
              <a:rPr lang="nl-BE" sz="1200" dirty="0">
                <a:solidFill>
                  <a:schemeClr val="accent1"/>
                </a:solidFill>
              </a:rPr>
              <a:t>Centralisatie 400000</a:t>
            </a:r>
          </a:p>
        </p:txBody>
      </p:sp>
      <p:sp>
        <p:nvSpPr>
          <p:cNvPr id="150" name="Line 29">
            <a:extLst>
              <a:ext uri="{FF2B5EF4-FFF2-40B4-BE49-F238E27FC236}">
                <a16:creationId xmlns:a16="http://schemas.microsoft.com/office/drawing/2014/main" id="{599CCA6F-C71B-415F-8458-09DD90FB9893}"/>
              </a:ext>
            </a:extLst>
          </p:cNvPr>
          <p:cNvSpPr>
            <a:spLocks noChangeShapeType="1"/>
          </p:cNvSpPr>
          <p:nvPr/>
        </p:nvSpPr>
        <p:spPr bwMode="auto">
          <a:xfrm flipH="1" flipV="1">
            <a:off x="1847242" y="3010718"/>
            <a:ext cx="1398759" cy="206871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3" name="TextBox 152">
            <a:extLst>
              <a:ext uri="{FF2B5EF4-FFF2-40B4-BE49-F238E27FC236}">
                <a16:creationId xmlns:a16="http://schemas.microsoft.com/office/drawing/2014/main" id="{A4698133-0368-477F-80C9-2FBF16002717}"/>
              </a:ext>
            </a:extLst>
          </p:cNvPr>
          <p:cNvSpPr txBox="1"/>
          <p:nvPr/>
        </p:nvSpPr>
        <p:spPr>
          <a:xfrm rot="3407416">
            <a:off x="1855594" y="3830624"/>
            <a:ext cx="1470724" cy="276999"/>
          </a:xfrm>
          <a:prstGeom prst="rect">
            <a:avLst/>
          </a:prstGeom>
          <a:noFill/>
        </p:spPr>
        <p:txBody>
          <a:bodyPr wrap="none" rtlCol="0">
            <a:spAutoFit/>
          </a:bodyPr>
          <a:lstStyle/>
          <a:p>
            <a:r>
              <a:rPr lang="nl-BE" sz="1200" dirty="0">
                <a:solidFill>
                  <a:schemeClr val="accent1"/>
                </a:solidFill>
              </a:rPr>
              <a:t>Centralisatie 440000</a:t>
            </a:r>
          </a:p>
        </p:txBody>
      </p:sp>
      <p:sp>
        <p:nvSpPr>
          <p:cNvPr id="21" name="Freeform: Shape 20">
            <a:extLst>
              <a:ext uri="{FF2B5EF4-FFF2-40B4-BE49-F238E27FC236}">
                <a16:creationId xmlns:a16="http://schemas.microsoft.com/office/drawing/2014/main" id="{1FFB79A6-CC26-4EA6-B304-828AA5EBB2B4}"/>
              </a:ext>
            </a:extLst>
          </p:cNvPr>
          <p:cNvSpPr/>
          <p:nvPr/>
        </p:nvSpPr>
        <p:spPr>
          <a:xfrm>
            <a:off x="3240159" y="4901453"/>
            <a:ext cx="3127023" cy="488947"/>
          </a:xfrm>
          <a:custGeom>
            <a:avLst/>
            <a:gdLst>
              <a:gd name="connsiteX0" fmla="*/ 0 w 3381935"/>
              <a:gd name="connsiteY0" fmla="*/ 174812 h 488947"/>
              <a:gd name="connsiteX1" fmla="*/ 1640541 w 3381935"/>
              <a:gd name="connsiteY1" fmla="*/ 443753 h 488947"/>
              <a:gd name="connsiteX2" fmla="*/ 2575112 w 3381935"/>
              <a:gd name="connsiteY2" fmla="*/ 443753 h 488947"/>
              <a:gd name="connsiteX3" fmla="*/ 3381935 w 3381935"/>
              <a:gd name="connsiteY3" fmla="*/ 0 h 488947"/>
            </a:gdLst>
            <a:ahLst/>
            <a:cxnLst>
              <a:cxn ang="0">
                <a:pos x="connsiteX0" y="connsiteY0"/>
              </a:cxn>
              <a:cxn ang="0">
                <a:pos x="connsiteX1" y="connsiteY1"/>
              </a:cxn>
              <a:cxn ang="0">
                <a:pos x="connsiteX2" y="connsiteY2"/>
              </a:cxn>
              <a:cxn ang="0">
                <a:pos x="connsiteX3" y="connsiteY3"/>
              </a:cxn>
            </a:cxnLst>
            <a:rect l="l" t="t" r="r" b="b"/>
            <a:pathLst>
              <a:path w="3381935" h="488947">
                <a:moveTo>
                  <a:pt x="0" y="174812"/>
                </a:moveTo>
                <a:cubicBezTo>
                  <a:pt x="605678" y="286871"/>
                  <a:pt x="1211356" y="398930"/>
                  <a:pt x="1640541" y="443753"/>
                </a:cubicBezTo>
                <a:cubicBezTo>
                  <a:pt x="2069726" y="488576"/>
                  <a:pt x="2284880" y="517712"/>
                  <a:pt x="2575112" y="443753"/>
                </a:cubicBezTo>
                <a:cubicBezTo>
                  <a:pt x="2865344" y="369794"/>
                  <a:pt x="3123639" y="184897"/>
                  <a:pt x="3381935" y="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Freeform: Shape 21">
            <a:extLst>
              <a:ext uri="{FF2B5EF4-FFF2-40B4-BE49-F238E27FC236}">
                <a16:creationId xmlns:a16="http://schemas.microsoft.com/office/drawing/2014/main" id="{150EE5A3-3B75-40DE-8FAF-FB3526D0EE9A}"/>
              </a:ext>
            </a:extLst>
          </p:cNvPr>
          <p:cNvSpPr/>
          <p:nvPr/>
        </p:nvSpPr>
        <p:spPr>
          <a:xfrm>
            <a:off x="2998694" y="1236159"/>
            <a:ext cx="4249270" cy="821241"/>
          </a:xfrm>
          <a:custGeom>
            <a:avLst/>
            <a:gdLst>
              <a:gd name="connsiteX0" fmla="*/ 4249270 w 4249270"/>
              <a:gd name="connsiteY0" fmla="*/ 81653 h 821241"/>
              <a:gd name="connsiteX1" fmla="*/ 1855694 w 4249270"/>
              <a:gd name="connsiteY1" fmla="*/ 68206 h 821241"/>
              <a:gd name="connsiteX2" fmla="*/ 0 w 4249270"/>
              <a:gd name="connsiteY2" fmla="*/ 821241 h 821241"/>
            </a:gdLst>
            <a:ahLst/>
            <a:cxnLst>
              <a:cxn ang="0">
                <a:pos x="connsiteX0" y="connsiteY0"/>
              </a:cxn>
              <a:cxn ang="0">
                <a:pos x="connsiteX1" y="connsiteY1"/>
              </a:cxn>
              <a:cxn ang="0">
                <a:pos x="connsiteX2" y="connsiteY2"/>
              </a:cxn>
            </a:cxnLst>
            <a:rect l="l" t="t" r="r" b="b"/>
            <a:pathLst>
              <a:path w="4249270" h="821241">
                <a:moveTo>
                  <a:pt x="4249270" y="81653"/>
                </a:moveTo>
                <a:cubicBezTo>
                  <a:pt x="3406587" y="13297"/>
                  <a:pt x="2563905" y="-55059"/>
                  <a:pt x="1855694" y="68206"/>
                </a:cubicBezTo>
                <a:cubicBezTo>
                  <a:pt x="1147483" y="191471"/>
                  <a:pt x="573741" y="506356"/>
                  <a:pt x="0" y="821241"/>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4" name="Straight Connector 23">
            <a:extLst>
              <a:ext uri="{FF2B5EF4-FFF2-40B4-BE49-F238E27FC236}">
                <a16:creationId xmlns:a16="http://schemas.microsoft.com/office/drawing/2014/main" id="{A8B7F8F1-1524-4B5D-856B-6F250BED9303}"/>
              </a:ext>
            </a:extLst>
          </p:cNvPr>
          <p:cNvCxnSpPr/>
          <p:nvPr/>
        </p:nvCxnSpPr>
        <p:spPr>
          <a:xfrm flipH="1">
            <a:off x="1928725" y="2059155"/>
            <a:ext cx="1069786" cy="608091"/>
          </a:xfrm>
          <a:prstGeom prst="line">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767CB320-DFE8-4DC6-A9A8-3EADA271BEAF}"/>
              </a:ext>
            </a:extLst>
          </p:cNvPr>
          <p:cNvSpPr txBox="1"/>
          <p:nvPr/>
        </p:nvSpPr>
        <p:spPr>
          <a:xfrm rot="19858603">
            <a:off x="2281520" y="1999912"/>
            <a:ext cx="1470724" cy="276999"/>
          </a:xfrm>
          <a:prstGeom prst="rect">
            <a:avLst/>
          </a:prstGeom>
          <a:noFill/>
        </p:spPr>
        <p:txBody>
          <a:bodyPr wrap="none" rtlCol="0">
            <a:spAutoFit/>
          </a:bodyPr>
          <a:lstStyle/>
          <a:p>
            <a:r>
              <a:rPr lang="nl-BE" sz="1200" dirty="0">
                <a:solidFill>
                  <a:schemeClr val="accent1"/>
                </a:solidFill>
              </a:rPr>
              <a:t>Centralisatie 550000</a:t>
            </a:r>
          </a:p>
        </p:txBody>
      </p:sp>
      <p:sp>
        <p:nvSpPr>
          <p:cNvPr id="159" name="TextBox 158">
            <a:extLst>
              <a:ext uri="{FF2B5EF4-FFF2-40B4-BE49-F238E27FC236}">
                <a16:creationId xmlns:a16="http://schemas.microsoft.com/office/drawing/2014/main" id="{0B965444-6868-4609-819A-2E2218860E74}"/>
              </a:ext>
            </a:extLst>
          </p:cNvPr>
          <p:cNvSpPr txBox="1"/>
          <p:nvPr/>
        </p:nvSpPr>
        <p:spPr>
          <a:xfrm rot="20225193">
            <a:off x="2782028" y="2111941"/>
            <a:ext cx="2133918" cy="276999"/>
          </a:xfrm>
          <a:prstGeom prst="rect">
            <a:avLst/>
          </a:prstGeom>
          <a:noFill/>
        </p:spPr>
        <p:txBody>
          <a:bodyPr wrap="none" rtlCol="0">
            <a:spAutoFit/>
          </a:bodyPr>
          <a:lstStyle/>
          <a:p>
            <a:r>
              <a:rPr lang="nl-BE" sz="1200" dirty="0">
                <a:solidFill>
                  <a:schemeClr val="accent1"/>
                </a:solidFill>
              </a:rPr>
              <a:t>Inboeking op 41/42/43/45/48</a:t>
            </a:r>
          </a:p>
        </p:txBody>
      </p:sp>
      <p:sp>
        <p:nvSpPr>
          <p:cNvPr id="160" name="AutoShape 18">
            <a:extLst>
              <a:ext uri="{FF2B5EF4-FFF2-40B4-BE49-F238E27FC236}">
                <a16:creationId xmlns:a16="http://schemas.microsoft.com/office/drawing/2014/main" id="{ED32F675-CCF4-41BD-B809-122364C7E2D4}"/>
              </a:ext>
            </a:extLst>
          </p:cNvPr>
          <p:cNvSpPr>
            <a:spLocks noChangeArrowheads="1"/>
          </p:cNvSpPr>
          <p:nvPr/>
        </p:nvSpPr>
        <p:spPr bwMode="auto">
          <a:xfrm>
            <a:off x="1811042" y="4365745"/>
            <a:ext cx="800100" cy="88423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61" name="Text Box 19">
            <a:extLst>
              <a:ext uri="{FF2B5EF4-FFF2-40B4-BE49-F238E27FC236}">
                <a16:creationId xmlns:a16="http://schemas.microsoft.com/office/drawing/2014/main" id="{7D49BE3A-9390-4C42-90DD-47C1C9930340}"/>
              </a:ext>
            </a:extLst>
          </p:cNvPr>
          <p:cNvSpPr txBox="1">
            <a:spLocks noChangeArrowheads="1"/>
          </p:cNvSpPr>
          <p:nvPr/>
        </p:nvSpPr>
        <p:spPr bwMode="auto">
          <a:xfrm>
            <a:off x="1824426" y="4443426"/>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Rekening</a:t>
            </a:r>
          </a:p>
          <a:p>
            <a:pPr algn="ctr" eaLnBrk="1" hangingPunct="1"/>
            <a:r>
              <a:rPr lang="nl-NL" sz="1000" dirty="0"/>
              <a:t>(</a:t>
            </a:r>
            <a:r>
              <a:rPr lang="nl-NL" sz="1000" dirty="0" err="1"/>
              <a:t>grootbk</a:t>
            </a:r>
            <a:r>
              <a:rPr lang="nl-NL" sz="1000" dirty="0"/>
              <a:t>)</a:t>
            </a:r>
            <a:endParaRPr lang="nl-NL" dirty="0"/>
          </a:p>
        </p:txBody>
      </p:sp>
      <p:sp>
        <p:nvSpPr>
          <p:cNvPr id="162" name="Line 29">
            <a:extLst>
              <a:ext uri="{FF2B5EF4-FFF2-40B4-BE49-F238E27FC236}">
                <a16:creationId xmlns:a16="http://schemas.microsoft.com/office/drawing/2014/main" id="{35EAB502-4F45-4994-A68D-C27AAE9560B0}"/>
              </a:ext>
            </a:extLst>
          </p:cNvPr>
          <p:cNvSpPr>
            <a:spLocks noChangeShapeType="1"/>
          </p:cNvSpPr>
          <p:nvPr/>
        </p:nvSpPr>
        <p:spPr bwMode="auto">
          <a:xfrm>
            <a:off x="1505190" y="3010717"/>
            <a:ext cx="531436" cy="135502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63" name="Line 29">
            <a:extLst>
              <a:ext uri="{FF2B5EF4-FFF2-40B4-BE49-F238E27FC236}">
                <a16:creationId xmlns:a16="http://schemas.microsoft.com/office/drawing/2014/main" id="{EBAFF80C-2D48-472F-92C2-3A0B4969A160}"/>
              </a:ext>
            </a:extLst>
          </p:cNvPr>
          <p:cNvSpPr>
            <a:spLocks noChangeShapeType="1"/>
          </p:cNvSpPr>
          <p:nvPr/>
        </p:nvSpPr>
        <p:spPr bwMode="auto">
          <a:xfrm flipH="1">
            <a:off x="1233249" y="4592842"/>
            <a:ext cx="576958"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64" name="AutoShape 25">
            <a:extLst>
              <a:ext uri="{FF2B5EF4-FFF2-40B4-BE49-F238E27FC236}">
                <a16:creationId xmlns:a16="http://schemas.microsoft.com/office/drawing/2014/main" id="{DCBD54CC-0773-4DE8-B2E6-94D01C345EC2}"/>
              </a:ext>
            </a:extLst>
          </p:cNvPr>
          <p:cNvSpPr>
            <a:spLocks noChangeArrowheads="1"/>
          </p:cNvSpPr>
          <p:nvPr/>
        </p:nvSpPr>
        <p:spPr bwMode="auto">
          <a:xfrm>
            <a:off x="447396" y="4358668"/>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65" name="Text Box 26">
            <a:extLst>
              <a:ext uri="{FF2B5EF4-FFF2-40B4-BE49-F238E27FC236}">
                <a16:creationId xmlns:a16="http://schemas.microsoft.com/office/drawing/2014/main" id="{7FE5F26B-228F-4854-9F26-75794AF7C5E3}"/>
              </a:ext>
            </a:extLst>
          </p:cNvPr>
          <p:cNvSpPr txBox="1">
            <a:spLocks noChangeArrowheads="1"/>
          </p:cNvSpPr>
          <p:nvPr/>
        </p:nvSpPr>
        <p:spPr bwMode="auto">
          <a:xfrm>
            <a:off x="446561" y="4375657"/>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Proef- en saldi balans</a:t>
            </a:r>
            <a:endParaRPr lang="nl-NL" dirty="0"/>
          </a:p>
        </p:txBody>
      </p:sp>
    </p:spTree>
    <p:extLst>
      <p:ext uri="{BB962C8B-B14F-4D97-AF65-F5344CB8AC3E}">
        <p14:creationId xmlns:p14="http://schemas.microsoft.com/office/powerpoint/2010/main" val="119321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03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03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693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93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933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6935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934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6934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4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934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6933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6933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4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4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6934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6934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69350"/>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5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5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2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58"/>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2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59"/>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60"/>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61"/>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62"/>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16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65"/>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P spid="100357" grpId="0" animBg="1"/>
      <p:bldP spid="269337" grpId="0" animBg="1"/>
      <p:bldP spid="269338" grpId="0"/>
      <p:bldP spid="269339" grpId="0" animBg="1"/>
      <p:bldP spid="269340" grpId="0"/>
      <p:bldP spid="269341" grpId="0" animBg="1"/>
      <p:bldP spid="269342" grpId="0" animBg="1"/>
      <p:bldP spid="269346" grpId="0" animBg="1"/>
      <p:bldP spid="269347" grpId="0"/>
      <p:bldP spid="269348" grpId="0" animBg="1"/>
      <p:bldP spid="269349" grpId="0"/>
      <p:bldP spid="269350" grpId="0" animBg="1"/>
      <p:bldP spid="269351" grpId="0" animBg="1"/>
      <p:bldP spid="66" grpId="0" animBg="1"/>
      <p:bldP spid="67" grpId="0" animBg="1"/>
      <p:bldP spid="68" grpId="0" animBg="1"/>
      <p:bldP spid="69" grpId="0" animBg="1"/>
      <p:bldP spid="9" grpId="0"/>
      <p:bldP spid="71" grpId="0"/>
      <p:bldP spid="72" grpId="0"/>
      <p:bldP spid="73" grpId="0" animBg="1"/>
      <p:bldP spid="74" grpId="0"/>
      <p:bldP spid="96" grpId="0"/>
      <p:bldP spid="101" grpId="0" animBg="1"/>
      <p:bldP spid="102" grpId="0" animBg="1"/>
      <p:bldP spid="103" grpId="0"/>
      <p:bldP spid="104" grpId="0"/>
      <p:bldP spid="108" grpId="0" animBg="1"/>
      <p:bldP spid="109" grpId="0" animBg="1"/>
      <p:bldP spid="110" grpId="0" animBg="1"/>
      <p:bldP spid="147" grpId="0" animBg="1"/>
      <p:bldP spid="148" grpId="0" animBg="1"/>
      <p:bldP spid="149" grpId="0"/>
      <p:bldP spid="150" grpId="0" animBg="1"/>
      <p:bldP spid="153" grpId="0"/>
      <p:bldP spid="21" grpId="0" animBg="1"/>
      <p:bldP spid="22" grpId="0" animBg="1"/>
      <p:bldP spid="158" grpId="0"/>
      <p:bldP spid="159" grpId="0"/>
      <p:bldP spid="160" grpId="0" animBg="1"/>
      <p:bldP spid="161" grpId="0"/>
      <p:bldP spid="162" grpId="0" animBg="1"/>
      <p:bldP spid="163" grpId="0" animBg="1"/>
      <p:bldP spid="164" grpId="0" animBg="1"/>
      <p:bldP spid="165"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95250" y="-163562"/>
            <a:ext cx="3940175" cy="1325563"/>
          </a:xfrm>
        </p:spPr>
        <p:txBody>
          <a:bodyPr>
            <a:normAutofit/>
          </a:bodyPr>
          <a:lstStyle/>
          <a:p>
            <a:r>
              <a:rPr lang="nl-NL" sz="3800" dirty="0"/>
              <a:t>Documentenflow</a:t>
            </a:r>
          </a:p>
        </p:txBody>
      </p:sp>
      <p:sp>
        <p:nvSpPr>
          <p:cNvPr id="106" name="Text Box 5">
            <a:extLst>
              <a:ext uri="{FF2B5EF4-FFF2-40B4-BE49-F238E27FC236}">
                <a16:creationId xmlns:a16="http://schemas.microsoft.com/office/drawing/2014/main" id="{0B7B0A23-3E4D-4750-8903-367E48F341FB}"/>
              </a:ext>
            </a:extLst>
          </p:cNvPr>
          <p:cNvSpPr txBox="1">
            <a:spLocks noChangeArrowheads="1"/>
          </p:cNvSpPr>
          <p:nvPr/>
        </p:nvSpPr>
        <p:spPr bwMode="auto">
          <a:xfrm>
            <a:off x="6806802" y="1689393"/>
            <a:ext cx="186055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Leveranciersrekeningen</a:t>
            </a:r>
            <a:endParaRPr lang="nl-NL"/>
          </a:p>
        </p:txBody>
      </p:sp>
      <p:sp>
        <p:nvSpPr>
          <p:cNvPr id="107" name="Text Box 6">
            <a:extLst>
              <a:ext uri="{FF2B5EF4-FFF2-40B4-BE49-F238E27FC236}">
                <a16:creationId xmlns:a16="http://schemas.microsoft.com/office/drawing/2014/main" id="{4D7CFF46-821D-4034-AE78-3480CF784074}"/>
              </a:ext>
            </a:extLst>
          </p:cNvPr>
          <p:cNvSpPr txBox="1">
            <a:spLocks noChangeArrowheads="1"/>
          </p:cNvSpPr>
          <p:nvPr/>
        </p:nvSpPr>
        <p:spPr bwMode="auto">
          <a:xfrm>
            <a:off x="3843216" y="1670469"/>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Klantenrekeningen</a:t>
            </a:r>
            <a:endParaRPr lang="nl-NL" dirty="0"/>
          </a:p>
        </p:txBody>
      </p:sp>
      <p:sp>
        <p:nvSpPr>
          <p:cNvPr id="111" name="AutoShape 25">
            <a:extLst>
              <a:ext uri="{FF2B5EF4-FFF2-40B4-BE49-F238E27FC236}">
                <a16:creationId xmlns:a16="http://schemas.microsoft.com/office/drawing/2014/main" id="{900650E5-66D1-481F-A834-3C055E276CE8}"/>
              </a:ext>
            </a:extLst>
          </p:cNvPr>
          <p:cNvSpPr>
            <a:spLocks noChangeArrowheads="1"/>
          </p:cNvSpPr>
          <p:nvPr/>
        </p:nvSpPr>
        <p:spPr bwMode="auto">
          <a:xfrm>
            <a:off x="3513354" y="3364710"/>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2" name="Text Box 26">
            <a:extLst>
              <a:ext uri="{FF2B5EF4-FFF2-40B4-BE49-F238E27FC236}">
                <a16:creationId xmlns:a16="http://schemas.microsoft.com/office/drawing/2014/main" id="{B0C70369-3A7C-4533-8AA7-2425CC8EDAA8}"/>
              </a:ext>
            </a:extLst>
          </p:cNvPr>
          <p:cNvSpPr txBox="1">
            <a:spLocks noChangeArrowheads="1"/>
          </p:cNvSpPr>
          <p:nvPr/>
        </p:nvSpPr>
        <p:spPr bwMode="auto">
          <a:xfrm>
            <a:off x="3512519" y="3381699"/>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klanten</a:t>
            </a:r>
            <a:endParaRPr lang="nl-NL" dirty="0"/>
          </a:p>
        </p:txBody>
      </p:sp>
      <p:sp>
        <p:nvSpPr>
          <p:cNvPr id="113" name="AutoShape 27">
            <a:extLst>
              <a:ext uri="{FF2B5EF4-FFF2-40B4-BE49-F238E27FC236}">
                <a16:creationId xmlns:a16="http://schemas.microsoft.com/office/drawing/2014/main" id="{A9D150A9-D36E-4BEA-B4D4-974BCDD2586C}"/>
              </a:ext>
            </a:extLst>
          </p:cNvPr>
          <p:cNvSpPr>
            <a:spLocks noChangeArrowheads="1"/>
          </p:cNvSpPr>
          <p:nvPr/>
        </p:nvSpPr>
        <p:spPr bwMode="auto">
          <a:xfrm>
            <a:off x="4983531" y="3369360"/>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4" name="Text Box 28">
            <a:extLst>
              <a:ext uri="{FF2B5EF4-FFF2-40B4-BE49-F238E27FC236}">
                <a16:creationId xmlns:a16="http://schemas.microsoft.com/office/drawing/2014/main" id="{17AADF20-9A57-4A09-B4B0-249DFBF5909E}"/>
              </a:ext>
            </a:extLst>
          </p:cNvPr>
          <p:cNvSpPr txBox="1">
            <a:spLocks noChangeArrowheads="1"/>
          </p:cNvSpPr>
          <p:nvPr/>
        </p:nvSpPr>
        <p:spPr bwMode="auto">
          <a:xfrm>
            <a:off x="4983531" y="3453497"/>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klant</a:t>
            </a:r>
            <a:endParaRPr lang="nl-NL" dirty="0"/>
          </a:p>
        </p:txBody>
      </p:sp>
      <p:sp>
        <p:nvSpPr>
          <p:cNvPr id="115" name="Line 29">
            <a:extLst>
              <a:ext uri="{FF2B5EF4-FFF2-40B4-BE49-F238E27FC236}">
                <a16:creationId xmlns:a16="http://schemas.microsoft.com/office/drawing/2014/main" id="{07369EAE-DCE6-43E6-BC0F-528144433284}"/>
              </a:ext>
            </a:extLst>
          </p:cNvPr>
          <p:cNvSpPr>
            <a:spLocks noChangeShapeType="1"/>
          </p:cNvSpPr>
          <p:nvPr/>
        </p:nvSpPr>
        <p:spPr bwMode="auto">
          <a:xfrm flipH="1" flipV="1">
            <a:off x="4334243" y="3587752"/>
            <a:ext cx="639404" cy="1073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16" name="Line 30">
            <a:extLst>
              <a:ext uri="{FF2B5EF4-FFF2-40B4-BE49-F238E27FC236}">
                <a16:creationId xmlns:a16="http://schemas.microsoft.com/office/drawing/2014/main" id="{6ACA94D8-888B-4027-A6D9-9D5AEEC1F03D}"/>
              </a:ext>
            </a:extLst>
          </p:cNvPr>
          <p:cNvSpPr>
            <a:spLocks noChangeShapeType="1"/>
          </p:cNvSpPr>
          <p:nvPr/>
        </p:nvSpPr>
        <p:spPr bwMode="auto">
          <a:xfrm>
            <a:off x="4757458" y="2596247"/>
            <a:ext cx="570651" cy="796766"/>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17" name="AutoShape 34">
            <a:extLst>
              <a:ext uri="{FF2B5EF4-FFF2-40B4-BE49-F238E27FC236}">
                <a16:creationId xmlns:a16="http://schemas.microsoft.com/office/drawing/2014/main" id="{F405C0C1-A4CB-4855-9B2F-A699C8BE70F3}"/>
              </a:ext>
            </a:extLst>
          </p:cNvPr>
          <p:cNvSpPr>
            <a:spLocks noChangeArrowheads="1"/>
          </p:cNvSpPr>
          <p:nvPr/>
        </p:nvSpPr>
        <p:spPr bwMode="auto">
          <a:xfrm>
            <a:off x="6591508" y="3350311"/>
            <a:ext cx="800100" cy="68448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8" name="Text Box 35">
            <a:extLst>
              <a:ext uri="{FF2B5EF4-FFF2-40B4-BE49-F238E27FC236}">
                <a16:creationId xmlns:a16="http://schemas.microsoft.com/office/drawing/2014/main" id="{A0418849-58CF-4F77-A078-049D13E5A6FC}"/>
              </a:ext>
            </a:extLst>
          </p:cNvPr>
          <p:cNvSpPr txBox="1">
            <a:spLocks noChangeArrowheads="1"/>
          </p:cNvSpPr>
          <p:nvPr/>
        </p:nvSpPr>
        <p:spPr bwMode="auto">
          <a:xfrm>
            <a:off x="6609249" y="3426123"/>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lev.</a:t>
            </a:r>
            <a:endParaRPr lang="nl-NL" dirty="0"/>
          </a:p>
        </p:txBody>
      </p:sp>
      <p:sp>
        <p:nvSpPr>
          <p:cNvPr id="140" name="AutoShape 36">
            <a:extLst>
              <a:ext uri="{FF2B5EF4-FFF2-40B4-BE49-F238E27FC236}">
                <a16:creationId xmlns:a16="http://schemas.microsoft.com/office/drawing/2014/main" id="{0A792CDF-2B62-41FC-B408-422B3105C35A}"/>
              </a:ext>
            </a:extLst>
          </p:cNvPr>
          <p:cNvSpPr>
            <a:spLocks noChangeArrowheads="1"/>
          </p:cNvSpPr>
          <p:nvPr/>
        </p:nvSpPr>
        <p:spPr bwMode="auto">
          <a:xfrm>
            <a:off x="8040896" y="3347135"/>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44" name="Text Box 37">
            <a:extLst>
              <a:ext uri="{FF2B5EF4-FFF2-40B4-BE49-F238E27FC236}">
                <a16:creationId xmlns:a16="http://schemas.microsoft.com/office/drawing/2014/main" id="{1BBE8F2F-6F8E-4159-B87A-2008C228E891}"/>
              </a:ext>
            </a:extLst>
          </p:cNvPr>
          <p:cNvSpPr txBox="1">
            <a:spLocks noChangeArrowheads="1"/>
          </p:cNvSpPr>
          <p:nvPr/>
        </p:nvSpPr>
        <p:spPr bwMode="auto">
          <a:xfrm>
            <a:off x="8040896" y="3431272"/>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Historiek</a:t>
            </a:r>
          </a:p>
          <a:p>
            <a:pPr algn="ctr" eaLnBrk="1" hangingPunct="1"/>
            <a:r>
              <a:rPr lang="nl-NL" sz="1000"/>
              <a:t>Per</a:t>
            </a:r>
          </a:p>
          <a:p>
            <a:pPr algn="ctr" eaLnBrk="1" hangingPunct="1"/>
            <a:r>
              <a:rPr lang="nl-NL" sz="1000"/>
              <a:t>leveran-</a:t>
            </a:r>
          </a:p>
          <a:p>
            <a:pPr algn="ctr" eaLnBrk="1" hangingPunct="1"/>
            <a:r>
              <a:rPr lang="nl-BE" sz="1000"/>
              <a:t>cier</a:t>
            </a:r>
            <a:endParaRPr lang="nl-NL"/>
          </a:p>
        </p:txBody>
      </p:sp>
      <p:sp>
        <p:nvSpPr>
          <p:cNvPr id="145" name="Line 38">
            <a:extLst>
              <a:ext uri="{FF2B5EF4-FFF2-40B4-BE49-F238E27FC236}">
                <a16:creationId xmlns:a16="http://schemas.microsoft.com/office/drawing/2014/main" id="{756DC5F3-B92F-40CC-8BAF-9E49E15177DE}"/>
              </a:ext>
            </a:extLst>
          </p:cNvPr>
          <p:cNvSpPr>
            <a:spLocks noChangeShapeType="1"/>
          </p:cNvSpPr>
          <p:nvPr/>
        </p:nvSpPr>
        <p:spPr bwMode="auto">
          <a:xfrm flipH="1">
            <a:off x="7399182" y="3581060"/>
            <a:ext cx="641714" cy="82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46" name="Line 39">
            <a:extLst>
              <a:ext uri="{FF2B5EF4-FFF2-40B4-BE49-F238E27FC236}">
                <a16:creationId xmlns:a16="http://schemas.microsoft.com/office/drawing/2014/main" id="{542D579D-3E57-4D92-8324-9C9FD80144E6}"/>
              </a:ext>
            </a:extLst>
          </p:cNvPr>
          <p:cNvSpPr>
            <a:spLocks noChangeShapeType="1"/>
          </p:cNvSpPr>
          <p:nvPr/>
        </p:nvSpPr>
        <p:spPr bwMode="auto">
          <a:xfrm>
            <a:off x="7778730" y="2717483"/>
            <a:ext cx="703491" cy="65346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51" name="Text Box 6">
            <a:extLst>
              <a:ext uri="{FF2B5EF4-FFF2-40B4-BE49-F238E27FC236}">
                <a16:creationId xmlns:a16="http://schemas.microsoft.com/office/drawing/2014/main" id="{E365A95A-E296-4678-B3DF-DB1F75F981DD}"/>
              </a:ext>
            </a:extLst>
          </p:cNvPr>
          <p:cNvSpPr txBox="1">
            <a:spLocks noChangeArrowheads="1"/>
          </p:cNvSpPr>
          <p:nvPr/>
        </p:nvSpPr>
        <p:spPr bwMode="auto">
          <a:xfrm>
            <a:off x="5308908" y="473453"/>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Bankverrichtingen</a:t>
            </a:r>
            <a:endParaRPr lang="nl-NL" dirty="0"/>
          </a:p>
        </p:txBody>
      </p:sp>
      <p:sp>
        <p:nvSpPr>
          <p:cNvPr id="152" name="Line 30">
            <a:extLst>
              <a:ext uri="{FF2B5EF4-FFF2-40B4-BE49-F238E27FC236}">
                <a16:creationId xmlns:a16="http://schemas.microsoft.com/office/drawing/2014/main" id="{6DE2116A-BDE3-471F-A985-B456F4D0C4A9}"/>
              </a:ext>
            </a:extLst>
          </p:cNvPr>
          <p:cNvSpPr>
            <a:spLocks noChangeShapeType="1"/>
          </p:cNvSpPr>
          <p:nvPr/>
        </p:nvSpPr>
        <p:spPr bwMode="auto">
          <a:xfrm>
            <a:off x="6784432" y="814281"/>
            <a:ext cx="301543" cy="87209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4" name="Line 30">
            <a:extLst>
              <a:ext uri="{FF2B5EF4-FFF2-40B4-BE49-F238E27FC236}">
                <a16:creationId xmlns:a16="http://schemas.microsoft.com/office/drawing/2014/main" id="{CAFFAAFC-D77D-4CD6-B3F3-AF38DE9892C2}"/>
              </a:ext>
            </a:extLst>
          </p:cNvPr>
          <p:cNvSpPr>
            <a:spLocks noChangeShapeType="1"/>
          </p:cNvSpPr>
          <p:nvPr/>
        </p:nvSpPr>
        <p:spPr bwMode="auto">
          <a:xfrm flipH="1">
            <a:off x="5068282" y="816353"/>
            <a:ext cx="392884" cy="84894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5" name="Line 30">
            <a:extLst>
              <a:ext uri="{FF2B5EF4-FFF2-40B4-BE49-F238E27FC236}">
                <a16:creationId xmlns:a16="http://schemas.microsoft.com/office/drawing/2014/main" id="{E983C29D-7366-460B-8DFD-ED10BD33DD4F}"/>
              </a:ext>
            </a:extLst>
          </p:cNvPr>
          <p:cNvSpPr>
            <a:spLocks noChangeShapeType="1"/>
          </p:cNvSpPr>
          <p:nvPr/>
        </p:nvSpPr>
        <p:spPr bwMode="auto">
          <a:xfrm flipH="1">
            <a:off x="2607094" y="680039"/>
            <a:ext cx="2708007" cy="111344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6" name="TextBox 155">
            <a:extLst>
              <a:ext uri="{FF2B5EF4-FFF2-40B4-BE49-F238E27FC236}">
                <a16:creationId xmlns:a16="http://schemas.microsoft.com/office/drawing/2014/main" id="{1423E7E0-7770-4FAB-9EE0-7F333A12BB3E}"/>
              </a:ext>
            </a:extLst>
          </p:cNvPr>
          <p:cNvSpPr txBox="1"/>
          <p:nvPr/>
        </p:nvSpPr>
        <p:spPr>
          <a:xfrm rot="20277168">
            <a:off x="3036033" y="913348"/>
            <a:ext cx="2215222" cy="276999"/>
          </a:xfrm>
          <a:prstGeom prst="rect">
            <a:avLst/>
          </a:prstGeom>
          <a:noFill/>
        </p:spPr>
        <p:txBody>
          <a:bodyPr wrap="none" rtlCol="0">
            <a:spAutoFit/>
          </a:bodyPr>
          <a:lstStyle/>
          <a:p>
            <a:r>
              <a:rPr lang="nl-BE" sz="1200" dirty="0"/>
              <a:t>Andere vorderingen en schulden</a:t>
            </a:r>
          </a:p>
        </p:txBody>
      </p:sp>
      <p:sp>
        <p:nvSpPr>
          <p:cNvPr id="157" name="TextBox 156">
            <a:extLst>
              <a:ext uri="{FF2B5EF4-FFF2-40B4-BE49-F238E27FC236}">
                <a16:creationId xmlns:a16="http://schemas.microsoft.com/office/drawing/2014/main" id="{38238F44-9043-4E8F-9CED-CBFD72617A8E}"/>
              </a:ext>
            </a:extLst>
          </p:cNvPr>
          <p:cNvSpPr txBox="1"/>
          <p:nvPr/>
        </p:nvSpPr>
        <p:spPr>
          <a:xfrm rot="4177885">
            <a:off x="6614429" y="1093342"/>
            <a:ext cx="845937" cy="276999"/>
          </a:xfrm>
          <a:prstGeom prst="rect">
            <a:avLst/>
          </a:prstGeom>
          <a:noFill/>
        </p:spPr>
        <p:txBody>
          <a:bodyPr wrap="none" rtlCol="0">
            <a:spAutoFit/>
          </a:bodyPr>
          <a:lstStyle/>
          <a:p>
            <a:r>
              <a:rPr lang="nl-BE" sz="1200" dirty="0"/>
              <a:t>Betalingen</a:t>
            </a:r>
          </a:p>
        </p:txBody>
      </p:sp>
      <p:sp>
        <p:nvSpPr>
          <p:cNvPr id="160" name="TextBox 159">
            <a:extLst>
              <a:ext uri="{FF2B5EF4-FFF2-40B4-BE49-F238E27FC236}">
                <a16:creationId xmlns:a16="http://schemas.microsoft.com/office/drawing/2014/main" id="{593198E1-DA52-4DCE-BF08-A6839FF3F80A}"/>
              </a:ext>
            </a:extLst>
          </p:cNvPr>
          <p:cNvSpPr txBox="1"/>
          <p:nvPr/>
        </p:nvSpPr>
        <p:spPr>
          <a:xfrm rot="17680079">
            <a:off x="4895505" y="1101778"/>
            <a:ext cx="975908" cy="276999"/>
          </a:xfrm>
          <a:prstGeom prst="rect">
            <a:avLst/>
          </a:prstGeom>
          <a:noFill/>
        </p:spPr>
        <p:txBody>
          <a:bodyPr wrap="none" rtlCol="0">
            <a:spAutoFit/>
          </a:bodyPr>
          <a:lstStyle/>
          <a:p>
            <a:r>
              <a:rPr lang="nl-BE" sz="1200" dirty="0"/>
              <a:t>Ontvangsten</a:t>
            </a:r>
          </a:p>
        </p:txBody>
      </p:sp>
      <p:sp>
        <p:nvSpPr>
          <p:cNvPr id="161" name="AutoShape 48">
            <a:extLst>
              <a:ext uri="{FF2B5EF4-FFF2-40B4-BE49-F238E27FC236}">
                <a16:creationId xmlns:a16="http://schemas.microsoft.com/office/drawing/2014/main" id="{62D932D2-A62A-436D-B92A-CCC9A68B659B}"/>
              </a:ext>
            </a:extLst>
          </p:cNvPr>
          <p:cNvSpPr>
            <a:spLocks noChangeArrowheads="1"/>
          </p:cNvSpPr>
          <p:nvPr/>
        </p:nvSpPr>
        <p:spPr bwMode="auto">
          <a:xfrm>
            <a:off x="7481253" y="244002"/>
            <a:ext cx="800100" cy="884237"/>
          </a:xfrm>
          <a:prstGeom prst="flowChartPredefinedProcess">
            <a:avLst/>
          </a:prstGeom>
          <a:solidFill>
            <a:schemeClr val="accent1">
              <a:lumMod val="20000"/>
              <a:lumOff val="80000"/>
            </a:schemeClr>
          </a:solidFill>
          <a:ln w="9525">
            <a:solidFill>
              <a:srgbClr val="000000"/>
            </a:solidFill>
            <a:miter lim="800000"/>
            <a:headEnd/>
            <a:tailEnd/>
          </a:ln>
        </p:spPr>
        <p:txBody>
          <a:bodyPr/>
          <a:lstStyle/>
          <a:p>
            <a:endParaRPr lang="nl-BE"/>
          </a:p>
        </p:txBody>
      </p:sp>
      <p:sp>
        <p:nvSpPr>
          <p:cNvPr id="162" name="Text Box 35">
            <a:extLst>
              <a:ext uri="{FF2B5EF4-FFF2-40B4-BE49-F238E27FC236}">
                <a16:creationId xmlns:a16="http://schemas.microsoft.com/office/drawing/2014/main" id="{77C7AD64-EAFE-406C-BBD2-8BB3605E5F7F}"/>
              </a:ext>
            </a:extLst>
          </p:cNvPr>
          <p:cNvSpPr txBox="1">
            <a:spLocks noChangeArrowheads="1"/>
          </p:cNvSpPr>
          <p:nvPr/>
        </p:nvSpPr>
        <p:spPr bwMode="auto">
          <a:xfrm>
            <a:off x="7481253" y="432702"/>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Bank-journaal</a:t>
            </a:r>
            <a:endParaRPr lang="nl-NL" dirty="0"/>
          </a:p>
        </p:txBody>
      </p:sp>
      <p:grpSp>
        <p:nvGrpSpPr>
          <p:cNvPr id="163" name="Group 17">
            <a:extLst>
              <a:ext uri="{FF2B5EF4-FFF2-40B4-BE49-F238E27FC236}">
                <a16:creationId xmlns:a16="http://schemas.microsoft.com/office/drawing/2014/main" id="{7D51C6AE-FFB3-40C0-AAEA-5FD4C0313D3E}"/>
              </a:ext>
            </a:extLst>
          </p:cNvPr>
          <p:cNvGrpSpPr>
            <a:grpSpLocks/>
          </p:cNvGrpSpPr>
          <p:nvPr/>
        </p:nvGrpSpPr>
        <p:grpSpPr bwMode="auto">
          <a:xfrm>
            <a:off x="5800012" y="881666"/>
            <a:ext cx="741035" cy="456408"/>
            <a:chOff x="2677" y="11893"/>
            <a:chExt cx="1249" cy="1080"/>
          </a:xfrm>
        </p:grpSpPr>
        <p:sp>
          <p:nvSpPr>
            <p:cNvPr id="164" name="Line 18">
              <a:extLst>
                <a:ext uri="{FF2B5EF4-FFF2-40B4-BE49-F238E27FC236}">
                  <a16:creationId xmlns:a16="http://schemas.microsoft.com/office/drawing/2014/main" id="{8AC667EE-922F-498D-8A0E-F982BA5BE2B4}"/>
                </a:ext>
              </a:extLst>
            </p:cNvPr>
            <p:cNvSpPr>
              <a:spLocks noChangeShapeType="1"/>
            </p:cNvSpPr>
            <p:nvPr/>
          </p:nvSpPr>
          <p:spPr bwMode="auto">
            <a:xfrm flipV="1">
              <a:off x="2677" y="11893"/>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65" name="Group 19">
              <a:extLst>
                <a:ext uri="{FF2B5EF4-FFF2-40B4-BE49-F238E27FC236}">
                  <a16:creationId xmlns:a16="http://schemas.microsoft.com/office/drawing/2014/main" id="{776CE1F7-2C25-40DC-AADB-C2446C40E2D9}"/>
                </a:ext>
              </a:extLst>
            </p:cNvPr>
            <p:cNvGrpSpPr>
              <a:grpSpLocks/>
            </p:cNvGrpSpPr>
            <p:nvPr/>
          </p:nvGrpSpPr>
          <p:grpSpPr bwMode="auto">
            <a:xfrm>
              <a:off x="2677" y="11893"/>
              <a:ext cx="1249" cy="1080"/>
              <a:chOff x="2317" y="11533"/>
              <a:chExt cx="1249" cy="1080"/>
            </a:xfrm>
          </p:grpSpPr>
          <p:sp>
            <p:nvSpPr>
              <p:cNvPr id="166" name="Rectangle 20">
                <a:extLst>
                  <a:ext uri="{FF2B5EF4-FFF2-40B4-BE49-F238E27FC236}">
                    <a16:creationId xmlns:a16="http://schemas.microsoft.com/office/drawing/2014/main" id="{B670C25C-7000-4121-8F3E-8147A5EF0A1B}"/>
                  </a:ext>
                </a:extLst>
              </p:cNvPr>
              <p:cNvSpPr>
                <a:spLocks noChangeArrowheads="1"/>
              </p:cNvSpPr>
              <p:nvPr/>
            </p:nvSpPr>
            <p:spPr bwMode="auto">
              <a:xfrm>
                <a:off x="2317" y="11713"/>
                <a:ext cx="508" cy="900"/>
              </a:xfrm>
              <a:prstGeom prst="rect">
                <a:avLst/>
              </a:prstGeom>
              <a:solidFill>
                <a:srgbClr val="FF0000"/>
              </a:solidFill>
              <a:ln w="9525">
                <a:solidFill>
                  <a:srgbClr val="000000"/>
                </a:solidFill>
                <a:miter lim="800000"/>
                <a:headEnd/>
                <a:tailEnd/>
              </a:ln>
            </p:spPr>
            <p:txBody>
              <a:bodyPr/>
              <a:lstStyle/>
              <a:p>
                <a:endParaRPr lang="nl-BE"/>
              </a:p>
            </p:txBody>
          </p:sp>
          <p:sp>
            <p:nvSpPr>
              <p:cNvPr id="167" name="Freeform 21">
                <a:extLst>
                  <a:ext uri="{FF2B5EF4-FFF2-40B4-BE49-F238E27FC236}">
                    <a16:creationId xmlns:a16="http://schemas.microsoft.com/office/drawing/2014/main" id="{683D5887-1D27-4723-AD14-0278C416F9C8}"/>
                  </a:ext>
                </a:extLst>
              </p:cNvPr>
              <p:cNvSpPr>
                <a:spLocks/>
              </p:cNvSpPr>
              <p:nvPr/>
            </p:nvSpPr>
            <p:spPr bwMode="auto">
              <a:xfrm>
                <a:off x="2843" y="11533"/>
                <a:ext cx="723" cy="1080"/>
              </a:xfrm>
              <a:custGeom>
                <a:avLst/>
                <a:gdLst>
                  <a:gd name="T0" fmla="*/ 0 w 360"/>
                  <a:gd name="T1" fmla="*/ 32 h 1980"/>
                  <a:gd name="T2" fmla="*/ 5856 w 360"/>
                  <a:gd name="T3" fmla="*/ 0 h 1980"/>
                  <a:gd name="T4" fmla="*/ 5856 w 360"/>
                  <a:gd name="T5" fmla="*/ 143 h 1980"/>
                  <a:gd name="T6" fmla="*/ 0 w 360"/>
                  <a:gd name="T7" fmla="*/ 175 h 1980"/>
                  <a:gd name="T8" fmla="*/ 0 w 360"/>
                  <a:gd name="T9" fmla="*/ 32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68" name="Line 22">
                <a:extLst>
                  <a:ext uri="{FF2B5EF4-FFF2-40B4-BE49-F238E27FC236}">
                    <a16:creationId xmlns:a16="http://schemas.microsoft.com/office/drawing/2014/main" id="{7BAA6589-1298-4F34-BB51-50AEA9897DBC}"/>
                  </a:ext>
                </a:extLst>
              </p:cNvPr>
              <p:cNvSpPr>
                <a:spLocks noChangeShapeType="1"/>
              </p:cNvSpPr>
              <p:nvPr/>
            </p:nvSpPr>
            <p:spPr bwMode="auto">
              <a:xfrm>
                <a:off x="3216" y="11543"/>
                <a:ext cx="1" cy="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69" name="Oval 23">
                <a:extLst>
                  <a:ext uri="{FF2B5EF4-FFF2-40B4-BE49-F238E27FC236}">
                    <a16:creationId xmlns:a16="http://schemas.microsoft.com/office/drawing/2014/main" id="{82284AFC-FB65-4A18-A00D-4150BB04AC77}"/>
                  </a:ext>
                </a:extLst>
              </p:cNvPr>
              <p:cNvSpPr>
                <a:spLocks noChangeArrowheads="1"/>
              </p:cNvSpPr>
              <p:nvPr/>
            </p:nvSpPr>
            <p:spPr bwMode="auto">
              <a:xfrm>
                <a:off x="2497" y="12253"/>
                <a:ext cx="180" cy="180"/>
              </a:xfrm>
              <a:prstGeom prst="ellipse">
                <a:avLst/>
              </a:prstGeom>
              <a:solidFill>
                <a:srgbClr val="FFFFFF"/>
              </a:solidFill>
              <a:ln w="9525">
                <a:solidFill>
                  <a:srgbClr val="000000"/>
                </a:solidFill>
                <a:round/>
                <a:headEnd/>
                <a:tailEnd/>
              </a:ln>
            </p:spPr>
            <p:txBody>
              <a:bodyPr/>
              <a:lstStyle/>
              <a:p>
                <a:endParaRPr lang="nl-BE"/>
              </a:p>
            </p:txBody>
          </p:sp>
        </p:grpSp>
      </p:grpSp>
      <p:sp>
        <p:nvSpPr>
          <p:cNvPr id="170" name="Text Box 56">
            <a:extLst>
              <a:ext uri="{FF2B5EF4-FFF2-40B4-BE49-F238E27FC236}">
                <a16:creationId xmlns:a16="http://schemas.microsoft.com/office/drawing/2014/main" id="{0C10344D-FC63-4FFB-A406-5A85D9B0FF75}"/>
              </a:ext>
            </a:extLst>
          </p:cNvPr>
          <p:cNvSpPr txBox="1">
            <a:spLocks noChangeArrowheads="1"/>
          </p:cNvSpPr>
          <p:nvPr/>
        </p:nvSpPr>
        <p:spPr bwMode="auto">
          <a:xfrm>
            <a:off x="5725061" y="92040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B</a:t>
            </a:r>
            <a:endParaRPr lang="nl-NL" dirty="0"/>
          </a:p>
        </p:txBody>
      </p:sp>
      <p:sp>
        <p:nvSpPr>
          <p:cNvPr id="171" name="AutoShape 27">
            <a:extLst>
              <a:ext uri="{FF2B5EF4-FFF2-40B4-BE49-F238E27FC236}">
                <a16:creationId xmlns:a16="http://schemas.microsoft.com/office/drawing/2014/main" id="{BE3B4326-8CD9-41DE-8F60-213E6FD82A01}"/>
              </a:ext>
            </a:extLst>
          </p:cNvPr>
          <p:cNvSpPr>
            <a:spLocks noChangeArrowheads="1"/>
          </p:cNvSpPr>
          <p:nvPr/>
        </p:nvSpPr>
        <p:spPr bwMode="auto">
          <a:xfrm>
            <a:off x="6030117" y="2154531"/>
            <a:ext cx="800100" cy="884237"/>
          </a:xfrm>
          <a:prstGeom prst="flowChartPredefinedProcess">
            <a:avLst/>
          </a:prstGeom>
          <a:solidFill>
            <a:schemeClr val="accent2">
              <a:lumMod val="40000"/>
              <a:lumOff val="60000"/>
            </a:schemeClr>
          </a:solidFill>
          <a:ln w="9525">
            <a:solidFill>
              <a:srgbClr val="000000"/>
            </a:solidFill>
            <a:miter lim="800000"/>
            <a:headEnd/>
            <a:tailEnd/>
          </a:ln>
        </p:spPr>
        <p:txBody>
          <a:bodyPr/>
          <a:lstStyle/>
          <a:p>
            <a:endParaRPr lang="nl-BE"/>
          </a:p>
        </p:txBody>
      </p:sp>
      <p:sp>
        <p:nvSpPr>
          <p:cNvPr id="172" name="AutoShape 27">
            <a:extLst>
              <a:ext uri="{FF2B5EF4-FFF2-40B4-BE49-F238E27FC236}">
                <a16:creationId xmlns:a16="http://schemas.microsoft.com/office/drawing/2014/main" id="{19E0B68C-E749-4B06-AA3F-36E7A8D63027}"/>
              </a:ext>
            </a:extLst>
          </p:cNvPr>
          <p:cNvSpPr>
            <a:spLocks noChangeArrowheads="1"/>
          </p:cNvSpPr>
          <p:nvPr/>
        </p:nvSpPr>
        <p:spPr bwMode="auto">
          <a:xfrm>
            <a:off x="3347537" y="2155901"/>
            <a:ext cx="800100" cy="884237"/>
          </a:xfrm>
          <a:prstGeom prst="flowChartPredefinedProcess">
            <a:avLst/>
          </a:prstGeom>
          <a:solidFill>
            <a:schemeClr val="accent6">
              <a:lumMod val="40000"/>
              <a:lumOff val="60000"/>
            </a:schemeClr>
          </a:solidFill>
          <a:ln w="9525">
            <a:solidFill>
              <a:srgbClr val="000000"/>
            </a:solidFill>
            <a:miter lim="800000"/>
            <a:headEnd/>
            <a:tailEnd/>
          </a:ln>
        </p:spPr>
        <p:txBody>
          <a:bodyPr/>
          <a:lstStyle/>
          <a:p>
            <a:endParaRPr lang="nl-BE"/>
          </a:p>
        </p:txBody>
      </p:sp>
      <p:sp>
        <p:nvSpPr>
          <p:cNvPr id="173" name="Text Box 28">
            <a:extLst>
              <a:ext uri="{FF2B5EF4-FFF2-40B4-BE49-F238E27FC236}">
                <a16:creationId xmlns:a16="http://schemas.microsoft.com/office/drawing/2014/main" id="{BDFE72E0-F19F-43F5-88C1-FB01C77C2CE8}"/>
              </a:ext>
            </a:extLst>
          </p:cNvPr>
          <p:cNvSpPr txBox="1">
            <a:spLocks noChangeArrowheads="1"/>
          </p:cNvSpPr>
          <p:nvPr/>
        </p:nvSpPr>
        <p:spPr bwMode="auto">
          <a:xfrm>
            <a:off x="6016642" y="2277368"/>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Aankoop-journaal</a:t>
            </a:r>
            <a:endParaRPr lang="nl-NL" dirty="0"/>
          </a:p>
        </p:txBody>
      </p:sp>
      <p:sp>
        <p:nvSpPr>
          <p:cNvPr id="174" name="Text Box 28">
            <a:extLst>
              <a:ext uri="{FF2B5EF4-FFF2-40B4-BE49-F238E27FC236}">
                <a16:creationId xmlns:a16="http://schemas.microsoft.com/office/drawing/2014/main" id="{B3E48BF1-C995-4A8C-9DEC-FBECE879837C}"/>
              </a:ext>
            </a:extLst>
          </p:cNvPr>
          <p:cNvSpPr txBox="1">
            <a:spLocks noChangeArrowheads="1"/>
          </p:cNvSpPr>
          <p:nvPr/>
        </p:nvSpPr>
        <p:spPr bwMode="auto">
          <a:xfrm>
            <a:off x="3375152" y="2276531"/>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Verkoop-journaal</a:t>
            </a:r>
            <a:endParaRPr lang="nl-NL" dirty="0"/>
          </a:p>
        </p:txBody>
      </p:sp>
      <p:sp>
        <p:nvSpPr>
          <p:cNvPr id="175" name="Line 29">
            <a:extLst>
              <a:ext uri="{FF2B5EF4-FFF2-40B4-BE49-F238E27FC236}">
                <a16:creationId xmlns:a16="http://schemas.microsoft.com/office/drawing/2014/main" id="{745DBAE9-C9BC-47BA-874F-B4D41C707101}"/>
              </a:ext>
            </a:extLst>
          </p:cNvPr>
          <p:cNvSpPr>
            <a:spLocks noChangeShapeType="1"/>
          </p:cNvSpPr>
          <p:nvPr/>
        </p:nvSpPr>
        <p:spPr bwMode="auto">
          <a:xfrm flipH="1" flipV="1">
            <a:off x="4119954" y="2507991"/>
            <a:ext cx="520765" cy="58771"/>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76" name="Line 29">
            <a:extLst>
              <a:ext uri="{FF2B5EF4-FFF2-40B4-BE49-F238E27FC236}">
                <a16:creationId xmlns:a16="http://schemas.microsoft.com/office/drawing/2014/main" id="{396FCB26-1AED-4400-A4A5-21D96B136BD2}"/>
              </a:ext>
            </a:extLst>
          </p:cNvPr>
          <p:cNvSpPr>
            <a:spLocks noChangeShapeType="1"/>
          </p:cNvSpPr>
          <p:nvPr/>
        </p:nvSpPr>
        <p:spPr bwMode="auto">
          <a:xfrm flipH="1" flipV="1">
            <a:off x="6784432" y="2496882"/>
            <a:ext cx="708114" cy="12422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77" name="Line 29">
            <a:extLst>
              <a:ext uri="{FF2B5EF4-FFF2-40B4-BE49-F238E27FC236}">
                <a16:creationId xmlns:a16="http://schemas.microsoft.com/office/drawing/2014/main" id="{B0DF68ED-E376-443E-8405-CCE3BBCF9238}"/>
              </a:ext>
            </a:extLst>
          </p:cNvPr>
          <p:cNvSpPr>
            <a:spLocks noChangeShapeType="1"/>
          </p:cNvSpPr>
          <p:nvPr/>
        </p:nvSpPr>
        <p:spPr bwMode="auto">
          <a:xfrm flipV="1">
            <a:off x="7023408" y="647849"/>
            <a:ext cx="455510" cy="301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grpSp>
        <p:nvGrpSpPr>
          <p:cNvPr id="178" name="Group 177">
            <a:extLst>
              <a:ext uri="{FF2B5EF4-FFF2-40B4-BE49-F238E27FC236}">
                <a16:creationId xmlns:a16="http://schemas.microsoft.com/office/drawing/2014/main" id="{6E44C189-CC5F-49A9-A961-3BAF820702B5}"/>
              </a:ext>
            </a:extLst>
          </p:cNvPr>
          <p:cNvGrpSpPr/>
          <p:nvPr/>
        </p:nvGrpSpPr>
        <p:grpSpPr>
          <a:xfrm>
            <a:off x="7429279" y="2096273"/>
            <a:ext cx="723762" cy="1097772"/>
            <a:chOff x="7359417" y="2028652"/>
            <a:chExt cx="723762" cy="1097772"/>
          </a:xfrm>
        </p:grpSpPr>
        <p:grpSp>
          <p:nvGrpSpPr>
            <p:cNvPr id="179" name="Group 49">
              <a:extLst>
                <a:ext uri="{FF2B5EF4-FFF2-40B4-BE49-F238E27FC236}">
                  <a16:creationId xmlns:a16="http://schemas.microsoft.com/office/drawing/2014/main" id="{0073CA99-AC2C-4ED6-A6F2-449F49FA7DDA}"/>
                </a:ext>
              </a:extLst>
            </p:cNvPr>
            <p:cNvGrpSpPr>
              <a:grpSpLocks/>
            </p:cNvGrpSpPr>
            <p:nvPr/>
          </p:nvGrpSpPr>
          <p:grpSpPr bwMode="auto">
            <a:xfrm>
              <a:off x="7422685" y="2028652"/>
              <a:ext cx="377491" cy="1097772"/>
              <a:chOff x="5917" y="13117"/>
              <a:chExt cx="893" cy="1980"/>
            </a:xfrm>
          </p:grpSpPr>
          <p:sp>
            <p:nvSpPr>
              <p:cNvPr id="190" name="Rectangle 50">
                <a:extLst>
                  <a:ext uri="{FF2B5EF4-FFF2-40B4-BE49-F238E27FC236}">
                    <a16:creationId xmlns:a16="http://schemas.microsoft.com/office/drawing/2014/main" id="{D18F24B5-B145-4407-8478-5196C2C6432E}"/>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91" name="Freeform 51">
                <a:extLst>
                  <a:ext uri="{FF2B5EF4-FFF2-40B4-BE49-F238E27FC236}">
                    <a16:creationId xmlns:a16="http://schemas.microsoft.com/office/drawing/2014/main" id="{453DB127-59B9-403D-A44F-40933CB91CD4}"/>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92" name="Oval 52">
                <a:extLst>
                  <a:ext uri="{FF2B5EF4-FFF2-40B4-BE49-F238E27FC236}">
                    <a16:creationId xmlns:a16="http://schemas.microsoft.com/office/drawing/2014/main" id="{44CBD022-925B-42A3-965F-F4DF16B5A745}"/>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93" name="Line 53">
                <a:extLst>
                  <a:ext uri="{FF2B5EF4-FFF2-40B4-BE49-F238E27FC236}">
                    <a16:creationId xmlns:a16="http://schemas.microsoft.com/office/drawing/2014/main" id="{DCC67F60-8952-455E-B37F-CB0EE0CA32D3}"/>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94" name="Line 54">
                <a:extLst>
                  <a:ext uri="{FF2B5EF4-FFF2-40B4-BE49-F238E27FC236}">
                    <a16:creationId xmlns:a16="http://schemas.microsoft.com/office/drawing/2014/main" id="{18BDF81B-20D7-4CBD-A3B6-20FD802E2140}"/>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0" name="Text Box 56">
              <a:extLst>
                <a:ext uri="{FF2B5EF4-FFF2-40B4-BE49-F238E27FC236}">
                  <a16:creationId xmlns:a16="http://schemas.microsoft.com/office/drawing/2014/main" id="{98634030-27BC-4B31-9722-2D766DABC19B}"/>
                </a:ext>
              </a:extLst>
            </p:cNvPr>
            <p:cNvSpPr txBox="1">
              <a:spLocks noChangeArrowheads="1"/>
            </p:cNvSpPr>
            <p:nvPr/>
          </p:nvSpPr>
          <p:spPr bwMode="auto">
            <a:xfrm>
              <a:off x="7359417" y="2269479"/>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grpSp>
          <p:nvGrpSpPr>
            <p:cNvPr id="181" name="Group 49">
              <a:extLst>
                <a:ext uri="{FF2B5EF4-FFF2-40B4-BE49-F238E27FC236}">
                  <a16:creationId xmlns:a16="http://schemas.microsoft.com/office/drawing/2014/main" id="{7B53047F-0F3E-43A4-B6CF-20F58356BD9B}"/>
                </a:ext>
              </a:extLst>
            </p:cNvPr>
            <p:cNvGrpSpPr>
              <a:grpSpLocks/>
            </p:cNvGrpSpPr>
            <p:nvPr/>
          </p:nvGrpSpPr>
          <p:grpSpPr bwMode="auto">
            <a:xfrm>
              <a:off x="7723609" y="2039956"/>
              <a:ext cx="359570" cy="1042514"/>
              <a:chOff x="5917" y="13117"/>
              <a:chExt cx="877" cy="1980"/>
            </a:xfrm>
          </p:grpSpPr>
          <p:sp>
            <p:nvSpPr>
              <p:cNvPr id="185" name="Rectangle 50">
                <a:extLst>
                  <a:ext uri="{FF2B5EF4-FFF2-40B4-BE49-F238E27FC236}">
                    <a16:creationId xmlns:a16="http://schemas.microsoft.com/office/drawing/2014/main" id="{26C5F063-328C-430E-9EB0-CE35D043A744}"/>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86" name="Freeform 51">
                <a:extLst>
                  <a:ext uri="{FF2B5EF4-FFF2-40B4-BE49-F238E27FC236}">
                    <a16:creationId xmlns:a16="http://schemas.microsoft.com/office/drawing/2014/main" id="{DB676D12-9113-4742-A9DB-4F290330D6F5}"/>
                  </a:ext>
                </a:extLst>
              </p:cNvPr>
              <p:cNvSpPr>
                <a:spLocks/>
              </p:cNvSpPr>
              <p:nvPr/>
            </p:nvSpPr>
            <p:spPr bwMode="auto">
              <a:xfrm>
                <a:off x="6434"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87" name="Oval 52">
                <a:extLst>
                  <a:ext uri="{FF2B5EF4-FFF2-40B4-BE49-F238E27FC236}">
                    <a16:creationId xmlns:a16="http://schemas.microsoft.com/office/drawing/2014/main" id="{87FF2277-65DD-4212-82E4-37F71E09E1AF}"/>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88" name="Line 53">
                <a:extLst>
                  <a:ext uri="{FF2B5EF4-FFF2-40B4-BE49-F238E27FC236}">
                    <a16:creationId xmlns:a16="http://schemas.microsoft.com/office/drawing/2014/main" id="{803D31A3-94FD-471C-A744-5D795BC0B2E5}"/>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89" name="Line 54">
                <a:extLst>
                  <a:ext uri="{FF2B5EF4-FFF2-40B4-BE49-F238E27FC236}">
                    <a16:creationId xmlns:a16="http://schemas.microsoft.com/office/drawing/2014/main" id="{09B7423D-7960-4A51-B02E-23B6351F6D77}"/>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2" name="Text Box 56">
              <a:extLst>
                <a:ext uri="{FF2B5EF4-FFF2-40B4-BE49-F238E27FC236}">
                  <a16:creationId xmlns:a16="http://schemas.microsoft.com/office/drawing/2014/main" id="{4224098E-B239-4094-9BE2-D1BC7622A579}"/>
                </a:ext>
              </a:extLst>
            </p:cNvPr>
            <p:cNvSpPr txBox="1">
              <a:spLocks noChangeArrowheads="1"/>
            </p:cNvSpPr>
            <p:nvPr/>
          </p:nvSpPr>
          <p:spPr bwMode="auto">
            <a:xfrm>
              <a:off x="7670304" y="2275956"/>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sp>
          <p:nvSpPr>
            <p:cNvPr id="183" name="Freeform: Shape 182">
              <a:extLst>
                <a:ext uri="{FF2B5EF4-FFF2-40B4-BE49-F238E27FC236}">
                  <a16:creationId xmlns:a16="http://schemas.microsoft.com/office/drawing/2014/main" id="{8EE1A3CF-412D-4B84-8D2D-C974BD56C650}"/>
                </a:ext>
              </a:extLst>
            </p:cNvPr>
            <p:cNvSpPr/>
            <p:nvPr/>
          </p:nvSpPr>
          <p:spPr>
            <a:xfrm>
              <a:off x="7448696" y="2048611"/>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4" name="Freeform: Shape 183">
              <a:extLst>
                <a:ext uri="{FF2B5EF4-FFF2-40B4-BE49-F238E27FC236}">
                  <a16:creationId xmlns:a16="http://schemas.microsoft.com/office/drawing/2014/main" id="{1451681F-F26F-4BB5-BE32-CD7C1888BDD3}"/>
                </a:ext>
              </a:extLst>
            </p:cNvPr>
            <p:cNvSpPr/>
            <p:nvPr/>
          </p:nvSpPr>
          <p:spPr>
            <a:xfrm>
              <a:off x="7736053" y="2051618"/>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95" name="Group 194">
            <a:extLst>
              <a:ext uri="{FF2B5EF4-FFF2-40B4-BE49-F238E27FC236}">
                <a16:creationId xmlns:a16="http://schemas.microsoft.com/office/drawing/2014/main" id="{D87A91D0-BEA0-4A62-92CD-939CB9A31C68}"/>
              </a:ext>
            </a:extLst>
          </p:cNvPr>
          <p:cNvGrpSpPr/>
          <p:nvPr/>
        </p:nvGrpSpPr>
        <p:grpSpPr>
          <a:xfrm>
            <a:off x="4568938" y="2092304"/>
            <a:ext cx="915700" cy="1097772"/>
            <a:chOff x="4330976" y="1964167"/>
            <a:chExt cx="915700" cy="1097772"/>
          </a:xfrm>
        </p:grpSpPr>
        <p:sp>
          <p:nvSpPr>
            <p:cNvPr id="196" name="Freeform: Shape 195">
              <a:extLst>
                <a:ext uri="{FF2B5EF4-FFF2-40B4-BE49-F238E27FC236}">
                  <a16:creationId xmlns:a16="http://schemas.microsoft.com/office/drawing/2014/main" id="{D64A3C19-8757-442C-89BE-A5A721CE1B87}"/>
                </a:ext>
              </a:extLst>
            </p:cNvPr>
            <p:cNvSpPr/>
            <p:nvPr/>
          </p:nvSpPr>
          <p:spPr>
            <a:xfrm>
              <a:off x="4432561" y="1981850"/>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97" name="Group 49">
              <a:extLst>
                <a:ext uri="{FF2B5EF4-FFF2-40B4-BE49-F238E27FC236}">
                  <a16:creationId xmlns:a16="http://schemas.microsoft.com/office/drawing/2014/main" id="{AB444400-8083-43C1-AB1E-275877FEBF3F}"/>
                </a:ext>
              </a:extLst>
            </p:cNvPr>
            <p:cNvGrpSpPr>
              <a:grpSpLocks/>
            </p:cNvGrpSpPr>
            <p:nvPr/>
          </p:nvGrpSpPr>
          <p:grpSpPr bwMode="auto">
            <a:xfrm>
              <a:off x="4402758" y="1964167"/>
              <a:ext cx="377491" cy="1097772"/>
              <a:chOff x="5917" y="13117"/>
              <a:chExt cx="893" cy="1980"/>
            </a:xfrm>
          </p:grpSpPr>
          <p:sp>
            <p:nvSpPr>
              <p:cNvPr id="215" name="Rectangle 50">
                <a:extLst>
                  <a:ext uri="{FF2B5EF4-FFF2-40B4-BE49-F238E27FC236}">
                    <a16:creationId xmlns:a16="http://schemas.microsoft.com/office/drawing/2014/main" id="{1C66651E-0A86-40B0-9776-AC5BC453FA1F}"/>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16" name="Freeform 51">
                <a:extLst>
                  <a:ext uri="{FF2B5EF4-FFF2-40B4-BE49-F238E27FC236}">
                    <a16:creationId xmlns:a16="http://schemas.microsoft.com/office/drawing/2014/main" id="{07114501-7A4A-4B50-9C61-E4C8271E718C}"/>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17" name="Oval 52">
                <a:extLst>
                  <a:ext uri="{FF2B5EF4-FFF2-40B4-BE49-F238E27FC236}">
                    <a16:creationId xmlns:a16="http://schemas.microsoft.com/office/drawing/2014/main" id="{B83E4D90-6DB3-44E9-8BA8-C3D970083EA3}"/>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18" name="Line 53">
                <a:extLst>
                  <a:ext uri="{FF2B5EF4-FFF2-40B4-BE49-F238E27FC236}">
                    <a16:creationId xmlns:a16="http://schemas.microsoft.com/office/drawing/2014/main" id="{872E4950-F82A-4CDC-86F1-1D54A6E630E3}"/>
                  </a:ext>
                </a:extLst>
              </p:cNvPr>
              <p:cNvSpPr>
                <a:spLocks noChangeShapeType="1"/>
              </p:cNvSpPr>
              <p:nvPr/>
            </p:nvSpPr>
            <p:spPr bwMode="auto">
              <a:xfrm flipV="1">
                <a:off x="5917" y="13153"/>
                <a:ext cx="540" cy="3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19" name="Line 54">
                <a:extLst>
                  <a:ext uri="{FF2B5EF4-FFF2-40B4-BE49-F238E27FC236}">
                    <a16:creationId xmlns:a16="http://schemas.microsoft.com/office/drawing/2014/main" id="{4CCF4A5F-1151-4E88-97E0-DED3DAD46420}"/>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98" name="Text Box 56">
              <a:extLst>
                <a:ext uri="{FF2B5EF4-FFF2-40B4-BE49-F238E27FC236}">
                  <a16:creationId xmlns:a16="http://schemas.microsoft.com/office/drawing/2014/main" id="{63FC06F3-AD46-4187-9A9B-422168081CA8}"/>
                </a:ext>
              </a:extLst>
            </p:cNvPr>
            <p:cNvSpPr txBox="1">
              <a:spLocks noChangeArrowheads="1"/>
            </p:cNvSpPr>
            <p:nvPr/>
          </p:nvSpPr>
          <p:spPr bwMode="auto">
            <a:xfrm>
              <a:off x="4330976" y="2178044"/>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grpSp>
          <p:nvGrpSpPr>
            <p:cNvPr id="199" name="Group 49">
              <a:extLst>
                <a:ext uri="{FF2B5EF4-FFF2-40B4-BE49-F238E27FC236}">
                  <a16:creationId xmlns:a16="http://schemas.microsoft.com/office/drawing/2014/main" id="{2E1567AA-CEF2-4EEB-A3F2-8DA6EFB6B171}"/>
                </a:ext>
              </a:extLst>
            </p:cNvPr>
            <p:cNvGrpSpPr>
              <a:grpSpLocks/>
            </p:cNvGrpSpPr>
            <p:nvPr/>
          </p:nvGrpSpPr>
          <p:grpSpPr bwMode="auto">
            <a:xfrm>
              <a:off x="4651936" y="2083885"/>
              <a:ext cx="343475" cy="947422"/>
              <a:chOff x="5913" y="13117"/>
              <a:chExt cx="897" cy="1980"/>
            </a:xfrm>
          </p:grpSpPr>
          <p:sp>
            <p:nvSpPr>
              <p:cNvPr id="210" name="Rectangle 50">
                <a:extLst>
                  <a:ext uri="{FF2B5EF4-FFF2-40B4-BE49-F238E27FC236}">
                    <a16:creationId xmlns:a16="http://schemas.microsoft.com/office/drawing/2014/main" id="{6DE30FD9-E13F-42B9-959B-F963BC0A43A7}"/>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11" name="Freeform 51">
                <a:extLst>
                  <a:ext uri="{FF2B5EF4-FFF2-40B4-BE49-F238E27FC236}">
                    <a16:creationId xmlns:a16="http://schemas.microsoft.com/office/drawing/2014/main" id="{789E4377-81B2-4004-9BF2-07E359FF64E4}"/>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12" name="Oval 52">
                <a:extLst>
                  <a:ext uri="{FF2B5EF4-FFF2-40B4-BE49-F238E27FC236}">
                    <a16:creationId xmlns:a16="http://schemas.microsoft.com/office/drawing/2014/main" id="{C55E69B5-03DB-41A4-931B-F6D89DFD8059}"/>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13" name="Line 53">
                <a:extLst>
                  <a:ext uri="{FF2B5EF4-FFF2-40B4-BE49-F238E27FC236}">
                    <a16:creationId xmlns:a16="http://schemas.microsoft.com/office/drawing/2014/main" id="{2133AB6E-E354-409A-A869-E440CE152B1D}"/>
                  </a:ext>
                </a:extLst>
              </p:cNvPr>
              <p:cNvSpPr>
                <a:spLocks noChangeShapeType="1"/>
              </p:cNvSpPr>
              <p:nvPr/>
            </p:nvSpPr>
            <p:spPr bwMode="auto">
              <a:xfrm flipV="1">
                <a:off x="5913" y="13153"/>
                <a:ext cx="544" cy="3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14" name="Line 54">
                <a:extLst>
                  <a:ext uri="{FF2B5EF4-FFF2-40B4-BE49-F238E27FC236}">
                    <a16:creationId xmlns:a16="http://schemas.microsoft.com/office/drawing/2014/main" id="{16601EA0-CBCC-4FE5-AD2D-D361C26B1743}"/>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200" name="Group 49">
              <a:extLst>
                <a:ext uri="{FF2B5EF4-FFF2-40B4-BE49-F238E27FC236}">
                  <a16:creationId xmlns:a16="http://schemas.microsoft.com/office/drawing/2014/main" id="{12C2A8DD-EDD0-46B9-928B-7D50B77D7249}"/>
                </a:ext>
              </a:extLst>
            </p:cNvPr>
            <p:cNvGrpSpPr>
              <a:grpSpLocks/>
            </p:cNvGrpSpPr>
            <p:nvPr/>
          </p:nvGrpSpPr>
          <p:grpSpPr bwMode="auto">
            <a:xfrm>
              <a:off x="4894720" y="1976426"/>
              <a:ext cx="351956" cy="1027231"/>
              <a:chOff x="5911" y="13117"/>
              <a:chExt cx="882" cy="1980"/>
            </a:xfrm>
          </p:grpSpPr>
          <p:sp>
            <p:nvSpPr>
              <p:cNvPr id="205" name="Rectangle 50">
                <a:extLst>
                  <a:ext uri="{FF2B5EF4-FFF2-40B4-BE49-F238E27FC236}">
                    <a16:creationId xmlns:a16="http://schemas.microsoft.com/office/drawing/2014/main" id="{AA4A2EF2-ABA6-4745-98D8-DF5773B43DC2}"/>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06" name="Freeform 51">
                <a:extLst>
                  <a:ext uri="{FF2B5EF4-FFF2-40B4-BE49-F238E27FC236}">
                    <a16:creationId xmlns:a16="http://schemas.microsoft.com/office/drawing/2014/main" id="{68070529-7BD6-4074-A735-352085E36F5A}"/>
                  </a:ext>
                </a:extLst>
              </p:cNvPr>
              <p:cNvSpPr>
                <a:spLocks/>
              </p:cNvSpPr>
              <p:nvPr/>
            </p:nvSpPr>
            <p:spPr bwMode="auto">
              <a:xfrm>
                <a:off x="6433"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07" name="Oval 52">
                <a:extLst>
                  <a:ext uri="{FF2B5EF4-FFF2-40B4-BE49-F238E27FC236}">
                    <a16:creationId xmlns:a16="http://schemas.microsoft.com/office/drawing/2014/main" id="{17BDEFB7-EAAC-4350-AEAF-B1B2C40443B0}"/>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08" name="Line 53">
                <a:extLst>
                  <a:ext uri="{FF2B5EF4-FFF2-40B4-BE49-F238E27FC236}">
                    <a16:creationId xmlns:a16="http://schemas.microsoft.com/office/drawing/2014/main" id="{128591C5-30BD-46C7-9C47-97A5C7B5ADBE}"/>
                  </a:ext>
                </a:extLst>
              </p:cNvPr>
              <p:cNvSpPr>
                <a:spLocks noChangeShapeType="1"/>
              </p:cNvSpPr>
              <p:nvPr/>
            </p:nvSpPr>
            <p:spPr bwMode="auto">
              <a:xfrm flipV="1">
                <a:off x="5911" y="13153"/>
                <a:ext cx="546" cy="3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09" name="Line 54">
                <a:extLst>
                  <a:ext uri="{FF2B5EF4-FFF2-40B4-BE49-F238E27FC236}">
                    <a16:creationId xmlns:a16="http://schemas.microsoft.com/office/drawing/2014/main" id="{B5763C39-CAE0-45B9-BA8A-6669FB666F98}"/>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01" name="Text Box 56">
              <a:extLst>
                <a:ext uri="{FF2B5EF4-FFF2-40B4-BE49-F238E27FC236}">
                  <a16:creationId xmlns:a16="http://schemas.microsoft.com/office/drawing/2014/main" id="{1A1D5C1A-CD71-4E15-A5AB-6AF0062ADCBD}"/>
                </a:ext>
              </a:extLst>
            </p:cNvPr>
            <p:cNvSpPr txBox="1">
              <a:spLocks noChangeArrowheads="1"/>
            </p:cNvSpPr>
            <p:nvPr/>
          </p:nvSpPr>
          <p:spPr bwMode="auto">
            <a:xfrm>
              <a:off x="4572171" y="217649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02" name="Text Box 56">
              <a:extLst>
                <a:ext uri="{FF2B5EF4-FFF2-40B4-BE49-F238E27FC236}">
                  <a16:creationId xmlns:a16="http://schemas.microsoft.com/office/drawing/2014/main" id="{C3D11FA5-DB08-483B-BA58-37B7AC8E7BAC}"/>
                </a:ext>
              </a:extLst>
            </p:cNvPr>
            <p:cNvSpPr txBox="1">
              <a:spLocks noChangeArrowheads="1"/>
            </p:cNvSpPr>
            <p:nvPr/>
          </p:nvSpPr>
          <p:spPr bwMode="auto">
            <a:xfrm>
              <a:off x="4816374" y="2159321"/>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03" name="Freeform: Shape 202">
              <a:extLst>
                <a:ext uri="{FF2B5EF4-FFF2-40B4-BE49-F238E27FC236}">
                  <a16:creationId xmlns:a16="http://schemas.microsoft.com/office/drawing/2014/main" id="{BDC7737A-B7C1-4D50-983A-4BC293E51D9A}"/>
                </a:ext>
              </a:extLst>
            </p:cNvPr>
            <p:cNvSpPr/>
            <p:nvPr/>
          </p:nvSpPr>
          <p:spPr>
            <a:xfrm>
              <a:off x="4903596" y="1987062"/>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4" name="Freeform: Shape 203">
              <a:extLst>
                <a:ext uri="{FF2B5EF4-FFF2-40B4-BE49-F238E27FC236}">
                  <a16:creationId xmlns:a16="http://schemas.microsoft.com/office/drawing/2014/main" id="{F0B64CE3-6593-41DD-87CC-8513A2F40DFB}"/>
                </a:ext>
              </a:extLst>
            </p:cNvPr>
            <p:cNvSpPr/>
            <p:nvPr/>
          </p:nvSpPr>
          <p:spPr>
            <a:xfrm>
              <a:off x="4667459" y="2107642"/>
              <a:ext cx="261257" cy="145701"/>
            </a:xfrm>
            <a:custGeom>
              <a:avLst/>
              <a:gdLst>
                <a:gd name="connsiteX0" fmla="*/ 261257 w 261257"/>
                <a:gd name="connsiteY0" fmla="*/ 5024 h 145701"/>
                <a:gd name="connsiteX1" fmla="*/ 190919 w 261257"/>
                <a:gd name="connsiteY1" fmla="*/ 0 h 145701"/>
                <a:gd name="connsiteX2" fmla="*/ 0 w 261257"/>
                <a:gd name="connsiteY2" fmla="*/ 143189 h 145701"/>
                <a:gd name="connsiteX3" fmla="*/ 175846 w 261257"/>
                <a:gd name="connsiteY3" fmla="*/ 145701 h 145701"/>
                <a:gd name="connsiteX4" fmla="*/ 223576 w 261257"/>
                <a:gd name="connsiteY4" fmla="*/ 95459 h 145701"/>
                <a:gd name="connsiteX5" fmla="*/ 261257 w 261257"/>
                <a:gd name="connsiteY5" fmla="*/ 5024 h 14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7" h="145701">
                  <a:moveTo>
                    <a:pt x="261257" y="5024"/>
                  </a:moveTo>
                  <a:lnTo>
                    <a:pt x="190919" y="0"/>
                  </a:lnTo>
                  <a:lnTo>
                    <a:pt x="0" y="143189"/>
                  </a:lnTo>
                  <a:lnTo>
                    <a:pt x="175846" y="145701"/>
                  </a:lnTo>
                  <a:lnTo>
                    <a:pt x="223576" y="95459"/>
                  </a:lnTo>
                  <a:lnTo>
                    <a:pt x="261257" y="502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220" name="Text Box 4">
            <a:extLst>
              <a:ext uri="{FF2B5EF4-FFF2-40B4-BE49-F238E27FC236}">
                <a16:creationId xmlns:a16="http://schemas.microsoft.com/office/drawing/2014/main" id="{50B3D360-B505-4606-85BA-44CC997B6051}"/>
              </a:ext>
            </a:extLst>
          </p:cNvPr>
          <p:cNvSpPr txBox="1">
            <a:spLocks noChangeArrowheads="1"/>
          </p:cNvSpPr>
          <p:nvPr/>
        </p:nvSpPr>
        <p:spPr bwMode="auto">
          <a:xfrm>
            <a:off x="892596" y="1670469"/>
            <a:ext cx="17145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Algemene rekeningen</a:t>
            </a:r>
            <a:endParaRPr lang="nl-NL"/>
          </a:p>
        </p:txBody>
      </p:sp>
      <p:sp>
        <p:nvSpPr>
          <p:cNvPr id="221" name="Line 29">
            <a:extLst>
              <a:ext uri="{FF2B5EF4-FFF2-40B4-BE49-F238E27FC236}">
                <a16:creationId xmlns:a16="http://schemas.microsoft.com/office/drawing/2014/main" id="{306086E8-675C-4FC2-A33F-3DB1414D9765}"/>
              </a:ext>
            </a:extLst>
          </p:cNvPr>
          <p:cNvSpPr>
            <a:spLocks noChangeShapeType="1"/>
          </p:cNvSpPr>
          <p:nvPr/>
        </p:nvSpPr>
        <p:spPr bwMode="auto">
          <a:xfrm flipH="1" flipV="1">
            <a:off x="2356137" y="2012764"/>
            <a:ext cx="1147993" cy="146950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2" name="TextBox 221">
            <a:extLst>
              <a:ext uri="{FF2B5EF4-FFF2-40B4-BE49-F238E27FC236}">
                <a16:creationId xmlns:a16="http://schemas.microsoft.com/office/drawing/2014/main" id="{CDEE650F-F252-443B-8589-6EADED55C14D}"/>
              </a:ext>
            </a:extLst>
          </p:cNvPr>
          <p:cNvSpPr txBox="1"/>
          <p:nvPr/>
        </p:nvSpPr>
        <p:spPr>
          <a:xfrm rot="3146140">
            <a:off x="2183328" y="2459030"/>
            <a:ext cx="1470724" cy="276999"/>
          </a:xfrm>
          <a:prstGeom prst="rect">
            <a:avLst/>
          </a:prstGeom>
          <a:noFill/>
        </p:spPr>
        <p:txBody>
          <a:bodyPr wrap="none" rtlCol="0">
            <a:spAutoFit/>
          </a:bodyPr>
          <a:lstStyle/>
          <a:p>
            <a:r>
              <a:rPr lang="nl-BE" sz="1200" dirty="0">
                <a:solidFill>
                  <a:schemeClr val="accent1"/>
                </a:solidFill>
              </a:rPr>
              <a:t>Centralisatie 400000</a:t>
            </a:r>
          </a:p>
        </p:txBody>
      </p:sp>
      <p:sp>
        <p:nvSpPr>
          <p:cNvPr id="223" name="Line 29">
            <a:extLst>
              <a:ext uri="{FF2B5EF4-FFF2-40B4-BE49-F238E27FC236}">
                <a16:creationId xmlns:a16="http://schemas.microsoft.com/office/drawing/2014/main" id="{112067E7-F54B-40CA-B9A1-D30ED3BD9756}"/>
              </a:ext>
            </a:extLst>
          </p:cNvPr>
          <p:cNvSpPr>
            <a:spLocks noChangeShapeType="1"/>
          </p:cNvSpPr>
          <p:nvPr/>
        </p:nvSpPr>
        <p:spPr bwMode="auto">
          <a:xfrm flipH="1" flipV="1">
            <a:off x="2078469" y="2022745"/>
            <a:ext cx="1398759" cy="206871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4" name="TextBox 223">
            <a:extLst>
              <a:ext uri="{FF2B5EF4-FFF2-40B4-BE49-F238E27FC236}">
                <a16:creationId xmlns:a16="http://schemas.microsoft.com/office/drawing/2014/main" id="{0091915D-8331-4F2D-907D-7C24AFA9A0F7}"/>
              </a:ext>
            </a:extLst>
          </p:cNvPr>
          <p:cNvSpPr txBox="1"/>
          <p:nvPr/>
        </p:nvSpPr>
        <p:spPr>
          <a:xfrm rot="3407416">
            <a:off x="2086821" y="2842651"/>
            <a:ext cx="1470724" cy="276999"/>
          </a:xfrm>
          <a:prstGeom prst="rect">
            <a:avLst/>
          </a:prstGeom>
          <a:noFill/>
        </p:spPr>
        <p:txBody>
          <a:bodyPr wrap="none" rtlCol="0">
            <a:spAutoFit/>
          </a:bodyPr>
          <a:lstStyle/>
          <a:p>
            <a:r>
              <a:rPr lang="nl-BE" sz="1200" dirty="0">
                <a:solidFill>
                  <a:schemeClr val="accent1"/>
                </a:solidFill>
              </a:rPr>
              <a:t>Centralisatie 440000</a:t>
            </a:r>
          </a:p>
        </p:txBody>
      </p:sp>
      <p:sp>
        <p:nvSpPr>
          <p:cNvPr id="225" name="Freeform: Shape 224">
            <a:extLst>
              <a:ext uri="{FF2B5EF4-FFF2-40B4-BE49-F238E27FC236}">
                <a16:creationId xmlns:a16="http://schemas.microsoft.com/office/drawing/2014/main" id="{072B7099-0434-4D5F-B78B-7F88E0AE57CF}"/>
              </a:ext>
            </a:extLst>
          </p:cNvPr>
          <p:cNvSpPr/>
          <p:nvPr/>
        </p:nvSpPr>
        <p:spPr>
          <a:xfrm>
            <a:off x="3471386" y="3913480"/>
            <a:ext cx="3127023" cy="488947"/>
          </a:xfrm>
          <a:custGeom>
            <a:avLst/>
            <a:gdLst>
              <a:gd name="connsiteX0" fmla="*/ 0 w 3381935"/>
              <a:gd name="connsiteY0" fmla="*/ 174812 h 488947"/>
              <a:gd name="connsiteX1" fmla="*/ 1640541 w 3381935"/>
              <a:gd name="connsiteY1" fmla="*/ 443753 h 488947"/>
              <a:gd name="connsiteX2" fmla="*/ 2575112 w 3381935"/>
              <a:gd name="connsiteY2" fmla="*/ 443753 h 488947"/>
              <a:gd name="connsiteX3" fmla="*/ 3381935 w 3381935"/>
              <a:gd name="connsiteY3" fmla="*/ 0 h 488947"/>
            </a:gdLst>
            <a:ahLst/>
            <a:cxnLst>
              <a:cxn ang="0">
                <a:pos x="connsiteX0" y="connsiteY0"/>
              </a:cxn>
              <a:cxn ang="0">
                <a:pos x="connsiteX1" y="connsiteY1"/>
              </a:cxn>
              <a:cxn ang="0">
                <a:pos x="connsiteX2" y="connsiteY2"/>
              </a:cxn>
              <a:cxn ang="0">
                <a:pos x="connsiteX3" y="connsiteY3"/>
              </a:cxn>
            </a:cxnLst>
            <a:rect l="l" t="t" r="r" b="b"/>
            <a:pathLst>
              <a:path w="3381935" h="488947">
                <a:moveTo>
                  <a:pt x="0" y="174812"/>
                </a:moveTo>
                <a:cubicBezTo>
                  <a:pt x="605678" y="286871"/>
                  <a:pt x="1211356" y="398930"/>
                  <a:pt x="1640541" y="443753"/>
                </a:cubicBezTo>
                <a:cubicBezTo>
                  <a:pt x="2069726" y="488576"/>
                  <a:pt x="2284880" y="517712"/>
                  <a:pt x="2575112" y="443753"/>
                </a:cubicBezTo>
                <a:cubicBezTo>
                  <a:pt x="2865344" y="369794"/>
                  <a:pt x="3123639" y="184897"/>
                  <a:pt x="3381935" y="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6" name="Freeform: Shape 225">
            <a:extLst>
              <a:ext uri="{FF2B5EF4-FFF2-40B4-BE49-F238E27FC236}">
                <a16:creationId xmlns:a16="http://schemas.microsoft.com/office/drawing/2014/main" id="{4FB58277-6C8E-4EB0-9E93-26F79252BF7C}"/>
              </a:ext>
            </a:extLst>
          </p:cNvPr>
          <p:cNvSpPr/>
          <p:nvPr/>
        </p:nvSpPr>
        <p:spPr>
          <a:xfrm>
            <a:off x="3229921" y="248186"/>
            <a:ext cx="4249270" cy="821241"/>
          </a:xfrm>
          <a:custGeom>
            <a:avLst/>
            <a:gdLst>
              <a:gd name="connsiteX0" fmla="*/ 4249270 w 4249270"/>
              <a:gd name="connsiteY0" fmla="*/ 81653 h 821241"/>
              <a:gd name="connsiteX1" fmla="*/ 1855694 w 4249270"/>
              <a:gd name="connsiteY1" fmla="*/ 68206 h 821241"/>
              <a:gd name="connsiteX2" fmla="*/ 0 w 4249270"/>
              <a:gd name="connsiteY2" fmla="*/ 821241 h 821241"/>
            </a:gdLst>
            <a:ahLst/>
            <a:cxnLst>
              <a:cxn ang="0">
                <a:pos x="connsiteX0" y="connsiteY0"/>
              </a:cxn>
              <a:cxn ang="0">
                <a:pos x="connsiteX1" y="connsiteY1"/>
              </a:cxn>
              <a:cxn ang="0">
                <a:pos x="connsiteX2" y="connsiteY2"/>
              </a:cxn>
            </a:cxnLst>
            <a:rect l="l" t="t" r="r" b="b"/>
            <a:pathLst>
              <a:path w="4249270" h="821241">
                <a:moveTo>
                  <a:pt x="4249270" y="81653"/>
                </a:moveTo>
                <a:cubicBezTo>
                  <a:pt x="3406587" y="13297"/>
                  <a:pt x="2563905" y="-55059"/>
                  <a:pt x="1855694" y="68206"/>
                </a:cubicBezTo>
                <a:cubicBezTo>
                  <a:pt x="1147483" y="191471"/>
                  <a:pt x="573741" y="506356"/>
                  <a:pt x="0" y="821241"/>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27" name="Straight Connector 226">
            <a:extLst>
              <a:ext uri="{FF2B5EF4-FFF2-40B4-BE49-F238E27FC236}">
                <a16:creationId xmlns:a16="http://schemas.microsoft.com/office/drawing/2014/main" id="{A15F90E8-9988-43B6-9677-3C6CC0828832}"/>
              </a:ext>
            </a:extLst>
          </p:cNvPr>
          <p:cNvCxnSpPr/>
          <p:nvPr/>
        </p:nvCxnSpPr>
        <p:spPr>
          <a:xfrm flipH="1">
            <a:off x="2159952" y="1071182"/>
            <a:ext cx="1069786" cy="608091"/>
          </a:xfrm>
          <a:prstGeom prst="line">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F46DE530-7DA6-49A1-B454-BC9573B87C8D}"/>
              </a:ext>
            </a:extLst>
          </p:cNvPr>
          <p:cNvSpPr txBox="1"/>
          <p:nvPr/>
        </p:nvSpPr>
        <p:spPr>
          <a:xfrm rot="19858603">
            <a:off x="2512747" y="1011939"/>
            <a:ext cx="1470724" cy="276999"/>
          </a:xfrm>
          <a:prstGeom prst="rect">
            <a:avLst/>
          </a:prstGeom>
          <a:noFill/>
        </p:spPr>
        <p:txBody>
          <a:bodyPr wrap="none" rtlCol="0">
            <a:spAutoFit/>
          </a:bodyPr>
          <a:lstStyle/>
          <a:p>
            <a:r>
              <a:rPr lang="nl-BE" sz="1200" dirty="0">
                <a:solidFill>
                  <a:schemeClr val="accent1"/>
                </a:solidFill>
              </a:rPr>
              <a:t>Centralisatie 550000</a:t>
            </a:r>
          </a:p>
        </p:txBody>
      </p:sp>
      <p:sp>
        <p:nvSpPr>
          <p:cNvPr id="229" name="TextBox 228">
            <a:extLst>
              <a:ext uri="{FF2B5EF4-FFF2-40B4-BE49-F238E27FC236}">
                <a16:creationId xmlns:a16="http://schemas.microsoft.com/office/drawing/2014/main" id="{E1E29CAF-DF2B-4450-824D-FD14E464DE34}"/>
              </a:ext>
            </a:extLst>
          </p:cNvPr>
          <p:cNvSpPr txBox="1"/>
          <p:nvPr/>
        </p:nvSpPr>
        <p:spPr>
          <a:xfrm rot="20225193">
            <a:off x="3013255" y="1123968"/>
            <a:ext cx="2133918" cy="276999"/>
          </a:xfrm>
          <a:prstGeom prst="rect">
            <a:avLst/>
          </a:prstGeom>
          <a:noFill/>
        </p:spPr>
        <p:txBody>
          <a:bodyPr wrap="none" rtlCol="0">
            <a:spAutoFit/>
          </a:bodyPr>
          <a:lstStyle/>
          <a:p>
            <a:r>
              <a:rPr lang="nl-BE" sz="1200" dirty="0">
                <a:solidFill>
                  <a:schemeClr val="accent1"/>
                </a:solidFill>
              </a:rPr>
              <a:t>Inboeking op 41/42/43/45/48</a:t>
            </a:r>
          </a:p>
        </p:txBody>
      </p:sp>
      <p:sp>
        <p:nvSpPr>
          <p:cNvPr id="230" name="AutoShape 18">
            <a:extLst>
              <a:ext uri="{FF2B5EF4-FFF2-40B4-BE49-F238E27FC236}">
                <a16:creationId xmlns:a16="http://schemas.microsoft.com/office/drawing/2014/main" id="{0448BB38-601B-4A8E-BA08-2D42488A883D}"/>
              </a:ext>
            </a:extLst>
          </p:cNvPr>
          <p:cNvSpPr>
            <a:spLocks noChangeArrowheads="1"/>
          </p:cNvSpPr>
          <p:nvPr/>
        </p:nvSpPr>
        <p:spPr bwMode="auto">
          <a:xfrm>
            <a:off x="2042269" y="3377772"/>
            <a:ext cx="800100" cy="88423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1" name="Text Box 19">
            <a:extLst>
              <a:ext uri="{FF2B5EF4-FFF2-40B4-BE49-F238E27FC236}">
                <a16:creationId xmlns:a16="http://schemas.microsoft.com/office/drawing/2014/main" id="{9777A269-D140-4DDB-B57D-7A23A0C7984A}"/>
              </a:ext>
            </a:extLst>
          </p:cNvPr>
          <p:cNvSpPr txBox="1">
            <a:spLocks noChangeArrowheads="1"/>
          </p:cNvSpPr>
          <p:nvPr/>
        </p:nvSpPr>
        <p:spPr bwMode="auto">
          <a:xfrm>
            <a:off x="2055653" y="3455453"/>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Rekening</a:t>
            </a:r>
          </a:p>
          <a:p>
            <a:pPr algn="ctr" eaLnBrk="1" hangingPunct="1"/>
            <a:r>
              <a:rPr lang="nl-NL" sz="1000" dirty="0"/>
              <a:t>(</a:t>
            </a:r>
            <a:r>
              <a:rPr lang="nl-NL" sz="1000" dirty="0" err="1"/>
              <a:t>grootbk</a:t>
            </a:r>
            <a:r>
              <a:rPr lang="nl-NL" sz="1000" dirty="0"/>
              <a:t>)</a:t>
            </a:r>
            <a:endParaRPr lang="nl-NL" dirty="0"/>
          </a:p>
        </p:txBody>
      </p:sp>
      <p:sp>
        <p:nvSpPr>
          <p:cNvPr id="232" name="Line 29">
            <a:extLst>
              <a:ext uri="{FF2B5EF4-FFF2-40B4-BE49-F238E27FC236}">
                <a16:creationId xmlns:a16="http://schemas.microsoft.com/office/drawing/2014/main" id="{8452A5F9-3EB0-4359-B6BD-98A84CB140DB}"/>
              </a:ext>
            </a:extLst>
          </p:cNvPr>
          <p:cNvSpPr>
            <a:spLocks noChangeShapeType="1"/>
          </p:cNvSpPr>
          <p:nvPr/>
        </p:nvSpPr>
        <p:spPr bwMode="auto">
          <a:xfrm>
            <a:off x="1727121" y="2012764"/>
            <a:ext cx="540732" cy="136500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33" name="Line 29">
            <a:extLst>
              <a:ext uri="{FF2B5EF4-FFF2-40B4-BE49-F238E27FC236}">
                <a16:creationId xmlns:a16="http://schemas.microsoft.com/office/drawing/2014/main" id="{51F48220-C596-426F-8A63-1C0094BAAF4D}"/>
              </a:ext>
            </a:extLst>
          </p:cNvPr>
          <p:cNvSpPr>
            <a:spLocks noChangeShapeType="1"/>
          </p:cNvSpPr>
          <p:nvPr/>
        </p:nvSpPr>
        <p:spPr bwMode="auto">
          <a:xfrm flipH="1">
            <a:off x="1464476" y="3604869"/>
            <a:ext cx="576958"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34" name="AutoShape 25">
            <a:extLst>
              <a:ext uri="{FF2B5EF4-FFF2-40B4-BE49-F238E27FC236}">
                <a16:creationId xmlns:a16="http://schemas.microsoft.com/office/drawing/2014/main" id="{7DDC8921-1BBE-4BB2-AE5F-FB704B9ED987}"/>
              </a:ext>
            </a:extLst>
          </p:cNvPr>
          <p:cNvSpPr>
            <a:spLocks noChangeArrowheads="1"/>
          </p:cNvSpPr>
          <p:nvPr/>
        </p:nvSpPr>
        <p:spPr bwMode="auto">
          <a:xfrm>
            <a:off x="678623" y="3370695"/>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5" name="Text Box 26">
            <a:extLst>
              <a:ext uri="{FF2B5EF4-FFF2-40B4-BE49-F238E27FC236}">
                <a16:creationId xmlns:a16="http://schemas.microsoft.com/office/drawing/2014/main" id="{F2EC7D39-AFB1-4F6C-9D27-C0C5CB2E0BB3}"/>
              </a:ext>
            </a:extLst>
          </p:cNvPr>
          <p:cNvSpPr txBox="1">
            <a:spLocks noChangeArrowheads="1"/>
          </p:cNvSpPr>
          <p:nvPr/>
        </p:nvSpPr>
        <p:spPr bwMode="auto">
          <a:xfrm>
            <a:off x="677788" y="3387684"/>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Proef- en saldi balans</a:t>
            </a:r>
            <a:endParaRPr lang="nl-NL" dirty="0"/>
          </a:p>
        </p:txBody>
      </p:sp>
      <p:sp>
        <p:nvSpPr>
          <p:cNvPr id="236" name="AutoShape 48">
            <a:extLst>
              <a:ext uri="{FF2B5EF4-FFF2-40B4-BE49-F238E27FC236}">
                <a16:creationId xmlns:a16="http://schemas.microsoft.com/office/drawing/2014/main" id="{A2822CCB-AB20-4639-BDAA-7D75CA374237}"/>
              </a:ext>
            </a:extLst>
          </p:cNvPr>
          <p:cNvSpPr>
            <a:spLocks noChangeArrowheads="1"/>
          </p:cNvSpPr>
          <p:nvPr/>
        </p:nvSpPr>
        <p:spPr bwMode="auto">
          <a:xfrm>
            <a:off x="1955740" y="5887672"/>
            <a:ext cx="834902" cy="460673"/>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7" name="Text Box 49">
            <a:extLst>
              <a:ext uri="{FF2B5EF4-FFF2-40B4-BE49-F238E27FC236}">
                <a16:creationId xmlns:a16="http://schemas.microsoft.com/office/drawing/2014/main" id="{C6A22598-6747-4893-9BB3-6014BCE63D80}"/>
              </a:ext>
            </a:extLst>
          </p:cNvPr>
          <p:cNvSpPr txBox="1">
            <a:spLocks noChangeArrowheads="1"/>
          </p:cNvSpPr>
          <p:nvPr/>
        </p:nvSpPr>
        <p:spPr bwMode="auto">
          <a:xfrm>
            <a:off x="1979479" y="5931872"/>
            <a:ext cx="826803" cy="72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Eindbalans n-1</a:t>
            </a:r>
            <a:endParaRPr lang="nl-NL" dirty="0"/>
          </a:p>
        </p:txBody>
      </p:sp>
      <p:sp>
        <p:nvSpPr>
          <p:cNvPr id="238" name="Text Box 6">
            <a:extLst>
              <a:ext uri="{FF2B5EF4-FFF2-40B4-BE49-F238E27FC236}">
                <a16:creationId xmlns:a16="http://schemas.microsoft.com/office/drawing/2014/main" id="{27D0E11E-F5F1-4406-BC2B-C340844DB911}"/>
              </a:ext>
            </a:extLst>
          </p:cNvPr>
          <p:cNvSpPr txBox="1">
            <a:spLocks noChangeArrowheads="1"/>
          </p:cNvSpPr>
          <p:nvPr/>
        </p:nvSpPr>
        <p:spPr bwMode="auto">
          <a:xfrm>
            <a:off x="3501798" y="4519510"/>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Diverse Operaties</a:t>
            </a:r>
            <a:endParaRPr lang="nl-NL" dirty="0"/>
          </a:p>
        </p:txBody>
      </p:sp>
      <p:sp>
        <p:nvSpPr>
          <p:cNvPr id="239" name="Line 51">
            <a:extLst>
              <a:ext uri="{FF2B5EF4-FFF2-40B4-BE49-F238E27FC236}">
                <a16:creationId xmlns:a16="http://schemas.microsoft.com/office/drawing/2014/main" id="{2A61DF63-ECAF-4673-B265-8BF56CC2DF5A}"/>
              </a:ext>
            </a:extLst>
          </p:cNvPr>
          <p:cNvSpPr>
            <a:spLocks noChangeShapeType="1"/>
          </p:cNvSpPr>
          <p:nvPr/>
        </p:nvSpPr>
        <p:spPr bwMode="auto">
          <a:xfrm flipV="1">
            <a:off x="2761016" y="4833642"/>
            <a:ext cx="762684" cy="107249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40" name="Line 50">
            <a:extLst>
              <a:ext uri="{FF2B5EF4-FFF2-40B4-BE49-F238E27FC236}">
                <a16:creationId xmlns:a16="http://schemas.microsoft.com/office/drawing/2014/main" id="{5453BF80-B2CB-4741-8010-7C025BC897EA}"/>
              </a:ext>
            </a:extLst>
          </p:cNvPr>
          <p:cNvSpPr>
            <a:spLocks noChangeShapeType="1"/>
          </p:cNvSpPr>
          <p:nvPr/>
        </p:nvSpPr>
        <p:spPr bwMode="auto">
          <a:xfrm flipH="1" flipV="1">
            <a:off x="2800044" y="4240547"/>
            <a:ext cx="712473" cy="305057"/>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41" name="AutoShape 25">
            <a:extLst>
              <a:ext uri="{FF2B5EF4-FFF2-40B4-BE49-F238E27FC236}">
                <a16:creationId xmlns:a16="http://schemas.microsoft.com/office/drawing/2014/main" id="{969BF11B-B371-4EE2-B9DC-76DEA15C2042}"/>
              </a:ext>
            </a:extLst>
          </p:cNvPr>
          <p:cNvSpPr>
            <a:spLocks noChangeArrowheads="1"/>
          </p:cNvSpPr>
          <p:nvPr/>
        </p:nvSpPr>
        <p:spPr bwMode="auto">
          <a:xfrm>
            <a:off x="1969229" y="4780096"/>
            <a:ext cx="800100" cy="884237"/>
          </a:xfrm>
          <a:prstGeom prst="flowChartPredefinedProcess">
            <a:avLst/>
          </a:prstGeom>
          <a:solidFill>
            <a:schemeClr val="accent3">
              <a:lumMod val="40000"/>
              <a:lumOff val="60000"/>
            </a:schemeClr>
          </a:solidFill>
          <a:ln w="9525">
            <a:solidFill>
              <a:srgbClr val="000000"/>
            </a:solidFill>
            <a:miter lim="800000"/>
            <a:headEnd/>
            <a:tailEnd/>
          </a:ln>
        </p:spPr>
        <p:txBody>
          <a:bodyPr/>
          <a:lstStyle/>
          <a:p>
            <a:endParaRPr lang="nl-BE"/>
          </a:p>
        </p:txBody>
      </p:sp>
      <p:sp>
        <p:nvSpPr>
          <p:cNvPr id="242" name="Text Box 49">
            <a:extLst>
              <a:ext uri="{FF2B5EF4-FFF2-40B4-BE49-F238E27FC236}">
                <a16:creationId xmlns:a16="http://schemas.microsoft.com/office/drawing/2014/main" id="{28A6E9D9-B799-44FA-965A-CF7A8BA21C75}"/>
              </a:ext>
            </a:extLst>
          </p:cNvPr>
          <p:cNvSpPr txBox="1">
            <a:spLocks noChangeArrowheads="1"/>
          </p:cNvSpPr>
          <p:nvPr/>
        </p:nvSpPr>
        <p:spPr bwMode="auto">
          <a:xfrm>
            <a:off x="1969229" y="4936464"/>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Diversen Journaal</a:t>
            </a:r>
            <a:endParaRPr lang="nl-NL" dirty="0"/>
          </a:p>
        </p:txBody>
      </p:sp>
      <p:sp>
        <p:nvSpPr>
          <p:cNvPr id="243" name="Line 50">
            <a:extLst>
              <a:ext uri="{FF2B5EF4-FFF2-40B4-BE49-F238E27FC236}">
                <a16:creationId xmlns:a16="http://schemas.microsoft.com/office/drawing/2014/main" id="{6D1CFEEA-3A71-4BEC-85A3-7F2E79683043}"/>
              </a:ext>
            </a:extLst>
          </p:cNvPr>
          <p:cNvSpPr>
            <a:spLocks noChangeShapeType="1"/>
          </p:cNvSpPr>
          <p:nvPr/>
        </p:nvSpPr>
        <p:spPr bwMode="auto">
          <a:xfrm flipH="1">
            <a:off x="2761847" y="4693226"/>
            <a:ext cx="739950" cy="169184"/>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nvGrpSpPr>
          <p:cNvPr id="244" name="Group 8">
            <a:extLst>
              <a:ext uri="{FF2B5EF4-FFF2-40B4-BE49-F238E27FC236}">
                <a16:creationId xmlns:a16="http://schemas.microsoft.com/office/drawing/2014/main" id="{22436073-B2F3-40DB-8DBB-1ECCE80BF9D2}"/>
              </a:ext>
            </a:extLst>
          </p:cNvPr>
          <p:cNvGrpSpPr>
            <a:grpSpLocks/>
          </p:cNvGrpSpPr>
          <p:nvPr/>
        </p:nvGrpSpPr>
        <p:grpSpPr bwMode="auto">
          <a:xfrm>
            <a:off x="3076384" y="5587107"/>
            <a:ext cx="389164" cy="1102813"/>
            <a:chOff x="5917" y="13117"/>
            <a:chExt cx="883" cy="1980"/>
          </a:xfrm>
        </p:grpSpPr>
        <p:sp>
          <p:nvSpPr>
            <p:cNvPr id="245" name="Rectangle 9">
              <a:extLst>
                <a:ext uri="{FF2B5EF4-FFF2-40B4-BE49-F238E27FC236}">
                  <a16:creationId xmlns:a16="http://schemas.microsoft.com/office/drawing/2014/main" id="{B36C8922-5752-48A5-989F-40997528C04B}"/>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46" name="Freeform 10">
              <a:extLst>
                <a:ext uri="{FF2B5EF4-FFF2-40B4-BE49-F238E27FC236}">
                  <a16:creationId xmlns:a16="http://schemas.microsoft.com/office/drawing/2014/main" id="{998A8EB6-328B-428A-B557-3A1B0470B9A7}"/>
                </a:ext>
              </a:extLst>
            </p:cNvPr>
            <p:cNvSpPr>
              <a:spLocks/>
            </p:cNvSpPr>
            <p:nvPr/>
          </p:nvSpPr>
          <p:spPr bwMode="auto">
            <a:xfrm>
              <a:off x="644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47" name="Oval 11">
              <a:extLst>
                <a:ext uri="{FF2B5EF4-FFF2-40B4-BE49-F238E27FC236}">
                  <a16:creationId xmlns:a16="http://schemas.microsoft.com/office/drawing/2014/main" id="{47858A75-4AD4-46C8-9BC5-0924D22C6B6A}"/>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48" name="Line 12">
              <a:extLst>
                <a:ext uri="{FF2B5EF4-FFF2-40B4-BE49-F238E27FC236}">
                  <a16:creationId xmlns:a16="http://schemas.microsoft.com/office/drawing/2014/main" id="{98121705-CA31-497F-8A48-0A4923000492}"/>
                </a:ext>
              </a:extLst>
            </p:cNvPr>
            <p:cNvSpPr>
              <a:spLocks noChangeShapeType="1"/>
            </p:cNvSpPr>
            <p:nvPr/>
          </p:nvSpPr>
          <p:spPr bwMode="auto">
            <a:xfrm flipV="1">
              <a:off x="5917" y="13153"/>
              <a:ext cx="540" cy="3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49" name="Line 13">
              <a:extLst>
                <a:ext uri="{FF2B5EF4-FFF2-40B4-BE49-F238E27FC236}">
                  <a16:creationId xmlns:a16="http://schemas.microsoft.com/office/drawing/2014/main" id="{B035143C-43F6-4366-8EDD-2C53E2C9CF51}"/>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50" name="Text Box 15">
            <a:extLst>
              <a:ext uri="{FF2B5EF4-FFF2-40B4-BE49-F238E27FC236}">
                <a16:creationId xmlns:a16="http://schemas.microsoft.com/office/drawing/2014/main" id="{B8CEE256-19BA-401B-8826-F1360F8F72D3}"/>
              </a:ext>
            </a:extLst>
          </p:cNvPr>
          <p:cNvSpPr txBox="1">
            <a:spLocks noChangeArrowheads="1"/>
          </p:cNvSpPr>
          <p:nvPr/>
        </p:nvSpPr>
        <p:spPr bwMode="auto">
          <a:xfrm>
            <a:off x="2901698" y="588844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dirty="0"/>
              <a:t>  DO</a:t>
            </a:r>
            <a:endParaRPr lang="nl-NL" dirty="0"/>
          </a:p>
        </p:txBody>
      </p:sp>
      <p:sp>
        <p:nvSpPr>
          <p:cNvPr id="251" name="TextBox 250">
            <a:extLst>
              <a:ext uri="{FF2B5EF4-FFF2-40B4-BE49-F238E27FC236}">
                <a16:creationId xmlns:a16="http://schemas.microsoft.com/office/drawing/2014/main" id="{F5D2A432-AF75-458E-B755-DF321D7EBDB6}"/>
              </a:ext>
            </a:extLst>
          </p:cNvPr>
          <p:cNvSpPr txBox="1"/>
          <p:nvPr/>
        </p:nvSpPr>
        <p:spPr>
          <a:xfrm>
            <a:off x="3474373" y="5637270"/>
            <a:ext cx="907813" cy="1015663"/>
          </a:xfrm>
          <a:prstGeom prst="rect">
            <a:avLst/>
          </a:prstGeom>
          <a:noFill/>
        </p:spPr>
        <p:txBody>
          <a:bodyPr wrap="none" rtlCol="0">
            <a:spAutoFit/>
          </a:bodyPr>
          <a:lstStyle/>
          <a:p>
            <a:r>
              <a:rPr lang="nl-BE" sz="1200" dirty="0"/>
              <a:t>Contracten</a:t>
            </a:r>
          </a:p>
          <a:p>
            <a:r>
              <a:rPr lang="nl-BE" sz="1200" dirty="0"/>
              <a:t>Personeel</a:t>
            </a:r>
          </a:p>
          <a:p>
            <a:r>
              <a:rPr lang="nl-BE" sz="1200" dirty="0"/>
              <a:t>Vonnissen</a:t>
            </a:r>
          </a:p>
          <a:p>
            <a:r>
              <a:rPr lang="nl-BE" sz="1200" dirty="0"/>
              <a:t>Belastingen</a:t>
            </a:r>
          </a:p>
          <a:p>
            <a:r>
              <a:rPr lang="nl-BE" sz="1200" dirty="0"/>
              <a:t>…</a:t>
            </a:r>
          </a:p>
        </p:txBody>
      </p:sp>
      <p:sp>
        <p:nvSpPr>
          <p:cNvPr id="252" name="Line 51">
            <a:extLst>
              <a:ext uri="{FF2B5EF4-FFF2-40B4-BE49-F238E27FC236}">
                <a16:creationId xmlns:a16="http://schemas.microsoft.com/office/drawing/2014/main" id="{AB2676DA-7016-4ACB-B427-9C93AA007E0B}"/>
              </a:ext>
            </a:extLst>
          </p:cNvPr>
          <p:cNvSpPr>
            <a:spLocks noChangeShapeType="1"/>
          </p:cNvSpPr>
          <p:nvPr/>
        </p:nvSpPr>
        <p:spPr bwMode="auto">
          <a:xfrm flipV="1">
            <a:off x="3696048" y="4833642"/>
            <a:ext cx="147168" cy="75346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pic>
        <p:nvPicPr>
          <p:cNvPr id="253" name="Picture 2" descr="De bronafbeelding bekijken">
            <a:extLst>
              <a:ext uri="{FF2B5EF4-FFF2-40B4-BE49-F238E27FC236}">
                <a16:creationId xmlns:a16="http://schemas.microsoft.com/office/drawing/2014/main" id="{6AE8C10A-B94C-42D6-806D-68FD9D04F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854" y="4504087"/>
            <a:ext cx="1200760" cy="900571"/>
          </a:xfrm>
          <a:prstGeom prst="rect">
            <a:avLst/>
          </a:prstGeom>
          <a:noFill/>
          <a:extLst>
            <a:ext uri="{909E8E84-426E-40DD-AFC4-6F175D3DCCD1}">
              <a14:hiddenFill xmlns:a14="http://schemas.microsoft.com/office/drawing/2010/main">
                <a:solidFill>
                  <a:srgbClr val="FFFFFF"/>
                </a:solidFill>
              </a14:hiddenFill>
            </a:ext>
          </a:extLst>
        </p:spPr>
      </p:pic>
      <p:sp>
        <p:nvSpPr>
          <p:cNvPr id="254" name="AutoShape 48">
            <a:extLst>
              <a:ext uri="{FF2B5EF4-FFF2-40B4-BE49-F238E27FC236}">
                <a16:creationId xmlns:a16="http://schemas.microsoft.com/office/drawing/2014/main" id="{62191B17-36B1-472D-B6FC-2D5E577DC763}"/>
              </a:ext>
            </a:extLst>
          </p:cNvPr>
          <p:cNvSpPr>
            <a:spLocks noChangeArrowheads="1"/>
          </p:cNvSpPr>
          <p:nvPr/>
        </p:nvSpPr>
        <p:spPr bwMode="auto">
          <a:xfrm>
            <a:off x="6229801" y="4585397"/>
            <a:ext cx="1084654" cy="63681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55" name="Text Box 49">
            <a:extLst>
              <a:ext uri="{FF2B5EF4-FFF2-40B4-BE49-F238E27FC236}">
                <a16:creationId xmlns:a16="http://schemas.microsoft.com/office/drawing/2014/main" id="{58F8071E-3B8B-45DC-BA2C-69760A441D9C}"/>
              </a:ext>
            </a:extLst>
          </p:cNvPr>
          <p:cNvSpPr txBox="1">
            <a:spLocks noChangeArrowheads="1"/>
          </p:cNvSpPr>
          <p:nvPr/>
        </p:nvSpPr>
        <p:spPr bwMode="auto">
          <a:xfrm>
            <a:off x="6305247" y="4696263"/>
            <a:ext cx="93608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Afschrijvingstabel</a:t>
            </a:r>
            <a:endParaRPr lang="nl-NL" dirty="0"/>
          </a:p>
        </p:txBody>
      </p:sp>
      <p:sp>
        <p:nvSpPr>
          <p:cNvPr id="256" name="Line 51">
            <a:extLst>
              <a:ext uri="{FF2B5EF4-FFF2-40B4-BE49-F238E27FC236}">
                <a16:creationId xmlns:a16="http://schemas.microsoft.com/office/drawing/2014/main" id="{582E78A6-130A-4D2B-885E-00282C49AB2E}"/>
              </a:ext>
            </a:extLst>
          </p:cNvPr>
          <p:cNvSpPr>
            <a:spLocks noChangeShapeType="1"/>
          </p:cNvSpPr>
          <p:nvPr/>
        </p:nvSpPr>
        <p:spPr bwMode="auto">
          <a:xfrm flipH="1">
            <a:off x="7356180" y="4982013"/>
            <a:ext cx="571501"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nvGrpSpPr>
          <p:cNvPr id="257" name="Group 40">
            <a:extLst>
              <a:ext uri="{FF2B5EF4-FFF2-40B4-BE49-F238E27FC236}">
                <a16:creationId xmlns:a16="http://schemas.microsoft.com/office/drawing/2014/main" id="{D70E6B5E-C328-405F-A97E-113F85882481}"/>
              </a:ext>
            </a:extLst>
          </p:cNvPr>
          <p:cNvGrpSpPr>
            <a:grpSpLocks/>
          </p:cNvGrpSpPr>
          <p:nvPr/>
        </p:nvGrpSpPr>
        <p:grpSpPr bwMode="auto">
          <a:xfrm>
            <a:off x="7399182" y="5659921"/>
            <a:ext cx="1643138" cy="614938"/>
            <a:chOff x="3217" y="6769"/>
            <a:chExt cx="2340" cy="768"/>
          </a:xfrm>
        </p:grpSpPr>
        <p:sp>
          <p:nvSpPr>
            <p:cNvPr id="258" name="AutoShape 41">
              <a:extLst>
                <a:ext uri="{FF2B5EF4-FFF2-40B4-BE49-F238E27FC236}">
                  <a16:creationId xmlns:a16="http://schemas.microsoft.com/office/drawing/2014/main" id="{7E33DDDC-175C-4117-AAF2-AAC32B0A2686}"/>
                </a:ext>
              </a:extLst>
            </p:cNvPr>
            <p:cNvSpPr>
              <a:spLocks noChangeArrowheads="1"/>
            </p:cNvSpPr>
            <p:nvPr/>
          </p:nvSpPr>
          <p:spPr bwMode="auto">
            <a:xfrm>
              <a:off x="321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59" name="AutoShape 42">
              <a:extLst>
                <a:ext uri="{FF2B5EF4-FFF2-40B4-BE49-F238E27FC236}">
                  <a16:creationId xmlns:a16="http://schemas.microsoft.com/office/drawing/2014/main" id="{7F481AC8-3789-43EA-A300-93086F72014E}"/>
                </a:ext>
              </a:extLst>
            </p:cNvPr>
            <p:cNvSpPr>
              <a:spLocks noChangeArrowheads="1"/>
            </p:cNvSpPr>
            <p:nvPr/>
          </p:nvSpPr>
          <p:spPr bwMode="auto">
            <a:xfrm>
              <a:off x="393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60" name="AutoShape 43">
              <a:extLst>
                <a:ext uri="{FF2B5EF4-FFF2-40B4-BE49-F238E27FC236}">
                  <a16:creationId xmlns:a16="http://schemas.microsoft.com/office/drawing/2014/main" id="{51E87E41-0E10-4E1B-B864-505A317D4035}"/>
                </a:ext>
              </a:extLst>
            </p:cNvPr>
            <p:cNvSpPr>
              <a:spLocks noChangeArrowheads="1"/>
            </p:cNvSpPr>
            <p:nvPr/>
          </p:nvSpPr>
          <p:spPr bwMode="auto">
            <a:xfrm>
              <a:off x="465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61" name="Rectangle 44">
              <a:extLst>
                <a:ext uri="{FF2B5EF4-FFF2-40B4-BE49-F238E27FC236}">
                  <a16:creationId xmlns:a16="http://schemas.microsoft.com/office/drawing/2014/main" id="{E2D3AB48-2027-4B5A-9FAC-76BF0FEEDCF2}"/>
                </a:ext>
              </a:extLst>
            </p:cNvPr>
            <p:cNvSpPr>
              <a:spLocks noChangeArrowheads="1"/>
            </p:cNvSpPr>
            <p:nvPr/>
          </p:nvSpPr>
          <p:spPr bwMode="auto">
            <a:xfrm>
              <a:off x="3217" y="6997"/>
              <a:ext cx="2160" cy="540"/>
            </a:xfrm>
            <a:prstGeom prst="rect">
              <a:avLst/>
            </a:prstGeom>
            <a:solidFill>
              <a:srgbClr val="FF0000"/>
            </a:solidFill>
            <a:ln w="9525">
              <a:solidFill>
                <a:srgbClr val="000000"/>
              </a:solidFill>
              <a:miter lim="800000"/>
              <a:headEnd/>
              <a:tailEnd/>
            </a:ln>
          </p:spPr>
          <p:txBody>
            <a:bodyPr/>
            <a:lstStyle/>
            <a:p>
              <a:endParaRPr lang="nl-BE"/>
            </a:p>
          </p:txBody>
        </p:sp>
        <p:sp>
          <p:nvSpPr>
            <p:cNvPr id="262" name="Rectangle 45">
              <a:extLst>
                <a:ext uri="{FF2B5EF4-FFF2-40B4-BE49-F238E27FC236}">
                  <a16:creationId xmlns:a16="http://schemas.microsoft.com/office/drawing/2014/main" id="{CA1BC4B8-8092-40BA-AD7F-EA3377243750}"/>
                </a:ext>
              </a:extLst>
            </p:cNvPr>
            <p:cNvSpPr>
              <a:spLocks noChangeArrowheads="1"/>
            </p:cNvSpPr>
            <p:nvPr/>
          </p:nvSpPr>
          <p:spPr bwMode="auto">
            <a:xfrm>
              <a:off x="411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63" name="Rectangle 46">
              <a:extLst>
                <a:ext uri="{FF2B5EF4-FFF2-40B4-BE49-F238E27FC236}">
                  <a16:creationId xmlns:a16="http://schemas.microsoft.com/office/drawing/2014/main" id="{32B2ECF9-F18B-45C0-9DE1-C6A29DFC3E92}"/>
                </a:ext>
              </a:extLst>
            </p:cNvPr>
            <p:cNvSpPr>
              <a:spLocks noChangeArrowheads="1"/>
            </p:cNvSpPr>
            <p:nvPr/>
          </p:nvSpPr>
          <p:spPr bwMode="auto">
            <a:xfrm>
              <a:off x="357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64" name="Text Box 47">
              <a:extLst>
                <a:ext uri="{FF2B5EF4-FFF2-40B4-BE49-F238E27FC236}">
                  <a16:creationId xmlns:a16="http://schemas.microsoft.com/office/drawing/2014/main" id="{7616F68A-60A3-437A-9697-4ACA75062B04}"/>
                </a:ext>
              </a:extLst>
            </p:cNvPr>
            <p:cNvSpPr txBox="1">
              <a:spLocks noChangeArrowheads="1"/>
            </p:cNvSpPr>
            <p:nvPr/>
          </p:nvSpPr>
          <p:spPr bwMode="auto">
            <a:xfrm>
              <a:off x="4297" y="6949"/>
              <a:ext cx="12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Magazijn</a:t>
              </a:r>
              <a:endParaRPr lang="nl-NL"/>
            </a:p>
          </p:txBody>
        </p:sp>
      </p:grpSp>
      <p:sp>
        <p:nvSpPr>
          <p:cNvPr id="265" name="AutoShape 48">
            <a:extLst>
              <a:ext uri="{FF2B5EF4-FFF2-40B4-BE49-F238E27FC236}">
                <a16:creationId xmlns:a16="http://schemas.microsoft.com/office/drawing/2014/main" id="{EF9216E7-00FE-48AB-B3AF-F1766FCB4167}"/>
              </a:ext>
            </a:extLst>
          </p:cNvPr>
          <p:cNvSpPr>
            <a:spLocks noChangeArrowheads="1"/>
          </p:cNvSpPr>
          <p:nvPr/>
        </p:nvSpPr>
        <p:spPr bwMode="auto">
          <a:xfrm>
            <a:off x="6252634" y="5558102"/>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66" name="Text Box 49">
            <a:extLst>
              <a:ext uri="{FF2B5EF4-FFF2-40B4-BE49-F238E27FC236}">
                <a16:creationId xmlns:a16="http://schemas.microsoft.com/office/drawing/2014/main" id="{FF572364-29EA-40B9-85A2-1F99D143A2DF}"/>
              </a:ext>
            </a:extLst>
          </p:cNvPr>
          <p:cNvSpPr txBox="1">
            <a:spLocks noChangeArrowheads="1"/>
          </p:cNvSpPr>
          <p:nvPr/>
        </p:nvSpPr>
        <p:spPr bwMode="auto">
          <a:xfrm>
            <a:off x="6253466" y="5692340"/>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Inventaris</a:t>
            </a:r>
          </a:p>
          <a:p>
            <a:pPr algn="ctr" eaLnBrk="1" hangingPunct="1"/>
            <a:r>
              <a:rPr lang="nl-NL" sz="1000" dirty="0"/>
              <a:t>lijst</a:t>
            </a:r>
            <a:endParaRPr lang="nl-NL" dirty="0"/>
          </a:p>
        </p:txBody>
      </p:sp>
      <p:sp>
        <p:nvSpPr>
          <p:cNvPr id="267" name="Line 51">
            <a:extLst>
              <a:ext uri="{FF2B5EF4-FFF2-40B4-BE49-F238E27FC236}">
                <a16:creationId xmlns:a16="http://schemas.microsoft.com/office/drawing/2014/main" id="{3B6FFBE7-5A21-4986-8088-751650AA21E6}"/>
              </a:ext>
            </a:extLst>
          </p:cNvPr>
          <p:cNvSpPr>
            <a:spLocks noChangeShapeType="1"/>
          </p:cNvSpPr>
          <p:nvPr/>
        </p:nvSpPr>
        <p:spPr bwMode="auto">
          <a:xfrm flipH="1">
            <a:off x="7032285" y="6043141"/>
            <a:ext cx="449710" cy="578"/>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8" name="Line 51">
            <a:extLst>
              <a:ext uri="{FF2B5EF4-FFF2-40B4-BE49-F238E27FC236}">
                <a16:creationId xmlns:a16="http://schemas.microsoft.com/office/drawing/2014/main" id="{E43DC7C0-21D1-4FD1-85BD-880A9C281155}"/>
              </a:ext>
            </a:extLst>
          </p:cNvPr>
          <p:cNvSpPr>
            <a:spLocks noChangeShapeType="1"/>
          </p:cNvSpPr>
          <p:nvPr/>
        </p:nvSpPr>
        <p:spPr bwMode="auto">
          <a:xfrm flipH="1" flipV="1">
            <a:off x="5216297" y="4683417"/>
            <a:ext cx="1013502" cy="245143"/>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9" name="TextBox 268">
            <a:extLst>
              <a:ext uri="{FF2B5EF4-FFF2-40B4-BE49-F238E27FC236}">
                <a16:creationId xmlns:a16="http://schemas.microsoft.com/office/drawing/2014/main" id="{52072FAA-ED30-40E7-A2B4-8897CC8199B8}"/>
              </a:ext>
            </a:extLst>
          </p:cNvPr>
          <p:cNvSpPr txBox="1"/>
          <p:nvPr/>
        </p:nvSpPr>
        <p:spPr>
          <a:xfrm rot="824002">
            <a:off x="5224414" y="4582555"/>
            <a:ext cx="1062983" cy="276999"/>
          </a:xfrm>
          <a:prstGeom prst="rect">
            <a:avLst/>
          </a:prstGeom>
          <a:noFill/>
        </p:spPr>
        <p:txBody>
          <a:bodyPr wrap="none" rtlCol="0">
            <a:spAutoFit/>
          </a:bodyPr>
          <a:lstStyle/>
          <a:p>
            <a:r>
              <a:rPr lang="nl-BE" sz="1200" dirty="0"/>
              <a:t>Afschrijvingen</a:t>
            </a:r>
          </a:p>
        </p:txBody>
      </p:sp>
      <p:sp>
        <p:nvSpPr>
          <p:cNvPr id="270" name="TextBox 269">
            <a:extLst>
              <a:ext uri="{FF2B5EF4-FFF2-40B4-BE49-F238E27FC236}">
                <a16:creationId xmlns:a16="http://schemas.microsoft.com/office/drawing/2014/main" id="{B71762AF-C941-40D7-995E-5616FF71F8F4}"/>
              </a:ext>
            </a:extLst>
          </p:cNvPr>
          <p:cNvSpPr txBox="1"/>
          <p:nvPr/>
        </p:nvSpPr>
        <p:spPr>
          <a:xfrm rot="1912918">
            <a:off x="5341532" y="5026914"/>
            <a:ext cx="1099354" cy="461665"/>
          </a:xfrm>
          <a:prstGeom prst="rect">
            <a:avLst/>
          </a:prstGeom>
          <a:noFill/>
        </p:spPr>
        <p:txBody>
          <a:bodyPr wrap="square" rtlCol="0">
            <a:spAutoFit/>
          </a:bodyPr>
          <a:lstStyle/>
          <a:p>
            <a:r>
              <a:rPr lang="nl-BE" sz="1200" dirty="0"/>
              <a:t>Voorraad-wijziging</a:t>
            </a:r>
          </a:p>
        </p:txBody>
      </p:sp>
      <p:sp>
        <p:nvSpPr>
          <p:cNvPr id="271" name="Line 51">
            <a:extLst>
              <a:ext uri="{FF2B5EF4-FFF2-40B4-BE49-F238E27FC236}">
                <a16:creationId xmlns:a16="http://schemas.microsoft.com/office/drawing/2014/main" id="{FE9713EF-79E3-4A90-918E-527AFECD1023}"/>
              </a:ext>
            </a:extLst>
          </p:cNvPr>
          <p:cNvSpPr>
            <a:spLocks noChangeShapeType="1"/>
          </p:cNvSpPr>
          <p:nvPr/>
        </p:nvSpPr>
        <p:spPr bwMode="auto">
          <a:xfrm flipH="1" flipV="1">
            <a:off x="5184824" y="4854402"/>
            <a:ext cx="1192302" cy="70369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72" name="Text Box 49">
            <a:extLst>
              <a:ext uri="{FF2B5EF4-FFF2-40B4-BE49-F238E27FC236}">
                <a16:creationId xmlns:a16="http://schemas.microsoft.com/office/drawing/2014/main" id="{2F84D984-EF49-453E-8F38-3E3B32A6F6CB}"/>
              </a:ext>
            </a:extLst>
          </p:cNvPr>
          <p:cNvSpPr txBox="1">
            <a:spLocks noChangeArrowheads="1"/>
          </p:cNvSpPr>
          <p:nvPr/>
        </p:nvSpPr>
        <p:spPr bwMode="auto">
          <a:xfrm>
            <a:off x="4328713" y="5514076"/>
            <a:ext cx="1684887" cy="14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marL="171450" indent="-171450" eaLnBrk="1" hangingPunct="1">
              <a:buFontTx/>
              <a:buChar char="-"/>
            </a:pPr>
            <a:r>
              <a:rPr lang="nl-NL" sz="1000" dirty="0"/>
              <a:t>Voorzieningen</a:t>
            </a:r>
          </a:p>
          <a:p>
            <a:pPr marL="171450" indent="-171450" eaLnBrk="1" hangingPunct="1">
              <a:buFontTx/>
              <a:buChar char="-"/>
            </a:pPr>
            <a:r>
              <a:rPr lang="nl-NL" sz="1000" dirty="0"/>
              <a:t>Correcties</a:t>
            </a:r>
          </a:p>
          <a:p>
            <a:pPr marL="171450" indent="-171450" eaLnBrk="1" hangingPunct="1">
              <a:buFontTx/>
              <a:buChar char="-"/>
            </a:pPr>
            <a:r>
              <a:rPr lang="nl-NL" sz="1000" dirty="0"/>
              <a:t>Te </a:t>
            </a:r>
            <a:r>
              <a:rPr lang="nl-NL" sz="1000" dirty="0" err="1"/>
              <a:t>ontv.ft</a:t>
            </a:r>
            <a:r>
              <a:rPr lang="nl-NL" sz="1000" dirty="0"/>
              <a:t>.</a:t>
            </a:r>
          </a:p>
          <a:p>
            <a:pPr marL="171450" indent="-171450" eaLnBrk="1" hangingPunct="1">
              <a:buFontTx/>
              <a:buChar char="-"/>
            </a:pPr>
            <a:r>
              <a:rPr lang="nl-NL" sz="1000" dirty="0"/>
              <a:t>Te </a:t>
            </a:r>
            <a:r>
              <a:rPr lang="nl-NL" sz="1000" dirty="0" err="1"/>
              <a:t>verz</a:t>
            </a:r>
            <a:r>
              <a:rPr lang="nl-NL" sz="1000" dirty="0"/>
              <a:t>. ft.</a:t>
            </a:r>
          </a:p>
          <a:p>
            <a:pPr marL="171450" indent="-171450" eaLnBrk="1" hangingPunct="1">
              <a:buFontTx/>
              <a:buChar char="-"/>
            </a:pPr>
            <a:r>
              <a:rPr lang="nl-NL" sz="1000" dirty="0" err="1"/>
              <a:t>Waardevermind</a:t>
            </a:r>
            <a:r>
              <a:rPr lang="nl-NL" sz="1000" dirty="0"/>
              <a:t>.</a:t>
            </a:r>
          </a:p>
          <a:p>
            <a:pPr marL="171450" indent="-171450" eaLnBrk="1" hangingPunct="1">
              <a:buFontTx/>
              <a:buChar char="-"/>
            </a:pPr>
            <a:r>
              <a:rPr lang="nl-NL" sz="1000" dirty="0"/>
              <a:t>Compensaties</a:t>
            </a:r>
          </a:p>
          <a:p>
            <a:pPr marL="171450" indent="-171450" eaLnBrk="1" hangingPunct="1">
              <a:buFontTx/>
              <a:buChar char="-"/>
            </a:pPr>
            <a:r>
              <a:rPr lang="nl-NL" sz="1000" dirty="0"/>
              <a:t>Verlopen Intresten</a:t>
            </a:r>
          </a:p>
          <a:p>
            <a:pPr marL="171450" indent="-171450" eaLnBrk="1" hangingPunct="1">
              <a:buFontTx/>
              <a:buChar char="-"/>
            </a:pPr>
            <a:r>
              <a:rPr lang="nl-NL" sz="1000" dirty="0"/>
              <a:t>Resultaatsbestemming</a:t>
            </a:r>
          </a:p>
          <a:p>
            <a:pPr marL="171450" indent="-171450" eaLnBrk="1" hangingPunct="1">
              <a:buFontTx/>
              <a:buChar char="-"/>
            </a:pPr>
            <a:endParaRPr lang="nl-NL" sz="1000" dirty="0"/>
          </a:p>
          <a:p>
            <a:pPr marL="171450" indent="-171450" eaLnBrk="1" hangingPunct="1">
              <a:buFontTx/>
              <a:buChar char="-"/>
            </a:pPr>
            <a:endParaRPr lang="nl-NL" sz="1000" dirty="0"/>
          </a:p>
          <a:p>
            <a:pPr algn="ctr" eaLnBrk="1" hangingPunct="1"/>
            <a:endParaRPr lang="nl-NL" dirty="0"/>
          </a:p>
        </p:txBody>
      </p:sp>
      <p:sp>
        <p:nvSpPr>
          <p:cNvPr id="273" name="Text Box 53">
            <a:extLst>
              <a:ext uri="{FF2B5EF4-FFF2-40B4-BE49-F238E27FC236}">
                <a16:creationId xmlns:a16="http://schemas.microsoft.com/office/drawing/2014/main" id="{2042E51E-9B00-4F62-BB53-C007DD22A88F}"/>
              </a:ext>
            </a:extLst>
          </p:cNvPr>
          <p:cNvSpPr txBox="1">
            <a:spLocks noChangeArrowheads="1"/>
          </p:cNvSpPr>
          <p:nvPr/>
        </p:nvSpPr>
        <p:spPr bwMode="auto">
          <a:xfrm>
            <a:off x="4011197" y="5371715"/>
            <a:ext cx="2087059" cy="457200"/>
          </a:xfrm>
          <a:prstGeom prst="rect">
            <a:avLst/>
          </a:prstGeom>
          <a:noFill/>
          <a:ln>
            <a:noFill/>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b="1" u="sng" dirty="0"/>
              <a:t>Afsluitingsbewerkingen</a:t>
            </a:r>
            <a:endParaRPr lang="nl-NL" b="1" dirty="0"/>
          </a:p>
        </p:txBody>
      </p:sp>
      <p:sp>
        <p:nvSpPr>
          <p:cNvPr id="274" name="Line 51">
            <a:extLst>
              <a:ext uri="{FF2B5EF4-FFF2-40B4-BE49-F238E27FC236}">
                <a16:creationId xmlns:a16="http://schemas.microsoft.com/office/drawing/2014/main" id="{D41AC3AA-D2D0-4A65-84E8-417E074A6DC8}"/>
              </a:ext>
            </a:extLst>
          </p:cNvPr>
          <p:cNvSpPr>
            <a:spLocks noChangeShapeType="1"/>
          </p:cNvSpPr>
          <p:nvPr/>
        </p:nvSpPr>
        <p:spPr bwMode="auto">
          <a:xfrm flipH="1" flipV="1">
            <a:off x="4622323" y="4888862"/>
            <a:ext cx="151178" cy="52743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pic>
        <p:nvPicPr>
          <p:cNvPr id="275" name="Picture 274">
            <a:extLst>
              <a:ext uri="{FF2B5EF4-FFF2-40B4-BE49-F238E27FC236}">
                <a16:creationId xmlns:a16="http://schemas.microsoft.com/office/drawing/2014/main" id="{98653176-F0F1-4FCC-AAB4-58C4D2C065BE}"/>
              </a:ext>
            </a:extLst>
          </p:cNvPr>
          <p:cNvPicPr>
            <a:picLocks noChangeAspect="1"/>
          </p:cNvPicPr>
          <p:nvPr/>
        </p:nvPicPr>
        <p:blipFill>
          <a:blip r:embed="rId3"/>
          <a:stretch>
            <a:fillRect/>
          </a:stretch>
        </p:blipFill>
        <p:spPr>
          <a:xfrm>
            <a:off x="466939" y="4342926"/>
            <a:ext cx="826803" cy="1185717"/>
          </a:xfrm>
          <a:prstGeom prst="rect">
            <a:avLst/>
          </a:prstGeom>
          <a:ln w="38100">
            <a:solidFill>
              <a:srgbClr val="FF0000"/>
            </a:solidFill>
          </a:ln>
        </p:spPr>
      </p:pic>
      <p:sp>
        <p:nvSpPr>
          <p:cNvPr id="276" name="Line 52">
            <a:extLst>
              <a:ext uri="{FF2B5EF4-FFF2-40B4-BE49-F238E27FC236}">
                <a16:creationId xmlns:a16="http://schemas.microsoft.com/office/drawing/2014/main" id="{35148AAD-FEBB-4E61-8C60-B11CB79C9895}"/>
              </a:ext>
            </a:extLst>
          </p:cNvPr>
          <p:cNvSpPr>
            <a:spLocks noChangeShapeType="1"/>
          </p:cNvSpPr>
          <p:nvPr/>
        </p:nvSpPr>
        <p:spPr bwMode="auto">
          <a:xfrm>
            <a:off x="893153" y="3913480"/>
            <a:ext cx="0" cy="38135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77" name="Text Box 55">
            <a:extLst>
              <a:ext uri="{FF2B5EF4-FFF2-40B4-BE49-F238E27FC236}">
                <a16:creationId xmlns:a16="http://schemas.microsoft.com/office/drawing/2014/main" id="{BBD261F6-720A-459A-B556-E271A60C2613}"/>
              </a:ext>
            </a:extLst>
          </p:cNvPr>
          <p:cNvSpPr txBox="1">
            <a:spLocks noChangeArrowheads="1"/>
          </p:cNvSpPr>
          <p:nvPr/>
        </p:nvSpPr>
        <p:spPr bwMode="auto">
          <a:xfrm>
            <a:off x="483410" y="4676596"/>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Jaar-</a:t>
            </a:r>
          </a:p>
          <a:p>
            <a:pPr algn="ctr" eaLnBrk="1" hangingPunct="1"/>
            <a:r>
              <a:rPr lang="nl-NL" sz="1000" dirty="0"/>
              <a:t>Rekening</a:t>
            </a:r>
          </a:p>
          <a:p>
            <a:pPr algn="ctr" eaLnBrk="1" hangingPunct="1"/>
            <a:r>
              <a:rPr lang="nl-NL" sz="1000" dirty="0" err="1"/>
              <a:t>Nat.B.B</a:t>
            </a:r>
            <a:r>
              <a:rPr lang="nl-NL" sz="1000" dirty="0"/>
              <a:t>.</a:t>
            </a:r>
            <a:endParaRPr lang="nl-NL" dirty="0"/>
          </a:p>
        </p:txBody>
      </p:sp>
      <p:sp>
        <p:nvSpPr>
          <p:cNvPr id="278" name="Line 50">
            <a:extLst>
              <a:ext uri="{FF2B5EF4-FFF2-40B4-BE49-F238E27FC236}">
                <a16:creationId xmlns:a16="http://schemas.microsoft.com/office/drawing/2014/main" id="{68B5E679-8A32-4907-8F67-EB74A2276A8B}"/>
              </a:ext>
            </a:extLst>
          </p:cNvPr>
          <p:cNvSpPr>
            <a:spLocks noChangeShapeType="1"/>
          </p:cNvSpPr>
          <p:nvPr/>
        </p:nvSpPr>
        <p:spPr bwMode="auto">
          <a:xfrm flipH="1" flipV="1">
            <a:off x="1338759" y="5505604"/>
            <a:ext cx="629637" cy="40052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 name="TextBox 1">
            <a:extLst>
              <a:ext uri="{FF2B5EF4-FFF2-40B4-BE49-F238E27FC236}">
                <a16:creationId xmlns:a16="http://schemas.microsoft.com/office/drawing/2014/main" id="{31E676A5-75FD-42BC-8773-862CCD3C972B}"/>
              </a:ext>
            </a:extLst>
          </p:cNvPr>
          <p:cNvSpPr txBox="1"/>
          <p:nvPr/>
        </p:nvSpPr>
        <p:spPr>
          <a:xfrm>
            <a:off x="336248" y="5740149"/>
            <a:ext cx="1197572" cy="369332"/>
          </a:xfrm>
          <a:prstGeom prst="rect">
            <a:avLst/>
          </a:prstGeom>
          <a:noFill/>
        </p:spPr>
        <p:txBody>
          <a:bodyPr wrap="none" rtlCol="0">
            <a:spAutoFit/>
          </a:bodyPr>
          <a:lstStyle/>
          <a:p>
            <a:r>
              <a:rPr lang="nl-BE" dirty="0"/>
              <a:t>Toelichting</a:t>
            </a:r>
          </a:p>
        </p:txBody>
      </p:sp>
      <p:sp>
        <p:nvSpPr>
          <p:cNvPr id="3" name="Freeform: Shape 2">
            <a:extLst>
              <a:ext uri="{FF2B5EF4-FFF2-40B4-BE49-F238E27FC236}">
                <a16:creationId xmlns:a16="http://schemas.microsoft.com/office/drawing/2014/main" id="{6D6C120F-CD76-4A61-BB66-F941C491E175}"/>
              </a:ext>
            </a:extLst>
          </p:cNvPr>
          <p:cNvSpPr/>
          <p:nvPr/>
        </p:nvSpPr>
        <p:spPr>
          <a:xfrm>
            <a:off x="818102" y="6092982"/>
            <a:ext cx="2298198" cy="473923"/>
          </a:xfrm>
          <a:custGeom>
            <a:avLst/>
            <a:gdLst>
              <a:gd name="connsiteX0" fmla="*/ 32930 w 2298198"/>
              <a:gd name="connsiteY0" fmla="*/ 0 h 473923"/>
              <a:gd name="connsiteX1" fmla="*/ 286427 w 2298198"/>
              <a:gd name="connsiteY1" fmla="*/ 334978 h 473923"/>
              <a:gd name="connsiteX2" fmla="*/ 2124281 w 2298198"/>
              <a:gd name="connsiteY2" fmla="*/ 461727 h 473923"/>
              <a:gd name="connsiteX3" fmla="*/ 2115227 w 2298198"/>
              <a:gd name="connsiteY3" fmla="*/ 461727 h 473923"/>
            </a:gdLst>
            <a:ahLst/>
            <a:cxnLst>
              <a:cxn ang="0">
                <a:pos x="connsiteX0" y="connsiteY0"/>
              </a:cxn>
              <a:cxn ang="0">
                <a:pos x="connsiteX1" y="connsiteY1"/>
              </a:cxn>
              <a:cxn ang="0">
                <a:pos x="connsiteX2" y="connsiteY2"/>
              </a:cxn>
              <a:cxn ang="0">
                <a:pos x="connsiteX3" y="connsiteY3"/>
              </a:cxn>
            </a:cxnLst>
            <a:rect l="l" t="t" r="r" b="b"/>
            <a:pathLst>
              <a:path w="2298198" h="473923">
                <a:moveTo>
                  <a:pt x="32930" y="0"/>
                </a:moveTo>
                <a:cubicBezTo>
                  <a:pt x="-14601" y="129012"/>
                  <a:pt x="-62132" y="258024"/>
                  <a:pt x="286427" y="334978"/>
                </a:cubicBezTo>
                <a:cubicBezTo>
                  <a:pt x="634986" y="411933"/>
                  <a:pt x="2124281" y="461727"/>
                  <a:pt x="2124281" y="461727"/>
                </a:cubicBezTo>
                <a:cubicBezTo>
                  <a:pt x="2429081" y="482852"/>
                  <a:pt x="2272154" y="472289"/>
                  <a:pt x="2115227" y="461727"/>
                </a:cubicBezTo>
              </a:path>
            </a:pathLst>
          </a:custGeom>
          <a:noFill/>
          <a:ln w="38100">
            <a:solidFill>
              <a:schemeClr val="tx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tangle 3">
            <a:extLst>
              <a:ext uri="{FF2B5EF4-FFF2-40B4-BE49-F238E27FC236}">
                <a16:creationId xmlns:a16="http://schemas.microsoft.com/office/drawing/2014/main" id="{4A0EA5AC-67FD-41D8-8589-66AC48CDF250}"/>
              </a:ext>
            </a:extLst>
          </p:cNvPr>
          <p:cNvSpPr/>
          <p:nvPr/>
        </p:nvSpPr>
        <p:spPr>
          <a:xfrm>
            <a:off x="3529638" y="5883422"/>
            <a:ext cx="695860" cy="1574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0578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7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7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7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4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4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7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7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7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7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P spid="237" grpId="0"/>
      <p:bldP spid="238" grpId="0" animBg="1"/>
      <p:bldP spid="239" grpId="0" animBg="1"/>
      <p:bldP spid="240" grpId="0" animBg="1"/>
      <p:bldP spid="241" grpId="0" animBg="1"/>
      <p:bldP spid="242" grpId="0"/>
      <p:bldP spid="243" grpId="0" animBg="1"/>
      <p:bldP spid="250" grpId="0"/>
      <p:bldP spid="251" grpId="0"/>
      <p:bldP spid="252" grpId="0" animBg="1"/>
      <p:bldP spid="254" grpId="0" animBg="1"/>
      <p:bldP spid="255" grpId="0"/>
      <p:bldP spid="256" grpId="0" animBg="1"/>
      <p:bldP spid="265" grpId="0" animBg="1"/>
      <p:bldP spid="266" grpId="0"/>
      <p:bldP spid="267" grpId="0" animBg="1"/>
      <p:bldP spid="268" grpId="0" animBg="1"/>
      <p:bldP spid="269" grpId="0"/>
      <p:bldP spid="270" grpId="0"/>
      <p:bldP spid="271" grpId="0" animBg="1"/>
      <p:bldP spid="272" grpId="0"/>
      <p:bldP spid="273" grpId="0"/>
      <p:bldP spid="274" grpId="0" animBg="1"/>
      <p:bldP spid="276" grpId="0" animBg="1"/>
      <p:bldP spid="277" grpId="0"/>
      <p:bldP spid="278" grpId="0" animBg="1"/>
      <p:bldP spid="2" grpId="0"/>
      <p:bldP spid="3" grpId="0" animBg="1"/>
      <p:bldP spid="4"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E3D3A-9331-4956-A74B-C49557E56FA6}"/>
              </a:ext>
            </a:extLst>
          </p:cNvPr>
          <p:cNvSpPr>
            <a:spLocks noGrp="1"/>
          </p:cNvSpPr>
          <p:nvPr>
            <p:ph type="title"/>
          </p:nvPr>
        </p:nvSpPr>
        <p:spPr/>
        <p:txBody>
          <a:bodyPr/>
          <a:lstStyle/>
          <a:p>
            <a:endParaRPr lang="nl-BE"/>
          </a:p>
        </p:txBody>
      </p:sp>
      <p:sp>
        <p:nvSpPr>
          <p:cNvPr id="3" name="Content Placeholder 2">
            <a:extLst>
              <a:ext uri="{FF2B5EF4-FFF2-40B4-BE49-F238E27FC236}">
                <a16:creationId xmlns:a16="http://schemas.microsoft.com/office/drawing/2014/main" id="{0E5D0D8F-096E-44D0-B58F-97755AF134F9}"/>
              </a:ext>
            </a:extLst>
          </p:cNvPr>
          <p:cNvSpPr>
            <a:spLocks noGrp="1"/>
          </p:cNvSpPr>
          <p:nvPr>
            <p:ph sz="half" idx="1"/>
          </p:nvPr>
        </p:nvSpPr>
        <p:spPr/>
        <p:txBody>
          <a:bodyPr/>
          <a:lstStyle/>
          <a:p>
            <a:endParaRPr lang="nl-BE"/>
          </a:p>
        </p:txBody>
      </p:sp>
      <p:sp>
        <p:nvSpPr>
          <p:cNvPr id="4" name="Content Placeholder 3">
            <a:extLst>
              <a:ext uri="{FF2B5EF4-FFF2-40B4-BE49-F238E27FC236}">
                <a16:creationId xmlns:a16="http://schemas.microsoft.com/office/drawing/2014/main" id="{3C48D976-7747-474A-B3E6-839ADBEBAFFD}"/>
              </a:ext>
            </a:extLst>
          </p:cNvPr>
          <p:cNvSpPr>
            <a:spLocks noGrp="1"/>
          </p:cNvSpPr>
          <p:nvPr>
            <p:ph sz="half" idx="2"/>
          </p:nvPr>
        </p:nvSpPr>
        <p:spPr/>
        <p:txBody>
          <a:bodyPr/>
          <a:lstStyle/>
          <a:p>
            <a:endParaRPr lang="nl-BE"/>
          </a:p>
        </p:txBody>
      </p:sp>
      <p:pic>
        <p:nvPicPr>
          <p:cNvPr id="1026" name="Picture 2" descr="De bronafbeelding bekijken">
            <a:extLst>
              <a:ext uri="{FF2B5EF4-FFF2-40B4-BE49-F238E27FC236}">
                <a16:creationId xmlns:a16="http://schemas.microsoft.com/office/drawing/2014/main" id="{A0AF61E4-E1CE-4594-9100-B9579AA5F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11077302" cy="69233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2D2DBD-D11D-431F-BD28-280022D8A1B1}"/>
              </a:ext>
            </a:extLst>
          </p:cNvPr>
          <p:cNvSpPr txBox="1"/>
          <p:nvPr/>
        </p:nvSpPr>
        <p:spPr>
          <a:xfrm>
            <a:off x="4302579" y="681037"/>
            <a:ext cx="3986156" cy="1015663"/>
          </a:xfrm>
          <a:prstGeom prst="rect">
            <a:avLst/>
          </a:prstGeom>
          <a:noFill/>
        </p:spPr>
        <p:txBody>
          <a:bodyPr wrap="none" rtlCol="0">
            <a:spAutoFit/>
          </a:bodyPr>
          <a:lstStyle/>
          <a:p>
            <a:r>
              <a:rPr lang="nl-BE" sz="6000" b="1" dirty="0">
                <a:solidFill>
                  <a:schemeClr val="bg1"/>
                </a:solidFill>
              </a:rPr>
              <a:t>VERIFICATIE</a:t>
            </a:r>
          </a:p>
        </p:txBody>
      </p:sp>
    </p:spTree>
    <p:extLst>
      <p:ext uri="{BB962C8B-B14F-4D97-AF65-F5344CB8AC3E}">
        <p14:creationId xmlns:p14="http://schemas.microsoft.com/office/powerpoint/2010/main" val="29282894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5">
            <a:extLst>
              <a:ext uri="{FF2B5EF4-FFF2-40B4-BE49-F238E27FC236}">
                <a16:creationId xmlns:a16="http://schemas.microsoft.com/office/drawing/2014/main" id="{0B7B0A23-3E4D-4750-8903-367E48F341FB}"/>
              </a:ext>
            </a:extLst>
          </p:cNvPr>
          <p:cNvSpPr txBox="1">
            <a:spLocks noChangeArrowheads="1"/>
          </p:cNvSpPr>
          <p:nvPr/>
        </p:nvSpPr>
        <p:spPr bwMode="auto">
          <a:xfrm>
            <a:off x="6806802" y="1689393"/>
            <a:ext cx="186055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Leveranciersrekeningen</a:t>
            </a:r>
            <a:endParaRPr lang="nl-NL"/>
          </a:p>
        </p:txBody>
      </p:sp>
      <p:sp>
        <p:nvSpPr>
          <p:cNvPr id="107" name="Text Box 6">
            <a:extLst>
              <a:ext uri="{FF2B5EF4-FFF2-40B4-BE49-F238E27FC236}">
                <a16:creationId xmlns:a16="http://schemas.microsoft.com/office/drawing/2014/main" id="{4D7CFF46-821D-4034-AE78-3480CF784074}"/>
              </a:ext>
            </a:extLst>
          </p:cNvPr>
          <p:cNvSpPr txBox="1">
            <a:spLocks noChangeArrowheads="1"/>
          </p:cNvSpPr>
          <p:nvPr/>
        </p:nvSpPr>
        <p:spPr bwMode="auto">
          <a:xfrm>
            <a:off x="3843216" y="1670469"/>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Klantenrekeningen</a:t>
            </a:r>
            <a:endParaRPr lang="nl-NL" dirty="0"/>
          </a:p>
        </p:txBody>
      </p:sp>
      <p:sp>
        <p:nvSpPr>
          <p:cNvPr id="111" name="AutoShape 25">
            <a:extLst>
              <a:ext uri="{FF2B5EF4-FFF2-40B4-BE49-F238E27FC236}">
                <a16:creationId xmlns:a16="http://schemas.microsoft.com/office/drawing/2014/main" id="{900650E5-66D1-481F-A834-3C055E276CE8}"/>
              </a:ext>
            </a:extLst>
          </p:cNvPr>
          <p:cNvSpPr>
            <a:spLocks noChangeArrowheads="1"/>
          </p:cNvSpPr>
          <p:nvPr/>
        </p:nvSpPr>
        <p:spPr bwMode="auto">
          <a:xfrm>
            <a:off x="3513354" y="3364710"/>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2" name="Text Box 26">
            <a:extLst>
              <a:ext uri="{FF2B5EF4-FFF2-40B4-BE49-F238E27FC236}">
                <a16:creationId xmlns:a16="http://schemas.microsoft.com/office/drawing/2014/main" id="{B0C70369-3A7C-4533-8AA7-2425CC8EDAA8}"/>
              </a:ext>
            </a:extLst>
          </p:cNvPr>
          <p:cNvSpPr txBox="1">
            <a:spLocks noChangeArrowheads="1"/>
          </p:cNvSpPr>
          <p:nvPr/>
        </p:nvSpPr>
        <p:spPr bwMode="auto">
          <a:xfrm>
            <a:off x="3512519" y="3381699"/>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klanten</a:t>
            </a:r>
            <a:endParaRPr lang="nl-NL" dirty="0"/>
          </a:p>
        </p:txBody>
      </p:sp>
      <p:sp>
        <p:nvSpPr>
          <p:cNvPr id="113" name="AutoShape 27">
            <a:extLst>
              <a:ext uri="{FF2B5EF4-FFF2-40B4-BE49-F238E27FC236}">
                <a16:creationId xmlns:a16="http://schemas.microsoft.com/office/drawing/2014/main" id="{A9D150A9-D36E-4BEA-B4D4-974BCDD2586C}"/>
              </a:ext>
            </a:extLst>
          </p:cNvPr>
          <p:cNvSpPr>
            <a:spLocks noChangeArrowheads="1"/>
          </p:cNvSpPr>
          <p:nvPr/>
        </p:nvSpPr>
        <p:spPr bwMode="auto">
          <a:xfrm>
            <a:off x="4983531" y="3369360"/>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4" name="Text Box 28">
            <a:extLst>
              <a:ext uri="{FF2B5EF4-FFF2-40B4-BE49-F238E27FC236}">
                <a16:creationId xmlns:a16="http://schemas.microsoft.com/office/drawing/2014/main" id="{17AADF20-9A57-4A09-B4B0-249DFBF5909E}"/>
              </a:ext>
            </a:extLst>
          </p:cNvPr>
          <p:cNvSpPr txBox="1">
            <a:spLocks noChangeArrowheads="1"/>
          </p:cNvSpPr>
          <p:nvPr/>
        </p:nvSpPr>
        <p:spPr bwMode="auto">
          <a:xfrm>
            <a:off x="4983531" y="3453497"/>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klant</a:t>
            </a:r>
            <a:endParaRPr lang="nl-NL" dirty="0"/>
          </a:p>
        </p:txBody>
      </p:sp>
      <p:sp>
        <p:nvSpPr>
          <p:cNvPr id="115" name="Line 29">
            <a:extLst>
              <a:ext uri="{FF2B5EF4-FFF2-40B4-BE49-F238E27FC236}">
                <a16:creationId xmlns:a16="http://schemas.microsoft.com/office/drawing/2014/main" id="{07369EAE-DCE6-43E6-BC0F-528144433284}"/>
              </a:ext>
            </a:extLst>
          </p:cNvPr>
          <p:cNvSpPr>
            <a:spLocks noChangeShapeType="1"/>
          </p:cNvSpPr>
          <p:nvPr/>
        </p:nvSpPr>
        <p:spPr bwMode="auto">
          <a:xfrm flipH="1" flipV="1">
            <a:off x="4334243" y="3587752"/>
            <a:ext cx="639404" cy="1073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16" name="Line 30">
            <a:extLst>
              <a:ext uri="{FF2B5EF4-FFF2-40B4-BE49-F238E27FC236}">
                <a16:creationId xmlns:a16="http://schemas.microsoft.com/office/drawing/2014/main" id="{6ACA94D8-888B-4027-A6D9-9D5AEEC1F03D}"/>
              </a:ext>
            </a:extLst>
          </p:cNvPr>
          <p:cNvSpPr>
            <a:spLocks noChangeShapeType="1"/>
          </p:cNvSpPr>
          <p:nvPr/>
        </p:nvSpPr>
        <p:spPr bwMode="auto">
          <a:xfrm>
            <a:off x="4757458" y="2596247"/>
            <a:ext cx="570651" cy="796766"/>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17" name="AutoShape 34">
            <a:extLst>
              <a:ext uri="{FF2B5EF4-FFF2-40B4-BE49-F238E27FC236}">
                <a16:creationId xmlns:a16="http://schemas.microsoft.com/office/drawing/2014/main" id="{F405C0C1-A4CB-4855-9B2F-A699C8BE70F3}"/>
              </a:ext>
            </a:extLst>
          </p:cNvPr>
          <p:cNvSpPr>
            <a:spLocks noChangeArrowheads="1"/>
          </p:cNvSpPr>
          <p:nvPr/>
        </p:nvSpPr>
        <p:spPr bwMode="auto">
          <a:xfrm>
            <a:off x="6591508" y="3350311"/>
            <a:ext cx="800100" cy="68448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8" name="Text Box 35">
            <a:extLst>
              <a:ext uri="{FF2B5EF4-FFF2-40B4-BE49-F238E27FC236}">
                <a16:creationId xmlns:a16="http://schemas.microsoft.com/office/drawing/2014/main" id="{A0418849-58CF-4F77-A078-049D13E5A6FC}"/>
              </a:ext>
            </a:extLst>
          </p:cNvPr>
          <p:cNvSpPr txBox="1">
            <a:spLocks noChangeArrowheads="1"/>
          </p:cNvSpPr>
          <p:nvPr/>
        </p:nvSpPr>
        <p:spPr bwMode="auto">
          <a:xfrm>
            <a:off x="6609249" y="3426123"/>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lev.</a:t>
            </a:r>
            <a:endParaRPr lang="nl-NL" dirty="0"/>
          </a:p>
        </p:txBody>
      </p:sp>
      <p:sp>
        <p:nvSpPr>
          <p:cNvPr id="140" name="AutoShape 36">
            <a:extLst>
              <a:ext uri="{FF2B5EF4-FFF2-40B4-BE49-F238E27FC236}">
                <a16:creationId xmlns:a16="http://schemas.microsoft.com/office/drawing/2014/main" id="{0A792CDF-2B62-41FC-B408-422B3105C35A}"/>
              </a:ext>
            </a:extLst>
          </p:cNvPr>
          <p:cNvSpPr>
            <a:spLocks noChangeArrowheads="1"/>
          </p:cNvSpPr>
          <p:nvPr/>
        </p:nvSpPr>
        <p:spPr bwMode="auto">
          <a:xfrm>
            <a:off x="8040896" y="3347135"/>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44" name="Text Box 37">
            <a:extLst>
              <a:ext uri="{FF2B5EF4-FFF2-40B4-BE49-F238E27FC236}">
                <a16:creationId xmlns:a16="http://schemas.microsoft.com/office/drawing/2014/main" id="{1BBE8F2F-6F8E-4159-B87A-2008C228E891}"/>
              </a:ext>
            </a:extLst>
          </p:cNvPr>
          <p:cNvSpPr txBox="1">
            <a:spLocks noChangeArrowheads="1"/>
          </p:cNvSpPr>
          <p:nvPr/>
        </p:nvSpPr>
        <p:spPr bwMode="auto">
          <a:xfrm>
            <a:off x="8040896" y="3431272"/>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Historiek</a:t>
            </a:r>
          </a:p>
          <a:p>
            <a:pPr algn="ctr" eaLnBrk="1" hangingPunct="1"/>
            <a:r>
              <a:rPr lang="nl-NL" sz="1000"/>
              <a:t>Per</a:t>
            </a:r>
          </a:p>
          <a:p>
            <a:pPr algn="ctr" eaLnBrk="1" hangingPunct="1"/>
            <a:r>
              <a:rPr lang="nl-NL" sz="1000"/>
              <a:t>leveran-</a:t>
            </a:r>
          </a:p>
          <a:p>
            <a:pPr algn="ctr" eaLnBrk="1" hangingPunct="1"/>
            <a:r>
              <a:rPr lang="nl-BE" sz="1000"/>
              <a:t>cier</a:t>
            </a:r>
            <a:endParaRPr lang="nl-NL"/>
          </a:p>
        </p:txBody>
      </p:sp>
      <p:sp>
        <p:nvSpPr>
          <p:cNvPr id="145" name="Line 38">
            <a:extLst>
              <a:ext uri="{FF2B5EF4-FFF2-40B4-BE49-F238E27FC236}">
                <a16:creationId xmlns:a16="http://schemas.microsoft.com/office/drawing/2014/main" id="{756DC5F3-B92F-40CC-8BAF-9E49E15177DE}"/>
              </a:ext>
            </a:extLst>
          </p:cNvPr>
          <p:cNvSpPr>
            <a:spLocks noChangeShapeType="1"/>
          </p:cNvSpPr>
          <p:nvPr/>
        </p:nvSpPr>
        <p:spPr bwMode="auto">
          <a:xfrm flipH="1">
            <a:off x="7399182" y="3581060"/>
            <a:ext cx="641714" cy="82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46" name="Line 39">
            <a:extLst>
              <a:ext uri="{FF2B5EF4-FFF2-40B4-BE49-F238E27FC236}">
                <a16:creationId xmlns:a16="http://schemas.microsoft.com/office/drawing/2014/main" id="{542D579D-3E57-4D92-8324-9C9FD80144E6}"/>
              </a:ext>
            </a:extLst>
          </p:cNvPr>
          <p:cNvSpPr>
            <a:spLocks noChangeShapeType="1"/>
          </p:cNvSpPr>
          <p:nvPr/>
        </p:nvSpPr>
        <p:spPr bwMode="auto">
          <a:xfrm>
            <a:off x="7778730" y="2717483"/>
            <a:ext cx="703491" cy="65346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51" name="Text Box 6">
            <a:extLst>
              <a:ext uri="{FF2B5EF4-FFF2-40B4-BE49-F238E27FC236}">
                <a16:creationId xmlns:a16="http://schemas.microsoft.com/office/drawing/2014/main" id="{E365A95A-E296-4678-B3DF-DB1F75F981DD}"/>
              </a:ext>
            </a:extLst>
          </p:cNvPr>
          <p:cNvSpPr txBox="1">
            <a:spLocks noChangeArrowheads="1"/>
          </p:cNvSpPr>
          <p:nvPr/>
        </p:nvSpPr>
        <p:spPr bwMode="auto">
          <a:xfrm>
            <a:off x="5308908" y="473453"/>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Bankverrichtingen</a:t>
            </a:r>
            <a:endParaRPr lang="nl-NL" dirty="0"/>
          </a:p>
        </p:txBody>
      </p:sp>
      <p:sp>
        <p:nvSpPr>
          <p:cNvPr id="152" name="Line 30">
            <a:extLst>
              <a:ext uri="{FF2B5EF4-FFF2-40B4-BE49-F238E27FC236}">
                <a16:creationId xmlns:a16="http://schemas.microsoft.com/office/drawing/2014/main" id="{6DE2116A-BDE3-471F-A985-B456F4D0C4A9}"/>
              </a:ext>
            </a:extLst>
          </p:cNvPr>
          <p:cNvSpPr>
            <a:spLocks noChangeShapeType="1"/>
          </p:cNvSpPr>
          <p:nvPr/>
        </p:nvSpPr>
        <p:spPr bwMode="auto">
          <a:xfrm>
            <a:off x="6784432" y="814281"/>
            <a:ext cx="301543" cy="87209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4" name="Line 30">
            <a:extLst>
              <a:ext uri="{FF2B5EF4-FFF2-40B4-BE49-F238E27FC236}">
                <a16:creationId xmlns:a16="http://schemas.microsoft.com/office/drawing/2014/main" id="{CAFFAAFC-D77D-4CD6-B3F3-AF38DE9892C2}"/>
              </a:ext>
            </a:extLst>
          </p:cNvPr>
          <p:cNvSpPr>
            <a:spLocks noChangeShapeType="1"/>
          </p:cNvSpPr>
          <p:nvPr/>
        </p:nvSpPr>
        <p:spPr bwMode="auto">
          <a:xfrm flipH="1">
            <a:off x="5068282" y="816353"/>
            <a:ext cx="392884" cy="84894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5" name="Line 30">
            <a:extLst>
              <a:ext uri="{FF2B5EF4-FFF2-40B4-BE49-F238E27FC236}">
                <a16:creationId xmlns:a16="http://schemas.microsoft.com/office/drawing/2014/main" id="{E983C29D-7366-460B-8DFD-ED10BD33DD4F}"/>
              </a:ext>
            </a:extLst>
          </p:cNvPr>
          <p:cNvSpPr>
            <a:spLocks noChangeShapeType="1"/>
          </p:cNvSpPr>
          <p:nvPr/>
        </p:nvSpPr>
        <p:spPr bwMode="auto">
          <a:xfrm flipH="1">
            <a:off x="2607094" y="680039"/>
            <a:ext cx="2708007" cy="111344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6" name="TextBox 155">
            <a:extLst>
              <a:ext uri="{FF2B5EF4-FFF2-40B4-BE49-F238E27FC236}">
                <a16:creationId xmlns:a16="http://schemas.microsoft.com/office/drawing/2014/main" id="{1423E7E0-7770-4FAB-9EE0-7F333A12BB3E}"/>
              </a:ext>
            </a:extLst>
          </p:cNvPr>
          <p:cNvSpPr txBox="1"/>
          <p:nvPr/>
        </p:nvSpPr>
        <p:spPr>
          <a:xfrm rot="20277168">
            <a:off x="3036033" y="913348"/>
            <a:ext cx="2215222" cy="276999"/>
          </a:xfrm>
          <a:prstGeom prst="rect">
            <a:avLst/>
          </a:prstGeom>
          <a:noFill/>
        </p:spPr>
        <p:txBody>
          <a:bodyPr wrap="none" rtlCol="0">
            <a:spAutoFit/>
          </a:bodyPr>
          <a:lstStyle/>
          <a:p>
            <a:r>
              <a:rPr lang="nl-BE" sz="1200" dirty="0"/>
              <a:t>Andere vorderingen en schulden</a:t>
            </a:r>
          </a:p>
        </p:txBody>
      </p:sp>
      <p:sp>
        <p:nvSpPr>
          <p:cNvPr id="157" name="TextBox 156">
            <a:extLst>
              <a:ext uri="{FF2B5EF4-FFF2-40B4-BE49-F238E27FC236}">
                <a16:creationId xmlns:a16="http://schemas.microsoft.com/office/drawing/2014/main" id="{38238F44-9043-4E8F-9CED-CBFD72617A8E}"/>
              </a:ext>
            </a:extLst>
          </p:cNvPr>
          <p:cNvSpPr txBox="1"/>
          <p:nvPr/>
        </p:nvSpPr>
        <p:spPr>
          <a:xfrm rot="4177885">
            <a:off x="6705418" y="1081240"/>
            <a:ext cx="845937" cy="276999"/>
          </a:xfrm>
          <a:prstGeom prst="rect">
            <a:avLst/>
          </a:prstGeom>
          <a:noFill/>
        </p:spPr>
        <p:txBody>
          <a:bodyPr wrap="none" rtlCol="0">
            <a:spAutoFit/>
          </a:bodyPr>
          <a:lstStyle/>
          <a:p>
            <a:r>
              <a:rPr lang="nl-BE" sz="1200" dirty="0"/>
              <a:t>Betalingen</a:t>
            </a:r>
          </a:p>
        </p:txBody>
      </p:sp>
      <p:sp>
        <p:nvSpPr>
          <p:cNvPr id="160" name="TextBox 159">
            <a:extLst>
              <a:ext uri="{FF2B5EF4-FFF2-40B4-BE49-F238E27FC236}">
                <a16:creationId xmlns:a16="http://schemas.microsoft.com/office/drawing/2014/main" id="{593198E1-DA52-4DCE-BF08-A6839FF3F80A}"/>
              </a:ext>
            </a:extLst>
          </p:cNvPr>
          <p:cNvSpPr txBox="1"/>
          <p:nvPr/>
        </p:nvSpPr>
        <p:spPr>
          <a:xfrm rot="17680079">
            <a:off x="4895505" y="1101778"/>
            <a:ext cx="975908" cy="276999"/>
          </a:xfrm>
          <a:prstGeom prst="rect">
            <a:avLst/>
          </a:prstGeom>
          <a:noFill/>
        </p:spPr>
        <p:txBody>
          <a:bodyPr wrap="none" rtlCol="0">
            <a:spAutoFit/>
          </a:bodyPr>
          <a:lstStyle/>
          <a:p>
            <a:r>
              <a:rPr lang="nl-BE" sz="1200" dirty="0"/>
              <a:t>Ontvangsten</a:t>
            </a:r>
          </a:p>
        </p:txBody>
      </p:sp>
      <p:sp>
        <p:nvSpPr>
          <p:cNvPr id="161" name="AutoShape 48">
            <a:extLst>
              <a:ext uri="{FF2B5EF4-FFF2-40B4-BE49-F238E27FC236}">
                <a16:creationId xmlns:a16="http://schemas.microsoft.com/office/drawing/2014/main" id="{62D932D2-A62A-436D-B92A-CCC9A68B659B}"/>
              </a:ext>
            </a:extLst>
          </p:cNvPr>
          <p:cNvSpPr>
            <a:spLocks noChangeArrowheads="1"/>
          </p:cNvSpPr>
          <p:nvPr/>
        </p:nvSpPr>
        <p:spPr bwMode="auto">
          <a:xfrm>
            <a:off x="7481253" y="244002"/>
            <a:ext cx="800100" cy="884237"/>
          </a:xfrm>
          <a:prstGeom prst="flowChartPredefinedProcess">
            <a:avLst/>
          </a:prstGeom>
          <a:solidFill>
            <a:schemeClr val="accent1">
              <a:lumMod val="20000"/>
              <a:lumOff val="80000"/>
            </a:schemeClr>
          </a:solidFill>
          <a:ln w="9525">
            <a:solidFill>
              <a:srgbClr val="000000"/>
            </a:solidFill>
            <a:miter lim="800000"/>
            <a:headEnd/>
            <a:tailEnd/>
          </a:ln>
        </p:spPr>
        <p:txBody>
          <a:bodyPr/>
          <a:lstStyle/>
          <a:p>
            <a:endParaRPr lang="nl-BE"/>
          </a:p>
        </p:txBody>
      </p:sp>
      <p:sp>
        <p:nvSpPr>
          <p:cNvPr id="162" name="Text Box 35">
            <a:extLst>
              <a:ext uri="{FF2B5EF4-FFF2-40B4-BE49-F238E27FC236}">
                <a16:creationId xmlns:a16="http://schemas.microsoft.com/office/drawing/2014/main" id="{77C7AD64-EAFE-406C-BBD2-8BB3605E5F7F}"/>
              </a:ext>
            </a:extLst>
          </p:cNvPr>
          <p:cNvSpPr txBox="1">
            <a:spLocks noChangeArrowheads="1"/>
          </p:cNvSpPr>
          <p:nvPr/>
        </p:nvSpPr>
        <p:spPr bwMode="auto">
          <a:xfrm>
            <a:off x="7481253" y="432702"/>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Bank-journaal</a:t>
            </a:r>
            <a:endParaRPr lang="nl-NL" dirty="0"/>
          </a:p>
        </p:txBody>
      </p:sp>
      <p:grpSp>
        <p:nvGrpSpPr>
          <p:cNvPr id="163" name="Group 17">
            <a:extLst>
              <a:ext uri="{FF2B5EF4-FFF2-40B4-BE49-F238E27FC236}">
                <a16:creationId xmlns:a16="http://schemas.microsoft.com/office/drawing/2014/main" id="{7D51C6AE-FFB3-40C0-AAEA-5FD4C0313D3E}"/>
              </a:ext>
            </a:extLst>
          </p:cNvPr>
          <p:cNvGrpSpPr>
            <a:grpSpLocks/>
          </p:cNvGrpSpPr>
          <p:nvPr/>
        </p:nvGrpSpPr>
        <p:grpSpPr bwMode="auto">
          <a:xfrm>
            <a:off x="5800012" y="881666"/>
            <a:ext cx="741035" cy="456408"/>
            <a:chOff x="2677" y="11893"/>
            <a:chExt cx="1249" cy="1080"/>
          </a:xfrm>
        </p:grpSpPr>
        <p:sp>
          <p:nvSpPr>
            <p:cNvPr id="164" name="Line 18">
              <a:extLst>
                <a:ext uri="{FF2B5EF4-FFF2-40B4-BE49-F238E27FC236}">
                  <a16:creationId xmlns:a16="http://schemas.microsoft.com/office/drawing/2014/main" id="{8AC667EE-922F-498D-8A0E-F982BA5BE2B4}"/>
                </a:ext>
              </a:extLst>
            </p:cNvPr>
            <p:cNvSpPr>
              <a:spLocks noChangeShapeType="1"/>
            </p:cNvSpPr>
            <p:nvPr/>
          </p:nvSpPr>
          <p:spPr bwMode="auto">
            <a:xfrm flipV="1">
              <a:off x="2677" y="11893"/>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65" name="Group 19">
              <a:extLst>
                <a:ext uri="{FF2B5EF4-FFF2-40B4-BE49-F238E27FC236}">
                  <a16:creationId xmlns:a16="http://schemas.microsoft.com/office/drawing/2014/main" id="{776CE1F7-2C25-40DC-AADB-C2446C40E2D9}"/>
                </a:ext>
              </a:extLst>
            </p:cNvPr>
            <p:cNvGrpSpPr>
              <a:grpSpLocks/>
            </p:cNvGrpSpPr>
            <p:nvPr/>
          </p:nvGrpSpPr>
          <p:grpSpPr bwMode="auto">
            <a:xfrm>
              <a:off x="2677" y="11893"/>
              <a:ext cx="1249" cy="1080"/>
              <a:chOff x="2317" y="11533"/>
              <a:chExt cx="1249" cy="1080"/>
            </a:xfrm>
          </p:grpSpPr>
          <p:sp>
            <p:nvSpPr>
              <p:cNvPr id="166" name="Rectangle 20">
                <a:extLst>
                  <a:ext uri="{FF2B5EF4-FFF2-40B4-BE49-F238E27FC236}">
                    <a16:creationId xmlns:a16="http://schemas.microsoft.com/office/drawing/2014/main" id="{B670C25C-7000-4121-8F3E-8147A5EF0A1B}"/>
                  </a:ext>
                </a:extLst>
              </p:cNvPr>
              <p:cNvSpPr>
                <a:spLocks noChangeArrowheads="1"/>
              </p:cNvSpPr>
              <p:nvPr/>
            </p:nvSpPr>
            <p:spPr bwMode="auto">
              <a:xfrm>
                <a:off x="2317" y="11713"/>
                <a:ext cx="508" cy="900"/>
              </a:xfrm>
              <a:prstGeom prst="rect">
                <a:avLst/>
              </a:prstGeom>
              <a:solidFill>
                <a:srgbClr val="FF0000"/>
              </a:solidFill>
              <a:ln w="9525">
                <a:solidFill>
                  <a:srgbClr val="000000"/>
                </a:solidFill>
                <a:miter lim="800000"/>
                <a:headEnd/>
                <a:tailEnd/>
              </a:ln>
            </p:spPr>
            <p:txBody>
              <a:bodyPr/>
              <a:lstStyle/>
              <a:p>
                <a:endParaRPr lang="nl-BE"/>
              </a:p>
            </p:txBody>
          </p:sp>
          <p:sp>
            <p:nvSpPr>
              <p:cNvPr id="167" name="Freeform 21">
                <a:extLst>
                  <a:ext uri="{FF2B5EF4-FFF2-40B4-BE49-F238E27FC236}">
                    <a16:creationId xmlns:a16="http://schemas.microsoft.com/office/drawing/2014/main" id="{683D5887-1D27-4723-AD14-0278C416F9C8}"/>
                  </a:ext>
                </a:extLst>
              </p:cNvPr>
              <p:cNvSpPr>
                <a:spLocks/>
              </p:cNvSpPr>
              <p:nvPr/>
            </p:nvSpPr>
            <p:spPr bwMode="auto">
              <a:xfrm>
                <a:off x="2843" y="11533"/>
                <a:ext cx="723" cy="1080"/>
              </a:xfrm>
              <a:custGeom>
                <a:avLst/>
                <a:gdLst>
                  <a:gd name="T0" fmla="*/ 0 w 360"/>
                  <a:gd name="T1" fmla="*/ 32 h 1980"/>
                  <a:gd name="T2" fmla="*/ 5856 w 360"/>
                  <a:gd name="T3" fmla="*/ 0 h 1980"/>
                  <a:gd name="T4" fmla="*/ 5856 w 360"/>
                  <a:gd name="T5" fmla="*/ 143 h 1980"/>
                  <a:gd name="T6" fmla="*/ 0 w 360"/>
                  <a:gd name="T7" fmla="*/ 175 h 1980"/>
                  <a:gd name="T8" fmla="*/ 0 w 360"/>
                  <a:gd name="T9" fmla="*/ 32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68" name="Line 22">
                <a:extLst>
                  <a:ext uri="{FF2B5EF4-FFF2-40B4-BE49-F238E27FC236}">
                    <a16:creationId xmlns:a16="http://schemas.microsoft.com/office/drawing/2014/main" id="{7BAA6589-1298-4F34-BB51-50AEA9897DBC}"/>
                  </a:ext>
                </a:extLst>
              </p:cNvPr>
              <p:cNvSpPr>
                <a:spLocks noChangeShapeType="1"/>
              </p:cNvSpPr>
              <p:nvPr/>
            </p:nvSpPr>
            <p:spPr bwMode="auto">
              <a:xfrm>
                <a:off x="3216" y="11543"/>
                <a:ext cx="1" cy="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69" name="Oval 23">
                <a:extLst>
                  <a:ext uri="{FF2B5EF4-FFF2-40B4-BE49-F238E27FC236}">
                    <a16:creationId xmlns:a16="http://schemas.microsoft.com/office/drawing/2014/main" id="{82284AFC-FB65-4A18-A00D-4150BB04AC77}"/>
                  </a:ext>
                </a:extLst>
              </p:cNvPr>
              <p:cNvSpPr>
                <a:spLocks noChangeArrowheads="1"/>
              </p:cNvSpPr>
              <p:nvPr/>
            </p:nvSpPr>
            <p:spPr bwMode="auto">
              <a:xfrm>
                <a:off x="2497" y="12253"/>
                <a:ext cx="180" cy="180"/>
              </a:xfrm>
              <a:prstGeom prst="ellipse">
                <a:avLst/>
              </a:prstGeom>
              <a:solidFill>
                <a:srgbClr val="FFFFFF"/>
              </a:solidFill>
              <a:ln w="9525">
                <a:solidFill>
                  <a:srgbClr val="000000"/>
                </a:solidFill>
                <a:round/>
                <a:headEnd/>
                <a:tailEnd/>
              </a:ln>
            </p:spPr>
            <p:txBody>
              <a:bodyPr/>
              <a:lstStyle/>
              <a:p>
                <a:endParaRPr lang="nl-BE"/>
              </a:p>
            </p:txBody>
          </p:sp>
        </p:grpSp>
      </p:grpSp>
      <p:sp>
        <p:nvSpPr>
          <p:cNvPr id="170" name="Text Box 56">
            <a:extLst>
              <a:ext uri="{FF2B5EF4-FFF2-40B4-BE49-F238E27FC236}">
                <a16:creationId xmlns:a16="http://schemas.microsoft.com/office/drawing/2014/main" id="{0C10344D-FC63-4FFB-A406-5A85D9B0FF75}"/>
              </a:ext>
            </a:extLst>
          </p:cNvPr>
          <p:cNvSpPr txBox="1">
            <a:spLocks noChangeArrowheads="1"/>
          </p:cNvSpPr>
          <p:nvPr/>
        </p:nvSpPr>
        <p:spPr bwMode="auto">
          <a:xfrm>
            <a:off x="5725061" y="92040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B</a:t>
            </a:r>
            <a:endParaRPr lang="nl-NL" dirty="0"/>
          </a:p>
        </p:txBody>
      </p:sp>
      <p:sp>
        <p:nvSpPr>
          <p:cNvPr id="171" name="AutoShape 27">
            <a:extLst>
              <a:ext uri="{FF2B5EF4-FFF2-40B4-BE49-F238E27FC236}">
                <a16:creationId xmlns:a16="http://schemas.microsoft.com/office/drawing/2014/main" id="{BE3B4326-8CD9-41DE-8F60-213E6FD82A01}"/>
              </a:ext>
            </a:extLst>
          </p:cNvPr>
          <p:cNvSpPr>
            <a:spLocks noChangeArrowheads="1"/>
          </p:cNvSpPr>
          <p:nvPr/>
        </p:nvSpPr>
        <p:spPr bwMode="auto">
          <a:xfrm>
            <a:off x="6030117" y="2154531"/>
            <a:ext cx="800100" cy="884237"/>
          </a:xfrm>
          <a:prstGeom prst="flowChartPredefinedProcess">
            <a:avLst/>
          </a:prstGeom>
          <a:solidFill>
            <a:schemeClr val="accent2">
              <a:lumMod val="40000"/>
              <a:lumOff val="60000"/>
            </a:schemeClr>
          </a:solidFill>
          <a:ln w="9525">
            <a:solidFill>
              <a:srgbClr val="000000"/>
            </a:solidFill>
            <a:miter lim="800000"/>
            <a:headEnd/>
            <a:tailEnd/>
          </a:ln>
        </p:spPr>
        <p:txBody>
          <a:bodyPr/>
          <a:lstStyle/>
          <a:p>
            <a:endParaRPr lang="nl-BE"/>
          </a:p>
        </p:txBody>
      </p:sp>
      <p:sp>
        <p:nvSpPr>
          <p:cNvPr id="172" name="AutoShape 27">
            <a:extLst>
              <a:ext uri="{FF2B5EF4-FFF2-40B4-BE49-F238E27FC236}">
                <a16:creationId xmlns:a16="http://schemas.microsoft.com/office/drawing/2014/main" id="{19E0B68C-E749-4B06-AA3F-36E7A8D63027}"/>
              </a:ext>
            </a:extLst>
          </p:cNvPr>
          <p:cNvSpPr>
            <a:spLocks noChangeArrowheads="1"/>
          </p:cNvSpPr>
          <p:nvPr/>
        </p:nvSpPr>
        <p:spPr bwMode="auto">
          <a:xfrm>
            <a:off x="3347537" y="2155901"/>
            <a:ext cx="800100" cy="884237"/>
          </a:xfrm>
          <a:prstGeom prst="flowChartPredefinedProcess">
            <a:avLst/>
          </a:prstGeom>
          <a:solidFill>
            <a:schemeClr val="accent6">
              <a:lumMod val="40000"/>
              <a:lumOff val="60000"/>
            </a:schemeClr>
          </a:solidFill>
          <a:ln w="9525">
            <a:solidFill>
              <a:srgbClr val="000000"/>
            </a:solidFill>
            <a:miter lim="800000"/>
            <a:headEnd/>
            <a:tailEnd/>
          </a:ln>
        </p:spPr>
        <p:txBody>
          <a:bodyPr/>
          <a:lstStyle/>
          <a:p>
            <a:endParaRPr lang="nl-BE"/>
          </a:p>
        </p:txBody>
      </p:sp>
      <p:sp>
        <p:nvSpPr>
          <p:cNvPr id="173" name="Text Box 28">
            <a:extLst>
              <a:ext uri="{FF2B5EF4-FFF2-40B4-BE49-F238E27FC236}">
                <a16:creationId xmlns:a16="http://schemas.microsoft.com/office/drawing/2014/main" id="{BDFE72E0-F19F-43F5-88C1-FB01C77C2CE8}"/>
              </a:ext>
            </a:extLst>
          </p:cNvPr>
          <p:cNvSpPr txBox="1">
            <a:spLocks noChangeArrowheads="1"/>
          </p:cNvSpPr>
          <p:nvPr/>
        </p:nvSpPr>
        <p:spPr bwMode="auto">
          <a:xfrm>
            <a:off x="6016642" y="2277368"/>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Aankoop-journaal</a:t>
            </a:r>
            <a:endParaRPr lang="nl-NL" dirty="0"/>
          </a:p>
        </p:txBody>
      </p:sp>
      <p:sp>
        <p:nvSpPr>
          <p:cNvPr id="174" name="Text Box 28">
            <a:extLst>
              <a:ext uri="{FF2B5EF4-FFF2-40B4-BE49-F238E27FC236}">
                <a16:creationId xmlns:a16="http://schemas.microsoft.com/office/drawing/2014/main" id="{B3E48BF1-C995-4A8C-9DEC-FBECE879837C}"/>
              </a:ext>
            </a:extLst>
          </p:cNvPr>
          <p:cNvSpPr txBox="1">
            <a:spLocks noChangeArrowheads="1"/>
          </p:cNvSpPr>
          <p:nvPr/>
        </p:nvSpPr>
        <p:spPr bwMode="auto">
          <a:xfrm>
            <a:off x="3375152" y="2276531"/>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Verkoop-journaal</a:t>
            </a:r>
            <a:endParaRPr lang="nl-NL" dirty="0"/>
          </a:p>
        </p:txBody>
      </p:sp>
      <p:sp>
        <p:nvSpPr>
          <p:cNvPr id="175" name="Line 29">
            <a:extLst>
              <a:ext uri="{FF2B5EF4-FFF2-40B4-BE49-F238E27FC236}">
                <a16:creationId xmlns:a16="http://schemas.microsoft.com/office/drawing/2014/main" id="{745DBAE9-C9BC-47BA-874F-B4D41C707101}"/>
              </a:ext>
            </a:extLst>
          </p:cNvPr>
          <p:cNvSpPr>
            <a:spLocks noChangeShapeType="1"/>
          </p:cNvSpPr>
          <p:nvPr/>
        </p:nvSpPr>
        <p:spPr bwMode="auto">
          <a:xfrm flipH="1" flipV="1">
            <a:off x="4119954" y="2507991"/>
            <a:ext cx="520765" cy="58771"/>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76" name="Line 29">
            <a:extLst>
              <a:ext uri="{FF2B5EF4-FFF2-40B4-BE49-F238E27FC236}">
                <a16:creationId xmlns:a16="http://schemas.microsoft.com/office/drawing/2014/main" id="{396FCB26-1AED-4400-A4A5-21D96B136BD2}"/>
              </a:ext>
            </a:extLst>
          </p:cNvPr>
          <p:cNvSpPr>
            <a:spLocks noChangeShapeType="1"/>
          </p:cNvSpPr>
          <p:nvPr/>
        </p:nvSpPr>
        <p:spPr bwMode="auto">
          <a:xfrm flipH="1" flipV="1">
            <a:off x="6784432" y="2496882"/>
            <a:ext cx="708114" cy="12422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77" name="Line 29">
            <a:extLst>
              <a:ext uri="{FF2B5EF4-FFF2-40B4-BE49-F238E27FC236}">
                <a16:creationId xmlns:a16="http://schemas.microsoft.com/office/drawing/2014/main" id="{B0DF68ED-E376-443E-8405-CCE3BBCF9238}"/>
              </a:ext>
            </a:extLst>
          </p:cNvPr>
          <p:cNvSpPr>
            <a:spLocks noChangeShapeType="1"/>
          </p:cNvSpPr>
          <p:nvPr/>
        </p:nvSpPr>
        <p:spPr bwMode="auto">
          <a:xfrm flipV="1">
            <a:off x="7023408" y="647849"/>
            <a:ext cx="455510" cy="301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grpSp>
        <p:nvGrpSpPr>
          <p:cNvPr id="178" name="Group 177">
            <a:extLst>
              <a:ext uri="{FF2B5EF4-FFF2-40B4-BE49-F238E27FC236}">
                <a16:creationId xmlns:a16="http://schemas.microsoft.com/office/drawing/2014/main" id="{6E44C189-CC5F-49A9-A961-3BAF820702B5}"/>
              </a:ext>
            </a:extLst>
          </p:cNvPr>
          <p:cNvGrpSpPr/>
          <p:nvPr/>
        </p:nvGrpSpPr>
        <p:grpSpPr>
          <a:xfrm>
            <a:off x="7429279" y="2096273"/>
            <a:ext cx="723762" cy="1097772"/>
            <a:chOff x="7359417" y="2028652"/>
            <a:chExt cx="723762" cy="1097772"/>
          </a:xfrm>
        </p:grpSpPr>
        <p:grpSp>
          <p:nvGrpSpPr>
            <p:cNvPr id="179" name="Group 49">
              <a:extLst>
                <a:ext uri="{FF2B5EF4-FFF2-40B4-BE49-F238E27FC236}">
                  <a16:creationId xmlns:a16="http://schemas.microsoft.com/office/drawing/2014/main" id="{0073CA99-AC2C-4ED6-A6F2-449F49FA7DDA}"/>
                </a:ext>
              </a:extLst>
            </p:cNvPr>
            <p:cNvGrpSpPr>
              <a:grpSpLocks/>
            </p:cNvGrpSpPr>
            <p:nvPr/>
          </p:nvGrpSpPr>
          <p:grpSpPr bwMode="auto">
            <a:xfrm>
              <a:off x="7422685" y="2028652"/>
              <a:ext cx="377491" cy="1097772"/>
              <a:chOff x="5917" y="13117"/>
              <a:chExt cx="893" cy="1980"/>
            </a:xfrm>
          </p:grpSpPr>
          <p:sp>
            <p:nvSpPr>
              <p:cNvPr id="190" name="Rectangle 50">
                <a:extLst>
                  <a:ext uri="{FF2B5EF4-FFF2-40B4-BE49-F238E27FC236}">
                    <a16:creationId xmlns:a16="http://schemas.microsoft.com/office/drawing/2014/main" id="{D18F24B5-B145-4407-8478-5196C2C6432E}"/>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91" name="Freeform 51">
                <a:extLst>
                  <a:ext uri="{FF2B5EF4-FFF2-40B4-BE49-F238E27FC236}">
                    <a16:creationId xmlns:a16="http://schemas.microsoft.com/office/drawing/2014/main" id="{453DB127-59B9-403D-A44F-40933CB91CD4}"/>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92" name="Oval 52">
                <a:extLst>
                  <a:ext uri="{FF2B5EF4-FFF2-40B4-BE49-F238E27FC236}">
                    <a16:creationId xmlns:a16="http://schemas.microsoft.com/office/drawing/2014/main" id="{44CBD022-925B-42A3-965F-F4DF16B5A745}"/>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93" name="Line 53">
                <a:extLst>
                  <a:ext uri="{FF2B5EF4-FFF2-40B4-BE49-F238E27FC236}">
                    <a16:creationId xmlns:a16="http://schemas.microsoft.com/office/drawing/2014/main" id="{DCC67F60-8952-455E-B37F-CB0EE0CA32D3}"/>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94" name="Line 54">
                <a:extLst>
                  <a:ext uri="{FF2B5EF4-FFF2-40B4-BE49-F238E27FC236}">
                    <a16:creationId xmlns:a16="http://schemas.microsoft.com/office/drawing/2014/main" id="{18BDF81B-20D7-4CBD-A3B6-20FD802E2140}"/>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0" name="Text Box 56">
              <a:extLst>
                <a:ext uri="{FF2B5EF4-FFF2-40B4-BE49-F238E27FC236}">
                  <a16:creationId xmlns:a16="http://schemas.microsoft.com/office/drawing/2014/main" id="{98634030-27BC-4B31-9722-2D766DABC19B}"/>
                </a:ext>
              </a:extLst>
            </p:cNvPr>
            <p:cNvSpPr txBox="1">
              <a:spLocks noChangeArrowheads="1"/>
            </p:cNvSpPr>
            <p:nvPr/>
          </p:nvSpPr>
          <p:spPr bwMode="auto">
            <a:xfrm>
              <a:off x="7359417" y="2269479"/>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grpSp>
          <p:nvGrpSpPr>
            <p:cNvPr id="181" name="Group 49">
              <a:extLst>
                <a:ext uri="{FF2B5EF4-FFF2-40B4-BE49-F238E27FC236}">
                  <a16:creationId xmlns:a16="http://schemas.microsoft.com/office/drawing/2014/main" id="{7B53047F-0F3E-43A4-B6CF-20F58356BD9B}"/>
                </a:ext>
              </a:extLst>
            </p:cNvPr>
            <p:cNvGrpSpPr>
              <a:grpSpLocks/>
            </p:cNvGrpSpPr>
            <p:nvPr/>
          </p:nvGrpSpPr>
          <p:grpSpPr bwMode="auto">
            <a:xfrm>
              <a:off x="7723609" y="2039956"/>
              <a:ext cx="359570" cy="1042514"/>
              <a:chOff x="5917" y="13117"/>
              <a:chExt cx="877" cy="1980"/>
            </a:xfrm>
          </p:grpSpPr>
          <p:sp>
            <p:nvSpPr>
              <p:cNvPr id="185" name="Rectangle 50">
                <a:extLst>
                  <a:ext uri="{FF2B5EF4-FFF2-40B4-BE49-F238E27FC236}">
                    <a16:creationId xmlns:a16="http://schemas.microsoft.com/office/drawing/2014/main" id="{26C5F063-328C-430E-9EB0-CE35D043A744}"/>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86" name="Freeform 51">
                <a:extLst>
                  <a:ext uri="{FF2B5EF4-FFF2-40B4-BE49-F238E27FC236}">
                    <a16:creationId xmlns:a16="http://schemas.microsoft.com/office/drawing/2014/main" id="{DB676D12-9113-4742-A9DB-4F290330D6F5}"/>
                  </a:ext>
                </a:extLst>
              </p:cNvPr>
              <p:cNvSpPr>
                <a:spLocks/>
              </p:cNvSpPr>
              <p:nvPr/>
            </p:nvSpPr>
            <p:spPr bwMode="auto">
              <a:xfrm>
                <a:off x="6434"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87" name="Oval 52">
                <a:extLst>
                  <a:ext uri="{FF2B5EF4-FFF2-40B4-BE49-F238E27FC236}">
                    <a16:creationId xmlns:a16="http://schemas.microsoft.com/office/drawing/2014/main" id="{87FF2277-65DD-4212-82E4-37F71E09E1AF}"/>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88" name="Line 53">
                <a:extLst>
                  <a:ext uri="{FF2B5EF4-FFF2-40B4-BE49-F238E27FC236}">
                    <a16:creationId xmlns:a16="http://schemas.microsoft.com/office/drawing/2014/main" id="{803D31A3-94FD-471C-A744-5D795BC0B2E5}"/>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89" name="Line 54">
                <a:extLst>
                  <a:ext uri="{FF2B5EF4-FFF2-40B4-BE49-F238E27FC236}">
                    <a16:creationId xmlns:a16="http://schemas.microsoft.com/office/drawing/2014/main" id="{09B7423D-7960-4A51-B02E-23B6351F6D77}"/>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2" name="Text Box 56">
              <a:extLst>
                <a:ext uri="{FF2B5EF4-FFF2-40B4-BE49-F238E27FC236}">
                  <a16:creationId xmlns:a16="http://schemas.microsoft.com/office/drawing/2014/main" id="{4224098E-B239-4094-9BE2-D1BC7622A579}"/>
                </a:ext>
              </a:extLst>
            </p:cNvPr>
            <p:cNvSpPr txBox="1">
              <a:spLocks noChangeArrowheads="1"/>
            </p:cNvSpPr>
            <p:nvPr/>
          </p:nvSpPr>
          <p:spPr bwMode="auto">
            <a:xfrm>
              <a:off x="7670304" y="2275956"/>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sp>
          <p:nvSpPr>
            <p:cNvPr id="183" name="Freeform: Shape 182">
              <a:extLst>
                <a:ext uri="{FF2B5EF4-FFF2-40B4-BE49-F238E27FC236}">
                  <a16:creationId xmlns:a16="http://schemas.microsoft.com/office/drawing/2014/main" id="{8EE1A3CF-412D-4B84-8D2D-C974BD56C650}"/>
                </a:ext>
              </a:extLst>
            </p:cNvPr>
            <p:cNvSpPr/>
            <p:nvPr/>
          </p:nvSpPr>
          <p:spPr>
            <a:xfrm>
              <a:off x="7448696" y="2048611"/>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4" name="Freeform: Shape 183">
              <a:extLst>
                <a:ext uri="{FF2B5EF4-FFF2-40B4-BE49-F238E27FC236}">
                  <a16:creationId xmlns:a16="http://schemas.microsoft.com/office/drawing/2014/main" id="{1451681F-F26F-4BB5-BE32-CD7C1888BDD3}"/>
                </a:ext>
              </a:extLst>
            </p:cNvPr>
            <p:cNvSpPr/>
            <p:nvPr/>
          </p:nvSpPr>
          <p:spPr>
            <a:xfrm>
              <a:off x="7736053" y="2051618"/>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95" name="Group 194">
            <a:extLst>
              <a:ext uri="{FF2B5EF4-FFF2-40B4-BE49-F238E27FC236}">
                <a16:creationId xmlns:a16="http://schemas.microsoft.com/office/drawing/2014/main" id="{D87A91D0-BEA0-4A62-92CD-939CB9A31C68}"/>
              </a:ext>
            </a:extLst>
          </p:cNvPr>
          <p:cNvGrpSpPr/>
          <p:nvPr/>
        </p:nvGrpSpPr>
        <p:grpSpPr>
          <a:xfrm>
            <a:off x="4568938" y="2092304"/>
            <a:ext cx="915700" cy="1097772"/>
            <a:chOff x="4330976" y="1964167"/>
            <a:chExt cx="915700" cy="1097772"/>
          </a:xfrm>
        </p:grpSpPr>
        <p:sp>
          <p:nvSpPr>
            <p:cNvPr id="196" name="Freeform: Shape 195">
              <a:extLst>
                <a:ext uri="{FF2B5EF4-FFF2-40B4-BE49-F238E27FC236}">
                  <a16:creationId xmlns:a16="http://schemas.microsoft.com/office/drawing/2014/main" id="{D64A3C19-8757-442C-89BE-A5A721CE1B87}"/>
                </a:ext>
              </a:extLst>
            </p:cNvPr>
            <p:cNvSpPr/>
            <p:nvPr/>
          </p:nvSpPr>
          <p:spPr>
            <a:xfrm>
              <a:off x="4432561" y="1981850"/>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97" name="Group 49">
              <a:extLst>
                <a:ext uri="{FF2B5EF4-FFF2-40B4-BE49-F238E27FC236}">
                  <a16:creationId xmlns:a16="http://schemas.microsoft.com/office/drawing/2014/main" id="{AB444400-8083-43C1-AB1E-275877FEBF3F}"/>
                </a:ext>
              </a:extLst>
            </p:cNvPr>
            <p:cNvGrpSpPr>
              <a:grpSpLocks/>
            </p:cNvGrpSpPr>
            <p:nvPr/>
          </p:nvGrpSpPr>
          <p:grpSpPr bwMode="auto">
            <a:xfrm>
              <a:off x="4402758" y="1964167"/>
              <a:ext cx="377491" cy="1097772"/>
              <a:chOff x="5917" y="13117"/>
              <a:chExt cx="893" cy="1980"/>
            </a:xfrm>
          </p:grpSpPr>
          <p:sp>
            <p:nvSpPr>
              <p:cNvPr id="215" name="Rectangle 50">
                <a:extLst>
                  <a:ext uri="{FF2B5EF4-FFF2-40B4-BE49-F238E27FC236}">
                    <a16:creationId xmlns:a16="http://schemas.microsoft.com/office/drawing/2014/main" id="{1C66651E-0A86-40B0-9776-AC5BC453FA1F}"/>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16" name="Freeform 51">
                <a:extLst>
                  <a:ext uri="{FF2B5EF4-FFF2-40B4-BE49-F238E27FC236}">
                    <a16:creationId xmlns:a16="http://schemas.microsoft.com/office/drawing/2014/main" id="{07114501-7A4A-4B50-9C61-E4C8271E718C}"/>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17" name="Oval 52">
                <a:extLst>
                  <a:ext uri="{FF2B5EF4-FFF2-40B4-BE49-F238E27FC236}">
                    <a16:creationId xmlns:a16="http://schemas.microsoft.com/office/drawing/2014/main" id="{B83E4D90-6DB3-44E9-8BA8-C3D970083EA3}"/>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18" name="Line 53">
                <a:extLst>
                  <a:ext uri="{FF2B5EF4-FFF2-40B4-BE49-F238E27FC236}">
                    <a16:creationId xmlns:a16="http://schemas.microsoft.com/office/drawing/2014/main" id="{872E4950-F82A-4CDC-86F1-1D54A6E630E3}"/>
                  </a:ext>
                </a:extLst>
              </p:cNvPr>
              <p:cNvSpPr>
                <a:spLocks noChangeShapeType="1"/>
              </p:cNvSpPr>
              <p:nvPr/>
            </p:nvSpPr>
            <p:spPr bwMode="auto">
              <a:xfrm flipV="1">
                <a:off x="5917" y="13153"/>
                <a:ext cx="540" cy="3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19" name="Line 54">
                <a:extLst>
                  <a:ext uri="{FF2B5EF4-FFF2-40B4-BE49-F238E27FC236}">
                    <a16:creationId xmlns:a16="http://schemas.microsoft.com/office/drawing/2014/main" id="{4CCF4A5F-1151-4E88-97E0-DED3DAD46420}"/>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98" name="Text Box 56">
              <a:extLst>
                <a:ext uri="{FF2B5EF4-FFF2-40B4-BE49-F238E27FC236}">
                  <a16:creationId xmlns:a16="http://schemas.microsoft.com/office/drawing/2014/main" id="{63FC06F3-AD46-4187-9A9B-422168081CA8}"/>
                </a:ext>
              </a:extLst>
            </p:cNvPr>
            <p:cNvSpPr txBox="1">
              <a:spLocks noChangeArrowheads="1"/>
            </p:cNvSpPr>
            <p:nvPr/>
          </p:nvSpPr>
          <p:spPr bwMode="auto">
            <a:xfrm>
              <a:off x="4330976" y="2178044"/>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grpSp>
          <p:nvGrpSpPr>
            <p:cNvPr id="199" name="Group 49">
              <a:extLst>
                <a:ext uri="{FF2B5EF4-FFF2-40B4-BE49-F238E27FC236}">
                  <a16:creationId xmlns:a16="http://schemas.microsoft.com/office/drawing/2014/main" id="{2E1567AA-CEF2-4EEB-A3F2-8DA6EFB6B171}"/>
                </a:ext>
              </a:extLst>
            </p:cNvPr>
            <p:cNvGrpSpPr>
              <a:grpSpLocks/>
            </p:cNvGrpSpPr>
            <p:nvPr/>
          </p:nvGrpSpPr>
          <p:grpSpPr bwMode="auto">
            <a:xfrm>
              <a:off x="4651936" y="2083885"/>
              <a:ext cx="343475" cy="947422"/>
              <a:chOff x="5913" y="13117"/>
              <a:chExt cx="897" cy="1980"/>
            </a:xfrm>
          </p:grpSpPr>
          <p:sp>
            <p:nvSpPr>
              <p:cNvPr id="210" name="Rectangle 50">
                <a:extLst>
                  <a:ext uri="{FF2B5EF4-FFF2-40B4-BE49-F238E27FC236}">
                    <a16:creationId xmlns:a16="http://schemas.microsoft.com/office/drawing/2014/main" id="{6DE30FD9-E13F-42B9-959B-F963BC0A43A7}"/>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11" name="Freeform 51">
                <a:extLst>
                  <a:ext uri="{FF2B5EF4-FFF2-40B4-BE49-F238E27FC236}">
                    <a16:creationId xmlns:a16="http://schemas.microsoft.com/office/drawing/2014/main" id="{789E4377-81B2-4004-9BF2-07E359FF64E4}"/>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12" name="Oval 52">
                <a:extLst>
                  <a:ext uri="{FF2B5EF4-FFF2-40B4-BE49-F238E27FC236}">
                    <a16:creationId xmlns:a16="http://schemas.microsoft.com/office/drawing/2014/main" id="{C55E69B5-03DB-41A4-931B-F6D89DFD8059}"/>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13" name="Line 53">
                <a:extLst>
                  <a:ext uri="{FF2B5EF4-FFF2-40B4-BE49-F238E27FC236}">
                    <a16:creationId xmlns:a16="http://schemas.microsoft.com/office/drawing/2014/main" id="{2133AB6E-E354-409A-A869-E440CE152B1D}"/>
                  </a:ext>
                </a:extLst>
              </p:cNvPr>
              <p:cNvSpPr>
                <a:spLocks noChangeShapeType="1"/>
              </p:cNvSpPr>
              <p:nvPr/>
            </p:nvSpPr>
            <p:spPr bwMode="auto">
              <a:xfrm flipV="1">
                <a:off x="5913" y="13153"/>
                <a:ext cx="544" cy="3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14" name="Line 54">
                <a:extLst>
                  <a:ext uri="{FF2B5EF4-FFF2-40B4-BE49-F238E27FC236}">
                    <a16:creationId xmlns:a16="http://schemas.microsoft.com/office/drawing/2014/main" id="{16601EA0-CBCC-4FE5-AD2D-D361C26B1743}"/>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200" name="Group 49">
              <a:extLst>
                <a:ext uri="{FF2B5EF4-FFF2-40B4-BE49-F238E27FC236}">
                  <a16:creationId xmlns:a16="http://schemas.microsoft.com/office/drawing/2014/main" id="{12C2A8DD-EDD0-46B9-928B-7D50B77D7249}"/>
                </a:ext>
              </a:extLst>
            </p:cNvPr>
            <p:cNvGrpSpPr>
              <a:grpSpLocks/>
            </p:cNvGrpSpPr>
            <p:nvPr/>
          </p:nvGrpSpPr>
          <p:grpSpPr bwMode="auto">
            <a:xfrm>
              <a:off x="4894720" y="1976426"/>
              <a:ext cx="351956" cy="1027231"/>
              <a:chOff x="5911" y="13117"/>
              <a:chExt cx="882" cy="1980"/>
            </a:xfrm>
          </p:grpSpPr>
          <p:sp>
            <p:nvSpPr>
              <p:cNvPr id="205" name="Rectangle 50">
                <a:extLst>
                  <a:ext uri="{FF2B5EF4-FFF2-40B4-BE49-F238E27FC236}">
                    <a16:creationId xmlns:a16="http://schemas.microsoft.com/office/drawing/2014/main" id="{AA4A2EF2-ABA6-4745-98D8-DF5773B43DC2}"/>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06" name="Freeform 51">
                <a:extLst>
                  <a:ext uri="{FF2B5EF4-FFF2-40B4-BE49-F238E27FC236}">
                    <a16:creationId xmlns:a16="http://schemas.microsoft.com/office/drawing/2014/main" id="{68070529-7BD6-4074-A735-352085E36F5A}"/>
                  </a:ext>
                </a:extLst>
              </p:cNvPr>
              <p:cNvSpPr>
                <a:spLocks/>
              </p:cNvSpPr>
              <p:nvPr/>
            </p:nvSpPr>
            <p:spPr bwMode="auto">
              <a:xfrm>
                <a:off x="6433"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07" name="Oval 52">
                <a:extLst>
                  <a:ext uri="{FF2B5EF4-FFF2-40B4-BE49-F238E27FC236}">
                    <a16:creationId xmlns:a16="http://schemas.microsoft.com/office/drawing/2014/main" id="{17BDEFB7-EAAC-4350-AEAF-B1B2C40443B0}"/>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08" name="Line 53">
                <a:extLst>
                  <a:ext uri="{FF2B5EF4-FFF2-40B4-BE49-F238E27FC236}">
                    <a16:creationId xmlns:a16="http://schemas.microsoft.com/office/drawing/2014/main" id="{128591C5-30BD-46C7-9C47-97A5C7B5ADBE}"/>
                  </a:ext>
                </a:extLst>
              </p:cNvPr>
              <p:cNvSpPr>
                <a:spLocks noChangeShapeType="1"/>
              </p:cNvSpPr>
              <p:nvPr/>
            </p:nvSpPr>
            <p:spPr bwMode="auto">
              <a:xfrm flipV="1">
                <a:off x="5911" y="13153"/>
                <a:ext cx="546" cy="3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09" name="Line 54">
                <a:extLst>
                  <a:ext uri="{FF2B5EF4-FFF2-40B4-BE49-F238E27FC236}">
                    <a16:creationId xmlns:a16="http://schemas.microsoft.com/office/drawing/2014/main" id="{B5763C39-CAE0-45B9-BA8A-6669FB666F98}"/>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01" name="Text Box 56">
              <a:extLst>
                <a:ext uri="{FF2B5EF4-FFF2-40B4-BE49-F238E27FC236}">
                  <a16:creationId xmlns:a16="http://schemas.microsoft.com/office/drawing/2014/main" id="{1A1D5C1A-CD71-4E15-A5AB-6AF0062ADCBD}"/>
                </a:ext>
              </a:extLst>
            </p:cNvPr>
            <p:cNvSpPr txBox="1">
              <a:spLocks noChangeArrowheads="1"/>
            </p:cNvSpPr>
            <p:nvPr/>
          </p:nvSpPr>
          <p:spPr bwMode="auto">
            <a:xfrm>
              <a:off x="4572171" y="217649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02" name="Text Box 56">
              <a:extLst>
                <a:ext uri="{FF2B5EF4-FFF2-40B4-BE49-F238E27FC236}">
                  <a16:creationId xmlns:a16="http://schemas.microsoft.com/office/drawing/2014/main" id="{C3D11FA5-DB08-483B-BA58-37B7AC8E7BAC}"/>
                </a:ext>
              </a:extLst>
            </p:cNvPr>
            <p:cNvSpPr txBox="1">
              <a:spLocks noChangeArrowheads="1"/>
            </p:cNvSpPr>
            <p:nvPr/>
          </p:nvSpPr>
          <p:spPr bwMode="auto">
            <a:xfrm>
              <a:off x="4816374" y="2159321"/>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03" name="Freeform: Shape 202">
              <a:extLst>
                <a:ext uri="{FF2B5EF4-FFF2-40B4-BE49-F238E27FC236}">
                  <a16:creationId xmlns:a16="http://schemas.microsoft.com/office/drawing/2014/main" id="{BDC7737A-B7C1-4D50-983A-4BC293E51D9A}"/>
                </a:ext>
              </a:extLst>
            </p:cNvPr>
            <p:cNvSpPr/>
            <p:nvPr/>
          </p:nvSpPr>
          <p:spPr>
            <a:xfrm>
              <a:off x="4903596" y="1987062"/>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4" name="Freeform: Shape 203">
              <a:extLst>
                <a:ext uri="{FF2B5EF4-FFF2-40B4-BE49-F238E27FC236}">
                  <a16:creationId xmlns:a16="http://schemas.microsoft.com/office/drawing/2014/main" id="{F0B64CE3-6593-41DD-87CC-8513A2F40DFB}"/>
                </a:ext>
              </a:extLst>
            </p:cNvPr>
            <p:cNvSpPr/>
            <p:nvPr/>
          </p:nvSpPr>
          <p:spPr>
            <a:xfrm>
              <a:off x="4667459" y="2107642"/>
              <a:ext cx="261257" cy="145701"/>
            </a:xfrm>
            <a:custGeom>
              <a:avLst/>
              <a:gdLst>
                <a:gd name="connsiteX0" fmla="*/ 261257 w 261257"/>
                <a:gd name="connsiteY0" fmla="*/ 5024 h 145701"/>
                <a:gd name="connsiteX1" fmla="*/ 190919 w 261257"/>
                <a:gd name="connsiteY1" fmla="*/ 0 h 145701"/>
                <a:gd name="connsiteX2" fmla="*/ 0 w 261257"/>
                <a:gd name="connsiteY2" fmla="*/ 143189 h 145701"/>
                <a:gd name="connsiteX3" fmla="*/ 175846 w 261257"/>
                <a:gd name="connsiteY3" fmla="*/ 145701 h 145701"/>
                <a:gd name="connsiteX4" fmla="*/ 223576 w 261257"/>
                <a:gd name="connsiteY4" fmla="*/ 95459 h 145701"/>
                <a:gd name="connsiteX5" fmla="*/ 261257 w 261257"/>
                <a:gd name="connsiteY5" fmla="*/ 5024 h 14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7" h="145701">
                  <a:moveTo>
                    <a:pt x="261257" y="5024"/>
                  </a:moveTo>
                  <a:lnTo>
                    <a:pt x="190919" y="0"/>
                  </a:lnTo>
                  <a:lnTo>
                    <a:pt x="0" y="143189"/>
                  </a:lnTo>
                  <a:lnTo>
                    <a:pt x="175846" y="145701"/>
                  </a:lnTo>
                  <a:lnTo>
                    <a:pt x="223576" y="95459"/>
                  </a:lnTo>
                  <a:lnTo>
                    <a:pt x="261257" y="502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220" name="Text Box 4">
            <a:extLst>
              <a:ext uri="{FF2B5EF4-FFF2-40B4-BE49-F238E27FC236}">
                <a16:creationId xmlns:a16="http://schemas.microsoft.com/office/drawing/2014/main" id="{50B3D360-B505-4606-85BA-44CC997B6051}"/>
              </a:ext>
            </a:extLst>
          </p:cNvPr>
          <p:cNvSpPr txBox="1">
            <a:spLocks noChangeArrowheads="1"/>
          </p:cNvSpPr>
          <p:nvPr/>
        </p:nvSpPr>
        <p:spPr bwMode="auto">
          <a:xfrm>
            <a:off x="892596" y="1670469"/>
            <a:ext cx="17145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Algemene rekeningen</a:t>
            </a:r>
            <a:endParaRPr lang="nl-NL"/>
          </a:p>
        </p:txBody>
      </p:sp>
      <p:sp>
        <p:nvSpPr>
          <p:cNvPr id="221" name="Line 29">
            <a:extLst>
              <a:ext uri="{FF2B5EF4-FFF2-40B4-BE49-F238E27FC236}">
                <a16:creationId xmlns:a16="http://schemas.microsoft.com/office/drawing/2014/main" id="{306086E8-675C-4FC2-A33F-3DB1414D9765}"/>
              </a:ext>
            </a:extLst>
          </p:cNvPr>
          <p:cNvSpPr>
            <a:spLocks noChangeShapeType="1"/>
          </p:cNvSpPr>
          <p:nvPr/>
        </p:nvSpPr>
        <p:spPr bwMode="auto">
          <a:xfrm flipH="1" flipV="1">
            <a:off x="2356137" y="2012764"/>
            <a:ext cx="1147993" cy="146950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2" name="TextBox 221">
            <a:extLst>
              <a:ext uri="{FF2B5EF4-FFF2-40B4-BE49-F238E27FC236}">
                <a16:creationId xmlns:a16="http://schemas.microsoft.com/office/drawing/2014/main" id="{CDEE650F-F252-443B-8589-6EADED55C14D}"/>
              </a:ext>
            </a:extLst>
          </p:cNvPr>
          <p:cNvSpPr txBox="1"/>
          <p:nvPr/>
        </p:nvSpPr>
        <p:spPr>
          <a:xfrm rot="3146140">
            <a:off x="2183328" y="2459030"/>
            <a:ext cx="1470724" cy="276999"/>
          </a:xfrm>
          <a:prstGeom prst="rect">
            <a:avLst/>
          </a:prstGeom>
          <a:noFill/>
        </p:spPr>
        <p:txBody>
          <a:bodyPr wrap="none" rtlCol="0">
            <a:spAutoFit/>
          </a:bodyPr>
          <a:lstStyle/>
          <a:p>
            <a:r>
              <a:rPr lang="nl-BE" sz="1200" dirty="0">
                <a:solidFill>
                  <a:schemeClr val="accent1"/>
                </a:solidFill>
              </a:rPr>
              <a:t>Centralisatie 400000</a:t>
            </a:r>
          </a:p>
        </p:txBody>
      </p:sp>
      <p:sp>
        <p:nvSpPr>
          <p:cNvPr id="223" name="Line 29">
            <a:extLst>
              <a:ext uri="{FF2B5EF4-FFF2-40B4-BE49-F238E27FC236}">
                <a16:creationId xmlns:a16="http://schemas.microsoft.com/office/drawing/2014/main" id="{112067E7-F54B-40CA-B9A1-D30ED3BD9756}"/>
              </a:ext>
            </a:extLst>
          </p:cNvPr>
          <p:cNvSpPr>
            <a:spLocks noChangeShapeType="1"/>
          </p:cNvSpPr>
          <p:nvPr/>
        </p:nvSpPr>
        <p:spPr bwMode="auto">
          <a:xfrm flipH="1" flipV="1">
            <a:off x="2078469" y="2022745"/>
            <a:ext cx="1398759" cy="206871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4" name="TextBox 223">
            <a:extLst>
              <a:ext uri="{FF2B5EF4-FFF2-40B4-BE49-F238E27FC236}">
                <a16:creationId xmlns:a16="http://schemas.microsoft.com/office/drawing/2014/main" id="{0091915D-8331-4F2D-907D-7C24AFA9A0F7}"/>
              </a:ext>
            </a:extLst>
          </p:cNvPr>
          <p:cNvSpPr txBox="1"/>
          <p:nvPr/>
        </p:nvSpPr>
        <p:spPr>
          <a:xfrm rot="3407416">
            <a:off x="2086821" y="2842651"/>
            <a:ext cx="1470724" cy="276999"/>
          </a:xfrm>
          <a:prstGeom prst="rect">
            <a:avLst/>
          </a:prstGeom>
          <a:noFill/>
        </p:spPr>
        <p:txBody>
          <a:bodyPr wrap="none" rtlCol="0">
            <a:spAutoFit/>
          </a:bodyPr>
          <a:lstStyle/>
          <a:p>
            <a:r>
              <a:rPr lang="nl-BE" sz="1200" dirty="0">
                <a:solidFill>
                  <a:schemeClr val="accent1"/>
                </a:solidFill>
              </a:rPr>
              <a:t>Centralisatie 440000</a:t>
            </a:r>
          </a:p>
        </p:txBody>
      </p:sp>
      <p:sp>
        <p:nvSpPr>
          <p:cNvPr id="225" name="Freeform: Shape 224">
            <a:extLst>
              <a:ext uri="{FF2B5EF4-FFF2-40B4-BE49-F238E27FC236}">
                <a16:creationId xmlns:a16="http://schemas.microsoft.com/office/drawing/2014/main" id="{072B7099-0434-4D5F-B78B-7F88E0AE57CF}"/>
              </a:ext>
            </a:extLst>
          </p:cNvPr>
          <p:cNvSpPr/>
          <p:nvPr/>
        </p:nvSpPr>
        <p:spPr>
          <a:xfrm>
            <a:off x="3471386" y="3913480"/>
            <a:ext cx="3127023" cy="488947"/>
          </a:xfrm>
          <a:custGeom>
            <a:avLst/>
            <a:gdLst>
              <a:gd name="connsiteX0" fmla="*/ 0 w 3381935"/>
              <a:gd name="connsiteY0" fmla="*/ 174812 h 488947"/>
              <a:gd name="connsiteX1" fmla="*/ 1640541 w 3381935"/>
              <a:gd name="connsiteY1" fmla="*/ 443753 h 488947"/>
              <a:gd name="connsiteX2" fmla="*/ 2575112 w 3381935"/>
              <a:gd name="connsiteY2" fmla="*/ 443753 h 488947"/>
              <a:gd name="connsiteX3" fmla="*/ 3381935 w 3381935"/>
              <a:gd name="connsiteY3" fmla="*/ 0 h 488947"/>
            </a:gdLst>
            <a:ahLst/>
            <a:cxnLst>
              <a:cxn ang="0">
                <a:pos x="connsiteX0" y="connsiteY0"/>
              </a:cxn>
              <a:cxn ang="0">
                <a:pos x="connsiteX1" y="connsiteY1"/>
              </a:cxn>
              <a:cxn ang="0">
                <a:pos x="connsiteX2" y="connsiteY2"/>
              </a:cxn>
              <a:cxn ang="0">
                <a:pos x="connsiteX3" y="connsiteY3"/>
              </a:cxn>
            </a:cxnLst>
            <a:rect l="l" t="t" r="r" b="b"/>
            <a:pathLst>
              <a:path w="3381935" h="488947">
                <a:moveTo>
                  <a:pt x="0" y="174812"/>
                </a:moveTo>
                <a:cubicBezTo>
                  <a:pt x="605678" y="286871"/>
                  <a:pt x="1211356" y="398930"/>
                  <a:pt x="1640541" y="443753"/>
                </a:cubicBezTo>
                <a:cubicBezTo>
                  <a:pt x="2069726" y="488576"/>
                  <a:pt x="2284880" y="517712"/>
                  <a:pt x="2575112" y="443753"/>
                </a:cubicBezTo>
                <a:cubicBezTo>
                  <a:pt x="2865344" y="369794"/>
                  <a:pt x="3123639" y="184897"/>
                  <a:pt x="3381935" y="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6" name="Freeform: Shape 225">
            <a:extLst>
              <a:ext uri="{FF2B5EF4-FFF2-40B4-BE49-F238E27FC236}">
                <a16:creationId xmlns:a16="http://schemas.microsoft.com/office/drawing/2014/main" id="{4FB58277-6C8E-4EB0-9E93-26F79252BF7C}"/>
              </a:ext>
            </a:extLst>
          </p:cNvPr>
          <p:cNvSpPr/>
          <p:nvPr/>
        </p:nvSpPr>
        <p:spPr>
          <a:xfrm>
            <a:off x="3229921" y="248186"/>
            <a:ext cx="4249270" cy="821241"/>
          </a:xfrm>
          <a:custGeom>
            <a:avLst/>
            <a:gdLst>
              <a:gd name="connsiteX0" fmla="*/ 4249270 w 4249270"/>
              <a:gd name="connsiteY0" fmla="*/ 81653 h 821241"/>
              <a:gd name="connsiteX1" fmla="*/ 1855694 w 4249270"/>
              <a:gd name="connsiteY1" fmla="*/ 68206 h 821241"/>
              <a:gd name="connsiteX2" fmla="*/ 0 w 4249270"/>
              <a:gd name="connsiteY2" fmla="*/ 821241 h 821241"/>
            </a:gdLst>
            <a:ahLst/>
            <a:cxnLst>
              <a:cxn ang="0">
                <a:pos x="connsiteX0" y="connsiteY0"/>
              </a:cxn>
              <a:cxn ang="0">
                <a:pos x="connsiteX1" y="connsiteY1"/>
              </a:cxn>
              <a:cxn ang="0">
                <a:pos x="connsiteX2" y="connsiteY2"/>
              </a:cxn>
            </a:cxnLst>
            <a:rect l="l" t="t" r="r" b="b"/>
            <a:pathLst>
              <a:path w="4249270" h="821241">
                <a:moveTo>
                  <a:pt x="4249270" y="81653"/>
                </a:moveTo>
                <a:cubicBezTo>
                  <a:pt x="3406587" y="13297"/>
                  <a:pt x="2563905" y="-55059"/>
                  <a:pt x="1855694" y="68206"/>
                </a:cubicBezTo>
                <a:cubicBezTo>
                  <a:pt x="1147483" y="191471"/>
                  <a:pt x="573741" y="506356"/>
                  <a:pt x="0" y="821241"/>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27" name="Straight Connector 226">
            <a:extLst>
              <a:ext uri="{FF2B5EF4-FFF2-40B4-BE49-F238E27FC236}">
                <a16:creationId xmlns:a16="http://schemas.microsoft.com/office/drawing/2014/main" id="{A15F90E8-9988-43B6-9677-3C6CC0828832}"/>
              </a:ext>
            </a:extLst>
          </p:cNvPr>
          <p:cNvCxnSpPr/>
          <p:nvPr/>
        </p:nvCxnSpPr>
        <p:spPr>
          <a:xfrm flipH="1">
            <a:off x="2159952" y="1071182"/>
            <a:ext cx="1069786" cy="608091"/>
          </a:xfrm>
          <a:prstGeom prst="line">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F46DE530-7DA6-49A1-B454-BC9573B87C8D}"/>
              </a:ext>
            </a:extLst>
          </p:cNvPr>
          <p:cNvSpPr txBox="1"/>
          <p:nvPr/>
        </p:nvSpPr>
        <p:spPr>
          <a:xfrm rot="19858603">
            <a:off x="2512747" y="1011939"/>
            <a:ext cx="1470724" cy="276999"/>
          </a:xfrm>
          <a:prstGeom prst="rect">
            <a:avLst/>
          </a:prstGeom>
          <a:noFill/>
        </p:spPr>
        <p:txBody>
          <a:bodyPr wrap="none" rtlCol="0">
            <a:spAutoFit/>
          </a:bodyPr>
          <a:lstStyle/>
          <a:p>
            <a:r>
              <a:rPr lang="nl-BE" sz="1200" dirty="0">
                <a:solidFill>
                  <a:schemeClr val="accent1"/>
                </a:solidFill>
              </a:rPr>
              <a:t>Centralisatie 550000</a:t>
            </a:r>
          </a:p>
        </p:txBody>
      </p:sp>
      <p:sp>
        <p:nvSpPr>
          <p:cNvPr id="229" name="TextBox 228">
            <a:extLst>
              <a:ext uri="{FF2B5EF4-FFF2-40B4-BE49-F238E27FC236}">
                <a16:creationId xmlns:a16="http://schemas.microsoft.com/office/drawing/2014/main" id="{E1E29CAF-DF2B-4450-824D-FD14E464DE34}"/>
              </a:ext>
            </a:extLst>
          </p:cNvPr>
          <p:cNvSpPr txBox="1"/>
          <p:nvPr/>
        </p:nvSpPr>
        <p:spPr>
          <a:xfrm rot="20225193">
            <a:off x="3013255" y="1123968"/>
            <a:ext cx="2133918" cy="276999"/>
          </a:xfrm>
          <a:prstGeom prst="rect">
            <a:avLst/>
          </a:prstGeom>
          <a:noFill/>
        </p:spPr>
        <p:txBody>
          <a:bodyPr wrap="none" rtlCol="0">
            <a:spAutoFit/>
          </a:bodyPr>
          <a:lstStyle/>
          <a:p>
            <a:r>
              <a:rPr lang="nl-BE" sz="1200" dirty="0">
                <a:solidFill>
                  <a:schemeClr val="accent1"/>
                </a:solidFill>
              </a:rPr>
              <a:t>Inboeking op 41/42/43/45/48</a:t>
            </a:r>
          </a:p>
        </p:txBody>
      </p:sp>
      <p:sp>
        <p:nvSpPr>
          <p:cNvPr id="230" name="AutoShape 18">
            <a:extLst>
              <a:ext uri="{FF2B5EF4-FFF2-40B4-BE49-F238E27FC236}">
                <a16:creationId xmlns:a16="http://schemas.microsoft.com/office/drawing/2014/main" id="{0448BB38-601B-4A8E-BA08-2D42488A883D}"/>
              </a:ext>
            </a:extLst>
          </p:cNvPr>
          <p:cNvSpPr>
            <a:spLocks noChangeArrowheads="1"/>
          </p:cNvSpPr>
          <p:nvPr/>
        </p:nvSpPr>
        <p:spPr bwMode="auto">
          <a:xfrm>
            <a:off x="2042269" y="3377772"/>
            <a:ext cx="800100" cy="88423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1" name="Text Box 19">
            <a:extLst>
              <a:ext uri="{FF2B5EF4-FFF2-40B4-BE49-F238E27FC236}">
                <a16:creationId xmlns:a16="http://schemas.microsoft.com/office/drawing/2014/main" id="{9777A269-D140-4DDB-B57D-7A23A0C7984A}"/>
              </a:ext>
            </a:extLst>
          </p:cNvPr>
          <p:cNvSpPr txBox="1">
            <a:spLocks noChangeArrowheads="1"/>
          </p:cNvSpPr>
          <p:nvPr/>
        </p:nvSpPr>
        <p:spPr bwMode="auto">
          <a:xfrm>
            <a:off x="2055653" y="3455453"/>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Rekening</a:t>
            </a:r>
          </a:p>
          <a:p>
            <a:pPr algn="ctr" eaLnBrk="1" hangingPunct="1"/>
            <a:r>
              <a:rPr lang="nl-NL" sz="1000" dirty="0"/>
              <a:t>(</a:t>
            </a:r>
            <a:r>
              <a:rPr lang="nl-NL" sz="1000" dirty="0" err="1"/>
              <a:t>grootbk</a:t>
            </a:r>
            <a:r>
              <a:rPr lang="nl-NL" sz="1000" dirty="0"/>
              <a:t>)</a:t>
            </a:r>
            <a:endParaRPr lang="nl-NL" dirty="0"/>
          </a:p>
        </p:txBody>
      </p:sp>
      <p:sp>
        <p:nvSpPr>
          <p:cNvPr id="232" name="Line 29">
            <a:extLst>
              <a:ext uri="{FF2B5EF4-FFF2-40B4-BE49-F238E27FC236}">
                <a16:creationId xmlns:a16="http://schemas.microsoft.com/office/drawing/2014/main" id="{8452A5F9-3EB0-4359-B6BD-98A84CB140DB}"/>
              </a:ext>
            </a:extLst>
          </p:cNvPr>
          <p:cNvSpPr>
            <a:spLocks noChangeShapeType="1"/>
          </p:cNvSpPr>
          <p:nvPr/>
        </p:nvSpPr>
        <p:spPr bwMode="auto">
          <a:xfrm>
            <a:off x="1727121" y="2012764"/>
            <a:ext cx="540732" cy="136500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33" name="Line 29">
            <a:extLst>
              <a:ext uri="{FF2B5EF4-FFF2-40B4-BE49-F238E27FC236}">
                <a16:creationId xmlns:a16="http://schemas.microsoft.com/office/drawing/2014/main" id="{51F48220-C596-426F-8A63-1C0094BAAF4D}"/>
              </a:ext>
            </a:extLst>
          </p:cNvPr>
          <p:cNvSpPr>
            <a:spLocks noChangeShapeType="1"/>
          </p:cNvSpPr>
          <p:nvPr/>
        </p:nvSpPr>
        <p:spPr bwMode="auto">
          <a:xfrm flipH="1">
            <a:off x="1464476" y="3604869"/>
            <a:ext cx="576958"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34" name="AutoShape 25">
            <a:extLst>
              <a:ext uri="{FF2B5EF4-FFF2-40B4-BE49-F238E27FC236}">
                <a16:creationId xmlns:a16="http://schemas.microsoft.com/office/drawing/2014/main" id="{7DDC8921-1BBE-4BB2-AE5F-FB704B9ED987}"/>
              </a:ext>
            </a:extLst>
          </p:cNvPr>
          <p:cNvSpPr>
            <a:spLocks noChangeArrowheads="1"/>
          </p:cNvSpPr>
          <p:nvPr/>
        </p:nvSpPr>
        <p:spPr bwMode="auto">
          <a:xfrm>
            <a:off x="678623" y="3370695"/>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5" name="Text Box 26">
            <a:extLst>
              <a:ext uri="{FF2B5EF4-FFF2-40B4-BE49-F238E27FC236}">
                <a16:creationId xmlns:a16="http://schemas.microsoft.com/office/drawing/2014/main" id="{F2EC7D39-AFB1-4F6C-9D27-C0C5CB2E0BB3}"/>
              </a:ext>
            </a:extLst>
          </p:cNvPr>
          <p:cNvSpPr txBox="1">
            <a:spLocks noChangeArrowheads="1"/>
          </p:cNvSpPr>
          <p:nvPr/>
        </p:nvSpPr>
        <p:spPr bwMode="auto">
          <a:xfrm>
            <a:off x="677788" y="3387684"/>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Proef- en saldi balans</a:t>
            </a:r>
            <a:endParaRPr lang="nl-NL" dirty="0"/>
          </a:p>
        </p:txBody>
      </p:sp>
      <p:sp>
        <p:nvSpPr>
          <p:cNvPr id="236" name="AutoShape 48">
            <a:extLst>
              <a:ext uri="{FF2B5EF4-FFF2-40B4-BE49-F238E27FC236}">
                <a16:creationId xmlns:a16="http://schemas.microsoft.com/office/drawing/2014/main" id="{A2822CCB-AB20-4639-BDAA-7D75CA374237}"/>
              </a:ext>
            </a:extLst>
          </p:cNvPr>
          <p:cNvSpPr>
            <a:spLocks noChangeArrowheads="1"/>
          </p:cNvSpPr>
          <p:nvPr/>
        </p:nvSpPr>
        <p:spPr bwMode="auto">
          <a:xfrm>
            <a:off x="1955740" y="5887672"/>
            <a:ext cx="834902" cy="460673"/>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7" name="Text Box 49">
            <a:extLst>
              <a:ext uri="{FF2B5EF4-FFF2-40B4-BE49-F238E27FC236}">
                <a16:creationId xmlns:a16="http://schemas.microsoft.com/office/drawing/2014/main" id="{C6A22598-6747-4893-9BB3-6014BCE63D80}"/>
              </a:ext>
            </a:extLst>
          </p:cNvPr>
          <p:cNvSpPr txBox="1">
            <a:spLocks noChangeArrowheads="1"/>
          </p:cNvSpPr>
          <p:nvPr/>
        </p:nvSpPr>
        <p:spPr bwMode="auto">
          <a:xfrm>
            <a:off x="1979479" y="5931872"/>
            <a:ext cx="826803" cy="72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Eindbalans n-1</a:t>
            </a:r>
            <a:endParaRPr lang="nl-NL" dirty="0"/>
          </a:p>
        </p:txBody>
      </p:sp>
      <p:sp>
        <p:nvSpPr>
          <p:cNvPr id="238" name="Text Box 6">
            <a:extLst>
              <a:ext uri="{FF2B5EF4-FFF2-40B4-BE49-F238E27FC236}">
                <a16:creationId xmlns:a16="http://schemas.microsoft.com/office/drawing/2014/main" id="{27D0E11E-F5F1-4406-BC2B-C340844DB911}"/>
              </a:ext>
            </a:extLst>
          </p:cNvPr>
          <p:cNvSpPr txBox="1">
            <a:spLocks noChangeArrowheads="1"/>
          </p:cNvSpPr>
          <p:nvPr/>
        </p:nvSpPr>
        <p:spPr bwMode="auto">
          <a:xfrm>
            <a:off x="3501798" y="4519510"/>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Diverse Operaties</a:t>
            </a:r>
            <a:endParaRPr lang="nl-NL" dirty="0"/>
          </a:p>
        </p:txBody>
      </p:sp>
      <p:sp>
        <p:nvSpPr>
          <p:cNvPr id="239" name="Line 51">
            <a:extLst>
              <a:ext uri="{FF2B5EF4-FFF2-40B4-BE49-F238E27FC236}">
                <a16:creationId xmlns:a16="http://schemas.microsoft.com/office/drawing/2014/main" id="{2A61DF63-ECAF-4673-B265-8BF56CC2DF5A}"/>
              </a:ext>
            </a:extLst>
          </p:cNvPr>
          <p:cNvSpPr>
            <a:spLocks noChangeShapeType="1"/>
          </p:cNvSpPr>
          <p:nvPr/>
        </p:nvSpPr>
        <p:spPr bwMode="auto">
          <a:xfrm flipV="1">
            <a:off x="2761016" y="4833642"/>
            <a:ext cx="762684" cy="107249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40" name="Line 50">
            <a:extLst>
              <a:ext uri="{FF2B5EF4-FFF2-40B4-BE49-F238E27FC236}">
                <a16:creationId xmlns:a16="http://schemas.microsoft.com/office/drawing/2014/main" id="{5453BF80-B2CB-4741-8010-7C025BC897EA}"/>
              </a:ext>
            </a:extLst>
          </p:cNvPr>
          <p:cNvSpPr>
            <a:spLocks noChangeShapeType="1"/>
          </p:cNvSpPr>
          <p:nvPr/>
        </p:nvSpPr>
        <p:spPr bwMode="auto">
          <a:xfrm flipH="1" flipV="1">
            <a:off x="2837553" y="4253804"/>
            <a:ext cx="664080" cy="297634"/>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41" name="AutoShape 25">
            <a:extLst>
              <a:ext uri="{FF2B5EF4-FFF2-40B4-BE49-F238E27FC236}">
                <a16:creationId xmlns:a16="http://schemas.microsoft.com/office/drawing/2014/main" id="{969BF11B-B371-4EE2-B9DC-76DEA15C2042}"/>
              </a:ext>
            </a:extLst>
          </p:cNvPr>
          <p:cNvSpPr>
            <a:spLocks noChangeArrowheads="1"/>
          </p:cNvSpPr>
          <p:nvPr/>
        </p:nvSpPr>
        <p:spPr bwMode="auto">
          <a:xfrm>
            <a:off x="1969229" y="4780096"/>
            <a:ext cx="800100" cy="884237"/>
          </a:xfrm>
          <a:prstGeom prst="flowChartPredefinedProcess">
            <a:avLst/>
          </a:prstGeom>
          <a:solidFill>
            <a:schemeClr val="accent3">
              <a:lumMod val="40000"/>
              <a:lumOff val="60000"/>
            </a:schemeClr>
          </a:solidFill>
          <a:ln w="9525">
            <a:solidFill>
              <a:srgbClr val="000000"/>
            </a:solidFill>
            <a:miter lim="800000"/>
            <a:headEnd/>
            <a:tailEnd/>
          </a:ln>
        </p:spPr>
        <p:txBody>
          <a:bodyPr/>
          <a:lstStyle/>
          <a:p>
            <a:endParaRPr lang="nl-BE"/>
          </a:p>
        </p:txBody>
      </p:sp>
      <p:sp>
        <p:nvSpPr>
          <p:cNvPr id="242" name="Text Box 49">
            <a:extLst>
              <a:ext uri="{FF2B5EF4-FFF2-40B4-BE49-F238E27FC236}">
                <a16:creationId xmlns:a16="http://schemas.microsoft.com/office/drawing/2014/main" id="{28A6E9D9-B799-44FA-965A-CF7A8BA21C75}"/>
              </a:ext>
            </a:extLst>
          </p:cNvPr>
          <p:cNvSpPr txBox="1">
            <a:spLocks noChangeArrowheads="1"/>
          </p:cNvSpPr>
          <p:nvPr/>
        </p:nvSpPr>
        <p:spPr bwMode="auto">
          <a:xfrm>
            <a:off x="1969229" y="4936464"/>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Diversen Journaal</a:t>
            </a:r>
            <a:endParaRPr lang="nl-NL" dirty="0"/>
          </a:p>
        </p:txBody>
      </p:sp>
      <p:sp>
        <p:nvSpPr>
          <p:cNvPr id="243" name="Line 50">
            <a:extLst>
              <a:ext uri="{FF2B5EF4-FFF2-40B4-BE49-F238E27FC236}">
                <a16:creationId xmlns:a16="http://schemas.microsoft.com/office/drawing/2014/main" id="{6D1CFEEA-3A71-4BEC-85A3-7F2E79683043}"/>
              </a:ext>
            </a:extLst>
          </p:cNvPr>
          <p:cNvSpPr>
            <a:spLocks noChangeShapeType="1"/>
          </p:cNvSpPr>
          <p:nvPr/>
        </p:nvSpPr>
        <p:spPr bwMode="auto">
          <a:xfrm flipH="1">
            <a:off x="2761847" y="4693226"/>
            <a:ext cx="739950" cy="169184"/>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nvGrpSpPr>
          <p:cNvPr id="244" name="Group 8">
            <a:extLst>
              <a:ext uri="{FF2B5EF4-FFF2-40B4-BE49-F238E27FC236}">
                <a16:creationId xmlns:a16="http://schemas.microsoft.com/office/drawing/2014/main" id="{22436073-B2F3-40DB-8DBB-1ECCE80BF9D2}"/>
              </a:ext>
            </a:extLst>
          </p:cNvPr>
          <p:cNvGrpSpPr>
            <a:grpSpLocks/>
          </p:cNvGrpSpPr>
          <p:nvPr/>
        </p:nvGrpSpPr>
        <p:grpSpPr bwMode="auto">
          <a:xfrm>
            <a:off x="3076384" y="5587107"/>
            <a:ext cx="389164" cy="1102813"/>
            <a:chOff x="5917" y="13117"/>
            <a:chExt cx="883" cy="1980"/>
          </a:xfrm>
        </p:grpSpPr>
        <p:sp>
          <p:nvSpPr>
            <p:cNvPr id="245" name="Rectangle 9">
              <a:extLst>
                <a:ext uri="{FF2B5EF4-FFF2-40B4-BE49-F238E27FC236}">
                  <a16:creationId xmlns:a16="http://schemas.microsoft.com/office/drawing/2014/main" id="{B36C8922-5752-48A5-989F-40997528C04B}"/>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46" name="Freeform 10">
              <a:extLst>
                <a:ext uri="{FF2B5EF4-FFF2-40B4-BE49-F238E27FC236}">
                  <a16:creationId xmlns:a16="http://schemas.microsoft.com/office/drawing/2014/main" id="{998A8EB6-328B-428A-B557-3A1B0470B9A7}"/>
                </a:ext>
              </a:extLst>
            </p:cNvPr>
            <p:cNvSpPr>
              <a:spLocks/>
            </p:cNvSpPr>
            <p:nvPr/>
          </p:nvSpPr>
          <p:spPr bwMode="auto">
            <a:xfrm>
              <a:off x="644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47" name="Oval 11">
              <a:extLst>
                <a:ext uri="{FF2B5EF4-FFF2-40B4-BE49-F238E27FC236}">
                  <a16:creationId xmlns:a16="http://schemas.microsoft.com/office/drawing/2014/main" id="{47858A75-4AD4-46C8-9BC5-0924D22C6B6A}"/>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48" name="Line 12">
              <a:extLst>
                <a:ext uri="{FF2B5EF4-FFF2-40B4-BE49-F238E27FC236}">
                  <a16:creationId xmlns:a16="http://schemas.microsoft.com/office/drawing/2014/main" id="{98121705-CA31-497F-8A48-0A4923000492}"/>
                </a:ext>
              </a:extLst>
            </p:cNvPr>
            <p:cNvSpPr>
              <a:spLocks noChangeShapeType="1"/>
            </p:cNvSpPr>
            <p:nvPr/>
          </p:nvSpPr>
          <p:spPr bwMode="auto">
            <a:xfrm flipV="1">
              <a:off x="5917" y="13153"/>
              <a:ext cx="540" cy="3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49" name="Line 13">
              <a:extLst>
                <a:ext uri="{FF2B5EF4-FFF2-40B4-BE49-F238E27FC236}">
                  <a16:creationId xmlns:a16="http://schemas.microsoft.com/office/drawing/2014/main" id="{B035143C-43F6-4366-8EDD-2C53E2C9CF51}"/>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50" name="Text Box 15">
            <a:extLst>
              <a:ext uri="{FF2B5EF4-FFF2-40B4-BE49-F238E27FC236}">
                <a16:creationId xmlns:a16="http://schemas.microsoft.com/office/drawing/2014/main" id="{B8CEE256-19BA-401B-8826-F1360F8F72D3}"/>
              </a:ext>
            </a:extLst>
          </p:cNvPr>
          <p:cNvSpPr txBox="1">
            <a:spLocks noChangeArrowheads="1"/>
          </p:cNvSpPr>
          <p:nvPr/>
        </p:nvSpPr>
        <p:spPr bwMode="auto">
          <a:xfrm>
            <a:off x="2901698" y="588844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dirty="0"/>
              <a:t>  DO</a:t>
            </a:r>
            <a:endParaRPr lang="nl-NL" dirty="0"/>
          </a:p>
        </p:txBody>
      </p:sp>
      <p:sp>
        <p:nvSpPr>
          <p:cNvPr id="251" name="TextBox 250">
            <a:extLst>
              <a:ext uri="{FF2B5EF4-FFF2-40B4-BE49-F238E27FC236}">
                <a16:creationId xmlns:a16="http://schemas.microsoft.com/office/drawing/2014/main" id="{F5D2A432-AF75-458E-B755-DF321D7EBDB6}"/>
              </a:ext>
            </a:extLst>
          </p:cNvPr>
          <p:cNvSpPr txBox="1"/>
          <p:nvPr/>
        </p:nvSpPr>
        <p:spPr>
          <a:xfrm>
            <a:off x="3414712" y="5630681"/>
            <a:ext cx="907813" cy="1015663"/>
          </a:xfrm>
          <a:prstGeom prst="rect">
            <a:avLst/>
          </a:prstGeom>
          <a:noFill/>
        </p:spPr>
        <p:txBody>
          <a:bodyPr wrap="none" rtlCol="0">
            <a:spAutoFit/>
          </a:bodyPr>
          <a:lstStyle/>
          <a:p>
            <a:r>
              <a:rPr lang="nl-BE" sz="1200" dirty="0"/>
              <a:t>Contracten</a:t>
            </a:r>
          </a:p>
          <a:p>
            <a:r>
              <a:rPr lang="nl-BE" sz="1200" dirty="0"/>
              <a:t>Personeel</a:t>
            </a:r>
          </a:p>
          <a:p>
            <a:r>
              <a:rPr lang="nl-BE" sz="1200" dirty="0"/>
              <a:t>Vonnissen</a:t>
            </a:r>
          </a:p>
          <a:p>
            <a:r>
              <a:rPr lang="nl-BE" sz="1200" dirty="0"/>
              <a:t>Belastingen</a:t>
            </a:r>
          </a:p>
          <a:p>
            <a:r>
              <a:rPr lang="nl-BE" sz="1200" dirty="0"/>
              <a:t>…</a:t>
            </a:r>
          </a:p>
        </p:txBody>
      </p:sp>
      <p:sp>
        <p:nvSpPr>
          <p:cNvPr id="252" name="Line 51">
            <a:extLst>
              <a:ext uri="{FF2B5EF4-FFF2-40B4-BE49-F238E27FC236}">
                <a16:creationId xmlns:a16="http://schemas.microsoft.com/office/drawing/2014/main" id="{AB2676DA-7016-4ACB-B427-9C93AA007E0B}"/>
              </a:ext>
            </a:extLst>
          </p:cNvPr>
          <p:cNvSpPr>
            <a:spLocks noChangeShapeType="1"/>
          </p:cNvSpPr>
          <p:nvPr/>
        </p:nvSpPr>
        <p:spPr bwMode="auto">
          <a:xfrm flipV="1">
            <a:off x="3696048" y="4833642"/>
            <a:ext cx="147168" cy="75346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pic>
        <p:nvPicPr>
          <p:cNvPr id="253" name="Picture 2" descr="De bronafbeelding bekijken">
            <a:extLst>
              <a:ext uri="{FF2B5EF4-FFF2-40B4-BE49-F238E27FC236}">
                <a16:creationId xmlns:a16="http://schemas.microsoft.com/office/drawing/2014/main" id="{6AE8C10A-B94C-42D6-806D-68FD9D04F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854" y="4504087"/>
            <a:ext cx="1200760" cy="900571"/>
          </a:xfrm>
          <a:prstGeom prst="rect">
            <a:avLst/>
          </a:prstGeom>
          <a:noFill/>
          <a:extLst>
            <a:ext uri="{909E8E84-426E-40DD-AFC4-6F175D3DCCD1}">
              <a14:hiddenFill xmlns:a14="http://schemas.microsoft.com/office/drawing/2010/main">
                <a:solidFill>
                  <a:srgbClr val="FFFFFF"/>
                </a:solidFill>
              </a14:hiddenFill>
            </a:ext>
          </a:extLst>
        </p:spPr>
      </p:pic>
      <p:sp>
        <p:nvSpPr>
          <p:cNvPr id="254" name="AutoShape 48">
            <a:extLst>
              <a:ext uri="{FF2B5EF4-FFF2-40B4-BE49-F238E27FC236}">
                <a16:creationId xmlns:a16="http://schemas.microsoft.com/office/drawing/2014/main" id="{62191B17-36B1-472D-B6FC-2D5E577DC763}"/>
              </a:ext>
            </a:extLst>
          </p:cNvPr>
          <p:cNvSpPr>
            <a:spLocks noChangeArrowheads="1"/>
          </p:cNvSpPr>
          <p:nvPr/>
        </p:nvSpPr>
        <p:spPr bwMode="auto">
          <a:xfrm>
            <a:off x="6229801" y="4585397"/>
            <a:ext cx="1084654" cy="63681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55" name="Text Box 49">
            <a:extLst>
              <a:ext uri="{FF2B5EF4-FFF2-40B4-BE49-F238E27FC236}">
                <a16:creationId xmlns:a16="http://schemas.microsoft.com/office/drawing/2014/main" id="{58F8071E-3B8B-45DC-BA2C-69760A441D9C}"/>
              </a:ext>
            </a:extLst>
          </p:cNvPr>
          <p:cNvSpPr txBox="1">
            <a:spLocks noChangeArrowheads="1"/>
          </p:cNvSpPr>
          <p:nvPr/>
        </p:nvSpPr>
        <p:spPr bwMode="auto">
          <a:xfrm>
            <a:off x="6305247" y="4696263"/>
            <a:ext cx="93608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Afschrijvingstabel</a:t>
            </a:r>
            <a:endParaRPr lang="nl-NL" dirty="0"/>
          </a:p>
        </p:txBody>
      </p:sp>
      <p:sp>
        <p:nvSpPr>
          <p:cNvPr id="256" name="Line 51">
            <a:extLst>
              <a:ext uri="{FF2B5EF4-FFF2-40B4-BE49-F238E27FC236}">
                <a16:creationId xmlns:a16="http://schemas.microsoft.com/office/drawing/2014/main" id="{582E78A6-130A-4D2B-885E-00282C49AB2E}"/>
              </a:ext>
            </a:extLst>
          </p:cNvPr>
          <p:cNvSpPr>
            <a:spLocks noChangeShapeType="1"/>
          </p:cNvSpPr>
          <p:nvPr/>
        </p:nvSpPr>
        <p:spPr bwMode="auto">
          <a:xfrm flipH="1">
            <a:off x="7356180" y="4982013"/>
            <a:ext cx="571501"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nvGrpSpPr>
          <p:cNvPr id="257" name="Group 40">
            <a:extLst>
              <a:ext uri="{FF2B5EF4-FFF2-40B4-BE49-F238E27FC236}">
                <a16:creationId xmlns:a16="http://schemas.microsoft.com/office/drawing/2014/main" id="{D70E6B5E-C328-405F-A97E-113F85882481}"/>
              </a:ext>
            </a:extLst>
          </p:cNvPr>
          <p:cNvGrpSpPr>
            <a:grpSpLocks/>
          </p:cNvGrpSpPr>
          <p:nvPr/>
        </p:nvGrpSpPr>
        <p:grpSpPr bwMode="auto">
          <a:xfrm>
            <a:off x="7399182" y="5659921"/>
            <a:ext cx="1643138" cy="614938"/>
            <a:chOff x="3217" y="6769"/>
            <a:chExt cx="2340" cy="768"/>
          </a:xfrm>
        </p:grpSpPr>
        <p:sp>
          <p:nvSpPr>
            <p:cNvPr id="258" name="AutoShape 41">
              <a:extLst>
                <a:ext uri="{FF2B5EF4-FFF2-40B4-BE49-F238E27FC236}">
                  <a16:creationId xmlns:a16="http://schemas.microsoft.com/office/drawing/2014/main" id="{7E33DDDC-175C-4117-AAF2-AAC32B0A2686}"/>
                </a:ext>
              </a:extLst>
            </p:cNvPr>
            <p:cNvSpPr>
              <a:spLocks noChangeArrowheads="1"/>
            </p:cNvSpPr>
            <p:nvPr/>
          </p:nvSpPr>
          <p:spPr bwMode="auto">
            <a:xfrm>
              <a:off x="321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59" name="AutoShape 42">
              <a:extLst>
                <a:ext uri="{FF2B5EF4-FFF2-40B4-BE49-F238E27FC236}">
                  <a16:creationId xmlns:a16="http://schemas.microsoft.com/office/drawing/2014/main" id="{7F481AC8-3789-43EA-A300-93086F72014E}"/>
                </a:ext>
              </a:extLst>
            </p:cNvPr>
            <p:cNvSpPr>
              <a:spLocks noChangeArrowheads="1"/>
            </p:cNvSpPr>
            <p:nvPr/>
          </p:nvSpPr>
          <p:spPr bwMode="auto">
            <a:xfrm>
              <a:off x="393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60" name="AutoShape 43">
              <a:extLst>
                <a:ext uri="{FF2B5EF4-FFF2-40B4-BE49-F238E27FC236}">
                  <a16:creationId xmlns:a16="http://schemas.microsoft.com/office/drawing/2014/main" id="{51E87E41-0E10-4E1B-B864-505A317D4035}"/>
                </a:ext>
              </a:extLst>
            </p:cNvPr>
            <p:cNvSpPr>
              <a:spLocks noChangeArrowheads="1"/>
            </p:cNvSpPr>
            <p:nvPr/>
          </p:nvSpPr>
          <p:spPr bwMode="auto">
            <a:xfrm>
              <a:off x="465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61" name="Rectangle 44">
              <a:extLst>
                <a:ext uri="{FF2B5EF4-FFF2-40B4-BE49-F238E27FC236}">
                  <a16:creationId xmlns:a16="http://schemas.microsoft.com/office/drawing/2014/main" id="{E2D3AB48-2027-4B5A-9FAC-76BF0FEEDCF2}"/>
                </a:ext>
              </a:extLst>
            </p:cNvPr>
            <p:cNvSpPr>
              <a:spLocks noChangeArrowheads="1"/>
            </p:cNvSpPr>
            <p:nvPr/>
          </p:nvSpPr>
          <p:spPr bwMode="auto">
            <a:xfrm>
              <a:off x="3217" y="6997"/>
              <a:ext cx="2160" cy="540"/>
            </a:xfrm>
            <a:prstGeom prst="rect">
              <a:avLst/>
            </a:prstGeom>
            <a:solidFill>
              <a:srgbClr val="FF0000"/>
            </a:solidFill>
            <a:ln w="9525">
              <a:solidFill>
                <a:srgbClr val="000000"/>
              </a:solidFill>
              <a:miter lim="800000"/>
              <a:headEnd/>
              <a:tailEnd/>
            </a:ln>
          </p:spPr>
          <p:txBody>
            <a:bodyPr/>
            <a:lstStyle/>
            <a:p>
              <a:endParaRPr lang="nl-BE"/>
            </a:p>
          </p:txBody>
        </p:sp>
        <p:sp>
          <p:nvSpPr>
            <p:cNvPr id="262" name="Rectangle 45">
              <a:extLst>
                <a:ext uri="{FF2B5EF4-FFF2-40B4-BE49-F238E27FC236}">
                  <a16:creationId xmlns:a16="http://schemas.microsoft.com/office/drawing/2014/main" id="{CA1BC4B8-8092-40BA-AD7F-EA3377243750}"/>
                </a:ext>
              </a:extLst>
            </p:cNvPr>
            <p:cNvSpPr>
              <a:spLocks noChangeArrowheads="1"/>
            </p:cNvSpPr>
            <p:nvPr/>
          </p:nvSpPr>
          <p:spPr bwMode="auto">
            <a:xfrm>
              <a:off x="411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63" name="Rectangle 46">
              <a:extLst>
                <a:ext uri="{FF2B5EF4-FFF2-40B4-BE49-F238E27FC236}">
                  <a16:creationId xmlns:a16="http://schemas.microsoft.com/office/drawing/2014/main" id="{32B2ECF9-F18B-45C0-9DE1-C6A29DFC3E92}"/>
                </a:ext>
              </a:extLst>
            </p:cNvPr>
            <p:cNvSpPr>
              <a:spLocks noChangeArrowheads="1"/>
            </p:cNvSpPr>
            <p:nvPr/>
          </p:nvSpPr>
          <p:spPr bwMode="auto">
            <a:xfrm>
              <a:off x="357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64" name="Text Box 47">
              <a:extLst>
                <a:ext uri="{FF2B5EF4-FFF2-40B4-BE49-F238E27FC236}">
                  <a16:creationId xmlns:a16="http://schemas.microsoft.com/office/drawing/2014/main" id="{7616F68A-60A3-437A-9697-4ACA75062B04}"/>
                </a:ext>
              </a:extLst>
            </p:cNvPr>
            <p:cNvSpPr txBox="1">
              <a:spLocks noChangeArrowheads="1"/>
            </p:cNvSpPr>
            <p:nvPr/>
          </p:nvSpPr>
          <p:spPr bwMode="auto">
            <a:xfrm>
              <a:off x="4297" y="6949"/>
              <a:ext cx="12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Magazijn</a:t>
              </a:r>
              <a:endParaRPr lang="nl-NL"/>
            </a:p>
          </p:txBody>
        </p:sp>
      </p:grpSp>
      <p:sp>
        <p:nvSpPr>
          <p:cNvPr id="265" name="AutoShape 48">
            <a:extLst>
              <a:ext uri="{FF2B5EF4-FFF2-40B4-BE49-F238E27FC236}">
                <a16:creationId xmlns:a16="http://schemas.microsoft.com/office/drawing/2014/main" id="{EF9216E7-00FE-48AB-B3AF-F1766FCB4167}"/>
              </a:ext>
            </a:extLst>
          </p:cNvPr>
          <p:cNvSpPr>
            <a:spLocks noChangeArrowheads="1"/>
          </p:cNvSpPr>
          <p:nvPr/>
        </p:nvSpPr>
        <p:spPr bwMode="auto">
          <a:xfrm>
            <a:off x="6252634" y="5558102"/>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66" name="Text Box 49">
            <a:extLst>
              <a:ext uri="{FF2B5EF4-FFF2-40B4-BE49-F238E27FC236}">
                <a16:creationId xmlns:a16="http://schemas.microsoft.com/office/drawing/2014/main" id="{FF572364-29EA-40B9-85A2-1F99D143A2DF}"/>
              </a:ext>
            </a:extLst>
          </p:cNvPr>
          <p:cNvSpPr txBox="1">
            <a:spLocks noChangeArrowheads="1"/>
          </p:cNvSpPr>
          <p:nvPr/>
        </p:nvSpPr>
        <p:spPr bwMode="auto">
          <a:xfrm>
            <a:off x="6253466" y="5692340"/>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Inventaris</a:t>
            </a:r>
          </a:p>
          <a:p>
            <a:pPr algn="ctr" eaLnBrk="1" hangingPunct="1"/>
            <a:r>
              <a:rPr lang="nl-NL" sz="1000" dirty="0"/>
              <a:t>lijst</a:t>
            </a:r>
            <a:endParaRPr lang="nl-NL" dirty="0"/>
          </a:p>
        </p:txBody>
      </p:sp>
      <p:sp>
        <p:nvSpPr>
          <p:cNvPr id="267" name="Line 51">
            <a:extLst>
              <a:ext uri="{FF2B5EF4-FFF2-40B4-BE49-F238E27FC236}">
                <a16:creationId xmlns:a16="http://schemas.microsoft.com/office/drawing/2014/main" id="{3B6FFBE7-5A21-4986-8088-751650AA21E6}"/>
              </a:ext>
            </a:extLst>
          </p:cNvPr>
          <p:cNvSpPr>
            <a:spLocks noChangeShapeType="1"/>
          </p:cNvSpPr>
          <p:nvPr/>
        </p:nvSpPr>
        <p:spPr bwMode="auto">
          <a:xfrm flipH="1">
            <a:off x="7032285" y="6043141"/>
            <a:ext cx="449710" cy="578"/>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8" name="Line 51">
            <a:extLst>
              <a:ext uri="{FF2B5EF4-FFF2-40B4-BE49-F238E27FC236}">
                <a16:creationId xmlns:a16="http://schemas.microsoft.com/office/drawing/2014/main" id="{E43DC7C0-21D1-4FD1-85BD-880A9C281155}"/>
              </a:ext>
            </a:extLst>
          </p:cNvPr>
          <p:cNvSpPr>
            <a:spLocks noChangeShapeType="1"/>
          </p:cNvSpPr>
          <p:nvPr/>
        </p:nvSpPr>
        <p:spPr bwMode="auto">
          <a:xfrm flipH="1" flipV="1">
            <a:off x="5216297" y="4683417"/>
            <a:ext cx="1013502" cy="245143"/>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9" name="TextBox 268">
            <a:extLst>
              <a:ext uri="{FF2B5EF4-FFF2-40B4-BE49-F238E27FC236}">
                <a16:creationId xmlns:a16="http://schemas.microsoft.com/office/drawing/2014/main" id="{52072FAA-ED30-40E7-A2B4-8897CC8199B8}"/>
              </a:ext>
            </a:extLst>
          </p:cNvPr>
          <p:cNvSpPr txBox="1"/>
          <p:nvPr/>
        </p:nvSpPr>
        <p:spPr>
          <a:xfrm rot="824002">
            <a:off x="5224414" y="4582555"/>
            <a:ext cx="1062983" cy="276999"/>
          </a:xfrm>
          <a:prstGeom prst="rect">
            <a:avLst/>
          </a:prstGeom>
          <a:noFill/>
        </p:spPr>
        <p:txBody>
          <a:bodyPr wrap="none" rtlCol="0">
            <a:spAutoFit/>
          </a:bodyPr>
          <a:lstStyle/>
          <a:p>
            <a:r>
              <a:rPr lang="nl-BE" sz="1200" dirty="0"/>
              <a:t>Afschrijvingen</a:t>
            </a:r>
          </a:p>
        </p:txBody>
      </p:sp>
      <p:sp>
        <p:nvSpPr>
          <p:cNvPr id="270" name="TextBox 269">
            <a:extLst>
              <a:ext uri="{FF2B5EF4-FFF2-40B4-BE49-F238E27FC236}">
                <a16:creationId xmlns:a16="http://schemas.microsoft.com/office/drawing/2014/main" id="{B71762AF-C941-40D7-995E-5616FF71F8F4}"/>
              </a:ext>
            </a:extLst>
          </p:cNvPr>
          <p:cNvSpPr txBox="1"/>
          <p:nvPr/>
        </p:nvSpPr>
        <p:spPr>
          <a:xfrm rot="1912918">
            <a:off x="5341532" y="5026914"/>
            <a:ext cx="1099354" cy="461665"/>
          </a:xfrm>
          <a:prstGeom prst="rect">
            <a:avLst/>
          </a:prstGeom>
          <a:noFill/>
        </p:spPr>
        <p:txBody>
          <a:bodyPr wrap="square" rtlCol="0">
            <a:spAutoFit/>
          </a:bodyPr>
          <a:lstStyle/>
          <a:p>
            <a:r>
              <a:rPr lang="nl-BE" sz="1200" dirty="0"/>
              <a:t>Voorraad-wijziging</a:t>
            </a:r>
          </a:p>
        </p:txBody>
      </p:sp>
      <p:sp>
        <p:nvSpPr>
          <p:cNvPr id="271" name="Line 51">
            <a:extLst>
              <a:ext uri="{FF2B5EF4-FFF2-40B4-BE49-F238E27FC236}">
                <a16:creationId xmlns:a16="http://schemas.microsoft.com/office/drawing/2014/main" id="{FE9713EF-79E3-4A90-918E-527AFECD1023}"/>
              </a:ext>
            </a:extLst>
          </p:cNvPr>
          <p:cNvSpPr>
            <a:spLocks noChangeShapeType="1"/>
          </p:cNvSpPr>
          <p:nvPr/>
        </p:nvSpPr>
        <p:spPr bwMode="auto">
          <a:xfrm flipH="1" flipV="1">
            <a:off x="5184824" y="4854402"/>
            <a:ext cx="1192302" cy="70369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72" name="Text Box 49">
            <a:extLst>
              <a:ext uri="{FF2B5EF4-FFF2-40B4-BE49-F238E27FC236}">
                <a16:creationId xmlns:a16="http://schemas.microsoft.com/office/drawing/2014/main" id="{2F84D984-EF49-453E-8F38-3E3B32A6F6CB}"/>
              </a:ext>
            </a:extLst>
          </p:cNvPr>
          <p:cNvSpPr txBox="1">
            <a:spLocks noChangeArrowheads="1"/>
          </p:cNvSpPr>
          <p:nvPr/>
        </p:nvSpPr>
        <p:spPr bwMode="auto">
          <a:xfrm>
            <a:off x="4328713" y="5514076"/>
            <a:ext cx="1684887" cy="14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marL="171450" indent="-171450" eaLnBrk="1" hangingPunct="1">
              <a:buFontTx/>
              <a:buChar char="-"/>
            </a:pPr>
            <a:r>
              <a:rPr lang="nl-NL" sz="1000" dirty="0"/>
              <a:t>Voorzieningen</a:t>
            </a:r>
          </a:p>
          <a:p>
            <a:pPr marL="171450" indent="-171450" eaLnBrk="1" hangingPunct="1">
              <a:buFontTx/>
              <a:buChar char="-"/>
            </a:pPr>
            <a:r>
              <a:rPr lang="nl-NL" sz="1000" dirty="0"/>
              <a:t>Correcties</a:t>
            </a:r>
          </a:p>
          <a:p>
            <a:pPr marL="171450" indent="-171450" eaLnBrk="1" hangingPunct="1">
              <a:buFontTx/>
              <a:buChar char="-"/>
            </a:pPr>
            <a:r>
              <a:rPr lang="nl-NL" sz="1000" dirty="0"/>
              <a:t>Te </a:t>
            </a:r>
            <a:r>
              <a:rPr lang="nl-NL" sz="1000" dirty="0" err="1"/>
              <a:t>ontv.ft</a:t>
            </a:r>
            <a:r>
              <a:rPr lang="nl-NL" sz="1000" dirty="0"/>
              <a:t>.</a:t>
            </a:r>
          </a:p>
          <a:p>
            <a:pPr marL="171450" indent="-171450" eaLnBrk="1" hangingPunct="1">
              <a:buFontTx/>
              <a:buChar char="-"/>
            </a:pPr>
            <a:r>
              <a:rPr lang="nl-NL" sz="1000" dirty="0"/>
              <a:t>Te </a:t>
            </a:r>
            <a:r>
              <a:rPr lang="nl-NL" sz="1000" dirty="0" err="1"/>
              <a:t>verz</a:t>
            </a:r>
            <a:r>
              <a:rPr lang="nl-NL" sz="1000" dirty="0"/>
              <a:t>. ft.</a:t>
            </a:r>
          </a:p>
          <a:p>
            <a:pPr marL="171450" indent="-171450" eaLnBrk="1" hangingPunct="1">
              <a:buFontTx/>
              <a:buChar char="-"/>
            </a:pPr>
            <a:r>
              <a:rPr lang="nl-NL" sz="1000" dirty="0" err="1"/>
              <a:t>Waardevermind</a:t>
            </a:r>
            <a:r>
              <a:rPr lang="nl-NL" sz="1000" dirty="0"/>
              <a:t>.</a:t>
            </a:r>
          </a:p>
          <a:p>
            <a:pPr marL="171450" indent="-171450" eaLnBrk="1" hangingPunct="1">
              <a:buFontTx/>
              <a:buChar char="-"/>
            </a:pPr>
            <a:r>
              <a:rPr lang="nl-NL" sz="1000" dirty="0"/>
              <a:t>Compensaties</a:t>
            </a:r>
          </a:p>
          <a:p>
            <a:pPr marL="171450" indent="-171450" eaLnBrk="1" hangingPunct="1">
              <a:buFontTx/>
              <a:buChar char="-"/>
            </a:pPr>
            <a:r>
              <a:rPr lang="nl-NL" sz="1000" dirty="0"/>
              <a:t>Verlopen Intresten</a:t>
            </a:r>
          </a:p>
          <a:p>
            <a:pPr marL="171450" indent="-171450" eaLnBrk="1" hangingPunct="1">
              <a:buFontTx/>
              <a:buChar char="-"/>
            </a:pPr>
            <a:r>
              <a:rPr lang="nl-NL" sz="1000" dirty="0"/>
              <a:t>Resultaatsbestemming</a:t>
            </a:r>
          </a:p>
          <a:p>
            <a:pPr marL="171450" indent="-171450" eaLnBrk="1" hangingPunct="1">
              <a:buFontTx/>
              <a:buChar char="-"/>
            </a:pPr>
            <a:endParaRPr lang="nl-NL" sz="1000" dirty="0"/>
          </a:p>
          <a:p>
            <a:pPr marL="171450" indent="-171450" eaLnBrk="1" hangingPunct="1">
              <a:buFontTx/>
              <a:buChar char="-"/>
            </a:pPr>
            <a:endParaRPr lang="nl-NL" sz="1000" dirty="0"/>
          </a:p>
          <a:p>
            <a:pPr algn="ctr" eaLnBrk="1" hangingPunct="1"/>
            <a:endParaRPr lang="nl-NL" dirty="0"/>
          </a:p>
        </p:txBody>
      </p:sp>
      <p:sp>
        <p:nvSpPr>
          <p:cNvPr id="273" name="Text Box 53">
            <a:extLst>
              <a:ext uri="{FF2B5EF4-FFF2-40B4-BE49-F238E27FC236}">
                <a16:creationId xmlns:a16="http://schemas.microsoft.com/office/drawing/2014/main" id="{2042E51E-9B00-4F62-BB53-C007DD22A88F}"/>
              </a:ext>
            </a:extLst>
          </p:cNvPr>
          <p:cNvSpPr txBox="1">
            <a:spLocks noChangeArrowheads="1"/>
          </p:cNvSpPr>
          <p:nvPr/>
        </p:nvSpPr>
        <p:spPr bwMode="auto">
          <a:xfrm>
            <a:off x="3995428" y="5365916"/>
            <a:ext cx="2087059" cy="457200"/>
          </a:xfrm>
          <a:prstGeom prst="rect">
            <a:avLst/>
          </a:prstGeom>
          <a:noFill/>
          <a:ln>
            <a:noFill/>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b="1" u="sng" dirty="0"/>
              <a:t>Afsluitingsbewerkingen</a:t>
            </a:r>
            <a:endParaRPr lang="nl-NL" b="1" dirty="0"/>
          </a:p>
        </p:txBody>
      </p:sp>
      <p:sp>
        <p:nvSpPr>
          <p:cNvPr id="274" name="Line 51">
            <a:extLst>
              <a:ext uri="{FF2B5EF4-FFF2-40B4-BE49-F238E27FC236}">
                <a16:creationId xmlns:a16="http://schemas.microsoft.com/office/drawing/2014/main" id="{D41AC3AA-D2D0-4A65-84E8-417E074A6DC8}"/>
              </a:ext>
            </a:extLst>
          </p:cNvPr>
          <p:cNvSpPr>
            <a:spLocks noChangeShapeType="1"/>
          </p:cNvSpPr>
          <p:nvPr/>
        </p:nvSpPr>
        <p:spPr bwMode="auto">
          <a:xfrm flipH="1" flipV="1">
            <a:off x="4694747" y="4877219"/>
            <a:ext cx="151178" cy="52743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pic>
        <p:nvPicPr>
          <p:cNvPr id="275" name="Picture 274">
            <a:extLst>
              <a:ext uri="{FF2B5EF4-FFF2-40B4-BE49-F238E27FC236}">
                <a16:creationId xmlns:a16="http://schemas.microsoft.com/office/drawing/2014/main" id="{98653176-F0F1-4FCC-AAB4-58C4D2C065BE}"/>
              </a:ext>
            </a:extLst>
          </p:cNvPr>
          <p:cNvPicPr>
            <a:picLocks noChangeAspect="1"/>
          </p:cNvPicPr>
          <p:nvPr/>
        </p:nvPicPr>
        <p:blipFill>
          <a:blip r:embed="rId3"/>
          <a:stretch>
            <a:fillRect/>
          </a:stretch>
        </p:blipFill>
        <p:spPr>
          <a:xfrm>
            <a:off x="466939" y="4342926"/>
            <a:ext cx="826803" cy="1185717"/>
          </a:xfrm>
          <a:prstGeom prst="rect">
            <a:avLst/>
          </a:prstGeom>
          <a:ln w="38100">
            <a:solidFill>
              <a:srgbClr val="FF0000"/>
            </a:solidFill>
          </a:ln>
        </p:spPr>
      </p:pic>
      <p:sp>
        <p:nvSpPr>
          <p:cNvPr id="276" name="Line 52">
            <a:extLst>
              <a:ext uri="{FF2B5EF4-FFF2-40B4-BE49-F238E27FC236}">
                <a16:creationId xmlns:a16="http://schemas.microsoft.com/office/drawing/2014/main" id="{35148AAD-FEBB-4E61-8C60-B11CB79C9895}"/>
              </a:ext>
            </a:extLst>
          </p:cNvPr>
          <p:cNvSpPr>
            <a:spLocks noChangeShapeType="1"/>
          </p:cNvSpPr>
          <p:nvPr/>
        </p:nvSpPr>
        <p:spPr bwMode="auto">
          <a:xfrm>
            <a:off x="893153" y="3913480"/>
            <a:ext cx="0" cy="38135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77" name="Text Box 55">
            <a:extLst>
              <a:ext uri="{FF2B5EF4-FFF2-40B4-BE49-F238E27FC236}">
                <a16:creationId xmlns:a16="http://schemas.microsoft.com/office/drawing/2014/main" id="{BBD261F6-720A-459A-B556-E271A60C2613}"/>
              </a:ext>
            </a:extLst>
          </p:cNvPr>
          <p:cNvSpPr txBox="1">
            <a:spLocks noChangeArrowheads="1"/>
          </p:cNvSpPr>
          <p:nvPr/>
        </p:nvSpPr>
        <p:spPr bwMode="auto">
          <a:xfrm>
            <a:off x="483410" y="4676596"/>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Jaar-</a:t>
            </a:r>
          </a:p>
          <a:p>
            <a:pPr algn="ctr" eaLnBrk="1" hangingPunct="1"/>
            <a:r>
              <a:rPr lang="nl-NL" sz="1000" dirty="0"/>
              <a:t>Rekening</a:t>
            </a:r>
          </a:p>
          <a:p>
            <a:pPr algn="ctr" eaLnBrk="1" hangingPunct="1"/>
            <a:r>
              <a:rPr lang="nl-NL" sz="1000" dirty="0" err="1"/>
              <a:t>Nat.B.B</a:t>
            </a:r>
            <a:r>
              <a:rPr lang="nl-NL" sz="1000" dirty="0"/>
              <a:t>.</a:t>
            </a:r>
            <a:endParaRPr lang="nl-NL" dirty="0"/>
          </a:p>
        </p:txBody>
      </p:sp>
      <p:sp>
        <p:nvSpPr>
          <p:cNvPr id="278" name="Line 50">
            <a:extLst>
              <a:ext uri="{FF2B5EF4-FFF2-40B4-BE49-F238E27FC236}">
                <a16:creationId xmlns:a16="http://schemas.microsoft.com/office/drawing/2014/main" id="{68B5E679-8A32-4907-8F67-EB74A2276A8B}"/>
              </a:ext>
            </a:extLst>
          </p:cNvPr>
          <p:cNvSpPr>
            <a:spLocks noChangeShapeType="1"/>
          </p:cNvSpPr>
          <p:nvPr/>
        </p:nvSpPr>
        <p:spPr bwMode="auto">
          <a:xfrm flipH="1" flipV="1">
            <a:off x="1338759" y="5505604"/>
            <a:ext cx="629637" cy="40052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 name="TextBox 1">
            <a:extLst>
              <a:ext uri="{FF2B5EF4-FFF2-40B4-BE49-F238E27FC236}">
                <a16:creationId xmlns:a16="http://schemas.microsoft.com/office/drawing/2014/main" id="{31E676A5-75FD-42BC-8773-862CCD3C972B}"/>
              </a:ext>
            </a:extLst>
          </p:cNvPr>
          <p:cNvSpPr txBox="1"/>
          <p:nvPr/>
        </p:nvSpPr>
        <p:spPr>
          <a:xfrm>
            <a:off x="336248" y="5740149"/>
            <a:ext cx="1197572" cy="369332"/>
          </a:xfrm>
          <a:prstGeom prst="rect">
            <a:avLst/>
          </a:prstGeom>
          <a:noFill/>
        </p:spPr>
        <p:txBody>
          <a:bodyPr wrap="none" rtlCol="0">
            <a:spAutoFit/>
          </a:bodyPr>
          <a:lstStyle/>
          <a:p>
            <a:r>
              <a:rPr lang="nl-BE" dirty="0"/>
              <a:t>Toelichting</a:t>
            </a:r>
          </a:p>
        </p:txBody>
      </p:sp>
      <p:sp>
        <p:nvSpPr>
          <p:cNvPr id="3" name="Freeform: Shape 2">
            <a:extLst>
              <a:ext uri="{FF2B5EF4-FFF2-40B4-BE49-F238E27FC236}">
                <a16:creationId xmlns:a16="http://schemas.microsoft.com/office/drawing/2014/main" id="{6D6C120F-CD76-4A61-BB66-F941C491E175}"/>
              </a:ext>
            </a:extLst>
          </p:cNvPr>
          <p:cNvSpPr/>
          <p:nvPr/>
        </p:nvSpPr>
        <p:spPr>
          <a:xfrm>
            <a:off x="818102" y="6092982"/>
            <a:ext cx="2298198" cy="473923"/>
          </a:xfrm>
          <a:custGeom>
            <a:avLst/>
            <a:gdLst>
              <a:gd name="connsiteX0" fmla="*/ 32930 w 2298198"/>
              <a:gd name="connsiteY0" fmla="*/ 0 h 473923"/>
              <a:gd name="connsiteX1" fmla="*/ 286427 w 2298198"/>
              <a:gd name="connsiteY1" fmla="*/ 334978 h 473923"/>
              <a:gd name="connsiteX2" fmla="*/ 2124281 w 2298198"/>
              <a:gd name="connsiteY2" fmla="*/ 461727 h 473923"/>
              <a:gd name="connsiteX3" fmla="*/ 2115227 w 2298198"/>
              <a:gd name="connsiteY3" fmla="*/ 461727 h 473923"/>
            </a:gdLst>
            <a:ahLst/>
            <a:cxnLst>
              <a:cxn ang="0">
                <a:pos x="connsiteX0" y="connsiteY0"/>
              </a:cxn>
              <a:cxn ang="0">
                <a:pos x="connsiteX1" y="connsiteY1"/>
              </a:cxn>
              <a:cxn ang="0">
                <a:pos x="connsiteX2" y="connsiteY2"/>
              </a:cxn>
              <a:cxn ang="0">
                <a:pos x="connsiteX3" y="connsiteY3"/>
              </a:cxn>
            </a:cxnLst>
            <a:rect l="l" t="t" r="r" b="b"/>
            <a:pathLst>
              <a:path w="2298198" h="473923">
                <a:moveTo>
                  <a:pt x="32930" y="0"/>
                </a:moveTo>
                <a:cubicBezTo>
                  <a:pt x="-14601" y="129012"/>
                  <a:pt x="-62132" y="258024"/>
                  <a:pt x="286427" y="334978"/>
                </a:cubicBezTo>
                <a:cubicBezTo>
                  <a:pt x="634986" y="411933"/>
                  <a:pt x="2124281" y="461727"/>
                  <a:pt x="2124281" y="461727"/>
                </a:cubicBezTo>
                <a:cubicBezTo>
                  <a:pt x="2429081" y="482852"/>
                  <a:pt x="2272154" y="472289"/>
                  <a:pt x="2115227" y="461727"/>
                </a:cubicBezTo>
              </a:path>
            </a:pathLst>
          </a:custGeom>
          <a:noFill/>
          <a:ln w="38100">
            <a:solidFill>
              <a:schemeClr val="tx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0354" name="Rectangle 2"/>
          <p:cNvSpPr>
            <a:spLocks noGrp="1" noChangeArrowheads="1"/>
          </p:cNvSpPr>
          <p:nvPr>
            <p:ph type="title"/>
          </p:nvPr>
        </p:nvSpPr>
        <p:spPr>
          <a:xfrm>
            <a:off x="503564" y="362151"/>
            <a:ext cx="3940175" cy="1325563"/>
          </a:xfrm>
        </p:spPr>
        <p:txBody>
          <a:bodyPr>
            <a:normAutofit/>
          </a:bodyPr>
          <a:lstStyle/>
          <a:p>
            <a:r>
              <a:rPr lang="nl-NL" sz="3800" b="1" dirty="0">
                <a:solidFill>
                  <a:srgbClr val="FF0000"/>
                </a:solidFill>
              </a:rPr>
              <a:t>Verificatie</a:t>
            </a:r>
          </a:p>
        </p:txBody>
      </p:sp>
    </p:spTree>
    <p:extLst>
      <p:ext uri="{BB962C8B-B14F-4D97-AF65-F5344CB8AC3E}">
        <p14:creationId xmlns:p14="http://schemas.microsoft.com/office/powerpoint/2010/main" val="72307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A68A28-5665-4A97-A7E8-EB71BD99D3C6}"/>
              </a:ext>
            </a:extLst>
          </p:cNvPr>
          <p:cNvPicPr>
            <a:picLocks noChangeAspect="1"/>
          </p:cNvPicPr>
          <p:nvPr/>
        </p:nvPicPr>
        <p:blipFill>
          <a:blip r:embed="rId2"/>
          <a:stretch>
            <a:fillRect/>
          </a:stretch>
        </p:blipFill>
        <p:spPr>
          <a:xfrm>
            <a:off x="0" y="8223"/>
            <a:ext cx="9144000" cy="6841554"/>
          </a:xfrm>
          <a:prstGeom prst="rect">
            <a:avLst/>
          </a:prstGeom>
        </p:spPr>
      </p:pic>
      <p:grpSp>
        <p:nvGrpSpPr>
          <p:cNvPr id="7" name="Group 17">
            <a:extLst>
              <a:ext uri="{FF2B5EF4-FFF2-40B4-BE49-F238E27FC236}">
                <a16:creationId xmlns:a16="http://schemas.microsoft.com/office/drawing/2014/main" id="{C69DCFC4-316A-4C96-91F1-7046C6F0C0DF}"/>
              </a:ext>
            </a:extLst>
          </p:cNvPr>
          <p:cNvGrpSpPr>
            <a:grpSpLocks/>
          </p:cNvGrpSpPr>
          <p:nvPr/>
        </p:nvGrpSpPr>
        <p:grpSpPr bwMode="auto">
          <a:xfrm>
            <a:off x="5776108" y="881666"/>
            <a:ext cx="741035" cy="456408"/>
            <a:chOff x="2677" y="11893"/>
            <a:chExt cx="1249" cy="1080"/>
          </a:xfrm>
        </p:grpSpPr>
        <p:sp>
          <p:nvSpPr>
            <p:cNvPr id="8" name="Line 18">
              <a:extLst>
                <a:ext uri="{FF2B5EF4-FFF2-40B4-BE49-F238E27FC236}">
                  <a16:creationId xmlns:a16="http://schemas.microsoft.com/office/drawing/2014/main" id="{A40F5814-7103-4448-9ED0-18EC5CFCBFFB}"/>
                </a:ext>
              </a:extLst>
            </p:cNvPr>
            <p:cNvSpPr>
              <a:spLocks noChangeShapeType="1"/>
            </p:cNvSpPr>
            <p:nvPr/>
          </p:nvSpPr>
          <p:spPr bwMode="auto">
            <a:xfrm flipV="1">
              <a:off x="2677" y="11893"/>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9" name="Group 19">
              <a:extLst>
                <a:ext uri="{FF2B5EF4-FFF2-40B4-BE49-F238E27FC236}">
                  <a16:creationId xmlns:a16="http://schemas.microsoft.com/office/drawing/2014/main" id="{6E3E7A53-8C59-445B-ABCC-86E5BDD4F541}"/>
                </a:ext>
              </a:extLst>
            </p:cNvPr>
            <p:cNvGrpSpPr>
              <a:grpSpLocks/>
            </p:cNvGrpSpPr>
            <p:nvPr/>
          </p:nvGrpSpPr>
          <p:grpSpPr bwMode="auto">
            <a:xfrm>
              <a:off x="2677" y="11893"/>
              <a:ext cx="1249" cy="1080"/>
              <a:chOff x="2317" y="11533"/>
              <a:chExt cx="1249" cy="1080"/>
            </a:xfrm>
          </p:grpSpPr>
          <p:sp>
            <p:nvSpPr>
              <p:cNvPr id="10" name="Rectangle 20">
                <a:extLst>
                  <a:ext uri="{FF2B5EF4-FFF2-40B4-BE49-F238E27FC236}">
                    <a16:creationId xmlns:a16="http://schemas.microsoft.com/office/drawing/2014/main" id="{B8E46D28-DB02-4F55-8950-44CC4EE253D6}"/>
                  </a:ext>
                </a:extLst>
              </p:cNvPr>
              <p:cNvSpPr>
                <a:spLocks noChangeArrowheads="1"/>
              </p:cNvSpPr>
              <p:nvPr/>
            </p:nvSpPr>
            <p:spPr bwMode="auto">
              <a:xfrm>
                <a:off x="2317" y="11713"/>
                <a:ext cx="508" cy="900"/>
              </a:xfrm>
              <a:prstGeom prst="rect">
                <a:avLst/>
              </a:prstGeom>
              <a:solidFill>
                <a:srgbClr val="FF0000"/>
              </a:solidFill>
              <a:ln w="9525">
                <a:solidFill>
                  <a:srgbClr val="000000"/>
                </a:solidFill>
                <a:miter lim="800000"/>
                <a:headEnd/>
                <a:tailEnd/>
              </a:ln>
            </p:spPr>
            <p:txBody>
              <a:bodyPr/>
              <a:lstStyle/>
              <a:p>
                <a:endParaRPr lang="nl-BE"/>
              </a:p>
            </p:txBody>
          </p:sp>
          <p:sp>
            <p:nvSpPr>
              <p:cNvPr id="11" name="Freeform 21">
                <a:extLst>
                  <a:ext uri="{FF2B5EF4-FFF2-40B4-BE49-F238E27FC236}">
                    <a16:creationId xmlns:a16="http://schemas.microsoft.com/office/drawing/2014/main" id="{D6634B15-D0BD-4453-9E6B-F0FAB6125E55}"/>
                  </a:ext>
                </a:extLst>
              </p:cNvPr>
              <p:cNvSpPr>
                <a:spLocks/>
              </p:cNvSpPr>
              <p:nvPr/>
            </p:nvSpPr>
            <p:spPr bwMode="auto">
              <a:xfrm>
                <a:off x="2843" y="11533"/>
                <a:ext cx="723" cy="1080"/>
              </a:xfrm>
              <a:custGeom>
                <a:avLst/>
                <a:gdLst>
                  <a:gd name="T0" fmla="*/ 0 w 360"/>
                  <a:gd name="T1" fmla="*/ 32 h 1980"/>
                  <a:gd name="T2" fmla="*/ 5856 w 360"/>
                  <a:gd name="T3" fmla="*/ 0 h 1980"/>
                  <a:gd name="T4" fmla="*/ 5856 w 360"/>
                  <a:gd name="T5" fmla="*/ 143 h 1980"/>
                  <a:gd name="T6" fmla="*/ 0 w 360"/>
                  <a:gd name="T7" fmla="*/ 175 h 1980"/>
                  <a:gd name="T8" fmla="*/ 0 w 360"/>
                  <a:gd name="T9" fmla="*/ 32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2" name="Line 22">
                <a:extLst>
                  <a:ext uri="{FF2B5EF4-FFF2-40B4-BE49-F238E27FC236}">
                    <a16:creationId xmlns:a16="http://schemas.microsoft.com/office/drawing/2014/main" id="{45F77F5C-F1A4-4DA5-91E3-5DDE0642284C}"/>
                  </a:ext>
                </a:extLst>
              </p:cNvPr>
              <p:cNvSpPr>
                <a:spLocks noChangeShapeType="1"/>
              </p:cNvSpPr>
              <p:nvPr/>
            </p:nvSpPr>
            <p:spPr bwMode="auto">
              <a:xfrm>
                <a:off x="3216" y="11543"/>
                <a:ext cx="1" cy="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3" name="Oval 23">
                <a:extLst>
                  <a:ext uri="{FF2B5EF4-FFF2-40B4-BE49-F238E27FC236}">
                    <a16:creationId xmlns:a16="http://schemas.microsoft.com/office/drawing/2014/main" id="{6028A9F6-5C34-47BF-A0AA-75986355646F}"/>
                  </a:ext>
                </a:extLst>
              </p:cNvPr>
              <p:cNvSpPr>
                <a:spLocks noChangeArrowheads="1"/>
              </p:cNvSpPr>
              <p:nvPr/>
            </p:nvSpPr>
            <p:spPr bwMode="auto">
              <a:xfrm>
                <a:off x="2497" y="12253"/>
                <a:ext cx="180" cy="180"/>
              </a:xfrm>
              <a:prstGeom prst="ellipse">
                <a:avLst/>
              </a:prstGeom>
              <a:solidFill>
                <a:srgbClr val="FFFFFF"/>
              </a:solidFill>
              <a:ln w="9525">
                <a:solidFill>
                  <a:srgbClr val="000000"/>
                </a:solidFill>
                <a:round/>
                <a:headEnd/>
                <a:tailEnd/>
              </a:ln>
            </p:spPr>
            <p:txBody>
              <a:bodyPr/>
              <a:lstStyle/>
              <a:p>
                <a:endParaRPr lang="nl-BE"/>
              </a:p>
            </p:txBody>
          </p:sp>
        </p:grpSp>
      </p:grpSp>
      <p:sp>
        <p:nvSpPr>
          <p:cNvPr id="14" name="Text Box 56">
            <a:extLst>
              <a:ext uri="{FF2B5EF4-FFF2-40B4-BE49-F238E27FC236}">
                <a16:creationId xmlns:a16="http://schemas.microsoft.com/office/drawing/2014/main" id="{E298F658-FD07-480A-B44E-2DF3305C3F09}"/>
              </a:ext>
            </a:extLst>
          </p:cNvPr>
          <p:cNvSpPr txBox="1">
            <a:spLocks noChangeArrowheads="1"/>
          </p:cNvSpPr>
          <p:nvPr/>
        </p:nvSpPr>
        <p:spPr bwMode="auto">
          <a:xfrm>
            <a:off x="5725061" y="92040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B</a:t>
            </a:r>
            <a:endParaRPr lang="nl-NL" dirty="0"/>
          </a:p>
        </p:txBody>
      </p:sp>
      <p:sp>
        <p:nvSpPr>
          <p:cNvPr id="15" name="Line 30">
            <a:extLst>
              <a:ext uri="{FF2B5EF4-FFF2-40B4-BE49-F238E27FC236}">
                <a16:creationId xmlns:a16="http://schemas.microsoft.com/office/drawing/2014/main" id="{1FA5E396-26AB-4AD6-82AC-EBA9AD4EED78}"/>
              </a:ext>
            </a:extLst>
          </p:cNvPr>
          <p:cNvSpPr>
            <a:spLocks noChangeShapeType="1"/>
          </p:cNvSpPr>
          <p:nvPr/>
        </p:nvSpPr>
        <p:spPr bwMode="auto">
          <a:xfrm>
            <a:off x="6770670" y="792431"/>
            <a:ext cx="301543" cy="87209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6" name="TextBox 15">
            <a:extLst>
              <a:ext uri="{FF2B5EF4-FFF2-40B4-BE49-F238E27FC236}">
                <a16:creationId xmlns:a16="http://schemas.microsoft.com/office/drawing/2014/main" id="{EFB48254-81B3-4331-BCFB-28B111C4FB68}"/>
              </a:ext>
            </a:extLst>
          </p:cNvPr>
          <p:cNvSpPr txBox="1"/>
          <p:nvPr/>
        </p:nvSpPr>
        <p:spPr>
          <a:xfrm rot="4177885">
            <a:off x="6596035" y="1083294"/>
            <a:ext cx="845937" cy="276999"/>
          </a:xfrm>
          <a:prstGeom prst="rect">
            <a:avLst/>
          </a:prstGeom>
          <a:noFill/>
        </p:spPr>
        <p:txBody>
          <a:bodyPr wrap="none" rtlCol="0">
            <a:spAutoFit/>
          </a:bodyPr>
          <a:lstStyle/>
          <a:p>
            <a:r>
              <a:rPr lang="nl-BE" sz="1200" dirty="0"/>
              <a:t>Betalingen</a:t>
            </a:r>
          </a:p>
        </p:txBody>
      </p:sp>
      <p:sp>
        <p:nvSpPr>
          <p:cNvPr id="17" name="Text Box 6">
            <a:extLst>
              <a:ext uri="{FF2B5EF4-FFF2-40B4-BE49-F238E27FC236}">
                <a16:creationId xmlns:a16="http://schemas.microsoft.com/office/drawing/2014/main" id="{5DEF59E0-84F6-4659-ADF8-724E6ADEA9C0}"/>
              </a:ext>
            </a:extLst>
          </p:cNvPr>
          <p:cNvSpPr txBox="1">
            <a:spLocks noChangeArrowheads="1"/>
          </p:cNvSpPr>
          <p:nvPr/>
        </p:nvSpPr>
        <p:spPr bwMode="auto">
          <a:xfrm>
            <a:off x="5290980" y="467477"/>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Bankverrichtingen</a:t>
            </a:r>
            <a:endParaRPr lang="nl-NL" dirty="0"/>
          </a:p>
        </p:txBody>
      </p:sp>
      <p:sp>
        <p:nvSpPr>
          <p:cNvPr id="18" name="Text Box 5">
            <a:extLst>
              <a:ext uri="{FF2B5EF4-FFF2-40B4-BE49-F238E27FC236}">
                <a16:creationId xmlns:a16="http://schemas.microsoft.com/office/drawing/2014/main" id="{42B2BBE4-D7A1-4E59-A343-FA014A8A4EF2}"/>
              </a:ext>
            </a:extLst>
          </p:cNvPr>
          <p:cNvSpPr txBox="1">
            <a:spLocks noChangeArrowheads="1"/>
          </p:cNvSpPr>
          <p:nvPr/>
        </p:nvSpPr>
        <p:spPr bwMode="auto">
          <a:xfrm>
            <a:off x="6788874" y="1677441"/>
            <a:ext cx="186055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Leveranciersrekeningen</a:t>
            </a:r>
            <a:endParaRPr lang="nl-NL"/>
          </a:p>
        </p:txBody>
      </p:sp>
      <p:sp>
        <p:nvSpPr>
          <p:cNvPr id="19" name="AutoShape 36">
            <a:extLst>
              <a:ext uri="{FF2B5EF4-FFF2-40B4-BE49-F238E27FC236}">
                <a16:creationId xmlns:a16="http://schemas.microsoft.com/office/drawing/2014/main" id="{8B9407FD-503D-44F4-94DE-7C19D93CDD89}"/>
              </a:ext>
            </a:extLst>
          </p:cNvPr>
          <p:cNvSpPr>
            <a:spLocks noChangeArrowheads="1"/>
          </p:cNvSpPr>
          <p:nvPr/>
        </p:nvSpPr>
        <p:spPr bwMode="auto">
          <a:xfrm>
            <a:off x="8022968" y="3341159"/>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0" name="Text Box 37">
            <a:extLst>
              <a:ext uri="{FF2B5EF4-FFF2-40B4-BE49-F238E27FC236}">
                <a16:creationId xmlns:a16="http://schemas.microsoft.com/office/drawing/2014/main" id="{16714F5B-1A4D-49BE-8C2C-F1334829C796}"/>
              </a:ext>
            </a:extLst>
          </p:cNvPr>
          <p:cNvSpPr txBox="1">
            <a:spLocks noChangeArrowheads="1"/>
          </p:cNvSpPr>
          <p:nvPr/>
        </p:nvSpPr>
        <p:spPr bwMode="auto">
          <a:xfrm>
            <a:off x="8022968" y="3425296"/>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err="1"/>
              <a:t>leveran</a:t>
            </a:r>
            <a:r>
              <a:rPr lang="nl-NL" sz="1000" dirty="0"/>
              <a:t>-</a:t>
            </a:r>
          </a:p>
          <a:p>
            <a:pPr algn="ctr" eaLnBrk="1" hangingPunct="1"/>
            <a:r>
              <a:rPr lang="nl-BE" sz="1000" dirty="0" err="1"/>
              <a:t>cier</a:t>
            </a:r>
            <a:endParaRPr lang="nl-NL" dirty="0"/>
          </a:p>
        </p:txBody>
      </p:sp>
      <p:sp>
        <p:nvSpPr>
          <p:cNvPr id="21" name="Line 30">
            <a:extLst>
              <a:ext uri="{FF2B5EF4-FFF2-40B4-BE49-F238E27FC236}">
                <a16:creationId xmlns:a16="http://schemas.microsoft.com/office/drawing/2014/main" id="{10D1C9E1-CEEB-4CD7-9CAF-6C2F679E384B}"/>
              </a:ext>
            </a:extLst>
          </p:cNvPr>
          <p:cNvSpPr>
            <a:spLocks noChangeShapeType="1"/>
          </p:cNvSpPr>
          <p:nvPr/>
        </p:nvSpPr>
        <p:spPr bwMode="auto">
          <a:xfrm flipH="1">
            <a:off x="2583190" y="668087"/>
            <a:ext cx="2708007" cy="111344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 name="TextBox 21">
            <a:extLst>
              <a:ext uri="{FF2B5EF4-FFF2-40B4-BE49-F238E27FC236}">
                <a16:creationId xmlns:a16="http://schemas.microsoft.com/office/drawing/2014/main" id="{DC76E78E-FD6E-4E02-93A7-C8484758AE67}"/>
              </a:ext>
            </a:extLst>
          </p:cNvPr>
          <p:cNvSpPr txBox="1"/>
          <p:nvPr/>
        </p:nvSpPr>
        <p:spPr>
          <a:xfrm rot="20277168">
            <a:off x="3012129" y="901396"/>
            <a:ext cx="2215222" cy="276999"/>
          </a:xfrm>
          <a:prstGeom prst="rect">
            <a:avLst/>
          </a:prstGeom>
          <a:noFill/>
        </p:spPr>
        <p:txBody>
          <a:bodyPr wrap="none" rtlCol="0">
            <a:spAutoFit/>
          </a:bodyPr>
          <a:lstStyle/>
          <a:p>
            <a:r>
              <a:rPr lang="nl-BE" sz="1200" dirty="0"/>
              <a:t>Andere vorderingen en schulden</a:t>
            </a:r>
          </a:p>
        </p:txBody>
      </p:sp>
      <p:sp>
        <p:nvSpPr>
          <p:cNvPr id="23" name="TextBox 22">
            <a:extLst>
              <a:ext uri="{FF2B5EF4-FFF2-40B4-BE49-F238E27FC236}">
                <a16:creationId xmlns:a16="http://schemas.microsoft.com/office/drawing/2014/main" id="{16CE2DE8-29A0-421E-B96E-3EF9ABB48C76}"/>
              </a:ext>
            </a:extLst>
          </p:cNvPr>
          <p:cNvSpPr txBox="1"/>
          <p:nvPr/>
        </p:nvSpPr>
        <p:spPr>
          <a:xfrm rot="20225193">
            <a:off x="2989351" y="1112016"/>
            <a:ext cx="2133918" cy="276999"/>
          </a:xfrm>
          <a:prstGeom prst="rect">
            <a:avLst/>
          </a:prstGeom>
          <a:noFill/>
        </p:spPr>
        <p:txBody>
          <a:bodyPr wrap="none" rtlCol="0">
            <a:spAutoFit/>
          </a:bodyPr>
          <a:lstStyle/>
          <a:p>
            <a:r>
              <a:rPr lang="nl-BE" sz="1200" dirty="0">
                <a:solidFill>
                  <a:schemeClr val="accent1"/>
                </a:solidFill>
              </a:rPr>
              <a:t>Inboeking op 41/42/43/45/48</a:t>
            </a:r>
          </a:p>
        </p:txBody>
      </p:sp>
      <p:sp>
        <p:nvSpPr>
          <p:cNvPr id="24" name="Text Box 4">
            <a:extLst>
              <a:ext uri="{FF2B5EF4-FFF2-40B4-BE49-F238E27FC236}">
                <a16:creationId xmlns:a16="http://schemas.microsoft.com/office/drawing/2014/main" id="{D41F3E89-5C03-4E4B-94C0-6B1EF0F9D5D6}"/>
              </a:ext>
            </a:extLst>
          </p:cNvPr>
          <p:cNvSpPr txBox="1">
            <a:spLocks noChangeArrowheads="1"/>
          </p:cNvSpPr>
          <p:nvPr/>
        </p:nvSpPr>
        <p:spPr bwMode="auto">
          <a:xfrm>
            <a:off x="868692" y="1658517"/>
            <a:ext cx="17145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Algemene rekeningen</a:t>
            </a:r>
            <a:endParaRPr lang="nl-NL"/>
          </a:p>
        </p:txBody>
      </p:sp>
      <p:sp>
        <p:nvSpPr>
          <p:cNvPr id="25" name="AutoShape 18">
            <a:extLst>
              <a:ext uri="{FF2B5EF4-FFF2-40B4-BE49-F238E27FC236}">
                <a16:creationId xmlns:a16="http://schemas.microsoft.com/office/drawing/2014/main" id="{226BC2A1-0494-4D53-95C6-75C3D20BAE14}"/>
              </a:ext>
            </a:extLst>
          </p:cNvPr>
          <p:cNvSpPr>
            <a:spLocks noChangeArrowheads="1"/>
          </p:cNvSpPr>
          <p:nvPr/>
        </p:nvSpPr>
        <p:spPr bwMode="auto">
          <a:xfrm>
            <a:off x="2018365" y="3365820"/>
            <a:ext cx="800100" cy="88423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6" name="Text Box 19">
            <a:extLst>
              <a:ext uri="{FF2B5EF4-FFF2-40B4-BE49-F238E27FC236}">
                <a16:creationId xmlns:a16="http://schemas.microsoft.com/office/drawing/2014/main" id="{8BE32998-61AA-4BC1-BA5B-A6E7F71A1D3F}"/>
              </a:ext>
            </a:extLst>
          </p:cNvPr>
          <p:cNvSpPr txBox="1">
            <a:spLocks noChangeArrowheads="1"/>
          </p:cNvSpPr>
          <p:nvPr/>
        </p:nvSpPr>
        <p:spPr bwMode="auto">
          <a:xfrm>
            <a:off x="2031749" y="3443501"/>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Rekening</a:t>
            </a:r>
          </a:p>
          <a:p>
            <a:pPr algn="ctr" eaLnBrk="1" hangingPunct="1"/>
            <a:r>
              <a:rPr lang="nl-NL" sz="1000" dirty="0"/>
              <a:t>(</a:t>
            </a:r>
            <a:r>
              <a:rPr lang="nl-NL" sz="1000" dirty="0" err="1"/>
              <a:t>grootbk</a:t>
            </a:r>
            <a:r>
              <a:rPr lang="nl-NL" sz="1000" dirty="0"/>
              <a:t>)</a:t>
            </a:r>
            <a:endParaRPr lang="nl-NL" dirty="0"/>
          </a:p>
        </p:txBody>
      </p:sp>
      <p:sp>
        <p:nvSpPr>
          <p:cNvPr id="27" name="Line 29">
            <a:extLst>
              <a:ext uri="{FF2B5EF4-FFF2-40B4-BE49-F238E27FC236}">
                <a16:creationId xmlns:a16="http://schemas.microsoft.com/office/drawing/2014/main" id="{2AC8426C-0DF4-43EF-B138-790CC7372D40}"/>
              </a:ext>
            </a:extLst>
          </p:cNvPr>
          <p:cNvSpPr>
            <a:spLocks noChangeShapeType="1"/>
          </p:cNvSpPr>
          <p:nvPr/>
        </p:nvSpPr>
        <p:spPr bwMode="auto">
          <a:xfrm>
            <a:off x="1703217" y="2000812"/>
            <a:ext cx="540732" cy="136500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 name="TextBox 1">
            <a:extLst>
              <a:ext uri="{FF2B5EF4-FFF2-40B4-BE49-F238E27FC236}">
                <a16:creationId xmlns:a16="http://schemas.microsoft.com/office/drawing/2014/main" id="{DA3E3462-E43B-48B4-A5E3-6F960114506F}"/>
              </a:ext>
            </a:extLst>
          </p:cNvPr>
          <p:cNvSpPr txBox="1"/>
          <p:nvPr/>
        </p:nvSpPr>
        <p:spPr>
          <a:xfrm rot="1270768">
            <a:off x="4903130" y="1588031"/>
            <a:ext cx="3140475" cy="461665"/>
          </a:xfrm>
          <a:prstGeom prst="rect">
            <a:avLst/>
          </a:prstGeom>
          <a:noFill/>
        </p:spPr>
        <p:txBody>
          <a:bodyPr wrap="none" rtlCol="0">
            <a:spAutoFit/>
          </a:bodyPr>
          <a:lstStyle/>
          <a:p>
            <a:r>
              <a:rPr lang="nl-BE" sz="2400" b="1" dirty="0">
                <a:solidFill>
                  <a:srgbClr val="4472BE"/>
                </a:solidFill>
              </a:rPr>
              <a:t>Wie werd nog betaald?</a:t>
            </a:r>
          </a:p>
        </p:txBody>
      </p:sp>
      <p:sp>
        <p:nvSpPr>
          <p:cNvPr id="3" name="Oval 2">
            <a:extLst>
              <a:ext uri="{FF2B5EF4-FFF2-40B4-BE49-F238E27FC236}">
                <a16:creationId xmlns:a16="http://schemas.microsoft.com/office/drawing/2014/main" id="{9C07B6E6-48BB-4C3C-ACDC-7A1200DAC542}"/>
              </a:ext>
            </a:extLst>
          </p:cNvPr>
          <p:cNvSpPr/>
          <p:nvPr/>
        </p:nvSpPr>
        <p:spPr>
          <a:xfrm>
            <a:off x="3842723" y="1145118"/>
            <a:ext cx="304734" cy="2591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Oval 27">
            <a:extLst>
              <a:ext uri="{FF2B5EF4-FFF2-40B4-BE49-F238E27FC236}">
                <a16:creationId xmlns:a16="http://schemas.microsoft.com/office/drawing/2014/main" id="{4CA40B8B-2779-42FD-99A2-7378C909E499}"/>
              </a:ext>
            </a:extLst>
          </p:cNvPr>
          <p:cNvSpPr/>
          <p:nvPr/>
        </p:nvSpPr>
        <p:spPr>
          <a:xfrm>
            <a:off x="4639700" y="801344"/>
            <a:ext cx="304734" cy="2591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TextBox 28">
            <a:extLst>
              <a:ext uri="{FF2B5EF4-FFF2-40B4-BE49-F238E27FC236}">
                <a16:creationId xmlns:a16="http://schemas.microsoft.com/office/drawing/2014/main" id="{3CB44277-79B8-491B-B221-0102A2A9FBD6}"/>
              </a:ext>
            </a:extLst>
          </p:cNvPr>
          <p:cNvSpPr txBox="1"/>
          <p:nvPr/>
        </p:nvSpPr>
        <p:spPr>
          <a:xfrm rot="1270768">
            <a:off x="1942071" y="3110326"/>
            <a:ext cx="1752788" cy="461665"/>
          </a:xfrm>
          <a:prstGeom prst="rect">
            <a:avLst/>
          </a:prstGeom>
          <a:noFill/>
        </p:spPr>
        <p:txBody>
          <a:bodyPr wrap="none" rtlCol="0">
            <a:spAutoFit/>
          </a:bodyPr>
          <a:lstStyle/>
          <a:p>
            <a:r>
              <a:rPr lang="nl-BE" sz="2400" b="1" dirty="0">
                <a:solidFill>
                  <a:srgbClr val="4472BE"/>
                </a:solidFill>
              </a:rPr>
              <a:t>Evolutie R/C</a:t>
            </a:r>
          </a:p>
        </p:txBody>
      </p:sp>
      <p:sp>
        <p:nvSpPr>
          <p:cNvPr id="30" name="TextBox 29">
            <a:extLst>
              <a:ext uri="{FF2B5EF4-FFF2-40B4-BE49-F238E27FC236}">
                <a16:creationId xmlns:a16="http://schemas.microsoft.com/office/drawing/2014/main" id="{3F7178B9-289F-4791-A56C-F7FBDC1D42BB}"/>
              </a:ext>
            </a:extLst>
          </p:cNvPr>
          <p:cNvSpPr txBox="1"/>
          <p:nvPr/>
        </p:nvSpPr>
        <p:spPr>
          <a:xfrm>
            <a:off x="4379598" y="2549337"/>
            <a:ext cx="3328585" cy="830997"/>
          </a:xfrm>
          <a:prstGeom prst="rect">
            <a:avLst/>
          </a:prstGeom>
          <a:noFill/>
        </p:spPr>
        <p:txBody>
          <a:bodyPr wrap="square" rtlCol="0">
            <a:spAutoFit/>
          </a:bodyPr>
          <a:lstStyle/>
          <a:p>
            <a:r>
              <a:rPr lang="nl-BE" sz="2400" b="1" dirty="0">
                <a:solidFill>
                  <a:srgbClr val="4472BE"/>
                </a:solidFill>
              </a:rPr>
              <a:t>Soms rechtstreeks van bank naar kosten?</a:t>
            </a:r>
          </a:p>
        </p:txBody>
      </p:sp>
      <p:sp>
        <p:nvSpPr>
          <p:cNvPr id="31" name="TextBox 30">
            <a:extLst>
              <a:ext uri="{FF2B5EF4-FFF2-40B4-BE49-F238E27FC236}">
                <a16:creationId xmlns:a16="http://schemas.microsoft.com/office/drawing/2014/main" id="{C57B5A93-8BAF-4DE3-8814-66DDD7A3842F}"/>
              </a:ext>
            </a:extLst>
          </p:cNvPr>
          <p:cNvSpPr txBox="1"/>
          <p:nvPr/>
        </p:nvSpPr>
        <p:spPr>
          <a:xfrm>
            <a:off x="4390564" y="3355887"/>
            <a:ext cx="3328585" cy="923330"/>
          </a:xfrm>
          <a:prstGeom prst="rect">
            <a:avLst/>
          </a:prstGeom>
          <a:noFill/>
        </p:spPr>
        <p:txBody>
          <a:bodyPr wrap="square" rtlCol="0">
            <a:spAutoFit/>
          </a:bodyPr>
          <a:lstStyle/>
          <a:p>
            <a:r>
              <a:rPr lang="nl-BE" b="1" dirty="0" err="1">
                <a:solidFill>
                  <a:srgbClr val="4472BE"/>
                </a:solidFill>
              </a:rPr>
              <a:t>Bvb</a:t>
            </a:r>
            <a:r>
              <a:rPr lang="nl-BE" b="1" dirty="0">
                <a:solidFill>
                  <a:srgbClr val="4472BE"/>
                </a:solidFill>
              </a:rPr>
              <a:t>. bankkosten</a:t>
            </a:r>
          </a:p>
          <a:p>
            <a:r>
              <a:rPr lang="nl-BE" b="1" dirty="0">
                <a:solidFill>
                  <a:srgbClr val="4472BE"/>
                </a:solidFill>
              </a:rPr>
              <a:t>Betaling huur</a:t>
            </a:r>
          </a:p>
          <a:p>
            <a:r>
              <a:rPr lang="nl-BE" b="1" dirty="0">
                <a:solidFill>
                  <a:srgbClr val="4472BE"/>
                </a:solidFill>
              </a:rPr>
              <a:t>Kleine uitgaven…</a:t>
            </a:r>
          </a:p>
        </p:txBody>
      </p:sp>
    </p:spTree>
    <p:extLst>
      <p:ext uri="{BB962C8B-B14F-4D97-AF65-F5344CB8AC3E}">
        <p14:creationId xmlns:p14="http://schemas.microsoft.com/office/powerpoint/2010/main" val="231061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animBg="1"/>
      <p:bldP spid="18" grpId="0" animBg="1"/>
      <p:bldP spid="19" grpId="0" animBg="1"/>
      <p:bldP spid="20" grpId="0"/>
      <p:bldP spid="21" grpId="0" animBg="1"/>
      <p:bldP spid="22" grpId="0"/>
      <p:bldP spid="23" grpId="0"/>
      <p:bldP spid="24" grpId="0" animBg="1"/>
      <p:bldP spid="25" grpId="0" animBg="1"/>
      <p:bldP spid="26" grpId="0"/>
      <p:bldP spid="27" grpId="0" animBg="1"/>
      <p:bldP spid="2" grpId="0"/>
      <p:bldP spid="3" grpId="0" animBg="1"/>
      <p:bldP spid="28" grpId="0" animBg="1"/>
      <p:bldP spid="29" grpId="0"/>
      <p:bldP spid="30" grpId="0"/>
      <p:bldP spid="31"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A68A28-5665-4A97-A7E8-EB71BD99D3C6}"/>
              </a:ext>
            </a:extLst>
          </p:cNvPr>
          <p:cNvPicPr>
            <a:picLocks noChangeAspect="1"/>
          </p:cNvPicPr>
          <p:nvPr/>
        </p:nvPicPr>
        <p:blipFill>
          <a:blip r:embed="rId2"/>
          <a:stretch>
            <a:fillRect/>
          </a:stretch>
        </p:blipFill>
        <p:spPr>
          <a:xfrm>
            <a:off x="0" y="8223"/>
            <a:ext cx="9144000" cy="6841554"/>
          </a:xfrm>
          <a:prstGeom prst="rect">
            <a:avLst/>
          </a:prstGeom>
        </p:spPr>
      </p:pic>
      <p:grpSp>
        <p:nvGrpSpPr>
          <p:cNvPr id="7" name="Group 17">
            <a:extLst>
              <a:ext uri="{FF2B5EF4-FFF2-40B4-BE49-F238E27FC236}">
                <a16:creationId xmlns:a16="http://schemas.microsoft.com/office/drawing/2014/main" id="{C69DCFC4-316A-4C96-91F1-7046C6F0C0DF}"/>
              </a:ext>
            </a:extLst>
          </p:cNvPr>
          <p:cNvGrpSpPr>
            <a:grpSpLocks/>
          </p:cNvGrpSpPr>
          <p:nvPr/>
        </p:nvGrpSpPr>
        <p:grpSpPr bwMode="auto">
          <a:xfrm>
            <a:off x="5776108" y="881666"/>
            <a:ext cx="741035" cy="456408"/>
            <a:chOff x="2677" y="11893"/>
            <a:chExt cx="1249" cy="1080"/>
          </a:xfrm>
        </p:grpSpPr>
        <p:sp>
          <p:nvSpPr>
            <p:cNvPr id="8" name="Line 18">
              <a:extLst>
                <a:ext uri="{FF2B5EF4-FFF2-40B4-BE49-F238E27FC236}">
                  <a16:creationId xmlns:a16="http://schemas.microsoft.com/office/drawing/2014/main" id="{A40F5814-7103-4448-9ED0-18EC5CFCBFFB}"/>
                </a:ext>
              </a:extLst>
            </p:cNvPr>
            <p:cNvSpPr>
              <a:spLocks noChangeShapeType="1"/>
            </p:cNvSpPr>
            <p:nvPr/>
          </p:nvSpPr>
          <p:spPr bwMode="auto">
            <a:xfrm flipV="1">
              <a:off x="2677" y="11893"/>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9" name="Group 19">
              <a:extLst>
                <a:ext uri="{FF2B5EF4-FFF2-40B4-BE49-F238E27FC236}">
                  <a16:creationId xmlns:a16="http://schemas.microsoft.com/office/drawing/2014/main" id="{6E3E7A53-8C59-445B-ABCC-86E5BDD4F541}"/>
                </a:ext>
              </a:extLst>
            </p:cNvPr>
            <p:cNvGrpSpPr>
              <a:grpSpLocks/>
            </p:cNvGrpSpPr>
            <p:nvPr/>
          </p:nvGrpSpPr>
          <p:grpSpPr bwMode="auto">
            <a:xfrm>
              <a:off x="2677" y="11893"/>
              <a:ext cx="1249" cy="1080"/>
              <a:chOff x="2317" y="11533"/>
              <a:chExt cx="1249" cy="1080"/>
            </a:xfrm>
          </p:grpSpPr>
          <p:sp>
            <p:nvSpPr>
              <p:cNvPr id="10" name="Rectangle 20">
                <a:extLst>
                  <a:ext uri="{FF2B5EF4-FFF2-40B4-BE49-F238E27FC236}">
                    <a16:creationId xmlns:a16="http://schemas.microsoft.com/office/drawing/2014/main" id="{B8E46D28-DB02-4F55-8950-44CC4EE253D6}"/>
                  </a:ext>
                </a:extLst>
              </p:cNvPr>
              <p:cNvSpPr>
                <a:spLocks noChangeArrowheads="1"/>
              </p:cNvSpPr>
              <p:nvPr/>
            </p:nvSpPr>
            <p:spPr bwMode="auto">
              <a:xfrm>
                <a:off x="2317" y="11713"/>
                <a:ext cx="508" cy="900"/>
              </a:xfrm>
              <a:prstGeom prst="rect">
                <a:avLst/>
              </a:prstGeom>
              <a:solidFill>
                <a:srgbClr val="FF0000"/>
              </a:solidFill>
              <a:ln w="9525">
                <a:solidFill>
                  <a:srgbClr val="000000"/>
                </a:solidFill>
                <a:miter lim="800000"/>
                <a:headEnd/>
                <a:tailEnd/>
              </a:ln>
            </p:spPr>
            <p:txBody>
              <a:bodyPr/>
              <a:lstStyle/>
              <a:p>
                <a:endParaRPr lang="nl-BE"/>
              </a:p>
            </p:txBody>
          </p:sp>
          <p:sp>
            <p:nvSpPr>
              <p:cNvPr id="11" name="Freeform 21">
                <a:extLst>
                  <a:ext uri="{FF2B5EF4-FFF2-40B4-BE49-F238E27FC236}">
                    <a16:creationId xmlns:a16="http://schemas.microsoft.com/office/drawing/2014/main" id="{D6634B15-D0BD-4453-9E6B-F0FAB6125E55}"/>
                  </a:ext>
                </a:extLst>
              </p:cNvPr>
              <p:cNvSpPr>
                <a:spLocks/>
              </p:cNvSpPr>
              <p:nvPr/>
            </p:nvSpPr>
            <p:spPr bwMode="auto">
              <a:xfrm>
                <a:off x="2843" y="11533"/>
                <a:ext cx="723" cy="1080"/>
              </a:xfrm>
              <a:custGeom>
                <a:avLst/>
                <a:gdLst>
                  <a:gd name="T0" fmla="*/ 0 w 360"/>
                  <a:gd name="T1" fmla="*/ 32 h 1980"/>
                  <a:gd name="T2" fmla="*/ 5856 w 360"/>
                  <a:gd name="T3" fmla="*/ 0 h 1980"/>
                  <a:gd name="T4" fmla="*/ 5856 w 360"/>
                  <a:gd name="T5" fmla="*/ 143 h 1980"/>
                  <a:gd name="T6" fmla="*/ 0 w 360"/>
                  <a:gd name="T7" fmla="*/ 175 h 1980"/>
                  <a:gd name="T8" fmla="*/ 0 w 360"/>
                  <a:gd name="T9" fmla="*/ 32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2" name="Line 22">
                <a:extLst>
                  <a:ext uri="{FF2B5EF4-FFF2-40B4-BE49-F238E27FC236}">
                    <a16:creationId xmlns:a16="http://schemas.microsoft.com/office/drawing/2014/main" id="{45F77F5C-F1A4-4DA5-91E3-5DDE0642284C}"/>
                  </a:ext>
                </a:extLst>
              </p:cNvPr>
              <p:cNvSpPr>
                <a:spLocks noChangeShapeType="1"/>
              </p:cNvSpPr>
              <p:nvPr/>
            </p:nvSpPr>
            <p:spPr bwMode="auto">
              <a:xfrm>
                <a:off x="3216" y="11543"/>
                <a:ext cx="1" cy="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3" name="Oval 23">
                <a:extLst>
                  <a:ext uri="{FF2B5EF4-FFF2-40B4-BE49-F238E27FC236}">
                    <a16:creationId xmlns:a16="http://schemas.microsoft.com/office/drawing/2014/main" id="{6028A9F6-5C34-47BF-A0AA-75986355646F}"/>
                  </a:ext>
                </a:extLst>
              </p:cNvPr>
              <p:cNvSpPr>
                <a:spLocks noChangeArrowheads="1"/>
              </p:cNvSpPr>
              <p:nvPr/>
            </p:nvSpPr>
            <p:spPr bwMode="auto">
              <a:xfrm>
                <a:off x="2497" y="12253"/>
                <a:ext cx="180" cy="180"/>
              </a:xfrm>
              <a:prstGeom prst="ellipse">
                <a:avLst/>
              </a:prstGeom>
              <a:solidFill>
                <a:srgbClr val="FFFFFF"/>
              </a:solidFill>
              <a:ln w="9525">
                <a:solidFill>
                  <a:srgbClr val="000000"/>
                </a:solidFill>
                <a:round/>
                <a:headEnd/>
                <a:tailEnd/>
              </a:ln>
            </p:spPr>
            <p:txBody>
              <a:bodyPr/>
              <a:lstStyle/>
              <a:p>
                <a:endParaRPr lang="nl-BE"/>
              </a:p>
            </p:txBody>
          </p:sp>
        </p:grpSp>
      </p:grpSp>
      <p:sp>
        <p:nvSpPr>
          <p:cNvPr id="14" name="Text Box 56">
            <a:extLst>
              <a:ext uri="{FF2B5EF4-FFF2-40B4-BE49-F238E27FC236}">
                <a16:creationId xmlns:a16="http://schemas.microsoft.com/office/drawing/2014/main" id="{E298F658-FD07-480A-B44E-2DF3305C3F09}"/>
              </a:ext>
            </a:extLst>
          </p:cNvPr>
          <p:cNvSpPr txBox="1">
            <a:spLocks noChangeArrowheads="1"/>
          </p:cNvSpPr>
          <p:nvPr/>
        </p:nvSpPr>
        <p:spPr bwMode="auto">
          <a:xfrm>
            <a:off x="5725061" y="92040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B</a:t>
            </a:r>
            <a:endParaRPr lang="nl-NL" dirty="0"/>
          </a:p>
        </p:txBody>
      </p:sp>
      <p:sp>
        <p:nvSpPr>
          <p:cNvPr id="15" name="Line 30">
            <a:extLst>
              <a:ext uri="{FF2B5EF4-FFF2-40B4-BE49-F238E27FC236}">
                <a16:creationId xmlns:a16="http://schemas.microsoft.com/office/drawing/2014/main" id="{1FA5E396-26AB-4AD6-82AC-EBA9AD4EED78}"/>
              </a:ext>
            </a:extLst>
          </p:cNvPr>
          <p:cNvSpPr>
            <a:spLocks noChangeShapeType="1"/>
          </p:cNvSpPr>
          <p:nvPr/>
        </p:nvSpPr>
        <p:spPr bwMode="auto">
          <a:xfrm>
            <a:off x="6770670" y="792431"/>
            <a:ext cx="301543" cy="87209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6" name="TextBox 15">
            <a:extLst>
              <a:ext uri="{FF2B5EF4-FFF2-40B4-BE49-F238E27FC236}">
                <a16:creationId xmlns:a16="http://schemas.microsoft.com/office/drawing/2014/main" id="{EFB48254-81B3-4331-BCFB-28B111C4FB68}"/>
              </a:ext>
            </a:extLst>
          </p:cNvPr>
          <p:cNvSpPr txBox="1"/>
          <p:nvPr/>
        </p:nvSpPr>
        <p:spPr>
          <a:xfrm rot="4177885">
            <a:off x="6596035" y="1083294"/>
            <a:ext cx="845937" cy="276999"/>
          </a:xfrm>
          <a:prstGeom prst="rect">
            <a:avLst/>
          </a:prstGeom>
          <a:noFill/>
        </p:spPr>
        <p:txBody>
          <a:bodyPr wrap="none" rtlCol="0">
            <a:spAutoFit/>
          </a:bodyPr>
          <a:lstStyle/>
          <a:p>
            <a:r>
              <a:rPr lang="nl-BE" sz="1200" dirty="0"/>
              <a:t>Betalingen</a:t>
            </a:r>
          </a:p>
        </p:txBody>
      </p:sp>
      <p:sp>
        <p:nvSpPr>
          <p:cNvPr id="17" name="Text Box 6">
            <a:extLst>
              <a:ext uri="{FF2B5EF4-FFF2-40B4-BE49-F238E27FC236}">
                <a16:creationId xmlns:a16="http://schemas.microsoft.com/office/drawing/2014/main" id="{5DEF59E0-84F6-4659-ADF8-724E6ADEA9C0}"/>
              </a:ext>
            </a:extLst>
          </p:cNvPr>
          <p:cNvSpPr txBox="1">
            <a:spLocks noChangeArrowheads="1"/>
          </p:cNvSpPr>
          <p:nvPr/>
        </p:nvSpPr>
        <p:spPr bwMode="auto">
          <a:xfrm>
            <a:off x="5290980" y="467477"/>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Bankverrichtingen</a:t>
            </a:r>
            <a:endParaRPr lang="nl-NL" dirty="0"/>
          </a:p>
        </p:txBody>
      </p:sp>
      <p:sp>
        <p:nvSpPr>
          <p:cNvPr id="18" name="Text Box 5">
            <a:extLst>
              <a:ext uri="{FF2B5EF4-FFF2-40B4-BE49-F238E27FC236}">
                <a16:creationId xmlns:a16="http://schemas.microsoft.com/office/drawing/2014/main" id="{42B2BBE4-D7A1-4E59-A343-FA014A8A4EF2}"/>
              </a:ext>
            </a:extLst>
          </p:cNvPr>
          <p:cNvSpPr txBox="1">
            <a:spLocks noChangeArrowheads="1"/>
          </p:cNvSpPr>
          <p:nvPr/>
        </p:nvSpPr>
        <p:spPr bwMode="auto">
          <a:xfrm>
            <a:off x="6788874" y="1677441"/>
            <a:ext cx="186055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Leveranciersrekeningen</a:t>
            </a:r>
            <a:endParaRPr lang="nl-NL"/>
          </a:p>
        </p:txBody>
      </p:sp>
      <p:sp>
        <p:nvSpPr>
          <p:cNvPr id="19" name="AutoShape 36">
            <a:extLst>
              <a:ext uri="{FF2B5EF4-FFF2-40B4-BE49-F238E27FC236}">
                <a16:creationId xmlns:a16="http://schemas.microsoft.com/office/drawing/2014/main" id="{8B9407FD-503D-44F4-94DE-7C19D93CDD89}"/>
              </a:ext>
            </a:extLst>
          </p:cNvPr>
          <p:cNvSpPr>
            <a:spLocks noChangeArrowheads="1"/>
          </p:cNvSpPr>
          <p:nvPr/>
        </p:nvSpPr>
        <p:spPr bwMode="auto">
          <a:xfrm>
            <a:off x="8022968" y="3341159"/>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0" name="Text Box 37">
            <a:extLst>
              <a:ext uri="{FF2B5EF4-FFF2-40B4-BE49-F238E27FC236}">
                <a16:creationId xmlns:a16="http://schemas.microsoft.com/office/drawing/2014/main" id="{16714F5B-1A4D-49BE-8C2C-F1334829C796}"/>
              </a:ext>
            </a:extLst>
          </p:cNvPr>
          <p:cNvSpPr txBox="1">
            <a:spLocks noChangeArrowheads="1"/>
          </p:cNvSpPr>
          <p:nvPr/>
        </p:nvSpPr>
        <p:spPr bwMode="auto">
          <a:xfrm>
            <a:off x="8022968" y="3425296"/>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err="1"/>
              <a:t>leveran</a:t>
            </a:r>
            <a:r>
              <a:rPr lang="nl-NL" sz="1000" dirty="0"/>
              <a:t>-</a:t>
            </a:r>
          </a:p>
          <a:p>
            <a:pPr algn="ctr" eaLnBrk="1" hangingPunct="1"/>
            <a:r>
              <a:rPr lang="nl-BE" sz="1000" dirty="0" err="1"/>
              <a:t>cier</a:t>
            </a:r>
            <a:endParaRPr lang="nl-NL" dirty="0"/>
          </a:p>
        </p:txBody>
      </p:sp>
      <p:sp>
        <p:nvSpPr>
          <p:cNvPr id="21" name="Line 30">
            <a:extLst>
              <a:ext uri="{FF2B5EF4-FFF2-40B4-BE49-F238E27FC236}">
                <a16:creationId xmlns:a16="http://schemas.microsoft.com/office/drawing/2014/main" id="{10D1C9E1-CEEB-4CD7-9CAF-6C2F679E384B}"/>
              </a:ext>
            </a:extLst>
          </p:cNvPr>
          <p:cNvSpPr>
            <a:spLocks noChangeShapeType="1"/>
          </p:cNvSpPr>
          <p:nvPr/>
        </p:nvSpPr>
        <p:spPr bwMode="auto">
          <a:xfrm flipH="1">
            <a:off x="2583190" y="668087"/>
            <a:ext cx="2708007" cy="111344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 name="TextBox 21">
            <a:extLst>
              <a:ext uri="{FF2B5EF4-FFF2-40B4-BE49-F238E27FC236}">
                <a16:creationId xmlns:a16="http://schemas.microsoft.com/office/drawing/2014/main" id="{DC76E78E-FD6E-4E02-93A7-C8484758AE67}"/>
              </a:ext>
            </a:extLst>
          </p:cNvPr>
          <p:cNvSpPr txBox="1"/>
          <p:nvPr/>
        </p:nvSpPr>
        <p:spPr>
          <a:xfrm rot="20277168">
            <a:off x="3012129" y="901396"/>
            <a:ext cx="2215222" cy="276999"/>
          </a:xfrm>
          <a:prstGeom prst="rect">
            <a:avLst/>
          </a:prstGeom>
          <a:noFill/>
        </p:spPr>
        <p:txBody>
          <a:bodyPr wrap="none" rtlCol="0">
            <a:spAutoFit/>
          </a:bodyPr>
          <a:lstStyle/>
          <a:p>
            <a:r>
              <a:rPr lang="nl-BE" sz="1200" dirty="0"/>
              <a:t>Andere vorderingen en schulden</a:t>
            </a:r>
          </a:p>
        </p:txBody>
      </p:sp>
      <p:sp>
        <p:nvSpPr>
          <p:cNvPr id="23" name="TextBox 22">
            <a:extLst>
              <a:ext uri="{FF2B5EF4-FFF2-40B4-BE49-F238E27FC236}">
                <a16:creationId xmlns:a16="http://schemas.microsoft.com/office/drawing/2014/main" id="{16CE2DE8-29A0-421E-B96E-3EF9ABB48C76}"/>
              </a:ext>
            </a:extLst>
          </p:cNvPr>
          <p:cNvSpPr txBox="1"/>
          <p:nvPr/>
        </p:nvSpPr>
        <p:spPr>
          <a:xfrm rot="20225193">
            <a:off x="2989351" y="1112016"/>
            <a:ext cx="2133918" cy="276999"/>
          </a:xfrm>
          <a:prstGeom prst="rect">
            <a:avLst/>
          </a:prstGeom>
          <a:noFill/>
        </p:spPr>
        <p:txBody>
          <a:bodyPr wrap="none" rtlCol="0">
            <a:spAutoFit/>
          </a:bodyPr>
          <a:lstStyle/>
          <a:p>
            <a:r>
              <a:rPr lang="nl-BE" sz="1200" dirty="0">
                <a:solidFill>
                  <a:schemeClr val="accent1"/>
                </a:solidFill>
              </a:rPr>
              <a:t>Inboeking op 41/42/43/45/48</a:t>
            </a:r>
          </a:p>
        </p:txBody>
      </p:sp>
      <p:sp>
        <p:nvSpPr>
          <p:cNvPr id="24" name="Text Box 4">
            <a:extLst>
              <a:ext uri="{FF2B5EF4-FFF2-40B4-BE49-F238E27FC236}">
                <a16:creationId xmlns:a16="http://schemas.microsoft.com/office/drawing/2014/main" id="{D41F3E89-5C03-4E4B-94C0-6B1EF0F9D5D6}"/>
              </a:ext>
            </a:extLst>
          </p:cNvPr>
          <p:cNvSpPr txBox="1">
            <a:spLocks noChangeArrowheads="1"/>
          </p:cNvSpPr>
          <p:nvPr/>
        </p:nvSpPr>
        <p:spPr bwMode="auto">
          <a:xfrm>
            <a:off x="868692" y="1658517"/>
            <a:ext cx="17145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Algemene rekeningen</a:t>
            </a:r>
            <a:endParaRPr lang="nl-NL"/>
          </a:p>
        </p:txBody>
      </p:sp>
      <p:sp>
        <p:nvSpPr>
          <p:cNvPr id="25" name="AutoShape 18">
            <a:extLst>
              <a:ext uri="{FF2B5EF4-FFF2-40B4-BE49-F238E27FC236}">
                <a16:creationId xmlns:a16="http://schemas.microsoft.com/office/drawing/2014/main" id="{226BC2A1-0494-4D53-95C6-75C3D20BAE14}"/>
              </a:ext>
            </a:extLst>
          </p:cNvPr>
          <p:cNvSpPr>
            <a:spLocks noChangeArrowheads="1"/>
          </p:cNvSpPr>
          <p:nvPr/>
        </p:nvSpPr>
        <p:spPr bwMode="auto">
          <a:xfrm>
            <a:off x="2018365" y="3365820"/>
            <a:ext cx="800100" cy="88423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6" name="Text Box 19">
            <a:extLst>
              <a:ext uri="{FF2B5EF4-FFF2-40B4-BE49-F238E27FC236}">
                <a16:creationId xmlns:a16="http://schemas.microsoft.com/office/drawing/2014/main" id="{8BE32998-61AA-4BC1-BA5B-A6E7F71A1D3F}"/>
              </a:ext>
            </a:extLst>
          </p:cNvPr>
          <p:cNvSpPr txBox="1">
            <a:spLocks noChangeArrowheads="1"/>
          </p:cNvSpPr>
          <p:nvPr/>
        </p:nvSpPr>
        <p:spPr bwMode="auto">
          <a:xfrm>
            <a:off x="2031749" y="3443501"/>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Rekening</a:t>
            </a:r>
          </a:p>
          <a:p>
            <a:pPr algn="ctr" eaLnBrk="1" hangingPunct="1"/>
            <a:r>
              <a:rPr lang="nl-NL" sz="1000" dirty="0"/>
              <a:t>(</a:t>
            </a:r>
            <a:r>
              <a:rPr lang="nl-NL" sz="1000" dirty="0" err="1"/>
              <a:t>grootbk</a:t>
            </a:r>
            <a:r>
              <a:rPr lang="nl-NL" sz="1000" dirty="0"/>
              <a:t>)</a:t>
            </a:r>
            <a:endParaRPr lang="nl-NL" dirty="0"/>
          </a:p>
        </p:txBody>
      </p:sp>
      <p:sp>
        <p:nvSpPr>
          <p:cNvPr id="27" name="Line 29">
            <a:extLst>
              <a:ext uri="{FF2B5EF4-FFF2-40B4-BE49-F238E27FC236}">
                <a16:creationId xmlns:a16="http://schemas.microsoft.com/office/drawing/2014/main" id="{2AC8426C-0DF4-43EF-B138-790CC7372D40}"/>
              </a:ext>
            </a:extLst>
          </p:cNvPr>
          <p:cNvSpPr>
            <a:spLocks noChangeShapeType="1"/>
          </p:cNvSpPr>
          <p:nvPr/>
        </p:nvSpPr>
        <p:spPr bwMode="auto">
          <a:xfrm>
            <a:off x="1703217" y="2000812"/>
            <a:ext cx="540732" cy="136500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 name="TextBox 1">
            <a:extLst>
              <a:ext uri="{FF2B5EF4-FFF2-40B4-BE49-F238E27FC236}">
                <a16:creationId xmlns:a16="http://schemas.microsoft.com/office/drawing/2014/main" id="{DA3E3462-E43B-48B4-A5E3-6F960114506F}"/>
              </a:ext>
            </a:extLst>
          </p:cNvPr>
          <p:cNvSpPr txBox="1"/>
          <p:nvPr/>
        </p:nvSpPr>
        <p:spPr>
          <a:xfrm rot="20567672">
            <a:off x="4035736" y="830242"/>
            <a:ext cx="4139979" cy="1015663"/>
          </a:xfrm>
          <a:prstGeom prst="rect">
            <a:avLst/>
          </a:prstGeom>
          <a:noFill/>
        </p:spPr>
        <p:txBody>
          <a:bodyPr wrap="none" rtlCol="0">
            <a:spAutoFit/>
          </a:bodyPr>
          <a:lstStyle/>
          <a:p>
            <a:r>
              <a:rPr lang="nl-BE" sz="3000" b="1" dirty="0" err="1">
                <a:solidFill>
                  <a:srgbClr val="4472BE"/>
                </a:solidFill>
              </a:rPr>
              <a:t>Quid</a:t>
            </a:r>
            <a:r>
              <a:rPr lang="nl-BE" sz="3000" b="1" dirty="0">
                <a:solidFill>
                  <a:srgbClr val="4472BE"/>
                </a:solidFill>
              </a:rPr>
              <a:t> </a:t>
            </a:r>
          </a:p>
          <a:p>
            <a:r>
              <a:rPr lang="nl-BE" sz="3000" b="1" dirty="0">
                <a:solidFill>
                  <a:srgbClr val="4472BE"/>
                </a:solidFill>
              </a:rPr>
              <a:t>Intrabank-verrichtingen?</a:t>
            </a:r>
          </a:p>
        </p:txBody>
      </p:sp>
    </p:spTree>
    <p:extLst>
      <p:ext uri="{BB962C8B-B14F-4D97-AF65-F5344CB8AC3E}">
        <p14:creationId xmlns:p14="http://schemas.microsoft.com/office/powerpoint/2010/main" val="5340458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7">
            <a:extLst>
              <a:ext uri="{FF2B5EF4-FFF2-40B4-BE49-F238E27FC236}">
                <a16:creationId xmlns:a16="http://schemas.microsoft.com/office/drawing/2014/main" id="{C69DCFC4-316A-4C96-91F1-7046C6F0C0DF}"/>
              </a:ext>
            </a:extLst>
          </p:cNvPr>
          <p:cNvGrpSpPr>
            <a:grpSpLocks/>
          </p:cNvGrpSpPr>
          <p:nvPr/>
        </p:nvGrpSpPr>
        <p:grpSpPr bwMode="auto">
          <a:xfrm>
            <a:off x="5776108" y="881666"/>
            <a:ext cx="741035" cy="456408"/>
            <a:chOff x="2677" y="11893"/>
            <a:chExt cx="1249" cy="1080"/>
          </a:xfrm>
        </p:grpSpPr>
        <p:sp>
          <p:nvSpPr>
            <p:cNvPr id="8" name="Line 18">
              <a:extLst>
                <a:ext uri="{FF2B5EF4-FFF2-40B4-BE49-F238E27FC236}">
                  <a16:creationId xmlns:a16="http://schemas.microsoft.com/office/drawing/2014/main" id="{A40F5814-7103-4448-9ED0-18EC5CFCBFFB}"/>
                </a:ext>
              </a:extLst>
            </p:cNvPr>
            <p:cNvSpPr>
              <a:spLocks noChangeShapeType="1"/>
            </p:cNvSpPr>
            <p:nvPr/>
          </p:nvSpPr>
          <p:spPr bwMode="auto">
            <a:xfrm flipV="1">
              <a:off x="2677" y="11893"/>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9" name="Group 19">
              <a:extLst>
                <a:ext uri="{FF2B5EF4-FFF2-40B4-BE49-F238E27FC236}">
                  <a16:creationId xmlns:a16="http://schemas.microsoft.com/office/drawing/2014/main" id="{6E3E7A53-8C59-445B-ABCC-86E5BDD4F541}"/>
                </a:ext>
              </a:extLst>
            </p:cNvPr>
            <p:cNvGrpSpPr>
              <a:grpSpLocks/>
            </p:cNvGrpSpPr>
            <p:nvPr/>
          </p:nvGrpSpPr>
          <p:grpSpPr bwMode="auto">
            <a:xfrm>
              <a:off x="2677" y="11893"/>
              <a:ext cx="1249" cy="1080"/>
              <a:chOff x="2317" y="11533"/>
              <a:chExt cx="1249" cy="1080"/>
            </a:xfrm>
          </p:grpSpPr>
          <p:sp>
            <p:nvSpPr>
              <p:cNvPr id="10" name="Rectangle 20">
                <a:extLst>
                  <a:ext uri="{FF2B5EF4-FFF2-40B4-BE49-F238E27FC236}">
                    <a16:creationId xmlns:a16="http://schemas.microsoft.com/office/drawing/2014/main" id="{B8E46D28-DB02-4F55-8950-44CC4EE253D6}"/>
                  </a:ext>
                </a:extLst>
              </p:cNvPr>
              <p:cNvSpPr>
                <a:spLocks noChangeArrowheads="1"/>
              </p:cNvSpPr>
              <p:nvPr/>
            </p:nvSpPr>
            <p:spPr bwMode="auto">
              <a:xfrm>
                <a:off x="2317" y="11713"/>
                <a:ext cx="508" cy="900"/>
              </a:xfrm>
              <a:prstGeom prst="rect">
                <a:avLst/>
              </a:prstGeom>
              <a:solidFill>
                <a:srgbClr val="FF0000"/>
              </a:solidFill>
              <a:ln w="9525">
                <a:solidFill>
                  <a:srgbClr val="000000"/>
                </a:solidFill>
                <a:miter lim="800000"/>
                <a:headEnd/>
                <a:tailEnd/>
              </a:ln>
            </p:spPr>
            <p:txBody>
              <a:bodyPr/>
              <a:lstStyle/>
              <a:p>
                <a:endParaRPr lang="nl-BE"/>
              </a:p>
            </p:txBody>
          </p:sp>
          <p:sp>
            <p:nvSpPr>
              <p:cNvPr id="11" name="Freeform 21">
                <a:extLst>
                  <a:ext uri="{FF2B5EF4-FFF2-40B4-BE49-F238E27FC236}">
                    <a16:creationId xmlns:a16="http://schemas.microsoft.com/office/drawing/2014/main" id="{D6634B15-D0BD-4453-9E6B-F0FAB6125E55}"/>
                  </a:ext>
                </a:extLst>
              </p:cNvPr>
              <p:cNvSpPr>
                <a:spLocks/>
              </p:cNvSpPr>
              <p:nvPr/>
            </p:nvSpPr>
            <p:spPr bwMode="auto">
              <a:xfrm>
                <a:off x="2843" y="11533"/>
                <a:ext cx="723" cy="1080"/>
              </a:xfrm>
              <a:custGeom>
                <a:avLst/>
                <a:gdLst>
                  <a:gd name="T0" fmla="*/ 0 w 360"/>
                  <a:gd name="T1" fmla="*/ 32 h 1980"/>
                  <a:gd name="T2" fmla="*/ 5856 w 360"/>
                  <a:gd name="T3" fmla="*/ 0 h 1980"/>
                  <a:gd name="T4" fmla="*/ 5856 w 360"/>
                  <a:gd name="T5" fmla="*/ 143 h 1980"/>
                  <a:gd name="T6" fmla="*/ 0 w 360"/>
                  <a:gd name="T7" fmla="*/ 175 h 1980"/>
                  <a:gd name="T8" fmla="*/ 0 w 360"/>
                  <a:gd name="T9" fmla="*/ 32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2" name="Line 22">
                <a:extLst>
                  <a:ext uri="{FF2B5EF4-FFF2-40B4-BE49-F238E27FC236}">
                    <a16:creationId xmlns:a16="http://schemas.microsoft.com/office/drawing/2014/main" id="{45F77F5C-F1A4-4DA5-91E3-5DDE0642284C}"/>
                  </a:ext>
                </a:extLst>
              </p:cNvPr>
              <p:cNvSpPr>
                <a:spLocks noChangeShapeType="1"/>
              </p:cNvSpPr>
              <p:nvPr/>
            </p:nvSpPr>
            <p:spPr bwMode="auto">
              <a:xfrm>
                <a:off x="3216" y="11543"/>
                <a:ext cx="1" cy="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3" name="Oval 23">
                <a:extLst>
                  <a:ext uri="{FF2B5EF4-FFF2-40B4-BE49-F238E27FC236}">
                    <a16:creationId xmlns:a16="http://schemas.microsoft.com/office/drawing/2014/main" id="{6028A9F6-5C34-47BF-A0AA-75986355646F}"/>
                  </a:ext>
                </a:extLst>
              </p:cNvPr>
              <p:cNvSpPr>
                <a:spLocks noChangeArrowheads="1"/>
              </p:cNvSpPr>
              <p:nvPr/>
            </p:nvSpPr>
            <p:spPr bwMode="auto">
              <a:xfrm>
                <a:off x="2497" y="12253"/>
                <a:ext cx="180" cy="180"/>
              </a:xfrm>
              <a:prstGeom prst="ellipse">
                <a:avLst/>
              </a:prstGeom>
              <a:solidFill>
                <a:srgbClr val="FFFFFF"/>
              </a:solidFill>
              <a:ln w="9525">
                <a:solidFill>
                  <a:srgbClr val="000000"/>
                </a:solidFill>
                <a:round/>
                <a:headEnd/>
                <a:tailEnd/>
              </a:ln>
            </p:spPr>
            <p:txBody>
              <a:bodyPr/>
              <a:lstStyle/>
              <a:p>
                <a:endParaRPr lang="nl-BE"/>
              </a:p>
            </p:txBody>
          </p:sp>
        </p:grpSp>
      </p:grpSp>
      <p:sp>
        <p:nvSpPr>
          <p:cNvPr id="14" name="Text Box 56">
            <a:extLst>
              <a:ext uri="{FF2B5EF4-FFF2-40B4-BE49-F238E27FC236}">
                <a16:creationId xmlns:a16="http://schemas.microsoft.com/office/drawing/2014/main" id="{E298F658-FD07-480A-B44E-2DF3305C3F09}"/>
              </a:ext>
            </a:extLst>
          </p:cNvPr>
          <p:cNvSpPr txBox="1">
            <a:spLocks noChangeArrowheads="1"/>
          </p:cNvSpPr>
          <p:nvPr/>
        </p:nvSpPr>
        <p:spPr bwMode="auto">
          <a:xfrm>
            <a:off x="5725061" y="92040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B</a:t>
            </a:r>
            <a:endParaRPr lang="nl-NL" dirty="0"/>
          </a:p>
        </p:txBody>
      </p:sp>
      <p:sp>
        <p:nvSpPr>
          <p:cNvPr id="17" name="Text Box 6">
            <a:extLst>
              <a:ext uri="{FF2B5EF4-FFF2-40B4-BE49-F238E27FC236}">
                <a16:creationId xmlns:a16="http://schemas.microsoft.com/office/drawing/2014/main" id="{5DEF59E0-84F6-4659-ADF8-724E6ADEA9C0}"/>
              </a:ext>
            </a:extLst>
          </p:cNvPr>
          <p:cNvSpPr txBox="1">
            <a:spLocks noChangeArrowheads="1"/>
          </p:cNvSpPr>
          <p:nvPr/>
        </p:nvSpPr>
        <p:spPr bwMode="auto">
          <a:xfrm>
            <a:off x="5290980" y="467477"/>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Bankverrichtingen</a:t>
            </a:r>
            <a:endParaRPr lang="nl-NL" dirty="0"/>
          </a:p>
        </p:txBody>
      </p:sp>
      <p:sp>
        <p:nvSpPr>
          <p:cNvPr id="21" name="Line 30">
            <a:extLst>
              <a:ext uri="{FF2B5EF4-FFF2-40B4-BE49-F238E27FC236}">
                <a16:creationId xmlns:a16="http://schemas.microsoft.com/office/drawing/2014/main" id="{10D1C9E1-CEEB-4CD7-9CAF-6C2F679E384B}"/>
              </a:ext>
            </a:extLst>
          </p:cNvPr>
          <p:cNvSpPr>
            <a:spLocks noChangeShapeType="1"/>
          </p:cNvSpPr>
          <p:nvPr/>
        </p:nvSpPr>
        <p:spPr bwMode="auto">
          <a:xfrm flipH="1">
            <a:off x="2583190" y="668087"/>
            <a:ext cx="2708007" cy="111344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 name="TextBox 21">
            <a:extLst>
              <a:ext uri="{FF2B5EF4-FFF2-40B4-BE49-F238E27FC236}">
                <a16:creationId xmlns:a16="http://schemas.microsoft.com/office/drawing/2014/main" id="{DC76E78E-FD6E-4E02-93A7-C8484758AE67}"/>
              </a:ext>
            </a:extLst>
          </p:cNvPr>
          <p:cNvSpPr txBox="1"/>
          <p:nvPr/>
        </p:nvSpPr>
        <p:spPr>
          <a:xfrm rot="20277168">
            <a:off x="3012129" y="901396"/>
            <a:ext cx="2215222" cy="276999"/>
          </a:xfrm>
          <a:prstGeom prst="rect">
            <a:avLst/>
          </a:prstGeom>
          <a:noFill/>
        </p:spPr>
        <p:txBody>
          <a:bodyPr wrap="none" rtlCol="0">
            <a:spAutoFit/>
          </a:bodyPr>
          <a:lstStyle/>
          <a:p>
            <a:r>
              <a:rPr lang="nl-BE" sz="1200" dirty="0"/>
              <a:t>Andere vorderingen en schulden</a:t>
            </a:r>
          </a:p>
        </p:txBody>
      </p:sp>
      <p:sp>
        <p:nvSpPr>
          <p:cNvPr id="23" name="TextBox 22">
            <a:extLst>
              <a:ext uri="{FF2B5EF4-FFF2-40B4-BE49-F238E27FC236}">
                <a16:creationId xmlns:a16="http://schemas.microsoft.com/office/drawing/2014/main" id="{16CE2DE8-29A0-421E-B96E-3EF9ABB48C76}"/>
              </a:ext>
            </a:extLst>
          </p:cNvPr>
          <p:cNvSpPr txBox="1"/>
          <p:nvPr/>
        </p:nvSpPr>
        <p:spPr>
          <a:xfrm rot="20225193">
            <a:off x="2989351" y="1112016"/>
            <a:ext cx="2133918" cy="276999"/>
          </a:xfrm>
          <a:prstGeom prst="rect">
            <a:avLst/>
          </a:prstGeom>
          <a:noFill/>
        </p:spPr>
        <p:txBody>
          <a:bodyPr wrap="none" rtlCol="0">
            <a:spAutoFit/>
          </a:bodyPr>
          <a:lstStyle/>
          <a:p>
            <a:r>
              <a:rPr lang="nl-BE" sz="1200" dirty="0">
                <a:solidFill>
                  <a:schemeClr val="accent1"/>
                </a:solidFill>
              </a:rPr>
              <a:t>Inboeking op 41/42/43/45/48</a:t>
            </a:r>
          </a:p>
        </p:txBody>
      </p:sp>
      <p:sp>
        <p:nvSpPr>
          <p:cNvPr id="24" name="Text Box 4">
            <a:extLst>
              <a:ext uri="{FF2B5EF4-FFF2-40B4-BE49-F238E27FC236}">
                <a16:creationId xmlns:a16="http://schemas.microsoft.com/office/drawing/2014/main" id="{D41F3E89-5C03-4E4B-94C0-6B1EF0F9D5D6}"/>
              </a:ext>
            </a:extLst>
          </p:cNvPr>
          <p:cNvSpPr txBox="1">
            <a:spLocks noChangeArrowheads="1"/>
          </p:cNvSpPr>
          <p:nvPr/>
        </p:nvSpPr>
        <p:spPr bwMode="auto">
          <a:xfrm>
            <a:off x="868692" y="1658517"/>
            <a:ext cx="17145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Algemene rekeningen</a:t>
            </a:r>
            <a:endParaRPr lang="nl-NL"/>
          </a:p>
        </p:txBody>
      </p:sp>
      <p:sp>
        <p:nvSpPr>
          <p:cNvPr id="2" name="TextBox 1">
            <a:extLst>
              <a:ext uri="{FF2B5EF4-FFF2-40B4-BE49-F238E27FC236}">
                <a16:creationId xmlns:a16="http://schemas.microsoft.com/office/drawing/2014/main" id="{DA3E3462-E43B-48B4-A5E3-6F960114506F}"/>
              </a:ext>
            </a:extLst>
          </p:cNvPr>
          <p:cNvSpPr txBox="1"/>
          <p:nvPr/>
        </p:nvSpPr>
        <p:spPr>
          <a:xfrm rot="20567672">
            <a:off x="4035736" y="830242"/>
            <a:ext cx="4139979" cy="1015663"/>
          </a:xfrm>
          <a:prstGeom prst="rect">
            <a:avLst/>
          </a:prstGeom>
          <a:noFill/>
        </p:spPr>
        <p:txBody>
          <a:bodyPr wrap="none" rtlCol="0">
            <a:spAutoFit/>
          </a:bodyPr>
          <a:lstStyle/>
          <a:p>
            <a:r>
              <a:rPr lang="nl-BE" sz="3000" b="1" dirty="0" err="1">
                <a:solidFill>
                  <a:srgbClr val="4472BE"/>
                </a:solidFill>
              </a:rPr>
              <a:t>Quid</a:t>
            </a:r>
            <a:r>
              <a:rPr lang="nl-BE" sz="3000" b="1" dirty="0">
                <a:solidFill>
                  <a:srgbClr val="4472BE"/>
                </a:solidFill>
              </a:rPr>
              <a:t> </a:t>
            </a:r>
          </a:p>
          <a:p>
            <a:r>
              <a:rPr lang="nl-BE" sz="3000" b="1" dirty="0">
                <a:solidFill>
                  <a:srgbClr val="4472BE"/>
                </a:solidFill>
              </a:rPr>
              <a:t>Intrabank-verrichtingen?</a:t>
            </a:r>
          </a:p>
        </p:txBody>
      </p:sp>
      <p:cxnSp>
        <p:nvCxnSpPr>
          <p:cNvPr id="4" name="Straight Connector 3">
            <a:extLst>
              <a:ext uri="{FF2B5EF4-FFF2-40B4-BE49-F238E27FC236}">
                <a16:creationId xmlns:a16="http://schemas.microsoft.com/office/drawing/2014/main" id="{7F927CAA-9508-4A64-B51E-BAB6D15986FC}"/>
              </a:ext>
            </a:extLst>
          </p:cNvPr>
          <p:cNvCxnSpPr/>
          <p:nvPr/>
        </p:nvCxnSpPr>
        <p:spPr>
          <a:xfrm>
            <a:off x="969396" y="2915529"/>
            <a:ext cx="18754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FCCD992-8181-452E-8825-6D2898C22725}"/>
              </a:ext>
            </a:extLst>
          </p:cNvPr>
          <p:cNvCxnSpPr>
            <a:cxnSpLocks/>
          </p:cNvCxnSpPr>
          <p:nvPr/>
        </p:nvCxnSpPr>
        <p:spPr>
          <a:xfrm>
            <a:off x="1907137" y="2916190"/>
            <a:ext cx="0" cy="1023257"/>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4B87BFC-CA62-4385-B656-949E3CA32843}"/>
              </a:ext>
            </a:extLst>
          </p:cNvPr>
          <p:cNvSpPr txBox="1"/>
          <p:nvPr/>
        </p:nvSpPr>
        <p:spPr>
          <a:xfrm>
            <a:off x="1630458" y="2599261"/>
            <a:ext cx="553357" cy="369332"/>
          </a:xfrm>
          <a:prstGeom prst="rect">
            <a:avLst/>
          </a:prstGeom>
          <a:noFill/>
        </p:spPr>
        <p:txBody>
          <a:bodyPr wrap="none" rtlCol="0">
            <a:spAutoFit/>
          </a:bodyPr>
          <a:lstStyle/>
          <a:p>
            <a:r>
              <a:rPr lang="nl-BE" dirty="0">
                <a:solidFill>
                  <a:srgbClr val="4472BE"/>
                </a:solidFill>
              </a:rPr>
              <a:t>KBC</a:t>
            </a:r>
          </a:p>
        </p:txBody>
      </p:sp>
      <p:cxnSp>
        <p:nvCxnSpPr>
          <p:cNvPr id="30" name="Straight Connector 29">
            <a:extLst>
              <a:ext uri="{FF2B5EF4-FFF2-40B4-BE49-F238E27FC236}">
                <a16:creationId xmlns:a16="http://schemas.microsoft.com/office/drawing/2014/main" id="{41A9AE58-E5D3-4C43-BF5C-851FFBBEA23E}"/>
              </a:ext>
            </a:extLst>
          </p:cNvPr>
          <p:cNvCxnSpPr/>
          <p:nvPr/>
        </p:nvCxnSpPr>
        <p:spPr>
          <a:xfrm>
            <a:off x="3294957" y="2915529"/>
            <a:ext cx="18754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88026C6-B98C-4D4F-87EC-436E99B21EF2}"/>
              </a:ext>
            </a:extLst>
          </p:cNvPr>
          <p:cNvCxnSpPr>
            <a:cxnSpLocks/>
          </p:cNvCxnSpPr>
          <p:nvPr/>
        </p:nvCxnSpPr>
        <p:spPr>
          <a:xfrm>
            <a:off x="4232698" y="2916190"/>
            <a:ext cx="0" cy="1023257"/>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0E96849-1891-4BE8-9952-821D80947D59}"/>
              </a:ext>
            </a:extLst>
          </p:cNvPr>
          <p:cNvSpPr txBox="1"/>
          <p:nvPr/>
        </p:nvSpPr>
        <p:spPr>
          <a:xfrm>
            <a:off x="3956019" y="2599261"/>
            <a:ext cx="537327" cy="369332"/>
          </a:xfrm>
          <a:prstGeom prst="rect">
            <a:avLst/>
          </a:prstGeom>
          <a:noFill/>
        </p:spPr>
        <p:txBody>
          <a:bodyPr wrap="none" rtlCol="0">
            <a:spAutoFit/>
          </a:bodyPr>
          <a:lstStyle/>
          <a:p>
            <a:r>
              <a:rPr lang="nl-BE" dirty="0">
                <a:solidFill>
                  <a:srgbClr val="4472BE"/>
                </a:solidFill>
              </a:rPr>
              <a:t>ING</a:t>
            </a:r>
          </a:p>
        </p:txBody>
      </p:sp>
      <p:sp>
        <p:nvSpPr>
          <p:cNvPr id="33" name="TextBox 32">
            <a:extLst>
              <a:ext uri="{FF2B5EF4-FFF2-40B4-BE49-F238E27FC236}">
                <a16:creationId xmlns:a16="http://schemas.microsoft.com/office/drawing/2014/main" id="{86DEF8C5-5C6F-472B-AE8C-022C0EF7011A}"/>
              </a:ext>
            </a:extLst>
          </p:cNvPr>
          <p:cNvSpPr txBox="1"/>
          <p:nvPr/>
        </p:nvSpPr>
        <p:spPr>
          <a:xfrm>
            <a:off x="4007182" y="4103101"/>
            <a:ext cx="1822935" cy="369332"/>
          </a:xfrm>
          <a:prstGeom prst="rect">
            <a:avLst/>
          </a:prstGeom>
          <a:noFill/>
        </p:spPr>
        <p:txBody>
          <a:bodyPr wrap="none" rtlCol="0">
            <a:spAutoFit/>
          </a:bodyPr>
          <a:lstStyle/>
          <a:p>
            <a:r>
              <a:rPr lang="nl-BE" dirty="0">
                <a:solidFill>
                  <a:schemeClr val="accent6">
                    <a:lumMod val="75000"/>
                  </a:schemeClr>
                </a:solidFill>
              </a:rPr>
              <a:t>550001 KBC Bank</a:t>
            </a:r>
          </a:p>
        </p:txBody>
      </p:sp>
      <p:sp>
        <p:nvSpPr>
          <p:cNvPr id="34" name="TextBox 33">
            <a:extLst>
              <a:ext uri="{FF2B5EF4-FFF2-40B4-BE49-F238E27FC236}">
                <a16:creationId xmlns:a16="http://schemas.microsoft.com/office/drawing/2014/main" id="{4F2954D3-E9C3-4622-9550-E47C8E69AAD3}"/>
              </a:ext>
            </a:extLst>
          </p:cNvPr>
          <p:cNvSpPr txBox="1"/>
          <p:nvPr/>
        </p:nvSpPr>
        <p:spPr>
          <a:xfrm>
            <a:off x="5931279" y="4103101"/>
            <a:ext cx="898003" cy="369332"/>
          </a:xfrm>
          <a:prstGeom prst="rect">
            <a:avLst/>
          </a:prstGeom>
          <a:noFill/>
        </p:spPr>
        <p:txBody>
          <a:bodyPr wrap="none" rtlCol="0">
            <a:spAutoFit/>
          </a:bodyPr>
          <a:lstStyle/>
          <a:p>
            <a:r>
              <a:rPr lang="nl-BE" dirty="0">
                <a:solidFill>
                  <a:schemeClr val="accent6">
                    <a:lumMod val="75000"/>
                  </a:schemeClr>
                </a:solidFill>
              </a:rPr>
              <a:t>-10.000</a:t>
            </a:r>
          </a:p>
        </p:txBody>
      </p:sp>
      <p:sp>
        <p:nvSpPr>
          <p:cNvPr id="35" name="TextBox 34">
            <a:extLst>
              <a:ext uri="{FF2B5EF4-FFF2-40B4-BE49-F238E27FC236}">
                <a16:creationId xmlns:a16="http://schemas.microsoft.com/office/drawing/2014/main" id="{0FBEDF36-F588-47F9-9B60-ADB32C8C28E5}"/>
              </a:ext>
            </a:extLst>
          </p:cNvPr>
          <p:cNvSpPr txBox="1"/>
          <p:nvPr/>
        </p:nvSpPr>
        <p:spPr>
          <a:xfrm>
            <a:off x="4206089" y="4303711"/>
            <a:ext cx="1436099" cy="307777"/>
          </a:xfrm>
          <a:prstGeom prst="rect">
            <a:avLst/>
          </a:prstGeom>
          <a:noFill/>
        </p:spPr>
        <p:txBody>
          <a:bodyPr wrap="none" rtlCol="0">
            <a:spAutoFit/>
          </a:bodyPr>
          <a:lstStyle/>
          <a:p>
            <a:r>
              <a:rPr lang="nl-BE" sz="1400" dirty="0">
                <a:solidFill>
                  <a:schemeClr val="accent6">
                    <a:lumMod val="75000"/>
                  </a:schemeClr>
                </a:solidFill>
              </a:rPr>
              <a:t>storting naar ING</a:t>
            </a:r>
          </a:p>
        </p:txBody>
      </p:sp>
      <p:sp>
        <p:nvSpPr>
          <p:cNvPr id="36" name="TextBox 35">
            <a:extLst>
              <a:ext uri="{FF2B5EF4-FFF2-40B4-BE49-F238E27FC236}">
                <a16:creationId xmlns:a16="http://schemas.microsoft.com/office/drawing/2014/main" id="{14963C04-EE62-4692-A818-658D2720CCC2}"/>
              </a:ext>
            </a:extLst>
          </p:cNvPr>
          <p:cNvSpPr txBox="1"/>
          <p:nvPr/>
        </p:nvSpPr>
        <p:spPr>
          <a:xfrm>
            <a:off x="2901120" y="4101060"/>
            <a:ext cx="1066318" cy="369332"/>
          </a:xfrm>
          <a:prstGeom prst="rect">
            <a:avLst/>
          </a:prstGeom>
          <a:noFill/>
        </p:spPr>
        <p:txBody>
          <a:bodyPr wrap="none" rtlCol="0">
            <a:spAutoFit/>
          </a:bodyPr>
          <a:lstStyle/>
          <a:p>
            <a:r>
              <a:rPr lang="nl-BE" dirty="0">
                <a:solidFill>
                  <a:schemeClr val="accent6">
                    <a:lumMod val="75000"/>
                  </a:schemeClr>
                </a:solidFill>
              </a:rPr>
              <a:t>19/01/21</a:t>
            </a:r>
          </a:p>
        </p:txBody>
      </p:sp>
      <p:sp>
        <p:nvSpPr>
          <p:cNvPr id="37" name="TextBox 36">
            <a:extLst>
              <a:ext uri="{FF2B5EF4-FFF2-40B4-BE49-F238E27FC236}">
                <a16:creationId xmlns:a16="http://schemas.microsoft.com/office/drawing/2014/main" id="{43051C37-A61E-4089-B6A1-50FB817A1044}"/>
              </a:ext>
            </a:extLst>
          </p:cNvPr>
          <p:cNvSpPr txBox="1"/>
          <p:nvPr/>
        </p:nvSpPr>
        <p:spPr>
          <a:xfrm>
            <a:off x="2105388" y="2952046"/>
            <a:ext cx="827471" cy="369332"/>
          </a:xfrm>
          <a:prstGeom prst="rect">
            <a:avLst/>
          </a:prstGeom>
          <a:noFill/>
        </p:spPr>
        <p:txBody>
          <a:bodyPr wrap="none" rtlCol="0">
            <a:spAutoFit/>
          </a:bodyPr>
          <a:lstStyle/>
          <a:p>
            <a:r>
              <a:rPr lang="nl-BE" dirty="0">
                <a:solidFill>
                  <a:schemeClr val="accent6">
                    <a:lumMod val="75000"/>
                  </a:schemeClr>
                </a:solidFill>
              </a:rPr>
              <a:t>10.000</a:t>
            </a:r>
          </a:p>
        </p:txBody>
      </p:sp>
      <p:sp>
        <p:nvSpPr>
          <p:cNvPr id="38" name="TextBox 37">
            <a:extLst>
              <a:ext uri="{FF2B5EF4-FFF2-40B4-BE49-F238E27FC236}">
                <a16:creationId xmlns:a16="http://schemas.microsoft.com/office/drawing/2014/main" id="{DFE03235-C35F-4A18-9CB8-8AD8DB0C95A6}"/>
              </a:ext>
            </a:extLst>
          </p:cNvPr>
          <p:cNvSpPr txBox="1"/>
          <p:nvPr/>
        </p:nvSpPr>
        <p:spPr>
          <a:xfrm>
            <a:off x="2632778" y="2677186"/>
            <a:ext cx="320922" cy="276999"/>
          </a:xfrm>
          <a:prstGeom prst="rect">
            <a:avLst/>
          </a:prstGeom>
          <a:noFill/>
        </p:spPr>
        <p:txBody>
          <a:bodyPr wrap="none" rtlCol="0">
            <a:spAutoFit/>
          </a:bodyPr>
          <a:lstStyle/>
          <a:p>
            <a:r>
              <a:rPr lang="nl-BE" sz="1200" b="1" dirty="0">
                <a:solidFill>
                  <a:srgbClr val="4472C4"/>
                </a:solidFill>
              </a:rPr>
              <a:t>Cr</a:t>
            </a:r>
          </a:p>
        </p:txBody>
      </p:sp>
      <p:sp>
        <p:nvSpPr>
          <p:cNvPr id="39" name="TextBox 38">
            <a:extLst>
              <a:ext uri="{FF2B5EF4-FFF2-40B4-BE49-F238E27FC236}">
                <a16:creationId xmlns:a16="http://schemas.microsoft.com/office/drawing/2014/main" id="{F35614FB-093D-4837-964E-941A8CDC5472}"/>
              </a:ext>
            </a:extLst>
          </p:cNvPr>
          <p:cNvSpPr txBox="1"/>
          <p:nvPr/>
        </p:nvSpPr>
        <p:spPr>
          <a:xfrm>
            <a:off x="873916" y="2679405"/>
            <a:ext cx="282450" cy="276999"/>
          </a:xfrm>
          <a:prstGeom prst="rect">
            <a:avLst/>
          </a:prstGeom>
          <a:noFill/>
        </p:spPr>
        <p:txBody>
          <a:bodyPr wrap="none" rtlCol="0">
            <a:spAutoFit/>
          </a:bodyPr>
          <a:lstStyle/>
          <a:p>
            <a:r>
              <a:rPr lang="nl-BE" sz="1200" b="1" dirty="0">
                <a:solidFill>
                  <a:srgbClr val="4472C4"/>
                </a:solidFill>
              </a:rPr>
              <a:t>D</a:t>
            </a:r>
          </a:p>
        </p:txBody>
      </p:sp>
      <p:sp>
        <p:nvSpPr>
          <p:cNvPr id="40" name="TextBox 39">
            <a:extLst>
              <a:ext uri="{FF2B5EF4-FFF2-40B4-BE49-F238E27FC236}">
                <a16:creationId xmlns:a16="http://schemas.microsoft.com/office/drawing/2014/main" id="{6F42AAD3-8457-49C8-ADB0-4B52D9005253}"/>
              </a:ext>
            </a:extLst>
          </p:cNvPr>
          <p:cNvSpPr txBox="1"/>
          <p:nvPr/>
        </p:nvSpPr>
        <p:spPr>
          <a:xfrm>
            <a:off x="3221084" y="2692652"/>
            <a:ext cx="282450" cy="276999"/>
          </a:xfrm>
          <a:prstGeom prst="rect">
            <a:avLst/>
          </a:prstGeom>
          <a:noFill/>
        </p:spPr>
        <p:txBody>
          <a:bodyPr wrap="none" rtlCol="0">
            <a:spAutoFit/>
          </a:bodyPr>
          <a:lstStyle/>
          <a:p>
            <a:r>
              <a:rPr lang="nl-BE" sz="1200" b="1" dirty="0">
                <a:solidFill>
                  <a:srgbClr val="4472C4"/>
                </a:solidFill>
              </a:rPr>
              <a:t>D</a:t>
            </a:r>
          </a:p>
        </p:txBody>
      </p:sp>
      <p:sp>
        <p:nvSpPr>
          <p:cNvPr id="41" name="TextBox 40">
            <a:extLst>
              <a:ext uri="{FF2B5EF4-FFF2-40B4-BE49-F238E27FC236}">
                <a16:creationId xmlns:a16="http://schemas.microsoft.com/office/drawing/2014/main" id="{53596838-25B4-40F5-B39D-04C0322956F6}"/>
              </a:ext>
            </a:extLst>
          </p:cNvPr>
          <p:cNvSpPr txBox="1"/>
          <p:nvPr/>
        </p:nvSpPr>
        <p:spPr>
          <a:xfrm>
            <a:off x="4923390" y="2692652"/>
            <a:ext cx="320922" cy="276999"/>
          </a:xfrm>
          <a:prstGeom prst="rect">
            <a:avLst/>
          </a:prstGeom>
          <a:noFill/>
        </p:spPr>
        <p:txBody>
          <a:bodyPr wrap="none" rtlCol="0">
            <a:spAutoFit/>
          </a:bodyPr>
          <a:lstStyle/>
          <a:p>
            <a:r>
              <a:rPr lang="nl-BE" sz="1200" b="1" dirty="0">
                <a:solidFill>
                  <a:srgbClr val="4472C4"/>
                </a:solidFill>
              </a:rPr>
              <a:t>Cr</a:t>
            </a:r>
          </a:p>
        </p:txBody>
      </p:sp>
      <p:sp>
        <p:nvSpPr>
          <p:cNvPr id="42" name="TextBox 41">
            <a:extLst>
              <a:ext uri="{FF2B5EF4-FFF2-40B4-BE49-F238E27FC236}">
                <a16:creationId xmlns:a16="http://schemas.microsoft.com/office/drawing/2014/main" id="{6FC15DFA-A7B8-44B7-9CD1-AB2436F22E40}"/>
              </a:ext>
            </a:extLst>
          </p:cNvPr>
          <p:cNvSpPr txBox="1"/>
          <p:nvPr/>
        </p:nvSpPr>
        <p:spPr>
          <a:xfrm>
            <a:off x="3211539" y="2948550"/>
            <a:ext cx="827471" cy="369332"/>
          </a:xfrm>
          <a:prstGeom prst="rect">
            <a:avLst/>
          </a:prstGeom>
          <a:noFill/>
        </p:spPr>
        <p:txBody>
          <a:bodyPr wrap="none" rtlCol="0">
            <a:spAutoFit/>
          </a:bodyPr>
          <a:lstStyle/>
          <a:p>
            <a:r>
              <a:rPr lang="nl-BE" dirty="0">
                <a:solidFill>
                  <a:schemeClr val="accent6">
                    <a:lumMod val="75000"/>
                  </a:schemeClr>
                </a:solidFill>
              </a:rPr>
              <a:t>10.000</a:t>
            </a:r>
          </a:p>
        </p:txBody>
      </p:sp>
      <p:sp>
        <p:nvSpPr>
          <p:cNvPr id="43" name="TextBox 42">
            <a:extLst>
              <a:ext uri="{FF2B5EF4-FFF2-40B4-BE49-F238E27FC236}">
                <a16:creationId xmlns:a16="http://schemas.microsoft.com/office/drawing/2014/main" id="{9B04D827-8DA2-418D-A206-9AA4E0520E47}"/>
              </a:ext>
            </a:extLst>
          </p:cNvPr>
          <p:cNvSpPr txBox="1"/>
          <p:nvPr/>
        </p:nvSpPr>
        <p:spPr>
          <a:xfrm>
            <a:off x="4019146" y="4950039"/>
            <a:ext cx="1806905" cy="369332"/>
          </a:xfrm>
          <a:prstGeom prst="rect">
            <a:avLst/>
          </a:prstGeom>
          <a:noFill/>
        </p:spPr>
        <p:txBody>
          <a:bodyPr wrap="none" rtlCol="0">
            <a:spAutoFit/>
          </a:bodyPr>
          <a:lstStyle/>
          <a:p>
            <a:r>
              <a:rPr lang="nl-BE" dirty="0">
                <a:solidFill>
                  <a:srgbClr val="7030A0"/>
                </a:solidFill>
              </a:rPr>
              <a:t>550002 ING Bank</a:t>
            </a:r>
          </a:p>
        </p:txBody>
      </p:sp>
      <p:sp>
        <p:nvSpPr>
          <p:cNvPr id="44" name="TextBox 43">
            <a:extLst>
              <a:ext uri="{FF2B5EF4-FFF2-40B4-BE49-F238E27FC236}">
                <a16:creationId xmlns:a16="http://schemas.microsoft.com/office/drawing/2014/main" id="{27A35586-96B4-4F63-BB1E-3DFD20304FF1}"/>
              </a:ext>
            </a:extLst>
          </p:cNvPr>
          <p:cNvSpPr txBox="1"/>
          <p:nvPr/>
        </p:nvSpPr>
        <p:spPr>
          <a:xfrm>
            <a:off x="5941992" y="4931287"/>
            <a:ext cx="942887" cy="369332"/>
          </a:xfrm>
          <a:prstGeom prst="rect">
            <a:avLst/>
          </a:prstGeom>
          <a:noFill/>
        </p:spPr>
        <p:txBody>
          <a:bodyPr wrap="none" rtlCol="0">
            <a:spAutoFit/>
          </a:bodyPr>
          <a:lstStyle/>
          <a:p>
            <a:r>
              <a:rPr lang="nl-BE" dirty="0">
                <a:solidFill>
                  <a:srgbClr val="7030A0"/>
                </a:solidFill>
              </a:rPr>
              <a:t>+10.000</a:t>
            </a:r>
          </a:p>
        </p:txBody>
      </p:sp>
      <p:sp>
        <p:nvSpPr>
          <p:cNvPr id="45" name="TextBox 44">
            <a:extLst>
              <a:ext uri="{FF2B5EF4-FFF2-40B4-BE49-F238E27FC236}">
                <a16:creationId xmlns:a16="http://schemas.microsoft.com/office/drawing/2014/main" id="{9DC4927C-9383-48A7-9ECB-A4363D82AA58}"/>
              </a:ext>
            </a:extLst>
          </p:cNvPr>
          <p:cNvSpPr txBox="1"/>
          <p:nvPr/>
        </p:nvSpPr>
        <p:spPr>
          <a:xfrm>
            <a:off x="4216802" y="5131897"/>
            <a:ext cx="1378967" cy="307777"/>
          </a:xfrm>
          <a:prstGeom prst="rect">
            <a:avLst/>
          </a:prstGeom>
          <a:noFill/>
        </p:spPr>
        <p:txBody>
          <a:bodyPr wrap="none" rtlCol="0">
            <a:spAutoFit/>
          </a:bodyPr>
          <a:lstStyle/>
          <a:p>
            <a:r>
              <a:rPr lang="nl-BE" sz="1400" dirty="0">
                <a:solidFill>
                  <a:srgbClr val="7030A0"/>
                </a:solidFill>
              </a:rPr>
              <a:t>storting van KBC</a:t>
            </a:r>
          </a:p>
        </p:txBody>
      </p:sp>
      <p:sp>
        <p:nvSpPr>
          <p:cNvPr id="46" name="TextBox 45">
            <a:extLst>
              <a:ext uri="{FF2B5EF4-FFF2-40B4-BE49-F238E27FC236}">
                <a16:creationId xmlns:a16="http://schemas.microsoft.com/office/drawing/2014/main" id="{1594286E-6AFA-4C15-B736-32C5F060AEE5}"/>
              </a:ext>
            </a:extLst>
          </p:cNvPr>
          <p:cNvSpPr txBox="1"/>
          <p:nvPr/>
        </p:nvSpPr>
        <p:spPr>
          <a:xfrm>
            <a:off x="2911833" y="4929246"/>
            <a:ext cx="1066318" cy="369332"/>
          </a:xfrm>
          <a:prstGeom prst="rect">
            <a:avLst/>
          </a:prstGeom>
          <a:noFill/>
        </p:spPr>
        <p:txBody>
          <a:bodyPr wrap="none" rtlCol="0">
            <a:spAutoFit/>
          </a:bodyPr>
          <a:lstStyle/>
          <a:p>
            <a:r>
              <a:rPr lang="nl-BE" dirty="0">
                <a:solidFill>
                  <a:srgbClr val="7030A0"/>
                </a:solidFill>
              </a:rPr>
              <a:t>22/01/21</a:t>
            </a:r>
          </a:p>
        </p:txBody>
      </p:sp>
      <p:sp>
        <p:nvSpPr>
          <p:cNvPr id="47" name="TextBox 46">
            <a:extLst>
              <a:ext uri="{FF2B5EF4-FFF2-40B4-BE49-F238E27FC236}">
                <a16:creationId xmlns:a16="http://schemas.microsoft.com/office/drawing/2014/main" id="{529583CD-3625-488F-8992-2E908709F418}"/>
              </a:ext>
            </a:extLst>
          </p:cNvPr>
          <p:cNvSpPr txBox="1"/>
          <p:nvPr/>
        </p:nvSpPr>
        <p:spPr>
          <a:xfrm>
            <a:off x="3206977" y="3169203"/>
            <a:ext cx="827471" cy="369332"/>
          </a:xfrm>
          <a:prstGeom prst="rect">
            <a:avLst/>
          </a:prstGeom>
          <a:noFill/>
        </p:spPr>
        <p:txBody>
          <a:bodyPr wrap="none" rtlCol="0">
            <a:spAutoFit/>
          </a:bodyPr>
          <a:lstStyle/>
          <a:p>
            <a:r>
              <a:rPr lang="nl-BE" dirty="0">
                <a:solidFill>
                  <a:srgbClr val="7030A0"/>
                </a:solidFill>
              </a:rPr>
              <a:t>10.000</a:t>
            </a:r>
          </a:p>
        </p:txBody>
      </p:sp>
      <p:sp>
        <p:nvSpPr>
          <p:cNvPr id="48" name="TextBox 47">
            <a:extLst>
              <a:ext uri="{FF2B5EF4-FFF2-40B4-BE49-F238E27FC236}">
                <a16:creationId xmlns:a16="http://schemas.microsoft.com/office/drawing/2014/main" id="{B168C797-EAD9-48B1-B7FD-5E5CFDDDA175}"/>
              </a:ext>
            </a:extLst>
          </p:cNvPr>
          <p:cNvSpPr txBox="1"/>
          <p:nvPr/>
        </p:nvSpPr>
        <p:spPr>
          <a:xfrm>
            <a:off x="2118859" y="3172959"/>
            <a:ext cx="827471" cy="369332"/>
          </a:xfrm>
          <a:prstGeom prst="rect">
            <a:avLst/>
          </a:prstGeom>
          <a:noFill/>
        </p:spPr>
        <p:txBody>
          <a:bodyPr wrap="none" rtlCol="0">
            <a:spAutoFit/>
          </a:bodyPr>
          <a:lstStyle/>
          <a:p>
            <a:r>
              <a:rPr lang="nl-BE" dirty="0">
                <a:solidFill>
                  <a:srgbClr val="7030A0"/>
                </a:solidFill>
              </a:rPr>
              <a:t>10.000</a:t>
            </a:r>
          </a:p>
        </p:txBody>
      </p:sp>
      <p:cxnSp>
        <p:nvCxnSpPr>
          <p:cNvPr id="50" name="Straight Connector 49">
            <a:extLst>
              <a:ext uri="{FF2B5EF4-FFF2-40B4-BE49-F238E27FC236}">
                <a16:creationId xmlns:a16="http://schemas.microsoft.com/office/drawing/2014/main" id="{75F77526-AAC4-47E3-914D-1D1BFDF94E6D}"/>
              </a:ext>
            </a:extLst>
          </p:cNvPr>
          <p:cNvCxnSpPr/>
          <p:nvPr/>
        </p:nvCxnSpPr>
        <p:spPr>
          <a:xfrm>
            <a:off x="1297176" y="2544990"/>
            <a:ext cx="3890250" cy="15690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904E5EE6-1E78-4C20-9F90-1556AD4B8901}"/>
              </a:ext>
            </a:extLst>
          </p:cNvPr>
          <p:cNvSpPr txBox="1"/>
          <p:nvPr/>
        </p:nvSpPr>
        <p:spPr>
          <a:xfrm>
            <a:off x="3359377" y="3321603"/>
            <a:ext cx="827471" cy="369332"/>
          </a:xfrm>
          <a:prstGeom prst="rect">
            <a:avLst/>
          </a:prstGeom>
          <a:noFill/>
        </p:spPr>
        <p:txBody>
          <a:bodyPr wrap="none" rtlCol="0">
            <a:spAutoFit/>
          </a:bodyPr>
          <a:lstStyle/>
          <a:p>
            <a:r>
              <a:rPr lang="nl-BE" dirty="0">
                <a:solidFill>
                  <a:srgbClr val="7030A0"/>
                </a:solidFill>
              </a:rPr>
              <a:t>10.000</a:t>
            </a:r>
          </a:p>
        </p:txBody>
      </p:sp>
      <p:cxnSp>
        <p:nvCxnSpPr>
          <p:cNvPr id="52" name="Straight Connector 51">
            <a:extLst>
              <a:ext uri="{FF2B5EF4-FFF2-40B4-BE49-F238E27FC236}">
                <a16:creationId xmlns:a16="http://schemas.microsoft.com/office/drawing/2014/main" id="{E908C41D-45E2-47AA-8287-3CE01F7E368A}"/>
              </a:ext>
            </a:extLst>
          </p:cNvPr>
          <p:cNvCxnSpPr>
            <a:cxnSpLocks/>
            <a:endCxn id="41" idx="3"/>
          </p:cNvCxnSpPr>
          <p:nvPr/>
        </p:nvCxnSpPr>
        <p:spPr>
          <a:xfrm flipV="1">
            <a:off x="1215981" y="2831152"/>
            <a:ext cx="4028331" cy="8530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28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51"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7">
            <a:extLst>
              <a:ext uri="{FF2B5EF4-FFF2-40B4-BE49-F238E27FC236}">
                <a16:creationId xmlns:a16="http://schemas.microsoft.com/office/drawing/2014/main" id="{C69DCFC4-316A-4C96-91F1-7046C6F0C0DF}"/>
              </a:ext>
            </a:extLst>
          </p:cNvPr>
          <p:cNvGrpSpPr>
            <a:grpSpLocks/>
          </p:cNvGrpSpPr>
          <p:nvPr/>
        </p:nvGrpSpPr>
        <p:grpSpPr bwMode="auto">
          <a:xfrm>
            <a:off x="5776108" y="881666"/>
            <a:ext cx="741035" cy="456408"/>
            <a:chOff x="2677" y="11893"/>
            <a:chExt cx="1249" cy="1080"/>
          </a:xfrm>
        </p:grpSpPr>
        <p:sp>
          <p:nvSpPr>
            <p:cNvPr id="8" name="Line 18">
              <a:extLst>
                <a:ext uri="{FF2B5EF4-FFF2-40B4-BE49-F238E27FC236}">
                  <a16:creationId xmlns:a16="http://schemas.microsoft.com/office/drawing/2014/main" id="{A40F5814-7103-4448-9ED0-18EC5CFCBFFB}"/>
                </a:ext>
              </a:extLst>
            </p:cNvPr>
            <p:cNvSpPr>
              <a:spLocks noChangeShapeType="1"/>
            </p:cNvSpPr>
            <p:nvPr/>
          </p:nvSpPr>
          <p:spPr bwMode="auto">
            <a:xfrm flipV="1">
              <a:off x="2677" y="11893"/>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9" name="Group 19">
              <a:extLst>
                <a:ext uri="{FF2B5EF4-FFF2-40B4-BE49-F238E27FC236}">
                  <a16:creationId xmlns:a16="http://schemas.microsoft.com/office/drawing/2014/main" id="{6E3E7A53-8C59-445B-ABCC-86E5BDD4F541}"/>
                </a:ext>
              </a:extLst>
            </p:cNvPr>
            <p:cNvGrpSpPr>
              <a:grpSpLocks/>
            </p:cNvGrpSpPr>
            <p:nvPr/>
          </p:nvGrpSpPr>
          <p:grpSpPr bwMode="auto">
            <a:xfrm>
              <a:off x="2677" y="11893"/>
              <a:ext cx="1249" cy="1080"/>
              <a:chOff x="2317" y="11533"/>
              <a:chExt cx="1249" cy="1080"/>
            </a:xfrm>
          </p:grpSpPr>
          <p:sp>
            <p:nvSpPr>
              <p:cNvPr id="10" name="Rectangle 20">
                <a:extLst>
                  <a:ext uri="{FF2B5EF4-FFF2-40B4-BE49-F238E27FC236}">
                    <a16:creationId xmlns:a16="http://schemas.microsoft.com/office/drawing/2014/main" id="{B8E46D28-DB02-4F55-8950-44CC4EE253D6}"/>
                  </a:ext>
                </a:extLst>
              </p:cNvPr>
              <p:cNvSpPr>
                <a:spLocks noChangeArrowheads="1"/>
              </p:cNvSpPr>
              <p:nvPr/>
            </p:nvSpPr>
            <p:spPr bwMode="auto">
              <a:xfrm>
                <a:off x="2317" y="11713"/>
                <a:ext cx="508" cy="900"/>
              </a:xfrm>
              <a:prstGeom prst="rect">
                <a:avLst/>
              </a:prstGeom>
              <a:solidFill>
                <a:srgbClr val="FF0000"/>
              </a:solidFill>
              <a:ln w="9525">
                <a:solidFill>
                  <a:srgbClr val="000000"/>
                </a:solidFill>
                <a:miter lim="800000"/>
                <a:headEnd/>
                <a:tailEnd/>
              </a:ln>
            </p:spPr>
            <p:txBody>
              <a:bodyPr/>
              <a:lstStyle/>
              <a:p>
                <a:endParaRPr lang="nl-BE"/>
              </a:p>
            </p:txBody>
          </p:sp>
          <p:sp>
            <p:nvSpPr>
              <p:cNvPr id="11" name="Freeform 21">
                <a:extLst>
                  <a:ext uri="{FF2B5EF4-FFF2-40B4-BE49-F238E27FC236}">
                    <a16:creationId xmlns:a16="http://schemas.microsoft.com/office/drawing/2014/main" id="{D6634B15-D0BD-4453-9E6B-F0FAB6125E55}"/>
                  </a:ext>
                </a:extLst>
              </p:cNvPr>
              <p:cNvSpPr>
                <a:spLocks/>
              </p:cNvSpPr>
              <p:nvPr/>
            </p:nvSpPr>
            <p:spPr bwMode="auto">
              <a:xfrm>
                <a:off x="2843" y="11533"/>
                <a:ext cx="723" cy="1080"/>
              </a:xfrm>
              <a:custGeom>
                <a:avLst/>
                <a:gdLst>
                  <a:gd name="T0" fmla="*/ 0 w 360"/>
                  <a:gd name="T1" fmla="*/ 32 h 1980"/>
                  <a:gd name="T2" fmla="*/ 5856 w 360"/>
                  <a:gd name="T3" fmla="*/ 0 h 1980"/>
                  <a:gd name="T4" fmla="*/ 5856 w 360"/>
                  <a:gd name="T5" fmla="*/ 143 h 1980"/>
                  <a:gd name="T6" fmla="*/ 0 w 360"/>
                  <a:gd name="T7" fmla="*/ 175 h 1980"/>
                  <a:gd name="T8" fmla="*/ 0 w 360"/>
                  <a:gd name="T9" fmla="*/ 32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2" name="Line 22">
                <a:extLst>
                  <a:ext uri="{FF2B5EF4-FFF2-40B4-BE49-F238E27FC236}">
                    <a16:creationId xmlns:a16="http://schemas.microsoft.com/office/drawing/2014/main" id="{45F77F5C-F1A4-4DA5-91E3-5DDE0642284C}"/>
                  </a:ext>
                </a:extLst>
              </p:cNvPr>
              <p:cNvSpPr>
                <a:spLocks noChangeShapeType="1"/>
              </p:cNvSpPr>
              <p:nvPr/>
            </p:nvSpPr>
            <p:spPr bwMode="auto">
              <a:xfrm>
                <a:off x="3216" y="11543"/>
                <a:ext cx="1" cy="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3" name="Oval 23">
                <a:extLst>
                  <a:ext uri="{FF2B5EF4-FFF2-40B4-BE49-F238E27FC236}">
                    <a16:creationId xmlns:a16="http://schemas.microsoft.com/office/drawing/2014/main" id="{6028A9F6-5C34-47BF-A0AA-75986355646F}"/>
                  </a:ext>
                </a:extLst>
              </p:cNvPr>
              <p:cNvSpPr>
                <a:spLocks noChangeArrowheads="1"/>
              </p:cNvSpPr>
              <p:nvPr/>
            </p:nvSpPr>
            <p:spPr bwMode="auto">
              <a:xfrm>
                <a:off x="2497" y="12253"/>
                <a:ext cx="180" cy="180"/>
              </a:xfrm>
              <a:prstGeom prst="ellipse">
                <a:avLst/>
              </a:prstGeom>
              <a:solidFill>
                <a:srgbClr val="FFFFFF"/>
              </a:solidFill>
              <a:ln w="9525">
                <a:solidFill>
                  <a:srgbClr val="000000"/>
                </a:solidFill>
                <a:round/>
                <a:headEnd/>
                <a:tailEnd/>
              </a:ln>
            </p:spPr>
            <p:txBody>
              <a:bodyPr/>
              <a:lstStyle/>
              <a:p>
                <a:endParaRPr lang="nl-BE"/>
              </a:p>
            </p:txBody>
          </p:sp>
        </p:grpSp>
      </p:grpSp>
      <p:sp>
        <p:nvSpPr>
          <p:cNvPr id="14" name="Text Box 56">
            <a:extLst>
              <a:ext uri="{FF2B5EF4-FFF2-40B4-BE49-F238E27FC236}">
                <a16:creationId xmlns:a16="http://schemas.microsoft.com/office/drawing/2014/main" id="{E298F658-FD07-480A-B44E-2DF3305C3F09}"/>
              </a:ext>
            </a:extLst>
          </p:cNvPr>
          <p:cNvSpPr txBox="1">
            <a:spLocks noChangeArrowheads="1"/>
          </p:cNvSpPr>
          <p:nvPr/>
        </p:nvSpPr>
        <p:spPr bwMode="auto">
          <a:xfrm>
            <a:off x="5725061" y="92040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B</a:t>
            </a:r>
            <a:endParaRPr lang="nl-NL" dirty="0"/>
          </a:p>
        </p:txBody>
      </p:sp>
      <p:sp>
        <p:nvSpPr>
          <p:cNvPr id="17" name="Text Box 6">
            <a:extLst>
              <a:ext uri="{FF2B5EF4-FFF2-40B4-BE49-F238E27FC236}">
                <a16:creationId xmlns:a16="http://schemas.microsoft.com/office/drawing/2014/main" id="{5DEF59E0-84F6-4659-ADF8-724E6ADEA9C0}"/>
              </a:ext>
            </a:extLst>
          </p:cNvPr>
          <p:cNvSpPr txBox="1">
            <a:spLocks noChangeArrowheads="1"/>
          </p:cNvSpPr>
          <p:nvPr/>
        </p:nvSpPr>
        <p:spPr bwMode="auto">
          <a:xfrm>
            <a:off x="5290980" y="467477"/>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Bankverrichtingen</a:t>
            </a:r>
            <a:endParaRPr lang="nl-NL" dirty="0"/>
          </a:p>
        </p:txBody>
      </p:sp>
      <p:sp>
        <p:nvSpPr>
          <p:cNvPr id="21" name="Line 30">
            <a:extLst>
              <a:ext uri="{FF2B5EF4-FFF2-40B4-BE49-F238E27FC236}">
                <a16:creationId xmlns:a16="http://schemas.microsoft.com/office/drawing/2014/main" id="{10D1C9E1-CEEB-4CD7-9CAF-6C2F679E384B}"/>
              </a:ext>
            </a:extLst>
          </p:cNvPr>
          <p:cNvSpPr>
            <a:spLocks noChangeShapeType="1"/>
          </p:cNvSpPr>
          <p:nvPr/>
        </p:nvSpPr>
        <p:spPr bwMode="auto">
          <a:xfrm flipH="1">
            <a:off x="2583190" y="668087"/>
            <a:ext cx="2708007" cy="111344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 name="TextBox 21">
            <a:extLst>
              <a:ext uri="{FF2B5EF4-FFF2-40B4-BE49-F238E27FC236}">
                <a16:creationId xmlns:a16="http://schemas.microsoft.com/office/drawing/2014/main" id="{DC76E78E-FD6E-4E02-93A7-C8484758AE67}"/>
              </a:ext>
            </a:extLst>
          </p:cNvPr>
          <p:cNvSpPr txBox="1"/>
          <p:nvPr/>
        </p:nvSpPr>
        <p:spPr>
          <a:xfrm rot="20277168">
            <a:off x="3012129" y="901396"/>
            <a:ext cx="2215222" cy="276999"/>
          </a:xfrm>
          <a:prstGeom prst="rect">
            <a:avLst/>
          </a:prstGeom>
          <a:noFill/>
        </p:spPr>
        <p:txBody>
          <a:bodyPr wrap="none" rtlCol="0">
            <a:spAutoFit/>
          </a:bodyPr>
          <a:lstStyle/>
          <a:p>
            <a:r>
              <a:rPr lang="nl-BE" sz="1200" dirty="0"/>
              <a:t>Andere vorderingen en schulden</a:t>
            </a:r>
          </a:p>
        </p:txBody>
      </p:sp>
      <p:sp>
        <p:nvSpPr>
          <p:cNvPr id="23" name="TextBox 22">
            <a:extLst>
              <a:ext uri="{FF2B5EF4-FFF2-40B4-BE49-F238E27FC236}">
                <a16:creationId xmlns:a16="http://schemas.microsoft.com/office/drawing/2014/main" id="{16CE2DE8-29A0-421E-B96E-3EF9ABB48C76}"/>
              </a:ext>
            </a:extLst>
          </p:cNvPr>
          <p:cNvSpPr txBox="1"/>
          <p:nvPr/>
        </p:nvSpPr>
        <p:spPr>
          <a:xfrm rot="20225193">
            <a:off x="2989351" y="1112016"/>
            <a:ext cx="2133918" cy="276999"/>
          </a:xfrm>
          <a:prstGeom prst="rect">
            <a:avLst/>
          </a:prstGeom>
          <a:noFill/>
        </p:spPr>
        <p:txBody>
          <a:bodyPr wrap="none" rtlCol="0">
            <a:spAutoFit/>
          </a:bodyPr>
          <a:lstStyle/>
          <a:p>
            <a:r>
              <a:rPr lang="nl-BE" sz="1200" dirty="0">
                <a:solidFill>
                  <a:schemeClr val="accent1"/>
                </a:solidFill>
              </a:rPr>
              <a:t>Inboeking op 41/42/43/45/48</a:t>
            </a:r>
          </a:p>
        </p:txBody>
      </p:sp>
      <p:sp>
        <p:nvSpPr>
          <p:cNvPr id="24" name="Text Box 4">
            <a:extLst>
              <a:ext uri="{FF2B5EF4-FFF2-40B4-BE49-F238E27FC236}">
                <a16:creationId xmlns:a16="http://schemas.microsoft.com/office/drawing/2014/main" id="{D41F3E89-5C03-4E4B-94C0-6B1EF0F9D5D6}"/>
              </a:ext>
            </a:extLst>
          </p:cNvPr>
          <p:cNvSpPr txBox="1">
            <a:spLocks noChangeArrowheads="1"/>
          </p:cNvSpPr>
          <p:nvPr/>
        </p:nvSpPr>
        <p:spPr bwMode="auto">
          <a:xfrm>
            <a:off x="868692" y="1658517"/>
            <a:ext cx="17145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Algemene rekeningen</a:t>
            </a:r>
            <a:endParaRPr lang="nl-NL"/>
          </a:p>
        </p:txBody>
      </p:sp>
      <p:sp>
        <p:nvSpPr>
          <p:cNvPr id="2" name="TextBox 1">
            <a:extLst>
              <a:ext uri="{FF2B5EF4-FFF2-40B4-BE49-F238E27FC236}">
                <a16:creationId xmlns:a16="http://schemas.microsoft.com/office/drawing/2014/main" id="{DA3E3462-E43B-48B4-A5E3-6F960114506F}"/>
              </a:ext>
            </a:extLst>
          </p:cNvPr>
          <p:cNvSpPr txBox="1"/>
          <p:nvPr/>
        </p:nvSpPr>
        <p:spPr>
          <a:xfrm rot="20567672">
            <a:off x="4035736" y="830242"/>
            <a:ext cx="4139979" cy="1015663"/>
          </a:xfrm>
          <a:prstGeom prst="rect">
            <a:avLst/>
          </a:prstGeom>
          <a:noFill/>
        </p:spPr>
        <p:txBody>
          <a:bodyPr wrap="none" rtlCol="0">
            <a:spAutoFit/>
          </a:bodyPr>
          <a:lstStyle/>
          <a:p>
            <a:r>
              <a:rPr lang="nl-BE" sz="3000" b="1" dirty="0" err="1">
                <a:solidFill>
                  <a:srgbClr val="4472BE"/>
                </a:solidFill>
              </a:rPr>
              <a:t>Quid</a:t>
            </a:r>
            <a:r>
              <a:rPr lang="nl-BE" sz="3000" b="1" dirty="0">
                <a:solidFill>
                  <a:srgbClr val="4472BE"/>
                </a:solidFill>
              </a:rPr>
              <a:t> </a:t>
            </a:r>
          </a:p>
          <a:p>
            <a:r>
              <a:rPr lang="nl-BE" sz="3000" b="1" dirty="0">
                <a:solidFill>
                  <a:srgbClr val="4472BE"/>
                </a:solidFill>
              </a:rPr>
              <a:t>Intrabank-verrichtingen?</a:t>
            </a:r>
          </a:p>
        </p:txBody>
      </p:sp>
      <p:cxnSp>
        <p:nvCxnSpPr>
          <p:cNvPr id="4" name="Straight Connector 3">
            <a:extLst>
              <a:ext uri="{FF2B5EF4-FFF2-40B4-BE49-F238E27FC236}">
                <a16:creationId xmlns:a16="http://schemas.microsoft.com/office/drawing/2014/main" id="{7F927CAA-9508-4A64-B51E-BAB6D15986FC}"/>
              </a:ext>
            </a:extLst>
          </p:cNvPr>
          <p:cNvCxnSpPr/>
          <p:nvPr/>
        </p:nvCxnSpPr>
        <p:spPr>
          <a:xfrm>
            <a:off x="969396" y="2915529"/>
            <a:ext cx="18754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FCCD992-8181-452E-8825-6D2898C22725}"/>
              </a:ext>
            </a:extLst>
          </p:cNvPr>
          <p:cNvCxnSpPr>
            <a:cxnSpLocks/>
          </p:cNvCxnSpPr>
          <p:nvPr/>
        </p:nvCxnSpPr>
        <p:spPr>
          <a:xfrm>
            <a:off x="1907137" y="2916190"/>
            <a:ext cx="0" cy="1023257"/>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4B87BFC-CA62-4385-B656-949E3CA32843}"/>
              </a:ext>
            </a:extLst>
          </p:cNvPr>
          <p:cNvSpPr txBox="1"/>
          <p:nvPr/>
        </p:nvSpPr>
        <p:spPr>
          <a:xfrm>
            <a:off x="1630458" y="2599261"/>
            <a:ext cx="553357" cy="369332"/>
          </a:xfrm>
          <a:prstGeom prst="rect">
            <a:avLst/>
          </a:prstGeom>
          <a:noFill/>
        </p:spPr>
        <p:txBody>
          <a:bodyPr wrap="none" rtlCol="0">
            <a:spAutoFit/>
          </a:bodyPr>
          <a:lstStyle/>
          <a:p>
            <a:r>
              <a:rPr lang="nl-BE" dirty="0">
                <a:solidFill>
                  <a:srgbClr val="4472BE"/>
                </a:solidFill>
              </a:rPr>
              <a:t>KBC</a:t>
            </a:r>
          </a:p>
        </p:txBody>
      </p:sp>
      <p:cxnSp>
        <p:nvCxnSpPr>
          <p:cNvPr id="30" name="Straight Connector 29">
            <a:extLst>
              <a:ext uri="{FF2B5EF4-FFF2-40B4-BE49-F238E27FC236}">
                <a16:creationId xmlns:a16="http://schemas.microsoft.com/office/drawing/2014/main" id="{41A9AE58-E5D3-4C43-BF5C-851FFBBEA23E}"/>
              </a:ext>
            </a:extLst>
          </p:cNvPr>
          <p:cNvCxnSpPr/>
          <p:nvPr/>
        </p:nvCxnSpPr>
        <p:spPr>
          <a:xfrm>
            <a:off x="3294957" y="2915529"/>
            <a:ext cx="18754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88026C6-B98C-4D4F-87EC-436E99B21EF2}"/>
              </a:ext>
            </a:extLst>
          </p:cNvPr>
          <p:cNvCxnSpPr>
            <a:cxnSpLocks/>
          </p:cNvCxnSpPr>
          <p:nvPr/>
        </p:nvCxnSpPr>
        <p:spPr>
          <a:xfrm>
            <a:off x="4232698" y="2916190"/>
            <a:ext cx="0" cy="1023257"/>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0E96849-1891-4BE8-9952-821D80947D59}"/>
              </a:ext>
            </a:extLst>
          </p:cNvPr>
          <p:cNvSpPr txBox="1"/>
          <p:nvPr/>
        </p:nvSpPr>
        <p:spPr>
          <a:xfrm>
            <a:off x="3956019" y="2599261"/>
            <a:ext cx="537327" cy="369332"/>
          </a:xfrm>
          <a:prstGeom prst="rect">
            <a:avLst/>
          </a:prstGeom>
          <a:noFill/>
        </p:spPr>
        <p:txBody>
          <a:bodyPr wrap="none" rtlCol="0">
            <a:spAutoFit/>
          </a:bodyPr>
          <a:lstStyle/>
          <a:p>
            <a:r>
              <a:rPr lang="nl-BE" dirty="0">
                <a:solidFill>
                  <a:srgbClr val="4472BE"/>
                </a:solidFill>
              </a:rPr>
              <a:t>ING</a:t>
            </a:r>
          </a:p>
        </p:txBody>
      </p:sp>
      <p:sp>
        <p:nvSpPr>
          <p:cNvPr id="33" name="TextBox 32">
            <a:extLst>
              <a:ext uri="{FF2B5EF4-FFF2-40B4-BE49-F238E27FC236}">
                <a16:creationId xmlns:a16="http://schemas.microsoft.com/office/drawing/2014/main" id="{86DEF8C5-5C6F-472B-AE8C-022C0EF7011A}"/>
              </a:ext>
            </a:extLst>
          </p:cNvPr>
          <p:cNvSpPr txBox="1"/>
          <p:nvPr/>
        </p:nvSpPr>
        <p:spPr>
          <a:xfrm>
            <a:off x="4007182" y="4103101"/>
            <a:ext cx="1822935" cy="369332"/>
          </a:xfrm>
          <a:prstGeom prst="rect">
            <a:avLst/>
          </a:prstGeom>
          <a:noFill/>
        </p:spPr>
        <p:txBody>
          <a:bodyPr wrap="none" rtlCol="0">
            <a:spAutoFit/>
          </a:bodyPr>
          <a:lstStyle/>
          <a:p>
            <a:r>
              <a:rPr lang="nl-BE" dirty="0">
                <a:solidFill>
                  <a:schemeClr val="accent6">
                    <a:lumMod val="75000"/>
                  </a:schemeClr>
                </a:solidFill>
              </a:rPr>
              <a:t>550001 KBC Bank</a:t>
            </a:r>
          </a:p>
        </p:txBody>
      </p:sp>
      <p:sp>
        <p:nvSpPr>
          <p:cNvPr id="34" name="TextBox 33">
            <a:extLst>
              <a:ext uri="{FF2B5EF4-FFF2-40B4-BE49-F238E27FC236}">
                <a16:creationId xmlns:a16="http://schemas.microsoft.com/office/drawing/2014/main" id="{4F2954D3-E9C3-4622-9550-E47C8E69AAD3}"/>
              </a:ext>
            </a:extLst>
          </p:cNvPr>
          <p:cNvSpPr txBox="1"/>
          <p:nvPr/>
        </p:nvSpPr>
        <p:spPr>
          <a:xfrm>
            <a:off x="5931279" y="4103101"/>
            <a:ext cx="898003" cy="369332"/>
          </a:xfrm>
          <a:prstGeom prst="rect">
            <a:avLst/>
          </a:prstGeom>
          <a:noFill/>
        </p:spPr>
        <p:txBody>
          <a:bodyPr wrap="none" rtlCol="0">
            <a:spAutoFit/>
          </a:bodyPr>
          <a:lstStyle/>
          <a:p>
            <a:r>
              <a:rPr lang="nl-BE" dirty="0">
                <a:solidFill>
                  <a:schemeClr val="accent6">
                    <a:lumMod val="75000"/>
                  </a:schemeClr>
                </a:solidFill>
              </a:rPr>
              <a:t>-10.000</a:t>
            </a:r>
          </a:p>
        </p:txBody>
      </p:sp>
      <p:sp>
        <p:nvSpPr>
          <p:cNvPr id="35" name="TextBox 34">
            <a:extLst>
              <a:ext uri="{FF2B5EF4-FFF2-40B4-BE49-F238E27FC236}">
                <a16:creationId xmlns:a16="http://schemas.microsoft.com/office/drawing/2014/main" id="{0FBEDF36-F588-47F9-9B60-ADB32C8C28E5}"/>
              </a:ext>
            </a:extLst>
          </p:cNvPr>
          <p:cNvSpPr txBox="1"/>
          <p:nvPr/>
        </p:nvSpPr>
        <p:spPr>
          <a:xfrm>
            <a:off x="4206089" y="4303711"/>
            <a:ext cx="1436099" cy="307777"/>
          </a:xfrm>
          <a:prstGeom prst="rect">
            <a:avLst/>
          </a:prstGeom>
          <a:noFill/>
        </p:spPr>
        <p:txBody>
          <a:bodyPr wrap="none" rtlCol="0">
            <a:spAutoFit/>
          </a:bodyPr>
          <a:lstStyle/>
          <a:p>
            <a:r>
              <a:rPr lang="nl-BE" sz="1400" dirty="0">
                <a:solidFill>
                  <a:schemeClr val="accent6">
                    <a:lumMod val="75000"/>
                  </a:schemeClr>
                </a:solidFill>
              </a:rPr>
              <a:t>storting naar ING</a:t>
            </a:r>
          </a:p>
        </p:txBody>
      </p:sp>
      <p:sp>
        <p:nvSpPr>
          <p:cNvPr id="36" name="TextBox 35">
            <a:extLst>
              <a:ext uri="{FF2B5EF4-FFF2-40B4-BE49-F238E27FC236}">
                <a16:creationId xmlns:a16="http://schemas.microsoft.com/office/drawing/2014/main" id="{14963C04-EE62-4692-A818-658D2720CCC2}"/>
              </a:ext>
            </a:extLst>
          </p:cNvPr>
          <p:cNvSpPr txBox="1"/>
          <p:nvPr/>
        </p:nvSpPr>
        <p:spPr>
          <a:xfrm>
            <a:off x="2879923" y="4091683"/>
            <a:ext cx="1181734" cy="369332"/>
          </a:xfrm>
          <a:prstGeom prst="rect">
            <a:avLst/>
          </a:prstGeom>
          <a:noFill/>
        </p:spPr>
        <p:txBody>
          <a:bodyPr wrap="none" rtlCol="0">
            <a:spAutoFit/>
          </a:bodyPr>
          <a:lstStyle/>
          <a:p>
            <a:r>
              <a:rPr lang="nl-BE" dirty="0">
                <a:solidFill>
                  <a:schemeClr val="accent6">
                    <a:lumMod val="75000"/>
                  </a:schemeClr>
                </a:solidFill>
              </a:rPr>
              <a:t>19/01/21&lt;</a:t>
            </a:r>
          </a:p>
        </p:txBody>
      </p:sp>
      <p:sp>
        <p:nvSpPr>
          <p:cNvPr id="37" name="TextBox 36">
            <a:extLst>
              <a:ext uri="{FF2B5EF4-FFF2-40B4-BE49-F238E27FC236}">
                <a16:creationId xmlns:a16="http://schemas.microsoft.com/office/drawing/2014/main" id="{43051C37-A61E-4089-B6A1-50FB817A1044}"/>
              </a:ext>
            </a:extLst>
          </p:cNvPr>
          <p:cNvSpPr txBox="1"/>
          <p:nvPr/>
        </p:nvSpPr>
        <p:spPr>
          <a:xfrm>
            <a:off x="2105388" y="2952046"/>
            <a:ext cx="827471" cy="369332"/>
          </a:xfrm>
          <a:prstGeom prst="rect">
            <a:avLst/>
          </a:prstGeom>
          <a:noFill/>
        </p:spPr>
        <p:txBody>
          <a:bodyPr wrap="none" rtlCol="0">
            <a:spAutoFit/>
          </a:bodyPr>
          <a:lstStyle/>
          <a:p>
            <a:r>
              <a:rPr lang="nl-BE" dirty="0">
                <a:solidFill>
                  <a:schemeClr val="accent6">
                    <a:lumMod val="75000"/>
                  </a:schemeClr>
                </a:solidFill>
              </a:rPr>
              <a:t>10.000</a:t>
            </a:r>
          </a:p>
        </p:txBody>
      </p:sp>
      <p:sp>
        <p:nvSpPr>
          <p:cNvPr id="38" name="TextBox 37">
            <a:extLst>
              <a:ext uri="{FF2B5EF4-FFF2-40B4-BE49-F238E27FC236}">
                <a16:creationId xmlns:a16="http://schemas.microsoft.com/office/drawing/2014/main" id="{DFE03235-C35F-4A18-9CB8-8AD8DB0C95A6}"/>
              </a:ext>
            </a:extLst>
          </p:cNvPr>
          <p:cNvSpPr txBox="1"/>
          <p:nvPr/>
        </p:nvSpPr>
        <p:spPr>
          <a:xfrm>
            <a:off x="2632778" y="2677186"/>
            <a:ext cx="320922" cy="276999"/>
          </a:xfrm>
          <a:prstGeom prst="rect">
            <a:avLst/>
          </a:prstGeom>
          <a:noFill/>
        </p:spPr>
        <p:txBody>
          <a:bodyPr wrap="none" rtlCol="0">
            <a:spAutoFit/>
          </a:bodyPr>
          <a:lstStyle/>
          <a:p>
            <a:r>
              <a:rPr lang="nl-BE" sz="1200" b="1" dirty="0">
                <a:solidFill>
                  <a:srgbClr val="4472C4"/>
                </a:solidFill>
              </a:rPr>
              <a:t>Cr</a:t>
            </a:r>
          </a:p>
        </p:txBody>
      </p:sp>
      <p:sp>
        <p:nvSpPr>
          <p:cNvPr id="39" name="TextBox 38">
            <a:extLst>
              <a:ext uri="{FF2B5EF4-FFF2-40B4-BE49-F238E27FC236}">
                <a16:creationId xmlns:a16="http://schemas.microsoft.com/office/drawing/2014/main" id="{F35614FB-093D-4837-964E-941A8CDC5472}"/>
              </a:ext>
            </a:extLst>
          </p:cNvPr>
          <p:cNvSpPr txBox="1"/>
          <p:nvPr/>
        </p:nvSpPr>
        <p:spPr>
          <a:xfrm>
            <a:off x="873916" y="2679405"/>
            <a:ext cx="282450" cy="276999"/>
          </a:xfrm>
          <a:prstGeom prst="rect">
            <a:avLst/>
          </a:prstGeom>
          <a:noFill/>
        </p:spPr>
        <p:txBody>
          <a:bodyPr wrap="none" rtlCol="0">
            <a:spAutoFit/>
          </a:bodyPr>
          <a:lstStyle/>
          <a:p>
            <a:r>
              <a:rPr lang="nl-BE" sz="1200" b="1" dirty="0">
                <a:solidFill>
                  <a:srgbClr val="4472C4"/>
                </a:solidFill>
              </a:rPr>
              <a:t>D</a:t>
            </a:r>
          </a:p>
        </p:txBody>
      </p:sp>
      <p:sp>
        <p:nvSpPr>
          <p:cNvPr id="40" name="TextBox 39">
            <a:extLst>
              <a:ext uri="{FF2B5EF4-FFF2-40B4-BE49-F238E27FC236}">
                <a16:creationId xmlns:a16="http://schemas.microsoft.com/office/drawing/2014/main" id="{6F42AAD3-8457-49C8-ADB0-4B52D9005253}"/>
              </a:ext>
            </a:extLst>
          </p:cNvPr>
          <p:cNvSpPr txBox="1"/>
          <p:nvPr/>
        </p:nvSpPr>
        <p:spPr>
          <a:xfrm>
            <a:off x="3221084" y="2692652"/>
            <a:ext cx="282450" cy="276999"/>
          </a:xfrm>
          <a:prstGeom prst="rect">
            <a:avLst/>
          </a:prstGeom>
          <a:noFill/>
        </p:spPr>
        <p:txBody>
          <a:bodyPr wrap="none" rtlCol="0">
            <a:spAutoFit/>
          </a:bodyPr>
          <a:lstStyle/>
          <a:p>
            <a:r>
              <a:rPr lang="nl-BE" sz="1200" b="1" dirty="0">
                <a:solidFill>
                  <a:srgbClr val="4472C4"/>
                </a:solidFill>
              </a:rPr>
              <a:t>D</a:t>
            </a:r>
          </a:p>
        </p:txBody>
      </p:sp>
      <p:sp>
        <p:nvSpPr>
          <p:cNvPr id="41" name="TextBox 40">
            <a:extLst>
              <a:ext uri="{FF2B5EF4-FFF2-40B4-BE49-F238E27FC236}">
                <a16:creationId xmlns:a16="http://schemas.microsoft.com/office/drawing/2014/main" id="{53596838-25B4-40F5-B39D-04C0322956F6}"/>
              </a:ext>
            </a:extLst>
          </p:cNvPr>
          <p:cNvSpPr txBox="1"/>
          <p:nvPr/>
        </p:nvSpPr>
        <p:spPr>
          <a:xfrm>
            <a:off x="4923390" y="2692652"/>
            <a:ext cx="320922" cy="276999"/>
          </a:xfrm>
          <a:prstGeom prst="rect">
            <a:avLst/>
          </a:prstGeom>
          <a:noFill/>
        </p:spPr>
        <p:txBody>
          <a:bodyPr wrap="none" rtlCol="0">
            <a:spAutoFit/>
          </a:bodyPr>
          <a:lstStyle/>
          <a:p>
            <a:r>
              <a:rPr lang="nl-BE" sz="1200" b="1" dirty="0">
                <a:solidFill>
                  <a:srgbClr val="4472C4"/>
                </a:solidFill>
              </a:rPr>
              <a:t>Cr</a:t>
            </a:r>
          </a:p>
        </p:txBody>
      </p:sp>
      <p:sp>
        <p:nvSpPr>
          <p:cNvPr id="43" name="TextBox 42">
            <a:extLst>
              <a:ext uri="{FF2B5EF4-FFF2-40B4-BE49-F238E27FC236}">
                <a16:creationId xmlns:a16="http://schemas.microsoft.com/office/drawing/2014/main" id="{9B04D827-8DA2-418D-A206-9AA4E0520E47}"/>
              </a:ext>
            </a:extLst>
          </p:cNvPr>
          <p:cNvSpPr txBox="1"/>
          <p:nvPr/>
        </p:nvSpPr>
        <p:spPr>
          <a:xfrm>
            <a:off x="4019146" y="4950039"/>
            <a:ext cx="1806905" cy="369332"/>
          </a:xfrm>
          <a:prstGeom prst="rect">
            <a:avLst/>
          </a:prstGeom>
          <a:noFill/>
        </p:spPr>
        <p:txBody>
          <a:bodyPr wrap="none" rtlCol="0">
            <a:spAutoFit/>
          </a:bodyPr>
          <a:lstStyle/>
          <a:p>
            <a:r>
              <a:rPr lang="nl-BE" dirty="0">
                <a:solidFill>
                  <a:srgbClr val="7030A0"/>
                </a:solidFill>
              </a:rPr>
              <a:t>550002 ING Bank</a:t>
            </a:r>
          </a:p>
        </p:txBody>
      </p:sp>
      <p:sp>
        <p:nvSpPr>
          <p:cNvPr id="44" name="TextBox 43">
            <a:extLst>
              <a:ext uri="{FF2B5EF4-FFF2-40B4-BE49-F238E27FC236}">
                <a16:creationId xmlns:a16="http://schemas.microsoft.com/office/drawing/2014/main" id="{27A35586-96B4-4F63-BB1E-3DFD20304FF1}"/>
              </a:ext>
            </a:extLst>
          </p:cNvPr>
          <p:cNvSpPr txBox="1"/>
          <p:nvPr/>
        </p:nvSpPr>
        <p:spPr>
          <a:xfrm>
            <a:off x="5941992" y="4931287"/>
            <a:ext cx="942887" cy="369332"/>
          </a:xfrm>
          <a:prstGeom prst="rect">
            <a:avLst/>
          </a:prstGeom>
          <a:noFill/>
        </p:spPr>
        <p:txBody>
          <a:bodyPr wrap="none" rtlCol="0">
            <a:spAutoFit/>
          </a:bodyPr>
          <a:lstStyle/>
          <a:p>
            <a:r>
              <a:rPr lang="nl-BE" dirty="0">
                <a:solidFill>
                  <a:srgbClr val="7030A0"/>
                </a:solidFill>
              </a:rPr>
              <a:t>+10.000</a:t>
            </a:r>
          </a:p>
        </p:txBody>
      </p:sp>
      <p:sp>
        <p:nvSpPr>
          <p:cNvPr id="45" name="TextBox 44">
            <a:extLst>
              <a:ext uri="{FF2B5EF4-FFF2-40B4-BE49-F238E27FC236}">
                <a16:creationId xmlns:a16="http://schemas.microsoft.com/office/drawing/2014/main" id="{9DC4927C-9383-48A7-9ECB-A4363D82AA58}"/>
              </a:ext>
            </a:extLst>
          </p:cNvPr>
          <p:cNvSpPr txBox="1"/>
          <p:nvPr/>
        </p:nvSpPr>
        <p:spPr>
          <a:xfrm>
            <a:off x="4216802" y="5131897"/>
            <a:ext cx="1378967" cy="307777"/>
          </a:xfrm>
          <a:prstGeom prst="rect">
            <a:avLst/>
          </a:prstGeom>
          <a:noFill/>
        </p:spPr>
        <p:txBody>
          <a:bodyPr wrap="none" rtlCol="0">
            <a:spAutoFit/>
          </a:bodyPr>
          <a:lstStyle/>
          <a:p>
            <a:r>
              <a:rPr lang="nl-BE" sz="1400" dirty="0">
                <a:solidFill>
                  <a:srgbClr val="7030A0"/>
                </a:solidFill>
              </a:rPr>
              <a:t>storting van KBC</a:t>
            </a:r>
          </a:p>
        </p:txBody>
      </p:sp>
      <p:sp>
        <p:nvSpPr>
          <p:cNvPr id="46" name="TextBox 45">
            <a:extLst>
              <a:ext uri="{FF2B5EF4-FFF2-40B4-BE49-F238E27FC236}">
                <a16:creationId xmlns:a16="http://schemas.microsoft.com/office/drawing/2014/main" id="{1594286E-6AFA-4C15-B736-32C5F060AEE5}"/>
              </a:ext>
            </a:extLst>
          </p:cNvPr>
          <p:cNvSpPr txBox="1"/>
          <p:nvPr/>
        </p:nvSpPr>
        <p:spPr>
          <a:xfrm>
            <a:off x="2911833" y="4929246"/>
            <a:ext cx="1066318" cy="369332"/>
          </a:xfrm>
          <a:prstGeom prst="rect">
            <a:avLst/>
          </a:prstGeom>
          <a:noFill/>
        </p:spPr>
        <p:txBody>
          <a:bodyPr wrap="none" rtlCol="0">
            <a:spAutoFit/>
          </a:bodyPr>
          <a:lstStyle/>
          <a:p>
            <a:r>
              <a:rPr lang="nl-BE" dirty="0">
                <a:solidFill>
                  <a:srgbClr val="7030A0"/>
                </a:solidFill>
              </a:rPr>
              <a:t>22/01/21</a:t>
            </a:r>
          </a:p>
        </p:txBody>
      </p:sp>
      <p:sp>
        <p:nvSpPr>
          <p:cNvPr id="47" name="TextBox 46">
            <a:extLst>
              <a:ext uri="{FF2B5EF4-FFF2-40B4-BE49-F238E27FC236}">
                <a16:creationId xmlns:a16="http://schemas.microsoft.com/office/drawing/2014/main" id="{529583CD-3625-488F-8992-2E908709F418}"/>
              </a:ext>
            </a:extLst>
          </p:cNvPr>
          <p:cNvSpPr txBox="1"/>
          <p:nvPr/>
        </p:nvSpPr>
        <p:spPr>
          <a:xfrm>
            <a:off x="3249727" y="2957280"/>
            <a:ext cx="827471" cy="369332"/>
          </a:xfrm>
          <a:prstGeom prst="rect">
            <a:avLst/>
          </a:prstGeom>
          <a:noFill/>
        </p:spPr>
        <p:txBody>
          <a:bodyPr wrap="none" rtlCol="0">
            <a:spAutoFit/>
          </a:bodyPr>
          <a:lstStyle/>
          <a:p>
            <a:r>
              <a:rPr lang="nl-BE" dirty="0">
                <a:solidFill>
                  <a:srgbClr val="7030A0"/>
                </a:solidFill>
              </a:rPr>
              <a:t>10.000</a:t>
            </a:r>
          </a:p>
        </p:txBody>
      </p:sp>
      <p:sp>
        <p:nvSpPr>
          <p:cNvPr id="48" name="TextBox 47">
            <a:extLst>
              <a:ext uri="{FF2B5EF4-FFF2-40B4-BE49-F238E27FC236}">
                <a16:creationId xmlns:a16="http://schemas.microsoft.com/office/drawing/2014/main" id="{B168C797-EAD9-48B1-B7FD-5E5CFDDDA175}"/>
              </a:ext>
            </a:extLst>
          </p:cNvPr>
          <p:cNvSpPr txBox="1"/>
          <p:nvPr/>
        </p:nvSpPr>
        <p:spPr>
          <a:xfrm>
            <a:off x="6698064" y="2935997"/>
            <a:ext cx="827471" cy="369332"/>
          </a:xfrm>
          <a:prstGeom prst="rect">
            <a:avLst/>
          </a:prstGeom>
          <a:noFill/>
        </p:spPr>
        <p:txBody>
          <a:bodyPr wrap="none" rtlCol="0">
            <a:spAutoFit/>
          </a:bodyPr>
          <a:lstStyle/>
          <a:p>
            <a:r>
              <a:rPr lang="nl-BE" dirty="0">
                <a:solidFill>
                  <a:srgbClr val="7030A0"/>
                </a:solidFill>
              </a:rPr>
              <a:t>10.000</a:t>
            </a:r>
          </a:p>
        </p:txBody>
      </p:sp>
      <p:cxnSp>
        <p:nvCxnSpPr>
          <p:cNvPr id="49" name="Straight Connector 48">
            <a:extLst>
              <a:ext uri="{FF2B5EF4-FFF2-40B4-BE49-F238E27FC236}">
                <a16:creationId xmlns:a16="http://schemas.microsoft.com/office/drawing/2014/main" id="{09A81434-20DF-46CE-ADC0-53EA356ACC9D}"/>
              </a:ext>
            </a:extLst>
          </p:cNvPr>
          <p:cNvCxnSpPr/>
          <p:nvPr/>
        </p:nvCxnSpPr>
        <p:spPr>
          <a:xfrm>
            <a:off x="5546644" y="2912426"/>
            <a:ext cx="18754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7E3DA2A-B4D0-4046-83E5-017B9B51CF01}"/>
              </a:ext>
            </a:extLst>
          </p:cNvPr>
          <p:cNvCxnSpPr>
            <a:cxnSpLocks/>
          </p:cNvCxnSpPr>
          <p:nvPr/>
        </p:nvCxnSpPr>
        <p:spPr>
          <a:xfrm>
            <a:off x="6484385" y="2913087"/>
            <a:ext cx="0" cy="1023257"/>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AF2DACF5-74A8-4961-B0A5-FF72C922E5B2}"/>
              </a:ext>
            </a:extLst>
          </p:cNvPr>
          <p:cNvSpPr txBox="1"/>
          <p:nvPr/>
        </p:nvSpPr>
        <p:spPr>
          <a:xfrm>
            <a:off x="6043094" y="2595592"/>
            <a:ext cx="886781" cy="369332"/>
          </a:xfrm>
          <a:prstGeom prst="rect">
            <a:avLst/>
          </a:prstGeom>
          <a:noFill/>
        </p:spPr>
        <p:txBody>
          <a:bodyPr wrap="none" rtlCol="0">
            <a:spAutoFit/>
          </a:bodyPr>
          <a:lstStyle/>
          <a:p>
            <a:r>
              <a:rPr lang="nl-BE" dirty="0">
                <a:solidFill>
                  <a:srgbClr val="4472BE"/>
                </a:solidFill>
              </a:rPr>
              <a:t>580000</a:t>
            </a:r>
          </a:p>
        </p:txBody>
      </p:sp>
      <p:sp>
        <p:nvSpPr>
          <p:cNvPr id="55" name="TextBox 54">
            <a:extLst>
              <a:ext uri="{FF2B5EF4-FFF2-40B4-BE49-F238E27FC236}">
                <a16:creationId xmlns:a16="http://schemas.microsoft.com/office/drawing/2014/main" id="{41EE346B-28F4-44A4-8AAF-DC8858BC40FF}"/>
              </a:ext>
            </a:extLst>
          </p:cNvPr>
          <p:cNvSpPr txBox="1"/>
          <p:nvPr/>
        </p:nvSpPr>
        <p:spPr>
          <a:xfrm>
            <a:off x="5472771" y="2689549"/>
            <a:ext cx="282450" cy="276999"/>
          </a:xfrm>
          <a:prstGeom prst="rect">
            <a:avLst/>
          </a:prstGeom>
          <a:noFill/>
        </p:spPr>
        <p:txBody>
          <a:bodyPr wrap="none" rtlCol="0">
            <a:spAutoFit/>
          </a:bodyPr>
          <a:lstStyle/>
          <a:p>
            <a:r>
              <a:rPr lang="nl-BE" sz="1200" b="1" dirty="0">
                <a:solidFill>
                  <a:srgbClr val="4472C4"/>
                </a:solidFill>
              </a:rPr>
              <a:t>D</a:t>
            </a:r>
          </a:p>
        </p:txBody>
      </p:sp>
      <p:sp>
        <p:nvSpPr>
          <p:cNvPr id="56" name="TextBox 55">
            <a:extLst>
              <a:ext uri="{FF2B5EF4-FFF2-40B4-BE49-F238E27FC236}">
                <a16:creationId xmlns:a16="http://schemas.microsoft.com/office/drawing/2014/main" id="{1640F249-D883-4D85-8DF7-0AC183018434}"/>
              </a:ext>
            </a:extLst>
          </p:cNvPr>
          <p:cNvSpPr txBox="1"/>
          <p:nvPr/>
        </p:nvSpPr>
        <p:spPr>
          <a:xfrm>
            <a:off x="7175077" y="2689549"/>
            <a:ext cx="320922" cy="276999"/>
          </a:xfrm>
          <a:prstGeom prst="rect">
            <a:avLst/>
          </a:prstGeom>
          <a:noFill/>
        </p:spPr>
        <p:txBody>
          <a:bodyPr wrap="none" rtlCol="0">
            <a:spAutoFit/>
          </a:bodyPr>
          <a:lstStyle/>
          <a:p>
            <a:r>
              <a:rPr lang="nl-BE" sz="1200" b="1" dirty="0">
                <a:solidFill>
                  <a:srgbClr val="4472C4"/>
                </a:solidFill>
              </a:rPr>
              <a:t>Cr</a:t>
            </a:r>
          </a:p>
        </p:txBody>
      </p:sp>
      <p:sp>
        <p:nvSpPr>
          <p:cNvPr id="57" name="TextBox 56">
            <a:extLst>
              <a:ext uri="{FF2B5EF4-FFF2-40B4-BE49-F238E27FC236}">
                <a16:creationId xmlns:a16="http://schemas.microsoft.com/office/drawing/2014/main" id="{E5009E59-3791-48DF-82BC-A80E2570B4CA}"/>
              </a:ext>
            </a:extLst>
          </p:cNvPr>
          <p:cNvSpPr txBox="1"/>
          <p:nvPr/>
        </p:nvSpPr>
        <p:spPr>
          <a:xfrm>
            <a:off x="5463226" y="2945447"/>
            <a:ext cx="827471" cy="369332"/>
          </a:xfrm>
          <a:prstGeom prst="rect">
            <a:avLst/>
          </a:prstGeom>
          <a:noFill/>
        </p:spPr>
        <p:txBody>
          <a:bodyPr wrap="none" rtlCol="0">
            <a:spAutoFit/>
          </a:bodyPr>
          <a:lstStyle/>
          <a:p>
            <a:r>
              <a:rPr lang="nl-BE" dirty="0">
                <a:solidFill>
                  <a:schemeClr val="accent6">
                    <a:lumMod val="75000"/>
                  </a:schemeClr>
                </a:solidFill>
              </a:rPr>
              <a:t>10.000</a:t>
            </a:r>
          </a:p>
        </p:txBody>
      </p:sp>
      <p:sp>
        <p:nvSpPr>
          <p:cNvPr id="59" name="TextBox 58">
            <a:extLst>
              <a:ext uri="{FF2B5EF4-FFF2-40B4-BE49-F238E27FC236}">
                <a16:creationId xmlns:a16="http://schemas.microsoft.com/office/drawing/2014/main" id="{09032FAD-07C1-4377-A14C-05FD720BAE6B}"/>
              </a:ext>
            </a:extLst>
          </p:cNvPr>
          <p:cNvSpPr txBox="1"/>
          <p:nvPr/>
        </p:nvSpPr>
        <p:spPr>
          <a:xfrm>
            <a:off x="5857047" y="2410926"/>
            <a:ext cx="1288494" cy="369332"/>
          </a:xfrm>
          <a:prstGeom prst="rect">
            <a:avLst/>
          </a:prstGeom>
          <a:noFill/>
        </p:spPr>
        <p:txBody>
          <a:bodyPr wrap="none" rtlCol="0">
            <a:spAutoFit/>
          </a:bodyPr>
          <a:lstStyle/>
          <a:p>
            <a:r>
              <a:rPr lang="nl-BE" b="1" dirty="0">
                <a:solidFill>
                  <a:srgbClr val="4472BE"/>
                </a:solidFill>
              </a:rPr>
              <a:t>TRANSFERT</a:t>
            </a:r>
          </a:p>
        </p:txBody>
      </p:sp>
      <p:sp>
        <p:nvSpPr>
          <p:cNvPr id="5" name="Left Brace 4">
            <a:extLst>
              <a:ext uri="{FF2B5EF4-FFF2-40B4-BE49-F238E27FC236}">
                <a16:creationId xmlns:a16="http://schemas.microsoft.com/office/drawing/2014/main" id="{8A0240B8-E511-4483-B463-4844B3A6FF3D}"/>
              </a:ext>
            </a:extLst>
          </p:cNvPr>
          <p:cNvSpPr/>
          <p:nvPr/>
        </p:nvSpPr>
        <p:spPr>
          <a:xfrm rot="16200000">
            <a:off x="6364308" y="2503404"/>
            <a:ext cx="271514" cy="1844129"/>
          </a:xfrm>
          <a:prstGeom prst="leftBrace">
            <a:avLst>
              <a:gd name="adj1" fmla="val 113576"/>
              <a:gd name="adj2" fmla="val 3273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6" name="TextBox 5">
            <a:extLst>
              <a:ext uri="{FF2B5EF4-FFF2-40B4-BE49-F238E27FC236}">
                <a16:creationId xmlns:a16="http://schemas.microsoft.com/office/drawing/2014/main" id="{34D3F675-7C24-4A2F-B77B-B848C87CDA9C}"/>
              </a:ext>
            </a:extLst>
          </p:cNvPr>
          <p:cNvSpPr txBox="1"/>
          <p:nvPr/>
        </p:nvSpPr>
        <p:spPr>
          <a:xfrm>
            <a:off x="5856777" y="3561226"/>
            <a:ext cx="659155" cy="369332"/>
          </a:xfrm>
          <a:prstGeom prst="rect">
            <a:avLst/>
          </a:prstGeom>
          <a:noFill/>
        </p:spPr>
        <p:txBody>
          <a:bodyPr wrap="none" rtlCol="0">
            <a:spAutoFit/>
          </a:bodyPr>
          <a:lstStyle/>
          <a:p>
            <a:r>
              <a:rPr lang="nl-BE" dirty="0">
                <a:solidFill>
                  <a:srgbClr val="4472D4"/>
                </a:solidFill>
                <a:latin typeface="Symbol" panose="05050102010706020507" pitchFamily="18" charset="2"/>
              </a:rPr>
              <a:t>S</a:t>
            </a:r>
            <a:r>
              <a:rPr lang="nl-BE" dirty="0">
                <a:solidFill>
                  <a:srgbClr val="4472D4"/>
                </a:solidFill>
              </a:rPr>
              <a:t> = 0</a:t>
            </a:r>
          </a:p>
        </p:txBody>
      </p:sp>
      <p:sp>
        <p:nvSpPr>
          <p:cNvPr id="15" name="TextBox 14">
            <a:extLst>
              <a:ext uri="{FF2B5EF4-FFF2-40B4-BE49-F238E27FC236}">
                <a16:creationId xmlns:a16="http://schemas.microsoft.com/office/drawing/2014/main" id="{86A8D239-5E27-4700-8A9E-298E1DE7C965}"/>
              </a:ext>
            </a:extLst>
          </p:cNvPr>
          <p:cNvSpPr txBox="1"/>
          <p:nvPr/>
        </p:nvSpPr>
        <p:spPr>
          <a:xfrm>
            <a:off x="1167404" y="5572766"/>
            <a:ext cx="5703484" cy="369332"/>
          </a:xfrm>
          <a:prstGeom prst="rect">
            <a:avLst/>
          </a:prstGeom>
          <a:noFill/>
        </p:spPr>
        <p:txBody>
          <a:bodyPr wrap="none" rtlCol="0">
            <a:spAutoFit/>
          </a:bodyPr>
          <a:lstStyle/>
          <a:p>
            <a:r>
              <a:rPr lang="nl-BE" dirty="0"/>
              <a:t>Transfert rekening moet nul zijn, of kort nadien nul worden</a:t>
            </a:r>
          </a:p>
        </p:txBody>
      </p:sp>
      <p:sp>
        <p:nvSpPr>
          <p:cNvPr id="60" name="TextBox 59">
            <a:extLst>
              <a:ext uri="{FF2B5EF4-FFF2-40B4-BE49-F238E27FC236}">
                <a16:creationId xmlns:a16="http://schemas.microsoft.com/office/drawing/2014/main" id="{CFA6AF07-2FAE-4068-AD42-0815AA8A0ACD}"/>
              </a:ext>
            </a:extLst>
          </p:cNvPr>
          <p:cNvSpPr txBox="1"/>
          <p:nvPr/>
        </p:nvSpPr>
        <p:spPr>
          <a:xfrm>
            <a:off x="1167404" y="5890524"/>
            <a:ext cx="5687583" cy="369332"/>
          </a:xfrm>
          <a:prstGeom prst="rect">
            <a:avLst/>
          </a:prstGeom>
          <a:noFill/>
        </p:spPr>
        <p:txBody>
          <a:bodyPr wrap="none" rtlCol="0">
            <a:spAutoFit/>
          </a:bodyPr>
          <a:lstStyle/>
          <a:p>
            <a:r>
              <a:rPr lang="nl-BE" dirty="0"/>
              <a:t>Oude saldi zijn opnames van bank die niet zijn toegewezen</a:t>
            </a:r>
          </a:p>
        </p:txBody>
      </p:sp>
      <p:sp>
        <p:nvSpPr>
          <p:cNvPr id="61" name="TextBox 60">
            <a:extLst>
              <a:ext uri="{FF2B5EF4-FFF2-40B4-BE49-F238E27FC236}">
                <a16:creationId xmlns:a16="http://schemas.microsoft.com/office/drawing/2014/main" id="{0872D66D-3229-4B19-A324-154550C1EBAF}"/>
              </a:ext>
            </a:extLst>
          </p:cNvPr>
          <p:cNvSpPr txBox="1"/>
          <p:nvPr/>
        </p:nvSpPr>
        <p:spPr>
          <a:xfrm>
            <a:off x="1197296" y="6205857"/>
            <a:ext cx="6473632" cy="369332"/>
          </a:xfrm>
          <a:prstGeom prst="rect">
            <a:avLst/>
          </a:prstGeom>
          <a:noFill/>
        </p:spPr>
        <p:txBody>
          <a:bodyPr wrap="none" rtlCol="0">
            <a:spAutoFit/>
          </a:bodyPr>
          <a:lstStyle/>
          <a:p>
            <a:r>
              <a:rPr lang="nl-BE" dirty="0"/>
              <a:t>In principe enkel bankverrichtingen, geen aanzuivering via diversen</a:t>
            </a:r>
          </a:p>
        </p:txBody>
      </p:sp>
    </p:spTree>
    <p:extLst>
      <p:ext uri="{BB962C8B-B14F-4D97-AF65-F5344CB8AC3E}">
        <p14:creationId xmlns:p14="http://schemas.microsoft.com/office/powerpoint/2010/main" val="53193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43" grpId="0"/>
      <p:bldP spid="44" grpId="0"/>
      <p:bldP spid="45" grpId="0"/>
      <p:bldP spid="46" grpId="0"/>
      <p:bldP spid="47" grpId="0"/>
      <p:bldP spid="48" grpId="0"/>
      <p:bldP spid="54" grpId="0"/>
      <p:bldP spid="55" grpId="0"/>
      <p:bldP spid="56" grpId="0"/>
      <p:bldP spid="57" grpId="0"/>
      <p:bldP spid="59" grpId="0"/>
      <p:bldP spid="5" grpId="0" animBg="1"/>
      <p:bldP spid="6" grpId="0"/>
      <p:bldP spid="15" grpId="0"/>
      <p:bldP spid="60" grpId="0"/>
      <p:bldP spid="61"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5">
            <a:extLst>
              <a:ext uri="{FF2B5EF4-FFF2-40B4-BE49-F238E27FC236}">
                <a16:creationId xmlns:a16="http://schemas.microsoft.com/office/drawing/2014/main" id="{0B7B0A23-3E4D-4750-8903-367E48F341FB}"/>
              </a:ext>
            </a:extLst>
          </p:cNvPr>
          <p:cNvSpPr txBox="1">
            <a:spLocks noChangeArrowheads="1"/>
          </p:cNvSpPr>
          <p:nvPr/>
        </p:nvSpPr>
        <p:spPr bwMode="auto">
          <a:xfrm>
            <a:off x="6806802" y="1689393"/>
            <a:ext cx="186055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Leveranciersrekeningen</a:t>
            </a:r>
            <a:endParaRPr lang="nl-NL"/>
          </a:p>
        </p:txBody>
      </p:sp>
      <p:sp>
        <p:nvSpPr>
          <p:cNvPr id="107" name="Text Box 6">
            <a:extLst>
              <a:ext uri="{FF2B5EF4-FFF2-40B4-BE49-F238E27FC236}">
                <a16:creationId xmlns:a16="http://schemas.microsoft.com/office/drawing/2014/main" id="{4D7CFF46-821D-4034-AE78-3480CF784074}"/>
              </a:ext>
            </a:extLst>
          </p:cNvPr>
          <p:cNvSpPr txBox="1">
            <a:spLocks noChangeArrowheads="1"/>
          </p:cNvSpPr>
          <p:nvPr/>
        </p:nvSpPr>
        <p:spPr bwMode="auto">
          <a:xfrm>
            <a:off x="3843216" y="1670469"/>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Klantenrekeningen</a:t>
            </a:r>
            <a:endParaRPr lang="nl-NL" dirty="0"/>
          </a:p>
        </p:txBody>
      </p:sp>
      <p:sp>
        <p:nvSpPr>
          <p:cNvPr id="111" name="AutoShape 25">
            <a:extLst>
              <a:ext uri="{FF2B5EF4-FFF2-40B4-BE49-F238E27FC236}">
                <a16:creationId xmlns:a16="http://schemas.microsoft.com/office/drawing/2014/main" id="{900650E5-66D1-481F-A834-3C055E276CE8}"/>
              </a:ext>
            </a:extLst>
          </p:cNvPr>
          <p:cNvSpPr>
            <a:spLocks noChangeArrowheads="1"/>
          </p:cNvSpPr>
          <p:nvPr/>
        </p:nvSpPr>
        <p:spPr bwMode="auto">
          <a:xfrm>
            <a:off x="3513354" y="3364710"/>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2" name="Text Box 26">
            <a:extLst>
              <a:ext uri="{FF2B5EF4-FFF2-40B4-BE49-F238E27FC236}">
                <a16:creationId xmlns:a16="http://schemas.microsoft.com/office/drawing/2014/main" id="{B0C70369-3A7C-4533-8AA7-2425CC8EDAA8}"/>
              </a:ext>
            </a:extLst>
          </p:cNvPr>
          <p:cNvSpPr txBox="1">
            <a:spLocks noChangeArrowheads="1"/>
          </p:cNvSpPr>
          <p:nvPr/>
        </p:nvSpPr>
        <p:spPr bwMode="auto">
          <a:xfrm>
            <a:off x="3512519" y="3381699"/>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klanten</a:t>
            </a:r>
            <a:endParaRPr lang="nl-NL" dirty="0"/>
          </a:p>
        </p:txBody>
      </p:sp>
      <p:sp>
        <p:nvSpPr>
          <p:cNvPr id="113" name="AutoShape 27">
            <a:extLst>
              <a:ext uri="{FF2B5EF4-FFF2-40B4-BE49-F238E27FC236}">
                <a16:creationId xmlns:a16="http://schemas.microsoft.com/office/drawing/2014/main" id="{A9D150A9-D36E-4BEA-B4D4-974BCDD2586C}"/>
              </a:ext>
            </a:extLst>
          </p:cNvPr>
          <p:cNvSpPr>
            <a:spLocks noChangeArrowheads="1"/>
          </p:cNvSpPr>
          <p:nvPr/>
        </p:nvSpPr>
        <p:spPr bwMode="auto">
          <a:xfrm>
            <a:off x="4983531" y="3369360"/>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4" name="Text Box 28">
            <a:extLst>
              <a:ext uri="{FF2B5EF4-FFF2-40B4-BE49-F238E27FC236}">
                <a16:creationId xmlns:a16="http://schemas.microsoft.com/office/drawing/2014/main" id="{17AADF20-9A57-4A09-B4B0-249DFBF5909E}"/>
              </a:ext>
            </a:extLst>
          </p:cNvPr>
          <p:cNvSpPr txBox="1">
            <a:spLocks noChangeArrowheads="1"/>
          </p:cNvSpPr>
          <p:nvPr/>
        </p:nvSpPr>
        <p:spPr bwMode="auto">
          <a:xfrm>
            <a:off x="4983531" y="3453497"/>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klant</a:t>
            </a:r>
            <a:endParaRPr lang="nl-NL" dirty="0"/>
          </a:p>
        </p:txBody>
      </p:sp>
      <p:sp>
        <p:nvSpPr>
          <p:cNvPr id="115" name="Line 29">
            <a:extLst>
              <a:ext uri="{FF2B5EF4-FFF2-40B4-BE49-F238E27FC236}">
                <a16:creationId xmlns:a16="http://schemas.microsoft.com/office/drawing/2014/main" id="{07369EAE-DCE6-43E6-BC0F-528144433284}"/>
              </a:ext>
            </a:extLst>
          </p:cNvPr>
          <p:cNvSpPr>
            <a:spLocks noChangeShapeType="1"/>
          </p:cNvSpPr>
          <p:nvPr/>
        </p:nvSpPr>
        <p:spPr bwMode="auto">
          <a:xfrm flipH="1" flipV="1">
            <a:off x="4334243" y="3587752"/>
            <a:ext cx="639404" cy="1073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16" name="Line 30">
            <a:extLst>
              <a:ext uri="{FF2B5EF4-FFF2-40B4-BE49-F238E27FC236}">
                <a16:creationId xmlns:a16="http://schemas.microsoft.com/office/drawing/2014/main" id="{6ACA94D8-888B-4027-A6D9-9D5AEEC1F03D}"/>
              </a:ext>
            </a:extLst>
          </p:cNvPr>
          <p:cNvSpPr>
            <a:spLocks noChangeShapeType="1"/>
          </p:cNvSpPr>
          <p:nvPr/>
        </p:nvSpPr>
        <p:spPr bwMode="auto">
          <a:xfrm>
            <a:off x="4757458" y="2596247"/>
            <a:ext cx="570651" cy="796766"/>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17" name="AutoShape 34">
            <a:extLst>
              <a:ext uri="{FF2B5EF4-FFF2-40B4-BE49-F238E27FC236}">
                <a16:creationId xmlns:a16="http://schemas.microsoft.com/office/drawing/2014/main" id="{F405C0C1-A4CB-4855-9B2F-A699C8BE70F3}"/>
              </a:ext>
            </a:extLst>
          </p:cNvPr>
          <p:cNvSpPr>
            <a:spLocks noChangeArrowheads="1"/>
          </p:cNvSpPr>
          <p:nvPr/>
        </p:nvSpPr>
        <p:spPr bwMode="auto">
          <a:xfrm>
            <a:off x="6591508" y="3350311"/>
            <a:ext cx="800100" cy="68448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8" name="Text Box 35">
            <a:extLst>
              <a:ext uri="{FF2B5EF4-FFF2-40B4-BE49-F238E27FC236}">
                <a16:creationId xmlns:a16="http://schemas.microsoft.com/office/drawing/2014/main" id="{A0418849-58CF-4F77-A078-049D13E5A6FC}"/>
              </a:ext>
            </a:extLst>
          </p:cNvPr>
          <p:cNvSpPr txBox="1">
            <a:spLocks noChangeArrowheads="1"/>
          </p:cNvSpPr>
          <p:nvPr/>
        </p:nvSpPr>
        <p:spPr bwMode="auto">
          <a:xfrm>
            <a:off x="6609249" y="3426123"/>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lev.</a:t>
            </a:r>
            <a:endParaRPr lang="nl-NL" dirty="0"/>
          </a:p>
        </p:txBody>
      </p:sp>
      <p:sp>
        <p:nvSpPr>
          <p:cNvPr id="140" name="AutoShape 36">
            <a:extLst>
              <a:ext uri="{FF2B5EF4-FFF2-40B4-BE49-F238E27FC236}">
                <a16:creationId xmlns:a16="http://schemas.microsoft.com/office/drawing/2014/main" id="{0A792CDF-2B62-41FC-B408-422B3105C35A}"/>
              </a:ext>
            </a:extLst>
          </p:cNvPr>
          <p:cNvSpPr>
            <a:spLocks noChangeArrowheads="1"/>
          </p:cNvSpPr>
          <p:nvPr/>
        </p:nvSpPr>
        <p:spPr bwMode="auto">
          <a:xfrm>
            <a:off x="8040896" y="3347135"/>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44" name="Text Box 37">
            <a:extLst>
              <a:ext uri="{FF2B5EF4-FFF2-40B4-BE49-F238E27FC236}">
                <a16:creationId xmlns:a16="http://schemas.microsoft.com/office/drawing/2014/main" id="{1BBE8F2F-6F8E-4159-B87A-2008C228E891}"/>
              </a:ext>
            </a:extLst>
          </p:cNvPr>
          <p:cNvSpPr txBox="1">
            <a:spLocks noChangeArrowheads="1"/>
          </p:cNvSpPr>
          <p:nvPr/>
        </p:nvSpPr>
        <p:spPr bwMode="auto">
          <a:xfrm>
            <a:off x="8040896" y="3431272"/>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Historiek</a:t>
            </a:r>
          </a:p>
          <a:p>
            <a:pPr algn="ctr" eaLnBrk="1" hangingPunct="1"/>
            <a:r>
              <a:rPr lang="nl-NL" sz="1000"/>
              <a:t>Per</a:t>
            </a:r>
          </a:p>
          <a:p>
            <a:pPr algn="ctr" eaLnBrk="1" hangingPunct="1"/>
            <a:r>
              <a:rPr lang="nl-NL" sz="1000"/>
              <a:t>leveran-</a:t>
            </a:r>
          </a:p>
          <a:p>
            <a:pPr algn="ctr" eaLnBrk="1" hangingPunct="1"/>
            <a:r>
              <a:rPr lang="nl-BE" sz="1000"/>
              <a:t>cier</a:t>
            </a:r>
            <a:endParaRPr lang="nl-NL"/>
          </a:p>
        </p:txBody>
      </p:sp>
      <p:sp>
        <p:nvSpPr>
          <p:cNvPr id="145" name="Line 38">
            <a:extLst>
              <a:ext uri="{FF2B5EF4-FFF2-40B4-BE49-F238E27FC236}">
                <a16:creationId xmlns:a16="http://schemas.microsoft.com/office/drawing/2014/main" id="{756DC5F3-B92F-40CC-8BAF-9E49E15177DE}"/>
              </a:ext>
            </a:extLst>
          </p:cNvPr>
          <p:cNvSpPr>
            <a:spLocks noChangeShapeType="1"/>
          </p:cNvSpPr>
          <p:nvPr/>
        </p:nvSpPr>
        <p:spPr bwMode="auto">
          <a:xfrm flipH="1">
            <a:off x="7399182" y="3581060"/>
            <a:ext cx="641714" cy="82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46" name="Line 39">
            <a:extLst>
              <a:ext uri="{FF2B5EF4-FFF2-40B4-BE49-F238E27FC236}">
                <a16:creationId xmlns:a16="http://schemas.microsoft.com/office/drawing/2014/main" id="{542D579D-3E57-4D92-8324-9C9FD80144E6}"/>
              </a:ext>
            </a:extLst>
          </p:cNvPr>
          <p:cNvSpPr>
            <a:spLocks noChangeShapeType="1"/>
          </p:cNvSpPr>
          <p:nvPr/>
        </p:nvSpPr>
        <p:spPr bwMode="auto">
          <a:xfrm>
            <a:off x="7778730" y="2717483"/>
            <a:ext cx="703491" cy="65346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51" name="Text Box 6">
            <a:extLst>
              <a:ext uri="{FF2B5EF4-FFF2-40B4-BE49-F238E27FC236}">
                <a16:creationId xmlns:a16="http://schemas.microsoft.com/office/drawing/2014/main" id="{E365A95A-E296-4678-B3DF-DB1F75F981DD}"/>
              </a:ext>
            </a:extLst>
          </p:cNvPr>
          <p:cNvSpPr txBox="1">
            <a:spLocks noChangeArrowheads="1"/>
          </p:cNvSpPr>
          <p:nvPr/>
        </p:nvSpPr>
        <p:spPr bwMode="auto">
          <a:xfrm>
            <a:off x="5308908" y="473453"/>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Bankverrichtingen</a:t>
            </a:r>
            <a:endParaRPr lang="nl-NL" dirty="0"/>
          </a:p>
        </p:txBody>
      </p:sp>
      <p:sp>
        <p:nvSpPr>
          <p:cNvPr id="152" name="Line 30">
            <a:extLst>
              <a:ext uri="{FF2B5EF4-FFF2-40B4-BE49-F238E27FC236}">
                <a16:creationId xmlns:a16="http://schemas.microsoft.com/office/drawing/2014/main" id="{6DE2116A-BDE3-471F-A985-B456F4D0C4A9}"/>
              </a:ext>
            </a:extLst>
          </p:cNvPr>
          <p:cNvSpPr>
            <a:spLocks noChangeShapeType="1"/>
          </p:cNvSpPr>
          <p:nvPr/>
        </p:nvSpPr>
        <p:spPr bwMode="auto">
          <a:xfrm>
            <a:off x="6784432" y="814281"/>
            <a:ext cx="301543" cy="87209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4" name="Line 30">
            <a:extLst>
              <a:ext uri="{FF2B5EF4-FFF2-40B4-BE49-F238E27FC236}">
                <a16:creationId xmlns:a16="http://schemas.microsoft.com/office/drawing/2014/main" id="{CAFFAAFC-D77D-4CD6-B3F3-AF38DE9892C2}"/>
              </a:ext>
            </a:extLst>
          </p:cNvPr>
          <p:cNvSpPr>
            <a:spLocks noChangeShapeType="1"/>
          </p:cNvSpPr>
          <p:nvPr/>
        </p:nvSpPr>
        <p:spPr bwMode="auto">
          <a:xfrm flipH="1">
            <a:off x="5068282" y="816353"/>
            <a:ext cx="392884" cy="84894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5" name="Line 30">
            <a:extLst>
              <a:ext uri="{FF2B5EF4-FFF2-40B4-BE49-F238E27FC236}">
                <a16:creationId xmlns:a16="http://schemas.microsoft.com/office/drawing/2014/main" id="{E983C29D-7366-460B-8DFD-ED10BD33DD4F}"/>
              </a:ext>
            </a:extLst>
          </p:cNvPr>
          <p:cNvSpPr>
            <a:spLocks noChangeShapeType="1"/>
          </p:cNvSpPr>
          <p:nvPr/>
        </p:nvSpPr>
        <p:spPr bwMode="auto">
          <a:xfrm flipH="1">
            <a:off x="2607094" y="680039"/>
            <a:ext cx="2708007" cy="111344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6" name="TextBox 155">
            <a:extLst>
              <a:ext uri="{FF2B5EF4-FFF2-40B4-BE49-F238E27FC236}">
                <a16:creationId xmlns:a16="http://schemas.microsoft.com/office/drawing/2014/main" id="{1423E7E0-7770-4FAB-9EE0-7F333A12BB3E}"/>
              </a:ext>
            </a:extLst>
          </p:cNvPr>
          <p:cNvSpPr txBox="1"/>
          <p:nvPr/>
        </p:nvSpPr>
        <p:spPr>
          <a:xfrm rot="20277168">
            <a:off x="3036033" y="913348"/>
            <a:ext cx="2215222" cy="276999"/>
          </a:xfrm>
          <a:prstGeom prst="rect">
            <a:avLst/>
          </a:prstGeom>
          <a:noFill/>
        </p:spPr>
        <p:txBody>
          <a:bodyPr wrap="none" rtlCol="0">
            <a:spAutoFit/>
          </a:bodyPr>
          <a:lstStyle/>
          <a:p>
            <a:r>
              <a:rPr lang="nl-BE" sz="1200" dirty="0"/>
              <a:t>Andere vorderingen en schulden</a:t>
            </a:r>
          </a:p>
        </p:txBody>
      </p:sp>
      <p:sp>
        <p:nvSpPr>
          <p:cNvPr id="157" name="TextBox 156">
            <a:extLst>
              <a:ext uri="{FF2B5EF4-FFF2-40B4-BE49-F238E27FC236}">
                <a16:creationId xmlns:a16="http://schemas.microsoft.com/office/drawing/2014/main" id="{38238F44-9043-4E8F-9CED-CBFD72617A8E}"/>
              </a:ext>
            </a:extLst>
          </p:cNvPr>
          <p:cNvSpPr txBox="1"/>
          <p:nvPr/>
        </p:nvSpPr>
        <p:spPr>
          <a:xfrm rot="4177885">
            <a:off x="6614429" y="1093342"/>
            <a:ext cx="845937" cy="276999"/>
          </a:xfrm>
          <a:prstGeom prst="rect">
            <a:avLst/>
          </a:prstGeom>
          <a:noFill/>
        </p:spPr>
        <p:txBody>
          <a:bodyPr wrap="none" rtlCol="0">
            <a:spAutoFit/>
          </a:bodyPr>
          <a:lstStyle/>
          <a:p>
            <a:r>
              <a:rPr lang="nl-BE" sz="1200" dirty="0"/>
              <a:t>Betalingen</a:t>
            </a:r>
          </a:p>
        </p:txBody>
      </p:sp>
      <p:sp>
        <p:nvSpPr>
          <p:cNvPr id="160" name="TextBox 159">
            <a:extLst>
              <a:ext uri="{FF2B5EF4-FFF2-40B4-BE49-F238E27FC236}">
                <a16:creationId xmlns:a16="http://schemas.microsoft.com/office/drawing/2014/main" id="{593198E1-DA52-4DCE-BF08-A6839FF3F80A}"/>
              </a:ext>
            </a:extLst>
          </p:cNvPr>
          <p:cNvSpPr txBox="1"/>
          <p:nvPr/>
        </p:nvSpPr>
        <p:spPr>
          <a:xfrm rot="17680079">
            <a:off x="4895505" y="1101778"/>
            <a:ext cx="975908" cy="276999"/>
          </a:xfrm>
          <a:prstGeom prst="rect">
            <a:avLst/>
          </a:prstGeom>
          <a:noFill/>
        </p:spPr>
        <p:txBody>
          <a:bodyPr wrap="none" rtlCol="0">
            <a:spAutoFit/>
          </a:bodyPr>
          <a:lstStyle/>
          <a:p>
            <a:r>
              <a:rPr lang="nl-BE" sz="1200" dirty="0"/>
              <a:t>Ontvangsten</a:t>
            </a:r>
          </a:p>
        </p:txBody>
      </p:sp>
      <p:sp>
        <p:nvSpPr>
          <p:cNvPr id="161" name="AutoShape 48">
            <a:extLst>
              <a:ext uri="{FF2B5EF4-FFF2-40B4-BE49-F238E27FC236}">
                <a16:creationId xmlns:a16="http://schemas.microsoft.com/office/drawing/2014/main" id="{62D932D2-A62A-436D-B92A-CCC9A68B659B}"/>
              </a:ext>
            </a:extLst>
          </p:cNvPr>
          <p:cNvSpPr>
            <a:spLocks noChangeArrowheads="1"/>
          </p:cNvSpPr>
          <p:nvPr/>
        </p:nvSpPr>
        <p:spPr bwMode="auto">
          <a:xfrm>
            <a:off x="7481253" y="244002"/>
            <a:ext cx="800100" cy="884237"/>
          </a:xfrm>
          <a:prstGeom prst="flowChartPredefinedProcess">
            <a:avLst/>
          </a:prstGeom>
          <a:solidFill>
            <a:schemeClr val="accent1">
              <a:lumMod val="20000"/>
              <a:lumOff val="80000"/>
            </a:schemeClr>
          </a:solidFill>
          <a:ln w="9525">
            <a:solidFill>
              <a:srgbClr val="000000"/>
            </a:solidFill>
            <a:miter lim="800000"/>
            <a:headEnd/>
            <a:tailEnd/>
          </a:ln>
        </p:spPr>
        <p:txBody>
          <a:bodyPr/>
          <a:lstStyle/>
          <a:p>
            <a:endParaRPr lang="nl-BE"/>
          </a:p>
        </p:txBody>
      </p:sp>
      <p:sp>
        <p:nvSpPr>
          <p:cNvPr id="162" name="Text Box 35">
            <a:extLst>
              <a:ext uri="{FF2B5EF4-FFF2-40B4-BE49-F238E27FC236}">
                <a16:creationId xmlns:a16="http://schemas.microsoft.com/office/drawing/2014/main" id="{77C7AD64-EAFE-406C-BBD2-8BB3605E5F7F}"/>
              </a:ext>
            </a:extLst>
          </p:cNvPr>
          <p:cNvSpPr txBox="1">
            <a:spLocks noChangeArrowheads="1"/>
          </p:cNvSpPr>
          <p:nvPr/>
        </p:nvSpPr>
        <p:spPr bwMode="auto">
          <a:xfrm>
            <a:off x="7481253" y="432702"/>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Bank-journaal</a:t>
            </a:r>
            <a:endParaRPr lang="nl-NL" dirty="0"/>
          </a:p>
        </p:txBody>
      </p:sp>
      <p:grpSp>
        <p:nvGrpSpPr>
          <p:cNvPr id="163" name="Group 17">
            <a:extLst>
              <a:ext uri="{FF2B5EF4-FFF2-40B4-BE49-F238E27FC236}">
                <a16:creationId xmlns:a16="http://schemas.microsoft.com/office/drawing/2014/main" id="{7D51C6AE-FFB3-40C0-AAEA-5FD4C0313D3E}"/>
              </a:ext>
            </a:extLst>
          </p:cNvPr>
          <p:cNvGrpSpPr>
            <a:grpSpLocks/>
          </p:cNvGrpSpPr>
          <p:nvPr/>
        </p:nvGrpSpPr>
        <p:grpSpPr bwMode="auto">
          <a:xfrm>
            <a:off x="5800012" y="881666"/>
            <a:ext cx="741035" cy="456408"/>
            <a:chOff x="2677" y="11893"/>
            <a:chExt cx="1249" cy="1080"/>
          </a:xfrm>
        </p:grpSpPr>
        <p:sp>
          <p:nvSpPr>
            <p:cNvPr id="164" name="Line 18">
              <a:extLst>
                <a:ext uri="{FF2B5EF4-FFF2-40B4-BE49-F238E27FC236}">
                  <a16:creationId xmlns:a16="http://schemas.microsoft.com/office/drawing/2014/main" id="{8AC667EE-922F-498D-8A0E-F982BA5BE2B4}"/>
                </a:ext>
              </a:extLst>
            </p:cNvPr>
            <p:cNvSpPr>
              <a:spLocks noChangeShapeType="1"/>
            </p:cNvSpPr>
            <p:nvPr/>
          </p:nvSpPr>
          <p:spPr bwMode="auto">
            <a:xfrm flipV="1">
              <a:off x="2677" y="11893"/>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65" name="Group 19">
              <a:extLst>
                <a:ext uri="{FF2B5EF4-FFF2-40B4-BE49-F238E27FC236}">
                  <a16:creationId xmlns:a16="http://schemas.microsoft.com/office/drawing/2014/main" id="{776CE1F7-2C25-40DC-AADB-C2446C40E2D9}"/>
                </a:ext>
              </a:extLst>
            </p:cNvPr>
            <p:cNvGrpSpPr>
              <a:grpSpLocks/>
            </p:cNvGrpSpPr>
            <p:nvPr/>
          </p:nvGrpSpPr>
          <p:grpSpPr bwMode="auto">
            <a:xfrm>
              <a:off x="2677" y="11893"/>
              <a:ext cx="1249" cy="1080"/>
              <a:chOff x="2317" y="11533"/>
              <a:chExt cx="1249" cy="1080"/>
            </a:xfrm>
          </p:grpSpPr>
          <p:sp>
            <p:nvSpPr>
              <p:cNvPr id="166" name="Rectangle 20">
                <a:extLst>
                  <a:ext uri="{FF2B5EF4-FFF2-40B4-BE49-F238E27FC236}">
                    <a16:creationId xmlns:a16="http://schemas.microsoft.com/office/drawing/2014/main" id="{B670C25C-7000-4121-8F3E-8147A5EF0A1B}"/>
                  </a:ext>
                </a:extLst>
              </p:cNvPr>
              <p:cNvSpPr>
                <a:spLocks noChangeArrowheads="1"/>
              </p:cNvSpPr>
              <p:nvPr/>
            </p:nvSpPr>
            <p:spPr bwMode="auto">
              <a:xfrm>
                <a:off x="2317" y="11713"/>
                <a:ext cx="508" cy="900"/>
              </a:xfrm>
              <a:prstGeom prst="rect">
                <a:avLst/>
              </a:prstGeom>
              <a:solidFill>
                <a:srgbClr val="FF0000"/>
              </a:solidFill>
              <a:ln w="9525">
                <a:solidFill>
                  <a:srgbClr val="000000"/>
                </a:solidFill>
                <a:miter lim="800000"/>
                <a:headEnd/>
                <a:tailEnd/>
              </a:ln>
            </p:spPr>
            <p:txBody>
              <a:bodyPr/>
              <a:lstStyle/>
              <a:p>
                <a:endParaRPr lang="nl-BE"/>
              </a:p>
            </p:txBody>
          </p:sp>
          <p:sp>
            <p:nvSpPr>
              <p:cNvPr id="167" name="Freeform 21">
                <a:extLst>
                  <a:ext uri="{FF2B5EF4-FFF2-40B4-BE49-F238E27FC236}">
                    <a16:creationId xmlns:a16="http://schemas.microsoft.com/office/drawing/2014/main" id="{683D5887-1D27-4723-AD14-0278C416F9C8}"/>
                  </a:ext>
                </a:extLst>
              </p:cNvPr>
              <p:cNvSpPr>
                <a:spLocks/>
              </p:cNvSpPr>
              <p:nvPr/>
            </p:nvSpPr>
            <p:spPr bwMode="auto">
              <a:xfrm>
                <a:off x="2843" y="11533"/>
                <a:ext cx="723" cy="1080"/>
              </a:xfrm>
              <a:custGeom>
                <a:avLst/>
                <a:gdLst>
                  <a:gd name="T0" fmla="*/ 0 w 360"/>
                  <a:gd name="T1" fmla="*/ 32 h 1980"/>
                  <a:gd name="T2" fmla="*/ 5856 w 360"/>
                  <a:gd name="T3" fmla="*/ 0 h 1980"/>
                  <a:gd name="T4" fmla="*/ 5856 w 360"/>
                  <a:gd name="T5" fmla="*/ 143 h 1980"/>
                  <a:gd name="T6" fmla="*/ 0 w 360"/>
                  <a:gd name="T7" fmla="*/ 175 h 1980"/>
                  <a:gd name="T8" fmla="*/ 0 w 360"/>
                  <a:gd name="T9" fmla="*/ 32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68" name="Line 22">
                <a:extLst>
                  <a:ext uri="{FF2B5EF4-FFF2-40B4-BE49-F238E27FC236}">
                    <a16:creationId xmlns:a16="http://schemas.microsoft.com/office/drawing/2014/main" id="{7BAA6589-1298-4F34-BB51-50AEA9897DBC}"/>
                  </a:ext>
                </a:extLst>
              </p:cNvPr>
              <p:cNvSpPr>
                <a:spLocks noChangeShapeType="1"/>
              </p:cNvSpPr>
              <p:nvPr/>
            </p:nvSpPr>
            <p:spPr bwMode="auto">
              <a:xfrm>
                <a:off x="3216" y="11543"/>
                <a:ext cx="1" cy="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69" name="Oval 23">
                <a:extLst>
                  <a:ext uri="{FF2B5EF4-FFF2-40B4-BE49-F238E27FC236}">
                    <a16:creationId xmlns:a16="http://schemas.microsoft.com/office/drawing/2014/main" id="{82284AFC-FB65-4A18-A00D-4150BB04AC77}"/>
                  </a:ext>
                </a:extLst>
              </p:cNvPr>
              <p:cNvSpPr>
                <a:spLocks noChangeArrowheads="1"/>
              </p:cNvSpPr>
              <p:nvPr/>
            </p:nvSpPr>
            <p:spPr bwMode="auto">
              <a:xfrm>
                <a:off x="2497" y="12253"/>
                <a:ext cx="180" cy="180"/>
              </a:xfrm>
              <a:prstGeom prst="ellipse">
                <a:avLst/>
              </a:prstGeom>
              <a:solidFill>
                <a:srgbClr val="FFFFFF"/>
              </a:solidFill>
              <a:ln w="9525">
                <a:solidFill>
                  <a:srgbClr val="000000"/>
                </a:solidFill>
                <a:round/>
                <a:headEnd/>
                <a:tailEnd/>
              </a:ln>
            </p:spPr>
            <p:txBody>
              <a:bodyPr/>
              <a:lstStyle/>
              <a:p>
                <a:endParaRPr lang="nl-BE"/>
              </a:p>
            </p:txBody>
          </p:sp>
        </p:grpSp>
      </p:grpSp>
      <p:sp>
        <p:nvSpPr>
          <p:cNvPr id="170" name="Text Box 56">
            <a:extLst>
              <a:ext uri="{FF2B5EF4-FFF2-40B4-BE49-F238E27FC236}">
                <a16:creationId xmlns:a16="http://schemas.microsoft.com/office/drawing/2014/main" id="{0C10344D-FC63-4FFB-A406-5A85D9B0FF75}"/>
              </a:ext>
            </a:extLst>
          </p:cNvPr>
          <p:cNvSpPr txBox="1">
            <a:spLocks noChangeArrowheads="1"/>
          </p:cNvSpPr>
          <p:nvPr/>
        </p:nvSpPr>
        <p:spPr bwMode="auto">
          <a:xfrm>
            <a:off x="5725061" y="92040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B</a:t>
            </a:r>
            <a:endParaRPr lang="nl-NL" dirty="0"/>
          </a:p>
        </p:txBody>
      </p:sp>
      <p:sp>
        <p:nvSpPr>
          <p:cNvPr id="171" name="AutoShape 27">
            <a:extLst>
              <a:ext uri="{FF2B5EF4-FFF2-40B4-BE49-F238E27FC236}">
                <a16:creationId xmlns:a16="http://schemas.microsoft.com/office/drawing/2014/main" id="{BE3B4326-8CD9-41DE-8F60-213E6FD82A01}"/>
              </a:ext>
            </a:extLst>
          </p:cNvPr>
          <p:cNvSpPr>
            <a:spLocks noChangeArrowheads="1"/>
          </p:cNvSpPr>
          <p:nvPr/>
        </p:nvSpPr>
        <p:spPr bwMode="auto">
          <a:xfrm>
            <a:off x="6030117" y="2154531"/>
            <a:ext cx="800100" cy="884237"/>
          </a:xfrm>
          <a:prstGeom prst="flowChartPredefinedProcess">
            <a:avLst/>
          </a:prstGeom>
          <a:solidFill>
            <a:schemeClr val="accent2">
              <a:lumMod val="40000"/>
              <a:lumOff val="60000"/>
            </a:schemeClr>
          </a:solidFill>
          <a:ln w="9525">
            <a:solidFill>
              <a:srgbClr val="000000"/>
            </a:solidFill>
            <a:miter lim="800000"/>
            <a:headEnd/>
            <a:tailEnd/>
          </a:ln>
        </p:spPr>
        <p:txBody>
          <a:bodyPr/>
          <a:lstStyle/>
          <a:p>
            <a:endParaRPr lang="nl-BE"/>
          </a:p>
        </p:txBody>
      </p:sp>
      <p:sp>
        <p:nvSpPr>
          <p:cNvPr id="172" name="AutoShape 27">
            <a:extLst>
              <a:ext uri="{FF2B5EF4-FFF2-40B4-BE49-F238E27FC236}">
                <a16:creationId xmlns:a16="http://schemas.microsoft.com/office/drawing/2014/main" id="{19E0B68C-E749-4B06-AA3F-36E7A8D63027}"/>
              </a:ext>
            </a:extLst>
          </p:cNvPr>
          <p:cNvSpPr>
            <a:spLocks noChangeArrowheads="1"/>
          </p:cNvSpPr>
          <p:nvPr/>
        </p:nvSpPr>
        <p:spPr bwMode="auto">
          <a:xfrm>
            <a:off x="3347537" y="2155901"/>
            <a:ext cx="800100" cy="884237"/>
          </a:xfrm>
          <a:prstGeom prst="flowChartPredefinedProcess">
            <a:avLst/>
          </a:prstGeom>
          <a:solidFill>
            <a:schemeClr val="accent6">
              <a:lumMod val="40000"/>
              <a:lumOff val="60000"/>
            </a:schemeClr>
          </a:solidFill>
          <a:ln w="9525">
            <a:solidFill>
              <a:srgbClr val="000000"/>
            </a:solidFill>
            <a:miter lim="800000"/>
            <a:headEnd/>
            <a:tailEnd/>
          </a:ln>
        </p:spPr>
        <p:txBody>
          <a:bodyPr/>
          <a:lstStyle/>
          <a:p>
            <a:endParaRPr lang="nl-BE"/>
          </a:p>
        </p:txBody>
      </p:sp>
      <p:sp>
        <p:nvSpPr>
          <p:cNvPr id="173" name="Text Box 28">
            <a:extLst>
              <a:ext uri="{FF2B5EF4-FFF2-40B4-BE49-F238E27FC236}">
                <a16:creationId xmlns:a16="http://schemas.microsoft.com/office/drawing/2014/main" id="{BDFE72E0-F19F-43F5-88C1-FB01C77C2CE8}"/>
              </a:ext>
            </a:extLst>
          </p:cNvPr>
          <p:cNvSpPr txBox="1">
            <a:spLocks noChangeArrowheads="1"/>
          </p:cNvSpPr>
          <p:nvPr/>
        </p:nvSpPr>
        <p:spPr bwMode="auto">
          <a:xfrm>
            <a:off x="6016642" y="2277368"/>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Aankoop-journaal</a:t>
            </a:r>
            <a:endParaRPr lang="nl-NL" dirty="0"/>
          </a:p>
        </p:txBody>
      </p:sp>
      <p:sp>
        <p:nvSpPr>
          <p:cNvPr id="174" name="Text Box 28">
            <a:extLst>
              <a:ext uri="{FF2B5EF4-FFF2-40B4-BE49-F238E27FC236}">
                <a16:creationId xmlns:a16="http://schemas.microsoft.com/office/drawing/2014/main" id="{B3E48BF1-C995-4A8C-9DEC-FBECE879837C}"/>
              </a:ext>
            </a:extLst>
          </p:cNvPr>
          <p:cNvSpPr txBox="1">
            <a:spLocks noChangeArrowheads="1"/>
          </p:cNvSpPr>
          <p:nvPr/>
        </p:nvSpPr>
        <p:spPr bwMode="auto">
          <a:xfrm>
            <a:off x="3375152" y="2276531"/>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Verkoop-journaal</a:t>
            </a:r>
            <a:endParaRPr lang="nl-NL" dirty="0"/>
          </a:p>
        </p:txBody>
      </p:sp>
      <p:sp>
        <p:nvSpPr>
          <p:cNvPr id="175" name="Line 29">
            <a:extLst>
              <a:ext uri="{FF2B5EF4-FFF2-40B4-BE49-F238E27FC236}">
                <a16:creationId xmlns:a16="http://schemas.microsoft.com/office/drawing/2014/main" id="{745DBAE9-C9BC-47BA-874F-B4D41C707101}"/>
              </a:ext>
            </a:extLst>
          </p:cNvPr>
          <p:cNvSpPr>
            <a:spLocks noChangeShapeType="1"/>
          </p:cNvSpPr>
          <p:nvPr/>
        </p:nvSpPr>
        <p:spPr bwMode="auto">
          <a:xfrm flipH="1" flipV="1">
            <a:off x="4119954" y="2507991"/>
            <a:ext cx="520765" cy="58771"/>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76" name="Line 29">
            <a:extLst>
              <a:ext uri="{FF2B5EF4-FFF2-40B4-BE49-F238E27FC236}">
                <a16:creationId xmlns:a16="http://schemas.microsoft.com/office/drawing/2014/main" id="{396FCB26-1AED-4400-A4A5-21D96B136BD2}"/>
              </a:ext>
            </a:extLst>
          </p:cNvPr>
          <p:cNvSpPr>
            <a:spLocks noChangeShapeType="1"/>
          </p:cNvSpPr>
          <p:nvPr/>
        </p:nvSpPr>
        <p:spPr bwMode="auto">
          <a:xfrm flipH="1" flipV="1">
            <a:off x="6784432" y="2496882"/>
            <a:ext cx="708114" cy="12422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77" name="Line 29">
            <a:extLst>
              <a:ext uri="{FF2B5EF4-FFF2-40B4-BE49-F238E27FC236}">
                <a16:creationId xmlns:a16="http://schemas.microsoft.com/office/drawing/2014/main" id="{B0DF68ED-E376-443E-8405-CCE3BBCF9238}"/>
              </a:ext>
            </a:extLst>
          </p:cNvPr>
          <p:cNvSpPr>
            <a:spLocks noChangeShapeType="1"/>
          </p:cNvSpPr>
          <p:nvPr/>
        </p:nvSpPr>
        <p:spPr bwMode="auto">
          <a:xfrm flipV="1">
            <a:off x="7023408" y="647849"/>
            <a:ext cx="455510" cy="301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grpSp>
        <p:nvGrpSpPr>
          <p:cNvPr id="178" name="Group 177">
            <a:extLst>
              <a:ext uri="{FF2B5EF4-FFF2-40B4-BE49-F238E27FC236}">
                <a16:creationId xmlns:a16="http://schemas.microsoft.com/office/drawing/2014/main" id="{6E44C189-CC5F-49A9-A961-3BAF820702B5}"/>
              </a:ext>
            </a:extLst>
          </p:cNvPr>
          <p:cNvGrpSpPr/>
          <p:nvPr/>
        </p:nvGrpSpPr>
        <p:grpSpPr>
          <a:xfrm>
            <a:off x="7429279" y="2096273"/>
            <a:ext cx="723762" cy="1097772"/>
            <a:chOff x="7359417" y="2028652"/>
            <a:chExt cx="723762" cy="1097772"/>
          </a:xfrm>
        </p:grpSpPr>
        <p:grpSp>
          <p:nvGrpSpPr>
            <p:cNvPr id="179" name="Group 49">
              <a:extLst>
                <a:ext uri="{FF2B5EF4-FFF2-40B4-BE49-F238E27FC236}">
                  <a16:creationId xmlns:a16="http://schemas.microsoft.com/office/drawing/2014/main" id="{0073CA99-AC2C-4ED6-A6F2-449F49FA7DDA}"/>
                </a:ext>
              </a:extLst>
            </p:cNvPr>
            <p:cNvGrpSpPr>
              <a:grpSpLocks/>
            </p:cNvGrpSpPr>
            <p:nvPr/>
          </p:nvGrpSpPr>
          <p:grpSpPr bwMode="auto">
            <a:xfrm>
              <a:off x="7422685" y="2028652"/>
              <a:ext cx="377491" cy="1097772"/>
              <a:chOff x="5917" y="13117"/>
              <a:chExt cx="893" cy="1980"/>
            </a:xfrm>
          </p:grpSpPr>
          <p:sp>
            <p:nvSpPr>
              <p:cNvPr id="190" name="Rectangle 50">
                <a:extLst>
                  <a:ext uri="{FF2B5EF4-FFF2-40B4-BE49-F238E27FC236}">
                    <a16:creationId xmlns:a16="http://schemas.microsoft.com/office/drawing/2014/main" id="{D18F24B5-B145-4407-8478-5196C2C6432E}"/>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91" name="Freeform 51">
                <a:extLst>
                  <a:ext uri="{FF2B5EF4-FFF2-40B4-BE49-F238E27FC236}">
                    <a16:creationId xmlns:a16="http://schemas.microsoft.com/office/drawing/2014/main" id="{453DB127-59B9-403D-A44F-40933CB91CD4}"/>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92" name="Oval 52">
                <a:extLst>
                  <a:ext uri="{FF2B5EF4-FFF2-40B4-BE49-F238E27FC236}">
                    <a16:creationId xmlns:a16="http://schemas.microsoft.com/office/drawing/2014/main" id="{44CBD022-925B-42A3-965F-F4DF16B5A745}"/>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93" name="Line 53">
                <a:extLst>
                  <a:ext uri="{FF2B5EF4-FFF2-40B4-BE49-F238E27FC236}">
                    <a16:creationId xmlns:a16="http://schemas.microsoft.com/office/drawing/2014/main" id="{DCC67F60-8952-455E-B37F-CB0EE0CA32D3}"/>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94" name="Line 54">
                <a:extLst>
                  <a:ext uri="{FF2B5EF4-FFF2-40B4-BE49-F238E27FC236}">
                    <a16:creationId xmlns:a16="http://schemas.microsoft.com/office/drawing/2014/main" id="{18BDF81B-20D7-4CBD-A3B6-20FD802E2140}"/>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0" name="Text Box 56">
              <a:extLst>
                <a:ext uri="{FF2B5EF4-FFF2-40B4-BE49-F238E27FC236}">
                  <a16:creationId xmlns:a16="http://schemas.microsoft.com/office/drawing/2014/main" id="{98634030-27BC-4B31-9722-2D766DABC19B}"/>
                </a:ext>
              </a:extLst>
            </p:cNvPr>
            <p:cNvSpPr txBox="1">
              <a:spLocks noChangeArrowheads="1"/>
            </p:cNvSpPr>
            <p:nvPr/>
          </p:nvSpPr>
          <p:spPr bwMode="auto">
            <a:xfrm>
              <a:off x="7359417" y="2269479"/>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grpSp>
          <p:nvGrpSpPr>
            <p:cNvPr id="181" name="Group 49">
              <a:extLst>
                <a:ext uri="{FF2B5EF4-FFF2-40B4-BE49-F238E27FC236}">
                  <a16:creationId xmlns:a16="http://schemas.microsoft.com/office/drawing/2014/main" id="{7B53047F-0F3E-43A4-B6CF-20F58356BD9B}"/>
                </a:ext>
              </a:extLst>
            </p:cNvPr>
            <p:cNvGrpSpPr>
              <a:grpSpLocks/>
            </p:cNvGrpSpPr>
            <p:nvPr/>
          </p:nvGrpSpPr>
          <p:grpSpPr bwMode="auto">
            <a:xfrm>
              <a:off x="7723609" y="2039956"/>
              <a:ext cx="359570" cy="1042514"/>
              <a:chOff x="5917" y="13117"/>
              <a:chExt cx="877" cy="1980"/>
            </a:xfrm>
          </p:grpSpPr>
          <p:sp>
            <p:nvSpPr>
              <p:cNvPr id="185" name="Rectangle 50">
                <a:extLst>
                  <a:ext uri="{FF2B5EF4-FFF2-40B4-BE49-F238E27FC236}">
                    <a16:creationId xmlns:a16="http://schemas.microsoft.com/office/drawing/2014/main" id="{26C5F063-328C-430E-9EB0-CE35D043A744}"/>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86" name="Freeform 51">
                <a:extLst>
                  <a:ext uri="{FF2B5EF4-FFF2-40B4-BE49-F238E27FC236}">
                    <a16:creationId xmlns:a16="http://schemas.microsoft.com/office/drawing/2014/main" id="{DB676D12-9113-4742-A9DB-4F290330D6F5}"/>
                  </a:ext>
                </a:extLst>
              </p:cNvPr>
              <p:cNvSpPr>
                <a:spLocks/>
              </p:cNvSpPr>
              <p:nvPr/>
            </p:nvSpPr>
            <p:spPr bwMode="auto">
              <a:xfrm>
                <a:off x="6434"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87" name="Oval 52">
                <a:extLst>
                  <a:ext uri="{FF2B5EF4-FFF2-40B4-BE49-F238E27FC236}">
                    <a16:creationId xmlns:a16="http://schemas.microsoft.com/office/drawing/2014/main" id="{87FF2277-65DD-4212-82E4-37F71E09E1AF}"/>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88" name="Line 53">
                <a:extLst>
                  <a:ext uri="{FF2B5EF4-FFF2-40B4-BE49-F238E27FC236}">
                    <a16:creationId xmlns:a16="http://schemas.microsoft.com/office/drawing/2014/main" id="{803D31A3-94FD-471C-A744-5D795BC0B2E5}"/>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89" name="Line 54">
                <a:extLst>
                  <a:ext uri="{FF2B5EF4-FFF2-40B4-BE49-F238E27FC236}">
                    <a16:creationId xmlns:a16="http://schemas.microsoft.com/office/drawing/2014/main" id="{09B7423D-7960-4A51-B02E-23B6351F6D77}"/>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2" name="Text Box 56">
              <a:extLst>
                <a:ext uri="{FF2B5EF4-FFF2-40B4-BE49-F238E27FC236}">
                  <a16:creationId xmlns:a16="http://schemas.microsoft.com/office/drawing/2014/main" id="{4224098E-B239-4094-9BE2-D1BC7622A579}"/>
                </a:ext>
              </a:extLst>
            </p:cNvPr>
            <p:cNvSpPr txBox="1">
              <a:spLocks noChangeArrowheads="1"/>
            </p:cNvSpPr>
            <p:nvPr/>
          </p:nvSpPr>
          <p:spPr bwMode="auto">
            <a:xfrm>
              <a:off x="7670304" y="2275956"/>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sp>
          <p:nvSpPr>
            <p:cNvPr id="183" name="Freeform: Shape 182">
              <a:extLst>
                <a:ext uri="{FF2B5EF4-FFF2-40B4-BE49-F238E27FC236}">
                  <a16:creationId xmlns:a16="http://schemas.microsoft.com/office/drawing/2014/main" id="{8EE1A3CF-412D-4B84-8D2D-C974BD56C650}"/>
                </a:ext>
              </a:extLst>
            </p:cNvPr>
            <p:cNvSpPr/>
            <p:nvPr/>
          </p:nvSpPr>
          <p:spPr>
            <a:xfrm>
              <a:off x="7448696" y="2048611"/>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4" name="Freeform: Shape 183">
              <a:extLst>
                <a:ext uri="{FF2B5EF4-FFF2-40B4-BE49-F238E27FC236}">
                  <a16:creationId xmlns:a16="http://schemas.microsoft.com/office/drawing/2014/main" id="{1451681F-F26F-4BB5-BE32-CD7C1888BDD3}"/>
                </a:ext>
              </a:extLst>
            </p:cNvPr>
            <p:cNvSpPr/>
            <p:nvPr/>
          </p:nvSpPr>
          <p:spPr>
            <a:xfrm>
              <a:off x="7736053" y="2051618"/>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95" name="Group 194">
            <a:extLst>
              <a:ext uri="{FF2B5EF4-FFF2-40B4-BE49-F238E27FC236}">
                <a16:creationId xmlns:a16="http://schemas.microsoft.com/office/drawing/2014/main" id="{D87A91D0-BEA0-4A62-92CD-939CB9A31C68}"/>
              </a:ext>
            </a:extLst>
          </p:cNvPr>
          <p:cNvGrpSpPr/>
          <p:nvPr/>
        </p:nvGrpSpPr>
        <p:grpSpPr>
          <a:xfrm>
            <a:off x="4568938" y="2092304"/>
            <a:ext cx="915700" cy="1097772"/>
            <a:chOff x="4330976" y="1964167"/>
            <a:chExt cx="915700" cy="1097772"/>
          </a:xfrm>
        </p:grpSpPr>
        <p:sp>
          <p:nvSpPr>
            <p:cNvPr id="196" name="Freeform: Shape 195">
              <a:extLst>
                <a:ext uri="{FF2B5EF4-FFF2-40B4-BE49-F238E27FC236}">
                  <a16:creationId xmlns:a16="http://schemas.microsoft.com/office/drawing/2014/main" id="{D64A3C19-8757-442C-89BE-A5A721CE1B87}"/>
                </a:ext>
              </a:extLst>
            </p:cNvPr>
            <p:cNvSpPr/>
            <p:nvPr/>
          </p:nvSpPr>
          <p:spPr>
            <a:xfrm>
              <a:off x="4432561" y="1981850"/>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97" name="Group 49">
              <a:extLst>
                <a:ext uri="{FF2B5EF4-FFF2-40B4-BE49-F238E27FC236}">
                  <a16:creationId xmlns:a16="http://schemas.microsoft.com/office/drawing/2014/main" id="{AB444400-8083-43C1-AB1E-275877FEBF3F}"/>
                </a:ext>
              </a:extLst>
            </p:cNvPr>
            <p:cNvGrpSpPr>
              <a:grpSpLocks/>
            </p:cNvGrpSpPr>
            <p:nvPr/>
          </p:nvGrpSpPr>
          <p:grpSpPr bwMode="auto">
            <a:xfrm>
              <a:off x="4402758" y="1964167"/>
              <a:ext cx="377491" cy="1097772"/>
              <a:chOff x="5917" y="13117"/>
              <a:chExt cx="893" cy="1980"/>
            </a:xfrm>
          </p:grpSpPr>
          <p:sp>
            <p:nvSpPr>
              <p:cNvPr id="215" name="Rectangle 50">
                <a:extLst>
                  <a:ext uri="{FF2B5EF4-FFF2-40B4-BE49-F238E27FC236}">
                    <a16:creationId xmlns:a16="http://schemas.microsoft.com/office/drawing/2014/main" id="{1C66651E-0A86-40B0-9776-AC5BC453FA1F}"/>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16" name="Freeform 51">
                <a:extLst>
                  <a:ext uri="{FF2B5EF4-FFF2-40B4-BE49-F238E27FC236}">
                    <a16:creationId xmlns:a16="http://schemas.microsoft.com/office/drawing/2014/main" id="{07114501-7A4A-4B50-9C61-E4C8271E718C}"/>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17" name="Oval 52">
                <a:extLst>
                  <a:ext uri="{FF2B5EF4-FFF2-40B4-BE49-F238E27FC236}">
                    <a16:creationId xmlns:a16="http://schemas.microsoft.com/office/drawing/2014/main" id="{B83E4D90-6DB3-44E9-8BA8-C3D970083EA3}"/>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18" name="Line 53">
                <a:extLst>
                  <a:ext uri="{FF2B5EF4-FFF2-40B4-BE49-F238E27FC236}">
                    <a16:creationId xmlns:a16="http://schemas.microsoft.com/office/drawing/2014/main" id="{872E4950-F82A-4CDC-86F1-1D54A6E630E3}"/>
                  </a:ext>
                </a:extLst>
              </p:cNvPr>
              <p:cNvSpPr>
                <a:spLocks noChangeShapeType="1"/>
              </p:cNvSpPr>
              <p:nvPr/>
            </p:nvSpPr>
            <p:spPr bwMode="auto">
              <a:xfrm flipV="1">
                <a:off x="5917" y="13153"/>
                <a:ext cx="540" cy="3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19" name="Line 54">
                <a:extLst>
                  <a:ext uri="{FF2B5EF4-FFF2-40B4-BE49-F238E27FC236}">
                    <a16:creationId xmlns:a16="http://schemas.microsoft.com/office/drawing/2014/main" id="{4CCF4A5F-1151-4E88-97E0-DED3DAD46420}"/>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98" name="Text Box 56">
              <a:extLst>
                <a:ext uri="{FF2B5EF4-FFF2-40B4-BE49-F238E27FC236}">
                  <a16:creationId xmlns:a16="http://schemas.microsoft.com/office/drawing/2014/main" id="{63FC06F3-AD46-4187-9A9B-422168081CA8}"/>
                </a:ext>
              </a:extLst>
            </p:cNvPr>
            <p:cNvSpPr txBox="1">
              <a:spLocks noChangeArrowheads="1"/>
            </p:cNvSpPr>
            <p:nvPr/>
          </p:nvSpPr>
          <p:spPr bwMode="auto">
            <a:xfrm>
              <a:off x="4330976" y="2178044"/>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grpSp>
          <p:nvGrpSpPr>
            <p:cNvPr id="199" name="Group 49">
              <a:extLst>
                <a:ext uri="{FF2B5EF4-FFF2-40B4-BE49-F238E27FC236}">
                  <a16:creationId xmlns:a16="http://schemas.microsoft.com/office/drawing/2014/main" id="{2E1567AA-CEF2-4EEB-A3F2-8DA6EFB6B171}"/>
                </a:ext>
              </a:extLst>
            </p:cNvPr>
            <p:cNvGrpSpPr>
              <a:grpSpLocks/>
            </p:cNvGrpSpPr>
            <p:nvPr/>
          </p:nvGrpSpPr>
          <p:grpSpPr bwMode="auto">
            <a:xfrm>
              <a:off x="4651936" y="2083885"/>
              <a:ext cx="343475" cy="947422"/>
              <a:chOff x="5913" y="13117"/>
              <a:chExt cx="897" cy="1980"/>
            </a:xfrm>
          </p:grpSpPr>
          <p:sp>
            <p:nvSpPr>
              <p:cNvPr id="210" name="Rectangle 50">
                <a:extLst>
                  <a:ext uri="{FF2B5EF4-FFF2-40B4-BE49-F238E27FC236}">
                    <a16:creationId xmlns:a16="http://schemas.microsoft.com/office/drawing/2014/main" id="{6DE30FD9-E13F-42B9-959B-F963BC0A43A7}"/>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11" name="Freeform 51">
                <a:extLst>
                  <a:ext uri="{FF2B5EF4-FFF2-40B4-BE49-F238E27FC236}">
                    <a16:creationId xmlns:a16="http://schemas.microsoft.com/office/drawing/2014/main" id="{789E4377-81B2-4004-9BF2-07E359FF64E4}"/>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12" name="Oval 52">
                <a:extLst>
                  <a:ext uri="{FF2B5EF4-FFF2-40B4-BE49-F238E27FC236}">
                    <a16:creationId xmlns:a16="http://schemas.microsoft.com/office/drawing/2014/main" id="{C55E69B5-03DB-41A4-931B-F6D89DFD8059}"/>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13" name="Line 53">
                <a:extLst>
                  <a:ext uri="{FF2B5EF4-FFF2-40B4-BE49-F238E27FC236}">
                    <a16:creationId xmlns:a16="http://schemas.microsoft.com/office/drawing/2014/main" id="{2133AB6E-E354-409A-A869-E440CE152B1D}"/>
                  </a:ext>
                </a:extLst>
              </p:cNvPr>
              <p:cNvSpPr>
                <a:spLocks noChangeShapeType="1"/>
              </p:cNvSpPr>
              <p:nvPr/>
            </p:nvSpPr>
            <p:spPr bwMode="auto">
              <a:xfrm flipV="1">
                <a:off x="5913" y="13153"/>
                <a:ext cx="544" cy="3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14" name="Line 54">
                <a:extLst>
                  <a:ext uri="{FF2B5EF4-FFF2-40B4-BE49-F238E27FC236}">
                    <a16:creationId xmlns:a16="http://schemas.microsoft.com/office/drawing/2014/main" id="{16601EA0-CBCC-4FE5-AD2D-D361C26B1743}"/>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200" name="Group 49">
              <a:extLst>
                <a:ext uri="{FF2B5EF4-FFF2-40B4-BE49-F238E27FC236}">
                  <a16:creationId xmlns:a16="http://schemas.microsoft.com/office/drawing/2014/main" id="{12C2A8DD-EDD0-46B9-928B-7D50B77D7249}"/>
                </a:ext>
              </a:extLst>
            </p:cNvPr>
            <p:cNvGrpSpPr>
              <a:grpSpLocks/>
            </p:cNvGrpSpPr>
            <p:nvPr/>
          </p:nvGrpSpPr>
          <p:grpSpPr bwMode="auto">
            <a:xfrm>
              <a:off x="4894720" y="1976426"/>
              <a:ext cx="351956" cy="1027231"/>
              <a:chOff x="5911" y="13117"/>
              <a:chExt cx="882" cy="1980"/>
            </a:xfrm>
          </p:grpSpPr>
          <p:sp>
            <p:nvSpPr>
              <p:cNvPr id="205" name="Rectangle 50">
                <a:extLst>
                  <a:ext uri="{FF2B5EF4-FFF2-40B4-BE49-F238E27FC236}">
                    <a16:creationId xmlns:a16="http://schemas.microsoft.com/office/drawing/2014/main" id="{AA4A2EF2-ABA6-4745-98D8-DF5773B43DC2}"/>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06" name="Freeform 51">
                <a:extLst>
                  <a:ext uri="{FF2B5EF4-FFF2-40B4-BE49-F238E27FC236}">
                    <a16:creationId xmlns:a16="http://schemas.microsoft.com/office/drawing/2014/main" id="{68070529-7BD6-4074-A735-352085E36F5A}"/>
                  </a:ext>
                </a:extLst>
              </p:cNvPr>
              <p:cNvSpPr>
                <a:spLocks/>
              </p:cNvSpPr>
              <p:nvPr/>
            </p:nvSpPr>
            <p:spPr bwMode="auto">
              <a:xfrm>
                <a:off x="6433"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07" name="Oval 52">
                <a:extLst>
                  <a:ext uri="{FF2B5EF4-FFF2-40B4-BE49-F238E27FC236}">
                    <a16:creationId xmlns:a16="http://schemas.microsoft.com/office/drawing/2014/main" id="{17BDEFB7-EAAC-4350-AEAF-B1B2C40443B0}"/>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08" name="Line 53">
                <a:extLst>
                  <a:ext uri="{FF2B5EF4-FFF2-40B4-BE49-F238E27FC236}">
                    <a16:creationId xmlns:a16="http://schemas.microsoft.com/office/drawing/2014/main" id="{128591C5-30BD-46C7-9C47-97A5C7B5ADBE}"/>
                  </a:ext>
                </a:extLst>
              </p:cNvPr>
              <p:cNvSpPr>
                <a:spLocks noChangeShapeType="1"/>
              </p:cNvSpPr>
              <p:nvPr/>
            </p:nvSpPr>
            <p:spPr bwMode="auto">
              <a:xfrm flipV="1">
                <a:off x="5911" y="13153"/>
                <a:ext cx="546" cy="3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09" name="Line 54">
                <a:extLst>
                  <a:ext uri="{FF2B5EF4-FFF2-40B4-BE49-F238E27FC236}">
                    <a16:creationId xmlns:a16="http://schemas.microsoft.com/office/drawing/2014/main" id="{B5763C39-CAE0-45B9-BA8A-6669FB666F98}"/>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01" name="Text Box 56">
              <a:extLst>
                <a:ext uri="{FF2B5EF4-FFF2-40B4-BE49-F238E27FC236}">
                  <a16:creationId xmlns:a16="http://schemas.microsoft.com/office/drawing/2014/main" id="{1A1D5C1A-CD71-4E15-A5AB-6AF0062ADCBD}"/>
                </a:ext>
              </a:extLst>
            </p:cNvPr>
            <p:cNvSpPr txBox="1">
              <a:spLocks noChangeArrowheads="1"/>
            </p:cNvSpPr>
            <p:nvPr/>
          </p:nvSpPr>
          <p:spPr bwMode="auto">
            <a:xfrm>
              <a:off x="4572171" y="217649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02" name="Text Box 56">
              <a:extLst>
                <a:ext uri="{FF2B5EF4-FFF2-40B4-BE49-F238E27FC236}">
                  <a16:creationId xmlns:a16="http://schemas.microsoft.com/office/drawing/2014/main" id="{C3D11FA5-DB08-483B-BA58-37B7AC8E7BAC}"/>
                </a:ext>
              </a:extLst>
            </p:cNvPr>
            <p:cNvSpPr txBox="1">
              <a:spLocks noChangeArrowheads="1"/>
            </p:cNvSpPr>
            <p:nvPr/>
          </p:nvSpPr>
          <p:spPr bwMode="auto">
            <a:xfrm>
              <a:off x="4816374" y="2159321"/>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03" name="Freeform: Shape 202">
              <a:extLst>
                <a:ext uri="{FF2B5EF4-FFF2-40B4-BE49-F238E27FC236}">
                  <a16:creationId xmlns:a16="http://schemas.microsoft.com/office/drawing/2014/main" id="{BDC7737A-B7C1-4D50-983A-4BC293E51D9A}"/>
                </a:ext>
              </a:extLst>
            </p:cNvPr>
            <p:cNvSpPr/>
            <p:nvPr/>
          </p:nvSpPr>
          <p:spPr>
            <a:xfrm>
              <a:off x="4903596" y="1987062"/>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4" name="Freeform: Shape 203">
              <a:extLst>
                <a:ext uri="{FF2B5EF4-FFF2-40B4-BE49-F238E27FC236}">
                  <a16:creationId xmlns:a16="http://schemas.microsoft.com/office/drawing/2014/main" id="{F0B64CE3-6593-41DD-87CC-8513A2F40DFB}"/>
                </a:ext>
              </a:extLst>
            </p:cNvPr>
            <p:cNvSpPr/>
            <p:nvPr/>
          </p:nvSpPr>
          <p:spPr>
            <a:xfrm>
              <a:off x="4667459" y="2107642"/>
              <a:ext cx="261257" cy="145701"/>
            </a:xfrm>
            <a:custGeom>
              <a:avLst/>
              <a:gdLst>
                <a:gd name="connsiteX0" fmla="*/ 261257 w 261257"/>
                <a:gd name="connsiteY0" fmla="*/ 5024 h 145701"/>
                <a:gd name="connsiteX1" fmla="*/ 190919 w 261257"/>
                <a:gd name="connsiteY1" fmla="*/ 0 h 145701"/>
                <a:gd name="connsiteX2" fmla="*/ 0 w 261257"/>
                <a:gd name="connsiteY2" fmla="*/ 143189 h 145701"/>
                <a:gd name="connsiteX3" fmla="*/ 175846 w 261257"/>
                <a:gd name="connsiteY3" fmla="*/ 145701 h 145701"/>
                <a:gd name="connsiteX4" fmla="*/ 223576 w 261257"/>
                <a:gd name="connsiteY4" fmla="*/ 95459 h 145701"/>
                <a:gd name="connsiteX5" fmla="*/ 261257 w 261257"/>
                <a:gd name="connsiteY5" fmla="*/ 5024 h 14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7" h="145701">
                  <a:moveTo>
                    <a:pt x="261257" y="5024"/>
                  </a:moveTo>
                  <a:lnTo>
                    <a:pt x="190919" y="0"/>
                  </a:lnTo>
                  <a:lnTo>
                    <a:pt x="0" y="143189"/>
                  </a:lnTo>
                  <a:lnTo>
                    <a:pt x="175846" y="145701"/>
                  </a:lnTo>
                  <a:lnTo>
                    <a:pt x="223576" y="95459"/>
                  </a:lnTo>
                  <a:lnTo>
                    <a:pt x="261257" y="502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220" name="Text Box 4">
            <a:extLst>
              <a:ext uri="{FF2B5EF4-FFF2-40B4-BE49-F238E27FC236}">
                <a16:creationId xmlns:a16="http://schemas.microsoft.com/office/drawing/2014/main" id="{50B3D360-B505-4606-85BA-44CC997B6051}"/>
              </a:ext>
            </a:extLst>
          </p:cNvPr>
          <p:cNvSpPr txBox="1">
            <a:spLocks noChangeArrowheads="1"/>
          </p:cNvSpPr>
          <p:nvPr/>
        </p:nvSpPr>
        <p:spPr bwMode="auto">
          <a:xfrm>
            <a:off x="892596" y="1670469"/>
            <a:ext cx="17145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Algemene rekeningen</a:t>
            </a:r>
            <a:endParaRPr lang="nl-NL"/>
          </a:p>
        </p:txBody>
      </p:sp>
      <p:sp>
        <p:nvSpPr>
          <p:cNvPr id="221" name="Line 29">
            <a:extLst>
              <a:ext uri="{FF2B5EF4-FFF2-40B4-BE49-F238E27FC236}">
                <a16:creationId xmlns:a16="http://schemas.microsoft.com/office/drawing/2014/main" id="{306086E8-675C-4FC2-A33F-3DB1414D9765}"/>
              </a:ext>
            </a:extLst>
          </p:cNvPr>
          <p:cNvSpPr>
            <a:spLocks noChangeShapeType="1"/>
          </p:cNvSpPr>
          <p:nvPr/>
        </p:nvSpPr>
        <p:spPr bwMode="auto">
          <a:xfrm flipH="1" flipV="1">
            <a:off x="2356137" y="2012764"/>
            <a:ext cx="1147993" cy="146950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2" name="TextBox 221">
            <a:extLst>
              <a:ext uri="{FF2B5EF4-FFF2-40B4-BE49-F238E27FC236}">
                <a16:creationId xmlns:a16="http://schemas.microsoft.com/office/drawing/2014/main" id="{CDEE650F-F252-443B-8589-6EADED55C14D}"/>
              </a:ext>
            </a:extLst>
          </p:cNvPr>
          <p:cNvSpPr txBox="1"/>
          <p:nvPr/>
        </p:nvSpPr>
        <p:spPr>
          <a:xfrm rot="3146140">
            <a:off x="2183328" y="2459030"/>
            <a:ext cx="1470724" cy="276999"/>
          </a:xfrm>
          <a:prstGeom prst="rect">
            <a:avLst/>
          </a:prstGeom>
          <a:noFill/>
        </p:spPr>
        <p:txBody>
          <a:bodyPr wrap="none" rtlCol="0">
            <a:spAutoFit/>
          </a:bodyPr>
          <a:lstStyle/>
          <a:p>
            <a:r>
              <a:rPr lang="nl-BE" sz="1200" dirty="0">
                <a:solidFill>
                  <a:schemeClr val="accent1"/>
                </a:solidFill>
              </a:rPr>
              <a:t>Centralisatie 400000</a:t>
            </a:r>
          </a:p>
        </p:txBody>
      </p:sp>
      <p:sp>
        <p:nvSpPr>
          <p:cNvPr id="223" name="Line 29">
            <a:extLst>
              <a:ext uri="{FF2B5EF4-FFF2-40B4-BE49-F238E27FC236}">
                <a16:creationId xmlns:a16="http://schemas.microsoft.com/office/drawing/2014/main" id="{112067E7-F54B-40CA-B9A1-D30ED3BD9756}"/>
              </a:ext>
            </a:extLst>
          </p:cNvPr>
          <p:cNvSpPr>
            <a:spLocks noChangeShapeType="1"/>
          </p:cNvSpPr>
          <p:nvPr/>
        </p:nvSpPr>
        <p:spPr bwMode="auto">
          <a:xfrm flipH="1" flipV="1">
            <a:off x="2078469" y="2022745"/>
            <a:ext cx="1398759" cy="206871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4" name="TextBox 223">
            <a:extLst>
              <a:ext uri="{FF2B5EF4-FFF2-40B4-BE49-F238E27FC236}">
                <a16:creationId xmlns:a16="http://schemas.microsoft.com/office/drawing/2014/main" id="{0091915D-8331-4F2D-907D-7C24AFA9A0F7}"/>
              </a:ext>
            </a:extLst>
          </p:cNvPr>
          <p:cNvSpPr txBox="1"/>
          <p:nvPr/>
        </p:nvSpPr>
        <p:spPr>
          <a:xfrm rot="3407416">
            <a:off x="2086821" y="2842651"/>
            <a:ext cx="1470724" cy="276999"/>
          </a:xfrm>
          <a:prstGeom prst="rect">
            <a:avLst/>
          </a:prstGeom>
          <a:noFill/>
        </p:spPr>
        <p:txBody>
          <a:bodyPr wrap="none" rtlCol="0">
            <a:spAutoFit/>
          </a:bodyPr>
          <a:lstStyle/>
          <a:p>
            <a:r>
              <a:rPr lang="nl-BE" sz="1200" dirty="0">
                <a:solidFill>
                  <a:schemeClr val="accent1"/>
                </a:solidFill>
              </a:rPr>
              <a:t>Centralisatie 440000</a:t>
            </a:r>
          </a:p>
        </p:txBody>
      </p:sp>
      <p:sp>
        <p:nvSpPr>
          <p:cNvPr id="225" name="Freeform: Shape 224">
            <a:extLst>
              <a:ext uri="{FF2B5EF4-FFF2-40B4-BE49-F238E27FC236}">
                <a16:creationId xmlns:a16="http://schemas.microsoft.com/office/drawing/2014/main" id="{072B7099-0434-4D5F-B78B-7F88E0AE57CF}"/>
              </a:ext>
            </a:extLst>
          </p:cNvPr>
          <p:cNvSpPr/>
          <p:nvPr/>
        </p:nvSpPr>
        <p:spPr>
          <a:xfrm>
            <a:off x="3471386" y="3913480"/>
            <a:ext cx="3127023" cy="488947"/>
          </a:xfrm>
          <a:custGeom>
            <a:avLst/>
            <a:gdLst>
              <a:gd name="connsiteX0" fmla="*/ 0 w 3381935"/>
              <a:gd name="connsiteY0" fmla="*/ 174812 h 488947"/>
              <a:gd name="connsiteX1" fmla="*/ 1640541 w 3381935"/>
              <a:gd name="connsiteY1" fmla="*/ 443753 h 488947"/>
              <a:gd name="connsiteX2" fmla="*/ 2575112 w 3381935"/>
              <a:gd name="connsiteY2" fmla="*/ 443753 h 488947"/>
              <a:gd name="connsiteX3" fmla="*/ 3381935 w 3381935"/>
              <a:gd name="connsiteY3" fmla="*/ 0 h 488947"/>
            </a:gdLst>
            <a:ahLst/>
            <a:cxnLst>
              <a:cxn ang="0">
                <a:pos x="connsiteX0" y="connsiteY0"/>
              </a:cxn>
              <a:cxn ang="0">
                <a:pos x="connsiteX1" y="connsiteY1"/>
              </a:cxn>
              <a:cxn ang="0">
                <a:pos x="connsiteX2" y="connsiteY2"/>
              </a:cxn>
              <a:cxn ang="0">
                <a:pos x="connsiteX3" y="connsiteY3"/>
              </a:cxn>
            </a:cxnLst>
            <a:rect l="l" t="t" r="r" b="b"/>
            <a:pathLst>
              <a:path w="3381935" h="488947">
                <a:moveTo>
                  <a:pt x="0" y="174812"/>
                </a:moveTo>
                <a:cubicBezTo>
                  <a:pt x="605678" y="286871"/>
                  <a:pt x="1211356" y="398930"/>
                  <a:pt x="1640541" y="443753"/>
                </a:cubicBezTo>
                <a:cubicBezTo>
                  <a:pt x="2069726" y="488576"/>
                  <a:pt x="2284880" y="517712"/>
                  <a:pt x="2575112" y="443753"/>
                </a:cubicBezTo>
                <a:cubicBezTo>
                  <a:pt x="2865344" y="369794"/>
                  <a:pt x="3123639" y="184897"/>
                  <a:pt x="3381935" y="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6" name="Freeform: Shape 225">
            <a:extLst>
              <a:ext uri="{FF2B5EF4-FFF2-40B4-BE49-F238E27FC236}">
                <a16:creationId xmlns:a16="http://schemas.microsoft.com/office/drawing/2014/main" id="{4FB58277-6C8E-4EB0-9E93-26F79252BF7C}"/>
              </a:ext>
            </a:extLst>
          </p:cNvPr>
          <p:cNvSpPr/>
          <p:nvPr/>
        </p:nvSpPr>
        <p:spPr>
          <a:xfrm>
            <a:off x="3229921" y="248186"/>
            <a:ext cx="4249270" cy="821241"/>
          </a:xfrm>
          <a:custGeom>
            <a:avLst/>
            <a:gdLst>
              <a:gd name="connsiteX0" fmla="*/ 4249270 w 4249270"/>
              <a:gd name="connsiteY0" fmla="*/ 81653 h 821241"/>
              <a:gd name="connsiteX1" fmla="*/ 1855694 w 4249270"/>
              <a:gd name="connsiteY1" fmla="*/ 68206 h 821241"/>
              <a:gd name="connsiteX2" fmla="*/ 0 w 4249270"/>
              <a:gd name="connsiteY2" fmla="*/ 821241 h 821241"/>
            </a:gdLst>
            <a:ahLst/>
            <a:cxnLst>
              <a:cxn ang="0">
                <a:pos x="connsiteX0" y="connsiteY0"/>
              </a:cxn>
              <a:cxn ang="0">
                <a:pos x="connsiteX1" y="connsiteY1"/>
              </a:cxn>
              <a:cxn ang="0">
                <a:pos x="connsiteX2" y="connsiteY2"/>
              </a:cxn>
            </a:cxnLst>
            <a:rect l="l" t="t" r="r" b="b"/>
            <a:pathLst>
              <a:path w="4249270" h="821241">
                <a:moveTo>
                  <a:pt x="4249270" y="81653"/>
                </a:moveTo>
                <a:cubicBezTo>
                  <a:pt x="3406587" y="13297"/>
                  <a:pt x="2563905" y="-55059"/>
                  <a:pt x="1855694" y="68206"/>
                </a:cubicBezTo>
                <a:cubicBezTo>
                  <a:pt x="1147483" y="191471"/>
                  <a:pt x="573741" y="506356"/>
                  <a:pt x="0" y="821241"/>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27" name="Straight Connector 226">
            <a:extLst>
              <a:ext uri="{FF2B5EF4-FFF2-40B4-BE49-F238E27FC236}">
                <a16:creationId xmlns:a16="http://schemas.microsoft.com/office/drawing/2014/main" id="{A15F90E8-9988-43B6-9677-3C6CC0828832}"/>
              </a:ext>
            </a:extLst>
          </p:cNvPr>
          <p:cNvCxnSpPr/>
          <p:nvPr/>
        </p:nvCxnSpPr>
        <p:spPr>
          <a:xfrm flipH="1">
            <a:off x="2159952" y="1071182"/>
            <a:ext cx="1069786" cy="608091"/>
          </a:xfrm>
          <a:prstGeom prst="line">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F46DE530-7DA6-49A1-B454-BC9573B87C8D}"/>
              </a:ext>
            </a:extLst>
          </p:cNvPr>
          <p:cNvSpPr txBox="1"/>
          <p:nvPr/>
        </p:nvSpPr>
        <p:spPr>
          <a:xfrm rot="19858603">
            <a:off x="2512747" y="1011939"/>
            <a:ext cx="1470724" cy="276999"/>
          </a:xfrm>
          <a:prstGeom prst="rect">
            <a:avLst/>
          </a:prstGeom>
          <a:noFill/>
        </p:spPr>
        <p:txBody>
          <a:bodyPr wrap="none" rtlCol="0">
            <a:spAutoFit/>
          </a:bodyPr>
          <a:lstStyle/>
          <a:p>
            <a:r>
              <a:rPr lang="nl-BE" sz="1200" dirty="0">
                <a:solidFill>
                  <a:schemeClr val="accent1"/>
                </a:solidFill>
              </a:rPr>
              <a:t>Centralisatie 550000</a:t>
            </a:r>
          </a:p>
        </p:txBody>
      </p:sp>
      <p:sp>
        <p:nvSpPr>
          <p:cNvPr id="229" name="TextBox 228">
            <a:extLst>
              <a:ext uri="{FF2B5EF4-FFF2-40B4-BE49-F238E27FC236}">
                <a16:creationId xmlns:a16="http://schemas.microsoft.com/office/drawing/2014/main" id="{E1E29CAF-DF2B-4450-824D-FD14E464DE34}"/>
              </a:ext>
            </a:extLst>
          </p:cNvPr>
          <p:cNvSpPr txBox="1"/>
          <p:nvPr/>
        </p:nvSpPr>
        <p:spPr>
          <a:xfrm rot="20225193">
            <a:off x="3013255" y="1123968"/>
            <a:ext cx="2133918" cy="276999"/>
          </a:xfrm>
          <a:prstGeom prst="rect">
            <a:avLst/>
          </a:prstGeom>
          <a:noFill/>
        </p:spPr>
        <p:txBody>
          <a:bodyPr wrap="none" rtlCol="0">
            <a:spAutoFit/>
          </a:bodyPr>
          <a:lstStyle/>
          <a:p>
            <a:r>
              <a:rPr lang="nl-BE" sz="1200" dirty="0">
                <a:solidFill>
                  <a:schemeClr val="accent1"/>
                </a:solidFill>
              </a:rPr>
              <a:t>Inboeking op 41/42/43/45/48</a:t>
            </a:r>
          </a:p>
        </p:txBody>
      </p:sp>
      <p:sp>
        <p:nvSpPr>
          <p:cNvPr id="230" name="AutoShape 18">
            <a:extLst>
              <a:ext uri="{FF2B5EF4-FFF2-40B4-BE49-F238E27FC236}">
                <a16:creationId xmlns:a16="http://schemas.microsoft.com/office/drawing/2014/main" id="{0448BB38-601B-4A8E-BA08-2D42488A883D}"/>
              </a:ext>
            </a:extLst>
          </p:cNvPr>
          <p:cNvSpPr>
            <a:spLocks noChangeArrowheads="1"/>
          </p:cNvSpPr>
          <p:nvPr/>
        </p:nvSpPr>
        <p:spPr bwMode="auto">
          <a:xfrm>
            <a:off x="2042269" y="3377772"/>
            <a:ext cx="800100" cy="88423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1" name="Text Box 19">
            <a:extLst>
              <a:ext uri="{FF2B5EF4-FFF2-40B4-BE49-F238E27FC236}">
                <a16:creationId xmlns:a16="http://schemas.microsoft.com/office/drawing/2014/main" id="{9777A269-D140-4DDB-B57D-7A23A0C7984A}"/>
              </a:ext>
            </a:extLst>
          </p:cNvPr>
          <p:cNvSpPr txBox="1">
            <a:spLocks noChangeArrowheads="1"/>
          </p:cNvSpPr>
          <p:nvPr/>
        </p:nvSpPr>
        <p:spPr bwMode="auto">
          <a:xfrm>
            <a:off x="2055653" y="3455453"/>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Rekening</a:t>
            </a:r>
          </a:p>
          <a:p>
            <a:pPr algn="ctr" eaLnBrk="1" hangingPunct="1"/>
            <a:r>
              <a:rPr lang="nl-NL" sz="1000" dirty="0"/>
              <a:t>(</a:t>
            </a:r>
            <a:r>
              <a:rPr lang="nl-NL" sz="1000" dirty="0" err="1"/>
              <a:t>grootbk</a:t>
            </a:r>
            <a:r>
              <a:rPr lang="nl-NL" sz="1000" dirty="0"/>
              <a:t>)</a:t>
            </a:r>
            <a:endParaRPr lang="nl-NL" dirty="0"/>
          </a:p>
        </p:txBody>
      </p:sp>
      <p:sp>
        <p:nvSpPr>
          <p:cNvPr id="232" name="Line 29">
            <a:extLst>
              <a:ext uri="{FF2B5EF4-FFF2-40B4-BE49-F238E27FC236}">
                <a16:creationId xmlns:a16="http://schemas.microsoft.com/office/drawing/2014/main" id="{8452A5F9-3EB0-4359-B6BD-98A84CB140DB}"/>
              </a:ext>
            </a:extLst>
          </p:cNvPr>
          <p:cNvSpPr>
            <a:spLocks noChangeShapeType="1"/>
          </p:cNvSpPr>
          <p:nvPr/>
        </p:nvSpPr>
        <p:spPr bwMode="auto">
          <a:xfrm>
            <a:off x="1727121" y="2012764"/>
            <a:ext cx="540732" cy="136500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33" name="Line 29">
            <a:extLst>
              <a:ext uri="{FF2B5EF4-FFF2-40B4-BE49-F238E27FC236}">
                <a16:creationId xmlns:a16="http://schemas.microsoft.com/office/drawing/2014/main" id="{51F48220-C596-426F-8A63-1C0094BAAF4D}"/>
              </a:ext>
            </a:extLst>
          </p:cNvPr>
          <p:cNvSpPr>
            <a:spLocks noChangeShapeType="1"/>
          </p:cNvSpPr>
          <p:nvPr/>
        </p:nvSpPr>
        <p:spPr bwMode="auto">
          <a:xfrm flipH="1">
            <a:off x="1464476" y="3604869"/>
            <a:ext cx="576958"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34" name="AutoShape 25">
            <a:extLst>
              <a:ext uri="{FF2B5EF4-FFF2-40B4-BE49-F238E27FC236}">
                <a16:creationId xmlns:a16="http://schemas.microsoft.com/office/drawing/2014/main" id="{7DDC8921-1BBE-4BB2-AE5F-FB704B9ED987}"/>
              </a:ext>
            </a:extLst>
          </p:cNvPr>
          <p:cNvSpPr>
            <a:spLocks noChangeArrowheads="1"/>
          </p:cNvSpPr>
          <p:nvPr/>
        </p:nvSpPr>
        <p:spPr bwMode="auto">
          <a:xfrm>
            <a:off x="678623" y="3370695"/>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5" name="Text Box 26">
            <a:extLst>
              <a:ext uri="{FF2B5EF4-FFF2-40B4-BE49-F238E27FC236}">
                <a16:creationId xmlns:a16="http://schemas.microsoft.com/office/drawing/2014/main" id="{F2EC7D39-AFB1-4F6C-9D27-C0C5CB2E0BB3}"/>
              </a:ext>
            </a:extLst>
          </p:cNvPr>
          <p:cNvSpPr txBox="1">
            <a:spLocks noChangeArrowheads="1"/>
          </p:cNvSpPr>
          <p:nvPr/>
        </p:nvSpPr>
        <p:spPr bwMode="auto">
          <a:xfrm>
            <a:off x="677788" y="3387684"/>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Proef- en saldi balans</a:t>
            </a:r>
            <a:endParaRPr lang="nl-NL" dirty="0"/>
          </a:p>
        </p:txBody>
      </p:sp>
      <p:sp>
        <p:nvSpPr>
          <p:cNvPr id="236" name="AutoShape 48">
            <a:extLst>
              <a:ext uri="{FF2B5EF4-FFF2-40B4-BE49-F238E27FC236}">
                <a16:creationId xmlns:a16="http://schemas.microsoft.com/office/drawing/2014/main" id="{A2822CCB-AB20-4639-BDAA-7D75CA374237}"/>
              </a:ext>
            </a:extLst>
          </p:cNvPr>
          <p:cNvSpPr>
            <a:spLocks noChangeArrowheads="1"/>
          </p:cNvSpPr>
          <p:nvPr/>
        </p:nvSpPr>
        <p:spPr bwMode="auto">
          <a:xfrm>
            <a:off x="1955740" y="5887672"/>
            <a:ext cx="834902" cy="460673"/>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7" name="Text Box 49">
            <a:extLst>
              <a:ext uri="{FF2B5EF4-FFF2-40B4-BE49-F238E27FC236}">
                <a16:creationId xmlns:a16="http://schemas.microsoft.com/office/drawing/2014/main" id="{C6A22598-6747-4893-9BB3-6014BCE63D80}"/>
              </a:ext>
            </a:extLst>
          </p:cNvPr>
          <p:cNvSpPr txBox="1">
            <a:spLocks noChangeArrowheads="1"/>
          </p:cNvSpPr>
          <p:nvPr/>
        </p:nvSpPr>
        <p:spPr bwMode="auto">
          <a:xfrm>
            <a:off x="1979479" y="5931872"/>
            <a:ext cx="826803" cy="72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Eindbalans n-1</a:t>
            </a:r>
            <a:endParaRPr lang="nl-NL" dirty="0"/>
          </a:p>
        </p:txBody>
      </p:sp>
      <p:sp>
        <p:nvSpPr>
          <p:cNvPr id="238" name="Text Box 6">
            <a:extLst>
              <a:ext uri="{FF2B5EF4-FFF2-40B4-BE49-F238E27FC236}">
                <a16:creationId xmlns:a16="http://schemas.microsoft.com/office/drawing/2014/main" id="{27D0E11E-F5F1-4406-BC2B-C340844DB911}"/>
              </a:ext>
            </a:extLst>
          </p:cNvPr>
          <p:cNvSpPr txBox="1">
            <a:spLocks noChangeArrowheads="1"/>
          </p:cNvSpPr>
          <p:nvPr/>
        </p:nvSpPr>
        <p:spPr bwMode="auto">
          <a:xfrm>
            <a:off x="3501798" y="4519510"/>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Diverse Operaties</a:t>
            </a:r>
            <a:endParaRPr lang="nl-NL" dirty="0"/>
          </a:p>
        </p:txBody>
      </p:sp>
      <p:sp>
        <p:nvSpPr>
          <p:cNvPr id="239" name="Line 51">
            <a:extLst>
              <a:ext uri="{FF2B5EF4-FFF2-40B4-BE49-F238E27FC236}">
                <a16:creationId xmlns:a16="http://schemas.microsoft.com/office/drawing/2014/main" id="{2A61DF63-ECAF-4673-B265-8BF56CC2DF5A}"/>
              </a:ext>
            </a:extLst>
          </p:cNvPr>
          <p:cNvSpPr>
            <a:spLocks noChangeShapeType="1"/>
          </p:cNvSpPr>
          <p:nvPr/>
        </p:nvSpPr>
        <p:spPr bwMode="auto">
          <a:xfrm flipV="1">
            <a:off x="2761016" y="4833642"/>
            <a:ext cx="762684" cy="107249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40" name="Line 50">
            <a:extLst>
              <a:ext uri="{FF2B5EF4-FFF2-40B4-BE49-F238E27FC236}">
                <a16:creationId xmlns:a16="http://schemas.microsoft.com/office/drawing/2014/main" id="{5453BF80-B2CB-4741-8010-7C025BC897EA}"/>
              </a:ext>
            </a:extLst>
          </p:cNvPr>
          <p:cNvSpPr>
            <a:spLocks noChangeShapeType="1"/>
          </p:cNvSpPr>
          <p:nvPr/>
        </p:nvSpPr>
        <p:spPr bwMode="auto">
          <a:xfrm flipH="1" flipV="1">
            <a:off x="2356136" y="4262009"/>
            <a:ext cx="1" cy="55306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41" name="AutoShape 25">
            <a:extLst>
              <a:ext uri="{FF2B5EF4-FFF2-40B4-BE49-F238E27FC236}">
                <a16:creationId xmlns:a16="http://schemas.microsoft.com/office/drawing/2014/main" id="{969BF11B-B371-4EE2-B9DC-76DEA15C2042}"/>
              </a:ext>
            </a:extLst>
          </p:cNvPr>
          <p:cNvSpPr>
            <a:spLocks noChangeArrowheads="1"/>
          </p:cNvSpPr>
          <p:nvPr/>
        </p:nvSpPr>
        <p:spPr bwMode="auto">
          <a:xfrm>
            <a:off x="1969229" y="4780096"/>
            <a:ext cx="800100" cy="884237"/>
          </a:xfrm>
          <a:prstGeom prst="flowChartPredefinedProcess">
            <a:avLst/>
          </a:prstGeom>
          <a:solidFill>
            <a:schemeClr val="accent3">
              <a:lumMod val="40000"/>
              <a:lumOff val="60000"/>
            </a:schemeClr>
          </a:solidFill>
          <a:ln w="9525">
            <a:solidFill>
              <a:srgbClr val="000000"/>
            </a:solidFill>
            <a:miter lim="800000"/>
            <a:headEnd/>
            <a:tailEnd/>
          </a:ln>
        </p:spPr>
        <p:txBody>
          <a:bodyPr/>
          <a:lstStyle/>
          <a:p>
            <a:endParaRPr lang="nl-BE"/>
          </a:p>
        </p:txBody>
      </p:sp>
      <p:sp>
        <p:nvSpPr>
          <p:cNvPr id="242" name="Text Box 49">
            <a:extLst>
              <a:ext uri="{FF2B5EF4-FFF2-40B4-BE49-F238E27FC236}">
                <a16:creationId xmlns:a16="http://schemas.microsoft.com/office/drawing/2014/main" id="{28A6E9D9-B799-44FA-965A-CF7A8BA21C75}"/>
              </a:ext>
            </a:extLst>
          </p:cNvPr>
          <p:cNvSpPr txBox="1">
            <a:spLocks noChangeArrowheads="1"/>
          </p:cNvSpPr>
          <p:nvPr/>
        </p:nvSpPr>
        <p:spPr bwMode="auto">
          <a:xfrm>
            <a:off x="1969229" y="4936464"/>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Diversen Journaal</a:t>
            </a:r>
            <a:endParaRPr lang="nl-NL" dirty="0"/>
          </a:p>
        </p:txBody>
      </p:sp>
      <p:sp>
        <p:nvSpPr>
          <p:cNvPr id="243" name="Line 50">
            <a:extLst>
              <a:ext uri="{FF2B5EF4-FFF2-40B4-BE49-F238E27FC236}">
                <a16:creationId xmlns:a16="http://schemas.microsoft.com/office/drawing/2014/main" id="{6D1CFEEA-3A71-4BEC-85A3-7F2E79683043}"/>
              </a:ext>
            </a:extLst>
          </p:cNvPr>
          <p:cNvSpPr>
            <a:spLocks noChangeShapeType="1"/>
          </p:cNvSpPr>
          <p:nvPr/>
        </p:nvSpPr>
        <p:spPr bwMode="auto">
          <a:xfrm flipH="1">
            <a:off x="2761847" y="4693226"/>
            <a:ext cx="739950" cy="169184"/>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nvGrpSpPr>
          <p:cNvPr id="244" name="Group 8">
            <a:extLst>
              <a:ext uri="{FF2B5EF4-FFF2-40B4-BE49-F238E27FC236}">
                <a16:creationId xmlns:a16="http://schemas.microsoft.com/office/drawing/2014/main" id="{22436073-B2F3-40DB-8DBB-1ECCE80BF9D2}"/>
              </a:ext>
            </a:extLst>
          </p:cNvPr>
          <p:cNvGrpSpPr>
            <a:grpSpLocks/>
          </p:cNvGrpSpPr>
          <p:nvPr/>
        </p:nvGrpSpPr>
        <p:grpSpPr bwMode="auto">
          <a:xfrm>
            <a:off x="3076384" y="5587107"/>
            <a:ext cx="389164" cy="1102813"/>
            <a:chOff x="5917" y="13117"/>
            <a:chExt cx="883" cy="1980"/>
          </a:xfrm>
        </p:grpSpPr>
        <p:sp>
          <p:nvSpPr>
            <p:cNvPr id="245" name="Rectangle 9">
              <a:extLst>
                <a:ext uri="{FF2B5EF4-FFF2-40B4-BE49-F238E27FC236}">
                  <a16:creationId xmlns:a16="http://schemas.microsoft.com/office/drawing/2014/main" id="{B36C8922-5752-48A5-989F-40997528C04B}"/>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46" name="Freeform 10">
              <a:extLst>
                <a:ext uri="{FF2B5EF4-FFF2-40B4-BE49-F238E27FC236}">
                  <a16:creationId xmlns:a16="http://schemas.microsoft.com/office/drawing/2014/main" id="{998A8EB6-328B-428A-B557-3A1B0470B9A7}"/>
                </a:ext>
              </a:extLst>
            </p:cNvPr>
            <p:cNvSpPr>
              <a:spLocks/>
            </p:cNvSpPr>
            <p:nvPr/>
          </p:nvSpPr>
          <p:spPr bwMode="auto">
            <a:xfrm>
              <a:off x="644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47" name="Oval 11">
              <a:extLst>
                <a:ext uri="{FF2B5EF4-FFF2-40B4-BE49-F238E27FC236}">
                  <a16:creationId xmlns:a16="http://schemas.microsoft.com/office/drawing/2014/main" id="{47858A75-4AD4-46C8-9BC5-0924D22C6B6A}"/>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48" name="Line 12">
              <a:extLst>
                <a:ext uri="{FF2B5EF4-FFF2-40B4-BE49-F238E27FC236}">
                  <a16:creationId xmlns:a16="http://schemas.microsoft.com/office/drawing/2014/main" id="{98121705-CA31-497F-8A48-0A4923000492}"/>
                </a:ext>
              </a:extLst>
            </p:cNvPr>
            <p:cNvSpPr>
              <a:spLocks noChangeShapeType="1"/>
            </p:cNvSpPr>
            <p:nvPr/>
          </p:nvSpPr>
          <p:spPr bwMode="auto">
            <a:xfrm flipV="1">
              <a:off x="5917" y="13153"/>
              <a:ext cx="540" cy="3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49" name="Line 13">
              <a:extLst>
                <a:ext uri="{FF2B5EF4-FFF2-40B4-BE49-F238E27FC236}">
                  <a16:creationId xmlns:a16="http://schemas.microsoft.com/office/drawing/2014/main" id="{B035143C-43F6-4366-8EDD-2C53E2C9CF51}"/>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50" name="Text Box 15">
            <a:extLst>
              <a:ext uri="{FF2B5EF4-FFF2-40B4-BE49-F238E27FC236}">
                <a16:creationId xmlns:a16="http://schemas.microsoft.com/office/drawing/2014/main" id="{B8CEE256-19BA-401B-8826-F1360F8F72D3}"/>
              </a:ext>
            </a:extLst>
          </p:cNvPr>
          <p:cNvSpPr txBox="1">
            <a:spLocks noChangeArrowheads="1"/>
          </p:cNvSpPr>
          <p:nvPr/>
        </p:nvSpPr>
        <p:spPr bwMode="auto">
          <a:xfrm>
            <a:off x="2901698" y="588844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dirty="0"/>
              <a:t>  DO</a:t>
            </a:r>
            <a:endParaRPr lang="nl-NL" dirty="0"/>
          </a:p>
        </p:txBody>
      </p:sp>
      <p:sp>
        <p:nvSpPr>
          <p:cNvPr id="251" name="TextBox 250">
            <a:extLst>
              <a:ext uri="{FF2B5EF4-FFF2-40B4-BE49-F238E27FC236}">
                <a16:creationId xmlns:a16="http://schemas.microsoft.com/office/drawing/2014/main" id="{F5D2A432-AF75-458E-B755-DF321D7EBDB6}"/>
              </a:ext>
            </a:extLst>
          </p:cNvPr>
          <p:cNvSpPr txBox="1"/>
          <p:nvPr/>
        </p:nvSpPr>
        <p:spPr>
          <a:xfrm>
            <a:off x="3414712" y="5630681"/>
            <a:ext cx="907813" cy="1015663"/>
          </a:xfrm>
          <a:prstGeom prst="rect">
            <a:avLst/>
          </a:prstGeom>
          <a:noFill/>
        </p:spPr>
        <p:txBody>
          <a:bodyPr wrap="none" rtlCol="0">
            <a:spAutoFit/>
          </a:bodyPr>
          <a:lstStyle/>
          <a:p>
            <a:r>
              <a:rPr lang="nl-BE" sz="1200" dirty="0"/>
              <a:t>Contracten</a:t>
            </a:r>
          </a:p>
          <a:p>
            <a:r>
              <a:rPr lang="nl-BE" sz="1200" dirty="0"/>
              <a:t>Personeel</a:t>
            </a:r>
          </a:p>
          <a:p>
            <a:r>
              <a:rPr lang="nl-BE" sz="1200" dirty="0"/>
              <a:t>Vonnissen</a:t>
            </a:r>
          </a:p>
          <a:p>
            <a:r>
              <a:rPr lang="nl-BE" sz="1200" dirty="0"/>
              <a:t>Belastingen</a:t>
            </a:r>
          </a:p>
          <a:p>
            <a:r>
              <a:rPr lang="nl-BE" sz="1200" dirty="0"/>
              <a:t>…</a:t>
            </a:r>
          </a:p>
        </p:txBody>
      </p:sp>
      <p:sp>
        <p:nvSpPr>
          <p:cNvPr id="252" name="Line 51">
            <a:extLst>
              <a:ext uri="{FF2B5EF4-FFF2-40B4-BE49-F238E27FC236}">
                <a16:creationId xmlns:a16="http://schemas.microsoft.com/office/drawing/2014/main" id="{AB2676DA-7016-4ACB-B427-9C93AA007E0B}"/>
              </a:ext>
            </a:extLst>
          </p:cNvPr>
          <p:cNvSpPr>
            <a:spLocks noChangeShapeType="1"/>
          </p:cNvSpPr>
          <p:nvPr/>
        </p:nvSpPr>
        <p:spPr bwMode="auto">
          <a:xfrm flipV="1">
            <a:off x="3696048" y="4833642"/>
            <a:ext cx="147168" cy="75346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pic>
        <p:nvPicPr>
          <p:cNvPr id="253" name="Picture 2" descr="De bronafbeelding bekijken">
            <a:extLst>
              <a:ext uri="{FF2B5EF4-FFF2-40B4-BE49-F238E27FC236}">
                <a16:creationId xmlns:a16="http://schemas.microsoft.com/office/drawing/2014/main" id="{6AE8C10A-B94C-42D6-806D-68FD9D04F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854" y="4504087"/>
            <a:ext cx="1200760" cy="900571"/>
          </a:xfrm>
          <a:prstGeom prst="rect">
            <a:avLst/>
          </a:prstGeom>
          <a:noFill/>
          <a:extLst>
            <a:ext uri="{909E8E84-426E-40DD-AFC4-6F175D3DCCD1}">
              <a14:hiddenFill xmlns:a14="http://schemas.microsoft.com/office/drawing/2010/main">
                <a:solidFill>
                  <a:srgbClr val="FFFFFF"/>
                </a:solidFill>
              </a14:hiddenFill>
            </a:ext>
          </a:extLst>
        </p:spPr>
      </p:pic>
      <p:sp>
        <p:nvSpPr>
          <p:cNvPr id="254" name="AutoShape 48">
            <a:extLst>
              <a:ext uri="{FF2B5EF4-FFF2-40B4-BE49-F238E27FC236}">
                <a16:creationId xmlns:a16="http://schemas.microsoft.com/office/drawing/2014/main" id="{62191B17-36B1-472D-B6FC-2D5E577DC763}"/>
              </a:ext>
            </a:extLst>
          </p:cNvPr>
          <p:cNvSpPr>
            <a:spLocks noChangeArrowheads="1"/>
          </p:cNvSpPr>
          <p:nvPr/>
        </p:nvSpPr>
        <p:spPr bwMode="auto">
          <a:xfrm>
            <a:off x="6229801" y="4585397"/>
            <a:ext cx="1084654" cy="63681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55" name="Text Box 49">
            <a:extLst>
              <a:ext uri="{FF2B5EF4-FFF2-40B4-BE49-F238E27FC236}">
                <a16:creationId xmlns:a16="http://schemas.microsoft.com/office/drawing/2014/main" id="{58F8071E-3B8B-45DC-BA2C-69760A441D9C}"/>
              </a:ext>
            </a:extLst>
          </p:cNvPr>
          <p:cNvSpPr txBox="1">
            <a:spLocks noChangeArrowheads="1"/>
          </p:cNvSpPr>
          <p:nvPr/>
        </p:nvSpPr>
        <p:spPr bwMode="auto">
          <a:xfrm>
            <a:off x="6305247" y="4696263"/>
            <a:ext cx="93608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Afschrijvingstabel</a:t>
            </a:r>
            <a:endParaRPr lang="nl-NL" dirty="0"/>
          </a:p>
        </p:txBody>
      </p:sp>
      <p:sp>
        <p:nvSpPr>
          <p:cNvPr id="256" name="Line 51">
            <a:extLst>
              <a:ext uri="{FF2B5EF4-FFF2-40B4-BE49-F238E27FC236}">
                <a16:creationId xmlns:a16="http://schemas.microsoft.com/office/drawing/2014/main" id="{582E78A6-130A-4D2B-885E-00282C49AB2E}"/>
              </a:ext>
            </a:extLst>
          </p:cNvPr>
          <p:cNvSpPr>
            <a:spLocks noChangeShapeType="1"/>
          </p:cNvSpPr>
          <p:nvPr/>
        </p:nvSpPr>
        <p:spPr bwMode="auto">
          <a:xfrm flipH="1">
            <a:off x="7356180" y="4982013"/>
            <a:ext cx="571501"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nvGrpSpPr>
          <p:cNvPr id="257" name="Group 40">
            <a:extLst>
              <a:ext uri="{FF2B5EF4-FFF2-40B4-BE49-F238E27FC236}">
                <a16:creationId xmlns:a16="http://schemas.microsoft.com/office/drawing/2014/main" id="{D70E6B5E-C328-405F-A97E-113F85882481}"/>
              </a:ext>
            </a:extLst>
          </p:cNvPr>
          <p:cNvGrpSpPr>
            <a:grpSpLocks/>
          </p:cNvGrpSpPr>
          <p:nvPr/>
        </p:nvGrpSpPr>
        <p:grpSpPr bwMode="auto">
          <a:xfrm>
            <a:off x="7399182" y="5659921"/>
            <a:ext cx="1643138" cy="614938"/>
            <a:chOff x="3217" y="6769"/>
            <a:chExt cx="2340" cy="768"/>
          </a:xfrm>
        </p:grpSpPr>
        <p:sp>
          <p:nvSpPr>
            <p:cNvPr id="258" name="AutoShape 41">
              <a:extLst>
                <a:ext uri="{FF2B5EF4-FFF2-40B4-BE49-F238E27FC236}">
                  <a16:creationId xmlns:a16="http://schemas.microsoft.com/office/drawing/2014/main" id="{7E33DDDC-175C-4117-AAF2-AAC32B0A2686}"/>
                </a:ext>
              </a:extLst>
            </p:cNvPr>
            <p:cNvSpPr>
              <a:spLocks noChangeArrowheads="1"/>
            </p:cNvSpPr>
            <p:nvPr/>
          </p:nvSpPr>
          <p:spPr bwMode="auto">
            <a:xfrm>
              <a:off x="321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59" name="AutoShape 42">
              <a:extLst>
                <a:ext uri="{FF2B5EF4-FFF2-40B4-BE49-F238E27FC236}">
                  <a16:creationId xmlns:a16="http://schemas.microsoft.com/office/drawing/2014/main" id="{7F481AC8-3789-43EA-A300-93086F72014E}"/>
                </a:ext>
              </a:extLst>
            </p:cNvPr>
            <p:cNvSpPr>
              <a:spLocks noChangeArrowheads="1"/>
            </p:cNvSpPr>
            <p:nvPr/>
          </p:nvSpPr>
          <p:spPr bwMode="auto">
            <a:xfrm>
              <a:off x="393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60" name="AutoShape 43">
              <a:extLst>
                <a:ext uri="{FF2B5EF4-FFF2-40B4-BE49-F238E27FC236}">
                  <a16:creationId xmlns:a16="http://schemas.microsoft.com/office/drawing/2014/main" id="{51E87E41-0E10-4E1B-B864-505A317D4035}"/>
                </a:ext>
              </a:extLst>
            </p:cNvPr>
            <p:cNvSpPr>
              <a:spLocks noChangeArrowheads="1"/>
            </p:cNvSpPr>
            <p:nvPr/>
          </p:nvSpPr>
          <p:spPr bwMode="auto">
            <a:xfrm>
              <a:off x="465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61" name="Rectangle 44">
              <a:extLst>
                <a:ext uri="{FF2B5EF4-FFF2-40B4-BE49-F238E27FC236}">
                  <a16:creationId xmlns:a16="http://schemas.microsoft.com/office/drawing/2014/main" id="{E2D3AB48-2027-4B5A-9FAC-76BF0FEEDCF2}"/>
                </a:ext>
              </a:extLst>
            </p:cNvPr>
            <p:cNvSpPr>
              <a:spLocks noChangeArrowheads="1"/>
            </p:cNvSpPr>
            <p:nvPr/>
          </p:nvSpPr>
          <p:spPr bwMode="auto">
            <a:xfrm>
              <a:off x="3217" y="6997"/>
              <a:ext cx="2160" cy="540"/>
            </a:xfrm>
            <a:prstGeom prst="rect">
              <a:avLst/>
            </a:prstGeom>
            <a:solidFill>
              <a:srgbClr val="FF0000"/>
            </a:solidFill>
            <a:ln w="9525">
              <a:solidFill>
                <a:srgbClr val="000000"/>
              </a:solidFill>
              <a:miter lim="800000"/>
              <a:headEnd/>
              <a:tailEnd/>
            </a:ln>
          </p:spPr>
          <p:txBody>
            <a:bodyPr/>
            <a:lstStyle/>
            <a:p>
              <a:endParaRPr lang="nl-BE"/>
            </a:p>
          </p:txBody>
        </p:sp>
        <p:sp>
          <p:nvSpPr>
            <p:cNvPr id="262" name="Rectangle 45">
              <a:extLst>
                <a:ext uri="{FF2B5EF4-FFF2-40B4-BE49-F238E27FC236}">
                  <a16:creationId xmlns:a16="http://schemas.microsoft.com/office/drawing/2014/main" id="{CA1BC4B8-8092-40BA-AD7F-EA3377243750}"/>
                </a:ext>
              </a:extLst>
            </p:cNvPr>
            <p:cNvSpPr>
              <a:spLocks noChangeArrowheads="1"/>
            </p:cNvSpPr>
            <p:nvPr/>
          </p:nvSpPr>
          <p:spPr bwMode="auto">
            <a:xfrm>
              <a:off x="411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63" name="Rectangle 46">
              <a:extLst>
                <a:ext uri="{FF2B5EF4-FFF2-40B4-BE49-F238E27FC236}">
                  <a16:creationId xmlns:a16="http://schemas.microsoft.com/office/drawing/2014/main" id="{32B2ECF9-F18B-45C0-9DE1-C6A29DFC3E92}"/>
                </a:ext>
              </a:extLst>
            </p:cNvPr>
            <p:cNvSpPr>
              <a:spLocks noChangeArrowheads="1"/>
            </p:cNvSpPr>
            <p:nvPr/>
          </p:nvSpPr>
          <p:spPr bwMode="auto">
            <a:xfrm>
              <a:off x="357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64" name="Text Box 47">
              <a:extLst>
                <a:ext uri="{FF2B5EF4-FFF2-40B4-BE49-F238E27FC236}">
                  <a16:creationId xmlns:a16="http://schemas.microsoft.com/office/drawing/2014/main" id="{7616F68A-60A3-437A-9697-4ACA75062B04}"/>
                </a:ext>
              </a:extLst>
            </p:cNvPr>
            <p:cNvSpPr txBox="1">
              <a:spLocks noChangeArrowheads="1"/>
            </p:cNvSpPr>
            <p:nvPr/>
          </p:nvSpPr>
          <p:spPr bwMode="auto">
            <a:xfrm>
              <a:off x="4297" y="6949"/>
              <a:ext cx="12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Magazijn</a:t>
              </a:r>
              <a:endParaRPr lang="nl-NL"/>
            </a:p>
          </p:txBody>
        </p:sp>
      </p:grpSp>
      <p:sp>
        <p:nvSpPr>
          <p:cNvPr id="265" name="AutoShape 48">
            <a:extLst>
              <a:ext uri="{FF2B5EF4-FFF2-40B4-BE49-F238E27FC236}">
                <a16:creationId xmlns:a16="http://schemas.microsoft.com/office/drawing/2014/main" id="{EF9216E7-00FE-48AB-B3AF-F1766FCB4167}"/>
              </a:ext>
            </a:extLst>
          </p:cNvPr>
          <p:cNvSpPr>
            <a:spLocks noChangeArrowheads="1"/>
          </p:cNvSpPr>
          <p:nvPr/>
        </p:nvSpPr>
        <p:spPr bwMode="auto">
          <a:xfrm>
            <a:off x="6252634" y="5558102"/>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66" name="Text Box 49">
            <a:extLst>
              <a:ext uri="{FF2B5EF4-FFF2-40B4-BE49-F238E27FC236}">
                <a16:creationId xmlns:a16="http://schemas.microsoft.com/office/drawing/2014/main" id="{FF572364-29EA-40B9-85A2-1F99D143A2DF}"/>
              </a:ext>
            </a:extLst>
          </p:cNvPr>
          <p:cNvSpPr txBox="1">
            <a:spLocks noChangeArrowheads="1"/>
          </p:cNvSpPr>
          <p:nvPr/>
        </p:nvSpPr>
        <p:spPr bwMode="auto">
          <a:xfrm>
            <a:off x="6253466" y="5692340"/>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Inventaris</a:t>
            </a:r>
          </a:p>
          <a:p>
            <a:pPr algn="ctr" eaLnBrk="1" hangingPunct="1"/>
            <a:r>
              <a:rPr lang="nl-NL" sz="1000" dirty="0"/>
              <a:t>lijst</a:t>
            </a:r>
            <a:endParaRPr lang="nl-NL" dirty="0"/>
          </a:p>
        </p:txBody>
      </p:sp>
      <p:sp>
        <p:nvSpPr>
          <p:cNvPr id="267" name="Line 51">
            <a:extLst>
              <a:ext uri="{FF2B5EF4-FFF2-40B4-BE49-F238E27FC236}">
                <a16:creationId xmlns:a16="http://schemas.microsoft.com/office/drawing/2014/main" id="{3B6FFBE7-5A21-4986-8088-751650AA21E6}"/>
              </a:ext>
            </a:extLst>
          </p:cNvPr>
          <p:cNvSpPr>
            <a:spLocks noChangeShapeType="1"/>
          </p:cNvSpPr>
          <p:nvPr/>
        </p:nvSpPr>
        <p:spPr bwMode="auto">
          <a:xfrm flipH="1">
            <a:off x="7032285" y="6043141"/>
            <a:ext cx="449710" cy="578"/>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8" name="Line 51">
            <a:extLst>
              <a:ext uri="{FF2B5EF4-FFF2-40B4-BE49-F238E27FC236}">
                <a16:creationId xmlns:a16="http://schemas.microsoft.com/office/drawing/2014/main" id="{E43DC7C0-21D1-4FD1-85BD-880A9C281155}"/>
              </a:ext>
            </a:extLst>
          </p:cNvPr>
          <p:cNvSpPr>
            <a:spLocks noChangeShapeType="1"/>
          </p:cNvSpPr>
          <p:nvPr/>
        </p:nvSpPr>
        <p:spPr bwMode="auto">
          <a:xfrm flipH="1" flipV="1">
            <a:off x="5216297" y="4683417"/>
            <a:ext cx="1013502" cy="245143"/>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9" name="TextBox 268">
            <a:extLst>
              <a:ext uri="{FF2B5EF4-FFF2-40B4-BE49-F238E27FC236}">
                <a16:creationId xmlns:a16="http://schemas.microsoft.com/office/drawing/2014/main" id="{52072FAA-ED30-40E7-A2B4-8897CC8199B8}"/>
              </a:ext>
            </a:extLst>
          </p:cNvPr>
          <p:cNvSpPr txBox="1"/>
          <p:nvPr/>
        </p:nvSpPr>
        <p:spPr>
          <a:xfrm rot="824002">
            <a:off x="5224414" y="4582555"/>
            <a:ext cx="1062983" cy="276999"/>
          </a:xfrm>
          <a:prstGeom prst="rect">
            <a:avLst/>
          </a:prstGeom>
          <a:noFill/>
        </p:spPr>
        <p:txBody>
          <a:bodyPr wrap="none" rtlCol="0">
            <a:spAutoFit/>
          </a:bodyPr>
          <a:lstStyle/>
          <a:p>
            <a:r>
              <a:rPr lang="nl-BE" sz="1200" dirty="0"/>
              <a:t>Afschrijvingen</a:t>
            </a:r>
          </a:p>
        </p:txBody>
      </p:sp>
      <p:sp>
        <p:nvSpPr>
          <p:cNvPr id="270" name="TextBox 269">
            <a:extLst>
              <a:ext uri="{FF2B5EF4-FFF2-40B4-BE49-F238E27FC236}">
                <a16:creationId xmlns:a16="http://schemas.microsoft.com/office/drawing/2014/main" id="{B71762AF-C941-40D7-995E-5616FF71F8F4}"/>
              </a:ext>
            </a:extLst>
          </p:cNvPr>
          <p:cNvSpPr txBox="1"/>
          <p:nvPr/>
        </p:nvSpPr>
        <p:spPr>
          <a:xfrm rot="1912918">
            <a:off x="5341532" y="5026914"/>
            <a:ext cx="1099354" cy="461665"/>
          </a:xfrm>
          <a:prstGeom prst="rect">
            <a:avLst/>
          </a:prstGeom>
          <a:noFill/>
        </p:spPr>
        <p:txBody>
          <a:bodyPr wrap="square" rtlCol="0">
            <a:spAutoFit/>
          </a:bodyPr>
          <a:lstStyle/>
          <a:p>
            <a:r>
              <a:rPr lang="nl-BE" sz="1200" dirty="0"/>
              <a:t>Voorraad-wijziging</a:t>
            </a:r>
          </a:p>
        </p:txBody>
      </p:sp>
      <p:sp>
        <p:nvSpPr>
          <p:cNvPr id="271" name="Line 51">
            <a:extLst>
              <a:ext uri="{FF2B5EF4-FFF2-40B4-BE49-F238E27FC236}">
                <a16:creationId xmlns:a16="http://schemas.microsoft.com/office/drawing/2014/main" id="{FE9713EF-79E3-4A90-918E-527AFECD1023}"/>
              </a:ext>
            </a:extLst>
          </p:cNvPr>
          <p:cNvSpPr>
            <a:spLocks noChangeShapeType="1"/>
          </p:cNvSpPr>
          <p:nvPr/>
        </p:nvSpPr>
        <p:spPr bwMode="auto">
          <a:xfrm flipH="1" flipV="1">
            <a:off x="5184824" y="4854402"/>
            <a:ext cx="1192302" cy="70369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72" name="Text Box 49">
            <a:extLst>
              <a:ext uri="{FF2B5EF4-FFF2-40B4-BE49-F238E27FC236}">
                <a16:creationId xmlns:a16="http://schemas.microsoft.com/office/drawing/2014/main" id="{2F84D984-EF49-453E-8F38-3E3B32A6F6CB}"/>
              </a:ext>
            </a:extLst>
          </p:cNvPr>
          <p:cNvSpPr txBox="1">
            <a:spLocks noChangeArrowheads="1"/>
          </p:cNvSpPr>
          <p:nvPr/>
        </p:nvSpPr>
        <p:spPr bwMode="auto">
          <a:xfrm>
            <a:off x="4328713" y="5514076"/>
            <a:ext cx="1684887" cy="14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marL="171450" indent="-171450" eaLnBrk="1" hangingPunct="1">
              <a:buFontTx/>
              <a:buChar char="-"/>
            </a:pPr>
            <a:r>
              <a:rPr lang="nl-NL" sz="1000" dirty="0"/>
              <a:t>Voorzieningen</a:t>
            </a:r>
          </a:p>
          <a:p>
            <a:pPr marL="171450" indent="-171450" eaLnBrk="1" hangingPunct="1">
              <a:buFontTx/>
              <a:buChar char="-"/>
            </a:pPr>
            <a:r>
              <a:rPr lang="nl-NL" sz="1000" dirty="0"/>
              <a:t>Correcties</a:t>
            </a:r>
          </a:p>
          <a:p>
            <a:pPr marL="171450" indent="-171450" eaLnBrk="1" hangingPunct="1">
              <a:buFontTx/>
              <a:buChar char="-"/>
            </a:pPr>
            <a:r>
              <a:rPr lang="nl-NL" sz="1000" dirty="0"/>
              <a:t>Te </a:t>
            </a:r>
            <a:r>
              <a:rPr lang="nl-NL" sz="1000" dirty="0" err="1"/>
              <a:t>ontv.ft</a:t>
            </a:r>
            <a:r>
              <a:rPr lang="nl-NL" sz="1000" dirty="0"/>
              <a:t>.</a:t>
            </a:r>
          </a:p>
          <a:p>
            <a:pPr marL="171450" indent="-171450" eaLnBrk="1" hangingPunct="1">
              <a:buFontTx/>
              <a:buChar char="-"/>
            </a:pPr>
            <a:r>
              <a:rPr lang="nl-NL" sz="1000" dirty="0"/>
              <a:t>Te </a:t>
            </a:r>
            <a:r>
              <a:rPr lang="nl-NL" sz="1000" dirty="0" err="1"/>
              <a:t>verz</a:t>
            </a:r>
            <a:r>
              <a:rPr lang="nl-NL" sz="1000" dirty="0"/>
              <a:t>. ft.</a:t>
            </a:r>
          </a:p>
          <a:p>
            <a:pPr marL="171450" indent="-171450" eaLnBrk="1" hangingPunct="1">
              <a:buFontTx/>
              <a:buChar char="-"/>
            </a:pPr>
            <a:r>
              <a:rPr lang="nl-NL" sz="1000" dirty="0" err="1"/>
              <a:t>Waardevermind</a:t>
            </a:r>
            <a:r>
              <a:rPr lang="nl-NL" sz="1000" dirty="0"/>
              <a:t>.</a:t>
            </a:r>
          </a:p>
          <a:p>
            <a:pPr marL="171450" indent="-171450" eaLnBrk="1" hangingPunct="1">
              <a:buFontTx/>
              <a:buChar char="-"/>
            </a:pPr>
            <a:r>
              <a:rPr lang="nl-NL" sz="1000" dirty="0"/>
              <a:t>Compensaties</a:t>
            </a:r>
          </a:p>
          <a:p>
            <a:pPr marL="171450" indent="-171450" eaLnBrk="1" hangingPunct="1">
              <a:buFontTx/>
              <a:buChar char="-"/>
            </a:pPr>
            <a:r>
              <a:rPr lang="nl-NL" sz="1000" dirty="0"/>
              <a:t>Verlopen Intresten</a:t>
            </a:r>
          </a:p>
          <a:p>
            <a:pPr marL="171450" indent="-171450" eaLnBrk="1" hangingPunct="1">
              <a:buFontTx/>
              <a:buChar char="-"/>
            </a:pPr>
            <a:r>
              <a:rPr lang="nl-NL" sz="1000" dirty="0"/>
              <a:t>Resultaatsbestemming</a:t>
            </a:r>
          </a:p>
          <a:p>
            <a:pPr marL="171450" indent="-171450" eaLnBrk="1" hangingPunct="1">
              <a:buFontTx/>
              <a:buChar char="-"/>
            </a:pPr>
            <a:endParaRPr lang="nl-NL" sz="1000" dirty="0"/>
          </a:p>
          <a:p>
            <a:pPr marL="171450" indent="-171450" eaLnBrk="1" hangingPunct="1">
              <a:buFontTx/>
              <a:buChar char="-"/>
            </a:pPr>
            <a:endParaRPr lang="nl-NL" sz="1000" dirty="0"/>
          </a:p>
          <a:p>
            <a:pPr algn="ctr" eaLnBrk="1" hangingPunct="1"/>
            <a:endParaRPr lang="nl-NL" dirty="0"/>
          </a:p>
        </p:txBody>
      </p:sp>
      <p:sp>
        <p:nvSpPr>
          <p:cNvPr id="273" name="Text Box 53">
            <a:extLst>
              <a:ext uri="{FF2B5EF4-FFF2-40B4-BE49-F238E27FC236}">
                <a16:creationId xmlns:a16="http://schemas.microsoft.com/office/drawing/2014/main" id="{2042E51E-9B00-4F62-BB53-C007DD22A88F}"/>
              </a:ext>
            </a:extLst>
          </p:cNvPr>
          <p:cNvSpPr txBox="1">
            <a:spLocks noChangeArrowheads="1"/>
          </p:cNvSpPr>
          <p:nvPr/>
        </p:nvSpPr>
        <p:spPr bwMode="auto">
          <a:xfrm>
            <a:off x="3995428" y="5365916"/>
            <a:ext cx="2087059" cy="457200"/>
          </a:xfrm>
          <a:prstGeom prst="rect">
            <a:avLst/>
          </a:prstGeom>
          <a:noFill/>
          <a:ln>
            <a:noFill/>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b="1" u="sng" dirty="0"/>
              <a:t>Afsluitingsbewerkingen</a:t>
            </a:r>
            <a:endParaRPr lang="nl-NL" b="1" dirty="0"/>
          </a:p>
        </p:txBody>
      </p:sp>
      <p:sp>
        <p:nvSpPr>
          <p:cNvPr id="274" name="Line 51">
            <a:extLst>
              <a:ext uri="{FF2B5EF4-FFF2-40B4-BE49-F238E27FC236}">
                <a16:creationId xmlns:a16="http://schemas.microsoft.com/office/drawing/2014/main" id="{D41AC3AA-D2D0-4A65-84E8-417E074A6DC8}"/>
              </a:ext>
            </a:extLst>
          </p:cNvPr>
          <p:cNvSpPr>
            <a:spLocks noChangeShapeType="1"/>
          </p:cNvSpPr>
          <p:nvPr/>
        </p:nvSpPr>
        <p:spPr bwMode="auto">
          <a:xfrm flipH="1" flipV="1">
            <a:off x="4694747" y="4877219"/>
            <a:ext cx="151178" cy="52743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pic>
        <p:nvPicPr>
          <p:cNvPr id="275" name="Picture 274">
            <a:extLst>
              <a:ext uri="{FF2B5EF4-FFF2-40B4-BE49-F238E27FC236}">
                <a16:creationId xmlns:a16="http://schemas.microsoft.com/office/drawing/2014/main" id="{98653176-F0F1-4FCC-AAB4-58C4D2C065BE}"/>
              </a:ext>
            </a:extLst>
          </p:cNvPr>
          <p:cNvPicPr>
            <a:picLocks noChangeAspect="1"/>
          </p:cNvPicPr>
          <p:nvPr/>
        </p:nvPicPr>
        <p:blipFill>
          <a:blip r:embed="rId3"/>
          <a:stretch>
            <a:fillRect/>
          </a:stretch>
        </p:blipFill>
        <p:spPr>
          <a:xfrm>
            <a:off x="466939" y="4342926"/>
            <a:ext cx="826803" cy="1185717"/>
          </a:xfrm>
          <a:prstGeom prst="rect">
            <a:avLst/>
          </a:prstGeom>
          <a:ln w="38100">
            <a:solidFill>
              <a:srgbClr val="FF0000"/>
            </a:solidFill>
          </a:ln>
        </p:spPr>
      </p:pic>
      <p:sp>
        <p:nvSpPr>
          <p:cNvPr id="276" name="Line 52">
            <a:extLst>
              <a:ext uri="{FF2B5EF4-FFF2-40B4-BE49-F238E27FC236}">
                <a16:creationId xmlns:a16="http://schemas.microsoft.com/office/drawing/2014/main" id="{35148AAD-FEBB-4E61-8C60-B11CB79C9895}"/>
              </a:ext>
            </a:extLst>
          </p:cNvPr>
          <p:cNvSpPr>
            <a:spLocks noChangeShapeType="1"/>
          </p:cNvSpPr>
          <p:nvPr/>
        </p:nvSpPr>
        <p:spPr bwMode="auto">
          <a:xfrm>
            <a:off x="893153" y="3913480"/>
            <a:ext cx="0" cy="38135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77" name="Text Box 55">
            <a:extLst>
              <a:ext uri="{FF2B5EF4-FFF2-40B4-BE49-F238E27FC236}">
                <a16:creationId xmlns:a16="http://schemas.microsoft.com/office/drawing/2014/main" id="{BBD261F6-720A-459A-B556-E271A60C2613}"/>
              </a:ext>
            </a:extLst>
          </p:cNvPr>
          <p:cNvSpPr txBox="1">
            <a:spLocks noChangeArrowheads="1"/>
          </p:cNvSpPr>
          <p:nvPr/>
        </p:nvSpPr>
        <p:spPr bwMode="auto">
          <a:xfrm>
            <a:off x="483410" y="4676596"/>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Jaar-</a:t>
            </a:r>
          </a:p>
          <a:p>
            <a:pPr algn="ctr" eaLnBrk="1" hangingPunct="1"/>
            <a:r>
              <a:rPr lang="nl-NL" sz="1000" dirty="0"/>
              <a:t>Rekening</a:t>
            </a:r>
          </a:p>
          <a:p>
            <a:pPr algn="ctr" eaLnBrk="1" hangingPunct="1"/>
            <a:r>
              <a:rPr lang="nl-NL" sz="1000" dirty="0" err="1"/>
              <a:t>Nat.B.B</a:t>
            </a:r>
            <a:r>
              <a:rPr lang="nl-NL" sz="1000" dirty="0"/>
              <a:t>.</a:t>
            </a:r>
            <a:endParaRPr lang="nl-NL" dirty="0"/>
          </a:p>
        </p:txBody>
      </p:sp>
      <p:sp>
        <p:nvSpPr>
          <p:cNvPr id="278" name="Line 50">
            <a:extLst>
              <a:ext uri="{FF2B5EF4-FFF2-40B4-BE49-F238E27FC236}">
                <a16:creationId xmlns:a16="http://schemas.microsoft.com/office/drawing/2014/main" id="{68B5E679-8A32-4907-8F67-EB74A2276A8B}"/>
              </a:ext>
            </a:extLst>
          </p:cNvPr>
          <p:cNvSpPr>
            <a:spLocks noChangeShapeType="1"/>
          </p:cNvSpPr>
          <p:nvPr/>
        </p:nvSpPr>
        <p:spPr bwMode="auto">
          <a:xfrm flipH="1" flipV="1">
            <a:off x="1338759" y="5505604"/>
            <a:ext cx="629637" cy="40052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 name="TextBox 1">
            <a:extLst>
              <a:ext uri="{FF2B5EF4-FFF2-40B4-BE49-F238E27FC236}">
                <a16:creationId xmlns:a16="http://schemas.microsoft.com/office/drawing/2014/main" id="{31E676A5-75FD-42BC-8773-862CCD3C972B}"/>
              </a:ext>
            </a:extLst>
          </p:cNvPr>
          <p:cNvSpPr txBox="1"/>
          <p:nvPr/>
        </p:nvSpPr>
        <p:spPr>
          <a:xfrm>
            <a:off x="336248" y="5740149"/>
            <a:ext cx="1197572" cy="369332"/>
          </a:xfrm>
          <a:prstGeom prst="rect">
            <a:avLst/>
          </a:prstGeom>
          <a:noFill/>
        </p:spPr>
        <p:txBody>
          <a:bodyPr wrap="none" rtlCol="0">
            <a:spAutoFit/>
          </a:bodyPr>
          <a:lstStyle/>
          <a:p>
            <a:r>
              <a:rPr lang="nl-BE" dirty="0"/>
              <a:t>Toelichting</a:t>
            </a:r>
          </a:p>
        </p:txBody>
      </p:sp>
      <p:sp>
        <p:nvSpPr>
          <p:cNvPr id="3" name="Freeform: Shape 2">
            <a:extLst>
              <a:ext uri="{FF2B5EF4-FFF2-40B4-BE49-F238E27FC236}">
                <a16:creationId xmlns:a16="http://schemas.microsoft.com/office/drawing/2014/main" id="{6D6C120F-CD76-4A61-BB66-F941C491E175}"/>
              </a:ext>
            </a:extLst>
          </p:cNvPr>
          <p:cNvSpPr/>
          <p:nvPr/>
        </p:nvSpPr>
        <p:spPr>
          <a:xfrm>
            <a:off x="818102" y="6092982"/>
            <a:ext cx="2298198" cy="473923"/>
          </a:xfrm>
          <a:custGeom>
            <a:avLst/>
            <a:gdLst>
              <a:gd name="connsiteX0" fmla="*/ 32930 w 2298198"/>
              <a:gd name="connsiteY0" fmla="*/ 0 h 473923"/>
              <a:gd name="connsiteX1" fmla="*/ 286427 w 2298198"/>
              <a:gd name="connsiteY1" fmla="*/ 334978 h 473923"/>
              <a:gd name="connsiteX2" fmla="*/ 2124281 w 2298198"/>
              <a:gd name="connsiteY2" fmla="*/ 461727 h 473923"/>
              <a:gd name="connsiteX3" fmla="*/ 2115227 w 2298198"/>
              <a:gd name="connsiteY3" fmla="*/ 461727 h 473923"/>
            </a:gdLst>
            <a:ahLst/>
            <a:cxnLst>
              <a:cxn ang="0">
                <a:pos x="connsiteX0" y="connsiteY0"/>
              </a:cxn>
              <a:cxn ang="0">
                <a:pos x="connsiteX1" y="connsiteY1"/>
              </a:cxn>
              <a:cxn ang="0">
                <a:pos x="connsiteX2" y="connsiteY2"/>
              </a:cxn>
              <a:cxn ang="0">
                <a:pos x="connsiteX3" y="connsiteY3"/>
              </a:cxn>
            </a:cxnLst>
            <a:rect l="l" t="t" r="r" b="b"/>
            <a:pathLst>
              <a:path w="2298198" h="473923">
                <a:moveTo>
                  <a:pt x="32930" y="0"/>
                </a:moveTo>
                <a:cubicBezTo>
                  <a:pt x="-14601" y="129012"/>
                  <a:pt x="-62132" y="258024"/>
                  <a:pt x="286427" y="334978"/>
                </a:cubicBezTo>
                <a:cubicBezTo>
                  <a:pt x="634986" y="411933"/>
                  <a:pt x="2124281" y="461727"/>
                  <a:pt x="2124281" y="461727"/>
                </a:cubicBezTo>
                <a:cubicBezTo>
                  <a:pt x="2429081" y="482852"/>
                  <a:pt x="2272154" y="472289"/>
                  <a:pt x="2115227" y="461727"/>
                </a:cubicBezTo>
              </a:path>
            </a:pathLst>
          </a:custGeom>
          <a:noFill/>
          <a:ln w="38100">
            <a:solidFill>
              <a:schemeClr val="tx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tangle 3">
            <a:extLst>
              <a:ext uri="{FF2B5EF4-FFF2-40B4-BE49-F238E27FC236}">
                <a16:creationId xmlns:a16="http://schemas.microsoft.com/office/drawing/2014/main" id="{D67E4889-D872-4114-8BA1-515E4CC7DFD6}"/>
              </a:ext>
            </a:extLst>
          </p:cNvPr>
          <p:cNvSpPr/>
          <p:nvPr/>
        </p:nvSpPr>
        <p:spPr>
          <a:xfrm>
            <a:off x="172016" y="168080"/>
            <a:ext cx="8971984" cy="6626626"/>
          </a:xfrm>
          <a:prstGeom prst="rect">
            <a:avLst/>
          </a:prstGeom>
          <a:solidFill>
            <a:srgbClr val="FFFFFF">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0354" name="Rectangle 2"/>
          <p:cNvSpPr>
            <a:spLocks noGrp="1" noChangeArrowheads="1"/>
          </p:cNvSpPr>
          <p:nvPr>
            <p:ph type="title"/>
          </p:nvPr>
        </p:nvSpPr>
        <p:spPr>
          <a:xfrm>
            <a:off x="503564" y="362151"/>
            <a:ext cx="3940175" cy="1325563"/>
          </a:xfrm>
        </p:spPr>
        <p:txBody>
          <a:bodyPr>
            <a:normAutofit/>
          </a:bodyPr>
          <a:lstStyle/>
          <a:p>
            <a:r>
              <a:rPr lang="nl-NL" sz="3800" dirty="0"/>
              <a:t>Verificatie</a:t>
            </a:r>
          </a:p>
        </p:txBody>
      </p:sp>
      <p:grpSp>
        <p:nvGrpSpPr>
          <p:cNvPr id="147" name="Group 146">
            <a:extLst>
              <a:ext uri="{FF2B5EF4-FFF2-40B4-BE49-F238E27FC236}">
                <a16:creationId xmlns:a16="http://schemas.microsoft.com/office/drawing/2014/main" id="{938C6960-D46B-4D32-A009-F7C8315AF98B}"/>
              </a:ext>
            </a:extLst>
          </p:cNvPr>
          <p:cNvGrpSpPr/>
          <p:nvPr/>
        </p:nvGrpSpPr>
        <p:grpSpPr>
          <a:xfrm>
            <a:off x="7439300" y="2100666"/>
            <a:ext cx="723762" cy="1097772"/>
            <a:chOff x="7359417" y="2028652"/>
            <a:chExt cx="723762" cy="1097772"/>
          </a:xfrm>
        </p:grpSpPr>
        <p:grpSp>
          <p:nvGrpSpPr>
            <p:cNvPr id="148" name="Group 49">
              <a:extLst>
                <a:ext uri="{FF2B5EF4-FFF2-40B4-BE49-F238E27FC236}">
                  <a16:creationId xmlns:a16="http://schemas.microsoft.com/office/drawing/2014/main" id="{01E7AB4B-71BD-4F24-92A9-DD2CE2FE82A6}"/>
                </a:ext>
              </a:extLst>
            </p:cNvPr>
            <p:cNvGrpSpPr>
              <a:grpSpLocks/>
            </p:cNvGrpSpPr>
            <p:nvPr/>
          </p:nvGrpSpPr>
          <p:grpSpPr bwMode="auto">
            <a:xfrm>
              <a:off x="7422685" y="2028652"/>
              <a:ext cx="377491" cy="1097772"/>
              <a:chOff x="5917" y="13117"/>
              <a:chExt cx="893" cy="1980"/>
            </a:xfrm>
          </p:grpSpPr>
          <p:sp>
            <p:nvSpPr>
              <p:cNvPr id="284" name="Rectangle 50">
                <a:extLst>
                  <a:ext uri="{FF2B5EF4-FFF2-40B4-BE49-F238E27FC236}">
                    <a16:creationId xmlns:a16="http://schemas.microsoft.com/office/drawing/2014/main" id="{EFEF4C28-02E6-48BD-BF22-73BF6188981C}"/>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85" name="Freeform 51">
                <a:extLst>
                  <a:ext uri="{FF2B5EF4-FFF2-40B4-BE49-F238E27FC236}">
                    <a16:creationId xmlns:a16="http://schemas.microsoft.com/office/drawing/2014/main" id="{F9BEEEB2-341A-4A60-B9E7-B398F930171A}"/>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86" name="Oval 52">
                <a:extLst>
                  <a:ext uri="{FF2B5EF4-FFF2-40B4-BE49-F238E27FC236}">
                    <a16:creationId xmlns:a16="http://schemas.microsoft.com/office/drawing/2014/main" id="{E7840F5A-9A2E-4817-9C9A-CF4CCBCAC206}"/>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87" name="Line 53">
                <a:extLst>
                  <a:ext uri="{FF2B5EF4-FFF2-40B4-BE49-F238E27FC236}">
                    <a16:creationId xmlns:a16="http://schemas.microsoft.com/office/drawing/2014/main" id="{79E02551-11E2-4FA5-8BBF-0CE050EE1034}"/>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88" name="Line 54">
                <a:extLst>
                  <a:ext uri="{FF2B5EF4-FFF2-40B4-BE49-F238E27FC236}">
                    <a16:creationId xmlns:a16="http://schemas.microsoft.com/office/drawing/2014/main" id="{FE4FA415-4CCE-4B8F-A6E6-B0A9D7A9AD6C}"/>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49" name="Text Box 56">
              <a:extLst>
                <a:ext uri="{FF2B5EF4-FFF2-40B4-BE49-F238E27FC236}">
                  <a16:creationId xmlns:a16="http://schemas.microsoft.com/office/drawing/2014/main" id="{E127E41F-60E9-472C-8B19-D9ECE6579E45}"/>
                </a:ext>
              </a:extLst>
            </p:cNvPr>
            <p:cNvSpPr txBox="1">
              <a:spLocks noChangeArrowheads="1"/>
            </p:cNvSpPr>
            <p:nvPr/>
          </p:nvSpPr>
          <p:spPr bwMode="auto">
            <a:xfrm>
              <a:off x="7359417" y="2269479"/>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grpSp>
          <p:nvGrpSpPr>
            <p:cNvPr id="150" name="Group 49">
              <a:extLst>
                <a:ext uri="{FF2B5EF4-FFF2-40B4-BE49-F238E27FC236}">
                  <a16:creationId xmlns:a16="http://schemas.microsoft.com/office/drawing/2014/main" id="{8A2D186C-9D08-4E9A-A26E-E1AA66B11B83}"/>
                </a:ext>
              </a:extLst>
            </p:cNvPr>
            <p:cNvGrpSpPr>
              <a:grpSpLocks/>
            </p:cNvGrpSpPr>
            <p:nvPr/>
          </p:nvGrpSpPr>
          <p:grpSpPr bwMode="auto">
            <a:xfrm>
              <a:off x="7723609" y="2039956"/>
              <a:ext cx="359570" cy="1042514"/>
              <a:chOff x="5917" y="13117"/>
              <a:chExt cx="877" cy="1980"/>
            </a:xfrm>
          </p:grpSpPr>
          <p:sp>
            <p:nvSpPr>
              <p:cNvPr id="279" name="Rectangle 50">
                <a:extLst>
                  <a:ext uri="{FF2B5EF4-FFF2-40B4-BE49-F238E27FC236}">
                    <a16:creationId xmlns:a16="http://schemas.microsoft.com/office/drawing/2014/main" id="{6DA87389-1D6C-4EBE-BBFB-BA5F4C2ECA73}"/>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80" name="Freeform 51">
                <a:extLst>
                  <a:ext uri="{FF2B5EF4-FFF2-40B4-BE49-F238E27FC236}">
                    <a16:creationId xmlns:a16="http://schemas.microsoft.com/office/drawing/2014/main" id="{BECB7B32-DA79-4889-8859-98233CE878BB}"/>
                  </a:ext>
                </a:extLst>
              </p:cNvPr>
              <p:cNvSpPr>
                <a:spLocks/>
              </p:cNvSpPr>
              <p:nvPr/>
            </p:nvSpPr>
            <p:spPr bwMode="auto">
              <a:xfrm>
                <a:off x="6434"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81" name="Oval 52">
                <a:extLst>
                  <a:ext uri="{FF2B5EF4-FFF2-40B4-BE49-F238E27FC236}">
                    <a16:creationId xmlns:a16="http://schemas.microsoft.com/office/drawing/2014/main" id="{645BB18A-C4E2-4226-8865-C29F7BD4A125}"/>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82" name="Line 53">
                <a:extLst>
                  <a:ext uri="{FF2B5EF4-FFF2-40B4-BE49-F238E27FC236}">
                    <a16:creationId xmlns:a16="http://schemas.microsoft.com/office/drawing/2014/main" id="{9D5C1B73-713C-4141-AEC3-A2D00636E991}"/>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83" name="Line 54">
                <a:extLst>
                  <a:ext uri="{FF2B5EF4-FFF2-40B4-BE49-F238E27FC236}">
                    <a16:creationId xmlns:a16="http://schemas.microsoft.com/office/drawing/2014/main" id="{1D0ABDAB-C3C2-416A-BE5B-C438E9C4721E}"/>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53" name="Text Box 56">
              <a:extLst>
                <a:ext uri="{FF2B5EF4-FFF2-40B4-BE49-F238E27FC236}">
                  <a16:creationId xmlns:a16="http://schemas.microsoft.com/office/drawing/2014/main" id="{67794229-1667-490C-8001-5DD185972DA0}"/>
                </a:ext>
              </a:extLst>
            </p:cNvPr>
            <p:cNvSpPr txBox="1">
              <a:spLocks noChangeArrowheads="1"/>
            </p:cNvSpPr>
            <p:nvPr/>
          </p:nvSpPr>
          <p:spPr bwMode="auto">
            <a:xfrm>
              <a:off x="7670304" y="2275956"/>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sp>
          <p:nvSpPr>
            <p:cNvPr id="158" name="Freeform: Shape 157">
              <a:extLst>
                <a:ext uri="{FF2B5EF4-FFF2-40B4-BE49-F238E27FC236}">
                  <a16:creationId xmlns:a16="http://schemas.microsoft.com/office/drawing/2014/main" id="{20D7E51D-72B0-49E8-9061-6DA315D3AF88}"/>
                </a:ext>
              </a:extLst>
            </p:cNvPr>
            <p:cNvSpPr/>
            <p:nvPr/>
          </p:nvSpPr>
          <p:spPr>
            <a:xfrm>
              <a:off x="7448696" y="2048611"/>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9" name="Freeform: Shape 158">
              <a:extLst>
                <a:ext uri="{FF2B5EF4-FFF2-40B4-BE49-F238E27FC236}">
                  <a16:creationId xmlns:a16="http://schemas.microsoft.com/office/drawing/2014/main" id="{E668660E-7524-4FA3-BA2B-3B6E1919870A}"/>
                </a:ext>
              </a:extLst>
            </p:cNvPr>
            <p:cNvSpPr/>
            <p:nvPr/>
          </p:nvSpPr>
          <p:spPr>
            <a:xfrm>
              <a:off x="7736053" y="2051618"/>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289" name="TextBox 288">
            <a:extLst>
              <a:ext uri="{FF2B5EF4-FFF2-40B4-BE49-F238E27FC236}">
                <a16:creationId xmlns:a16="http://schemas.microsoft.com/office/drawing/2014/main" id="{91A064FB-49FD-41A3-93E2-72CD68FE7976}"/>
              </a:ext>
            </a:extLst>
          </p:cNvPr>
          <p:cNvSpPr txBox="1"/>
          <p:nvPr/>
        </p:nvSpPr>
        <p:spPr>
          <a:xfrm rot="1270768">
            <a:off x="6145989" y="2902412"/>
            <a:ext cx="2030236" cy="461665"/>
          </a:xfrm>
          <a:prstGeom prst="rect">
            <a:avLst/>
          </a:prstGeom>
          <a:noFill/>
        </p:spPr>
        <p:txBody>
          <a:bodyPr wrap="none" rtlCol="0">
            <a:spAutoFit/>
          </a:bodyPr>
          <a:lstStyle/>
          <a:p>
            <a:r>
              <a:rPr lang="nl-BE" sz="2400" b="1" dirty="0">
                <a:solidFill>
                  <a:srgbClr val="4472BE"/>
                </a:solidFill>
              </a:rPr>
              <a:t>Bedrijfsmatig?</a:t>
            </a:r>
          </a:p>
        </p:txBody>
      </p:sp>
      <p:sp>
        <p:nvSpPr>
          <p:cNvPr id="290" name="TextBox 289">
            <a:extLst>
              <a:ext uri="{FF2B5EF4-FFF2-40B4-BE49-F238E27FC236}">
                <a16:creationId xmlns:a16="http://schemas.microsoft.com/office/drawing/2014/main" id="{3DF0415E-E990-433A-8EFF-749681689FAC}"/>
              </a:ext>
            </a:extLst>
          </p:cNvPr>
          <p:cNvSpPr txBox="1"/>
          <p:nvPr/>
        </p:nvSpPr>
        <p:spPr>
          <a:xfrm rot="1270768">
            <a:off x="5777035" y="3176055"/>
            <a:ext cx="2585964" cy="461665"/>
          </a:xfrm>
          <a:prstGeom prst="rect">
            <a:avLst/>
          </a:prstGeom>
          <a:noFill/>
        </p:spPr>
        <p:txBody>
          <a:bodyPr wrap="none" rtlCol="0">
            <a:spAutoFit/>
          </a:bodyPr>
          <a:lstStyle/>
          <a:p>
            <a:r>
              <a:rPr lang="nl-BE" sz="2400" b="1" dirty="0" err="1">
                <a:solidFill>
                  <a:srgbClr val="4472BE"/>
                </a:solidFill>
              </a:rPr>
              <a:t>Aflijning</a:t>
            </a:r>
            <a:r>
              <a:rPr lang="nl-BE" sz="2400" b="1" dirty="0">
                <a:solidFill>
                  <a:srgbClr val="4472BE"/>
                </a:solidFill>
              </a:rPr>
              <a:t> boekjaar?</a:t>
            </a:r>
          </a:p>
        </p:txBody>
      </p:sp>
    </p:spTree>
    <p:extLst>
      <p:ext uri="{BB962C8B-B14F-4D97-AF65-F5344CB8AC3E}">
        <p14:creationId xmlns:p14="http://schemas.microsoft.com/office/powerpoint/2010/main" val="316371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p:bldP spid="290"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5">
            <a:extLst>
              <a:ext uri="{FF2B5EF4-FFF2-40B4-BE49-F238E27FC236}">
                <a16:creationId xmlns:a16="http://schemas.microsoft.com/office/drawing/2014/main" id="{0B7B0A23-3E4D-4750-8903-367E48F341FB}"/>
              </a:ext>
            </a:extLst>
          </p:cNvPr>
          <p:cNvSpPr txBox="1">
            <a:spLocks noChangeArrowheads="1"/>
          </p:cNvSpPr>
          <p:nvPr/>
        </p:nvSpPr>
        <p:spPr bwMode="auto">
          <a:xfrm>
            <a:off x="6806802" y="1689393"/>
            <a:ext cx="186055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Leveranciersrekeningen</a:t>
            </a:r>
            <a:endParaRPr lang="nl-NL"/>
          </a:p>
        </p:txBody>
      </p:sp>
      <p:sp>
        <p:nvSpPr>
          <p:cNvPr id="107" name="Text Box 6">
            <a:extLst>
              <a:ext uri="{FF2B5EF4-FFF2-40B4-BE49-F238E27FC236}">
                <a16:creationId xmlns:a16="http://schemas.microsoft.com/office/drawing/2014/main" id="{4D7CFF46-821D-4034-AE78-3480CF784074}"/>
              </a:ext>
            </a:extLst>
          </p:cNvPr>
          <p:cNvSpPr txBox="1">
            <a:spLocks noChangeArrowheads="1"/>
          </p:cNvSpPr>
          <p:nvPr/>
        </p:nvSpPr>
        <p:spPr bwMode="auto">
          <a:xfrm>
            <a:off x="3843216" y="1670469"/>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Klantenrekeningen</a:t>
            </a:r>
            <a:endParaRPr lang="nl-NL" dirty="0"/>
          </a:p>
        </p:txBody>
      </p:sp>
      <p:sp>
        <p:nvSpPr>
          <p:cNvPr id="111" name="AutoShape 25">
            <a:extLst>
              <a:ext uri="{FF2B5EF4-FFF2-40B4-BE49-F238E27FC236}">
                <a16:creationId xmlns:a16="http://schemas.microsoft.com/office/drawing/2014/main" id="{900650E5-66D1-481F-A834-3C055E276CE8}"/>
              </a:ext>
            </a:extLst>
          </p:cNvPr>
          <p:cNvSpPr>
            <a:spLocks noChangeArrowheads="1"/>
          </p:cNvSpPr>
          <p:nvPr/>
        </p:nvSpPr>
        <p:spPr bwMode="auto">
          <a:xfrm>
            <a:off x="3513354" y="3364710"/>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2" name="Text Box 26">
            <a:extLst>
              <a:ext uri="{FF2B5EF4-FFF2-40B4-BE49-F238E27FC236}">
                <a16:creationId xmlns:a16="http://schemas.microsoft.com/office/drawing/2014/main" id="{B0C70369-3A7C-4533-8AA7-2425CC8EDAA8}"/>
              </a:ext>
            </a:extLst>
          </p:cNvPr>
          <p:cNvSpPr txBox="1">
            <a:spLocks noChangeArrowheads="1"/>
          </p:cNvSpPr>
          <p:nvPr/>
        </p:nvSpPr>
        <p:spPr bwMode="auto">
          <a:xfrm>
            <a:off x="3512519" y="3381699"/>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klanten</a:t>
            </a:r>
            <a:endParaRPr lang="nl-NL" dirty="0"/>
          </a:p>
        </p:txBody>
      </p:sp>
      <p:sp>
        <p:nvSpPr>
          <p:cNvPr id="113" name="AutoShape 27">
            <a:extLst>
              <a:ext uri="{FF2B5EF4-FFF2-40B4-BE49-F238E27FC236}">
                <a16:creationId xmlns:a16="http://schemas.microsoft.com/office/drawing/2014/main" id="{A9D150A9-D36E-4BEA-B4D4-974BCDD2586C}"/>
              </a:ext>
            </a:extLst>
          </p:cNvPr>
          <p:cNvSpPr>
            <a:spLocks noChangeArrowheads="1"/>
          </p:cNvSpPr>
          <p:nvPr/>
        </p:nvSpPr>
        <p:spPr bwMode="auto">
          <a:xfrm>
            <a:off x="4983531" y="3369360"/>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4" name="Text Box 28">
            <a:extLst>
              <a:ext uri="{FF2B5EF4-FFF2-40B4-BE49-F238E27FC236}">
                <a16:creationId xmlns:a16="http://schemas.microsoft.com/office/drawing/2014/main" id="{17AADF20-9A57-4A09-B4B0-249DFBF5909E}"/>
              </a:ext>
            </a:extLst>
          </p:cNvPr>
          <p:cNvSpPr txBox="1">
            <a:spLocks noChangeArrowheads="1"/>
          </p:cNvSpPr>
          <p:nvPr/>
        </p:nvSpPr>
        <p:spPr bwMode="auto">
          <a:xfrm>
            <a:off x="4983531" y="3453497"/>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klant</a:t>
            </a:r>
            <a:endParaRPr lang="nl-NL" dirty="0"/>
          </a:p>
        </p:txBody>
      </p:sp>
      <p:sp>
        <p:nvSpPr>
          <p:cNvPr id="115" name="Line 29">
            <a:extLst>
              <a:ext uri="{FF2B5EF4-FFF2-40B4-BE49-F238E27FC236}">
                <a16:creationId xmlns:a16="http://schemas.microsoft.com/office/drawing/2014/main" id="{07369EAE-DCE6-43E6-BC0F-528144433284}"/>
              </a:ext>
            </a:extLst>
          </p:cNvPr>
          <p:cNvSpPr>
            <a:spLocks noChangeShapeType="1"/>
          </p:cNvSpPr>
          <p:nvPr/>
        </p:nvSpPr>
        <p:spPr bwMode="auto">
          <a:xfrm flipH="1" flipV="1">
            <a:off x="4334243" y="3587752"/>
            <a:ext cx="639404" cy="1073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16" name="Line 30">
            <a:extLst>
              <a:ext uri="{FF2B5EF4-FFF2-40B4-BE49-F238E27FC236}">
                <a16:creationId xmlns:a16="http://schemas.microsoft.com/office/drawing/2014/main" id="{6ACA94D8-888B-4027-A6D9-9D5AEEC1F03D}"/>
              </a:ext>
            </a:extLst>
          </p:cNvPr>
          <p:cNvSpPr>
            <a:spLocks noChangeShapeType="1"/>
          </p:cNvSpPr>
          <p:nvPr/>
        </p:nvSpPr>
        <p:spPr bwMode="auto">
          <a:xfrm>
            <a:off x="4757458" y="2596247"/>
            <a:ext cx="570651" cy="796766"/>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17" name="AutoShape 34">
            <a:extLst>
              <a:ext uri="{FF2B5EF4-FFF2-40B4-BE49-F238E27FC236}">
                <a16:creationId xmlns:a16="http://schemas.microsoft.com/office/drawing/2014/main" id="{F405C0C1-A4CB-4855-9B2F-A699C8BE70F3}"/>
              </a:ext>
            </a:extLst>
          </p:cNvPr>
          <p:cNvSpPr>
            <a:spLocks noChangeArrowheads="1"/>
          </p:cNvSpPr>
          <p:nvPr/>
        </p:nvSpPr>
        <p:spPr bwMode="auto">
          <a:xfrm>
            <a:off x="6591508" y="3350311"/>
            <a:ext cx="800100" cy="68448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8" name="Text Box 35">
            <a:extLst>
              <a:ext uri="{FF2B5EF4-FFF2-40B4-BE49-F238E27FC236}">
                <a16:creationId xmlns:a16="http://schemas.microsoft.com/office/drawing/2014/main" id="{A0418849-58CF-4F77-A078-049D13E5A6FC}"/>
              </a:ext>
            </a:extLst>
          </p:cNvPr>
          <p:cNvSpPr txBox="1">
            <a:spLocks noChangeArrowheads="1"/>
          </p:cNvSpPr>
          <p:nvPr/>
        </p:nvSpPr>
        <p:spPr bwMode="auto">
          <a:xfrm>
            <a:off x="6609249" y="3426123"/>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lev.</a:t>
            </a:r>
            <a:endParaRPr lang="nl-NL" dirty="0"/>
          </a:p>
        </p:txBody>
      </p:sp>
      <p:sp>
        <p:nvSpPr>
          <p:cNvPr id="140" name="AutoShape 36">
            <a:extLst>
              <a:ext uri="{FF2B5EF4-FFF2-40B4-BE49-F238E27FC236}">
                <a16:creationId xmlns:a16="http://schemas.microsoft.com/office/drawing/2014/main" id="{0A792CDF-2B62-41FC-B408-422B3105C35A}"/>
              </a:ext>
            </a:extLst>
          </p:cNvPr>
          <p:cNvSpPr>
            <a:spLocks noChangeArrowheads="1"/>
          </p:cNvSpPr>
          <p:nvPr/>
        </p:nvSpPr>
        <p:spPr bwMode="auto">
          <a:xfrm>
            <a:off x="8040896" y="3347135"/>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44" name="Text Box 37">
            <a:extLst>
              <a:ext uri="{FF2B5EF4-FFF2-40B4-BE49-F238E27FC236}">
                <a16:creationId xmlns:a16="http://schemas.microsoft.com/office/drawing/2014/main" id="{1BBE8F2F-6F8E-4159-B87A-2008C228E891}"/>
              </a:ext>
            </a:extLst>
          </p:cNvPr>
          <p:cNvSpPr txBox="1">
            <a:spLocks noChangeArrowheads="1"/>
          </p:cNvSpPr>
          <p:nvPr/>
        </p:nvSpPr>
        <p:spPr bwMode="auto">
          <a:xfrm>
            <a:off x="8040896" y="3431272"/>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Historiek</a:t>
            </a:r>
          </a:p>
          <a:p>
            <a:pPr algn="ctr" eaLnBrk="1" hangingPunct="1"/>
            <a:r>
              <a:rPr lang="nl-NL" sz="1000"/>
              <a:t>Per</a:t>
            </a:r>
          </a:p>
          <a:p>
            <a:pPr algn="ctr" eaLnBrk="1" hangingPunct="1"/>
            <a:r>
              <a:rPr lang="nl-NL" sz="1000"/>
              <a:t>leveran-</a:t>
            </a:r>
          </a:p>
          <a:p>
            <a:pPr algn="ctr" eaLnBrk="1" hangingPunct="1"/>
            <a:r>
              <a:rPr lang="nl-BE" sz="1000"/>
              <a:t>cier</a:t>
            </a:r>
            <a:endParaRPr lang="nl-NL"/>
          </a:p>
        </p:txBody>
      </p:sp>
      <p:sp>
        <p:nvSpPr>
          <p:cNvPr id="145" name="Line 38">
            <a:extLst>
              <a:ext uri="{FF2B5EF4-FFF2-40B4-BE49-F238E27FC236}">
                <a16:creationId xmlns:a16="http://schemas.microsoft.com/office/drawing/2014/main" id="{756DC5F3-B92F-40CC-8BAF-9E49E15177DE}"/>
              </a:ext>
            </a:extLst>
          </p:cNvPr>
          <p:cNvSpPr>
            <a:spLocks noChangeShapeType="1"/>
          </p:cNvSpPr>
          <p:nvPr/>
        </p:nvSpPr>
        <p:spPr bwMode="auto">
          <a:xfrm flipH="1">
            <a:off x="7399182" y="3581060"/>
            <a:ext cx="641714" cy="82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46" name="Line 39">
            <a:extLst>
              <a:ext uri="{FF2B5EF4-FFF2-40B4-BE49-F238E27FC236}">
                <a16:creationId xmlns:a16="http://schemas.microsoft.com/office/drawing/2014/main" id="{542D579D-3E57-4D92-8324-9C9FD80144E6}"/>
              </a:ext>
            </a:extLst>
          </p:cNvPr>
          <p:cNvSpPr>
            <a:spLocks noChangeShapeType="1"/>
          </p:cNvSpPr>
          <p:nvPr/>
        </p:nvSpPr>
        <p:spPr bwMode="auto">
          <a:xfrm>
            <a:off x="7778730" y="2717483"/>
            <a:ext cx="703491" cy="65346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51" name="Text Box 6">
            <a:extLst>
              <a:ext uri="{FF2B5EF4-FFF2-40B4-BE49-F238E27FC236}">
                <a16:creationId xmlns:a16="http://schemas.microsoft.com/office/drawing/2014/main" id="{E365A95A-E296-4678-B3DF-DB1F75F981DD}"/>
              </a:ext>
            </a:extLst>
          </p:cNvPr>
          <p:cNvSpPr txBox="1">
            <a:spLocks noChangeArrowheads="1"/>
          </p:cNvSpPr>
          <p:nvPr/>
        </p:nvSpPr>
        <p:spPr bwMode="auto">
          <a:xfrm>
            <a:off x="5308908" y="473453"/>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Bankverrichtingen</a:t>
            </a:r>
            <a:endParaRPr lang="nl-NL" dirty="0"/>
          </a:p>
        </p:txBody>
      </p:sp>
      <p:sp>
        <p:nvSpPr>
          <p:cNvPr id="152" name="Line 30">
            <a:extLst>
              <a:ext uri="{FF2B5EF4-FFF2-40B4-BE49-F238E27FC236}">
                <a16:creationId xmlns:a16="http://schemas.microsoft.com/office/drawing/2014/main" id="{6DE2116A-BDE3-471F-A985-B456F4D0C4A9}"/>
              </a:ext>
            </a:extLst>
          </p:cNvPr>
          <p:cNvSpPr>
            <a:spLocks noChangeShapeType="1"/>
          </p:cNvSpPr>
          <p:nvPr/>
        </p:nvSpPr>
        <p:spPr bwMode="auto">
          <a:xfrm>
            <a:off x="6784432" y="814281"/>
            <a:ext cx="301543" cy="87209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4" name="Line 30">
            <a:extLst>
              <a:ext uri="{FF2B5EF4-FFF2-40B4-BE49-F238E27FC236}">
                <a16:creationId xmlns:a16="http://schemas.microsoft.com/office/drawing/2014/main" id="{CAFFAAFC-D77D-4CD6-B3F3-AF38DE9892C2}"/>
              </a:ext>
            </a:extLst>
          </p:cNvPr>
          <p:cNvSpPr>
            <a:spLocks noChangeShapeType="1"/>
          </p:cNvSpPr>
          <p:nvPr/>
        </p:nvSpPr>
        <p:spPr bwMode="auto">
          <a:xfrm flipH="1">
            <a:off x="5068282" y="816353"/>
            <a:ext cx="392884" cy="84894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5" name="Line 30">
            <a:extLst>
              <a:ext uri="{FF2B5EF4-FFF2-40B4-BE49-F238E27FC236}">
                <a16:creationId xmlns:a16="http://schemas.microsoft.com/office/drawing/2014/main" id="{E983C29D-7366-460B-8DFD-ED10BD33DD4F}"/>
              </a:ext>
            </a:extLst>
          </p:cNvPr>
          <p:cNvSpPr>
            <a:spLocks noChangeShapeType="1"/>
          </p:cNvSpPr>
          <p:nvPr/>
        </p:nvSpPr>
        <p:spPr bwMode="auto">
          <a:xfrm flipH="1">
            <a:off x="2607094" y="680039"/>
            <a:ext cx="2708007" cy="111344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6" name="TextBox 155">
            <a:extLst>
              <a:ext uri="{FF2B5EF4-FFF2-40B4-BE49-F238E27FC236}">
                <a16:creationId xmlns:a16="http://schemas.microsoft.com/office/drawing/2014/main" id="{1423E7E0-7770-4FAB-9EE0-7F333A12BB3E}"/>
              </a:ext>
            </a:extLst>
          </p:cNvPr>
          <p:cNvSpPr txBox="1"/>
          <p:nvPr/>
        </p:nvSpPr>
        <p:spPr>
          <a:xfrm rot="20277168">
            <a:off x="3036033" y="913348"/>
            <a:ext cx="2215222" cy="276999"/>
          </a:xfrm>
          <a:prstGeom prst="rect">
            <a:avLst/>
          </a:prstGeom>
          <a:noFill/>
        </p:spPr>
        <p:txBody>
          <a:bodyPr wrap="none" rtlCol="0">
            <a:spAutoFit/>
          </a:bodyPr>
          <a:lstStyle/>
          <a:p>
            <a:r>
              <a:rPr lang="nl-BE" sz="1200" dirty="0"/>
              <a:t>Andere vorderingen en schulden</a:t>
            </a:r>
          </a:p>
        </p:txBody>
      </p:sp>
      <p:sp>
        <p:nvSpPr>
          <p:cNvPr id="157" name="TextBox 156">
            <a:extLst>
              <a:ext uri="{FF2B5EF4-FFF2-40B4-BE49-F238E27FC236}">
                <a16:creationId xmlns:a16="http://schemas.microsoft.com/office/drawing/2014/main" id="{38238F44-9043-4E8F-9CED-CBFD72617A8E}"/>
              </a:ext>
            </a:extLst>
          </p:cNvPr>
          <p:cNvSpPr txBox="1"/>
          <p:nvPr/>
        </p:nvSpPr>
        <p:spPr>
          <a:xfrm rot="4177885">
            <a:off x="6614429" y="1093342"/>
            <a:ext cx="845937" cy="276999"/>
          </a:xfrm>
          <a:prstGeom prst="rect">
            <a:avLst/>
          </a:prstGeom>
          <a:noFill/>
        </p:spPr>
        <p:txBody>
          <a:bodyPr wrap="none" rtlCol="0">
            <a:spAutoFit/>
          </a:bodyPr>
          <a:lstStyle/>
          <a:p>
            <a:r>
              <a:rPr lang="nl-BE" sz="1200" dirty="0"/>
              <a:t>Betalingen</a:t>
            </a:r>
          </a:p>
        </p:txBody>
      </p:sp>
      <p:sp>
        <p:nvSpPr>
          <p:cNvPr id="160" name="TextBox 159">
            <a:extLst>
              <a:ext uri="{FF2B5EF4-FFF2-40B4-BE49-F238E27FC236}">
                <a16:creationId xmlns:a16="http://schemas.microsoft.com/office/drawing/2014/main" id="{593198E1-DA52-4DCE-BF08-A6839FF3F80A}"/>
              </a:ext>
            </a:extLst>
          </p:cNvPr>
          <p:cNvSpPr txBox="1"/>
          <p:nvPr/>
        </p:nvSpPr>
        <p:spPr>
          <a:xfrm rot="17680079">
            <a:off x="4895505" y="1101778"/>
            <a:ext cx="975908" cy="276999"/>
          </a:xfrm>
          <a:prstGeom prst="rect">
            <a:avLst/>
          </a:prstGeom>
          <a:noFill/>
        </p:spPr>
        <p:txBody>
          <a:bodyPr wrap="none" rtlCol="0">
            <a:spAutoFit/>
          </a:bodyPr>
          <a:lstStyle/>
          <a:p>
            <a:r>
              <a:rPr lang="nl-BE" sz="1200" dirty="0"/>
              <a:t>Ontvangsten</a:t>
            </a:r>
          </a:p>
        </p:txBody>
      </p:sp>
      <p:sp>
        <p:nvSpPr>
          <p:cNvPr id="161" name="AutoShape 48">
            <a:extLst>
              <a:ext uri="{FF2B5EF4-FFF2-40B4-BE49-F238E27FC236}">
                <a16:creationId xmlns:a16="http://schemas.microsoft.com/office/drawing/2014/main" id="{62D932D2-A62A-436D-B92A-CCC9A68B659B}"/>
              </a:ext>
            </a:extLst>
          </p:cNvPr>
          <p:cNvSpPr>
            <a:spLocks noChangeArrowheads="1"/>
          </p:cNvSpPr>
          <p:nvPr/>
        </p:nvSpPr>
        <p:spPr bwMode="auto">
          <a:xfrm>
            <a:off x="7481253" y="244002"/>
            <a:ext cx="800100" cy="884237"/>
          </a:xfrm>
          <a:prstGeom prst="flowChartPredefinedProcess">
            <a:avLst/>
          </a:prstGeom>
          <a:solidFill>
            <a:schemeClr val="accent1">
              <a:lumMod val="20000"/>
              <a:lumOff val="80000"/>
            </a:schemeClr>
          </a:solidFill>
          <a:ln w="9525">
            <a:solidFill>
              <a:srgbClr val="000000"/>
            </a:solidFill>
            <a:miter lim="800000"/>
            <a:headEnd/>
            <a:tailEnd/>
          </a:ln>
        </p:spPr>
        <p:txBody>
          <a:bodyPr/>
          <a:lstStyle/>
          <a:p>
            <a:endParaRPr lang="nl-BE"/>
          </a:p>
        </p:txBody>
      </p:sp>
      <p:sp>
        <p:nvSpPr>
          <p:cNvPr id="162" name="Text Box 35">
            <a:extLst>
              <a:ext uri="{FF2B5EF4-FFF2-40B4-BE49-F238E27FC236}">
                <a16:creationId xmlns:a16="http://schemas.microsoft.com/office/drawing/2014/main" id="{77C7AD64-EAFE-406C-BBD2-8BB3605E5F7F}"/>
              </a:ext>
            </a:extLst>
          </p:cNvPr>
          <p:cNvSpPr txBox="1">
            <a:spLocks noChangeArrowheads="1"/>
          </p:cNvSpPr>
          <p:nvPr/>
        </p:nvSpPr>
        <p:spPr bwMode="auto">
          <a:xfrm>
            <a:off x="7481253" y="432702"/>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Bank-journaal</a:t>
            </a:r>
            <a:endParaRPr lang="nl-NL" dirty="0"/>
          </a:p>
        </p:txBody>
      </p:sp>
      <p:grpSp>
        <p:nvGrpSpPr>
          <p:cNvPr id="163" name="Group 17">
            <a:extLst>
              <a:ext uri="{FF2B5EF4-FFF2-40B4-BE49-F238E27FC236}">
                <a16:creationId xmlns:a16="http://schemas.microsoft.com/office/drawing/2014/main" id="{7D51C6AE-FFB3-40C0-AAEA-5FD4C0313D3E}"/>
              </a:ext>
            </a:extLst>
          </p:cNvPr>
          <p:cNvGrpSpPr>
            <a:grpSpLocks/>
          </p:cNvGrpSpPr>
          <p:nvPr/>
        </p:nvGrpSpPr>
        <p:grpSpPr bwMode="auto">
          <a:xfrm>
            <a:off x="5800012" y="881666"/>
            <a:ext cx="741035" cy="456408"/>
            <a:chOff x="2677" y="11893"/>
            <a:chExt cx="1249" cy="1080"/>
          </a:xfrm>
        </p:grpSpPr>
        <p:sp>
          <p:nvSpPr>
            <p:cNvPr id="164" name="Line 18">
              <a:extLst>
                <a:ext uri="{FF2B5EF4-FFF2-40B4-BE49-F238E27FC236}">
                  <a16:creationId xmlns:a16="http://schemas.microsoft.com/office/drawing/2014/main" id="{8AC667EE-922F-498D-8A0E-F982BA5BE2B4}"/>
                </a:ext>
              </a:extLst>
            </p:cNvPr>
            <p:cNvSpPr>
              <a:spLocks noChangeShapeType="1"/>
            </p:cNvSpPr>
            <p:nvPr/>
          </p:nvSpPr>
          <p:spPr bwMode="auto">
            <a:xfrm flipV="1">
              <a:off x="2677" y="11893"/>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65" name="Group 19">
              <a:extLst>
                <a:ext uri="{FF2B5EF4-FFF2-40B4-BE49-F238E27FC236}">
                  <a16:creationId xmlns:a16="http://schemas.microsoft.com/office/drawing/2014/main" id="{776CE1F7-2C25-40DC-AADB-C2446C40E2D9}"/>
                </a:ext>
              </a:extLst>
            </p:cNvPr>
            <p:cNvGrpSpPr>
              <a:grpSpLocks/>
            </p:cNvGrpSpPr>
            <p:nvPr/>
          </p:nvGrpSpPr>
          <p:grpSpPr bwMode="auto">
            <a:xfrm>
              <a:off x="2677" y="11893"/>
              <a:ext cx="1249" cy="1080"/>
              <a:chOff x="2317" y="11533"/>
              <a:chExt cx="1249" cy="1080"/>
            </a:xfrm>
          </p:grpSpPr>
          <p:sp>
            <p:nvSpPr>
              <p:cNvPr id="166" name="Rectangle 20">
                <a:extLst>
                  <a:ext uri="{FF2B5EF4-FFF2-40B4-BE49-F238E27FC236}">
                    <a16:creationId xmlns:a16="http://schemas.microsoft.com/office/drawing/2014/main" id="{B670C25C-7000-4121-8F3E-8147A5EF0A1B}"/>
                  </a:ext>
                </a:extLst>
              </p:cNvPr>
              <p:cNvSpPr>
                <a:spLocks noChangeArrowheads="1"/>
              </p:cNvSpPr>
              <p:nvPr/>
            </p:nvSpPr>
            <p:spPr bwMode="auto">
              <a:xfrm>
                <a:off x="2317" y="11713"/>
                <a:ext cx="508" cy="900"/>
              </a:xfrm>
              <a:prstGeom prst="rect">
                <a:avLst/>
              </a:prstGeom>
              <a:solidFill>
                <a:srgbClr val="FF0000"/>
              </a:solidFill>
              <a:ln w="9525">
                <a:solidFill>
                  <a:srgbClr val="000000"/>
                </a:solidFill>
                <a:miter lim="800000"/>
                <a:headEnd/>
                <a:tailEnd/>
              </a:ln>
            </p:spPr>
            <p:txBody>
              <a:bodyPr/>
              <a:lstStyle/>
              <a:p>
                <a:endParaRPr lang="nl-BE"/>
              </a:p>
            </p:txBody>
          </p:sp>
          <p:sp>
            <p:nvSpPr>
              <p:cNvPr id="167" name="Freeform 21">
                <a:extLst>
                  <a:ext uri="{FF2B5EF4-FFF2-40B4-BE49-F238E27FC236}">
                    <a16:creationId xmlns:a16="http://schemas.microsoft.com/office/drawing/2014/main" id="{683D5887-1D27-4723-AD14-0278C416F9C8}"/>
                  </a:ext>
                </a:extLst>
              </p:cNvPr>
              <p:cNvSpPr>
                <a:spLocks/>
              </p:cNvSpPr>
              <p:nvPr/>
            </p:nvSpPr>
            <p:spPr bwMode="auto">
              <a:xfrm>
                <a:off x="2843" y="11533"/>
                <a:ext cx="723" cy="1080"/>
              </a:xfrm>
              <a:custGeom>
                <a:avLst/>
                <a:gdLst>
                  <a:gd name="T0" fmla="*/ 0 w 360"/>
                  <a:gd name="T1" fmla="*/ 32 h 1980"/>
                  <a:gd name="T2" fmla="*/ 5856 w 360"/>
                  <a:gd name="T3" fmla="*/ 0 h 1980"/>
                  <a:gd name="T4" fmla="*/ 5856 w 360"/>
                  <a:gd name="T5" fmla="*/ 143 h 1980"/>
                  <a:gd name="T6" fmla="*/ 0 w 360"/>
                  <a:gd name="T7" fmla="*/ 175 h 1980"/>
                  <a:gd name="T8" fmla="*/ 0 w 360"/>
                  <a:gd name="T9" fmla="*/ 32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68" name="Line 22">
                <a:extLst>
                  <a:ext uri="{FF2B5EF4-FFF2-40B4-BE49-F238E27FC236}">
                    <a16:creationId xmlns:a16="http://schemas.microsoft.com/office/drawing/2014/main" id="{7BAA6589-1298-4F34-BB51-50AEA9897DBC}"/>
                  </a:ext>
                </a:extLst>
              </p:cNvPr>
              <p:cNvSpPr>
                <a:spLocks noChangeShapeType="1"/>
              </p:cNvSpPr>
              <p:nvPr/>
            </p:nvSpPr>
            <p:spPr bwMode="auto">
              <a:xfrm>
                <a:off x="3216" y="11543"/>
                <a:ext cx="1" cy="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69" name="Oval 23">
                <a:extLst>
                  <a:ext uri="{FF2B5EF4-FFF2-40B4-BE49-F238E27FC236}">
                    <a16:creationId xmlns:a16="http://schemas.microsoft.com/office/drawing/2014/main" id="{82284AFC-FB65-4A18-A00D-4150BB04AC77}"/>
                  </a:ext>
                </a:extLst>
              </p:cNvPr>
              <p:cNvSpPr>
                <a:spLocks noChangeArrowheads="1"/>
              </p:cNvSpPr>
              <p:nvPr/>
            </p:nvSpPr>
            <p:spPr bwMode="auto">
              <a:xfrm>
                <a:off x="2497" y="12253"/>
                <a:ext cx="180" cy="180"/>
              </a:xfrm>
              <a:prstGeom prst="ellipse">
                <a:avLst/>
              </a:prstGeom>
              <a:solidFill>
                <a:srgbClr val="FFFFFF"/>
              </a:solidFill>
              <a:ln w="9525">
                <a:solidFill>
                  <a:srgbClr val="000000"/>
                </a:solidFill>
                <a:round/>
                <a:headEnd/>
                <a:tailEnd/>
              </a:ln>
            </p:spPr>
            <p:txBody>
              <a:bodyPr/>
              <a:lstStyle/>
              <a:p>
                <a:endParaRPr lang="nl-BE"/>
              </a:p>
            </p:txBody>
          </p:sp>
        </p:grpSp>
      </p:grpSp>
      <p:sp>
        <p:nvSpPr>
          <p:cNvPr id="170" name="Text Box 56">
            <a:extLst>
              <a:ext uri="{FF2B5EF4-FFF2-40B4-BE49-F238E27FC236}">
                <a16:creationId xmlns:a16="http://schemas.microsoft.com/office/drawing/2014/main" id="{0C10344D-FC63-4FFB-A406-5A85D9B0FF75}"/>
              </a:ext>
            </a:extLst>
          </p:cNvPr>
          <p:cNvSpPr txBox="1">
            <a:spLocks noChangeArrowheads="1"/>
          </p:cNvSpPr>
          <p:nvPr/>
        </p:nvSpPr>
        <p:spPr bwMode="auto">
          <a:xfrm>
            <a:off x="5725061" y="92040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B</a:t>
            </a:r>
            <a:endParaRPr lang="nl-NL" dirty="0"/>
          </a:p>
        </p:txBody>
      </p:sp>
      <p:sp>
        <p:nvSpPr>
          <p:cNvPr id="171" name="AutoShape 27">
            <a:extLst>
              <a:ext uri="{FF2B5EF4-FFF2-40B4-BE49-F238E27FC236}">
                <a16:creationId xmlns:a16="http://schemas.microsoft.com/office/drawing/2014/main" id="{BE3B4326-8CD9-41DE-8F60-213E6FD82A01}"/>
              </a:ext>
            </a:extLst>
          </p:cNvPr>
          <p:cNvSpPr>
            <a:spLocks noChangeArrowheads="1"/>
          </p:cNvSpPr>
          <p:nvPr/>
        </p:nvSpPr>
        <p:spPr bwMode="auto">
          <a:xfrm>
            <a:off x="6030117" y="2154531"/>
            <a:ext cx="800100" cy="884237"/>
          </a:xfrm>
          <a:prstGeom prst="flowChartPredefinedProcess">
            <a:avLst/>
          </a:prstGeom>
          <a:solidFill>
            <a:schemeClr val="accent2">
              <a:lumMod val="40000"/>
              <a:lumOff val="60000"/>
            </a:schemeClr>
          </a:solidFill>
          <a:ln w="9525">
            <a:solidFill>
              <a:srgbClr val="000000"/>
            </a:solidFill>
            <a:miter lim="800000"/>
            <a:headEnd/>
            <a:tailEnd/>
          </a:ln>
        </p:spPr>
        <p:txBody>
          <a:bodyPr/>
          <a:lstStyle/>
          <a:p>
            <a:endParaRPr lang="nl-BE"/>
          </a:p>
        </p:txBody>
      </p:sp>
      <p:sp>
        <p:nvSpPr>
          <p:cNvPr id="172" name="AutoShape 27">
            <a:extLst>
              <a:ext uri="{FF2B5EF4-FFF2-40B4-BE49-F238E27FC236}">
                <a16:creationId xmlns:a16="http://schemas.microsoft.com/office/drawing/2014/main" id="{19E0B68C-E749-4B06-AA3F-36E7A8D63027}"/>
              </a:ext>
            </a:extLst>
          </p:cNvPr>
          <p:cNvSpPr>
            <a:spLocks noChangeArrowheads="1"/>
          </p:cNvSpPr>
          <p:nvPr/>
        </p:nvSpPr>
        <p:spPr bwMode="auto">
          <a:xfrm>
            <a:off x="3347537" y="2155901"/>
            <a:ext cx="800100" cy="884237"/>
          </a:xfrm>
          <a:prstGeom prst="flowChartPredefinedProcess">
            <a:avLst/>
          </a:prstGeom>
          <a:solidFill>
            <a:schemeClr val="accent6">
              <a:lumMod val="40000"/>
              <a:lumOff val="60000"/>
            </a:schemeClr>
          </a:solidFill>
          <a:ln w="9525">
            <a:solidFill>
              <a:srgbClr val="000000"/>
            </a:solidFill>
            <a:miter lim="800000"/>
            <a:headEnd/>
            <a:tailEnd/>
          </a:ln>
        </p:spPr>
        <p:txBody>
          <a:bodyPr/>
          <a:lstStyle/>
          <a:p>
            <a:endParaRPr lang="nl-BE"/>
          </a:p>
        </p:txBody>
      </p:sp>
      <p:sp>
        <p:nvSpPr>
          <p:cNvPr id="173" name="Text Box 28">
            <a:extLst>
              <a:ext uri="{FF2B5EF4-FFF2-40B4-BE49-F238E27FC236}">
                <a16:creationId xmlns:a16="http://schemas.microsoft.com/office/drawing/2014/main" id="{BDFE72E0-F19F-43F5-88C1-FB01C77C2CE8}"/>
              </a:ext>
            </a:extLst>
          </p:cNvPr>
          <p:cNvSpPr txBox="1">
            <a:spLocks noChangeArrowheads="1"/>
          </p:cNvSpPr>
          <p:nvPr/>
        </p:nvSpPr>
        <p:spPr bwMode="auto">
          <a:xfrm>
            <a:off x="6016642" y="2277368"/>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Aankoop-journaal</a:t>
            </a:r>
            <a:endParaRPr lang="nl-NL" dirty="0"/>
          </a:p>
        </p:txBody>
      </p:sp>
      <p:sp>
        <p:nvSpPr>
          <p:cNvPr id="174" name="Text Box 28">
            <a:extLst>
              <a:ext uri="{FF2B5EF4-FFF2-40B4-BE49-F238E27FC236}">
                <a16:creationId xmlns:a16="http://schemas.microsoft.com/office/drawing/2014/main" id="{B3E48BF1-C995-4A8C-9DEC-FBECE879837C}"/>
              </a:ext>
            </a:extLst>
          </p:cNvPr>
          <p:cNvSpPr txBox="1">
            <a:spLocks noChangeArrowheads="1"/>
          </p:cNvSpPr>
          <p:nvPr/>
        </p:nvSpPr>
        <p:spPr bwMode="auto">
          <a:xfrm>
            <a:off x="3375152" y="2276531"/>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Verkoop-journaal</a:t>
            </a:r>
            <a:endParaRPr lang="nl-NL" dirty="0"/>
          </a:p>
        </p:txBody>
      </p:sp>
      <p:sp>
        <p:nvSpPr>
          <p:cNvPr id="175" name="Line 29">
            <a:extLst>
              <a:ext uri="{FF2B5EF4-FFF2-40B4-BE49-F238E27FC236}">
                <a16:creationId xmlns:a16="http://schemas.microsoft.com/office/drawing/2014/main" id="{745DBAE9-C9BC-47BA-874F-B4D41C707101}"/>
              </a:ext>
            </a:extLst>
          </p:cNvPr>
          <p:cNvSpPr>
            <a:spLocks noChangeShapeType="1"/>
          </p:cNvSpPr>
          <p:nvPr/>
        </p:nvSpPr>
        <p:spPr bwMode="auto">
          <a:xfrm flipH="1" flipV="1">
            <a:off x="4119954" y="2507991"/>
            <a:ext cx="520765" cy="58771"/>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76" name="Line 29">
            <a:extLst>
              <a:ext uri="{FF2B5EF4-FFF2-40B4-BE49-F238E27FC236}">
                <a16:creationId xmlns:a16="http://schemas.microsoft.com/office/drawing/2014/main" id="{396FCB26-1AED-4400-A4A5-21D96B136BD2}"/>
              </a:ext>
            </a:extLst>
          </p:cNvPr>
          <p:cNvSpPr>
            <a:spLocks noChangeShapeType="1"/>
          </p:cNvSpPr>
          <p:nvPr/>
        </p:nvSpPr>
        <p:spPr bwMode="auto">
          <a:xfrm flipH="1" flipV="1">
            <a:off x="6784432" y="2496882"/>
            <a:ext cx="708114" cy="12422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77" name="Line 29">
            <a:extLst>
              <a:ext uri="{FF2B5EF4-FFF2-40B4-BE49-F238E27FC236}">
                <a16:creationId xmlns:a16="http://schemas.microsoft.com/office/drawing/2014/main" id="{B0DF68ED-E376-443E-8405-CCE3BBCF9238}"/>
              </a:ext>
            </a:extLst>
          </p:cNvPr>
          <p:cNvSpPr>
            <a:spLocks noChangeShapeType="1"/>
          </p:cNvSpPr>
          <p:nvPr/>
        </p:nvSpPr>
        <p:spPr bwMode="auto">
          <a:xfrm flipV="1">
            <a:off x="7023408" y="647849"/>
            <a:ext cx="455510" cy="301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grpSp>
        <p:nvGrpSpPr>
          <p:cNvPr id="178" name="Group 177">
            <a:extLst>
              <a:ext uri="{FF2B5EF4-FFF2-40B4-BE49-F238E27FC236}">
                <a16:creationId xmlns:a16="http://schemas.microsoft.com/office/drawing/2014/main" id="{6E44C189-CC5F-49A9-A961-3BAF820702B5}"/>
              </a:ext>
            </a:extLst>
          </p:cNvPr>
          <p:cNvGrpSpPr/>
          <p:nvPr/>
        </p:nvGrpSpPr>
        <p:grpSpPr>
          <a:xfrm>
            <a:off x="7429279" y="2096273"/>
            <a:ext cx="723762" cy="1097772"/>
            <a:chOff x="7359417" y="2028652"/>
            <a:chExt cx="723762" cy="1097772"/>
          </a:xfrm>
        </p:grpSpPr>
        <p:grpSp>
          <p:nvGrpSpPr>
            <p:cNvPr id="179" name="Group 49">
              <a:extLst>
                <a:ext uri="{FF2B5EF4-FFF2-40B4-BE49-F238E27FC236}">
                  <a16:creationId xmlns:a16="http://schemas.microsoft.com/office/drawing/2014/main" id="{0073CA99-AC2C-4ED6-A6F2-449F49FA7DDA}"/>
                </a:ext>
              </a:extLst>
            </p:cNvPr>
            <p:cNvGrpSpPr>
              <a:grpSpLocks/>
            </p:cNvGrpSpPr>
            <p:nvPr/>
          </p:nvGrpSpPr>
          <p:grpSpPr bwMode="auto">
            <a:xfrm>
              <a:off x="7422685" y="2028652"/>
              <a:ext cx="377491" cy="1097772"/>
              <a:chOff x="5917" y="13117"/>
              <a:chExt cx="893" cy="1980"/>
            </a:xfrm>
          </p:grpSpPr>
          <p:sp>
            <p:nvSpPr>
              <p:cNvPr id="190" name="Rectangle 50">
                <a:extLst>
                  <a:ext uri="{FF2B5EF4-FFF2-40B4-BE49-F238E27FC236}">
                    <a16:creationId xmlns:a16="http://schemas.microsoft.com/office/drawing/2014/main" id="{D18F24B5-B145-4407-8478-5196C2C6432E}"/>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91" name="Freeform 51">
                <a:extLst>
                  <a:ext uri="{FF2B5EF4-FFF2-40B4-BE49-F238E27FC236}">
                    <a16:creationId xmlns:a16="http://schemas.microsoft.com/office/drawing/2014/main" id="{453DB127-59B9-403D-A44F-40933CB91CD4}"/>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92" name="Oval 52">
                <a:extLst>
                  <a:ext uri="{FF2B5EF4-FFF2-40B4-BE49-F238E27FC236}">
                    <a16:creationId xmlns:a16="http://schemas.microsoft.com/office/drawing/2014/main" id="{44CBD022-925B-42A3-965F-F4DF16B5A745}"/>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93" name="Line 53">
                <a:extLst>
                  <a:ext uri="{FF2B5EF4-FFF2-40B4-BE49-F238E27FC236}">
                    <a16:creationId xmlns:a16="http://schemas.microsoft.com/office/drawing/2014/main" id="{DCC67F60-8952-455E-B37F-CB0EE0CA32D3}"/>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94" name="Line 54">
                <a:extLst>
                  <a:ext uri="{FF2B5EF4-FFF2-40B4-BE49-F238E27FC236}">
                    <a16:creationId xmlns:a16="http://schemas.microsoft.com/office/drawing/2014/main" id="{18BDF81B-20D7-4CBD-A3B6-20FD802E2140}"/>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0" name="Text Box 56">
              <a:extLst>
                <a:ext uri="{FF2B5EF4-FFF2-40B4-BE49-F238E27FC236}">
                  <a16:creationId xmlns:a16="http://schemas.microsoft.com/office/drawing/2014/main" id="{98634030-27BC-4B31-9722-2D766DABC19B}"/>
                </a:ext>
              </a:extLst>
            </p:cNvPr>
            <p:cNvSpPr txBox="1">
              <a:spLocks noChangeArrowheads="1"/>
            </p:cNvSpPr>
            <p:nvPr/>
          </p:nvSpPr>
          <p:spPr bwMode="auto">
            <a:xfrm>
              <a:off x="7359417" y="2269479"/>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grpSp>
          <p:nvGrpSpPr>
            <p:cNvPr id="181" name="Group 49">
              <a:extLst>
                <a:ext uri="{FF2B5EF4-FFF2-40B4-BE49-F238E27FC236}">
                  <a16:creationId xmlns:a16="http://schemas.microsoft.com/office/drawing/2014/main" id="{7B53047F-0F3E-43A4-B6CF-20F58356BD9B}"/>
                </a:ext>
              </a:extLst>
            </p:cNvPr>
            <p:cNvGrpSpPr>
              <a:grpSpLocks/>
            </p:cNvGrpSpPr>
            <p:nvPr/>
          </p:nvGrpSpPr>
          <p:grpSpPr bwMode="auto">
            <a:xfrm>
              <a:off x="7723609" y="2039956"/>
              <a:ext cx="359570" cy="1042514"/>
              <a:chOff x="5917" y="13117"/>
              <a:chExt cx="877" cy="1980"/>
            </a:xfrm>
          </p:grpSpPr>
          <p:sp>
            <p:nvSpPr>
              <p:cNvPr id="185" name="Rectangle 50">
                <a:extLst>
                  <a:ext uri="{FF2B5EF4-FFF2-40B4-BE49-F238E27FC236}">
                    <a16:creationId xmlns:a16="http://schemas.microsoft.com/office/drawing/2014/main" id="{26C5F063-328C-430E-9EB0-CE35D043A744}"/>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86" name="Freeform 51">
                <a:extLst>
                  <a:ext uri="{FF2B5EF4-FFF2-40B4-BE49-F238E27FC236}">
                    <a16:creationId xmlns:a16="http://schemas.microsoft.com/office/drawing/2014/main" id="{DB676D12-9113-4742-A9DB-4F290330D6F5}"/>
                  </a:ext>
                </a:extLst>
              </p:cNvPr>
              <p:cNvSpPr>
                <a:spLocks/>
              </p:cNvSpPr>
              <p:nvPr/>
            </p:nvSpPr>
            <p:spPr bwMode="auto">
              <a:xfrm>
                <a:off x="6434"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87" name="Oval 52">
                <a:extLst>
                  <a:ext uri="{FF2B5EF4-FFF2-40B4-BE49-F238E27FC236}">
                    <a16:creationId xmlns:a16="http://schemas.microsoft.com/office/drawing/2014/main" id="{87FF2277-65DD-4212-82E4-37F71E09E1AF}"/>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88" name="Line 53">
                <a:extLst>
                  <a:ext uri="{FF2B5EF4-FFF2-40B4-BE49-F238E27FC236}">
                    <a16:creationId xmlns:a16="http://schemas.microsoft.com/office/drawing/2014/main" id="{803D31A3-94FD-471C-A744-5D795BC0B2E5}"/>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89" name="Line 54">
                <a:extLst>
                  <a:ext uri="{FF2B5EF4-FFF2-40B4-BE49-F238E27FC236}">
                    <a16:creationId xmlns:a16="http://schemas.microsoft.com/office/drawing/2014/main" id="{09B7423D-7960-4A51-B02E-23B6351F6D77}"/>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2" name="Text Box 56">
              <a:extLst>
                <a:ext uri="{FF2B5EF4-FFF2-40B4-BE49-F238E27FC236}">
                  <a16:creationId xmlns:a16="http://schemas.microsoft.com/office/drawing/2014/main" id="{4224098E-B239-4094-9BE2-D1BC7622A579}"/>
                </a:ext>
              </a:extLst>
            </p:cNvPr>
            <p:cNvSpPr txBox="1">
              <a:spLocks noChangeArrowheads="1"/>
            </p:cNvSpPr>
            <p:nvPr/>
          </p:nvSpPr>
          <p:spPr bwMode="auto">
            <a:xfrm>
              <a:off x="7670304" y="2275956"/>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sp>
          <p:nvSpPr>
            <p:cNvPr id="183" name="Freeform: Shape 182">
              <a:extLst>
                <a:ext uri="{FF2B5EF4-FFF2-40B4-BE49-F238E27FC236}">
                  <a16:creationId xmlns:a16="http://schemas.microsoft.com/office/drawing/2014/main" id="{8EE1A3CF-412D-4B84-8D2D-C974BD56C650}"/>
                </a:ext>
              </a:extLst>
            </p:cNvPr>
            <p:cNvSpPr/>
            <p:nvPr/>
          </p:nvSpPr>
          <p:spPr>
            <a:xfrm>
              <a:off x="7448696" y="2048611"/>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4" name="Freeform: Shape 183">
              <a:extLst>
                <a:ext uri="{FF2B5EF4-FFF2-40B4-BE49-F238E27FC236}">
                  <a16:creationId xmlns:a16="http://schemas.microsoft.com/office/drawing/2014/main" id="{1451681F-F26F-4BB5-BE32-CD7C1888BDD3}"/>
                </a:ext>
              </a:extLst>
            </p:cNvPr>
            <p:cNvSpPr/>
            <p:nvPr/>
          </p:nvSpPr>
          <p:spPr>
            <a:xfrm>
              <a:off x="7736053" y="2051618"/>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95" name="Group 194">
            <a:extLst>
              <a:ext uri="{FF2B5EF4-FFF2-40B4-BE49-F238E27FC236}">
                <a16:creationId xmlns:a16="http://schemas.microsoft.com/office/drawing/2014/main" id="{D87A91D0-BEA0-4A62-92CD-939CB9A31C68}"/>
              </a:ext>
            </a:extLst>
          </p:cNvPr>
          <p:cNvGrpSpPr/>
          <p:nvPr/>
        </p:nvGrpSpPr>
        <p:grpSpPr>
          <a:xfrm>
            <a:off x="4568938" y="2092304"/>
            <a:ext cx="915700" cy="1097772"/>
            <a:chOff x="4330976" y="1964167"/>
            <a:chExt cx="915700" cy="1097772"/>
          </a:xfrm>
        </p:grpSpPr>
        <p:sp>
          <p:nvSpPr>
            <p:cNvPr id="196" name="Freeform: Shape 195">
              <a:extLst>
                <a:ext uri="{FF2B5EF4-FFF2-40B4-BE49-F238E27FC236}">
                  <a16:creationId xmlns:a16="http://schemas.microsoft.com/office/drawing/2014/main" id="{D64A3C19-8757-442C-89BE-A5A721CE1B87}"/>
                </a:ext>
              </a:extLst>
            </p:cNvPr>
            <p:cNvSpPr/>
            <p:nvPr/>
          </p:nvSpPr>
          <p:spPr>
            <a:xfrm>
              <a:off x="4432561" y="1981850"/>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97" name="Group 49">
              <a:extLst>
                <a:ext uri="{FF2B5EF4-FFF2-40B4-BE49-F238E27FC236}">
                  <a16:creationId xmlns:a16="http://schemas.microsoft.com/office/drawing/2014/main" id="{AB444400-8083-43C1-AB1E-275877FEBF3F}"/>
                </a:ext>
              </a:extLst>
            </p:cNvPr>
            <p:cNvGrpSpPr>
              <a:grpSpLocks/>
            </p:cNvGrpSpPr>
            <p:nvPr/>
          </p:nvGrpSpPr>
          <p:grpSpPr bwMode="auto">
            <a:xfrm>
              <a:off x="4402758" y="1964167"/>
              <a:ext cx="377491" cy="1097772"/>
              <a:chOff x="5917" y="13117"/>
              <a:chExt cx="893" cy="1980"/>
            </a:xfrm>
          </p:grpSpPr>
          <p:sp>
            <p:nvSpPr>
              <p:cNvPr id="215" name="Rectangle 50">
                <a:extLst>
                  <a:ext uri="{FF2B5EF4-FFF2-40B4-BE49-F238E27FC236}">
                    <a16:creationId xmlns:a16="http://schemas.microsoft.com/office/drawing/2014/main" id="{1C66651E-0A86-40B0-9776-AC5BC453FA1F}"/>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16" name="Freeform 51">
                <a:extLst>
                  <a:ext uri="{FF2B5EF4-FFF2-40B4-BE49-F238E27FC236}">
                    <a16:creationId xmlns:a16="http://schemas.microsoft.com/office/drawing/2014/main" id="{07114501-7A4A-4B50-9C61-E4C8271E718C}"/>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17" name="Oval 52">
                <a:extLst>
                  <a:ext uri="{FF2B5EF4-FFF2-40B4-BE49-F238E27FC236}">
                    <a16:creationId xmlns:a16="http://schemas.microsoft.com/office/drawing/2014/main" id="{B83E4D90-6DB3-44E9-8BA8-C3D970083EA3}"/>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18" name="Line 53">
                <a:extLst>
                  <a:ext uri="{FF2B5EF4-FFF2-40B4-BE49-F238E27FC236}">
                    <a16:creationId xmlns:a16="http://schemas.microsoft.com/office/drawing/2014/main" id="{872E4950-F82A-4CDC-86F1-1D54A6E630E3}"/>
                  </a:ext>
                </a:extLst>
              </p:cNvPr>
              <p:cNvSpPr>
                <a:spLocks noChangeShapeType="1"/>
              </p:cNvSpPr>
              <p:nvPr/>
            </p:nvSpPr>
            <p:spPr bwMode="auto">
              <a:xfrm flipV="1">
                <a:off x="5917" y="13153"/>
                <a:ext cx="540" cy="3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19" name="Line 54">
                <a:extLst>
                  <a:ext uri="{FF2B5EF4-FFF2-40B4-BE49-F238E27FC236}">
                    <a16:creationId xmlns:a16="http://schemas.microsoft.com/office/drawing/2014/main" id="{4CCF4A5F-1151-4E88-97E0-DED3DAD46420}"/>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98" name="Text Box 56">
              <a:extLst>
                <a:ext uri="{FF2B5EF4-FFF2-40B4-BE49-F238E27FC236}">
                  <a16:creationId xmlns:a16="http://schemas.microsoft.com/office/drawing/2014/main" id="{63FC06F3-AD46-4187-9A9B-422168081CA8}"/>
                </a:ext>
              </a:extLst>
            </p:cNvPr>
            <p:cNvSpPr txBox="1">
              <a:spLocks noChangeArrowheads="1"/>
            </p:cNvSpPr>
            <p:nvPr/>
          </p:nvSpPr>
          <p:spPr bwMode="auto">
            <a:xfrm>
              <a:off x="4330976" y="2178044"/>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grpSp>
          <p:nvGrpSpPr>
            <p:cNvPr id="199" name="Group 49">
              <a:extLst>
                <a:ext uri="{FF2B5EF4-FFF2-40B4-BE49-F238E27FC236}">
                  <a16:creationId xmlns:a16="http://schemas.microsoft.com/office/drawing/2014/main" id="{2E1567AA-CEF2-4EEB-A3F2-8DA6EFB6B171}"/>
                </a:ext>
              </a:extLst>
            </p:cNvPr>
            <p:cNvGrpSpPr>
              <a:grpSpLocks/>
            </p:cNvGrpSpPr>
            <p:nvPr/>
          </p:nvGrpSpPr>
          <p:grpSpPr bwMode="auto">
            <a:xfrm>
              <a:off x="4651936" y="2083885"/>
              <a:ext cx="343475" cy="947422"/>
              <a:chOff x="5913" y="13117"/>
              <a:chExt cx="897" cy="1980"/>
            </a:xfrm>
          </p:grpSpPr>
          <p:sp>
            <p:nvSpPr>
              <p:cNvPr id="210" name="Rectangle 50">
                <a:extLst>
                  <a:ext uri="{FF2B5EF4-FFF2-40B4-BE49-F238E27FC236}">
                    <a16:creationId xmlns:a16="http://schemas.microsoft.com/office/drawing/2014/main" id="{6DE30FD9-E13F-42B9-959B-F963BC0A43A7}"/>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11" name="Freeform 51">
                <a:extLst>
                  <a:ext uri="{FF2B5EF4-FFF2-40B4-BE49-F238E27FC236}">
                    <a16:creationId xmlns:a16="http://schemas.microsoft.com/office/drawing/2014/main" id="{789E4377-81B2-4004-9BF2-07E359FF64E4}"/>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12" name="Oval 52">
                <a:extLst>
                  <a:ext uri="{FF2B5EF4-FFF2-40B4-BE49-F238E27FC236}">
                    <a16:creationId xmlns:a16="http://schemas.microsoft.com/office/drawing/2014/main" id="{C55E69B5-03DB-41A4-931B-F6D89DFD8059}"/>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13" name="Line 53">
                <a:extLst>
                  <a:ext uri="{FF2B5EF4-FFF2-40B4-BE49-F238E27FC236}">
                    <a16:creationId xmlns:a16="http://schemas.microsoft.com/office/drawing/2014/main" id="{2133AB6E-E354-409A-A869-E440CE152B1D}"/>
                  </a:ext>
                </a:extLst>
              </p:cNvPr>
              <p:cNvSpPr>
                <a:spLocks noChangeShapeType="1"/>
              </p:cNvSpPr>
              <p:nvPr/>
            </p:nvSpPr>
            <p:spPr bwMode="auto">
              <a:xfrm flipV="1">
                <a:off x="5913" y="13153"/>
                <a:ext cx="544" cy="3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14" name="Line 54">
                <a:extLst>
                  <a:ext uri="{FF2B5EF4-FFF2-40B4-BE49-F238E27FC236}">
                    <a16:creationId xmlns:a16="http://schemas.microsoft.com/office/drawing/2014/main" id="{16601EA0-CBCC-4FE5-AD2D-D361C26B1743}"/>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200" name="Group 49">
              <a:extLst>
                <a:ext uri="{FF2B5EF4-FFF2-40B4-BE49-F238E27FC236}">
                  <a16:creationId xmlns:a16="http://schemas.microsoft.com/office/drawing/2014/main" id="{12C2A8DD-EDD0-46B9-928B-7D50B77D7249}"/>
                </a:ext>
              </a:extLst>
            </p:cNvPr>
            <p:cNvGrpSpPr>
              <a:grpSpLocks/>
            </p:cNvGrpSpPr>
            <p:nvPr/>
          </p:nvGrpSpPr>
          <p:grpSpPr bwMode="auto">
            <a:xfrm>
              <a:off x="4894720" y="1976426"/>
              <a:ext cx="351956" cy="1027231"/>
              <a:chOff x="5911" y="13117"/>
              <a:chExt cx="882" cy="1980"/>
            </a:xfrm>
          </p:grpSpPr>
          <p:sp>
            <p:nvSpPr>
              <p:cNvPr id="205" name="Rectangle 50">
                <a:extLst>
                  <a:ext uri="{FF2B5EF4-FFF2-40B4-BE49-F238E27FC236}">
                    <a16:creationId xmlns:a16="http://schemas.microsoft.com/office/drawing/2014/main" id="{AA4A2EF2-ABA6-4745-98D8-DF5773B43DC2}"/>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06" name="Freeform 51">
                <a:extLst>
                  <a:ext uri="{FF2B5EF4-FFF2-40B4-BE49-F238E27FC236}">
                    <a16:creationId xmlns:a16="http://schemas.microsoft.com/office/drawing/2014/main" id="{68070529-7BD6-4074-A735-352085E36F5A}"/>
                  </a:ext>
                </a:extLst>
              </p:cNvPr>
              <p:cNvSpPr>
                <a:spLocks/>
              </p:cNvSpPr>
              <p:nvPr/>
            </p:nvSpPr>
            <p:spPr bwMode="auto">
              <a:xfrm>
                <a:off x="6433"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07" name="Oval 52">
                <a:extLst>
                  <a:ext uri="{FF2B5EF4-FFF2-40B4-BE49-F238E27FC236}">
                    <a16:creationId xmlns:a16="http://schemas.microsoft.com/office/drawing/2014/main" id="{17BDEFB7-EAAC-4350-AEAF-B1B2C40443B0}"/>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08" name="Line 53">
                <a:extLst>
                  <a:ext uri="{FF2B5EF4-FFF2-40B4-BE49-F238E27FC236}">
                    <a16:creationId xmlns:a16="http://schemas.microsoft.com/office/drawing/2014/main" id="{128591C5-30BD-46C7-9C47-97A5C7B5ADBE}"/>
                  </a:ext>
                </a:extLst>
              </p:cNvPr>
              <p:cNvSpPr>
                <a:spLocks noChangeShapeType="1"/>
              </p:cNvSpPr>
              <p:nvPr/>
            </p:nvSpPr>
            <p:spPr bwMode="auto">
              <a:xfrm flipV="1">
                <a:off x="5911" y="13153"/>
                <a:ext cx="546" cy="3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09" name="Line 54">
                <a:extLst>
                  <a:ext uri="{FF2B5EF4-FFF2-40B4-BE49-F238E27FC236}">
                    <a16:creationId xmlns:a16="http://schemas.microsoft.com/office/drawing/2014/main" id="{B5763C39-CAE0-45B9-BA8A-6669FB666F98}"/>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01" name="Text Box 56">
              <a:extLst>
                <a:ext uri="{FF2B5EF4-FFF2-40B4-BE49-F238E27FC236}">
                  <a16:creationId xmlns:a16="http://schemas.microsoft.com/office/drawing/2014/main" id="{1A1D5C1A-CD71-4E15-A5AB-6AF0062ADCBD}"/>
                </a:ext>
              </a:extLst>
            </p:cNvPr>
            <p:cNvSpPr txBox="1">
              <a:spLocks noChangeArrowheads="1"/>
            </p:cNvSpPr>
            <p:nvPr/>
          </p:nvSpPr>
          <p:spPr bwMode="auto">
            <a:xfrm>
              <a:off x="4572171" y="217649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02" name="Text Box 56">
              <a:extLst>
                <a:ext uri="{FF2B5EF4-FFF2-40B4-BE49-F238E27FC236}">
                  <a16:creationId xmlns:a16="http://schemas.microsoft.com/office/drawing/2014/main" id="{C3D11FA5-DB08-483B-BA58-37B7AC8E7BAC}"/>
                </a:ext>
              </a:extLst>
            </p:cNvPr>
            <p:cNvSpPr txBox="1">
              <a:spLocks noChangeArrowheads="1"/>
            </p:cNvSpPr>
            <p:nvPr/>
          </p:nvSpPr>
          <p:spPr bwMode="auto">
            <a:xfrm>
              <a:off x="4816374" y="2159321"/>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03" name="Freeform: Shape 202">
              <a:extLst>
                <a:ext uri="{FF2B5EF4-FFF2-40B4-BE49-F238E27FC236}">
                  <a16:creationId xmlns:a16="http://schemas.microsoft.com/office/drawing/2014/main" id="{BDC7737A-B7C1-4D50-983A-4BC293E51D9A}"/>
                </a:ext>
              </a:extLst>
            </p:cNvPr>
            <p:cNvSpPr/>
            <p:nvPr/>
          </p:nvSpPr>
          <p:spPr>
            <a:xfrm>
              <a:off x="4903596" y="1987062"/>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4" name="Freeform: Shape 203">
              <a:extLst>
                <a:ext uri="{FF2B5EF4-FFF2-40B4-BE49-F238E27FC236}">
                  <a16:creationId xmlns:a16="http://schemas.microsoft.com/office/drawing/2014/main" id="{F0B64CE3-6593-41DD-87CC-8513A2F40DFB}"/>
                </a:ext>
              </a:extLst>
            </p:cNvPr>
            <p:cNvSpPr/>
            <p:nvPr/>
          </p:nvSpPr>
          <p:spPr>
            <a:xfrm>
              <a:off x="4667459" y="2107642"/>
              <a:ext cx="261257" cy="145701"/>
            </a:xfrm>
            <a:custGeom>
              <a:avLst/>
              <a:gdLst>
                <a:gd name="connsiteX0" fmla="*/ 261257 w 261257"/>
                <a:gd name="connsiteY0" fmla="*/ 5024 h 145701"/>
                <a:gd name="connsiteX1" fmla="*/ 190919 w 261257"/>
                <a:gd name="connsiteY1" fmla="*/ 0 h 145701"/>
                <a:gd name="connsiteX2" fmla="*/ 0 w 261257"/>
                <a:gd name="connsiteY2" fmla="*/ 143189 h 145701"/>
                <a:gd name="connsiteX3" fmla="*/ 175846 w 261257"/>
                <a:gd name="connsiteY3" fmla="*/ 145701 h 145701"/>
                <a:gd name="connsiteX4" fmla="*/ 223576 w 261257"/>
                <a:gd name="connsiteY4" fmla="*/ 95459 h 145701"/>
                <a:gd name="connsiteX5" fmla="*/ 261257 w 261257"/>
                <a:gd name="connsiteY5" fmla="*/ 5024 h 14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7" h="145701">
                  <a:moveTo>
                    <a:pt x="261257" y="5024"/>
                  </a:moveTo>
                  <a:lnTo>
                    <a:pt x="190919" y="0"/>
                  </a:lnTo>
                  <a:lnTo>
                    <a:pt x="0" y="143189"/>
                  </a:lnTo>
                  <a:lnTo>
                    <a:pt x="175846" y="145701"/>
                  </a:lnTo>
                  <a:lnTo>
                    <a:pt x="223576" y="95459"/>
                  </a:lnTo>
                  <a:lnTo>
                    <a:pt x="261257" y="502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220" name="Text Box 4">
            <a:extLst>
              <a:ext uri="{FF2B5EF4-FFF2-40B4-BE49-F238E27FC236}">
                <a16:creationId xmlns:a16="http://schemas.microsoft.com/office/drawing/2014/main" id="{50B3D360-B505-4606-85BA-44CC997B6051}"/>
              </a:ext>
            </a:extLst>
          </p:cNvPr>
          <p:cNvSpPr txBox="1">
            <a:spLocks noChangeArrowheads="1"/>
          </p:cNvSpPr>
          <p:nvPr/>
        </p:nvSpPr>
        <p:spPr bwMode="auto">
          <a:xfrm>
            <a:off x="892596" y="1670469"/>
            <a:ext cx="17145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Algemene rekeningen</a:t>
            </a:r>
            <a:endParaRPr lang="nl-NL"/>
          </a:p>
        </p:txBody>
      </p:sp>
      <p:sp>
        <p:nvSpPr>
          <p:cNvPr id="221" name="Line 29">
            <a:extLst>
              <a:ext uri="{FF2B5EF4-FFF2-40B4-BE49-F238E27FC236}">
                <a16:creationId xmlns:a16="http://schemas.microsoft.com/office/drawing/2014/main" id="{306086E8-675C-4FC2-A33F-3DB1414D9765}"/>
              </a:ext>
            </a:extLst>
          </p:cNvPr>
          <p:cNvSpPr>
            <a:spLocks noChangeShapeType="1"/>
          </p:cNvSpPr>
          <p:nvPr/>
        </p:nvSpPr>
        <p:spPr bwMode="auto">
          <a:xfrm flipH="1" flipV="1">
            <a:off x="2356137" y="2012764"/>
            <a:ext cx="1147993" cy="146950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2" name="TextBox 221">
            <a:extLst>
              <a:ext uri="{FF2B5EF4-FFF2-40B4-BE49-F238E27FC236}">
                <a16:creationId xmlns:a16="http://schemas.microsoft.com/office/drawing/2014/main" id="{CDEE650F-F252-443B-8589-6EADED55C14D}"/>
              </a:ext>
            </a:extLst>
          </p:cNvPr>
          <p:cNvSpPr txBox="1"/>
          <p:nvPr/>
        </p:nvSpPr>
        <p:spPr>
          <a:xfrm rot="3146140">
            <a:off x="2183328" y="2459030"/>
            <a:ext cx="1470724" cy="276999"/>
          </a:xfrm>
          <a:prstGeom prst="rect">
            <a:avLst/>
          </a:prstGeom>
          <a:noFill/>
        </p:spPr>
        <p:txBody>
          <a:bodyPr wrap="none" rtlCol="0">
            <a:spAutoFit/>
          </a:bodyPr>
          <a:lstStyle/>
          <a:p>
            <a:r>
              <a:rPr lang="nl-BE" sz="1200" dirty="0">
                <a:solidFill>
                  <a:schemeClr val="accent1"/>
                </a:solidFill>
              </a:rPr>
              <a:t>Centralisatie 400000</a:t>
            </a:r>
          </a:p>
        </p:txBody>
      </p:sp>
      <p:sp>
        <p:nvSpPr>
          <p:cNvPr id="223" name="Line 29">
            <a:extLst>
              <a:ext uri="{FF2B5EF4-FFF2-40B4-BE49-F238E27FC236}">
                <a16:creationId xmlns:a16="http://schemas.microsoft.com/office/drawing/2014/main" id="{112067E7-F54B-40CA-B9A1-D30ED3BD9756}"/>
              </a:ext>
            </a:extLst>
          </p:cNvPr>
          <p:cNvSpPr>
            <a:spLocks noChangeShapeType="1"/>
          </p:cNvSpPr>
          <p:nvPr/>
        </p:nvSpPr>
        <p:spPr bwMode="auto">
          <a:xfrm flipH="1" flipV="1">
            <a:off x="2078469" y="2022745"/>
            <a:ext cx="1398759" cy="206871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4" name="TextBox 223">
            <a:extLst>
              <a:ext uri="{FF2B5EF4-FFF2-40B4-BE49-F238E27FC236}">
                <a16:creationId xmlns:a16="http://schemas.microsoft.com/office/drawing/2014/main" id="{0091915D-8331-4F2D-907D-7C24AFA9A0F7}"/>
              </a:ext>
            </a:extLst>
          </p:cNvPr>
          <p:cNvSpPr txBox="1"/>
          <p:nvPr/>
        </p:nvSpPr>
        <p:spPr>
          <a:xfrm rot="3407416">
            <a:off x="2086821" y="2842651"/>
            <a:ext cx="1470724" cy="276999"/>
          </a:xfrm>
          <a:prstGeom prst="rect">
            <a:avLst/>
          </a:prstGeom>
          <a:noFill/>
        </p:spPr>
        <p:txBody>
          <a:bodyPr wrap="none" rtlCol="0">
            <a:spAutoFit/>
          </a:bodyPr>
          <a:lstStyle/>
          <a:p>
            <a:r>
              <a:rPr lang="nl-BE" sz="1200" dirty="0">
                <a:solidFill>
                  <a:schemeClr val="accent1"/>
                </a:solidFill>
              </a:rPr>
              <a:t>Centralisatie 440000</a:t>
            </a:r>
          </a:p>
        </p:txBody>
      </p:sp>
      <p:sp>
        <p:nvSpPr>
          <p:cNvPr id="225" name="Freeform: Shape 224">
            <a:extLst>
              <a:ext uri="{FF2B5EF4-FFF2-40B4-BE49-F238E27FC236}">
                <a16:creationId xmlns:a16="http://schemas.microsoft.com/office/drawing/2014/main" id="{072B7099-0434-4D5F-B78B-7F88E0AE57CF}"/>
              </a:ext>
            </a:extLst>
          </p:cNvPr>
          <p:cNvSpPr/>
          <p:nvPr/>
        </p:nvSpPr>
        <p:spPr>
          <a:xfrm>
            <a:off x="3471386" y="3913480"/>
            <a:ext cx="3127023" cy="488947"/>
          </a:xfrm>
          <a:custGeom>
            <a:avLst/>
            <a:gdLst>
              <a:gd name="connsiteX0" fmla="*/ 0 w 3381935"/>
              <a:gd name="connsiteY0" fmla="*/ 174812 h 488947"/>
              <a:gd name="connsiteX1" fmla="*/ 1640541 w 3381935"/>
              <a:gd name="connsiteY1" fmla="*/ 443753 h 488947"/>
              <a:gd name="connsiteX2" fmla="*/ 2575112 w 3381935"/>
              <a:gd name="connsiteY2" fmla="*/ 443753 h 488947"/>
              <a:gd name="connsiteX3" fmla="*/ 3381935 w 3381935"/>
              <a:gd name="connsiteY3" fmla="*/ 0 h 488947"/>
            </a:gdLst>
            <a:ahLst/>
            <a:cxnLst>
              <a:cxn ang="0">
                <a:pos x="connsiteX0" y="connsiteY0"/>
              </a:cxn>
              <a:cxn ang="0">
                <a:pos x="connsiteX1" y="connsiteY1"/>
              </a:cxn>
              <a:cxn ang="0">
                <a:pos x="connsiteX2" y="connsiteY2"/>
              </a:cxn>
              <a:cxn ang="0">
                <a:pos x="connsiteX3" y="connsiteY3"/>
              </a:cxn>
            </a:cxnLst>
            <a:rect l="l" t="t" r="r" b="b"/>
            <a:pathLst>
              <a:path w="3381935" h="488947">
                <a:moveTo>
                  <a:pt x="0" y="174812"/>
                </a:moveTo>
                <a:cubicBezTo>
                  <a:pt x="605678" y="286871"/>
                  <a:pt x="1211356" y="398930"/>
                  <a:pt x="1640541" y="443753"/>
                </a:cubicBezTo>
                <a:cubicBezTo>
                  <a:pt x="2069726" y="488576"/>
                  <a:pt x="2284880" y="517712"/>
                  <a:pt x="2575112" y="443753"/>
                </a:cubicBezTo>
                <a:cubicBezTo>
                  <a:pt x="2865344" y="369794"/>
                  <a:pt x="3123639" y="184897"/>
                  <a:pt x="3381935" y="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6" name="Freeform: Shape 225">
            <a:extLst>
              <a:ext uri="{FF2B5EF4-FFF2-40B4-BE49-F238E27FC236}">
                <a16:creationId xmlns:a16="http://schemas.microsoft.com/office/drawing/2014/main" id="{4FB58277-6C8E-4EB0-9E93-26F79252BF7C}"/>
              </a:ext>
            </a:extLst>
          </p:cNvPr>
          <p:cNvSpPr/>
          <p:nvPr/>
        </p:nvSpPr>
        <p:spPr>
          <a:xfrm>
            <a:off x="3229921" y="248186"/>
            <a:ext cx="4249270" cy="821241"/>
          </a:xfrm>
          <a:custGeom>
            <a:avLst/>
            <a:gdLst>
              <a:gd name="connsiteX0" fmla="*/ 4249270 w 4249270"/>
              <a:gd name="connsiteY0" fmla="*/ 81653 h 821241"/>
              <a:gd name="connsiteX1" fmla="*/ 1855694 w 4249270"/>
              <a:gd name="connsiteY1" fmla="*/ 68206 h 821241"/>
              <a:gd name="connsiteX2" fmla="*/ 0 w 4249270"/>
              <a:gd name="connsiteY2" fmla="*/ 821241 h 821241"/>
            </a:gdLst>
            <a:ahLst/>
            <a:cxnLst>
              <a:cxn ang="0">
                <a:pos x="connsiteX0" y="connsiteY0"/>
              </a:cxn>
              <a:cxn ang="0">
                <a:pos x="connsiteX1" y="connsiteY1"/>
              </a:cxn>
              <a:cxn ang="0">
                <a:pos x="connsiteX2" y="connsiteY2"/>
              </a:cxn>
            </a:cxnLst>
            <a:rect l="l" t="t" r="r" b="b"/>
            <a:pathLst>
              <a:path w="4249270" h="821241">
                <a:moveTo>
                  <a:pt x="4249270" y="81653"/>
                </a:moveTo>
                <a:cubicBezTo>
                  <a:pt x="3406587" y="13297"/>
                  <a:pt x="2563905" y="-55059"/>
                  <a:pt x="1855694" y="68206"/>
                </a:cubicBezTo>
                <a:cubicBezTo>
                  <a:pt x="1147483" y="191471"/>
                  <a:pt x="573741" y="506356"/>
                  <a:pt x="0" y="821241"/>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27" name="Straight Connector 226">
            <a:extLst>
              <a:ext uri="{FF2B5EF4-FFF2-40B4-BE49-F238E27FC236}">
                <a16:creationId xmlns:a16="http://schemas.microsoft.com/office/drawing/2014/main" id="{A15F90E8-9988-43B6-9677-3C6CC0828832}"/>
              </a:ext>
            </a:extLst>
          </p:cNvPr>
          <p:cNvCxnSpPr/>
          <p:nvPr/>
        </p:nvCxnSpPr>
        <p:spPr>
          <a:xfrm flipH="1">
            <a:off x="2159952" y="1071182"/>
            <a:ext cx="1069786" cy="608091"/>
          </a:xfrm>
          <a:prstGeom prst="line">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F46DE530-7DA6-49A1-B454-BC9573B87C8D}"/>
              </a:ext>
            </a:extLst>
          </p:cNvPr>
          <p:cNvSpPr txBox="1"/>
          <p:nvPr/>
        </p:nvSpPr>
        <p:spPr>
          <a:xfrm rot="19858603">
            <a:off x="2512747" y="1011939"/>
            <a:ext cx="1470724" cy="276999"/>
          </a:xfrm>
          <a:prstGeom prst="rect">
            <a:avLst/>
          </a:prstGeom>
          <a:noFill/>
        </p:spPr>
        <p:txBody>
          <a:bodyPr wrap="none" rtlCol="0">
            <a:spAutoFit/>
          </a:bodyPr>
          <a:lstStyle/>
          <a:p>
            <a:r>
              <a:rPr lang="nl-BE" sz="1200" dirty="0">
                <a:solidFill>
                  <a:schemeClr val="accent1"/>
                </a:solidFill>
              </a:rPr>
              <a:t>Centralisatie 550000</a:t>
            </a:r>
          </a:p>
        </p:txBody>
      </p:sp>
      <p:sp>
        <p:nvSpPr>
          <p:cNvPr id="229" name="TextBox 228">
            <a:extLst>
              <a:ext uri="{FF2B5EF4-FFF2-40B4-BE49-F238E27FC236}">
                <a16:creationId xmlns:a16="http://schemas.microsoft.com/office/drawing/2014/main" id="{E1E29CAF-DF2B-4450-824D-FD14E464DE34}"/>
              </a:ext>
            </a:extLst>
          </p:cNvPr>
          <p:cNvSpPr txBox="1"/>
          <p:nvPr/>
        </p:nvSpPr>
        <p:spPr>
          <a:xfrm rot="20225193">
            <a:off x="3013255" y="1123968"/>
            <a:ext cx="2133918" cy="276999"/>
          </a:xfrm>
          <a:prstGeom prst="rect">
            <a:avLst/>
          </a:prstGeom>
          <a:noFill/>
        </p:spPr>
        <p:txBody>
          <a:bodyPr wrap="none" rtlCol="0">
            <a:spAutoFit/>
          </a:bodyPr>
          <a:lstStyle/>
          <a:p>
            <a:r>
              <a:rPr lang="nl-BE" sz="1200" dirty="0">
                <a:solidFill>
                  <a:schemeClr val="accent1"/>
                </a:solidFill>
              </a:rPr>
              <a:t>Inboeking op 41/42/43/45/48</a:t>
            </a:r>
          </a:p>
        </p:txBody>
      </p:sp>
      <p:sp>
        <p:nvSpPr>
          <p:cNvPr id="230" name="AutoShape 18">
            <a:extLst>
              <a:ext uri="{FF2B5EF4-FFF2-40B4-BE49-F238E27FC236}">
                <a16:creationId xmlns:a16="http://schemas.microsoft.com/office/drawing/2014/main" id="{0448BB38-601B-4A8E-BA08-2D42488A883D}"/>
              </a:ext>
            </a:extLst>
          </p:cNvPr>
          <p:cNvSpPr>
            <a:spLocks noChangeArrowheads="1"/>
          </p:cNvSpPr>
          <p:nvPr/>
        </p:nvSpPr>
        <p:spPr bwMode="auto">
          <a:xfrm>
            <a:off x="2042269" y="3377772"/>
            <a:ext cx="800100" cy="88423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1" name="Text Box 19">
            <a:extLst>
              <a:ext uri="{FF2B5EF4-FFF2-40B4-BE49-F238E27FC236}">
                <a16:creationId xmlns:a16="http://schemas.microsoft.com/office/drawing/2014/main" id="{9777A269-D140-4DDB-B57D-7A23A0C7984A}"/>
              </a:ext>
            </a:extLst>
          </p:cNvPr>
          <p:cNvSpPr txBox="1">
            <a:spLocks noChangeArrowheads="1"/>
          </p:cNvSpPr>
          <p:nvPr/>
        </p:nvSpPr>
        <p:spPr bwMode="auto">
          <a:xfrm>
            <a:off x="2055653" y="3455453"/>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Rekening</a:t>
            </a:r>
          </a:p>
          <a:p>
            <a:pPr algn="ctr" eaLnBrk="1" hangingPunct="1"/>
            <a:r>
              <a:rPr lang="nl-NL" sz="1000" dirty="0"/>
              <a:t>(</a:t>
            </a:r>
            <a:r>
              <a:rPr lang="nl-NL" sz="1000" dirty="0" err="1"/>
              <a:t>grootbk</a:t>
            </a:r>
            <a:r>
              <a:rPr lang="nl-NL" sz="1000" dirty="0"/>
              <a:t>)</a:t>
            </a:r>
            <a:endParaRPr lang="nl-NL" dirty="0"/>
          </a:p>
        </p:txBody>
      </p:sp>
      <p:sp>
        <p:nvSpPr>
          <p:cNvPr id="232" name="Line 29">
            <a:extLst>
              <a:ext uri="{FF2B5EF4-FFF2-40B4-BE49-F238E27FC236}">
                <a16:creationId xmlns:a16="http://schemas.microsoft.com/office/drawing/2014/main" id="{8452A5F9-3EB0-4359-B6BD-98A84CB140DB}"/>
              </a:ext>
            </a:extLst>
          </p:cNvPr>
          <p:cNvSpPr>
            <a:spLocks noChangeShapeType="1"/>
          </p:cNvSpPr>
          <p:nvPr/>
        </p:nvSpPr>
        <p:spPr bwMode="auto">
          <a:xfrm>
            <a:off x="1727121" y="2012764"/>
            <a:ext cx="540732" cy="136500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33" name="Line 29">
            <a:extLst>
              <a:ext uri="{FF2B5EF4-FFF2-40B4-BE49-F238E27FC236}">
                <a16:creationId xmlns:a16="http://schemas.microsoft.com/office/drawing/2014/main" id="{51F48220-C596-426F-8A63-1C0094BAAF4D}"/>
              </a:ext>
            </a:extLst>
          </p:cNvPr>
          <p:cNvSpPr>
            <a:spLocks noChangeShapeType="1"/>
          </p:cNvSpPr>
          <p:nvPr/>
        </p:nvSpPr>
        <p:spPr bwMode="auto">
          <a:xfrm flipH="1">
            <a:off x="1464476" y="3604869"/>
            <a:ext cx="576958"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34" name="AutoShape 25">
            <a:extLst>
              <a:ext uri="{FF2B5EF4-FFF2-40B4-BE49-F238E27FC236}">
                <a16:creationId xmlns:a16="http://schemas.microsoft.com/office/drawing/2014/main" id="{7DDC8921-1BBE-4BB2-AE5F-FB704B9ED987}"/>
              </a:ext>
            </a:extLst>
          </p:cNvPr>
          <p:cNvSpPr>
            <a:spLocks noChangeArrowheads="1"/>
          </p:cNvSpPr>
          <p:nvPr/>
        </p:nvSpPr>
        <p:spPr bwMode="auto">
          <a:xfrm>
            <a:off x="678623" y="3370695"/>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5" name="Text Box 26">
            <a:extLst>
              <a:ext uri="{FF2B5EF4-FFF2-40B4-BE49-F238E27FC236}">
                <a16:creationId xmlns:a16="http://schemas.microsoft.com/office/drawing/2014/main" id="{F2EC7D39-AFB1-4F6C-9D27-C0C5CB2E0BB3}"/>
              </a:ext>
            </a:extLst>
          </p:cNvPr>
          <p:cNvSpPr txBox="1">
            <a:spLocks noChangeArrowheads="1"/>
          </p:cNvSpPr>
          <p:nvPr/>
        </p:nvSpPr>
        <p:spPr bwMode="auto">
          <a:xfrm>
            <a:off x="677788" y="3387684"/>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Proef- en saldi balans</a:t>
            </a:r>
            <a:endParaRPr lang="nl-NL" dirty="0"/>
          </a:p>
        </p:txBody>
      </p:sp>
      <p:sp>
        <p:nvSpPr>
          <p:cNvPr id="236" name="AutoShape 48">
            <a:extLst>
              <a:ext uri="{FF2B5EF4-FFF2-40B4-BE49-F238E27FC236}">
                <a16:creationId xmlns:a16="http://schemas.microsoft.com/office/drawing/2014/main" id="{A2822CCB-AB20-4639-BDAA-7D75CA374237}"/>
              </a:ext>
            </a:extLst>
          </p:cNvPr>
          <p:cNvSpPr>
            <a:spLocks noChangeArrowheads="1"/>
          </p:cNvSpPr>
          <p:nvPr/>
        </p:nvSpPr>
        <p:spPr bwMode="auto">
          <a:xfrm>
            <a:off x="1955740" y="5887672"/>
            <a:ext cx="834902" cy="460673"/>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7" name="Text Box 49">
            <a:extLst>
              <a:ext uri="{FF2B5EF4-FFF2-40B4-BE49-F238E27FC236}">
                <a16:creationId xmlns:a16="http://schemas.microsoft.com/office/drawing/2014/main" id="{C6A22598-6747-4893-9BB3-6014BCE63D80}"/>
              </a:ext>
            </a:extLst>
          </p:cNvPr>
          <p:cNvSpPr txBox="1">
            <a:spLocks noChangeArrowheads="1"/>
          </p:cNvSpPr>
          <p:nvPr/>
        </p:nvSpPr>
        <p:spPr bwMode="auto">
          <a:xfrm>
            <a:off x="1979479" y="5931872"/>
            <a:ext cx="826803" cy="72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Eindbalans n-1</a:t>
            </a:r>
            <a:endParaRPr lang="nl-NL" dirty="0"/>
          </a:p>
        </p:txBody>
      </p:sp>
      <p:sp>
        <p:nvSpPr>
          <p:cNvPr id="238" name="Text Box 6">
            <a:extLst>
              <a:ext uri="{FF2B5EF4-FFF2-40B4-BE49-F238E27FC236}">
                <a16:creationId xmlns:a16="http://schemas.microsoft.com/office/drawing/2014/main" id="{27D0E11E-F5F1-4406-BC2B-C340844DB911}"/>
              </a:ext>
            </a:extLst>
          </p:cNvPr>
          <p:cNvSpPr txBox="1">
            <a:spLocks noChangeArrowheads="1"/>
          </p:cNvSpPr>
          <p:nvPr/>
        </p:nvSpPr>
        <p:spPr bwMode="auto">
          <a:xfrm>
            <a:off x="3501798" y="4519510"/>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Diverse Operaties</a:t>
            </a:r>
            <a:endParaRPr lang="nl-NL" dirty="0"/>
          </a:p>
        </p:txBody>
      </p:sp>
      <p:sp>
        <p:nvSpPr>
          <p:cNvPr id="239" name="Line 51">
            <a:extLst>
              <a:ext uri="{FF2B5EF4-FFF2-40B4-BE49-F238E27FC236}">
                <a16:creationId xmlns:a16="http://schemas.microsoft.com/office/drawing/2014/main" id="{2A61DF63-ECAF-4673-B265-8BF56CC2DF5A}"/>
              </a:ext>
            </a:extLst>
          </p:cNvPr>
          <p:cNvSpPr>
            <a:spLocks noChangeShapeType="1"/>
          </p:cNvSpPr>
          <p:nvPr/>
        </p:nvSpPr>
        <p:spPr bwMode="auto">
          <a:xfrm flipV="1">
            <a:off x="2761016" y="4833642"/>
            <a:ext cx="762684" cy="107249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40" name="Line 50">
            <a:extLst>
              <a:ext uri="{FF2B5EF4-FFF2-40B4-BE49-F238E27FC236}">
                <a16:creationId xmlns:a16="http://schemas.microsoft.com/office/drawing/2014/main" id="{5453BF80-B2CB-4741-8010-7C025BC897EA}"/>
              </a:ext>
            </a:extLst>
          </p:cNvPr>
          <p:cNvSpPr>
            <a:spLocks noChangeShapeType="1"/>
          </p:cNvSpPr>
          <p:nvPr/>
        </p:nvSpPr>
        <p:spPr bwMode="auto">
          <a:xfrm flipH="1" flipV="1">
            <a:off x="2356136" y="4262009"/>
            <a:ext cx="1" cy="55306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41" name="AutoShape 25">
            <a:extLst>
              <a:ext uri="{FF2B5EF4-FFF2-40B4-BE49-F238E27FC236}">
                <a16:creationId xmlns:a16="http://schemas.microsoft.com/office/drawing/2014/main" id="{969BF11B-B371-4EE2-B9DC-76DEA15C2042}"/>
              </a:ext>
            </a:extLst>
          </p:cNvPr>
          <p:cNvSpPr>
            <a:spLocks noChangeArrowheads="1"/>
          </p:cNvSpPr>
          <p:nvPr/>
        </p:nvSpPr>
        <p:spPr bwMode="auto">
          <a:xfrm>
            <a:off x="1969229" y="4780096"/>
            <a:ext cx="800100" cy="884237"/>
          </a:xfrm>
          <a:prstGeom prst="flowChartPredefinedProcess">
            <a:avLst/>
          </a:prstGeom>
          <a:solidFill>
            <a:schemeClr val="accent3">
              <a:lumMod val="40000"/>
              <a:lumOff val="60000"/>
            </a:schemeClr>
          </a:solidFill>
          <a:ln w="9525">
            <a:solidFill>
              <a:srgbClr val="000000"/>
            </a:solidFill>
            <a:miter lim="800000"/>
            <a:headEnd/>
            <a:tailEnd/>
          </a:ln>
        </p:spPr>
        <p:txBody>
          <a:bodyPr/>
          <a:lstStyle/>
          <a:p>
            <a:endParaRPr lang="nl-BE"/>
          </a:p>
        </p:txBody>
      </p:sp>
      <p:sp>
        <p:nvSpPr>
          <p:cNvPr id="242" name="Text Box 49">
            <a:extLst>
              <a:ext uri="{FF2B5EF4-FFF2-40B4-BE49-F238E27FC236}">
                <a16:creationId xmlns:a16="http://schemas.microsoft.com/office/drawing/2014/main" id="{28A6E9D9-B799-44FA-965A-CF7A8BA21C75}"/>
              </a:ext>
            </a:extLst>
          </p:cNvPr>
          <p:cNvSpPr txBox="1">
            <a:spLocks noChangeArrowheads="1"/>
          </p:cNvSpPr>
          <p:nvPr/>
        </p:nvSpPr>
        <p:spPr bwMode="auto">
          <a:xfrm>
            <a:off x="1969229" y="4936464"/>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Diversen Journaal</a:t>
            </a:r>
            <a:endParaRPr lang="nl-NL" dirty="0"/>
          </a:p>
        </p:txBody>
      </p:sp>
      <p:sp>
        <p:nvSpPr>
          <p:cNvPr id="243" name="Line 50">
            <a:extLst>
              <a:ext uri="{FF2B5EF4-FFF2-40B4-BE49-F238E27FC236}">
                <a16:creationId xmlns:a16="http://schemas.microsoft.com/office/drawing/2014/main" id="{6D1CFEEA-3A71-4BEC-85A3-7F2E79683043}"/>
              </a:ext>
            </a:extLst>
          </p:cNvPr>
          <p:cNvSpPr>
            <a:spLocks noChangeShapeType="1"/>
          </p:cNvSpPr>
          <p:nvPr/>
        </p:nvSpPr>
        <p:spPr bwMode="auto">
          <a:xfrm flipH="1">
            <a:off x="2761847" y="4693226"/>
            <a:ext cx="739950" cy="169184"/>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nvGrpSpPr>
          <p:cNvPr id="244" name="Group 8">
            <a:extLst>
              <a:ext uri="{FF2B5EF4-FFF2-40B4-BE49-F238E27FC236}">
                <a16:creationId xmlns:a16="http://schemas.microsoft.com/office/drawing/2014/main" id="{22436073-B2F3-40DB-8DBB-1ECCE80BF9D2}"/>
              </a:ext>
            </a:extLst>
          </p:cNvPr>
          <p:cNvGrpSpPr>
            <a:grpSpLocks/>
          </p:cNvGrpSpPr>
          <p:nvPr/>
        </p:nvGrpSpPr>
        <p:grpSpPr bwMode="auto">
          <a:xfrm>
            <a:off x="3076384" y="5587107"/>
            <a:ext cx="389164" cy="1102813"/>
            <a:chOff x="5917" y="13117"/>
            <a:chExt cx="883" cy="1980"/>
          </a:xfrm>
        </p:grpSpPr>
        <p:sp>
          <p:nvSpPr>
            <p:cNvPr id="245" name="Rectangle 9">
              <a:extLst>
                <a:ext uri="{FF2B5EF4-FFF2-40B4-BE49-F238E27FC236}">
                  <a16:creationId xmlns:a16="http://schemas.microsoft.com/office/drawing/2014/main" id="{B36C8922-5752-48A5-989F-40997528C04B}"/>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46" name="Freeform 10">
              <a:extLst>
                <a:ext uri="{FF2B5EF4-FFF2-40B4-BE49-F238E27FC236}">
                  <a16:creationId xmlns:a16="http://schemas.microsoft.com/office/drawing/2014/main" id="{998A8EB6-328B-428A-B557-3A1B0470B9A7}"/>
                </a:ext>
              </a:extLst>
            </p:cNvPr>
            <p:cNvSpPr>
              <a:spLocks/>
            </p:cNvSpPr>
            <p:nvPr/>
          </p:nvSpPr>
          <p:spPr bwMode="auto">
            <a:xfrm>
              <a:off x="644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47" name="Oval 11">
              <a:extLst>
                <a:ext uri="{FF2B5EF4-FFF2-40B4-BE49-F238E27FC236}">
                  <a16:creationId xmlns:a16="http://schemas.microsoft.com/office/drawing/2014/main" id="{47858A75-4AD4-46C8-9BC5-0924D22C6B6A}"/>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48" name="Line 12">
              <a:extLst>
                <a:ext uri="{FF2B5EF4-FFF2-40B4-BE49-F238E27FC236}">
                  <a16:creationId xmlns:a16="http://schemas.microsoft.com/office/drawing/2014/main" id="{98121705-CA31-497F-8A48-0A4923000492}"/>
                </a:ext>
              </a:extLst>
            </p:cNvPr>
            <p:cNvSpPr>
              <a:spLocks noChangeShapeType="1"/>
            </p:cNvSpPr>
            <p:nvPr/>
          </p:nvSpPr>
          <p:spPr bwMode="auto">
            <a:xfrm flipV="1">
              <a:off x="5917" y="13153"/>
              <a:ext cx="540" cy="3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49" name="Line 13">
              <a:extLst>
                <a:ext uri="{FF2B5EF4-FFF2-40B4-BE49-F238E27FC236}">
                  <a16:creationId xmlns:a16="http://schemas.microsoft.com/office/drawing/2014/main" id="{B035143C-43F6-4366-8EDD-2C53E2C9CF51}"/>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50" name="Text Box 15">
            <a:extLst>
              <a:ext uri="{FF2B5EF4-FFF2-40B4-BE49-F238E27FC236}">
                <a16:creationId xmlns:a16="http://schemas.microsoft.com/office/drawing/2014/main" id="{B8CEE256-19BA-401B-8826-F1360F8F72D3}"/>
              </a:ext>
            </a:extLst>
          </p:cNvPr>
          <p:cNvSpPr txBox="1">
            <a:spLocks noChangeArrowheads="1"/>
          </p:cNvSpPr>
          <p:nvPr/>
        </p:nvSpPr>
        <p:spPr bwMode="auto">
          <a:xfrm>
            <a:off x="2901698" y="588844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dirty="0"/>
              <a:t>  DO</a:t>
            </a:r>
            <a:endParaRPr lang="nl-NL" dirty="0"/>
          </a:p>
        </p:txBody>
      </p:sp>
      <p:sp>
        <p:nvSpPr>
          <p:cNvPr id="251" name="TextBox 250">
            <a:extLst>
              <a:ext uri="{FF2B5EF4-FFF2-40B4-BE49-F238E27FC236}">
                <a16:creationId xmlns:a16="http://schemas.microsoft.com/office/drawing/2014/main" id="{F5D2A432-AF75-458E-B755-DF321D7EBDB6}"/>
              </a:ext>
            </a:extLst>
          </p:cNvPr>
          <p:cNvSpPr txBox="1"/>
          <p:nvPr/>
        </p:nvSpPr>
        <p:spPr>
          <a:xfrm>
            <a:off x="3414712" y="5630681"/>
            <a:ext cx="907813" cy="1015663"/>
          </a:xfrm>
          <a:prstGeom prst="rect">
            <a:avLst/>
          </a:prstGeom>
          <a:noFill/>
        </p:spPr>
        <p:txBody>
          <a:bodyPr wrap="none" rtlCol="0">
            <a:spAutoFit/>
          </a:bodyPr>
          <a:lstStyle/>
          <a:p>
            <a:r>
              <a:rPr lang="nl-BE" sz="1200" dirty="0"/>
              <a:t>Contracten</a:t>
            </a:r>
          </a:p>
          <a:p>
            <a:r>
              <a:rPr lang="nl-BE" sz="1200" dirty="0"/>
              <a:t>Personeel</a:t>
            </a:r>
          </a:p>
          <a:p>
            <a:r>
              <a:rPr lang="nl-BE" sz="1200" dirty="0"/>
              <a:t>Vonnissen</a:t>
            </a:r>
          </a:p>
          <a:p>
            <a:r>
              <a:rPr lang="nl-BE" sz="1200" dirty="0"/>
              <a:t>Belastingen</a:t>
            </a:r>
          </a:p>
          <a:p>
            <a:r>
              <a:rPr lang="nl-BE" sz="1200" dirty="0"/>
              <a:t>…</a:t>
            </a:r>
          </a:p>
        </p:txBody>
      </p:sp>
      <p:sp>
        <p:nvSpPr>
          <p:cNvPr id="252" name="Line 51">
            <a:extLst>
              <a:ext uri="{FF2B5EF4-FFF2-40B4-BE49-F238E27FC236}">
                <a16:creationId xmlns:a16="http://schemas.microsoft.com/office/drawing/2014/main" id="{AB2676DA-7016-4ACB-B427-9C93AA007E0B}"/>
              </a:ext>
            </a:extLst>
          </p:cNvPr>
          <p:cNvSpPr>
            <a:spLocks noChangeShapeType="1"/>
          </p:cNvSpPr>
          <p:nvPr/>
        </p:nvSpPr>
        <p:spPr bwMode="auto">
          <a:xfrm flipV="1">
            <a:off x="3696048" y="4833642"/>
            <a:ext cx="147168" cy="75346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pic>
        <p:nvPicPr>
          <p:cNvPr id="253" name="Picture 2" descr="De bronafbeelding bekijken">
            <a:extLst>
              <a:ext uri="{FF2B5EF4-FFF2-40B4-BE49-F238E27FC236}">
                <a16:creationId xmlns:a16="http://schemas.microsoft.com/office/drawing/2014/main" id="{6AE8C10A-B94C-42D6-806D-68FD9D04F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854" y="4504087"/>
            <a:ext cx="1200760" cy="900571"/>
          </a:xfrm>
          <a:prstGeom prst="rect">
            <a:avLst/>
          </a:prstGeom>
          <a:noFill/>
          <a:extLst>
            <a:ext uri="{909E8E84-426E-40DD-AFC4-6F175D3DCCD1}">
              <a14:hiddenFill xmlns:a14="http://schemas.microsoft.com/office/drawing/2010/main">
                <a:solidFill>
                  <a:srgbClr val="FFFFFF"/>
                </a:solidFill>
              </a14:hiddenFill>
            </a:ext>
          </a:extLst>
        </p:spPr>
      </p:pic>
      <p:sp>
        <p:nvSpPr>
          <p:cNvPr id="254" name="AutoShape 48">
            <a:extLst>
              <a:ext uri="{FF2B5EF4-FFF2-40B4-BE49-F238E27FC236}">
                <a16:creationId xmlns:a16="http://schemas.microsoft.com/office/drawing/2014/main" id="{62191B17-36B1-472D-B6FC-2D5E577DC763}"/>
              </a:ext>
            </a:extLst>
          </p:cNvPr>
          <p:cNvSpPr>
            <a:spLocks noChangeArrowheads="1"/>
          </p:cNvSpPr>
          <p:nvPr/>
        </p:nvSpPr>
        <p:spPr bwMode="auto">
          <a:xfrm>
            <a:off x="6229801" y="4585397"/>
            <a:ext cx="1084654" cy="63681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55" name="Text Box 49">
            <a:extLst>
              <a:ext uri="{FF2B5EF4-FFF2-40B4-BE49-F238E27FC236}">
                <a16:creationId xmlns:a16="http://schemas.microsoft.com/office/drawing/2014/main" id="{58F8071E-3B8B-45DC-BA2C-69760A441D9C}"/>
              </a:ext>
            </a:extLst>
          </p:cNvPr>
          <p:cNvSpPr txBox="1">
            <a:spLocks noChangeArrowheads="1"/>
          </p:cNvSpPr>
          <p:nvPr/>
        </p:nvSpPr>
        <p:spPr bwMode="auto">
          <a:xfrm>
            <a:off x="6305247" y="4696263"/>
            <a:ext cx="93608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Afschrijvingstabel</a:t>
            </a:r>
            <a:endParaRPr lang="nl-NL" dirty="0"/>
          </a:p>
        </p:txBody>
      </p:sp>
      <p:sp>
        <p:nvSpPr>
          <p:cNvPr id="256" name="Line 51">
            <a:extLst>
              <a:ext uri="{FF2B5EF4-FFF2-40B4-BE49-F238E27FC236}">
                <a16:creationId xmlns:a16="http://schemas.microsoft.com/office/drawing/2014/main" id="{582E78A6-130A-4D2B-885E-00282C49AB2E}"/>
              </a:ext>
            </a:extLst>
          </p:cNvPr>
          <p:cNvSpPr>
            <a:spLocks noChangeShapeType="1"/>
          </p:cNvSpPr>
          <p:nvPr/>
        </p:nvSpPr>
        <p:spPr bwMode="auto">
          <a:xfrm flipH="1">
            <a:off x="7356180" y="4982013"/>
            <a:ext cx="571501"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nvGrpSpPr>
          <p:cNvPr id="257" name="Group 40">
            <a:extLst>
              <a:ext uri="{FF2B5EF4-FFF2-40B4-BE49-F238E27FC236}">
                <a16:creationId xmlns:a16="http://schemas.microsoft.com/office/drawing/2014/main" id="{D70E6B5E-C328-405F-A97E-113F85882481}"/>
              </a:ext>
            </a:extLst>
          </p:cNvPr>
          <p:cNvGrpSpPr>
            <a:grpSpLocks/>
          </p:cNvGrpSpPr>
          <p:nvPr/>
        </p:nvGrpSpPr>
        <p:grpSpPr bwMode="auto">
          <a:xfrm>
            <a:off x="7399182" y="5659921"/>
            <a:ext cx="1643138" cy="614938"/>
            <a:chOff x="3217" y="6769"/>
            <a:chExt cx="2340" cy="768"/>
          </a:xfrm>
        </p:grpSpPr>
        <p:sp>
          <p:nvSpPr>
            <p:cNvPr id="258" name="AutoShape 41">
              <a:extLst>
                <a:ext uri="{FF2B5EF4-FFF2-40B4-BE49-F238E27FC236}">
                  <a16:creationId xmlns:a16="http://schemas.microsoft.com/office/drawing/2014/main" id="{7E33DDDC-175C-4117-AAF2-AAC32B0A2686}"/>
                </a:ext>
              </a:extLst>
            </p:cNvPr>
            <p:cNvSpPr>
              <a:spLocks noChangeArrowheads="1"/>
            </p:cNvSpPr>
            <p:nvPr/>
          </p:nvSpPr>
          <p:spPr bwMode="auto">
            <a:xfrm>
              <a:off x="321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59" name="AutoShape 42">
              <a:extLst>
                <a:ext uri="{FF2B5EF4-FFF2-40B4-BE49-F238E27FC236}">
                  <a16:creationId xmlns:a16="http://schemas.microsoft.com/office/drawing/2014/main" id="{7F481AC8-3789-43EA-A300-93086F72014E}"/>
                </a:ext>
              </a:extLst>
            </p:cNvPr>
            <p:cNvSpPr>
              <a:spLocks noChangeArrowheads="1"/>
            </p:cNvSpPr>
            <p:nvPr/>
          </p:nvSpPr>
          <p:spPr bwMode="auto">
            <a:xfrm>
              <a:off x="393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60" name="AutoShape 43">
              <a:extLst>
                <a:ext uri="{FF2B5EF4-FFF2-40B4-BE49-F238E27FC236}">
                  <a16:creationId xmlns:a16="http://schemas.microsoft.com/office/drawing/2014/main" id="{51E87E41-0E10-4E1B-B864-505A317D4035}"/>
                </a:ext>
              </a:extLst>
            </p:cNvPr>
            <p:cNvSpPr>
              <a:spLocks noChangeArrowheads="1"/>
            </p:cNvSpPr>
            <p:nvPr/>
          </p:nvSpPr>
          <p:spPr bwMode="auto">
            <a:xfrm>
              <a:off x="465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61" name="Rectangle 44">
              <a:extLst>
                <a:ext uri="{FF2B5EF4-FFF2-40B4-BE49-F238E27FC236}">
                  <a16:creationId xmlns:a16="http://schemas.microsoft.com/office/drawing/2014/main" id="{E2D3AB48-2027-4B5A-9FAC-76BF0FEEDCF2}"/>
                </a:ext>
              </a:extLst>
            </p:cNvPr>
            <p:cNvSpPr>
              <a:spLocks noChangeArrowheads="1"/>
            </p:cNvSpPr>
            <p:nvPr/>
          </p:nvSpPr>
          <p:spPr bwMode="auto">
            <a:xfrm>
              <a:off x="3217" y="6997"/>
              <a:ext cx="2160" cy="540"/>
            </a:xfrm>
            <a:prstGeom prst="rect">
              <a:avLst/>
            </a:prstGeom>
            <a:solidFill>
              <a:srgbClr val="FF0000"/>
            </a:solidFill>
            <a:ln w="9525">
              <a:solidFill>
                <a:srgbClr val="000000"/>
              </a:solidFill>
              <a:miter lim="800000"/>
              <a:headEnd/>
              <a:tailEnd/>
            </a:ln>
          </p:spPr>
          <p:txBody>
            <a:bodyPr/>
            <a:lstStyle/>
            <a:p>
              <a:endParaRPr lang="nl-BE"/>
            </a:p>
          </p:txBody>
        </p:sp>
        <p:sp>
          <p:nvSpPr>
            <p:cNvPr id="262" name="Rectangle 45">
              <a:extLst>
                <a:ext uri="{FF2B5EF4-FFF2-40B4-BE49-F238E27FC236}">
                  <a16:creationId xmlns:a16="http://schemas.microsoft.com/office/drawing/2014/main" id="{CA1BC4B8-8092-40BA-AD7F-EA3377243750}"/>
                </a:ext>
              </a:extLst>
            </p:cNvPr>
            <p:cNvSpPr>
              <a:spLocks noChangeArrowheads="1"/>
            </p:cNvSpPr>
            <p:nvPr/>
          </p:nvSpPr>
          <p:spPr bwMode="auto">
            <a:xfrm>
              <a:off x="411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63" name="Rectangle 46">
              <a:extLst>
                <a:ext uri="{FF2B5EF4-FFF2-40B4-BE49-F238E27FC236}">
                  <a16:creationId xmlns:a16="http://schemas.microsoft.com/office/drawing/2014/main" id="{32B2ECF9-F18B-45C0-9DE1-C6A29DFC3E92}"/>
                </a:ext>
              </a:extLst>
            </p:cNvPr>
            <p:cNvSpPr>
              <a:spLocks noChangeArrowheads="1"/>
            </p:cNvSpPr>
            <p:nvPr/>
          </p:nvSpPr>
          <p:spPr bwMode="auto">
            <a:xfrm>
              <a:off x="357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64" name="Text Box 47">
              <a:extLst>
                <a:ext uri="{FF2B5EF4-FFF2-40B4-BE49-F238E27FC236}">
                  <a16:creationId xmlns:a16="http://schemas.microsoft.com/office/drawing/2014/main" id="{7616F68A-60A3-437A-9697-4ACA75062B04}"/>
                </a:ext>
              </a:extLst>
            </p:cNvPr>
            <p:cNvSpPr txBox="1">
              <a:spLocks noChangeArrowheads="1"/>
            </p:cNvSpPr>
            <p:nvPr/>
          </p:nvSpPr>
          <p:spPr bwMode="auto">
            <a:xfrm>
              <a:off x="4297" y="6949"/>
              <a:ext cx="12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Magazijn</a:t>
              </a:r>
              <a:endParaRPr lang="nl-NL"/>
            </a:p>
          </p:txBody>
        </p:sp>
      </p:grpSp>
      <p:sp>
        <p:nvSpPr>
          <p:cNvPr id="265" name="AutoShape 48">
            <a:extLst>
              <a:ext uri="{FF2B5EF4-FFF2-40B4-BE49-F238E27FC236}">
                <a16:creationId xmlns:a16="http://schemas.microsoft.com/office/drawing/2014/main" id="{EF9216E7-00FE-48AB-B3AF-F1766FCB4167}"/>
              </a:ext>
            </a:extLst>
          </p:cNvPr>
          <p:cNvSpPr>
            <a:spLocks noChangeArrowheads="1"/>
          </p:cNvSpPr>
          <p:nvPr/>
        </p:nvSpPr>
        <p:spPr bwMode="auto">
          <a:xfrm>
            <a:off x="6252634" y="5558102"/>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66" name="Text Box 49">
            <a:extLst>
              <a:ext uri="{FF2B5EF4-FFF2-40B4-BE49-F238E27FC236}">
                <a16:creationId xmlns:a16="http://schemas.microsoft.com/office/drawing/2014/main" id="{FF572364-29EA-40B9-85A2-1F99D143A2DF}"/>
              </a:ext>
            </a:extLst>
          </p:cNvPr>
          <p:cNvSpPr txBox="1">
            <a:spLocks noChangeArrowheads="1"/>
          </p:cNvSpPr>
          <p:nvPr/>
        </p:nvSpPr>
        <p:spPr bwMode="auto">
          <a:xfrm>
            <a:off x="6253466" y="5692340"/>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Inventaris</a:t>
            </a:r>
          </a:p>
          <a:p>
            <a:pPr algn="ctr" eaLnBrk="1" hangingPunct="1"/>
            <a:r>
              <a:rPr lang="nl-NL" sz="1000" dirty="0"/>
              <a:t>lijst</a:t>
            </a:r>
            <a:endParaRPr lang="nl-NL" dirty="0"/>
          </a:p>
        </p:txBody>
      </p:sp>
      <p:sp>
        <p:nvSpPr>
          <p:cNvPr id="267" name="Line 51">
            <a:extLst>
              <a:ext uri="{FF2B5EF4-FFF2-40B4-BE49-F238E27FC236}">
                <a16:creationId xmlns:a16="http://schemas.microsoft.com/office/drawing/2014/main" id="{3B6FFBE7-5A21-4986-8088-751650AA21E6}"/>
              </a:ext>
            </a:extLst>
          </p:cNvPr>
          <p:cNvSpPr>
            <a:spLocks noChangeShapeType="1"/>
          </p:cNvSpPr>
          <p:nvPr/>
        </p:nvSpPr>
        <p:spPr bwMode="auto">
          <a:xfrm flipH="1">
            <a:off x="7032285" y="6043141"/>
            <a:ext cx="449710" cy="578"/>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8" name="Line 51">
            <a:extLst>
              <a:ext uri="{FF2B5EF4-FFF2-40B4-BE49-F238E27FC236}">
                <a16:creationId xmlns:a16="http://schemas.microsoft.com/office/drawing/2014/main" id="{E43DC7C0-21D1-4FD1-85BD-880A9C281155}"/>
              </a:ext>
            </a:extLst>
          </p:cNvPr>
          <p:cNvSpPr>
            <a:spLocks noChangeShapeType="1"/>
          </p:cNvSpPr>
          <p:nvPr/>
        </p:nvSpPr>
        <p:spPr bwMode="auto">
          <a:xfrm flipH="1" flipV="1">
            <a:off x="5216297" y="4683417"/>
            <a:ext cx="1013502" cy="245143"/>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9" name="TextBox 268">
            <a:extLst>
              <a:ext uri="{FF2B5EF4-FFF2-40B4-BE49-F238E27FC236}">
                <a16:creationId xmlns:a16="http://schemas.microsoft.com/office/drawing/2014/main" id="{52072FAA-ED30-40E7-A2B4-8897CC8199B8}"/>
              </a:ext>
            </a:extLst>
          </p:cNvPr>
          <p:cNvSpPr txBox="1"/>
          <p:nvPr/>
        </p:nvSpPr>
        <p:spPr>
          <a:xfrm rot="824002">
            <a:off x="5224414" y="4582555"/>
            <a:ext cx="1062983" cy="276999"/>
          </a:xfrm>
          <a:prstGeom prst="rect">
            <a:avLst/>
          </a:prstGeom>
          <a:noFill/>
        </p:spPr>
        <p:txBody>
          <a:bodyPr wrap="none" rtlCol="0">
            <a:spAutoFit/>
          </a:bodyPr>
          <a:lstStyle/>
          <a:p>
            <a:r>
              <a:rPr lang="nl-BE" sz="1200" dirty="0"/>
              <a:t>Afschrijvingen</a:t>
            </a:r>
          </a:p>
        </p:txBody>
      </p:sp>
      <p:sp>
        <p:nvSpPr>
          <p:cNvPr id="270" name="TextBox 269">
            <a:extLst>
              <a:ext uri="{FF2B5EF4-FFF2-40B4-BE49-F238E27FC236}">
                <a16:creationId xmlns:a16="http://schemas.microsoft.com/office/drawing/2014/main" id="{B71762AF-C941-40D7-995E-5616FF71F8F4}"/>
              </a:ext>
            </a:extLst>
          </p:cNvPr>
          <p:cNvSpPr txBox="1"/>
          <p:nvPr/>
        </p:nvSpPr>
        <p:spPr>
          <a:xfrm rot="1912918">
            <a:off x="5341532" y="5026914"/>
            <a:ext cx="1099354" cy="461665"/>
          </a:xfrm>
          <a:prstGeom prst="rect">
            <a:avLst/>
          </a:prstGeom>
          <a:noFill/>
        </p:spPr>
        <p:txBody>
          <a:bodyPr wrap="square" rtlCol="0">
            <a:spAutoFit/>
          </a:bodyPr>
          <a:lstStyle/>
          <a:p>
            <a:r>
              <a:rPr lang="nl-BE" sz="1200" dirty="0"/>
              <a:t>Voorraad-wijziging</a:t>
            </a:r>
          </a:p>
        </p:txBody>
      </p:sp>
      <p:sp>
        <p:nvSpPr>
          <p:cNvPr id="271" name="Line 51">
            <a:extLst>
              <a:ext uri="{FF2B5EF4-FFF2-40B4-BE49-F238E27FC236}">
                <a16:creationId xmlns:a16="http://schemas.microsoft.com/office/drawing/2014/main" id="{FE9713EF-79E3-4A90-918E-527AFECD1023}"/>
              </a:ext>
            </a:extLst>
          </p:cNvPr>
          <p:cNvSpPr>
            <a:spLocks noChangeShapeType="1"/>
          </p:cNvSpPr>
          <p:nvPr/>
        </p:nvSpPr>
        <p:spPr bwMode="auto">
          <a:xfrm flipH="1" flipV="1">
            <a:off x="5184824" y="4854402"/>
            <a:ext cx="1192302" cy="70369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72" name="Text Box 49">
            <a:extLst>
              <a:ext uri="{FF2B5EF4-FFF2-40B4-BE49-F238E27FC236}">
                <a16:creationId xmlns:a16="http://schemas.microsoft.com/office/drawing/2014/main" id="{2F84D984-EF49-453E-8F38-3E3B32A6F6CB}"/>
              </a:ext>
            </a:extLst>
          </p:cNvPr>
          <p:cNvSpPr txBox="1">
            <a:spLocks noChangeArrowheads="1"/>
          </p:cNvSpPr>
          <p:nvPr/>
        </p:nvSpPr>
        <p:spPr bwMode="auto">
          <a:xfrm>
            <a:off x="4328713" y="5514076"/>
            <a:ext cx="1684887" cy="14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marL="171450" indent="-171450" eaLnBrk="1" hangingPunct="1">
              <a:buFontTx/>
              <a:buChar char="-"/>
            </a:pPr>
            <a:r>
              <a:rPr lang="nl-NL" sz="1000" dirty="0"/>
              <a:t>Voorzieningen</a:t>
            </a:r>
          </a:p>
          <a:p>
            <a:pPr marL="171450" indent="-171450" eaLnBrk="1" hangingPunct="1">
              <a:buFontTx/>
              <a:buChar char="-"/>
            </a:pPr>
            <a:r>
              <a:rPr lang="nl-NL" sz="1000" dirty="0"/>
              <a:t>Correcties</a:t>
            </a:r>
          </a:p>
          <a:p>
            <a:pPr marL="171450" indent="-171450" eaLnBrk="1" hangingPunct="1">
              <a:buFontTx/>
              <a:buChar char="-"/>
            </a:pPr>
            <a:r>
              <a:rPr lang="nl-NL" sz="1000" dirty="0"/>
              <a:t>Te </a:t>
            </a:r>
            <a:r>
              <a:rPr lang="nl-NL" sz="1000" dirty="0" err="1"/>
              <a:t>ontv.ft</a:t>
            </a:r>
            <a:r>
              <a:rPr lang="nl-NL" sz="1000" dirty="0"/>
              <a:t>.</a:t>
            </a:r>
          </a:p>
          <a:p>
            <a:pPr marL="171450" indent="-171450" eaLnBrk="1" hangingPunct="1">
              <a:buFontTx/>
              <a:buChar char="-"/>
            </a:pPr>
            <a:r>
              <a:rPr lang="nl-NL" sz="1000" dirty="0"/>
              <a:t>Te </a:t>
            </a:r>
            <a:r>
              <a:rPr lang="nl-NL" sz="1000" dirty="0" err="1"/>
              <a:t>verz</a:t>
            </a:r>
            <a:r>
              <a:rPr lang="nl-NL" sz="1000" dirty="0"/>
              <a:t>. ft.</a:t>
            </a:r>
          </a:p>
          <a:p>
            <a:pPr marL="171450" indent="-171450" eaLnBrk="1" hangingPunct="1">
              <a:buFontTx/>
              <a:buChar char="-"/>
            </a:pPr>
            <a:r>
              <a:rPr lang="nl-NL" sz="1000" dirty="0" err="1"/>
              <a:t>Waardevermind</a:t>
            </a:r>
            <a:r>
              <a:rPr lang="nl-NL" sz="1000" dirty="0"/>
              <a:t>.</a:t>
            </a:r>
          </a:p>
          <a:p>
            <a:pPr marL="171450" indent="-171450" eaLnBrk="1" hangingPunct="1">
              <a:buFontTx/>
              <a:buChar char="-"/>
            </a:pPr>
            <a:r>
              <a:rPr lang="nl-NL" sz="1000" dirty="0"/>
              <a:t>Compensaties</a:t>
            </a:r>
          </a:p>
          <a:p>
            <a:pPr marL="171450" indent="-171450" eaLnBrk="1" hangingPunct="1">
              <a:buFontTx/>
              <a:buChar char="-"/>
            </a:pPr>
            <a:r>
              <a:rPr lang="nl-NL" sz="1000" dirty="0"/>
              <a:t>Verlopen Intresten</a:t>
            </a:r>
          </a:p>
          <a:p>
            <a:pPr marL="171450" indent="-171450" eaLnBrk="1" hangingPunct="1">
              <a:buFontTx/>
              <a:buChar char="-"/>
            </a:pPr>
            <a:r>
              <a:rPr lang="nl-NL" sz="1000" dirty="0"/>
              <a:t>Resultaatsbestemming</a:t>
            </a:r>
          </a:p>
          <a:p>
            <a:pPr marL="171450" indent="-171450" eaLnBrk="1" hangingPunct="1">
              <a:buFontTx/>
              <a:buChar char="-"/>
            </a:pPr>
            <a:endParaRPr lang="nl-NL" sz="1000" dirty="0"/>
          </a:p>
          <a:p>
            <a:pPr marL="171450" indent="-171450" eaLnBrk="1" hangingPunct="1">
              <a:buFontTx/>
              <a:buChar char="-"/>
            </a:pPr>
            <a:endParaRPr lang="nl-NL" sz="1000" dirty="0"/>
          </a:p>
          <a:p>
            <a:pPr algn="ctr" eaLnBrk="1" hangingPunct="1"/>
            <a:endParaRPr lang="nl-NL" dirty="0"/>
          </a:p>
        </p:txBody>
      </p:sp>
      <p:sp>
        <p:nvSpPr>
          <p:cNvPr id="273" name="Text Box 53">
            <a:extLst>
              <a:ext uri="{FF2B5EF4-FFF2-40B4-BE49-F238E27FC236}">
                <a16:creationId xmlns:a16="http://schemas.microsoft.com/office/drawing/2014/main" id="{2042E51E-9B00-4F62-BB53-C007DD22A88F}"/>
              </a:ext>
            </a:extLst>
          </p:cNvPr>
          <p:cNvSpPr txBox="1">
            <a:spLocks noChangeArrowheads="1"/>
          </p:cNvSpPr>
          <p:nvPr/>
        </p:nvSpPr>
        <p:spPr bwMode="auto">
          <a:xfrm>
            <a:off x="3995428" y="5365916"/>
            <a:ext cx="2087059" cy="457200"/>
          </a:xfrm>
          <a:prstGeom prst="rect">
            <a:avLst/>
          </a:prstGeom>
          <a:noFill/>
          <a:ln>
            <a:noFill/>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b="1" u="sng" dirty="0"/>
              <a:t>Afsluitingsbewerkingen</a:t>
            </a:r>
            <a:endParaRPr lang="nl-NL" b="1" dirty="0"/>
          </a:p>
        </p:txBody>
      </p:sp>
      <p:sp>
        <p:nvSpPr>
          <p:cNvPr id="274" name="Line 51">
            <a:extLst>
              <a:ext uri="{FF2B5EF4-FFF2-40B4-BE49-F238E27FC236}">
                <a16:creationId xmlns:a16="http://schemas.microsoft.com/office/drawing/2014/main" id="{D41AC3AA-D2D0-4A65-84E8-417E074A6DC8}"/>
              </a:ext>
            </a:extLst>
          </p:cNvPr>
          <p:cNvSpPr>
            <a:spLocks noChangeShapeType="1"/>
          </p:cNvSpPr>
          <p:nvPr/>
        </p:nvSpPr>
        <p:spPr bwMode="auto">
          <a:xfrm flipH="1" flipV="1">
            <a:off x="4694747" y="4877219"/>
            <a:ext cx="151178" cy="52743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pic>
        <p:nvPicPr>
          <p:cNvPr id="275" name="Picture 274">
            <a:extLst>
              <a:ext uri="{FF2B5EF4-FFF2-40B4-BE49-F238E27FC236}">
                <a16:creationId xmlns:a16="http://schemas.microsoft.com/office/drawing/2014/main" id="{98653176-F0F1-4FCC-AAB4-58C4D2C065BE}"/>
              </a:ext>
            </a:extLst>
          </p:cNvPr>
          <p:cNvPicPr>
            <a:picLocks noChangeAspect="1"/>
          </p:cNvPicPr>
          <p:nvPr/>
        </p:nvPicPr>
        <p:blipFill>
          <a:blip r:embed="rId3"/>
          <a:stretch>
            <a:fillRect/>
          </a:stretch>
        </p:blipFill>
        <p:spPr>
          <a:xfrm>
            <a:off x="466939" y="4342926"/>
            <a:ext cx="826803" cy="1185717"/>
          </a:xfrm>
          <a:prstGeom prst="rect">
            <a:avLst/>
          </a:prstGeom>
          <a:ln w="38100">
            <a:solidFill>
              <a:srgbClr val="FF0000"/>
            </a:solidFill>
          </a:ln>
        </p:spPr>
      </p:pic>
      <p:sp>
        <p:nvSpPr>
          <p:cNvPr id="276" name="Line 52">
            <a:extLst>
              <a:ext uri="{FF2B5EF4-FFF2-40B4-BE49-F238E27FC236}">
                <a16:creationId xmlns:a16="http://schemas.microsoft.com/office/drawing/2014/main" id="{35148AAD-FEBB-4E61-8C60-B11CB79C9895}"/>
              </a:ext>
            </a:extLst>
          </p:cNvPr>
          <p:cNvSpPr>
            <a:spLocks noChangeShapeType="1"/>
          </p:cNvSpPr>
          <p:nvPr/>
        </p:nvSpPr>
        <p:spPr bwMode="auto">
          <a:xfrm>
            <a:off x="893153" y="3913480"/>
            <a:ext cx="0" cy="38135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77" name="Text Box 55">
            <a:extLst>
              <a:ext uri="{FF2B5EF4-FFF2-40B4-BE49-F238E27FC236}">
                <a16:creationId xmlns:a16="http://schemas.microsoft.com/office/drawing/2014/main" id="{BBD261F6-720A-459A-B556-E271A60C2613}"/>
              </a:ext>
            </a:extLst>
          </p:cNvPr>
          <p:cNvSpPr txBox="1">
            <a:spLocks noChangeArrowheads="1"/>
          </p:cNvSpPr>
          <p:nvPr/>
        </p:nvSpPr>
        <p:spPr bwMode="auto">
          <a:xfrm>
            <a:off x="483410" y="4676596"/>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Jaar-</a:t>
            </a:r>
          </a:p>
          <a:p>
            <a:pPr algn="ctr" eaLnBrk="1" hangingPunct="1"/>
            <a:r>
              <a:rPr lang="nl-NL" sz="1000" dirty="0"/>
              <a:t>Rekening</a:t>
            </a:r>
          </a:p>
          <a:p>
            <a:pPr algn="ctr" eaLnBrk="1" hangingPunct="1"/>
            <a:r>
              <a:rPr lang="nl-NL" sz="1000" dirty="0" err="1"/>
              <a:t>Nat.B.B</a:t>
            </a:r>
            <a:r>
              <a:rPr lang="nl-NL" sz="1000" dirty="0"/>
              <a:t>.</a:t>
            </a:r>
            <a:endParaRPr lang="nl-NL" dirty="0"/>
          </a:p>
        </p:txBody>
      </p:sp>
      <p:sp>
        <p:nvSpPr>
          <p:cNvPr id="278" name="Line 50">
            <a:extLst>
              <a:ext uri="{FF2B5EF4-FFF2-40B4-BE49-F238E27FC236}">
                <a16:creationId xmlns:a16="http://schemas.microsoft.com/office/drawing/2014/main" id="{68B5E679-8A32-4907-8F67-EB74A2276A8B}"/>
              </a:ext>
            </a:extLst>
          </p:cNvPr>
          <p:cNvSpPr>
            <a:spLocks noChangeShapeType="1"/>
          </p:cNvSpPr>
          <p:nvPr/>
        </p:nvSpPr>
        <p:spPr bwMode="auto">
          <a:xfrm flipH="1" flipV="1">
            <a:off x="1338759" y="5505604"/>
            <a:ext cx="629637" cy="40052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 name="TextBox 1">
            <a:extLst>
              <a:ext uri="{FF2B5EF4-FFF2-40B4-BE49-F238E27FC236}">
                <a16:creationId xmlns:a16="http://schemas.microsoft.com/office/drawing/2014/main" id="{31E676A5-75FD-42BC-8773-862CCD3C972B}"/>
              </a:ext>
            </a:extLst>
          </p:cNvPr>
          <p:cNvSpPr txBox="1"/>
          <p:nvPr/>
        </p:nvSpPr>
        <p:spPr>
          <a:xfrm>
            <a:off x="336248" y="5740149"/>
            <a:ext cx="1197572" cy="369332"/>
          </a:xfrm>
          <a:prstGeom prst="rect">
            <a:avLst/>
          </a:prstGeom>
          <a:noFill/>
        </p:spPr>
        <p:txBody>
          <a:bodyPr wrap="none" rtlCol="0">
            <a:spAutoFit/>
          </a:bodyPr>
          <a:lstStyle/>
          <a:p>
            <a:r>
              <a:rPr lang="nl-BE" dirty="0"/>
              <a:t>Toelichting</a:t>
            </a:r>
          </a:p>
        </p:txBody>
      </p:sp>
      <p:sp>
        <p:nvSpPr>
          <p:cNvPr id="3" name="Freeform: Shape 2">
            <a:extLst>
              <a:ext uri="{FF2B5EF4-FFF2-40B4-BE49-F238E27FC236}">
                <a16:creationId xmlns:a16="http://schemas.microsoft.com/office/drawing/2014/main" id="{6D6C120F-CD76-4A61-BB66-F941C491E175}"/>
              </a:ext>
            </a:extLst>
          </p:cNvPr>
          <p:cNvSpPr/>
          <p:nvPr/>
        </p:nvSpPr>
        <p:spPr>
          <a:xfrm>
            <a:off x="818102" y="6092982"/>
            <a:ext cx="2298198" cy="473923"/>
          </a:xfrm>
          <a:custGeom>
            <a:avLst/>
            <a:gdLst>
              <a:gd name="connsiteX0" fmla="*/ 32930 w 2298198"/>
              <a:gd name="connsiteY0" fmla="*/ 0 h 473923"/>
              <a:gd name="connsiteX1" fmla="*/ 286427 w 2298198"/>
              <a:gd name="connsiteY1" fmla="*/ 334978 h 473923"/>
              <a:gd name="connsiteX2" fmla="*/ 2124281 w 2298198"/>
              <a:gd name="connsiteY2" fmla="*/ 461727 h 473923"/>
              <a:gd name="connsiteX3" fmla="*/ 2115227 w 2298198"/>
              <a:gd name="connsiteY3" fmla="*/ 461727 h 473923"/>
            </a:gdLst>
            <a:ahLst/>
            <a:cxnLst>
              <a:cxn ang="0">
                <a:pos x="connsiteX0" y="connsiteY0"/>
              </a:cxn>
              <a:cxn ang="0">
                <a:pos x="connsiteX1" y="connsiteY1"/>
              </a:cxn>
              <a:cxn ang="0">
                <a:pos x="connsiteX2" y="connsiteY2"/>
              </a:cxn>
              <a:cxn ang="0">
                <a:pos x="connsiteX3" y="connsiteY3"/>
              </a:cxn>
            </a:cxnLst>
            <a:rect l="l" t="t" r="r" b="b"/>
            <a:pathLst>
              <a:path w="2298198" h="473923">
                <a:moveTo>
                  <a:pt x="32930" y="0"/>
                </a:moveTo>
                <a:cubicBezTo>
                  <a:pt x="-14601" y="129012"/>
                  <a:pt x="-62132" y="258024"/>
                  <a:pt x="286427" y="334978"/>
                </a:cubicBezTo>
                <a:cubicBezTo>
                  <a:pt x="634986" y="411933"/>
                  <a:pt x="2124281" y="461727"/>
                  <a:pt x="2124281" y="461727"/>
                </a:cubicBezTo>
                <a:cubicBezTo>
                  <a:pt x="2429081" y="482852"/>
                  <a:pt x="2272154" y="472289"/>
                  <a:pt x="2115227" y="461727"/>
                </a:cubicBezTo>
              </a:path>
            </a:pathLst>
          </a:custGeom>
          <a:noFill/>
          <a:ln w="38100">
            <a:solidFill>
              <a:schemeClr val="tx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tangle 3">
            <a:extLst>
              <a:ext uri="{FF2B5EF4-FFF2-40B4-BE49-F238E27FC236}">
                <a16:creationId xmlns:a16="http://schemas.microsoft.com/office/drawing/2014/main" id="{D67E4889-D872-4114-8BA1-515E4CC7DFD6}"/>
              </a:ext>
            </a:extLst>
          </p:cNvPr>
          <p:cNvSpPr/>
          <p:nvPr/>
        </p:nvSpPr>
        <p:spPr>
          <a:xfrm>
            <a:off x="172016" y="168080"/>
            <a:ext cx="8971984" cy="6626626"/>
          </a:xfrm>
          <a:prstGeom prst="rect">
            <a:avLst/>
          </a:prstGeom>
          <a:solidFill>
            <a:srgbClr val="FFFFFF">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0354" name="Rectangle 2"/>
          <p:cNvSpPr>
            <a:spLocks noGrp="1" noChangeArrowheads="1"/>
          </p:cNvSpPr>
          <p:nvPr>
            <p:ph type="title"/>
          </p:nvPr>
        </p:nvSpPr>
        <p:spPr>
          <a:xfrm>
            <a:off x="503564" y="362151"/>
            <a:ext cx="3940175" cy="1325563"/>
          </a:xfrm>
        </p:spPr>
        <p:txBody>
          <a:bodyPr>
            <a:normAutofit/>
          </a:bodyPr>
          <a:lstStyle/>
          <a:p>
            <a:r>
              <a:rPr lang="nl-NL" sz="3800" dirty="0"/>
              <a:t>Verificatie</a:t>
            </a:r>
          </a:p>
        </p:txBody>
      </p:sp>
      <p:grpSp>
        <p:nvGrpSpPr>
          <p:cNvPr id="147" name="Group 146">
            <a:extLst>
              <a:ext uri="{FF2B5EF4-FFF2-40B4-BE49-F238E27FC236}">
                <a16:creationId xmlns:a16="http://schemas.microsoft.com/office/drawing/2014/main" id="{938C6960-D46B-4D32-A009-F7C8315AF98B}"/>
              </a:ext>
            </a:extLst>
          </p:cNvPr>
          <p:cNvGrpSpPr/>
          <p:nvPr/>
        </p:nvGrpSpPr>
        <p:grpSpPr>
          <a:xfrm>
            <a:off x="7434214" y="2109207"/>
            <a:ext cx="723762" cy="1097772"/>
            <a:chOff x="7359417" y="2028652"/>
            <a:chExt cx="723762" cy="1097772"/>
          </a:xfrm>
        </p:grpSpPr>
        <p:grpSp>
          <p:nvGrpSpPr>
            <p:cNvPr id="148" name="Group 49">
              <a:extLst>
                <a:ext uri="{FF2B5EF4-FFF2-40B4-BE49-F238E27FC236}">
                  <a16:creationId xmlns:a16="http://schemas.microsoft.com/office/drawing/2014/main" id="{01E7AB4B-71BD-4F24-92A9-DD2CE2FE82A6}"/>
                </a:ext>
              </a:extLst>
            </p:cNvPr>
            <p:cNvGrpSpPr>
              <a:grpSpLocks/>
            </p:cNvGrpSpPr>
            <p:nvPr/>
          </p:nvGrpSpPr>
          <p:grpSpPr bwMode="auto">
            <a:xfrm>
              <a:off x="7422685" y="2028652"/>
              <a:ext cx="377491" cy="1097772"/>
              <a:chOff x="5917" y="13117"/>
              <a:chExt cx="893" cy="1980"/>
            </a:xfrm>
          </p:grpSpPr>
          <p:sp>
            <p:nvSpPr>
              <p:cNvPr id="284" name="Rectangle 50">
                <a:extLst>
                  <a:ext uri="{FF2B5EF4-FFF2-40B4-BE49-F238E27FC236}">
                    <a16:creationId xmlns:a16="http://schemas.microsoft.com/office/drawing/2014/main" id="{EFEF4C28-02E6-48BD-BF22-73BF6188981C}"/>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85" name="Freeform 51">
                <a:extLst>
                  <a:ext uri="{FF2B5EF4-FFF2-40B4-BE49-F238E27FC236}">
                    <a16:creationId xmlns:a16="http://schemas.microsoft.com/office/drawing/2014/main" id="{F9BEEEB2-341A-4A60-B9E7-B398F930171A}"/>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86" name="Oval 52">
                <a:extLst>
                  <a:ext uri="{FF2B5EF4-FFF2-40B4-BE49-F238E27FC236}">
                    <a16:creationId xmlns:a16="http://schemas.microsoft.com/office/drawing/2014/main" id="{E7840F5A-9A2E-4817-9C9A-CF4CCBCAC206}"/>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87" name="Line 53">
                <a:extLst>
                  <a:ext uri="{FF2B5EF4-FFF2-40B4-BE49-F238E27FC236}">
                    <a16:creationId xmlns:a16="http://schemas.microsoft.com/office/drawing/2014/main" id="{79E02551-11E2-4FA5-8BBF-0CE050EE1034}"/>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88" name="Line 54">
                <a:extLst>
                  <a:ext uri="{FF2B5EF4-FFF2-40B4-BE49-F238E27FC236}">
                    <a16:creationId xmlns:a16="http://schemas.microsoft.com/office/drawing/2014/main" id="{FE4FA415-4CCE-4B8F-A6E6-B0A9D7A9AD6C}"/>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49" name="Text Box 56">
              <a:extLst>
                <a:ext uri="{FF2B5EF4-FFF2-40B4-BE49-F238E27FC236}">
                  <a16:creationId xmlns:a16="http://schemas.microsoft.com/office/drawing/2014/main" id="{E127E41F-60E9-472C-8B19-D9ECE6579E45}"/>
                </a:ext>
              </a:extLst>
            </p:cNvPr>
            <p:cNvSpPr txBox="1">
              <a:spLocks noChangeArrowheads="1"/>
            </p:cNvSpPr>
            <p:nvPr/>
          </p:nvSpPr>
          <p:spPr bwMode="auto">
            <a:xfrm>
              <a:off x="7359417" y="2269479"/>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grpSp>
          <p:nvGrpSpPr>
            <p:cNvPr id="150" name="Group 49">
              <a:extLst>
                <a:ext uri="{FF2B5EF4-FFF2-40B4-BE49-F238E27FC236}">
                  <a16:creationId xmlns:a16="http://schemas.microsoft.com/office/drawing/2014/main" id="{8A2D186C-9D08-4E9A-A26E-E1AA66B11B83}"/>
                </a:ext>
              </a:extLst>
            </p:cNvPr>
            <p:cNvGrpSpPr>
              <a:grpSpLocks/>
            </p:cNvGrpSpPr>
            <p:nvPr/>
          </p:nvGrpSpPr>
          <p:grpSpPr bwMode="auto">
            <a:xfrm>
              <a:off x="7723609" y="2039956"/>
              <a:ext cx="359570" cy="1042514"/>
              <a:chOff x="5917" y="13117"/>
              <a:chExt cx="877" cy="1980"/>
            </a:xfrm>
          </p:grpSpPr>
          <p:sp>
            <p:nvSpPr>
              <p:cNvPr id="279" name="Rectangle 50">
                <a:extLst>
                  <a:ext uri="{FF2B5EF4-FFF2-40B4-BE49-F238E27FC236}">
                    <a16:creationId xmlns:a16="http://schemas.microsoft.com/office/drawing/2014/main" id="{6DA87389-1D6C-4EBE-BBFB-BA5F4C2ECA73}"/>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80" name="Freeform 51">
                <a:extLst>
                  <a:ext uri="{FF2B5EF4-FFF2-40B4-BE49-F238E27FC236}">
                    <a16:creationId xmlns:a16="http://schemas.microsoft.com/office/drawing/2014/main" id="{BECB7B32-DA79-4889-8859-98233CE878BB}"/>
                  </a:ext>
                </a:extLst>
              </p:cNvPr>
              <p:cNvSpPr>
                <a:spLocks/>
              </p:cNvSpPr>
              <p:nvPr/>
            </p:nvSpPr>
            <p:spPr bwMode="auto">
              <a:xfrm>
                <a:off x="6434"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81" name="Oval 52">
                <a:extLst>
                  <a:ext uri="{FF2B5EF4-FFF2-40B4-BE49-F238E27FC236}">
                    <a16:creationId xmlns:a16="http://schemas.microsoft.com/office/drawing/2014/main" id="{645BB18A-C4E2-4226-8865-C29F7BD4A125}"/>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82" name="Line 53">
                <a:extLst>
                  <a:ext uri="{FF2B5EF4-FFF2-40B4-BE49-F238E27FC236}">
                    <a16:creationId xmlns:a16="http://schemas.microsoft.com/office/drawing/2014/main" id="{9D5C1B73-713C-4141-AEC3-A2D00636E991}"/>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83" name="Line 54">
                <a:extLst>
                  <a:ext uri="{FF2B5EF4-FFF2-40B4-BE49-F238E27FC236}">
                    <a16:creationId xmlns:a16="http://schemas.microsoft.com/office/drawing/2014/main" id="{1D0ABDAB-C3C2-416A-BE5B-C438E9C4721E}"/>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53" name="Text Box 56">
              <a:extLst>
                <a:ext uri="{FF2B5EF4-FFF2-40B4-BE49-F238E27FC236}">
                  <a16:creationId xmlns:a16="http://schemas.microsoft.com/office/drawing/2014/main" id="{67794229-1667-490C-8001-5DD185972DA0}"/>
                </a:ext>
              </a:extLst>
            </p:cNvPr>
            <p:cNvSpPr txBox="1">
              <a:spLocks noChangeArrowheads="1"/>
            </p:cNvSpPr>
            <p:nvPr/>
          </p:nvSpPr>
          <p:spPr bwMode="auto">
            <a:xfrm>
              <a:off x="7670304" y="2275956"/>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sp>
          <p:nvSpPr>
            <p:cNvPr id="158" name="Freeform: Shape 157">
              <a:extLst>
                <a:ext uri="{FF2B5EF4-FFF2-40B4-BE49-F238E27FC236}">
                  <a16:creationId xmlns:a16="http://schemas.microsoft.com/office/drawing/2014/main" id="{20D7E51D-72B0-49E8-9061-6DA315D3AF88}"/>
                </a:ext>
              </a:extLst>
            </p:cNvPr>
            <p:cNvSpPr/>
            <p:nvPr/>
          </p:nvSpPr>
          <p:spPr>
            <a:xfrm>
              <a:off x="7448696" y="2048611"/>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9" name="Freeform: Shape 158">
              <a:extLst>
                <a:ext uri="{FF2B5EF4-FFF2-40B4-BE49-F238E27FC236}">
                  <a16:creationId xmlns:a16="http://schemas.microsoft.com/office/drawing/2014/main" id="{E668660E-7524-4FA3-BA2B-3B6E1919870A}"/>
                </a:ext>
              </a:extLst>
            </p:cNvPr>
            <p:cNvSpPr/>
            <p:nvPr/>
          </p:nvSpPr>
          <p:spPr>
            <a:xfrm>
              <a:off x="7736053" y="2051618"/>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289" name="AutoShape 36">
            <a:extLst>
              <a:ext uri="{FF2B5EF4-FFF2-40B4-BE49-F238E27FC236}">
                <a16:creationId xmlns:a16="http://schemas.microsoft.com/office/drawing/2014/main" id="{AE93B5E8-E102-4E20-A756-1AF415BB2B83}"/>
              </a:ext>
            </a:extLst>
          </p:cNvPr>
          <p:cNvSpPr>
            <a:spLocks noChangeArrowheads="1"/>
          </p:cNvSpPr>
          <p:nvPr/>
        </p:nvSpPr>
        <p:spPr bwMode="auto">
          <a:xfrm>
            <a:off x="8022968" y="3341159"/>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90" name="Text Box 37">
            <a:extLst>
              <a:ext uri="{FF2B5EF4-FFF2-40B4-BE49-F238E27FC236}">
                <a16:creationId xmlns:a16="http://schemas.microsoft.com/office/drawing/2014/main" id="{C6F9C84B-F63F-4BC3-92E1-E65CE428F686}"/>
              </a:ext>
            </a:extLst>
          </p:cNvPr>
          <p:cNvSpPr txBox="1">
            <a:spLocks noChangeArrowheads="1"/>
          </p:cNvSpPr>
          <p:nvPr/>
        </p:nvSpPr>
        <p:spPr bwMode="auto">
          <a:xfrm>
            <a:off x="8022968" y="3425296"/>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err="1"/>
              <a:t>leveran</a:t>
            </a:r>
            <a:r>
              <a:rPr lang="nl-NL" sz="1000" dirty="0"/>
              <a:t>-</a:t>
            </a:r>
          </a:p>
          <a:p>
            <a:pPr algn="ctr" eaLnBrk="1" hangingPunct="1"/>
            <a:r>
              <a:rPr lang="nl-BE" sz="1000" dirty="0" err="1"/>
              <a:t>cier</a:t>
            </a:r>
            <a:endParaRPr lang="nl-NL" dirty="0"/>
          </a:p>
        </p:txBody>
      </p:sp>
      <p:sp>
        <p:nvSpPr>
          <p:cNvPr id="291" name="TextBox 290">
            <a:extLst>
              <a:ext uri="{FF2B5EF4-FFF2-40B4-BE49-F238E27FC236}">
                <a16:creationId xmlns:a16="http://schemas.microsoft.com/office/drawing/2014/main" id="{BB2D3426-C5BE-468B-8DBB-262BA8CA2A1D}"/>
              </a:ext>
            </a:extLst>
          </p:cNvPr>
          <p:cNvSpPr txBox="1"/>
          <p:nvPr/>
        </p:nvSpPr>
        <p:spPr>
          <a:xfrm rot="1270768">
            <a:off x="6767912" y="3849893"/>
            <a:ext cx="2126223" cy="461665"/>
          </a:xfrm>
          <a:prstGeom prst="rect">
            <a:avLst/>
          </a:prstGeom>
          <a:noFill/>
        </p:spPr>
        <p:txBody>
          <a:bodyPr wrap="none" rtlCol="0">
            <a:spAutoFit/>
          </a:bodyPr>
          <a:lstStyle/>
          <a:p>
            <a:r>
              <a:rPr lang="nl-BE" sz="2400" b="1" dirty="0">
                <a:solidFill>
                  <a:srgbClr val="4472BE"/>
                </a:solidFill>
              </a:rPr>
              <a:t>Compensaties?</a:t>
            </a:r>
          </a:p>
        </p:txBody>
      </p:sp>
      <p:sp>
        <p:nvSpPr>
          <p:cNvPr id="292" name="TextBox 291">
            <a:extLst>
              <a:ext uri="{FF2B5EF4-FFF2-40B4-BE49-F238E27FC236}">
                <a16:creationId xmlns:a16="http://schemas.microsoft.com/office/drawing/2014/main" id="{BC0600DC-F6CE-4819-8C0D-B867C1FC09F5}"/>
              </a:ext>
            </a:extLst>
          </p:cNvPr>
          <p:cNvSpPr txBox="1"/>
          <p:nvPr/>
        </p:nvSpPr>
        <p:spPr>
          <a:xfrm rot="1270768">
            <a:off x="6474355" y="4083390"/>
            <a:ext cx="2515497" cy="369332"/>
          </a:xfrm>
          <a:prstGeom prst="rect">
            <a:avLst/>
          </a:prstGeom>
          <a:noFill/>
        </p:spPr>
        <p:txBody>
          <a:bodyPr wrap="none" rtlCol="0">
            <a:spAutoFit/>
          </a:bodyPr>
          <a:lstStyle/>
          <a:p>
            <a:r>
              <a:rPr lang="nl-BE" b="1" dirty="0">
                <a:solidFill>
                  <a:srgbClr val="4472BE"/>
                </a:solidFill>
              </a:rPr>
              <a:t>(bet. met D.O. </a:t>
            </a:r>
            <a:r>
              <a:rPr lang="nl-BE" b="1" dirty="0" err="1">
                <a:solidFill>
                  <a:srgbClr val="4472BE"/>
                </a:solidFill>
              </a:rPr>
              <a:t>ipv</a:t>
            </a:r>
            <a:r>
              <a:rPr lang="nl-BE" b="1" dirty="0">
                <a:solidFill>
                  <a:srgbClr val="4472BE"/>
                </a:solidFill>
              </a:rPr>
              <a:t>. bank)</a:t>
            </a:r>
          </a:p>
        </p:txBody>
      </p:sp>
    </p:spTree>
    <p:extLst>
      <p:ext uri="{BB962C8B-B14F-4D97-AF65-F5344CB8AC3E}">
        <p14:creationId xmlns:p14="http://schemas.microsoft.com/office/powerpoint/2010/main" val="379080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animBg="1"/>
      <p:bldP spid="290" grpId="0"/>
      <p:bldP spid="291" grpId="0"/>
      <p:bldP spid="2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grpSp>
        <p:nvGrpSpPr>
          <p:cNvPr id="4" name="Group 3">
            <a:extLst>
              <a:ext uri="{FF2B5EF4-FFF2-40B4-BE49-F238E27FC236}">
                <a16:creationId xmlns:a16="http://schemas.microsoft.com/office/drawing/2014/main" id="{AF1F1162-3CC5-4FAB-B410-1473E0A13B0C}"/>
              </a:ext>
            </a:extLst>
          </p:cNvPr>
          <p:cNvGrpSpPr/>
          <p:nvPr/>
        </p:nvGrpSpPr>
        <p:grpSpPr>
          <a:xfrm>
            <a:off x="190124" y="-18106"/>
            <a:ext cx="8600222" cy="2933029"/>
            <a:chOff x="0" y="2006544"/>
            <a:chExt cx="8600222" cy="2933029"/>
          </a:xfrm>
        </p:grpSpPr>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079953" y="301476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7079953" y="3374806"/>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7079953" y="3606227"/>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5923514" y="439943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7908814" y="3258723"/>
              <a:ext cx="1013483" cy="369332"/>
            </a:xfrm>
            <a:prstGeom prst="rect">
              <a:avLst/>
            </a:prstGeom>
            <a:noFill/>
          </p:spPr>
          <p:txBody>
            <a:bodyPr wrap="none" rtlCol="0">
              <a:spAutoFit/>
            </a:bodyPr>
            <a:lstStyle/>
            <a:p>
              <a:r>
                <a:rPr lang="nl-BE" dirty="0">
                  <a:solidFill>
                    <a:srgbClr val="00B050"/>
                  </a:solidFill>
                </a:rPr>
                <a:t>Net-cash</a:t>
              </a:r>
            </a:p>
          </p:txBody>
        </p:sp>
        <p:sp>
          <p:nvSpPr>
            <p:cNvPr id="92" name="TextBox 91">
              <a:extLst>
                <a:ext uri="{FF2B5EF4-FFF2-40B4-BE49-F238E27FC236}">
                  <a16:creationId xmlns:a16="http://schemas.microsoft.com/office/drawing/2014/main" id="{3BF2AF88-27AE-4A0F-A2A2-FC95706ABFFD}"/>
                </a:ext>
              </a:extLst>
            </p:cNvPr>
            <p:cNvSpPr txBox="1"/>
            <p:nvPr/>
          </p:nvSpPr>
          <p:spPr>
            <a:xfrm>
              <a:off x="2913179" y="4570241"/>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94" name="Freeform: Shape 93">
              <a:extLst>
                <a:ext uri="{FF2B5EF4-FFF2-40B4-BE49-F238E27FC236}">
                  <a16:creationId xmlns:a16="http://schemas.microsoft.com/office/drawing/2014/main" id="{A9C10B4B-2294-43B5-A0D3-4D8AD6731EEB}"/>
                </a:ext>
              </a:extLst>
            </p:cNvPr>
            <p:cNvSpPr/>
            <p:nvPr/>
          </p:nvSpPr>
          <p:spPr>
            <a:xfrm>
              <a:off x="2974769" y="3265715"/>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tangle 95">
              <a:extLst>
                <a:ext uri="{FF2B5EF4-FFF2-40B4-BE49-F238E27FC236}">
                  <a16:creationId xmlns:a16="http://schemas.microsoft.com/office/drawing/2014/main" id="{0669F2CF-8FEF-4E75-8DF2-0165C2EE9541}"/>
                </a:ext>
              </a:extLst>
            </p:cNvPr>
            <p:cNvSpPr/>
            <p:nvPr/>
          </p:nvSpPr>
          <p:spPr>
            <a:xfrm>
              <a:off x="2986994" y="2549549"/>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Freeform: Shape 27">
              <a:extLst>
                <a:ext uri="{FF2B5EF4-FFF2-40B4-BE49-F238E27FC236}">
                  <a16:creationId xmlns:a16="http://schemas.microsoft.com/office/drawing/2014/main" id="{AEB77D9E-9D52-47C0-BB47-65DDF786AE94}"/>
                </a:ext>
              </a:extLst>
            </p:cNvPr>
            <p:cNvSpPr/>
            <p:nvPr/>
          </p:nvSpPr>
          <p:spPr>
            <a:xfrm>
              <a:off x="5946533" y="3029541"/>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Freeform: Shape 28">
              <a:extLst>
                <a:ext uri="{FF2B5EF4-FFF2-40B4-BE49-F238E27FC236}">
                  <a16:creationId xmlns:a16="http://schemas.microsoft.com/office/drawing/2014/main" id="{9A4A3E07-C6EB-4BA6-9764-BB85466CC42E}"/>
                </a:ext>
              </a:extLst>
            </p:cNvPr>
            <p:cNvSpPr/>
            <p:nvPr/>
          </p:nvSpPr>
          <p:spPr>
            <a:xfrm>
              <a:off x="4127006" y="3849901"/>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779845" y="248359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076832" y="248359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587197" y="216812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386948" y="211426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0"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296987"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905060" y="2114266"/>
              <a:ext cx="771173" cy="369332"/>
            </a:xfrm>
            <a:prstGeom prst="rect">
              <a:avLst/>
            </a:prstGeom>
            <a:noFill/>
          </p:spPr>
          <p:txBody>
            <a:bodyPr wrap="none" rtlCol="0">
              <a:spAutoFit/>
            </a:bodyPr>
            <a:lstStyle/>
            <a:p>
              <a:r>
                <a:rPr lang="nl-BE" dirty="0" err="1"/>
                <a:t>Equity</a:t>
              </a:r>
              <a:endParaRPr lang="nl-BE" dirty="0"/>
            </a:p>
          </p:txBody>
        </p:sp>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314646" y="249317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2" name="TextBox 1">
              <a:extLst>
                <a:ext uri="{FF2B5EF4-FFF2-40B4-BE49-F238E27FC236}">
                  <a16:creationId xmlns:a16="http://schemas.microsoft.com/office/drawing/2014/main" id="{DDA74B1C-C180-4F3F-B910-D7A868F401E8}"/>
                </a:ext>
              </a:extLst>
            </p:cNvPr>
            <p:cNvSpPr txBox="1"/>
            <p:nvPr/>
          </p:nvSpPr>
          <p:spPr>
            <a:xfrm>
              <a:off x="2512747" y="2006544"/>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498251" y="2060405"/>
              <a:ext cx="344966" cy="477054"/>
            </a:xfrm>
            <a:prstGeom prst="rect">
              <a:avLst/>
            </a:prstGeom>
            <a:noFill/>
          </p:spPr>
          <p:txBody>
            <a:bodyPr wrap="none" rtlCol="0">
              <a:spAutoFit/>
            </a:bodyPr>
            <a:lstStyle/>
            <a:p>
              <a:r>
                <a:rPr lang="nl-BE" sz="2500" b="1" dirty="0">
                  <a:solidFill>
                    <a:srgbClr val="FF0000"/>
                  </a:solidFill>
                </a:rPr>
                <a:t>+</a:t>
              </a:r>
            </a:p>
          </p:txBody>
        </p:sp>
      </p:gr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45" name="TextBox 44">
            <a:extLst>
              <a:ext uri="{FF2B5EF4-FFF2-40B4-BE49-F238E27FC236}">
                <a16:creationId xmlns:a16="http://schemas.microsoft.com/office/drawing/2014/main" id="{D337B2E8-B074-4F55-B732-6DC504E035D5}"/>
              </a:ext>
            </a:extLst>
          </p:cNvPr>
          <p:cNvSpPr txBox="1"/>
          <p:nvPr/>
        </p:nvSpPr>
        <p:spPr>
          <a:xfrm>
            <a:off x="3872421" y="3184321"/>
            <a:ext cx="1055738" cy="369332"/>
          </a:xfrm>
          <a:prstGeom prst="rect">
            <a:avLst/>
          </a:prstGeom>
          <a:noFill/>
        </p:spPr>
        <p:txBody>
          <a:bodyPr wrap="none" rtlCol="0">
            <a:spAutoFit/>
          </a:bodyPr>
          <a:lstStyle/>
          <a:p>
            <a:r>
              <a:rPr lang="nl-BE" dirty="0"/>
              <a:t>Resultaat</a:t>
            </a:r>
          </a:p>
        </p:txBody>
      </p:sp>
      <p:sp>
        <p:nvSpPr>
          <p:cNvPr id="47" name="Text Box 57">
            <a:extLst>
              <a:ext uri="{FF2B5EF4-FFF2-40B4-BE49-F238E27FC236}">
                <a16:creationId xmlns:a16="http://schemas.microsoft.com/office/drawing/2014/main" id="{232999EB-6C13-4017-B4F8-49474B88E4D3}"/>
              </a:ext>
            </a:extLst>
          </p:cNvPr>
          <p:cNvSpPr txBox="1">
            <a:spLocks noChangeArrowheads="1"/>
          </p:cNvSpPr>
          <p:nvPr/>
        </p:nvSpPr>
        <p:spPr bwMode="auto">
          <a:xfrm>
            <a:off x="4408549" y="3546084"/>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48" name="Text Box 57">
            <a:extLst>
              <a:ext uri="{FF2B5EF4-FFF2-40B4-BE49-F238E27FC236}">
                <a16:creationId xmlns:a16="http://schemas.microsoft.com/office/drawing/2014/main" id="{4AD64AEE-C6B5-43C7-91BA-61D05FB0F76F}"/>
              </a:ext>
            </a:extLst>
          </p:cNvPr>
          <p:cNvSpPr txBox="1">
            <a:spLocks noChangeArrowheads="1"/>
          </p:cNvSpPr>
          <p:nvPr/>
        </p:nvSpPr>
        <p:spPr bwMode="auto">
          <a:xfrm>
            <a:off x="4408549" y="5949391"/>
            <a:ext cx="1150938" cy="20917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25E30B54-212A-408A-AE2F-EB8FA57DC2EB}"/>
              </a:ext>
            </a:extLst>
          </p:cNvPr>
          <p:cNvSpPr txBox="1">
            <a:spLocks noChangeArrowheads="1"/>
          </p:cNvSpPr>
          <p:nvPr/>
        </p:nvSpPr>
        <p:spPr bwMode="auto">
          <a:xfrm>
            <a:off x="3222987" y="3544600"/>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8577FCD8-FDB1-4D50-A813-B8C3D989F363}"/>
              </a:ext>
            </a:extLst>
          </p:cNvPr>
          <p:cNvSpPr txBox="1">
            <a:spLocks noChangeArrowheads="1"/>
          </p:cNvSpPr>
          <p:nvPr/>
        </p:nvSpPr>
        <p:spPr bwMode="auto">
          <a:xfrm>
            <a:off x="3222987" y="3895706"/>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876B3DE0-0511-4C7A-BCF8-5E4F077E97B4}"/>
              </a:ext>
            </a:extLst>
          </p:cNvPr>
          <p:cNvSpPr txBox="1">
            <a:spLocks noChangeArrowheads="1"/>
          </p:cNvSpPr>
          <p:nvPr/>
        </p:nvSpPr>
        <p:spPr bwMode="auto">
          <a:xfrm>
            <a:off x="3222987" y="4501190"/>
            <a:ext cx="1150938" cy="46745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5DF9A8DC-A8B0-41A2-814B-CAEFBD3C2F45}"/>
              </a:ext>
            </a:extLst>
          </p:cNvPr>
          <p:cNvSpPr txBox="1">
            <a:spLocks noChangeArrowheads="1"/>
          </p:cNvSpPr>
          <p:nvPr/>
        </p:nvSpPr>
        <p:spPr bwMode="auto">
          <a:xfrm>
            <a:off x="3222987" y="4969676"/>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sp>
        <p:nvSpPr>
          <p:cNvPr id="54" name="Text Box 57">
            <a:extLst>
              <a:ext uri="{FF2B5EF4-FFF2-40B4-BE49-F238E27FC236}">
                <a16:creationId xmlns:a16="http://schemas.microsoft.com/office/drawing/2014/main" id="{F6DCDE4A-7083-48C5-B870-BD9AC994B1EE}"/>
              </a:ext>
            </a:extLst>
          </p:cNvPr>
          <p:cNvSpPr txBox="1">
            <a:spLocks noChangeArrowheads="1"/>
          </p:cNvSpPr>
          <p:nvPr/>
        </p:nvSpPr>
        <p:spPr bwMode="auto">
          <a:xfrm>
            <a:off x="3221649" y="532839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5" name="Text Box 57">
            <a:extLst>
              <a:ext uri="{FF2B5EF4-FFF2-40B4-BE49-F238E27FC236}">
                <a16:creationId xmlns:a16="http://schemas.microsoft.com/office/drawing/2014/main" id="{EB747B48-0FEB-46C8-976F-B649F111DCFC}"/>
              </a:ext>
            </a:extLst>
          </p:cNvPr>
          <p:cNvSpPr txBox="1">
            <a:spLocks noChangeArrowheads="1"/>
          </p:cNvSpPr>
          <p:nvPr/>
        </p:nvSpPr>
        <p:spPr bwMode="auto">
          <a:xfrm>
            <a:off x="3226448" y="560765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3226448" y="5882434"/>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3103303"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400290"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TextBox 56">
            <a:extLst>
              <a:ext uri="{FF2B5EF4-FFF2-40B4-BE49-F238E27FC236}">
                <a16:creationId xmlns:a16="http://schemas.microsoft.com/office/drawing/2014/main" id="{F0B8B1E1-2BB2-4E91-AB13-32BB475C82C3}"/>
              </a:ext>
            </a:extLst>
          </p:cNvPr>
          <p:cNvSpPr txBox="1"/>
          <p:nvPr/>
        </p:nvSpPr>
        <p:spPr>
          <a:xfrm>
            <a:off x="940130" y="3184321"/>
            <a:ext cx="1055738" cy="369332"/>
          </a:xfrm>
          <a:prstGeom prst="rect">
            <a:avLst/>
          </a:prstGeom>
          <a:noFill/>
        </p:spPr>
        <p:txBody>
          <a:bodyPr wrap="none" rtlCol="0">
            <a:spAutoFit/>
          </a:bodyPr>
          <a:lstStyle/>
          <a:p>
            <a:r>
              <a:rPr lang="nl-BE" dirty="0"/>
              <a:t>Resultaat</a:t>
            </a:r>
          </a:p>
        </p:txBody>
      </p:sp>
      <p:sp>
        <p:nvSpPr>
          <p:cNvPr id="58" name="Line 51">
            <a:extLst>
              <a:ext uri="{FF2B5EF4-FFF2-40B4-BE49-F238E27FC236}">
                <a16:creationId xmlns:a16="http://schemas.microsoft.com/office/drawing/2014/main" id="{789DAF7E-9262-48B9-B66A-0E1A3B5DB4DB}"/>
              </a:ext>
            </a:extLst>
          </p:cNvPr>
          <p:cNvSpPr>
            <a:spLocks noChangeShapeType="1"/>
          </p:cNvSpPr>
          <p:nvPr/>
        </p:nvSpPr>
        <p:spPr bwMode="auto">
          <a:xfrm>
            <a:off x="171012"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9" name="Line 52">
            <a:extLst>
              <a:ext uri="{FF2B5EF4-FFF2-40B4-BE49-F238E27FC236}">
                <a16:creationId xmlns:a16="http://schemas.microsoft.com/office/drawing/2014/main" id="{0000574B-14A1-4B57-96A9-4FF5E0989A09}"/>
              </a:ext>
            </a:extLst>
          </p:cNvPr>
          <p:cNvSpPr>
            <a:spLocks noChangeShapeType="1"/>
          </p:cNvSpPr>
          <p:nvPr/>
        </p:nvSpPr>
        <p:spPr bwMode="auto">
          <a:xfrm>
            <a:off x="1467999"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TextBox 59">
            <a:extLst>
              <a:ext uri="{FF2B5EF4-FFF2-40B4-BE49-F238E27FC236}">
                <a16:creationId xmlns:a16="http://schemas.microsoft.com/office/drawing/2014/main" id="{AD8AF146-A7A4-4B31-B8BA-AF2E0AAE648E}"/>
              </a:ext>
            </a:extLst>
          </p:cNvPr>
          <p:cNvSpPr txBox="1"/>
          <p:nvPr/>
        </p:nvSpPr>
        <p:spPr>
          <a:xfrm>
            <a:off x="6778346" y="3184440"/>
            <a:ext cx="1110304" cy="369332"/>
          </a:xfrm>
          <a:prstGeom prst="rect">
            <a:avLst/>
          </a:prstGeom>
          <a:noFill/>
        </p:spPr>
        <p:txBody>
          <a:bodyPr wrap="none" rtlCol="0">
            <a:spAutoFit/>
          </a:bodyPr>
          <a:lstStyle/>
          <a:p>
            <a:r>
              <a:rPr lang="nl-BE" dirty="0"/>
              <a:t>Cash-flow</a:t>
            </a:r>
          </a:p>
        </p:txBody>
      </p:sp>
      <p:sp>
        <p:nvSpPr>
          <p:cNvPr id="61" name="Line 51">
            <a:extLst>
              <a:ext uri="{FF2B5EF4-FFF2-40B4-BE49-F238E27FC236}">
                <a16:creationId xmlns:a16="http://schemas.microsoft.com/office/drawing/2014/main" id="{FC09412A-DB50-4532-BE23-CB462466FDD0}"/>
              </a:ext>
            </a:extLst>
          </p:cNvPr>
          <p:cNvSpPr>
            <a:spLocks noChangeShapeType="1"/>
          </p:cNvSpPr>
          <p:nvPr/>
        </p:nvSpPr>
        <p:spPr bwMode="auto">
          <a:xfrm>
            <a:off x="6009228" y="3526494"/>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2" name="Line 52">
            <a:extLst>
              <a:ext uri="{FF2B5EF4-FFF2-40B4-BE49-F238E27FC236}">
                <a16:creationId xmlns:a16="http://schemas.microsoft.com/office/drawing/2014/main" id="{F230BC07-6442-4AC6-BED4-A71A1A68E707}"/>
              </a:ext>
            </a:extLst>
          </p:cNvPr>
          <p:cNvSpPr>
            <a:spLocks noChangeShapeType="1"/>
          </p:cNvSpPr>
          <p:nvPr/>
        </p:nvSpPr>
        <p:spPr bwMode="auto">
          <a:xfrm>
            <a:off x="7306215" y="3526494"/>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376406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animBg="1"/>
      <p:bldP spid="48" grpId="0" animBg="1"/>
      <p:bldP spid="50" grpId="0" animBg="1"/>
      <p:bldP spid="51" grpId="0" animBg="1"/>
      <p:bldP spid="52" grpId="0" animBg="1"/>
      <p:bldP spid="53" grpId="0" animBg="1"/>
      <p:bldP spid="54" grpId="0" animBg="1"/>
      <p:bldP spid="55" grpId="0" animBg="1"/>
      <p:bldP spid="56" grpId="0" animBg="1"/>
      <p:bldP spid="43" grpId="0" animBg="1"/>
      <p:bldP spid="44" grpId="0" animBg="1"/>
      <p:bldP spid="57" grpId="0"/>
      <p:bldP spid="58" grpId="0" animBg="1"/>
      <p:bldP spid="59" grpId="0" animBg="1"/>
      <p:bldP spid="60" grpId="0"/>
      <p:bldP spid="61" grpId="0" animBg="1"/>
      <p:bldP spid="62"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5">
            <a:extLst>
              <a:ext uri="{FF2B5EF4-FFF2-40B4-BE49-F238E27FC236}">
                <a16:creationId xmlns:a16="http://schemas.microsoft.com/office/drawing/2014/main" id="{0B7B0A23-3E4D-4750-8903-367E48F341FB}"/>
              </a:ext>
            </a:extLst>
          </p:cNvPr>
          <p:cNvSpPr txBox="1">
            <a:spLocks noChangeArrowheads="1"/>
          </p:cNvSpPr>
          <p:nvPr/>
        </p:nvSpPr>
        <p:spPr bwMode="auto">
          <a:xfrm>
            <a:off x="6806802" y="1689393"/>
            <a:ext cx="186055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Leveranciersrekeningen</a:t>
            </a:r>
            <a:endParaRPr lang="nl-NL"/>
          </a:p>
        </p:txBody>
      </p:sp>
      <p:sp>
        <p:nvSpPr>
          <p:cNvPr id="107" name="Text Box 6">
            <a:extLst>
              <a:ext uri="{FF2B5EF4-FFF2-40B4-BE49-F238E27FC236}">
                <a16:creationId xmlns:a16="http://schemas.microsoft.com/office/drawing/2014/main" id="{4D7CFF46-821D-4034-AE78-3480CF784074}"/>
              </a:ext>
            </a:extLst>
          </p:cNvPr>
          <p:cNvSpPr txBox="1">
            <a:spLocks noChangeArrowheads="1"/>
          </p:cNvSpPr>
          <p:nvPr/>
        </p:nvSpPr>
        <p:spPr bwMode="auto">
          <a:xfrm>
            <a:off x="3843216" y="1670469"/>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Klantenrekeningen</a:t>
            </a:r>
            <a:endParaRPr lang="nl-NL" dirty="0"/>
          </a:p>
        </p:txBody>
      </p:sp>
      <p:sp>
        <p:nvSpPr>
          <p:cNvPr id="111" name="AutoShape 25">
            <a:extLst>
              <a:ext uri="{FF2B5EF4-FFF2-40B4-BE49-F238E27FC236}">
                <a16:creationId xmlns:a16="http://schemas.microsoft.com/office/drawing/2014/main" id="{900650E5-66D1-481F-A834-3C055E276CE8}"/>
              </a:ext>
            </a:extLst>
          </p:cNvPr>
          <p:cNvSpPr>
            <a:spLocks noChangeArrowheads="1"/>
          </p:cNvSpPr>
          <p:nvPr/>
        </p:nvSpPr>
        <p:spPr bwMode="auto">
          <a:xfrm>
            <a:off x="3513354" y="3364710"/>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2" name="Text Box 26">
            <a:extLst>
              <a:ext uri="{FF2B5EF4-FFF2-40B4-BE49-F238E27FC236}">
                <a16:creationId xmlns:a16="http://schemas.microsoft.com/office/drawing/2014/main" id="{B0C70369-3A7C-4533-8AA7-2425CC8EDAA8}"/>
              </a:ext>
            </a:extLst>
          </p:cNvPr>
          <p:cNvSpPr txBox="1">
            <a:spLocks noChangeArrowheads="1"/>
          </p:cNvSpPr>
          <p:nvPr/>
        </p:nvSpPr>
        <p:spPr bwMode="auto">
          <a:xfrm>
            <a:off x="3512519" y="3381699"/>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klanten</a:t>
            </a:r>
            <a:endParaRPr lang="nl-NL" dirty="0"/>
          </a:p>
        </p:txBody>
      </p:sp>
      <p:sp>
        <p:nvSpPr>
          <p:cNvPr id="113" name="AutoShape 27">
            <a:extLst>
              <a:ext uri="{FF2B5EF4-FFF2-40B4-BE49-F238E27FC236}">
                <a16:creationId xmlns:a16="http://schemas.microsoft.com/office/drawing/2014/main" id="{A9D150A9-D36E-4BEA-B4D4-974BCDD2586C}"/>
              </a:ext>
            </a:extLst>
          </p:cNvPr>
          <p:cNvSpPr>
            <a:spLocks noChangeArrowheads="1"/>
          </p:cNvSpPr>
          <p:nvPr/>
        </p:nvSpPr>
        <p:spPr bwMode="auto">
          <a:xfrm>
            <a:off x="4983531" y="3369360"/>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4" name="Text Box 28">
            <a:extLst>
              <a:ext uri="{FF2B5EF4-FFF2-40B4-BE49-F238E27FC236}">
                <a16:creationId xmlns:a16="http://schemas.microsoft.com/office/drawing/2014/main" id="{17AADF20-9A57-4A09-B4B0-249DFBF5909E}"/>
              </a:ext>
            </a:extLst>
          </p:cNvPr>
          <p:cNvSpPr txBox="1">
            <a:spLocks noChangeArrowheads="1"/>
          </p:cNvSpPr>
          <p:nvPr/>
        </p:nvSpPr>
        <p:spPr bwMode="auto">
          <a:xfrm>
            <a:off x="4983531" y="3453497"/>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klant</a:t>
            </a:r>
            <a:endParaRPr lang="nl-NL" dirty="0"/>
          </a:p>
        </p:txBody>
      </p:sp>
      <p:sp>
        <p:nvSpPr>
          <p:cNvPr id="115" name="Line 29">
            <a:extLst>
              <a:ext uri="{FF2B5EF4-FFF2-40B4-BE49-F238E27FC236}">
                <a16:creationId xmlns:a16="http://schemas.microsoft.com/office/drawing/2014/main" id="{07369EAE-DCE6-43E6-BC0F-528144433284}"/>
              </a:ext>
            </a:extLst>
          </p:cNvPr>
          <p:cNvSpPr>
            <a:spLocks noChangeShapeType="1"/>
          </p:cNvSpPr>
          <p:nvPr/>
        </p:nvSpPr>
        <p:spPr bwMode="auto">
          <a:xfrm flipH="1" flipV="1">
            <a:off x="4334243" y="3587752"/>
            <a:ext cx="639404" cy="1073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16" name="Line 30">
            <a:extLst>
              <a:ext uri="{FF2B5EF4-FFF2-40B4-BE49-F238E27FC236}">
                <a16:creationId xmlns:a16="http://schemas.microsoft.com/office/drawing/2014/main" id="{6ACA94D8-888B-4027-A6D9-9D5AEEC1F03D}"/>
              </a:ext>
            </a:extLst>
          </p:cNvPr>
          <p:cNvSpPr>
            <a:spLocks noChangeShapeType="1"/>
          </p:cNvSpPr>
          <p:nvPr/>
        </p:nvSpPr>
        <p:spPr bwMode="auto">
          <a:xfrm>
            <a:off x="4757458" y="2596247"/>
            <a:ext cx="570651" cy="796766"/>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17" name="AutoShape 34">
            <a:extLst>
              <a:ext uri="{FF2B5EF4-FFF2-40B4-BE49-F238E27FC236}">
                <a16:creationId xmlns:a16="http://schemas.microsoft.com/office/drawing/2014/main" id="{F405C0C1-A4CB-4855-9B2F-A699C8BE70F3}"/>
              </a:ext>
            </a:extLst>
          </p:cNvPr>
          <p:cNvSpPr>
            <a:spLocks noChangeArrowheads="1"/>
          </p:cNvSpPr>
          <p:nvPr/>
        </p:nvSpPr>
        <p:spPr bwMode="auto">
          <a:xfrm>
            <a:off x="6591508" y="3350311"/>
            <a:ext cx="800100" cy="68448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8" name="Text Box 35">
            <a:extLst>
              <a:ext uri="{FF2B5EF4-FFF2-40B4-BE49-F238E27FC236}">
                <a16:creationId xmlns:a16="http://schemas.microsoft.com/office/drawing/2014/main" id="{A0418849-58CF-4F77-A078-049D13E5A6FC}"/>
              </a:ext>
            </a:extLst>
          </p:cNvPr>
          <p:cNvSpPr txBox="1">
            <a:spLocks noChangeArrowheads="1"/>
          </p:cNvSpPr>
          <p:nvPr/>
        </p:nvSpPr>
        <p:spPr bwMode="auto">
          <a:xfrm>
            <a:off x="6609249" y="3426123"/>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lev.</a:t>
            </a:r>
            <a:endParaRPr lang="nl-NL" dirty="0"/>
          </a:p>
        </p:txBody>
      </p:sp>
      <p:sp>
        <p:nvSpPr>
          <p:cNvPr id="140" name="AutoShape 36">
            <a:extLst>
              <a:ext uri="{FF2B5EF4-FFF2-40B4-BE49-F238E27FC236}">
                <a16:creationId xmlns:a16="http://schemas.microsoft.com/office/drawing/2014/main" id="{0A792CDF-2B62-41FC-B408-422B3105C35A}"/>
              </a:ext>
            </a:extLst>
          </p:cNvPr>
          <p:cNvSpPr>
            <a:spLocks noChangeArrowheads="1"/>
          </p:cNvSpPr>
          <p:nvPr/>
        </p:nvSpPr>
        <p:spPr bwMode="auto">
          <a:xfrm>
            <a:off x="8040896" y="3347135"/>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44" name="Text Box 37">
            <a:extLst>
              <a:ext uri="{FF2B5EF4-FFF2-40B4-BE49-F238E27FC236}">
                <a16:creationId xmlns:a16="http://schemas.microsoft.com/office/drawing/2014/main" id="{1BBE8F2F-6F8E-4159-B87A-2008C228E891}"/>
              </a:ext>
            </a:extLst>
          </p:cNvPr>
          <p:cNvSpPr txBox="1">
            <a:spLocks noChangeArrowheads="1"/>
          </p:cNvSpPr>
          <p:nvPr/>
        </p:nvSpPr>
        <p:spPr bwMode="auto">
          <a:xfrm>
            <a:off x="8040896" y="3431272"/>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Historiek</a:t>
            </a:r>
          </a:p>
          <a:p>
            <a:pPr algn="ctr" eaLnBrk="1" hangingPunct="1"/>
            <a:r>
              <a:rPr lang="nl-NL" sz="1000"/>
              <a:t>Per</a:t>
            </a:r>
          </a:p>
          <a:p>
            <a:pPr algn="ctr" eaLnBrk="1" hangingPunct="1"/>
            <a:r>
              <a:rPr lang="nl-NL" sz="1000"/>
              <a:t>leveran-</a:t>
            </a:r>
          </a:p>
          <a:p>
            <a:pPr algn="ctr" eaLnBrk="1" hangingPunct="1"/>
            <a:r>
              <a:rPr lang="nl-BE" sz="1000"/>
              <a:t>cier</a:t>
            </a:r>
            <a:endParaRPr lang="nl-NL"/>
          </a:p>
        </p:txBody>
      </p:sp>
      <p:sp>
        <p:nvSpPr>
          <p:cNvPr id="145" name="Line 38">
            <a:extLst>
              <a:ext uri="{FF2B5EF4-FFF2-40B4-BE49-F238E27FC236}">
                <a16:creationId xmlns:a16="http://schemas.microsoft.com/office/drawing/2014/main" id="{756DC5F3-B92F-40CC-8BAF-9E49E15177DE}"/>
              </a:ext>
            </a:extLst>
          </p:cNvPr>
          <p:cNvSpPr>
            <a:spLocks noChangeShapeType="1"/>
          </p:cNvSpPr>
          <p:nvPr/>
        </p:nvSpPr>
        <p:spPr bwMode="auto">
          <a:xfrm flipH="1">
            <a:off x="7399182" y="3581060"/>
            <a:ext cx="641714" cy="82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46" name="Line 39">
            <a:extLst>
              <a:ext uri="{FF2B5EF4-FFF2-40B4-BE49-F238E27FC236}">
                <a16:creationId xmlns:a16="http://schemas.microsoft.com/office/drawing/2014/main" id="{542D579D-3E57-4D92-8324-9C9FD80144E6}"/>
              </a:ext>
            </a:extLst>
          </p:cNvPr>
          <p:cNvSpPr>
            <a:spLocks noChangeShapeType="1"/>
          </p:cNvSpPr>
          <p:nvPr/>
        </p:nvSpPr>
        <p:spPr bwMode="auto">
          <a:xfrm>
            <a:off x="7778730" y="2717483"/>
            <a:ext cx="703491" cy="65346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51" name="Text Box 6">
            <a:extLst>
              <a:ext uri="{FF2B5EF4-FFF2-40B4-BE49-F238E27FC236}">
                <a16:creationId xmlns:a16="http://schemas.microsoft.com/office/drawing/2014/main" id="{E365A95A-E296-4678-B3DF-DB1F75F981DD}"/>
              </a:ext>
            </a:extLst>
          </p:cNvPr>
          <p:cNvSpPr txBox="1">
            <a:spLocks noChangeArrowheads="1"/>
          </p:cNvSpPr>
          <p:nvPr/>
        </p:nvSpPr>
        <p:spPr bwMode="auto">
          <a:xfrm>
            <a:off x="5308908" y="473453"/>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Bankverrichtingen</a:t>
            </a:r>
            <a:endParaRPr lang="nl-NL" dirty="0"/>
          </a:p>
        </p:txBody>
      </p:sp>
      <p:sp>
        <p:nvSpPr>
          <p:cNvPr id="152" name="Line 30">
            <a:extLst>
              <a:ext uri="{FF2B5EF4-FFF2-40B4-BE49-F238E27FC236}">
                <a16:creationId xmlns:a16="http://schemas.microsoft.com/office/drawing/2014/main" id="{6DE2116A-BDE3-471F-A985-B456F4D0C4A9}"/>
              </a:ext>
            </a:extLst>
          </p:cNvPr>
          <p:cNvSpPr>
            <a:spLocks noChangeShapeType="1"/>
          </p:cNvSpPr>
          <p:nvPr/>
        </p:nvSpPr>
        <p:spPr bwMode="auto">
          <a:xfrm>
            <a:off x="6784432" y="814281"/>
            <a:ext cx="301543" cy="87209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4" name="Line 30">
            <a:extLst>
              <a:ext uri="{FF2B5EF4-FFF2-40B4-BE49-F238E27FC236}">
                <a16:creationId xmlns:a16="http://schemas.microsoft.com/office/drawing/2014/main" id="{CAFFAAFC-D77D-4CD6-B3F3-AF38DE9892C2}"/>
              </a:ext>
            </a:extLst>
          </p:cNvPr>
          <p:cNvSpPr>
            <a:spLocks noChangeShapeType="1"/>
          </p:cNvSpPr>
          <p:nvPr/>
        </p:nvSpPr>
        <p:spPr bwMode="auto">
          <a:xfrm flipH="1">
            <a:off x="5068282" y="816353"/>
            <a:ext cx="392884" cy="84894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5" name="Line 30">
            <a:extLst>
              <a:ext uri="{FF2B5EF4-FFF2-40B4-BE49-F238E27FC236}">
                <a16:creationId xmlns:a16="http://schemas.microsoft.com/office/drawing/2014/main" id="{E983C29D-7366-460B-8DFD-ED10BD33DD4F}"/>
              </a:ext>
            </a:extLst>
          </p:cNvPr>
          <p:cNvSpPr>
            <a:spLocks noChangeShapeType="1"/>
          </p:cNvSpPr>
          <p:nvPr/>
        </p:nvSpPr>
        <p:spPr bwMode="auto">
          <a:xfrm flipH="1">
            <a:off x="2607094" y="680039"/>
            <a:ext cx="2708007" cy="111344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6" name="TextBox 155">
            <a:extLst>
              <a:ext uri="{FF2B5EF4-FFF2-40B4-BE49-F238E27FC236}">
                <a16:creationId xmlns:a16="http://schemas.microsoft.com/office/drawing/2014/main" id="{1423E7E0-7770-4FAB-9EE0-7F333A12BB3E}"/>
              </a:ext>
            </a:extLst>
          </p:cNvPr>
          <p:cNvSpPr txBox="1"/>
          <p:nvPr/>
        </p:nvSpPr>
        <p:spPr>
          <a:xfrm rot="20277168">
            <a:off x="3036033" y="913348"/>
            <a:ext cx="2215222" cy="276999"/>
          </a:xfrm>
          <a:prstGeom prst="rect">
            <a:avLst/>
          </a:prstGeom>
          <a:noFill/>
        </p:spPr>
        <p:txBody>
          <a:bodyPr wrap="none" rtlCol="0">
            <a:spAutoFit/>
          </a:bodyPr>
          <a:lstStyle/>
          <a:p>
            <a:r>
              <a:rPr lang="nl-BE" sz="1200" dirty="0"/>
              <a:t>Andere vorderingen en schulden</a:t>
            </a:r>
          </a:p>
        </p:txBody>
      </p:sp>
      <p:sp>
        <p:nvSpPr>
          <p:cNvPr id="157" name="TextBox 156">
            <a:extLst>
              <a:ext uri="{FF2B5EF4-FFF2-40B4-BE49-F238E27FC236}">
                <a16:creationId xmlns:a16="http://schemas.microsoft.com/office/drawing/2014/main" id="{38238F44-9043-4E8F-9CED-CBFD72617A8E}"/>
              </a:ext>
            </a:extLst>
          </p:cNvPr>
          <p:cNvSpPr txBox="1"/>
          <p:nvPr/>
        </p:nvSpPr>
        <p:spPr>
          <a:xfrm rot="4177885">
            <a:off x="6614429" y="1093342"/>
            <a:ext cx="845937" cy="276999"/>
          </a:xfrm>
          <a:prstGeom prst="rect">
            <a:avLst/>
          </a:prstGeom>
          <a:noFill/>
        </p:spPr>
        <p:txBody>
          <a:bodyPr wrap="none" rtlCol="0">
            <a:spAutoFit/>
          </a:bodyPr>
          <a:lstStyle/>
          <a:p>
            <a:r>
              <a:rPr lang="nl-BE" sz="1200" dirty="0"/>
              <a:t>Betalingen</a:t>
            </a:r>
          </a:p>
        </p:txBody>
      </p:sp>
      <p:sp>
        <p:nvSpPr>
          <p:cNvPr id="160" name="TextBox 159">
            <a:extLst>
              <a:ext uri="{FF2B5EF4-FFF2-40B4-BE49-F238E27FC236}">
                <a16:creationId xmlns:a16="http://schemas.microsoft.com/office/drawing/2014/main" id="{593198E1-DA52-4DCE-BF08-A6839FF3F80A}"/>
              </a:ext>
            </a:extLst>
          </p:cNvPr>
          <p:cNvSpPr txBox="1"/>
          <p:nvPr/>
        </p:nvSpPr>
        <p:spPr>
          <a:xfrm rot="17680079">
            <a:off x="4895505" y="1101778"/>
            <a:ext cx="975908" cy="276999"/>
          </a:xfrm>
          <a:prstGeom prst="rect">
            <a:avLst/>
          </a:prstGeom>
          <a:noFill/>
        </p:spPr>
        <p:txBody>
          <a:bodyPr wrap="none" rtlCol="0">
            <a:spAutoFit/>
          </a:bodyPr>
          <a:lstStyle/>
          <a:p>
            <a:r>
              <a:rPr lang="nl-BE" sz="1200" dirty="0"/>
              <a:t>Ontvangsten</a:t>
            </a:r>
          </a:p>
        </p:txBody>
      </p:sp>
      <p:sp>
        <p:nvSpPr>
          <p:cNvPr id="161" name="AutoShape 48">
            <a:extLst>
              <a:ext uri="{FF2B5EF4-FFF2-40B4-BE49-F238E27FC236}">
                <a16:creationId xmlns:a16="http://schemas.microsoft.com/office/drawing/2014/main" id="{62D932D2-A62A-436D-B92A-CCC9A68B659B}"/>
              </a:ext>
            </a:extLst>
          </p:cNvPr>
          <p:cNvSpPr>
            <a:spLocks noChangeArrowheads="1"/>
          </p:cNvSpPr>
          <p:nvPr/>
        </p:nvSpPr>
        <p:spPr bwMode="auto">
          <a:xfrm>
            <a:off x="7481253" y="244002"/>
            <a:ext cx="800100" cy="884237"/>
          </a:xfrm>
          <a:prstGeom prst="flowChartPredefinedProcess">
            <a:avLst/>
          </a:prstGeom>
          <a:solidFill>
            <a:schemeClr val="accent1">
              <a:lumMod val="20000"/>
              <a:lumOff val="80000"/>
            </a:schemeClr>
          </a:solidFill>
          <a:ln w="9525">
            <a:solidFill>
              <a:srgbClr val="000000"/>
            </a:solidFill>
            <a:miter lim="800000"/>
            <a:headEnd/>
            <a:tailEnd/>
          </a:ln>
        </p:spPr>
        <p:txBody>
          <a:bodyPr/>
          <a:lstStyle/>
          <a:p>
            <a:endParaRPr lang="nl-BE"/>
          </a:p>
        </p:txBody>
      </p:sp>
      <p:sp>
        <p:nvSpPr>
          <p:cNvPr id="162" name="Text Box 35">
            <a:extLst>
              <a:ext uri="{FF2B5EF4-FFF2-40B4-BE49-F238E27FC236}">
                <a16:creationId xmlns:a16="http://schemas.microsoft.com/office/drawing/2014/main" id="{77C7AD64-EAFE-406C-BBD2-8BB3605E5F7F}"/>
              </a:ext>
            </a:extLst>
          </p:cNvPr>
          <p:cNvSpPr txBox="1">
            <a:spLocks noChangeArrowheads="1"/>
          </p:cNvSpPr>
          <p:nvPr/>
        </p:nvSpPr>
        <p:spPr bwMode="auto">
          <a:xfrm>
            <a:off x="7481253" y="432702"/>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Bank-journaal</a:t>
            </a:r>
            <a:endParaRPr lang="nl-NL" dirty="0"/>
          </a:p>
        </p:txBody>
      </p:sp>
      <p:grpSp>
        <p:nvGrpSpPr>
          <p:cNvPr id="163" name="Group 17">
            <a:extLst>
              <a:ext uri="{FF2B5EF4-FFF2-40B4-BE49-F238E27FC236}">
                <a16:creationId xmlns:a16="http://schemas.microsoft.com/office/drawing/2014/main" id="{7D51C6AE-FFB3-40C0-AAEA-5FD4C0313D3E}"/>
              </a:ext>
            </a:extLst>
          </p:cNvPr>
          <p:cNvGrpSpPr>
            <a:grpSpLocks/>
          </p:cNvGrpSpPr>
          <p:nvPr/>
        </p:nvGrpSpPr>
        <p:grpSpPr bwMode="auto">
          <a:xfrm>
            <a:off x="5800012" y="881666"/>
            <a:ext cx="741035" cy="456408"/>
            <a:chOff x="2677" y="11893"/>
            <a:chExt cx="1249" cy="1080"/>
          </a:xfrm>
        </p:grpSpPr>
        <p:sp>
          <p:nvSpPr>
            <p:cNvPr id="164" name="Line 18">
              <a:extLst>
                <a:ext uri="{FF2B5EF4-FFF2-40B4-BE49-F238E27FC236}">
                  <a16:creationId xmlns:a16="http://schemas.microsoft.com/office/drawing/2014/main" id="{8AC667EE-922F-498D-8A0E-F982BA5BE2B4}"/>
                </a:ext>
              </a:extLst>
            </p:cNvPr>
            <p:cNvSpPr>
              <a:spLocks noChangeShapeType="1"/>
            </p:cNvSpPr>
            <p:nvPr/>
          </p:nvSpPr>
          <p:spPr bwMode="auto">
            <a:xfrm flipV="1">
              <a:off x="2677" y="11893"/>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65" name="Group 19">
              <a:extLst>
                <a:ext uri="{FF2B5EF4-FFF2-40B4-BE49-F238E27FC236}">
                  <a16:creationId xmlns:a16="http://schemas.microsoft.com/office/drawing/2014/main" id="{776CE1F7-2C25-40DC-AADB-C2446C40E2D9}"/>
                </a:ext>
              </a:extLst>
            </p:cNvPr>
            <p:cNvGrpSpPr>
              <a:grpSpLocks/>
            </p:cNvGrpSpPr>
            <p:nvPr/>
          </p:nvGrpSpPr>
          <p:grpSpPr bwMode="auto">
            <a:xfrm>
              <a:off x="2677" y="11893"/>
              <a:ext cx="1249" cy="1080"/>
              <a:chOff x="2317" y="11533"/>
              <a:chExt cx="1249" cy="1080"/>
            </a:xfrm>
          </p:grpSpPr>
          <p:sp>
            <p:nvSpPr>
              <p:cNvPr id="166" name="Rectangle 20">
                <a:extLst>
                  <a:ext uri="{FF2B5EF4-FFF2-40B4-BE49-F238E27FC236}">
                    <a16:creationId xmlns:a16="http://schemas.microsoft.com/office/drawing/2014/main" id="{B670C25C-7000-4121-8F3E-8147A5EF0A1B}"/>
                  </a:ext>
                </a:extLst>
              </p:cNvPr>
              <p:cNvSpPr>
                <a:spLocks noChangeArrowheads="1"/>
              </p:cNvSpPr>
              <p:nvPr/>
            </p:nvSpPr>
            <p:spPr bwMode="auto">
              <a:xfrm>
                <a:off x="2317" y="11713"/>
                <a:ext cx="508" cy="900"/>
              </a:xfrm>
              <a:prstGeom prst="rect">
                <a:avLst/>
              </a:prstGeom>
              <a:solidFill>
                <a:srgbClr val="FF0000"/>
              </a:solidFill>
              <a:ln w="9525">
                <a:solidFill>
                  <a:srgbClr val="000000"/>
                </a:solidFill>
                <a:miter lim="800000"/>
                <a:headEnd/>
                <a:tailEnd/>
              </a:ln>
            </p:spPr>
            <p:txBody>
              <a:bodyPr/>
              <a:lstStyle/>
              <a:p>
                <a:endParaRPr lang="nl-BE"/>
              </a:p>
            </p:txBody>
          </p:sp>
          <p:sp>
            <p:nvSpPr>
              <p:cNvPr id="167" name="Freeform 21">
                <a:extLst>
                  <a:ext uri="{FF2B5EF4-FFF2-40B4-BE49-F238E27FC236}">
                    <a16:creationId xmlns:a16="http://schemas.microsoft.com/office/drawing/2014/main" id="{683D5887-1D27-4723-AD14-0278C416F9C8}"/>
                  </a:ext>
                </a:extLst>
              </p:cNvPr>
              <p:cNvSpPr>
                <a:spLocks/>
              </p:cNvSpPr>
              <p:nvPr/>
            </p:nvSpPr>
            <p:spPr bwMode="auto">
              <a:xfrm>
                <a:off x="2843" y="11533"/>
                <a:ext cx="723" cy="1080"/>
              </a:xfrm>
              <a:custGeom>
                <a:avLst/>
                <a:gdLst>
                  <a:gd name="T0" fmla="*/ 0 w 360"/>
                  <a:gd name="T1" fmla="*/ 32 h 1980"/>
                  <a:gd name="T2" fmla="*/ 5856 w 360"/>
                  <a:gd name="T3" fmla="*/ 0 h 1980"/>
                  <a:gd name="T4" fmla="*/ 5856 w 360"/>
                  <a:gd name="T5" fmla="*/ 143 h 1980"/>
                  <a:gd name="T6" fmla="*/ 0 w 360"/>
                  <a:gd name="T7" fmla="*/ 175 h 1980"/>
                  <a:gd name="T8" fmla="*/ 0 w 360"/>
                  <a:gd name="T9" fmla="*/ 32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68" name="Line 22">
                <a:extLst>
                  <a:ext uri="{FF2B5EF4-FFF2-40B4-BE49-F238E27FC236}">
                    <a16:creationId xmlns:a16="http://schemas.microsoft.com/office/drawing/2014/main" id="{7BAA6589-1298-4F34-BB51-50AEA9897DBC}"/>
                  </a:ext>
                </a:extLst>
              </p:cNvPr>
              <p:cNvSpPr>
                <a:spLocks noChangeShapeType="1"/>
              </p:cNvSpPr>
              <p:nvPr/>
            </p:nvSpPr>
            <p:spPr bwMode="auto">
              <a:xfrm>
                <a:off x="3216" y="11543"/>
                <a:ext cx="1" cy="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69" name="Oval 23">
                <a:extLst>
                  <a:ext uri="{FF2B5EF4-FFF2-40B4-BE49-F238E27FC236}">
                    <a16:creationId xmlns:a16="http://schemas.microsoft.com/office/drawing/2014/main" id="{82284AFC-FB65-4A18-A00D-4150BB04AC77}"/>
                  </a:ext>
                </a:extLst>
              </p:cNvPr>
              <p:cNvSpPr>
                <a:spLocks noChangeArrowheads="1"/>
              </p:cNvSpPr>
              <p:nvPr/>
            </p:nvSpPr>
            <p:spPr bwMode="auto">
              <a:xfrm>
                <a:off x="2497" y="12253"/>
                <a:ext cx="180" cy="180"/>
              </a:xfrm>
              <a:prstGeom prst="ellipse">
                <a:avLst/>
              </a:prstGeom>
              <a:solidFill>
                <a:srgbClr val="FFFFFF"/>
              </a:solidFill>
              <a:ln w="9525">
                <a:solidFill>
                  <a:srgbClr val="000000"/>
                </a:solidFill>
                <a:round/>
                <a:headEnd/>
                <a:tailEnd/>
              </a:ln>
            </p:spPr>
            <p:txBody>
              <a:bodyPr/>
              <a:lstStyle/>
              <a:p>
                <a:endParaRPr lang="nl-BE"/>
              </a:p>
            </p:txBody>
          </p:sp>
        </p:grpSp>
      </p:grpSp>
      <p:sp>
        <p:nvSpPr>
          <p:cNvPr id="170" name="Text Box 56">
            <a:extLst>
              <a:ext uri="{FF2B5EF4-FFF2-40B4-BE49-F238E27FC236}">
                <a16:creationId xmlns:a16="http://schemas.microsoft.com/office/drawing/2014/main" id="{0C10344D-FC63-4FFB-A406-5A85D9B0FF75}"/>
              </a:ext>
            </a:extLst>
          </p:cNvPr>
          <p:cNvSpPr txBox="1">
            <a:spLocks noChangeArrowheads="1"/>
          </p:cNvSpPr>
          <p:nvPr/>
        </p:nvSpPr>
        <p:spPr bwMode="auto">
          <a:xfrm>
            <a:off x="5725061" y="92040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B</a:t>
            </a:r>
            <a:endParaRPr lang="nl-NL" dirty="0"/>
          </a:p>
        </p:txBody>
      </p:sp>
      <p:sp>
        <p:nvSpPr>
          <p:cNvPr id="171" name="AutoShape 27">
            <a:extLst>
              <a:ext uri="{FF2B5EF4-FFF2-40B4-BE49-F238E27FC236}">
                <a16:creationId xmlns:a16="http://schemas.microsoft.com/office/drawing/2014/main" id="{BE3B4326-8CD9-41DE-8F60-213E6FD82A01}"/>
              </a:ext>
            </a:extLst>
          </p:cNvPr>
          <p:cNvSpPr>
            <a:spLocks noChangeArrowheads="1"/>
          </p:cNvSpPr>
          <p:nvPr/>
        </p:nvSpPr>
        <p:spPr bwMode="auto">
          <a:xfrm>
            <a:off x="6030117" y="2154531"/>
            <a:ext cx="800100" cy="884237"/>
          </a:xfrm>
          <a:prstGeom prst="flowChartPredefinedProcess">
            <a:avLst/>
          </a:prstGeom>
          <a:solidFill>
            <a:schemeClr val="accent2">
              <a:lumMod val="40000"/>
              <a:lumOff val="60000"/>
            </a:schemeClr>
          </a:solidFill>
          <a:ln w="9525">
            <a:solidFill>
              <a:srgbClr val="000000"/>
            </a:solidFill>
            <a:miter lim="800000"/>
            <a:headEnd/>
            <a:tailEnd/>
          </a:ln>
        </p:spPr>
        <p:txBody>
          <a:bodyPr/>
          <a:lstStyle/>
          <a:p>
            <a:endParaRPr lang="nl-BE"/>
          </a:p>
        </p:txBody>
      </p:sp>
      <p:sp>
        <p:nvSpPr>
          <p:cNvPr id="172" name="AutoShape 27">
            <a:extLst>
              <a:ext uri="{FF2B5EF4-FFF2-40B4-BE49-F238E27FC236}">
                <a16:creationId xmlns:a16="http://schemas.microsoft.com/office/drawing/2014/main" id="{19E0B68C-E749-4B06-AA3F-36E7A8D63027}"/>
              </a:ext>
            </a:extLst>
          </p:cNvPr>
          <p:cNvSpPr>
            <a:spLocks noChangeArrowheads="1"/>
          </p:cNvSpPr>
          <p:nvPr/>
        </p:nvSpPr>
        <p:spPr bwMode="auto">
          <a:xfrm>
            <a:off x="3347537" y="2155901"/>
            <a:ext cx="800100" cy="884237"/>
          </a:xfrm>
          <a:prstGeom prst="flowChartPredefinedProcess">
            <a:avLst/>
          </a:prstGeom>
          <a:solidFill>
            <a:schemeClr val="accent6">
              <a:lumMod val="40000"/>
              <a:lumOff val="60000"/>
            </a:schemeClr>
          </a:solidFill>
          <a:ln w="9525">
            <a:solidFill>
              <a:srgbClr val="000000"/>
            </a:solidFill>
            <a:miter lim="800000"/>
            <a:headEnd/>
            <a:tailEnd/>
          </a:ln>
        </p:spPr>
        <p:txBody>
          <a:bodyPr/>
          <a:lstStyle/>
          <a:p>
            <a:endParaRPr lang="nl-BE"/>
          </a:p>
        </p:txBody>
      </p:sp>
      <p:sp>
        <p:nvSpPr>
          <p:cNvPr id="173" name="Text Box 28">
            <a:extLst>
              <a:ext uri="{FF2B5EF4-FFF2-40B4-BE49-F238E27FC236}">
                <a16:creationId xmlns:a16="http://schemas.microsoft.com/office/drawing/2014/main" id="{BDFE72E0-F19F-43F5-88C1-FB01C77C2CE8}"/>
              </a:ext>
            </a:extLst>
          </p:cNvPr>
          <p:cNvSpPr txBox="1">
            <a:spLocks noChangeArrowheads="1"/>
          </p:cNvSpPr>
          <p:nvPr/>
        </p:nvSpPr>
        <p:spPr bwMode="auto">
          <a:xfrm>
            <a:off x="6016642" y="2277368"/>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Aankoop-journaal</a:t>
            </a:r>
            <a:endParaRPr lang="nl-NL" dirty="0"/>
          </a:p>
        </p:txBody>
      </p:sp>
      <p:sp>
        <p:nvSpPr>
          <p:cNvPr id="174" name="Text Box 28">
            <a:extLst>
              <a:ext uri="{FF2B5EF4-FFF2-40B4-BE49-F238E27FC236}">
                <a16:creationId xmlns:a16="http://schemas.microsoft.com/office/drawing/2014/main" id="{B3E48BF1-C995-4A8C-9DEC-FBECE879837C}"/>
              </a:ext>
            </a:extLst>
          </p:cNvPr>
          <p:cNvSpPr txBox="1">
            <a:spLocks noChangeArrowheads="1"/>
          </p:cNvSpPr>
          <p:nvPr/>
        </p:nvSpPr>
        <p:spPr bwMode="auto">
          <a:xfrm>
            <a:off x="3375152" y="2276531"/>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Verkoop-journaal</a:t>
            </a:r>
            <a:endParaRPr lang="nl-NL" dirty="0"/>
          </a:p>
        </p:txBody>
      </p:sp>
      <p:sp>
        <p:nvSpPr>
          <p:cNvPr id="175" name="Line 29">
            <a:extLst>
              <a:ext uri="{FF2B5EF4-FFF2-40B4-BE49-F238E27FC236}">
                <a16:creationId xmlns:a16="http://schemas.microsoft.com/office/drawing/2014/main" id="{745DBAE9-C9BC-47BA-874F-B4D41C707101}"/>
              </a:ext>
            </a:extLst>
          </p:cNvPr>
          <p:cNvSpPr>
            <a:spLocks noChangeShapeType="1"/>
          </p:cNvSpPr>
          <p:nvPr/>
        </p:nvSpPr>
        <p:spPr bwMode="auto">
          <a:xfrm flipH="1" flipV="1">
            <a:off x="4119954" y="2507991"/>
            <a:ext cx="520765" cy="58771"/>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76" name="Line 29">
            <a:extLst>
              <a:ext uri="{FF2B5EF4-FFF2-40B4-BE49-F238E27FC236}">
                <a16:creationId xmlns:a16="http://schemas.microsoft.com/office/drawing/2014/main" id="{396FCB26-1AED-4400-A4A5-21D96B136BD2}"/>
              </a:ext>
            </a:extLst>
          </p:cNvPr>
          <p:cNvSpPr>
            <a:spLocks noChangeShapeType="1"/>
          </p:cNvSpPr>
          <p:nvPr/>
        </p:nvSpPr>
        <p:spPr bwMode="auto">
          <a:xfrm flipH="1" flipV="1">
            <a:off x="6784432" y="2496882"/>
            <a:ext cx="708114" cy="12422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77" name="Line 29">
            <a:extLst>
              <a:ext uri="{FF2B5EF4-FFF2-40B4-BE49-F238E27FC236}">
                <a16:creationId xmlns:a16="http://schemas.microsoft.com/office/drawing/2014/main" id="{B0DF68ED-E376-443E-8405-CCE3BBCF9238}"/>
              </a:ext>
            </a:extLst>
          </p:cNvPr>
          <p:cNvSpPr>
            <a:spLocks noChangeShapeType="1"/>
          </p:cNvSpPr>
          <p:nvPr/>
        </p:nvSpPr>
        <p:spPr bwMode="auto">
          <a:xfrm flipV="1">
            <a:off x="7023408" y="647849"/>
            <a:ext cx="455510" cy="301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grpSp>
        <p:nvGrpSpPr>
          <p:cNvPr id="178" name="Group 177">
            <a:extLst>
              <a:ext uri="{FF2B5EF4-FFF2-40B4-BE49-F238E27FC236}">
                <a16:creationId xmlns:a16="http://schemas.microsoft.com/office/drawing/2014/main" id="{6E44C189-CC5F-49A9-A961-3BAF820702B5}"/>
              </a:ext>
            </a:extLst>
          </p:cNvPr>
          <p:cNvGrpSpPr/>
          <p:nvPr/>
        </p:nvGrpSpPr>
        <p:grpSpPr>
          <a:xfrm>
            <a:off x="7429279" y="2096273"/>
            <a:ext cx="723762" cy="1097772"/>
            <a:chOff x="7359417" y="2028652"/>
            <a:chExt cx="723762" cy="1097772"/>
          </a:xfrm>
        </p:grpSpPr>
        <p:grpSp>
          <p:nvGrpSpPr>
            <p:cNvPr id="179" name="Group 49">
              <a:extLst>
                <a:ext uri="{FF2B5EF4-FFF2-40B4-BE49-F238E27FC236}">
                  <a16:creationId xmlns:a16="http://schemas.microsoft.com/office/drawing/2014/main" id="{0073CA99-AC2C-4ED6-A6F2-449F49FA7DDA}"/>
                </a:ext>
              </a:extLst>
            </p:cNvPr>
            <p:cNvGrpSpPr>
              <a:grpSpLocks/>
            </p:cNvGrpSpPr>
            <p:nvPr/>
          </p:nvGrpSpPr>
          <p:grpSpPr bwMode="auto">
            <a:xfrm>
              <a:off x="7422685" y="2028652"/>
              <a:ext cx="377491" cy="1097772"/>
              <a:chOff x="5917" y="13117"/>
              <a:chExt cx="893" cy="1980"/>
            </a:xfrm>
          </p:grpSpPr>
          <p:sp>
            <p:nvSpPr>
              <p:cNvPr id="190" name="Rectangle 50">
                <a:extLst>
                  <a:ext uri="{FF2B5EF4-FFF2-40B4-BE49-F238E27FC236}">
                    <a16:creationId xmlns:a16="http://schemas.microsoft.com/office/drawing/2014/main" id="{D18F24B5-B145-4407-8478-5196C2C6432E}"/>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91" name="Freeform 51">
                <a:extLst>
                  <a:ext uri="{FF2B5EF4-FFF2-40B4-BE49-F238E27FC236}">
                    <a16:creationId xmlns:a16="http://schemas.microsoft.com/office/drawing/2014/main" id="{453DB127-59B9-403D-A44F-40933CB91CD4}"/>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92" name="Oval 52">
                <a:extLst>
                  <a:ext uri="{FF2B5EF4-FFF2-40B4-BE49-F238E27FC236}">
                    <a16:creationId xmlns:a16="http://schemas.microsoft.com/office/drawing/2014/main" id="{44CBD022-925B-42A3-965F-F4DF16B5A745}"/>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93" name="Line 53">
                <a:extLst>
                  <a:ext uri="{FF2B5EF4-FFF2-40B4-BE49-F238E27FC236}">
                    <a16:creationId xmlns:a16="http://schemas.microsoft.com/office/drawing/2014/main" id="{DCC67F60-8952-455E-B37F-CB0EE0CA32D3}"/>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94" name="Line 54">
                <a:extLst>
                  <a:ext uri="{FF2B5EF4-FFF2-40B4-BE49-F238E27FC236}">
                    <a16:creationId xmlns:a16="http://schemas.microsoft.com/office/drawing/2014/main" id="{18BDF81B-20D7-4CBD-A3B6-20FD802E2140}"/>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0" name="Text Box 56">
              <a:extLst>
                <a:ext uri="{FF2B5EF4-FFF2-40B4-BE49-F238E27FC236}">
                  <a16:creationId xmlns:a16="http://schemas.microsoft.com/office/drawing/2014/main" id="{98634030-27BC-4B31-9722-2D766DABC19B}"/>
                </a:ext>
              </a:extLst>
            </p:cNvPr>
            <p:cNvSpPr txBox="1">
              <a:spLocks noChangeArrowheads="1"/>
            </p:cNvSpPr>
            <p:nvPr/>
          </p:nvSpPr>
          <p:spPr bwMode="auto">
            <a:xfrm>
              <a:off x="7359417" y="2269479"/>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grpSp>
          <p:nvGrpSpPr>
            <p:cNvPr id="181" name="Group 49">
              <a:extLst>
                <a:ext uri="{FF2B5EF4-FFF2-40B4-BE49-F238E27FC236}">
                  <a16:creationId xmlns:a16="http://schemas.microsoft.com/office/drawing/2014/main" id="{7B53047F-0F3E-43A4-B6CF-20F58356BD9B}"/>
                </a:ext>
              </a:extLst>
            </p:cNvPr>
            <p:cNvGrpSpPr>
              <a:grpSpLocks/>
            </p:cNvGrpSpPr>
            <p:nvPr/>
          </p:nvGrpSpPr>
          <p:grpSpPr bwMode="auto">
            <a:xfrm>
              <a:off x="7723609" y="2039956"/>
              <a:ext cx="359570" cy="1042514"/>
              <a:chOff x="5917" y="13117"/>
              <a:chExt cx="877" cy="1980"/>
            </a:xfrm>
          </p:grpSpPr>
          <p:sp>
            <p:nvSpPr>
              <p:cNvPr id="185" name="Rectangle 50">
                <a:extLst>
                  <a:ext uri="{FF2B5EF4-FFF2-40B4-BE49-F238E27FC236}">
                    <a16:creationId xmlns:a16="http://schemas.microsoft.com/office/drawing/2014/main" id="{26C5F063-328C-430E-9EB0-CE35D043A744}"/>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86" name="Freeform 51">
                <a:extLst>
                  <a:ext uri="{FF2B5EF4-FFF2-40B4-BE49-F238E27FC236}">
                    <a16:creationId xmlns:a16="http://schemas.microsoft.com/office/drawing/2014/main" id="{DB676D12-9113-4742-A9DB-4F290330D6F5}"/>
                  </a:ext>
                </a:extLst>
              </p:cNvPr>
              <p:cNvSpPr>
                <a:spLocks/>
              </p:cNvSpPr>
              <p:nvPr/>
            </p:nvSpPr>
            <p:spPr bwMode="auto">
              <a:xfrm>
                <a:off x="6434"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87" name="Oval 52">
                <a:extLst>
                  <a:ext uri="{FF2B5EF4-FFF2-40B4-BE49-F238E27FC236}">
                    <a16:creationId xmlns:a16="http://schemas.microsoft.com/office/drawing/2014/main" id="{87FF2277-65DD-4212-82E4-37F71E09E1AF}"/>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88" name="Line 53">
                <a:extLst>
                  <a:ext uri="{FF2B5EF4-FFF2-40B4-BE49-F238E27FC236}">
                    <a16:creationId xmlns:a16="http://schemas.microsoft.com/office/drawing/2014/main" id="{803D31A3-94FD-471C-A744-5D795BC0B2E5}"/>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89" name="Line 54">
                <a:extLst>
                  <a:ext uri="{FF2B5EF4-FFF2-40B4-BE49-F238E27FC236}">
                    <a16:creationId xmlns:a16="http://schemas.microsoft.com/office/drawing/2014/main" id="{09B7423D-7960-4A51-B02E-23B6351F6D77}"/>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2" name="Text Box 56">
              <a:extLst>
                <a:ext uri="{FF2B5EF4-FFF2-40B4-BE49-F238E27FC236}">
                  <a16:creationId xmlns:a16="http://schemas.microsoft.com/office/drawing/2014/main" id="{4224098E-B239-4094-9BE2-D1BC7622A579}"/>
                </a:ext>
              </a:extLst>
            </p:cNvPr>
            <p:cNvSpPr txBox="1">
              <a:spLocks noChangeArrowheads="1"/>
            </p:cNvSpPr>
            <p:nvPr/>
          </p:nvSpPr>
          <p:spPr bwMode="auto">
            <a:xfrm>
              <a:off x="7670304" y="2275956"/>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sp>
          <p:nvSpPr>
            <p:cNvPr id="183" name="Freeform: Shape 182">
              <a:extLst>
                <a:ext uri="{FF2B5EF4-FFF2-40B4-BE49-F238E27FC236}">
                  <a16:creationId xmlns:a16="http://schemas.microsoft.com/office/drawing/2014/main" id="{8EE1A3CF-412D-4B84-8D2D-C974BD56C650}"/>
                </a:ext>
              </a:extLst>
            </p:cNvPr>
            <p:cNvSpPr/>
            <p:nvPr/>
          </p:nvSpPr>
          <p:spPr>
            <a:xfrm>
              <a:off x="7448696" y="2048611"/>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4" name="Freeform: Shape 183">
              <a:extLst>
                <a:ext uri="{FF2B5EF4-FFF2-40B4-BE49-F238E27FC236}">
                  <a16:creationId xmlns:a16="http://schemas.microsoft.com/office/drawing/2014/main" id="{1451681F-F26F-4BB5-BE32-CD7C1888BDD3}"/>
                </a:ext>
              </a:extLst>
            </p:cNvPr>
            <p:cNvSpPr/>
            <p:nvPr/>
          </p:nvSpPr>
          <p:spPr>
            <a:xfrm>
              <a:off x="7736053" y="2051618"/>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95" name="Group 194">
            <a:extLst>
              <a:ext uri="{FF2B5EF4-FFF2-40B4-BE49-F238E27FC236}">
                <a16:creationId xmlns:a16="http://schemas.microsoft.com/office/drawing/2014/main" id="{D87A91D0-BEA0-4A62-92CD-939CB9A31C68}"/>
              </a:ext>
            </a:extLst>
          </p:cNvPr>
          <p:cNvGrpSpPr/>
          <p:nvPr/>
        </p:nvGrpSpPr>
        <p:grpSpPr>
          <a:xfrm>
            <a:off x="4568938" y="2092304"/>
            <a:ext cx="915700" cy="1097772"/>
            <a:chOff x="4330976" y="1964167"/>
            <a:chExt cx="915700" cy="1097772"/>
          </a:xfrm>
        </p:grpSpPr>
        <p:sp>
          <p:nvSpPr>
            <p:cNvPr id="196" name="Freeform: Shape 195">
              <a:extLst>
                <a:ext uri="{FF2B5EF4-FFF2-40B4-BE49-F238E27FC236}">
                  <a16:creationId xmlns:a16="http://schemas.microsoft.com/office/drawing/2014/main" id="{D64A3C19-8757-442C-89BE-A5A721CE1B87}"/>
                </a:ext>
              </a:extLst>
            </p:cNvPr>
            <p:cNvSpPr/>
            <p:nvPr/>
          </p:nvSpPr>
          <p:spPr>
            <a:xfrm>
              <a:off x="4432561" y="1981850"/>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97" name="Group 49">
              <a:extLst>
                <a:ext uri="{FF2B5EF4-FFF2-40B4-BE49-F238E27FC236}">
                  <a16:creationId xmlns:a16="http://schemas.microsoft.com/office/drawing/2014/main" id="{AB444400-8083-43C1-AB1E-275877FEBF3F}"/>
                </a:ext>
              </a:extLst>
            </p:cNvPr>
            <p:cNvGrpSpPr>
              <a:grpSpLocks/>
            </p:cNvGrpSpPr>
            <p:nvPr/>
          </p:nvGrpSpPr>
          <p:grpSpPr bwMode="auto">
            <a:xfrm>
              <a:off x="4402758" y="1964167"/>
              <a:ext cx="377491" cy="1097772"/>
              <a:chOff x="5917" y="13117"/>
              <a:chExt cx="893" cy="1980"/>
            </a:xfrm>
          </p:grpSpPr>
          <p:sp>
            <p:nvSpPr>
              <p:cNvPr id="215" name="Rectangle 50">
                <a:extLst>
                  <a:ext uri="{FF2B5EF4-FFF2-40B4-BE49-F238E27FC236}">
                    <a16:creationId xmlns:a16="http://schemas.microsoft.com/office/drawing/2014/main" id="{1C66651E-0A86-40B0-9776-AC5BC453FA1F}"/>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16" name="Freeform 51">
                <a:extLst>
                  <a:ext uri="{FF2B5EF4-FFF2-40B4-BE49-F238E27FC236}">
                    <a16:creationId xmlns:a16="http://schemas.microsoft.com/office/drawing/2014/main" id="{07114501-7A4A-4B50-9C61-E4C8271E718C}"/>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17" name="Oval 52">
                <a:extLst>
                  <a:ext uri="{FF2B5EF4-FFF2-40B4-BE49-F238E27FC236}">
                    <a16:creationId xmlns:a16="http://schemas.microsoft.com/office/drawing/2014/main" id="{B83E4D90-6DB3-44E9-8BA8-C3D970083EA3}"/>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18" name="Line 53">
                <a:extLst>
                  <a:ext uri="{FF2B5EF4-FFF2-40B4-BE49-F238E27FC236}">
                    <a16:creationId xmlns:a16="http://schemas.microsoft.com/office/drawing/2014/main" id="{872E4950-F82A-4CDC-86F1-1D54A6E630E3}"/>
                  </a:ext>
                </a:extLst>
              </p:cNvPr>
              <p:cNvSpPr>
                <a:spLocks noChangeShapeType="1"/>
              </p:cNvSpPr>
              <p:nvPr/>
            </p:nvSpPr>
            <p:spPr bwMode="auto">
              <a:xfrm flipV="1">
                <a:off x="5917" y="13153"/>
                <a:ext cx="540" cy="3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19" name="Line 54">
                <a:extLst>
                  <a:ext uri="{FF2B5EF4-FFF2-40B4-BE49-F238E27FC236}">
                    <a16:creationId xmlns:a16="http://schemas.microsoft.com/office/drawing/2014/main" id="{4CCF4A5F-1151-4E88-97E0-DED3DAD46420}"/>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98" name="Text Box 56">
              <a:extLst>
                <a:ext uri="{FF2B5EF4-FFF2-40B4-BE49-F238E27FC236}">
                  <a16:creationId xmlns:a16="http://schemas.microsoft.com/office/drawing/2014/main" id="{63FC06F3-AD46-4187-9A9B-422168081CA8}"/>
                </a:ext>
              </a:extLst>
            </p:cNvPr>
            <p:cNvSpPr txBox="1">
              <a:spLocks noChangeArrowheads="1"/>
            </p:cNvSpPr>
            <p:nvPr/>
          </p:nvSpPr>
          <p:spPr bwMode="auto">
            <a:xfrm>
              <a:off x="4330976" y="2178044"/>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grpSp>
          <p:nvGrpSpPr>
            <p:cNvPr id="199" name="Group 49">
              <a:extLst>
                <a:ext uri="{FF2B5EF4-FFF2-40B4-BE49-F238E27FC236}">
                  <a16:creationId xmlns:a16="http://schemas.microsoft.com/office/drawing/2014/main" id="{2E1567AA-CEF2-4EEB-A3F2-8DA6EFB6B171}"/>
                </a:ext>
              </a:extLst>
            </p:cNvPr>
            <p:cNvGrpSpPr>
              <a:grpSpLocks/>
            </p:cNvGrpSpPr>
            <p:nvPr/>
          </p:nvGrpSpPr>
          <p:grpSpPr bwMode="auto">
            <a:xfrm>
              <a:off x="4651936" y="2083885"/>
              <a:ext cx="343475" cy="947422"/>
              <a:chOff x="5913" y="13117"/>
              <a:chExt cx="897" cy="1980"/>
            </a:xfrm>
          </p:grpSpPr>
          <p:sp>
            <p:nvSpPr>
              <p:cNvPr id="210" name="Rectangle 50">
                <a:extLst>
                  <a:ext uri="{FF2B5EF4-FFF2-40B4-BE49-F238E27FC236}">
                    <a16:creationId xmlns:a16="http://schemas.microsoft.com/office/drawing/2014/main" id="{6DE30FD9-E13F-42B9-959B-F963BC0A43A7}"/>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11" name="Freeform 51">
                <a:extLst>
                  <a:ext uri="{FF2B5EF4-FFF2-40B4-BE49-F238E27FC236}">
                    <a16:creationId xmlns:a16="http://schemas.microsoft.com/office/drawing/2014/main" id="{789E4377-81B2-4004-9BF2-07E359FF64E4}"/>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12" name="Oval 52">
                <a:extLst>
                  <a:ext uri="{FF2B5EF4-FFF2-40B4-BE49-F238E27FC236}">
                    <a16:creationId xmlns:a16="http://schemas.microsoft.com/office/drawing/2014/main" id="{C55E69B5-03DB-41A4-931B-F6D89DFD8059}"/>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13" name="Line 53">
                <a:extLst>
                  <a:ext uri="{FF2B5EF4-FFF2-40B4-BE49-F238E27FC236}">
                    <a16:creationId xmlns:a16="http://schemas.microsoft.com/office/drawing/2014/main" id="{2133AB6E-E354-409A-A869-E440CE152B1D}"/>
                  </a:ext>
                </a:extLst>
              </p:cNvPr>
              <p:cNvSpPr>
                <a:spLocks noChangeShapeType="1"/>
              </p:cNvSpPr>
              <p:nvPr/>
            </p:nvSpPr>
            <p:spPr bwMode="auto">
              <a:xfrm flipV="1">
                <a:off x="5913" y="13153"/>
                <a:ext cx="544" cy="3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14" name="Line 54">
                <a:extLst>
                  <a:ext uri="{FF2B5EF4-FFF2-40B4-BE49-F238E27FC236}">
                    <a16:creationId xmlns:a16="http://schemas.microsoft.com/office/drawing/2014/main" id="{16601EA0-CBCC-4FE5-AD2D-D361C26B1743}"/>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200" name="Group 49">
              <a:extLst>
                <a:ext uri="{FF2B5EF4-FFF2-40B4-BE49-F238E27FC236}">
                  <a16:creationId xmlns:a16="http://schemas.microsoft.com/office/drawing/2014/main" id="{12C2A8DD-EDD0-46B9-928B-7D50B77D7249}"/>
                </a:ext>
              </a:extLst>
            </p:cNvPr>
            <p:cNvGrpSpPr>
              <a:grpSpLocks/>
            </p:cNvGrpSpPr>
            <p:nvPr/>
          </p:nvGrpSpPr>
          <p:grpSpPr bwMode="auto">
            <a:xfrm>
              <a:off x="4894720" y="1976426"/>
              <a:ext cx="351956" cy="1027231"/>
              <a:chOff x="5911" y="13117"/>
              <a:chExt cx="882" cy="1980"/>
            </a:xfrm>
          </p:grpSpPr>
          <p:sp>
            <p:nvSpPr>
              <p:cNvPr id="205" name="Rectangle 50">
                <a:extLst>
                  <a:ext uri="{FF2B5EF4-FFF2-40B4-BE49-F238E27FC236}">
                    <a16:creationId xmlns:a16="http://schemas.microsoft.com/office/drawing/2014/main" id="{AA4A2EF2-ABA6-4745-98D8-DF5773B43DC2}"/>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06" name="Freeform 51">
                <a:extLst>
                  <a:ext uri="{FF2B5EF4-FFF2-40B4-BE49-F238E27FC236}">
                    <a16:creationId xmlns:a16="http://schemas.microsoft.com/office/drawing/2014/main" id="{68070529-7BD6-4074-A735-352085E36F5A}"/>
                  </a:ext>
                </a:extLst>
              </p:cNvPr>
              <p:cNvSpPr>
                <a:spLocks/>
              </p:cNvSpPr>
              <p:nvPr/>
            </p:nvSpPr>
            <p:spPr bwMode="auto">
              <a:xfrm>
                <a:off x="6433"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07" name="Oval 52">
                <a:extLst>
                  <a:ext uri="{FF2B5EF4-FFF2-40B4-BE49-F238E27FC236}">
                    <a16:creationId xmlns:a16="http://schemas.microsoft.com/office/drawing/2014/main" id="{17BDEFB7-EAAC-4350-AEAF-B1B2C40443B0}"/>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08" name="Line 53">
                <a:extLst>
                  <a:ext uri="{FF2B5EF4-FFF2-40B4-BE49-F238E27FC236}">
                    <a16:creationId xmlns:a16="http://schemas.microsoft.com/office/drawing/2014/main" id="{128591C5-30BD-46C7-9C47-97A5C7B5ADBE}"/>
                  </a:ext>
                </a:extLst>
              </p:cNvPr>
              <p:cNvSpPr>
                <a:spLocks noChangeShapeType="1"/>
              </p:cNvSpPr>
              <p:nvPr/>
            </p:nvSpPr>
            <p:spPr bwMode="auto">
              <a:xfrm flipV="1">
                <a:off x="5911" y="13153"/>
                <a:ext cx="546" cy="3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09" name="Line 54">
                <a:extLst>
                  <a:ext uri="{FF2B5EF4-FFF2-40B4-BE49-F238E27FC236}">
                    <a16:creationId xmlns:a16="http://schemas.microsoft.com/office/drawing/2014/main" id="{B5763C39-CAE0-45B9-BA8A-6669FB666F98}"/>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01" name="Text Box 56">
              <a:extLst>
                <a:ext uri="{FF2B5EF4-FFF2-40B4-BE49-F238E27FC236}">
                  <a16:creationId xmlns:a16="http://schemas.microsoft.com/office/drawing/2014/main" id="{1A1D5C1A-CD71-4E15-A5AB-6AF0062ADCBD}"/>
                </a:ext>
              </a:extLst>
            </p:cNvPr>
            <p:cNvSpPr txBox="1">
              <a:spLocks noChangeArrowheads="1"/>
            </p:cNvSpPr>
            <p:nvPr/>
          </p:nvSpPr>
          <p:spPr bwMode="auto">
            <a:xfrm>
              <a:off x="4572171" y="217649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02" name="Text Box 56">
              <a:extLst>
                <a:ext uri="{FF2B5EF4-FFF2-40B4-BE49-F238E27FC236}">
                  <a16:creationId xmlns:a16="http://schemas.microsoft.com/office/drawing/2014/main" id="{C3D11FA5-DB08-483B-BA58-37B7AC8E7BAC}"/>
                </a:ext>
              </a:extLst>
            </p:cNvPr>
            <p:cNvSpPr txBox="1">
              <a:spLocks noChangeArrowheads="1"/>
            </p:cNvSpPr>
            <p:nvPr/>
          </p:nvSpPr>
          <p:spPr bwMode="auto">
            <a:xfrm>
              <a:off x="4816374" y="2159321"/>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03" name="Freeform: Shape 202">
              <a:extLst>
                <a:ext uri="{FF2B5EF4-FFF2-40B4-BE49-F238E27FC236}">
                  <a16:creationId xmlns:a16="http://schemas.microsoft.com/office/drawing/2014/main" id="{BDC7737A-B7C1-4D50-983A-4BC293E51D9A}"/>
                </a:ext>
              </a:extLst>
            </p:cNvPr>
            <p:cNvSpPr/>
            <p:nvPr/>
          </p:nvSpPr>
          <p:spPr>
            <a:xfrm>
              <a:off x="4903596" y="1987062"/>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4" name="Freeform: Shape 203">
              <a:extLst>
                <a:ext uri="{FF2B5EF4-FFF2-40B4-BE49-F238E27FC236}">
                  <a16:creationId xmlns:a16="http://schemas.microsoft.com/office/drawing/2014/main" id="{F0B64CE3-6593-41DD-87CC-8513A2F40DFB}"/>
                </a:ext>
              </a:extLst>
            </p:cNvPr>
            <p:cNvSpPr/>
            <p:nvPr/>
          </p:nvSpPr>
          <p:spPr>
            <a:xfrm>
              <a:off x="4667459" y="2107642"/>
              <a:ext cx="261257" cy="145701"/>
            </a:xfrm>
            <a:custGeom>
              <a:avLst/>
              <a:gdLst>
                <a:gd name="connsiteX0" fmla="*/ 261257 w 261257"/>
                <a:gd name="connsiteY0" fmla="*/ 5024 h 145701"/>
                <a:gd name="connsiteX1" fmla="*/ 190919 w 261257"/>
                <a:gd name="connsiteY1" fmla="*/ 0 h 145701"/>
                <a:gd name="connsiteX2" fmla="*/ 0 w 261257"/>
                <a:gd name="connsiteY2" fmla="*/ 143189 h 145701"/>
                <a:gd name="connsiteX3" fmla="*/ 175846 w 261257"/>
                <a:gd name="connsiteY3" fmla="*/ 145701 h 145701"/>
                <a:gd name="connsiteX4" fmla="*/ 223576 w 261257"/>
                <a:gd name="connsiteY4" fmla="*/ 95459 h 145701"/>
                <a:gd name="connsiteX5" fmla="*/ 261257 w 261257"/>
                <a:gd name="connsiteY5" fmla="*/ 5024 h 14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7" h="145701">
                  <a:moveTo>
                    <a:pt x="261257" y="5024"/>
                  </a:moveTo>
                  <a:lnTo>
                    <a:pt x="190919" y="0"/>
                  </a:lnTo>
                  <a:lnTo>
                    <a:pt x="0" y="143189"/>
                  </a:lnTo>
                  <a:lnTo>
                    <a:pt x="175846" y="145701"/>
                  </a:lnTo>
                  <a:lnTo>
                    <a:pt x="223576" y="95459"/>
                  </a:lnTo>
                  <a:lnTo>
                    <a:pt x="261257" y="502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220" name="Text Box 4">
            <a:extLst>
              <a:ext uri="{FF2B5EF4-FFF2-40B4-BE49-F238E27FC236}">
                <a16:creationId xmlns:a16="http://schemas.microsoft.com/office/drawing/2014/main" id="{50B3D360-B505-4606-85BA-44CC997B6051}"/>
              </a:ext>
            </a:extLst>
          </p:cNvPr>
          <p:cNvSpPr txBox="1">
            <a:spLocks noChangeArrowheads="1"/>
          </p:cNvSpPr>
          <p:nvPr/>
        </p:nvSpPr>
        <p:spPr bwMode="auto">
          <a:xfrm>
            <a:off x="892596" y="1670469"/>
            <a:ext cx="17145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Algemene rekeningen</a:t>
            </a:r>
            <a:endParaRPr lang="nl-NL"/>
          </a:p>
        </p:txBody>
      </p:sp>
      <p:sp>
        <p:nvSpPr>
          <p:cNvPr id="221" name="Line 29">
            <a:extLst>
              <a:ext uri="{FF2B5EF4-FFF2-40B4-BE49-F238E27FC236}">
                <a16:creationId xmlns:a16="http://schemas.microsoft.com/office/drawing/2014/main" id="{306086E8-675C-4FC2-A33F-3DB1414D9765}"/>
              </a:ext>
            </a:extLst>
          </p:cNvPr>
          <p:cNvSpPr>
            <a:spLocks noChangeShapeType="1"/>
          </p:cNvSpPr>
          <p:nvPr/>
        </p:nvSpPr>
        <p:spPr bwMode="auto">
          <a:xfrm flipH="1" flipV="1">
            <a:off x="2356137" y="2012764"/>
            <a:ext cx="1147993" cy="146950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2" name="TextBox 221">
            <a:extLst>
              <a:ext uri="{FF2B5EF4-FFF2-40B4-BE49-F238E27FC236}">
                <a16:creationId xmlns:a16="http://schemas.microsoft.com/office/drawing/2014/main" id="{CDEE650F-F252-443B-8589-6EADED55C14D}"/>
              </a:ext>
            </a:extLst>
          </p:cNvPr>
          <p:cNvSpPr txBox="1"/>
          <p:nvPr/>
        </p:nvSpPr>
        <p:spPr>
          <a:xfrm rot="3146140">
            <a:off x="2183328" y="2459030"/>
            <a:ext cx="1470724" cy="276999"/>
          </a:xfrm>
          <a:prstGeom prst="rect">
            <a:avLst/>
          </a:prstGeom>
          <a:noFill/>
        </p:spPr>
        <p:txBody>
          <a:bodyPr wrap="none" rtlCol="0">
            <a:spAutoFit/>
          </a:bodyPr>
          <a:lstStyle/>
          <a:p>
            <a:r>
              <a:rPr lang="nl-BE" sz="1200" dirty="0">
                <a:solidFill>
                  <a:schemeClr val="accent1"/>
                </a:solidFill>
              </a:rPr>
              <a:t>Centralisatie 400000</a:t>
            </a:r>
          </a:p>
        </p:txBody>
      </p:sp>
      <p:sp>
        <p:nvSpPr>
          <p:cNvPr id="223" name="Line 29">
            <a:extLst>
              <a:ext uri="{FF2B5EF4-FFF2-40B4-BE49-F238E27FC236}">
                <a16:creationId xmlns:a16="http://schemas.microsoft.com/office/drawing/2014/main" id="{112067E7-F54B-40CA-B9A1-D30ED3BD9756}"/>
              </a:ext>
            </a:extLst>
          </p:cNvPr>
          <p:cNvSpPr>
            <a:spLocks noChangeShapeType="1"/>
          </p:cNvSpPr>
          <p:nvPr/>
        </p:nvSpPr>
        <p:spPr bwMode="auto">
          <a:xfrm flipH="1" flipV="1">
            <a:off x="2078469" y="2022745"/>
            <a:ext cx="1398759" cy="206871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4" name="TextBox 223">
            <a:extLst>
              <a:ext uri="{FF2B5EF4-FFF2-40B4-BE49-F238E27FC236}">
                <a16:creationId xmlns:a16="http://schemas.microsoft.com/office/drawing/2014/main" id="{0091915D-8331-4F2D-907D-7C24AFA9A0F7}"/>
              </a:ext>
            </a:extLst>
          </p:cNvPr>
          <p:cNvSpPr txBox="1"/>
          <p:nvPr/>
        </p:nvSpPr>
        <p:spPr>
          <a:xfrm rot="3407416">
            <a:off x="2086821" y="2842651"/>
            <a:ext cx="1470724" cy="276999"/>
          </a:xfrm>
          <a:prstGeom prst="rect">
            <a:avLst/>
          </a:prstGeom>
          <a:noFill/>
        </p:spPr>
        <p:txBody>
          <a:bodyPr wrap="none" rtlCol="0">
            <a:spAutoFit/>
          </a:bodyPr>
          <a:lstStyle/>
          <a:p>
            <a:r>
              <a:rPr lang="nl-BE" sz="1200" dirty="0">
                <a:solidFill>
                  <a:schemeClr val="accent1"/>
                </a:solidFill>
              </a:rPr>
              <a:t>Centralisatie 440000</a:t>
            </a:r>
          </a:p>
        </p:txBody>
      </p:sp>
      <p:sp>
        <p:nvSpPr>
          <p:cNvPr id="225" name="Freeform: Shape 224">
            <a:extLst>
              <a:ext uri="{FF2B5EF4-FFF2-40B4-BE49-F238E27FC236}">
                <a16:creationId xmlns:a16="http://schemas.microsoft.com/office/drawing/2014/main" id="{072B7099-0434-4D5F-B78B-7F88E0AE57CF}"/>
              </a:ext>
            </a:extLst>
          </p:cNvPr>
          <p:cNvSpPr/>
          <p:nvPr/>
        </p:nvSpPr>
        <p:spPr>
          <a:xfrm>
            <a:off x="3471386" y="3913480"/>
            <a:ext cx="3127023" cy="488947"/>
          </a:xfrm>
          <a:custGeom>
            <a:avLst/>
            <a:gdLst>
              <a:gd name="connsiteX0" fmla="*/ 0 w 3381935"/>
              <a:gd name="connsiteY0" fmla="*/ 174812 h 488947"/>
              <a:gd name="connsiteX1" fmla="*/ 1640541 w 3381935"/>
              <a:gd name="connsiteY1" fmla="*/ 443753 h 488947"/>
              <a:gd name="connsiteX2" fmla="*/ 2575112 w 3381935"/>
              <a:gd name="connsiteY2" fmla="*/ 443753 h 488947"/>
              <a:gd name="connsiteX3" fmla="*/ 3381935 w 3381935"/>
              <a:gd name="connsiteY3" fmla="*/ 0 h 488947"/>
            </a:gdLst>
            <a:ahLst/>
            <a:cxnLst>
              <a:cxn ang="0">
                <a:pos x="connsiteX0" y="connsiteY0"/>
              </a:cxn>
              <a:cxn ang="0">
                <a:pos x="connsiteX1" y="connsiteY1"/>
              </a:cxn>
              <a:cxn ang="0">
                <a:pos x="connsiteX2" y="connsiteY2"/>
              </a:cxn>
              <a:cxn ang="0">
                <a:pos x="connsiteX3" y="connsiteY3"/>
              </a:cxn>
            </a:cxnLst>
            <a:rect l="l" t="t" r="r" b="b"/>
            <a:pathLst>
              <a:path w="3381935" h="488947">
                <a:moveTo>
                  <a:pt x="0" y="174812"/>
                </a:moveTo>
                <a:cubicBezTo>
                  <a:pt x="605678" y="286871"/>
                  <a:pt x="1211356" y="398930"/>
                  <a:pt x="1640541" y="443753"/>
                </a:cubicBezTo>
                <a:cubicBezTo>
                  <a:pt x="2069726" y="488576"/>
                  <a:pt x="2284880" y="517712"/>
                  <a:pt x="2575112" y="443753"/>
                </a:cubicBezTo>
                <a:cubicBezTo>
                  <a:pt x="2865344" y="369794"/>
                  <a:pt x="3123639" y="184897"/>
                  <a:pt x="3381935" y="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6" name="Freeform: Shape 225">
            <a:extLst>
              <a:ext uri="{FF2B5EF4-FFF2-40B4-BE49-F238E27FC236}">
                <a16:creationId xmlns:a16="http://schemas.microsoft.com/office/drawing/2014/main" id="{4FB58277-6C8E-4EB0-9E93-26F79252BF7C}"/>
              </a:ext>
            </a:extLst>
          </p:cNvPr>
          <p:cNvSpPr/>
          <p:nvPr/>
        </p:nvSpPr>
        <p:spPr>
          <a:xfrm>
            <a:off x="3229921" y="248186"/>
            <a:ext cx="4249270" cy="821241"/>
          </a:xfrm>
          <a:custGeom>
            <a:avLst/>
            <a:gdLst>
              <a:gd name="connsiteX0" fmla="*/ 4249270 w 4249270"/>
              <a:gd name="connsiteY0" fmla="*/ 81653 h 821241"/>
              <a:gd name="connsiteX1" fmla="*/ 1855694 w 4249270"/>
              <a:gd name="connsiteY1" fmla="*/ 68206 h 821241"/>
              <a:gd name="connsiteX2" fmla="*/ 0 w 4249270"/>
              <a:gd name="connsiteY2" fmla="*/ 821241 h 821241"/>
            </a:gdLst>
            <a:ahLst/>
            <a:cxnLst>
              <a:cxn ang="0">
                <a:pos x="connsiteX0" y="connsiteY0"/>
              </a:cxn>
              <a:cxn ang="0">
                <a:pos x="connsiteX1" y="connsiteY1"/>
              </a:cxn>
              <a:cxn ang="0">
                <a:pos x="connsiteX2" y="connsiteY2"/>
              </a:cxn>
            </a:cxnLst>
            <a:rect l="l" t="t" r="r" b="b"/>
            <a:pathLst>
              <a:path w="4249270" h="821241">
                <a:moveTo>
                  <a:pt x="4249270" y="81653"/>
                </a:moveTo>
                <a:cubicBezTo>
                  <a:pt x="3406587" y="13297"/>
                  <a:pt x="2563905" y="-55059"/>
                  <a:pt x="1855694" y="68206"/>
                </a:cubicBezTo>
                <a:cubicBezTo>
                  <a:pt x="1147483" y="191471"/>
                  <a:pt x="573741" y="506356"/>
                  <a:pt x="0" y="821241"/>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27" name="Straight Connector 226">
            <a:extLst>
              <a:ext uri="{FF2B5EF4-FFF2-40B4-BE49-F238E27FC236}">
                <a16:creationId xmlns:a16="http://schemas.microsoft.com/office/drawing/2014/main" id="{A15F90E8-9988-43B6-9677-3C6CC0828832}"/>
              </a:ext>
            </a:extLst>
          </p:cNvPr>
          <p:cNvCxnSpPr/>
          <p:nvPr/>
        </p:nvCxnSpPr>
        <p:spPr>
          <a:xfrm flipH="1">
            <a:off x="2159952" y="1071182"/>
            <a:ext cx="1069786" cy="608091"/>
          </a:xfrm>
          <a:prstGeom prst="line">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F46DE530-7DA6-49A1-B454-BC9573B87C8D}"/>
              </a:ext>
            </a:extLst>
          </p:cNvPr>
          <p:cNvSpPr txBox="1"/>
          <p:nvPr/>
        </p:nvSpPr>
        <p:spPr>
          <a:xfrm rot="19858603">
            <a:off x="2512747" y="1011939"/>
            <a:ext cx="1470724" cy="276999"/>
          </a:xfrm>
          <a:prstGeom prst="rect">
            <a:avLst/>
          </a:prstGeom>
          <a:noFill/>
        </p:spPr>
        <p:txBody>
          <a:bodyPr wrap="none" rtlCol="0">
            <a:spAutoFit/>
          </a:bodyPr>
          <a:lstStyle/>
          <a:p>
            <a:r>
              <a:rPr lang="nl-BE" sz="1200" dirty="0">
                <a:solidFill>
                  <a:schemeClr val="accent1"/>
                </a:solidFill>
              </a:rPr>
              <a:t>Centralisatie 550000</a:t>
            </a:r>
          </a:p>
        </p:txBody>
      </p:sp>
      <p:sp>
        <p:nvSpPr>
          <p:cNvPr id="229" name="TextBox 228">
            <a:extLst>
              <a:ext uri="{FF2B5EF4-FFF2-40B4-BE49-F238E27FC236}">
                <a16:creationId xmlns:a16="http://schemas.microsoft.com/office/drawing/2014/main" id="{E1E29CAF-DF2B-4450-824D-FD14E464DE34}"/>
              </a:ext>
            </a:extLst>
          </p:cNvPr>
          <p:cNvSpPr txBox="1"/>
          <p:nvPr/>
        </p:nvSpPr>
        <p:spPr>
          <a:xfrm rot="20225193">
            <a:off x="3013255" y="1123968"/>
            <a:ext cx="2133918" cy="276999"/>
          </a:xfrm>
          <a:prstGeom prst="rect">
            <a:avLst/>
          </a:prstGeom>
          <a:noFill/>
        </p:spPr>
        <p:txBody>
          <a:bodyPr wrap="none" rtlCol="0">
            <a:spAutoFit/>
          </a:bodyPr>
          <a:lstStyle/>
          <a:p>
            <a:r>
              <a:rPr lang="nl-BE" sz="1200" dirty="0">
                <a:solidFill>
                  <a:schemeClr val="accent1"/>
                </a:solidFill>
              </a:rPr>
              <a:t>Inboeking op 41/42/43/45/48</a:t>
            </a:r>
          </a:p>
        </p:txBody>
      </p:sp>
      <p:sp>
        <p:nvSpPr>
          <p:cNvPr id="230" name="AutoShape 18">
            <a:extLst>
              <a:ext uri="{FF2B5EF4-FFF2-40B4-BE49-F238E27FC236}">
                <a16:creationId xmlns:a16="http://schemas.microsoft.com/office/drawing/2014/main" id="{0448BB38-601B-4A8E-BA08-2D42488A883D}"/>
              </a:ext>
            </a:extLst>
          </p:cNvPr>
          <p:cNvSpPr>
            <a:spLocks noChangeArrowheads="1"/>
          </p:cNvSpPr>
          <p:nvPr/>
        </p:nvSpPr>
        <p:spPr bwMode="auto">
          <a:xfrm>
            <a:off x="2042269" y="3377772"/>
            <a:ext cx="800100" cy="88423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1" name="Text Box 19">
            <a:extLst>
              <a:ext uri="{FF2B5EF4-FFF2-40B4-BE49-F238E27FC236}">
                <a16:creationId xmlns:a16="http://schemas.microsoft.com/office/drawing/2014/main" id="{9777A269-D140-4DDB-B57D-7A23A0C7984A}"/>
              </a:ext>
            </a:extLst>
          </p:cNvPr>
          <p:cNvSpPr txBox="1">
            <a:spLocks noChangeArrowheads="1"/>
          </p:cNvSpPr>
          <p:nvPr/>
        </p:nvSpPr>
        <p:spPr bwMode="auto">
          <a:xfrm>
            <a:off x="2055653" y="3455453"/>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Rekening</a:t>
            </a:r>
          </a:p>
          <a:p>
            <a:pPr algn="ctr" eaLnBrk="1" hangingPunct="1"/>
            <a:r>
              <a:rPr lang="nl-NL" sz="1000" dirty="0"/>
              <a:t>(</a:t>
            </a:r>
            <a:r>
              <a:rPr lang="nl-NL" sz="1000" dirty="0" err="1"/>
              <a:t>grootbk</a:t>
            </a:r>
            <a:r>
              <a:rPr lang="nl-NL" sz="1000" dirty="0"/>
              <a:t>)</a:t>
            </a:r>
            <a:endParaRPr lang="nl-NL" dirty="0"/>
          </a:p>
        </p:txBody>
      </p:sp>
      <p:sp>
        <p:nvSpPr>
          <p:cNvPr id="232" name="Line 29">
            <a:extLst>
              <a:ext uri="{FF2B5EF4-FFF2-40B4-BE49-F238E27FC236}">
                <a16:creationId xmlns:a16="http://schemas.microsoft.com/office/drawing/2014/main" id="{8452A5F9-3EB0-4359-B6BD-98A84CB140DB}"/>
              </a:ext>
            </a:extLst>
          </p:cNvPr>
          <p:cNvSpPr>
            <a:spLocks noChangeShapeType="1"/>
          </p:cNvSpPr>
          <p:nvPr/>
        </p:nvSpPr>
        <p:spPr bwMode="auto">
          <a:xfrm>
            <a:off x="1727121" y="2012764"/>
            <a:ext cx="540732" cy="136500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33" name="Line 29">
            <a:extLst>
              <a:ext uri="{FF2B5EF4-FFF2-40B4-BE49-F238E27FC236}">
                <a16:creationId xmlns:a16="http://schemas.microsoft.com/office/drawing/2014/main" id="{51F48220-C596-426F-8A63-1C0094BAAF4D}"/>
              </a:ext>
            </a:extLst>
          </p:cNvPr>
          <p:cNvSpPr>
            <a:spLocks noChangeShapeType="1"/>
          </p:cNvSpPr>
          <p:nvPr/>
        </p:nvSpPr>
        <p:spPr bwMode="auto">
          <a:xfrm flipH="1">
            <a:off x="1464476" y="3604869"/>
            <a:ext cx="576958"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34" name="AutoShape 25">
            <a:extLst>
              <a:ext uri="{FF2B5EF4-FFF2-40B4-BE49-F238E27FC236}">
                <a16:creationId xmlns:a16="http://schemas.microsoft.com/office/drawing/2014/main" id="{7DDC8921-1BBE-4BB2-AE5F-FB704B9ED987}"/>
              </a:ext>
            </a:extLst>
          </p:cNvPr>
          <p:cNvSpPr>
            <a:spLocks noChangeArrowheads="1"/>
          </p:cNvSpPr>
          <p:nvPr/>
        </p:nvSpPr>
        <p:spPr bwMode="auto">
          <a:xfrm>
            <a:off x="678623" y="3370695"/>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5" name="Text Box 26">
            <a:extLst>
              <a:ext uri="{FF2B5EF4-FFF2-40B4-BE49-F238E27FC236}">
                <a16:creationId xmlns:a16="http://schemas.microsoft.com/office/drawing/2014/main" id="{F2EC7D39-AFB1-4F6C-9D27-C0C5CB2E0BB3}"/>
              </a:ext>
            </a:extLst>
          </p:cNvPr>
          <p:cNvSpPr txBox="1">
            <a:spLocks noChangeArrowheads="1"/>
          </p:cNvSpPr>
          <p:nvPr/>
        </p:nvSpPr>
        <p:spPr bwMode="auto">
          <a:xfrm>
            <a:off x="677788" y="3387684"/>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Proef- en saldi balans</a:t>
            </a:r>
            <a:endParaRPr lang="nl-NL" dirty="0"/>
          </a:p>
        </p:txBody>
      </p:sp>
      <p:sp>
        <p:nvSpPr>
          <p:cNvPr id="236" name="AutoShape 48">
            <a:extLst>
              <a:ext uri="{FF2B5EF4-FFF2-40B4-BE49-F238E27FC236}">
                <a16:creationId xmlns:a16="http://schemas.microsoft.com/office/drawing/2014/main" id="{A2822CCB-AB20-4639-BDAA-7D75CA374237}"/>
              </a:ext>
            </a:extLst>
          </p:cNvPr>
          <p:cNvSpPr>
            <a:spLocks noChangeArrowheads="1"/>
          </p:cNvSpPr>
          <p:nvPr/>
        </p:nvSpPr>
        <p:spPr bwMode="auto">
          <a:xfrm>
            <a:off x="1955740" y="5887672"/>
            <a:ext cx="834902" cy="460673"/>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7" name="Text Box 49">
            <a:extLst>
              <a:ext uri="{FF2B5EF4-FFF2-40B4-BE49-F238E27FC236}">
                <a16:creationId xmlns:a16="http://schemas.microsoft.com/office/drawing/2014/main" id="{C6A22598-6747-4893-9BB3-6014BCE63D80}"/>
              </a:ext>
            </a:extLst>
          </p:cNvPr>
          <p:cNvSpPr txBox="1">
            <a:spLocks noChangeArrowheads="1"/>
          </p:cNvSpPr>
          <p:nvPr/>
        </p:nvSpPr>
        <p:spPr bwMode="auto">
          <a:xfrm>
            <a:off x="1979479" y="5931872"/>
            <a:ext cx="826803" cy="72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Eindbalans n-1</a:t>
            </a:r>
            <a:endParaRPr lang="nl-NL" dirty="0"/>
          </a:p>
        </p:txBody>
      </p:sp>
      <p:sp>
        <p:nvSpPr>
          <p:cNvPr id="238" name="Text Box 6">
            <a:extLst>
              <a:ext uri="{FF2B5EF4-FFF2-40B4-BE49-F238E27FC236}">
                <a16:creationId xmlns:a16="http://schemas.microsoft.com/office/drawing/2014/main" id="{27D0E11E-F5F1-4406-BC2B-C340844DB911}"/>
              </a:ext>
            </a:extLst>
          </p:cNvPr>
          <p:cNvSpPr txBox="1">
            <a:spLocks noChangeArrowheads="1"/>
          </p:cNvSpPr>
          <p:nvPr/>
        </p:nvSpPr>
        <p:spPr bwMode="auto">
          <a:xfrm>
            <a:off x="3501798" y="4519510"/>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Diverse Operaties</a:t>
            </a:r>
            <a:endParaRPr lang="nl-NL" dirty="0"/>
          </a:p>
        </p:txBody>
      </p:sp>
      <p:sp>
        <p:nvSpPr>
          <p:cNvPr id="239" name="Line 51">
            <a:extLst>
              <a:ext uri="{FF2B5EF4-FFF2-40B4-BE49-F238E27FC236}">
                <a16:creationId xmlns:a16="http://schemas.microsoft.com/office/drawing/2014/main" id="{2A61DF63-ECAF-4673-B265-8BF56CC2DF5A}"/>
              </a:ext>
            </a:extLst>
          </p:cNvPr>
          <p:cNvSpPr>
            <a:spLocks noChangeShapeType="1"/>
          </p:cNvSpPr>
          <p:nvPr/>
        </p:nvSpPr>
        <p:spPr bwMode="auto">
          <a:xfrm flipV="1">
            <a:off x="2761016" y="4833642"/>
            <a:ext cx="762684" cy="107249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40" name="Line 50">
            <a:extLst>
              <a:ext uri="{FF2B5EF4-FFF2-40B4-BE49-F238E27FC236}">
                <a16:creationId xmlns:a16="http://schemas.microsoft.com/office/drawing/2014/main" id="{5453BF80-B2CB-4741-8010-7C025BC897EA}"/>
              </a:ext>
            </a:extLst>
          </p:cNvPr>
          <p:cNvSpPr>
            <a:spLocks noChangeShapeType="1"/>
          </p:cNvSpPr>
          <p:nvPr/>
        </p:nvSpPr>
        <p:spPr bwMode="auto">
          <a:xfrm flipH="1" flipV="1">
            <a:off x="2356136" y="4262009"/>
            <a:ext cx="1" cy="55306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41" name="AutoShape 25">
            <a:extLst>
              <a:ext uri="{FF2B5EF4-FFF2-40B4-BE49-F238E27FC236}">
                <a16:creationId xmlns:a16="http://schemas.microsoft.com/office/drawing/2014/main" id="{969BF11B-B371-4EE2-B9DC-76DEA15C2042}"/>
              </a:ext>
            </a:extLst>
          </p:cNvPr>
          <p:cNvSpPr>
            <a:spLocks noChangeArrowheads="1"/>
          </p:cNvSpPr>
          <p:nvPr/>
        </p:nvSpPr>
        <p:spPr bwMode="auto">
          <a:xfrm>
            <a:off x="1969229" y="4780096"/>
            <a:ext cx="800100" cy="884237"/>
          </a:xfrm>
          <a:prstGeom prst="flowChartPredefinedProcess">
            <a:avLst/>
          </a:prstGeom>
          <a:solidFill>
            <a:schemeClr val="accent3">
              <a:lumMod val="40000"/>
              <a:lumOff val="60000"/>
            </a:schemeClr>
          </a:solidFill>
          <a:ln w="9525">
            <a:solidFill>
              <a:srgbClr val="000000"/>
            </a:solidFill>
            <a:miter lim="800000"/>
            <a:headEnd/>
            <a:tailEnd/>
          </a:ln>
        </p:spPr>
        <p:txBody>
          <a:bodyPr/>
          <a:lstStyle/>
          <a:p>
            <a:endParaRPr lang="nl-BE"/>
          </a:p>
        </p:txBody>
      </p:sp>
      <p:sp>
        <p:nvSpPr>
          <p:cNvPr id="242" name="Text Box 49">
            <a:extLst>
              <a:ext uri="{FF2B5EF4-FFF2-40B4-BE49-F238E27FC236}">
                <a16:creationId xmlns:a16="http://schemas.microsoft.com/office/drawing/2014/main" id="{28A6E9D9-B799-44FA-965A-CF7A8BA21C75}"/>
              </a:ext>
            </a:extLst>
          </p:cNvPr>
          <p:cNvSpPr txBox="1">
            <a:spLocks noChangeArrowheads="1"/>
          </p:cNvSpPr>
          <p:nvPr/>
        </p:nvSpPr>
        <p:spPr bwMode="auto">
          <a:xfrm>
            <a:off x="1969229" y="4936464"/>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Diversen Journaal</a:t>
            </a:r>
            <a:endParaRPr lang="nl-NL" dirty="0"/>
          </a:p>
        </p:txBody>
      </p:sp>
      <p:sp>
        <p:nvSpPr>
          <p:cNvPr id="243" name="Line 50">
            <a:extLst>
              <a:ext uri="{FF2B5EF4-FFF2-40B4-BE49-F238E27FC236}">
                <a16:creationId xmlns:a16="http://schemas.microsoft.com/office/drawing/2014/main" id="{6D1CFEEA-3A71-4BEC-85A3-7F2E79683043}"/>
              </a:ext>
            </a:extLst>
          </p:cNvPr>
          <p:cNvSpPr>
            <a:spLocks noChangeShapeType="1"/>
          </p:cNvSpPr>
          <p:nvPr/>
        </p:nvSpPr>
        <p:spPr bwMode="auto">
          <a:xfrm flipH="1">
            <a:off x="2761847" y="4693226"/>
            <a:ext cx="739950" cy="169184"/>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nvGrpSpPr>
          <p:cNvPr id="244" name="Group 8">
            <a:extLst>
              <a:ext uri="{FF2B5EF4-FFF2-40B4-BE49-F238E27FC236}">
                <a16:creationId xmlns:a16="http://schemas.microsoft.com/office/drawing/2014/main" id="{22436073-B2F3-40DB-8DBB-1ECCE80BF9D2}"/>
              </a:ext>
            </a:extLst>
          </p:cNvPr>
          <p:cNvGrpSpPr>
            <a:grpSpLocks/>
          </p:cNvGrpSpPr>
          <p:nvPr/>
        </p:nvGrpSpPr>
        <p:grpSpPr bwMode="auto">
          <a:xfrm>
            <a:off x="3076384" y="5587107"/>
            <a:ext cx="389164" cy="1102813"/>
            <a:chOff x="5917" y="13117"/>
            <a:chExt cx="883" cy="1980"/>
          </a:xfrm>
        </p:grpSpPr>
        <p:sp>
          <p:nvSpPr>
            <p:cNvPr id="245" name="Rectangle 9">
              <a:extLst>
                <a:ext uri="{FF2B5EF4-FFF2-40B4-BE49-F238E27FC236}">
                  <a16:creationId xmlns:a16="http://schemas.microsoft.com/office/drawing/2014/main" id="{B36C8922-5752-48A5-989F-40997528C04B}"/>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46" name="Freeform 10">
              <a:extLst>
                <a:ext uri="{FF2B5EF4-FFF2-40B4-BE49-F238E27FC236}">
                  <a16:creationId xmlns:a16="http://schemas.microsoft.com/office/drawing/2014/main" id="{998A8EB6-328B-428A-B557-3A1B0470B9A7}"/>
                </a:ext>
              </a:extLst>
            </p:cNvPr>
            <p:cNvSpPr>
              <a:spLocks/>
            </p:cNvSpPr>
            <p:nvPr/>
          </p:nvSpPr>
          <p:spPr bwMode="auto">
            <a:xfrm>
              <a:off x="644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47" name="Oval 11">
              <a:extLst>
                <a:ext uri="{FF2B5EF4-FFF2-40B4-BE49-F238E27FC236}">
                  <a16:creationId xmlns:a16="http://schemas.microsoft.com/office/drawing/2014/main" id="{47858A75-4AD4-46C8-9BC5-0924D22C6B6A}"/>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48" name="Line 12">
              <a:extLst>
                <a:ext uri="{FF2B5EF4-FFF2-40B4-BE49-F238E27FC236}">
                  <a16:creationId xmlns:a16="http://schemas.microsoft.com/office/drawing/2014/main" id="{98121705-CA31-497F-8A48-0A4923000492}"/>
                </a:ext>
              </a:extLst>
            </p:cNvPr>
            <p:cNvSpPr>
              <a:spLocks noChangeShapeType="1"/>
            </p:cNvSpPr>
            <p:nvPr/>
          </p:nvSpPr>
          <p:spPr bwMode="auto">
            <a:xfrm flipV="1">
              <a:off x="5917" y="13153"/>
              <a:ext cx="540" cy="3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49" name="Line 13">
              <a:extLst>
                <a:ext uri="{FF2B5EF4-FFF2-40B4-BE49-F238E27FC236}">
                  <a16:creationId xmlns:a16="http://schemas.microsoft.com/office/drawing/2014/main" id="{B035143C-43F6-4366-8EDD-2C53E2C9CF51}"/>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50" name="Text Box 15">
            <a:extLst>
              <a:ext uri="{FF2B5EF4-FFF2-40B4-BE49-F238E27FC236}">
                <a16:creationId xmlns:a16="http://schemas.microsoft.com/office/drawing/2014/main" id="{B8CEE256-19BA-401B-8826-F1360F8F72D3}"/>
              </a:ext>
            </a:extLst>
          </p:cNvPr>
          <p:cNvSpPr txBox="1">
            <a:spLocks noChangeArrowheads="1"/>
          </p:cNvSpPr>
          <p:nvPr/>
        </p:nvSpPr>
        <p:spPr bwMode="auto">
          <a:xfrm>
            <a:off x="2901698" y="588844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dirty="0"/>
              <a:t>  DO</a:t>
            </a:r>
            <a:endParaRPr lang="nl-NL" dirty="0"/>
          </a:p>
        </p:txBody>
      </p:sp>
      <p:sp>
        <p:nvSpPr>
          <p:cNvPr id="251" name="TextBox 250">
            <a:extLst>
              <a:ext uri="{FF2B5EF4-FFF2-40B4-BE49-F238E27FC236}">
                <a16:creationId xmlns:a16="http://schemas.microsoft.com/office/drawing/2014/main" id="{F5D2A432-AF75-458E-B755-DF321D7EBDB6}"/>
              </a:ext>
            </a:extLst>
          </p:cNvPr>
          <p:cNvSpPr txBox="1"/>
          <p:nvPr/>
        </p:nvSpPr>
        <p:spPr>
          <a:xfrm>
            <a:off x="3414712" y="5630681"/>
            <a:ext cx="907813" cy="1015663"/>
          </a:xfrm>
          <a:prstGeom prst="rect">
            <a:avLst/>
          </a:prstGeom>
          <a:noFill/>
        </p:spPr>
        <p:txBody>
          <a:bodyPr wrap="none" rtlCol="0">
            <a:spAutoFit/>
          </a:bodyPr>
          <a:lstStyle/>
          <a:p>
            <a:r>
              <a:rPr lang="nl-BE" sz="1200" dirty="0"/>
              <a:t>Contracten</a:t>
            </a:r>
          </a:p>
          <a:p>
            <a:r>
              <a:rPr lang="nl-BE" sz="1200" dirty="0"/>
              <a:t>Personeel</a:t>
            </a:r>
          </a:p>
          <a:p>
            <a:r>
              <a:rPr lang="nl-BE" sz="1200" dirty="0"/>
              <a:t>Vonnissen</a:t>
            </a:r>
          </a:p>
          <a:p>
            <a:r>
              <a:rPr lang="nl-BE" sz="1200" dirty="0"/>
              <a:t>Belastingen</a:t>
            </a:r>
          </a:p>
          <a:p>
            <a:r>
              <a:rPr lang="nl-BE" sz="1200" dirty="0"/>
              <a:t>…</a:t>
            </a:r>
          </a:p>
        </p:txBody>
      </p:sp>
      <p:sp>
        <p:nvSpPr>
          <p:cNvPr id="252" name="Line 51">
            <a:extLst>
              <a:ext uri="{FF2B5EF4-FFF2-40B4-BE49-F238E27FC236}">
                <a16:creationId xmlns:a16="http://schemas.microsoft.com/office/drawing/2014/main" id="{AB2676DA-7016-4ACB-B427-9C93AA007E0B}"/>
              </a:ext>
            </a:extLst>
          </p:cNvPr>
          <p:cNvSpPr>
            <a:spLocks noChangeShapeType="1"/>
          </p:cNvSpPr>
          <p:nvPr/>
        </p:nvSpPr>
        <p:spPr bwMode="auto">
          <a:xfrm flipV="1">
            <a:off x="3696048" y="4833642"/>
            <a:ext cx="147168" cy="75346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pic>
        <p:nvPicPr>
          <p:cNvPr id="253" name="Picture 2" descr="De bronafbeelding bekijken">
            <a:extLst>
              <a:ext uri="{FF2B5EF4-FFF2-40B4-BE49-F238E27FC236}">
                <a16:creationId xmlns:a16="http://schemas.microsoft.com/office/drawing/2014/main" id="{6AE8C10A-B94C-42D6-806D-68FD9D04F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854" y="4504087"/>
            <a:ext cx="1200760" cy="900571"/>
          </a:xfrm>
          <a:prstGeom prst="rect">
            <a:avLst/>
          </a:prstGeom>
          <a:noFill/>
          <a:extLst>
            <a:ext uri="{909E8E84-426E-40DD-AFC4-6F175D3DCCD1}">
              <a14:hiddenFill xmlns:a14="http://schemas.microsoft.com/office/drawing/2010/main">
                <a:solidFill>
                  <a:srgbClr val="FFFFFF"/>
                </a:solidFill>
              </a14:hiddenFill>
            </a:ext>
          </a:extLst>
        </p:spPr>
      </p:pic>
      <p:sp>
        <p:nvSpPr>
          <p:cNvPr id="254" name="AutoShape 48">
            <a:extLst>
              <a:ext uri="{FF2B5EF4-FFF2-40B4-BE49-F238E27FC236}">
                <a16:creationId xmlns:a16="http://schemas.microsoft.com/office/drawing/2014/main" id="{62191B17-36B1-472D-B6FC-2D5E577DC763}"/>
              </a:ext>
            </a:extLst>
          </p:cNvPr>
          <p:cNvSpPr>
            <a:spLocks noChangeArrowheads="1"/>
          </p:cNvSpPr>
          <p:nvPr/>
        </p:nvSpPr>
        <p:spPr bwMode="auto">
          <a:xfrm>
            <a:off x="6229801" y="4585397"/>
            <a:ext cx="1084654" cy="63681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55" name="Text Box 49">
            <a:extLst>
              <a:ext uri="{FF2B5EF4-FFF2-40B4-BE49-F238E27FC236}">
                <a16:creationId xmlns:a16="http://schemas.microsoft.com/office/drawing/2014/main" id="{58F8071E-3B8B-45DC-BA2C-69760A441D9C}"/>
              </a:ext>
            </a:extLst>
          </p:cNvPr>
          <p:cNvSpPr txBox="1">
            <a:spLocks noChangeArrowheads="1"/>
          </p:cNvSpPr>
          <p:nvPr/>
        </p:nvSpPr>
        <p:spPr bwMode="auto">
          <a:xfrm>
            <a:off x="6305247" y="4696263"/>
            <a:ext cx="93608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Afschrijvingstabel</a:t>
            </a:r>
            <a:endParaRPr lang="nl-NL" dirty="0"/>
          </a:p>
        </p:txBody>
      </p:sp>
      <p:sp>
        <p:nvSpPr>
          <p:cNvPr id="256" name="Line 51">
            <a:extLst>
              <a:ext uri="{FF2B5EF4-FFF2-40B4-BE49-F238E27FC236}">
                <a16:creationId xmlns:a16="http://schemas.microsoft.com/office/drawing/2014/main" id="{582E78A6-130A-4D2B-885E-00282C49AB2E}"/>
              </a:ext>
            </a:extLst>
          </p:cNvPr>
          <p:cNvSpPr>
            <a:spLocks noChangeShapeType="1"/>
          </p:cNvSpPr>
          <p:nvPr/>
        </p:nvSpPr>
        <p:spPr bwMode="auto">
          <a:xfrm flipH="1">
            <a:off x="7356180" y="4982013"/>
            <a:ext cx="571501"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nvGrpSpPr>
          <p:cNvPr id="257" name="Group 40">
            <a:extLst>
              <a:ext uri="{FF2B5EF4-FFF2-40B4-BE49-F238E27FC236}">
                <a16:creationId xmlns:a16="http://schemas.microsoft.com/office/drawing/2014/main" id="{D70E6B5E-C328-405F-A97E-113F85882481}"/>
              </a:ext>
            </a:extLst>
          </p:cNvPr>
          <p:cNvGrpSpPr>
            <a:grpSpLocks/>
          </p:cNvGrpSpPr>
          <p:nvPr/>
        </p:nvGrpSpPr>
        <p:grpSpPr bwMode="auto">
          <a:xfrm>
            <a:off x="7399182" y="5659921"/>
            <a:ext cx="1643138" cy="614938"/>
            <a:chOff x="3217" y="6769"/>
            <a:chExt cx="2340" cy="768"/>
          </a:xfrm>
        </p:grpSpPr>
        <p:sp>
          <p:nvSpPr>
            <p:cNvPr id="258" name="AutoShape 41">
              <a:extLst>
                <a:ext uri="{FF2B5EF4-FFF2-40B4-BE49-F238E27FC236}">
                  <a16:creationId xmlns:a16="http://schemas.microsoft.com/office/drawing/2014/main" id="{7E33DDDC-175C-4117-AAF2-AAC32B0A2686}"/>
                </a:ext>
              </a:extLst>
            </p:cNvPr>
            <p:cNvSpPr>
              <a:spLocks noChangeArrowheads="1"/>
            </p:cNvSpPr>
            <p:nvPr/>
          </p:nvSpPr>
          <p:spPr bwMode="auto">
            <a:xfrm>
              <a:off x="321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59" name="AutoShape 42">
              <a:extLst>
                <a:ext uri="{FF2B5EF4-FFF2-40B4-BE49-F238E27FC236}">
                  <a16:creationId xmlns:a16="http://schemas.microsoft.com/office/drawing/2014/main" id="{7F481AC8-3789-43EA-A300-93086F72014E}"/>
                </a:ext>
              </a:extLst>
            </p:cNvPr>
            <p:cNvSpPr>
              <a:spLocks noChangeArrowheads="1"/>
            </p:cNvSpPr>
            <p:nvPr/>
          </p:nvSpPr>
          <p:spPr bwMode="auto">
            <a:xfrm>
              <a:off x="393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60" name="AutoShape 43">
              <a:extLst>
                <a:ext uri="{FF2B5EF4-FFF2-40B4-BE49-F238E27FC236}">
                  <a16:creationId xmlns:a16="http://schemas.microsoft.com/office/drawing/2014/main" id="{51E87E41-0E10-4E1B-B864-505A317D4035}"/>
                </a:ext>
              </a:extLst>
            </p:cNvPr>
            <p:cNvSpPr>
              <a:spLocks noChangeArrowheads="1"/>
            </p:cNvSpPr>
            <p:nvPr/>
          </p:nvSpPr>
          <p:spPr bwMode="auto">
            <a:xfrm>
              <a:off x="465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61" name="Rectangle 44">
              <a:extLst>
                <a:ext uri="{FF2B5EF4-FFF2-40B4-BE49-F238E27FC236}">
                  <a16:creationId xmlns:a16="http://schemas.microsoft.com/office/drawing/2014/main" id="{E2D3AB48-2027-4B5A-9FAC-76BF0FEEDCF2}"/>
                </a:ext>
              </a:extLst>
            </p:cNvPr>
            <p:cNvSpPr>
              <a:spLocks noChangeArrowheads="1"/>
            </p:cNvSpPr>
            <p:nvPr/>
          </p:nvSpPr>
          <p:spPr bwMode="auto">
            <a:xfrm>
              <a:off x="3217" y="6997"/>
              <a:ext cx="2160" cy="540"/>
            </a:xfrm>
            <a:prstGeom prst="rect">
              <a:avLst/>
            </a:prstGeom>
            <a:solidFill>
              <a:srgbClr val="FF0000"/>
            </a:solidFill>
            <a:ln w="9525">
              <a:solidFill>
                <a:srgbClr val="000000"/>
              </a:solidFill>
              <a:miter lim="800000"/>
              <a:headEnd/>
              <a:tailEnd/>
            </a:ln>
          </p:spPr>
          <p:txBody>
            <a:bodyPr/>
            <a:lstStyle/>
            <a:p>
              <a:endParaRPr lang="nl-BE"/>
            </a:p>
          </p:txBody>
        </p:sp>
        <p:sp>
          <p:nvSpPr>
            <p:cNvPr id="262" name="Rectangle 45">
              <a:extLst>
                <a:ext uri="{FF2B5EF4-FFF2-40B4-BE49-F238E27FC236}">
                  <a16:creationId xmlns:a16="http://schemas.microsoft.com/office/drawing/2014/main" id="{CA1BC4B8-8092-40BA-AD7F-EA3377243750}"/>
                </a:ext>
              </a:extLst>
            </p:cNvPr>
            <p:cNvSpPr>
              <a:spLocks noChangeArrowheads="1"/>
            </p:cNvSpPr>
            <p:nvPr/>
          </p:nvSpPr>
          <p:spPr bwMode="auto">
            <a:xfrm>
              <a:off x="411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63" name="Rectangle 46">
              <a:extLst>
                <a:ext uri="{FF2B5EF4-FFF2-40B4-BE49-F238E27FC236}">
                  <a16:creationId xmlns:a16="http://schemas.microsoft.com/office/drawing/2014/main" id="{32B2ECF9-F18B-45C0-9DE1-C6A29DFC3E92}"/>
                </a:ext>
              </a:extLst>
            </p:cNvPr>
            <p:cNvSpPr>
              <a:spLocks noChangeArrowheads="1"/>
            </p:cNvSpPr>
            <p:nvPr/>
          </p:nvSpPr>
          <p:spPr bwMode="auto">
            <a:xfrm>
              <a:off x="357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64" name="Text Box 47">
              <a:extLst>
                <a:ext uri="{FF2B5EF4-FFF2-40B4-BE49-F238E27FC236}">
                  <a16:creationId xmlns:a16="http://schemas.microsoft.com/office/drawing/2014/main" id="{7616F68A-60A3-437A-9697-4ACA75062B04}"/>
                </a:ext>
              </a:extLst>
            </p:cNvPr>
            <p:cNvSpPr txBox="1">
              <a:spLocks noChangeArrowheads="1"/>
            </p:cNvSpPr>
            <p:nvPr/>
          </p:nvSpPr>
          <p:spPr bwMode="auto">
            <a:xfrm>
              <a:off x="4297" y="6949"/>
              <a:ext cx="12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Magazijn</a:t>
              </a:r>
              <a:endParaRPr lang="nl-NL"/>
            </a:p>
          </p:txBody>
        </p:sp>
      </p:grpSp>
      <p:sp>
        <p:nvSpPr>
          <p:cNvPr id="265" name="AutoShape 48">
            <a:extLst>
              <a:ext uri="{FF2B5EF4-FFF2-40B4-BE49-F238E27FC236}">
                <a16:creationId xmlns:a16="http://schemas.microsoft.com/office/drawing/2014/main" id="{EF9216E7-00FE-48AB-B3AF-F1766FCB4167}"/>
              </a:ext>
            </a:extLst>
          </p:cNvPr>
          <p:cNvSpPr>
            <a:spLocks noChangeArrowheads="1"/>
          </p:cNvSpPr>
          <p:nvPr/>
        </p:nvSpPr>
        <p:spPr bwMode="auto">
          <a:xfrm>
            <a:off x="6252634" y="5558102"/>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66" name="Text Box 49">
            <a:extLst>
              <a:ext uri="{FF2B5EF4-FFF2-40B4-BE49-F238E27FC236}">
                <a16:creationId xmlns:a16="http://schemas.microsoft.com/office/drawing/2014/main" id="{FF572364-29EA-40B9-85A2-1F99D143A2DF}"/>
              </a:ext>
            </a:extLst>
          </p:cNvPr>
          <p:cNvSpPr txBox="1">
            <a:spLocks noChangeArrowheads="1"/>
          </p:cNvSpPr>
          <p:nvPr/>
        </p:nvSpPr>
        <p:spPr bwMode="auto">
          <a:xfrm>
            <a:off x="6253466" y="5692340"/>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Inventaris</a:t>
            </a:r>
          </a:p>
          <a:p>
            <a:pPr algn="ctr" eaLnBrk="1" hangingPunct="1"/>
            <a:r>
              <a:rPr lang="nl-NL" sz="1000" dirty="0"/>
              <a:t>lijst</a:t>
            </a:r>
            <a:endParaRPr lang="nl-NL" dirty="0"/>
          </a:p>
        </p:txBody>
      </p:sp>
      <p:sp>
        <p:nvSpPr>
          <p:cNvPr id="267" name="Line 51">
            <a:extLst>
              <a:ext uri="{FF2B5EF4-FFF2-40B4-BE49-F238E27FC236}">
                <a16:creationId xmlns:a16="http://schemas.microsoft.com/office/drawing/2014/main" id="{3B6FFBE7-5A21-4986-8088-751650AA21E6}"/>
              </a:ext>
            </a:extLst>
          </p:cNvPr>
          <p:cNvSpPr>
            <a:spLocks noChangeShapeType="1"/>
          </p:cNvSpPr>
          <p:nvPr/>
        </p:nvSpPr>
        <p:spPr bwMode="auto">
          <a:xfrm flipH="1">
            <a:off x="7032285" y="6043141"/>
            <a:ext cx="449710" cy="578"/>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8" name="Line 51">
            <a:extLst>
              <a:ext uri="{FF2B5EF4-FFF2-40B4-BE49-F238E27FC236}">
                <a16:creationId xmlns:a16="http://schemas.microsoft.com/office/drawing/2014/main" id="{E43DC7C0-21D1-4FD1-85BD-880A9C281155}"/>
              </a:ext>
            </a:extLst>
          </p:cNvPr>
          <p:cNvSpPr>
            <a:spLocks noChangeShapeType="1"/>
          </p:cNvSpPr>
          <p:nvPr/>
        </p:nvSpPr>
        <p:spPr bwMode="auto">
          <a:xfrm flipH="1" flipV="1">
            <a:off x="5216297" y="4683417"/>
            <a:ext cx="1013502" cy="245143"/>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9" name="TextBox 268">
            <a:extLst>
              <a:ext uri="{FF2B5EF4-FFF2-40B4-BE49-F238E27FC236}">
                <a16:creationId xmlns:a16="http://schemas.microsoft.com/office/drawing/2014/main" id="{52072FAA-ED30-40E7-A2B4-8897CC8199B8}"/>
              </a:ext>
            </a:extLst>
          </p:cNvPr>
          <p:cNvSpPr txBox="1"/>
          <p:nvPr/>
        </p:nvSpPr>
        <p:spPr>
          <a:xfrm rot="824002">
            <a:off x="5224414" y="4582555"/>
            <a:ext cx="1062983" cy="276999"/>
          </a:xfrm>
          <a:prstGeom prst="rect">
            <a:avLst/>
          </a:prstGeom>
          <a:noFill/>
        </p:spPr>
        <p:txBody>
          <a:bodyPr wrap="none" rtlCol="0">
            <a:spAutoFit/>
          </a:bodyPr>
          <a:lstStyle/>
          <a:p>
            <a:r>
              <a:rPr lang="nl-BE" sz="1200" dirty="0"/>
              <a:t>Afschrijvingen</a:t>
            </a:r>
          </a:p>
        </p:txBody>
      </p:sp>
      <p:sp>
        <p:nvSpPr>
          <p:cNvPr id="270" name="TextBox 269">
            <a:extLst>
              <a:ext uri="{FF2B5EF4-FFF2-40B4-BE49-F238E27FC236}">
                <a16:creationId xmlns:a16="http://schemas.microsoft.com/office/drawing/2014/main" id="{B71762AF-C941-40D7-995E-5616FF71F8F4}"/>
              </a:ext>
            </a:extLst>
          </p:cNvPr>
          <p:cNvSpPr txBox="1"/>
          <p:nvPr/>
        </p:nvSpPr>
        <p:spPr>
          <a:xfrm rot="1912918">
            <a:off x="5341532" y="5026914"/>
            <a:ext cx="1099354" cy="461665"/>
          </a:xfrm>
          <a:prstGeom prst="rect">
            <a:avLst/>
          </a:prstGeom>
          <a:noFill/>
        </p:spPr>
        <p:txBody>
          <a:bodyPr wrap="square" rtlCol="0">
            <a:spAutoFit/>
          </a:bodyPr>
          <a:lstStyle/>
          <a:p>
            <a:r>
              <a:rPr lang="nl-BE" sz="1200" dirty="0"/>
              <a:t>Voorraad-wijziging</a:t>
            </a:r>
          </a:p>
        </p:txBody>
      </p:sp>
      <p:sp>
        <p:nvSpPr>
          <p:cNvPr id="271" name="Line 51">
            <a:extLst>
              <a:ext uri="{FF2B5EF4-FFF2-40B4-BE49-F238E27FC236}">
                <a16:creationId xmlns:a16="http://schemas.microsoft.com/office/drawing/2014/main" id="{FE9713EF-79E3-4A90-918E-527AFECD1023}"/>
              </a:ext>
            </a:extLst>
          </p:cNvPr>
          <p:cNvSpPr>
            <a:spLocks noChangeShapeType="1"/>
          </p:cNvSpPr>
          <p:nvPr/>
        </p:nvSpPr>
        <p:spPr bwMode="auto">
          <a:xfrm flipH="1" flipV="1">
            <a:off x="5184824" y="4854402"/>
            <a:ext cx="1192302" cy="70369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72" name="Text Box 49">
            <a:extLst>
              <a:ext uri="{FF2B5EF4-FFF2-40B4-BE49-F238E27FC236}">
                <a16:creationId xmlns:a16="http://schemas.microsoft.com/office/drawing/2014/main" id="{2F84D984-EF49-453E-8F38-3E3B32A6F6CB}"/>
              </a:ext>
            </a:extLst>
          </p:cNvPr>
          <p:cNvSpPr txBox="1">
            <a:spLocks noChangeArrowheads="1"/>
          </p:cNvSpPr>
          <p:nvPr/>
        </p:nvSpPr>
        <p:spPr bwMode="auto">
          <a:xfrm>
            <a:off x="4328713" y="5514076"/>
            <a:ext cx="1684887" cy="14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marL="171450" indent="-171450" eaLnBrk="1" hangingPunct="1">
              <a:buFontTx/>
              <a:buChar char="-"/>
            </a:pPr>
            <a:r>
              <a:rPr lang="nl-NL" sz="1000" dirty="0"/>
              <a:t>Voorzieningen</a:t>
            </a:r>
          </a:p>
          <a:p>
            <a:pPr marL="171450" indent="-171450" eaLnBrk="1" hangingPunct="1">
              <a:buFontTx/>
              <a:buChar char="-"/>
            </a:pPr>
            <a:r>
              <a:rPr lang="nl-NL" sz="1000" dirty="0"/>
              <a:t>Correcties</a:t>
            </a:r>
          </a:p>
          <a:p>
            <a:pPr marL="171450" indent="-171450" eaLnBrk="1" hangingPunct="1">
              <a:buFontTx/>
              <a:buChar char="-"/>
            </a:pPr>
            <a:r>
              <a:rPr lang="nl-NL" sz="1000" dirty="0"/>
              <a:t>Te </a:t>
            </a:r>
            <a:r>
              <a:rPr lang="nl-NL" sz="1000" dirty="0" err="1"/>
              <a:t>ontv.ft</a:t>
            </a:r>
            <a:r>
              <a:rPr lang="nl-NL" sz="1000" dirty="0"/>
              <a:t>.</a:t>
            </a:r>
          </a:p>
          <a:p>
            <a:pPr marL="171450" indent="-171450" eaLnBrk="1" hangingPunct="1">
              <a:buFontTx/>
              <a:buChar char="-"/>
            </a:pPr>
            <a:r>
              <a:rPr lang="nl-NL" sz="1000" dirty="0"/>
              <a:t>Te </a:t>
            </a:r>
            <a:r>
              <a:rPr lang="nl-NL" sz="1000" dirty="0" err="1"/>
              <a:t>verz</a:t>
            </a:r>
            <a:r>
              <a:rPr lang="nl-NL" sz="1000" dirty="0"/>
              <a:t>. ft.</a:t>
            </a:r>
          </a:p>
          <a:p>
            <a:pPr marL="171450" indent="-171450" eaLnBrk="1" hangingPunct="1">
              <a:buFontTx/>
              <a:buChar char="-"/>
            </a:pPr>
            <a:r>
              <a:rPr lang="nl-NL" sz="1000" dirty="0" err="1"/>
              <a:t>Waardevermind</a:t>
            </a:r>
            <a:r>
              <a:rPr lang="nl-NL" sz="1000" dirty="0"/>
              <a:t>.</a:t>
            </a:r>
          </a:p>
          <a:p>
            <a:pPr marL="171450" indent="-171450" eaLnBrk="1" hangingPunct="1">
              <a:buFontTx/>
              <a:buChar char="-"/>
            </a:pPr>
            <a:r>
              <a:rPr lang="nl-NL" sz="1000" dirty="0"/>
              <a:t>Compensaties</a:t>
            </a:r>
          </a:p>
          <a:p>
            <a:pPr marL="171450" indent="-171450" eaLnBrk="1" hangingPunct="1">
              <a:buFontTx/>
              <a:buChar char="-"/>
            </a:pPr>
            <a:r>
              <a:rPr lang="nl-NL" sz="1000" dirty="0"/>
              <a:t>Verlopen Intresten</a:t>
            </a:r>
          </a:p>
          <a:p>
            <a:pPr marL="171450" indent="-171450" eaLnBrk="1" hangingPunct="1">
              <a:buFontTx/>
              <a:buChar char="-"/>
            </a:pPr>
            <a:r>
              <a:rPr lang="nl-NL" sz="1000" dirty="0"/>
              <a:t>Resultaatsbestemming</a:t>
            </a:r>
          </a:p>
          <a:p>
            <a:pPr marL="171450" indent="-171450" eaLnBrk="1" hangingPunct="1">
              <a:buFontTx/>
              <a:buChar char="-"/>
            </a:pPr>
            <a:endParaRPr lang="nl-NL" sz="1000" dirty="0"/>
          </a:p>
          <a:p>
            <a:pPr marL="171450" indent="-171450" eaLnBrk="1" hangingPunct="1">
              <a:buFontTx/>
              <a:buChar char="-"/>
            </a:pPr>
            <a:endParaRPr lang="nl-NL" sz="1000" dirty="0"/>
          </a:p>
          <a:p>
            <a:pPr algn="ctr" eaLnBrk="1" hangingPunct="1"/>
            <a:endParaRPr lang="nl-NL" dirty="0"/>
          </a:p>
        </p:txBody>
      </p:sp>
      <p:sp>
        <p:nvSpPr>
          <p:cNvPr id="273" name="Text Box 53">
            <a:extLst>
              <a:ext uri="{FF2B5EF4-FFF2-40B4-BE49-F238E27FC236}">
                <a16:creationId xmlns:a16="http://schemas.microsoft.com/office/drawing/2014/main" id="{2042E51E-9B00-4F62-BB53-C007DD22A88F}"/>
              </a:ext>
            </a:extLst>
          </p:cNvPr>
          <p:cNvSpPr txBox="1">
            <a:spLocks noChangeArrowheads="1"/>
          </p:cNvSpPr>
          <p:nvPr/>
        </p:nvSpPr>
        <p:spPr bwMode="auto">
          <a:xfrm>
            <a:off x="3995428" y="5365916"/>
            <a:ext cx="2087059" cy="457200"/>
          </a:xfrm>
          <a:prstGeom prst="rect">
            <a:avLst/>
          </a:prstGeom>
          <a:noFill/>
          <a:ln>
            <a:noFill/>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b="1" u="sng" dirty="0"/>
              <a:t>Afsluitingsbewerkingen</a:t>
            </a:r>
            <a:endParaRPr lang="nl-NL" b="1" dirty="0"/>
          </a:p>
        </p:txBody>
      </p:sp>
      <p:sp>
        <p:nvSpPr>
          <p:cNvPr id="274" name="Line 51">
            <a:extLst>
              <a:ext uri="{FF2B5EF4-FFF2-40B4-BE49-F238E27FC236}">
                <a16:creationId xmlns:a16="http://schemas.microsoft.com/office/drawing/2014/main" id="{D41AC3AA-D2D0-4A65-84E8-417E074A6DC8}"/>
              </a:ext>
            </a:extLst>
          </p:cNvPr>
          <p:cNvSpPr>
            <a:spLocks noChangeShapeType="1"/>
          </p:cNvSpPr>
          <p:nvPr/>
        </p:nvSpPr>
        <p:spPr bwMode="auto">
          <a:xfrm flipH="1" flipV="1">
            <a:off x="4694747" y="4877219"/>
            <a:ext cx="151178" cy="52743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pic>
        <p:nvPicPr>
          <p:cNvPr id="275" name="Picture 274">
            <a:extLst>
              <a:ext uri="{FF2B5EF4-FFF2-40B4-BE49-F238E27FC236}">
                <a16:creationId xmlns:a16="http://schemas.microsoft.com/office/drawing/2014/main" id="{98653176-F0F1-4FCC-AAB4-58C4D2C065BE}"/>
              </a:ext>
            </a:extLst>
          </p:cNvPr>
          <p:cNvPicPr>
            <a:picLocks noChangeAspect="1"/>
          </p:cNvPicPr>
          <p:nvPr/>
        </p:nvPicPr>
        <p:blipFill>
          <a:blip r:embed="rId3"/>
          <a:stretch>
            <a:fillRect/>
          </a:stretch>
        </p:blipFill>
        <p:spPr>
          <a:xfrm>
            <a:off x="466939" y="4342926"/>
            <a:ext cx="826803" cy="1185717"/>
          </a:xfrm>
          <a:prstGeom prst="rect">
            <a:avLst/>
          </a:prstGeom>
          <a:ln w="38100">
            <a:solidFill>
              <a:srgbClr val="FF0000"/>
            </a:solidFill>
          </a:ln>
        </p:spPr>
      </p:pic>
      <p:sp>
        <p:nvSpPr>
          <p:cNvPr id="276" name="Line 52">
            <a:extLst>
              <a:ext uri="{FF2B5EF4-FFF2-40B4-BE49-F238E27FC236}">
                <a16:creationId xmlns:a16="http://schemas.microsoft.com/office/drawing/2014/main" id="{35148AAD-FEBB-4E61-8C60-B11CB79C9895}"/>
              </a:ext>
            </a:extLst>
          </p:cNvPr>
          <p:cNvSpPr>
            <a:spLocks noChangeShapeType="1"/>
          </p:cNvSpPr>
          <p:nvPr/>
        </p:nvSpPr>
        <p:spPr bwMode="auto">
          <a:xfrm>
            <a:off x="893153" y="3913480"/>
            <a:ext cx="0" cy="38135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77" name="Text Box 55">
            <a:extLst>
              <a:ext uri="{FF2B5EF4-FFF2-40B4-BE49-F238E27FC236}">
                <a16:creationId xmlns:a16="http://schemas.microsoft.com/office/drawing/2014/main" id="{BBD261F6-720A-459A-B556-E271A60C2613}"/>
              </a:ext>
            </a:extLst>
          </p:cNvPr>
          <p:cNvSpPr txBox="1">
            <a:spLocks noChangeArrowheads="1"/>
          </p:cNvSpPr>
          <p:nvPr/>
        </p:nvSpPr>
        <p:spPr bwMode="auto">
          <a:xfrm>
            <a:off x="483410" y="4676596"/>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Jaar-</a:t>
            </a:r>
          </a:p>
          <a:p>
            <a:pPr algn="ctr" eaLnBrk="1" hangingPunct="1"/>
            <a:r>
              <a:rPr lang="nl-NL" sz="1000" dirty="0"/>
              <a:t>Rekening</a:t>
            </a:r>
          </a:p>
          <a:p>
            <a:pPr algn="ctr" eaLnBrk="1" hangingPunct="1"/>
            <a:r>
              <a:rPr lang="nl-NL" sz="1000" dirty="0" err="1"/>
              <a:t>Nat.B.B</a:t>
            </a:r>
            <a:r>
              <a:rPr lang="nl-NL" sz="1000" dirty="0"/>
              <a:t>.</a:t>
            </a:r>
            <a:endParaRPr lang="nl-NL" dirty="0"/>
          </a:p>
        </p:txBody>
      </p:sp>
      <p:sp>
        <p:nvSpPr>
          <p:cNvPr id="278" name="Line 50">
            <a:extLst>
              <a:ext uri="{FF2B5EF4-FFF2-40B4-BE49-F238E27FC236}">
                <a16:creationId xmlns:a16="http://schemas.microsoft.com/office/drawing/2014/main" id="{68B5E679-8A32-4907-8F67-EB74A2276A8B}"/>
              </a:ext>
            </a:extLst>
          </p:cNvPr>
          <p:cNvSpPr>
            <a:spLocks noChangeShapeType="1"/>
          </p:cNvSpPr>
          <p:nvPr/>
        </p:nvSpPr>
        <p:spPr bwMode="auto">
          <a:xfrm flipH="1" flipV="1">
            <a:off x="1338759" y="5505604"/>
            <a:ext cx="629637" cy="40052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 name="TextBox 1">
            <a:extLst>
              <a:ext uri="{FF2B5EF4-FFF2-40B4-BE49-F238E27FC236}">
                <a16:creationId xmlns:a16="http://schemas.microsoft.com/office/drawing/2014/main" id="{31E676A5-75FD-42BC-8773-862CCD3C972B}"/>
              </a:ext>
            </a:extLst>
          </p:cNvPr>
          <p:cNvSpPr txBox="1"/>
          <p:nvPr/>
        </p:nvSpPr>
        <p:spPr>
          <a:xfrm>
            <a:off x="336248" y="5740149"/>
            <a:ext cx="1197572" cy="369332"/>
          </a:xfrm>
          <a:prstGeom prst="rect">
            <a:avLst/>
          </a:prstGeom>
          <a:noFill/>
        </p:spPr>
        <p:txBody>
          <a:bodyPr wrap="none" rtlCol="0">
            <a:spAutoFit/>
          </a:bodyPr>
          <a:lstStyle/>
          <a:p>
            <a:r>
              <a:rPr lang="nl-BE" dirty="0"/>
              <a:t>Toelichting</a:t>
            </a:r>
          </a:p>
        </p:txBody>
      </p:sp>
      <p:sp>
        <p:nvSpPr>
          <p:cNvPr id="3" name="Freeform: Shape 2">
            <a:extLst>
              <a:ext uri="{FF2B5EF4-FFF2-40B4-BE49-F238E27FC236}">
                <a16:creationId xmlns:a16="http://schemas.microsoft.com/office/drawing/2014/main" id="{6D6C120F-CD76-4A61-BB66-F941C491E175}"/>
              </a:ext>
            </a:extLst>
          </p:cNvPr>
          <p:cNvSpPr/>
          <p:nvPr/>
        </p:nvSpPr>
        <p:spPr>
          <a:xfrm>
            <a:off x="818102" y="6092982"/>
            <a:ext cx="2298198" cy="473923"/>
          </a:xfrm>
          <a:custGeom>
            <a:avLst/>
            <a:gdLst>
              <a:gd name="connsiteX0" fmla="*/ 32930 w 2298198"/>
              <a:gd name="connsiteY0" fmla="*/ 0 h 473923"/>
              <a:gd name="connsiteX1" fmla="*/ 286427 w 2298198"/>
              <a:gd name="connsiteY1" fmla="*/ 334978 h 473923"/>
              <a:gd name="connsiteX2" fmla="*/ 2124281 w 2298198"/>
              <a:gd name="connsiteY2" fmla="*/ 461727 h 473923"/>
              <a:gd name="connsiteX3" fmla="*/ 2115227 w 2298198"/>
              <a:gd name="connsiteY3" fmla="*/ 461727 h 473923"/>
            </a:gdLst>
            <a:ahLst/>
            <a:cxnLst>
              <a:cxn ang="0">
                <a:pos x="connsiteX0" y="connsiteY0"/>
              </a:cxn>
              <a:cxn ang="0">
                <a:pos x="connsiteX1" y="connsiteY1"/>
              </a:cxn>
              <a:cxn ang="0">
                <a:pos x="connsiteX2" y="connsiteY2"/>
              </a:cxn>
              <a:cxn ang="0">
                <a:pos x="connsiteX3" y="connsiteY3"/>
              </a:cxn>
            </a:cxnLst>
            <a:rect l="l" t="t" r="r" b="b"/>
            <a:pathLst>
              <a:path w="2298198" h="473923">
                <a:moveTo>
                  <a:pt x="32930" y="0"/>
                </a:moveTo>
                <a:cubicBezTo>
                  <a:pt x="-14601" y="129012"/>
                  <a:pt x="-62132" y="258024"/>
                  <a:pt x="286427" y="334978"/>
                </a:cubicBezTo>
                <a:cubicBezTo>
                  <a:pt x="634986" y="411933"/>
                  <a:pt x="2124281" y="461727"/>
                  <a:pt x="2124281" y="461727"/>
                </a:cubicBezTo>
                <a:cubicBezTo>
                  <a:pt x="2429081" y="482852"/>
                  <a:pt x="2272154" y="472289"/>
                  <a:pt x="2115227" y="461727"/>
                </a:cubicBezTo>
              </a:path>
            </a:pathLst>
          </a:custGeom>
          <a:noFill/>
          <a:ln w="38100">
            <a:solidFill>
              <a:schemeClr val="tx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tangle 3">
            <a:extLst>
              <a:ext uri="{FF2B5EF4-FFF2-40B4-BE49-F238E27FC236}">
                <a16:creationId xmlns:a16="http://schemas.microsoft.com/office/drawing/2014/main" id="{D67E4889-D872-4114-8BA1-515E4CC7DFD6}"/>
              </a:ext>
            </a:extLst>
          </p:cNvPr>
          <p:cNvSpPr/>
          <p:nvPr/>
        </p:nvSpPr>
        <p:spPr>
          <a:xfrm>
            <a:off x="172016" y="168080"/>
            <a:ext cx="8971984" cy="6626626"/>
          </a:xfrm>
          <a:prstGeom prst="rect">
            <a:avLst/>
          </a:prstGeom>
          <a:solidFill>
            <a:srgbClr val="FFFFFF">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0354" name="Rectangle 2"/>
          <p:cNvSpPr>
            <a:spLocks noGrp="1" noChangeArrowheads="1"/>
          </p:cNvSpPr>
          <p:nvPr>
            <p:ph type="title"/>
          </p:nvPr>
        </p:nvSpPr>
        <p:spPr>
          <a:xfrm>
            <a:off x="503564" y="362151"/>
            <a:ext cx="3940175" cy="1325563"/>
          </a:xfrm>
        </p:spPr>
        <p:txBody>
          <a:bodyPr>
            <a:normAutofit/>
          </a:bodyPr>
          <a:lstStyle/>
          <a:p>
            <a:r>
              <a:rPr lang="nl-NL" sz="3800" dirty="0"/>
              <a:t>Verificatie</a:t>
            </a:r>
          </a:p>
        </p:txBody>
      </p:sp>
      <p:grpSp>
        <p:nvGrpSpPr>
          <p:cNvPr id="147" name="Group 146">
            <a:extLst>
              <a:ext uri="{FF2B5EF4-FFF2-40B4-BE49-F238E27FC236}">
                <a16:creationId xmlns:a16="http://schemas.microsoft.com/office/drawing/2014/main" id="{938C6960-D46B-4D32-A009-F7C8315AF98B}"/>
              </a:ext>
            </a:extLst>
          </p:cNvPr>
          <p:cNvGrpSpPr/>
          <p:nvPr/>
        </p:nvGrpSpPr>
        <p:grpSpPr>
          <a:xfrm>
            <a:off x="7434214" y="2109207"/>
            <a:ext cx="723762" cy="1097772"/>
            <a:chOff x="7359417" y="2028652"/>
            <a:chExt cx="723762" cy="1097772"/>
          </a:xfrm>
        </p:grpSpPr>
        <p:grpSp>
          <p:nvGrpSpPr>
            <p:cNvPr id="148" name="Group 49">
              <a:extLst>
                <a:ext uri="{FF2B5EF4-FFF2-40B4-BE49-F238E27FC236}">
                  <a16:creationId xmlns:a16="http://schemas.microsoft.com/office/drawing/2014/main" id="{01E7AB4B-71BD-4F24-92A9-DD2CE2FE82A6}"/>
                </a:ext>
              </a:extLst>
            </p:cNvPr>
            <p:cNvGrpSpPr>
              <a:grpSpLocks/>
            </p:cNvGrpSpPr>
            <p:nvPr/>
          </p:nvGrpSpPr>
          <p:grpSpPr bwMode="auto">
            <a:xfrm>
              <a:off x="7422685" y="2028652"/>
              <a:ext cx="377491" cy="1097772"/>
              <a:chOff x="5917" y="13117"/>
              <a:chExt cx="893" cy="1980"/>
            </a:xfrm>
          </p:grpSpPr>
          <p:sp>
            <p:nvSpPr>
              <p:cNvPr id="284" name="Rectangle 50">
                <a:extLst>
                  <a:ext uri="{FF2B5EF4-FFF2-40B4-BE49-F238E27FC236}">
                    <a16:creationId xmlns:a16="http://schemas.microsoft.com/office/drawing/2014/main" id="{EFEF4C28-02E6-48BD-BF22-73BF6188981C}"/>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85" name="Freeform 51">
                <a:extLst>
                  <a:ext uri="{FF2B5EF4-FFF2-40B4-BE49-F238E27FC236}">
                    <a16:creationId xmlns:a16="http://schemas.microsoft.com/office/drawing/2014/main" id="{F9BEEEB2-341A-4A60-B9E7-B398F930171A}"/>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86" name="Oval 52">
                <a:extLst>
                  <a:ext uri="{FF2B5EF4-FFF2-40B4-BE49-F238E27FC236}">
                    <a16:creationId xmlns:a16="http://schemas.microsoft.com/office/drawing/2014/main" id="{E7840F5A-9A2E-4817-9C9A-CF4CCBCAC206}"/>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87" name="Line 53">
                <a:extLst>
                  <a:ext uri="{FF2B5EF4-FFF2-40B4-BE49-F238E27FC236}">
                    <a16:creationId xmlns:a16="http://schemas.microsoft.com/office/drawing/2014/main" id="{79E02551-11E2-4FA5-8BBF-0CE050EE1034}"/>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88" name="Line 54">
                <a:extLst>
                  <a:ext uri="{FF2B5EF4-FFF2-40B4-BE49-F238E27FC236}">
                    <a16:creationId xmlns:a16="http://schemas.microsoft.com/office/drawing/2014/main" id="{FE4FA415-4CCE-4B8F-A6E6-B0A9D7A9AD6C}"/>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49" name="Text Box 56">
              <a:extLst>
                <a:ext uri="{FF2B5EF4-FFF2-40B4-BE49-F238E27FC236}">
                  <a16:creationId xmlns:a16="http://schemas.microsoft.com/office/drawing/2014/main" id="{E127E41F-60E9-472C-8B19-D9ECE6579E45}"/>
                </a:ext>
              </a:extLst>
            </p:cNvPr>
            <p:cNvSpPr txBox="1">
              <a:spLocks noChangeArrowheads="1"/>
            </p:cNvSpPr>
            <p:nvPr/>
          </p:nvSpPr>
          <p:spPr bwMode="auto">
            <a:xfrm>
              <a:off x="7359417" y="2269479"/>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grpSp>
          <p:nvGrpSpPr>
            <p:cNvPr id="150" name="Group 49">
              <a:extLst>
                <a:ext uri="{FF2B5EF4-FFF2-40B4-BE49-F238E27FC236}">
                  <a16:creationId xmlns:a16="http://schemas.microsoft.com/office/drawing/2014/main" id="{8A2D186C-9D08-4E9A-A26E-E1AA66B11B83}"/>
                </a:ext>
              </a:extLst>
            </p:cNvPr>
            <p:cNvGrpSpPr>
              <a:grpSpLocks/>
            </p:cNvGrpSpPr>
            <p:nvPr/>
          </p:nvGrpSpPr>
          <p:grpSpPr bwMode="auto">
            <a:xfrm>
              <a:off x="7723609" y="2039956"/>
              <a:ext cx="359570" cy="1042514"/>
              <a:chOff x="5917" y="13117"/>
              <a:chExt cx="877" cy="1980"/>
            </a:xfrm>
          </p:grpSpPr>
          <p:sp>
            <p:nvSpPr>
              <p:cNvPr id="279" name="Rectangle 50">
                <a:extLst>
                  <a:ext uri="{FF2B5EF4-FFF2-40B4-BE49-F238E27FC236}">
                    <a16:creationId xmlns:a16="http://schemas.microsoft.com/office/drawing/2014/main" id="{6DA87389-1D6C-4EBE-BBFB-BA5F4C2ECA73}"/>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80" name="Freeform 51">
                <a:extLst>
                  <a:ext uri="{FF2B5EF4-FFF2-40B4-BE49-F238E27FC236}">
                    <a16:creationId xmlns:a16="http://schemas.microsoft.com/office/drawing/2014/main" id="{BECB7B32-DA79-4889-8859-98233CE878BB}"/>
                  </a:ext>
                </a:extLst>
              </p:cNvPr>
              <p:cNvSpPr>
                <a:spLocks/>
              </p:cNvSpPr>
              <p:nvPr/>
            </p:nvSpPr>
            <p:spPr bwMode="auto">
              <a:xfrm>
                <a:off x="6434"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81" name="Oval 52">
                <a:extLst>
                  <a:ext uri="{FF2B5EF4-FFF2-40B4-BE49-F238E27FC236}">
                    <a16:creationId xmlns:a16="http://schemas.microsoft.com/office/drawing/2014/main" id="{645BB18A-C4E2-4226-8865-C29F7BD4A125}"/>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82" name="Line 53">
                <a:extLst>
                  <a:ext uri="{FF2B5EF4-FFF2-40B4-BE49-F238E27FC236}">
                    <a16:creationId xmlns:a16="http://schemas.microsoft.com/office/drawing/2014/main" id="{9D5C1B73-713C-4141-AEC3-A2D00636E991}"/>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83" name="Line 54">
                <a:extLst>
                  <a:ext uri="{FF2B5EF4-FFF2-40B4-BE49-F238E27FC236}">
                    <a16:creationId xmlns:a16="http://schemas.microsoft.com/office/drawing/2014/main" id="{1D0ABDAB-C3C2-416A-BE5B-C438E9C4721E}"/>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53" name="Text Box 56">
              <a:extLst>
                <a:ext uri="{FF2B5EF4-FFF2-40B4-BE49-F238E27FC236}">
                  <a16:creationId xmlns:a16="http://schemas.microsoft.com/office/drawing/2014/main" id="{67794229-1667-490C-8001-5DD185972DA0}"/>
                </a:ext>
              </a:extLst>
            </p:cNvPr>
            <p:cNvSpPr txBox="1">
              <a:spLocks noChangeArrowheads="1"/>
            </p:cNvSpPr>
            <p:nvPr/>
          </p:nvSpPr>
          <p:spPr bwMode="auto">
            <a:xfrm>
              <a:off x="7670304" y="2275956"/>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sp>
          <p:nvSpPr>
            <p:cNvPr id="158" name="Freeform: Shape 157">
              <a:extLst>
                <a:ext uri="{FF2B5EF4-FFF2-40B4-BE49-F238E27FC236}">
                  <a16:creationId xmlns:a16="http://schemas.microsoft.com/office/drawing/2014/main" id="{20D7E51D-72B0-49E8-9061-6DA315D3AF88}"/>
                </a:ext>
              </a:extLst>
            </p:cNvPr>
            <p:cNvSpPr/>
            <p:nvPr/>
          </p:nvSpPr>
          <p:spPr>
            <a:xfrm>
              <a:off x="7448696" y="2048611"/>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9" name="Freeform: Shape 158">
              <a:extLst>
                <a:ext uri="{FF2B5EF4-FFF2-40B4-BE49-F238E27FC236}">
                  <a16:creationId xmlns:a16="http://schemas.microsoft.com/office/drawing/2014/main" id="{E668660E-7524-4FA3-BA2B-3B6E1919870A}"/>
                </a:ext>
              </a:extLst>
            </p:cNvPr>
            <p:cNvSpPr/>
            <p:nvPr/>
          </p:nvSpPr>
          <p:spPr>
            <a:xfrm>
              <a:off x="7736053" y="2051618"/>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289" name="AutoShape 36">
            <a:extLst>
              <a:ext uri="{FF2B5EF4-FFF2-40B4-BE49-F238E27FC236}">
                <a16:creationId xmlns:a16="http://schemas.microsoft.com/office/drawing/2014/main" id="{AE93B5E8-E102-4E20-A756-1AF415BB2B83}"/>
              </a:ext>
            </a:extLst>
          </p:cNvPr>
          <p:cNvSpPr>
            <a:spLocks noChangeArrowheads="1"/>
          </p:cNvSpPr>
          <p:nvPr/>
        </p:nvSpPr>
        <p:spPr bwMode="auto">
          <a:xfrm>
            <a:off x="8022968" y="3341159"/>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90" name="Text Box 37">
            <a:extLst>
              <a:ext uri="{FF2B5EF4-FFF2-40B4-BE49-F238E27FC236}">
                <a16:creationId xmlns:a16="http://schemas.microsoft.com/office/drawing/2014/main" id="{C6F9C84B-F63F-4BC3-92E1-E65CE428F686}"/>
              </a:ext>
            </a:extLst>
          </p:cNvPr>
          <p:cNvSpPr txBox="1">
            <a:spLocks noChangeArrowheads="1"/>
          </p:cNvSpPr>
          <p:nvPr/>
        </p:nvSpPr>
        <p:spPr bwMode="auto">
          <a:xfrm>
            <a:off x="8022968" y="3425296"/>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err="1"/>
              <a:t>leveran</a:t>
            </a:r>
            <a:r>
              <a:rPr lang="nl-NL" sz="1000" dirty="0"/>
              <a:t>-</a:t>
            </a:r>
          </a:p>
          <a:p>
            <a:pPr algn="ctr" eaLnBrk="1" hangingPunct="1"/>
            <a:r>
              <a:rPr lang="nl-BE" sz="1000" dirty="0" err="1"/>
              <a:t>cier</a:t>
            </a:r>
            <a:endParaRPr lang="nl-NL" dirty="0"/>
          </a:p>
        </p:txBody>
      </p:sp>
      <p:sp>
        <p:nvSpPr>
          <p:cNvPr id="291" name="TextBox 290">
            <a:extLst>
              <a:ext uri="{FF2B5EF4-FFF2-40B4-BE49-F238E27FC236}">
                <a16:creationId xmlns:a16="http://schemas.microsoft.com/office/drawing/2014/main" id="{BB2D3426-C5BE-468B-8DBB-262BA8CA2A1D}"/>
              </a:ext>
            </a:extLst>
          </p:cNvPr>
          <p:cNvSpPr txBox="1"/>
          <p:nvPr/>
        </p:nvSpPr>
        <p:spPr>
          <a:xfrm rot="1270768">
            <a:off x="5668296" y="4144692"/>
            <a:ext cx="3071458" cy="830997"/>
          </a:xfrm>
          <a:prstGeom prst="rect">
            <a:avLst/>
          </a:prstGeom>
          <a:noFill/>
        </p:spPr>
        <p:txBody>
          <a:bodyPr wrap="square" rtlCol="0">
            <a:spAutoFit/>
          </a:bodyPr>
          <a:lstStyle/>
          <a:p>
            <a:r>
              <a:rPr lang="nl-BE" sz="2400" b="1" dirty="0">
                <a:solidFill>
                  <a:srgbClr val="4472BE"/>
                </a:solidFill>
              </a:rPr>
              <a:t>Overeenstemming met </a:t>
            </a:r>
            <a:r>
              <a:rPr lang="nl-BE" sz="2400" b="1" dirty="0" err="1">
                <a:solidFill>
                  <a:srgbClr val="4472BE"/>
                </a:solidFill>
              </a:rPr>
              <a:t>aang</a:t>
            </a:r>
            <a:r>
              <a:rPr lang="nl-BE" sz="2400" b="1" dirty="0">
                <a:solidFill>
                  <a:srgbClr val="4472BE"/>
                </a:solidFill>
              </a:rPr>
              <a:t>. </a:t>
            </a:r>
            <a:r>
              <a:rPr lang="nl-BE" sz="2400" b="1" dirty="0" err="1">
                <a:solidFill>
                  <a:srgbClr val="4472BE"/>
                </a:solidFill>
              </a:rPr>
              <a:t>schuldvord</a:t>
            </a:r>
            <a:r>
              <a:rPr lang="nl-BE" sz="2400" b="1" dirty="0">
                <a:solidFill>
                  <a:srgbClr val="4472BE"/>
                </a:solidFill>
              </a:rPr>
              <a:t>.</a:t>
            </a:r>
          </a:p>
        </p:txBody>
      </p:sp>
      <p:sp>
        <p:nvSpPr>
          <p:cNvPr id="293" name="AutoShape 34">
            <a:extLst>
              <a:ext uri="{FF2B5EF4-FFF2-40B4-BE49-F238E27FC236}">
                <a16:creationId xmlns:a16="http://schemas.microsoft.com/office/drawing/2014/main" id="{0565F4A6-9971-4E2C-8D99-DB563BAF4E10}"/>
              </a:ext>
            </a:extLst>
          </p:cNvPr>
          <p:cNvSpPr>
            <a:spLocks noChangeArrowheads="1"/>
          </p:cNvSpPr>
          <p:nvPr/>
        </p:nvSpPr>
        <p:spPr bwMode="auto">
          <a:xfrm>
            <a:off x="6596508" y="3353759"/>
            <a:ext cx="800100" cy="68448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94" name="Text Box 35">
            <a:extLst>
              <a:ext uri="{FF2B5EF4-FFF2-40B4-BE49-F238E27FC236}">
                <a16:creationId xmlns:a16="http://schemas.microsoft.com/office/drawing/2014/main" id="{866389DF-A7A2-4333-8430-34C3AE7079AB}"/>
              </a:ext>
            </a:extLst>
          </p:cNvPr>
          <p:cNvSpPr txBox="1">
            <a:spLocks noChangeArrowheads="1"/>
          </p:cNvSpPr>
          <p:nvPr/>
        </p:nvSpPr>
        <p:spPr bwMode="auto">
          <a:xfrm>
            <a:off x="6614249" y="3429571"/>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lev.</a:t>
            </a:r>
            <a:endParaRPr lang="nl-NL" dirty="0"/>
          </a:p>
        </p:txBody>
      </p:sp>
    </p:spTree>
    <p:extLst>
      <p:ext uri="{BB962C8B-B14F-4D97-AF65-F5344CB8AC3E}">
        <p14:creationId xmlns:p14="http://schemas.microsoft.com/office/powerpoint/2010/main" val="399934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p:bldP spid="293" grpId="0" animBg="1"/>
      <p:bldP spid="294"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5">
            <a:extLst>
              <a:ext uri="{FF2B5EF4-FFF2-40B4-BE49-F238E27FC236}">
                <a16:creationId xmlns:a16="http://schemas.microsoft.com/office/drawing/2014/main" id="{0B7B0A23-3E4D-4750-8903-367E48F341FB}"/>
              </a:ext>
            </a:extLst>
          </p:cNvPr>
          <p:cNvSpPr txBox="1">
            <a:spLocks noChangeArrowheads="1"/>
          </p:cNvSpPr>
          <p:nvPr/>
        </p:nvSpPr>
        <p:spPr bwMode="auto">
          <a:xfrm>
            <a:off x="6806802" y="1689393"/>
            <a:ext cx="186055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Leveranciersrekeningen</a:t>
            </a:r>
            <a:endParaRPr lang="nl-NL"/>
          </a:p>
        </p:txBody>
      </p:sp>
      <p:sp>
        <p:nvSpPr>
          <p:cNvPr id="107" name="Text Box 6">
            <a:extLst>
              <a:ext uri="{FF2B5EF4-FFF2-40B4-BE49-F238E27FC236}">
                <a16:creationId xmlns:a16="http://schemas.microsoft.com/office/drawing/2014/main" id="{4D7CFF46-821D-4034-AE78-3480CF784074}"/>
              </a:ext>
            </a:extLst>
          </p:cNvPr>
          <p:cNvSpPr txBox="1">
            <a:spLocks noChangeArrowheads="1"/>
          </p:cNvSpPr>
          <p:nvPr/>
        </p:nvSpPr>
        <p:spPr bwMode="auto">
          <a:xfrm>
            <a:off x="3843216" y="1670469"/>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Klantenrekeningen</a:t>
            </a:r>
            <a:endParaRPr lang="nl-NL" dirty="0"/>
          </a:p>
        </p:txBody>
      </p:sp>
      <p:sp>
        <p:nvSpPr>
          <p:cNvPr id="111" name="AutoShape 25">
            <a:extLst>
              <a:ext uri="{FF2B5EF4-FFF2-40B4-BE49-F238E27FC236}">
                <a16:creationId xmlns:a16="http://schemas.microsoft.com/office/drawing/2014/main" id="{900650E5-66D1-481F-A834-3C055E276CE8}"/>
              </a:ext>
            </a:extLst>
          </p:cNvPr>
          <p:cNvSpPr>
            <a:spLocks noChangeArrowheads="1"/>
          </p:cNvSpPr>
          <p:nvPr/>
        </p:nvSpPr>
        <p:spPr bwMode="auto">
          <a:xfrm>
            <a:off x="3513354" y="3364710"/>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2" name="Text Box 26">
            <a:extLst>
              <a:ext uri="{FF2B5EF4-FFF2-40B4-BE49-F238E27FC236}">
                <a16:creationId xmlns:a16="http://schemas.microsoft.com/office/drawing/2014/main" id="{B0C70369-3A7C-4533-8AA7-2425CC8EDAA8}"/>
              </a:ext>
            </a:extLst>
          </p:cNvPr>
          <p:cNvSpPr txBox="1">
            <a:spLocks noChangeArrowheads="1"/>
          </p:cNvSpPr>
          <p:nvPr/>
        </p:nvSpPr>
        <p:spPr bwMode="auto">
          <a:xfrm>
            <a:off x="3512519" y="3381699"/>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klanten</a:t>
            </a:r>
            <a:endParaRPr lang="nl-NL" dirty="0"/>
          </a:p>
        </p:txBody>
      </p:sp>
      <p:sp>
        <p:nvSpPr>
          <p:cNvPr id="113" name="AutoShape 27">
            <a:extLst>
              <a:ext uri="{FF2B5EF4-FFF2-40B4-BE49-F238E27FC236}">
                <a16:creationId xmlns:a16="http://schemas.microsoft.com/office/drawing/2014/main" id="{A9D150A9-D36E-4BEA-B4D4-974BCDD2586C}"/>
              </a:ext>
            </a:extLst>
          </p:cNvPr>
          <p:cNvSpPr>
            <a:spLocks noChangeArrowheads="1"/>
          </p:cNvSpPr>
          <p:nvPr/>
        </p:nvSpPr>
        <p:spPr bwMode="auto">
          <a:xfrm>
            <a:off x="4983531" y="3369360"/>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4" name="Text Box 28">
            <a:extLst>
              <a:ext uri="{FF2B5EF4-FFF2-40B4-BE49-F238E27FC236}">
                <a16:creationId xmlns:a16="http://schemas.microsoft.com/office/drawing/2014/main" id="{17AADF20-9A57-4A09-B4B0-249DFBF5909E}"/>
              </a:ext>
            </a:extLst>
          </p:cNvPr>
          <p:cNvSpPr txBox="1">
            <a:spLocks noChangeArrowheads="1"/>
          </p:cNvSpPr>
          <p:nvPr/>
        </p:nvSpPr>
        <p:spPr bwMode="auto">
          <a:xfrm>
            <a:off x="4983531" y="3453497"/>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klant</a:t>
            </a:r>
            <a:endParaRPr lang="nl-NL" dirty="0"/>
          </a:p>
        </p:txBody>
      </p:sp>
      <p:sp>
        <p:nvSpPr>
          <p:cNvPr id="115" name="Line 29">
            <a:extLst>
              <a:ext uri="{FF2B5EF4-FFF2-40B4-BE49-F238E27FC236}">
                <a16:creationId xmlns:a16="http://schemas.microsoft.com/office/drawing/2014/main" id="{07369EAE-DCE6-43E6-BC0F-528144433284}"/>
              </a:ext>
            </a:extLst>
          </p:cNvPr>
          <p:cNvSpPr>
            <a:spLocks noChangeShapeType="1"/>
          </p:cNvSpPr>
          <p:nvPr/>
        </p:nvSpPr>
        <p:spPr bwMode="auto">
          <a:xfrm flipH="1" flipV="1">
            <a:off x="4334243" y="3587752"/>
            <a:ext cx="639404" cy="1073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16" name="Line 30">
            <a:extLst>
              <a:ext uri="{FF2B5EF4-FFF2-40B4-BE49-F238E27FC236}">
                <a16:creationId xmlns:a16="http://schemas.microsoft.com/office/drawing/2014/main" id="{6ACA94D8-888B-4027-A6D9-9D5AEEC1F03D}"/>
              </a:ext>
            </a:extLst>
          </p:cNvPr>
          <p:cNvSpPr>
            <a:spLocks noChangeShapeType="1"/>
          </p:cNvSpPr>
          <p:nvPr/>
        </p:nvSpPr>
        <p:spPr bwMode="auto">
          <a:xfrm>
            <a:off x="4757458" y="2596247"/>
            <a:ext cx="570651" cy="796766"/>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17" name="AutoShape 34">
            <a:extLst>
              <a:ext uri="{FF2B5EF4-FFF2-40B4-BE49-F238E27FC236}">
                <a16:creationId xmlns:a16="http://schemas.microsoft.com/office/drawing/2014/main" id="{F405C0C1-A4CB-4855-9B2F-A699C8BE70F3}"/>
              </a:ext>
            </a:extLst>
          </p:cNvPr>
          <p:cNvSpPr>
            <a:spLocks noChangeArrowheads="1"/>
          </p:cNvSpPr>
          <p:nvPr/>
        </p:nvSpPr>
        <p:spPr bwMode="auto">
          <a:xfrm>
            <a:off x="6591508" y="3350311"/>
            <a:ext cx="800100" cy="68448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8" name="Text Box 35">
            <a:extLst>
              <a:ext uri="{FF2B5EF4-FFF2-40B4-BE49-F238E27FC236}">
                <a16:creationId xmlns:a16="http://schemas.microsoft.com/office/drawing/2014/main" id="{A0418849-58CF-4F77-A078-049D13E5A6FC}"/>
              </a:ext>
            </a:extLst>
          </p:cNvPr>
          <p:cNvSpPr txBox="1">
            <a:spLocks noChangeArrowheads="1"/>
          </p:cNvSpPr>
          <p:nvPr/>
        </p:nvSpPr>
        <p:spPr bwMode="auto">
          <a:xfrm>
            <a:off x="6609249" y="3426123"/>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lev.</a:t>
            </a:r>
            <a:endParaRPr lang="nl-NL" dirty="0"/>
          </a:p>
        </p:txBody>
      </p:sp>
      <p:sp>
        <p:nvSpPr>
          <p:cNvPr id="140" name="AutoShape 36">
            <a:extLst>
              <a:ext uri="{FF2B5EF4-FFF2-40B4-BE49-F238E27FC236}">
                <a16:creationId xmlns:a16="http://schemas.microsoft.com/office/drawing/2014/main" id="{0A792CDF-2B62-41FC-B408-422B3105C35A}"/>
              </a:ext>
            </a:extLst>
          </p:cNvPr>
          <p:cNvSpPr>
            <a:spLocks noChangeArrowheads="1"/>
          </p:cNvSpPr>
          <p:nvPr/>
        </p:nvSpPr>
        <p:spPr bwMode="auto">
          <a:xfrm>
            <a:off x="8040896" y="3347135"/>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44" name="Text Box 37">
            <a:extLst>
              <a:ext uri="{FF2B5EF4-FFF2-40B4-BE49-F238E27FC236}">
                <a16:creationId xmlns:a16="http://schemas.microsoft.com/office/drawing/2014/main" id="{1BBE8F2F-6F8E-4159-B87A-2008C228E891}"/>
              </a:ext>
            </a:extLst>
          </p:cNvPr>
          <p:cNvSpPr txBox="1">
            <a:spLocks noChangeArrowheads="1"/>
          </p:cNvSpPr>
          <p:nvPr/>
        </p:nvSpPr>
        <p:spPr bwMode="auto">
          <a:xfrm>
            <a:off x="8040896" y="3431272"/>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Historiek</a:t>
            </a:r>
          </a:p>
          <a:p>
            <a:pPr algn="ctr" eaLnBrk="1" hangingPunct="1"/>
            <a:r>
              <a:rPr lang="nl-NL" sz="1000"/>
              <a:t>Per</a:t>
            </a:r>
          </a:p>
          <a:p>
            <a:pPr algn="ctr" eaLnBrk="1" hangingPunct="1"/>
            <a:r>
              <a:rPr lang="nl-NL" sz="1000"/>
              <a:t>leveran-</a:t>
            </a:r>
          </a:p>
          <a:p>
            <a:pPr algn="ctr" eaLnBrk="1" hangingPunct="1"/>
            <a:r>
              <a:rPr lang="nl-BE" sz="1000"/>
              <a:t>cier</a:t>
            </a:r>
            <a:endParaRPr lang="nl-NL"/>
          </a:p>
        </p:txBody>
      </p:sp>
      <p:sp>
        <p:nvSpPr>
          <p:cNvPr id="145" name="Line 38">
            <a:extLst>
              <a:ext uri="{FF2B5EF4-FFF2-40B4-BE49-F238E27FC236}">
                <a16:creationId xmlns:a16="http://schemas.microsoft.com/office/drawing/2014/main" id="{756DC5F3-B92F-40CC-8BAF-9E49E15177DE}"/>
              </a:ext>
            </a:extLst>
          </p:cNvPr>
          <p:cNvSpPr>
            <a:spLocks noChangeShapeType="1"/>
          </p:cNvSpPr>
          <p:nvPr/>
        </p:nvSpPr>
        <p:spPr bwMode="auto">
          <a:xfrm flipH="1">
            <a:off x="7399182" y="3581060"/>
            <a:ext cx="641714" cy="82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46" name="Line 39">
            <a:extLst>
              <a:ext uri="{FF2B5EF4-FFF2-40B4-BE49-F238E27FC236}">
                <a16:creationId xmlns:a16="http://schemas.microsoft.com/office/drawing/2014/main" id="{542D579D-3E57-4D92-8324-9C9FD80144E6}"/>
              </a:ext>
            </a:extLst>
          </p:cNvPr>
          <p:cNvSpPr>
            <a:spLocks noChangeShapeType="1"/>
          </p:cNvSpPr>
          <p:nvPr/>
        </p:nvSpPr>
        <p:spPr bwMode="auto">
          <a:xfrm>
            <a:off x="7778730" y="2717483"/>
            <a:ext cx="703491" cy="65346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51" name="Text Box 6">
            <a:extLst>
              <a:ext uri="{FF2B5EF4-FFF2-40B4-BE49-F238E27FC236}">
                <a16:creationId xmlns:a16="http://schemas.microsoft.com/office/drawing/2014/main" id="{E365A95A-E296-4678-B3DF-DB1F75F981DD}"/>
              </a:ext>
            </a:extLst>
          </p:cNvPr>
          <p:cNvSpPr txBox="1">
            <a:spLocks noChangeArrowheads="1"/>
          </p:cNvSpPr>
          <p:nvPr/>
        </p:nvSpPr>
        <p:spPr bwMode="auto">
          <a:xfrm>
            <a:off x="5308908" y="473453"/>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Bankverrichtingen</a:t>
            </a:r>
            <a:endParaRPr lang="nl-NL" dirty="0"/>
          </a:p>
        </p:txBody>
      </p:sp>
      <p:sp>
        <p:nvSpPr>
          <p:cNvPr id="152" name="Line 30">
            <a:extLst>
              <a:ext uri="{FF2B5EF4-FFF2-40B4-BE49-F238E27FC236}">
                <a16:creationId xmlns:a16="http://schemas.microsoft.com/office/drawing/2014/main" id="{6DE2116A-BDE3-471F-A985-B456F4D0C4A9}"/>
              </a:ext>
            </a:extLst>
          </p:cNvPr>
          <p:cNvSpPr>
            <a:spLocks noChangeShapeType="1"/>
          </p:cNvSpPr>
          <p:nvPr/>
        </p:nvSpPr>
        <p:spPr bwMode="auto">
          <a:xfrm>
            <a:off x="6784432" y="814281"/>
            <a:ext cx="301543" cy="87209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4" name="Line 30">
            <a:extLst>
              <a:ext uri="{FF2B5EF4-FFF2-40B4-BE49-F238E27FC236}">
                <a16:creationId xmlns:a16="http://schemas.microsoft.com/office/drawing/2014/main" id="{CAFFAAFC-D77D-4CD6-B3F3-AF38DE9892C2}"/>
              </a:ext>
            </a:extLst>
          </p:cNvPr>
          <p:cNvSpPr>
            <a:spLocks noChangeShapeType="1"/>
          </p:cNvSpPr>
          <p:nvPr/>
        </p:nvSpPr>
        <p:spPr bwMode="auto">
          <a:xfrm flipH="1">
            <a:off x="5068282" y="816353"/>
            <a:ext cx="392884" cy="84894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5" name="Line 30">
            <a:extLst>
              <a:ext uri="{FF2B5EF4-FFF2-40B4-BE49-F238E27FC236}">
                <a16:creationId xmlns:a16="http://schemas.microsoft.com/office/drawing/2014/main" id="{E983C29D-7366-460B-8DFD-ED10BD33DD4F}"/>
              </a:ext>
            </a:extLst>
          </p:cNvPr>
          <p:cNvSpPr>
            <a:spLocks noChangeShapeType="1"/>
          </p:cNvSpPr>
          <p:nvPr/>
        </p:nvSpPr>
        <p:spPr bwMode="auto">
          <a:xfrm flipH="1">
            <a:off x="2607094" y="680039"/>
            <a:ext cx="2708007" cy="111344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6" name="TextBox 155">
            <a:extLst>
              <a:ext uri="{FF2B5EF4-FFF2-40B4-BE49-F238E27FC236}">
                <a16:creationId xmlns:a16="http://schemas.microsoft.com/office/drawing/2014/main" id="{1423E7E0-7770-4FAB-9EE0-7F333A12BB3E}"/>
              </a:ext>
            </a:extLst>
          </p:cNvPr>
          <p:cNvSpPr txBox="1"/>
          <p:nvPr/>
        </p:nvSpPr>
        <p:spPr>
          <a:xfrm rot="20277168">
            <a:off x="3036033" y="913348"/>
            <a:ext cx="2215222" cy="276999"/>
          </a:xfrm>
          <a:prstGeom prst="rect">
            <a:avLst/>
          </a:prstGeom>
          <a:noFill/>
        </p:spPr>
        <p:txBody>
          <a:bodyPr wrap="none" rtlCol="0">
            <a:spAutoFit/>
          </a:bodyPr>
          <a:lstStyle/>
          <a:p>
            <a:r>
              <a:rPr lang="nl-BE" sz="1200" dirty="0"/>
              <a:t>Andere vorderingen en schulden</a:t>
            </a:r>
          </a:p>
        </p:txBody>
      </p:sp>
      <p:sp>
        <p:nvSpPr>
          <p:cNvPr id="157" name="TextBox 156">
            <a:extLst>
              <a:ext uri="{FF2B5EF4-FFF2-40B4-BE49-F238E27FC236}">
                <a16:creationId xmlns:a16="http://schemas.microsoft.com/office/drawing/2014/main" id="{38238F44-9043-4E8F-9CED-CBFD72617A8E}"/>
              </a:ext>
            </a:extLst>
          </p:cNvPr>
          <p:cNvSpPr txBox="1"/>
          <p:nvPr/>
        </p:nvSpPr>
        <p:spPr>
          <a:xfrm rot="4177885">
            <a:off x="6614429" y="1093342"/>
            <a:ext cx="845937" cy="276999"/>
          </a:xfrm>
          <a:prstGeom prst="rect">
            <a:avLst/>
          </a:prstGeom>
          <a:noFill/>
        </p:spPr>
        <p:txBody>
          <a:bodyPr wrap="none" rtlCol="0">
            <a:spAutoFit/>
          </a:bodyPr>
          <a:lstStyle/>
          <a:p>
            <a:r>
              <a:rPr lang="nl-BE" sz="1200" dirty="0"/>
              <a:t>Betalingen</a:t>
            </a:r>
          </a:p>
        </p:txBody>
      </p:sp>
      <p:sp>
        <p:nvSpPr>
          <p:cNvPr id="160" name="TextBox 159">
            <a:extLst>
              <a:ext uri="{FF2B5EF4-FFF2-40B4-BE49-F238E27FC236}">
                <a16:creationId xmlns:a16="http://schemas.microsoft.com/office/drawing/2014/main" id="{593198E1-DA52-4DCE-BF08-A6839FF3F80A}"/>
              </a:ext>
            </a:extLst>
          </p:cNvPr>
          <p:cNvSpPr txBox="1"/>
          <p:nvPr/>
        </p:nvSpPr>
        <p:spPr>
          <a:xfrm rot="17680079">
            <a:off x="4895505" y="1101778"/>
            <a:ext cx="975908" cy="276999"/>
          </a:xfrm>
          <a:prstGeom prst="rect">
            <a:avLst/>
          </a:prstGeom>
          <a:noFill/>
        </p:spPr>
        <p:txBody>
          <a:bodyPr wrap="none" rtlCol="0">
            <a:spAutoFit/>
          </a:bodyPr>
          <a:lstStyle/>
          <a:p>
            <a:r>
              <a:rPr lang="nl-BE" sz="1200" dirty="0"/>
              <a:t>Ontvangsten</a:t>
            </a:r>
          </a:p>
        </p:txBody>
      </p:sp>
      <p:sp>
        <p:nvSpPr>
          <p:cNvPr id="161" name="AutoShape 48">
            <a:extLst>
              <a:ext uri="{FF2B5EF4-FFF2-40B4-BE49-F238E27FC236}">
                <a16:creationId xmlns:a16="http://schemas.microsoft.com/office/drawing/2014/main" id="{62D932D2-A62A-436D-B92A-CCC9A68B659B}"/>
              </a:ext>
            </a:extLst>
          </p:cNvPr>
          <p:cNvSpPr>
            <a:spLocks noChangeArrowheads="1"/>
          </p:cNvSpPr>
          <p:nvPr/>
        </p:nvSpPr>
        <p:spPr bwMode="auto">
          <a:xfrm>
            <a:off x="7481253" y="244002"/>
            <a:ext cx="800100" cy="884237"/>
          </a:xfrm>
          <a:prstGeom prst="flowChartPredefinedProcess">
            <a:avLst/>
          </a:prstGeom>
          <a:solidFill>
            <a:schemeClr val="accent1">
              <a:lumMod val="20000"/>
              <a:lumOff val="80000"/>
            </a:schemeClr>
          </a:solidFill>
          <a:ln w="9525">
            <a:solidFill>
              <a:srgbClr val="000000"/>
            </a:solidFill>
            <a:miter lim="800000"/>
            <a:headEnd/>
            <a:tailEnd/>
          </a:ln>
        </p:spPr>
        <p:txBody>
          <a:bodyPr/>
          <a:lstStyle/>
          <a:p>
            <a:endParaRPr lang="nl-BE"/>
          </a:p>
        </p:txBody>
      </p:sp>
      <p:sp>
        <p:nvSpPr>
          <p:cNvPr id="162" name="Text Box 35">
            <a:extLst>
              <a:ext uri="{FF2B5EF4-FFF2-40B4-BE49-F238E27FC236}">
                <a16:creationId xmlns:a16="http://schemas.microsoft.com/office/drawing/2014/main" id="{77C7AD64-EAFE-406C-BBD2-8BB3605E5F7F}"/>
              </a:ext>
            </a:extLst>
          </p:cNvPr>
          <p:cNvSpPr txBox="1">
            <a:spLocks noChangeArrowheads="1"/>
          </p:cNvSpPr>
          <p:nvPr/>
        </p:nvSpPr>
        <p:spPr bwMode="auto">
          <a:xfrm>
            <a:off x="7481253" y="432702"/>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Bank-journaal</a:t>
            </a:r>
            <a:endParaRPr lang="nl-NL" dirty="0"/>
          </a:p>
        </p:txBody>
      </p:sp>
      <p:grpSp>
        <p:nvGrpSpPr>
          <p:cNvPr id="163" name="Group 17">
            <a:extLst>
              <a:ext uri="{FF2B5EF4-FFF2-40B4-BE49-F238E27FC236}">
                <a16:creationId xmlns:a16="http://schemas.microsoft.com/office/drawing/2014/main" id="{7D51C6AE-FFB3-40C0-AAEA-5FD4C0313D3E}"/>
              </a:ext>
            </a:extLst>
          </p:cNvPr>
          <p:cNvGrpSpPr>
            <a:grpSpLocks/>
          </p:cNvGrpSpPr>
          <p:nvPr/>
        </p:nvGrpSpPr>
        <p:grpSpPr bwMode="auto">
          <a:xfrm>
            <a:off x="5800012" y="881666"/>
            <a:ext cx="741035" cy="456408"/>
            <a:chOff x="2677" y="11893"/>
            <a:chExt cx="1249" cy="1080"/>
          </a:xfrm>
        </p:grpSpPr>
        <p:sp>
          <p:nvSpPr>
            <p:cNvPr id="164" name="Line 18">
              <a:extLst>
                <a:ext uri="{FF2B5EF4-FFF2-40B4-BE49-F238E27FC236}">
                  <a16:creationId xmlns:a16="http://schemas.microsoft.com/office/drawing/2014/main" id="{8AC667EE-922F-498D-8A0E-F982BA5BE2B4}"/>
                </a:ext>
              </a:extLst>
            </p:cNvPr>
            <p:cNvSpPr>
              <a:spLocks noChangeShapeType="1"/>
            </p:cNvSpPr>
            <p:nvPr/>
          </p:nvSpPr>
          <p:spPr bwMode="auto">
            <a:xfrm flipV="1">
              <a:off x="2677" y="11893"/>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65" name="Group 19">
              <a:extLst>
                <a:ext uri="{FF2B5EF4-FFF2-40B4-BE49-F238E27FC236}">
                  <a16:creationId xmlns:a16="http://schemas.microsoft.com/office/drawing/2014/main" id="{776CE1F7-2C25-40DC-AADB-C2446C40E2D9}"/>
                </a:ext>
              </a:extLst>
            </p:cNvPr>
            <p:cNvGrpSpPr>
              <a:grpSpLocks/>
            </p:cNvGrpSpPr>
            <p:nvPr/>
          </p:nvGrpSpPr>
          <p:grpSpPr bwMode="auto">
            <a:xfrm>
              <a:off x="2677" y="11893"/>
              <a:ext cx="1249" cy="1080"/>
              <a:chOff x="2317" y="11533"/>
              <a:chExt cx="1249" cy="1080"/>
            </a:xfrm>
          </p:grpSpPr>
          <p:sp>
            <p:nvSpPr>
              <p:cNvPr id="166" name="Rectangle 20">
                <a:extLst>
                  <a:ext uri="{FF2B5EF4-FFF2-40B4-BE49-F238E27FC236}">
                    <a16:creationId xmlns:a16="http://schemas.microsoft.com/office/drawing/2014/main" id="{B670C25C-7000-4121-8F3E-8147A5EF0A1B}"/>
                  </a:ext>
                </a:extLst>
              </p:cNvPr>
              <p:cNvSpPr>
                <a:spLocks noChangeArrowheads="1"/>
              </p:cNvSpPr>
              <p:nvPr/>
            </p:nvSpPr>
            <p:spPr bwMode="auto">
              <a:xfrm>
                <a:off x="2317" y="11713"/>
                <a:ext cx="508" cy="900"/>
              </a:xfrm>
              <a:prstGeom prst="rect">
                <a:avLst/>
              </a:prstGeom>
              <a:solidFill>
                <a:srgbClr val="FF0000"/>
              </a:solidFill>
              <a:ln w="9525">
                <a:solidFill>
                  <a:srgbClr val="000000"/>
                </a:solidFill>
                <a:miter lim="800000"/>
                <a:headEnd/>
                <a:tailEnd/>
              </a:ln>
            </p:spPr>
            <p:txBody>
              <a:bodyPr/>
              <a:lstStyle/>
              <a:p>
                <a:endParaRPr lang="nl-BE"/>
              </a:p>
            </p:txBody>
          </p:sp>
          <p:sp>
            <p:nvSpPr>
              <p:cNvPr id="167" name="Freeform 21">
                <a:extLst>
                  <a:ext uri="{FF2B5EF4-FFF2-40B4-BE49-F238E27FC236}">
                    <a16:creationId xmlns:a16="http://schemas.microsoft.com/office/drawing/2014/main" id="{683D5887-1D27-4723-AD14-0278C416F9C8}"/>
                  </a:ext>
                </a:extLst>
              </p:cNvPr>
              <p:cNvSpPr>
                <a:spLocks/>
              </p:cNvSpPr>
              <p:nvPr/>
            </p:nvSpPr>
            <p:spPr bwMode="auto">
              <a:xfrm>
                <a:off x="2843" y="11533"/>
                <a:ext cx="723" cy="1080"/>
              </a:xfrm>
              <a:custGeom>
                <a:avLst/>
                <a:gdLst>
                  <a:gd name="T0" fmla="*/ 0 w 360"/>
                  <a:gd name="T1" fmla="*/ 32 h 1980"/>
                  <a:gd name="T2" fmla="*/ 5856 w 360"/>
                  <a:gd name="T3" fmla="*/ 0 h 1980"/>
                  <a:gd name="T4" fmla="*/ 5856 w 360"/>
                  <a:gd name="T5" fmla="*/ 143 h 1980"/>
                  <a:gd name="T6" fmla="*/ 0 w 360"/>
                  <a:gd name="T7" fmla="*/ 175 h 1980"/>
                  <a:gd name="T8" fmla="*/ 0 w 360"/>
                  <a:gd name="T9" fmla="*/ 32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68" name="Line 22">
                <a:extLst>
                  <a:ext uri="{FF2B5EF4-FFF2-40B4-BE49-F238E27FC236}">
                    <a16:creationId xmlns:a16="http://schemas.microsoft.com/office/drawing/2014/main" id="{7BAA6589-1298-4F34-BB51-50AEA9897DBC}"/>
                  </a:ext>
                </a:extLst>
              </p:cNvPr>
              <p:cNvSpPr>
                <a:spLocks noChangeShapeType="1"/>
              </p:cNvSpPr>
              <p:nvPr/>
            </p:nvSpPr>
            <p:spPr bwMode="auto">
              <a:xfrm>
                <a:off x="3216" y="11543"/>
                <a:ext cx="1" cy="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69" name="Oval 23">
                <a:extLst>
                  <a:ext uri="{FF2B5EF4-FFF2-40B4-BE49-F238E27FC236}">
                    <a16:creationId xmlns:a16="http://schemas.microsoft.com/office/drawing/2014/main" id="{82284AFC-FB65-4A18-A00D-4150BB04AC77}"/>
                  </a:ext>
                </a:extLst>
              </p:cNvPr>
              <p:cNvSpPr>
                <a:spLocks noChangeArrowheads="1"/>
              </p:cNvSpPr>
              <p:nvPr/>
            </p:nvSpPr>
            <p:spPr bwMode="auto">
              <a:xfrm>
                <a:off x="2497" y="12253"/>
                <a:ext cx="180" cy="180"/>
              </a:xfrm>
              <a:prstGeom prst="ellipse">
                <a:avLst/>
              </a:prstGeom>
              <a:solidFill>
                <a:srgbClr val="FFFFFF"/>
              </a:solidFill>
              <a:ln w="9525">
                <a:solidFill>
                  <a:srgbClr val="000000"/>
                </a:solidFill>
                <a:round/>
                <a:headEnd/>
                <a:tailEnd/>
              </a:ln>
            </p:spPr>
            <p:txBody>
              <a:bodyPr/>
              <a:lstStyle/>
              <a:p>
                <a:endParaRPr lang="nl-BE"/>
              </a:p>
            </p:txBody>
          </p:sp>
        </p:grpSp>
      </p:grpSp>
      <p:sp>
        <p:nvSpPr>
          <p:cNvPr id="170" name="Text Box 56">
            <a:extLst>
              <a:ext uri="{FF2B5EF4-FFF2-40B4-BE49-F238E27FC236}">
                <a16:creationId xmlns:a16="http://schemas.microsoft.com/office/drawing/2014/main" id="{0C10344D-FC63-4FFB-A406-5A85D9B0FF75}"/>
              </a:ext>
            </a:extLst>
          </p:cNvPr>
          <p:cNvSpPr txBox="1">
            <a:spLocks noChangeArrowheads="1"/>
          </p:cNvSpPr>
          <p:nvPr/>
        </p:nvSpPr>
        <p:spPr bwMode="auto">
          <a:xfrm>
            <a:off x="5725061" y="92040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B</a:t>
            </a:r>
            <a:endParaRPr lang="nl-NL" dirty="0"/>
          </a:p>
        </p:txBody>
      </p:sp>
      <p:sp>
        <p:nvSpPr>
          <p:cNvPr id="171" name="AutoShape 27">
            <a:extLst>
              <a:ext uri="{FF2B5EF4-FFF2-40B4-BE49-F238E27FC236}">
                <a16:creationId xmlns:a16="http://schemas.microsoft.com/office/drawing/2014/main" id="{BE3B4326-8CD9-41DE-8F60-213E6FD82A01}"/>
              </a:ext>
            </a:extLst>
          </p:cNvPr>
          <p:cNvSpPr>
            <a:spLocks noChangeArrowheads="1"/>
          </p:cNvSpPr>
          <p:nvPr/>
        </p:nvSpPr>
        <p:spPr bwMode="auto">
          <a:xfrm>
            <a:off x="6030117" y="2154531"/>
            <a:ext cx="800100" cy="884237"/>
          </a:xfrm>
          <a:prstGeom prst="flowChartPredefinedProcess">
            <a:avLst/>
          </a:prstGeom>
          <a:solidFill>
            <a:schemeClr val="accent2">
              <a:lumMod val="40000"/>
              <a:lumOff val="60000"/>
            </a:schemeClr>
          </a:solidFill>
          <a:ln w="9525">
            <a:solidFill>
              <a:srgbClr val="000000"/>
            </a:solidFill>
            <a:miter lim="800000"/>
            <a:headEnd/>
            <a:tailEnd/>
          </a:ln>
        </p:spPr>
        <p:txBody>
          <a:bodyPr/>
          <a:lstStyle/>
          <a:p>
            <a:endParaRPr lang="nl-BE"/>
          </a:p>
        </p:txBody>
      </p:sp>
      <p:sp>
        <p:nvSpPr>
          <p:cNvPr id="172" name="AutoShape 27">
            <a:extLst>
              <a:ext uri="{FF2B5EF4-FFF2-40B4-BE49-F238E27FC236}">
                <a16:creationId xmlns:a16="http://schemas.microsoft.com/office/drawing/2014/main" id="{19E0B68C-E749-4B06-AA3F-36E7A8D63027}"/>
              </a:ext>
            </a:extLst>
          </p:cNvPr>
          <p:cNvSpPr>
            <a:spLocks noChangeArrowheads="1"/>
          </p:cNvSpPr>
          <p:nvPr/>
        </p:nvSpPr>
        <p:spPr bwMode="auto">
          <a:xfrm>
            <a:off x="3347537" y="2155901"/>
            <a:ext cx="800100" cy="884237"/>
          </a:xfrm>
          <a:prstGeom prst="flowChartPredefinedProcess">
            <a:avLst/>
          </a:prstGeom>
          <a:solidFill>
            <a:schemeClr val="accent6">
              <a:lumMod val="40000"/>
              <a:lumOff val="60000"/>
            </a:schemeClr>
          </a:solidFill>
          <a:ln w="9525">
            <a:solidFill>
              <a:srgbClr val="000000"/>
            </a:solidFill>
            <a:miter lim="800000"/>
            <a:headEnd/>
            <a:tailEnd/>
          </a:ln>
        </p:spPr>
        <p:txBody>
          <a:bodyPr/>
          <a:lstStyle/>
          <a:p>
            <a:endParaRPr lang="nl-BE"/>
          </a:p>
        </p:txBody>
      </p:sp>
      <p:sp>
        <p:nvSpPr>
          <p:cNvPr id="173" name="Text Box 28">
            <a:extLst>
              <a:ext uri="{FF2B5EF4-FFF2-40B4-BE49-F238E27FC236}">
                <a16:creationId xmlns:a16="http://schemas.microsoft.com/office/drawing/2014/main" id="{BDFE72E0-F19F-43F5-88C1-FB01C77C2CE8}"/>
              </a:ext>
            </a:extLst>
          </p:cNvPr>
          <p:cNvSpPr txBox="1">
            <a:spLocks noChangeArrowheads="1"/>
          </p:cNvSpPr>
          <p:nvPr/>
        </p:nvSpPr>
        <p:spPr bwMode="auto">
          <a:xfrm>
            <a:off x="6016642" y="2277368"/>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Aankoop-journaal</a:t>
            </a:r>
            <a:endParaRPr lang="nl-NL" dirty="0"/>
          </a:p>
        </p:txBody>
      </p:sp>
      <p:sp>
        <p:nvSpPr>
          <p:cNvPr id="174" name="Text Box 28">
            <a:extLst>
              <a:ext uri="{FF2B5EF4-FFF2-40B4-BE49-F238E27FC236}">
                <a16:creationId xmlns:a16="http://schemas.microsoft.com/office/drawing/2014/main" id="{B3E48BF1-C995-4A8C-9DEC-FBECE879837C}"/>
              </a:ext>
            </a:extLst>
          </p:cNvPr>
          <p:cNvSpPr txBox="1">
            <a:spLocks noChangeArrowheads="1"/>
          </p:cNvSpPr>
          <p:nvPr/>
        </p:nvSpPr>
        <p:spPr bwMode="auto">
          <a:xfrm>
            <a:off x="3375152" y="2276531"/>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Verkoop-journaal</a:t>
            </a:r>
            <a:endParaRPr lang="nl-NL" dirty="0"/>
          </a:p>
        </p:txBody>
      </p:sp>
      <p:sp>
        <p:nvSpPr>
          <p:cNvPr id="175" name="Line 29">
            <a:extLst>
              <a:ext uri="{FF2B5EF4-FFF2-40B4-BE49-F238E27FC236}">
                <a16:creationId xmlns:a16="http://schemas.microsoft.com/office/drawing/2014/main" id="{745DBAE9-C9BC-47BA-874F-B4D41C707101}"/>
              </a:ext>
            </a:extLst>
          </p:cNvPr>
          <p:cNvSpPr>
            <a:spLocks noChangeShapeType="1"/>
          </p:cNvSpPr>
          <p:nvPr/>
        </p:nvSpPr>
        <p:spPr bwMode="auto">
          <a:xfrm flipH="1" flipV="1">
            <a:off x="4119954" y="2507991"/>
            <a:ext cx="520765" cy="58771"/>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76" name="Line 29">
            <a:extLst>
              <a:ext uri="{FF2B5EF4-FFF2-40B4-BE49-F238E27FC236}">
                <a16:creationId xmlns:a16="http://schemas.microsoft.com/office/drawing/2014/main" id="{396FCB26-1AED-4400-A4A5-21D96B136BD2}"/>
              </a:ext>
            </a:extLst>
          </p:cNvPr>
          <p:cNvSpPr>
            <a:spLocks noChangeShapeType="1"/>
          </p:cNvSpPr>
          <p:nvPr/>
        </p:nvSpPr>
        <p:spPr bwMode="auto">
          <a:xfrm flipH="1" flipV="1">
            <a:off x="6784432" y="2496882"/>
            <a:ext cx="708114" cy="12422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77" name="Line 29">
            <a:extLst>
              <a:ext uri="{FF2B5EF4-FFF2-40B4-BE49-F238E27FC236}">
                <a16:creationId xmlns:a16="http://schemas.microsoft.com/office/drawing/2014/main" id="{B0DF68ED-E376-443E-8405-CCE3BBCF9238}"/>
              </a:ext>
            </a:extLst>
          </p:cNvPr>
          <p:cNvSpPr>
            <a:spLocks noChangeShapeType="1"/>
          </p:cNvSpPr>
          <p:nvPr/>
        </p:nvSpPr>
        <p:spPr bwMode="auto">
          <a:xfrm flipV="1">
            <a:off x="7023408" y="647849"/>
            <a:ext cx="455510" cy="301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grpSp>
        <p:nvGrpSpPr>
          <p:cNvPr id="178" name="Group 177">
            <a:extLst>
              <a:ext uri="{FF2B5EF4-FFF2-40B4-BE49-F238E27FC236}">
                <a16:creationId xmlns:a16="http://schemas.microsoft.com/office/drawing/2014/main" id="{6E44C189-CC5F-49A9-A961-3BAF820702B5}"/>
              </a:ext>
            </a:extLst>
          </p:cNvPr>
          <p:cNvGrpSpPr/>
          <p:nvPr/>
        </p:nvGrpSpPr>
        <p:grpSpPr>
          <a:xfrm>
            <a:off x="7429279" y="2096273"/>
            <a:ext cx="723762" cy="1097772"/>
            <a:chOff x="7359417" y="2028652"/>
            <a:chExt cx="723762" cy="1097772"/>
          </a:xfrm>
        </p:grpSpPr>
        <p:grpSp>
          <p:nvGrpSpPr>
            <p:cNvPr id="179" name="Group 49">
              <a:extLst>
                <a:ext uri="{FF2B5EF4-FFF2-40B4-BE49-F238E27FC236}">
                  <a16:creationId xmlns:a16="http://schemas.microsoft.com/office/drawing/2014/main" id="{0073CA99-AC2C-4ED6-A6F2-449F49FA7DDA}"/>
                </a:ext>
              </a:extLst>
            </p:cNvPr>
            <p:cNvGrpSpPr>
              <a:grpSpLocks/>
            </p:cNvGrpSpPr>
            <p:nvPr/>
          </p:nvGrpSpPr>
          <p:grpSpPr bwMode="auto">
            <a:xfrm>
              <a:off x="7422685" y="2028652"/>
              <a:ext cx="377491" cy="1097772"/>
              <a:chOff x="5917" y="13117"/>
              <a:chExt cx="893" cy="1980"/>
            </a:xfrm>
          </p:grpSpPr>
          <p:sp>
            <p:nvSpPr>
              <p:cNvPr id="190" name="Rectangle 50">
                <a:extLst>
                  <a:ext uri="{FF2B5EF4-FFF2-40B4-BE49-F238E27FC236}">
                    <a16:creationId xmlns:a16="http://schemas.microsoft.com/office/drawing/2014/main" id="{D18F24B5-B145-4407-8478-5196C2C6432E}"/>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91" name="Freeform 51">
                <a:extLst>
                  <a:ext uri="{FF2B5EF4-FFF2-40B4-BE49-F238E27FC236}">
                    <a16:creationId xmlns:a16="http://schemas.microsoft.com/office/drawing/2014/main" id="{453DB127-59B9-403D-A44F-40933CB91CD4}"/>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92" name="Oval 52">
                <a:extLst>
                  <a:ext uri="{FF2B5EF4-FFF2-40B4-BE49-F238E27FC236}">
                    <a16:creationId xmlns:a16="http://schemas.microsoft.com/office/drawing/2014/main" id="{44CBD022-925B-42A3-965F-F4DF16B5A745}"/>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93" name="Line 53">
                <a:extLst>
                  <a:ext uri="{FF2B5EF4-FFF2-40B4-BE49-F238E27FC236}">
                    <a16:creationId xmlns:a16="http://schemas.microsoft.com/office/drawing/2014/main" id="{DCC67F60-8952-455E-B37F-CB0EE0CA32D3}"/>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94" name="Line 54">
                <a:extLst>
                  <a:ext uri="{FF2B5EF4-FFF2-40B4-BE49-F238E27FC236}">
                    <a16:creationId xmlns:a16="http://schemas.microsoft.com/office/drawing/2014/main" id="{18BDF81B-20D7-4CBD-A3B6-20FD802E2140}"/>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0" name="Text Box 56">
              <a:extLst>
                <a:ext uri="{FF2B5EF4-FFF2-40B4-BE49-F238E27FC236}">
                  <a16:creationId xmlns:a16="http://schemas.microsoft.com/office/drawing/2014/main" id="{98634030-27BC-4B31-9722-2D766DABC19B}"/>
                </a:ext>
              </a:extLst>
            </p:cNvPr>
            <p:cNvSpPr txBox="1">
              <a:spLocks noChangeArrowheads="1"/>
            </p:cNvSpPr>
            <p:nvPr/>
          </p:nvSpPr>
          <p:spPr bwMode="auto">
            <a:xfrm>
              <a:off x="7359417" y="2269479"/>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grpSp>
          <p:nvGrpSpPr>
            <p:cNvPr id="181" name="Group 49">
              <a:extLst>
                <a:ext uri="{FF2B5EF4-FFF2-40B4-BE49-F238E27FC236}">
                  <a16:creationId xmlns:a16="http://schemas.microsoft.com/office/drawing/2014/main" id="{7B53047F-0F3E-43A4-B6CF-20F58356BD9B}"/>
                </a:ext>
              </a:extLst>
            </p:cNvPr>
            <p:cNvGrpSpPr>
              <a:grpSpLocks/>
            </p:cNvGrpSpPr>
            <p:nvPr/>
          </p:nvGrpSpPr>
          <p:grpSpPr bwMode="auto">
            <a:xfrm>
              <a:off x="7723609" y="2039956"/>
              <a:ext cx="359570" cy="1042514"/>
              <a:chOff x="5917" y="13117"/>
              <a:chExt cx="877" cy="1980"/>
            </a:xfrm>
          </p:grpSpPr>
          <p:sp>
            <p:nvSpPr>
              <p:cNvPr id="185" name="Rectangle 50">
                <a:extLst>
                  <a:ext uri="{FF2B5EF4-FFF2-40B4-BE49-F238E27FC236}">
                    <a16:creationId xmlns:a16="http://schemas.microsoft.com/office/drawing/2014/main" id="{26C5F063-328C-430E-9EB0-CE35D043A744}"/>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86" name="Freeform 51">
                <a:extLst>
                  <a:ext uri="{FF2B5EF4-FFF2-40B4-BE49-F238E27FC236}">
                    <a16:creationId xmlns:a16="http://schemas.microsoft.com/office/drawing/2014/main" id="{DB676D12-9113-4742-A9DB-4F290330D6F5}"/>
                  </a:ext>
                </a:extLst>
              </p:cNvPr>
              <p:cNvSpPr>
                <a:spLocks/>
              </p:cNvSpPr>
              <p:nvPr/>
            </p:nvSpPr>
            <p:spPr bwMode="auto">
              <a:xfrm>
                <a:off x="6434"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87" name="Oval 52">
                <a:extLst>
                  <a:ext uri="{FF2B5EF4-FFF2-40B4-BE49-F238E27FC236}">
                    <a16:creationId xmlns:a16="http://schemas.microsoft.com/office/drawing/2014/main" id="{87FF2277-65DD-4212-82E4-37F71E09E1AF}"/>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88" name="Line 53">
                <a:extLst>
                  <a:ext uri="{FF2B5EF4-FFF2-40B4-BE49-F238E27FC236}">
                    <a16:creationId xmlns:a16="http://schemas.microsoft.com/office/drawing/2014/main" id="{803D31A3-94FD-471C-A744-5D795BC0B2E5}"/>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89" name="Line 54">
                <a:extLst>
                  <a:ext uri="{FF2B5EF4-FFF2-40B4-BE49-F238E27FC236}">
                    <a16:creationId xmlns:a16="http://schemas.microsoft.com/office/drawing/2014/main" id="{09B7423D-7960-4A51-B02E-23B6351F6D77}"/>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2" name="Text Box 56">
              <a:extLst>
                <a:ext uri="{FF2B5EF4-FFF2-40B4-BE49-F238E27FC236}">
                  <a16:creationId xmlns:a16="http://schemas.microsoft.com/office/drawing/2014/main" id="{4224098E-B239-4094-9BE2-D1BC7622A579}"/>
                </a:ext>
              </a:extLst>
            </p:cNvPr>
            <p:cNvSpPr txBox="1">
              <a:spLocks noChangeArrowheads="1"/>
            </p:cNvSpPr>
            <p:nvPr/>
          </p:nvSpPr>
          <p:spPr bwMode="auto">
            <a:xfrm>
              <a:off x="7670304" y="2275956"/>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sp>
          <p:nvSpPr>
            <p:cNvPr id="183" name="Freeform: Shape 182">
              <a:extLst>
                <a:ext uri="{FF2B5EF4-FFF2-40B4-BE49-F238E27FC236}">
                  <a16:creationId xmlns:a16="http://schemas.microsoft.com/office/drawing/2014/main" id="{8EE1A3CF-412D-4B84-8D2D-C974BD56C650}"/>
                </a:ext>
              </a:extLst>
            </p:cNvPr>
            <p:cNvSpPr/>
            <p:nvPr/>
          </p:nvSpPr>
          <p:spPr>
            <a:xfrm>
              <a:off x="7448696" y="2048611"/>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4" name="Freeform: Shape 183">
              <a:extLst>
                <a:ext uri="{FF2B5EF4-FFF2-40B4-BE49-F238E27FC236}">
                  <a16:creationId xmlns:a16="http://schemas.microsoft.com/office/drawing/2014/main" id="{1451681F-F26F-4BB5-BE32-CD7C1888BDD3}"/>
                </a:ext>
              </a:extLst>
            </p:cNvPr>
            <p:cNvSpPr/>
            <p:nvPr/>
          </p:nvSpPr>
          <p:spPr>
            <a:xfrm>
              <a:off x="7736053" y="2051618"/>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95" name="Group 194">
            <a:extLst>
              <a:ext uri="{FF2B5EF4-FFF2-40B4-BE49-F238E27FC236}">
                <a16:creationId xmlns:a16="http://schemas.microsoft.com/office/drawing/2014/main" id="{D87A91D0-BEA0-4A62-92CD-939CB9A31C68}"/>
              </a:ext>
            </a:extLst>
          </p:cNvPr>
          <p:cNvGrpSpPr/>
          <p:nvPr/>
        </p:nvGrpSpPr>
        <p:grpSpPr>
          <a:xfrm>
            <a:off x="4568938" y="2092304"/>
            <a:ext cx="915700" cy="1097772"/>
            <a:chOff x="4330976" y="1964167"/>
            <a:chExt cx="915700" cy="1097772"/>
          </a:xfrm>
        </p:grpSpPr>
        <p:sp>
          <p:nvSpPr>
            <p:cNvPr id="196" name="Freeform: Shape 195">
              <a:extLst>
                <a:ext uri="{FF2B5EF4-FFF2-40B4-BE49-F238E27FC236}">
                  <a16:creationId xmlns:a16="http://schemas.microsoft.com/office/drawing/2014/main" id="{D64A3C19-8757-442C-89BE-A5A721CE1B87}"/>
                </a:ext>
              </a:extLst>
            </p:cNvPr>
            <p:cNvSpPr/>
            <p:nvPr/>
          </p:nvSpPr>
          <p:spPr>
            <a:xfrm>
              <a:off x="4432561" y="1981850"/>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97" name="Group 49">
              <a:extLst>
                <a:ext uri="{FF2B5EF4-FFF2-40B4-BE49-F238E27FC236}">
                  <a16:creationId xmlns:a16="http://schemas.microsoft.com/office/drawing/2014/main" id="{AB444400-8083-43C1-AB1E-275877FEBF3F}"/>
                </a:ext>
              </a:extLst>
            </p:cNvPr>
            <p:cNvGrpSpPr>
              <a:grpSpLocks/>
            </p:cNvGrpSpPr>
            <p:nvPr/>
          </p:nvGrpSpPr>
          <p:grpSpPr bwMode="auto">
            <a:xfrm>
              <a:off x="4402758" y="1964167"/>
              <a:ext cx="377491" cy="1097772"/>
              <a:chOff x="5917" y="13117"/>
              <a:chExt cx="893" cy="1980"/>
            </a:xfrm>
          </p:grpSpPr>
          <p:sp>
            <p:nvSpPr>
              <p:cNvPr id="215" name="Rectangle 50">
                <a:extLst>
                  <a:ext uri="{FF2B5EF4-FFF2-40B4-BE49-F238E27FC236}">
                    <a16:creationId xmlns:a16="http://schemas.microsoft.com/office/drawing/2014/main" id="{1C66651E-0A86-40B0-9776-AC5BC453FA1F}"/>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16" name="Freeform 51">
                <a:extLst>
                  <a:ext uri="{FF2B5EF4-FFF2-40B4-BE49-F238E27FC236}">
                    <a16:creationId xmlns:a16="http://schemas.microsoft.com/office/drawing/2014/main" id="{07114501-7A4A-4B50-9C61-E4C8271E718C}"/>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17" name="Oval 52">
                <a:extLst>
                  <a:ext uri="{FF2B5EF4-FFF2-40B4-BE49-F238E27FC236}">
                    <a16:creationId xmlns:a16="http://schemas.microsoft.com/office/drawing/2014/main" id="{B83E4D90-6DB3-44E9-8BA8-C3D970083EA3}"/>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18" name="Line 53">
                <a:extLst>
                  <a:ext uri="{FF2B5EF4-FFF2-40B4-BE49-F238E27FC236}">
                    <a16:creationId xmlns:a16="http://schemas.microsoft.com/office/drawing/2014/main" id="{872E4950-F82A-4CDC-86F1-1D54A6E630E3}"/>
                  </a:ext>
                </a:extLst>
              </p:cNvPr>
              <p:cNvSpPr>
                <a:spLocks noChangeShapeType="1"/>
              </p:cNvSpPr>
              <p:nvPr/>
            </p:nvSpPr>
            <p:spPr bwMode="auto">
              <a:xfrm flipV="1">
                <a:off x="5917" y="13153"/>
                <a:ext cx="540" cy="3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19" name="Line 54">
                <a:extLst>
                  <a:ext uri="{FF2B5EF4-FFF2-40B4-BE49-F238E27FC236}">
                    <a16:creationId xmlns:a16="http://schemas.microsoft.com/office/drawing/2014/main" id="{4CCF4A5F-1151-4E88-97E0-DED3DAD46420}"/>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98" name="Text Box 56">
              <a:extLst>
                <a:ext uri="{FF2B5EF4-FFF2-40B4-BE49-F238E27FC236}">
                  <a16:creationId xmlns:a16="http://schemas.microsoft.com/office/drawing/2014/main" id="{63FC06F3-AD46-4187-9A9B-422168081CA8}"/>
                </a:ext>
              </a:extLst>
            </p:cNvPr>
            <p:cNvSpPr txBox="1">
              <a:spLocks noChangeArrowheads="1"/>
            </p:cNvSpPr>
            <p:nvPr/>
          </p:nvSpPr>
          <p:spPr bwMode="auto">
            <a:xfrm>
              <a:off x="4330976" y="2178044"/>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grpSp>
          <p:nvGrpSpPr>
            <p:cNvPr id="199" name="Group 49">
              <a:extLst>
                <a:ext uri="{FF2B5EF4-FFF2-40B4-BE49-F238E27FC236}">
                  <a16:creationId xmlns:a16="http://schemas.microsoft.com/office/drawing/2014/main" id="{2E1567AA-CEF2-4EEB-A3F2-8DA6EFB6B171}"/>
                </a:ext>
              </a:extLst>
            </p:cNvPr>
            <p:cNvGrpSpPr>
              <a:grpSpLocks/>
            </p:cNvGrpSpPr>
            <p:nvPr/>
          </p:nvGrpSpPr>
          <p:grpSpPr bwMode="auto">
            <a:xfrm>
              <a:off x="4651936" y="2083885"/>
              <a:ext cx="343475" cy="947422"/>
              <a:chOff x="5913" y="13117"/>
              <a:chExt cx="897" cy="1980"/>
            </a:xfrm>
          </p:grpSpPr>
          <p:sp>
            <p:nvSpPr>
              <p:cNvPr id="210" name="Rectangle 50">
                <a:extLst>
                  <a:ext uri="{FF2B5EF4-FFF2-40B4-BE49-F238E27FC236}">
                    <a16:creationId xmlns:a16="http://schemas.microsoft.com/office/drawing/2014/main" id="{6DE30FD9-E13F-42B9-959B-F963BC0A43A7}"/>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11" name="Freeform 51">
                <a:extLst>
                  <a:ext uri="{FF2B5EF4-FFF2-40B4-BE49-F238E27FC236}">
                    <a16:creationId xmlns:a16="http://schemas.microsoft.com/office/drawing/2014/main" id="{789E4377-81B2-4004-9BF2-07E359FF64E4}"/>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12" name="Oval 52">
                <a:extLst>
                  <a:ext uri="{FF2B5EF4-FFF2-40B4-BE49-F238E27FC236}">
                    <a16:creationId xmlns:a16="http://schemas.microsoft.com/office/drawing/2014/main" id="{C55E69B5-03DB-41A4-931B-F6D89DFD8059}"/>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13" name="Line 53">
                <a:extLst>
                  <a:ext uri="{FF2B5EF4-FFF2-40B4-BE49-F238E27FC236}">
                    <a16:creationId xmlns:a16="http://schemas.microsoft.com/office/drawing/2014/main" id="{2133AB6E-E354-409A-A869-E440CE152B1D}"/>
                  </a:ext>
                </a:extLst>
              </p:cNvPr>
              <p:cNvSpPr>
                <a:spLocks noChangeShapeType="1"/>
              </p:cNvSpPr>
              <p:nvPr/>
            </p:nvSpPr>
            <p:spPr bwMode="auto">
              <a:xfrm flipV="1">
                <a:off x="5913" y="13153"/>
                <a:ext cx="544" cy="3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14" name="Line 54">
                <a:extLst>
                  <a:ext uri="{FF2B5EF4-FFF2-40B4-BE49-F238E27FC236}">
                    <a16:creationId xmlns:a16="http://schemas.microsoft.com/office/drawing/2014/main" id="{16601EA0-CBCC-4FE5-AD2D-D361C26B1743}"/>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200" name="Group 49">
              <a:extLst>
                <a:ext uri="{FF2B5EF4-FFF2-40B4-BE49-F238E27FC236}">
                  <a16:creationId xmlns:a16="http://schemas.microsoft.com/office/drawing/2014/main" id="{12C2A8DD-EDD0-46B9-928B-7D50B77D7249}"/>
                </a:ext>
              </a:extLst>
            </p:cNvPr>
            <p:cNvGrpSpPr>
              <a:grpSpLocks/>
            </p:cNvGrpSpPr>
            <p:nvPr/>
          </p:nvGrpSpPr>
          <p:grpSpPr bwMode="auto">
            <a:xfrm>
              <a:off x="4894720" y="1976426"/>
              <a:ext cx="351956" cy="1027231"/>
              <a:chOff x="5911" y="13117"/>
              <a:chExt cx="882" cy="1980"/>
            </a:xfrm>
          </p:grpSpPr>
          <p:sp>
            <p:nvSpPr>
              <p:cNvPr id="205" name="Rectangle 50">
                <a:extLst>
                  <a:ext uri="{FF2B5EF4-FFF2-40B4-BE49-F238E27FC236}">
                    <a16:creationId xmlns:a16="http://schemas.microsoft.com/office/drawing/2014/main" id="{AA4A2EF2-ABA6-4745-98D8-DF5773B43DC2}"/>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06" name="Freeform 51">
                <a:extLst>
                  <a:ext uri="{FF2B5EF4-FFF2-40B4-BE49-F238E27FC236}">
                    <a16:creationId xmlns:a16="http://schemas.microsoft.com/office/drawing/2014/main" id="{68070529-7BD6-4074-A735-352085E36F5A}"/>
                  </a:ext>
                </a:extLst>
              </p:cNvPr>
              <p:cNvSpPr>
                <a:spLocks/>
              </p:cNvSpPr>
              <p:nvPr/>
            </p:nvSpPr>
            <p:spPr bwMode="auto">
              <a:xfrm>
                <a:off x="6433"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07" name="Oval 52">
                <a:extLst>
                  <a:ext uri="{FF2B5EF4-FFF2-40B4-BE49-F238E27FC236}">
                    <a16:creationId xmlns:a16="http://schemas.microsoft.com/office/drawing/2014/main" id="{17BDEFB7-EAAC-4350-AEAF-B1B2C40443B0}"/>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08" name="Line 53">
                <a:extLst>
                  <a:ext uri="{FF2B5EF4-FFF2-40B4-BE49-F238E27FC236}">
                    <a16:creationId xmlns:a16="http://schemas.microsoft.com/office/drawing/2014/main" id="{128591C5-30BD-46C7-9C47-97A5C7B5ADBE}"/>
                  </a:ext>
                </a:extLst>
              </p:cNvPr>
              <p:cNvSpPr>
                <a:spLocks noChangeShapeType="1"/>
              </p:cNvSpPr>
              <p:nvPr/>
            </p:nvSpPr>
            <p:spPr bwMode="auto">
              <a:xfrm flipV="1">
                <a:off x="5911" y="13153"/>
                <a:ext cx="546" cy="3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09" name="Line 54">
                <a:extLst>
                  <a:ext uri="{FF2B5EF4-FFF2-40B4-BE49-F238E27FC236}">
                    <a16:creationId xmlns:a16="http://schemas.microsoft.com/office/drawing/2014/main" id="{B5763C39-CAE0-45B9-BA8A-6669FB666F98}"/>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01" name="Text Box 56">
              <a:extLst>
                <a:ext uri="{FF2B5EF4-FFF2-40B4-BE49-F238E27FC236}">
                  <a16:creationId xmlns:a16="http://schemas.microsoft.com/office/drawing/2014/main" id="{1A1D5C1A-CD71-4E15-A5AB-6AF0062ADCBD}"/>
                </a:ext>
              </a:extLst>
            </p:cNvPr>
            <p:cNvSpPr txBox="1">
              <a:spLocks noChangeArrowheads="1"/>
            </p:cNvSpPr>
            <p:nvPr/>
          </p:nvSpPr>
          <p:spPr bwMode="auto">
            <a:xfrm>
              <a:off x="4572171" y="217649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02" name="Text Box 56">
              <a:extLst>
                <a:ext uri="{FF2B5EF4-FFF2-40B4-BE49-F238E27FC236}">
                  <a16:creationId xmlns:a16="http://schemas.microsoft.com/office/drawing/2014/main" id="{C3D11FA5-DB08-483B-BA58-37B7AC8E7BAC}"/>
                </a:ext>
              </a:extLst>
            </p:cNvPr>
            <p:cNvSpPr txBox="1">
              <a:spLocks noChangeArrowheads="1"/>
            </p:cNvSpPr>
            <p:nvPr/>
          </p:nvSpPr>
          <p:spPr bwMode="auto">
            <a:xfrm>
              <a:off x="4816374" y="2159321"/>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03" name="Freeform: Shape 202">
              <a:extLst>
                <a:ext uri="{FF2B5EF4-FFF2-40B4-BE49-F238E27FC236}">
                  <a16:creationId xmlns:a16="http://schemas.microsoft.com/office/drawing/2014/main" id="{BDC7737A-B7C1-4D50-983A-4BC293E51D9A}"/>
                </a:ext>
              </a:extLst>
            </p:cNvPr>
            <p:cNvSpPr/>
            <p:nvPr/>
          </p:nvSpPr>
          <p:spPr>
            <a:xfrm>
              <a:off x="4903596" y="1987062"/>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4" name="Freeform: Shape 203">
              <a:extLst>
                <a:ext uri="{FF2B5EF4-FFF2-40B4-BE49-F238E27FC236}">
                  <a16:creationId xmlns:a16="http://schemas.microsoft.com/office/drawing/2014/main" id="{F0B64CE3-6593-41DD-87CC-8513A2F40DFB}"/>
                </a:ext>
              </a:extLst>
            </p:cNvPr>
            <p:cNvSpPr/>
            <p:nvPr/>
          </p:nvSpPr>
          <p:spPr>
            <a:xfrm>
              <a:off x="4667459" y="2107642"/>
              <a:ext cx="261257" cy="145701"/>
            </a:xfrm>
            <a:custGeom>
              <a:avLst/>
              <a:gdLst>
                <a:gd name="connsiteX0" fmla="*/ 261257 w 261257"/>
                <a:gd name="connsiteY0" fmla="*/ 5024 h 145701"/>
                <a:gd name="connsiteX1" fmla="*/ 190919 w 261257"/>
                <a:gd name="connsiteY1" fmla="*/ 0 h 145701"/>
                <a:gd name="connsiteX2" fmla="*/ 0 w 261257"/>
                <a:gd name="connsiteY2" fmla="*/ 143189 h 145701"/>
                <a:gd name="connsiteX3" fmla="*/ 175846 w 261257"/>
                <a:gd name="connsiteY3" fmla="*/ 145701 h 145701"/>
                <a:gd name="connsiteX4" fmla="*/ 223576 w 261257"/>
                <a:gd name="connsiteY4" fmla="*/ 95459 h 145701"/>
                <a:gd name="connsiteX5" fmla="*/ 261257 w 261257"/>
                <a:gd name="connsiteY5" fmla="*/ 5024 h 14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7" h="145701">
                  <a:moveTo>
                    <a:pt x="261257" y="5024"/>
                  </a:moveTo>
                  <a:lnTo>
                    <a:pt x="190919" y="0"/>
                  </a:lnTo>
                  <a:lnTo>
                    <a:pt x="0" y="143189"/>
                  </a:lnTo>
                  <a:lnTo>
                    <a:pt x="175846" y="145701"/>
                  </a:lnTo>
                  <a:lnTo>
                    <a:pt x="223576" y="95459"/>
                  </a:lnTo>
                  <a:lnTo>
                    <a:pt x="261257" y="502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220" name="Text Box 4">
            <a:extLst>
              <a:ext uri="{FF2B5EF4-FFF2-40B4-BE49-F238E27FC236}">
                <a16:creationId xmlns:a16="http://schemas.microsoft.com/office/drawing/2014/main" id="{50B3D360-B505-4606-85BA-44CC997B6051}"/>
              </a:ext>
            </a:extLst>
          </p:cNvPr>
          <p:cNvSpPr txBox="1">
            <a:spLocks noChangeArrowheads="1"/>
          </p:cNvSpPr>
          <p:nvPr/>
        </p:nvSpPr>
        <p:spPr bwMode="auto">
          <a:xfrm>
            <a:off x="892596" y="1670469"/>
            <a:ext cx="17145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Algemene rekeningen</a:t>
            </a:r>
            <a:endParaRPr lang="nl-NL"/>
          </a:p>
        </p:txBody>
      </p:sp>
      <p:sp>
        <p:nvSpPr>
          <p:cNvPr id="221" name="Line 29">
            <a:extLst>
              <a:ext uri="{FF2B5EF4-FFF2-40B4-BE49-F238E27FC236}">
                <a16:creationId xmlns:a16="http://schemas.microsoft.com/office/drawing/2014/main" id="{306086E8-675C-4FC2-A33F-3DB1414D9765}"/>
              </a:ext>
            </a:extLst>
          </p:cNvPr>
          <p:cNvSpPr>
            <a:spLocks noChangeShapeType="1"/>
          </p:cNvSpPr>
          <p:nvPr/>
        </p:nvSpPr>
        <p:spPr bwMode="auto">
          <a:xfrm flipH="1" flipV="1">
            <a:off x="2356137" y="2012764"/>
            <a:ext cx="1147993" cy="146950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2" name="TextBox 221">
            <a:extLst>
              <a:ext uri="{FF2B5EF4-FFF2-40B4-BE49-F238E27FC236}">
                <a16:creationId xmlns:a16="http://schemas.microsoft.com/office/drawing/2014/main" id="{CDEE650F-F252-443B-8589-6EADED55C14D}"/>
              </a:ext>
            </a:extLst>
          </p:cNvPr>
          <p:cNvSpPr txBox="1"/>
          <p:nvPr/>
        </p:nvSpPr>
        <p:spPr>
          <a:xfrm rot="3146140">
            <a:off x="2183328" y="2459030"/>
            <a:ext cx="1470724" cy="276999"/>
          </a:xfrm>
          <a:prstGeom prst="rect">
            <a:avLst/>
          </a:prstGeom>
          <a:noFill/>
        </p:spPr>
        <p:txBody>
          <a:bodyPr wrap="none" rtlCol="0">
            <a:spAutoFit/>
          </a:bodyPr>
          <a:lstStyle/>
          <a:p>
            <a:r>
              <a:rPr lang="nl-BE" sz="1200" dirty="0">
                <a:solidFill>
                  <a:schemeClr val="accent1"/>
                </a:solidFill>
              </a:rPr>
              <a:t>Centralisatie 400000</a:t>
            </a:r>
          </a:p>
        </p:txBody>
      </p:sp>
      <p:sp>
        <p:nvSpPr>
          <p:cNvPr id="223" name="Line 29">
            <a:extLst>
              <a:ext uri="{FF2B5EF4-FFF2-40B4-BE49-F238E27FC236}">
                <a16:creationId xmlns:a16="http://schemas.microsoft.com/office/drawing/2014/main" id="{112067E7-F54B-40CA-B9A1-D30ED3BD9756}"/>
              </a:ext>
            </a:extLst>
          </p:cNvPr>
          <p:cNvSpPr>
            <a:spLocks noChangeShapeType="1"/>
          </p:cNvSpPr>
          <p:nvPr/>
        </p:nvSpPr>
        <p:spPr bwMode="auto">
          <a:xfrm flipH="1" flipV="1">
            <a:off x="2078469" y="2022745"/>
            <a:ext cx="1398759" cy="206871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4" name="TextBox 223">
            <a:extLst>
              <a:ext uri="{FF2B5EF4-FFF2-40B4-BE49-F238E27FC236}">
                <a16:creationId xmlns:a16="http://schemas.microsoft.com/office/drawing/2014/main" id="{0091915D-8331-4F2D-907D-7C24AFA9A0F7}"/>
              </a:ext>
            </a:extLst>
          </p:cNvPr>
          <p:cNvSpPr txBox="1"/>
          <p:nvPr/>
        </p:nvSpPr>
        <p:spPr>
          <a:xfrm rot="3407416">
            <a:off x="2086821" y="2842651"/>
            <a:ext cx="1470724" cy="276999"/>
          </a:xfrm>
          <a:prstGeom prst="rect">
            <a:avLst/>
          </a:prstGeom>
          <a:noFill/>
        </p:spPr>
        <p:txBody>
          <a:bodyPr wrap="none" rtlCol="0">
            <a:spAutoFit/>
          </a:bodyPr>
          <a:lstStyle/>
          <a:p>
            <a:r>
              <a:rPr lang="nl-BE" sz="1200" dirty="0">
                <a:solidFill>
                  <a:schemeClr val="accent1"/>
                </a:solidFill>
              </a:rPr>
              <a:t>Centralisatie 440000</a:t>
            </a:r>
          </a:p>
        </p:txBody>
      </p:sp>
      <p:sp>
        <p:nvSpPr>
          <p:cNvPr id="225" name="Freeform: Shape 224">
            <a:extLst>
              <a:ext uri="{FF2B5EF4-FFF2-40B4-BE49-F238E27FC236}">
                <a16:creationId xmlns:a16="http://schemas.microsoft.com/office/drawing/2014/main" id="{072B7099-0434-4D5F-B78B-7F88E0AE57CF}"/>
              </a:ext>
            </a:extLst>
          </p:cNvPr>
          <p:cNvSpPr/>
          <p:nvPr/>
        </p:nvSpPr>
        <p:spPr>
          <a:xfrm>
            <a:off x="3471386" y="3913480"/>
            <a:ext cx="3127023" cy="488947"/>
          </a:xfrm>
          <a:custGeom>
            <a:avLst/>
            <a:gdLst>
              <a:gd name="connsiteX0" fmla="*/ 0 w 3381935"/>
              <a:gd name="connsiteY0" fmla="*/ 174812 h 488947"/>
              <a:gd name="connsiteX1" fmla="*/ 1640541 w 3381935"/>
              <a:gd name="connsiteY1" fmla="*/ 443753 h 488947"/>
              <a:gd name="connsiteX2" fmla="*/ 2575112 w 3381935"/>
              <a:gd name="connsiteY2" fmla="*/ 443753 h 488947"/>
              <a:gd name="connsiteX3" fmla="*/ 3381935 w 3381935"/>
              <a:gd name="connsiteY3" fmla="*/ 0 h 488947"/>
            </a:gdLst>
            <a:ahLst/>
            <a:cxnLst>
              <a:cxn ang="0">
                <a:pos x="connsiteX0" y="connsiteY0"/>
              </a:cxn>
              <a:cxn ang="0">
                <a:pos x="connsiteX1" y="connsiteY1"/>
              </a:cxn>
              <a:cxn ang="0">
                <a:pos x="connsiteX2" y="connsiteY2"/>
              </a:cxn>
              <a:cxn ang="0">
                <a:pos x="connsiteX3" y="connsiteY3"/>
              </a:cxn>
            </a:cxnLst>
            <a:rect l="l" t="t" r="r" b="b"/>
            <a:pathLst>
              <a:path w="3381935" h="488947">
                <a:moveTo>
                  <a:pt x="0" y="174812"/>
                </a:moveTo>
                <a:cubicBezTo>
                  <a:pt x="605678" y="286871"/>
                  <a:pt x="1211356" y="398930"/>
                  <a:pt x="1640541" y="443753"/>
                </a:cubicBezTo>
                <a:cubicBezTo>
                  <a:pt x="2069726" y="488576"/>
                  <a:pt x="2284880" y="517712"/>
                  <a:pt x="2575112" y="443753"/>
                </a:cubicBezTo>
                <a:cubicBezTo>
                  <a:pt x="2865344" y="369794"/>
                  <a:pt x="3123639" y="184897"/>
                  <a:pt x="3381935" y="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6" name="Freeform: Shape 225">
            <a:extLst>
              <a:ext uri="{FF2B5EF4-FFF2-40B4-BE49-F238E27FC236}">
                <a16:creationId xmlns:a16="http://schemas.microsoft.com/office/drawing/2014/main" id="{4FB58277-6C8E-4EB0-9E93-26F79252BF7C}"/>
              </a:ext>
            </a:extLst>
          </p:cNvPr>
          <p:cNvSpPr/>
          <p:nvPr/>
        </p:nvSpPr>
        <p:spPr>
          <a:xfrm>
            <a:off x="3229921" y="248186"/>
            <a:ext cx="4249270" cy="821241"/>
          </a:xfrm>
          <a:custGeom>
            <a:avLst/>
            <a:gdLst>
              <a:gd name="connsiteX0" fmla="*/ 4249270 w 4249270"/>
              <a:gd name="connsiteY0" fmla="*/ 81653 h 821241"/>
              <a:gd name="connsiteX1" fmla="*/ 1855694 w 4249270"/>
              <a:gd name="connsiteY1" fmla="*/ 68206 h 821241"/>
              <a:gd name="connsiteX2" fmla="*/ 0 w 4249270"/>
              <a:gd name="connsiteY2" fmla="*/ 821241 h 821241"/>
            </a:gdLst>
            <a:ahLst/>
            <a:cxnLst>
              <a:cxn ang="0">
                <a:pos x="connsiteX0" y="connsiteY0"/>
              </a:cxn>
              <a:cxn ang="0">
                <a:pos x="connsiteX1" y="connsiteY1"/>
              </a:cxn>
              <a:cxn ang="0">
                <a:pos x="connsiteX2" y="connsiteY2"/>
              </a:cxn>
            </a:cxnLst>
            <a:rect l="l" t="t" r="r" b="b"/>
            <a:pathLst>
              <a:path w="4249270" h="821241">
                <a:moveTo>
                  <a:pt x="4249270" y="81653"/>
                </a:moveTo>
                <a:cubicBezTo>
                  <a:pt x="3406587" y="13297"/>
                  <a:pt x="2563905" y="-55059"/>
                  <a:pt x="1855694" y="68206"/>
                </a:cubicBezTo>
                <a:cubicBezTo>
                  <a:pt x="1147483" y="191471"/>
                  <a:pt x="573741" y="506356"/>
                  <a:pt x="0" y="821241"/>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27" name="Straight Connector 226">
            <a:extLst>
              <a:ext uri="{FF2B5EF4-FFF2-40B4-BE49-F238E27FC236}">
                <a16:creationId xmlns:a16="http://schemas.microsoft.com/office/drawing/2014/main" id="{A15F90E8-9988-43B6-9677-3C6CC0828832}"/>
              </a:ext>
            </a:extLst>
          </p:cNvPr>
          <p:cNvCxnSpPr/>
          <p:nvPr/>
        </p:nvCxnSpPr>
        <p:spPr>
          <a:xfrm flipH="1">
            <a:off x="2159952" y="1071182"/>
            <a:ext cx="1069786" cy="608091"/>
          </a:xfrm>
          <a:prstGeom prst="line">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F46DE530-7DA6-49A1-B454-BC9573B87C8D}"/>
              </a:ext>
            </a:extLst>
          </p:cNvPr>
          <p:cNvSpPr txBox="1"/>
          <p:nvPr/>
        </p:nvSpPr>
        <p:spPr>
          <a:xfrm rot="19858603">
            <a:off x="2512747" y="1011939"/>
            <a:ext cx="1470724" cy="276999"/>
          </a:xfrm>
          <a:prstGeom prst="rect">
            <a:avLst/>
          </a:prstGeom>
          <a:noFill/>
        </p:spPr>
        <p:txBody>
          <a:bodyPr wrap="none" rtlCol="0">
            <a:spAutoFit/>
          </a:bodyPr>
          <a:lstStyle/>
          <a:p>
            <a:r>
              <a:rPr lang="nl-BE" sz="1200" dirty="0">
                <a:solidFill>
                  <a:schemeClr val="accent1"/>
                </a:solidFill>
              </a:rPr>
              <a:t>Centralisatie 550000</a:t>
            </a:r>
          </a:p>
        </p:txBody>
      </p:sp>
      <p:sp>
        <p:nvSpPr>
          <p:cNvPr id="229" name="TextBox 228">
            <a:extLst>
              <a:ext uri="{FF2B5EF4-FFF2-40B4-BE49-F238E27FC236}">
                <a16:creationId xmlns:a16="http://schemas.microsoft.com/office/drawing/2014/main" id="{E1E29CAF-DF2B-4450-824D-FD14E464DE34}"/>
              </a:ext>
            </a:extLst>
          </p:cNvPr>
          <p:cNvSpPr txBox="1"/>
          <p:nvPr/>
        </p:nvSpPr>
        <p:spPr>
          <a:xfrm rot="20225193">
            <a:off x="3013255" y="1123968"/>
            <a:ext cx="2133918" cy="276999"/>
          </a:xfrm>
          <a:prstGeom prst="rect">
            <a:avLst/>
          </a:prstGeom>
          <a:noFill/>
        </p:spPr>
        <p:txBody>
          <a:bodyPr wrap="none" rtlCol="0">
            <a:spAutoFit/>
          </a:bodyPr>
          <a:lstStyle/>
          <a:p>
            <a:r>
              <a:rPr lang="nl-BE" sz="1200" dirty="0">
                <a:solidFill>
                  <a:schemeClr val="accent1"/>
                </a:solidFill>
              </a:rPr>
              <a:t>Inboeking op 41/42/43/45/48</a:t>
            </a:r>
          </a:p>
        </p:txBody>
      </p:sp>
      <p:sp>
        <p:nvSpPr>
          <p:cNvPr id="230" name="AutoShape 18">
            <a:extLst>
              <a:ext uri="{FF2B5EF4-FFF2-40B4-BE49-F238E27FC236}">
                <a16:creationId xmlns:a16="http://schemas.microsoft.com/office/drawing/2014/main" id="{0448BB38-601B-4A8E-BA08-2D42488A883D}"/>
              </a:ext>
            </a:extLst>
          </p:cNvPr>
          <p:cNvSpPr>
            <a:spLocks noChangeArrowheads="1"/>
          </p:cNvSpPr>
          <p:nvPr/>
        </p:nvSpPr>
        <p:spPr bwMode="auto">
          <a:xfrm>
            <a:off x="2042269" y="3377772"/>
            <a:ext cx="800100" cy="88423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1" name="Text Box 19">
            <a:extLst>
              <a:ext uri="{FF2B5EF4-FFF2-40B4-BE49-F238E27FC236}">
                <a16:creationId xmlns:a16="http://schemas.microsoft.com/office/drawing/2014/main" id="{9777A269-D140-4DDB-B57D-7A23A0C7984A}"/>
              </a:ext>
            </a:extLst>
          </p:cNvPr>
          <p:cNvSpPr txBox="1">
            <a:spLocks noChangeArrowheads="1"/>
          </p:cNvSpPr>
          <p:nvPr/>
        </p:nvSpPr>
        <p:spPr bwMode="auto">
          <a:xfrm>
            <a:off x="2055653" y="3455453"/>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Rekening</a:t>
            </a:r>
          </a:p>
          <a:p>
            <a:pPr algn="ctr" eaLnBrk="1" hangingPunct="1"/>
            <a:r>
              <a:rPr lang="nl-NL" sz="1000" dirty="0"/>
              <a:t>(</a:t>
            </a:r>
            <a:r>
              <a:rPr lang="nl-NL" sz="1000" dirty="0" err="1"/>
              <a:t>grootbk</a:t>
            </a:r>
            <a:r>
              <a:rPr lang="nl-NL" sz="1000" dirty="0"/>
              <a:t>)</a:t>
            </a:r>
            <a:endParaRPr lang="nl-NL" dirty="0"/>
          </a:p>
        </p:txBody>
      </p:sp>
      <p:sp>
        <p:nvSpPr>
          <p:cNvPr id="232" name="Line 29">
            <a:extLst>
              <a:ext uri="{FF2B5EF4-FFF2-40B4-BE49-F238E27FC236}">
                <a16:creationId xmlns:a16="http://schemas.microsoft.com/office/drawing/2014/main" id="{8452A5F9-3EB0-4359-B6BD-98A84CB140DB}"/>
              </a:ext>
            </a:extLst>
          </p:cNvPr>
          <p:cNvSpPr>
            <a:spLocks noChangeShapeType="1"/>
          </p:cNvSpPr>
          <p:nvPr/>
        </p:nvSpPr>
        <p:spPr bwMode="auto">
          <a:xfrm>
            <a:off x="1727121" y="2012764"/>
            <a:ext cx="540732" cy="136500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33" name="Line 29">
            <a:extLst>
              <a:ext uri="{FF2B5EF4-FFF2-40B4-BE49-F238E27FC236}">
                <a16:creationId xmlns:a16="http://schemas.microsoft.com/office/drawing/2014/main" id="{51F48220-C596-426F-8A63-1C0094BAAF4D}"/>
              </a:ext>
            </a:extLst>
          </p:cNvPr>
          <p:cNvSpPr>
            <a:spLocks noChangeShapeType="1"/>
          </p:cNvSpPr>
          <p:nvPr/>
        </p:nvSpPr>
        <p:spPr bwMode="auto">
          <a:xfrm flipH="1">
            <a:off x="1464476" y="3604869"/>
            <a:ext cx="576958"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34" name="AutoShape 25">
            <a:extLst>
              <a:ext uri="{FF2B5EF4-FFF2-40B4-BE49-F238E27FC236}">
                <a16:creationId xmlns:a16="http://schemas.microsoft.com/office/drawing/2014/main" id="{7DDC8921-1BBE-4BB2-AE5F-FB704B9ED987}"/>
              </a:ext>
            </a:extLst>
          </p:cNvPr>
          <p:cNvSpPr>
            <a:spLocks noChangeArrowheads="1"/>
          </p:cNvSpPr>
          <p:nvPr/>
        </p:nvSpPr>
        <p:spPr bwMode="auto">
          <a:xfrm>
            <a:off x="678623" y="3370695"/>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5" name="Text Box 26">
            <a:extLst>
              <a:ext uri="{FF2B5EF4-FFF2-40B4-BE49-F238E27FC236}">
                <a16:creationId xmlns:a16="http://schemas.microsoft.com/office/drawing/2014/main" id="{F2EC7D39-AFB1-4F6C-9D27-C0C5CB2E0BB3}"/>
              </a:ext>
            </a:extLst>
          </p:cNvPr>
          <p:cNvSpPr txBox="1">
            <a:spLocks noChangeArrowheads="1"/>
          </p:cNvSpPr>
          <p:nvPr/>
        </p:nvSpPr>
        <p:spPr bwMode="auto">
          <a:xfrm>
            <a:off x="677788" y="3387684"/>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Proef- en saldi balans</a:t>
            </a:r>
            <a:endParaRPr lang="nl-NL" dirty="0"/>
          </a:p>
        </p:txBody>
      </p:sp>
      <p:sp>
        <p:nvSpPr>
          <p:cNvPr id="236" name="AutoShape 48">
            <a:extLst>
              <a:ext uri="{FF2B5EF4-FFF2-40B4-BE49-F238E27FC236}">
                <a16:creationId xmlns:a16="http://schemas.microsoft.com/office/drawing/2014/main" id="{A2822CCB-AB20-4639-BDAA-7D75CA374237}"/>
              </a:ext>
            </a:extLst>
          </p:cNvPr>
          <p:cNvSpPr>
            <a:spLocks noChangeArrowheads="1"/>
          </p:cNvSpPr>
          <p:nvPr/>
        </p:nvSpPr>
        <p:spPr bwMode="auto">
          <a:xfrm>
            <a:off x="1955740" y="5887672"/>
            <a:ext cx="834902" cy="460673"/>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7" name="Text Box 49">
            <a:extLst>
              <a:ext uri="{FF2B5EF4-FFF2-40B4-BE49-F238E27FC236}">
                <a16:creationId xmlns:a16="http://schemas.microsoft.com/office/drawing/2014/main" id="{C6A22598-6747-4893-9BB3-6014BCE63D80}"/>
              </a:ext>
            </a:extLst>
          </p:cNvPr>
          <p:cNvSpPr txBox="1">
            <a:spLocks noChangeArrowheads="1"/>
          </p:cNvSpPr>
          <p:nvPr/>
        </p:nvSpPr>
        <p:spPr bwMode="auto">
          <a:xfrm>
            <a:off x="1979479" y="5931872"/>
            <a:ext cx="826803" cy="72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Eindbalans n-1</a:t>
            </a:r>
            <a:endParaRPr lang="nl-NL" dirty="0"/>
          </a:p>
        </p:txBody>
      </p:sp>
      <p:sp>
        <p:nvSpPr>
          <p:cNvPr id="238" name="Text Box 6">
            <a:extLst>
              <a:ext uri="{FF2B5EF4-FFF2-40B4-BE49-F238E27FC236}">
                <a16:creationId xmlns:a16="http://schemas.microsoft.com/office/drawing/2014/main" id="{27D0E11E-F5F1-4406-BC2B-C340844DB911}"/>
              </a:ext>
            </a:extLst>
          </p:cNvPr>
          <p:cNvSpPr txBox="1">
            <a:spLocks noChangeArrowheads="1"/>
          </p:cNvSpPr>
          <p:nvPr/>
        </p:nvSpPr>
        <p:spPr bwMode="auto">
          <a:xfrm>
            <a:off x="3501798" y="4519510"/>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Diverse Operaties</a:t>
            </a:r>
            <a:endParaRPr lang="nl-NL" dirty="0"/>
          </a:p>
        </p:txBody>
      </p:sp>
      <p:sp>
        <p:nvSpPr>
          <p:cNvPr id="239" name="Line 51">
            <a:extLst>
              <a:ext uri="{FF2B5EF4-FFF2-40B4-BE49-F238E27FC236}">
                <a16:creationId xmlns:a16="http://schemas.microsoft.com/office/drawing/2014/main" id="{2A61DF63-ECAF-4673-B265-8BF56CC2DF5A}"/>
              </a:ext>
            </a:extLst>
          </p:cNvPr>
          <p:cNvSpPr>
            <a:spLocks noChangeShapeType="1"/>
          </p:cNvSpPr>
          <p:nvPr/>
        </p:nvSpPr>
        <p:spPr bwMode="auto">
          <a:xfrm flipV="1">
            <a:off x="2761016" y="4833642"/>
            <a:ext cx="762684" cy="107249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40" name="Line 50">
            <a:extLst>
              <a:ext uri="{FF2B5EF4-FFF2-40B4-BE49-F238E27FC236}">
                <a16:creationId xmlns:a16="http://schemas.microsoft.com/office/drawing/2014/main" id="{5453BF80-B2CB-4741-8010-7C025BC897EA}"/>
              </a:ext>
            </a:extLst>
          </p:cNvPr>
          <p:cNvSpPr>
            <a:spLocks noChangeShapeType="1"/>
          </p:cNvSpPr>
          <p:nvPr/>
        </p:nvSpPr>
        <p:spPr bwMode="auto">
          <a:xfrm flipH="1" flipV="1">
            <a:off x="2356136" y="4262009"/>
            <a:ext cx="1" cy="55306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41" name="AutoShape 25">
            <a:extLst>
              <a:ext uri="{FF2B5EF4-FFF2-40B4-BE49-F238E27FC236}">
                <a16:creationId xmlns:a16="http://schemas.microsoft.com/office/drawing/2014/main" id="{969BF11B-B371-4EE2-B9DC-76DEA15C2042}"/>
              </a:ext>
            </a:extLst>
          </p:cNvPr>
          <p:cNvSpPr>
            <a:spLocks noChangeArrowheads="1"/>
          </p:cNvSpPr>
          <p:nvPr/>
        </p:nvSpPr>
        <p:spPr bwMode="auto">
          <a:xfrm>
            <a:off x="1969229" y="4780096"/>
            <a:ext cx="800100" cy="884237"/>
          </a:xfrm>
          <a:prstGeom prst="flowChartPredefinedProcess">
            <a:avLst/>
          </a:prstGeom>
          <a:solidFill>
            <a:schemeClr val="accent3">
              <a:lumMod val="40000"/>
              <a:lumOff val="60000"/>
            </a:schemeClr>
          </a:solidFill>
          <a:ln w="9525">
            <a:solidFill>
              <a:srgbClr val="000000"/>
            </a:solidFill>
            <a:miter lim="800000"/>
            <a:headEnd/>
            <a:tailEnd/>
          </a:ln>
        </p:spPr>
        <p:txBody>
          <a:bodyPr/>
          <a:lstStyle/>
          <a:p>
            <a:endParaRPr lang="nl-BE"/>
          </a:p>
        </p:txBody>
      </p:sp>
      <p:sp>
        <p:nvSpPr>
          <p:cNvPr id="242" name="Text Box 49">
            <a:extLst>
              <a:ext uri="{FF2B5EF4-FFF2-40B4-BE49-F238E27FC236}">
                <a16:creationId xmlns:a16="http://schemas.microsoft.com/office/drawing/2014/main" id="{28A6E9D9-B799-44FA-965A-CF7A8BA21C75}"/>
              </a:ext>
            </a:extLst>
          </p:cNvPr>
          <p:cNvSpPr txBox="1">
            <a:spLocks noChangeArrowheads="1"/>
          </p:cNvSpPr>
          <p:nvPr/>
        </p:nvSpPr>
        <p:spPr bwMode="auto">
          <a:xfrm>
            <a:off x="1969229" y="4936464"/>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Diversen Journaal</a:t>
            </a:r>
            <a:endParaRPr lang="nl-NL" dirty="0"/>
          </a:p>
        </p:txBody>
      </p:sp>
      <p:sp>
        <p:nvSpPr>
          <p:cNvPr id="243" name="Line 50">
            <a:extLst>
              <a:ext uri="{FF2B5EF4-FFF2-40B4-BE49-F238E27FC236}">
                <a16:creationId xmlns:a16="http://schemas.microsoft.com/office/drawing/2014/main" id="{6D1CFEEA-3A71-4BEC-85A3-7F2E79683043}"/>
              </a:ext>
            </a:extLst>
          </p:cNvPr>
          <p:cNvSpPr>
            <a:spLocks noChangeShapeType="1"/>
          </p:cNvSpPr>
          <p:nvPr/>
        </p:nvSpPr>
        <p:spPr bwMode="auto">
          <a:xfrm flipH="1">
            <a:off x="2761847" y="4693226"/>
            <a:ext cx="739950" cy="169184"/>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nvGrpSpPr>
          <p:cNvPr id="244" name="Group 8">
            <a:extLst>
              <a:ext uri="{FF2B5EF4-FFF2-40B4-BE49-F238E27FC236}">
                <a16:creationId xmlns:a16="http://schemas.microsoft.com/office/drawing/2014/main" id="{22436073-B2F3-40DB-8DBB-1ECCE80BF9D2}"/>
              </a:ext>
            </a:extLst>
          </p:cNvPr>
          <p:cNvGrpSpPr>
            <a:grpSpLocks/>
          </p:cNvGrpSpPr>
          <p:nvPr/>
        </p:nvGrpSpPr>
        <p:grpSpPr bwMode="auto">
          <a:xfrm>
            <a:off x="3076384" y="5587107"/>
            <a:ext cx="389164" cy="1102813"/>
            <a:chOff x="5917" y="13117"/>
            <a:chExt cx="883" cy="1980"/>
          </a:xfrm>
        </p:grpSpPr>
        <p:sp>
          <p:nvSpPr>
            <p:cNvPr id="245" name="Rectangle 9">
              <a:extLst>
                <a:ext uri="{FF2B5EF4-FFF2-40B4-BE49-F238E27FC236}">
                  <a16:creationId xmlns:a16="http://schemas.microsoft.com/office/drawing/2014/main" id="{B36C8922-5752-48A5-989F-40997528C04B}"/>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46" name="Freeform 10">
              <a:extLst>
                <a:ext uri="{FF2B5EF4-FFF2-40B4-BE49-F238E27FC236}">
                  <a16:creationId xmlns:a16="http://schemas.microsoft.com/office/drawing/2014/main" id="{998A8EB6-328B-428A-B557-3A1B0470B9A7}"/>
                </a:ext>
              </a:extLst>
            </p:cNvPr>
            <p:cNvSpPr>
              <a:spLocks/>
            </p:cNvSpPr>
            <p:nvPr/>
          </p:nvSpPr>
          <p:spPr bwMode="auto">
            <a:xfrm>
              <a:off x="644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47" name="Oval 11">
              <a:extLst>
                <a:ext uri="{FF2B5EF4-FFF2-40B4-BE49-F238E27FC236}">
                  <a16:creationId xmlns:a16="http://schemas.microsoft.com/office/drawing/2014/main" id="{47858A75-4AD4-46C8-9BC5-0924D22C6B6A}"/>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48" name="Line 12">
              <a:extLst>
                <a:ext uri="{FF2B5EF4-FFF2-40B4-BE49-F238E27FC236}">
                  <a16:creationId xmlns:a16="http://schemas.microsoft.com/office/drawing/2014/main" id="{98121705-CA31-497F-8A48-0A4923000492}"/>
                </a:ext>
              </a:extLst>
            </p:cNvPr>
            <p:cNvSpPr>
              <a:spLocks noChangeShapeType="1"/>
            </p:cNvSpPr>
            <p:nvPr/>
          </p:nvSpPr>
          <p:spPr bwMode="auto">
            <a:xfrm flipV="1">
              <a:off x="5917" y="13153"/>
              <a:ext cx="540" cy="3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49" name="Line 13">
              <a:extLst>
                <a:ext uri="{FF2B5EF4-FFF2-40B4-BE49-F238E27FC236}">
                  <a16:creationId xmlns:a16="http://schemas.microsoft.com/office/drawing/2014/main" id="{B035143C-43F6-4366-8EDD-2C53E2C9CF51}"/>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50" name="Text Box 15">
            <a:extLst>
              <a:ext uri="{FF2B5EF4-FFF2-40B4-BE49-F238E27FC236}">
                <a16:creationId xmlns:a16="http://schemas.microsoft.com/office/drawing/2014/main" id="{B8CEE256-19BA-401B-8826-F1360F8F72D3}"/>
              </a:ext>
            </a:extLst>
          </p:cNvPr>
          <p:cNvSpPr txBox="1">
            <a:spLocks noChangeArrowheads="1"/>
          </p:cNvSpPr>
          <p:nvPr/>
        </p:nvSpPr>
        <p:spPr bwMode="auto">
          <a:xfrm>
            <a:off x="2901698" y="588844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dirty="0"/>
              <a:t>  DO</a:t>
            </a:r>
            <a:endParaRPr lang="nl-NL" dirty="0"/>
          </a:p>
        </p:txBody>
      </p:sp>
      <p:sp>
        <p:nvSpPr>
          <p:cNvPr id="251" name="TextBox 250">
            <a:extLst>
              <a:ext uri="{FF2B5EF4-FFF2-40B4-BE49-F238E27FC236}">
                <a16:creationId xmlns:a16="http://schemas.microsoft.com/office/drawing/2014/main" id="{F5D2A432-AF75-458E-B755-DF321D7EBDB6}"/>
              </a:ext>
            </a:extLst>
          </p:cNvPr>
          <p:cNvSpPr txBox="1"/>
          <p:nvPr/>
        </p:nvSpPr>
        <p:spPr>
          <a:xfrm>
            <a:off x="3414712" y="5630681"/>
            <a:ext cx="907813" cy="1015663"/>
          </a:xfrm>
          <a:prstGeom prst="rect">
            <a:avLst/>
          </a:prstGeom>
          <a:noFill/>
        </p:spPr>
        <p:txBody>
          <a:bodyPr wrap="none" rtlCol="0">
            <a:spAutoFit/>
          </a:bodyPr>
          <a:lstStyle/>
          <a:p>
            <a:r>
              <a:rPr lang="nl-BE" sz="1200" dirty="0"/>
              <a:t>Contracten</a:t>
            </a:r>
          </a:p>
          <a:p>
            <a:r>
              <a:rPr lang="nl-BE" sz="1200" dirty="0"/>
              <a:t>Personeel</a:t>
            </a:r>
          </a:p>
          <a:p>
            <a:r>
              <a:rPr lang="nl-BE" sz="1200" dirty="0"/>
              <a:t>Vonnissen</a:t>
            </a:r>
          </a:p>
          <a:p>
            <a:r>
              <a:rPr lang="nl-BE" sz="1200" dirty="0"/>
              <a:t>Belastingen</a:t>
            </a:r>
          </a:p>
          <a:p>
            <a:r>
              <a:rPr lang="nl-BE" sz="1200" dirty="0"/>
              <a:t>…</a:t>
            </a:r>
          </a:p>
        </p:txBody>
      </p:sp>
      <p:sp>
        <p:nvSpPr>
          <p:cNvPr id="252" name="Line 51">
            <a:extLst>
              <a:ext uri="{FF2B5EF4-FFF2-40B4-BE49-F238E27FC236}">
                <a16:creationId xmlns:a16="http://schemas.microsoft.com/office/drawing/2014/main" id="{AB2676DA-7016-4ACB-B427-9C93AA007E0B}"/>
              </a:ext>
            </a:extLst>
          </p:cNvPr>
          <p:cNvSpPr>
            <a:spLocks noChangeShapeType="1"/>
          </p:cNvSpPr>
          <p:nvPr/>
        </p:nvSpPr>
        <p:spPr bwMode="auto">
          <a:xfrm flipV="1">
            <a:off x="3696048" y="4833642"/>
            <a:ext cx="147168" cy="75346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pic>
        <p:nvPicPr>
          <p:cNvPr id="253" name="Picture 2" descr="De bronafbeelding bekijken">
            <a:extLst>
              <a:ext uri="{FF2B5EF4-FFF2-40B4-BE49-F238E27FC236}">
                <a16:creationId xmlns:a16="http://schemas.microsoft.com/office/drawing/2014/main" id="{6AE8C10A-B94C-42D6-806D-68FD9D04F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854" y="4504087"/>
            <a:ext cx="1200760" cy="900571"/>
          </a:xfrm>
          <a:prstGeom prst="rect">
            <a:avLst/>
          </a:prstGeom>
          <a:noFill/>
          <a:extLst>
            <a:ext uri="{909E8E84-426E-40DD-AFC4-6F175D3DCCD1}">
              <a14:hiddenFill xmlns:a14="http://schemas.microsoft.com/office/drawing/2010/main">
                <a:solidFill>
                  <a:srgbClr val="FFFFFF"/>
                </a:solidFill>
              </a14:hiddenFill>
            </a:ext>
          </a:extLst>
        </p:spPr>
      </p:pic>
      <p:sp>
        <p:nvSpPr>
          <p:cNvPr id="254" name="AutoShape 48">
            <a:extLst>
              <a:ext uri="{FF2B5EF4-FFF2-40B4-BE49-F238E27FC236}">
                <a16:creationId xmlns:a16="http://schemas.microsoft.com/office/drawing/2014/main" id="{62191B17-36B1-472D-B6FC-2D5E577DC763}"/>
              </a:ext>
            </a:extLst>
          </p:cNvPr>
          <p:cNvSpPr>
            <a:spLocks noChangeArrowheads="1"/>
          </p:cNvSpPr>
          <p:nvPr/>
        </p:nvSpPr>
        <p:spPr bwMode="auto">
          <a:xfrm>
            <a:off x="6229801" y="4585397"/>
            <a:ext cx="1084654" cy="63681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55" name="Text Box 49">
            <a:extLst>
              <a:ext uri="{FF2B5EF4-FFF2-40B4-BE49-F238E27FC236}">
                <a16:creationId xmlns:a16="http://schemas.microsoft.com/office/drawing/2014/main" id="{58F8071E-3B8B-45DC-BA2C-69760A441D9C}"/>
              </a:ext>
            </a:extLst>
          </p:cNvPr>
          <p:cNvSpPr txBox="1">
            <a:spLocks noChangeArrowheads="1"/>
          </p:cNvSpPr>
          <p:nvPr/>
        </p:nvSpPr>
        <p:spPr bwMode="auto">
          <a:xfrm>
            <a:off x="6305247" y="4696263"/>
            <a:ext cx="93608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Afschrijvingstabel</a:t>
            </a:r>
            <a:endParaRPr lang="nl-NL" dirty="0"/>
          </a:p>
        </p:txBody>
      </p:sp>
      <p:sp>
        <p:nvSpPr>
          <p:cNvPr id="256" name="Line 51">
            <a:extLst>
              <a:ext uri="{FF2B5EF4-FFF2-40B4-BE49-F238E27FC236}">
                <a16:creationId xmlns:a16="http://schemas.microsoft.com/office/drawing/2014/main" id="{582E78A6-130A-4D2B-885E-00282C49AB2E}"/>
              </a:ext>
            </a:extLst>
          </p:cNvPr>
          <p:cNvSpPr>
            <a:spLocks noChangeShapeType="1"/>
          </p:cNvSpPr>
          <p:nvPr/>
        </p:nvSpPr>
        <p:spPr bwMode="auto">
          <a:xfrm flipH="1">
            <a:off x="7356180" y="4982013"/>
            <a:ext cx="571501"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nvGrpSpPr>
          <p:cNvPr id="257" name="Group 40">
            <a:extLst>
              <a:ext uri="{FF2B5EF4-FFF2-40B4-BE49-F238E27FC236}">
                <a16:creationId xmlns:a16="http://schemas.microsoft.com/office/drawing/2014/main" id="{D70E6B5E-C328-405F-A97E-113F85882481}"/>
              </a:ext>
            </a:extLst>
          </p:cNvPr>
          <p:cNvGrpSpPr>
            <a:grpSpLocks/>
          </p:cNvGrpSpPr>
          <p:nvPr/>
        </p:nvGrpSpPr>
        <p:grpSpPr bwMode="auto">
          <a:xfrm>
            <a:off x="7399182" y="5659921"/>
            <a:ext cx="1643138" cy="614938"/>
            <a:chOff x="3217" y="6769"/>
            <a:chExt cx="2340" cy="768"/>
          </a:xfrm>
        </p:grpSpPr>
        <p:sp>
          <p:nvSpPr>
            <p:cNvPr id="258" name="AutoShape 41">
              <a:extLst>
                <a:ext uri="{FF2B5EF4-FFF2-40B4-BE49-F238E27FC236}">
                  <a16:creationId xmlns:a16="http://schemas.microsoft.com/office/drawing/2014/main" id="{7E33DDDC-175C-4117-AAF2-AAC32B0A2686}"/>
                </a:ext>
              </a:extLst>
            </p:cNvPr>
            <p:cNvSpPr>
              <a:spLocks noChangeArrowheads="1"/>
            </p:cNvSpPr>
            <p:nvPr/>
          </p:nvSpPr>
          <p:spPr bwMode="auto">
            <a:xfrm>
              <a:off x="321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59" name="AutoShape 42">
              <a:extLst>
                <a:ext uri="{FF2B5EF4-FFF2-40B4-BE49-F238E27FC236}">
                  <a16:creationId xmlns:a16="http://schemas.microsoft.com/office/drawing/2014/main" id="{7F481AC8-3789-43EA-A300-93086F72014E}"/>
                </a:ext>
              </a:extLst>
            </p:cNvPr>
            <p:cNvSpPr>
              <a:spLocks noChangeArrowheads="1"/>
            </p:cNvSpPr>
            <p:nvPr/>
          </p:nvSpPr>
          <p:spPr bwMode="auto">
            <a:xfrm>
              <a:off x="393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60" name="AutoShape 43">
              <a:extLst>
                <a:ext uri="{FF2B5EF4-FFF2-40B4-BE49-F238E27FC236}">
                  <a16:creationId xmlns:a16="http://schemas.microsoft.com/office/drawing/2014/main" id="{51E87E41-0E10-4E1B-B864-505A317D4035}"/>
                </a:ext>
              </a:extLst>
            </p:cNvPr>
            <p:cNvSpPr>
              <a:spLocks noChangeArrowheads="1"/>
            </p:cNvSpPr>
            <p:nvPr/>
          </p:nvSpPr>
          <p:spPr bwMode="auto">
            <a:xfrm>
              <a:off x="465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61" name="Rectangle 44">
              <a:extLst>
                <a:ext uri="{FF2B5EF4-FFF2-40B4-BE49-F238E27FC236}">
                  <a16:creationId xmlns:a16="http://schemas.microsoft.com/office/drawing/2014/main" id="{E2D3AB48-2027-4B5A-9FAC-76BF0FEEDCF2}"/>
                </a:ext>
              </a:extLst>
            </p:cNvPr>
            <p:cNvSpPr>
              <a:spLocks noChangeArrowheads="1"/>
            </p:cNvSpPr>
            <p:nvPr/>
          </p:nvSpPr>
          <p:spPr bwMode="auto">
            <a:xfrm>
              <a:off x="3217" y="6997"/>
              <a:ext cx="2160" cy="540"/>
            </a:xfrm>
            <a:prstGeom prst="rect">
              <a:avLst/>
            </a:prstGeom>
            <a:solidFill>
              <a:srgbClr val="FF0000"/>
            </a:solidFill>
            <a:ln w="9525">
              <a:solidFill>
                <a:srgbClr val="000000"/>
              </a:solidFill>
              <a:miter lim="800000"/>
              <a:headEnd/>
              <a:tailEnd/>
            </a:ln>
          </p:spPr>
          <p:txBody>
            <a:bodyPr/>
            <a:lstStyle/>
            <a:p>
              <a:endParaRPr lang="nl-BE"/>
            </a:p>
          </p:txBody>
        </p:sp>
        <p:sp>
          <p:nvSpPr>
            <p:cNvPr id="262" name="Rectangle 45">
              <a:extLst>
                <a:ext uri="{FF2B5EF4-FFF2-40B4-BE49-F238E27FC236}">
                  <a16:creationId xmlns:a16="http://schemas.microsoft.com/office/drawing/2014/main" id="{CA1BC4B8-8092-40BA-AD7F-EA3377243750}"/>
                </a:ext>
              </a:extLst>
            </p:cNvPr>
            <p:cNvSpPr>
              <a:spLocks noChangeArrowheads="1"/>
            </p:cNvSpPr>
            <p:nvPr/>
          </p:nvSpPr>
          <p:spPr bwMode="auto">
            <a:xfrm>
              <a:off x="411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63" name="Rectangle 46">
              <a:extLst>
                <a:ext uri="{FF2B5EF4-FFF2-40B4-BE49-F238E27FC236}">
                  <a16:creationId xmlns:a16="http://schemas.microsoft.com/office/drawing/2014/main" id="{32B2ECF9-F18B-45C0-9DE1-C6A29DFC3E92}"/>
                </a:ext>
              </a:extLst>
            </p:cNvPr>
            <p:cNvSpPr>
              <a:spLocks noChangeArrowheads="1"/>
            </p:cNvSpPr>
            <p:nvPr/>
          </p:nvSpPr>
          <p:spPr bwMode="auto">
            <a:xfrm>
              <a:off x="357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64" name="Text Box 47">
              <a:extLst>
                <a:ext uri="{FF2B5EF4-FFF2-40B4-BE49-F238E27FC236}">
                  <a16:creationId xmlns:a16="http://schemas.microsoft.com/office/drawing/2014/main" id="{7616F68A-60A3-437A-9697-4ACA75062B04}"/>
                </a:ext>
              </a:extLst>
            </p:cNvPr>
            <p:cNvSpPr txBox="1">
              <a:spLocks noChangeArrowheads="1"/>
            </p:cNvSpPr>
            <p:nvPr/>
          </p:nvSpPr>
          <p:spPr bwMode="auto">
            <a:xfrm>
              <a:off x="4297" y="6949"/>
              <a:ext cx="12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Magazijn</a:t>
              </a:r>
              <a:endParaRPr lang="nl-NL"/>
            </a:p>
          </p:txBody>
        </p:sp>
      </p:grpSp>
      <p:sp>
        <p:nvSpPr>
          <p:cNvPr id="265" name="AutoShape 48">
            <a:extLst>
              <a:ext uri="{FF2B5EF4-FFF2-40B4-BE49-F238E27FC236}">
                <a16:creationId xmlns:a16="http://schemas.microsoft.com/office/drawing/2014/main" id="{EF9216E7-00FE-48AB-B3AF-F1766FCB4167}"/>
              </a:ext>
            </a:extLst>
          </p:cNvPr>
          <p:cNvSpPr>
            <a:spLocks noChangeArrowheads="1"/>
          </p:cNvSpPr>
          <p:nvPr/>
        </p:nvSpPr>
        <p:spPr bwMode="auto">
          <a:xfrm>
            <a:off x="6252634" y="5558102"/>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66" name="Text Box 49">
            <a:extLst>
              <a:ext uri="{FF2B5EF4-FFF2-40B4-BE49-F238E27FC236}">
                <a16:creationId xmlns:a16="http://schemas.microsoft.com/office/drawing/2014/main" id="{FF572364-29EA-40B9-85A2-1F99D143A2DF}"/>
              </a:ext>
            </a:extLst>
          </p:cNvPr>
          <p:cNvSpPr txBox="1">
            <a:spLocks noChangeArrowheads="1"/>
          </p:cNvSpPr>
          <p:nvPr/>
        </p:nvSpPr>
        <p:spPr bwMode="auto">
          <a:xfrm>
            <a:off x="6253466" y="5692340"/>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Inventaris</a:t>
            </a:r>
          </a:p>
          <a:p>
            <a:pPr algn="ctr" eaLnBrk="1" hangingPunct="1"/>
            <a:r>
              <a:rPr lang="nl-NL" sz="1000" dirty="0"/>
              <a:t>lijst</a:t>
            </a:r>
            <a:endParaRPr lang="nl-NL" dirty="0"/>
          </a:p>
        </p:txBody>
      </p:sp>
      <p:sp>
        <p:nvSpPr>
          <p:cNvPr id="267" name="Line 51">
            <a:extLst>
              <a:ext uri="{FF2B5EF4-FFF2-40B4-BE49-F238E27FC236}">
                <a16:creationId xmlns:a16="http://schemas.microsoft.com/office/drawing/2014/main" id="{3B6FFBE7-5A21-4986-8088-751650AA21E6}"/>
              </a:ext>
            </a:extLst>
          </p:cNvPr>
          <p:cNvSpPr>
            <a:spLocks noChangeShapeType="1"/>
          </p:cNvSpPr>
          <p:nvPr/>
        </p:nvSpPr>
        <p:spPr bwMode="auto">
          <a:xfrm flipH="1">
            <a:off x="7032285" y="6043141"/>
            <a:ext cx="449710" cy="578"/>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8" name="Line 51">
            <a:extLst>
              <a:ext uri="{FF2B5EF4-FFF2-40B4-BE49-F238E27FC236}">
                <a16:creationId xmlns:a16="http://schemas.microsoft.com/office/drawing/2014/main" id="{E43DC7C0-21D1-4FD1-85BD-880A9C281155}"/>
              </a:ext>
            </a:extLst>
          </p:cNvPr>
          <p:cNvSpPr>
            <a:spLocks noChangeShapeType="1"/>
          </p:cNvSpPr>
          <p:nvPr/>
        </p:nvSpPr>
        <p:spPr bwMode="auto">
          <a:xfrm flipH="1" flipV="1">
            <a:off x="5216297" y="4683417"/>
            <a:ext cx="1013502" cy="245143"/>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9" name="TextBox 268">
            <a:extLst>
              <a:ext uri="{FF2B5EF4-FFF2-40B4-BE49-F238E27FC236}">
                <a16:creationId xmlns:a16="http://schemas.microsoft.com/office/drawing/2014/main" id="{52072FAA-ED30-40E7-A2B4-8897CC8199B8}"/>
              </a:ext>
            </a:extLst>
          </p:cNvPr>
          <p:cNvSpPr txBox="1"/>
          <p:nvPr/>
        </p:nvSpPr>
        <p:spPr>
          <a:xfrm rot="824002">
            <a:off x="5224414" y="4582555"/>
            <a:ext cx="1062983" cy="276999"/>
          </a:xfrm>
          <a:prstGeom prst="rect">
            <a:avLst/>
          </a:prstGeom>
          <a:noFill/>
        </p:spPr>
        <p:txBody>
          <a:bodyPr wrap="none" rtlCol="0">
            <a:spAutoFit/>
          </a:bodyPr>
          <a:lstStyle/>
          <a:p>
            <a:r>
              <a:rPr lang="nl-BE" sz="1200" dirty="0"/>
              <a:t>Afschrijvingen</a:t>
            </a:r>
          </a:p>
        </p:txBody>
      </p:sp>
      <p:sp>
        <p:nvSpPr>
          <p:cNvPr id="270" name="TextBox 269">
            <a:extLst>
              <a:ext uri="{FF2B5EF4-FFF2-40B4-BE49-F238E27FC236}">
                <a16:creationId xmlns:a16="http://schemas.microsoft.com/office/drawing/2014/main" id="{B71762AF-C941-40D7-995E-5616FF71F8F4}"/>
              </a:ext>
            </a:extLst>
          </p:cNvPr>
          <p:cNvSpPr txBox="1"/>
          <p:nvPr/>
        </p:nvSpPr>
        <p:spPr>
          <a:xfrm rot="1912918">
            <a:off x="5341532" y="5026914"/>
            <a:ext cx="1099354" cy="461665"/>
          </a:xfrm>
          <a:prstGeom prst="rect">
            <a:avLst/>
          </a:prstGeom>
          <a:noFill/>
        </p:spPr>
        <p:txBody>
          <a:bodyPr wrap="square" rtlCol="0">
            <a:spAutoFit/>
          </a:bodyPr>
          <a:lstStyle/>
          <a:p>
            <a:r>
              <a:rPr lang="nl-BE" sz="1200" dirty="0"/>
              <a:t>Voorraad-wijziging</a:t>
            </a:r>
          </a:p>
        </p:txBody>
      </p:sp>
      <p:sp>
        <p:nvSpPr>
          <p:cNvPr id="271" name="Line 51">
            <a:extLst>
              <a:ext uri="{FF2B5EF4-FFF2-40B4-BE49-F238E27FC236}">
                <a16:creationId xmlns:a16="http://schemas.microsoft.com/office/drawing/2014/main" id="{FE9713EF-79E3-4A90-918E-527AFECD1023}"/>
              </a:ext>
            </a:extLst>
          </p:cNvPr>
          <p:cNvSpPr>
            <a:spLocks noChangeShapeType="1"/>
          </p:cNvSpPr>
          <p:nvPr/>
        </p:nvSpPr>
        <p:spPr bwMode="auto">
          <a:xfrm flipH="1" flipV="1">
            <a:off x="5184824" y="4854402"/>
            <a:ext cx="1192302" cy="70369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72" name="Text Box 49">
            <a:extLst>
              <a:ext uri="{FF2B5EF4-FFF2-40B4-BE49-F238E27FC236}">
                <a16:creationId xmlns:a16="http://schemas.microsoft.com/office/drawing/2014/main" id="{2F84D984-EF49-453E-8F38-3E3B32A6F6CB}"/>
              </a:ext>
            </a:extLst>
          </p:cNvPr>
          <p:cNvSpPr txBox="1">
            <a:spLocks noChangeArrowheads="1"/>
          </p:cNvSpPr>
          <p:nvPr/>
        </p:nvSpPr>
        <p:spPr bwMode="auto">
          <a:xfrm>
            <a:off x="4328713" y="5514076"/>
            <a:ext cx="1684887" cy="14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marL="171450" indent="-171450" eaLnBrk="1" hangingPunct="1">
              <a:buFontTx/>
              <a:buChar char="-"/>
            </a:pPr>
            <a:r>
              <a:rPr lang="nl-NL" sz="1000" dirty="0"/>
              <a:t>Voorzieningen</a:t>
            </a:r>
          </a:p>
          <a:p>
            <a:pPr marL="171450" indent="-171450" eaLnBrk="1" hangingPunct="1">
              <a:buFontTx/>
              <a:buChar char="-"/>
            </a:pPr>
            <a:r>
              <a:rPr lang="nl-NL" sz="1000" dirty="0"/>
              <a:t>Correcties</a:t>
            </a:r>
          </a:p>
          <a:p>
            <a:pPr marL="171450" indent="-171450" eaLnBrk="1" hangingPunct="1">
              <a:buFontTx/>
              <a:buChar char="-"/>
            </a:pPr>
            <a:r>
              <a:rPr lang="nl-NL" sz="1000" dirty="0"/>
              <a:t>Te </a:t>
            </a:r>
            <a:r>
              <a:rPr lang="nl-NL" sz="1000" dirty="0" err="1"/>
              <a:t>ontv.ft</a:t>
            </a:r>
            <a:r>
              <a:rPr lang="nl-NL" sz="1000" dirty="0"/>
              <a:t>.</a:t>
            </a:r>
          </a:p>
          <a:p>
            <a:pPr marL="171450" indent="-171450" eaLnBrk="1" hangingPunct="1">
              <a:buFontTx/>
              <a:buChar char="-"/>
            </a:pPr>
            <a:r>
              <a:rPr lang="nl-NL" sz="1000" dirty="0"/>
              <a:t>Te </a:t>
            </a:r>
            <a:r>
              <a:rPr lang="nl-NL" sz="1000" dirty="0" err="1"/>
              <a:t>verz</a:t>
            </a:r>
            <a:r>
              <a:rPr lang="nl-NL" sz="1000" dirty="0"/>
              <a:t>. ft.</a:t>
            </a:r>
          </a:p>
          <a:p>
            <a:pPr marL="171450" indent="-171450" eaLnBrk="1" hangingPunct="1">
              <a:buFontTx/>
              <a:buChar char="-"/>
            </a:pPr>
            <a:r>
              <a:rPr lang="nl-NL" sz="1000" dirty="0" err="1"/>
              <a:t>Waardevermind</a:t>
            </a:r>
            <a:r>
              <a:rPr lang="nl-NL" sz="1000" dirty="0"/>
              <a:t>.</a:t>
            </a:r>
          </a:p>
          <a:p>
            <a:pPr marL="171450" indent="-171450" eaLnBrk="1" hangingPunct="1">
              <a:buFontTx/>
              <a:buChar char="-"/>
            </a:pPr>
            <a:r>
              <a:rPr lang="nl-NL" sz="1000" dirty="0"/>
              <a:t>Compensaties</a:t>
            </a:r>
          </a:p>
          <a:p>
            <a:pPr marL="171450" indent="-171450" eaLnBrk="1" hangingPunct="1">
              <a:buFontTx/>
              <a:buChar char="-"/>
            </a:pPr>
            <a:r>
              <a:rPr lang="nl-NL" sz="1000" dirty="0"/>
              <a:t>Verlopen Intresten</a:t>
            </a:r>
          </a:p>
          <a:p>
            <a:pPr marL="171450" indent="-171450" eaLnBrk="1" hangingPunct="1">
              <a:buFontTx/>
              <a:buChar char="-"/>
            </a:pPr>
            <a:r>
              <a:rPr lang="nl-NL" sz="1000" dirty="0"/>
              <a:t>Resultaatsbestemming</a:t>
            </a:r>
          </a:p>
          <a:p>
            <a:pPr marL="171450" indent="-171450" eaLnBrk="1" hangingPunct="1">
              <a:buFontTx/>
              <a:buChar char="-"/>
            </a:pPr>
            <a:endParaRPr lang="nl-NL" sz="1000" dirty="0"/>
          </a:p>
          <a:p>
            <a:pPr marL="171450" indent="-171450" eaLnBrk="1" hangingPunct="1">
              <a:buFontTx/>
              <a:buChar char="-"/>
            </a:pPr>
            <a:endParaRPr lang="nl-NL" sz="1000" dirty="0"/>
          </a:p>
          <a:p>
            <a:pPr algn="ctr" eaLnBrk="1" hangingPunct="1"/>
            <a:endParaRPr lang="nl-NL" dirty="0"/>
          </a:p>
        </p:txBody>
      </p:sp>
      <p:sp>
        <p:nvSpPr>
          <p:cNvPr id="273" name="Text Box 53">
            <a:extLst>
              <a:ext uri="{FF2B5EF4-FFF2-40B4-BE49-F238E27FC236}">
                <a16:creationId xmlns:a16="http://schemas.microsoft.com/office/drawing/2014/main" id="{2042E51E-9B00-4F62-BB53-C007DD22A88F}"/>
              </a:ext>
            </a:extLst>
          </p:cNvPr>
          <p:cNvSpPr txBox="1">
            <a:spLocks noChangeArrowheads="1"/>
          </p:cNvSpPr>
          <p:nvPr/>
        </p:nvSpPr>
        <p:spPr bwMode="auto">
          <a:xfrm>
            <a:off x="3995428" y="5365916"/>
            <a:ext cx="2087059" cy="457200"/>
          </a:xfrm>
          <a:prstGeom prst="rect">
            <a:avLst/>
          </a:prstGeom>
          <a:noFill/>
          <a:ln>
            <a:noFill/>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b="1" u="sng" dirty="0"/>
              <a:t>Afsluitingsbewerkingen</a:t>
            </a:r>
            <a:endParaRPr lang="nl-NL" b="1" dirty="0"/>
          </a:p>
        </p:txBody>
      </p:sp>
      <p:sp>
        <p:nvSpPr>
          <p:cNvPr id="274" name="Line 51">
            <a:extLst>
              <a:ext uri="{FF2B5EF4-FFF2-40B4-BE49-F238E27FC236}">
                <a16:creationId xmlns:a16="http://schemas.microsoft.com/office/drawing/2014/main" id="{D41AC3AA-D2D0-4A65-84E8-417E074A6DC8}"/>
              </a:ext>
            </a:extLst>
          </p:cNvPr>
          <p:cNvSpPr>
            <a:spLocks noChangeShapeType="1"/>
          </p:cNvSpPr>
          <p:nvPr/>
        </p:nvSpPr>
        <p:spPr bwMode="auto">
          <a:xfrm flipH="1" flipV="1">
            <a:off x="4694747" y="4877219"/>
            <a:ext cx="151178" cy="52743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pic>
        <p:nvPicPr>
          <p:cNvPr id="275" name="Picture 274">
            <a:extLst>
              <a:ext uri="{FF2B5EF4-FFF2-40B4-BE49-F238E27FC236}">
                <a16:creationId xmlns:a16="http://schemas.microsoft.com/office/drawing/2014/main" id="{98653176-F0F1-4FCC-AAB4-58C4D2C065BE}"/>
              </a:ext>
            </a:extLst>
          </p:cNvPr>
          <p:cNvPicPr>
            <a:picLocks noChangeAspect="1"/>
          </p:cNvPicPr>
          <p:nvPr/>
        </p:nvPicPr>
        <p:blipFill>
          <a:blip r:embed="rId3"/>
          <a:stretch>
            <a:fillRect/>
          </a:stretch>
        </p:blipFill>
        <p:spPr>
          <a:xfrm>
            <a:off x="466939" y="4342926"/>
            <a:ext cx="826803" cy="1185717"/>
          </a:xfrm>
          <a:prstGeom prst="rect">
            <a:avLst/>
          </a:prstGeom>
          <a:ln w="38100">
            <a:solidFill>
              <a:srgbClr val="FF0000"/>
            </a:solidFill>
          </a:ln>
        </p:spPr>
      </p:pic>
      <p:sp>
        <p:nvSpPr>
          <p:cNvPr id="276" name="Line 52">
            <a:extLst>
              <a:ext uri="{FF2B5EF4-FFF2-40B4-BE49-F238E27FC236}">
                <a16:creationId xmlns:a16="http://schemas.microsoft.com/office/drawing/2014/main" id="{35148AAD-FEBB-4E61-8C60-B11CB79C9895}"/>
              </a:ext>
            </a:extLst>
          </p:cNvPr>
          <p:cNvSpPr>
            <a:spLocks noChangeShapeType="1"/>
          </p:cNvSpPr>
          <p:nvPr/>
        </p:nvSpPr>
        <p:spPr bwMode="auto">
          <a:xfrm>
            <a:off x="893153" y="3913480"/>
            <a:ext cx="0" cy="38135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77" name="Text Box 55">
            <a:extLst>
              <a:ext uri="{FF2B5EF4-FFF2-40B4-BE49-F238E27FC236}">
                <a16:creationId xmlns:a16="http://schemas.microsoft.com/office/drawing/2014/main" id="{BBD261F6-720A-459A-B556-E271A60C2613}"/>
              </a:ext>
            </a:extLst>
          </p:cNvPr>
          <p:cNvSpPr txBox="1">
            <a:spLocks noChangeArrowheads="1"/>
          </p:cNvSpPr>
          <p:nvPr/>
        </p:nvSpPr>
        <p:spPr bwMode="auto">
          <a:xfrm>
            <a:off x="483410" y="4676596"/>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Jaar-</a:t>
            </a:r>
          </a:p>
          <a:p>
            <a:pPr algn="ctr" eaLnBrk="1" hangingPunct="1"/>
            <a:r>
              <a:rPr lang="nl-NL" sz="1000" dirty="0"/>
              <a:t>Rekening</a:t>
            </a:r>
          </a:p>
          <a:p>
            <a:pPr algn="ctr" eaLnBrk="1" hangingPunct="1"/>
            <a:r>
              <a:rPr lang="nl-NL" sz="1000" dirty="0" err="1"/>
              <a:t>Nat.B.B</a:t>
            </a:r>
            <a:r>
              <a:rPr lang="nl-NL" sz="1000" dirty="0"/>
              <a:t>.</a:t>
            </a:r>
            <a:endParaRPr lang="nl-NL" dirty="0"/>
          </a:p>
        </p:txBody>
      </p:sp>
      <p:sp>
        <p:nvSpPr>
          <p:cNvPr id="278" name="Line 50">
            <a:extLst>
              <a:ext uri="{FF2B5EF4-FFF2-40B4-BE49-F238E27FC236}">
                <a16:creationId xmlns:a16="http://schemas.microsoft.com/office/drawing/2014/main" id="{68B5E679-8A32-4907-8F67-EB74A2276A8B}"/>
              </a:ext>
            </a:extLst>
          </p:cNvPr>
          <p:cNvSpPr>
            <a:spLocks noChangeShapeType="1"/>
          </p:cNvSpPr>
          <p:nvPr/>
        </p:nvSpPr>
        <p:spPr bwMode="auto">
          <a:xfrm flipH="1" flipV="1">
            <a:off x="1338759" y="5505604"/>
            <a:ext cx="629637" cy="40052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 name="TextBox 1">
            <a:extLst>
              <a:ext uri="{FF2B5EF4-FFF2-40B4-BE49-F238E27FC236}">
                <a16:creationId xmlns:a16="http://schemas.microsoft.com/office/drawing/2014/main" id="{31E676A5-75FD-42BC-8773-862CCD3C972B}"/>
              </a:ext>
            </a:extLst>
          </p:cNvPr>
          <p:cNvSpPr txBox="1"/>
          <p:nvPr/>
        </p:nvSpPr>
        <p:spPr>
          <a:xfrm>
            <a:off x="336248" y="5740149"/>
            <a:ext cx="1197572" cy="369332"/>
          </a:xfrm>
          <a:prstGeom prst="rect">
            <a:avLst/>
          </a:prstGeom>
          <a:noFill/>
        </p:spPr>
        <p:txBody>
          <a:bodyPr wrap="none" rtlCol="0">
            <a:spAutoFit/>
          </a:bodyPr>
          <a:lstStyle/>
          <a:p>
            <a:r>
              <a:rPr lang="nl-BE" dirty="0"/>
              <a:t>Toelichting</a:t>
            </a:r>
          </a:p>
        </p:txBody>
      </p:sp>
      <p:sp>
        <p:nvSpPr>
          <p:cNvPr id="3" name="Freeform: Shape 2">
            <a:extLst>
              <a:ext uri="{FF2B5EF4-FFF2-40B4-BE49-F238E27FC236}">
                <a16:creationId xmlns:a16="http://schemas.microsoft.com/office/drawing/2014/main" id="{6D6C120F-CD76-4A61-BB66-F941C491E175}"/>
              </a:ext>
            </a:extLst>
          </p:cNvPr>
          <p:cNvSpPr/>
          <p:nvPr/>
        </p:nvSpPr>
        <p:spPr>
          <a:xfrm>
            <a:off x="818102" y="6092982"/>
            <a:ext cx="2298198" cy="473923"/>
          </a:xfrm>
          <a:custGeom>
            <a:avLst/>
            <a:gdLst>
              <a:gd name="connsiteX0" fmla="*/ 32930 w 2298198"/>
              <a:gd name="connsiteY0" fmla="*/ 0 h 473923"/>
              <a:gd name="connsiteX1" fmla="*/ 286427 w 2298198"/>
              <a:gd name="connsiteY1" fmla="*/ 334978 h 473923"/>
              <a:gd name="connsiteX2" fmla="*/ 2124281 w 2298198"/>
              <a:gd name="connsiteY2" fmla="*/ 461727 h 473923"/>
              <a:gd name="connsiteX3" fmla="*/ 2115227 w 2298198"/>
              <a:gd name="connsiteY3" fmla="*/ 461727 h 473923"/>
            </a:gdLst>
            <a:ahLst/>
            <a:cxnLst>
              <a:cxn ang="0">
                <a:pos x="connsiteX0" y="connsiteY0"/>
              </a:cxn>
              <a:cxn ang="0">
                <a:pos x="connsiteX1" y="connsiteY1"/>
              </a:cxn>
              <a:cxn ang="0">
                <a:pos x="connsiteX2" y="connsiteY2"/>
              </a:cxn>
              <a:cxn ang="0">
                <a:pos x="connsiteX3" y="connsiteY3"/>
              </a:cxn>
            </a:cxnLst>
            <a:rect l="l" t="t" r="r" b="b"/>
            <a:pathLst>
              <a:path w="2298198" h="473923">
                <a:moveTo>
                  <a:pt x="32930" y="0"/>
                </a:moveTo>
                <a:cubicBezTo>
                  <a:pt x="-14601" y="129012"/>
                  <a:pt x="-62132" y="258024"/>
                  <a:pt x="286427" y="334978"/>
                </a:cubicBezTo>
                <a:cubicBezTo>
                  <a:pt x="634986" y="411933"/>
                  <a:pt x="2124281" y="461727"/>
                  <a:pt x="2124281" y="461727"/>
                </a:cubicBezTo>
                <a:cubicBezTo>
                  <a:pt x="2429081" y="482852"/>
                  <a:pt x="2272154" y="472289"/>
                  <a:pt x="2115227" y="461727"/>
                </a:cubicBezTo>
              </a:path>
            </a:pathLst>
          </a:custGeom>
          <a:noFill/>
          <a:ln w="38100">
            <a:solidFill>
              <a:schemeClr val="tx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tangle 3">
            <a:extLst>
              <a:ext uri="{FF2B5EF4-FFF2-40B4-BE49-F238E27FC236}">
                <a16:creationId xmlns:a16="http://schemas.microsoft.com/office/drawing/2014/main" id="{D67E4889-D872-4114-8BA1-515E4CC7DFD6}"/>
              </a:ext>
            </a:extLst>
          </p:cNvPr>
          <p:cNvSpPr/>
          <p:nvPr/>
        </p:nvSpPr>
        <p:spPr>
          <a:xfrm>
            <a:off x="172016" y="168080"/>
            <a:ext cx="8971984" cy="6626626"/>
          </a:xfrm>
          <a:prstGeom prst="rect">
            <a:avLst/>
          </a:prstGeom>
          <a:solidFill>
            <a:srgbClr val="FFFFFF">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0354" name="Rectangle 2"/>
          <p:cNvSpPr>
            <a:spLocks noGrp="1" noChangeArrowheads="1"/>
          </p:cNvSpPr>
          <p:nvPr>
            <p:ph type="title"/>
          </p:nvPr>
        </p:nvSpPr>
        <p:spPr>
          <a:xfrm>
            <a:off x="503564" y="362151"/>
            <a:ext cx="3940175" cy="1325563"/>
          </a:xfrm>
        </p:spPr>
        <p:txBody>
          <a:bodyPr>
            <a:normAutofit/>
          </a:bodyPr>
          <a:lstStyle/>
          <a:p>
            <a:r>
              <a:rPr lang="nl-NL" sz="3800" dirty="0"/>
              <a:t>Verificatie</a:t>
            </a:r>
          </a:p>
        </p:txBody>
      </p:sp>
      <p:grpSp>
        <p:nvGrpSpPr>
          <p:cNvPr id="147" name="Group 146">
            <a:extLst>
              <a:ext uri="{FF2B5EF4-FFF2-40B4-BE49-F238E27FC236}">
                <a16:creationId xmlns:a16="http://schemas.microsoft.com/office/drawing/2014/main" id="{938C6960-D46B-4D32-A009-F7C8315AF98B}"/>
              </a:ext>
            </a:extLst>
          </p:cNvPr>
          <p:cNvGrpSpPr/>
          <p:nvPr/>
        </p:nvGrpSpPr>
        <p:grpSpPr>
          <a:xfrm>
            <a:off x="7434214" y="2109207"/>
            <a:ext cx="723762" cy="1097772"/>
            <a:chOff x="7359417" y="2028652"/>
            <a:chExt cx="723762" cy="1097772"/>
          </a:xfrm>
        </p:grpSpPr>
        <p:grpSp>
          <p:nvGrpSpPr>
            <p:cNvPr id="148" name="Group 49">
              <a:extLst>
                <a:ext uri="{FF2B5EF4-FFF2-40B4-BE49-F238E27FC236}">
                  <a16:creationId xmlns:a16="http://schemas.microsoft.com/office/drawing/2014/main" id="{01E7AB4B-71BD-4F24-92A9-DD2CE2FE82A6}"/>
                </a:ext>
              </a:extLst>
            </p:cNvPr>
            <p:cNvGrpSpPr>
              <a:grpSpLocks/>
            </p:cNvGrpSpPr>
            <p:nvPr/>
          </p:nvGrpSpPr>
          <p:grpSpPr bwMode="auto">
            <a:xfrm>
              <a:off x="7422685" y="2028652"/>
              <a:ext cx="377491" cy="1097772"/>
              <a:chOff x="5917" y="13117"/>
              <a:chExt cx="893" cy="1980"/>
            </a:xfrm>
          </p:grpSpPr>
          <p:sp>
            <p:nvSpPr>
              <p:cNvPr id="284" name="Rectangle 50">
                <a:extLst>
                  <a:ext uri="{FF2B5EF4-FFF2-40B4-BE49-F238E27FC236}">
                    <a16:creationId xmlns:a16="http://schemas.microsoft.com/office/drawing/2014/main" id="{EFEF4C28-02E6-48BD-BF22-73BF6188981C}"/>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85" name="Freeform 51">
                <a:extLst>
                  <a:ext uri="{FF2B5EF4-FFF2-40B4-BE49-F238E27FC236}">
                    <a16:creationId xmlns:a16="http://schemas.microsoft.com/office/drawing/2014/main" id="{F9BEEEB2-341A-4A60-B9E7-B398F930171A}"/>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86" name="Oval 52">
                <a:extLst>
                  <a:ext uri="{FF2B5EF4-FFF2-40B4-BE49-F238E27FC236}">
                    <a16:creationId xmlns:a16="http://schemas.microsoft.com/office/drawing/2014/main" id="{E7840F5A-9A2E-4817-9C9A-CF4CCBCAC206}"/>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87" name="Line 53">
                <a:extLst>
                  <a:ext uri="{FF2B5EF4-FFF2-40B4-BE49-F238E27FC236}">
                    <a16:creationId xmlns:a16="http://schemas.microsoft.com/office/drawing/2014/main" id="{79E02551-11E2-4FA5-8BBF-0CE050EE1034}"/>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88" name="Line 54">
                <a:extLst>
                  <a:ext uri="{FF2B5EF4-FFF2-40B4-BE49-F238E27FC236}">
                    <a16:creationId xmlns:a16="http://schemas.microsoft.com/office/drawing/2014/main" id="{FE4FA415-4CCE-4B8F-A6E6-B0A9D7A9AD6C}"/>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49" name="Text Box 56">
              <a:extLst>
                <a:ext uri="{FF2B5EF4-FFF2-40B4-BE49-F238E27FC236}">
                  <a16:creationId xmlns:a16="http://schemas.microsoft.com/office/drawing/2014/main" id="{E127E41F-60E9-472C-8B19-D9ECE6579E45}"/>
                </a:ext>
              </a:extLst>
            </p:cNvPr>
            <p:cNvSpPr txBox="1">
              <a:spLocks noChangeArrowheads="1"/>
            </p:cNvSpPr>
            <p:nvPr/>
          </p:nvSpPr>
          <p:spPr bwMode="auto">
            <a:xfrm>
              <a:off x="7359417" y="2269479"/>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grpSp>
          <p:nvGrpSpPr>
            <p:cNvPr id="150" name="Group 49">
              <a:extLst>
                <a:ext uri="{FF2B5EF4-FFF2-40B4-BE49-F238E27FC236}">
                  <a16:creationId xmlns:a16="http://schemas.microsoft.com/office/drawing/2014/main" id="{8A2D186C-9D08-4E9A-A26E-E1AA66B11B83}"/>
                </a:ext>
              </a:extLst>
            </p:cNvPr>
            <p:cNvGrpSpPr>
              <a:grpSpLocks/>
            </p:cNvGrpSpPr>
            <p:nvPr/>
          </p:nvGrpSpPr>
          <p:grpSpPr bwMode="auto">
            <a:xfrm>
              <a:off x="7723609" y="2039956"/>
              <a:ext cx="359570" cy="1042514"/>
              <a:chOff x="5917" y="13117"/>
              <a:chExt cx="877" cy="1980"/>
            </a:xfrm>
          </p:grpSpPr>
          <p:sp>
            <p:nvSpPr>
              <p:cNvPr id="279" name="Rectangle 50">
                <a:extLst>
                  <a:ext uri="{FF2B5EF4-FFF2-40B4-BE49-F238E27FC236}">
                    <a16:creationId xmlns:a16="http://schemas.microsoft.com/office/drawing/2014/main" id="{6DA87389-1D6C-4EBE-BBFB-BA5F4C2ECA73}"/>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80" name="Freeform 51">
                <a:extLst>
                  <a:ext uri="{FF2B5EF4-FFF2-40B4-BE49-F238E27FC236}">
                    <a16:creationId xmlns:a16="http://schemas.microsoft.com/office/drawing/2014/main" id="{BECB7B32-DA79-4889-8859-98233CE878BB}"/>
                  </a:ext>
                </a:extLst>
              </p:cNvPr>
              <p:cNvSpPr>
                <a:spLocks/>
              </p:cNvSpPr>
              <p:nvPr/>
            </p:nvSpPr>
            <p:spPr bwMode="auto">
              <a:xfrm>
                <a:off x="6434"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81" name="Oval 52">
                <a:extLst>
                  <a:ext uri="{FF2B5EF4-FFF2-40B4-BE49-F238E27FC236}">
                    <a16:creationId xmlns:a16="http://schemas.microsoft.com/office/drawing/2014/main" id="{645BB18A-C4E2-4226-8865-C29F7BD4A125}"/>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82" name="Line 53">
                <a:extLst>
                  <a:ext uri="{FF2B5EF4-FFF2-40B4-BE49-F238E27FC236}">
                    <a16:creationId xmlns:a16="http://schemas.microsoft.com/office/drawing/2014/main" id="{9D5C1B73-713C-4141-AEC3-A2D00636E991}"/>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83" name="Line 54">
                <a:extLst>
                  <a:ext uri="{FF2B5EF4-FFF2-40B4-BE49-F238E27FC236}">
                    <a16:creationId xmlns:a16="http://schemas.microsoft.com/office/drawing/2014/main" id="{1D0ABDAB-C3C2-416A-BE5B-C438E9C4721E}"/>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53" name="Text Box 56">
              <a:extLst>
                <a:ext uri="{FF2B5EF4-FFF2-40B4-BE49-F238E27FC236}">
                  <a16:creationId xmlns:a16="http://schemas.microsoft.com/office/drawing/2014/main" id="{67794229-1667-490C-8001-5DD185972DA0}"/>
                </a:ext>
              </a:extLst>
            </p:cNvPr>
            <p:cNvSpPr txBox="1">
              <a:spLocks noChangeArrowheads="1"/>
            </p:cNvSpPr>
            <p:nvPr/>
          </p:nvSpPr>
          <p:spPr bwMode="auto">
            <a:xfrm>
              <a:off x="7670304" y="2275956"/>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sp>
          <p:nvSpPr>
            <p:cNvPr id="158" name="Freeform: Shape 157">
              <a:extLst>
                <a:ext uri="{FF2B5EF4-FFF2-40B4-BE49-F238E27FC236}">
                  <a16:creationId xmlns:a16="http://schemas.microsoft.com/office/drawing/2014/main" id="{20D7E51D-72B0-49E8-9061-6DA315D3AF88}"/>
                </a:ext>
              </a:extLst>
            </p:cNvPr>
            <p:cNvSpPr/>
            <p:nvPr/>
          </p:nvSpPr>
          <p:spPr>
            <a:xfrm>
              <a:off x="7448696" y="2048611"/>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9" name="Freeform: Shape 158">
              <a:extLst>
                <a:ext uri="{FF2B5EF4-FFF2-40B4-BE49-F238E27FC236}">
                  <a16:creationId xmlns:a16="http://schemas.microsoft.com/office/drawing/2014/main" id="{E668660E-7524-4FA3-BA2B-3B6E1919870A}"/>
                </a:ext>
              </a:extLst>
            </p:cNvPr>
            <p:cNvSpPr/>
            <p:nvPr/>
          </p:nvSpPr>
          <p:spPr>
            <a:xfrm>
              <a:off x="7736053" y="2051618"/>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289" name="AutoShape 36">
            <a:extLst>
              <a:ext uri="{FF2B5EF4-FFF2-40B4-BE49-F238E27FC236}">
                <a16:creationId xmlns:a16="http://schemas.microsoft.com/office/drawing/2014/main" id="{AE93B5E8-E102-4E20-A756-1AF415BB2B83}"/>
              </a:ext>
            </a:extLst>
          </p:cNvPr>
          <p:cNvSpPr>
            <a:spLocks noChangeArrowheads="1"/>
          </p:cNvSpPr>
          <p:nvPr/>
        </p:nvSpPr>
        <p:spPr bwMode="auto">
          <a:xfrm>
            <a:off x="8022968" y="3341159"/>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90" name="Text Box 37">
            <a:extLst>
              <a:ext uri="{FF2B5EF4-FFF2-40B4-BE49-F238E27FC236}">
                <a16:creationId xmlns:a16="http://schemas.microsoft.com/office/drawing/2014/main" id="{C6F9C84B-F63F-4BC3-92E1-E65CE428F686}"/>
              </a:ext>
            </a:extLst>
          </p:cNvPr>
          <p:cNvSpPr txBox="1">
            <a:spLocks noChangeArrowheads="1"/>
          </p:cNvSpPr>
          <p:nvPr/>
        </p:nvSpPr>
        <p:spPr bwMode="auto">
          <a:xfrm>
            <a:off x="8022968" y="3425296"/>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err="1"/>
              <a:t>leveran</a:t>
            </a:r>
            <a:r>
              <a:rPr lang="nl-NL" sz="1000" dirty="0"/>
              <a:t>-</a:t>
            </a:r>
          </a:p>
          <a:p>
            <a:pPr algn="ctr" eaLnBrk="1" hangingPunct="1"/>
            <a:r>
              <a:rPr lang="nl-BE" sz="1000" dirty="0" err="1"/>
              <a:t>cier</a:t>
            </a:r>
            <a:endParaRPr lang="nl-NL" dirty="0"/>
          </a:p>
        </p:txBody>
      </p:sp>
      <p:sp>
        <p:nvSpPr>
          <p:cNvPr id="291" name="TextBox 290">
            <a:extLst>
              <a:ext uri="{FF2B5EF4-FFF2-40B4-BE49-F238E27FC236}">
                <a16:creationId xmlns:a16="http://schemas.microsoft.com/office/drawing/2014/main" id="{BB2D3426-C5BE-468B-8DBB-262BA8CA2A1D}"/>
              </a:ext>
            </a:extLst>
          </p:cNvPr>
          <p:cNvSpPr txBox="1"/>
          <p:nvPr/>
        </p:nvSpPr>
        <p:spPr>
          <a:xfrm rot="1270768">
            <a:off x="5668296" y="4144692"/>
            <a:ext cx="3071458" cy="830997"/>
          </a:xfrm>
          <a:prstGeom prst="rect">
            <a:avLst/>
          </a:prstGeom>
          <a:noFill/>
        </p:spPr>
        <p:txBody>
          <a:bodyPr wrap="square" rtlCol="0">
            <a:spAutoFit/>
          </a:bodyPr>
          <a:lstStyle/>
          <a:p>
            <a:r>
              <a:rPr lang="nl-BE" sz="2400" b="1" dirty="0">
                <a:solidFill>
                  <a:srgbClr val="4472BE"/>
                </a:solidFill>
              </a:rPr>
              <a:t>Overeenstemming met </a:t>
            </a:r>
            <a:r>
              <a:rPr lang="nl-BE" sz="2400" b="1" dirty="0" err="1">
                <a:solidFill>
                  <a:srgbClr val="4472BE"/>
                </a:solidFill>
              </a:rPr>
              <a:t>aang</a:t>
            </a:r>
            <a:r>
              <a:rPr lang="nl-BE" sz="2400" b="1" dirty="0">
                <a:solidFill>
                  <a:srgbClr val="4472BE"/>
                </a:solidFill>
              </a:rPr>
              <a:t>. </a:t>
            </a:r>
            <a:r>
              <a:rPr lang="nl-BE" sz="2400" b="1" dirty="0" err="1">
                <a:solidFill>
                  <a:srgbClr val="4472BE"/>
                </a:solidFill>
              </a:rPr>
              <a:t>schuldvord</a:t>
            </a:r>
            <a:r>
              <a:rPr lang="nl-BE" sz="2400" b="1" dirty="0">
                <a:solidFill>
                  <a:srgbClr val="4472BE"/>
                </a:solidFill>
              </a:rPr>
              <a:t>.</a:t>
            </a:r>
          </a:p>
        </p:txBody>
      </p:sp>
      <p:sp>
        <p:nvSpPr>
          <p:cNvPr id="293" name="AutoShape 34">
            <a:extLst>
              <a:ext uri="{FF2B5EF4-FFF2-40B4-BE49-F238E27FC236}">
                <a16:creationId xmlns:a16="http://schemas.microsoft.com/office/drawing/2014/main" id="{0565F4A6-9971-4E2C-8D99-DB563BAF4E10}"/>
              </a:ext>
            </a:extLst>
          </p:cNvPr>
          <p:cNvSpPr>
            <a:spLocks noChangeArrowheads="1"/>
          </p:cNvSpPr>
          <p:nvPr/>
        </p:nvSpPr>
        <p:spPr bwMode="auto">
          <a:xfrm>
            <a:off x="6596508" y="3353759"/>
            <a:ext cx="800100" cy="68448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94" name="Text Box 35">
            <a:extLst>
              <a:ext uri="{FF2B5EF4-FFF2-40B4-BE49-F238E27FC236}">
                <a16:creationId xmlns:a16="http://schemas.microsoft.com/office/drawing/2014/main" id="{866389DF-A7A2-4333-8430-34C3AE7079AB}"/>
              </a:ext>
            </a:extLst>
          </p:cNvPr>
          <p:cNvSpPr txBox="1">
            <a:spLocks noChangeArrowheads="1"/>
          </p:cNvSpPr>
          <p:nvPr/>
        </p:nvSpPr>
        <p:spPr bwMode="auto">
          <a:xfrm>
            <a:off x="6614249" y="3429571"/>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lev.</a:t>
            </a:r>
            <a:endParaRPr lang="nl-NL" dirty="0"/>
          </a:p>
        </p:txBody>
      </p:sp>
      <p:sp>
        <p:nvSpPr>
          <p:cNvPr id="292" name="AutoShape 27">
            <a:extLst>
              <a:ext uri="{FF2B5EF4-FFF2-40B4-BE49-F238E27FC236}">
                <a16:creationId xmlns:a16="http://schemas.microsoft.com/office/drawing/2014/main" id="{7050CE03-9D8A-4335-88C8-1AD93A48AB38}"/>
              </a:ext>
            </a:extLst>
          </p:cNvPr>
          <p:cNvSpPr>
            <a:spLocks noChangeArrowheads="1"/>
          </p:cNvSpPr>
          <p:nvPr/>
        </p:nvSpPr>
        <p:spPr bwMode="auto">
          <a:xfrm>
            <a:off x="6027531" y="2143589"/>
            <a:ext cx="800100" cy="884237"/>
          </a:xfrm>
          <a:prstGeom prst="flowChartPredefinedProcess">
            <a:avLst/>
          </a:prstGeom>
          <a:solidFill>
            <a:schemeClr val="accent2">
              <a:lumMod val="40000"/>
              <a:lumOff val="60000"/>
            </a:schemeClr>
          </a:solidFill>
          <a:ln w="9525">
            <a:solidFill>
              <a:srgbClr val="000000"/>
            </a:solidFill>
            <a:miter lim="800000"/>
            <a:headEnd/>
            <a:tailEnd/>
          </a:ln>
        </p:spPr>
        <p:txBody>
          <a:bodyPr/>
          <a:lstStyle/>
          <a:p>
            <a:endParaRPr lang="nl-BE"/>
          </a:p>
        </p:txBody>
      </p:sp>
      <p:sp>
        <p:nvSpPr>
          <p:cNvPr id="295" name="Text Box 28">
            <a:extLst>
              <a:ext uri="{FF2B5EF4-FFF2-40B4-BE49-F238E27FC236}">
                <a16:creationId xmlns:a16="http://schemas.microsoft.com/office/drawing/2014/main" id="{FD9A0AF6-B892-49FB-B4E5-9D9DF73C9442}"/>
              </a:ext>
            </a:extLst>
          </p:cNvPr>
          <p:cNvSpPr txBox="1">
            <a:spLocks noChangeArrowheads="1"/>
          </p:cNvSpPr>
          <p:nvPr/>
        </p:nvSpPr>
        <p:spPr bwMode="auto">
          <a:xfrm>
            <a:off x="6014056" y="2266426"/>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Aankoop-journaal</a:t>
            </a:r>
            <a:endParaRPr lang="nl-NL" dirty="0"/>
          </a:p>
        </p:txBody>
      </p:sp>
      <p:sp>
        <p:nvSpPr>
          <p:cNvPr id="296" name="TextBox 295">
            <a:extLst>
              <a:ext uri="{FF2B5EF4-FFF2-40B4-BE49-F238E27FC236}">
                <a16:creationId xmlns:a16="http://schemas.microsoft.com/office/drawing/2014/main" id="{948BB551-0AE0-4648-A05D-0F87D969C173}"/>
              </a:ext>
            </a:extLst>
          </p:cNvPr>
          <p:cNvSpPr txBox="1"/>
          <p:nvPr/>
        </p:nvSpPr>
        <p:spPr>
          <a:xfrm rot="1270768">
            <a:off x="4554841" y="2244130"/>
            <a:ext cx="3071458" cy="461665"/>
          </a:xfrm>
          <a:prstGeom prst="rect">
            <a:avLst/>
          </a:prstGeom>
          <a:noFill/>
        </p:spPr>
        <p:txBody>
          <a:bodyPr wrap="square" rtlCol="0">
            <a:spAutoFit/>
          </a:bodyPr>
          <a:lstStyle/>
          <a:p>
            <a:r>
              <a:rPr lang="nl-BE" sz="2400" b="1" dirty="0">
                <a:solidFill>
                  <a:srgbClr val="4472BE"/>
                </a:solidFill>
              </a:rPr>
              <a:t>Laatste verwerkingen</a:t>
            </a:r>
          </a:p>
        </p:txBody>
      </p:sp>
    </p:spTree>
    <p:extLst>
      <p:ext uri="{BB962C8B-B14F-4D97-AF65-F5344CB8AC3E}">
        <p14:creationId xmlns:p14="http://schemas.microsoft.com/office/powerpoint/2010/main" val="161442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p:bldP spid="293" grpId="0" animBg="1"/>
      <p:bldP spid="294" grpId="0"/>
      <p:bldP spid="292" grpId="0" animBg="1"/>
      <p:bldP spid="295" grpId="0"/>
      <p:bldP spid="29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C6ADC1-4B81-492F-8A4D-281F1E14CD6E}"/>
              </a:ext>
            </a:extLst>
          </p:cNvPr>
          <p:cNvPicPr>
            <a:picLocks noChangeAspect="1"/>
          </p:cNvPicPr>
          <p:nvPr/>
        </p:nvPicPr>
        <p:blipFill>
          <a:blip r:embed="rId3"/>
          <a:stretch>
            <a:fillRect/>
          </a:stretch>
        </p:blipFill>
        <p:spPr>
          <a:xfrm>
            <a:off x="-722042" y="-1"/>
            <a:ext cx="10437542" cy="6958361"/>
          </a:xfrm>
          <a:prstGeom prst="rect">
            <a:avLst/>
          </a:prstGeom>
        </p:spPr>
      </p:pic>
      <p:sp>
        <p:nvSpPr>
          <p:cNvPr id="136195" name="Rectangle 20"/>
          <p:cNvSpPr>
            <a:spLocks noGrp="1" noChangeArrowheads="1"/>
          </p:cNvSpPr>
          <p:nvPr>
            <p:ph type="body" idx="1"/>
          </p:nvPr>
        </p:nvSpPr>
        <p:spPr>
          <a:xfrm>
            <a:off x="553379" y="5607942"/>
            <a:ext cx="7886700" cy="1500187"/>
          </a:xfrm>
        </p:spPr>
        <p:txBody>
          <a:bodyPr>
            <a:normAutofit/>
          </a:bodyPr>
          <a:lstStyle/>
          <a:p>
            <a:pPr algn="ctr"/>
            <a:r>
              <a:rPr lang="nl-BE" b="1" dirty="0">
                <a:solidFill>
                  <a:srgbClr val="FF0000"/>
                </a:solidFill>
              </a:rPr>
              <a:t>Pro </a:t>
            </a:r>
            <a:r>
              <a:rPr lang="nl-BE" b="1" dirty="0" err="1">
                <a:solidFill>
                  <a:srgbClr val="FF0000"/>
                </a:solidFill>
              </a:rPr>
              <a:t>Mandato</a:t>
            </a:r>
            <a:endParaRPr lang="nl-BE" b="1" dirty="0">
              <a:solidFill>
                <a:srgbClr val="FF0000"/>
              </a:solidFill>
            </a:endParaRPr>
          </a:p>
          <a:p>
            <a:pPr algn="ctr"/>
            <a:r>
              <a:rPr lang="nl-BE" b="1" dirty="0">
                <a:solidFill>
                  <a:srgbClr val="FF0000"/>
                </a:solidFill>
              </a:rPr>
              <a:t>2021</a:t>
            </a:r>
            <a:endParaRPr lang="en-US" b="1" dirty="0">
              <a:solidFill>
                <a:srgbClr val="FF0000"/>
              </a:solidFill>
            </a:endParaRPr>
          </a:p>
        </p:txBody>
      </p:sp>
      <p:sp>
        <p:nvSpPr>
          <p:cNvPr id="136194" name="Rectangle 21"/>
          <p:cNvSpPr>
            <a:spLocks noGrp="1" noChangeArrowheads="1"/>
          </p:cNvSpPr>
          <p:nvPr>
            <p:ph type="title"/>
          </p:nvPr>
        </p:nvSpPr>
        <p:spPr>
          <a:xfrm>
            <a:off x="553379" y="3369063"/>
            <a:ext cx="7886700" cy="2089110"/>
          </a:xfrm>
        </p:spPr>
        <p:txBody>
          <a:bodyPr>
            <a:normAutofit/>
          </a:bodyPr>
          <a:lstStyle/>
          <a:p>
            <a:pPr algn="ctr" eaLnBrk="1" hangingPunct="1"/>
            <a:br>
              <a:rPr lang="nl-NL" sz="3000" dirty="0"/>
            </a:br>
            <a:r>
              <a:rPr lang="nl-NL" b="1" dirty="0">
                <a:solidFill>
                  <a:srgbClr val="FF0000"/>
                </a:solidFill>
              </a:rPr>
              <a:t>VORDERINGEN</a:t>
            </a:r>
          </a:p>
        </p:txBody>
      </p:sp>
    </p:spTree>
    <p:extLst>
      <p:ext uri="{BB962C8B-B14F-4D97-AF65-F5344CB8AC3E}">
        <p14:creationId xmlns:p14="http://schemas.microsoft.com/office/powerpoint/2010/main" val="208319882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5">
            <a:extLst>
              <a:ext uri="{FF2B5EF4-FFF2-40B4-BE49-F238E27FC236}">
                <a16:creationId xmlns:a16="http://schemas.microsoft.com/office/drawing/2014/main" id="{0B7B0A23-3E4D-4750-8903-367E48F341FB}"/>
              </a:ext>
            </a:extLst>
          </p:cNvPr>
          <p:cNvSpPr txBox="1">
            <a:spLocks noChangeArrowheads="1"/>
          </p:cNvSpPr>
          <p:nvPr/>
        </p:nvSpPr>
        <p:spPr bwMode="auto">
          <a:xfrm>
            <a:off x="6806802" y="1689393"/>
            <a:ext cx="186055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Leveranciersrekeningen</a:t>
            </a:r>
            <a:endParaRPr lang="nl-NL"/>
          </a:p>
        </p:txBody>
      </p:sp>
      <p:sp>
        <p:nvSpPr>
          <p:cNvPr id="107" name="Text Box 6">
            <a:extLst>
              <a:ext uri="{FF2B5EF4-FFF2-40B4-BE49-F238E27FC236}">
                <a16:creationId xmlns:a16="http://schemas.microsoft.com/office/drawing/2014/main" id="{4D7CFF46-821D-4034-AE78-3480CF784074}"/>
              </a:ext>
            </a:extLst>
          </p:cNvPr>
          <p:cNvSpPr txBox="1">
            <a:spLocks noChangeArrowheads="1"/>
          </p:cNvSpPr>
          <p:nvPr/>
        </p:nvSpPr>
        <p:spPr bwMode="auto">
          <a:xfrm>
            <a:off x="3843216" y="1670469"/>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Klantenrekeningen</a:t>
            </a:r>
            <a:endParaRPr lang="nl-NL" dirty="0"/>
          </a:p>
        </p:txBody>
      </p:sp>
      <p:sp>
        <p:nvSpPr>
          <p:cNvPr id="111" name="AutoShape 25">
            <a:extLst>
              <a:ext uri="{FF2B5EF4-FFF2-40B4-BE49-F238E27FC236}">
                <a16:creationId xmlns:a16="http://schemas.microsoft.com/office/drawing/2014/main" id="{900650E5-66D1-481F-A834-3C055E276CE8}"/>
              </a:ext>
            </a:extLst>
          </p:cNvPr>
          <p:cNvSpPr>
            <a:spLocks noChangeArrowheads="1"/>
          </p:cNvSpPr>
          <p:nvPr/>
        </p:nvSpPr>
        <p:spPr bwMode="auto">
          <a:xfrm>
            <a:off x="3513354" y="3364710"/>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2" name="Text Box 26">
            <a:extLst>
              <a:ext uri="{FF2B5EF4-FFF2-40B4-BE49-F238E27FC236}">
                <a16:creationId xmlns:a16="http://schemas.microsoft.com/office/drawing/2014/main" id="{B0C70369-3A7C-4533-8AA7-2425CC8EDAA8}"/>
              </a:ext>
            </a:extLst>
          </p:cNvPr>
          <p:cNvSpPr txBox="1">
            <a:spLocks noChangeArrowheads="1"/>
          </p:cNvSpPr>
          <p:nvPr/>
        </p:nvSpPr>
        <p:spPr bwMode="auto">
          <a:xfrm>
            <a:off x="3512519" y="3381699"/>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klanten</a:t>
            </a:r>
            <a:endParaRPr lang="nl-NL" dirty="0"/>
          </a:p>
        </p:txBody>
      </p:sp>
      <p:sp>
        <p:nvSpPr>
          <p:cNvPr id="113" name="AutoShape 27">
            <a:extLst>
              <a:ext uri="{FF2B5EF4-FFF2-40B4-BE49-F238E27FC236}">
                <a16:creationId xmlns:a16="http://schemas.microsoft.com/office/drawing/2014/main" id="{A9D150A9-D36E-4BEA-B4D4-974BCDD2586C}"/>
              </a:ext>
            </a:extLst>
          </p:cNvPr>
          <p:cNvSpPr>
            <a:spLocks noChangeArrowheads="1"/>
          </p:cNvSpPr>
          <p:nvPr/>
        </p:nvSpPr>
        <p:spPr bwMode="auto">
          <a:xfrm>
            <a:off x="4983531" y="3369360"/>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4" name="Text Box 28">
            <a:extLst>
              <a:ext uri="{FF2B5EF4-FFF2-40B4-BE49-F238E27FC236}">
                <a16:creationId xmlns:a16="http://schemas.microsoft.com/office/drawing/2014/main" id="{17AADF20-9A57-4A09-B4B0-249DFBF5909E}"/>
              </a:ext>
            </a:extLst>
          </p:cNvPr>
          <p:cNvSpPr txBox="1">
            <a:spLocks noChangeArrowheads="1"/>
          </p:cNvSpPr>
          <p:nvPr/>
        </p:nvSpPr>
        <p:spPr bwMode="auto">
          <a:xfrm>
            <a:off x="4983531" y="3453497"/>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klant</a:t>
            </a:r>
            <a:endParaRPr lang="nl-NL" dirty="0"/>
          </a:p>
        </p:txBody>
      </p:sp>
      <p:sp>
        <p:nvSpPr>
          <p:cNvPr id="115" name="Line 29">
            <a:extLst>
              <a:ext uri="{FF2B5EF4-FFF2-40B4-BE49-F238E27FC236}">
                <a16:creationId xmlns:a16="http://schemas.microsoft.com/office/drawing/2014/main" id="{07369EAE-DCE6-43E6-BC0F-528144433284}"/>
              </a:ext>
            </a:extLst>
          </p:cNvPr>
          <p:cNvSpPr>
            <a:spLocks noChangeShapeType="1"/>
          </p:cNvSpPr>
          <p:nvPr/>
        </p:nvSpPr>
        <p:spPr bwMode="auto">
          <a:xfrm flipH="1" flipV="1">
            <a:off x="4334243" y="3587752"/>
            <a:ext cx="639404" cy="1073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16" name="Line 30">
            <a:extLst>
              <a:ext uri="{FF2B5EF4-FFF2-40B4-BE49-F238E27FC236}">
                <a16:creationId xmlns:a16="http://schemas.microsoft.com/office/drawing/2014/main" id="{6ACA94D8-888B-4027-A6D9-9D5AEEC1F03D}"/>
              </a:ext>
            </a:extLst>
          </p:cNvPr>
          <p:cNvSpPr>
            <a:spLocks noChangeShapeType="1"/>
          </p:cNvSpPr>
          <p:nvPr/>
        </p:nvSpPr>
        <p:spPr bwMode="auto">
          <a:xfrm>
            <a:off x="4757458" y="2596247"/>
            <a:ext cx="570651" cy="796766"/>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17" name="AutoShape 34">
            <a:extLst>
              <a:ext uri="{FF2B5EF4-FFF2-40B4-BE49-F238E27FC236}">
                <a16:creationId xmlns:a16="http://schemas.microsoft.com/office/drawing/2014/main" id="{F405C0C1-A4CB-4855-9B2F-A699C8BE70F3}"/>
              </a:ext>
            </a:extLst>
          </p:cNvPr>
          <p:cNvSpPr>
            <a:spLocks noChangeArrowheads="1"/>
          </p:cNvSpPr>
          <p:nvPr/>
        </p:nvSpPr>
        <p:spPr bwMode="auto">
          <a:xfrm>
            <a:off x="6591508" y="3350311"/>
            <a:ext cx="800100" cy="68448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8" name="Text Box 35">
            <a:extLst>
              <a:ext uri="{FF2B5EF4-FFF2-40B4-BE49-F238E27FC236}">
                <a16:creationId xmlns:a16="http://schemas.microsoft.com/office/drawing/2014/main" id="{A0418849-58CF-4F77-A078-049D13E5A6FC}"/>
              </a:ext>
            </a:extLst>
          </p:cNvPr>
          <p:cNvSpPr txBox="1">
            <a:spLocks noChangeArrowheads="1"/>
          </p:cNvSpPr>
          <p:nvPr/>
        </p:nvSpPr>
        <p:spPr bwMode="auto">
          <a:xfrm>
            <a:off x="6609249" y="3426123"/>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lev.</a:t>
            </a:r>
            <a:endParaRPr lang="nl-NL" dirty="0"/>
          </a:p>
        </p:txBody>
      </p:sp>
      <p:sp>
        <p:nvSpPr>
          <p:cNvPr id="140" name="AutoShape 36">
            <a:extLst>
              <a:ext uri="{FF2B5EF4-FFF2-40B4-BE49-F238E27FC236}">
                <a16:creationId xmlns:a16="http://schemas.microsoft.com/office/drawing/2014/main" id="{0A792CDF-2B62-41FC-B408-422B3105C35A}"/>
              </a:ext>
            </a:extLst>
          </p:cNvPr>
          <p:cNvSpPr>
            <a:spLocks noChangeArrowheads="1"/>
          </p:cNvSpPr>
          <p:nvPr/>
        </p:nvSpPr>
        <p:spPr bwMode="auto">
          <a:xfrm>
            <a:off x="8040896" y="3347135"/>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44" name="Text Box 37">
            <a:extLst>
              <a:ext uri="{FF2B5EF4-FFF2-40B4-BE49-F238E27FC236}">
                <a16:creationId xmlns:a16="http://schemas.microsoft.com/office/drawing/2014/main" id="{1BBE8F2F-6F8E-4159-B87A-2008C228E891}"/>
              </a:ext>
            </a:extLst>
          </p:cNvPr>
          <p:cNvSpPr txBox="1">
            <a:spLocks noChangeArrowheads="1"/>
          </p:cNvSpPr>
          <p:nvPr/>
        </p:nvSpPr>
        <p:spPr bwMode="auto">
          <a:xfrm>
            <a:off x="8040896" y="3431272"/>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Historiek</a:t>
            </a:r>
          </a:p>
          <a:p>
            <a:pPr algn="ctr" eaLnBrk="1" hangingPunct="1"/>
            <a:r>
              <a:rPr lang="nl-NL" sz="1000"/>
              <a:t>Per</a:t>
            </a:r>
          </a:p>
          <a:p>
            <a:pPr algn="ctr" eaLnBrk="1" hangingPunct="1"/>
            <a:r>
              <a:rPr lang="nl-NL" sz="1000"/>
              <a:t>leveran-</a:t>
            </a:r>
          </a:p>
          <a:p>
            <a:pPr algn="ctr" eaLnBrk="1" hangingPunct="1"/>
            <a:r>
              <a:rPr lang="nl-BE" sz="1000"/>
              <a:t>cier</a:t>
            </a:r>
            <a:endParaRPr lang="nl-NL"/>
          </a:p>
        </p:txBody>
      </p:sp>
      <p:sp>
        <p:nvSpPr>
          <p:cNvPr id="145" name="Line 38">
            <a:extLst>
              <a:ext uri="{FF2B5EF4-FFF2-40B4-BE49-F238E27FC236}">
                <a16:creationId xmlns:a16="http://schemas.microsoft.com/office/drawing/2014/main" id="{756DC5F3-B92F-40CC-8BAF-9E49E15177DE}"/>
              </a:ext>
            </a:extLst>
          </p:cNvPr>
          <p:cNvSpPr>
            <a:spLocks noChangeShapeType="1"/>
          </p:cNvSpPr>
          <p:nvPr/>
        </p:nvSpPr>
        <p:spPr bwMode="auto">
          <a:xfrm flipH="1">
            <a:off x="7399182" y="3581060"/>
            <a:ext cx="641714" cy="82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46" name="Line 39">
            <a:extLst>
              <a:ext uri="{FF2B5EF4-FFF2-40B4-BE49-F238E27FC236}">
                <a16:creationId xmlns:a16="http://schemas.microsoft.com/office/drawing/2014/main" id="{542D579D-3E57-4D92-8324-9C9FD80144E6}"/>
              </a:ext>
            </a:extLst>
          </p:cNvPr>
          <p:cNvSpPr>
            <a:spLocks noChangeShapeType="1"/>
          </p:cNvSpPr>
          <p:nvPr/>
        </p:nvSpPr>
        <p:spPr bwMode="auto">
          <a:xfrm>
            <a:off x="7778730" y="2717483"/>
            <a:ext cx="703491" cy="65346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51" name="Text Box 6">
            <a:extLst>
              <a:ext uri="{FF2B5EF4-FFF2-40B4-BE49-F238E27FC236}">
                <a16:creationId xmlns:a16="http://schemas.microsoft.com/office/drawing/2014/main" id="{E365A95A-E296-4678-B3DF-DB1F75F981DD}"/>
              </a:ext>
            </a:extLst>
          </p:cNvPr>
          <p:cNvSpPr txBox="1">
            <a:spLocks noChangeArrowheads="1"/>
          </p:cNvSpPr>
          <p:nvPr/>
        </p:nvSpPr>
        <p:spPr bwMode="auto">
          <a:xfrm>
            <a:off x="5308908" y="473453"/>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Bankverrichtingen</a:t>
            </a:r>
            <a:endParaRPr lang="nl-NL" dirty="0"/>
          </a:p>
        </p:txBody>
      </p:sp>
      <p:sp>
        <p:nvSpPr>
          <p:cNvPr id="152" name="Line 30">
            <a:extLst>
              <a:ext uri="{FF2B5EF4-FFF2-40B4-BE49-F238E27FC236}">
                <a16:creationId xmlns:a16="http://schemas.microsoft.com/office/drawing/2014/main" id="{6DE2116A-BDE3-471F-A985-B456F4D0C4A9}"/>
              </a:ext>
            </a:extLst>
          </p:cNvPr>
          <p:cNvSpPr>
            <a:spLocks noChangeShapeType="1"/>
          </p:cNvSpPr>
          <p:nvPr/>
        </p:nvSpPr>
        <p:spPr bwMode="auto">
          <a:xfrm>
            <a:off x="6784432" y="814281"/>
            <a:ext cx="301543" cy="87209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4" name="Line 30">
            <a:extLst>
              <a:ext uri="{FF2B5EF4-FFF2-40B4-BE49-F238E27FC236}">
                <a16:creationId xmlns:a16="http://schemas.microsoft.com/office/drawing/2014/main" id="{CAFFAAFC-D77D-4CD6-B3F3-AF38DE9892C2}"/>
              </a:ext>
            </a:extLst>
          </p:cNvPr>
          <p:cNvSpPr>
            <a:spLocks noChangeShapeType="1"/>
          </p:cNvSpPr>
          <p:nvPr/>
        </p:nvSpPr>
        <p:spPr bwMode="auto">
          <a:xfrm flipH="1">
            <a:off x="5068282" y="816353"/>
            <a:ext cx="392884" cy="84894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5" name="Line 30">
            <a:extLst>
              <a:ext uri="{FF2B5EF4-FFF2-40B4-BE49-F238E27FC236}">
                <a16:creationId xmlns:a16="http://schemas.microsoft.com/office/drawing/2014/main" id="{E983C29D-7366-460B-8DFD-ED10BD33DD4F}"/>
              </a:ext>
            </a:extLst>
          </p:cNvPr>
          <p:cNvSpPr>
            <a:spLocks noChangeShapeType="1"/>
          </p:cNvSpPr>
          <p:nvPr/>
        </p:nvSpPr>
        <p:spPr bwMode="auto">
          <a:xfrm flipH="1">
            <a:off x="2607094" y="680039"/>
            <a:ext cx="2708007" cy="111344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6" name="TextBox 155">
            <a:extLst>
              <a:ext uri="{FF2B5EF4-FFF2-40B4-BE49-F238E27FC236}">
                <a16:creationId xmlns:a16="http://schemas.microsoft.com/office/drawing/2014/main" id="{1423E7E0-7770-4FAB-9EE0-7F333A12BB3E}"/>
              </a:ext>
            </a:extLst>
          </p:cNvPr>
          <p:cNvSpPr txBox="1"/>
          <p:nvPr/>
        </p:nvSpPr>
        <p:spPr>
          <a:xfrm rot="20277168">
            <a:off x="3036033" y="913348"/>
            <a:ext cx="2215222" cy="276999"/>
          </a:xfrm>
          <a:prstGeom prst="rect">
            <a:avLst/>
          </a:prstGeom>
          <a:noFill/>
        </p:spPr>
        <p:txBody>
          <a:bodyPr wrap="none" rtlCol="0">
            <a:spAutoFit/>
          </a:bodyPr>
          <a:lstStyle/>
          <a:p>
            <a:r>
              <a:rPr lang="nl-BE" sz="1200" dirty="0"/>
              <a:t>Andere vorderingen en schulden</a:t>
            </a:r>
          </a:p>
        </p:txBody>
      </p:sp>
      <p:sp>
        <p:nvSpPr>
          <p:cNvPr id="157" name="TextBox 156">
            <a:extLst>
              <a:ext uri="{FF2B5EF4-FFF2-40B4-BE49-F238E27FC236}">
                <a16:creationId xmlns:a16="http://schemas.microsoft.com/office/drawing/2014/main" id="{38238F44-9043-4E8F-9CED-CBFD72617A8E}"/>
              </a:ext>
            </a:extLst>
          </p:cNvPr>
          <p:cNvSpPr txBox="1"/>
          <p:nvPr/>
        </p:nvSpPr>
        <p:spPr>
          <a:xfrm rot="4177885">
            <a:off x="6614429" y="1093342"/>
            <a:ext cx="845937" cy="276999"/>
          </a:xfrm>
          <a:prstGeom prst="rect">
            <a:avLst/>
          </a:prstGeom>
          <a:noFill/>
        </p:spPr>
        <p:txBody>
          <a:bodyPr wrap="none" rtlCol="0">
            <a:spAutoFit/>
          </a:bodyPr>
          <a:lstStyle/>
          <a:p>
            <a:r>
              <a:rPr lang="nl-BE" sz="1200" dirty="0"/>
              <a:t>Betalingen</a:t>
            </a:r>
          </a:p>
        </p:txBody>
      </p:sp>
      <p:sp>
        <p:nvSpPr>
          <p:cNvPr id="160" name="TextBox 159">
            <a:extLst>
              <a:ext uri="{FF2B5EF4-FFF2-40B4-BE49-F238E27FC236}">
                <a16:creationId xmlns:a16="http://schemas.microsoft.com/office/drawing/2014/main" id="{593198E1-DA52-4DCE-BF08-A6839FF3F80A}"/>
              </a:ext>
            </a:extLst>
          </p:cNvPr>
          <p:cNvSpPr txBox="1"/>
          <p:nvPr/>
        </p:nvSpPr>
        <p:spPr>
          <a:xfrm rot="17680079">
            <a:off x="4895505" y="1101778"/>
            <a:ext cx="975908" cy="276999"/>
          </a:xfrm>
          <a:prstGeom prst="rect">
            <a:avLst/>
          </a:prstGeom>
          <a:noFill/>
        </p:spPr>
        <p:txBody>
          <a:bodyPr wrap="none" rtlCol="0">
            <a:spAutoFit/>
          </a:bodyPr>
          <a:lstStyle/>
          <a:p>
            <a:r>
              <a:rPr lang="nl-BE" sz="1200" dirty="0"/>
              <a:t>Ontvangsten</a:t>
            </a:r>
          </a:p>
        </p:txBody>
      </p:sp>
      <p:sp>
        <p:nvSpPr>
          <p:cNvPr id="161" name="AutoShape 48">
            <a:extLst>
              <a:ext uri="{FF2B5EF4-FFF2-40B4-BE49-F238E27FC236}">
                <a16:creationId xmlns:a16="http://schemas.microsoft.com/office/drawing/2014/main" id="{62D932D2-A62A-436D-B92A-CCC9A68B659B}"/>
              </a:ext>
            </a:extLst>
          </p:cNvPr>
          <p:cNvSpPr>
            <a:spLocks noChangeArrowheads="1"/>
          </p:cNvSpPr>
          <p:nvPr/>
        </p:nvSpPr>
        <p:spPr bwMode="auto">
          <a:xfrm>
            <a:off x="7481253" y="244002"/>
            <a:ext cx="800100" cy="884237"/>
          </a:xfrm>
          <a:prstGeom prst="flowChartPredefinedProcess">
            <a:avLst/>
          </a:prstGeom>
          <a:solidFill>
            <a:schemeClr val="accent1">
              <a:lumMod val="20000"/>
              <a:lumOff val="80000"/>
            </a:schemeClr>
          </a:solidFill>
          <a:ln w="9525">
            <a:solidFill>
              <a:srgbClr val="000000"/>
            </a:solidFill>
            <a:miter lim="800000"/>
            <a:headEnd/>
            <a:tailEnd/>
          </a:ln>
        </p:spPr>
        <p:txBody>
          <a:bodyPr/>
          <a:lstStyle/>
          <a:p>
            <a:endParaRPr lang="nl-BE"/>
          </a:p>
        </p:txBody>
      </p:sp>
      <p:sp>
        <p:nvSpPr>
          <p:cNvPr id="162" name="Text Box 35">
            <a:extLst>
              <a:ext uri="{FF2B5EF4-FFF2-40B4-BE49-F238E27FC236}">
                <a16:creationId xmlns:a16="http://schemas.microsoft.com/office/drawing/2014/main" id="{77C7AD64-EAFE-406C-BBD2-8BB3605E5F7F}"/>
              </a:ext>
            </a:extLst>
          </p:cNvPr>
          <p:cNvSpPr txBox="1">
            <a:spLocks noChangeArrowheads="1"/>
          </p:cNvSpPr>
          <p:nvPr/>
        </p:nvSpPr>
        <p:spPr bwMode="auto">
          <a:xfrm>
            <a:off x="7481253" y="432702"/>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Bank-journaal</a:t>
            </a:r>
            <a:endParaRPr lang="nl-NL" dirty="0"/>
          </a:p>
        </p:txBody>
      </p:sp>
      <p:grpSp>
        <p:nvGrpSpPr>
          <p:cNvPr id="163" name="Group 17">
            <a:extLst>
              <a:ext uri="{FF2B5EF4-FFF2-40B4-BE49-F238E27FC236}">
                <a16:creationId xmlns:a16="http://schemas.microsoft.com/office/drawing/2014/main" id="{7D51C6AE-FFB3-40C0-AAEA-5FD4C0313D3E}"/>
              </a:ext>
            </a:extLst>
          </p:cNvPr>
          <p:cNvGrpSpPr>
            <a:grpSpLocks/>
          </p:cNvGrpSpPr>
          <p:nvPr/>
        </p:nvGrpSpPr>
        <p:grpSpPr bwMode="auto">
          <a:xfrm>
            <a:off x="5800012" y="881666"/>
            <a:ext cx="741035" cy="456408"/>
            <a:chOff x="2677" y="11893"/>
            <a:chExt cx="1249" cy="1080"/>
          </a:xfrm>
        </p:grpSpPr>
        <p:sp>
          <p:nvSpPr>
            <p:cNvPr id="164" name="Line 18">
              <a:extLst>
                <a:ext uri="{FF2B5EF4-FFF2-40B4-BE49-F238E27FC236}">
                  <a16:creationId xmlns:a16="http://schemas.microsoft.com/office/drawing/2014/main" id="{8AC667EE-922F-498D-8A0E-F982BA5BE2B4}"/>
                </a:ext>
              </a:extLst>
            </p:cNvPr>
            <p:cNvSpPr>
              <a:spLocks noChangeShapeType="1"/>
            </p:cNvSpPr>
            <p:nvPr/>
          </p:nvSpPr>
          <p:spPr bwMode="auto">
            <a:xfrm flipV="1">
              <a:off x="2677" y="11893"/>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65" name="Group 19">
              <a:extLst>
                <a:ext uri="{FF2B5EF4-FFF2-40B4-BE49-F238E27FC236}">
                  <a16:creationId xmlns:a16="http://schemas.microsoft.com/office/drawing/2014/main" id="{776CE1F7-2C25-40DC-AADB-C2446C40E2D9}"/>
                </a:ext>
              </a:extLst>
            </p:cNvPr>
            <p:cNvGrpSpPr>
              <a:grpSpLocks/>
            </p:cNvGrpSpPr>
            <p:nvPr/>
          </p:nvGrpSpPr>
          <p:grpSpPr bwMode="auto">
            <a:xfrm>
              <a:off x="2677" y="11893"/>
              <a:ext cx="1249" cy="1080"/>
              <a:chOff x="2317" y="11533"/>
              <a:chExt cx="1249" cy="1080"/>
            </a:xfrm>
          </p:grpSpPr>
          <p:sp>
            <p:nvSpPr>
              <p:cNvPr id="166" name="Rectangle 20">
                <a:extLst>
                  <a:ext uri="{FF2B5EF4-FFF2-40B4-BE49-F238E27FC236}">
                    <a16:creationId xmlns:a16="http://schemas.microsoft.com/office/drawing/2014/main" id="{B670C25C-7000-4121-8F3E-8147A5EF0A1B}"/>
                  </a:ext>
                </a:extLst>
              </p:cNvPr>
              <p:cNvSpPr>
                <a:spLocks noChangeArrowheads="1"/>
              </p:cNvSpPr>
              <p:nvPr/>
            </p:nvSpPr>
            <p:spPr bwMode="auto">
              <a:xfrm>
                <a:off x="2317" y="11713"/>
                <a:ext cx="508" cy="900"/>
              </a:xfrm>
              <a:prstGeom prst="rect">
                <a:avLst/>
              </a:prstGeom>
              <a:solidFill>
                <a:srgbClr val="FF0000"/>
              </a:solidFill>
              <a:ln w="9525">
                <a:solidFill>
                  <a:srgbClr val="000000"/>
                </a:solidFill>
                <a:miter lim="800000"/>
                <a:headEnd/>
                <a:tailEnd/>
              </a:ln>
            </p:spPr>
            <p:txBody>
              <a:bodyPr/>
              <a:lstStyle/>
              <a:p>
                <a:endParaRPr lang="nl-BE"/>
              </a:p>
            </p:txBody>
          </p:sp>
          <p:sp>
            <p:nvSpPr>
              <p:cNvPr id="167" name="Freeform 21">
                <a:extLst>
                  <a:ext uri="{FF2B5EF4-FFF2-40B4-BE49-F238E27FC236}">
                    <a16:creationId xmlns:a16="http://schemas.microsoft.com/office/drawing/2014/main" id="{683D5887-1D27-4723-AD14-0278C416F9C8}"/>
                  </a:ext>
                </a:extLst>
              </p:cNvPr>
              <p:cNvSpPr>
                <a:spLocks/>
              </p:cNvSpPr>
              <p:nvPr/>
            </p:nvSpPr>
            <p:spPr bwMode="auto">
              <a:xfrm>
                <a:off x="2843" y="11533"/>
                <a:ext cx="723" cy="1080"/>
              </a:xfrm>
              <a:custGeom>
                <a:avLst/>
                <a:gdLst>
                  <a:gd name="T0" fmla="*/ 0 w 360"/>
                  <a:gd name="T1" fmla="*/ 32 h 1980"/>
                  <a:gd name="T2" fmla="*/ 5856 w 360"/>
                  <a:gd name="T3" fmla="*/ 0 h 1980"/>
                  <a:gd name="T4" fmla="*/ 5856 w 360"/>
                  <a:gd name="T5" fmla="*/ 143 h 1980"/>
                  <a:gd name="T6" fmla="*/ 0 w 360"/>
                  <a:gd name="T7" fmla="*/ 175 h 1980"/>
                  <a:gd name="T8" fmla="*/ 0 w 360"/>
                  <a:gd name="T9" fmla="*/ 32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68" name="Line 22">
                <a:extLst>
                  <a:ext uri="{FF2B5EF4-FFF2-40B4-BE49-F238E27FC236}">
                    <a16:creationId xmlns:a16="http://schemas.microsoft.com/office/drawing/2014/main" id="{7BAA6589-1298-4F34-BB51-50AEA9897DBC}"/>
                  </a:ext>
                </a:extLst>
              </p:cNvPr>
              <p:cNvSpPr>
                <a:spLocks noChangeShapeType="1"/>
              </p:cNvSpPr>
              <p:nvPr/>
            </p:nvSpPr>
            <p:spPr bwMode="auto">
              <a:xfrm>
                <a:off x="3216" y="11543"/>
                <a:ext cx="1" cy="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69" name="Oval 23">
                <a:extLst>
                  <a:ext uri="{FF2B5EF4-FFF2-40B4-BE49-F238E27FC236}">
                    <a16:creationId xmlns:a16="http://schemas.microsoft.com/office/drawing/2014/main" id="{82284AFC-FB65-4A18-A00D-4150BB04AC77}"/>
                  </a:ext>
                </a:extLst>
              </p:cNvPr>
              <p:cNvSpPr>
                <a:spLocks noChangeArrowheads="1"/>
              </p:cNvSpPr>
              <p:nvPr/>
            </p:nvSpPr>
            <p:spPr bwMode="auto">
              <a:xfrm>
                <a:off x="2497" y="12253"/>
                <a:ext cx="180" cy="180"/>
              </a:xfrm>
              <a:prstGeom prst="ellipse">
                <a:avLst/>
              </a:prstGeom>
              <a:solidFill>
                <a:srgbClr val="FFFFFF"/>
              </a:solidFill>
              <a:ln w="9525">
                <a:solidFill>
                  <a:srgbClr val="000000"/>
                </a:solidFill>
                <a:round/>
                <a:headEnd/>
                <a:tailEnd/>
              </a:ln>
            </p:spPr>
            <p:txBody>
              <a:bodyPr/>
              <a:lstStyle/>
              <a:p>
                <a:endParaRPr lang="nl-BE"/>
              </a:p>
            </p:txBody>
          </p:sp>
        </p:grpSp>
      </p:grpSp>
      <p:sp>
        <p:nvSpPr>
          <p:cNvPr id="170" name="Text Box 56">
            <a:extLst>
              <a:ext uri="{FF2B5EF4-FFF2-40B4-BE49-F238E27FC236}">
                <a16:creationId xmlns:a16="http://schemas.microsoft.com/office/drawing/2014/main" id="{0C10344D-FC63-4FFB-A406-5A85D9B0FF75}"/>
              </a:ext>
            </a:extLst>
          </p:cNvPr>
          <p:cNvSpPr txBox="1">
            <a:spLocks noChangeArrowheads="1"/>
          </p:cNvSpPr>
          <p:nvPr/>
        </p:nvSpPr>
        <p:spPr bwMode="auto">
          <a:xfrm>
            <a:off x="5725061" y="92040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B</a:t>
            </a:r>
            <a:endParaRPr lang="nl-NL" dirty="0"/>
          </a:p>
        </p:txBody>
      </p:sp>
      <p:sp>
        <p:nvSpPr>
          <p:cNvPr id="171" name="AutoShape 27">
            <a:extLst>
              <a:ext uri="{FF2B5EF4-FFF2-40B4-BE49-F238E27FC236}">
                <a16:creationId xmlns:a16="http://schemas.microsoft.com/office/drawing/2014/main" id="{BE3B4326-8CD9-41DE-8F60-213E6FD82A01}"/>
              </a:ext>
            </a:extLst>
          </p:cNvPr>
          <p:cNvSpPr>
            <a:spLocks noChangeArrowheads="1"/>
          </p:cNvSpPr>
          <p:nvPr/>
        </p:nvSpPr>
        <p:spPr bwMode="auto">
          <a:xfrm>
            <a:off x="6030117" y="2154531"/>
            <a:ext cx="800100" cy="884237"/>
          </a:xfrm>
          <a:prstGeom prst="flowChartPredefinedProcess">
            <a:avLst/>
          </a:prstGeom>
          <a:solidFill>
            <a:schemeClr val="accent2">
              <a:lumMod val="40000"/>
              <a:lumOff val="60000"/>
            </a:schemeClr>
          </a:solidFill>
          <a:ln w="9525">
            <a:solidFill>
              <a:srgbClr val="000000"/>
            </a:solidFill>
            <a:miter lim="800000"/>
            <a:headEnd/>
            <a:tailEnd/>
          </a:ln>
        </p:spPr>
        <p:txBody>
          <a:bodyPr/>
          <a:lstStyle/>
          <a:p>
            <a:endParaRPr lang="nl-BE"/>
          </a:p>
        </p:txBody>
      </p:sp>
      <p:sp>
        <p:nvSpPr>
          <p:cNvPr id="172" name="AutoShape 27">
            <a:extLst>
              <a:ext uri="{FF2B5EF4-FFF2-40B4-BE49-F238E27FC236}">
                <a16:creationId xmlns:a16="http://schemas.microsoft.com/office/drawing/2014/main" id="{19E0B68C-E749-4B06-AA3F-36E7A8D63027}"/>
              </a:ext>
            </a:extLst>
          </p:cNvPr>
          <p:cNvSpPr>
            <a:spLocks noChangeArrowheads="1"/>
          </p:cNvSpPr>
          <p:nvPr/>
        </p:nvSpPr>
        <p:spPr bwMode="auto">
          <a:xfrm>
            <a:off x="3347537" y="2155901"/>
            <a:ext cx="800100" cy="884237"/>
          </a:xfrm>
          <a:prstGeom prst="flowChartPredefinedProcess">
            <a:avLst/>
          </a:prstGeom>
          <a:solidFill>
            <a:schemeClr val="accent6">
              <a:lumMod val="40000"/>
              <a:lumOff val="60000"/>
            </a:schemeClr>
          </a:solidFill>
          <a:ln w="9525">
            <a:solidFill>
              <a:srgbClr val="000000"/>
            </a:solidFill>
            <a:miter lim="800000"/>
            <a:headEnd/>
            <a:tailEnd/>
          </a:ln>
        </p:spPr>
        <p:txBody>
          <a:bodyPr/>
          <a:lstStyle/>
          <a:p>
            <a:endParaRPr lang="nl-BE"/>
          </a:p>
        </p:txBody>
      </p:sp>
      <p:sp>
        <p:nvSpPr>
          <p:cNvPr id="173" name="Text Box 28">
            <a:extLst>
              <a:ext uri="{FF2B5EF4-FFF2-40B4-BE49-F238E27FC236}">
                <a16:creationId xmlns:a16="http://schemas.microsoft.com/office/drawing/2014/main" id="{BDFE72E0-F19F-43F5-88C1-FB01C77C2CE8}"/>
              </a:ext>
            </a:extLst>
          </p:cNvPr>
          <p:cNvSpPr txBox="1">
            <a:spLocks noChangeArrowheads="1"/>
          </p:cNvSpPr>
          <p:nvPr/>
        </p:nvSpPr>
        <p:spPr bwMode="auto">
          <a:xfrm>
            <a:off x="6016642" y="2277368"/>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Aankoop-journaal</a:t>
            </a:r>
            <a:endParaRPr lang="nl-NL" dirty="0"/>
          </a:p>
        </p:txBody>
      </p:sp>
      <p:sp>
        <p:nvSpPr>
          <p:cNvPr id="174" name="Text Box 28">
            <a:extLst>
              <a:ext uri="{FF2B5EF4-FFF2-40B4-BE49-F238E27FC236}">
                <a16:creationId xmlns:a16="http://schemas.microsoft.com/office/drawing/2014/main" id="{B3E48BF1-C995-4A8C-9DEC-FBECE879837C}"/>
              </a:ext>
            </a:extLst>
          </p:cNvPr>
          <p:cNvSpPr txBox="1">
            <a:spLocks noChangeArrowheads="1"/>
          </p:cNvSpPr>
          <p:nvPr/>
        </p:nvSpPr>
        <p:spPr bwMode="auto">
          <a:xfrm>
            <a:off x="3375152" y="2276531"/>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Verkoop-journaal</a:t>
            </a:r>
            <a:endParaRPr lang="nl-NL" dirty="0"/>
          </a:p>
        </p:txBody>
      </p:sp>
      <p:sp>
        <p:nvSpPr>
          <p:cNvPr id="175" name="Line 29">
            <a:extLst>
              <a:ext uri="{FF2B5EF4-FFF2-40B4-BE49-F238E27FC236}">
                <a16:creationId xmlns:a16="http://schemas.microsoft.com/office/drawing/2014/main" id="{745DBAE9-C9BC-47BA-874F-B4D41C707101}"/>
              </a:ext>
            </a:extLst>
          </p:cNvPr>
          <p:cNvSpPr>
            <a:spLocks noChangeShapeType="1"/>
          </p:cNvSpPr>
          <p:nvPr/>
        </p:nvSpPr>
        <p:spPr bwMode="auto">
          <a:xfrm flipH="1" flipV="1">
            <a:off x="4119954" y="2507991"/>
            <a:ext cx="520765" cy="58771"/>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76" name="Line 29">
            <a:extLst>
              <a:ext uri="{FF2B5EF4-FFF2-40B4-BE49-F238E27FC236}">
                <a16:creationId xmlns:a16="http://schemas.microsoft.com/office/drawing/2014/main" id="{396FCB26-1AED-4400-A4A5-21D96B136BD2}"/>
              </a:ext>
            </a:extLst>
          </p:cNvPr>
          <p:cNvSpPr>
            <a:spLocks noChangeShapeType="1"/>
          </p:cNvSpPr>
          <p:nvPr/>
        </p:nvSpPr>
        <p:spPr bwMode="auto">
          <a:xfrm flipH="1" flipV="1">
            <a:off x="6784432" y="2496882"/>
            <a:ext cx="708114" cy="12422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77" name="Line 29">
            <a:extLst>
              <a:ext uri="{FF2B5EF4-FFF2-40B4-BE49-F238E27FC236}">
                <a16:creationId xmlns:a16="http://schemas.microsoft.com/office/drawing/2014/main" id="{B0DF68ED-E376-443E-8405-CCE3BBCF9238}"/>
              </a:ext>
            </a:extLst>
          </p:cNvPr>
          <p:cNvSpPr>
            <a:spLocks noChangeShapeType="1"/>
          </p:cNvSpPr>
          <p:nvPr/>
        </p:nvSpPr>
        <p:spPr bwMode="auto">
          <a:xfrm flipV="1">
            <a:off x="7023408" y="647849"/>
            <a:ext cx="455510" cy="301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grpSp>
        <p:nvGrpSpPr>
          <p:cNvPr id="178" name="Group 177">
            <a:extLst>
              <a:ext uri="{FF2B5EF4-FFF2-40B4-BE49-F238E27FC236}">
                <a16:creationId xmlns:a16="http://schemas.microsoft.com/office/drawing/2014/main" id="{6E44C189-CC5F-49A9-A961-3BAF820702B5}"/>
              </a:ext>
            </a:extLst>
          </p:cNvPr>
          <p:cNvGrpSpPr/>
          <p:nvPr/>
        </p:nvGrpSpPr>
        <p:grpSpPr>
          <a:xfrm>
            <a:off x="7429279" y="2096273"/>
            <a:ext cx="723762" cy="1097772"/>
            <a:chOff x="7359417" y="2028652"/>
            <a:chExt cx="723762" cy="1097772"/>
          </a:xfrm>
        </p:grpSpPr>
        <p:grpSp>
          <p:nvGrpSpPr>
            <p:cNvPr id="179" name="Group 49">
              <a:extLst>
                <a:ext uri="{FF2B5EF4-FFF2-40B4-BE49-F238E27FC236}">
                  <a16:creationId xmlns:a16="http://schemas.microsoft.com/office/drawing/2014/main" id="{0073CA99-AC2C-4ED6-A6F2-449F49FA7DDA}"/>
                </a:ext>
              </a:extLst>
            </p:cNvPr>
            <p:cNvGrpSpPr>
              <a:grpSpLocks/>
            </p:cNvGrpSpPr>
            <p:nvPr/>
          </p:nvGrpSpPr>
          <p:grpSpPr bwMode="auto">
            <a:xfrm>
              <a:off x="7422685" y="2028652"/>
              <a:ext cx="377491" cy="1097772"/>
              <a:chOff x="5917" y="13117"/>
              <a:chExt cx="893" cy="1980"/>
            </a:xfrm>
          </p:grpSpPr>
          <p:sp>
            <p:nvSpPr>
              <p:cNvPr id="190" name="Rectangle 50">
                <a:extLst>
                  <a:ext uri="{FF2B5EF4-FFF2-40B4-BE49-F238E27FC236}">
                    <a16:creationId xmlns:a16="http://schemas.microsoft.com/office/drawing/2014/main" id="{D18F24B5-B145-4407-8478-5196C2C6432E}"/>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91" name="Freeform 51">
                <a:extLst>
                  <a:ext uri="{FF2B5EF4-FFF2-40B4-BE49-F238E27FC236}">
                    <a16:creationId xmlns:a16="http://schemas.microsoft.com/office/drawing/2014/main" id="{453DB127-59B9-403D-A44F-40933CB91CD4}"/>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92" name="Oval 52">
                <a:extLst>
                  <a:ext uri="{FF2B5EF4-FFF2-40B4-BE49-F238E27FC236}">
                    <a16:creationId xmlns:a16="http://schemas.microsoft.com/office/drawing/2014/main" id="{44CBD022-925B-42A3-965F-F4DF16B5A745}"/>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93" name="Line 53">
                <a:extLst>
                  <a:ext uri="{FF2B5EF4-FFF2-40B4-BE49-F238E27FC236}">
                    <a16:creationId xmlns:a16="http://schemas.microsoft.com/office/drawing/2014/main" id="{DCC67F60-8952-455E-B37F-CB0EE0CA32D3}"/>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94" name="Line 54">
                <a:extLst>
                  <a:ext uri="{FF2B5EF4-FFF2-40B4-BE49-F238E27FC236}">
                    <a16:creationId xmlns:a16="http://schemas.microsoft.com/office/drawing/2014/main" id="{18BDF81B-20D7-4CBD-A3B6-20FD802E2140}"/>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0" name="Text Box 56">
              <a:extLst>
                <a:ext uri="{FF2B5EF4-FFF2-40B4-BE49-F238E27FC236}">
                  <a16:creationId xmlns:a16="http://schemas.microsoft.com/office/drawing/2014/main" id="{98634030-27BC-4B31-9722-2D766DABC19B}"/>
                </a:ext>
              </a:extLst>
            </p:cNvPr>
            <p:cNvSpPr txBox="1">
              <a:spLocks noChangeArrowheads="1"/>
            </p:cNvSpPr>
            <p:nvPr/>
          </p:nvSpPr>
          <p:spPr bwMode="auto">
            <a:xfrm>
              <a:off x="7359417" y="2269479"/>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grpSp>
          <p:nvGrpSpPr>
            <p:cNvPr id="181" name="Group 49">
              <a:extLst>
                <a:ext uri="{FF2B5EF4-FFF2-40B4-BE49-F238E27FC236}">
                  <a16:creationId xmlns:a16="http://schemas.microsoft.com/office/drawing/2014/main" id="{7B53047F-0F3E-43A4-B6CF-20F58356BD9B}"/>
                </a:ext>
              </a:extLst>
            </p:cNvPr>
            <p:cNvGrpSpPr>
              <a:grpSpLocks/>
            </p:cNvGrpSpPr>
            <p:nvPr/>
          </p:nvGrpSpPr>
          <p:grpSpPr bwMode="auto">
            <a:xfrm>
              <a:off x="7723609" y="2039956"/>
              <a:ext cx="359570" cy="1042514"/>
              <a:chOff x="5917" y="13117"/>
              <a:chExt cx="877" cy="1980"/>
            </a:xfrm>
          </p:grpSpPr>
          <p:sp>
            <p:nvSpPr>
              <p:cNvPr id="185" name="Rectangle 50">
                <a:extLst>
                  <a:ext uri="{FF2B5EF4-FFF2-40B4-BE49-F238E27FC236}">
                    <a16:creationId xmlns:a16="http://schemas.microsoft.com/office/drawing/2014/main" id="{26C5F063-328C-430E-9EB0-CE35D043A744}"/>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86" name="Freeform 51">
                <a:extLst>
                  <a:ext uri="{FF2B5EF4-FFF2-40B4-BE49-F238E27FC236}">
                    <a16:creationId xmlns:a16="http://schemas.microsoft.com/office/drawing/2014/main" id="{DB676D12-9113-4742-A9DB-4F290330D6F5}"/>
                  </a:ext>
                </a:extLst>
              </p:cNvPr>
              <p:cNvSpPr>
                <a:spLocks/>
              </p:cNvSpPr>
              <p:nvPr/>
            </p:nvSpPr>
            <p:spPr bwMode="auto">
              <a:xfrm>
                <a:off x="6434"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87" name="Oval 52">
                <a:extLst>
                  <a:ext uri="{FF2B5EF4-FFF2-40B4-BE49-F238E27FC236}">
                    <a16:creationId xmlns:a16="http://schemas.microsoft.com/office/drawing/2014/main" id="{87FF2277-65DD-4212-82E4-37F71E09E1AF}"/>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88" name="Line 53">
                <a:extLst>
                  <a:ext uri="{FF2B5EF4-FFF2-40B4-BE49-F238E27FC236}">
                    <a16:creationId xmlns:a16="http://schemas.microsoft.com/office/drawing/2014/main" id="{803D31A3-94FD-471C-A744-5D795BC0B2E5}"/>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89" name="Line 54">
                <a:extLst>
                  <a:ext uri="{FF2B5EF4-FFF2-40B4-BE49-F238E27FC236}">
                    <a16:creationId xmlns:a16="http://schemas.microsoft.com/office/drawing/2014/main" id="{09B7423D-7960-4A51-B02E-23B6351F6D77}"/>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2" name="Text Box 56">
              <a:extLst>
                <a:ext uri="{FF2B5EF4-FFF2-40B4-BE49-F238E27FC236}">
                  <a16:creationId xmlns:a16="http://schemas.microsoft.com/office/drawing/2014/main" id="{4224098E-B239-4094-9BE2-D1BC7622A579}"/>
                </a:ext>
              </a:extLst>
            </p:cNvPr>
            <p:cNvSpPr txBox="1">
              <a:spLocks noChangeArrowheads="1"/>
            </p:cNvSpPr>
            <p:nvPr/>
          </p:nvSpPr>
          <p:spPr bwMode="auto">
            <a:xfrm>
              <a:off x="7670304" y="2275956"/>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sp>
          <p:nvSpPr>
            <p:cNvPr id="183" name="Freeform: Shape 182">
              <a:extLst>
                <a:ext uri="{FF2B5EF4-FFF2-40B4-BE49-F238E27FC236}">
                  <a16:creationId xmlns:a16="http://schemas.microsoft.com/office/drawing/2014/main" id="{8EE1A3CF-412D-4B84-8D2D-C974BD56C650}"/>
                </a:ext>
              </a:extLst>
            </p:cNvPr>
            <p:cNvSpPr/>
            <p:nvPr/>
          </p:nvSpPr>
          <p:spPr>
            <a:xfrm>
              <a:off x="7448696" y="2048611"/>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4" name="Freeform: Shape 183">
              <a:extLst>
                <a:ext uri="{FF2B5EF4-FFF2-40B4-BE49-F238E27FC236}">
                  <a16:creationId xmlns:a16="http://schemas.microsoft.com/office/drawing/2014/main" id="{1451681F-F26F-4BB5-BE32-CD7C1888BDD3}"/>
                </a:ext>
              </a:extLst>
            </p:cNvPr>
            <p:cNvSpPr/>
            <p:nvPr/>
          </p:nvSpPr>
          <p:spPr>
            <a:xfrm>
              <a:off x="7736053" y="2051618"/>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95" name="Group 194">
            <a:extLst>
              <a:ext uri="{FF2B5EF4-FFF2-40B4-BE49-F238E27FC236}">
                <a16:creationId xmlns:a16="http://schemas.microsoft.com/office/drawing/2014/main" id="{D87A91D0-BEA0-4A62-92CD-939CB9A31C68}"/>
              </a:ext>
            </a:extLst>
          </p:cNvPr>
          <p:cNvGrpSpPr/>
          <p:nvPr/>
        </p:nvGrpSpPr>
        <p:grpSpPr>
          <a:xfrm>
            <a:off x="4568938" y="2092304"/>
            <a:ext cx="915700" cy="1097772"/>
            <a:chOff x="4330976" y="1964167"/>
            <a:chExt cx="915700" cy="1097772"/>
          </a:xfrm>
        </p:grpSpPr>
        <p:sp>
          <p:nvSpPr>
            <p:cNvPr id="196" name="Freeform: Shape 195">
              <a:extLst>
                <a:ext uri="{FF2B5EF4-FFF2-40B4-BE49-F238E27FC236}">
                  <a16:creationId xmlns:a16="http://schemas.microsoft.com/office/drawing/2014/main" id="{D64A3C19-8757-442C-89BE-A5A721CE1B87}"/>
                </a:ext>
              </a:extLst>
            </p:cNvPr>
            <p:cNvSpPr/>
            <p:nvPr/>
          </p:nvSpPr>
          <p:spPr>
            <a:xfrm>
              <a:off x="4432561" y="1981850"/>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97" name="Group 49">
              <a:extLst>
                <a:ext uri="{FF2B5EF4-FFF2-40B4-BE49-F238E27FC236}">
                  <a16:creationId xmlns:a16="http://schemas.microsoft.com/office/drawing/2014/main" id="{AB444400-8083-43C1-AB1E-275877FEBF3F}"/>
                </a:ext>
              </a:extLst>
            </p:cNvPr>
            <p:cNvGrpSpPr>
              <a:grpSpLocks/>
            </p:cNvGrpSpPr>
            <p:nvPr/>
          </p:nvGrpSpPr>
          <p:grpSpPr bwMode="auto">
            <a:xfrm>
              <a:off x="4402758" y="1964167"/>
              <a:ext cx="377491" cy="1097772"/>
              <a:chOff x="5917" y="13117"/>
              <a:chExt cx="893" cy="1980"/>
            </a:xfrm>
          </p:grpSpPr>
          <p:sp>
            <p:nvSpPr>
              <p:cNvPr id="215" name="Rectangle 50">
                <a:extLst>
                  <a:ext uri="{FF2B5EF4-FFF2-40B4-BE49-F238E27FC236}">
                    <a16:creationId xmlns:a16="http://schemas.microsoft.com/office/drawing/2014/main" id="{1C66651E-0A86-40B0-9776-AC5BC453FA1F}"/>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16" name="Freeform 51">
                <a:extLst>
                  <a:ext uri="{FF2B5EF4-FFF2-40B4-BE49-F238E27FC236}">
                    <a16:creationId xmlns:a16="http://schemas.microsoft.com/office/drawing/2014/main" id="{07114501-7A4A-4B50-9C61-E4C8271E718C}"/>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17" name="Oval 52">
                <a:extLst>
                  <a:ext uri="{FF2B5EF4-FFF2-40B4-BE49-F238E27FC236}">
                    <a16:creationId xmlns:a16="http://schemas.microsoft.com/office/drawing/2014/main" id="{B83E4D90-6DB3-44E9-8BA8-C3D970083EA3}"/>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18" name="Line 53">
                <a:extLst>
                  <a:ext uri="{FF2B5EF4-FFF2-40B4-BE49-F238E27FC236}">
                    <a16:creationId xmlns:a16="http://schemas.microsoft.com/office/drawing/2014/main" id="{872E4950-F82A-4CDC-86F1-1D54A6E630E3}"/>
                  </a:ext>
                </a:extLst>
              </p:cNvPr>
              <p:cNvSpPr>
                <a:spLocks noChangeShapeType="1"/>
              </p:cNvSpPr>
              <p:nvPr/>
            </p:nvSpPr>
            <p:spPr bwMode="auto">
              <a:xfrm flipV="1">
                <a:off x="5917" y="13153"/>
                <a:ext cx="540" cy="3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19" name="Line 54">
                <a:extLst>
                  <a:ext uri="{FF2B5EF4-FFF2-40B4-BE49-F238E27FC236}">
                    <a16:creationId xmlns:a16="http://schemas.microsoft.com/office/drawing/2014/main" id="{4CCF4A5F-1151-4E88-97E0-DED3DAD46420}"/>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98" name="Text Box 56">
              <a:extLst>
                <a:ext uri="{FF2B5EF4-FFF2-40B4-BE49-F238E27FC236}">
                  <a16:creationId xmlns:a16="http://schemas.microsoft.com/office/drawing/2014/main" id="{63FC06F3-AD46-4187-9A9B-422168081CA8}"/>
                </a:ext>
              </a:extLst>
            </p:cNvPr>
            <p:cNvSpPr txBox="1">
              <a:spLocks noChangeArrowheads="1"/>
            </p:cNvSpPr>
            <p:nvPr/>
          </p:nvSpPr>
          <p:spPr bwMode="auto">
            <a:xfrm>
              <a:off x="4330976" y="2178044"/>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grpSp>
          <p:nvGrpSpPr>
            <p:cNvPr id="199" name="Group 49">
              <a:extLst>
                <a:ext uri="{FF2B5EF4-FFF2-40B4-BE49-F238E27FC236}">
                  <a16:creationId xmlns:a16="http://schemas.microsoft.com/office/drawing/2014/main" id="{2E1567AA-CEF2-4EEB-A3F2-8DA6EFB6B171}"/>
                </a:ext>
              </a:extLst>
            </p:cNvPr>
            <p:cNvGrpSpPr>
              <a:grpSpLocks/>
            </p:cNvGrpSpPr>
            <p:nvPr/>
          </p:nvGrpSpPr>
          <p:grpSpPr bwMode="auto">
            <a:xfrm>
              <a:off x="4651936" y="2083885"/>
              <a:ext cx="343475" cy="947422"/>
              <a:chOff x="5913" y="13117"/>
              <a:chExt cx="897" cy="1980"/>
            </a:xfrm>
          </p:grpSpPr>
          <p:sp>
            <p:nvSpPr>
              <p:cNvPr id="210" name="Rectangle 50">
                <a:extLst>
                  <a:ext uri="{FF2B5EF4-FFF2-40B4-BE49-F238E27FC236}">
                    <a16:creationId xmlns:a16="http://schemas.microsoft.com/office/drawing/2014/main" id="{6DE30FD9-E13F-42B9-959B-F963BC0A43A7}"/>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11" name="Freeform 51">
                <a:extLst>
                  <a:ext uri="{FF2B5EF4-FFF2-40B4-BE49-F238E27FC236}">
                    <a16:creationId xmlns:a16="http://schemas.microsoft.com/office/drawing/2014/main" id="{789E4377-81B2-4004-9BF2-07E359FF64E4}"/>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12" name="Oval 52">
                <a:extLst>
                  <a:ext uri="{FF2B5EF4-FFF2-40B4-BE49-F238E27FC236}">
                    <a16:creationId xmlns:a16="http://schemas.microsoft.com/office/drawing/2014/main" id="{C55E69B5-03DB-41A4-931B-F6D89DFD8059}"/>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13" name="Line 53">
                <a:extLst>
                  <a:ext uri="{FF2B5EF4-FFF2-40B4-BE49-F238E27FC236}">
                    <a16:creationId xmlns:a16="http://schemas.microsoft.com/office/drawing/2014/main" id="{2133AB6E-E354-409A-A869-E440CE152B1D}"/>
                  </a:ext>
                </a:extLst>
              </p:cNvPr>
              <p:cNvSpPr>
                <a:spLocks noChangeShapeType="1"/>
              </p:cNvSpPr>
              <p:nvPr/>
            </p:nvSpPr>
            <p:spPr bwMode="auto">
              <a:xfrm flipV="1">
                <a:off x="5913" y="13153"/>
                <a:ext cx="544" cy="3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14" name="Line 54">
                <a:extLst>
                  <a:ext uri="{FF2B5EF4-FFF2-40B4-BE49-F238E27FC236}">
                    <a16:creationId xmlns:a16="http://schemas.microsoft.com/office/drawing/2014/main" id="{16601EA0-CBCC-4FE5-AD2D-D361C26B1743}"/>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200" name="Group 49">
              <a:extLst>
                <a:ext uri="{FF2B5EF4-FFF2-40B4-BE49-F238E27FC236}">
                  <a16:creationId xmlns:a16="http://schemas.microsoft.com/office/drawing/2014/main" id="{12C2A8DD-EDD0-46B9-928B-7D50B77D7249}"/>
                </a:ext>
              </a:extLst>
            </p:cNvPr>
            <p:cNvGrpSpPr>
              <a:grpSpLocks/>
            </p:cNvGrpSpPr>
            <p:nvPr/>
          </p:nvGrpSpPr>
          <p:grpSpPr bwMode="auto">
            <a:xfrm>
              <a:off x="4894720" y="1976426"/>
              <a:ext cx="351956" cy="1027231"/>
              <a:chOff x="5911" y="13117"/>
              <a:chExt cx="882" cy="1980"/>
            </a:xfrm>
          </p:grpSpPr>
          <p:sp>
            <p:nvSpPr>
              <p:cNvPr id="205" name="Rectangle 50">
                <a:extLst>
                  <a:ext uri="{FF2B5EF4-FFF2-40B4-BE49-F238E27FC236}">
                    <a16:creationId xmlns:a16="http://schemas.microsoft.com/office/drawing/2014/main" id="{AA4A2EF2-ABA6-4745-98D8-DF5773B43DC2}"/>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06" name="Freeform 51">
                <a:extLst>
                  <a:ext uri="{FF2B5EF4-FFF2-40B4-BE49-F238E27FC236}">
                    <a16:creationId xmlns:a16="http://schemas.microsoft.com/office/drawing/2014/main" id="{68070529-7BD6-4074-A735-352085E36F5A}"/>
                  </a:ext>
                </a:extLst>
              </p:cNvPr>
              <p:cNvSpPr>
                <a:spLocks/>
              </p:cNvSpPr>
              <p:nvPr/>
            </p:nvSpPr>
            <p:spPr bwMode="auto">
              <a:xfrm>
                <a:off x="6433"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07" name="Oval 52">
                <a:extLst>
                  <a:ext uri="{FF2B5EF4-FFF2-40B4-BE49-F238E27FC236}">
                    <a16:creationId xmlns:a16="http://schemas.microsoft.com/office/drawing/2014/main" id="{17BDEFB7-EAAC-4350-AEAF-B1B2C40443B0}"/>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08" name="Line 53">
                <a:extLst>
                  <a:ext uri="{FF2B5EF4-FFF2-40B4-BE49-F238E27FC236}">
                    <a16:creationId xmlns:a16="http://schemas.microsoft.com/office/drawing/2014/main" id="{128591C5-30BD-46C7-9C47-97A5C7B5ADBE}"/>
                  </a:ext>
                </a:extLst>
              </p:cNvPr>
              <p:cNvSpPr>
                <a:spLocks noChangeShapeType="1"/>
              </p:cNvSpPr>
              <p:nvPr/>
            </p:nvSpPr>
            <p:spPr bwMode="auto">
              <a:xfrm flipV="1">
                <a:off x="5911" y="13153"/>
                <a:ext cx="546" cy="3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09" name="Line 54">
                <a:extLst>
                  <a:ext uri="{FF2B5EF4-FFF2-40B4-BE49-F238E27FC236}">
                    <a16:creationId xmlns:a16="http://schemas.microsoft.com/office/drawing/2014/main" id="{B5763C39-CAE0-45B9-BA8A-6669FB666F98}"/>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01" name="Text Box 56">
              <a:extLst>
                <a:ext uri="{FF2B5EF4-FFF2-40B4-BE49-F238E27FC236}">
                  <a16:creationId xmlns:a16="http://schemas.microsoft.com/office/drawing/2014/main" id="{1A1D5C1A-CD71-4E15-A5AB-6AF0062ADCBD}"/>
                </a:ext>
              </a:extLst>
            </p:cNvPr>
            <p:cNvSpPr txBox="1">
              <a:spLocks noChangeArrowheads="1"/>
            </p:cNvSpPr>
            <p:nvPr/>
          </p:nvSpPr>
          <p:spPr bwMode="auto">
            <a:xfrm>
              <a:off x="4572171" y="217649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02" name="Text Box 56">
              <a:extLst>
                <a:ext uri="{FF2B5EF4-FFF2-40B4-BE49-F238E27FC236}">
                  <a16:creationId xmlns:a16="http://schemas.microsoft.com/office/drawing/2014/main" id="{C3D11FA5-DB08-483B-BA58-37B7AC8E7BAC}"/>
                </a:ext>
              </a:extLst>
            </p:cNvPr>
            <p:cNvSpPr txBox="1">
              <a:spLocks noChangeArrowheads="1"/>
            </p:cNvSpPr>
            <p:nvPr/>
          </p:nvSpPr>
          <p:spPr bwMode="auto">
            <a:xfrm>
              <a:off x="4816374" y="2159321"/>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03" name="Freeform: Shape 202">
              <a:extLst>
                <a:ext uri="{FF2B5EF4-FFF2-40B4-BE49-F238E27FC236}">
                  <a16:creationId xmlns:a16="http://schemas.microsoft.com/office/drawing/2014/main" id="{BDC7737A-B7C1-4D50-983A-4BC293E51D9A}"/>
                </a:ext>
              </a:extLst>
            </p:cNvPr>
            <p:cNvSpPr/>
            <p:nvPr/>
          </p:nvSpPr>
          <p:spPr>
            <a:xfrm>
              <a:off x="4903596" y="1987062"/>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4" name="Freeform: Shape 203">
              <a:extLst>
                <a:ext uri="{FF2B5EF4-FFF2-40B4-BE49-F238E27FC236}">
                  <a16:creationId xmlns:a16="http://schemas.microsoft.com/office/drawing/2014/main" id="{F0B64CE3-6593-41DD-87CC-8513A2F40DFB}"/>
                </a:ext>
              </a:extLst>
            </p:cNvPr>
            <p:cNvSpPr/>
            <p:nvPr/>
          </p:nvSpPr>
          <p:spPr>
            <a:xfrm>
              <a:off x="4667459" y="2107642"/>
              <a:ext cx="261257" cy="145701"/>
            </a:xfrm>
            <a:custGeom>
              <a:avLst/>
              <a:gdLst>
                <a:gd name="connsiteX0" fmla="*/ 261257 w 261257"/>
                <a:gd name="connsiteY0" fmla="*/ 5024 h 145701"/>
                <a:gd name="connsiteX1" fmla="*/ 190919 w 261257"/>
                <a:gd name="connsiteY1" fmla="*/ 0 h 145701"/>
                <a:gd name="connsiteX2" fmla="*/ 0 w 261257"/>
                <a:gd name="connsiteY2" fmla="*/ 143189 h 145701"/>
                <a:gd name="connsiteX3" fmla="*/ 175846 w 261257"/>
                <a:gd name="connsiteY3" fmla="*/ 145701 h 145701"/>
                <a:gd name="connsiteX4" fmla="*/ 223576 w 261257"/>
                <a:gd name="connsiteY4" fmla="*/ 95459 h 145701"/>
                <a:gd name="connsiteX5" fmla="*/ 261257 w 261257"/>
                <a:gd name="connsiteY5" fmla="*/ 5024 h 14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7" h="145701">
                  <a:moveTo>
                    <a:pt x="261257" y="5024"/>
                  </a:moveTo>
                  <a:lnTo>
                    <a:pt x="190919" y="0"/>
                  </a:lnTo>
                  <a:lnTo>
                    <a:pt x="0" y="143189"/>
                  </a:lnTo>
                  <a:lnTo>
                    <a:pt x="175846" y="145701"/>
                  </a:lnTo>
                  <a:lnTo>
                    <a:pt x="223576" y="95459"/>
                  </a:lnTo>
                  <a:lnTo>
                    <a:pt x="261257" y="502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220" name="Text Box 4">
            <a:extLst>
              <a:ext uri="{FF2B5EF4-FFF2-40B4-BE49-F238E27FC236}">
                <a16:creationId xmlns:a16="http://schemas.microsoft.com/office/drawing/2014/main" id="{50B3D360-B505-4606-85BA-44CC997B6051}"/>
              </a:ext>
            </a:extLst>
          </p:cNvPr>
          <p:cNvSpPr txBox="1">
            <a:spLocks noChangeArrowheads="1"/>
          </p:cNvSpPr>
          <p:nvPr/>
        </p:nvSpPr>
        <p:spPr bwMode="auto">
          <a:xfrm>
            <a:off x="892596" y="1670469"/>
            <a:ext cx="17145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Algemene rekeningen</a:t>
            </a:r>
            <a:endParaRPr lang="nl-NL"/>
          </a:p>
        </p:txBody>
      </p:sp>
      <p:sp>
        <p:nvSpPr>
          <p:cNvPr id="221" name="Line 29">
            <a:extLst>
              <a:ext uri="{FF2B5EF4-FFF2-40B4-BE49-F238E27FC236}">
                <a16:creationId xmlns:a16="http://schemas.microsoft.com/office/drawing/2014/main" id="{306086E8-675C-4FC2-A33F-3DB1414D9765}"/>
              </a:ext>
            </a:extLst>
          </p:cNvPr>
          <p:cNvSpPr>
            <a:spLocks noChangeShapeType="1"/>
          </p:cNvSpPr>
          <p:nvPr/>
        </p:nvSpPr>
        <p:spPr bwMode="auto">
          <a:xfrm flipH="1" flipV="1">
            <a:off x="2356137" y="2012764"/>
            <a:ext cx="1147993" cy="146950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2" name="TextBox 221">
            <a:extLst>
              <a:ext uri="{FF2B5EF4-FFF2-40B4-BE49-F238E27FC236}">
                <a16:creationId xmlns:a16="http://schemas.microsoft.com/office/drawing/2014/main" id="{CDEE650F-F252-443B-8589-6EADED55C14D}"/>
              </a:ext>
            </a:extLst>
          </p:cNvPr>
          <p:cNvSpPr txBox="1"/>
          <p:nvPr/>
        </p:nvSpPr>
        <p:spPr>
          <a:xfrm rot="3146140">
            <a:off x="2183328" y="2459030"/>
            <a:ext cx="1470724" cy="276999"/>
          </a:xfrm>
          <a:prstGeom prst="rect">
            <a:avLst/>
          </a:prstGeom>
          <a:noFill/>
        </p:spPr>
        <p:txBody>
          <a:bodyPr wrap="none" rtlCol="0">
            <a:spAutoFit/>
          </a:bodyPr>
          <a:lstStyle/>
          <a:p>
            <a:r>
              <a:rPr lang="nl-BE" sz="1200" dirty="0">
                <a:solidFill>
                  <a:schemeClr val="accent1"/>
                </a:solidFill>
              </a:rPr>
              <a:t>Centralisatie 400000</a:t>
            </a:r>
          </a:p>
        </p:txBody>
      </p:sp>
      <p:sp>
        <p:nvSpPr>
          <p:cNvPr id="223" name="Line 29">
            <a:extLst>
              <a:ext uri="{FF2B5EF4-FFF2-40B4-BE49-F238E27FC236}">
                <a16:creationId xmlns:a16="http://schemas.microsoft.com/office/drawing/2014/main" id="{112067E7-F54B-40CA-B9A1-D30ED3BD9756}"/>
              </a:ext>
            </a:extLst>
          </p:cNvPr>
          <p:cNvSpPr>
            <a:spLocks noChangeShapeType="1"/>
          </p:cNvSpPr>
          <p:nvPr/>
        </p:nvSpPr>
        <p:spPr bwMode="auto">
          <a:xfrm flipH="1" flipV="1">
            <a:off x="2078469" y="2022745"/>
            <a:ext cx="1398759" cy="206871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4" name="TextBox 223">
            <a:extLst>
              <a:ext uri="{FF2B5EF4-FFF2-40B4-BE49-F238E27FC236}">
                <a16:creationId xmlns:a16="http://schemas.microsoft.com/office/drawing/2014/main" id="{0091915D-8331-4F2D-907D-7C24AFA9A0F7}"/>
              </a:ext>
            </a:extLst>
          </p:cNvPr>
          <p:cNvSpPr txBox="1"/>
          <p:nvPr/>
        </p:nvSpPr>
        <p:spPr>
          <a:xfrm rot="3407416">
            <a:off x="2086821" y="2842651"/>
            <a:ext cx="1470724" cy="276999"/>
          </a:xfrm>
          <a:prstGeom prst="rect">
            <a:avLst/>
          </a:prstGeom>
          <a:noFill/>
        </p:spPr>
        <p:txBody>
          <a:bodyPr wrap="none" rtlCol="0">
            <a:spAutoFit/>
          </a:bodyPr>
          <a:lstStyle/>
          <a:p>
            <a:r>
              <a:rPr lang="nl-BE" sz="1200" dirty="0">
                <a:solidFill>
                  <a:schemeClr val="accent1"/>
                </a:solidFill>
              </a:rPr>
              <a:t>Centralisatie 440000</a:t>
            </a:r>
          </a:p>
        </p:txBody>
      </p:sp>
      <p:sp>
        <p:nvSpPr>
          <p:cNvPr id="225" name="Freeform: Shape 224">
            <a:extLst>
              <a:ext uri="{FF2B5EF4-FFF2-40B4-BE49-F238E27FC236}">
                <a16:creationId xmlns:a16="http://schemas.microsoft.com/office/drawing/2014/main" id="{072B7099-0434-4D5F-B78B-7F88E0AE57CF}"/>
              </a:ext>
            </a:extLst>
          </p:cNvPr>
          <p:cNvSpPr/>
          <p:nvPr/>
        </p:nvSpPr>
        <p:spPr>
          <a:xfrm>
            <a:off x="3471386" y="3913480"/>
            <a:ext cx="3127023" cy="488947"/>
          </a:xfrm>
          <a:custGeom>
            <a:avLst/>
            <a:gdLst>
              <a:gd name="connsiteX0" fmla="*/ 0 w 3381935"/>
              <a:gd name="connsiteY0" fmla="*/ 174812 h 488947"/>
              <a:gd name="connsiteX1" fmla="*/ 1640541 w 3381935"/>
              <a:gd name="connsiteY1" fmla="*/ 443753 h 488947"/>
              <a:gd name="connsiteX2" fmla="*/ 2575112 w 3381935"/>
              <a:gd name="connsiteY2" fmla="*/ 443753 h 488947"/>
              <a:gd name="connsiteX3" fmla="*/ 3381935 w 3381935"/>
              <a:gd name="connsiteY3" fmla="*/ 0 h 488947"/>
            </a:gdLst>
            <a:ahLst/>
            <a:cxnLst>
              <a:cxn ang="0">
                <a:pos x="connsiteX0" y="connsiteY0"/>
              </a:cxn>
              <a:cxn ang="0">
                <a:pos x="connsiteX1" y="connsiteY1"/>
              </a:cxn>
              <a:cxn ang="0">
                <a:pos x="connsiteX2" y="connsiteY2"/>
              </a:cxn>
              <a:cxn ang="0">
                <a:pos x="connsiteX3" y="connsiteY3"/>
              </a:cxn>
            </a:cxnLst>
            <a:rect l="l" t="t" r="r" b="b"/>
            <a:pathLst>
              <a:path w="3381935" h="488947">
                <a:moveTo>
                  <a:pt x="0" y="174812"/>
                </a:moveTo>
                <a:cubicBezTo>
                  <a:pt x="605678" y="286871"/>
                  <a:pt x="1211356" y="398930"/>
                  <a:pt x="1640541" y="443753"/>
                </a:cubicBezTo>
                <a:cubicBezTo>
                  <a:pt x="2069726" y="488576"/>
                  <a:pt x="2284880" y="517712"/>
                  <a:pt x="2575112" y="443753"/>
                </a:cubicBezTo>
                <a:cubicBezTo>
                  <a:pt x="2865344" y="369794"/>
                  <a:pt x="3123639" y="184897"/>
                  <a:pt x="3381935" y="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6" name="Freeform: Shape 225">
            <a:extLst>
              <a:ext uri="{FF2B5EF4-FFF2-40B4-BE49-F238E27FC236}">
                <a16:creationId xmlns:a16="http://schemas.microsoft.com/office/drawing/2014/main" id="{4FB58277-6C8E-4EB0-9E93-26F79252BF7C}"/>
              </a:ext>
            </a:extLst>
          </p:cNvPr>
          <p:cNvSpPr/>
          <p:nvPr/>
        </p:nvSpPr>
        <p:spPr>
          <a:xfrm>
            <a:off x="3229921" y="248186"/>
            <a:ext cx="4249270" cy="821241"/>
          </a:xfrm>
          <a:custGeom>
            <a:avLst/>
            <a:gdLst>
              <a:gd name="connsiteX0" fmla="*/ 4249270 w 4249270"/>
              <a:gd name="connsiteY0" fmla="*/ 81653 h 821241"/>
              <a:gd name="connsiteX1" fmla="*/ 1855694 w 4249270"/>
              <a:gd name="connsiteY1" fmla="*/ 68206 h 821241"/>
              <a:gd name="connsiteX2" fmla="*/ 0 w 4249270"/>
              <a:gd name="connsiteY2" fmla="*/ 821241 h 821241"/>
            </a:gdLst>
            <a:ahLst/>
            <a:cxnLst>
              <a:cxn ang="0">
                <a:pos x="connsiteX0" y="connsiteY0"/>
              </a:cxn>
              <a:cxn ang="0">
                <a:pos x="connsiteX1" y="connsiteY1"/>
              </a:cxn>
              <a:cxn ang="0">
                <a:pos x="connsiteX2" y="connsiteY2"/>
              </a:cxn>
            </a:cxnLst>
            <a:rect l="l" t="t" r="r" b="b"/>
            <a:pathLst>
              <a:path w="4249270" h="821241">
                <a:moveTo>
                  <a:pt x="4249270" y="81653"/>
                </a:moveTo>
                <a:cubicBezTo>
                  <a:pt x="3406587" y="13297"/>
                  <a:pt x="2563905" y="-55059"/>
                  <a:pt x="1855694" y="68206"/>
                </a:cubicBezTo>
                <a:cubicBezTo>
                  <a:pt x="1147483" y="191471"/>
                  <a:pt x="573741" y="506356"/>
                  <a:pt x="0" y="821241"/>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27" name="Straight Connector 226">
            <a:extLst>
              <a:ext uri="{FF2B5EF4-FFF2-40B4-BE49-F238E27FC236}">
                <a16:creationId xmlns:a16="http://schemas.microsoft.com/office/drawing/2014/main" id="{A15F90E8-9988-43B6-9677-3C6CC0828832}"/>
              </a:ext>
            </a:extLst>
          </p:cNvPr>
          <p:cNvCxnSpPr/>
          <p:nvPr/>
        </p:nvCxnSpPr>
        <p:spPr>
          <a:xfrm flipH="1">
            <a:off x="2159952" y="1071182"/>
            <a:ext cx="1069786" cy="608091"/>
          </a:xfrm>
          <a:prstGeom prst="line">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F46DE530-7DA6-49A1-B454-BC9573B87C8D}"/>
              </a:ext>
            </a:extLst>
          </p:cNvPr>
          <p:cNvSpPr txBox="1"/>
          <p:nvPr/>
        </p:nvSpPr>
        <p:spPr>
          <a:xfrm rot="19858603">
            <a:off x="2512747" y="1011939"/>
            <a:ext cx="1470724" cy="276999"/>
          </a:xfrm>
          <a:prstGeom prst="rect">
            <a:avLst/>
          </a:prstGeom>
          <a:noFill/>
        </p:spPr>
        <p:txBody>
          <a:bodyPr wrap="none" rtlCol="0">
            <a:spAutoFit/>
          </a:bodyPr>
          <a:lstStyle/>
          <a:p>
            <a:r>
              <a:rPr lang="nl-BE" sz="1200" dirty="0">
                <a:solidFill>
                  <a:schemeClr val="accent1"/>
                </a:solidFill>
              </a:rPr>
              <a:t>Centralisatie 550000</a:t>
            </a:r>
          </a:p>
        </p:txBody>
      </p:sp>
      <p:sp>
        <p:nvSpPr>
          <p:cNvPr id="229" name="TextBox 228">
            <a:extLst>
              <a:ext uri="{FF2B5EF4-FFF2-40B4-BE49-F238E27FC236}">
                <a16:creationId xmlns:a16="http://schemas.microsoft.com/office/drawing/2014/main" id="{E1E29CAF-DF2B-4450-824D-FD14E464DE34}"/>
              </a:ext>
            </a:extLst>
          </p:cNvPr>
          <p:cNvSpPr txBox="1"/>
          <p:nvPr/>
        </p:nvSpPr>
        <p:spPr>
          <a:xfrm rot="20225193">
            <a:off x="3013255" y="1123968"/>
            <a:ext cx="2133918" cy="276999"/>
          </a:xfrm>
          <a:prstGeom prst="rect">
            <a:avLst/>
          </a:prstGeom>
          <a:noFill/>
        </p:spPr>
        <p:txBody>
          <a:bodyPr wrap="none" rtlCol="0">
            <a:spAutoFit/>
          </a:bodyPr>
          <a:lstStyle/>
          <a:p>
            <a:r>
              <a:rPr lang="nl-BE" sz="1200" dirty="0">
                <a:solidFill>
                  <a:schemeClr val="accent1"/>
                </a:solidFill>
              </a:rPr>
              <a:t>Inboeking op 41/42/43/45/48</a:t>
            </a:r>
          </a:p>
        </p:txBody>
      </p:sp>
      <p:sp>
        <p:nvSpPr>
          <p:cNvPr id="230" name="AutoShape 18">
            <a:extLst>
              <a:ext uri="{FF2B5EF4-FFF2-40B4-BE49-F238E27FC236}">
                <a16:creationId xmlns:a16="http://schemas.microsoft.com/office/drawing/2014/main" id="{0448BB38-601B-4A8E-BA08-2D42488A883D}"/>
              </a:ext>
            </a:extLst>
          </p:cNvPr>
          <p:cNvSpPr>
            <a:spLocks noChangeArrowheads="1"/>
          </p:cNvSpPr>
          <p:nvPr/>
        </p:nvSpPr>
        <p:spPr bwMode="auto">
          <a:xfrm>
            <a:off x="2042269" y="3377772"/>
            <a:ext cx="800100" cy="88423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1" name="Text Box 19">
            <a:extLst>
              <a:ext uri="{FF2B5EF4-FFF2-40B4-BE49-F238E27FC236}">
                <a16:creationId xmlns:a16="http://schemas.microsoft.com/office/drawing/2014/main" id="{9777A269-D140-4DDB-B57D-7A23A0C7984A}"/>
              </a:ext>
            </a:extLst>
          </p:cNvPr>
          <p:cNvSpPr txBox="1">
            <a:spLocks noChangeArrowheads="1"/>
          </p:cNvSpPr>
          <p:nvPr/>
        </p:nvSpPr>
        <p:spPr bwMode="auto">
          <a:xfrm>
            <a:off x="2055653" y="3455453"/>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Rekening</a:t>
            </a:r>
          </a:p>
          <a:p>
            <a:pPr algn="ctr" eaLnBrk="1" hangingPunct="1"/>
            <a:r>
              <a:rPr lang="nl-NL" sz="1000" dirty="0"/>
              <a:t>(</a:t>
            </a:r>
            <a:r>
              <a:rPr lang="nl-NL" sz="1000" dirty="0" err="1"/>
              <a:t>grootbk</a:t>
            </a:r>
            <a:r>
              <a:rPr lang="nl-NL" sz="1000" dirty="0"/>
              <a:t>)</a:t>
            </a:r>
            <a:endParaRPr lang="nl-NL" dirty="0"/>
          </a:p>
        </p:txBody>
      </p:sp>
      <p:sp>
        <p:nvSpPr>
          <p:cNvPr id="232" name="Line 29">
            <a:extLst>
              <a:ext uri="{FF2B5EF4-FFF2-40B4-BE49-F238E27FC236}">
                <a16:creationId xmlns:a16="http://schemas.microsoft.com/office/drawing/2014/main" id="{8452A5F9-3EB0-4359-B6BD-98A84CB140DB}"/>
              </a:ext>
            </a:extLst>
          </p:cNvPr>
          <p:cNvSpPr>
            <a:spLocks noChangeShapeType="1"/>
          </p:cNvSpPr>
          <p:nvPr/>
        </p:nvSpPr>
        <p:spPr bwMode="auto">
          <a:xfrm>
            <a:off x="1727121" y="2012764"/>
            <a:ext cx="540732" cy="136500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33" name="Line 29">
            <a:extLst>
              <a:ext uri="{FF2B5EF4-FFF2-40B4-BE49-F238E27FC236}">
                <a16:creationId xmlns:a16="http://schemas.microsoft.com/office/drawing/2014/main" id="{51F48220-C596-426F-8A63-1C0094BAAF4D}"/>
              </a:ext>
            </a:extLst>
          </p:cNvPr>
          <p:cNvSpPr>
            <a:spLocks noChangeShapeType="1"/>
          </p:cNvSpPr>
          <p:nvPr/>
        </p:nvSpPr>
        <p:spPr bwMode="auto">
          <a:xfrm flipH="1">
            <a:off x="1464476" y="3604869"/>
            <a:ext cx="576958"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34" name="AutoShape 25">
            <a:extLst>
              <a:ext uri="{FF2B5EF4-FFF2-40B4-BE49-F238E27FC236}">
                <a16:creationId xmlns:a16="http://schemas.microsoft.com/office/drawing/2014/main" id="{7DDC8921-1BBE-4BB2-AE5F-FB704B9ED987}"/>
              </a:ext>
            </a:extLst>
          </p:cNvPr>
          <p:cNvSpPr>
            <a:spLocks noChangeArrowheads="1"/>
          </p:cNvSpPr>
          <p:nvPr/>
        </p:nvSpPr>
        <p:spPr bwMode="auto">
          <a:xfrm>
            <a:off x="678623" y="3370695"/>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5" name="Text Box 26">
            <a:extLst>
              <a:ext uri="{FF2B5EF4-FFF2-40B4-BE49-F238E27FC236}">
                <a16:creationId xmlns:a16="http://schemas.microsoft.com/office/drawing/2014/main" id="{F2EC7D39-AFB1-4F6C-9D27-C0C5CB2E0BB3}"/>
              </a:ext>
            </a:extLst>
          </p:cNvPr>
          <p:cNvSpPr txBox="1">
            <a:spLocks noChangeArrowheads="1"/>
          </p:cNvSpPr>
          <p:nvPr/>
        </p:nvSpPr>
        <p:spPr bwMode="auto">
          <a:xfrm>
            <a:off x="677788" y="3387684"/>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Proef- en saldi balans</a:t>
            </a:r>
            <a:endParaRPr lang="nl-NL" dirty="0"/>
          </a:p>
        </p:txBody>
      </p:sp>
      <p:sp>
        <p:nvSpPr>
          <p:cNvPr id="236" name="AutoShape 48">
            <a:extLst>
              <a:ext uri="{FF2B5EF4-FFF2-40B4-BE49-F238E27FC236}">
                <a16:creationId xmlns:a16="http://schemas.microsoft.com/office/drawing/2014/main" id="{A2822CCB-AB20-4639-BDAA-7D75CA374237}"/>
              </a:ext>
            </a:extLst>
          </p:cNvPr>
          <p:cNvSpPr>
            <a:spLocks noChangeArrowheads="1"/>
          </p:cNvSpPr>
          <p:nvPr/>
        </p:nvSpPr>
        <p:spPr bwMode="auto">
          <a:xfrm>
            <a:off x="1955740" y="5887672"/>
            <a:ext cx="834902" cy="460673"/>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7" name="Text Box 49">
            <a:extLst>
              <a:ext uri="{FF2B5EF4-FFF2-40B4-BE49-F238E27FC236}">
                <a16:creationId xmlns:a16="http://schemas.microsoft.com/office/drawing/2014/main" id="{C6A22598-6747-4893-9BB3-6014BCE63D80}"/>
              </a:ext>
            </a:extLst>
          </p:cNvPr>
          <p:cNvSpPr txBox="1">
            <a:spLocks noChangeArrowheads="1"/>
          </p:cNvSpPr>
          <p:nvPr/>
        </p:nvSpPr>
        <p:spPr bwMode="auto">
          <a:xfrm>
            <a:off x="1979479" y="5931872"/>
            <a:ext cx="826803" cy="72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Eindbalans n-1</a:t>
            </a:r>
            <a:endParaRPr lang="nl-NL" dirty="0"/>
          </a:p>
        </p:txBody>
      </p:sp>
      <p:sp>
        <p:nvSpPr>
          <p:cNvPr id="238" name="Text Box 6">
            <a:extLst>
              <a:ext uri="{FF2B5EF4-FFF2-40B4-BE49-F238E27FC236}">
                <a16:creationId xmlns:a16="http://schemas.microsoft.com/office/drawing/2014/main" id="{27D0E11E-F5F1-4406-BC2B-C340844DB911}"/>
              </a:ext>
            </a:extLst>
          </p:cNvPr>
          <p:cNvSpPr txBox="1">
            <a:spLocks noChangeArrowheads="1"/>
          </p:cNvSpPr>
          <p:nvPr/>
        </p:nvSpPr>
        <p:spPr bwMode="auto">
          <a:xfrm>
            <a:off x="3501798" y="4519510"/>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Diverse Operaties</a:t>
            </a:r>
            <a:endParaRPr lang="nl-NL" dirty="0"/>
          </a:p>
        </p:txBody>
      </p:sp>
      <p:sp>
        <p:nvSpPr>
          <p:cNvPr id="239" name="Line 51">
            <a:extLst>
              <a:ext uri="{FF2B5EF4-FFF2-40B4-BE49-F238E27FC236}">
                <a16:creationId xmlns:a16="http://schemas.microsoft.com/office/drawing/2014/main" id="{2A61DF63-ECAF-4673-B265-8BF56CC2DF5A}"/>
              </a:ext>
            </a:extLst>
          </p:cNvPr>
          <p:cNvSpPr>
            <a:spLocks noChangeShapeType="1"/>
          </p:cNvSpPr>
          <p:nvPr/>
        </p:nvSpPr>
        <p:spPr bwMode="auto">
          <a:xfrm flipV="1">
            <a:off x="2761016" y="4833642"/>
            <a:ext cx="762684" cy="107249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40" name="Line 50">
            <a:extLst>
              <a:ext uri="{FF2B5EF4-FFF2-40B4-BE49-F238E27FC236}">
                <a16:creationId xmlns:a16="http://schemas.microsoft.com/office/drawing/2014/main" id="{5453BF80-B2CB-4741-8010-7C025BC897EA}"/>
              </a:ext>
            </a:extLst>
          </p:cNvPr>
          <p:cNvSpPr>
            <a:spLocks noChangeShapeType="1"/>
          </p:cNvSpPr>
          <p:nvPr/>
        </p:nvSpPr>
        <p:spPr bwMode="auto">
          <a:xfrm flipH="1" flipV="1">
            <a:off x="2356136" y="4262009"/>
            <a:ext cx="1" cy="55306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41" name="AutoShape 25">
            <a:extLst>
              <a:ext uri="{FF2B5EF4-FFF2-40B4-BE49-F238E27FC236}">
                <a16:creationId xmlns:a16="http://schemas.microsoft.com/office/drawing/2014/main" id="{969BF11B-B371-4EE2-B9DC-76DEA15C2042}"/>
              </a:ext>
            </a:extLst>
          </p:cNvPr>
          <p:cNvSpPr>
            <a:spLocks noChangeArrowheads="1"/>
          </p:cNvSpPr>
          <p:nvPr/>
        </p:nvSpPr>
        <p:spPr bwMode="auto">
          <a:xfrm>
            <a:off x="1969229" y="4780096"/>
            <a:ext cx="800100" cy="884237"/>
          </a:xfrm>
          <a:prstGeom prst="flowChartPredefinedProcess">
            <a:avLst/>
          </a:prstGeom>
          <a:solidFill>
            <a:schemeClr val="accent3">
              <a:lumMod val="40000"/>
              <a:lumOff val="60000"/>
            </a:schemeClr>
          </a:solidFill>
          <a:ln w="9525">
            <a:solidFill>
              <a:srgbClr val="000000"/>
            </a:solidFill>
            <a:miter lim="800000"/>
            <a:headEnd/>
            <a:tailEnd/>
          </a:ln>
        </p:spPr>
        <p:txBody>
          <a:bodyPr/>
          <a:lstStyle/>
          <a:p>
            <a:endParaRPr lang="nl-BE"/>
          </a:p>
        </p:txBody>
      </p:sp>
      <p:sp>
        <p:nvSpPr>
          <p:cNvPr id="242" name="Text Box 49">
            <a:extLst>
              <a:ext uri="{FF2B5EF4-FFF2-40B4-BE49-F238E27FC236}">
                <a16:creationId xmlns:a16="http://schemas.microsoft.com/office/drawing/2014/main" id="{28A6E9D9-B799-44FA-965A-CF7A8BA21C75}"/>
              </a:ext>
            </a:extLst>
          </p:cNvPr>
          <p:cNvSpPr txBox="1">
            <a:spLocks noChangeArrowheads="1"/>
          </p:cNvSpPr>
          <p:nvPr/>
        </p:nvSpPr>
        <p:spPr bwMode="auto">
          <a:xfrm>
            <a:off x="1969229" y="4936464"/>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Diversen Journaal</a:t>
            </a:r>
            <a:endParaRPr lang="nl-NL" dirty="0"/>
          </a:p>
        </p:txBody>
      </p:sp>
      <p:sp>
        <p:nvSpPr>
          <p:cNvPr id="243" name="Line 50">
            <a:extLst>
              <a:ext uri="{FF2B5EF4-FFF2-40B4-BE49-F238E27FC236}">
                <a16:creationId xmlns:a16="http://schemas.microsoft.com/office/drawing/2014/main" id="{6D1CFEEA-3A71-4BEC-85A3-7F2E79683043}"/>
              </a:ext>
            </a:extLst>
          </p:cNvPr>
          <p:cNvSpPr>
            <a:spLocks noChangeShapeType="1"/>
          </p:cNvSpPr>
          <p:nvPr/>
        </p:nvSpPr>
        <p:spPr bwMode="auto">
          <a:xfrm flipH="1">
            <a:off x="2761847" y="4693226"/>
            <a:ext cx="739950" cy="169184"/>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nvGrpSpPr>
          <p:cNvPr id="244" name="Group 8">
            <a:extLst>
              <a:ext uri="{FF2B5EF4-FFF2-40B4-BE49-F238E27FC236}">
                <a16:creationId xmlns:a16="http://schemas.microsoft.com/office/drawing/2014/main" id="{22436073-B2F3-40DB-8DBB-1ECCE80BF9D2}"/>
              </a:ext>
            </a:extLst>
          </p:cNvPr>
          <p:cNvGrpSpPr>
            <a:grpSpLocks/>
          </p:cNvGrpSpPr>
          <p:nvPr/>
        </p:nvGrpSpPr>
        <p:grpSpPr bwMode="auto">
          <a:xfrm>
            <a:off x="3076384" y="5587107"/>
            <a:ext cx="389164" cy="1102813"/>
            <a:chOff x="5917" y="13117"/>
            <a:chExt cx="883" cy="1980"/>
          </a:xfrm>
        </p:grpSpPr>
        <p:sp>
          <p:nvSpPr>
            <p:cNvPr id="245" name="Rectangle 9">
              <a:extLst>
                <a:ext uri="{FF2B5EF4-FFF2-40B4-BE49-F238E27FC236}">
                  <a16:creationId xmlns:a16="http://schemas.microsoft.com/office/drawing/2014/main" id="{B36C8922-5752-48A5-989F-40997528C04B}"/>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46" name="Freeform 10">
              <a:extLst>
                <a:ext uri="{FF2B5EF4-FFF2-40B4-BE49-F238E27FC236}">
                  <a16:creationId xmlns:a16="http://schemas.microsoft.com/office/drawing/2014/main" id="{998A8EB6-328B-428A-B557-3A1B0470B9A7}"/>
                </a:ext>
              </a:extLst>
            </p:cNvPr>
            <p:cNvSpPr>
              <a:spLocks/>
            </p:cNvSpPr>
            <p:nvPr/>
          </p:nvSpPr>
          <p:spPr bwMode="auto">
            <a:xfrm>
              <a:off x="644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47" name="Oval 11">
              <a:extLst>
                <a:ext uri="{FF2B5EF4-FFF2-40B4-BE49-F238E27FC236}">
                  <a16:creationId xmlns:a16="http://schemas.microsoft.com/office/drawing/2014/main" id="{47858A75-4AD4-46C8-9BC5-0924D22C6B6A}"/>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48" name="Line 12">
              <a:extLst>
                <a:ext uri="{FF2B5EF4-FFF2-40B4-BE49-F238E27FC236}">
                  <a16:creationId xmlns:a16="http://schemas.microsoft.com/office/drawing/2014/main" id="{98121705-CA31-497F-8A48-0A4923000492}"/>
                </a:ext>
              </a:extLst>
            </p:cNvPr>
            <p:cNvSpPr>
              <a:spLocks noChangeShapeType="1"/>
            </p:cNvSpPr>
            <p:nvPr/>
          </p:nvSpPr>
          <p:spPr bwMode="auto">
            <a:xfrm flipV="1">
              <a:off x="5917" y="13153"/>
              <a:ext cx="540" cy="3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49" name="Line 13">
              <a:extLst>
                <a:ext uri="{FF2B5EF4-FFF2-40B4-BE49-F238E27FC236}">
                  <a16:creationId xmlns:a16="http://schemas.microsoft.com/office/drawing/2014/main" id="{B035143C-43F6-4366-8EDD-2C53E2C9CF51}"/>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50" name="Text Box 15">
            <a:extLst>
              <a:ext uri="{FF2B5EF4-FFF2-40B4-BE49-F238E27FC236}">
                <a16:creationId xmlns:a16="http://schemas.microsoft.com/office/drawing/2014/main" id="{B8CEE256-19BA-401B-8826-F1360F8F72D3}"/>
              </a:ext>
            </a:extLst>
          </p:cNvPr>
          <p:cNvSpPr txBox="1">
            <a:spLocks noChangeArrowheads="1"/>
          </p:cNvSpPr>
          <p:nvPr/>
        </p:nvSpPr>
        <p:spPr bwMode="auto">
          <a:xfrm>
            <a:off x="2901698" y="588844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dirty="0"/>
              <a:t>  DO</a:t>
            </a:r>
            <a:endParaRPr lang="nl-NL" dirty="0"/>
          </a:p>
        </p:txBody>
      </p:sp>
      <p:sp>
        <p:nvSpPr>
          <p:cNvPr id="251" name="TextBox 250">
            <a:extLst>
              <a:ext uri="{FF2B5EF4-FFF2-40B4-BE49-F238E27FC236}">
                <a16:creationId xmlns:a16="http://schemas.microsoft.com/office/drawing/2014/main" id="{F5D2A432-AF75-458E-B755-DF321D7EBDB6}"/>
              </a:ext>
            </a:extLst>
          </p:cNvPr>
          <p:cNvSpPr txBox="1"/>
          <p:nvPr/>
        </p:nvSpPr>
        <p:spPr>
          <a:xfrm>
            <a:off x="3414712" y="5630681"/>
            <a:ext cx="907813" cy="1015663"/>
          </a:xfrm>
          <a:prstGeom prst="rect">
            <a:avLst/>
          </a:prstGeom>
          <a:noFill/>
        </p:spPr>
        <p:txBody>
          <a:bodyPr wrap="none" rtlCol="0">
            <a:spAutoFit/>
          </a:bodyPr>
          <a:lstStyle/>
          <a:p>
            <a:r>
              <a:rPr lang="nl-BE" sz="1200" dirty="0"/>
              <a:t>Contracten</a:t>
            </a:r>
          </a:p>
          <a:p>
            <a:r>
              <a:rPr lang="nl-BE" sz="1200" dirty="0"/>
              <a:t>Personeel</a:t>
            </a:r>
          </a:p>
          <a:p>
            <a:r>
              <a:rPr lang="nl-BE" sz="1200" dirty="0"/>
              <a:t>Vonnissen</a:t>
            </a:r>
          </a:p>
          <a:p>
            <a:r>
              <a:rPr lang="nl-BE" sz="1200" dirty="0"/>
              <a:t>Belastingen</a:t>
            </a:r>
          </a:p>
          <a:p>
            <a:r>
              <a:rPr lang="nl-BE" sz="1200" dirty="0"/>
              <a:t>…</a:t>
            </a:r>
          </a:p>
        </p:txBody>
      </p:sp>
      <p:sp>
        <p:nvSpPr>
          <p:cNvPr id="252" name="Line 51">
            <a:extLst>
              <a:ext uri="{FF2B5EF4-FFF2-40B4-BE49-F238E27FC236}">
                <a16:creationId xmlns:a16="http://schemas.microsoft.com/office/drawing/2014/main" id="{AB2676DA-7016-4ACB-B427-9C93AA007E0B}"/>
              </a:ext>
            </a:extLst>
          </p:cNvPr>
          <p:cNvSpPr>
            <a:spLocks noChangeShapeType="1"/>
          </p:cNvSpPr>
          <p:nvPr/>
        </p:nvSpPr>
        <p:spPr bwMode="auto">
          <a:xfrm flipV="1">
            <a:off x="3696048" y="4833642"/>
            <a:ext cx="147168" cy="75346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pic>
        <p:nvPicPr>
          <p:cNvPr id="253" name="Picture 2" descr="De bronafbeelding bekijken">
            <a:extLst>
              <a:ext uri="{FF2B5EF4-FFF2-40B4-BE49-F238E27FC236}">
                <a16:creationId xmlns:a16="http://schemas.microsoft.com/office/drawing/2014/main" id="{6AE8C10A-B94C-42D6-806D-68FD9D04F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854" y="4504087"/>
            <a:ext cx="1200760" cy="900571"/>
          </a:xfrm>
          <a:prstGeom prst="rect">
            <a:avLst/>
          </a:prstGeom>
          <a:noFill/>
          <a:extLst>
            <a:ext uri="{909E8E84-426E-40DD-AFC4-6F175D3DCCD1}">
              <a14:hiddenFill xmlns:a14="http://schemas.microsoft.com/office/drawing/2010/main">
                <a:solidFill>
                  <a:srgbClr val="FFFFFF"/>
                </a:solidFill>
              </a14:hiddenFill>
            </a:ext>
          </a:extLst>
        </p:spPr>
      </p:pic>
      <p:sp>
        <p:nvSpPr>
          <p:cNvPr id="254" name="AutoShape 48">
            <a:extLst>
              <a:ext uri="{FF2B5EF4-FFF2-40B4-BE49-F238E27FC236}">
                <a16:creationId xmlns:a16="http://schemas.microsoft.com/office/drawing/2014/main" id="{62191B17-36B1-472D-B6FC-2D5E577DC763}"/>
              </a:ext>
            </a:extLst>
          </p:cNvPr>
          <p:cNvSpPr>
            <a:spLocks noChangeArrowheads="1"/>
          </p:cNvSpPr>
          <p:nvPr/>
        </p:nvSpPr>
        <p:spPr bwMode="auto">
          <a:xfrm>
            <a:off x="6229801" y="4585397"/>
            <a:ext cx="1084654" cy="63681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55" name="Text Box 49">
            <a:extLst>
              <a:ext uri="{FF2B5EF4-FFF2-40B4-BE49-F238E27FC236}">
                <a16:creationId xmlns:a16="http://schemas.microsoft.com/office/drawing/2014/main" id="{58F8071E-3B8B-45DC-BA2C-69760A441D9C}"/>
              </a:ext>
            </a:extLst>
          </p:cNvPr>
          <p:cNvSpPr txBox="1">
            <a:spLocks noChangeArrowheads="1"/>
          </p:cNvSpPr>
          <p:nvPr/>
        </p:nvSpPr>
        <p:spPr bwMode="auto">
          <a:xfrm>
            <a:off x="6305247" y="4696263"/>
            <a:ext cx="93608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Afschrijvingstabel</a:t>
            </a:r>
            <a:endParaRPr lang="nl-NL" dirty="0"/>
          </a:p>
        </p:txBody>
      </p:sp>
      <p:sp>
        <p:nvSpPr>
          <p:cNvPr id="256" name="Line 51">
            <a:extLst>
              <a:ext uri="{FF2B5EF4-FFF2-40B4-BE49-F238E27FC236}">
                <a16:creationId xmlns:a16="http://schemas.microsoft.com/office/drawing/2014/main" id="{582E78A6-130A-4D2B-885E-00282C49AB2E}"/>
              </a:ext>
            </a:extLst>
          </p:cNvPr>
          <p:cNvSpPr>
            <a:spLocks noChangeShapeType="1"/>
          </p:cNvSpPr>
          <p:nvPr/>
        </p:nvSpPr>
        <p:spPr bwMode="auto">
          <a:xfrm flipH="1">
            <a:off x="7356180" y="4982013"/>
            <a:ext cx="571501"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nvGrpSpPr>
          <p:cNvPr id="257" name="Group 40">
            <a:extLst>
              <a:ext uri="{FF2B5EF4-FFF2-40B4-BE49-F238E27FC236}">
                <a16:creationId xmlns:a16="http://schemas.microsoft.com/office/drawing/2014/main" id="{D70E6B5E-C328-405F-A97E-113F85882481}"/>
              </a:ext>
            </a:extLst>
          </p:cNvPr>
          <p:cNvGrpSpPr>
            <a:grpSpLocks/>
          </p:cNvGrpSpPr>
          <p:nvPr/>
        </p:nvGrpSpPr>
        <p:grpSpPr bwMode="auto">
          <a:xfrm>
            <a:off x="7399182" y="5659921"/>
            <a:ext cx="1643138" cy="614938"/>
            <a:chOff x="3217" y="6769"/>
            <a:chExt cx="2340" cy="768"/>
          </a:xfrm>
        </p:grpSpPr>
        <p:sp>
          <p:nvSpPr>
            <p:cNvPr id="258" name="AutoShape 41">
              <a:extLst>
                <a:ext uri="{FF2B5EF4-FFF2-40B4-BE49-F238E27FC236}">
                  <a16:creationId xmlns:a16="http://schemas.microsoft.com/office/drawing/2014/main" id="{7E33DDDC-175C-4117-AAF2-AAC32B0A2686}"/>
                </a:ext>
              </a:extLst>
            </p:cNvPr>
            <p:cNvSpPr>
              <a:spLocks noChangeArrowheads="1"/>
            </p:cNvSpPr>
            <p:nvPr/>
          </p:nvSpPr>
          <p:spPr bwMode="auto">
            <a:xfrm>
              <a:off x="321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59" name="AutoShape 42">
              <a:extLst>
                <a:ext uri="{FF2B5EF4-FFF2-40B4-BE49-F238E27FC236}">
                  <a16:creationId xmlns:a16="http://schemas.microsoft.com/office/drawing/2014/main" id="{7F481AC8-3789-43EA-A300-93086F72014E}"/>
                </a:ext>
              </a:extLst>
            </p:cNvPr>
            <p:cNvSpPr>
              <a:spLocks noChangeArrowheads="1"/>
            </p:cNvSpPr>
            <p:nvPr/>
          </p:nvSpPr>
          <p:spPr bwMode="auto">
            <a:xfrm>
              <a:off x="393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60" name="AutoShape 43">
              <a:extLst>
                <a:ext uri="{FF2B5EF4-FFF2-40B4-BE49-F238E27FC236}">
                  <a16:creationId xmlns:a16="http://schemas.microsoft.com/office/drawing/2014/main" id="{51E87E41-0E10-4E1B-B864-505A317D4035}"/>
                </a:ext>
              </a:extLst>
            </p:cNvPr>
            <p:cNvSpPr>
              <a:spLocks noChangeArrowheads="1"/>
            </p:cNvSpPr>
            <p:nvPr/>
          </p:nvSpPr>
          <p:spPr bwMode="auto">
            <a:xfrm>
              <a:off x="465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61" name="Rectangle 44">
              <a:extLst>
                <a:ext uri="{FF2B5EF4-FFF2-40B4-BE49-F238E27FC236}">
                  <a16:creationId xmlns:a16="http://schemas.microsoft.com/office/drawing/2014/main" id="{E2D3AB48-2027-4B5A-9FAC-76BF0FEEDCF2}"/>
                </a:ext>
              </a:extLst>
            </p:cNvPr>
            <p:cNvSpPr>
              <a:spLocks noChangeArrowheads="1"/>
            </p:cNvSpPr>
            <p:nvPr/>
          </p:nvSpPr>
          <p:spPr bwMode="auto">
            <a:xfrm>
              <a:off x="3217" y="6997"/>
              <a:ext cx="2160" cy="540"/>
            </a:xfrm>
            <a:prstGeom prst="rect">
              <a:avLst/>
            </a:prstGeom>
            <a:solidFill>
              <a:srgbClr val="FF0000"/>
            </a:solidFill>
            <a:ln w="9525">
              <a:solidFill>
                <a:srgbClr val="000000"/>
              </a:solidFill>
              <a:miter lim="800000"/>
              <a:headEnd/>
              <a:tailEnd/>
            </a:ln>
          </p:spPr>
          <p:txBody>
            <a:bodyPr/>
            <a:lstStyle/>
            <a:p>
              <a:endParaRPr lang="nl-BE"/>
            </a:p>
          </p:txBody>
        </p:sp>
        <p:sp>
          <p:nvSpPr>
            <p:cNvPr id="262" name="Rectangle 45">
              <a:extLst>
                <a:ext uri="{FF2B5EF4-FFF2-40B4-BE49-F238E27FC236}">
                  <a16:creationId xmlns:a16="http://schemas.microsoft.com/office/drawing/2014/main" id="{CA1BC4B8-8092-40BA-AD7F-EA3377243750}"/>
                </a:ext>
              </a:extLst>
            </p:cNvPr>
            <p:cNvSpPr>
              <a:spLocks noChangeArrowheads="1"/>
            </p:cNvSpPr>
            <p:nvPr/>
          </p:nvSpPr>
          <p:spPr bwMode="auto">
            <a:xfrm>
              <a:off x="411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63" name="Rectangle 46">
              <a:extLst>
                <a:ext uri="{FF2B5EF4-FFF2-40B4-BE49-F238E27FC236}">
                  <a16:creationId xmlns:a16="http://schemas.microsoft.com/office/drawing/2014/main" id="{32B2ECF9-F18B-45C0-9DE1-C6A29DFC3E92}"/>
                </a:ext>
              </a:extLst>
            </p:cNvPr>
            <p:cNvSpPr>
              <a:spLocks noChangeArrowheads="1"/>
            </p:cNvSpPr>
            <p:nvPr/>
          </p:nvSpPr>
          <p:spPr bwMode="auto">
            <a:xfrm>
              <a:off x="357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64" name="Text Box 47">
              <a:extLst>
                <a:ext uri="{FF2B5EF4-FFF2-40B4-BE49-F238E27FC236}">
                  <a16:creationId xmlns:a16="http://schemas.microsoft.com/office/drawing/2014/main" id="{7616F68A-60A3-437A-9697-4ACA75062B04}"/>
                </a:ext>
              </a:extLst>
            </p:cNvPr>
            <p:cNvSpPr txBox="1">
              <a:spLocks noChangeArrowheads="1"/>
            </p:cNvSpPr>
            <p:nvPr/>
          </p:nvSpPr>
          <p:spPr bwMode="auto">
            <a:xfrm>
              <a:off x="4297" y="6949"/>
              <a:ext cx="12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Magazijn</a:t>
              </a:r>
              <a:endParaRPr lang="nl-NL"/>
            </a:p>
          </p:txBody>
        </p:sp>
      </p:grpSp>
      <p:sp>
        <p:nvSpPr>
          <p:cNvPr id="265" name="AutoShape 48">
            <a:extLst>
              <a:ext uri="{FF2B5EF4-FFF2-40B4-BE49-F238E27FC236}">
                <a16:creationId xmlns:a16="http://schemas.microsoft.com/office/drawing/2014/main" id="{EF9216E7-00FE-48AB-B3AF-F1766FCB4167}"/>
              </a:ext>
            </a:extLst>
          </p:cNvPr>
          <p:cNvSpPr>
            <a:spLocks noChangeArrowheads="1"/>
          </p:cNvSpPr>
          <p:nvPr/>
        </p:nvSpPr>
        <p:spPr bwMode="auto">
          <a:xfrm>
            <a:off x="6252634" y="5558102"/>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66" name="Text Box 49">
            <a:extLst>
              <a:ext uri="{FF2B5EF4-FFF2-40B4-BE49-F238E27FC236}">
                <a16:creationId xmlns:a16="http://schemas.microsoft.com/office/drawing/2014/main" id="{FF572364-29EA-40B9-85A2-1F99D143A2DF}"/>
              </a:ext>
            </a:extLst>
          </p:cNvPr>
          <p:cNvSpPr txBox="1">
            <a:spLocks noChangeArrowheads="1"/>
          </p:cNvSpPr>
          <p:nvPr/>
        </p:nvSpPr>
        <p:spPr bwMode="auto">
          <a:xfrm>
            <a:off x="6253466" y="5692340"/>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Inventaris</a:t>
            </a:r>
          </a:p>
          <a:p>
            <a:pPr algn="ctr" eaLnBrk="1" hangingPunct="1"/>
            <a:r>
              <a:rPr lang="nl-NL" sz="1000" dirty="0"/>
              <a:t>lijst</a:t>
            </a:r>
            <a:endParaRPr lang="nl-NL" dirty="0"/>
          </a:p>
        </p:txBody>
      </p:sp>
      <p:sp>
        <p:nvSpPr>
          <p:cNvPr id="267" name="Line 51">
            <a:extLst>
              <a:ext uri="{FF2B5EF4-FFF2-40B4-BE49-F238E27FC236}">
                <a16:creationId xmlns:a16="http://schemas.microsoft.com/office/drawing/2014/main" id="{3B6FFBE7-5A21-4986-8088-751650AA21E6}"/>
              </a:ext>
            </a:extLst>
          </p:cNvPr>
          <p:cNvSpPr>
            <a:spLocks noChangeShapeType="1"/>
          </p:cNvSpPr>
          <p:nvPr/>
        </p:nvSpPr>
        <p:spPr bwMode="auto">
          <a:xfrm flipH="1">
            <a:off x="7032285" y="6043141"/>
            <a:ext cx="449710" cy="578"/>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8" name="Line 51">
            <a:extLst>
              <a:ext uri="{FF2B5EF4-FFF2-40B4-BE49-F238E27FC236}">
                <a16:creationId xmlns:a16="http://schemas.microsoft.com/office/drawing/2014/main" id="{E43DC7C0-21D1-4FD1-85BD-880A9C281155}"/>
              </a:ext>
            </a:extLst>
          </p:cNvPr>
          <p:cNvSpPr>
            <a:spLocks noChangeShapeType="1"/>
          </p:cNvSpPr>
          <p:nvPr/>
        </p:nvSpPr>
        <p:spPr bwMode="auto">
          <a:xfrm flipH="1" flipV="1">
            <a:off x="5216297" y="4683417"/>
            <a:ext cx="1013502" cy="245143"/>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9" name="TextBox 268">
            <a:extLst>
              <a:ext uri="{FF2B5EF4-FFF2-40B4-BE49-F238E27FC236}">
                <a16:creationId xmlns:a16="http://schemas.microsoft.com/office/drawing/2014/main" id="{52072FAA-ED30-40E7-A2B4-8897CC8199B8}"/>
              </a:ext>
            </a:extLst>
          </p:cNvPr>
          <p:cNvSpPr txBox="1"/>
          <p:nvPr/>
        </p:nvSpPr>
        <p:spPr>
          <a:xfrm rot="824002">
            <a:off x="5224414" y="4582555"/>
            <a:ext cx="1062983" cy="276999"/>
          </a:xfrm>
          <a:prstGeom prst="rect">
            <a:avLst/>
          </a:prstGeom>
          <a:noFill/>
        </p:spPr>
        <p:txBody>
          <a:bodyPr wrap="none" rtlCol="0">
            <a:spAutoFit/>
          </a:bodyPr>
          <a:lstStyle/>
          <a:p>
            <a:r>
              <a:rPr lang="nl-BE" sz="1200" dirty="0"/>
              <a:t>Afschrijvingen</a:t>
            </a:r>
          </a:p>
        </p:txBody>
      </p:sp>
      <p:sp>
        <p:nvSpPr>
          <p:cNvPr id="270" name="TextBox 269">
            <a:extLst>
              <a:ext uri="{FF2B5EF4-FFF2-40B4-BE49-F238E27FC236}">
                <a16:creationId xmlns:a16="http://schemas.microsoft.com/office/drawing/2014/main" id="{B71762AF-C941-40D7-995E-5616FF71F8F4}"/>
              </a:ext>
            </a:extLst>
          </p:cNvPr>
          <p:cNvSpPr txBox="1"/>
          <p:nvPr/>
        </p:nvSpPr>
        <p:spPr>
          <a:xfrm rot="1912918">
            <a:off x="5341532" y="5026914"/>
            <a:ext cx="1099354" cy="461665"/>
          </a:xfrm>
          <a:prstGeom prst="rect">
            <a:avLst/>
          </a:prstGeom>
          <a:noFill/>
        </p:spPr>
        <p:txBody>
          <a:bodyPr wrap="square" rtlCol="0">
            <a:spAutoFit/>
          </a:bodyPr>
          <a:lstStyle/>
          <a:p>
            <a:r>
              <a:rPr lang="nl-BE" sz="1200" dirty="0"/>
              <a:t>Voorraad-wijziging</a:t>
            </a:r>
          </a:p>
        </p:txBody>
      </p:sp>
      <p:sp>
        <p:nvSpPr>
          <p:cNvPr id="271" name="Line 51">
            <a:extLst>
              <a:ext uri="{FF2B5EF4-FFF2-40B4-BE49-F238E27FC236}">
                <a16:creationId xmlns:a16="http://schemas.microsoft.com/office/drawing/2014/main" id="{FE9713EF-79E3-4A90-918E-527AFECD1023}"/>
              </a:ext>
            </a:extLst>
          </p:cNvPr>
          <p:cNvSpPr>
            <a:spLocks noChangeShapeType="1"/>
          </p:cNvSpPr>
          <p:nvPr/>
        </p:nvSpPr>
        <p:spPr bwMode="auto">
          <a:xfrm flipH="1" flipV="1">
            <a:off x="5184824" y="4854402"/>
            <a:ext cx="1192302" cy="70369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72" name="Text Box 49">
            <a:extLst>
              <a:ext uri="{FF2B5EF4-FFF2-40B4-BE49-F238E27FC236}">
                <a16:creationId xmlns:a16="http://schemas.microsoft.com/office/drawing/2014/main" id="{2F84D984-EF49-453E-8F38-3E3B32A6F6CB}"/>
              </a:ext>
            </a:extLst>
          </p:cNvPr>
          <p:cNvSpPr txBox="1">
            <a:spLocks noChangeArrowheads="1"/>
          </p:cNvSpPr>
          <p:nvPr/>
        </p:nvSpPr>
        <p:spPr bwMode="auto">
          <a:xfrm>
            <a:off x="4328713" y="5514076"/>
            <a:ext cx="1684887" cy="14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marL="171450" indent="-171450" eaLnBrk="1" hangingPunct="1">
              <a:buFontTx/>
              <a:buChar char="-"/>
            </a:pPr>
            <a:r>
              <a:rPr lang="nl-NL" sz="1000" dirty="0"/>
              <a:t>Voorzieningen</a:t>
            </a:r>
          </a:p>
          <a:p>
            <a:pPr marL="171450" indent="-171450" eaLnBrk="1" hangingPunct="1">
              <a:buFontTx/>
              <a:buChar char="-"/>
            </a:pPr>
            <a:r>
              <a:rPr lang="nl-NL" sz="1000" dirty="0"/>
              <a:t>Correcties</a:t>
            </a:r>
          </a:p>
          <a:p>
            <a:pPr marL="171450" indent="-171450" eaLnBrk="1" hangingPunct="1">
              <a:buFontTx/>
              <a:buChar char="-"/>
            </a:pPr>
            <a:r>
              <a:rPr lang="nl-NL" sz="1000" dirty="0"/>
              <a:t>Te </a:t>
            </a:r>
            <a:r>
              <a:rPr lang="nl-NL" sz="1000" dirty="0" err="1"/>
              <a:t>ontv.ft</a:t>
            </a:r>
            <a:r>
              <a:rPr lang="nl-NL" sz="1000" dirty="0"/>
              <a:t>.</a:t>
            </a:r>
          </a:p>
          <a:p>
            <a:pPr marL="171450" indent="-171450" eaLnBrk="1" hangingPunct="1">
              <a:buFontTx/>
              <a:buChar char="-"/>
            </a:pPr>
            <a:r>
              <a:rPr lang="nl-NL" sz="1000" dirty="0"/>
              <a:t>Te </a:t>
            </a:r>
            <a:r>
              <a:rPr lang="nl-NL" sz="1000" dirty="0" err="1"/>
              <a:t>verz</a:t>
            </a:r>
            <a:r>
              <a:rPr lang="nl-NL" sz="1000" dirty="0"/>
              <a:t>. ft.</a:t>
            </a:r>
          </a:p>
          <a:p>
            <a:pPr marL="171450" indent="-171450" eaLnBrk="1" hangingPunct="1">
              <a:buFontTx/>
              <a:buChar char="-"/>
            </a:pPr>
            <a:r>
              <a:rPr lang="nl-NL" sz="1000" dirty="0" err="1"/>
              <a:t>Waardevermind</a:t>
            </a:r>
            <a:r>
              <a:rPr lang="nl-NL" sz="1000" dirty="0"/>
              <a:t>.</a:t>
            </a:r>
          </a:p>
          <a:p>
            <a:pPr marL="171450" indent="-171450" eaLnBrk="1" hangingPunct="1">
              <a:buFontTx/>
              <a:buChar char="-"/>
            </a:pPr>
            <a:r>
              <a:rPr lang="nl-NL" sz="1000" dirty="0"/>
              <a:t>Compensaties</a:t>
            </a:r>
          </a:p>
          <a:p>
            <a:pPr marL="171450" indent="-171450" eaLnBrk="1" hangingPunct="1">
              <a:buFontTx/>
              <a:buChar char="-"/>
            </a:pPr>
            <a:r>
              <a:rPr lang="nl-NL" sz="1000" dirty="0"/>
              <a:t>Verlopen Intresten</a:t>
            </a:r>
          </a:p>
          <a:p>
            <a:pPr marL="171450" indent="-171450" eaLnBrk="1" hangingPunct="1">
              <a:buFontTx/>
              <a:buChar char="-"/>
            </a:pPr>
            <a:r>
              <a:rPr lang="nl-NL" sz="1000" dirty="0"/>
              <a:t>Resultaatsbestemming</a:t>
            </a:r>
          </a:p>
          <a:p>
            <a:pPr marL="171450" indent="-171450" eaLnBrk="1" hangingPunct="1">
              <a:buFontTx/>
              <a:buChar char="-"/>
            </a:pPr>
            <a:endParaRPr lang="nl-NL" sz="1000" dirty="0"/>
          </a:p>
          <a:p>
            <a:pPr marL="171450" indent="-171450" eaLnBrk="1" hangingPunct="1">
              <a:buFontTx/>
              <a:buChar char="-"/>
            </a:pPr>
            <a:endParaRPr lang="nl-NL" sz="1000" dirty="0"/>
          </a:p>
          <a:p>
            <a:pPr algn="ctr" eaLnBrk="1" hangingPunct="1"/>
            <a:endParaRPr lang="nl-NL" dirty="0"/>
          </a:p>
        </p:txBody>
      </p:sp>
      <p:sp>
        <p:nvSpPr>
          <p:cNvPr id="273" name="Text Box 53">
            <a:extLst>
              <a:ext uri="{FF2B5EF4-FFF2-40B4-BE49-F238E27FC236}">
                <a16:creationId xmlns:a16="http://schemas.microsoft.com/office/drawing/2014/main" id="{2042E51E-9B00-4F62-BB53-C007DD22A88F}"/>
              </a:ext>
            </a:extLst>
          </p:cNvPr>
          <p:cNvSpPr txBox="1">
            <a:spLocks noChangeArrowheads="1"/>
          </p:cNvSpPr>
          <p:nvPr/>
        </p:nvSpPr>
        <p:spPr bwMode="auto">
          <a:xfrm>
            <a:off x="3995428" y="5365916"/>
            <a:ext cx="2087059" cy="457200"/>
          </a:xfrm>
          <a:prstGeom prst="rect">
            <a:avLst/>
          </a:prstGeom>
          <a:noFill/>
          <a:ln>
            <a:noFill/>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b="1" u="sng" dirty="0"/>
              <a:t>Afsluitingsbewerkingen</a:t>
            </a:r>
            <a:endParaRPr lang="nl-NL" b="1" dirty="0"/>
          </a:p>
        </p:txBody>
      </p:sp>
      <p:sp>
        <p:nvSpPr>
          <p:cNvPr id="274" name="Line 51">
            <a:extLst>
              <a:ext uri="{FF2B5EF4-FFF2-40B4-BE49-F238E27FC236}">
                <a16:creationId xmlns:a16="http://schemas.microsoft.com/office/drawing/2014/main" id="{D41AC3AA-D2D0-4A65-84E8-417E074A6DC8}"/>
              </a:ext>
            </a:extLst>
          </p:cNvPr>
          <p:cNvSpPr>
            <a:spLocks noChangeShapeType="1"/>
          </p:cNvSpPr>
          <p:nvPr/>
        </p:nvSpPr>
        <p:spPr bwMode="auto">
          <a:xfrm flipH="1" flipV="1">
            <a:off x="4694747" y="4877219"/>
            <a:ext cx="151178" cy="52743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pic>
        <p:nvPicPr>
          <p:cNvPr id="275" name="Picture 274">
            <a:extLst>
              <a:ext uri="{FF2B5EF4-FFF2-40B4-BE49-F238E27FC236}">
                <a16:creationId xmlns:a16="http://schemas.microsoft.com/office/drawing/2014/main" id="{98653176-F0F1-4FCC-AAB4-58C4D2C065BE}"/>
              </a:ext>
            </a:extLst>
          </p:cNvPr>
          <p:cNvPicPr>
            <a:picLocks noChangeAspect="1"/>
          </p:cNvPicPr>
          <p:nvPr/>
        </p:nvPicPr>
        <p:blipFill>
          <a:blip r:embed="rId3"/>
          <a:stretch>
            <a:fillRect/>
          </a:stretch>
        </p:blipFill>
        <p:spPr>
          <a:xfrm>
            <a:off x="466939" y="4342926"/>
            <a:ext cx="826803" cy="1185717"/>
          </a:xfrm>
          <a:prstGeom prst="rect">
            <a:avLst/>
          </a:prstGeom>
          <a:ln w="38100">
            <a:solidFill>
              <a:srgbClr val="FF0000"/>
            </a:solidFill>
          </a:ln>
        </p:spPr>
      </p:pic>
      <p:sp>
        <p:nvSpPr>
          <p:cNvPr id="276" name="Line 52">
            <a:extLst>
              <a:ext uri="{FF2B5EF4-FFF2-40B4-BE49-F238E27FC236}">
                <a16:creationId xmlns:a16="http://schemas.microsoft.com/office/drawing/2014/main" id="{35148AAD-FEBB-4E61-8C60-B11CB79C9895}"/>
              </a:ext>
            </a:extLst>
          </p:cNvPr>
          <p:cNvSpPr>
            <a:spLocks noChangeShapeType="1"/>
          </p:cNvSpPr>
          <p:nvPr/>
        </p:nvSpPr>
        <p:spPr bwMode="auto">
          <a:xfrm>
            <a:off x="893153" y="3913480"/>
            <a:ext cx="0" cy="38135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77" name="Text Box 55">
            <a:extLst>
              <a:ext uri="{FF2B5EF4-FFF2-40B4-BE49-F238E27FC236}">
                <a16:creationId xmlns:a16="http://schemas.microsoft.com/office/drawing/2014/main" id="{BBD261F6-720A-459A-B556-E271A60C2613}"/>
              </a:ext>
            </a:extLst>
          </p:cNvPr>
          <p:cNvSpPr txBox="1">
            <a:spLocks noChangeArrowheads="1"/>
          </p:cNvSpPr>
          <p:nvPr/>
        </p:nvSpPr>
        <p:spPr bwMode="auto">
          <a:xfrm>
            <a:off x="483410" y="4676596"/>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Jaar-</a:t>
            </a:r>
          </a:p>
          <a:p>
            <a:pPr algn="ctr" eaLnBrk="1" hangingPunct="1"/>
            <a:r>
              <a:rPr lang="nl-NL" sz="1000" dirty="0"/>
              <a:t>Rekening</a:t>
            </a:r>
          </a:p>
          <a:p>
            <a:pPr algn="ctr" eaLnBrk="1" hangingPunct="1"/>
            <a:r>
              <a:rPr lang="nl-NL" sz="1000" dirty="0" err="1"/>
              <a:t>Nat.B.B</a:t>
            </a:r>
            <a:r>
              <a:rPr lang="nl-NL" sz="1000" dirty="0"/>
              <a:t>.</a:t>
            </a:r>
            <a:endParaRPr lang="nl-NL" dirty="0"/>
          </a:p>
        </p:txBody>
      </p:sp>
      <p:sp>
        <p:nvSpPr>
          <p:cNvPr id="278" name="Line 50">
            <a:extLst>
              <a:ext uri="{FF2B5EF4-FFF2-40B4-BE49-F238E27FC236}">
                <a16:creationId xmlns:a16="http://schemas.microsoft.com/office/drawing/2014/main" id="{68B5E679-8A32-4907-8F67-EB74A2276A8B}"/>
              </a:ext>
            </a:extLst>
          </p:cNvPr>
          <p:cNvSpPr>
            <a:spLocks noChangeShapeType="1"/>
          </p:cNvSpPr>
          <p:nvPr/>
        </p:nvSpPr>
        <p:spPr bwMode="auto">
          <a:xfrm flipH="1" flipV="1">
            <a:off x="1338759" y="5505604"/>
            <a:ext cx="629637" cy="40052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 name="TextBox 1">
            <a:extLst>
              <a:ext uri="{FF2B5EF4-FFF2-40B4-BE49-F238E27FC236}">
                <a16:creationId xmlns:a16="http://schemas.microsoft.com/office/drawing/2014/main" id="{31E676A5-75FD-42BC-8773-862CCD3C972B}"/>
              </a:ext>
            </a:extLst>
          </p:cNvPr>
          <p:cNvSpPr txBox="1"/>
          <p:nvPr/>
        </p:nvSpPr>
        <p:spPr>
          <a:xfrm>
            <a:off x="336248" y="5740149"/>
            <a:ext cx="1197572" cy="369332"/>
          </a:xfrm>
          <a:prstGeom prst="rect">
            <a:avLst/>
          </a:prstGeom>
          <a:noFill/>
        </p:spPr>
        <p:txBody>
          <a:bodyPr wrap="none" rtlCol="0">
            <a:spAutoFit/>
          </a:bodyPr>
          <a:lstStyle/>
          <a:p>
            <a:r>
              <a:rPr lang="nl-BE" dirty="0"/>
              <a:t>Toelichting</a:t>
            </a:r>
          </a:p>
        </p:txBody>
      </p:sp>
      <p:sp>
        <p:nvSpPr>
          <p:cNvPr id="3" name="Freeform: Shape 2">
            <a:extLst>
              <a:ext uri="{FF2B5EF4-FFF2-40B4-BE49-F238E27FC236}">
                <a16:creationId xmlns:a16="http://schemas.microsoft.com/office/drawing/2014/main" id="{6D6C120F-CD76-4A61-BB66-F941C491E175}"/>
              </a:ext>
            </a:extLst>
          </p:cNvPr>
          <p:cNvSpPr/>
          <p:nvPr/>
        </p:nvSpPr>
        <p:spPr>
          <a:xfrm>
            <a:off x="818102" y="6092982"/>
            <a:ext cx="2298198" cy="473923"/>
          </a:xfrm>
          <a:custGeom>
            <a:avLst/>
            <a:gdLst>
              <a:gd name="connsiteX0" fmla="*/ 32930 w 2298198"/>
              <a:gd name="connsiteY0" fmla="*/ 0 h 473923"/>
              <a:gd name="connsiteX1" fmla="*/ 286427 w 2298198"/>
              <a:gd name="connsiteY1" fmla="*/ 334978 h 473923"/>
              <a:gd name="connsiteX2" fmla="*/ 2124281 w 2298198"/>
              <a:gd name="connsiteY2" fmla="*/ 461727 h 473923"/>
              <a:gd name="connsiteX3" fmla="*/ 2115227 w 2298198"/>
              <a:gd name="connsiteY3" fmla="*/ 461727 h 473923"/>
            </a:gdLst>
            <a:ahLst/>
            <a:cxnLst>
              <a:cxn ang="0">
                <a:pos x="connsiteX0" y="connsiteY0"/>
              </a:cxn>
              <a:cxn ang="0">
                <a:pos x="connsiteX1" y="connsiteY1"/>
              </a:cxn>
              <a:cxn ang="0">
                <a:pos x="connsiteX2" y="connsiteY2"/>
              </a:cxn>
              <a:cxn ang="0">
                <a:pos x="connsiteX3" y="connsiteY3"/>
              </a:cxn>
            </a:cxnLst>
            <a:rect l="l" t="t" r="r" b="b"/>
            <a:pathLst>
              <a:path w="2298198" h="473923">
                <a:moveTo>
                  <a:pt x="32930" y="0"/>
                </a:moveTo>
                <a:cubicBezTo>
                  <a:pt x="-14601" y="129012"/>
                  <a:pt x="-62132" y="258024"/>
                  <a:pt x="286427" y="334978"/>
                </a:cubicBezTo>
                <a:cubicBezTo>
                  <a:pt x="634986" y="411933"/>
                  <a:pt x="2124281" y="461727"/>
                  <a:pt x="2124281" y="461727"/>
                </a:cubicBezTo>
                <a:cubicBezTo>
                  <a:pt x="2429081" y="482852"/>
                  <a:pt x="2272154" y="472289"/>
                  <a:pt x="2115227" y="461727"/>
                </a:cubicBezTo>
              </a:path>
            </a:pathLst>
          </a:custGeom>
          <a:noFill/>
          <a:ln w="38100">
            <a:solidFill>
              <a:schemeClr val="tx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tangle 3">
            <a:extLst>
              <a:ext uri="{FF2B5EF4-FFF2-40B4-BE49-F238E27FC236}">
                <a16:creationId xmlns:a16="http://schemas.microsoft.com/office/drawing/2014/main" id="{D67E4889-D872-4114-8BA1-515E4CC7DFD6}"/>
              </a:ext>
            </a:extLst>
          </p:cNvPr>
          <p:cNvSpPr/>
          <p:nvPr/>
        </p:nvSpPr>
        <p:spPr>
          <a:xfrm>
            <a:off x="103725" y="140184"/>
            <a:ext cx="8971984" cy="6626626"/>
          </a:xfrm>
          <a:prstGeom prst="rect">
            <a:avLst/>
          </a:prstGeom>
          <a:solidFill>
            <a:srgbClr val="FFFFFF">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0354" name="Rectangle 2"/>
          <p:cNvSpPr>
            <a:spLocks noGrp="1" noChangeArrowheads="1"/>
          </p:cNvSpPr>
          <p:nvPr>
            <p:ph type="title"/>
          </p:nvPr>
        </p:nvSpPr>
        <p:spPr>
          <a:xfrm>
            <a:off x="503564" y="362151"/>
            <a:ext cx="3940175" cy="1325563"/>
          </a:xfrm>
        </p:spPr>
        <p:txBody>
          <a:bodyPr>
            <a:normAutofit/>
          </a:bodyPr>
          <a:lstStyle/>
          <a:p>
            <a:r>
              <a:rPr lang="nl-NL" sz="3800" dirty="0"/>
              <a:t>Verificatie</a:t>
            </a:r>
          </a:p>
        </p:txBody>
      </p:sp>
      <p:grpSp>
        <p:nvGrpSpPr>
          <p:cNvPr id="291" name="Group 290">
            <a:extLst>
              <a:ext uri="{FF2B5EF4-FFF2-40B4-BE49-F238E27FC236}">
                <a16:creationId xmlns:a16="http://schemas.microsoft.com/office/drawing/2014/main" id="{A676FB6B-74FB-422F-BF1F-F516CE38A8B1}"/>
              </a:ext>
            </a:extLst>
          </p:cNvPr>
          <p:cNvGrpSpPr/>
          <p:nvPr/>
        </p:nvGrpSpPr>
        <p:grpSpPr>
          <a:xfrm>
            <a:off x="4574108" y="2089835"/>
            <a:ext cx="915700" cy="1097772"/>
            <a:chOff x="4330976" y="1964167"/>
            <a:chExt cx="915700" cy="1097772"/>
          </a:xfrm>
        </p:grpSpPr>
        <p:sp>
          <p:nvSpPr>
            <p:cNvPr id="292" name="Freeform: Shape 291">
              <a:extLst>
                <a:ext uri="{FF2B5EF4-FFF2-40B4-BE49-F238E27FC236}">
                  <a16:creationId xmlns:a16="http://schemas.microsoft.com/office/drawing/2014/main" id="{4ED754AD-1D42-42C6-9C68-3D782705ABFE}"/>
                </a:ext>
              </a:extLst>
            </p:cNvPr>
            <p:cNvSpPr/>
            <p:nvPr/>
          </p:nvSpPr>
          <p:spPr>
            <a:xfrm>
              <a:off x="4432561" y="1981850"/>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93" name="Group 49">
              <a:extLst>
                <a:ext uri="{FF2B5EF4-FFF2-40B4-BE49-F238E27FC236}">
                  <a16:creationId xmlns:a16="http://schemas.microsoft.com/office/drawing/2014/main" id="{74CFBCC0-3434-4D76-A0BF-9CFF2B447F40}"/>
                </a:ext>
              </a:extLst>
            </p:cNvPr>
            <p:cNvGrpSpPr>
              <a:grpSpLocks/>
            </p:cNvGrpSpPr>
            <p:nvPr/>
          </p:nvGrpSpPr>
          <p:grpSpPr bwMode="auto">
            <a:xfrm>
              <a:off x="4402758" y="1964167"/>
              <a:ext cx="377491" cy="1097772"/>
              <a:chOff x="5917" y="13117"/>
              <a:chExt cx="893" cy="1980"/>
            </a:xfrm>
          </p:grpSpPr>
          <p:sp>
            <p:nvSpPr>
              <p:cNvPr id="311" name="Rectangle 50">
                <a:extLst>
                  <a:ext uri="{FF2B5EF4-FFF2-40B4-BE49-F238E27FC236}">
                    <a16:creationId xmlns:a16="http://schemas.microsoft.com/office/drawing/2014/main" id="{C2D6221D-41D8-487A-8E48-7BE36736827F}"/>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312" name="Freeform 51">
                <a:extLst>
                  <a:ext uri="{FF2B5EF4-FFF2-40B4-BE49-F238E27FC236}">
                    <a16:creationId xmlns:a16="http://schemas.microsoft.com/office/drawing/2014/main" id="{522097ED-7F16-4A40-A038-5D4D97F37562}"/>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313" name="Oval 52">
                <a:extLst>
                  <a:ext uri="{FF2B5EF4-FFF2-40B4-BE49-F238E27FC236}">
                    <a16:creationId xmlns:a16="http://schemas.microsoft.com/office/drawing/2014/main" id="{C349D7BE-1D3A-4BB0-A397-94133B5C5CDC}"/>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314" name="Line 53">
                <a:extLst>
                  <a:ext uri="{FF2B5EF4-FFF2-40B4-BE49-F238E27FC236}">
                    <a16:creationId xmlns:a16="http://schemas.microsoft.com/office/drawing/2014/main" id="{ADD3B299-D6AC-43FD-B1E3-584B9EB00246}"/>
                  </a:ext>
                </a:extLst>
              </p:cNvPr>
              <p:cNvSpPr>
                <a:spLocks noChangeShapeType="1"/>
              </p:cNvSpPr>
              <p:nvPr/>
            </p:nvSpPr>
            <p:spPr bwMode="auto">
              <a:xfrm flipV="1">
                <a:off x="5917" y="13153"/>
                <a:ext cx="540" cy="3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5" name="Line 54">
                <a:extLst>
                  <a:ext uri="{FF2B5EF4-FFF2-40B4-BE49-F238E27FC236}">
                    <a16:creationId xmlns:a16="http://schemas.microsoft.com/office/drawing/2014/main" id="{DA4B9C73-49EE-4346-A584-81F239A02747}"/>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94" name="Text Box 56">
              <a:extLst>
                <a:ext uri="{FF2B5EF4-FFF2-40B4-BE49-F238E27FC236}">
                  <a16:creationId xmlns:a16="http://schemas.microsoft.com/office/drawing/2014/main" id="{E0C6E28C-B1AE-4599-B5F9-C8814BC4529B}"/>
                </a:ext>
              </a:extLst>
            </p:cNvPr>
            <p:cNvSpPr txBox="1">
              <a:spLocks noChangeArrowheads="1"/>
            </p:cNvSpPr>
            <p:nvPr/>
          </p:nvSpPr>
          <p:spPr bwMode="auto">
            <a:xfrm>
              <a:off x="4330976" y="2178044"/>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grpSp>
          <p:nvGrpSpPr>
            <p:cNvPr id="295" name="Group 49">
              <a:extLst>
                <a:ext uri="{FF2B5EF4-FFF2-40B4-BE49-F238E27FC236}">
                  <a16:creationId xmlns:a16="http://schemas.microsoft.com/office/drawing/2014/main" id="{7AD38D6D-8736-47AB-88B8-56AF3E84AFFB}"/>
                </a:ext>
              </a:extLst>
            </p:cNvPr>
            <p:cNvGrpSpPr>
              <a:grpSpLocks/>
            </p:cNvGrpSpPr>
            <p:nvPr/>
          </p:nvGrpSpPr>
          <p:grpSpPr bwMode="auto">
            <a:xfrm>
              <a:off x="4651936" y="2083885"/>
              <a:ext cx="343475" cy="947422"/>
              <a:chOff x="5913" y="13117"/>
              <a:chExt cx="897" cy="1980"/>
            </a:xfrm>
          </p:grpSpPr>
          <p:sp>
            <p:nvSpPr>
              <p:cNvPr id="306" name="Rectangle 50">
                <a:extLst>
                  <a:ext uri="{FF2B5EF4-FFF2-40B4-BE49-F238E27FC236}">
                    <a16:creationId xmlns:a16="http://schemas.microsoft.com/office/drawing/2014/main" id="{F666821A-7820-4B4B-9B0A-8FAAFCE5EC98}"/>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307" name="Freeform 51">
                <a:extLst>
                  <a:ext uri="{FF2B5EF4-FFF2-40B4-BE49-F238E27FC236}">
                    <a16:creationId xmlns:a16="http://schemas.microsoft.com/office/drawing/2014/main" id="{7CE9ABFB-3239-4A34-82A6-26F21FEE9BC8}"/>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308" name="Oval 52">
                <a:extLst>
                  <a:ext uri="{FF2B5EF4-FFF2-40B4-BE49-F238E27FC236}">
                    <a16:creationId xmlns:a16="http://schemas.microsoft.com/office/drawing/2014/main" id="{1B24133B-B4ED-4018-9AA5-9FF8BB536BDA}"/>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309" name="Line 53">
                <a:extLst>
                  <a:ext uri="{FF2B5EF4-FFF2-40B4-BE49-F238E27FC236}">
                    <a16:creationId xmlns:a16="http://schemas.microsoft.com/office/drawing/2014/main" id="{6979EBCA-A8BB-4BA8-B0D6-15722609DD41}"/>
                  </a:ext>
                </a:extLst>
              </p:cNvPr>
              <p:cNvSpPr>
                <a:spLocks noChangeShapeType="1"/>
              </p:cNvSpPr>
              <p:nvPr/>
            </p:nvSpPr>
            <p:spPr bwMode="auto">
              <a:xfrm flipV="1">
                <a:off x="5913" y="13153"/>
                <a:ext cx="544" cy="3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0" name="Line 54">
                <a:extLst>
                  <a:ext uri="{FF2B5EF4-FFF2-40B4-BE49-F238E27FC236}">
                    <a16:creationId xmlns:a16="http://schemas.microsoft.com/office/drawing/2014/main" id="{2938E44B-DDF3-4223-AEF8-F9F5FE4B4CBA}"/>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296" name="Group 49">
              <a:extLst>
                <a:ext uri="{FF2B5EF4-FFF2-40B4-BE49-F238E27FC236}">
                  <a16:creationId xmlns:a16="http://schemas.microsoft.com/office/drawing/2014/main" id="{2C06F645-4FE6-42A6-99C3-F03165CFC6EB}"/>
                </a:ext>
              </a:extLst>
            </p:cNvPr>
            <p:cNvGrpSpPr>
              <a:grpSpLocks/>
            </p:cNvGrpSpPr>
            <p:nvPr/>
          </p:nvGrpSpPr>
          <p:grpSpPr bwMode="auto">
            <a:xfrm>
              <a:off x="4894720" y="1976426"/>
              <a:ext cx="351956" cy="1027231"/>
              <a:chOff x="5911" y="13117"/>
              <a:chExt cx="882" cy="1980"/>
            </a:xfrm>
          </p:grpSpPr>
          <p:sp>
            <p:nvSpPr>
              <p:cNvPr id="301" name="Rectangle 50">
                <a:extLst>
                  <a:ext uri="{FF2B5EF4-FFF2-40B4-BE49-F238E27FC236}">
                    <a16:creationId xmlns:a16="http://schemas.microsoft.com/office/drawing/2014/main" id="{17006C14-BC1B-4DE7-AB5C-94A9FEF4C106}"/>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302" name="Freeform 51">
                <a:extLst>
                  <a:ext uri="{FF2B5EF4-FFF2-40B4-BE49-F238E27FC236}">
                    <a16:creationId xmlns:a16="http://schemas.microsoft.com/office/drawing/2014/main" id="{FE3D96C9-865C-43CC-B821-C32A481FC0BA}"/>
                  </a:ext>
                </a:extLst>
              </p:cNvPr>
              <p:cNvSpPr>
                <a:spLocks/>
              </p:cNvSpPr>
              <p:nvPr/>
            </p:nvSpPr>
            <p:spPr bwMode="auto">
              <a:xfrm>
                <a:off x="6433"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303" name="Oval 52">
                <a:extLst>
                  <a:ext uri="{FF2B5EF4-FFF2-40B4-BE49-F238E27FC236}">
                    <a16:creationId xmlns:a16="http://schemas.microsoft.com/office/drawing/2014/main" id="{19D35D9E-78DB-43B1-9390-FD16C3F235A8}"/>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304" name="Line 53">
                <a:extLst>
                  <a:ext uri="{FF2B5EF4-FFF2-40B4-BE49-F238E27FC236}">
                    <a16:creationId xmlns:a16="http://schemas.microsoft.com/office/drawing/2014/main" id="{7AFE48A6-B3BD-4C1D-8DBA-75BCEA52FAA1}"/>
                  </a:ext>
                </a:extLst>
              </p:cNvPr>
              <p:cNvSpPr>
                <a:spLocks noChangeShapeType="1"/>
              </p:cNvSpPr>
              <p:nvPr/>
            </p:nvSpPr>
            <p:spPr bwMode="auto">
              <a:xfrm flipV="1">
                <a:off x="5911" y="13153"/>
                <a:ext cx="546" cy="3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05" name="Line 54">
                <a:extLst>
                  <a:ext uri="{FF2B5EF4-FFF2-40B4-BE49-F238E27FC236}">
                    <a16:creationId xmlns:a16="http://schemas.microsoft.com/office/drawing/2014/main" id="{64A0889A-7611-4294-A887-C45623A4D40E}"/>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97" name="Text Box 56">
              <a:extLst>
                <a:ext uri="{FF2B5EF4-FFF2-40B4-BE49-F238E27FC236}">
                  <a16:creationId xmlns:a16="http://schemas.microsoft.com/office/drawing/2014/main" id="{A2C4D74C-9930-434C-92F1-4F993772B0FA}"/>
                </a:ext>
              </a:extLst>
            </p:cNvPr>
            <p:cNvSpPr txBox="1">
              <a:spLocks noChangeArrowheads="1"/>
            </p:cNvSpPr>
            <p:nvPr/>
          </p:nvSpPr>
          <p:spPr bwMode="auto">
            <a:xfrm>
              <a:off x="4572171" y="217649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98" name="Text Box 56">
              <a:extLst>
                <a:ext uri="{FF2B5EF4-FFF2-40B4-BE49-F238E27FC236}">
                  <a16:creationId xmlns:a16="http://schemas.microsoft.com/office/drawing/2014/main" id="{45BFA4E1-B464-4834-A214-5A61DEBE628D}"/>
                </a:ext>
              </a:extLst>
            </p:cNvPr>
            <p:cNvSpPr txBox="1">
              <a:spLocks noChangeArrowheads="1"/>
            </p:cNvSpPr>
            <p:nvPr/>
          </p:nvSpPr>
          <p:spPr bwMode="auto">
            <a:xfrm>
              <a:off x="4816374" y="2159321"/>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99" name="Freeform: Shape 298">
              <a:extLst>
                <a:ext uri="{FF2B5EF4-FFF2-40B4-BE49-F238E27FC236}">
                  <a16:creationId xmlns:a16="http://schemas.microsoft.com/office/drawing/2014/main" id="{8301C809-2C7B-46ED-90BE-6001F1E5ED5A}"/>
                </a:ext>
              </a:extLst>
            </p:cNvPr>
            <p:cNvSpPr/>
            <p:nvPr/>
          </p:nvSpPr>
          <p:spPr>
            <a:xfrm>
              <a:off x="4903596" y="1987062"/>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0" name="Freeform: Shape 299">
              <a:extLst>
                <a:ext uri="{FF2B5EF4-FFF2-40B4-BE49-F238E27FC236}">
                  <a16:creationId xmlns:a16="http://schemas.microsoft.com/office/drawing/2014/main" id="{7F9BE8A9-20FE-4C08-A587-D9A031CD0A8C}"/>
                </a:ext>
              </a:extLst>
            </p:cNvPr>
            <p:cNvSpPr/>
            <p:nvPr/>
          </p:nvSpPr>
          <p:spPr>
            <a:xfrm>
              <a:off x="4667459" y="2107642"/>
              <a:ext cx="261257" cy="145701"/>
            </a:xfrm>
            <a:custGeom>
              <a:avLst/>
              <a:gdLst>
                <a:gd name="connsiteX0" fmla="*/ 261257 w 261257"/>
                <a:gd name="connsiteY0" fmla="*/ 5024 h 145701"/>
                <a:gd name="connsiteX1" fmla="*/ 190919 w 261257"/>
                <a:gd name="connsiteY1" fmla="*/ 0 h 145701"/>
                <a:gd name="connsiteX2" fmla="*/ 0 w 261257"/>
                <a:gd name="connsiteY2" fmla="*/ 143189 h 145701"/>
                <a:gd name="connsiteX3" fmla="*/ 175846 w 261257"/>
                <a:gd name="connsiteY3" fmla="*/ 145701 h 145701"/>
                <a:gd name="connsiteX4" fmla="*/ 223576 w 261257"/>
                <a:gd name="connsiteY4" fmla="*/ 95459 h 145701"/>
                <a:gd name="connsiteX5" fmla="*/ 261257 w 261257"/>
                <a:gd name="connsiteY5" fmla="*/ 5024 h 14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7" h="145701">
                  <a:moveTo>
                    <a:pt x="261257" y="5024"/>
                  </a:moveTo>
                  <a:lnTo>
                    <a:pt x="190919" y="0"/>
                  </a:lnTo>
                  <a:lnTo>
                    <a:pt x="0" y="143189"/>
                  </a:lnTo>
                  <a:lnTo>
                    <a:pt x="175846" y="145701"/>
                  </a:lnTo>
                  <a:lnTo>
                    <a:pt x="223576" y="95459"/>
                  </a:lnTo>
                  <a:lnTo>
                    <a:pt x="261257" y="502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16" name="AutoShape 27">
            <a:extLst>
              <a:ext uri="{FF2B5EF4-FFF2-40B4-BE49-F238E27FC236}">
                <a16:creationId xmlns:a16="http://schemas.microsoft.com/office/drawing/2014/main" id="{421F8219-0FE0-4B8A-8BD0-82971E9E60B2}"/>
              </a:ext>
            </a:extLst>
          </p:cNvPr>
          <p:cNvSpPr>
            <a:spLocks noChangeArrowheads="1"/>
          </p:cNvSpPr>
          <p:nvPr/>
        </p:nvSpPr>
        <p:spPr bwMode="auto">
          <a:xfrm>
            <a:off x="4980986" y="3383520"/>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317" name="Text Box 28">
            <a:extLst>
              <a:ext uri="{FF2B5EF4-FFF2-40B4-BE49-F238E27FC236}">
                <a16:creationId xmlns:a16="http://schemas.microsoft.com/office/drawing/2014/main" id="{7F271AEE-EC02-4194-BF14-F60EAE253DBD}"/>
              </a:ext>
            </a:extLst>
          </p:cNvPr>
          <p:cNvSpPr txBox="1">
            <a:spLocks noChangeArrowheads="1"/>
          </p:cNvSpPr>
          <p:nvPr/>
        </p:nvSpPr>
        <p:spPr bwMode="auto">
          <a:xfrm>
            <a:off x="4980986" y="3467657"/>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klant</a:t>
            </a:r>
            <a:endParaRPr lang="nl-NL" dirty="0"/>
          </a:p>
        </p:txBody>
      </p:sp>
      <p:sp>
        <p:nvSpPr>
          <p:cNvPr id="289" name="TextBox 288">
            <a:extLst>
              <a:ext uri="{FF2B5EF4-FFF2-40B4-BE49-F238E27FC236}">
                <a16:creationId xmlns:a16="http://schemas.microsoft.com/office/drawing/2014/main" id="{91A064FB-49FD-41A3-93E2-72CD68FE7976}"/>
              </a:ext>
            </a:extLst>
          </p:cNvPr>
          <p:cNvSpPr txBox="1"/>
          <p:nvPr/>
        </p:nvSpPr>
        <p:spPr>
          <a:xfrm rot="1270768">
            <a:off x="4236348" y="3915013"/>
            <a:ext cx="2126223" cy="461665"/>
          </a:xfrm>
          <a:prstGeom prst="rect">
            <a:avLst/>
          </a:prstGeom>
          <a:noFill/>
        </p:spPr>
        <p:txBody>
          <a:bodyPr wrap="none" rtlCol="0">
            <a:spAutoFit/>
          </a:bodyPr>
          <a:lstStyle/>
          <a:p>
            <a:r>
              <a:rPr lang="nl-BE" sz="2400" b="1" dirty="0">
                <a:solidFill>
                  <a:srgbClr val="4472BE"/>
                </a:solidFill>
              </a:rPr>
              <a:t>Compensaties?</a:t>
            </a:r>
          </a:p>
        </p:txBody>
      </p:sp>
      <p:sp>
        <p:nvSpPr>
          <p:cNvPr id="318" name="AutoShape 27">
            <a:extLst>
              <a:ext uri="{FF2B5EF4-FFF2-40B4-BE49-F238E27FC236}">
                <a16:creationId xmlns:a16="http://schemas.microsoft.com/office/drawing/2014/main" id="{89A133F7-3196-4E0B-865B-7098C0BE1494}"/>
              </a:ext>
            </a:extLst>
          </p:cNvPr>
          <p:cNvSpPr>
            <a:spLocks noChangeArrowheads="1"/>
          </p:cNvSpPr>
          <p:nvPr/>
        </p:nvSpPr>
        <p:spPr bwMode="auto">
          <a:xfrm>
            <a:off x="3336738" y="2153785"/>
            <a:ext cx="800100" cy="884237"/>
          </a:xfrm>
          <a:prstGeom prst="flowChartPredefinedProcess">
            <a:avLst/>
          </a:prstGeom>
          <a:solidFill>
            <a:schemeClr val="accent6">
              <a:lumMod val="40000"/>
              <a:lumOff val="60000"/>
            </a:schemeClr>
          </a:solidFill>
          <a:ln w="9525">
            <a:solidFill>
              <a:srgbClr val="000000"/>
            </a:solidFill>
            <a:miter lim="800000"/>
            <a:headEnd/>
            <a:tailEnd/>
          </a:ln>
        </p:spPr>
        <p:txBody>
          <a:bodyPr/>
          <a:lstStyle/>
          <a:p>
            <a:endParaRPr lang="nl-BE"/>
          </a:p>
        </p:txBody>
      </p:sp>
      <p:sp>
        <p:nvSpPr>
          <p:cNvPr id="319" name="Text Box 28">
            <a:extLst>
              <a:ext uri="{FF2B5EF4-FFF2-40B4-BE49-F238E27FC236}">
                <a16:creationId xmlns:a16="http://schemas.microsoft.com/office/drawing/2014/main" id="{BA5C2634-B5FB-41D3-AF52-95F1F9937B7F}"/>
              </a:ext>
            </a:extLst>
          </p:cNvPr>
          <p:cNvSpPr txBox="1">
            <a:spLocks noChangeArrowheads="1"/>
          </p:cNvSpPr>
          <p:nvPr/>
        </p:nvSpPr>
        <p:spPr bwMode="auto">
          <a:xfrm>
            <a:off x="3364353" y="2274415"/>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Verkoop-journaal</a:t>
            </a:r>
            <a:endParaRPr lang="nl-NL" dirty="0"/>
          </a:p>
        </p:txBody>
      </p:sp>
      <p:sp>
        <p:nvSpPr>
          <p:cNvPr id="290" name="TextBox 289">
            <a:extLst>
              <a:ext uri="{FF2B5EF4-FFF2-40B4-BE49-F238E27FC236}">
                <a16:creationId xmlns:a16="http://schemas.microsoft.com/office/drawing/2014/main" id="{3DF0415E-E990-433A-8EFF-749681689FAC}"/>
              </a:ext>
            </a:extLst>
          </p:cNvPr>
          <p:cNvSpPr txBox="1"/>
          <p:nvPr/>
        </p:nvSpPr>
        <p:spPr>
          <a:xfrm rot="1270768">
            <a:off x="2104468" y="2441163"/>
            <a:ext cx="2585964" cy="461665"/>
          </a:xfrm>
          <a:prstGeom prst="rect">
            <a:avLst/>
          </a:prstGeom>
          <a:noFill/>
        </p:spPr>
        <p:txBody>
          <a:bodyPr wrap="none" rtlCol="0">
            <a:spAutoFit/>
          </a:bodyPr>
          <a:lstStyle/>
          <a:p>
            <a:r>
              <a:rPr lang="nl-BE" sz="2400" b="1" dirty="0" err="1">
                <a:solidFill>
                  <a:srgbClr val="4472BE"/>
                </a:solidFill>
              </a:rPr>
              <a:t>Aflijning</a:t>
            </a:r>
            <a:r>
              <a:rPr lang="nl-BE" sz="2400" b="1" dirty="0">
                <a:solidFill>
                  <a:srgbClr val="4472BE"/>
                </a:solidFill>
              </a:rPr>
              <a:t> boekjaar?</a:t>
            </a:r>
          </a:p>
        </p:txBody>
      </p:sp>
      <p:sp>
        <p:nvSpPr>
          <p:cNvPr id="320" name="TextBox 319">
            <a:extLst>
              <a:ext uri="{FF2B5EF4-FFF2-40B4-BE49-F238E27FC236}">
                <a16:creationId xmlns:a16="http://schemas.microsoft.com/office/drawing/2014/main" id="{44ADE8EF-E1B4-4C99-8759-96DDCA1117EC}"/>
              </a:ext>
            </a:extLst>
          </p:cNvPr>
          <p:cNvSpPr txBox="1"/>
          <p:nvPr/>
        </p:nvSpPr>
        <p:spPr>
          <a:xfrm rot="1270768">
            <a:off x="1976034" y="2699380"/>
            <a:ext cx="2690288" cy="461665"/>
          </a:xfrm>
          <a:prstGeom prst="rect">
            <a:avLst/>
          </a:prstGeom>
          <a:noFill/>
        </p:spPr>
        <p:txBody>
          <a:bodyPr wrap="none" rtlCol="0">
            <a:spAutoFit/>
          </a:bodyPr>
          <a:lstStyle/>
          <a:p>
            <a:r>
              <a:rPr lang="nl-BE" sz="2400" b="1" dirty="0">
                <a:solidFill>
                  <a:srgbClr val="4472BE"/>
                </a:solidFill>
              </a:rPr>
              <a:t>Laatste verrichting?</a:t>
            </a:r>
          </a:p>
        </p:txBody>
      </p:sp>
      <p:sp>
        <p:nvSpPr>
          <p:cNvPr id="321" name="TextBox 320">
            <a:extLst>
              <a:ext uri="{FF2B5EF4-FFF2-40B4-BE49-F238E27FC236}">
                <a16:creationId xmlns:a16="http://schemas.microsoft.com/office/drawing/2014/main" id="{40103BBD-767B-4662-ABF0-ED5F5A6E31BD}"/>
              </a:ext>
            </a:extLst>
          </p:cNvPr>
          <p:cNvSpPr txBox="1"/>
          <p:nvPr/>
        </p:nvSpPr>
        <p:spPr>
          <a:xfrm rot="1270768">
            <a:off x="4351202" y="4132180"/>
            <a:ext cx="1694951" cy="461665"/>
          </a:xfrm>
          <a:prstGeom prst="rect">
            <a:avLst/>
          </a:prstGeom>
          <a:noFill/>
        </p:spPr>
        <p:txBody>
          <a:bodyPr wrap="none" rtlCol="0">
            <a:spAutoFit/>
          </a:bodyPr>
          <a:lstStyle/>
          <a:p>
            <a:r>
              <a:rPr lang="nl-BE" sz="2400" b="1" dirty="0">
                <a:solidFill>
                  <a:srgbClr val="4472BE"/>
                </a:solidFill>
              </a:rPr>
              <a:t>creditnota’s</a:t>
            </a:r>
          </a:p>
        </p:txBody>
      </p:sp>
      <p:sp>
        <p:nvSpPr>
          <p:cNvPr id="322" name="TextBox 321">
            <a:extLst>
              <a:ext uri="{FF2B5EF4-FFF2-40B4-BE49-F238E27FC236}">
                <a16:creationId xmlns:a16="http://schemas.microsoft.com/office/drawing/2014/main" id="{CFA5B282-A056-4103-A332-6E55F5D8C767}"/>
              </a:ext>
            </a:extLst>
          </p:cNvPr>
          <p:cNvSpPr txBox="1"/>
          <p:nvPr/>
        </p:nvSpPr>
        <p:spPr>
          <a:xfrm rot="1270768">
            <a:off x="3914517" y="4366985"/>
            <a:ext cx="2367379" cy="461665"/>
          </a:xfrm>
          <a:prstGeom prst="rect">
            <a:avLst/>
          </a:prstGeom>
          <a:noFill/>
        </p:spPr>
        <p:txBody>
          <a:bodyPr wrap="none" rtlCol="0">
            <a:spAutoFit/>
          </a:bodyPr>
          <a:lstStyle/>
          <a:p>
            <a:r>
              <a:rPr lang="nl-BE" sz="2400" b="1" dirty="0">
                <a:solidFill>
                  <a:srgbClr val="4472BE"/>
                </a:solidFill>
              </a:rPr>
              <a:t>Ouderdom saldi?</a:t>
            </a:r>
          </a:p>
        </p:txBody>
      </p:sp>
      <p:sp>
        <p:nvSpPr>
          <p:cNvPr id="323" name="TextBox 322">
            <a:extLst>
              <a:ext uri="{FF2B5EF4-FFF2-40B4-BE49-F238E27FC236}">
                <a16:creationId xmlns:a16="http://schemas.microsoft.com/office/drawing/2014/main" id="{6080D4F1-EBDF-4555-BB60-08490EA49C39}"/>
              </a:ext>
            </a:extLst>
          </p:cNvPr>
          <p:cNvSpPr txBox="1"/>
          <p:nvPr/>
        </p:nvSpPr>
        <p:spPr>
          <a:xfrm rot="1270768">
            <a:off x="3774667" y="4573429"/>
            <a:ext cx="2444323" cy="369332"/>
          </a:xfrm>
          <a:prstGeom prst="rect">
            <a:avLst/>
          </a:prstGeom>
          <a:noFill/>
        </p:spPr>
        <p:txBody>
          <a:bodyPr wrap="none" rtlCol="0">
            <a:spAutoFit/>
          </a:bodyPr>
          <a:lstStyle/>
          <a:p>
            <a:r>
              <a:rPr lang="nl-BE" b="1" dirty="0">
                <a:solidFill>
                  <a:srgbClr val="4472BE"/>
                </a:solidFill>
              </a:rPr>
              <a:t>Getrouw beeld </a:t>
            </a:r>
            <a:r>
              <a:rPr lang="nl-BE" b="1" dirty="0" err="1">
                <a:solidFill>
                  <a:srgbClr val="4472BE"/>
                </a:solidFill>
              </a:rPr>
              <a:t>jaarrek</a:t>
            </a:r>
            <a:r>
              <a:rPr lang="nl-BE" b="1" dirty="0">
                <a:solidFill>
                  <a:srgbClr val="4472BE"/>
                </a:solidFill>
              </a:rPr>
              <a:t>?</a:t>
            </a:r>
          </a:p>
        </p:txBody>
      </p:sp>
    </p:spTree>
    <p:extLst>
      <p:ext uri="{BB962C8B-B14F-4D97-AF65-F5344CB8AC3E}">
        <p14:creationId xmlns:p14="http://schemas.microsoft.com/office/powerpoint/2010/main" val="419407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6"/>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500"/>
                                        <p:tgtEl>
                                          <p:spTgt spid="291"/>
                                        </p:tgtEl>
                                      </p:cBhvr>
                                    </p:animEffect>
                                    <p:set>
                                      <p:cBhvr>
                                        <p:cTn id="11" dur="1" fill="hold">
                                          <p:stCondLst>
                                            <p:cond delay="499"/>
                                          </p:stCondLst>
                                        </p:cTn>
                                        <p:tgtEl>
                                          <p:spTgt spid="29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8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1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9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0" animBg="1"/>
      <p:bldP spid="317" grpId="0"/>
      <p:bldP spid="289" grpId="0"/>
      <p:bldP spid="318" grpId="0" animBg="1"/>
      <p:bldP spid="319" grpId="0"/>
      <p:bldP spid="290" grpId="0"/>
      <p:bldP spid="320" grpId="0"/>
      <p:bldP spid="321" grpId="0"/>
      <p:bldP spid="322" grpId="0"/>
      <p:bldP spid="323"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5">
            <a:extLst>
              <a:ext uri="{FF2B5EF4-FFF2-40B4-BE49-F238E27FC236}">
                <a16:creationId xmlns:a16="http://schemas.microsoft.com/office/drawing/2014/main" id="{0B7B0A23-3E4D-4750-8903-367E48F341FB}"/>
              </a:ext>
            </a:extLst>
          </p:cNvPr>
          <p:cNvSpPr txBox="1">
            <a:spLocks noChangeArrowheads="1"/>
          </p:cNvSpPr>
          <p:nvPr/>
        </p:nvSpPr>
        <p:spPr bwMode="auto">
          <a:xfrm>
            <a:off x="6806802" y="1689393"/>
            <a:ext cx="186055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Leveranciersrekeningen</a:t>
            </a:r>
            <a:endParaRPr lang="nl-NL"/>
          </a:p>
        </p:txBody>
      </p:sp>
      <p:sp>
        <p:nvSpPr>
          <p:cNvPr id="107" name="Text Box 6">
            <a:extLst>
              <a:ext uri="{FF2B5EF4-FFF2-40B4-BE49-F238E27FC236}">
                <a16:creationId xmlns:a16="http://schemas.microsoft.com/office/drawing/2014/main" id="{4D7CFF46-821D-4034-AE78-3480CF784074}"/>
              </a:ext>
            </a:extLst>
          </p:cNvPr>
          <p:cNvSpPr txBox="1">
            <a:spLocks noChangeArrowheads="1"/>
          </p:cNvSpPr>
          <p:nvPr/>
        </p:nvSpPr>
        <p:spPr bwMode="auto">
          <a:xfrm>
            <a:off x="3843216" y="1670469"/>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Klantenrekeningen</a:t>
            </a:r>
            <a:endParaRPr lang="nl-NL" dirty="0"/>
          </a:p>
        </p:txBody>
      </p:sp>
      <p:sp>
        <p:nvSpPr>
          <p:cNvPr id="111" name="AutoShape 25">
            <a:extLst>
              <a:ext uri="{FF2B5EF4-FFF2-40B4-BE49-F238E27FC236}">
                <a16:creationId xmlns:a16="http://schemas.microsoft.com/office/drawing/2014/main" id="{900650E5-66D1-481F-A834-3C055E276CE8}"/>
              </a:ext>
            </a:extLst>
          </p:cNvPr>
          <p:cNvSpPr>
            <a:spLocks noChangeArrowheads="1"/>
          </p:cNvSpPr>
          <p:nvPr/>
        </p:nvSpPr>
        <p:spPr bwMode="auto">
          <a:xfrm>
            <a:off x="3513354" y="3364710"/>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2" name="Text Box 26">
            <a:extLst>
              <a:ext uri="{FF2B5EF4-FFF2-40B4-BE49-F238E27FC236}">
                <a16:creationId xmlns:a16="http://schemas.microsoft.com/office/drawing/2014/main" id="{B0C70369-3A7C-4533-8AA7-2425CC8EDAA8}"/>
              </a:ext>
            </a:extLst>
          </p:cNvPr>
          <p:cNvSpPr txBox="1">
            <a:spLocks noChangeArrowheads="1"/>
          </p:cNvSpPr>
          <p:nvPr/>
        </p:nvSpPr>
        <p:spPr bwMode="auto">
          <a:xfrm>
            <a:off x="3512519" y="3381699"/>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klanten</a:t>
            </a:r>
            <a:endParaRPr lang="nl-NL" dirty="0"/>
          </a:p>
        </p:txBody>
      </p:sp>
      <p:sp>
        <p:nvSpPr>
          <p:cNvPr id="113" name="AutoShape 27">
            <a:extLst>
              <a:ext uri="{FF2B5EF4-FFF2-40B4-BE49-F238E27FC236}">
                <a16:creationId xmlns:a16="http://schemas.microsoft.com/office/drawing/2014/main" id="{A9D150A9-D36E-4BEA-B4D4-974BCDD2586C}"/>
              </a:ext>
            </a:extLst>
          </p:cNvPr>
          <p:cNvSpPr>
            <a:spLocks noChangeArrowheads="1"/>
          </p:cNvSpPr>
          <p:nvPr/>
        </p:nvSpPr>
        <p:spPr bwMode="auto">
          <a:xfrm>
            <a:off x="4983531" y="3369360"/>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4" name="Text Box 28">
            <a:extLst>
              <a:ext uri="{FF2B5EF4-FFF2-40B4-BE49-F238E27FC236}">
                <a16:creationId xmlns:a16="http://schemas.microsoft.com/office/drawing/2014/main" id="{17AADF20-9A57-4A09-B4B0-249DFBF5909E}"/>
              </a:ext>
            </a:extLst>
          </p:cNvPr>
          <p:cNvSpPr txBox="1">
            <a:spLocks noChangeArrowheads="1"/>
          </p:cNvSpPr>
          <p:nvPr/>
        </p:nvSpPr>
        <p:spPr bwMode="auto">
          <a:xfrm>
            <a:off x="4983531" y="3453497"/>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klant</a:t>
            </a:r>
            <a:endParaRPr lang="nl-NL" dirty="0"/>
          </a:p>
        </p:txBody>
      </p:sp>
      <p:sp>
        <p:nvSpPr>
          <p:cNvPr id="115" name="Line 29">
            <a:extLst>
              <a:ext uri="{FF2B5EF4-FFF2-40B4-BE49-F238E27FC236}">
                <a16:creationId xmlns:a16="http://schemas.microsoft.com/office/drawing/2014/main" id="{07369EAE-DCE6-43E6-BC0F-528144433284}"/>
              </a:ext>
            </a:extLst>
          </p:cNvPr>
          <p:cNvSpPr>
            <a:spLocks noChangeShapeType="1"/>
          </p:cNvSpPr>
          <p:nvPr/>
        </p:nvSpPr>
        <p:spPr bwMode="auto">
          <a:xfrm flipH="1" flipV="1">
            <a:off x="4334243" y="3587752"/>
            <a:ext cx="639404" cy="1073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16" name="Line 30">
            <a:extLst>
              <a:ext uri="{FF2B5EF4-FFF2-40B4-BE49-F238E27FC236}">
                <a16:creationId xmlns:a16="http://schemas.microsoft.com/office/drawing/2014/main" id="{6ACA94D8-888B-4027-A6D9-9D5AEEC1F03D}"/>
              </a:ext>
            </a:extLst>
          </p:cNvPr>
          <p:cNvSpPr>
            <a:spLocks noChangeShapeType="1"/>
          </p:cNvSpPr>
          <p:nvPr/>
        </p:nvSpPr>
        <p:spPr bwMode="auto">
          <a:xfrm>
            <a:off x="4757458" y="2596247"/>
            <a:ext cx="570651" cy="796766"/>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17" name="AutoShape 34">
            <a:extLst>
              <a:ext uri="{FF2B5EF4-FFF2-40B4-BE49-F238E27FC236}">
                <a16:creationId xmlns:a16="http://schemas.microsoft.com/office/drawing/2014/main" id="{F405C0C1-A4CB-4855-9B2F-A699C8BE70F3}"/>
              </a:ext>
            </a:extLst>
          </p:cNvPr>
          <p:cNvSpPr>
            <a:spLocks noChangeArrowheads="1"/>
          </p:cNvSpPr>
          <p:nvPr/>
        </p:nvSpPr>
        <p:spPr bwMode="auto">
          <a:xfrm>
            <a:off x="6591508" y="3350311"/>
            <a:ext cx="800100" cy="68448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8" name="Text Box 35">
            <a:extLst>
              <a:ext uri="{FF2B5EF4-FFF2-40B4-BE49-F238E27FC236}">
                <a16:creationId xmlns:a16="http://schemas.microsoft.com/office/drawing/2014/main" id="{A0418849-58CF-4F77-A078-049D13E5A6FC}"/>
              </a:ext>
            </a:extLst>
          </p:cNvPr>
          <p:cNvSpPr txBox="1">
            <a:spLocks noChangeArrowheads="1"/>
          </p:cNvSpPr>
          <p:nvPr/>
        </p:nvSpPr>
        <p:spPr bwMode="auto">
          <a:xfrm>
            <a:off x="6609249" y="3426123"/>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lev.</a:t>
            </a:r>
            <a:endParaRPr lang="nl-NL" dirty="0"/>
          </a:p>
        </p:txBody>
      </p:sp>
      <p:sp>
        <p:nvSpPr>
          <p:cNvPr id="140" name="AutoShape 36">
            <a:extLst>
              <a:ext uri="{FF2B5EF4-FFF2-40B4-BE49-F238E27FC236}">
                <a16:creationId xmlns:a16="http://schemas.microsoft.com/office/drawing/2014/main" id="{0A792CDF-2B62-41FC-B408-422B3105C35A}"/>
              </a:ext>
            </a:extLst>
          </p:cNvPr>
          <p:cNvSpPr>
            <a:spLocks noChangeArrowheads="1"/>
          </p:cNvSpPr>
          <p:nvPr/>
        </p:nvSpPr>
        <p:spPr bwMode="auto">
          <a:xfrm>
            <a:off x="8040896" y="3347135"/>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44" name="Text Box 37">
            <a:extLst>
              <a:ext uri="{FF2B5EF4-FFF2-40B4-BE49-F238E27FC236}">
                <a16:creationId xmlns:a16="http://schemas.microsoft.com/office/drawing/2014/main" id="{1BBE8F2F-6F8E-4159-B87A-2008C228E891}"/>
              </a:ext>
            </a:extLst>
          </p:cNvPr>
          <p:cNvSpPr txBox="1">
            <a:spLocks noChangeArrowheads="1"/>
          </p:cNvSpPr>
          <p:nvPr/>
        </p:nvSpPr>
        <p:spPr bwMode="auto">
          <a:xfrm>
            <a:off x="8040896" y="3431272"/>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Historiek</a:t>
            </a:r>
          </a:p>
          <a:p>
            <a:pPr algn="ctr" eaLnBrk="1" hangingPunct="1"/>
            <a:r>
              <a:rPr lang="nl-NL" sz="1000"/>
              <a:t>Per</a:t>
            </a:r>
          </a:p>
          <a:p>
            <a:pPr algn="ctr" eaLnBrk="1" hangingPunct="1"/>
            <a:r>
              <a:rPr lang="nl-NL" sz="1000"/>
              <a:t>leveran-</a:t>
            </a:r>
          </a:p>
          <a:p>
            <a:pPr algn="ctr" eaLnBrk="1" hangingPunct="1"/>
            <a:r>
              <a:rPr lang="nl-BE" sz="1000"/>
              <a:t>cier</a:t>
            </a:r>
            <a:endParaRPr lang="nl-NL"/>
          </a:p>
        </p:txBody>
      </p:sp>
      <p:sp>
        <p:nvSpPr>
          <p:cNvPr id="145" name="Line 38">
            <a:extLst>
              <a:ext uri="{FF2B5EF4-FFF2-40B4-BE49-F238E27FC236}">
                <a16:creationId xmlns:a16="http://schemas.microsoft.com/office/drawing/2014/main" id="{756DC5F3-B92F-40CC-8BAF-9E49E15177DE}"/>
              </a:ext>
            </a:extLst>
          </p:cNvPr>
          <p:cNvSpPr>
            <a:spLocks noChangeShapeType="1"/>
          </p:cNvSpPr>
          <p:nvPr/>
        </p:nvSpPr>
        <p:spPr bwMode="auto">
          <a:xfrm flipH="1">
            <a:off x="7399182" y="3581060"/>
            <a:ext cx="641714" cy="82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46" name="Line 39">
            <a:extLst>
              <a:ext uri="{FF2B5EF4-FFF2-40B4-BE49-F238E27FC236}">
                <a16:creationId xmlns:a16="http://schemas.microsoft.com/office/drawing/2014/main" id="{542D579D-3E57-4D92-8324-9C9FD80144E6}"/>
              </a:ext>
            </a:extLst>
          </p:cNvPr>
          <p:cNvSpPr>
            <a:spLocks noChangeShapeType="1"/>
          </p:cNvSpPr>
          <p:nvPr/>
        </p:nvSpPr>
        <p:spPr bwMode="auto">
          <a:xfrm>
            <a:off x="7778730" y="2717483"/>
            <a:ext cx="703491" cy="65346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51" name="Text Box 6">
            <a:extLst>
              <a:ext uri="{FF2B5EF4-FFF2-40B4-BE49-F238E27FC236}">
                <a16:creationId xmlns:a16="http://schemas.microsoft.com/office/drawing/2014/main" id="{E365A95A-E296-4678-B3DF-DB1F75F981DD}"/>
              </a:ext>
            </a:extLst>
          </p:cNvPr>
          <p:cNvSpPr txBox="1">
            <a:spLocks noChangeArrowheads="1"/>
          </p:cNvSpPr>
          <p:nvPr/>
        </p:nvSpPr>
        <p:spPr bwMode="auto">
          <a:xfrm>
            <a:off x="5308908" y="473453"/>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Bankverrichtingen</a:t>
            </a:r>
            <a:endParaRPr lang="nl-NL" dirty="0"/>
          </a:p>
        </p:txBody>
      </p:sp>
      <p:sp>
        <p:nvSpPr>
          <p:cNvPr id="152" name="Line 30">
            <a:extLst>
              <a:ext uri="{FF2B5EF4-FFF2-40B4-BE49-F238E27FC236}">
                <a16:creationId xmlns:a16="http://schemas.microsoft.com/office/drawing/2014/main" id="{6DE2116A-BDE3-471F-A985-B456F4D0C4A9}"/>
              </a:ext>
            </a:extLst>
          </p:cNvPr>
          <p:cNvSpPr>
            <a:spLocks noChangeShapeType="1"/>
          </p:cNvSpPr>
          <p:nvPr/>
        </p:nvSpPr>
        <p:spPr bwMode="auto">
          <a:xfrm>
            <a:off x="6784432" y="814281"/>
            <a:ext cx="301543" cy="87209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4" name="Line 30">
            <a:extLst>
              <a:ext uri="{FF2B5EF4-FFF2-40B4-BE49-F238E27FC236}">
                <a16:creationId xmlns:a16="http://schemas.microsoft.com/office/drawing/2014/main" id="{CAFFAAFC-D77D-4CD6-B3F3-AF38DE9892C2}"/>
              </a:ext>
            </a:extLst>
          </p:cNvPr>
          <p:cNvSpPr>
            <a:spLocks noChangeShapeType="1"/>
          </p:cNvSpPr>
          <p:nvPr/>
        </p:nvSpPr>
        <p:spPr bwMode="auto">
          <a:xfrm flipH="1">
            <a:off x="5068282" y="816353"/>
            <a:ext cx="392884" cy="84894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5" name="Line 30">
            <a:extLst>
              <a:ext uri="{FF2B5EF4-FFF2-40B4-BE49-F238E27FC236}">
                <a16:creationId xmlns:a16="http://schemas.microsoft.com/office/drawing/2014/main" id="{E983C29D-7366-460B-8DFD-ED10BD33DD4F}"/>
              </a:ext>
            </a:extLst>
          </p:cNvPr>
          <p:cNvSpPr>
            <a:spLocks noChangeShapeType="1"/>
          </p:cNvSpPr>
          <p:nvPr/>
        </p:nvSpPr>
        <p:spPr bwMode="auto">
          <a:xfrm flipH="1">
            <a:off x="2607094" y="680039"/>
            <a:ext cx="2708007" cy="111344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6" name="TextBox 155">
            <a:extLst>
              <a:ext uri="{FF2B5EF4-FFF2-40B4-BE49-F238E27FC236}">
                <a16:creationId xmlns:a16="http://schemas.microsoft.com/office/drawing/2014/main" id="{1423E7E0-7770-4FAB-9EE0-7F333A12BB3E}"/>
              </a:ext>
            </a:extLst>
          </p:cNvPr>
          <p:cNvSpPr txBox="1"/>
          <p:nvPr/>
        </p:nvSpPr>
        <p:spPr>
          <a:xfrm rot="20277168">
            <a:off x="3036033" y="913348"/>
            <a:ext cx="2215222" cy="276999"/>
          </a:xfrm>
          <a:prstGeom prst="rect">
            <a:avLst/>
          </a:prstGeom>
          <a:noFill/>
        </p:spPr>
        <p:txBody>
          <a:bodyPr wrap="none" rtlCol="0">
            <a:spAutoFit/>
          </a:bodyPr>
          <a:lstStyle/>
          <a:p>
            <a:r>
              <a:rPr lang="nl-BE" sz="1200" dirty="0"/>
              <a:t>Andere vorderingen en schulden</a:t>
            </a:r>
          </a:p>
        </p:txBody>
      </p:sp>
      <p:sp>
        <p:nvSpPr>
          <p:cNvPr id="157" name="TextBox 156">
            <a:extLst>
              <a:ext uri="{FF2B5EF4-FFF2-40B4-BE49-F238E27FC236}">
                <a16:creationId xmlns:a16="http://schemas.microsoft.com/office/drawing/2014/main" id="{38238F44-9043-4E8F-9CED-CBFD72617A8E}"/>
              </a:ext>
            </a:extLst>
          </p:cNvPr>
          <p:cNvSpPr txBox="1"/>
          <p:nvPr/>
        </p:nvSpPr>
        <p:spPr>
          <a:xfrm rot="4177885">
            <a:off x="6614429" y="1093342"/>
            <a:ext cx="845937" cy="276999"/>
          </a:xfrm>
          <a:prstGeom prst="rect">
            <a:avLst/>
          </a:prstGeom>
          <a:noFill/>
        </p:spPr>
        <p:txBody>
          <a:bodyPr wrap="none" rtlCol="0">
            <a:spAutoFit/>
          </a:bodyPr>
          <a:lstStyle/>
          <a:p>
            <a:r>
              <a:rPr lang="nl-BE" sz="1200" dirty="0"/>
              <a:t>Betalingen</a:t>
            </a:r>
          </a:p>
        </p:txBody>
      </p:sp>
      <p:sp>
        <p:nvSpPr>
          <p:cNvPr id="160" name="TextBox 159">
            <a:extLst>
              <a:ext uri="{FF2B5EF4-FFF2-40B4-BE49-F238E27FC236}">
                <a16:creationId xmlns:a16="http://schemas.microsoft.com/office/drawing/2014/main" id="{593198E1-DA52-4DCE-BF08-A6839FF3F80A}"/>
              </a:ext>
            </a:extLst>
          </p:cNvPr>
          <p:cNvSpPr txBox="1"/>
          <p:nvPr/>
        </p:nvSpPr>
        <p:spPr>
          <a:xfrm rot="17680079">
            <a:off x="4895505" y="1101778"/>
            <a:ext cx="975908" cy="276999"/>
          </a:xfrm>
          <a:prstGeom prst="rect">
            <a:avLst/>
          </a:prstGeom>
          <a:noFill/>
        </p:spPr>
        <p:txBody>
          <a:bodyPr wrap="none" rtlCol="0">
            <a:spAutoFit/>
          </a:bodyPr>
          <a:lstStyle/>
          <a:p>
            <a:r>
              <a:rPr lang="nl-BE" sz="1200" dirty="0"/>
              <a:t>Ontvangsten</a:t>
            </a:r>
          </a:p>
        </p:txBody>
      </p:sp>
      <p:sp>
        <p:nvSpPr>
          <p:cNvPr id="161" name="AutoShape 48">
            <a:extLst>
              <a:ext uri="{FF2B5EF4-FFF2-40B4-BE49-F238E27FC236}">
                <a16:creationId xmlns:a16="http://schemas.microsoft.com/office/drawing/2014/main" id="{62D932D2-A62A-436D-B92A-CCC9A68B659B}"/>
              </a:ext>
            </a:extLst>
          </p:cNvPr>
          <p:cNvSpPr>
            <a:spLocks noChangeArrowheads="1"/>
          </p:cNvSpPr>
          <p:nvPr/>
        </p:nvSpPr>
        <p:spPr bwMode="auto">
          <a:xfrm>
            <a:off x="7481253" y="244002"/>
            <a:ext cx="800100" cy="884237"/>
          </a:xfrm>
          <a:prstGeom prst="flowChartPredefinedProcess">
            <a:avLst/>
          </a:prstGeom>
          <a:solidFill>
            <a:schemeClr val="accent1">
              <a:lumMod val="20000"/>
              <a:lumOff val="80000"/>
            </a:schemeClr>
          </a:solidFill>
          <a:ln w="9525">
            <a:solidFill>
              <a:srgbClr val="000000"/>
            </a:solidFill>
            <a:miter lim="800000"/>
            <a:headEnd/>
            <a:tailEnd/>
          </a:ln>
        </p:spPr>
        <p:txBody>
          <a:bodyPr/>
          <a:lstStyle/>
          <a:p>
            <a:endParaRPr lang="nl-BE"/>
          </a:p>
        </p:txBody>
      </p:sp>
      <p:sp>
        <p:nvSpPr>
          <p:cNvPr id="162" name="Text Box 35">
            <a:extLst>
              <a:ext uri="{FF2B5EF4-FFF2-40B4-BE49-F238E27FC236}">
                <a16:creationId xmlns:a16="http://schemas.microsoft.com/office/drawing/2014/main" id="{77C7AD64-EAFE-406C-BBD2-8BB3605E5F7F}"/>
              </a:ext>
            </a:extLst>
          </p:cNvPr>
          <p:cNvSpPr txBox="1">
            <a:spLocks noChangeArrowheads="1"/>
          </p:cNvSpPr>
          <p:nvPr/>
        </p:nvSpPr>
        <p:spPr bwMode="auto">
          <a:xfrm>
            <a:off x="7481253" y="432702"/>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Bank-journaal</a:t>
            </a:r>
            <a:endParaRPr lang="nl-NL" dirty="0"/>
          </a:p>
        </p:txBody>
      </p:sp>
      <p:grpSp>
        <p:nvGrpSpPr>
          <p:cNvPr id="163" name="Group 17">
            <a:extLst>
              <a:ext uri="{FF2B5EF4-FFF2-40B4-BE49-F238E27FC236}">
                <a16:creationId xmlns:a16="http://schemas.microsoft.com/office/drawing/2014/main" id="{7D51C6AE-FFB3-40C0-AAEA-5FD4C0313D3E}"/>
              </a:ext>
            </a:extLst>
          </p:cNvPr>
          <p:cNvGrpSpPr>
            <a:grpSpLocks/>
          </p:cNvGrpSpPr>
          <p:nvPr/>
        </p:nvGrpSpPr>
        <p:grpSpPr bwMode="auto">
          <a:xfrm>
            <a:off x="5800012" y="881666"/>
            <a:ext cx="741035" cy="456408"/>
            <a:chOff x="2677" y="11893"/>
            <a:chExt cx="1249" cy="1080"/>
          </a:xfrm>
        </p:grpSpPr>
        <p:sp>
          <p:nvSpPr>
            <p:cNvPr id="164" name="Line 18">
              <a:extLst>
                <a:ext uri="{FF2B5EF4-FFF2-40B4-BE49-F238E27FC236}">
                  <a16:creationId xmlns:a16="http://schemas.microsoft.com/office/drawing/2014/main" id="{8AC667EE-922F-498D-8A0E-F982BA5BE2B4}"/>
                </a:ext>
              </a:extLst>
            </p:cNvPr>
            <p:cNvSpPr>
              <a:spLocks noChangeShapeType="1"/>
            </p:cNvSpPr>
            <p:nvPr/>
          </p:nvSpPr>
          <p:spPr bwMode="auto">
            <a:xfrm flipV="1">
              <a:off x="2677" y="11893"/>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65" name="Group 19">
              <a:extLst>
                <a:ext uri="{FF2B5EF4-FFF2-40B4-BE49-F238E27FC236}">
                  <a16:creationId xmlns:a16="http://schemas.microsoft.com/office/drawing/2014/main" id="{776CE1F7-2C25-40DC-AADB-C2446C40E2D9}"/>
                </a:ext>
              </a:extLst>
            </p:cNvPr>
            <p:cNvGrpSpPr>
              <a:grpSpLocks/>
            </p:cNvGrpSpPr>
            <p:nvPr/>
          </p:nvGrpSpPr>
          <p:grpSpPr bwMode="auto">
            <a:xfrm>
              <a:off x="2677" y="11893"/>
              <a:ext cx="1249" cy="1080"/>
              <a:chOff x="2317" y="11533"/>
              <a:chExt cx="1249" cy="1080"/>
            </a:xfrm>
          </p:grpSpPr>
          <p:sp>
            <p:nvSpPr>
              <p:cNvPr id="166" name="Rectangle 20">
                <a:extLst>
                  <a:ext uri="{FF2B5EF4-FFF2-40B4-BE49-F238E27FC236}">
                    <a16:creationId xmlns:a16="http://schemas.microsoft.com/office/drawing/2014/main" id="{B670C25C-7000-4121-8F3E-8147A5EF0A1B}"/>
                  </a:ext>
                </a:extLst>
              </p:cNvPr>
              <p:cNvSpPr>
                <a:spLocks noChangeArrowheads="1"/>
              </p:cNvSpPr>
              <p:nvPr/>
            </p:nvSpPr>
            <p:spPr bwMode="auto">
              <a:xfrm>
                <a:off x="2317" y="11713"/>
                <a:ext cx="508" cy="900"/>
              </a:xfrm>
              <a:prstGeom prst="rect">
                <a:avLst/>
              </a:prstGeom>
              <a:solidFill>
                <a:srgbClr val="FF0000"/>
              </a:solidFill>
              <a:ln w="9525">
                <a:solidFill>
                  <a:srgbClr val="000000"/>
                </a:solidFill>
                <a:miter lim="800000"/>
                <a:headEnd/>
                <a:tailEnd/>
              </a:ln>
            </p:spPr>
            <p:txBody>
              <a:bodyPr/>
              <a:lstStyle/>
              <a:p>
                <a:endParaRPr lang="nl-BE"/>
              </a:p>
            </p:txBody>
          </p:sp>
          <p:sp>
            <p:nvSpPr>
              <p:cNvPr id="167" name="Freeform 21">
                <a:extLst>
                  <a:ext uri="{FF2B5EF4-FFF2-40B4-BE49-F238E27FC236}">
                    <a16:creationId xmlns:a16="http://schemas.microsoft.com/office/drawing/2014/main" id="{683D5887-1D27-4723-AD14-0278C416F9C8}"/>
                  </a:ext>
                </a:extLst>
              </p:cNvPr>
              <p:cNvSpPr>
                <a:spLocks/>
              </p:cNvSpPr>
              <p:nvPr/>
            </p:nvSpPr>
            <p:spPr bwMode="auto">
              <a:xfrm>
                <a:off x="2843" y="11533"/>
                <a:ext cx="723" cy="1080"/>
              </a:xfrm>
              <a:custGeom>
                <a:avLst/>
                <a:gdLst>
                  <a:gd name="T0" fmla="*/ 0 w 360"/>
                  <a:gd name="T1" fmla="*/ 32 h 1980"/>
                  <a:gd name="T2" fmla="*/ 5856 w 360"/>
                  <a:gd name="T3" fmla="*/ 0 h 1980"/>
                  <a:gd name="T4" fmla="*/ 5856 w 360"/>
                  <a:gd name="T5" fmla="*/ 143 h 1980"/>
                  <a:gd name="T6" fmla="*/ 0 w 360"/>
                  <a:gd name="T7" fmla="*/ 175 h 1980"/>
                  <a:gd name="T8" fmla="*/ 0 w 360"/>
                  <a:gd name="T9" fmla="*/ 32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68" name="Line 22">
                <a:extLst>
                  <a:ext uri="{FF2B5EF4-FFF2-40B4-BE49-F238E27FC236}">
                    <a16:creationId xmlns:a16="http://schemas.microsoft.com/office/drawing/2014/main" id="{7BAA6589-1298-4F34-BB51-50AEA9897DBC}"/>
                  </a:ext>
                </a:extLst>
              </p:cNvPr>
              <p:cNvSpPr>
                <a:spLocks noChangeShapeType="1"/>
              </p:cNvSpPr>
              <p:nvPr/>
            </p:nvSpPr>
            <p:spPr bwMode="auto">
              <a:xfrm>
                <a:off x="3216" y="11543"/>
                <a:ext cx="1" cy="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69" name="Oval 23">
                <a:extLst>
                  <a:ext uri="{FF2B5EF4-FFF2-40B4-BE49-F238E27FC236}">
                    <a16:creationId xmlns:a16="http://schemas.microsoft.com/office/drawing/2014/main" id="{82284AFC-FB65-4A18-A00D-4150BB04AC77}"/>
                  </a:ext>
                </a:extLst>
              </p:cNvPr>
              <p:cNvSpPr>
                <a:spLocks noChangeArrowheads="1"/>
              </p:cNvSpPr>
              <p:nvPr/>
            </p:nvSpPr>
            <p:spPr bwMode="auto">
              <a:xfrm>
                <a:off x="2497" y="12253"/>
                <a:ext cx="180" cy="180"/>
              </a:xfrm>
              <a:prstGeom prst="ellipse">
                <a:avLst/>
              </a:prstGeom>
              <a:solidFill>
                <a:srgbClr val="FFFFFF"/>
              </a:solidFill>
              <a:ln w="9525">
                <a:solidFill>
                  <a:srgbClr val="000000"/>
                </a:solidFill>
                <a:round/>
                <a:headEnd/>
                <a:tailEnd/>
              </a:ln>
            </p:spPr>
            <p:txBody>
              <a:bodyPr/>
              <a:lstStyle/>
              <a:p>
                <a:endParaRPr lang="nl-BE"/>
              </a:p>
            </p:txBody>
          </p:sp>
        </p:grpSp>
      </p:grpSp>
      <p:sp>
        <p:nvSpPr>
          <p:cNvPr id="170" name="Text Box 56">
            <a:extLst>
              <a:ext uri="{FF2B5EF4-FFF2-40B4-BE49-F238E27FC236}">
                <a16:creationId xmlns:a16="http://schemas.microsoft.com/office/drawing/2014/main" id="{0C10344D-FC63-4FFB-A406-5A85D9B0FF75}"/>
              </a:ext>
            </a:extLst>
          </p:cNvPr>
          <p:cNvSpPr txBox="1">
            <a:spLocks noChangeArrowheads="1"/>
          </p:cNvSpPr>
          <p:nvPr/>
        </p:nvSpPr>
        <p:spPr bwMode="auto">
          <a:xfrm>
            <a:off x="5725061" y="92040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B</a:t>
            </a:r>
            <a:endParaRPr lang="nl-NL" dirty="0"/>
          </a:p>
        </p:txBody>
      </p:sp>
      <p:sp>
        <p:nvSpPr>
          <p:cNvPr id="171" name="AutoShape 27">
            <a:extLst>
              <a:ext uri="{FF2B5EF4-FFF2-40B4-BE49-F238E27FC236}">
                <a16:creationId xmlns:a16="http://schemas.microsoft.com/office/drawing/2014/main" id="{BE3B4326-8CD9-41DE-8F60-213E6FD82A01}"/>
              </a:ext>
            </a:extLst>
          </p:cNvPr>
          <p:cNvSpPr>
            <a:spLocks noChangeArrowheads="1"/>
          </p:cNvSpPr>
          <p:nvPr/>
        </p:nvSpPr>
        <p:spPr bwMode="auto">
          <a:xfrm>
            <a:off x="6030117" y="2154531"/>
            <a:ext cx="800100" cy="884237"/>
          </a:xfrm>
          <a:prstGeom prst="flowChartPredefinedProcess">
            <a:avLst/>
          </a:prstGeom>
          <a:solidFill>
            <a:schemeClr val="accent2">
              <a:lumMod val="40000"/>
              <a:lumOff val="60000"/>
            </a:schemeClr>
          </a:solidFill>
          <a:ln w="9525">
            <a:solidFill>
              <a:srgbClr val="000000"/>
            </a:solidFill>
            <a:miter lim="800000"/>
            <a:headEnd/>
            <a:tailEnd/>
          </a:ln>
        </p:spPr>
        <p:txBody>
          <a:bodyPr/>
          <a:lstStyle/>
          <a:p>
            <a:endParaRPr lang="nl-BE"/>
          </a:p>
        </p:txBody>
      </p:sp>
      <p:sp>
        <p:nvSpPr>
          <p:cNvPr id="172" name="AutoShape 27">
            <a:extLst>
              <a:ext uri="{FF2B5EF4-FFF2-40B4-BE49-F238E27FC236}">
                <a16:creationId xmlns:a16="http://schemas.microsoft.com/office/drawing/2014/main" id="{19E0B68C-E749-4B06-AA3F-36E7A8D63027}"/>
              </a:ext>
            </a:extLst>
          </p:cNvPr>
          <p:cNvSpPr>
            <a:spLocks noChangeArrowheads="1"/>
          </p:cNvSpPr>
          <p:nvPr/>
        </p:nvSpPr>
        <p:spPr bwMode="auto">
          <a:xfrm>
            <a:off x="3347537" y="2155901"/>
            <a:ext cx="800100" cy="884237"/>
          </a:xfrm>
          <a:prstGeom prst="flowChartPredefinedProcess">
            <a:avLst/>
          </a:prstGeom>
          <a:solidFill>
            <a:schemeClr val="accent6">
              <a:lumMod val="40000"/>
              <a:lumOff val="60000"/>
            </a:schemeClr>
          </a:solidFill>
          <a:ln w="9525">
            <a:solidFill>
              <a:srgbClr val="000000"/>
            </a:solidFill>
            <a:miter lim="800000"/>
            <a:headEnd/>
            <a:tailEnd/>
          </a:ln>
        </p:spPr>
        <p:txBody>
          <a:bodyPr/>
          <a:lstStyle/>
          <a:p>
            <a:endParaRPr lang="nl-BE"/>
          </a:p>
        </p:txBody>
      </p:sp>
      <p:sp>
        <p:nvSpPr>
          <p:cNvPr id="173" name="Text Box 28">
            <a:extLst>
              <a:ext uri="{FF2B5EF4-FFF2-40B4-BE49-F238E27FC236}">
                <a16:creationId xmlns:a16="http://schemas.microsoft.com/office/drawing/2014/main" id="{BDFE72E0-F19F-43F5-88C1-FB01C77C2CE8}"/>
              </a:ext>
            </a:extLst>
          </p:cNvPr>
          <p:cNvSpPr txBox="1">
            <a:spLocks noChangeArrowheads="1"/>
          </p:cNvSpPr>
          <p:nvPr/>
        </p:nvSpPr>
        <p:spPr bwMode="auto">
          <a:xfrm>
            <a:off x="6016642" y="2277368"/>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Aankoop-journaal</a:t>
            </a:r>
            <a:endParaRPr lang="nl-NL" dirty="0"/>
          </a:p>
        </p:txBody>
      </p:sp>
      <p:sp>
        <p:nvSpPr>
          <p:cNvPr id="174" name="Text Box 28">
            <a:extLst>
              <a:ext uri="{FF2B5EF4-FFF2-40B4-BE49-F238E27FC236}">
                <a16:creationId xmlns:a16="http://schemas.microsoft.com/office/drawing/2014/main" id="{B3E48BF1-C995-4A8C-9DEC-FBECE879837C}"/>
              </a:ext>
            </a:extLst>
          </p:cNvPr>
          <p:cNvSpPr txBox="1">
            <a:spLocks noChangeArrowheads="1"/>
          </p:cNvSpPr>
          <p:nvPr/>
        </p:nvSpPr>
        <p:spPr bwMode="auto">
          <a:xfrm>
            <a:off x="3375152" y="2276531"/>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Verkoop-journaal</a:t>
            </a:r>
            <a:endParaRPr lang="nl-NL" dirty="0"/>
          </a:p>
        </p:txBody>
      </p:sp>
      <p:sp>
        <p:nvSpPr>
          <p:cNvPr id="175" name="Line 29">
            <a:extLst>
              <a:ext uri="{FF2B5EF4-FFF2-40B4-BE49-F238E27FC236}">
                <a16:creationId xmlns:a16="http://schemas.microsoft.com/office/drawing/2014/main" id="{745DBAE9-C9BC-47BA-874F-B4D41C707101}"/>
              </a:ext>
            </a:extLst>
          </p:cNvPr>
          <p:cNvSpPr>
            <a:spLocks noChangeShapeType="1"/>
          </p:cNvSpPr>
          <p:nvPr/>
        </p:nvSpPr>
        <p:spPr bwMode="auto">
          <a:xfrm flipH="1" flipV="1">
            <a:off x="4119954" y="2507991"/>
            <a:ext cx="520765" cy="58771"/>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76" name="Line 29">
            <a:extLst>
              <a:ext uri="{FF2B5EF4-FFF2-40B4-BE49-F238E27FC236}">
                <a16:creationId xmlns:a16="http://schemas.microsoft.com/office/drawing/2014/main" id="{396FCB26-1AED-4400-A4A5-21D96B136BD2}"/>
              </a:ext>
            </a:extLst>
          </p:cNvPr>
          <p:cNvSpPr>
            <a:spLocks noChangeShapeType="1"/>
          </p:cNvSpPr>
          <p:nvPr/>
        </p:nvSpPr>
        <p:spPr bwMode="auto">
          <a:xfrm flipH="1" flipV="1">
            <a:off x="6784432" y="2496882"/>
            <a:ext cx="708114" cy="12422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77" name="Line 29">
            <a:extLst>
              <a:ext uri="{FF2B5EF4-FFF2-40B4-BE49-F238E27FC236}">
                <a16:creationId xmlns:a16="http://schemas.microsoft.com/office/drawing/2014/main" id="{B0DF68ED-E376-443E-8405-CCE3BBCF9238}"/>
              </a:ext>
            </a:extLst>
          </p:cNvPr>
          <p:cNvSpPr>
            <a:spLocks noChangeShapeType="1"/>
          </p:cNvSpPr>
          <p:nvPr/>
        </p:nvSpPr>
        <p:spPr bwMode="auto">
          <a:xfrm flipV="1">
            <a:off x="7023408" y="647849"/>
            <a:ext cx="455510" cy="301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grpSp>
        <p:nvGrpSpPr>
          <p:cNvPr id="178" name="Group 177">
            <a:extLst>
              <a:ext uri="{FF2B5EF4-FFF2-40B4-BE49-F238E27FC236}">
                <a16:creationId xmlns:a16="http://schemas.microsoft.com/office/drawing/2014/main" id="{6E44C189-CC5F-49A9-A961-3BAF820702B5}"/>
              </a:ext>
            </a:extLst>
          </p:cNvPr>
          <p:cNvGrpSpPr/>
          <p:nvPr/>
        </p:nvGrpSpPr>
        <p:grpSpPr>
          <a:xfrm>
            <a:off x="7429279" y="2096273"/>
            <a:ext cx="723762" cy="1097772"/>
            <a:chOff x="7359417" y="2028652"/>
            <a:chExt cx="723762" cy="1097772"/>
          </a:xfrm>
        </p:grpSpPr>
        <p:grpSp>
          <p:nvGrpSpPr>
            <p:cNvPr id="179" name="Group 49">
              <a:extLst>
                <a:ext uri="{FF2B5EF4-FFF2-40B4-BE49-F238E27FC236}">
                  <a16:creationId xmlns:a16="http://schemas.microsoft.com/office/drawing/2014/main" id="{0073CA99-AC2C-4ED6-A6F2-449F49FA7DDA}"/>
                </a:ext>
              </a:extLst>
            </p:cNvPr>
            <p:cNvGrpSpPr>
              <a:grpSpLocks/>
            </p:cNvGrpSpPr>
            <p:nvPr/>
          </p:nvGrpSpPr>
          <p:grpSpPr bwMode="auto">
            <a:xfrm>
              <a:off x="7422685" y="2028652"/>
              <a:ext cx="377491" cy="1097772"/>
              <a:chOff x="5917" y="13117"/>
              <a:chExt cx="893" cy="1980"/>
            </a:xfrm>
          </p:grpSpPr>
          <p:sp>
            <p:nvSpPr>
              <p:cNvPr id="190" name="Rectangle 50">
                <a:extLst>
                  <a:ext uri="{FF2B5EF4-FFF2-40B4-BE49-F238E27FC236}">
                    <a16:creationId xmlns:a16="http://schemas.microsoft.com/office/drawing/2014/main" id="{D18F24B5-B145-4407-8478-5196C2C6432E}"/>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91" name="Freeform 51">
                <a:extLst>
                  <a:ext uri="{FF2B5EF4-FFF2-40B4-BE49-F238E27FC236}">
                    <a16:creationId xmlns:a16="http://schemas.microsoft.com/office/drawing/2014/main" id="{453DB127-59B9-403D-A44F-40933CB91CD4}"/>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92" name="Oval 52">
                <a:extLst>
                  <a:ext uri="{FF2B5EF4-FFF2-40B4-BE49-F238E27FC236}">
                    <a16:creationId xmlns:a16="http://schemas.microsoft.com/office/drawing/2014/main" id="{44CBD022-925B-42A3-965F-F4DF16B5A745}"/>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93" name="Line 53">
                <a:extLst>
                  <a:ext uri="{FF2B5EF4-FFF2-40B4-BE49-F238E27FC236}">
                    <a16:creationId xmlns:a16="http://schemas.microsoft.com/office/drawing/2014/main" id="{DCC67F60-8952-455E-B37F-CB0EE0CA32D3}"/>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94" name="Line 54">
                <a:extLst>
                  <a:ext uri="{FF2B5EF4-FFF2-40B4-BE49-F238E27FC236}">
                    <a16:creationId xmlns:a16="http://schemas.microsoft.com/office/drawing/2014/main" id="{18BDF81B-20D7-4CBD-A3B6-20FD802E2140}"/>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0" name="Text Box 56">
              <a:extLst>
                <a:ext uri="{FF2B5EF4-FFF2-40B4-BE49-F238E27FC236}">
                  <a16:creationId xmlns:a16="http://schemas.microsoft.com/office/drawing/2014/main" id="{98634030-27BC-4B31-9722-2D766DABC19B}"/>
                </a:ext>
              </a:extLst>
            </p:cNvPr>
            <p:cNvSpPr txBox="1">
              <a:spLocks noChangeArrowheads="1"/>
            </p:cNvSpPr>
            <p:nvPr/>
          </p:nvSpPr>
          <p:spPr bwMode="auto">
            <a:xfrm>
              <a:off x="7359417" y="2269479"/>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grpSp>
          <p:nvGrpSpPr>
            <p:cNvPr id="181" name="Group 49">
              <a:extLst>
                <a:ext uri="{FF2B5EF4-FFF2-40B4-BE49-F238E27FC236}">
                  <a16:creationId xmlns:a16="http://schemas.microsoft.com/office/drawing/2014/main" id="{7B53047F-0F3E-43A4-B6CF-20F58356BD9B}"/>
                </a:ext>
              </a:extLst>
            </p:cNvPr>
            <p:cNvGrpSpPr>
              <a:grpSpLocks/>
            </p:cNvGrpSpPr>
            <p:nvPr/>
          </p:nvGrpSpPr>
          <p:grpSpPr bwMode="auto">
            <a:xfrm>
              <a:off x="7723609" y="2039956"/>
              <a:ext cx="359570" cy="1042514"/>
              <a:chOff x="5917" y="13117"/>
              <a:chExt cx="877" cy="1980"/>
            </a:xfrm>
          </p:grpSpPr>
          <p:sp>
            <p:nvSpPr>
              <p:cNvPr id="185" name="Rectangle 50">
                <a:extLst>
                  <a:ext uri="{FF2B5EF4-FFF2-40B4-BE49-F238E27FC236}">
                    <a16:creationId xmlns:a16="http://schemas.microsoft.com/office/drawing/2014/main" id="{26C5F063-328C-430E-9EB0-CE35D043A744}"/>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86" name="Freeform 51">
                <a:extLst>
                  <a:ext uri="{FF2B5EF4-FFF2-40B4-BE49-F238E27FC236}">
                    <a16:creationId xmlns:a16="http://schemas.microsoft.com/office/drawing/2014/main" id="{DB676D12-9113-4742-A9DB-4F290330D6F5}"/>
                  </a:ext>
                </a:extLst>
              </p:cNvPr>
              <p:cNvSpPr>
                <a:spLocks/>
              </p:cNvSpPr>
              <p:nvPr/>
            </p:nvSpPr>
            <p:spPr bwMode="auto">
              <a:xfrm>
                <a:off x="6434"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87" name="Oval 52">
                <a:extLst>
                  <a:ext uri="{FF2B5EF4-FFF2-40B4-BE49-F238E27FC236}">
                    <a16:creationId xmlns:a16="http://schemas.microsoft.com/office/drawing/2014/main" id="{87FF2277-65DD-4212-82E4-37F71E09E1AF}"/>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88" name="Line 53">
                <a:extLst>
                  <a:ext uri="{FF2B5EF4-FFF2-40B4-BE49-F238E27FC236}">
                    <a16:creationId xmlns:a16="http://schemas.microsoft.com/office/drawing/2014/main" id="{803D31A3-94FD-471C-A744-5D795BC0B2E5}"/>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89" name="Line 54">
                <a:extLst>
                  <a:ext uri="{FF2B5EF4-FFF2-40B4-BE49-F238E27FC236}">
                    <a16:creationId xmlns:a16="http://schemas.microsoft.com/office/drawing/2014/main" id="{09B7423D-7960-4A51-B02E-23B6351F6D77}"/>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2" name="Text Box 56">
              <a:extLst>
                <a:ext uri="{FF2B5EF4-FFF2-40B4-BE49-F238E27FC236}">
                  <a16:creationId xmlns:a16="http://schemas.microsoft.com/office/drawing/2014/main" id="{4224098E-B239-4094-9BE2-D1BC7622A579}"/>
                </a:ext>
              </a:extLst>
            </p:cNvPr>
            <p:cNvSpPr txBox="1">
              <a:spLocks noChangeArrowheads="1"/>
            </p:cNvSpPr>
            <p:nvPr/>
          </p:nvSpPr>
          <p:spPr bwMode="auto">
            <a:xfrm>
              <a:off x="7670304" y="2275956"/>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sp>
          <p:nvSpPr>
            <p:cNvPr id="183" name="Freeform: Shape 182">
              <a:extLst>
                <a:ext uri="{FF2B5EF4-FFF2-40B4-BE49-F238E27FC236}">
                  <a16:creationId xmlns:a16="http://schemas.microsoft.com/office/drawing/2014/main" id="{8EE1A3CF-412D-4B84-8D2D-C974BD56C650}"/>
                </a:ext>
              </a:extLst>
            </p:cNvPr>
            <p:cNvSpPr/>
            <p:nvPr/>
          </p:nvSpPr>
          <p:spPr>
            <a:xfrm>
              <a:off x="7448696" y="2048611"/>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4" name="Freeform: Shape 183">
              <a:extLst>
                <a:ext uri="{FF2B5EF4-FFF2-40B4-BE49-F238E27FC236}">
                  <a16:creationId xmlns:a16="http://schemas.microsoft.com/office/drawing/2014/main" id="{1451681F-F26F-4BB5-BE32-CD7C1888BDD3}"/>
                </a:ext>
              </a:extLst>
            </p:cNvPr>
            <p:cNvSpPr/>
            <p:nvPr/>
          </p:nvSpPr>
          <p:spPr>
            <a:xfrm>
              <a:off x="7736053" y="2051618"/>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95" name="Group 194">
            <a:extLst>
              <a:ext uri="{FF2B5EF4-FFF2-40B4-BE49-F238E27FC236}">
                <a16:creationId xmlns:a16="http://schemas.microsoft.com/office/drawing/2014/main" id="{D87A91D0-BEA0-4A62-92CD-939CB9A31C68}"/>
              </a:ext>
            </a:extLst>
          </p:cNvPr>
          <p:cNvGrpSpPr/>
          <p:nvPr/>
        </p:nvGrpSpPr>
        <p:grpSpPr>
          <a:xfrm>
            <a:off x="4568938" y="2092304"/>
            <a:ext cx="915700" cy="1097772"/>
            <a:chOff x="4330976" y="1964167"/>
            <a:chExt cx="915700" cy="1097772"/>
          </a:xfrm>
        </p:grpSpPr>
        <p:sp>
          <p:nvSpPr>
            <p:cNvPr id="196" name="Freeform: Shape 195">
              <a:extLst>
                <a:ext uri="{FF2B5EF4-FFF2-40B4-BE49-F238E27FC236}">
                  <a16:creationId xmlns:a16="http://schemas.microsoft.com/office/drawing/2014/main" id="{D64A3C19-8757-442C-89BE-A5A721CE1B87}"/>
                </a:ext>
              </a:extLst>
            </p:cNvPr>
            <p:cNvSpPr/>
            <p:nvPr/>
          </p:nvSpPr>
          <p:spPr>
            <a:xfrm>
              <a:off x="4432561" y="1981850"/>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97" name="Group 49">
              <a:extLst>
                <a:ext uri="{FF2B5EF4-FFF2-40B4-BE49-F238E27FC236}">
                  <a16:creationId xmlns:a16="http://schemas.microsoft.com/office/drawing/2014/main" id="{AB444400-8083-43C1-AB1E-275877FEBF3F}"/>
                </a:ext>
              </a:extLst>
            </p:cNvPr>
            <p:cNvGrpSpPr>
              <a:grpSpLocks/>
            </p:cNvGrpSpPr>
            <p:nvPr/>
          </p:nvGrpSpPr>
          <p:grpSpPr bwMode="auto">
            <a:xfrm>
              <a:off x="4402758" y="1964167"/>
              <a:ext cx="377491" cy="1097772"/>
              <a:chOff x="5917" y="13117"/>
              <a:chExt cx="893" cy="1980"/>
            </a:xfrm>
          </p:grpSpPr>
          <p:sp>
            <p:nvSpPr>
              <p:cNvPr id="215" name="Rectangle 50">
                <a:extLst>
                  <a:ext uri="{FF2B5EF4-FFF2-40B4-BE49-F238E27FC236}">
                    <a16:creationId xmlns:a16="http://schemas.microsoft.com/office/drawing/2014/main" id="{1C66651E-0A86-40B0-9776-AC5BC453FA1F}"/>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16" name="Freeform 51">
                <a:extLst>
                  <a:ext uri="{FF2B5EF4-FFF2-40B4-BE49-F238E27FC236}">
                    <a16:creationId xmlns:a16="http://schemas.microsoft.com/office/drawing/2014/main" id="{07114501-7A4A-4B50-9C61-E4C8271E718C}"/>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17" name="Oval 52">
                <a:extLst>
                  <a:ext uri="{FF2B5EF4-FFF2-40B4-BE49-F238E27FC236}">
                    <a16:creationId xmlns:a16="http://schemas.microsoft.com/office/drawing/2014/main" id="{B83E4D90-6DB3-44E9-8BA8-C3D970083EA3}"/>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18" name="Line 53">
                <a:extLst>
                  <a:ext uri="{FF2B5EF4-FFF2-40B4-BE49-F238E27FC236}">
                    <a16:creationId xmlns:a16="http://schemas.microsoft.com/office/drawing/2014/main" id="{872E4950-F82A-4CDC-86F1-1D54A6E630E3}"/>
                  </a:ext>
                </a:extLst>
              </p:cNvPr>
              <p:cNvSpPr>
                <a:spLocks noChangeShapeType="1"/>
              </p:cNvSpPr>
              <p:nvPr/>
            </p:nvSpPr>
            <p:spPr bwMode="auto">
              <a:xfrm flipV="1">
                <a:off x="5917" y="13153"/>
                <a:ext cx="540" cy="3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19" name="Line 54">
                <a:extLst>
                  <a:ext uri="{FF2B5EF4-FFF2-40B4-BE49-F238E27FC236}">
                    <a16:creationId xmlns:a16="http://schemas.microsoft.com/office/drawing/2014/main" id="{4CCF4A5F-1151-4E88-97E0-DED3DAD46420}"/>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98" name="Text Box 56">
              <a:extLst>
                <a:ext uri="{FF2B5EF4-FFF2-40B4-BE49-F238E27FC236}">
                  <a16:creationId xmlns:a16="http://schemas.microsoft.com/office/drawing/2014/main" id="{63FC06F3-AD46-4187-9A9B-422168081CA8}"/>
                </a:ext>
              </a:extLst>
            </p:cNvPr>
            <p:cNvSpPr txBox="1">
              <a:spLocks noChangeArrowheads="1"/>
            </p:cNvSpPr>
            <p:nvPr/>
          </p:nvSpPr>
          <p:spPr bwMode="auto">
            <a:xfrm>
              <a:off x="4330976" y="2178044"/>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grpSp>
          <p:nvGrpSpPr>
            <p:cNvPr id="199" name="Group 49">
              <a:extLst>
                <a:ext uri="{FF2B5EF4-FFF2-40B4-BE49-F238E27FC236}">
                  <a16:creationId xmlns:a16="http://schemas.microsoft.com/office/drawing/2014/main" id="{2E1567AA-CEF2-4EEB-A3F2-8DA6EFB6B171}"/>
                </a:ext>
              </a:extLst>
            </p:cNvPr>
            <p:cNvGrpSpPr>
              <a:grpSpLocks/>
            </p:cNvGrpSpPr>
            <p:nvPr/>
          </p:nvGrpSpPr>
          <p:grpSpPr bwMode="auto">
            <a:xfrm>
              <a:off x="4651936" y="2083885"/>
              <a:ext cx="343475" cy="947422"/>
              <a:chOff x="5913" y="13117"/>
              <a:chExt cx="897" cy="1980"/>
            </a:xfrm>
          </p:grpSpPr>
          <p:sp>
            <p:nvSpPr>
              <p:cNvPr id="210" name="Rectangle 50">
                <a:extLst>
                  <a:ext uri="{FF2B5EF4-FFF2-40B4-BE49-F238E27FC236}">
                    <a16:creationId xmlns:a16="http://schemas.microsoft.com/office/drawing/2014/main" id="{6DE30FD9-E13F-42B9-959B-F963BC0A43A7}"/>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11" name="Freeform 51">
                <a:extLst>
                  <a:ext uri="{FF2B5EF4-FFF2-40B4-BE49-F238E27FC236}">
                    <a16:creationId xmlns:a16="http://schemas.microsoft.com/office/drawing/2014/main" id="{789E4377-81B2-4004-9BF2-07E359FF64E4}"/>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12" name="Oval 52">
                <a:extLst>
                  <a:ext uri="{FF2B5EF4-FFF2-40B4-BE49-F238E27FC236}">
                    <a16:creationId xmlns:a16="http://schemas.microsoft.com/office/drawing/2014/main" id="{C55E69B5-03DB-41A4-931B-F6D89DFD8059}"/>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13" name="Line 53">
                <a:extLst>
                  <a:ext uri="{FF2B5EF4-FFF2-40B4-BE49-F238E27FC236}">
                    <a16:creationId xmlns:a16="http://schemas.microsoft.com/office/drawing/2014/main" id="{2133AB6E-E354-409A-A869-E440CE152B1D}"/>
                  </a:ext>
                </a:extLst>
              </p:cNvPr>
              <p:cNvSpPr>
                <a:spLocks noChangeShapeType="1"/>
              </p:cNvSpPr>
              <p:nvPr/>
            </p:nvSpPr>
            <p:spPr bwMode="auto">
              <a:xfrm flipV="1">
                <a:off x="5913" y="13153"/>
                <a:ext cx="544" cy="3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14" name="Line 54">
                <a:extLst>
                  <a:ext uri="{FF2B5EF4-FFF2-40B4-BE49-F238E27FC236}">
                    <a16:creationId xmlns:a16="http://schemas.microsoft.com/office/drawing/2014/main" id="{16601EA0-CBCC-4FE5-AD2D-D361C26B1743}"/>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200" name="Group 49">
              <a:extLst>
                <a:ext uri="{FF2B5EF4-FFF2-40B4-BE49-F238E27FC236}">
                  <a16:creationId xmlns:a16="http://schemas.microsoft.com/office/drawing/2014/main" id="{12C2A8DD-EDD0-46B9-928B-7D50B77D7249}"/>
                </a:ext>
              </a:extLst>
            </p:cNvPr>
            <p:cNvGrpSpPr>
              <a:grpSpLocks/>
            </p:cNvGrpSpPr>
            <p:nvPr/>
          </p:nvGrpSpPr>
          <p:grpSpPr bwMode="auto">
            <a:xfrm>
              <a:off x="4894720" y="1976426"/>
              <a:ext cx="351956" cy="1027231"/>
              <a:chOff x="5911" y="13117"/>
              <a:chExt cx="882" cy="1980"/>
            </a:xfrm>
          </p:grpSpPr>
          <p:sp>
            <p:nvSpPr>
              <p:cNvPr id="205" name="Rectangle 50">
                <a:extLst>
                  <a:ext uri="{FF2B5EF4-FFF2-40B4-BE49-F238E27FC236}">
                    <a16:creationId xmlns:a16="http://schemas.microsoft.com/office/drawing/2014/main" id="{AA4A2EF2-ABA6-4745-98D8-DF5773B43DC2}"/>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06" name="Freeform 51">
                <a:extLst>
                  <a:ext uri="{FF2B5EF4-FFF2-40B4-BE49-F238E27FC236}">
                    <a16:creationId xmlns:a16="http://schemas.microsoft.com/office/drawing/2014/main" id="{68070529-7BD6-4074-A735-352085E36F5A}"/>
                  </a:ext>
                </a:extLst>
              </p:cNvPr>
              <p:cNvSpPr>
                <a:spLocks/>
              </p:cNvSpPr>
              <p:nvPr/>
            </p:nvSpPr>
            <p:spPr bwMode="auto">
              <a:xfrm>
                <a:off x="6433"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07" name="Oval 52">
                <a:extLst>
                  <a:ext uri="{FF2B5EF4-FFF2-40B4-BE49-F238E27FC236}">
                    <a16:creationId xmlns:a16="http://schemas.microsoft.com/office/drawing/2014/main" id="{17BDEFB7-EAAC-4350-AEAF-B1B2C40443B0}"/>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08" name="Line 53">
                <a:extLst>
                  <a:ext uri="{FF2B5EF4-FFF2-40B4-BE49-F238E27FC236}">
                    <a16:creationId xmlns:a16="http://schemas.microsoft.com/office/drawing/2014/main" id="{128591C5-30BD-46C7-9C47-97A5C7B5ADBE}"/>
                  </a:ext>
                </a:extLst>
              </p:cNvPr>
              <p:cNvSpPr>
                <a:spLocks noChangeShapeType="1"/>
              </p:cNvSpPr>
              <p:nvPr/>
            </p:nvSpPr>
            <p:spPr bwMode="auto">
              <a:xfrm flipV="1">
                <a:off x="5911" y="13153"/>
                <a:ext cx="546" cy="3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09" name="Line 54">
                <a:extLst>
                  <a:ext uri="{FF2B5EF4-FFF2-40B4-BE49-F238E27FC236}">
                    <a16:creationId xmlns:a16="http://schemas.microsoft.com/office/drawing/2014/main" id="{B5763C39-CAE0-45B9-BA8A-6669FB666F98}"/>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01" name="Text Box 56">
              <a:extLst>
                <a:ext uri="{FF2B5EF4-FFF2-40B4-BE49-F238E27FC236}">
                  <a16:creationId xmlns:a16="http://schemas.microsoft.com/office/drawing/2014/main" id="{1A1D5C1A-CD71-4E15-A5AB-6AF0062ADCBD}"/>
                </a:ext>
              </a:extLst>
            </p:cNvPr>
            <p:cNvSpPr txBox="1">
              <a:spLocks noChangeArrowheads="1"/>
            </p:cNvSpPr>
            <p:nvPr/>
          </p:nvSpPr>
          <p:spPr bwMode="auto">
            <a:xfrm>
              <a:off x="4572171" y="217649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02" name="Text Box 56">
              <a:extLst>
                <a:ext uri="{FF2B5EF4-FFF2-40B4-BE49-F238E27FC236}">
                  <a16:creationId xmlns:a16="http://schemas.microsoft.com/office/drawing/2014/main" id="{C3D11FA5-DB08-483B-BA58-37B7AC8E7BAC}"/>
                </a:ext>
              </a:extLst>
            </p:cNvPr>
            <p:cNvSpPr txBox="1">
              <a:spLocks noChangeArrowheads="1"/>
            </p:cNvSpPr>
            <p:nvPr/>
          </p:nvSpPr>
          <p:spPr bwMode="auto">
            <a:xfrm>
              <a:off x="4816374" y="2159321"/>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03" name="Freeform: Shape 202">
              <a:extLst>
                <a:ext uri="{FF2B5EF4-FFF2-40B4-BE49-F238E27FC236}">
                  <a16:creationId xmlns:a16="http://schemas.microsoft.com/office/drawing/2014/main" id="{BDC7737A-B7C1-4D50-983A-4BC293E51D9A}"/>
                </a:ext>
              </a:extLst>
            </p:cNvPr>
            <p:cNvSpPr/>
            <p:nvPr/>
          </p:nvSpPr>
          <p:spPr>
            <a:xfrm>
              <a:off x="4903596" y="1987062"/>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4" name="Freeform: Shape 203">
              <a:extLst>
                <a:ext uri="{FF2B5EF4-FFF2-40B4-BE49-F238E27FC236}">
                  <a16:creationId xmlns:a16="http://schemas.microsoft.com/office/drawing/2014/main" id="{F0B64CE3-6593-41DD-87CC-8513A2F40DFB}"/>
                </a:ext>
              </a:extLst>
            </p:cNvPr>
            <p:cNvSpPr/>
            <p:nvPr/>
          </p:nvSpPr>
          <p:spPr>
            <a:xfrm>
              <a:off x="4667459" y="2107642"/>
              <a:ext cx="261257" cy="145701"/>
            </a:xfrm>
            <a:custGeom>
              <a:avLst/>
              <a:gdLst>
                <a:gd name="connsiteX0" fmla="*/ 261257 w 261257"/>
                <a:gd name="connsiteY0" fmla="*/ 5024 h 145701"/>
                <a:gd name="connsiteX1" fmla="*/ 190919 w 261257"/>
                <a:gd name="connsiteY1" fmla="*/ 0 h 145701"/>
                <a:gd name="connsiteX2" fmla="*/ 0 w 261257"/>
                <a:gd name="connsiteY2" fmla="*/ 143189 h 145701"/>
                <a:gd name="connsiteX3" fmla="*/ 175846 w 261257"/>
                <a:gd name="connsiteY3" fmla="*/ 145701 h 145701"/>
                <a:gd name="connsiteX4" fmla="*/ 223576 w 261257"/>
                <a:gd name="connsiteY4" fmla="*/ 95459 h 145701"/>
                <a:gd name="connsiteX5" fmla="*/ 261257 w 261257"/>
                <a:gd name="connsiteY5" fmla="*/ 5024 h 14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7" h="145701">
                  <a:moveTo>
                    <a:pt x="261257" y="5024"/>
                  </a:moveTo>
                  <a:lnTo>
                    <a:pt x="190919" y="0"/>
                  </a:lnTo>
                  <a:lnTo>
                    <a:pt x="0" y="143189"/>
                  </a:lnTo>
                  <a:lnTo>
                    <a:pt x="175846" y="145701"/>
                  </a:lnTo>
                  <a:lnTo>
                    <a:pt x="223576" y="95459"/>
                  </a:lnTo>
                  <a:lnTo>
                    <a:pt x="261257" y="502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220" name="Text Box 4">
            <a:extLst>
              <a:ext uri="{FF2B5EF4-FFF2-40B4-BE49-F238E27FC236}">
                <a16:creationId xmlns:a16="http://schemas.microsoft.com/office/drawing/2014/main" id="{50B3D360-B505-4606-85BA-44CC997B6051}"/>
              </a:ext>
            </a:extLst>
          </p:cNvPr>
          <p:cNvSpPr txBox="1">
            <a:spLocks noChangeArrowheads="1"/>
          </p:cNvSpPr>
          <p:nvPr/>
        </p:nvSpPr>
        <p:spPr bwMode="auto">
          <a:xfrm>
            <a:off x="892596" y="1670469"/>
            <a:ext cx="17145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Algemene rekeningen</a:t>
            </a:r>
            <a:endParaRPr lang="nl-NL"/>
          </a:p>
        </p:txBody>
      </p:sp>
      <p:sp>
        <p:nvSpPr>
          <p:cNvPr id="221" name="Line 29">
            <a:extLst>
              <a:ext uri="{FF2B5EF4-FFF2-40B4-BE49-F238E27FC236}">
                <a16:creationId xmlns:a16="http://schemas.microsoft.com/office/drawing/2014/main" id="{306086E8-675C-4FC2-A33F-3DB1414D9765}"/>
              </a:ext>
            </a:extLst>
          </p:cNvPr>
          <p:cNvSpPr>
            <a:spLocks noChangeShapeType="1"/>
          </p:cNvSpPr>
          <p:nvPr/>
        </p:nvSpPr>
        <p:spPr bwMode="auto">
          <a:xfrm flipH="1" flipV="1">
            <a:off x="2356137" y="2012764"/>
            <a:ext cx="1147993" cy="146950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2" name="TextBox 221">
            <a:extLst>
              <a:ext uri="{FF2B5EF4-FFF2-40B4-BE49-F238E27FC236}">
                <a16:creationId xmlns:a16="http://schemas.microsoft.com/office/drawing/2014/main" id="{CDEE650F-F252-443B-8589-6EADED55C14D}"/>
              </a:ext>
            </a:extLst>
          </p:cNvPr>
          <p:cNvSpPr txBox="1"/>
          <p:nvPr/>
        </p:nvSpPr>
        <p:spPr>
          <a:xfrm rot="3146140">
            <a:off x="2183328" y="2459030"/>
            <a:ext cx="1470724" cy="276999"/>
          </a:xfrm>
          <a:prstGeom prst="rect">
            <a:avLst/>
          </a:prstGeom>
          <a:noFill/>
        </p:spPr>
        <p:txBody>
          <a:bodyPr wrap="none" rtlCol="0">
            <a:spAutoFit/>
          </a:bodyPr>
          <a:lstStyle/>
          <a:p>
            <a:r>
              <a:rPr lang="nl-BE" sz="1200" dirty="0">
                <a:solidFill>
                  <a:schemeClr val="accent1"/>
                </a:solidFill>
              </a:rPr>
              <a:t>Centralisatie 400000</a:t>
            </a:r>
          </a:p>
        </p:txBody>
      </p:sp>
      <p:sp>
        <p:nvSpPr>
          <p:cNvPr id="223" name="Line 29">
            <a:extLst>
              <a:ext uri="{FF2B5EF4-FFF2-40B4-BE49-F238E27FC236}">
                <a16:creationId xmlns:a16="http://schemas.microsoft.com/office/drawing/2014/main" id="{112067E7-F54B-40CA-B9A1-D30ED3BD9756}"/>
              </a:ext>
            </a:extLst>
          </p:cNvPr>
          <p:cNvSpPr>
            <a:spLocks noChangeShapeType="1"/>
          </p:cNvSpPr>
          <p:nvPr/>
        </p:nvSpPr>
        <p:spPr bwMode="auto">
          <a:xfrm flipH="1" flipV="1">
            <a:off x="2078469" y="2022745"/>
            <a:ext cx="1398759" cy="206871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4" name="TextBox 223">
            <a:extLst>
              <a:ext uri="{FF2B5EF4-FFF2-40B4-BE49-F238E27FC236}">
                <a16:creationId xmlns:a16="http://schemas.microsoft.com/office/drawing/2014/main" id="{0091915D-8331-4F2D-907D-7C24AFA9A0F7}"/>
              </a:ext>
            </a:extLst>
          </p:cNvPr>
          <p:cNvSpPr txBox="1"/>
          <p:nvPr/>
        </p:nvSpPr>
        <p:spPr>
          <a:xfrm rot="3407416">
            <a:off x="2086821" y="2842651"/>
            <a:ext cx="1470724" cy="276999"/>
          </a:xfrm>
          <a:prstGeom prst="rect">
            <a:avLst/>
          </a:prstGeom>
          <a:noFill/>
        </p:spPr>
        <p:txBody>
          <a:bodyPr wrap="none" rtlCol="0">
            <a:spAutoFit/>
          </a:bodyPr>
          <a:lstStyle/>
          <a:p>
            <a:r>
              <a:rPr lang="nl-BE" sz="1200" dirty="0">
                <a:solidFill>
                  <a:schemeClr val="accent1"/>
                </a:solidFill>
              </a:rPr>
              <a:t>Centralisatie 440000</a:t>
            </a:r>
          </a:p>
        </p:txBody>
      </p:sp>
      <p:sp>
        <p:nvSpPr>
          <p:cNvPr id="225" name="Freeform: Shape 224">
            <a:extLst>
              <a:ext uri="{FF2B5EF4-FFF2-40B4-BE49-F238E27FC236}">
                <a16:creationId xmlns:a16="http://schemas.microsoft.com/office/drawing/2014/main" id="{072B7099-0434-4D5F-B78B-7F88E0AE57CF}"/>
              </a:ext>
            </a:extLst>
          </p:cNvPr>
          <p:cNvSpPr/>
          <p:nvPr/>
        </p:nvSpPr>
        <p:spPr>
          <a:xfrm>
            <a:off x="3471386" y="3913480"/>
            <a:ext cx="3127023" cy="488947"/>
          </a:xfrm>
          <a:custGeom>
            <a:avLst/>
            <a:gdLst>
              <a:gd name="connsiteX0" fmla="*/ 0 w 3381935"/>
              <a:gd name="connsiteY0" fmla="*/ 174812 h 488947"/>
              <a:gd name="connsiteX1" fmla="*/ 1640541 w 3381935"/>
              <a:gd name="connsiteY1" fmla="*/ 443753 h 488947"/>
              <a:gd name="connsiteX2" fmla="*/ 2575112 w 3381935"/>
              <a:gd name="connsiteY2" fmla="*/ 443753 h 488947"/>
              <a:gd name="connsiteX3" fmla="*/ 3381935 w 3381935"/>
              <a:gd name="connsiteY3" fmla="*/ 0 h 488947"/>
            </a:gdLst>
            <a:ahLst/>
            <a:cxnLst>
              <a:cxn ang="0">
                <a:pos x="connsiteX0" y="connsiteY0"/>
              </a:cxn>
              <a:cxn ang="0">
                <a:pos x="connsiteX1" y="connsiteY1"/>
              </a:cxn>
              <a:cxn ang="0">
                <a:pos x="connsiteX2" y="connsiteY2"/>
              </a:cxn>
              <a:cxn ang="0">
                <a:pos x="connsiteX3" y="connsiteY3"/>
              </a:cxn>
            </a:cxnLst>
            <a:rect l="l" t="t" r="r" b="b"/>
            <a:pathLst>
              <a:path w="3381935" h="488947">
                <a:moveTo>
                  <a:pt x="0" y="174812"/>
                </a:moveTo>
                <a:cubicBezTo>
                  <a:pt x="605678" y="286871"/>
                  <a:pt x="1211356" y="398930"/>
                  <a:pt x="1640541" y="443753"/>
                </a:cubicBezTo>
                <a:cubicBezTo>
                  <a:pt x="2069726" y="488576"/>
                  <a:pt x="2284880" y="517712"/>
                  <a:pt x="2575112" y="443753"/>
                </a:cubicBezTo>
                <a:cubicBezTo>
                  <a:pt x="2865344" y="369794"/>
                  <a:pt x="3123639" y="184897"/>
                  <a:pt x="3381935" y="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6" name="Freeform: Shape 225">
            <a:extLst>
              <a:ext uri="{FF2B5EF4-FFF2-40B4-BE49-F238E27FC236}">
                <a16:creationId xmlns:a16="http://schemas.microsoft.com/office/drawing/2014/main" id="{4FB58277-6C8E-4EB0-9E93-26F79252BF7C}"/>
              </a:ext>
            </a:extLst>
          </p:cNvPr>
          <p:cNvSpPr/>
          <p:nvPr/>
        </p:nvSpPr>
        <p:spPr>
          <a:xfrm>
            <a:off x="3229921" y="248186"/>
            <a:ext cx="4249270" cy="821241"/>
          </a:xfrm>
          <a:custGeom>
            <a:avLst/>
            <a:gdLst>
              <a:gd name="connsiteX0" fmla="*/ 4249270 w 4249270"/>
              <a:gd name="connsiteY0" fmla="*/ 81653 h 821241"/>
              <a:gd name="connsiteX1" fmla="*/ 1855694 w 4249270"/>
              <a:gd name="connsiteY1" fmla="*/ 68206 h 821241"/>
              <a:gd name="connsiteX2" fmla="*/ 0 w 4249270"/>
              <a:gd name="connsiteY2" fmla="*/ 821241 h 821241"/>
            </a:gdLst>
            <a:ahLst/>
            <a:cxnLst>
              <a:cxn ang="0">
                <a:pos x="connsiteX0" y="connsiteY0"/>
              </a:cxn>
              <a:cxn ang="0">
                <a:pos x="connsiteX1" y="connsiteY1"/>
              </a:cxn>
              <a:cxn ang="0">
                <a:pos x="connsiteX2" y="connsiteY2"/>
              </a:cxn>
            </a:cxnLst>
            <a:rect l="l" t="t" r="r" b="b"/>
            <a:pathLst>
              <a:path w="4249270" h="821241">
                <a:moveTo>
                  <a:pt x="4249270" y="81653"/>
                </a:moveTo>
                <a:cubicBezTo>
                  <a:pt x="3406587" y="13297"/>
                  <a:pt x="2563905" y="-55059"/>
                  <a:pt x="1855694" y="68206"/>
                </a:cubicBezTo>
                <a:cubicBezTo>
                  <a:pt x="1147483" y="191471"/>
                  <a:pt x="573741" y="506356"/>
                  <a:pt x="0" y="821241"/>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27" name="Straight Connector 226">
            <a:extLst>
              <a:ext uri="{FF2B5EF4-FFF2-40B4-BE49-F238E27FC236}">
                <a16:creationId xmlns:a16="http://schemas.microsoft.com/office/drawing/2014/main" id="{A15F90E8-9988-43B6-9677-3C6CC0828832}"/>
              </a:ext>
            </a:extLst>
          </p:cNvPr>
          <p:cNvCxnSpPr/>
          <p:nvPr/>
        </p:nvCxnSpPr>
        <p:spPr>
          <a:xfrm flipH="1">
            <a:off x="2159952" y="1071182"/>
            <a:ext cx="1069786" cy="608091"/>
          </a:xfrm>
          <a:prstGeom prst="line">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F46DE530-7DA6-49A1-B454-BC9573B87C8D}"/>
              </a:ext>
            </a:extLst>
          </p:cNvPr>
          <p:cNvSpPr txBox="1"/>
          <p:nvPr/>
        </p:nvSpPr>
        <p:spPr>
          <a:xfrm rot="19858603">
            <a:off x="2512747" y="1011939"/>
            <a:ext cx="1470724" cy="276999"/>
          </a:xfrm>
          <a:prstGeom prst="rect">
            <a:avLst/>
          </a:prstGeom>
          <a:noFill/>
        </p:spPr>
        <p:txBody>
          <a:bodyPr wrap="none" rtlCol="0">
            <a:spAutoFit/>
          </a:bodyPr>
          <a:lstStyle/>
          <a:p>
            <a:r>
              <a:rPr lang="nl-BE" sz="1200" dirty="0">
                <a:solidFill>
                  <a:schemeClr val="accent1"/>
                </a:solidFill>
              </a:rPr>
              <a:t>Centralisatie 550000</a:t>
            </a:r>
          </a:p>
        </p:txBody>
      </p:sp>
      <p:sp>
        <p:nvSpPr>
          <p:cNvPr id="229" name="TextBox 228">
            <a:extLst>
              <a:ext uri="{FF2B5EF4-FFF2-40B4-BE49-F238E27FC236}">
                <a16:creationId xmlns:a16="http://schemas.microsoft.com/office/drawing/2014/main" id="{E1E29CAF-DF2B-4450-824D-FD14E464DE34}"/>
              </a:ext>
            </a:extLst>
          </p:cNvPr>
          <p:cNvSpPr txBox="1"/>
          <p:nvPr/>
        </p:nvSpPr>
        <p:spPr>
          <a:xfrm rot="20225193">
            <a:off x="3013255" y="1123968"/>
            <a:ext cx="2133918" cy="276999"/>
          </a:xfrm>
          <a:prstGeom prst="rect">
            <a:avLst/>
          </a:prstGeom>
          <a:noFill/>
        </p:spPr>
        <p:txBody>
          <a:bodyPr wrap="none" rtlCol="0">
            <a:spAutoFit/>
          </a:bodyPr>
          <a:lstStyle/>
          <a:p>
            <a:r>
              <a:rPr lang="nl-BE" sz="1200" dirty="0">
                <a:solidFill>
                  <a:schemeClr val="accent1"/>
                </a:solidFill>
              </a:rPr>
              <a:t>Inboeking op 41/42/43/45/48</a:t>
            </a:r>
          </a:p>
        </p:txBody>
      </p:sp>
      <p:sp>
        <p:nvSpPr>
          <p:cNvPr id="230" name="AutoShape 18">
            <a:extLst>
              <a:ext uri="{FF2B5EF4-FFF2-40B4-BE49-F238E27FC236}">
                <a16:creationId xmlns:a16="http://schemas.microsoft.com/office/drawing/2014/main" id="{0448BB38-601B-4A8E-BA08-2D42488A883D}"/>
              </a:ext>
            </a:extLst>
          </p:cNvPr>
          <p:cNvSpPr>
            <a:spLocks noChangeArrowheads="1"/>
          </p:cNvSpPr>
          <p:nvPr/>
        </p:nvSpPr>
        <p:spPr bwMode="auto">
          <a:xfrm>
            <a:off x="2042269" y="3377772"/>
            <a:ext cx="800100" cy="88423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1" name="Text Box 19">
            <a:extLst>
              <a:ext uri="{FF2B5EF4-FFF2-40B4-BE49-F238E27FC236}">
                <a16:creationId xmlns:a16="http://schemas.microsoft.com/office/drawing/2014/main" id="{9777A269-D140-4DDB-B57D-7A23A0C7984A}"/>
              </a:ext>
            </a:extLst>
          </p:cNvPr>
          <p:cNvSpPr txBox="1">
            <a:spLocks noChangeArrowheads="1"/>
          </p:cNvSpPr>
          <p:nvPr/>
        </p:nvSpPr>
        <p:spPr bwMode="auto">
          <a:xfrm>
            <a:off x="2055653" y="3455453"/>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Rekening</a:t>
            </a:r>
          </a:p>
          <a:p>
            <a:pPr algn="ctr" eaLnBrk="1" hangingPunct="1"/>
            <a:r>
              <a:rPr lang="nl-NL" sz="1000" dirty="0"/>
              <a:t>(</a:t>
            </a:r>
            <a:r>
              <a:rPr lang="nl-NL" sz="1000" dirty="0" err="1"/>
              <a:t>grootbk</a:t>
            </a:r>
            <a:r>
              <a:rPr lang="nl-NL" sz="1000" dirty="0"/>
              <a:t>)</a:t>
            </a:r>
            <a:endParaRPr lang="nl-NL" dirty="0"/>
          </a:p>
        </p:txBody>
      </p:sp>
      <p:sp>
        <p:nvSpPr>
          <p:cNvPr id="232" name="Line 29">
            <a:extLst>
              <a:ext uri="{FF2B5EF4-FFF2-40B4-BE49-F238E27FC236}">
                <a16:creationId xmlns:a16="http://schemas.microsoft.com/office/drawing/2014/main" id="{8452A5F9-3EB0-4359-B6BD-98A84CB140DB}"/>
              </a:ext>
            </a:extLst>
          </p:cNvPr>
          <p:cNvSpPr>
            <a:spLocks noChangeShapeType="1"/>
          </p:cNvSpPr>
          <p:nvPr/>
        </p:nvSpPr>
        <p:spPr bwMode="auto">
          <a:xfrm>
            <a:off x="1727121" y="2012764"/>
            <a:ext cx="540732" cy="136500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33" name="Line 29">
            <a:extLst>
              <a:ext uri="{FF2B5EF4-FFF2-40B4-BE49-F238E27FC236}">
                <a16:creationId xmlns:a16="http://schemas.microsoft.com/office/drawing/2014/main" id="{51F48220-C596-426F-8A63-1C0094BAAF4D}"/>
              </a:ext>
            </a:extLst>
          </p:cNvPr>
          <p:cNvSpPr>
            <a:spLocks noChangeShapeType="1"/>
          </p:cNvSpPr>
          <p:nvPr/>
        </p:nvSpPr>
        <p:spPr bwMode="auto">
          <a:xfrm flipH="1">
            <a:off x="1464476" y="3604869"/>
            <a:ext cx="576958"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34" name="AutoShape 25">
            <a:extLst>
              <a:ext uri="{FF2B5EF4-FFF2-40B4-BE49-F238E27FC236}">
                <a16:creationId xmlns:a16="http://schemas.microsoft.com/office/drawing/2014/main" id="{7DDC8921-1BBE-4BB2-AE5F-FB704B9ED987}"/>
              </a:ext>
            </a:extLst>
          </p:cNvPr>
          <p:cNvSpPr>
            <a:spLocks noChangeArrowheads="1"/>
          </p:cNvSpPr>
          <p:nvPr/>
        </p:nvSpPr>
        <p:spPr bwMode="auto">
          <a:xfrm>
            <a:off x="678623" y="3370695"/>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5" name="Text Box 26">
            <a:extLst>
              <a:ext uri="{FF2B5EF4-FFF2-40B4-BE49-F238E27FC236}">
                <a16:creationId xmlns:a16="http://schemas.microsoft.com/office/drawing/2014/main" id="{F2EC7D39-AFB1-4F6C-9D27-C0C5CB2E0BB3}"/>
              </a:ext>
            </a:extLst>
          </p:cNvPr>
          <p:cNvSpPr txBox="1">
            <a:spLocks noChangeArrowheads="1"/>
          </p:cNvSpPr>
          <p:nvPr/>
        </p:nvSpPr>
        <p:spPr bwMode="auto">
          <a:xfrm>
            <a:off x="677788" y="3387684"/>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Proef- en saldi balans</a:t>
            </a:r>
            <a:endParaRPr lang="nl-NL" dirty="0"/>
          </a:p>
        </p:txBody>
      </p:sp>
      <p:sp>
        <p:nvSpPr>
          <p:cNvPr id="236" name="AutoShape 48">
            <a:extLst>
              <a:ext uri="{FF2B5EF4-FFF2-40B4-BE49-F238E27FC236}">
                <a16:creationId xmlns:a16="http://schemas.microsoft.com/office/drawing/2014/main" id="{A2822CCB-AB20-4639-BDAA-7D75CA374237}"/>
              </a:ext>
            </a:extLst>
          </p:cNvPr>
          <p:cNvSpPr>
            <a:spLocks noChangeArrowheads="1"/>
          </p:cNvSpPr>
          <p:nvPr/>
        </p:nvSpPr>
        <p:spPr bwMode="auto">
          <a:xfrm>
            <a:off x="1955740" y="5887672"/>
            <a:ext cx="834902" cy="460673"/>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7" name="Text Box 49">
            <a:extLst>
              <a:ext uri="{FF2B5EF4-FFF2-40B4-BE49-F238E27FC236}">
                <a16:creationId xmlns:a16="http://schemas.microsoft.com/office/drawing/2014/main" id="{C6A22598-6747-4893-9BB3-6014BCE63D80}"/>
              </a:ext>
            </a:extLst>
          </p:cNvPr>
          <p:cNvSpPr txBox="1">
            <a:spLocks noChangeArrowheads="1"/>
          </p:cNvSpPr>
          <p:nvPr/>
        </p:nvSpPr>
        <p:spPr bwMode="auto">
          <a:xfrm>
            <a:off x="1979479" y="5931872"/>
            <a:ext cx="826803" cy="72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Eindbalans n-1</a:t>
            </a:r>
            <a:endParaRPr lang="nl-NL" dirty="0"/>
          </a:p>
        </p:txBody>
      </p:sp>
      <p:sp>
        <p:nvSpPr>
          <p:cNvPr id="238" name="Text Box 6">
            <a:extLst>
              <a:ext uri="{FF2B5EF4-FFF2-40B4-BE49-F238E27FC236}">
                <a16:creationId xmlns:a16="http://schemas.microsoft.com/office/drawing/2014/main" id="{27D0E11E-F5F1-4406-BC2B-C340844DB911}"/>
              </a:ext>
            </a:extLst>
          </p:cNvPr>
          <p:cNvSpPr txBox="1">
            <a:spLocks noChangeArrowheads="1"/>
          </p:cNvSpPr>
          <p:nvPr/>
        </p:nvSpPr>
        <p:spPr bwMode="auto">
          <a:xfrm>
            <a:off x="3501798" y="4519510"/>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Diverse Operaties</a:t>
            </a:r>
            <a:endParaRPr lang="nl-NL" dirty="0"/>
          </a:p>
        </p:txBody>
      </p:sp>
      <p:sp>
        <p:nvSpPr>
          <p:cNvPr id="239" name="Line 51">
            <a:extLst>
              <a:ext uri="{FF2B5EF4-FFF2-40B4-BE49-F238E27FC236}">
                <a16:creationId xmlns:a16="http://schemas.microsoft.com/office/drawing/2014/main" id="{2A61DF63-ECAF-4673-B265-8BF56CC2DF5A}"/>
              </a:ext>
            </a:extLst>
          </p:cNvPr>
          <p:cNvSpPr>
            <a:spLocks noChangeShapeType="1"/>
          </p:cNvSpPr>
          <p:nvPr/>
        </p:nvSpPr>
        <p:spPr bwMode="auto">
          <a:xfrm flipV="1">
            <a:off x="2761016" y="4833642"/>
            <a:ext cx="762684" cy="107249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40" name="Line 50">
            <a:extLst>
              <a:ext uri="{FF2B5EF4-FFF2-40B4-BE49-F238E27FC236}">
                <a16:creationId xmlns:a16="http://schemas.microsoft.com/office/drawing/2014/main" id="{5453BF80-B2CB-4741-8010-7C025BC897EA}"/>
              </a:ext>
            </a:extLst>
          </p:cNvPr>
          <p:cNvSpPr>
            <a:spLocks noChangeShapeType="1"/>
          </p:cNvSpPr>
          <p:nvPr/>
        </p:nvSpPr>
        <p:spPr bwMode="auto">
          <a:xfrm flipH="1" flipV="1">
            <a:off x="2356136" y="4262009"/>
            <a:ext cx="1" cy="55306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41" name="AutoShape 25">
            <a:extLst>
              <a:ext uri="{FF2B5EF4-FFF2-40B4-BE49-F238E27FC236}">
                <a16:creationId xmlns:a16="http://schemas.microsoft.com/office/drawing/2014/main" id="{969BF11B-B371-4EE2-B9DC-76DEA15C2042}"/>
              </a:ext>
            </a:extLst>
          </p:cNvPr>
          <p:cNvSpPr>
            <a:spLocks noChangeArrowheads="1"/>
          </p:cNvSpPr>
          <p:nvPr/>
        </p:nvSpPr>
        <p:spPr bwMode="auto">
          <a:xfrm>
            <a:off x="1969229" y="4780096"/>
            <a:ext cx="800100" cy="884237"/>
          </a:xfrm>
          <a:prstGeom prst="flowChartPredefinedProcess">
            <a:avLst/>
          </a:prstGeom>
          <a:solidFill>
            <a:schemeClr val="accent3">
              <a:lumMod val="40000"/>
              <a:lumOff val="60000"/>
            </a:schemeClr>
          </a:solidFill>
          <a:ln w="9525">
            <a:solidFill>
              <a:srgbClr val="000000"/>
            </a:solidFill>
            <a:miter lim="800000"/>
            <a:headEnd/>
            <a:tailEnd/>
          </a:ln>
        </p:spPr>
        <p:txBody>
          <a:bodyPr/>
          <a:lstStyle/>
          <a:p>
            <a:endParaRPr lang="nl-BE"/>
          </a:p>
        </p:txBody>
      </p:sp>
      <p:sp>
        <p:nvSpPr>
          <p:cNvPr id="242" name="Text Box 49">
            <a:extLst>
              <a:ext uri="{FF2B5EF4-FFF2-40B4-BE49-F238E27FC236}">
                <a16:creationId xmlns:a16="http://schemas.microsoft.com/office/drawing/2014/main" id="{28A6E9D9-B799-44FA-965A-CF7A8BA21C75}"/>
              </a:ext>
            </a:extLst>
          </p:cNvPr>
          <p:cNvSpPr txBox="1">
            <a:spLocks noChangeArrowheads="1"/>
          </p:cNvSpPr>
          <p:nvPr/>
        </p:nvSpPr>
        <p:spPr bwMode="auto">
          <a:xfrm>
            <a:off x="1969229" y="4936464"/>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Diversen Journaal</a:t>
            </a:r>
            <a:endParaRPr lang="nl-NL" dirty="0"/>
          </a:p>
        </p:txBody>
      </p:sp>
      <p:sp>
        <p:nvSpPr>
          <p:cNvPr id="243" name="Line 50">
            <a:extLst>
              <a:ext uri="{FF2B5EF4-FFF2-40B4-BE49-F238E27FC236}">
                <a16:creationId xmlns:a16="http://schemas.microsoft.com/office/drawing/2014/main" id="{6D1CFEEA-3A71-4BEC-85A3-7F2E79683043}"/>
              </a:ext>
            </a:extLst>
          </p:cNvPr>
          <p:cNvSpPr>
            <a:spLocks noChangeShapeType="1"/>
          </p:cNvSpPr>
          <p:nvPr/>
        </p:nvSpPr>
        <p:spPr bwMode="auto">
          <a:xfrm flipH="1">
            <a:off x="2761847" y="4693226"/>
            <a:ext cx="739950" cy="169184"/>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nvGrpSpPr>
          <p:cNvPr id="244" name="Group 8">
            <a:extLst>
              <a:ext uri="{FF2B5EF4-FFF2-40B4-BE49-F238E27FC236}">
                <a16:creationId xmlns:a16="http://schemas.microsoft.com/office/drawing/2014/main" id="{22436073-B2F3-40DB-8DBB-1ECCE80BF9D2}"/>
              </a:ext>
            </a:extLst>
          </p:cNvPr>
          <p:cNvGrpSpPr>
            <a:grpSpLocks/>
          </p:cNvGrpSpPr>
          <p:nvPr/>
        </p:nvGrpSpPr>
        <p:grpSpPr bwMode="auto">
          <a:xfrm>
            <a:off x="3076384" y="5587107"/>
            <a:ext cx="389164" cy="1102813"/>
            <a:chOff x="5917" y="13117"/>
            <a:chExt cx="883" cy="1980"/>
          </a:xfrm>
        </p:grpSpPr>
        <p:sp>
          <p:nvSpPr>
            <p:cNvPr id="245" name="Rectangle 9">
              <a:extLst>
                <a:ext uri="{FF2B5EF4-FFF2-40B4-BE49-F238E27FC236}">
                  <a16:creationId xmlns:a16="http://schemas.microsoft.com/office/drawing/2014/main" id="{B36C8922-5752-48A5-989F-40997528C04B}"/>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46" name="Freeform 10">
              <a:extLst>
                <a:ext uri="{FF2B5EF4-FFF2-40B4-BE49-F238E27FC236}">
                  <a16:creationId xmlns:a16="http://schemas.microsoft.com/office/drawing/2014/main" id="{998A8EB6-328B-428A-B557-3A1B0470B9A7}"/>
                </a:ext>
              </a:extLst>
            </p:cNvPr>
            <p:cNvSpPr>
              <a:spLocks/>
            </p:cNvSpPr>
            <p:nvPr/>
          </p:nvSpPr>
          <p:spPr bwMode="auto">
            <a:xfrm>
              <a:off x="644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47" name="Oval 11">
              <a:extLst>
                <a:ext uri="{FF2B5EF4-FFF2-40B4-BE49-F238E27FC236}">
                  <a16:creationId xmlns:a16="http://schemas.microsoft.com/office/drawing/2014/main" id="{47858A75-4AD4-46C8-9BC5-0924D22C6B6A}"/>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48" name="Line 12">
              <a:extLst>
                <a:ext uri="{FF2B5EF4-FFF2-40B4-BE49-F238E27FC236}">
                  <a16:creationId xmlns:a16="http://schemas.microsoft.com/office/drawing/2014/main" id="{98121705-CA31-497F-8A48-0A4923000492}"/>
                </a:ext>
              </a:extLst>
            </p:cNvPr>
            <p:cNvSpPr>
              <a:spLocks noChangeShapeType="1"/>
            </p:cNvSpPr>
            <p:nvPr/>
          </p:nvSpPr>
          <p:spPr bwMode="auto">
            <a:xfrm flipV="1">
              <a:off x="5917" y="13153"/>
              <a:ext cx="540" cy="3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49" name="Line 13">
              <a:extLst>
                <a:ext uri="{FF2B5EF4-FFF2-40B4-BE49-F238E27FC236}">
                  <a16:creationId xmlns:a16="http://schemas.microsoft.com/office/drawing/2014/main" id="{B035143C-43F6-4366-8EDD-2C53E2C9CF51}"/>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50" name="Text Box 15">
            <a:extLst>
              <a:ext uri="{FF2B5EF4-FFF2-40B4-BE49-F238E27FC236}">
                <a16:creationId xmlns:a16="http://schemas.microsoft.com/office/drawing/2014/main" id="{B8CEE256-19BA-401B-8826-F1360F8F72D3}"/>
              </a:ext>
            </a:extLst>
          </p:cNvPr>
          <p:cNvSpPr txBox="1">
            <a:spLocks noChangeArrowheads="1"/>
          </p:cNvSpPr>
          <p:nvPr/>
        </p:nvSpPr>
        <p:spPr bwMode="auto">
          <a:xfrm>
            <a:off x="2901698" y="588844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dirty="0"/>
              <a:t>  DO</a:t>
            </a:r>
            <a:endParaRPr lang="nl-NL" dirty="0"/>
          </a:p>
        </p:txBody>
      </p:sp>
      <p:sp>
        <p:nvSpPr>
          <p:cNvPr id="251" name="TextBox 250">
            <a:extLst>
              <a:ext uri="{FF2B5EF4-FFF2-40B4-BE49-F238E27FC236}">
                <a16:creationId xmlns:a16="http://schemas.microsoft.com/office/drawing/2014/main" id="{F5D2A432-AF75-458E-B755-DF321D7EBDB6}"/>
              </a:ext>
            </a:extLst>
          </p:cNvPr>
          <p:cNvSpPr txBox="1"/>
          <p:nvPr/>
        </p:nvSpPr>
        <p:spPr>
          <a:xfrm>
            <a:off x="3414712" y="5630681"/>
            <a:ext cx="907813" cy="1015663"/>
          </a:xfrm>
          <a:prstGeom prst="rect">
            <a:avLst/>
          </a:prstGeom>
          <a:noFill/>
        </p:spPr>
        <p:txBody>
          <a:bodyPr wrap="none" rtlCol="0">
            <a:spAutoFit/>
          </a:bodyPr>
          <a:lstStyle/>
          <a:p>
            <a:r>
              <a:rPr lang="nl-BE" sz="1200" dirty="0"/>
              <a:t>Contracten</a:t>
            </a:r>
          </a:p>
          <a:p>
            <a:r>
              <a:rPr lang="nl-BE" sz="1200" dirty="0"/>
              <a:t>Personeel</a:t>
            </a:r>
          </a:p>
          <a:p>
            <a:r>
              <a:rPr lang="nl-BE" sz="1200" dirty="0"/>
              <a:t>Vonnissen</a:t>
            </a:r>
          </a:p>
          <a:p>
            <a:r>
              <a:rPr lang="nl-BE" sz="1200" dirty="0"/>
              <a:t>Belastingen</a:t>
            </a:r>
          </a:p>
          <a:p>
            <a:r>
              <a:rPr lang="nl-BE" sz="1200" dirty="0"/>
              <a:t>…</a:t>
            </a:r>
          </a:p>
        </p:txBody>
      </p:sp>
      <p:sp>
        <p:nvSpPr>
          <p:cNvPr id="252" name="Line 51">
            <a:extLst>
              <a:ext uri="{FF2B5EF4-FFF2-40B4-BE49-F238E27FC236}">
                <a16:creationId xmlns:a16="http://schemas.microsoft.com/office/drawing/2014/main" id="{AB2676DA-7016-4ACB-B427-9C93AA007E0B}"/>
              </a:ext>
            </a:extLst>
          </p:cNvPr>
          <p:cNvSpPr>
            <a:spLocks noChangeShapeType="1"/>
          </p:cNvSpPr>
          <p:nvPr/>
        </p:nvSpPr>
        <p:spPr bwMode="auto">
          <a:xfrm flipV="1">
            <a:off x="3696048" y="4833642"/>
            <a:ext cx="147168" cy="75346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pic>
        <p:nvPicPr>
          <p:cNvPr id="253" name="Picture 2" descr="De bronafbeelding bekijken">
            <a:extLst>
              <a:ext uri="{FF2B5EF4-FFF2-40B4-BE49-F238E27FC236}">
                <a16:creationId xmlns:a16="http://schemas.microsoft.com/office/drawing/2014/main" id="{6AE8C10A-B94C-42D6-806D-68FD9D04F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854" y="4504087"/>
            <a:ext cx="1200760" cy="900571"/>
          </a:xfrm>
          <a:prstGeom prst="rect">
            <a:avLst/>
          </a:prstGeom>
          <a:noFill/>
          <a:extLst>
            <a:ext uri="{909E8E84-426E-40DD-AFC4-6F175D3DCCD1}">
              <a14:hiddenFill xmlns:a14="http://schemas.microsoft.com/office/drawing/2010/main">
                <a:solidFill>
                  <a:srgbClr val="FFFFFF"/>
                </a:solidFill>
              </a14:hiddenFill>
            </a:ext>
          </a:extLst>
        </p:spPr>
      </p:pic>
      <p:sp>
        <p:nvSpPr>
          <p:cNvPr id="254" name="AutoShape 48">
            <a:extLst>
              <a:ext uri="{FF2B5EF4-FFF2-40B4-BE49-F238E27FC236}">
                <a16:creationId xmlns:a16="http://schemas.microsoft.com/office/drawing/2014/main" id="{62191B17-36B1-472D-B6FC-2D5E577DC763}"/>
              </a:ext>
            </a:extLst>
          </p:cNvPr>
          <p:cNvSpPr>
            <a:spLocks noChangeArrowheads="1"/>
          </p:cNvSpPr>
          <p:nvPr/>
        </p:nvSpPr>
        <p:spPr bwMode="auto">
          <a:xfrm>
            <a:off x="6229801" y="4585397"/>
            <a:ext cx="1084654" cy="63681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55" name="Text Box 49">
            <a:extLst>
              <a:ext uri="{FF2B5EF4-FFF2-40B4-BE49-F238E27FC236}">
                <a16:creationId xmlns:a16="http://schemas.microsoft.com/office/drawing/2014/main" id="{58F8071E-3B8B-45DC-BA2C-69760A441D9C}"/>
              </a:ext>
            </a:extLst>
          </p:cNvPr>
          <p:cNvSpPr txBox="1">
            <a:spLocks noChangeArrowheads="1"/>
          </p:cNvSpPr>
          <p:nvPr/>
        </p:nvSpPr>
        <p:spPr bwMode="auto">
          <a:xfrm>
            <a:off x="6305247" y="4696263"/>
            <a:ext cx="93608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Afschrijvingstabel</a:t>
            </a:r>
            <a:endParaRPr lang="nl-NL" dirty="0"/>
          </a:p>
        </p:txBody>
      </p:sp>
      <p:sp>
        <p:nvSpPr>
          <p:cNvPr id="256" name="Line 51">
            <a:extLst>
              <a:ext uri="{FF2B5EF4-FFF2-40B4-BE49-F238E27FC236}">
                <a16:creationId xmlns:a16="http://schemas.microsoft.com/office/drawing/2014/main" id="{582E78A6-130A-4D2B-885E-00282C49AB2E}"/>
              </a:ext>
            </a:extLst>
          </p:cNvPr>
          <p:cNvSpPr>
            <a:spLocks noChangeShapeType="1"/>
          </p:cNvSpPr>
          <p:nvPr/>
        </p:nvSpPr>
        <p:spPr bwMode="auto">
          <a:xfrm flipH="1">
            <a:off x="7356180" y="4982013"/>
            <a:ext cx="571501"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nvGrpSpPr>
          <p:cNvPr id="257" name="Group 40">
            <a:extLst>
              <a:ext uri="{FF2B5EF4-FFF2-40B4-BE49-F238E27FC236}">
                <a16:creationId xmlns:a16="http://schemas.microsoft.com/office/drawing/2014/main" id="{D70E6B5E-C328-405F-A97E-113F85882481}"/>
              </a:ext>
            </a:extLst>
          </p:cNvPr>
          <p:cNvGrpSpPr>
            <a:grpSpLocks/>
          </p:cNvGrpSpPr>
          <p:nvPr/>
        </p:nvGrpSpPr>
        <p:grpSpPr bwMode="auto">
          <a:xfrm>
            <a:off x="7399182" y="5659921"/>
            <a:ext cx="1643138" cy="614938"/>
            <a:chOff x="3217" y="6769"/>
            <a:chExt cx="2340" cy="768"/>
          </a:xfrm>
        </p:grpSpPr>
        <p:sp>
          <p:nvSpPr>
            <p:cNvPr id="258" name="AutoShape 41">
              <a:extLst>
                <a:ext uri="{FF2B5EF4-FFF2-40B4-BE49-F238E27FC236}">
                  <a16:creationId xmlns:a16="http://schemas.microsoft.com/office/drawing/2014/main" id="{7E33DDDC-175C-4117-AAF2-AAC32B0A2686}"/>
                </a:ext>
              </a:extLst>
            </p:cNvPr>
            <p:cNvSpPr>
              <a:spLocks noChangeArrowheads="1"/>
            </p:cNvSpPr>
            <p:nvPr/>
          </p:nvSpPr>
          <p:spPr bwMode="auto">
            <a:xfrm>
              <a:off x="321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59" name="AutoShape 42">
              <a:extLst>
                <a:ext uri="{FF2B5EF4-FFF2-40B4-BE49-F238E27FC236}">
                  <a16:creationId xmlns:a16="http://schemas.microsoft.com/office/drawing/2014/main" id="{7F481AC8-3789-43EA-A300-93086F72014E}"/>
                </a:ext>
              </a:extLst>
            </p:cNvPr>
            <p:cNvSpPr>
              <a:spLocks noChangeArrowheads="1"/>
            </p:cNvSpPr>
            <p:nvPr/>
          </p:nvSpPr>
          <p:spPr bwMode="auto">
            <a:xfrm>
              <a:off x="393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60" name="AutoShape 43">
              <a:extLst>
                <a:ext uri="{FF2B5EF4-FFF2-40B4-BE49-F238E27FC236}">
                  <a16:creationId xmlns:a16="http://schemas.microsoft.com/office/drawing/2014/main" id="{51E87E41-0E10-4E1B-B864-505A317D4035}"/>
                </a:ext>
              </a:extLst>
            </p:cNvPr>
            <p:cNvSpPr>
              <a:spLocks noChangeArrowheads="1"/>
            </p:cNvSpPr>
            <p:nvPr/>
          </p:nvSpPr>
          <p:spPr bwMode="auto">
            <a:xfrm>
              <a:off x="465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61" name="Rectangle 44">
              <a:extLst>
                <a:ext uri="{FF2B5EF4-FFF2-40B4-BE49-F238E27FC236}">
                  <a16:creationId xmlns:a16="http://schemas.microsoft.com/office/drawing/2014/main" id="{E2D3AB48-2027-4B5A-9FAC-76BF0FEEDCF2}"/>
                </a:ext>
              </a:extLst>
            </p:cNvPr>
            <p:cNvSpPr>
              <a:spLocks noChangeArrowheads="1"/>
            </p:cNvSpPr>
            <p:nvPr/>
          </p:nvSpPr>
          <p:spPr bwMode="auto">
            <a:xfrm>
              <a:off x="3217" y="6997"/>
              <a:ext cx="2160" cy="540"/>
            </a:xfrm>
            <a:prstGeom prst="rect">
              <a:avLst/>
            </a:prstGeom>
            <a:solidFill>
              <a:srgbClr val="FF0000"/>
            </a:solidFill>
            <a:ln w="9525">
              <a:solidFill>
                <a:srgbClr val="000000"/>
              </a:solidFill>
              <a:miter lim="800000"/>
              <a:headEnd/>
              <a:tailEnd/>
            </a:ln>
          </p:spPr>
          <p:txBody>
            <a:bodyPr/>
            <a:lstStyle/>
            <a:p>
              <a:endParaRPr lang="nl-BE"/>
            </a:p>
          </p:txBody>
        </p:sp>
        <p:sp>
          <p:nvSpPr>
            <p:cNvPr id="262" name="Rectangle 45">
              <a:extLst>
                <a:ext uri="{FF2B5EF4-FFF2-40B4-BE49-F238E27FC236}">
                  <a16:creationId xmlns:a16="http://schemas.microsoft.com/office/drawing/2014/main" id="{CA1BC4B8-8092-40BA-AD7F-EA3377243750}"/>
                </a:ext>
              </a:extLst>
            </p:cNvPr>
            <p:cNvSpPr>
              <a:spLocks noChangeArrowheads="1"/>
            </p:cNvSpPr>
            <p:nvPr/>
          </p:nvSpPr>
          <p:spPr bwMode="auto">
            <a:xfrm>
              <a:off x="411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63" name="Rectangle 46">
              <a:extLst>
                <a:ext uri="{FF2B5EF4-FFF2-40B4-BE49-F238E27FC236}">
                  <a16:creationId xmlns:a16="http://schemas.microsoft.com/office/drawing/2014/main" id="{32B2ECF9-F18B-45C0-9DE1-C6A29DFC3E92}"/>
                </a:ext>
              </a:extLst>
            </p:cNvPr>
            <p:cNvSpPr>
              <a:spLocks noChangeArrowheads="1"/>
            </p:cNvSpPr>
            <p:nvPr/>
          </p:nvSpPr>
          <p:spPr bwMode="auto">
            <a:xfrm>
              <a:off x="357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64" name="Text Box 47">
              <a:extLst>
                <a:ext uri="{FF2B5EF4-FFF2-40B4-BE49-F238E27FC236}">
                  <a16:creationId xmlns:a16="http://schemas.microsoft.com/office/drawing/2014/main" id="{7616F68A-60A3-437A-9697-4ACA75062B04}"/>
                </a:ext>
              </a:extLst>
            </p:cNvPr>
            <p:cNvSpPr txBox="1">
              <a:spLocks noChangeArrowheads="1"/>
            </p:cNvSpPr>
            <p:nvPr/>
          </p:nvSpPr>
          <p:spPr bwMode="auto">
            <a:xfrm>
              <a:off x="4297" y="6949"/>
              <a:ext cx="12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Magazijn</a:t>
              </a:r>
              <a:endParaRPr lang="nl-NL"/>
            </a:p>
          </p:txBody>
        </p:sp>
      </p:grpSp>
      <p:sp>
        <p:nvSpPr>
          <p:cNvPr id="265" name="AutoShape 48">
            <a:extLst>
              <a:ext uri="{FF2B5EF4-FFF2-40B4-BE49-F238E27FC236}">
                <a16:creationId xmlns:a16="http://schemas.microsoft.com/office/drawing/2014/main" id="{EF9216E7-00FE-48AB-B3AF-F1766FCB4167}"/>
              </a:ext>
            </a:extLst>
          </p:cNvPr>
          <p:cNvSpPr>
            <a:spLocks noChangeArrowheads="1"/>
          </p:cNvSpPr>
          <p:nvPr/>
        </p:nvSpPr>
        <p:spPr bwMode="auto">
          <a:xfrm>
            <a:off x="6252634" y="5558102"/>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66" name="Text Box 49">
            <a:extLst>
              <a:ext uri="{FF2B5EF4-FFF2-40B4-BE49-F238E27FC236}">
                <a16:creationId xmlns:a16="http://schemas.microsoft.com/office/drawing/2014/main" id="{FF572364-29EA-40B9-85A2-1F99D143A2DF}"/>
              </a:ext>
            </a:extLst>
          </p:cNvPr>
          <p:cNvSpPr txBox="1">
            <a:spLocks noChangeArrowheads="1"/>
          </p:cNvSpPr>
          <p:nvPr/>
        </p:nvSpPr>
        <p:spPr bwMode="auto">
          <a:xfrm>
            <a:off x="6253466" y="5692340"/>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Inventaris</a:t>
            </a:r>
          </a:p>
          <a:p>
            <a:pPr algn="ctr" eaLnBrk="1" hangingPunct="1"/>
            <a:r>
              <a:rPr lang="nl-NL" sz="1000" dirty="0"/>
              <a:t>lijst</a:t>
            </a:r>
            <a:endParaRPr lang="nl-NL" dirty="0"/>
          </a:p>
        </p:txBody>
      </p:sp>
      <p:sp>
        <p:nvSpPr>
          <p:cNvPr id="267" name="Line 51">
            <a:extLst>
              <a:ext uri="{FF2B5EF4-FFF2-40B4-BE49-F238E27FC236}">
                <a16:creationId xmlns:a16="http://schemas.microsoft.com/office/drawing/2014/main" id="{3B6FFBE7-5A21-4986-8088-751650AA21E6}"/>
              </a:ext>
            </a:extLst>
          </p:cNvPr>
          <p:cNvSpPr>
            <a:spLocks noChangeShapeType="1"/>
          </p:cNvSpPr>
          <p:nvPr/>
        </p:nvSpPr>
        <p:spPr bwMode="auto">
          <a:xfrm flipH="1">
            <a:off x="7032285" y="6043141"/>
            <a:ext cx="449710" cy="578"/>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8" name="Line 51">
            <a:extLst>
              <a:ext uri="{FF2B5EF4-FFF2-40B4-BE49-F238E27FC236}">
                <a16:creationId xmlns:a16="http://schemas.microsoft.com/office/drawing/2014/main" id="{E43DC7C0-21D1-4FD1-85BD-880A9C281155}"/>
              </a:ext>
            </a:extLst>
          </p:cNvPr>
          <p:cNvSpPr>
            <a:spLocks noChangeShapeType="1"/>
          </p:cNvSpPr>
          <p:nvPr/>
        </p:nvSpPr>
        <p:spPr bwMode="auto">
          <a:xfrm flipH="1" flipV="1">
            <a:off x="5216297" y="4683417"/>
            <a:ext cx="1013502" cy="245143"/>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9" name="TextBox 268">
            <a:extLst>
              <a:ext uri="{FF2B5EF4-FFF2-40B4-BE49-F238E27FC236}">
                <a16:creationId xmlns:a16="http://schemas.microsoft.com/office/drawing/2014/main" id="{52072FAA-ED30-40E7-A2B4-8897CC8199B8}"/>
              </a:ext>
            </a:extLst>
          </p:cNvPr>
          <p:cNvSpPr txBox="1"/>
          <p:nvPr/>
        </p:nvSpPr>
        <p:spPr>
          <a:xfrm rot="824002">
            <a:off x="5224414" y="4582555"/>
            <a:ext cx="1062983" cy="276999"/>
          </a:xfrm>
          <a:prstGeom prst="rect">
            <a:avLst/>
          </a:prstGeom>
          <a:noFill/>
        </p:spPr>
        <p:txBody>
          <a:bodyPr wrap="none" rtlCol="0">
            <a:spAutoFit/>
          </a:bodyPr>
          <a:lstStyle/>
          <a:p>
            <a:r>
              <a:rPr lang="nl-BE" sz="1200" dirty="0"/>
              <a:t>Afschrijvingen</a:t>
            </a:r>
          </a:p>
        </p:txBody>
      </p:sp>
      <p:sp>
        <p:nvSpPr>
          <p:cNvPr id="270" name="TextBox 269">
            <a:extLst>
              <a:ext uri="{FF2B5EF4-FFF2-40B4-BE49-F238E27FC236}">
                <a16:creationId xmlns:a16="http://schemas.microsoft.com/office/drawing/2014/main" id="{B71762AF-C941-40D7-995E-5616FF71F8F4}"/>
              </a:ext>
            </a:extLst>
          </p:cNvPr>
          <p:cNvSpPr txBox="1"/>
          <p:nvPr/>
        </p:nvSpPr>
        <p:spPr>
          <a:xfrm rot="1912918">
            <a:off x="5341532" y="5026914"/>
            <a:ext cx="1099354" cy="461665"/>
          </a:xfrm>
          <a:prstGeom prst="rect">
            <a:avLst/>
          </a:prstGeom>
          <a:noFill/>
        </p:spPr>
        <p:txBody>
          <a:bodyPr wrap="square" rtlCol="0">
            <a:spAutoFit/>
          </a:bodyPr>
          <a:lstStyle/>
          <a:p>
            <a:r>
              <a:rPr lang="nl-BE" sz="1200" dirty="0"/>
              <a:t>Voorraad-wijziging</a:t>
            </a:r>
          </a:p>
        </p:txBody>
      </p:sp>
      <p:sp>
        <p:nvSpPr>
          <p:cNvPr id="271" name="Line 51">
            <a:extLst>
              <a:ext uri="{FF2B5EF4-FFF2-40B4-BE49-F238E27FC236}">
                <a16:creationId xmlns:a16="http://schemas.microsoft.com/office/drawing/2014/main" id="{FE9713EF-79E3-4A90-918E-527AFECD1023}"/>
              </a:ext>
            </a:extLst>
          </p:cNvPr>
          <p:cNvSpPr>
            <a:spLocks noChangeShapeType="1"/>
          </p:cNvSpPr>
          <p:nvPr/>
        </p:nvSpPr>
        <p:spPr bwMode="auto">
          <a:xfrm flipH="1" flipV="1">
            <a:off x="5184824" y="4854402"/>
            <a:ext cx="1192302" cy="70369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72" name="Text Box 49">
            <a:extLst>
              <a:ext uri="{FF2B5EF4-FFF2-40B4-BE49-F238E27FC236}">
                <a16:creationId xmlns:a16="http://schemas.microsoft.com/office/drawing/2014/main" id="{2F84D984-EF49-453E-8F38-3E3B32A6F6CB}"/>
              </a:ext>
            </a:extLst>
          </p:cNvPr>
          <p:cNvSpPr txBox="1">
            <a:spLocks noChangeArrowheads="1"/>
          </p:cNvSpPr>
          <p:nvPr/>
        </p:nvSpPr>
        <p:spPr bwMode="auto">
          <a:xfrm>
            <a:off x="4328713" y="5514076"/>
            <a:ext cx="1684887" cy="14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marL="171450" indent="-171450" eaLnBrk="1" hangingPunct="1">
              <a:buFontTx/>
              <a:buChar char="-"/>
            </a:pPr>
            <a:r>
              <a:rPr lang="nl-NL" sz="1000" dirty="0"/>
              <a:t>Voorzieningen</a:t>
            </a:r>
          </a:p>
          <a:p>
            <a:pPr marL="171450" indent="-171450" eaLnBrk="1" hangingPunct="1">
              <a:buFontTx/>
              <a:buChar char="-"/>
            </a:pPr>
            <a:r>
              <a:rPr lang="nl-NL" sz="1000" dirty="0"/>
              <a:t>Correcties</a:t>
            </a:r>
          </a:p>
          <a:p>
            <a:pPr marL="171450" indent="-171450" eaLnBrk="1" hangingPunct="1">
              <a:buFontTx/>
              <a:buChar char="-"/>
            </a:pPr>
            <a:r>
              <a:rPr lang="nl-NL" sz="1000" dirty="0"/>
              <a:t>Te </a:t>
            </a:r>
            <a:r>
              <a:rPr lang="nl-NL" sz="1000" dirty="0" err="1"/>
              <a:t>ontv.ft</a:t>
            </a:r>
            <a:r>
              <a:rPr lang="nl-NL" sz="1000" dirty="0"/>
              <a:t>.</a:t>
            </a:r>
          </a:p>
          <a:p>
            <a:pPr marL="171450" indent="-171450" eaLnBrk="1" hangingPunct="1">
              <a:buFontTx/>
              <a:buChar char="-"/>
            </a:pPr>
            <a:r>
              <a:rPr lang="nl-NL" sz="1000" dirty="0"/>
              <a:t>Te </a:t>
            </a:r>
            <a:r>
              <a:rPr lang="nl-NL" sz="1000" dirty="0" err="1"/>
              <a:t>verz</a:t>
            </a:r>
            <a:r>
              <a:rPr lang="nl-NL" sz="1000" dirty="0"/>
              <a:t>. ft.</a:t>
            </a:r>
          </a:p>
          <a:p>
            <a:pPr marL="171450" indent="-171450" eaLnBrk="1" hangingPunct="1">
              <a:buFontTx/>
              <a:buChar char="-"/>
            </a:pPr>
            <a:r>
              <a:rPr lang="nl-NL" sz="1000" dirty="0" err="1"/>
              <a:t>Waardevermind</a:t>
            </a:r>
            <a:r>
              <a:rPr lang="nl-NL" sz="1000" dirty="0"/>
              <a:t>.</a:t>
            </a:r>
          </a:p>
          <a:p>
            <a:pPr marL="171450" indent="-171450" eaLnBrk="1" hangingPunct="1">
              <a:buFontTx/>
              <a:buChar char="-"/>
            </a:pPr>
            <a:r>
              <a:rPr lang="nl-NL" sz="1000" dirty="0"/>
              <a:t>Compensaties</a:t>
            </a:r>
          </a:p>
          <a:p>
            <a:pPr marL="171450" indent="-171450" eaLnBrk="1" hangingPunct="1">
              <a:buFontTx/>
              <a:buChar char="-"/>
            </a:pPr>
            <a:r>
              <a:rPr lang="nl-NL" sz="1000" dirty="0"/>
              <a:t>Verlopen Intresten</a:t>
            </a:r>
          </a:p>
          <a:p>
            <a:pPr marL="171450" indent="-171450" eaLnBrk="1" hangingPunct="1">
              <a:buFontTx/>
              <a:buChar char="-"/>
            </a:pPr>
            <a:r>
              <a:rPr lang="nl-NL" sz="1000" dirty="0"/>
              <a:t>Resultaatsbestemming</a:t>
            </a:r>
          </a:p>
          <a:p>
            <a:pPr marL="171450" indent="-171450" eaLnBrk="1" hangingPunct="1">
              <a:buFontTx/>
              <a:buChar char="-"/>
            </a:pPr>
            <a:endParaRPr lang="nl-NL" sz="1000" dirty="0"/>
          </a:p>
          <a:p>
            <a:pPr marL="171450" indent="-171450" eaLnBrk="1" hangingPunct="1">
              <a:buFontTx/>
              <a:buChar char="-"/>
            </a:pPr>
            <a:endParaRPr lang="nl-NL" sz="1000" dirty="0"/>
          </a:p>
          <a:p>
            <a:pPr algn="ctr" eaLnBrk="1" hangingPunct="1"/>
            <a:endParaRPr lang="nl-NL" dirty="0"/>
          </a:p>
        </p:txBody>
      </p:sp>
      <p:sp>
        <p:nvSpPr>
          <p:cNvPr id="273" name="Text Box 53">
            <a:extLst>
              <a:ext uri="{FF2B5EF4-FFF2-40B4-BE49-F238E27FC236}">
                <a16:creationId xmlns:a16="http://schemas.microsoft.com/office/drawing/2014/main" id="{2042E51E-9B00-4F62-BB53-C007DD22A88F}"/>
              </a:ext>
            </a:extLst>
          </p:cNvPr>
          <p:cNvSpPr txBox="1">
            <a:spLocks noChangeArrowheads="1"/>
          </p:cNvSpPr>
          <p:nvPr/>
        </p:nvSpPr>
        <p:spPr bwMode="auto">
          <a:xfrm>
            <a:off x="3995428" y="5365916"/>
            <a:ext cx="2087059" cy="457200"/>
          </a:xfrm>
          <a:prstGeom prst="rect">
            <a:avLst/>
          </a:prstGeom>
          <a:noFill/>
          <a:ln>
            <a:noFill/>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b="1" u="sng" dirty="0"/>
              <a:t>Afsluitingsbewerkingen</a:t>
            </a:r>
            <a:endParaRPr lang="nl-NL" b="1" dirty="0"/>
          </a:p>
        </p:txBody>
      </p:sp>
      <p:sp>
        <p:nvSpPr>
          <p:cNvPr id="274" name="Line 51">
            <a:extLst>
              <a:ext uri="{FF2B5EF4-FFF2-40B4-BE49-F238E27FC236}">
                <a16:creationId xmlns:a16="http://schemas.microsoft.com/office/drawing/2014/main" id="{D41AC3AA-D2D0-4A65-84E8-417E074A6DC8}"/>
              </a:ext>
            </a:extLst>
          </p:cNvPr>
          <p:cNvSpPr>
            <a:spLocks noChangeShapeType="1"/>
          </p:cNvSpPr>
          <p:nvPr/>
        </p:nvSpPr>
        <p:spPr bwMode="auto">
          <a:xfrm flipH="1" flipV="1">
            <a:off x="4694747" y="4877219"/>
            <a:ext cx="151178" cy="52743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pic>
        <p:nvPicPr>
          <p:cNvPr id="275" name="Picture 274">
            <a:extLst>
              <a:ext uri="{FF2B5EF4-FFF2-40B4-BE49-F238E27FC236}">
                <a16:creationId xmlns:a16="http://schemas.microsoft.com/office/drawing/2014/main" id="{98653176-F0F1-4FCC-AAB4-58C4D2C065BE}"/>
              </a:ext>
            </a:extLst>
          </p:cNvPr>
          <p:cNvPicPr>
            <a:picLocks noChangeAspect="1"/>
          </p:cNvPicPr>
          <p:nvPr/>
        </p:nvPicPr>
        <p:blipFill>
          <a:blip r:embed="rId3"/>
          <a:stretch>
            <a:fillRect/>
          </a:stretch>
        </p:blipFill>
        <p:spPr>
          <a:xfrm>
            <a:off x="466939" y="4342926"/>
            <a:ext cx="826803" cy="1185717"/>
          </a:xfrm>
          <a:prstGeom prst="rect">
            <a:avLst/>
          </a:prstGeom>
          <a:ln w="38100">
            <a:solidFill>
              <a:srgbClr val="FF0000"/>
            </a:solidFill>
          </a:ln>
        </p:spPr>
      </p:pic>
      <p:sp>
        <p:nvSpPr>
          <p:cNvPr id="276" name="Line 52">
            <a:extLst>
              <a:ext uri="{FF2B5EF4-FFF2-40B4-BE49-F238E27FC236}">
                <a16:creationId xmlns:a16="http://schemas.microsoft.com/office/drawing/2014/main" id="{35148AAD-FEBB-4E61-8C60-B11CB79C9895}"/>
              </a:ext>
            </a:extLst>
          </p:cNvPr>
          <p:cNvSpPr>
            <a:spLocks noChangeShapeType="1"/>
          </p:cNvSpPr>
          <p:nvPr/>
        </p:nvSpPr>
        <p:spPr bwMode="auto">
          <a:xfrm>
            <a:off x="893153" y="3913480"/>
            <a:ext cx="0" cy="38135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77" name="Text Box 55">
            <a:extLst>
              <a:ext uri="{FF2B5EF4-FFF2-40B4-BE49-F238E27FC236}">
                <a16:creationId xmlns:a16="http://schemas.microsoft.com/office/drawing/2014/main" id="{BBD261F6-720A-459A-B556-E271A60C2613}"/>
              </a:ext>
            </a:extLst>
          </p:cNvPr>
          <p:cNvSpPr txBox="1">
            <a:spLocks noChangeArrowheads="1"/>
          </p:cNvSpPr>
          <p:nvPr/>
        </p:nvSpPr>
        <p:spPr bwMode="auto">
          <a:xfrm>
            <a:off x="483410" y="4676596"/>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Jaar-</a:t>
            </a:r>
          </a:p>
          <a:p>
            <a:pPr algn="ctr" eaLnBrk="1" hangingPunct="1"/>
            <a:r>
              <a:rPr lang="nl-NL" sz="1000" dirty="0"/>
              <a:t>Rekening</a:t>
            </a:r>
          </a:p>
          <a:p>
            <a:pPr algn="ctr" eaLnBrk="1" hangingPunct="1"/>
            <a:r>
              <a:rPr lang="nl-NL" sz="1000" dirty="0" err="1"/>
              <a:t>Nat.B.B</a:t>
            </a:r>
            <a:r>
              <a:rPr lang="nl-NL" sz="1000" dirty="0"/>
              <a:t>.</a:t>
            </a:r>
            <a:endParaRPr lang="nl-NL" dirty="0"/>
          </a:p>
        </p:txBody>
      </p:sp>
      <p:sp>
        <p:nvSpPr>
          <p:cNvPr id="278" name="Line 50">
            <a:extLst>
              <a:ext uri="{FF2B5EF4-FFF2-40B4-BE49-F238E27FC236}">
                <a16:creationId xmlns:a16="http://schemas.microsoft.com/office/drawing/2014/main" id="{68B5E679-8A32-4907-8F67-EB74A2276A8B}"/>
              </a:ext>
            </a:extLst>
          </p:cNvPr>
          <p:cNvSpPr>
            <a:spLocks noChangeShapeType="1"/>
          </p:cNvSpPr>
          <p:nvPr/>
        </p:nvSpPr>
        <p:spPr bwMode="auto">
          <a:xfrm flipH="1" flipV="1">
            <a:off x="1338759" y="5505604"/>
            <a:ext cx="629637" cy="40052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 name="TextBox 1">
            <a:extLst>
              <a:ext uri="{FF2B5EF4-FFF2-40B4-BE49-F238E27FC236}">
                <a16:creationId xmlns:a16="http://schemas.microsoft.com/office/drawing/2014/main" id="{31E676A5-75FD-42BC-8773-862CCD3C972B}"/>
              </a:ext>
            </a:extLst>
          </p:cNvPr>
          <p:cNvSpPr txBox="1"/>
          <p:nvPr/>
        </p:nvSpPr>
        <p:spPr>
          <a:xfrm>
            <a:off x="336248" y="5740149"/>
            <a:ext cx="1197572" cy="369332"/>
          </a:xfrm>
          <a:prstGeom prst="rect">
            <a:avLst/>
          </a:prstGeom>
          <a:noFill/>
        </p:spPr>
        <p:txBody>
          <a:bodyPr wrap="none" rtlCol="0">
            <a:spAutoFit/>
          </a:bodyPr>
          <a:lstStyle/>
          <a:p>
            <a:r>
              <a:rPr lang="nl-BE" dirty="0"/>
              <a:t>Toelichting</a:t>
            </a:r>
          </a:p>
        </p:txBody>
      </p:sp>
      <p:sp>
        <p:nvSpPr>
          <p:cNvPr id="3" name="Freeform: Shape 2">
            <a:extLst>
              <a:ext uri="{FF2B5EF4-FFF2-40B4-BE49-F238E27FC236}">
                <a16:creationId xmlns:a16="http://schemas.microsoft.com/office/drawing/2014/main" id="{6D6C120F-CD76-4A61-BB66-F941C491E175}"/>
              </a:ext>
            </a:extLst>
          </p:cNvPr>
          <p:cNvSpPr/>
          <p:nvPr/>
        </p:nvSpPr>
        <p:spPr>
          <a:xfrm>
            <a:off x="818102" y="6092982"/>
            <a:ext cx="2298198" cy="473923"/>
          </a:xfrm>
          <a:custGeom>
            <a:avLst/>
            <a:gdLst>
              <a:gd name="connsiteX0" fmla="*/ 32930 w 2298198"/>
              <a:gd name="connsiteY0" fmla="*/ 0 h 473923"/>
              <a:gd name="connsiteX1" fmla="*/ 286427 w 2298198"/>
              <a:gd name="connsiteY1" fmla="*/ 334978 h 473923"/>
              <a:gd name="connsiteX2" fmla="*/ 2124281 w 2298198"/>
              <a:gd name="connsiteY2" fmla="*/ 461727 h 473923"/>
              <a:gd name="connsiteX3" fmla="*/ 2115227 w 2298198"/>
              <a:gd name="connsiteY3" fmla="*/ 461727 h 473923"/>
            </a:gdLst>
            <a:ahLst/>
            <a:cxnLst>
              <a:cxn ang="0">
                <a:pos x="connsiteX0" y="connsiteY0"/>
              </a:cxn>
              <a:cxn ang="0">
                <a:pos x="connsiteX1" y="connsiteY1"/>
              </a:cxn>
              <a:cxn ang="0">
                <a:pos x="connsiteX2" y="connsiteY2"/>
              </a:cxn>
              <a:cxn ang="0">
                <a:pos x="connsiteX3" y="connsiteY3"/>
              </a:cxn>
            </a:cxnLst>
            <a:rect l="l" t="t" r="r" b="b"/>
            <a:pathLst>
              <a:path w="2298198" h="473923">
                <a:moveTo>
                  <a:pt x="32930" y="0"/>
                </a:moveTo>
                <a:cubicBezTo>
                  <a:pt x="-14601" y="129012"/>
                  <a:pt x="-62132" y="258024"/>
                  <a:pt x="286427" y="334978"/>
                </a:cubicBezTo>
                <a:cubicBezTo>
                  <a:pt x="634986" y="411933"/>
                  <a:pt x="2124281" y="461727"/>
                  <a:pt x="2124281" y="461727"/>
                </a:cubicBezTo>
                <a:cubicBezTo>
                  <a:pt x="2429081" y="482852"/>
                  <a:pt x="2272154" y="472289"/>
                  <a:pt x="2115227" y="461727"/>
                </a:cubicBezTo>
              </a:path>
            </a:pathLst>
          </a:custGeom>
          <a:noFill/>
          <a:ln w="38100">
            <a:solidFill>
              <a:schemeClr val="tx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tangle 3">
            <a:extLst>
              <a:ext uri="{FF2B5EF4-FFF2-40B4-BE49-F238E27FC236}">
                <a16:creationId xmlns:a16="http://schemas.microsoft.com/office/drawing/2014/main" id="{D67E4889-D872-4114-8BA1-515E4CC7DFD6}"/>
              </a:ext>
            </a:extLst>
          </p:cNvPr>
          <p:cNvSpPr/>
          <p:nvPr/>
        </p:nvSpPr>
        <p:spPr>
          <a:xfrm>
            <a:off x="103725" y="140184"/>
            <a:ext cx="8971984" cy="6626626"/>
          </a:xfrm>
          <a:prstGeom prst="rect">
            <a:avLst/>
          </a:prstGeom>
          <a:solidFill>
            <a:srgbClr val="FFFFFF">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0354" name="Rectangle 2"/>
          <p:cNvSpPr>
            <a:spLocks noGrp="1" noChangeArrowheads="1"/>
          </p:cNvSpPr>
          <p:nvPr>
            <p:ph type="title"/>
          </p:nvPr>
        </p:nvSpPr>
        <p:spPr>
          <a:xfrm>
            <a:off x="503564" y="362151"/>
            <a:ext cx="3940175" cy="1325563"/>
          </a:xfrm>
        </p:spPr>
        <p:txBody>
          <a:bodyPr>
            <a:normAutofit/>
          </a:bodyPr>
          <a:lstStyle/>
          <a:p>
            <a:r>
              <a:rPr lang="nl-NL" sz="3800" dirty="0"/>
              <a:t>Verificatie</a:t>
            </a:r>
          </a:p>
        </p:txBody>
      </p:sp>
      <p:sp>
        <p:nvSpPr>
          <p:cNvPr id="323" name="TextBox 322">
            <a:extLst>
              <a:ext uri="{FF2B5EF4-FFF2-40B4-BE49-F238E27FC236}">
                <a16:creationId xmlns:a16="http://schemas.microsoft.com/office/drawing/2014/main" id="{6080D4F1-EBDF-4555-BB60-08490EA49C39}"/>
              </a:ext>
            </a:extLst>
          </p:cNvPr>
          <p:cNvSpPr txBox="1"/>
          <p:nvPr/>
        </p:nvSpPr>
        <p:spPr>
          <a:xfrm rot="1270768">
            <a:off x="5468391" y="5510329"/>
            <a:ext cx="2570768" cy="369332"/>
          </a:xfrm>
          <a:prstGeom prst="rect">
            <a:avLst/>
          </a:prstGeom>
          <a:noFill/>
        </p:spPr>
        <p:txBody>
          <a:bodyPr wrap="none" rtlCol="0">
            <a:spAutoFit/>
          </a:bodyPr>
          <a:lstStyle/>
          <a:p>
            <a:r>
              <a:rPr lang="nl-BE" b="1" dirty="0" err="1">
                <a:solidFill>
                  <a:srgbClr val="4472BE"/>
                </a:solidFill>
              </a:rPr>
              <a:t>Bvb</a:t>
            </a:r>
            <a:r>
              <a:rPr lang="nl-BE" b="1" dirty="0">
                <a:solidFill>
                  <a:srgbClr val="4472BE"/>
                </a:solidFill>
              </a:rPr>
              <a:t>. aangekocht </a:t>
            </a:r>
            <a:r>
              <a:rPr lang="nl-BE" b="1" dirty="0" err="1">
                <a:solidFill>
                  <a:srgbClr val="4472BE"/>
                </a:solidFill>
              </a:rPr>
              <a:t>intercy</a:t>
            </a:r>
            <a:r>
              <a:rPr lang="nl-BE" b="1" dirty="0">
                <a:solidFill>
                  <a:srgbClr val="4472BE"/>
                </a:solidFill>
              </a:rPr>
              <a:t>?</a:t>
            </a:r>
          </a:p>
        </p:txBody>
      </p:sp>
      <p:sp>
        <p:nvSpPr>
          <p:cNvPr id="279" name="AutoShape 48">
            <a:extLst>
              <a:ext uri="{FF2B5EF4-FFF2-40B4-BE49-F238E27FC236}">
                <a16:creationId xmlns:a16="http://schemas.microsoft.com/office/drawing/2014/main" id="{BB1A312A-1237-44F1-8A6A-11BC8FBB1C66}"/>
              </a:ext>
            </a:extLst>
          </p:cNvPr>
          <p:cNvSpPr>
            <a:spLocks noChangeArrowheads="1"/>
          </p:cNvSpPr>
          <p:nvPr/>
        </p:nvSpPr>
        <p:spPr bwMode="auto">
          <a:xfrm>
            <a:off x="6212725" y="4582521"/>
            <a:ext cx="1084654" cy="63681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80" name="Text Box 49">
            <a:extLst>
              <a:ext uri="{FF2B5EF4-FFF2-40B4-BE49-F238E27FC236}">
                <a16:creationId xmlns:a16="http://schemas.microsoft.com/office/drawing/2014/main" id="{5735FD6C-6D56-4379-BAEA-47A60AB6ED6A}"/>
              </a:ext>
            </a:extLst>
          </p:cNvPr>
          <p:cNvSpPr txBox="1">
            <a:spLocks noChangeArrowheads="1"/>
          </p:cNvSpPr>
          <p:nvPr/>
        </p:nvSpPr>
        <p:spPr bwMode="auto">
          <a:xfrm>
            <a:off x="6288171" y="4693387"/>
            <a:ext cx="93608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Afschrijvingstabel</a:t>
            </a:r>
            <a:endParaRPr lang="nl-NL" dirty="0"/>
          </a:p>
        </p:txBody>
      </p:sp>
      <p:pic>
        <p:nvPicPr>
          <p:cNvPr id="281" name="Picture 2" descr="De bronafbeelding bekijken">
            <a:extLst>
              <a:ext uri="{FF2B5EF4-FFF2-40B4-BE49-F238E27FC236}">
                <a16:creationId xmlns:a16="http://schemas.microsoft.com/office/drawing/2014/main" id="{3486875E-6485-49E7-8F58-8ADAA2C93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0566" y="4504086"/>
            <a:ext cx="1200760" cy="900571"/>
          </a:xfrm>
          <a:prstGeom prst="rect">
            <a:avLst/>
          </a:prstGeom>
          <a:noFill/>
          <a:extLst>
            <a:ext uri="{909E8E84-426E-40DD-AFC4-6F175D3DCCD1}">
              <a14:hiddenFill xmlns:a14="http://schemas.microsoft.com/office/drawing/2010/main">
                <a:solidFill>
                  <a:srgbClr val="FFFFFF"/>
                </a:solidFill>
              </a14:hiddenFill>
            </a:ext>
          </a:extLst>
        </p:spPr>
      </p:pic>
      <p:sp>
        <p:nvSpPr>
          <p:cNvPr id="322" name="TextBox 321">
            <a:extLst>
              <a:ext uri="{FF2B5EF4-FFF2-40B4-BE49-F238E27FC236}">
                <a16:creationId xmlns:a16="http://schemas.microsoft.com/office/drawing/2014/main" id="{CFA5B282-A056-4103-A332-6E55F5D8C767}"/>
              </a:ext>
            </a:extLst>
          </p:cNvPr>
          <p:cNvSpPr txBox="1"/>
          <p:nvPr/>
        </p:nvSpPr>
        <p:spPr>
          <a:xfrm rot="1270768">
            <a:off x="5582099" y="5019566"/>
            <a:ext cx="2740302" cy="461665"/>
          </a:xfrm>
          <a:prstGeom prst="rect">
            <a:avLst/>
          </a:prstGeom>
          <a:noFill/>
        </p:spPr>
        <p:txBody>
          <a:bodyPr wrap="none" rtlCol="0">
            <a:spAutoFit/>
          </a:bodyPr>
          <a:lstStyle/>
          <a:p>
            <a:r>
              <a:rPr lang="nl-BE" sz="2400" b="1" dirty="0">
                <a:solidFill>
                  <a:srgbClr val="4472BE"/>
                </a:solidFill>
              </a:rPr>
              <a:t>Volledigheid activa?</a:t>
            </a:r>
          </a:p>
        </p:txBody>
      </p:sp>
      <p:sp>
        <p:nvSpPr>
          <p:cNvPr id="282" name="TextBox 281">
            <a:extLst>
              <a:ext uri="{FF2B5EF4-FFF2-40B4-BE49-F238E27FC236}">
                <a16:creationId xmlns:a16="http://schemas.microsoft.com/office/drawing/2014/main" id="{EDBAAABC-0500-45F3-B664-EFF56C66D0FD}"/>
              </a:ext>
            </a:extLst>
          </p:cNvPr>
          <p:cNvSpPr txBox="1"/>
          <p:nvPr/>
        </p:nvSpPr>
        <p:spPr>
          <a:xfrm rot="1270768">
            <a:off x="6068235" y="5278440"/>
            <a:ext cx="1567096" cy="461665"/>
          </a:xfrm>
          <a:prstGeom prst="rect">
            <a:avLst/>
          </a:prstGeom>
          <a:noFill/>
        </p:spPr>
        <p:txBody>
          <a:bodyPr wrap="none" rtlCol="0">
            <a:spAutoFit/>
          </a:bodyPr>
          <a:lstStyle/>
          <a:p>
            <a:r>
              <a:rPr lang="nl-BE" sz="2400" b="1" dirty="0">
                <a:solidFill>
                  <a:srgbClr val="4472BE"/>
                </a:solidFill>
              </a:rPr>
              <a:t>Herkomst?</a:t>
            </a:r>
          </a:p>
        </p:txBody>
      </p:sp>
      <p:sp>
        <p:nvSpPr>
          <p:cNvPr id="283" name="TextBox 282">
            <a:extLst>
              <a:ext uri="{FF2B5EF4-FFF2-40B4-BE49-F238E27FC236}">
                <a16:creationId xmlns:a16="http://schemas.microsoft.com/office/drawing/2014/main" id="{54BB84B5-C9D6-4740-8CC5-F205DE0BF439}"/>
              </a:ext>
            </a:extLst>
          </p:cNvPr>
          <p:cNvSpPr txBox="1"/>
          <p:nvPr/>
        </p:nvSpPr>
        <p:spPr>
          <a:xfrm rot="1270768">
            <a:off x="5722894" y="5674016"/>
            <a:ext cx="1820883" cy="461665"/>
          </a:xfrm>
          <a:prstGeom prst="rect">
            <a:avLst/>
          </a:prstGeom>
          <a:noFill/>
        </p:spPr>
        <p:txBody>
          <a:bodyPr wrap="none" rtlCol="0">
            <a:spAutoFit/>
          </a:bodyPr>
          <a:lstStyle/>
          <a:p>
            <a:r>
              <a:rPr lang="nl-BE" sz="2400" b="1" dirty="0">
                <a:solidFill>
                  <a:srgbClr val="4472BE"/>
                </a:solidFill>
              </a:rPr>
              <a:t>Waardering?</a:t>
            </a:r>
          </a:p>
        </p:txBody>
      </p:sp>
    </p:spTree>
    <p:extLst>
      <p:ext uri="{BB962C8B-B14F-4D97-AF65-F5344CB8AC3E}">
        <p14:creationId xmlns:p14="http://schemas.microsoft.com/office/powerpoint/2010/main" val="182221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p:bldP spid="279" grpId="0" animBg="1"/>
      <p:bldP spid="280" grpId="0"/>
      <p:bldP spid="322" grpId="0"/>
      <p:bldP spid="282" grpId="0"/>
      <p:bldP spid="283"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5">
            <a:extLst>
              <a:ext uri="{FF2B5EF4-FFF2-40B4-BE49-F238E27FC236}">
                <a16:creationId xmlns:a16="http://schemas.microsoft.com/office/drawing/2014/main" id="{0B7B0A23-3E4D-4750-8903-367E48F341FB}"/>
              </a:ext>
            </a:extLst>
          </p:cNvPr>
          <p:cNvSpPr txBox="1">
            <a:spLocks noChangeArrowheads="1"/>
          </p:cNvSpPr>
          <p:nvPr/>
        </p:nvSpPr>
        <p:spPr bwMode="auto">
          <a:xfrm>
            <a:off x="6806802" y="1689393"/>
            <a:ext cx="186055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Leveranciersrekeningen</a:t>
            </a:r>
            <a:endParaRPr lang="nl-NL"/>
          </a:p>
        </p:txBody>
      </p:sp>
      <p:sp>
        <p:nvSpPr>
          <p:cNvPr id="107" name="Text Box 6">
            <a:extLst>
              <a:ext uri="{FF2B5EF4-FFF2-40B4-BE49-F238E27FC236}">
                <a16:creationId xmlns:a16="http://schemas.microsoft.com/office/drawing/2014/main" id="{4D7CFF46-821D-4034-AE78-3480CF784074}"/>
              </a:ext>
            </a:extLst>
          </p:cNvPr>
          <p:cNvSpPr txBox="1">
            <a:spLocks noChangeArrowheads="1"/>
          </p:cNvSpPr>
          <p:nvPr/>
        </p:nvSpPr>
        <p:spPr bwMode="auto">
          <a:xfrm>
            <a:off x="3843216" y="1670469"/>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Klantenrekeningen</a:t>
            </a:r>
            <a:endParaRPr lang="nl-NL" dirty="0"/>
          </a:p>
        </p:txBody>
      </p:sp>
      <p:sp>
        <p:nvSpPr>
          <p:cNvPr id="111" name="AutoShape 25">
            <a:extLst>
              <a:ext uri="{FF2B5EF4-FFF2-40B4-BE49-F238E27FC236}">
                <a16:creationId xmlns:a16="http://schemas.microsoft.com/office/drawing/2014/main" id="{900650E5-66D1-481F-A834-3C055E276CE8}"/>
              </a:ext>
            </a:extLst>
          </p:cNvPr>
          <p:cNvSpPr>
            <a:spLocks noChangeArrowheads="1"/>
          </p:cNvSpPr>
          <p:nvPr/>
        </p:nvSpPr>
        <p:spPr bwMode="auto">
          <a:xfrm>
            <a:off x="3513354" y="3364710"/>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2" name="Text Box 26">
            <a:extLst>
              <a:ext uri="{FF2B5EF4-FFF2-40B4-BE49-F238E27FC236}">
                <a16:creationId xmlns:a16="http://schemas.microsoft.com/office/drawing/2014/main" id="{B0C70369-3A7C-4533-8AA7-2425CC8EDAA8}"/>
              </a:ext>
            </a:extLst>
          </p:cNvPr>
          <p:cNvSpPr txBox="1">
            <a:spLocks noChangeArrowheads="1"/>
          </p:cNvSpPr>
          <p:nvPr/>
        </p:nvSpPr>
        <p:spPr bwMode="auto">
          <a:xfrm>
            <a:off x="3512519" y="3381699"/>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klanten</a:t>
            </a:r>
            <a:endParaRPr lang="nl-NL" dirty="0"/>
          </a:p>
        </p:txBody>
      </p:sp>
      <p:sp>
        <p:nvSpPr>
          <p:cNvPr id="113" name="AutoShape 27">
            <a:extLst>
              <a:ext uri="{FF2B5EF4-FFF2-40B4-BE49-F238E27FC236}">
                <a16:creationId xmlns:a16="http://schemas.microsoft.com/office/drawing/2014/main" id="{A9D150A9-D36E-4BEA-B4D4-974BCDD2586C}"/>
              </a:ext>
            </a:extLst>
          </p:cNvPr>
          <p:cNvSpPr>
            <a:spLocks noChangeArrowheads="1"/>
          </p:cNvSpPr>
          <p:nvPr/>
        </p:nvSpPr>
        <p:spPr bwMode="auto">
          <a:xfrm>
            <a:off x="4983531" y="3369360"/>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4" name="Text Box 28">
            <a:extLst>
              <a:ext uri="{FF2B5EF4-FFF2-40B4-BE49-F238E27FC236}">
                <a16:creationId xmlns:a16="http://schemas.microsoft.com/office/drawing/2014/main" id="{17AADF20-9A57-4A09-B4B0-249DFBF5909E}"/>
              </a:ext>
            </a:extLst>
          </p:cNvPr>
          <p:cNvSpPr txBox="1">
            <a:spLocks noChangeArrowheads="1"/>
          </p:cNvSpPr>
          <p:nvPr/>
        </p:nvSpPr>
        <p:spPr bwMode="auto">
          <a:xfrm>
            <a:off x="4983531" y="3453497"/>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klant</a:t>
            </a:r>
            <a:endParaRPr lang="nl-NL" dirty="0"/>
          </a:p>
        </p:txBody>
      </p:sp>
      <p:sp>
        <p:nvSpPr>
          <p:cNvPr id="115" name="Line 29">
            <a:extLst>
              <a:ext uri="{FF2B5EF4-FFF2-40B4-BE49-F238E27FC236}">
                <a16:creationId xmlns:a16="http://schemas.microsoft.com/office/drawing/2014/main" id="{07369EAE-DCE6-43E6-BC0F-528144433284}"/>
              </a:ext>
            </a:extLst>
          </p:cNvPr>
          <p:cNvSpPr>
            <a:spLocks noChangeShapeType="1"/>
          </p:cNvSpPr>
          <p:nvPr/>
        </p:nvSpPr>
        <p:spPr bwMode="auto">
          <a:xfrm flipH="1" flipV="1">
            <a:off x="4334243" y="3587752"/>
            <a:ext cx="639404" cy="1073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16" name="Line 30">
            <a:extLst>
              <a:ext uri="{FF2B5EF4-FFF2-40B4-BE49-F238E27FC236}">
                <a16:creationId xmlns:a16="http://schemas.microsoft.com/office/drawing/2014/main" id="{6ACA94D8-888B-4027-A6D9-9D5AEEC1F03D}"/>
              </a:ext>
            </a:extLst>
          </p:cNvPr>
          <p:cNvSpPr>
            <a:spLocks noChangeShapeType="1"/>
          </p:cNvSpPr>
          <p:nvPr/>
        </p:nvSpPr>
        <p:spPr bwMode="auto">
          <a:xfrm>
            <a:off x="4757458" y="2596247"/>
            <a:ext cx="570651" cy="796766"/>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17" name="AutoShape 34">
            <a:extLst>
              <a:ext uri="{FF2B5EF4-FFF2-40B4-BE49-F238E27FC236}">
                <a16:creationId xmlns:a16="http://schemas.microsoft.com/office/drawing/2014/main" id="{F405C0C1-A4CB-4855-9B2F-A699C8BE70F3}"/>
              </a:ext>
            </a:extLst>
          </p:cNvPr>
          <p:cNvSpPr>
            <a:spLocks noChangeArrowheads="1"/>
          </p:cNvSpPr>
          <p:nvPr/>
        </p:nvSpPr>
        <p:spPr bwMode="auto">
          <a:xfrm>
            <a:off x="6591508" y="3350311"/>
            <a:ext cx="800100" cy="68448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18" name="Text Box 35">
            <a:extLst>
              <a:ext uri="{FF2B5EF4-FFF2-40B4-BE49-F238E27FC236}">
                <a16:creationId xmlns:a16="http://schemas.microsoft.com/office/drawing/2014/main" id="{A0418849-58CF-4F77-A078-049D13E5A6FC}"/>
              </a:ext>
            </a:extLst>
          </p:cNvPr>
          <p:cNvSpPr txBox="1">
            <a:spLocks noChangeArrowheads="1"/>
          </p:cNvSpPr>
          <p:nvPr/>
        </p:nvSpPr>
        <p:spPr bwMode="auto">
          <a:xfrm>
            <a:off x="6609249" y="3426123"/>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Lijst </a:t>
            </a:r>
            <a:r>
              <a:rPr lang="nl-NL" sz="1000" dirty="0" err="1"/>
              <a:t>openst</a:t>
            </a:r>
            <a:r>
              <a:rPr lang="nl-NL" sz="1000" dirty="0"/>
              <a:t>.</a:t>
            </a:r>
          </a:p>
          <a:p>
            <a:pPr algn="ctr" eaLnBrk="1" hangingPunct="1"/>
            <a:r>
              <a:rPr lang="nl-BE" sz="1000" dirty="0"/>
              <a:t>lev.</a:t>
            </a:r>
            <a:endParaRPr lang="nl-NL" dirty="0"/>
          </a:p>
        </p:txBody>
      </p:sp>
      <p:sp>
        <p:nvSpPr>
          <p:cNvPr id="140" name="AutoShape 36">
            <a:extLst>
              <a:ext uri="{FF2B5EF4-FFF2-40B4-BE49-F238E27FC236}">
                <a16:creationId xmlns:a16="http://schemas.microsoft.com/office/drawing/2014/main" id="{0A792CDF-2B62-41FC-B408-422B3105C35A}"/>
              </a:ext>
            </a:extLst>
          </p:cNvPr>
          <p:cNvSpPr>
            <a:spLocks noChangeArrowheads="1"/>
          </p:cNvSpPr>
          <p:nvPr/>
        </p:nvSpPr>
        <p:spPr bwMode="auto">
          <a:xfrm>
            <a:off x="8040896" y="3347135"/>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44" name="Text Box 37">
            <a:extLst>
              <a:ext uri="{FF2B5EF4-FFF2-40B4-BE49-F238E27FC236}">
                <a16:creationId xmlns:a16="http://schemas.microsoft.com/office/drawing/2014/main" id="{1BBE8F2F-6F8E-4159-B87A-2008C228E891}"/>
              </a:ext>
            </a:extLst>
          </p:cNvPr>
          <p:cNvSpPr txBox="1">
            <a:spLocks noChangeArrowheads="1"/>
          </p:cNvSpPr>
          <p:nvPr/>
        </p:nvSpPr>
        <p:spPr bwMode="auto">
          <a:xfrm>
            <a:off x="8040896" y="3431272"/>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Historiek</a:t>
            </a:r>
          </a:p>
          <a:p>
            <a:pPr algn="ctr" eaLnBrk="1" hangingPunct="1"/>
            <a:r>
              <a:rPr lang="nl-NL" sz="1000"/>
              <a:t>Per</a:t>
            </a:r>
          </a:p>
          <a:p>
            <a:pPr algn="ctr" eaLnBrk="1" hangingPunct="1"/>
            <a:r>
              <a:rPr lang="nl-NL" sz="1000"/>
              <a:t>leveran-</a:t>
            </a:r>
          </a:p>
          <a:p>
            <a:pPr algn="ctr" eaLnBrk="1" hangingPunct="1"/>
            <a:r>
              <a:rPr lang="nl-BE" sz="1000"/>
              <a:t>cier</a:t>
            </a:r>
            <a:endParaRPr lang="nl-NL"/>
          </a:p>
        </p:txBody>
      </p:sp>
      <p:sp>
        <p:nvSpPr>
          <p:cNvPr id="145" name="Line 38">
            <a:extLst>
              <a:ext uri="{FF2B5EF4-FFF2-40B4-BE49-F238E27FC236}">
                <a16:creationId xmlns:a16="http://schemas.microsoft.com/office/drawing/2014/main" id="{756DC5F3-B92F-40CC-8BAF-9E49E15177DE}"/>
              </a:ext>
            </a:extLst>
          </p:cNvPr>
          <p:cNvSpPr>
            <a:spLocks noChangeShapeType="1"/>
          </p:cNvSpPr>
          <p:nvPr/>
        </p:nvSpPr>
        <p:spPr bwMode="auto">
          <a:xfrm flipH="1">
            <a:off x="7399182" y="3581060"/>
            <a:ext cx="641714" cy="82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46" name="Line 39">
            <a:extLst>
              <a:ext uri="{FF2B5EF4-FFF2-40B4-BE49-F238E27FC236}">
                <a16:creationId xmlns:a16="http://schemas.microsoft.com/office/drawing/2014/main" id="{542D579D-3E57-4D92-8324-9C9FD80144E6}"/>
              </a:ext>
            </a:extLst>
          </p:cNvPr>
          <p:cNvSpPr>
            <a:spLocks noChangeShapeType="1"/>
          </p:cNvSpPr>
          <p:nvPr/>
        </p:nvSpPr>
        <p:spPr bwMode="auto">
          <a:xfrm>
            <a:off x="7778730" y="2717483"/>
            <a:ext cx="703491" cy="65346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51" name="Text Box 6">
            <a:extLst>
              <a:ext uri="{FF2B5EF4-FFF2-40B4-BE49-F238E27FC236}">
                <a16:creationId xmlns:a16="http://schemas.microsoft.com/office/drawing/2014/main" id="{E365A95A-E296-4678-B3DF-DB1F75F981DD}"/>
              </a:ext>
            </a:extLst>
          </p:cNvPr>
          <p:cNvSpPr txBox="1">
            <a:spLocks noChangeArrowheads="1"/>
          </p:cNvSpPr>
          <p:nvPr/>
        </p:nvSpPr>
        <p:spPr bwMode="auto">
          <a:xfrm>
            <a:off x="5308908" y="473453"/>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Bankverrichtingen</a:t>
            </a:r>
            <a:endParaRPr lang="nl-NL" dirty="0"/>
          </a:p>
        </p:txBody>
      </p:sp>
      <p:sp>
        <p:nvSpPr>
          <p:cNvPr id="152" name="Line 30">
            <a:extLst>
              <a:ext uri="{FF2B5EF4-FFF2-40B4-BE49-F238E27FC236}">
                <a16:creationId xmlns:a16="http://schemas.microsoft.com/office/drawing/2014/main" id="{6DE2116A-BDE3-471F-A985-B456F4D0C4A9}"/>
              </a:ext>
            </a:extLst>
          </p:cNvPr>
          <p:cNvSpPr>
            <a:spLocks noChangeShapeType="1"/>
          </p:cNvSpPr>
          <p:nvPr/>
        </p:nvSpPr>
        <p:spPr bwMode="auto">
          <a:xfrm>
            <a:off x="6784432" y="814281"/>
            <a:ext cx="301543" cy="87209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4" name="Line 30">
            <a:extLst>
              <a:ext uri="{FF2B5EF4-FFF2-40B4-BE49-F238E27FC236}">
                <a16:creationId xmlns:a16="http://schemas.microsoft.com/office/drawing/2014/main" id="{CAFFAAFC-D77D-4CD6-B3F3-AF38DE9892C2}"/>
              </a:ext>
            </a:extLst>
          </p:cNvPr>
          <p:cNvSpPr>
            <a:spLocks noChangeShapeType="1"/>
          </p:cNvSpPr>
          <p:nvPr/>
        </p:nvSpPr>
        <p:spPr bwMode="auto">
          <a:xfrm flipH="1">
            <a:off x="5068282" y="816353"/>
            <a:ext cx="392884" cy="84894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5" name="Line 30">
            <a:extLst>
              <a:ext uri="{FF2B5EF4-FFF2-40B4-BE49-F238E27FC236}">
                <a16:creationId xmlns:a16="http://schemas.microsoft.com/office/drawing/2014/main" id="{E983C29D-7366-460B-8DFD-ED10BD33DD4F}"/>
              </a:ext>
            </a:extLst>
          </p:cNvPr>
          <p:cNvSpPr>
            <a:spLocks noChangeShapeType="1"/>
          </p:cNvSpPr>
          <p:nvPr/>
        </p:nvSpPr>
        <p:spPr bwMode="auto">
          <a:xfrm flipH="1">
            <a:off x="2607094" y="680039"/>
            <a:ext cx="2708007" cy="111344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56" name="TextBox 155">
            <a:extLst>
              <a:ext uri="{FF2B5EF4-FFF2-40B4-BE49-F238E27FC236}">
                <a16:creationId xmlns:a16="http://schemas.microsoft.com/office/drawing/2014/main" id="{1423E7E0-7770-4FAB-9EE0-7F333A12BB3E}"/>
              </a:ext>
            </a:extLst>
          </p:cNvPr>
          <p:cNvSpPr txBox="1"/>
          <p:nvPr/>
        </p:nvSpPr>
        <p:spPr>
          <a:xfrm rot="20277168">
            <a:off x="3036033" y="913348"/>
            <a:ext cx="2215222" cy="276999"/>
          </a:xfrm>
          <a:prstGeom prst="rect">
            <a:avLst/>
          </a:prstGeom>
          <a:noFill/>
        </p:spPr>
        <p:txBody>
          <a:bodyPr wrap="none" rtlCol="0">
            <a:spAutoFit/>
          </a:bodyPr>
          <a:lstStyle/>
          <a:p>
            <a:r>
              <a:rPr lang="nl-BE" sz="1200" dirty="0"/>
              <a:t>Andere vorderingen en schulden</a:t>
            </a:r>
          </a:p>
        </p:txBody>
      </p:sp>
      <p:sp>
        <p:nvSpPr>
          <p:cNvPr id="157" name="TextBox 156">
            <a:extLst>
              <a:ext uri="{FF2B5EF4-FFF2-40B4-BE49-F238E27FC236}">
                <a16:creationId xmlns:a16="http://schemas.microsoft.com/office/drawing/2014/main" id="{38238F44-9043-4E8F-9CED-CBFD72617A8E}"/>
              </a:ext>
            </a:extLst>
          </p:cNvPr>
          <p:cNvSpPr txBox="1"/>
          <p:nvPr/>
        </p:nvSpPr>
        <p:spPr>
          <a:xfrm rot="4177885">
            <a:off x="6614429" y="1093342"/>
            <a:ext cx="845937" cy="276999"/>
          </a:xfrm>
          <a:prstGeom prst="rect">
            <a:avLst/>
          </a:prstGeom>
          <a:noFill/>
        </p:spPr>
        <p:txBody>
          <a:bodyPr wrap="none" rtlCol="0">
            <a:spAutoFit/>
          </a:bodyPr>
          <a:lstStyle/>
          <a:p>
            <a:r>
              <a:rPr lang="nl-BE" sz="1200" dirty="0"/>
              <a:t>Betalingen</a:t>
            </a:r>
          </a:p>
        </p:txBody>
      </p:sp>
      <p:sp>
        <p:nvSpPr>
          <p:cNvPr id="160" name="TextBox 159">
            <a:extLst>
              <a:ext uri="{FF2B5EF4-FFF2-40B4-BE49-F238E27FC236}">
                <a16:creationId xmlns:a16="http://schemas.microsoft.com/office/drawing/2014/main" id="{593198E1-DA52-4DCE-BF08-A6839FF3F80A}"/>
              </a:ext>
            </a:extLst>
          </p:cNvPr>
          <p:cNvSpPr txBox="1"/>
          <p:nvPr/>
        </p:nvSpPr>
        <p:spPr>
          <a:xfrm rot="17680079">
            <a:off x="4895505" y="1101778"/>
            <a:ext cx="975908" cy="276999"/>
          </a:xfrm>
          <a:prstGeom prst="rect">
            <a:avLst/>
          </a:prstGeom>
          <a:noFill/>
        </p:spPr>
        <p:txBody>
          <a:bodyPr wrap="none" rtlCol="0">
            <a:spAutoFit/>
          </a:bodyPr>
          <a:lstStyle/>
          <a:p>
            <a:r>
              <a:rPr lang="nl-BE" sz="1200" dirty="0"/>
              <a:t>Ontvangsten</a:t>
            </a:r>
          </a:p>
        </p:txBody>
      </p:sp>
      <p:sp>
        <p:nvSpPr>
          <p:cNvPr id="161" name="AutoShape 48">
            <a:extLst>
              <a:ext uri="{FF2B5EF4-FFF2-40B4-BE49-F238E27FC236}">
                <a16:creationId xmlns:a16="http://schemas.microsoft.com/office/drawing/2014/main" id="{62D932D2-A62A-436D-B92A-CCC9A68B659B}"/>
              </a:ext>
            </a:extLst>
          </p:cNvPr>
          <p:cNvSpPr>
            <a:spLocks noChangeArrowheads="1"/>
          </p:cNvSpPr>
          <p:nvPr/>
        </p:nvSpPr>
        <p:spPr bwMode="auto">
          <a:xfrm>
            <a:off x="7481253" y="244002"/>
            <a:ext cx="800100" cy="884237"/>
          </a:xfrm>
          <a:prstGeom prst="flowChartPredefinedProcess">
            <a:avLst/>
          </a:prstGeom>
          <a:solidFill>
            <a:schemeClr val="accent1">
              <a:lumMod val="20000"/>
              <a:lumOff val="80000"/>
            </a:schemeClr>
          </a:solidFill>
          <a:ln w="9525">
            <a:solidFill>
              <a:srgbClr val="000000"/>
            </a:solidFill>
            <a:miter lim="800000"/>
            <a:headEnd/>
            <a:tailEnd/>
          </a:ln>
        </p:spPr>
        <p:txBody>
          <a:bodyPr/>
          <a:lstStyle/>
          <a:p>
            <a:endParaRPr lang="nl-BE"/>
          </a:p>
        </p:txBody>
      </p:sp>
      <p:sp>
        <p:nvSpPr>
          <p:cNvPr id="162" name="Text Box 35">
            <a:extLst>
              <a:ext uri="{FF2B5EF4-FFF2-40B4-BE49-F238E27FC236}">
                <a16:creationId xmlns:a16="http://schemas.microsoft.com/office/drawing/2014/main" id="{77C7AD64-EAFE-406C-BBD2-8BB3605E5F7F}"/>
              </a:ext>
            </a:extLst>
          </p:cNvPr>
          <p:cNvSpPr txBox="1">
            <a:spLocks noChangeArrowheads="1"/>
          </p:cNvSpPr>
          <p:nvPr/>
        </p:nvSpPr>
        <p:spPr bwMode="auto">
          <a:xfrm>
            <a:off x="7481253" y="432702"/>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Bank-journaal</a:t>
            </a:r>
            <a:endParaRPr lang="nl-NL" dirty="0"/>
          </a:p>
        </p:txBody>
      </p:sp>
      <p:grpSp>
        <p:nvGrpSpPr>
          <p:cNvPr id="163" name="Group 17">
            <a:extLst>
              <a:ext uri="{FF2B5EF4-FFF2-40B4-BE49-F238E27FC236}">
                <a16:creationId xmlns:a16="http://schemas.microsoft.com/office/drawing/2014/main" id="{7D51C6AE-FFB3-40C0-AAEA-5FD4C0313D3E}"/>
              </a:ext>
            </a:extLst>
          </p:cNvPr>
          <p:cNvGrpSpPr>
            <a:grpSpLocks/>
          </p:cNvGrpSpPr>
          <p:nvPr/>
        </p:nvGrpSpPr>
        <p:grpSpPr bwMode="auto">
          <a:xfrm>
            <a:off x="5800012" y="881666"/>
            <a:ext cx="741035" cy="456408"/>
            <a:chOff x="2677" y="11893"/>
            <a:chExt cx="1249" cy="1080"/>
          </a:xfrm>
        </p:grpSpPr>
        <p:sp>
          <p:nvSpPr>
            <p:cNvPr id="164" name="Line 18">
              <a:extLst>
                <a:ext uri="{FF2B5EF4-FFF2-40B4-BE49-F238E27FC236}">
                  <a16:creationId xmlns:a16="http://schemas.microsoft.com/office/drawing/2014/main" id="{8AC667EE-922F-498D-8A0E-F982BA5BE2B4}"/>
                </a:ext>
              </a:extLst>
            </p:cNvPr>
            <p:cNvSpPr>
              <a:spLocks noChangeShapeType="1"/>
            </p:cNvSpPr>
            <p:nvPr/>
          </p:nvSpPr>
          <p:spPr bwMode="auto">
            <a:xfrm flipV="1">
              <a:off x="2677" y="11893"/>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65" name="Group 19">
              <a:extLst>
                <a:ext uri="{FF2B5EF4-FFF2-40B4-BE49-F238E27FC236}">
                  <a16:creationId xmlns:a16="http://schemas.microsoft.com/office/drawing/2014/main" id="{776CE1F7-2C25-40DC-AADB-C2446C40E2D9}"/>
                </a:ext>
              </a:extLst>
            </p:cNvPr>
            <p:cNvGrpSpPr>
              <a:grpSpLocks/>
            </p:cNvGrpSpPr>
            <p:nvPr/>
          </p:nvGrpSpPr>
          <p:grpSpPr bwMode="auto">
            <a:xfrm>
              <a:off x="2677" y="11893"/>
              <a:ext cx="1249" cy="1080"/>
              <a:chOff x="2317" y="11533"/>
              <a:chExt cx="1249" cy="1080"/>
            </a:xfrm>
          </p:grpSpPr>
          <p:sp>
            <p:nvSpPr>
              <p:cNvPr id="166" name="Rectangle 20">
                <a:extLst>
                  <a:ext uri="{FF2B5EF4-FFF2-40B4-BE49-F238E27FC236}">
                    <a16:creationId xmlns:a16="http://schemas.microsoft.com/office/drawing/2014/main" id="{B670C25C-7000-4121-8F3E-8147A5EF0A1B}"/>
                  </a:ext>
                </a:extLst>
              </p:cNvPr>
              <p:cNvSpPr>
                <a:spLocks noChangeArrowheads="1"/>
              </p:cNvSpPr>
              <p:nvPr/>
            </p:nvSpPr>
            <p:spPr bwMode="auto">
              <a:xfrm>
                <a:off x="2317" y="11713"/>
                <a:ext cx="508" cy="900"/>
              </a:xfrm>
              <a:prstGeom prst="rect">
                <a:avLst/>
              </a:prstGeom>
              <a:solidFill>
                <a:srgbClr val="FF0000"/>
              </a:solidFill>
              <a:ln w="9525">
                <a:solidFill>
                  <a:srgbClr val="000000"/>
                </a:solidFill>
                <a:miter lim="800000"/>
                <a:headEnd/>
                <a:tailEnd/>
              </a:ln>
            </p:spPr>
            <p:txBody>
              <a:bodyPr/>
              <a:lstStyle/>
              <a:p>
                <a:endParaRPr lang="nl-BE"/>
              </a:p>
            </p:txBody>
          </p:sp>
          <p:sp>
            <p:nvSpPr>
              <p:cNvPr id="167" name="Freeform 21">
                <a:extLst>
                  <a:ext uri="{FF2B5EF4-FFF2-40B4-BE49-F238E27FC236}">
                    <a16:creationId xmlns:a16="http://schemas.microsoft.com/office/drawing/2014/main" id="{683D5887-1D27-4723-AD14-0278C416F9C8}"/>
                  </a:ext>
                </a:extLst>
              </p:cNvPr>
              <p:cNvSpPr>
                <a:spLocks/>
              </p:cNvSpPr>
              <p:nvPr/>
            </p:nvSpPr>
            <p:spPr bwMode="auto">
              <a:xfrm>
                <a:off x="2843" y="11533"/>
                <a:ext cx="723" cy="1080"/>
              </a:xfrm>
              <a:custGeom>
                <a:avLst/>
                <a:gdLst>
                  <a:gd name="T0" fmla="*/ 0 w 360"/>
                  <a:gd name="T1" fmla="*/ 32 h 1980"/>
                  <a:gd name="T2" fmla="*/ 5856 w 360"/>
                  <a:gd name="T3" fmla="*/ 0 h 1980"/>
                  <a:gd name="T4" fmla="*/ 5856 w 360"/>
                  <a:gd name="T5" fmla="*/ 143 h 1980"/>
                  <a:gd name="T6" fmla="*/ 0 w 360"/>
                  <a:gd name="T7" fmla="*/ 175 h 1980"/>
                  <a:gd name="T8" fmla="*/ 0 w 360"/>
                  <a:gd name="T9" fmla="*/ 32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68" name="Line 22">
                <a:extLst>
                  <a:ext uri="{FF2B5EF4-FFF2-40B4-BE49-F238E27FC236}">
                    <a16:creationId xmlns:a16="http://schemas.microsoft.com/office/drawing/2014/main" id="{7BAA6589-1298-4F34-BB51-50AEA9897DBC}"/>
                  </a:ext>
                </a:extLst>
              </p:cNvPr>
              <p:cNvSpPr>
                <a:spLocks noChangeShapeType="1"/>
              </p:cNvSpPr>
              <p:nvPr/>
            </p:nvSpPr>
            <p:spPr bwMode="auto">
              <a:xfrm>
                <a:off x="3216" y="11543"/>
                <a:ext cx="1" cy="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69" name="Oval 23">
                <a:extLst>
                  <a:ext uri="{FF2B5EF4-FFF2-40B4-BE49-F238E27FC236}">
                    <a16:creationId xmlns:a16="http://schemas.microsoft.com/office/drawing/2014/main" id="{82284AFC-FB65-4A18-A00D-4150BB04AC77}"/>
                  </a:ext>
                </a:extLst>
              </p:cNvPr>
              <p:cNvSpPr>
                <a:spLocks noChangeArrowheads="1"/>
              </p:cNvSpPr>
              <p:nvPr/>
            </p:nvSpPr>
            <p:spPr bwMode="auto">
              <a:xfrm>
                <a:off x="2497" y="12253"/>
                <a:ext cx="180" cy="180"/>
              </a:xfrm>
              <a:prstGeom prst="ellipse">
                <a:avLst/>
              </a:prstGeom>
              <a:solidFill>
                <a:srgbClr val="FFFFFF"/>
              </a:solidFill>
              <a:ln w="9525">
                <a:solidFill>
                  <a:srgbClr val="000000"/>
                </a:solidFill>
                <a:round/>
                <a:headEnd/>
                <a:tailEnd/>
              </a:ln>
            </p:spPr>
            <p:txBody>
              <a:bodyPr/>
              <a:lstStyle/>
              <a:p>
                <a:endParaRPr lang="nl-BE"/>
              </a:p>
            </p:txBody>
          </p:sp>
        </p:grpSp>
      </p:grpSp>
      <p:sp>
        <p:nvSpPr>
          <p:cNvPr id="170" name="Text Box 56">
            <a:extLst>
              <a:ext uri="{FF2B5EF4-FFF2-40B4-BE49-F238E27FC236}">
                <a16:creationId xmlns:a16="http://schemas.microsoft.com/office/drawing/2014/main" id="{0C10344D-FC63-4FFB-A406-5A85D9B0FF75}"/>
              </a:ext>
            </a:extLst>
          </p:cNvPr>
          <p:cNvSpPr txBox="1">
            <a:spLocks noChangeArrowheads="1"/>
          </p:cNvSpPr>
          <p:nvPr/>
        </p:nvSpPr>
        <p:spPr bwMode="auto">
          <a:xfrm>
            <a:off x="5725061" y="92040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B</a:t>
            </a:r>
            <a:endParaRPr lang="nl-NL" dirty="0"/>
          </a:p>
        </p:txBody>
      </p:sp>
      <p:sp>
        <p:nvSpPr>
          <p:cNvPr id="171" name="AutoShape 27">
            <a:extLst>
              <a:ext uri="{FF2B5EF4-FFF2-40B4-BE49-F238E27FC236}">
                <a16:creationId xmlns:a16="http://schemas.microsoft.com/office/drawing/2014/main" id="{BE3B4326-8CD9-41DE-8F60-213E6FD82A01}"/>
              </a:ext>
            </a:extLst>
          </p:cNvPr>
          <p:cNvSpPr>
            <a:spLocks noChangeArrowheads="1"/>
          </p:cNvSpPr>
          <p:nvPr/>
        </p:nvSpPr>
        <p:spPr bwMode="auto">
          <a:xfrm>
            <a:off x="6030117" y="2154531"/>
            <a:ext cx="800100" cy="884237"/>
          </a:xfrm>
          <a:prstGeom prst="flowChartPredefinedProcess">
            <a:avLst/>
          </a:prstGeom>
          <a:solidFill>
            <a:schemeClr val="accent2">
              <a:lumMod val="40000"/>
              <a:lumOff val="60000"/>
            </a:schemeClr>
          </a:solidFill>
          <a:ln w="9525">
            <a:solidFill>
              <a:srgbClr val="000000"/>
            </a:solidFill>
            <a:miter lim="800000"/>
            <a:headEnd/>
            <a:tailEnd/>
          </a:ln>
        </p:spPr>
        <p:txBody>
          <a:bodyPr/>
          <a:lstStyle/>
          <a:p>
            <a:endParaRPr lang="nl-BE"/>
          </a:p>
        </p:txBody>
      </p:sp>
      <p:sp>
        <p:nvSpPr>
          <p:cNvPr id="172" name="AutoShape 27">
            <a:extLst>
              <a:ext uri="{FF2B5EF4-FFF2-40B4-BE49-F238E27FC236}">
                <a16:creationId xmlns:a16="http://schemas.microsoft.com/office/drawing/2014/main" id="{19E0B68C-E749-4B06-AA3F-36E7A8D63027}"/>
              </a:ext>
            </a:extLst>
          </p:cNvPr>
          <p:cNvSpPr>
            <a:spLocks noChangeArrowheads="1"/>
          </p:cNvSpPr>
          <p:nvPr/>
        </p:nvSpPr>
        <p:spPr bwMode="auto">
          <a:xfrm>
            <a:off x="3347537" y="2155901"/>
            <a:ext cx="800100" cy="884237"/>
          </a:xfrm>
          <a:prstGeom prst="flowChartPredefinedProcess">
            <a:avLst/>
          </a:prstGeom>
          <a:solidFill>
            <a:schemeClr val="accent6">
              <a:lumMod val="40000"/>
              <a:lumOff val="60000"/>
            </a:schemeClr>
          </a:solidFill>
          <a:ln w="9525">
            <a:solidFill>
              <a:srgbClr val="000000"/>
            </a:solidFill>
            <a:miter lim="800000"/>
            <a:headEnd/>
            <a:tailEnd/>
          </a:ln>
        </p:spPr>
        <p:txBody>
          <a:bodyPr/>
          <a:lstStyle/>
          <a:p>
            <a:endParaRPr lang="nl-BE"/>
          </a:p>
        </p:txBody>
      </p:sp>
      <p:sp>
        <p:nvSpPr>
          <p:cNvPr id="173" name="Text Box 28">
            <a:extLst>
              <a:ext uri="{FF2B5EF4-FFF2-40B4-BE49-F238E27FC236}">
                <a16:creationId xmlns:a16="http://schemas.microsoft.com/office/drawing/2014/main" id="{BDFE72E0-F19F-43F5-88C1-FB01C77C2CE8}"/>
              </a:ext>
            </a:extLst>
          </p:cNvPr>
          <p:cNvSpPr txBox="1">
            <a:spLocks noChangeArrowheads="1"/>
          </p:cNvSpPr>
          <p:nvPr/>
        </p:nvSpPr>
        <p:spPr bwMode="auto">
          <a:xfrm>
            <a:off x="6016642" y="2277368"/>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Aankoop-journaal</a:t>
            </a:r>
            <a:endParaRPr lang="nl-NL" dirty="0"/>
          </a:p>
        </p:txBody>
      </p:sp>
      <p:sp>
        <p:nvSpPr>
          <p:cNvPr id="174" name="Text Box 28">
            <a:extLst>
              <a:ext uri="{FF2B5EF4-FFF2-40B4-BE49-F238E27FC236}">
                <a16:creationId xmlns:a16="http://schemas.microsoft.com/office/drawing/2014/main" id="{B3E48BF1-C995-4A8C-9DEC-FBECE879837C}"/>
              </a:ext>
            </a:extLst>
          </p:cNvPr>
          <p:cNvSpPr txBox="1">
            <a:spLocks noChangeArrowheads="1"/>
          </p:cNvSpPr>
          <p:nvPr/>
        </p:nvSpPr>
        <p:spPr bwMode="auto">
          <a:xfrm>
            <a:off x="3375152" y="2276531"/>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Verkoop-journaal</a:t>
            </a:r>
            <a:endParaRPr lang="nl-NL" dirty="0"/>
          </a:p>
        </p:txBody>
      </p:sp>
      <p:sp>
        <p:nvSpPr>
          <p:cNvPr id="175" name="Line 29">
            <a:extLst>
              <a:ext uri="{FF2B5EF4-FFF2-40B4-BE49-F238E27FC236}">
                <a16:creationId xmlns:a16="http://schemas.microsoft.com/office/drawing/2014/main" id="{745DBAE9-C9BC-47BA-874F-B4D41C707101}"/>
              </a:ext>
            </a:extLst>
          </p:cNvPr>
          <p:cNvSpPr>
            <a:spLocks noChangeShapeType="1"/>
          </p:cNvSpPr>
          <p:nvPr/>
        </p:nvSpPr>
        <p:spPr bwMode="auto">
          <a:xfrm flipH="1" flipV="1">
            <a:off x="4119954" y="2507991"/>
            <a:ext cx="520765" cy="58771"/>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76" name="Line 29">
            <a:extLst>
              <a:ext uri="{FF2B5EF4-FFF2-40B4-BE49-F238E27FC236}">
                <a16:creationId xmlns:a16="http://schemas.microsoft.com/office/drawing/2014/main" id="{396FCB26-1AED-4400-A4A5-21D96B136BD2}"/>
              </a:ext>
            </a:extLst>
          </p:cNvPr>
          <p:cNvSpPr>
            <a:spLocks noChangeShapeType="1"/>
          </p:cNvSpPr>
          <p:nvPr/>
        </p:nvSpPr>
        <p:spPr bwMode="auto">
          <a:xfrm flipH="1" flipV="1">
            <a:off x="6784432" y="2496882"/>
            <a:ext cx="708114" cy="12422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177" name="Line 29">
            <a:extLst>
              <a:ext uri="{FF2B5EF4-FFF2-40B4-BE49-F238E27FC236}">
                <a16:creationId xmlns:a16="http://schemas.microsoft.com/office/drawing/2014/main" id="{B0DF68ED-E376-443E-8405-CCE3BBCF9238}"/>
              </a:ext>
            </a:extLst>
          </p:cNvPr>
          <p:cNvSpPr>
            <a:spLocks noChangeShapeType="1"/>
          </p:cNvSpPr>
          <p:nvPr/>
        </p:nvSpPr>
        <p:spPr bwMode="auto">
          <a:xfrm flipV="1">
            <a:off x="7023408" y="647849"/>
            <a:ext cx="455510" cy="3014"/>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grpSp>
        <p:nvGrpSpPr>
          <p:cNvPr id="178" name="Group 177">
            <a:extLst>
              <a:ext uri="{FF2B5EF4-FFF2-40B4-BE49-F238E27FC236}">
                <a16:creationId xmlns:a16="http://schemas.microsoft.com/office/drawing/2014/main" id="{6E44C189-CC5F-49A9-A961-3BAF820702B5}"/>
              </a:ext>
            </a:extLst>
          </p:cNvPr>
          <p:cNvGrpSpPr/>
          <p:nvPr/>
        </p:nvGrpSpPr>
        <p:grpSpPr>
          <a:xfrm>
            <a:off x="7429279" y="2096273"/>
            <a:ext cx="723762" cy="1097772"/>
            <a:chOff x="7359417" y="2028652"/>
            <a:chExt cx="723762" cy="1097772"/>
          </a:xfrm>
        </p:grpSpPr>
        <p:grpSp>
          <p:nvGrpSpPr>
            <p:cNvPr id="179" name="Group 49">
              <a:extLst>
                <a:ext uri="{FF2B5EF4-FFF2-40B4-BE49-F238E27FC236}">
                  <a16:creationId xmlns:a16="http://schemas.microsoft.com/office/drawing/2014/main" id="{0073CA99-AC2C-4ED6-A6F2-449F49FA7DDA}"/>
                </a:ext>
              </a:extLst>
            </p:cNvPr>
            <p:cNvGrpSpPr>
              <a:grpSpLocks/>
            </p:cNvGrpSpPr>
            <p:nvPr/>
          </p:nvGrpSpPr>
          <p:grpSpPr bwMode="auto">
            <a:xfrm>
              <a:off x="7422685" y="2028652"/>
              <a:ext cx="377491" cy="1097772"/>
              <a:chOff x="5917" y="13117"/>
              <a:chExt cx="893" cy="1980"/>
            </a:xfrm>
          </p:grpSpPr>
          <p:sp>
            <p:nvSpPr>
              <p:cNvPr id="190" name="Rectangle 50">
                <a:extLst>
                  <a:ext uri="{FF2B5EF4-FFF2-40B4-BE49-F238E27FC236}">
                    <a16:creationId xmlns:a16="http://schemas.microsoft.com/office/drawing/2014/main" id="{D18F24B5-B145-4407-8478-5196C2C6432E}"/>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91" name="Freeform 51">
                <a:extLst>
                  <a:ext uri="{FF2B5EF4-FFF2-40B4-BE49-F238E27FC236}">
                    <a16:creationId xmlns:a16="http://schemas.microsoft.com/office/drawing/2014/main" id="{453DB127-59B9-403D-A44F-40933CB91CD4}"/>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92" name="Oval 52">
                <a:extLst>
                  <a:ext uri="{FF2B5EF4-FFF2-40B4-BE49-F238E27FC236}">
                    <a16:creationId xmlns:a16="http://schemas.microsoft.com/office/drawing/2014/main" id="{44CBD022-925B-42A3-965F-F4DF16B5A745}"/>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93" name="Line 53">
                <a:extLst>
                  <a:ext uri="{FF2B5EF4-FFF2-40B4-BE49-F238E27FC236}">
                    <a16:creationId xmlns:a16="http://schemas.microsoft.com/office/drawing/2014/main" id="{DCC67F60-8952-455E-B37F-CB0EE0CA32D3}"/>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94" name="Line 54">
                <a:extLst>
                  <a:ext uri="{FF2B5EF4-FFF2-40B4-BE49-F238E27FC236}">
                    <a16:creationId xmlns:a16="http://schemas.microsoft.com/office/drawing/2014/main" id="{18BDF81B-20D7-4CBD-A3B6-20FD802E2140}"/>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0" name="Text Box 56">
              <a:extLst>
                <a:ext uri="{FF2B5EF4-FFF2-40B4-BE49-F238E27FC236}">
                  <a16:creationId xmlns:a16="http://schemas.microsoft.com/office/drawing/2014/main" id="{98634030-27BC-4B31-9722-2D766DABC19B}"/>
                </a:ext>
              </a:extLst>
            </p:cNvPr>
            <p:cNvSpPr txBox="1">
              <a:spLocks noChangeArrowheads="1"/>
            </p:cNvSpPr>
            <p:nvPr/>
          </p:nvSpPr>
          <p:spPr bwMode="auto">
            <a:xfrm>
              <a:off x="7359417" y="2269479"/>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grpSp>
          <p:nvGrpSpPr>
            <p:cNvPr id="181" name="Group 49">
              <a:extLst>
                <a:ext uri="{FF2B5EF4-FFF2-40B4-BE49-F238E27FC236}">
                  <a16:creationId xmlns:a16="http://schemas.microsoft.com/office/drawing/2014/main" id="{7B53047F-0F3E-43A4-B6CF-20F58356BD9B}"/>
                </a:ext>
              </a:extLst>
            </p:cNvPr>
            <p:cNvGrpSpPr>
              <a:grpSpLocks/>
            </p:cNvGrpSpPr>
            <p:nvPr/>
          </p:nvGrpSpPr>
          <p:grpSpPr bwMode="auto">
            <a:xfrm>
              <a:off x="7723609" y="2039956"/>
              <a:ext cx="359570" cy="1042514"/>
              <a:chOff x="5917" y="13117"/>
              <a:chExt cx="877" cy="1980"/>
            </a:xfrm>
          </p:grpSpPr>
          <p:sp>
            <p:nvSpPr>
              <p:cNvPr id="185" name="Rectangle 50">
                <a:extLst>
                  <a:ext uri="{FF2B5EF4-FFF2-40B4-BE49-F238E27FC236}">
                    <a16:creationId xmlns:a16="http://schemas.microsoft.com/office/drawing/2014/main" id="{26C5F063-328C-430E-9EB0-CE35D043A744}"/>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86" name="Freeform 51">
                <a:extLst>
                  <a:ext uri="{FF2B5EF4-FFF2-40B4-BE49-F238E27FC236}">
                    <a16:creationId xmlns:a16="http://schemas.microsoft.com/office/drawing/2014/main" id="{DB676D12-9113-4742-A9DB-4F290330D6F5}"/>
                  </a:ext>
                </a:extLst>
              </p:cNvPr>
              <p:cNvSpPr>
                <a:spLocks/>
              </p:cNvSpPr>
              <p:nvPr/>
            </p:nvSpPr>
            <p:spPr bwMode="auto">
              <a:xfrm>
                <a:off x="6434"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87" name="Oval 52">
                <a:extLst>
                  <a:ext uri="{FF2B5EF4-FFF2-40B4-BE49-F238E27FC236}">
                    <a16:creationId xmlns:a16="http://schemas.microsoft.com/office/drawing/2014/main" id="{87FF2277-65DD-4212-82E4-37F71E09E1AF}"/>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88" name="Line 53">
                <a:extLst>
                  <a:ext uri="{FF2B5EF4-FFF2-40B4-BE49-F238E27FC236}">
                    <a16:creationId xmlns:a16="http://schemas.microsoft.com/office/drawing/2014/main" id="{803D31A3-94FD-471C-A744-5D795BC0B2E5}"/>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89" name="Line 54">
                <a:extLst>
                  <a:ext uri="{FF2B5EF4-FFF2-40B4-BE49-F238E27FC236}">
                    <a16:creationId xmlns:a16="http://schemas.microsoft.com/office/drawing/2014/main" id="{09B7423D-7960-4A51-B02E-23B6351F6D77}"/>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82" name="Text Box 56">
              <a:extLst>
                <a:ext uri="{FF2B5EF4-FFF2-40B4-BE49-F238E27FC236}">
                  <a16:creationId xmlns:a16="http://schemas.microsoft.com/office/drawing/2014/main" id="{4224098E-B239-4094-9BE2-D1BC7622A579}"/>
                </a:ext>
              </a:extLst>
            </p:cNvPr>
            <p:cNvSpPr txBox="1">
              <a:spLocks noChangeArrowheads="1"/>
            </p:cNvSpPr>
            <p:nvPr/>
          </p:nvSpPr>
          <p:spPr bwMode="auto">
            <a:xfrm>
              <a:off x="7670304" y="2275956"/>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sp>
          <p:nvSpPr>
            <p:cNvPr id="183" name="Freeform: Shape 182">
              <a:extLst>
                <a:ext uri="{FF2B5EF4-FFF2-40B4-BE49-F238E27FC236}">
                  <a16:creationId xmlns:a16="http://schemas.microsoft.com/office/drawing/2014/main" id="{8EE1A3CF-412D-4B84-8D2D-C974BD56C650}"/>
                </a:ext>
              </a:extLst>
            </p:cNvPr>
            <p:cNvSpPr/>
            <p:nvPr/>
          </p:nvSpPr>
          <p:spPr>
            <a:xfrm>
              <a:off x="7448696" y="2048611"/>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4" name="Freeform: Shape 183">
              <a:extLst>
                <a:ext uri="{FF2B5EF4-FFF2-40B4-BE49-F238E27FC236}">
                  <a16:creationId xmlns:a16="http://schemas.microsoft.com/office/drawing/2014/main" id="{1451681F-F26F-4BB5-BE32-CD7C1888BDD3}"/>
                </a:ext>
              </a:extLst>
            </p:cNvPr>
            <p:cNvSpPr/>
            <p:nvPr/>
          </p:nvSpPr>
          <p:spPr>
            <a:xfrm>
              <a:off x="7736053" y="2051618"/>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95" name="Group 194">
            <a:extLst>
              <a:ext uri="{FF2B5EF4-FFF2-40B4-BE49-F238E27FC236}">
                <a16:creationId xmlns:a16="http://schemas.microsoft.com/office/drawing/2014/main" id="{D87A91D0-BEA0-4A62-92CD-939CB9A31C68}"/>
              </a:ext>
            </a:extLst>
          </p:cNvPr>
          <p:cNvGrpSpPr/>
          <p:nvPr/>
        </p:nvGrpSpPr>
        <p:grpSpPr>
          <a:xfrm>
            <a:off x="4568938" y="2092304"/>
            <a:ext cx="915700" cy="1097772"/>
            <a:chOff x="4330976" y="1964167"/>
            <a:chExt cx="915700" cy="1097772"/>
          </a:xfrm>
        </p:grpSpPr>
        <p:sp>
          <p:nvSpPr>
            <p:cNvPr id="196" name="Freeform: Shape 195">
              <a:extLst>
                <a:ext uri="{FF2B5EF4-FFF2-40B4-BE49-F238E27FC236}">
                  <a16:creationId xmlns:a16="http://schemas.microsoft.com/office/drawing/2014/main" id="{D64A3C19-8757-442C-89BE-A5A721CE1B87}"/>
                </a:ext>
              </a:extLst>
            </p:cNvPr>
            <p:cNvSpPr/>
            <p:nvPr/>
          </p:nvSpPr>
          <p:spPr>
            <a:xfrm>
              <a:off x="4432561" y="1981850"/>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97" name="Group 49">
              <a:extLst>
                <a:ext uri="{FF2B5EF4-FFF2-40B4-BE49-F238E27FC236}">
                  <a16:creationId xmlns:a16="http://schemas.microsoft.com/office/drawing/2014/main" id="{AB444400-8083-43C1-AB1E-275877FEBF3F}"/>
                </a:ext>
              </a:extLst>
            </p:cNvPr>
            <p:cNvGrpSpPr>
              <a:grpSpLocks/>
            </p:cNvGrpSpPr>
            <p:nvPr/>
          </p:nvGrpSpPr>
          <p:grpSpPr bwMode="auto">
            <a:xfrm>
              <a:off x="4402758" y="1964167"/>
              <a:ext cx="377491" cy="1097772"/>
              <a:chOff x="5917" y="13117"/>
              <a:chExt cx="893" cy="1980"/>
            </a:xfrm>
          </p:grpSpPr>
          <p:sp>
            <p:nvSpPr>
              <p:cNvPr id="215" name="Rectangle 50">
                <a:extLst>
                  <a:ext uri="{FF2B5EF4-FFF2-40B4-BE49-F238E27FC236}">
                    <a16:creationId xmlns:a16="http://schemas.microsoft.com/office/drawing/2014/main" id="{1C66651E-0A86-40B0-9776-AC5BC453FA1F}"/>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16" name="Freeform 51">
                <a:extLst>
                  <a:ext uri="{FF2B5EF4-FFF2-40B4-BE49-F238E27FC236}">
                    <a16:creationId xmlns:a16="http://schemas.microsoft.com/office/drawing/2014/main" id="{07114501-7A4A-4B50-9C61-E4C8271E718C}"/>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17" name="Oval 52">
                <a:extLst>
                  <a:ext uri="{FF2B5EF4-FFF2-40B4-BE49-F238E27FC236}">
                    <a16:creationId xmlns:a16="http://schemas.microsoft.com/office/drawing/2014/main" id="{B83E4D90-6DB3-44E9-8BA8-C3D970083EA3}"/>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18" name="Line 53">
                <a:extLst>
                  <a:ext uri="{FF2B5EF4-FFF2-40B4-BE49-F238E27FC236}">
                    <a16:creationId xmlns:a16="http://schemas.microsoft.com/office/drawing/2014/main" id="{872E4950-F82A-4CDC-86F1-1D54A6E630E3}"/>
                  </a:ext>
                </a:extLst>
              </p:cNvPr>
              <p:cNvSpPr>
                <a:spLocks noChangeShapeType="1"/>
              </p:cNvSpPr>
              <p:nvPr/>
            </p:nvSpPr>
            <p:spPr bwMode="auto">
              <a:xfrm flipV="1">
                <a:off x="5917" y="13153"/>
                <a:ext cx="540" cy="3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19" name="Line 54">
                <a:extLst>
                  <a:ext uri="{FF2B5EF4-FFF2-40B4-BE49-F238E27FC236}">
                    <a16:creationId xmlns:a16="http://schemas.microsoft.com/office/drawing/2014/main" id="{4CCF4A5F-1151-4E88-97E0-DED3DAD46420}"/>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98" name="Text Box 56">
              <a:extLst>
                <a:ext uri="{FF2B5EF4-FFF2-40B4-BE49-F238E27FC236}">
                  <a16:creationId xmlns:a16="http://schemas.microsoft.com/office/drawing/2014/main" id="{63FC06F3-AD46-4187-9A9B-422168081CA8}"/>
                </a:ext>
              </a:extLst>
            </p:cNvPr>
            <p:cNvSpPr txBox="1">
              <a:spLocks noChangeArrowheads="1"/>
            </p:cNvSpPr>
            <p:nvPr/>
          </p:nvSpPr>
          <p:spPr bwMode="auto">
            <a:xfrm>
              <a:off x="4330976" y="2178044"/>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grpSp>
          <p:nvGrpSpPr>
            <p:cNvPr id="199" name="Group 49">
              <a:extLst>
                <a:ext uri="{FF2B5EF4-FFF2-40B4-BE49-F238E27FC236}">
                  <a16:creationId xmlns:a16="http://schemas.microsoft.com/office/drawing/2014/main" id="{2E1567AA-CEF2-4EEB-A3F2-8DA6EFB6B171}"/>
                </a:ext>
              </a:extLst>
            </p:cNvPr>
            <p:cNvGrpSpPr>
              <a:grpSpLocks/>
            </p:cNvGrpSpPr>
            <p:nvPr/>
          </p:nvGrpSpPr>
          <p:grpSpPr bwMode="auto">
            <a:xfrm>
              <a:off x="4651936" y="2083885"/>
              <a:ext cx="343475" cy="947422"/>
              <a:chOff x="5913" y="13117"/>
              <a:chExt cx="897" cy="1980"/>
            </a:xfrm>
          </p:grpSpPr>
          <p:sp>
            <p:nvSpPr>
              <p:cNvPr id="210" name="Rectangle 50">
                <a:extLst>
                  <a:ext uri="{FF2B5EF4-FFF2-40B4-BE49-F238E27FC236}">
                    <a16:creationId xmlns:a16="http://schemas.microsoft.com/office/drawing/2014/main" id="{6DE30FD9-E13F-42B9-959B-F963BC0A43A7}"/>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11" name="Freeform 51">
                <a:extLst>
                  <a:ext uri="{FF2B5EF4-FFF2-40B4-BE49-F238E27FC236}">
                    <a16:creationId xmlns:a16="http://schemas.microsoft.com/office/drawing/2014/main" id="{789E4377-81B2-4004-9BF2-07E359FF64E4}"/>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12" name="Oval 52">
                <a:extLst>
                  <a:ext uri="{FF2B5EF4-FFF2-40B4-BE49-F238E27FC236}">
                    <a16:creationId xmlns:a16="http://schemas.microsoft.com/office/drawing/2014/main" id="{C55E69B5-03DB-41A4-931B-F6D89DFD8059}"/>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13" name="Line 53">
                <a:extLst>
                  <a:ext uri="{FF2B5EF4-FFF2-40B4-BE49-F238E27FC236}">
                    <a16:creationId xmlns:a16="http://schemas.microsoft.com/office/drawing/2014/main" id="{2133AB6E-E354-409A-A869-E440CE152B1D}"/>
                  </a:ext>
                </a:extLst>
              </p:cNvPr>
              <p:cNvSpPr>
                <a:spLocks noChangeShapeType="1"/>
              </p:cNvSpPr>
              <p:nvPr/>
            </p:nvSpPr>
            <p:spPr bwMode="auto">
              <a:xfrm flipV="1">
                <a:off x="5913" y="13153"/>
                <a:ext cx="544" cy="3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14" name="Line 54">
                <a:extLst>
                  <a:ext uri="{FF2B5EF4-FFF2-40B4-BE49-F238E27FC236}">
                    <a16:creationId xmlns:a16="http://schemas.microsoft.com/office/drawing/2014/main" id="{16601EA0-CBCC-4FE5-AD2D-D361C26B1743}"/>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200" name="Group 49">
              <a:extLst>
                <a:ext uri="{FF2B5EF4-FFF2-40B4-BE49-F238E27FC236}">
                  <a16:creationId xmlns:a16="http://schemas.microsoft.com/office/drawing/2014/main" id="{12C2A8DD-EDD0-46B9-928B-7D50B77D7249}"/>
                </a:ext>
              </a:extLst>
            </p:cNvPr>
            <p:cNvGrpSpPr>
              <a:grpSpLocks/>
            </p:cNvGrpSpPr>
            <p:nvPr/>
          </p:nvGrpSpPr>
          <p:grpSpPr bwMode="auto">
            <a:xfrm>
              <a:off x="4894720" y="1976426"/>
              <a:ext cx="351956" cy="1027231"/>
              <a:chOff x="5911" y="13117"/>
              <a:chExt cx="882" cy="1980"/>
            </a:xfrm>
          </p:grpSpPr>
          <p:sp>
            <p:nvSpPr>
              <p:cNvPr id="205" name="Rectangle 50">
                <a:extLst>
                  <a:ext uri="{FF2B5EF4-FFF2-40B4-BE49-F238E27FC236}">
                    <a16:creationId xmlns:a16="http://schemas.microsoft.com/office/drawing/2014/main" id="{AA4A2EF2-ABA6-4745-98D8-DF5773B43DC2}"/>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06" name="Freeform 51">
                <a:extLst>
                  <a:ext uri="{FF2B5EF4-FFF2-40B4-BE49-F238E27FC236}">
                    <a16:creationId xmlns:a16="http://schemas.microsoft.com/office/drawing/2014/main" id="{68070529-7BD6-4074-A735-352085E36F5A}"/>
                  </a:ext>
                </a:extLst>
              </p:cNvPr>
              <p:cNvSpPr>
                <a:spLocks/>
              </p:cNvSpPr>
              <p:nvPr/>
            </p:nvSpPr>
            <p:spPr bwMode="auto">
              <a:xfrm>
                <a:off x="6433"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07" name="Oval 52">
                <a:extLst>
                  <a:ext uri="{FF2B5EF4-FFF2-40B4-BE49-F238E27FC236}">
                    <a16:creationId xmlns:a16="http://schemas.microsoft.com/office/drawing/2014/main" id="{17BDEFB7-EAAC-4350-AEAF-B1B2C40443B0}"/>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08" name="Line 53">
                <a:extLst>
                  <a:ext uri="{FF2B5EF4-FFF2-40B4-BE49-F238E27FC236}">
                    <a16:creationId xmlns:a16="http://schemas.microsoft.com/office/drawing/2014/main" id="{128591C5-30BD-46C7-9C47-97A5C7B5ADBE}"/>
                  </a:ext>
                </a:extLst>
              </p:cNvPr>
              <p:cNvSpPr>
                <a:spLocks noChangeShapeType="1"/>
              </p:cNvSpPr>
              <p:nvPr/>
            </p:nvSpPr>
            <p:spPr bwMode="auto">
              <a:xfrm flipV="1">
                <a:off x="5911" y="13153"/>
                <a:ext cx="546" cy="3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09" name="Line 54">
                <a:extLst>
                  <a:ext uri="{FF2B5EF4-FFF2-40B4-BE49-F238E27FC236}">
                    <a16:creationId xmlns:a16="http://schemas.microsoft.com/office/drawing/2014/main" id="{B5763C39-CAE0-45B9-BA8A-6669FB666F98}"/>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01" name="Text Box 56">
              <a:extLst>
                <a:ext uri="{FF2B5EF4-FFF2-40B4-BE49-F238E27FC236}">
                  <a16:creationId xmlns:a16="http://schemas.microsoft.com/office/drawing/2014/main" id="{1A1D5C1A-CD71-4E15-A5AB-6AF0062ADCBD}"/>
                </a:ext>
              </a:extLst>
            </p:cNvPr>
            <p:cNvSpPr txBox="1">
              <a:spLocks noChangeArrowheads="1"/>
            </p:cNvSpPr>
            <p:nvPr/>
          </p:nvSpPr>
          <p:spPr bwMode="auto">
            <a:xfrm>
              <a:off x="4572171" y="217649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02" name="Text Box 56">
              <a:extLst>
                <a:ext uri="{FF2B5EF4-FFF2-40B4-BE49-F238E27FC236}">
                  <a16:creationId xmlns:a16="http://schemas.microsoft.com/office/drawing/2014/main" id="{C3D11FA5-DB08-483B-BA58-37B7AC8E7BAC}"/>
                </a:ext>
              </a:extLst>
            </p:cNvPr>
            <p:cNvSpPr txBox="1">
              <a:spLocks noChangeArrowheads="1"/>
            </p:cNvSpPr>
            <p:nvPr/>
          </p:nvSpPr>
          <p:spPr bwMode="auto">
            <a:xfrm>
              <a:off x="4816374" y="2159321"/>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203" name="Freeform: Shape 202">
              <a:extLst>
                <a:ext uri="{FF2B5EF4-FFF2-40B4-BE49-F238E27FC236}">
                  <a16:creationId xmlns:a16="http://schemas.microsoft.com/office/drawing/2014/main" id="{BDC7737A-B7C1-4D50-983A-4BC293E51D9A}"/>
                </a:ext>
              </a:extLst>
            </p:cNvPr>
            <p:cNvSpPr/>
            <p:nvPr/>
          </p:nvSpPr>
          <p:spPr>
            <a:xfrm>
              <a:off x="4903596" y="1987062"/>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4" name="Freeform: Shape 203">
              <a:extLst>
                <a:ext uri="{FF2B5EF4-FFF2-40B4-BE49-F238E27FC236}">
                  <a16:creationId xmlns:a16="http://schemas.microsoft.com/office/drawing/2014/main" id="{F0B64CE3-6593-41DD-87CC-8513A2F40DFB}"/>
                </a:ext>
              </a:extLst>
            </p:cNvPr>
            <p:cNvSpPr/>
            <p:nvPr/>
          </p:nvSpPr>
          <p:spPr>
            <a:xfrm>
              <a:off x="4667459" y="2107642"/>
              <a:ext cx="261257" cy="145701"/>
            </a:xfrm>
            <a:custGeom>
              <a:avLst/>
              <a:gdLst>
                <a:gd name="connsiteX0" fmla="*/ 261257 w 261257"/>
                <a:gd name="connsiteY0" fmla="*/ 5024 h 145701"/>
                <a:gd name="connsiteX1" fmla="*/ 190919 w 261257"/>
                <a:gd name="connsiteY1" fmla="*/ 0 h 145701"/>
                <a:gd name="connsiteX2" fmla="*/ 0 w 261257"/>
                <a:gd name="connsiteY2" fmla="*/ 143189 h 145701"/>
                <a:gd name="connsiteX3" fmla="*/ 175846 w 261257"/>
                <a:gd name="connsiteY3" fmla="*/ 145701 h 145701"/>
                <a:gd name="connsiteX4" fmla="*/ 223576 w 261257"/>
                <a:gd name="connsiteY4" fmla="*/ 95459 h 145701"/>
                <a:gd name="connsiteX5" fmla="*/ 261257 w 261257"/>
                <a:gd name="connsiteY5" fmla="*/ 5024 h 14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7" h="145701">
                  <a:moveTo>
                    <a:pt x="261257" y="5024"/>
                  </a:moveTo>
                  <a:lnTo>
                    <a:pt x="190919" y="0"/>
                  </a:lnTo>
                  <a:lnTo>
                    <a:pt x="0" y="143189"/>
                  </a:lnTo>
                  <a:lnTo>
                    <a:pt x="175846" y="145701"/>
                  </a:lnTo>
                  <a:lnTo>
                    <a:pt x="223576" y="95459"/>
                  </a:lnTo>
                  <a:lnTo>
                    <a:pt x="261257" y="502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220" name="Text Box 4">
            <a:extLst>
              <a:ext uri="{FF2B5EF4-FFF2-40B4-BE49-F238E27FC236}">
                <a16:creationId xmlns:a16="http://schemas.microsoft.com/office/drawing/2014/main" id="{50B3D360-B505-4606-85BA-44CC997B6051}"/>
              </a:ext>
            </a:extLst>
          </p:cNvPr>
          <p:cNvSpPr txBox="1">
            <a:spLocks noChangeArrowheads="1"/>
          </p:cNvSpPr>
          <p:nvPr/>
        </p:nvSpPr>
        <p:spPr bwMode="auto">
          <a:xfrm>
            <a:off x="892596" y="1670469"/>
            <a:ext cx="17145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Algemene rekeningen</a:t>
            </a:r>
            <a:endParaRPr lang="nl-NL"/>
          </a:p>
        </p:txBody>
      </p:sp>
      <p:sp>
        <p:nvSpPr>
          <p:cNvPr id="221" name="Line 29">
            <a:extLst>
              <a:ext uri="{FF2B5EF4-FFF2-40B4-BE49-F238E27FC236}">
                <a16:creationId xmlns:a16="http://schemas.microsoft.com/office/drawing/2014/main" id="{306086E8-675C-4FC2-A33F-3DB1414D9765}"/>
              </a:ext>
            </a:extLst>
          </p:cNvPr>
          <p:cNvSpPr>
            <a:spLocks noChangeShapeType="1"/>
          </p:cNvSpPr>
          <p:nvPr/>
        </p:nvSpPr>
        <p:spPr bwMode="auto">
          <a:xfrm flipH="1" flipV="1">
            <a:off x="2356137" y="2012764"/>
            <a:ext cx="1147993" cy="146950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2" name="TextBox 221">
            <a:extLst>
              <a:ext uri="{FF2B5EF4-FFF2-40B4-BE49-F238E27FC236}">
                <a16:creationId xmlns:a16="http://schemas.microsoft.com/office/drawing/2014/main" id="{CDEE650F-F252-443B-8589-6EADED55C14D}"/>
              </a:ext>
            </a:extLst>
          </p:cNvPr>
          <p:cNvSpPr txBox="1"/>
          <p:nvPr/>
        </p:nvSpPr>
        <p:spPr>
          <a:xfrm rot="3146140">
            <a:off x="2183328" y="2459030"/>
            <a:ext cx="1470724" cy="276999"/>
          </a:xfrm>
          <a:prstGeom prst="rect">
            <a:avLst/>
          </a:prstGeom>
          <a:noFill/>
        </p:spPr>
        <p:txBody>
          <a:bodyPr wrap="none" rtlCol="0">
            <a:spAutoFit/>
          </a:bodyPr>
          <a:lstStyle/>
          <a:p>
            <a:r>
              <a:rPr lang="nl-BE" sz="1200" dirty="0">
                <a:solidFill>
                  <a:schemeClr val="accent1"/>
                </a:solidFill>
              </a:rPr>
              <a:t>Centralisatie 400000</a:t>
            </a:r>
          </a:p>
        </p:txBody>
      </p:sp>
      <p:sp>
        <p:nvSpPr>
          <p:cNvPr id="223" name="Line 29">
            <a:extLst>
              <a:ext uri="{FF2B5EF4-FFF2-40B4-BE49-F238E27FC236}">
                <a16:creationId xmlns:a16="http://schemas.microsoft.com/office/drawing/2014/main" id="{112067E7-F54B-40CA-B9A1-D30ED3BD9756}"/>
              </a:ext>
            </a:extLst>
          </p:cNvPr>
          <p:cNvSpPr>
            <a:spLocks noChangeShapeType="1"/>
          </p:cNvSpPr>
          <p:nvPr/>
        </p:nvSpPr>
        <p:spPr bwMode="auto">
          <a:xfrm flipH="1" flipV="1">
            <a:off x="2078469" y="2022745"/>
            <a:ext cx="1398759" cy="206871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24" name="TextBox 223">
            <a:extLst>
              <a:ext uri="{FF2B5EF4-FFF2-40B4-BE49-F238E27FC236}">
                <a16:creationId xmlns:a16="http://schemas.microsoft.com/office/drawing/2014/main" id="{0091915D-8331-4F2D-907D-7C24AFA9A0F7}"/>
              </a:ext>
            </a:extLst>
          </p:cNvPr>
          <p:cNvSpPr txBox="1"/>
          <p:nvPr/>
        </p:nvSpPr>
        <p:spPr>
          <a:xfrm rot="3407416">
            <a:off x="2086821" y="2842651"/>
            <a:ext cx="1470724" cy="276999"/>
          </a:xfrm>
          <a:prstGeom prst="rect">
            <a:avLst/>
          </a:prstGeom>
          <a:noFill/>
        </p:spPr>
        <p:txBody>
          <a:bodyPr wrap="none" rtlCol="0">
            <a:spAutoFit/>
          </a:bodyPr>
          <a:lstStyle/>
          <a:p>
            <a:r>
              <a:rPr lang="nl-BE" sz="1200" dirty="0">
                <a:solidFill>
                  <a:schemeClr val="accent1"/>
                </a:solidFill>
              </a:rPr>
              <a:t>Centralisatie 440000</a:t>
            </a:r>
          </a:p>
        </p:txBody>
      </p:sp>
      <p:sp>
        <p:nvSpPr>
          <p:cNvPr id="225" name="Freeform: Shape 224">
            <a:extLst>
              <a:ext uri="{FF2B5EF4-FFF2-40B4-BE49-F238E27FC236}">
                <a16:creationId xmlns:a16="http://schemas.microsoft.com/office/drawing/2014/main" id="{072B7099-0434-4D5F-B78B-7F88E0AE57CF}"/>
              </a:ext>
            </a:extLst>
          </p:cNvPr>
          <p:cNvSpPr/>
          <p:nvPr/>
        </p:nvSpPr>
        <p:spPr>
          <a:xfrm>
            <a:off x="3471386" y="3913480"/>
            <a:ext cx="3127023" cy="488947"/>
          </a:xfrm>
          <a:custGeom>
            <a:avLst/>
            <a:gdLst>
              <a:gd name="connsiteX0" fmla="*/ 0 w 3381935"/>
              <a:gd name="connsiteY0" fmla="*/ 174812 h 488947"/>
              <a:gd name="connsiteX1" fmla="*/ 1640541 w 3381935"/>
              <a:gd name="connsiteY1" fmla="*/ 443753 h 488947"/>
              <a:gd name="connsiteX2" fmla="*/ 2575112 w 3381935"/>
              <a:gd name="connsiteY2" fmla="*/ 443753 h 488947"/>
              <a:gd name="connsiteX3" fmla="*/ 3381935 w 3381935"/>
              <a:gd name="connsiteY3" fmla="*/ 0 h 488947"/>
            </a:gdLst>
            <a:ahLst/>
            <a:cxnLst>
              <a:cxn ang="0">
                <a:pos x="connsiteX0" y="connsiteY0"/>
              </a:cxn>
              <a:cxn ang="0">
                <a:pos x="connsiteX1" y="connsiteY1"/>
              </a:cxn>
              <a:cxn ang="0">
                <a:pos x="connsiteX2" y="connsiteY2"/>
              </a:cxn>
              <a:cxn ang="0">
                <a:pos x="connsiteX3" y="connsiteY3"/>
              </a:cxn>
            </a:cxnLst>
            <a:rect l="l" t="t" r="r" b="b"/>
            <a:pathLst>
              <a:path w="3381935" h="488947">
                <a:moveTo>
                  <a:pt x="0" y="174812"/>
                </a:moveTo>
                <a:cubicBezTo>
                  <a:pt x="605678" y="286871"/>
                  <a:pt x="1211356" y="398930"/>
                  <a:pt x="1640541" y="443753"/>
                </a:cubicBezTo>
                <a:cubicBezTo>
                  <a:pt x="2069726" y="488576"/>
                  <a:pt x="2284880" y="517712"/>
                  <a:pt x="2575112" y="443753"/>
                </a:cubicBezTo>
                <a:cubicBezTo>
                  <a:pt x="2865344" y="369794"/>
                  <a:pt x="3123639" y="184897"/>
                  <a:pt x="3381935" y="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6" name="Freeform: Shape 225">
            <a:extLst>
              <a:ext uri="{FF2B5EF4-FFF2-40B4-BE49-F238E27FC236}">
                <a16:creationId xmlns:a16="http://schemas.microsoft.com/office/drawing/2014/main" id="{4FB58277-6C8E-4EB0-9E93-26F79252BF7C}"/>
              </a:ext>
            </a:extLst>
          </p:cNvPr>
          <p:cNvSpPr/>
          <p:nvPr/>
        </p:nvSpPr>
        <p:spPr>
          <a:xfrm>
            <a:off x="3229921" y="248186"/>
            <a:ext cx="4249270" cy="821241"/>
          </a:xfrm>
          <a:custGeom>
            <a:avLst/>
            <a:gdLst>
              <a:gd name="connsiteX0" fmla="*/ 4249270 w 4249270"/>
              <a:gd name="connsiteY0" fmla="*/ 81653 h 821241"/>
              <a:gd name="connsiteX1" fmla="*/ 1855694 w 4249270"/>
              <a:gd name="connsiteY1" fmla="*/ 68206 h 821241"/>
              <a:gd name="connsiteX2" fmla="*/ 0 w 4249270"/>
              <a:gd name="connsiteY2" fmla="*/ 821241 h 821241"/>
            </a:gdLst>
            <a:ahLst/>
            <a:cxnLst>
              <a:cxn ang="0">
                <a:pos x="connsiteX0" y="connsiteY0"/>
              </a:cxn>
              <a:cxn ang="0">
                <a:pos x="connsiteX1" y="connsiteY1"/>
              </a:cxn>
              <a:cxn ang="0">
                <a:pos x="connsiteX2" y="connsiteY2"/>
              </a:cxn>
            </a:cxnLst>
            <a:rect l="l" t="t" r="r" b="b"/>
            <a:pathLst>
              <a:path w="4249270" h="821241">
                <a:moveTo>
                  <a:pt x="4249270" y="81653"/>
                </a:moveTo>
                <a:cubicBezTo>
                  <a:pt x="3406587" y="13297"/>
                  <a:pt x="2563905" y="-55059"/>
                  <a:pt x="1855694" y="68206"/>
                </a:cubicBezTo>
                <a:cubicBezTo>
                  <a:pt x="1147483" y="191471"/>
                  <a:pt x="573741" y="506356"/>
                  <a:pt x="0" y="821241"/>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27" name="Straight Connector 226">
            <a:extLst>
              <a:ext uri="{FF2B5EF4-FFF2-40B4-BE49-F238E27FC236}">
                <a16:creationId xmlns:a16="http://schemas.microsoft.com/office/drawing/2014/main" id="{A15F90E8-9988-43B6-9677-3C6CC0828832}"/>
              </a:ext>
            </a:extLst>
          </p:cNvPr>
          <p:cNvCxnSpPr/>
          <p:nvPr/>
        </p:nvCxnSpPr>
        <p:spPr>
          <a:xfrm flipH="1">
            <a:off x="2159952" y="1071182"/>
            <a:ext cx="1069786" cy="608091"/>
          </a:xfrm>
          <a:prstGeom prst="line">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F46DE530-7DA6-49A1-B454-BC9573B87C8D}"/>
              </a:ext>
            </a:extLst>
          </p:cNvPr>
          <p:cNvSpPr txBox="1"/>
          <p:nvPr/>
        </p:nvSpPr>
        <p:spPr>
          <a:xfrm rot="19858603">
            <a:off x="2512747" y="1011939"/>
            <a:ext cx="1470724" cy="276999"/>
          </a:xfrm>
          <a:prstGeom prst="rect">
            <a:avLst/>
          </a:prstGeom>
          <a:noFill/>
        </p:spPr>
        <p:txBody>
          <a:bodyPr wrap="none" rtlCol="0">
            <a:spAutoFit/>
          </a:bodyPr>
          <a:lstStyle/>
          <a:p>
            <a:r>
              <a:rPr lang="nl-BE" sz="1200" dirty="0">
                <a:solidFill>
                  <a:schemeClr val="accent1"/>
                </a:solidFill>
              </a:rPr>
              <a:t>Centralisatie 550000</a:t>
            </a:r>
          </a:p>
        </p:txBody>
      </p:sp>
      <p:sp>
        <p:nvSpPr>
          <p:cNvPr id="229" name="TextBox 228">
            <a:extLst>
              <a:ext uri="{FF2B5EF4-FFF2-40B4-BE49-F238E27FC236}">
                <a16:creationId xmlns:a16="http://schemas.microsoft.com/office/drawing/2014/main" id="{E1E29CAF-DF2B-4450-824D-FD14E464DE34}"/>
              </a:ext>
            </a:extLst>
          </p:cNvPr>
          <p:cNvSpPr txBox="1"/>
          <p:nvPr/>
        </p:nvSpPr>
        <p:spPr>
          <a:xfrm rot="20225193">
            <a:off x="3013255" y="1123968"/>
            <a:ext cx="2133918" cy="276999"/>
          </a:xfrm>
          <a:prstGeom prst="rect">
            <a:avLst/>
          </a:prstGeom>
          <a:noFill/>
        </p:spPr>
        <p:txBody>
          <a:bodyPr wrap="none" rtlCol="0">
            <a:spAutoFit/>
          </a:bodyPr>
          <a:lstStyle/>
          <a:p>
            <a:r>
              <a:rPr lang="nl-BE" sz="1200" dirty="0">
                <a:solidFill>
                  <a:schemeClr val="accent1"/>
                </a:solidFill>
              </a:rPr>
              <a:t>Inboeking op 41/42/43/45/48</a:t>
            </a:r>
          </a:p>
        </p:txBody>
      </p:sp>
      <p:sp>
        <p:nvSpPr>
          <p:cNvPr id="230" name="AutoShape 18">
            <a:extLst>
              <a:ext uri="{FF2B5EF4-FFF2-40B4-BE49-F238E27FC236}">
                <a16:creationId xmlns:a16="http://schemas.microsoft.com/office/drawing/2014/main" id="{0448BB38-601B-4A8E-BA08-2D42488A883D}"/>
              </a:ext>
            </a:extLst>
          </p:cNvPr>
          <p:cNvSpPr>
            <a:spLocks noChangeArrowheads="1"/>
          </p:cNvSpPr>
          <p:nvPr/>
        </p:nvSpPr>
        <p:spPr bwMode="auto">
          <a:xfrm>
            <a:off x="2042269" y="3377772"/>
            <a:ext cx="800100" cy="88423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1" name="Text Box 19">
            <a:extLst>
              <a:ext uri="{FF2B5EF4-FFF2-40B4-BE49-F238E27FC236}">
                <a16:creationId xmlns:a16="http://schemas.microsoft.com/office/drawing/2014/main" id="{9777A269-D140-4DDB-B57D-7A23A0C7984A}"/>
              </a:ext>
            </a:extLst>
          </p:cNvPr>
          <p:cNvSpPr txBox="1">
            <a:spLocks noChangeArrowheads="1"/>
          </p:cNvSpPr>
          <p:nvPr/>
        </p:nvSpPr>
        <p:spPr bwMode="auto">
          <a:xfrm>
            <a:off x="2055653" y="3455453"/>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Historiek</a:t>
            </a:r>
          </a:p>
          <a:p>
            <a:pPr algn="ctr" eaLnBrk="1" hangingPunct="1"/>
            <a:r>
              <a:rPr lang="nl-NL" sz="1000" dirty="0"/>
              <a:t>Per</a:t>
            </a:r>
          </a:p>
          <a:p>
            <a:pPr algn="ctr" eaLnBrk="1" hangingPunct="1"/>
            <a:r>
              <a:rPr lang="nl-NL" sz="1000" dirty="0"/>
              <a:t>Rekening</a:t>
            </a:r>
          </a:p>
          <a:p>
            <a:pPr algn="ctr" eaLnBrk="1" hangingPunct="1"/>
            <a:r>
              <a:rPr lang="nl-NL" sz="1000" dirty="0"/>
              <a:t>(</a:t>
            </a:r>
            <a:r>
              <a:rPr lang="nl-NL" sz="1000" dirty="0" err="1"/>
              <a:t>grootbk</a:t>
            </a:r>
            <a:r>
              <a:rPr lang="nl-NL" sz="1000" dirty="0"/>
              <a:t>)</a:t>
            </a:r>
            <a:endParaRPr lang="nl-NL" dirty="0"/>
          </a:p>
        </p:txBody>
      </p:sp>
      <p:sp>
        <p:nvSpPr>
          <p:cNvPr id="232" name="Line 29">
            <a:extLst>
              <a:ext uri="{FF2B5EF4-FFF2-40B4-BE49-F238E27FC236}">
                <a16:creationId xmlns:a16="http://schemas.microsoft.com/office/drawing/2014/main" id="{8452A5F9-3EB0-4359-B6BD-98A84CB140DB}"/>
              </a:ext>
            </a:extLst>
          </p:cNvPr>
          <p:cNvSpPr>
            <a:spLocks noChangeShapeType="1"/>
          </p:cNvSpPr>
          <p:nvPr/>
        </p:nvSpPr>
        <p:spPr bwMode="auto">
          <a:xfrm>
            <a:off x="1727121" y="2012764"/>
            <a:ext cx="540732" cy="136500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33" name="Line 29">
            <a:extLst>
              <a:ext uri="{FF2B5EF4-FFF2-40B4-BE49-F238E27FC236}">
                <a16:creationId xmlns:a16="http://schemas.microsoft.com/office/drawing/2014/main" id="{51F48220-C596-426F-8A63-1C0094BAAF4D}"/>
              </a:ext>
            </a:extLst>
          </p:cNvPr>
          <p:cNvSpPr>
            <a:spLocks noChangeShapeType="1"/>
          </p:cNvSpPr>
          <p:nvPr/>
        </p:nvSpPr>
        <p:spPr bwMode="auto">
          <a:xfrm flipH="1">
            <a:off x="1464476" y="3604869"/>
            <a:ext cx="576958"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34" name="AutoShape 25">
            <a:extLst>
              <a:ext uri="{FF2B5EF4-FFF2-40B4-BE49-F238E27FC236}">
                <a16:creationId xmlns:a16="http://schemas.microsoft.com/office/drawing/2014/main" id="{7DDC8921-1BBE-4BB2-AE5F-FB704B9ED987}"/>
              </a:ext>
            </a:extLst>
          </p:cNvPr>
          <p:cNvSpPr>
            <a:spLocks noChangeArrowheads="1"/>
          </p:cNvSpPr>
          <p:nvPr/>
        </p:nvSpPr>
        <p:spPr bwMode="auto">
          <a:xfrm>
            <a:off x="678623" y="3370695"/>
            <a:ext cx="800100" cy="551266"/>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5" name="Text Box 26">
            <a:extLst>
              <a:ext uri="{FF2B5EF4-FFF2-40B4-BE49-F238E27FC236}">
                <a16:creationId xmlns:a16="http://schemas.microsoft.com/office/drawing/2014/main" id="{F2EC7D39-AFB1-4F6C-9D27-C0C5CB2E0BB3}"/>
              </a:ext>
            </a:extLst>
          </p:cNvPr>
          <p:cNvSpPr txBox="1">
            <a:spLocks noChangeArrowheads="1"/>
          </p:cNvSpPr>
          <p:nvPr/>
        </p:nvSpPr>
        <p:spPr bwMode="auto">
          <a:xfrm>
            <a:off x="677788" y="3387684"/>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t>Proef- en saldi balans</a:t>
            </a:r>
            <a:endParaRPr lang="nl-NL" dirty="0"/>
          </a:p>
        </p:txBody>
      </p:sp>
      <p:sp>
        <p:nvSpPr>
          <p:cNvPr id="236" name="AutoShape 48">
            <a:extLst>
              <a:ext uri="{FF2B5EF4-FFF2-40B4-BE49-F238E27FC236}">
                <a16:creationId xmlns:a16="http://schemas.microsoft.com/office/drawing/2014/main" id="{A2822CCB-AB20-4639-BDAA-7D75CA374237}"/>
              </a:ext>
            </a:extLst>
          </p:cNvPr>
          <p:cNvSpPr>
            <a:spLocks noChangeArrowheads="1"/>
          </p:cNvSpPr>
          <p:nvPr/>
        </p:nvSpPr>
        <p:spPr bwMode="auto">
          <a:xfrm>
            <a:off x="1955740" y="5887672"/>
            <a:ext cx="834902" cy="460673"/>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37" name="Text Box 49">
            <a:extLst>
              <a:ext uri="{FF2B5EF4-FFF2-40B4-BE49-F238E27FC236}">
                <a16:creationId xmlns:a16="http://schemas.microsoft.com/office/drawing/2014/main" id="{C6A22598-6747-4893-9BB3-6014BCE63D80}"/>
              </a:ext>
            </a:extLst>
          </p:cNvPr>
          <p:cNvSpPr txBox="1">
            <a:spLocks noChangeArrowheads="1"/>
          </p:cNvSpPr>
          <p:nvPr/>
        </p:nvSpPr>
        <p:spPr bwMode="auto">
          <a:xfrm>
            <a:off x="1979479" y="5931872"/>
            <a:ext cx="826803" cy="72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Eindbalans n-1</a:t>
            </a:r>
            <a:endParaRPr lang="nl-NL" dirty="0"/>
          </a:p>
        </p:txBody>
      </p:sp>
      <p:sp>
        <p:nvSpPr>
          <p:cNvPr id="238" name="Text Box 6">
            <a:extLst>
              <a:ext uri="{FF2B5EF4-FFF2-40B4-BE49-F238E27FC236}">
                <a16:creationId xmlns:a16="http://schemas.microsoft.com/office/drawing/2014/main" id="{27D0E11E-F5F1-4406-BC2B-C340844DB911}"/>
              </a:ext>
            </a:extLst>
          </p:cNvPr>
          <p:cNvSpPr txBox="1">
            <a:spLocks noChangeArrowheads="1"/>
          </p:cNvSpPr>
          <p:nvPr/>
        </p:nvSpPr>
        <p:spPr bwMode="auto">
          <a:xfrm>
            <a:off x="3501798" y="4519510"/>
            <a:ext cx="17145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Diverse Operaties</a:t>
            </a:r>
            <a:endParaRPr lang="nl-NL" dirty="0"/>
          </a:p>
        </p:txBody>
      </p:sp>
      <p:sp>
        <p:nvSpPr>
          <p:cNvPr id="239" name="Line 51">
            <a:extLst>
              <a:ext uri="{FF2B5EF4-FFF2-40B4-BE49-F238E27FC236}">
                <a16:creationId xmlns:a16="http://schemas.microsoft.com/office/drawing/2014/main" id="{2A61DF63-ECAF-4673-B265-8BF56CC2DF5A}"/>
              </a:ext>
            </a:extLst>
          </p:cNvPr>
          <p:cNvSpPr>
            <a:spLocks noChangeShapeType="1"/>
          </p:cNvSpPr>
          <p:nvPr/>
        </p:nvSpPr>
        <p:spPr bwMode="auto">
          <a:xfrm flipV="1">
            <a:off x="2761016" y="4833642"/>
            <a:ext cx="762684" cy="107249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40" name="Line 50">
            <a:extLst>
              <a:ext uri="{FF2B5EF4-FFF2-40B4-BE49-F238E27FC236}">
                <a16:creationId xmlns:a16="http://schemas.microsoft.com/office/drawing/2014/main" id="{5453BF80-B2CB-4741-8010-7C025BC897EA}"/>
              </a:ext>
            </a:extLst>
          </p:cNvPr>
          <p:cNvSpPr>
            <a:spLocks noChangeShapeType="1"/>
          </p:cNvSpPr>
          <p:nvPr/>
        </p:nvSpPr>
        <p:spPr bwMode="auto">
          <a:xfrm flipH="1" flipV="1">
            <a:off x="2356136" y="4262009"/>
            <a:ext cx="1" cy="55306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41" name="AutoShape 25">
            <a:extLst>
              <a:ext uri="{FF2B5EF4-FFF2-40B4-BE49-F238E27FC236}">
                <a16:creationId xmlns:a16="http://schemas.microsoft.com/office/drawing/2014/main" id="{969BF11B-B371-4EE2-B9DC-76DEA15C2042}"/>
              </a:ext>
            </a:extLst>
          </p:cNvPr>
          <p:cNvSpPr>
            <a:spLocks noChangeArrowheads="1"/>
          </p:cNvSpPr>
          <p:nvPr/>
        </p:nvSpPr>
        <p:spPr bwMode="auto">
          <a:xfrm>
            <a:off x="1969229" y="4780096"/>
            <a:ext cx="800100" cy="884237"/>
          </a:xfrm>
          <a:prstGeom prst="flowChartPredefinedProcess">
            <a:avLst/>
          </a:prstGeom>
          <a:solidFill>
            <a:schemeClr val="accent3">
              <a:lumMod val="40000"/>
              <a:lumOff val="60000"/>
            </a:schemeClr>
          </a:solidFill>
          <a:ln w="9525">
            <a:solidFill>
              <a:srgbClr val="000000"/>
            </a:solidFill>
            <a:miter lim="800000"/>
            <a:headEnd/>
            <a:tailEnd/>
          </a:ln>
        </p:spPr>
        <p:txBody>
          <a:bodyPr/>
          <a:lstStyle/>
          <a:p>
            <a:endParaRPr lang="nl-BE"/>
          </a:p>
        </p:txBody>
      </p:sp>
      <p:sp>
        <p:nvSpPr>
          <p:cNvPr id="242" name="Text Box 49">
            <a:extLst>
              <a:ext uri="{FF2B5EF4-FFF2-40B4-BE49-F238E27FC236}">
                <a16:creationId xmlns:a16="http://schemas.microsoft.com/office/drawing/2014/main" id="{28A6E9D9-B799-44FA-965A-CF7A8BA21C75}"/>
              </a:ext>
            </a:extLst>
          </p:cNvPr>
          <p:cNvSpPr txBox="1">
            <a:spLocks noChangeArrowheads="1"/>
          </p:cNvSpPr>
          <p:nvPr/>
        </p:nvSpPr>
        <p:spPr bwMode="auto">
          <a:xfrm>
            <a:off x="1969229" y="4936464"/>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Diversen Journaal</a:t>
            </a:r>
            <a:endParaRPr lang="nl-NL" dirty="0"/>
          </a:p>
        </p:txBody>
      </p:sp>
      <p:sp>
        <p:nvSpPr>
          <p:cNvPr id="243" name="Line 50">
            <a:extLst>
              <a:ext uri="{FF2B5EF4-FFF2-40B4-BE49-F238E27FC236}">
                <a16:creationId xmlns:a16="http://schemas.microsoft.com/office/drawing/2014/main" id="{6D1CFEEA-3A71-4BEC-85A3-7F2E79683043}"/>
              </a:ext>
            </a:extLst>
          </p:cNvPr>
          <p:cNvSpPr>
            <a:spLocks noChangeShapeType="1"/>
          </p:cNvSpPr>
          <p:nvPr/>
        </p:nvSpPr>
        <p:spPr bwMode="auto">
          <a:xfrm flipH="1">
            <a:off x="2761847" y="4693226"/>
            <a:ext cx="739950" cy="169184"/>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nvGrpSpPr>
          <p:cNvPr id="244" name="Group 8">
            <a:extLst>
              <a:ext uri="{FF2B5EF4-FFF2-40B4-BE49-F238E27FC236}">
                <a16:creationId xmlns:a16="http://schemas.microsoft.com/office/drawing/2014/main" id="{22436073-B2F3-40DB-8DBB-1ECCE80BF9D2}"/>
              </a:ext>
            </a:extLst>
          </p:cNvPr>
          <p:cNvGrpSpPr>
            <a:grpSpLocks/>
          </p:cNvGrpSpPr>
          <p:nvPr/>
        </p:nvGrpSpPr>
        <p:grpSpPr bwMode="auto">
          <a:xfrm>
            <a:off x="3076384" y="5587107"/>
            <a:ext cx="389164" cy="1102813"/>
            <a:chOff x="5917" y="13117"/>
            <a:chExt cx="883" cy="1980"/>
          </a:xfrm>
        </p:grpSpPr>
        <p:sp>
          <p:nvSpPr>
            <p:cNvPr id="245" name="Rectangle 9">
              <a:extLst>
                <a:ext uri="{FF2B5EF4-FFF2-40B4-BE49-F238E27FC236}">
                  <a16:creationId xmlns:a16="http://schemas.microsoft.com/office/drawing/2014/main" id="{B36C8922-5752-48A5-989F-40997528C04B}"/>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46" name="Freeform 10">
              <a:extLst>
                <a:ext uri="{FF2B5EF4-FFF2-40B4-BE49-F238E27FC236}">
                  <a16:creationId xmlns:a16="http://schemas.microsoft.com/office/drawing/2014/main" id="{998A8EB6-328B-428A-B557-3A1B0470B9A7}"/>
                </a:ext>
              </a:extLst>
            </p:cNvPr>
            <p:cNvSpPr>
              <a:spLocks/>
            </p:cNvSpPr>
            <p:nvPr/>
          </p:nvSpPr>
          <p:spPr bwMode="auto">
            <a:xfrm>
              <a:off x="644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47" name="Oval 11">
              <a:extLst>
                <a:ext uri="{FF2B5EF4-FFF2-40B4-BE49-F238E27FC236}">
                  <a16:creationId xmlns:a16="http://schemas.microsoft.com/office/drawing/2014/main" id="{47858A75-4AD4-46C8-9BC5-0924D22C6B6A}"/>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48" name="Line 12">
              <a:extLst>
                <a:ext uri="{FF2B5EF4-FFF2-40B4-BE49-F238E27FC236}">
                  <a16:creationId xmlns:a16="http://schemas.microsoft.com/office/drawing/2014/main" id="{98121705-CA31-497F-8A48-0A4923000492}"/>
                </a:ext>
              </a:extLst>
            </p:cNvPr>
            <p:cNvSpPr>
              <a:spLocks noChangeShapeType="1"/>
            </p:cNvSpPr>
            <p:nvPr/>
          </p:nvSpPr>
          <p:spPr bwMode="auto">
            <a:xfrm flipV="1">
              <a:off x="5917" y="13153"/>
              <a:ext cx="540" cy="3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49" name="Line 13">
              <a:extLst>
                <a:ext uri="{FF2B5EF4-FFF2-40B4-BE49-F238E27FC236}">
                  <a16:creationId xmlns:a16="http://schemas.microsoft.com/office/drawing/2014/main" id="{B035143C-43F6-4366-8EDD-2C53E2C9CF51}"/>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50" name="Text Box 15">
            <a:extLst>
              <a:ext uri="{FF2B5EF4-FFF2-40B4-BE49-F238E27FC236}">
                <a16:creationId xmlns:a16="http://schemas.microsoft.com/office/drawing/2014/main" id="{B8CEE256-19BA-401B-8826-F1360F8F72D3}"/>
              </a:ext>
            </a:extLst>
          </p:cNvPr>
          <p:cNvSpPr txBox="1">
            <a:spLocks noChangeArrowheads="1"/>
          </p:cNvSpPr>
          <p:nvPr/>
        </p:nvSpPr>
        <p:spPr bwMode="auto">
          <a:xfrm>
            <a:off x="2901698" y="588844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dirty="0"/>
              <a:t>  DO</a:t>
            </a:r>
            <a:endParaRPr lang="nl-NL" dirty="0"/>
          </a:p>
        </p:txBody>
      </p:sp>
      <p:sp>
        <p:nvSpPr>
          <p:cNvPr id="251" name="TextBox 250">
            <a:extLst>
              <a:ext uri="{FF2B5EF4-FFF2-40B4-BE49-F238E27FC236}">
                <a16:creationId xmlns:a16="http://schemas.microsoft.com/office/drawing/2014/main" id="{F5D2A432-AF75-458E-B755-DF321D7EBDB6}"/>
              </a:ext>
            </a:extLst>
          </p:cNvPr>
          <p:cNvSpPr txBox="1"/>
          <p:nvPr/>
        </p:nvSpPr>
        <p:spPr>
          <a:xfrm>
            <a:off x="3414712" y="5630681"/>
            <a:ext cx="907813" cy="1015663"/>
          </a:xfrm>
          <a:prstGeom prst="rect">
            <a:avLst/>
          </a:prstGeom>
          <a:noFill/>
        </p:spPr>
        <p:txBody>
          <a:bodyPr wrap="none" rtlCol="0">
            <a:spAutoFit/>
          </a:bodyPr>
          <a:lstStyle/>
          <a:p>
            <a:r>
              <a:rPr lang="nl-BE" sz="1200" dirty="0"/>
              <a:t>Contracten</a:t>
            </a:r>
          </a:p>
          <a:p>
            <a:r>
              <a:rPr lang="nl-BE" sz="1200" dirty="0"/>
              <a:t>Personeel</a:t>
            </a:r>
          </a:p>
          <a:p>
            <a:r>
              <a:rPr lang="nl-BE" sz="1200" dirty="0"/>
              <a:t>Vonnissen</a:t>
            </a:r>
          </a:p>
          <a:p>
            <a:r>
              <a:rPr lang="nl-BE" sz="1200" dirty="0"/>
              <a:t>Belastingen</a:t>
            </a:r>
          </a:p>
          <a:p>
            <a:r>
              <a:rPr lang="nl-BE" sz="1200" dirty="0"/>
              <a:t>…</a:t>
            </a:r>
          </a:p>
        </p:txBody>
      </p:sp>
      <p:sp>
        <p:nvSpPr>
          <p:cNvPr id="252" name="Line 51">
            <a:extLst>
              <a:ext uri="{FF2B5EF4-FFF2-40B4-BE49-F238E27FC236}">
                <a16:creationId xmlns:a16="http://schemas.microsoft.com/office/drawing/2014/main" id="{AB2676DA-7016-4ACB-B427-9C93AA007E0B}"/>
              </a:ext>
            </a:extLst>
          </p:cNvPr>
          <p:cNvSpPr>
            <a:spLocks noChangeShapeType="1"/>
          </p:cNvSpPr>
          <p:nvPr/>
        </p:nvSpPr>
        <p:spPr bwMode="auto">
          <a:xfrm flipV="1">
            <a:off x="3696048" y="4833642"/>
            <a:ext cx="147168" cy="75346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pic>
        <p:nvPicPr>
          <p:cNvPr id="253" name="Picture 2" descr="De bronafbeelding bekijken">
            <a:extLst>
              <a:ext uri="{FF2B5EF4-FFF2-40B4-BE49-F238E27FC236}">
                <a16:creationId xmlns:a16="http://schemas.microsoft.com/office/drawing/2014/main" id="{6AE8C10A-B94C-42D6-806D-68FD9D04F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854" y="4504087"/>
            <a:ext cx="1200760" cy="900571"/>
          </a:xfrm>
          <a:prstGeom prst="rect">
            <a:avLst/>
          </a:prstGeom>
          <a:noFill/>
          <a:extLst>
            <a:ext uri="{909E8E84-426E-40DD-AFC4-6F175D3DCCD1}">
              <a14:hiddenFill xmlns:a14="http://schemas.microsoft.com/office/drawing/2010/main">
                <a:solidFill>
                  <a:srgbClr val="FFFFFF"/>
                </a:solidFill>
              </a14:hiddenFill>
            </a:ext>
          </a:extLst>
        </p:spPr>
      </p:pic>
      <p:sp>
        <p:nvSpPr>
          <p:cNvPr id="254" name="AutoShape 48">
            <a:extLst>
              <a:ext uri="{FF2B5EF4-FFF2-40B4-BE49-F238E27FC236}">
                <a16:creationId xmlns:a16="http://schemas.microsoft.com/office/drawing/2014/main" id="{62191B17-36B1-472D-B6FC-2D5E577DC763}"/>
              </a:ext>
            </a:extLst>
          </p:cNvPr>
          <p:cNvSpPr>
            <a:spLocks noChangeArrowheads="1"/>
          </p:cNvSpPr>
          <p:nvPr/>
        </p:nvSpPr>
        <p:spPr bwMode="auto">
          <a:xfrm>
            <a:off x="6229801" y="4585397"/>
            <a:ext cx="1084654" cy="636818"/>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55" name="Text Box 49">
            <a:extLst>
              <a:ext uri="{FF2B5EF4-FFF2-40B4-BE49-F238E27FC236}">
                <a16:creationId xmlns:a16="http://schemas.microsoft.com/office/drawing/2014/main" id="{58F8071E-3B8B-45DC-BA2C-69760A441D9C}"/>
              </a:ext>
            </a:extLst>
          </p:cNvPr>
          <p:cNvSpPr txBox="1">
            <a:spLocks noChangeArrowheads="1"/>
          </p:cNvSpPr>
          <p:nvPr/>
        </p:nvSpPr>
        <p:spPr bwMode="auto">
          <a:xfrm>
            <a:off x="6305247" y="4696263"/>
            <a:ext cx="93608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Afschrijvingstabel</a:t>
            </a:r>
            <a:endParaRPr lang="nl-NL" dirty="0"/>
          </a:p>
        </p:txBody>
      </p:sp>
      <p:sp>
        <p:nvSpPr>
          <p:cNvPr id="256" name="Line 51">
            <a:extLst>
              <a:ext uri="{FF2B5EF4-FFF2-40B4-BE49-F238E27FC236}">
                <a16:creationId xmlns:a16="http://schemas.microsoft.com/office/drawing/2014/main" id="{582E78A6-130A-4D2B-885E-00282C49AB2E}"/>
              </a:ext>
            </a:extLst>
          </p:cNvPr>
          <p:cNvSpPr>
            <a:spLocks noChangeShapeType="1"/>
          </p:cNvSpPr>
          <p:nvPr/>
        </p:nvSpPr>
        <p:spPr bwMode="auto">
          <a:xfrm flipH="1">
            <a:off x="7356180" y="4982013"/>
            <a:ext cx="571501"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nvGrpSpPr>
          <p:cNvPr id="257" name="Group 40">
            <a:extLst>
              <a:ext uri="{FF2B5EF4-FFF2-40B4-BE49-F238E27FC236}">
                <a16:creationId xmlns:a16="http://schemas.microsoft.com/office/drawing/2014/main" id="{D70E6B5E-C328-405F-A97E-113F85882481}"/>
              </a:ext>
            </a:extLst>
          </p:cNvPr>
          <p:cNvGrpSpPr>
            <a:grpSpLocks/>
          </p:cNvGrpSpPr>
          <p:nvPr/>
        </p:nvGrpSpPr>
        <p:grpSpPr bwMode="auto">
          <a:xfrm>
            <a:off x="7399182" y="5659921"/>
            <a:ext cx="1643138" cy="614938"/>
            <a:chOff x="3217" y="6769"/>
            <a:chExt cx="2340" cy="768"/>
          </a:xfrm>
        </p:grpSpPr>
        <p:sp>
          <p:nvSpPr>
            <p:cNvPr id="258" name="AutoShape 41">
              <a:extLst>
                <a:ext uri="{FF2B5EF4-FFF2-40B4-BE49-F238E27FC236}">
                  <a16:creationId xmlns:a16="http://schemas.microsoft.com/office/drawing/2014/main" id="{7E33DDDC-175C-4117-AAF2-AAC32B0A2686}"/>
                </a:ext>
              </a:extLst>
            </p:cNvPr>
            <p:cNvSpPr>
              <a:spLocks noChangeArrowheads="1"/>
            </p:cNvSpPr>
            <p:nvPr/>
          </p:nvSpPr>
          <p:spPr bwMode="auto">
            <a:xfrm>
              <a:off x="321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59" name="AutoShape 42">
              <a:extLst>
                <a:ext uri="{FF2B5EF4-FFF2-40B4-BE49-F238E27FC236}">
                  <a16:creationId xmlns:a16="http://schemas.microsoft.com/office/drawing/2014/main" id="{7F481AC8-3789-43EA-A300-93086F72014E}"/>
                </a:ext>
              </a:extLst>
            </p:cNvPr>
            <p:cNvSpPr>
              <a:spLocks noChangeArrowheads="1"/>
            </p:cNvSpPr>
            <p:nvPr/>
          </p:nvSpPr>
          <p:spPr bwMode="auto">
            <a:xfrm>
              <a:off x="393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60" name="AutoShape 43">
              <a:extLst>
                <a:ext uri="{FF2B5EF4-FFF2-40B4-BE49-F238E27FC236}">
                  <a16:creationId xmlns:a16="http://schemas.microsoft.com/office/drawing/2014/main" id="{51E87E41-0E10-4E1B-B864-505A317D4035}"/>
                </a:ext>
              </a:extLst>
            </p:cNvPr>
            <p:cNvSpPr>
              <a:spLocks noChangeArrowheads="1"/>
            </p:cNvSpPr>
            <p:nvPr/>
          </p:nvSpPr>
          <p:spPr bwMode="auto">
            <a:xfrm>
              <a:off x="465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61" name="Rectangle 44">
              <a:extLst>
                <a:ext uri="{FF2B5EF4-FFF2-40B4-BE49-F238E27FC236}">
                  <a16:creationId xmlns:a16="http://schemas.microsoft.com/office/drawing/2014/main" id="{E2D3AB48-2027-4B5A-9FAC-76BF0FEEDCF2}"/>
                </a:ext>
              </a:extLst>
            </p:cNvPr>
            <p:cNvSpPr>
              <a:spLocks noChangeArrowheads="1"/>
            </p:cNvSpPr>
            <p:nvPr/>
          </p:nvSpPr>
          <p:spPr bwMode="auto">
            <a:xfrm>
              <a:off x="3217" y="6997"/>
              <a:ext cx="2160" cy="540"/>
            </a:xfrm>
            <a:prstGeom prst="rect">
              <a:avLst/>
            </a:prstGeom>
            <a:solidFill>
              <a:srgbClr val="FF0000"/>
            </a:solidFill>
            <a:ln w="9525">
              <a:solidFill>
                <a:srgbClr val="000000"/>
              </a:solidFill>
              <a:miter lim="800000"/>
              <a:headEnd/>
              <a:tailEnd/>
            </a:ln>
          </p:spPr>
          <p:txBody>
            <a:bodyPr/>
            <a:lstStyle/>
            <a:p>
              <a:endParaRPr lang="nl-BE"/>
            </a:p>
          </p:txBody>
        </p:sp>
        <p:sp>
          <p:nvSpPr>
            <p:cNvPr id="262" name="Rectangle 45">
              <a:extLst>
                <a:ext uri="{FF2B5EF4-FFF2-40B4-BE49-F238E27FC236}">
                  <a16:creationId xmlns:a16="http://schemas.microsoft.com/office/drawing/2014/main" id="{CA1BC4B8-8092-40BA-AD7F-EA3377243750}"/>
                </a:ext>
              </a:extLst>
            </p:cNvPr>
            <p:cNvSpPr>
              <a:spLocks noChangeArrowheads="1"/>
            </p:cNvSpPr>
            <p:nvPr/>
          </p:nvSpPr>
          <p:spPr bwMode="auto">
            <a:xfrm>
              <a:off x="411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63" name="Rectangle 46">
              <a:extLst>
                <a:ext uri="{FF2B5EF4-FFF2-40B4-BE49-F238E27FC236}">
                  <a16:creationId xmlns:a16="http://schemas.microsoft.com/office/drawing/2014/main" id="{32B2ECF9-F18B-45C0-9DE1-C6A29DFC3E92}"/>
                </a:ext>
              </a:extLst>
            </p:cNvPr>
            <p:cNvSpPr>
              <a:spLocks noChangeArrowheads="1"/>
            </p:cNvSpPr>
            <p:nvPr/>
          </p:nvSpPr>
          <p:spPr bwMode="auto">
            <a:xfrm>
              <a:off x="357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64" name="Text Box 47">
              <a:extLst>
                <a:ext uri="{FF2B5EF4-FFF2-40B4-BE49-F238E27FC236}">
                  <a16:creationId xmlns:a16="http://schemas.microsoft.com/office/drawing/2014/main" id="{7616F68A-60A3-437A-9697-4ACA75062B04}"/>
                </a:ext>
              </a:extLst>
            </p:cNvPr>
            <p:cNvSpPr txBox="1">
              <a:spLocks noChangeArrowheads="1"/>
            </p:cNvSpPr>
            <p:nvPr/>
          </p:nvSpPr>
          <p:spPr bwMode="auto">
            <a:xfrm>
              <a:off x="4297" y="6949"/>
              <a:ext cx="12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Magazijn</a:t>
              </a:r>
              <a:endParaRPr lang="nl-NL"/>
            </a:p>
          </p:txBody>
        </p:sp>
      </p:grpSp>
      <p:sp>
        <p:nvSpPr>
          <p:cNvPr id="265" name="AutoShape 48">
            <a:extLst>
              <a:ext uri="{FF2B5EF4-FFF2-40B4-BE49-F238E27FC236}">
                <a16:creationId xmlns:a16="http://schemas.microsoft.com/office/drawing/2014/main" id="{EF9216E7-00FE-48AB-B3AF-F1766FCB4167}"/>
              </a:ext>
            </a:extLst>
          </p:cNvPr>
          <p:cNvSpPr>
            <a:spLocks noChangeArrowheads="1"/>
          </p:cNvSpPr>
          <p:nvPr/>
        </p:nvSpPr>
        <p:spPr bwMode="auto">
          <a:xfrm>
            <a:off x="6252634" y="5558102"/>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66" name="Text Box 49">
            <a:extLst>
              <a:ext uri="{FF2B5EF4-FFF2-40B4-BE49-F238E27FC236}">
                <a16:creationId xmlns:a16="http://schemas.microsoft.com/office/drawing/2014/main" id="{FF572364-29EA-40B9-85A2-1F99D143A2DF}"/>
              </a:ext>
            </a:extLst>
          </p:cNvPr>
          <p:cNvSpPr txBox="1">
            <a:spLocks noChangeArrowheads="1"/>
          </p:cNvSpPr>
          <p:nvPr/>
        </p:nvSpPr>
        <p:spPr bwMode="auto">
          <a:xfrm>
            <a:off x="6253466" y="5692340"/>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Inventaris</a:t>
            </a:r>
          </a:p>
          <a:p>
            <a:pPr algn="ctr" eaLnBrk="1" hangingPunct="1"/>
            <a:r>
              <a:rPr lang="nl-NL" sz="1000" dirty="0"/>
              <a:t>lijst</a:t>
            </a:r>
            <a:endParaRPr lang="nl-NL" dirty="0"/>
          </a:p>
        </p:txBody>
      </p:sp>
      <p:sp>
        <p:nvSpPr>
          <p:cNvPr id="267" name="Line 51">
            <a:extLst>
              <a:ext uri="{FF2B5EF4-FFF2-40B4-BE49-F238E27FC236}">
                <a16:creationId xmlns:a16="http://schemas.microsoft.com/office/drawing/2014/main" id="{3B6FFBE7-5A21-4986-8088-751650AA21E6}"/>
              </a:ext>
            </a:extLst>
          </p:cNvPr>
          <p:cNvSpPr>
            <a:spLocks noChangeShapeType="1"/>
          </p:cNvSpPr>
          <p:nvPr/>
        </p:nvSpPr>
        <p:spPr bwMode="auto">
          <a:xfrm flipH="1">
            <a:off x="7032285" y="6043141"/>
            <a:ext cx="449710" cy="578"/>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8" name="Line 51">
            <a:extLst>
              <a:ext uri="{FF2B5EF4-FFF2-40B4-BE49-F238E27FC236}">
                <a16:creationId xmlns:a16="http://schemas.microsoft.com/office/drawing/2014/main" id="{E43DC7C0-21D1-4FD1-85BD-880A9C281155}"/>
              </a:ext>
            </a:extLst>
          </p:cNvPr>
          <p:cNvSpPr>
            <a:spLocks noChangeShapeType="1"/>
          </p:cNvSpPr>
          <p:nvPr/>
        </p:nvSpPr>
        <p:spPr bwMode="auto">
          <a:xfrm flipH="1" flipV="1">
            <a:off x="5216297" y="4683417"/>
            <a:ext cx="1013502" cy="245143"/>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69" name="TextBox 268">
            <a:extLst>
              <a:ext uri="{FF2B5EF4-FFF2-40B4-BE49-F238E27FC236}">
                <a16:creationId xmlns:a16="http://schemas.microsoft.com/office/drawing/2014/main" id="{52072FAA-ED30-40E7-A2B4-8897CC8199B8}"/>
              </a:ext>
            </a:extLst>
          </p:cNvPr>
          <p:cNvSpPr txBox="1"/>
          <p:nvPr/>
        </p:nvSpPr>
        <p:spPr>
          <a:xfrm rot="824002">
            <a:off x="5224414" y="4582555"/>
            <a:ext cx="1062983" cy="276999"/>
          </a:xfrm>
          <a:prstGeom prst="rect">
            <a:avLst/>
          </a:prstGeom>
          <a:noFill/>
        </p:spPr>
        <p:txBody>
          <a:bodyPr wrap="none" rtlCol="0">
            <a:spAutoFit/>
          </a:bodyPr>
          <a:lstStyle/>
          <a:p>
            <a:r>
              <a:rPr lang="nl-BE" sz="1200" dirty="0"/>
              <a:t>Afschrijvingen</a:t>
            </a:r>
          </a:p>
        </p:txBody>
      </p:sp>
      <p:sp>
        <p:nvSpPr>
          <p:cNvPr id="270" name="TextBox 269">
            <a:extLst>
              <a:ext uri="{FF2B5EF4-FFF2-40B4-BE49-F238E27FC236}">
                <a16:creationId xmlns:a16="http://schemas.microsoft.com/office/drawing/2014/main" id="{B71762AF-C941-40D7-995E-5616FF71F8F4}"/>
              </a:ext>
            </a:extLst>
          </p:cNvPr>
          <p:cNvSpPr txBox="1"/>
          <p:nvPr/>
        </p:nvSpPr>
        <p:spPr>
          <a:xfrm rot="1912918">
            <a:off x="5341532" y="5026914"/>
            <a:ext cx="1099354" cy="461665"/>
          </a:xfrm>
          <a:prstGeom prst="rect">
            <a:avLst/>
          </a:prstGeom>
          <a:noFill/>
        </p:spPr>
        <p:txBody>
          <a:bodyPr wrap="square" rtlCol="0">
            <a:spAutoFit/>
          </a:bodyPr>
          <a:lstStyle/>
          <a:p>
            <a:r>
              <a:rPr lang="nl-BE" sz="1200" dirty="0"/>
              <a:t>Voorraad-wijziging</a:t>
            </a:r>
          </a:p>
        </p:txBody>
      </p:sp>
      <p:sp>
        <p:nvSpPr>
          <p:cNvPr id="271" name="Line 51">
            <a:extLst>
              <a:ext uri="{FF2B5EF4-FFF2-40B4-BE49-F238E27FC236}">
                <a16:creationId xmlns:a16="http://schemas.microsoft.com/office/drawing/2014/main" id="{FE9713EF-79E3-4A90-918E-527AFECD1023}"/>
              </a:ext>
            </a:extLst>
          </p:cNvPr>
          <p:cNvSpPr>
            <a:spLocks noChangeShapeType="1"/>
          </p:cNvSpPr>
          <p:nvPr/>
        </p:nvSpPr>
        <p:spPr bwMode="auto">
          <a:xfrm flipH="1" flipV="1">
            <a:off x="5184824" y="4854402"/>
            <a:ext cx="1192302" cy="70369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72" name="Text Box 49">
            <a:extLst>
              <a:ext uri="{FF2B5EF4-FFF2-40B4-BE49-F238E27FC236}">
                <a16:creationId xmlns:a16="http://schemas.microsoft.com/office/drawing/2014/main" id="{2F84D984-EF49-453E-8F38-3E3B32A6F6CB}"/>
              </a:ext>
            </a:extLst>
          </p:cNvPr>
          <p:cNvSpPr txBox="1">
            <a:spLocks noChangeArrowheads="1"/>
          </p:cNvSpPr>
          <p:nvPr/>
        </p:nvSpPr>
        <p:spPr bwMode="auto">
          <a:xfrm>
            <a:off x="4328713" y="5514076"/>
            <a:ext cx="1684887" cy="14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marL="171450" indent="-171450" eaLnBrk="1" hangingPunct="1">
              <a:buFontTx/>
              <a:buChar char="-"/>
            </a:pPr>
            <a:r>
              <a:rPr lang="nl-NL" sz="1000" dirty="0"/>
              <a:t>Voorzieningen</a:t>
            </a:r>
          </a:p>
          <a:p>
            <a:pPr marL="171450" indent="-171450" eaLnBrk="1" hangingPunct="1">
              <a:buFontTx/>
              <a:buChar char="-"/>
            </a:pPr>
            <a:r>
              <a:rPr lang="nl-NL" sz="1000" dirty="0"/>
              <a:t>Correcties</a:t>
            </a:r>
          </a:p>
          <a:p>
            <a:pPr marL="171450" indent="-171450" eaLnBrk="1" hangingPunct="1">
              <a:buFontTx/>
              <a:buChar char="-"/>
            </a:pPr>
            <a:r>
              <a:rPr lang="nl-NL" sz="1000" dirty="0"/>
              <a:t>Te </a:t>
            </a:r>
            <a:r>
              <a:rPr lang="nl-NL" sz="1000" dirty="0" err="1"/>
              <a:t>ontv.ft</a:t>
            </a:r>
            <a:r>
              <a:rPr lang="nl-NL" sz="1000" dirty="0"/>
              <a:t>.</a:t>
            </a:r>
          </a:p>
          <a:p>
            <a:pPr marL="171450" indent="-171450" eaLnBrk="1" hangingPunct="1">
              <a:buFontTx/>
              <a:buChar char="-"/>
            </a:pPr>
            <a:r>
              <a:rPr lang="nl-NL" sz="1000" dirty="0"/>
              <a:t>Te </a:t>
            </a:r>
            <a:r>
              <a:rPr lang="nl-NL" sz="1000" dirty="0" err="1"/>
              <a:t>verz</a:t>
            </a:r>
            <a:r>
              <a:rPr lang="nl-NL" sz="1000" dirty="0"/>
              <a:t>. ft.</a:t>
            </a:r>
          </a:p>
          <a:p>
            <a:pPr marL="171450" indent="-171450" eaLnBrk="1" hangingPunct="1">
              <a:buFontTx/>
              <a:buChar char="-"/>
            </a:pPr>
            <a:r>
              <a:rPr lang="nl-NL" sz="1000" dirty="0" err="1"/>
              <a:t>Waardevermind</a:t>
            </a:r>
            <a:r>
              <a:rPr lang="nl-NL" sz="1000" dirty="0"/>
              <a:t>.</a:t>
            </a:r>
          </a:p>
          <a:p>
            <a:pPr marL="171450" indent="-171450" eaLnBrk="1" hangingPunct="1">
              <a:buFontTx/>
              <a:buChar char="-"/>
            </a:pPr>
            <a:r>
              <a:rPr lang="nl-NL" sz="1000" dirty="0"/>
              <a:t>Compensaties</a:t>
            </a:r>
          </a:p>
          <a:p>
            <a:pPr marL="171450" indent="-171450" eaLnBrk="1" hangingPunct="1">
              <a:buFontTx/>
              <a:buChar char="-"/>
            </a:pPr>
            <a:r>
              <a:rPr lang="nl-NL" sz="1000" dirty="0"/>
              <a:t>Verlopen Intresten</a:t>
            </a:r>
          </a:p>
          <a:p>
            <a:pPr marL="171450" indent="-171450" eaLnBrk="1" hangingPunct="1">
              <a:buFontTx/>
              <a:buChar char="-"/>
            </a:pPr>
            <a:r>
              <a:rPr lang="nl-NL" sz="1000" dirty="0"/>
              <a:t>Resultaatsbestemming</a:t>
            </a:r>
          </a:p>
          <a:p>
            <a:pPr marL="171450" indent="-171450" eaLnBrk="1" hangingPunct="1">
              <a:buFontTx/>
              <a:buChar char="-"/>
            </a:pPr>
            <a:endParaRPr lang="nl-NL" sz="1000" dirty="0"/>
          </a:p>
          <a:p>
            <a:pPr marL="171450" indent="-171450" eaLnBrk="1" hangingPunct="1">
              <a:buFontTx/>
              <a:buChar char="-"/>
            </a:pPr>
            <a:endParaRPr lang="nl-NL" sz="1000" dirty="0"/>
          </a:p>
          <a:p>
            <a:pPr algn="ctr" eaLnBrk="1" hangingPunct="1"/>
            <a:endParaRPr lang="nl-NL" dirty="0"/>
          </a:p>
        </p:txBody>
      </p:sp>
      <p:sp>
        <p:nvSpPr>
          <p:cNvPr id="273" name="Text Box 53">
            <a:extLst>
              <a:ext uri="{FF2B5EF4-FFF2-40B4-BE49-F238E27FC236}">
                <a16:creationId xmlns:a16="http://schemas.microsoft.com/office/drawing/2014/main" id="{2042E51E-9B00-4F62-BB53-C007DD22A88F}"/>
              </a:ext>
            </a:extLst>
          </p:cNvPr>
          <p:cNvSpPr txBox="1">
            <a:spLocks noChangeArrowheads="1"/>
          </p:cNvSpPr>
          <p:nvPr/>
        </p:nvSpPr>
        <p:spPr bwMode="auto">
          <a:xfrm>
            <a:off x="3995428" y="5365916"/>
            <a:ext cx="2087059" cy="457200"/>
          </a:xfrm>
          <a:prstGeom prst="rect">
            <a:avLst/>
          </a:prstGeom>
          <a:noFill/>
          <a:ln>
            <a:noFill/>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b="1" u="sng" dirty="0"/>
              <a:t>Afsluitingsbewerkingen</a:t>
            </a:r>
            <a:endParaRPr lang="nl-NL" b="1" dirty="0"/>
          </a:p>
        </p:txBody>
      </p:sp>
      <p:sp>
        <p:nvSpPr>
          <p:cNvPr id="274" name="Line 51">
            <a:extLst>
              <a:ext uri="{FF2B5EF4-FFF2-40B4-BE49-F238E27FC236}">
                <a16:creationId xmlns:a16="http://schemas.microsoft.com/office/drawing/2014/main" id="{D41AC3AA-D2D0-4A65-84E8-417E074A6DC8}"/>
              </a:ext>
            </a:extLst>
          </p:cNvPr>
          <p:cNvSpPr>
            <a:spLocks noChangeShapeType="1"/>
          </p:cNvSpPr>
          <p:nvPr/>
        </p:nvSpPr>
        <p:spPr bwMode="auto">
          <a:xfrm flipH="1" flipV="1">
            <a:off x="4694747" y="4877219"/>
            <a:ext cx="151178" cy="52743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pic>
        <p:nvPicPr>
          <p:cNvPr id="275" name="Picture 274">
            <a:extLst>
              <a:ext uri="{FF2B5EF4-FFF2-40B4-BE49-F238E27FC236}">
                <a16:creationId xmlns:a16="http://schemas.microsoft.com/office/drawing/2014/main" id="{98653176-F0F1-4FCC-AAB4-58C4D2C065BE}"/>
              </a:ext>
            </a:extLst>
          </p:cNvPr>
          <p:cNvPicPr>
            <a:picLocks noChangeAspect="1"/>
          </p:cNvPicPr>
          <p:nvPr/>
        </p:nvPicPr>
        <p:blipFill>
          <a:blip r:embed="rId3"/>
          <a:stretch>
            <a:fillRect/>
          </a:stretch>
        </p:blipFill>
        <p:spPr>
          <a:xfrm>
            <a:off x="466939" y="4342926"/>
            <a:ext cx="826803" cy="1185717"/>
          </a:xfrm>
          <a:prstGeom prst="rect">
            <a:avLst/>
          </a:prstGeom>
          <a:ln w="38100">
            <a:solidFill>
              <a:srgbClr val="FF0000"/>
            </a:solidFill>
          </a:ln>
        </p:spPr>
      </p:pic>
      <p:sp>
        <p:nvSpPr>
          <p:cNvPr id="276" name="Line 52">
            <a:extLst>
              <a:ext uri="{FF2B5EF4-FFF2-40B4-BE49-F238E27FC236}">
                <a16:creationId xmlns:a16="http://schemas.microsoft.com/office/drawing/2014/main" id="{35148AAD-FEBB-4E61-8C60-B11CB79C9895}"/>
              </a:ext>
            </a:extLst>
          </p:cNvPr>
          <p:cNvSpPr>
            <a:spLocks noChangeShapeType="1"/>
          </p:cNvSpPr>
          <p:nvPr/>
        </p:nvSpPr>
        <p:spPr bwMode="auto">
          <a:xfrm>
            <a:off x="893153" y="3913480"/>
            <a:ext cx="0" cy="38135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77" name="Text Box 55">
            <a:extLst>
              <a:ext uri="{FF2B5EF4-FFF2-40B4-BE49-F238E27FC236}">
                <a16:creationId xmlns:a16="http://schemas.microsoft.com/office/drawing/2014/main" id="{BBD261F6-720A-459A-B556-E271A60C2613}"/>
              </a:ext>
            </a:extLst>
          </p:cNvPr>
          <p:cNvSpPr txBox="1">
            <a:spLocks noChangeArrowheads="1"/>
          </p:cNvSpPr>
          <p:nvPr/>
        </p:nvSpPr>
        <p:spPr bwMode="auto">
          <a:xfrm>
            <a:off x="483410" y="4676596"/>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Jaar-</a:t>
            </a:r>
          </a:p>
          <a:p>
            <a:pPr algn="ctr" eaLnBrk="1" hangingPunct="1"/>
            <a:r>
              <a:rPr lang="nl-NL" sz="1000" dirty="0"/>
              <a:t>Rekening</a:t>
            </a:r>
          </a:p>
          <a:p>
            <a:pPr algn="ctr" eaLnBrk="1" hangingPunct="1"/>
            <a:r>
              <a:rPr lang="nl-NL" sz="1000" dirty="0" err="1"/>
              <a:t>Nat.B.B</a:t>
            </a:r>
            <a:r>
              <a:rPr lang="nl-NL" sz="1000" dirty="0"/>
              <a:t>.</a:t>
            </a:r>
            <a:endParaRPr lang="nl-NL" dirty="0"/>
          </a:p>
        </p:txBody>
      </p:sp>
      <p:sp>
        <p:nvSpPr>
          <p:cNvPr id="278" name="Line 50">
            <a:extLst>
              <a:ext uri="{FF2B5EF4-FFF2-40B4-BE49-F238E27FC236}">
                <a16:creationId xmlns:a16="http://schemas.microsoft.com/office/drawing/2014/main" id="{68B5E679-8A32-4907-8F67-EB74A2276A8B}"/>
              </a:ext>
            </a:extLst>
          </p:cNvPr>
          <p:cNvSpPr>
            <a:spLocks noChangeShapeType="1"/>
          </p:cNvSpPr>
          <p:nvPr/>
        </p:nvSpPr>
        <p:spPr bwMode="auto">
          <a:xfrm flipH="1" flipV="1">
            <a:off x="1338759" y="5505604"/>
            <a:ext cx="629637" cy="40052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 name="TextBox 1">
            <a:extLst>
              <a:ext uri="{FF2B5EF4-FFF2-40B4-BE49-F238E27FC236}">
                <a16:creationId xmlns:a16="http://schemas.microsoft.com/office/drawing/2014/main" id="{31E676A5-75FD-42BC-8773-862CCD3C972B}"/>
              </a:ext>
            </a:extLst>
          </p:cNvPr>
          <p:cNvSpPr txBox="1"/>
          <p:nvPr/>
        </p:nvSpPr>
        <p:spPr>
          <a:xfrm>
            <a:off x="336248" y="5740149"/>
            <a:ext cx="1197572" cy="369332"/>
          </a:xfrm>
          <a:prstGeom prst="rect">
            <a:avLst/>
          </a:prstGeom>
          <a:noFill/>
        </p:spPr>
        <p:txBody>
          <a:bodyPr wrap="none" rtlCol="0">
            <a:spAutoFit/>
          </a:bodyPr>
          <a:lstStyle/>
          <a:p>
            <a:r>
              <a:rPr lang="nl-BE" dirty="0"/>
              <a:t>Toelichting</a:t>
            </a:r>
          </a:p>
        </p:txBody>
      </p:sp>
      <p:sp>
        <p:nvSpPr>
          <p:cNvPr id="3" name="Freeform: Shape 2">
            <a:extLst>
              <a:ext uri="{FF2B5EF4-FFF2-40B4-BE49-F238E27FC236}">
                <a16:creationId xmlns:a16="http://schemas.microsoft.com/office/drawing/2014/main" id="{6D6C120F-CD76-4A61-BB66-F941C491E175}"/>
              </a:ext>
            </a:extLst>
          </p:cNvPr>
          <p:cNvSpPr/>
          <p:nvPr/>
        </p:nvSpPr>
        <p:spPr>
          <a:xfrm>
            <a:off x="818102" y="6092982"/>
            <a:ext cx="2298198" cy="473923"/>
          </a:xfrm>
          <a:custGeom>
            <a:avLst/>
            <a:gdLst>
              <a:gd name="connsiteX0" fmla="*/ 32930 w 2298198"/>
              <a:gd name="connsiteY0" fmla="*/ 0 h 473923"/>
              <a:gd name="connsiteX1" fmla="*/ 286427 w 2298198"/>
              <a:gd name="connsiteY1" fmla="*/ 334978 h 473923"/>
              <a:gd name="connsiteX2" fmla="*/ 2124281 w 2298198"/>
              <a:gd name="connsiteY2" fmla="*/ 461727 h 473923"/>
              <a:gd name="connsiteX3" fmla="*/ 2115227 w 2298198"/>
              <a:gd name="connsiteY3" fmla="*/ 461727 h 473923"/>
            </a:gdLst>
            <a:ahLst/>
            <a:cxnLst>
              <a:cxn ang="0">
                <a:pos x="connsiteX0" y="connsiteY0"/>
              </a:cxn>
              <a:cxn ang="0">
                <a:pos x="connsiteX1" y="connsiteY1"/>
              </a:cxn>
              <a:cxn ang="0">
                <a:pos x="connsiteX2" y="connsiteY2"/>
              </a:cxn>
              <a:cxn ang="0">
                <a:pos x="connsiteX3" y="connsiteY3"/>
              </a:cxn>
            </a:cxnLst>
            <a:rect l="l" t="t" r="r" b="b"/>
            <a:pathLst>
              <a:path w="2298198" h="473923">
                <a:moveTo>
                  <a:pt x="32930" y="0"/>
                </a:moveTo>
                <a:cubicBezTo>
                  <a:pt x="-14601" y="129012"/>
                  <a:pt x="-62132" y="258024"/>
                  <a:pt x="286427" y="334978"/>
                </a:cubicBezTo>
                <a:cubicBezTo>
                  <a:pt x="634986" y="411933"/>
                  <a:pt x="2124281" y="461727"/>
                  <a:pt x="2124281" y="461727"/>
                </a:cubicBezTo>
                <a:cubicBezTo>
                  <a:pt x="2429081" y="482852"/>
                  <a:pt x="2272154" y="472289"/>
                  <a:pt x="2115227" y="461727"/>
                </a:cubicBezTo>
              </a:path>
            </a:pathLst>
          </a:custGeom>
          <a:noFill/>
          <a:ln w="38100">
            <a:solidFill>
              <a:schemeClr val="tx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tangle 3">
            <a:extLst>
              <a:ext uri="{FF2B5EF4-FFF2-40B4-BE49-F238E27FC236}">
                <a16:creationId xmlns:a16="http://schemas.microsoft.com/office/drawing/2014/main" id="{D67E4889-D872-4114-8BA1-515E4CC7DFD6}"/>
              </a:ext>
            </a:extLst>
          </p:cNvPr>
          <p:cNvSpPr/>
          <p:nvPr/>
        </p:nvSpPr>
        <p:spPr>
          <a:xfrm>
            <a:off x="103725" y="140184"/>
            <a:ext cx="8971984" cy="6626626"/>
          </a:xfrm>
          <a:prstGeom prst="rect">
            <a:avLst/>
          </a:prstGeom>
          <a:solidFill>
            <a:srgbClr val="FFFFFF">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0354" name="Rectangle 2"/>
          <p:cNvSpPr>
            <a:spLocks noGrp="1" noChangeArrowheads="1"/>
          </p:cNvSpPr>
          <p:nvPr>
            <p:ph type="title"/>
          </p:nvPr>
        </p:nvSpPr>
        <p:spPr>
          <a:xfrm>
            <a:off x="503564" y="362151"/>
            <a:ext cx="3940175" cy="1325563"/>
          </a:xfrm>
        </p:spPr>
        <p:txBody>
          <a:bodyPr>
            <a:normAutofit/>
          </a:bodyPr>
          <a:lstStyle/>
          <a:p>
            <a:r>
              <a:rPr lang="nl-NL" sz="3800" dirty="0"/>
              <a:t>Verificatie</a:t>
            </a:r>
          </a:p>
        </p:txBody>
      </p:sp>
      <p:grpSp>
        <p:nvGrpSpPr>
          <p:cNvPr id="159" name="Group 40">
            <a:extLst>
              <a:ext uri="{FF2B5EF4-FFF2-40B4-BE49-F238E27FC236}">
                <a16:creationId xmlns:a16="http://schemas.microsoft.com/office/drawing/2014/main" id="{EB3CA1EB-F062-4483-A20A-D1CDBC9B679A}"/>
              </a:ext>
            </a:extLst>
          </p:cNvPr>
          <p:cNvGrpSpPr>
            <a:grpSpLocks/>
          </p:cNvGrpSpPr>
          <p:nvPr/>
        </p:nvGrpSpPr>
        <p:grpSpPr bwMode="auto">
          <a:xfrm>
            <a:off x="7397137" y="5656838"/>
            <a:ext cx="1643138" cy="614938"/>
            <a:chOff x="3217" y="6769"/>
            <a:chExt cx="2340" cy="768"/>
          </a:xfrm>
        </p:grpSpPr>
        <p:sp>
          <p:nvSpPr>
            <p:cNvPr id="284" name="AutoShape 41">
              <a:extLst>
                <a:ext uri="{FF2B5EF4-FFF2-40B4-BE49-F238E27FC236}">
                  <a16:creationId xmlns:a16="http://schemas.microsoft.com/office/drawing/2014/main" id="{916CA8AF-FD95-4A87-A4E8-E6BA76DF2D56}"/>
                </a:ext>
              </a:extLst>
            </p:cNvPr>
            <p:cNvSpPr>
              <a:spLocks noChangeArrowheads="1"/>
            </p:cNvSpPr>
            <p:nvPr/>
          </p:nvSpPr>
          <p:spPr bwMode="auto">
            <a:xfrm>
              <a:off x="321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85" name="AutoShape 42">
              <a:extLst>
                <a:ext uri="{FF2B5EF4-FFF2-40B4-BE49-F238E27FC236}">
                  <a16:creationId xmlns:a16="http://schemas.microsoft.com/office/drawing/2014/main" id="{AB56E17F-624D-4D37-95BA-46CCB1E695DF}"/>
                </a:ext>
              </a:extLst>
            </p:cNvPr>
            <p:cNvSpPr>
              <a:spLocks noChangeArrowheads="1"/>
            </p:cNvSpPr>
            <p:nvPr/>
          </p:nvSpPr>
          <p:spPr bwMode="auto">
            <a:xfrm>
              <a:off x="393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86" name="AutoShape 43">
              <a:extLst>
                <a:ext uri="{FF2B5EF4-FFF2-40B4-BE49-F238E27FC236}">
                  <a16:creationId xmlns:a16="http://schemas.microsoft.com/office/drawing/2014/main" id="{6F1C4230-E6DC-4FE8-B71F-537EE4F11074}"/>
                </a:ext>
              </a:extLst>
            </p:cNvPr>
            <p:cNvSpPr>
              <a:spLocks noChangeArrowheads="1"/>
            </p:cNvSpPr>
            <p:nvPr/>
          </p:nvSpPr>
          <p:spPr bwMode="auto">
            <a:xfrm>
              <a:off x="4657" y="6769"/>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287" name="Rectangle 44">
              <a:extLst>
                <a:ext uri="{FF2B5EF4-FFF2-40B4-BE49-F238E27FC236}">
                  <a16:creationId xmlns:a16="http://schemas.microsoft.com/office/drawing/2014/main" id="{49A44FEA-E397-4CED-B74E-4F2490D383FD}"/>
                </a:ext>
              </a:extLst>
            </p:cNvPr>
            <p:cNvSpPr>
              <a:spLocks noChangeArrowheads="1"/>
            </p:cNvSpPr>
            <p:nvPr/>
          </p:nvSpPr>
          <p:spPr bwMode="auto">
            <a:xfrm>
              <a:off x="3217" y="6997"/>
              <a:ext cx="2160" cy="540"/>
            </a:xfrm>
            <a:prstGeom prst="rect">
              <a:avLst/>
            </a:prstGeom>
            <a:solidFill>
              <a:srgbClr val="FF0000"/>
            </a:solidFill>
            <a:ln w="9525">
              <a:solidFill>
                <a:srgbClr val="000000"/>
              </a:solidFill>
              <a:miter lim="800000"/>
              <a:headEnd/>
              <a:tailEnd/>
            </a:ln>
          </p:spPr>
          <p:txBody>
            <a:bodyPr/>
            <a:lstStyle/>
            <a:p>
              <a:endParaRPr lang="nl-BE"/>
            </a:p>
          </p:txBody>
        </p:sp>
        <p:sp>
          <p:nvSpPr>
            <p:cNvPr id="288" name="Rectangle 45">
              <a:extLst>
                <a:ext uri="{FF2B5EF4-FFF2-40B4-BE49-F238E27FC236}">
                  <a16:creationId xmlns:a16="http://schemas.microsoft.com/office/drawing/2014/main" id="{854EDDCF-AC06-4D3C-9727-C1E39EDCDF7C}"/>
                </a:ext>
              </a:extLst>
            </p:cNvPr>
            <p:cNvSpPr>
              <a:spLocks noChangeArrowheads="1"/>
            </p:cNvSpPr>
            <p:nvPr/>
          </p:nvSpPr>
          <p:spPr bwMode="auto">
            <a:xfrm>
              <a:off x="411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89" name="Rectangle 46">
              <a:extLst>
                <a:ext uri="{FF2B5EF4-FFF2-40B4-BE49-F238E27FC236}">
                  <a16:creationId xmlns:a16="http://schemas.microsoft.com/office/drawing/2014/main" id="{8FF7E689-9808-464F-AE57-FE7464FEC15C}"/>
                </a:ext>
              </a:extLst>
            </p:cNvPr>
            <p:cNvSpPr>
              <a:spLocks noChangeArrowheads="1"/>
            </p:cNvSpPr>
            <p:nvPr/>
          </p:nvSpPr>
          <p:spPr bwMode="auto">
            <a:xfrm>
              <a:off x="357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290" name="Text Box 47">
              <a:extLst>
                <a:ext uri="{FF2B5EF4-FFF2-40B4-BE49-F238E27FC236}">
                  <a16:creationId xmlns:a16="http://schemas.microsoft.com/office/drawing/2014/main" id="{2B61E99F-8A67-4B76-AF2B-C0978E4EFE0A}"/>
                </a:ext>
              </a:extLst>
            </p:cNvPr>
            <p:cNvSpPr txBox="1">
              <a:spLocks noChangeArrowheads="1"/>
            </p:cNvSpPr>
            <p:nvPr/>
          </p:nvSpPr>
          <p:spPr bwMode="auto">
            <a:xfrm>
              <a:off x="4297" y="6949"/>
              <a:ext cx="12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Magazijn</a:t>
              </a:r>
              <a:endParaRPr lang="nl-NL"/>
            </a:p>
          </p:txBody>
        </p:sp>
      </p:grpSp>
      <p:sp>
        <p:nvSpPr>
          <p:cNvPr id="291" name="AutoShape 48">
            <a:extLst>
              <a:ext uri="{FF2B5EF4-FFF2-40B4-BE49-F238E27FC236}">
                <a16:creationId xmlns:a16="http://schemas.microsoft.com/office/drawing/2014/main" id="{4BB5FA2B-3599-4D2C-95A8-11BBD23B7273}"/>
              </a:ext>
            </a:extLst>
          </p:cNvPr>
          <p:cNvSpPr>
            <a:spLocks noChangeArrowheads="1"/>
          </p:cNvSpPr>
          <p:nvPr/>
        </p:nvSpPr>
        <p:spPr bwMode="auto">
          <a:xfrm>
            <a:off x="6250419" y="5566992"/>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292" name="Text Box 49">
            <a:extLst>
              <a:ext uri="{FF2B5EF4-FFF2-40B4-BE49-F238E27FC236}">
                <a16:creationId xmlns:a16="http://schemas.microsoft.com/office/drawing/2014/main" id="{1BE36263-D314-4DA8-AB8E-BAAC4589AC39}"/>
              </a:ext>
            </a:extLst>
          </p:cNvPr>
          <p:cNvSpPr txBox="1">
            <a:spLocks noChangeArrowheads="1"/>
          </p:cNvSpPr>
          <p:nvPr/>
        </p:nvSpPr>
        <p:spPr bwMode="auto">
          <a:xfrm>
            <a:off x="6251251" y="5701230"/>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Inventaris</a:t>
            </a:r>
          </a:p>
          <a:p>
            <a:pPr algn="ctr" eaLnBrk="1" hangingPunct="1"/>
            <a:r>
              <a:rPr lang="nl-NL" sz="1000" dirty="0"/>
              <a:t>lijst</a:t>
            </a:r>
            <a:endParaRPr lang="nl-NL" dirty="0"/>
          </a:p>
        </p:txBody>
      </p:sp>
    </p:spTree>
    <p:extLst>
      <p:ext uri="{BB962C8B-B14F-4D97-AF65-F5344CB8AC3E}">
        <p14:creationId xmlns:p14="http://schemas.microsoft.com/office/powerpoint/2010/main" val="172118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animBg="1"/>
      <p:bldP spid="29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DA71B7-3FB8-4D58-937C-568BD8931033}"/>
              </a:ext>
            </a:extLst>
          </p:cNvPr>
          <p:cNvPicPr>
            <a:picLocks noChangeAspect="1"/>
          </p:cNvPicPr>
          <p:nvPr/>
        </p:nvPicPr>
        <p:blipFill>
          <a:blip r:embed="rId3"/>
          <a:stretch>
            <a:fillRect/>
          </a:stretch>
        </p:blipFill>
        <p:spPr>
          <a:xfrm>
            <a:off x="0" y="0"/>
            <a:ext cx="9144000" cy="7499268"/>
          </a:xfrm>
          <a:prstGeom prst="rect">
            <a:avLst/>
          </a:prstGeom>
        </p:spPr>
      </p:pic>
      <p:sp>
        <p:nvSpPr>
          <p:cNvPr id="122883" name="Rectangle 20"/>
          <p:cNvSpPr>
            <a:spLocks noGrp="1" noChangeArrowheads="1"/>
          </p:cNvSpPr>
          <p:nvPr>
            <p:ph type="body" idx="1"/>
          </p:nvPr>
        </p:nvSpPr>
        <p:spPr/>
        <p:txBody>
          <a:bodyPr>
            <a:normAutofit/>
          </a:bodyPr>
          <a:lstStyle/>
          <a:p>
            <a:pPr algn="ctr"/>
            <a:r>
              <a:rPr lang="nl-BE" dirty="0"/>
              <a:t>Pro </a:t>
            </a:r>
            <a:r>
              <a:rPr lang="nl-BE" dirty="0" err="1"/>
              <a:t>Mandato</a:t>
            </a:r>
            <a:endParaRPr lang="en-US" dirty="0"/>
          </a:p>
          <a:p>
            <a:pPr algn="ctr"/>
            <a:r>
              <a:rPr lang="nl-NL" dirty="0"/>
              <a:t> </a:t>
            </a:r>
            <a:r>
              <a:rPr lang="nl-BE" dirty="0"/>
              <a:t>2021</a:t>
            </a:r>
            <a:endParaRPr lang="en-US" dirty="0"/>
          </a:p>
        </p:txBody>
      </p:sp>
      <p:sp>
        <p:nvSpPr>
          <p:cNvPr id="122882" name="Rectangle 21"/>
          <p:cNvSpPr>
            <a:spLocks noGrp="1" noChangeArrowheads="1"/>
          </p:cNvSpPr>
          <p:nvPr>
            <p:ph type="title"/>
          </p:nvPr>
        </p:nvSpPr>
        <p:spPr/>
        <p:txBody>
          <a:bodyPr>
            <a:normAutofit/>
          </a:bodyPr>
          <a:lstStyle/>
          <a:p>
            <a:pPr algn="ctr"/>
            <a:br>
              <a:rPr lang="nl-NL" sz="2400" dirty="0"/>
            </a:br>
            <a:r>
              <a:rPr lang="nl-NL" b="1" dirty="0">
                <a:solidFill>
                  <a:srgbClr val="FFFF00"/>
                </a:solidFill>
              </a:rPr>
              <a:t>VOORRADEN</a:t>
            </a:r>
            <a:br>
              <a:rPr lang="nl-NL" sz="3000" dirty="0"/>
            </a:br>
            <a:endParaRPr lang="nl-NL" sz="5000" b="1" dirty="0">
              <a:solidFill>
                <a:srgbClr val="FF0000"/>
              </a:solidFill>
            </a:endParaRPr>
          </a:p>
        </p:txBody>
      </p:sp>
    </p:spTree>
    <p:extLst>
      <p:ext uri="{BB962C8B-B14F-4D97-AF65-F5344CB8AC3E}">
        <p14:creationId xmlns:p14="http://schemas.microsoft.com/office/powerpoint/2010/main" val="29894926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73E53B-E1DA-45A6-8D71-36AB43D0CF82}"/>
              </a:ext>
            </a:extLst>
          </p:cNvPr>
          <p:cNvPicPr>
            <a:picLocks noChangeAspect="1"/>
          </p:cNvPicPr>
          <p:nvPr/>
        </p:nvPicPr>
        <p:blipFill>
          <a:blip r:embed="rId2"/>
          <a:stretch>
            <a:fillRect/>
          </a:stretch>
        </p:blipFill>
        <p:spPr>
          <a:xfrm rot="20655616">
            <a:off x="-626609" y="-400050"/>
            <a:ext cx="7384278" cy="4138612"/>
          </a:xfrm>
          <a:prstGeom prst="rect">
            <a:avLst/>
          </a:prstGeom>
        </p:spPr>
      </p:pic>
      <p:pic>
        <p:nvPicPr>
          <p:cNvPr id="9" name="Picture 8">
            <a:extLst>
              <a:ext uri="{FF2B5EF4-FFF2-40B4-BE49-F238E27FC236}">
                <a16:creationId xmlns:a16="http://schemas.microsoft.com/office/drawing/2014/main" id="{2D6CE1A1-9FFC-451D-ACE7-59DB2885AEB9}"/>
              </a:ext>
            </a:extLst>
          </p:cNvPr>
          <p:cNvPicPr>
            <a:picLocks noChangeAspect="1"/>
          </p:cNvPicPr>
          <p:nvPr/>
        </p:nvPicPr>
        <p:blipFill>
          <a:blip r:embed="rId3"/>
          <a:stretch>
            <a:fillRect/>
          </a:stretch>
        </p:blipFill>
        <p:spPr>
          <a:xfrm rot="1281823">
            <a:off x="1963511" y="2657251"/>
            <a:ext cx="7581900" cy="3009900"/>
          </a:xfrm>
          <a:prstGeom prst="rect">
            <a:avLst/>
          </a:prstGeom>
        </p:spPr>
      </p:pic>
      <p:pic>
        <p:nvPicPr>
          <p:cNvPr id="11" name="Picture 10">
            <a:extLst>
              <a:ext uri="{FF2B5EF4-FFF2-40B4-BE49-F238E27FC236}">
                <a16:creationId xmlns:a16="http://schemas.microsoft.com/office/drawing/2014/main" id="{6165C9BA-4170-4D71-BBAE-A4FD8C19006E}"/>
              </a:ext>
            </a:extLst>
          </p:cNvPr>
          <p:cNvPicPr>
            <a:picLocks noChangeAspect="1"/>
          </p:cNvPicPr>
          <p:nvPr/>
        </p:nvPicPr>
        <p:blipFill>
          <a:blip r:embed="rId4"/>
          <a:stretch>
            <a:fillRect/>
          </a:stretch>
        </p:blipFill>
        <p:spPr>
          <a:xfrm rot="20913040">
            <a:off x="-453173" y="1061357"/>
            <a:ext cx="8475586" cy="6858000"/>
          </a:xfrm>
          <a:prstGeom prst="rect">
            <a:avLst/>
          </a:prstGeom>
        </p:spPr>
      </p:pic>
      <p:pic>
        <p:nvPicPr>
          <p:cNvPr id="13" name="Picture 12">
            <a:extLst>
              <a:ext uri="{FF2B5EF4-FFF2-40B4-BE49-F238E27FC236}">
                <a16:creationId xmlns:a16="http://schemas.microsoft.com/office/drawing/2014/main" id="{CF3A8CAF-5DAB-4B03-802E-6E870EC20B9D}"/>
              </a:ext>
            </a:extLst>
          </p:cNvPr>
          <p:cNvPicPr>
            <a:picLocks noChangeAspect="1"/>
          </p:cNvPicPr>
          <p:nvPr/>
        </p:nvPicPr>
        <p:blipFill>
          <a:blip r:embed="rId5"/>
          <a:stretch>
            <a:fillRect/>
          </a:stretch>
        </p:blipFill>
        <p:spPr>
          <a:xfrm rot="20190810">
            <a:off x="2976226" y="509705"/>
            <a:ext cx="6912330" cy="4321442"/>
          </a:xfrm>
          <a:prstGeom prst="rect">
            <a:avLst/>
          </a:prstGeom>
        </p:spPr>
      </p:pic>
      <p:sp>
        <p:nvSpPr>
          <p:cNvPr id="16" name="Rectangle 15">
            <a:extLst>
              <a:ext uri="{FF2B5EF4-FFF2-40B4-BE49-F238E27FC236}">
                <a16:creationId xmlns:a16="http://schemas.microsoft.com/office/drawing/2014/main" id="{6A87CBEA-5F45-4081-BBDD-9B25ED503E68}"/>
              </a:ext>
            </a:extLst>
          </p:cNvPr>
          <p:cNvSpPr/>
          <p:nvPr/>
        </p:nvSpPr>
        <p:spPr>
          <a:xfrm>
            <a:off x="1637113" y="1669256"/>
            <a:ext cx="6010275" cy="289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7" name="TextBox 16">
            <a:extLst>
              <a:ext uri="{FF2B5EF4-FFF2-40B4-BE49-F238E27FC236}">
                <a16:creationId xmlns:a16="http://schemas.microsoft.com/office/drawing/2014/main" id="{49656B26-81C3-4B3F-9108-98A2DE6A236D}"/>
              </a:ext>
            </a:extLst>
          </p:cNvPr>
          <p:cNvSpPr txBox="1"/>
          <p:nvPr/>
        </p:nvSpPr>
        <p:spPr>
          <a:xfrm>
            <a:off x="4642251" y="1892972"/>
            <a:ext cx="785664" cy="369332"/>
          </a:xfrm>
          <a:prstGeom prst="rect">
            <a:avLst/>
          </a:prstGeom>
          <a:noFill/>
        </p:spPr>
        <p:txBody>
          <a:bodyPr wrap="none" rtlCol="0">
            <a:spAutoFit/>
          </a:bodyPr>
          <a:lstStyle/>
          <a:p>
            <a:r>
              <a:rPr lang="nl-BE" dirty="0">
                <a:solidFill>
                  <a:schemeClr val="bg1"/>
                </a:solidFill>
              </a:rPr>
              <a:t>Aantal</a:t>
            </a:r>
          </a:p>
        </p:txBody>
      </p:sp>
      <p:sp>
        <p:nvSpPr>
          <p:cNvPr id="281" name="TextBox 280">
            <a:extLst>
              <a:ext uri="{FF2B5EF4-FFF2-40B4-BE49-F238E27FC236}">
                <a16:creationId xmlns:a16="http://schemas.microsoft.com/office/drawing/2014/main" id="{349B1C06-40B6-4FC6-A2C4-138BCE41F162}"/>
              </a:ext>
            </a:extLst>
          </p:cNvPr>
          <p:cNvSpPr txBox="1"/>
          <p:nvPr/>
        </p:nvSpPr>
        <p:spPr>
          <a:xfrm>
            <a:off x="2709383" y="1892972"/>
            <a:ext cx="919932" cy="369332"/>
          </a:xfrm>
          <a:prstGeom prst="rect">
            <a:avLst/>
          </a:prstGeom>
          <a:noFill/>
        </p:spPr>
        <p:txBody>
          <a:bodyPr wrap="none" rtlCol="0">
            <a:spAutoFit/>
          </a:bodyPr>
          <a:lstStyle/>
          <a:p>
            <a:r>
              <a:rPr lang="nl-BE" dirty="0">
                <a:solidFill>
                  <a:schemeClr val="bg1"/>
                </a:solidFill>
              </a:rPr>
              <a:t>Product</a:t>
            </a:r>
          </a:p>
        </p:txBody>
      </p:sp>
      <p:sp>
        <p:nvSpPr>
          <p:cNvPr id="282" name="TextBox 281">
            <a:extLst>
              <a:ext uri="{FF2B5EF4-FFF2-40B4-BE49-F238E27FC236}">
                <a16:creationId xmlns:a16="http://schemas.microsoft.com/office/drawing/2014/main" id="{01279F8C-6A85-4E87-B6E3-25A682C41944}"/>
              </a:ext>
            </a:extLst>
          </p:cNvPr>
          <p:cNvSpPr txBox="1"/>
          <p:nvPr/>
        </p:nvSpPr>
        <p:spPr>
          <a:xfrm>
            <a:off x="1767865" y="1892972"/>
            <a:ext cx="883062" cy="369332"/>
          </a:xfrm>
          <a:prstGeom prst="rect">
            <a:avLst/>
          </a:prstGeom>
          <a:noFill/>
        </p:spPr>
        <p:txBody>
          <a:bodyPr wrap="none" rtlCol="0">
            <a:spAutoFit/>
          </a:bodyPr>
          <a:lstStyle/>
          <a:p>
            <a:r>
              <a:rPr lang="nl-BE" dirty="0">
                <a:solidFill>
                  <a:schemeClr val="bg1"/>
                </a:solidFill>
              </a:rPr>
              <a:t>Prod.nr</a:t>
            </a:r>
          </a:p>
        </p:txBody>
      </p:sp>
      <p:sp>
        <p:nvSpPr>
          <p:cNvPr id="283" name="TextBox 282">
            <a:extLst>
              <a:ext uri="{FF2B5EF4-FFF2-40B4-BE49-F238E27FC236}">
                <a16:creationId xmlns:a16="http://schemas.microsoft.com/office/drawing/2014/main" id="{15272A08-7483-4F25-99F2-CFDF047A7412}"/>
              </a:ext>
            </a:extLst>
          </p:cNvPr>
          <p:cNvSpPr txBox="1"/>
          <p:nvPr/>
        </p:nvSpPr>
        <p:spPr>
          <a:xfrm>
            <a:off x="5724398" y="1892972"/>
            <a:ext cx="415498" cy="369332"/>
          </a:xfrm>
          <a:prstGeom prst="rect">
            <a:avLst/>
          </a:prstGeom>
          <a:noFill/>
        </p:spPr>
        <p:txBody>
          <a:bodyPr wrap="none" rtlCol="0">
            <a:spAutoFit/>
          </a:bodyPr>
          <a:lstStyle/>
          <a:p>
            <a:r>
              <a:rPr lang="nl-BE" dirty="0">
                <a:solidFill>
                  <a:schemeClr val="bg1"/>
                </a:solidFill>
              </a:rPr>
              <a:t>EP</a:t>
            </a:r>
          </a:p>
        </p:txBody>
      </p:sp>
      <p:sp>
        <p:nvSpPr>
          <p:cNvPr id="293" name="TextBox 292">
            <a:extLst>
              <a:ext uri="{FF2B5EF4-FFF2-40B4-BE49-F238E27FC236}">
                <a16:creationId xmlns:a16="http://schemas.microsoft.com/office/drawing/2014/main" id="{EACDB7F0-87AD-49BB-B3F0-822FEF260A56}"/>
              </a:ext>
            </a:extLst>
          </p:cNvPr>
          <p:cNvSpPr txBox="1"/>
          <p:nvPr/>
        </p:nvSpPr>
        <p:spPr>
          <a:xfrm>
            <a:off x="6433023" y="1887138"/>
            <a:ext cx="917302" cy="369332"/>
          </a:xfrm>
          <a:prstGeom prst="rect">
            <a:avLst/>
          </a:prstGeom>
          <a:noFill/>
        </p:spPr>
        <p:txBody>
          <a:bodyPr wrap="none" rtlCol="0">
            <a:spAutoFit/>
          </a:bodyPr>
          <a:lstStyle/>
          <a:p>
            <a:r>
              <a:rPr lang="nl-BE" dirty="0">
                <a:solidFill>
                  <a:schemeClr val="bg1"/>
                </a:solidFill>
              </a:rPr>
              <a:t>Waarde</a:t>
            </a:r>
          </a:p>
        </p:txBody>
      </p:sp>
      <p:sp>
        <p:nvSpPr>
          <p:cNvPr id="294" name="TextBox 293">
            <a:extLst>
              <a:ext uri="{FF2B5EF4-FFF2-40B4-BE49-F238E27FC236}">
                <a16:creationId xmlns:a16="http://schemas.microsoft.com/office/drawing/2014/main" id="{6C3CD276-FF3D-4A3C-9433-052D4B731387}"/>
              </a:ext>
            </a:extLst>
          </p:cNvPr>
          <p:cNvSpPr txBox="1"/>
          <p:nvPr/>
        </p:nvSpPr>
        <p:spPr>
          <a:xfrm>
            <a:off x="4767221" y="2367228"/>
            <a:ext cx="535724" cy="369332"/>
          </a:xfrm>
          <a:prstGeom prst="rect">
            <a:avLst/>
          </a:prstGeom>
          <a:noFill/>
        </p:spPr>
        <p:txBody>
          <a:bodyPr wrap="none" rtlCol="0">
            <a:spAutoFit/>
          </a:bodyPr>
          <a:lstStyle/>
          <a:p>
            <a:r>
              <a:rPr lang="nl-BE" dirty="0">
                <a:solidFill>
                  <a:schemeClr val="bg1"/>
                </a:solidFill>
              </a:rPr>
              <a:t>100</a:t>
            </a:r>
          </a:p>
        </p:txBody>
      </p:sp>
      <p:sp>
        <p:nvSpPr>
          <p:cNvPr id="295" name="TextBox 294">
            <a:extLst>
              <a:ext uri="{FF2B5EF4-FFF2-40B4-BE49-F238E27FC236}">
                <a16:creationId xmlns:a16="http://schemas.microsoft.com/office/drawing/2014/main" id="{9A3C6BA9-7DCA-4480-AE78-5E3A73DB9A70}"/>
              </a:ext>
            </a:extLst>
          </p:cNvPr>
          <p:cNvSpPr txBox="1"/>
          <p:nvPr/>
        </p:nvSpPr>
        <p:spPr>
          <a:xfrm>
            <a:off x="5514794" y="2382278"/>
            <a:ext cx="710451" cy="369332"/>
          </a:xfrm>
          <a:prstGeom prst="rect">
            <a:avLst/>
          </a:prstGeom>
          <a:noFill/>
        </p:spPr>
        <p:txBody>
          <a:bodyPr wrap="none" rtlCol="0">
            <a:spAutoFit/>
          </a:bodyPr>
          <a:lstStyle/>
          <a:p>
            <a:r>
              <a:rPr lang="nl-BE" dirty="0">
                <a:solidFill>
                  <a:schemeClr val="bg1"/>
                </a:solidFill>
              </a:rPr>
              <a:t>12,24</a:t>
            </a:r>
          </a:p>
        </p:txBody>
      </p:sp>
      <p:sp>
        <p:nvSpPr>
          <p:cNvPr id="296" name="TextBox 295">
            <a:extLst>
              <a:ext uri="{FF2B5EF4-FFF2-40B4-BE49-F238E27FC236}">
                <a16:creationId xmlns:a16="http://schemas.microsoft.com/office/drawing/2014/main" id="{0F51E487-3103-48D1-8A36-9FA26A88FFEA}"/>
              </a:ext>
            </a:extLst>
          </p:cNvPr>
          <p:cNvSpPr txBox="1"/>
          <p:nvPr/>
        </p:nvSpPr>
        <p:spPr>
          <a:xfrm>
            <a:off x="5302945" y="2367228"/>
            <a:ext cx="284052" cy="369332"/>
          </a:xfrm>
          <a:prstGeom prst="rect">
            <a:avLst/>
          </a:prstGeom>
          <a:noFill/>
        </p:spPr>
        <p:txBody>
          <a:bodyPr wrap="none" rtlCol="0">
            <a:spAutoFit/>
          </a:bodyPr>
          <a:lstStyle/>
          <a:p>
            <a:r>
              <a:rPr lang="nl-BE" dirty="0">
                <a:solidFill>
                  <a:schemeClr val="bg1"/>
                </a:solidFill>
              </a:rPr>
              <a:t>x</a:t>
            </a:r>
          </a:p>
        </p:txBody>
      </p:sp>
      <p:sp>
        <p:nvSpPr>
          <p:cNvPr id="297" name="TextBox 296">
            <a:extLst>
              <a:ext uri="{FF2B5EF4-FFF2-40B4-BE49-F238E27FC236}">
                <a16:creationId xmlns:a16="http://schemas.microsoft.com/office/drawing/2014/main" id="{986D5103-6CB3-4465-984B-B966499462D7}"/>
              </a:ext>
            </a:extLst>
          </p:cNvPr>
          <p:cNvSpPr txBox="1"/>
          <p:nvPr/>
        </p:nvSpPr>
        <p:spPr>
          <a:xfrm>
            <a:off x="6164521" y="2367228"/>
            <a:ext cx="300082" cy="369332"/>
          </a:xfrm>
          <a:prstGeom prst="rect">
            <a:avLst/>
          </a:prstGeom>
          <a:noFill/>
        </p:spPr>
        <p:txBody>
          <a:bodyPr wrap="none" rtlCol="0">
            <a:spAutoFit/>
          </a:bodyPr>
          <a:lstStyle/>
          <a:p>
            <a:r>
              <a:rPr lang="nl-BE" dirty="0">
                <a:solidFill>
                  <a:schemeClr val="bg1"/>
                </a:solidFill>
              </a:rPr>
              <a:t>=</a:t>
            </a:r>
          </a:p>
        </p:txBody>
      </p:sp>
      <p:sp>
        <p:nvSpPr>
          <p:cNvPr id="298" name="TextBox 297">
            <a:extLst>
              <a:ext uri="{FF2B5EF4-FFF2-40B4-BE49-F238E27FC236}">
                <a16:creationId xmlns:a16="http://schemas.microsoft.com/office/drawing/2014/main" id="{F2675A0D-24A5-4BA8-9F04-43E5714AAFDD}"/>
              </a:ext>
            </a:extLst>
          </p:cNvPr>
          <p:cNvSpPr txBox="1"/>
          <p:nvPr/>
        </p:nvSpPr>
        <p:spPr>
          <a:xfrm>
            <a:off x="6390217" y="2387557"/>
            <a:ext cx="1002197" cy="369332"/>
          </a:xfrm>
          <a:prstGeom prst="rect">
            <a:avLst/>
          </a:prstGeom>
          <a:noFill/>
        </p:spPr>
        <p:txBody>
          <a:bodyPr wrap="none" rtlCol="0">
            <a:spAutoFit/>
          </a:bodyPr>
          <a:lstStyle/>
          <a:p>
            <a:r>
              <a:rPr lang="nl-BE" dirty="0">
                <a:solidFill>
                  <a:schemeClr val="bg1"/>
                </a:solidFill>
              </a:rPr>
              <a:t>1.224,00</a:t>
            </a:r>
          </a:p>
        </p:txBody>
      </p:sp>
      <p:cxnSp>
        <p:nvCxnSpPr>
          <p:cNvPr id="21" name="Straight Arrow Connector 20">
            <a:extLst>
              <a:ext uri="{FF2B5EF4-FFF2-40B4-BE49-F238E27FC236}">
                <a16:creationId xmlns:a16="http://schemas.microsoft.com/office/drawing/2014/main" id="{D2078BF0-8010-4988-935A-AC6B1E0C96A0}"/>
              </a:ext>
            </a:extLst>
          </p:cNvPr>
          <p:cNvCxnSpPr>
            <a:stCxn id="298" idx="2"/>
          </p:cNvCxnSpPr>
          <p:nvPr/>
        </p:nvCxnSpPr>
        <p:spPr>
          <a:xfrm flipH="1">
            <a:off x="6885805" y="2756889"/>
            <a:ext cx="5511" cy="121503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70688C6-BB2E-4664-A371-296D4735C85A}"/>
              </a:ext>
            </a:extLst>
          </p:cNvPr>
          <p:cNvCxnSpPr/>
          <p:nvPr/>
        </p:nvCxnSpPr>
        <p:spPr>
          <a:xfrm>
            <a:off x="6432391" y="3971925"/>
            <a:ext cx="9179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9" name="TextBox 298">
            <a:extLst>
              <a:ext uri="{FF2B5EF4-FFF2-40B4-BE49-F238E27FC236}">
                <a16:creationId xmlns:a16="http://schemas.microsoft.com/office/drawing/2014/main" id="{F0A420F5-AC84-4D48-B2DB-CA39305B1AA6}"/>
              </a:ext>
            </a:extLst>
          </p:cNvPr>
          <p:cNvSpPr txBox="1"/>
          <p:nvPr/>
        </p:nvSpPr>
        <p:spPr>
          <a:xfrm>
            <a:off x="6702101" y="3971925"/>
            <a:ext cx="367408" cy="461665"/>
          </a:xfrm>
          <a:prstGeom prst="rect">
            <a:avLst/>
          </a:prstGeom>
          <a:noFill/>
        </p:spPr>
        <p:txBody>
          <a:bodyPr wrap="none" rtlCol="0">
            <a:spAutoFit/>
          </a:bodyPr>
          <a:lstStyle/>
          <a:p>
            <a:r>
              <a:rPr lang="nl-BE" sz="2400" b="1" dirty="0">
                <a:solidFill>
                  <a:schemeClr val="bg1"/>
                </a:solidFill>
                <a:latin typeface="Symbol" panose="05050102010706020507" pitchFamily="18" charset="2"/>
              </a:rPr>
              <a:t>S</a:t>
            </a:r>
          </a:p>
        </p:txBody>
      </p:sp>
      <p:sp>
        <p:nvSpPr>
          <p:cNvPr id="300" name="TextBox 299">
            <a:extLst>
              <a:ext uri="{FF2B5EF4-FFF2-40B4-BE49-F238E27FC236}">
                <a16:creationId xmlns:a16="http://schemas.microsoft.com/office/drawing/2014/main" id="{CB9FECBC-2329-4C16-8FAC-DF6AB14A12F5}"/>
              </a:ext>
            </a:extLst>
          </p:cNvPr>
          <p:cNvSpPr txBox="1"/>
          <p:nvPr/>
        </p:nvSpPr>
        <p:spPr>
          <a:xfrm>
            <a:off x="3754584" y="4042239"/>
            <a:ext cx="2300310" cy="369332"/>
          </a:xfrm>
          <a:prstGeom prst="rect">
            <a:avLst/>
          </a:prstGeom>
          <a:noFill/>
        </p:spPr>
        <p:txBody>
          <a:bodyPr wrap="none" rtlCol="0">
            <a:spAutoFit/>
          </a:bodyPr>
          <a:lstStyle/>
          <a:p>
            <a:r>
              <a:rPr lang="nl-BE" dirty="0">
                <a:solidFill>
                  <a:schemeClr val="bg1"/>
                </a:solidFill>
              </a:rPr>
              <a:t>Grootboekrek. 340000</a:t>
            </a:r>
          </a:p>
        </p:txBody>
      </p:sp>
      <p:sp>
        <p:nvSpPr>
          <p:cNvPr id="301" name="TextBox 300">
            <a:extLst>
              <a:ext uri="{FF2B5EF4-FFF2-40B4-BE49-F238E27FC236}">
                <a16:creationId xmlns:a16="http://schemas.microsoft.com/office/drawing/2014/main" id="{74AEC4BF-80F6-429E-BAB4-210E1BD8D9C4}"/>
              </a:ext>
            </a:extLst>
          </p:cNvPr>
          <p:cNvSpPr txBox="1"/>
          <p:nvPr/>
        </p:nvSpPr>
        <p:spPr>
          <a:xfrm>
            <a:off x="6229472" y="3980843"/>
            <a:ext cx="338554" cy="461665"/>
          </a:xfrm>
          <a:prstGeom prst="rect">
            <a:avLst/>
          </a:prstGeom>
          <a:noFill/>
        </p:spPr>
        <p:txBody>
          <a:bodyPr wrap="none" rtlCol="0">
            <a:spAutoFit/>
          </a:bodyPr>
          <a:lstStyle/>
          <a:p>
            <a:r>
              <a:rPr lang="nl-BE" sz="2400" dirty="0">
                <a:solidFill>
                  <a:schemeClr val="bg1"/>
                </a:solidFill>
              </a:rPr>
              <a:t>=</a:t>
            </a:r>
          </a:p>
        </p:txBody>
      </p:sp>
      <p:sp>
        <p:nvSpPr>
          <p:cNvPr id="24" name="Rectangle 23">
            <a:extLst>
              <a:ext uri="{FF2B5EF4-FFF2-40B4-BE49-F238E27FC236}">
                <a16:creationId xmlns:a16="http://schemas.microsoft.com/office/drawing/2014/main" id="{8CB8BDFB-2A17-4A8C-A29C-F0556488FD92}"/>
              </a:ext>
            </a:extLst>
          </p:cNvPr>
          <p:cNvSpPr/>
          <p:nvPr/>
        </p:nvSpPr>
        <p:spPr>
          <a:xfrm>
            <a:off x="3754584" y="4042239"/>
            <a:ext cx="2836461" cy="4002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2" name="Rectangle 301">
            <a:extLst>
              <a:ext uri="{FF2B5EF4-FFF2-40B4-BE49-F238E27FC236}">
                <a16:creationId xmlns:a16="http://schemas.microsoft.com/office/drawing/2014/main" id="{DF8904AD-FAA3-4774-B340-BDAFEF443169}"/>
              </a:ext>
            </a:extLst>
          </p:cNvPr>
          <p:cNvSpPr/>
          <p:nvPr/>
        </p:nvSpPr>
        <p:spPr>
          <a:xfrm>
            <a:off x="4727731" y="2345926"/>
            <a:ext cx="575214" cy="4002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4" name="Rectangle 303">
            <a:extLst>
              <a:ext uri="{FF2B5EF4-FFF2-40B4-BE49-F238E27FC236}">
                <a16:creationId xmlns:a16="http://schemas.microsoft.com/office/drawing/2014/main" id="{7016EFE2-24BA-4F90-B8CE-372711568B5C}"/>
              </a:ext>
            </a:extLst>
          </p:cNvPr>
          <p:cNvSpPr/>
          <p:nvPr/>
        </p:nvSpPr>
        <p:spPr>
          <a:xfrm>
            <a:off x="5680316" y="1879617"/>
            <a:ext cx="549156" cy="4002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5" name="Rectangle 304">
            <a:extLst>
              <a:ext uri="{FF2B5EF4-FFF2-40B4-BE49-F238E27FC236}">
                <a16:creationId xmlns:a16="http://schemas.microsoft.com/office/drawing/2014/main" id="{4358B49A-1074-4ED1-96E3-5C2AB86A9C3A}"/>
              </a:ext>
            </a:extLst>
          </p:cNvPr>
          <p:cNvSpPr/>
          <p:nvPr/>
        </p:nvSpPr>
        <p:spPr>
          <a:xfrm>
            <a:off x="6441711" y="1879617"/>
            <a:ext cx="908614" cy="4002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306" name="Group 40">
            <a:extLst>
              <a:ext uri="{FF2B5EF4-FFF2-40B4-BE49-F238E27FC236}">
                <a16:creationId xmlns:a16="http://schemas.microsoft.com/office/drawing/2014/main" id="{C48DEF10-00D0-48E9-8B41-77AB9AF768B1}"/>
              </a:ext>
            </a:extLst>
          </p:cNvPr>
          <p:cNvGrpSpPr>
            <a:grpSpLocks/>
          </p:cNvGrpSpPr>
          <p:nvPr/>
        </p:nvGrpSpPr>
        <p:grpSpPr bwMode="auto">
          <a:xfrm>
            <a:off x="2650927" y="2967017"/>
            <a:ext cx="1643138" cy="576506"/>
            <a:chOff x="3217" y="6817"/>
            <a:chExt cx="2340" cy="720"/>
          </a:xfrm>
        </p:grpSpPr>
        <p:sp>
          <p:nvSpPr>
            <p:cNvPr id="307" name="AutoShape 41">
              <a:extLst>
                <a:ext uri="{FF2B5EF4-FFF2-40B4-BE49-F238E27FC236}">
                  <a16:creationId xmlns:a16="http://schemas.microsoft.com/office/drawing/2014/main" id="{D6ED0595-88C3-4A5D-AE5F-77C2064368A5}"/>
                </a:ext>
              </a:extLst>
            </p:cNvPr>
            <p:cNvSpPr>
              <a:spLocks noChangeArrowheads="1"/>
            </p:cNvSpPr>
            <p:nvPr/>
          </p:nvSpPr>
          <p:spPr bwMode="auto">
            <a:xfrm>
              <a:off x="321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308" name="AutoShape 42">
              <a:extLst>
                <a:ext uri="{FF2B5EF4-FFF2-40B4-BE49-F238E27FC236}">
                  <a16:creationId xmlns:a16="http://schemas.microsoft.com/office/drawing/2014/main" id="{89E29EEB-06CA-41E1-9F36-2F526BE173BB}"/>
                </a:ext>
              </a:extLst>
            </p:cNvPr>
            <p:cNvSpPr>
              <a:spLocks noChangeArrowheads="1"/>
            </p:cNvSpPr>
            <p:nvPr/>
          </p:nvSpPr>
          <p:spPr bwMode="auto">
            <a:xfrm>
              <a:off x="393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309" name="AutoShape 43">
              <a:extLst>
                <a:ext uri="{FF2B5EF4-FFF2-40B4-BE49-F238E27FC236}">
                  <a16:creationId xmlns:a16="http://schemas.microsoft.com/office/drawing/2014/main" id="{691AF6DB-65CC-425D-923D-FDDAC5755F18}"/>
                </a:ext>
              </a:extLst>
            </p:cNvPr>
            <p:cNvSpPr>
              <a:spLocks noChangeArrowheads="1"/>
            </p:cNvSpPr>
            <p:nvPr/>
          </p:nvSpPr>
          <p:spPr bwMode="auto">
            <a:xfrm>
              <a:off x="465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310" name="Rectangle 44">
              <a:extLst>
                <a:ext uri="{FF2B5EF4-FFF2-40B4-BE49-F238E27FC236}">
                  <a16:creationId xmlns:a16="http://schemas.microsoft.com/office/drawing/2014/main" id="{8BE1419F-F34E-426C-8E89-8DB18B3D8F77}"/>
                </a:ext>
              </a:extLst>
            </p:cNvPr>
            <p:cNvSpPr>
              <a:spLocks noChangeArrowheads="1"/>
            </p:cNvSpPr>
            <p:nvPr/>
          </p:nvSpPr>
          <p:spPr bwMode="auto">
            <a:xfrm>
              <a:off x="3217" y="6997"/>
              <a:ext cx="2160" cy="540"/>
            </a:xfrm>
            <a:prstGeom prst="rect">
              <a:avLst/>
            </a:prstGeom>
            <a:solidFill>
              <a:srgbClr val="FF0000"/>
            </a:solidFill>
            <a:ln w="9525">
              <a:solidFill>
                <a:srgbClr val="000000"/>
              </a:solidFill>
              <a:miter lim="800000"/>
              <a:headEnd/>
              <a:tailEnd/>
            </a:ln>
          </p:spPr>
          <p:txBody>
            <a:bodyPr/>
            <a:lstStyle/>
            <a:p>
              <a:endParaRPr lang="nl-BE"/>
            </a:p>
          </p:txBody>
        </p:sp>
        <p:sp>
          <p:nvSpPr>
            <p:cNvPr id="311" name="Rectangle 45">
              <a:extLst>
                <a:ext uri="{FF2B5EF4-FFF2-40B4-BE49-F238E27FC236}">
                  <a16:creationId xmlns:a16="http://schemas.microsoft.com/office/drawing/2014/main" id="{7F1B2850-1A27-4998-8DD8-B5FAE6DE7ECB}"/>
                </a:ext>
              </a:extLst>
            </p:cNvPr>
            <p:cNvSpPr>
              <a:spLocks noChangeArrowheads="1"/>
            </p:cNvSpPr>
            <p:nvPr/>
          </p:nvSpPr>
          <p:spPr bwMode="auto">
            <a:xfrm>
              <a:off x="411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312" name="Rectangle 46">
              <a:extLst>
                <a:ext uri="{FF2B5EF4-FFF2-40B4-BE49-F238E27FC236}">
                  <a16:creationId xmlns:a16="http://schemas.microsoft.com/office/drawing/2014/main" id="{34E9B453-A994-4554-B56D-D4FA91EA127F}"/>
                </a:ext>
              </a:extLst>
            </p:cNvPr>
            <p:cNvSpPr>
              <a:spLocks noChangeArrowheads="1"/>
            </p:cNvSpPr>
            <p:nvPr/>
          </p:nvSpPr>
          <p:spPr bwMode="auto">
            <a:xfrm>
              <a:off x="357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313" name="Text Box 47">
              <a:extLst>
                <a:ext uri="{FF2B5EF4-FFF2-40B4-BE49-F238E27FC236}">
                  <a16:creationId xmlns:a16="http://schemas.microsoft.com/office/drawing/2014/main" id="{E3397731-41CD-4B55-A57C-06F76C98F11D}"/>
                </a:ext>
              </a:extLst>
            </p:cNvPr>
            <p:cNvSpPr txBox="1">
              <a:spLocks noChangeArrowheads="1"/>
            </p:cNvSpPr>
            <p:nvPr/>
          </p:nvSpPr>
          <p:spPr bwMode="auto">
            <a:xfrm>
              <a:off x="4297" y="6949"/>
              <a:ext cx="12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Magazijn</a:t>
              </a:r>
              <a:endParaRPr lang="nl-NL"/>
            </a:p>
          </p:txBody>
        </p:sp>
      </p:grpSp>
      <p:cxnSp>
        <p:nvCxnSpPr>
          <p:cNvPr id="26" name="Straight Arrow Connector 25">
            <a:extLst>
              <a:ext uri="{FF2B5EF4-FFF2-40B4-BE49-F238E27FC236}">
                <a16:creationId xmlns:a16="http://schemas.microsoft.com/office/drawing/2014/main" id="{ED97F0B3-6E11-4517-9C6E-FB0ABA1EDCC0}"/>
              </a:ext>
            </a:extLst>
          </p:cNvPr>
          <p:cNvCxnSpPr/>
          <p:nvPr/>
        </p:nvCxnSpPr>
        <p:spPr>
          <a:xfrm flipH="1">
            <a:off x="4219575" y="2736560"/>
            <a:ext cx="508156" cy="3077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14" name="Group 313">
            <a:extLst>
              <a:ext uri="{FF2B5EF4-FFF2-40B4-BE49-F238E27FC236}">
                <a16:creationId xmlns:a16="http://schemas.microsoft.com/office/drawing/2014/main" id="{69AFC78A-D5EE-4AFF-8319-FBF2FB31CCD2}"/>
              </a:ext>
            </a:extLst>
          </p:cNvPr>
          <p:cNvGrpSpPr/>
          <p:nvPr/>
        </p:nvGrpSpPr>
        <p:grpSpPr>
          <a:xfrm>
            <a:off x="5482190" y="2708066"/>
            <a:ext cx="723762" cy="1097772"/>
            <a:chOff x="7359417" y="2028652"/>
            <a:chExt cx="723762" cy="1097772"/>
          </a:xfrm>
        </p:grpSpPr>
        <p:grpSp>
          <p:nvGrpSpPr>
            <p:cNvPr id="315" name="Group 49">
              <a:extLst>
                <a:ext uri="{FF2B5EF4-FFF2-40B4-BE49-F238E27FC236}">
                  <a16:creationId xmlns:a16="http://schemas.microsoft.com/office/drawing/2014/main" id="{7D89618F-C6A7-4E81-9E8C-6EAFB4971D32}"/>
                </a:ext>
              </a:extLst>
            </p:cNvPr>
            <p:cNvGrpSpPr>
              <a:grpSpLocks/>
            </p:cNvGrpSpPr>
            <p:nvPr/>
          </p:nvGrpSpPr>
          <p:grpSpPr bwMode="auto">
            <a:xfrm>
              <a:off x="7422685" y="2028652"/>
              <a:ext cx="377491" cy="1097772"/>
              <a:chOff x="5917" y="13117"/>
              <a:chExt cx="893" cy="1980"/>
            </a:xfrm>
          </p:grpSpPr>
          <p:sp>
            <p:nvSpPr>
              <p:cNvPr id="326" name="Rectangle 50">
                <a:extLst>
                  <a:ext uri="{FF2B5EF4-FFF2-40B4-BE49-F238E27FC236}">
                    <a16:creationId xmlns:a16="http://schemas.microsoft.com/office/drawing/2014/main" id="{169E8B52-E442-4176-8AD6-D8EF60C769B3}"/>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327" name="Freeform 51">
                <a:extLst>
                  <a:ext uri="{FF2B5EF4-FFF2-40B4-BE49-F238E27FC236}">
                    <a16:creationId xmlns:a16="http://schemas.microsoft.com/office/drawing/2014/main" id="{5AB9281C-8DBA-4693-A392-4B415D021475}"/>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328" name="Oval 52">
                <a:extLst>
                  <a:ext uri="{FF2B5EF4-FFF2-40B4-BE49-F238E27FC236}">
                    <a16:creationId xmlns:a16="http://schemas.microsoft.com/office/drawing/2014/main" id="{ECBAAA4C-F40D-46BF-82EE-0BDBE2780AE4}"/>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329" name="Line 53">
                <a:extLst>
                  <a:ext uri="{FF2B5EF4-FFF2-40B4-BE49-F238E27FC236}">
                    <a16:creationId xmlns:a16="http://schemas.microsoft.com/office/drawing/2014/main" id="{5C0D4A2D-6AE4-4FB5-A2A9-74FDA9762424}"/>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0" name="Line 54">
                <a:extLst>
                  <a:ext uri="{FF2B5EF4-FFF2-40B4-BE49-F238E27FC236}">
                    <a16:creationId xmlns:a16="http://schemas.microsoft.com/office/drawing/2014/main" id="{016344D8-E408-4068-B317-EC7C64E91C2E}"/>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316" name="Text Box 56">
              <a:extLst>
                <a:ext uri="{FF2B5EF4-FFF2-40B4-BE49-F238E27FC236}">
                  <a16:creationId xmlns:a16="http://schemas.microsoft.com/office/drawing/2014/main" id="{FFAA610B-2310-429F-B847-BF4BE04065D3}"/>
                </a:ext>
              </a:extLst>
            </p:cNvPr>
            <p:cNvSpPr txBox="1">
              <a:spLocks noChangeArrowheads="1"/>
            </p:cNvSpPr>
            <p:nvPr/>
          </p:nvSpPr>
          <p:spPr bwMode="auto">
            <a:xfrm>
              <a:off x="7359417" y="2269479"/>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grpSp>
          <p:nvGrpSpPr>
            <p:cNvPr id="317" name="Group 49">
              <a:extLst>
                <a:ext uri="{FF2B5EF4-FFF2-40B4-BE49-F238E27FC236}">
                  <a16:creationId xmlns:a16="http://schemas.microsoft.com/office/drawing/2014/main" id="{4853ADAE-928B-466A-A97C-5BB98FECE4F3}"/>
                </a:ext>
              </a:extLst>
            </p:cNvPr>
            <p:cNvGrpSpPr>
              <a:grpSpLocks/>
            </p:cNvGrpSpPr>
            <p:nvPr/>
          </p:nvGrpSpPr>
          <p:grpSpPr bwMode="auto">
            <a:xfrm>
              <a:off x="7723609" y="2039956"/>
              <a:ext cx="359570" cy="1042514"/>
              <a:chOff x="5917" y="13117"/>
              <a:chExt cx="877" cy="1980"/>
            </a:xfrm>
          </p:grpSpPr>
          <p:sp>
            <p:nvSpPr>
              <p:cNvPr id="321" name="Rectangle 50">
                <a:extLst>
                  <a:ext uri="{FF2B5EF4-FFF2-40B4-BE49-F238E27FC236}">
                    <a16:creationId xmlns:a16="http://schemas.microsoft.com/office/drawing/2014/main" id="{81518116-CA1F-468A-A4E5-535D52B59BC8}"/>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322" name="Freeform 51">
                <a:extLst>
                  <a:ext uri="{FF2B5EF4-FFF2-40B4-BE49-F238E27FC236}">
                    <a16:creationId xmlns:a16="http://schemas.microsoft.com/office/drawing/2014/main" id="{EA3C1B59-2CB2-4F05-BE9D-047B8C837814}"/>
                  </a:ext>
                </a:extLst>
              </p:cNvPr>
              <p:cNvSpPr>
                <a:spLocks/>
              </p:cNvSpPr>
              <p:nvPr/>
            </p:nvSpPr>
            <p:spPr bwMode="auto">
              <a:xfrm>
                <a:off x="6434"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323" name="Oval 52">
                <a:extLst>
                  <a:ext uri="{FF2B5EF4-FFF2-40B4-BE49-F238E27FC236}">
                    <a16:creationId xmlns:a16="http://schemas.microsoft.com/office/drawing/2014/main" id="{9A9491AB-7716-4D29-BBCE-F3D4E9629A8C}"/>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324" name="Line 53">
                <a:extLst>
                  <a:ext uri="{FF2B5EF4-FFF2-40B4-BE49-F238E27FC236}">
                    <a16:creationId xmlns:a16="http://schemas.microsoft.com/office/drawing/2014/main" id="{2A1E2BAF-078D-49FA-9C9D-26A0EC49DCFE}"/>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5" name="Line 54">
                <a:extLst>
                  <a:ext uri="{FF2B5EF4-FFF2-40B4-BE49-F238E27FC236}">
                    <a16:creationId xmlns:a16="http://schemas.microsoft.com/office/drawing/2014/main" id="{A4BA533E-A7AF-4A52-A0C5-4AC848C9011A}"/>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318" name="Text Box 56">
              <a:extLst>
                <a:ext uri="{FF2B5EF4-FFF2-40B4-BE49-F238E27FC236}">
                  <a16:creationId xmlns:a16="http://schemas.microsoft.com/office/drawing/2014/main" id="{42F14BBD-0AFE-4C9C-918E-9D7A602F860A}"/>
                </a:ext>
              </a:extLst>
            </p:cNvPr>
            <p:cNvSpPr txBox="1">
              <a:spLocks noChangeArrowheads="1"/>
            </p:cNvSpPr>
            <p:nvPr/>
          </p:nvSpPr>
          <p:spPr bwMode="auto">
            <a:xfrm>
              <a:off x="7670304" y="2275956"/>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sp>
          <p:nvSpPr>
            <p:cNvPr id="319" name="Freeform: Shape 318">
              <a:extLst>
                <a:ext uri="{FF2B5EF4-FFF2-40B4-BE49-F238E27FC236}">
                  <a16:creationId xmlns:a16="http://schemas.microsoft.com/office/drawing/2014/main" id="{DDFD2101-588E-485F-8AE5-4622EC377C52}"/>
                </a:ext>
              </a:extLst>
            </p:cNvPr>
            <p:cNvSpPr/>
            <p:nvPr/>
          </p:nvSpPr>
          <p:spPr>
            <a:xfrm>
              <a:off x="7448696" y="2048611"/>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0" name="Freeform: Shape 319">
              <a:extLst>
                <a:ext uri="{FF2B5EF4-FFF2-40B4-BE49-F238E27FC236}">
                  <a16:creationId xmlns:a16="http://schemas.microsoft.com/office/drawing/2014/main" id="{659398E6-46AA-4971-942A-122CF12E55EE}"/>
                </a:ext>
              </a:extLst>
            </p:cNvPr>
            <p:cNvSpPr/>
            <p:nvPr/>
          </p:nvSpPr>
          <p:spPr>
            <a:xfrm>
              <a:off x="7736053" y="2051618"/>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cxnSp>
        <p:nvCxnSpPr>
          <p:cNvPr id="331" name="Straight Arrow Connector 330">
            <a:extLst>
              <a:ext uri="{FF2B5EF4-FFF2-40B4-BE49-F238E27FC236}">
                <a16:creationId xmlns:a16="http://schemas.microsoft.com/office/drawing/2014/main" id="{C73800D4-C2B4-49B9-9A00-57B88AB468E1}"/>
              </a:ext>
            </a:extLst>
          </p:cNvPr>
          <p:cNvCxnSpPr>
            <a:cxnSpLocks/>
          </p:cNvCxnSpPr>
          <p:nvPr/>
        </p:nvCxnSpPr>
        <p:spPr>
          <a:xfrm>
            <a:off x="5976073" y="2279491"/>
            <a:ext cx="7336" cy="4175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5914AD3-89B8-4C5E-8279-7B81F00FDD89}"/>
              </a:ext>
            </a:extLst>
          </p:cNvPr>
          <p:cNvSpPr txBox="1"/>
          <p:nvPr/>
        </p:nvSpPr>
        <p:spPr>
          <a:xfrm>
            <a:off x="6401403" y="1610936"/>
            <a:ext cx="1000595" cy="523220"/>
          </a:xfrm>
          <a:prstGeom prst="rect">
            <a:avLst/>
          </a:prstGeom>
          <a:noFill/>
        </p:spPr>
        <p:txBody>
          <a:bodyPr wrap="none" rtlCol="0">
            <a:spAutoFit/>
          </a:bodyPr>
          <a:lstStyle/>
          <a:p>
            <a:r>
              <a:rPr lang="nl-BE" sz="2800" b="1" dirty="0">
                <a:solidFill>
                  <a:schemeClr val="bg1"/>
                </a:solidFill>
              </a:rPr>
              <a:t>BOEK</a:t>
            </a:r>
          </a:p>
        </p:txBody>
      </p:sp>
    </p:spTree>
    <p:extLst>
      <p:ext uri="{BB962C8B-B14F-4D97-AF65-F5344CB8AC3E}">
        <p14:creationId xmlns:p14="http://schemas.microsoft.com/office/powerpoint/2010/main" val="384817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9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0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0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0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0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0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33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1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81" grpId="0"/>
      <p:bldP spid="282" grpId="0"/>
      <p:bldP spid="283" grpId="0"/>
      <p:bldP spid="293" grpId="0"/>
      <p:bldP spid="294" grpId="0"/>
      <p:bldP spid="295" grpId="0"/>
      <p:bldP spid="296" grpId="0"/>
      <p:bldP spid="297" grpId="0"/>
      <p:bldP spid="298" grpId="0"/>
      <p:bldP spid="299" grpId="0"/>
      <p:bldP spid="300" grpId="0"/>
      <p:bldP spid="301" grpId="0"/>
      <p:bldP spid="24" grpId="0" animBg="1"/>
      <p:bldP spid="302" grpId="0" animBg="1"/>
      <p:bldP spid="304" grpId="0" animBg="1"/>
      <p:bldP spid="305"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AutoShape 48">
            <a:extLst>
              <a:ext uri="{FF2B5EF4-FFF2-40B4-BE49-F238E27FC236}">
                <a16:creationId xmlns:a16="http://schemas.microsoft.com/office/drawing/2014/main" id="{E4DA9309-8985-4345-B796-57D31E8B69AC}"/>
              </a:ext>
            </a:extLst>
          </p:cNvPr>
          <p:cNvSpPr>
            <a:spLocks noChangeArrowheads="1"/>
          </p:cNvSpPr>
          <p:nvPr/>
        </p:nvSpPr>
        <p:spPr bwMode="auto">
          <a:xfrm rot="1610776">
            <a:off x="7755491" y="4949805"/>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127" name="Text Box 49">
            <a:extLst>
              <a:ext uri="{FF2B5EF4-FFF2-40B4-BE49-F238E27FC236}">
                <a16:creationId xmlns:a16="http://schemas.microsoft.com/office/drawing/2014/main" id="{96776742-20F2-4E3B-BABD-D67CDB03A50B}"/>
              </a:ext>
            </a:extLst>
          </p:cNvPr>
          <p:cNvSpPr txBox="1">
            <a:spLocks noChangeArrowheads="1"/>
          </p:cNvSpPr>
          <p:nvPr/>
        </p:nvSpPr>
        <p:spPr bwMode="auto">
          <a:xfrm rot="1610776">
            <a:off x="7756323" y="5084043"/>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Inventaris</a:t>
            </a:r>
          </a:p>
          <a:p>
            <a:pPr algn="ctr" eaLnBrk="1" hangingPunct="1"/>
            <a:r>
              <a:rPr lang="nl-NL" sz="1000" dirty="0"/>
              <a:t>lijst</a:t>
            </a:r>
            <a:endParaRPr lang="nl-NL" dirty="0"/>
          </a:p>
        </p:txBody>
      </p:sp>
      <p:sp>
        <p:nvSpPr>
          <p:cNvPr id="293" name="TextBox 292">
            <a:extLst>
              <a:ext uri="{FF2B5EF4-FFF2-40B4-BE49-F238E27FC236}">
                <a16:creationId xmlns:a16="http://schemas.microsoft.com/office/drawing/2014/main" id="{EACDB7F0-87AD-49BB-B3F0-822FEF260A56}"/>
              </a:ext>
            </a:extLst>
          </p:cNvPr>
          <p:cNvSpPr txBox="1"/>
          <p:nvPr/>
        </p:nvSpPr>
        <p:spPr>
          <a:xfrm>
            <a:off x="6441711" y="1886716"/>
            <a:ext cx="917302" cy="369332"/>
          </a:xfrm>
          <a:prstGeom prst="rect">
            <a:avLst/>
          </a:prstGeom>
          <a:noFill/>
        </p:spPr>
        <p:txBody>
          <a:bodyPr wrap="square" rtlCol="0">
            <a:spAutoFit/>
          </a:bodyPr>
          <a:lstStyle/>
          <a:p>
            <a:r>
              <a:rPr lang="nl-BE" dirty="0"/>
              <a:t>Waarde</a:t>
            </a:r>
          </a:p>
        </p:txBody>
      </p:sp>
      <p:sp>
        <p:nvSpPr>
          <p:cNvPr id="297" name="TextBox 296">
            <a:extLst>
              <a:ext uri="{FF2B5EF4-FFF2-40B4-BE49-F238E27FC236}">
                <a16:creationId xmlns:a16="http://schemas.microsoft.com/office/drawing/2014/main" id="{986D5103-6CB3-4465-984B-B966499462D7}"/>
              </a:ext>
            </a:extLst>
          </p:cNvPr>
          <p:cNvSpPr txBox="1"/>
          <p:nvPr/>
        </p:nvSpPr>
        <p:spPr>
          <a:xfrm>
            <a:off x="6164521" y="2367228"/>
            <a:ext cx="300082" cy="369332"/>
          </a:xfrm>
          <a:prstGeom prst="rect">
            <a:avLst/>
          </a:prstGeom>
          <a:noFill/>
        </p:spPr>
        <p:txBody>
          <a:bodyPr wrap="none" rtlCol="0">
            <a:spAutoFit/>
          </a:bodyPr>
          <a:lstStyle/>
          <a:p>
            <a:r>
              <a:rPr lang="nl-BE" dirty="0">
                <a:solidFill>
                  <a:schemeClr val="bg1"/>
                </a:solidFill>
              </a:rPr>
              <a:t>=</a:t>
            </a:r>
          </a:p>
        </p:txBody>
      </p:sp>
      <p:cxnSp>
        <p:nvCxnSpPr>
          <p:cNvPr id="21" name="Straight Arrow Connector 20">
            <a:extLst>
              <a:ext uri="{FF2B5EF4-FFF2-40B4-BE49-F238E27FC236}">
                <a16:creationId xmlns:a16="http://schemas.microsoft.com/office/drawing/2014/main" id="{D2078BF0-8010-4988-935A-AC6B1E0C96A0}"/>
              </a:ext>
            </a:extLst>
          </p:cNvPr>
          <p:cNvCxnSpPr>
            <a:cxnSpLocks/>
          </p:cNvCxnSpPr>
          <p:nvPr/>
        </p:nvCxnSpPr>
        <p:spPr>
          <a:xfrm flipH="1">
            <a:off x="6885805" y="2756889"/>
            <a:ext cx="5511" cy="12150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70688C6-BB2E-4664-A371-296D4735C85A}"/>
              </a:ext>
            </a:extLst>
          </p:cNvPr>
          <p:cNvCxnSpPr/>
          <p:nvPr/>
        </p:nvCxnSpPr>
        <p:spPr>
          <a:xfrm>
            <a:off x="6432391" y="3971925"/>
            <a:ext cx="9179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9" name="TextBox 298">
            <a:extLst>
              <a:ext uri="{FF2B5EF4-FFF2-40B4-BE49-F238E27FC236}">
                <a16:creationId xmlns:a16="http://schemas.microsoft.com/office/drawing/2014/main" id="{F0A420F5-AC84-4D48-B2DB-CA39305B1AA6}"/>
              </a:ext>
            </a:extLst>
          </p:cNvPr>
          <p:cNvSpPr txBox="1"/>
          <p:nvPr/>
        </p:nvSpPr>
        <p:spPr>
          <a:xfrm>
            <a:off x="6713525" y="3978583"/>
            <a:ext cx="367408" cy="461665"/>
          </a:xfrm>
          <a:prstGeom prst="rect">
            <a:avLst/>
          </a:prstGeom>
          <a:noFill/>
        </p:spPr>
        <p:txBody>
          <a:bodyPr wrap="none" rtlCol="0">
            <a:spAutoFit/>
          </a:bodyPr>
          <a:lstStyle/>
          <a:p>
            <a:r>
              <a:rPr lang="nl-BE" sz="2400" b="1" dirty="0">
                <a:latin typeface="Symbol" panose="05050102010706020507" pitchFamily="18" charset="2"/>
              </a:rPr>
              <a:t>S</a:t>
            </a:r>
          </a:p>
        </p:txBody>
      </p:sp>
      <p:sp>
        <p:nvSpPr>
          <p:cNvPr id="300" name="TextBox 299">
            <a:extLst>
              <a:ext uri="{FF2B5EF4-FFF2-40B4-BE49-F238E27FC236}">
                <a16:creationId xmlns:a16="http://schemas.microsoft.com/office/drawing/2014/main" id="{CB9FECBC-2329-4C16-8FAC-DF6AB14A12F5}"/>
              </a:ext>
            </a:extLst>
          </p:cNvPr>
          <p:cNvSpPr txBox="1"/>
          <p:nvPr/>
        </p:nvSpPr>
        <p:spPr>
          <a:xfrm>
            <a:off x="3754584" y="4042239"/>
            <a:ext cx="2300310" cy="369332"/>
          </a:xfrm>
          <a:prstGeom prst="rect">
            <a:avLst/>
          </a:prstGeom>
          <a:noFill/>
        </p:spPr>
        <p:txBody>
          <a:bodyPr wrap="none" rtlCol="0">
            <a:spAutoFit/>
          </a:bodyPr>
          <a:lstStyle/>
          <a:p>
            <a:r>
              <a:rPr lang="nl-BE" dirty="0"/>
              <a:t>Grootboekrek. 340000</a:t>
            </a:r>
          </a:p>
        </p:txBody>
      </p:sp>
      <p:sp>
        <p:nvSpPr>
          <p:cNvPr id="301" name="TextBox 300">
            <a:extLst>
              <a:ext uri="{FF2B5EF4-FFF2-40B4-BE49-F238E27FC236}">
                <a16:creationId xmlns:a16="http://schemas.microsoft.com/office/drawing/2014/main" id="{74AEC4BF-80F6-429E-BAB4-210E1BD8D9C4}"/>
              </a:ext>
            </a:extLst>
          </p:cNvPr>
          <p:cNvSpPr txBox="1"/>
          <p:nvPr/>
        </p:nvSpPr>
        <p:spPr>
          <a:xfrm>
            <a:off x="6229472" y="3980843"/>
            <a:ext cx="338554" cy="461665"/>
          </a:xfrm>
          <a:prstGeom prst="rect">
            <a:avLst/>
          </a:prstGeom>
          <a:noFill/>
        </p:spPr>
        <p:txBody>
          <a:bodyPr wrap="none" rtlCol="0">
            <a:spAutoFit/>
          </a:bodyPr>
          <a:lstStyle/>
          <a:p>
            <a:r>
              <a:rPr lang="nl-BE" sz="2400" dirty="0"/>
              <a:t>=</a:t>
            </a:r>
          </a:p>
        </p:txBody>
      </p:sp>
      <p:sp>
        <p:nvSpPr>
          <p:cNvPr id="24" name="Rectangle 23">
            <a:extLst>
              <a:ext uri="{FF2B5EF4-FFF2-40B4-BE49-F238E27FC236}">
                <a16:creationId xmlns:a16="http://schemas.microsoft.com/office/drawing/2014/main" id="{8CB8BDFB-2A17-4A8C-A29C-F0556488FD92}"/>
              </a:ext>
            </a:extLst>
          </p:cNvPr>
          <p:cNvSpPr/>
          <p:nvPr/>
        </p:nvSpPr>
        <p:spPr>
          <a:xfrm>
            <a:off x="3754584" y="4042239"/>
            <a:ext cx="2836461" cy="4002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5" name="Rectangle 304">
            <a:extLst>
              <a:ext uri="{FF2B5EF4-FFF2-40B4-BE49-F238E27FC236}">
                <a16:creationId xmlns:a16="http://schemas.microsoft.com/office/drawing/2014/main" id="{4358B49A-1074-4ED1-96E3-5C2AB86A9C3A}"/>
              </a:ext>
            </a:extLst>
          </p:cNvPr>
          <p:cNvSpPr/>
          <p:nvPr/>
        </p:nvSpPr>
        <p:spPr>
          <a:xfrm>
            <a:off x="6441711" y="1610935"/>
            <a:ext cx="908614" cy="6689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27">
            <a:extLst>
              <a:ext uri="{FF2B5EF4-FFF2-40B4-BE49-F238E27FC236}">
                <a16:creationId xmlns:a16="http://schemas.microsoft.com/office/drawing/2014/main" id="{75914AD3-89B8-4C5E-8279-7B81F00FDD89}"/>
              </a:ext>
            </a:extLst>
          </p:cNvPr>
          <p:cNvSpPr txBox="1"/>
          <p:nvPr/>
        </p:nvSpPr>
        <p:spPr>
          <a:xfrm>
            <a:off x="6401403" y="1610936"/>
            <a:ext cx="1000595" cy="523220"/>
          </a:xfrm>
          <a:prstGeom prst="rect">
            <a:avLst/>
          </a:prstGeom>
          <a:noFill/>
        </p:spPr>
        <p:txBody>
          <a:bodyPr wrap="none" rtlCol="0">
            <a:spAutoFit/>
          </a:bodyPr>
          <a:lstStyle/>
          <a:p>
            <a:r>
              <a:rPr lang="nl-BE" sz="2800" b="1" dirty="0"/>
              <a:t>BOEK</a:t>
            </a:r>
          </a:p>
        </p:txBody>
      </p:sp>
      <p:sp>
        <p:nvSpPr>
          <p:cNvPr id="2" name="TextBox 1">
            <a:extLst>
              <a:ext uri="{FF2B5EF4-FFF2-40B4-BE49-F238E27FC236}">
                <a16:creationId xmlns:a16="http://schemas.microsoft.com/office/drawing/2014/main" id="{87CB1B86-CD33-45EF-B111-19372D814658}"/>
              </a:ext>
            </a:extLst>
          </p:cNvPr>
          <p:cNvSpPr txBox="1"/>
          <p:nvPr/>
        </p:nvSpPr>
        <p:spPr>
          <a:xfrm>
            <a:off x="514350" y="781050"/>
            <a:ext cx="1077539" cy="369332"/>
          </a:xfrm>
          <a:prstGeom prst="rect">
            <a:avLst/>
          </a:prstGeom>
          <a:noFill/>
        </p:spPr>
        <p:txBody>
          <a:bodyPr wrap="none" rtlCol="0">
            <a:spAutoFit/>
          </a:bodyPr>
          <a:lstStyle/>
          <a:p>
            <a:r>
              <a:rPr lang="nl-BE" dirty="0"/>
              <a:t>Verkopen</a:t>
            </a:r>
          </a:p>
        </p:txBody>
      </p:sp>
      <p:sp>
        <p:nvSpPr>
          <p:cNvPr id="55" name="TextBox 54">
            <a:extLst>
              <a:ext uri="{FF2B5EF4-FFF2-40B4-BE49-F238E27FC236}">
                <a16:creationId xmlns:a16="http://schemas.microsoft.com/office/drawing/2014/main" id="{BD0D740C-91FB-46B5-B504-0F5780A5C9BA}"/>
              </a:ext>
            </a:extLst>
          </p:cNvPr>
          <p:cNvSpPr txBox="1"/>
          <p:nvPr/>
        </p:nvSpPr>
        <p:spPr>
          <a:xfrm>
            <a:off x="1677614" y="784741"/>
            <a:ext cx="1127488" cy="369332"/>
          </a:xfrm>
          <a:prstGeom prst="rect">
            <a:avLst/>
          </a:prstGeom>
          <a:noFill/>
        </p:spPr>
        <p:txBody>
          <a:bodyPr wrap="none" rtlCol="0">
            <a:spAutoFit/>
          </a:bodyPr>
          <a:lstStyle/>
          <a:p>
            <a:r>
              <a:rPr lang="nl-BE" dirty="0"/>
              <a:t>Aankopen</a:t>
            </a:r>
          </a:p>
        </p:txBody>
      </p:sp>
      <p:sp>
        <p:nvSpPr>
          <p:cNvPr id="56" name="TextBox 55">
            <a:extLst>
              <a:ext uri="{FF2B5EF4-FFF2-40B4-BE49-F238E27FC236}">
                <a16:creationId xmlns:a16="http://schemas.microsoft.com/office/drawing/2014/main" id="{D007A825-7DB7-4A40-9C22-527772C93652}"/>
              </a:ext>
            </a:extLst>
          </p:cNvPr>
          <p:cNvSpPr txBox="1"/>
          <p:nvPr/>
        </p:nvSpPr>
        <p:spPr>
          <a:xfrm>
            <a:off x="657483" y="605909"/>
            <a:ext cx="886781" cy="369332"/>
          </a:xfrm>
          <a:prstGeom prst="rect">
            <a:avLst/>
          </a:prstGeom>
          <a:noFill/>
        </p:spPr>
        <p:txBody>
          <a:bodyPr wrap="none" rtlCol="0">
            <a:spAutoFit/>
          </a:bodyPr>
          <a:lstStyle/>
          <a:p>
            <a:r>
              <a:rPr lang="nl-BE" dirty="0"/>
              <a:t>700000</a:t>
            </a:r>
          </a:p>
        </p:txBody>
      </p:sp>
      <p:sp>
        <p:nvSpPr>
          <p:cNvPr id="57" name="TextBox 56">
            <a:extLst>
              <a:ext uri="{FF2B5EF4-FFF2-40B4-BE49-F238E27FC236}">
                <a16:creationId xmlns:a16="http://schemas.microsoft.com/office/drawing/2014/main" id="{DC14CFAE-CCA6-481A-9657-756574D2A373}"/>
              </a:ext>
            </a:extLst>
          </p:cNvPr>
          <p:cNvSpPr txBox="1"/>
          <p:nvPr/>
        </p:nvSpPr>
        <p:spPr>
          <a:xfrm>
            <a:off x="1735022" y="596384"/>
            <a:ext cx="886781" cy="369332"/>
          </a:xfrm>
          <a:prstGeom prst="rect">
            <a:avLst/>
          </a:prstGeom>
          <a:noFill/>
        </p:spPr>
        <p:txBody>
          <a:bodyPr wrap="none" rtlCol="0">
            <a:spAutoFit/>
          </a:bodyPr>
          <a:lstStyle/>
          <a:p>
            <a:r>
              <a:rPr lang="nl-BE" dirty="0"/>
              <a:t>600000</a:t>
            </a:r>
          </a:p>
        </p:txBody>
      </p:sp>
      <p:sp>
        <p:nvSpPr>
          <p:cNvPr id="58" name="TextBox 57">
            <a:extLst>
              <a:ext uri="{FF2B5EF4-FFF2-40B4-BE49-F238E27FC236}">
                <a16:creationId xmlns:a16="http://schemas.microsoft.com/office/drawing/2014/main" id="{9E97C41D-D4BE-4584-91F0-B511CA85F22C}"/>
              </a:ext>
            </a:extLst>
          </p:cNvPr>
          <p:cNvSpPr txBox="1"/>
          <p:nvPr/>
        </p:nvSpPr>
        <p:spPr>
          <a:xfrm>
            <a:off x="831166" y="1140857"/>
            <a:ext cx="535724" cy="369332"/>
          </a:xfrm>
          <a:prstGeom prst="rect">
            <a:avLst/>
          </a:prstGeom>
          <a:noFill/>
        </p:spPr>
        <p:txBody>
          <a:bodyPr wrap="none" rtlCol="0">
            <a:spAutoFit/>
          </a:bodyPr>
          <a:lstStyle/>
          <a:p>
            <a:r>
              <a:rPr lang="nl-BE" dirty="0"/>
              <a:t>500</a:t>
            </a:r>
          </a:p>
        </p:txBody>
      </p:sp>
      <p:sp>
        <p:nvSpPr>
          <p:cNvPr id="59" name="TextBox 58">
            <a:extLst>
              <a:ext uri="{FF2B5EF4-FFF2-40B4-BE49-F238E27FC236}">
                <a16:creationId xmlns:a16="http://schemas.microsoft.com/office/drawing/2014/main" id="{1A7C7D10-67F5-464F-8ECC-A8D6CC400DD0}"/>
              </a:ext>
            </a:extLst>
          </p:cNvPr>
          <p:cNvSpPr txBox="1"/>
          <p:nvPr/>
        </p:nvSpPr>
        <p:spPr>
          <a:xfrm>
            <a:off x="983566" y="1293257"/>
            <a:ext cx="535724" cy="369332"/>
          </a:xfrm>
          <a:prstGeom prst="rect">
            <a:avLst/>
          </a:prstGeom>
          <a:noFill/>
        </p:spPr>
        <p:txBody>
          <a:bodyPr wrap="none" rtlCol="0">
            <a:spAutoFit/>
          </a:bodyPr>
          <a:lstStyle/>
          <a:p>
            <a:r>
              <a:rPr lang="nl-BE" dirty="0">
                <a:solidFill>
                  <a:srgbClr val="0070C0"/>
                </a:solidFill>
              </a:rPr>
              <a:t>100</a:t>
            </a:r>
          </a:p>
        </p:txBody>
      </p:sp>
      <p:sp>
        <p:nvSpPr>
          <p:cNvPr id="60" name="TextBox 59">
            <a:extLst>
              <a:ext uri="{FF2B5EF4-FFF2-40B4-BE49-F238E27FC236}">
                <a16:creationId xmlns:a16="http://schemas.microsoft.com/office/drawing/2014/main" id="{9FE1BE2B-3B43-42A3-A27D-A4A5F3138021}"/>
              </a:ext>
            </a:extLst>
          </p:cNvPr>
          <p:cNvSpPr txBox="1"/>
          <p:nvPr/>
        </p:nvSpPr>
        <p:spPr>
          <a:xfrm>
            <a:off x="1053119" y="2420832"/>
            <a:ext cx="535724" cy="369332"/>
          </a:xfrm>
          <a:prstGeom prst="rect">
            <a:avLst/>
          </a:prstGeom>
          <a:noFill/>
        </p:spPr>
        <p:txBody>
          <a:bodyPr wrap="none" rtlCol="0">
            <a:spAutoFit/>
          </a:bodyPr>
          <a:lstStyle/>
          <a:p>
            <a:r>
              <a:rPr lang="nl-BE" dirty="0">
                <a:solidFill>
                  <a:srgbClr val="0070C0"/>
                </a:solidFill>
              </a:rPr>
              <a:t>200</a:t>
            </a:r>
          </a:p>
        </p:txBody>
      </p:sp>
      <p:sp>
        <p:nvSpPr>
          <p:cNvPr id="61" name="TextBox 60">
            <a:extLst>
              <a:ext uri="{FF2B5EF4-FFF2-40B4-BE49-F238E27FC236}">
                <a16:creationId xmlns:a16="http://schemas.microsoft.com/office/drawing/2014/main" id="{F7F3F4DB-AC5A-4BC7-ADDB-A4B9C452E761}"/>
              </a:ext>
            </a:extLst>
          </p:cNvPr>
          <p:cNvSpPr txBox="1"/>
          <p:nvPr/>
        </p:nvSpPr>
        <p:spPr>
          <a:xfrm>
            <a:off x="1288366" y="1598057"/>
            <a:ext cx="652743" cy="369332"/>
          </a:xfrm>
          <a:prstGeom prst="rect">
            <a:avLst/>
          </a:prstGeom>
          <a:noFill/>
        </p:spPr>
        <p:txBody>
          <a:bodyPr wrap="none" rtlCol="0">
            <a:spAutoFit/>
          </a:bodyPr>
          <a:lstStyle/>
          <a:p>
            <a:r>
              <a:rPr lang="nl-BE" dirty="0">
                <a:solidFill>
                  <a:srgbClr val="0070C0"/>
                </a:solidFill>
              </a:rPr>
              <a:t>1500</a:t>
            </a:r>
          </a:p>
        </p:txBody>
      </p:sp>
      <p:sp>
        <p:nvSpPr>
          <p:cNvPr id="62" name="TextBox 61">
            <a:extLst>
              <a:ext uri="{FF2B5EF4-FFF2-40B4-BE49-F238E27FC236}">
                <a16:creationId xmlns:a16="http://schemas.microsoft.com/office/drawing/2014/main" id="{BBC5F2B5-A752-40C6-8339-B28C445AF0F2}"/>
              </a:ext>
            </a:extLst>
          </p:cNvPr>
          <p:cNvSpPr txBox="1"/>
          <p:nvPr/>
        </p:nvSpPr>
        <p:spPr>
          <a:xfrm>
            <a:off x="1538373" y="1677948"/>
            <a:ext cx="535724" cy="369332"/>
          </a:xfrm>
          <a:prstGeom prst="rect">
            <a:avLst/>
          </a:prstGeom>
          <a:noFill/>
        </p:spPr>
        <p:txBody>
          <a:bodyPr wrap="none" rtlCol="0">
            <a:spAutoFit/>
          </a:bodyPr>
          <a:lstStyle/>
          <a:p>
            <a:r>
              <a:rPr lang="nl-BE" dirty="0">
                <a:solidFill>
                  <a:srgbClr val="0070C0"/>
                </a:solidFill>
              </a:rPr>
              <a:t>500</a:t>
            </a:r>
          </a:p>
        </p:txBody>
      </p:sp>
      <p:sp>
        <p:nvSpPr>
          <p:cNvPr id="63" name="TextBox 62">
            <a:extLst>
              <a:ext uri="{FF2B5EF4-FFF2-40B4-BE49-F238E27FC236}">
                <a16:creationId xmlns:a16="http://schemas.microsoft.com/office/drawing/2014/main" id="{05A03B9E-014A-44DE-A6EF-BABABCBA308E}"/>
              </a:ext>
            </a:extLst>
          </p:cNvPr>
          <p:cNvSpPr txBox="1"/>
          <p:nvPr/>
        </p:nvSpPr>
        <p:spPr>
          <a:xfrm>
            <a:off x="1722684" y="1822669"/>
            <a:ext cx="535724" cy="369332"/>
          </a:xfrm>
          <a:prstGeom prst="rect">
            <a:avLst/>
          </a:prstGeom>
          <a:noFill/>
        </p:spPr>
        <p:txBody>
          <a:bodyPr wrap="none" rtlCol="0">
            <a:spAutoFit/>
          </a:bodyPr>
          <a:lstStyle/>
          <a:p>
            <a:r>
              <a:rPr lang="nl-BE" dirty="0">
                <a:solidFill>
                  <a:srgbClr val="0070C0"/>
                </a:solidFill>
              </a:rPr>
              <a:t>500</a:t>
            </a:r>
          </a:p>
        </p:txBody>
      </p:sp>
      <p:sp>
        <p:nvSpPr>
          <p:cNvPr id="64" name="TextBox 63">
            <a:extLst>
              <a:ext uri="{FF2B5EF4-FFF2-40B4-BE49-F238E27FC236}">
                <a16:creationId xmlns:a16="http://schemas.microsoft.com/office/drawing/2014/main" id="{AF454BC4-D689-4C44-AD63-1021DEDEDD52}"/>
              </a:ext>
            </a:extLst>
          </p:cNvPr>
          <p:cNvSpPr txBox="1"/>
          <p:nvPr/>
        </p:nvSpPr>
        <p:spPr>
          <a:xfrm>
            <a:off x="1557785" y="1949490"/>
            <a:ext cx="535724" cy="369332"/>
          </a:xfrm>
          <a:prstGeom prst="rect">
            <a:avLst/>
          </a:prstGeom>
          <a:noFill/>
        </p:spPr>
        <p:txBody>
          <a:bodyPr wrap="none" rtlCol="0">
            <a:spAutoFit/>
          </a:bodyPr>
          <a:lstStyle/>
          <a:p>
            <a:r>
              <a:rPr lang="nl-BE" dirty="0">
                <a:solidFill>
                  <a:srgbClr val="0070C0"/>
                </a:solidFill>
              </a:rPr>
              <a:t>300</a:t>
            </a:r>
          </a:p>
        </p:txBody>
      </p:sp>
      <p:sp>
        <p:nvSpPr>
          <p:cNvPr id="65" name="TextBox 64">
            <a:extLst>
              <a:ext uri="{FF2B5EF4-FFF2-40B4-BE49-F238E27FC236}">
                <a16:creationId xmlns:a16="http://schemas.microsoft.com/office/drawing/2014/main" id="{33FD5992-2A2F-4EF6-A26E-A4ED211824C3}"/>
              </a:ext>
            </a:extLst>
          </p:cNvPr>
          <p:cNvSpPr txBox="1"/>
          <p:nvPr/>
        </p:nvSpPr>
        <p:spPr>
          <a:xfrm>
            <a:off x="1432166" y="2047280"/>
            <a:ext cx="535724" cy="369332"/>
          </a:xfrm>
          <a:prstGeom prst="rect">
            <a:avLst/>
          </a:prstGeom>
          <a:noFill/>
        </p:spPr>
        <p:txBody>
          <a:bodyPr wrap="none" rtlCol="0">
            <a:spAutoFit/>
          </a:bodyPr>
          <a:lstStyle/>
          <a:p>
            <a:r>
              <a:rPr lang="nl-BE" dirty="0">
                <a:solidFill>
                  <a:srgbClr val="0070C0"/>
                </a:solidFill>
              </a:rPr>
              <a:t>700</a:t>
            </a:r>
          </a:p>
        </p:txBody>
      </p:sp>
      <p:sp>
        <p:nvSpPr>
          <p:cNvPr id="66" name="TextBox 65">
            <a:extLst>
              <a:ext uri="{FF2B5EF4-FFF2-40B4-BE49-F238E27FC236}">
                <a16:creationId xmlns:a16="http://schemas.microsoft.com/office/drawing/2014/main" id="{04DE5523-7610-46D9-8B5C-C96CA7799982}"/>
              </a:ext>
            </a:extLst>
          </p:cNvPr>
          <p:cNvSpPr txBox="1"/>
          <p:nvPr/>
        </p:nvSpPr>
        <p:spPr>
          <a:xfrm>
            <a:off x="1289923" y="2141836"/>
            <a:ext cx="418704" cy="369332"/>
          </a:xfrm>
          <a:prstGeom prst="rect">
            <a:avLst/>
          </a:prstGeom>
          <a:noFill/>
        </p:spPr>
        <p:txBody>
          <a:bodyPr wrap="none" rtlCol="0">
            <a:spAutoFit/>
          </a:bodyPr>
          <a:lstStyle/>
          <a:p>
            <a:r>
              <a:rPr lang="nl-BE" dirty="0">
                <a:solidFill>
                  <a:srgbClr val="0070C0"/>
                </a:solidFill>
              </a:rPr>
              <a:t>50</a:t>
            </a:r>
          </a:p>
        </p:txBody>
      </p:sp>
      <p:sp>
        <p:nvSpPr>
          <p:cNvPr id="67" name="TextBox 66">
            <a:extLst>
              <a:ext uri="{FF2B5EF4-FFF2-40B4-BE49-F238E27FC236}">
                <a16:creationId xmlns:a16="http://schemas.microsoft.com/office/drawing/2014/main" id="{4F5C7998-E5FC-4340-B717-5323AB12868E}"/>
              </a:ext>
            </a:extLst>
          </p:cNvPr>
          <p:cNvSpPr txBox="1"/>
          <p:nvPr/>
        </p:nvSpPr>
        <p:spPr>
          <a:xfrm>
            <a:off x="1144150" y="2282192"/>
            <a:ext cx="535724" cy="369332"/>
          </a:xfrm>
          <a:prstGeom prst="rect">
            <a:avLst/>
          </a:prstGeom>
          <a:noFill/>
        </p:spPr>
        <p:txBody>
          <a:bodyPr wrap="none" rtlCol="0">
            <a:spAutoFit/>
          </a:bodyPr>
          <a:lstStyle/>
          <a:p>
            <a:r>
              <a:rPr lang="nl-BE" dirty="0">
                <a:solidFill>
                  <a:srgbClr val="0070C0"/>
                </a:solidFill>
              </a:rPr>
              <a:t>500</a:t>
            </a:r>
          </a:p>
        </p:txBody>
      </p:sp>
      <p:sp>
        <p:nvSpPr>
          <p:cNvPr id="68" name="TextBox 67">
            <a:extLst>
              <a:ext uri="{FF2B5EF4-FFF2-40B4-BE49-F238E27FC236}">
                <a16:creationId xmlns:a16="http://schemas.microsoft.com/office/drawing/2014/main" id="{A4A4C70A-73FD-4684-9D79-C1FE47DCB114}"/>
              </a:ext>
            </a:extLst>
          </p:cNvPr>
          <p:cNvSpPr txBox="1"/>
          <p:nvPr/>
        </p:nvSpPr>
        <p:spPr>
          <a:xfrm>
            <a:off x="1346875" y="2675931"/>
            <a:ext cx="535724" cy="369332"/>
          </a:xfrm>
          <a:prstGeom prst="rect">
            <a:avLst/>
          </a:prstGeom>
          <a:noFill/>
        </p:spPr>
        <p:txBody>
          <a:bodyPr wrap="none" rtlCol="0">
            <a:spAutoFit/>
          </a:bodyPr>
          <a:lstStyle/>
          <a:p>
            <a:r>
              <a:rPr lang="nl-BE" dirty="0">
                <a:solidFill>
                  <a:srgbClr val="0070C0"/>
                </a:solidFill>
              </a:rPr>
              <a:t>500</a:t>
            </a:r>
          </a:p>
        </p:txBody>
      </p:sp>
      <p:sp>
        <p:nvSpPr>
          <p:cNvPr id="69" name="TextBox 68">
            <a:extLst>
              <a:ext uri="{FF2B5EF4-FFF2-40B4-BE49-F238E27FC236}">
                <a16:creationId xmlns:a16="http://schemas.microsoft.com/office/drawing/2014/main" id="{7ACCD1A5-830C-49E6-A76C-DB2AE92D7A96}"/>
              </a:ext>
            </a:extLst>
          </p:cNvPr>
          <p:cNvSpPr txBox="1"/>
          <p:nvPr/>
        </p:nvSpPr>
        <p:spPr>
          <a:xfrm>
            <a:off x="1098635" y="2532189"/>
            <a:ext cx="652743" cy="369332"/>
          </a:xfrm>
          <a:prstGeom prst="rect">
            <a:avLst/>
          </a:prstGeom>
          <a:noFill/>
        </p:spPr>
        <p:txBody>
          <a:bodyPr wrap="none" rtlCol="0">
            <a:spAutoFit/>
          </a:bodyPr>
          <a:lstStyle/>
          <a:p>
            <a:r>
              <a:rPr lang="nl-BE" dirty="0">
                <a:solidFill>
                  <a:srgbClr val="0070C0"/>
                </a:solidFill>
              </a:rPr>
              <a:t>1500</a:t>
            </a:r>
          </a:p>
        </p:txBody>
      </p:sp>
      <p:sp>
        <p:nvSpPr>
          <p:cNvPr id="70" name="TextBox 69">
            <a:extLst>
              <a:ext uri="{FF2B5EF4-FFF2-40B4-BE49-F238E27FC236}">
                <a16:creationId xmlns:a16="http://schemas.microsoft.com/office/drawing/2014/main" id="{EE8E3D77-1BB6-4957-92B1-A8EC773131F5}"/>
              </a:ext>
            </a:extLst>
          </p:cNvPr>
          <p:cNvSpPr txBox="1"/>
          <p:nvPr/>
        </p:nvSpPr>
        <p:spPr>
          <a:xfrm>
            <a:off x="1135966" y="1445657"/>
            <a:ext cx="535724" cy="369332"/>
          </a:xfrm>
          <a:prstGeom prst="rect">
            <a:avLst/>
          </a:prstGeom>
          <a:noFill/>
        </p:spPr>
        <p:txBody>
          <a:bodyPr wrap="none" rtlCol="0">
            <a:spAutoFit/>
          </a:bodyPr>
          <a:lstStyle/>
          <a:p>
            <a:r>
              <a:rPr lang="nl-BE" dirty="0">
                <a:solidFill>
                  <a:srgbClr val="0070C0"/>
                </a:solidFill>
              </a:rPr>
              <a:t>400</a:t>
            </a:r>
          </a:p>
        </p:txBody>
      </p:sp>
      <p:sp>
        <p:nvSpPr>
          <p:cNvPr id="71" name="TextBox 70">
            <a:extLst>
              <a:ext uri="{FF2B5EF4-FFF2-40B4-BE49-F238E27FC236}">
                <a16:creationId xmlns:a16="http://schemas.microsoft.com/office/drawing/2014/main" id="{D976771A-2573-483B-ABDB-E7778B1BFE41}"/>
              </a:ext>
            </a:extLst>
          </p:cNvPr>
          <p:cNvSpPr txBox="1"/>
          <p:nvPr/>
        </p:nvSpPr>
        <p:spPr>
          <a:xfrm>
            <a:off x="976755" y="3499773"/>
            <a:ext cx="535724" cy="369332"/>
          </a:xfrm>
          <a:prstGeom prst="rect">
            <a:avLst/>
          </a:prstGeom>
          <a:noFill/>
        </p:spPr>
        <p:txBody>
          <a:bodyPr wrap="none" rtlCol="0">
            <a:spAutoFit/>
          </a:bodyPr>
          <a:lstStyle/>
          <a:p>
            <a:r>
              <a:rPr lang="nl-BE" dirty="0">
                <a:solidFill>
                  <a:srgbClr val="0070C0"/>
                </a:solidFill>
              </a:rPr>
              <a:t>200</a:t>
            </a:r>
          </a:p>
        </p:txBody>
      </p:sp>
      <p:sp>
        <p:nvSpPr>
          <p:cNvPr id="72" name="TextBox 71">
            <a:extLst>
              <a:ext uri="{FF2B5EF4-FFF2-40B4-BE49-F238E27FC236}">
                <a16:creationId xmlns:a16="http://schemas.microsoft.com/office/drawing/2014/main" id="{06198CAC-3F51-40A5-BF63-770B4626BFC9}"/>
              </a:ext>
            </a:extLst>
          </p:cNvPr>
          <p:cNvSpPr txBox="1"/>
          <p:nvPr/>
        </p:nvSpPr>
        <p:spPr>
          <a:xfrm>
            <a:off x="1462009" y="2756889"/>
            <a:ext cx="535724" cy="369332"/>
          </a:xfrm>
          <a:prstGeom prst="rect">
            <a:avLst/>
          </a:prstGeom>
          <a:noFill/>
        </p:spPr>
        <p:txBody>
          <a:bodyPr wrap="none" rtlCol="0">
            <a:spAutoFit/>
          </a:bodyPr>
          <a:lstStyle/>
          <a:p>
            <a:r>
              <a:rPr lang="nl-BE" dirty="0">
                <a:solidFill>
                  <a:srgbClr val="0070C0"/>
                </a:solidFill>
              </a:rPr>
              <a:t>500</a:t>
            </a:r>
          </a:p>
        </p:txBody>
      </p:sp>
      <p:sp>
        <p:nvSpPr>
          <p:cNvPr id="73" name="TextBox 72">
            <a:extLst>
              <a:ext uri="{FF2B5EF4-FFF2-40B4-BE49-F238E27FC236}">
                <a16:creationId xmlns:a16="http://schemas.microsoft.com/office/drawing/2014/main" id="{C4EF24AF-1E23-4899-9FC3-79B3B8073142}"/>
              </a:ext>
            </a:extLst>
          </p:cNvPr>
          <p:cNvSpPr txBox="1"/>
          <p:nvPr/>
        </p:nvSpPr>
        <p:spPr>
          <a:xfrm>
            <a:off x="1646320" y="2901610"/>
            <a:ext cx="535724" cy="369332"/>
          </a:xfrm>
          <a:prstGeom prst="rect">
            <a:avLst/>
          </a:prstGeom>
          <a:noFill/>
        </p:spPr>
        <p:txBody>
          <a:bodyPr wrap="none" rtlCol="0">
            <a:spAutoFit/>
          </a:bodyPr>
          <a:lstStyle/>
          <a:p>
            <a:r>
              <a:rPr lang="nl-BE" dirty="0">
                <a:solidFill>
                  <a:srgbClr val="0070C0"/>
                </a:solidFill>
              </a:rPr>
              <a:t>500</a:t>
            </a:r>
          </a:p>
        </p:txBody>
      </p:sp>
      <p:sp>
        <p:nvSpPr>
          <p:cNvPr id="74" name="TextBox 73">
            <a:extLst>
              <a:ext uri="{FF2B5EF4-FFF2-40B4-BE49-F238E27FC236}">
                <a16:creationId xmlns:a16="http://schemas.microsoft.com/office/drawing/2014/main" id="{15B783FC-7555-46AB-995A-567D86F894F8}"/>
              </a:ext>
            </a:extLst>
          </p:cNvPr>
          <p:cNvSpPr txBox="1"/>
          <p:nvPr/>
        </p:nvSpPr>
        <p:spPr>
          <a:xfrm>
            <a:off x="1481421" y="3028431"/>
            <a:ext cx="535724" cy="369332"/>
          </a:xfrm>
          <a:prstGeom prst="rect">
            <a:avLst/>
          </a:prstGeom>
          <a:noFill/>
        </p:spPr>
        <p:txBody>
          <a:bodyPr wrap="none" rtlCol="0">
            <a:spAutoFit/>
          </a:bodyPr>
          <a:lstStyle/>
          <a:p>
            <a:r>
              <a:rPr lang="nl-BE" dirty="0">
                <a:solidFill>
                  <a:srgbClr val="0070C0"/>
                </a:solidFill>
              </a:rPr>
              <a:t>300</a:t>
            </a:r>
          </a:p>
        </p:txBody>
      </p:sp>
      <p:sp>
        <p:nvSpPr>
          <p:cNvPr id="75" name="TextBox 74">
            <a:extLst>
              <a:ext uri="{FF2B5EF4-FFF2-40B4-BE49-F238E27FC236}">
                <a16:creationId xmlns:a16="http://schemas.microsoft.com/office/drawing/2014/main" id="{F435B0DE-10A0-48C3-A2A4-32181932BF9E}"/>
              </a:ext>
            </a:extLst>
          </p:cNvPr>
          <p:cNvSpPr txBox="1"/>
          <p:nvPr/>
        </p:nvSpPr>
        <p:spPr>
          <a:xfrm>
            <a:off x="1355802" y="3126221"/>
            <a:ext cx="535724" cy="369332"/>
          </a:xfrm>
          <a:prstGeom prst="rect">
            <a:avLst/>
          </a:prstGeom>
          <a:noFill/>
        </p:spPr>
        <p:txBody>
          <a:bodyPr wrap="none" rtlCol="0">
            <a:spAutoFit/>
          </a:bodyPr>
          <a:lstStyle/>
          <a:p>
            <a:r>
              <a:rPr lang="nl-BE" dirty="0">
                <a:solidFill>
                  <a:srgbClr val="0070C0"/>
                </a:solidFill>
              </a:rPr>
              <a:t>700</a:t>
            </a:r>
          </a:p>
        </p:txBody>
      </p:sp>
      <p:sp>
        <p:nvSpPr>
          <p:cNvPr id="76" name="TextBox 75">
            <a:extLst>
              <a:ext uri="{FF2B5EF4-FFF2-40B4-BE49-F238E27FC236}">
                <a16:creationId xmlns:a16="http://schemas.microsoft.com/office/drawing/2014/main" id="{8FD1F8D7-FC58-488B-B49C-90E198A492AA}"/>
              </a:ext>
            </a:extLst>
          </p:cNvPr>
          <p:cNvSpPr txBox="1"/>
          <p:nvPr/>
        </p:nvSpPr>
        <p:spPr>
          <a:xfrm>
            <a:off x="1213559" y="3220777"/>
            <a:ext cx="418704" cy="369332"/>
          </a:xfrm>
          <a:prstGeom prst="rect">
            <a:avLst/>
          </a:prstGeom>
          <a:noFill/>
        </p:spPr>
        <p:txBody>
          <a:bodyPr wrap="none" rtlCol="0">
            <a:spAutoFit/>
          </a:bodyPr>
          <a:lstStyle/>
          <a:p>
            <a:r>
              <a:rPr lang="nl-BE" dirty="0">
                <a:solidFill>
                  <a:srgbClr val="0070C0"/>
                </a:solidFill>
              </a:rPr>
              <a:t>50</a:t>
            </a:r>
          </a:p>
        </p:txBody>
      </p:sp>
      <p:sp>
        <p:nvSpPr>
          <p:cNvPr id="77" name="TextBox 76">
            <a:extLst>
              <a:ext uri="{FF2B5EF4-FFF2-40B4-BE49-F238E27FC236}">
                <a16:creationId xmlns:a16="http://schemas.microsoft.com/office/drawing/2014/main" id="{A05CCBE1-1909-4EB5-8D81-D82F7803C017}"/>
              </a:ext>
            </a:extLst>
          </p:cNvPr>
          <p:cNvSpPr txBox="1"/>
          <p:nvPr/>
        </p:nvSpPr>
        <p:spPr>
          <a:xfrm>
            <a:off x="1067786" y="3361133"/>
            <a:ext cx="535724" cy="369332"/>
          </a:xfrm>
          <a:prstGeom prst="rect">
            <a:avLst/>
          </a:prstGeom>
          <a:noFill/>
        </p:spPr>
        <p:txBody>
          <a:bodyPr wrap="none" rtlCol="0">
            <a:spAutoFit/>
          </a:bodyPr>
          <a:lstStyle/>
          <a:p>
            <a:r>
              <a:rPr lang="nl-BE" dirty="0">
                <a:solidFill>
                  <a:srgbClr val="0070C0"/>
                </a:solidFill>
              </a:rPr>
              <a:t>500</a:t>
            </a:r>
          </a:p>
        </p:txBody>
      </p:sp>
      <p:sp>
        <p:nvSpPr>
          <p:cNvPr id="78" name="TextBox 77">
            <a:extLst>
              <a:ext uri="{FF2B5EF4-FFF2-40B4-BE49-F238E27FC236}">
                <a16:creationId xmlns:a16="http://schemas.microsoft.com/office/drawing/2014/main" id="{92631EFF-F1E5-4396-819C-12A7BB53DFC8}"/>
              </a:ext>
            </a:extLst>
          </p:cNvPr>
          <p:cNvSpPr txBox="1"/>
          <p:nvPr/>
        </p:nvSpPr>
        <p:spPr>
          <a:xfrm>
            <a:off x="938398" y="3784066"/>
            <a:ext cx="535724" cy="369332"/>
          </a:xfrm>
          <a:prstGeom prst="rect">
            <a:avLst/>
          </a:prstGeom>
          <a:noFill/>
        </p:spPr>
        <p:txBody>
          <a:bodyPr wrap="none" rtlCol="0">
            <a:spAutoFit/>
          </a:bodyPr>
          <a:lstStyle/>
          <a:p>
            <a:r>
              <a:rPr lang="nl-BE" dirty="0">
                <a:solidFill>
                  <a:srgbClr val="0070C0"/>
                </a:solidFill>
              </a:rPr>
              <a:t>500</a:t>
            </a:r>
          </a:p>
        </p:txBody>
      </p:sp>
      <p:sp>
        <p:nvSpPr>
          <p:cNvPr id="79" name="TextBox 78">
            <a:extLst>
              <a:ext uri="{FF2B5EF4-FFF2-40B4-BE49-F238E27FC236}">
                <a16:creationId xmlns:a16="http://schemas.microsoft.com/office/drawing/2014/main" id="{331E8B7E-A2CD-4788-9D79-ECA394FFE5BE}"/>
              </a:ext>
            </a:extLst>
          </p:cNvPr>
          <p:cNvSpPr txBox="1"/>
          <p:nvPr/>
        </p:nvSpPr>
        <p:spPr>
          <a:xfrm>
            <a:off x="1022271" y="3611130"/>
            <a:ext cx="652743" cy="369332"/>
          </a:xfrm>
          <a:prstGeom prst="rect">
            <a:avLst/>
          </a:prstGeom>
          <a:noFill/>
        </p:spPr>
        <p:txBody>
          <a:bodyPr wrap="none" rtlCol="0">
            <a:spAutoFit/>
          </a:bodyPr>
          <a:lstStyle/>
          <a:p>
            <a:r>
              <a:rPr lang="nl-BE" dirty="0">
                <a:solidFill>
                  <a:srgbClr val="0070C0"/>
                </a:solidFill>
              </a:rPr>
              <a:t>1500</a:t>
            </a:r>
          </a:p>
        </p:txBody>
      </p:sp>
      <p:sp>
        <p:nvSpPr>
          <p:cNvPr id="80" name="TextBox 79">
            <a:extLst>
              <a:ext uri="{FF2B5EF4-FFF2-40B4-BE49-F238E27FC236}">
                <a16:creationId xmlns:a16="http://schemas.microsoft.com/office/drawing/2014/main" id="{2D4980D7-DEAD-4822-8088-C8ECAFBF214C}"/>
              </a:ext>
            </a:extLst>
          </p:cNvPr>
          <p:cNvSpPr txBox="1"/>
          <p:nvPr/>
        </p:nvSpPr>
        <p:spPr>
          <a:xfrm>
            <a:off x="729722" y="3911332"/>
            <a:ext cx="652743" cy="369332"/>
          </a:xfrm>
          <a:prstGeom prst="rect">
            <a:avLst/>
          </a:prstGeom>
          <a:noFill/>
        </p:spPr>
        <p:txBody>
          <a:bodyPr wrap="none" rtlCol="0">
            <a:spAutoFit/>
          </a:bodyPr>
          <a:lstStyle/>
          <a:p>
            <a:r>
              <a:rPr lang="nl-BE" dirty="0">
                <a:solidFill>
                  <a:srgbClr val="0070C0"/>
                </a:solidFill>
              </a:rPr>
              <a:t>1000</a:t>
            </a:r>
          </a:p>
        </p:txBody>
      </p:sp>
      <p:sp>
        <p:nvSpPr>
          <p:cNvPr id="81" name="TextBox 80">
            <a:extLst>
              <a:ext uri="{FF2B5EF4-FFF2-40B4-BE49-F238E27FC236}">
                <a16:creationId xmlns:a16="http://schemas.microsoft.com/office/drawing/2014/main" id="{0925863F-D852-4819-901F-50C09CA49AB6}"/>
              </a:ext>
            </a:extLst>
          </p:cNvPr>
          <p:cNvSpPr txBox="1"/>
          <p:nvPr/>
        </p:nvSpPr>
        <p:spPr>
          <a:xfrm>
            <a:off x="882122" y="4063732"/>
            <a:ext cx="535724" cy="369332"/>
          </a:xfrm>
          <a:prstGeom prst="rect">
            <a:avLst/>
          </a:prstGeom>
          <a:noFill/>
        </p:spPr>
        <p:txBody>
          <a:bodyPr wrap="none" rtlCol="0">
            <a:spAutoFit/>
          </a:bodyPr>
          <a:lstStyle/>
          <a:p>
            <a:r>
              <a:rPr lang="nl-BE" dirty="0">
                <a:solidFill>
                  <a:srgbClr val="0070C0"/>
                </a:solidFill>
              </a:rPr>
              <a:t>300</a:t>
            </a:r>
          </a:p>
        </p:txBody>
      </p:sp>
      <p:sp>
        <p:nvSpPr>
          <p:cNvPr id="82" name="TextBox 81">
            <a:extLst>
              <a:ext uri="{FF2B5EF4-FFF2-40B4-BE49-F238E27FC236}">
                <a16:creationId xmlns:a16="http://schemas.microsoft.com/office/drawing/2014/main" id="{A6C70203-D42C-43F9-8698-99C890DBAB1B}"/>
              </a:ext>
            </a:extLst>
          </p:cNvPr>
          <p:cNvSpPr txBox="1"/>
          <p:nvPr/>
        </p:nvSpPr>
        <p:spPr>
          <a:xfrm>
            <a:off x="1034522" y="4216132"/>
            <a:ext cx="535724" cy="369332"/>
          </a:xfrm>
          <a:prstGeom prst="rect">
            <a:avLst/>
          </a:prstGeom>
          <a:noFill/>
        </p:spPr>
        <p:txBody>
          <a:bodyPr wrap="none" rtlCol="0">
            <a:spAutoFit/>
          </a:bodyPr>
          <a:lstStyle/>
          <a:p>
            <a:r>
              <a:rPr lang="nl-BE" dirty="0">
                <a:solidFill>
                  <a:srgbClr val="0070C0"/>
                </a:solidFill>
              </a:rPr>
              <a:t>150</a:t>
            </a:r>
          </a:p>
        </p:txBody>
      </p:sp>
      <p:sp>
        <p:nvSpPr>
          <p:cNvPr id="83" name="TextBox 82">
            <a:extLst>
              <a:ext uri="{FF2B5EF4-FFF2-40B4-BE49-F238E27FC236}">
                <a16:creationId xmlns:a16="http://schemas.microsoft.com/office/drawing/2014/main" id="{433799A6-29A2-4923-88F0-C5EF06B0834F}"/>
              </a:ext>
            </a:extLst>
          </p:cNvPr>
          <p:cNvSpPr txBox="1"/>
          <p:nvPr/>
        </p:nvSpPr>
        <p:spPr>
          <a:xfrm>
            <a:off x="874977" y="4368532"/>
            <a:ext cx="535724" cy="369332"/>
          </a:xfrm>
          <a:prstGeom prst="rect">
            <a:avLst/>
          </a:prstGeom>
          <a:noFill/>
        </p:spPr>
        <p:txBody>
          <a:bodyPr wrap="none" rtlCol="0">
            <a:spAutoFit/>
          </a:bodyPr>
          <a:lstStyle/>
          <a:p>
            <a:r>
              <a:rPr lang="nl-BE" dirty="0">
                <a:solidFill>
                  <a:srgbClr val="0070C0"/>
                </a:solidFill>
              </a:rPr>
              <a:t>100</a:t>
            </a:r>
          </a:p>
        </p:txBody>
      </p:sp>
      <p:sp>
        <p:nvSpPr>
          <p:cNvPr id="84" name="TextBox 83">
            <a:extLst>
              <a:ext uri="{FF2B5EF4-FFF2-40B4-BE49-F238E27FC236}">
                <a16:creationId xmlns:a16="http://schemas.microsoft.com/office/drawing/2014/main" id="{D5D2CD0E-93FF-49F8-9E4A-C42B534C8931}"/>
              </a:ext>
            </a:extLst>
          </p:cNvPr>
          <p:cNvSpPr txBox="1"/>
          <p:nvPr/>
        </p:nvSpPr>
        <p:spPr>
          <a:xfrm>
            <a:off x="701469" y="4553198"/>
            <a:ext cx="652743" cy="369332"/>
          </a:xfrm>
          <a:prstGeom prst="rect">
            <a:avLst/>
          </a:prstGeom>
          <a:noFill/>
        </p:spPr>
        <p:txBody>
          <a:bodyPr wrap="none" rtlCol="0">
            <a:spAutoFit/>
          </a:bodyPr>
          <a:lstStyle/>
          <a:p>
            <a:r>
              <a:rPr lang="nl-BE" dirty="0">
                <a:solidFill>
                  <a:srgbClr val="0070C0"/>
                </a:solidFill>
              </a:rPr>
              <a:t>2000</a:t>
            </a:r>
          </a:p>
        </p:txBody>
      </p:sp>
      <p:sp>
        <p:nvSpPr>
          <p:cNvPr id="85" name="TextBox 84">
            <a:extLst>
              <a:ext uri="{FF2B5EF4-FFF2-40B4-BE49-F238E27FC236}">
                <a16:creationId xmlns:a16="http://schemas.microsoft.com/office/drawing/2014/main" id="{D0051CE6-D027-476F-8738-8E89A6317812}"/>
              </a:ext>
            </a:extLst>
          </p:cNvPr>
          <p:cNvSpPr txBox="1"/>
          <p:nvPr/>
        </p:nvSpPr>
        <p:spPr>
          <a:xfrm>
            <a:off x="595526" y="4738112"/>
            <a:ext cx="652743" cy="369332"/>
          </a:xfrm>
          <a:prstGeom prst="rect">
            <a:avLst/>
          </a:prstGeom>
          <a:noFill/>
        </p:spPr>
        <p:txBody>
          <a:bodyPr wrap="none" rtlCol="0">
            <a:spAutoFit/>
          </a:bodyPr>
          <a:lstStyle/>
          <a:p>
            <a:r>
              <a:rPr lang="nl-BE" dirty="0">
                <a:solidFill>
                  <a:srgbClr val="0070C0"/>
                </a:solidFill>
              </a:rPr>
              <a:t>1100</a:t>
            </a:r>
          </a:p>
        </p:txBody>
      </p:sp>
      <p:cxnSp>
        <p:nvCxnSpPr>
          <p:cNvPr id="4" name="Straight Connector 3">
            <a:extLst>
              <a:ext uri="{FF2B5EF4-FFF2-40B4-BE49-F238E27FC236}">
                <a16:creationId xmlns:a16="http://schemas.microsoft.com/office/drawing/2014/main" id="{EDCABE2A-435A-4127-ABB8-B8BFDD34D85C}"/>
              </a:ext>
            </a:extLst>
          </p:cNvPr>
          <p:cNvCxnSpPr/>
          <p:nvPr/>
        </p:nvCxnSpPr>
        <p:spPr>
          <a:xfrm>
            <a:off x="514350" y="5107444"/>
            <a:ext cx="7880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BE63142B-6E97-4455-9AB9-527426E823B9}"/>
              </a:ext>
            </a:extLst>
          </p:cNvPr>
          <p:cNvSpPr txBox="1"/>
          <p:nvPr/>
        </p:nvSpPr>
        <p:spPr>
          <a:xfrm>
            <a:off x="431867" y="5080334"/>
            <a:ext cx="827471" cy="369332"/>
          </a:xfrm>
          <a:prstGeom prst="rect">
            <a:avLst/>
          </a:prstGeom>
          <a:noFill/>
        </p:spPr>
        <p:txBody>
          <a:bodyPr wrap="none" rtlCol="0">
            <a:spAutoFit/>
          </a:bodyPr>
          <a:lstStyle/>
          <a:p>
            <a:r>
              <a:rPr lang="nl-BE" dirty="0">
                <a:solidFill>
                  <a:srgbClr val="0070C0"/>
                </a:solidFill>
              </a:rPr>
              <a:t>90.000</a:t>
            </a:r>
          </a:p>
        </p:txBody>
      </p:sp>
      <p:sp>
        <p:nvSpPr>
          <p:cNvPr id="89" name="TextBox 88">
            <a:extLst>
              <a:ext uri="{FF2B5EF4-FFF2-40B4-BE49-F238E27FC236}">
                <a16:creationId xmlns:a16="http://schemas.microsoft.com/office/drawing/2014/main" id="{ED2F3211-41F6-465E-95CB-45D752A593C4}"/>
              </a:ext>
            </a:extLst>
          </p:cNvPr>
          <p:cNvSpPr txBox="1"/>
          <p:nvPr/>
        </p:nvSpPr>
        <p:spPr>
          <a:xfrm>
            <a:off x="437790" y="1163846"/>
            <a:ext cx="490840" cy="369332"/>
          </a:xfrm>
          <a:prstGeom prst="rect">
            <a:avLst/>
          </a:prstGeom>
          <a:noFill/>
        </p:spPr>
        <p:txBody>
          <a:bodyPr wrap="none" rtlCol="0">
            <a:spAutoFit/>
          </a:bodyPr>
          <a:lstStyle/>
          <a:p>
            <a:r>
              <a:rPr lang="nl-BE" dirty="0"/>
              <a:t>Jan</a:t>
            </a:r>
          </a:p>
        </p:txBody>
      </p:sp>
      <p:sp>
        <p:nvSpPr>
          <p:cNvPr id="90" name="TextBox 89">
            <a:extLst>
              <a:ext uri="{FF2B5EF4-FFF2-40B4-BE49-F238E27FC236}">
                <a16:creationId xmlns:a16="http://schemas.microsoft.com/office/drawing/2014/main" id="{C7F4F69C-24A9-4235-B4B1-F89676FF8565}"/>
              </a:ext>
            </a:extLst>
          </p:cNvPr>
          <p:cNvSpPr txBox="1"/>
          <p:nvPr/>
        </p:nvSpPr>
        <p:spPr>
          <a:xfrm>
            <a:off x="1161714" y="1820387"/>
            <a:ext cx="524311" cy="369332"/>
          </a:xfrm>
          <a:prstGeom prst="rect">
            <a:avLst/>
          </a:prstGeom>
          <a:noFill/>
        </p:spPr>
        <p:txBody>
          <a:bodyPr wrap="none" rtlCol="0">
            <a:spAutoFit/>
          </a:bodyPr>
          <a:lstStyle/>
          <a:p>
            <a:r>
              <a:rPr lang="nl-BE" dirty="0"/>
              <a:t>Feb</a:t>
            </a:r>
          </a:p>
        </p:txBody>
      </p:sp>
      <p:sp>
        <p:nvSpPr>
          <p:cNvPr id="91" name="TextBox 90">
            <a:extLst>
              <a:ext uri="{FF2B5EF4-FFF2-40B4-BE49-F238E27FC236}">
                <a16:creationId xmlns:a16="http://schemas.microsoft.com/office/drawing/2014/main" id="{59F61A13-D21A-4DCE-A9E9-40F5DE41CCA0}"/>
              </a:ext>
            </a:extLst>
          </p:cNvPr>
          <p:cNvSpPr txBox="1"/>
          <p:nvPr/>
        </p:nvSpPr>
        <p:spPr>
          <a:xfrm>
            <a:off x="711689" y="2263028"/>
            <a:ext cx="538930" cy="369332"/>
          </a:xfrm>
          <a:prstGeom prst="rect">
            <a:avLst/>
          </a:prstGeom>
          <a:noFill/>
        </p:spPr>
        <p:txBody>
          <a:bodyPr wrap="none" rtlCol="0">
            <a:spAutoFit/>
          </a:bodyPr>
          <a:lstStyle/>
          <a:p>
            <a:r>
              <a:rPr lang="nl-BE" dirty="0"/>
              <a:t>Mrt</a:t>
            </a:r>
          </a:p>
        </p:txBody>
      </p:sp>
      <p:sp>
        <p:nvSpPr>
          <p:cNvPr id="92" name="TextBox 91">
            <a:extLst>
              <a:ext uri="{FF2B5EF4-FFF2-40B4-BE49-F238E27FC236}">
                <a16:creationId xmlns:a16="http://schemas.microsoft.com/office/drawing/2014/main" id="{F9F60055-AD65-4E78-B6D0-6A6C27AAE8EE}"/>
              </a:ext>
            </a:extLst>
          </p:cNvPr>
          <p:cNvSpPr txBox="1"/>
          <p:nvPr/>
        </p:nvSpPr>
        <p:spPr>
          <a:xfrm>
            <a:off x="490416" y="4202794"/>
            <a:ext cx="540533" cy="369332"/>
          </a:xfrm>
          <a:prstGeom prst="rect">
            <a:avLst/>
          </a:prstGeom>
          <a:noFill/>
        </p:spPr>
        <p:txBody>
          <a:bodyPr wrap="none" rtlCol="0">
            <a:spAutoFit/>
          </a:bodyPr>
          <a:lstStyle/>
          <a:p>
            <a:r>
              <a:rPr lang="nl-BE" dirty="0"/>
              <a:t>Dec</a:t>
            </a:r>
          </a:p>
        </p:txBody>
      </p:sp>
      <p:sp>
        <p:nvSpPr>
          <p:cNvPr id="93" name="TextBox 92">
            <a:extLst>
              <a:ext uri="{FF2B5EF4-FFF2-40B4-BE49-F238E27FC236}">
                <a16:creationId xmlns:a16="http://schemas.microsoft.com/office/drawing/2014/main" id="{1059F8EB-0666-471B-B793-577115C1D053}"/>
              </a:ext>
            </a:extLst>
          </p:cNvPr>
          <p:cNvSpPr txBox="1"/>
          <p:nvPr/>
        </p:nvSpPr>
        <p:spPr>
          <a:xfrm>
            <a:off x="1967890" y="1342430"/>
            <a:ext cx="827471" cy="369332"/>
          </a:xfrm>
          <a:prstGeom prst="rect">
            <a:avLst/>
          </a:prstGeom>
          <a:noFill/>
        </p:spPr>
        <p:txBody>
          <a:bodyPr wrap="none" rtlCol="0">
            <a:spAutoFit/>
          </a:bodyPr>
          <a:lstStyle/>
          <a:p>
            <a:r>
              <a:rPr lang="nl-BE" dirty="0">
                <a:solidFill>
                  <a:schemeClr val="accent6">
                    <a:lumMod val="75000"/>
                  </a:schemeClr>
                </a:solidFill>
              </a:rPr>
              <a:t>10.000</a:t>
            </a:r>
          </a:p>
        </p:txBody>
      </p:sp>
      <p:sp>
        <p:nvSpPr>
          <p:cNvPr id="94" name="TextBox 93">
            <a:extLst>
              <a:ext uri="{FF2B5EF4-FFF2-40B4-BE49-F238E27FC236}">
                <a16:creationId xmlns:a16="http://schemas.microsoft.com/office/drawing/2014/main" id="{5595FCC9-AA35-4F40-9D36-1C169B895555}"/>
              </a:ext>
            </a:extLst>
          </p:cNvPr>
          <p:cNvSpPr txBox="1"/>
          <p:nvPr/>
        </p:nvSpPr>
        <p:spPr>
          <a:xfrm>
            <a:off x="1967890" y="2162412"/>
            <a:ext cx="827471" cy="369332"/>
          </a:xfrm>
          <a:prstGeom prst="rect">
            <a:avLst/>
          </a:prstGeom>
          <a:noFill/>
        </p:spPr>
        <p:txBody>
          <a:bodyPr wrap="none" rtlCol="0">
            <a:spAutoFit/>
          </a:bodyPr>
          <a:lstStyle/>
          <a:p>
            <a:r>
              <a:rPr lang="nl-BE" dirty="0">
                <a:solidFill>
                  <a:schemeClr val="accent6">
                    <a:lumMod val="75000"/>
                  </a:schemeClr>
                </a:solidFill>
              </a:rPr>
              <a:t>15.000</a:t>
            </a:r>
          </a:p>
        </p:txBody>
      </p:sp>
      <p:sp>
        <p:nvSpPr>
          <p:cNvPr id="95" name="TextBox 94">
            <a:extLst>
              <a:ext uri="{FF2B5EF4-FFF2-40B4-BE49-F238E27FC236}">
                <a16:creationId xmlns:a16="http://schemas.microsoft.com/office/drawing/2014/main" id="{D078ED95-89F3-4FB1-9223-582B4BA55612}"/>
              </a:ext>
            </a:extLst>
          </p:cNvPr>
          <p:cNvSpPr txBox="1"/>
          <p:nvPr/>
        </p:nvSpPr>
        <p:spPr>
          <a:xfrm>
            <a:off x="2017145" y="2903840"/>
            <a:ext cx="827471" cy="369332"/>
          </a:xfrm>
          <a:prstGeom prst="rect">
            <a:avLst/>
          </a:prstGeom>
          <a:noFill/>
        </p:spPr>
        <p:txBody>
          <a:bodyPr wrap="none" rtlCol="0">
            <a:spAutoFit/>
          </a:bodyPr>
          <a:lstStyle/>
          <a:p>
            <a:r>
              <a:rPr lang="nl-BE" dirty="0">
                <a:solidFill>
                  <a:schemeClr val="accent6">
                    <a:lumMod val="75000"/>
                  </a:schemeClr>
                </a:solidFill>
              </a:rPr>
              <a:t>15.000</a:t>
            </a:r>
          </a:p>
        </p:txBody>
      </p:sp>
      <p:sp>
        <p:nvSpPr>
          <p:cNvPr id="96" name="TextBox 95">
            <a:extLst>
              <a:ext uri="{FF2B5EF4-FFF2-40B4-BE49-F238E27FC236}">
                <a16:creationId xmlns:a16="http://schemas.microsoft.com/office/drawing/2014/main" id="{F93B092D-33F0-47A4-9932-DD81FC376D33}"/>
              </a:ext>
            </a:extLst>
          </p:cNvPr>
          <p:cNvSpPr txBox="1"/>
          <p:nvPr/>
        </p:nvSpPr>
        <p:spPr>
          <a:xfrm>
            <a:off x="1967890" y="3784066"/>
            <a:ext cx="827471" cy="369332"/>
          </a:xfrm>
          <a:prstGeom prst="rect">
            <a:avLst/>
          </a:prstGeom>
          <a:noFill/>
        </p:spPr>
        <p:txBody>
          <a:bodyPr wrap="none" rtlCol="0">
            <a:spAutoFit/>
          </a:bodyPr>
          <a:lstStyle/>
          <a:p>
            <a:r>
              <a:rPr lang="nl-BE" dirty="0">
                <a:solidFill>
                  <a:schemeClr val="accent6">
                    <a:lumMod val="75000"/>
                  </a:schemeClr>
                </a:solidFill>
              </a:rPr>
              <a:t>20.000</a:t>
            </a:r>
          </a:p>
        </p:txBody>
      </p:sp>
      <p:sp>
        <p:nvSpPr>
          <p:cNvPr id="97" name="TextBox 96">
            <a:extLst>
              <a:ext uri="{FF2B5EF4-FFF2-40B4-BE49-F238E27FC236}">
                <a16:creationId xmlns:a16="http://schemas.microsoft.com/office/drawing/2014/main" id="{78105A07-EF67-419E-8505-A194C18B5781}"/>
              </a:ext>
            </a:extLst>
          </p:cNvPr>
          <p:cNvSpPr txBox="1"/>
          <p:nvPr/>
        </p:nvSpPr>
        <p:spPr>
          <a:xfrm>
            <a:off x="1941109" y="4585464"/>
            <a:ext cx="827471" cy="369332"/>
          </a:xfrm>
          <a:prstGeom prst="rect">
            <a:avLst/>
          </a:prstGeom>
          <a:noFill/>
        </p:spPr>
        <p:txBody>
          <a:bodyPr wrap="none" rtlCol="0">
            <a:spAutoFit/>
          </a:bodyPr>
          <a:lstStyle/>
          <a:p>
            <a:r>
              <a:rPr lang="nl-BE" dirty="0">
                <a:solidFill>
                  <a:schemeClr val="accent6">
                    <a:lumMod val="75000"/>
                  </a:schemeClr>
                </a:solidFill>
              </a:rPr>
              <a:t>10.000</a:t>
            </a:r>
          </a:p>
        </p:txBody>
      </p:sp>
      <p:cxnSp>
        <p:nvCxnSpPr>
          <p:cNvPr id="98" name="Straight Connector 97">
            <a:extLst>
              <a:ext uri="{FF2B5EF4-FFF2-40B4-BE49-F238E27FC236}">
                <a16:creationId xmlns:a16="http://schemas.microsoft.com/office/drawing/2014/main" id="{79EA7BDD-9455-4A45-8ED6-26CDAC4B5951}"/>
              </a:ext>
            </a:extLst>
          </p:cNvPr>
          <p:cNvCxnSpPr/>
          <p:nvPr/>
        </p:nvCxnSpPr>
        <p:spPr>
          <a:xfrm>
            <a:off x="1906574" y="5102387"/>
            <a:ext cx="7880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53F40A4C-28FB-4594-A459-B2AB96BA1981}"/>
              </a:ext>
            </a:extLst>
          </p:cNvPr>
          <p:cNvSpPr txBox="1"/>
          <p:nvPr/>
        </p:nvSpPr>
        <p:spPr>
          <a:xfrm>
            <a:off x="1824091" y="5075277"/>
            <a:ext cx="827471" cy="369332"/>
          </a:xfrm>
          <a:prstGeom prst="rect">
            <a:avLst/>
          </a:prstGeom>
          <a:noFill/>
        </p:spPr>
        <p:txBody>
          <a:bodyPr wrap="none" rtlCol="0">
            <a:spAutoFit/>
          </a:bodyPr>
          <a:lstStyle/>
          <a:p>
            <a:r>
              <a:rPr lang="nl-BE" dirty="0">
                <a:solidFill>
                  <a:schemeClr val="accent6">
                    <a:lumMod val="75000"/>
                  </a:schemeClr>
                </a:solidFill>
              </a:rPr>
              <a:t>75.000</a:t>
            </a:r>
          </a:p>
        </p:txBody>
      </p:sp>
      <p:sp>
        <p:nvSpPr>
          <p:cNvPr id="5" name="Left Brace 4">
            <a:extLst>
              <a:ext uri="{FF2B5EF4-FFF2-40B4-BE49-F238E27FC236}">
                <a16:creationId xmlns:a16="http://schemas.microsoft.com/office/drawing/2014/main" id="{850BDC54-9AC4-4B0F-8246-60BD0EC21E34}"/>
              </a:ext>
            </a:extLst>
          </p:cNvPr>
          <p:cNvSpPr/>
          <p:nvPr/>
        </p:nvSpPr>
        <p:spPr>
          <a:xfrm rot="16200000">
            <a:off x="1452172" y="4493070"/>
            <a:ext cx="236149" cy="2147666"/>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01" name="TextBox 100">
            <a:extLst>
              <a:ext uri="{FF2B5EF4-FFF2-40B4-BE49-F238E27FC236}">
                <a16:creationId xmlns:a16="http://schemas.microsoft.com/office/drawing/2014/main" id="{1FD644E9-332B-4AB4-856C-2A43BE999414}"/>
              </a:ext>
            </a:extLst>
          </p:cNvPr>
          <p:cNvSpPr txBox="1"/>
          <p:nvPr/>
        </p:nvSpPr>
        <p:spPr>
          <a:xfrm>
            <a:off x="566718" y="5657729"/>
            <a:ext cx="2131417" cy="369332"/>
          </a:xfrm>
          <a:prstGeom prst="rect">
            <a:avLst/>
          </a:prstGeom>
          <a:noFill/>
        </p:spPr>
        <p:txBody>
          <a:bodyPr wrap="none" rtlCol="0">
            <a:spAutoFit/>
          </a:bodyPr>
          <a:lstStyle/>
          <a:p>
            <a:r>
              <a:rPr lang="nl-BE" dirty="0" err="1"/>
              <a:t>Bruto-marge</a:t>
            </a:r>
            <a:r>
              <a:rPr lang="nl-BE" dirty="0"/>
              <a:t>: 15.000</a:t>
            </a:r>
          </a:p>
        </p:txBody>
      </p:sp>
      <p:sp>
        <p:nvSpPr>
          <p:cNvPr id="102" name="TextBox 101">
            <a:extLst>
              <a:ext uri="{FF2B5EF4-FFF2-40B4-BE49-F238E27FC236}">
                <a16:creationId xmlns:a16="http://schemas.microsoft.com/office/drawing/2014/main" id="{A7166F45-1F74-40F9-9E9C-F6E0A35FF1B3}"/>
              </a:ext>
            </a:extLst>
          </p:cNvPr>
          <p:cNvSpPr txBox="1"/>
          <p:nvPr/>
        </p:nvSpPr>
        <p:spPr>
          <a:xfrm rot="20111457">
            <a:off x="969646" y="5648566"/>
            <a:ext cx="896399" cy="553998"/>
          </a:xfrm>
          <a:prstGeom prst="rect">
            <a:avLst/>
          </a:prstGeom>
          <a:noFill/>
        </p:spPr>
        <p:txBody>
          <a:bodyPr wrap="none" rtlCol="0">
            <a:spAutoFit/>
          </a:bodyPr>
          <a:lstStyle/>
          <a:p>
            <a:r>
              <a:rPr lang="nl-BE" sz="3000" b="1" dirty="0">
                <a:solidFill>
                  <a:srgbClr val="FF0000"/>
                </a:solidFill>
              </a:rPr>
              <a:t>????</a:t>
            </a:r>
          </a:p>
        </p:txBody>
      </p:sp>
      <p:grpSp>
        <p:nvGrpSpPr>
          <p:cNvPr id="103" name="Group 40">
            <a:extLst>
              <a:ext uri="{FF2B5EF4-FFF2-40B4-BE49-F238E27FC236}">
                <a16:creationId xmlns:a16="http://schemas.microsoft.com/office/drawing/2014/main" id="{300822CB-556D-4279-9C87-4FE182802738}"/>
              </a:ext>
            </a:extLst>
          </p:cNvPr>
          <p:cNvGrpSpPr>
            <a:grpSpLocks/>
          </p:cNvGrpSpPr>
          <p:nvPr/>
        </p:nvGrpSpPr>
        <p:grpSpPr bwMode="auto">
          <a:xfrm>
            <a:off x="5172814" y="4745593"/>
            <a:ext cx="1643138" cy="576506"/>
            <a:chOff x="3217" y="6817"/>
            <a:chExt cx="2340" cy="720"/>
          </a:xfrm>
        </p:grpSpPr>
        <p:sp>
          <p:nvSpPr>
            <p:cNvPr id="104" name="AutoShape 41">
              <a:extLst>
                <a:ext uri="{FF2B5EF4-FFF2-40B4-BE49-F238E27FC236}">
                  <a16:creationId xmlns:a16="http://schemas.microsoft.com/office/drawing/2014/main" id="{AE399B4E-DA94-4B2F-A944-D149A507A5DC}"/>
                </a:ext>
              </a:extLst>
            </p:cNvPr>
            <p:cNvSpPr>
              <a:spLocks noChangeArrowheads="1"/>
            </p:cNvSpPr>
            <p:nvPr/>
          </p:nvSpPr>
          <p:spPr bwMode="auto">
            <a:xfrm>
              <a:off x="321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5" name="AutoShape 42">
              <a:extLst>
                <a:ext uri="{FF2B5EF4-FFF2-40B4-BE49-F238E27FC236}">
                  <a16:creationId xmlns:a16="http://schemas.microsoft.com/office/drawing/2014/main" id="{D2328816-EC6F-4FDD-8720-705C6FB57D61}"/>
                </a:ext>
              </a:extLst>
            </p:cNvPr>
            <p:cNvSpPr>
              <a:spLocks noChangeArrowheads="1"/>
            </p:cNvSpPr>
            <p:nvPr/>
          </p:nvSpPr>
          <p:spPr bwMode="auto">
            <a:xfrm>
              <a:off x="393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6" name="AutoShape 43">
              <a:extLst>
                <a:ext uri="{FF2B5EF4-FFF2-40B4-BE49-F238E27FC236}">
                  <a16:creationId xmlns:a16="http://schemas.microsoft.com/office/drawing/2014/main" id="{5CDA7568-1A00-4D67-82C7-4150C06CE853}"/>
                </a:ext>
              </a:extLst>
            </p:cNvPr>
            <p:cNvSpPr>
              <a:spLocks noChangeArrowheads="1"/>
            </p:cNvSpPr>
            <p:nvPr/>
          </p:nvSpPr>
          <p:spPr bwMode="auto">
            <a:xfrm>
              <a:off x="465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7" name="Rectangle 44">
              <a:extLst>
                <a:ext uri="{FF2B5EF4-FFF2-40B4-BE49-F238E27FC236}">
                  <a16:creationId xmlns:a16="http://schemas.microsoft.com/office/drawing/2014/main" id="{D1DAE8D1-390C-49A6-BAC4-35CB526AC3CC}"/>
                </a:ext>
              </a:extLst>
            </p:cNvPr>
            <p:cNvSpPr>
              <a:spLocks noChangeArrowheads="1"/>
            </p:cNvSpPr>
            <p:nvPr/>
          </p:nvSpPr>
          <p:spPr bwMode="auto">
            <a:xfrm>
              <a:off x="3217" y="6997"/>
              <a:ext cx="2160" cy="540"/>
            </a:xfrm>
            <a:prstGeom prst="rect">
              <a:avLst/>
            </a:prstGeom>
            <a:solidFill>
              <a:srgbClr val="FF0000"/>
            </a:solidFill>
            <a:ln w="9525">
              <a:solidFill>
                <a:srgbClr val="000000"/>
              </a:solidFill>
              <a:miter lim="800000"/>
              <a:headEnd/>
              <a:tailEnd/>
            </a:ln>
          </p:spPr>
          <p:txBody>
            <a:bodyPr/>
            <a:lstStyle/>
            <a:p>
              <a:endParaRPr lang="nl-BE"/>
            </a:p>
          </p:txBody>
        </p:sp>
        <p:sp>
          <p:nvSpPr>
            <p:cNvPr id="108" name="Rectangle 45">
              <a:extLst>
                <a:ext uri="{FF2B5EF4-FFF2-40B4-BE49-F238E27FC236}">
                  <a16:creationId xmlns:a16="http://schemas.microsoft.com/office/drawing/2014/main" id="{A6B9BDEF-1DFC-4480-99C9-5C37F044DAB6}"/>
                </a:ext>
              </a:extLst>
            </p:cNvPr>
            <p:cNvSpPr>
              <a:spLocks noChangeArrowheads="1"/>
            </p:cNvSpPr>
            <p:nvPr/>
          </p:nvSpPr>
          <p:spPr bwMode="auto">
            <a:xfrm>
              <a:off x="411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109" name="Rectangle 46">
              <a:extLst>
                <a:ext uri="{FF2B5EF4-FFF2-40B4-BE49-F238E27FC236}">
                  <a16:creationId xmlns:a16="http://schemas.microsoft.com/office/drawing/2014/main" id="{8BCBDE13-ECF8-4ED6-82CA-5543ED5928B2}"/>
                </a:ext>
              </a:extLst>
            </p:cNvPr>
            <p:cNvSpPr>
              <a:spLocks noChangeArrowheads="1"/>
            </p:cNvSpPr>
            <p:nvPr/>
          </p:nvSpPr>
          <p:spPr bwMode="auto">
            <a:xfrm>
              <a:off x="357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110" name="Text Box 47">
              <a:extLst>
                <a:ext uri="{FF2B5EF4-FFF2-40B4-BE49-F238E27FC236}">
                  <a16:creationId xmlns:a16="http://schemas.microsoft.com/office/drawing/2014/main" id="{1CD16124-D3B6-4867-8C7C-4410A158DE81}"/>
                </a:ext>
              </a:extLst>
            </p:cNvPr>
            <p:cNvSpPr txBox="1">
              <a:spLocks noChangeArrowheads="1"/>
            </p:cNvSpPr>
            <p:nvPr/>
          </p:nvSpPr>
          <p:spPr bwMode="auto">
            <a:xfrm>
              <a:off x="4297" y="6949"/>
              <a:ext cx="12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Magazijn</a:t>
              </a:r>
              <a:endParaRPr lang="nl-NL" dirty="0"/>
            </a:p>
          </p:txBody>
        </p:sp>
      </p:grpSp>
      <p:sp>
        <p:nvSpPr>
          <p:cNvPr id="111" name="TextBox 110">
            <a:extLst>
              <a:ext uri="{FF2B5EF4-FFF2-40B4-BE49-F238E27FC236}">
                <a16:creationId xmlns:a16="http://schemas.microsoft.com/office/drawing/2014/main" id="{13007B8E-D5AE-47B6-A4E3-E4E299DA64E6}"/>
              </a:ext>
            </a:extLst>
          </p:cNvPr>
          <p:cNvSpPr txBox="1"/>
          <p:nvPr/>
        </p:nvSpPr>
        <p:spPr>
          <a:xfrm>
            <a:off x="3632103" y="4745593"/>
            <a:ext cx="1464825" cy="646331"/>
          </a:xfrm>
          <a:prstGeom prst="rect">
            <a:avLst/>
          </a:prstGeom>
          <a:noFill/>
        </p:spPr>
        <p:txBody>
          <a:bodyPr wrap="none" rtlCol="0">
            <a:spAutoFit/>
          </a:bodyPr>
          <a:lstStyle/>
          <a:p>
            <a:pPr algn="ctr"/>
            <a:r>
              <a:rPr lang="nl-BE" b="1" dirty="0"/>
              <a:t>31/12/20</a:t>
            </a:r>
          </a:p>
          <a:p>
            <a:r>
              <a:rPr lang="nl-BE" b="1" dirty="0"/>
              <a:t>Stock: 30.000</a:t>
            </a:r>
          </a:p>
        </p:txBody>
      </p:sp>
      <p:sp>
        <p:nvSpPr>
          <p:cNvPr id="112" name="TextBox 111">
            <a:extLst>
              <a:ext uri="{FF2B5EF4-FFF2-40B4-BE49-F238E27FC236}">
                <a16:creationId xmlns:a16="http://schemas.microsoft.com/office/drawing/2014/main" id="{BFB2C76D-A9DD-4CB7-B833-B410FA5F6C8A}"/>
              </a:ext>
            </a:extLst>
          </p:cNvPr>
          <p:cNvSpPr txBox="1"/>
          <p:nvPr/>
        </p:nvSpPr>
        <p:spPr>
          <a:xfrm>
            <a:off x="6784393" y="4802001"/>
            <a:ext cx="1464825" cy="646331"/>
          </a:xfrm>
          <a:prstGeom prst="rect">
            <a:avLst/>
          </a:prstGeom>
          <a:noFill/>
        </p:spPr>
        <p:txBody>
          <a:bodyPr wrap="none" rtlCol="0">
            <a:spAutoFit/>
          </a:bodyPr>
          <a:lstStyle/>
          <a:p>
            <a:pPr algn="ctr"/>
            <a:r>
              <a:rPr lang="nl-BE" b="1" dirty="0"/>
              <a:t>31/12/19</a:t>
            </a:r>
          </a:p>
          <a:p>
            <a:r>
              <a:rPr lang="nl-BE" b="1" dirty="0"/>
              <a:t>Stock: 70.000</a:t>
            </a:r>
          </a:p>
        </p:txBody>
      </p:sp>
      <p:sp>
        <p:nvSpPr>
          <p:cNvPr id="113" name="Left Brace 112">
            <a:extLst>
              <a:ext uri="{FF2B5EF4-FFF2-40B4-BE49-F238E27FC236}">
                <a16:creationId xmlns:a16="http://schemas.microsoft.com/office/drawing/2014/main" id="{76396E05-7BD7-4632-8559-C4FBC4A5255D}"/>
              </a:ext>
            </a:extLst>
          </p:cNvPr>
          <p:cNvSpPr/>
          <p:nvPr/>
        </p:nvSpPr>
        <p:spPr>
          <a:xfrm rot="16200000">
            <a:off x="5807532" y="3399384"/>
            <a:ext cx="241859" cy="4373681"/>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14" name="TextBox 113">
            <a:extLst>
              <a:ext uri="{FF2B5EF4-FFF2-40B4-BE49-F238E27FC236}">
                <a16:creationId xmlns:a16="http://schemas.microsoft.com/office/drawing/2014/main" id="{C0711389-0238-4DB5-9EE4-A73A29D26A06}"/>
              </a:ext>
            </a:extLst>
          </p:cNvPr>
          <p:cNvSpPr txBox="1"/>
          <p:nvPr/>
        </p:nvSpPr>
        <p:spPr>
          <a:xfrm>
            <a:off x="4754388" y="5665682"/>
            <a:ext cx="2686954" cy="369332"/>
          </a:xfrm>
          <a:prstGeom prst="rect">
            <a:avLst/>
          </a:prstGeom>
          <a:noFill/>
        </p:spPr>
        <p:txBody>
          <a:bodyPr wrap="none" rtlCol="0">
            <a:spAutoFit/>
          </a:bodyPr>
          <a:lstStyle/>
          <a:p>
            <a:r>
              <a:rPr lang="nl-BE" dirty="0"/>
              <a:t>Voorraadwijziging: -40.000</a:t>
            </a:r>
          </a:p>
        </p:txBody>
      </p:sp>
      <p:sp>
        <p:nvSpPr>
          <p:cNvPr id="115" name="Left Brace 114">
            <a:extLst>
              <a:ext uri="{FF2B5EF4-FFF2-40B4-BE49-F238E27FC236}">
                <a16:creationId xmlns:a16="http://schemas.microsoft.com/office/drawing/2014/main" id="{37A4948A-603C-41F7-B55D-ACE569235A9C}"/>
              </a:ext>
            </a:extLst>
          </p:cNvPr>
          <p:cNvSpPr/>
          <p:nvPr/>
        </p:nvSpPr>
        <p:spPr>
          <a:xfrm rot="16200000">
            <a:off x="3919094" y="2809087"/>
            <a:ext cx="241859" cy="6620603"/>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16" name="TextBox 115">
            <a:extLst>
              <a:ext uri="{FF2B5EF4-FFF2-40B4-BE49-F238E27FC236}">
                <a16:creationId xmlns:a16="http://schemas.microsoft.com/office/drawing/2014/main" id="{34276EE6-59AE-49D0-AABB-8EAD94E11773}"/>
              </a:ext>
            </a:extLst>
          </p:cNvPr>
          <p:cNvSpPr txBox="1"/>
          <p:nvPr/>
        </p:nvSpPr>
        <p:spPr>
          <a:xfrm>
            <a:off x="3116088" y="6218170"/>
            <a:ext cx="2131417" cy="369332"/>
          </a:xfrm>
          <a:prstGeom prst="rect">
            <a:avLst/>
          </a:prstGeom>
          <a:noFill/>
        </p:spPr>
        <p:txBody>
          <a:bodyPr wrap="none" rtlCol="0">
            <a:spAutoFit/>
          </a:bodyPr>
          <a:lstStyle/>
          <a:p>
            <a:r>
              <a:rPr lang="nl-BE" dirty="0"/>
              <a:t>Brutomarge: -25.000</a:t>
            </a:r>
          </a:p>
        </p:txBody>
      </p:sp>
      <p:sp>
        <p:nvSpPr>
          <p:cNvPr id="6" name="TextBox 5">
            <a:extLst>
              <a:ext uri="{FF2B5EF4-FFF2-40B4-BE49-F238E27FC236}">
                <a16:creationId xmlns:a16="http://schemas.microsoft.com/office/drawing/2014/main" id="{561EAEF3-2D47-4AA2-9ACB-778AF812C045}"/>
              </a:ext>
            </a:extLst>
          </p:cNvPr>
          <p:cNvSpPr txBox="1"/>
          <p:nvPr/>
        </p:nvSpPr>
        <p:spPr>
          <a:xfrm>
            <a:off x="3482983" y="294516"/>
            <a:ext cx="2445478" cy="646331"/>
          </a:xfrm>
          <a:prstGeom prst="rect">
            <a:avLst/>
          </a:prstGeom>
          <a:noFill/>
        </p:spPr>
        <p:txBody>
          <a:bodyPr wrap="none" rtlCol="0">
            <a:spAutoFit/>
          </a:bodyPr>
          <a:lstStyle/>
          <a:p>
            <a:r>
              <a:rPr lang="nl-BE" sz="3600" b="1" dirty="0"/>
              <a:t>VOORRAAD</a:t>
            </a:r>
          </a:p>
        </p:txBody>
      </p:sp>
      <p:sp>
        <p:nvSpPr>
          <p:cNvPr id="8" name="Rectangle: Rounded Corners 7">
            <a:extLst>
              <a:ext uri="{FF2B5EF4-FFF2-40B4-BE49-F238E27FC236}">
                <a16:creationId xmlns:a16="http://schemas.microsoft.com/office/drawing/2014/main" id="{CAECA57D-5ACC-41D4-8D92-17531BF085F9}"/>
              </a:ext>
            </a:extLst>
          </p:cNvPr>
          <p:cNvSpPr/>
          <p:nvPr/>
        </p:nvSpPr>
        <p:spPr>
          <a:xfrm>
            <a:off x="128659" y="537612"/>
            <a:ext cx="2895315" cy="45334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xtBox 9">
            <a:extLst>
              <a:ext uri="{FF2B5EF4-FFF2-40B4-BE49-F238E27FC236}">
                <a16:creationId xmlns:a16="http://schemas.microsoft.com/office/drawing/2014/main" id="{DFA01451-EB28-4E80-B08F-2AD223E3F676}"/>
              </a:ext>
            </a:extLst>
          </p:cNvPr>
          <p:cNvSpPr txBox="1"/>
          <p:nvPr/>
        </p:nvSpPr>
        <p:spPr>
          <a:xfrm>
            <a:off x="845811" y="324487"/>
            <a:ext cx="1385123" cy="276999"/>
          </a:xfrm>
          <a:prstGeom prst="rect">
            <a:avLst/>
          </a:prstGeom>
          <a:noFill/>
        </p:spPr>
        <p:txBody>
          <a:bodyPr wrap="none" rtlCol="0">
            <a:spAutoFit/>
          </a:bodyPr>
          <a:lstStyle/>
          <a:p>
            <a:r>
              <a:rPr lang="nl-BE" sz="1200" dirty="0">
                <a:solidFill>
                  <a:srgbClr val="4472BE"/>
                </a:solidFill>
              </a:rPr>
              <a:t>Resultatenrekening</a:t>
            </a:r>
          </a:p>
        </p:txBody>
      </p:sp>
      <p:sp>
        <p:nvSpPr>
          <p:cNvPr id="121" name="Rectangle: Rounded Corners 120">
            <a:extLst>
              <a:ext uri="{FF2B5EF4-FFF2-40B4-BE49-F238E27FC236}">
                <a16:creationId xmlns:a16="http://schemas.microsoft.com/office/drawing/2014/main" id="{0795D0F3-F36D-487E-9E22-A8F7ADE6A98F}"/>
              </a:ext>
            </a:extLst>
          </p:cNvPr>
          <p:cNvSpPr/>
          <p:nvPr/>
        </p:nvSpPr>
        <p:spPr>
          <a:xfrm>
            <a:off x="3632104" y="2964232"/>
            <a:ext cx="4810428" cy="16078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2" name="TextBox 121">
            <a:extLst>
              <a:ext uri="{FF2B5EF4-FFF2-40B4-BE49-F238E27FC236}">
                <a16:creationId xmlns:a16="http://schemas.microsoft.com/office/drawing/2014/main" id="{C43D1367-C8EB-443B-9182-EAF93883321B}"/>
              </a:ext>
            </a:extLst>
          </p:cNvPr>
          <p:cNvSpPr txBox="1"/>
          <p:nvPr/>
        </p:nvSpPr>
        <p:spPr>
          <a:xfrm>
            <a:off x="5735147" y="2754829"/>
            <a:ext cx="2301316" cy="276999"/>
          </a:xfrm>
          <a:prstGeom prst="rect">
            <a:avLst/>
          </a:prstGeom>
          <a:noFill/>
        </p:spPr>
        <p:txBody>
          <a:bodyPr wrap="square" rtlCol="0">
            <a:spAutoFit/>
          </a:bodyPr>
          <a:lstStyle/>
          <a:p>
            <a:r>
              <a:rPr lang="nl-BE" sz="1200" dirty="0">
                <a:solidFill>
                  <a:srgbClr val="4472BE"/>
                </a:solidFill>
              </a:rPr>
              <a:t>Beginbalans</a:t>
            </a:r>
          </a:p>
        </p:txBody>
      </p:sp>
      <p:sp>
        <p:nvSpPr>
          <p:cNvPr id="123" name="TextBox 122">
            <a:extLst>
              <a:ext uri="{FF2B5EF4-FFF2-40B4-BE49-F238E27FC236}">
                <a16:creationId xmlns:a16="http://schemas.microsoft.com/office/drawing/2014/main" id="{09892AEF-6876-4FFE-973B-D5EDFDCA91CE}"/>
              </a:ext>
            </a:extLst>
          </p:cNvPr>
          <p:cNvSpPr txBox="1"/>
          <p:nvPr/>
        </p:nvSpPr>
        <p:spPr>
          <a:xfrm>
            <a:off x="6780563" y="4802766"/>
            <a:ext cx="1464825" cy="646331"/>
          </a:xfrm>
          <a:prstGeom prst="rect">
            <a:avLst/>
          </a:prstGeom>
          <a:noFill/>
        </p:spPr>
        <p:txBody>
          <a:bodyPr wrap="none" rtlCol="0">
            <a:spAutoFit/>
          </a:bodyPr>
          <a:lstStyle/>
          <a:p>
            <a:pPr algn="ctr"/>
            <a:r>
              <a:rPr lang="nl-BE" b="1" dirty="0"/>
              <a:t>31/12/19</a:t>
            </a:r>
          </a:p>
          <a:p>
            <a:r>
              <a:rPr lang="nl-BE" b="1" dirty="0"/>
              <a:t>Stock: 70.000</a:t>
            </a:r>
          </a:p>
        </p:txBody>
      </p:sp>
      <p:sp>
        <p:nvSpPr>
          <p:cNvPr id="124" name="Rectangle: Rounded Corners 123">
            <a:extLst>
              <a:ext uri="{FF2B5EF4-FFF2-40B4-BE49-F238E27FC236}">
                <a16:creationId xmlns:a16="http://schemas.microsoft.com/office/drawing/2014/main" id="{1C408985-296A-4AC6-AE57-35CBE8F2F5FB}"/>
              </a:ext>
            </a:extLst>
          </p:cNvPr>
          <p:cNvSpPr/>
          <p:nvPr/>
        </p:nvSpPr>
        <p:spPr>
          <a:xfrm>
            <a:off x="3363532" y="4682883"/>
            <a:ext cx="3467559" cy="8730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5" name="TextBox 124">
            <a:extLst>
              <a:ext uri="{FF2B5EF4-FFF2-40B4-BE49-F238E27FC236}">
                <a16:creationId xmlns:a16="http://schemas.microsoft.com/office/drawing/2014/main" id="{7AA38C10-B5FA-4B00-98AA-9145825EB562}"/>
              </a:ext>
            </a:extLst>
          </p:cNvPr>
          <p:cNvSpPr txBox="1"/>
          <p:nvPr/>
        </p:nvSpPr>
        <p:spPr>
          <a:xfrm>
            <a:off x="3878944" y="5281021"/>
            <a:ext cx="2511854" cy="276999"/>
          </a:xfrm>
          <a:prstGeom prst="rect">
            <a:avLst/>
          </a:prstGeom>
          <a:noFill/>
        </p:spPr>
        <p:txBody>
          <a:bodyPr wrap="square" rtlCol="0">
            <a:spAutoFit/>
          </a:bodyPr>
          <a:lstStyle/>
          <a:p>
            <a:r>
              <a:rPr lang="nl-BE" sz="1200" b="1" dirty="0">
                <a:solidFill>
                  <a:srgbClr val="FF0000"/>
                </a:solidFill>
              </a:rPr>
              <a:t>FYSIEKE TELLING (EN WAARDERING)</a:t>
            </a:r>
          </a:p>
        </p:txBody>
      </p:sp>
    </p:spTree>
    <p:extLst>
      <p:ext uri="{BB962C8B-B14F-4D97-AF65-F5344CB8AC3E}">
        <p14:creationId xmlns:p14="http://schemas.microsoft.com/office/powerpoint/2010/main" val="240610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2.22222E-6 -3.7037E-6 L -0.0165 -0.13472 " pathEditMode="relative" rAng="0" ptsTypes="AA">
                                      <p:cBhvr>
                                        <p:cTn id="16" dur="2000" fill="hold"/>
                                        <p:tgtEl>
                                          <p:spTgt spid="123"/>
                                        </p:tgtEl>
                                        <p:attrNameLst>
                                          <p:attrName>ppt_x</p:attrName>
                                          <p:attrName>ppt_y</p:attrName>
                                        </p:attrNameLst>
                                      </p:cBhvr>
                                      <p:rCtr x="-833" y="-6736"/>
                                    </p:animMotion>
                                  </p:childTnLst>
                                </p:cTn>
                              </p:par>
                              <p:par>
                                <p:cTn id="17" presetID="10" presetClass="exit" presetSubtype="0" fill="hold" grpId="0" nodeType="withEffect">
                                  <p:stCondLst>
                                    <p:cond delay="0"/>
                                  </p:stCondLst>
                                  <p:childTnLst>
                                    <p:animEffect transition="out" filter="fade">
                                      <p:cBhvr>
                                        <p:cTn id="18" dur="500"/>
                                        <p:tgtEl>
                                          <p:spTgt spid="299"/>
                                        </p:tgtEl>
                                      </p:cBhvr>
                                    </p:animEffect>
                                    <p:set>
                                      <p:cBhvr>
                                        <p:cTn id="19" dur="1" fill="hold">
                                          <p:stCondLst>
                                            <p:cond delay="499"/>
                                          </p:stCondLst>
                                        </p:cTn>
                                        <p:tgtEl>
                                          <p:spTgt spid="29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2.5E-6 3.33333E-6 L 0.05486 0.25046 " pathEditMode="relative" rAng="0" ptsTypes="AA">
                                      <p:cBhvr>
                                        <p:cTn id="28" dur="2000" fill="hold"/>
                                        <p:tgtEl>
                                          <p:spTgt spid="28"/>
                                        </p:tgtEl>
                                        <p:attrNameLst>
                                          <p:attrName>ppt_x</p:attrName>
                                          <p:attrName>ppt_y</p:attrName>
                                        </p:attrNameLst>
                                      </p:cBhvr>
                                      <p:rCtr x="2743" y="12523"/>
                                    </p:animMotion>
                                  </p:childTnLst>
                                </p:cTn>
                              </p:par>
                              <p:par>
                                <p:cTn id="29" presetID="42" presetClass="path" presetSubtype="0" accel="50000" decel="50000" fill="hold" grpId="0" nodeType="withEffect">
                                  <p:stCondLst>
                                    <p:cond delay="0"/>
                                  </p:stCondLst>
                                  <p:childTnLst>
                                    <p:animMotion origin="layout" path="M 3.33333E-6 -4.81481E-6 L 0.05677 0.24491 " pathEditMode="relative" rAng="0" ptsTypes="AA">
                                      <p:cBhvr>
                                        <p:cTn id="30" dur="2000" fill="hold"/>
                                        <p:tgtEl>
                                          <p:spTgt spid="305"/>
                                        </p:tgtEl>
                                        <p:attrNameLst>
                                          <p:attrName>ppt_x</p:attrName>
                                          <p:attrName>ppt_y</p:attrName>
                                        </p:attrNameLst>
                                      </p:cBhvr>
                                      <p:rCtr x="2830" y="12245"/>
                                    </p:animMotion>
                                  </p:childTnLst>
                                </p:cTn>
                              </p:par>
                              <p:par>
                                <p:cTn id="31" presetID="42" presetClass="path" presetSubtype="0" accel="50000" decel="50000" fill="hold" grpId="0" nodeType="withEffect">
                                  <p:stCondLst>
                                    <p:cond delay="0"/>
                                  </p:stCondLst>
                                  <p:childTnLst>
                                    <p:animMotion origin="layout" path="M 2.5E-6 -1.85185E-6 L 0.05625 0.25 " pathEditMode="relative" rAng="0" ptsTypes="AA">
                                      <p:cBhvr>
                                        <p:cTn id="32" dur="2000" fill="hold"/>
                                        <p:tgtEl>
                                          <p:spTgt spid="293"/>
                                        </p:tgtEl>
                                        <p:attrNameLst>
                                          <p:attrName>ppt_x</p:attrName>
                                          <p:attrName>ppt_y</p:attrName>
                                        </p:attrNameLst>
                                      </p:cBhvr>
                                      <p:rCtr x="2812" y="12500"/>
                                    </p:animMotion>
                                  </p:childTnLst>
                                </p:cTn>
                              </p:par>
                              <p:par>
                                <p:cTn id="33" presetID="10" presetClass="exit" presetSubtype="0" fill="hold" nodeType="withEffect">
                                  <p:stCondLst>
                                    <p:cond delay="0"/>
                                  </p:stCondLst>
                                  <p:childTnLst>
                                    <p:animEffect transition="out" filter="fade">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305"/>
                                        </p:tgtEl>
                                      </p:cBhvr>
                                    </p:animEffect>
                                    <p:set>
                                      <p:cBhvr>
                                        <p:cTn id="38" dur="1" fill="hold">
                                          <p:stCondLst>
                                            <p:cond delay="499"/>
                                          </p:stCondLst>
                                        </p:cTn>
                                        <p:tgtEl>
                                          <p:spTgt spid="305"/>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 nodeType="clickEffect">
                                  <p:stCondLst>
                                    <p:cond delay="0"/>
                                  </p:stCondLst>
                                  <p:childTnLst>
                                    <p:animMotion origin="layout" path="M -3.88889E-6 -1.85185E-6 L -0.25711 -0.25972 " pathEditMode="relative" rAng="0" ptsTypes="AA">
                                      <p:cBhvr>
                                        <p:cTn id="45" dur="2000" fill="hold"/>
                                        <p:tgtEl>
                                          <p:spTgt spid="127"/>
                                        </p:tgtEl>
                                        <p:attrNameLst>
                                          <p:attrName>ppt_x</p:attrName>
                                          <p:attrName>ppt_y</p:attrName>
                                        </p:attrNameLst>
                                      </p:cBhvr>
                                      <p:rCtr x="-12865" y="-12986"/>
                                    </p:animMotion>
                                  </p:childTnLst>
                                </p:cTn>
                              </p:par>
                              <p:par>
                                <p:cTn id="46" presetID="42" presetClass="path" presetSubtype="0" accel="50000" decel="50000" fill="hold" grpId="1" nodeType="withEffect">
                                  <p:stCondLst>
                                    <p:cond delay="0"/>
                                  </p:stCondLst>
                                  <p:childTnLst>
                                    <p:animMotion origin="layout" path="M -2.77778E-7 -1.11111E-6 L -0.25694 -0.26273 " pathEditMode="relative" rAng="0" ptsTypes="AA">
                                      <p:cBhvr>
                                        <p:cTn id="47" dur="2000" fill="hold"/>
                                        <p:tgtEl>
                                          <p:spTgt spid="126"/>
                                        </p:tgtEl>
                                        <p:attrNameLst>
                                          <p:attrName>ppt_x</p:attrName>
                                          <p:attrName>ppt_y</p:attrName>
                                        </p:attrNameLst>
                                      </p:cBhvr>
                                      <p:rCtr x="-12847" y="-13148"/>
                                    </p:animMotion>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2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5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58"/>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89"/>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59"/>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70"/>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61"/>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2"/>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90"/>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63"/>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64"/>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65"/>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66"/>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67"/>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91"/>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69"/>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68"/>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72"/>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73"/>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74"/>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75"/>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76"/>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77"/>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71"/>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childTnLst>
                                    <p:set>
                                      <p:cBhvr>
                                        <p:cTn id="165" dur="1" fill="hold">
                                          <p:stCondLst>
                                            <p:cond delay="0"/>
                                          </p:stCondLst>
                                        </p:cTn>
                                        <p:tgtEl>
                                          <p:spTgt spid="79"/>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78"/>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80"/>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81"/>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grpId="0" nodeType="clickEffect">
                                  <p:stCondLst>
                                    <p:cond delay="0"/>
                                  </p:stCondLst>
                                  <p:childTnLst>
                                    <p:set>
                                      <p:cBhvr>
                                        <p:cTn id="181" dur="1" fill="hold">
                                          <p:stCondLst>
                                            <p:cond delay="0"/>
                                          </p:stCondLst>
                                        </p:cTn>
                                        <p:tgtEl>
                                          <p:spTgt spid="82"/>
                                        </p:tgtEl>
                                        <p:attrNameLst>
                                          <p:attrName>style.visibility</p:attrName>
                                        </p:attrNameLst>
                                      </p:cBhvr>
                                      <p:to>
                                        <p:strVal val="visible"/>
                                      </p:to>
                                    </p:se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grpId="0" nodeType="clickEffect">
                                  <p:stCondLst>
                                    <p:cond delay="0"/>
                                  </p:stCondLst>
                                  <p:childTnLst>
                                    <p:set>
                                      <p:cBhvr>
                                        <p:cTn id="185" dur="1" fill="hold">
                                          <p:stCondLst>
                                            <p:cond delay="0"/>
                                          </p:stCondLst>
                                        </p:cTn>
                                        <p:tgtEl>
                                          <p:spTgt spid="92"/>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1" presetClass="entr" presetSubtype="0" fill="hold" grpId="0" nodeType="clickEffect">
                                  <p:stCondLst>
                                    <p:cond delay="0"/>
                                  </p:stCondLst>
                                  <p:childTnLst>
                                    <p:set>
                                      <p:cBhvr>
                                        <p:cTn id="189" dur="1" fill="hold">
                                          <p:stCondLst>
                                            <p:cond delay="0"/>
                                          </p:stCondLst>
                                        </p:cTn>
                                        <p:tgtEl>
                                          <p:spTgt spid="83"/>
                                        </p:tgtEl>
                                        <p:attrNameLst>
                                          <p:attrName>style.visibility</p:attrName>
                                        </p:attrNameLst>
                                      </p:cBhvr>
                                      <p:to>
                                        <p:strVal val="visible"/>
                                      </p:to>
                                    </p:set>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84"/>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grpId="0" nodeType="clickEffect">
                                  <p:stCondLst>
                                    <p:cond delay="0"/>
                                  </p:stCondLst>
                                  <p:childTnLst>
                                    <p:set>
                                      <p:cBhvr>
                                        <p:cTn id="197" dur="1" fill="hold">
                                          <p:stCondLst>
                                            <p:cond delay="0"/>
                                          </p:stCondLst>
                                        </p:cTn>
                                        <p:tgtEl>
                                          <p:spTgt spid="85"/>
                                        </p:tgtEl>
                                        <p:attrNameLst>
                                          <p:attrName>style.visibility</p:attrName>
                                        </p:attrNameLst>
                                      </p:cBhvr>
                                      <p:to>
                                        <p:strVal val="visible"/>
                                      </p:to>
                                    </p:set>
                                  </p:childTnLst>
                                </p:cTn>
                              </p:par>
                            </p:childTnLst>
                          </p:cTn>
                        </p:par>
                      </p:childTnLst>
                    </p:cTn>
                  </p:par>
                  <p:par>
                    <p:cTn id="198" fill="hold">
                      <p:stCondLst>
                        <p:cond delay="indefinite"/>
                      </p:stCondLst>
                      <p:childTnLst>
                        <p:par>
                          <p:cTn id="199" fill="hold">
                            <p:stCondLst>
                              <p:cond delay="0"/>
                            </p:stCondLst>
                            <p:childTnLst>
                              <p:par>
                                <p:cTn id="200" presetID="1" presetClass="entr" presetSubtype="0" fill="hold" nodeType="clickEffect">
                                  <p:stCondLst>
                                    <p:cond delay="0"/>
                                  </p:stCondLst>
                                  <p:childTnLst>
                                    <p:set>
                                      <p:cBhvr>
                                        <p:cTn id="201" dur="1" fill="hold">
                                          <p:stCondLst>
                                            <p:cond delay="0"/>
                                          </p:stCondLst>
                                        </p:cTn>
                                        <p:tgtEl>
                                          <p:spTgt spid="4"/>
                                        </p:tgtEl>
                                        <p:attrNameLst>
                                          <p:attrName>style.visibility</p:attrName>
                                        </p:attrNameLst>
                                      </p:cBhvr>
                                      <p:to>
                                        <p:strVal val="visible"/>
                                      </p:to>
                                    </p:set>
                                  </p:childTnLst>
                                </p:cTn>
                              </p:par>
                            </p:childTnLst>
                          </p:cTn>
                        </p:par>
                      </p:childTnLst>
                    </p:cTn>
                  </p:par>
                  <p:par>
                    <p:cTn id="202" fill="hold">
                      <p:stCondLst>
                        <p:cond delay="indefinite"/>
                      </p:stCondLst>
                      <p:childTnLst>
                        <p:par>
                          <p:cTn id="203" fill="hold">
                            <p:stCondLst>
                              <p:cond delay="0"/>
                            </p:stCondLst>
                            <p:childTnLst>
                              <p:par>
                                <p:cTn id="204" presetID="1" presetClass="entr" presetSubtype="0" fill="hold" grpId="0" nodeType="clickEffect">
                                  <p:stCondLst>
                                    <p:cond delay="0"/>
                                  </p:stCondLst>
                                  <p:childTnLst>
                                    <p:set>
                                      <p:cBhvr>
                                        <p:cTn id="205" dur="1" fill="hold">
                                          <p:stCondLst>
                                            <p:cond delay="0"/>
                                          </p:stCondLst>
                                        </p:cTn>
                                        <p:tgtEl>
                                          <p:spTgt spid="88"/>
                                        </p:tgtEl>
                                        <p:attrNameLst>
                                          <p:attrName>style.visibility</p:attrName>
                                        </p:attrNameLst>
                                      </p:cBhvr>
                                      <p:to>
                                        <p:strVal val="visible"/>
                                      </p:to>
                                    </p:set>
                                  </p:childTnLst>
                                </p:cTn>
                              </p:par>
                            </p:childTnLst>
                          </p:cTn>
                        </p:par>
                      </p:childTnLst>
                    </p:cTn>
                  </p:par>
                  <p:par>
                    <p:cTn id="206" fill="hold">
                      <p:stCondLst>
                        <p:cond delay="indefinite"/>
                      </p:stCondLst>
                      <p:childTnLst>
                        <p:par>
                          <p:cTn id="207" fill="hold">
                            <p:stCondLst>
                              <p:cond delay="0"/>
                            </p:stCondLst>
                            <p:childTnLst>
                              <p:par>
                                <p:cTn id="208" presetID="1" presetClass="entr" presetSubtype="0" fill="hold" grpId="0" nodeType="clickEffect">
                                  <p:stCondLst>
                                    <p:cond delay="0"/>
                                  </p:stCondLst>
                                  <p:childTnLst>
                                    <p:set>
                                      <p:cBhvr>
                                        <p:cTn id="209" dur="1" fill="hold">
                                          <p:stCondLst>
                                            <p:cond delay="0"/>
                                          </p:stCondLst>
                                        </p:cTn>
                                        <p:tgtEl>
                                          <p:spTgt spid="93"/>
                                        </p:tgtEl>
                                        <p:attrNameLst>
                                          <p:attrName>style.visibility</p:attrName>
                                        </p:attrNameLst>
                                      </p:cBhvr>
                                      <p:to>
                                        <p:strVal val="visible"/>
                                      </p:to>
                                    </p:set>
                                  </p:childTnLst>
                                </p:cTn>
                              </p:par>
                            </p:childTnLst>
                          </p:cTn>
                        </p:par>
                      </p:childTnLst>
                    </p:cTn>
                  </p:par>
                  <p:par>
                    <p:cTn id="210" fill="hold">
                      <p:stCondLst>
                        <p:cond delay="indefinite"/>
                      </p:stCondLst>
                      <p:childTnLst>
                        <p:par>
                          <p:cTn id="211" fill="hold">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94"/>
                                        </p:tgtEl>
                                        <p:attrNameLst>
                                          <p:attrName>style.visibility</p:attrName>
                                        </p:attrNameLst>
                                      </p:cBhvr>
                                      <p:to>
                                        <p:strVal val="visible"/>
                                      </p:to>
                                    </p:set>
                                  </p:childTnLst>
                                </p:cTn>
                              </p:par>
                            </p:childTnLst>
                          </p:cTn>
                        </p:par>
                      </p:childTnLst>
                    </p:cTn>
                  </p:par>
                  <p:par>
                    <p:cTn id="214" fill="hold">
                      <p:stCondLst>
                        <p:cond delay="indefinite"/>
                      </p:stCondLst>
                      <p:childTnLst>
                        <p:par>
                          <p:cTn id="215" fill="hold">
                            <p:stCondLst>
                              <p:cond delay="0"/>
                            </p:stCondLst>
                            <p:childTnLst>
                              <p:par>
                                <p:cTn id="216" presetID="1" presetClass="entr" presetSubtype="0" fill="hold" grpId="0" nodeType="clickEffect">
                                  <p:stCondLst>
                                    <p:cond delay="0"/>
                                  </p:stCondLst>
                                  <p:childTnLst>
                                    <p:set>
                                      <p:cBhvr>
                                        <p:cTn id="217" dur="1" fill="hold">
                                          <p:stCondLst>
                                            <p:cond delay="0"/>
                                          </p:stCondLst>
                                        </p:cTn>
                                        <p:tgtEl>
                                          <p:spTgt spid="95"/>
                                        </p:tgtEl>
                                        <p:attrNameLst>
                                          <p:attrName>style.visibility</p:attrName>
                                        </p:attrNameLst>
                                      </p:cBhvr>
                                      <p:to>
                                        <p:strVal val="visible"/>
                                      </p:to>
                                    </p:set>
                                  </p:childTnLst>
                                </p:cTn>
                              </p:par>
                            </p:childTnLst>
                          </p:cTn>
                        </p:par>
                      </p:childTnLst>
                    </p:cTn>
                  </p:par>
                  <p:par>
                    <p:cTn id="218" fill="hold">
                      <p:stCondLst>
                        <p:cond delay="indefinite"/>
                      </p:stCondLst>
                      <p:childTnLst>
                        <p:par>
                          <p:cTn id="219" fill="hold">
                            <p:stCondLst>
                              <p:cond delay="0"/>
                            </p:stCondLst>
                            <p:childTnLst>
                              <p:par>
                                <p:cTn id="220" presetID="1" presetClass="entr" presetSubtype="0" fill="hold" grpId="0" nodeType="clickEffect">
                                  <p:stCondLst>
                                    <p:cond delay="0"/>
                                  </p:stCondLst>
                                  <p:childTnLst>
                                    <p:set>
                                      <p:cBhvr>
                                        <p:cTn id="221" dur="1" fill="hold">
                                          <p:stCondLst>
                                            <p:cond delay="0"/>
                                          </p:stCondLst>
                                        </p:cTn>
                                        <p:tgtEl>
                                          <p:spTgt spid="96"/>
                                        </p:tgtEl>
                                        <p:attrNameLst>
                                          <p:attrName>style.visibility</p:attrName>
                                        </p:attrNameLst>
                                      </p:cBhvr>
                                      <p:to>
                                        <p:strVal val="visible"/>
                                      </p:to>
                                    </p:set>
                                  </p:childTnLst>
                                </p:cTn>
                              </p:par>
                            </p:childTnLst>
                          </p:cTn>
                        </p:par>
                      </p:childTnLst>
                    </p:cTn>
                  </p:par>
                  <p:par>
                    <p:cTn id="222" fill="hold">
                      <p:stCondLst>
                        <p:cond delay="indefinite"/>
                      </p:stCondLst>
                      <p:childTnLst>
                        <p:par>
                          <p:cTn id="223" fill="hold">
                            <p:stCondLst>
                              <p:cond delay="0"/>
                            </p:stCondLst>
                            <p:childTnLst>
                              <p:par>
                                <p:cTn id="224" presetID="1" presetClass="entr" presetSubtype="0" fill="hold" grpId="0" nodeType="clickEffect">
                                  <p:stCondLst>
                                    <p:cond delay="0"/>
                                  </p:stCondLst>
                                  <p:childTnLst>
                                    <p:set>
                                      <p:cBhvr>
                                        <p:cTn id="225" dur="1" fill="hold">
                                          <p:stCondLst>
                                            <p:cond delay="0"/>
                                          </p:stCondLst>
                                        </p:cTn>
                                        <p:tgtEl>
                                          <p:spTgt spid="97"/>
                                        </p:tgtEl>
                                        <p:attrNameLst>
                                          <p:attrName>style.visibility</p:attrName>
                                        </p:attrNameLst>
                                      </p:cBhvr>
                                      <p:to>
                                        <p:strVal val="visible"/>
                                      </p:to>
                                    </p:set>
                                  </p:childTnLst>
                                </p:cTn>
                              </p:par>
                            </p:childTnLst>
                          </p:cTn>
                        </p:par>
                      </p:childTnLst>
                    </p:cTn>
                  </p:par>
                  <p:par>
                    <p:cTn id="226" fill="hold">
                      <p:stCondLst>
                        <p:cond delay="indefinite"/>
                      </p:stCondLst>
                      <p:childTnLst>
                        <p:par>
                          <p:cTn id="227" fill="hold">
                            <p:stCondLst>
                              <p:cond delay="0"/>
                            </p:stCondLst>
                            <p:childTnLst>
                              <p:par>
                                <p:cTn id="228" presetID="1" presetClass="entr" presetSubtype="0" fill="hold" grpId="0" nodeType="clickEffect">
                                  <p:stCondLst>
                                    <p:cond delay="0"/>
                                  </p:stCondLst>
                                  <p:childTnLst>
                                    <p:set>
                                      <p:cBhvr>
                                        <p:cTn id="229" dur="1" fill="hold">
                                          <p:stCondLst>
                                            <p:cond delay="0"/>
                                          </p:stCondLst>
                                        </p:cTn>
                                        <p:tgtEl>
                                          <p:spTgt spid="99"/>
                                        </p:tgtEl>
                                        <p:attrNameLst>
                                          <p:attrName>style.visibility</p:attrName>
                                        </p:attrNameLst>
                                      </p:cBhvr>
                                      <p:to>
                                        <p:strVal val="visible"/>
                                      </p:to>
                                    </p:set>
                                  </p:childTnLst>
                                </p:cTn>
                              </p:par>
                            </p:childTnLst>
                          </p:cTn>
                        </p:par>
                      </p:childTnLst>
                    </p:cTn>
                  </p:par>
                  <p:par>
                    <p:cTn id="230" fill="hold">
                      <p:stCondLst>
                        <p:cond delay="indefinite"/>
                      </p:stCondLst>
                      <p:childTnLst>
                        <p:par>
                          <p:cTn id="231" fill="hold">
                            <p:stCondLst>
                              <p:cond delay="0"/>
                            </p:stCondLst>
                            <p:childTnLst>
                              <p:par>
                                <p:cTn id="232" presetID="1" presetClass="entr" presetSubtype="0" fill="hold" nodeType="clickEffect">
                                  <p:stCondLst>
                                    <p:cond delay="0"/>
                                  </p:stCondLst>
                                  <p:childTnLst>
                                    <p:set>
                                      <p:cBhvr>
                                        <p:cTn id="233" dur="1" fill="hold">
                                          <p:stCondLst>
                                            <p:cond delay="0"/>
                                          </p:stCondLst>
                                        </p:cTn>
                                        <p:tgtEl>
                                          <p:spTgt spid="98"/>
                                        </p:tgtEl>
                                        <p:attrNameLst>
                                          <p:attrName>style.visibility</p:attrName>
                                        </p:attrNameLst>
                                      </p:cBhvr>
                                      <p:to>
                                        <p:strVal val="visible"/>
                                      </p:to>
                                    </p:set>
                                  </p:childTnLst>
                                </p:cTn>
                              </p:par>
                            </p:childTnLst>
                          </p:cTn>
                        </p:par>
                      </p:childTnLst>
                    </p:cTn>
                  </p:par>
                  <p:par>
                    <p:cTn id="234" fill="hold">
                      <p:stCondLst>
                        <p:cond delay="indefinite"/>
                      </p:stCondLst>
                      <p:childTnLst>
                        <p:par>
                          <p:cTn id="235" fill="hold">
                            <p:stCondLst>
                              <p:cond delay="0"/>
                            </p:stCondLst>
                            <p:childTnLst>
                              <p:par>
                                <p:cTn id="236" presetID="1" presetClass="entr" presetSubtype="0" fill="hold" grpId="0" nodeType="clickEffect">
                                  <p:stCondLst>
                                    <p:cond delay="0"/>
                                  </p:stCondLst>
                                  <p:childTnLst>
                                    <p:set>
                                      <p:cBhvr>
                                        <p:cTn id="237" dur="1" fill="hold">
                                          <p:stCondLst>
                                            <p:cond delay="0"/>
                                          </p:stCondLst>
                                        </p:cTn>
                                        <p:tgtEl>
                                          <p:spTgt spid="8"/>
                                        </p:tgtEl>
                                        <p:attrNameLst>
                                          <p:attrName>style.visibility</p:attrName>
                                        </p:attrNameLst>
                                      </p:cBhvr>
                                      <p:to>
                                        <p:strVal val="visible"/>
                                      </p:to>
                                    </p:set>
                                  </p:childTnLst>
                                </p:cTn>
                              </p:par>
                              <p:par>
                                <p:cTn id="238" presetID="1" presetClass="entr" presetSubtype="0" fill="hold" grpId="0" nodeType="withEffect">
                                  <p:stCondLst>
                                    <p:cond delay="0"/>
                                  </p:stCondLst>
                                  <p:childTnLst>
                                    <p:set>
                                      <p:cBhvr>
                                        <p:cTn id="239" dur="1" fill="hold">
                                          <p:stCondLst>
                                            <p:cond delay="0"/>
                                          </p:stCondLst>
                                        </p:cTn>
                                        <p:tgtEl>
                                          <p:spTgt spid="10"/>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presetID="1" presetClass="entr" presetSubtype="0" fill="hold" grpId="0" nodeType="clickEffect">
                                  <p:stCondLst>
                                    <p:cond delay="0"/>
                                  </p:stCondLst>
                                  <p:childTnLst>
                                    <p:set>
                                      <p:cBhvr>
                                        <p:cTn id="243" dur="1" fill="hold">
                                          <p:stCondLst>
                                            <p:cond delay="0"/>
                                          </p:stCondLst>
                                        </p:cTn>
                                        <p:tgtEl>
                                          <p:spTgt spid="5"/>
                                        </p:tgtEl>
                                        <p:attrNameLst>
                                          <p:attrName>style.visibility</p:attrName>
                                        </p:attrNameLst>
                                      </p:cBhvr>
                                      <p:to>
                                        <p:strVal val="visible"/>
                                      </p:to>
                                    </p:set>
                                  </p:childTnLst>
                                </p:cTn>
                              </p:par>
                            </p:childTnLst>
                          </p:cTn>
                        </p:par>
                      </p:childTnLst>
                    </p:cTn>
                  </p:par>
                  <p:par>
                    <p:cTn id="244" fill="hold">
                      <p:stCondLst>
                        <p:cond delay="indefinite"/>
                      </p:stCondLst>
                      <p:childTnLst>
                        <p:par>
                          <p:cTn id="245" fill="hold">
                            <p:stCondLst>
                              <p:cond delay="0"/>
                            </p:stCondLst>
                            <p:childTnLst>
                              <p:par>
                                <p:cTn id="246" presetID="1" presetClass="entr" presetSubtype="0" fill="hold" grpId="0" nodeType="clickEffect">
                                  <p:stCondLst>
                                    <p:cond delay="0"/>
                                  </p:stCondLst>
                                  <p:childTnLst>
                                    <p:set>
                                      <p:cBhvr>
                                        <p:cTn id="247" dur="1" fill="hold">
                                          <p:stCondLst>
                                            <p:cond delay="0"/>
                                          </p:stCondLst>
                                        </p:cTn>
                                        <p:tgtEl>
                                          <p:spTgt spid="101"/>
                                        </p:tgtEl>
                                        <p:attrNameLst>
                                          <p:attrName>style.visibility</p:attrName>
                                        </p:attrNameLst>
                                      </p:cBhvr>
                                      <p:to>
                                        <p:strVal val="visible"/>
                                      </p:to>
                                    </p:set>
                                  </p:childTnLst>
                                </p:cTn>
                              </p:par>
                            </p:childTnLst>
                          </p:cTn>
                        </p:par>
                      </p:childTnLst>
                    </p:cTn>
                  </p:par>
                  <p:par>
                    <p:cTn id="248" fill="hold">
                      <p:stCondLst>
                        <p:cond delay="indefinite"/>
                      </p:stCondLst>
                      <p:childTnLst>
                        <p:par>
                          <p:cTn id="249" fill="hold">
                            <p:stCondLst>
                              <p:cond delay="0"/>
                            </p:stCondLst>
                            <p:childTnLst>
                              <p:par>
                                <p:cTn id="250" presetID="1" presetClass="entr" presetSubtype="0" fill="hold" grpId="0" nodeType="clickEffect">
                                  <p:stCondLst>
                                    <p:cond delay="0"/>
                                  </p:stCondLst>
                                  <p:childTnLst>
                                    <p:set>
                                      <p:cBhvr>
                                        <p:cTn id="251" dur="1" fill="hold">
                                          <p:stCondLst>
                                            <p:cond delay="0"/>
                                          </p:stCondLst>
                                        </p:cTn>
                                        <p:tgtEl>
                                          <p:spTgt spid="102"/>
                                        </p:tgtEl>
                                        <p:attrNameLst>
                                          <p:attrName>style.visibility</p:attrName>
                                        </p:attrNameLst>
                                      </p:cBhvr>
                                      <p:to>
                                        <p:strVal val="visible"/>
                                      </p:to>
                                    </p:set>
                                  </p:childTnLst>
                                </p:cTn>
                              </p:par>
                            </p:childTnLst>
                          </p:cTn>
                        </p:par>
                      </p:childTnLst>
                    </p:cTn>
                  </p:par>
                  <p:par>
                    <p:cTn id="252" fill="hold">
                      <p:stCondLst>
                        <p:cond delay="indefinite"/>
                      </p:stCondLst>
                      <p:childTnLst>
                        <p:par>
                          <p:cTn id="253" fill="hold">
                            <p:stCondLst>
                              <p:cond delay="0"/>
                            </p:stCondLst>
                            <p:childTnLst>
                              <p:par>
                                <p:cTn id="254" presetID="1" presetClass="entr" presetSubtype="0" fill="hold" nodeType="clickEffect">
                                  <p:stCondLst>
                                    <p:cond delay="0"/>
                                  </p:stCondLst>
                                  <p:childTnLst>
                                    <p:set>
                                      <p:cBhvr>
                                        <p:cTn id="255" dur="1" fill="hold">
                                          <p:stCondLst>
                                            <p:cond delay="0"/>
                                          </p:stCondLst>
                                        </p:cTn>
                                        <p:tgtEl>
                                          <p:spTgt spid="103"/>
                                        </p:tgtEl>
                                        <p:attrNameLst>
                                          <p:attrName>style.visibility</p:attrName>
                                        </p:attrNameLst>
                                      </p:cBhvr>
                                      <p:to>
                                        <p:strVal val="visible"/>
                                      </p:to>
                                    </p:set>
                                  </p:childTnLst>
                                </p:cTn>
                              </p:par>
                            </p:childTnLst>
                          </p:cTn>
                        </p:par>
                      </p:childTnLst>
                    </p:cTn>
                  </p:par>
                  <p:par>
                    <p:cTn id="256" fill="hold">
                      <p:stCondLst>
                        <p:cond delay="indefinite"/>
                      </p:stCondLst>
                      <p:childTnLst>
                        <p:par>
                          <p:cTn id="257" fill="hold">
                            <p:stCondLst>
                              <p:cond delay="0"/>
                            </p:stCondLst>
                            <p:childTnLst>
                              <p:par>
                                <p:cTn id="258" presetID="1" presetClass="entr" presetSubtype="0" fill="hold" grpId="0" nodeType="clickEffect">
                                  <p:stCondLst>
                                    <p:cond delay="0"/>
                                  </p:stCondLst>
                                  <p:childTnLst>
                                    <p:set>
                                      <p:cBhvr>
                                        <p:cTn id="259" dur="1" fill="hold">
                                          <p:stCondLst>
                                            <p:cond delay="0"/>
                                          </p:stCondLst>
                                        </p:cTn>
                                        <p:tgtEl>
                                          <p:spTgt spid="111"/>
                                        </p:tgtEl>
                                        <p:attrNameLst>
                                          <p:attrName>style.visibility</p:attrName>
                                        </p:attrNameLst>
                                      </p:cBhvr>
                                      <p:to>
                                        <p:strVal val="visible"/>
                                      </p:to>
                                    </p:set>
                                  </p:childTnLst>
                                </p:cTn>
                              </p:par>
                            </p:childTnLst>
                          </p:cTn>
                        </p:par>
                      </p:childTnLst>
                    </p:cTn>
                  </p:par>
                  <p:par>
                    <p:cTn id="260" fill="hold">
                      <p:stCondLst>
                        <p:cond delay="indefinite"/>
                      </p:stCondLst>
                      <p:childTnLst>
                        <p:par>
                          <p:cTn id="261" fill="hold">
                            <p:stCondLst>
                              <p:cond delay="0"/>
                            </p:stCondLst>
                            <p:childTnLst>
                              <p:par>
                                <p:cTn id="262" presetID="1" presetClass="entr" presetSubtype="0" fill="hold" grpId="0" nodeType="clickEffect">
                                  <p:stCondLst>
                                    <p:cond delay="0"/>
                                  </p:stCondLst>
                                  <p:childTnLst>
                                    <p:set>
                                      <p:cBhvr>
                                        <p:cTn id="263" dur="1" fill="hold">
                                          <p:stCondLst>
                                            <p:cond delay="0"/>
                                          </p:stCondLst>
                                        </p:cTn>
                                        <p:tgtEl>
                                          <p:spTgt spid="112"/>
                                        </p:tgtEl>
                                        <p:attrNameLst>
                                          <p:attrName>style.visibility</p:attrName>
                                        </p:attrNameLst>
                                      </p:cBhvr>
                                      <p:to>
                                        <p:strVal val="visible"/>
                                      </p:to>
                                    </p:set>
                                  </p:childTnLst>
                                </p:cTn>
                              </p:par>
                            </p:childTnLst>
                          </p:cTn>
                        </p:par>
                      </p:childTnLst>
                    </p:cTn>
                  </p:par>
                  <p:par>
                    <p:cTn id="264" fill="hold">
                      <p:stCondLst>
                        <p:cond delay="indefinite"/>
                      </p:stCondLst>
                      <p:childTnLst>
                        <p:par>
                          <p:cTn id="265" fill="hold">
                            <p:stCondLst>
                              <p:cond delay="0"/>
                            </p:stCondLst>
                            <p:childTnLst>
                              <p:par>
                                <p:cTn id="266" presetID="1" presetClass="entr" presetSubtype="0" fill="hold" grpId="0" nodeType="clickEffect">
                                  <p:stCondLst>
                                    <p:cond delay="0"/>
                                  </p:stCondLst>
                                  <p:childTnLst>
                                    <p:set>
                                      <p:cBhvr>
                                        <p:cTn id="267" dur="1" fill="hold">
                                          <p:stCondLst>
                                            <p:cond delay="0"/>
                                          </p:stCondLst>
                                        </p:cTn>
                                        <p:tgtEl>
                                          <p:spTgt spid="113"/>
                                        </p:tgtEl>
                                        <p:attrNameLst>
                                          <p:attrName>style.visibility</p:attrName>
                                        </p:attrNameLst>
                                      </p:cBhvr>
                                      <p:to>
                                        <p:strVal val="visible"/>
                                      </p:to>
                                    </p:set>
                                  </p:childTnLst>
                                </p:cTn>
                              </p:par>
                            </p:childTnLst>
                          </p:cTn>
                        </p:par>
                      </p:childTnLst>
                    </p:cTn>
                  </p:par>
                  <p:par>
                    <p:cTn id="268" fill="hold">
                      <p:stCondLst>
                        <p:cond delay="indefinite"/>
                      </p:stCondLst>
                      <p:childTnLst>
                        <p:par>
                          <p:cTn id="269" fill="hold">
                            <p:stCondLst>
                              <p:cond delay="0"/>
                            </p:stCondLst>
                            <p:childTnLst>
                              <p:par>
                                <p:cTn id="270" presetID="1" presetClass="entr" presetSubtype="0" fill="hold" grpId="0" nodeType="clickEffect">
                                  <p:stCondLst>
                                    <p:cond delay="0"/>
                                  </p:stCondLst>
                                  <p:childTnLst>
                                    <p:set>
                                      <p:cBhvr>
                                        <p:cTn id="271" dur="1" fill="hold">
                                          <p:stCondLst>
                                            <p:cond delay="0"/>
                                          </p:stCondLst>
                                        </p:cTn>
                                        <p:tgtEl>
                                          <p:spTgt spid="114"/>
                                        </p:tgtEl>
                                        <p:attrNameLst>
                                          <p:attrName>style.visibility</p:attrName>
                                        </p:attrNameLst>
                                      </p:cBhvr>
                                      <p:to>
                                        <p:strVal val="visible"/>
                                      </p:to>
                                    </p:set>
                                  </p:childTnLst>
                                </p:cTn>
                              </p:par>
                            </p:childTnLst>
                          </p:cTn>
                        </p:par>
                      </p:childTnLst>
                    </p:cTn>
                  </p:par>
                  <p:par>
                    <p:cTn id="272" fill="hold">
                      <p:stCondLst>
                        <p:cond delay="indefinite"/>
                      </p:stCondLst>
                      <p:childTnLst>
                        <p:par>
                          <p:cTn id="273" fill="hold">
                            <p:stCondLst>
                              <p:cond delay="0"/>
                            </p:stCondLst>
                            <p:childTnLst>
                              <p:par>
                                <p:cTn id="274" presetID="1" presetClass="entr" presetSubtype="0" fill="hold" grpId="0" nodeType="clickEffect">
                                  <p:stCondLst>
                                    <p:cond delay="0"/>
                                  </p:stCondLst>
                                  <p:childTnLst>
                                    <p:set>
                                      <p:cBhvr>
                                        <p:cTn id="275" dur="1" fill="hold">
                                          <p:stCondLst>
                                            <p:cond delay="0"/>
                                          </p:stCondLst>
                                        </p:cTn>
                                        <p:tgtEl>
                                          <p:spTgt spid="115"/>
                                        </p:tgtEl>
                                        <p:attrNameLst>
                                          <p:attrName>style.visibility</p:attrName>
                                        </p:attrNameLst>
                                      </p:cBhvr>
                                      <p:to>
                                        <p:strVal val="visible"/>
                                      </p:to>
                                    </p:set>
                                  </p:childTnLst>
                                </p:cTn>
                              </p:par>
                            </p:childTnLst>
                          </p:cTn>
                        </p:par>
                      </p:childTnLst>
                    </p:cTn>
                  </p:par>
                  <p:par>
                    <p:cTn id="276" fill="hold">
                      <p:stCondLst>
                        <p:cond delay="indefinite"/>
                      </p:stCondLst>
                      <p:childTnLst>
                        <p:par>
                          <p:cTn id="277" fill="hold">
                            <p:stCondLst>
                              <p:cond delay="0"/>
                            </p:stCondLst>
                            <p:childTnLst>
                              <p:par>
                                <p:cTn id="278" presetID="1" presetClass="entr" presetSubtype="0" fill="hold" grpId="0" nodeType="clickEffect">
                                  <p:stCondLst>
                                    <p:cond delay="0"/>
                                  </p:stCondLst>
                                  <p:childTnLst>
                                    <p:set>
                                      <p:cBhvr>
                                        <p:cTn id="279" dur="1" fill="hold">
                                          <p:stCondLst>
                                            <p:cond delay="0"/>
                                          </p:stCondLst>
                                        </p:cTn>
                                        <p:tgtEl>
                                          <p:spTgt spid="116"/>
                                        </p:tgtEl>
                                        <p:attrNameLst>
                                          <p:attrName>style.visibility</p:attrName>
                                        </p:attrNameLst>
                                      </p:cBhvr>
                                      <p:to>
                                        <p:strVal val="visible"/>
                                      </p:to>
                                    </p:set>
                                  </p:childTnLst>
                                </p:cTn>
                              </p:par>
                            </p:childTnLst>
                          </p:cTn>
                        </p:par>
                      </p:childTnLst>
                    </p:cTn>
                  </p:par>
                  <p:par>
                    <p:cTn id="280" fill="hold">
                      <p:stCondLst>
                        <p:cond delay="indefinite"/>
                      </p:stCondLst>
                      <p:childTnLst>
                        <p:par>
                          <p:cTn id="281" fill="hold">
                            <p:stCondLst>
                              <p:cond delay="0"/>
                            </p:stCondLst>
                            <p:childTnLst>
                              <p:par>
                                <p:cTn id="282" presetID="1" presetClass="entr" presetSubtype="0" fill="hold" grpId="0" nodeType="clickEffect">
                                  <p:stCondLst>
                                    <p:cond delay="0"/>
                                  </p:stCondLst>
                                  <p:childTnLst>
                                    <p:set>
                                      <p:cBhvr>
                                        <p:cTn id="283" dur="1" fill="hold">
                                          <p:stCondLst>
                                            <p:cond delay="0"/>
                                          </p:stCondLst>
                                        </p:cTn>
                                        <p:tgtEl>
                                          <p:spTgt spid="124"/>
                                        </p:tgtEl>
                                        <p:attrNameLst>
                                          <p:attrName>style.visibility</p:attrName>
                                        </p:attrNameLst>
                                      </p:cBhvr>
                                      <p:to>
                                        <p:strVal val="visible"/>
                                      </p:to>
                                    </p:set>
                                  </p:childTnLst>
                                </p:cTn>
                              </p:par>
                              <p:par>
                                <p:cTn id="284" presetID="1" presetClass="entr" presetSubtype="0" fill="hold" grpId="0" nodeType="withEffect">
                                  <p:stCondLst>
                                    <p:cond delay="0"/>
                                  </p:stCondLst>
                                  <p:childTnLst>
                                    <p:set>
                                      <p:cBhvr>
                                        <p:cTn id="285"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6" grpId="1" animBg="1"/>
      <p:bldP spid="127" grpId="0"/>
      <p:bldP spid="127" grpId="1"/>
      <p:bldP spid="293" grpId="0"/>
      <p:bldP spid="299" grpId="0"/>
      <p:bldP spid="24" grpId="0" animBg="1"/>
      <p:bldP spid="305" grpId="0" animBg="1"/>
      <p:bldP spid="305" grpId="1" animBg="1"/>
      <p:bldP spid="28" grpId="0"/>
      <p:bldP spid="2"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8" grpId="0"/>
      <p:bldP spid="89" grpId="0"/>
      <p:bldP spid="90" grpId="0"/>
      <p:bldP spid="91" grpId="0"/>
      <p:bldP spid="92" grpId="0"/>
      <p:bldP spid="93" grpId="0"/>
      <p:bldP spid="94" grpId="0"/>
      <p:bldP spid="95" grpId="0"/>
      <p:bldP spid="96" grpId="0"/>
      <p:bldP spid="97" grpId="0"/>
      <p:bldP spid="99" grpId="0"/>
      <p:bldP spid="5" grpId="0" animBg="1"/>
      <p:bldP spid="101" grpId="0"/>
      <p:bldP spid="102" grpId="0"/>
      <p:bldP spid="111" grpId="0"/>
      <p:bldP spid="112" grpId="0"/>
      <p:bldP spid="113" grpId="0" animBg="1"/>
      <p:bldP spid="114" grpId="0"/>
      <p:bldP spid="115" grpId="0" animBg="1"/>
      <p:bldP spid="116" grpId="0"/>
      <p:bldP spid="8" grpId="0" animBg="1"/>
      <p:bldP spid="10" grpId="0"/>
      <p:bldP spid="121" grpId="0" animBg="1"/>
      <p:bldP spid="122" grpId="0"/>
      <p:bldP spid="123" grpId="0"/>
      <p:bldP spid="123" grpId="1"/>
      <p:bldP spid="124" grpId="0" animBg="1"/>
      <p:bldP spid="125"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extBox 299">
            <a:extLst>
              <a:ext uri="{FF2B5EF4-FFF2-40B4-BE49-F238E27FC236}">
                <a16:creationId xmlns:a16="http://schemas.microsoft.com/office/drawing/2014/main" id="{CB9FECBC-2329-4C16-8FAC-DF6AB14A12F5}"/>
              </a:ext>
            </a:extLst>
          </p:cNvPr>
          <p:cNvSpPr txBox="1"/>
          <p:nvPr/>
        </p:nvSpPr>
        <p:spPr>
          <a:xfrm>
            <a:off x="3521716" y="1571966"/>
            <a:ext cx="2300310" cy="369332"/>
          </a:xfrm>
          <a:prstGeom prst="rect">
            <a:avLst/>
          </a:prstGeom>
          <a:noFill/>
        </p:spPr>
        <p:txBody>
          <a:bodyPr wrap="none" rtlCol="0">
            <a:spAutoFit/>
          </a:bodyPr>
          <a:lstStyle/>
          <a:p>
            <a:r>
              <a:rPr lang="nl-BE" dirty="0"/>
              <a:t>Grootboekrek. 340000</a:t>
            </a:r>
          </a:p>
        </p:txBody>
      </p:sp>
      <p:sp>
        <p:nvSpPr>
          <p:cNvPr id="301" name="TextBox 300">
            <a:extLst>
              <a:ext uri="{FF2B5EF4-FFF2-40B4-BE49-F238E27FC236}">
                <a16:creationId xmlns:a16="http://schemas.microsoft.com/office/drawing/2014/main" id="{74AEC4BF-80F6-429E-BAB4-210E1BD8D9C4}"/>
              </a:ext>
            </a:extLst>
          </p:cNvPr>
          <p:cNvSpPr txBox="1"/>
          <p:nvPr/>
        </p:nvSpPr>
        <p:spPr>
          <a:xfrm>
            <a:off x="5996604" y="1510570"/>
            <a:ext cx="338554" cy="461665"/>
          </a:xfrm>
          <a:prstGeom prst="rect">
            <a:avLst/>
          </a:prstGeom>
          <a:noFill/>
        </p:spPr>
        <p:txBody>
          <a:bodyPr wrap="none" rtlCol="0">
            <a:spAutoFit/>
          </a:bodyPr>
          <a:lstStyle/>
          <a:p>
            <a:r>
              <a:rPr lang="nl-BE" sz="2400" dirty="0"/>
              <a:t>=</a:t>
            </a:r>
          </a:p>
        </p:txBody>
      </p:sp>
      <p:sp>
        <p:nvSpPr>
          <p:cNvPr id="24" name="Rectangle 23">
            <a:extLst>
              <a:ext uri="{FF2B5EF4-FFF2-40B4-BE49-F238E27FC236}">
                <a16:creationId xmlns:a16="http://schemas.microsoft.com/office/drawing/2014/main" id="{8CB8BDFB-2A17-4A8C-A29C-F0556488FD92}"/>
              </a:ext>
            </a:extLst>
          </p:cNvPr>
          <p:cNvSpPr/>
          <p:nvPr/>
        </p:nvSpPr>
        <p:spPr>
          <a:xfrm>
            <a:off x="3521716" y="1571966"/>
            <a:ext cx="3645393" cy="4002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extBox 1">
            <a:extLst>
              <a:ext uri="{FF2B5EF4-FFF2-40B4-BE49-F238E27FC236}">
                <a16:creationId xmlns:a16="http://schemas.microsoft.com/office/drawing/2014/main" id="{87CB1B86-CD33-45EF-B111-19372D814658}"/>
              </a:ext>
            </a:extLst>
          </p:cNvPr>
          <p:cNvSpPr txBox="1"/>
          <p:nvPr/>
        </p:nvSpPr>
        <p:spPr>
          <a:xfrm>
            <a:off x="514350" y="781050"/>
            <a:ext cx="1077539" cy="369332"/>
          </a:xfrm>
          <a:prstGeom prst="rect">
            <a:avLst/>
          </a:prstGeom>
          <a:noFill/>
        </p:spPr>
        <p:txBody>
          <a:bodyPr wrap="none" rtlCol="0">
            <a:spAutoFit/>
          </a:bodyPr>
          <a:lstStyle/>
          <a:p>
            <a:r>
              <a:rPr lang="nl-BE" dirty="0"/>
              <a:t>Verkopen</a:t>
            </a:r>
          </a:p>
        </p:txBody>
      </p:sp>
      <p:sp>
        <p:nvSpPr>
          <p:cNvPr id="55" name="TextBox 54">
            <a:extLst>
              <a:ext uri="{FF2B5EF4-FFF2-40B4-BE49-F238E27FC236}">
                <a16:creationId xmlns:a16="http://schemas.microsoft.com/office/drawing/2014/main" id="{BD0D740C-91FB-46B5-B504-0F5780A5C9BA}"/>
              </a:ext>
            </a:extLst>
          </p:cNvPr>
          <p:cNvSpPr txBox="1"/>
          <p:nvPr/>
        </p:nvSpPr>
        <p:spPr>
          <a:xfrm>
            <a:off x="1677614" y="784741"/>
            <a:ext cx="1127488" cy="369332"/>
          </a:xfrm>
          <a:prstGeom prst="rect">
            <a:avLst/>
          </a:prstGeom>
          <a:noFill/>
        </p:spPr>
        <p:txBody>
          <a:bodyPr wrap="none" rtlCol="0">
            <a:spAutoFit/>
          </a:bodyPr>
          <a:lstStyle/>
          <a:p>
            <a:r>
              <a:rPr lang="nl-BE" dirty="0"/>
              <a:t>Aankopen</a:t>
            </a:r>
          </a:p>
        </p:txBody>
      </p:sp>
      <p:sp>
        <p:nvSpPr>
          <p:cNvPr id="56" name="TextBox 55">
            <a:extLst>
              <a:ext uri="{FF2B5EF4-FFF2-40B4-BE49-F238E27FC236}">
                <a16:creationId xmlns:a16="http://schemas.microsoft.com/office/drawing/2014/main" id="{D007A825-7DB7-4A40-9C22-527772C93652}"/>
              </a:ext>
            </a:extLst>
          </p:cNvPr>
          <p:cNvSpPr txBox="1"/>
          <p:nvPr/>
        </p:nvSpPr>
        <p:spPr>
          <a:xfrm>
            <a:off x="657483" y="605909"/>
            <a:ext cx="886781" cy="369332"/>
          </a:xfrm>
          <a:prstGeom prst="rect">
            <a:avLst/>
          </a:prstGeom>
          <a:noFill/>
        </p:spPr>
        <p:txBody>
          <a:bodyPr wrap="none" rtlCol="0">
            <a:spAutoFit/>
          </a:bodyPr>
          <a:lstStyle/>
          <a:p>
            <a:r>
              <a:rPr lang="nl-BE" dirty="0"/>
              <a:t>700000</a:t>
            </a:r>
          </a:p>
        </p:txBody>
      </p:sp>
      <p:sp>
        <p:nvSpPr>
          <p:cNvPr id="57" name="TextBox 56">
            <a:extLst>
              <a:ext uri="{FF2B5EF4-FFF2-40B4-BE49-F238E27FC236}">
                <a16:creationId xmlns:a16="http://schemas.microsoft.com/office/drawing/2014/main" id="{DC14CFAE-CCA6-481A-9657-756574D2A373}"/>
              </a:ext>
            </a:extLst>
          </p:cNvPr>
          <p:cNvSpPr txBox="1"/>
          <p:nvPr/>
        </p:nvSpPr>
        <p:spPr>
          <a:xfrm>
            <a:off x="1735022" y="596384"/>
            <a:ext cx="886781" cy="369332"/>
          </a:xfrm>
          <a:prstGeom prst="rect">
            <a:avLst/>
          </a:prstGeom>
          <a:noFill/>
        </p:spPr>
        <p:txBody>
          <a:bodyPr wrap="none" rtlCol="0">
            <a:spAutoFit/>
          </a:bodyPr>
          <a:lstStyle/>
          <a:p>
            <a:r>
              <a:rPr lang="nl-BE" dirty="0"/>
              <a:t>600000</a:t>
            </a:r>
          </a:p>
        </p:txBody>
      </p:sp>
      <p:sp>
        <p:nvSpPr>
          <p:cNvPr id="78" name="TextBox 77">
            <a:extLst>
              <a:ext uri="{FF2B5EF4-FFF2-40B4-BE49-F238E27FC236}">
                <a16:creationId xmlns:a16="http://schemas.microsoft.com/office/drawing/2014/main" id="{92631EFF-F1E5-4396-819C-12A7BB53DFC8}"/>
              </a:ext>
            </a:extLst>
          </p:cNvPr>
          <p:cNvSpPr txBox="1"/>
          <p:nvPr/>
        </p:nvSpPr>
        <p:spPr>
          <a:xfrm>
            <a:off x="705530" y="1313793"/>
            <a:ext cx="535724" cy="369332"/>
          </a:xfrm>
          <a:prstGeom prst="rect">
            <a:avLst/>
          </a:prstGeom>
          <a:noFill/>
        </p:spPr>
        <p:txBody>
          <a:bodyPr wrap="none" rtlCol="0">
            <a:spAutoFit/>
          </a:bodyPr>
          <a:lstStyle/>
          <a:p>
            <a:r>
              <a:rPr lang="nl-BE" dirty="0">
                <a:solidFill>
                  <a:srgbClr val="0070C0"/>
                </a:solidFill>
              </a:rPr>
              <a:t>500</a:t>
            </a:r>
          </a:p>
        </p:txBody>
      </p:sp>
      <p:sp>
        <p:nvSpPr>
          <p:cNvPr id="79" name="TextBox 78">
            <a:extLst>
              <a:ext uri="{FF2B5EF4-FFF2-40B4-BE49-F238E27FC236}">
                <a16:creationId xmlns:a16="http://schemas.microsoft.com/office/drawing/2014/main" id="{331E8B7E-A2CD-4788-9D79-ECA394FFE5BE}"/>
              </a:ext>
            </a:extLst>
          </p:cNvPr>
          <p:cNvSpPr txBox="1"/>
          <p:nvPr/>
        </p:nvSpPr>
        <p:spPr>
          <a:xfrm>
            <a:off x="789403" y="1140857"/>
            <a:ext cx="652743" cy="369332"/>
          </a:xfrm>
          <a:prstGeom prst="rect">
            <a:avLst/>
          </a:prstGeom>
          <a:noFill/>
        </p:spPr>
        <p:txBody>
          <a:bodyPr wrap="none" rtlCol="0">
            <a:spAutoFit/>
          </a:bodyPr>
          <a:lstStyle/>
          <a:p>
            <a:r>
              <a:rPr lang="nl-BE" dirty="0">
                <a:solidFill>
                  <a:srgbClr val="0070C0"/>
                </a:solidFill>
              </a:rPr>
              <a:t>1500</a:t>
            </a:r>
          </a:p>
        </p:txBody>
      </p:sp>
      <p:sp>
        <p:nvSpPr>
          <p:cNvPr id="80" name="TextBox 79">
            <a:extLst>
              <a:ext uri="{FF2B5EF4-FFF2-40B4-BE49-F238E27FC236}">
                <a16:creationId xmlns:a16="http://schemas.microsoft.com/office/drawing/2014/main" id="{2D4980D7-DEAD-4822-8088-C8ECAFBF214C}"/>
              </a:ext>
            </a:extLst>
          </p:cNvPr>
          <p:cNvSpPr txBox="1"/>
          <p:nvPr/>
        </p:nvSpPr>
        <p:spPr>
          <a:xfrm>
            <a:off x="496854" y="1441059"/>
            <a:ext cx="652743" cy="369332"/>
          </a:xfrm>
          <a:prstGeom prst="rect">
            <a:avLst/>
          </a:prstGeom>
          <a:noFill/>
        </p:spPr>
        <p:txBody>
          <a:bodyPr wrap="none" rtlCol="0">
            <a:spAutoFit/>
          </a:bodyPr>
          <a:lstStyle/>
          <a:p>
            <a:r>
              <a:rPr lang="nl-BE" dirty="0">
                <a:solidFill>
                  <a:srgbClr val="0070C0"/>
                </a:solidFill>
              </a:rPr>
              <a:t>1000</a:t>
            </a:r>
          </a:p>
        </p:txBody>
      </p:sp>
      <p:sp>
        <p:nvSpPr>
          <p:cNvPr id="81" name="TextBox 80">
            <a:extLst>
              <a:ext uri="{FF2B5EF4-FFF2-40B4-BE49-F238E27FC236}">
                <a16:creationId xmlns:a16="http://schemas.microsoft.com/office/drawing/2014/main" id="{0925863F-D852-4819-901F-50C09CA49AB6}"/>
              </a:ext>
            </a:extLst>
          </p:cNvPr>
          <p:cNvSpPr txBox="1"/>
          <p:nvPr/>
        </p:nvSpPr>
        <p:spPr>
          <a:xfrm>
            <a:off x="649254" y="1593459"/>
            <a:ext cx="535724" cy="369332"/>
          </a:xfrm>
          <a:prstGeom prst="rect">
            <a:avLst/>
          </a:prstGeom>
          <a:noFill/>
        </p:spPr>
        <p:txBody>
          <a:bodyPr wrap="none" rtlCol="0">
            <a:spAutoFit/>
          </a:bodyPr>
          <a:lstStyle/>
          <a:p>
            <a:r>
              <a:rPr lang="nl-BE" dirty="0">
                <a:solidFill>
                  <a:srgbClr val="0070C0"/>
                </a:solidFill>
              </a:rPr>
              <a:t>300</a:t>
            </a:r>
          </a:p>
        </p:txBody>
      </p:sp>
      <p:sp>
        <p:nvSpPr>
          <p:cNvPr id="82" name="TextBox 81">
            <a:extLst>
              <a:ext uri="{FF2B5EF4-FFF2-40B4-BE49-F238E27FC236}">
                <a16:creationId xmlns:a16="http://schemas.microsoft.com/office/drawing/2014/main" id="{A6C70203-D42C-43F9-8698-99C890DBAB1B}"/>
              </a:ext>
            </a:extLst>
          </p:cNvPr>
          <p:cNvSpPr txBox="1"/>
          <p:nvPr/>
        </p:nvSpPr>
        <p:spPr>
          <a:xfrm>
            <a:off x="801654" y="1745859"/>
            <a:ext cx="535724" cy="369332"/>
          </a:xfrm>
          <a:prstGeom prst="rect">
            <a:avLst/>
          </a:prstGeom>
          <a:noFill/>
        </p:spPr>
        <p:txBody>
          <a:bodyPr wrap="none" rtlCol="0">
            <a:spAutoFit/>
          </a:bodyPr>
          <a:lstStyle/>
          <a:p>
            <a:r>
              <a:rPr lang="nl-BE" dirty="0">
                <a:solidFill>
                  <a:srgbClr val="0070C0"/>
                </a:solidFill>
              </a:rPr>
              <a:t>150</a:t>
            </a:r>
          </a:p>
        </p:txBody>
      </p:sp>
      <p:sp>
        <p:nvSpPr>
          <p:cNvPr id="83" name="TextBox 82">
            <a:extLst>
              <a:ext uri="{FF2B5EF4-FFF2-40B4-BE49-F238E27FC236}">
                <a16:creationId xmlns:a16="http://schemas.microsoft.com/office/drawing/2014/main" id="{433799A6-29A2-4923-88F0-C5EF06B0834F}"/>
              </a:ext>
            </a:extLst>
          </p:cNvPr>
          <p:cNvSpPr txBox="1"/>
          <p:nvPr/>
        </p:nvSpPr>
        <p:spPr>
          <a:xfrm>
            <a:off x="642109" y="1898259"/>
            <a:ext cx="535724" cy="369332"/>
          </a:xfrm>
          <a:prstGeom prst="rect">
            <a:avLst/>
          </a:prstGeom>
          <a:noFill/>
        </p:spPr>
        <p:txBody>
          <a:bodyPr wrap="none" rtlCol="0">
            <a:spAutoFit/>
          </a:bodyPr>
          <a:lstStyle/>
          <a:p>
            <a:r>
              <a:rPr lang="nl-BE" dirty="0">
                <a:solidFill>
                  <a:srgbClr val="0070C0"/>
                </a:solidFill>
              </a:rPr>
              <a:t>100</a:t>
            </a:r>
          </a:p>
        </p:txBody>
      </p:sp>
      <p:sp>
        <p:nvSpPr>
          <p:cNvPr id="84" name="TextBox 83">
            <a:extLst>
              <a:ext uri="{FF2B5EF4-FFF2-40B4-BE49-F238E27FC236}">
                <a16:creationId xmlns:a16="http://schemas.microsoft.com/office/drawing/2014/main" id="{D5D2CD0E-93FF-49F8-9E4A-C42B534C8931}"/>
              </a:ext>
            </a:extLst>
          </p:cNvPr>
          <p:cNvSpPr txBox="1"/>
          <p:nvPr/>
        </p:nvSpPr>
        <p:spPr>
          <a:xfrm>
            <a:off x="468601" y="2082925"/>
            <a:ext cx="652743" cy="369332"/>
          </a:xfrm>
          <a:prstGeom prst="rect">
            <a:avLst/>
          </a:prstGeom>
          <a:noFill/>
        </p:spPr>
        <p:txBody>
          <a:bodyPr wrap="none" rtlCol="0">
            <a:spAutoFit/>
          </a:bodyPr>
          <a:lstStyle/>
          <a:p>
            <a:r>
              <a:rPr lang="nl-BE" dirty="0">
                <a:solidFill>
                  <a:srgbClr val="0070C0"/>
                </a:solidFill>
              </a:rPr>
              <a:t>2000</a:t>
            </a:r>
          </a:p>
        </p:txBody>
      </p:sp>
      <p:sp>
        <p:nvSpPr>
          <p:cNvPr id="85" name="TextBox 84">
            <a:extLst>
              <a:ext uri="{FF2B5EF4-FFF2-40B4-BE49-F238E27FC236}">
                <a16:creationId xmlns:a16="http://schemas.microsoft.com/office/drawing/2014/main" id="{D0051CE6-D027-476F-8738-8E89A6317812}"/>
              </a:ext>
            </a:extLst>
          </p:cNvPr>
          <p:cNvSpPr txBox="1"/>
          <p:nvPr/>
        </p:nvSpPr>
        <p:spPr>
          <a:xfrm>
            <a:off x="362658" y="2267839"/>
            <a:ext cx="652743" cy="369332"/>
          </a:xfrm>
          <a:prstGeom prst="rect">
            <a:avLst/>
          </a:prstGeom>
          <a:noFill/>
        </p:spPr>
        <p:txBody>
          <a:bodyPr wrap="none" rtlCol="0">
            <a:spAutoFit/>
          </a:bodyPr>
          <a:lstStyle/>
          <a:p>
            <a:r>
              <a:rPr lang="nl-BE" dirty="0">
                <a:solidFill>
                  <a:srgbClr val="0070C0"/>
                </a:solidFill>
              </a:rPr>
              <a:t>1100</a:t>
            </a:r>
          </a:p>
        </p:txBody>
      </p:sp>
      <p:cxnSp>
        <p:nvCxnSpPr>
          <p:cNvPr id="4" name="Straight Connector 3">
            <a:extLst>
              <a:ext uri="{FF2B5EF4-FFF2-40B4-BE49-F238E27FC236}">
                <a16:creationId xmlns:a16="http://schemas.microsoft.com/office/drawing/2014/main" id="{EDCABE2A-435A-4127-ABB8-B8BFDD34D85C}"/>
              </a:ext>
            </a:extLst>
          </p:cNvPr>
          <p:cNvCxnSpPr/>
          <p:nvPr/>
        </p:nvCxnSpPr>
        <p:spPr>
          <a:xfrm>
            <a:off x="281482" y="2637171"/>
            <a:ext cx="7880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BE63142B-6E97-4455-9AB9-527426E823B9}"/>
              </a:ext>
            </a:extLst>
          </p:cNvPr>
          <p:cNvSpPr txBox="1"/>
          <p:nvPr/>
        </p:nvSpPr>
        <p:spPr>
          <a:xfrm>
            <a:off x="198999" y="2610061"/>
            <a:ext cx="827471" cy="369332"/>
          </a:xfrm>
          <a:prstGeom prst="rect">
            <a:avLst/>
          </a:prstGeom>
          <a:noFill/>
        </p:spPr>
        <p:txBody>
          <a:bodyPr wrap="none" rtlCol="0">
            <a:spAutoFit/>
          </a:bodyPr>
          <a:lstStyle/>
          <a:p>
            <a:r>
              <a:rPr lang="nl-BE" dirty="0">
                <a:solidFill>
                  <a:srgbClr val="0070C0"/>
                </a:solidFill>
              </a:rPr>
              <a:t>90.000</a:t>
            </a:r>
          </a:p>
        </p:txBody>
      </p:sp>
      <p:sp>
        <p:nvSpPr>
          <p:cNvPr id="92" name="TextBox 91">
            <a:extLst>
              <a:ext uri="{FF2B5EF4-FFF2-40B4-BE49-F238E27FC236}">
                <a16:creationId xmlns:a16="http://schemas.microsoft.com/office/drawing/2014/main" id="{F9F60055-AD65-4E78-B6D0-6A6C27AAE8EE}"/>
              </a:ext>
            </a:extLst>
          </p:cNvPr>
          <p:cNvSpPr txBox="1"/>
          <p:nvPr/>
        </p:nvSpPr>
        <p:spPr>
          <a:xfrm>
            <a:off x="257548" y="1732521"/>
            <a:ext cx="540533" cy="369332"/>
          </a:xfrm>
          <a:prstGeom prst="rect">
            <a:avLst/>
          </a:prstGeom>
          <a:noFill/>
        </p:spPr>
        <p:txBody>
          <a:bodyPr wrap="none" rtlCol="0">
            <a:spAutoFit/>
          </a:bodyPr>
          <a:lstStyle/>
          <a:p>
            <a:r>
              <a:rPr lang="nl-BE" dirty="0"/>
              <a:t>Dec</a:t>
            </a:r>
          </a:p>
        </p:txBody>
      </p:sp>
      <p:sp>
        <p:nvSpPr>
          <p:cNvPr id="96" name="TextBox 95">
            <a:extLst>
              <a:ext uri="{FF2B5EF4-FFF2-40B4-BE49-F238E27FC236}">
                <a16:creationId xmlns:a16="http://schemas.microsoft.com/office/drawing/2014/main" id="{F93B092D-33F0-47A4-9932-DD81FC376D33}"/>
              </a:ext>
            </a:extLst>
          </p:cNvPr>
          <p:cNvSpPr txBox="1"/>
          <p:nvPr/>
        </p:nvSpPr>
        <p:spPr>
          <a:xfrm>
            <a:off x="1735022" y="1313793"/>
            <a:ext cx="827471" cy="369332"/>
          </a:xfrm>
          <a:prstGeom prst="rect">
            <a:avLst/>
          </a:prstGeom>
          <a:noFill/>
        </p:spPr>
        <p:txBody>
          <a:bodyPr wrap="none" rtlCol="0">
            <a:spAutoFit/>
          </a:bodyPr>
          <a:lstStyle/>
          <a:p>
            <a:r>
              <a:rPr lang="nl-BE" dirty="0">
                <a:solidFill>
                  <a:schemeClr val="accent6">
                    <a:lumMod val="75000"/>
                  </a:schemeClr>
                </a:solidFill>
              </a:rPr>
              <a:t>20.000</a:t>
            </a:r>
          </a:p>
        </p:txBody>
      </p:sp>
      <p:sp>
        <p:nvSpPr>
          <p:cNvPr id="97" name="TextBox 96">
            <a:extLst>
              <a:ext uri="{FF2B5EF4-FFF2-40B4-BE49-F238E27FC236}">
                <a16:creationId xmlns:a16="http://schemas.microsoft.com/office/drawing/2014/main" id="{78105A07-EF67-419E-8505-A194C18B5781}"/>
              </a:ext>
            </a:extLst>
          </p:cNvPr>
          <p:cNvSpPr txBox="1"/>
          <p:nvPr/>
        </p:nvSpPr>
        <p:spPr>
          <a:xfrm>
            <a:off x="1708241" y="2115191"/>
            <a:ext cx="827471" cy="369332"/>
          </a:xfrm>
          <a:prstGeom prst="rect">
            <a:avLst/>
          </a:prstGeom>
          <a:noFill/>
        </p:spPr>
        <p:txBody>
          <a:bodyPr wrap="none" rtlCol="0">
            <a:spAutoFit/>
          </a:bodyPr>
          <a:lstStyle/>
          <a:p>
            <a:r>
              <a:rPr lang="nl-BE" dirty="0">
                <a:solidFill>
                  <a:schemeClr val="accent6">
                    <a:lumMod val="75000"/>
                  </a:schemeClr>
                </a:solidFill>
              </a:rPr>
              <a:t>10.000</a:t>
            </a:r>
          </a:p>
        </p:txBody>
      </p:sp>
      <p:cxnSp>
        <p:nvCxnSpPr>
          <p:cNvPr id="98" name="Straight Connector 97">
            <a:extLst>
              <a:ext uri="{FF2B5EF4-FFF2-40B4-BE49-F238E27FC236}">
                <a16:creationId xmlns:a16="http://schemas.microsoft.com/office/drawing/2014/main" id="{79EA7BDD-9455-4A45-8ED6-26CDAC4B5951}"/>
              </a:ext>
            </a:extLst>
          </p:cNvPr>
          <p:cNvCxnSpPr/>
          <p:nvPr/>
        </p:nvCxnSpPr>
        <p:spPr>
          <a:xfrm>
            <a:off x="1673706" y="2632114"/>
            <a:ext cx="7880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53F40A4C-28FB-4594-A459-B2AB96BA1981}"/>
              </a:ext>
            </a:extLst>
          </p:cNvPr>
          <p:cNvSpPr txBox="1"/>
          <p:nvPr/>
        </p:nvSpPr>
        <p:spPr>
          <a:xfrm>
            <a:off x="1591223" y="2605004"/>
            <a:ext cx="827471" cy="369332"/>
          </a:xfrm>
          <a:prstGeom prst="rect">
            <a:avLst/>
          </a:prstGeom>
          <a:noFill/>
        </p:spPr>
        <p:txBody>
          <a:bodyPr wrap="none" rtlCol="0">
            <a:spAutoFit/>
          </a:bodyPr>
          <a:lstStyle/>
          <a:p>
            <a:r>
              <a:rPr lang="nl-BE" dirty="0">
                <a:solidFill>
                  <a:schemeClr val="accent6">
                    <a:lumMod val="75000"/>
                  </a:schemeClr>
                </a:solidFill>
              </a:rPr>
              <a:t>75.000</a:t>
            </a:r>
          </a:p>
        </p:txBody>
      </p:sp>
      <p:sp>
        <p:nvSpPr>
          <p:cNvPr id="5" name="Left Brace 4">
            <a:extLst>
              <a:ext uri="{FF2B5EF4-FFF2-40B4-BE49-F238E27FC236}">
                <a16:creationId xmlns:a16="http://schemas.microsoft.com/office/drawing/2014/main" id="{850BDC54-9AC4-4B0F-8246-60BD0EC21E34}"/>
              </a:ext>
            </a:extLst>
          </p:cNvPr>
          <p:cNvSpPr/>
          <p:nvPr/>
        </p:nvSpPr>
        <p:spPr>
          <a:xfrm rot="16200000">
            <a:off x="1219304" y="2022797"/>
            <a:ext cx="236149" cy="2147666"/>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01" name="TextBox 100">
            <a:extLst>
              <a:ext uri="{FF2B5EF4-FFF2-40B4-BE49-F238E27FC236}">
                <a16:creationId xmlns:a16="http://schemas.microsoft.com/office/drawing/2014/main" id="{1FD644E9-332B-4AB4-856C-2A43BE999414}"/>
              </a:ext>
            </a:extLst>
          </p:cNvPr>
          <p:cNvSpPr txBox="1"/>
          <p:nvPr/>
        </p:nvSpPr>
        <p:spPr>
          <a:xfrm>
            <a:off x="333850" y="3187456"/>
            <a:ext cx="2131417" cy="369332"/>
          </a:xfrm>
          <a:prstGeom prst="rect">
            <a:avLst/>
          </a:prstGeom>
          <a:noFill/>
        </p:spPr>
        <p:txBody>
          <a:bodyPr wrap="none" rtlCol="0">
            <a:spAutoFit/>
          </a:bodyPr>
          <a:lstStyle/>
          <a:p>
            <a:r>
              <a:rPr lang="nl-BE" dirty="0" err="1"/>
              <a:t>Bruto-marge</a:t>
            </a:r>
            <a:r>
              <a:rPr lang="nl-BE" dirty="0"/>
              <a:t>: 15.000</a:t>
            </a:r>
          </a:p>
        </p:txBody>
      </p:sp>
      <p:grpSp>
        <p:nvGrpSpPr>
          <p:cNvPr id="103" name="Group 40">
            <a:extLst>
              <a:ext uri="{FF2B5EF4-FFF2-40B4-BE49-F238E27FC236}">
                <a16:creationId xmlns:a16="http://schemas.microsoft.com/office/drawing/2014/main" id="{300822CB-556D-4279-9C87-4FE182802738}"/>
              </a:ext>
            </a:extLst>
          </p:cNvPr>
          <p:cNvGrpSpPr>
            <a:grpSpLocks/>
          </p:cNvGrpSpPr>
          <p:nvPr/>
        </p:nvGrpSpPr>
        <p:grpSpPr bwMode="auto">
          <a:xfrm>
            <a:off x="4939946" y="2275320"/>
            <a:ext cx="1643138" cy="576506"/>
            <a:chOff x="3217" y="6817"/>
            <a:chExt cx="2340" cy="720"/>
          </a:xfrm>
        </p:grpSpPr>
        <p:sp>
          <p:nvSpPr>
            <p:cNvPr id="104" name="AutoShape 41">
              <a:extLst>
                <a:ext uri="{FF2B5EF4-FFF2-40B4-BE49-F238E27FC236}">
                  <a16:creationId xmlns:a16="http://schemas.microsoft.com/office/drawing/2014/main" id="{AE399B4E-DA94-4B2F-A944-D149A507A5DC}"/>
                </a:ext>
              </a:extLst>
            </p:cNvPr>
            <p:cNvSpPr>
              <a:spLocks noChangeArrowheads="1"/>
            </p:cNvSpPr>
            <p:nvPr/>
          </p:nvSpPr>
          <p:spPr bwMode="auto">
            <a:xfrm>
              <a:off x="321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5" name="AutoShape 42">
              <a:extLst>
                <a:ext uri="{FF2B5EF4-FFF2-40B4-BE49-F238E27FC236}">
                  <a16:creationId xmlns:a16="http://schemas.microsoft.com/office/drawing/2014/main" id="{D2328816-EC6F-4FDD-8720-705C6FB57D61}"/>
                </a:ext>
              </a:extLst>
            </p:cNvPr>
            <p:cNvSpPr>
              <a:spLocks noChangeArrowheads="1"/>
            </p:cNvSpPr>
            <p:nvPr/>
          </p:nvSpPr>
          <p:spPr bwMode="auto">
            <a:xfrm>
              <a:off x="393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6" name="AutoShape 43">
              <a:extLst>
                <a:ext uri="{FF2B5EF4-FFF2-40B4-BE49-F238E27FC236}">
                  <a16:creationId xmlns:a16="http://schemas.microsoft.com/office/drawing/2014/main" id="{5CDA7568-1A00-4D67-82C7-4150C06CE853}"/>
                </a:ext>
              </a:extLst>
            </p:cNvPr>
            <p:cNvSpPr>
              <a:spLocks noChangeArrowheads="1"/>
            </p:cNvSpPr>
            <p:nvPr/>
          </p:nvSpPr>
          <p:spPr bwMode="auto">
            <a:xfrm>
              <a:off x="465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7" name="Rectangle 44">
              <a:extLst>
                <a:ext uri="{FF2B5EF4-FFF2-40B4-BE49-F238E27FC236}">
                  <a16:creationId xmlns:a16="http://schemas.microsoft.com/office/drawing/2014/main" id="{D1DAE8D1-390C-49A6-BAC4-35CB526AC3CC}"/>
                </a:ext>
              </a:extLst>
            </p:cNvPr>
            <p:cNvSpPr>
              <a:spLocks noChangeArrowheads="1"/>
            </p:cNvSpPr>
            <p:nvPr/>
          </p:nvSpPr>
          <p:spPr bwMode="auto">
            <a:xfrm>
              <a:off x="3217" y="6997"/>
              <a:ext cx="2160" cy="540"/>
            </a:xfrm>
            <a:prstGeom prst="rect">
              <a:avLst/>
            </a:prstGeom>
            <a:solidFill>
              <a:srgbClr val="FF0000"/>
            </a:solidFill>
            <a:ln w="9525">
              <a:solidFill>
                <a:srgbClr val="000000"/>
              </a:solidFill>
              <a:miter lim="800000"/>
              <a:headEnd/>
              <a:tailEnd/>
            </a:ln>
          </p:spPr>
          <p:txBody>
            <a:bodyPr/>
            <a:lstStyle/>
            <a:p>
              <a:endParaRPr lang="nl-BE"/>
            </a:p>
          </p:txBody>
        </p:sp>
        <p:sp>
          <p:nvSpPr>
            <p:cNvPr id="108" name="Rectangle 45">
              <a:extLst>
                <a:ext uri="{FF2B5EF4-FFF2-40B4-BE49-F238E27FC236}">
                  <a16:creationId xmlns:a16="http://schemas.microsoft.com/office/drawing/2014/main" id="{A6B9BDEF-1DFC-4480-99C9-5C37F044DAB6}"/>
                </a:ext>
              </a:extLst>
            </p:cNvPr>
            <p:cNvSpPr>
              <a:spLocks noChangeArrowheads="1"/>
            </p:cNvSpPr>
            <p:nvPr/>
          </p:nvSpPr>
          <p:spPr bwMode="auto">
            <a:xfrm>
              <a:off x="411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109" name="Rectangle 46">
              <a:extLst>
                <a:ext uri="{FF2B5EF4-FFF2-40B4-BE49-F238E27FC236}">
                  <a16:creationId xmlns:a16="http://schemas.microsoft.com/office/drawing/2014/main" id="{8BCBDE13-ECF8-4ED6-82CA-5543ED5928B2}"/>
                </a:ext>
              </a:extLst>
            </p:cNvPr>
            <p:cNvSpPr>
              <a:spLocks noChangeArrowheads="1"/>
            </p:cNvSpPr>
            <p:nvPr/>
          </p:nvSpPr>
          <p:spPr bwMode="auto">
            <a:xfrm>
              <a:off x="357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110" name="Text Box 47">
              <a:extLst>
                <a:ext uri="{FF2B5EF4-FFF2-40B4-BE49-F238E27FC236}">
                  <a16:creationId xmlns:a16="http://schemas.microsoft.com/office/drawing/2014/main" id="{1CD16124-D3B6-4867-8C7C-4410A158DE81}"/>
                </a:ext>
              </a:extLst>
            </p:cNvPr>
            <p:cNvSpPr txBox="1">
              <a:spLocks noChangeArrowheads="1"/>
            </p:cNvSpPr>
            <p:nvPr/>
          </p:nvSpPr>
          <p:spPr bwMode="auto">
            <a:xfrm>
              <a:off x="4297" y="6949"/>
              <a:ext cx="12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Magazijn</a:t>
              </a:r>
              <a:endParaRPr lang="nl-NL"/>
            </a:p>
          </p:txBody>
        </p:sp>
      </p:grpSp>
      <p:sp>
        <p:nvSpPr>
          <p:cNvPr id="111" name="TextBox 110">
            <a:extLst>
              <a:ext uri="{FF2B5EF4-FFF2-40B4-BE49-F238E27FC236}">
                <a16:creationId xmlns:a16="http://schemas.microsoft.com/office/drawing/2014/main" id="{13007B8E-D5AE-47B6-A4E3-E4E299DA64E6}"/>
              </a:ext>
            </a:extLst>
          </p:cNvPr>
          <p:cNvSpPr txBox="1"/>
          <p:nvPr/>
        </p:nvSpPr>
        <p:spPr>
          <a:xfrm>
            <a:off x="3399235" y="2275320"/>
            <a:ext cx="1464825" cy="646331"/>
          </a:xfrm>
          <a:prstGeom prst="rect">
            <a:avLst/>
          </a:prstGeom>
          <a:noFill/>
        </p:spPr>
        <p:txBody>
          <a:bodyPr wrap="none" rtlCol="0">
            <a:spAutoFit/>
          </a:bodyPr>
          <a:lstStyle/>
          <a:p>
            <a:pPr algn="ctr"/>
            <a:r>
              <a:rPr lang="nl-BE" b="1" dirty="0"/>
              <a:t>31/12/20</a:t>
            </a:r>
          </a:p>
          <a:p>
            <a:r>
              <a:rPr lang="nl-BE" b="1" dirty="0"/>
              <a:t>Stock: 30.000</a:t>
            </a:r>
          </a:p>
        </p:txBody>
      </p:sp>
      <p:sp>
        <p:nvSpPr>
          <p:cNvPr id="112" name="TextBox 111">
            <a:extLst>
              <a:ext uri="{FF2B5EF4-FFF2-40B4-BE49-F238E27FC236}">
                <a16:creationId xmlns:a16="http://schemas.microsoft.com/office/drawing/2014/main" id="{BFB2C76D-A9DD-4CB7-B833-B410FA5F6C8A}"/>
              </a:ext>
            </a:extLst>
          </p:cNvPr>
          <p:cNvSpPr txBox="1"/>
          <p:nvPr/>
        </p:nvSpPr>
        <p:spPr>
          <a:xfrm>
            <a:off x="6551525" y="2331728"/>
            <a:ext cx="1464825" cy="646331"/>
          </a:xfrm>
          <a:prstGeom prst="rect">
            <a:avLst/>
          </a:prstGeom>
          <a:noFill/>
        </p:spPr>
        <p:txBody>
          <a:bodyPr wrap="none" rtlCol="0">
            <a:spAutoFit/>
          </a:bodyPr>
          <a:lstStyle/>
          <a:p>
            <a:pPr algn="ctr"/>
            <a:r>
              <a:rPr lang="nl-BE" b="1" dirty="0"/>
              <a:t>31/12/19</a:t>
            </a:r>
          </a:p>
          <a:p>
            <a:r>
              <a:rPr lang="nl-BE" b="1" dirty="0"/>
              <a:t>Stock: 70.000</a:t>
            </a:r>
          </a:p>
        </p:txBody>
      </p:sp>
      <p:sp>
        <p:nvSpPr>
          <p:cNvPr id="113" name="Left Brace 112">
            <a:extLst>
              <a:ext uri="{FF2B5EF4-FFF2-40B4-BE49-F238E27FC236}">
                <a16:creationId xmlns:a16="http://schemas.microsoft.com/office/drawing/2014/main" id="{76396E05-7BD7-4632-8559-C4FBC4A5255D}"/>
              </a:ext>
            </a:extLst>
          </p:cNvPr>
          <p:cNvSpPr/>
          <p:nvPr/>
        </p:nvSpPr>
        <p:spPr>
          <a:xfrm rot="16200000">
            <a:off x="5574664" y="929111"/>
            <a:ext cx="241859" cy="4373681"/>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15" name="Left Brace 114">
            <a:extLst>
              <a:ext uri="{FF2B5EF4-FFF2-40B4-BE49-F238E27FC236}">
                <a16:creationId xmlns:a16="http://schemas.microsoft.com/office/drawing/2014/main" id="{37A4948A-603C-41F7-B55D-ACE569235A9C}"/>
              </a:ext>
            </a:extLst>
          </p:cNvPr>
          <p:cNvSpPr/>
          <p:nvPr/>
        </p:nvSpPr>
        <p:spPr>
          <a:xfrm rot="16200000">
            <a:off x="3362114" y="662925"/>
            <a:ext cx="241859" cy="5972379"/>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16" name="TextBox 115">
            <a:extLst>
              <a:ext uri="{FF2B5EF4-FFF2-40B4-BE49-F238E27FC236}">
                <a16:creationId xmlns:a16="http://schemas.microsoft.com/office/drawing/2014/main" id="{34276EE6-59AE-49D0-AABB-8EAD94E11773}"/>
              </a:ext>
            </a:extLst>
          </p:cNvPr>
          <p:cNvSpPr txBox="1"/>
          <p:nvPr/>
        </p:nvSpPr>
        <p:spPr>
          <a:xfrm>
            <a:off x="2883220" y="3747897"/>
            <a:ext cx="2131417" cy="369332"/>
          </a:xfrm>
          <a:prstGeom prst="rect">
            <a:avLst/>
          </a:prstGeom>
          <a:noFill/>
        </p:spPr>
        <p:txBody>
          <a:bodyPr wrap="none" rtlCol="0">
            <a:spAutoFit/>
          </a:bodyPr>
          <a:lstStyle/>
          <a:p>
            <a:r>
              <a:rPr lang="nl-BE" dirty="0"/>
              <a:t>Brutomarge: -25.000</a:t>
            </a:r>
          </a:p>
        </p:txBody>
      </p:sp>
      <p:sp>
        <p:nvSpPr>
          <p:cNvPr id="100" name="TextBox 99">
            <a:extLst>
              <a:ext uri="{FF2B5EF4-FFF2-40B4-BE49-F238E27FC236}">
                <a16:creationId xmlns:a16="http://schemas.microsoft.com/office/drawing/2014/main" id="{D783A592-573C-49F4-A3C1-A19DD53F51C5}"/>
              </a:ext>
            </a:extLst>
          </p:cNvPr>
          <p:cNvSpPr txBox="1"/>
          <p:nvPr/>
        </p:nvSpPr>
        <p:spPr>
          <a:xfrm>
            <a:off x="4919226" y="1571966"/>
            <a:ext cx="886781" cy="369332"/>
          </a:xfrm>
          <a:prstGeom prst="rect">
            <a:avLst/>
          </a:prstGeom>
          <a:noFill/>
        </p:spPr>
        <p:txBody>
          <a:bodyPr wrap="none" rtlCol="0">
            <a:spAutoFit/>
          </a:bodyPr>
          <a:lstStyle/>
          <a:p>
            <a:r>
              <a:rPr lang="nl-BE" dirty="0"/>
              <a:t>340000</a:t>
            </a:r>
          </a:p>
        </p:txBody>
      </p:sp>
      <p:sp>
        <p:nvSpPr>
          <p:cNvPr id="120" name="TextBox 119">
            <a:extLst>
              <a:ext uri="{FF2B5EF4-FFF2-40B4-BE49-F238E27FC236}">
                <a16:creationId xmlns:a16="http://schemas.microsoft.com/office/drawing/2014/main" id="{C0FFC945-03D9-4771-9F8A-6DF03DF80C1D}"/>
              </a:ext>
            </a:extLst>
          </p:cNvPr>
          <p:cNvSpPr txBox="1"/>
          <p:nvPr/>
        </p:nvSpPr>
        <p:spPr>
          <a:xfrm>
            <a:off x="5264197" y="4695610"/>
            <a:ext cx="2002471" cy="369332"/>
          </a:xfrm>
          <a:prstGeom prst="rect">
            <a:avLst/>
          </a:prstGeom>
          <a:noFill/>
        </p:spPr>
        <p:txBody>
          <a:bodyPr wrap="none" rtlCol="0">
            <a:spAutoFit/>
          </a:bodyPr>
          <a:lstStyle/>
          <a:p>
            <a:r>
              <a:rPr lang="nl-BE" dirty="0"/>
              <a:t>Voorraad </a:t>
            </a:r>
            <a:r>
              <a:rPr lang="nl-BE" dirty="0" err="1"/>
              <a:t>handelsg</a:t>
            </a:r>
            <a:r>
              <a:rPr lang="nl-BE" dirty="0"/>
              <a:t>.</a:t>
            </a:r>
          </a:p>
        </p:txBody>
      </p:sp>
      <p:sp>
        <p:nvSpPr>
          <p:cNvPr id="121" name="TextBox 120">
            <a:extLst>
              <a:ext uri="{FF2B5EF4-FFF2-40B4-BE49-F238E27FC236}">
                <a16:creationId xmlns:a16="http://schemas.microsoft.com/office/drawing/2014/main" id="{7D54D0AD-87D9-4378-ADCF-E3C3273E1DF2}"/>
              </a:ext>
            </a:extLst>
          </p:cNvPr>
          <p:cNvSpPr txBox="1"/>
          <p:nvPr/>
        </p:nvSpPr>
        <p:spPr>
          <a:xfrm>
            <a:off x="7185158" y="2614801"/>
            <a:ext cx="827471" cy="369332"/>
          </a:xfrm>
          <a:prstGeom prst="rect">
            <a:avLst/>
          </a:prstGeom>
          <a:noFill/>
        </p:spPr>
        <p:txBody>
          <a:bodyPr wrap="none" rtlCol="0">
            <a:spAutoFit/>
          </a:bodyPr>
          <a:lstStyle/>
          <a:p>
            <a:r>
              <a:rPr lang="nl-BE" dirty="0"/>
              <a:t>70.000</a:t>
            </a:r>
          </a:p>
        </p:txBody>
      </p:sp>
      <p:sp>
        <p:nvSpPr>
          <p:cNvPr id="6" name="TextBox 5">
            <a:extLst>
              <a:ext uri="{FF2B5EF4-FFF2-40B4-BE49-F238E27FC236}">
                <a16:creationId xmlns:a16="http://schemas.microsoft.com/office/drawing/2014/main" id="{EED25940-1D64-40C5-8B83-808D6F38CA50}"/>
              </a:ext>
            </a:extLst>
          </p:cNvPr>
          <p:cNvSpPr txBox="1"/>
          <p:nvPr/>
        </p:nvSpPr>
        <p:spPr>
          <a:xfrm>
            <a:off x="2339499" y="4411087"/>
            <a:ext cx="563744" cy="276999"/>
          </a:xfrm>
          <a:prstGeom prst="rect">
            <a:avLst/>
          </a:prstGeom>
          <a:noFill/>
        </p:spPr>
        <p:txBody>
          <a:bodyPr wrap="none" rtlCol="0">
            <a:spAutoFit/>
          </a:bodyPr>
          <a:lstStyle/>
          <a:p>
            <a:r>
              <a:rPr lang="nl-BE" sz="1200" dirty="0"/>
              <a:t>Debet</a:t>
            </a:r>
          </a:p>
        </p:txBody>
      </p:sp>
      <p:sp>
        <p:nvSpPr>
          <p:cNvPr id="122" name="TextBox 121">
            <a:extLst>
              <a:ext uri="{FF2B5EF4-FFF2-40B4-BE49-F238E27FC236}">
                <a16:creationId xmlns:a16="http://schemas.microsoft.com/office/drawing/2014/main" id="{282F76B4-3F03-4D0F-AD05-086045197914}"/>
              </a:ext>
            </a:extLst>
          </p:cNvPr>
          <p:cNvSpPr txBox="1"/>
          <p:nvPr/>
        </p:nvSpPr>
        <p:spPr>
          <a:xfrm>
            <a:off x="3118773" y="4422728"/>
            <a:ext cx="560923" cy="276999"/>
          </a:xfrm>
          <a:prstGeom prst="rect">
            <a:avLst/>
          </a:prstGeom>
          <a:noFill/>
        </p:spPr>
        <p:txBody>
          <a:bodyPr wrap="none" rtlCol="0">
            <a:spAutoFit/>
          </a:bodyPr>
          <a:lstStyle/>
          <a:p>
            <a:r>
              <a:rPr lang="nl-BE" sz="1200" dirty="0"/>
              <a:t>Credit</a:t>
            </a:r>
          </a:p>
        </p:txBody>
      </p:sp>
      <p:sp>
        <p:nvSpPr>
          <p:cNvPr id="123" name="TextBox 122">
            <a:extLst>
              <a:ext uri="{FF2B5EF4-FFF2-40B4-BE49-F238E27FC236}">
                <a16:creationId xmlns:a16="http://schemas.microsoft.com/office/drawing/2014/main" id="{ED56BFB3-4F05-4E9F-9E29-886E079A5750}"/>
              </a:ext>
            </a:extLst>
          </p:cNvPr>
          <p:cNvSpPr txBox="1"/>
          <p:nvPr/>
        </p:nvSpPr>
        <p:spPr>
          <a:xfrm>
            <a:off x="7369214" y="4411087"/>
            <a:ext cx="563744" cy="276999"/>
          </a:xfrm>
          <a:prstGeom prst="rect">
            <a:avLst/>
          </a:prstGeom>
          <a:noFill/>
        </p:spPr>
        <p:txBody>
          <a:bodyPr wrap="none" rtlCol="0">
            <a:spAutoFit/>
          </a:bodyPr>
          <a:lstStyle/>
          <a:p>
            <a:r>
              <a:rPr lang="nl-BE" sz="1200" dirty="0"/>
              <a:t>Debet</a:t>
            </a:r>
          </a:p>
        </p:txBody>
      </p:sp>
      <p:sp>
        <p:nvSpPr>
          <p:cNvPr id="124" name="TextBox 123">
            <a:extLst>
              <a:ext uri="{FF2B5EF4-FFF2-40B4-BE49-F238E27FC236}">
                <a16:creationId xmlns:a16="http://schemas.microsoft.com/office/drawing/2014/main" id="{7BFD90B4-5E38-4168-B865-6E68D427E6A7}"/>
              </a:ext>
            </a:extLst>
          </p:cNvPr>
          <p:cNvSpPr txBox="1"/>
          <p:nvPr/>
        </p:nvSpPr>
        <p:spPr>
          <a:xfrm>
            <a:off x="8148488" y="4422728"/>
            <a:ext cx="560923" cy="276999"/>
          </a:xfrm>
          <a:prstGeom prst="rect">
            <a:avLst/>
          </a:prstGeom>
          <a:noFill/>
        </p:spPr>
        <p:txBody>
          <a:bodyPr wrap="none" rtlCol="0">
            <a:spAutoFit/>
          </a:bodyPr>
          <a:lstStyle/>
          <a:p>
            <a:r>
              <a:rPr lang="nl-BE" sz="1200" dirty="0"/>
              <a:t>Credit</a:t>
            </a:r>
          </a:p>
        </p:txBody>
      </p:sp>
      <p:sp>
        <p:nvSpPr>
          <p:cNvPr id="125" name="TextBox 124">
            <a:extLst>
              <a:ext uri="{FF2B5EF4-FFF2-40B4-BE49-F238E27FC236}">
                <a16:creationId xmlns:a16="http://schemas.microsoft.com/office/drawing/2014/main" id="{F248F6F2-D155-4021-AAC9-F03E42AC06C9}"/>
              </a:ext>
            </a:extLst>
          </p:cNvPr>
          <p:cNvSpPr txBox="1"/>
          <p:nvPr/>
        </p:nvSpPr>
        <p:spPr>
          <a:xfrm>
            <a:off x="4521520" y="3195409"/>
            <a:ext cx="1158779" cy="369332"/>
          </a:xfrm>
          <a:prstGeom prst="rect">
            <a:avLst/>
          </a:prstGeom>
          <a:noFill/>
        </p:spPr>
        <p:txBody>
          <a:bodyPr wrap="none" rtlCol="0">
            <a:spAutoFit/>
          </a:bodyPr>
          <a:lstStyle/>
          <a:p>
            <a:r>
              <a:rPr lang="nl-BE" dirty="0" err="1"/>
              <a:t>Voorr.wijz</a:t>
            </a:r>
            <a:r>
              <a:rPr lang="nl-BE" dirty="0"/>
              <a:t>.</a:t>
            </a:r>
          </a:p>
        </p:txBody>
      </p:sp>
      <p:sp>
        <p:nvSpPr>
          <p:cNvPr id="7" name="TextBox 6">
            <a:extLst>
              <a:ext uri="{FF2B5EF4-FFF2-40B4-BE49-F238E27FC236}">
                <a16:creationId xmlns:a16="http://schemas.microsoft.com/office/drawing/2014/main" id="{56B73130-A4EF-48CF-986A-0C8806A20660}"/>
              </a:ext>
            </a:extLst>
          </p:cNvPr>
          <p:cNvSpPr txBox="1"/>
          <p:nvPr/>
        </p:nvSpPr>
        <p:spPr>
          <a:xfrm>
            <a:off x="214092" y="5464263"/>
            <a:ext cx="886781" cy="369332"/>
          </a:xfrm>
          <a:prstGeom prst="rect">
            <a:avLst/>
          </a:prstGeom>
          <a:noFill/>
        </p:spPr>
        <p:txBody>
          <a:bodyPr wrap="none" rtlCol="0">
            <a:spAutoFit/>
          </a:bodyPr>
          <a:lstStyle/>
          <a:p>
            <a:r>
              <a:rPr lang="nl-BE" dirty="0"/>
              <a:t>609000</a:t>
            </a:r>
          </a:p>
        </p:txBody>
      </p:sp>
      <p:sp>
        <p:nvSpPr>
          <p:cNvPr id="127" name="TextBox 126">
            <a:extLst>
              <a:ext uri="{FF2B5EF4-FFF2-40B4-BE49-F238E27FC236}">
                <a16:creationId xmlns:a16="http://schemas.microsoft.com/office/drawing/2014/main" id="{F6C7F181-BD68-4F1B-A8D8-6918E3DB08A1}"/>
              </a:ext>
            </a:extLst>
          </p:cNvPr>
          <p:cNvSpPr txBox="1"/>
          <p:nvPr/>
        </p:nvSpPr>
        <p:spPr>
          <a:xfrm>
            <a:off x="5597475" y="3197791"/>
            <a:ext cx="933269" cy="369332"/>
          </a:xfrm>
          <a:prstGeom prst="rect">
            <a:avLst/>
          </a:prstGeom>
          <a:noFill/>
        </p:spPr>
        <p:txBody>
          <a:bodyPr wrap="none" rtlCol="0">
            <a:spAutoFit/>
          </a:bodyPr>
          <a:lstStyle/>
          <a:p>
            <a:r>
              <a:rPr lang="nl-BE" dirty="0"/>
              <a:t>  40.000</a:t>
            </a:r>
          </a:p>
        </p:txBody>
      </p:sp>
      <p:sp>
        <p:nvSpPr>
          <p:cNvPr id="128" name="TextBox 127">
            <a:extLst>
              <a:ext uri="{FF2B5EF4-FFF2-40B4-BE49-F238E27FC236}">
                <a16:creationId xmlns:a16="http://schemas.microsoft.com/office/drawing/2014/main" id="{EB4A2C0B-A4A0-482A-BBFF-34BAED492523}"/>
              </a:ext>
            </a:extLst>
          </p:cNvPr>
          <p:cNvSpPr txBox="1"/>
          <p:nvPr/>
        </p:nvSpPr>
        <p:spPr>
          <a:xfrm>
            <a:off x="5569859" y="3195409"/>
            <a:ext cx="255198" cy="369332"/>
          </a:xfrm>
          <a:prstGeom prst="rect">
            <a:avLst/>
          </a:prstGeom>
          <a:noFill/>
        </p:spPr>
        <p:txBody>
          <a:bodyPr wrap="none" rtlCol="0">
            <a:spAutoFit/>
          </a:bodyPr>
          <a:lstStyle/>
          <a:p>
            <a:r>
              <a:rPr lang="nl-BE" dirty="0"/>
              <a:t>-</a:t>
            </a:r>
          </a:p>
        </p:txBody>
      </p:sp>
      <p:sp>
        <p:nvSpPr>
          <p:cNvPr id="129" name="TextBox 128">
            <a:extLst>
              <a:ext uri="{FF2B5EF4-FFF2-40B4-BE49-F238E27FC236}">
                <a16:creationId xmlns:a16="http://schemas.microsoft.com/office/drawing/2014/main" id="{D7F4D53A-816B-4A94-B535-E2784D4462D8}"/>
              </a:ext>
            </a:extLst>
          </p:cNvPr>
          <p:cNvSpPr txBox="1"/>
          <p:nvPr/>
        </p:nvSpPr>
        <p:spPr>
          <a:xfrm>
            <a:off x="5597475" y="3201841"/>
            <a:ext cx="933269" cy="369332"/>
          </a:xfrm>
          <a:prstGeom prst="rect">
            <a:avLst/>
          </a:prstGeom>
          <a:noFill/>
        </p:spPr>
        <p:txBody>
          <a:bodyPr wrap="none" rtlCol="0">
            <a:spAutoFit/>
          </a:bodyPr>
          <a:lstStyle/>
          <a:p>
            <a:r>
              <a:rPr lang="nl-BE" dirty="0"/>
              <a:t>  40.000</a:t>
            </a:r>
          </a:p>
        </p:txBody>
      </p:sp>
      <p:sp>
        <p:nvSpPr>
          <p:cNvPr id="130" name="TextBox 129">
            <a:extLst>
              <a:ext uri="{FF2B5EF4-FFF2-40B4-BE49-F238E27FC236}">
                <a16:creationId xmlns:a16="http://schemas.microsoft.com/office/drawing/2014/main" id="{08A3BE26-C5FA-44FE-902A-AF754F516A0E}"/>
              </a:ext>
            </a:extLst>
          </p:cNvPr>
          <p:cNvSpPr txBox="1"/>
          <p:nvPr/>
        </p:nvSpPr>
        <p:spPr>
          <a:xfrm>
            <a:off x="5597475" y="3198710"/>
            <a:ext cx="933269" cy="369332"/>
          </a:xfrm>
          <a:prstGeom prst="rect">
            <a:avLst/>
          </a:prstGeom>
          <a:noFill/>
        </p:spPr>
        <p:txBody>
          <a:bodyPr wrap="none" rtlCol="0">
            <a:spAutoFit/>
          </a:bodyPr>
          <a:lstStyle/>
          <a:p>
            <a:r>
              <a:rPr lang="nl-BE" dirty="0"/>
              <a:t>  40.000</a:t>
            </a:r>
          </a:p>
        </p:txBody>
      </p:sp>
      <p:sp>
        <p:nvSpPr>
          <p:cNvPr id="131" name="TextBox 130">
            <a:extLst>
              <a:ext uri="{FF2B5EF4-FFF2-40B4-BE49-F238E27FC236}">
                <a16:creationId xmlns:a16="http://schemas.microsoft.com/office/drawing/2014/main" id="{1F82E7CD-9B8F-4DEF-AD1F-4464BAA1A289}"/>
              </a:ext>
            </a:extLst>
          </p:cNvPr>
          <p:cNvSpPr txBox="1"/>
          <p:nvPr/>
        </p:nvSpPr>
        <p:spPr>
          <a:xfrm>
            <a:off x="4531045" y="3195409"/>
            <a:ext cx="1158779" cy="369332"/>
          </a:xfrm>
          <a:prstGeom prst="rect">
            <a:avLst/>
          </a:prstGeom>
          <a:noFill/>
        </p:spPr>
        <p:txBody>
          <a:bodyPr wrap="none" rtlCol="0">
            <a:spAutoFit/>
          </a:bodyPr>
          <a:lstStyle/>
          <a:p>
            <a:r>
              <a:rPr lang="nl-BE" dirty="0" err="1"/>
              <a:t>Voorr.wijz</a:t>
            </a:r>
            <a:r>
              <a:rPr lang="nl-BE" dirty="0"/>
              <a:t>.</a:t>
            </a:r>
          </a:p>
        </p:txBody>
      </p:sp>
      <p:sp>
        <p:nvSpPr>
          <p:cNvPr id="132" name="TextBox 131">
            <a:extLst>
              <a:ext uri="{FF2B5EF4-FFF2-40B4-BE49-F238E27FC236}">
                <a16:creationId xmlns:a16="http://schemas.microsoft.com/office/drawing/2014/main" id="{9D5FFC05-F89A-4821-ABE9-3AB609E3FAA9}"/>
              </a:ext>
            </a:extLst>
          </p:cNvPr>
          <p:cNvSpPr txBox="1"/>
          <p:nvPr/>
        </p:nvSpPr>
        <p:spPr>
          <a:xfrm>
            <a:off x="261664" y="4421497"/>
            <a:ext cx="1635319" cy="276999"/>
          </a:xfrm>
          <a:prstGeom prst="rect">
            <a:avLst/>
          </a:prstGeom>
          <a:noFill/>
        </p:spPr>
        <p:txBody>
          <a:bodyPr wrap="none" rtlCol="0">
            <a:spAutoFit/>
          </a:bodyPr>
          <a:lstStyle/>
          <a:p>
            <a:r>
              <a:rPr lang="nl-BE" sz="1200" b="1" dirty="0"/>
              <a:t>RESULTATENREKENING</a:t>
            </a:r>
          </a:p>
        </p:txBody>
      </p:sp>
      <p:sp>
        <p:nvSpPr>
          <p:cNvPr id="133" name="TextBox 132">
            <a:extLst>
              <a:ext uri="{FF2B5EF4-FFF2-40B4-BE49-F238E27FC236}">
                <a16:creationId xmlns:a16="http://schemas.microsoft.com/office/drawing/2014/main" id="{4A370B5D-B912-4727-9286-74834FF690A9}"/>
              </a:ext>
            </a:extLst>
          </p:cNvPr>
          <p:cNvSpPr txBox="1"/>
          <p:nvPr/>
        </p:nvSpPr>
        <p:spPr>
          <a:xfrm>
            <a:off x="4577718" y="4447818"/>
            <a:ext cx="694549" cy="276999"/>
          </a:xfrm>
          <a:prstGeom prst="rect">
            <a:avLst/>
          </a:prstGeom>
          <a:noFill/>
        </p:spPr>
        <p:txBody>
          <a:bodyPr wrap="none" rtlCol="0">
            <a:spAutoFit/>
          </a:bodyPr>
          <a:lstStyle/>
          <a:p>
            <a:r>
              <a:rPr lang="nl-BE" sz="1200" b="1" dirty="0"/>
              <a:t>BALANS</a:t>
            </a:r>
          </a:p>
        </p:txBody>
      </p:sp>
      <p:sp>
        <p:nvSpPr>
          <p:cNvPr id="134" name="Left Brace 133">
            <a:extLst>
              <a:ext uri="{FF2B5EF4-FFF2-40B4-BE49-F238E27FC236}">
                <a16:creationId xmlns:a16="http://schemas.microsoft.com/office/drawing/2014/main" id="{177F26E6-BA17-462C-9D03-72CCF0543B29}"/>
              </a:ext>
            </a:extLst>
          </p:cNvPr>
          <p:cNvSpPr/>
          <p:nvPr/>
        </p:nvSpPr>
        <p:spPr>
          <a:xfrm rot="16200000">
            <a:off x="2849124" y="5272652"/>
            <a:ext cx="241859" cy="1419289"/>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35" name="Left Brace 134">
            <a:extLst>
              <a:ext uri="{FF2B5EF4-FFF2-40B4-BE49-F238E27FC236}">
                <a16:creationId xmlns:a16="http://schemas.microsoft.com/office/drawing/2014/main" id="{47F4E265-2B7D-49FB-A58F-74FC9361BFB1}"/>
              </a:ext>
            </a:extLst>
          </p:cNvPr>
          <p:cNvSpPr/>
          <p:nvPr/>
        </p:nvSpPr>
        <p:spPr>
          <a:xfrm rot="16200000">
            <a:off x="6537045" y="3306431"/>
            <a:ext cx="241859" cy="3943349"/>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36" name="TextBox 135">
            <a:extLst>
              <a:ext uri="{FF2B5EF4-FFF2-40B4-BE49-F238E27FC236}">
                <a16:creationId xmlns:a16="http://schemas.microsoft.com/office/drawing/2014/main" id="{F232E966-666B-4973-BB91-20315BA9E2F9}"/>
              </a:ext>
            </a:extLst>
          </p:cNvPr>
          <p:cNvSpPr txBox="1"/>
          <p:nvPr/>
        </p:nvSpPr>
        <p:spPr>
          <a:xfrm>
            <a:off x="3399235" y="2272623"/>
            <a:ext cx="1464825" cy="646331"/>
          </a:xfrm>
          <a:prstGeom prst="rect">
            <a:avLst/>
          </a:prstGeom>
          <a:noFill/>
        </p:spPr>
        <p:txBody>
          <a:bodyPr wrap="none" rtlCol="0">
            <a:spAutoFit/>
          </a:bodyPr>
          <a:lstStyle/>
          <a:p>
            <a:pPr algn="ctr"/>
            <a:r>
              <a:rPr lang="nl-BE" b="1" dirty="0"/>
              <a:t>31/12/20</a:t>
            </a:r>
          </a:p>
          <a:p>
            <a:r>
              <a:rPr lang="nl-BE" b="1" dirty="0"/>
              <a:t>Stock: 30.000</a:t>
            </a:r>
          </a:p>
        </p:txBody>
      </p:sp>
      <p:sp>
        <p:nvSpPr>
          <p:cNvPr id="137" name="TextBox 136">
            <a:extLst>
              <a:ext uri="{FF2B5EF4-FFF2-40B4-BE49-F238E27FC236}">
                <a16:creationId xmlns:a16="http://schemas.microsoft.com/office/drawing/2014/main" id="{0185A610-680F-4A63-9C4A-344C06DA36DD}"/>
              </a:ext>
            </a:extLst>
          </p:cNvPr>
          <p:cNvSpPr txBox="1"/>
          <p:nvPr/>
        </p:nvSpPr>
        <p:spPr>
          <a:xfrm>
            <a:off x="3482983" y="294516"/>
            <a:ext cx="2445478" cy="646331"/>
          </a:xfrm>
          <a:prstGeom prst="rect">
            <a:avLst/>
          </a:prstGeom>
          <a:noFill/>
        </p:spPr>
        <p:txBody>
          <a:bodyPr wrap="none" rtlCol="0">
            <a:spAutoFit/>
          </a:bodyPr>
          <a:lstStyle/>
          <a:p>
            <a:r>
              <a:rPr lang="nl-BE" sz="3600" b="1" dirty="0"/>
              <a:t>VOORRAAD</a:t>
            </a:r>
          </a:p>
        </p:txBody>
      </p:sp>
      <p:sp>
        <p:nvSpPr>
          <p:cNvPr id="139" name="TextBox 138">
            <a:extLst>
              <a:ext uri="{FF2B5EF4-FFF2-40B4-BE49-F238E27FC236}">
                <a16:creationId xmlns:a16="http://schemas.microsoft.com/office/drawing/2014/main" id="{9F6340D0-E7E3-4BB8-8CD9-5DA6CEA3F634}"/>
              </a:ext>
            </a:extLst>
          </p:cNvPr>
          <p:cNvSpPr txBox="1"/>
          <p:nvPr/>
        </p:nvSpPr>
        <p:spPr>
          <a:xfrm>
            <a:off x="6339638" y="1584844"/>
            <a:ext cx="827471" cy="369332"/>
          </a:xfrm>
          <a:prstGeom prst="rect">
            <a:avLst/>
          </a:prstGeom>
          <a:noFill/>
        </p:spPr>
        <p:txBody>
          <a:bodyPr wrap="none" rtlCol="0">
            <a:spAutoFit/>
          </a:bodyPr>
          <a:lstStyle/>
          <a:p>
            <a:r>
              <a:rPr lang="nl-BE" dirty="0"/>
              <a:t>70.000</a:t>
            </a:r>
          </a:p>
        </p:txBody>
      </p:sp>
    </p:spTree>
    <p:extLst>
      <p:ext uri="{BB962C8B-B14F-4D97-AF65-F5344CB8AC3E}">
        <p14:creationId xmlns:p14="http://schemas.microsoft.com/office/powerpoint/2010/main" val="176843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73 -0.00278 L 0.05678 0.57037 " pathEditMode="relative" rAng="0" ptsTypes="AA">
                                      <p:cBhvr>
                                        <p:cTn id="6" dur="2000" fill="hold"/>
                                        <p:tgtEl>
                                          <p:spTgt spid="2"/>
                                        </p:tgtEl>
                                        <p:attrNameLst>
                                          <p:attrName>ppt_x</p:attrName>
                                          <p:attrName>ppt_y</p:attrName>
                                        </p:attrNameLst>
                                      </p:cBhvr>
                                      <p:rCtr x="2465" y="28657"/>
                                    </p:animMotion>
                                  </p:childTnLst>
                                </p:cTn>
                              </p:par>
                              <p:par>
                                <p:cTn id="7" presetID="42" presetClass="path" presetSubtype="0" accel="50000" decel="50000" fill="hold" grpId="0" nodeType="withEffect">
                                  <p:stCondLst>
                                    <p:cond delay="0"/>
                                  </p:stCondLst>
                                  <p:childTnLst>
                                    <p:animMotion origin="layout" path="M -2.5E-6 -0.00278 L -0.04826 0.59583 " pathEditMode="relative" rAng="0" ptsTypes="AA">
                                      <p:cBhvr>
                                        <p:cTn id="8" dur="2000" fill="hold"/>
                                        <p:tgtEl>
                                          <p:spTgt spid="56"/>
                                        </p:tgtEl>
                                        <p:attrNameLst>
                                          <p:attrName>ppt_x</p:attrName>
                                          <p:attrName>ppt_y</p:attrName>
                                        </p:attrNameLst>
                                      </p:cBhvr>
                                      <p:rCtr x="-2413" y="29931"/>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88889E-6 -0.00278 L 0.30712 0.30509 " pathEditMode="relative" rAng="0" ptsTypes="AA">
                                      <p:cBhvr>
                                        <p:cTn id="22" dur="2000" fill="hold"/>
                                        <p:tgtEl>
                                          <p:spTgt spid="88"/>
                                        </p:tgtEl>
                                        <p:attrNameLst>
                                          <p:attrName>ppt_x</p:attrName>
                                          <p:attrName>ppt_y</p:attrName>
                                        </p:attrNameLst>
                                      </p:cBhvr>
                                      <p:rCtr x="15347" y="15394"/>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104 -0.00162 L -0.16406 0.6537 " pathEditMode="relative" rAng="0" ptsTypes="AA">
                                      <p:cBhvr>
                                        <p:cTn id="26" dur="2000" fill="hold"/>
                                        <p:tgtEl>
                                          <p:spTgt spid="57"/>
                                        </p:tgtEl>
                                        <p:attrNameLst>
                                          <p:attrName>ppt_x</p:attrName>
                                          <p:attrName>ppt_y</p:attrName>
                                        </p:attrNameLst>
                                      </p:cBhvr>
                                      <p:rCtr x="-8160" y="32755"/>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0.00625 0.00417 L -0.06875 0.62686 " pathEditMode="relative" rAng="0" ptsTypes="AA">
                                      <p:cBhvr>
                                        <p:cTn id="30" dur="2000" fill="hold"/>
                                        <p:tgtEl>
                                          <p:spTgt spid="55"/>
                                        </p:tgtEl>
                                        <p:attrNameLst>
                                          <p:attrName>ppt_x</p:attrName>
                                          <p:attrName>ppt_y</p:attrName>
                                        </p:attrNameLst>
                                      </p:cBhvr>
                                      <p:rCtr x="-3750" y="31134"/>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0.02813 0.025 L 0.07257 0.36135 " pathEditMode="relative" rAng="0" ptsTypes="AA">
                                      <p:cBhvr>
                                        <p:cTn id="34" dur="2000" fill="hold"/>
                                        <p:tgtEl>
                                          <p:spTgt spid="99"/>
                                        </p:tgtEl>
                                        <p:attrNameLst>
                                          <p:attrName>ppt_x</p:attrName>
                                          <p:attrName>ppt_y</p:attrName>
                                        </p:attrNameLst>
                                      </p:cBhvr>
                                      <p:rCtr x="2222" y="16806"/>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0.01562 1.48148E-6 L -0.04236 0.45648 " pathEditMode="relative" rAng="0" ptsTypes="AA">
                                      <p:cBhvr>
                                        <p:cTn id="48" dur="2000" fill="hold"/>
                                        <p:tgtEl>
                                          <p:spTgt spid="100"/>
                                        </p:tgtEl>
                                        <p:attrNameLst>
                                          <p:attrName>ppt_x</p:attrName>
                                          <p:attrName>ppt_y</p:attrName>
                                        </p:attrNameLst>
                                      </p:cBhvr>
                                      <p:rCtr x="-2899" y="22824"/>
                                    </p:animMotion>
                                  </p:childTnLst>
                                </p:cTn>
                              </p:par>
                              <p:par>
                                <p:cTn id="49" presetID="1" presetClass="entr" presetSubtype="0" fill="hold" grpId="0" nodeType="withEffect">
                                  <p:stCondLst>
                                    <p:cond delay="0"/>
                                  </p:stCondLst>
                                  <p:childTnLst>
                                    <p:set>
                                      <p:cBhvr>
                                        <p:cTn id="50" dur="1" fill="hold">
                                          <p:stCondLst>
                                            <p:cond delay="0"/>
                                          </p:stCondLst>
                                        </p:cTn>
                                        <p:tgtEl>
                                          <p:spTgt spid="1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0" nodeType="clickEffect">
                                  <p:stCondLst>
                                    <p:cond delay="0"/>
                                  </p:stCondLst>
                                  <p:childTnLst>
                                    <p:animMotion origin="layout" path="M -2.77778E-6 -0.00278 L 0.00868 0.30625 " pathEditMode="relative" rAng="0" ptsTypes="AA">
                                      <p:cBhvr>
                                        <p:cTn id="54" dur="2000" fill="hold"/>
                                        <p:tgtEl>
                                          <p:spTgt spid="121"/>
                                        </p:tgtEl>
                                        <p:attrNameLst>
                                          <p:attrName>ppt_x</p:attrName>
                                          <p:attrName>ppt_y</p:attrName>
                                        </p:attrNameLst>
                                      </p:cBhvr>
                                      <p:rCtr x="434" y="15440"/>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0" nodeType="clickEffect">
                                  <p:stCondLst>
                                    <p:cond delay="0"/>
                                  </p:stCondLst>
                                  <p:childTnLst>
                                    <p:animMotion origin="layout" path="M 0.03334 -0.01111 L -0.37968 0.32963 " pathEditMode="relative" rAng="0" ptsTypes="AA">
                                      <p:cBhvr>
                                        <p:cTn id="58" dur="2000" fill="hold"/>
                                        <p:tgtEl>
                                          <p:spTgt spid="125"/>
                                        </p:tgtEl>
                                        <p:attrNameLst>
                                          <p:attrName>ppt_x</p:attrName>
                                          <p:attrName>ppt_y</p:attrName>
                                        </p:attrNameLst>
                                      </p:cBhvr>
                                      <p:rCtr x="-20660" y="17037"/>
                                    </p:animMotion>
                                  </p:childTnLst>
                                </p:cTn>
                              </p:par>
                              <p:par>
                                <p:cTn id="59" presetID="1"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1" nodeType="clickEffect">
                                  <p:stCondLst>
                                    <p:cond delay="0"/>
                                  </p:stCondLst>
                                  <p:childTnLst>
                                    <p:animMotion origin="layout" path="M 0.00209 0 L -0.3743 0.33056 " pathEditMode="relative" rAng="0" ptsTypes="AA">
                                      <p:cBhvr>
                                        <p:cTn id="68" dur="2000" fill="hold"/>
                                        <p:tgtEl>
                                          <p:spTgt spid="129"/>
                                        </p:tgtEl>
                                        <p:attrNameLst>
                                          <p:attrName>ppt_x</p:attrName>
                                          <p:attrName>ppt_y</p:attrName>
                                        </p:attrNameLst>
                                      </p:cBhvr>
                                      <p:rCtr x="-18819" y="16528"/>
                                    </p:animMotion>
                                  </p:childTnLst>
                                </p:cTn>
                              </p:par>
                              <p:par>
                                <p:cTn id="69" presetID="1" presetClass="entr" presetSubtype="0" fill="hold" grpId="0" nodeType="withEffect">
                                  <p:stCondLst>
                                    <p:cond delay="0"/>
                                  </p:stCondLst>
                                  <p:childTnLst>
                                    <p:set>
                                      <p:cBhvr>
                                        <p:cTn id="70" dur="1" fill="hold">
                                          <p:stCondLst>
                                            <p:cond delay="0"/>
                                          </p:stCondLst>
                                        </p:cTn>
                                        <p:tgtEl>
                                          <p:spTgt spid="1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grpId="1" nodeType="clickEffect">
                                  <p:stCondLst>
                                    <p:cond delay="0"/>
                                  </p:stCondLst>
                                  <p:childTnLst>
                                    <p:animMotion origin="layout" path="M 0.00209 2.96296E-6 L 0.25313 0.22083 " pathEditMode="relative" rAng="0" ptsTypes="AA">
                                      <p:cBhvr>
                                        <p:cTn id="74" dur="2000" fill="hold"/>
                                        <p:tgtEl>
                                          <p:spTgt spid="130"/>
                                        </p:tgtEl>
                                        <p:attrNameLst>
                                          <p:attrName>ppt_x</p:attrName>
                                          <p:attrName>ppt_y</p:attrName>
                                        </p:attrNameLst>
                                      </p:cBhvr>
                                      <p:rCtr x="12552" y="11042"/>
                                    </p:animMotion>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3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115"/>
                                        </p:tgtEl>
                                      </p:cBhvr>
                                    </p:animEffect>
                                    <p:set>
                                      <p:cBhvr>
                                        <p:cTn id="83" dur="1" fill="hold">
                                          <p:stCondLst>
                                            <p:cond delay="499"/>
                                          </p:stCondLst>
                                        </p:cTn>
                                        <p:tgtEl>
                                          <p:spTgt spid="115"/>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42" presetClass="path" presetSubtype="0" accel="50000" decel="50000" fill="hold" grpId="0" nodeType="clickEffect">
                                  <p:stCondLst>
                                    <p:cond delay="0"/>
                                  </p:stCondLst>
                                  <p:childTnLst>
                                    <p:animMotion origin="layout" path="M -8.33333E-7 3.7037E-7 L -0.10382 0.33912 " pathEditMode="relative" rAng="0" ptsTypes="AA">
                                      <p:cBhvr>
                                        <p:cTn id="87" dur="2000" fill="hold"/>
                                        <p:tgtEl>
                                          <p:spTgt spid="116"/>
                                        </p:tgtEl>
                                        <p:attrNameLst>
                                          <p:attrName>ppt_x</p:attrName>
                                          <p:attrName>ppt_y</p:attrName>
                                        </p:attrNameLst>
                                      </p:cBhvr>
                                      <p:rCtr x="-5191" y="16944"/>
                                    </p:animMotion>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35"/>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0" nodeType="clickEffect">
                                  <p:stCondLst>
                                    <p:cond delay="0"/>
                                  </p:stCondLst>
                                  <p:childTnLst>
                                    <p:animEffect transition="out" filter="fade">
                                      <p:cBhvr>
                                        <p:cTn id="95" dur="500"/>
                                        <p:tgtEl>
                                          <p:spTgt spid="113"/>
                                        </p:tgtEl>
                                      </p:cBhvr>
                                    </p:animEffect>
                                    <p:set>
                                      <p:cBhvr>
                                        <p:cTn id="96" dur="1" fill="hold">
                                          <p:stCondLst>
                                            <p:cond delay="499"/>
                                          </p:stCondLst>
                                        </p:cTn>
                                        <p:tgtEl>
                                          <p:spTgt spid="113"/>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42" presetClass="path" presetSubtype="0" accel="50000" decel="50000" fill="hold" grpId="0" nodeType="clickEffect">
                                  <p:stCondLst>
                                    <p:cond delay="0"/>
                                  </p:stCondLst>
                                  <p:childTnLst>
                                    <p:animMotion origin="layout" path="M -0.02084 -3.7037E-6 L 0.28402 0.45047 " pathEditMode="relative" rAng="0" ptsTypes="AA">
                                      <p:cBhvr>
                                        <p:cTn id="100" dur="2000" fill="hold"/>
                                        <p:tgtEl>
                                          <p:spTgt spid="111"/>
                                        </p:tgtEl>
                                        <p:attrNameLst>
                                          <p:attrName>ppt_x</p:attrName>
                                          <p:attrName>ppt_y</p:attrName>
                                        </p:attrNameLst>
                                      </p:cBhvr>
                                      <p:rCtr x="15243" y="22523"/>
                                    </p:animMotion>
                                  </p:childTnLst>
                                </p:cTn>
                              </p:par>
                              <p:par>
                                <p:cTn id="101" presetID="1" presetClass="entr" presetSubtype="0" fill="hold" grpId="0" nodeType="withEffect">
                                  <p:stCondLst>
                                    <p:cond delay="0"/>
                                  </p:stCondLst>
                                  <p:childTnLst>
                                    <p:set>
                                      <p:cBhvr>
                                        <p:cTn id="102"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5" grpId="0"/>
      <p:bldP spid="56" grpId="0"/>
      <p:bldP spid="57" grpId="0"/>
      <p:bldP spid="88" grpId="0"/>
      <p:bldP spid="99" grpId="0"/>
      <p:bldP spid="111" grpId="0"/>
      <p:bldP spid="113" grpId="0" animBg="1"/>
      <p:bldP spid="115" grpId="0" animBg="1"/>
      <p:bldP spid="116" grpId="0"/>
      <p:bldP spid="100" grpId="0"/>
      <p:bldP spid="120" grpId="0"/>
      <p:bldP spid="121" grpId="0"/>
      <p:bldP spid="6" grpId="0"/>
      <p:bldP spid="122" grpId="0"/>
      <p:bldP spid="123" grpId="0"/>
      <p:bldP spid="124" grpId="0"/>
      <p:bldP spid="125" grpId="0"/>
      <p:bldP spid="7" grpId="0"/>
      <p:bldP spid="128" grpId="0"/>
      <p:bldP spid="129" grpId="0"/>
      <p:bldP spid="129" grpId="1"/>
      <p:bldP spid="130" grpId="0"/>
      <p:bldP spid="130" grpId="1"/>
      <p:bldP spid="132" grpId="0"/>
      <p:bldP spid="133" grpId="0"/>
      <p:bldP spid="134" grpId="0" animBg="1"/>
      <p:bldP spid="135" grpId="0" animBg="1"/>
      <p:bldP spid="1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grpSp>
        <p:nvGrpSpPr>
          <p:cNvPr id="4" name="Group 3">
            <a:extLst>
              <a:ext uri="{FF2B5EF4-FFF2-40B4-BE49-F238E27FC236}">
                <a16:creationId xmlns:a16="http://schemas.microsoft.com/office/drawing/2014/main" id="{AF1F1162-3CC5-4FAB-B410-1473E0A13B0C}"/>
              </a:ext>
            </a:extLst>
          </p:cNvPr>
          <p:cNvGrpSpPr/>
          <p:nvPr/>
        </p:nvGrpSpPr>
        <p:grpSpPr>
          <a:xfrm>
            <a:off x="190124" y="-18106"/>
            <a:ext cx="8600222" cy="2933029"/>
            <a:chOff x="0" y="2006544"/>
            <a:chExt cx="8600222" cy="2933029"/>
          </a:xfrm>
        </p:grpSpPr>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079953" y="301476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7079953" y="3374806"/>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7079953" y="3606227"/>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5923514" y="439943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7908814" y="3258723"/>
              <a:ext cx="1013483" cy="369332"/>
            </a:xfrm>
            <a:prstGeom prst="rect">
              <a:avLst/>
            </a:prstGeom>
            <a:noFill/>
          </p:spPr>
          <p:txBody>
            <a:bodyPr wrap="none" rtlCol="0">
              <a:spAutoFit/>
            </a:bodyPr>
            <a:lstStyle/>
            <a:p>
              <a:r>
                <a:rPr lang="nl-BE" dirty="0">
                  <a:solidFill>
                    <a:srgbClr val="00B050"/>
                  </a:solidFill>
                </a:rPr>
                <a:t>Net-cash</a:t>
              </a:r>
            </a:p>
          </p:txBody>
        </p:sp>
        <p:sp>
          <p:nvSpPr>
            <p:cNvPr id="92" name="TextBox 91">
              <a:extLst>
                <a:ext uri="{FF2B5EF4-FFF2-40B4-BE49-F238E27FC236}">
                  <a16:creationId xmlns:a16="http://schemas.microsoft.com/office/drawing/2014/main" id="{3BF2AF88-27AE-4A0F-A2A2-FC95706ABFFD}"/>
                </a:ext>
              </a:extLst>
            </p:cNvPr>
            <p:cNvSpPr txBox="1"/>
            <p:nvPr/>
          </p:nvSpPr>
          <p:spPr>
            <a:xfrm>
              <a:off x="2913179" y="4570241"/>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94" name="Freeform: Shape 93">
              <a:extLst>
                <a:ext uri="{FF2B5EF4-FFF2-40B4-BE49-F238E27FC236}">
                  <a16:creationId xmlns:a16="http://schemas.microsoft.com/office/drawing/2014/main" id="{A9C10B4B-2294-43B5-A0D3-4D8AD6731EEB}"/>
                </a:ext>
              </a:extLst>
            </p:cNvPr>
            <p:cNvSpPr/>
            <p:nvPr/>
          </p:nvSpPr>
          <p:spPr>
            <a:xfrm>
              <a:off x="2974769" y="3265715"/>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tangle 95">
              <a:extLst>
                <a:ext uri="{FF2B5EF4-FFF2-40B4-BE49-F238E27FC236}">
                  <a16:creationId xmlns:a16="http://schemas.microsoft.com/office/drawing/2014/main" id="{0669F2CF-8FEF-4E75-8DF2-0165C2EE9541}"/>
                </a:ext>
              </a:extLst>
            </p:cNvPr>
            <p:cNvSpPr/>
            <p:nvPr/>
          </p:nvSpPr>
          <p:spPr>
            <a:xfrm>
              <a:off x="2986994" y="2549549"/>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Freeform: Shape 27">
              <a:extLst>
                <a:ext uri="{FF2B5EF4-FFF2-40B4-BE49-F238E27FC236}">
                  <a16:creationId xmlns:a16="http://schemas.microsoft.com/office/drawing/2014/main" id="{AEB77D9E-9D52-47C0-BB47-65DDF786AE94}"/>
                </a:ext>
              </a:extLst>
            </p:cNvPr>
            <p:cNvSpPr/>
            <p:nvPr/>
          </p:nvSpPr>
          <p:spPr>
            <a:xfrm>
              <a:off x="5946533" y="3029541"/>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Freeform: Shape 28">
              <a:extLst>
                <a:ext uri="{FF2B5EF4-FFF2-40B4-BE49-F238E27FC236}">
                  <a16:creationId xmlns:a16="http://schemas.microsoft.com/office/drawing/2014/main" id="{9A4A3E07-C6EB-4BA6-9764-BB85466CC42E}"/>
                </a:ext>
              </a:extLst>
            </p:cNvPr>
            <p:cNvSpPr/>
            <p:nvPr/>
          </p:nvSpPr>
          <p:spPr>
            <a:xfrm>
              <a:off x="4127006" y="3849901"/>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779845" y="248359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076832" y="248359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587197" y="216812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386948" y="211426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0"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296987"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905060" y="2114266"/>
              <a:ext cx="771173" cy="369332"/>
            </a:xfrm>
            <a:prstGeom prst="rect">
              <a:avLst/>
            </a:prstGeom>
            <a:noFill/>
          </p:spPr>
          <p:txBody>
            <a:bodyPr wrap="none" rtlCol="0">
              <a:spAutoFit/>
            </a:bodyPr>
            <a:lstStyle/>
            <a:p>
              <a:r>
                <a:rPr lang="nl-BE" dirty="0" err="1"/>
                <a:t>Equity</a:t>
              </a:r>
              <a:endParaRPr lang="nl-BE" dirty="0"/>
            </a:p>
          </p:txBody>
        </p:sp>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314646" y="249317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2" name="TextBox 1">
              <a:extLst>
                <a:ext uri="{FF2B5EF4-FFF2-40B4-BE49-F238E27FC236}">
                  <a16:creationId xmlns:a16="http://schemas.microsoft.com/office/drawing/2014/main" id="{DDA74B1C-C180-4F3F-B910-D7A868F401E8}"/>
                </a:ext>
              </a:extLst>
            </p:cNvPr>
            <p:cNvSpPr txBox="1"/>
            <p:nvPr/>
          </p:nvSpPr>
          <p:spPr>
            <a:xfrm>
              <a:off x="2512747" y="2006544"/>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498251" y="2060405"/>
              <a:ext cx="344966" cy="477054"/>
            </a:xfrm>
            <a:prstGeom prst="rect">
              <a:avLst/>
            </a:prstGeom>
            <a:noFill/>
          </p:spPr>
          <p:txBody>
            <a:bodyPr wrap="none" rtlCol="0">
              <a:spAutoFit/>
            </a:bodyPr>
            <a:lstStyle/>
            <a:p>
              <a:r>
                <a:rPr lang="nl-BE" sz="2500" b="1" dirty="0">
                  <a:solidFill>
                    <a:srgbClr val="FF0000"/>
                  </a:solidFill>
                </a:rPr>
                <a:t>+</a:t>
              </a:r>
            </a:p>
          </p:txBody>
        </p:sp>
      </p:gr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45" name="TextBox 44">
            <a:extLst>
              <a:ext uri="{FF2B5EF4-FFF2-40B4-BE49-F238E27FC236}">
                <a16:creationId xmlns:a16="http://schemas.microsoft.com/office/drawing/2014/main" id="{D337B2E8-B074-4F55-B732-6DC504E035D5}"/>
              </a:ext>
            </a:extLst>
          </p:cNvPr>
          <p:cNvSpPr txBox="1"/>
          <p:nvPr/>
        </p:nvSpPr>
        <p:spPr>
          <a:xfrm>
            <a:off x="3872421" y="3184321"/>
            <a:ext cx="1052981" cy="369332"/>
          </a:xfrm>
          <a:prstGeom prst="rect">
            <a:avLst/>
          </a:prstGeom>
          <a:noFill/>
        </p:spPr>
        <p:txBody>
          <a:bodyPr wrap="none" rtlCol="0">
            <a:spAutoFit/>
          </a:bodyPr>
          <a:lstStyle/>
          <a:p>
            <a:r>
              <a:rPr lang="nl-BE" dirty="0"/>
              <a:t>Uitbating</a:t>
            </a:r>
          </a:p>
        </p:txBody>
      </p:sp>
      <p:sp>
        <p:nvSpPr>
          <p:cNvPr id="53" name="Text Box 57">
            <a:extLst>
              <a:ext uri="{FF2B5EF4-FFF2-40B4-BE49-F238E27FC236}">
                <a16:creationId xmlns:a16="http://schemas.microsoft.com/office/drawing/2014/main" id="{5DF9A8DC-A8B0-41A2-814B-CAEFBD3C2F45}"/>
              </a:ext>
            </a:extLst>
          </p:cNvPr>
          <p:cNvSpPr txBox="1">
            <a:spLocks noChangeArrowheads="1"/>
          </p:cNvSpPr>
          <p:nvPr/>
        </p:nvSpPr>
        <p:spPr bwMode="auto">
          <a:xfrm>
            <a:off x="3222987" y="4969676"/>
            <a:ext cx="1150938" cy="351106"/>
          </a:xfrm>
          <a:prstGeom prst="rect">
            <a:avLst/>
          </a:prstGeom>
          <a:solidFill>
            <a:schemeClr val="accent2">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grpSp>
        <p:nvGrpSpPr>
          <p:cNvPr id="5" name="Group 4">
            <a:extLst>
              <a:ext uri="{FF2B5EF4-FFF2-40B4-BE49-F238E27FC236}">
                <a16:creationId xmlns:a16="http://schemas.microsoft.com/office/drawing/2014/main" id="{3837ABC6-6FED-4D4E-8586-74EAFD392F11}"/>
              </a:ext>
            </a:extLst>
          </p:cNvPr>
          <p:cNvGrpSpPr/>
          <p:nvPr/>
        </p:nvGrpSpPr>
        <p:grpSpPr>
          <a:xfrm>
            <a:off x="3221649" y="3544600"/>
            <a:ext cx="2337838" cy="2613965"/>
            <a:chOff x="3221649" y="3544600"/>
            <a:chExt cx="2337838" cy="2613965"/>
          </a:xfrm>
        </p:grpSpPr>
        <p:sp>
          <p:nvSpPr>
            <p:cNvPr id="47" name="Text Box 57">
              <a:extLst>
                <a:ext uri="{FF2B5EF4-FFF2-40B4-BE49-F238E27FC236}">
                  <a16:creationId xmlns:a16="http://schemas.microsoft.com/office/drawing/2014/main" id="{232999EB-6C13-4017-B4F8-49474B88E4D3}"/>
                </a:ext>
              </a:extLst>
            </p:cNvPr>
            <p:cNvSpPr txBox="1">
              <a:spLocks noChangeArrowheads="1"/>
            </p:cNvSpPr>
            <p:nvPr/>
          </p:nvSpPr>
          <p:spPr bwMode="auto">
            <a:xfrm>
              <a:off x="4408549" y="3546084"/>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48" name="Text Box 57">
              <a:extLst>
                <a:ext uri="{FF2B5EF4-FFF2-40B4-BE49-F238E27FC236}">
                  <a16:creationId xmlns:a16="http://schemas.microsoft.com/office/drawing/2014/main" id="{4AD64AEE-C6B5-43C7-91BA-61D05FB0F76F}"/>
                </a:ext>
              </a:extLst>
            </p:cNvPr>
            <p:cNvSpPr txBox="1">
              <a:spLocks noChangeArrowheads="1"/>
            </p:cNvSpPr>
            <p:nvPr/>
          </p:nvSpPr>
          <p:spPr bwMode="auto">
            <a:xfrm>
              <a:off x="4408549" y="5949391"/>
              <a:ext cx="1150938" cy="20917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25E30B54-212A-408A-AE2F-EB8FA57DC2EB}"/>
                </a:ext>
              </a:extLst>
            </p:cNvPr>
            <p:cNvSpPr txBox="1">
              <a:spLocks noChangeArrowheads="1"/>
            </p:cNvSpPr>
            <p:nvPr/>
          </p:nvSpPr>
          <p:spPr bwMode="auto">
            <a:xfrm>
              <a:off x="3222987" y="3544600"/>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8577FCD8-FDB1-4D50-A813-B8C3D989F363}"/>
                </a:ext>
              </a:extLst>
            </p:cNvPr>
            <p:cNvSpPr txBox="1">
              <a:spLocks noChangeArrowheads="1"/>
            </p:cNvSpPr>
            <p:nvPr/>
          </p:nvSpPr>
          <p:spPr bwMode="auto">
            <a:xfrm>
              <a:off x="3222987" y="3895706"/>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876B3DE0-0511-4C7A-BCF8-5E4F077E97B4}"/>
                </a:ext>
              </a:extLst>
            </p:cNvPr>
            <p:cNvSpPr txBox="1">
              <a:spLocks noChangeArrowheads="1"/>
            </p:cNvSpPr>
            <p:nvPr/>
          </p:nvSpPr>
          <p:spPr bwMode="auto">
            <a:xfrm>
              <a:off x="3222987" y="4501190"/>
              <a:ext cx="1150938" cy="46745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4" name="Text Box 57">
              <a:extLst>
                <a:ext uri="{FF2B5EF4-FFF2-40B4-BE49-F238E27FC236}">
                  <a16:creationId xmlns:a16="http://schemas.microsoft.com/office/drawing/2014/main" id="{F6DCDE4A-7083-48C5-B870-BD9AC994B1EE}"/>
                </a:ext>
              </a:extLst>
            </p:cNvPr>
            <p:cNvSpPr txBox="1">
              <a:spLocks noChangeArrowheads="1"/>
            </p:cNvSpPr>
            <p:nvPr/>
          </p:nvSpPr>
          <p:spPr bwMode="auto">
            <a:xfrm>
              <a:off x="3221649" y="532839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5" name="Text Box 57">
              <a:extLst>
                <a:ext uri="{FF2B5EF4-FFF2-40B4-BE49-F238E27FC236}">
                  <a16:creationId xmlns:a16="http://schemas.microsoft.com/office/drawing/2014/main" id="{EB747B48-0FEB-46C8-976F-B649F111DCFC}"/>
                </a:ext>
              </a:extLst>
            </p:cNvPr>
            <p:cNvSpPr txBox="1">
              <a:spLocks noChangeArrowheads="1"/>
            </p:cNvSpPr>
            <p:nvPr/>
          </p:nvSpPr>
          <p:spPr bwMode="auto">
            <a:xfrm>
              <a:off x="3226448" y="560765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3226448" y="5882434"/>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3103303"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400290"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TextBox 56">
            <a:extLst>
              <a:ext uri="{FF2B5EF4-FFF2-40B4-BE49-F238E27FC236}">
                <a16:creationId xmlns:a16="http://schemas.microsoft.com/office/drawing/2014/main" id="{F0B8B1E1-2BB2-4E91-AB13-32BB475C82C3}"/>
              </a:ext>
            </a:extLst>
          </p:cNvPr>
          <p:cNvSpPr txBox="1"/>
          <p:nvPr/>
        </p:nvSpPr>
        <p:spPr>
          <a:xfrm>
            <a:off x="940130" y="3184321"/>
            <a:ext cx="1055738" cy="369332"/>
          </a:xfrm>
          <a:prstGeom prst="rect">
            <a:avLst/>
          </a:prstGeom>
          <a:noFill/>
        </p:spPr>
        <p:txBody>
          <a:bodyPr wrap="none" rtlCol="0">
            <a:spAutoFit/>
          </a:bodyPr>
          <a:lstStyle/>
          <a:p>
            <a:r>
              <a:rPr lang="nl-BE" dirty="0"/>
              <a:t>Resultaat</a:t>
            </a:r>
          </a:p>
        </p:txBody>
      </p:sp>
      <p:sp>
        <p:nvSpPr>
          <p:cNvPr id="58" name="Line 51">
            <a:extLst>
              <a:ext uri="{FF2B5EF4-FFF2-40B4-BE49-F238E27FC236}">
                <a16:creationId xmlns:a16="http://schemas.microsoft.com/office/drawing/2014/main" id="{789DAF7E-9262-48B9-B66A-0E1A3B5DB4DB}"/>
              </a:ext>
            </a:extLst>
          </p:cNvPr>
          <p:cNvSpPr>
            <a:spLocks noChangeShapeType="1"/>
          </p:cNvSpPr>
          <p:nvPr/>
        </p:nvSpPr>
        <p:spPr bwMode="auto">
          <a:xfrm>
            <a:off x="171012"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9" name="Line 52">
            <a:extLst>
              <a:ext uri="{FF2B5EF4-FFF2-40B4-BE49-F238E27FC236}">
                <a16:creationId xmlns:a16="http://schemas.microsoft.com/office/drawing/2014/main" id="{0000574B-14A1-4B57-96A9-4FF5E0989A09}"/>
              </a:ext>
            </a:extLst>
          </p:cNvPr>
          <p:cNvSpPr>
            <a:spLocks noChangeShapeType="1"/>
          </p:cNvSpPr>
          <p:nvPr/>
        </p:nvSpPr>
        <p:spPr bwMode="auto">
          <a:xfrm>
            <a:off x="1467999"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TextBox 59">
            <a:extLst>
              <a:ext uri="{FF2B5EF4-FFF2-40B4-BE49-F238E27FC236}">
                <a16:creationId xmlns:a16="http://schemas.microsoft.com/office/drawing/2014/main" id="{AD8AF146-A7A4-4B31-B8BA-AF2E0AAE648E}"/>
              </a:ext>
            </a:extLst>
          </p:cNvPr>
          <p:cNvSpPr txBox="1"/>
          <p:nvPr/>
        </p:nvSpPr>
        <p:spPr>
          <a:xfrm>
            <a:off x="6778346" y="3184440"/>
            <a:ext cx="1110304" cy="369332"/>
          </a:xfrm>
          <a:prstGeom prst="rect">
            <a:avLst/>
          </a:prstGeom>
          <a:noFill/>
        </p:spPr>
        <p:txBody>
          <a:bodyPr wrap="none" rtlCol="0">
            <a:spAutoFit/>
          </a:bodyPr>
          <a:lstStyle/>
          <a:p>
            <a:r>
              <a:rPr lang="nl-BE" dirty="0"/>
              <a:t>Cash-flow</a:t>
            </a:r>
          </a:p>
        </p:txBody>
      </p:sp>
      <p:sp>
        <p:nvSpPr>
          <p:cNvPr id="61" name="Line 51">
            <a:extLst>
              <a:ext uri="{FF2B5EF4-FFF2-40B4-BE49-F238E27FC236}">
                <a16:creationId xmlns:a16="http://schemas.microsoft.com/office/drawing/2014/main" id="{FC09412A-DB50-4532-BE23-CB462466FDD0}"/>
              </a:ext>
            </a:extLst>
          </p:cNvPr>
          <p:cNvSpPr>
            <a:spLocks noChangeShapeType="1"/>
          </p:cNvSpPr>
          <p:nvPr/>
        </p:nvSpPr>
        <p:spPr bwMode="auto">
          <a:xfrm>
            <a:off x="6009228" y="3526494"/>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2" name="Line 52">
            <a:extLst>
              <a:ext uri="{FF2B5EF4-FFF2-40B4-BE49-F238E27FC236}">
                <a16:creationId xmlns:a16="http://schemas.microsoft.com/office/drawing/2014/main" id="{F230BC07-6442-4AC6-BED4-A71A1A68E707}"/>
              </a:ext>
            </a:extLst>
          </p:cNvPr>
          <p:cNvSpPr>
            <a:spLocks noChangeShapeType="1"/>
          </p:cNvSpPr>
          <p:nvPr/>
        </p:nvSpPr>
        <p:spPr bwMode="auto">
          <a:xfrm>
            <a:off x="7306215" y="3526494"/>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10261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7.40741E-7 L -0.18994 -7.40741E-7 " pathEditMode="relative" rAng="0" ptsTypes="AA">
                                      <p:cBhvr>
                                        <p:cTn id="6" dur="2000" fill="hold"/>
                                        <p:tgtEl>
                                          <p:spTgt spid="56"/>
                                        </p:tgtEl>
                                        <p:attrNameLst>
                                          <p:attrName>ppt_x</p:attrName>
                                          <p:attrName>ppt_y</p:attrName>
                                        </p:attrNameLst>
                                      </p:cBhvr>
                                      <p:rCtr x="-9497" y="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4.72222E-6 0.00139 L 0.31893 0.00092 " pathEditMode="relative" rAng="0" ptsTypes="AA">
                                      <p:cBhvr>
                                        <p:cTn id="10" dur="2000" fill="hold"/>
                                        <p:tgtEl>
                                          <p:spTgt spid="5"/>
                                        </p:tgtEl>
                                        <p:attrNameLst>
                                          <p:attrName>ppt_x</p:attrName>
                                          <p:attrName>ppt_y</p:attrName>
                                        </p:attrNameLst>
                                      </p:cBhvr>
                                      <p:rCtr x="15937" y="-2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208 -0.00278 L 0.12291 -0.59467 " pathEditMode="relative" rAng="0" ptsTypes="AA">
                                      <p:cBhvr>
                                        <p:cTn id="14" dur="2000" fill="hold"/>
                                        <p:tgtEl>
                                          <p:spTgt spid="53"/>
                                        </p:tgtEl>
                                        <p:attrNameLst>
                                          <p:attrName>ppt_x</p:attrName>
                                          <p:attrName>ppt_y</p:attrName>
                                        </p:attrNameLst>
                                      </p:cBhvr>
                                      <p:rCtr x="6042" y="-296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6"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CB1B86-CD33-45EF-B111-19372D814658}"/>
              </a:ext>
            </a:extLst>
          </p:cNvPr>
          <p:cNvSpPr txBox="1"/>
          <p:nvPr/>
        </p:nvSpPr>
        <p:spPr>
          <a:xfrm>
            <a:off x="514350" y="781050"/>
            <a:ext cx="1077539" cy="369332"/>
          </a:xfrm>
          <a:prstGeom prst="rect">
            <a:avLst/>
          </a:prstGeom>
          <a:noFill/>
        </p:spPr>
        <p:txBody>
          <a:bodyPr wrap="none" rtlCol="0">
            <a:spAutoFit/>
          </a:bodyPr>
          <a:lstStyle/>
          <a:p>
            <a:r>
              <a:rPr lang="nl-BE" dirty="0"/>
              <a:t>Verkopen</a:t>
            </a:r>
          </a:p>
        </p:txBody>
      </p:sp>
      <p:sp>
        <p:nvSpPr>
          <p:cNvPr id="55" name="TextBox 54">
            <a:extLst>
              <a:ext uri="{FF2B5EF4-FFF2-40B4-BE49-F238E27FC236}">
                <a16:creationId xmlns:a16="http://schemas.microsoft.com/office/drawing/2014/main" id="{BD0D740C-91FB-46B5-B504-0F5780A5C9BA}"/>
              </a:ext>
            </a:extLst>
          </p:cNvPr>
          <p:cNvSpPr txBox="1"/>
          <p:nvPr/>
        </p:nvSpPr>
        <p:spPr>
          <a:xfrm>
            <a:off x="1677614" y="784741"/>
            <a:ext cx="1127488" cy="369332"/>
          </a:xfrm>
          <a:prstGeom prst="rect">
            <a:avLst/>
          </a:prstGeom>
          <a:noFill/>
        </p:spPr>
        <p:txBody>
          <a:bodyPr wrap="none" rtlCol="0">
            <a:spAutoFit/>
          </a:bodyPr>
          <a:lstStyle/>
          <a:p>
            <a:r>
              <a:rPr lang="nl-BE" dirty="0"/>
              <a:t>Aankopen</a:t>
            </a:r>
          </a:p>
        </p:txBody>
      </p:sp>
      <p:sp>
        <p:nvSpPr>
          <p:cNvPr id="56" name="TextBox 55">
            <a:extLst>
              <a:ext uri="{FF2B5EF4-FFF2-40B4-BE49-F238E27FC236}">
                <a16:creationId xmlns:a16="http://schemas.microsoft.com/office/drawing/2014/main" id="{D007A825-7DB7-4A40-9C22-527772C93652}"/>
              </a:ext>
            </a:extLst>
          </p:cNvPr>
          <p:cNvSpPr txBox="1"/>
          <p:nvPr/>
        </p:nvSpPr>
        <p:spPr>
          <a:xfrm>
            <a:off x="657483" y="605909"/>
            <a:ext cx="886781" cy="369332"/>
          </a:xfrm>
          <a:prstGeom prst="rect">
            <a:avLst/>
          </a:prstGeom>
          <a:noFill/>
        </p:spPr>
        <p:txBody>
          <a:bodyPr wrap="none" rtlCol="0">
            <a:spAutoFit/>
          </a:bodyPr>
          <a:lstStyle/>
          <a:p>
            <a:r>
              <a:rPr lang="nl-BE" dirty="0"/>
              <a:t>700000</a:t>
            </a:r>
          </a:p>
        </p:txBody>
      </p:sp>
      <p:sp>
        <p:nvSpPr>
          <p:cNvPr id="57" name="TextBox 56">
            <a:extLst>
              <a:ext uri="{FF2B5EF4-FFF2-40B4-BE49-F238E27FC236}">
                <a16:creationId xmlns:a16="http://schemas.microsoft.com/office/drawing/2014/main" id="{DC14CFAE-CCA6-481A-9657-756574D2A373}"/>
              </a:ext>
            </a:extLst>
          </p:cNvPr>
          <p:cNvSpPr txBox="1"/>
          <p:nvPr/>
        </p:nvSpPr>
        <p:spPr>
          <a:xfrm>
            <a:off x="1735022" y="596384"/>
            <a:ext cx="886781" cy="369332"/>
          </a:xfrm>
          <a:prstGeom prst="rect">
            <a:avLst/>
          </a:prstGeom>
          <a:noFill/>
        </p:spPr>
        <p:txBody>
          <a:bodyPr wrap="none" rtlCol="0">
            <a:spAutoFit/>
          </a:bodyPr>
          <a:lstStyle/>
          <a:p>
            <a:r>
              <a:rPr lang="nl-BE" dirty="0"/>
              <a:t>600000</a:t>
            </a:r>
          </a:p>
        </p:txBody>
      </p:sp>
      <p:sp>
        <p:nvSpPr>
          <p:cNvPr id="78" name="TextBox 77">
            <a:extLst>
              <a:ext uri="{FF2B5EF4-FFF2-40B4-BE49-F238E27FC236}">
                <a16:creationId xmlns:a16="http://schemas.microsoft.com/office/drawing/2014/main" id="{92631EFF-F1E5-4396-819C-12A7BB53DFC8}"/>
              </a:ext>
            </a:extLst>
          </p:cNvPr>
          <p:cNvSpPr txBox="1"/>
          <p:nvPr/>
        </p:nvSpPr>
        <p:spPr>
          <a:xfrm>
            <a:off x="705530" y="1313793"/>
            <a:ext cx="535724" cy="369332"/>
          </a:xfrm>
          <a:prstGeom prst="rect">
            <a:avLst/>
          </a:prstGeom>
          <a:noFill/>
        </p:spPr>
        <p:txBody>
          <a:bodyPr wrap="none" rtlCol="0">
            <a:spAutoFit/>
          </a:bodyPr>
          <a:lstStyle/>
          <a:p>
            <a:r>
              <a:rPr lang="nl-BE" dirty="0">
                <a:solidFill>
                  <a:srgbClr val="0070C0"/>
                </a:solidFill>
              </a:rPr>
              <a:t>500</a:t>
            </a:r>
          </a:p>
        </p:txBody>
      </p:sp>
      <p:sp>
        <p:nvSpPr>
          <p:cNvPr id="79" name="TextBox 78">
            <a:extLst>
              <a:ext uri="{FF2B5EF4-FFF2-40B4-BE49-F238E27FC236}">
                <a16:creationId xmlns:a16="http://schemas.microsoft.com/office/drawing/2014/main" id="{331E8B7E-A2CD-4788-9D79-ECA394FFE5BE}"/>
              </a:ext>
            </a:extLst>
          </p:cNvPr>
          <p:cNvSpPr txBox="1"/>
          <p:nvPr/>
        </p:nvSpPr>
        <p:spPr>
          <a:xfrm>
            <a:off x="789403" y="1140857"/>
            <a:ext cx="652743" cy="369332"/>
          </a:xfrm>
          <a:prstGeom prst="rect">
            <a:avLst/>
          </a:prstGeom>
          <a:noFill/>
        </p:spPr>
        <p:txBody>
          <a:bodyPr wrap="none" rtlCol="0">
            <a:spAutoFit/>
          </a:bodyPr>
          <a:lstStyle/>
          <a:p>
            <a:r>
              <a:rPr lang="nl-BE" dirty="0">
                <a:solidFill>
                  <a:srgbClr val="0070C0"/>
                </a:solidFill>
              </a:rPr>
              <a:t>1500</a:t>
            </a:r>
          </a:p>
        </p:txBody>
      </p:sp>
      <p:sp>
        <p:nvSpPr>
          <p:cNvPr id="80" name="TextBox 79">
            <a:extLst>
              <a:ext uri="{FF2B5EF4-FFF2-40B4-BE49-F238E27FC236}">
                <a16:creationId xmlns:a16="http://schemas.microsoft.com/office/drawing/2014/main" id="{2D4980D7-DEAD-4822-8088-C8ECAFBF214C}"/>
              </a:ext>
            </a:extLst>
          </p:cNvPr>
          <p:cNvSpPr txBox="1"/>
          <p:nvPr/>
        </p:nvSpPr>
        <p:spPr>
          <a:xfrm>
            <a:off x="496854" y="1441059"/>
            <a:ext cx="652743" cy="369332"/>
          </a:xfrm>
          <a:prstGeom prst="rect">
            <a:avLst/>
          </a:prstGeom>
          <a:noFill/>
        </p:spPr>
        <p:txBody>
          <a:bodyPr wrap="none" rtlCol="0">
            <a:spAutoFit/>
          </a:bodyPr>
          <a:lstStyle/>
          <a:p>
            <a:r>
              <a:rPr lang="nl-BE" dirty="0">
                <a:solidFill>
                  <a:srgbClr val="0070C0"/>
                </a:solidFill>
              </a:rPr>
              <a:t>1000</a:t>
            </a:r>
          </a:p>
        </p:txBody>
      </p:sp>
      <p:sp>
        <p:nvSpPr>
          <p:cNvPr id="81" name="TextBox 80">
            <a:extLst>
              <a:ext uri="{FF2B5EF4-FFF2-40B4-BE49-F238E27FC236}">
                <a16:creationId xmlns:a16="http://schemas.microsoft.com/office/drawing/2014/main" id="{0925863F-D852-4819-901F-50C09CA49AB6}"/>
              </a:ext>
            </a:extLst>
          </p:cNvPr>
          <p:cNvSpPr txBox="1"/>
          <p:nvPr/>
        </p:nvSpPr>
        <p:spPr>
          <a:xfrm>
            <a:off x="649254" y="1593459"/>
            <a:ext cx="535724" cy="369332"/>
          </a:xfrm>
          <a:prstGeom prst="rect">
            <a:avLst/>
          </a:prstGeom>
          <a:noFill/>
        </p:spPr>
        <p:txBody>
          <a:bodyPr wrap="none" rtlCol="0">
            <a:spAutoFit/>
          </a:bodyPr>
          <a:lstStyle/>
          <a:p>
            <a:r>
              <a:rPr lang="nl-BE" dirty="0">
                <a:solidFill>
                  <a:srgbClr val="0070C0"/>
                </a:solidFill>
              </a:rPr>
              <a:t>300</a:t>
            </a:r>
          </a:p>
        </p:txBody>
      </p:sp>
      <p:sp>
        <p:nvSpPr>
          <p:cNvPr id="82" name="TextBox 81">
            <a:extLst>
              <a:ext uri="{FF2B5EF4-FFF2-40B4-BE49-F238E27FC236}">
                <a16:creationId xmlns:a16="http://schemas.microsoft.com/office/drawing/2014/main" id="{A6C70203-D42C-43F9-8698-99C890DBAB1B}"/>
              </a:ext>
            </a:extLst>
          </p:cNvPr>
          <p:cNvSpPr txBox="1"/>
          <p:nvPr/>
        </p:nvSpPr>
        <p:spPr>
          <a:xfrm>
            <a:off x="801654" y="1745859"/>
            <a:ext cx="535724" cy="369332"/>
          </a:xfrm>
          <a:prstGeom prst="rect">
            <a:avLst/>
          </a:prstGeom>
          <a:noFill/>
        </p:spPr>
        <p:txBody>
          <a:bodyPr wrap="none" rtlCol="0">
            <a:spAutoFit/>
          </a:bodyPr>
          <a:lstStyle/>
          <a:p>
            <a:r>
              <a:rPr lang="nl-BE" dirty="0">
                <a:solidFill>
                  <a:srgbClr val="0070C0"/>
                </a:solidFill>
              </a:rPr>
              <a:t>150</a:t>
            </a:r>
          </a:p>
        </p:txBody>
      </p:sp>
      <p:sp>
        <p:nvSpPr>
          <p:cNvPr id="83" name="TextBox 82">
            <a:extLst>
              <a:ext uri="{FF2B5EF4-FFF2-40B4-BE49-F238E27FC236}">
                <a16:creationId xmlns:a16="http://schemas.microsoft.com/office/drawing/2014/main" id="{433799A6-29A2-4923-88F0-C5EF06B0834F}"/>
              </a:ext>
            </a:extLst>
          </p:cNvPr>
          <p:cNvSpPr txBox="1"/>
          <p:nvPr/>
        </p:nvSpPr>
        <p:spPr>
          <a:xfrm>
            <a:off x="642109" y="1898259"/>
            <a:ext cx="535724" cy="369332"/>
          </a:xfrm>
          <a:prstGeom prst="rect">
            <a:avLst/>
          </a:prstGeom>
          <a:noFill/>
        </p:spPr>
        <p:txBody>
          <a:bodyPr wrap="none" rtlCol="0">
            <a:spAutoFit/>
          </a:bodyPr>
          <a:lstStyle/>
          <a:p>
            <a:r>
              <a:rPr lang="nl-BE" dirty="0">
                <a:solidFill>
                  <a:srgbClr val="0070C0"/>
                </a:solidFill>
              </a:rPr>
              <a:t>100</a:t>
            </a:r>
          </a:p>
        </p:txBody>
      </p:sp>
      <p:sp>
        <p:nvSpPr>
          <p:cNvPr id="84" name="TextBox 83">
            <a:extLst>
              <a:ext uri="{FF2B5EF4-FFF2-40B4-BE49-F238E27FC236}">
                <a16:creationId xmlns:a16="http://schemas.microsoft.com/office/drawing/2014/main" id="{D5D2CD0E-93FF-49F8-9E4A-C42B534C8931}"/>
              </a:ext>
            </a:extLst>
          </p:cNvPr>
          <p:cNvSpPr txBox="1"/>
          <p:nvPr/>
        </p:nvSpPr>
        <p:spPr>
          <a:xfrm>
            <a:off x="468601" y="2082925"/>
            <a:ext cx="652743" cy="369332"/>
          </a:xfrm>
          <a:prstGeom prst="rect">
            <a:avLst/>
          </a:prstGeom>
          <a:noFill/>
        </p:spPr>
        <p:txBody>
          <a:bodyPr wrap="none" rtlCol="0">
            <a:spAutoFit/>
          </a:bodyPr>
          <a:lstStyle/>
          <a:p>
            <a:r>
              <a:rPr lang="nl-BE" dirty="0">
                <a:solidFill>
                  <a:srgbClr val="0070C0"/>
                </a:solidFill>
              </a:rPr>
              <a:t>2000</a:t>
            </a:r>
          </a:p>
        </p:txBody>
      </p:sp>
      <p:sp>
        <p:nvSpPr>
          <p:cNvPr id="85" name="TextBox 84">
            <a:extLst>
              <a:ext uri="{FF2B5EF4-FFF2-40B4-BE49-F238E27FC236}">
                <a16:creationId xmlns:a16="http://schemas.microsoft.com/office/drawing/2014/main" id="{D0051CE6-D027-476F-8738-8E89A6317812}"/>
              </a:ext>
            </a:extLst>
          </p:cNvPr>
          <p:cNvSpPr txBox="1"/>
          <p:nvPr/>
        </p:nvSpPr>
        <p:spPr>
          <a:xfrm>
            <a:off x="362658" y="2267839"/>
            <a:ext cx="652743" cy="369332"/>
          </a:xfrm>
          <a:prstGeom prst="rect">
            <a:avLst/>
          </a:prstGeom>
          <a:noFill/>
        </p:spPr>
        <p:txBody>
          <a:bodyPr wrap="none" rtlCol="0">
            <a:spAutoFit/>
          </a:bodyPr>
          <a:lstStyle/>
          <a:p>
            <a:r>
              <a:rPr lang="nl-BE" dirty="0">
                <a:solidFill>
                  <a:srgbClr val="0070C0"/>
                </a:solidFill>
              </a:rPr>
              <a:t>1100</a:t>
            </a:r>
          </a:p>
        </p:txBody>
      </p:sp>
      <p:cxnSp>
        <p:nvCxnSpPr>
          <p:cNvPr id="4" name="Straight Connector 3">
            <a:extLst>
              <a:ext uri="{FF2B5EF4-FFF2-40B4-BE49-F238E27FC236}">
                <a16:creationId xmlns:a16="http://schemas.microsoft.com/office/drawing/2014/main" id="{EDCABE2A-435A-4127-ABB8-B8BFDD34D85C}"/>
              </a:ext>
            </a:extLst>
          </p:cNvPr>
          <p:cNvCxnSpPr/>
          <p:nvPr/>
        </p:nvCxnSpPr>
        <p:spPr>
          <a:xfrm>
            <a:off x="281482" y="2637171"/>
            <a:ext cx="7880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BE63142B-6E97-4455-9AB9-527426E823B9}"/>
              </a:ext>
            </a:extLst>
          </p:cNvPr>
          <p:cNvSpPr txBox="1"/>
          <p:nvPr/>
        </p:nvSpPr>
        <p:spPr>
          <a:xfrm>
            <a:off x="198999" y="2610061"/>
            <a:ext cx="827471" cy="369332"/>
          </a:xfrm>
          <a:prstGeom prst="rect">
            <a:avLst/>
          </a:prstGeom>
          <a:noFill/>
        </p:spPr>
        <p:txBody>
          <a:bodyPr wrap="none" rtlCol="0">
            <a:spAutoFit/>
          </a:bodyPr>
          <a:lstStyle/>
          <a:p>
            <a:r>
              <a:rPr lang="nl-BE" dirty="0">
                <a:solidFill>
                  <a:srgbClr val="0070C0"/>
                </a:solidFill>
              </a:rPr>
              <a:t>90.000</a:t>
            </a:r>
          </a:p>
        </p:txBody>
      </p:sp>
      <p:sp>
        <p:nvSpPr>
          <p:cNvPr id="92" name="TextBox 91">
            <a:extLst>
              <a:ext uri="{FF2B5EF4-FFF2-40B4-BE49-F238E27FC236}">
                <a16:creationId xmlns:a16="http://schemas.microsoft.com/office/drawing/2014/main" id="{F9F60055-AD65-4E78-B6D0-6A6C27AAE8EE}"/>
              </a:ext>
            </a:extLst>
          </p:cNvPr>
          <p:cNvSpPr txBox="1"/>
          <p:nvPr/>
        </p:nvSpPr>
        <p:spPr>
          <a:xfrm>
            <a:off x="257548" y="1732521"/>
            <a:ext cx="540533" cy="369332"/>
          </a:xfrm>
          <a:prstGeom prst="rect">
            <a:avLst/>
          </a:prstGeom>
          <a:noFill/>
        </p:spPr>
        <p:txBody>
          <a:bodyPr wrap="none" rtlCol="0">
            <a:spAutoFit/>
          </a:bodyPr>
          <a:lstStyle/>
          <a:p>
            <a:r>
              <a:rPr lang="nl-BE" dirty="0"/>
              <a:t>Dec</a:t>
            </a:r>
          </a:p>
        </p:txBody>
      </p:sp>
      <p:sp>
        <p:nvSpPr>
          <p:cNvPr id="96" name="TextBox 95">
            <a:extLst>
              <a:ext uri="{FF2B5EF4-FFF2-40B4-BE49-F238E27FC236}">
                <a16:creationId xmlns:a16="http://schemas.microsoft.com/office/drawing/2014/main" id="{F93B092D-33F0-47A4-9932-DD81FC376D33}"/>
              </a:ext>
            </a:extLst>
          </p:cNvPr>
          <p:cNvSpPr txBox="1"/>
          <p:nvPr/>
        </p:nvSpPr>
        <p:spPr>
          <a:xfrm>
            <a:off x="1735022" y="1313793"/>
            <a:ext cx="827471" cy="369332"/>
          </a:xfrm>
          <a:prstGeom prst="rect">
            <a:avLst/>
          </a:prstGeom>
          <a:noFill/>
        </p:spPr>
        <p:txBody>
          <a:bodyPr wrap="none" rtlCol="0">
            <a:spAutoFit/>
          </a:bodyPr>
          <a:lstStyle/>
          <a:p>
            <a:r>
              <a:rPr lang="nl-BE" dirty="0">
                <a:solidFill>
                  <a:schemeClr val="accent6">
                    <a:lumMod val="75000"/>
                  </a:schemeClr>
                </a:solidFill>
              </a:rPr>
              <a:t>20.000</a:t>
            </a:r>
          </a:p>
        </p:txBody>
      </p:sp>
      <p:sp>
        <p:nvSpPr>
          <p:cNvPr id="97" name="TextBox 96">
            <a:extLst>
              <a:ext uri="{FF2B5EF4-FFF2-40B4-BE49-F238E27FC236}">
                <a16:creationId xmlns:a16="http://schemas.microsoft.com/office/drawing/2014/main" id="{78105A07-EF67-419E-8505-A194C18B5781}"/>
              </a:ext>
            </a:extLst>
          </p:cNvPr>
          <p:cNvSpPr txBox="1"/>
          <p:nvPr/>
        </p:nvSpPr>
        <p:spPr>
          <a:xfrm>
            <a:off x="1708241" y="2115191"/>
            <a:ext cx="827471" cy="369332"/>
          </a:xfrm>
          <a:prstGeom prst="rect">
            <a:avLst/>
          </a:prstGeom>
          <a:noFill/>
        </p:spPr>
        <p:txBody>
          <a:bodyPr wrap="none" rtlCol="0">
            <a:spAutoFit/>
          </a:bodyPr>
          <a:lstStyle/>
          <a:p>
            <a:r>
              <a:rPr lang="nl-BE" dirty="0">
                <a:solidFill>
                  <a:schemeClr val="accent6">
                    <a:lumMod val="75000"/>
                  </a:schemeClr>
                </a:solidFill>
              </a:rPr>
              <a:t>10.000</a:t>
            </a:r>
          </a:p>
        </p:txBody>
      </p:sp>
      <p:cxnSp>
        <p:nvCxnSpPr>
          <p:cNvPr id="98" name="Straight Connector 97">
            <a:extLst>
              <a:ext uri="{FF2B5EF4-FFF2-40B4-BE49-F238E27FC236}">
                <a16:creationId xmlns:a16="http://schemas.microsoft.com/office/drawing/2014/main" id="{79EA7BDD-9455-4A45-8ED6-26CDAC4B5951}"/>
              </a:ext>
            </a:extLst>
          </p:cNvPr>
          <p:cNvCxnSpPr/>
          <p:nvPr/>
        </p:nvCxnSpPr>
        <p:spPr>
          <a:xfrm>
            <a:off x="1673706" y="2632114"/>
            <a:ext cx="7880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53F40A4C-28FB-4594-A459-B2AB96BA1981}"/>
              </a:ext>
            </a:extLst>
          </p:cNvPr>
          <p:cNvSpPr txBox="1"/>
          <p:nvPr/>
        </p:nvSpPr>
        <p:spPr>
          <a:xfrm>
            <a:off x="1591223" y="2605004"/>
            <a:ext cx="827471" cy="369332"/>
          </a:xfrm>
          <a:prstGeom prst="rect">
            <a:avLst/>
          </a:prstGeom>
          <a:noFill/>
        </p:spPr>
        <p:txBody>
          <a:bodyPr wrap="none" rtlCol="0">
            <a:spAutoFit/>
          </a:bodyPr>
          <a:lstStyle/>
          <a:p>
            <a:r>
              <a:rPr lang="nl-BE" dirty="0">
                <a:solidFill>
                  <a:schemeClr val="accent6">
                    <a:lumMod val="75000"/>
                  </a:schemeClr>
                </a:solidFill>
              </a:rPr>
              <a:t>75.000</a:t>
            </a:r>
          </a:p>
        </p:txBody>
      </p:sp>
      <p:sp>
        <p:nvSpPr>
          <p:cNvPr id="5" name="Left Brace 4">
            <a:extLst>
              <a:ext uri="{FF2B5EF4-FFF2-40B4-BE49-F238E27FC236}">
                <a16:creationId xmlns:a16="http://schemas.microsoft.com/office/drawing/2014/main" id="{850BDC54-9AC4-4B0F-8246-60BD0EC21E34}"/>
              </a:ext>
            </a:extLst>
          </p:cNvPr>
          <p:cNvSpPr/>
          <p:nvPr/>
        </p:nvSpPr>
        <p:spPr>
          <a:xfrm rot="16200000">
            <a:off x="1219304" y="2022797"/>
            <a:ext cx="236149" cy="2147666"/>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01" name="TextBox 100">
            <a:extLst>
              <a:ext uri="{FF2B5EF4-FFF2-40B4-BE49-F238E27FC236}">
                <a16:creationId xmlns:a16="http://schemas.microsoft.com/office/drawing/2014/main" id="{1FD644E9-332B-4AB4-856C-2A43BE999414}"/>
              </a:ext>
            </a:extLst>
          </p:cNvPr>
          <p:cNvSpPr txBox="1"/>
          <p:nvPr/>
        </p:nvSpPr>
        <p:spPr>
          <a:xfrm>
            <a:off x="333850" y="3187456"/>
            <a:ext cx="2131417" cy="369332"/>
          </a:xfrm>
          <a:prstGeom prst="rect">
            <a:avLst/>
          </a:prstGeom>
          <a:noFill/>
        </p:spPr>
        <p:txBody>
          <a:bodyPr wrap="none" rtlCol="0">
            <a:spAutoFit/>
          </a:bodyPr>
          <a:lstStyle/>
          <a:p>
            <a:r>
              <a:rPr lang="nl-BE" dirty="0" err="1"/>
              <a:t>Bruto-marge</a:t>
            </a:r>
            <a:r>
              <a:rPr lang="nl-BE" dirty="0"/>
              <a:t>: 15.000</a:t>
            </a:r>
          </a:p>
        </p:txBody>
      </p:sp>
      <p:sp>
        <p:nvSpPr>
          <p:cNvPr id="102" name="TextBox 101">
            <a:extLst>
              <a:ext uri="{FF2B5EF4-FFF2-40B4-BE49-F238E27FC236}">
                <a16:creationId xmlns:a16="http://schemas.microsoft.com/office/drawing/2014/main" id="{A7166F45-1F74-40F9-9E9C-F6E0A35FF1B3}"/>
              </a:ext>
            </a:extLst>
          </p:cNvPr>
          <p:cNvSpPr txBox="1"/>
          <p:nvPr/>
        </p:nvSpPr>
        <p:spPr>
          <a:xfrm rot="20111457">
            <a:off x="736778" y="3178293"/>
            <a:ext cx="896399" cy="553998"/>
          </a:xfrm>
          <a:prstGeom prst="rect">
            <a:avLst/>
          </a:prstGeom>
          <a:noFill/>
        </p:spPr>
        <p:txBody>
          <a:bodyPr wrap="none" rtlCol="0">
            <a:spAutoFit/>
          </a:bodyPr>
          <a:lstStyle/>
          <a:p>
            <a:r>
              <a:rPr lang="nl-BE" sz="3000" b="1" dirty="0">
                <a:solidFill>
                  <a:srgbClr val="FF0000"/>
                </a:solidFill>
              </a:rPr>
              <a:t>????</a:t>
            </a:r>
          </a:p>
        </p:txBody>
      </p:sp>
      <p:grpSp>
        <p:nvGrpSpPr>
          <p:cNvPr id="103" name="Group 40">
            <a:extLst>
              <a:ext uri="{FF2B5EF4-FFF2-40B4-BE49-F238E27FC236}">
                <a16:creationId xmlns:a16="http://schemas.microsoft.com/office/drawing/2014/main" id="{300822CB-556D-4279-9C87-4FE182802738}"/>
              </a:ext>
            </a:extLst>
          </p:cNvPr>
          <p:cNvGrpSpPr>
            <a:grpSpLocks/>
          </p:cNvGrpSpPr>
          <p:nvPr/>
        </p:nvGrpSpPr>
        <p:grpSpPr bwMode="auto">
          <a:xfrm>
            <a:off x="4939946" y="2275320"/>
            <a:ext cx="1643138" cy="576506"/>
            <a:chOff x="3217" y="6817"/>
            <a:chExt cx="2340" cy="720"/>
          </a:xfrm>
        </p:grpSpPr>
        <p:sp>
          <p:nvSpPr>
            <p:cNvPr id="104" name="AutoShape 41">
              <a:extLst>
                <a:ext uri="{FF2B5EF4-FFF2-40B4-BE49-F238E27FC236}">
                  <a16:creationId xmlns:a16="http://schemas.microsoft.com/office/drawing/2014/main" id="{AE399B4E-DA94-4B2F-A944-D149A507A5DC}"/>
                </a:ext>
              </a:extLst>
            </p:cNvPr>
            <p:cNvSpPr>
              <a:spLocks noChangeArrowheads="1"/>
            </p:cNvSpPr>
            <p:nvPr/>
          </p:nvSpPr>
          <p:spPr bwMode="auto">
            <a:xfrm>
              <a:off x="321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5" name="AutoShape 42">
              <a:extLst>
                <a:ext uri="{FF2B5EF4-FFF2-40B4-BE49-F238E27FC236}">
                  <a16:creationId xmlns:a16="http://schemas.microsoft.com/office/drawing/2014/main" id="{D2328816-EC6F-4FDD-8720-705C6FB57D61}"/>
                </a:ext>
              </a:extLst>
            </p:cNvPr>
            <p:cNvSpPr>
              <a:spLocks noChangeArrowheads="1"/>
            </p:cNvSpPr>
            <p:nvPr/>
          </p:nvSpPr>
          <p:spPr bwMode="auto">
            <a:xfrm>
              <a:off x="393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6" name="AutoShape 43">
              <a:extLst>
                <a:ext uri="{FF2B5EF4-FFF2-40B4-BE49-F238E27FC236}">
                  <a16:creationId xmlns:a16="http://schemas.microsoft.com/office/drawing/2014/main" id="{5CDA7568-1A00-4D67-82C7-4150C06CE853}"/>
                </a:ext>
              </a:extLst>
            </p:cNvPr>
            <p:cNvSpPr>
              <a:spLocks noChangeArrowheads="1"/>
            </p:cNvSpPr>
            <p:nvPr/>
          </p:nvSpPr>
          <p:spPr bwMode="auto">
            <a:xfrm>
              <a:off x="465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7" name="Rectangle 44">
              <a:extLst>
                <a:ext uri="{FF2B5EF4-FFF2-40B4-BE49-F238E27FC236}">
                  <a16:creationId xmlns:a16="http://schemas.microsoft.com/office/drawing/2014/main" id="{D1DAE8D1-390C-49A6-BAC4-35CB526AC3CC}"/>
                </a:ext>
              </a:extLst>
            </p:cNvPr>
            <p:cNvSpPr>
              <a:spLocks noChangeArrowheads="1"/>
            </p:cNvSpPr>
            <p:nvPr/>
          </p:nvSpPr>
          <p:spPr bwMode="auto">
            <a:xfrm>
              <a:off x="3217" y="6997"/>
              <a:ext cx="2160" cy="540"/>
            </a:xfrm>
            <a:prstGeom prst="rect">
              <a:avLst/>
            </a:prstGeom>
            <a:solidFill>
              <a:srgbClr val="FF0000"/>
            </a:solidFill>
            <a:ln w="9525">
              <a:solidFill>
                <a:srgbClr val="000000"/>
              </a:solidFill>
              <a:miter lim="800000"/>
              <a:headEnd/>
              <a:tailEnd/>
            </a:ln>
          </p:spPr>
          <p:txBody>
            <a:bodyPr/>
            <a:lstStyle/>
            <a:p>
              <a:endParaRPr lang="nl-BE"/>
            </a:p>
          </p:txBody>
        </p:sp>
        <p:sp>
          <p:nvSpPr>
            <p:cNvPr id="108" name="Rectangle 45">
              <a:extLst>
                <a:ext uri="{FF2B5EF4-FFF2-40B4-BE49-F238E27FC236}">
                  <a16:creationId xmlns:a16="http://schemas.microsoft.com/office/drawing/2014/main" id="{A6B9BDEF-1DFC-4480-99C9-5C37F044DAB6}"/>
                </a:ext>
              </a:extLst>
            </p:cNvPr>
            <p:cNvSpPr>
              <a:spLocks noChangeArrowheads="1"/>
            </p:cNvSpPr>
            <p:nvPr/>
          </p:nvSpPr>
          <p:spPr bwMode="auto">
            <a:xfrm>
              <a:off x="411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109" name="Rectangle 46">
              <a:extLst>
                <a:ext uri="{FF2B5EF4-FFF2-40B4-BE49-F238E27FC236}">
                  <a16:creationId xmlns:a16="http://schemas.microsoft.com/office/drawing/2014/main" id="{8BCBDE13-ECF8-4ED6-82CA-5543ED5928B2}"/>
                </a:ext>
              </a:extLst>
            </p:cNvPr>
            <p:cNvSpPr>
              <a:spLocks noChangeArrowheads="1"/>
            </p:cNvSpPr>
            <p:nvPr/>
          </p:nvSpPr>
          <p:spPr bwMode="auto">
            <a:xfrm>
              <a:off x="357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110" name="Text Box 47">
              <a:extLst>
                <a:ext uri="{FF2B5EF4-FFF2-40B4-BE49-F238E27FC236}">
                  <a16:creationId xmlns:a16="http://schemas.microsoft.com/office/drawing/2014/main" id="{1CD16124-D3B6-4867-8C7C-4410A158DE81}"/>
                </a:ext>
              </a:extLst>
            </p:cNvPr>
            <p:cNvSpPr txBox="1">
              <a:spLocks noChangeArrowheads="1"/>
            </p:cNvSpPr>
            <p:nvPr/>
          </p:nvSpPr>
          <p:spPr bwMode="auto">
            <a:xfrm>
              <a:off x="4297" y="6949"/>
              <a:ext cx="12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Magazijn</a:t>
              </a:r>
              <a:endParaRPr lang="nl-NL"/>
            </a:p>
          </p:txBody>
        </p:sp>
      </p:grpSp>
      <p:sp>
        <p:nvSpPr>
          <p:cNvPr id="111" name="TextBox 110">
            <a:extLst>
              <a:ext uri="{FF2B5EF4-FFF2-40B4-BE49-F238E27FC236}">
                <a16:creationId xmlns:a16="http://schemas.microsoft.com/office/drawing/2014/main" id="{13007B8E-D5AE-47B6-A4E3-E4E299DA64E6}"/>
              </a:ext>
            </a:extLst>
          </p:cNvPr>
          <p:cNvSpPr txBox="1"/>
          <p:nvPr/>
        </p:nvSpPr>
        <p:spPr>
          <a:xfrm>
            <a:off x="3399235" y="2275320"/>
            <a:ext cx="1464825" cy="646331"/>
          </a:xfrm>
          <a:prstGeom prst="rect">
            <a:avLst/>
          </a:prstGeom>
          <a:noFill/>
        </p:spPr>
        <p:txBody>
          <a:bodyPr wrap="none" rtlCol="0">
            <a:spAutoFit/>
          </a:bodyPr>
          <a:lstStyle/>
          <a:p>
            <a:pPr algn="ctr"/>
            <a:r>
              <a:rPr lang="nl-BE" b="1" dirty="0"/>
              <a:t>31/12/20</a:t>
            </a:r>
          </a:p>
          <a:p>
            <a:r>
              <a:rPr lang="nl-BE" b="1" dirty="0"/>
              <a:t>Stock: 30.000</a:t>
            </a:r>
          </a:p>
        </p:txBody>
      </p:sp>
      <p:sp>
        <p:nvSpPr>
          <p:cNvPr id="112" name="TextBox 111">
            <a:extLst>
              <a:ext uri="{FF2B5EF4-FFF2-40B4-BE49-F238E27FC236}">
                <a16:creationId xmlns:a16="http://schemas.microsoft.com/office/drawing/2014/main" id="{BFB2C76D-A9DD-4CB7-B833-B410FA5F6C8A}"/>
              </a:ext>
            </a:extLst>
          </p:cNvPr>
          <p:cNvSpPr txBox="1"/>
          <p:nvPr/>
        </p:nvSpPr>
        <p:spPr>
          <a:xfrm>
            <a:off x="6551525" y="2331728"/>
            <a:ext cx="1464825" cy="646331"/>
          </a:xfrm>
          <a:prstGeom prst="rect">
            <a:avLst/>
          </a:prstGeom>
          <a:noFill/>
        </p:spPr>
        <p:txBody>
          <a:bodyPr wrap="none" rtlCol="0">
            <a:spAutoFit/>
          </a:bodyPr>
          <a:lstStyle/>
          <a:p>
            <a:pPr algn="ctr"/>
            <a:r>
              <a:rPr lang="nl-BE" b="1" dirty="0"/>
              <a:t>31/12/19</a:t>
            </a:r>
          </a:p>
          <a:p>
            <a:r>
              <a:rPr lang="nl-BE" b="1" dirty="0"/>
              <a:t>Stock: 70.000</a:t>
            </a:r>
          </a:p>
        </p:txBody>
      </p:sp>
      <p:sp>
        <p:nvSpPr>
          <p:cNvPr id="113" name="Left Brace 112">
            <a:extLst>
              <a:ext uri="{FF2B5EF4-FFF2-40B4-BE49-F238E27FC236}">
                <a16:creationId xmlns:a16="http://schemas.microsoft.com/office/drawing/2014/main" id="{76396E05-7BD7-4632-8559-C4FBC4A5255D}"/>
              </a:ext>
            </a:extLst>
          </p:cNvPr>
          <p:cNvSpPr/>
          <p:nvPr/>
        </p:nvSpPr>
        <p:spPr>
          <a:xfrm rot="16200000">
            <a:off x="5574664" y="929111"/>
            <a:ext cx="241859" cy="4373681"/>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15" name="Left Brace 114">
            <a:extLst>
              <a:ext uri="{FF2B5EF4-FFF2-40B4-BE49-F238E27FC236}">
                <a16:creationId xmlns:a16="http://schemas.microsoft.com/office/drawing/2014/main" id="{37A4948A-603C-41F7-B55D-ACE569235A9C}"/>
              </a:ext>
            </a:extLst>
          </p:cNvPr>
          <p:cNvSpPr/>
          <p:nvPr/>
        </p:nvSpPr>
        <p:spPr>
          <a:xfrm rot="16200000">
            <a:off x="3383345" y="622645"/>
            <a:ext cx="241859" cy="6052940"/>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16" name="TextBox 115">
            <a:extLst>
              <a:ext uri="{FF2B5EF4-FFF2-40B4-BE49-F238E27FC236}">
                <a16:creationId xmlns:a16="http://schemas.microsoft.com/office/drawing/2014/main" id="{34276EE6-59AE-49D0-AABB-8EAD94E11773}"/>
              </a:ext>
            </a:extLst>
          </p:cNvPr>
          <p:cNvSpPr txBox="1"/>
          <p:nvPr/>
        </p:nvSpPr>
        <p:spPr>
          <a:xfrm>
            <a:off x="2883220" y="3747897"/>
            <a:ext cx="2131417" cy="369332"/>
          </a:xfrm>
          <a:prstGeom prst="rect">
            <a:avLst/>
          </a:prstGeom>
          <a:noFill/>
        </p:spPr>
        <p:txBody>
          <a:bodyPr wrap="none" rtlCol="0">
            <a:spAutoFit/>
          </a:bodyPr>
          <a:lstStyle/>
          <a:p>
            <a:r>
              <a:rPr lang="nl-BE" dirty="0"/>
              <a:t>Brutomarge: -25.000</a:t>
            </a:r>
          </a:p>
        </p:txBody>
      </p:sp>
      <p:sp>
        <p:nvSpPr>
          <p:cNvPr id="121" name="TextBox 120">
            <a:extLst>
              <a:ext uri="{FF2B5EF4-FFF2-40B4-BE49-F238E27FC236}">
                <a16:creationId xmlns:a16="http://schemas.microsoft.com/office/drawing/2014/main" id="{7D54D0AD-87D9-4378-ADCF-E3C3273E1DF2}"/>
              </a:ext>
            </a:extLst>
          </p:cNvPr>
          <p:cNvSpPr txBox="1"/>
          <p:nvPr/>
        </p:nvSpPr>
        <p:spPr>
          <a:xfrm>
            <a:off x="7185158" y="2614801"/>
            <a:ext cx="827471" cy="369332"/>
          </a:xfrm>
          <a:prstGeom prst="rect">
            <a:avLst/>
          </a:prstGeom>
          <a:noFill/>
        </p:spPr>
        <p:txBody>
          <a:bodyPr wrap="none" rtlCol="0">
            <a:spAutoFit/>
          </a:bodyPr>
          <a:lstStyle/>
          <a:p>
            <a:r>
              <a:rPr lang="nl-BE" dirty="0"/>
              <a:t>70.000</a:t>
            </a:r>
          </a:p>
        </p:txBody>
      </p:sp>
      <p:sp>
        <p:nvSpPr>
          <p:cNvPr id="125" name="TextBox 124">
            <a:extLst>
              <a:ext uri="{FF2B5EF4-FFF2-40B4-BE49-F238E27FC236}">
                <a16:creationId xmlns:a16="http://schemas.microsoft.com/office/drawing/2014/main" id="{F248F6F2-D155-4021-AAC9-F03E42AC06C9}"/>
              </a:ext>
            </a:extLst>
          </p:cNvPr>
          <p:cNvSpPr txBox="1"/>
          <p:nvPr/>
        </p:nvSpPr>
        <p:spPr>
          <a:xfrm>
            <a:off x="4521520" y="3195409"/>
            <a:ext cx="1158779" cy="369332"/>
          </a:xfrm>
          <a:prstGeom prst="rect">
            <a:avLst/>
          </a:prstGeom>
          <a:noFill/>
        </p:spPr>
        <p:txBody>
          <a:bodyPr wrap="none" rtlCol="0">
            <a:spAutoFit/>
          </a:bodyPr>
          <a:lstStyle/>
          <a:p>
            <a:r>
              <a:rPr lang="nl-BE" dirty="0" err="1"/>
              <a:t>Voorr.wijz</a:t>
            </a:r>
            <a:r>
              <a:rPr lang="nl-BE" dirty="0"/>
              <a:t>.</a:t>
            </a:r>
          </a:p>
        </p:txBody>
      </p:sp>
      <p:sp>
        <p:nvSpPr>
          <p:cNvPr id="127" name="TextBox 126">
            <a:extLst>
              <a:ext uri="{FF2B5EF4-FFF2-40B4-BE49-F238E27FC236}">
                <a16:creationId xmlns:a16="http://schemas.microsoft.com/office/drawing/2014/main" id="{F6C7F181-BD68-4F1B-A8D8-6918E3DB08A1}"/>
              </a:ext>
            </a:extLst>
          </p:cNvPr>
          <p:cNvSpPr txBox="1"/>
          <p:nvPr/>
        </p:nvSpPr>
        <p:spPr>
          <a:xfrm>
            <a:off x="5597475" y="3197791"/>
            <a:ext cx="933269" cy="369332"/>
          </a:xfrm>
          <a:prstGeom prst="rect">
            <a:avLst/>
          </a:prstGeom>
          <a:noFill/>
        </p:spPr>
        <p:txBody>
          <a:bodyPr wrap="none" rtlCol="0">
            <a:spAutoFit/>
          </a:bodyPr>
          <a:lstStyle/>
          <a:p>
            <a:r>
              <a:rPr lang="nl-BE" dirty="0"/>
              <a:t>  40.000</a:t>
            </a:r>
          </a:p>
        </p:txBody>
      </p:sp>
      <p:sp>
        <p:nvSpPr>
          <p:cNvPr id="128" name="TextBox 127">
            <a:extLst>
              <a:ext uri="{FF2B5EF4-FFF2-40B4-BE49-F238E27FC236}">
                <a16:creationId xmlns:a16="http://schemas.microsoft.com/office/drawing/2014/main" id="{EB4A2C0B-A4A0-482A-BBFF-34BAED492523}"/>
              </a:ext>
            </a:extLst>
          </p:cNvPr>
          <p:cNvSpPr txBox="1"/>
          <p:nvPr/>
        </p:nvSpPr>
        <p:spPr>
          <a:xfrm>
            <a:off x="5569859" y="3195409"/>
            <a:ext cx="255198" cy="369332"/>
          </a:xfrm>
          <a:prstGeom prst="rect">
            <a:avLst/>
          </a:prstGeom>
          <a:noFill/>
        </p:spPr>
        <p:txBody>
          <a:bodyPr wrap="none" rtlCol="0">
            <a:spAutoFit/>
          </a:bodyPr>
          <a:lstStyle/>
          <a:p>
            <a:r>
              <a:rPr lang="nl-BE" dirty="0"/>
              <a:t>-</a:t>
            </a:r>
          </a:p>
        </p:txBody>
      </p:sp>
      <p:sp>
        <p:nvSpPr>
          <p:cNvPr id="129" name="TextBox 128">
            <a:extLst>
              <a:ext uri="{FF2B5EF4-FFF2-40B4-BE49-F238E27FC236}">
                <a16:creationId xmlns:a16="http://schemas.microsoft.com/office/drawing/2014/main" id="{D7F4D53A-816B-4A94-B535-E2784D4462D8}"/>
              </a:ext>
            </a:extLst>
          </p:cNvPr>
          <p:cNvSpPr txBox="1"/>
          <p:nvPr/>
        </p:nvSpPr>
        <p:spPr>
          <a:xfrm>
            <a:off x="5599252" y="3197966"/>
            <a:ext cx="933269" cy="369332"/>
          </a:xfrm>
          <a:prstGeom prst="rect">
            <a:avLst/>
          </a:prstGeom>
          <a:noFill/>
        </p:spPr>
        <p:txBody>
          <a:bodyPr wrap="none" rtlCol="0">
            <a:spAutoFit/>
          </a:bodyPr>
          <a:lstStyle/>
          <a:p>
            <a:r>
              <a:rPr lang="nl-BE" dirty="0"/>
              <a:t>  40.000</a:t>
            </a:r>
          </a:p>
        </p:txBody>
      </p:sp>
      <p:sp>
        <p:nvSpPr>
          <p:cNvPr id="130" name="TextBox 129">
            <a:extLst>
              <a:ext uri="{FF2B5EF4-FFF2-40B4-BE49-F238E27FC236}">
                <a16:creationId xmlns:a16="http://schemas.microsoft.com/office/drawing/2014/main" id="{08A3BE26-C5FA-44FE-902A-AF754F516A0E}"/>
              </a:ext>
            </a:extLst>
          </p:cNvPr>
          <p:cNvSpPr txBox="1"/>
          <p:nvPr/>
        </p:nvSpPr>
        <p:spPr>
          <a:xfrm>
            <a:off x="5600293" y="3195409"/>
            <a:ext cx="933269" cy="369332"/>
          </a:xfrm>
          <a:prstGeom prst="rect">
            <a:avLst/>
          </a:prstGeom>
          <a:noFill/>
        </p:spPr>
        <p:txBody>
          <a:bodyPr wrap="none" rtlCol="0">
            <a:spAutoFit/>
          </a:bodyPr>
          <a:lstStyle/>
          <a:p>
            <a:r>
              <a:rPr lang="nl-BE" dirty="0"/>
              <a:t>  40.000</a:t>
            </a:r>
          </a:p>
        </p:txBody>
      </p:sp>
      <p:sp>
        <p:nvSpPr>
          <p:cNvPr id="131" name="TextBox 130">
            <a:extLst>
              <a:ext uri="{FF2B5EF4-FFF2-40B4-BE49-F238E27FC236}">
                <a16:creationId xmlns:a16="http://schemas.microsoft.com/office/drawing/2014/main" id="{1F82E7CD-9B8F-4DEF-AD1F-4464BAA1A289}"/>
              </a:ext>
            </a:extLst>
          </p:cNvPr>
          <p:cNvSpPr txBox="1"/>
          <p:nvPr/>
        </p:nvSpPr>
        <p:spPr>
          <a:xfrm>
            <a:off x="4531045" y="3195409"/>
            <a:ext cx="1158779" cy="369332"/>
          </a:xfrm>
          <a:prstGeom prst="rect">
            <a:avLst/>
          </a:prstGeom>
          <a:noFill/>
        </p:spPr>
        <p:txBody>
          <a:bodyPr wrap="none" rtlCol="0">
            <a:spAutoFit/>
          </a:bodyPr>
          <a:lstStyle/>
          <a:p>
            <a:r>
              <a:rPr lang="nl-BE" dirty="0" err="1"/>
              <a:t>Voorr.wijz</a:t>
            </a:r>
            <a:r>
              <a:rPr lang="nl-BE" dirty="0"/>
              <a:t>.</a:t>
            </a:r>
          </a:p>
        </p:txBody>
      </p:sp>
      <p:sp>
        <p:nvSpPr>
          <p:cNvPr id="137" name="TextBox 136">
            <a:extLst>
              <a:ext uri="{FF2B5EF4-FFF2-40B4-BE49-F238E27FC236}">
                <a16:creationId xmlns:a16="http://schemas.microsoft.com/office/drawing/2014/main" id="{0185A610-680F-4A63-9C4A-344C06DA36DD}"/>
              </a:ext>
            </a:extLst>
          </p:cNvPr>
          <p:cNvSpPr txBox="1"/>
          <p:nvPr/>
        </p:nvSpPr>
        <p:spPr>
          <a:xfrm>
            <a:off x="3482983" y="294516"/>
            <a:ext cx="2445478" cy="646331"/>
          </a:xfrm>
          <a:prstGeom prst="rect">
            <a:avLst/>
          </a:prstGeom>
          <a:noFill/>
        </p:spPr>
        <p:txBody>
          <a:bodyPr wrap="none" rtlCol="0">
            <a:spAutoFit/>
          </a:bodyPr>
          <a:lstStyle/>
          <a:p>
            <a:r>
              <a:rPr lang="nl-BE" sz="3600" b="1" dirty="0"/>
              <a:t>VOORRAAD</a:t>
            </a:r>
          </a:p>
        </p:txBody>
      </p:sp>
      <p:grpSp>
        <p:nvGrpSpPr>
          <p:cNvPr id="62" name="Group 61">
            <a:extLst>
              <a:ext uri="{FF2B5EF4-FFF2-40B4-BE49-F238E27FC236}">
                <a16:creationId xmlns:a16="http://schemas.microsoft.com/office/drawing/2014/main" id="{B6225B7F-5F43-4664-835D-5BC084E22E8C}"/>
              </a:ext>
            </a:extLst>
          </p:cNvPr>
          <p:cNvGrpSpPr/>
          <p:nvPr/>
        </p:nvGrpSpPr>
        <p:grpSpPr>
          <a:xfrm>
            <a:off x="2499350" y="1249611"/>
            <a:ext cx="723762" cy="1097772"/>
            <a:chOff x="7359417" y="2028652"/>
            <a:chExt cx="723762" cy="1097772"/>
          </a:xfrm>
        </p:grpSpPr>
        <p:grpSp>
          <p:nvGrpSpPr>
            <p:cNvPr id="63" name="Group 49">
              <a:extLst>
                <a:ext uri="{FF2B5EF4-FFF2-40B4-BE49-F238E27FC236}">
                  <a16:creationId xmlns:a16="http://schemas.microsoft.com/office/drawing/2014/main" id="{75AECC6C-0E13-4BFC-8EA6-A1F0CB09C436}"/>
                </a:ext>
              </a:extLst>
            </p:cNvPr>
            <p:cNvGrpSpPr>
              <a:grpSpLocks/>
            </p:cNvGrpSpPr>
            <p:nvPr/>
          </p:nvGrpSpPr>
          <p:grpSpPr bwMode="auto">
            <a:xfrm>
              <a:off x="7422685" y="2028652"/>
              <a:ext cx="377491" cy="1097772"/>
              <a:chOff x="5917" y="13117"/>
              <a:chExt cx="893" cy="1980"/>
            </a:xfrm>
          </p:grpSpPr>
          <p:sp>
            <p:nvSpPr>
              <p:cNvPr id="74" name="Rectangle 50">
                <a:extLst>
                  <a:ext uri="{FF2B5EF4-FFF2-40B4-BE49-F238E27FC236}">
                    <a16:creationId xmlns:a16="http://schemas.microsoft.com/office/drawing/2014/main" id="{E95911DC-7100-4D5F-A2C3-7F3CCE411BF7}"/>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75" name="Freeform 51">
                <a:extLst>
                  <a:ext uri="{FF2B5EF4-FFF2-40B4-BE49-F238E27FC236}">
                    <a16:creationId xmlns:a16="http://schemas.microsoft.com/office/drawing/2014/main" id="{1934A73F-E3DE-4E8E-8E0A-46ACBE32770D}"/>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76" name="Oval 52">
                <a:extLst>
                  <a:ext uri="{FF2B5EF4-FFF2-40B4-BE49-F238E27FC236}">
                    <a16:creationId xmlns:a16="http://schemas.microsoft.com/office/drawing/2014/main" id="{2C65B62D-FCFA-4DF6-A2A6-19155D3BE120}"/>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77" name="Line 53">
                <a:extLst>
                  <a:ext uri="{FF2B5EF4-FFF2-40B4-BE49-F238E27FC236}">
                    <a16:creationId xmlns:a16="http://schemas.microsoft.com/office/drawing/2014/main" id="{40FED5AC-9969-4646-A8B5-203C9737D035}"/>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6" name="Line 54">
                <a:extLst>
                  <a:ext uri="{FF2B5EF4-FFF2-40B4-BE49-F238E27FC236}">
                    <a16:creationId xmlns:a16="http://schemas.microsoft.com/office/drawing/2014/main" id="{D79FDE5F-3B7B-44B5-9CE0-F0E3671F2CEF}"/>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64" name="Text Box 56">
              <a:extLst>
                <a:ext uri="{FF2B5EF4-FFF2-40B4-BE49-F238E27FC236}">
                  <a16:creationId xmlns:a16="http://schemas.microsoft.com/office/drawing/2014/main" id="{C2CEBB9E-B82D-4359-96D6-0712A7FA33AD}"/>
                </a:ext>
              </a:extLst>
            </p:cNvPr>
            <p:cNvSpPr txBox="1">
              <a:spLocks noChangeArrowheads="1"/>
            </p:cNvSpPr>
            <p:nvPr/>
          </p:nvSpPr>
          <p:spPr bwMode="auto">
            <a:xfrm>
              <a:off x="7359417" y="2269479"/>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grpSp>
          <p:nvGrpSpPr>
            <p:cNvPr id="65" name="Group 49">
              <a:extLst>
                <a:ext uri="{FF2B5EF4-FFF2-40B4-BE49-F238E27FC236}">
                  <a16:creationId xmlns:a16="http://schemas.microsoft.com/office/drawing/2014/main" id="{C9861802-B52C-4409-A437-EB70E5901F54}"/>
                </a:ext>
              </a:extLst>
            </p:cNvPr>
            <p:cNvGrpSpPr>
              <a:grpSpLocks/>
            </p:cNvGrpSpPr>
            <p:nvPr/>
          </p:nvGrpSpPr>
          <p:grpSpPr bwMode="auto">
            <a:xfrm>
              <a:off x="7723609" y="2039956"/>
              <a:ext cx="359570" cy="1042514"/>
              <a:chOff x="5917" y="13117"/>
              <a:chExt cx="877" cy="1980"/>
            </a:xfrm>
          </p:grpSpPr>
          <p:sp>
            <p:nvSpPr>
              <p:cNvPr id="69" name="Rectangle 50">
                <a:extLst>
                  <a:ext uri="{FF2B5EF4-FFF2-40B4-BE49-F238E27FC236}">
                    <a16:creationId xmlns:a16="http://schemas.microsoft.com/office/drawing/2014/main" id="{8232FDF0-02BA-4E43-801C-CCFC0E5D486D}"/>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70" name="Freeform 51">
                <a:extLst>
                  <a:ext uri="{FF2B5EF4-FFF2-40B4-BE49-F238E27FC236}">
                    <a16:creationId xmlns:a16="http://schemas.microsoft.com/office/drawing/2014/main" id="{F3490737-BDF0-419B-9F4C-973CEF0FDEAC}"/>
                  </a:ext>
                </a:extLst>
              </p:cNvPr>
              <p:cNvSpPr>
                <a:spLocks/>
              </p:cNvSpPr>
              <p:nvPr/>
            </p:nvSpPr>
            <p:spPr bwMode="auto">
              <a:xfrm>
                <a:off x="6434"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71" name="Oval 52">
                <a:extLst>
                  <a:ext uri="{FF2B5EF4-FFF2-40B4-BE49-F238E27FC236}">
                    <a16:creationId xmlns:a16="http://schemas.microsoft.com/office/drawing/2014/main" id="{2D3263A4-BCE5-4396-A167-9B8C69287A3F}"/>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72" name="Line 53">
                <a:extLst>
                  <a:ext uri="{FF2B5EF4-FFF2-40B4-BE49-F238E27FC236}">
                    <a16:creationId xmlns:a16="http://schemas.microsoft.com/office/drawing/2014/main" id="{451736A1-EE71-487E-B4C2-408435910627}"/>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3" name="Line 54">
                <a:extLst>
                  <a:ext uri="{FF2B5EF4-FFF2-40B4-BE49-F238E27FC236}">
                    <a16:creationId xmlns:a16="http://schemas.microsoft.com/office/drawing/2014/main" id="{55BD8B3C-6455-4CE4-8799-537123EB9D5B}"/>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66" name="Text Box 56">
              <a:extLst>
                <a:ext uri="{FF2B5EF4-FFF2-40B4-BE49-F238E27FC236}">
                  <a16:creationId xmlns:a16="http://schemas.microsoft.com/office/drawing/2014/main" id="{CBF2584A-EA30-4CE5-93E4-F9BCF7CCCDA5}"/>
                </a:ext>
              </a:extLst>
            </p:cNvPr>
            <p:cNvSpPr txBox="1">
              <a:spLocks noChangeArrowheads="1"/>
            </p:cNvSpPr>
            <p:nvPr/>
          </p:nvSpPr>
          <p:spPr bwMode="auto">
            <a:xfrm>
              <a:off x="7670304" y="2275956"/>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sp>
          <p:nvSpPr>
            <p:cNvPr id="67" name="Freeform: Shape 66">
              <a:extLst>
                <a:ext uri="{FF2B5EF4-FFF2-40B4-BE49-F238E27FC236}">
                  <a16:creationId xmlns:a16="http://schemas.microsoft.com/office/drawing/2014/main" id="{A8A4B166-4A88-4E67-8A41-CD9EC1D1EB9D}"/>
                </a:ext>
              </a:extLst>
            </p:cNvPr>
            <p:cNvSpPr/>
            <p:nvPr/>
          </p:nvSpPr>
          <p:spPr>
            <a:xfrm>
              <a:off x="7448696" y="2048611"/>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8" name="Freeform: Shape 67">
              <a:extLst>
                <a:ext uri="{FF2B5EF4-FFF2-40B4-BE49-F238E27FC236}">
                  <a16:creationId xmlns:a16="http://schemas.microsoft.com/office/drawing/2014/main" id="{2BF4B497-EEF7-4539-AD4F-205D6A030858}"/>
                </a:ext>
              </a:extLst>
            </p:cNvPr>
            <p:cNvSpPr/>
            <p:nvPr/>
          </p:nvSpPr>
          <p:spPr>
            <a:xfrm>
              <a:off x="7736053" y="2051618"/>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8" name="TextBox 7">
            <a:extLst>
              <a:ext uri="{FF2B5EF4-FFF2-40B4-BE49-F238E27FC236}">
                <a16:creationId xmlns:a16="http://schemas.microsoft.com/office/drawing/2014/main" id="{2A3DE209-49EC-4B0F-B2EB-C6CBA720CED3}"/>
              </a:ext>
            </a:extLst>
          </p:cNvPr>
          <p:cNvSpPr txBox="1"/>
          <p:nvPr/>
        </p:nvSpPr>
        <p:spPr>
          <a:xfrm>
            <a:off x="1682913" y="1568022"/>
            <a:ext cx="824265" cy="646331"/>
          </a:xfrm>
          <a:prstGeom prst="rect">
            <a:avLst/>
          </a:prstGeom>
          <a:noFill/>
        </p:spPr>
        <p:txBody>
          <a:bodyPr wrap="none" rtlCol="0">
            <a:spAutoFit/>
          </a:bodyPr>
          <a:lstStyle/>
          <a:p>
            <a:r>
              <a:rPr lang="nl-BE" sz="3600" b="1" dirty="0">
                <a:solidFill>
                  <a:srgbClr val="FF0000"/>
                </a:solidFill>
              </a:rPr>
              <a:t>???</a:t>
            </a:r>
          </a:p>
        </p:txBody>
      </p:sp>
      <p:sp>
        <p:nvSpPr>
          <p:cNvPr id="9" name="TextBox 8">
            <a:extLst>
              <a:ext uri="{FF2B5EF4-FFF2-40B4-BE49-F238E27FC236}">
                <a16:creationId xmlns:a16="http://schemas.microsoft.com/office/drawing/2014/main" id="{53D1E33A-5F7B-4CF8-BF73-9AC85E0713F6}"/>
              </a:ext>
            </a:extLst>
          </p:cNvPr>
          <p:cNvSpPr txBox="1"/>
          <p:nvPr/>
        </p:nvSpPr>
        <p:spPr>
          <a:xfrm>
            <a:off x="2499350" y="2504534"/>
            <a:ext cx="587020" cy="369332"/>
          </a:xfrm>
          <a:prstGeom prst="rect">
            <a:avLst/>
          </a:prstGeom>
          <a:noFill/>
          <a:ln>
            <a:noFill/>
          </a:ln>
        </p:spPr>
        <p:txBody>
          <a:bodyPr wrap="none" rtlCol="0">
            <a:spAutoFit/>
          </a:bodyPr>
          <a:lstStyle/>
          <a:p>
            <a:r>
              <a:rPr lang="nl-BE" b="1" dirty="0">
                <a:solidFill>
                  <a:srgbClr val="FF0000"/>
                </a:solidFill>
              </a:rPr>
              <a:t>20%</a:t>
            </a:r>
          </a:p>
        </p:txBody>
      </p:sp>
      <p:sp>
        <p:nvSpPr>
          <p:cNvPr id="87" name="TextBox 86">
            <a:extLst>
              <a:ext uri="{FF2B5EF4-FFF2-40B4-BE49-F238E27FC236}">
                <a16:creationId xmlns:a16="http://schemas.microsoft.com/office/drawing/2014/main" id="{49C74CA7-F481-447B-9986-1940C5D7177E}"/>
              </a:ext>
            </a:extLst>
          </p:cNvPr>
          <p:cNvSpPr txBox="1"/>
          <p:nvPr/>
        </p:nvSpPr>
        <p:spPr>
          <a:xfrm>
            <a:off x="3072863" y="4376629"/>
            <a:ext cx="652743" cy="369332"/>
          </a:xfrm>
          <a:prstGeom prst="rect">
            <a:avLst/>
          </a:prstGeom>
          <a:noFill/>
        </p:spPr>
        <p:txBody>
          <a:bodyPr wrap="none" rtlCol="0">
            <a:spAutoFit/>
          </a:bodyPr>
          <a:lstStyle/>
          <a:p>
            <a:r>
              <a:rPr lang="nl-BE" b="1" dirty="0"/>
              <a:t>2019</a:t>
            </a:r>
          </a:p>
        </p:txBody>
      </p:sp>
      <p:sp>
        <p:nvSpPr>
          <p:cNvPr id="89" name="TextBox 88">
            <a:extLst>
              <a:ext uri="{FF2B5EF4-FFF2-40B4-BE49-F238E27FC236}">
                <a16:creationId xmlns:a16="http://schemas.microsoft.com/office/drawing/2014/main" id="{FC09889B-6BD8-4480-AABC-140AAEBF0D94}"/>
              </a:ext>
            </a:extLst>
          </p:cNvPr>
          <p:cNvSpPr txBox="1"/>
          <p:nvPr/>
        </p:nvSpPr>
        <p:spPr>
          <a:xfrm>
            <a:off x="4052979" y="4376629"/>
            <a:ext cx="652743" cy="369332"/>
          </a:xfrm>
          <a:prstGeom prst="rect">
            <a:avLst/>
          </a:prstGeom>
          <a:noFill/>
        </p:spPr>
        <p:txBody>
          <a:bodyPr wrap="none" rtlCol="0">
            <a:spAutoFit/>
          </a:bodyPr>
          <a:lstStyle/>
          <a:p>
            <a:r>
              <a:rPr lang="nl-BE" b="1" dirty="0"/>
              <a:t>2020</a:t>
            </a:r>
          </a:p>
        </p:txBody>
      </p:sp>
      <p:sp>
        <p:nvSpPr>
          <p:cNvPr id="90" name="TextBox 89">
            <a:extLst>
              <a:ext uri="{FF2B5EF4-FFF2-40B4-BE49-F238E27FC236}">
                <a16:creationId xmlns:a16="http://schemas.microsoft.com/office/drawing/2014/main" id="{2633B540-E5EC-4DD1-8871-1D173056BF88}"/>
              </a:ext>
            </a:extLst>
          </p:cNvPr>
          <p:cNvSpPr txBox="1"/>
          <p:nvPr/>
        </p:nvSpPr>
        <p:spPr>
          <a:xfrm>
            <a:off x="1005494" y="4737061"/>
            <a:ext cx="1077539" cy="369332"/>
          </a:xfrm>
          <a:prstGeom prst="rect">
            <a:avLst/>
          </a:prstGeom>
          <a:noFill/>
        </p:spPr>
        <p:txBody>
          <a:bodyPr wrap="none" rtlCol="0">
            <a:spAutoFit/>
          </a:bodyPr>
          <a:lstStyle/>
          <a:p>
            <a:r>
              <a:rPr lang="nl-BE" dirty="0"/>
              <a:t>Verkopen</a:t>
            </a:r>
          </a:p>
        </p:txBody>
      </p:sp>
      <p:sp>
        <p:nvSpPr>
          <p:cNvPr id="91" name="TextBox 90">
            <a:extLst>
              <a:ext uri="{FF2B5EF4-FFF2-40B4-BE49-F238E27FC236}">
                <a16:creationId xmlns:a16="http://schemas.microsoft.com/office/drawing/2014/main" id="{F88711E4-4A3A-4311-8903-730A52F3D3D5}"/>
              </a:ext>
            </a:extLst>
          </p:cNvPr>
          <p:cNvSpPr txBox="1"/>
          <p:nvPr/>
        </p:nvSpPr>
        <p:spPr>
          <a:xfrm>
            <a:off x="940235" y="5079875"/>
            <a:ext cx="1127488" cy="369332"/>
          </a:xfrm>
          <a:prstGeom prst="rect">
            <a:avLst/>
          </a:prstGeom>
          <a:noFill/>
        </p:spPr>
        <p:txBody>
          <a:bodyPr wrap="none" rtlCol="0">
            <a:spAutoFit/>
          </a:bodyPr>
          <a:lstStyle/>
          <a:p>
            <a:r>
              <a:rPr lang="nl-BE" dirty="0"/>
              <a:t>Aankopen</a:t>
            </a:r>
          </a:p>
        </p:txBody>
      </p:sp>
      <p:sp>
        <p:nvSpPr>
          <p:cNvPr id="95" name="TextBox 94">
            <a:extLst>
              <a:ext uri="{FF2B5EF4-FFF2-40B4-BE49-F238E27FC236}">
                <a16:creationId xmlns:a16="http://schemas.microsoft.com/office/drawing/2014/main" id="{34B8BC5A-7D2D-48B9-BED1-1CE3135AFB0F}"/>
              </a:ext>
            </a:extLst>
          </p:cNvPr>
          <p:cNvSpPr txBox="1"/>
          <p:nvPr/>
        </p:nvSpPr>
        <p:spPr>
          <a:xfrm>
            <a:off x="963197" y="5385731"/>
            <a:ext cx="1158779" cy="369332"/>
          </a:xfrm>
          <a:prstGeom prst="rect">
            <a:avLst/>
          </a:prstGeom>
          <a:noFill/>
        </p:spPr>
        <p:txBody>
          <a:bodyPr wrap="none" rtlCol="0">
            <a:spAutoFit/>
          </a:bodyPr>
          <a:lstStyle/>
          <a:p>
            <a:r>
              <a:rPr lang="nl-BE" dirty="0" err="1"/>
              <a:t>Voorr.wijz</a:t>
            </a:r>
            <a:r>
              <a:rPr lang="nl-BE" dirty="0"/>
              <a:t>.</a:t>
            </a:r>
          </a:p>
        </p:txBody>
      </p:sp>
      <p:grpSp>
        <p:nvGrpSpPr>
          <p:cNvPr id="126" name="Group 125">
            <a:extLst>
              <a:ext uri="{FF2B5EF4-FFF2-40B4-BE49-F238E27FC236}">
                <a16:creationId xmlns:a16="http://schemas.microsoft.com/office/drawing/2014/main" id="{380992BF-C7A1-4CC4-BA1E-53C721FF1D5F}"/>
              </a:ext>
            </a:extLst>
          </p:cNvPr>
          <p:cNvGrpSpPr/>
          <p:nvPr/>
        </p:nvGrpSpPr>
        <p:grpSpPr>
          <a:xfrm>
            <a:off x="842519" y="1336253"/>
            <a:ext cx="915700" cy="1097772"/>
            <a:chOff x="4330976" y="1964167"/>
            <a:chExt cx="915700" cy="1097772"/>
          </a:xfrm>
        </p:grpSpPr>
        <p:sp>
          <p:nvSpPr>
            <p:cNvPr id="138" name="Freeform: Shape 137">
              <a:extLst>
                <a:ext uri="{FF2B5EF4-FFF2-40B4-BE49-F238E27FC236}">
                  <a16:creationId xmlns:a16="http://schemas.microsoft.com/office/drawing/2014/main" id="{08E984FD-A4FF-4558-9908-6633752CF76B}"/>
                </a:ext>
              </a:extLst>
            </p:cNvPr>
            <p:cNvSpPr/>
            <p:nvPr/>
          </p:nvSpPr>
          <p:spPr>
            <a:xfrm>
              <a:off x="4432561" y="1981850"/>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39" name="Group 49">
              <a:extLst>
                <a:ext uri="{FF2B5EF4-FFF2-40B4-BE49-F238E27FC236}">
                  <a16:creationId xmlns:a16="http://schemas.microsoft.com/office/drawing/2014/main" id="{847DDBCC-49D7-48CA-8A62-676B8D77B089}"/>
                </a:ext>
              </a:extLst>
            </p:cNvPr>
            <p:cNvGrpSpPr>
              <a:grpSpLocks/>
            </p:cNvGrpSpPr>
            <p:nvPr/>
          </p:nvGrpSpPr>
          <p:grpSpPr bwMode="auto">
            <a:xfrm>
              <a:off x="4402758" y="1964167"/>
              <a:ext cx="377491" cy="1097772"/>
              <a:chOff x="5917" y="13117"/>
              <a:chExt cx="893" cy="1980"/>
            </a:xfrm>
          </p:grpSpPr>
          <p:sp>
            <p:nvSpPr>
              <p:cNvPr id="157" name="Rectangle 50">
                <a:extLst>
                  <a:ext uri="{FF2B5EF4-FFF2-40B4-BE49-F238E27FC236}">
                    <a16:creationId xmlns:a16="http://schemas.microsoft.com/office/drawing/2014/main" id="{7E4EFE45-DD8A-43E3-B251-197B0FC7A12F}"/>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58" name="Freeform 51">
                <a:extLst>
                  <a:ext uri="{FF2B5EF4-FFF2-40B4-BE49-F238E27FC236}">
                    <a16:creationId xmlns:a16="http://schemas.microsoft.com/office/drawing/2014/main" id="{86E4930E-B686-4784-8887-61FBD9EAE692}"/>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59" name="Oval 52">
                <a:extLst>
                  <a:ext uri="{FF2B5EF4-FFF2-40B4-BE49-F238E27FC236}">
                    <a16:creationId xmlns:a16="http://schemas.microsoft.com/office/drawing/2014/main" id="{265EBC96-6B89-405F-91BD-0C4AE305A989}"/>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60" name="Line 53">
                <a:extLst>
                  <a:ext uri="{FF2B5EF4-FFF2-40B4-BE49-F238E27FC236}">
                    <a16:creationId xmlns:a16="http://schemas.microsoft.com/office/drawing/2014/main" id="{6EE87766-A3C9-4D51-91EE-7267787A59B7}"/>
                  </a:ext>
                </a:extLst>
              </p:cNvPr>
              <p:cNvSpPr>
                <a:spLocks noChangeShapeType="1"/>
              </p:cNvSpPr>
              <p:nvPr/>
            </p:nvSpPr>
            <p:spPr bwMode="auto">
              <a:xfrm flipV="1">
                <a:off x="5917" y="13153"/>
                <a:ext cx="540" cy="3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61" name="Line 54">
                <a:extLst>
                  <a:ext uri="{FF2B5EF4-FFF2-40B4-BE49-F238E27FC236}">
                    <a16:creationId xmlns:a16="http://schemas.microsoft.com/office/drawing/2014/main" id="{709C599E-4FEB-4A58-B343-C417998F8D52}"/>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40" name="Text Box 56">
              <a:extLst>
                <a:ext uri="{FF2B5EF4-FFF2-40B4-BE49-F238E27FC236}">
                  <a16:creationId xmlns:a16="http://schemas.microsoft.com/office/drawing/2014/main" id="{863606E6-C838-43F3-80A4-56568A7DCE64}"/>
                </a:ext>
              </a:extLst>
            </p:cNvPr>
            <p:cNvSpPr txBox="1">
              <a:spLocks noChangeArrowheads="1"/>
            </p:cNvSpPr>
            <p:nvPr/>
          </p:nvSpPr>
          <p:spPr bwMode="auto">
            <a:xfrm>
              <a:off x="4330976" y="2178044"/>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grpSp>
          <p:nvGrpSpPr>
            <p:cNvPr id="141" name="Group 49">
              <a:extLst>
                <a:ext uri="{FF2B5EF4-FFF2-40B4-BE49-F238E27FC236}">
                  <a16:creationId xmlns:a16="http://schemas.microsoft.com/office/drawing/2014/main" id="{42D03DA4-FBA3-49C2-9319-3B0668BD10B4}"/>
                </a:ext>
              </a:extLst>
            </p:cNvPr>
            <p:cNvGrpSpPr>
              <a:grpSpLocks/>
            </p:cNvGrpSpPr>
            <p:nvPr/>
          </p:nvGrpSpPr>
          <p:grpSpPr bwMode="auto">
            <a:xfrm>
              <a:off x="4651936" y="2083885"/>
              <a:ext cx="343475" cy="947422"/>
              <a:chOff x="5913" y="13117"/>
              <a:chExt cx="897" cy="1980"/>
            </a:xfrm>
          </p:grpSpPr>
          <p:sp>
            <p:nvSpPr>
              <p:cNvPr id="152" name="Rectangle 50">
                <a:extLst>
                  <a:ext uri="{FF2B5EF4-FFF2-40B4-BE49-F238E27FC236}">
                    <a16:creationId xmlns:a16="http://schemas.microsoft.com/office/drawing/2014/main" id="{B485891A-4EC9-4166-92C5-9C7EEB7ED62A}"/>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53" name="Freeform 51">
                <a:extLst>
                  <a:ext uri="{FF2B5EF4-FFF2-40B4-BE49-F238E27FC236}">
                    <a16:creationId xmlns:a16="http://schemas.microsoft.com/office/drawing/2014/main" id="{3AB12EA1-16CA-4B7F-8312-B41B8DB962E9}"/>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54" name="Oval 52">
                <a:extLst>
                  <a:ext uri="{FF2B5EF4-FFF2-40B4-BE49-F238E27FC236}">
                    <a16:creationId xmlns:a16="http://schemas.microsoft.com/office/drawing/2014/main" id="{7143E22B-6C02-4706-ABB9-52BE51705B85}"/>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55" name="Line 53">
                <a:extLst>
                  <a:ext uri="{FF2B5EF4-FFF2-40B4-BE49-F238E27FC236}">
                    <a16:creationId xmlns:a16="http://schemas.microsoft.com/office/drawing/2014/main" id="{29361E3B-13BE-44C2-AE4F-39C24B2E8208}"/>
                  </a:ext>
                </a:extLst>
              </p:cNvPr>
              <p:cNvSpPr>
                <a:spLocks noChangeShapeType="1"/>
              </p:cNvSpPr>
              <p:nvPr/>
            </p:nvSpPr>
            <p:spPr bwMode="auto">
              <a:xfrm flipV="1">
                <a:off x="5913" y="13153"/>
                <a:ext cx="544" cy="3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56" name="Line 54">
                <a:extLst>
                  <a:ext uri="{FF2B5EF4-FFF2-40B4-BE49-F238E27FC236}">
                    <a16:creationId xmlns:a16="http://schemas.microsoft.com/office/drawing/2014/main" id="{4328331B-B3D9-49DC-939B-1B5BF1947A17}"/>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142" name="Group 49">
              <a:extLst>
                <a:ext uri="{FF2B5EF4-FFF2-40B4-BE49-F238E27FC236}">
                  <a16:creationId xmlns:a16="http://schemas.microsoft.com/office/drawing/2014/main" id="{948C3CC8-DBB9-403A-9680-47924FF55F2B}"/>
                </a:ext>
              </a:extLst>
            </p:cNvPr>
            <p:cNvGrpSpPr>
              <a:grpSpLocks/>
            </p:cNvGrpSpPr>
            <p:nvPr/>
          </p:nvGrpSpPr>
          <p:grpSpPr bwMode="auto">
            <a:xfrm>
              <a:off x="4894720" y="1976426"/>
              <a:ext cx="351956" cy="1027231"/>
              <a:chOff x="5911" y="13117"/>
              <a:chExt cx="882" cy="1980"/>
            </a:xfrm>
          </p:grpSpPr>
          <p:sp>
            <p:nvSpPr>
              <p:cNvPr id="147" name="Rectangle 50">
                <a:extLst>
                  <a:ext uri="{FF2B5EF4-FFF2-40B4-BE49-F238E27FC236}">
                    <a16:creationId xmlns:a16="http://schemas.microsoft.com/office/drawing/2014/main" id="{70426FB9-864F-454B-B871-DC193F60DB7C}"/>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48" name="Freeform 51">
                <a:extLst>
                  <a:ext uri="{FF2B5EF4-FFF2-40B4-BE49-F238E27FC236}">
                    <a16:creationId xmlns:a16="http://schemas.microsoft.com/office/drawing/2014/main" id="{526E9308-E313-4698-97F8-C28755B5F5EC}"/>
                  </a:ext>
                </a:extLst>
              </p:cNvPr>
              <p:cNvSpPr>
                <a:spLocks/>
              </p:cNvSpPr>
              <p:nvPr/>
            </p:nvSpPr>
            <p:spPr bwMode="auto">
              <a:xfrm>
                <a:off x="6433"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49" name="Oval 52">
                <a:extLst>
                  <a:ext uri="{FF2B5EF4-FFF2-40B4-BE49-F238E27FC236}">
                    <a16:creationId xmlns:a16="http://schemas.microsoft.com/office/drawing/2014/main" id="{F6095A10-B17D-47CE-AF46-F6A37C4CB745}"/>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50" name="Line 53">
                <a:extLst>
                  <a:ext uri="{FF2B5EF4-FFF2-40B4-BE49-F238E27FC236}">
                    <a16:creationId xmlns:a16="http://schemas.microsoft.com/office/drawing/2014/main" id="{99146690-832E-4EA1-AA7B-7B290E95E43C}"/>
                  </a:ext>
                </a:extLst>
              </p:cNvPr>
              <p:cNvSpPr>
                <a:spLocks noChangeShapeType="1"/>
              </p:cNvSpPr>
              <p:nvPr/>
            </p:nvSpPr>
            <p:spPr bwMode="auto">
              <a:xfrm flipV="1">
                <a:off x="5911" y="13153"/>
                <a:ext cx="546" cy="3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51" name="Line 54">
                <a:extLst>
                  <a:ext uri="{FF2B5EF4-FFF2-40B4-BE49-F238E27FC236}">
                    <a16:creationId xmlns:a16="http://schemas.microsoft.com/office/drawing/2014/main" id="{78FC5C17-E9CA-42BD-80E9-6E6029F63CD2}"/>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43" name="Text Box 56">
              <a:extLst>
                <a:ext uri="{FF2B5EF4-FFF2-40B4-BE49-F238E27FC236}">
                  <a16:creationId xmlns:a16="http://schemas.microsoft.com/office/drawing/2014/main" id="{DB25B5B1-12AA-4846-8F35-A4CA0DBEED54}"/>
                </a:ext>
              </a:extLst>
            </p:cNvPr>
            <p:cNvSpPr txBox="1">
              <a:spLocks noChangeArrowheads="1"/>
            </p:cNvSpPr>
            <p:nvPr/>
          </p:nvSpPr>
          <p:spPr bwMode="auto">
            <a:xfrm>
              <a:off x="4572171" y="217649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144" name="Text Box 56">
              <a:extLst>
                <a:ext uri="{FF2B5EF4-FFF2-40B4-BE49-F238E27FC236}">
                  <a16:creationId xmlns:a16="http://schemas.microsoft.com/office/drawing/2014/main" id="{86FD90DD-47BB-4D5F-9D87-EE3F60759039}"/>
                </a:ext>
              </a:extLst>
            </p:cNvPr>
            <p:cNvSpPr txBox="1">
              <a:spLocks noChangeArrowheads="1"/>
            </p:cNvSpPr>
            <p:nvPr/>
          </p:nvSpPr>
          <p:spPr bwMode="auto">
            <a:xfrm>
              <a:off x="4816374" y="2159321"/>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145" name="Freeform: Shape 144">
              <a:extLst>
                <a:ext uri="{FF2B5EF4-FFF2-40B4-BE49-F238E27FC236}">
                  <a16:creationId xmlns:a16="http://schemas.microsoft.com/office/drawing/2014/main" id="{845C9E52-C524-4FED-A716-556BADBCD0B2}"/>
                </a:ext>
              </a:extLst>
            </p:cNvPr>
            <p:cNvSpPr/>
            <p:nvPr/>
          </p:nvSpPr>
          <p:spPr>
            <a:xfrm>
              <a:off x="4903596" y="1987062"/>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6" name="Freeform: Shape 145">
              <a:extLst>
                <a:ext uri="{FF2B5EF4-FFF2-40B4-BE49-F238E27FC236}">
                  <a16:creationId xmlns:a16="http://schemas.microsoft.com/office/drawing/2014/main" id="{8D585FCB-4AF0-46DC-9BA3-A09D7BD6D081}"/>
                </a:ext>
              </a:extLst>
            </p:cNvPr>
            <p:cNvSpPr/>
            <p:nvPr/>
          </p:nvSpPr>
          <p:spPr>
            <a:xfrm>
              <a:off x="4667459" y="2107642"/>
              <a:ext cx="261257" cy="145701"/>
            </a:xfrm>
            <a:custGeom>
              <a:avLst/>
              <a:gdLst>
                <a:gd name="connsiteX0" fmla="*/ 261257 w 261257"/>
                <a:gd name="connsiteY0" fmla="*/ 5024 h 145701"/>
                <a:gd name="connsiteX1" fmla="*/ 190919 w 261257"/>
                <a:gd name="connsiteY1" fmla="*/ 0 h 145701"/>
                <a:gd name="connsiteX2" fmla="*/ 0 w 261257"/>
                <a:gd name="connsiteY2" fmla="*/ 143189 h 145701"/>
                <a:gd name="connsiteX3" fmla="*/ 175846 w 261257"/>
                <a:gd name="connsiteY3" fmla="*/ 145701 h 145701"/>
                <a:gd name="connsiteX4" fmla="*/ 223576 w 261257"/>
                <a:gd name="connsiteY4" fmla="*/ 95459 h 145701"/>
                <a:gd name="connsiteX5" fmla="*/ 261257 w 261257"/>
                <a:gd name="connsiteY5" fmla="*/ 5024 h 14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7" h="145701">
                  <a:moveTo>
                    <a:pt x="261257" y="5024"/>
                  </a:moveTo>
                  <a:lnTo>
                    <a:pt x="190919" y="0"/>
                  </a:lnTo>
                  <a:lnTo>
                    <a:pt x="0" y="143189"/>
                  </a:lnTo>
                  <a:lnTo>
                    <a:pt x="175846" y="145701"/>
                  </a:lnTo>
                  <a:lnTo>
                    <a:pt x="223576" y="95459"/>
                  </a:lnTo>
                  <a:lnTo>
                    <a:pt x="261257" y="502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cxnSp>
        <p:nvCxnSpPr>
          <p:cNvPr id="14" name="Straight Arrow Connector 13">
            <a:extLst>
              <a:ext uri="{FF2B5EF4-FFF2-40B4-BE49-F238E27FC236}">
                <a16:creationId xmlns:a16="http://schemas.microsoft.com/office/drawing/2014/main" id="{00F01FEC-5650-4E58-9C61-97780769314E}"/>
              </a:ext>
            </a:extLst>
          </p:cNvPr>
          <p:cNvCxnSpPr>
            <a:cxnSpLocks/>
            <a:stCxn id="148" idx="2"/>
          </p:cNvCxnSpPr>
          <p:nvPr/>
        </p:nvCxnSpPr>
        <p:spPr>
          <a:xfrm>
            <a:off x="1758219" y="2188974"/>
            <a:ext cx="816960" cy="4012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0B8366A7-02A9-4D1F-AB35-CA32C08E4DA1}"/>
              </a:ext>
            </a:extLst>
          </p:cNvPr>
          <p:cNvCxnSpPr>
            <a:cxnSpLocks/>
            <a:stCxn id="69" idx="2"/>
          </p:cNvCxnSpPr>
          <p:nvPr/>
        </p:nvCxnSpPr>
        <p:spPr>
          <a:xfrm flipH="1">
            <a:off x="2839098" y="2303429"/>
            <a:ext cx="127764" cy="3015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86FCCAD7-3D54-49B6-A15D-E74ED5CA27DA}"/>
              </a:ext>
            </a:extLst>
          </p:cNvPr>
          <p:cNvSpPr txBox="1"/>
          <p:nvPr/>
        </p:nvSpPr>
        <p:spPr>
          <a:xfrm>
            <a:off x="2186355" y="4384643"/>
            <a:ext cx="652743" cy="369332"/>
          </a:xfrm>
          <a:prstGeom prst="rect">
            <a:avLst/>
          </a:prstGeom>
          <a:noFill/>
        </p:spPr>
        <p:txBody>
          <a:bodyPr wrap="none" rtlCol="0">
            <a:spAutoFit/>
          </a:bodyPr>
          <a:lstStyle/>
          <a:p>
            <a:r>
              <a:rPr lang="nl-BE" b="1" dirty="0"/>
              <a:t>2018</a:t>
            </a:r>
          </a:p>
        </p:txBody>
      </p:sp>
      <p:cxnSp>
        <p:nvCxnSpPr>
          <p:cNvPr id="164" name="Straight Arrow Connector 163">
            <a:extLst>
              <a:ext uri="{FF2B5EF4-FFF2-40B4-BE49-F238E27FC236}">
                <a16:creationId xmlns:a16="http://schemas.microsoft.com/office/drawing/2014/main" id="{AB24901C-9167-4220-802D-E1F7B1CB136A}"/>
              </a:ext>
            </a:extLst>
          </p:cNvPr>
          <p:cNvCxnSpPr>
            <a:cxnSpLocks/>
          </p:cNvCxnSpPr>
          <p:nvPr/>
        </p:nvCxnSpPr>
        <p:spPr>
          <a:xfrm>
            <a:off x="2321630" y="2867694"/>
            <a:ext cx="255886" cy="980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8A9B186C-D504-4CAD-A18D-BE49D3698D1F}"/>
              </a:ext>
            </a:extLst>
          </p:cNvPr>
          <p:cNvCxnSpPr>
            <a:cxnSpLocks/>
          </p:cNvCxnSpPr>
          <p:nvPr/>
        </p:nvCxnSpPr>
        <p:spPr>
          <a:xfrm flipV="1">
            <a:off x="2364579" y="3134321"/>
            <a:ext cx="243871" cy="2132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4E68FF0A-4700-4257-B7D1-ACA674D55D49}"/>
              </a:ext>
            </a:extLst>
          </p:cNvPr>
          <p:cNvSpPr txBox="1"/>
          <p:nvPr/>
        </p:nvSpPr>
        <p:spPr>
          <a:xfrm>
            <a:off x="2506048" y="2868549"/>
            <a:ext cx="587020" cy="369332"/>
          </a:xfrm>
          <a:prstGeom prst="rect">
            <a:avLst/>
          </a:prstGeom>
          <a:noFill/>
          <a:ln>
            <a:noFill/>
          </a:ln>
        </p:spPr>
        <p:txBody>
          <a:bodyPr wrap="none" rtlCol="0">
            <a:spAutoFit/>
          </a:bodyPr>
          <a:lstStyle/>
          <a:p>
            <a:r>
              <a:rPr lang="nl-BE" b="1" dirty="0">
                <a:solidFill>
                  <a:srgbClr val="FF0000"/>
                </a:solidFill>
              </a:rPr>
              <a:t>20%</a:t>
            </a:r>
          </a:p>
        </p:txBody>
      </p:sp>
      <p:sp>
        <p:nvSpPr>
          <p:cNvPr id="167" name="TextBox 166">
            <a:extLst>
              <a:ext uri="{FF2B5EF4-FFF2-40B4-BE49-F238E27FC236}">
                <a16:creationId xmlns:a16="http://schemas.microsoft.com/office/drawing/2014/main" id="{B94E9390-6BDA-408D-97EB-47C69C2B8EBE}"/>
              </a:ext>
            </a:extLst>
          </p:cNvPr>
          <p:cNvSpPr txBox="1"/>
          <p:nvPr/>
        </p:nvSpPr>
        <p:spPr>
          <a:xfrm>
            <a:off x="2635317" y="2676719"/>
            <a:ext cx="300082" cy="369332"/>
          </a:xfrm>
          <a:prstGeom prst="rect">
            <a:avLst/>
          </a:prstGeom>
          <a:noFill/>
          <a:ln>
            <a:noFill/>
          </a:ln>
        </p:spPr>
        <p:txBody>
          <a:bodyPr wrap="none" rtlCol="0">
            <a:spAutoFit/>
          </a:bodyPr>
          <a:lstStyle/>
          <a:p>
            <a:r>
              <a:rPr lang="nl-BE" b="1" dirty="0">
                <a:solidFill>
                  <a:srgbClr val="FF0000"/>
                </a:solidFill>
              </a:rPr>
              <a:t>=</a:t>
            </a:r>
          </a:p>
        </p:txBody>
      </p:sp>
    </p:spTree>
    <p:extLst>
      <p:ext uri="{BB962C8B-B14F-4D97-AF65-F5344CB8AC3E}">
        <p14:creationId xmlns:p14="http://schemas.microsoft.com/office/powerpoint/2010/main" val="25319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0" nodeType="clickEffect">
                                  <p:stCondLst>
                                    <p:cond delay="0"/>
                                  </p:stCondLst>
                                  <p:childTnLst>
                                    <p:animMotion origin="layout" path="M -0.00104 0.00139 L 0.05348 0.57593 " pathEditMode="relative" rAng="0" ptsTypes="AA">
                                      <p:cBhvr>
                                        <p:cTn id="56" dur="2000" fill="hold"/>
                                        <p:tgtEl>
                                          <p:spTgt spid="2"/>
                                        </p:tgtEl>
                                        <p:attrNameLst>
                                          <p:attrName>ppt_x</p:attrName>
                                          <p:attrName>ppt_y</p:attrName>
                                        </p:attrNameLst>
                                      </p:cBhvr>
                                      <p:rCtr x="2726" y="28727"/>
                                    </p:animMotion>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0" nodeType="clickEffect">
                                  <p:stCondLst>
                                    <p:cond delay="0"/>
                                  </p:stCondLst>
                                  <p:childTnLst>
                                    <p:animMotion origin="layout" path="M 1.11111E-6 -0.00416 L -0.08073 0.62593 " pathEditMode="relative" rAng="0" ptsTypes="AA">
                                      <p:cBhvr>
                                        <p:cTn id="60" dur="2000" fill="hold"/>
                                        <p:tgtEl>
                                          <p:spTgt spid="55"/>
                                        </p:tgtEl>
                                        <p:attrNameLst>
                                          <p:attrName>ppt_x</p:attrName>
                                          <p:attrName>ppt_y</p:attrName>
                                        </p:attrNameLst>
                                      </p:cBhvr>
                                      <p:rCtr x="-4045" y="31505"/>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0" nodeType="clickEffect">
                                  <p:stCondLst>
                                    <p:cond delay="0"/>
                                  </p:stCondLst>
                                  <p:childTnLst>
                                    <p:animMotion origin="layout" path="M -3.88889E-6 2.59259E-6 L 0.39966 0.30509 " pathEditMode="relative" rAng="0" ptsTypes="AA">
                                      <p:cBhvr>
                                        <p:cTn id="64" dur="2000" fill="hold"/>
                                        <p:tgtEl>
                                          <p:spTgt spid="88"/>
                                        </p:tgtEl>
                                        <p:attrNameLst>
                                          <p:attrName>ppt_x</p:attrName>
                                          <p:attrName>ppt_y</p:attrName>
                                        </p:attrNameLst>
                                      </p:cBhvr>
                                      <p:rCtr x="19983" y="15255"/>
                                    </p:animMotion>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0" nodeType="clickEffect">
                                  <p:stCondLst>
                                    <p:cond delay="0"/>
                                  </p:stCondLst>
                                  <p:childTnLst>
                                    <p:animMotion origin="layout" path="M -8.33333E-7 -0.00208 L 0.25972 0.35973 " pathEditMode="relative" rAng="0" ptsTypes="AA">
                                      <p:cBhvr>
                                        <p:cTn id="68" dur="2000" fill="hold"/>
                                        <p:tgtEl>
                                          <p:spTgt spid="99"/>
                                        </p:tgtEl>
                                        <p:attrNameLst>
                                          <p:attrName>ppt_x</p:attrName>
                                          <p:attrName>ppt_y</p:attrName>
                                        </p:attrNameLst>
                                      </p:cBhvr>
                                      <p:rCtr x="12986" y="18079"/>
                                    </p:animMotion>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0" nodeType="clickEffect">
                                  <p:stCondLst>
                                    <p:cond delay="0"/>
                                  </p:stCondLst>
                                  <p:childTnLst>
                                    <p:animMotion origin="layout" path="M 4.16667E-6 -1.48148E-6 L -0.38993 0.3206 " pathEditMode="relative" rAng="0" ptsTypes="AA">
                                      <p:cBhvr>
                                        <p:cTn id="72" dur="2000" fill="hold"/>
                                        <p:tgtEl>
                                          <p:spTgt spid="131"/>
                                        </p:tgtEl>
                                        <p:attrNameLst>
                                          <p:attrName>ppt_x</p:attrName>
                                          <p:attrName>ppt_y</p:attrName>
                                        </p:attrNameLst>
                                      </p:cBhvr>
                                      <p:rCtr x="-19497" y="16019"/>
                                    </p:animMotion>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grpId="0" nodeType="clickEffect">
                                  <p:stCondLst>
                                    <p:cond delay="0"/>
                                  </p:stCondLst>
                                  <p:childTnLst>
                                    <p:animMotion origin="layout" path="M -1.66667E-6 0.00417 L -0.18941 0.31112 " pathEditMode="relative" rAng="0" ptsTypes="AA">
                                      <p:cBhvr>
                                        <p:cTn id="76" dur="2000" fill="hold"/>
                                        <p:tgtEl>
                                          <p:spTgt spid="130"/>
                                        </p:tgtEl>
                                        <p:attrNameLst>
                                          <p:attrName>ppt_x</p:attrName>
                                          <p:attrName>ppt_y</p:attrName>
                                        </p:attrNameLst>
                                      </p:cBhvr>
                                      <p:rCtr x="-9479" y="15347"/>
                                    </p:animMotion>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9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5" grpId="0"/>
      <p:bldP spid="88" grpId="0"/>
      <p:bldP spid="99" grpId="0"/>
      <p:bldP spid="102" grpId="0"/>
      <p:bldP spid="130" grpId="0"/>
      <p:bldP spid="131" grpId="0"/>
      <p:bldP spid="8" grpId="0"/>
      <p:bldP spid="9" grpId="0"/>
      <p:bldP spid="87" grpId="0"/>
      <p:bldP spid="89" grpId="0"/>
      <p:bldP spid="90" grpId="0"/>
      <p:bldP spid="91" grpId="0"/>
      <p:bldP spid="95" grpId="0"/>
      <p:bldP spid="163" grpId="0"/>
      <p:bldP spid="166" grpId="0"/>
      <p:bldP spid="167"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CB1B86-CD33-45EF-B111-19372D814658}"/>
              </a:ext>
            </a:extLst>
          </p:cNvPr>
          <p:cNvSpPr txBox="1"/>
          <p:nvPr/>
        </p:nvSpPr>
        <p:spPr>
          <a:xfrm>
            <a:off x="514350" y="781050"/>
            <a:ext cx="1077539" cy="369332"/>
          </a:xfrm>
          <a:prstGeom prst="rect">
            <a:avLst/>
          </a:prstGeom>
          <a:noFill/>
        </p:spPr>
        <p:txBody>
          <a:bodyPr wrap="none" rtlCol="0">
            <a:spAutoFit/>
          </a:bodyPr>
          <a:lstStyle/>
          <a:p>
            <a:r>
              <a:rPr lang="nl-BE" dirty="0"/>
              <a:t>Verkopen</a:t>
            </a:r>
          </a:p>
        </p:txBody>
      </p:sp>
      <p:sp>
        <p:nvSpPr>
          <p:cNvPr id="55" name="TextBox 54">
            <a:extLst>
              <a:ext uri="{FF2B5EF4-FFF2-40B4-BE49-F238E27FC236}">
                <a16:creationId xmlns:a16="http://schemas.microsoft.com/office/drawing/2014/main" id="{BD0D740C-91FB-46B5-B504-0F5780A5C9BA}"/>
              </a:ext>
            </a:extLst>
          </p:cNvPr>
          <p:cNvSpPr txBox="1"/>
          <p:nvPr/>
        </p:nvSpPr>
        <p:spPr>
          <a:xfrm>
            <a:off x="1677614" y="784741"/>
            <a:ext cx="1127488" cy="369332"/>
          </a:xfrm>
          <a:prstGeom prst="rect">
            <a:avLst/>
          </a:prstGeom>
          <a:noFill/>
        </p:spPr>
        <p:txBody>
          <a:bodyPr wrap="none" rtlCol="0">
            <a:spAutoFit/>
          </a:bodyPr>
          <a:lstStyle/>
          <a:p>
            <a:r>
              <a:rPr lang="nl-BE" dirty="0"/>
              <a:t>Aankopen</a:t>
            </a:r>
          </a:p>
        </p:txBody>
      </p:sp>
      <p:sp>
        <p:nvSpPr>
          <p:cNvPr id="56" name="TextBox 55">
            <a:extLst>
              <a:ext uri="{FF2B5EF4-FFF2-40B4-BE49-F238E27FC236}">
                <a16:creationId xmlns:a16="http://schemas.microsoft.com/office/drawing/2014/main" id="{D007A825-7DB7-4A40-9C22-527772C93652}"/>
              </a:ext>
            </a:extLst>
          </p:cNvPr>
          <p:cNvSpPr txBox="1"/>
          <p:nvPr/>
        </p:nvSpPr>
        <p:spPr>
          <a:xfrm>
            <a:off x="657483" y="605909"/>
            <a:ext cx="886781" cy="369332"/>
          </a:xfrm>
          <a:prstGeom prst="rect">
            <a:avLst/>
          </a:prstGeom>
          <a:noFill/>
        </p:spPr>
        <p:txBody>
          <a:bodyPr wrap="none" rtlCol="0">
            <a:spAutoFit/>
          </a:bodyPr>
          <a:lstStyle/>
          <a:p>
            <a:r>
              <a:rPr lang="nl-BE" dirty="0"/>
              <a:t>700000</a:t>
            </a:r>
          </a:p>
        </p:txBody>
      </p:sp>
      <p:sp>
        <p:nvSpPr>
          <p:cNvPr id="57" name="TextBox 56">
            <a:extLst>
              <a:ext uri="{FF2B5EF4-FFF2-40B4-BE49-F238E27FC236}">
                <a16:creationId xmlns:a16="http://schemas.microsoft.com/office/drawing/2014/main" id="{DC14CFAE-CCA6-481A-9657-756574D2A373}"/>
              </a:ext>
            </a:extLst>
          </p:cNvPr>
          <p:cNvSpPr txBox="1"/>
          <p:nvPr/>
        </p:nvSpPr>
        <p:spPr>
          <a:xfrm>
            <a:off x="1735022" y="596384"/>
            <a:ext cx="886781" cy="369332"/>
          </a:xfrm>
          <a:prstGeom prst="rect">
            <a:avLst/>
          </a:prstGeom>
          <a:noFill/>
        </p:spPr>
        <p:txBody>
          <a:bodyPr wrap="none" rtlCol="0">
            <a:spAutoFit/>
          </a:bodyPr>
          <a:lstStyle/>
          <a:p>
            <a:r>
              <a:rPr lang="nl-BE" dirty="0"/>
              <a:t>600000</a:t>
            </a:r>
          </a:p>
        </p:txBody>
      </p:sp>
      <p:sp>
        <p:nvSpPr>
          <p:cNvPr id="78" name="TextBox 77">
            <a:extLst>
              <a:ext uri="{FF2B5EF4-FFF2-40B4-BE49-F238E27FC236}">
                <a16:creationId xmlns:a16="http://schemas.microsoft.com/office/drawing/2014/main" id="{92631EFF-F1E5-4396-819C-12A7BB53DFC8}"/>
              </a:ext>
            </a:extLst>
          </p:cNvPr>
          <p:cNvSpPr txBox="1"/>
          <p:nvPr/>
        </p:nvSpPr>
        <p:spPr>
          <a:xfrm>
            <a:off x="705530" y="1313793"/>
            <a:ext cx="535724" cy="369332"/>
          </a:xfrm>
          <a:prstGeom prst="rect">
            <a:avLst/>
          </a:prstGeom>
          <a:noFill/>
        </p:spPr>
        <p:txBody>
          <a:bodyPr wrap="none" rtlCol="0">
            <a:spAutoFit/>
          </a:bodyPr>
          <a:lstStyle/>
          <a:p>
            <a:r>
              <a:rPr lang="nl-BE" dirty="0">
                <a:solidFill>
                  <a:srgbClr val="0070C0"/>
                </a:solidFill>
              </a:rPr>
              <a:t>500</a:t>
            </a:r>
          </a:p>
        </p:txBody>
      </p:sp>
      <p:sp>
        <p:nvSpPr>
          <p:cNvPr id="79" name="TextBox 78">
            <a:extLst>
              <a:ext uri="{FF2B5EF4-FFF2-40B4-BE49-F238E27FC236}">
                <a16:creationId xmlns:a16="http://schemas.microsoft.com/office/drawing/2014/main" id="{331E8B7E-A2CD-4788-9D79-ECA394FFE5BE}"/>
              </a:ext>
            </a:extLst>
          </p:cNvPr>
          <p:cNvSpPr txBox="1"/>
          <p:nvPr/>
        </p:nvSpPr>
        <p:spPr>
          <a:xfrm>
            <a:off x="789403" y="1140857"/>
            <a:ext cx="652743" cy="369332"/>
          </a:xfrm>
          <a:prstGeom prst="rect">
            <a:avLst/>
          </a:prstGeom>
          <a:noFill/>
        </p:spPr>
        <p:txBody>
          <a:bodyPr wrap="none" rtlCol="0">
            <a:spAutoFit/>
          </a:bodyPr>
          <a:lstStyle/>
          <a:p>
            <a:r>
              <a:rPr lang="nl-BE" dirty="0">
                <a:solidFill>
                  <a:srgbClr val="0070C0"/>
                </a:solidFill>
              </a:rPr>
              <a:t>1500</a:t>
            </a:r>
          </a:p>
        </p:txBody>
      </p:sp>
      <p:sp>
        <p:nvSpPr>
          <p:cNvPr id="80" name="TextBox 79">
            <a:extLst>
              <a:ext uri="{FF2B5EF4-FFF2-40B4-BE49-F238E27FC236}">
                <a16:creationId xmlns:a16="http://schemas.microsoft.com/office/drawing/2014/main" id="{2D4980D7-DEAD-4822-8088-C8ECAFBF214C}"/>
              </a:ext>
            </a:extLst>
          </p:cNvPr>
          <p:cNvSpPr txBox="1"/>
          <p:nvPr/>
        </p:nvSpPr>
        <p:spPr>
          <a:xfrm>
            <a:off x="496854" y="1441059"/>
            <a:ext cx="652743" cy="369332"/>
          </a:xfrm>
          <a:prstGeom prst="rect">
            <a:avLst/>
          </a:prstGeom>
          <a:noFill/>
        </p:spPr>
        <p:txBody>
          <a:bodyPr wrap="none" rtlCol="0">
            <a:spAutoFit/>
          </a:bodyPr>
          <a:lstStyle/>
          <a:p>
            <a:r>
              <a:rPr lang="nl-BE" dirty="0">
                <a:solidFill>
                  <a:srgbClr val="0070C0"/>
                </a:solidFill>
              </a:rPr>
              <a:t>1000</a:t>
            </a:r>
          </a:p>
        </p:txBody>
      </p:sp>
      <p:sp>
        <p:nvSpPr>
          <p:cNvPr id="81" name="TextBox 80">
            <a:extLst>
              <a:ext uri="{FF2B5EF4-FFF2-40B4-BE49-F238E27FC236}">
                <a16:creationId xmlns:a16="http://schemas.microsoft.com/office/drawing/2014/main" id="{0925863F-D852-4819-901F-50C09CA49AB6}"/>
              </a:ext>
            </a:extLst>
          </p:cNvPr>
          <p:cNvSpPr txBox="1"/>
          <p:nvPr/>
        </p:nvSpPr>
        <p:spPr>
          <a:xfrm>
            <a:off x="649254" y="1593459"/>
            <a:ext cx="535724" cy="369332"/>
          </a:xfrm>
          <a:prstGeom prst="rect">
            <a:avLst/>
          </a:prstGeom>
          <a:noFill/>
        </p:spPr>
        <p:txBody>
          <a:bodyPr wrap="none" rtlCol="0">
            <a:spAutoFit/>
          </a:bodyPr>
          <a:lstStyle/>
          <a:p>
            <a:r>
              <a:rPr lang="nl-BE" dirty="0">
                <a:solidFill>
                  <a:srgbClr val="0070C0"/>
                </a:solidFill>
              </a:rPr>
              <a:t>300</a:t>
            </a:r>
          </a:p>
        </p:txBody>
      </p:sp>
      <p:sp>
        <p:nvSpPr>
          <p:cNvPr id="82" name="TextBox 81">
            <a:extLst>
              <a:ext uri="{FF2B5EF4-FFF2-40B4-BE49-F238E27FC236}">
                <a16:creationId xmlns:a16="http://schemas.microsoft.com/office/drawing/2014/main" id="{A6C70203-D42C-43F9-8698-99C890DBAB1B}"/>
              </a:ext>
            </a:extLst>
          </p:cNvPr>
          <p:cNvSpPr txBox="1"/>
          <p:nvPr/>
        </p:nvSpPr>
        <p:spPr>
          <a:xfrm>
            <a:off x="801654" y="1745859"/>
            <a:ext cx="535724" cy="369332"/>
          </a:xfrm>
          <a:prstGeom prst="rect">
            <a:avLst/>
          </a:prstGeom>
          <a:noFill/>
        </p:spPr>
        <p:txBody>
          <a:bodyPr wrap="none" rtlCol="0">
            <a:spAutoFit/>
          </a:bodyPr>
          <a:lstStyle/>
          <a:p>
            <a:r>
              <a:rPr lang="nl-BE" dirty="0">
                <a:solidFill>
                  <a:srgbClr val="0070C0"/>
                </a:solidFill>
              </a:rPr>
              <a:t>150</a:t>
            </a:r>
          </a:p>
        </p:txBody>
      </p:sp>
      <p:sp>
        <p:nvSpPr>
          <p:cNvPr id="83" name="TextBox 82">
            <a:extLst>
              <a:ext uri="{FF2B5EF4-FFF2-40B4-BE49-F238E27FC236}">
                <a16:creationId xmlns:a16="http://schemas.microsoft.com/office/drawing/2014/main" id="{433799A6-29A2-4923-88F0-C5EF06B0834F}"/>
              </a:ext>
            </a:extLst>
          </p:cNvPr>
          <p:cNvSpPr txBox="1"/>
          <p:nvPr/>
        </p:nvSpPr>
        <p:spPr>
          <a:xfrm>
            <a:off x="642109" y="1898259"/>
            <a:ext cx="535724" cy="369332"/>
          </a:xfrm>
          <a:prstGeom prst="rect">
            <a:avLst/>
          </a:prstGeom>
          <a:noFill/>
        </p:spPr>
        <p:txBody>
          <a:bodyPr wrap="none" rtlCol="0">
            <a:spAutoFit/>
          </a:bodyPr>
          <a:lstStyle/>
          <a:p>
            <a:r>
              <a:rPr lang="nl-BE" dirty="0">
                <a:solidFill>
                  <a:srgbClr val="0070C0"/>
                </a:solidFill>
              </a:rPr>
              <a:t>100</a:t>
            </a:r>
          </a:p>
        </p:txBody>
      </p:sp>
      <p:sp>
        <p:nvSpPr>
          <p:cNvPr id="84" name="TextBox 83">
            <a:extLst>
              <a:ext uri="{FF2B5EF4-FFF2-40B4-BE49-F238E27FC236}">
                <a16:creationId xmlns:a16="http://schemas.microsoft.com/office/drawing/2014/main" id="{D5D2CD0E-93FF-49F8-9E4A-C42B534C8931}"/>
              </a:ext>
            </a:extLst>
          </p:cNvPr>
          <p:cNvSpPr txBox="1"/>
          <p:nvPr/>
        </p:nvSpPr>
        <p:spPr>
          <a:xfrm>
            <a:off x="468601" y="2082925"/>
            <a:ext cx="652743" cy="369332"/>
          </a:xfrm>
          <a:prstGeom prst="rect">
            <a:avLst/>
          </a:prstGeom>
          <a:noFill/>
        </p:spPr>
        <p:txBody>
          <a:bodyPr wrap="none" rtlCol="0">
            <a:spAutoFit/>
          </a:bodyPr>
          <a:lstStyle/>
          <a:p>
            <a:r>
              <a:rPr lang="nl-BE" dirty="0">
                <a:solidFill>
                  <a:srgbClr val="0070C0"/>
                </a:solidFill>
              </a:rPr>
              <a:t>2000</a:t>
            </a:r>
          </a:p>
        </p:txBody>
      </p:sp>
      <p:sp>
        <p:nvSpPr>
          <p:cNvPr id="85" name="TextBox 84">
            <a:extLst>
              <a:ext uri="{FF2B5EF4-FFF2-40B4-BE49-F238E27FC236}">
                <a16:creationId xmlns:a16="http://schemas.microsoft.com/office/drawing/2014/main" id="{D0051CE6-D027-476F-8738-8E89A6317812}"/>
              </a:ext>
            </a:extLst>
          </p:cNvPr>
          <p:cNvSpPr txBox="1"/>
          <p:nvPr/>
        </p:nvSpPr>
        <p:spPr>
          <a:xfrm>
            <a:off x="362658" y="2267839"/>
            <a:ext cx="652743" cy="369332"/>
          </a:xfrm>
          <a:prstGeom prst="rect">
            <a:avLst/>
          </a:prstGeom>
          <a:noFill/>
        </p:spPr>
        <p:txBody>
          <a:bodyPr wrap="none" rtlCol="0">
            <a:spAutoFit/>
          </a:bodyPr>
          <a:lstStyle/>
          <a:p>
            <a:r>
              <a:rPr lang="nl-BE" dirty="0">
                <a:solidFill>
                  <a:srgbClr val="0070C0"/>
                </a:solidFill>
              </a:rPr>
              <a:t>1100</a:t>
            </a:r>
          </a:p>
        </p:txBody>
      </p:sp>
      <p:cxnSp>
        <p:nvCxnSpPr>
          <p:cNvPr id="4" name="Straight Connector 3">
            <a:extLst>
              <a:ext uri="{FF2B5EF4-FFF2-40B4-BE49-F238E27FC236}">
                <a16:creationId xmlns:a16="http://schemas.microsoft.com/office/drawing/2014/main" id="{EDCABE2A-435A-4127-ABB8-B8BFDD34D85C}"/>
              </a:ext>
            </a:extLst>
          </p:cNvPr>
          <p:cNvCxnSpPr/>
          <p:nvPr/>
        </p:nvCxnSpPr>
        <p:spPr>
          <a:xfrm>
            <a:off x="281482" y="2637171"/>
            <a:ext cx="7880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BE63142B-6E97-4455-9AB9-527426E823B9}"/>
              </a:ext>
            </a:extLst>
          </p:cNvPr>
          <p:cNvSpPr txBox="1"/>
          <p:nvPr/>
        </p:nvSpPr>
        <p:spPr>
          <a:xfrm>
            <a:off x="198999" y="2610061"/>
            <a:ext cx="827471" cy="369332"/>
          </a:xfrm>
          <a:prstGeom prst="rect">
            <a:avLst/>
          </a:prstGeom>
          <a:noFill/>
        </p:spPr>
        <p:txBody>
          <a:bodyPr wrap="none" rtlCol="0">
            <a:spAutoFit/>
          </a:bodyPr>
          <a:lstStyle/>
          <a:p>
            <a:r>
              <a:rPr lang="nl-BE" dirty="0">
                <a:solidFill>
                  <a:srgbClr val="0070C0"/>
                </a:solidFill>
              </a:rPr>
              <a:t>90.000</a:t>
            </a:r>
          </a:p>
        </p:txBody>
      </p:sp>
      <p:sp>
        <p:nvSpPr>
          <p:cNvPr id="92" name="TextBox 91">
            <a:extLst>
              <a:ext uri="{FF2B5EF4-FFF2-40B4-BE49-F238E27FC236}">
                <a16:creationId xmlns:a16="http://schemas.microsoft.com/office/drawing/2014/main" id="{F9F60055-AD65-4E78-B6D0-6A6C27AAE8EE}"/>
              </a:ext>
            </a:extLst>
          </p:cNvPr>
          <p:cNvSpPr txBox="1"/>
          <p:nvPr/>
        </p:nvSpPr>
        <p:spPr>
          <a:xfrm>
            <a:off x="257548" y="1732521"/>
            <a:ext cx="540533" cy="369332"/>
          </a:xfrm>
          <a:prstGeom prst="rect">
            <a:avLst/>
          </a:prstGeom>
          <a:noFill/>
        </p:spPr>
        <p:txBody>
          <a:bodyPr wrap="none" rtlCol="0">
            <a:spAutoFit/>
          </a:bodyPr>
          <a:lstStyle/>
          <a:p>
            <a:r>
              <a:rPr lang="nl-BE" dirty="0"/>
              <a:t>Dec</a:t>
            </a:r>
          </a:p>
        </p:txBody>
      </p:sp>
      <p:sp>
        <p:nvSpPr>
          <p:cNvPr id="96" name="TextBox 95">
            <a:extLst>
              <a:ext uri="{FF2B5EF4-FFF2-40B4-BE49-F238E27FC236}">
                <a16:creationId xmlns:a16="http://schemas.microsoft.com/office/drawing/2014/main" id="{F93B092D-33F0-47A4-9932-DD81FC376D33}"/>
              </a:ext>
            </a:extLst>
          </p:cNvPr>
          <p:cNvSpPr txBox="1"/>
          <p:nvPr/>
        </p:nvSpPr>
        <p:spPr>
          <a:xfrm>
            <a:off x="1735022" y="1313793"/>
            <a:ext cx="827471" cy="369332"/>
          </a:xfrm>
          <a:prstGeom prst="rect">
            <a:avLst/>
          </a:prstGeom>
          <a:noFill/>
        </p:spPr>
        <p:txBody>
          <a:bodyPr wrap="none" rtlCol="0">
            <a:spAutoFit/>
          </a:bodyPr>
          <a:lstStyle/>
          <a:p>
            <a:r>
              <a:rPr lang="nl-BE" dirty="0">
                <a:solidFill>
                  <a:schemeClr val="accent6">
                    <a:lumMod val="75000"/>
                  </a:schemeClr>
                </a:solidFill>
              </a:rPr>
              <a:t>20.000</a:t>
            </a:r>
          </a:p>
        </p:txBody>
      </p:sp>
      <p:sp>
        <p:nvSpPr>
          <p:cNvPr id="97" name="TextBox 96">
            <a:extLst>
              <a:ext uri="{FF2B5EF4-FFF2-40B4-BE49-F238E27FC236}">
                <a16:creationId xmlns:a16="http://schemas.microsoft.com/office/drawing/2014/main" id="{78105A07-EF67-419E-8505-A194C18B5781}"/>
              </a:ext>
            </a:extLst>
          </p:cNvPr>
          <p:cNvSpPr txBox="1"/>
          <p:nvPr/>
        </p:nvSpPr>
        <p:spPr>
          <a:xfrm>
            <a:off x="1708241" y="2115191"/>
            <a:ext cx="827471" cy="369332"/>
          </a:xfrm>
          <a:prstGeom prst="rect">
            <a:avLst/>
          </a:prstGeom>
          <a:noFill/>
        </p:spPr>
        <p:txBody>
          <a:bodyPr wrap="none" rtlCol="0">
            <a:spAutoFit/>
          </a:bodyPr>
          <a:lstStyle/>
          <a:p>
            <a:r>
              <a:rPr lang="nl-BE" dirty="0">
                <a:solidFill>
                  <a:schemeClr val="accent6">
                    <a:lumMod val="75000"/>
                  </a:schemeClr>
                </a:solidFill>
              </a:rPr>
              <a:t>10.000</a:t>
            </a:r>
          </a:p>
        </p:txBody>
      </p:sp>
      <p:cxnSp>
        <p:nvCxnSpPr>
          <p:cNvPr id="98" name="Straight Connector 97">
            <a:extLst>
              <a:ext uri="{FF2B5EF4-FFF2-40B4-BE49-F238E27FC236}">
                <a16:creationId xmlns:a16="http://schemas.microsoft.com/office/drawing/2014/main" id="{79EA7BDD-9455-4A45-8ED6-26CDAC4B5951}"/>
              </a:ext>
            </a:extLst>
          </p:cNvPr>
          <p:cNvCxnSpPr/>
          <p:nvPr/>
        </p:nvCxnSpPr>
        <p:spPr>
          <a:xfrm>
            <a:off x="1673706" y="2632114"/>
            <a:ext cx="7880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53F40A4C-28FB-4594-A459-B2AB96BA1981}"/>
              </a:ext>
            </a:extLst>
          </p:cNvPr>
          <p:cNvSpPr txBox="1"/>
          <p:nvPr/>
        </p:nvSpPr>
        <p:spPr>
          <a:xfrm>
            <a:off x="1591223" y="2605004"/>
            <a:ext cx="827471" cy="369332"/>
          </a:xfrm>
          <a:prstGeom prst="rect">
            <a:avLst/>
          </a:prstGeom>
          <a:noFill/>
        </p:spPr>
        <p:txBody>
          <a:bodyPr wrap="none" rtlCol="0">
            <a:spAutoFit/>
          </a:bodyPr>
          <a:lstStyle/>
          <a:p>
            <a:r>
              <a:rPr lang="nl-BE" dirty="0">
                <a:solidFill>
                  <a:schemeClr val="accent6">
                    <a:lumMod val="75000"/>
                  </a:schemeClr>
                </a:solidFill>
              </a:rPr>
              <a:t>75.000</a:t>
            </a:r>
          </a:p>
        </p:txBody>
      </p:sp>
      <p:sp>
        <p:nvSpPr>
          <p:cNvPr id="5" name="Left Brace 4">
            <a:extLst>
              <a:ext uri="{FF2B5EF4-FFF2-40B4-BE49-F238E27FC236}">
                <a16:creationId xmlns:a16="http://schemas.microsoft.com/office/drawing/2014/main" id="{850BDC54-9AC4-4B0F-8246-60BD0EC21E34}"/>
              </a:ext>
            </a:extLst>
          </p:cNvPr>
          <p:cNvSpPr/>
          <p:nvPr/>
        </p:nvSpPr>
        <p:spPr>
          <a:xfrm rot="16200000">
            <a:off x="1219304" y="2022797"/>
            <a:ext cx="236149" cy="2147666"/>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01" name="TextBox 100">
            <a:extLst>
              <a:ext uri="{FF2B5EF4-FFF2-40B4-BE49-F238E27FC236}">
                <a16:creationId xmlns:a16="http://schemas.microsoft.com/office/drawing/2014/main" id="{1FD644E9-332B-4AB4-856C-2A43BE999414}"/>
              </a:ext>
            </a:extLst>
          </p:cNvPr>
          <p:cNvSpPr txBox="1"/>
          <p:nvPr/>
        </p:nvSpPr>
        <p:spPr>
          <a:xfrm>
            <a:off x="333850" y="3187456"/>
            <a:ext cx="2131417" cy="369332"/>
          </a:xfrm>
          <a:prstGeom prst="rect">
            <a:avLst/>
          </a:prstGeom>
          <a:noFill/>
        </p:spPr>
        <p:txBody>
          <a:bodyPr wrap="none" rtlCol="0">
            <a:spAutoFit/>
          </a:bodyPr>
          <a:lstStyle/>
          <a:p>
            <a:r>
              <a:rPr lang="nl-BE" dirty="0" err="1"/>
              <a:t>Bruto-marge</a:t>
            </a:r>
            <a:r>
              <a:rPr lang="nl-BE" dirty="0"/>
              <a:t>: 15.000</a:t>
            </a:r>
          </a:p>
        </p:txBody>
      </p:sp>
      <p:grpSp>
        <p:nvGrpSpPr>
          <p:cNvPr id="103" name="Group 40">
            <a:extLst>
              <a:ext uri="{FF2B5EF4-FFF2-40B4-BE49-F238E27FC236}">
                <a16:creationId xmlns:a16="http://schemas.microsoft.com/office/drawing/2014/main" id="{300822CB-556D-4279-9C87-4FE182802738}"/>
              </a:ext>
            </a:extLst>
          </p:cNvPr>
          <p:cNvGrpSpPr>
            <a:grpSpLocks/>
          </p:cNvGrpSpPr>
          <p:nvPr/>
        </p:nvGrpSpPr>
        <p:grpSpPr bwMode="auto">
          <a:xfrm>
            <a:off x="4939946" y="2275320"/>
            <a:ext cx="1643138" cy="576506"/>
            <a:chOff x="3217" y="6817"/>
            <a:chExt cx="2340" cy="720"/>
          </a:xfrm>
        </p:grpSpPr>
        <p:sp>
          <p:nvSpPr>
            <p:cNvPr id="104" name="AutoShape 41">
              <a:extLst>
                <a:ext uri="{FF2B5EF4-FFF2-40B4-BE49-F238E27FC236}">
                  <a16:creationId xmlns:a16="http://schemas.microsoft.com/office/drawing/2014/main" id="{AE399B4E-DA94-4B2F-A944-D149A507A5DC}"/>
                </a:ext>
              </a:extLst>
            </p:cNvPr>
            <p:cNvSpPr>
              <a:spLocks noChangeArrowheads="1"/>
            </p:cNvSpPr>
            <p:nvPr/>
          </p:nvSpPr>
          <p:spPr bwMode="auto">
            <a:xfrm>
              <a:off x="321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5" name="AutoShape 42">
              <a:extLst>
                <a:ext uri="{FF2B5EF4-FFF2-40B4-BE49-F238E27FC236}">
                  <a16:creationId xmlns:a16="http://schemas.microsoft.com/office/drawing/2014/main" id="{D2328816-EC6F-4FDD-8720-705C6FB57D61}"/>
                </a:ext>
              </a:extLst>
            </p:cNvPr>
            <p:cNvSpPr>
              <a:spLocks noChangeArrowheads="1"/>
            </p:cNvSpPr>
            <p:nvPr/>
          </p:nvSpPr>
          <p:spPr bwMode="auto">
            <a:xfrm>
              <a:off x="393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6" name="AutoShape 43">
              <a:extLst>
                <a:ext uri="{FF2B5EF4-FFF2-40B4-BE49-F238E27FC236}">
                  <a16:creationId xmlns:a16="http://schemas.microsoft.com/office/drawing/2014/main" id="{5CDA7568-1A00-4D67-82C7-4150C06CE853}"/>
                </a:ext>
              </a:extLst>
            </p:cNvPr>
            <p:cNvSpPr>
              <a:spLocks noChangeArrowheads="1"/>
            </p:cNvSpPr>
            <p:nvPr/>
          </p:nvSpPr>
          <p:spPr bwMode="auto">
            <a:xfrm>
              <a:off x="465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7" name="Rectangle 44">
              <a:extLst>
                <a:ext uri="{FF2B5EF4-FFF2-40B4-BE49-F238E27FC236}">
                  <a16:creationId xmlns:a16="http://schemas.microsoft.com/office/drawing/2014/main" id="{D1DAE8D1-390C-49A6-BAC4-35CB526AC3CC}"/>
                </a:ext>
              </a:extLst>
            </p:cNvPr>
            <p:cNvSpPr>
              <a:spLocks noChangeArrowheads="1"/>
            </p:cNvSpPr>
            <p:nvPr/>
          </p:nvSpPr>
          <p:spPr bwMode="auto">
            <a:xfrm>
              <a:off x="3217" y="6997"/>
              <a:ext cx="2160" cy="540"/>
            </a:xfrm>
            <a:prstGeom prst="rect">
              <a:avLst/>
            </a:prstGeom>
            <a:solidFill>
              <a:srgbClr val="FF0000"/>
            </a:solidFill>
            <a:ln w="9525">
              <a:solidFill>
                <a:srgbClr val="000000"/>
              </a:solidFill>
              <a:miter lim="800000"/>
              <a:headEnd/>
              <a:tailEnd/>
            </a:ln>
          </p:spPr>
          <p:txBody>
            <a:bodyPr/>
            <a:lstStyle/>
            <a:p>
              <a:endParaRPr lang="nl-BE"/>
            </a:p>
          </p:txBody>
        </p:sp>
        <p:sp>
          <p:nvSpPr>
            <p:cNvPr id="108" name="Rectangle 45">
              <a:extLst>
                <a:ext uri="{FF2B5EF4-FFF2-40B4-BE49-F238E27FC236}">
                  <a16:creationId xmlns:a16="http://schemas.microsoft.com/office/drawing/2014/main" id="{A6B9BDEF-1DFC-4480-99C9-5C37F044DAB6}"/>
                </a:ext>
              </a:extLst>
            </p:cNvPr>
            <p:cNvSpPr>
              <a:spLocks noChangeArrowheads="1"/>
            </p:cNvSpPr>
            <p:nvPr/>
          </p:nvSpPr>
          <p:spPr bwMode="auto">
            <a:xfrm>
              <a:off x="411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109" name="Rectangle 46">
              <a:extLst>
                <a:ext uri="{FF2B5EF4-FFF2-40B4-BE49-F238E27FC236}">
                  <a16:creationId xmlns:a16="http://schemas.microsoft.com/office/drawing/2014/main" id="{8BCBDE13-ECF8-4ED6-82CA-5543ED5928B2}"/>
                </a:ext>
              </a:extLst>
            </p:cNvPr>
            <p:cNvSpPr>
              <a:spLocks noChangeArrowheads="1"/>
            </p:cNvSpPr>
            <p:nvPr/>
          </p:nvSpPr>
          <p:spPr bwMode="auto">
            <a:xfrm>
              <a:off x="357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110" name="Text Box 47">
              <a:extLst>
                <a:ext uri="{FF2B5EF4-FFF2-40B4-BE49-F238E27FC236}">
                  <a16:creationId xmlns:a16="http://schemas.microsoft.com/office/drawing/2014/main" id="{1CD16124-D3B6-4867-8C7C-4410A158DE81}"/>
                </a:ext>
              </a:extLst>
            </p:cNvPr>
            <p:cNvSpPr txBox="1">
              <a:spLocks noChangeArrowheads="1"/>
            </p:cNvSpPr>
            <p:nvPr/>
          </p:nvSpPr>
          <p:spPr bwMode="auto">
            <a:xfrm>
              <a:off x="4297" y="6949"/>
              <a:ext cx="12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Magazijn</a:t>
              </a:r>
              <a:endParaRPr lang="nl-NL"/>
            </a:p>
          </p:txBody>
        </p:sp>
      </p:grpSp>
      <p:sp>
        <p:nvSpPr>
          <p:cNvPr id="111" name="TextBox 110">
            <a:extLst>
              <a:ext uri="{FF2B5EF4-FFF2-40B4-BE49-F238E27FC236}">
                <a16:creationId xmlns:a16="http://schemas.microsoft.com/office/drawing/2014/main" id="{13007B8E-D5AE-47B6-A4E3-E4E299DA64E6}"/>
              </a:ext>
            </a:extLst>
          </p:cNvPr>
          <p:cNvSpPr txBox="1"/>
          <p:nvPr/>
        </p:nvSpPr>
        <p:spPr>
          <a:xfrm>
            <a:off x="3399235" y="2275320"/>
            <a:ext cx="1464825" cy="646331"/>
          </a:xfrm>
          <a:prstGeom prst="rect">
            <a:avLst/>
          </a:prstGeom>
          <a:noFill/>
        </p:spPr>
        <p:txBody>
          <a:bodyPr wrap="none" rtlCol="0">
            <a:spAutoFit/>
          </a:bodyPr>
          <a:lstStyle/>
          <a:p>
            <a:pPr algn="ctr"/>
            <a:r>
              <a:rPr lang="nl-BE" b="1" dirty="0"/>
              <a:t>31/12/20</a:t>
            </a:r>
          </a:p>
          <a:p>
            <a:r>
              <a:rPr lang="nl-BE" b="1" dirty="0"/>
              <a:t>Stock: 30.000</a:t>
            </a:r>
          </a:p>
        </p:txBody>
      </p:sp>
      <p:sp>
        <p:nvSpPr>
          <p:cNvPr id="112" name="TextBox 111">
            <a:extLst>
              <a:ext uri="{FF2B5EF4-FFF2-40B4-BE49-F238E27FC236}">
                <a16:creationId xmlns:a16="http://schemas.microsoft.com/office/drawing/2014/main" id="{BFB2C76D-A9DD-4CB7-B833-B410FA5F6C8A}"/>
              </a:ext>
            </a:extLst>
          </p:cNvPr>
          <p:cNvSpPr txBox="1"/>
          <p:nvPr/>
        </p:nvSpPr>
        <p:spPr>
          <a:xfrm>
            <a:off x="6551525" y="2331728"/>
            <a:ext cx="1464825" cy="646331"/>
          </a:xfrm>
          <a:prstGeom prst="rect">
            <a:avLst/>
          </a:prstGeom>
          <a:noFill/>
        </p:spPr>
        <p:txBody>
          <a:bodyPr wrap="none" rtlCol="0">
            <a:spAutoFit/>
          </a:bodyPr>
          <a:lstStyle/>
          <a:p>
            <a:pPr algn="ctr"/>
            <a:r>
              <a:rPr lang="nl-BE" b="1" dirty="0"/>
              <a:t>31/12/19</a:t>
            </a:r>
          </a:p>
          <a:p>
            <a:r>
              <a:rPr lang="nl-BE" b="1" dirty="0"/>
              <a:t>Stock: 70.000</a:t>
            </a:r>
          </a:p>
        </p:txBody>
      </p:sp>
      <p:sp>
        <p:nvSpPr>
          <p:cNvPr id="113" name="Left Brace 112">
            <a:extLst>
              <a:ext uri="{FF2B5EF4-FFF2-40B4-BE49-F238E27FC236}">
                <a16:creationId xmlns:a16="http://schemas.microsoft.com/office/drawing/2014/main" id="{76396E05-7BD7-4632-8559-C4FBC4A5255D}"/>
              </a:ext>
            </a:extLst>
          </p:cNvPr>
          <p:cNvSpPr/>
          <p:nvPr/>
        </p:nvSpPr>
        <p:spPr>
          <a:xfrm rot="16200000">
            <a:off x="5574664" y="929111"/>
            <a:ext cx="241859" cy="4373681"/>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15" name="Left Brace 114">
            <a:extLst>
              <a:ext uri="{FF2B5EF4-FFF2-40B4-BE49-F238E27FC236}">
                <a16:creationId xmlns:a16="http://schemas.microsoft.com/office/drawing/2014/main" id="{37A4948A-603C-41F7-B55D-ACE569235A9C}"/>
              </a:ext>
            </a:extLst>
          </p:cNvPr>
          <p:cNvSpPr/>
          <p:nvPr/>
        </p:nvSpPr>
        <p:spPr>
          <a:xfrm rot="16200000">
            <a:off x="3383345" y="622645"/>
            <a:ext cx="241859" cy="6052940"/>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16" name="TextBox 115">
            <a:extLst>
              <a:ext uri="{FF2B5EF4-FFF2-40B4-BE49-F238E27FC236}">
                <a16:creationId xmlns:a16="http://schemas.microsoft.com/office/drawing/2014/main" id="{34276EE6-59AE-49D0-AABB-8EAD94E11773}"/>
              </a:ext>
            </a:extLst>
          </p:cNvPr>
          <p:cNvSpPr txBox="1"/>
          <p:nvPr/>
        </p:nvSpPr>
        <p:spPr>
          <a:xfrm>
            <a:off x="2883220" y="3747897"/>
            <a:ext cx="2131417" cy="369332"/>
          </a:xfrm>
          <a:prstGeom prst="rect">
            <a:avLst/>
          </a:prstGeom>
          <a:noFill/>
        </p:spPr>
        <p:txBody>
          <a:bodyPr wrap="none" rtlCol="0">
            <a:spAutoFit/>
          </a:bodyPr>
          <a:lstStyle/>
          <a:p>
            <a:r>
              <a:rPr lang="nl-BE" dirty="0"/>
              <a:t>Brutomarge: -25.000</a:t>
            </a:r>
          </a:p>
        </p:txBody>
      </p:sp>
      <p:sp>
        <p:nvSpPr>
          <p:cNvPr id="121" name="TextBox 120">
            <a:extLst>
              <a:ext uri="{FF2B5EF4-FFF2-40B4-BE49-F238E27FC236}">
                <a16:creationId xmlns:a16="http://schemas.microsoft.com/office/drawing/2014/main" id="{7D54D0AD-87D9-4378-ADCF-E3C3273E1DF2}"/>
              </a:ext>
            </a:extLst>
          </p:cNvPr>
          <p:cNvSpPr txBox="1"/>
          <p:nvPr/>
        </p:nvSpPr>
        <p:spPr>
          <a:xfrm>
            <a:off x="7185158" y="2614801"/>
            <a:ext cx="827471" cy="369332"/>
          </a:xfrm>
          <a:prstGeom prst="rect">
            <a:avLst/>
          </a:prstGeom>
          <a:noFill/>
        </p:spPr>
        <p:txBody>
          <a:bodyPr wrap="none" rtlCol="0">
            <a:spAutoFit/>
          </a:bodyPr>
          <a:lstStyle/>
          <a:p>
            <a:r>
              <a:rPr lang="nl-BE" dirty="0"/>
              <a:t>70.000</a:t>
            </a:r>
          </a:p>
        </p:txBody>
      </p:sp>
      <p:sp>
        <p:nvSpPr>
          <p:cNvPr id="125" name="TextBox 124">
            <a:extLst>
              <a:ext uri="{FF2B5EF4-FFF2-40B4-BE49-F238E27FC236}">
                <a16:creationId xmlns:a16="http://schemas.microsoft.com/office/drawing/2014/main" id="{F248F6F2-D155-4021-AAC9-F03E42AC06C9}"/>
              </a:ext>
            </a:extLst>
          </p:cNvPr>
          <p:cNvSpPr txBox="1"/>
          <p:nvPr/>
        </p:nvSpPr>
        <p:spPr>
          <a:xfrm>
            <a:off x="4521520" y="3195409"/>
            <a:ext cx="1158779" cy="369332"/>
          </a:xfrm>
          <a:prstGeom prst="rect">
            <a:avLst/>
          </a:prstGeom>
          <a:noFill/>
        </p:spPr>
        <p:txBody>
          <a:bodyPr wrap="none" rtlCol="0">
            <a:spAutoFit/>
          </a:bodyPr>
          <a:lstStyle/>
          <a:p>
            <a:r>
              <a:rPr lang="nl-BE" dirty="0" err="1"/>
              <a:t>Voorr.wijz</a:t>
            </a:r>
            <a:r>
              <a:rPr lang="nl-BE" dirty="0"/>
              <a:t>.</a:t>
            </a:r>
          </a:p>
        </p:txBody>
      </p:sp>
      <p:sp>
        <p:nvSpPr>
          <p:cNvPr id="127" name="TextBox 126">
            <a:extLst>
              <a:ext uri="{FF2B5EF4-FFF2-40B4-BE49-F238E27FC236}">
                <a16:creationId xmlns:a16="http://schemas.microsoft.com/office/drawing/2014/main" id="{F6C7F181-BD68-4F1B-A8D8-6918E3DB08A1}"/>
              </a:ext>
            </a:extLst>
          </p:cNvPr>
          <p:cNvSpPr txBox="1"/>
          <p:nvPr/>
        </p:nvSpPr>
        <p:spPr>
          <a:xfrm>
            <a:off x="5597475" y="3197791"/>
            <a:ext cx="933269" cy="369332"/>
          </a:xfrm>
          <a:prstGeom prst="rect">
            <a:avLst/>
          </a:prstGeom>
          <a:noFill/>
        </p:spPr>
        <p:txBody>
          <a:bodyPr wrap="none" rtlCol="0">
            <a:spAutoFit/>
          </a:bodyPr>
          <a:lstStyle/>
          <a:p>
            <a:r>
              <a:rPr lang="nl-BE" dirty="0"/>
              <a:t>  40.000</a:t>
            </a:r>
          </a:p>
        </p:txBody>
      </p:sp>
      <p:sp>
        <p:nvSpPr>
          <p:cNvPr id="128" name="TextBox 127">
            <a:extLst>
              <a:ext uri="{FF2B5EF4-FFF2-40B4-BE49-F238E27FC236}">
                <a16:creationId xmlns:a16="http://schemas.microsoft.com/office/drawing/2014/main" id="{EB4A2C0B-A4A0-482A-BBFF-34BAED492523}"/>
              </a:ext>
            </a:extLst>
          </p:cNvPr>
          <p:cNvSpPr txBox="1"/>
          <p:nvPr/>
        </p:nvSpPr>
        <p:spPr>
          <a:xfrm>
            <a:off x="5569859" y="3195409"/>
            <a:ext cx="255198" cy="369332"/>
          </a:xfrm>
          <a:prstGeom prst="rect">
            <a:avLst/>
          </a:prstGeom>
          <a:noFill/>
        </p:spPr>
        <p:txBody>
          <a:bodyPr wrap="none" rtlCol="0">
            <a:spAutoFit/>
          </a:bodyPr>
          <a:lstStyle/>
          <a:p>
            <a:r>
              <a:rPr lang="nl-BE" dirty="0"/>
              <a:t>-</a:t>
            </a:r>
          </a:p>
        </p:txBody>
      </p:sp>
      <p:sp>
        <p:nvSpPr>
          <p:cNvPr id="129" name="TextBox 128">
            <a:extLst>
              <a:ext uri="{FF2B5EF4-FFF2-40B4-BE49-F238E27FC236}">
                <a16:creationId xmlns:a16="http://schemas.microsoft.com/office/drawing/2014/main" id="{D7F4D53A-816B-4A94-B535-E2784D4462D8}"/>
              </a:ext>
            </a:extLst>
          </p:cNvPr>
          <p:cNvSpPr txBox="1"/>
          <p:nvPr/>
        </p:nvSpPr>
        <p:spPr>
          <a:xfrm>
            <a:off x="5597811" y="3203683"/>
            <a:ext cx="933269" cy="369332"/>
          </a:xfrm>
          <a:prstGeom prst="rect">
            <a:avLst/>
          </a:prstGeom>
          <a:noFill/>
        </p:spPr>
        <p:txBody>
          <a:bodyPr wrap="none" rtlCol="0">
            <a:spAutoFit/>
          </a:bodyPr>
          <a:lstStyle/>
          <a:p>
            <a:r>
              <a:rPr lang="nl-BE" dirty="0"/>
              <a:t>  40.000</a:t>
            </a:r>
          </a:p>
        </p:txBody>
      </p:sp>
      <p:sp>
        <p:nvSpPr>
          <p:cNvPr id="130" name="TextBox 129">
            <a:extLst>
              <a:ext uri="{FF2B5EF4-FFF2-40B4-BE49-F238E27FC236}">
                <a16:creationId xmlns:a16="http://schemas.microsoft.com/office/drawing/2014/main" id="{08A3BE26-C5FA-44FE-902A-AF754F516A0E}"/>
              </a:ext>
            </a:extLst>
          </p:cNvPr>
          <p:cNvSpPr txBox="1"/>
          <p:nvPr/>
        </p:nvSpPr>
        <p:spPr>
          <a:xfrm>
            <a:off x="5599959" y="3198308"/>
            <a:ext cx="933269" cy="369332"/>
          </a:xfrm>
          <a:prstGeom prst="rect">
            <a:avLst/>
          </a:prstGeom>
          <a:noFill/>
        </p:spPr>
        <p:txBody>
          <a:bodyPr wrap="none" rtlCol="0">
            <a:spAutoFit/>
          </a:bodyPr>
          <a:lstStyle/>
          <a:p>
            <a:r>
              <a:rPr lang="nl-BE" dirty="0"/>
              <a:t>  40.000</a:t>
            </a:r>
          </a:p>
        </p:txBody>
      </p:sp>
      <p:sp>
        <p:nvSpPr>
          <p:cNvPr id="131" name="TextBox 130">
            <a:extLst>
              <a:ext uri="{FF2B5EF4-FFF2-40B4-BE49-F238E27FC236}">
                <a16:creationId xmlns:a16="http://schemas.microsoft.com/office/drawing/2014/main" id="{1F82E7CD-9B8F-4DEF-AD1F-4464BAA1A289}"/>
              </a:ext>
            </a:extLst>
          </p:cNvPr>
          <p:cNvSpPr txBox="1"/>
          <p:nvPr/>
        </p:nvSpPr>
        <p:spPr>
          <a:xfrm>
            <a:off x="4531045" y="3195409"/>
            <a:ext cx="1158779" cy="369332"/>
          </a:xfrm>
          <a:prstGeom prst="rect">
            <a:avLst/>
          </a:prstGeom>
          <a:noFill/>
        </p:spPr>
        <p:txBody>
          <a:bodyPr wrap="none" rtlCol="0">
            <a:spAutoFit/>
          </a:bodyPr>
          <a:lstStyle/>
          <a:p>
            <a:r>
              <a:rPr lang="nl-BE" dirty="0" err="1"/>
              <a:t>Voorr.wijz</a:t>
            </a:r>
            <a:r>
              <a:rPr lang="nl-BE" dirty="0"/>
              <a:t>.</a:t>
            </a:r>
          </a:p>
        </p:txBody>
      </p:sp>
      <p:sp>
        <p:nvSpPr>
          <p:cNvPr id="136" name="TextBox 135">
            <a:extLst>
              <a:ext uri="{FF2B5EF4-FFF2-40B4-BE49-F238E27FC236}">
                <a16:creationId xmlns:a16="http://schemas.microsoft.com/office/drawing/2014/main" id="{F232E966-666B-4973-BB91-20315BA9E2F9}"/>
              </a:ext>
            </a:extLst>
          </p:cNvPr>
          <p:cNvSpPr txBox="1"/>
          <p:nvPr/>
        </p:nvSpPr>
        <p:spPr>
          <a:xfrm>
            <a:off x="3399999" y="2277075"/>
            <a:ext cx="1464825" cy="646331"/>
          </a:xfrm>
          <a:prstGeom prst="rect">
            <a:avLst/>
          </a:prstGeom>
          <a:noFill/>
        </p:spPr>
        <p:txBody>
          <a:bodyPr wrap="none" rtlCol="0">
            <a:spAutoFit/>
          </a:bodyPr>
          <a:lstStyle/>
          <a:p>
            <a:pPr algn="ctr"/>
            <a:r>
              <a:rPr lang="nl-BE" b="1" dirty="0"/>
              <a:t>31/12/20</a:t>
            </a:r>
          </a:p>
          <a:p>
            <a:r>
              <a:rPr lang="nl-BE" b="1" dirty="0"/>
              <a:t>Stock: 30.000</a:t>
            </a:r>
          </a:p>
        </p:txBody>
      </p:sp>
      <p:sp>
        <p:nvSpPr>
          <p:cNvPr id="137" name="TextBox 136">
            <a:extLst>
              <a:ext uri="{FF2B5EF4-FFF2-40B4-BE49-F238E27FC236}">
                <a16:creationId xmlns:a16="http://schemas.microsoft.com/office/drawing/2014/main" id="{0185A610-680F-4A63-9C4A-344C06DA36DD}"/>
              </a:ext>
            </a:extLst>
          </p:cNvPr>
          <p:cNvSpPr txBox="1"/>
          <p:nvPr/>
        </p:nvSpPr>
        <p:spPr>
          <a:xfrm>
            <a:off x="3482983" y="294516"/>
            <a:ext cx="2445478" cy="646331"/>
          </a:xfrm>
          <a:prstGeom prst="rect">
            <a:avLst/>
          </a:prstGeom>
          <a:noFill/>
        </p:spPr>
        <p:txBody>
          <a:bodyPr wrap="none" rtlCol="0">
            <a:spAutoFit/>
          </a:bodyPr>
          <a:lstStyle/>
          <a:p>
            <a:r>
              <a:rPr lang="nl-BE" sz="3600" b="1" dirty="0"/>
              <a:t>VOORRAAD</a:t>
            </a:r>
          </a:p>
        </p:txBody>
      </p:sp>
      <p:sp>
        <p:nvSpPr>
          <p:cNvPr id="9" name="TextBox 8">
            <a:extLst>
              <a:ext uri="{FF2B5EF4-FFF2-40B4-BE49-F238E27FC236}">
                <a16:creationId xmlns:a16="http://schemas.microsoft.com/office/drawing/2014/main" id="{53D1E33A-5F7B-4CF8-BF73-9AC85E0713F6}"/>
              </a:ext>
            </a:extLst>
          </p:cNvPr>
          <p:cNvSpPr txBox="1"/>
          <p:nvPr/>
        </p:nvSpPr>
        <p:spPr>
          <a:xfrm>
            <a:off x="2069195" y="4369872"/>
            <a:ext cx="652743" cy="369332"/>
          </a:xfrm>
          <a:prstGeom prst="rect">
            <a:avLst/>
          </a:prstGeom>
          <a:noFill/>
        </p:spPr>
        <p:txBody>
          <a:bodyPr wrap="none" rtlCol="0">
            <a:spAutoFit/>
          </a:bodyPr>
          <a:lstStyle/>
          <a:p>
            <a:r>
              <a:rPr lang="nl-BE" b="1" dirty="0"/>
              <a:t>2018</a:t>
            </a:r>
          </a:p>
        </p:txBody>
      </p:sp>
      <p:sp>
        <p:nvSpPr>
          <p:cNvPr id="87" name="TextBox 86">
            <a:extLst>
              <a:ext uri="{FF2B5EF4-FFF2-40B4-BE49-F238E27FC236}">
                <a16:creationId xmlns:a16="http://schemas.microsoft.com/office/drawing/2014/main" id="{49C74CA7-F481-447B-9986-1940C5D7177E}"/>
              </a:ext>
            </a:extLst>
          </p:cNvPr>
          <p:cNvSpPr txBox="1"/>
          <p:nvPr/>
        </p:nvSpPr>
        <p:spPr>
          <a:xfrm>
            <a:off x="3072863" y="4376629"/>
            <a:ext cx="652743" cy="369332"/>
          </a:xfrm>
          <a:prstGeom prst="rect">
            <a:avLst/>
          </a:prstGeom>
          <a:noFill/>
        </p:spPr>
        <p:txBody>
          <a:bodyPr wrap="none" rtlCol="0">
            <a:spAutoFit/>
          </a:bodyPr>
          <a:lstStyle/>
          <a:p>
            <a:r>
              <a:rPr lang="nl-BE" b="1" dirty="0"/>
              <a:t>2019</a:t>
            </a:r>
          </a:p>
        </p:txBody>
      </p:sp>
      <p:sp>
        <p:nvSpPr>
          <p:cNvPr id="89" name="TextBox 88">
            <a:extLst>
              <a:ext uri="{FF2B5EF4-FFF2-40B4-BE49-F238E27FC236}">
                <a16:creationId xmlns:a16="http://schemas.microsoft.com/office/drawing/2014/main" id="{FC09889B-6BD8-4480-AABC-140AAEBF0D94}"/>
              </a:ext>
            </a:extLst>
          </p:cNvPr>
          <p:cNvSpPr txBox="1"/>
          <p:nvPr/>
        </p:nvSpPr>
        <p:spPr>
          <a:xfrm>
            <a:off x="4052979" y="4376629"/>
            <a:ext cx="652743" cy="369332"/>
          </a:xfrm>
          <a:prstGeom prst="rect">
            <a:avLst/>
          </a:prstGeom>
          <a:noFill/>
        </p:spPr>
        <p:txBody>
          <a:bodyPr wrap="none" rtlCol="0">
            <a:spAutoFit/>
          </a:bodyPr>
          <a:lstStyle/>
          <a:p>
            <a:r>
              <a:rPr lang="nl-BE" b="1" dirty="0"/>
              <a:t>2020</a:t>
            </a:r>
          </a:p>
        </p:txBody>
      </p:sp>
      <p:sp>
        <p:nvSpPr>
          <p:cNvPr id="90" name="TextBox 89">
            <a:extLst>
              <a:ext uri="{FF2B5EF4-FFF2-40B4-BE49-F238E27FC236}">
                <a16:creationId xmlns:a16="http://schemas.microsoft.com/office/drawing/2014/main" id="{2633B540-E5EC-4DD1-8871-1D173056BF88}"/>
              </a:ext>
            </a:extLst>
          </p:cNvPr>
          <p:cNvSpPr txBox="1"/>
          <p:nvPr/>
        </p:nvSpPr>
        <p:spPr>
          <a:xfrm>
            <a:off x="1005494" y="4737061"/>
            <a:ext cx="1077539" cy="369332"/>
          </a:xfrm>
          <a:prstGeom prst="rect">
            <a:avLst/>
          </a:prstGeom>
          <a:noFill/>
        </p:spPr>
        <p:txBody>
          <a:bodyPr wrap="none" rtlCol="0">
            <a:spAutoFit/>
          </a:bodyPr>
          <a:lstStyle/>
          <a:p>
            <a:r>
              <a:rPr lang="nl-BE" dirty="0"/>
              <a:t>Verkopen</a:t>
            </a:r>
          </a:p>
        </p:txBody>
      </p:sp>
      <p:sp>
        <p:nvSpPr>
          <p:cNvPr id="91" name="TextBox 90">
            <a:extLst>
              <a:ext uri="{FF2B5EF4-FFF2-40B4-BE49-F238E27FC236}">
                <a16:creationId xmlns:a16="http://schemas.microsoft.com/office/drawing/2014/main" id="{F88711E4-4A3A-4311-8903-730A52F3D3D5}"/>
              </a:ext>
            </a:extLst>
          </p:cNvPr>
          <p:cNvSpPr txBox="1"/>
          <p:nvPr/>
        </p:nvSpPr>
        <p:spPr>
          <a:xfrm>
            <a:off x="940235" y="5079875"/>
            <a:ext cx="1127488" cy="369332"/>
          </a:xfrm>
          <a:prstGeom prst="rect">
            <a:avLst/>
          </a:prstGeom>
          <a:noFill/>
        </p:spPr>
        <p:txBody>
          <a:bodyPr wrap="none" rtlCol="0">
            <a:spAutoFit/>
          </a:bodyPr>
          <a:lstStyle/>
          <a:p>
            <a:r>
              <a:rPr lang="nl-BE" dirty="0"/>
              <a:t>Aankopen</a:t>
            </a:r>
          </a:p>
        </p:txBody>
      </p:sp>
      <p:sp>
        <p:nvSpPr>
          <p:cNvPr id="93" name="TextBox 92">
            <a:extLst>
              <a:ext uri="{FF2B5EF4-FFF2-40B4-BE49-F238E27FC236}">
                <a16:creationId xmlns:a16="http://schemas.microsoft.com/office/drawing/2014/main" id="{614B89BB-926B-4EB5-A38F-A3AD3471B885}"/>
              </a:ext>
            </a:extLst>
          </p:cNvPr>
          <p:cNvSpPr txBox="1"/>
          <p:nvPr/>
        </p:nvSpPr>
        <p:spPr>
          <a:xfrm>
            <a:off x="3939619" y="4710889"/>
            <a:ext cx="827471" cy="369332"/>
          </a:xfrm>
          <a:prstGeom prst="rect">
            <a:avLst/>
          </a:prstGeom>
          <a:noFill/>
        </p:spPr>
        <p:txBody>
          <a:bodyPr wrap="none" rtlCol="0">
            <a:spAutoFit/>
          </a:bodyPr>
          <a:lstStyle/>
          <a:p>
            <a:r>
              <a:rPr lang="nl-BE" dirty="0">
                <a:solidFill>
                  <a:srgbClr val="0070C0"/>
                </a:solidFill>
              </a:rPr>
              <a:t>90.000</a:t>
            </a:r>
          </a:p>
        </p:txBody>
      </p:sp>
      <p:sp>
        <p:nvSpPr>
          <p:cNvPr id="94" name="TextBox 93">
            <a:extLst>
              <a:ext uri="{FF2B5EF4-FFF2-40B4-BE49-F238E27FC236}">
                <a16:creationId xmlns:a16="http://schemas.microsoft.com/office/drawing/2014/main" id="{2B349EE9-6347-464A-B6BA-964F121A1257}"/>
              </a:ext>
            </a:extLst>
          </p:cNvPr>
          <p:cNvSpPr txBox="1"/>
          <p:nvPr/>
        </p:nvSpPr>
        <p:spPr>
          <a:xfrm>
            <a:off x="3892442" y="5079875"/>
            <a:ext cx="898003" cy="369332"/>
          </a:xfrm>
          <a:prstGeom prst="rect">
            <a:avLst/>
          </a:prstGeom>
          <a:noFill/>
        </p:spPr>
        <p:txBody>
          <a:bodyPr wrap="none" rtlCol="0">
            <a:spAutoFit/>
          </a:bodyPr>
          <a:lstStyle/>
          <a:p>
            <a:r>
              <a:rPr lang="nl-BE" dirty="0">
                <a:solidFill>
                  <a:schemeClr val="accent6">
                    <a:lumMod val="75000"/>
                  </a:schemeClr>
                </a:solidFill>
              </a:rPr>
              <a:t>-75.000</a:t>
            </a:r>
          </a:p>
        </p:txBody>
      </p:sp>
      <p:cxnSp>
        <p:nvCxnSpPr>
          <p:cNvPr id="11" name="Straight Connector 10">
            <a:extLst>
              <a:ext uri="{FF2B5EF4-FFF2-40B4-BE49-F238E27FC236}">
                <a16:creationId xmlns:a16="http://schemas.microsoft.com/office/drawing/2014/main" id="{7EB8EB17-D8F7-4079-8AA5-5343B2D13029}"/>
              </a:ext>
            </a:extLst>
          </p:cNvPr>
          <p:cNvCxnSpPr/>
          <p:nvPr/>
        </p:nvCxnSpPr>
        <p:spPr>
          <a:xfrm>
            <a:off x="3910822" y="5708953"/>
            <a:ext cx="827471" cy="0"/>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34B8BC5A-7D2D-48B9-BED1-1CE3135AFB0F}"/>
              </a:ext>
            </a:extLst>
          </p:cNvPr>
          <p:cNvSpPr txBox="1"/>
          <p:nvPr/>
        </p:nvSpPr>
        <p:spPr>
          <a:xfrm>
            <a:off x="963197" y="5385731"/>
            <a:ext cx="1158779" cy="369332"/>
          </a:xfrm>
          <a:prstGeom prst="rect">
            <a:avLst/>
          </a:prstGeom>
          <a:noFill/>
        </p:spPr>
        <p:txBody>
          <a:bodyPr wrap="none" rtlCol="0">
            <a:spAutoFit/>
          </a:bodyPr>
          <a:lstStyle/>
          <a:p>
            <a:r>
              <a:rPr lang="nl-BE" dirty="0" err="1"/>
              <a:t>Voorr.wijz</a:t>
            </a:r>
            <a:r>
              <a:rPr lang="nl-BE" dirty="0"/>
              <a:t>.</a:t>
            </a:r>
          </a:p>
        </p:txBody>
      </p:sp>
      <p:sp>
        <p:nvSpPr>
          <p:cNvPr id="114" name="TextBox 113">
            <a:extLst>
              <a:ext uri="{FF2B5EF4-FFF2-40B4-BE49-F238E27FC236}">
                <a16:creationId xmlns:a16="http://schemas.microsoft.com/office/drawing/2014/main" id="{F6205056-C752-4059-9E19-AEF9D60E8F99}"/>
              </a:ext>
            </a:extLst>
          </p:cNvPr>
          <p:cNvSpPr txBox="1"/>
          <p:nvPr/>
        </p:nvSpPr>
        <p:spPr>
          <a:xfrm>
            <a:off x="3805272" y="5339621"/>
            <a:ext cx="1003801" cy="369332"/>
          </a:xfrm>
          <a:prstGeom prst="rect">
            <a:avLst/>
          </a:prstGeom>
          <a:noFill/>
        </p:spPr>
        <p:txBody>
          <a:bodyPr wrap="none" rtlCol="0">
            <a:spAutoFit/>
          </a:bodyPr>
          <a:lstStyle/>
          <a:p>
            <a:r>
              <a:rPr lang="nl-BE" dirty="0"/>
              <a:t>  -40.000</a:t>
            </a:r>
          </a:p>
        </p:txBody>
      </p:sp>
      <p:sp>
        <p:nvSpPr>
          <p:cNvPr id="117" name="TextBox 116">
            <a:extLst>
              <a:ext uri="{FF2B5EF4-FFF2-40B4-BE49-F238E27FC236}">
                <a16:creationId xmlns:a16="http://schemas.microsoft.com/office/drawing/2014/main" id="{046EA206-9A24-4443-9629-8DB97E76E58A}"/>
              </a:ext>
            </a:extLst>
          </p:cNvPr>
          <p:cNvSpPr txBox="1"/>
          <p:nvPr/>
        </p:nvSpPr>
        <p:spPr>
          <a:xfrm>
            <a:off x="962521" y="5801182"/>
            <a:ext cx="1373196" cy="369332"/>
          </a:xfrm>
          <a:prstGeom prst="rect">
            <a:avLst/>
          </a:prstGeom>
          <a:noFill/>
        </p:spPr>
        <p:txBody>
          <a:bodyPr wrap="none" rtlCol="0">
            <a:spAutoFit/>
          </a:bodyPr>
          <a:lstStyle/>
          <a:p>
            <a:r>
              <a:rPr lang="nl-BE" dirty="0" err="1"/>
              <a:t>Bruto-marge</a:t>
            </a:r>
            <a:endParaRPr lang="nl-BE" dirty="0"/>
          </a:p>
        </p:txBody>
      </p:sp>
      <p:sp>
        <p:nvSpPr>
          <p:cNvPr id="118" name="TextBox 117">
            <a:extLst>
              <a:ext uri="{FF2B5EF4-FFF2-40B4-BE49-F238E27FC236}">
                <a16:creationId xmlns:a16="http://schemas.microsoft.com/office/drawing/2014/main" id="{57FB2FD7-5AA5-4AB2-9984-D5D6FD4F00E2}"/>
              </a:ext>
            </a:extLst>
          </p:cNvPr>
          <p:cNvSpPr txBox="1"/>
          <p:nvPr/>
        </p:nvSpPr>
        <p:spPr>
          <a:xfrm>
            <a:off x="3787425" y="5758715"/>
            <a:ext cx="1003801" cy="369332"/>
          </a:xfrm>
          <a:prstGeom prst="rect">
            <a:avLst/>
          </a:prstGeom>
          <a:noFill/>
        </p:spPr>
        <p:txBody>
          <a:bodyPr wrap="none" rtlCol="0">
            <a:spAutoFit/>
          </a:bodyPr>
          <a:lstStyle/>
          <a:p>
            <a:r>
              <a:rPr lang="nl-BE" dirty="0"/>
              <a:t>  -25.000</a:t>
            </a:r>
          </a:p>
        </p:txBody>
      </p:sp>
      <p:cxnSp>
        <p:nvCxnSpPr>
          <p:cNvPr id="6" name="Straight Arrow Connector 5">
            <a:extLst>
              <a:ext uri="{FF2B5EF4-FFF2-40B4-BE49-F238E27FC236}">
                <a16:creationId xmlns:a16="http://schemas.microsoft.com/office/drawing/2014/main" id="{4D01291A-D05D-45F8-A4C9-04B8FC4DAC62}"/>
              </a:ext>
            </a:extLst>
          </p:cNvPr>
          <p:cNvCxnSpPr>
            <a:cxnSpLocks/>
            <a:stCxn id="118" idx="3"/>
          </p:cNvCxnSpPr>
          <p:nvPr/>
        </p:nvCxnSpPr>
        <p:spPr>
          <a:xfrm flipV="1">
            <a:off x="4791226" y="5453735"/>
            <a:ext cx="522593" cy="489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BD627050-5A91-4861-A063-C00738391FA5}"/>
              </a:ext>
            </a:extLst>
          </p:cNvPr>
          <p:cNvCxnSpPr>
            <a:cxnSpLocks/>
            <a:stCxn id="94" idx="3"/>
          </p:cNvCxnSpPr>
          <p:nvPr/>
        </p:nvCxnSpPr>
        <p:spPr>
          <a:xfrm>
            <a:off x="4790445" y="5264541"/>
            <a:ext cx="576486" cy="121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B7ECFE1-B8EA-47E0-8068-E4E9F22BC792}"/>
              </a:ext>
            </a:extLst>
          </p:cNvPr>
          <p:cNvSpPr txBox="1"/>
          <p:nvPr/>
        </p:nvSpPr>
        <p:spPr>
          <a:xfrm>
            <a:off x="5305568" y="5241661"/>
            <a:ext cx="654346" cy="369332"/>
          </a:xfrm>
          <a:prstGeom prst="rect">
            <a:avLst/>
          </a:prstGeom>
          <a:noFill/>
        </p:spPr>
        <p:txBody>
          <a:bodyPr wrap="none" rtlCol="0">
            <a:spAutoFit/>
          </a:bodyPr>
          <a:lstStyle/>
          <a:p>
            <a:r>
              <a:rPr lang="nl-BE" dirty="0"/>
              <a:t>-22%</a:t>
            </a:r>
          </a:p>
        </p:txBody>
      </p:sp>
      <p:cxnSp>
        <p:nvCxnSpPr>
          <p:cNvPr id="119" name="Straight Arrow Connector 118">
            <a:extLst>
              <a:ext uri="{FF2B5EF4-FFF2-40B4-BE49-F238E27FC236}">
                <a16:creationId xmlns:a16="http://schemas.microsoft.com/office/drawing/2014/main" id="{EE90087C-6230-4BBE-BA34-F87B36D30237}"/>
              </a:ext>
            </a:extLst>
          </p:cNvPr>
          <p:cNvCxnSpPr>
            <a:cxnSpLocks/>
            <a:stCxn id="118" idx="3"/>
          </p:cNvCxnSpPr>
          <p:nvPr/>
        </p:nvCxnSpPr>
        <p:spPr>
          <a:xfrm flipV="1">
            <a:off x="4791226" y="5485649"/>
            <a:ext cx="1349474" cy="457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487E7A12-11D2-4B62-B820-9A73FDA08821}"/>
              </a:ext>
            </a:extLst>
          </p:cNvPr>
          <p:cNvCxnSpPr>
            <a:cxnSpLocks/>
            <a:stCxn id="93" idx="3"/>
            <a:endCxn id="122" idx="1"/>
          </p:cNvCxnSpPr>
          <p:nvPr/>
        </p:nvCxnSpPr>
        <p:spPr>
          <a:xfrm>
            <a:off x="4767090" y="4895555"/>
            <a:ext cx="1401898" cy="541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E45E5318-BD6D-46D7-8803-A16B20A57576}"/>
              </a:ext>
            </a:extLst>
          </p:cNvPr>
          <p:cNvSpPr txBox="1"/>
          <p:nvPr/>
        </p:nvSpPr>
        <p:spPr>
          <a:xfrm>
            <a:off x="6168988" y="5252346"/>
            <a:ext cx="654346" cy="369332"/>
          </a:xfrm>
          <a:prstGeom prst="rect">
            <a:avLst/>
          </a:prstGeom>
          <a:noFill/>
        </p:spPr>
        <p:txBody>
          <a:bodyPr wrap="none" rtlCol="0">
            <a:spAutoFit/>
          </a:bodyPr>
          <a:lstStyle/>
          <a:p>
            <a:r>
              <a:rPr lang="nl-BE" dirty="0"/>
              <a:t>-27%</a:t>
            </a:r>
          </a:p>
        </p:txBody>
      </p:sp>
      <p:cxnSp>
        <p:nvCxnSpPr>
          <p:cNvPr id="123" name="Straight Arrow Connector 122">
            <a:extLst>
              <a:ext uri="{FF2B5EF4-FFF2-40B4-BE49-F238E27FC236}">
                <a16:creationId xmlns:a16="http://schemas.microsoft.com/office/drawing/2014/main" id="{BAA751EB-D7BC-4F2C-8884-091FF1225AA7}"/>
              </a:ext>
            </a:extLst>
          </p:cNvPr>
          <p:cNvCxnSpPr>
            <a:cxnSpLocks/>
            <a:stCxn id="94" idx="3"/>
            <a:endCxn id="24" idx="1"/>
          </p:cNvCxnSpPr>
          <p:nvPr/>
        </p:nvCxnSpPr>
        <p:spPr>
          <a:xfrm flipV="1">
            <a:off x="4790445" y="4622677"/>
            <a:ext cx="1231325" cy="64186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6D48B606-FE55-4BB2-8187-AF00B7D0E66C}"/>
              </a:ext>
            </a:extLst>
          </p:cNvPr>
          <p:cNvCxnSpPr>
            <a:cxnSpLocks/>
          </p:cNvCxnSpPr>
          <p:nvPr/>
        </p:nvCxnSpPr>
        <p:spPr>
          <a:xfrm>
            <a:off x="4418018" y="2895828"/>
            <a:ext cx="1663049" cy="138200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003DF565-EF5E-4BFA-83C5-1E0A005E8621}"/>
              </a:ext>
            </a:extLst>
          </p:cNvPr>
          <p:cNvSpPr txBox="1"/>
          <p:nvPr/>
        </p:nvSpPr>
        <p:spPr>
          <a:xfrm>
            <a:off x="6114208" y="4220397"/>
            <a:ext cx="827471" cy="369332"/>
          </a:xfrm>
          <a:prstGeom prst="rect">
            <a:avLst/>
          </a:prstGeom>
          <a:noFill/>
        </p:spPr>
        <p:txBody>
          <a:bodyPr wrap="none" rtlCol="0">
            <a:spAutoFit/>
          </a:bodyPr>
          <a:lstStyle/>
          <a:p>
            <a:r>
              <a:rPr lang="nl-BE" dirty="0">
                <a:solidFill>
                  <a:srgbClr val="7030A0"/>
                </a:solidFill>
              </a:rPr>
              <a:t>30.000</a:t>
            </a:r>
          </a:p>
        </p:txBody>
      </p:sp>
      <p:sp>
        <p:nvSpPr>
          <p:cNvPr id="24" name="TextBox 23">
            <a:extLst>
              <a:ext uri="{FF2B5EF4-FFF2-40B4-BE49-F238E27FC236}">
                <a16:creationId xmlns:a16="http://schemas.microsoft.com/office/drawing/2014/main" id="{600C7964-873E-4E26-8C5C-7E9DAB68EE71}"/>
              </a:ext>
            </a:extLst>
          </p:cNvPr>
          <p:cNvSpPr txBox="1"/>
          <p:nvPr/>
        </p:nvSpPr>
        <p:spPr>
          <a:xfrm>
            <a:off x="6021770" y="4438011"/>
            <a:ext cx="1585690" cy="369332"/>
          </a:xfrm>
          <a:prstGeom prst="rect">
            <a:avLst/>
          </a:prstGeom>
          <a:noFill/>
        </p:spPr>
        <p:txBody>
          <a:bodyPr wrap="none" rtlCol="0">
            <a:spAutoFit/>
          </a:bodyPr>
          <a:lstStyle/>
          <a:p>
            <a:r>
              <a:rPr lang="nl-BE" dirty="0">
                <a:solidFill>
                  <a:srgbClr val="7030A0"/>
                </a:solidFill>
              </a:rPr>
              <a:t>75.000+40.000</a:t>
            </a:r>
          </a:p>
        </p:txBody>
      </p:sp>
      <p:cxnSp>
        <p:nvCxnSpPr>
          <p:cNvPr id="29" name="Straight Connector 28">
            <a:extLst>
              <a:ext uri="{FF2B5EF4-FFF2-40B4-BE49-F238E27FC236}">
                <a16:creationId xmlns:a16="http://schemas.microsoft.com/office/drawing/2014/main" id="{AA8B9002-CD19-472A-81B8-825248A72B82}"/>
              </a:ext>
            </a:extLst>
          </p:cNvPr>
          <p:cNvCxnSpPr/>
          <p:nvPr/>
        </p:nvCxnSpPr>
        <p:spPr>
          <a:xfrm>
            <a:off x="6140700" y="4507670"/>
            <a:ext cx="1335324"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5113B030-2EE1-4520-86F7-A9A6855458DE}"/>
              </a:ext>
            </a:extLst>
          </p:cNvPr>
          <p:cNvSpPr txBox="1"/>
          <p:nvPr/>
        </p:nvSpPr>
        <p:spPr>
          <a:xfrm>
            <a:off x="6806036" y="4206187"/>
            <a:ext cx="688009" cy="369332"/>
          </a:xfrm>
          <a:prstGeom prst="rect">
            <a:avLst/>
          </a:prstGeom>
          <a:noFill/>
        </p:spPr>
        <p:txBody>
          <a:bodyPr wrap="none" rtlCol="0">
            <a:spAutoFit/>
          </a:bodyPr>
          <a:lstStyle/>
          <a:p>
            <a:r>
              <a:rPr lang="nl-BE" dirty="0">
                <a:solidFill>
                  <a:srgbClr val="7030A0"/>
                </a:solidFill>
              </a:rPr>
              <a:t>x 365</a:t>
            </a:r>
          </a:p>
        </p:txBody>
      </p:sp>
      <p:sp>
        <p:nvSpPr>
          <p:cNvPr id="134" name="TextBox 133">
            <a:extLst>
              <a:ext uri="{FF2B5EF4-FFF2-40B4-BE49-F238E27FC236}">
                <a16:creationId xmlns:a16="http://schemas.microsoft.com/office/drawing/2014/main" id="{5D0DED30-7B44-4124-A0A6-7CB23497FAE2}"/>
              </a:ext>
            </a:extLst>
          </p:cNvPr>
          <p:cNvSpPr txBox="1"/>
          <p:nvPr/>
        </p:nvSpPr>
        <p:spPr>
          <a:xfrm>
            <a:off x="7431143" y="4297451"/>
            <a:ext cx="1216680" cy="369332"/>
          </a:xfrm>
          <a:prstGeom prst="rect">
            <a:avLst/>
          </a:prstGeom>
          <a:noFill/>
        </p:spPr>
        <p:txBody>
          <a:bodyPr wrap="none" rtlCol="0">
            <a:spAutoFit/>
          </a:bodyPr>
          <a:lstStyle/>
          <a:p>
            <a:r>
              <a:rPr lang="nl-BE" dirty="0">
                <a:solidFill>
                  <a:srgbClr val="7030A0"/>
                </a:solidFill>
              </a:rPr>
              <a:t>= 95 dagen</a:t>
            </a:r>
          </a:p>
        </p:txBody>
      </p:sp>
      <p:sp>
        <p:nvSpPr>
          <p:cNvPr id="135" name="TextBox 134">
            <a:extLst>
              <a:ext uri="{FF2B5EF4-FFF2-40B4-BE49-F238E27FC236}">
                <a16:creationId xmlns:a16="http://schemas.microsoft.com/office/drawing/2014/main" id="{8DA555C8-C64F-40F6-81FA-BEDD973A5123}"/>
              </a:ext>
            </a:extLst>
          </p:cNvPr>
          <p:cNvSpPr txBox="1"/>
          <p:nvPr/>
        </p:nvSpPr>
        <p:spPr>
          <a:xfrm>
            <a:off x="3019979" y="5114947"/>
            <a:ext cx="1010988" cy="523220"/>
          </a:xfrm>
          <a:prstGeom prst="rect">
            <a:avLst/>
          </a:prstGeom>
          <a:noFill/>
        </p:spPr>
        <p:txBody>
          <a:bodyPr wrap="square" rtlCol="0">
            <a:spAutoFit/>
          </a:bodyPr>
          <a:lstStyle/>
          <a:p>
            <a:pPr algn="ctr"/>
            <a:r>
              <a:rPr lang="nl-BE" sz="1400" dirty="0">
                <a:solidFill>
                  <a:srgbClr val="7030A0"/>
                </a:solidFill>
              </a:rPr>
              <a:t>Verbruik in één jaar</a:t>
            </a:r>
          </a:p>
        </p:txBody>
      </p:sp>
      <p:sp>
        <p:nvSpPr>
          <p:cNvPr id="33" name="Rectangle 32">
            <a:extLst>
              <a:ext uri="{FF2B5EF4-FFF2-40B4-BE49-F238E27FC236}">
                <a16:creationId xmlns:a16="http://schemas.microsoft.com/office/drawing/2014/main" id="{4C179961-01BE-428C-967E-34D755890863}"/>
              </a:ext>
            </a:extLst>
          </p:cNvPr>
          <p:cNvSpPr/>
          <p:nvPr/>
        </p:nvSpPr>
        <p:spPr>
          <a:xfrm>
            <a:off x="3072863" y="5140643"/>
            <a:ext cx="1736210" cy="51736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8" name="TextBox 137">
            <a:extLst>
              <a:ext uri="{FF2B5EF4-FFF2-40B4-BE49-F238E27FC236}">
                <a16:creationId xmlns:a16="http://schemas.microsoft.com/office/drawing/2014/main" id="{545370DB-F245-43C4-A8BE-E315B37378C8}"/>
              </a:ext>
            </a:extLst>
          </p:cNvPr>
          <p:cNvSpPr txBox="1"/>
          <p:nvPr/>
        </p:nvSpPr>
        <p:spPr>
          <a:xfrm>
            <a:off x="5223826" y="5453904"/>
            <a:ext cx="856095" cy="523220"/>
          </a:xfrm>
          <a:prstGeom prst="rect">
            <a:avLst/>
          </a:prstGeom>
          <a:noFill/>
        </p:spPr>
        <p:txBody>
          <a:bodyPr wrap="square" rtlCol="0">
            <a:spAutoFit/>
          </a:bodyPr>
          <a:lstStyle/>
          <a:p>
            <a:pPr algn="ctr"/>
            <a:r>
              <a:rPr lang="nl-BE" sz="1400" dirty="0"/>
              <a:t>Marge op </a:t>
            </a:r>
            <a:r>
              <a:rPr lang="nl-BE" sz="1400" dirty="0" err="1"/>
              <a:t>aank</a:t>
            </a:r>
            <a:r>
              <a:rPr lang="nl-BE" sz="1400" dirty="0"/>
              <a:t>.</a:t>
            </a:r>
          </a:p>
        </p:txBody>
      </p:sp>
      <p:sp>
        <p:nvSpPr>
          <p:cNvPr id="139" name="TextBox 138">
            <a:extLst>
              <a:ext uri="{FF2B5EF4-FFF2-40B4-BE49-F238E27FC236}">
                <a16:creationId xmlns:a16="http://schemas.microsoft.com/office/drawing/2014/main" id="{051E1CC3-8C2D-4FF8-BEEC-FC03D8108C96}"/>
              </a:ext>
            </a:extLst>
          </p:cNvPr>
          <p:cNvSpPr txBox="1"/>
          <p:nvPr/>
        </p:nvSpPr>
        <p:spPr>
          <a:xfrm>
            <a:off x="6042426" y="5469960"/>
            <a:ext cx="856095" cy="523220"/>
          </a:xfrm>
          <a:prstGeom prst="rect">
            <a:avLst/>
          </a:prstGeom>
          <a:noFill/>
        </p:spPr>
        <p:txBody>
          <a:bodyPr wrap="square" rtlCol="0">
            <a:spAutoFit/>
          </a:bodyPr>
          <a:lstStyle/>
          <a:p>
            <a:pPr algn="ctr"/>
            <a:r>
              <a:rPr lang="nl-BE" sz="1400" dirty="0"/>
              <a:t>Marge op </a:t>
            </a:r>
            <a:r>
              <a:rPr lang="nl-BE" sz="1400" dirty="0" err="1"/>
              <a:t>verk</a:t>
            </a:r>
            <a:r>
              <a:rPr lang="nl-BE" sz="1400" dirty="0"/>
              <a:t>.</a:t>
            </a:r>
          </a:p>
        </p:txBody>
      </p:sp>
      <p:sp>
        <p:nvSpPr>
          <p:cNvPr id="40" name="Explosion: 8 Points 39">
            <a:extLst>
              <a:ext uri="{FF2B5EF4-FFF2-40B4-BE49-F238E27FC236}">
                <a16:creationId xmlns:a16="http://schemas.microsoft.com/office/drawing/2014/main" id="{4085CBE4-82BA-4EB0-8CF4-EE0BD4C10EF2}"/>
              </a:ext>
            </a:extLst>
          </p:cNvPr>
          <p:cNvSpPr/>
          <p:nvPr/>
        </p:nvSpPr>
        <p:spPr>
          <a:xfrm>
            <a:off x="5123516" y="5024747"/>
            <a:ext cx="1092380" cy="1200494"/>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4091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3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P spid="13" grpId="0"/>
      <p:bldP spid="122" grpId="0"/>
      <p:bldP spid="126" grpId="0"/>
      <p:bldP spid="24" grpId="0"/>
      <p:bldP spid="133" grpId="0"/>
      <p:bldP spid="134" grpId="0"/>
      <p:bldP spid="135" grpId="0"/>
      <p:bldP spid="33" grpId="0" animBg="1"/>
      <p:bldP spid="138" grpId="0"/>
      <p:bldP spid="139" grpId="0"/>
      <p:bldP spid="40"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CB1B86-CD33-45EF-B111-19372D814658}"/>
              </a:ext>
            </a:extLst>
          </p:cNvPr>
          <p:cNvSpPr txBox="1"/>
          <p:nvPr/>
        </p:nvSpPr>
        <p:spPr>
          <a:xfrm>
            <a:off x="514350" y="781050"/>
            <a:ext cx="1077539" cy="369332"/>
          </a:xfrm>
          <a:prstGeom prst="rect">
            <a:avLst/>
          </a:prstGeom>
          <a:noFill/>
        </p:spPr>
        <p:txBody>
          <a:bodyPr wrap="none" rtlCol="0">
            <a:spAutoFit/>
          </a:bodyPr>
          <a:lstStyle/>
          <a:p>
            <a:r>
              <a:rPr lang="nl-BE" dirty="0"/>
              <a:t>Verkopen</a:t>
            </a:r>
          </a:p>
        </p:txBody>
      </p:sp>
      <p:sp>
        <p:nvSpPr>
          <p:cNvPr id="55" name="TextBox 54">
            <a:extLst>
              <a:ext uri="{FF2B5EF4-FFF2-40B4-BE49-F238E27FC236}">
                <a16:creationId xmlns:a16="http://schemas.microsoft.com/office/drawing/2014/main" id="{BD0D740C-91FB-46B5-B504-0F5780A5C9BA}"/>
              </a:ext>
            </a:extLst>
          </p:cNvPr>
          <p:cNvSpPr txBox="1"/>
          <p:nvPr/>
        </p:nvSpPr>
        <p:spPr>
          <a:xfrm>
            <a:off x="1677614" y="784741"/>
            <a:ext cx="1127488" cy="369332"/>
          </a:xfrm>
          <a:prstGeom prst="rect">
            <a:avLst/>
          </a:prstGeom>
          <a:noFill/>
        </p:spPr>
        <p:txBody>
          <a:bodyPr wrap="none" rtlCol="0">
            <a:spAutoFit/>
          </a:bodyPr>
          <a:lstStyle/>
          <a:p>
            <a:r>
              <a:rPr lang="nl-BE" dirty="0"/>
              <a:t>Aankopen</a:t>
            </a:r>
          </a:p>
        </p:txBody>
      </p:sp>
      <p:sp>
        <p:nvSpPr>
          <p:cNvPr id="56" name="TextBox 55">
            <a:extLst>
              <a:ext uri="{FF2B5EF4-FFF2-40B4-BE49-F238E27FC236}">
                <a16:creationId xmlns:a16="http://schemas.microsoft.com/office/drawing/2014/main" id="{D007A825-7DB7-4A40-9C22-527772C93652}"/>
              </a:ext>
            </a:extLst>
          </p:cNvPr>
          <p:cNvSpPr txBox="1"/>
          <p:nvPr/>
        </p:nvSpPr>
        <p:spPr>
          <a:xfrm>
            <a:off x="657483" y="605909"/>
            <a:ext cx="886781" cy="369332"/>
          </a:xfrm>
          <a:prstGeom prst="rect">
            <a:avLst/>
          </a:prstGeom>
          <a:noFill/>
        </p:spPr>
        <p:txBody>
          <a:bodyPr wrap="none" rtlCol="0">
            <a:spAutoFit/>
          </a:bodyPr>
          <a:lstStyle/>
          <a:p>
            <a:r>
              <a:rPr lang="nl-BE" dirty="0"/>
              <a:t>700000</a:t>
            </a:r>
          </a:p>
        </p:txBody>
      </p:sp>
      <p:sp>
        <p:nvSpPr>
          <p:cNvPr id="57" name="TextBox 56">
            <a:extLst>
              <a:ext uri="{FF2B5EF4-FFF2-40B4-BE49-F238E27FC236}">
                <a16:creationId xmlns:a16="http://schemas.microsoft.com/office/drawing/2014/main" id="{DC14CFAE-CCA6-481A-9657-756574D2A373}"/>
              </a:ext>
            </a:extLst>
          </p:cNvPr>
          <p:cNvSpPr txBox="1"/>
          <p:nvPr/>
        </p:nvSpPr>
        <p:spPr>
          <a:xfrm>
            <a:off x="1735022" y="596384"/>
            <a:ext cx="886781" cy="369332"/>
          </a:xfrm>
          <a:prstGeom prst="rect">
            <a:avLst/>
          </a:prstGeom>
          <a:noFill/>
        </p:spPr>
        <p:txBody>
          <a:bodyPr wrap="none" rtlCol="0">
            <a:spAutoFit/>
          </a:bodyPr>
          <a:lstStyle/>
          <a:p>
            <a:r>
              <a:rPr lang="nl-BE" dirty="0"/>
              <a:t>600000</a:t>
            </a:r>
          </a:p>
        </p:txBody>
      </p:sp>
      <p:sp>
        <p:nvSpPr>
          <p:cNvPr id="78" name="TextBox 77">
            <a:extLst>
              <a:ext uri="{FF2B5EF4-FFF2-40B4-BE49-F238E27FC236}">
                <a16:creationId xmlns:a16="http://schemas.microsoft.com/office/drawing/2014/main" id="{92631EFF-F1E5-4396-819C-12A7BB53DFC8}"/>
              </a:ext>
            </a:extLst>
          </p:cNvPr>
          <p:cNvSpPr txBox="1"/>
          <p:nvPr/>
        </p:nvSpPr>
        <p:spPr>
          <a:xfrm>
            <a:off x="705530" y="1313793"/>
            <a:ext cx="535724" cy="369332"/>
          </a:xfrm>
          <a:prstGeom prst="rect">
            <a:avLst/>
          </a:prstGeom>
          <a:noFill/>
        </p:spPr>
        <p:txBody>
          <a:bodyPr wrap="none" rtlCol="0">
            <a:spAutoFit/>
          </a:bodyPr>
          <a:lstStyle/>
          <a:p>
            <a:r>
              <a:rPr lang="nl-BE" dirty="0">
                <a:solidFill>
                  <a:srgbClr val="0070C0"/>
                </a:solidFill>
              </a:rPr>
              <a:t>500</a:t>
            </a:r>
          </a:p>
        </p:txBody>
      </p:sp>
      <p:sp>
        <p:nvSpPr>
          <p:cNvPr id="79" name="TextBox 78">
            <a:extLst>
              <a:ext uri="{FF2B5EF4-FFF2-40B4-BE49-F238E27FC236}">
                <a16:creationId xmlns:a16="http://schemas.microsoft.com/office/drawing/2014/main" id="{331E8B7E-A2CD-4788-9D79-ECA394FFE5BE}"/>
              </a:ext>
            </a:extLst>
          </p:cNvPr>
          <p:cNvSpPr txBox="1"/>
          <p:nvPr/>
        </p:nvSpPr>
        <p:spPr>
          <a:xfrm>
            <a:off x="789403" y="1140857"/>
            <a:ext cx="652743" cy="369332"/>
          </a:xfrm>
          <a:prstGeom prst="rect">
            <a:avLst/>
          </a:prstGeom>
          <a:noFill/>
        </p:spPr>
        <p:txBody>
          <a:bodyPr wrap="none" rtlCol="0">
            <a:spAutoFit/>
          </a:bodyPr>
          <a:lstStyle/>
          <a:p>
            <a:r>
              <a:rPr lang="nl-BE" dirty="0">
                <a:solidFill>
                  <a:srgbClr val="0070C0"/>
                </a:solidFill>
              </a:rPr>
              <a:t>1500</a:t>
            </a:r>
          </a:p>
        </p:txBody>
      </p:sp>
      <p:sp>
        <p:nvSpPr>
          <p:cNvPr id="80" name="TextBox 79">
            <a:extLst>
              <a:ext uri="{FF2B5EF4-FFF2-40B4-BE49-F238E27FC236}">
                <a16:creationId xmlns:a16="http://schemas.microsoft.com/office/drawing/2014/main" id="{2D4980D7-DEAD-4822-8088-C8ECAFBF214C}"/>
              </a:ext>
            </a:extLst>
          </p:cNvPr>
          <p:cNvSpPr txBox="1"/>
          <p:nvPr/>
        </p:nvSpPr>
        <p:spPr>
          <a:xfrm>
            <a:off x="496854" y="1441059"/>
            <a:ext cx="652743" cy="369332"/>
          </a:xfrm>
          <a:prstGeom prst="rect">
            <a:avLst/>
          </a:prstGeom>
          <a:noFill/>
        </p:spPr>
        <p:txBody>
          <a:bodyPr wrap="none" rtlCol="0">
            <a:spAutoFit/>
          </a:bodyPr>
          <a:lstStyle/>
          <a:p>
            <a:r>
              <a:rPr lang="nl-BE" dirty="0">
                <a:solidFill>
                  <a:srgbClr val="0070C0"/>
                </a:solidFill>
              </a:rPr>
              <a:t>1000</a:t>
            </a:r>
          </a:p>
        </p:txBody>
      </p:sp>
      <p:sp>
        <p:nvSpPr>
          <p:cNvPr id="81" name="TextBox 80">
            <a:extLst>
              <a:ext uri="{FF2B5EF4-FFF2-40B4-BE49-F238E27FC236}">
                <a16:creationId xmlns:a16="http://schemas.microsoft.com/office/drawing/2014/main" id="{0925863F-D852-4819-901F-50C09CA49AB6}"/>
              </a:ext>
            </a:extLst>
          </p:cNvPr>
          <p:cNvSpPr txBox="1"/>
          <p:nvPr/>
        </p:nvSpPr>
        <p:spPr>
          <a:xfrm>
            <a:off x="649254" y="1593459"/>
            <a:ext cx="535724" cy="369332"/>
          </a:xfrm>
          <a:prstGeom prst="rect">
            <a:avLst/>
          </a:prstGeom>
          <a:noFill/>
        </p:spPr>
        <p:txBody>
          <a:bodyPr wrap="none" rtlCol="0">
            <a:spAutoFit/>
          </a:bodyPr>
          <a:lstStyle/>
          <a:p>
            <a:r>
              <a:rPr lang="nl-BE" dirty="0">
                <a:solidFill>
                  <a:srgbClr val="0070C0"/>
                </a:solidFill>
              </a:rPr>
              <a:t>300</a:t>
            </a:r>
          </a:p>
        </p:txBody>
      </p:sp>
      <p:sp>
        <p:nvSpPr>
          <p:cNvPr id="82" name="TextBox 81">
            <a:extLst>
              <a:ext uri="{FF2B5EF4-FFF2-40B4-BE49-F238E27FC236}">
                <a16:creationId xmlns:a16="http://schemas.microsoft.com/office/drawing/2014/main" id="{A6C70203-D42C-43F9-8698-99C890DBAB1B}"/>
              </a:ext>
            </a:extLst>
          </p:cNvPr>
          <p:cNvSpPr txBox="1"/>
          <p:nvPr/>
        </p:nvSpPr>
        <p:spPr>
          <a:xfrm>
            <a:off x="801654" y="1745859"/>
            <a:ext cx="535724" cy="369332"/>
          </a:xfrm>
          <a:prstGeom prst="rect">
            <a:avLst/>
          </a:prstGeom>
          <a:noFill/>
        </p:spPr>
        <p:txBody>
          <a:bodyPr wrap="none" rtlCol="0">
            <a:spAutoFit/>
          </a:bodyPr>
          <a:lstStyle/>
          <a:p>
            <a:r>
              <a:rPr lang="nl-BE" dirty="0">
                <a:solidFill>
                  <a:srgbClr val="0070C0"/>
                </a:solidFill>
              </a:rPr>
              <a:t>150</a:t>
            </a:r>
          </a:p>
        </p:txBody>
      </p:sp>
      <p:sp>
        <p:nvSpPr>
          <p:cNvPr id="83" name="TextBox 82">
            <a:extLst>
              <a:ext uri="{FF2B5EF4-FFF2-40B4-BE49-F238E27FC236}">
                <a16:creationId xmlns:a16="http://schemas.microsoft.com/office/drawing/2014/main" id="{433799A6-29A2-4923-88F0-C5EF06B0834F}"/>
              </a:ext>
            </a:extLst>
          </p:cNvPr>
          <p:cNvSpPr txBox="1"/>
          <p:nvPr/>
        </p:nvSpPr>
        <p:spPr>
          <a:xfrm>
            <a:off x="642109" y="1898259"/>
            <a:ext cx="535724" cy="369332"/>
          </a:xfrm>
          <a:prstGeom prst="rect">
            <a:avLst/>
          </a:prstGeom>
          <a:noFill/>
        </p:spPr>
        <p:txBody>
          <a:bodyPr wrap="none" rtlCol="0">
            <a:spAutoFit/>
          </a:bodyPr>
          <a:lstStyle/>
          <a:p>
            <a:r>
              <a:rPr lang="nl-BE" dirty="0">
                <a:solidFill>
                  <a:srgbClr val="0070C0"/>
                </a:solidFill>
              </a:rPr>
              <a:t>100</a:t>
            </a:r>
          </a:p>
        </p:txBody>
      </p:sp>
      <p:sp>
        <p:nvSpPr>
          <p:cNvPr id="84" name="TextBox 83">
            <a:extLst>
              <a:ext uri="{FF2B5EF4-FFF2-40B4-BE49-F238E27FC236}">
                <a16:creationId xmlns:a16="http://schemas.microsoft.com/office/drawing/2014/main" id="{D5D2CD0E-93FF-49F8-9E4A-C42B534C8931}"/>
              </a:ext>
            </a:extLst>
          </p:cNvPr>
          <p:cNvSpPr txBox="1"/>
          <p:nvPr/>
        </p:nvSpPr>
        <p:spPr>
          <a:xfrm>
            <a:off x="468601" y="2082925"/>
            <a:ext cx="652743" cy="369332"/>
          </a:xfrm>
          <a:prstGeom prst="rect">
            <a:avLst/>
          </a:prstGeom>
          <a:noFill/>
        </p:spPr>
        <p:txBody>
          <a:bodyPr wrap="none" rtlCol="0">
            <a:spAutoFit/>
          </a:bodyPr>
          <a:lstStyle/>
          <a:p>
            <a:r>
              <a:rPr lang="nl-BE" dirty="0">
                <a:solidFill>
                  <a:srgbClr val="0070C0"/>
                </a:solidFill>
              </a:rPr>
              <a:t>2000</a:t>
            </a:r>
          </a:p>
        </p:txBody>
      </p:sp>
      <p:sp>
        <p:nvSpPr>
          <p:cNvPr id="85" name="TextBox 84">
            <a:extLst>
              <a:ext uri="{FF2B5EF4-FFF2-40B4-BE49-F238E27FC236}">
                <a16:creationId xmlns:a16="http://schemas.microsoft.com/office/drawing/2014/main" id="{D0051CE6-D027-476F-8738-8E89A6317812}"/>
              </a:ext>
            </a:extLst>
          </p:cNvPr>
          <p:cNvSpPr txBox="1"/>
          <p:nvPr/>
        </p:nvSpPr>
        <p:spPr>
          <a:xfrm>
            <a:off x="362658" y="2267839"/>
            <a:ext cx="652743" cy="369332"/>
          </a:xfrm>
          <a:prstGeom prst="rect">
            <a:avLst/>
          </a:prstGeom>
          <a:noFill/>
        </p:spPr>
        <p:txBody>
          <a:bodyPr wrap="none" rtlCol="0">
            <a:spAutoFit/>
          </a:bodyPr>
          <a:lstStyle/>
          <a:p>
            <a:r>
              <a:rPr lang="nl-BE" dirty="0">
                <a:solidFill>
                  <a:srgbClr val="0070C0"/>
                </a:solidFill>
              </a:rPr>
              <a:t>1100</a:t>
            </a:r>
          </a:p>
        </p:txBody>
      </p:sp>
      <p:cxnSp>
        <p:nvCxnSpPr>
          <p:cNvPr id="4" name="Straight Connector 3">
            <a:extLst>
              <a:ext uri="{FF2B5EF4-FFF2-40B4-BE49-F238E27FC236}">
                <a16:creationId xmlns:a16="http://schemas.microsoft.com/office/drawing/2014/main" id="{EDCABE2A-435A-4127-ABB8-B8BFDD34D85C}"/>
              </a:ext>
            </a:extLst>
          </p:cNvPr>
          <p:cNvCxnSpPr/>
          <p:nvPr/>
        </p:nvCxnSpPr>
        <p:spPr>
          <a:xfrm>
            <a:off x="281482" y="2637171"/>
            <a:ext cx="7880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BE63142B-6E97-4455-9AB9-527426E823B9}"/>
              </a:ext>
            </a:extLst>
          </p:cNvPr>
          <p:cNvSpPr txBox="1"/>
          <p:nvPr/>
        </p:nvSpPr>
        <p:spPr>
          <a:xfrm>
            <a:off x="198999" y="2610061"/>
            <a:ext cx="827471" cy="369332"/>
          </a:xfrm>
          <a:prstGeom prst="rect">
            <a:avLst/>
          </a:prstGeom>
          <a:noFill/>
        </p:spPr>
        <p:txBody>
          <a:bodyPr wrap="none" rtlCol="0">
            <a:spAutoFit/>
          </a:bodyPr>
          <a:lstStyle/>
          <a:p>
            <a:r>
              <a:rPr lang="nl-BE" dirty="0">
                <a:solidFill>
                  <a:srgbClr val="0070C0"/>
                </a:solidFill>
              </a:rPr>
              <a:t>90.000</a:t>
            </a:r>
          </a:p>
        </p:txBody>
      </p:sp>
      <p:sp>
        <p:nvSpPr>
          <p:cNvPr id="92" name="TextBox 91">
            <a:extLst>
              <a:ext uri="{FF2B5EF4-FFF2-40B4-BE49-F238E27FC236}">
                <a16:creationId xmlns:a16="http://schemas.microsoft.com/office/drawing/2014/main" id="{F9F60055-AD65-4E78-B6D0-6A6C27AAE8EE}"/>
              </a:ext>
            </a:extLst>
          </p:cNvPr>
          <p:cNvSpPr txBox="1"/>
          <p:nvPr/>
        </p:nvSpPr>
        <p:spPr>
          <a:xfrm>
            <a:off x="257548" y="1732521"/>
            <a:ext cx="540533" cy="369332"/>
          </a:xfrm>
          <a:prstGeom prst="rect">
            <a:avLst/>
          </a:prstGeom>
          <a:noFill/>
        </p:spPr>
        <p:txBody>
          <a:bodyPr wrap="none" rtlCol="0">
            <a:spAutoFit/>
          </a:bodyPr>
          <a:lstStyle/>
          <a:p>
            <a:r>
              <a:rPr lang="nl-BE" dirty="0"/>
              <a:t>Dec</a:t>
            </a:r>
          </a:p>
        </p:txBody>
      </p:sp>
      <p:sp>
        <p:nvSpPr>
          <p:cNvPr id="96" name="TextBox 95">
            <a:extLst>
              <a:ext uri="{FF2B5EF4-FFF2-40B4-BE49-F238E27FC236}">
                <a16:creationId xmlns:a16="http://schemas.microsoft.com/office/drawing/2014/main" id="{F93B092D-33F0-47A4-9932-DD81FC376D33}"/>
              </a:ext>
            </a:extLst>
          </p:cNvPr>
          <p:cNvSpPr txBox="1"/>
          <p:nvPr/>
        </p:nvSpPr>
        <p:spPr>
          <a:xfrm>
            <a:off x="1735022" y="1313793"/>
            <a:ext cx="827471" cy="369332"/>
          </a:xfrm>
          <a:prstGeom prst="rect">
            <a:avLst/>
          </a:prstGeom>
          <a:noFill/>
        </p:spPr>
        <p:txBody>
          <a:bodyPr wrap="none" rtlCol="0">
            <a:spAutoFit/>
          </a:bodyPr>
          <a:lstStyle/>
          <a:p>
            <a:r>
              <a:rPr lang="nl-BE" dirty="0">
                <a:solidFill>
                  <a:schemeClr val="accent6">
                    <a:lumMod val="75000"/>
                  </a:schemeClr>
                </a:solidFill>
              </a:rPr>
              <a:t>20.000</a:t>
            </a:r>
          </a:p>
        </p:txBody>
      </p:sp>
      <p:sp>
        <p:nvSpPr>
          <p:cNvPr id="97" name="TextBox 96">
            <a:extLst>
              <a:ext uri="{FF2B5EF4-FFF2-40B4-BE49-F238E27FC236}">
                <a16:creationId xmlns:a16="http://schemas.microsoft.com/office/drawing/2014/main" id="{78105A07-EF67-419E-8505-A194C18B5781}"/>
              </a:ext>
            </a:extLst>
          </p:cNvPr>
          <p:cNvSpPr txBox="1"/>
          <p:nvPr/>
        </p:nvSpPr>
        <p:spPr>
          <a:xfrm>
            <a:off x="1708241" y="2115191"/>
            <a:ext cx="827471" cy="369332"/>
          </a:xfrm>
          <a:prstGeom prst="rect">
            <a:avLst/>
          </a:prstGeom>
          <a:noFill/>
        </p:spPr>
        <p:txBody>
          <a:bodyPr wrap="none" rtlCol="0">
            <a:spAutoFit/>
          </a:bodyPr>
          <a:lstStyle/>
          <a:p>
            <a:r>
              <a:rPr lang="nl-BE" dirty="0">
                <a:solidFill>
                  <a:schemeClr val="accent6">
                    <a:lumMod val="75000"/>
                  </a:schemeClr>
                </a:solidFill>
              </a:rPr>
              <a:t>10.000</a:t>
            </a:r>
          </a:p>
        </p:txBody>
      </p:sp>
      <p:cxnSp>
        <p:nvCxnSpPr>
          <p:cNvPr id="98" name="Straight Connector 97">
            <a:extLst>
              <a:ext uri="{FF2B5EF4-FFF2-40B4-BE49-F238E27FC236}">
                <a16:creationId xmlns:a16="http://schemas.microsoft.com/office/drawing/2014/main" id="{79EA7BDD-9455-4A45-8ED6-26CDAC4B5951}"/>
              </a:ext>
            </a:extLst>
          </p:cNvPr>
          <p:cNvCxnSpPr/>
          <p:nvPr/>
        </p:nvCxnSpPr>
        <p:spPr>
          <a:xfrm>
            <a:off x="1673706" y="2632114"/>
            <a:ext cx="7880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53F40A4C-28FB-4594-A459-B2AB96BA1981}"/>
              </a:ext>
            </a:extLst>
          </p:cNvPr>
          <p:cNvSpPr txBox="1"/>
          <p:nvPr/>
        </p:nvSpPr>
        <p:spPr>
          <a:xfrm>
            <a:off x="1591223" y="2605004"/>
            <a:ext cx="827471" cy="369332"/>
          </a:xfrm>
          <a:prstGeom prst="rect">
            <a:avLst/>
          </a:prstGeom>
          <a:noFill/>
        </p:spPr>
        <p:txBody>
          <a:bodyPr wrap="none" rtlCol="0">
            <a:spAutoFit/>
          </a:bodyPr>
          <a:lstStyle/>
          <a:p>
            <a:r>
              <a:rPr lang="nl-BE" dirty="0">
                <a:solidFill>
                  <a:schemeClr val="accent6">
                    <a:lumMod val="75000"/>
                  </a:schemeClr>
                </a:solidFill>
              </a:rPr>
              <a:t>75.000</a:t>
            </a:r>
          </a:p>
        </p:txBody>
      </p:sp>
      <p:sp>
        <p:nvSpPr>
          <p:cNvPr id="5" name="Left Brace 4">
            <a:extLst>
              <a:ext uri="{FF2B5EF4-FFF2-40B4-BE49-F238E27FC236}">
                <a16:creationId xmlns:a16="http://schemas.microsoft.com/office/drawing/2014/main" id="{850BDC54-9AC4-4B0F-8246-60BD0EC21E34}"/>
              </a:ext>
            </a:extLst>
          </p:cNvPr>
          <p:cNvSpPr/>
          <p:nvPr/>
        </p:nvSpPr>
        <p:spPr>
          <a:xfrm rot="16200000">
            <a:off x="1219304" y="2022797"/>
            <a:ext cx="236149" cy="2147666"/>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01" name="TextBox 100">
            <a:extLst>
              <a:ext uri="{FF2B5EF4-FFF2-40B4-BE49-F238E27FC236}">
                <a16:creationId xmlns:a16="http://schemas.microsoft.com/office/drawing/2014/main" id="{1FD644E9-332B-4AB4-856C-2A43BE999414}"/>
              </a:ext>
            </a:extLst>
          </p:cNvPr>
          <p:cNvSpPr txBox="1"/>
          <p:nvPr/>
        </p:nvSpPr>
        <p:spPr>
          <a:xfrm>
            <a:off x="333850" y="3187456"/>
            <a:ext cx="2131417" cy="369332"/>
          </a:xfrm>
          <a:prstGeom prst="rect">
            <a:avLst/>
          </a:prstGeom>
          <a:noFill/>
        </p:spPr>
        <p:txBody>
          <a:bodyPr wrap="none" rtlCol="0">
            <a:spAutoFit/>
          </a:bodyPr>
          <a:lstStyle/>
          <a:p>
            <a:r>
              <a:rPr lang="nl-BE" dirty="0" err="1"/>
              <a:t>Bruto-marge</a:t>
            </a:r>
            <a:r>
              <a:rPr lang="nl-BE" dirty="0"/>
              <a:t>: 15.000</a:t>
            </a:r>
          </a:p>
        </p:txBody>
      </p:sp>
      <p:grpSp>
        <p:nvGrpSpPr>
          <p:cNvPr id="103" name="Group 40">
            <a:extLst>
              <a:ext uri="{FF2B5EF4-FFF2-40B4-BE49-F238E27FC236}">
                <a16:creationId xmlns:a16="http://schemas.microsoft.com/office/drawing/2014/main" id="{300822CB-556D-4279-9C87-4FE182802738}"/>
              </a:ext>
            </a:extLst>
          </p:cNvPr>
          <p:cNvGrpSpPr>
            <a:grpSpLocks/>
          </p:cNvGrpSpPr>
          <p:nvPr/>
        </p:nvGrpSpPr>
        <p:grpSpPr bwMode="auto">
          <a:xfrm>
            <a:off x="4939946" y="2275320"/>
            <a:ext cx="1643138" cy="576506"/>
            <a:chOff x="3217" y="6817"/>
            <a:chExt cx="2340" cy="720"/>
          </a:xfrm>
        </p:grpSpPr>
        <p:sp>
          <p:nvSpPr>
            <p:cNvPr id="104" name="AutoShape 41">
              <a:extLst>
                <a:ext uri="{FF2B5EF4-FFF2-40B4-BE49-F238E27FC236}">
                  <a16:creationId xmlns:a16="http://schemas.microsoft.com/office/drawing/2014/main" id="{AE399B4E-DA94-4B2F-A944-D149A507A5DC}"/>
                </a:ext>
              </a:extLst>
            </p:cNvPr>
            <p:cNvSpPr>
              <a:spLocks noChangeArrowheads="1"/>
            </p:cNvSpPr>
            <p:nvPr/>
          </p:nvSpPr>
          <p:spPr bwMode="auto">
            <a:xfrm>
              <a:off x="321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5" name="AutoShape 42">
              <a:extLst>
                <a:ext uri="{FF2B5EF4-FFF2-40B4-BE49-F238E27FC236}">
                  <a16:creationId xmlns:a16="http://schemas.microsoft.com/office/drawing/2014/main" id="{D2328816-EC6F-4FDD-8720-705C6FB57D61}"/>
                </a:ext>
              </a:extLst>
            </p:cNvPr>
            <p:cNvSpPr>
              <a:spLocks noChangeArrowheads="1"/>
            </p:cNvSpPr>
            <p:nvPr/>
          </p:nvSpPr>
          <p:spPr bwMode="auto">
            <a:xfrm>
              <a:off x="393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6" name="AutoShape 43">
              <a:extLst>
                <a:ext uri="{FF2B5EF4-FFF2-40B4-BE49-F238E27FC236}">
                  <a16:creationId xmlns:a16="http://schemas.microsoft.com/office/drawing/2014/main" id="{5CDA7568-1A00-4D67-82C7-4150C06CE853}"/>
                </a:ext>
              </a:extLst>
            </p:cNvPr>
            <p:cNvSpPr>
              <a:spLocks noChangeArrowheads="1"/>
            </p:cNvSpPr>
            <p:nvPr/>
          </p:nvSpPr>
          <p:spPr bwMode="auto">
            <a:xfrm>
              <a:off x="465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7" name="Rectangle 44">
              <a:extLst>
                <a:ext uri="{FF2B5EF4-FFF2-40B4-BE49-F238E27FC236}">
                  <a16:creationId xmlns:a16="http://schemas.microsoft.com/office/drawing/2014/main" id="{D1DAE8D1-390C-49A6-BAC4-35CB526AC3CC}"/>
                </a:ext>
              </a:extLst>
            </p:cNvPr>
            <p:cNvSpPr>
              <a:spLocks noChangeArrowheads="1"/>
            </p:cNvSpPr>
            <p:nvPr/>
          </p:nvSpPr>
          <p:spPr bwMode="auto">
            <a:xfrm>
              <a:off x="3217" y="6997"/>
              <a:ext cx="2160" cy="540"/>
            </a:xfrm>
            <a:prstGeom prst="rect">
              <a:avLst/>
            </a:prstGeom>
            <a:solidFill>
              <a:srgbClr val="FF0000"/>
            </a:solidFill>
            <a:ln w="9525">
              <a:solidFill>
                <a:srgbClr val="000000"/>
              </a:solidFill>
              <a:miter lim="800000"/>
              <a:headEnd/>
              <a:tailEnd/>
            </a:ln>
          </p:spPr>
          <p:txBody>
            <a:bodyPr/>
            <a:lstStyle/>
            <a:p>
              <a:endParaRPr lang="nl-BE"/>
            </a:p>
          </p:txBody>
        </p:sp>
        <p:sp>
          <p:nvSpPr>
            <p:cNvPr id="108" name="Rectangle 45">
              <a:extLst>
                <a:ext uri="{FF2B5EF4-FFF2-40B4-BE49-F238E27FC236}">
                  <a16:creationId xmlns:a16="http://schemas.microsoft.com/office/drawing/2014/main" id="{A6B9BDEF-1DFC-4480-99C9-5C37F044DAB6}"/>
                </a:ext>
              </a:extLst>
            </p:cNvPr>
            <p:cNvSpPr>
              <a:spLocks noChangeArrowheads="1"/>
            </p:cNvSpPr>
            <p:nvPr/>
          </p:nvSpPr>
          <p:spPr bwMode="auto">
            <a:xfrm>
              <a:off x="411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109" name="Rectangle 46">
              <a:extLst>
                <a:ext uri="{FF2B5EF4-FFF2-40B4-BE49-F238E27FC236}">
                  <a16:creationId xmlns:a16="http://schemas.microsoft.com/office/drawing/2014/main" id="{8BCBDE13-ECF8-4ED6-82CA-5543ED5928B2}"/>
                </a:ext>
              </a:extLst>
            </p:cNvPr>
            <p:cNvSpPr>
              <a:spLocks noChangeArrowheads="1"/>
            </p:cNvSpPr>
            <p:nvPr/>
          </p:nvSpPr>
          <p:spPr bwMode="auto">
            <a:xfrm>
              <a:off x="357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110" name="Text Box 47">
              <a:extLst>
                <a:ext uri="{FF2B5EF4-FFF2-40B4-BE49-F238E27FC236}">
                  <a16:creationId xmlns:a16="http://schemas.microsoft.com/office/drawing/2014/main" id="{1CD16124-D3B6-4867-8C7C-4410A158DE81}"/>
                </a:ext>
              </a:extLst>
            </p:cNvPr>
            <p:cNvSpPr txBox="1">
              <a:spLocks noChangeArrowheads="1"/>
            </p:cNvSpPr>
            <p:nvPr/>
          </p:nvSpPr>
          <p:spPr bwMode="auto">
            <a:xfrm>
              <a:off x="4297" y="6949"/>
              <a:ext cx="12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Magazijn</a:t>
              </a:r>
              <a:endParaRPr lang="nl-NL"/>
            </a:p>
          </p:txBody>
        </p:sp>
      </p:grpSp>
      <p:sp>
        <p:nvSpPr>
          <p:cNvPr id="111" name="TextBox 110">
            <a:extLst>
              <a:ext uri="{FF2B5EF4-FFF2-40B4-BE49-F238E27FC236}">
                <a16:creationId xmlns:a16="http://schemas.microsoft.com/office/drawing/2014/main" id="{13007B8E-D5AE-47B6-A4E3-E4E299DA64E6}"/>
              </a:ext>
            </a:extLst>
          </p:cNvPr>
          <p:cNvSpPr txBox="1"/>
          <p:nvPr/>
        </p:nvSpPr>
        <p:spPr>
          <a:xfrm>
            <a:off x="3399235" y="2275320"/>
            <a:ext cx="1464825" cy="646331"/>
          </a:xfrm>
          <a:prstGeom prst="rect">
            <a:avLst/>
          </a:prstGeom>
          <a:noFill/>
        </p:spPr>
        <p:txBody>
          <a:bodyPr wrap="none" rtlCol="0">
            <a:spAutoFit/>
          </a:bodyPr>
          <a:lstStyle/>
          <a:p>
            <a:pPr algn="ctr"/>
            <a:r>
              <a:rPr lang="nl-BE" b="1" dirty="0"/>
              <a:t>31/12/20</a:t>
            </a:r>
          </a:p>
          <a:p>
            <a:r>
              <a:rPr lang="nl-BE" b="1" dirty="0"/>
              <a:t>Stock: 30.000</a:t>
            </a:r>
          </a:p>
        </p:txBody>
      </p:sp>
      <p:sp>
        <p:nvSpPr>
          <p:cNvPr id="112" name="TextBox 111">
            <a:extLst>
              <a:ext uri="{FF2B5EF4-FFF2-40B4-BE49-F238E27FC236}">
                <a16:creationId xmlns:a16="http://schemas.microsoft.com/office/drawing/2014/main" id="{BFB2C76D-A9DD-4CB7-B833-B410FA5F6C8A}"/>
              </a:ext>
            </a:extLst>
          </p:cNvPr>
          <p:cNvSpPr txBox="1"/>
          <p:nvPr/>
        </p:nvSpPr>
        <p:spPr>
          <a:xfrm>
            <a:off x="6551525" y="2331728"/>
            <a:ext cx="1464825" cy="646331"/>
          </a:xfrm>
          <a:prstGeom prst="rect">
            <a:avLst/>
          </a:prstGeom>
          <a:noFill/>
        </p:spPr>
        <p:txBody>
          <a:bodyPr wrap="none" rtlCol="0">
            <a:spAutoFit/>
          </a:bodyPr>
          <a:lstStyle/>
          <a:p>
            <a:pPr algn="ctr"/>
            <a:r>
              <a:rPr lang="nl-BE" b="1" dirty="0"/>
              <a:t>31/12/19</a:t>
            </a:r>
          </a:p>
          <a:p>
            <a:r>
              <a:rPr lang="nl-BE" b="1" dirty="0"/>
              <a:t>Stock: 70.000</a:t>
            </a:r>
          </a:p>
        </p:txBody>
      </p:sp>
      <p:sp>
        <p:nvSpPr>
          <p:cNvPr id="113" name="Left Brace 112">
            <a:extLst>
              <a:ext uri="{FF2B5EF4-FFF2-40B4-BE49-F238E27FC236}">
                <a16:creationId xmlns:a16="http://schemas.microsoft.com/office/drawing/2014/main" id="{76396E05-7BD7-4632-8559-C4FBC4A5255D}"/>
              </a:ext>
            </a:extLst>
          </p:cNvPr>
          <p:cNvSpPr/>
          <p:nvPr/>
        </p:nvSpPr>
        <p:spPr>
          <a:xfrm rot="16200000">
            <a:off x="5574664" y="929111"/>
            <a:ext cx="241859" cy="4373681"/>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15" name="Left Brace 114">
            <a:extLst>
              <a:ext uri="{FF2B5EF4-FFF2-40B4-BE49-F238E27FC236}">
                <a16:creationId xmlns:a16="http://schemas.microsoft.com/office/drawing/2014/main" id="{37A4948A-603C-41F7-B55D-ACE569235A9C}"/>
              </a:ext>
            </a:extLst>
          </p:cNvPr>
          <p:cNvSpPr/>
          <p:nvPr/>
        </p:nvSpPr>
        <p:spPr>
          <a:xfrm rot="16200000">
            <a:off x="3383345" y="622645"/>
            <a:ext cx="241859" cy="6052940"/>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16" name="TextBox 115">
            <a:extLst>
              <a:ext uri="{FF2B5EF4-FFF2-40B4-BE49-F238E27FC236}">
                <a16:creationId xmlns:a16="http://schemas.microsoft.com/office/drawing/2014/main" id="{34276EE6-59AE-49D0-AABB-8EAD94E11773}"/>
              </a:ext>
            </a:extLst>
          </p:cNvPr>
          <p:cNvSpPr txBox="1"/>
          <p:nvPr/>
        </p:nvSpPr>
        <p:spPr>
          <a:xfrm>
            <a:off x="2883220" y="3747897"/>
            <a:ext cx="2131417" cy="369332"/>
          </a:xfrm>
          <a:prstGeom prst="rect">
            <a:avLst/>
          </a:prstGeom>
          <a:noFill/>
        </p:spPr>
        <p:txBody>
          <a:bodyPr wrap="none" rtlCol="0">
            <a:spAutoFit/>
          </a:bodyPr>
          <a:lstStyle/>
          <a:p>
            <a:r>
              <a:rPr lang="nl-BE" dirty="0"/>
              <a:t>Brutomarge: -25.000</a:t>
            </a:r>
          </a:p>
        </p:txBody>
      </p:sp>
      <p:sp>
        <p:nvSpPr>
          <p:cNvPr id="121" name="TextBox 120">
            <a:extLst>
              <a:ext uri="{FF2B5EF4-FFF2-40B4-BE49-F238E27FC236}">
                <a16:creationId xmlns:a16="http://schemas.microsoft.com/office/drawing/2014/main" id="{7D54D0AD-87D9-4378-ADCF-E3C3273E1DF2}"/>
              </a:ext>
            </a:extLst>
          </p:cNvPr>
          <p:cNvSpPr txBox="1"/>
          <p:nvPr/>
        </p:nvSpPr>
        <p:spPr>
          <a:xfrm>
            <a:off x="7185158" y="2614801"/>
            <a:ext cx="827471" cy="369332"/>
          </a:xfrm>
          <a:prstGeom prst="rect">
            <a:avLst/>
          </a:prstGeom>
          <a:noFill/>
        </p:spPr>
        <p:txBody>
          <a:bodyPr wrap="none" rtlCol="0">
            <a:spAutoFit/>
          </a:bodyPr>
          <a:lstStyle/>
          <a:p>
            <a:r>
              <a:rPr lang="nl-BE" dirty="0"/>
              <a:t>70.000</a:t>
            </a:r>
          </a:p>
        </p:txBody>
      </p:sp>
      <p:sp>
        <p:nvSpPr>
          <p:cNvPr id="125" name="TextBox 124">
            <a:extLst>
              <a:ext uri="{FF2B5EF4-FFF2-40B4-BE49-F238E27FC236}">
                <a16:creationId xmlns:a16="http://schemas.microsoft.com/office/drawing/2014/main" id="{F248F6F2-D155-4021-AAC9-F03E42AC06C9}"/>
              </a:ext>
            </a:extLst>
          </p:cNvPr>
          <p:cNvSpPr txBox="1"/>
          <p:nvPr/>
        </p:nvSpPr>
        <p:spPr>
          <a:xfrm>
            <a:off x="4521520" y="3195409"/>
            <a:ext cx="1158779" cy="369332"/>
          </a:xfrm>
          <a:prstGeom prst="rect">
            <a:avLst/>
          </a:prstGeom>
          <a:noFill/>
        </p:spPr>
        <p:txBody>
          <a:bodyPr wrap="none" rtlCol="0">
            <a:spAutoFit/>
          </a:bodyPr>
          <a:lstStyle/>
          <a:p>
            <a:r>
              <a:rPr lang="nl-BE" dirty="0" err="1"/>
              <a:t>Voorr.wijz</a:t>
            </a:r>
            <a:r>
              <a:rPr lang="nl-BE" dirty="0"/>
              <a:t>.</a:t>
            </a:r>
          </a:p>
        </p:txBody>
      </p:sp>
      <p:sp>
        <p:nvSpPr>
          <p:cNvPr id="127" name="TextBox 126">
            <a:extLst>
              <a:ext uri="{FF2B5EF4-FFF2-40B4-BE49-F238E27FC236}">
                <a16:creationId xmlns:a16="http://schemas.microsoft.com/office/drawing/2014/main" id="{F6C7F181-BD68-4F1B-A8D8-6918E3DB08A1}"/>
              </a:ext>
            </a:extLst>
          </p:cNvPr>
          <p:cNvSpPr txBox="1"/>
          <p:nvPr/>
        </p:nvSpPr>
        <p:spPr>
          <a:xfrm>
            <a:off x="5597475" y="3197791"/>
            <a:ext cx="933269" cy="369332"/>
          </a:xfrm>
          <a:prstGeom prst="rect">
            <a:avLst/>
          </a:prstGeom>
          <a:noFill/>
        </p:spPr>
        <p:txBody>
          <a:bodyPr wrap="none" rtlCol="0">
            <a:spAutoFit/>
          </a:bodyPr>
          <a:lstStyle/>
          <a:p>
            <a:r>
              <a:rPr lang="nl-BE" dirty="0"/>
              <a:t>  40.000</a:t>
            </a:r>
          </a:p>
        </p:txBody>
      </p:sp>
      <p:sp>
        <p:nvSpPr>
          <p:cNvPr id="128" name="TextBox 127">
            <a:extLst>
              <a:ext uri="{FF2B5EF4-FFF2-40B4-BE49-F238E27FC236}">
                <a16:creationId xmlns:a16="http://schemas.microsoft.com/office/drawing/2014/main" id="{EB4A2C0B-A4A0-482A-BBFF-34BAED492523}"/>
              </a:ext>
            </a:extLst>
          </p:cNvPr>
          <p:cNvSpPr txBox="1"/>
          <p:nvPr/>
        </p:nvSpPr>
        <p:spPr>
          <a:xfrm>
            <a:off x="5581459" y="3195409"/>
            <a:ext cx="255198" cy="369332"/>
          </a:xfrm>
          <a:prstGeom prst="rect">
            <a:avLst/>
          </a:prstGeom>
          <a:noFill/>
        </p:spPr>
        <p:txBody>
          <a:bodyPr wrap="none" rtlCol="0">
            <a:spAutoFit/>
          </a:bodyPr>
          <a:lstStyle/>
          <a:p>
            <a:r>
              <a:rPr lang="nl-BE" dirty="0"/>
              <a:t>-</a:t>
            </a:r>
          </a:p>
        </p:txBody>
      </p:sp>
      <p:sp>
        <p:nvSpPr>
          <p:cNvPr id="129" name="TextBox 128">
            <a:extLst>
              <a:ext uri="{FF2B5EF4-FFF2-40B4-BE49-F238E27FC236}">
                <a16:creationId xmlns:a16="http://schemas.microsoft.com/office/drawing/2014/main" id="{D7F4D53A-816B-4A94-B535-E2784D4462D8}"/>
              </a:ext>
            </a:extLst>
          </p:cNvPr>
          <p:cNvSpPr txBox="1"/>
          <p:nvPr/>
        </p:nvSpPr>
        <p:spPr>
          <a:xfrm>
            <a:off x="5594674" y="3204816"/>
            <a:ext cx="933269" cy="369332"/>
          </a:xfrm>
          <a:prstGeom prst="rect">
            <a:avLst/>
          </a:prstGeom>
          <a:noFill/>
        </p:spPr>
        <p:txBody>
          <a:bodyPr wrap="none" rtlCol="0">
            <a:spAutoFit/>
          </a:bodyPr>
          <a:lstStyle/>
          <a:p>
            <a:r>
              <a:rPr lang="nl-BE" dirty="0"/>
              <a:t>  40.000</a:t>
            </a:r>
          </a:p>
        </p:txBody>
      </p:sp>
      <p:sp>
        <p:nvSpPr>
          <p:cNvPr id="130" name="TextBox 129">
            <a:extLst>
              <a:ext uri="{FF2B5EF4-FFF2-40B4-BE49-F238E27FC236}">
                <a16:creationId xmlns:a16="http://schemas.microsoft.com/office/drawing/2014/main" id="{08A3BE26-C5FA-44FE-902A-AF754F516A0E}"/>
              </a:ext>
            </a:extLst>
          </p:cNvPr>
          <p:cNvSpPr txBox="1"/>
          <p:nvPr/>
        </p:nvSpPr>
        <p:spPr>
          <a:xfrm>
            <a:off x="5594673" y="3200138"/>
            <a:ext cx="933269" cy="369332"/>
          </a:xfrm>
          <a:prstGeom prst="rect">
            <a:avLst/>
          </a:prstGeom>
          <a:noFill/>
        </p:spPr>
        <p:txBody>
          <a:bodyPr wrap="none" rtlCol="0">
            <a:spAutoFit/>
          </a:bodyPr>
          <a:lstStyle/>
          <a:p>
            <a:r>
              <a:rPr lang="nl-BE" dirty="0"/>
              <a:t>  40.000</a:t>
            </a:r>
          </a:p>
        </p:txBody>
      </p:sp>
      <p:sp>
        <p:nvSpPr>
          <p:cNvPr id="131" name="TextBox 130">
            <a:extLst>
              <a:ext uri="{FF2B5EF4-FFF2-40B4-BE49-F238E27FC236}">
                <a16:creationId xmlns:a16="http://schemas.microsoft.com/office/drawing/2014/main" id="{1F82E7CD-9B8F-4DEF-AD1F-4464BAA1A289}"/>
              </a:ext>
            </a:extLst>
          </p:cNvPr>
          <p:cNvSpPr txBox="1"/>
          <p:nvPr/>
        </p:nvSpPr>
        <p:spPr>
          <a:xfrm>
            <a:off x="4531045" y="3195409"/>
            <a:ext cx="1158779" cy="369332"/>
          </a:xfrm>
          <a:prstGeom prst="rect">
            <a:avLst/>
          </a:prstGeom>
          <a:noFill/>
        </p:spPr>
        <p:txBody>
          <a:bodyPr wrap="none" rtlCol="0">
            <a:spAutoFit/>
          </a:bodyPr>
          <a:lstStyle/>
          <a:p>
            <a:r>
              <a:rPr lang="nl-BE" dirty="0" err="1"/>
              <a:t>Voorr.wijz</a:t>
            </a:r>
            <a:r>
              <a:rPr lang="nl-BE" dirty="0"/>
              <a:t>.</a:t>
            </a:r>
          </a:p>
        </p:txBody>
      </p:sp>
      <p:sp>
        <p:nvSpPr>
          <p:cNvPr id="136" name="TextBox 135">
            <a:extLst>
              <a:ext uri="{FF2B5EF4-FFF2-40B4-BE49-F238E27FC236}">
                <a16:creationId xmlns:a16="http://schemas.microsoft.com/office/drawing/2014/main" id="{F232E966-666B-4973-BB91-20315BA9E2F9}"/>
              </a:ext>
            </a:extLst>
          </p:cNvPr>
          <p:cNvSpPr txBox="1"/>
          <p:nvPr/>
        </p:nvSpPr>
        <p:spPr>
          <a:xfrm>
            <a:off x="3401143" y="2273508"/>
            <a:ext cx="1464825" cy="646331"/>
          </a:xfrm>
          <a:prstGeom prst="rect">
            <a:avLst/>
          </a:prstGeom>
          <a:noFill/>
        </p:spPr>
        <p:txBody>
          <a:bodyPr wrap="none" rtlCol="0">
            <a:spAutoFit/>
          </a:bodyPr>
          <a:lstStyle/>
          <a:p>
            <a:pPr algn="ctr"/>
            <a:r>
              <a:rPr lang="nl-BE" b="1" dirty="0"/>
              <a:t>31/12/20</a:t>
            </a:r>
          </a:p>
          <a:p>
            <a:r>
              <a:rPr lang="nl-BE" b="1" dirty="0"/>
              <a:t>Stock: 30.000</a:t>
            </a:r>
          </a:p>
        </p:txBody>
      </p:sp>
      <p:sp>
        <p:nvSpPr>
          <p:cNvPr id="137" name="TextBox 136">
            <a:extLst>
              <a:ext uri="{FF2B5EF4-FFF2-40B4-BE49-F238E27FC236}">
                <a16:creationId xmlns:a16="http://schemas.microsoft.com/office/drawing/2014/main" id="{0185A610-680F-4A63-9C4A-344C06DA36DD}"/>
              </a:ext>
            </a:extLst>
          </p:cNvPr>
          <p:cNvSpPr txBox="1"/>
          <p:nvPr/>
        </p:nvSpPr>
        <p:spPr>
          <a:xfrm>
            <a:off x="3482983" y="294516"/>
            <a:ext cx="2445478" cy="646331"/>
          </a:xfrm>
          <a:prstGeom prst="rect">
            <a:avLst/>
          </a:prstGeom>
          <a:noFill/>
        </p:spPr>
        <p:txBody>
          <a:bodyPr wrap="none" rtlCol="0">
            <a:spAutoFit/>
          </a:bodyPr>
          <a:lstStyle/>
          <a:p>
            <a:r>
              <a:rPr lang="nl-BE" sz="3600" b="1" dirty="0"/>
              <a:t>VOORRAAD</a:t>
            </a:r>
          </a:p>
        </p:txBody>
      </p:sp>
      <p:sp>
        <p:nvSpPr>
          <p:cNvPr id="9" name="TextBox 8">
            <a:extLst>
              <a:ext uri="{FF2B5EF4-FFF2-40B4-BE49-F238E27FC236}">
                <a16:creationId xmlns:a16="http://schemas.microsoft.com/office/drawing/2014/main" id="{53D1E33A-5F7B-4CF8-BF73-9AC85E0713F6}"/>
              </a:ext>
            </a:extLst>
          </p:cNvPr>
          <p:cNvSpPr txBox="1"/>
          <p:nvPr/>
        </p:nvSpPr>
        <p:spPr>
          <a:xfrm>
            <a:off x="2069195" y="4369872"/>
            <a:ext cx="652743" cy="369332"/>
          </a:xfrm>
          <a:prstGeom prst="rect">
            <a:avLst/>
          </a:prstGeom>
          <a:noFill/>
        </p:spPr>
        <p:txBody>
          <a:bodyPr wrap="none" rtlCol="0">
            <a:spAutoFit/>
          </a:bodyPr>
          <a:lstStyle/>
          <a:p>
            <a:r>
              <a:rPr lang="nl-BE" b="1" dirty="0"/>
              <a:t>2018</a:t>
            </a:r>
          </a:p>
        </p:txBody>
      </p:sp>
      <p:sp>
        <p:nvSpPr>
          <p:cNvPr id="87" name="TextBox 86">
            <a:extLst>
              <a:ext uri="{FF2B5EF4-FFF2-40B4-BE49-F238E27FC236}">
                <a16:creationId xmlns:a16="http://schemas.microsoft.com/office/drawing/2014/main" id="{49C74CA7-F481-447B-9986-1940C5D7177E}"/>
              </a:ext>
            </a:extLst>
          </p:cNvPr>
          <p:cNvSpPr txBox="1"/>
          <p:nvPr/>
        </p:nvSpPr>
        <p:spPr>
          <a:xfrm>
            <a:off x="3072863" y="4376629"/>
            <a:ext cx="652743" cy="369332"/>
          </a:xfrm>
          <a:prstGeom prst="rect">
            <a:avLst/>
          </a:prstGeom>
          <a:noFill/>
        </p:spPr>
        <p:txBody>
          <a:bodyPr wrap="none" rtlCol="0">
            <a:spAutoFit/>
          </a:bodyPr>
          <a:lstStyle/>
          <a:p>
            <a:r>
              <a:rPr lang="nl-BE" b="1" dirty="0"/>
              <a:t>2019</a:t>
            </a:r>
          </a:p>
        </p:txBody>
      </p:sp>
      <p:sp>
        <p:nvSpPr>
          <p:cNvPr id="89" name="TextBox 88">
            <a:extLst>
              <a:ext uri="{FF2B5EF4-FFF2-40B4-BE49-F238E27FC236}">
                <a16:creationId xmlns:a16="http://schemas.microsoft.com/office/drawing/2014/main" id="{FC09889B-6BD8-4480-AABC-140AAEBF0D94}"/>
              </a:ext>
            </a:extLst>
          </p:cNvPr>
          <p:cNvSpPr txBox="1"/>
          <p:nvPr/>
        </p:nvSpPr>
        <p:spPr>
          <a:xfrm>
            <a:off x="4052979" y="4376629"/>
            <a:ext cx="652743" cy="369332"/>
          </a:xfrm>
          <a:prstGeom prst="rect">
            <a:avLst/>
          </a:prstGeom>
          <a:noFill/>
        </p:spPr>
        <p:txBody>
          <a:bodyPr wrap="none" rtlCol="0">
            <a:spAutoFit/>
          </a:bodyPr>
          <a:lstStyle/>
          <a:p>
            <a:r>
              <a:rPr lang="nl-BE" b="1" dirty="0"/>
              <a:t>2020</a:t>
            </a:r>
          </a:p>
        </p:txBody>
      </p:sp>
      <p:sp>
        <p:nvSpPr>
          <p:cNvPr id="90" name="TextBox 89">
            <a:extLst>
              <a:ext uri="{FF2B5EF4-FFF2-40B4-BE49-F238E27FC236}">
                <a16:creationId xmlns:a16="http://schemas.microsoft.com/office/drawing/2014/main" id="{2633B540-E5EC-4DD1-8871-1D173056BF88}"/>
              </a:ext>
            </a:extLst>
          </p:cNvPr>
          <p:cNvSpPr txBox="1"/>
          <p:nvPr/>
        </p:nvSpPr>
        <p:spPr>
          <a:xfrm>
            <a:off x="1005494" y="4737061"/>
            <a:ext cx="1077539" cy="369332"/>
          </a:xfrm>
          <a:prstGeom prst="rect">
            <a:avLst/>
          </a:prstGeom>
          <a:noFill/>
        </p:spPr>
        <p:txBody>
          <a:bodyPr wrap="none" rtlCol="0">
            <a:spAutoFit/>
          </a:bodyPr>
          <a:lstStyle/>
          <a:p>
            <a:r>
              <a:rPr lang="nl-BE" dirty="0"/>
              <a:t>Verkopen</a:t>
            </a:r>
          </a:p>
        </p:txBody>
      </p:sp>
      <p:sp>
        <p:nvSpPr>
          <p:cNvPr id="91" name="TextBox 90">
            <a:extLst>
              <a:ext uri="{FF2B5EF4-FFF2-40B4-BE49-F238E27FC236}">
                <a16:creationId xmlns:a16="http://schemas.microsoft.com/office/drawing/2014/main" id="{F88711E4-4A3A-4311-8903-730A52F3D3D5}"/>
              </a:ext>
            </a:extLst>
          </p:cNvPr>
          <p:cNvSpPr txBox="1"/>
          <p:nvPr/>
        </p:nvSpPr>
        <p:spPr>
          <a:xfrm>
            <a:off x="940235" y="5079875"/>
            <a:ext cx="1127488" cy="369332"/>
          </a:xfrm>
          <a:prstGeom prst="rect">
            <a:avLst/>
          </a:prstGeom>
          <a:noFill/>
        </p:spPr>
        <p:txBody>
          <a:bodyPr wrap="none" rtlCol="0">
            <a:spAutoFit/>
          </a:bodyPr>
          <a:lstStyle/>
          <a:p>
            <a:r>
              <a:rPr lang="nl-BE" dirty="0"/>
              <a:t>Aankopen</a:t>
            </a:r>
          </a:p>
        </p:txBody>
      </p:sp>
      <p:sp>
        <p:nvSpPr>
          <p:cNvPr id="93" name="TextBox 92">
            <a:extLst>
              <a:ext uri="{FF2B5EF4-FFF2-40B4-BE49-F238E27FC236}">
                <a16:creationId xmlns:a16="http://schemas.microsoft.com/office/drawing/2014/main" id="{614B89BB-926B-4EB5-A38F-A3AD3471B885}"/>
              </a:ext>
            </a:extLst>
          </p:cNvPr>
          <p:cNvSpPr txBox="1"/>
          <p:nvPr/>
        </p:nvSpPr>
        <p:spPr>
          <a:xfrm>
            <a:off x="3948809" y="4710889"/>
            <a:ext cx="827471" cy="369332"/>
          </a:xfrm>
          <a:prstGeom prst="rect">
            <a:avLst/>
          </a:prstGeom>
          <a:noFill/>
        </p:spPr>
        <p:txBody>
          <a:bodyPr wrap="none" rtlCol="0">
            <a:spAutoFit/>
          </a:bodyPr>
          <a:lstStyle/>
          <a:p>
            <a:r>
              <a:rPr lang="nl-BE" dirty="0">
                <a:solidFill>
                  <a:srgbClr val="0070C0"/>
                </a:solidFill>
              </a:rPr>
              <a:t>90.000</a:t>
            </a:r>
          </a:p>
        </p:txBody>
      </p:sp>
      <p:sp>
        <p:nvSpPr>
          <p:cNvPr id="94" name="TextBox 93">
            <a:extLst>
              <a:ext uri="{FF2B5EF4-FFF2-40B4-BE49-F238E27FC236}">
                <a16:creationId xmlns:a16="http://schemas.microsoft.com/office/drawing/2014/main" id="{2B349EE9-6347-464A-B6BA-964F121A1257}"/>
              </a:ext>
            </a:extLst>
          </p:cNvPr>
          <p:cNvSpPr txBox="1"/>
          <p:nvPr/>
        </p:nvSpPr>
        <p:spPr>
          <a:xfrm>
            <a:off x="3892442" y="5079875"/>
            <a:ext cx="898003" cy="369332"/>
          </a:xfrm>
          <a:prstGeom prst="rect">
            <a:avLst/>
          </a:prstGeom>
          <a:noFill/>
        </p:spPr>
        <p:txBody>
          <a:bodyPr wrap="none" rtlCol="0">
            <a:spAutoFit/>
          </a:bodyPr>
          <a:lstStyle/>
          <a:p>
            <a:r>
              <a:rPr lang="nl-BE" dirty="0">
                <a:solidFill>
                  <a:schemeClr val="accent6">
                    <a:lumMod val="75000"/>
                  </a:schemeClr>
                </a:solidFill>
              </a:rPr>
              <a:t>-75.000</a:t>
            </a:r>
          </a:p>
        </p:txBody>
      </p:sp>
      <p:cxnSp>
        <p:nvCxnSpPr>
          <p:cNvPr id="11" name="Straight Connector 10">
            <a:extLst>
              <a:ext uri="{FF2B5EF4-FFF2-40B4-BE49-F238E27FC236}">
                <a16:creationId xmlns:a16="http://schemas.microsoft.com/office/drawing/2014/main" id="{7EB8EB17-D8F7-4079-8AA5-5343B2D13029}"/>
              </a:ext>
            </a:extLst>
          </p:cNvPr>
          <p:cNvCxnSpPr/>
          <p:nvPr/>
        </p:nvCxnSpPr>
        <p:spPr>
          <a:xfrm>
            <a:off x="3910822" y="5708953"/>
            <a:ext cx="827471" cy="0"/>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34B8BC5A-7D2D-48B9-BED1-1CE3135AFB0F}"/>
              </a:ext>
            </a:extLst>
          </p:cNvPr>
          <p:cNvSpPr txBox="1"/>
          <p:nvPr/>
        </p:nvSpPr>
        <p:spPr>
          <a:xfrm>
            <a:off x="963197" y="5385731"/>
            <a:ext cx="1158779" cy="369332"/>
          </a:xfrm>
          <a:prstGeom prst="rect">
            <a:avLst/>
          </a:prstGeom>
          <a:noFill/>
        </p:spPr>
        <p:txBody>
          <a:bodyPr wrap="none" rtlCol="0">
            <a:spAutoFit/>
          </a:bodyPr>
          <a:lstStyle/>
          <a:p>
            <a:r>
              <a:rPr lang="nl-BE" dirty="0" err="1"/>
              <a:t>Voorr.wijz</a:t>
            </a:r>
            <a:r>
              <a:rPr lang="nl-BE" dirty="0"/>
              <a:t>.</a:t>
            </a:r>
          </a:p>
        </p:txBody>
      </p:sp>
      <p:sp>
        <p:nvSpPr>
          <p:cNvPr id="114" name="TextBox 113">
            <a:extLst>
              <a:ext uri="{FF2B5EF4-FFF2-40B4-BE49-F238E27FC236}">
                <a16:creationId xmlns:a16="http://schemas.microsoft.com/office/drawing/2014/main" id="{F6205056-C752-4059-9E19-AEF9D60E8F99}"/>
              </a:ext>
            </a:extLst>
          </p:cNvPr>
          <p:cNvSpPr txBox="1"/>
          <p:nvPr/>
        </p:nvSpPr>
        <p:spPr>
          <a:xfrm>
            <a:off x="3805272" y="5339621"/>
            <a:ext cx="1003801" cy="369332"/>
          </a:xfrm>
          <a:prstGeom prst="rect">
            <a:avLst/>
          </a:prstGeom>
          <a:noFill/>
        </p:spPr>
        <p:txBody>
          <a:bodyPr wrap="none" rtlCol="0">
            <a:spAutoFit/>
          </a:bodyPr>
          <a:lstStyle/>
          <a:p>
            <a:r>
              <a:rPr lang="nl-BE" dirty="0"/>
              <a:t>  -40.000</a:t>
            </a:r>
          </a:p>
        </p:txBody>
      </p:sp>
      <p:sp>
        <p:nvSpPr>
          <p:cNvPr id="117" name="TextBox 116">
            <a:extLst>
              <a:ext uri="{FF2B5EF4-FFF2-40B4-BE49-F238E27FC236}">
                <a16:creationId xmlns:a16="http://schemas.microsoft.com/office/drawing/2014/main" id="{046EA206-9A24-4443-9629-8DB97E76E58A}"/>
              </a:ext>
            </a:extLst>
          </p:cNvPr>
          <p:cNvSpPr txBox="1"/>
          <p:nvPr/>
        </p:nvSpPr>
        <p:spPr>
          <a:xfrm>
            <a:off x="962521" y="5801182"/>
            <a:ext cx="1373196" cy="369332"/>
          </a:xfrm>
          <a:prstGeom prst="rect">
            <a:avLst/>
          </a:prstGeom>
          <a:noFill/>
        </p:spPr>
        <p:txBody>
          <a:bodyPr wrap="none" rtlCol="0">
            <a:spAutoFit/>
          </a:bodyPr>
          <a:lstStyle/>
          <a:p>
            <a:r>
              <a:rPr lang="nl-BE" dirty="0" err="1"/>
              <a:t>Bruto-marge</a:t>
            </a:r>
            <a:endParaRPr lang="nl-BE" dirty="0"/>
          </a:p>
        </p:txBody>
      </p:sp>
      <p:sp>
        <p:nvSpPr>
          <p:cNvPr id="118" name="TextBox 117">
            <a:extLst>
              <a:ext uri="{FF2B5EF4-FFF2-40B4-BE49-F238E27FC236}">
                <a16:creationId xmlns:a16="http://schemas.microsoft.com/office/drawing/2014/main" id="{57FB2FD7-5AA5-4AB2-9984-D5D6FD4F00E2}"/>
              </a:ext>
            </a:extLst>
          </p:cNvPr>
          <p:cNvSpPr txBox="1"/>
          <p:nvPr/>
        </p:nvSpPr>
        <p:spPr>
          <a:xfrm>
            <a:off x="3799182" y="5754187"/>
            <a:ext cx="1003801" cy="369332"/>
          </a:xfrm>
          <a:prstGeom prst="rect">
            <a:avLst/>
          </a:prstGeom>
          <a:noFill/>
        </p:spPr>
        <p:txBody>
          <a:bodyPr wrap="none" rtlCol="0">
            <a:spAutoFit/>
          </a:bodyPr>
          <a:lstStyle/>
          <a:p>
            <a:r>
              <a:rPr lang="nl-BE" dirty="0"/>
              <a:t>  -25.000</a:t>
            </a:r>
          </a:p>
        </p:txBody>
      </p:sp>
      <p:cxnSp>
        <p:nvCxnSpPr>
          <p:cNvPr id="6" name="Straight Arrow Connector 5">
            <a:extLst>
              <a:ext uri="{FF2B5EF4-FFF2-40B4-BE49-F238E27FC236}">
                <a16:creationId xmlns:a16="http://schemas.microsoft.com/office/drawing/2014/main" id="{4D01291A-D05D-45F8-A4C9-04B8FC4DAC62}"/>
              </a:ext>
            </a:extLst>
          </p:cNvPr>
          <p:cNvCxnSpPr>
            <a:cxnSpLocks/>
            <a:stCxn id="143" idx="3"/>
          </p:cNvCxnSpPr>
          <p:nvPr/>
        </p:nvCxnSpPr>
        <p:spPr>
          <a:xfrm flipV="1">
            <a:off x="3865113" y="5449207"/>
            <a:ext cx="1501818" cy="489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BD627050-5A91-4861-A063-C00738391FA5}"/>
              </a:ext>
            </a:extLst>
          </p:cNvPr>
          <p:cNvCxnSpPr>
            <a:cxnSpLocks/>
            <a:stCxn id="140" idx="3"/>
          </p:cNvCxnSpPr>
          <p:nvPr/>
        </p:nvCxnSpPr>
        <p:spPr>
          <a:xfrm>
            <a:off x="3845956" y="5241661"/>
            <a:ext cx="1520975" cy="144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B7ECFE1-B8EA-47E0-8068-E4E9F22BC792}"/>
              </a:ext>
            </a:extLst>
          </p:cNvPr>
          <p:cNvSpPr txBox="1"/>
          <p:nvPr/>
        </p:nvSpPr>
        <p:spPr>
          <a:xfrm>
            <a:off x="5351518" y="5241661"/>
            <a:ext cx="583814" cy="369332"/>
          </a:xfrm>
          <a:prstGeom prst="rect">
            <a:avLst/>
          </a:prstGeom>
          <a:noFill/>
        </p:spPr>
        <p:txBody>
          <a:bodyPr wrap="none" rtlCol="0">
            <a:spAutoFit/>
          </a:bodyPr>
          <a:lstStyle/>
          <a:p>
            <a:r>
              <a:rPr lang="nl-BE" dirty="0"/>
              <a:t>50%</a:t>
            </a:r>
          </a:p>
        </p:txBody>
      </p:sp>
      <p:cxnSp>
        <p:nvCxnSpPr>
          <p:cNvPr id="119" name="Straight Arrow Connector 118">
            <a:extLst>
              <a:ext uri="{FF2B5EF4-FFF2-40B4-BE49-F238E27FC236}">
                <a16:creationId xmlns:a16="http://schemas.microsoft.com/office/drawing/2014/main" id="{EE90087C-6230-4BBE-BA34-F87B36D30237}"/>
              </a:ext>
            </a:extLst>
          </p:cNvPr>
          <p:cNvCxnSpPr>
            <a:cxnSpLocks/>
            <a:stCxn id="143" idx="3"/>
          </p:cNvCxnSpPr>
          <p:nvPr/>
        </p:nvCxnSpPr>
        <p:spPr>
          <a:xfrm flipV="1">
            <a:off x="3865113" y="5481121"/>
            <a:ext cx="2328699" cy="457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487E7A12-11D2-4B62-B820-9A73FDA08821}"/>
              </a:ext>
            </a:extLst>
          </p:cNvPr>
          <p:cNvCxnSpPr>
            <a:cxnSpLocks/>
            <a:stCxn id="132" idx="3"/>
            <a:endCxn id="122" idx="1"/>
          </p:cNvCxnSpPr>
          <p:nvPr/>
        </p:nvCxnSpPr>
        <p:spPr>
          <a:xfrm>
            <a:off x="3840537" y="4895951"/>
            <a:ext cx="2355608" cy="541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E45E5318-BD6D-46D7-8803-A16B20A57576}"/>
              </a:ext>
            </a:extLst>
          </p:cNvPr>
          <p:cNvSpPr txBox="1"/>
          <p:nvPr/>
        </p:nvSpPr>
        <p:spPr>
          <a:xfrm>
            <a:off x="6196145" y="5252346"/>
            <a:ext cx="758541" cy="369332"/>
          </a:xfrm>
          <a:prstGeom prst="rect">
            <a:avLst/>
          </a:prstGeom>
          <a:noFill/>
        </p:spPr>
        <p:txBody>
          <a:bodyPr wrap="none" rtlCol="0">
            <a:spAutoFit/>
          </a:bodyPr>
          <a:lstStyle/>
          <a:p>
            <a:r>
              <a:rPr lang="nl-BE" dirty="0"/>
              <a:t>33,3%</a:t>
            </a:r>
          </a:p>
        </p:txBody>
      </p:sp>
      <p:cxnSp>
        <p:nvCxnSpPr>
          <p:cNvPr id="123" name="Straight Arrow Connector 122">
            <a:extLst>
              <a:ext uri="{FF2B5EF4-FFF2-40B4-BE49-F238E27FC236}">
                <a16:creationId xmlns:a16="http://schemas.microsoft.com/office/drawing/2014/main" id="{BAA751EB-D7BC-4F2C-8884-091FF1225AA7}"/>
              </a:ext>
            </a:extLst>
          </p:cNvPr>
          <p:cNvCxnSpPr>
            <a:cxnSpLocks/>
            <a:endCxn id="24" idx="1"/>
          </p:cNvCxnSpPr>
          <p:nvPr/>
        </p:nvCxnSpPr>
        <p:spPr>
          <a:xfrm flipV="1">
            <a:off x="3829600" y="4622677"/>
            <a:ext cx="2192170" cy="74729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6D48B606-FE55-4BB2-8187-AF00B7D0E66C}"/>
              </a:ext>
            </a:extLst>
          </p:cNvPr>
          <p:cNvCxnSpPr>
            <a:cxnSpLocks/>
            <a:endCxn id="126" idx="0"/>
          </p:cNvCxnSpPr>
          <p:nvPr/>
        </p:nvCxnSpPr>
        <p:spPr>
          <a:xfrm flipH="1">
            <a:off x="6527944" y="2949786"/>
            <a:ext cx="875296" cy="127061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003DF565-EF5E-4BFA-83C5-1E0A005E8621}"/>
              </a:ext>
            </a:extLst>
          </p:cNvPr>
          <p:cNvSpPr txBox="1"/>
          <p:nvPr/>
        </p:nvSpPr>
        <p:spPr>
          <a:xfrm>
            <a:off x="6114208" y="4220397"/>
            <a:ext cx="827471" cy="369332"/>
          </a:xfrm>
          <a:prstGeom prst="rect">
            <a:avLst/>
          </a:prstGeom>
          <a:noFill/>
        </p:spPr>
        <p:txBody>
          <a:bodyPr wrap="none" rtlCol="0">
            <a:spAutoFit/>
          </a:bodyPr>
          <a:lstStyle/>
          <a:p>
            <a:r>
              <a:rPr lang="nl-BE" dirty="0">
                <a:solidFill>
                  <a:srgbClr val="7030A0"/>
                </a:solidFill>
              </a:rPr>
              <a:t>70.000</a:t>
            </a:r>
          </a:p>
        </p:txBody>
      </p:sp>
      <p:sp>
        <p:nvSpPr>
          <p:cNvPr id="24" name="TextBox 23">
            <a:extLst>
              <a:ext uri="{FF2B5EF4-FFF2-40B4-BE49-F238E27FC236}">
                <a16:creationId xmlns:a16="http://schemas.microsoft.com/office/drawing/2014/main" id="{600C7964-873E-4E26-8C5C-7E9DAB68EE71}"/>
              </a:ext>
            </a:extLst>
          </p:cNvPr>
          <p:cNvSpPr txBox="1"/>
          <p:nvPr/>
        </p:nvSpPr>
        <p:spPr>
          <a:xfrm>
            <a:off x="6021770" y="4438011"/>
            <a:ext cx="1657826" cy="369332"/>
          </a:xfrm>
          <a:prstGeom prst="rect">
            <a:avLst/>
          </a:prstGeom>
          <a:noFill/>
        </p:spPr>
        <p:txBody>
          <a:bodyPr wrap="none" rtlCol="0">
            <a:spAutoFit/>
          </a:bodyPr>
          <a:lstStyle/>
          <a:p>
            <a:r>
              <a:rPr lang="nl-BE" dirty="0">
                <a:solidFill>
                  <a:srgbClr val="7030A0"/>
                </a:solidFill>
              </a:rPr>
              <a:t>125.000-25.000</a:t>
            </a:r>
          </a:p>
        </p:txBody>
      </p:sp>
      <p:cxnSp>
        <p:nvCxnSpPr>
          <p:cNvPr id="29" name="Straight Connector 28">
            <a:extLst>
              <a:ext uri="{FF2B5EF4-FFF2-40B4-BE49-F238E27FC236}">
                <a16:creationId xmlns:a16="http://schemas.microsoft.com/office/drawing/2014/main" id="{AA8B9002-CD19-472A-81B8-825248A72B82}"/>
              </a:ext>
            </a:extLst>
          </p:cNvPr>
          <p:cNvCxnSpPr>
            <a:cxnSpLocks/>
          </p:cNvCxnSpPr>
          <p:nvPr/>
        </p:nvCxnSpPr>
        <p:spPr>
          <a:xfrm>
            <a:off x="6140700" y="4507670"/>
            <a:ext cx="1458193"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5113B030-2EE1-4520-86F7-A9A6855458DE}"/>
              </a:ext>
            </a:extLst>
          </p:cNvPr>
          <p:cNvSpPr txBox="1"/>
          <p:nvPr/>
        </p:nvSpPr>
        <p:spPr>
          <a:xfrm>
            <a:off x="6806036" y="4206187"/>
            <a:ext cx="688009" cy="369332"/>
          </a:xfrm>
          <a:prstGeom prst="rect">
            <a:avLst/>
          </a:prstGeom>
          <a:noFill/>
        </p:spPr>
        <p:txBody>
          <a:bodyPr wrap="none" rtlCol="0">
            <a:spAutoFit/>
          </a:bodyPr>
          <a:lstStyle/>
          <a:p>
            <a:r>
              <a:rPr lang="nl-BE" dirty="0">
                <a:solidFill>
                  <a:srgbClr val="7030A0"/>
                </a:solidFill>
              </a:rPr>
              <a:t>x 365</a:t>
            </a:r>
          </a:p>
        </p:txBody>
      </p:sp>
      <p:sp>
        <p:nvSpPr>
          <p:cNvPr id="134" name="TextBox 133">
            <a:extLst>
              <a:ext uri="{FF2B5EF4-FFF2-40B4-BE49-F238E27FC236}">
                <a16:creationId xmlns:a16="http://schemas.microsoft.com/office/drawing/2014/main" id="{5D0DED30-7B44-4124-A0A6-7CB23497FAE2}"/>
              </a:ext>
            </a:extLst>
          </p:cNvPr>
          <p:cNvSpPr txBox="1"/>
          <p:nvPr/>
        </p:nvSpPr>
        <p:spPr>
          <a:xfrm>
            <a:off x="7509258" y="4311236"/>
            <a:ext cx="1333698" cy="369332"/>
          </a:xfrm>
          <a:prstGeom prst="rect">
            <a:avLst/>
          </a:prstGeom>
          <a:noFill/>
        </p:spPr>
        <p:txBody>
          <a:bodyPr wrap="none" rtlCol="0">
            <a:spAutoFit/>
          </a:bodyPr>
          <a:lstStyle/>
          <a:p>
            <a:r>
              <a:rPr lang="nl-BE" dirty="0">
                <a:solidFill>
                  <a:srgbClr val="7030A0"/>
                </a:solidFill>
              </a:rPr>
              <a:t>= 255 dagen</a:t>
            </a:r>
          </a:p>
        </p:txBody>
      </p:sp>
      <p:sp>
        <p:nvSpPr>
          <p:cNvPr id="33" name="Rectangle 32">
            <a:extLst>
              <a:ext uri="{FF2B5EF4-FFF2-40B4-BE49-F238E27FC236}">
                <a16:creationId xmlns:a16="http://schemas.microsoft.com/office/drawing/2014/main" id="{4C179961-01BE-428C-967E-34D755890863}"/>
              </a:ext>
            </a:extLst>
          </p:cNvPr>
          <p:cNvSpPr/>
          <p:nvPr/>
        </p:nvSpPr>
        <p:spPr>
          <a:xfrm>
            <a:off x="2883220" y="5145496"/>
            <a:ext cx="920289" cy="51736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8" name="TextBox 137">
            <a:extLst>
              <a:ext uri="{FF2B5EF4-FFF2-40B4-BE49-F238E27FC236}">
                <a16:creationId xmlns:a16="http://schemas.microsoft.com/office/drawing/2014/main" id="{545370DB-F245-43C4-A8BE-E315B37378C8}"/>
              </a:ext>
            </a:extLst>
          </p:cNvPr>
          <p:cNvSpPr txBox="1"/>
          <p:nvPr/>
        </p:nvSpPr>
        <p:spPr>
          <a:xfrm>
            <a:off x="5223826" y="5453904"/>
            <a:ext cx="856095" cy="523220"/>
          </a:xfrm>
          <a:prstGeom prst="rect">
            <a:avLst/>
          </a:prstGeom>
          <a:noFill/>
        </p:spPr>
        <p:txBody>
          <a:bodyPr wrap="square" rtlCol="0">
            <a:spAutoFit/>
          </a:bodyPr>
          <a:lstStyle/>
          <a:p>
            <a:pPr algn="ctr"/>
            <a:r>
              <a:rPr lang="nl-BE" sz="1400" dirty="0"/>
              <a:t>Marge op </a:t>
            </a:r>
            <a:r>
              <a:rPr lang="nl-BE" sz="1400" dirty="0" err="1"/>
              <a:t>aank</a:t>
            </a:r>
            <a:r>
              <a:rPr lang="nl-BE" sz="1400" dirty="0"/>
              <a:t>.</a:t>
            </a:r>
          </a:p>
        </p:txBody>
      </p:sp>
      <p:sp>
        <p:nvSpPr>
          <p:cNvPr id="139" name="TextBox 138">
            <a:extLst>
              <a:ext uri="{FF2B5EF4-FFF2-40B4-BE49-F238E27FC236}">
                <a16:creationId xmlns:a16="http://schemas.microsoft.com/office/drawing/2014/main" id="{051E1CC3-8C2D-4FF8-BEEC-FC03D8108C96}"/>
              </a:ext>
            </a:extLst>
          </p:cNvPr>
          <p:cNvSpPr txBox="1"/>
          <p:nvPr/>
        </p:nvSpPr>
        <p:spPr>
          <a:xfrm>
            <a:off x="6166996" y="5477694"/>
            <a:ext cx="856095" cy="523220"/>
          </a:xfrm>
          <a:prstGeom prst="rect">
            <a:avLst/>
          </a:prstGeom>
          <a:noFill/>
        </p:spPr>
        <p:txBody>
          <a:bodyPr wrap="square" rtlCol="0">
            <a:spAutoFit/>
          </a:bodyPr>
          <a:lstStyle/>
          <a:p>
            <a:pPr algn="ctr"/>
            <a:r>
              <a:rPr lang="nl-BE" sz="1400" dirty="0"/>
              <a:t>Marge op </a:t>
            </a:r>
            <a:r>
              <a:rPr lang="nl-BE" sz="1400" dirty="0" err="1"/>
              <a:t>verk</a:t>
            </a:r>
            <a:r>
              <a:rPr lang="nl-BE" sz="1400" dirty="0"/>
              <a:t>.</a:t>
            </a:r>
          </a:p>
        </p:txBody>
      </p:sp>
      <p:sp>
        <p:nvSpPr>
          <p:cNvPr id="132" name="TextBox 131">
            <a:extLst>
              <a:ext uri="{FF2B5EF4-FFF2-40B4-BE49-F238E27FC236}">
                <a16:creationId xmlns:a16="http://schemas.microsoft.com/office/drawing/2014/main" id="{D85F35C4-0353-465C-AA94-F8C54ACD2F65}"/>
              </a:ext>
            </a:extLst>
          </p:cNvPr>
          <p:cNvSpPr txBox="1"/>
          <p:nvPr/>
        </p:nvSpPr>
        <p:spPr>
          <a:xfrm>
            <a:off x="2896048" y="4711285"/>
            <a:ext cx="944489" cy="369332"/>
          </a:xfrm>
          <a:prstGeom prst="rect">
            <a:avLst/>
          </a:prstGeom>
          <a:noFill/>
        </p:spPr>
        <p:txBody>
          <a:bodyPr wrap="none" rtlCol="0">
            <a:spAutoFit/>
          </a:bodyPr>
          <a:lstStyle/>
          <a:p>
            <a:r>
              <a:rPr lang="nl-BE" dirty="0">
                <a:solidFill>
                  <a:srgbClr val="0070C0"/>
                </a:solidFill>
              </a:rPr>
              <a:t>150.000</a:t>
            </a:r>
          </a:p>
        </p:txBody>
      </p:sp>
      <p:sp>
        <p:nvSpPr>
          <p:cNvPr id="140" name="TextBox 139">
            <a:extLst>
              <a:ext uri="{FF2B5EF4-FFF2-40B4-BE49-F238E27FC236}">
                <a16:creationId xmlns:a16="http://schemas.microsoft.com/office/drawing/2014/main" id="{AD8A9E95-CFE5-48E5-88B0-58213809BFE8}"/>
              </a:ext>
            </a:extLst>
          </p:cNvPr>
          <p:cNvSpPr txBox="1"/>
          <p:nvPr/>
        </p:nvSpPr>
        <p:spPr>
          <a:xfrm>
            <a:off x="2830935" y="5056995"/>
            <a:ext cx="1015021" cy="369332"/>
          </a:xfrm>
          <a:prstGeom prst="rect">
            <a:avLst/>
          </a:prstGeom>
          <a:noFill/>
        </p:spPr>
        <p:txBody>
          <a:bodyPr wrap="none" rtlCol="0">
            <a:spAutoFit/>
          </a:bodyPr>
          <a:lstStyle/>
          <a:p>
            <a:r>
              <a:rPr lang="nl-BE" dirty="0">
                <a:solidFill>
                  <a:schemeClr val="accent6">
                    <a:lumMod val="75000"/>
                  </a:schemeClr>
                </a:solidFill>
              </a:rPr>
              <a:t>-125.000</a:t>
            </a:r>
          </a:p>
        </p:txBody>
      </p:sp>
      <p:sp>
        <p:nvSpPr>
          <p:cNvPr id="141" name="TextBox 140">
            <a:extLst>
              <a:ext uri="{FF2B5EF4-FFF2-40B4-BE49-F238E27FC236}">
                <a16:creationId xmlns:a16="http://schemas.microsoft.com/office/drawing/2014/main" id="{60B4CE39-D854-4B52-80C7-505EA68F2A87}"/>
              </a:ext>
            </a:extLst>
          </p:cNvPr>
          <p:cNvSpPr txBox="1"/>
          <p:nvPr/>
        </p:nvSpPr>
        <p:spPr>
          <a:xfrm>
            <a:off x="2804243" y="5369972"/>
            <a:ext cx="1048685" cy="369332"/>
          </a:xfrm>
          <a:prstGeom prst="rect">
            <a:avLst/>
          </a:prstGeom>
          <a:noFill/>
        </p:spPr>
        <p:txBody>
          <a:bodyPr wrap="none" rtlCol="0">
            <a:spAutoFit/>
          </a:bodyPr>
          <a:lstStyle/>
          <a:p>
            <a:r>
              <a:rPr lang="nl-BE" dirty="0"/>
              <a:t>  +25.000</a:t>
            </a:r>
          </a:p>
        </p:txBody>
      </p:sp>
      <p:cxnSp>
        <p:nvCxnSpPr>
          <p:cNvPr id="142" name="Straight Connector 141">
            <a:extLst>
              <a:ext uri="{FF2B5EF4-FFF2-40B4-BE49-F238E27FC236}">
                <a16:creationId xmlns:a16="http://schemas.microsoft.com/office/drawing/2014/main" id="{76E4C789-CA2A-4F4F-90C5-1894953F4A42}"/>
              </a:ext>
            </a:extLst>
          </p:cNvPr>
          <p:cNvCxnSpPr/>
          <p:nvPr/>
        </p:nvCxnSpPr>
        <p:spPr>
          <a:xfrm>
            <a:off x="3002129" y="5708953"/>
            <a:ext cx="827471" cy="0"/>
          </a:xfrm>
          <a:prstGeom prst="line">
            <a:avLst/>
          </a:prstGeom>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8C2A24D7-E895-40D5-9B61-24D3AAB089FE}"/>
              </a:ext>
            </a:extLst>
          </p:cNvPr>
          <p:cNvSpPr txBox="1"/>
          <p:nvPr/>
        </p:nvSpPr>
        <p:spPr>
          <a:xfrm>
            <a:off x="2931844" y="5754187"/>
            <a:ext cx="933269" cy="369332"/>
          </a:xfrm>
          <a:prstGeom prst="rect">
            <a:avLst/>
          </a:prstGeom>
          <a:noFill/>
        </p:spPr>
        <p:txBody>
          <a:bodyPr wrap="none" rtlCol="0">
            <a:spAutoFit/>
          </a:bodyPr>
          <a:lstStyle/>
          <a:p>
            <a:r>
              <a:rPr lang="nl-BE" dirty="0"/>
              <a:t>  50.000</a:t>
            </a:r>
          </a:p>
        </p:txBody>
      </p:sp>
      <p:sp>
        <p:nvSpPr>
          <p:cNvPr id="144" name="TextBox 143">
            <a:extLst>
              <a:ext uri="{FF2B5EF4-FFF2-40B4-BE49-F238E27FC236}">
                <a16:creationId xmlns:a16="http://schemas.microsoft.com/office/drawing/2014/main" id="{68667990-8BC7-4315-B0D5-AF334D7ECA48}"/>
              </a:ext>
            </a:extLst>
          </p:cNvPr>
          <p:cNvSpPr txBox="1"/>
          <p:nvPr/>
        </p:nvSpPr>
        <p:spPr>
          <a:xfrm>
            <a:off x="5366931" y="5105589"/>
            <a:ext cx="524503" cy="292388"/>
          </a:xfrm>
          <a:prstGeom prst="rect">
            <a:avLst/>
          </a:prstGeom>
          <a:noFill/>
        </p:spPr>
        <p:txBody>
          <a:bodyPr wrap="none" rtlCol="0">
            <a:spAutoFit/>
          </a:bodyPr>
          <a:lstStyle/>
          <a:p>
            <a:r>
              <a:rPr lang="nl-BE" sz="1300" dirty="0">
                <a:solidFill>
                  <a:srgbClr val="FF0000"/>
                </a:solidFill>
              </a:rPr>
              <a:t>-22%</a:t>
            </a:r>
          </a:p>
        </p:txBody>
      </p:sp>
      <p:sp>
        <p:nvSpPr>
          <p:cNvPr id="145" name="TextBox 144">
            <a:extLst>
              <a:ext uri="{FF2B5EF4-FFF2-40B4-BE49-F238E27FC236}">
                <a16:creationId xmlns:a16="http://schemas.microsoft.com/office/drawing/2014/main" id="{FEC746C7-3DF8-4EB3-A121-F0F43BE842C4}"/>
              </a:ext>
            </a:extLst>
          </p:cNvPr>
          <p:cNvSpPr txBox="1"/>
          <p:nvPr/>
        </p:nvSpPr>
        <p:spPr>
          <a:xfrm>
            <a:off x="6265939" y="5112100"/>
            <a:ext cx="524503" cy="292388"/>
          </a:xfrm>
          <a:prstGeom prst="rect">
            <a:avLst/>
          </a:prstGeom>
          <a:noFill/>
        </p:spPr>
        <p:txBody>
          <a:bodyPr wrap="none" rtlCol="0">
            <a:spAutoFit/>
          </a:bodyPr>
          <a:lstStyle/>
          <a:p>
            <a:r>
              <a:rPr lang="nl-BE" sz="1300" dirty="0">
                <a:solidFill>
                  <a:srgbClr val="FF0000"/>
                </a:solidFill>
              </a:rPr>
              <a:t>-27%</a:t>
            </a:r>
          </a:p>
        </p:txBody>
      </p:sp>
      <p:grpSp>
        <p:nvGrpSpPr>
          <p:cNvPr id="146" name="Group 145">
            <a:extLst>
              <a:ext uri="{FF2B5EF4-FFF2-40B4-BE49-F238E27FC236}">
                <a16:creationId xmlns:a16="http://schemas.microsoft.com/office/drawing/2014/main" id="{AD83A339-839D-41BD-8FDD-68EB7143D35C}"/>
              </a:ext>
            </a:extLst>
          </p:cNvPr>
          <p:cNvGrpSpPr/>
          <p:nvPr/>
        </p:nvGrpSpPr>
        <p:grpSpPr>
          <a:xfrm>
            <a:off x="2499350" y="1249611"/>
            <a:ext cx="723762" cy="1097772"/>
            <a:chOff x="7359417" y="2028652"/>
            <a:chExt cx="723762" cy="1097772"/>
          </a:xfrm>
        </p:grpSpPr>
        <p:grpSp>
          <p:nvGrpSpPr>
            <p:cNvPr id="147" name="Group 49">
              <a:extLst>
                <a:ext uri="{FF2B5EF4-FFF2-40B4-BE49-F238E27FC236}">
                  <a16:creationId xmlns:a16="http://schemas.microsoft.com/office/drawing/2014/main" id="{57BCAA28-A5D8-4ED7-BFBB-0A933F39685B}"/>
                </a:ext>
              </a:extLst>
            </p:cNvPr>
            <p:cNvGrpSpPr>
              <a:grpSpLocks/>
            </p:cNvGrpSpPr>
            <p:nvPr/>
          </p:nvGrpSpPr>
          <p:grpSpPr bwMode="auto">
            <a:xfrm>
              <a:off x="7422685" y="2028652"/>
              <a:ext cx="377491" cy="1097772"/>
              <a:chOff x="5917" y="13117"/>
              <a:chExt cx="893" cy="1980"/>
            </a:xfrm>
          </p:grpSpPr>
          <p:sp>
            <p:nvSpPr>
              <p:cNvPr id="158" name="Rectangle 50">
                <a:extLst>
                  <a:ext uri="{FF2B5EF4-FFF2-40B4-BE49-F238E27FC236}">
                    <a16:creationId xmlns:a16="http://schemas.microsoft.com/office/drawing/2014/main" id="{EE72609E-E91D-4AEE-A1D6-B79C2B81161B}"/>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59" name="Freeform 51">
                <a:extLst>
                  <a:ext uri="{FF2B5EF4-FFF2-40B4-BE49-F238E27FC236}">
                    <a16:creationId xmlns:a16="http://schemas.microsoft.com/office/drawing/2014/main" id="{4A5AB735-86A8-401F-B2C0-F703A5397A4F}"/>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60" name="Oval 52">
                <a:extLst>
                  <a:ext uri="{FF2B5EF4-FFF2-40B4-BE49-F238E27FC236}">
                    <a16:creationId xmlns:a16="http://schemas.microsoft.com/office/drawing/2014/main" id="{B58840B4-C955-43C4-9EAE-37AC896A4C36}"/>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61" name="Line 53">
                <a:extLst>
                  <a:ext uri="{FF2B5EF4-FFF2-40B4-BE49-F238E27FC236}">
                    <a16:creationId xmlns:a16="http://schemas.microsoft.com/office/drawing/2014/main" id="{D50DB641-B91C-40C9-9612-4A7DD9BDFF81}"/>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62" name="Line 54">
                <a:extLst>
                  <a:ext uri="{FF2B5EF4-FFF2-40B4-BE49-F238E27FC236}">
                    <a16:creationId xmlns:a16="http://schemas.microsoft.com/office/drawing/2014/main" id="{54170F04-16BC-4B68-A5C1-8A627B5CCFA8}"/>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48" name="Text Box 56">
              <a:extLst>
                <a:ext uri="{FF2B5EF4-FFF2-40B4-BE49-F238E27FC236}">
                  <a16:creationId xmlns:a16="http://schemas.microsoft.com/office/drawing/2014/main" id="{1DCE5F97-4B17-407C-88B5-9BF6536814F9}"/>
                </a:ext>
              </a:extLst>
            </p:cNvPr>
            <p:cNvSpPr txBox="1">
              <a:spLocks noChangeArrowheads="1"/>
            </p:cNvSpPr>
            <p:nvPr/>
          </p:nvSpPr>
          <p:spPr bwMode="auto">
            <a:xfrm>
              <a:off x="7359417" y="2269479"/>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grpSp>
          <p:nvGrpSpPr>
            <p:cNvPr id="149" name="Group 49">
              <a:extLst>
                <a:ext uri="{FF2B5EF4-FFF2-40B4-BE49-F238E27FC236}">
                  <a16:creationId xmlns:a16="http://schemas.microsoft.com/office/drawing/2014/main" id="{41C50868-E3F2-4960-BCE1-5670CC38B868}"/>
                </a:ext>
              </a:extLst>
            </p:cNvPr>
            <p:cNvGrpSpPr>
              <a:grpSpLocks/>
            </p:cNvGrpSpPr>
            <p:nvPr/>
          </p:nvGrpSpPr>
          <p:grpSpPr bwMode="auto">
            <a:xfrm>
              <a:off x="7723609" y="2039956"/>
              <a:ext cx="359570" cy="1042514"/>
              <a:chOff x="5917" y="13117"/>
              <a:chExt cx="877" cy="1980"/>
            </a:xfrm>
          </p:grpSpPr>
          <p:sp>
            <p:nvSpPr>
              <p:cNvPr id="153" name="Rectangle 50">
                <a:extLst>
                  <a:ext uri="{FF2B5EF4-FFF2-40B4-BE49-F238E27FC236}">
                    <a16:creationId xmlns:a16="http://schemas.microsoft.com/office/drawing/2014/main" id="{8B5223DD-E71D-41F2-A7C9-AFA7402E01A4}"/>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54" name="Freeform 51">
                <a:extLst>
                  <a:ext uri="{FF2B5EF4-FFF2-40B4-BE49-F238E27FC236}">
                    <a16:creationId xmlns:a16="http://schemas.microsoft.com/office/drawing/2014/main" id="{68E534EE-1DDA-4DAA-82F0-0CDD9CA65223}"/>
                  </a:ext>
                </a:extLst>
              </p:cNvPr>
              <p:cNvSpPr>
                <a:spLocks/>
              </p:cNvSpPr>
              <p:nvPr/>
            </p:nvSpPr>
            <p:spPr bwMode="auto">
              <a:xfrm>
                <a:off x="6434"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55" name="Oval 52">
                <a:extLst>
                  <a:ext uri="{FF2B5EF4-FFF2-40B4-BE49-F238E27FC236}">
                    <a16:creationId xmlns:a16="http://schemas.microsoft.com/office/drawing/2014/main" id="{457F2432-5C2C-448E-A512-5CA1DA75DE33}"/>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56" name="Line 53">
                <a:extLst>
                  <a:ext uri="{FF2B5EF4-FFF2-40B4-BE49-F238E27FC236}">
                    <a16:creationId xmlns:a16="http://schemas.microsoft.com/office/drawing/2014/main" id="{2698DED0-01EB-494B-B11D-74062E4B148D}"/>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57" name="Line 54">
                <a:extLst>
                  <a:ext uri="{FF2B5EF4-FFF2-40B4-BE49-F238E27FC236}">
                    <a16:creationId xmlns:a16="http://schemas.microsoft.com/office/drawing/2014/main" id="{FAB0E3F6-32A0-4003-A10A-5C746B325903}"/>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50" name="Text Box 56">
              <a:extLst>
                <a:ext uri="{FF2B5EF4-FFF2-40B4-BE49-F238E27FC236}">
                  <a16:creationId xmlns:a16="http://schemas.microsoft.com/office/drawing/2014/main" id="{56FB659A-A494-4A49-A901-F1952F085739}"/>
                </a:ext>
              </a:extLst>
            </p:cNvPr>
            <p:cNvSpPr txBox="1">
              <a:spLocks noChangeArrowheads="1"/>
            </p:cNvSpPr>
            <p:nvPr/>
          </p:nvSpPr>
          <p:spPr bwMode="auto">
            <a:xfrm>
              <a:off x="7670304" y="2275956"/>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AF</a:t>
              </a:r>
              <a:endParaRPr lang="nl-NL" dirty="0"/>
            </a:p>
          </p:txBody>
        </p:sp>
        <p:sp>
          <p:nvSpPr>
            <p:cNvPr id="151" name="Freeform: Shape 150">
              <a:extLst>
                <a:ext uri="{FF2B5EF4-FFF2-40B4-BE49-F238E27FC236}">
                  <a16:creationId xmlns:a16="http://schemas.microsoft.com/office/drawing/2014/main" id="{53C9A3BD-9E96-4608-A7F9-071602201349}"/>
                </a:ext>
              </a:extLst>
            </p:cNvPr>
            <p:cNvSpPr/>
            <p:nvPr/>
          </p:nvSpPr>
          <p:spPr>
            <a:xfrm>
              <a:off x="7448696" y="2048611"/>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2" name="Freeform: Shape 151">
              <a:extLst>
                <a:ext uri="{FF2B5EF4-FFF2-40B4-BE49-F238E27FC236}">
                  <a16:creationId xmlns:a16="http://schemas.microsoft.com/office/drawing/2014/main" id="{29844DF3-CC7B-4095-BD06-78D226A0AB91}"/>
                </a:ext>
              </a:extLst>
            </p:cNvPr>
            <p:cNvSpPr/>
            <p:nvPr/>
          </p:nvSpPr>
          <p:spPr>
            <a:xfrm>
              <a:off x="7736053" y="2051618"/>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163" name="TextBox 162">
            <a:extLst>
              <a:ext uri="{FF2B5EF4-FFF2-40B4-BE49-F238E27FC236}">
                <a16:creationId xmlns:a16="http://schemas.microsoft.com/office/drawing/2014/main" id="{2D416266-56B5-4FF7-BC63-043FE4219AEA}"/>
              </a:ext>
            </a:extLst>
          </p:cNvPr>
          <p:cNvSpPr txBox="1"/>
          <p:nvPr/>
        </p:nvSpPr>
        <p:spPr>
          <a:xfrm>
            <a:off x="2499350" y="2504534"/>
            <a:ext cx="587020" cy="369332"/>
          </a:xfrm>
          <a:prstGeom prst="rect">
            <a:avLst/>
          </a:prstGeom>
          <a:noFill/>
          <a:ln>
            <a:noFill/>
          </a:ln>
        </p:spPr>
        <p:txBody>
          <a:bodyPr wrap="none" rtlCol="0">
            <a:spAutoFit/>
          </a:bodyPr>
          <a:lstStyle/>
          <a:p>
            <a:r>
              <a:rPr lang="nl-BE" b="1" dirty="0">
                <a:solidFill>
                  <a:srgbClr val="FF0000"/>
                </a:solidFill>
              </a:rPr>
              <a:t>20%</a:t>
            </a:r>
          </a:p>
        </p:txBody>
      </p:sp>
      <p:grpSp>
        <p:nvGrpSpPr>
          <p:cNvPr id="164" name="Group 163">
            <a:extLst>
              <a:ext uri="{FF2B5EF4-FFF2-40B4-BE49-F238E27FC236}">
                <a16:creationId xmlns:a16="http://schemas.microsoft.com/office/drawing/2014/main" id="{B4967197-FABB-4D58-81C8-0011861E979A}"/>
              </a:ext>
            </a:extLst>
          </p:cNvPr>
          <p:cNvGrpSpPr/>
          <p:nvPr/>
        </p:nvGrpSpPr>
        <p:grpSpPr>
          <a:xfrm>
            <a:off x="842519" y="1336253"/>
            <a:ext cx="915700" cy="1097772"/>
            <a:chOff x="4330976" y="1964167"/>
            <a:chExt cx="915700" cy="1097772"/>
          </a:xfrm>
        </p:grpSpPr>
        <p:sp>
          <p:nvSpPr>
            <p:cNvPr id="165" name="Freeform: Shape 164">
              <a:extLst>
                <a:ext uri="{FF2B5EF4-FFF2-40B4-BE49-F238E27FC236}">
                  <a16:creationId xmlns:a16="http://schemas.microsoft.com/office/drawing/2014/main" id="{6C776C27-7BAC-40FD-8F78-029A1EB2FAE6}"/>
                </a:ext>
              </a:extLst>
            </p:cNvPr>
            <p:cNvSpPr/>
            <p:nvPr/>
          </p:nvSpPr>
          <p:spPr>
            <a:xfrm>
              <a:off x="4432561" y="1981850"/>
              <a:ext cx="326306" cy="16735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66" name="Group 49">
              <a:extLst>
                <a:ext uri="{FF2B5EF4-FFF2-40B4-BE49-F238E27FC236}">
                  <a16:creationId xmlns:a16="http://schemas.microsoft.com/office/drawing/2014/main" id="{812B1FEC-F5B6-412E-874F-180BB7AD6050}"/>
                </a:ext>
              </a:extLst>
            </p:cNvPr>
            <p:cNvGrpSpPr>
              <a:grpSpLocks/>
            </p:cNvGrpSpPr>
            <p:nvPr/>
          </p:nvGrpSpPr>
          <p:grpSpPr bwMode="auto">
            <a:xfrm>
              <a:off x="4402758" y="1964167"/>
              <a:ext cx="377491" cy="1097772"/>
              <a:chOff x="5917" y="13117"/>
              <a:chExt cx="893" cy="1980"/>
            </a:xfrm>
          </p:grpSpPr>
          <p:sp>
            <p:nvSpPr>
              <p:cNvPr id="184" name="Rectangle 50">
                <a:extLst>
                  <a:ext uri="{FF2B5EF4-FFF2-40B4-BE49-F238E27FC236}">
                    <a16:creationId xmlns:a16="http://schemas.microsoft.com/office/drawing/2014/main" id="{20ABB8C0-BC7E-4D6B-A75B-D407B1A207AA}"/>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85" name="Freeform 51">
                <a:extLst>
                  <a:ext uri="{FF2B5EF4-FFF2-40B4-BE49-F238E27FC236}">
                    <a16:creationId xmlns:a16="http://schemas.microsoft.com/office/drawing/2014/main" id="{AC686D6E-75DE-4F21-9036-622B771D4748}"/>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86" name="Oval 52">
                <a:extLst>
                  <a:ext uri="{FF2B5EF4-FFF2-40B4-BE49-F238E27FC236}">
                    <a16:creationId xmlns:a16="http://schemas.microsoft.com/office/drawing/2014/main" id="{F6536A97-8499-43FC-ACDE-C083A71DF5AE}"/>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87" name="Line 53">
                <a:extLst>
                  <a:ext uri="{FF2B5EF4-FFF2-40B4-BE49-F238E27FC236}">
                    <a16:creationId xmlns:a16="http://schemas.microsoft.com/office/drawing/2014/main" id="{A88F956F-8078-4DDE-8305-3DFE14932DA3}"/>
                  </a:ext>
                </a:extLst>
              </p:cNvPr>
              <p:cNvSpPr>
                <a:spLocks noChangeShapeType="1"/>
              </p:cNvSpPr>
              <p:nvPr/>
            </p:nvSpPr>
            <p:spPr bwMode="auto">
              <a:xfrm flipV="1">
                <a:off x="5917" y="13153"/>
                <a:ext cx="540" cy="3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88" name="Line 54">
                <a:extLst>
                  <a:ext uri="{FF2B5EF4-FFF2-40B4-BE49-F238E27FC236}">
                    <a16:creationId xmlns:a16="http://schemas.microsoft.com/office/drawing/2014/main" id="{D5F427A2-508E-4CA1-8973-54D7C8EEC2FF}"/>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67" name="Text Box 56">
              <a:extLst>
                <a:ext uri="{FF2B5EF4-FFF2-40B4-BE49-F238E27FC236}">
                  <a16:creationId xmlns:a16="http://schemas.microsoft.com/office/drawing/2014/main" id="{AA02B58F-4F88-4C76-84AA-D8C04343BB9C}"/>
                </a:ext>
              </a:extLst>
            </p:cNvPr>
            <p:cNvSpPr txBox="1">
              <a:spLocks noChangeArrowheads="1"/>
            </p:cNvSpPr>
            <p:nvPr/>
          </p:nvSpPr>
          <p:spPr bwMode="auto">
            <a:xfrm>
              <a:off x="4330976" y="2178044"/>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grpSp>
          <p:nvGrpSpPr>
            <p:cNvPr id="168" name="Group 49">
              <a:extLst>
                <a:ext uri="{FF2B5EF4-FFF2-40B4-BE49-F238E27FC236}">
                  <a16:creationId xmlns:a16="http://schemas.microsoft.com/office/drawing/2014/main" id="{984A5677-C03C-4379-8749-AC270EA1D845}"/>
                </a:ext>
              </a:extLst>
            </p:cNvPr>
            <p:cNvGrpSpPr>
              <a:grpSpLocks/>
            </p:cNvGrpSpPr>
            <p:nvPr/>
          </p:nvGrpSpPr>
          <p:grpSpPr bwMode="auto">
            <a:xfrm>
              <a:off x="4651936" y="2083885"/>
              <a:ext cx="343475" cy="947422"/>
              <a:chOff x="5913" y="13117"/>
              <a:chExt cx="897" cy="1980"/>
            </a:xfrm>
          </p:grpSpPr>
          <p:sp>
            <p:nvSpPr>
              <p:cNvPr id="179" name="Rectangle 50">
                <a:extLst>
                  <a:ext uri="{FF2B5EF4-FFF2-40B4-BE49-F238E27FC236}">
                    <a16:creationId xmlns:a16="http://schemas.microsoft.com/office/drawing/2014/main" id="{82DABA43-0F83-4374-BC17-C2B92D951AC8}"/>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80" name="Freeform 51">
                <a:extLst>
                  <a:ext uri="{FF2B5EF4-FFF2-40B4-BE49-F238E27FC236}">
                    <a16:creationId xmlns:a16="http://schemas.microsoft.com/office/drawing/2014/main" id="{12392DCC-AF0A-4F8C-B63B-E2428C6AE0F2}"/>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81" name="Oval 52">
                <a:extLst>
                  <a:ext uri="{FF2B5EF4-FFF2-40B4-BE49-F238E27FC236}">
                    <a16:creationId xmlns:a16="http://schemas.microsoft.com/office/drawing/2014/main" id="{16926A19-A571-47CF-ABD6-6A04B6F79E86}"/>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82" name="Line 53">
                <a:extLst>
                  <a:ext uri="{FF2B5EF4-FFF2-40B4-BE49-F238E27FC236}">
                    <a16:creationId xmlns:a16="http://schemas.microsoft.com/office/drawing/2014/main" id="{CA67E9F5-CF6C-4471-89AC-DB79FFC30CA7}"/>
                  </a:ext>
                </a:extLst>
              </p:cNvPr>
              <p:cNvSpPr>
                <a:spLocks noChangeShapeType="1"/>
              </p:cNvSpPr>
              <p:nvPr/>
            </p:nvSpPr>
            <p:spPr bwMode="auto">
              <a:xfrm flipV="1">
                <a:off x="5913" y="13153"/>
                <a:ext cx="544" cy="3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83" name="Line 54">
                <a:extLst>
                  <a:ext uri="{FF2B5EF4-FFF2-40B4-BE49-F238E27FC236}">
                    <a16:creationId xmlns:a16="http://schemas.microsoft.com/office/drawing/2014/main" id="{ACE05B8F-DF90-41E3-8ECD-4E81D700A072}"/>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169" name="Group 49">
              <a:extLst>
                <a:ext uri="{FF2B5EF4-FFF2-40B4-BE49-F238E27FC236}">
                  <a16:creationId xmlns:a16="http://schemas.microsoft.com/office/drawing/2014/main" id="{BA7E168D-7D4F-4E6F-833D-435975785411}"/>
                </a:ext>
              </a:extLst>
            </p:cNvPr>
            <p:cNvGrpSpPr>
              <a:grpSpLocks/>
            </p:cNvGrpSpPr>
            <p:nvPr/>
          </p:nvGrpSpPr>
          <p:grpSpPr bwMode="auto">
            <a:xfrm>
              <a:off x="4894720" y="1976426"/>
              <a:ext cx="351956" cy="1027231"/>
              <a:chOff x="5911" y="13117"/>
              <a:chExt cx="882" cy="1980"/>
            </a:xfrm>
          </p:grpSpPr>
          <p:sp>
            <p:nvSpPr>
              <p:cNvPr id="174" name="Rectangle 50">
                <a:extLst>
                  <a:ext uri="{FF2B5EF4-FFF2-40B4-BE49-F238E27FC236}">
                    <a16:creationId xmlns:a16="http://schemas.microsoft.com/office/drawing/2014/main" id="{EDCB047D-8503-454E-9432-23019A66022B}"/>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175" name="Freeform 51">
                <a:extLst>
                  <a:ext uri="{FF2B5EF4-FFF2-40B4-BE49-F238E27FC236}">
                    <a16:creationId xmlns:a16="http://schemas.microsoft.com/office/drawing/2014/main" id="{539DC9BC-D44E-4E0E-AE19-73D77460AACB}"/>
                  </a:ext>
                </a:extLst>
              </p:cNvPr>
              <p:cNvSpPr>
                <a:spLocks/>
              </p:cNvSpPr>
              <p:nvPr/>
            </p:nvSpPr>
            <p:spPr bwMode="auto">
              <a:xfrm>
                <a:off x="6433"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176" name="Oval 52">
                <a:extLst>
                  <a:ext uri="{FF2B5EF4-FFF2-40B4-BE49-F238E27FC236}">
                    <a16:creationId xmlns:a16="http://schemas.microsoft.com/office/drawing/2014/main" id="{3EB695B9-A070-4799-A827-2A7661B12AB5}"/>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177" name="Line 53">
                <a:extLst>
                  <a:ext uri="{FF2B5EF4-FFF2-40B4-BE49-F238E27FC236}">
                    <a16:creationId xmlns:a16="http://schemas.microsoft.com/office/drawing/2014/main" id="{DDF58A64-3470-4CCA-B21F-418171CEA2A5}"/>
                  </a:ext>
                </a:extLst>
              </p:cNvPr>
              <p:cNvSpPr>
                <a:spLocks noChangeShapeType="1"/>
              </p:cNvSpPr>
              <p:nvPr/>
            </p:nvSpPr>
            <p:spPr bwMode="auto">
              <a:xfrm flipV="1">
                <a:off x="5911" y="13153"/>
                <a:ext cx="546" cy="3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78" name="Line 54">
                <a:extLst>
                  <a:ext uri="{FF2B5EF4-FFF2-40B4-BE49-F238E27FC236}">
                    <a16:creationId xmlns:a16="http://schemas.microsoft.com/office/drawing/2014/main" id="{AEF7E193-752E-43D3-9E60-847295ED3D28}"/>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170" name="Text Box 56">
              <a:extLst>
                <a:ext uri="{FF2B5EF4-FFF2-40B4-BE49-F238E27FC236}">
                  <a16:creationId xmlns:a16="http://schemas.microsoft.com/office/drawing/2014/main" id="{EA087F8F-AF15-4877-906A-4568D0B0DF40}"/>
                </a:ext>
              </a:extLst>
            </p:cNvPr>
            <p:cNvSpPr txBox="1">
              <a:spLocks noChangeArrowheads="1"/>
            </p:cNvSpPr>
            <p:nvPr/>
          </p:nvSpPr>
          <p:spPr bwMode="auto">
            <a:xfrm>
              <a:off x="4572171" y="2176492"/>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171" name="Text Box 56">
              <a:extLst>
                <a:ext uri="{FF2B5EF4-FFF2-40B4-BE49-F238E27FC236}">
                  <a16:creationId xmlns:a16="http://schemas.microsoft.com/office/drawing/2014/main" id="{760211AC-D6A9-4696-BFF3-B2489A57D3E1}"/>
                </a:ext>
              </a:extLst>
            </p:cNvPr>
            <p:cNvSpPr txBox="1">
              <a:spLocks noChangeArrowheads="1"/>
            </p:cNvSpPr>
            <p:nvPr/>
          </p:nvSpPr>
          <p:spPr bwMode="auto">
            <a:xfrm>
              <a:off x="4816374" y="2159321"/>
              <a:ext cx="380664"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dirty="0"/>
                <a:t>  VF</a:t>
              </a:r>
              <a:endParaRPr lang="nl-NL" dirty="0"/>
            </a:p>
          </p:txBody>
        </p:sp>
        <p:sp>
          <p:nvSpPr>
            <p:cNvPr id="172" name="Freeform: Shape 171">
              <a:extLst>
                <a:ext uri="{FF2B5EF4-FFF2-40B4-BE49-F238E27FC236}">
                  <a16:creationId xmlns:a16="http://schemas.microsoft.com/office/drawing/2014/main" id="{FDE4D0C6-43BF-49CF-98EF-FAC56711DE9E}"/>
                </a:ext>
              </a:extLst>
            </p:cNvPr>
            <p:cNvSpPr/>
            <p:nvPr/>
          </p:nvSpPr>
          <p:spPr>
            <a:xfrm>
              <a:off x="4903596" y="1987062"/>
              <a:ext cx="341644" cy="170822"/>
            </a:xfrm>
            <a:custGeom>
              <a:avLst/>
              <a:gdLst>
                <a:gd name="connsiteX0" fmla="*/ 0 w 341644"/>
                <a:gd name="connsiteY0" fmla="*/ 170822 h 170822"/>
                <a:gd name="connsiteX1" fmla="*/ 198455 w 341644"/>
                <a:gd name="connsiteY1" fmla="*/ 168309 h 170822"/>
                <a:gd name="connsiteX2" fmla="*/ 341644 w 341644"/>
                <a:gd name="connsiteY2" fmla="*/ 0 h 170822"/>
                <a:gd name="connsiteX3" fmla="*/ 195942 w 341644"/>
                <a:gd name="connsiteY3" fmla="*/ 17584 h 170822"/>
                <a:gd name="connsiteX4" fmla="*/ 0 w 341644"/>
                <a:gd name="connsiteY4" fmla="*/ 170822 h 17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44" h="170822">
                  <a:moveTo>
                    <a:pt x="0" y="170822"/>
                  </a:moveTo>
                  <a:lnTo>
                    <a:pt x="198455" y="168309"/>
                  </a:lnTo>
                  <a:lnTo>
                    <a:pt x="341644" y="0"/>
                  </a:lnTo>
                  <a:lnTo>
                    <a:pt x="195942" y="17584"/>
                  </a:lnTo>
                  <a:lnTo>
                    <a:pt x="0" y="170822"/>
                  </a:lnTo>
                  <a:close/>
                </a:path>
              </a:pathLst>
            </a:cu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3" name="Freeform: Shape 172">
              <a:extLst>
                <a:ext uri="{FF2B5EF4-FFF2-40B4-BE49-F238E27FC236}">
                  <a16:creationId xmlns:a16="http://schemas.microsoft.com/office/drawing/2014/main" id="{BE6E230D-BDAD-4333-8C23-0184403531F0}"/>
                </a:ext>
              </a:extLst>
            </p:cNvPr>
            <p:cNvSpPr/>
            <p:nvPr/>
          </p:nvSpPr>
          <p:spPr>
            <a:xfrm>
              <a:off x="4667459" y="2107642"/>
              <a:ext cx="261257" cy="145701"/>
            </a:xfrm>
            <a:custGeom>
              <a:avLst/>
              <a:gdLst>
                <a:gd name="connsiteX0" fmla="*/ 261257 w 261257"/>
                <a:gd name="connsiteY0" fmla="*/ 5024 h 145701"/>
                <a:gd name="connsiteX1" fmla="*/ 190919 w 261257"/>
                <a:gd name="connsiteY1" fmla="*/ 0 h 145701"/>
                <a:gd name="connsiteX2" fmla="*/ 0 w 261257"/>
                <a:gd name="connsiteY2" fmla="*/ 143189 h 145701"/>
                <a:gd name="connsiteX3" fmla="*/ 175846 w 261257"/>
                <a:gd name="connsiteY3" fmla="*/ 145701 h 145701"/>
                <a:gd name="connsiteX4" fmla="*/ 223576 w 261257"/>
                <a:gd name="connsiteY4" fmla="*/ 95459 h 145701"/>
                <a:gd name="connsiteX5" fmla="*/ 261257 w 261257"/>
                <a:gd name="connsiteY5" fmla="*/ 5024 h 14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7" h="145701">
                  <a:moveTo>
                    <a:pt x="261257" y="5024"/>
                  </a:moveTo>
                  <a:lnTo>
                    <a:pt x="190919" y="0"/>
                  </a:lnTo>
                  <a:lnTo>
                    <a:pt x="0" y="143189"/>
                  </a:lnTo>
                  <a:lnTo>
                    <a:pt x="175846" y="145701"/>
                  </a:lnTo>
                  <a:lnTo>
                    <a:pt x="223576" y="95459"/>
                  </a:lnTo>
                  <a:lnTo>
                    <a:pt x="261257" y="502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cxnSp>
        <p:nvCxnSpPr>
          <p:cNvPr id="189" name="Straight Arrow Connector 188">
            <a:extLst>
              <a:ext uri="{FF2B5EF4-FFF2-40B4-BE49-F238E27FC236}">
                <a16:creationId xmlns:a16="http://schemas.microsoft.com/office/drawing/2014/main" id="{6F95DD05-D495-4195-BAD2-61AA4257AEAA}"/>
              </a:ext>
            </a:extLst>
          </p:cNvPr>
          <p:cNvCxnSpPr>
            <a:cxnSpLocks/>
            <a:stCxn id="175" idx="2"/>
          </p:cNvCxnSpPr>
          <p:nvPr/>
        </p:nvCxnSpPr>
        <p:spPr>
          <a:xfrm>
            <a:off x="1758219" y="2188974"/>
            <a:ext cx="816960" cy="4012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391D341C-9464-4B80-81A1-9157C55DD109}"/>
              </a:ext>
            </a:extLst>
          </p:cNvPr>
          <p:cNvCxnSpPr>
            <a:cxnSpLocks/>
            <a:stCxn id="153" idx="2"/>
          </p:cNvCxnSpPr>
          <p:nvPr/>
        </p:nvCxnSpPr>
        <p:spPr>
          <a:xfrm flipH="1">
            <a:off x="2839098" y="2303429"/>
            <a:ext cx="127764" cy="3015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8DD0BE70-68CB-453A-9B96-1035963F7E8E}"/>
              </a:ext>
            </a:extLst>
          </p:cNvPr>
          <p:cNvCxnSpPr>
            <a:cxnSpLocks/>
          </p:cNvCxnSpPr>
          <p:nvPr/>
        </p:nvCxnSpPr>
        <p:spPr>
          <a:xfrm>
            <a:off x="2321630" y="2867694"/>
            <a:ext cx="255886" cy="980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D6F78938-C280-4FC0-860D-4B6BBD512430}"/>
              </a:ext>
            </a:extLst>
          </p:cNvPr>
          <p:cNvCxnSpPr>
            <a:cxnSpLocks/>
          </p:cNvCxnSpPr>
          <p:nvPr/>
        </p:nvCxnSpPr>
        <p:spPr>
          <a:xfrm flipV="1">
            <a:off x="2364579" y="3134321"/>
            <a:ext cx="243871" cy="2132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36DC9CF6-8514-4841-B062-BDDBCC8266BE}"/>
              </a:ext>
            </a:extLst>
          </p:cNvPr>
          <p:cNvSpPr txBox="1"/>
          <p:nvPr/>
        </p:nvSpPr>
        <p:spPr>
          <a:xfrm>
            <a:off x="2506048" y="2868549"/>
            <a:ext cx="587020" cy="369332"/>
          </a:xfrm>
          <a:prstGeom prst="rect">
            <a:avLst/>
          </a:prstGeom>
          <a:noFill/>
          <a:ln>
            <a:noFill/>
          </a:ln>
        </p:spPr>
        <p:txBody>
          <a:bodyPr wrap="none" rtlCol="0">
            <a:spAutoFit/>
          </a:bodyPr>
          <a:lstStyle/>
          <a:p>
            <a:r>
              <a:rPr lang="nl-BE" b="1" dirty="0">
                <a:solidFill>
                  <a:srgbClr val="FF0000"/>
                </a:solidFill>
              </a:rPr>
              <a:t>20%</a:t>
            </a:r>
          </a:p>
        </p:txBody>
      </p:sp>
      <p:sp>
        <p:nvSpPr>
          <p:cNvPr id="194" name="TextBox 193">
            <a:extLst>
              <a:ext uri="{FF2B5EF4-FFF2-40B4-BE49-F238E27FC236}">
                <a16:creationId xmlns:a16="http://schemas.microsoft.com/office/drawing/2014/main" id="{CFCEB0AA-8008-43DD-A2E4-1ADEC1F862D4}"/>
              </a:ext>
            </a:extLst>
          </p:cNvPr>
          <p:cNvSpPr txBox="1"/>
          <p:nvPr/>
        </p:nvSpPr>
        <p:spPr>
          <a:xfrm>
            <a:off x="2635317" y="2676719"/>
            <a:ext cx="300082" cy="369332"/>
          </a:xfrm>
          <a:prstGeom prst="rect">
            <a:avLst/>
          </a:prstGeom>
          <a:noFill/>
          <a:ln>
            <a:noFill/>
          </a:ln>
        </p:spPr>
        <p:txBody>
          <a:bodyPr wrap="none" rtlCol="0">
            <a:spAutoFit/>
          </a:bodyPr>
          <a:lstStyle/>
          <a:p>
            <a:r>
              <a:rPr lang="nl-BE" b="1" dirty="0">
                <a:solidFill>
                  <a:srgbClr val="FF0000"/>
                </a:solidFill>
              </a:rPr>
              <a:t>=</a:t>
            </a:r>
          </a:p>
        </p:txBody>
      </p:sp>
      <p:cxnSp>
        <p:nvCxnSpPr>
          <p:cNvPr id="20" name="Straight Arrow Connector 19">
            <a:extLst>
              <a:ext uri="{FF2B5EF4-FFF2-40B4-BE49-F238E27FC236}">
                <a16:creationId xmlns:a16="http://schemas.microsoft.com/office/drawing/2014/main" id="{3C1A80F2-C756-41C2-91F1-BC134F4329FD}"/>
              </a:ext>
            </a:extLst>
          </p:cNvPr>
          <p:cNvCxnSpPr>
            <a:cxnSpLocks/>
          </p:cNvCxnSpPr>
          <p:nvPr/>
        </p:nvCxnSpPr>
        <p:spPr>
          <a:xfrm>
            <a:off x="3029793" y="3195409"/>
            <a:ext cx="2415733" cy="2190322"/>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BE599B86-E85A-4BE5-94B3-F8D498BDB8C7}"/>
              </a:ext>
            </a:extLst>
          </p:cNvPr>
          <p:cNvSpPr txBox="1"/>
          <p:nvPr/>
        </p:nvSpPr>
        <p:spPr>
          <a:xfrm>
            <a:off x="7856261" y="4171116"/>
            <a:ext cx="810030" cy="292388"/>
          </a:xfrm>
          <a:prstGeom prst="rect">
            <a:avLst/>
          </a:prstGeom>
          <a:noFill/>
        </p:spPr>
        <p:txBody>
          <a:bodyPr wrap="none" rtlCol="0">
            <a:spAutoFit/>
          </a:bodyPr>
          <a:lstStyle/>
          <a:p>
            <a:r>
              <a:rPr lang="nl-BE" sz="1300" dirty="0">
                <a:solidFill>
                  <a:srgbClr val="FF0000"/>
                </a:solidFill>
              </a:rPr>
              <a:t>95 dagen</a:t>
            </a:r>
          </a:p>
        </p:txBody>
      </p:sp>
      <p:sp>
        <p:nvSpPr>
          <p:cNvPr id="22" name="Explosion: 8 Points 21">
            <a:extLst>
              <a:ext uri="{FF2B5EF4-FFF2-40B4-BE49-F238E27FC236}">
                <a16:creationId xmlns:a16="http://schemas.microsoft.com/office/drawing/2014/main" id="{6A37ECEE-FE71-41F0-9EA4-5FAADBB3BAA7}"/>
              </a:ext>
            </a:extLst>
          </p:cNvPr>
          <p:cNvSpPr/>
          <p:nvPr/>
        </p:nvSpPr>
        <p:spPr>
          <a:xfrm>
            <a:off x="7584036" y="3791376"/>
            <a:ext cx="1333698" cy="1344255"/>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6" name="Explosion: 8 Points 195">
            <a:extLst>
              <a:ext uri="{FF2B5EF4-FFF2-40B4-BE49-F238E27FC236}">
                <a16:creationId xmlns:a16="http://schemas.microsoft.com/office/drawing/2014/main" id="{BDCB7EFF-74F0-47E6-88CA-6866B581D89C}"/>
              </a:ext>
            </a:extLst>
          </p:cNvPr>
          <p:cNvSpPr/>
          <p:nvPr/>
        </p:nvSpPr>
        <p:spPr>
          <a:xfrm>
            <a:off x="4985024" y="4931217"/>
            <a:ext cx="1333698" cy="1344255"/>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97945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2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3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3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6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4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90"/>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8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6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9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9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9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9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9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2" grpId="0"/>
      <p:bldP spid="126" grpId="0"/>
      <p:bldP spid="24" grpId="0"/>
      <p:bldP spid="133" grpId="0"/>
      <p:bldP spid="134" grpId="0"/>
      <p:bldP spid="33" grpId="0" animBg="1"/>
      <p:bldP spid="138" grpId="0"/>
      <p:bldP spid="139" grpId="0"/>
      <p:bldP spid="132" grpId="0"/>
      <p:bldP spid="140" grpId="0"/>
      <p:bldP spid="141" grpId="0"/>
      <p:bldP spid="143" grpId="0"/>
      <p:bldP spid="144" grpId="0"/>
      <p:bldP spid="145" grpId="0"/>
      <p:bldP spid="163" grpId="0"/>
      <p:bldP spid="193" grpId="0"/>
      <p:bldP spid="194" grpId="0"/>
      <p:bldP spid="195" grpId="0"/>
      <p:bldP spid="22" grpId="0" animBg="1"/>
      <p:bldP spid="196"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CB1B86-CD33-45EF-B111-19372D814658}"/>
              </a:ext>
            </a:extLst>
          </p:cNvPr>
          <p:cNvSpPr txBox="1"/>
          <p:nvPr/>
        </p:nvSpPr>
        <p:spPr>
          <a:xfrm>
            <a:off x="514350" y="781050"/>
            <a:ext cx="1077539" cy="369332"/>
          </a:xfrm>
          <a:prstGeom prst="rect">
            <a:avLst/>
          </a:prstGeom>
          <a:noFill/>
        </p:spPr>
        <p:txBody>
          <a:bodyPr wrap="none" rtlCol="0">
            <a:spAutoFit/>
          </a:bodyPr>
          <a:lstStyle/>
          <a:p>
            <a:r>
              <a:rPr lang="nl-BE" dirty="0"/>
              <a:t>Verkopen</a:t>
            </a:r>
          </a:p>
        </p:txBody>
      </p:sp>
      <p:sp>
        <p:nvSpPr>
          <p:cNvPr id="55" name="TextBox 54">
            <a:extLst>
              <a:ext uri="{FF2B5EF4-FFF2-40B4-BE49-F238E27FC236}">
                <a16:creationId xmlns:a16="http://schemas.microsoft.com/office/drawing/2014/main" id="{BD0D740C-91FB-46B5-B504-0F5780A5C9BA}"/>
              </a:ext>
            </a:extLst>
          </p:cNvPr>
          <p:cNvSpPr txBox="1"/>
          <p:nvPr/>
        </p:nvSpPr>
        <p:spPr>
          <a:xfrm>
            <a:off x="1677614" y="784741"/>
            <a:ext cx="1127488" cy="369332"/>
          </a:xfrm>
          <a:prstGeom prst="rect">
            <a:avLst/>
          </a:prstGeom>
          <a:noFill/>
        </p:spPr>
        <p:txBody>
          <a:bodyPr wrap="none" rtlCol="0">
            <a:spAutoFit/>
          </a:bodyPr>
          <a:lstStyle/>
          <a:p>
            <a:r>
              <a:rPr lang="nl-BE" dirty="0"/>
              <a:t>Aankopen</a:t>
            </a:r>
          </a:p>
        </p:txBody>
      </p:sp>
      <p:sp>
        <p:nvSpPr>
          <p:cNvPr id="56" name="TextBox 55">
            <a:extLst>
              <a:ext uri="{FF2B5EF4-FFF2-40B4-BE49-F238E27FC236}">
                <a16:creationId xmlns:a16="http://schemas.microsoft.com/office/drawing/2014/main" id="{D007A825-7DB7-4A40-9C22-527772C93652}"/>
              </a:ext>
            </a:extLst>
          </p:cNvPr>
          <p:cNvSpPr txBox="1"/>
          <p:nvPr/>
        </p:nvSpPr>
        <p:spPr>
          <a:xfrm>
            <a:off x="657483" y="605909"/>
            <a:ext cx="886781" cy="369332"/>
          </a:xfrm>
          <a:prstGeom prst="rect">
            <a:avLst/>
          </a:prstGeom>
          <a:noFill/>
        </p:spPr>
        <p:txBody>
          <a:bodyPr wrap="none" rtlCol="0">
            <a:spAutoFit/>
          </a:bodyPr>
          <a:lstStyle/>
          <a:p>
            <a:r>
              <a:rPr lang="nl-BE" dirty="0"/>
              <a:t>700000</a:t>
            </a:r>
          </a:p>
        </p:txBody>
      </p:sp>
      <p:sp>
        <p:nvSpPr>
          <p:cNvPr id="57" name="TextBox 56">
            <a:extLst>
              <a:ext uri="{FF2B5EF4-FFF2-40B4-BE49-F238E27FC236}">
                <a16:creationId xmlns:a16="http://schemas.microsoft.com/office/drawing/2014/main" id="{DC14CFAE-CCA6-481A-9657-756574D2A373}"/>
              </a:ext>
            </a:extLst>
          </p:cNvPr>
          <p:cNvSpPr txBox="1"/>
          <p:nvPr/>
        </p:nvSpPr>
        <p:spPr>
          <a:xfrm>
            <a:off x="1735022" y="596384"/>
            <a:ext cx="886781" cy="369332"/>
          </a:xfrm>
          <a:prstGeom prst="rect">
            <a:avLst/>
          </a:prstGeom>
          <a:noFill/>
        </p:spPr>
        <p:txBody>
          <a:bodyPr wrap="none" rtlCol="0">
            <a:spAutoFit/>
          </a:bodyPr>
          <a:lstStyle/>
          <a:p>
            <a:r>
              <a:rPr lang="nl-BE" dirty="0"/>
              <a:t>600000</a:t>
            </a:r>
          </a:p>
        </p:txBody>
      </p:sp>
      <p:sp>
        <p:nvSpPr>
          <p:cNvPr id="78" name="TextBox 77">
            <a:extLst>
              <a:ext uri="{FF2B5EF4-FFF2-40B4-BE49-F238E27FC236}">
                <a16:creationId xmlns:a16="http://schemas.microsoft.com/office/drawing/2014/main" id="{92631EFF-F1E5-4396-819C-12A7BB53DFC8}"/>
              </a:ext>
            </a:extLst>
          </p:cNvPr>
          <p:cNvSpPr txBox="1"/>
          <p:nvPr/>
        </p:nvSpPr>
        <p:spPr>
          <a:xfrm>
            <a:off x="705530" y="1313793"/>
            <a:ext cx="535724" cy="369332"/>
          </a:xfrm>
          <a:prstGeom prst="rect">
            <a:avLst/>
          </a:prstGeom>
          <a:noFill/>
        </p:spPr>
        <p:txBody>
          <a:bodyPr wrap="none" rtlCol="0">
            <a:spAutoFit/>
          </a:bodyPr>
          <a:lstStyle/>
          <a:p>
            <a:r>
              <a:rPr lang="nl-BE" dirty="0">
                <a:solidFill>
                  <a:srgbClr val="0070C0"/>
                </a:solidFill>
              </a:rPr>
              <a:t>500</a:t>
            </a:r>
          </a:p>
        </p:txBody>
      </p:sp>
      <p:sp>
        <p:nvSpPr>
          <p:cNvPr id="79" name="TextBox 78">
            <a:extLst>
              <a:ext uri="{FF2B5EF4-FFF2-40B4-BE49-F238E27FC236}">
                <a16:creationId xmlns:a16="http://schemas.microsoft.com/office/drawing/2014/main" id="{331E8B7E-A2CD-4788-9D79-ECA394FFE5BE}"/>
              </a:ext>
            </a:extLst>
          </p:cNvPr>
          <p:cNvSpPr txBox="1"/>
          <p:nvPr/>
        </p:nvSpPr>
        <p:spPr>
          <a:xfrm>
            <a:off x="789403" y="1140857"/>
            <a:ext cx="652743" cy="369332"/>
          </a:xfrm>
          <a:prstGeom prst="rect">
            <a:avLst/>
          </a:prstGeom>
          <a:noFill/>
        </p:spPr>
        <p:txBody>
          <a:bodyPr wrap="none" rtlCol="0">
            <a:spAutoFit/>
          </a:bodyPr>
          <a:lstStyle/>
          <a:p>
            <a:r>
              <a:rPr lang="nl-BE" dirty="0">
                <a:solidFill>
                  <a:srgbClr val="0070C0"/>
                </a:solidFill>
              </a:rPr>
              <a:t>1500</a:t>
            </a:r>
          </a:p>
        </p:txBody>
      </p:sp>
      <p:sp>
        <p:nvSpPr>
          <p:cNvPr id="80" name="TextBox 79">
            <a:extLst>
              <a:ext uri="{FF2B5EF4-FFF2-40B4-BE49-F238E27FC236}">
                <a16:creationId xmlns:a16="http://schemas.microsoft.com/office/drawing/2014/main" id="{2D4980D7-DEAD-4822-8088-C8ECAFBF214C}"/>
              </a:ext>
            </a:extLst>
          </p:cNvPr>
          <p:cNvSpPr txBox="1"/>
          <p:nvPr/>
        </p:nvSpPr>
        <p:spPr>
          <a:xfrm>
            <a:off x="496854" y="1441059"/>
            <a:ext cx="652743" cy="369332"/>
          </a:xfrm>
          <a:prstGeom prst="rect">
            <a:avLst/>
          </a:prstGeom>
          <a:noFill/>
        </p:spPr>
        <p:txBody>
          <a:bodyPr wrap="none" rtlCol="0">
            <a:spAutoFit/>
          </a:bodyPr>
          <a:lstStyle/>
          <a:p>
            <a:r>
              <a:rPr lang="nl-BE" dirty="0">
                <a:solidFill>
                  <a:srgbClr val="0070C0"/>
                </a:solidFill>
              </a:rPr>
              <a:t>1000</a:t>
            </a:r>
          </a:p>
        </p:txBody>
      </p:sp>
      <p:sp>
        <p:nvSpPr>
          <p:cNvPr id="81" name="TextBox 80">
            <a:extLst>
              <a:ext uri="{FF2B5EF4-FFF2-40B4-BE49-F238E27FC236}">
                <a16:creationId xmlns:a16="http://schemas.microsoft.com/office/drawing/2014/main" id="{0925863F-D852-4819-901F-50C09CA49AB6}"/>
              </a:ext>
            </a:extLst>
          </p:cNvPr>
          <p:cNvSpPr txBox="1"/>
          <p:nvPr/>
        </p:nvSpPr>
        <p:spPr>
          <a:xfrm>
            <a:off x="649254" y="1593459"/>
            <a:ext cx="535724" cy="369332"/>
          </a:xfrm>
          <a:prstGeom prst="rect">
            <a:avLst/>
          </a:prstGeom>
          <a:noFill/>
        </p:spPr>
        <p:txBody>
          <a:bodyPr wrap="none" rtlCol="0">
            <a:spAutoFit/>
          </a:bodyPr>
          <a:lstStyle/>
          <a:p>
            <a:r>
              <a:rPr lang="nl-BE" dirty="0">
                <a:solidFill>
                  <a:srgbClr val="0070C0"/>
                </a:solidFill>
              </a:rPr>
              <a:t>300</a:t>
            </a:r>
          </a:p>
        </p:txBody>
      </p:sp>
      <p:sp>
        <p:nvSpPr>
          <p:cNvPr id="82" name="TextBox 81">
            <a:extLst>
              <a:ext uri="{FF2B5EF4-FFF2-40B4-BE49-F238E27FC236}">
                <a16:creationId xmlns:a16="http://schemas.microsoft.com/office/drawing/2014/main" id="{A6C70203-D42C-43F9-8698-99C890DBAB1B}"/>
              </a:ext>
            </a:extLst>
          </p:cNvPr>
          <p:cNvSpPr txBox="1"/>
          <p:nvPr/>
        </p:nvSpPr>
        <p:spPr>
          <a:xfrm>
            <a:off x="801654" y="1745859"/>
            <a:ext cx="535724" cy="369332"/>
          </a:xfrm>
          <a:prstGeom prst="rect">
            <a:avLst/>
          </a:prstGeom>
          <a:noFill/>
        </p:spPr>
        <p:txBody>
          <a:bodyPr wrap="none" rtlCol="0">
            <a:spAutoFit/>
          </a:bodyPr>
          <a:lstStyle/>
          <a:p>
            <a:r>
              <a:rPr lang="nl-BE" dirty="0">
                <a:solidFill>
                  <a:srgbClr val="0070C0"/>
                </a:solidFill>
              </a:rPr>
              <a:t>150</a:t>
            </a:r>
          </a:p>
        </p:txBody>
      </p:sp>
      <p:sp>
        <p:nvSpPr>
          <p:cNvPr id="83" name="TextBox 82">
            <a:extLst>
              <a:ext uri="{FF2B5EF4-FFF2-40B4-BE49-F238E27FC236}">
                <a16:creationId xmlns:a16="http://schemas.microsoft.com/office/drawing/2014/main" id="{433799A6-29A2-4923-88F0-C5EF06B0834F}"/>
              </a:ext>
            </a:extLst>
          </p:cNvPr>
          <p:cNvSpPr txBox="1"/>
          <p:nvPr/>
        </p:nvSpPr>
        <p:spPr>
          <a:xfrm>
            <a:off x="642109" y="1898259"/>
            <a:ext cx="535724" cy="369332"/>
          </a:xfrm>
          <a:prstGeom prst="rect">
            <a:avLst/>
          </a:prstGeom>
          <a:noFill/>
        </p:spPr>
        <p:txBody>
          <a:bodyPr wrap="none" rtlCol="0">
            <a:spAutoFit/>
          </a:bodyPr>
          <a:lstStyle/>
          <a:p>
            <a:r>
              <a:rPr lang="nl-BE" dirty="0">
                <a:solidFill>
                  <a:srgbClr val="0070C0"/>
                </a:solidFill>
              </a:rPr>
              <a:t>100</a:t>
            </a:r>
          </a:p>
        </p:txBody>
      </p:sp>
      <p:sp>
        <p:nvSpPr>
          <p:cNvPr id="84" name="TextBox 83">
            <a:extLst>
              <a:ext uri="{FF2B5EF4-FFF2-40B4-BE49-F238E27FC236}">
                <a16:creationId xmlns:a16="http://schemas.microsoft.com/office/drawing/2014/main" id="{D5D2CD0E-93FF-49F8-9E4A-C42B534C8931}"/>
              </a:ext>
            </a:extLst>
          </p:cNvPr>
          <p:cNvSpPr txBox="1"/>
          <p:nvPr/>
        </p:nvSpPr>
        <p:spPr>
          <a:xfrm>
            <a:off x="468601" y="2082925"/>
            <a:ext cx="652743" cy="369332"/>
          </a:xfrm>
          <a:prstGeom prst="rect">
            <a:avLst/>
          </a:prstGeom>
          <a:noFill/>
        </p:spPr>
        <p:txBody>
          <a:bodyPr wrap="none" rtlCol="0">
            <a:spAutoFit/>
          </a:bodyPr>
          <a:lstStyle/>
          <a:p>
            <a:r>
              <a:rPr lang="nl-BE" dirty="0">
                <a:solidFill>
                  <a:srgbClr val="0070C0"/>
                </a:solidFill>
              </a:rPr>
              <a:t>2000</a:t>
            </a:r>
          </a:p>
        </p:txBody>
      </p:sp>
      <p:sp>
        <p:nvSpPr>
          <p:cNvPr id="85" name="TextBox 84">
            <a:extLst>
              <a:ext uri="{FF2B5EF4-FFF2-40B4-BE49-F238E27FC236}">
                <a16:creationId xmlns:a16="http://schemas.microsoft.com/office/drawing/2014/main" id="{D0051CE6-D027-476F-8738-8E89A6317812}"/>
              </a:ext>
            </a:extLst>
          </p:cNvPr>
          <p:cNvSpPr txBox="1"/>
          <p:nvPr/>
        </p:nvSpPr>
        <p:spPr>
          <a:xfrm>
            <a:off x="362658" y="2267839"/>
            <a:ext cx="652743" cy="369332"/>
          </a:xfrm>
          <a:prstGeom prst="rect">
            <a:avLst/>
          </a:prstGeom>
          <a:noFill/>
        </p:spPr>
        <p:txBody>
          <a:bodyPr wrap="none" rtlCol="0">
            <a:spAutoFit/>
          </a:bodyPr>
          <a:lstStyle/>
          <a:p>
            <a:r>
              <a:rPr lang="nl-BE" dirty="0">
                <a:solidFill>
                  <a:srgbClr val="0070C0"/>
                </a:solidFill>
              </a:rPr>
              <a:t>1100</a:t>
            </a:r>
          </a:p>
        </p:txBody>
      </p:sp>
      <p:cxnSp>
        <p:nvCxnSpPr>
          <p:cNvPr id="4" name="Straight Connector 3">
            <a:extLst>
              <a:ext uri="{FF2B5EF4-FFF2-40B4-BE49-F238E27FC236}">
                <a16:creationId xmlns:a16="http://schemas.microsoft.com/office/drawing/2014/main" id="{EDCABE2A-435A-4127-ABB8-B8BFDD34D85C}"/>
              </a:ext>
            </a:extLst>
          </p:cNvPr>
          <p:cNvCxnSpPr/>
          <p:nvPr/>
        </p:nvCxnSpPr>
        <p:spPr>
          <a:xfrm>
            <a:off x="281482" y="2637171"/>
            <a:ext cx="7880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BE63142B-6E97-4455-9AB9-527426E823B9}"/>
              </a:ext>
            </a:extLst>
          </p:cNvPr>
          <p:cNvSpPr txBox="1"/>
          <p:nvPr/>
        </p:nvSpPr>
        <p:spPr>
          <a:xfrm>
            <a:off x="198999" y="2610061"/>
            <a:ext cx="827471" cy="369332"/>
          </a:xfrm>
          <a:prstGeom prst="rect">
            <a:avLst/>
          </a:prstGeom>
          <a:noFill/>
        </p:spPr>
        <p:txBody>
          <a:bodyPr wrap="none" rtlCol="0">
            <a:spAutoFit/>
          </a:bodyPr>
          <a:lstStyle/>
          <a:p>
            <a:r>
              <a:rPr lang="nl-BE" dirty="0">
                <a:solidFill>
                  <a:srgbClr val="0070C0"/>
                </a:solidFill>
              </a:rPr>
              <a:t>90.000</a:t>
            </a:r>
          </a:p>
        </p:txBody>
      </p:sp>
      <p:sp>
        <p:nvSpPr>
          <p:cNvPr id="92" name="TextBox 91">
            <a:extLst>
              <a:ext uri="{FF2B5EF4-FFF2-40B4-BE49-F238E27FC236}">
                <a16:creationId xmlns:a16="http://schemas.microsoft.com/office/drawing/2014/main" id="{F9F60055-AD65-4E78-B6D0-6A6C27AAE8EE}"/>
              </a:ext>
            </a:extLst>
          </p:cNvPr>
          <p:cNvSpPr txBox="1"/>
          <p:nvPr/>
        </p:nvSpPr>
        <p:spPr>
          <a:xfrm>
            <a:off x="257548" y="1732521"/>
            <a:ext cx="540533" cy="369332"/>
          </a:xfrm>
          <a:prstGeom prst="rect">
            <a:avLst/>
          </a:prstGeom>
          <a:noFill/>
        </p:spPr>
        <p:txBody>
          <a:bodyPr wrap="none" rtlCol="0">
            <a:spAutoFit/>
          </a:bodyPr>
          <a:lstStyle/>
          <a:p>
            <a:r>
              <a:rPr lang="nl-BE" dirty="0"/>
              <a:t>Dec</a:t>
            </a:r>
          </a:p>
        </p:txBody>
      </p:sp>
      <p:sp>
        <p:nvSpPr>
          <p:cNvPr id="96" name="TextBox 95">
            <a:extLst>
              <a:ext uri="{FF2B5EF4-FFF2-40B4-BE49-F238E27FC236}">
                <a16:creationId xmlns:a16="http://schemas.microsoft.com/office/drawing/2014/main" id="{F93B092D-33F0-47A4-9932-DD81FC376D33}"/>
              </a:ext>
            </a:extLst>
          </p:cNvPr>
          <p:cNvSpPr txBox="1"/>
          <p:nvPr/>
        </p:nvSpPr>
        <p:spPr>
          <a:xfrm>
            <a:off x="1735022" y="1313793"/>
            <a:ext cx="827471" cy="369332"/>
          </a:xfrm>
          <a:prstGeom prst="rect">
            <a:avLst/>
          </a:prstGeom>
          <a:noFill/>
        </p:spPr>
        <p:txBody>
          <a:bodyPr wrap="none" rtlCol="0">
            <a:spAutoFit/>
          </a:bodyPr>
          <a:lstStyle/>
          <a:p>
            <a:r>
              <a:rPr lang="nl-BE" dirty="0">
                <a:solidFill>
                  <a:schemeClr val="accent6">
                    <a:lumMod val="75000"/>
                  </a:schemeClr>
                </a:solidFill>
              </a:rPr>
              <a:t>20.000</a:t>
            </a:r>
          </a:p>
        </p:txBody>
      </p:sp>
      <p:sp>
        <p:nvSpPr>
          <p:cNvPr id="97" name="TextBox 96">
            <a:extLst>
              <a:ext uri="{FF2B5EF4-FFF2-40B4-BE49-F238E27FC236}">
                <a16:creationId xmlns:a16="http://schemas.microsoft.com/office/drawing/2014/main" id="{78105A07-EF67-419E-8505-A194C18B5781}"/>
              </a:ext>
            </a:extLst>
          </p:cNvPr>
          <p:cNvSpPr txBox="1"/>
          <p:nvPr/>
        </p:nvSpPr>
        <p:spPr>
          <a:xfrm>
            <a:off x="1708241" y="2115191"/>
            <a:ext cx="827471" cy="369332"/>
          </a:xfrm>
          <a:prstGeom prst="rect">
            <a:avLst/>
          </a:prstGeom>
          <a:noFill/>
        </p:spPr>
        <p:txBody>
          <a:bodyPr wrap="none" rtlCol="0">
            <a:spAutoFit/>
          </a:bodyPr>
          <a:lstStyle/>
          <a:p>
            <a:r>
              <a:rPr lang="nl-BE" dirty="0">
                <a:solidFill>
                  <a:schemeClr val="accent6">
                    <a:lumMod val="75000"/>
                  </a:schemeClr>
                </a:solidFill>
              </a:rPr>
              <a:t>10.000</a:t>
            </a:r>
          </a:p>
        </p:txBody>
      </p:sp>
      <p:cxnSp>
        <p:nvCxnSpPr>
          <p:cNvPr id="98" name="Straight Connector 97">
            <a:extLst>
              <a:ext uri="{FF2B5EF4-FFF2-40B4-BE49-F238E27FC236}">
                <a16:creationId xmlns:a16="http://schemas.microsoft.com/office/drawing/2014/main" id="{79EA7BDD-9455-4A45-8ED6-26CDAC4B5951}"/>
              </a:ext>
            </a:extLst>
          </p:cNvPr>
          <p:cNvCxnSpPr/>
          <p:nvPr/>
        </p:nvCxnSpPr>
        <p:spPr>
          <a:xfrm>
            <a:off x="1673706" y="2632114"/>
            <a:ext cx="7880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53F40A4C-28FB-4594-A459-B2AB96BA1981}"/>
              </a:ext>
            </a:extLst>
          </p:cNvPr>
          <p:cNvSpPr txBox="1"/>
          <p:nvPr/>
        </p:nvSpPr>
        <p:spPr>
          <a:xfrm>
            <a:off x="1591223" y="2605004"/>
            <a:ext cx="827471" cy="369332"/>
          </a:xfrm>
          <a:prstGeom prst="rect">
            <a:avLst/>
          </a:prstGeom>
          <a:noFill/>
        </p:spPr>
        <p:txBody>
          <a:bodyPr wrap="none" rtlCol="0">
            <a:spAutoFit/>
          </a:bodyPr>
          <a:lstStyle/>
          <a:p>
            <a:r>
              <a:rPr lang="nl-BE" dirty="0">
                <a:solidFill>
                  <a:schemeClr val="accent6">
                    <a:lumMod val="75000"/>
                  </a:schemeClr>
                </a:solidFill>
              </a:rPr>
              <a:t>75.000</a:t>
            </a:r>
          </a:p>
        </p:txBody>
      </p:sp>
      <p:sp>
        <p:nvSpPr>
          <p:cNvPr id="5" name="Left Brace 4">
            <a:extLst>
              <a:ext uri="{FF2B5EF4-FFF2-40B4-BE49-F238E27FC236}">
                <a16:creationId xmlns:a16="http://schemas.microsoft.com/office/drawing/2014/main" id="{850BDC54-9AC4-4B0F-8246-60BD0EC21E34}"/>
              </a:ext>
            </a:extLst>
          </p:cNvPr>
          <p:cNvSpPr/>
          <p:nvPr/>
        </p:nvSpPr>
        <p:spPr>
          <a:xfrm rot="16200000">
            <a:off x="1219304" y="2022797"/>
            <a:ext cx="236149" cy="2147666"/>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01" name="TextBox 100">
            <a:extLst>
              <a:ext uri="{FF2B5EF4-FFF2-40B4-BE49-F238E27FC236}">
                <a16:creationId xmlns:a16="http://schemas.microsoft.com/office/drawing/2014/main" id="{1FD644E9-332B-4AB4-856C-2A43BE999414}"/>
              </a:ext>
            </a:extLst>
          </p:cNvPr>
          <p:cNvSpPr txBox="1"/>
          <p:nvPr/>
        </p:nvSpPr>
        <p:spPr>
          <a:xfrm>
            <a:off x="333850" y="3187456"/>
            <a:ext cx="2131417" cy="369332"/>
          </a:xfrm>
          <a:prstGeom prst="rect">
            <a:avLst/>
          </a:prstGeom>
          <a:noFill/>
        </p:spPr>
        <p:txBody>
          <a:bodyPr wrap="none" rtlCol="0">
            <a:spAutoFit/>
          </a:bodyPr>
          <a:lstStyle/>
          <a:p>
            <a:r>
              <a:rPr lang="nl-BE" dirty="0" err="1"/>
              <a:t>Bruto-marge</a:t>
            </a:r>
            <a:r>
              <a:rPr lang="nl-BE" dirty="0"/>
              <a:t>: 15.000</a:t>
            </a:r>
          </a:p>
        </p:txBody>
      </p:sp>
      <p:grpSp>
        <p:nvGrpSpPr>
          <p:cNvPr id="103" name="Group 40">
            <a:extLst>
              <a:ext uri="{FF2B5EF4-FFF2-40B4-BE49-F238E27FC236}">
                <a16:creationId xmlns:a16="http://schemas.microsoft.com/office/drawing/2014/main" id="{300822CB-556D-4279-9C87-4FE182802738}"/>
              </a:ext>
            </a:extLst>
          </p:cNvPr>
          <p:cNvGrpSpPr>
            <a:grpSpLocks/>
          </p:cNvGrpSpPr>
          <p:nvPr/>
        </p:nvGrpSpPr>
        <p:grpSpPr bwMode="auto">
          <a:xfrm>
            <a:off x="4939946" y="2275320"/>
            <a:ext cx="1643138" cy="576506"/>
            <a:chOff x="3217" y="6817"/>
            <a:chExt cx="2340" cy="720"/>
          </a:xfrm>
        </p:grpSpPr>
        <p:sp>
          <p:nvSpPr>
            <p:cNvPr id="104" name="AutoShape 41">
              <a:extLst>
                <a:ext uri="{FF2B5EF4-FFF2-40B4-BE49-F238E27FC236}">
                  <a16:creationId xmlns:a16="http://schemas.microsoft.com/office/drawing/2014/main" id="{AE399B4E-DA94-4B2F-A944-D149A507A5DC}"/>
                </a:ext>
              </a:extLst>
            </p:cNvPr>
            <p:cNvSpPr>
              <a:spLocks noChangeArrowheads="1"/>
            </p:cNvSpPr>
            <p:nvPr/>
          </p:nvSpPr>
          <p:spPr bwMode="auto">
            <a:xfrm>
              <a:off x="321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5" name="AutoShape 42">
              <a:extLst>
                <a:ext uri="{FF2B5EF4-FFF2-40B4-BE49-F238E27FC236}">
                  <a16:creationId xmlns:a16="http://schemas.microsoft.com/office/drawing/2014/main" id="{D2328816-EC6F-4FDD-8720-705C6FB57D61}"/>
                </a:ext>
              </a:extLst>
            </p:cNvPr>
            <p:cNvSpPr>
              <a:spLocks noChangeArrowheads="1"/>
            </p:cNvSpPr>
            <p:nvPr/>
          </p:nvSpPr>
          <p:spPr bwMode="auto">
            <a:xfrm>
              <a:off x="393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6" name="AutoShape 43">
              <a:extLst>
                <a:ext uri="{FF2B5EF4-FFF2-40B4-BE49-F238E27FC236}">
                  <a16:creationId xmlns:a16="http://schemas.microsoft.com/office/drawing/2014/main" id="{5CDA7568-1A00-4D67-82C7-4150C06CE853}"/>
                </a:ext>
              </a:extLst>
            </p:cNvPr>
            <p:cNvSpPr>
              <a:spLocks noChangeArrowheads="1"/>
            </p:cNvSpPr>
            <p:nvPr/>
          </p:nvSpPr>
          <p:spPr bwMode="auto">
            <a:xfrm>
              <a:off x="465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7" name="Rectangle 44">
              <a:extLst>
                <a:ext uri="{FF2B5EF4-FFF2-40B4-BE49-F238E27FC236}">
                  <a16:creationId xmlns:a16="http://schemas.microsoft.com/office/drawing/2014/main" id="{D1DAE8D1-390C-49A6-BAC4-35CB526AC3CC}"/>
                </a:ext>
              </a:extLst>
            </p:cNvPr>
            <p:cNvSpPr>
              <a:spLocks noChangeArrowheads="1"/>
            </p:cNvSpPr>
            <p:nvPr/>
          </p:nvSpPr>
          <p:spPr bwMode="auto">
            <a:xfrm>
              <a:off x="3217" y="6997"/>
              <a:ext cx="2160" cy="540"/>
            </a:xfrm>
            <a:prstGeom prst="rect">
              <a:avLst/>
            </a:prstGeom>
            <a:solidFill>
              <a:srgbClr val="FF0000"/>
            </a:solidFill>
            <a:ln w="9525">
              <a:solidFill>
                <a:srgbClr val="000000"/>
              </a:solidFill>
              <a:miter lim="800000"/>
              <a:headEnd/>
              <a:tailEnd/>
            </a:ln>
          </p:spPr>
          <p:txBody>
            <a:bodyPr/>
            <a:lstStyle/>
            <a:p>
              <a:endParaRPr lang="nl-BE"/>
            </a:p>
          </p:txBody>
        </p:sp>
        <p:sp>
          <p:nvSpPr>
            <p:cNvPr id="108" name="Rectangle 45">
              <a:extLst>
                <a:ext uri="{FF2B5EF4-FFF2-40B4-BE49-F238E27FC236}">
                  <a16:creationId xmlns:a16="http://schemas.microsoft.com/office/drawing/2014/main" id="{A6B9BDEF-1DFC-4480-99C9-5C37F044DAB6}"/>
                </a:ext>
              </a:extLst>
            </p:cNvPr>
            <p:cNvSpPr>
              <a:spLocks noChangeArrowheads="1"/>
            </p:cNvSpPr>
            <p:nvPr/>
          </p:nvSpPr>
          <p:spPr bwMode="auto">
            <a:xfrm>
              <a:off x="411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109" name="Rectangle 46">
              <a:extLst>
                <a:ext uri="{FF2B5EF4-FFF2-40B4-BE49-F238E27FC236}">
                  <a16:creationId xmlns:a16="http://schemas.microsoft.com/office/drawing/2014/main" id="{8BCBDE13-ECF8-4ED6-82CA-5543ED5928B2}"/>
                </a:ext>
              </a:extLst>
            </p:cNvPr>
            <p:cNvSpPr>
              <a:spLocks noChangeArrowheads="1"/>
            </p:cNvSpPr>
            <p:nvPr/>
          </p:nvSpPr>
          <p:spPr bwMode="auto">
            <a:xfrm>
              <a:off x="357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110" name="Text Box 47">
              <a:extLst>
                <a:ext uri="{FF2B5EF4-FFF2-40B4-BE49-F238E27FC236}">
                  <a16:creationId xmlns:a16="http://schemas.microsoft.com/office/drawing/2014/main" id="{1CD16124-D3B6-4867-8C7C-4410A158DE81}"/>
                </a:ext>
              </a:extLst>
            </p:cNvPr>
            <p:cNvSpPr txBox="1">
              <a:spLocks noChangeArrowheads="1"/>
            </p:cNvSpPr>
            <p:nvPr/>
          </p:nvSpPr>
          <p:spPr bwMode="auto">
            <a:xfrm>
              <a:off x="4297" y="6949"/>
              <a:ext cx="12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Magazijn</a:t>
              </a:r>
              <a:endParaRPr lang="nl-NL"/>
            </a:p>
          </p:txBody>
        </p:sp>
      </p:grpSp>
      <p:sp>
        <p:nvSpPr>
          <p:cNvPr id="111" name="TextBox 110">
            <a:extLst>
              <a:ext uri="{FF2B5EF4-FFF2-40B4-BE49-F238E27FC236}">
                <a16:creationId xmlns:a16="http://schemas.microsoft.com/office/drawing/2014/main" id="{13007B8E-D5AE-47B6-A4E3-E4E299DA64E6}"/>
              </a:ext>
            </a:extLst>
          </p:cNvPr>
          <p:cNvSpPr txBox="1"/>
          <p:nvPr/>
        </p:nvSpPr>
        <p:spPr>
          <a:xfrm>
            <a:off x="3399235" y="2275320"/>
            <a:ext cx="1464825" cy="646331"/>
          </a:xfrm>
          <a:prstGeom prst="rect">
            <a:avLst/>
          </a:prstGeom>
          <a:noFill/>
        </p:spPr>
        <p:txBody>
          <a:bodyPr wrap="none" rtlCol="0">
            <a:spAutoFit/>
          </a:bodyPr>
          <a:lstStyle/>
          <a:p>
            <a:pPr algn="ctr"/>
            <a:r>
              <a:rPr lang="nl-BE" b="1" dirty="0"/>
              <a:t>31/12/20</a:t>
            </a:r>
          </a:p>
          <a:p>
            <a:r>
              <a:rPr lang="nl-BE" b="1" dirty="0"/>
              <a:t>Stock: 30.000</a:t>
            </a:r>
          </a:p>
        </p:txBody>
      </p:sp>
      <p:sp>
        <p:nvSpPr>
          <p:cNvPr id="112" name="TextBox 111">
            <a:extLst>
              <a:ext uri="{FF2B5EF4-FFF2-40B4-BE49-F238E27FC236}">
                <a16:creationId xmlns:a16="http://schemas.microsoft.com/office/drawing/2014/main" id="{BFB2C76D-A9DD-4CB7-B833-B410FA5F6C8A}"/>
              </a:ext>
            </a:extLst>
          </p:cNvPr>
          <p:cNvSpPr txBox="1"/>
          <p:nvPr/>
        </p:nvSpPr>
        <p:spPr>
          <a:xfrm>
            <a:off x="6551525" y="2331728"/>
            <a:ext cx="1464825" cy="646331"/>
          </a:xfrm>
          <a:prstGeom prst="rect">
            <a:avLst/>
          </a:prstGeom>
          <a:noFill/>
        </p:spPr>
        <p:txBody>
          <a:bodyPr wrap="none" rtlCol="0">
            <a:spAutoFit/>
          </a:bodyPr>
          <a:lstStyle/>
          <a:p>
            <a:pPr algn="ctr"/>
            <a:r>
              <a:rPr lang="nl-BE" b="1" dirty="0"/>
              <a:t>31/12/19</a:t>
            </a:r>
          </a:p>
          <a:p>
            <a:r>
              <a:rPr lang="nl-BE" b="1" dirty="0"/>
              <a:t>Stock: 70.000</a:t>
            </a:r>
          </a:p>
        </p:txBody>
      </p:sp>
      <p:sp>
        <p:nvSpPr>
          <p:cNvPr id="113" name="Left Brace 112">
            <a:extLst>
              <a:ext uri="{FF2B5EF4-FFF2-40B4-BE49-F238E27FC236}">
                <a16:creationId xmlns:a16="http://schemas.microsoft.com/office/drawing/2014/main" id="{76396E05-7BD7-4632-8559-C4FBC4A5255D}"/>
              </a:ext>
            </a:extLst>
          </p:cNvPr>
          <p:cNvSpPr/>
          <p:nvPr/>
        </p:nvSpPr>
        <p:spPr>
          <a:xfrm rot="16200000">
            <a:off x="5574664" y="929111"/>
            <a:ext cx="241859" cy="4373681"/>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15" name="Left Brace 114">
            <a:extLst>
              <a:ext uri="{FF2B5EF4-FFF2-40B4-BE49-F238E27FC236}">
                <a16:creationId xmlns:a16="http://schemas.microsoft.com/office/drawing/2014/main" id="{37A4948A-603C-41F7-B55D-ACE569235A9C}"/>
              </a:ext>
            </a:extLst>
          </p:cNvPr>
          <p:cNvSpPr/>
          <p:nvPr/>
        </p:nvSpPr>
        <p:spPr>
          <a:xfrm rot="16200000">
            <a:off x="3383345" y="622645"/>
            <a:ext cx="241859" cy="6052940"/>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16" name="TextBox 115">
            <a:extLst>
              <a:ext uri="{FF2B5EF4-FFF2-40B4-BE49-F238E27FC236}">
                <a16:creationId xmlns:a16="http://schemas.microsoft.com/office/drawing/2014/main" id="{34276EE6-59AE-49D0-AABB-8EAD94E11773}"/>
              </a:ext>
            </a:extLst>
          </p:cNvPr>
          <p:cNvSpPr txBox="1"/>
          <p:nvPr/>
        </p:nvSpPr>
        <p:spPr>
          <a:xfrm>
            <a:off x="2883220" y="3747897"/>
            <a:ext cx="2131417" cy="369332"/>
          </a:xfrm>
          <a:prstGeom prst="rect">
            <a:avLst/>
          </a:prstGeom>
          <a:noFill/>
        </p:spPr>
        <p:txBody>
          <a:bodyPr wrap="none" rtlCol="0">
            <a:spAutoFit/>
          </a:bodyPr>
          <a:lstStyle/>
          <a:p>
            <a:r>
              <a:rPr lang="nl-BE" dirty="0"/>
              <a:t>Brutomarge: -25.000</a:t>
            </a:r>
          </a:p>
        </p:txBody>
      </p:sp>
      <p:sp>
        <p:nvSpPr>
          <p:cNvPr id="121" name="TextBox 120">
            <a:extLst>
              <a:ext uri="{FF2B5EF4-FFF2-40B4-BE49-F238E27FC236}">
                <a16:creationId xmlns:a16="http://schemas.microsoft.com/office/drawing/2014/main" id="{7D54D0AD-87D9-4378-ADCF-E3C3273E1DF2}"/>
              </a:ext>
            </a:extLst>
          </p:cNvPr>
          <p:cNvSpPr txBox="1"/>
          <p:nvPr/>
        </p:nvSpPr>
        <p:spPr>
          <a:xfrm>
            <a:off x="7185158" y="2614801"/>
            <a:ext cx="827471" cy="369332"/>
          </a:xfrm>
          <a:prstGeom prst="rect">
            <a:avLst/>
          </a:prstGeom>
          <a:noFill/>
        </p:spPr>
        <p:txBody>
          <a:bodyPr wrap="none" rtlCol="0">
            <a:spAutoFit/>
          </a:bodyPr>
          <a:lstStyle/>
          <a:p>
            <a:r>
              <a:rPr lang="nl-BE" dirty="0"/>
              <a:t>70.000</a:t>
            </a:r>
          </a:p>
        </p:txBody>
      </p:sp>
      <p:sp>
        <p:nvSpPr>
          <p:cNvPr id="125" name="TextBox 124">
            <a:extLst>
              <a:ext uri="{FF2B5EF4-FFF2-40B4-BE49-F238E27FC236}">
                <a16:creationId xmlns:a16="http://schemas.microsoft.com/office/drawing/2014/main" id="{F248F6F2-D155-4021-AAC9-F03E42AC06C9}"/>
              </a:ext>
            </a:extLst>
          </p:cNvPr>
          <p:cNvSpPr txBox="1"/>
          <p:nvPr/>
        </p:nvSpPr>
        <p:spPr>
          <a:xfrm>
            <a:off x="4521520" y="3195409"/>
            <a:ext cx="1158779" cy="369332"/>
          </a:xfrm>
          <a:prstGeom prst="rect">
            <a:avLst/>
          </a:prstGeom>
          <a:noFill/>
        </p:spPr>
        <p:txBody>
          <a:bodyPr wrap="none" rtlCol="0">
            <a:spAutoFit/>
          </a:bodyPr>
          <a:lstStyle/>
          <a:p>
            <a:r>
              <a:rPr lang="nl-BE" dirty="0" err="1"/>
              <a:t>Voorr.wijz</a:t>
            </a:r>
            <a:r>
              <a:rPr lang="nl-BE" dirty="0"/>
              <a:t>.</a:t>
            </a:r>
          </a:p>
        </p:txBody>
      </p:sp>
      <p:sp>
        <p:nvSpPr>
          <p:cNvPr id="127" name="TextBox 126">
            <a:extLst>
              <a:ext uri="{FF2B5EF4-FFF2-40B4-BE49-F238E27FC236}">
                <a16:creationId xmlns:a16="http://schemas.microsoft.com/office/drawing/2014/main" id="{F6C7F181-BD68-4F1B-A8D8-6918E3DB08A1}"/>
              </a:ext>
            </a:extLst>
          </p:cNvPr>
          <p:cNvSpPr txBox="1"/>
          <p:nvPr/>
        </p:nvSpPr>
        <p:spPr>
          <a:xfrm>
            <a:off x="5597475" y="3197791"/>
            <a:ext cx="933269" cy="369332"/>
          </a:xfrm>
          <a:prstGeom prst="rect">
            <a:avLst/>
          </a:prstGeom>
          <a:noFill/>
        </p:spPr>
        <p:txBody>
          <a:bodyPr wrap="none" rtlCol="0">
            <a:spAutoFit/>
          </a:bodyPr>
          <a:lstStyle/>
          <a:p>
            <a:r>
              <a:rPr lang="nl-BE" dirty="0"/>
              <a:t>  40.000</a:t>
            </a:r>
          </a:p>
        </p:txBody>
      </p:sp>
      <p:sp>
        <p:nvSpPr>
          <p:cNvPr id="128" name="TextBox 127">
            <a:extLst>
              <a:ext uri="{FF2B5EF4-FFF2-40B4-BE49-F238E27FC236}">
                <a16:creationId xmlns:a16="http://schemas.microsoft.com/office/drawing/2014/main" id="{EB4A2C0B-A4A0-482A-BBFF-34BAED492523}"/>
              </a:ext>
            </a:extLst>
          </p:cNvPr>
          <p:cNvSpPr txBox="1"/>
          <p:nvPr/>
        </p:nvSpPr>
        <p:spPr>
          <a:xfrm>
            <a:off x="5569859" y="3195409"/>
            <a:ext cx="255198" cy="369332"/>
          </a:xfrm>
          <a:prstGeom prst="rect">
            <a:avLst/>
          </a:prstGeom>
          <a:noFill/>
        </p:spPr>
        <p:txBody>
          <a:bodyPr wrap="none" rtlCol="0">
            <a:spAutoFit/>
          </a:bodyPr>
          <a:lstStyle/>
          <a:p>
            <a:r>
              <a:rPr lang="nl-BE" dirty="0"/>
              <a:t>-</a:t>
            </a:r>
          </a:p>
        </p:txBody>
      </p:sp>
      <p:sp>
        <p:nvSpPr>
          <p:cNvPr id="131" name="TextBox 130">
            <a:extLst>
              <a:ext uri="{FF2B5EF4-FFF2-40B4-BE49-F238E27FC236}">
                <a16:creationId xmlns:a16="http://schemas.microsoft.com/office/drawing/2014/main" id="{1F82E7CD-9B8F-4DEF-AD1F-4464BAA1A289}"/>
              </a:ext>
            </a:extLst>
          </p:cNvPr>
          <p:cNvSpPr txBox="1"/>
          <p:nvPr/>
        </p:nvSpPr>
        <p:spPr>
          <a:xfrm>
            <a:off x="4531045" y="3195409"/>
            <a:ext cx="1158779" cy="369332"/>
          </a:xfrm>
          <a:prstGeom prst="rect">
            <a:avLst/>
          </a:prstGeom>
          <a:noFill/>
        </p:spPr>
        <p:txBody>
          <a:bodyPr wrap="none" rtlCol="0">
            <a:spAutoFit/>
          </a:bodyPr>
          <a:lstStyle/>
          <a:p>
            <a:r>
              <a:rPr lang="nl-BE" dirty="0" err="1"/>
              <a:t>Voorr.wijz</a:t>
            </a:r>
            <a:r>
              <a:rPr lang="nl-BE" dirty="0"/>
              <a:t>.</a:t>
            </a:r>
          </a:p>
        </p:txBody>
      </p:sp>
      <p:sp>
        <p:nvSpPr>
          <p:cNvPr id="137" name="TextBox 136">
            <a:extLst>
              <a:ext uri="{FF2B5EF4-FFF2-40B4-BE49-F238E27FC236}">
                <a16:creationId xmlns:a16="http://schemas.microsoft.com/office/drawing/2014/main" id="{0185A610-680F-4A63-9C4A-344C06DA36DD}"/>
              </a:ext>
            </a:extLst>
          </p:cNvPr>
          <p:cNvSpPr txBox="1"/>
          <p:nvPr/>
        </p:nvSpPr>
        <p:spPr>
          <a:xfrm>
            <a:off x="3482983" y="294516"/>
            <a:ext cx="2445478" cy="646331"/>
          </a:xfrm>
          <a:prstGeom prst="rect">
            <a:avLst/>
          </a:prstGeom>
          <a:noFill/>
        </p:spPr>
        <p:txBody>
          <a:bodyPr wrap="none" rtlCol="0">
            <a:spAutoFit/>
          </a:bodyPr>
          <a:lstStyle/>
          <a:p>
            <a:r>
              <a:rPr lang="nl-BE" sz="3600" b="1" dirty="0"/>
              <a:t>VOORRAAD</a:t>
            </a:r>
          </a:p>
        </p:txBody>
      </p:sp>
      <p:sp>
        <p:nvSpPr>
          <p:cNvPr id="9" name="TextBox 8">
            <a:extLst>
              <a:ext uri="{FF2B5EF4-FFF2-40B4-BE49-F238E27FC236}">
                <a16:creationId xmlns:a16="http://schemas.microsoft.com/office/drawing/2014/main" id="{53D1E33A-5F7B-4CF8-BF73-9AC85E0713F6}"/>
              </a:ext>
            </a:extLst>
          </p:cNvPr>
          <p:cNvSpPr txBox="1"/>
          <p:nvPr/>
        </p:nvSpPr>
        <p:spPr>
          <a:xfrm>
            <a:off x="2069195" y="4369872"/>
            <a:ext cx="652743" cy="369332"/>
          </a:xfrm>
          <a:prstGeom prst="rect">
            <a:avLst/>
          </a:prstGeom>
          <a:noFill/>
        </p:spPr>
        <p:txBody>
          <a:bodyPr wrap="none" rtlCol="0">
            <a:spAutoFit/>
          </a:bodyPr>
          <a:lstStyle/>
          <a:p>
            <a:r>
              <a:rPr lang="nl-BE" b="1" dirty="0"/>
              <a:t>2018</a:t>
            </a:r>
          </a:p>
        </p:txBody>
      </p:sp>
      <p:sp>
        <p:nvSpPr>
          <p:cNvPr id="87" name="TextBox 86">
            <a:extLst>
              <a:ext uri="{FF2B5EF4-FFF2-40B4-BE49-F238E27FC236}">
                <a16:creationId xmlns:a16="http://schemas.microsoft.com/office/drawing/2014/main" id="{49C74CA7-F481-447B-9986-1940C5D7177E}"/>
              </a:ext>
            </a:extLst>
          </p:cNvPr>
          <p:cNvSpPr txBox="1"/>
          <p:nvPr/>
        </p:nvSpPr>
        <p:spPr>
          <a:xfrm>
            <a:off x="3072863" y="4376629"/>
            <a:ext cx="652743" cy="369332"/>
          </a:xfrm>
          <a:prstGeom prst="rect">
            <a:avLst/>
          </a:prstGeom>
          <a:noFill/>
        </p:spPr>
        <p:txBody>
          <a:bodyPr wrap="none" rtlCol="0">
            <a:spAutoFit/>
          </a:bodyPr>
          <a:lstStyle/>
          <a:p>
            <a:r>
              <a:rPr lang="nl-BE" b="1" dirty="0"/>
              <a:t>2019</a:t>
            </a:r>
          </a:p>
        </p:txBody>
      </p:sp>
      <p:sp>
        <p:nvSpPr>
          <p:cNvPr id="89" name="TextBox 88">
            <a:extLst>
              <a:ext uri="{FF2B5EF4-FFF2-40B4-BE49-F238E27FC236}">
                <a16:creationId xmlns:a16="http://schemas.microsoft.com/office/drawing/2014/main" id="{FC09889B-6BD8-4480-AABC-140AAEBF0D94}"/>
              </a:ext>
            </a:extLst>
          </p:cNvPr>
          <p:cNvSpPr txBox="1"/>
          <p:nvPr/>
        </p:nvSpPr>
        <p:spPr>
          <a:xfrm>
            <a:off x="4052979" y="4376629"/>
            <a:ext cx="652743" cy="369332"/>
          </a:xfrm>
          <a:prstGeom prst="rect">
            <a:avLst/>
          </a:prstGeom>
          <a:noFill/>
        </p:spPr>
        <p:txBody>
          <a:bodyPr wrap="none" rtlCol="0">
            <a:spAutoFit/>
          </a:bodyPr>
          <a:lstStyle/>
          <a:p>
            <a:r>
              <a:rPr lang="nl-BE" b="1" dirty="0"/>
              <a:t>2020</a:t>
            </a:r>
          </a:p>
        </p:txBody>
      </p:sp>
      <p:sp>
        <p:nvSpPr>
          <p:cNvPr id="90" name="TextBox 89">
            <a:extLst>
              <a:ext uri="{FF2B5EF4-FFF2-40B4-BE49-F238E27FC236}">
                <a16:creationId xmlns:a16="http://schemas.microsoft.com/office/drawing/2014/main" id="{2633B540-E5EC-4DD1-8871-1D173056BF88}"/>
              </a:ext>
            </a:extLst>
          </p:cNvPr>
          <p:cNvSpPr txBox="1"/>
          <p:nvPr/>
        </p:nvSpPr>
        <p:spPr>
          <a:xfrm>
            <a:off x="628704" y="4691111"/>
            <a:ext cx="1077539" cy="369332"/>
          </a:xfrm>
          <a:prstGeom prst="rect">
            <a:avLst/>
          </a:prstGeom>
          <a:noFill/>
        </p:spPr>
        <p:txBody>
          <a:bodyPr wrap="none" rtlCol="0">
            <a:spAutoFit/>
          </a:bodyPr>
          <a:lstStyle/>
          <a:p>
            <a:r>
              <a:rPr lang="nl-BE" dirty="0"/>
              <a:t>Verkopen</a:t>
            </a:r>
          </a:p>
        </p:txBody>
      </p:sp>
      <p:sp>
        <p:nvSpPr>
          <p:cNvPr id="91" name="TextBox 90">
            <a:extLst>
              <a:ext uri="{FF2B5EF4-FFF2-40B4-BE49-F238E27FC236}">
                <a16:creationId xmlns:a16="http://schemas.microsoft.com/office/drawing/2014/main" id="{F88711E4-4A3A-4311-8903-730A52F3D3D5}"/>
              </a:ext>
            </a:extLst>
          </p:cNvPr>
          <p:cNvSpPr txBox="1"/>
          <p:nvPr/>
        </p:nvSpPr>
        <p:spPr>
          <a:xfrm>
            <a:off x="563445" y="5033925"/>
            <a:ext cx="1127488" cy="369332"/>
          </a:xfrm>
          <a:prstGeom prst="rect">
            <a:avLst/>
          </a:prstGeom>
          <a:noFill/>
        </p:spPr>
        <p:txBody>
          <a:bodyPr wrap="none" rtlCol="0">
            <a:spAutoFit/>
          </a:bodyPr>
          <a:lstStyle/>
          <a:p>
            <a:r>
              <a:rPr lang="nl-BE" dirty="0"/>
              <a:t>Aankopen</a:t>
            </a:r>
          </a:p>
        </p:txBody>
      </p:sp>
      <p:sp>
        <p:nvSpPr>
          <p:cNvPr id="93" name="TextBox 92">
            <a:extLst>
              <a:ext uri="{FF2B5EF4-FFF2-40B4-BE49-F238E27FC236}">
                <a16:creationId xmlns:a16="http://schemas.microsoft.com/office/drawing/2014/main" id="{614B89BB-926B-4EB5-A38F-A3AD3471B885}"/>
              </a:ext>
            </a:extLst>
          </p:cNvPr>
          <p:cNvSpPr txBox="1"/>
          <p:nvPr/>
        </p:nvSpPr>
        <p:spPr>
          <a:xfrm>
            <a:off x="3912049" y="4710889"/>
            <a:ext cx="827471" cy="369332"/>
          </a:xfrm>
          <a:prstGeom prst="rect">
            <a:avLst/>
          </a:prstGeom>
          <a:noFill/>
        </p:spPr>
        <p:txBody>
          <a:bodyPr wrap="none" rtlCol="0">
            <a:spAutoFit/>
          </a:bodyPr>
          <a:lstStyle/>
          <a:p>
            <a:r>
              <a:rPr lang="nl-BE" dirty="0">
                <a:solidFill>
                  <a:srgbClr val="0070C0"/>
                </a:solidFill>
              </a:rPr>
              <a:t>90.000</a:t>
            </a:r>
          </a:p>
        </p:txBody>
      </p:sp>
      <p:sp>
        <p:nvSpPr>
          <p:cNvPr id="94" name="TextBox 93">
            <a:extLst>
              <a:ext uri="{FF2B5EF4-FFF2-40B4-BE49-F238E27FC236}">
                <a16:creationId xmlns:a16="http://schemas.microsoft.com/office/drawing/2014/main" id="{2B349EE9-6347-464A-B6BA-964F121A1257}"/>
              </a:ext>
            </a:extLst>
          </p:cNvPr>
          <p:cNvSpPr txBox="1"/>
          <p:nvPr/>
        </p:nvSpPr>
        <p:spPr>
          <a:xfrm>
            <a:off x="3892442" y="5079875"/>
            <a:ext cx="898003" cy="369332"/>
          </a:xfrm>
          <a:prstGeom prst="rect">
            <a:avLst/>
          </a:prstGeom>
          <a:noFill/>
        </p:spPr>
        <p:txBody>
          <a:bodyPr wrap="none" rtlCol="0">
            <a:spAutoFit/>
          </a:bodyPr>
          <a:lstStyle/>
          <a:p>
            <a:r>
              <a:rPr lang="nl-BE" dirty="0">
                <a:solidFill>
                  <a:schemeClr val="accent6">
                    <a:lumMod val="75000"/>
                  </a:schemeClr>
                </a:solidFill>
              </a:rPr>
              <a:t>-75.000</a:t>
            </a:r>
          </a:p>
        </p:txBody>
      </p:sp>
      <p:cxnSp>
        <p:nvCxnSpPr>
          <p:cNvPr id="11" name="Straight Connector 10">
            <a:extLst>
              <a:ext uri="{FF2B5EF4-FFF2-40B4-BE49-F238E27FC236}">
                <a16:creationId xmlns:a16="http://schemas.microsoft.com/office/drawing/2014/main" id="{7EB8EB17-D8F7-4079-8AA5-5343B2D13029}"/>
              </a:ext>
            </a:extLst>
          </p:cNvPr>
          <p:cNvCxnSpPr/>
          <p:nvPr/>
        </p:nvCxnSpPr>
        <p:spPr>
          <a:xfrm>
            <a:off x="3910822" y="5708953"/>
            <a:ext cx="827471" cy="0"/>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34B8BC5A-7D2D-48B9-BED1-1CE3135AFB0F}"/>
              </a:ext>
            </a:extLst>
          </p:cNvPr>
          <p:cNvSpPr txBox="1"/>
          <p:nvPr/>
        </p:nvSpPr>
        <p:spPr>
          <a:xfrm>
            <a:off x="586407" y="5339781"/>
            <a:ext cx="1158779" cy="369332"/>
          </a:xfrm>
          <a:prstGeom prst="rect">
            <a:avLst/>
          </a:prstGeom>
          <a:noFill/>
        </p:spPr>
        <p:txBody>
          <a:bodyPr wrap="none" rtlCol="0">
            <a:spAutoFit/>
          </a:bodyPr>
          <a:lstStyle/>
          <a:p>
            <a:r>
              <a:rPr lang="nl-BE" dirty="0" err="1"/>
              <a:t>Voorr.wijz</a:t>
            </a:r>
            <a:r>
              <a:rPr lang="nl-BE" dirty="0"/>
              <a:t>.</a:t>
            </a:r>
          </a:p>
        </p:txBody>
      </p:sp>
      <p:sp>
        <p:nvSpPr>
          <p:cNvPr id="114" name="TextBox 113">
            <a:extLst>
              <a:ext uri="{FF2B5EF4-FFF2-40B4-BE49-F238E27FC236}">
                <a16:creationId xmlns:a16="http://schemas.microsoft.com/office/drawing/2014/main" id="{F6205056-C752-4059-9E19-AEF9D60E8F99}"/>
              </a:ext>
            </a:extLst>
          </p:cNvPr>
          <p:cNvSpPr txBox="1"/>
          <p:nvPr/>
        </p:nvSpPr>
        <p:spPr>
          <a:xfrm>
            <a:off x="3791487" y="5339621"/>
            <a:ext cx="1003801" cy="369332"/>
          </a:xfrm>
          <a:prstGeom prst="rect">
            <a:avLst/>
          </a:prstGeom>
          <a:noFill/>
        </p:spPr>
        <p:txBody>
          <a:bodyPr wrap="none" rtlCol="0">
            <a:spAutoFit/>
          </a:bodyPr>
          <a:lstStyle/>
          <a:p>
            <a:r>
              <a:rPr lang="nl-BE" dirty="0"/>
              <a:t>  -40.000</a:t>
            </a:r>
          </a:p>
        </p:txBody>
      </p:sp>
      <p:sp>
        <p:nvSpPr>
          <p:cNvPr id="117" name="TextBox 116">
            <a:extLst>
              <a:ext uri="{FF2B5EF4-FFF2-40B4-BE49-F238E27FC236}">
                <a16:creationId xmlns:a16="http://schemas.microsoft.com/office/drawing/2014/main" id="{046EA206-9A24-4443-9629-8DB97E76E58A}"/>
              </a:ext>
            </a:extLst>
          </p:cNvPr>
          <p:cNvSpPr txBox="1"/>
          <p:nvPr/>
        </p:nvSpPr>
        <p:spPr>
          <a:xfrm>
            <a:off x="585731" y="5755232"/>
            <a:ext cx="1373196" cy="369332"/>
          </a:xfrm>
          <a:prstGeom prst="rect">
            <a:avLst/>
          </a:prstGeom>
          <a:noFill/>
        </p:spPr>
        <p:txBody>
          <a:bodyPr wrap="none" rtlCol="0">
            <a:spAutoFit/>
          </a:bodyPr>
          <a:lstStyle/>
          <a:p>
            <a:r>
              <a:rPr lang="nl-BE" dirty="0" err="1"/>
              <a:t>Bruto-marge</a:t>
            </a:r>
            <a:endParaRPr lang="nl-BE" dirty="0"/>
          </a:p>
        </p:txBody>
      </p:sp>
      <p:sp>
        <p:nvSpPr>
          <p:cNvPr id="118" name="TextBox 117">
            <a:extLst>
              <a:ext uri="{FF2B5EF4-FFF2-40B4-BE49-F238E27FC236}">
                <a16:creationId xmlns:a16="http://schemas.microsoft.com/office/drawing/2014/main" id="{57FB2FD7-5AA5-4AB2-9984-D5D6FD4F00E2}"/>
              </a:ext>
            </a:extLst>
          </p:cNvPr>
          <p:cNvSpPr txBox="1"/>
          <p:nvPr/>
        </p:nvSpPr>
        <p:spPr>
          <a:xfrm>
            <a:off x="3840537" y="5754187"/>
            <a:ext cx="1003801" cy="369332"/>
          </a:xfrm>
          <a:prstGeom prst="rect">
            <a:avLst/>
          </a:prstGeom>
          <a:noFill/>
        </p:spPr>
        <p:txBody>
          <a:bodyPr wrap="none" rtlCol="0">
            <a:spAutoFit/>
          </a:bodyPr>
          <a:lstStyle/>
          <a:p>
            <a:r>
              <a:rPr lang="nl-BE" dirty="0"/>
              <a:t>  -25.000</a:t>
            </a:r>
          </a:p>
        </p:txBody>
      </p:sp>
      <p:cxnSp>
        <p:nvCxnSpPr>
          <p:cNvPr id="6" name="Straight Arrow Connector 5">
            <a:extLst>
              <a:ext uri="{FF2B5EF4-FFF2-40B4-BE49-F238E27FC236}">
                <a16:creationId xmlns:a16="http://schemas.microsoft.com/office/drawing/2014/main" id="{4D01291A-D05D-45F8-A4C9-04B8FC4DAC62}"/>
              </a:ext>
            </a:extLst>
          </p:cNvPr>
          <p:cNvCxnSpPr>
            <a:cxnSpLocks/>
            <a:stCxn id="150" idx="3"/>
          </p:cNvCxnSpPr>
          <p:nvPr/>
        </p:nvCxnSpPr>
        <p:spPr>
          <a:xfrm flipV="1">
            <a:off x="2866969" y="5449207"/>
            <a:ext cx="2499962" cy="500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BD627050-5A91-4861-A063-C00738391FA5}"/>
              </a:ext>
            </a:extLst>
          </p:cNvPr>
          <p:cNvCxnSpPr>
            <a:cxnSpLocks/>
            <a:stCxn id="147" idx="3"/>
          </p:cNvCxnSpPr>
          <p:nvPr/>
        </p:nvCxnSpPr>
        <p:spPr>
          <a:xfrm>
            <a:off x="2900712" y="5252223"/>
            <a:ext cx="2466219" cy="133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B7ECFE1-B8EA-47E0-8068-E4E9F22BC792}"/>
              </a:ext>
            </a:extLst>
          </p:cNvPr>
          <p:cNvSpPr txBox="1"/>
          <p:nvPr/>
        </p:nvSpPr>
        <p:spPr>
          <a:xfrm>
            <a:off x="5305568" y="5241661"/>
            <a:ext cx="758541" cy="369332"/>
          </a:xfrm>
          <a:prstGeom prst="rect">
            <a:avLst/>
          </a:prstGeom>
          <a:noFill/>
        </p:spPr>
        <p:txBody>
          <a:bodyPr wrap="none" rtlCol="0">
            <a:spAutoFit/>
          </a:bodyPr>
          <a:lstStyle/>
          <a:p>
            <a:r>
              <a:rPr lang="nl-BE" dirty="0"/>
              <a:t>17,8%</a:t>
            </a:r>
          </a:p>
        </p:txBody>
      </p:sp>
      <p:cxnSp>
        <p:nvCxnSpPr>
          <p:cNvPr id="119" name="Straight Arrow Connector 118">
            <a:extLst>
              <a:ext uri="{FF2B5EF4-FFF2-40B4-BE49-F238E27FC236}">
                <a16:creationId xmlns:a16="http://schemas.microsoft.com/office/drawing/2014/main" id="{EE90087C-6230-4BBE-BA34-F87B36D30237}"/>
              </a:ext>
            </a:extLst>
          </p:cNvPr>
          <p:cNvCxnSpPr>
            <a:cxnSpLocks/>
            <a:stCxn id="143" idx="1"/>
          </p:cNvCxnSpPr>
          <p:nvPr/>
        </p:nvCxnSpPr>
        <p:spPr>
          <a:xfrm flipV="1">
            <a:off x="2931844" y="5481121"/>
            <a:ext cx="3261968" cy="457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487E7A12-11D2-4B62-B820-9A73FDA08821}"/>
              </a:ext>
            </a:extLst>
          </p:cNvPr>
          <p:cNvCxnSpPr>
            <a:cxnSpLocks/>
            <a:stCxn id="146" idx="3"/>
            <a:endCxn id="122" idx="1"/>
          </p:cNvCxnSpPr>
          <p:nvPr/>
        </p:nvCxnSpPr>
        <p:spPr>
          <a:xfrm>
            <a:off x="2895293" y="4906513"/>
            <a:ext cx="3300852" cy="530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E45E5318-BD6D-46D7-8803-A16B20A57576}"/>
              </a:ext>
            </a:extLst>
          </p:cNvPr>
          <p:cNvSpPr txBox="1"/>
          <p:nvPr/>
        </p:nvSpPr>
        <p:spPr>
          <a:xfrm>
            <a:off x="6196145" y="5252346"/>
            <a:ext cx="758541" cy="369332"/>
          </a:xfrm>
          <a:prstGeom prst="rect">
            <a:avLst/>
          </a:prstGeom>
          <a:noFill/>
        </p:spPr>
        <p:txBody>
          <a:bodyPr wrap="none" rtlCol="0">
            <a:spAutoFit/>
          </a:bodyPr>
          <a:lstStyle/>
          <a:p>
            <a:r>
              <a:rPr lang="nl-BE" dirty="0"/>
              <a:t>15,1%</a:t>
            </a:r>
          </a:p>
        </p:txBody>
      </p:sp>
      <p:cxnSp>
        <p:nvCxnSpPr>
          <p:cNvPr id="123" name="Straight Arrow Connector 122">
            <a:extLst>
              <a:ext uri="{FF2B5EF4-FFF2-40B4-BE49-F238E27FC236}">
                <a16:creationId xmlns:a16="http://schemas.microsoft.com/office/drawing/2014/main" id="{BAA751EB-D7BC-4F2C-8884-091FF1225AA7}"/>
              </a:ext>
            </a:extLst>
          </p:cNvPr>
          <p:cNvCxnSpPr>
            <a:cxnSpLocks/>
            <a:stCxn id="140" idx="1"/>
            <a:endCxn id="24" idx="1"/>
          </p:cNvCxnSpPr>
          <p:nvPr/>
        </p:nvCxnSpPr>
        <p:spPr>
          <a:xfrm flipV="1">
            <a:off x="2830935" y="4622677"/>
            <a:ext cx="3190835" cy="61898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6D48B606-FE55-4BB2-8187-AF00B7D0E66C}"/>
              </a:ext>
            </a:extLst>
          </p:cNvPr>
          <p:cNvCxnSpPr>
            <a:cxnSpLocks/>
            <a:endCxn id="126" idx="0"/>
          </p:cNvCxnSpPr>
          <p:nvPr/>
        </p:nvCxnSpPr>
        <p:spPr>
          <a:xfrm flipH="1">
            <a:off x="6527944" y="2949786"/>
            <a:ext cx="875296" cy="127061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003DF565-EF5E-4BFA-83C5-1E0A005E8621}"/>
              </a:ext>
            </a:extLst>
          </p:cNvPr>
          <p:cNvSpPr txBox="1"/>
          <p:nvPr/>
        </p:nvSpPr>
        <p:spPr>
          <a:xfrm>
            <a:off x="6114208" y="4220397"/>
            <a:ext cx="827471" cy="369332"/>
          </a:xfrm>
          <a:prstGeom prst="rect">
            <a:avLst/>
          </a:prstGeom>
          <a:noFill/>
        </p:spPr>
        <p:txBody>
          <a:bodyPr wrap="none" rtlCol="0">
            <a:spAutoFit/>
          </a:bodyPr>
          <a:lstStyle/>
          <a:p>
            <a:r>
              <a:rPr lang="nl-BE" dirty="0">
                <a:solidFill>
                  <a:srgbClr val="7030A0"/>
                </a:solidFill>
              </a:rPr>
              <a:t>45.000</a:t>
            </a:r>
          </a:p>
        </p:txBody>
      </p:sp>
      <p:sp>
        <p:nvSpPr>
          <p:cNvPr id="24" name="TextBox 23">
            <a:extLst>
              <a:ext uri="{FF2B5EF4-FFF2-40B4-BE49-F238E27FC236}">
                <a16:creationId xmlns:a16="http://schemas.microsoft.com/office/drawing/2014/main" id="{600C7964-873E-4E26-8C5C-7E9DAB68EE71}"/>
              </a:ext>
            </a:extLst>
          </p:cNvPr>
          <p:cNvSpPr txBox="1"/>
          <p:nvPr/>
        </p:nvSpPr>
        <p:spPr>
          <a:xfrm>
            <a:off x="6021770" y="4438011"/>
            <a:ext cx="1702710" cy="369332"/>
          </a:xfrm>
          <a:prstGeom prst="rect">
            <a:avLst/>
          </a:prstGeom>
          <a:noFill/>
        </p:spPr>
        <p:txBody>
          <a:bodyPr wrap="none" rtlCol="0">
            <a:spAutoFit/>
          </a:bodyPr>
          <a:lstStyle/>
          <a:p>
            <a:r>
              <a:rPr lang="nl-BE" dirty="0">
                <a:solidFill>
                  <a:srgbClr val="7030A0"/>
                </a:solidFill>
              </a:rPr>
              <a:t>130.000+10.000</a:t>
            </a:r>
          </a:p>
        </p:txBody>
      </p:sp>
      <p:cxnSp>
        <p:nvCxnSpPr>
          <p:cNvPr id="29" name="Straight Connector 28">
            <a:extLst>
              <a:ext uri="{FF2B5EF4-FFF2-40B4-BE49-F238E27FC236}">
                <a16:creationId xmlns:a16="http://schemas.microsoft.com/office/drawing/2014/main" id="{AA8B9002-CD19-472A-81B8-825248A72B82}"/>
              </a:ext>
            </a:extLst>
          </p:cNvPr>
          <p:cNvCxnSpPr>
            <a:cxnSpLocks/>
          </p:cNvCxnSpPr>
          <p:nvPr/>
        </p:nvCxnSpPr>
        <p:spPr>
          <a:xfrm>
            <a:off x="6140700" y="4507670"/>
            <a:ext cx="1514528"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5113B030-2EE1-4520-86F7-A9A6855458DE}"/>
              </a:ext>
            </a:extLst>
          </p:cNvPr>
          <p:cNvSpPr txBox="1"/>
          <p:nvPr/>
        </p:nvSpPr>
        <p:spPr>
          <a:xfrm>
            <a:off x="6806036" y="4206187"/>
            <a:ext cx="688009" cy="369332"/>
          </a:xfrm>
          <a:prstGeom prst="rect">
            <a:avLst/>
          </a:prstGeom>
          <a:noFill/>
        </p:spPr>
        <p:txBody>
          <a:bodyPr wrap="none" rtlCol="0">
            <a:spAutoFit/>
          </a:bodyPr>
          <a:lstStyle/>
          <a:p>
            <a:r>
              <a:rPr lang="nl-BE" dirty="0">
                <a:solidFill>
                  <a:srgbClr val="7030A0"/>
                </a:solidFill>
              </a:rPr>
              <a:t>x 365</a:t>
            </a:r>
          </a:p>
        </p:txBody>
      </p:sp>
      <p:sp>
        <p:nvSpPr>
          <p:cNvPr id="134" name="TextBox 133">
            <a:extLst>
              <a:ext uri="{FF2B5EF4-FFF2-40B4-BE49-F238E27FC236}">
                <a16:creationId xmlns:a16="http://schemas.microsoft.com/office/drawing/2014/main" id="{5D0DED30-7B44-4124-A0A6-7CB23497FAE2}"/>
              </a:ext>
            </a:extLst>
          </p:cNvPr>
          <p:cNvSpPr txBox="1"/>
          <p:nvPr/>
        </p:nvSpPr>
        <p:spPr>
          <a:xfrm>
            <a:off x="7564398" y="4311236"/>
            <a:ext cx="1333698" cy="369332"/>
          </a:xfrm>
          <a:prstGeom prst="rect">
            <a:avLst/>
          </a:prstGeom>
          <a:noFill/>
        </p:spPr>
        <p:txBody>
          <a:bodyPr wrap="none" rtlCol="0">
            <a:spAutoFit/>
          </a:bodyPr>
          <a:lstStyle/>
          <a:p>
            <a:r>
              <a:rPr lang="nl-BE" dirty="0">
                <a:solidFill>
                  <a:srgbClr val="7030A0"/>
                </a:solidFill>
              </a:rPr>
              <a:t>= 117 dagen</a:t>
            </a:r>
          </a:p>
        </p:txBody>
      </p:sp>
      <p:sp>
        <p:nvSpPr>
          <p:cNvPr id="138" name="TextBox 137">
            <a:extLst>
              <a:ext uri="{FF2B5EF4-FFF2-40B4-BE49-F238E27FC236}">
                <a16:creationId xmlns:a16="http://schemas.microsoft.com/office/drawing/2014/main" id="{545370DB-F245-43C4-A8BE-E315B37378C8}"/>
              </a:ext>
            </a:extLst>
          </p:cNvPr>
          <p:cNvSpPr txBox="1"/>
          <p:nvPr/>
        </p:nvSpPr>
        <p:spPr>
          <a:xfrm>
            <a:off x="5223826" y="5453904"/>
            <a:ext cx="856095" cy="523220"/>
          </a:xfrm>
          <a:prstGeom prst="rect">
            <a:avLst/>
          </a:prstGeom>
          <a:noFill/>
        </p:spPr>
        <p:txBody>
          <a:bodyPr wrap="square" rtlCol="0">
            <a:spAutoFit/>
          </a:bodyPr>
          <a:lstStyle/>
          <a:p>
            <a:pPr algn="ctr"/>
            <a:r>
              <a:rPr lang="nl-BE" sz="1400" dirty="0"/>
              <a:t>Marge op </a:t>
            </a:r>
            <a:r>
              <a:rPr lang="nl-BE" sz="1400" dirty="0" err="1"/>
              <a:t>aank</a:t>
            </a:r>
            <a:r>
              <a:rPr lang="nl-BE" sz="1400" dirty="0"/>
              <a:t>.</a:t>
            </a:r>
          </a:p>
        </p:txBody>
      </p:sp>
      <p:sp>
        <p:nvSpPr>
          <p:cNvPr id="139" name="TextBox 138">
            <a:extLst>
              <a:ext uri="{FF2B5EF4-FFF2-40B4-BE49-F238E27FC236}">
                <a16:creationId xmlns:a16="http://schemas.microsoft.com/office/drawing/2014/main" id="{051E1CC3-8C2D-4FF8-BEEC-FC03D8108C96}"/>
              </a:ext>
            </a:extLst>
          </p:cNvPr>
          <p:cNvSpPr txBox="1"/>
          <p:nvPr/>
        </p:nvSpPr>
        <p:spPr>
          <a:xfrm>
            <a:off x="6166996" y="5477694"/>
            <a:ext cx="856095" cy="523220"/>
          </a:xfrm>
          <a:prstGeom prst="rect">
            <a:avLst/>
          </a:prstGeom>
          <a:noFill/>
        </p:spPr>
        <p:txBody>
          <a:bodyPr wrap="square" rtlCol="0">
            <a:spAutoFit/>
          </a:bodyPr>
          <a:lstStyle/>
          <a:p>
            <a:pPr algn="ctr"/>
            <a:r>
              <a:rPr lang="nl-BE" sz="1400" dirty="0"/>
              <a:t>Marge op </a:t>
            </a:r>
            <a:r>
              <a:rPr lang="nl-BE" sz="1400" dirty="0" err="1"/>
              <a:t>verk</a:t>
            </a:r>
            <a:r>
              <a:rPr lang="nl-BE" sz="1400" dirty="0"/>
              <a:t>.</a:t>
            </a:r>
          </a:p>
        </p:txBody>
      </p:sp>
      <p:sp>
        <p:nvSpPr>
          <p:cNvPr id="132" name="TextBox 131">
            <a:extLst>
              <a:ext uri="{FF2B5EF4-FFF2-40B4-BE49-F238E27FC236}">
                <a16:creationId xmlns:a16="http://schemas.microsoft.com/office/drawing/2014/main" id="{D85F35C4-0353-465C-AA94-F8C54ACD2F65}"/>
              </a:ext>
            </a:extLst>
          </p:cNvPr>
          <p:cNvSpPr txBox="1"/>
          <p:nvPr/>
        </p:nvSpPr>
        <p:spPr>
          <a:xfrm>
            <a:off x="2896048" y="4711285"/>
            <a:ext cx="944489" cy="369332"/>
          </a:xfrm>
          <a:prstGeom prst="rect">
            <a:avLst/>
          </a:prstGeom>
          <a:noFill/>
        </p:spPr>
        <p:txBody>
          <a:bodyPr wrap="none" rtlCol="0">
            <a:spAutoFit/>
          </a:bodyPr>
          <a:lstStyle/>
          <a:p>
            <a:r>
              <a:rPr lang="nl-BE" dirty="0">
                <a:solidFill>
                  <a:srgbClr val="0070C0"/>
                </a:solidFill>
              </a:rPr>
              <a:t>150.000</a:t>
            </a:r>
          </a:p>
        </p:txBody>
      </p:sp>
      <p:sp>
        <p:nvSpPr>
          <p:cNvPr id="140" name="TextBox 139">
            <a:extLst>
              <a:ext uri="{FF2B5EF4-FFF2-40B4-BE49-F238E27FC236}">
                <a16:creationId xmlns:a16="http://schemas.microsoft.com/office/drawing/2014/main" id="{AD8A9E95-CFE5-48E5-88B0-58213809BFE8}"/>
              </a:ext>
            </a:extLst>
          </p:cNvPr>
          <p:cNvSpPr txBox="1"/>
          <p:nvPr/>
        </p:nvSpPr>
        <p:spPr>
          <a:xfrm>
            <a:off x="2830935" y="5056995"/>
            <a:ext cx="1015021" cy="369332"/>
          </a:xfrm>
          <a:prstGeom prst="rect">
            <a:avLst/>
          </a:prstGeom>
          <a:noFill/>
        </p:spPr>
        <p:txBody>
          <a:bodyPr wrap="none" rtlCol="0">
            <a:spAutoFit/>
          </a:bodyPr>
          <a:lstStyle/>
          <a:p>
            <a:r>
              <a:rPr lang="nl-BE" dirty="0">
                <a:solidFill>
                  <a:schemeClr val="accent6">
                    <a:lumMod val="75000"/>
                  </a:schemeClr>
                </a:solidFill>
              </a:rPr>
              <a:t>-125.000</a:t>
            </a:r>
          </a:p>
        </p:txBody>
      </p:sp>
      <p:sp>
        <p:nvSpPr>
          <p:cNvPr id="141" name="TextBox 140">
            <a:extLst>
              <a:ext uri="{FF2B5EF4-FFF2-40B4-BE49-F238E27FC236}">
                <a16:creationId xmlns:a16="http://schemas.microsoft.com/office/drawing/2014/main" id="{60B4CE39-D854-4B52-80C7-505EA68F2A87}"/>
              </a:ext>
            </a:extLst>
          </p:cNvPr>
          <p:cNvSpPr txBox="1"/>
          <p:nvPr/>
        </p:nvSpPr>
        <p:spPr>
          <a:xfrm>
            <a:off x="2808860" y="5367173"/>
            <a:ext cx="1048685" cy="369332"/>
          </a:xfrm>
          <a:prstGeom prst="rect">
            <a:avLst/>
          </a:prstGeom>
          <a:noFill/>
        </p:spPr>
        <p:txBody>
          <a:bodyPr wrap="none" rtlCol="0">
            <a:spAutoFit/>
          </a:bodyPr>
          <a:lstStyle/>
          <a:p>
            <a:r>
              <a:rPr lang="nl-BE" dirty="0"/>
              <a:t>  +25.000</a:t>
            </a:r>
          </a:p>
        </p:txBody>
      </p:sp>
      <p:cxnSp>
        <p:nvCxnSpPr>
          <p:cNvPr id="142" name="Straight Connector 141">
            <a:extLst>
              <a:ext uri="{FF2B5EF4-FFF2-40B4-BE49-F238E27FC236}">
                <a16:creationId xmlns:a16="http://schemas.microsoft.com/office/drawing/2014/main" id="{76E4C789-CA2A-4F4F-90C5-1894953F4A42}"/>
              </a:ext>
            </a:extLst>
          </p:cNvPr>
          <p:cNvCxnSpPr/>
          <p:nvPr/>
        </p:nvCxnSpPr>
        <p:spPr>
          <a:xfrm>
            <a:off x="3013066" y="5708953"/>
            <a:ext cx="827471" cy="0"/>
          </a:xfrm>
          <a:prstGeom prst="line">
            <a:avLst/>
          </a:prstGeom>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8C2A24D7-E895-40D5-9B61-24D3AAB089FE}"/>
              </a:ext>
            </a:extLst>
          </p:cNvPr>
          <p:cNvSpPr txBox="1"/>
          <p:nvPr/>
        </p:nvSpPr>
        <p:spPr>
          <a:xfrm>
            <a:off x="2931844" y="5754187"/>
            <a:ext cx="933269" cy="369332"/>
          </a:xfrm>
          <a:prstGeom prst="rect">
            <a:avLst/>
          </a:prstGeom>
          <a:noFill/>
        </p:spPr>
        <p:txBody>
          <a:bodyPr wrap="none" rtlCol="0">
            <a:spAutoFit/>
          </a:bodyPr>
          <a:lstStyle/>
          <a:p>
            <a:r>
              <a:rPr lang="nl-BE" dirty="0"/>
              <a:t>  50.000</a:t>
            </a:r>
          </a:p>
        </p:txBody>
      </p:sp>
      <p:sp>
        <p:nvSpPr>
          <p:cNvPr id="144" name="TextBox 143">
            <a:extLst>
              <a:ext uri="{FF2B5EF4-FFF2-40B4-BE49-F238E27FC236}">
                <a16:creationId xmlns:a16="http://schemas.microsoft.com/office/drawing/2014/main" id="{68667990-8BC7-4315-B0D5-AF334D7ECA48}"/>
              </a:ext>
            </a:extLst>
          </p:cNvPr>
          <p:cNvSpPr txBox="1"/>
          <p:nvPr/>
        </p:nvSpPr>
        <p:spPr>
          <a:xfrm>
            <a:off x="5366931" y="4895341"/>
            <a:ext cx="524503" cy="292388"/>
          </a:xfrm>
          <a:prstGeom prst="rect">
            <a:avLst/>
          </a:prstGeom>
          <a:noFill/>
        </p:spPr>
        <p:txBody>
          <a:bodyPr wrap="none" rtlCol="0">
            <a:spAutoFit/>
          </a:bodyPr>
          <a:lstStyle/>
          <a:p>
            <a:r>
              <a:rPr lang="nl-BE" sz="1300" dirty="0">
                <a:solidFill>
                  <a:srgbClr val="FF0000"/>
                </a:solidFill>
              </a:rPr>
              <a:t>-22%</a:t>
            </a:r>
          </a:p>
        </p:txBody>
      </p:sp>
      <p:sp>
        <p:nvSpPr>
          <p:cNvPr id="145" name="TextBox 144">
            <a:extLst>
              <a:ext uri="{FF2B5EF4-FFF2-40B4-BE49-F238E27FC236}">
                <a16:creationId xmlns:a16="http://schemas.microsoft.com/office/drawing/2014/main" id="{FEC746C7-3DF8-4EB3-A121-F0F43BE842C4}"/>
              </a:ext>
            </a:extLst>
          </p:cNvPr>
          <p:cNvSpPr txBox="1"/>
          <p:nvPr/>
        </p:nvSpPr>
        <p:spPr>
          <a:xfrm>
            <a:off x="6260503" y="4890748"/>
            <a:ext cx="524503" cy="292388"/>
          </a:xfrm>
          <a:prstGeom prst="rect">
            <a:avLst/>
          </a:prstGeom>
          <a:noFill/>
        </p:spPr>
        <p:txBody>
          <a:bodyPr wrap="none" rtlCol="0">
            <a:spAutoFit/>
          </a:bodyPr>
          <a:lstStyle/>
          <a:p>
            <a:r>
              <a:rPr lang="nl-BE" sz="1300" dirty="0">
                <a:solidFill>
                  <a:srgbClr val="FF0000"/>
                </a:solidFill>
              </a:rPr>
              <a:t>-27%</a:t>
            </a:r>
          </a:p>
        </p:txBody>
      </p:sp>
      <p:sp>
        <p:nvSpPr>
          <p:cNvPr id="135" name="Rectangle 134">
            <a:extLst>
              <a:ext uri="{FF2B5EF4-FFF2-40B4-BE49-F238E27FC236}">
                <a16:creationId xmlns:a16="http://schemas.microsoft.com/office/drawing/2014/main" id="{C8DD384C-5742-49DF-B0C8-6BBC4A542334}"/>
              </a:ext>
            </a:extLst>
          </p:cNvPr>
          <p:cNvSpPr/>
          <p:nvPr/>
        </p:nvSpPr>
        <p:spPr>
          <a:xfrm>
            <a:off x="1937976" y="5156058"/>
            <a:ext cx="920289" cy="51736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6" name="TextBox 145">
            <a:extLst>
              <a:ext uri="{FF2B5EF4-FFF2-40B4-BE49-F238E27FC236}">
                <a16:creationId xmlns:a16="http://schemas.microsoft.com/office/drawing/2014/main" id="{00BA228C-13C9-4982-8821-69B52E1AECF2}"/>
              </a:ext>
            </a:extLst>
          </p:cNvPr>
          <p:cNvSpPr txBox="1"/>
          <p:nvPr/>
        </p:nvSpPr>
        <p:spPr>
          <a:xfrm>
            <a:off x="1950804" y="4721847"/>
            <a:ext cx="944489" cy="369332"/>
          </a:xfrm>
          <a:prstGeom prst="rect">
            <a:avLst/>
          </a:prstGeom>
          <a:noFill/>
        </p:spPr>
        <p:txBody>
          <a:bodyPr wrap="none" rtlCol="0">
            <a:spAutoFit/>
          </a:bodyPr>
          <a:lstStyle/>
          <a:p>
            <a:r>
              <a:rPr lang="nl-BE" dirty="0">
                <a:solidFill>
                  <a:srgbClr val="0070C0"/>
                </a:solidFill>
              </a:rPr>
              <a:t>165.000</a:t>
            </a:r>
          </a:p>
        </p:txBody>
      </p:sp>
      <p:sp>
        <p:nvSpPr>
          <p:cNvPr id="147" name="TextBox 146">
            <a:extLst>
              <a:ext uri="{FF2B5EF4-FFF2-40B4-BE49-F238E27FC236}">
                <a16:creationId xmlns:a16="http://schemas.microsoft.com/office/drawing/2014/main" id="{7C1C2777-6F12-4DA9-906D-58211ADBDA7E}"/>
              </a:ext>
            </a:extLst>
          </p:cNvPr>
          <p:cNvSpPr txBox="1"/>
          <p:nvPr/>
        </p:nvSpPr>
        <p:spPr>
          <a:xfrm>
            <a:off x="1885691" y="5067557"/>
            <a:ext cx="1015021" cy="369332"/>
          </a:xfrm>
          <a:prstGeom prst="rect">
            <a:avLst/>
          </a:prstGeom>
          <a:noFill/>
        </p:spPr>
        <p:txBody>
          <a:bodyPr wrap="none" rtlCol="0">
            <a:spAutoFit/>
          </a:bodyPr>
          <a:lstStyle/>
          <a:p>
            <a:r>
              <a:rPr lang="nl-BE" dirty="0">
                <a:solidFill>
                  <a:schemeClr val="accent6">
                    <a:lumMod val="75000"/>
                  </a:schemeClr>
                </a:solidFill>
              </a:rPr>
              <a:t>-130.000</a:t>
            </a:r>
          </a:p>
        </p:txBody>
      </p:sp>
      <p:sp>
        <p:nvSpPr>
          <p:cNvPr id="148" name="TextBox 147">
            <a:extLst>
              <a:ext uri="{FF2B5EF4-FFF2-40B4-BE49-F238E27FC236}">
                <a16:creationId xmlns:a16="http://schemas.microsoft.com/office/drawing/2014/main" id="{5CF22AA7-6072-4CC3-96CA-EA09F09A180A}"/>
              </a:ext>
            </a:extLst>
          </p:cNvPr>
          <p:cNvSpPr txBox="1"/>
          <p:nvPr/>
        </p:nvSpPr>
        <p:spPr>
          <a:xfrm>
            <a:off x="1895759" y="5380534"/>
            <a:ext cx="1003801" cy="369332"/>
          </a:xfrm>
          <a:prstGeom prst="rect">
            <a:avLst/>
          </a:prstGeom>
          <a:noFill/>
        </p:spPr>
        <p:txBody>
          <a:bodyPr wrap="none" rtlCol="0">
            <a:spAutoFit/>
          </a:bodyPr>
          <a:lstStyle/>
          <a:p>
            <a:r>
              <a:rPr lang="nl-BE" dirty="0"/>
              <a:t>  -10.000</a:t>
            </a:r>
          </a:p>
        </p:txBody>
      </p:sp>
      <p:cxnSp>
        <p:nvCxnSpPr>
          <p:cNvPr id="149" name="Straight Connector 148">
            <a:extLst>
              <a:ext uri="{FF2B5EF4-FFF2-40B4-BE49-F238E27FC236}">
                <a16:creationId xmlns:a16="http://schemas.microsoft.com/office/drawing/2014/main" id="{C7DAB54C-B36F-4AA3-8352-AD9BC78E4CED}"/>
              </a:ext>
            </a:extLst>
          </p:cNvPr>
          <p:cNvCxnSpPr/>
          <p:nvPr/>
        </p:nvCxnSpPr>
        <p:spPr>
          <a:xfrm>
            <a:off x="2056885" y="5719515"/>
            <a:ext cx="827471" cy="0"/>
          </a:xfrm>
          <a:prstGeom prst="line">
            <a:avLst/>
          </a:prstGeom>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E88388D6-C8C9-4495-BFDE-23B2A8D0A108}"/>
              </a:ext>
            </a:extLst>
          </p:cNvPr>
          <p:cNvSpPr txBox="1"/>
          <p:nvPr/>
        </p:nvSpPr>
        <p:spPr>
          <a:xfrm>
            <a:off x="1986600" y="5764749"/>
            <a:ext cx="880369" cy="369332"/>
          </a:xfrm>
          <a:prstGeom prst="rect">
            <a:avLst/>
          </a:prstGeom>
          <a:noFill/>
        </p:spPr>
        <p:txBody>
          <a:bodyPr wrap="none" rtlCol="0">
            <a:spAutoFit/>
          </a:bodyPr>
          <a:lstStyle/>
          <a:p>
            <a:r>
              <a:rPr lang="nl-BE" dirty="0"/>
              <a:t> 25.000</a:t>
            </a:r>
          </a:p>
        </p:txBody>
      </p:sp>
      <p:sp>
        <p:nvSpPr>
          <p:cNvPr id="151" name="TextBox 150">
            <a:extLst>
              <a:ext uri="{FF2B5EF4-FFF2-40B4-BE49-F238E27FC236}">
                <a16:creationId xmlns:a16="http://schemas.microsoft.com/office/drawing/2014/main" id="{F462B7EF-5B38-4704-9BE6-CA615233F4F4}"/>
              </a:ext>
            </a:extLst>
          </p:cNvPr>
          <p:cNvSpPr txBox="1"/>
          <p:nvPr/>
        </p:nvSpPr>
        <p:spPr>
          <a:xfrm>
            <a:off x="5362451" y="5089780"/>
            <a:ext cx="599844" cy="292388"/>
          </a:xfrm>
          <a:prstGeom prst="rect">
            <a:avLst/>
          </a:prstGeom>
          <a:noFill/>
        </p:spPr>
        <p:txBody>
          <a:bodyPr wrap="none" rtlCol="0">
            <a:spAutoFit/>
          </a:bodyPr>
          <a:lstStyle/>
          <a:p>
            <a:r>
              <a:rPr lang="nl-BE" sz="1300" dirty="0">
                <a:solidFill>
                  <a:srgbClr val="FF0000"/>
                </a:solidFill>
              </a:rPr>
              <a:t>50,0%</a:t>
            </a:r>
          </a:p>
        </p:txBody>
      </p:sp>
      <p:sp>
        <p:nvSpPr>
          <p:cNvPr id="152" name="TextBox 151">
            <a:extLst>
              <a:ext uri="{FF2B5EF4-FFF2-40B4-BE49-F238E27FC236}">
                <a16:creationId xmlns:a16="http://schemas.microsoft.com/office/drawing/2014/main" id="{9D90C3BD-6072-43C4-B4B6-66867F3B4AFC}"/>
              </a:ext>
            </a:extLst>
          </p:cNvPr>
          <p:cNvSpPr txBox="1"/>
          <p:nvPr/>
        </p:nvSpPr>
        <p:spPr>
          <a:xfrm>
            <a:off x="6260503" y="5089268"/>
            <a:ext cx="599844" cy="292388"/>
          </a:xfrm>
          <a:prstGeom prst="rect">
            <a:avLst/>
          </a:prstGeom>
          <a:noFill/>
        </p:spPr>
        <p:txBody>
          <a:bodyPr wrap="none" rtlCol="0">
            <a:spAutoFit/>
          </a:bodyPr>
          <a:lstStyle/>
          <a:p>
            <a:r>
              <a:rPr lang="nl-BE" sz="1300" dirty="0">
                <a:solidFill>
                  <a:srgbClr val="FF0000"/>
                </a:solidFill>
              </a:rPr>
              <a:t>33,3%</a:t>
            </a:r>
          </a:p>
        </p:txBody>
      </p:sp>
      <p:cxnSp>
        <p:nvCxnSpPr>
          <p:cNvPr id="153" name="Straight Arrow Connector 152">
            <a:extLst>
              <a:ext uri="{FF2B5EF4-FFF2-40B4-BE49-F238E27FC236}">
                <a16:creationId xmlns:a16="http://schemas.microsoft.com/office/drawing/2014/main" id="{461282EA-B5F4-46D4-998F-10147C89D42B}"/>
              </a:ext>
            </a:extLst>
          </p:cNvPr>
          <p:cNvCxnSpPr>
            <a:cxnSpLocks/>
          </p:cNvCxnSpPr>
          <p:nvPr/>
        </p:nvCxnSpPr>
        <p:spPr>
          <a:xfrm flipV="1">
            <a:off x="3560058" y="4460811"/>
            <a:ext cx="2574858" cy="98839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49227DC3-8981-4C99-89D3-8CB24B3DCD8A}"/>
              </a:ext>
            </a:extLst>
          </p:cNvPr>
          <p:cNvSpPr txBox="1"/>
          <p:nvPr/>
        </p:nvSpPr>
        <p:spPr>
          <a:xfrm>
            <a:off x="7842338" y="4158968"/>
            <a:ext cx="894989" cy="292388"/>
          </a:xfrm>
          <a:prstGeom prst="rect">
            <a:avLst/>
          </a:prstGeom>
          <a:noFill/>
        </p:spPr>
        <p:txBody>
          <a:bodyPr wrap="none" rtlCol="0">
            <a:spAutoFit/>
          </a:bodyPr>
          <a:lstStyle/>
          <a:p>
            <a:r>
              <a:rPr lang="nl-BE" sz="1300" dirty="0">
                <a:solidFill>
                  <a:srgbClr val="FF0000"/>
                </a:solidFill>
              </a:rPr>
              <a:t>255 dagen</a:t>
            </a:r>
          </a:p>
        </p:txBody>
      </p:sp>
      <p:sp>
        <p:nvSpPr>
          <p:cNvPr id="155" name="TextBox 154">
            <a:extLst>
              <a:ext uri="{FF2B5EF4-FFF2-40B4-BE49-F238E27FC236}">
                <a16:creationId xmlns:a16="http://schemas.microsoft.com/office/drawing/2014/main" id="{EBABA2D5-EA4A-4165-BF49-2A4CD76B42A6}"/>
              </a:ext>
            </a:extLst>
          </p:cNvPr>
          <p:cNvSpPr txBox="1"/>
          <p:nvPr/>
        </p:nvSpPr>
        <p:spPr>
          <a:xfrm>
            <a:off x="585731" y="6107207"/>
            <a:ext cx="688971" cy="369332"/>
          </a:xfrm>
          <a:prstGeom prst="rect">
            <a:avLst/>
          </a:prstGeom>
          <a:noFill/>
        </p:spPr>
        <p:txBody>
          <a:bodyPr wrap="none" rtlCol="0">
            <a:spAutoFit/>
          </a:bodyPr>
          <a:lstStyle/>
          <a:p>
            <a:r>
              <a:rPr lang="nl-BE" dirty="0"/>
              <a:t>Stock</a:t>
            </a:r>
          </a:p>
        </p:txBody>
      </p:sp>
      <p:sp>
        <p:nvSpPr>
          <p:cNvPr id="156" name="TextBox 155">
            <a:extLst>
              <a:ext uri="{FF2B5EF4-FFF2-40B4-BE49-F238E27FC236}">
                <a16:creationId xmlns:a16="http://schemas.microsoft.com/office/drawing/2014/main" id="{98D80B58-31CE-4E20-BA78-C4069018FC95}"/>
              </a:ext>
            </a:extLst>
          </p:cNvPr>
          <p:cNvSpPr txBox="1"/>
          <p:nvPr/>
        </p:nvSpPr>
        <p:spPr>
          <a:xfrm>
            <a:off x="2048004" y="6123519"/>
            <a:ext cx="827471" cy="369332"/>
          </a:xfrm>
          <a:prstGeom prst="rect">
            <a:avLst/>
          </a:prstGeom>
          <a:noFill/>
        </p:spPr>
        <p:txBody>
          <a:bodyPr wrap="none" rtlCol="0">
            <a:spAutoFit/>
          </a:bodyPr>
          <a:lstStyle/>
          <a:p>
            <a:r>
              <a:rPr lang="nl-BE" dirty="0"/>
              <a:t>45.000</a:t>
            </a:r>
          </a:p>
        </p:txBody>
      </p:sp>
      <p:sp>
        <p:nvSpPr>
          <p:cNvPr id="157" name="TextBox 156">
            <a:extLst>
              <a:ext uri="{FF2B5EF4-FFF2-40B4-BE49-F238E27FC236}">
                <a16:creationId xmlns:a16="http://schemas.microsoft.com/office/drawing/2014/main" id="{33C775FB-6F77-4761-9736-A430298B9DF2}"/>
              </a:ext>
            </a:extLst>
          </p:cNvPr>
          <p:cNvSpPr txBox="1"/>
          <p:nvPr/>
        </p:nvSpPr>
        <p:spPr>
          <a:xfrm>
            <a:off x="3032068" y="6141899"/>
            <a:ext cx="827471" cy="369332"/>
          </a:xfrm>
          <a:prstGeom prst="rect">
            <a:avLst/>
          </a:prstGeom>
          <a:noFill/>
        </p:spPr>
        <p:txBody>
          <a:bodyPr wrap="none" rtlCol="0">
            <a:spAutoFit/>
          </a:bodyPr>
          <a:lstStyle/>
          <a:p>
            <a:r>
              <a:rPr lang="nl-BE" dirty="0"/>
              <a:t>70.000</a:t>
            </a:r>
          </a:p>
        </p:txBody>
      </p:sp>
      <p:sp>
        <p:nvSpPr>
          <p:cNvPr id="158" name="TextBox 157">
            <a:extLst>
              <a:ext uri="{FF2B5EF4-FFF2-40B4-BE49-F238E27FC236}">
                <a16:creationId xmlns:a16="http://schemas.microsoft.com/office/drawing/2014/main" id="{CDA13C9D-BE48-4ECD-8175-FAA27C7B2ED2}"/>
              </a:ext>
            </a:extLst>
          </p:cNvPr>
          <p:cNvSpPr txBox="1"/>
          <p:nvPr/>
        </p:nvSpPr>
        <p:spPr>
          <a:xfrm>
            <a:off x="3932302" y="6142553"/>
            <a:ext cx="827471" cy="369332"/>
          </a:xfrm>
          <a:prstGeom prst="rect">
            <a:avLst/>
          </a:prstGeom>
          <a:noFill/>
        </p:spPr>
        <p:txBody>
          <a:bodyPr wrap="none" rtlCol="0">
            <a:spAutoFit/>
          </a:bodyPr>
          <a:lstStyle/>
          <a:p>
            <a:r>
              <a:rPr lang="nl-BE" dirty="0"/>
              <a:t>30.000</a:t>
            </a:r>
          </a:p>
        </p:txBody>
      </p:sp>
      <p:sp>
        <p:nvSpPr>
          <p:cNvPr id="159" name="TextBox 158">
            <a:extLst>
              <a:ext uri="{FF2B5EF4-FFF2-40B4-BE49-F238E27FC236}">
                <a16:creationId xmlns:a16="http://schemas.microsoft.com/office/drawing/2014/main" id="{4352D179-4EF9-4A07-9FC5-3572D5400C20}"/>
              </a:ext>
            </a:extLst>
          </p:cNvPr>
          <p:cNvSpPr txBox="1"/>
          <p:nvPr/>
        </p:nvSpPr>
        <p:spPr>
          <a:xfrm>
            <a:off x="7875449" y="3971035"/>
            <a:ext cx="810030" cy="292388"/>
          </a:xfrm>
          <a:prstGeom prst="rect">
            <a:avLst/>
          </a:prstGeom>
          <a:noFill/>
        </p:spPr>
        <p:txBody>
          <a:bodyPr wrap="none" rtlCol="0">
            <a:spAutoFit/>
          </a:bodyPr>
          <a:lstStyle/>
          <a:p>
            <a:r>
              <a:rPr lang="nl-BE" sz="1300" dirty="0">
                <a:solidFill>
                  <a:srgbClr val="FF0000"/>
                </a:solidFill>
              </a:rPr>
              <a:t>95 dagen</a:t>
            </a:r>
          </a:p>
        </p:txBody>
      </p:sp>
      <p:sp>
        <p:nvSpPr>
          <p:cNvPr id="186" name="Explosion: 8 Points 185">
            <a:extLst>
              <a:ext uri="{FF2B5EF4-FFF2-40B4-BE49-F238E27FC236}">
                <a16:creationId xmlns:a16="http://schemas.microsoft.com/office/drawing/2014/main" id="{45304CCA-D7FE-473F-9678-A4CED8A76528}"/>
              </a:ext>
            </a:extLst>
          </p:cNvPr>
          <p:cNvSpPr/>
          <p:nvPr/>
        </p:nvSpPr>
        <p:spPr>
          <a:xfrm>
            <a:off x="2775125" y="5187729"/>
            <a:ext cx="1333698" cy="789396"/>
          </a:xfrm>
          <a:prstGeom prst="irregularSeal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50889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2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5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2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3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3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5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5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5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5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5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59"/>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2" grpId="0"/>
      <p:bldP spid="126" grpId="0"/>
      <p:bldP spid="24" grpId="0"/>
      <p:bldP spid="133" grpId="0"/>
      <p:bldP spid="134" grpId="0"/>
      <p:bldP spid="138" grpId="0"/>
      <p:bldP spid="139" grpId="0"/>
      <p:bldP spid="144" grpId="0"/>
      <p:bldP spid="145" grpId="0"/>
      <p:bldP spid="135" grpId="0" animBg="1"/>
      <p:bldP spid="146" grpId="0"/>
      <p:bldP spid="147" grpId="0"/>
      <p:bldP spid="148" grpId="0"/>
      <p:bldP spid="150" grpId="0"/>
      <p:bldP spid="151" grpId="0"/>
      <p:bldP spid="152" grpId="0"/>
      <p:bldP spid="154" grpId="0"/>
      <p:bldP spid="155" grpId="0"/>
      <p:bldP spid="156" grpId="0"/>
      <p:bldP spid="157" grpId="0"/>
      <p:bldP spid="158" grpId="0"/>
      <p:bldP spid="159" grpId="0"/>
      <p:bldP spid="186"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CB1B86-CD33-45EF-B111-19372D814658}"/>
              </a:ext>
            </a:extLst>
          </p:cNvPr>
          <p:cNvSpPr txBox="1"/>
          <p:nvPr/>
        </p:nvSpPr>
        <p:spPr>
          <a:xfrm>
            <a:off x="514350" y="781050"/>
            <a:ext cx="1077539" cy="369332"/>
          </a:xfrm>
          <a:prstGeom prst="rect">
            <a:avLst/>
          </a:prstGeom>
          <a:noFill/>
        </p:spPr>
        <p:txBody>
          <a:bodyPr wrap="none" rtlCol="0">
            <a:spAutoFit/>
          </a:bodyPr>
          <a:lstStyle/>
          <a:p>
            <a:r>
              <a:rPr lang="nl-BE" dirty="0"/>
              <a:t>Verkopen</a:t>
            </a:r>
          </a:p>
        </p:txBody>
      </p:sp>
      <p:sp>
        <p:nvSpPr>
          <p:cNvPr id="55" name="TextBox 54">
            <a:extLst>
              <a:ext uri="{FF2B5EF4-FFF2-40B4-BE49-F238E27FC236}">
                <a16:creationId xmlns:a16="http://schemas.microsoft.com/office/drawing/2014/main" id="{BD0D740C-91FB-46B5-B504-0F5780A5C9BA}"/>
              </a:ext>
            </a:extLst>
          </p:cNvPr>
          <p:cNvSpPr txBox="1"/>
          <p:nvPr/>
        </p:nvSpPr>
        <p:spPr>
          <a:xfrm>
            <a:off x="1677614" y="784741"/>
            <a:ext cx="1127488" cy="369332"/>
          </a:xfrm>
          <a:prstGeom prst="rect">
            <a:avLst/>
          </a:prstGeom>
          <a:noFill/>
        </p:spPr>
        <p:txBody>
          <a:bodyPr wrap="none" rtlCol="0">
            <a:spAutoFit/>
          </a:bodyPr>
          <a:lstStyle/>
          <a:p>
            <a:r>
              <a:rPr lang="nl-BE" dirty="0"/>
              <a:t>Aankopen</a:t>
            </a:r>
          </a:p>
        </p:txBody>
      </p:sp>
      <p:sp>
        <p:nvSpPr>
          <p:cNvPr id="56" name="TextBox 55">
            <a:extLst>
              <a:ext uri="{FF2B5EF4-FFF2-40B4-BE49-F238E27FC236}">
                <a16:creationId xmlns:a16="http://schemas.microsoft.com/office/drawing/2014/main" id="{D007A825-7DB7-4A40-9C22-527772C93652}"/>
              </a:ext>
            </a:extLst>
          </p:cNvPr>
          <p:cNvSpPr txBox="1"/>
          <p:nvPr/>
        </p:nvSpPr>
        <p:spPr>
          <a:xfrm>
            <a:off x="657483" y="605909"/>
            <a:ext cx="886781" cy="369332"/>
          </a:xfrm>
          <a:prstGeom prst="rect">
            <a:avLst/>
          </a:prstGeom>
          <a:noFill/>
        </p:spPr>
        <p:txBody>
          <a:bodyPr wrap="none" rtlCol="0">
            <a:spAutoFit/>
          </a:bodyPr>
          <a:lstStyle/>
          <a:p>
            <a:r>
              <a:rPr lang="nl-BE" dirty="0"/>
              <a:t>700000</a:t>
            </a:r>
          </a:p>
        </p:txBody>
      </p:sp>
      <p:sp>
        <p:nvSpPr>
          <p:cNvPr id="57" name="TextBox 56">
            <a:extLst>
              <a:ext uri="{FF2B5EF4-FFF2-40B4-BE49-F238E27FC236}">
                <a16:creationId xmlns:a16="http://schemas.microsoft.com/office/drawing/2014/main" id="{DC14CFAE-CCA6-481A-9657-756574D2A373}"/>
              </a:ext>
            </a:extLst>
          </p:cNvPr>
          <p:cNvSpPr txBox="1"/>
          <p:nvPr/>
        </p:nvSpPr>
        <p:spPr>
          <a:xfrm>
            <a:off x="1735022" y="596384"/>
            <a:ext cx="886781" cy="369332"/>
          </a:xfrm>
          <a:prstGeom prst="rect">
            <a:avLst/>
          </a:prstGeom>
          <a:noFill/>
        </p:spPr>
        <p:txBody>
          <a:bodyPr wrap="none" rtlCol="0">
            <a:spAutoFit/>
          </a:bodyPr>
          <a:lstStyle/>
          <a:p>
            <a:r>
              <a:rPr lang="nl-BE" dirty="0"/>
              <a:t>600000</a:t>
            </a:r>
          </a:p>
        </p:txBody>
      </p:sp>
      <p:sp>
        <p:nvSpPr>
          <p:cNvPr id="78" name="TextBox 77">
            <a:extLst>
              <a:ext uri="{FF2B5EF4-FFF2-40B4-BE49-F238E27FC236}">
                <a16:creationId xmlns:a16="http://schemas.microsoft.com/office/drawing/2014/main" id="{92631EFF-F1E5-4396-819C-12A7BB53DFC8}"/>
              </a:ext>
            </a:extLst>
          </p:cNvPr>
          <p:cNvSpPr txBox="1"/>
          <p:nvPr/>
        </p:nvSpPr>
        <p:spPr>
          <a:xfrm>
            <a:off x="705530" y="1313793"/>
            <a:ext cx="535724" cy="369332"/>
          </a:xfrm>
          <a:prstGeom prst="rect">
            <a:avLst/>
          </a:prstGeom>
          <a:noFill/>
        </p:spPr>
        <p:txBody>
          <a:bodyPr wrap="none" rtlCol="0">
            <a:spAutoFit/>
          </a:bodyPr>
          <a:lstStyle/>
          <a:p>
            <a:r>
              <a:rPr lang="nl-BE" dirty="0">
                <a:solidFill>
                  <a:srgbClr val="0070C0"/>
                </a:solidFill>
              </a:rPr>
              <a:t>500</a:t>
            </a:r>
          </a:p>
        </p:txBody>
      </p:sp>
      <p:sp>
        <p:nvSpPr>
          <p:cNvPr id="79" name="TextBox 78">
            <a:extLst>
              <a:ext uri="{FF2B5EF4-FFF2-40B4-BE49-F238E27FC236}">
                <a16:creationId xmlns:a16="http://schemas.microsoft.com/office/drawing/2014/main" id="{331E8B7E-A2CD-4788-9D79-ECA394FFE5BE}"/>
              </a:ext>
            </a:extLst>
          </p:cNvPr>
          <p:cNvSpPr txBox="1"/>
          <p:nvPr/>
        </p:nvSpPr>
        <p:spPr>
          <a:xfrm>
            <a:off x="789403" y="1140857"/>
            <a:ext cx="652743" cy="369332"/>
          </a:xfrm>
          <a:prstGeom prst="rect">
            <a:avLst/>
          </a:prstGeom>
          <a:noFill/>
        </p:spPr>
        <p:txBody>
          <a:bodyPr wrap="none" rtlCol="0">
            <a:spAutoFit/>
          </a:bodyPr>
          <a:lstStyle/>
          <a:p>
            <a:r>
              <a:rPr lang="nl-BE" dirty="0">
                <a:solidFill>
                  <a:srgbClr val="0070C0"/>
                </a:solidFill>
              </a:rPr>
              <a:t>1500</a:t>
            </a:r>
          </a:p>
        </p:txBody>
      </p:sp>
      <p:sp>
        <p:nvSpPr>
          <p:cNvPr id="80" name="TextBox 79">
            <a:extLst>
              <a:ext uri="{FF2B5EF4-FFF2-40B4-BE49-F238E27FC236}">
                <a16:creationId xmlns:a16="http://schemas.microsoft.com/office/drawing/2014/main" id="{2D4980D7-DEAD-4822-8088-C8ECAFBF214C}"/>
              </a:ext>
            </a:extLst>
          </p:cNvPr>
          <p:cNvSpPr txBox="1"/>
          <p:nvPr/>
        </p:nvSpPr>
        <p:spPr>
          <a:xfrm>
            <a:off x="496854" y="1441059"/>
            <a:ext cx="652743" cy="369332"/>
          </a:xfrm>
          <a:prstGeom prst="rect">
            <a:avLst/>
          </a:prstGeom>
          <a:noFill/>
        </p:spPr>
        <p:txBody>
          <a:bodyPr wrap="none" rtlCol="0">
            <a:spAutoFit/>
          </a:bodyPr>
          <a:lstStyle/>
          <a:p>
            <a:r>
              <a:rPr lang="nl-BE" dirty="0">
                <a:solidFill>
                  <a:srgbClr val="0070C0"/>
                </a:solidFill>
              </a:rPr>
              <a:t>1000</a:t>
            </a:r>
          </a:p>
        </p:txBody>
      </p:sp>
      <p:sp>
        <p:nvSpPr>
          <p:cNvPr id="81" name="TextBox 80">
            <a:extLst>
              <a:ext uri="{FF2B5EF4-FFF2-40B4-BE49-F238E27FC236}">
                <a16:creationId xmlns:a16="http://schemas.microsoft.com/office/drawing/2014/main" id="{0925863F-D852-4819-901F-50C09CA49AB6}"/>
              </a:ext>
            </a:extLst>
          </p:cNvPr>
          <p:cNvSpPr txBox="1"/>
          <p:nvPr/>
        </p:nvSpPr>
        <p:spPr>
          <a:xfrm>
            <a:off x="649254" y="1593459"/>
            <a:ext cx="535724" cy="369332"/>
          </a:xfrm>
          <a:prstGeom prst="rect">
            <a:avLst/>
          </a:prstGeom>
          <a:noFill/>
        </p:spPr>
        <p:txBody>
          <a:bodyPr wrap="none" rtlCol="0">
            <a:spAutoFit/>
          </a:bodyPr>
          <a:lstStyle/>
          <a:p>
            <a:r>
              <a:rPr lang="nl-BE" dirty="0">
                <a:solidFill>
                  <a:srgbClr val="0070C0"/>
                </a:solidFill>
              </a:rPr>
              <a:t>300</a:t>
            </a:r>
          </a:p>
        </p:txBody>
      </p:sp>
      <p:sp>
        <p:nvSpPr>
          <p:cNvPr id="82" name="TextBox 81">
            <a:extLst>
              <a:ext uri="{FF2B5EF4-FFF2-40B4-BE49-F238E27FC236}">
                <a16:creationId xmlns:a16="http://schemas.microsoft.com/office/drawing/2014/main" id="{A6C70203-D42C-43F9-8698-99C890DBAB1B}"/>
              </a:ext>
            </a:extLst>
          </p:cNvPr>
          <p:cNvSpPr txBox="1"/>
          <p:nvPr/>
        </p:nvSpPr>
        <p:spPr>
          <a:xfrm>
            <a:off x="801654" y="1745859"/>
            <a:ext cx="535724" cy="369332"/>
          </a:xfrm>
          <a:prstGeom prst="rect">
            <a:avLst/>
          </a:prstGeom>
          <a:noFill/>
        </p:spPr>
        <p:txBody>
          <a:bodyPr wrap="none" rtlCol="0">
            <a:spAutoFit/>
          </a:bodyPr>
          <a:lstStyle/>
          <a:p>
            <a:r>
              <a:rPr lang="nl-BE" dirty="0">
                <a:solidFill>
                  <a:srgbClr val="0070C0"/>
                </a:solidFill>
              </a:rPr>
              <a:t>150</a:t>
            </a:r>
          </a:p>
        </p:txBody>
      </p:sp>
      <p:sp>
        <p:nvSpPr>
          <p:cNvPr id="83" name="TextBox 82">
            <a:extLst>
              <a:ext uri="{FF2B5EF4-FFF2-40B4-BE49-F238E27FC236}">
                <a16:creationId xmlns:a16="http://schemas.microsoft.com/office/drawing/2014/main" id="{433799A6-29A2-4923-88F0-C5EF06B0834F}"/>
              </a:ext>
            </a:extLst>
          </p:cNvPr>
          <p:cNvSpPr txBox="1"/>
          <p:nvPr/>
        </p:nvSpPr>
        <p:spPr>
          <a:xfrm>
            <a:off x="642109" y="1898259"/>
            <a:ext cx="535724" cy="369332"/>
          </a:xfrm>
          <a:prstGeom prst="rect">
            <a:avLst/>
          </a:prstGeom>
          <a:noFill/>
        </p:spPr>
        <p:txBody>
          <a:bodyPr wrap="none" rtlCol="0">
            <a:spAutoFit/>
          </a:bodyPr>
          <a:lstStyle/>
          <a:p>
            <a:r>
              <a:rPr lang="nl-BE" dirty="0">
                <a:solidFill>
                  <a:srgbClr val="0070C0"/>
                </a:solidFill>
              </a:rPr>
              <a:t>100</a:t>
            </a:r>
          </a:p>
        </p:txBody>
      </p:sp>
      <p:sp>
        <p:nvSpPr>
          <p:cNvPr id="84" name="TextBox 83">
            <a:extLst>
              <a:ext uri="{FF2B5EF4-FFF2-40B4-BE49-F238E27FC236}">
                <a16:creationId xmlns:a16="http://schemas.microsoft.com/office/drawing/2014/main" id="{D5D2CD0E-93FF-49F8-9E4A-C42B534C8931}"/>
              </a:ext>
            </a:extLst>
          </p:cNvPr>
          <p:cNvSpPr txBox="1"/>
          <p:nvPr/>
        </p:nvSpPr>
        <p:spPr>
          <a:xfrm>
            <a:off x="468601" y="2082925"/>
            <a:ext cx="652743" cy="369332"/>
          </a:xfrm>
          <a:prstGeom prst="rect">
            <a:avLst/>
          </a:prstGeom>
          <a:noFill/>
        </p:spPr>
        <p:txBody>
          <a:bodyPr wrap="none" rtlCol="0">
            <a:spAutoFit/>
          </a:bodyPr>
          <a:lstStyle/>
          <a:p>
            <a:r>
              <a:rPr lang="nl-BE" dirty="0">
                <a:solidFill>
                  <a:srgbClr val="0070C0"/>
                </a:solidFill>
              </a:rPr>
              <a:t>2000</a:t>
            </a:r>
          </a:p>
        </p:txBody>
      </p:sp>
      <p:sp>
        <p:nvSpPr>
          <p:cNvPr id="85" name="TextBox 84">
            <a:extLst>
              <a:ext uri="{FF2B5EF4-FFF2-40B4-BE49-F238E27FC236}">
                <a16:creationId xmlns:a16="http://schemas.microsoft.com/office/drawing/2014/main" id="{D0051CE6-D027-476F-8738-8E89A6317812}"/>
              </a:ext>
            </a:extLst>
          </p:cNvPr>
          <p:cNvSpPr txBox="1"/>
          <p:nvPr/>
        </p:nvSpPr>
        <p:spPr>
          <a:xfrm>
            <a:off x="362658" y="2267839"/>
            <a:ext cx="652743" cy="369332"/>
          </a:xfrm>
          <a:prstGeom prst="rect">
            <a:avLst/>
          </a:prstGeom>
          <a:noFill/>
        </p:spPr>
        <p:txBody>
          <a:bodyPr wrap="none" rtlCol="0">
            <a:spAutoFit/>
          </a:bodyPr>
          <a:lstStyle/>
          <a:p>
            <a:r>
              <a:rPr lang="nl-BE" dirty="0">
                <a:solidFill>
                  <a:srgbClr val="0070C0"/>
                </a:solidFill>
              </a:rPr>
              <a:t>1100</a:t>
            </a:r>
          </a:p>
        </p:txBody>
      </p:sp>
      <p:cxnSp>
        <p:nvCxnSpPr>
          <p:cNvPr id="4" name="Straight Connector 3">
            <a:extLst>
              <a:ext uri="{FF2B5EF4-FFF2-40B4-BE49-F238E27FC236}">
                <a16:creationId xmlns:a16="http://schemas.microsoft.com/office/drawing/2014/main" id="{EDCABE2A-435A-4127-ABB8-B8BFDD34D85C}"/>
              </a:ext>
            </a:extLst>
          </p:cNvPr>
          <p:cNvCxnSpPr/>
          <p:nvPr/>
        </p:nvCxnSpPr>
        <p:spPr>
          <a:xfrm>
            <a:off x="281482" y="2637171"/>
            <a:ext cx="7880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BE63142B-6E97-4455-9AB9-527426E823B9}"/>
              </a:ext>
            </a:extLst>
          </p:cNvPr>
          <p:cNvSpPr txBox="1"/>
          <p:nvPr/>
        </p:nvSpPr>
        <p:spPr>
          <a:xfrm>
            <a:off x="198999" y="2610061"/>
            <a:ext cx="827471" cy="369332"/>
          </a:xfrm>
          <a:prstGeom prst="rect">
            <a:avLst/>
          </a:prstGeom>
          <a:noFill/>
        </p:spPr>
        <p:txBody>
          <a:bodyPr wrap="none" rtlCol="0">
            <a:spAutoFit/>
          </a:bodyPr>
          <a:lstStyle/>
          <a:p>
            <a:r>
              <a:rPr lang="nl-BE" dirty="0">
                <a:solidFill>
                  <a:srgbClr val="0070C0"/>
                </a:solidFill>
              </a:rPr>
              <a:t>90.000</a:t>
            </a:r>
          </a:p>
        </p:txBody>
      </p:sp>
      <p:sp>
        <p:nvSpPr>
          <p:cNvPr id="92" name="TextBox 91">
            <a:extLst>
              <a:ext uri="{FF2B5EF4-FFF2-40B4-BE49-F238E27FC236}">
                <a16:creationId xmlns:a16="http://schemas.microsoft.com/office/drawing/2014/main" id="{F9F60055-AD65-4E78-B6D0-6A6C27AAE8EE}"/>
              </a:ext>
            </a:extLst>
          </p:cNvPr>
          <p:cNvSpPr txBox="1"/>
          <p:nvPr/>
        </p:nvSpPr>
        <p:spPr>
          <a:xfrm>
            <a:off x="257548" y="1732521"/>
            <a:ext cx="540533" cy="369332"/>
          </a:xfrm>
          <a:prstGeom prst="rect">
            <a:avLst/>
          </a:prstGeom>
          <a:noFill/>
        </p:spPr>
        <p:txBody>
          <a:bodyPr wrap="none" rtlCol="0">
            <a:spAutoFit/>
          </a:bodyPr>
          <a:lstStyle/>
          <a:p>
            <a:r>
              <a:rPr lang="nl-BE" dirty="0"/>
              <a:t>Dec</a:t>
            </a:r>
          </a:p>
        </p:txBody>
      </p:sp>
      <p:sp>
        <p:nvSpPr>
          <p:cNvPr id="96" name="TextBox 95">
            <a:extLst>
              <a:ext uri="{FF2B5EF4-FFF2-40B4-BE49-F238E27FC236}">
                <a16:creationId xmlns:a16="http://schemas.microsoft.com/office/drawing/2014/main" id="{F93B092D-33F0-47A4-9932-DD81FC376D33}"/>
              </a:ext>
            </a:extLst>
          </p:cNvPr>
          <p:cNvSpPr txBox="1"/>
          <p:nvPr/>
        </p:nvSpPr>
        <p:spPr>
          <a:xfrm>
            <a:off x="1735022" y="1313793"/>
            <a:ext cx="827471" cy="369332"/>
          </a:xfrm>
          <a:prstGeom prst="rect">
            <a:avLst/>
          </a:prstGeom>
          <a:noFill/>
        </p:spPr>
        <p:txBody>
          <a:bodyPr wrap="none" rtlCol="0">
            <a:spAutoFit/>
          </a:bodyPr>
          <a:lstStyle/>
          <a:p>
            <a:r>
              <a:rPr lang="nl-BE" dirty="0">
                <a:solidFill>
                  <a:schemeClr val="accent6">
                    <a:lumMod val="75000"/>
                  </a:schemeClr>
                </a:solidFill>
              </a:rPr>
              <a:t>20.000</a:t>
            </a:r>
          </a:p>
        </p:txBody>
      </p:sp>
      <p:sp>
        <p:nvSpPr>
          <p:cNvPr id="97" name="TextBox 96">
            <a:extLst>
              <a:ext uri="{FF2B5EF4-FFF2-40B4-BE49-F238E27FC236}">
                <a16:creationId xmlns:a16="http://schemas.microsoft.com/office/drawing/2014/main" id="{78105A07-EF67-419E-8505-A194C18B5781}"/>
              </a:ext>
            </a:extLst>
          </p:cNvPr>
          <p:cNvSpPr txBox="1"/>
          <p:nvPr/>
        </p:nvSpPr>
        <p:spPr>
          <a:xfrm>
            <a:off x="1708241" y="2115191"/>
            <a:ext cx="827471" cy="369332"/>
          </a:xfrm>
          <a:prstGeom prst="rect">
            <a:avLst/>
          </a:prstGeom>
          <a:noFill/>
        </p:spPr>
        <p:txBody>
          <a:bodyPr wrap="none" rtlCol="0">
            <a:spAutoFit/>
          </a:bodyPr>
          <a:lstStyle/>
          <a:p>
            <a:r>
              <a:rPr lang="nl-BE" dirty="0">
                <a:solidFill>
                  <a:schemeClr val="accent6">
                    <a:lumMod val="75000"/>
                  </a:schemeClr>
                </a:solidFill>
              </a:rPr>
              <a:t>10.000</a:t>
            </a:r>
          </a:p>
        </p:txBody>
      </p:sp>
      <p:cxnSp>
        <p:nvCxnSpPr>
          <p:cNvPr id="98" name="Straight Connector 97">
            <a:extLst>
              <a:ext uri="{FF2B5EF4-FFF2-40B4-BE49-F238E27FC236}">
                <a16:creationId xmlns:a16="http://schemas.microsoft.com/office/drawing/2014/main" id="{79EA7BDD-9455-4A45-8ED6-26CDAC4B5951}"/>
              </a:ext>
            </a:extLst>
          </p:cNvPr>
          <p:cNvCxnSpPr/>
          <p:nvPr/>
        </p:nvCxnSpPr>
        <p:spPr>
          <a:xfrm>
            <a:off x="1673706" y="2632114"/>
            <a:ext cx="7880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53F40A4C-28FB-4594-A459-B2AB96BA1981}"/>
              </a:ext>
            </a:extLst>
          </p:cNvPr>
          <p:cNvSpPr txBox="1"/>
          <p:nvPr/>
        </p:nvSpPr>
        <p:spPr>
          <a:xfrm>
            <a:off x="1591223" y="2605004"/>
            <a:ext cx="827471" cy="369332"/>
          </a:xfrm>
          <a:prstGeom prst="rect">
            <a:avLst/>
          </a:prstGeom>
          <a:noFill/>
        </p:spPr>
        <p:txBody>
          <a:bodyPr wrap="none" rtlCol="0">
            <a:spAutoFit/>
          </a:bodyPr>
          <a:lstStyle/>
          <a:p>
            <a:r>
              <a:rPr lang="nl-BE" dirty="0">
                <a:solidFill>
                  <a:schemeClr val="accent6">
                    <a:lumMod val="75000"/>
                  </a:schemeClr>
                </a:solidFill>
              </a:rPr>
              <a:t>75.000</a:t>
            </a:r>
          </a:p>
        </p:txBody>
      </p:sp>
      <p:sp>
        <p:nvSpPr>
          <p:cNvPr id="5" name="Left Brace 4">
            <a:extLst>
              <a:ext uri="{FF2B5EF4-FFF2-40B4-BE49-F238E27FC236}">
                <a16:creationId xmlns:a16="http://schemas.microsoft.com/office/drawing/2014/main" id="{850BDC54-9AC4-4B0F-8246-60BD0EC21E34}"/>
              </a:ext>
            </a:extLst>
          </p:cNvPr>
          <p:cNvSpPr/>
          <p:nvPr/>
        </p:nvSpPr>
        <p:spPr>
          <a:xfrm rot="16200000">
            <a:off x="1219304" y="2022797"/>
            <a:ext cx="236149" cy="2147666"/>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01" name="TextBox 100">
            <a:extLst>
              <a:ext uri="{FF2B5EF4-FFF2-40B4-BE49-F238E27FC236}">
                <a16:creationId xmlns:a16="http://schemas.microsoft.com/office/drawing/2014/main" id="{1FD644E9-332B-4AB4-856C-2A43BE999414}"/>
              </a:ext>
            </a:extLst>
          </p:cNvPr>
          <p:cNvSpPr txBox="1"/>
          <p:nvPr/>
        </p:nvSpPr>
        <p:spPr>
          <a:xfrm>
            <a:off x="333850" y="3187456"/>
            <a:ext cx="2131417" cy="369332"/>
          </a:xfrm>
          <a:prstGeom prst="rect">
            <a:avLst/>
          </a:prstGeom>
          <a:noFill/>
        </p:spPr>
        <p:txBody>
          <a:bodyPr wrap="none" rtlCol="0">
            <a:spAutoFit/>
          </a:bodyPr>
          <a:lstStyle/>
          <a:p>
            <a:r>
              <a:rPr lang="nl-BE" dirty="0" err="1"/>
              <a:t>Bruto-marge</a:t>
            </a:r>
            <a:r>
              <a:rPr lang="nl-BE" dirty="0"/>
              <a:t>: 15.000</a:t>
            </a:r>
          </a:p>
        </p:txBody>
      </p:sp>
      <p:grpSp>
        <p:nvGrpSpPr>
          <p:cNvPr id="103" name="Group 40">
            <a:extLst>
              <a:ext uri="{FF2B5EF4-FFF2-40B4-BE49-F238E27FC236}">
                <a16:creationId xmlns:a16="http://schemas.microsoft.com/office/drawing/2014/main" id="{300822CB-556D-4279-9C87-4FE182802738}"/>
              </a:ext>
            </a:extLst>
          </p:cNvPr>
          <p:cNvGrpSpPr>
            <a:grpSpLocks/>
          </p:cNvGrpSpPr>
          <p:nvPr/>
        </p:nvGrpSpPr>
        <p:grpSpPr bwMode="auto">
          <a:xfrm>
            <a:off x="4939946" y="2275320"/>
            <a:ext cx="1643138" cy="576506"/>
            <a:chOff x="3217" y="6817"/>
            <a:chExt cx="2340" cy="720"/>
          </a:xfrm>
        </p:grpSpPr>
        <p:sp>
          <p:nvSpPr>
            <p:cNvPr id="104" name="AutoShape 41">
              <a:extLst>
                <a:ext uri="{FF2B5EF4-FFF2-40B4-BE49-F238E27FC236}">
                  <a16:creationId xmlns:a16="http://schemas.microsoft.com/office/drawing/2014/main" id="{AE399B4E-DA94-4B2F-A944-D149A507A5DC}"/>
                </a:ext>
              </a:extLst>
            </p:cNvPr>
            <p:cNvSpPr>
              <a:spLocks noChangeArrowheads="1"/>
            </p:cNvSpPr>
            <p:nvPr/>
          </p:nvSpPr>
          <p:spPr bwMode="auto">
            <a:xfrm>
              <a:off x="321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5" name="AutoShape 42">
              <a:extLst>
                <a:ext uri="{FF2B5EF4-FFF2-40B4-BE49-F238E27FC236}">
                  <a16:creationId xmlns:a16="http://schemas.microsoft.com/office/drawing/2014/main" id="{D2328816-EC6F-4FDD-8720-705C6FB57D61}"/>
                </a:ext>
              </a:extLst>
            </p:cNvPr>
            <p:cNvSpPr>
              <a:spLocks noChangeArrowheads="1"/>
            </p:cNvSpPr>
            <p:nvPr/>
          </p:nvSpPr>
          <p:spPr bwMode="auto">
            <a:xfrm>
              <a:off x="393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6" name="AutoShape 43">
              <a:extLst>
                <a:ext uri="{FF2B5EF4-FFF2-40B4-BE49-F238E27FC236}">
                  <a16:creationId xmlns:a16="http://schemas.microsoft.com/office/drawing/2014/main" id="{5CDA7568-1A00-4D67-82C7-4150C06CE853}"/>
                </a:ext>
              </a:extLst>
            </p:cNvPr>
            <p:cNvSpPr>
              <a:spLocks noChangeArrowheads="1"/>
            </p:cNvSpPr>
            <p:nvPr/>
          </p:nvSpPr>
          <p:spPr bwMode="auto">
            <a:xfrm>
              <a:off x="465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7" name="Rectangle 44">
              <a:extLst>
                <a:ext uri="{FF2B5EF4-FFF2-40B4-BE49-F238E27FC236}">
                  <a16:creationId xmlns:a16="http://schemas.microsoft.com/office/drawing/2014/main" id="{D1DAE8D1-390C-49A6-BAC4-35CB526AC3CC}"/>
                </a:ext>
              </a:extLst>
            </p:cNvPr>
            <p:cNvSpPr>
              <a:spLocks noChangeArrowheads="1"/>
            </p:cNvSpPr>
            <p:nvPr/>
          </p:nvSpPr>
          <p:spPr bwMode="auto">
            <a:xfrm>
              <a:off x="3217" y="6997"/>
              <a:ext cx="2160" cy="540"/>
            </a:xfrm>
            <a:prstGeom prst="rect">
              <a:avLst/>
            </a:prstGeom>
            <a:solidFill>
              <a:srgbClr val="FF0000"/>
            </a:solidFill>
            <a:ln w="9525">
              <a:solidFill>
                <a:srgbClr val="000000"/>
              </a:solidFill>
              <a:miter lim="800000"/>
              <a:headEnd/>
              <a:tailEnd/>
            </a:ln>
          </p:spPr>
          <p:txBody>
            <a:bodyPr/>
            <a:lstStyle/>
            <a:p>
              <a:endParaRPr lang="nl-BE"/>
            </a:p>
          </p:txBody>
        </p:sp>
        <p:sp>
          <p:nvSpPr>
            <p:cNvPr id="108" name="Rectangle 45">
              <a:extLst>
                <a:ext uri="{FF2B5EF4-FFF2-40B4-BE49-F238E27FC236}">
                  <a16:creationId xmlns:a16="http://schemas.microsoft.com/office/drawing/2014/main" id="{A6B9BDEF-1DFC-4480-99C9-5C37F044DAB6}"/>
                </a:ext>
              </a:extLst>
            </p:cNvPr>
            <p:cNvSpPr>
              <a:spLocks noChangeArrowheads="1"/>
            </p:cNvSpPr>
            <p:nvPr/>
          </p:nvSpPr>
          <p:spPr bwMode="auto">
            <a:xfrm>
              <a:off x="411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109" name="Rectangle 46">
              <a:extLst>
                <a:ext uri="{FF2B5EF4-FFF2-40B4-BE49-F238E27FC236}">
                  <a16:creationId xmlns:a16="http://schemas.microsoft.com/office/drawing/2014/main" id="{8BCBDE13-ECF8-4ED6-82CA-5543ED5928B2}"/>
                </a:ext>
              </a:extLst>
            </p:cNvPr>
            <p:cNvSpPr>
              <a:spLocks noChangeArrowheads="1"/>
            </p:cNvSpPr>
            <p:nvPr/>
          </p:nvSpPr>
          <p:spPr bwMode="auto">
            <a:xfrm>
              <a:off x="357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110" name="Text Box 47">
              <a:extLst>
                <a:ext uri="{FF2B5EF4-FFF2-40B4-BE49-F238E27FC236}">
                  <a16:creationId xmlns:a16="http://schemas.microsoft.com/office/drawing/2014/main" id="{1CD16124-D3B6-4867-8C7C-4410A158DE81}"/>
                </a:ext>
              </a:extLst>
            </p:cNvPr>
            <p:cNvSpPr txBox="1">
              <a:spLocks noChangeArrowheads="1"/>
            </p:cNvSpPr>
            <p:nvPr/>
          </p:nvSpPr>
          <p:spPr bwMode="auto">
            <a:xfrm>
              <a:off x="4297" y="6949"/>
              <a:ext cx="12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Magazijn</a:t>
              </a:r>
              <a:endParaRPr lang="nl-NL"/>
            </a:p>
          </p:txBody>
        </p:sp>
      </p:grpSp>
      <p:sp>
        <p:nvSpPr>
          <p:cNvPr id="111" name="TextBox 110">
            <a:extLst>
              <a:ext uri="{FF2B5EF4-FFF2-40B4-BE49-F238E27FC236}">
                <a16:creationId xmlns:a16="http://schemas.microsoft.com/office/drawing/2014/main" id="{13007B8E-D5AE-47B6-A4E3-E4E299DA64E6}"/>
              </a:ext>
            </a:extLst>
          </p:cNvPr>
          <p:cNvSpPr txBox="1"/>
          <p:nvPr/>
        </p:nvSpPr>
        <p:spPr>
          <a:xfrm>
            <a:off x="3399235" y="2275320"/>
            <a:ext cx="1464825" cy="646331"/>
          </a:xfrm>
          <a:prstGeom prst="rect">
            <a:avLst/>
          </a:prstGeom>
          <a:noFill/>
        </p:spPr>
        <p:txBody>
          <a:bodyPr wrap="none" rtlCol="0">
            <a:spAutoFit/>
          </a:bodyPr>
          <a:lstStyle/>
          <a:p>
            <a:pPr algn="ctr"/>
            <a:r>
              <a:rPr lang="nl-BE" b="1" dirty="0"/>
              <a:t>31/12/20</a:t>
            </a:r>
          </a:p>
          <a:p>
            <a:r>
              <a:rPr lang="nl-BE" b="1" dirty="0"/>
              <a:t>Stock: 30.000</a:t>
            </a:r>
          </a:p>
        </p:txBody>
      </p:sp>
      <p:sp>
        <p:nvSpPr>
          <p:cNvPr id="112" name="TextBox 111">
            <a:extLst>
              <a:ext uri="{FF2B5EF4-FFF2-40B4-BE49-F238E27FC236}">
                <a16:creationId xmlns:a16="http://schemas.microsoft.com/office/drawing/2014/main" id="{BFB2C76D-A9DD-4CB7-B833-B410FA5F6C8A}"/>
              </a:ext>
            </a:extLst>
          </p:cNvPr>
          <p:cNvSpPr txBox="1"/>
          <p:nvPr/>
        </p:nvSpPr>
        <p:spPr>
          <a:xfrm>
            <a:off x="6551525" y="2331728"/>
            <a:ext cx="1464825" cy="646331"/>
          </a:xfrm>
          <a:prstGeom prst="rect">
            <a:avLst/>
          </a:prstGeom>
          <a:noFill/>
        </p:spPr>
        <p:txBody>
          <a:bodyPr wrap="none" rtlCol="0">
            <a:spAutoFit/>
          </a:bodyPr>
          <a:lstStyle/>
          <a:p>
            <a:pPr algn="ctr"/>
            <a:r>
              <a:rPr lang="nl-BE" b="1" dirty="0"/>
              <a:t>31/12/19</a:t>
            </a:r>
          </a:p>
          <a:p>
            <a:r>
              <a:rPr lang="nl-BE" b="1" dirty="0"/>
              <a:t>Stock: 70.000</a:t>
            </a:r>
          </a:p>
        </p:txBody>
      </p:sp>
      <p:sp>
        <p:nvSpPr>
          <p:cNvPr id="113" name="Left Brace 112">
            <a:extLst>
              <a:ext uri="{FF2B5EF4-FFF2-40B4-BE49-F238E27FC236}">
                <a16:creationId xmlns:a16="http://schemas.microsoft.com/office/drawing/2014/main" id="{76396E05-7BD7-4632-8559-C4FBC4A5255D}"/>
              </a:ext>
            </a:extLst>
          </p:cNvPr>
          <p:cNvSpPr/>
          <p:nvPr/>
        </p:nvSpPr>
        <p:spPr>
          <a:xfrm rot="16200000">
            <a:off x="5574664" y="929111"/>
            <a:ext cx="241859" cy="4373681"/>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15" name="Left Brace 114">
            <a:extLst>
              <a:ext uri="{FF2B5EF4-FFF2-40B4-BE49-F238E27FC236}">
                <a16:creationId xmlns:a16="http://schemas.microsoft.com/office/drawing/2014/main" id="{37A4948A-603C-41F7-B55D-ACE569235A9C}"/>
              </a:ext>
            </a:extLst>
          </p:cNvPr>
          <p:cNvSpPr/>
          <p:nvPr/>
        </p:nvSpPr>
        <p:spPr>
          <a:xfrm rot="16200000">
            <a:off x="3383345" y="622645"/>
            <a:ext cx="241859" cy="6052940"/>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16" name="TextBox 115">
            <a:extLst>
              <a:ext uri="{FF2B5EF4-FFF2-40B4-BE49-F238E27FC236}">
                <a16:creationId xmlns:a16="http://schemas.microsoft.com/office/drawing/2014/main" id="{34276EE6-59AE-49D0-AABB-8EAD94E11773}"/>
              </a:ext>
            </a:extLst>
          </p:cNvPr>
          <p:cNvSpPr txBox="1"/>
          <p:nvPr/>
        </p:nvSpPr>
        <p:spPr>
          <a:xfrm>
            <a:off x="2883220" y="3747897"/>
            <a:ext cx="2131417" cy="369332"/>
          </a:xfrm>
          <a:prstGeom prst="rect">
            <a:avLst/>
          </a:prstGeom>
          <a:noFill/>
        </p:spPr>
        <p:txBody>
          <a:bodyPr wrap="none" rtlCol="0">
            <a:spAutoFit/>
          </a:bodyPr>
          <a:lstStyle/>
          <a:p>
            <a:r>
              <a:rPr lang="nl-BE" dirty="0"/>
              <a:t>Brutomarge: -25.000</a:t>
            </a:r>
          </a:p>
        </p:txBody>
      </p:sp>
      <p:sp>
        <p:nvSpPr>
          <p:cNvPr id="121" name="TextBox 120">
            <a:extLst>
              <a:ext uri="{FF2B5EF4-FFF2-40B4-BE49-F238E27FC236}">
                <a16:creationId xmlns:a16="http://schemas.microsoft.com/office/drawing/2014/main" id="{7D54D0AD-87D9-4378-ADCF-E3C3273E1DF2}"/>
              </a:ext>
            </a:extLst>
          </p:cNvPr>
          <p:cNvSpPr txBox="1"/>
          <p:nvPr/>
        </p:nvSpPr>
        <p:spPr>
          <a:xfrm>
            <a:off x="7185158" y="2614801"/>
            <a:ext cx="827471" cy="369332"/>
          </a:xfrm>
          <a:prstGeom prst="rect">
            <a:avLst/>
          </a:prstGeom>
          <a:noFill/>
        </p:spPr>
        <p:txBody>
          <a:bodyPr wrap="none" rtlCol="0">
            <a:spAutoFit/>
          </a:bodyPr>
          <a:lstStyle/>
          <a:p>
            <a:r>
              <a:rPr lang="nl-BE" dirty="0"/>
              <a:t>70.000</a:t>
            </a:r>
          </a:p>
        </p:txBody>
      </p:sp>
      <p:sp>
        <p:nvSpPr>
          <p:cNvPr id="125" name="TextBox 124">
            <a:extLst>
              <a:ext uri="{FF2B5EF4-FFF2-40B4-BE49-F238E27FC236}">
                <a16:creationId xmlns:a16="http://schemas.microsoft.com/office/drawing/2014/main" id="{F248F6F2-D155-4021-AAC9-F03E42AC06C9}"/>
              </a:ext>
            </a:extLst>
          </p:cNvPr>
          <p:cNvSpPr txBox="1"/>
          <p:nvPr/>
        </p:nvSpPr>
        <p:spPr>
          <a:xfrm>
            <a:off x="4521520" y="3195409"/>
            <a:ext cx="1158779" cy="369332"/>
          </a:xfrm>
          <a:prstGeom prst="rect">
            <a:avLst/>
          </a:prstGeom>
          <a:noFill/>
        </p:spPr>
        <p:txBody>
          <a:bodyPr wrap="none" rtlCol="0">
            <a:spAutoFit/>
          </a:bodyPr>
          <a:lstStyle/>
          <a:p>
            <a:r>
              <a:rPr lang="nl-BE" dirty="0" err="1"/>
              <a:t>Voorr.wijz</a:t>
            </a:r>
            <a:r>
              <a:rPr lang="nl-BE" dirty="0"/>
              <a:t>.</a:t>
            </a:r>
          </a:p>
        </p:txBody>
      </p:sp>
      <p:sp>
        <p:nvSpPr>
          <p:cNvPr id="127" name="TextBox 126">
            <a:extLst>
              <a:ext uri="{FF2B5EF4-FFF2-40B4-BE49-F238E27FC236}">
                <a16:creationId xmlns:a16="http://schemas.microsoft.com/office/drawing/2014/main" id="{F6C7F181-BD68-4F1B-A8D8-6918E3DB08A1}"/>
              </a:ext>
            </a:extLst>
          </p:cNvPr>
          <p:cNvSpPr txBox="1"/>
          <p:nvPr/>
        </p:nvSpPr>
        <p:spPr>
          <a:xfrm>
            <a:off x="5597475" y="3197791"/>
            <a:ext cx="933269" cy="369332"/>
          </a:xfrm>
          <a:prstGeom prst="rect">
            <a:avLst/>
          </a:prstGeom>
          <a:noFill/>
        </p:spPr>
        <p:txBody>
          <a:bodyPr wrap="none" rtlCol="0">
            <a:spAutoFit/>
          </a:bodyPr>
          <a:lstStyle/>
          <a:p>
            <a:r>
              <a:rPr lang="nl-BE" dirty="0"/>
              <a:t>  40.000</a:t>
            </a:r>
          </a:p>
        </p:txBody>
      </p:sp>
      <p:sp>
        <p:nvSpPr>
          <p:cNvPr id="128" name="TextBox 127">
            <a:extLst>
              <a:ext uri="{FF2B5EF4-FFF2-40B4-BE49-F238E27FC236}">
                <a16:creationId xmlns:a16="http://schemas.microsoft.com/office/drawing/2014/main" id="{EB4A2C0B-A4A0-482A-BBFF-34BAED492523}"/>
              </a:ext>
            </a:extLst>
          </p:cNvPr>
          <p:cNvSpPr txBox="1"/>
          <p:nvPr/>
        </p:nvSpPr>
        <p:spPr>
          <a:xfrm>
            <a:off x="5569859" y="3195409"/>
            <a:ext cx="255198" cy="369332"/>
          </a:xfrm>
          <a:prstGeom prst="rect">
            <a:avLst/>
          </a:prstGeom>
          <a:noFill/>
        </p:spPr>
        <p:txBody>
          <a:bodyPr wrap="none" rtlCol="0">
            <a:spAutoFit/>
          </a:bodyPr>
          <a:lstStyle/>
          <a:p>
            <a:r>
              <a:rPr lang="nl-BE" dirty="0"/>
              <a:t>-</a:t>
            </a:r>
          </a:p>
        </p:txBody>
      </p:sp>
      <p:sp>
        <p:nvSpPr>
          <p:cNvPr id="131" name="TextBox 130">
            <a:extLst>
              <a:ext uri="{FF2B5EF4-FFF2-40B4-BE49-F238E27FC236}">
                <a16:creationId xmlns:a16="http://schemas.microsoft.com/office/drawing/2014/main" id="{1F82E7CD-9B8F-4DEF-AD1F-4464BAA1A289}"/>
              </a:ext>
            </a:extLst>
          </p:cNvPr>
          <p:cNvSpPr txBox="1"/>
          <p:nvPr/>
        </p:nvSpPr>
        <p:spPr>
          <a:xfrm>
            <a:off x="4531045" y="3195409"/>
            <a:ext cx="1158779" cy="369332"/>
          </a:xfrm>
          <a:prstGeom prst="rect">
            <a:avLst/>
          </a:prstGeom>
          <a:noFill/>
        </p:spPr>
        <p:txBody>
          <a:bodyPr wrap="none" rtlCol="0">
            <a:spAutoFit/>
          </a:bodyPr>
          <a:lstStyle/>
          <a:p>
            <a:r>
              <a:rPr lang="nl-BE" dirty="0" err="1"/>
              <a:t>Voorr.wijz</a:t>
            </a:r>
            <a:r>
              <a:rPr lang="nl-BE" dirty="0"/>
              <a:t>.</a:t>
            </a:r>
          </a:p>
        </p:txBody>
      </p:sp>
      <p:sp>
        <p:nvSpPr>
          <p:cNvPr id="137" name="TextBox 136">
            <a:extLst>
              <a:ext uri="{FF2B5EF4-FFF2-40B4-BE49-F238E27FC236}">
                <a16:creationId xmlns:a16="http://schemas.microsoft.com/office/drawing/2014/main" id="{0185A610-680F-4A63-9C4A-344C06DA36DD}"/>
              </a:ext>
            </a:extLst>
          </p:cNvPr>
          <p:cNvSpPr txBox="1"/>
          <p:nvPr/>
        </p:nvSpPr>
        <p:spPr>
          <a:xfrm>
            <a:off x="3482983" y="294516"/>
            <a:ext cx="2445478" cy="646331"/>
          </a:xfrm>
          <a:prstGeom prst="rect">
            <a:avLst/>
          </a:prstGeom>
          <a:noFill/>
        </p:spPr>
        <p:txBody>
          <a:bodyPr wrap="none" rtlCol="0">
            <a:spAutoFit/>
          </a:bodyPr>
          <a:lstStyle/>
          <a:p>
            <a:r>
              <a:rPr lang="nl-BE" sz="3600" b="1" dirty="0"/>
              <a:t>VOORRAAD</a:t>
            </a:r>
          </a:p>
        </p:txBody>
      </p:sp>
      <p:sp>
        <p:nvSpPr>
          <p:cNvPr id="9" name="TextBox 8">
            <a:extLst>
              <a:ext uri="{FF2B5EF4-FFF2-40B4-BE49-F238E27FC236}">
                <a16:creationId xmlns:a16="http://schemas.microsoft.com/office/drawing/2014/main" id="{53D1E33A-5F7B-4CF8-BF73-9AC85E0713F6}"/>
              </a:ext>
            </a:extLst>
          </p:cNvPr>
          <p:cNvSpPr txBox="1"/>
          <p:nvPr/>
        </p:nvSpPr>
        <p:spPr>
          <a:xfrm>
            <a:off x="2069195" y="4369872"/>
            <a:ext cx="652743" cy="369332"/>
          </a:xfrm>
          <a:prstGeom prst="rect">
            <a:avLst/>
          </a:prstGeom>
          <a:noFill/>
        </p:spPr>
        <p:txBody>
          <a:bodyPr wrap="none" rtlCol="0">
            <a:spAutoFit/>
          </a:bodyPr>
          <a:lstStyle/>
          <a:p>
            <a:r>
              <a:rPr lang="nl-BE" b="1" dirty="0"/>
              <a:t>2018</a:t>
            </a:r>
          </a:p>
        </p:txBody>
      </p:sp>
      <p:sp>
        <p:nvSpPr>
          <p:cNvPr id="87" name="TextBox 86">
            <a:extLst>
              <a:ext uri="{FF2B5EF4-FFF2-40B4-BE49-F238E27FC236}">
                <a16:creationId xmlns:a16="http://schemas.microsoft.com/office/drawing/2014/main" id="{49C74CA7-F481-447B-9986-1940C5D7177E}"/>
              </a:ext>
            </a:extLst>
          </p:cNvPr>
          <p:cNvSpPr txBox="1"/>
          <p:nvPr/>
        </p:nvSpPr>
        <p:spPr>
          <a:xfrm>
            <a:off x="3072863" y="4376629"/>
            <a:ext cx="652743" cy="369332"/>
          </a:xfrm>
          <a:prstGeom prst="rect">
            <a:avLst/>
          </a:prstGeom>
          <a:noFill/>
        </p:spPr>
        <p:txBody>
          <a:bodyPr wrap="none" rtlCol="0">
            <a:spAutoFit/>
          </a:bodyPr>
          <a:lstStyle/>
          <a:p>
            <a:r>
              <a:rPr lang="nl-BE" b="1" dirty="0"/>
              <a:t>2019</a:t>
            </a:r>
          </a:p>
        </p:txBody>
      </p:sp>
      <p:sp>
        <p:nvSpPr>
          <p:cNvPr id="89" name="TextBox 88">
            <a:extLst>
              <a:ext uri="{FF2B5EF4-FFF2-40B4-BE49-F238E27FC236}">
                <a16:creationId xmlns:a16="http://schemas.microsoft.com/office/drawing/2014/main" id="{FC09889B-6BD8-4480-AABC-140AAEBF0D94}"/>
              </a:ext>
            </a:extLst>
          </p:cNvPr>
          <p:cNvSpPr txBox="1"/>
          <p:nvPr/>
        </p:nvSpPr>
        <p:spPr>
          <a:xfrm>
            <a:off x="4052979" y="4376629"/>
            <a:ext cx="652743" cy="369332"/>
          </a:xfrm>
          <a:prstGeom prst="rect">
            <a:avLst/>
          </a:prstGeom>
          <a:noFill/>
        </p:spPr>
        <p:txBody>
          <a:bodyPr wrap="none" rtlCol="0">
            <a:spAutoFit/>
          </a:bodyPr>
          <a:lstStyle/>
          <a:p>
            <a:r>
              <a:rPr lang="nl-BE" b="1" dirty="0"/>
              <a:t>2020</a:t>
            </a:r>
          </a:p>
        </p:txBody>
      </p:sp>
      <p:sp>
        <p:nvSpPr>
          <p:cNvPr id="90" name="TextBox 89">
            <a:extLst>
              <a:ext uri="{FF2B5EF4-FFF2-40B4-BE49-F238E27FC236}">
                <a16:creationId xmlns:a16="http://schemas.microsoft.com/office/drawing/2014/main" id="{2633B540-E5EC-4DD1-8871-1D173056BF88}"/>
              </a:ext>
            </a:extLst>
          </p:cNvPr>
          <p:cNvSpPr txBox="1"/>
          <p:nvPr/>
        </p:nvSpPr>
        <p:spPr>
          <a:xfrm>
            <a:off x="628704" y="4691111"/>
            <a:ext cx="1077539" cy="369332"/>
          </a:xfrm>
          <a:prstGeom prst="rect">
            <a:avLst/>
          </a:prstGeom>
          <a:noFill/>
        </p:spPr>
        <p:txBody>
          <a:bodyPr wrap="none" rtlCol="0">
            <a:spAutoFit/>
          </a:bodyPr>
          <a:lstStyle/>
          <a:p>
            <a:r>
              <a:rPr lang="nl-BE" dirty="0"/>
              <a:t>Verkopen</a:t>
            </a:r>
          </a:p>
        </p:txBody>
      </p:sp>
      <p:sp>
        <p:nvSpPr>
          <p:cNvPr id="91" name="TextBox 90">
            <a:extLst>
              <a:ext uri="{FF2B5EF4-FFF2-40B4-BE49-F238E27FC236}">
                <a16:creationId xmlns:a16="http://schemas.microsoft.com/office/drawing/2014/main" id="{F88711E4-4A3A-4311-8903-730A52F3D3D5}"/>
              </a:ext>
            </a:extLst>
          </p:cNvPr>
          <p:cNvSpPr txBox="1"/>
          <p:nvPr/>
        </p:nvSpPr>
        <p:spPr>
          <a:xfrm>
            <a:off x="563445" y="5033925"/>
            <a:ext cx="1127488" cy="369332"/>
          </a:xfrm>
          <a:prstGeom prst="rect">
            <a:avLst/>
          </a:prstGeom>
          <a:noFill/>
        </p:spPr>
        <p:txBody>
          <a:bodyPr wrap="none" rtlCol="0">
            <a:spAutoFit/>
          </a:bodyPr>
          <a:lstStyle/>
          <a:p>
            <a:r>
              <a:rPr lang="nl-BE" dirty="0"/>
              <a:t>Aankopen</a:t>
            </a:r>
          </a:p>
        </p:txBody>
      </p:sp>
      <p:sp>
        <p:nvSpPr>
          <p:cNvPr id="93" name="TextBox 92">
            <a:extLst>
              <a:ext uri="{FF2B5EF4-FFF2-40B4-BE49-F238E27FC236}">
                <a16:creationId xmlns:a16="http://schemas.microsoft.com/office/drawing/2014/main" id="{614B89BB-926B-4EB5-A38F-A3AD3471B885}"/>
              </a:ext>
            </a:extLst>
          </p:cNvPr>
          <p:cNvSpPr txBox="1"/>
          <p:nvPr/>
        </p:nvSpPr>
        <p:spPr>
          <a:xfrm>
            <a:off x="3912049" y="4710889"/>
            <a:ext cx="827471" cy="369332"/>
          </a:xfrm>
          <a:prstGeom prst="rect">
            <a:avLst/>
          </a:prstGeom>
          <a:noFill/>
        </p:spPr>
        <p:txBody>
          <a:bodyPr wrap="none" rtlCol="0">
            <a:spAutoFit/>
          </a:bodyPr>
          <a:lstStyle/>
          <a:p>
            <a:r>
              <a:rPr lang="nl-BE" dirty="0">
                <a:solidFill>
                  <a:srgbClr val="0070C0"/>
                </a:solidFill>
              </a:rPr>
              <a:t>90.000</a:t>
            </a:r>
          </a:p>
        </p:txBody>
      </p:sp>
      <p:sp>
        <p:nvSpPr>
          <p:cNvPr id="94" name="TextBox 93">
            <a:extLst>
              <a:ext uri="{FF2B5EF4-FFF2-40B4-BE49-F238E27FC236}">
                <a16:creationId xmlns:a16="http://schemas.microsoft.com/office/drawing/2014/main" id="{2B349EE9-6347-464A-B6BA-964F121A1257}"/>
              </a:ext>
            </a:extLst>
          </p:cNvPr>
          <p:cNvSpPr txBox="1"/>
          <p:nvPr/>
        </p:nvSpPr>
        <p:spPr>
          <a:xfrm>
            <a:off x="3892442" y="5079875"/>
            <a:ext cx="898003" cy="369332"/>
          </a:xfrm>
          <a:prstGeom prst="rect">
            <a:avLst/>
          </a:prstGeom>
          <a:noFill/>
        </p:spPr>
        <p:txBody>
          <a:bodyPr wrap="none" rtlCol="0">
            <a:spAutoFit/>
          </a:bodyPr>
          <a:lstStyle/>
          <a:p>
            <a:r>
              <a:rPr lang="nl-BE" dirty="0">
                <a:solidFill>
                  <a:schemeClr val="accent6">
                    <a:lumMod val="75000"/>
                  </a:schemeClr>
                </a:solidFill>
              </a:rPr>
              <a:t>-75.000</a:t>
            </a:r>
          </a:p>
        </p:txBody>
      </p:sp>
      <p:cxnSp>
        <p:nvCxnSpPr>
          <p:cNvPr id="11" name="Straight Connector 10">
            <a:extLst>
              <a:ext uri="{FF2B5EF4-FFF2-40B4-BE49-F238E27FC236}">
                <a16:creationId xmlns:a16="http://schemas.microsoft.com/office/drawing/2014/main" id="{7EB8EB17-D8F7-4079-8AA5-5343B2D13029}"/>
              </a:ext>
            </a:extLst>
          </p:cNvPr>
          <p:cNvCxnSpPr/>
          <p:nvPr/>
        </p:nvCxnSpPr>
        <p:spPr>
          <a:xfrm>
            <a:off x="3910822" y="5708953"/>
            <a:ext cx="827471" cy="0"/>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34B8BC5A-7D2D-48B9-BED1-1CE3135AFB0F}"/>
              </a:ext>
            </a:extLst>
          </p:cNvPr>
          <p:cNvSpPr txBox="1"/>
          <p:nvPr/>
        </p:nvSpPr>
        <p:spPr>
          <a:xfrm>
            <a:off x="586407" y="5339781"/>
            <a:ext cx="1158779" cy="369332"/>
          </a:xfrm>
          <a:prstGeom prst="rect">
            <a:avLst/>
          </a:prstGeom>
          <a:noFill/>
        </p:spPr>
        <p:txBody>
          <a:bodyPr wrap="none" rtlCol="0">
            <a:spAutoFit/>
          </a:bodyPr>
          <a:lstStyle/>
          <a:p>
            <a:r>
              <a:rPr lang="nl-BE" dirty="0" err="1"/>
              <a:t>Voorr.wijz</a:t>
            </a:r>
            <a:r>
              <a:rPr lang="nl-BE" dirty="0"/>
              <a:t>.</a:t>
            </a:r>
          </a:p>
        </p:txBody>
      </p:sp>
      <p:sp>
        <p:nvSpPr>
          <p:cNvPr id="114" name="TextBox 113">
            <a:extLst>
              <a:ext uri="{FF2B5EF4-FFF2-40B4-BE49-F238E27FC236}">
                <a16:creationId xmlns:a16="http://schemas.microsoft.com/office/drawing/2014/main" id="{F6205056-C752-4059-9E19-AEF9D60E8F99}"/>
              </a:ext>
            </a:extLst>
          </p:cNvPr>
          <p:cNvSpPr txBox="1"/>
          <p:nvPr/>
        </p:nvSpPr>
        <p:spPr>
          <a:xfrm>
            <a:off x="3791487" y="5339621"/>
            <a:ext cx="1003801" cy="369332"/>
          </a:xfrm>
          <a:prstGeom prst="rect">
            <a:avLst/>
          </a:prstGeom>
          <a:noFill/>
        </p:spPr>
        <p:txBody>
          <a:bodyPr wrap="none" rtlCol="0">
            <a:spAutoFit/>
          </a:bodyPr>
          <a:lstStyle/>
          <a:p>
            <a:r>
              <a:rPr lang="nl-BE" dirty="0"/>
              <a:t>  -40.000</a:t>
            </a:r>
          </a:p>
        </p:txBody>
      </p:sp>
      <p:sp>
        <p:nvSpPr>
          <p:cNvPr id="117" name="TextBox 116">
            <a:extLst>
              <a:ext uri="{FF2B5EF4-FFF2-40B4-BE49-F238E27FC236}">
                <a16:creationId xmlns:a16="http://schemas.microsoft.com/office/drawing/2014/main" id="{046EA206-9A24-4443-9629-8DB97E76E58A}"/>
              </a:ext>
            </a:extLst>
          </p:cNvPr>
          <p:cNvSpPr txBox="1"/>
          <p:nvPr/>
        </p:nvSpPr>
        <p:spPr>
          <a:xfrm>
            <a:off x="585731" y="5755232"/>
            <a:ext cx="1373196" cy="369332"/>
          </a:xfrm>
          <a:prstGeom prst="rect">
            <a:avLst/>
          </a:prstGeom>
          <a:noFill/>
        </p:spPr>
        <p:txBody>
          <a:bodyPr wrap="none" rtlCol="0">
            <a:spAutoFit/>
          </a:bodyPr>
          <a:lstStyle/>
          <a:p>
            <a:r>
              <a:rPr lang="nl-BE" dirty="0" err="1"/>
              <a:t>Bruto-marge</a:t>
            </a:r>
            <a:endParaRPr lang="nl-BE" dirty="0"/>
          </a:p>
        </p:txBody>
      </p:sp>
      <p:sp>
        <p:nvSpPr>
          <p:cNvPr id="118" name="TextBox 117">
            <a:extLst>
              <a:ext uri="{FF2B5EF4-FFF2-40B4-BE49-F238E27FC236}">
                <a16:creationId xmlns:a16="http://schemas.microsoft.com/office/drawing/2014/main" id="{57FB2FD7-5AA5-4AB2-9984-D5D6FD4F00E2}"/>
              </a:ext>
            </a:extLst>
          </p:cNvPr>
          <p:cNvSpPr txBox="1"/>
          <p:nvPr/>
        </p:nvSpPr>
        <p:spPr>
          <a:xfrm>
            <a:off x="3840537" y="5754187"/>
            <a:ext cx="1003801" cy="369332"/>
          </a:xfrm>
          <a:prstGeom prst="rect">
            <a:avLst/>
          </a:prstGeom>
          <a:noFill/>
        </p:spPr>
        <p:txBody>
          <a:bodyPr wrap="none" rtlCol="0">
            <a:spAutoFit/>
          </a:bodyPr>
          <a:lstStyle/>
          <a:p>
            <a:r>
              <a:rPr lang="nl-BE" dirty="0"/>
              <a:t>  -25.000</a:t>
            </a:r>
          </a:p>
        </p:txBody>
      </p:sp>
      <p:cxnSp>
        <p:nvCxnSpPr>
          <p:cNvPr id="6" name="Straight Arrow Connector 5">
            <a:extLst>
              <a:ext uri="{FF2B5EF4-FFF2-40B4-BE49-F238E27FC236}">
                <a16:creationId xmlns:a16="http://schemas.microsoft.com/office/drawing/2014/main" id="{4D01291A-D05D-45F8-A4C9-04B8FC4DAC62}"/>
              </a:ext>
            </a:extLst>
          </p:cNvPr>
          <p:cNvCxnSpPr>
            <a:cxnSpLocks/>
            <a:stCxn id="150" idx="3"/>
          </p:cNvCxnSpPr>
          <p:nvPr/>
        </p:nvCxnSpPr>
        <p:spPr>
          <a:xfrm flipV="1">
            <a:off x="2866969" y="5449207"/>
            <a:ext cx="2499962" cy="500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BD627050-5A91-4861-A063-C00738391FA5}"/>
              </a:ext>
            </a:extLst>
          </p:cNvPr>
          <p:cNvCxnSpPr>
            <a:cxnSpLocks/>
            <a:stCxn id="147" idx="3"/>
          </p:cNvCxnSpPr>
          <p:nvPr/>
        </p:nvCxnSpPr>
        <p:spPr>
          <a:xfrm>
            <a:off x="2900712" y="5252223"/>
            <a:ext cx="2466219" cy="133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B7ECFE1-B8EA-47E0-8068-E4E9F22BC792}"/>
              </a:ext>
            </a:extLst>
          </p:cNvPr>
          <p:cNvSpPr txBox="1"/>
          <p:nvPr/>
        </p:nvSpPr>
        <p:spPr>
          <a:xfrm>
            <a:off x="5305568" y="5241661"/>
            <a:ext cx="758541" cy="369332"/>
          </a:xfrm>
          <a:prstGeom prst="rect">
            <a:avLst/>
          </a:prstGeom>
          <a:noFill/>
        </p:spPr>
        <p:txBody>
          <a:bodyPr wrap="none" rtlCol="0">
            <a:spAutoFit/>
          </a:bodyPr>
          <a:lstStyle/>
          <a:p>
            <a:r>
              <a:rPr lang="nl-BE" dirty="0"/>
              <a:t>17,8%</a:t>
            </a:r>
          </a:p>
        </p:txBody>
      </p:sp>
      <p:cxnSp>
        <p:nvCxnSpPr>
          <p:cNvPr id="119" name="Straight Arrow Connector 118">
            <a:extLst>
              <a:ext uri="{FF2B5EF4-FFF2-40B4-BE49-F238E27FC236}">
                <a16:creationId xmlns:a16="http://schemas.microsoft.com/office/drawing/2014/main" id="{EE90087C-6230-4BBE-BA34-F87B36D30237}"/>
              </a:ext>
            </a:extLst>
          </p:cNvPr>
          <p:cNvCxnSpPr>
            <a:cxnSpLocks/>
            <a:stCxn id="143" idx="1"/>
          </p:cNvCxnSpPr>
          <p:nvPr/>
        </p:nvCxnSpPr>
        <p:spPr>
          <a:xfrm flipV="1">
            <a:off x="2931844" y="5481121"/>
            <a:ext cx="3261968" cy="457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487E7A12-11D2-4B62-B820-9A73FDA08821}"/>
              </a:ext>
            </a:extLst>
          </p:cNvPr>
          <p:cNvCxnSpPr>
            <a:cxnSpLocks/>
            <a:stCxn id="146" idx="3"/>
            <a:endCxn id="122" idx="1"/>
          </p:cNvCxnSpPr>
          <p:nvPr/>
        </p:nvCxnSpPr>
        <p:spPr>
          <a:xfrm>
            <a:off x="2895293" y="4906513"/>
            <a:ext cx="3300852" cy="530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E45E5318-BD6D-46D7-8803-A16B20A57576}"/>
              </a:ext>
            </a:extLst>
          </p:cNvPr>
          <p:cNvSpPr txBox="1"/>
          <p:nvPr/>
        </p:nvSpPr>
        <p:spPr>
          <a:xfrm>
            <a:off x="6196145" y="5252346"/>
            <a:ext cx="758541" cy="369332"/>
          </a:xfrm>
          <a:prstGeom prst="rect">
            <a:avLst/>
          </a:prstGeom>
          <a:noFill/>
        </p:spPr>
        <p:txBody>
          <a:bodyPr wrap="none" rtlCol="0">
            <a:spAutoFit/>
          </a:bodyPr>
          <a:lstStyle/>
          <a:p>
            <a:r>
              <a:rPr lang="nl-BE" dirty="0"/>
              <a:t>15,1%</a:t>
            </a:r>
          </a:p>
        </p:txBody>
      </p:sp>
      <p:cxnSp>
        <p:nvCxnSpPr>
          <p:cNvPr id="123" name="Straight Arrow Connector 122">
            <a:extLst>
              <a:ext uri="{FF2B5EF4-FFF2-40B4-BE49-F238E27FC236}">
                <a16:creationId xmlns:a16="http://schemas.microsoft.com/office/drawing/2014/main" id="{BAA751EB-D7BC-4F2C-8884-091FF1225AA7}"/>
              </a:ext>
            </a:extLst>
          </p:cNvPr>
          <p:cNvCxnSpPr>
            <a:cxnSpLocks/>
            <a:stCxn id="140" idx="1"/>
            <a:endCxn id="24" idx="1"/>
          </p:cNvCxnSpPr>
          <p:nvPr/>
        </p:nvCxnSpPr>
        <p:spPr>
          <a:xfrm flipV="1">
            <a:off x="2830935" y="4622677"/>
            <a:ext cx="3190835" cy="61898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6D48B606-FE55-4BB2-8187-AF00B7D0E66C}"/>
              </a:ext>
            </a:extLst>
          </p:cNvPr>
          <p:cNvCxnSpPr>
            <a:cxnSpLocks/>
            <a:endCxn id="126" idx="0"/>
          </p:cNvCxnSpPr>
          <p:nvPr/>
        </p:nvCxnSpPr>
        <p:spPr>
          <a:xfrm flipH="1">
            <a:off x="6527944" y="2949786"/>
            <a:ext cx="875296" cy="127061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003DF565-EF5E-4BFA-83C5-1E0A005E8621}"/>
              </a:ext>
            </a:extLst>
          </p:cNvPr>
          <p:cNvSpPr txBox="1"/>
          <p:nvPr/>
        </p:nvSpPr>
        <p:spPr>
          <a:xfrm>
            <a:off x="6114208" y="4220397"/>
            <a:ext cx="827471" cy="369332"/>
          </a:xfrm>
          <a:prstGeom prst="rect">
            <a:avLst/>
          </a:prstGeom>
          <a:noFill/>
        </p:spPr>
        <p:txBody>
          <a:bodyPr wrap="none" rtlCol="0">
            <a:spAutoFit/>
          </a:bodyPr>
          <a:lstStyle/>
          <a:p>
            <a:r>
              <a:rPr lang="nl-BE" dirty="0">
                <a:solidFill>
                  <a:srgbClr val="7030A0"/>
                </a:solidFill>
              </a:rPr>
              <a:t>45.000</a:t>
            </a:r>
          </a:p>
        </p:txBody>
      </p:sp>
      <p:sp>
        <p:nvSpPr>
          <p:cNvPr id="24" name="TextBox 23">
            <a:extLst>
              <a:ext uri="{FF2B5EF4-FFF2-40B4-BE49-F238E27FC236}">
                <a16:creationId xmlns:a16="http://schemas.microsoft.com/office/drawing/2014/main" id="{600C7964-873E-4E26-8C5C-7E9DAB68EE71}"/>
              </a:ext>
            </a:extLst>
          </p:cNvPr>
          <p:cNvSpPr txBox="1"/>
          <p:nvPr/>
        </p:nvSpPr>
        <p:spPr>
          <a:xfrm>
            <a:off x="6021770" y="4438011"/>
            <a:ext cx="1702710" cy="369332"/>
          </a:xfrm>
          <a:prstGeom prst="rect">
            <a:avLst/>
          </a:prstGeom>
          <a:noFill/>
        </p:spPr>
        <p:txBody>
          <a:bodyPr wrap="none" rtlCol="0">
            <a:spAutoFit/>
          </a:bodyPr>
          <a:lstStyle/>
          <a:p>
            <a:r>
              <a:rPr lang="nl-BE" dirty="0">
                <a:solidFill>
                  <a:srgbClr val="7030A0"/>
                </a:solidFill>
              </a:rPr>
              <a:t>130.000+10.000</a:t>
            </a:r>
          </a:p>
        </p:txBody>
      </p:sp>
      <p:cxnSp>
        <p:nvCxnSpPr>
          <p:cNvPr id="29" name="Straight Connector 28">
            <a:extLst>
              <a:ext uri="{FF2B5EF4-FFF2-40B4-BE49-F238E27FC236}">
                <a16:creationId xmlns:a16="http://schemas.microsoft.com/office/drawing/2014/main" id="{AA8B9002-CD19-472A-81B8-825248A72B82}"/>
              </a:ext>
            </a:extLst>
          </p:cNvPr>
          <p:cNvCxnSpPr>
            <a:cxnSpLocks/>
          </p:cNvCxnSpPr>
          <p:nvPr/>
        </p:nvCxnSpPr>
        <p:spPr>
          <a:xfrm>
            <a:off x="6140700" y="4507670"/>
            <a:ext cx="1514528"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5113B030-2EE1-4520-86F7-A9A6855458DE}"/>
              </a:ext>
            </a:extLst>
          </p:cNvPr>
          <p:cNvSpPr txBox="1"/>
          <p:nvPr/>
        </p:nvSpPr>
        <p:spPr>
          <a:xfrm>
            <a:off x="6806036" y="4206187"/>
            <a:ext cx="688009" cy="369332"/>
          </a:xfrm>
          <a:prstGeom prst="rect">
            <a:avLst/>
          </a:prstGeom>
          <a:noFill/>
        </p:spPr>
        <p:txBody>
          <a:bodyPr wrap="none" rtlCol="0">
            <a:spAutoFit/>
          </a:bodyPr>
          <a:lstStyle/>
          <a:p>
            <a:r>
              <a:rPr lang="nl-BE" dirty="0">
                <a:solidFill>
                  <a:srgbClr val="7030A0"/>
                </a:solidFill>
              </a:rPr>
              <a:t>x 365</a:t>
            </a:r>
          </a:p>
        </p:txBody>
      </p:sp>
      <p:sp>
        <p:nvSpPr>
          <p:cNvPr id="134" name="TextBox 133">
            <a:extLst>
              <a:ext uri="{FF2B5EF4-FFF2-40B4-BE49-F238E27FC236}">
                <a16:creationId xmlns:a16="http://schemas.microsoft.com/office/drawing/2014/main" id="{5D0DED30-7B44-4124-A0A6-7CB23497FAE2}"/>
              </a:ext>
            </a:extLst>
          </p:cNvPr>
          <p:cNvSpPr txBox="1"/>
          <p:nvPr/>
        </p:nvSpPr>
        <p:spPr>
          <a:xfrm>
            <a:off x="7564398" y="4311236"/>
            <a:ext cx="1333698" cy="369332"/>
          </a:xfrm>
          <a:prstGeom prst="rect">
            <a:avLst/>
          </a:prstGeom>
          <a:noFill/>
        </p:spPr>
        <p:txBody>
          <a:bodyPr wrap="none" rtlCol="0">
            <a:spAutoFit/>
          </a:bodyPr>
          <a:lstStyle/>
          <a:p>
            <a:r>
              <a:rPr lang="nl-BE" dirty="0">
                <a:solidFill>
                  <a:srgbClr val="7030A0"/>
                </a:solidFill>
              </a:rPr>
              <a:t>= 117 dagen</a:t>
            </a:r>
          </a:p>
        </p:txBody>
      </p:sp>
      <p:sp>
        <p:nvSpPr>
          <p:cNvPr id="138" name="TextBox 137">
            <a:extLst>
              <a:ext uri="{FF2B5EF4-FFF2-40B4-BE49-F238E27FC236}">
                <a16:creationId xmlns:a16="http://schemas.microsoft.com/office/drawing/2014/main" id="{545370DB-F245-43C4-A8BE-E315B37378C8}"/>
              </a:ext>
            </a:extLst>
          </p:cNvPr>
          <p:cNvSpPr txBox="1"/>
          <p:nvPr/>
        </p:nvSpPr>
        <p:spPr>
          <a:xfrm>
            <a:off x="5223826" y="5453904"/>
            <a:ext cx="856095" cy="523220"/>
          </a:xfrm>
          <a:prstGeom prst="rect">
            <a:avLst/>
          </a:prstGeom>
          <a:noFill/>
        </p:spPr>
        <p:txBody>
          <a:bodyPr wrap="square" rtlCol="0">
            <a:spAutoFit/>
          </a:bodyPr>
          <a:lstStyle/>
          <a:p>
            <a:pPr algn="ctr"/>
            <a:r>
              <a:rPr lang="nl-BE" sz="1400" dirty="0"/>
              <a:t>Marge op </a:t>
            </a:r>
            <a:r>
              <a:rPr lang="nl-BE" sz="1400" dirty="0" err="1"/>
              <a:t>aank</a:t>
            </a:r>
            <a:r>
              <a:rPr lang="nl-BE" sz="1400" dirty="0"/>
              <a:t>.</a:t>
            </a:r>
          </a:p>
        </p:txBody>
      </p:sp>
      <p:sp>
        <p:nvSpPr>
          <p:cNvPr id="139" name="TextBox 138">
            <a:extLst>
              <a:ext uri="{FF2B5EF4-FFF2-40B4-BE49-F238E27FC236}">
                <a16:creationId xmlns:a16="http://schemas.microsoft.com/office/drawing/2014/main" id="{051E1CC3-8C2D-4FF8-BEEC-FC03D8108C96}"/>
              </a:ext>
            </a:extLst>
          </p:cNvPr>
          <p:cNvSpPr txBox="1"/>
          <p:nvPr/>
        </p:nvSpPr>
        <p:spPr>
          <a:xfrm>
            <a:off x="6166996" y="5477694"/>
            <a:ext cx="856095" cy="523220"/>
          </a:xfrm>
          <a:prstGeom prst="rect">
            <a:avLst/>
          </a:prstGeom>
          <a:noFill/>
        </p:spPr>
        <p:txBody>
          <a:bodyPr wrap="square" rtlCol="0">
            <a:spAutoFit/>
          </a:bodyPr>
          <a:lstStyle/>
          <a:p>
            <a:pPr algn="ctr"/>
            <a:r>
              <a:rPr lang="nl-BE" sz="1400" dirty="0"/>
              <a:t>Marge op </a:t>
            </a:r>
            <a:r>
              <a:rPr lang="nl-BE" sz="1400" dirty="0" err="1"/>
              <a:t>verk</a:t>
            </a:r>
            <a:r>
              <a:rPr lang="nl-BE" sz="1400" dirty="0"/>
              <a:t>.</a:t>
            </a:r>
          </a:p>
        </p:txBody>
      </p:sp>
      <p:sp>
        <p:nvSpPr>
          <p:cNvPr id="132" name="TextBox 131">
            <a:extLst>
              <a:ext uri="{FF2B5EF4-FFF2-40B4-BE49-F238E27FC236}">
                <a16:creationId xmlns:a16="http://schemas.microsoft.com/office/drawing/2014/main" id="{D85F35C4-0353-465C-AA94-F8C54ACD2F65}"/>
              </a:ext>
            </a:extLst>
          </p:cNvPr>
          <p:cNvSpPr txBox="1"/>
          <p:nvPr/>
        </p:nvSpPr>
        <p:spPr>
          <a:xfrm>
            <a:off x="2896048" y="4711285"/>
            <a:ext cx="944489" cy="369332"/>
          </a:xfrm>
          <a:prstGeom prst="rect">
            <a:avLst/>
          </a:prstGeom>
          <a:noFill/>
        </p:spPr>
        <p:txBody>
          <a:bodyPr wrap="none" rtlCol="0">
            <a:spAutoFit/>
          </a:bodyPr>
          <a:lstStyle/>
          <a:p>
            <a:r>
              <a:rPr lang="nl-BE" dirty="0">
                <a:solidFill>
                  <a:srgbClr val="0070C0"/>
                </a:solidFill>
              </a:rPr>
              <a:t>150.000</a:t>
            </a:r>
          </a:p>
        </p:txBody>
      </p:sp>
      <p:sp>
        <p:nvSpPr>
          <p:cNvPr id="140" name="TextBox 139">
            <a:extLst>
              <a:ext uri="{FF2B5EF4-FFF2-40B4-BE49-F238E27FC236}">
                <a16:creationId xmlns:a16="http://schemas.microsoft.com/office/drawing/2014/main" id="{AD8A9E95-CFE5-48E5-88B0-58213809BFE8}"/>
              </a:ext>
            </a:extLst>
          </p:cNvPr>
          <p:cNvSpPr txBox="1"/>
          <p:nvPr/>
        </p:nvSpPr>
        <p:spPr>
          <a:xfrm>
            <a:off x="2830935" y="5056995"/>
            <a:ext cx="1015021" cy="369332"/>
          </a:xfrm>
          <a:prstGeom prst="rect">
            <a:avLst/>
          </a:prstGeom>
          <a:noFill/>
        </p:spPr>
        <p:txBody>
          <a:bodyPr wrap="none" rtlCol="0">
            <a:spAutoFit/>
          </a:bodyPr>
          <a:lstStyle/>
          <a:p>
            <a:r>
              <a:rPr lang="nl-BE" dirty="0">
                <a:solidFill>
                  <a:schemeClr val="accent6">
                    <a:lumMod val="75000"/>
                  </a:schemeClr>
                </a:solidFill>
              </a:rPr>
              <a:t>-125.000</a:t>
            </a:r>
          </a:p>
        </p:txBody>
      </p:sp>
      <p:sp>
        <p:nvSpPr>
          <p:cNvPr id="141" name="TextBox 140">
            <a:extLst>
              <a:ext uri="{FF2B5EF4-FFF2-40B4-BE49-F238E27FC236}">
                <a16:creationId xmlns:a16="http://schemas.microsoft.com/office/drawing/2014/main" id="{60B4CE39-D854-4B52-80C7-505EA68F2A87}"/>
              </a:ext>
            </a:extLst>
          </p:cNvPr>
          <p:cNvSpPr txBox="1"/>
          <p:nvPr/>
        </p:nvSpPr>
        <p:spPr>
          <a:xfrm>
            <a:off x="2808860" y="5367173"/>
            <a:ext cx="1048685" cy="369332"/>
          </a:xfrm>
          <a:prstGeom prst="rect">
            <a:avLst/>
          </a:prstGeom>
          <a:noFill/>
        </p:spPr>
        <p:txBody>
          <a:bodyPr wrap="none" rtlCol="0">
            <a:spAutoFit/>
          </a:bodyPr>
          <a:lstStyle/>
          <a:p>
            <a:r>
              <a:rPr lang="nl-BE" dirty="0"/>
              <a:t>  +25.000</a:t>
            </a:r>
          </a:p>
        </p:txBody>
      </p:sp>
      <p:cxnSp>
        <p:nvCxnSpPr>
          <p:cNvPr id="142" name="Straight Connector 141">
            <a:extLst>
              <a:ext uri="{FF2B5EF4-FFF2-40B4-BE49-F238E27FC236}">
                <a16:creationId xmlns:a16="http://schemas.microsoft.com/office/drawing/2014/main" id="{76E4C789-CA2A-4F4F-90C5-1894953F4A42}"/>
              </a:ext>
            </a:extLst>
          </p:cNvPr>
          <p:cNvCxnSpPr/>
          <p:nvPr/>
        </p:nvCxnSpPr>
        <p:spPr>
          <a:xfrm>
            <a:off x="3013066" y="5708953"/>
            <a:ext cx="827471" cy="0"/>
          </a:xfrm>
          <a:prstGeom prst="line">
            <a:avLst/>
          </a:prstGeom>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8C2A24D7-E895-40D5-9B61-24D3AAB089FE}"/>
              </a:ext>
            </a:extLst>
          </p:cNvPr>
          <p:cNvSpPr txBox="1"/>
          <p:nvPr/>
        </p:nvSpPr>
        <p:spPr>
          <a:xfrm>
            <a:off x="2931844" y="5754187"/>
            <a:ext cx="933269" cy="369332"/>
          </a:xfrm>
          <a:prstGeom prst="rect">
            <a:avLst/>
          </a:prstGeom>
          <a:noFill/>
        </p:spPr>
        <p:txBody>
          <a:bodyPr wrap="none" rtlCol="0">
            <a:spAutoFit/>
          </a:bodyPr>
          <a:lstStyle/>
          <a:p>
            <a:r>
              <a:rPr lang="nl-BE" dirty="0"/>
              <a:t>  50.000</a:t>
            </a:r>
          </a:p>
        </p:txBody>
      </p:sp>
      <p:sp>
        <p:nvSpPr>
          <p:cNvPr id="144" name="TextBox 143">
            <a:extLst>
              <a:ext uri="{FF2B5EF4-FFF2-40B4-BE49-F238E27FC236}">
                <a16:creationId xmlns:a16="http://schemas.microsoft.com/office/drawing/2014/main" id="{68667990-8BC7-4315-B0D5-AF334D7ECA48}"/>
              </a:ext>
            </a:extLst>
          </p:cNvPr>
          <p:cNvSpPr txBox="1"/>
          <p:nvPr/>
        </p:nvSpPr>
        <p:spPr>
          <a:xfrm>
            <a:off x="5366931" y="4895341"/>
            <a:ext cx="524503" cy="292388"/>
          </a:xfrm>
          <a:prstGeom prst="rect">
            <a:avLst/>
          </a:prstGeom>
          <a:noFill/>
        </p:spPr>
        <p:txBody>
          <a:bodyPr wrap="none" rtlCol="0">
            <a:spAutoFit/>
          </a:bodyPr>
          <a:lstStyle/>
          <a:p>
            <a:r>
              <a:rPr lang="nl-BE" sz="1300" dirty="0">
                <a:solidFill>
                  <a:srgbClr val="FF0000"/>
                </a:solidFill>
              </a:rPr>
              <a:t>-22%</a:t>
            </a:r>
          </a:p>
        </p:txBody>
      </p:sp>
      <p:sp>
        <p:nvSpPr>
          <p:cNvPr id="145" name="TextBox 144">
            <a:extLst>
              <a:ext uri="{FF2B5EF4-FFF2-40B4-BE49-F238E27FC236}">
                <a16:creationId xmlns:a16="http://schemas.microsoft.com/office/drawing/2014/main" id="{FEC746C7-3DF8-4EB3-A121-F0F43BE842C4}"/>
              </a:ext>
            </a:extLst>
          </p:cNvPr>
          <p:cNvSpPr txBox="1"/>
          <p:nvPr/>
        </p:nvSpPr>
        <p:spPr>
          <a:xfrm>
            <a:off x="6260503" y="4890748"/>
            <a:ext cx="524503" cy="292388"/>
          </a:xfrm>
          <a:prstGeom prst="rect">
            <a:avLst/>
          </a:prstGeom>
          <a:noFill/>
        </p:spPr>
        <p:txBody>
          <a:bodyPr wrap="none" rtlCol="0">
            <a:spAutoFit/>
          </a:bodyPr>
          <a:lstStyle/>
          <a:p>
            <a:r>
              <a:rPr lang="nl-BE" sz="1300" dirty="0">
                <a:solidFill>
                  <a:srgbClr val="FF0000"/>
                </a:solidFill>
              </a:rPr>
              <a:t>-27%</a:t>
            </a:r>
          </a:p>
        </p:txBody>
      </p:sp>
      <p:sp>
        <p:nvSpPr>
          <p:cNvPr id="135" name="Rectangle 134">
            <a:extLst>
              <a:ext uri="{FF2B5EF4-FFF2-40B4-BE49-F238E27FC236}">
                <a16:creationId xmlns:a16="http://schemas.microsoft.com/office/drawing/2014/main" id="{C8DD384C-5742-49DF-B0C8-6BBC4A542334}"/>
              </a:ext>
            </a:extLst>
          </p:cNvPr>
          <p:cNvSpPr/>
          <p:nvPr/>
        </p:nvSpPr>
        <p:spPr>
          <a:xfrm>
            <a:off x="1937976" y="5156058"/>
            <a:ext cx="920289" cy="51736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6" name="TextBox 145">
            <a:extLst>
              <a:ext uri="{FF2B5EF4-FFF2-40B4-BE49-F238E27FC236}">
                <a16:creationId xmlns:a16="http://schemas.microsoft.com/office/drawing/2014/main" id="{00BA228C-13C9-4982-8821-69B52E1AECF2}"/>
              </a:ext>
            </a:extLst>
          </p:cNvPr>
          <p:cNvSpPr txBox="1"/>
          <p:nvPr/>
        </p:nvSpPr>
        <p:spPr>
          <a:xfrm>
            <a:off x="1950804" y="4721847"/>
            <a:ext cx="944489" cy="369332"/>
          </a:xfrm>
          <a:prstGeom prst="rect">
            <a:avLst/>
          </a:prstGeom>
          <a:noFill/>
        </p:spPr>
        <p:txBody>
          <a:bodyPr wrap="none" rtlCol="0">
            <a:spAutoFit/>
          </a:bodyPr>
          <a:lstStyle/>
          <a:p>
            <a:r>
              <a:rPr lang="nl-BE" dirty="0">
                <a:solidFill>
                  <a:srgbClr val="0070C0"/>
                </a:solidFill>
              </a:rPr>
              <a:t>165.000</a:t>
            </a:r>
          </a:p>
        </p:txBody>
      </p:sp>
      <p:sp>
        <p:nvSpPr>
          <p:cNvPr id="147" name="TextBox 146">
            <a:extLst>
              <a:ext uri="{FF2B5EF4-FFF2-40B4-BE49-F238E27FC236}">
                <a16:creationId xmlns:a16="http://schemas.microsoft.com/office/drawing/2014/main" id="{7C1C2777-6F12-4DA9-906D-58211ADBDA7E}"/>
              </a:ext>
            </a:extLst>
          </p:cNvPr>
          <p:cNvSpPr txBox="1"/>
          <p:nvPr/>
        </p:nvSpPr>
        <p:spPr>
          <a:xfrm>
            <a:off x="1885691" y="5067557"/>
            <a:ext cx="1015021" cy="369332"/>
          </a:xfrm>
          <a:prstGeom prst="rect">
            <a:avLst/>
          </a:prstGeom>
          <a:noFill/>
        </p:spPr>
        <p:txBody>
          <a:bodyPr wrap="none" rtlCol="0">
            <a:spAutoFit/>
          </a:bodyPr>
          <a:lstStyle/>
          <a:p>
            <a:r>
              <a:rPr lang="nl-BE" dirty="0">
                <a:solidFill>
                  <a:schemeClr val="accent6">
                    <a:lumMod val="75000"/>
                  </a:schemeClr>
                </a:solidFill>
              </a:rPr>
              <a:t>-130.000</a:t>
            </a:r>
          </a:p>
        </p:txBody>
      </p:sp>
      <p:sp>
        <p:nvSpPr>
          <p:cNvPr id="148" name="TextBox 147">
            <a:extLst>
              <a:ext uri="{FF2B5EF4-FFF2-40B4-BE49-F238E27FC236}">
                <a16:creationId xmlns:a16="http://schemas.microsoft.com/office/drawing/2014/main" id="{5CF22AA7-6072-4CC3-96CA-EA09F09A180A}"/>
              </a:ext>
            </a:extLst>
          </p:cNvPr>
          <p:cNvSpPr txBox="1"/>
          <p:nvPr/>
        </p:nvSpPr>
        <p:spPr>
          <a:xfrm>
            <a:off x="1895759" y="5380534"/>
            <a:ext cx="1003801" cy="369332"/>
          </a:xfrm>
          <a:prstGeom prst="rect">
            <a:avLst/>
          </a:prstGeom>
          <a:noFill/>
        </p:spPr>
        <p:txBody>
          <a:bodyPr wrap="none" rtlCol="0">
            <a:spAutoFit/>
          </a:bodyPr>
          <a:lstStyle/>
          <a:p>
            <a:r>
              <a:rPr lang="nl-BE" dirty="0"/>
              <a:t>  -10.000</a:t>
            </a:r>
          </a:p>
        </p:txBody>
      </p:sp>
      <p:cxnSp>
        <p:nvCxnSpPr>
          <p:cNvPr id="149" name="Straight Connector 148">
            <a:extLst>
              <a:ext uri="{FF2B5EF4-FFF2-40B4-BE49-F238E27FC236}">
                <a16:creationId xmlns:a16="http://schemas.microsoft.com/office/drawing/2014/main" id="{C7DAB54C-B36F-4AA3-8352-AD9BC78E4CED}"/>
              </a:ext>
            </a:extLst>
          </p:cNvPr>
          <p:cNvCxnSpPr/>
          <p:nvPr/>
        </p:nvCxnSpPr>
        <p:spPr>
          <a:xfrm>
            <a:off x="2056885" y="5719515"/>
            <a:ext cx="827471" cy="0"/>
          </a:xfrm>
          <a:prstGeom prst="line">
            <a:avLst/>
          </a:prstGeom>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E88388D6-C8C9-4495-BFDE-23B2A8D0A108}"/>
              </a:ext>
            </a:extLst>
          </p:cNvPr>
          <p:cNvSpPr txBox="1"/>
          <p:nvPr/>
        </p:nvSpPr>
        <p:spPr>
          <a:xfrm>
            <a:off x="1986600" y="5764749"/>
            <a:ext cx="880369" cy="369332"/>
          </a:xfrm>
          <a:prstGeom prst="rect">
            <a:avLst/>
          </a:prstGeom>
          <a:noFill/>
        </p:spPr>
        <p:txBody>
          <a:bodyPr wrap="none" rtlCol="0">
            <a:spAutoFit/>
          </a:bodyPr>
          <a:lstStyle/>
          <a:p>
            <a:r>
              <a:rPr lang="nl-BE" dirty="0"/>
              <a:t> 25.000</a:t>
            </a:r>
          </a:p>
        </p:txBody>
      </p:sp>
      <p:sp>
        <p:nvSpPr>
          <p:cNvPr id="151" name="TextBox 150">
            <a:extLst>
              <a:ext uri="{FF2B5EF4-FFF2-40B4-BE49-F238E27FC236}">
                <a16:creationId xmlns:a16="http://schemas.microsoft.com/office/drawing/2014/main" id="{F462B7EF-5B38-4704-9BE6-CA615233F4F4}"/>
              </a:ext>
            </a:extLst>
          </p:cNvPr>
          <p:cNvSpPr txBox="1"/>
          <p:nvPr/>
        </p:nvSpPr>
        <p:spPr>
          <a:xfrm>
            <a:off x="5362451" y="5089780"/>
            <a:ext cx="599844" cy="292388"/>
          </a:xfrm>
          <a:prstGeom prst="rect">
            <a:avLst/>
          </a:prstGeom>
          <a:noFill/>
        </p:spPr>
        <p:txBody>
          <a:bodyPr wrap="none" rtlCol="0">
            <a:spAutoFit/>
          </a:bodyPr>
          <a:lstStyle/>
          <a:p>
            <a:r>
              <a:rPr lang="nl-BE" sz="1300" dirty="0">
                <a:solidFill>
                  <a:srgbClr val="FF0000"/>
                </a:solidFill>
              </a:rPr>
              <a:t>50,0%</a:t>
            </a:r>
          </a:p>
        </p:txBody>
      </p:sp>
      <p:sp>
        <p:nvSpPr>
          <p:cNvPr id="152" name="TextBox 151">
            <a:extLst>
              <a:ext uri="{FF2B5EF4-FFF2-40B4-BE49-F238E27FC236}">
                <a16:creationId xmlns:a16="http://schemas.microsoft.com/office/drawing/2014/main" id="{9D90C3BD-6072-43C4-B4B6-66867F3B4AFC}"/>
              </a:ext>
            </a:extLst>
          </p:cNvPr>
          <p:cNvSpPr txBox="1"/>
          <p:nvPr/>
        </p:nvSpPr>
        <p:spPr>
          <a:xfrm>
            <a:off x="6260503" y="5089268"/>
            <a:ext cx="599844" cy="292388"/>
          </a:xfrm>
          <a:prstGeom prst="rect">
            <a:avLst/>
          </a:prstGeom>
          <a:noFill/>
        </p:spPr>
        <p:txBody>
          <a:bodyPr wrap="none" rtlCol="0">
            <a:spAutoFit/>
          </a:bodyPr>
          <a:lstStyle/>
          <a:p>
            <a:r>
              <a:rPr lang="nl-BE" sz="1300" dirty="0">
                <a:solidFill>
                  <a:srgbClr val="FF0000"/>
                </a:solidFill>
              </a:rPr>
              <a:t>33,3%</a:t>
            </a:r>
          </a:p>
        </p:txBody>
      </p:sp>
      <p:cxnSp>
        <p:nvCxnSpPr>
          <p:cNvPr id="153" name="Straight Arrow Connector 152">
            <a:extLst>
              <a:ext uri="{FF2B5EF4-FFF2-40B4-BE49-F238E27FC236}">
                <a16:creationId xmlns:a16="http://schemas.microsoft.com/office/drawing/2014/main" id="{461282EA-B5F4-46D4-998F-10147C89D42B}"/>
              </a:ext>
            </a:extLst>
          </p:cNvPr>
          <p:cNvCxnSpPr>
            <a:cxnSpLocks/>
          </p:cNvCxnSpPr>
          <p:nvPr/>
        </p:nvCxnSpPr>
        <p:spPr>
          <a:xfrm flipV="1">
            <a:off x="3560058" y="4460811"/>
            <a:ext cx="2574858" cy="98839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49227DC3-8981-4C99-89D3-8CB24B3DCD8A}"/>
              </a:ext>
            </a:extLst>
          </p:cNvPr>
          <p:cNvSpPr txBox="1"/>
          <p:nvPr/>
        </p:nvSpPr>
        <p:spPr>
          <a:xfrm>
            <a:off x="7842338" y="4158968"/>
            <a:ext cx="894989" cy="292388"/>
          </a:xfrm>
          <a:prstGeom prst="rect">
            <a:avLst/>
          </a:prstGeom>
          <a:noFill/>
        </p:spPr>
        <p:txBody>
          <a:bodyPr wrap="none" rtlCol="0">
            <a:spAutoFit/>
          </a:bodyPr>
          <a:lstStyle/>
          <a:p>
            <a:r>
              <a:rPr lang="nl-BE" sz="1300" dirty="0">
                <a:solidFill>
                  <a:srgbClr val="FF0000"/>
                </a:solidFill>
              </a:rPr>
              <a:t>255 dagen</a:t>
            </a:r>
          </a:p>
        </p:txBody>
      </p:sp>
      <p:sp>
        <p:nvSpPr>
          <p:cNvPr id="155" name="TextBox 154">
            <a:extLst>
              <a:ext uri="{FF2B5EF4-FFF2-40B4-BE49-F238E27FC236}">
                <a16:creationId xmlns:a16="http://schemas.microsoft.com/office/drawing/2014/main" id="{EBABA2D5-EA4A-4165-BF49-2A4CD76B42A6}"/>
              </a:ext>
            </a:extLst>
          </p:cNvPr>
          <p:cNvSpPr txBox="1"/>
          <p:nvPr/>
        </p:nvSpPr>
        <p:spPr>
          <a:xfrm>
            <a:off x="585731" y="6107207"/>
            <a:ext cx="688971" cy="369332"/>
          </a:xfrm>
          <a:prstGeom prst="rect">
            <a:avLst/>
          </a:prstGeom>
          <a:noFill/>
        </p:spPr>
        <p:txBody>
          <a:bodyPr wrap="none" rtlCol="0">
            <a:spAutoFit/>
          </a:bodyPr>
          <a:lstStyle/>
          <a:p>
            <a:r>
              <a:rPr lang="nl-BE" dirty="0"/>
              <a:t>Stock</a:t>
            </a:r>
          </a:p>
        </p:txBody>
      </p:sp>
      <p:sp>
        <p:nvSpPr>
          <p:cNvPr id="156" name="TextBox 155">
            <a:extLst>
              <a:ext uri="{FF2B5EF4-FFF2-40B4-BE49-F238E27FC236}">
                <a16:creationId xmlns:a16="http://schemas.microsoft.com/office/drawing/2014/main" id="{98D80B58-31CE-4E20-BA78-C4069018FC95}"/>
              </a:ext>
            </a:extLst>
          </p:cNvPr>
          <p:cNvSpPr txBox="1"/>
          <p:nvPr/>
        </p:nvSpPr>
        <p:spPr>
          <a:xfrm>
            <a:off x="2048004" y="6123519"/>
            <a:ext cx="827471" cy="369332"/>
          </a:xfrm>
          <a:prstGeom prst="rect">
            <a:avLst/>
          </a:prstGeom>
          <a:noFill/>
        </p:spPr>
        <p:txBody>
          <a:bodyPr wrap="none" rtlCol="0">
            <a:spAutoFit/>
          </a:bodyPr>
          <a:lstStyle/>
          <a:p>
            <a:r>
              <a:rPr lang="nl-BE" dirty="0"/>
              <a:t>45.000</a:t>
            </a:r>
          </a:p>
        </p:txBody>
      </p:sp>
      <p:sp>
        <p:nvSpPr>
          <p:cNvPr id="157" name="TextBox 156">
            <a:extLst>
              <a:ext uri="{FF2B5EF4-FFF2-40B4-BE49-F238E27FC236}">
                <a16:creationId xmlns:a16="http://schemas.microsoft.com/office/drawing/2014/main" id="{33C775FB-6F77-4761-9736-A430298B9DF2}"/>
              </a:ext>
            </a:extLst>
          </p:cNvPr>
          <p:cNvSpPr txBox="1"/>
          <p:nvPr/>
        </p:nvSpPr>
        <p:spPr>
          <a:xfrm>
            <a:off x="3032068" y="6141899"/>
            <a:ext cx="827471" cy="369332"/>
          </a:xfrm>
          <a:prstGeom prst="rect">
            <a:avLst/>
          </a:prstGeom>
          <a:noFill/>
        </p:spPr>
        <p:txBody>
          <a:bodyPr wrap="none" rtlCol="0">
            <a:spAutoFit/>
          </a:bodyPr>
          <a:lstStyle/>
          <a:p>
            <a:r>
              <a:rPr lang="nl-BE" dirty="0"/>
              <a:t>70.000</a:t>
            </a:r>
          </a:p>
        </p:txBody>
      </p:sp>
      <p:sp>
        <p:nvSpPr>
          <p:cNvPr id="158" name="TextBox 157">
            <a:extLst>
              <a:ext uri="{FF2B5EF4-FFF2-40B4-BE49-F238E27FC236}">
                <a16:creationId xmlns:a16="http://schemas.microsoft.com/office/drawing/2014/main" id="{CDA13C9D-BE48-4ECD-8175-FAA27C7B2ED2}"/>
              </a:ext>
            </a:extLst>
          </p:cNvPr>
          <p:cNvSpPr txBox="1"/>
          <p:nvPr/>
        </p:nvSpPr>
        <p:spPr>
          <a:xfrm>
            <a:off x="3932302" y="6142553"/>
            <a:ext cx="827471" cy="369332"/>
          </a:xfrm>
          <a:prstGeom prst="rect">
            <a:avLst/>
          </a:prstGeom>
          <a:noFill/>
        </p:spPr>
        <p:txBody>
          <a:bodyPr wrap="none" rtlCol="0">
            <a:spAutoFit/>
          </a:bodyPr>
          <a:lstStyle/>
          <a:p>
            <a:r>
              <a:rPr lang="nl-BE" dirty="0"/>
              <a:t>30.000</a:t>
            </a:r>
          </a:p>
        </p:txBody>
      </p:sp>
      <p:sp>
        <p:nvSpPr>
          <p:cNvPr id="159" name="TextBox 158">
            <a:extLst>
              <a:ext uri="{FF2B5EF4-FFF2-40B4-BE49-F238E27FC236}">
                <a16:creationId xmlns:a16="http://schemas.microsoft.com/office/drawing/2014/main" id="{4352D179-4EF9-4A07-9FC5-3572D5400C20}"/>
              </a:ext>
            </a:extLst>
          </p:cNvPr>
          <p:cNvSpPr txBox="1"/>
          <p:nvPr/>
        </p:nvSpPr>
        <p:spPr>
          <a:xfrm>
            <a:off x="7875449" y="3971035"/>
            <a:ext cx="810030" cy="292388"/>
          </a:xfrm>
          <a:prstGeom prst="rect">
            <a:avLst/>
          </a:prstGeom>
          <a:noFill/>
        </p:spPr>
        <p:txBody>
          <a:bodyPr wrap="none" rtlCol="0">
            <a:spAutoFit/>
          </a:bodyPr>
          <a:lstStyle/>
          <a:p>
            <a:r>
              <a:rPr lang="nl-BE" sz="1300" dirty="0">
                <a:solidFill>
                  <a:srgbClr val="FF0000"/>
                </a:solidFill>
              </a:rPr>
              <a:t>95 dagen</a:t>
            </a:r>
          </a:p>
        </p:txBody>
      </p:sp>
      <p:sp>
        <p:nvSpPr>
          <p:cNvPr id="186" name="Explosion: 8 Points 185">
            <a:extLst>
              <a:ext uri="{FF2B5EF4-FFF2-40B4-BE49-F238E27FC236}">
                <a16:creationId xmlns:a16="http://schemas.microsoft.com/office/drawing/2014/main" id="{45304CCA-D7FE-473F-9678-A4CED8A76528}"/>
              </a:ext>
            </a:extLst>
          </p:cNvPr>
          <p:cNvSpPr/>
          <p:nvPr/>
        </p:nvSpPr>
        <p:spPr>
          <a:xfrm>
            <a:off x="2775125" y="5187729"/>
            <a:ext cx="1333698" cy="789396"/>
          </a:xfrm>
          <a:prstGeom prst="irregularSeal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94129465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CB1B86-CD33-45EF-B111-19372D814658}"/>
              </a:ext>
            </a:extLst>
          </p:cNvPr>
          <p:cNvSpPr txBox="1"/>
          <p:nvPr/>
        </p:nvSpPr>
        <p:spPr>
          <a:xfrm>
            <a:off x="514350" y="781050"/>
            <a:ext cx="1077539" cy="369332"/>
          </a:xfrm>
          <a:prstGeom prst="rect">
            <a:avLst/>
          </a:prstGeom>
          <a:noFill/>
        </p:spPr>
        <p:txBody>
          <a:bodyPr wrap="none" rtlCol="0">
            <a:spAutoFit/>
          </a:bodyPr>
          <a:lstStyle/>
          <a:p>
            <a:r>
              <a:rPr lang="nl-BE" dirty="0"/>
              <a:t>Verkopen</a:t>
            </a:r>
          </a:p>
        </p:txBody>
      </p:sp>
      <p:sp>
        <p:nvSpPr>
          <p:cNvPr id="55" name="TextBox 54">
            <a:extLst>
              <a:ext uri="{FF2B5EF4-FFF2-40B4-BE49-F238E27FC236}">
                <a16:creationId xmlns:a16="http://schemas.microsoft.com/office/drawing/2014/main" id="{BD0D740C-91FB-46B5-B504-0F5780A5C9BA}"/>
              </a:ext>
            </a:extLst>
          </p:cNvPr>
          <p:cNvSpPr txBox="1"/>
          <p:nvPr/>
        </p:nvSpPr>
        <p:spPr>
          <a:xfrm>
            <a:off x="1677614" y="784741"/>
            <a:ext cx="1127488" cy="369332"/>
          </a:xfrm>
          <a:prstGeom prst="rect">
            <a:avLst/>
          </a:prstGeom>
          <a:noFill/>
        </p:spPr>
        <p:txBody>
          <a:bodyPr wrap="none" rtlCol="0">
            <a:spAutoFit/>
          </a:bodyPr>
          <a:lstStyle/>
          <a:p>
            <a:r>
              <a:rPr lang="nl-BE" dirty="0"/>
              <a:t>Aankopen</a:t>
            </a:r>
          </a:p>
        </p:txBody>
      </p:sp>
      <p:sp>
        <p:nvSpPr>
          <p:cNvPr id="56" name="TextBox 55">
            <a:extLst>
              <a:ext uri="{FF2B5EF4-FFF2-40B4-BE49-F238E27FC236}">
                <a16:creationId xmlns:a16="http://schemas.microsoft.com/office/drawing/2014/main" id="{D007A825-7DB7-4A40-9C22-527772C93652}"/>
              </a:ext>
            </a:extLst>
          </p:cNvPr>
          <p:cNvSpPr txBox="1"/>
          <p:nvPr/>
        </p:nvSpPr>
        <p:spPr>
          <a:xfrm>
            <a:off x="657483" y="605909"/>
            <a:ext cx="886781" cy="369332"/>
          </a:xfrm>
          <a:prstGeom prst="rect">
            <a:avLst/>
          </a:prstGeom>
          <a:noFill/>
        </p:spPr>
        <p:txBody>
          <a:bodyPr wrap="none" rtlCol="0">
            <a:spAutoFit/>
          </a:bodyPr>
          <a:lstStyle/>
          <a:p>
            <a:r>
              <a:rPr lang="nl-BE" dirty="0"/>
              <a:t>700000</a:t>
            </a:r>
          </a:p>
        </p:txBody>
      </p:sp>
      <p:sp>
        <p:nvSpPr>
          <p:cNvPr id="57" name="TextBox 56">
            <a:extLst>
              <a:ext uri="{FF2B5EF4-FFF2-40B4-BE49-F238E27FC236}">
                <a16:creationId xmlns:a16="http://schemas.microsoft.com/office/drawing/2014/main" id="{DC14CFAE-CCA6-481A-9657-756574D2A373}"/>
              </a:ext>
            </a:extLst>
          </p:cNvPr>
          <p:cNvSpPr txBox="1"/>
          <p:nvPr/>
        </p:nvSpPr>
        <p:spPr>
          <a:xfrm>
            <a:off x="1735022" y="596384"/>
            <a:ext cx="886781" cy="369332"/>
          </a:xfrm>
          <a:prstGeom prst="rect">
            <a:avLst/>
          </a:prstGeom>
          <a:noFill/>
        </p:spPr>
        <p:txBody>
          <a:bodyPr wrap="none" rtlCol="0">
            <a:spAutoFit/>
          </a:bodyPr>
          <a:lstStyle/>
          <a:p>
            <a:r>
              <a:rPr lang="nl-BE" dirty="0"/>
              <a:t>600000</a:t>
            </a:r>
          </a:p>
        </p:txBody>
      </p:sp>
      <p:sp>
        <p:nvSpPr>
          <p:cNvPr id="78" name="TextBox 77">
            <a:extLst>
              <a:ext uri="{FF2B5EF4-FFF2-40B4-BE49-F238E27FC236}">
                <a16:creationId xmlns:a16="http://schemas.microsoft.com/office/drawing/2014/main" id="{92631EFF-F1E5-4396-819C-12A7BB53DFC8}"/>
              </a:ext>
            </a:extLst>
          </p:cNvPr>
          <p:cNvSpPr txBox="1"/>
          <p:nvPr/>
        </p:nvSpPr>
        <p:spPr>
          <a:xfrm>
            <a:off x="705530" y="1313793"/>
            <a:ext cx="535724" cy="369332"/>
          </a:xfrm>
          <a:prstGeom prst="rect">
            <a:avLst/>
          </a:prstGeom>
          <a:noFill/>
        </p:spPr>
        <p:txBody>
          <a:bodyPr wrap="none" rtlCol="0">
            <a:spAutoFit/>
          </a:bodyPr>
          <a:lstStyle/>
          <a:p>
            <a:r>
              <a:rPr lang="nl-BE" dirty="0">
                <a:solidFill>
                  <a:srgbClr val="0070C0"/>
                </a:solidFill>
              </a:rPr>
              <a:t>500</a:t>
            </a:r>
          </a:p>
        </p:txBody>
      </p:sp>
      <p:sp>
        <p:nvSpPr>
          <p:cNvPr id="79" name="TextBox 78">
            <a:extLst>
              <a:ext uri="{FF2B5EF4-FFF2-40B4-BE49-F238E27FC236}">
                <a16:creationId xmlns:a16="http://schemas.microsoft.com/office/drawing/2014/main" id="{331E8B7E-A2CD-4788-9D79-ECA394FFE5BE}"/>
              </a:ext>
            </a:extLst>
          </p:cNvPr>
          <p:cNvSpPr txBox="1"/>
          <p:nvPr/>
        </p:nvSpPr>
        <p:spPr>
          <a:xfrm>
            <a:off x="789403" y="1140857"/>
            <a:ext cx="652743" cy="369332"/>
          </a:xfrm>
          <a:prstGeom prst="rect">
            <a:avLst/>
          </a:prstGeom>
          <a:noFill/>
        </p:spPr>
        <p:txBody>
          <a:bodyPr wrap="none" rtlCol="0">
            <a:spAutoFit/>
          </a:bodyPr>
          <a:lstStyle/>
          <a:p>
            <a:r>
              <a:rPr lang="nl-BE" dirty="0">
                <a:solidFill>
                  <a:srgbClr val="0070C0"/>
                </a:solidFill>
              </a:rPr>
              <a:t>1500</a:t>
            </a:r>
          </a:p>
        </p:txBody>
      </p:sp>
      <p:sp>
        <p:nvSpPr>
          <p:cNvPr id="80" name="TextBox 79">
            <a:extLst>
              <a:ext uri="{FF2B5EF4-FFF2-40B4-BE49-F238E27FC236}">
                <a16:creationId xmlns:a16="http://schemas.microsoft.com/office/drawing/2014/main" id="{2D4980D7-DEAD-4822-8088-C8ECAFBF214C}"/>
              </a:ext>
            </a:extLst>
          </p:cNvPr>
          <p:cNvSpPr txBox="1"/>
          <p:nvPr/>
        </p:nvSpPr>
        <p:spPr>
          <a:xfrm>
            <a:off x="496854" y="1441059"/>
            <a:ext cx="652743" cy="369332"/>
          </a:xfrm>
          <a:prstGeom prst="rect">
            <a:avLst/>
          </a:prstGeom>
          <a:noFill/>
        </p:spPr>
        <p:txBody>
          <a:bodyPr wrap="none" rtlCol="0">
            <a:spAutoFit/>
          </a:bodyPr>
          <a:lstStyle/>
          <a:p>
            <a:r>
              <a:rPr lang="nl-BE" dirty="0">
                <a:solidFill>
                  <a:srgbClr val="0070C0"/>
                </a:solidFill>
              </a:rPr>
              <a:t>1000</a:t>
            </a:r>
          </a:p>
        </p:txBody>
      </p:sp>
      <p:sp>
        <p:nvSpPr>
          <p:cNvPr id="81" name="TextBox 80">
            <a:extLst>
              <a:ext uri="{FF2B5EF4-FFF2-40B4-BE49-F238E27FC236}">
                <a16:creationId xmlns:a16="http://schemas.microsoft.com/office/drawing/2014/main" id="{0925863F-D852-4819-901F-50C09CA49AB6}"/>
              </a:ext>
            </a:extLst>
          </p:cNvPr>
          <p:cNvSpPr txBox="1"/>
          <p:nvPr/>
        </p:nvSpPr>
        <p:spPr>
          <a:xfrm>
            <a:off x="649254" y="1593459"/>
            <a:ext cx="535724" cy="369332"/>
          </a:xfrm>
          <a:prstGeom prst="rect">
            <a:avLst/>
          </a:prstGeom>
          <a:noFill/>
        </p:spPr>
        <p:txBody>
          <a:bodyPr wrap="none" rtlCol="0">
            <a:spAutoFit/>
          </a:bodyPr>
          <a:lstStyle/>
          <a:p>
            <a:r>
              <a:rPr lang="nl-BE" dirty="0">
                <a:solidFill>
                  <a:srgbClr val="0070C0"/>
                </a:solidFill>
              </a:rPr>
              <a:t>300</a:t>
            </a:r>
          </a:p>
        </p:txBody>
      </p:sp>
      <p:sp>
        <p:nvSpPr>
          <p:cNvPr id="82" name="TextBox 81">
            <a:extLst>
              <a:ext uri="{FF2B5EF4-FFF2-40B4-BE49-F238E27FC236}">
                <a16:creationId xmlns:a16="http://schemas.microsoft.com/office/drawing/2014/main" id="{A6C70203-D42C-43F9-8698-99C890DBAB1B}"/>
              </a:ext>
            </a:extLst>
          </p:cNvPr>
          <p:cNvSpPr txBox="1"/>
          <p:nvPr/>
        </p:nvSpPr>
        <p:spPr>
          <a:xfrm>
            <a:off x="801654" y="1745859"/>
            <a:ext cx="535724" cy="369332"/>
          </a:xfrm>
          <a:prstGeom prst="rect">
            <a:avLst/>
          </a:prstGeom>
          <a:noFill/>
        </p:spPr>
        <p:txBody>
          <a:bodyPr wrap="none" rtlCol="0">
            <a:spAutoFit/>
          </a:bodyPr>
          <a:lstStyle/>
          <a:p>
            <a:r>
              <a:rPr lang="nl-BE" dirty="0">
                <a:solidFill>
                  <a:srgbClr val="0070C0"/>
                </a:solidFill>
              </a:rPr>
              <a:t>150</a:t>
            </a:r>
          </a:p>
        </p:txBody>
      </p:sp>
      <p:sp>
        <p:nvSpPr>
          <p:cNvPr id="83" name="TextBox 82">
            <a:extLst>
              <a:ext uri="{FF2B5EF4-FFF2-40B4-BE49-F238E27FC236}">
                <a16:creationId xmlns:a16="http://schemas.microsoft.com/office/drawing/2014/main" id="{433799A6-29A2-4923-88F0-C5EF06B0834F}"/>
              </a:ext>
            </a:extLst>
          </p:cNvPr>
          <p:cNvSpPr txBox="1"/>
          <p:nvPr/>
        </p:nvSpPr>
        <p:spPr>
          <a:xfrm>
            <a:off x="642109" y="1898259"/>
            <a:ext cx="535724" cy="369332"/>
          </a:xfrm>
          <a:prstGeom prst="rect">
            <a:avLst/>
          </a:prstGeom>
          <a:noFill/>
        </p:spPr>
        <p:txBody>
          <a:bodyPr wrap="none" rtlCol="0">
            <a:spAutoFit/>
          </a:bodyPr>
          <a:lstStyle/>
          <a:p>
            <a:r>
              <a:rPr lang="nl-BE" dirty="0">
                <a:solidFill>
                  <a:srgbClr val="0070C0"/>
                </a:solidFill>
              </a:rPr>
              <a:t>100</a:t>
            </a:r>
          </a:p>
        </p:txBody>
      </p:sp>
      <p:sp>
        <p:nvSpPr>
          <p:cNvPr id="84" name="TextBox 83">
            <a:extLst>
              <a:ext uri="{FF2B5EF4-FFF2-40B4-BE49-F238E27FC236}">
                <a16:creationId xmlns:a16="http://schemas.microsoft.com/office/drawing/2014/main" id="{D5D2CD0E-93FF-49F8-9E4A-C42B534C8931}"/>
              </a:ext>
            </a:extLst>
          </p:cNvPr>
          <p:cNvSpPr txBox="1"/>
          <p:nvPr/>
        </p:nvSpPr>
        <p:spPr>
          <a:xfrm>
            <a:off x="468601" y="2082925"/>
            <a:ext cx="652743" cy="369332"/>
          </a:xfrm>
          <a:prstGeom prst="rect">
            <a:avLst/>
          </a:prstGeom>
          <a:noFill/>
        </p:spPr>
        <p:txBody>
          <a:bodyPr wrap="none" rtlCol="0">
            <a:spAutoFit/>
          </a:bodyPr>
          <a:lstStyle/>
          <a:p>
            <a:r>
              <a:rPr lang="nl-BE" dirty="0">
                <a:solidFill>
                  <a:srgbClr val="0070C0"/>
                </a:solidFill>
              </a:rPr>
              <a:t>2000</a:t>
            </a:r>
          </a:p>
        </p:txBody>
      </p:sp>
      <p:sp>
        <p:nvSpPr>
          <p:cNvPr id="85" name="TextBox 84">
            <a:extLst>
              <a:ext uri="{FF2B5EF4-FFF2-40B4-BE49-F238E27FC236}">
                <a16:creationId xmlns:a16="http://schemas.microsoft.com/office/drawing/2014/main" id="{D0051CE6-D027-476F-8738-8E89A6317812}"/>
              </a:ext>
            </a:extLst>
          </p:cNvPr>
          <p:cNvSpPr txBox="1"/>
          <p:nvPr/>
        </p:nvSpPr>
        <p:spPr>
          <a:xfrm>
            <a:off x="362658" y="2267839"/>
            <a:ext cx="652743" cy="369332"/>
          </a:xfrm>
          <a:prstGeom prst="rect">
            <a:avLst/>
          </a:prstGeom>
          <a:noFill/>
        </p:spPr>
        <p:txBody>
          <a:bodyPr wrap="none" rtlCol="0">
            <a:spAutoFit/>
          </a:bodyPr>
          <a:lstStyle/>
          <a:p>
            <a:r>
              <a:rPr lang="nl-BE" dirty="0">
                <a:solidFill>
                  <a:srgbClr val="0070C0"/>
                </a:solidFill>
              </a:rPr>
              <a:t>1100</a:t>
            </a:r>
          </a:p>
        </p:txBody>
      </p:sp>
      <p:cxnSp>
        <p:nvCxnSpPr>
          <p:cNvPr id="4" name="Straight Connector 3">
            <a:extLst>
              <a:ext uri="{FF2B5EF4-FFF2-40B4-BE49-F238E27FC236}">
                <a16:creationId xmlns:a16="http://schemas.microsoft.com/office/drawing/2014/main" id="{EDCABE2A-435A-4127-ABB8-B8BFDD34D85C}"/>
              </a:ext>
            </a:extLst>
          </p:cNvPr>
          <p:cNvCxnSpPr/>
          <p:nvPr/>
        </p:nvCxnSpPr>
        <p:spPr>
          <a:xfrm>
            <a:off x="281482" y="2637171"/>
            <a:ext cx="7880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BE63142B-6E97-4455-9AB9-527426E823B9}"/>
              </a:ext>
            </a:extLst>
          </p:cNvPr>
          <p:cNvSpPr txBox="1"/>
          <p:nvPr/>
        </p:nvSpPr>
        <p:spPr>
          <a:xfrm>
            <a:off x="198999" y="2610061"/>
            <a:ext cx="827471" cy="369332"/>
          </a:xfrm>
          <a:prstGeom prst="rect">
            <a:avLst/>
          </a:prstGeom>
          <a:noFill/>
        </p:spPr>
        <p:txBody>
          <a:bodyPr wrap="none" rtlCol="0">
            <a:spAutoFit/>
          </a:bodyPr>
          <a:lstStyle/>
          <a:p>
            <a:r>
              <a:rPr lang="nl-BE" dirty="0">
                <a:solidFill>
                  <a:srgbClr val="0070C0"/>
                </a:solidFill>
              </a:rPr>
              <a:t>90.000</a:t>
            </a:r>
          </a:p>
        </p:txBody>
      </p:sp>
      <p:sp>
        <p:nvSpPr>
          <p:cNvPr id="92" name="TextBox 91">
            <a:extLst>
              <a:ext uri="{FF2B5EF4-FFF2-40B4-BE49-F238E27FC236}">
                <a16:creationId xmlns:a16="http://schemas.microsoft.com/office/drawing/2014/main" id="{F9F60055-AD65-4E78-B6D0-6A6C27AAE8EE}"/>
              </a:ext>
            </a:extLst>
          </p:cNvPr>
          <p:cNvSpPr txBox="1"/>
          <p:nvPr/>
        </p:nvSpPr>
        <p:spPr>
          <a:xfrm>
            <a:off x="257548" y="1732521"/>
            <a:ext cx="540533" cy="369332"/>
          </a:xfrm>
          <a:prstGeom prst="rect">
            <a:avLst/>
          </a:prstGeom>
          <a:noFill/>
        </p:spPr>
        <p:txBody>
          <a:bodyPr wrap="none" rtlCol="0">
            <a:spAutoFit/>
          </a:bodyPr>
          <a:lstStyle/>
          <a:p>
            <a:r>
              <a:rPr lang="nl-BE" dirty="0"/>
              <a:t>Dec</a:t>
            </a:r>
          </a:p>
        </p:txBody>
      </p:sp>
      <p:sp>
        <p:nvSpPr>
          <p:cNvPr id="96" name="TextBox 95">
            <a:extLst>
              <a:ext uri="{FF2B5EF4-FFF2-40B4-BE49-F238E27FC236}">
                <a16:creationId xmlns:a16="http://schemas.microsoft.com/office/drawing/2014/main" id="{F93B092D-33F0-47A4-9932-DD81FC376D33}"/>
              </a:ext>
            </a:extLst>
          </p:cNvPr>
          <p:cNvSpPr txBox="1"/>
          <p:nvPr/>
        </p:nvSpPr>
        <p:spPr>
          <a:xfrm>
            <a:off x="1735022" y="1313793"/>
            <a:ext cx="827471" cy="369332"/>
          </a:xfrm>
          <a:prstGeom prst="rect">
            <a:avLst/>
          </a:prstGeom>
          <a:noFill/>
        </p:spPr>
        <p:txBody>
          <a:bodyPr wrap="none" rtlCol="0">
            <a:spAutoFit/>
          </a:bodyPr>
          <a:lstStyle/>
          <a:p>
            <a:r>
              <a:rPr lang="nl-BE" dirty="0">
                <a:solidFill>
                  <a:schemeClr val="accent6">
                    <a:lumMod val="75000"/>
                  </a:schemeClr>
                </a:solidFill>
              </a:rPr>
              <a:t>20.000</a:t>
            </a:r>
          </a:p>
        </p:txBody>
      </p:sp>
      <p:sp>
        <p:nvSpPr>
          <p:cNvPr id="97" name="TextBox 96">
            <a:extLst>
              <a:ext uri="{FF2B5EF4-FFF2-40B4-BE49-F238E27FC236}">
                <a16:creationId xmlns:a16="http://schemas.microsoft.com/office/drawing/2014/main" id="{78105A07-EF67-419E-8505-A194C18B5781}"/>
              </a:ext>
            </a:extLst>
          </p:cNvPr>
          <p:cNvSpPr txBox="1"/>
          <p:nvPr/>
        </p:nvSpPr>
        <p:spPr>
          <a:xfrm>
            <a:off x="1708241" y="2115191"/>
            <a:ext cx="827471" cy="369332"/>
          </a:xfrm>
          <a:prstGeom prst="rect">
            <a:avLst/>
          </a:prstGeom>
          <a:noFill/>
        </p:spPr>
        <p:txBody>
          <a:bodyPr wrap="none" rtlCol="0">
            <a:spAutoFit/>
          </a:bodyPr>
          <a:lstStyle/>
          <a:p>
            <a:r>
              <a:rPr lang="nl-BE" dirty="0">
                <a:solidFill>
                  <a:schemeClr val="accent6">
                    <a:lumMod val="75000"/>
                  </a:schemeClr>
                </a:solidFill>
              </a:rPr>
              <a:t>10.000</a:t>
            </a:r>
          </a:p>
        </p:txBody>
      </p:sp>
      <p:cxnSp>
        <p:nvCxnSpPr>
          <p:cNvPr id="98" name="Straight Connector 97">
            <a:extLst>
              <a:ext uri="{FF2B5EF4-FFF2-40B4-BE49-F238E27FC236}">
                <a16:creationId xmlns:a16="http://schemas.microsoft.com/office/drawing/2014/main" id="{79EA7BDD-9455-4A45-8ED6-26CDAC4B5951}"/>
              </a:ext>
            </a:extLst>
          </p:cNvPr>
          <p:cNvCxnSpPr/>
          <p:nvPr/>
        </p:nvCxnSpPr>
        <p:spPr>
          <a:xfrm>
            <a:off x="1673706" y="2632114"/>
            <a:ext cx="7880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53F40A4C-28FB-4594-A459-B2AB96BA1981}"/>
              </a:ext>
            </a:extLst>
          </p:cNvPr>
          <p:cNvSpPr txBox="1"/>
          <p:nvPr/>
        </p:nvSpPr>
        <p:spPr>
          <a:xfrm>
            <a:off x="1591223" y="2605004"/>
            <a:ext cx="827471" cy="369332"/>
          </a:xfrm>
          <a:prstGeom prst="rect">
            <a:avLst/>
          </a:prstGeom>
          <a:noFill/>
        </p:spPr>
        <p:txBody>
          <a:bodyPr wrap="none" rtlCol="0">
            <a:spAutoFit/>
          </a:bodyPr>
          <a:lstStyle/>
          <a:p>
            <a:r>
              <a:rPr lang="nl-BE" dirty="0">
                <a:solidFill>
                  <a:schemeClr val="accent6">
                    <a:lumMod val="75000"/>
                  </a:schemeClr>
                </a:solidFill>
              </a:rPr>
              <a:t>75.000</a:t>
            </a:r>
          </a:p>
        </p:txBody>
      </p:sp>
      <p:sp>
        <p:nvSpPr>
          <p:cNvPr id="5" name="Left Brace 4">
            <a:extLst>
              <a:ext uri="{FF2B5EF4-FFF2-40B4-BE49-F238E27FC236}">
                <a16:creationId xmlns:a16="http://schemas.microsoft.com/office/drawing/2014/main" id="{850BDC54-9AC4-4B0F-8246-60BD0EC21E34}"/>
              </a:ext>
            </a:extLst>
          </p:cNvPr>
          <p:cNvSpPr/>
          <p:nvPr/>
        </p:nvSpPr>
        <p:spPr>
          <a:xfrm rot="16200000">
            <a:off x="1219304" y="2022797"/>
            <a:ext cx="236149" cy="2147666"/>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01" name="TextBox 100">
            <a:extLst>
              <a:ext uri="{FF2B5EF4-FFF2-40B4-BE49-F238E27FC236}">
                <a16:creationId xmlns:a16="http://schemas.microsoft.com/office/drawing/2014/main" id="{1FD644E9-332B-4AB4-856C-2A43BE999414}"/>
              </a:ext>
            </a:extLst>
          </p:cNvPr>
          <p:cNvSpPr txBox="1"/>
          <p:nvPr/>
        </p:nvSpPr>
        <p:spPr>
          <a:xfrm>
            <a:off x="333850" y="3187456"/>
            <a:ext cx="2131417" cy="369332"/>
          </a:xfrm>
          <a:prstGeom prst="rect">
            <a:avLst/>
          </a:prstGeom>
          <a:noFill/>
        </p:spPr>
        <p:txBody>
          <a:bodyPr wrap="none" rtlCol="0">
            <a:spAutoFit/>
          </a:bodyPr>
          <a:lstStyle/>
          <a:p>
            <a:r>
              <a:rPr lang="nl-BE" dirty="0" err="1"/>
              <a:t>Bruto-marge</a:t>
            </a:r>
            <a:r>
              <a:rPr lang="nl-BE" dirty="0"/>
              <a:t>: 15.000</a:t>
            </a:r>
          </a:p>
        </p:txBody>
      </p:sp>
      <p:grpSp>
        <p:nvGrpSpPr>
          <p:cNvPr id="103" name="Group 40">
            <a:extLst>
              <a:ext uri="{FF2B5EF4-FFF2-40B4-BE49-F238E27FC236}">
                <a16:creationId xmlns:a16="http://schemas.microsoft.com/office/drawing/2014/main" id="{300822CB-556D-4279-9C87-4FE182802738}"/>
              </a:ext>
            </a:extLst>
          </p:cNvPr>
          <p:cNvGrpSpPr>
            <a:grpSpLocks/>
          </p:cNvGrpSpPr>
          <p:nvPr/>
        </p:nvGrpSpPr>
        <p:grpSpPr bwMode="auto">
          <a:xfrm>
            <a:off x="4939946" y="2275320"/>
            <a:ext cx="1643138" cy="576506"/>
            <a:chOff x="3217" y="6817"/>
            <a:chExt cx="2340" cy="720"/>
          </a:xfrm>
        </p:grpSpPr>
        <p:sp>
          <p:nvSpPr>
            <p:cNvPr id="104" name="AutoShape 41">
              <a:extLst>
                <a:ext uri="{FF2B5EF4-FFF2-40B4-BE49-F238E27FC236}">
                  <a16:creationId xmlns:a16="http://schemas.microsoft.com/office/drawing/2014/main" id="{AE399B4E-DA94-4B2F-A944-D149A507A5DC}"/>
                </a:ext>
              </a:extLst>
            </p:cNvPr>
            <p:cNvSpPr>
              <a:spLocks noChangeArrowheads="1"/>
            </p:cNvSpPr>
            <p:nvPr/>
          </p:nvSpPr>
          <p:spPr bwMode="auto">
            <a:xfrm>
              <a:off x="321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5" name="AutoShape 42">
              <a:extLst>
                <a:ext uri="{FF2B5EF4-FFF2-40B4-BE49-F238E27FC236}">
                  <a16:creationId xmlns:a16="http://schemas.microsoft.com/office/drawing/2014/main" id="{D2328816-EC6F-4FDD-8720-705C6FB57D61}"/>
                </a:ext>
              </a:extLst>
            </p:cNvPr>
            <p:cNvSpPr>
              <a:spLocks noChangeArrowheads="1"/>
            </p:cNvSpPr>
            <p:nvPr/>
          </p:nvSpPr>
          <p:spPr bwMode="auto">
            <a:xfrm>
              <a:off x="393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6" name="AutoShape 43">
              <a:extLst>
                <a:ext uri="{FF2B5EF4-FFF2-40B4-BE49-F238E27FC236}">
                  <a16:creationId xmlns:a16="http://schemas.microsoft.com/office/drawing/2014/main" id="{5CDA7568-1A00-4D67-82C7-4150C06CE853}"/>
                </a:ext>
              </a:extLst>
            </p:cNvPr>
            <p:cNvSpPr>
              <a:spLocks noChangeArrowheads="1"/>
            </p:cNvSpPr>
            <p:nvPr/>
          </p:nvSpPr>
          <p:spPr bwMode="auto">
            <a:xfrm>
              <a:off x="465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7" name="Rectangle 44">
              <a:extLst>
                <a:ext uri="{FF2B5EF4-FFF2-40B4-BE49-F238E27FC236}">
                  <a16:creationId xmlns:a16="http://schemas.microsoft.com/office/drawing/2014/main" id="{D1DAE8D1-390C-49A6-BAC4-35CB526AC3CC}"/>
                </a:ext>
              </a:extLst>
            </p:cNvPr>
            <p:cNvSpPr>
              <a:spLocks noChangeArrowheads="1"/>
            </p:cNvSpPr>
            <p:nvPr/>
          </p:nvSpPr>
          <p:spPr bwMode="auto">
            <a:xfrm>
              <a:off x="3217" y="6997"/>
              <a:ext cx="2160" cy="540"/>
            </a:xfrm>
            <a:prstGeom prst="rect">
              <a:avLst/>
            </a:prstGeom>
            <a:solidFill>
              <a:srgbClr val="FF0000"/>
            </a:solidFill>
            <a:ln w="9525">
              <a:solidFill>
                <a:srgbClr val="000000"/>
              </a:solidFill>
              <a:miter lim="800000"/>
              <a:headEnd/>
              <a:tailEnd/>
            </a:ln>
          </p:spPr>
          <p:txBody>
            <a:bodyPr/>
            <a:lstStyle/>
            <a:p>
              <a:endParaRPr lang="nl-BE"/>
            </a:p>
          </p:txBody>
        </p:sp>
        <p:sp>
          <p:nvSpPr>
            <p:cNvPr id="108" name="Rectangle 45">
              <a:extLst>
                <a:ext uri="{FF2B5EF4-FFF2-40B4-BE49-F238E27FC236}">
                  <a16:creationId xmlns:a16="http://schemas.microsoft.com/office/drawing/2014/main" id="{A6B9BDEF-1DFC-4480-99C9-5C37F044DAB6}"/>
                </a:ext>
              </a:extLst>
            </p:cNvPr>
            <p:cNvSpPr>
              <a:spLocks noChangeArrowheads="1"/>
            </p:cNvSpPr>
            <p:nvPr/>
          </p:nvSpPr>
          <p:spPr bwMode="auto">
            <a:xfrm>
              <a:off x="411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109" name="Rectangle 46">
              <a:extLst>
                <a:ext uri="{FF2B5EF4-FFF2-40B4-BE49-F238E27FC236}">
                  <a16:creationId xmlns:a16="http://schemas.microsoft.com/office/drawing/2014/main" id="{8BCBDE13-ECF8-4ED6-82CA-5543ED5928B2}"/>
                </a:ext>
              </a:extLst>
            </p:cNvPr>
            <p:cNvSpPr>
              <a:spLocks noChangeArrowheads="1"/>
            </p:cNvSpPr>
            <p:nvPr/>
          </p:nvSpPr>
          <p:spPr bwMode="auto">
            <a:xfrm>
              <a:off x="357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110" name="Text Box 47">
              <a:extLst>
                <a:ext uri="{FF2B5EF4-FFF2-40B4-BE49-F238E27FC236}">
                  <a16:creationId xmlns:a16="http://schemas.microsoft.com/office/drawing/2014/main" id="{1CD16124-D3B6-4867-8C7C-4410A158DE81}"/>
                </a:ext>
              </a:extLst>
            </p:cNvPr>
            <p:cNvSpPr txBox="1">
              <a:spLocks noChangeArrowheads="1"/>
            </p:cNvSpPr>
            <p:nvPr/>
          </p:nvSpPr>
          <p:spPr bwMode="auto">
            <a:xfrm>
              <a:off x="4297" y="6949"/>
              <a:ext cx="12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Magazijn</a:t>
              </a:r>
              <a:endParaRPr lang="nl-NL"/>
            </a:p>
          </p:txBody>
        </p:sp>
      </p:grpSp>
      <p:sp>
        <p:nvSpPr>
          <p:cNvPr id="111" name="TextBox 110">
            <a:extLst>
              <a:ext uri="{FF2B5EF4-FFF2-40B4-BE49-F238E27FC236}">
                <a16:creationId xmlns:a16="http://schemas.microsoft.com/office/drawing/2014/main" id="{13007B8E-D5AE-47B6-A4E3-E4E299DA64E6}"/>
              </a:ext>
            </a:extLst>
          </p:cNvPr>
          <p:cNvSpPr txBox="1"/>
          <p:nvPr/>
        </p:nvSpPr>
        <p:spPr>
          <a:xfrm>
            <a:off x="3399235" y="2275320"/>
            <a:ext cx="1464825" cy="646331"/>
          </a:xfrm>
          <a:prstGeom prst="rect">
            <a:avLst/>
          </a:prstGeom>
          <a:noFill/>
        </p:spPr>
        <p:txBody>
          <a:bodyPr wrap="none" rtlCol="0">
            <a:spAutoFit/>
          </a:bodyPr>
          <a:lstStyle/>
          <a:p>
            <a:pPr algn="ctr"/>
            <a:r>
              <a:rPr lang="nl-BE" b="1" dirty="0"/>
              <a:t>31/12/20</a:t>
            </a:r>
          </a:p>
          <a:p>
            <a:r>
              <a:rPr lang="nl-BE" b="1" dirty="0"/>
              <a:t>Stock: 30.000</a:t>
            </a:r>
          </a:p>
        </p:txBody>
      </p:sp>
      <p:sp>
        <p:nvSpPr>
          <p:cNvPr id="112" name="TextBox 111">
            <a:extLst>
              <a:ext uri="{FF2B5EF4-FFF2-40B4-BE49-F238E27FC236}">
                <a16:creationId xmlns:a16="http://schemas.microsoft.com/office/drawing/2014/main" id="{BFB2C76D-A9DD-4CB7-B833-B410FA5F6C8A}"/>
              </a:ext>
            </a:extLst>
          </p:cNvPr>
          <p:cNvSpPr txBox="1"/>
          <p:nvPr/>
        </p:nvSpPr>
        <p:spPr>
          <a:xfrm>
            <a:off x="6551525" y="2331728"/>
            <a:ext cx="1464825" cy="646331"/>
          </a:xfrm>
          <a:prstGeom prst="rect">
            <a:avLst/>
          </a:prstGeom>
          <a:noFill/>
        </p:spPr>
        <p:txBody>
          <a:bodyPr wrap="none" rtlCol="0">
            <a:spAutoFit/>
          </a:bodyPr>
          <a:lstStyle/>
          <a:p>
            <a:pPr algn="ctr"/>
            <a:r>
              <a:rPr lang="nl-BE" b="1" dirty="0"/>
              <a:t>31/12/19</a:t>
            </a:r>
          </a:p>
          <a:p>
            <a:r>
              <a:rPr lang="nl-BE" b="1" dirty="0"/>
              <a:t>Stock: 70.000</a:t>
            </a:r>
          </a:p>
        </p:txBody>
      </p:sp>
      <p:sp>
        <p:nvSpPr>
          <p:cNvPr id="113" name="Left Brace 112">
            <a:extLst>
              <a:ext uri="{FF2B5EF4-FFF2-40B4-BE49-F238E27FC236}">
                <a16:creationId xmlns:a16="http://schemas.microsoft.com/office/drawing/2014/main" id="{76396E05-7BD7-4632-8559-C4FBC4A5255D}"/>
              </a:ext>
            </a:extLst>
          </p:cNvPr>
          <p:cNvSpPr/>
          <p:nvPr/>
        </p:nvSpPr>
        <p:spPr>
          <a:xfrm rot="16200000">
            <a:off x="5574664" y="929111"/>
            <a:ext cx="241859" cy="4373681"/>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15" name="Left Brace 114">
            <a:extLst>
              <a:ext uri="{FF2B5EF4-FFF2-40B4-BE49-F238E27FC236}">
                <a16:creationId xmlns:a16="http://schemas.microsoft.com/office/drawing/2014/main" id="{37A4948A-603C-41F7-B55D-ACE569235A9C}"/>
              </a:ext>
            </a:extLst>
          </p:cNvPr>
          <p:cNvSpPr/>
          <p:nvPr/>
        </p:nvSpPr>
        <p:spPr>
          <a:xfrm rot="16200000">
            <a:off x="3383345" y="622645"/>
            <a:ext cx="241859" cy="6052940"/>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16" name="TextBox 115">
            <a:extLst>
              <a:ext uri="{FF2B5EF4-FFF2-40B4-BE49-F238E27FC236}">
                <a16:creationId xmlns:a16="http://schemas.microsoft.com/office/drawing/2014/main" id="{34276EE6-59AE-49D0-AABB-8EAD94E11773}"/>
              </a:ext>
            </a:extLst>
          </p:cNvPr>
          <p:cNvSpPr txBox="1"/>
          <p:nvPr/>
        </p:nvSpPr>
        <p:spPr>
          <a:xfrm>
            <a:off x="2883220" y="3747897"/>
            <a:ext cx="2131417" cy="369332"/>
          </a:xfrm>
          <a:prstGeom prst="rect">
            <a:avLst/>
          </a:prstGeom>
          <a:noFill/>
        </p:spPr>
        <p:txBody>
          <a:bodyPr wrap="none" rtlCol="0">
            <a:spAutoFit/>
          </a:bodyPr>
          <a:lstStyle/>
          <a:p>
            <a:r>
              <a:rPr lang="nl-BE" dirty="0"/>
              <a:t>Brutomarge: -25.000</a:t>
            </a:r>
          </a:p>
        </p:txBody>
      </p:sp>
      <p:sp>
        <p:nvSpPr>
          <p:cNvPr id="121" name="TextBox 120">
            <a:extLst>
              <a:ext uri="{FF2B5EF4-FFF2-40B4-BE49-F238E27FC236}">
                <a16:creationId xmlns:a16="http://schemas.microsoft.com/office/drawing/2014/main" id="{7D54D0AD-87D9-4378-ADCF-E3C3273E1DF2}"/>
              </a:ext>
            </a:extLst>
          </p:cNvPr>
          <p:cNvSpPr txBox="1"/>
          <p:nvPr/>
        </p:nvSpPr>
        <p:spPr>
          <a:xfrm>
            <a:off x="7185158" y="2614801"/>
            <a:ext cx="827471" cy="369332"/>
          </a:xfrm>
          <a:prstGeom prst="rect">
            <a:avLst/>
          </a:prstGeom>
          <a:noFill/>
        </p:spPr>
        <p:txBody>
          <a:bodyPr wrap="none" rtlCol="0">
            <a:spAutoFit/>
          </a:bodyPr>
          <a:lstStyle/>
          <a:p>
            <a:r>
              <a:rPr lang="nl-BE" dirty="0"/>
              <a:t>70.000</a:t>
            </a:r>
          </a:p>
        </p:txBody>
      </p:sp>
      <p:sp>
        <p:nvSpPr>
          <p:cNvPr id="125" name="TextBox 124">
            <a:extLst>
              <a:ext uri="{FF2B5EF4-FFF2-40B4-BE49-F238E27FC236}">
                <a16:creationId xmlns:a16="http://schemas.microsoft.com/office/drawing/2014/main" id="{F248F6F2-D155-4021-AAC9-F03E42AC06C9}"/>
              </a:ext>
            </a:extLst>
          </p:cNvPr>
          <p:cNvSpPr txBox="1"/>
          <p:nvPr/>
        </p:nvSpPr>
        <p:spPr>
          <a:xfrm>
            <a:off x="4521520" y="3195409"/>
            <a:ext cx="1158779" cy="369332"/>
          </a:xfrm>
          <a:prstGeom prst="rect">
            <a:avLst/>
          </a:prstGeom>
          <a:noFill/>
        </p:spPr>
        <p:txBody>
          <a:bodyPr wrap="none" rtlCol="0">
            <a:spAutoFit/>
          </a:bodyPr>
          <a:lstStyle/>
          <a:p>
            <a:r>
              <a:rPr lang="nl-BE" dirty="0" err="1"/>
              <a:t>Voorr.wijz</a:t>
            </a:r>
            <a:r>
              <a:rPr lang="nl-BE" dirty="0"/>
              <a:t>.</a:t>
            </a:r>
          </a:p>
        </p:txBody>
      </p:sp>
      <p:sp>
        <p:nvSpPr>
          <p:cNvPr id="127" name="TextBox 126">
            <a:extLst>
              <a:ext uri="{FF2B5EF4-FFF2-40B4-BE49-F238E27FC236}">
                <a16:creationId xmlns:a16="http://schemas.microsoft.com/office/drawing/2014/main" id="{F6C7F181-BD68-4F1B-A8D8-6918E3DB08A1}"/>
              </a:ext>
            </a:extLst>
          </p:cNvPr>
          <p:cNvSpPr txBox="1"/>
          <p:nvPr/>
        </p:nvSpPr>
        <p:spPr>
          <a:xfrm>
            <a:off x="5597475" y="3197791"/>
            <a:ext cx="933269" cy="369332"/>
          </a:xfrm>
          <a:prstGeom prst="rect">
            <a:avLst/>
          </a:prstGeom>
          <a:noFill/>
        </p:spPr>
        <p:txBody>
          <a:bodyPr wrap="none" rtlCol="0">
            <a:spAutoFit/>
          </a:bodyPr>
          <a:lstStyle/>
          <a:p>
            <a:r>
              <a:rPr lang="nl-BE" dirty="0"/>
              <a:t>  40.000</a:t>
            </a:r>
          </a:p>
        </p:txBody>
      </p:sp>
      <p:sp>
        <p:nvSpPr>
          <p:cNvPr id="128" name="TextBox 127">
            <a:extLst>
              <a:ext uri="{FF2B5EF4-FFF2-40B4-BE49-F238E27FC236}">
                <a16:creationId xmlns:a16="http://schemas.microsoft.com/office/drawing/2014/main" id="{EB4A2C0B-A4A0-482A-BBFF-34BAED492523}"/>
              </a:ext>
            </a:extLst>
          </p:cNvPr>
          <p:cNvSpPr txBox="1"/>
          <p:nvPr/>
        </p:nvSpPr>
        <p:spPr>
          <a:xfrm>
            <a:off x="5569859" y="3195409"/>
            <a:ext cx="255198" cy="369332"/>
          </a:xfrm>
          <a:prstGeom prst="rect">
            <a:avLst/>
          </a:prstGeom>
          <a:noFill/>
        </p:spPr>
        <p:txBody>
          <a:bodyPr wrap="none" rtlCol="0">
            <a:spAutoFit/>
          </a:bodyPr>
          <a:lstStyle/>
          <a:p>
            <a:r>
              <a:rPr lang="nl-BE" dirty="0"/>
              <a:t>-</a:t>
            </a:r>
          </a:p>
        </p:txBody>
      </p:sp>
      <p:sp>
        <p:nvSpPr>
          <p:cNvPr id="131" name="TextBox 130">
            <a:extLst>
              <a:ext uri="{FF2B5EF4-FFF2-40B4-BE49-F238E27FC236}">
                <a16:creationId xmlns:a16="http://schemas.microsoft.com/office/drawing/2014/main" id="{1F82E7CD-9B8F-4DEF-AD1F-4464BAA1A289}"/>
              </a:ext>
            </a:extLst>
          </p:cNvPr>
          <p:cNvSpPr txBox="1"/>
          <p:nvPr/>
        </p:nvSpPr>
        <p:spPr>
          <a:xfrm>
            <a:off x="4531045" y="3195409"/>
            <a:ext cx="1158779" cy="369332"/>
          </a:xfrm>
          <a:prstGeom prst="rect">
            <a:avLst/>
          </a:prstGeom>
          <a:noFill/>
        </p:spPr>
        <p:txBody>
          <a:bodyPr wrap="none" rtlCol="0">
            <a:spAutoFit/>
          </a:bodyPr>
          <a:lstStyle/>
          <a:p>
            <a:r>
              <a:rPr lang="nl-BE" dirty="0" err="1"/>
              <a:t>Voorr.wijz</a:t>
            </a:r>
            <a:r>
              <a:rPr lang="nl-BE" dirty="0"/>
              <a:t>.</a:t>
            </a:r>
          </a:p>
        </p:txBody>
      </p:sp>
      <p:sp>
        <p:nvSpPr>
          <p:cNvPr id="137" name="TextBox 136">
            <a:extLst>
              <a:ext uri="{FF2B5EF4-FFF2-40B4-BE49-F238E27FC236}">
                <a16:creationId xmlns:a16="http://schemas.microsoft.com/office/drawing/2014/main" id="{0185A610-680F-4A63-9C4A-344C06DA36DD}"/>
              </a:ext>
            </a:extLst>
          </p:cNvPr>
          <p:cNvSpPr txBox="1"/>
          <p:nvPr/>
        </p:nvSpPr>
        <p:spPr>
          <a:xfrm>
            <a:off x="3482983" y="294516"/>
            <a:ext cx="2445478" cy="646331"/>
          </a:xfrm>
          <a:prstGeom prst="rect">
            <a:avLst/>
          </a:prstGeom>
          <a:noFill/>
        </p:spPr>
        <p:txBody>
          <a:bodyPr wrap="none" rtlCol="0">
            <a:spAutoFit/>
          </a:bodyPr>
          <a:lstStyle/>
          <a:p>
            <a:r>
              <a:rPr lang="nl-BE" sz="3600" b="1" dirty="0"/>
              <a:t>VOORRAAD</a:t>
            </a:r>
          </a:p>
        </p:txBody>
      </p:sp>
      <p:sp>
        <p:nvSpPr>
          <p:cNvPr id="9" name="TextBox 8">
            <a:extLst>
              <a:ext uri="{FF2B5EF4-FFF2-40B4-BE49-F238E27FC236}">
                <a16:creationId xmlns:a16="http://schemas.microsoft.com/office/drawing/2014/main" id="{53D1E33A-5F7B-4CF8-BF73-9AC85E0713F6}"/>
              </a:ext>
            </a:extLst>
          </p:cNvPr>
          <p:cNvSpPr txBox="1"/>
          <p:nvPr/>
        </p:nvSpPr>
        <p:spPr>
          <a:xfrm>
            <a:off x="2069195" y="4369872"/>
            <a:ext cx="652743" cy="369332"/>
          </a:xfrm>
          <a:prstGeom prst="rect">
            <a:avLst/>
          </a:prstGeom>
          <a:noFill/>
        </p:spPr>
        <p:txBody>
          <a:bodyPr wrap="none" rtlCol="0">
            <a:spAutoFit/>
          </a:bodyPr>
          <a:lstStyle/>
          <a:p>
            <a:r>
              <a:rPr lang="nl-BE" b="1" dirty="0"/>
              <a:t>2018</a:t>
            </a:r>
          </a:p>
        </p:txBody>
      </p:sp>
      <p:sp>
        <p:nvSpPr>
          <p:cNvPr id="87" name="TextBox 86">
            <a:extLst>
              <a:ext uri="{FF2B5EF4-FFF2-40B4-BE49-F238E27FC236}">
                <a16:creationId xmlns:a16="http://schemas.microsoft.com/office/drawing/2014/main" id="{49C74CA7-F481-447B-9986-1940C5D7177E}"/>
              </a:ext>
            </a:extLst>
          </p:cNvPr>
          <p:cNvSpPr txBox="1"/>
          <p:nvPr/>
        </p:nvSpPr>
        <p:spPr>
          <a:xfrm>
            <a:off x="3072863" y="4376629"/>
            <a:ext cx="652743" cy="369332"/>
          </a:xfrm>
          <a:prstGeom prst="rect">
            <a:avLst/>
          </a:prstGeom>
          <a:noFill/>
        </p:spPr>
        <p:txBody>
          <a:bodyPr wrap="none" rtlCol="0">
            <a:spAutoFit/>
          </a:bodyPr>
          <a:lstStyle/>
          <a:p>
            <a:r>
              <a:rPr lang="nl-BE" b="1" dirty="0"/>
              <a:t>2019</a:t>
            </a:r>
          </a:p>
        </p:txBody>
      </p:sp>
      <p:sp>
        <p:nvSpPr>
          <p:cNvPr id="89" name="TextBox 88">
            <a:extLst>
              <a:ext uri="{FF2B5EF4-FFF2-40B4-BE49-F238E27FC236}">
                <a16:creationId xmlns:a16="http://schemas.microsoft.com/office/drawing/2014/main" id="{FC09889B-6BD8-4480-AABC-140AAEBF0D94}"/>
              </a:ext>
            </a:extLst>
          </p:cNvPr>
          <p:cNvSpPr txBox="1"/>
          <p:nvPr/>
        </p:nvSpPr>
        <p:spPr>
          <a:xfrm>
            <a:off x="4052979" y="4376629"/>
            <a:ext cx="652743" cy="369332"/>
          </a:xfrm>
          <a:prstGeom prst="rect">
            <a:avLst/>
          </a:prstGeom>
          <a:noFill/>
        </p:spPr>
        <p:txBody>
          <a:bodyPr wrap="none" rtlCol="0">
            <a:spAutoFit/>
          </a:bodyPr>
          <a:lstStyle/>
          <a:p>
            <a:r>
              <a:rPr lang="nl-BE" b="1" dirty="0"/>
              <a:t>2020</a:t>
            </a:r>
          </a:p>
        </p:txBody>
      </p:sp>
      <p:sp>
        <p:nvSpPr>
          <p:cNvPr id="90" name="TextBox 89">
            <a:extLst>
              <a:ext uri="{FF2B5EF4-FFF2-40B4-BE49-F238E27FC236}">
                <a16:creationId xmlns:a16="http://schemas.microsoft.com/office/drawing/2014/main" id="{2633B540-E5EC-4DD1-8871-1D173056BF88}"/>
              </a:ext>
            </a:extLst>
          </p:cNvPr>
          <p:cNvSpPr txBox="1"/>
          <p:nvPr/>
        </p:nvSpPr>
        <p:spPr>
          <a:xfrm>
            <a:off x="628704" y="4691111"/>
            <a:ext cx="1077539" cy="369332"/>
          </a:xfrm>
          <a:prstGeom prst="rect">
            <a:avLst/>
          </a:prstGeom>
          <a:noFill/>
        </p:spPr>
        <p:txBody>
          <a:bodyPr wrap="none" rtlCol="0">
            <a:spAutoFit/>
          </a:bodyPr>
          <a:lstStyle/>
          <a:p>
            <a:r>
              <a:rPr lang="nl-BE" dirty="0"/>
              <a:t>Verkopen</a:t>
            </a:r>
          </a:p>
        </p:txBody>
      </p:sp>
      <p:sp>
        <p:nvSpPr>
          <p:cNvPr id="91" name="TextBox 90">
            <a:extLst>
              <a:ext uri="{FF2B5EF4-FFF2-40B4-BE49-F238E27FC236}">
                <a16:creationId xmlns:a16="http://schemas.microsoft.com/office/drawing/2014/main" id="{F88711E4-4A3A-4311-8903-730A52F3D3D5}"/>
              </a:ext>
            </a:extLst>
          </p:cNvPr>
          <p:cNvSpPr txBox="1"/>
          <p:nvPr/>
        </p:nvSpPr>
        <p:spPr>
          <a:xfrm>
            <a:off x="563445" y="5033925"/>
            <a:ext cx="1127488" cy="369332"/>
          </a:xfrm>
          <a:prstGeom prst="rect">
            <a:avLst/>
          </a:prstGeom>
          <a:noFill/>
        </p:spPr>
        <p:txBody>
          <a:bodyPr wrap="none" rtlCol="0">
            <a:spAutoFit/>
          </a:bodyPr>
          <a:lstStyle/>
          <a:p>
            <a:r>
              <a:rPr lang="nl-BE" dirty="0"/>
              <a:t>Aankopen</a:t>
            </a:r>
          </a:p>
        </p:txBody>
      </p:sp>
      <p:sp>
        <p:nvSpPr>
          <p:cNvPr id="93" name="TextBox 92">
            <a:extLst>
              <a:ext uri="{FF2B5EF4-FFF2-40B4-BE49-F238E27FC236}">
                <a16:creationId xmlns:a16="http://schemas.microsoft.com/office/drawing/2014/main" id="{614B89BB-926B-4EB5-A38F-A3AD3471B885}"/>
              </a:ext>
            </a:extLst>
          </p:cNvPr>
          <p:cNvSpPr txBox="1"/>
          <p:nvPr/>
        </p:nvSpPr>
        <p:spPr>
          <a:xfrm>
            <a:off x="3912049" y="4710889"/>
            <a:ext cx="827471" cy="369332"/>
          </a:xfrm>
          <a:prstGeom prst="rect">
            <a:avLst/>
          </a:prstGeom>
          <a:noFill/>
        </p:spPr>
        <p:txBody>
          <a:bodyPr wrap="none" rtlCol="0">
            <a:spAutoFit/>
          </a:bodyPr>
          <a:lstStyle/>
          <a:p>
            <a:r>
              <a:rPr lang="nl-BE" dirty="0">
                <a:solidFill>
                  <a:srgbClr val="0070C0"/>
                </a:solidFill>
              </a:rPr>
              <a:t>90.000</a:t>
            </a:r>
          </a:p>
        </p:txBody>
      </p:sp>
      <p:sp>
        <p:nvSpPr>
          <p:cNvPr id="94" name="TextBox 93">
            <a:extLst>
              <a:ext uri="{FF2B5EF4-FFF2-40B4-BE49-F238E27FC236}">
                <a16:creationId xmlns:a16="http://schemas.microsoft.com/office/drawing/2014/main" id="{2B349EE9-6347-464A-B6BA-964F121A1257}"/>
              </a:ext>
            </a:extLst>
          </p:cNvPr>
          <p:cNvSpPr txBox="1"/>
          <p:nvPr/>
        </p:nvSpPr>
        <p:spPr>
          <a:xfrm>
            <a:off x="3892442" y="5079875"/>
            <a:ext cx="898003" cy="369332"/>
          </a:xfrm>
          <a:prstGeom prst="rect">
            <a:avLst/>
          </a:prstGeom>
          <a:noFill/>
        </p:spPr>
        <p:txBody>
          <a:bodyPr wrap="none" rtlCol="0">
            <a:spAutoFit/>
          </a:bodyPr>
          <a:lstStyle/>
          <a:p>
            <a:r>
              <a:rPr lang="nl-BE" dirty="0">
                <a:solidFill>
                  <a:schemeClr val="accent6">
                    <a:lumMod val="75000"/>
                  </a:schemeClr>
                </a:solidFill>
              </a:rPr>
              <a:t>-75.000</a:t>
            </a:r>
          </a:p>
        </p:txBody>
      </p:sp>
      <p:cxnSp>
        <p:nvCxnSpPr>
          <p:cNvPr id="11" name="Straight Connector 10">
            <a:extLst>
              <a:ext uri="{FF2B5EF4-FFF2-40B4-BE49-F238E27FC236}">
                <a16:creationId xmlns:a16="http://schemas.microsoft.com/office/drawing/2014/main" id="{7EB8EB17-D8F7-4079-8AA5-5343B2D13029}"/>
              </a:ext>
            </a:extLst>
          </p:cNvPr>
          <p:cNvCxnSpPr/>
          <p:nvPr/>
        </p:nvCxnSpPr>
        <p:spPr>
          <a:xfrm>
            <a:off x="3910822" y="5708953"/>
            <a:ext cx="827471" cy="0"/>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34B8BC5A-7D2D-48B9-BED1-1CE3135AFB0F}"/>
              </a:ext>
            </a:extLst>
          </p:cNvPr>
          <p:cNvSpPr txBox="1"/>
          <p:nvPr/>
        </p:nvSpPr>
        <p:spPr>
          <a:xfrm>
            <a:off x="586407" y="5339781"/>
            <a:ext cx="1158779" cy="369332"/>
          </a:xfrm>
          <a:prstGeom prst="rect">
            <a:avLst/>
          </a:prstGeom>
          <a:noFill/>
        </p:spPr>
        <p:txBody>
          <a:bodyPr wrap="none" rtlCol="0">
            <a:spAutoFit/>
          </a:bodyPr>
          <a:lstStyle/>
          <a:p>
            <a:r>
              <a:rPr lang="nl-BE" dirty="0" err="1"/>
              <a:t>Voorr.wijz</a:t>
            </a:r>
            <a:r>
              <a:rPr lang="nl-BE" dirty="0"/>
              <a:t>.</a:t>
            </a:r>
          </a:p>
        </p:txBody>
      </p:sp>
      <p:sp>
        <p:nvSpPr>
          <p:cNvPr id="114" name="TextBox 113">
            <a:extLst>
              <a:ext uri="{FF2B5EF4-FFF2-40B4-BE49-F238E27FC236}">
                <a16:creationId xmlns:a16="http://schemas.microsoft.com/office/drawing/2014/main" id="{F6205056-C752-4059-9E19-AEF9D60E8F99}"/>
              </a:ext>
            </a:extLst>
          </p:cNvPr>
          <p:cNvSpPr txBox="1"/>
          <p:nvPr/>
        </p:nvSpPr>
        <p:spPr>
          <a:xfrm>
            <a:off x="3791487" y="5339621"/>
            <a:ext cx="1003801" cy="369332"/>
          </a:xfrm>
          <a:prstGeom prst="rect">
            <a:avLst/>
          </a:prstGeom>
          <a:noFill/>
        </p:spPr>
        <p:txBody>
          <a:bodyPr wrap="none" rtlCol="0">
            <a:spAutoFit/>
          </a:bodyPr>
          <a:lstStyle/>
          <a:p>
            <a:r>
              <a:rPr lang="nl-BE" dirty="0"/>
              <a:t>  -40.000</a:t>
            </a:r>
          </a:p>
        </p:txBody>
      </p:sp>
      <p:sp>
        <p:nvSpPr>
          <p:cNvPr id="117" name="TextBox 116">
            <a:extLst>
              <a:ext uri="{FF2B5EF4-FFF2-40B4-BE49-F238E27FC236}">
                <a16:creationId xmlns:a16="http://schemas.microsoft.com/office/drawing/2014/main" id="{046EA206-9A24-4443-9629-8DB97E76E58A}"/>
              </a:ext>
            </a:extLst>
          </p:cNvPr>
          <p:cNvSpPr txBox="1"/>
          <p:nvPr/>
        </p:nvSpPr>
        <p:spPr>
          <a:xfrm>
            <a:off x="585731" y="5755232"/>
            <a:ext cx="1373196" cy="369332"/>
          </a:xfrm>
          <a:prstGeom prst="rect">
            <a:avLst/>
          </a:prstGeom>
          <a:noFill/>
        </p:spPr>
        <p:txBody>
          <a:bodyPr wrap="none" rtlCol="0">
            <a:spAutoFit/>
          </a:bodyPr>
          <a:lstStyle/>
          <a:p>
            <a:r>
              <a:rPr lang="nl-BE" dirty="0" err="1"/>
              <a:t>Bruto-marge</a:t>
            </a:r>
            <a:endParaRPr lang="nl-BE" dirty="0"/>
          </a:p>
        </p:txBody>
      </p:sp>
      <p:sp>
        <p:nvSpPr>
          <p:cNvPr id="118" name="TextBox 117">
            <a:extLst>
              <a:ext uri="{FF2B5EF4-FFF2-40B4-BE49-F238E27FC236}">
                <a16:creationId xmlns:a16="http://schemas.microsoft.com/office/drawing/2014/main" id="{57FB2FD7-5AA5-4AB2-9984-D5D6FD4F00E2}"/>
              </a:ext>
            </a:extLst>
          </p:cNvPr>
          <p:cNvSpPr txBox="1"/>
          <p:nvPr/>
        </p:nvSpPr>
        <p:spPr>
          <a:xfrm>
            <a:off x="3840537" y="5754187"/>
            <a:ext cx="1003801" cy="369332"/>
          </a:xfrm>
          <a:prstGeom prst="rect">
            <a:avLst/>
          </a:prstGeom>
          <a:noFill/>
        </p:spPr>
        <p:txBody>
          <a:bodyPr wrap="none" rtlCol="0">
            <a:spAutoFit/>
          </a:bodyPr>
          <a:lstStyle/>
          <a:p>
            <a:r>
              <a:rPr lang="nl-BE" dirty="0"/>
              <a:t>  -25.000</a:t>
            </a:r>
          </a:p>
        </p:txBody>
      </p:sp>
      <p:cxnSp>
        <p:nvCxnSpPr>
          <p:cNvPr id="6" name="Straight Arrow Connector 5">
            <a:extLst>
              <a:ext uri="{FF2B5EF4-FFF2-40B4-BE49-F238E27FC236}">
                <a16:creationId xmlns:a16="http://schemas.microsoft.com/office/drawing/2014/main" id="{4D01291A-D05D-45F8-A4C9-04B8FC4DAC62}"/>
              </a:ext>
            </a:extLst>
          </p:cNvPr>
          <p:cNvCxnSpPr>
            <a:cxnSpLocks/>
            <a:stCxn id="150" idx="3"/>
          </p:cNvCxnSpPr>
          <p:nvPr/>
        </p:nvCxnSpPr>
        <p:spPr>
          <a:xfrm flipV="1">
            <a:off x="2866969" y="5449207"/>
            <a:ext cx="2499962" cy="500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BD627050-5A91-4861-A063-C00738391FA5}"/>
              </a:ext>
            </a:extLst>
          </p:cNvPr>
          <p:cNvCxnSpPr>
            <a:cxnSpLocks/>
            <a:stCxn id="147" idx="3"/>
          </p:cNvCxnSpPr>
          <p:nvPr/>
        </p:nvCxnSpPr>
        <p:spPr>
          <a:xfrm>
            <a:off x="2900712" y="5252223"/>
            <a:ext cx="2466219" cy="133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B7ECFE1-B8EA-47E0-8068-E4E9F22BC792}"/>
              </a:ext>
            </a:extLst>
          </p:cNvPr>
          <p:cNvSpPr txBox="1"/>
          <p:nvPr/>
        </p:nvSpPr>
        <p:spPr>
          <a:xfrm>
            <a:off x="5305568" y="5241661"/>
            <a:ext cx="758541" cy="369332"/>
          </a:xfrm>
          <a:prstGeom prst="rect">
            <a:avLst/>
          </a:prstGeom>
          <a:noFill/>
        </p:spPr>
        <p:txBody>
          <a:bodyPr wrap="none" rtlCol="0">
            <a:spAutoFit/>
          </a:bodyPr>
          <a:lstStyle/>
          <a:p>
            <a:r>
              <a:rPr lang="nl-BE" dirty="0"/>
              <a:t>17,8%</a:t>
            </a:r>
          </a:p>
        </p:txBody>
      </p:sp>
      <p:cxnSp>
        <p:nvCxnSpPr>
          <p:cNvPr id="119" name="Straight Arrow Connector 118">
            <a:extLst>
              <a:ext uri="{FF2B5EF4-FFF2-40B4-BE49-F238E27FC236}">
                <a16:creationId xmlns:a16="http://schemas.microsoft.com/office/drawing/2014/main" id="{EE90087C-6230-4BBE-BA34-F87B36D30237}"/>
              </a:ext>
            </a:extLst>
          </p:cNvPr>
          <p:cNvCxnSpPr>
            <a:cxnSpLocks/>
            <a:stCxn id="143" idx="1"/>
          </p:cNvCxnSpPr>
          <p:nvPr/>
        </p:nvCxnSpPr>
        <p:spPr>
          <a:xfrm flipV="1">
            <a:off x="2931844" y="5481121"/>
            <a:ext cx="3261968" cy="457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487E7A12-11D2-4B62-B820-9A73FDA08821}"/>
              </a:ext>
            </a:extLst>
          </p:cNvPr>
          <p:cNvCxnSpPr>
            <a:cxnSpLocks/>
            <a:stCxn id="146" idx="3"/>
            <a:endCxn id="122" idx="1"/>
          </p:cNvCxnSpPr>
          <p:nvPr/>
        </p:nvCxnSpPr>
        <p:spPr>
          <a:xfrm>
            <a:off x="2895293" y="4906513"/>
            <a:ext cx="3300852" cy="530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E45E5318-BD6D-46D7-8803-A16B20A57576}"/>
              </a:ext>
            </a:extLst>
          </p:cNvPr>
          <p:cNvSpPr txBox="1"/>
          <p:nvPr/>
        </p:nvSpPr>
        <p:spPr>
          <a:xfrm>
            <a:off x="6196145" y="5252346"/>
            <a:ext cx="758541" cy="369332"/>
          </a:xfrm>
          <a:prstGeom prst="rect">
            <a:avLst/>
          </a:prstGeom>
          <a:noFill/>
        </p:spPr>
        <p:txBody>
          <a:bodyPr wrap="none" rtlCol="0">
            <a:spAutoFit/>
          </a:bodyPr>
          <a:lstStyle/>
          <a:p>
            <a:r>
              <a:rPr lang="nl-BE" dirty="0"/>
              <a:t>15,1%</a:t>
            </a:r>
          </a:p>
        </p:txBody>
      </p:sp>
      <p:cxnSp>
        <p:nvCxnSpPr>
          <p:cNvPr id="123" name="Straight Arrow Connector 122">
            <a:extLst>
              <a:ext uri="{FF2B5EF4-FFF2-40B4-BE49-F238E27FC236}">
                <a16:creationId xmlns:a16="http://schemas.microsoft.com/office/drawing/2014/main" id="{BAA751EB-D7BC-4F2C-8884-091FF1225AA7}"/>
              </a:ext>
            </a:extLst>
          </p:cNvPr>
          <p:cNvCxnSpPr>
            <a:cxnSpLocks/>
            <a:stCxn id="140" idx="1"/>
            <a:endCxn id="24" idx="1"/>
          </p:cNvCxnSpPr>
          <p:nvPr/>
        </p:nvCxnSpPr>
        <p:spPr>
          <a:xfrm flipV="1">
            <a:off x="2830935" y="4622677"/>
            <a:ext cx="3190835" cy="61898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6D48B606-FE55-4BB2-8187-AF00B7D0E66C}"/>
              </a:ext>
            </a:extLst>
          </p:cNvPr>
          <p:cNvCxnSpPr>
            <a:cxnSpLocks/>
            <a:endCxn id="126" idx="0"/>
          </p:cNvCxnSpPr>
          <p:nvPr/>
        </p:nvCxnSpPr>
        <p:spPr>
          <a:xfrm flipH="1">
            <a:off x="6527944" y="2949786"/>
            <a:ext cx="875296" cy="127061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003DF565-EF5E-4BFA-83C5-1E0A005E8621}"/>
              </a:ext>
            </a:extLst>
          </p:cNvPr>
          <p:cNvSpPr txBox="1"/>
          <p:nvPr/>
        </p:nvSpPr>
        <p:spPr>
          <a:xfrm>
            <a:off x="6114208" y="4220397"/>
            <a:ext cx="827471" cy="369332"/>
          </a:xfrm>
          <a:prstGeom prst="rect">
            <a:avLst/>
          </a:prstGeom>
          <a:noFill/>
        </p:spPr>
        <p:txBody>
          <a:bodyPr wrap="none" rtlCol="0">
            <a:spAutoFit/>
          </a:bodyPr>
          <a:lstStyle/>
          <a:p>
            <a:r>
              <a:rPr lang="nl-BE" dirty="0">
                <a:solidFill>
                  <a:srgbClr val="7030A0"/>
                </a:solidFill>
              </a:rPr>
              <a:t>45.000</a:t>
            </a:r>
          </a:p>
        </p:txBody>
      </p:sp>
      <p:sp>
        <p:nvSpPr>
          <p:cNvPr id="24" name="TextBox 23">
            <a:extLst>
              <a:ext uri="{FF2B5EF4-FFF2-40B4-BE49-F238E27FC236}">
                <a16:creationId xmlns:a16="http://schemas.microsoft.com/office/drawing/2014/main" id="{600C7964-873E-4E26-8C5C-7E9DAB68EE71}"/>
              </a:ext>
            </a:extLst>
          </p:cNvPr>
          <p:cNvSpPr txBox="1"/>
          <p:nvPr/>
        </p:nvSpPr>
        <p:spPr>
          <a:xfrm>
            <a:off x="6021770" y="4438011"/>
            <a:ext cx="1702710" cy="369332"/>
          </a:xfrm>
          <a:prstGeom prst="rect">
            <a:avLst/>
          </a:prstGeom>
          <a:noFill/>
        </p:spPr>
        <p:txBody>
          <a:bodyPr wrap="none" rtlCol="0">
            <a:spAutoFit/>
          </a:bodyPr>
          <a:lstStyle/>
          <a:p>
            <a:r>
              <a:rPr lang="nl-BE" dirty="0">
                <a:solidFill>
                  <a:srgbClr val="7030A0"/>
                </a:solidFill>
              </a:rPr>
              <a:t>130.000+10.000</a:t>
            </a:r>
          </a:p>
        </p:txBody>
      </p:sp>
      <p:cxnSp>
        <p:nvCxnSpPr>
          <p:cNvPr id="29" name="Straight Connector 28">
            <a:extLst>
              <a:ext uri="{FF2B5EF4-FFF2-40B4-BE49-F238E27FC236}">
                <a16:creationId xmlns:a16="http://schemas.microsoft.com/office/drawing/2014/main" id="{AA8B9002-CD19-472A-81B8-825248A72B82}"/>
              </a:ext>
            </a:extLst>
          </p:cNvPr>
          <p:cNvCxnSpPr>
            <a:cxnSpLocks/>
          </p:cNvCxnSpPr>
          <p:nvPr/>
        </p:nvCxnSpPr>
        <p:spPr>
          <a:xfrm>
            <a:off x="6140700" y="4507670"/>
            <a:ext cx="1514528"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5113B030-2EE1-4520-86F7-A9A6855458DE}"/>
              </a:ext>
            </a:extLst>
          </p:cNvPr>
          <p:cNvSpPr txBox="1"/>
          <p:nvPr/>
        </p:nvSpPr>
        <p:spPr>
          <a:xfrm>
            <a:off x="6806036" y="4206187"/>
            <a:ext cx="688009" cy="369332"/>
          </a:xfrm>
          <a:prstGeom prst="rect">
            <a:avLst/>
          </a:prstGeom>
          <a:noFill/>
        </p:spPr>
        <p:txBody>
          <a:bodyPr wrap="none" rtlCol="0">
            <a:spAutoFit/>
          </a:bodyPr>
          <a:lstStyle/>
          <a:p>
            <a:r>
              <a:rPr lang="nl-BE" dirty="0">
                <a:solidFill>
                  <a:srgbClr val="7030A0"/>
                </a:solidFill>
              </a:rPr>
              <a:t>x 365</a:t>
            </a:r>
          </a:p>
        </p:txBody>
      </p:sp>
      <p:sp>
        <p:nvSpPr>
          <p:cNvPr id="134" name="TextBox 133">
            <a:extLst>
              <a:ext uri="{FF2B5EF4-FFF2-40B4-BE49-F238E27FC236}">
                <a16:creationId xmlns:a16="http://schemas.microsoft.com/office/drawing/2014/main" id="{5D0DED30-7B44-4124-A0A6-7CB23497FAE2}"/>
              </a:ext>
            </a:extLst>
          </p:cNvPr>
          <p:cNvSpPr txBox="1"/>
          <p:nvPr/>
        </p:nvSpPr>
        <p:spPr>
          <a:xfrm>
            <a:off x="7564398" y="4311236"/>
            <a:ext cx="1333698" cy="369332"/>
          </a:xfrm>
          <a:prstGeom prst="rect">
            <a:avLst/>
          </a:prstGeom>
          <a:noFill/>
        </p:spPr>
        <p:txBody>
          <a:bodyPr wrap="none" rtlCol="0">
            <a:spAutoFit/>
          </a:bodyPr>
          <a:lstStyle/>
          <a:p>
            <a:r>
              <a:rPr lang="nl-BE" dirty="0">
                <a:solidFill>
                  <a:srgbClr val="7030A0"/>
                </a:solidFill>
              </a:rPr>
              <a:t>= 117 dagen</a:t>
            </a:r>
          </a:p>
        </p:txBody>
      </p:sp>
      <p:sp>
        <p:nvSpPr>
          <p:cNvPr id="138" name="TextBox 137">
            <a:extLst>
              <a:ext uri="{FF2B5EF4-FFF2-40B4-BE49-F238E27FC236}">
                <a16:creationId xmlns:a16="http://schemas.microsoft.com/office/drawing/2014/main" id="{545370DB-F245-43C4-A8BE-E315B37378C8}"/>
              </a:ext>
            </a:extLst>
          </p:cNvPr>
          <p:cNvSpPr txBox="1"/>
          <p:nvPr/>
        </p:nvSpPr>
        <p:spPr>
          <a:xfrm>
            <a:off x="5223826" y="5453904"/>
            <a:ext cx="856095" cy="523220"/>
          </a:xfrm>
          <a:prstGeom prst="rect">
            <a:avLst/>
          </a:prstGeom>
          <a:noFill/>
        </p:spPr>
        <p:txBody>
          <a:bodyPr wrap="square" rtlCol="0">
            <a:spAutoFit/>
          </a:bodyPr>
          <a:lstStyle/>
          <a:p>
            <a:pPr algn="ctr"/>
            <a:r>
              <a:rPr lang="nl-BE" sz="1400" dirty="0"/>
              <a:t>Marge op </a:t>
            </a:r>
            <a:r>
              <a:rPr lang="nl-BE" sz="1400" dirty="0" err="1"/>
              <a:t>aank</a:t>
            </a:r>
            <a:r>
              <a:rPr lang="nl-BE" sz="1400" dirty="0"/>
              <a:t>.</a:t>
            </a:r>
          </a:p>
        </p:txBody>
      </p:sp>
      <p:sp>
        <p:nvSpPr>
          <p:cNvPr id="139" name="TextBox 138">
            <a:extLst>
              <a:ext uri="{FF2B5EF4-FFF2-40B4-BE49-F238E27FC236}">
                <a16:creationId xmlns:a16="http://schemas.microsoft.com/office/drawing/2014/main" id="{051E1CC3-8C2D-4FF8-BEEC-FC03D8108C96}"/>
              </a:ext>
            </a:extLst>
          </p:cNvPr>
          <p:cNvSpPr txBox="1"/>
          <p:nvPr/>
        </p:nvSpPr>
        <p:spPr>
          <a:xfrm>
            <a:off x="6166996" y="5477694"/>
            <a:ext cx="856095" cy="523220"/>
          </a:xfrm>
          <a:prstGeom prst="rect">
            <a:avLst/>
          </a:prstGeom>
          <a:noFill/>
        </p:spPr>
        <p:txBody>
          <a:bodyPr wrap="square" rtlCol="0">
            <a:spAutoFit/>
          </a:bodyPr>
          <a:lstStyle/>
          <a:p>
            <a:pPr algn="ctr"/>
            <a:r>
              <a:rPr lang="nl-BE" sz="1400" dirty="0"/>
              <a:t>Marge op </a:t>
            </a:r>
            <a:r>
              <a:rPr lang="nl-BE" sz="1400" dirty="0" err="1"/>
              <a:t>verk</a:t>
            </a:r>
            <a:r>
              <a:rPr lang="nl-BE" sz="1400" dirty="0"/>
              <a:t>.</a:t>
            </a:r>
          </a:p>
        </p:txBody>
      </p:sp>
      <p:sp>
        <p:nvSpPr>
          <p:cNvPr id="132" name="TextBox 131">
            <a:extLst>
              <a:ext uri="{FF2B5EF4-FFF2-40B4-BE49-F238E27FC236}">
                <a16:creationId xmlns:a16="http://schemas.microsoft.com/office/drawing/2014/main" id="{D85F35C4-0353-465C-AA94-F8C54ACD2F65}"/>
              </a:ext>
            </a:extLst>
          </p:cNvPr>
          <p:cNvSpPr txBox="1"/>
          <p:nvPr/>
        </p:nvSpPr>
        <p:spPr>
          <a:xfrm>
            <a:off x="2896048" y="4711285"/>
            <a:ext cx="944489" cy="369332"/>
          </a:xfrm>
          <a:prstGeom prst="rect">
            <a:avLst/>
          </a:prstGeom>
          <a:noFill/>
        </p:spPr>
        <p:txBody>
          <a:bodyPr wrap="none" rtlCol="0">
            <a:spAutoFit/>
          </a:bodyPr>
          <a:lstStyle/>
          <a:p>
            <a:r>
              <a:rPr lang="nl-BE" dirty="0">
                <a:solidFill>
                  <a:srgbClr val="0070C0"/>
                </a:solidFill>
              </a:rPr>
              <a:t>150.000</a:t>
            </a:r>
          </a:p>
        </p:txBody>
      </p:sp>
      <p:sp>
        <p:nvSpPr>
          <p:cNvPr id="140" name="TextBox 139">
            <a:extLst>
              <a:ext uri="{FF2B5EF4-FFF2-40B4-BE49-F238E27FC236}">
                <a16:creationId xmlns:a16="http://schemas.microsoft.com/office/drawing/2014/main" id="{AD8A9E95-CFE5-48E5-88B0-58213809BFE8}"/>
              </a:ext>
            </a:extLst>
          </p:cNvPr>
          <p:cNvSpPr txBox="1"/>
          <p:nvPr/>
        </p:nvSpPr>
        <p:spPr>
          <a:xfrm>
            <a:off x="2830935" y="5056995"/>
            <a:ext cx="1015021" cy="369332"/>
          </a:xfrm>
          <a:prstGeom prst="rect">
            <a:avLst/>
          </a:prstGeom>
          <a:noFill/>
        </p:spPr>
        <p:txBody>
          <a:bodyPr wrap="none" rtlCol="0">
            <a:spAutoFit/>
          </a:bodyPr>
          <a:lstStyle/>
          <a:p>
            <a:r>
              <a:rPr lang="nl-BE" dirty="0">
                <a:solidFill>
                  <a:schemeClr val="accent6">
                    <a:lumMod val="75000"/>
                  </a:schemeClr>
                </a:solidFill>
              </a:rPr>
              <a:t>-125.000</a:t>
            </a:r>
          </a:p>
        </p:txBody>
      </p:sp>
      <p:sp>
        <p:nvSpPr>
          <p:cNvPr id="141" name="TextBox 140">
            <a:extLst>
              <a:ext uri="{FF2B5EF4-FFF2-40B4-BE49-F238E27FC236}">
                <a16:creationId xmlns:a16="http://schemas.microsoft.com/office/drawing/2014/main" id="{60B4CE39-D854-4B52-80C7-505EA68F2A87}"/>
              </a:ext>
            </a:extLst>
          </p:cNvPr>
          <p:cNvSpPr txBox="1"/>
          <p:nvPr/>
        </p:nvSpPr>
        <p:spPr>
          <a:xfrm>
            <a:off x="2872280" y="5367274"/>
            <a:ext cx="886781" cy="369332"/>
          </a:xfrm>
          <a:prstGeom prst="rect">
            <a:avLst/>
          </a:prstGeom>
          <a:noFill/>
        </p:spPr>
        <p:txBody>
          <a:bodyPr wrap="none" rtlCol="0">
            <a:spAutoFit/>
          </a:bodyPr>
          <a:lstStyle/>
          <a:p>
            <a:r>
              <a:rPr lang="nl-BE" dirty="0"/>
              <a:t>  </a:t>
            </a:r>
            <a:r>
              <a:rPr lang="nl-BE" b="1" dirty="0">
                <a:solidFill>
                  <a:srgbClr val="FF0000"/>
                </a:solidFill>
              </a:rPr>
              <a:t>-5.000</a:t>
            </a:r>
          </a:p>
        </p:txBody>
      </p:sp>
      <p:cxnSp>
        <p:nvCxnSpPr>
          <p:cNvPr id="142" name="Straight Connector 141">
            <a:extLst>
              <a:ext uri="{FF2B5EF4-FFF2-40B4-BE49-F238E27FC236}">
                <a16:creationId xmlns:a16="http://schemas.microsoft.com/office/drawing/2014/main" id="{76E4C789-CA2A-4F4F-90C5-1894953F4A42}"/>
              </a:ext>
            </a:extLst>
          </p:cNvPr>
          <p:cNvCxnSpPr/>
          <p:nvPr/>
        </p:nvCxnSpPr>
        <p:spPr>
          <a:xfrm>
            <a:off x="3013066" y="5708953"/>
            <a:ext cx="827471" cy="0"/>
          </a:xfrm>
          <a:prstGeom prst="line">
            <a:avLst/>
          </a:prstGeom>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8C2A24D7-E895-40D5-9B61-24D3AAB089FE}"/>
              </a:ext>
            </a:extLst>
          </p:cNvPr>
          <p:cNvSpPr txBox="1"/>
          <p:nvPr/>
        </p:nvSpPr>
        <p:spPr>
          <a:xfrm>
            <a:off x="2931844" y="5754187"/>
            <a:ext cx="933269" cy="369332"/>
          </a:xfrm>
          <a:prstGeom prst="rect">
            <a:avLst/>
          </a:prstGeom>
          <a:noFill/>
        </p:spPr>
        <p:txBody>
          <a:bodyPr wrap="none" rtlCol="0">
            <a:spAutoFit/>
          </a:bodyPr>
          <a:lstStyle/>
          <a:p>
            <a:r>
              <a:rPr lang="nl-BE" dirty="0"/>
              <a:t>  50.000</a:t>
            </a:r>
          </a:p>
        </p:txBody>
      </p:sp>
      <p:sp>
        <p:nvSpPr>
          <p:cNvPr id="144" name="TextBox 143">
            <a:extLst>
              <a:ext uri="{FF2B5EF4-FFF2-40B4-BE49-F238E27FC236}">
                <a16:creationId xmlns:a16="http://schemas.microsoft.com/office/drawing/2014/main" id="{68667990-8BC7-4315-B0D5-AF334D7ECA48}"/>
              </a:ext>
            </a:extLst>
          </p:cNvPr>
          <p:cNvSpPr txBox="1"/>
          <p:nvPr/>
        </p:nvSpPr>
        <p:spPr>
          <a:xfrm>
            <a:off x="5366931" y="4895341"/>
            <a:ext cx="524503" cy="292388"/>
          </a:xfrm>
          <a:prstGeom prst="rect">
            <a:avLst/>
          </a:prstGeom>
          <a:noFill/>
        </p:spPr>
        <p:txBody>
          <a:bodyPr wrap="none" rtlCol="0">
            <a:spAutoFit/>
          </a:bodyPr>
          <a:lstStyle/>
          <a:p>
            <a:r>
              <a:rPr lang="nl-BE" sz="1300" dirty="0">
                <a:solidFill>
                  <a:srgbClr val="FF0000"/>
                </a:solidFill>
              </a:rPr>
              <a:t>-22%</a:t>
            </a:r>
          </a:p>
        </p:txBody>
      </p:sp>
      <p:sp>
        <p:nvSpPr>
          <p:cNvPr id="145" name="TextBox 144">
            <a:extLst>
              <a:ext uri="{FF2B5EF4-FFF2-40B4-BE49-F238E27FC236}">
                <a16:creationId xmlns:a16="http://schemas.microsoft.com/office/drawing/2014/main" id="{FEC746C7-3DF8-4EB3-A121-F0F43BE842C4}"/>
              </a:ext>
            </a:extLst>
          </p:cNvPr>
          <p:cNvSpPr txBox="1"/>
          <p:nvPr/>
        </p:nvSpPr>
        <p:spPr>
          <a:xfrm>
            <a:off x="6260503" y="4890748"/>
            <a:ext cx="524503" cy="292388"/>
          </a:xfrm>
          <a:prstGeom prst="rect">
            <a:avLst/>
          </a:prstGeom>
          <a:noFill/>
        </p:spPr>
        <p:txBody>
          <a:bodyPr wrap="none" rtlCol="0">
            <a:spAutoFit/>
          </a:bodyPr>
          <a:lstStyle/>
          <a:p>
            <a:r>
              <a:rPr lang="nl-BE" sz="1300" dirty="0">
                <a:solidFill>
                  <a:srgbClr val="FF0000"/>
                </a:solidFill>
              </a:rPr>
              <a:t>-27%</a:t>
            </a:r>
          </a:p>
        </p:txBody>
      </p:sp>
      <p:sp>
        <p:nvSpPr>
          <p:cNvPr id="135" name="Rectangle 134">
            <a:extLst>
              <a:ext uri="{FF2B5EF4-FFF2-40B4-BE49-F238E27FC236}">
                <a16:creationId xmlns:a16="http://schemas.microsoft.com/office/drawing/2014/main" id="{C8DD384C-5742-49DF-B0C8-6BBC4A542334}"/>
              </a:ext>
            </a:extLst>
          </p:cNvPr>
          <p:cNvSpPr/>
          <p:nvPr/>
        </p:nvSpPr>
        <p:spPr>
          <a:xfrm>
            <a:off x="1937976" y="5156058"/>
            <a:ext cx="920289" cy="51736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6" name="TextBox 145">
            <a:extLst>
              <a:ext uri="{FF2B5EF4-FFF2-40B4-BE49-F238E27FC236}">
                <a16:creationId xmlns:a16="http://schemas.microsoft.com/office/drawing/2014/main" id="{00BA228C-13C9-4982-8821-69B52E1AECF2}"/>
              </a:ext>
            </a:extLst>
          </p:cNvPr>
          <p:cNvSpPr txBox="1"/>
          <p:nvPr/>
        </p:nvSpPr>
        <p:spPr>
          <a:xfrm>
            <a:off x="1950804" y="4721847"/>
            <a:ext cx="944489" cy="369332"/>
          </a:xfrm>
          <a:prstGeom prst="rect">
            <a:avLst/>
          </a:prstGeom>
          <a:noFill/>
        </p:spPr>
        <p:txBody>
          <a:bodyPr wrap="none" rtlCol="0">
            <a:spAutoFit/>
          </a:bodyPr>
          <a:lstStyle/>
          <a:p>
            <a:r>
              <a:rPr lang="nl-BE" dirty="0">
                <a:solidFill>
                  <a:srgbClr val="0070C0"/>
                </a:solidFill>
              </a:rPr>
              <a:t>165.000</a:t>
            </a:r>
          </a:p>
        </p:txBody>
      </p:sp>
      <p:sp>
        <p:nvSpPr>
          <p:cNvPr id="147" name="TextBox 146">
            <a:extLst>
              <a:ext uri="{FF2B5EF4-FFF2-40B4-BE49-F238E27FC236}">
                <a16:creationId xmlns:a16="http://schemas.microsoft.com/office/drawing/2014/main" id="{7C1C2777-6F12-4DA9-906D-58211ADBDA7E}"/>
              </a:ext>
            </a:extLst>
          </p:cNvPr>
          <p:cNvSpPr txBox="1"/>
          <p:nvPr/>
        </p:nvSpPr>
        <p:spPr>
          <a:xfrm>
            <a:off x="1885691" y="5067557"/>
            <a:ext cx="1015021" cy="369332"/>
          </a:xfrm>
          <a:prstGeom prst="rect">
            <a:avLst/>
          </a:prstGeom>
          <a:noFill/>
        </p:spPr>
        <p:txBody>
          <a:bodyPr wrap="none" rtlCol="0">
            <a:spAutoFit/>
          </a:bodyPr>
          <a:lstStyle/>
          <a:p>
            <a:r>
              <a:rPr lang="nl-BE" dirty="0">
                <a:solidFill>
                  <a:schemeClr val="accent6">
                    <a:lumMod val="75000"/>
                  </a:schemeClr>
                </a:solidFill>
              </a:rPr>
              <a:t>-130.000</a:t>
            </a:r>
          </a:p>
        </p:txBody>
      </p:sp>
      <p:sp>
        <p:nvSpPr>
          <p:cNvPr id="148" name="TextBox 147">
            <a:extLst>
              <a:ext uri="{FF2B5EF4-FFF2-40B4-BE49-F238E27FC236}">
                <a16:creationId xmlns:a16="http://schemas.microsoft.com/office/drawing/2014/main" id="{5CF22AA7-6072-4CC3-96CA-EA09F09A180A}"/>
              </a:ext>
            </a:extLst>
          </p:cNvPr>
          <p:cNvSpPr txBox="1"/>
          <p:nvPr/>
        </p:nvSpPr>
        <p:spPr>
          <a:xfrm>
            <a:off x="1895759" y="5380534"/>
            <a:ext cx="1003801" cy="369332"/>
          </a:xfrm>
          <a:prstGeom prst="rect">
            <a:avLst/>
          </a:prstGeom>
          <a:noFill/>
        </p:spPr>
        <p:txBody>
          <a:bodyPr wrap="none" rtlCol="0">
            <a:spAutoFit/>
          </a:bodyPr>
          <a:lstStyle/>
          <a:p>
            <a:r>
              <a:rPr lang="nl-BE" dirty="0"/>
              <a:t>  -10.000</a:t>
            </a:r>
          </a:p>
        </p:txBody>
      </p:sp>
      <p:cxnSp>
        <p:nvCxnSpPr>
          <p:cNvPr id="149" name="Straight Connector 148">
            <a:extLst>
              <a:ext uri="{FF2B5EF4-FFF2-40B4-BE49-F238E27FC236}">
                <a16:creationId xmlns:a16="http://schemas.microsoft.com/office/drawing/2014/main" id="{C7DAB54C-B36F-4AA3-8352-AD9BC78E4CED}"/>
              </a:ext>
            </a:extLst>
          </p:cNvPr>
          <p:cNvCxnSpPr/>
          <p:nvPr/>
        </p:nvCxnSpPr>
        <p:spPr>
          <a:xfrm>
            <a:off x="2056885" y="5719515"/>
            <a:ext cx="827471" cy="0"/>
          </a:xfrm>
          <a:prstGeom prst="line">
            <a:avLst/>
          </a:prstGeom>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E88388D6-C8C9-4495-BFDE-23B2A8D0A108}"/>
              </a:ext>
            </a:extLst>
          </p:cNvPr>
          <p:cNvSpPr txBox="1"/>
          <p:nvPr/>
        </p:nvSpPr>
        <p:spPr>
          <a:xfrm>
            <a:off x="1986600" y="5764749"/>
            <a:ext cx="880369" cy="369332"/>
          </a:xfrm>
          <a:prstGeom prst="rect">
            <a:avLst/>
          </a:prstGeom>
          <a:noFill/>
        </p:spPr>
        <p:txBody>
          <a:bodyPr wrap="none" rtlCol="0">
            <a:spAutoFit/>
          </a:bodyPr>
          <a:lstStyle/>
          <a:p>
            <a:r>
              <a:rPr lang="nl-BE" dirty="0"/>
              <a:t> 25.000</a:t>
            </a:r>
          </a:p>
        </p:txBody>
      </p:sp>
      <p:sp>
        <p:nvSpPr>
          <p:cNvPr id="151" name="TextBox 150">
            <a:extLst>
              <a:ext uri="{FF2B5EF4-FFF2-40B4-BE49-F238E27FC236}">
                <a16:creationId xmlns:a16="http://schemas.microsoft.com/office/drawing/2014/main" id="{F462B7EF-5B38-4704-9BE6-CA615233F4F4}"/>
              </a:ext>
            </a:extLst>
          </p:cNvPr>
          <p:cNvSpPr txBox="1"/>
          <p:nvPr/>
        </p:nvSpPr>
        <p:spPr>
          <a:xfrm>
            <a:off x="5362451" y="5089780"/>
            <a:ext cx="599844" cy="292388"/>
          </a:xfrm>
          <a:prstGeom prst="rect">
            <a:avLst/>
          </a:prstGeom>
          <a:noFill/>
        </p:spPr>
        <p:txBody>
          <a:bodyPr wrap="none" rtlCol="0">
            <a:spAutoFit/>
          </a:bodyPr>
          <a:lstStyle/>
          <a:p>
            <a:r>
              <a:rPr lang="nl-BE" sz="1300" dirty="0">
                <a:solidFill>
                  <a:srgbClr val="FF0000"/>
                </a:solidFill>
              </a:rPr>
              <a:t>50,0%</a:t>
            </a:r>
          </a:p>
        </p:txBody>
      </p:sp>
      <p:sp>
        <p:nvSpPr>
          <p:cNvPr id="152" name="TextBox 151">
            <a:extLst>
              <a:ext uri="{FF2B5EF4-FFF2-40B4-BE49-F238E27FC236}">
                <a16:creationId xmlns:a16="http://schemas.microsoft.com/office/drawing/2014/main" id="{9D90C3BD-6072-43C4-B4B6-66867F3B4AFC}"/>
              </a:ext>
            </a:extLst>
          </p:cNvPr>
          <p:cNvSpPr txBox="1"/>
          <p:nvPr/>
        </p:nvSpPr>
        <p:spPr>
          <a:xfrm>
            <a:off x="6260503" y="5089268"/>
            <a:ext cx="599844" cy="292388"/>
          </a:xfrm>
          <a:prstGeom prst="rect">
            <a:avLst/>
          </a:prstGeom>
          <a:noFill/>
        </p:spPr>
        <p:txBody>
          <a:bodyPr wrap="none" rtlCol="0">
            <a:spAutoFit/>
          </a:bodyPr>
          <a:lstStyle/>
          <a:p>
            <a:r>
              <a:rPr lang="nl-BE" sz="1300" dirty="0">
                <a:solidFill>
                  <a:srgbClr val="FF0000"/>
                </a:solidFill>
              </a:rPr>
              <a:t>33,3%</a:t>
            </a:r>
          </a:p>
        </p:txBody>
      </p:sp>
      <p:cxnSp>
        <p:nvCxnSpPr>
          <p:cNvPr id="153" name="Straight Arrow Connector 152">
            <a:extLst>
              <a:ext uri="{FF2B5EF4-FFF2-40B4-BE49-F238E27FC236}">
                <a16:creationId xmlns:a16="http://schemas.microsoft.com/office/drawing/2014/main" id="{461282EA-B5F4-46D4-998F-10147C89D42B}"/>
              </a:ext>
            </a:extLst>
          </p:cNvPr>
          <p:cNvCxnSpPr>
            <a:cxnSpLocks/>
          </p:cNvCxnSpPr>
          <p:nvPr/>
        </p:nvCxnSpPr>
        <p:spPr>
          <a:xfrm flipV="1">
            <a:off x="3560058" y="4460811"/>
            <a:ext cx="2574858" cy="98839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49227DC3-8981-4C99-89D3-8CB24B3DCD8A}"/>
              </a:ext>
            </a:extLst>
          </p:cNvPr>
          <p:cNvSpPr txBox="1"/>
          <p:nvPr/>
        </p:nvSpPr>
        <p:spPr>
          <a:xfrm>
            <a:off x="7842338" y="4158968"/>
            <a:ext cx="894989" cy="292388"/>
          </a:xfrm>
          <a:prstGeom prst="rect">
            <a:avLst/>
          </a:prstGeom>
          <a:noFill/>
        </p:spPr>
        <p:txBody>
          <a:bodyPr wrap="none" rtlCol="0">
            <a:spAutoFit/>
          </a:bodyPr>
          <a:lstStyle/>
          <a:p>
            <a:r>
              <a:rPr lang="nl-BE" sz="1300" dirty="0">
                <a:solidFill>
                  <a:srgbClr val="FF0000"/>
                </a:solidFill>
              </a:rPr>
              <a:t>255 dagen</a:t>
            </a:r>
          </a:p>
        </p:txBody>
      </p:sp>
      <p:sp>
        <p:nvSpPr>
          <p:cNvPr id="155" name="TextBox 154">
            <a:extLst>
              <a:ext uri="{FF2B5EF4-FFF2-40B4-BE49-F238E27FC236}">
                <a16:creationId xmlns:a16="http://schemas.microsoft.com/office/drawing/2014/main" id="{EBABA2D5-EA4A-4165-BF49-2A4CD76B42A6}"/>
              </a:ext>
            </a:extLst>
          </p:cNvPr>
          <p:cNvSpPr txBox="1"/>
          <p:nvPr/>
        </p:nvSpPr>
        <p:spPr>
          <a:xfrm>
            <a:off x="585731" y="6107207"/>
            <a:ext cx="688971" cy="369332"/>
          </a:xfrm>
          <a:prstGeom prst="rect">
            <a:avLst/>
          </a:prstGeom>
          <a:noFill/>
        </p:spPr>
        <p:txBody>
          <a:bodyPr wrap="none" rtlCol="0">
            <a:spAutoFit/>
          </a:bodyPr>
          <a:lstStyle/>
          <a:p>
            <a:r>
              <a:rPr lang="nl-BE" dirty="0"/>
              <a:t>Stock</a:t>
            </a:r>
          </a:p>
        </p:txBody>
      </p:sp>
      <p:sp>
        <p:nvSpPr>
          <p:cNvPr id="156" name="TextBox 155">
            <a:extLst>
              <a:ext uri="{FF2B5EF4-FFF2-40B4-BE49-F238E27FC236}">
                <a16:creationId xmlns:a16="http://schemas.microsoft.com/office/drawing/2014/main" id="{98D80B58-31CE-4E20-BA78-C4069018FC95}"/>
              </a:ext>
            </a:extLst>
          </p:cNvPr>
          <p:cNvSpPr txBox="1"/>
          <p:nvPr/>
        </p:nvSpPr>
        <p:spPr>
          <a:xfrm>
            <a:off x="2048004" y="6123519"/>
            <a:ext cx="827471" cy="369332"/>
          </a:xfrm>
          <a:prstGeom prst="rect">
            <a:avLst/>
          </a:prstGeom>
          <a:noFill/>
        </p:spPr>
        <p:txBody>
          <a:bodyPr wrap="none" rtlCol="0">
            <a:spAutoFit/>
          </a:bodyPr>
          <a:lstStyle/>
          <a:p>
            <a:r>
              <a:rPr lang="nl-BE" dirty="0"/>
              <a:t>45.000</a:t>
            </a:r>
          </a:p>
        </p:txBody>
      </p:sp>
      <p:sp>
        <p:nvSpPr>
          <p:cNvPr id="157" name="TextBox 156">
            <a:extLst>
              <a:ext uri="{FF2B5EF4-FFF2-40B4-BE49-F238E27FC236}">
                <a16:creationId xmlns:a16="http://schemas.microsoft.com/office/drawing/2014/main" id="{33C775FB-6F77-4761-9736-A430298B9DF2}"/>
              </a:ext>
            </a:extLst>
          </p:cNvPr>
          <p:cNvSpPr txBox="1"/>
          <p:nvPr/>
        </p:nvSpPr>
        <p:spPr>
          <a:xfrm>
            <a:off x="3032068" y="6141899"/>
            <a:ext cx="827471" cy="369332"/>
          </a:xfrm>
          <a:prstGeom prst="rect">
            <a:avLst/>
          </a:prstGeom>
          <a:noFill/>
        </p:spPr>
        <p:txBody>
          <a:bodyPr wrap="none" rtlCol="0">
            <a:spAutoFit/>
          </a:bodyPr>
          <a:lstStyle/>
          <a:p>
            <a:r>
              <a:rPr lang="nl-BE" dirty="0"/>
              <a:t>70.000</a:t>
            </a:r>
          </a:p>
        </p:txBody>
      </p:sp>
      <p:sp>
        <p:nvSpPr>
          <p:cNvPr id="158" name="TextBox 157">
            <a:extLst>
              <a:ext uri="{FF2B5EF4-FFF2-40B4-BE49-F238E27FC236}">
                <a16:creationId xmlns:a16="http://schemas.microsoft.com/office/drawing/2014/main" id="{CDA13C9D-BE48-4ECD-8175-FAA27C7B2ED2}"/>
              </a:ext>
            </a:extLst>
          </p:cNvPr>
          <p:cNvSpPr txBox="1"/>
          <p:nvPr/>
        </p:nvSpPr>
        <p:spPr>
          <a:xfrm>
            <a:off x="3932302" y="6142553"/>
            <a:ext cx="827471" cy="369332"/>
          </a:xfrm>
          <a:prstGeom prst="rect">
            <a:avLst/>
          </a:prstGeom>
          <a:noFill/>
        </p:spPr>
        <p:txBody>
          <a:bodyPr wrap="none" rtlCol="0">
            <a:spAutoFit/>
          </a:bodyPr>
          <a:lstStyle/>
          <a:p>
            <a:r>
              <a:rPr lang="nl-BE" dirty="0"/>
              <a:t>30.000</a:t>
            </a:r>
          </a:p>
        </p:txBody>
      </p:sp>
      <p:sp>
        <p:nvSpPr>
          <p:cNvPr id="159" name="TextBox 158">
            <a:extLst>
              <a:ext uri="{FF2B5EF4-FFF2-40B4-BE49-F238E27FC236}">
                <a16:creationId xmlns:a16="http://schemas.microsoft.com/office/drawing/2014/main" id="{4352D179-4EF9-4A07-9FC5-3572D5400C20}"/>
              </a:ext>
            </a:extLst>
          </p:cNvPr>
          <p:cNvSpPr txBox="1"/>
          <p:nvPr/>
        </p:nvSpPr>
        <p:spPr>
          <a:xfrm>
            <a:off x="7875449" y="3971035"/>
            <a:ext cx="810030" cy="292388"/>
          </a:xfrm>
          <a:prstGeom prst="rect">
            <a:avLst/>
          </a:prstGeom>
          <a:noFill/>
        </p:spPr>
        <p:txBody>
          <a:bodyPr wrap="none" rtlCol="0">
            <a:spAutoFit/>
          </a:bodyPr>
          <a:lstStyle/>
          <a:p>
            <a:r>
              <a:rPr lang="nl-BE" sz="1300" dirty="0">
                <a:solidFill>
                  <a:srgbClr val="FF0000"/>
                </a:solidFill>
              </a:rPr>
              <a:t>95 dagen</a:t>
            </a:r>
          </a:p>
        </p:txBody>
      </p:sp>
      <p:sp>
        <p:nvSpPr>
          <p:cNvPr id="186" name="Explosion: 8 Points 185">
            <a:extLst>
              <a:ext uri="{FF2B5EF4-FFF2-40B4-BE49-F238E27FC236}">
                <a16:creationId xmlns:a16="http://schemas.microsoft.com/office/drawing/2014/main" id="{45304CCA-D7FE-473F-9678-A4CED8A76528}"/>
              </a:ext>
            </a:extLst>
          </p:cNvPr>
          <p:cNvSpPr/>
          <p:nvPr/>
        </p:nvSpPr>
        <p:spPr>
          <a:xfrm>
            <a:off x="2775125" y="5187729"/>
            <a:ext cx="1333698" cy="789396"/>
          </a:xfrm>
          <a:prstGeom prst="irregularSeal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2" name="TextBox 101">
            <a:extLst>
              <a:ext uri="{FF2B5EF4-FFF2-40B4-BE49-F238E27FC236}">
                <a16:creationId xmlns:a16="http://schemas.microsoft.com/office/drawing/2014/main" id="{5B807643-E56C-484C-85B3-6FAE21DE4754}"/>
              </a:ext>
            </a:extLst>
          </p:cNvPr>
          <p:cNvSpPr txBox="1"/>
          <p:nvPr/>
        </p:nvSpPr>
        <p:spPr>
          <a:xfrm>
            <a:off x="2918458" y="5747109"/>
            <a:ext cx="933269" cy="369332"/>
          </a:xfrm>
          <a:prstGeom prst="rect">
            <a:avLst/>
          </a:prstGeom>
          <a:noFill/>
        </p:spPr>
        <p:txBody>
          <a:bodyPr wrap="none" rtlCol="0">
            <a:spAutoFit/>
          </a:bodyPr>
          <a:lstStyle/>
          <a:p>
            <a:r>
              <a:rPr lang="nl-BE" dirty="0"/>
              <a:t>  </a:t>
            </a:r>
            <a:r>
              <a:rPr lang="nl-BE" b="1" dirty="0">
                <a:solidFill>
                  <a:srgbClr val="FF0000"/>
                </a:solidFill>
              </a:rPr>
              <a:t>20.000</a:t>
            </a:r>
          </a:p>
        </p:txBody>
      </p:sp>
      <p:sp>
        <p:nvSpPr>
          <p:cNvPr id="129" name="TextBox 128">
            <a:extLst>
              <a:ext uri="{FF2B5EF4-FFF2-40B4-BE49-F238E27FC236}">
                <a16:creationId xmlns:a16="http://schemas.microsoft.com/office/drawing/2014/main" id="{6F19FE32-4664-4923-A833-F9F56D10C6A6}"/>
              </a:ext>
            </a:extLst>
          </p:cNvPr>
          <p:cNvSpPr txBox="1"/>
          <p:nvPr/>
        </p:nvSpPr>
        <p:spPr>
          <a:xfrm>
            <a:off x="2918458" y="6141899"/>
            <a:ext cx="933269" cy="369332"/>
          </a:xfrm>
          <a:prstGeom prst="rect">
            <a:avLst/>
          </a:prstGeom>
          <a:noFill/>
        </p:spPr>
        <p:txBody>
          <a:bodyPr wrap="none" rtlCol="0">
            <a:spAutoFit/>
          </a:bodyPr>
          <a:lstStyle/>
          <a:p>
            <a:r>
              <a:rPr lang="nl-BE" dirty="0"/>
              <a:t>  </a:t>
            </a:r>
            <a:r>
              <a:rPr lang="nl-BE" b="1" dirty="0">
                <a:solidFill>
                  <a:srgbClr val="FF0000"/>
                </a:solidFill>
              </a:rPr>
              <a:t>30.000</a:t>
            </a:r>
          </a:p>
        </p:txBody>
      </p:sp>
    </p:spTree>
    <p:extLst>
      <p:ext uri="{BB962C8B-B14F-4D97-AF65-F5344CB8AC3E}">
        <p14:creationId xmlns:p14="http://schemas.microsoft.com/office/powerpoint/2010/main" val="137777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6"/>
                                        </p:tgtEl>
                                      </p:cBhvr>
                                    </p:animEffect>
                                    <p:set>
                                      <p:cBhvr>
                                        <p:cTn id="7" dur="1" fill="hold">
                                          <p:stCondLst>
                                            <p:cond delay="499"/>
                                          </p:stCondLst>
                                        </p:cTn>
                                        <p:tgtEl>
                                          <p:spTgt spid="18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3"/>
                                        </p:tgtEl>
                                      </p:cBhvr>
                                    </p:animEffect>
                                    <p:set>
                                      <p:cBhvr>
                                        <p:cTn id="12" dur="1" fill="hold">
                                          <p:stCondLst>
                                            <p:cond delay="499"/>
                                          </p:stCondLst>
                                        </p:cTn>
                                        <p:tgtEl>
                                          <p:spTgt spid="14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57"/>
                                        </p:tgtEl>
                                      </p:cBhvr>
                                    </p:animEffect>
                                    <p:set>
                                      <p:cBhvr>
                                        <p:cTn id="21" dur="1" fill="hold">
                                          <p:stCondLst>
                                            <p:cond delay="499"/>
                                          </p:stCondLst>
                                        </p:cTn>
                                        <p:tgtEl>
                                          <p:spTgt spid="15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57" grpId="0"/>
      <p:bldP spid="186" grpId="0" animBg="1"/>
      <p:bldP spid="102" grpId="0"/>
      <p:bldP spid="129"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CB1B86-CD33-45EF-B111-19372D814658}"/>
              </a:ext>
            </a:extLst>
          </p:cNvPr>
          <p:cNvSpPr txBox="1"/>
          <p:nvPr/>
        </p:nvSpPr>
        <p:spPr>
          <a:xfrm>
            <a:off x="514350" y="781050"/>
            <a:ext cx="1077539" cy="369332"/>
          </a:xfrm>
          <a:prstGeom prst="rect">
            <a:avLst/>
          </a:prstGeom>
          <a:noFill/>
        </p:spPr>
        <p:txBody>
          <a:bodyPr wrap="none" rtlCol="0">
            <a:spAutoFit/>
          </a:bodyPr>
          <a:lstStyle/>
          <a:p>
            <a:r>
              <a:rPr lang="nl-BE" dirty="0"/>
              <a:t>Verkopen</a:t>
            </a:r>
          </a:p>
        </p:txBody>
      </p:sp>
      <p:sp>
        <p:nvSpPr>
          <p:cNvPr id="55" name="TextBox 54">
            <a:extLst>
              <a:ext uri="{FF2B5EF4-FFF2-40B4-BE49-F238E27FC236}">
                <a16:creationId xmlns:a16="http://schemas.microsoft.com/office/drawing/2014/main" id="{BD0D740C-91FB-46B5-B504-0F5780A5C9BA}"/>
              </a:ext>
            </a:extLst>
          </p:cNvPr>
          <p:cNvSpPr txBox="1"/>
          <p:nvPr/>
        </p:nvSpPr>
        <p:spPr>
          <a:xfrm>
            <a:off x="1677614" y="784741"/>
            <a:ext cx="1127488" cy="369332"/>
          </a:xfrm>
          <a:prstGeom prst="rect">
            <a:avLst/>
          </a:prstGeom>
          <a:noFill/>
        </p:spPr>
        <p:txBody>
          <a:bodyPr wrap="none" rtlCol="0">
            <a:spAutoFit/>
          </a:bodyPr>
          <a:lstStyle/>
          <a:p>
            <a:r>
              <a:rPr lang="nl-BE" dirty="0"/>
              <a:t>Aankopen</a:t>
            </a:r>
          </a:p>
        </p:txBody>
      </p:sp>
      <p:sp>
        <p:nvSpPr>
          <p:cNvPr id="56" name="TextBox 55">
            <a:extLst>
              <a:ext uri="{FF2B5EF4-FFF2-40B4-BE49-F238E27FC236}">
                <a16:creationId xmlns:a16="http://schemas.microsoft.com/office/drawing/2014/main" id="{D007A825-7DB7-4A40-9C22-527772C93652}"/>
              </a:ext>
            </a:extLst>
          </p:cNvPr>
          <p:cNvSpPr txBox="1"/>
          <p:nvPr/>
        </p:nvSpPr>
        <p:spPr>
          <a:xfrm>
            <a:off x="657483" y="605909"/>
            <a:ext cx="886781" cy="369332"/>
          </a:xfrm>
          <a:prstGeom prst="rect">
            <a:avLst/>
          </a:prstGeom>
          <a:noFill/>
        </p:spPr>
        <p:txBody>
          <a:bodyPr wrap="none" rtlCol="0">
            <a:spAutoFit/>
          </a:bodyPr>
          <a:lstStyle/>
          <a:p>
            <a:r>
              <a:rPr lang="nl-BE" dirty="0"/>
              <a:t>700000</a:t>
            </a:r>
          </a:p>
        </p:txBody>
      </p:sp>
      <p:sp>
        <p:nvSpPr>
          <p:cNvPr id="57" name="TextBox 56">
            <a:extLst>
              <a:ext uri="{FF2B5EF4-FFF2-40B4-BE49-F238E27FC236}">
                <a16:creationId xmlns:a16="http://schemas.microsoft.com/office/drawing/2014/main" id="{DC14CFAE-CCA6-481A-9657-756574D2A373}"/>
              </a:ext>
            </a:extLst>
          </p:cNvPr>
          <p:cNvSpPr txBox="1"/>
          <p:nvPr/>
        </p:nvSpPr>
        <p:spPr>
          <a:xfrm>
            <a:off x="1735022" y="596384"/>
            <a:ext cx="886781" cy="369332"/>
          </a:xfrm>
          <a:prstGeom prst="rect">
            <a:avLst/>
          </a:prstGeom>
          <a:noFill/>
        </p:spPr>
        <p:txBody>
          <a:bodyPr wrap="none" rtlCol="0">
            <a:spAutoFit/>
          </a:bodyPr>
          <a:lstStyle/>
          <a:p>
            <a:r>
              <a:rPr lang="nl-BE" dirty="0"/>
              <a:t>600000</a:t>
            </a:r>
          </a:p>
        </p:txBody>
      </p:sp>
      <p:sp>
        <p:nvSpPr>
          <p:cNvPr id="78" name="TextBox 77">
            <a:extLst>
              <a:ext uri="{FF2B5EF4-FFF2-40B4-BE49-F238E27FC236}">
                <a16:creationId xmlns:a16="http://schemas.microsoft.com/office/drawing/2014/main" id="{92631EFF-F1E5-4396-819C-12A7BB53DFC8}"/>
              </a:ext>
            </a:extLst>
          </p:cNvPr>
          <p:cNvSpPr txBox="1"/>
          <p:nvPr/>
        </p:nvSpPr>
        <p:spPr>
          <a:xfrm>
            <a:off x="705530" y="1313793"/>
            <a:ext cx="535724" cy="369332"/>
          </a:xfrm>
          <a:prstGeom prst="rect">
            <a:avLst/>
          </a:prstGeom>
          <a:noFill/>
        </p:spPr>
        <p:txBody>
          <a:bodyPr wrap="none" rtlCol="0">
            <a:spAutoFit/>
          </a:bodyPr>
          <a:lstStyle/>
          <a:p>
            <a:r>
              <a:rPr lang="nl-BE" dirty="0">
                <a:solidFill>
                  <a:srgbClr val="0070C0"/>
                </a:solidFill>
              </a:rPr>
              <a:t>500</a:t>
            </a:r>
          </a:p>
        </p:txBody>
      </p:sp>
      <p:sp>
        <p:nvSpPr>
          <p:cNvPr id="79" name="TextBox 78">
            <a:extLst>
              <a:ext uri="{FF2B5EF4-FFF2-40B4-BE49-F238E27FC236}">
                <a16:creationId xmlns:a16="http://schemas.microsoft.com/office/drawing/2014/main" id="{331E8B7E-A2CD-4788-9D79-ECA394FFE5BE}"/>
              </a:ext>
            </a:extLst>
          </p:cNvPr>
          <p:cNvSpPr txBox="1"/>
          <p:nvPr/>
        </p:nvSpPr>
        <p:spPr>
          <a:xfrm>
            <a:off x="789403" y="1140857"/>
            <a:ext cx="652743" cy="369332"/>
          </a:xfrm>
          <a:prstGeom prst="rect">
            <a:avLst/>
          </a:prstGeom>
          <a:noFill/>
        </p:spPr>
        <p:txBody>
          <a:bodyPr wrap="none" rtlCol="0">
            <a:spAutoFit/>
          </a:bodyPr>
          <a:lstStyle/>
          <a:p>
            <a:r>
              <a:rPr lang="nl-BE" dirty="0">
                <a:solidFill>
                  <a:srgbClr val="0070C0"/>
                </a:solidFill>
              </a:rPr>
              <a:t>1500</a:t>
            </a:r>
          </a:p>
        </p:txBody>
      </p:sp>
      <p:sp>
        <p:nvSpPr>
          <p:cNvPr id="80" name="TextBox 79">
            <a:extLst>
              <a:ext uri="{FF2B5EF4-FFF2-40B4-BE49-F238E27FC236}">
                <a16:creationId xmlns:a16="http://schemas.microsoft.com/office/drawing/2014/main" id="{2D4980D7-DEAD-4822-8088-C8ECAFBF214C}"/>
              </a:ext>
            </a:extLst>
          </p:cNvPr>
          <p:cNvSpPr txBox="1"/>
          <p:nvPr/>
        </p:nvSpPr>
        <p:spPr>
          <a:xfrm>
            <a:off x="496854" y="1441059"/>
            <a:ext cx="652743" cy="369332"/>
          </a:xfrm>
          <a:prstGeom prst="rect">
            <a:avLst/>
          </a:prstGeom>
          <a:noFill/>
        </p:spPr>
        <p:txBody>
          <a:bodyPr wrap="none" rtlCol="0">
            <a:spAutoFit/>
          </a:bodyPr>
          <a:lstStyle/>
          <a:p>
            <a:r>
              <a:rPr lang="nl-BE" dirty="0">
                <a:solidFill>
                  <a:srgbClr val="0070C0"/>
                </a:solidFill>
              </a:rPr>
              <a:t>1000</a:t>
            </a:r>
          </a:p>
        </p:txBody>
      </p:sp>
      <p:sp>
        <p:nvSpPr>
          <p:cNvPr id="81" name="TextBox 80">
            <a:extLst>
              <a:ext uri="{FF2B5EF4-FFF2-40B4-BE49-F238E27FC236}">
                <a16:creationId xmlns:a16="http://schemas.microsoft.com/office/drawing/2014/main" id="{0925863F-D852-4819-901F-50C09CA49AB6}"/>
              </a:ext>
            </a:extLst>
          </p:cNvPr>
          <p:cNvSpPr txBox="1"/>
          <p:nvPr/>
        </p:nvSpPr>
        <p:spPr>
          <a:xfrm>
            <a:off x="649254" y="1593459"/>
            <a:ext cx="535724" cy="369332"/>
          </a:xfrm>
          <a:prstGeom prst="rect">
            <a:avLst/>
          </a:prstGeom>
          <a:noFill/>
        </p:spPr>
        <p:txBody>
          <a:bodyPr wrap="none" rtlCol="0">
            <a:spAutoFit/>
          </a:bodyPr>
          <a:lstStyle/>
          <a:p>
            <a:r>
              <a:rPr lang="nl-BE" dirty="0">
                <a:solidFill>
                  <a:srgbClr val="0070C0"/>
                </a:solidFill>
              </a:rPr>
              <a:t>300</a:t>
            </a:r>
          </a:p>
        </p:txBody>
      </p:sp>
      <p:sp>
        <p:nvSpPr>
          <p:cNvPr id="82" name="TextBox 81">
            <a:extLst>
              <a:ext uri="{FF2B5EF4-FFF2-40B4-BE49-F238E27FC236}">
                <a16:creationId xmlns:a16="http://schemas.microsoft.com/office/drawing/2014/main" id="{A6C70203-D42C-43F9-8698-99C890DBAB1B}"/>
              </a:ext>
            </a:extLst>
          </p:cNvPr>
          <p:cNvSpPr txBox="1"/>
          <p:nvPr/>
        </p:nvSpPr>
        <p:spPr>
          <a:xfrm>
            <a:off x="801654" y="1745859"/>
            <a:ext cx="535724" cy="369332"/>
          </a:xfrm>
          <a:prstGeom prst="rect">
            <a:avLst/>
          </a:prstGeom>
          <a:noFill/>
        </p:spPr>
        <p:txBody>
          <a:bodyPr wrap="none" rtlCol="0">
            <a:spAutoFit/>
          </a:bodyPr>
          <a:lstStyle/>
          <a:p>
            <a:r>
              <a:rPr lang="nl-BE" dirty="0">
                <a:solidFill>
                  <a:srgbClr val="0070C0"/>
                </a:solidFill>
              </a:rPr>
              <a:t>150</a:t>
            </a:r>
          </a:p>
        </p:txBody>
      </p:sp>
      <p:sp>
        <p:nvSpPr>
          <p:cNvPr id="83" name="TextBox 82">
            <a:extLst>
              <a:ext uri="{FF2B5EF4-FFF2-40B4-BE49-F238E27FC236}">
                <a16:creationId xmlns:a16="http://schemas.microsoft.com/office/drawing/2014/main" id="{433799A6-29A2-4923-88F0-C5EF06B0834F}"/>
              </a:ext>
            </a:extLst>
          </p:cNvPr>
          <p:cNvSpPr txBox="1"/>
          <p:nvPr/>
        </p:nvSpPr>
        <p:spPr>
          <a:xfrm>
            <a:off x="642109" y="1898259"/>
            <a:ext cx="535724" cy="369332"/>
          </a:xfrm>
          <a:prstGeom prst="rect">
            <a:avLst/>
          </a:prstGeom>
          <a:noFill/>
        </p:spPr>
        <p:txBody>
          <a:bodyPr wrap="none" rtlCol="0">
            <a:spAutoFit/>
          </a:bodyPr>
          <a:lstStyle/>
          <a:p>
            <a:r>
              <a:rPr lang="nl-BE" dirty="0">
                <a:solidFill>
                  <a:srgbClr val="0070C0"/>
                </a:solidFill>
              </a:rPr>
              <a:t>100</a:t>
            </a:r>
          </a:p>
        </p:txBody>
      </p:sp>
      <p:sp>
        <p:nvSpPr>
          <p:cNvPr id="84" name="TextBox 83">
            <a:extLst>
              <a:ext uri="{FF2B5EF4-FFF2-40B4-BE49-F238E27FC236}">
                <a16:creationId xmlns:a16="http://schemas.microsoft.com/office/drawing/2014/main" id="{D5D2CD0E-93FF-49F8-9E4A-C42B534C8931}"/>
              </a:ext>
            </a:extLst>
          </p:cNvPr>
          <p:cNvSpPr txBox="1"/>
          <p:nvPr/>
        </p:nvSpPr>
        <p:spPr>
          <a:xfrm>
            <a:off x="468601" y="2082925"/>
            <a:ext cx="652743" cy="369332"/>
          </a:xfrm>
          <a:prstGeom prst="rect">
            <a:avLst/>
          </a:prstGeom>
          <a:noFill/>
        </p:spPr>
        <p:txBody>
          <a:bodyPr wrap="none" rtlCol="0">
            <a:spAutoFit/>
          </a:bodyPr>
          <a:lstStyle/>
          <a:p>
            <a:r>
              <a:rPr lang="nl-BE" dirty="0">
                <a:solidFill>
                  <a:srgbClr val="0070C0"/>
                </a:solidFill>
              </a:rPr>
              <a:t>2000</a:t>
            </a:r>
          </a:p>
        </p:txBody>
      </p:sp>
      <p:sp>
        <p:nvSpPr>
          <p:cNvPr id="85" name="TextBox 84">
            <a:extLst>
              <a:ext uri="{FF2B5EF4-FFF2-40B4-BE49-F238E27FC236}">
                <a16:creationId xmlns:a16="http://schemas.microsoft.com/office/drawing/2014/main" id="{D0051CE6-D027-476F-8738-8E89A6317812}"/>
              </a:ext>
            </a:extLst>
          </p:cNvPr>
          <p:cNvSpPr txBox="1"/>
          <p:nvPr/>
        </p:nvSpPr>
        <p:spPr>
          <a:xfrm>
            <a:off x="362658" y="2267839"/>
            <a:ext cx="652743" cy="369332"/>
          </a:xfrm>
          <a:prstGeom prst="rect">
            <a:avLst/>
          </a:prstGeom>
          <a:noFill/>
        </p:spPr>
        <p:txBody>
          <a:bodyPr wrap="none" rtlCol="0">
            <a:spAutoFit/>
          </a:bodyPr>
          <a:lstStyle/>
          <a:p>
            <a:r>
              <a:rPr lang="nl-BE" dirty="0">
                <a:solidFill>
                  <a:srgbClr val="0070C0"/>
                </a:solidFill>
              </a:rPr>
              <a:t>1100</a:t>
            </a:r>
          </a:p>
        </p:txBody>
      </p:sp>
      <p:cxnSp>
        <p:nvCxnSpPr>
          <p:cNvPr id="4" name="Straight Connector 3">
            <a:extLst>
              <a:ext uri="{FF2B5EF4-FFF2-40B4-BE49-F238E27FC236}">
                <a16:creationId xmlns:a16="http://schemas.microsoft.com/office/drawing/2014/main" id="{EDCABE2A-435A-4127-ABB8-B8BFDD34D85C}"/>
              </a:ext>
            </a:extLst>
          </p:cNvPr>
          <p:cNvCxnSpPr/>
          <p:nvPr/>
        </p:nvCxnSpPr>
        <p:spPr>
          <a:xfrm>
            <a:off x="281482" y="2637171"/>
            <a:ext cx="7880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BE63142B-6E97-4455-9AB9-527426E823B9}"/>
              </a:ext>
            </a:extLst>
          </p:cNvPr>
          <p:cNvSpPr txBox="1"/>
          <p:nvPr/>
        </p:nvSpPr>
        <p:spPr>
          <a:xfrm>
            <a:off x="198999" y="2610061"/>
            <a:ext cx="827471" cy="369332"/>
          </a:xfrm>
          <a:prstGeom prst="rect">
            <a:avLst/>
          </a:prstGeom>
          <a:noFill/>
        </p:spPr>
        <p:txBody>
          <a:bodyPr wrap="none" rtlCol="0">
            <a:spAutoFit/>
          </a:bodyPr>
          <a:lstStyle/>
          <a:p>
            <a:r>
              <a:rPr lang="nl-BE" dirty="0">
                <a:solidFill>
                  <a:srgbClr val="0070C0"/>
                </a:solidFill>
              </a:rPr>
              <a:t>90.000</a:t>
            </a:r>
          </a:p>
        </p:txBody>
      </p:sp>
      <p:sp>
        <p:nvSpPr>
          <p:cNvPr id="92" name="TextBox 91">
            <a:extLst>
              <a:ext uri="{FF2B5EF4-FFF2-40B4-BE49-F238E27FC236}">
                <a16:creationId xmlns:a16="http://schemas.microsoft.com/office/drawing/2014/main" id="{F9F60055-AD65-4E78-B6D0-6A6C27AAE8EE}"/>
              </a:ext>
            </a:extLst>
          </p:cNvPr>
          <p:cNvSpPr txBox="1"/>
          <p:nvPr/>
        </p:nvSpPr>
        <p:spPr>
          <a:xfrm>
            <a:off x="257548" y="1732521"/>
            <a:ext cx="540533" cy="369332"/>
          </a:xfrm>
          <a:prstGeom prst="rect">
            <a:avLst/>
          </a:prstGeom>
          <a:noFill/>
        </p:spPr>
        <p:txBody>
          <a:bodyPr wrap="none" rtlCol="0">
            <a:spAutoFit/>
          </a:bodyPr>
          <a:lstStyle/>
          <a:p>
            <a:r>
              <a:rPr lang="nl-BE" dirty="0"/>
              <a:t>Dec</a:t>
            </a:r>
          </a:p>
        </p:txBody>
      </p:sp>
      <p:sp>
        <p:nvSpPr>
          <p:cNvPr id="96" name="TextBox 95">
            <a:extLst>
              <a:ext uri="{FF2B5EF4-FFF2-40B4-BE49-F238E27FC236}">
                <a16:creationId xmlns:a16="http://schemas.microsoft.com/office/drawing/2014/main" id="{F93B092D-33F0-47A4-9932-DD81FC376D33}"/>
              </a:ext>
            </a:extLst>
          </p:cNvPr>
          <p:cNvSpPr txBox="1"/>
          <p:nvPr/>
        </p:nvSpPr>
        <p:spPr>
          <a:xfrm>
            <a:off x="1735022" y="1313793"/>
            <a:ext cx="827471" cy="369332"/>
          </a:xfrm>
          <a:prstGeom prst="rect">
            <a:avLst/>
          </a:prstGeom>
          <a:noFill/>
        </p:spPr>
        <p:txBody>
          <a:bodyPr wrap="none" rtlCol="0">
            <a:spAutoFit/>
          </a:bodyPr>
          <a:lstStyle/>
          <a:p>
            <a:r>
              <a:rPr lang="nl-BE" dirty="0">
                <a:solidFill>
                  <a:schemeClr val="accent6">
                    <a:lumMod val="75000"/>
                  </a:schemeClr>
                </a:solidFill>
              </a:rPr>
              <a:t>20.000</a:t>
            </a:r>
          </a:p>
        </p:txBody>
      </p:sp>
      <p:sp>
        <p:nvSpPr>
          <p:cNvPr id="97" name="TextBox 96">
            <a:extLst>
              <a:ext uri="{FF2B5EF4-FFF2-40B4-BE49-F238E27FC236}">
                <a16:creationId xmlns:a16="http://schemas.microsoft.com/office/drawing/2014/main" id="{78105A07-EF67-419E-8505-A194C18B5781}"/>
              </a:ext>
            </a:extLst>
          </p:cNvPr>
          <p:cNvSpPr txBox="1"/>
          <p:nvPr/>
        </p:nvSpPr>
        <p:spPr>
          <a:xfrm>
            <a:off x="1708241" y="2115191"/>
            <a:ext cx="827471" cy="369332"/>
          </a:xfrm>
          <a:prstGeom prst="rect">
            <a:avLst/>
          </a:prstGeom>
          <a:noFill/>
        </p:spPr>
        <p:txBody>
          <a:bodyPr wrap="none" rtlCol="0">
            <a:spAutoFit/>
          </a:bodyPr>
          <a:lstStyle/>
          <a:p>
            <a:r>
              <a:rPr lang="nl-BE" dirty="0">
                <a:solidFill>
                  <a:schemeClr val="accent6">
                    <a:lumMod val="75000"/>
                  </a:schemeClr>
                </a:solidFill>
              </a:rPr>
              <a:t>10.000</a:t>
            </a:r>
          </a:p>
        </p:txBody>
      </p:sp>
      <p:cxnSp>
        <p:nvCxnSpPr>
          <p:cNvPr id="98" name="Straight Connector 97">
            <a:extLst>
              <a:ext uri="{FF2B5EF4-FFF2-40B4-BE49-F238E27FC236}">
                <a16:creationId xmlns:a16="http://schemas.microsoft.com/office/drawing/2014/main" id="{79EA7BDD-9455-4A45-8ED6-26CDAC4B5951}"/>
              </a:ext>
            </a:extLst>
          </p:cNvPr>
          <p:cNvCxnSpPr/>
          <p:nvPr/>
        </p:nvCxnSpPr>
        <p:spPr>
          <a:xfrm>
            <a:off x="1673706" y="2632114"/>
            <a:ext cx="7880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53F40A4C-28FB-4594-A459-B2AB96BA1981}"/>
              </a:ext>
            </a:extLst>
          </p:cNvPr>
          <p:cNvSpPr txBox="1"/>
          <p:nvPr/>
        </p:nvSpPr>
        <p:spPr>
          <a:xfrm>
            <a:off x="1591223" y="2605004"/>
            <a:ext cx="827471" cy="369332"/>
          </a:xfrm>
          <a:prstGeom prst="rect">
            <a:avLst/>
          </a:prstGeom>
          <a:noFill/>
        </p:spPr>
        <p:txBody>
          <a:bodyPr wrap="none" rtlCol="0">
            <a:spAutoFit/>
          </a:bodyPr>
          <a:lstStyle/>
          <a:p>
            <a:r>
              <a:rPr lang="nl-BE" dirty="0">
                <a:solidFill>
                  <a:schemeClr val="accent6">
                    <a:lumMod val="75000"/>
                  </a:schemeClr>
                </a:solidFill>
              </a:rPr>
              <a:t>75.000</a:t>
            </a:r>
          </a:p>
        </p:txBody>
      </p:sp>
      <p:sp>
        <p:nvSpPr>
          <p:cNvPr id="5" name="Left Brace 4">
            <a:extLst>
              <a:ext uri="{FF2B5EF4-FFF2-40B4-BE49-F238E27FC236}">
                <a16:creationId xmlns:a16="http://schemas.microsoft.com/office/drawing/2014/main" id="{850BDC54-9AC4-4B0F-8246-60BD0EC21E34}"/>
              </a:ext>
            </a:extLst>
          </p:cNvPr>
          <p:cNvSpPr/>
          <p:nvPr/>
        </p:nvSpPr>
        <p:spPr>
          <a:xfrm rot="16200000">
            <a:off x="1219304" y="2022797"/>
            <a:ext cx="236149" cy="2147666"/>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01" name="TextBox 100">
            <a:extLst>
              <a:ext uri="{FF2B5EF4-FFF2-40B4-BE49-F238E27FC236}">
                <a16:creationId xmlns:a16="http://schemas.microsoft.com/office/drawing/2014/main" id="{1FD644E9-332B-4AB4-856C-2A43BE999414}"/>
              </a:ext>
            </a:extLst>
          </p:cNvPr>
          <p:cNvSpPr txBox="1"/>
          <p:nvPr/>
        </p:nvSpPr>
        <p:spPr>
          <a:xfrm>
            <a:off x="333850" y="3187456"/>
            <a:ext cx="2131417" cy="369332"/>
          </a:xfrm>
          <a:prstGeom prst="rect">
            <a:avLst/>
          </a:prstGeom>
          <a:noFill/>
        </p:spPr>
        <p:txBody>
          <a:bodyPr wrap="none" rtlCol="0">
            <a:spAutoFit/>
          </a:bodyPr>
          <a:lstStyle/>
          <a:p>
            <a:r>
              <a:rPr lang="nl-BE" dirty="0" err="1"/>
              <a:t>Bruto-marge</a:t>
            </a:r>
            <a:r>
              <a:rPr lang="nl-BE" dirty="0"/>
              <a:t>: 15.000</a:t>
            </a:r>
          </a:p>
        </p:txBody>
      </p:sp>
      <p:grpSp>
        <p:nvGrpSpPr>
          <p:cNvPr id="103" name="Group 40">
            <a:extLst>
              <a:ext uri="{FF2B5EF4-FFF2-40B4-BE49-F238E27FC236}">
                <a16:creationId xmlns:a16="http://schemas.microsoft.com/office/drawing/2014/main" id="{300822CB-556D-4279-9C87-4FE182802738}"/>
              </a:ext>
            </a:extLst>
          </p:cNvPr>
          <p:cNvGrpSpPr>
            <a:grpSpLocks/>
          </p:cNvGrpSpPr>
          <p:nvPr/>
        </p:nvGrpSpPr>
        <p:grpSpPr bwMode="auto">
          <a:xfrm>
            <a:off x="4939946" y="2275320"/>
            <a:ext cx="1643138" cy="576506"/>
            <a:chOff x="3217" y="6817"/>
            <a:chExt cx="2340" cy="720"/>
          </a:xfrm>
        </p:grpSpPr>
        <p:sp>
          <p:nvSpPr>
            <p:cNvPr id="104" name="AutoShape 41">
              <a:extLst>
                <a:ext uri="{FF2B5EF4-FFF2-40B4-BE49-F238E27FC236}">
                  <a16:creationId xmlns:a16="http://schemas.microsoft.com/office/drawing/2014/main" id="{AE399B4E-DA94-4B2F-A944-D149A507A5DC}"/>
                </a:ext>
              </a:extLst>
            </p:cNvPr>
            <p:cNvSpPr>
              <a:spLocks noChangeArrowheads="1"/>
            </p:cNvSpPr>
            <p:nvPr/>
          </p:nvSpPr>
          <p:spPr bwMode="auto">
            <a:xfrm>
              <a:off x="321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5" name="AutoShape 42">
              <a:extLst>
                <a:ext uri="{FF2B5EF4-FFF2-40B4-BE49-F238E27FC236}">
                  <a16:creationId xmlns:a16="http://schemas.microsoft.com/office/drawing/2014/main" id="{D2328816-EC6F-4FDD-8720-705C6FB57D61}"/>
                </a:ext>
              </a:extLst>
            </p:cNvPr>
            <p:cNvSpPr>
              <a:spLocks noChangeArrowheads="1"/>
            </p:cNvSpPr>
            <p:nvPr/>
          </p:nvSpPr>
          <p:spPr bwMode="auto">
            <a:xfrm>
              <a:off x="393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6" name="AutoShape 43">
              <a:extLst>
                <a:ext uri="{FF2B5EF4-FFF2-40B4-BE49-F238E27FC236}">
                  <a16:creationId xmlns:a16="http://schemas.microsoft.com/office/drawing/2014/main" id="{5CDA7568-1A00-4D67-82C7-4150C06CE853}"/>
                </a:ext>
              </a:extLst>
            </p:cNvPr>
            <p:cNvSpPr>
              <a:spLocks noChangeArrowheads="1"/>
            </p:cNvSpPr>
            <p:nvPr/>
          </p:nvSpPr>
          <p:spPr bwMode="auto">
            <a:xfrm>
              <a:off x="4657" y="6817"/>
              <a:ext cx="720" cy="180"/>
            </a:xfrm>
            <a:prstGeom prst="rtTriangle">
              <a:avLst/>
            </a:prstGeom>
            <a:solidFill>
              <a:srgbClr val="FF0000"/>
            </a:solidFill>
            <a:ln w="9525">
              <a:solidFill>
                <a:srgbClr val="000000"/>
              </a:solidFill>
              <a:miter lim="800000"/>
              <a:headEnd/>
              <a:tailEnd/>
            </a:ln>
          </p:spPr>
          <p:txBody>
            <a:bodyPr/>
            <a:lstStyle/>
            <a:p>
              <a:endParaRPr lang="nl-BE"/>
            </a:p>
          </p:txBody>
        </p:sp>
        <p:sp>
          <p:nvSpPr>
            <p:cNvPr id="107" name="Rectangle 44">
              <a:extLst>
                <a:ext uri="{FF2B5EF4-FFF2-40B4-BE49-F238E27FC236}">
                  <a16:creationId xmlns:a16="http://schemas.microsoft.com/office/drawing/2014/main" id="{D1DAE8D1-390C-49A6-BAC4-35CB526AC3CC}"/>
                </a:ext>
              </a:extLst>
            </p:cNvPr>
            <p:cNvSpPr>
              <a:spLocks noChangeArrowheads="1"/>
            </p:cNvSpPr>
            <p:nvPr/>
          </p:nvSpPr>
          <p:spPr bwMode="auto">
            <a:xfrm>
              <a:off x="3217" y="6997"/>
              <a:ext cx="2160" cy="540"/>
            </a:xfrm>
            <a:prstGeom prst="rect">
              <a:avLst/>
            </a:prstGeom>
            <a:solidFill>
              <a:srgbClr val="FF0000"/>
            </a:solidFill>
            <a:ln w="9525">
              <a:solidFill>
                <a:srgbClr val="000000"/>
              </a:solidFill>
              <a:miter lim="800000"/>
              <a:headEnd/>
              <a:tailEnd/>
            </a:ln>
          </p:spPr>
          <p:txBody>
            <a:bodyPr/>
            <a:lstStyle/>
            <a:p>
              <a:endParaRPr lang="nl-BE"/>
            </a:p>
          </p:txBody>
        </p:sp>
        <p:sp>
          <p:nvSpPr>
            <p:cNvPr id="108" name="Rectangle 45">
              <a:extLst>
                <a:ext uri="{FF2B5EF4-FFF2-40B4-BE49-F238E27FC236}">
                  <a16:creationId xmlns:a16="http://schemas.microsoft.com/office/drawing/2014/main" id="{A6B9BDEF-1DFC-4480-99C9-5C37F044DAB6}"/>
                </a:ext>
              </a:extLst>
            </p:cNvPr>
            <p:cNvSpPr>
              <a:spLocks noChangeArrowheads="1"/>
            </p:cNvSpPr>
            <p:nvPr/>
          </p:nvSpPr>
          <p:spPr bwMode="auto">
            <a:xfrm>
              <a:off x="411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109" name="Rectangle 46">
              <a:extLst>
                <a:ext uri="{FF2B5EF4-FFF2-40B4-BE49-F238E27FC236}">
                  <a16:creationId xmlns:a16="http://schemas.microsoft.com/office/drawing/2014/main" id="{8BCBDE13-ECF8-4ED6-82CA-5543ED5928B2}"/>
                </a:ext>
              </a:extLst>
            </p:cNvPr>
            <p:cNvSpPr>
              <a:spLocks noChangeArrowheads="1"/>
            </p:cNvSpPr>
            <p:nvPr/>
          </p:nvSpPr>
          <p:spPr bwMode="auto">
            <a:xfrm>
              <a:off x="3577" y="7177"/>
              <a:ext cx="360" cy="360"/>
            </a:xfrm>
            <a:prstGeom prst="rect">
              <a:avLst/>
            </a:prstGeom>
            <a:solidFill>
              <a:srgbClr val="FFFFFF"/>
            </a:solidFill>
            <a:ln w="9525">
              <a:solidFill>
                <a:srgbClr val="000000"/>
              </a:solidFill>
              <a:miter lim="800000"/>
              <a:headEnd/>
              <a:tailEnd/>
            </a:ln>
          </p:spPr>
          <p:txBody>
            <a:bodyPr/>
            <a:lstStyle/>
            <a:p>
              <a:endParaRPr lang="nl-BE"/>
            </a:p>
          </p:txBody>
        </p:sp>
        <p:sp>
          <p:nvSpPr>
            <p:cNvPr id="110" name="Text Box 47">
              <a:extLst>
                <a:ext uri="{FF2B5EF4-FFF2-40B4-BE49-F238E27FC236}">
                  <a16:creationId xmlns:a16="http://schemas.microsoft.com/office/drawing/2014/main" id="{1CD16124-D3B6-4867-8C7C-4410A158DE81}"/>
                </a:ext>
              </a:extLst>
            </p:cNvPr>
            <p:cNvSpPr txBox="1">
              <a:spLocks noChangeArrowheads="1"/>
            </p:cNvSpPr>
            <p:nvPr/>
          </p:nvSpPr>
          <p:spPr bwMode="auto">
            <a:xfrm>
              <a:off x="4297" y="6949"/>
              <a:ext cx="12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Magazijn</a:t>
              </a:r>
              <a:endParaRPr lang="nl-NL"/>
            </a:p>
          </p:txBody>
        </p:sp>
      </p:grpSp>
      <p:sp>
        <p:nvSpPr>
          <p:cNvPr id="111" name="TextBox 110">
            <a:extLst>
              <a:ext uri="{FF2B5EF4-FFF2-40B4-BE49-F238E27FC236}">
                <a16:creationId xmlns:a16="http://schemas.microsoft.com/office/drawing/2014/main" id="{13007B8E-D5AE-47B6-A4E3-E4E299DA64E6}"/>
              </a:ext>
            </a:extLst>
          </p:cNvPr>
          <p:cNvSpPr txBox="1"/>
          <p:nvPr/>
        </p:nvSpPr>
        <p:spPr>
          <a:xfrm>
            <a:off x="3399235" y="2275320"/>
            <a:ext cx="1464825" cy="646331"/>
          </a:xfrm>
          <a:prstGeom prst="rect">
            <a:avLst/>
          </a:prstGeom>
          <a:noFill/>
        </p:spPr>
        <p:txBody>
          <a:bodyPr wrap="none" rtlCol="0">
            <a:spAutoFit/>
          </a:bodyPr>
          <a:lstStyle/>
          <a:p>
            <a:pPr algn="ctr"/>
            <a:r>
              <a:rPr lang="nl-BE" b="1" dirty="0"/>
              <a:t>31/12/20</a:t>
            </a:r>
          </a:p>
          <a:p>
            <a:r>
              <a:rPr lang="nl-BE" b="1" dirty="0"/>
              <a:t>Stock: 30.000</a:t>
            </a:r>
          </a:p>
        </p:txBody>
      </p:sp>
      <p:sp>
        <p:nvSpPr>
          <p:cNvPr id="112" name="TextBox 111">
            <a:extLst>
              <a:ext uri="{FF2B5EF4-FFF2-40B4-BE49-F238E27FC236}">
                <a16:creationId xmlns:a16="http://schemas.microsoft.com/office/drawing/2014/main" id="{BFB2C76D-A9DD-4CB7-B833-B410FA5F6C8A}"/>
              </a:ext>
            </a:extLst>
          </p:cNvPr>
          <p:cNvSpPr txBox="1"/>
          <p:nvPr/>
        </p:nvSpPr>
        <p:spPr>
          <a:xfrm>
            <a:off x="6551525" y="2331728"/>
            <a:ext cx="1464825" cy="646331"/>
          </a:xfrm>
          <a:prstGeom prst="rect">
            <a:avLst/>
          </a:prstGeom>
          <a:noFill/>
        </p:spPr>
        <p:txBody>
          <a:bodyPr wrap="none" rtlCol="0">
            <a:spAutoFit/>
          </a:bodyPr>
          <a:lstStyle/>
          <a:p>
            <a:pPr algn="ctr"/>
            <a:r>
              <a:rPr lang="nl-BE" b="1" dirty="0"/>
              <a:t>31/12/19</a:t>
            </a:r>
          </a:p>
          <a:p>
            <a:r>
              <a:rPr lang="nl-BE" b="1" dirty="0"/>
              <a:t>Stock: 70.000</a:t>
            </a:r>
          </a:p>
        </p:txBody>
      </p:sp>
      <p:sp>
        <p:nvSpPr>
          <p:cNvPr id="113" name="Left Brace 112">
            <a:extLst>
              <a:ext uri="{FF2B5EF4-FFF2-40B4-BE49-F238E27FC236}">
                <a16:creationId xmlns:a16="http://schemas.microsoft.com/office/drawing/2014/main" id="{76396E05-7BD7-4632-8559-C4FBC4A5255D}"/>
              </a:ext>
            </a:extLst>
          </p:cNvPr>
          <p:cNvSpPr/>
          <p:nvPr/>
        </p:nvSpPr>
        <p:spPr>
          <a:xfrm rot="16200000">
            <a:off x="5574664" y="929111"/>
            <a:ext cx="241859" cy="4373681"/>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15" name="Left Brace 114">
            <a:extLst>
              <a:ext uri="{FF2B5EF4-FFF2-40B4-BE49-F238E27FC236}">
                <a16:creationId xmlns:a16="http://schemas.microsoft.com/office/drawing/2014/main" id="{37A4948A-603C-41F7-B55D-ACE569235A9C}"/>
              </a:ext>
            </a:extLst>
          </p:cNvPr>
          <p:cNvSpPr/>
          <p:nvPr/>
        </p:nvSpPr>
        <p:spPr>
          <a:xfrm rot="16200000">
            <a:off x="3383345" y="622645"/>
            <a:ext cx="241859" cy="6052940"/>
          </a:xfrm>
          <a:prstGeom prst="leftBrace">
            <a:avLst>
              <a:gd name="adj1" fmla="val 487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16" name="TextBox 115">
            <a:extLst>
              <a:ext uri="{FF2B5EF4-FFF2-40B4-BE49-F238E27FC236}">
                <a16:creationId xmlns:a16="http://schemas.microsoft.com/office/drawing/2014/main" id="{34276EE6-59AE-49D0-AABB-8EAD94E11773}"/>
              </a:ext>
            </a:extLst>
          </p:cNvPr>
          <p:cNvSpPr txBox="1"/>
          <p:nvPr/>
        </p:nvSpPr>
        <p:spPr>
          <a:xfrm>
            <a:off x="2883220" y="3747897"/>
            <a:ext cx="2131417" cy="369332"/>
          </a:xfrm>
          <a:prstGeom prst="rect">
            <a:avLst/>
          </a:prstGeom>
          <a:noFill/>
        </p:spPr>
        <p:txBody>
          <a:bodyPr wrap="none" rtlCol="0">
            <a:spAutoFit/>
          </a:bodyPr>
          <a:lstStyle/>
          <a:p>
            <a:r>
              <a:rPr lang="nl-BE" dirty="0"/>
              <a:t>Brutomarge: -25.000</a:t>
            </a:r>
          </a:p>
        </p:txBody>
      </p:sp>
      <p:sp>
        <p:nvSpPr>
          <p:cNvPr id="121" name="TextBox 120">
            <a:extLst>
              <a:ext uri="{FF2B5EF4-FFF2-40B4-BE49-F238E27FC236}">
                <a16:creationId xmlns:a16="http://schemas.microsoft.com/office/drawing/2014/main" id="{7D54D0AD-87D9-4378-ADCF-E3C3273E1DF2}"/>
              </a:ext>
            </a:extLst>
          </p:cNvPr>
          <p:cNvSpPr txBox="1"/>
          <p:nvPr/>
        </p:nvSpPr>
        <p:spPr>
          <a:xfrm>
            <a:off x="7185158" y="2614801"/>
            <a:ext cx="827471" cy="369332"/>
          </a:xfrm>
          <a:prstGeom prst="rect">
            <a:avLst/>
          </a:prstGeom>
          <a:noFill/>
        </p:spPr>
        <p:txBody>
          <a:bodyPr wrap="none" rtlCol="0">
            <a:spAutoFit/>
          </a:bodyPr>
          <a:lstStyle/>
          <a:p>
            <a:r>
              <a:rPr lang="nl-BE" dirty="0"/>
              <a:t>70.000</a:t>
            </a:r>
          </a:p>
        </p:txBody>
      </p:sp>
      <p:sp>
        <p:nvSpPr>
          <p:cNvPr id="125" name="TextBox 124">
            <a:extLst>
              <a:ext uri="{FF2B5EF4-FFF2-40B4-BE49-F238E27FC236}">
                <a16:creationId xmlns:a16="http://schemas.microsoft.com/office/drawing/2014/main" id="{F248F6F2-D155-4021-AAC9-F03E42AC06C9}"/>
              </a:ext>
            </a:extLst>
          </p:cNvPr>
          <p:cNvSpPr txBox="1"/>
          <p:nvPr/>
        </p:nvSpPr>
        <p:spPr>
          <a:xfrm>
            <a:off x="4521520" y="3195409"/>
            <a:ext cx="1158779" cy="369332"/>
          </a:xfrm>
          <a:prstGeom prst="rect">
            <a:avLst/>
          </a:prstGeom>
          <a:noFill/>
        </p:spPr>
        <p:txBody>
          <a:bodyPr wrap="none" rtlCol="0">
            <a:spAutoFit/>
          </a:bodyPr>
          <a:lstStyle/>
          <a:p>
            <a:r>
              <a:rPr lang="nl-BE" dirty="0" err="1"/>
              <a:t>Voorr.wijz</a:t>
            </a:r>
            <a:r>
              <a:rPr lang="nl-BE" dirty="0"/>
              <a:t>.</a:t>
            </a:r>
          </a:p>
        </p:txBody>
      </p:sp>
      <p:sp>
        <p:nvSpPr>
          <p:cNvPr id="127" name="TextBox 126">
            <a:extLst>
              <a:ext uri="{FF2B5EF4-FFF2-40B4-BE49-F238E27FC236}">
                <a16:creationId xmlns:a16="http://schemas.microsoft.com/office/drawing/2014/main" id="{F6C7F181-BD68-4F1B-A8D8-6918E3DB08A1}"/>
              </a:ext>
            </a:extLst>
          </p:cNvPr>
          <p:cNvSpPr txBox="1"/>
          <p:nvPr/>
        </p:nvSpPr>
        <p:spPr>
          <a:xfrm>
            <a:off x="5597475" y="3197791"/>
            <a:ext cx="933269" cy="369332"/>
          </a:xfrm>
          <a:prstGeom prst="rect">
            <a:avLst/>
          </a:prstGeom>
          <a:noFill/>
        </p:spPr>
        <p:txBody>
          <a:bodyPr wrap="none" rtlCol="0">
            <a:spAutoFit/>
          </a:bodyPr>
          <a:lstStyle/>
          <a:p>
            <a:r>
              <a:rPr lang="nl-BE" dirty="0"/>
              <a:t>  40.000</a:t>
            </a:r>
          </a:p>
        </p:txBody>
      </p:sp>
      <p:sp>
        <p:nvSpPr>
          <p:cNvPr id="128" name="TextBox 127">
            <a:extLst>
              <a:ext uri="{FF2B5EF4-FFF2-40B4-BE49-F238E27FC236}">
                <a16:creationId xmlns:a16="http://schemas.microsoft.com/office/drawing/2014/main" id="{EB4A2C0B-A4A0-482A-BBFF-34BAED492523}"/>
              </a:ext>
            </a:extLst>
          </p:cNvPr>
          <p:cNvSpPr txBox="1"/>
          <p:nvPr/>
        </p:nvSpPr>
        <p:spPr>
          <a:xfrm>
            <a:off x="5569859" y="3195409"/>
            <a:ext cx="255198" cy="369332"/>
          </a:xfrm>
          <a:prstGeom prst="rect">
            <a:avLst/>
          </a:prstGeom>
          <a:noFill/>
        </p:spPr>
        <p:txBody>
          <a:bodyPr wrap="none" rtlCol="0">
            <a:spAutoFit/>
          </a:bodyPr>
          <a:lstStyle/>
          <a:p>
            <a:r>
              <a:rPr lang="nl-BE" dirty="0"/>
              <a:t>-</a:t>
            </a:r>
          </a:p>
        </p:txBody>
      </p:sp>
      <p:sp>
        <p:nvSpPr>
          <p:cNvPr id="131" name="TextBox 130">
            <a:extLst>
              <a:ext uri="{FF2B5EF4-FFF2-40B4-BE49-F238E27FC236}">
                <a16:creationId xmlns:a16="http://schemas.microsoft.com/office/drawing/2014/main" id="{1F82E7CD-9B8F-4DEF-AD1F-4464BAA1A289}"/>
              </a:ext>
            </a:extLst>
          </p:cNvPr>
          <p:cNvSpPr txBox="1"/>
          <p:nvPr/>
        </p:nvSpPr>
        <p:spPr>
          <a:xfrm>
            <a:off x="4531045" y="3195409"/>
            <a:ext cx="1158779" cy="369332"/>
          </a:xfrm>
          <a:prstGeom prst="rect">
            <a:avLst/>
          </a:prstGeom>
          <a:noFill/>
        </p:spPr>
        <p:txBody>
          <a:bodyPr wrap="none" rtlCol="0">
            <a:spAutoFit/>
          </a:bodyPr>
          <a:lstStyle/>
          <a:p>
            <a:r>
              <a:rPr lang="nl-BE" dirty="0" err="1"/>
              <a:t>Voorr.wijz</a:t>
            </a:r>
            <a:r>
              <a:rPr lang="nl-BE" dirty="0"/>
              <a:t>.</a:t>
            </a:r>
          </a:p>
        </p:txBody>
      </p:sp>
      <p:sp>
        <p:nvSpPr>
          <p:cNvPr id="137" name="TextBox 136">
            <a:extLst>
              <a:ext uri="{FF2B5EF4-FFF2-40B4-BE49-F238E27FC236}">
                <a16:creationId xmlns:a16="http://schemas.microsoft.com/office/drawing/2014/main" id="{0185A610-680F-4A63-9C4A-344C06DA36DD}"/>
              </a:ext>
            </a:extLst>
          </p:cNvPr>
          <p:cNvSpPr txBox="1"/>
          <p:nvPr/>
        </p:nvSpPr>
        <p:spPr>
          <a:xfrm>
            <a:off x="3482983" y="294516"/>
            <a:ext cx="2445478" cy="646331"/>
          </a:xfrm>
          <a:prstGeom prst="rect">
            <a:avLst/>
          </a:prstGeom>
          <a:noFill/>
        </p:spPr>
        <p:txBody>
          <a:bodyPr wrap="none" rtlCol="0">
            <a:spAutoFit/>
          </a:bodyPr>
          <a:lstStyle/>
          <a:p>
            <a:r>
              <a:rPr lang="nl-BE" sz="3600" b="1" dirty="0"/>
              <a:t>VOORRAAD</a:t>
            </a:r>
          </a:p>
        </p:txBody>
      </p:sp>
      <p:sp>
        <p:nvSpPr>
          <p:cNvPr id="9" name="TextBox 8">
            <a:extLst>
              <a:ext uri="{FF2B5EF4-FFF2-40B4-BE49-F238E27FC236}">
                <a16:creationId xmlns:a16="http://schemas.microsoft.com/office/drawing/2014/main" id="{53D1E33A-5F7B-4CF8-BF73-9AC85E0713F6}"/>
              </a:ext>
            </a:extLst>
          </p:cNvPr>
          <p:cNvSpPr txBox="1"/>
          <p:nvPr/>
        </p:nvSpPr>
        <p:spPr>
          <a:xfrm>
            <a:off x="2069195" y="4369872"/>
            <a:ext cx="652743" cy="369332"/>
          </a:xfrm>
          <a:prstGeom prst="rect">
            <a:avLst/>
          </a:prstGeom>
          <a:noFill/>
        </p:spPr>
        <p:txBody>
          <a:bodyPr wrap="none" rtlCol="0">
            <a:spAutoFit/>
          </a:bodyPr>
          <a:lstStyle/>
          <a:p>
            <a:r>
              <a:rPr lang="nl-BE" b="1" dirty="0"/>
              <a:t>2018</a:t>
            </a:r>
          </a:p>
        </p:txBody>
      </p:sp>
      <p:sp>
        <p:nvSpPr>
          <p:cNvPr id="87" name="TextBox 86">
            <a:extLst>
              <a:ext uri="{FF2B5EF4-FFF2-40B4-BE49-F238E27FC236}">
                <a16:creationId xmlns:a16="http://schemas.microsoft.com/office/drawing/2014/main" id="{49C74CA7-F481-447B-9986-1940C5D7177E}"/>
              </a:ext>
            </a:extLst>
          </p:cNvPr>
          <p:cNvSpPr txBox="1"/>
          <p:nvPr/>
        </p:nvSpPr>
        <p:spPr>
          <a:xfrm>
            <a:off x="3072863" y="4376629"/>
            <a:ext cx="652743" cy="369332"/>
          </a:xfrm>
          <a:prstGeom prst="rect">
            <a:avLst/>
          </a:prstGeom>
          <a:noFill/>
        </p:spPr>
        <p:txBody>
          <a:bodyPr wrap="none" rtlCol="0">
            <a:spAutoFit/>
          </a:bodyPr>
          <a:lstStyle/>
          <a:p>
            <a:r>
              <a:rPr lang="nl-BE" b="1" dirty="0"/>
              <a:t>2019</a:t>
            </a:r>
          </a:p>
        </p:txBody>
      </p:sp>
      <p:sp>
        <p:nvSpPr>
          <p:cNvPr id="89" name="TextBox 88">
            <a:extLst>
              <a:ext uri="{FF2B5EF4-FFF2-40B4-BE49-F238E27FC236}">
                <a16:creationId xmlns:a16="http://schemas.microsoft.com/office/drawing/2014/main" id="{FC09889B-6BD8-4480-AABC-140AAEBF0D94}"/>
              </a:ext>
            </a:extLst>
          </p:cNvPr>
          <p:cNvSpPr txBox="1"/>
          <p:nvPr/>
        </p:nvSpPr>
        <p:spPr>
          <a:xfrm>
            <a:off x="4052979" y="4376629"/>
            <a:ext cx="652743" cy="369332"/>
          </a:xfrm>
          <a:prstGeom prst="rect">
            <a:avLst/>
          </a:prstGeom>
          <a:noFill/>
        </p:spPr>
        <p:txBody>
          <a:bodyPr wrap="none" rtlCol="0">
            <a:spAutoFit/>
          </a:bodyPr>
          <a:lstStyle/>
          <a:p>
            <a:r>
              <a:rPr lang="nl-BE" b="1" dirty="0"/>
              <a:t>2020</a:t>
            </a:r>
          </a:p>
        </p:txBody>
      </p:sp>
      <p:sp>
        <p:nvSpPr>
          <p:cNvPr id="90" name="TextBox 89">
            <a:extLst>
              <a:ext uri="{FF2B5EF4-FFF2-40B4-BE49-F238E27FC236}">
                <a16:creationId xmlns:a16="http://schemas.microsoft.com/office/drawing/2014/main" id="{2633B540-E5EC-4DD1-8871-1D173056BF88}"/>
              </a:ext>
            </a:extLst>
          </p:cNvPr>
          <p:cNvSpPr txBox="1"/>
          <p:nvPr/>
        </p:nvSpPr>
        <p:spPr>
          <a:xfrm>
            <a:off x="628704" y="4691111"/>
            <a:ext cx="1077539" cy="369332"/>
          </a:xfrm>
          <a:prstGeom prst="rect">
            <a:avLst/>
          </a:prstGeom>
          <a:noFill/>
        </p:spPr>
        <p:txBody>
          <a:bodyPr wrap="none" rtlCol="0">
            <a:spAutoFit/>
          </a:bodyPr>
          <a:lstStyle/>
          <a:p>
            <a:r>
              <a:rPr lang="nl-BE" dirty="0"/>
              <a:t>Verkopen</a:t>
            </a:r>
          </a:p>
        </p:txBody>
      </p:sp>
      <p:sp>
        <p:nvSpPr>
          <p:cNvPr id="91" name="TextBox 90">
            <a:extLst>
              <a:ext uri="{FF2B5EF4-FFF2-40B4-BE49-F238E27FC236}">
                <a16:creationId xmlns:a16="http://schemas.microsoft.com/office/drawing/2014/main" id="{F88711E4-4A3A-4311-8903-730A52F3D3D5}"/>
              </a:ext>
            </a:extLst>
          </p:cNvPr>
          <p:cNvSpPr txBox="1"/>
          <p:nvPr/>
        </p:nvSpPr>
        <p:spPr>
          <a:xfrm>
            <a:off x="563445" y="5033925"/>
            <a:ext cx="1127488" cy="369332"/>
          </a:xfrm>
          <a:prstGeom prst="rect">
            <a:avLst/>
          </a:prstGeom>
          <a:noFill/>
        </p:spPr>
        <p:txBody>
          <a:bodyPr wrap="none" rtlCol="0">
            <a:spAutoFit/>
          </a:bodyPr>
          <a:lstStyle/>
          <a:p>
            <a:r>
              <a:rPr lang="nl-BE" dirty="0"/>
              <a:t>Aankopen</a:t>
            </a:r>
          </a:p>
        </p:txBody>
      </p:sp>
      <p:sp>
        <p:nvSpPr>
          <p:cNvPr id="93" name="TextBox 92">
            <a:extLst>
              <a:ext uri="{FF2B5EF4-FFF2-40B4-BE49-F238E27FC236}">
                <a16:creationId xmlns:a16="http://schemas.microsoft.com/office/drawing/2014/main" id="{614B89BB-926B-4EB5-A38F-A3AD3471B885}"/>
              </a:ext>
            </a:extLst>
          </p:cNvPr>
          <p:cNvSpPr txBox="1"/>
          <p:nvPr/>
        </p:nvSpPr>
        <p:spPr>
          <a:xfrm>
            <a:off x="3912049" y="4710889"/>
            <a:ext cx="827471" cy="369332"/>
          </a:xfrm>
          <a:prstGeom prst="rect">
            <a:avLst/>
          </a:prstGeom>
          <a:noFill/>
        </p:spPr>
        <p:txBody>
          <a:bodyPr wrap="none" rtlCol="0">
            <a:spAutoFit/>
          </a:bodyPr>
          <a:lstStyle/>
          <a:p>
            <a:r>
              <a:rPr lang="nl-BE" dirty="0">
                <a:solidFill>
                  <a:srgbClr val="0070C0"/>
                </a:solidFill>
              </a:rPr>
              <a:t>90.000</a:t>
            </a:r>
          </a:p>
        </p:txBody>
      </p:sp>
      <p:sp>
        <p:nvSpPr>
          <p:cNvPr id="94" name="TextBox 93">
            <a:extLst>
              <a:ext uri="{FF2B5EF4-FFF2-40B4-BE49-F238E27FC236}">
                <a16:creationId xmlns:a16="http://schemas.microsoft.com/office/drawing/2014/main" id="{2B349EE9-6347-464A-B6BA-964F121A1257}"/>
              </a:ext>
            </a:extLst>
          </p:cNvPr>
          <p:cNvSpPr txBox="1"/>
          <p:nvPr/>
        </p:nvSpPr>
        <p:spPr>
          <a:xfrm>
            <a:off x="3892442" y="5079875"/>
            <a:ext cx="898003" cy="369332"/>
          </a:xfrm>
          <a:prstGeom prst="rect">
            <a:avLst/>
          </a:prstGeom>
          <a:noFill/>
        </p:spPr>
        <p:txBody>
          <a:bodyPr wrap="none" rtlCol="0">
            <a:spAutoFit/>
          </a:bodyPr>
          <a:lstStyle/>
          <a:p>
            <a:r>
              <a:rPr lang="nl-BE" dirty="0">
                <a:solidFill>
                  <a:schemeClr val="accent6">
                    <a:lumMod val="75000"/>
                  </a:schemeClr>
                </a:solidFill>
              </a:rPr>
              <a:t>-75.000</a:t>
            </a:r>
          </a:p>
        </p:txBody>
      </p:sp>
      <p:cxnSp>
        <p:nvCxnSpPr>
          <p:cNvPr id="11" name="Straight Connector 10">
            <a:extLst>
              <a:ext uri="{FF2B5EF4-FFF2-40B4-BE49-F238E27FC236}">
                <a16:creationId xmlns:a16="http://schemas.microsoft.com/office/drawing/2014/main" id="{7EB8EB17-D8F7-4079-8AA5-5343B2D13029}"/>
              </a:ext>
            </a:extLst>
          </p:cNvPr>
          <p:cNvCxnSpPr/>
          <p:nvPr/>
        </p:nvCxnSpPr>
        <p:spPr>
          <a:xfrm>
            <a:off x="3910822" y="5708953"/>
            <a:ext cx="827471" cy="0"/>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34B8BC5A-7D2D-48B9-BED1-1CE3135AFB0F}"/>
              </a:ext>
            </a:extLst>
          </p:cNvPr>
          <p:cNvSpPr txBox="1"/>
          <p:nvPr/>
        </p:nvSpPr>
        <p:spPr>
          <a:xfrm>
            <a:off x="586407" y="5339781"/>
            <a:ext cx="1158779" cy="369332"/>
          </a:xfrm>
          <a:prstGeom prst="rect">
            <a:avLst/>
          </a:prstGeom>
          <a:noFill/>
        </p:spPr>
        <p:txBody>
          <a:bodyPr wrap="none" rtlCol="0">
            <a:spAutoFit/>
          </a:bodyPr>
          <a:lstStyle/>
          <a:p>
            <a:r>
              <a:rPr lang="nl-BE" dirty="0" err="1"/>
              <a:t>Voorr.wijz</a:t>
            </a:r>
            <a:r>
              <a:rPr lang="nl-BE" dirty="0"/>
              <a:t>.</a:t>
            </a:r>
          </a:p>
        </p:txBody>
      </p:sp>
      <p:sp>
        <p:nvSpPr>
          <p:cNvPr id="114" name="TextBox 113">
            <a:extLst>
              <a:ext uri="{FF2B5EF4-FFF2-40B4-BE49-F238E27FC236}">
                <a16:creationId xmlns:a16="http://schemas.microsoft.com/office/drawing/2014/main" id="{F6205056-C752-4059-9E19-AEF9D60E8F99}"/>
              </a:ext>
            </a:extLst>
          </p:cNvPr>
          <p:cNvSpPr txBox="1"/>
          <p:nvPr/>
        </p:nvSpPr>
        <p:spPr>
          <a:xfrm>
            <a:off x="3791487" y="5339621"/>
            <a:ext cx="1003801" cy="369332"/>
          </a:xfrm>
          <a:prstGeom prst="rect">
            <a:avLst/>
          </a:prstGeom>
          <a:noFill/>
        </p:spPr>
        <p:txBody>
          <a:bodyPr wrap="none" rtlCol="0">
            <a:spAutoFit/>
          </a:bodyPr>
          <a:lstStyle/>
          <a:p>
            <a:r>
              <a:rPr lang="nl-BE" dirty="0"/>
              <a:t>  -40.000</a:t>
            </a:r>
          </a:p>
        </p:txBody>
      </p:sp>
      <p:sp>
        <p:nvSpPr>
          <p:cNvPr id="117" name="TextBox 116">
            <a:extLst>
              <a:ext uri="{FF2B5EF4-FFF2-40B4-BE49-F238E27FC236}">
                <a16:creationId xmlns:a16="http://schemas.microsoft.com/office/drawing/2014/main" id="{046EA206-9A24-4443-9629-8DB97E76E58A}"/>
              </a:ext>
            </a:extLst>
          </p:cNvPr>
          <p:cNvSpPr txBox="1"/>
          <p:nvPr/>
        </p:nvSpPr>
        <p:spPr>
          <a:xfrm>
            <a:off x="585731" y="5755232"/>
            <a:ext cx="1373196" cy="369332"/>
          </a:xfrm>
          <a:prstGeom prst="rect">
            <a:avLst/>
          </a:prstGeom>
          <a:noFill/>
        </p:spPr>
        <p:txBody>
          <a:bodyPr wrap="none" rtlCol="0">
            <a:spAutoFit/>
          </a:bodyPr>
          <a:lstStyle/>
          <a:p>
            <a:r>
              <a:rPr lang="nl-BE" dirty="0" err="1"/>
              <a:t>Bruto-marge</a:t>
            </a:r>
            <a:endParaRPr lang="nl-BE" dirty="0"/>
          </a:p>
        </p:txBody>
      </p:sp>
      <p:sp>
        <p:nvSpPr>
          <p:cNvPr id="118" name="TextBox 117">
            <a:extLst>
              <a:ext uri="{FF2B5EF4-FFF2-40B4-BE49-F238E27FC236}">
                <a16:creationId xmlns:a16="http://schemas.microsoft.com/office/drawing/2014/main" id="{57FB2FD7-5AA5-4AB2-9984-D5D6FD4F00E2}"/>
              </a:ext>
            </a:extLst>
          </p:cNvPr>
          <p:cNvSpPr txBox="1"/>
          <p:nvPr/>
        </p:nvSpPr>
        <p:spPr>
          <a:xfrm>
            <a:off x="3840537" y="5754187"/>
            <a:ext cx="1003801" cy="369332"/>
          </a:xfrm>
          <a:prstGeom prst="rect">
            <a:avLst/>
          </a:prstGeom>
          <a:noFill/>
        </p:spPr>
        <p:txBody>
          <a:bodyPr wrap="none" rtlCol="0">
            <a:spAutoFit/>
          </a:bodyPr>
          <a:lstStyle/>
          <a:p>
            <a:r>
              <a:rPr lang="nl-BE" dirty="0"/>
              <a:t>  -25.000</a:t>
            </a:r>
          </a:p>
        </p:txBody>
      </p:sp>
      <p:cxnSp>
        <p:nvCxnSpPr>
          <p:cNvPr id="6" name="Straight Arrow Connector 5">
            <a:extLst>
              <a:ext uri="{FF2B5EF4-FFF2-40B4-BE49-F238E27FC236}">
                <a16:creationId xmlns:a16="http://schemas.microsoft.com/office/drawing/2014/main" id="{4D01291A-D05D-45F8-A4C9-04B8FC4DAC62}"/>
              </a:ext>
            </a:extLst>
          </p:cNvPr>
          <p:cNvCxnSpPr>
            <a:cxnSpLocks/>
            <a:stCxn id="150" idx="3"/>
          </p:cNvCxnSpPr>
          <p:nvPr/>
        </p:nvCxnSpPr>
        <p:spPr>
          <a:xfrm flipV="1">
            <a:off x="2866969" y="5449207"/>
            <a:ext cx="2499962" cy="500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BD627050-5A91-4861-A063-C00738391FA5}"/>
              </a:ext>
            </a:extLst>
          </p:cNvPr>
          <p:cNvCxnSpPr>
            <a:cxnSpLocks/>
            <a:stCxn id="147" idx="3"/>
          </p:cNvCxnSpPr>
          <p:nvPr/>
        </p:nvCxnSpPr>
        <p:spPr>
          <a:xfrm>
            <a:off x="2900712" y="5252223"/>
            <a:ext cx="2466219" cy="133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B7ECFE1-B8EA-47E0-8068-E4E9F22BC792}"/>
              </a:ext>
            </a:extLst>
          </p:cNvPr>
          <p:cNvSpPr txBox="1"/>
          <p:nvPr/>
        </p:nvSpPr>
        <p:spPr>
          <a:xfrm>
            <a:off x="5305568" y="5241661"/>
            <a:ext cx="758541" cy="369332"/>
          </a:xfrm>
          <a:prstGeom prst="rect">
            <a:avLst/>
          </a:prstGeom>
          <a:noFill/>
        </p:spPr>
        <p:txBody>
          <a:bodyPr wrap="none" rtlCol="0">
            <a:spAutoFit/>
          </a:bodyPr>
          <a:lstStyle/>
          <a:p>
            <a:r>
              <a:rPr lang="nl-BE" dirty="0"/>
              <a:t>17,8%</a:t>
            </a:r>
          </a:p>
        </p:txBody>
      </p:sp>
      <p:cxnSp>
        <p:nvCxnSpPr>
          <p:cNvPr id="119" name="Straight Arrow Connector 118">
            <a:extLst>
              <a:ext uri="{FF2B5EF4-FFF2-40B4-BE49-F238E27FC236}">
                <a16:creationId xmlns:a16="http://schemas.microsoft.com/office/drawing/2014/main" id="{EE90087C-6230-4BBE-BA34-F87B36D30237}"/>
              </a:ext>
            </a:extLst>
          </p:cNvPr>
          <p:cNvCxnSpPr>
            <a:cxnSpLocks/>
          </p:cNvCxnSpPr>
          <p:nvPr/>
        </p:nvCxnSpPr>
        <p:spPr>
          <a:xfrm flipV="1">
            <a:off x="2931844" y="5481121"/>
            <a:ext cx="3261968" cy="457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487E7A12-11D2-4B62-B820-9A73FDA08821}"/>
              </a:ext>
            </a:extLst>
          </p:cNvPr>
          <p:cNvCxnSpPr>
            <a:cxnSpLocks/>
            <a:stCxn id="146" idx="3"/>
            <a:endCxn id="122" idx="1"/>
          </p:cNvCxnSpPr>
          <p:nvPr/>
        </p:nvCxnSpPr>
        <p:spPr>
          <a:xfrm>
            <a:off x="2895293" y="4906513"/>
            <a:ext cx="3300852" cy="530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E45E5318-BD6D-46D7-8803-A16B20A57576}"/>
              </a:ext>
            </a:extLst>
          </p:cNvPr>
          <p:cNvSpPr txBox="1"/>
          <p:nvPr/>
        </p:nvSpPr>
        <p:spPr>
          <a:xfrm>
            <a:off x="6196145" y="5252346"/>
            <a:ext cx="758541" cy="369332"/>
          </a:xfrm>
          <a:prstGeom prst="rect">
            <a:avLst/>
          </a:prstGeom>
          <a:noFill/>
        </p:spPr>
        <p:txBody>
          <a:bodyPr wrap="none" rtlCol="0">
            <a:spAutoFit/>
          </a:bodyPr>
          <a:lstStyle/>
          <a:p>
            <a:r>
              <a:rPr lang="nl-BE" dirty="0"/>
              <a:t>15,1%</a:t>
            </a:r>
          </a:p>
        </p:txBody>
      </p:sp>
      <p:cxnSp>
        <p:nvCxnSpPr>
          <p:cNvPr id="123" name="Straight Arrow Connector 122">
            <a:extLst>
              <a:ext uri="{FF2B5EF4-FFF2-40B4-BE49-F238E27FC236}">
                <a16:creationId xmlns:a16="http://schemas.microsoft.com/office/drawing/2014/main" id="{BAA751EB-D7BC-4F2C-8884-091FF1225AA7}"/>
              </a:ext>
            </a:extLst>
          </p:cNvPr>
          <p:cNvCxnSpPr>
            <a:cxnSpLocks/>
            <a:stCxn id="140" idx="1"/>
            <a:endCxn id="24" idx="1"/>
          </p:cNvCxnSpPr>
          <p:nvPr/>
        </p:nvCxnSpPr>
        <p:spPr>
          <a:xfrm flipV="1">
            <a:off x="2830935" y="4622677"/>
            <a:ext cx="3190835" cy="61898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6D48B606-FE55-4BB2-8187-AF00B7D0E66C}"/>
              </a:ext>
            </a:extLst>
          </p:cNvPr>
          <p:cNvCxnSpPr>
            <a:cxnSpLocks/>
            <a:endCxn id="126" idx="0"/>
          </p:cNvCxnSpPr>
          <p:nvPr/>
        </p:nvCxnSpPr>
        <p:spPr>
          <a:xfrm flipH="1">
            <a:off x="6527944" y="2949786"/>
            <a:ext cx="875296" cy="127061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003DF565-EF5E-4BFA-83C5-1E0A005E8621}"/>
              </a:ext>
            </a:extLst>
          </p:cNvPr>
          <p:cNvSpPr txBox="1"/>
          <p:nvPr/>
        </p:nvSpPr>
        <p:spPr>
          <a:xfrm>
            <a:off x="6114208" y="4220397"/>
            <a:ext cx="827471" cy="369332"/>
          </a:xfrm>
          <a:prstGeom prst="rect">
            <a:avLst/>
          </a:prstGeom>
          <a:noFill/>
        </p:spPr>
        <p:txBody>
          <a:bodyPr wrap="none" rtlCol="0">
            <a:spAutoFit/>
          </a:bodyPr>
          <a:lstStyle/>
          <a:p>
            <a:r>
              <a:rPr lang="nl-BE" dirty="0">
                <a:solidFill>
                  <a:srgbClr val="7030A0"/>
                </a:solidFill>
              </a:rPr>
              <a:t>45.000</a:t>
            </a:r>
          </a:p>
        </p:txBody>
      </p:sp>
      <p:sp>
        <p:nvSpPr>
          <p:cNvPr id="24" name="TextBox 23">
            <a:extLst>
              <a:ext uri="{FF2B5EF4-FFF2-40B4-BE49-F238E27FC236}">
                <a16:creationId xmlns:a16="http://schemas.microsoft.com/office/drawing/2014/main" id="{600C7964-873E-4E26-8C5C-7E9DAB68EE71}"/>
              </a:ext>
            </a:extLst>
          </p:cNvPr>
          <p:cNvSpPr txBox="1"/>
          <p:nvPr/>
        </p:nvSpPr>
        <p:spPr>
          <a:xfrm>
            <a:off x="6021770" y="4438011"/>
            <a:ext cx="1702710" cy="369332"/>
          </a:xfrm>
          <a:prstGeom prst="rect">
            <a:avLst/>
          </a:prstGeom>
          <a:noFill/>
        </p:spPr>
        <p:txBody>
          <a:bodyPr wrap="none" rtlCol="0">
            <a:spAutoFit/>
          </a:bodyPr>
          <a:lstStyle/>
          <a:p>
            <a:r>
              <a:rPr lang="nl-BE" dirty="0">
                <a:solidFill>
                  <a:srgbClr val="7030A0"/>
                </a:solidFill>
              </a:rPr>
              <a:t>130.000+10.000</a:t>
            </a:r>
          </a:p>
        </p:txBody>
      </p:sp>
      <p:cxnSp>
        <p:nvCxnSpPr>
          <p:cNvPr id="29" name="Straight Connector 28">
            <a:extLst>
              <a:ext uri="{FF2B5EF4-FFF2-40B4-BE49-F238E27FC236}">
                <a16:creationId xmlns:a16="http://schemas.microsoft.com/office/drawing/2014/main" id="{AA8B9002-CD19-472A-81B8-825248A72B82}"/>
              </a:ext>
            </a:extLst>
          </p:cNvPr>
          <p:cNvCxnSpPr>
            <a:cxnSpLocks/>
          </p:cNvCxnSpPr>
          <p:nvPr/>
        </p:nvCxnSpPr>
        <p:spPr>
          <a:xfrm>
            <a:off x="6140700" y="4507670"/>
            <a:ext cx="1514528"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5113B030-2EE1-4520-86F7-A9A6855458DE}"/>
              </a:ext>
            </a:extLst>
          </p:cNvPr>
          <p:cNvSpPr txBox="1"/>
          <p:nvPr/>
        </p:nvSpPr>
        <p:spPr>
          <a:xfrm>
            <a:off x="6806036" y="4206187"/>
            <a:ext cx="688009" cy="369332"/>
          </a:xfrm>
          <a:prstGeom prst="rect">
            <a:avLst/>
          </a:prstGeom>
          <a:noFill/>
        </p:spPr>
        <p:txBody>
          <a:bodyPr wrap="none" rtlCol="0">
            <a:spAutoFit/>
          </a:bodyPr>
          <a:lstStyle/>
          <a:p>
            <a:r>
              <a:rPr lang="nl-BE" dirty="0">
                <a:solidFill>
                  <a:srgbClr val="7030A0"/>
                </a:solidFill>
              </a:rPr>
              <a:t>x 365</a:t>
            </a:r>
          </a:p>
        </p:txBody>
      </p:sp>
      <p:sp>
        <p:nvSpPr>
          <p:cNvPr id="134" name="TextBox 133">
            <a:extLst>
              <a:ext uri="{FF2B5EF4-FFF2-40B4-BE49-F238E27FC236}">
                <a16:creationId xmlns:a16="http://schemas.microsoft.com/office/drawing/2014/main" id="{5D0DED30-7B44-4124-A0A6-7CB23497FAE2}"/>
              </a:ext>
            </a:extLst>
          </p:cNvPr>
          <p:cNvSpPr txBox="1"/>
          <p:nvPr/>
        </p:nvSpPr>
        <p:spPr>
          <a:xfrm>
            <a:off x="7564398" y="4311236"/>
            <a:ext cx="1333698" cy="369332"/>
          </a:xfrm>
          <a:prstGeom prst="rect">
            <a:avLst/>
          </a:prstGeom>
          <a:noFill/>
        </p:spPr>
        <p:txBody>
          <a:bodyPr wrap="none" rtlCol="0">
            <a:spAutoFit/>
          </a:bodyPr>
          <a:lstStyle/>
          <a:p>
            <a:r>
              <a:rPr lang="nl-BE" dirty="0">
                <a:solidFill>
                  <a:srgbClr val="7030A0"/>
                </a:solidFill>
              </a:rPr>
              <a:t>= 117 dagen</a:t>
            </a:r>
          </a:p>
        </p:txBody>
      </p:sp>
      <p:sp>
        <p:nvSpPr>
          <p:cNvPr id="138" name="TextBox 137">
            <a:extLst>
              <a:ext uri="{FF2B5EF4-FFF2-40B4-BE49-F238E27FC236}">
                <a16:creationId xmlns:a16="http://schemas.microsoft.com/office/drawing/2014/main" id="{545370DB-F245-43C4-A8BE-E315B37378C8}"/>
              </a:ext>
            </a:extLst>
          </p:cNvPr>
          <p:cNvSpPr txBox="1"/>
          <p:nvPr/>
        </p:nvSpPr>
        <p:spPr>
          <a:xfrm>
            <a:off x="5223826" y="5453904"/>
            <a:ext cx="856095" cy="523220"/>
          </a:xfrm>
          <a:prstGeom prst="rect">
            <a:avLst/>
          </a:prstGeom>
          <a:noFill/>
        </p:spPr>
        <p:txBody>
          <a:bodyPr wrap="square" rtlCol="0">
            <a:spAutoFit/>
          </a:bodyPr>
          <a:lstStyle/>
          <a:p>
            <a:pPr algn="ctr"/>
            <a:r>
              <a:rPr lang="nl-BE" sz="1400" dirty="0"/>
              <a:t>Marge op </a:t>
            </a:r>
            <a:r>
              <a:rPr lang="nl-BE" sz="1400" dirty="0" err="1"/>
              <a:t>aank</a:t>
            </a:r>
            <a:r>
              <a:rPr lang="nl-BE" sz="1400" dirty="0"/>
              <a:t>.</a:t>
            </a:r>
          </a:p>
        </p:txBody>
      </p:sp>
      <p:sp>
        <p:nvSpPr>
          <p:cNvPr id="139" name="TextBox 138">
            <a:extLst>
              <a:ext uri="{FF2B5EF4-FFF2-40B4-BE49-F238E27FC236}">
                <a16:creationId xmlns:a16="http://schemas.microsoft.com/office/drawing/2014/main" id="{051E1CC3-8C2D-4FF8-BEEC-FC03D8108C96}"/>
              </a:ext>
            </a:extLst>
          </p:cNvPr>
          <p:cNvSpPr txBox="1"/>
          <p:nvPr/>
        </p:nvSpPr>
        <p:spPr>
          <a:xfrm>
            <a:off x="6166996" y="5477694"/>
            <a:ext cx="856095" cy="523220"/>
          </a:xfrm>
          <a:prstGeom prst="rect">
            <a:avLst/>
          </a:prstGeom>
          <a:noFill/>
        </p:spPr>
        <p:txBody>
          <a:bodyPr wrap="square" rtlCol="0">
            <a:spAutoFit/>
          </a:bodyPr>
          <a:lstStyle/>
          <a:p>
            <a:pPr algn="ctr"/>
            <a:r>
              <a:rPr lang="nl-BE" sz="1400" dirty="0"/>
              <a:t>Marge op </a:t>
            </a:r>
            <a:r>
              <a:rPr lang="nl-BE" sz="1400" dirty="0" err="1"/>
              <a:t>verk</a:t>
            </a:r>
            <a:r>
              <a:rPr lang="nl-BE" sz="1400" dirty="0"/>
              <a:t>.</a:t>
            </a:r>
          </a:p>
        </p:txBody>
      </p:sp>
      <p:sp>
        <p:nvSpPr>
          <p:cNvPr id="132" name="TextBox 131">
            <a:extLst>
              <a:ext uri="{FF2B5EF4-FFF2-40B4-BE49-F238E27FC236}">
                <a16:creationId xmlns:a16="http://schemas.microsoft.com/office/drawing/2014/main" id="{D85F35C4-0353-465C-AA94-F8C54ACD2F65}"/>
              </a:ext>
            </a:extLst>
          </p:cNvPr>
          <p:cNvSpPr txBox="1"/>
          <p:nvPr/>
        </p:nvSpPr>
        <p:spPr>
          <a:xfrm>
            <a:off x="2896048" y="4711285"/>
            <a:ext cx="944489" cy="369332"/>
          </a:xfrm>
          <a:prstGeom prst="rect">
            <a:avLst/>
          </a:prstGeom>
          <a:noFill/>
        </p:spPr>
        <p:txBody>
          <a:bodyPr wrap="none" rtlCol="0">
            <a:spAutoFit/>
          </a:bodyPr>
          <a:lstStyle/>
          <a:p>
            <a:r>
              <a:rPr lang="nl-BE" dirty="0">
                <a:solidFill>
                  <a:srgbClr val="0070C0"/>
                </a:solidFill>
              </a:rPr>
              <a:t>150.000</a:t>
            </a:r>
          </a:p>
        </p:txBody>
      </p:sp>
      <p:sp>
        <p:nvSpPr>
          <p:cNvPr id="140" name="TextBox 139">
            <a:extLst>
              <a:ext uri="{FF2B5EF4-FFF2-40B4-BE49-F238E27FC236}">
                <a16:creationId xmlns:a16="http://schemas.microsoft.com/office/drawing/2014/main" id="{AD8A9E95-CFE5-48E5-88B0-58213809BFE8}"/>
              </a:ext>
            </a:extLst>
          </p:cNvPr>
          <p:cNvSpPr txBox="1"/>
          <p:nvPr/>
        </p:nvSpPr>
        <p:spPr>
          <a:xfrm>
            <a:off x="2830935" y="5056995"/>
            <a:ext cx="1015021" cy="369332"/>
          </a:xfrm>
          <a:prstGeom prst="rect">
            <a:avLst/>
          </a:prstGeom>
          <a:noFill/>
        </p:spPr>
        <p:txBody>
          <a:bodyPr wrap="none" rtlCol="0">
            <a:spAutoFit/>
          </a:bodyPr>
          <a:lstStyle/>
          <a:p>
            <a:r>
              <a:rPr lang="nl-BE" dirty="0">
                <a:solidFill>
                  <a:schemeClr val="accent6">
                    <a:lumMod val="75000"/>
                  </a:schemeClr>
                </a:solidFill>
              </a:rPr>
              <a:t>-125.000</a:t>
            </a:r>
          </a:p>
        </p:txBody>
      </p:sp>
      <p:sp>
        <p:nvSpPr>
          <p:cNvPr id="141" name="TextBox 140">
            <a:extLst>
              <a:ext uri="{FF2B5EF4-FFF2-40B4-BE49-F238E27FC236}">
                <a16:creationId xmlns:a16="http://schemas.microsoft.com/office/drawing/2014/main" id="{60B4CE39-D854-4B52-80C7-505EA68F2A87}"/>
              </a:ext>
            </a:extLst>
          </p:cNvPr>
          <p:cNvSpPr txBox="1"/>
          <p:nvPr/>
        </p:nvSpPr>
        <p:spPr>
          <a:xfrm>
            <a:off x="2872280" y="5367274"/>
            <a:ext cx="886781" cy="369332"/>
          </a:xfrm>
          <a:prstGeom prst="rect">
            <a:avLst/>
          </a:prstGeom>
          <a:noFill/>
        </p:spPr>
        <p:txBody>
          <a:bodyPr wrap="none" rtlCol="0">
            <a:spAutoFit/>
          </a:bodyPr>
          <a:lstStyle/>
          <a:p>
            <a:r>
              <a:rPr lang="nl-BE" dirty="0"/>
              <a:t>  </a:t>
            </a:r>
            <a:r>
              <a:rPr lang="nl-BE" b="1" dirty="0">
                <a:solidFill>
                  <a:srgbClr val="FF0000"/>
                </a:solidFill>
              </a:rPr>
              <a:t>-5.000</a:t>
            </a:r>
          </a:p>
        </p:txBody>
      </p:sp>
      <p:cxnSp>
        <p:nvCxnSpPr>
          <p:cNvPr id="142" name="Straight Connector 141">
            <a:extLst>
              <a:ext uri="{FF2B5EF4-FFF2-40B4-BE49-F238E27FC236}">
                <a16:creationId xmlns:a16="http://schemas.microsoft.com/office/drawing/2014/main" id="{76E4C789-CA2A-4F4F-90C5-1894953F4A42}"/>
              </a:ext>
            </a:extLst>
          </p:cNvPr>
          <p:cNvCxnSpPr/>
          <p:nvPr/>
        </p:nvCxnSpPr>
        <p:spPr>
          <a:xfrm>
            <a:off x="3013066" y="5708953"/>
            <a:ext cx="827471" cy="0"/>
          </a:xfrm>
          <a:prstGeom prst="line">
            <a:avLst/>
          </a:prstGeom>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68667990-8BC7-4315-B0D5-AF334D7ECA48}"/>
              </a:ext>
            </a:extLst>
          </p:cNvPr>
          <p:cNvSpPr txBox="1"/>
          <p:nvPr/>
        </p:nvSpPr>
        <p:spPr>
          <a:xfrm>
            <a:off x="5366931" y="4895341"/>
            <a:ext cx="524503" cy="292388"/>
          </a:xfrm>
          <a:prstGeom prst="rect">
            <a:avLst/>
          </a:prstGeom>
          <a:noFill/>
        </p:spPr>
        <p:txBody>
          <a:bodyPr wrap="none" rtlCol="0">
            <a:spAutoFit/>
          </a:bodyPr>
          <a:lstStyle/>
          <a:p>
            <a:r>
              <a:rPr lang="nl-BE" sz="1300" dirty="0">
                <a:solidFill>
                  <a:srgbClr val="FF0000"/>
                </a:solidFill>
              </a:rPr>
              <a:t>-22%</a:t>
            </a:r>
          </a:p>
        </p:txBody>
      </p:sp>
      <p:sp>
        <p:nvSpPr>
          <p:cNvPr id="145" name="TextBox 144">
            <a:extLst>
              <a:ext uri="{FF2B5EF4-FFF2-40B4-BE49-F238E27FC236}">
                <a16:creationId xmlns:a16="http://schemas.microsoft.com/office/drawing/2014/main" id="{FEC746C7-3DF8-4EB3-A121-F0F43BE842C4}"/>
              </a:ext>
            </a:extLst>
          </p:cNvPr>
          <p:cNvSpPr txBox="1"/>
          <p:nvPr/>
        </p:nvSpPr>
        <p:spPr>
          <a:xfrm>
            <a:off x="6260503" y="4890748"/>
            <a:ext cx="524503" cy="292388"/>
          </a:xfrm>
          <a:prstGeom prst="rect">
            <a:avLst/>
          </a:prstGeom>
          <a:noFill/>
        </p:spPr>
        <p:txBody>
          <a:bodyPr wrap="none" rtlCol="0">
            <a:spAutoFit/>
          </a:bodyPr>
          <a:lstStyle/>
          <a:p>
            <a:r>
              <a:rPr lang="nl-BE" sz="1300" dirty="0">
                <a:solidFill>
                  <a:srgbClr val="FF0000"/>
                </a:solidFill>
              </a:rPr>
              <a:t>-27%</a:t>
            </a:r>
          </a:p>
        </p:txBody>
      </p:sp>
      <p:sp>
        <p:nvSpPr>
          <p:cNvPr id="135" name="Rectangle 134">
            <a:extLst>
              <a:ext uri="{FF2B5EF4-FFF2-40B4-BE49-F238E27FC236}">
                <a16:creationId xmlns:a16="http://schemas.microsoft.com/office/drawing/2014/main" id="{C8DD384C-5742-49DF-B0C8-6BBC4A542334}"/>
              </a:ext>
            </a:extLst>
          </p:cNvPr>
          <p:cNvSpPr/>
          <p:nvPr/>
        </p:nvSpPr>
        <p:spPr>
          <a:xfrm>
            <a:off x="1937976" y="5156058"/>
            <a:ext cx="920289" cy="51736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6" name="TextBox 145">
            <a:extLst>
              <a:ext uri="{FF2B5EF4-FFF2-40B4-BE49-F238E27FC236}">
                <a16:creationId xmlns:a16="http://schemas.microsoft.com/office/drawing/2014/main" id="{00BA228C-13C9-4982-8821-69B52E1AECF2}"/>
              </a:ext>
            </a:extLst>
          </p:cNvPr>
          <p:cNvSpPr txBox="1"/>
          <p:nvPr/>
        </p:nvSpPr>
        <p:spPr>
          <a:xfrm>
            <a:off x="1950804" y="4721847"/>
            <a:ext cx="944489" cy="369332"/>
          </a:xfrm>
          <a:prstGeom prst="rect">
            <a:avLst/>
          </a:prstGeom>
          <a:noFill/>
        </p:spPr>
        <p:txBody>
          <a:bodyPr wrap="none" rtlCol="0">
            <a:spAutoFit/>
          </a:bodyPr>
          <a:lstStyle/>
          <a:p>
            <a:r>
              <a:rPr lang="nl-BE" dirty="0">
                <a:solidFill>
                  <a:srgbClr val="0070C0"/>
                </a:solidFill>
              </a:rPr>
              <a:t>165.000</a:t>
            </a:r>
          </a:p>
        </p:txBody>
      </p:sp>
      <p:sp>
        <p:nvSpPr>
          <p:cNvPr id="147" name="TextBox 146">
            <a:extLst>
              <a:ext uri="{FF2B5EF4-FFF2-40B4-BE49-F238E27FC236}">
                <a16:creationId xmlns:a16="http://schemas.microsoft.com/office/drawing/2014/main" id="{7C1C2777-6F12-4DA9-906D-58211ADBDA7E}"/>
              </a:ext>
            </a:extLst>
          </p:cNvPr>
          <p:cNvSpPr txBox="1"/>
          <p:nvPr/>
        </p:nvSpPr>
        <p:spPr>
          <a:xfrm>
            <a:off x="1885691" y="5067557"/>
            <a:ext cx="1015021" cy="369332"/>
          </a:xfrm>
          <a:prstGeom prst="rect">
            <a:avLst/>
          </a:prstGeom>
          <a:noFill/>
        </p:spPr>
        <p:txBody>
          <a:bodyPr wrap="none" rtlCol="0">
            <a:spAutoFit/>
          </a:bodyPr>
          <a:lstStyle/>
          <a:p>
            <a:r>
              <a:rPr lang="nl-BE" dirty="0">
                <a:solidFill>
                  <a:schemeClr val="accent6">
                    <a:lumMod val="75000"/>
                  </a:schemeClr>
                </a:solidFill>
              </a:rPr>
              <a:t>-130.000</a:t>
            </a:r>
          </a:p>
        </p:txBody>
      </p:sp>
      <p:sp>
        <p:nvSpPr>
          <p:cNvPr id="148" name="TextBox 147">
            <a:extLst>
              <a:ext uri="{FF2B5EF4-FFF2-40B4-BE49-F238E27FC236}">
                <a16:creationId xmlns:a16="http://schemas.microsoft.com/office/drawing/2014/main" id="{5CF22AA7-6072-4CC3-96CA-EA09F09A180A}"/>
              </a:ext>
            </a:extLst>
          </p:cNvPr>
          <p:cNvSpPr txBox="1"/>
          <p:nvPr/>
        </p:nvSpPr>
        <p:spPr>
          <a:xfrm>
            <a:off x="1895759" y="5380534"/>
            <a:ext cx="1003801" cy="369332"/>
          </a:xfrm>
          <a:prstGeom prst="rect">
            <a:avLst/>
          </a:prstGeom>
          <a:noFill/>
        </p:spPr>
        <p:txBody>
          <a:bodyPr wrap="none" rtlCol="0">
            <a:spAutoFit/>
          </a:bodyPr>
          <a:lstStyle/>
          <a:p>
            <a:r>
              <a:rPr lang="nl-BE" dirty="0"/>
              <a:t>  -10.000</a:t>
            </a:r>
          </a:p>
        </p:txBody>
      </p:sp>
      <p:cxnSp>
        <p:nvCxnSpPr>
          <p:cNvPr id="149" name="Straight Connector 148">
            <a:extLst>
              <a:ext uri="{FF2B5EF4-FFF2-40B4-BE49-F238E27FC236}">
                <a16:creationId xmlns:a16="http://schemas.microsoft.com/office/drawing/2014/main" id="{C7DAB54C-B36F-4AA3-8352-AD9BC78E4CED}"/>
              </a:ext>
            </a:extLst>
          </p:cNvPr>
          <p:cNvCxnSpPr/>
          <p:nvPr/>
        </p:nvCxnSpPr>
        <p:spPr>
          <a:xfrm>
            <a:off x="2056885" y="5719515"/>
            <a:ext cx="827471" cy="0"/>
          </a:xfrm>
          <a:prstGeom prst="line">
            <a:avLst/>
          </a:prstGeom>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E88388D6-C8C9-4495-BFDE-23B2A8D0A108}"/>
              </a:ext>
            </a:extLst>
          </p:cNvPr>
          <p:cNvSpPr txBox="1"/>
          <p:nvPr/>
        </p:nvSpPr>
        <p:spPr>
          <a:xfrm>
            <a:off x="1986600" y="5764749"/>
            <a:ext cx="880369" cy="369332"/>
          </a:xfrm>
          <a:prstGeom prst="rect">
            <a:avLst/>
          </a:prstGeom>
          <a:noFill/>
        </p:spPr>
        <p:txBody>
          <a:bodyPr wrap="none" rtlCol="0">
            <a:spAutoFit/>
          </a:bodyPr>
          <a:lstStyle/>
          <a:p>
            <a:r>
              <a:rPr lang="nl-BE" dirty="0"/>
              <a:t> 25.000</a:t>
            </a:r>
          </a:p>
        </p:txBody>
      </p:sp>
      <p:sp>
        <p:nvSpPr>
          <p:cNvPr id="151" name="TextBox 150">
            <a:extLst>
              <a:ext uri="{FF2B5EF4-FFF2-40B4-BE49-F238E27FC236}">
                <a16:creationId xmlns:a16="http://schemas.microsoft.com/office/drawing/2014/main" id="{F462B7EF-5B38-4704-9BE6-CA615233F4F4}"/>
              </a:ext>
            </a:extLst>
          </p:cNvPr>
          <p:cNvSpPr txBox="1"/>
          <p:nvPr/>
        </p:nvSpPr>
        <p:spPr>
          <a:xfrm>
            <a:off x="5362451" y="5089780"/>
            <a:ext cx="599844" cy="292388"/>
          </a:xfrm>
          <a:prstGeom prst="rect">
            <a:avLst/>
          </a:prstGeom>
          <a:noFill/>
        </p:spPr>
        <p:txBody>
          <a:bodyPr wrap="none" rtlCol="0">
            <a:spAutoFit/>
          </a:bodyPr>
          <a:lstStyle/>
          <a:p>
            <a:r>
              <a:rPr lang="nl-BE" sz="1300" dirty="0">
                <a:solidFill>
                  <a:srgbClr val="FF0000"/>
                </a:solidFill>
              </a:rPr>
              <a:t>50,0%</a:t>
            </a:r>
          </a:p>
        </p:txBody>
      </p:sp>
      <p:sp>
        <p:nvSpPr>
          <p:cNvPr id="152" name="TextBox 151">
            <a:extLst>
              <a:ext uri="{FF2B5EF4-FFF2-40B4-BE49-F238E27FC236}">
                <a16:creationId xmlns:a16="http://schemas.microsoft.com/office/drawing/2014/main" id="{9D90C3BD-6072-43C4-B4B6-66867F3B4AFC}"/>
              </a:ext>
            </a:extLst>
          </p:cNvPr>
          <p:cNvSpPr txBox="1"/>
          <p:nvPr/>
        </p:nvSpPr>
        <p:spPr>
          <a:xfrm>
            <a:off x="6260503" y="5089268"/>
            <a:ext cx="599844" cy="292388"/>
          </a:xfrm>
          <a:prstGeom prst="rect">
            <a:avLst/>
          </a:prstGeom>
          <a:noFill/>
        </p:spPr>
        <p:txBody>
          <a:bodyPr wrap="none" rtlCol="0">
            <a:spAutoFit/>
          </a:bodyPr>
          <a:lstStyle/>
          <a:p>
            <a:r>
              <a:rPr lang="nl-BE" sz="1300" dirty="0">
                <a:solidFill>
                  <a:srgbClr val="FF0000"/>
                </a:solidFill>
              </a:rPr>
              <a:t>33,3%</a:t>
            </a:r>
          </a:p>
        </p:txBody>
      </p:sp>
      <p:cxnSp>
        <p:nvCxnSpPr>
          <p:cNvPr id="153" name="Straight Arrow Connector 152">
            <a:extLst>
              <a:ext uri="{FF2B5EF4-FFF2-40B4-BE49-F238E27FC236}">
                <a16:creationId xmlns:a16="http://schemas.microsoft.com/office/drawing/2014/main" id="{461282EA-B5F4-46D4-998F-10147C89D42B}"/>
              </a:ext>
            </a:extLst>
          </p:cNvPr>
          <p:cNvCxnSpPr>
            <a:cxnSpLocks/>
          </p:cNvCxnSpPr>
          <p:nvPr/>
        </p:nvCxnSpPr>
        <p:spPr>
          <a:xfrm flipV="1">
            <a:off x="3560058" y="4460811"/>
            <a:ext cx="2574858" cy="98839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49227DC3-8981-4C99-89D3-8CB24B3DCD8A}"/>
              </a:ext>
            </a:extLst>
          </p:cNvPr>
          <p:cNvSpPr txBox="1"/>
          <p:nvPr/>
        </p:nvSpPr>
        <p:spPr>
          <a:xfrm>
            <a:off x="7842338" y="4158968"/>
            <a:ext cx="894989" cy="292388"/>
          </a:xfrm>
          <a:prstGeom prst="rect">
            <a:avLst/>
          </a:prstGeom>
          <a:noFill/>
        </p:spPr>
        <p:txBody>
          <a:bodyPr wrap="none" rtlCol="0">
            <a:spAutoFit/>
          </a:bodyPr>
          <a:lstStyle/>
          <a:p>
            <a:r>
              <a:rPr lang="nl-BE" sz="1300" dirty="0">
                <a:solidFill>
                  <a:srgbClr val="FF0000"/>
                </a:solidFill>
              </a:rPr>
              <a:t>255 dagen</a:t>
            </a:r>
          </a:p>
        </p:txBody>
      </p:sp>
      <p:sp>
        <p:nvSpPr>
          <p:cNvPr id="155" name="TextBox 154">
            <a:extLst>
              <a:ext uri="{FF2B5EF4-FFF2-40B4-BE49-F238E27FC236}">
                <a16:creationId xmlns:a16="http://schemas.microsoft.com/office/drawing/2014/main" id="{EBABA2D5-EA4A-4165-BF49-2A4CD76B42A6}"/>
              </a:ext>
            </a:extLst>
          </p:cNvPr>
          <p:cNvSpPr txBox="1"/>
          <p:nvPr/>
        </p:nvSpPr>
        <p:spPr>
          <a:xfrm>
            <a:off x="585731" y="6107207"/>
            <a:ext cx="688971" cy="369332"/>
          </a:xfrm>
          <a:prstGeom prst="rect">
            <a:avLst/>
          </a:prstGeom>
          <a:noFill/>
        </p:spPr>
        <p:txBody>
          <a:bodyPr wrap="none" rtlCol="0">
            <a:spAutoFit/>
          </a:bodyPr>
          <a:lstStyle/>
          <a:p>
            <a:r>
              <a:rPr lang="nl-BE" dirty="0"/>
              <a:t>Stock</a:t>
            </a:r>
          </a:p>
        </p:txBody>
      </p:sp>
      <p:sp>
        <p:nvSpPr>
          <p:cNvPr id="156" name="TextBox 155">
            <a:extLst>
              <a:ext uri="{FF2B5EF4-FFF2-40B4-BE49-F238E27FC236}">
                <a16:creationId xmlns:a16="http://schemas.microsoft.com/office/drawing/2014/main" id="{98D80B58-31CE-4E20-BA78-C4069018FC95}"/>
              </a:ext>
            </a:extLst>
          </p:cNvPr>
          <p:cNvSpPr txBox="1"/>
          <p:nvPr/>
        </p:nvSpPr>
        <p:spPr>
          <a:xfrm>
            <a:off x="2048004" y="6123519"/>
            <a:ext cx="827471" cy="369332"/>
          </a:xfrm>
          <a:prstGeom prst="rect">
            <a:avLst/>
          </a:prstGeom>
          <a:noFill/>
        </p:spPr>
        <p:txBody>
          <a:bodyPr wrap="none" rtlCol="0">
            <a:spAutoFit/>
          </a:bodyPr>
          <a:lstStyle/>
          <a:p>
            <a:r>
              <a:rPr lang="nl-BE" dirty="0"/>
              <a:t>45.000</a:t>
            </a:r>
          </a:p>
        </p:txBody>
      </p:sp>
      <p:sp>
        <p:nvSpPr>
          <p:cNvPr id="158" name="TextBox 157">
            <a:extLst>
              <a:ext uri="{FF2B5EF4-FFF2-40B4-BE49-F238E27FC236}">
                <a16:creationId xmlns:a16="http://schemas.microsoft.com/office/drawing/2014/main" id="{CDA13C9D-BE48-4ECD-8175-FAA27C7B2ED2}"/>
              </a:ext>
            </a:extLst>
          </p:cNvPr>
          <p:cNvSpPr txBox="1"/>
          <p:nvPr/>
        </p:nvSpPr>
        <p:spPr>
          <a:xfrm>
            <a:off x="3932302" y="6142553"/>
            <a:ext cx="827471" cy="369332"/>
          </a:xfrm>
          <a:prstGeom prst="rect">
            <a:avLst/>
          </a:prstGeom>
          <a:noFill/>
        </p:spPr>
        <p:txBody>
          <a:bodyPr wrap="none" rtlCol="0">
            <a:spAutoFit/>
          </a:bodyPr>
          <a:lstStyle/>
          <a:p>
            <a:r>
              <a:rPr lang="nl-BE" dirty="0"/>
              <a:t>30.000</a:t>
            </a:r>
          </a:p>
        </p:txBody>
      </p:sp>
      <p:sp>
        <p:nvSpPr>
          <p:cNvPr id="159" name="TextBox 158">
            <a:extLst>
              <a:ext uri="{FF2B5EF4-FFF2-40B4-BE49-F238E27FC236}">
                <a16:creationId xmlns:a16="http://schemas.microsoft.com/office/drawing/2014/main" id="{4352D179-4EF9-4A07-9FC5-3572D5400C20}"/>
              </a:ext>
            </a:extLst>
          </p:cNvPr>
          <p:cNvSpPr txBox="1"/>
          <p:nvPr/>
        </p:nvSpPr>
        <p:spPr>
          <a:xfrm>
            <a:off x="7875449" y="3971035"/>
            <a:ext cx="810030" cy="292388"/>
          </a:xfrm>
          <a:prstGeom prst="rect">
            <a:avLst/>
          </a:prstGeom>
          <a:noFill/>
        </p:spPr>
        <p:txBody>
          <a:bodyPr wrap="none" rtlCol="0">
            <a:spAutoFit/>
          </a:bodyPr>
          <a:lstStyle/>
          <a:p>
            <a:r>
              <a:rPr lang="nl-BE" sz="1300" dirty="0">
                <a:solidFill>
                  <a:srgbClr val="FF0000"/>
                </a:solidFill>
              </a:rPr>
              <a:t>95 dagen</a:t>
            </a:r>
          </a:p>
        </p:txBody>
      </p:sp>
      <p:sp>
        <p:nvSpPr>
          <p:cNvPr id="186" name="Explosion: 8 Points 185">
            <a:extLst>
              <a:ext uri="{FF2B5EF4-FFF2-40B4-BE49-F238E27FC236}">
                <a16:creationId xmlns:a16="http://schemas.microsoft.com/office/drawing/2014/main" id="{45304CCA-D7FE-473F-9678-A4CED8A76528}"/>
              </a:ext>
            </a:extLst>
          </p:cNvPr>
          <p:cNvSpPr/>
          <p:nvPr/>
        </p:nvSpPr>
        <p:spPr>
          <a:xfrm>
            <a:off x="3716004" y="5147181"/>
            <a:ext cx="1333698" cy="789396"/>
          </a:xfrm>
          <a:prstGeom prst="irregularSeal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2" name="TextBox 101">
            <a:extLst>
              <a:ext uri="{FF2B5EF4-FFF2-40B4-BE49-F238E27FC236}">
                <a16:creationId xmlns:a16="http://schemas.microsoft.com/office/drawing/2014/main" id="{5B807643-E56C-484C-85B3-6FAE21DE4754}"/>
              </a:ext>
            </a:extLst>
          </p:cNvPr>
          <p:cNvSpPr txBox="1"/>
          <p:nvPr/>
        </p:nvSpPr>
        <p:spPr>
          <a:xfrm>
            <a:off x="2863730" y="5760953"/>
            <a:ext cx="933269" cy="369332"/>
          </a:xfrm>
          <a:prstGeom prst="rect">
            <a:avLst/>
          </a:prstGeom>
          <a:noFill/>
        </p:spPr>
        <p:txBody>
          <a:bodyPr wrap="none" rtlCol="0">
            <a:spAutoFit/>
          </a:bodyPr>
          <a:lstStyle/>
          <a:p>
            <a:r>
              <a:rPr lang="nl-BE" dirty="0"/>
              <a:t>  </a:t>
            </a:r>
            <a:r>
              <a:rPr lang="nl-BE" b="1" dirty="0">
                <a:solidFill>
                  <a:srgbClr val="FF0000"/>
                </a:solidFill>
              </a:rPr>
              <a:t>20.000</a:t>
            </a:r>
          </a:p>
        </p:txBody>
      </p:sp>
      <p:sp>
        <p:nvSpPr>
          <p:cNvPr id="129" name="TextBox 128">
            <a:extLst>
              <a:ext uri="{FF2B5EF4-FFF2-40B4-BE49-F238E27FC236}">
                <a16:creationId xmlns:a16="http://schemas.microsoft.com/office/drawing/2014/main" id="{6F19FE32-4664-4923-A833-F9F56D10C6A6}"/>
              </a:ext>
            </a:extLst>
          </p:cNvPr>
          <p:cNvSpPr txBox="1"/>
          <p:nvPr/>
        </p:nvSpPr>
        <p:spPr>
          <a:xfrm>
            <a:off x="2866969" y="6144681"/>
            <a:ext cx="933269" cy="369332"/>
          </a:xfrm>
          <a:prstGeom prst="rect">
            <a:avLst/>
          </a:prstGeom>
          <a:noFill/>
        </p:spPr>
        <p:txBody>
          <a:bodyPr wrap="none" rtlCol="0">
            <a:spAutoFit/>
          </a:bodyPr>
          <a:lstStyle/>
          <a:p>
            <a:r>
              <a:rPr lang="nl-BE" dirty="0"/>
              <a:t>  </a:t>
            </a:r>
            <a:r>
              <a:rPr lang="nl-BE" b="1" dirty="0">
                <a:solidFill>
                  <a:srgbClr val="FF0000"/>
                </a:solidFill>
              </a:rPr>
              <a:t>30.000</a:t>
            </a:r>
          </a:p>
        </p:txBody>
      </p:sp>
      <p:sp>
        <p:nvSpPr>
          <p:cNvPr id="130" name="TextBox 129">
            <a:extLst>
              <a:ext uri="{FF2B5EF4-FFF2-40B4-BE49-F238E27FC236}">
                <a16:creationId xmlns:a16="http://schemas.microsoft.com/office/drawing/2014/main" id="{E81472F1-E492-4226-B6EF-A14B7B846C0D}"/>
              </a:ext>
            </a:extLst>
          </p:cNvPr>
          <p:cNvSpPr txBox="1"/>
          <p:nvPr/>
        </p:nvSpPr>
        <p:spPr>
          <a:xfrm>
            <a:off x="4112134" y="5340831"/>
            <a:ext cx="407484" cy="369332"/>
          </a:xfrm>
          <a:prstGeom prst="rect">
            <a:avLst/>
          </a:prstGeom>
          <a:noFill/>
        </p:spPr>
        <p:txBody>
          <a:bodyPr wrap="none" rtlCol="0">
            <a:spAutoFit/>
          </a:bodyPr>
          <a:lstStyle/>
          <a:p>
            <a:r>
              <a:rPr lang="nl-BE" dirty="0"/>
              <a:t>  </a:t>
            </a:r>
            <a:r>
              <a:rPr lang="nl-BE" b="1" dirty="0">
                <a:solidFill>
                  <a:srgbClr val="FF0000"/>
                </a:solidFill>
              </a:rPr>
              <a:t>0</a:t>
            </a:r>
          </a:p>
        </p:txBody>
      </p:sp>
      <p:sp>
        <p:nvSpPr>
          <p:cNvPr id="136" name="TextBox 135">
            <a:extLst>
              <a:ext uri="{FF2B5EF4-FFF2-40B4-BE49-F238E27FC236}">
                <a16:creationId xmlns:a16="http://schemas.microsoft.com/office/drawing/2014/main" id="{A6B04A32-07E9-4578-B0E1-54A3E87C26A7}"/>
              </a:ext>
            </a:extLst>
          </p:cNvPr>
          <p:cNvSpPr txBox="1"/>
          <p:nvPr/>
        </p:nvSpPr>
        <p:spPr>
          <a:xfrm>
            <a:off x="3800542" y="5768176"/>
            <a:ext cx="936475" cy="369332"/>
          </a:xfrm>
          <a:prstGeom prst="rect">
            <a:avLst/>
          </a:prstGeom>
          <a:noFill/>
        </p:spPr>
        <p:txBody>
          <a:bodyPr wrap="none" rtlCol="0">
            <a:spAutoFit/>
          </a:bodyPr>
          <a:lstStyle/>
          <a:p>
            <a:r>
              <a:rPr lang="nl-BE" dirty="0"/>
              <a:t>  </a:t>
            </a:r>
            <a:r>
              <a:rPr lang="nl-BE" b="1" dirty="0">
                <a:solidFill>
                  <a:srgbClr val="FF0000"/>
                </a:solidFill>
              </a:rPr>
              <a:t>15.000</a:t>
            </a:r>
          </a:p>
        </p:txBody>
      </p:sp>
    </p:spTree>
    <p:extLst>
      <p:ext uri="{BB962C8B-B14F-4D97-AF65-F5344CB8AC3E}">
        <p14:creationId xmlns:p14="http://schemas.microsoft.com/office/powerpoint/2010/main" val="358587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6"/>
                                        </p:tgtEl>
                                      </p:cBhvr>
                                    </p:animEffect>
                                    <p:set>
                                      <p:cBhvr>
                                        <p:cTn id="7" dur="1" fill="hold">
                                          <p:stCondLst>
                                            <p:cond delay="499"/>
                                          </p:stCondLst>
                                        </p:cTn>
                                        <p:tgtEl>
                                          <p:spTgt spid="18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4"/>
                                        </p:tgtEl>
                                      </p:cBhvr>
                                    </p:animEffect>
                                    <p:set>
                                      <p:cBhvr>
                                        <p:cTn id="12" dur="1" fill="hold">
                                          <p:stCondLst>
                                            <p:cond delay="499"/>
                                          </p:stCondLst>
                                        </p:cTn>
                                        <p:tgtEl>
                                          <p:spTgt spid="1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18"/>
                                        </p:tgtEl>
                                      </p:cBhvr>
                                    </p:animEffect>
                                    <p:set>
                                      <p:cBhvr>
                                        <p:cTn id="21" dur="1" fill="hold">
                                          <p:stCondLst>
                                            <p:cond delay="499"/>
                                          </p:stCondLst>
                                        </p:cTn>
                                        <p:tgtEl>
                                          <p:spTgt spid="1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8" grpId="0"/>
      <p:bldP spid="186" grpId="0" animBg="1"/>
      <p:bldP spid="130"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736F7ECB-6B1B-474C-BEB2-C9CED62A370C}"/>
              </a:ext>
            </a:extLst>
          </p:cNvPr>
          <p:cNvSpPr>
            <a:spLocks noGrp="1" noChangeArrowheads="1"/>
          </p:cNvSpPr>
          <p:nvPr>
            <p:ph type="title"/>
          </p:nvPr>
        </p:nvSpPr>
        <p:spPr>
          <a:xfrm>
            <a:off x="1476375" y="404813"/>
            <a:ext cx="7058025" cy="1511300"/>
          </a:xfrm>
        </p:spPr>
        <p:txBody>
          <a:bodyPr/>
          <a:lstStyle/>
          <a:p>
            <a:r>
              <a:rPr lang="nl-NL" altLang="nl-BE" sz="3800">
                <a:solidFill>
                  <a:schemeClr val="tx1"/>
                </a:solidFill>
              </a:rPr>
              <a:t>Waardencyclus</a:t>
            </a:r>
          </a:p>
        </p:txBody>
      </p:sp>
      <p:sp>
        <p:nvSpPr>
          <p:cNvPr id="281604" name="Text Box 4">
            <a:extLst>
              <a:ext uri="{FF2B5EF4-FFF2-40B4-BE49-F238E27FC236}">
                <a16:creationId xmlns:a16="http://schemas.microsoft.com/office/drawing/2014/main" id="{2E357EFE-A81E-4E42-99E2-A3B71035F4DA}"/>
              </a:ext>
            </a:extLst>
          </p:cNvPr>
          <p:cNvSpPr txBox="1">
            <a:spLocks noChangeArrowheads="1"/>
          </p:cNvSpPr>
          <p:nvPr/>
        </p:nvSpPr>
        <p:spPr bwMode="auto">
          <a:xfrm>
            <a:off x="3786188" y="1795463"/>
            <a:ext cx="1371600" cy="342900"/>
          </a:xfrm>
          <a:prstGeom prst="rect">
            <a:avLst/>
          </a:prstGeom>
          <a:solidFill>
            <a:srgbClr val="FFFFFF"/>
          </a:solidFill>
          <a:ln w="9525">
            <a:solidFill>
              <a:srgbClr val="000000"/>
            </a:solidFill>
            <a:miter lim="800000"/>
            <a:headEnd/>
            <a:tailEnd/>
          </a:ln>
        </p:spPr>
        <p:txBody>
          <a:bodyPr/>
          <a:lstStyle/>
          <a:p>
            <a:pPr algn="ctr"/>
            <a:r>
              <a:rPr lang="nl-NL" altLang="nl-BE" sz="1200" dirty="0" err="1"/>
              <a:t>Uitg</a:t>
            </a:r>
            <a:r>
              <a:rPr lang="nl-NL" altLang="nl-BE" sz="1200" dirty="0"/>
              <a:t>. factuur</a:t>
            </a:r>
            <a:endParaRPr lang="nl-NL" altLang="nl-BE" dirty="0"/>
          </a:p>
        </p:txBody>
      </p:sp>
      <p:sp>
        <p:nvSpPr>
          <p:cNvPr id="281605" name="Text Box 5">
            <a:extLst>
              <a:ext uri="{FF2B5EF4-FFF2-40B4-BE49-F238E27FC236}">
                <a16:creationId xmlns:a16="http://schemas.microsoft.com/office/drawing/2014/main" id="{53364F22-F696-4BF5-9462-67D36A46A0D9}"/>
              </a:ext>
            </a:extLst>
          </p:cNvPr>
          <p:cNvSpPr txBox="1">
            <a:spLocks noChangeArrowheads="1"/>
          </p:cNvSpPr>
          <p:nvPr/>
        </p:nvSpPr>
        <p:spPr bwMode="auto">
          <a:xfrm>
            <a:off x="2300288" y="1795463"/>
            <a:ext cx="914400" cy="342900"/>
          </a:xfrm>
          <a:prstGeom prst="rect">
            <a:avLst/>
          </a:prstGeom>
          <a:solidFill>
            <a:srgbClr val="FFFFFF"/>
          </a:solidFill>
          <a:ln w="9525">
            <a:solidFill>
              <a:srgbClr val="000000"/>
            </a:solidFill>
            <a:miter lim="800000"/>
            <a:headEnd/>
            <a:tailEnd/>
          </a:ln>
        </p:spPr>
        <p:txBody>
          <a:bodyPr/>
          <a:lstStyle/>
          <a:p>
            <a:pPr algn="ctr"/>
            <a:r>
              <a:rPr lang="nl-NL" altLang="nl-BE" sz="1200"/>
              <a:t>Verkopen</a:t>
            </a:r>
            <a:endParaRPr lang="nl-NL" altLang="nl-BE"/>
          </a:p>
        </p:txBody>
      </p:sp>
      <p:sp>
        <p:nvSpPr>
          <p:cNvPr id="281606" name="Text Box 6">
            <a:extLst>
              <a:ext uri="{FF2B5EF4-FFF2-40B4-BE49-F238E27FC236}">
                <a16:creationId xmlns:a16="http://schemas.microsoft.com/office/drawing/2014/main" id="{DF67034D-8926-428B-BB8E-3B19065E7FFC}"/>
              </a:ext>
            </a:extLst>
          </p:cNvPr>
          <p:cNvSpPr txBox="1">
            <a:spLocks noChangeArrowheads="1"/>
          </p:cNvSpPr>
          <p:nvPr/>
        </p:nvSpPr>
        <p:spPr bwMode="auto">
          <a:xfrm>
            <a:off x="5729288" y="1795463"/>
            <a:ext cx="1485900" cy="342900"/>
          </a:xfrm>
          <a:prstGeom prst="rect">
            <a:avLst/>
          </a:prstGeom>
          <a:solidFill>
            <a:srgbClr val="FFFFFF"/>
          </a:solidFill>
          <a:ln w="9525">
            <a:solidFill>
              <a:srgbClr val="000000"/>
            </a:solidFill>
            <a:miter lim="800000"/>
            <a:headEnd/>
            <a:tailEnd/>
          </a:ln>
        </p:spPr>
        <p:txBody>
          <a:bodyPr/>
          <a:lstStyle/>
          <a:p>
            <a:pPr algn="ctr"/>
            <a:r>
              <a:rPr lang="nl-NL" altLang="nl-BE" sz="1200"/>
              <a:t>Handelsvord.</a:t>
            </a:r>
            <a:endParaRPr lang="nl-NL" altLang="nl-BE"/>
          </a:p>
        </p:txBody>
      </p:sp>
      <p:sp>
        <p:nvSpPr>
          <p:cNvPr id="281607" name="Line 7">
            <a:extLst>
              <a:ext uri="{FF2B5EF4-FFF2-40B4-BE49-F238E27FC236}">
                <a16:creationId xmlns:a16="http://schemas.microsoft.com/office/drawing/2014/main" id="{E9EE3B21-F823-47AF-9B8F-0CF8CAFF4E99}"/>
              </a:ext>
            </a:extLst>
          </p:cNvPr>
          <p:cNvSpPr>
            <a:spLocks noChangeShapeType="1"/>
          </p:cNvSpPr>
          <p:nvPr/>
        </p:nvSpPr>
        <p:spPr bwMode="auto">
          <a:xfrm>
            <a:off x="5157788" y="1977408"/>
            <a:ext cx="571500" cy="158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1608" name="Line 8">
            <a:extLst>
              <a:ext uri="{FF2B5EF4-FFF2-40B4-BE49-F238E27FC236}">
                <a16:creationId xmlns:a16="http://schemas.microsoft.com/office/drawing/2014/main" id="{D1D135E4-A49B-4DE5-B1C7-02E2014E8C1B}"/>
              </a:ext>
            </a:extLst>
          </p:cNvPr>
          <p:cNvSpPr>
            <a:spLocks noChangeShapeType="1"/>
          </p:cNvSpPr>
          <p:nvPr/>
        </p:nvSpPr>
        <p:spPr bwMode="auto">
          <a:xfrm>
            <a:off x="3214688" y="1968077"/>
            <a:ext cx="571500" cy="158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81609" name="Line 9">
            <a:extLst>
              <a:ext uri="{FF2B5EF4-FFF2-40B4-BE49-F238E27FC236}">
                <a16:creationId xmlns:a16="http://schemas.microsoft.com/office/drawing/2014/main" id="{DAE7FF2B-63A1-459F-AB9D-3BB6AA38AD40}"/>
              </a:ext>
            </a:extLst>
          </p:cNvPr>
          <p:cNvSpPr>
            <a:spLocks noChangeShapeType="1"/>
          </p:cNvSpPr>
          <p:nvPr/>
        </p:nvSpPr>
        <p:spPr bwMode="auto">
          <a:xfrm>
            <a:off x="6415088" y="2138363"/>
            <a:ext cx="1587" cy="28098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1610" name="Text Box 10">
            <a:extLst>
              <a:ext uri="{FF2B5EF4-FFF2-40B4-BE49-F238E27FC236}">
                <a16:creationId xmlns:a16="http://schemas.microsoft.com/office/drawing/2014/main" id="{D12BC4F3-5F92-4515-9DA6-87AD8B3C3EA0}"/>
              </a:ext>
            </a:extLst>
          </p:cNvPr>
          <p:cNvSpPr txBox="1">
            <a:spLocks noChangeArrowheads="1"/>
          </p:cNvSpPr>
          <p:nvPr/>
        </p:nvSpPr>
        <p:spPr bwMode="auto">
          <a:xfrm>
            <a:off x="5500688" y="3167063"/>
            <a:ext cx="1714500" cy="342900"/>
          </a:xfrm>
          <a:prstGeom prst="rect">
            <a:avLst/>
          </a:prstGeom>
          <a:solidFill>
            <a:srgbClr val="FFFFFF"/>
          </a:solidFill>
          <a:ln w="9525">
            <a:solidFill>
              <a:srgbClr val="000000"/>
            </a:solidFill>
            <a:miter lim="800000"/>
            <a:headEnd/>
            <a:tailEnd/>
          </a:ln>
        </p:spPr>
        <p:txBody>
          <a:bodyPr/>
          <a:lstStyle/>
          <a:p>
            <a:pPr algn="ctr"/>
            <a:r>
              <a:rPr lang="nl-NL" altLang="nl-BE" sz="1200"/>
              <a:t>Betaling van schulden</a:t>
            </a:r>
            <a:endParaRPr lang="nl-NL" altLang="nl-BE"/>
          </a:p>
        </p:txBody>
      </p:sp>
      <p:sp>
        <p:nvSpPr>
          <p:cNvPr id="281611" name="Line 11">
            <a:extLst>
              <a:ext uri="{FF2B5EF4-FFF2-40B4-BE49-F238E27FC236}">
                <a16:creationId xmlns:a16="http://schemas.microsoft.com/office/drawing/2014/main" id="{52B132C8-8462-4A30-921C-A5794C54688C}"/>
              </a:ext>
            </a:extLst>
          </p:cNvPr>
          <p:cNvSpPr>
            <a:spLocks noChangeShapeType="1"/>
          </p:cNvSpPr>
          <p:nvPr/>
        </p:nvSpPr>
        <p:spPr bwMode="auto">
          <a:xfrm>
            <a:off x="2678113" y="2138363"/>
            <a:ext cx="1587" cy="1195387"/>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r>
              <a:rPr lang="nl-BE" dirty="0"/>
              <a:t>²</a:t>
            </a:r>
          </a:p>
        </p:txBody>
      </p:sp>
      <p:sp>
        <p:nvSpPr>
          <p:cNvPr id="281612" name="Text Box 12">
            <a:extLst>
              <a:ext uri="{FF2B5EF4-FFF2-40B4-BE49-F238E27FC236}">
                <a16:creationId xmlns:a16="http://schemas.microsoft.com/office/drawing/2014/main" id="{58414571-618C-4A8D-A64C-F575D97914AD}"/>
              </a:ext>
            </a:extLst>
          </p:cNvPr>
          <p:cNvSpPr txBox="1">
            <a:spLocks noChangeArrowheads="1"/>
          </p:cNvSpPr>
          <p:nvPr/>
        </p:nvSpPr>
        <p:spPr bwMode="auto">
          <a:xfrm>
            <a:off x="2300288" y="3333750"/>
            <a:ext cx="1714500" cy="342900"/>
          </a:xfrm>
          <a:prstGeom prst="rect">
            <a:avLst/>
          </a:prstGeom>
          <a:solidFill>
            <a:srgbClr val="FFFFFF"/>
          </a:solidFill>
          <a:ln w="9525">
            <a:solidFill>
              <a:srgbClr val="FF0000"/>
            </a:solidFill>
            <a:miter lim="800000"/>
            <a:headEnd/>
            <a:tailEnd/>
          </a:ln>
        </p:spPr>
        <p:txBody>
          <a:bodyPr/>
          <a:lstStyle/>
          <a:p>
            <a:pPr algn="ctr"/>
            <a:r>
              <a:rPr lang="nl-NL" altLang="nl-BE" sz="1200"/>
              <a:t>Daling van voorraden</a:t>
            </a:r>
            <a:endParaRPr lang="nl-NL" altLang="nl-BE"/>
          </a:p>
        </p:txBody>
      </p:sp>
      <p:sp>
        <p:nvSpPr>
          <p:cNvPr id="281613" name="Text Box 13">
            <a:extLst>
              <a:ext uri="{FF2B5EF4-FFF2-40B4-BE49-F238E27FC236}">
                <a16:creationId xmlns:a16="http://schemas.microsoft.com/office/drawing/2014/main" id="{9037CF70-DA32-45EC-9BAB-A50816627D3B}"/>
              </a:ext>
            </a:extLst>
          </p:cNvPr>
          <p:cNvSpPr txBox="1">
            <a:spLocks noChangeArrowheads="1"/>
          </p:cNvSpPr>
          <p:nvPr/>
        </p:nvSpPr>
        <p:spPr bwMode="auto">
          <a:xfrm>
            <a:off x="2300288" y="3676650"/>
            <a:ext cx="1714500" cy="342900"/>
          </a:xfrm>
          <a:prstGeom prst="rect">
            <a:avLst/>
          </a:prstGeom>
          <a:solidFill>
            <a:srgbClr val="FFFFFF"/>
          </a:solidFill>
          <a:ln w="9525">
            <a:solidFill>
              <a:srgbClr val="FF0000"/>
            </a:solidFill>
            <a:miter lim="800000"/>
            <a:headEnd/>
            <a:tailEnd/>
          </a:ln>
        </p:spPr>
        <p:txBody>
          <a:bodyPr/>
          <a:lstStyle/>
          <a:p>
            <a:pPr algn="ctr"/>
            <a:r>
              <a:rPr lang="nl-NL" altLang="nl-BE" sz="1200"/>
              <a:t>Stijging van voorraden</a:t>
            </a:r>
            <a:endParaRPr lang="nl-NL" altLang="nl-BE"/>
          </a:p>
        </p:txBody>
      </p:sp>
      <p:sp>
        <p:nvSpPr>
          <p:cNvPr id="281614" name="Line 14">
            <a:extLst>
              <a:ext uri="{FF2B5EF4-FFF2-40B4-BE49-F238E27FC236}">
                <a16:creationId xmlns:a16="http://schemas.microsoft.com/office/drawing/2014/main" id="{D27CD680-6B2F-4EB0-BCA7-A2D14BADD56F}"/>
              </a:ext>
            </a:extLst>
          </p:cNvPr>
          <p:cNvSpPr>
            <a:spLocks noChangeShapeType="1"/>
          </p:cNvSpPr>
          <p:nvPr/>
        </p:nvSpPr>
        <p:spPr bwMode="auto">
          <a:xfrm flipV="1">
            <a:off x="2643188" y="4019550"/>
            <a:ext cx="1587" cy="309563"/>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1615" name="Text Box 15">
            <a:extLst>
              <a:ext uri="{FF2B5EF4-FFF2-40B4-BE49-F238E27FC236}">
                <a16:creationId xmlns:a16="http://schemas.microsoft.com/office/drawing/2014/main" id="{46ADB1AE-0A28-44AE-AA63-C0A9487170E8}"/>
              </a:ext>
            </a:extLst>
          </p:cNvPr>
          <p:cNvSpPr txBox="1">
            <a:spLocks noChangeArrowheads="1"/>
          </p:cNvSpPr>
          <p:nvPr/>
        </p:nvSpPr>
        <p:spPr bwMode="auto">
          <a:xfrm>
            <a:off x="5500688" y="3509963"/>
            <a:ext cx="1714500" cy="342900"/>
          </a:xfrm>
          <a:prstGeom prst="rect">
            <a:avLst/>
          </a:prstGeom>
          <a:solidFill>
            <a:srgbClr val="FFFFFF"/>
          </a:solidFill>
          <a:ln w="9525">
            <a:solidFill>
              <a:srgbClr val="FF0000"/>
            </a:solidFill>
            <a:miter lim="800000"/>
            <a:headEnd/>
            <a:tailEnd/>
          </a:ln>
        </p:spPr>
        <p:txBody>
          <a:bodyPr/>
          <a:lstStyle/>
          <a:p>
            <a:pPr algn="ctr"/>
            <a:r>
              <a:rPr lang="nl-NL" altLang="nl-BE" sz="1200"/>
              <a:t>Toename v. schulden</a:t>
            </a:r>
            <a:endParaRPr lang="nl-NL" altLang="nl-BE"/>
          </a:p>
        </p:txBody>
      </p:sp>
      <p:sp>
        <p:nvSpPr>
          <p:cNvPr id="281616" name="Text Box 16">
            <a:extLst>
              <a:ext uri="{FF2B5EF4-FFF2-40B4-BE49-F238E27FC236}">
                <a16:creationId xmlns:a16="http://schemas.microsoft.com/office/drawing/2014/main" id="{26930101-502F-441A-A136-DD769D89B308}"/>
              </a:ext>
            </a:extLst>
          </p:cNvPr>
          <p:cNvSpPr txBox="1">
            <a:spLocks noChangeArrowheads="1"/>
          </p:cNvSpPr>
          <p:nvPr/>
        </p:nvSpPr>
        <p:spPr bwMode="auto">
          <a:xfrm>
            <a:off x="3903663" y="4310063"/>
            <a:ext cx="1371600" cy="342900"/>
          </a:xfrm>
          <a:prstGeom prst="rect">
            <a:avLst/>
          </a:prstGeom>
          <a:solidFill>
            <a:srgbClr val="FFFFFF"/>
          </a:solidFill>
          <a:ln w="9525">
            <a:solidFill>
              <a:srgbClr val="FF0000"/>
            </a:solidFill>
            <a:miter lim="800000"/>
            <a:headEnd/>
            <a:tailEnd/>
          </a:ln>
        </p:spPr>
        <p:txBody>
          <a:bodyPr/>
          <a:lstStyle/>
          <a:p>
            <a:pPr algn="ctr"/>
            <a:r>
              <a:rPr lang="nl-NL" altLang="nl-BE" sz="1200"/>
              <a:t>Ink. factuur</a:t>
            </a:r>
            <a:endParaRPr lang="nl-NL" altLang="nl-BE"/>
          </a:p>
        </p:txBody>
      </p:sp>
      <p:sp>
        <p:nvSpPr>
          <p:cNvPr id="281617" name="Line 17">
            <a:extLst>
              <a:ext uri="{FF2B5EF4-FFF2-40B4-BE49-F238E27FC236}">
                <a16:creationId xmlns:a16="http://schemas.microsoft.com/office/drawing/2014/main" id="{FE8AB59E-2DFA-4271-ABD9-D9252590FA2B}"/>
              </a:ext>
            </a:extLst>
          </p:cNvPr>
          <p:cNvSpPr>
            <a:spLocks noChangeShapeType="1"/>
          </p:cNvSpPr>
          <p:nvPr/>
        </p:nvSpPr>
        <p:spPr bwMode="auto">
          <a:xfrm>
            <a:off x="3182938" y="4424363"/>
            <a:ext cx="720725" cy="1587"/>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1618" name="Text Box 18">
            <a:extLst>
              <a:ext uri="{FF2B5EF4-FFF2-40B4-BE49-F238E27FC236}">
                <a16:creationId xmlns:a16="http://schemas.microsoft.com/office/drawing/2014/main" id="{F3BF8EF6-94A6-4275-84A5-3C1D50461FE7}"/>
              </a:ext>
            </a:extLst>
          </p:cNvPr>
          <p:cNvSpPr txBox="1">
            <a:spLocks noChangeArrowheads="1"/>
          </p:cNvSpPr>
          <p:nvPr/>
        </p:nvSpPr>
        <p:spPr bwMode="auto">
          <a:xfrm>
            <a:off x="5729288" y="4310063"/>
            <a:ext cx="1485900" cy="342900"/>
          </a:xfrm>
          <a:prstGeom prst="rect">
            <a:avLst/>
          </a:prstGeom>
          <a:solidFill>
            <a:srgbClr val="FFFFFF"/>
          </a:solidFill>
          <a:ln w="9525">
            <a:solidFill>
              <a:srgbClr val="FF0000"/>
            </a:solidFill>
            <a:miter lim="800000"/>
            <a:headEnd/>
            <a:tailEnd/>
          </a:ln>
        </p:spPr>
        <p:txBody>
          <a:bodyPr/>
          <a:lstStyle/>
          <a:p>
            <a:pPr algn="ctr"/>
            <a:r>
              <a:rPr lang="nl-NL" altLang="nl-BE" sz="1200" dirty="0"/>
              <a:t>Handelsschulden</a:t>
            </a:r>
            <a:endParaRPr lang="nl-NL" altLang="nl-BE" dirty="0"/>
          </a:p>
        </p:txBody>
      </p:sp>
      <p:sp>
        <p:nvSpPr>
          <p:cNvPr id="281619" name="Line 19">
            <a:extLst>
              <a:ext uri="{FF2B5EF4-FFF2-40B4-BE49-F238E27FC236}">
                <a16:creationId xmlns:a16="http://schemas.microsoft.com/office/drawing/2014/main" id="{437F6A02-F035-469B-B642-EBB823EEE401}"/>
              </a:ext>
            </a:extLst>
          </p:cNvPr>
          <p:cNvSpPr>
            <a:spLocks noChangeShapeType="1"/>
          </p:cNvSpPr>
          <p:nvPr/>
        </p:nvSpPr>
        <p:spPr bwMode="auto">
          <a:xfrm>
            <a:off x="5272088" y="4480719"/>
            <a:ext cx="457200" cy="1587"/>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1620" name="Line 20">
            <a:extLst>
              <a:ext uri="{FF2B5EF4-FFF2-40B4-BE49-F238E27FC236}">
                <a16:creationId xmlns:a16="http://schemas.microsoft.com/office/drawing/2014/main" id="{4A6DDC73-2863-4CAD-94F8-4899EF4EEDFC}"/>
              </a:ext>
            </a:extLst>
          </p:cNvPr>
          <p:cNvSpPr>
            <a:spLocks noChangeShapeType="1"/>
          </p:cNvSpPr>
          <p:nvPr/>
        </p:nvSpPr>
        <p:spPr bwMode="auto">
          <a:xfrm flipV="1">
            <a:off x="6415089" y="3860799"/>
            <a:ext cx="0" cy="465138"/>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1621" name="Line 21">
            <a:extLst>
              <a:ext uri="{FF2B5EF4-FFF2-40B4-BE49-F238E27FC236}">
                <a16:creationId xmlns:a16="http://schemas.microsoft.com/office/drawing/2014/main" id="{F06D8F63-F2B1-4928-B6D5-6F95D500D48B}"/>
              </a:ext>
            </a:extLst>
          </p:cNvPr>
          <p:cNvSpPr>
            <a:spLocks noChangeShapeType="1"/>
          </p:cNvSpPr>
          <p:nvPr/>
        </p:nvSpPr>
        <p:spPr bwMode="auto">
          <a:xfrm>
            <a:off x="6415088" y="2824163"/>
            <a:ext cx="1587" cy="3429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1622" name="Text Box 22">
            <a:extLst>
              <a:ext uri="{FF2B5EF4-FFF2-40B4-BE49-F238E27FC236}">
                <a16:creationId xmlns:a16="http://schemas.microsoft.com/office/drawing/2014/main" id="{87FD90C6-29FF-4493-A4DD-C6DB2516DFD0}"/>
              </a:ext>
            </a:extLst>
          </p:cNvPr>
          <p:cNvSpPr txBox="1">
            <a:spLocks noChangeArrowheads="1"/>
          </p:cNvSpPr>
          <p:nvPr/>
        </p:nvSpPr>
        <p:spPr bwMode="auto">
          <a:xfrm>
            <a:off x="4098925" y="5175250"/>
            <a:ext cx="1028700" cy="342900"/>
          </a:xfrm>
          <a:prstGeom prst="rect">
            <a:avLst/>
          </a:prstGeom>
          <a:solidFill>
            <a:srgbClr val="FFFFFF"/>
          </a:solidFill>
          <a:ln w="9525">
            <a:solidFill>
              <a:srgbClr val="000000"/>
            </a:solidFill>
            <a:miter lim="800000"/>
            <a:headEnd/>
            <a:tailEnd/>
          </a:ln>
        </p:spPr>
        <p:txBody>
          <a:bodyPr/>
          <a:lstStyle/>
          <a:p>
            <a:pPr algn="ctr"/>
            <a:r>
              <a:rPr lang="nl-NL" altLang="nl-BE" sz="1200"/>
              <a:t>Investering</a:t>
            </a:r>
            <a:endParaRPr lang="nl-NL" altLang="nl-BE"/>
          </a:p>
        </p:txBody>
      </p:sp>
      <p:sp>
        <p:nvSpPr>
          <p:cNvPr id="281623" name="Text Box 23">
            <a:extLst>
              <a:ext uri="{FF2B5EF4-FFF2-40B4-BE49-F238E27FC236}">
                <a16:creationId xmlns:a16="http://schemas.microsoft.com/office/drawing/2014/main" id="{1C827197-3781-465C-B168-4F59B661126A}"/>
              </a:ext>
            </a:extLst>
          </p:cNvPr>
          <p:cNvSpPr txBox="1">
            <a:spLocks noChangeArrowheads="1"/>
          </p:cNvSpPr>
          <p:nvPr/>
        </p:nvSpPr>
        <p:spPr bwMode="auto">
          <a:xfrm>
            <a:off x="5729288" y="2419350"/>
            <a:ext cx="1485900" cy="571500"/>
          </a:xfrm>
          <a:prstGeom prst="rect">
            <a:avLst/>
          </a:prstGeom>
          <a:solidFill>
            <a:srgbClr val="FFFFFF"/>
          </a:solidFill>
          <a:ln w="9525">
            <a:solidFill>
              <a:srgbClr val="000000"/>
            </a:solidFill>
            <a:miter lim="800000"/>
            <a:headEnd/>
            <a:tailEnd/>
          </a:ln>
        </p:spPr>
        <p:txBody>
          <a:bodyPr/>
          <a:lstStyle/>
          <a:p>
            <a:pPr algn="ctr"/>
            <a:r>
              <a:rPr lang="nl-NL" altLang="nl-BE" sz="1200"/>
              <a:t>Liquide middelen</a:t>
            </a:r>
            <a:endParaRPr lang="nl-NL" altLang="nl-BE"/>
          </a:p>
        </p:txBody>
      </p:sp>
      <p:sp>
        <p:nvSpPr>
          <p:cNvPr id="281624" name="Line 24">
            <a:extLst>
              <a:ext uri="{FF2B5EF4-FFF2-40B4-BE49-F238E27FC236}">
                <a16:creationId xmlns:a16="http://schemas.microsoft.com/office/drawing/2014/main" id="{E7F0C871-BD74-413F-8D5D-8CE941BF1563}"/>
              </a:ext>
            </a:extLst>
          </p:cNvPr>
          <p:cNvSpPr>
            <a:spLocks noChangeShapeType="1"/>
          </p:cNvSpPr>
          <p:nvPr/>
        </p:nvSpPr>
        <p:spPr bwMode="auto">
          <a:xfrm flipH="1" flipV="1">
            <a:off x="4624388" y="4652963"/>
            <a:ext cx="0" cy="50323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1625" name="Text Box 25">
            <a:extLst>
              <a:ext uri="{FF2B5EF4-FFF2-40B4-BE49-F238E27FC236}">
                <a16:creationId xmlns:a16="http://schemas.microsoft.com/office/drawing/2014/main" id="{00366771-C6BF-4759-B392-429FDDA83F72}"/>
              </a:ext>
            </a:extLst>
          </p:cNvPr>
          <p:cNvSpPr txBox="1">
            <a:spLocks noChangeArrowheads="1"/>
          </p:cNvSpPr>
          <p:nvPr/>
        </p:nvSpPr>
        <p:spPr bwMode="auto">
          <a:xfrm>
            <a:off x="2300288" y="4310063"/>
            <a:ext cx="914400" cy="342900"/>
          </a:xfrm>
          <a:prstGeom prst="rect">
            <a:avLst/>
          </a:prstGeom>
          <a:solidFill>
            <a:srgbClr val="FFFFFF"/>
          </a:solidFill>
          <a:ln w="9525">
            <a:solidFill>
              <a:srgbClr val="FF0000"/>
            </a:solidFill>
            <a:miter lim="800000"/>
            <a:headEnd/>
            <a:tailEnd/>
          </a:ln>
        </p:spPr>
        <p:txBody>
          <a:bodyPr/>
          <a:lstStyle/>
          <a:p>
            <a:pPr algn="ctr"/>
            <a:r>
              <a:rPr lang="nl-NL" altLang="nl-BE" sz="1200">
                <a:solidFill>
                  <a:schemeClr val="tx2"/>
                </a:solidFill>
              </a:rPr>
              <a:t>Aankopen</a:t>
            </a:r>
            <a:endParaRPr lang="nl-NL" altLang="nl-BE">
              <a:solidFill>
                <a:schemeClr val="tx2"/>
              </a:solidFill>
            </a:endParaRPr>
          </a:p>
        </p:txBody>
      </p:sp>
      <p:sp>
        <p:nvSpPr>
          <p:cNvPr id="281626" name="Text Box 26">
            <a:extLst>
              <a:ext uri="{FF2B5EF4-FFF2-40B4-BE49-F238E27FC236}">
                <a16:creationId xmlns:a16="http://schemas.microsoft.com/office/drawing/2014/main" id="{9B65D712-80E3-491E-B779-DF53541FC541}"/>
              </a:ext>
            </a:extLst>
          </p:cNvPr>
          <p:cNvSpPr txBox="1">
            <a:spLocks noChangeArrowheads="1"/>
          </p:cNvSpPr>
          <p:nvPr/>
        </p:nvSpPr>
        <p:spPr bwMode="auto">
          <a:xfrm>
            <a:off x="3100388" y="2305050"/>
            <a:ext cx="2171700" cy="457200"/>
          </a:xfrm>
          <a:prstGeom prst="rect">
            <a:avLst/>
          </a:prstGeom>
          <a:solidFill>
            <a:srgbClr val="FFFFFF"/>
          </a:solidFill>
          <a:ln w="9525">
            <a:solidFill>
              <a:srgbClr val="000000"/>
            </a:solidFill>
            <a:miter lim="800000"/>
            <a:headEnd/>
            <a:tailEnd/>
          </a:ln>
        </p:spPr>
        <p:txBody>
          <a:bodyPr/>
          <a:lstStyle/>
          <a:p>
            <a:pPr algn="ctr"/>
            <a:r>
              <a:rPr lang="nl-NL" altLang="nl-BE" sz="1200"/>
              <a:t>Toename Overige vorderingen</a:t>
            </a:r>
            <a:endParaRPr lang="nl-NL" altLang="nl-BE"/>
          </a:p>
        </p:txBody>
      </p:sp>
      <p:sp>
        <p:nvSpPr>
          <p:cNvPr id="281627" name="Text Box 27">
            <a:extLst>
              <a:ext uri="{FF2B5EF4-FFF2-40B4-BE49-F238E27FC236}">
                <a16:creationId xmlns:a16="http://schemas.microsoft.com/office/drawing/2014/main" id="{D1569C09-0FAF-4221-AB58-0E38DA95E3D9}"/>
              </a:ext>
            </a:extLst>
          </p:cNvPr>
          <p:cNvSpPr txBox="1">
            <a:spLocks noChangeArrowheads="1"/>
          </p:cNvSpPr>
          <p:nvPr/>
        </p:nvSpPr>
        <p:spPr bwMode="auto">
          <a:xfrm>
            <a:off x="3100388" y="2762250"/>
            <a:ext cx="2171700" cy="457200"/>
          </a:xfrm>
          <a:prstGeom prst="rect">
            <a:avLst/>
          </a:prstGeom>
          <a:solidFill>
            <a:srgbClr val="FFFFFF"/>
          </a:solidFill>
          <a:ln w="9525">
            <a:solidFill>
              <a:srgbClr val="000000"/>
            </a:solidFill>
            <a:miter lim="800000"/>
            <a:headEnd/>
            <a:tailEnd/>
          </a:ln>
        </p:spPr>
        <p:txBody>
          <a:bodyPr/>
          <a:lstStyle/>
          <a:p>
            <a:pPr algn="ctr"/>
            <a:r>
              <a:rPr lang="nl-NL" altLang="nl-BE" sz="1200"/>
              <a:t>Afname Overige vorderingen</a:t>
            </a:r>
          </a:p>
          <a:p>
            <a:pPr algn="ctr"/>
            <a:r>
              <a:rPr lang="nl-NL" altLang="nl-BE" sz="1200"/>
              <a:t>Toename overige schulden</a:t>
            </a:r>
            <a:endParaRPr lang="nl-NL" altLang="nl-BE"/>
          </a:p>
        </p:txBody>
      </p:sp>
      <p:sp>
        <p:nvSpPr>
          <p:cNvPr id="281628" name="Line 28">
            <a:extLst>
              <a:ext uri="{FF2B5EF4-FFF2-40B4-BE49-F238E27FC236}">
                <a16:creationId xmlns:a16="http://schemas.microsoft.com/office/drawing/2014/main" id="{8DC62264-2152-4F46-BF6C-B1BFEA6FB2E0}"/>
              </a:ext>
            </a:extLst>
          </p:cNvPr>
          <p:cNvSpPr>
            <a:spLocks noChangeShapeType="1"/>
          </p:cNvSpPr>
          <p:nvPr/>
        </p:nvSpPr>
        <p:spPr bwMode="auto">
          <a:xfrm>
            <a:off x="5272088" y="2876550"/>
            <a:ext cx="457200" cy="158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1629" name="Line 29">
            <a:extLst>
              <a:ext uri="{FF2B5EF4-FFF2-40B4-BE49-F238E27FC236}">
                <a16:creationId xmlns:a16="http://schemas.microsoft.com/office/drawing/2014/main" id="{255D865A-2FD3-47E4-858C-2E948DA8DE76}"/>
              </a:ext>
            </a:extLst>
          </p:cNvPr>
          <p:cNvSpPr>
            <a:spLocks noChangeShapeType="1"/>
          </p:cNvSpPr>
          <p:nvPr/>
        </p:nvSpPr>
        <p:spPr bwMode="auto">
          <a:xfrm flipH="1">
            <a:off x="5272088" y="2533650"/>
            <a:ext cx="457200" cy="158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1630" name="Line 30">
            <a:extLst>
              <a:ext uri="{FF2B5EF4-FFF2-40B4-BE49-F238E27FC236}">
                <a16:creationId xmlns:a16="http://schemas.microsoft.com/office/drawing/2014/main" id="{23B2F3B2-0299-4933-9BD4-FA0F86FB6103}"/>
              </a:ext>
            </a:extLst>
          </p:cNvPr>
          <p:cNvSpPr>
            <a:spLocks noChangeShapeType="1"/>
          </p:cNvSpPr>
          <p:nvPr/>
        </p:nvSpPr>
        <p:spPr bwMode="auto">
          <a:xfrm flipH="1">
            <a:off x="1790700" y="4437063"/>
            <a:ext cx="457200"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1631" name="Text Box 31">
            <a:extLst>
              <a:ext uri="{FF2B5EF4-FFF2-40B4-BE49-F238E27FC236}">
                <a16:creationId xmlns:a16="http://schemas.microsoft.com/office/drawing/2014/main" id="{A30A208C-71F0-4E70-8CDB-BE6B8488A1B1}"/>
              </a:ext>
            </a:extLst>
          </p:cNvPr>
          <p:cNvSpPr txBox="1">
            <a:spLocks noChangeArrowheads="1"/>
          </p:cNvSpPr>
          <p:nvPr/>
        </p:nvSpPr>
        <p:spPr bwMode="auto">
          <a:xfrm>
            <a:off x="806450" y="4292600"/>
            <a:ext cx="1016000" cy="360363"/>
          </a:xfrm>
          <a:prstGeom prst="rect">
            <a:avLst/>
          </a:prstGeom>
          <a:solidFill>
            <a:srgbClr val="FFFFFF"/>
          </a:solidFill>
          <a:ln w="9525">
            <a:solidFill>
              <a:srgbClr val="000000"/>
            </a:solidFill>
            <a:miter lim="800000"/>
            <a:headEnd/>
            <a:tailEnd/>
          </a:ln>
        </p:spPr>
        <p:txBody>
          <a:bodyPr/>
          <a:lstStyle/>
          <a:p>
            <a:pPr algn="ctr"/>
            <a:r>
              <a:rPr lang="nl-NL" altLang="nl-BE" sz="1200" dirty="0"/>
              <a:t>Kosten</a:t>
            </a:r>
            <a:endParaRPr lang="nl-NL" altLang="nl-BE" dirty="0"/>
          </a:p>
        </p:txBody>
      </p:sp>
      <p:sp>
        <p:nvSpPr>
          <p:cNvPr id="281632" name="Text Box 32">
            <a:extLst>
              <a:ext uri="{FF2B5EF4-FFF2-40B4-BE49-F238E27FC236}">
                <a16:creationId xmlns:a16="http://schemas.microsoft.com/office/drawing/2014/main" id="{893C5304-7A9C-40C1-813B-5ACE9E779E60}"/>
              </a:ext>
            </a:extLst>
          </p:cNvPr>
          <p:cNvSpPr txBox="1">
            <a:spLocks noChangeArrowheads="1"/>
          </p:cNvSpPr>
          <p:nvPr/>
        </p:nvSpPr>
        <p:spPr bwMode="auto">
          <a:xfrm>
            <a:off x="735013" y="1773238"/>
            <a:ext cx="1158875" cy="342900"/>
          </a:xfrm>
          <a:prstGeom prst="rect">
            <a:avLst/>
          </a:prstGeom>
          <a:solidFill>
            <a:srgbClr val="FFFFFF"/>
          </a:solidFill>
          <a:ln w="9525">
            <a:solidFill>
              <a:srgbClr val="000000"/>
            </a:solidFill>
            <a:miter lim="800000"/>
            <a:headEnd/>
            <a:tailEnd/>
          </a:ln>
        </p:spPr>
        <p:txBody>
          <a:bodyPr/>
          <a:lstStyle/>
          <a:p>
            <a:pPr algn="ctr"/>
            <a:r>
              <a:rPr lang="nl-NL" altLang="nl-BE" sz="1200"/>
              <a:t>Opbrengsten</a:t>
            </a:r>
            <a:endParaRPr lang="nl-NL" altLang="nl-BE"/>
          </a:p>
        </p:txBody>
      </p:sp>
      <p:sp>
        <p:nvSpPr>
          <p:cNvPr id="281633" name="Line 33">
            <a:extLst>
              <a:ext uri="{FF2B5EF4-FFF2-40B4-BE49-F238E27FC236}">
                <a16:creationId xmlns:a16="http://schemas.microsoft.com/office/drawing/2014/main" id="{83EE3FFC-57EB-4A98-9060-2D8848BBB550}"/>
              </a:ext>
            </a:extLst>
          </p:cNvPr>
          <p:cNvSpPr>
            <a:spLocks noChangeShapeType="1"/>
          </p:cNvSpPr>
          <p:nvPr/>
        </p:nvSpPr>
        <p:spPr bwMode="auto">
          <a:xfrm flipH="1">
            <a:off x="1887538" y="1917700"/>
            <a:ext cx="431800"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1635" name="Line 35">
            <a:extLst>
              <a:ext uri="{FF2B5EF4-FFF2-40B4-BE49-F238E27FC236}">
                <a16:creationId xmlns:a16="http://schemas.microsoft.com/office/drawing/2014/main" id="{942634AB-DABF-4778-9225-FCB91E5F2EAC}"/>
              </a:ext>
            </a:extLst>
          </p:cNvPr>
          <p:cNvSpPr>
            <a:spLocks noChangeShapeType="1"/>
          </p:cNvSpPr>
          <p:nvPr/>
        </p:nvSpPr>
        <p:spPr bwMode="auto">
          <a:xfrm>
            <a:off x="1311275" y="2133600"/>
            <a:ext cx="0" cy="49688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81636" name="Line 36">
            <a:extLst>
              <a:ext uri="{FF2B5EF4-FFF2-40B4-BE49-F238E27FC236}">
                <a16:creationId xmlns:a16="http://schemas.microsoft.com/office/drawing/2014/main" id="{43240E05-C576-4CE3-AF3D-FAB02F396D5E}"/>
              </a:ext>
            </a:extLst>
          </p:cNvPr>
          <p:cNvSpPr>
            <a:spLocks noChangeShapeType="1"/>
          </p:cNvSpPr>
          <p:nvPr/>
        </p:nvSpPr>
        <p:spPr bwMode="auto">
          <a:xfrm flipH="1" flipV="1">
            <a:off x="1665025" y="2986087"/>
            <a:ext cx="19474" cy="1306511"/>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dirty="0"/>
          </a:p>
        </p:txBody>
      </p:sp>
      <p:sp>
        <p:nvSpPr>
          <p:cNvPr id="281637" name="Text Box 37">
            <a:extLst>
              <a:ext uri="{FF2B5EF4-FFF2-40B4-BE49-F238E27FC236}">
                <a16:creationId xmlns:a16="http://schemas.microsoft.com/office/drawing/2014/main" id="{0D5A9087-6BD4-47DC-BEBD-588397B815E4}"/>
              </a:ext>
            </a:extLst>
          </p:cNvPr>
          <p:cNvSpPr txBox="1">
            <a:spLocks noChangeArrowheads="1"/>
          </p:cNvSpPr>
          <p:nvPr/>
        </p:nvSpPr>
        <p:spPr bwMode="auto">
          <a:xfrm>
            <a:off x="776541" y="2632293"/>
            <a:ext cx="1158875" cy="342900"/>
          </a:xfrm>
          <a:prstGeom prst="rect">
            <a:avLst/>
          </a:prstGeom>
          <a:solidFill>
            <a:srgbClr val="FF0000"/>
          </a:solidFill>
          <a:ln w="9525">
            <a:solidFill>
              <a:srgbClr val="000000"/>
            </a:solidFill>
            <a:miter lim="800000"/>
            <a:headEnd/>
            <a:tailEnd/>
          </a:ln>
        </p:spPr>
        <p:txBody>
          <a:bodyPr/>
          <a:lstStyle/>
          <a:p>
            <a:pPr algn="ctr"/>
            <a:r>
              <a:rPr lang="nl-NL" altLang="nl-BE" sz="1200" dirty="0"/>
              <a:t>Cash flow</a:t>
            </a:r>
            <a:endParaRPr lang="nl-NL" altLang="nl-BE" dirty="0"/>
          </a:p>
        </p:txBody>
      </p:sp>
      <p:sp>
        <p:nvSpPr>
          <p:cNvPr id="281647" name="Text Box 47">
            <a:extLst>
              <a:ext uri="{FF2B5EF4-FFF2-40B4-BE49-F238E27FC236}">
                <a16:creationId xmlns:a16="http://schemas.microsoft.com/office/drawing/2014/main" id="{462E61DD-D17B-4CB8-B15D-D54E1953AC88}"/>
              </a:ext>
            </a:extLst>
          </p:cNvPr>
          <p:cNvSpPr txBox="1">
            <a:spLocks noChangeArrowheads="1"/>
          </p:cNvSpPr>
          <p:nvPr/>
        </p:nvSpPr>
        <p:spPr bwMode="auto">
          <a:xfrm>
            <a:off x="8008938" y="2781300"/>
            <a:ext cx="884237" cy="342900"/>
          </a:xfrm>
          <a:prstGeom prst="rect">
            <a:avLst/>
          </a:prstGeom>
          <a:solidFill>
            <a:srgbClr val="FFFFFF"/>
          </a:solidFill>
          <a:ln w="9525">
            <a:solidFill>
              <a:srgbClr val="000000"/>
            </a:solidFill>
            <a:miter lim="800000"/>
            <a:headEnd/>
            <a:tailEnd/>
          </a:ln>
        </p:spPr>
        <p:txBody>
          <a:bodyPr/>
          <a:lstStyle/>
          <a:p>
            <a:pPr algn="ctr"/>
            <a:r>
              <a:rPr lang="nl-NL" altLang="nl-BE" sz="1200" dirty="0"/>
              <a:t>Leningen</a:t>
            </a:r>
            <a:endParaRPr lang="nl-NL" altLang="nl-BE" dirty="0"/>
          </a:p>
        </p:txBody>
      </p:sp>
      <p:sp>
        <p:nvSpPr>
          <p:cNvPr id="281648" name="Line 48">
            <a:extLst>
              <a:ext uri="{FF2B5EF4-FFF2-40B4-BE49-F238E27FC236}">
                <a16:creationId xmlns:a16="http://schemas.microsoft.com/office/drawing/2014/main" id="{828266E1-F3A7-4888-BEFD-2F538BE3424A}"/>
              </a:ext>
            </a:extLst>
          </p:cNvPr>
          <p:cNvSpPr>
            <a:spLocks noChangeShapeType="1"/>
          </p:cNvSpPr>
          <p:nvPr/>
        </p:nvSpPr>
        <p:spPr bwMode="auto">
          <a:xfrm flipH="1">
            <a:off x="7215188" y="2852738"/>
            <a:ext cx="7937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281649" name="Line 49">
            <a:extLst>
              <a:ext uri="{FF2B5EF4-FFF2-40B4-BE49-F238E27FC236}">
                <a16:creationId xmlns:a16="http://schemas.microsoft.com/office/drawing/2014/main" id="{EA04005C-544B-4672-B79B-9B6D44161C0E}"/>
              </a:ext>
            </a:extLst>
          </p:cNvPr>
          <p:cNvSpPr>
            <a:spLocks noChangeShapeType="1"/>
          </p:cNvSpPr>
          <p:nvPr/>
        </p:nvSpPr>
        <p:spPr bwMode="auto">
          <a:xfrm flipH="1">
            <a:off x="7720013" y="4005263"/>
            <a:ext cx="8651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281650" name="Line 50">
            <a:extLst>
              <a:ext uri="{FF2B5EF4-FFF2-40B4-BE49-F238E27FC236}">
                <a16:creationId xmlns:a16="http://schemas.microsoft.com/office/drawing/2014/main" id="{4B3E645E-6B9F-4D27-BEA5-DABFA0CE8779}"/>
              </a:ext>
            </a:extLst>
          </p:cNvPr>
          <p:cNvSpPr>
            <a:spLocks noChangeShapeType="1"/>
          </p:cNvSpPr>
          <p:nvPr/>
        </p:nvSpPr>
        <p:spPr bwMode="auto">
          <a:xfrm flipV="1">
            <a:off x="8728075" y="3141663"/>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281653" name="Line 53">
            <a:extLst>
              <a:ext uri="{FF2B5EF4-FFF2-40B4-BE49-F238E27FC236}">
                <a16:creationId xmlns:a16="http://schemas.microsoft.com/office/drawing/2014/main" id="{19EA72A7-420E-4528-9FB9-2C7355D5F58E}"/>
              </a:ext>
            </a:extLst>
          </p:cNvPr>
          <p:cNvSpPr>
            <a:spLocks noChangeShapeType="1"/>
          </p:cNvSpPr>
          <p:nvPr/>
        </p:nvSpPr>
        <p:spPr bwMode="auto">
          <a:xfrm flipH="1">
            <a:off x="6783388" y="4005263"/>
            <a:ext cx="19446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dirty="0"/>
          </a:p>
        </p:txBody>
      </p:sp>
      <p:sp>
        <p:nvSpPr>
          <p:cNvPr id="281654" name="Line 54">
            <a:extLst>
              <a:ext uri="{FF2B5EF4-FFF2-40B4-BE49-F238E27FC236}">
                <a16:creationId xmlns:a16="http://schemas.microsoft.com/office/drawing/2014/main" id="{430F151D-96B8-421F-9821-FD86CFD07574}"/>
              </a:ext>
            </a:extLst>
          </p:cNvPr>
          <p:cNvSpPr>
            <a:spLocks noChangeShapeType="1"/>
          </p:cNvSpPr>
          <p:nvPr/>
        </p:nvSpPr>
        <p:spPr bwMode="auto">
          <a:xfrm flipV="1">
            <a:off x="6783388" y="3860800"/>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281655" name="Line 55">
            <a:extLst>
              <a:ext uri="{FF2B5EF4-FFF2-40B4-BE49-F238E27FC236}">
                <a16:creationId xmlns:a16="http://schemas.microsoft.com/office/drawing/2014/main" id="{CA2D342A-E83F-4B79-ADA4-47517F6B708F}"/>
              </a:ext>
            </a:extLst>
          </p:cNvPr>
          <p:cNvSpPr>
            <a:spLocks noChangeShapeType="1"/>
          </p:cNvSpPr>
          <p:nvPr/>
        </p:nvSpPr>
        <p:spPr bwMode="auto">
          <a:xfrm>
            <a:off x="8728075" y="3357563"/>
            <a:ext cx="0"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281656" name="Text Box 56">
            <a:extLst>
              <a:ext uri="{FF2B5EF4-FFF2-40B4-BE49-F238E27FC236}">
                <a16:creationId xmlns:a16="http://schemas.microsoft.com/office/drawing/2014/main" id="{C9E5AF62-B1BC-4522-A58E-5670ECFB3AE2}"/>
              </a:ext>
            </a:extLst>
          </p:cNvPr>
          <p:cNvSpPr txBox="1">
            <a:spLocks noChangeArrowheads="1"/>
          </p:cNvSpPr>
          <p:nvPr/>
        </p:nvSpPr>
        <p:spPr bwMode="auto">
          <a:xfrm>
            <a:off x="779825" y="3234973"/>
            <a:ext cx="771526" cy="930275"/>
          </a:xfrm>
          <a:prstGeom prst="rect">
            <a:avLst/>
          </a:prstGeom>
          <a:solidFill>
            <a:srgbClr val="FFFFFF"/>
          </a:solidFill>
          <a:ln w="9525">
            <a:solidFill>
              <a:srgbClr val="000000"/>
            </a:solidFill>
            <a:miter lim="800000"/>
            <a:headEnd/>
            <a:tailEnd/>
          </a:ln>
        </p:spPr>
        <p:txBody>
          <a:bodyPr/>
          <a:lstStyle/>
          <a:p>
            <a:pPr algn="ctr"/>
            <a:r>
              <a:rPr lang="nl-NL" altLang="nl-BE" sz="1200" dirty="0"/>
              <a:t>Andere CF-bestand-delen</a:t>
            </a:r>
            <a:endParaRPr lang="nl-NL" altLang="nl-BE" sz="1000" dirty="0"/>
          </a:p>
        </p:txBody>
      </p:sp>
      <p:sp>
        <p:nvSpPr>
          <p:cNvPr id="281657" name="Line 57">
            <a:extLst>
              <a:ext uri="{FF2B5EF4-FFF2-40B4-BE49-F238E27FC236}">
                <a16:creationId xmlns:a16="http://schemas.microsoft.com/office/drawing/2014/main" id="{46761C8F-5ABF-4E4D-AD0A-A0133B5DDC15}"/>
              </a:ext>
            </a:extLst>
          </p:cNvPr>
          <p:cNvSpPr>
            <a:spLocks noChangeShapeType="1"/>
          </p:cNvSpPr>
          <p:nvPr/>
        </p:nvSpPr>
        <p:spPr bwMode="auto">
          <a:xfrm flipH="1" flipV="1">
            <a:off x="1203103" y="2986088"/>
            <a:ext cx="4722" cy="233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281658" name="Text Box 58">
            <a:extLst>
              <a:ext uri="{FF2B5EF4-FFF2-40B4-BE49-F238E27FC236}">
                <a16:creationId xmlns:a16="http://schemas.microsoft.com/office/drawing/2014/main" id="{76F420AF-2695-476D-AC02-253EE3282100}"/>
              </a:ext>
            </a:extLst>
          </p:cNvPr>
          <p:cNvSpPr txBox="1">
            <a:spLocks noChangeArrowheads="1"/>
          </p:cNvSpPr>
          <p:nvPr/>
        </p:nvSpPr>
        <p:spPr bwMode="auto">
          <a:xfrm>
            <a:off x="8008938" y="2293938"/>
            <a:ext cx="884237" cy="342900"/>
          </a:xfrm>
          <a:prstGeom prst="rect">
            <a:avLst/>
          </a:prstGeom>
          <a:solidFill>
            <a:srgbClr val="FFFFFF"/>
          </a:solidFill>
          <a:ln w="9525">
            <a:solidFill>
              <a:srgbClr val="000000"/>
            </a:solidFill>
            <a:miter lim="800000"/>
            <a:headEnd/>
            <a:tailEnd/>
          </a:ln>
        </p:spPr>
        <p:txBody>
          <a:bodyPr/>
          <a:lstStyle/>
          <a:p>
            <a:pPr algn="ctr"/>
            <a:r>
              <a:rPr lang="nl-NL" altLang="nl-BE" sz="1200"/>
              <a:t>kap.verh.</a:t>
            </a:r>
            <a:endParaRPr lang="nl-NL" altLang="nl-BE"/>
          </a:p>
        </p:txBody>
      </p:sp>
      <p:sp>
        <p:nvSpPr>
          <p:cNvPr id="281659" name="Line 59">
            <a:extLst>
              <a:ext uri="{FF2B5EF4-FFF2-40B4-BE49-F238E27FC236}">
                <a16:creationId xmlns:a16="http://schemas.microsoft.com/office/drawing/2014/main" id="{39AF2383-7F43-4EED-9420-2E3911710DCF}"/>
              </a:ext>
            </a:extLst>
          </p:cNvPr>
          <p:cNvSpPr>
            <a:spLocks noChangeShapeType="1"/>
          </p:cNvSpPr>
          <p:nvPr/>
        </p:nvSpPr>
        <p:spPr bwMode="auto">
          <a:xfrm flipH="1">
            <a:off x="7216775" y="2565400"/>
            <a:ext cx="7921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4" name="Rectangle 3">
            <a:extLst>
              <a:ext uri="{FF2B5EF4-FFF2-40B4-BE49-F238E27FC236}">
                <a16:creationId xmlns:a16="http://schemas.microsoft.com/office/drawing/2014/main" id="{7606DD03-74C3-4B7F-B921-1E1AE1A0D64D}"/>
              </a:ext>
            </a:extLst>
          </p:cNvPr>
          <p:cNvSpPr/>
          <p:nvPr/>
        </p:nvSpPr>
        <p:spPr>
          <a:xfrm>
            <a:off x="5500688" y="3141663"/>
            <a:ext cx="1704978" cy="725488"/>
          </a:xfrm>
          <a:prstGeom prst="rect">
            <a:avLst/>
          </a:prstGeom>
          <a:solidFill>
            <a:srgbClr val="4472C4">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3" name="Text Box 31">
            <a:extLst>
              <a:ext uri="{FF2B5EF4-FFF2-40B4-BE49-F238E27FC236}">
                <a16:creationId xmlns:a16="http://schemas.microsoft.com/office/drawing/2014/main" id="{159F73FB-7A69-4805-8ECB-AFF46EEB84DD}"/>
              </a:ext>
            </a:extLst>
          </p:cNvPr>
          <p:cNvSpPr txBox="1">
            <a:spLocks noChangeArrowheads="1"/>
          </p:cNvSpPr>
          <p:nvPr/>
        </p:nvSpPr>
        <p:spPr bwMode="auto">
          <a:xfrm>
            <a:off x="563562" y="5072855"/>
            <a:ext cx="1016000" cy="360363"/>
          </a:xfrm>
          <a:prstGeom prst="rect">
            <a:avLst/>
          </a:prstGeom>
          <a:solidFill>
            <a:srgbClr val="FFFFFF"/>
          </a:solidFill>
          <a:ln w="9525">
            <a:solidFill>
              <a:srgbClr val="000000"/>
            </a:solidFill>
            <a:miter lim="800000"/>
            <a:headEnd/>
            <a:tailEnd/>
          </a:ln>
        </p:spPr>
        <p:txBody>
          <a:bodyPr/>
          <a:lstStyle/>
          <a:p>
            <a:pPr algn="ctr"/>
            <a:r>
              <a:rPr lang="nl-NL" altLang="nl-BE" sz="1200" dirty="0"/>
              <a:t>Belastingen</a:t>
            </a:r>
            <a:endParaRPr lang="nl-NL" altLang="nl-BE" dirty="0"/>
          </a:p>
        </p:txBody>
      </p:sp>
      <p:sp>
        <p:nvSpPr>
          <p:cNvPr id="54" name="Text Box 31">
            <a:extLst>
              <a:ext uri="{FF2B5EF4-FFF2-40B4-BE49-F238E27FC236}">
                <a16:creationId xmlns:a16="http://schemas.microsoft.com/office/drawing/2014/main" id="{96C1F724-CDB1-4E7A-BEE8-C396EF66E06C}"/>
              </a:ext>
            </a:extLst>
          </p:cNvPr>
          <p:cNvSpPr txBox="1">
            <a:spLocks noChangeArrowheads="1"/>
          </p:cNvSpPr>
          <p:nvPr/>
        </p:nvSpPr>
        <p:spPr bwMode="auto">
          <a:xfrm>
            <a:off x="271825" y="5548032"/>
            <a:ext cx="1016000" cy="360363"/>
          </a:xfrm>
          <a:prstGeom prst="rect">
            <a:avLst/>
          </a:prstGeom>
          <a:solidFill>
            <a:srgbClr val="FFFFFF"/>
          </a:solidFill>
          <a:ln w="9525">
            <a:solidFill>
              <a:srgbClr val="000000"/>
            </a:solidFill>
            <a:miter lim="800000"/>
            <a:headEnd/>
            <a:tailEnd/>
          </a:ln>
        </p:spPr>
        <p:txBody>
          <a:bodyPr/>
          <a:lstStyle/>
          <a:p>
            <a:pPr algn="ctr"/>
            <a:r>
              <a:rPr lang="nl-NL" altLang="nl-BE" sz="1200" dirty="0"/>
              <a:t>Dividenden</a:t>
            </a:r>
            <a:endParaRPr lang="nl-NL" altLang="nl-BE" dirty="0"/>
          </a:p>
        </p:txBody>
      </p:sp>
      <p:sp>
        <p:nvSpPr>
          <p:cNvPr id="55" name="Line 36">
            <a:extLst>
              <a:ext uri="{FF2B5EF4-FFF2-40B4-BE49-F238E27FC236}">
                <a16:creationId xmlns:a16="http://schemas.microsoft.com/office/drawing/2014/main" id="{2CC52771-BB43-433C-BF5F-61C1348FBE44}"/>
              </a:ext>
            </a:extLst>
          </p:cNvPr>
          <p:cNvSpPr>
            <a:spLocks noChangeShapeType="1"/>
          </p:cNvSpPr>
          <p:nvPr/>
        </p:nvSpPr>
        <p:spPr bwMode="auto">
          <a:xfrm>
            <a:off x="668500" y="2876550"/>
            <a:ext cx="9525" cy="21963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56" name="Line 36">
            <a:extLst>
              <a:ext uri="{FF2B5EF4-FFF2-40B4-BE49-F238E27FC236}">
                <a16:creationId xmlns:a16="http://schemas.microsoft.com/office/drawing/2014/main" id="{6E777FA8-4B9E-45C2-AB36-3776FC6B1B4C}"/>
              </a:ext>
            </a:extLst>
          </p:cNvPr>
          <p:cNvSpPr>
            <a:spLocks noChangeShapeType="1"/>
          </p:cNvSpPr>
          <p:nvPr/>
        </p:nvSpPr>
        <p:spPr bwMode="auto">
          <a:xfrm>
            <a:off x="401038" y="2781300"/>
            <a:ext cx="0" cy="2772563"/>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cxnSp>
        <p:nvCxnSpPr>
          <p:cNvPr id="6" name="Straight Connector 5">
            <a:extLst>
              <a:ext uri="{FF2B5EF4-FFF2-40B4-BE49-F238E27FC236}">
                <a16:creationId xmlns:a16="http://schemas.microsoft.com/office/drawing/2014/main" id="{8947D569-8A99-4069-9EF9-D3BB47152F30}"/>
              </a:ext>
            </a:extLst>
          </p:cNvPr>
          <p:cNvCxnSpPr>
            <a:cxnSpLocks/>
          </p:cNvCxnSpPr>
          <p:nvPr/>
        </p:nvCxnSpPr>
        <p:spPr>
          <a:xfrm>
            <a:off x="392070" y="2770417"/>
            <a:ext cx="3690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A9E1538-0435-4501-814E-3867D55435D9}"/>
              </a:ext>
            </a:extLst>
          </p:cNvPr>
          <p:cNvCxnSpPr>
            <a:cxnSpLocks/>
          </p:cNvCxnSpPr>
          <p:nvPr/>
        </p:nvCxnSpPr>
        <p:spPr>
          <a:xfrm>
            <a:off x="668500" y="2887769"/>
            <a:ext cx="1528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E1792175-B845-489E-A102-336A341CE47E}"/>
              </a:ext>
            </a:extLst>
          </p:cNvPr>
          <p:cNvSpPr/>
          <p:nvPr/>
        </p:nvSpPr>
        <p:spPr>
          <a:xfrm>
            <a:off x="400750" y="1446602"/>
            <a:ext cx="7409326" cy="1203292"/>
          </a:xfrm>
          <a:custGeom>
            <a:avLst/>
            <a:gdLst>
              <a:gd name="connsiteX0" fmla="*/ 336368 w 7409326"/>
              <a:gd name="connsiteY0" fmla="*/ 1203292 h 1203292"/>
              <a:gd name="connsiteX1" fmla="*/ 65781 w 7409326"/>
              <a:gd name="connsiteY1" fmla="*/ 820737 h 1203292"/>
              <a:gd name="connsiteX2" fmla="*/ 19128 w 7409326"/>
              <a:gd name="connsiteY2" fmla="*/ 195586 h 1203292"/>
              <a:gd name="connsiteX3" fmla="*/ 327038 w 7409326"/>
              <a:gd name="connsiteY3" fmla="*/ 8974 h 1203292"/>
              <a:gd name="connsiteX4" fmla="*/ 1017503 w 7409326"/>
              <a:gd name="connsiteY4" fmla="*/ 36965 h 1203292"/>
              <a:gd name="connsiteX5" fmla="*/ 1773283 w 7409326"/>
              <a:gd name="connsiteY5" fmla="*/ 102280 h 1203292"/>
              <a:gd name="connsiteX6" fmla="*/ 7101062 w 7409326"/>
              <a:gd name="connsiteY6" fmla="*/ 270231 h 1203292"/>
              <a:gd name="connsiteX7" fmla="*/ 6802483 w 7409326"/>
              <a:gd name="connsiteY7" fmla="*/ 998018 h 1203292"/>
              <a:gd name="connsiteX8" fmla="*/ 6802483 w 7409326"/>
              <a:gd name="connsiteY8" fmla="*/ 998018 h 120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9326" h="1203292">
                <a:moveTo>
                  <a:pt x="336368" y="1203292"/>
                </a:moveTo>
                <a:cubicBezTo>
                  <a:pt x="227511" y="1095990"/>
                  <a:pt x="118654" y="988688"/>
                  <a:pt x="65781" y="820737"/>
                </a:cubicBezTo>
                <a:cubicBezTo>
                  <a:pt x="12908" y="652786"/>
                  <a:pt x="-24415" y="330880"/>
                  <a:pt x="19128" y="195586"/>
                </a:cubicBezTo>
                <a:cubicBezTo>
                  <a:pt x="62671" y="60292"/>
                  <a:pt x="160642" y="35411"/>
                  <a:pt x="327038" y="8974"/>
                </a:cubicBezTo>
                <a:cubicBezTo>
                  <a:pt x="493434" y="-17463"/>
                  <a:pt x="776462" y="21414"/>
                  <a:pt x="1017503" y="36965"/>
                </a:cubicBezTo>
                <a:cubicBezTo>
                  <a:pt x="1258544" y="52516"/>
                  <a:pt x="1773283" y="102280"/>
                  <a:pt x="1773283" y="102280"/>
                </a:cubicBezTo>
                <a:cubicBezTo>
                  <a:pt x="2787210" y="141158"/>
                  <a:pt x="6262862" y="120941"/>
                  <a:pt x="7101062" y="270231"/>
                </a:cubicBezTo>
                <a:cubicBezTo>
                  <a:pt x="7939262" y="419521"/>
                  <a:pt x="6802483" y="998018"/>
                  <a:pt x="6802483" y="998018"/>
                </a:cubicBezTo>
                <a:lnTo>
                  <a:pt x="6802483" y="998018"/>
                </a:lnTo>
              </a:path>
            </a:pathLst>
          </a:custGeom>
          <a:noFill/>
          <a:ln w="28575">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65" name="Picture 64">
            <a:extLst>
              <a:ext uri="{FF2B5EF4-FFF2-40B4-BE49-F238E27FC236}">
                <a16:creationId xmlns:a16="http://schemas.microsoft.com/office/drawing/2014/main" id="{2A17C1E1-6112-4B68-9389-F6AEEDD166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Tree>
    <p:extLst>
      <p:ext uri="{BB962C8B-B14F-4D97-AF65-F5344CB8AC3E}">
        <p14:creationId xmlns:p14="http://schemas.microsoft.com/office/powerpoint/2010/main" val="71773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16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16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16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16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160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16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16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16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16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16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16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16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16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16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16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16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16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16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16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165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165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8164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8164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165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8165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8165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8165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8164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8162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8162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8161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8161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8161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8161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8163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8163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8163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8163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28163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28163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81656"/>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281657"/>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81635"/>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53"/>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5"/>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61"/>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4"/>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56"/>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6"/>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45" presetClass="entr" presetSubtype="0" fill="hold" grpId="0" nodeType="clickEffect">
                                  <p:stCondLst>
                                    <p:cond delay="0"/>
                                  </p:stCondLst>
                                  <p:childTnLst>
                                    <p:set>
                                      <p:cBhvr>
                                        <p:cTn id="158" dur="1" fill="hold">
                                          <p:stCondLst>
                                            <p:cond delay="0"/>
                                          </p:stCondLst>
                                        </p:cTn>
                                        <p:tgtEl>
                                          <p:spTgt spid="10"/>
                                        </p:tgtEl>
                                        <p:attrNameLst>
                                          <p:attrName>style.visibility</p:attrName>
                                        </p:attrNameLst>
                                      </p:cBhvr>
                                      <p:to>
                                        <p:strVal val="visible"/>
                                      </p:to>
                                    </p:set>
                                    <p:animEffect transition="in" filter="fade">
                                      <p:cBhvr>
                                        <p:cTn id="159" dur="6700"/>
                                        <p:tgtEl>
                                          <p:spTgt spid="10"/>
                                        </p:tgtEl>
                                      </p:cBhvr>
                                    </p:animEffect>
                                    <p:anim calcmode="lin" valueType="num">
                                      <p:cBhvr>
                                        <p:cTn id="160" dur="6700" fill="hold"/>
                                        <p:tgtEl>
                                          <p:spTgt spid="10"/>
                                        </p:tgtEl>
                                        <p:attrNameLst>
                                          <p:attrName>ppt_w</p:attrName>
                                        </p:attrNameLst>
                                      </p:cBhvr>
                                      <p:tavLst>
                                        <p:tav tm="0" fmla="#ppt_w*sin(2.5*pi*$)">
                                          <p:val>
                                            <p:fltVal val="0"/>
                                          </p:val>
                                        </p:tav>
                                        <p:tav tm="100000">
                                          <p:val>
                                            <p:fltVal val="1"/>
                                          </p:val>
                                        </p:tav>
                                      </p:tavLst>
                                    </p:anim>
                                    <p:anim calcmode="lin" valueType="num">
                                      <p:cBhvr>
                                        <p:cTn id="161" dur="67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4" grpId="0" animBg="1"/>
      <p:bldP spid="281605" grpId="0" animBg="1"/>
      <p:bldP spid="281606" grpId="0" animBg="1"/>
      <p:bldP spid="281607" grpId="0" animBg="1"/>
      <p:bldP spid="281608" grpId="0" animBg="1"/>
      <p:bldP spid="281609" grpId="0" animBg="1"/>
      <p:bldP spid="281610" grpId="0" animBg="1"/>
      <p:bldP spid="281611" grpId="0" animBg="1"/>
      <p:bldP spid="281612" grpId="0" animBg="1"/>
      <p:bldP spid="281613" grpId="0" animBg="1"/>
      <p:bldP spid="281614" grpId="0" animBg="1"/>
      <p:bldP spid="281615" grpId="0" animBg="1"/>
      <p:bldP spid="281616" grpId="0" animBg="1"/>
      <p:bldP spid="281617" grpId="0" animBg="1"/>
      <p:bldP spid="281618" grpId="0" animBg="1"/>
      <p:bldP spid="281619" grpId="0" animBg="1"/>
      <p:bldP spid="281620" grpId="0" animBg="1"/>
      <p:bldP spid="281621" grpId="0" animBg="1"/>
      <p:bldP spid="281622" grpId="0" animBg="1"/>
      <p:bldP spid="281623" grpId="0" animBg="1"/>
      <p:bldP spid="281624" grpId="0" animBg="1"/>
      <p:bldP spid="281625" grpId="0" animBg="1"/>
      <p:bldP spid="281626" grpId="0" animBg="1"/>
      <p:bldP spid="281627" grpId="0" animBg="1"/>
      <p:bldP spid="281628" grpId="0" animBg="1"/>
      <p:bldP spid="281629" grpId="0" animBg="1"/>
      <p:bldP spid="281630" grpId="0" animBg="1"/>
      <p:bldP spid="281631" grpId="0" animBg="1"/>
      <p:bldP spid="281632" grpId="0" animBg="1"/>
      <p:bldP spid="281633" grpId="0" animBg="1"/>
      <p:bldP spid="281635" grpId="0" animBg="1"/>
      <p:bldP spid="281636" grpId="0" animBg="1"/>
      <p:bldP spid="281637" grpId="0" animBg="1"/>
      <p:bldP spid="281647" grpId="0" animBg="1"/>
      <p:bldP spid="281648" grpId="0" animBg="1"/>
      <p:bldP spid="281649" grpId="0" animBg="1"/>
      <p:bldP spid="281650" grpId="0" animBg="1"/>
      <p:bldP spid="281653" grpId="0" animBg="1"/>
      <p:bldP spid="281654" grpId="0" animBg="1"/>
      <p:bldP spid="281655" grpId="0" animBg="1"/>
      <p:bldP spid="281656" grpId="0" animBg="1"/>
      <p:bldP spid="281657" grpId="0" animBg="1"/>
      <p:bldP spid="281658" grpId="0" animBg="1"/>
      <p:bldP spid="281659" grpId="0" animBg="1"/>
      <p:bldP spid="4" grpId="0" animBg="1"/>
      <p:bldP spid="53" grpId="0" animBg="1"/>
      <p:bldP spid="54" grpId="0" animBg="1"/>
      <p:bldP spid="55" grpId="0" animBg="1"/>
      <p:bldP spid="56" grpId="0" animBg="1"/>
      <p:bldP spid="10"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C8CB725D-769A-4E96-98EF-1B0359405AF5}"/>
              </a:ext>
            </a:extLst>
          </p:cNvPr>
          <p:cNvSpPr>
            <a:spLocks noGrp="1" noChangeArrowheads="1"/>
          </p:cNvSpPr>
          <p:nvPr>
            <p:ph type="title"/>
          </p:nvPr>
        </p:nvSpPr>
        <p:spPr>
          <a:xfrm>
            <a:off x="1476375" y="404813"/>
            <a:ext cx="7058025" cy="1511300"/>
          </a:xfrm>
        </p:spPr>
        <p:txBody>
          <a:bodyPr/>
          <a:lstStyle/>
          <a:p>
            <a:r>
              <a:rPr lang="nl-NL" altLang="nl-BE" sz="3800" dirty="0" err="1">
                <a:solidFill>
                  <a:schemeClr val="tx1"/>
                </a:solidFill>
              </a:rPr>
              <a:t>Verbandscontroles</a:t>
            </a:r>
            <a:endParaRPr lang="nl-NL" altLang="nl-BE" sz="3800" dirty="0">
              <a:solidFill>
                <a:schemeClr val="tx1"/>
              </a:solidFill>
            </a:endParaRPr>
          </a:p>
        </p:txBody>
      </p:sp>
      <p:sp>
        <p:nvSpPr>
          <p:cNvPr id="282628" name="Text Box 4">
            <a:extLst>
              <a:ext uri="{FF2B5EF4-FFF2-40B4-BE49-F238E27FC236}">
                <a16:creationId xmlns:a16="http://schemas.microsoft.com/office/drawing/2014/main" id="{32A39370-E269-4EF1-A22B-6A1D872AD819}"/>
              </a:ext>
            </a:extLst>
          </p:cNvPr>
          <p:cNvSpPr txBox="1">
            <a:spLocks noChangeArrowheads="1"/>
          </p:cNvSpPr>
          <p:nvPr/>
        </p:nvSpPr>
        <p:spPr bwMode="auto">
          <a:xfrm>
            <a:off x="3786188" y="1795463"/>
            <a:ext cx="1371600" cy="342900"/>
          </a:xfrm>
          <a:prstGeom prst="rect">
            <a:avLst/>
          </a:prstGeom>
          <a:solidFill>
            <a:srgbClr val="FFFFFF"/>
          </a:solidFill>
          <a:ln w="9525">
            <a:solidFill>
              <a:srgbClr val="000000"/>
            </a:solidFill>
            <a:miter lim="800000"/>
            <a:headEnd/>
            <a:tailEnd/>
          </a:ln>
        </p:spPr>
        <p:txBody>
          <a:bodyPr/>
          <a:lstStyle/>
          <a:p>
            <a:pPr algn="ctr"/>
            <a:r>
              <a:rPr lang="nl-NL" altLang="nl-BE" sz="1200"/>
              <a:t>Uitg. factuur</a:t>
            </a:r>
            <a:endParaRPr lang="nl-NL" altLang="nl-BE"/>
          </a:p>
        </p:txBody>
      </p:sp>
      <p:sp>
        <p:nvSpPr>
          <p:cNvPr id="282629" name="Text Box 5">
            <a:extLst>
              <a:ext uri="{FF2B5EF4-FFF2-40B4-BE49-F238E27FC236}">
                <a16:creationId xmlns:a16="http://schemas.microsoft.com/office/drawing/2014/main" id="{B670CD9C-3573-490C-A173-6B1FC4A05F17}"/>
              </a:ext>
            </a:extLst>
          </p:cNvPr>
          <p:cNvSpPr txBox="1">
            <a:spLocks noChangeArrowheads="1"/>
          </p:cNvSpPr>
          <p:nvPr/>
        </p:nvSpPr>
        <p:spPr bwMode="auto">
          <a:xfrm>
            <a:off x="2300288" y="1795463"/>
            <a:ext cx="914400" cy="342900"/>
          </a:xfrm>
          <a:prstGeom prst="rect">
            <a:avLst/>
          </a:prstGeom>
          <a:solidFill>
            <a:srgbClr val="FFFFFF"/>
          </a:solidFill>
          <a:ln w="9525">
            <a:solidFill>
              <a:srgbClr val="000000"/>
            </a:solidFill>
            <a:miter lim="800000"/>
            <a:headEnd/>
            <a:tailEnd/>
          </a:ln>
        </p:spPr>
        <p:txBody>
          <a:bodyPr/>
          <a:lstStyle/>
          <a:p>
            <a:pPr algn="ctr"/>
            <a:r>
              <a:rPr lang="nl-NL" altLang="nl-BE" sz="1200"/>
              <a:t>Verkopen</a:t>
            </a:r>
            <a:endParaRPr lang="nl-NL" altLang="nl-BE"/>
          </a:p>
        </p:txBody>
      </p:sp>
      <p:sp>
        <p:nvSpPr>
          <p:cNvPr id="282630" name="Text Box 6">
            <a:extLst>
              <a:ext uri="{FF2B5EF4-FFF2-40B4-BE49-F238E27FC236}">
                <a16:creationId xmlns:a16="http://schemas.microsoft.com/office/drawing/2014/main" id="{DCC90596-B54D-4B31-B36C-3D0A441C1B02}"/>
              </a:ext>
            </a:extLst>
          </p:cNvPr>
          <p:cNvSpPr txBox="1">
            <a:spLocks noChangeArrowheads="1"/>
          </p:cNvSpPr>
          <p:nvPr/>
        </p:nvSpPr>
        <p:spPr bwMode="auto">
          <a:xfrm>
            <a:off x="5729288" y="1795463"/>
            <a:ext cx="1485900" cy="342900"/>
          </a:xfrm>
          <a:prstGeom prst="rect">
            <a:avLst/>
          </a:prstGeom>
          <a:solidFill>
            <a:srgbClr val="FFFFFF"/>
          </a:solidFill>
          <a:ln w="9525">
            <a:solidFill>
              <a:srgbClr val="000000"/>
            </a:solidFill>
            <a:miter lim="800000"/>
            <a:headEnd/>
            <a:tailEnd/>
          </a:ln>
        </p:spPr>
        <p:txBody>
          <a:bodyPr/>
          <a:lstStyle/>
          <a:p>
            <a:pPr algn="ctr"/>
            <a:r>
              <a:rPr lang="nl-NL" altLang="nl-BE" sz="1200"/>
              <a:t>Handelsvord.</a:t>
            </a:r>
            <a:endParaRPr lang="nl-NL" altLang="nl-BE"/>
          </a:p>
        </p:txBody>
      </p:sp>
      <p:sp>
        <p:nvSpPr>
          <p:cNvPr id="282631" name="Line 7">
            <a:extLst>
              <a:ext uri="{FF2B5EF4-FFF2-40B4-BE49-F238E27FC236}">
                <a16:creationId xmlns:a16="http://schemas.microsoft.com/office/drawing/2014/main" id="{64DB5BAB-D8BA-42B2-ABCD-6FBED4A81151}"/>
              </a:ext>
            </a:extLst>
          </p:cNvPr>
          <p:cNvSpPr>
            <a:spLocks noChangeShapeType="1"/>
          </p:cNvSpPr>
          <p:nvPr/>
        </p:nvSpPr>
        <p:spPr bwMode="auto">
          <a:xfrm>
            <a:off x="5157788" y="2024063"/>
            <a:ext cx="571500" cy="158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2632" name="Line 8">
            <a:extLst>
              <a:ext uri="{FF2B5EF4-FFF2-40B4-BE49-F238E27FC236}">
                <a16:creationId xmlns:a16="http://schemas.microsoft.com/office/drawing/2014/main" id="{831AB854-B5AF-4C51-B8C3-C42B010A4B38}"/>
              </a:ext>
            </a:extLst>
          </p:cNvPr>
          <p:cNvSpPr>
            <a:spLocks noChangeShapeType="1"/>
          </p:cNvSpPr>
          <p:nvPr/>
        </p:nvSpPr>
        <p:spPr bwMode="auto">
          <a:xfrm>
            <a:off x="3214688" y="2024063"/>
            <a:ext cx="571500" cy="158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2633" name="Line 9">
            <a:extLst>
              <a:ext uri="{FF2B5EF4-FFF2-40B4-BE49-F238E27FC236}">
                <a16:creationId xmlns:a16="http://schemas.microsoft.com/office/drawing/2014/main" id="{1A090C84-3765-4014-9043-75ACC3B69E9B}"/>
              </a:ext>
            </a:extLst>
          </p:cNvPr>
          <p:cNvSpPr>
            <a:spLocks noChangeShapeType="1"/>
          </p:cNvSpPr>
          <p:nvPr/>
        </p:nvSpPr>
        <p:spPr bwMode="auto">
          <a:xfrm>
            <a:off x="6415088" y="2138363"/>
            <a:ext cx="1587" cy="28098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2634" name="Text Box 10">
            <a:extLst>
              <a:ext uri="{FF2B5EF4-FFF2-40B4-BE49-F238E27FC236}">
                <a16:creationId xmlns:a16="http://schemas.microsoft.com/office/drawing/2014/main" id="{E5D9DA70-1D72-4F68-9F48-5860095D940D}"/>
              </a:ext>
            </a:extLst>
          </p:cNvPr>
          <p:cNvSpPr txBox="1">
            <a:spLocks noChangeArrowheads="1"/>
          </p:cNvSpPr>
          <p:nvPr/>
        </p:nvSpPr>
        <p:spPr bwMode="auto">
          <a:xfrm>
            <a:off x="5500688" y="3167063"/>
            <a:ext cx="1714500" cy="342900"/>
          </a:xfrm>
          <a:prstGeom prst="rect">
            <a:avLst/>
          </a:prstGeom>
          <a:solidFill>
            <a:srgbClr val="FFFFFF"/>
          </a:solidFill>
          <a:ln w="9525">
            <a:solidFill>
              <a:srgbClr val="000000"/>
            </a:solidFill>
            <a:miter lim="800000"/>
            <a:headEnd/>
            <a:tailEnd/>
          </a:ln>
        </p:spPr>
        <p:txBody>
          <a:bodyPr/>
          <a:lstStyle/>
          <a:p>
            <a:pPr algn="ctr"/>
            <a:r>
              <a:rPr lang="nl-NL" altLang="nl-BE" sz="1200"/>
              <a:t>Betaling van schulden</a:t>
            </a:r>
            <a:endParaRPr lang="nl-NL" altLang="nl-BE"/>
          </a:p>
        </p:txBody>
      </p:sp>
      <p:sp>
        <p:nvSpPr>
          <p:cNvPr id="282635" name="Line 11">
            <a:extLst>
              <a:ext uri="{FF2B5EF4-FFF2-40B4-BE49-F238E27FC236}">
                <a16:creationId xmlns:a16="http://schemas.microsoft.com/office/drawing/2014/main" id="{D78D4D1B-1450-4432-8953-ACF40DCBF55A}"/>
              </a:ext>
            </a:extLst>
          </p:cNvPr>
          <p:cNvSpPr>
            <a:spLocks noChangeShapeType="1"/>
          </p:cNvSpPr>
          <p:nvPr/>
        </p:nvSpPr>
        <p:spPr bwMode="auto">
          <a:xfrm>
            <a:off x="2678113" y="2138363"/>
            <a:ext cx="1587" cy="1195387"/>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2636" name="Text Box 12">
            <a:extLst>
              <a:ext uri="{FF2B5EF4-FFF2-40B4-BE49-F238E27FC236}">
                <a16:creationId xmlns:a16="http://schemas.microsoft.com/office/drawing/2014/main" id="{1976BB8C-E2D5-4F42-BE6C-E8E163F7BDDC}"/>
              </a:ext>
            </a:extLst>
          </p:cNvPr>
          <p:cNvSpPr txBox="1">
            <a:spLocks noChangeArrowheads="1"/>
          </p:cNvSpPr>
          <p:nvPr/>
        </p:nvSpPr>
        <p:spPr bwMode="auto">
          <a:xfrm>
            <a:off x="2300288" y="3333750"/>
            <a:ext cx="1714500" cy="342900"/>
          </a:xfrm>
          <a:prstGeom prst="rect">
            <a:avLst/>
          </a:prstGeom>
          <a:solidFill>
            <a:srgbClr val="FFFFFF"/>
          </a:solidFill>
          <a:ln w="9525">
            <a:solidFill>
              <a:srgbClr val="FF0000"/>
            </a:solidFill>
            <a:miter lim="800000"/>
            <a:headEnd/>
            <a:tailEnd/>
          </a:ln>
        </p:spPr>
        <p:txBody>
          <a:bodyPr/>
          <a:lstStyle/>
          <a:p>
            <a:pPr algn="ctr"/>
            <a:r>
              <a:rPr lang="nl-NL" altLang="nl-BE" sz="1200"/>
              <a:t>Daling van voorraden</a:t>
            </a:r>
            <a:endParaRPr lang="nl-NL" altLang="nl-BE"/>
          </a:p>
        </p:txBody>
      </p:sp>
      <p:sp>
        <p:nvSpPr>
          <p:cNvPr id="282637" name="Text Box 13">
            <a:extLst>
              <a:ext uri="{FF2B5EF4-FFF2-40B4-BE49-F238E27FC236}">
                <a16:creationId xmlns:a16="http://schemas.microsoft.com/office/drawing/2014/main" id="{BF9A79A6-F6DC-47BF-8761-21E6D43DAC8D}"/>
              </a:ext>
            </a:extLst>
          </p:cNvPr>
          <p:cNvSpPr txBox="1">
            <a:spLocks noChangeArrowheads="1"/>
          </p:cNvSpPr>
          <p:nvPr/>
        </p:nvSpPr>
        <p:spPr bwMode="auto">
          <a:xfrm>
            <a:off x="2300288" y="3676650"/>
            <a:ext cx="1714500" cy="342900"/>
          </a:xfrm>
          <a:prstGeom prst="rect">
            <a:avLst/>
          </a:prstGeom>
          <a:solidFill>
            <a:srgbClr val="FFFFFF"/>
          </a:solidFill>
          <a:ln w="9525">
            <a:solidFill>
              <a:srgbClr val="FF0000"/>
            </a:solidFill>
            <a:miter lim="800000"/>
            <a:headEnd/>
            <a:tailEnd/>
          </a:ln>
        </p:spPr>
        <p:txBody>
          <a:bodyPr/>
          <a:lstStyle/>
          <a:p>
            <a:pPr algn="ctr"/>
            <a:r>
              <a:rPr lang="nl-NL" altLang="nl-BE" sz="1200"/>
              <a:t>Stijging van voorraden</a:t>
            </a:r>
            <a:endParaRPr lang="nl-NL" altLang="nl-BE"/>
          </a:p>
        </p:txBody>
      </p:sp>
      <p:sp>
        <p:nvSpPr>
          <p:cNvPr id="282638" name="Line 14">
            <a:extLst>
              <a:ext uri="{FF2B5EF4-FFF2-40B4-BE49-F238E27FC236}">
                <a16:creationId xmlns:a16="http://schemas.microsoft.com/office/drawing/2014/main" id="{7B1CE34A-E0D3-48F6-B967-4BA5B2421017}"/>
              </a:ext>
            </a:extLst>
          </p:cNvPr>
          <p:cNvSpPr>
            <a:spLocks noChangeShapeType="1"/>
          </p:cNvSpPr>
          <p:nvPr/>
        </p:nvSpPr>
        <p:spPr bwMode="auto">
          <a:xfrm flipV="1">
            <a:off x="2643188" y="4019550"/>
            <a:ext cx="1587" cy="309563"/>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2639" name="Text Box 15">
            <a:extLst>
              <a:ext uri="{FF2B5EF4-FFF2-40B4-BE49-F238E27FC236}">
                <a16:creationId xmlns:a16="http://schemas.microsoft.com/office/drawing/2014/main" id="{4C9C5D2D-06D2-40A8-ACDD-B95BD8156681}"/>
              </a:ext>
            </a:extLst>
          </p:cNvPr>
          <p:cNvSpPr txBox="1">
            <a:spLocks noChangeArrowheads="1"/>
          </p:cNvSpPr>
          <p:nvPr/>
        </p:nvSpPr>
        <p:spPr bwMode="auto">
          <a:xfrm>
            <a:off x="5500688" y="3509963"/>
            <a:ext cx="1714500" cy="342900"/>
          </a:xfrm>
          <a:prstGeom prst="rect">
            <a:avLst/>
          </a:prstGeom>
          <a:solidFill>
            <a:srgbClr val="FFFFFF"/>
          </a:solidFill>
          <a:ln w="9525">
            <a:solidFill>
              <a:srgbClr val="FF0000"/>
            </a:solidFill>
            <a:miter lim="800000"/>
            <a:headEnd/>
            <a:tailEnd/>
          </a:ln>
        </p:spPr>
        <p:txBody>
          <a:bodyPr/>
          <a:lstStyle/>
          <a:p>
            <a:pPr algn="ctr"/>
            <a:r>
              <a:rPr lang="nl-NL" altLang="nl-BE" sz="1200"/>
              <a:t>Toename v. schulden</a:t>
            </a:r>
            <a:endParaRPr lang="nl-NL" altLang="nl-BE"/>
          </a:p>
        </p:txBody>
      </p:sp>
      <p:sp>
        <p:nvSpPr>
          <p:cNvPr id="282640" name="Text Box 16">
            <a:extLst>
              <a:ext uri="{FF2B5EF4-FFF2-40B4-BE49-F238E27FC236}">
                <a16:creationId xmlns:a16="http://schemas.microsoft.com/office/drawing/2014/main" id="{1BB7DF8A-0B35-461F-A9F9-50A122C13F30}"/>
              </a:ext>
            </a:extLst>
          </p:cNvPr>
          <p:cNvSpPr txBox="1">
            <a:spLocks noChangeArrowheads="1"/>
          </p:cNvSpPr>
          <p:nvPr/>
        </p:nvSpPr>
        <p:spPr bwMode="auto">
          <a:xfrm>
            <a:off x="3903663" y="4310063"/>
            <a:ext cx="1371600" cy="342900"/>
          </a:xfrm>
          <a:prstGeom prst="rect">
            <a:avLst/>
          </a:prstGeom>
          <a:solidFill>
            <a:srgbClr val="FFFFFF"/>
          </a:solidFill>
          <a:ln w="9525">
            <a:solidFill>
              <a:srgbClr val="FF0000"/>
            </a:solidFill>
            <a:miter lim="800000"/>
            <a:headEnd/>
            <a:tailEnd/>
          </a:ln>
        </p:spPr>
        <p:txBody>
          <a:bodyPr/>
          <a:lstStyle/>
          <a:p>
            <a:pPr algn="ctr"/>
            <a:r>
              <a:rPr lang="nl-NL" altLang="nl-BE" sz="1200"/>
              <a:t>Ink. factuur</a:t>
            </a:r>
            <a:endParaRPr lang="nl-NL" altLang="nl-BE"/>
          </a:p>
        </p:txBody>
      </p:sp>
      <p:sp>
        <p:nvSpPr>
          <p:cNvPr id="282641" name="Line 17">
            <a:extLst>
              <a:ext uri="{FF2B5EF4-FFF2-40B4-BE49-F238E27FC236}">
                <a16:creationId xmlns:a16="http://schemas.microsoft.com/office/drawing/2014/main" id="{973167CC-DC6F-453F-A82D-6ED882E56BB0}"/>
              </a:ext>
            </a:extLst>
          </p:cNvPr>
          <p:cNvSpPr>
            <a:spLocks noChangeShapeType="1"/>
          </p:cNvSpPr>
          <p:nvPr/>
        </p:nvSpPr>
        <p:spPr bwMode="auto">
          <a:xfrm>
            <a:off x="3182938" y="4424363"/>
            <a:ext cx="720725" cy="1587"/>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2642" name="Text Box 18">
            <a:extLst>
              <a:ext uri="{FF2B5EF4-FFF2-40B4-BE49-F238E27FC236}">
                <a16:creationId xmlns:a16="http://schemas.microsoft.com/office/drawing/2014/main" id="{C4001223-7C15-419D-9BF3-3182DA9A6F58}"/>
              </a:ext>
            </a:extLst>
          </p:cNvPr>
          <p:cNvSpPr txBox="1">
            <a:spLocks noChangeArrowheads="1"/>
          </p:cNvSpPr>
          <p:nvPr/>
        </p:nvSpPr>
        <p:spPr bwMode="auto">
          <a:xfrm>
            <a:off x="5729288" y="4310063"/>
            <a:ext cx="1485900" cy="342900"/>
          </a:xfrm>
          <a:prstGeom prst="rect">
            <a:avLst/>
          </a:prstGeom>
          <a:solidFill>
            <a:srgbClr val="FFFFFF"/>
          </a:solidFill>
          <a:ln w="9525">
            <a:solidFill>
              <a:srgbClr val="FF0000"/>
            </a:solidFill>
            <a:miter lim="800000"/>
            <a:headEnd/>
            <a:tailEnd/>
          </a:ln>
        </p:spPr>
        <p:txBody>
          <a:bodyPr/>
          <a:lstStyle/>
          <a:p>
            <a:pPr algn="ctr"/>
            <a:r>
              <a:rPr lang="nl-NL" altLang="nl-BE" sz="1200"/>
              <a:t>Handelsschulden</a:t>
            </a:r>
            <a:endParaRPr lang="nl-NL" altLang="nl-BE"/>
          </a:p>
        </p:txBody>
      </p:sp>
      <p:sp>
        <p:nvSpPr>
          <p:cNvPr id="282643" name="Line 19">
            <a:extLst>
              <a:ext uri="{FF2B5EF4-FFF2-40B4-BE49-F238E27FC236}">
                <a16:creationId xmlns:a16="http://schemas.microsoft.com/office/drawing/2014/main" id="{F42083BE-727E-4CC4-AD74-CAD983E29239}"/>
              </a:ext>
            </a:extLst>
          </p:cNvPr>
          <p:cNvSpPr>
            <a:spLocks noChangeShapeType="1"/>
          </p:cNvSpPr>
          <p:nvPr/>
        </p:nvSpPr>
        <p:spPr bwMode="auto">
          <a:xfrm>
            <a:off x="5272088" y="4424363"/>
            <a:ext cx="457200" cy="1587"/>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2644" name="Line 20">
            <a:extLst>
              <a:ext uri="{FF2B5EF4-FFF2-40B4-BE49-F238E27FC236}">
                <a16:creationId xmlns:a16="http://schemas.microsoft.com/office/drawing/2014/main" id="{889FBFB2-07FC-4F31-8999-055A9EBF7D19}"/>
              </a:ext>
            </a:extLst>
          </p:cNvPr>
          <p:cNvSpPr>
            <a:spLocks noChangeShapeType="1"/>
          </p:cNvSpPr>
          <p:nvPr/>
        </p:nvSpPr>
        <p:spPr bwMode="auto">
          <a:xfrm flipV="1">
            <a:off x="6415088" y="3852863"/>
            <a:ext cx="1587" cy="473075"/>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2645" name="Line 21">
            <a:extLst>
              <a:ext uri="{FF2B5EF4-FFF2-40B4-BE49-F238E27FC236}">
                <a16:creationId xmlns:a16="http://schemas.microsoft.com/office/drawing/2014/main" id="{C968881D-0503-4371-9F59-8F2F1206B5C7}"/>
              </a:ext>
            </a:extLst>
          </p:cNvPr>
          <p:cNvSpPr>
            <a:spLocks noChangeShapeType="1"/>
          </p:cNvSpPr>
          <p:nvPr/>
        </p:nvSpPr>
        <p:spPr bwMode="auto">
          <a:xfrm>
            <a:off x="6415088" y="2824163"/>
            <a:ext cx="1587" cy="3429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2646" name="Text Box 22">
            <a:extLst>
              <a:ext uri="{FF2B5EF4-FFF2-40B4-BE49-F238E27FC236}">
                <a16:creationId xmlns:a16="http://schemas.microsoft.com/office/drawing/2014/main" id="{CF233AC4-F7A5-44AD-98C9-FB62F18A98A2}"/>
              </a:ext>
            </a:extLst>
          </p:cNvPr>
          <p:cNvSpPr txBox="1">
            <a:spLocks noChangeArrowheads="1"/>
          </p:cNvSpPr>
          <p:nvPr/>
        </p:nvSpPr>
        <p:spPr bwMode="auto">
          <a:xfrm>
            <a:off x="4098925" y="5175250"/>
            <a:ext cx="1028700" cy="342900"/>
          </a:xfrm>
          <a:prstGeom prst="rect">
            <a:avLst/>
          </a:prstGeom>
          <a:solidFill>
            <a:srgbClr val="FFFFFF"/>
          </a:solidFill>
          <a:ln w="9525">
            <a:solidFill>
              <a:srgbClr val="000000"/>
            </a:solidFill>
            <a:miter lim="800000"/>
            <a:headEnd/>
            <a:tailEnd/>
          </a:ln>
        </p:spPr>
        <p:txBody>
          <a:bodyPr/>
          <a:lstStyle/>
          <a:p>
            <a:pPr algn="ctr"/>
            <a:r>
              <a:rPr lang="nl-NL" altLang="nl-BE" sz="1200"/>
              <a:t>Investering</a:t>
            </a:r>
            <a:endParaRPr lang="nl-NL" altLang="nl-BE"/>
          </a:p>
        </p:txBody>
      </p:sp>
      <p:sp>
        <p:nvSpPr>
          <p:cNvPr id="282647" name="Text Box 23">
            <a:extLst>
              <a:ext uri="{FF2B5EF4-FFF2-40B4-BE49-F238E27FC236}">
                <a16:creationId xmlns:a16="http://schemas.microsoft.com/office/drawing/2014/main" id="{79836B35-12C6-4329-95C3-7C1E257BA7A6}"/>
              </a:ext>
            </a:extLst>
          </p:cNvPr>
          <p:cNvSpPr txBox="1">
            <a:spLocks noChangeArrowheads="1"/>
          </p:cNvSpPr>
          <p:nvPr/>
        </p:nvSpPr>
        <p:spPr bwMode="auto">
          <a:xfrm>
            <a:off x="5729288" y="2419350"/>
            <a:ext cx="1485900" cy="571500"/>
          </a:xfrm>
          <a:prstGeom prst="rect">
            <a:avLst/>
          </a:prstGeom>
          <a:solidFill>
            <a:srgbClr val="FFFFFF"/>
          </a:solidFill>
          <a:ln w="9525">
            <a:solidFill>
              <a:srgbClr val="000000"/>
            </a:solidFill>
            <a:miter lim="800000"/>
            <a:headEnd/>
            <a:tailEnd/>
          </a:ln>
        </p:spPr>
        <p:txBody>
          <a:bodyPr/>
          <a:lstStyle/>
          <a:p>
            <a:pPr algn="ctr"/>
            <a:r>
              <a:rPr lang="nl-NL" altLang="nl-BE" sz="1200"/>
              <a:t>Liquide middelen</a:t>
            </a:r>
            <a:endParaRPr lang="nl-NL" altLang="nl-BE"/>
          </a:p>
        </p:txBody>
      </p:sp>
      <p:sp>
        <p:nvSpPr>
          <p:cNvPr id="282648" name="Line 24">
            <a:extLst>
              <a:ext uri="{FF2B5EF4-FFF2-40B4-BE49-F238E27FC236}">
                <a16:creationId xmlns:a16="http://schemas.microsoft.com/office/drawing/2014/main" id="{007C5AD9-8B9E-41FA-AB7A-F47A2BEB0AA3}"/>
              </a:ext>
            </a:extLst>
          </p:cNvPr>
          <p:cNvSpPr>
            <a:spLocks noChangeShapeType="1"/>
          </p:cNvSpPr>
          <p:nvPr/>
        </p:nvSpPr>
        <p:spPr bwMode="auto">
          <a:xfrm flipH="1" flipV="1">
            <a:off x="4624388" y="4652963"/>
            <a:ext cx="0" cy="50323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2649" name="Text Box 25">
            <a:extLst>
              <a:ext uri="{FF2B5EF4-FFF2-40B4-BE49-F238E27FC236}">
                <a16:creationId xmlns:a16="http://schemas.microsoft.com/office/drawing/2014/main" id="{D42DFFDC-F78D-41B0-9E4E-72CCAE235BEB}"/>
              </a:ext>
            </a:extLst>
          </p:cNvPr>
          <p:cNvSpPr txBox="1">
            <a:spLocks noChangeArrowheads="1"/>
          </p:cNvSpPr>
          <p:nvPr/>
        </p:nvSpPr>
        <p:spPr bwMode="auto">
          <a:xfrm>
            <a:off x="2300288" y="4310063"/>
            <a:ext cx="914400" cy="342900"/>
          </a:xfrm>
          <a:prstGeom prst="rect">
            <a:avLst/>
          </a:prstGeom>
          <a:solidFill>
            <a:srgbClr val="FFFFFF"/>
          </a:solidFill>
          <a:ln w="9525">
            <a:solidFill>
              <a:srgbClr val="FF0000"/>
            </a:solidFill>
            <a:miter lim="800000"/>
            <a:headEnd/>
            <a:tailEnd/>
          </a:ln>
        </p:spPr>
        <p:txBody>
          <a:bodyPr/>
          <a:lstStyle/>
          <a:p>
            <a:pPr algn="ctr"/>
            <a:r>
              <a:rPr lang="nl-NL" altLang="nl-BE" sz="1200">
                <a:solidFill>
                  <a:schemeClr val="tx2"/>
                </a:solidFill>
              </a:rPr>
              <a:t>Aankopen</a:t>
            </a:r>
            <a:endParaRPr lang="nl-NL" altLang="nl-BE">
              <a:solidFill>
                <a:schemeClr val="tx2"/>
              </a:solidFill>
            </a:endParaRPr>
          </a:p>
        </p:txBody>
      </p:sp>
      <p:sp>
        <p:nvSpPr>
          <p:cNvPr id="282650" name="Text Box 26">
            <a:extLst>
              <a:ext uri="{FF2B5EF4-FFF2-40B4-BE49-F238E27FC236}">
                <a16:creationId xmlns:a16="http://schemas.microsoft.com/office/drawing/2014/main" id="{3EA60294-B54D-4317-8DFF-2F1617D68CCC}"/>
              </a:ext>
            </a:extLst>
          </p:cNvPr>
          <p:cNvSpPr txBox="1">
            <a:spLocks noChangeArrowheads="1"/>
          </p:cNvSpPr>
          <p:nvPr/>
        </p:nvSpPr>
        <p:spPr bwMode="auto">
          <a:xfrm>
            <a:off x="3100388" y="2305050"/>
            <a:ext cx="2171700" cy="457200"/>
          </a:xfrm>
          <a:prstGeom prst="rect">
            <a:avLst/>
          </a:prstGeom>
          <a:solidFill>
            <a:srgbClr val="FFFFFF"/>
          </a:solidFill>
          <a:ln w="9525">
            <a:solidFill>
              <a:srgbClr val="000000"/>
            </a:solidFill>
            <a:miter lim="800000"/>
            <a:headEnd/>
            <a:tailEnd/>
          </a:ln>
        </p:spPr>
        <p:txBody>
          <a:bodyPr/>
          <a:lstStyle/>
          <a:p>
            <a:pPr algn="ctr"/>
            <a:r>
              <a:rPr lang="nl-NL" altLang="nl-BE" sz="1200"/>
              <a:t>Toename Overige vorderingen</a:t>
            </a:r>
            <a:endParaRPr lang="nl-NL" altLang="nl-BE"/>
          </a:p>
        </p:txBody>
      </p:sp>
      <p:sp>
        <p:nvSpPr>
          <p:cNvPr id="282651" name="Text Box 27">
            <a:extLst>
              <a:ext uri="{FF2B5EF4-FFF2-40B4-BE49-F238E27FC236}">
                <a16:creationId xmlns:a16="http://schemas.microsoft.com/office/drawing/2014/main" id="{BE21FF55-731B-4C1B-BDFD-C40A3EEE16A0}"/>
              </a:ext>
            </a:extLst>
          </p:cNvPr>
          <p:cNvSpPr txBox="1">
            <a:spLocks noChangeArrowheads="1"/>
          </p:cNvSpPr>
          <p:nvPr/>
        </p:nvSpPr>
        <p:spPr bwMode="auto">
          <a:xfrm>
            <a:off x="3100388" y="2762250"/>
            <a:ext cx="2171700" cy="457200"/>
          </a:xfrm>
          <a:prstGeom prst="rect">
            <a:avLst/>
          </a:prstGeom>
          <a:solidFill>
            <a:srgbClr val="FFFFFF"/>
          </a:solidFill>
          <a:ln w="9525">
            <a:solidFill>
              <a:srgbClr val="000000"/>
            </a:solidFill>
            <a:miter lim="800000"/>
            <a:headEnd/>
            <a:tailEnd/>
          </a:ln>
        </p:spPr>
        <p:txBody>
          <a:bodyPr/>
          <a:lstStyle/>
          <a:p>
            <a:pPr algn="ctr"/>
            <a:r>
              <a:rPr lang="nl-NL" altLang="nl-BE" sz="1200"/>
              <a:t>Afname Overige vorderingen</a:t>
            </a:r>
          </a:p>
          <a:p>
            <a:pPr algn="ctr"/>
            <a:r>
              <a:rPr lang="nl-NL" altLang="nl-BE" sz="1200"/>
              <a:t>Toename overige schulden</a:t>
            </a:r>
            <a:endParaRPr lang="nl-NL" altLang="nl-BE"/>
          </a:p>
        </p:txBody>
      </p:sp>
      <p:sp>
        <p:nvSpPr>
          <p:cNvPr id="282652" name="Line 28">
            <a:extLst>
              <a:ext uri="{FF2B5EF4-FFF2-40B4-BE49-F238E27FC236}">
                <a16:creationId xmlns:a16="http://schemas.microsoft.com/office/drawing/2014/main" id="{6112F3A5-7791-4EE7-948B-956022EE4BBE}"/>
              </a:ext>
            </a:extLst>
          </p:cNvPr>
          <p:cNvSpPr>
            <a:spLocks noChangeShapeType="1"/>
          </p:cNvSpPr>
          <p:nvPr/>
        </p:nvSpPr>
        <p:spPr bwMode="auto">
          <a:xfrm>
            <a:off x="5272088" y="2876550"/>
            <a:ext cx="457200" cy="158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2653" name="Line 29">
            <a:extLst>
              <a:ext uri="{FF2B5EF4-FFF2-40B4-BE49-F238E27FC236}">
                <a16:creationId xmlns:a16="http://schemas.microsoft.com/office/drawing/2014/main" id="{68A3E9D1-9D03-4976-83EB-1582E6BD64D3}"/>
              </a:ext>
            </a:extLst>
          </p:cNvPr>
          <p:cNvSpPr>
            <a:spLocks noChangeShapeType="1"/>
          </p:cNvSpPr>
          <p:nvPr/>
        </p:nvSpPr>
        <p:spPr bwMode="auto">
          <a:xfrm flipH="1">
            <a:off x="5272088" y="2533650"/>
            <a:ext cx="457200" cy="158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2654" name="Line 30">
            <a:extLst>
              <a:ext uri="{FF2B5EF4-FFF2-40B4-BE49-F238E27FC236}">
                <a16:creationId xmlns:a16="http://schemas.microsoft.com/office/drawing/2014/main" id="{12619722-9B1C-4894-B80A-449713957F22}"/>
              </a:ext>
            </a:extLst>
          </p:cNvPr>
          <p:cNvSpPr>
            <a:spLocks noChangeShapeType="1"/>
          </p:cNvSpPr>
          <p:nvPr/>
        </p:nvSpPr>
        <p:spPr bwMode="auto">
          <a:xfrm flipH="1">
            <a:off x="1790700" y="4437063"/>
            <a:ext cx="457200"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2655" name="Text Box 31">
            <a:extLst>
              <a:ext uri="{FF2B5EF4-FFF2-40B4-BE49-F238E27FC236}">
                <a16:creationId xmlns:a16="http://schemas.microsoft.com/office/drawing/2014/main" id="{36F5FB68-EF07-45D1-9432-15BC73A7B859}"/>
              </a:ext>
            </a:extLst>
          </p:cNvPr>
          <p:cNvSpPr txBox="1">
            <a:spLocks noChangeArrowheads="1"/>
          </p:cNvSpPr>
          <p:nvPr/>
        </p:nvSpPr>
        <p:spPr bwMode="auto">
          <a:xfrm>
            <a:off x="806450" y="4292600"/>
            <a:ext cx="1016000" cy="360363"/>
          </a:xfrm>
          <a:prstGeom prst="rect">
            <a:avLst/>
          </a:prstGeom>
          <a:solidFill>
            <a:srgbClr val="FFFFFF"/>
          </a:solidFill>
          <a:ln w="9525">
            <a:solidFill>
              <a:srgbClr val="000000"/>
            </a:solidFill>
            <a:miter lim="800000"/>
            <a:headEnd/>
            <a:tailEnd/>
          </a:ln>
        </p:spPr>
        <p:txBody>
          <a:bodyPr/>
          <a:lstStyle/>
          <a:p>
            <a:pPr algn="ctr"/>
            <a:r>
              <a:rPr lang="nl-NL" altLang="nl-BE" sz="1200"/>
              <a:t>Kosten</a:t>
            </a:r>
            <a:endParaRPr lang="nl-NL" altLang="nl-BE"/>
          </a:p>
        </p:txBody>
      </p:sp>
      <p:sp>
        <p:nvSpPr>
          <p:cNvPr id="282656" name="Text Box 32">
            <a:extLst>
              <a:ext uri="{FF2B5EF4-FFF2-40B4-BE49-F238E27FC236}">
                <a16:creationId xmlns:a16="http://schemas.microsoft.com/office/drawing/2014/main" id="{0B13F128-688B-4AC4-9EA1-6AC3AA685471}"/>
              </a:ext>
            </a:extLst>
          </p:cNvPr>
          <p:cNvSpPr txBox="1">
            <a:spLocks noChangeArrowheads="1"/>
          </p:cNvSpPr>
          <p:nvPr/>
        </p:nvSpPr>
        <p:spPr bwMode="auto">
          <a:xfrm>
            <a:off x="735013" y="1773238"/>
            <a:ext cx="1158875" cy="342900"/>
          </a:xfrm>
          <a:prstGeom prst="rect">
            <a:avLst/>
          </a:prstGeom>
          <a:solidFill>
            <a:srgbClr val="FFFFFF"/>
          </a:solidFill>
          <a:ln w="9525">
            <a:solidFill>
              <a:srgbClr val="000000"/>
            </a:solidFill>
            <a:miter lim="800000"/>
            <a:headEnd/>
            <a:tailEnd/>
          </a:ln>
        </p:spPr>
        <p:txBody>
          <a:bodyPr/>
          <a:lstStyle/>
          <a:p>
            <a:pPr algn="ctr"/>
            <a:r>
              <a:rPr lang="nl-NL" altLang="nl-BE" sz="1200"/>
              <a:t>Opbrengsten</a:t>
            </a:r>
            <a:endParaRPr lang="nl-NL" altLang="nl-BE"/>
          </a:p>
        </p:txBody>
      </p:sp>
      <p:sp>
        <p:nvSpPr>
          <p:cNvPr id="282657" name="Line 33">
            <a:extLst>
              <a:ext uri="{FF2B5EF4-FFF2-40B4-BE49-F238E27FC236}">
                <a16:creationId xmlns:a16="http://schemas.microsoft.com/office/drawing/2014/main" id="{2A086446-3653-47DE-B6ED-6FCF1B4C7D70}"/>
              </a:ext>
            </a:extLst>
          </p:cNvPr>
          <p:cNvSpPr>
            <a:spLocks noChangeShapeType="1"/>
          </p:cNvSpPr>
          <p:nvPr/>
        </p:nvSpPr>
        <p:spPr bwMode="auto">
          <a:xfrm flipH="1">
            <a:off x="1887538" y="1917700"/>
            <a:ext cx="431800"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2658" name="Text Box 34">
            <a:extLst>
              <a:ext uri="{FF2B5EF4-FFF2-40B4-BE49-F238E27FC236}">
                <a16:creationId xmlns:a16="http://schemas.microsoft.com/office/drawing/2014/main" id="{5C3CB3EA-C9A4-479A-BE27-9AFBB945C187}"/>
              </a:ext>
            </a:extLst>
          </p:cNvPr>
          <p:cNvSpPr txBox="1">
            <a:spLocks noChangeArrowheads="1"/>
          </p:cNvSpPr>
          <p:nvPr/>
        </p:nvSpPr>
        <p:spPr bwMode="auto">
          <a:xfrm>
            <a:off x="735013" y="2636838"/>
            <a:ext cx="1158875" cy="342900"/>
          </a:xfrm>
          <a:prstGeom prst="rect">
            <a:avLst/>
          </a:prstGeom>
          <a:solidFill>
            <a:srgbClr val="00FF00"/>
          </a:solidFill>
          <a:ln w="9525">
            <a:solidFill>
              <a:srgbClr val="000000"/>
            </a:solidFill>
            <a:miter lim="800000"/>
            <a:headEnd/>
            <a:tailEnd/>
          </a:ln>
        </p:spPr>
        <p:txBody>
          <a:bodyPr/>
          <a:lstStyle/>
          <a:p>
            <a:pPr algn="ctr"/>
            <a:r>
              <a:rPr lang="nl-NL" altLang="nl-BE" sz="1200"/>
              <a:t>Resultaat</a:t>
            </a:r>
            <a:endParaRPr lang="nl-NL" altLang="nl-BE"/>
          </a:p>
        </p:txBody>
      </p:sp>
      <p:sp>
        <p:nvSpPr>
          <p:cNvPr id="282659" name="Line 35">
            <a:extLst>
              <a:ext uri="{FF2B5EF4-FFF2-40B4-BE49-F238E27FC236}">
                <a16:creationId xmlns:a16="http://schemas.microsoft.com/office/drawing/2014/main" id="{7161B3E4-DF6F-4727-8292-8D3C73ACAB79}"/>
              </a:ext>
            </a:extLst>
          </p:cNvPr>
          <p:cNvSpPr>
            <a:spLocks noChangeShapeType="1"/>
          </p:cNvSpPr>
          <p:nvPr/>
        </p:nvSpPr>
        <p:spPr bwMode="auto">
          <a:xfrm>
            <a:off x="1311275" y="2133600"/>
            <a:ext cx="0" cy="49688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2660" name="Line 36">
            <a:extLst>
              <a:ext uri="{FF2B5EF4-FFF2-40B4-BE49-F238E27FC236}">
                <a16:creationId xmlns:a16="http://schemas.microsoft.com/office/drawing/2014/main" id="{313F9B68-05B3-4620-9297-896FE59F4CFB}"/>
              </a:ext>
            </a:extLst>
          </p:cNvPr>
          <p:cNvSpPr>
            <a:spLocks noChangeShapeType="1"/>
          </p:cNvSpPr>
          <p:nvPr/>
        </p:nvSpPr>
        <p:spPr bwMode="auto">
          <a:xfrm flipV="1">
            <a:off x="1311275" y="2997200"/>
            <a:ext cx="0" cy="1265238"/>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2661" name="Text Box 37">
            <a:extLst>
              <a:ext uri="{FF2B5EF4-FFF2-40B4-BE49-F238E27FC236}">
                <a16:creationId xmlns:a16="http://schemas.microsoft.com/office/drawing/2014/main" id="{59CEB291-34F0-47BA-82B5-AF868D049B9D}"/>
              </a:ext>
            </a:extLst>
          </p:cNvPr>
          <p:cNvSpPr txBox="1">
            <a:spLocks noChangeArrowheads="1"/>
          </p:cNvSpPr>
          <p:nvPr/>
        </p:nvSpPr>
        <p:spPr bwMode="auto">
          <a:xfrm>
            <a:off x="735013" y="2636838"/>
            <a:ext cx="1158875" cy="342900"/>
          </a:xfrm>
          <a:prstGeom prst="rect">
            <a:avLst/>
          </a:prstGeom>
          <a:solidFill>
            <a:srgbClr val="FF0000"/>
          </a:solidFill>
          <a:ln w="9525">
            <a:solidFill>
              <a:srgbClr val="000000"/>
            </a:solidFill>
            <a:miter lim="800000"/>
            <a:headEnd/>
            <a:tailEnd/>
          </a:ln>
        </p:spPr>
        <p:txBody>
          <a:bodyPr/>
          <a:lstStyle/>
          <a:p>
            <a:pPr algn="ctr"/>
            <a:r>
              <a:rPr lang="nl-NL" altLang="nl-BE" sz="1200"/>
              <a:t>Resultaat</a:t>
            </a:r>
            <a:endParaRPr lang="nl-NL" altLang="nl-BE"/>
          </a:p>
        </p:txBody>
      </p:sp>
      <p:sp>
        <p:nvSpPr>
          <p:cNvPr id="282667" name="AutoShape 43">
            <a:extLst>
              <a:ext uri="{FF2B5EF4-FFF2-40B4-BE49-F238E27FC236}">
                <a16:creationId xmlns:a16="http://schemas.microsoft.com/office/drawing/2014/main" id="{6950FA75-06E5-468F-A22E-8750C13F46AA}"/>
              </a:ext>
            </a:extLst>
          </p:cNvPr>
          <p:cNvSpPr>
            <a:spLocks/>
          </p:cNvSpPr>
          <p:nvPr/>
        </p:nvSpPr>
        <p:spPr bwMode="auto">
          <a:xfrm>
            <a:off x="4048125" y="3357563"/>
            <a:ext cx="142875" cy="647700"/>
          </a:xfrm>
          <a:prstGeom prst="rightBrace">
            <a:avLst>
              <a:gd name="adj1" fmla="val 37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282668" name="Text Box 44">
            <a:extLst>
              <a:ext uri="{FF2B5EF4-FFF2-40B4-BE49-F238E27FC236}">
                <a16:creationId xmlns:a16="http://schemas.microsoft.com/office/drawing/2014/main" id="{9D4B86DA-0597-45CB-8407-B8211DBE3EB4}"/>
              </a:ext>
            </a:extLst>
          </p:cNvPr>
          <p:cNvSpPr txBox="1">
            <a:spLocks noChangeArrowheads="1"/>
          </p:cNvSpPr>
          <p:nvPr/>
        </p:nvSpPr>
        <p:spPr bwMode="auto">
          <a:xfrm>
            <a:off x="4119563" y="3502025"/>
            <a:ext cx="1262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nl-BE" sz="1400" b="1"/>
              <a:t>INVENTARIS</a:t>
            </a:r>
            <a:endParaRPr lang="nl-NL" altLang="nl-BE" sz="1400" b="1"/>
          </a:p>
        </p:txBody>
      </p:sp>
      <p:sp>
        <p:nvSpPr>
          <p:cNvPr id="282669" name="AutoShape 45">
            <a:extLst>
              <a:ext uri="{FF2B5EF4-FFF2-40B4-BE49-F238E27FC236}">
                <a16:creationId xmlns:a16="http://schemas.microsoft.com/office/drawing/2014/main" id="{628CBA48-C1CE-4447-97AA-03AC3696A0ED}"/>
              </a:ext>
            </a:extLst>
          </p:cNvPr>
          <p:cNvSpPr>
            <a:spLocks/>
          </p:cNvSpPr>
          <p:nvPr/>
        </p:nvSpPr>
        <p:spPr bwMode="auto">
          <a:xfrm>
            <a:off x="5233988" y="5084763"/>
            <a:ext cx="142875" cy="647700"/>
          </a:xfrm>
          <a:prstGeom prst="rightBrace">
            <a:avLst>
              <a:gd name="adj1" fmla="val 37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282670" name="Text Box 46">
            <a:extLst>
              <a:ext uri="{FF2B5EF4-FFF2-40B4-BE49-F238E27FC236}">
                <a16:creationId xmlns:a16="http://schemas.microsoft.com/office/drawing/2014/main" id="{F42E3B86-A9ED-4663-8EA6-B8923AE49A10}"/>
              </a:ext>
            </a:extLst>
          </p:cNvPr>
          <p:cNvSpPr txBox="1">
            <a:spLocks noChangeArrowheads="1"/>
          </p:cNvSpPr>
          <p:nvPr/>
        </p:nvSpPr>
        <p:spPr bwMode="auto">
          <a:xfrm>
            <a:off x="5305425" y="5157788"/>
            <a:ext cx="2616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nl-BE" sz="1400" b="1"/>
              <a:t>AFSCHRIJVINGSTABEL</a:t>
            </a:r>
          </a:p>
          <a:p>
            <a:r>
              <a:rPr lang="nl-BE" altLang="nl-BE" sz="1400" b="1"/>
              <a:t>INVENTARIS VASTE ACTIVA</a:t>
            </a:r>
            <a:endParaRPr lang="nl-NL" altLang="nl-BE" sz="1400" b="1"/>
          </a:p>
        </p:txBody>
      </p:sp>
      <p:sp>
        <p:nvSpPr>
          <p:cNvPr id="282671" name="Text Box 47">
            <a:extLst>
              <a:ext uri="{FF2B5EF4-FFF2-40B4-BE49-F238E27FC236}">
                <a16:creationId xmlns:a16="http://schemas.microsoft.com/office/drawing/2014/main" id="{8F4D52ED-725B-48DD-8B14-72DAABD02A44}"/>
              </a:ext>
            </a:extLst>
          </p:cNvPr>
          <p:cNvSpPr txBox="1">
            <a:spLocks noChangeArrowheads="1"/>
          </p:cNvSpPr>
          <p:nvPr/>
        </p:nvSpPr>
        <p:spPr bwMode="auto">
          <a:xfrm>
            <a:off x="8008938" y="2781300"/>
            <a:ext cx="884237" cy="342900"/>
          </a:xfrm>
          <a:prstGeom prst="rect">
            <a:avLst/>
          </a:prstGeom>
          <a:solidFill>
            <a:srgbClr val="FFFFFF"/>
          </a:solidFill>
          <a:ln w="9525">
            <a:solidFill>
              <a:srgbClr val="000000"/>
            </a:solidFill>
            <a:miter lim="800000"/>
            <a:headEnd/>
            <a:tailEnd/>
          </a:ln>
        </p:spPr>
        <p:txBody>
          <a:bodyPr/>
          <a:lstStyle/>
          <a:p>
            <a:pPr algn="ctr"/>
            <a:r>
              <a:rPr lang="nl-NL" altLang="nl-BE" sz="1200"/>
              <a:t>Leningen</a:t>
            </a:r>
            <a:endParaRPr lang="nl-NL" altLang="nl-BE"/>
          </a:p>
        </p:txBody>
      </p:sp>
      <p:sp>
        <p:nvSpPr>
          <p:cNvPr id="282672" name="Line 48">
            <a:extLst>
              <a:ext uri="{FF2B5EF4-FFF2-40B4-BE49-F238E27FC236}">
                <a16:creationId xmlns:a16="http://schemas.microsoft.com/office/drawing/2014/main" id="{1DF80462-963A-47E0-9ECE-45800A5E7636}"/>
              </a:ext>
            </a:extLst>
          </p:cNvPr>
          <p:cNvSpPr>
            <a:spLocks noChangeShapeType="1"/>
          </p:cNvSpPr>
          <p:nvPr/>
        </p:nvSpPr>
        <p:spPr bwMode="auto">
          <a:xfrm flipH="1">
            <a:off x="7215188" y="2852738"/>
            <a:ext cx="7937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282673" name="Line 49">
            <a:extLst>
              <a:ext uri="{FF2B5EF4-FFF2-40B4-BE49-F238E27FC236}">
                <a16:creationId xmlns:a16="http://schemas.microsoft.com/office/drawing/2014/main" id="{D45D74E4-54EE-4A8D-B8B5-0B589D267963}"/>
              </a:ext>
            </a:extLst>
          </p:cNvPr>
          <p:cNvSpPr>
            <a:spLocks noChangeShapeType="1"/>
          </p:cNvSpPr>
          <p:nvPr/>
        </p:nvSpPr>
        <p:spPr bwMode="auto">
          <a:xfrm flipH="1">
            <a:off x="7720013" y="4005263"/>
            <a:ext cx="8651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282674" name="Line 50">
            <a:extLst>
              <a:ext uri="{FF2B5EF4-FFF2-40B4-BE49-F238E27FC236}">
                <a16:creationId xmlns:a16="http://schemas.microsoft.com/office/drawing/2014/main" id="{AD20C254-C21D-4833-8B98-51BC0044BC3C}"/>
              </a:ext>
            </a:extLst>
          </p:cNvPr>
          <p:cNvSpPr>
            <a:spLocks noChangeShapeType="1"/>
          </p:cNvSpPr>
          <p:nvPr/>
        </p:nvSpPr>
        <p:spPr bwMode="auto">
          <a:xfrm flipV="1">
            <a:off x="8728075" y="3141663"/>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282675" name="AutoShape 51">
            <a:extLst>
              <a:ext uri="{FF2B5EF4-FFF2-40B4-BE49-F238E27FC236}">
                <a16:creationId xmlns:a16="http://schemas.microsoft.com/office/drawing/2014/main" id="{06923B01-C558-4B2D-B202-3466831D3736}"/>
              </a:ext>
            </a:extLst>
          </p:cNvPr>
          <p:cNvSpPr>
            <a:spLocks/>
          </p:cNvSpPr>
          <p:nvPr/>
        </p:nvSpPr>
        <p:spPr bwMode="auto">
          <a:xfrm>
            <a:off x="7289800" y="3141663"/>
            <a:ext cx="142875" cy="647700"/>
          </a:xfrm>
          <a:prstGeom prst="rightBrace">
            <a:avLst>
              <a:gd name="adj1" fmla="val 37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282676" name="Text Box 52">
            <a:extLst>
              <a:ext uri="{FF2B5EF4-FFF2-40B4-BE49-F238E27FC236}">
                <a16:creationId xmlns:a16="http://schemas.microsoft.com/office/drawing/2014/main" id="{05A977A5-470B-4A0D-B507-1E595690A336}"/>
              </a:ext>
            </a:extLst>
          </p:cNvPr>
          <p:cNvSpPr txBox="1">
            <a:spLocks noChangeArrowheads="1"/>
          </p:cNvSpPr>
          <p:nvPr/>
        </p:nvSpPr>
        <p:spPr bwMode="auto">
          <a:xfrm>
            <a:off x="7432675" y="3214688"/>
            <a:ext cx="12207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nl-BE" sz="1400" b="1"/>
              <a:t>AANGIFTEN</a:t>
            </a:r>
          </a:p>
          <a:p>
            <a:r>
              <a:rPr lang="nl-BE" altLang="nl-BE" sz="1400" b="1"/>
              <a:t>SCH.VORD.</a:t>
            </a:r>
            <a:endParaRPr lang="nl-NL" altLang="nl-BE" sz="1400" b="1"/>
          </a:p>
        </p:txBody>
      </p:sp>
      <p:sp>
        <p:nvSpPr>
          <p:cNvPr id="282677" name="Line 53">
            <a:extLst>
              <a:ext uri="{FF2B5EF4-FFF2-40B4-BE49-F238E27FC236}">
                <a16:creationId xmlns:a16="http://schemas.microsoft.com/office/drawing/2014/main" id="{63F8AF57-6C98-4975-87F8-8D015AFE7FA6}"/>
              </a:ext>
            </a:extLst>
          </p:cNvPr>
          <p:cNvSpPr>
            <a:spLocks noChangeShapeType="1"/>
          </p:cNvSpPr>
          <p:nvPr/>
        </p:nvSpPr>
        <p:spPr bwMode="auto">
          <a:xfrm flipH="1">
            <a:off x="6783388" y="4005263"/>
            <a:ext cx="19446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282678" name="Line 54">
            <a:extLst>
              <a:ext uri="{FF2B5EF4-FFF2-40B4-BE49-F238E27FC236}">
                <a16:creationId xmlns:a16="http://schemas.microsoft.com/office/drawing/2014/main" id="{A28A61D0-B4F6-4604-BF00-61F418ADD8E1}"/>
              </a:ext>
            </a:extLst>
          </p:cNvPr>
          <p:cNvSpPr>
            <a:spLocks noChangeShapeType="1"/>
          </p:cNvSpPr>
          <p:nvPr/>
        </p:nvSpPr>
        <p:spPr bwMode="auto">
          <a:xfrm flipV="1">
            <a:off x="6783388" y="3860800"/>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282679" name="Line 55">
            <a:extLst>
              <a:ext uri="{FF2B5EF4-FFF2-40B4-BE49-F238E27FC236}">
                <a16:creationId xmlns:a16="http://schemas.microsoft.com/office/drawing/2014/main" id="{B920DA72-0268-47F2-998E-EB583A9A1C9D}"/>
              </a:ext>
            </a:extLst>
          </p:cNvPr>
          <p:cNvSpPr>
            <a:spLocks noChangeShapeType="1"/>
          </p:cNvSpPr>
          <p:nvPr/>
        </p:nvSpPr>
        <p:spPr bwMode="auto">
          <a:xfrm>
            <a:off x="8728075" y="3357563"/>
            <a:ext cx="0"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282682" name="Text Box 58">
            <a:extLst>
              <a:ext uri="{FF2B5EF4-FFF2-40B4-BE49-F238E27FC236}">
                <a16:creationId xmlns:a16="http://schemas.microsoft.com/office/drawing/2014/main" id="{ABF34744-0542-498A-BE5D-2B22300F8143}"/>
              </a:ext>
            </a:extLst>
          </p:cNvPr>
          <p:cNvSpPr txBox="1">
            <a:spLocks noChangeArrowheads="1"/>
          </p:cNvSpPr>
          <p:nvPr/>
        </p:nvSpPr>
        <p:spPr bwMode="auto">
          <a:xfrm>
            <a:off x="8008938" y="2293938"/>
            <a:ext cx="884237" cy="342900"/>
          </a:xfrm>
          <a:prstGeom prst="rect">
            <a:avLst/>
          </a:prstGeom>
          <a:solidFill>
            <a:srgbClr val="FFFFFF"/>
          </a:solidFill>
          <a:ln w="9525">
            <a:solidFill>
              <a:srgbClr val="000000"/>
            </a:solidFill>
            <a:miter lim="800000"/>
            <a:headEnd/>
            <a:tailEnd/>
          </a:ln>
        </p:spPr>
        <p:txBody>
          <a:bodyPr/>
          <a:lstStyle/>
          <a:p>
            <a:pPr algn="ctr"/>
            <a:r>
              <a:rPr lang="nl-NL" altLang="nl-BE" sz="1200"/>
              <a:t>kap.verh.</a:t>
            </a:r>
            <a:endParaRPr lang="nl-NL" altLang="nl-BE"/>
          </a:p>
        </p:txBody>
      </p:sp>
      <p:sp>
        <p:nvSpPr>
          <p:cNvPr id="282683" name="Line 59">
            <a:extLst>
              <a:ext uri="{FF2B5EF4-FFF2-40B4-BE49-F238E27FC236}">
                <a16:creationId xmlns:a16="http://schemas.microsoft.com/office/drawing/2014/main" id="{F3D863C9-5E9A-487F-BF20-90BD065A24C5}"/>
              </a:ext>
            </a:extLst>
          </p:cNvPr>
          <p:cNvSpPr>
            <a:spLocks noChangeShapeType="1"/>
          </p:cNvSpPr>
          <p:nvPr/>
        </p:nvSpPr>
        <p:spPr bwMode="auto">
          <a:xfrm flipH="1">
            <a:off x="7216775" y="2565400"/>
            <a:ext cx="7921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282686" name="Text Box 62">
            <a:extLst>
              <a:ext uri="{FF2B5EF4-FFF2-40B4-BE49-F238E27FC236}">
                <a16:creationId xmlns:a16="http://schemas.microsoft.com/office/drawing/2014/main" id="{7537C220-13E8-49D0-BFBB-7B256EDF208F}"/>
              </a:ext>
            </a:extLst>
          </p:cNvPr>
          <p:cNvSpPr txBox="1">
            <a:spLocks noChangeArrowheads="1"/>
          </p:cNvSpPr>
          <p:nvPr/>
        </p:nvSpPr>
        <p:spPr bwMode="auto">
          <a:xfrm>
            <a:off x="2247900" y="5175250"/>
            <a:ext cx="985838" cy="342900"/>
          </a:xfrm>
          <a:prstGeom prst="rect">
            <a:avLst/>
          </a:prstGeom>
          <a:noFill/>
          <a:ln w="9525">
            <a:solidFill>
              <a:srgbClr val="FF0000"/>
            </a:solidFill>
            <a:miter lim="800000"/>
            <a:headEnd/>
            <a:tailEnd/>
          </a:ln>
        </p:spPr>
        <p:txBody>
          <a:bodyPr/>
          <a:lstStyle/>
          <a:p>
            <a:pPr algn="ctr"/>
            <a:r>
              <a:rPr lang="nl-NL" altLang="nl-BE" sz="1200">
                <a:solidFill>
                  <a:schemeClr val="tx2"/>
                </a:solidFill>
              </a:rPr>
              <a:t>Alg. Kosten</a:t>
            </a:r>
            <a:endParaRPr lang="nl-NL" altLang="nl-BE">
              <a:solidFill>
                <a:schemeClr val="tx2"/>
              </a:solidFill>
            </a:endParaRPr>
          </a:p>
        </p:txBody>
      </p:sp>
      <p:sp>
        <p:nvSpPr>
          <p:cNvPr id="282687" name="Line 63">
            <a:extLst>
              <a:ext uri="{FF2B5EF4-FFF2-40B4-BE49-F238E27FC236}">
                <a16:creationId xmlns:a16="http://schemas.microsoft.com/office/drawing/2014/main" id="{D2DAB722-56D5-4451-AE12-E958A27F6952}"/>
              </a:ext>
            </a:extLst>
          </p:cNvPr>
          <p:cNvSpPr>
            <a:spLocks noChangeShapeType="1"/>
          </p:cNvSpPr>
          <p:nvPr/>
        </p:nvSpPr>
        <p:spPr bwMode="auto">
          <a:xfrm flipH="1">
            <a:off x="2679700" y="4652963"/>
            <a:ext cx="0" cy="504825"/>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282688" name="AutoShape 64">
            <a:extLst>
              <a:ext uri="{FF2B5EF4-FFF2-40B4-BE49-F238E27FC236}">
                <a16:creationId xmlns:a16="http://schemas.microsoft.com/office/drawing/2014/main" id="{45113C38-55B2-4574-B30B-D25BC1FCA99D}"/>
              </a:ext>
            </a:extLst>
          </p:cNvPr>
          <p:cNvSpPr>
            <a:spLocks/>
          </p:cNvSpPr>
          <p:nvPr/>
        </p:nvSpPr>
        <p:spPr bwMode="auto">
          <a:xfrm>
            <a:off x="2103438" y="5013325"/>
            <a:ext cx="71437" cy="504825"/>
          </a:xfrm>
          <a:prstGeom prst="leftBrace">
            <a:avLst>
              <a:gd name="adj1" fmla="val 5888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282689" name="Text Box 65">
            <a:extLst>
              <a:ext uri="{FF2B5EF4-FFF2-40B4-BE49-F238E27FC236}">
                <a16:creationId xmlns:a16="http://schemas.microsoft.com/office/drawing/2014/main" id="{3A104226-81BE-4A62-B874-DFBC5DA13F72}"/>
              </a:ext>
            </a:extLst>
          </p:cNvPr>
          <p:cNvSpPr txBox="1">
            <a:spLocks noChangeArrowheads="1"/>
          </p:cNvSpPr>
          <p:nvPr/>
        </p:nvSpPr>
        <p:spPr bwMode="auto">
          <a:xfrm>
            <a:off x="592138" y="5013325"/>
            <a:ext cx="14398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BE" altLang="nl-BE" sz="1400" b="1"/>
              <a:t>Historieken </a:t>
            </a:r>
          </a:p>
          <a:p>
            <a:pPr algn="r"/>
            <a:r>
              <a:rPr lang="nl-BE" altLang="nl-BE" sz="1400" b="1"/>
              <a:t>61-rekeningen</a:t>
            </a:r>
            <a:endParaRPr lang="nl-NL" altLang="nl-BE" sz="1400" b="1"/>
          </a:p>
        </p:txBody>
      </p:sp>
      <p:sp>
        <p:nvSpPr>
          <p:cNvPr id="282690" name="AutoShape 66">
            <a:extLst>
              <a:ext uri="{FF2B5EF4-FFF2-40B4-BE49-F238E27FC236}">
                <a16:creationId xmlns:a16="http://schemas.microsoft.com/office/drawing/2014/main" id="{A291CFD4-91EE-485B-BAD7-7E771D73EA29}"/>
              </a:ext>
            </a:extLst>
          </p:cNvPr>
          <p:cNvSpPr>
            <a:spLocks/>
          </p:cNvSpPr>
          <p:nvPr/>
        </p:nvSpPr>
        <p:spPr bwMode="auto">
          <a:xfrm>
            <a:off x="519113" y="5084763"/>
            <a:ext cx="144462" cy="433387"/>
          </a:xfrm>
          <a:prstGeom prst="leftBrace">
            <a:avLst>
              <a:gd name="adj1" fmla="val 2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282691" name="Line 67">
            <a:extLst>
              <a:ext uri="{FF2B5EF4-FFF2-40B4-BE49-F238E27FC236}">
                <a16:creationId xmlns:a16="http://schemas.microsoft.com/office/drawing/2014/main" id="{69B493B4-ABA6-479F-8A77-FDF76086B809}"/>
              </a:ext>
            </a:extLst>
          </p:cNvPr>
          <p:cNvSpPr>
            <a:spLocks noChangeShapeType="1"/>
          </p:cNvSpPr>
          <p:nvPr/>
        </p:nvSpPr>
        <p:spPr bwMode="auto">
          <a:xfrm>
            <a:off x="447675" y="5876925"/>
            <a:ext cx="86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282692" name="Line 68">
            <a:extLst>
              <a:ext uri="{FF2B5EF4-FFF2-40B4-BE49-F238E27FC236}">
                <a16:creationId xmlns:a16="http://schemas.microsoft.com/office/drawing/2014/main" id="{CB587598-0A4D-497B-916B-74757FAD1DD1}"/>
              </a:ext>
            </a:extLst>
          </p:cNvPr>
          <p:cNvSpPr>
            <a:spLocks noChangeShapeType="1"/>
          </p:cNvSpPr>
          <p:nvPr/>
        </p:nvSpPr>
        <p:spPr bwMode="auto">
          <a:xfrm flipV="1">
            <a:off x="447675" y="5302250"/>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282693" name="Line 69">
            <a:extLst>
              <a:ext uri="{FF2B5EF4-FFF2-40B4-BE49-F238E27FC236}">
                <a16:creationId xmlns:a16="http://schemas.microsoft.com/office/drawing/2014/main" id="{891C62D1-EF26-4BA6-8D13-82F8AB2E3716}"/>
              </a:ext>
            </a:extLst>
          </p:cNvPr>
          <p:cNvSpPr>
            <a:spLocks noChangeShapeType="1"/>
          </p:cNvSpPr>
          <p:nvPr/>
        </p:nvSpPr>
        <p:spPr bwMode="auto">
          <a:xfrm flipH="1">
            <a:off x="447675" y="5302250"/>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grpSp>
        <p:nvGrpSpPr>
          <p:cNvPr id="282694" name="Group 70">
            <a:extLst>
              <a:ext uri="{FF2B5EF4-FFF2-40B4-BE49-F238E27FC236}">
                <a16:creationId xmlns:a16="http://schemas.microsoft.com/office/drawing/2014/main" id="{2419A99B-94C4-44F7-8DB8-BE561F9DC090}"/>
              </a:ext>
            </a:extLst>
          </p:cNvPr>
          <p:cNvGrpSpPr>
            <a:grpSpLocks/>
          </p:cNvGrpSpPr>
          <p:nvPr/>
        </p:nvGrpSpPr>
        <p:grpSpPr bwMode="auto">
          <a:xfrm>
            <a:off x="1403350" y="5627688"/>
            <a:ext cx="360363" cy="825500"/>
            <a:chOff x="5917" y="13117"/>
            <a:chExt cx="893" cy="1980"/>
          </a:xfrm>
        </p:grpSpPr>
        <p:sp>
          <p:nvSpPr>
            <p:cNvPr id="282695" name="Rectangle 71">
              <a:extLst>
                <a:ext uri="{FF2B5EF4-FFF2-40B4-BE49-F238E27FC236}">
                  <a16:creationId xmlns:a16="http://schemas.microsoft.com/office/drawing/2014/main" id="{B4C3F688-27C9-48B9-84D1-F9E72E8D0B90}"/>
                </a:ext>
              </a:extLst>
            </p:cNvPr>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282696" name="Freeform 72">
              <a:extLst>
                <a:ext uri="{FF2B5EF4-FFF2-40B4-BE49-F238E27FC236}">
                  <a16:creationId xmlns:a16="http://schemas.microsoft.com/office/drawing/2014/main" id="{A607C478-E8D1-4FC7-B81C-E8C35E5791F8}"/>
                </a:ext>
              </a:extLst>
            </p:cNvPr>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Lst>
              <a:ahLst/>
              <a:cxnLst>
                <a:cxn ang="0">
                  <a:pos x="T0" y="T1"/>
                </a:cxn>
                <a:cxn ang="0">
                  <a:pos x="T2" y="T3"/>
                </a:cxn>
                <a:cxn ang="0">
                  <a:pos x="T4" y="T5"/>
                </a:cxn>
                <a:cxn ang="0">
                  <a:pos x="T6" y="T7"/>
                </a:cxn>
                <a:cxn ang="0">
                  <a:pos x="T8" y="T9"/>
                </a:cxn>
              </a:cxnLst>
              <a:rect l="0" t="0" r="r" b="b"/>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282697" name="Oval 73">
              <a:extLst>
                <a:ext uri="{FF2B5EF4-FFF2-40B4-BE49-F238E27FC236}">
                  <a16:creationId xmlns:a16="http://schemas.microsoft.com/office/drawing/2014/main" id="{AAF811CB-A815-458C-81C9-57F1E1B09414}"/>
                </a:ext>
              </a:extLst>
            </p:cNvPr>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282698" name="Line 74">
              <a:extLst>
                <a:ext uri="{FF2B5EF4-FFF2-40B4-BE49-F238E27FC236}">
                  <a16:creationId xmlns:a16="http://schemas.microsoft.com/office/drawing/2014/main" id="{3C54F10E-A28E-4D4F-861F-2554405C30A5}"/>
                </a:ext>
              </a:extLst>
            </p:cNvPr>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82699" name="Line 75">
              <a:extLst>
                <a:ext uri="{FF2B5EF4-FFF2-40B4-BE49-F238E27FC236}">
                  <a16:creationId xmlns:a16="http://schemas.microsoft.com/office/drawing/2014/main" id="{3FF4E157-EF1C-41B8-8C7B-D9C388EAF11F}"/>
                </a:ext>
              </a:extLst>
            </p:cNvPr>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282701" name="Line 77">
            <a:extLst>
              <a:ext uri="{FF2B5EF4-FFF2-40B4-BE49-F238E27FC236}">
                <a16:creationId xmlns:a16="http://schemas.microsoft.com/office/drawing/2014/main" id="{3C1AF345-8A1F-4ED2-B5D8-F7D8A6207303}"/>
              </a:ext>
            </a:extLst>
          </p:cNvPr>
          <p:cNvSpPr>
            <a:spLocks noChangeShapeType="1"/>
          </p:cNvSpPr>
          <p:nvPr/>
        </p:nvSpPr>
        <p:spPr bwMode="auto">
          <a:xfrm>
            <a:off x="3203575" y="5300663"/>
            <a:ext cx="936625" cy="0"/>
          </a:xfrm>
          <a:prstGeom prst="line">
            <a:avLst/>
          </a:prstGeom>
          <a:noFill/>
          <a:ln w="1206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282702" name="Line 78">
            <a:extLst>
              <a:ext uri="{FF2B5EF4-FFF2-40B4-BE49-F238E27FC236}">
                <a16:creationId xmlns:a16="http://schemas.microsoft.com/office/drawing/2014/main" id="{BD96EFFC-301D-43B0-A1A7-D6FB36DDE5AA}"/>
              </a:ext>
            </a:extLst>
          </p:cNvPr>
          <p:cNvSpPr>
            <a:spLocks noChangeShapeType="1"/>
          </p:cNvSpPr>
          <p:nvPr/>
        </p:nvSpPr>
        <p:spPr bwMode="auto">
          <a:xfrm>
            <a:off x="3203575" y="5300663"/>
            <a:ext cx="936625" cy="0"/>
          </a:xfrm>
          <a:prstGeom prst="line">
            <a:avLst/>
          </a:prstGeom>
          <a:noFill/>
          <a:ln w="12065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282703" name="Text Box 79">
            <a:extLst>
              <a:ext uri="{FF2B5EF4-FFF2-40B4-BE49-F238E27FC236}">
                <a16:creationId xmlns:a16="http://schemas.microsoft.com/office/drawing/2014/main" id="{2839BF6A-E0B7-4E49-A888-E3D03A2B9DBA}"/>
              </a:ext>
            </a:extLst>
          </p:cNvPr>
          <p:cNvSpPr txBox="1">
            <a:spLocks noChangeArrowheads="1"/>
          </p:cNvSpPr>
          <p:nvPr/>
        </p:nvSpPr>
        <p:spPr bwMode="auto">
          <a:xfrm>
            <a:off x="3192780" y="5432425"/>
            <a:ext cx="10899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l-BE" altLang="nl-BE" sz="1400" b="1" dirty="0">
                <a:solidFill>
                  <a:srgbClr val="2515F5"/>
                </a:solidFill>
              </a:rPr>
              <a:t>Kost of </a:t>
            </a:r>
          </a:p>
          <a:p>
            <a:pPr algn="ctr"/>
            <a:r>
              <a:rPr lang="nl-BE" altLang="nl-BE" sz="1400" b="1" dirty="0">
                <a:solidFill>
                  <a:srgbClr val="2515F5"/>
                </a:solidFill>
              </a:rPr>
              <a:t>investering?</a:t>
            </a:r>
            <a:endParaRPr lang="nl-NL" altLang="nl-BE" sz="1400" b="1" dirty="0">
              <a:solidFill>
                <a:srgbClr val="2515F5"/>
              </a:solidFill>
            </a:endParaRPr>
          </a:p>
        </p:txBody>
      </p:sp>
      <p:sp>
        <p:nvSpPr>
          <p:cNvPr id="282704" name="Text Box 80">
            <a:extLst>
              <a:ext uri="{FF2B5EF4-FFF2-40B4-BE49-F238E27FC236}">
                <a16:creationId xmlns:a16="http://schemas.microsoft.com/office/drawing/2014/main" id="{A155CB65-6255-4631-A479-615848D189E2}"/>
              </a:ext>
            </a:extLst>
          </p:cNvPr>
          <p:cNvSpPr txBox="1">
            <a:spLocks noChangeArrowheads="1"/>
          </p:cNvSpPr>
          <p:nvPr/>
        </p:nvSpPr>
        <p:spPr bwMode="auto">
          <a:xfrm>
            <a:off x="5435600" y="5661025"/>
            <a:ext cx="147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l-BE" altLang="nl-BE" sz="1400" b="1">
                <a:solidFill>
                  <a:srgbClr val="2515F5"/>
                </a:solidFill>
              </a:rPr>
              <a:t>Aanwezigheid?</a:t>
            </a:r>
            <a:endParaRPr lang="nl-NL" altLang="nl-BE" sz="1400" b="1">
              <a:solidFill>
                <a:srgbClr val="2515F5"/>
              </a:solidFill>
            </a:endParaRPr>
          </a:p>
        </p:txBody>
      </p:sp>
      <p:sp>
        <p:nvSpPr>
          <p:cNvPr id="282705" name="Text Box 81">
            <a:extLst>
              <a:ext uri="{FF2B5EF4-FFF2-40B4-BE49-F238E27FC236}">
                <a16:creationId xmlns:a16="http://schemas.microsoft.com/office/drawing/2014/main" id="{8A2BF192-3BC8-42BC-B5A9-FA37D80E9E76}"/>
              </a:ext>
            </a:extLst>
          </p:cNvPr>
          <p:cNvSpPr txBox="1">
            <a:spLocks noChangeArrowheads="1"/>
          </p:cNvSpPr>
          <p:nvPr/>
        </p:nvSpPr>
        <p:spPr bwMode="auto">
          <a:xfrm>
            <a:off x="5453063" y="5876925"/>
            <a:ext cx="18780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l-BE" altLang="nl-BE" sz="1400" b="1">
                <a:solidFill>
                  <a:srgbClr val="2515F5"/>
                </a:solidFill>
              </a:rPr>
              <a:t>Verkoop? Aan wie? </a:t>
            </a:r>
          </a:p>
          <a:p>
            <a:pPr algn="ctr"/>
            <a:r>
              <a:rPr lang="nl-BE" altLang="nl-BE" sz="1400" b="1">
                <a:solidFill>
                  <a:srgbClr val="2515F5"/>
                </a:solidFill>
              </a:rPr>
              <a:t>Aan welke prijs?</a:t>
            </a:r>
            <a:endParaRPr lang="nl-NL" altLang="nl-BE" sz="1400" b="1">
              <a:solidFill>
                <a:srgbClr val="2515F5"/>
              </a:solidFill>
            </a:endParaRPr>
          </a:p>
        </p:txBody>
      </p:sp>
      <p:sp>
        <p:nvSpPr>
          <p:cNvPr id="282706" name="Oval 82">
            <a:extLst>
              <a:ext uri="{FF2B5EF4-FFF2-40B4-BE49-F238E27FC236}">
                <a16:creationId xmlns:a16="http://schemas.microsoft.com/office/drawing/2014/main" id="{0B7CC250-EF55-4B96-8972-5CB374B9DAA7}"/>
              </a:ext>
            </a:extLst>
          </p:cNvPr>
          <p:cNvSpPr>
            <a:spLocks noChangeArrowheads="1"/>
          </p:cNvSpPr>
          <p:nvPr/>
        </p:nvSpPr>
        <p:spPr bwMode="auto">
          <a:xfrm rot="-560743">
            <a:off x="4962525" y="4886325"/>
            <a:ext cx="3032125" cy="1617663"/>
          </a:xfrm>
          <a:prstGeom prst="ellipse">
            <a:avLst/>
          </a:prstGeom>
          <a:noFill/>
          <a:ln w="28575">
            <a:solidFill>
              <a:srgbClr val="2515F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282707" name="Text Box 83">
            <a:extLst>
              <a:ext uri="{FF2B5EF4-FFF2-40B4-BE49-F238E27FC236}">
                <a16:creationId xmlns:a16="http://schemas.microsoft.com/office/drawing/2014/main" id="{20F16A96-826F-4254-B896-08FEA6EC9988}"/>
              </a:ext>
            </a:extLst>
          </p:cNvPr>
          <p:cNvSpPr txBox="1">
            <a:spLocks noChangeArrowheads="1"/>
          </p:cNvSpPr>
          <p:nvPr/>
        </p:nvSpPr>
        <p:spPr bwMode="auto">
          <a:xfrm rot="-1471848">
            <a:off x="5580063" y="2708275"/>
            <a:ext cx="16383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l-BE" altLang="nl-BE" sz="1400" b="1">
                <a:solidFill>
                  <a:srgbClr val="2515F5"/>
                </a:solidFill>
              </a:rPr>
              <a:t>Wie is er nog </a:t>
            </a:r>
          </a:p>
          <a:p>
            <a:pPr algn="ctr"/>
            <a:r>
              <a:rPr lang="nl-BE" altLang="nl-BE" sz="1400" b="1">
                <a:solidFill>
                  <a:srgbClr val="2515F5"/>
                </a:solidFill>
              </a:rPr>
              <a:t>betaald? en hoe?</a:t>
            </a:r>
            <a:endParaRPr lang="nl-NL" altLang="nl-BE" sz="1400" b="1">
              <a:solidFill>
                <a:srgbClr val="2515F5"/>
              </a:solidFill>
            </a:endParaRPr>
          </a:p>
        </p:txBody>
      </p:sp>
      <p:sp>
        <p:nvSpPr>
          <p:cNvPr id="282708" name="Oval 84">
            <a:extLst>
              <a:ext uri="{FF2B5EF4-FFF2-40B4-BE49-F238E27FC236}">
                <a16:creationId xmlns:a16="http://schemas.microsoft.com/office/drawing/2014/main" id="{9555D6F4-D6F5-4CD1-98A2-9A4497977AB3}"/>
              </a:ext>
            </a:extLst>
          </p:cNvPr>
          <p:cNvSpPr>
            <a:spLocks noChangeArrowheads="1"/>
          </p:cNvSpPr>
          <p:nvPr/>
        </p:nvSpPr>
        <p:spPr bwMode="auto">
          <a:xfrm rot="-1531485">
            <a:off x="5518150" y="2535238"/>
            <a:ext cx="2016125" cy="855662"/>
          </a:xfrm>
          <a:prstGeom prst="ellipse">
            <a:avLst/>
          </a:prstGeom>
          <a:noFill/>
          <a:ln w="25400">
            <a:solidFill>
              <a:srgbClr val="2515F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282709" name="Text Box 85">
            <a:extLst>
              <a:ext uri="{FF2B5EF4-FFF2-40B4-BE49-F238E27FC236}">
                <a16:creationId xmlns:a16="http://schemas.microsoft.com/office/drawing/2014/main" id="{F70E3772-A4DB-4BC9-AC59-B9E83F82B7AB}"/>
              </a:ext>
            </a:extLst>
          </p:cNvPr>
          <p:cNvSpPr txBox="1">
            <a:spLocks noChangeArrowheads="1"/>
          </p:cNvSpPr>
          <p:nvPr/>
        </p:nvSpPr>
        <p:spPr bwMode="auto">
          <a:xfrm>
            <a:off x="1692275" y="5734050"/>
            <a:ext cx="1425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l-BE" altLang="nl-BE" sz="1400" b="1">
                <a:solidFill>
                  <a:srgbClr val="2515F5"/>
                </a:solidFill>
              </a:rPr>
              <a:t>Bedrijfsmatig?</a:t>
            </a:r>
            <a:endParaRPr lang="nl-NL" altLang="nl-BE" sz="1400" b="1">
              <a:solidFill>
                <a:srgbClr val="2515F5"/>
              </a:solidFill>
            </a:endParaRPr>
          </a:p>
        </p:txBody>
      </p:sp>
      <p:sp>
        <p:nvSpPr>
          <p:cNvPr id="282710" name="Oval 86">
            <a:extLst>
              <a:ext uri="{FF2B5EF4-FFF2-40B4-BE49-F238E27FC236}">
                <a16:creationId xmlns:a16="http://schemas.microsoft.com/office/drawing/2014/main" id="{D9C6D368-5A0A-4CE7-82D5-872DCF88F60F}"/>
              </a:ext>
            </a:extLst>
          </p:cNvPr>
          <p:cNvSpPr>
            <a:spLocks noChangeArrowheads="1"/>
          </p:cNvSpPr>
          <p:nvPr/>
        </p:nvSpPr>
        <p:spPr bwMode="auto">
          <a:xfrm>
            <a:off x="1116013" y="5516563"/>
            <a:ext cx="2087562" cy="1152525"/>
          </a:xfrm>
          <a:prstGeom prst="ellipse">
            <a:avLst/>
          </a:prstGeom>
          <a:noFill/>
          <a:ln w="25400">
            <a:solidFill>
              <a:srgbClr val="2515F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282711" name="Oval 87">
            <a:extLst>
              <a:ext uri="{FF2B5EF4-FFF2-40B4-BE49-F238E27FC236}">
                <a16:creationId xmlns:a16="http://schemas.microsoft.com/office/drawing/2014/main" id="{72EFB0A1-5D07-4183-BA0A-AD98E0ED443F}"/>
              </a:ext>
            </a:extLst>
          </p:cNvPr>
          <p:cNvSpPr>
            <a:spLocks noChangeArrowheads="1"/>
          </p:cNvSpPr>
          <p:nvPr/>
        </p:nvSpPr>
        <p:spPr bwMode="auto">
          <a:xfrm rot="4380427">
            <a:off x="1837532" y="2035968"/>
            <a:ext cx="2019300" cy="1446213"/>
          </a:xfrm>
          <a:prstGeom prst="ellipse">
            <a:avLst/>
          </a:prstGeom>
          <a:noFill/>
          <a:ln w="25400">
            <a:solidFill>
              <a:srgbClr val="2515F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282712" name="Text Box 88">
            <a:extLst>
              <a:ext uri="{FF2B5EF4-FFF2-40B4-BE49-F238E27FC236}">
                <a16:creationId xmlns:a16="http://schemas.microsoft.com/office/drawing/2014/main" id="{7BE47D7E-AF8A-4536-AC48-4D0C806C69F4}"/>
              </a:ext>
            </a:extLst>
          </p:cNvPr>
          <p:cNvSpPr txBox="1">
            <a:spLocks noChangeArrowheads="1"/>
          </p:cNvSpPr>
          <p:nvPr/>
        </p:nvSpPr>
        <p:spPr bwMode="auto">
          <a:xfrm>
            <a:off x="2268538" y="2393950"/>
            <a:ext cx="10302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l-BE" altLang="nl-BE" sz="1600" b="1">
                <a:solidFill>
                  <a:srgbClr val="2515F5"/>
                </a:solidFill>
              </a:rPr>
              <a:t>Normale</a:t>
            </a:r>
          </a:p>
          <a:p>
            <a:pPr algn="ctr"/>
            <a:r>
              <a:rPr lang="nl-BE" altLang="nl-BE" sz="1600" b="1">
                <a:solidFill>
                  <a:srgbClr val="2515F5"/>
                </a:solidFill>
              </a:rPr>
              <a:t>marges?</a:t>
            </a:r>
            <a:endParaRPr lang="nl-NL" altLang="nl-BE" sz="1600" b="1">
              <a:solidFill>
                <a:srgbClr val="2515F5"/>
              </a:solidFill>
            </a:endParaRPr>
          </a:p>
        </p:txBody>
      </p:sp>
      <p:sp>
        <p:nvSpPr>
          <p:cNvPr id="282713" name="Oval 89">
            <a:extLst>
              <a:ext uri="{FF2B5EF4-FFF2-40B4-BE49-F238E27FC236}">
                <a16:creationId xmlns:a16="http://schemas.microsoft.com/office/drawing/2014/main" id="{FE858418-DFEB-4A57-B00F-DE9203F7C7B1}"/>
              </a:ext>
            </a:extLst>
          </p:cNvPr>
          <p:cNvSpPr>
            <a:spLocks noChangeArrowheads="1"/>
          </p:cNvSpPr>
          <p:nvPr/>
        </p:nvSpPr>
        <p:spPr bwMode="auto">
          <a:xfrm>
            <a:off x="3059113" y="5013325"/>
            <a:ext cx="1296987" cy="1152525"/>
          </a:xfrm>
          <a:prstGeom prst="ellipse">
            <a:avLst/>
          </a:prstGeom>
          <a:noFill/>
          <a:ln w="25400">
            <a:solidFill>
              <a:srgbClr val="2515F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282714" name="Text Box 90">
            <a:extLst>
              <a:ext uri="{FF2B5EF4-FFF2-40B4-BE49-F238E27FC236}">
                <a16:creationId xmlns:a16="http://schemas.microsoft.com/office/drawing/2014/main" id="{792638EC-6FF0-4492-BD84-0976C24B5D54}"/>
              </a:ext>
            </a:extLst>
          </p:cNvPr>
          <p:cNvSpPr txBox="1">
            <a:spLocks noChangeArrowheads="1"/>
          </p:cNvSpPr>
          <p:nvPr/>
        </p:nvSpPr>
        <p:spPr bwMode="auto">
          <a:xfrm>
            <a:off x="4140200" y="3789363"/>
            <a:ext cx="147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l-BE" altLang="nl-BE" sz="1400" b="1">
                <a:solidFill>
                  <a:srgbClr val="2515F5"/>
                </a:solidFill>
              </a:rPr>
              <a:t>Aanwezigheid?</a:t>
            </a:r>
            <a:endParaRPr lang="nl-NL" altLang="nl-BE" sz="1400" b="1">
              <a:solidFill>
                <a:srgbClr val="2515F5"/>
              </a:solidFill>
            </a:endParaRPr>
          </a:p>
        </p:txBody>
      </p:sp>
      <p:sp>
        <p:nvSpPr>
          <p:cNvPr id="282715" name="Oval 91">
            <a:extLst>
              <a:ext uri="{FF2B5EF4-FFF2-40B4-BE49-F238E27FC236}">
                <a16:creationId xmlns:a16="http://schemas.microsoft.com/office/drawing/2014/main" id="{FC290697-6184-4007-8098-68C97FBB5787}"/>
              </a:ext>
            </a:extLst>
          </p:cNvPr>
          <p:cNvSpPr>
            <a:spLocks noChangeArrowheads="1"/>
          </p:cNvSpPr>
          <p:nvPr/>
        </p:nvSpPr>
        <p:spPr bwMode="auto">
          <a:xfrm>
            <a:off x="4067175" y="3357563"/>
            <a:ext cx="1584325" cy="793750"/>
          </a:xfrm>
          <a:prstGeom prst="ellipse">
            <a:avLst/>
          </a:prstGeom>
          <a:noFill/>
          <a:ln w="25400">
            <a:solidFill>
              <a:srgbClr val="2515F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282716" name="Text Box 92">
            <a:extLst>
              <a:ext uri="{FF2B5EF4-FFF2-40B4-BE49-F238E27FC236}">
                <a16:creationId xmlns:a16="http://schemas.microsoft.com/office/drawing/2014/main" id="{D6524A2F-F156-44BA-80EA-424D50EEF4F8}"/>
              </a:ext>
            </a:extLst>
          </p:cNvPr>
          <p:cNvSpPr txBox="1">
            <a:spLocks noChangeArrowheads="1"/>
          </p:cNvSpPr>
          <p:nvPr/>
        </p:nvSpPr>
        <p:spPr bwMode="auto">
          <a:xfrm>
            <a:off x="1835150" y="6021388"/>
            <a:ext cx="14271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l-BE" altLang="nl-BE" sz="1400" b="1">
                <a:solidFill>
                  <a:srgbClr val="2515F5"/>
                </a:solidFill>
              </a:rPr>
              <a:t>Normale prijs?</a:t>
            </a:r>
            <a:endParaRPr lang="nl-NL" altLang="nl-BE" sz="1400" b="1">
              <a:solidFill>
                <a:srgbClr val="2515F5"/>
              </a:solidFill>
            </a:endParaRPr>
          </a:p>
        </p:txBody>
      </p:sp>
      <p:sp>
        <p:nvSpPr>
          <p:cNvPr id="282717" name="Oval 93">
            <a:extLst>
              <a:ext uri="{FF2B5EF4-FFF2-40B4-BE49-F238E27FC236}">
                <a16:creationId xmlns:a16="http://schemas.microsoft.com/office/drawing/2014/main" id="{284FBC14-8918-4C6C-9BBA-CDF488CF92D7}"/>
              </a:ext>
            </a:extLst>
          </p:cNvPr>
          <p:cNvSpPr>
            <a:spLocks noChangeArrowheads="1"/>
          </p:cNvSpPr>
          <p:nvPr/>
        </p:nvSpPr>
        <p:spPr bwMode="auto">
          <a:xfrm rot="-1531485">
            <a:off x="5522913" y="3527425"/>
            <a:ext cx="3341687" cy="1039813"/>
          </a:xfrm>
          <a:prstGeom prst="ellipse">
            <a:avLst/>
          </a:prstGeom>
          <a:noFill/>
          <a:ln w="25400">
            <a:solidFill>
              <a:srgbClr val="2515F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282718" name="Text Box 94">
            <a:extLst>
              <a:ext uri="{FF2B5EF4-FFF2-40B4-BE49-F238E27FC236}">
                <a16:creationId xmlns:a16="http://schemas.microsoft.com/office/drawing/2014/main" id="{21829608-3952-44CC-BC8B-6D8F5A9B27E2}"/>
              </a:ext>
            </a:extLst>
          </p:cNvPr>
          <p:cNvSpPr txBox="1">
            <a:spLocks noChangeArrowheads="1"/>
          </p:cNvSpPr>
          <p:nvPr/>
        </p:nvSpPr>
        <p:spPr bwMode="auto">
          <a:xfrm rot="-1471848">
            <a:off x="6784975" y="3716338"/>
            <a:ext cx="13938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l-BE" altLang="nl-BE" sz="1400" b="1">
                <a:solidFill>
                  <a:srgbClr val="2515F5"/>
                </a:solidFill>
              </a:rPr>
              <a:t>Niet geboekte </a:t>
            </a:r>
          </a:p>
          <a:p>
            <a:pPr algn="ctr"/>
            <a:r>
              <a:rPr lang="nl-BE" altLang="nl-BE" sz="1400" b="1">
                <a:solidFill>
                  <a:srgbClr val="2515F5"/>
                </a:solidFill>
              </a:rPr>
              <a:t>schulden?</a:t>
            </a:r>
            <a:endParaRPr lang="nl-NL" altLang="nl-BE" sz="1400" b="1">
              <a:solidFill>
                <a:srgbClr val="2515F5"/>
              </a:solidFill>
            </a:endParaRPr>
          </a:p>
        </p:txBody>
      </p:sp>
      <p:sp>
        <p:nvSpPr>
          <p:cNvPr id="97" name="Oval 89">
            <a:extLst>
              <a:ext uri="{FF2B5EF4-FFF2-40B4-BE49-F238E27FC236}">
                <a16:creationId xmlns:a16="http://schemas.microsoft.com/office/drawing/2014/main" id="{91802D99-7778-4E75-8EC6-71C83EE87A8E}"/>
              </a:ext>
            </a:extLst>
          </p:cNvPr>
          <p:cNvSpPr>
            <a:spLocks noChangeArrowheads="1"/>
          </p:cNvSpPr>
          <p:nvPr/>
        </p:nvSpPr>
        <p:spPr bwMode="auto">
          <a:xfrm>
            <a:off x="5820260" y="1699513"/>
            <a:ext cx="1296987" cy="578456"/>
          </a:xfrm>
          <a:prstGeom prst="ellipse">
            <a:avLst/>
          </a:prstGeom>
          <a:noFill/>
          <a:ln w="25400">
            <a:solidFill>
              <a:srgbClr val="2515F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98" name="Text Box 79">
            <a:extLst>
              <a:ext uri="{FF2B5EF4-FFF2-40B4-BE49-F238E27FC236}">
                <a16:creationId xmlns:a16="http://schemas.microsoft.com/office/drawing/2014/main" id="{2015BD3D-ADB3-4487-86AC-666EE701AD33}"/>
              </a:ext>
            </a:extLst>
          </p:cNvPr>
          <p:cNvSpPr txBox="1">
            <a:spLocks noChangeArrowheads="1"/>
          </p:cNvSpPr>
          <p:nvPr/>
        </p:nvSpPr>
        <p:spPr bwMode="auto">
          <a:xfrm>
            <a:off x="5904511" y="1434753"/>
            <a:ext cx="242547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l-BE" altLang="nl-BE" sz="1400" b="1" dirty="0" err="1">
                <a:solidFill>
                  <a:srgbClr val="2515F5"/>
                </a:solidFill>
              </a:rPr>
              <a:t>Inbaarheid</a:t>
            </a:r>
            <a:r>
              <a:rPr lang="nl-BE" altLang="nl-BE" sz="1400" b="1" dirty="0">
                <a:solidFill>
                  <a:srgbClr val="2515F5"/>
                </a:solidFill>
              </a:rPr>
              <a:t>? Getrouw beeld JR</a:t>
            </a:r>
            <a:endParaRPr lang="nl-NL" altLang="nl-BE" sz="1400" b="1" dirty="0">
              <a:solidFill>
                <a:srgbClr val="2515F5"/>
              </a:solidFill>
            </a:endParaRPr>
          </a:p>
        </p:txBody>
      </p:sp>
      <p:sp>
        <p:nvSpPr>
          <p:cNvPr id="99" name="Oval 89">
            <a:extLst>
              <a:ext uri="{FF2B5EF4-FFF2-40B4-BE49-F238E27FC236}">
                <a16:creationId xmlns:a16="http://schemas.microsoft.com/office/drawing/2014/main" id="{260EDC6A-79F4-451E-9857-A4C8D258EA42}"/>
              </a:ext>
            </a:extLst>
          </p:cNvPr>
          <p:cNvSpPr>
            <a:spLocks noChangeArrowheads="1"/>
          </p:cNvSpPr>
          <p:nvPr/>
        </p:nvSpPr>
        <p:spPr bwMode="auto">
          <a:xfrm>
            <a:off x="3896155" y="1742530"/>
            <a:ext cx="1296987" cy="442313"/>
          </a:xfrm>
          <a:prstGeom prst="ellipse">
            <a:avLst/>
          </a:prstGeom>
          <a:noFill/>
          <a:ln w="25400">
            <a:solidFill>
              <a:srgbClr val="2515F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dirty="0"/>
          </a:p>
        </p:txBody>
      </p:sp>
      <p:sp>
        <p:nvSpPr>
          <p:cNvPr id="100" name="Text Box 79">
            <a:extLst>
              <a:ext uri="{FF2B5EF4-FFF2-40B4-BE49-F238E27FC236}">
                <a16:creationId xmlns:a16="http://schemas.microsoft.com/office/drawing/2014/main" id="{92BD490B-B36B-4F78-A709-5992902DF573}"/>
              </a:ext>
            </a:extLst>
          </p:cNvPr>
          <p:cNvSpPr txBox="1">
            <a:spLocks noChangeArrowheads="1"/>
          </p:cNvSpPr>
          <p:nvPr/>
        </p:nvSpPr>
        <p:spPr bwMode="auto">
          <a:xfrm>
            <a:off x="3775740" y="1473622"/>
            <a:ext cx="19535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l-BE" altLang="nl-BE" sz="1400" b="1" dirty="0">
                <a:solidFill>
                  <a:srgbClr val="2515F5"/>
                </a:solidFill>
              </a:rPr>
              <a:t>Volledigheid facturatie?</a:t>
            </a:r>
            <a:endParaRPr lang="nl-NL" altLang="nl-BE" sz="1400" b="1" dirty="0">
              <a:solidFill>
                <a:srgbClr val="2515F5"/>
              </a:solidFill>
            </a:endParaRPr>
          </a:p>
        </p:txBody>
      </p:sp>
      <p:sp>
        <p:nvSpPr>
          <p:cNvPr id="101" name="Oval 89">
            <a:extLst>
              <a:ext uri="{FF2B5EF4-FFF2-40B4-BE49-F238E27FC236}">
                <a16:creationId xmlns:a16="http://schemas.microsoft.com/office/drawing/2014/main" id="{B12FAAB3-1F7C-4A29-8F79-6101467C0EE1}"/>
              </a:ext>
            </a:extLst>
          </p:cNvPr>
          <p:cNvSpPr>
            <a:spLocks noChangeArrowheads="1"/>
          </p:cNvSpPr>
          <p:nvPr/>
        </p:nvSpPr>
        <p:spPr bwMode="auto">
          <a:xfrm>
            <a:off x="3722120" y="2221955"/>
            <a:ext cx="1553143" cy="442313"/>
          </a:xfrm>
          <a:prstGeom prst="ellipse">
            <a:avLst/>
          </a:prstGeom>
          <a:noFill/>
          <a:ln w="25400">
            <a:solidFill>
              <a:srgbClr val="2515F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102" name="Text Box 79">
            <a:extLst>
              <a:ext uri="{FF2B5EF4-FFF2-40B4-BE49-F238E27FC236}">
                <a16:creationId xmlns:a16="http://schemas.microsoft.com/office/drawing/2014/main" id="{363ACAD8-667B-4C24-8E25-A8F8B682EC6A}"/>
              </a:ext>
            </a:extLst>
          </p:cNvPr>
          <p:cNvSpPr txBox="1">
            <a:spLocks noChangeArrowheads="1"/>
          </p:cNvSpPr>
          <p:nvPr/>
        </p:nvSpPr>
        <p:spPr bwMode="auto">
          <a:xfrm>
            <a:off x="3900488" y="2405009"/>
            <a:ext cx="126169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l-BE" altLang="nl-BE" sz="1400" b="1" dirty="0">
                <a:solidFill>
                  <a:srgbClr val="2515F5"/>
                </a:solidFill>
              </a:rPr>
              <a:t>Bedrijfsmatig?</a:t>
            </a:r>
            <a:endParaRPr lang="nl-NL" altLang="nl-BE" sz="1400" b="1" dirty="0">
              <a:solidFill>
                <a:srgbClr val="2515F5"/>
              </a:solidFill>
            </a:endParaRPr>
          </a:p>
        </p:txBody>
      </p:sp>
      <p:sp>
        <p:nvSpPr>
          <p:cNvPr id="103" name="Oval 89">
            <a:extLst>
              <a:ext uri="{FF2B5EF4-FFF2-40B4-BE49-F238E27FC236}">
                <a16:creationId xmlns:a16="http://schemas.microsoft.com/office/drawing/2014/main" id="{9615E5A4-3F9C-4A27-8A11-7578478528F5}"/>
              </a:ext>
            </a:extLst>
          </p:cNvPr>
          <p:cNvSpPr>
            <a:spLocks noChangeArrowheads="1"/>
          </p:cNvSpPr>
          <p:nvPr/>
        </p:nvSpPr>
        <p:spPr bwMode="auto">
          <a:xfrm>
            <a:off x="7859284" y="2739267"/>
            <a:ext cx="1066270" cy="384934"/>
          </a:xfrm>
          <a:prstGeom prst="ellipse">
            <a:avLst/>
          </a:prstGeom>
          <a:noFill/>
          <a:ln w="25400">
            <a:solidFill>
              <a:srgbClr val="2515F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105" name="Text Box 79">
            <a:extLst>
              <a:ext uri="{FF2B5EF4-FFF2-40B4-BE49-F238E27FC236}">
                <a16:creationId xmlns:a16="http://schemas.microsoft.com/office/drawing/2014/main" id="{D9E36045-6F0E-4FE1-8F73-5483F733DE6B}"/>
              </a:ext>
            </a:extLst>
          </p:cNvPr>
          <p:cNvSpPr txBox="1">
            <a:spLocks noChangeArrowheads="1"/>
          </p:cNvSpPr>
          <p:nvPr/>
        </p:nvSpPr>
        <p:spPr bwMode="auto">
          <a:xfrm>
            <a:off x="7620241" y="2647593"/>
            <a:ext cx="17019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nl-BE" altLang="nl-BE" sz="1400" b="1" dirty="0">
                <a:solidFill>
                  <a:srgbClr val="2515F5"/>
                </a:solidFill>
              </a:rPr>
              <a:t>Redelijkheid met oog op </a:t>
            </a:r>
            <a:r>
              <a:rPr lang="nl-BE" altLang="nl-BE" sz="1400" b="1" dirty="0" err="1">
                <a:solidFill>
                  <a:srgbClr val="2515F5"/>
                </a:solidFill>
              </a:rPr>
              <a:t>terugbet</a:t>
            </a:r>
            <a:r>
              <a:rPr lang="nl-BE" altLang="nl-BE" sz="1400" b="1" dirty="0">
                <a:solidFill>
                  <a:srgbClr val="2515F5"/>
                </a:solidFill>
              </a:rPr>
              <a:t>?</a:t>
            </a:r>
            <a:endParaRPr lang="nl-NL" altLang="nl-BE" sz="1400" b="1" dirty="0">
              <a:solidFill>
                <a:srgbClr val="2515F5"/>
              </a:solidFill>
            </a:endParaRPr>
          </a:p>
        </p:txBody>
      </p:sp>
      <p:sp>
        <p:nvSpPr>
          <p:cNvPr id="106" name="Oval 89">
            <a:extLst>
              <a:ext uri="{FF2B5EF4-FFF2-40B4-BE49-F238E27FC236}">
                <a16:creationId xmlns:a16="http://schemas.microsoft.com/office/drawing/2014/main" id="{A83E0E09-DF85-40E4-B5AC-B60CDF7CDF64}"/>
              </a:ext>
            </a:extLst>
          </p:cNvPr>
          <p:cNvSpPr>
            <a:spLocks noChangeArrowheads="1"/>
          </p:cNvSpPr>
          <p:nvPr/>
        </p:nvSpPr>
        <p:spPr bwMode="auto">
          <a:xfrm>
            <a:off x="7847013" y="2236788"/>
            <a:ext cx="1138237" cy="384302"/>
          </a:xfrm>
          <a:prstGeom prst="ellipse">
            <a:avLst/>
          </a:prstGeom>
          <a:noFill/>
          <a:ln w="25400">
            <a:solidFill>
              <a:srgbClr val="2515F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107" name="Text Box 79">
            <a:extLst>
              <a:ext uri="{FF2B5EF4-FFF2-40B4-BE49-F238E27FC236}">
                <a16:creationId xmlns:a16="http://schemas.microsoft.com/office/drawing/2014/main" id="{229ACE0A-A3B6-40E9-A7BD-7A79D7553DB7}"/>
              </a:ext>
            </a:extLst>
          </p:cNvPr>
          <p:cNvSpPr txBox="1">
            <a:spLocks noChangeArrowheads="1"/>
          </p:cNvSpPr>
          <p:nvPr/>
        </p:nvSpPr>
        <p:spPr bwMode="auto">
          <a:xfrm>
            <a:off x="7631694" y="1783080"/>
            <a:ext cx="17019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nl-BE" altLang="nl-BE" sz="1400" b="1" dirty="0" err="1">
                <a:solidFill>
                  <a:srgbClr val="2515F5"/>
                </a:solidFill>
              </a:rPr>
              <a:t>Vostorting</a:t>
            </a:r>
            <a:r>
              <a:rPr lang="nl-BE" altLang="nl-BE" sz="1400" b="1" dirty="0">
                <a:solidFill>
                  <a:srgbClr val="2515F5"/>
                </a:solidFill>
              </a:rPr>
              <a:t> in </a:t>
            </a:r>
            <a:r>
              <a:rPr lang="nl-BE" altLang="nl-BE" sz="1400" b="1" dirty="0" err="1">
                <a:solidFill>
                  <a:srgbClr val="2515F5"/>
                </a:solidFill>
              </a:rPr>
              <a:t>specieën</a:t>
            </a:r>
            <a:r>
              <a:rPr lang="nl-BE" altLang="nl-BE" sz="1400" b="1" dirty="0">
                <a:solidFill>
                  <a:srgbClr val="2515F5"/>
                </a:solidFill>
              </a:rPr>
              <a:t>?</a:t>
            </a:r>
            <a:endParaRPr lang="nl-NL" altLang="nl-BE" sz="1400" b="1" dirty="0">
              <a:solidFill>
                <a:srgbClr val="2515F5"/>
              </a:solidFill>
            </a:endParaRPr>
          </a:p>
        </p:txBody>
      </p:sp>
      <p:sp>
        <p:nvSpPr>
          <p:cNvPr id="108" name="Oval 89">
            <a:extLst>
              <a:ext uri="{FF2B5EF4-FFF2-40B4-BE49-F238E27FC236}">
                <a16:creationId xmlns:a16="http://schemas.microsoft.com/office/drawing/2014/main" id="{145E5717-FA7A-4CCA-9A29-4FB1179974F6}"/>
              </a:ext>
            </a:extLst>
          </p:cNvPr>
          <p:cNvSpPr>
            <a:spLocks noChangeArrowheads="1"/>
          </p:cNvSpPr>
          <p:nvPr/>
        </p:nvSpPr>
        <p:spPr bwMode="auto">
          <a:xfrm>
            <a:off x="726558" y="1749298"/>
            <a:ext cx="1138237" cy="384302"/>
          </a:xfrm>
          <a:prstGeom prst="ellipse">
            <a:avLst/>
          </a:prstGeom>
          <a:noFill/>
          <a:ln w="25400">
            <a:solidFill>
              <a:srgbClr val="2515F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109" name="Text Box 79">
            <a:extLst>
              <a:ext uri="{FF2B5EF4-FFF2-40B4-BE49-F238E27FC236}">
                <a16:creationId xmlns:a16="http://schemas.microsoft.com/office/drawing/2014/main" id="{2DAD68C0-8972-4B54-AB75-EE5E54EBB17D}"/>
              </a:ext>
            </a:extLst>
          </p:cNvPr>
          <p:cNvSpPr txBox="1">
            <a:spLocks noChangeArrowheads="1"/>
          </p:cNvSpPr>
          <p:nvPr/>
        </p:nvSpPr>
        <p:spPr bwMode="auto">
          <a:xfrm>
            <a:off x="223478" y="1260009"/>
            <a:ext cx="17019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nl-BE" altLang="nl-BE" sz="1400" b="1" dirty="0" err="1">
                <a:solidFill>
                  <a:srgbClr val="2515F5"/>
                </a:solidFill>
              </a:rPr>
              <a:t>Ontdraging</a:t>
            </a:r>
            <a:r>
              <a:rPr lang="nl-BE" altLang="nl-BE" sz="1400" b="1" dirty="0">
                <a:solidFill>
                  <a:srgbClr val="2515F5"/>
                </a:solidFill>
              </a:rPr>
              <a:t> </a:t>
            </a:r>
            <a:r>
              <a:rPr lang="nl-BE" altLang="nl-BE" sz="1400" b="1" dirty="0" err="1">
                <a:solidFill>
                  <a:srgbClr val="2515F5"/>
                </a:solidFill>
              </a:rPr>
              <a:t>immat</a:t>
            </a:r>
            <a:r>
              <a:rPr lang="nl-BE" altLang="nl-BE" sz="1400" b="1" dirty="0">
                <a:solidFill>
                  <a:srgbClr val="2515F5"/>
                </a:solidFill>
              </a:rPr>
              <a:t>. bestanddelen?</a:t>
            </a:r>
            <a:endParaRPr lang="nl-NL" altLang="nl-BE" sz="1400" b="1" dirty="0">
              <a:solidFill>
                <a:srgbClr val="2515F5"/>
              </a:solidFill>
            </a:endParaRPr>
          </a:p>
        </p:txBody>
      </p:sp>
      <p:pic>
        <p:nvPicPr>
          <p:cNvPr id="110" name="Picture 109">
            <a:extLst>
              <a:ext uri="{FF2B5EF4-FFF2-40B4-BE49-F238E27FC236}">
                <a16:creationId xmlns:a16="http://schemas.microsoft.com/office/drawing/2014/main" id="{692E60AC-DD2D-4DF4-B09C-B72156C084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Tree>
    <p:extLst>
      <p:ext uri="{BB962C8B-B14F-4D97-AF65-F5344CB8AC3E}">
        <p14:creationId xmlns:p14="http://schemas.microsoft.com/office/powerpoint/2010/main" val="2681815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2702"/>
                                        </p:tgtEl>
                                        <p:attrNameLst>
                                          <p:attrName>style.visibility</p:attrName>
                                        </p:attrNameLst>
                                      </p:cBhvr>
                                      <p:to>
                                        <p:strVal val="visible"/>
                                      </p:to>
                                    </p:set>
                                    <p:animEffect transition="in" filter="fade">
                                      <p:cBhvr>
                                        <p:cTn id="7" dur="2000"/>
                                        <p:tgtEl>
                                          <p:spTgt spid="2827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2703"/>
                                        </p:tgtEl>
                                        <p:attrNameLst>
                                          <p:attrName>style.visibility</p:attrName>
                                        </p:attrNameLst>
                                      </p:cBhvr>
                                      <p:to>
                                        <p:strVal val="visible"/>
                                      </p:to>
                                    </p:set>
                                    <p:animEffect transition="in" filter="fade">
                                      <p:cBhvr>
                                        <p:cTn id="10" dur="2000"/>
                                        <p:tgtEl>
                                          <p:spTgt spid="282703"/>
                                        </p:tgtEl>
                                      </p:cBhvr>
                                    </p:animEffect>
                                  </p:childTnLst>
                                </p:cTn>
                              </p:par>
                            </p:childTnLst>
                          </p:cTn>
                        </p:par>
                        <p:par>
                          <p:cTn id="11" fill="hold" nodeType="afterGroup">
                            <p:stCondLst>
                              <p:cond delay="2000"/>
                            </p:stCondLst>
                            <p:childTnLst>
                              <p:par>
                                <p:cTn id="12" presetID="10" presetClass="exit" presetSubtype="0" fill="hold" nodeType="afterEffect">
                                  <p:stCondLst>
                                    <p:cond delay="0"/>
                                  </p:stCondLst>
                                  <p:childTnLst>
                                    <p:animEffect transition="out" filter="fade">
                                      <p:cBhvr>
                                        <p:cTn id="13" dur="2000"/>
                                        <p:tgtEl>
                                          <p:spTgt spid="282702"/>
                                        </p:tgtEl>
                                      </p:cBhvr>
                                    </p:animEffect>
                                    <p:set>
                                      <p:cBhvr>
                                        <p:cTn id="14" dur="1" fill="hold">
                                          <p:stCondLst>
                                            <p:cond delay="1999"/>
                                          </p:stCondLst>
                                        </p:cTn>
                                        <p:tgtEl>
                                          <p:spTgt spid="282702"/>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282701"/>
                                        </p:tgtEl>
                                        <p:attrNameLst>
                                          <p:attrName>style.visibility</p:attrName>
                                        </p:attrNameLst>
                                      </p:cBhvr>
                                      <p:to>
                                        <p:strVal val="visible"/>
                                      </p:to>
                                    </p:set>
                                    <p:animEffect transition="in" filter="fade">
                                      <p:cBhvr>
                                        <p:cTn id="17" dur="2000"/>
                                        <p:tgtEl>
                                          <p:spTgt spid="282701"/>
                                        </p:tgtEl>
                                      </p:cBhvr>
                                    </p:animEffect>
                                  </p:childTnLst>
                                </p:cTn>
                              </p:par>
                            </p:childTnLst>
                          </p:cTn>
                        </p:par>
                        <p:par>
                          <p:cTn id="18" fill="hold" nodeType="afterGroup">
                            <p:stCondLst>
                              <p:cond delay="4000"/>
                            </p:stCondLst>
                            <p:childTnLst>
                              <p:par>
                                <p:cTn id="19" presetID="10" presetClass="exit" presetSubtype="0" fill="hold" nodeType="afterEffect">
                                  <p:stCondLst>
                                    <p:cond delay="200"/>
                                  </p:stCondLst>
                                  <p:childTnLst>
                                    <p:animEffect transition="out" filter="fade">
                                      <p:cBhvr>
                                        <p:cTn id="20" dur="2000"/>
                                        <p:tgtEl>
                                          <p:spTgt spid="282701"/>
                                        </p:tgtEl>
                                      </p:cBhvr>
                                    </p:animEffect>
                                    <p:set>
                                      <p:cBhvr>
                                        <p:cTn id="21" dur="1" fill="hold">
                                          <p:stCondLst>
                                            <p:cond delay="1999"/>
                                          </p:stCondLst>
                                        </p:cTn>
                                        <p:tgtEl>
                                          <p:spTgt spid="282701"/>
                                        </p:tgtEl>
                                        <p:attrNameLst>
                                          <p:attrName>style.visibility</p:attrName>
                                        </p:attrNameLst>
                                      </p:cBhvr>
                                      <p:to>
                                        <p:strVal val="hidden"/>
                                      </p:to>
                                    </p:set>
                                  </p:childTnLst>
                                </p:cTn>
                              </p:par>
                              <p:par>
                                <p:cTn id="22" presetID="10" presetClass="entr" presetSubtype="0" fill="hold" nodeType="withEffect">
                                  <p:stCondLst>
                                    <p:cond delay="200"/>
                                  </p:stCondLst>
                                  <p:childTnLst>
                                    <p:set>
                                      <p:cBhvr>
                                        <p:cTn id="23" dur="1" fill="hold">
                                          <p:stCondLst>
                                            <p:cond delay="0"/>
                                          </p:stCondLst>
                                        </p:cTn>
                                        <p:tgtEl>
                                          <p:spTgt spid="282702"/>
                                        </p:tgtEl>
                                        <p:attrNameLst>
                                          <p:attrName>style.visibility</p:attrName>
                                        </p:attrNameLst>
                                      </p:cBhvr>
                                      <p:to>
                                        <p:strVal val="visible"/>
                                      </p:to>
                                    </p:set>
                                    <p:animEffect transition="in" filter="fade">
                                      <p:cBhvr>
                                        <p:cTn id="24" dur="2000"/>
                                        <p:tgtEl>
                                          <p:spTgt spid="28270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282713"/>
                                        </p:tgtEl>
                                        <p:attrNameLst>
                                          <p:attrName>style.visibility</p:attrName>
                                        </p:attrNameLst>
                                      </p:cBhvr>
                                      <p:to>
                                        <p:strVal val="visible"/>
                                      </p:to>
                                    </p:set>
                                    <p:animEffect transition="in" filter="fade">
                                      <p:cBhvr>
                                        <p:cTn id="29" dur="2000"/>
                                        <p:tgtEl>
                                          <p:spTgt spid="2827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282710"/>
                                        </p:tgtEl>
                                        <p:attrNameLst>
                                          <p:attrName>style.visibility</p:attrName>
                                        </p:attrNameLst>
                                      </p:cBhvr>
                                      <p:to>
                                        <p:strVal val="visible"/>
                                      </p:to>
                                    </p:set>
                                    <p:animEffect transition="in" filter="fade">
                                      <p:cBhvr>
                                        <p:cTn id="34" dur="2000"/>
                                        <p:tgtEl>
                                          <p:spTgt spid="2827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2709"/>
                                        </p:tgtEl>
                                        <p:attrNameLst>
                                          <p:attrName>style.visibility</p:attrName>
                                        </p:attrNameLst>
                                      </p:cBhvr>
                                      <p:to>
                                        <p:strVal val="visible"/>
                                      </p:to>
                                    </p:set>
                                    <p:animEffect transition="in" filter="fade">
                                      <p:cBhvr>
                                        <p:cTn id="39" dur="2000"/>
                                        <p:tgtEl>
                                          <p:spTgt spid="28270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2716"/>
                                        </p:tgtEl>
                                        <p:attrNameLst>
                                          <p:attrName>style.visibility</p:attrName>
                                        </p:attrNameLst>
                                      </p:cBhvr>
                                      <p:to>
                                        <p:strVal val="visible"/>
                                      </p:to>
                                    </p:set>
                                    <p:animEffect transition="in" filter="fade">
                                      <p:cBhvr>
                                        <p:cTn id="44" dur="2000"/>
                                        <p:tgtEl>
                                          <p:spTgt spid="28271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282706"/>
                                        </p:tgtEl>
                                        <p:attrNameLst>
                                          <p:attrName>style.visibility</p:attrName>
                                        </p:attrNameLst>
                                      </p:cBhvr>
                                      <p:to>
                                        <p:strVal val="visible"/>
                                      </p:to>
                                    </p:set>
                                    <p:animEffect transition="in" filter="fade">
                                      <p:cBhvr>
                                        <p:cTn id="49" dur="2000"/>
                                        <p:tgtEl>
                                          <p:spTgt spid="28270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2704"/>
                                        </p:tgtEl>
                                        <p:attrNameLst>
                                          <p:attrName>style.visibility</p:attrName>
                                        </p:attrNameLst>
                                      </p:cBhvr>
                                      <p:to>
                                        <p:strVal val="visible"/>
                                      </p:to>
                                    </p:set>
                                    <p:animEffect transition="in" filter="fade">
                                      <p:cBhvr>
                                        <p:cTn id="54" dur="2000"/>
                                        <p:tgtEl>
                                          <p:spTgt spid="28270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2705"/>
                                        </p:tgtEl>
                                        <p:attrNameLst>
                                          <p:attrName>style.visibility</p:attrName>
                                        </p:attrNameLst>
                                      </p:cBhvr>
                                      <p:to>
                                        <p:strVal val="visible"/>
                                      </p:to>
                                    </p:set>
                                    <p:animEffect transition="in" filter="fade">
                                      <p:cBhvr>
                                        <p:cTn id="59" dur="2000"/>
                                        <p:tgtEl>
                                          <p:spTgt spid="28270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282708"/>
                                        </p:tgtEl>
                                        <p:attrNameLst>
                                          <p:attrName>style.visibility</p:attrName>
                                        </p:attrNameLst>
                                      </p:cBhvr>
                                      <p:to>
                                        <p:strVal val="visible"/>
                                      </p:to>
                                    </p:set>
                                    <p:animEffect transition="in" filter="fade">
                                      <p:cBhvr>
                                        <p:cTn id="64" dur="2000"/>
                                        <p:tgtEl>
                                          <p:spTgt spid="28270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82707"/>
                                        </p:tgtEl>
                                        <p:attrNameLst>
                                          <p:attrName>style.visibility</p:attrName>
                                        </p:attrNameLst>
                                      </p:cBhvr>
                                      <p:to>
                                        <p:strVal val="visible"/>
                                      </p:to>
                                    </p:set>
                                    <p:animEffect transition="in" filter="fade">
                                      <p:cBhvr>
                                        <p:cTn id="69" dur="2000"/>
                                        <p:tgtEl>
                                          <p:spTgt spid="28270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nodeType="clickEffect">
                                  <p:stCondLst>
                                    <p:cond delay="0"/>
                                  </p:stCondLst>
                                  <p:childTnLst>
                                    <p:set>
                                      <p:cBhvr>
                                        <p:cTn id="73" dur="1" fill="hold">
                                          <p:stCondLst>
                                            <p:cond delay="0"/>
                                          </p:stCondLst>
                                        </p:cTn>
                                        <p:tgtEl>
                                          <p:spTgt spid="282715"/>
                                        </p:tgtEl>
                                        <p:attrNameLst>
                                          <p:attrName>style.visibility</p:attrName>
                                        </p:attrNameLst>
                                      </p:cBhvr>
                                      <p:to>
                                        <p:strVal val="visible"/>
                                      </p:to>
                                    </p:set>
                                    <p:animEffect transition="in" filter="fade">
                                      <p:cBhvr>
                                        <p:cTn id="74" dur="2000"/>
                                        <p:tgtEl>
                                          <p:spTgt spid="28271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82714"/>
                                        </p:tgtEl>
                                        <p:attrNameLst>
                                          <p:attrName>style.visibility</p:attrName>
                                        </p:attrNameLst>
                                      </p:cBhvr>
                                      <p:to>
                                        <p:strVal val="visible"/>
                                      </p:to>
                                    </p:set>
                                    <p:animEffect transition="in" filter="fade">
                                      <p:cBhvr>
                                        <p:cTn id="79" dur="2000"/>
                                        <p:tgtEl>
                                          <p:spTgt spid="282714"/>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nodeType="clickEffect">
                                  <p:stCondLst>
                                    <p:cond delay="0"/>
                                  </p:stCondLst>
                                  <p:childTnLst>
                                    <p:set>
                                      <p:cBhvr>
                                        <p:cTn id="83" dur="1" fill="hold">
                                          <p:stCondLst>
                                            <p:cond delay="0"/>
                                          </p:stCondLst>
                                        </p:cTn>
                                        <p:tgtEl>
                                          <p:spTgt spid="282711"/>
                                        </p:tgtEl>
                                        <p:attrNameLst>
                                          <p:attrName>style.visibility</p:attrName>
                                        </p:attrNameLst>
                                      </p:cBhvr>
                                      <p:to>
                                        <p:strVal val="visible"/>
                                      </p:to>
                                    </p:set>
                                    <p:animEffect transition="in" filter="fade">
                                      <p:cBhvr>
                                        <p:cTn id="84" dur="2000"/>
                                        <p:tgtEl>
                                          <p:spTgt spid="28271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82712"/>
                                        </p:tgtEl>
                                        <p:attrNameLst>
                                          <p:attrName>style.visibility</p:attrName>
                                        </p:attrNameLst>
                                      </p:cBhvr>
                                      <p:to>
                                        <p:strVal val="visible"/>
                                      </p:to>
                                    </p:set>
                                    <p:animEffect transition="in" filter="fade">
                                      <p:cBhvr>
                                        <p:cTn id="89" dur="2000"/>
                                        <p:tgtEl>
                                          <p:spTgt spid="282712"/>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nodeType="clickEffect">
                                  <p:stCondLst>
                                    <p:cond delay="0"/>
                                  </p:stCondLst>
                                  <p:childTnLst>
                                    <p:set>
                                      <p:cBhvr>
                                        <p:cTn id="93" dur="1" fill="hold">
                                          <p:stCondLst>
                                            <p:cond delay="0"/>
                                          </p:stCondLst>
                                        </p:cTn>
                                        <p:tgtEl>
                                          <p:spTgt spid="282717"/>
                                        </p:tgtEl>
                                        <p:attrNameLst>
                                          <p:attrName>style.visibility</p:attrName>
                                        </p:attrNameLst>
                                      </p:cBhvr>
                                      <p:to>
                                        <p:strVal val="visible"/>
                                      </p:to>
                                    </p:set>
                                    <p:animEffect transition="in" filter="fade">
                                      <p:cBhvr>
                                        <p:cTn id="94" dur="2000"/>
                                        <p:tgtEl>
                                          <p:spTgt spid="282717"/>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82718"/>
                                        </p:tgtEl>
                                        <p:attrNameLst>
                                          <p:attrName>style.visibility</p:attrName>
                                        </p:attrNameLst>
                                      </p:cBhvr>
                                      <p:to>
                                        <p:strVal val="visible"/>
                                      </p:to>
                                    </p:set>
                                    <p:animEffect transition="in" filter="fade">
                                      <p:cBhvr>
                                        <p:cTn id="99" dur="2000"/>
                                        <p:tgtEl>
                                          <p:spTgt spid="282718"/>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2000"/>
                                        <p:tgtEl>
                                          <p:spTgt spid="97"/>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9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99"/>
                                        </p:tgtEl>
                                        <p:attrNameLst>
                                          <p:attrName>style.visibility</p:attrName>
                                        </p:attrNameLst>
                                      </p:cBhvr>
                                      <p:to>
                                        <p:strVal val="visible"/>
                                      </p:to>
                                    </p:set>
                                    <p:animEffect transition="in" filter="fade">
                                      <p:cBhvr>
                                        <p:cTn id="113" dur="2000"/>
                                        <p:tgtEl>
                                          <p:spTgt spid="99"/>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100"/>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2000"/>
                                        <p:tgtEl>
                                          <p:spTgt spid="101"/>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0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103"/>
                                        </p:tgtEl>
                                        <p:attrNameLst>
                                          <p:attrName>style.visibility</p:attrName>
                                        </p:attrNameLst>
                                      </p:cBhvr>
                                      <p:to>
                                        <p:strVal val="visible"/>
                                      </p:to>
                                    </p:set>
                                    <p:animEffect transition="in" filter="fade">
                                      <p:cBhvr>
                                        <p:cTn id="131" dur="2000"/>
                                        <p:tgtEl>
                                          <p:spTgt spid="103"/>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105"/>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106"/>
                                        </p:tgtEl>
                                        <p:attrNameLst>
                                          <p:attrName>style.visibility</p:attrName>
                                        </p:attrNameLst>
                                      </p:cBhvr>
                                      <p:to>
                                        <p:strVal val="visible"/>
                                      </p:to>
                                    </p:set>
                                    <p:animEffect transition="in" filter="fade">
                                      <p:cBhvr>
                                        <p:cTn id="140" dur="2000"/>
                                        <p:tgtEl>
                                          <p:spTgt spid="106"/>
                                        </p:tgtEl>
                                      </p:cBhvr>
                                    </p:animEffec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107"/>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108"/>
                                        </p:tgtEl>
                                        <p:attrNameLst>
                                          <p:attrName>style.visibility</p:attrName>
                                        </p:attrNameLst>
                                      </p:cBhvr>
                                      <p:to>
                                        <p:strVal val="visible"/>
                                      </p:to>
                                    </p:set>
                                    <p:animEffect transition="in" filter="fade">
                                      <p:cBhvr>
                                        <p:cTn id="149" dur="2000"/>
                                        <p:tgtEl>
                                          <p:spTgt spid="108"/>
                                        </p:tgtEl>
                                      </p:cBhvr>
                                    </p:animEffec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703" grpId="0"/>
      <p:bldP spid="282704" grpId="0"/>
      <p:bldP spid="282705" grpId="0"/>
      <p:bldP spid="282707" grpId="0"/>
      <p:bldP spid="282709" grpId="0"/>
      <p:bldP spid="282712" grpId="0"/>
      <p:bldP spid="282714" grpId="0"/>
      <p:bldP spid="282716" grpId="0"/>
      <p:bldP spid="282718" grpId="0"/>
      <p:bldP spid="98" grpId="0"/>
      <p:bldP spid="100" grpId="0"/>
      <p:bldP spid="102" grpId="0"/>
      <p:bldP spid="105" grpId="0"/>
      <p:bldP spid="107" grpId="0"/>
      <p:bldP spid="109"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 bronafbeelding bekijken">
            <a:extLst>
              <a:ext uri="{FF2B5EF4-FFF2-40B4-BE49-F238E27FC236}">
                <a16:creationId xmlns:a16="http://schemas.microsoft.com/office/drawing/2014/main" id="{D0E88728-06B8-4FB5-8B4C-EDE64C1A2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493" y="0"/>
            <a:ext cx="10065038" cy="56615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E990C9A-EE78-43C0-B6EB-623A02EFE0CB}"/>
              </a:ext>
            </a:extLst>
          </p:cNvPr>
          <p:cNvSpPr txBox="1"/>
          <p:nvPr/>
        </p:nvSpPr>
        <p:spPr>
          <a:xfrm>
            <a:off x="2531832" y="1571481"/>
            <a:ext cx="3703550" cy="1938992"/>
          </a:xfrm>
          <a:prstGeom prst="rect">
            <a:avLst/>
          </a:prstGeom>
          <a:noFill/>
        </p:spPr>
        <p:txBody>
          <a:bodyPr wrap="square" rtlCol="0">
            <a:spAutoFit/>
          </a:bodyPr>
          <a:lstStyle/>
          <a:p>
            <a:pPr algn="ctr"/>
            <a:r>
              <a:rPr lang="nl-BE" sz="4000" b="1" dirty="0">
                <a:solidFill>
                  <a:srgbClr val="FFFF00"/>
                </a:solidFill>
              </a:rPr>
              <a:t>GENESE VAN EEN FAILLISSEMENT</a:t>
            </a:r>
          </a:p>
        </p:txBody>
      </p:sp>
    </p:spTree>
    <p:extLst>
      <p:ext uri="{BB962C8B-B14F-4D97-AF65-F5344CB8AC3E}">
        <p14:creationId xmlns:p14="http://schemas.microsoft.com/office/powerpoint/2010/main" val="1397240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grpSp>
        <p:nvGrpSpPr>
          <p:cNvPr id="4" name="Group 3">
            <a:extLst>
              <a:ext uri="{FF2B5EF4-FFF2-40B4-BE49-F238E27FC236}">
                <a16:creationId xmlns:a16="http://schemas.microsoft.com/office/drawing/2014/main" id="{AF1F1162-3CC5-4FAB-B410-1473E0A13B0C}"/>
              </a:ext>
            </a:extLst>
          </p:cNvPr>
          <p:cNvGrpSpPr/>
          <p:nvPr/>
        </p:nvGrpSpPr>
        <p:grpSpPr>
          <a:xfrm>
            <a:off x="190124" y="-18106"/>
            <a:ext cx="8600222" cy="2933029"/>
            <a:chOff x="0" y="2006544"/>
            <a:chExt cx="8600222" cy="2933029"/>
          </a:xfrm>
        </p:grpSpPr>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079953" y="301476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7079953" y="3374806"/>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7079953" y="3606227"/>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5923514" y="439943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7908814" y="3258723"/>
              <a:ext cx="1013483" cy="369332"/>
            </a:xfrm>
            <a:prstGeom prst="rect">
              <a:avLst/>
            </a:prstGeom>
            <a:noFill/>
          </p:spPr>
          <p:txBody>
            <a:bodyPr wrap="none" rtlCol="0">
              <a:spAutoFit/>
            </a:bodyPr>
            <a:lstStyle/>
            <a:p>
              <a:r>
                <a:rPr lang="nl-BE" dirty="0">
                  <a:solidFill>
                    <a:srgbClr val="00B050"/>
                  </a:solidFill>
                </a:rPr>
                <a:t>Net-cash</a:t>
              </a:r>
            </a:p>
          </p:txBody>
        </p:sp>
        <p:sp>
          <p:nvSpPr>
            <p:cNvPr id="92" name="TextBox 91">
              <a:extLst>
                <a:ext uri="{FF2B5EF4-FFF2-40B4-BE49-F238E27FC236}">
                  <a16:creationId xmlns:a16="http://schemas.microsoft.com/office/drawing/2014/main" id="{3BF2AF88-27AE-4A0F-A2A2-FC95706ABFFD}"/>
                </a:ext>
              </a:extLst>
            </p:cNvPr>
            <p:cNvSpPr txBox="1"/>
            <p:nvPr/>
          </p:nvSpPr>
          <p:spPr>
            <a:xfrm>
              <a:off x="2913179" y="4570241"/>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94" name="Freeform: Shape 93">
              <a:extLst>
                <a:ext uri="{FF2B5EF4-FFF2-40B4-BE49-F238E27FC236}">
                  <a16:creationId xmlns:a16="http://schemas.microsoft.com/office/drawing/2014/main" id="{A9C10B4B-2294-43B5-A0D3-4D8AD6731EEB}"/>
                </a:ext>
              </a:extLst>
            </p:cNvPr>
            <p:cNvSpPr/>
            <p:nvPr/>
          </p:nvSpPr>
          <p:spPr>
            <a:xfrm>
              <a:off x="2974769" y="3265715"/>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tangle 95">
              <a:extLst>
                <a:ext uri="{FF2B5EF4-FFF2-40B4-BE49-F238E27FC236}">
                  <a16:creationId xmlns:a16="http://schemas.microsoft.com/office/drawing/2014/main" id="{0669F2CF-8FEF-4E75-8DF2-0165C2EE9541}"/>
                </a:ext>
              </a:extLst>
            </p:cNvPr>
            <p:cNvSpPr/>
            <p:nvPr/>
          </p:nvSpPr>
          <p:spPr>
            <a:xfrm>
              <a:off x="2986994" y="2549549"/>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Freeform: Shape 27">
              <a:extLst>
                <a:ext uri="{FF2B5EF4-FFF2-40B4-BE49-F238E27FC236}">
                  <a16:creationId xmlns:a16="http://schemas.microsoft.com/office/drawing/2014/main" id="{AEB77D9E-9D52-47C0-BB47-65DDF786AE94}"/>
                </a:ext>
              </a:extLst>
            </p:cNvPr>
            <p:cNvSpPr/>
            <p:nvPr/>
          </p:nvSpPr>
          <p:spPr>
            <a:xfrm>
              <a:off x="5946533" y="3029541"/>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Freeform: Shape 28">
              <a:extLst>
                <a:ext uri="{FF2B5EF4-FFF2-40B4-BE49-F238E27FC236}">
                  <a16:creationId xmlns:a16="http://schemas.microsoft.com/office/drawing/2014/main" id="{9A4A3E07-C6EB-4BA6-9764-BB85466CC42E}"/>
                </a:ext>
              </a:extLst>
            </p:cNvPr>
            <p:cNvSpPr/>
            <p:nvPr/>
          </p:nvSpPr>
          <p:spPr>
            <a:xfrm>
              <a:off x="4127006" y="3849901"/>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779845" y="248359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076832" y="248359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587197" y="216812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386948" y="211426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0"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296987"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905060" y="2114266"/>
              <a:ext cx="771173" cy="369332"/>
            </a:xfrm>
            <a:prstGeom prst="rect">
              <a:avLst/>
            </a:prstGeom>
            <a:noFill/>
          </p:spPr>
          <p:txBody>
            <a:bodyPr wrap="none" rtlCol="0">
              <a:spAutoFit/>
            </a:bodyPr>
            <a:lstStyle/>
            <a:p>
              <a:r>
                <a:rPr lang="nl-BE" dirty="0" err="1"/>
                <a:t>Equity</a:t>
              </a:r>
              <a:endParaRPr lang="nl-BE" dirty="0"/>
            </a:p>
          </p:txBody>
        </p:sp>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314646" y="249317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2" name="TextBox 1">
              <a:extLst>
                <a:ext uri="{FF2B5EF4-FFF2-40B4-BE49-F238E27FC236}">
                  <a16:creationId xmlns:a16="http://schemas.microsoft.com/office/drawing/2014/main" id="{DDA74B1C-C180-4F3F-B910-D7A868F401E8}"/>
                </a:ext>
              </a:extLst>
            </p:cNvPr>
            <p:cNvSpPr txBox="1"/>
            <p:nvPr/>
          </p:nvSpPr>
          <p:spPr>
            <a:xfrm>
              <a:off x="2512747" y="2006544"/>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498251" y="2060405"/>
              <a:ext cx="344966" cy="477054"/>
            </a:xfrm>
            <a:prstGeom prst="rect">
              <a:avLst/>
            </a:prstGeom>
            <a:noFill/>
          </p:spPr>
          <p:txBody>
            <a:bodyPr wrap="none" rtlCol="0">
              <a:spAutoFit/>
            </a:bodyPr>
            <a:lstStyle/>
            <a:p>
              <a:r>
                <a:rPr lang="nl-BE" sz="2500" b="1" dirty="0">
                  <a:solidFill>
                    <a:srgbClr val="FF0000"/>
                  </a:solidFill>
                </a:rPr>
                <a:t>+</a:t>
              </a:r>
            </a:p>
          </p:txBody>
        </p:sp>
      </p:gr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45" name="TextBox 44">
            <a:extLst>
              <a:ext uri="{FF2B5EF4-FFF2-40B4-BE49-F238E27FC236}">
                <a16:creationId xmlns:a16="http://schemas.microsoft.com/office/drawing/2014/main" id="{D337B2E8-B074-4F55-B732-6DC504E035D5}"/>
              </a:ext>
            </a:extLst>
          </p:cNvPr>
          <p:cNvSpPr txBox="1"/>
          <p:nvPr/>
        </p:nvSpPr>
        <p:spPr>
          <a:xfrm>
            <a:off x="3872421" y="3184321"/>
            <a:ext cx="1052981" cy="369332"/>
          </a:xfrm>
          <a:prstGeom prst="rect">
            <a:avLst/>
          </a:prstGeom>
          <a:noFill/>
        </p:spPr>
        <p:txBody>
          <a:bodyPr wrap="none" rtlCol="0">
            <a:spAutoFit/>
          </a:bodyPr>
          <a:lstStyle/>
          <a:p>
            <a:r>
              <a:rPr lang="nl-BE" dirty="0"/>
              <a:t>Uitbating</a:t>
            </a:r>
          </a:p>
        </p:txBody>
      </p:sp>
      <p:sp>
        <p:nvSpPr>
          <p:cNvPr id="53" name="Text Box 57">
            <a:extLst>
              <a:ext uri="{FF2B5EF4-FFF2-40B4-BE49-F238E27FC236}">
                <a16:creationId xmlns:a16="http://schemas.microsoft.com/office/drawing/2014/main" id="{5DF9A8DC-A8B0-41A2-814B-CAEFBD3C2F45}"/>
              </a:ext>
            </a:extLst>
          </p:cNvPr>
          <p:cNvSpPr txBox="1">
            <a:spLocks noChangeArrowheads="1"/>
          </p:cNvSpPr>
          <p:nvPr/>
        </p:nvSpPr>
        <p:spPr bwMode="auto">
          <a:xfrm>
            <a:off x="4348577" y="888014"/>
            <a:ext cx="1150938" cy="351106"/>
          </a:xfrm>
          <a:prstGeom prst="rect">
            <a:avLst/>
          </a:prstGeom>
          <a:solidFill>
            <a:schemeClr val="accent2">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grpSp>
        <p:nvGrpSpPr>
          <p:cNvPr id="5" name="Group 4">
            <a:extLst>
              <a:ext uri="{FF2B5EF4-FFF2-40B4-BE49-F238E27FC236}">
                <a16:creationId xmlns:a16="http://schemas.microsoft.com/office/drawing/2014/main" id="{3837ABC6-6FED-4D4E-8586-74EAFD392F11}"/>
              </a:ext>
            </a:extLst>
          </p:cNvPr>
          <p:cNvGrpSpPr/>
          <p:nvPr/>
        </p:nvGrpSpPr>
        <p:grpSpPr>
          <a:xfrm>
            <a:off x="6127449" y="3548322"/>
            <a:ext cx="2337838" cy="2613965"/>
            <a:chOff x="3221649" y="3544600"/>
            <a:chExt cx="2337838" cy="2613965"/>
          </a:xfrm>
        </p:grpSpPr>
        <p:sp>
          <p:nvSpPr>
            <p:cNvPr id="47" name="Text Box 57">
              <a:extLst>
                <a:ext uri="{FF2B5EF4-FFF2-40B4-BE49-F238E27FC236}">
                  <a16:creationId xmlns:a16="http://schemas.microsoft.com/office/drawing/2014/main" id="{232999EB-6C13-4017-B4F8-49474B88E4D3}"/>
                </a:ext>
              </a:extLst>
            </p:cNvPr>
            <p:cNvSpPr txBox="1">
              <a:spLocks noChangeArrowheads="1"/>
            </p:cNvSpPr>
            <p:nvPr/>
          </p:nvSpPr>
          <p:spPr bwMode="auto">
            <a:xfrm>
              <a:off x="4408549" y="3546084"/>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48" name="Text Box 57">
              <a:extLst>
                <a:ext uri="{FF2B5EF4-FFF2-40B4-BE49-F238E27FC236}">
                  <a16:creationId xmlns:a16="http://schemas.microsoft.com/office/drawing/2014/main" id="{4AD64AEE-C6B5-43C7-91BA-61D05FB0F76F}"/>
                </a:ext>
              </a:extLst>
            </p:cNvPr>
            <p:cNvSpPr txBox="1">
              <a:spLocks noChangeArrowheads="1"/>
            </p:cNvSpPr>
            <p:nvPr/>
          </p:nvSpPr>
          <p:spPr bwMode="auto">
            <a:xfrm>
              <a:off x="4408549" y="5949391"/>
              <a:ext cx="1150938" cy="20917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25E30B54-212A-408A-AE2F-EB8FA57DC2EB}"/>
                </a:ext>
              </a:extLst>
            </p:cNvPr>
            <p:cNvSpPr txBox="1">
              <a:spLocks noChangeArrowheads="1"/>
            </p:cNvSpPr>
            <p:nvPr/>
          </p:nvSpPr>
          <p:spPr bwMode="auto">
            <a:xfrm>
              <a:off x="3222987" y="3544600"/>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8577FCD8-FDB1-4D50-A813-B8C3D989F363}"/>
                </a:ext>
              </a:extLst>
            </p:cNvPr>
            <p:cNvSpPr txBox="1">
              <a:spLocks noChangeArrowheads="1"/>
            </p:cNvSpPr>
            <p:nvPr/>
          </p:nvSpPr>
          <p:spPr bwMode="auto">
            <a:xfrm>
              <a:off x="3222987" y="3895706"/>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876B3DE0-0511-4C7A-BCF8-5E4F077E97B4}"/>
                </a:ext>
              </a:extLst>
            </p:cNvPr>
            <p:cNvSpPr txBox="1">
              <a:spLocks noChangeArrowheads="1"/>
            </p:cNvSpPr>
            <p:nvPr/>
          </p:nvSpPr>
          <p:spPr bwMode="auto">
            <a:xfrm>
              <a:off x="3222987" y="4501190"/>
              <a:ext cx="1150938" cy="46745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4" name="Text Box 57">
              <a:extLst>
                <a:ext uri="{FF2B5EF4-FFF2-40B4-BE49-F238E27FC236}">
                  <a16:creationId xmlns:a16="http://schemas.microsoft.com/office/drawing/2014/main" id="{F6DCDE4A-7083-48C5-B870-BD9AC994B1EE}"/>
                </a:ext>
              </a:extLst>
            </p:cNvPr>
            <p:cNvSpPr txBox="1">
              <a:spLocks noChangeArrowheads="1"/>
            </p:cNvSpPr>
            <p:nvPr/>
          </p:nvSpPr>
          <p:spPr bwMode="auto">
            <a:xfrm>
              <a:off x="3221649" y="532839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5" name="Text Box 57">
              <a:extLst>
                <a:ext uri="{FF2B5EF4-FFF2-40B4-BE49-F238E27FC236}">
                  <a16:creationId xmlns:a16="http://schemas.microsoft.com/office/drawing/2014/main" id="{EB747B48-0FEB-46C8-976F-B649F111DCFC}"/>
                </a:ext>
              </a:extLst>
            </p:cNvPr>
            <p:cNvSpPr txBox="1">
              <a:spLocks noChangeArrowheads="1"/>
            </p:cNvSpPr>
            <p:nvPr/>
          </p:nvSpPr>
          <p:spPr bwMode="auto">
            <a:xfrm>
              <a:off x="3226448" y="560765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488197" y="5882434"/>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3103303"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400290"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TextBox 56">
            <a:extLst>
              <a:ext uri="{FF2B5EF4-FFF2-40B4-BE49-F238E27FC236}">
                <a16:creationId xmlns:a16="http://schemas.microsoft.com/office/drawing/2014/main" id="{F0B8B1E1-2BB2-4E91-AB13-32BB475C82C3}"/>
              </a:ext>
            </a:extLst>
          </p:cNvPr>
          <p:cNvSpPr txBox="1"/>
          <p:nvPr/>
        </p:nvSpPr>
        <p:spPr>
          <a:xfrm>
            <a:off x="940130" y="3184321"/>
            <a:ext cx="1055738" cy="369332"/>
          </a:xfrm>
          <a:prstGeom prst="rect">
            <a:avLst/>
          </a:prstGeom>
          <a:noFill/>
        </p:spPr>
        <p:txBody>
          <a:bodyPr wrap="none" rtlCol="0">
            <a:spAutoFit/>
          </a:bodyPr>
          <a:lstStyle/>
          <a:p>
            <a:r>
              <a:rPr lang="nl-BE" dirty="0"/>
              <a:t>Resultaat</a:t>
            </a:r>
          </a:p>
        </p:txBody>
      </p:sp>
      <p:sp>
        <p:nvSpPr>
          <p:cNvPr id="58" name="Line 51">
            <a:extLst>
              <a:ext uri="{FF2B5EF4-FFF2-40B4-BE49-F238E27FC236}">
                <a16:creationId xmlns:a16="http://schemas.microsoft.com/office/drawing/2014/main" id="{789DAF7E-9262-48B9-B66A-0E1A3B5DB4DB}"/>
              </a:ext>
            </a:extLst>
          </p:cNvPr>
          <p:cNvSpPr>
            <a:spLocks noChangeShapeType="1"/>
          </p:cNvSpPr>
          <p:nvPr/>
        </p:nvSpPr>
        <p:spPr bwMode="auto">
          <a:xfrm>
            <a:off x="171012"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9" name="Line 52">
            <a:extLst>
              <a:ext uri="{FF2B5EF4-FFF2-40B4-BE49-F238E27FC236}">
                <a16:creationId xmlns:a16="http://schemas.microsoft.com/office/drawing/2014/main" id="{0000574B-14A1-4B57-96A9-4FF5E0989A09}"/>
              </a:ext>
            </a:extLst>
          </p:cNvPr>
          <p:cNvSpPr>
            <a:spLocks noChangeShapeType="1"/>
          </p:cNvSpPr>
          <p:nvPr/>
        </p:nvSpPr>
        <p:spPr bwMode="auto">
          <a:xfrm>
            <a:off x="1467999"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TextBox 59">
            <a:extLst>
              <a:ext uri="{FF2B5EF4-FFF2-40B4-BE49-F238E27FC236}">
                <a16:creationId xmlns:a16="http://schemas.microsoft.com/office/drawing/2014/main" id="{AD8AF146-A7A4-4B31-B8BA-AF2E0AAE648E}"/>
              </a:ext>
            </a:extLst>
          </p:cNvPr>
          <p:cNvSpPr txBox="1"/>
          <p:nvPr/>
        </p:nvSpPr>
        <p:spPr>
          <a:xfrm>
            <a:off x="6778346" y="3184440"/>
            <a:ext cx="1110304" cy="369332"/>
          </a:xfrm>
          <a:prstGeom prst="rect">
            <a:avLst/>
          </a:prstGeom>
          <a:noFill/>
        </p:spPr>
        <p:txBody>
          <a:bodyPr wrap="none" rtlCol="0">
            <a:spAutoFit/>
          </a:bodyPr>
          <a:lstStyle/>
          <a:p>
            <a:r>
              <a:rPr lang="nl-BE" dirty="0"/>
              <a:t>Cash-flow</a:t>
            </a:r>
          </a:p>
        </p:txBody>
      </p:sp>
      <p:sp>
        <p:nvSpPr>
          <p:cNvPr id="61" name="Line 51">
            <a:extLst>
              <a:ext uri="{FF2B5EF4-FFF2-40B4-BE49-F238E27FC236}">
                <a16:creationId xmlns:a16="http://schemas.microsoft.com/office/drawing/2014/main" id="{FC09412A-DB50-4532-BE23-CB462466FDD0}"/>
              </a:ext>
            </a:extLst>
          </p:cNvPr>
          <p:cNvSpPr>
            <a:spLocks noChangeShapeType="1"/>
          </p:cNvSpPr>
          <p:nvPr/>
        </p:nvSpPr>
        <p:spPr bwMode="auto">
          <a:xfrm>
            <a:off x="6009228" y="3526494"/>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2" name="Line 52">
            <a:extLst>
              <a:ext uri="{FF2B5EF4-FFF2-40B4-BE49-F238E27FC236}">
                <a16:creationId xmlns:a16="http://schemas.microsoft.com/office/drawing/2014/main" id="{F230BC07-6442-4AC6-BED4-A71A1A68E707}"/>
              </a:ext>
            </a:extLst>
          </p:cNvPr>
          <p:cNvSpPr>
            <a:spLocks noChangeShapeType="1"/>
          </p:cNvSpPr>
          <p:nvPr/>
        </p:nvSpPr>
        <p:spPr bwMode="auto">
          <a:xfrm>
            <a:off x="7306215" y="3526494"/>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337096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0.00278 L 0.00208 -0.71968 " pathEditMode="relative" rAng="0" ptsTypes="AA">
                                      <p:cBhvr>
                                        <p:cTn id="6" dur="2000" fill="hold"/>
                                        <p:tgtEl>
                                          <p:spTgt spid="56"/>
                                        </p:tgtEl>
                                        <p:attrNameLst>
                                          <p:attrName>ppt_x</p:attrName>
                                          <p:attrName>ppt_y</p:attrName>
                                        </p:attrNameLst>
                                      </p:cBhvr>
                                      <p:rCtr x="104" y="-3613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104 -2.59259E-6 L -0.1283 0.0007 " pathEditMode="relative" rAng="0" ptsTypes="AA">
                                      <p:cBhvr>
                                        <p:cTn id="10" dur="2000" fill="hold"/>
                                        <p:tgtEl>
                                          <p:spTgt spid="53"/>
                                        </p:tgtEl>
                                        <p:attrNameLst>
                                          <p:attrName>ppt_x</p:attrName>
                                          <p:attrName>ppt_y</p:attrName>
                                        </p:attrNameLst>
                                      </p:cBhvr>
                                      <p:rCtr x="-6372"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6"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1547813" y="44450"/>
            <a:ext cx="7058025" cy="1511300"/>
          </a:xfrm>
        </p:spPr>
        <p:txBody>
          <a:bodyPr/>
          <a:lstStyle/>
          <a:p>
            <a:endParaRPr lang="nl-NL" sz="38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76386"/>
            <a:ext cx="7416824" cy="5416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347864" y="3140968"/>
            <a:ext cx="3240360" cy="16561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4" name="Straight Arrow Connector 3"/>
          <p:cNvCxnSpPr/>
          <p:nvPr/>
        </p:nvCxnSpPr>
        <p:spPr>
          <a:xfrm>
            <a:off x="6372000" y="3024000"/>
            <a:ext cx="50405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372200" y="3348000"/>
            <a:ext cx="43204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a:off x="3096001" y="3573016"/>
            <a:ext cx="49549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123447" y="3888000"/>
            <a:ext cx="46805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372200" y="4104000"/>
            <a:ext cx="46805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350724" y="4464000"/>
            <a:ext cx="48952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096000" y="4608000"/>
            <a:ext cx="48952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124576" y="4941168"/>
            <a:ext cx="46805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591499" y="4869160"/>
            <a:ext cx="2780701" cy="396044"/>
          </a:xfrm>
          <a:prstGeom prst="rect">
            <a:avLst/>
          </a:prstGeom>
          <a:solidFill>
            <a:srgbClr val="FF0000">
              <a:alpha val="23137"/>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Picture 14">
            <a:extLst>
              <a:ext uri="{FF2B5EF4-FFF2-40B4-BE49-F238E27FC236}">
                <a16:creationId xmlns:a16="http://schemas.microsoft.com/office/drawing/2014/main" id="{BBFDD1E6-F4EA-4762-9AA7-9BBD6C0438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18" name="Rectangle 17">
            <a:extLst>
              <a:ext uri="{FF2B5EF4-FFF2-40B4-BE49-F238E27FC236}">
                <a16:creationId xmlns:a16="http://schemas.microsoft.com/office/drawing/2014/main" id="{3E8A1721-14CF-46C8-B1F1-5460AECFED2B}"/>
              </a:ext>
            </a:extLst>
          </p:cNvPr>
          <p:cNvSpPr/>
          <p:nvPr/>
        </p:nvSpPr>
        <p:spPr>
          <a:xfrm>
            <a:off x="3569662" y="2096852"/>
            <a:ext cx="2780701" cy="396044"/>
          </a:xfrm>
          <a:prstGeom prst="rect">
            <a:avLst/>
          </a:prstGeom>
          <a:solidFill>
            <a:srgbClr val="FF0000">
              <a:alpha val="23137"/>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2" name="Straight Arrow Connector 21">
            <a:extLst>
              <a:ext uri="{FF2B5EF4-FFF2-40B4-BE49-F238E27FC236}">
                <a16:creationId xmlns:a16="http://schemas.microsoft.com/office/drawing/2014/main" id="{FD257E06-D7F8-4EF0-B3C1-A63DE15E26D9}"/>
              </a:ext>
            </a:extLst>
          </p:cNvPr>
          <p:cNvCxnSpPr>
            <a:cxnSpLocks/>
          </p:cNvCxnSpPr>
          <p:nvPr/>
        </p:nvCxnSpPr>
        <p:spPr>
          <a:xfrm>
            <a:off x="4981849" y="2492896"/>
            <a:ext cx="0" cy="2240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120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18"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sp>
        <p:nvSpPr>
          <p:cNvPr id="5" name="Title 4"/>
          <p:cNvSpPr>
            <a:spLocks noGrp="1"/>
          </p:cNvSpPr>
          <p:nvPr>
            <p:ph type="title"/>
          </p:nvPr>
        </p:nvSpPr>
        <p:spPr/>
        <p:txBody>
          <a:bodyPr>
            <a:normAutofit/>
          </a:bodyPr>
          <a:lstStyle/>
          <a:p>
            <a:r>
              <a:rPr lang="nl-BE" dirty="0"/>
              <a:t>Eerste fase continuïteitsprobleem</a:t>
            </a:r>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916832"/>
            <a:ext cx="5601990" cy="3957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CC7360C1-EA1A-4ABE-B98D-EB6D112098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Tree>
    <p:extLst>
      <p:ext uri="{BB962C8B-B14F-4D97-AF65-F5344CB8AC3E}">
        <p14:creationId xmlns:p14="http://schemas.microsoft.com/office/powerpoint/2010/main" val="30642875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sp>
        <p:nvSpPr>
          <p:cNvPr id="5" name="Title 4"/>
          <p:cNvSpPr>
            <a:spLocks noGrp="1"/>
          </p:cNvSpPr>
          <p:nvPr>
            <p:ph type="title"/>
          </p:nvPr>
        </p:nvSpPr>
        <p:spPr/>
        <p:txBody>
          <a:bodyPr>
            <a:normAutofit/>
          </a:bodyPr>
          <a:lstStyle/>
          <a:p>
            <a:r>
              <a:rPr lang="nl-BE" dirty="0"/>
              <a:t>Tweede fase continuïteitsprobleem</a:t>
            </a:r>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916832"/>
            <a:ext cx="6014988" cy="4069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889866D0-0977-4D8F-9870-CB23AE5F66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Tree>
    <p:extLst>
      <p:ext uri="{BB962C8B-B14F-4D97-AF65-F5344CB8AC3E}">
        <p14:creationId xmlns:p14="http://schemas.microsoft.com/office/powerpoint/2010/main" val="85926075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sp>
        <p:nvSpPr>
          <p:cNvPr id="5" name="Title 4"/>
          <p:cNvSpPr>
            <a:spLocks noGrp="1"/>
          </p:cNvSpPr>
          <p:nvPr>
            <p:ph type="title"/>
          </p:nvPr>
        </p:nvSpPr>
        <p:spPr/>
        <p:txBody>
          <a:bodyPr/>
          <a:lstStyle/>
          <a:p>
            <a:r>
              <a:rPr lang="nl-BE" dirty="0"/>
              <a:t>Derde fase</a:t>
            </a:r>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483539"/>
            <a:ext cx="6120680" cy="4803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02EF939C-AA66-4EEB-95AD-552DE962B8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Tree>
    <p:extLst>
      <p:ext uri="{BB962C8B-B14F-4D97-AF65-F5344CB8AC3E}">
        <p14:creationId xmlns:p14="http://schemas.microsoft.com/office/powerpoint/2010/main" val="16968312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179511" y="44450"/>
            <a:ext cx="8426327" cy="1511300"/>
          </a:xfrm>
        </p:spPr>
        <p:txBody>
          <a:bodyPr>
            <a:normAutofit/>
          </a:bodyPr>
          <a:lstStyle/>
          <a:p>
            <a:r>
              <a:rPr lang="nl-NL" sz="2000" dirty="0"/>
              <a:t>Discontinuïteit treedt op een bepaald punt onvermijdelijk in, </a:t>
            </a:r>
            <a:br>
              <a:rPr lang="nl-NL" sz="2000" dirty="0"/>
            </a:br>
            <a:r>
              <a:rPr lang="nl-NL" sz="2000" dirty="0"/>
              <a:t>en is dan nog nauwelijks te stoppen. </a:t>
            </a:r>
          </a:p>
        </p:txBody>
      </p:sp>
      <p:sp>
        <p:nvSpPr>
          <p:cNvPr id="3" name="Oval 2"/>
          <p:cNvSpPr/>
          <p:nvPr/>
        </p:nvSpPr>
        <p:spPr>
          <a:xfrm>
            <a:off x="-3276872" y="2276872"/>
            <a:ext cx="9865096" cy="56886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tangle 3"/>
          <p:cNvSpPr/>
          <p:nvPr/>
        </p:nvSpPr>
        <p:spPr>
          <a:xfrm>
            <a:off x="-540568" y="2276872"/>
            <a:ext cx="219624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p:cNvSpPr/>
          <p:nvPr/>
        </p:nvSpPr>
        <p:spPr>
          <a:xfrm rot="3587888">
            <a:off x="4457854" y="5286236"/>
            <a:ext cx="3649433" cy="2334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Oval 4"/>
          <p:cNvSpPr/>
          <p:nvPr/>
        </p:nvSpPr>
        <p:spPr>
          <a:xfrm>
            <a:off x="2407216" y="1737621"/>
            <a:ext cx="576064" cy="5760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Picture 8">
            <a:extLst>
              <a:ext uri="{FF2B5EF4-FFF2-40B4-BE49-F238E27FC236}">
                <a16:creationId xmlns:a16="http://schemas.microsoft.com/office/drawing/2014/main" id="{D551D0EE-FB86-4952-956C-A6C67D3448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030" y="6147444"/>
            <a:ext cx="1115616" cy="710556"/>
          </a:xfrm>
          <a:prstGeom prst="rect">
            <a:avLst/>
          </a:prstGeom>
        </p:spPr>
      </p:pic>
    </p:spTree>
    <p:extLst>
      <p:ext uri="{BB962C8B-B14F-4D97-AF65-F5344CB8AC3E}">
        <p14:creationId xmlns:p14="http://schemas.microsoft.com/office/powerpoint/2010/main" val="2197833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39298"/>
                                        </p:tgtEl>
                                        <p:attrNameLst>
                                          <p:attrName>style.visibility</p:attrName>
                                        </p:attrNameLst>
                                      </p:cBhvr>
                                      <p:to>
                                        <p:strVal val="visible"/>
                                      </p:to>
                                    </p:set>
                                    <p:animEffect transition="in" filter="strips(downLeft)">
                                      <p:cBhvr>
                                        <p:cTn id="7" dur="500"/>
                                        <p:tgtEl>
                                          <p:spTgt spid="4392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8" grpId="0"/>
      <p:bldP spid="5"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276872" y="2276872"/>
            <a:ext cx="9865096" cy="56886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tangle 3"/>
          <p:cNvSpPr/>
          <p:nvPr/>
        </p:nvSpPr>
        <p:spPr>
          <a:xfrm>
            <a:off x="-540568" y="2276872"/>
            <a:ext cx="219624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p:cNvSpPr/>
          <p:nvPr/>
        </p:nvSpPr>
        <p:spPr>
          <a:xfrm rot="3587888">
            <a:off x="4457854" y="5286236"/>
            <a:ext cx="3649433" cy="2334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Oval 4"/>
          <p:cNvSpPr/>
          <p:nvPr/>
        </p:nvSpPr>
        <p:spPr>
          <a:xfrm>
            <a:off x="2915816" y="1811883"/>
            <a:ext cx="576064" cy="5760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2"/>
          <p:cNvSpPr txBox="1">
            <a:spLocks noChangeArrowheads="1"/>
          </p:cNvSpPr>
          <p:nvPr/>
        </p:nvSpPr>
        <p:spPr>
          <a:xfrm>
            <a:off x="179511" y="44450"/>
            <a:ext cx="8426327" cy="15113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pPr>
            <a:r>
              <a:rPr lang="nl-NL" sz="2000" dirty="0"/>
              <a:t>Discontinuïteit treedt op een bepaald punt onvermijdelijk in. Wanneer is moeilijk te voorspellen, maar eens het proces een bepaald punt bereikt, is het nog nauwelijks te stoppen. </a:t>
            </a:r>
          </a:p>
        </p:txBody>
      </p:sp>
      <p:pic>
        <p:nvPicPr>
          <p:cNvPr id="10" name="Picture 9">
            <a:extLst>
              <a:ext uri="{FF2B5EF4-FFF2-40B4-BE49-F238E27FC236}">
                <a16:creationId xmlns:a16="http://schemas.microsoft.com/office/drawing/2014/main" id="{7682B580-9E48-443B-854D-C5EAF202A6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030" y="6147444"/>
            <a:ext cx="1115616" cy="710556"/>
          </a:xfrm>
          <a:prstGeom prst="rect">
            <a:avLst/>
          </a:prstGeom>
        </p:spPr>
      </p:pic>
    </p:spTree>
    <p:extLst>
      <p:ext uri="{BB962C8B-B14F-4D97-AF65-F5344CB8AC3E}">
        <p14:creationId xmlns:p14="http://schemas.microsoft.com/office/powerpoint/2010/main" val="12747901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276872" y="2276872"/>
            <a:ext cx="9865096" cy="56886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tangle 3"/>
          <p:cNvSpPr/>
          <p:nvPr/>
        </p:nvSpPr>
        <p:spPr>
          <a:xfrm>
            <a:off x="-540568" y="2276872"/>
            <a:ext cx="219624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p:cNvSpPr/>
          <p:nvPr/>
        </p:nvSpPr>
        <p:spPr>
          <a:xfrm rot="3587888">
            <a:off x="4457854" y="5286236"/>
            <a:ext cx="3649433" cy="2334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2"/>
          <p:cNvSpPr txBox="1">
            <a:spLocks noChangeArrowheads="1"/>
          </p:cNvSpPr>
          <p:nvPr/>
        </p:nvSpPr>
        <p:spPr>
          <a:xfrm>
            <a:off x="179511" y="44450"/>
            <a:ext cx="8426327" cy="15113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pPr>
            <a:r>
              <a:rPr lang="nl-NL" sz="2000" dirty="0"/>
              <a:t>De tekorten lijken aanvankelijk klein, en beheersbaar</a:t>
            </a:r>
          </a:p>
        </p:txBody>
      </p:sp>
      <p:cxnSp>
        <p:nvCxnSpPr>
          <p:cNvPr id="6" name="Straight Arrow Connector 5"/>
          <p:cNvCxnSpPr/>
          <p:nvPr/>
        </p:nvCxnSpPr>
        <p:spPr>
          <a:xfrm>
            <a:off x="4788024" y="2276872"/>
            <a:ext cx="0" cy="25202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67544" y="2276872"/>
            <a:ext cx="4392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67544" y="2492896"/>
            <a:ext cx="4392488" cy="36004"/>
          </a:xfrm>
          <a:prstGeom prst="line">
            <a:avLst/>
          </a:prstGeom>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3419872" y="1916832"/>
            <a:ext cx="576064" cy="5760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a:extLst>
              <a:ext uri="{FF2B5EF4-FFF2-40B4-BE49-F238E27FC236}">
                <a16:creationId xmlns:a16="http://schemas.microsoft.com/office/drawing/2014/main" id="{0A274A0B-BFA0-4D02-B960-A293AB67F9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3226" y="6197522"/>
            <a:ext cx="1115616" cy="710556"/>
          </a:xfrm>
          <a:prstGeom prst="rect">
            <a:avLst/>
          </a:prstGeom>
        </p:spPr>
      </p:pic>
      <p:pic>
        <p:nvPicPr>
          <p:cNvPr id="13" name="Picture 12">
            <a:extLst>
              <a:ext uri="{FF2B5EF4-FFF2-40B4-BE49-F238E27FC236}">
                <a16:creationId xmlns:a16="http://schemas.microsoft.com/office/drawing/2014/main" id="{DFA85003-DDCA-48A3-B0B9-8F1D3E74A3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030" y="6147444"/>
            <a:ext cx="1115616" cy="710556"/>
          </a:xfrm>
          <a:prstGeom prst="rect">
            <a:avLst/>
          </a:prstGeom>
        </p:spPr>
      </p:pic>
    </p:spTree>
    <p:extLst>
      <p:ext uri="{BB962C8B-B14F-4D97-AF65-F5344CB8AC3E}">
        <p14:creationId xmlns:p14="http://schemas.microsoft.com/office/powerpoint/2010/main" val="424763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276872" y="2276872"/>
            <a:ext cx="9865096" cy="56886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tangle 3"/>
          <p:cNvSpPr/>
          <p:nvPr/>
        </p:nvSpPr>
        <p:spPr>
          <a:xfrm>
            <a:off x="-540568" y="2276872"/>
            <a:ext cx="219624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p:cNvSpPr/>
          <p:nvPr/>
        </p:nvSpPr>
        <p:spPr>
          <a:xfrm rot="3587888">
            <a:off x="4457854" y="5286236"/>
            <a:ext cx="3649433" cy="2334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Oval 4"/>
          <p:cNvSpPr/>
          <p:nvPr/>
        </p:nvSpPr>
        <p:spPr>
          <a:xfrm>
            <a:off x="3923928" y="2060848"/>
            <a:ext cx="576064" cy="5760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2"/>
          <p:cNvSpPr>
            <a:spLocks noGrp="1" noChangeArrowheads="1"/>
          </p:cNvSpPr>
          <p:nvPr>
            <p:ph type="title"/>
          </p:nvPr>
        </p:nvSpPr>
        <p:spPr>
          <a:xfrm>
            <a:off x="179511" y="44450"/>
            <a:ext cx="8426327" cy="1511300"/>
          </a:xfrm>
        </p:spPr>
        <p:txBody>
          <a:bodyPr>
            <a:normAutofit/>
          </a:bodyPr>
          <a:lstStyle/>
          <a:p>
            <a:r>
              <a:rPr lang="nl-NL" sz="2000" dirty="0"/>
              <a:t>Maar de tekorten accumuleren</a:t>
            </a:r>
          </a:p>
        </p:txBody>
      </p:sp>
      <p:cxnSp>
        <p:nvCxnSpPr>
          <p:cNvPr id="9" name="Straight Arrow Connector 8"/>
          <p:cNvCxnSpPr/>
          <p:nvPr/>
        </p:nvCxnSpPr>
        <p:spPr>
          <a:xfrm>
            <a:off x="4788024" y="2276872"/>
            <a:ext cx="0" cy="396044"/>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67544" y="2276872"/>
            <a:ext cx="4392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467544" y="2636912"/>
            <a:ext cx="4392488" cy="36004"/>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4CC08AA-843A-499C-927F-5C7960AF0A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030" y="6147444"/>
            <a:ext cx="1115616" cy="710556"/>
          </a:xfrm>
          <a:prstGeom prst="rect">
            <a:avLst/>
          </a:prstGeom>
        </p:spPr>
      </p:pic>
    </p:spTree>
    <p:extLst>
      <p:ext uri="{BB962C8B-B14F-4D97-AF65-F5344CB8AC3E}">
        <p14:creationId xmlns:p14="http://schemas.microsoft.com/office/powerpoint/2010/main" val="117123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276872" y="2276872"/>
            <a:ext cx="9865096" cy="56886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tangle 3"/>
          <p:cNvSpPr/>
          <p:nvPr/>
        </p:nvSpPr>
        <p:spPr>
          <a:xfrm>
            <a:off x="-540568" y="2276872"/>
            <a:ext cx="219624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p:cNvSpPr/>
          <p:nvPr/>
        </p:nvSpPr>
        <p:spPr>
          <a:xfrm rot="3587888">
            <a:off x="4457854" y="5286236"/>
            <a:ext cx="3649433" cy="2334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Oval 4"/>
          <p:cNvSpPr/>
          <p:nvPr/>
        </p:nvSpPr>
        <p:spPr>
          <a:xfrm>
            <a:off x="4211960" y="2168860"/>
            <a:ext cx="576064" cy="5760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2"/>
          <p:cNvSpPr txBox="1">
            <a:spLocks noChangeArrowheads="1"/>
          </p:cNvSpPr>
          <p:nvPr/>
        </p:nvSpPr>
        <p:spPr>
          <a:xfrm>
            <a:off x="179511" y="44450"/>
            <a:ext cx="8426327" cy="15113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pPr>
            <a:r>
              <a:rPr lang="nl-NL" sz="2000" dirty="0"/>
              <a:t>Discontinuïteit treedt op een bepaald punt onvermijdelijk in, </a:t>
            </a:r>
            <a:br>
              <a:rPr lang="nl-NL" sz="2000" dirty="0"/>
            </a:br>
            <a:r>
              <a:rPr lang="nl-NL" sz="2000" dirty="0"/>
              <a:t>en is dan nog nauwelijks te stoppen. </a:t>
            </a:r>
          </a:p>
        </p:txBody>
      </p:sp>
      <p:pic>
        <p:nvPicPr>
          <p:cNvPr id="11" name="Picture 10">
            <a:extLst>
              <a:ext uri="{FF2B5EF4-FFF2-40B4-BE49-F238E27FC236}">
                <a16:creationId xmlns:a16="http://schemas.microsoft.com/office/drawing/2014/main" id="{2050A2EC-692E-4358-9FB2-A15E3B380B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030" y="6147444"/>
            <a:ext cx="1115616" cy="710556"/>
          </a:xfrm>
          <a:prstGeom prst="rect">
            <a:avLst/>
          </a:prstGeom>
        </p:spPr>
      </p:pic>
    </p:spTree>
    <p:extLst>
      <p:ext uri="{BB962C8B-B14F-4D97-AF65-F5344CB8AC3E}">
        <p14:creationId xmlns:p14="http://schemas.microsoft.com/office/powerpoint/2010/main" val="156652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0191 -0.00023 L 0.06389 0.02824 C 0.07917 0.03565 0.08091 0.04005 0.08924 0.04584 C 0.09757 0.05162 0.10608 0.05602 0.11441 0.06296 C 0.12691 0.07246 0.13125 0.07986 0.13924 0.08796 C 0.14723 0.09607 0.15452 0.10347 0.16216 0.11227 L 0.1849 0.14097 L 0.20157 0.16736 L 0.22257 0.20324 L 0.24254 0.24028 L 0.40903 0.62593 L 0.46771 0.45926 L 0.31233 0.39977 L 0.42969 0.57222 L 0.50799 0.52014 L 0.35365 0.49699 L 0.43837 0.59259 L 0.47969 0.59398 " pathEditMode="relative" rAng="0" ptsTypes="FfafaFAAAAAAAAAAAF">
                                      <p:cBhvr>
                                        <p:cTn id="6" dur="2000" fill="hold"/>
                                        <p:tgtEl>
                                          <p:spTgt spid="5"/>
                                        </p:tgtEl>
                                        <p:attrNameLst>
                                          <p:attrName>ppt_x</p:attrName>
                                          <p:attrName>ppt_y</p:attrName>
                                        </p:attrNameLst>
                                      </p:cBhvr>
                                      <p:rCtr x="25486" y="31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10C5-0ADA-4BAA-BB87-278D00ECE6A8}"/>
              </a:ext>
            </a:extLst>
          </p:cNvPr>
          <p:cNvSpPr>
            <a:spLocks noGrp="1"/>
          </p:cNvSpPr>
          <p:nvPr>
            <p:ph type="title"/>
          </p:nvPr>
        </p:nvSpPr>
        <p:spPr>
          <a:xfrm>
            <a:off x="1754065" y="517139"/>
            <a:ext cx="5635869" cy="4869656"/>
          </a:xfrm>
        </p:spPr>
        <p:txBody>
          <a:bodyPr>
            <a:normAutofit/>
          </a:bodyPr>
          <a:lstStyle/>
          <a:p>
            <a:pPr algn="ctr"/>
            <a:r>
              <a:rPr lang="nl-BE" sz="6000" b="1" dirty="0"/>
              <a:t>Dank u voor uw aandacht!</a:t>
            </a:r>
          </a:p>
        </p:txBody>
      </p:sp>
    </p:spTree>
    <p:extLst>
      <p:ext uri="{BB962C8B-B14F-4D97-AF65-F5344CB8AC3E}">
        <p14:creationId xmlns:p14="http://schemas.microsoft.com/office/powerpoint/2010/main" val="1624626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grpSp>
        <p:nvGrpSpPr>
          <p:cNvPr id="4" name="Group 3">
            <a:extLst>
              <a:ext uri="{FF2B5EF4-FFF2-40B4-BE49-F238E27FC236}">
                <a16:creationId xmlns:a16="http://schemas.microsoft.com/office/drawing/2014/main" id="{AF1F1162-3CC5-4FAB-B410-1473E0A13B0C}"/>
              </a:ext>
            </a:extLst>
          </p:cNvPr>
          <p:cNvGrpSpPr/>
          <p:nvPr/>
        </p:nvGrpSpPr>
        <p:grpSpPr>
          <a:xfrm>
            <a:off x="190124" y="-18106"/>
            <a:ext cx="8600222" cy="2933029"/>
            <a:chOff x="0" y="2006544"/>
            <a:chExt cx="8600222" cy="2933029"/>
          </a:xfrm>
        </p:grpSpPr>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079953" y="301476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7079953" y="3374806"/>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2930148"/>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2989015" y="3577848"/>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147635"/>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7079953" y="3606227"/>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57747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386640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5923514" y="439943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7908814" y="3258723"/>
              <a:ext cx="1013483" cy="369332"/>
            </a:xfrm>
            <a:prstGeom prst="rect">
              <a:avLst/>
            </a:prstGeom>
            <a:noFill/>
          </p:spPr>
          <p:txBody>
            <a:bodyPr wrap="none" rtlCol="0">
              <a:spAutoFit/>
            </a:bodyPr>
            <a:lstStyle/>
            <a:p>
              <a:r>
                <a:rPr lang="nl-BE" dirty="0">
                  <a:solidFill>
                    <a:srgbClr val="00B050"/>
                  </a:solidFill>
                </a:rPr>
                <a:t>Net-cash</a:t>
              </a:r>
            </a:p>
          </p:txBody>
        </p:sp>
        <p:sp>
          <p:nvSpPr>
            <p:cNvPr id="92" name="TextBox 91">
              <a:extLst>
                <a:ext uri="{FF2B5EF4-FFF2-40B4-BE49-F238E27FC236}">
                  <a16:creationId xmlns:a16="http://schemas.microsoft.com/office/drawing/2014/main" id="{3BF2AF88-27AE-4A0F-A2A2-FC95706ABFFD}"/>
                </a:ext>
              </a:extLst>
            </p:cNvPr>
            <p:cNvSpPr txBox="1"/>
            <p:nvPr/>
          </p:nvSpPr>
          <p:spPr>
            <a:xfrm>
              <a:off x="2913179" y="4570241"/>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94" name="Freeform: Shape 93">
              <a:extLst>
                <a:ext uri="{FF2B5EF4-FFF2-40B4-BE49-F238E27FC236}">
                  <a16:creationId xmlns:a16="http://schemas.microsoft.com/office/drawing/2014/main" id="{A9C10B4B-2294-43B5-A0D3-4D8AD6731EEB}"/>
                </a:ext>
              </a:extLst>
            </p:cNvPr>
            <p:cNvSpPr/>
            <p:nvPr/>
          </p:nvSpPr>
          <p:spPr>
            <a:xfrm>
              <a:off x="3000032" y="293664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tangle 95">
              <a:extLst>
                <a:ext uri="{FF2B5EF4-FFF2-40B4-BE49-F238E27FC236}">
                  <a16:creationId xmlns:a16="http://schemas.microsoft.com/office/drawing/2014/main" id="{0669F2CF-8FEF-4E75-8DF2-0165C2EE9541}"/>
                </a:ext>
              </a:extLst>
            </p:cNvPr>
            <p:cNvSpPr/>
            <p:nvPr/>
          </p:nvSpPr>
          <p:spPr>
            <a:xfrm>
              <a:off x="2986994" y="2549549"/>
              <a:ext cx="1149887" cy="369670"/>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Freeform: Shape 27">
              <a:extLst>
                <a:ext uri="{FF2B5EF4-FFF2-40B4-BE49-F238E27FC236}">
                  <a16:creationId xmlns:a16="http://schemas.microsoft.com/office/drawing/2014/main" id="{AEB77D9E-9D52-47C0-BB47-65DDF786AE94}"/>
                </a:ext>
              </a:extLst>
            </p:cNvPr>
            <p:cNvSpPr/>
            <p:nvPr/>
          </p:nvSpPr>
          <p:spPr>
            <a:xfrm>
              <a:off x="5946533" y="3029541"/>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Freeform: Shape 28">
              <a:extLst>
                <a:ext uri="{FF2B5EF4-FFF2-40B4-BE49-F238E27FC236}">
                  <a16:creationId xmlns:a16="http://schemas.microsoft.com/office/drawing/2014/main" id="{9A4A3E07-C6EB-4BA6-9764-BB85466CC42E}"/>
                </a:ext>
              </a:extLst>
            </p:cNvPr>
            <p:cNvSpPr/>
            <p:nvPr/>
          </p:nvSpPr>
          <p:spPr>
            <a:xfrm>
              <a:off x="4142999" y="3587350"/>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779845" y="248359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076832" y="248359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587197" y="216812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386948" y="211426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0"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296987"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905060" y="2114266"/>
              <a:ext cx="771173" cy="369332"/>
            </a:xfrm>
            <a:prstGeom prst="rect">
              <a:avLst/>
            </a:prstGeom>
            <a:noFill/>
          </p:spPr>
          <p:txBody>
            <a:bodyPr wrap="none" rtlCol="0">
              <a:spAutoFit/>
            </a:bodyPr>
            <a:lstStyle/>
            <a:p>
              <a:r>
                <a:rPr lang="nl-BE" dirty="0" err="1"/>
                <a:t>Equity</a:t>
              </a:r>
              <a:endParaRPr lang="nl-BE" dirty="0"/>
            </a:p>
          </p:txBody>
        </p:sp>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314646" y="249317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2" name="TextBox 1">
              <a:extLst>
                <a:ext uri="{FF2B5EF4-FFF2-40B4-BE49-F238E27FC236}">
                  <a16:creationId xmlns:a16="http://schemas.microsoft.com/office/drawing/2014/main" id="{DDA74B1C-C180-4F3F-B910-D7A868F401E8}"/>
                </a:ext>
              </a:extLst>
            </p:cNvPr>
            <p:cNvSpPr txBox="1"/>
            <p:nvPr/>
          </p:nvSpPr>
          <p:spPr>
            <a:xfrm>
              <a:off x="2512747" y="2006544"/>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498251" y="2060405"/>
              <a:ext cx="344966" cy="477054"/>
            </a:xfrm>
            <a:prstGeom prst="rect">
              <a:avLst/>
            </a:prstGeom>
            <a:noFill/>
          </p:spPr>
          <p:txBody>
            <a:bodyPr wrap="none" rtlCol="0">
              <a:spAutoFit/>
            </a:bodyPr>
            <a:lstStyle/>
            <a:p>
              <a:r>
                <a:rPr lang="nl-BE" sz="2500" b="1" dirty="0">
                  <a:solidFill>
                    <a:srgbClr val="FF0000"/>
                  </a:solidFill>
                </a:rPr>
                <a:t>+</a:t>
              </a:r>
            </a:p>
          </p:txBody>
        </p:sp>
      </p:gr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45" name="TextBox 44">
            <a:extLst>
              <a:ext uri="{FF2B5EF4-FFF2-40B4-BE49-F238E27FC236}">
                <a16:creationId xmlns:a16="http://schemas.microsoft.com/office/drawing/2014/main" id="{D337B2E8-B074-4F55-B732-6DC504E035D5}"/>
              </a:ext>
            </a:extLst>
          </p:cNvPr>
          <p:cNvSpPr txBox="1"/>
          <p:nvPr/>
        </p:nvSpPr>
        <p:spPr>
          <a:xfrm>
            <a:off x="3872421" y="3184321"/>
            <a:ext cx="1052981" cy="369332"/>
          </a:xfrm>
          <a:prstGeom prst="rect">
            <a:avLst/>
          </a:prstGeom>
          <a:noFill/>
        </p:spPr>
        <p:txBody>
          <a:bodyPr wrap="none" rtlCol="0">
            <a:spAutoFit/>
          </a:bodyPr>
          <a:lstStyle/>
          <a:p>
            <a:r>
              <a:rPr lang="nl-BE" dirty="0"/>
              <a:t>Uitbating</a:t>
            </a:r>
          </a:p>
        </p:txBody>
      </p:sp>
      <p:sp>
        <p:nvSpPr>
          <p:cNvPr id="47" name="Text Box 57">
            <a:extLst>
              <a:ext uri="{FF2B5EF4-FFF2-40B4-BE49-F238E27FC236}">
                <a16:creationId xmlns:a16="http://schemas.microsoft.com/office/drawing/2014/main" id="{232999EB-6C13-4017-B4F8-49474B88E4D3}"/>
              </a:ext>
            </a:extLst>
          </p:cNvPr>
          <p:cNvSpPr txBox="1">
            <a:spLocks noChangeArrowheads="1"/>
          </p:cNvSpPr>
          <p:nvPr/>
        </p:nvSpPr>
        <p:spPr bwMode="auto">
          <a:xfrm>
            <a:off x="7314349" y="3549806"/>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48" name="Text Box 57">
            <a:extLst>
              <a:ext uri="{FF2B5EF4-FFF2-40B4-BE49-F238E27FC236}">
                <a16:creationId xmlns:a16="http://schemas.microsoft.com/office/drawing/2014/main" id="{4AD64AEE-C6B5-43C7-91BA-61D05FB0F76F}"/>
              </a:ext>
            </a:extLst>
          </p:cNvPr>
          <p:cNvSpPr txBox="1">
            <a:spLocks noChangeArrowheads="1"/>
          </p:cNvSpPr>
          <p:nvPr/>
        </p:nvSpPr>
        <p:spPr bwMode="auto">
          <a:xfrm>
            <a:off x="7314349" y="5953113"/>
            <a:ext cx="1150938" cy="20917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25E30B54-212A-408A-AE2F-EB8FA57DC2EB}"/>
              </a:ext>
            </a:extLst>
          </p:cNvPr>
          <p:cNvSpPr txBox="1">
            <a:spLocks noChangeArrowheads="1"/>
          </p:cNvSpPr>
          <p:nvPr/>
        </p:nvSpPr>
        <p:spPr bwMode="auto">
          <a:xfrm>
            <a:off x="6128787" y="3548322"/>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8577FCD8-FDB1-4D50-A813-B8C3D989F363}"/>
              </a:ext>
            </a:extLst>
          </p:cNvPr>
          <p:cNvSpPr txBox="1">
            <a:spLocks noChangeArrowheads="1"/>
          </p:cNvSpPr>
          <p:nvPr/>
        </p:nvSpPr>
        <p:spPr bwMode="auto">
          <a:xfrm>
            <a:off x="6128787" y="3899428"/>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876B3DE0-0511-4C7A-BCF8-5E4F077E97B4}"/>
              </a:ext>
            </a:extLst>
          </p:cNvPr>
          <p:cNvSpPr txBox="1">
            <a:spLocks noChangeArrowheads="1"/>
          </p:cNvSpPr>
          <p:nvPr/>
        </p:nvSpPr>
        <p:spPr bwMode="auto">
          <a:xfrm>
            <a:off x="6137840" y="4495859"/>
            <a:ext cx="1150938" cy="46745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4" name="Text Box 57">
            <a:extLst>
              <a:ext uri="{FF2B5EF4-FFF2-40B4-BE49-F238E27FC236}">
                <a16:creationId xmlns:a16="http://schemas.microsoft.com/office/drawing/2014/main" id="{F6DCDE4A-7083-48C5-B870-BD9AC994B1EE}"/>
              </a:ext>
            </a:extLst>
          </p:cNvPr>
          <p:cNvSpPr txBox="1">
            <a:spLocks noChangeArrowheads="1"/>
          </p:cNvSpPr>
          <p:nvPr/>
        </p:nvSpPr>
        <p:spPr bwMode="auto">
          <a:xfrm>
            <a:off x="6137840" y="4972362"/>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5" name="Text Box 57">
            <a:extLst>
              <a:ext uri="{FF2B5EF4-FFF2-40B4-BE49-F238E27FC236}">
                <a16:creationId xmlns:a16="http://schemas.microsoft.com/office/drawing/2014/main" id="{EB747B48-0FEB-46C8-976F-B649F111DCFC}"/>
              </a:ext>
            </a:extLst>
          </p:cNvPr>
          <p:cNvSpPr txBox="1">
            <a:spLocks noChangeArrowheads="1"/>
          </p:cNvSpPr>
          <p:nvPr/>
        </p:nvSpPr>
        <p:spPr bwMode="auto">
          <a:xfrm>
            <a:off x="6133586" y="5251622"/>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sp>
        <p:nvSpPr>
          <p:cNvPr id="43" name="Line 51">
            <a:extLst>
              <a:ext uri="{FF2B5EF4-FFF2-40B4-BE49-F238E27FC236}">
                <a16:creationId xmlns:a16="http://schemas.microsoft.com/office/drawing/2014/main" id="{1272EC35-D40C-4769-8D22-A17C3D0CF640}"/>
              </a:ext>
            </a:extLst>
          </p:cNvPr>
          <p:cNvSpPr>
            <a:spLocks noChangeShapeType="1"/>
          </p:cNvSpPr>
          <p:nvPr/>
        </p:nvSpPr>
        <p:spPr bwMode="auto">
          <a:xfrm>
            <a:off x="3103303"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2">
            <a:extLst>
              <a:ext uri="{FF2B5EF4-FFF2-40B4-BE49-F238E27FC236}">
                <a16:creationId xmlns:a16="http://schemas.microsoft.com/office/drawing/2014/main" id="{70421632-6B6F-4BD3-B07F-BB1D51F31BF1}"/>
              </a:ext>
            </a:extLst>
          </p:cNvPr>
          <p:cNvSpPr>
            <a:spLocks noChangeShapeType="1"/>
          </p:cNvSpPr>
          <p:nvPr/>
        </p:nvSpPr>
        <p:spPr bwMode="auto">
          <a:xfrm>
            <a:off x="4400290"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TextBox 56">
            <a:extLst>
              <a:ext uri="{FF2B5EF4-FFF2-40B4-BE49-F238E27FC236}">
                <a16:creationId xmlns:a16="http://schemas.microsoft.com/office/drawing/2014/main" id="{F0B8B1E1-2BB2-4E91-AB13-32BB475C82C3}"/>
              </a:ext>
            </a:extLst>
          </p:cNvPr>
          <p:cNvSpPr txBox="1"/>
          <p:nvPr/>
        </p:nvSpPr>
        <p:spPr>
          <a:xfrm>
            <a:off x="940130" y="3184321"/>
            <a:ext cx="1055738" cy="369332"/>
          </a:xfrm>
          <a:prstGeom prst="rect">
            <a:avLst/>
          </a:prstGeom>
          <a:noFill/>
        </p:spPr>
        <p:txBody>
          <a:bodyPr wrap="none" rtlCol="0">
            <a:spAutoFit/>
          </a:bodyPr>
          <a:lstStyle/>
          <a:p>
            <a:r>
              <a:rPr lang="nl-BE" dirty="0"/>
              <a:t>Resultaat</a:t>
            </a:r>
          </a:p>
        </p:txBody>
      </p:sp>
      <p:sp>
        <p:nvSpPr>
          <p:cNvPr id="58" name="Line 51">
            <a:extLst>
              <a:ext uri="{FF2B5EF4-FFF2-40B4-BE49-F238E27FC236}">
                <a16:creationId xmlns:a16="http://schemas.microsoft.com/office/drawing/2014/main" id="{789DAF7E-9262-48B9-B66A-0E1A3B5DB4DB}"/>
              </a:ext>
            </a:extLst>
          </p:cNvPr>
          <p:cNvSpPr>
            <a:spLocks noChangeShapeType="1"/>
          </p:cNvSpPr>
          <p:nvPr/>
        </p:nvSpPr>
        <p:spPr bwMode="auto">
          <a:xfrm>
            <a:off x="171012" y="3526375"/>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9" name="Line 52">
            <a:extLst>
              <a:ext uri="{FF2B5EF4-FFF2-40B4-BE49-F238E27FC236}">
                <a16:creationId xmlns:a16="http://schemas.microsoft.com/office/drawing/2014/main" id="{0000574B-14A1-4B57-96A9-4FF5E0989A09}"/>
              </a:ext>
            </a:extLst>
          </p:cNvPr>
          <p:cNvSpPr>
            <a:spLocks noChangeShapeType="1"/>
          </p:cNvSpPr>
          <p:nvPr/>
        </p:nvSpPr>
        <p:spPr bwMode="auto">
          <a:xfrm>
            <a:off x="1467999" y="3526375"/>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TextBox 59">
            <a:extLst>
              <a:ext uri="{FF2B5EF4-FFF2-40B4-BE49-F238E27FC236}">
                <a16:creationId xmlns:a16="http://schemas.microsoft.com/office/drawing/2014/main" id="{AD8AF146-A7A4-4B31-B8BA-AF2E0AAE648E}"/>
              </a:ext>
            </a:extLst>
          </p:cNvPr>
          <p:cNvSpPr txBox="1"/>
          <p:nvPr/>
        </p:nvSpPr>
        <p:spPr>
          <a:xfrm>
            <a:off x="6778346" y="3184440"/>
            <a:ext cx="1110304" cy="369332"/>
          </a:xfrm>
          <a:prstGeom prst="rect">
            <a:avLst/>
          </a:prstGeom>
          <a:noFill/>
        </p:spPr>
        <p:txBody>
          <a:bodyPr wrap="none" rtlCol="0">
            <a:spAutoFit/>
          </a:bodyPr>
          <a:lstStyle/>
          <a:p>
            <a:r>
              <a:rPr lang="nl-BE" dirty="0"/>
              <a:t>Cash-flow</a:t>
            </a:r>
          </a:p>
        </p:txBody>
      </p:sp>
      <p:sp>
        <p:nvSpPr>
          <p:cNvPr id="61" name="Line 51">
            <a:extLst>
              <a:ext uri="{FF2B5EF4-FFF2-40B4-BE49-F238E27FC236}">
                <a16:creationId xmlns:a16="http://schemas.microsoft.com/office/drawing/2014/main" id="{FC09412A-DB50-4532-BE23-CB462466FDD0}"/>
              </a:ext>
            </a:extLst>
          </p:cNvPr>
          <p:cNvSpPr>
            <a:spLocks noChangeShapeType="1"/>
          </p:cNvSpPr>
          <p:nvPr/>
        </p:nvSpPr>
        <p:spPr bwMode="auto">
          <a:xfrm>
            <a:off x="6009228" y="3526494"/>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2" name="Line 52">
            <a:extLst>
              <a:ext uri="{FF2B5EF4-FFF2-40B4-BE49-F238E27FC236}">
                <a16:creationId xmlns:a16="http://schemas.microsoft.com/office/drawing/2014/main" id="{F230BC07-6442-4AC6-BED4-A71A1A68E707}"/>
              </a:ext>
            </a:extLst>
          </p:cNvPr>
          <p:cNvSpPr>
            <a:spLocks noChangeShapeType="1"/>
          </p:cNvSpPr>
          <p:nvPr/>
        </p:nvSpPr>
        <p:spPr bwMode="auto">
          <a:xfrm>
            <a:off x="7306215" y="3526494"/>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4" name="Text Box 57">
            <a:extLst>
              <a:ext uri="{FF2B5EF4-FFF2-40B4-BE49-F238E27FC236}">
                <a16:creationId xmlns:a16="http://schemas.microsoft.com/office/drawing/2014/main" id="{CC460B43-8F03-4A59-92D6-0E47F936D63F}"/>
              </a:ext>
            </a:extLst>
          </p:cNvPr>
          <p:cNvSpPr txBox="1">
            <a:spLocks noChangeArrowheads="1"/>
          </p:cNvSpPr>
          <p:nvPr/>
        </p:nvSpPr>
        <p:spPr bwMode="auto">
          <a:xfrm>
            <a:off x="6137840" y="5526103"/>
            <a:ext cx="1150938" cy="636184"/>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b="1" dirty="0">
              <a:solidFill>
                <a:srgbClr val="7030A0"/>
              </a:solidFill>
            </a:endParaRPr>
          </a:p>
          <a:p>
            <a:pPr algn="ctr" eaLnBrk="1" hangingPunct="1"/>
            <a:r>
              <a:rPr lang="nl-NL" sz="1200" b="1" dirty="0">
                <a:solidFill>
                  <a:srgbClr val="7030A0"/>
                </a:solidFill>
              </a:rPr>
              <a:t>CASH-FLOW</a:t>
            </a:r>
          </a:p>
        </p:txBody>
      </p:sp>
    </p:spTree>
    <p:extLst>
      <p:ext uri="{BB962C8B-B14F-4D97-AF65-F5344CB8AC3E}">
        <p14:creationId xmlns:p14="http://schemas.microsoft.com/office/powerpoint/2010/main" val="148271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2.22222E-6 0.00278 L -0.00122 -0.5537 " pathEditMode="relative" rAng="0" ptsTypes="AA">
                                      <p:cBhvr>
                                        <p:cTn id="10" dur="2000" fill="hold"/>
                                        <p:tgtEl>
                                          <p:spTgt spid="64"/>
                                        </p:tgtEl>
                                        <p:attrNameLst>
                                          <p:attrName>ppt_x</p:attrName>
                                          <p:attrName>ppt_y</p:attrName>
                                        </p:attrNameLst>
                                      </p:cBhvr>
                                      <p:rCtr x="-69" y="-278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70077" y="99011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7270077" y="1350156"/>
            <a:ext cx="1150938" cy="231421"/>
          </a:xfrm>
          <a:prstGeom prst="rect">
            <a:avLst/>
          </a:prstGeom>
          <a:solidFill>
            <a:schemeClr val="accent2">
              <a:lumMod val="60000"/>
              <a:lumOff val="4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3179139" y="891283"/>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79139" y="1538983"/>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Vorderingen</a:t>
            </a:r>
          </a:p>
        </p:txBody>
      </p:sp>
      <p:sp>
        <p:nvSpPr>
          <p:cNvPr id="13" name="Text Box 62"/>
          <p:cNvSpPr txBox="1">
            <a:spLocks noChangeArrowheads="1"/>
          </p:cNvSpPr>
          <p:nvPr/>
        </p:nvSpPr>
        <p:spPr bwMode="auto">
          <a:xfrm>
            <a:off x="3178394" y="1108770"/>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7270077" y="1581577"/>
            <a:ext cx="1150938" cy="253207"/>
          </a:xfrm>
          <a:prstGeom prst="rect">
            <a:avLst/>
          </a:prstGeom>
          <a:solidFill>
            <a:schemeClr val="accent2">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330919"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2" name="TextBox 91">
            <a:extLst>
              <a:ext uri="{FF2B5EF4-FFF2-40B4-BE49-F238E27FC236}">
                <a16:creationId xmlns:a16="http://schemas.microsoft.com/office/drawing/2014/main" id="{3BF2AF88-27AE-4A0F-A2A2-FC95706ABFFD}"/>
              </a:ext>
            </a:extLst>
          </p:cNvPr>
          <p:cNvSpPr txBox="1"/>
          <p:nvPr/>
        </p:nvSpPr>
        <p:spPr>
          <a:xfrm>
            <a:off x="3103303" y="2545591"/>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94" name="Freeform: Shape 93">
            <a:extLst>
              <a:ext uri="{FF2B5EF4-FFF2-40B4-BE49-F238E27FC236}">
                <a16:creationId xmlns:a16="http://schemas.microsoft.com/office/drawing/2014/main" id="{A9C10B4B-2294-43B5-A0D3-4D8AD6731EEB}"/>
              </a:ext>
            </a:extLst>
          </p:cNvPr>
          <p:cNvSpPr/>
          <p:nvPr/>
        </p:nvSpPr>
        <p:spPr>
          <a:xfrm>
            <a:off x="3172716" y="890215"/>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Freeform: Shape 28">
            <a:extLst>
              <a:ext uri="{FF2B5EF4-FFF2-40B4-BE49-F238E27FC236}">
                <a16:creationId xmlns:a16="http://schemas.microsoft.com/office/drawing/2014/main" id="{9A4A3E07-C6EB-4BA6-9764-BB85466CC42E}"/>
              </a:ext>
            </a:extLst>
          </p:cNvPr>
          <p:cNvSpPr/>
          <p:nvPr/>
        </p:nvSpPr>
        <p:spPr>
          <a:xfrm>
            <a:off x="4333123" y="1562700"/>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sp>
        <p:nvSpPr>
          <p:cNvPr id="64" name="Text Box 57">
            <a:extLst>
              <a:ext uri="{FF2B5EF4-FFF2-40B4-BE49-F238E27FC236}">
                <a16:creationId xmlns:a16="http://schemas.microsoft.com/office/drawing/2014/main" id="{CC460B43-8F03-4A59-92D6-0E47F936D63F}"/>
              </a:ext>
            </a:extLst>
          </p:cNvPr>
          <p:cNvSpPr txBox="1">
            <a:spLocks noChangeArrowheads="1"/>
          </p:cNvSpPr>
          <p:nvPr/>
        </p:nvSpPr>
        <p:spPr bwMode="auto">
          <a:xfrm>
            <a:off x="6110518" y="1734079"/>
            <a:ext cx="1150938" cy="636184"/>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b="1" dirty="0">
              <a:solidFill>
                <a:srgbClr val="7030A0"/>
              </a:solidFill>
            </a:endParaRPr>
          </a:p>
          <a:p>
            <a:pPr algn="ctr" eaLnBrk="1" hangingPunct="1"/>
            <a:r>
              <a:rPr lang="nl-NL" sz="1200" b="1" dirty="0">
                <a:solidFill>
                  <a:srgbClr val="7030A0"/>
                </a:solidFill>
              </a:rPr>
              <a:t>CASH-FLOW</a:t>
            </a:r>
          </a:p>
        </p:txBody>
      </p:sp>
      <p:sp>
        <p:nvSpPr>
          <p:cNvPr id="53" name="Text Box 57">
            <a:extLst>
              <a:ext uri="{FF2B5EF4-FFF2-40B4-BE49-F238E27FC236}">
                <a16:creationId xmlns:a16="http://schemas.microsoft.com/office/drawing/2014/main" id="{A65459EE-9B5E-404D-A5D3-2188D869F966}"/>
              </a:ext>
            </a:extLst>
          </p:cNvPr>
          <p:cNvSpPr txBox="1">
            <a:spLocks noChangeArrowheads="1"/>
          </p:cNvSpPr>
          <p:nvPr/>
        </p:nvSpPr>
        <p:spPr bwMode="auto">
          <a:xfrm>
            <a:off x="6111680" y="1963316"/>
            <a:ext cx="1140228" cy="425954"/>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CASH-FLOW</a:t>
            </a:r>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75990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childTnLst>
                                </p:cTn>
                              </p:par>
                              <p:par>
                                <p:cTn id="10" presetID="10" presetClass="exit" presetSubtype="0" fill="hold" grpId="0" nodeType="withEffect">
                                  <p:stCondLst>
                                    <p:cond delay="0"/>
                                  </p:stCondLst>
                                  <p:childTnLst>
                                    <p:animEffect transition="out" filter="fade">
                                      <p:cBhvr>
                                        <p:cTn id="11" dur="500"/>
                                        <p:tgtEl>
                                          <p:spTgt spid="64"/>
                                        </p:tgtEl>
                                      </p:cBhvr>
                                    </p:animEffect>
                                    <p:set>
                                      <p:cBhvr>
                                        <p:cTn id="12" dur="1" fill="hold">
                                          <p:stCondLst>
                                            <p:cond delay="499"/>
                                          </p:stCondLst>
                                        </p:cTn>
                                        <p:tgtEl>
                                          <p:spTgt spid="6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53"/>
                                        </p:tgtEl>
                                      </p:cBhvr>
                                    </p:animEffect>
                                    <p:set>
                                      <p:cBhvr>
                                        <p:cTn id="20" dur="1" fill="hold">
                                          <p:stCondLst>
                                            <p:cond delay="499"/>
                                          </p:stCondLst>
                                        </p:cTn>
                                        <p:tgtEl>
                                          <p:spTgt spid="5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64" grpId="0" animBg="1"/>
      <p:bldP spid="53" grpId="0" animBg="1"/>
      <p:bldP spid="53" grpId="1"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70077" y="990116"/>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1" name="Text Box 60"/>
          <p:cNvSpPr txBox="1">
            <a:spLocks noChangeArrowheads="1"/>
          </p:cNvSpPr>
          <p:nvPr/>
        </p:nvSpPr>
        <p:spPr bwMode="auto">
          <a:xfrm>
            <a:off x="3179139" y="886548"/>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79139" y="1534248"/>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78394" y="1104035"/>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94" name="Freeform: Shape 93">
            <a:extLst>
              <a:ext uri="{FF2B5EF4-FFF2-40B4-BE49-F238E27FC236}">
                <a16:creationId xmlns:a16="http://schemas.microsoft.com/office/drawing/2014/main" id="{A9C10B4B-2294-43B5-A0D3-4D8AD6731EEB}"/>
              </a:ext>
            </a:extLst>
          </p:cNvPr>
          <p:cNvSpPr/>
          <p:nvPr/>
        </p:nvSpPr>
        <p:spPr>
          <a:xfrm>
            <a:off x="3175348" y="879551"/>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18075" y="1552829"/>
            <a:ext cx="1163782" cy="792163"/>
            <a:chOff x="4318075" y="1552829"/>
            <a:chExt cx="1163782" cy="792163"/>
          </a:xfrm>
        </p:grpSpPr>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9" name="Freeform: Shape 28">
              <a:extLst>
                <a:ext uri="{FF2B5EF4-FFF2-40B4-BE49-F238E27FC236}">
                  <a16:creationId xmlns:a16="http://schemas.microsoft.com/office/drawing/2014/main" id="{9A4A3E07-C6EB-4BA6-9764-BB85466CC42E}"/>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4770" y="468528"/>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845" y="2199992"/>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Line 52"/>
          <p:cNvSpPr>
            <a:spLocks noChangeShapeType="1"/>
          </p:cNvSpPr>
          <p:nvPr/>
        </p:nvSpPr>
        <p:spPr bwMode="auto">
          <a:xfrm>
            <a:off x="4330919"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141535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53 3.7037E-7 L 0.31025 0.00764 " pathEditMode="relative" rAng="0" ptsTypes="AA">
                                      <p:cBhvr>
                                        <p:cTn id="6" dur="2000" fill="hold"/>
                                        <p:tgtEl>
                                          <p:spTgt spid="4"/>
                                        </p:tgtEl>
                                        <p:attrNameLst>
                                          <p:attrName>ppt_x</p:attrName>
                                          <p:attrName>ppt_y</p:attrName>
                                        </p:attrNameLst>
                                      </p:cBhvr>
                                      <p:rCtr x="15486" y="37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052 0.00417 L -0.32066 0.04236 " pathEditMode="relative" rAng="0" ptsTypes="AA">
                                      <p:cBhvr>
                                        <p:cTn id="10" dur="2000" fill="hold"/>
                                        <p:tgtEl>
                                          <p:spTgt spid="8"/>
                                        </p:tgtEl>
                                        <p:attrNameLst>
                                          <p:attrName>ppt_x</p:attrName>
                                          <p:attrName>ppt_y</p:attrName>
                                        </p:attrNameLst>
                                      </p:cBhvr>
                                      <p:rCtr x="-16059" y="1898"/>
                                    </p:animMotion>
                                  </p:childTnLst>
                                </p:cTn>
                              </p:par>
                              <p:par>
                                <p:cTn id="11" presetID="42" presetClass="path" presetSubtype="0" accel="50000" decel="50000" fill="hold" nodeType="withEffect">
                                  <p:stCondLst>
                                    <p:cond delay="0"/>
                                  </p:stCondLst>
                                  <p:childTnLst>
                                    <p:animMotion origin="layout" path="M -3.88889E-6 0.01412 L -3.88889E-6 0.01435 " pathEditMode="relative" rAng="0" ptsTypes="AA">
                                      <p:cBhvr>
                                        <p:cTn id="12" dur="2000" fill="hold"/>
                                        <p:tgtEl>
                                          <p:spTgt spid="9"/>
                                        </p:tgtEl>
                                        <p:attrNameLst>
                                          <p:attrName>ppt_x</p:attrName>
                                          <p:attrName>ppt_y</p:attrName>
                                        </p:attrNameLst>
                                      </p:cBhvr>
                                      <p:rCtr x="0" y="0"/>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0364 -0.00139 L -0.32118 -0.02894 " pathEditMode="relative" rAng="0" ptsTypes="AA">
                                      <p:cBhvr>
                                        <p:cTn id="16" dur="2000" fill="hold"/>
                                        <p:tgtEl>
                                          <p:spTgt spid="5"/>
                                        </p:tgtEl>
                                        <p:attrNameLst>
                                          <p:attrName>ppt_x</p:attrName>
                                          <p:attrName>ppt_y</p:attrName>
                                        </p:attrNameLst>
                                      </p:cBhvr>
                                      <p:rCtr x="-16250" y="-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4347236" y="1288543"/>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1" name="Text Box 60"/>
          <p:cNvSpPr txBox="1">
            <a:spLocks noChangeArrowheads="1"/>
          </p:cNvSpPr>
          <p:nvPr/>
        </p:nvSpPr>
        <p:spPr bwMode="auto">
          <a:xfrm>
            <a:off x="3179139" y="886548"/>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79139" y="1534248"/>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78394" y="1104035"/>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94" name="Freeform: Shape 93">
            <a:extLst>
              <a:ext uri="{FF2B5EF4-FFF2-40B4-BE49-F238E27FC236}">
                <a16:creationId xmlns:a16="http://schemas.microsoft.com/office/drawing/2014/main" id="{A9C10B4B-2294-43B5-A0D3-4D8AD6731EEB}"/>
              </a:ext>
            </a:extLst>
          </p:cNvPr>
          <p:cNvSpPr/>
          <p:nvPr/>
        </p:nvSpPr>
        <p:spPr>
          <a:xfrm>
            <a:off x="3175348" y="879551"/>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39130" y="1650703"/>
            <a:ext cx="1163782" cy="792163"/>
            <a:chOff x="4318075" y="1552829"/>
            <a:chExt cx="1163782" cy="792163"/>
          </a:xfrm>
        </p:grpSpPr>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9" name="Freeform: Shape 28">
              <a:extLst>
                <a:ext uri="{FF2B5EF4-FFF2-40B4-BE49-F238E27FC236}">
                  <a16:creationId xmlns:a16="http://schemas.microsoft.com/office/drawing/2014/main" id="{9A4A3E07-C6EB-4BA6-9764-BB85466CC42E}"/>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42" name="TextBox 41">
            <a:extLst>
              <a:ext uri="{FF2B5EF4-FFF2-40B4-BE49-F238E27FC236}">
                <a16:creationId xmlns:a16="http://schemas.microsoft.com/office/drawing/2014/main" id="{9D3F9148-90FC-4CAA-8E54-363A162827AB}"/>
              </a:ext>
            </a:extLst>
          </p:cNvPr>
          <p:cNvSpPr txBox="1"/>
          <p:nvPr/>
        </p:nvSpPr>
        <p:spPr>
          <a:xfrm>
            <a:off x="3574930" y="87585"/>
            <a:ext cx="1701107" cy="369332"/>
          </a:xfrm>
          <a:prstGeom prst="rect">
            <a:avLst/>
          </a:prstGeom>
          <a:noFill/>
        </p:spPr>
        <p:txBody>
          <a:bodyPr wrap="none" rtlCol="0">
            <a:spAutoFit/>
          </a:bodyPr>
          <a:lstStyle/>
          <a:p>
            <a:r>
              <a:rPr lang="nl-BE" dirty="0"/>
              <a:t>Enterprise </a:t>
            </a:r>
            <a:r>
              <a:rPr lang="nl-BE" dirty="0" err="1"/>
              <a:t>value</a:t>
            </a:r>
            <a:endParaRPr lang="nl-BE" dirty="0"/>
          </a:p>
        </p:txBody>
      </p:sp>
      <p:grpSp>
        <p:nvGrpSpPr>
          <p:cNvPr id="4" name="Group 3">
            <a:extLst>
              <a:ext uri="{FF2B5EF4-FFF2-40B4-BE49-F238E27FC236}">
                <a16:creationId xmlns:a16="http://schemas.microsoft.com/office/drawing/2014/main" id="{AD69513C-46CD-49F7-A755-6BFB61CC9791}"/>
              </a:ext>
            </a:extLst>
          </p:cNvPr>
          <p:cNvGrpSpPr/>
          <p:nvPr/>
        </p:nvGrpSpPr>
        <p:grpSpPr>
          <a:xfrm>
            <a:off x="4342570" y="529612"/>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3175402" y="2005716"/>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Line 52"/>
          <p:cNvSpPr>
            <a:spLocks noChangeShapeType="1"/>
          </p:cNvSpPr>
          <p:nvPr/>
        </p:nvSpPr>
        <p:spPr bwMode="auto">
          <a:xfrm>
            <a:off x="4330919"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13226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52 0.00972 L -0.30938 -0.00324 " pathEditMode="relative" rAng="0" ptsTypes="AA">
                                      <p:cBhvr>
                                        <p:cTn id="6" dur="2000" fill="hold"/>
                                        <p:tgtEl>
                                          <p:spTgt spid="4"/>
                                        </p:tgtEl>
                                        <p:attrNameLst>
                                          <p:attrName>ppt_x</p:attrName>
                                          <p:attrName>ppt_y</p:attrName>
                                        </p:attrNameLst>
                                      </p:cBhvr>
                                      <p:rCtr x="-15503" y="-64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05556E-6 0.00069 L 0.32032 -0.00093 " pathEditMode="relative" rAng="0" ptsTypes="AA">
                                      <p:cBhvr>
                                        <p:cTn id="10" dur="2000" fill="hold"/>
                                        <p:tgtEl>
                                          <p:spTgt spid="5"/>
                                        </p:tgtEl>
                                        <p:attrNameLst>
                                          <p:attrName>ppt_x</p:attrName>
                                          <p:attrName>ppt_y</p:attrName>
                                        </p:attrNameLst>
                                      </p:cBhvr>
                                      <p:rCtr x="16007" y="-93"/>
                                    </p:animMotion>
                                  </p:childTnLst>
                                </p:cTn>
                              </p:par>
                              <p:par>
                                <p:cTn id="11" presetID="42" presetClass="path" presetSubtype="0" accel="50000" decel="50000" fill="hold" grpId="0" nodeType="withEffect">
                                  <p:stCondLst>
                                    <p:cond delay="0"/>
                                  </p:stCondLst>
                                  <p:childTnLst>
                                    <p:animMotion origin="layout" path="M -4.44444E-6 -3.7037E-7 L 0.32136 -3.7037E-7 " pathEditMode="relative" rAng="0" ptsTypes="AA">
                                      <p:cBhvr>
                                        <p:cTn id="12" dur="2000" fill="hold"/>
                                        <p:tgtEl>
                                          <p:spTgt spid="8"/>
                                        </p:tgtEl>
                                        <p:attrNameLst>
                                          <p:attrName>ppt_x</p:attrName>
                                          <p:attrName>ppt_y</p:attrName>
                                        </p:attrNameLst>
                                      </p:cBhvr>
                                      <p:rCtr x="160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82057" y="132230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315938" cy="369332"/>
          </a:xfrm>
          <a:prstGeom prst="rect">
            <a:avLst/>
          </a:prstGeom>
          <a:noFill/>
        </p:spPr>
        <p:txBody>
          <a:bodyPr wrap="none" rtlCol="0">
            <a:spAutoFit/>
          </a:bodyPr>
          <a:lstStyle/>
          <a:p>
            <a:r>
              <a:rPr lang="nl-BE" dirty="0"/>
              <a:t>Vaste Activa</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8305" y="516944"/>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Line 52"/>
          <p:cNvSpPr>
            <a:spLocks noChangeShapeType="1"/>
          </p:cNvSpPr>
          <p:nvPr/>
        </p:nvSpPr>
        <p:spPr bwMode="auto">
          <a:xfrm>
            <a:off x="4330919" y="446957"/>
            <a:ext cx="0" cy="5764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0" name="Group 9">
            <a:extLst>
              <a:ext uri="{FF2B5EF4-FFF2-40B4-BE49-F238E27FC236}">
                <a16:creationId xmlns:a16="http://schemas.microsoft.com/office/drawing/2014/main" id="{901813AD-A639-416A-9C53-C9F0405E7017}"/>
              </a:ext>
            </a:extLst>
          </p:cNvPr>
          <p:cNvGrpSpPr/>
          <p:nvPr/>
        </p:nvGrpSpPr>
        <p:grpSpPr>
          <a:xfrm>
            <a:off x="3038361" y="1269388"/>
            <a:ext cx="2592387" cy="1658337"/>
            <a:chOff x="3038361" y="1269388"/>
            <a:chExt cx="2592387" cy="1658337"/>
          </a:xfrm>
        </p:grpSpPr>
        <p:sp>
          <p:nvSpPr>
            <p:cNvPr id="11" name="Text Box 60"/>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94" name="Freeform: Shape 93">
              <a:extLst>
                <a:ext uri="{FF2B5EF4-FFF2-40B4-BE49-F238E27FC236}">
                  <a16:creationId xmlns:a16="http://schemas.microsoft.com/office/drawing/2014/main" id="{A9C10B4B-2294-43B5-A0D3-4D8AD6731EEB}"/>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29654" y="1731246"/>
              <a:ext cx="1163782" cy="792163"/>
              <a:chOff x="4318075" y="1552829"/>
              <a:chExt cx="1163782" cy="792163"/>
            </a:xfrm>
          </p:grpSpPr>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9" name="Freeform: Shape 28">
                <a:extLst>
                  <a:ext uri="{FF2B5EF4-FFF2-40B4-BE49-F238E27FC236}">
                    <a16:creationId xmlns:a16="http://schemas.microsoft.com/office/drawing/2014/main" id="{9A4A3E07-C6EB-4BA6-9764-BB85466CC42E}"/>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43" name="Line 52">
              <a:extLst>
                <a:ext uri="{FF2B5EF4-FFF2-40B4-BE49-F238E27FC236}">
                  <a16:creationId xmlns:a16="http://schemas.microsoft.com/office/drawing/2014/main" id="{D32BC429-1413-40E4-98BC-EB15B91E5578}"/>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1">
              <a:extLst>
                <a:ext uri="{FF2B5EF4-FFF2-40B4-BE49-F238E27FC236}">
                  <a16:creationId xmlns:a16="http://schemas.microsoft.com/office/drawing/2014/main" id="{DD6CEAAB-9C77-4BC4-8FBE-D507892788A5}"/>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5" name="TextBox 44">
              <a:extLst>
                <a:ext uri="{FF2B5EF4-FFF2-40B4-BE49-F238E27FC236}">
                  <a16:creationId xmlns:a16="http://schemas.microsoft.com/office/drawing/2014/main" id="{E118FDB0-602D-4DF4-BD8D-587C5C72A7CC}"/>
                </a:ext>
              </a:extLst>
            </p:cNvPr>
            <p:cNvSpPr txBox="1"/>
            <p:nvPr/>
          </p:nvSpPr>
          <p:spPr>
            <a:xfrm>
              <a:off x="3324217" y="1269388"/>
              <a:ext cx="2136803" cy="369332"/>
            </a:xfrm>
            <a:prstGeom prst="rect">
              <a:avLst/>
            </a:prstGeom>
            <a:noFill/>
          </p:spPr>
          <p:txBody>
            <a:bodyPr wrap="none" rtlCol="0">
              <a:spAutoFit/>
            </a:bodyPr>
            <a:lstStyle/>
            <a:p>
              <a:r>
                <a:rPr lang="nl-BE" dirty="0" err="1"/>
                <a:t>Bedrijfskap.behoefte</a:t>
              </a:r>
              <a:endParaRPr lang="nl-BE" dirty="0"/>
            </a:p>
          </p:txBody>
        </p:sp>
      </p:grpSp>
      <p:grpSp>
        <p:nvGrpSpPr>
          <p:cNvPr id="73" name="Group 72">
            <a:extLst>
              <a:ext uri="{FF2B5EF4-FFF2-40B4-BE49-F238E27FC236}">
                <a16:creationId xmlns:a16="http://schemas.microsoft.com/office/drawing/2014/main" id="{55D9F11B-C11E-4353-8E28-6F0910A34460}"/>
              </a:ext>
            </a:extLst>
          </p:cNvPr>
          <p:cNvGrpSpPr/>
          <p:nvPr/>
        </p:nvGrpSpPr>
        <p:grpSpPr>
          <a:xfrm>
            <a:off x="3038361" y="1618303"/>
            <a:ext cx="2592387" cy="1309422"/>
            <a:chOff x="3038361" y="1618303"/>
            <a:chExt cx="2592387" cy="1309422"/>
          </a:xfrm>
        </p:grpSpPr>
        <p:sp>
          <p:nvSpPr>
            <p:cNvPr id="74" name="Text Box 60">
              <a:extLst>
                <a:ext uri="{FF2B5EF4-FFF2-40B4-BE49-F238E27FC236}">
                  <a16:creationId xmlns:a16="http://schemas.microsoft.com/office/drawing/2014/main" id="{9304544B-0A38-4A3C-A8BD-17E0F5748397}"/>
                </a:ext>
              </a:extLst>
            </p:cNvPr>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75" name="Text Box 61">
              <a:extLst>
                <a:ext uri="{FF2B5EF4-FFF2-40B4-BE49-F238E27FC236}">
                  <a16:creationId xmlns:a16="http://schemas.microsoft.com/office/drawing/2014/main" id="{DD220EB4-CF0D-4F17-8DD8-808E9D5596D0}"/>
                </a:ext>
              </a:extLst>
            </p:cNvPr>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76" name="Text Box 62">
              <a:extLst>
                <a:ext uri="{FF2B5EF4-FFF2-40B4-BE49-F238E27FC236}">
                  <a16:creationId xmlns:a16="http://schemas.microsoft.com/office/drawing/2014/main" id="{ACACA2BB-ED7F-47A0-AB0D-2959A25CA575}"/>
                </a:ext>
              </a:extLst>
            </p:cNvPr>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77" name="Freeform: Shape 76">
              <a:extLst>
                <a:ext uri="{FF2B5EF4-FFF2-40B4-BE49-F238E27FC236}">
                  <a16:creationId xmlns:a16="http://schemas.microsoft.com/office/drawing/2014/main" id="{824C561A-732E-4B16-9B3E-142230168F65}"/>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8" name="Group 77">
              <a:extLst>
                <a:ext uri="{FF2B5EF4-FFF2-40B4-BE49-F238E27FC236}">
                  <a16:creationId xmlns:a16="http://schemas.microsoft.com/office/drawing/2014/main" id="{1595AA82-75DE-4994-869B-B4217659089D}"/>
                </a:ext>
              </a:extLst>
            </p:cNvPr>
            <p:cNvGrpSpPr/>
            <p:nvPr/>
          </p:nvGrpSpPr>
          <p:grpSpPr>
            <a:xfrm>
              <a:off x="4329654" y="1731246"/>
              <a:ext cx="1163782" cy="792163"/>
              <a:chOff x="4318075" y="1552829"/>
              <a:chExt cx="1163782" cy="792163"/>
            </a:xfrm>
          </p:grpSpPr>
          <p:sp>
            <p:nvSpPr>
              <p:cNvPr id="81" name="Text Box 64">
                <a:extLst>
                  <a:ext uri="{FF2B5EF4-FFF2-40B4-BE49-F238E27FC236}">
                    <a16:creationId xmlns:a16="http://schemas.microsoft.com/office/drawing/2014/main" id="{7DF33071-258F-4FD3-A460-C2F13F2B0C6F}"/>
                  </a:ext>
                </a:extLst>
              </p:cNvPr>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82" name="Text Box 72">
                <a:extLst>
                  <a:ext uri="{FF2B5EF4-FFF2-40B4-BE49-F238E27FC236}">
                    <a16:creationId xmlns:a16="http://schemas.microsoft.com/office/drawing/2014/main" id="{16FAD2C1-C5C8-44E7-A0D4-BA5646A78902}"/>
                  </a:ext>
                </a:extLst>
              </p:cNvPr>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83" name="Freeform: Shape 82">
                <a:extLst>
                  <a:ext uri="{FF2B5EF4-FFF2-40B4-BE49-F238E27FC236}">
                    <a16:creationId xmlns:a16="http://schemas.microsoft.com/office/drawing/2014/main" id="{0C78FAB1-EEDD-43EF-BD1C-83D95D2A39B8}"/>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9" name="Line 52">
              <a:extLst>
                <a:ext uri="{FF2B5EF4-FFF2-40B4-BE49-F238E27FC236}">
                  <a16:creationId xmlns:a16="http://schemas.microsoft.com/office/drawing/2014/main" id="{B28CBFDD-EC76-4A1B-ACF3-A1AFA3CB4F3C}"/>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0" name="Line 51">
              <a:extLst>
                <a:ext uri="{FF2B5EF4-FFF2-40B4-BE49-F238E27FC236}">
                  <a16:creationId xmlns:a16="http://schemas.microsoft.com/office/drawing/2014/main" id="{9A6459A7-9319-4882-BEB3-663E75BD0188}"/>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84" name="TextBox 83">
            <a:extLst>
              <a:ext uri="{FF2B5EF4-FFF2-40B4-BE49-F238E27FC236}">
                <a16:creationId xmlns:a16="http://schemas.microsoft.com/office/drawing/2014/main" id="{B2012BD8-7AA7-4916-8DC9-3EADD3167CFF}"/>
              </a:ext>
            </a:extLst>
          </p:cNvPr>
          <p:cNvSpPr txBox="1"/>
          <p:nvPr/>
        </p:nvSpPr>
        <p:spPr>
          <a:xfrm>
            <a:off x="3320270" y="1270176"/>
            <a:ext cx="2136803" cy="369332"/>
          </a:xfrm>
          <a:prstGeom prst="rect">
            <a:avLst/>
          </a:prstGeom>
          <a:noFill/>
        </p:spPr>
        <p:txBody>
          <a:bodyPr wrap="none" rtlCol="0">
            <a:spAutoFit/>
          </a:bodyPr>
          <a:lstStyle/>
          <a:p>
            <a:r>
              <a:rPr lang="nl-BE" dirty="0" err="1"/>
              <a:t>Bedrijfskap.behoefte</a:t>
            </a:r>
            <a:endParaRPr lang="nl-BE" dirty="0"/>
          </a:p>
        </p:txBody>
      </p:sp>
    </p:spTree>
    <p:extLst>
      <p:ext uri="{BB962C8B-B14F-4D97-AF65-F5344CB8AC3E}">
        <p14:creationId xmlns:p14="http://schemas.microsoft.com/office/powerpoint/2010/main" val="4113525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nl-NL" dirty="0"/>
              <a:t>Flip de Mey</a:t>
            </a:r>
          </a:p>
        </p:txBody>
      </p:sp>
      <p:sp>
        <p:nvSpPr>
          <p:cNvPr id="6147" name="Rectangle 3"/>
          <p:cNvSpPr>
            <a:spLocks noGrp="1" noChangeArrowheads="1"/>
          </p:cNvSpPr>
          <p:nvPr>
            <p:ph idx="1"/>
          </p:nvPr>
        </p:nvSpPr>
        <p:spPr/>
        <p:txBody>
          <a:bodyPr/>
          <a:lstStyle/>
          <a:p>
            <a:pPr eaLnBrk="1" hangingPunct="1"/>
            <a:r>
              <a:rPr lang="nl-NL" dirty="0"/>
              <a:t>Bedrijfsrevisor </a:t>
            </a:r>
          </a:p>
          <a:p>
            <a:pPr eaLnBrk="1" hangingPunct="1"/>
            <a:r>
              <a:rPr lang="nl-NL" dirty="0"/>
              <a:t>Licentiaat in de Rechten</a:t>
            </a:r>
          </a:p>
          <a:p>
            <a:pPr eaLnBrk="1" hangingPunct="1"/>
            <a:r>
              <a:rPr lang="nl-NL" dirty="0"/>
              <a:t>Gewezen advocaat (Balie Brussel 1980-1990)</a:t>
            </a:r>
          </a:p>
          <a:p>
            <a:pPr eaLnBrk="1" hangingPunct="1"/>
            <a:r>
              <a:rPr lang="nl-NL" dirty="0"/>
              <a:t>Partner Moore Stephens Verschelden (1998-2015)</a:t>
            </a:r>
          </a:p>
          <a:p>
            <a:pPr eaLnBrk="1" hangingPunct="1"/>
            <a:r>
              <a:rPr lang="nl-NL" dirty="0"/>
              <a:t>Voorzitter Raad van bestuur (</a:t>
            </a:r>
            <a:r>
              <a:rPr lang="nl-NL" dirty="0" err="1"/>
              <a:t>Supervisory</a:t>
            </a:r>
            <a:r>
              <a:rPr lang="nl-NL" dirty="0"/>
              <a:t> board)</a:t>
            </a:r>
          </a:p>
          <a:p>
            <a:pPr eaLnBrk="1" hangingPunct="1"/>
            <a:r>
              <a:rPr lang="nl-NL" dirty="0" err="1"/>
              <a:t>Sole</a:t>
            </a:r>
            <a:r>
              <a:rPr lang="nl-NL" dirty="0"/>
              <a:t> </a:t>
            </a:r>
            <a:r>
              <a:rPr lang="nl-NL" dirty="0" err="1"/>
              <a:t>practioner</a:t>
            </a:r>
            <a:r>
              <a:rPr lang="nl-NL" dirty="0"/>
              <a:t> revisor – “</a:t>
            </a:r>
            <a:r>
              <a:rPr lang="nl-NL" i="1" dirty="0" err="1"/>
              <a:t>litigation</a:t>
            </a:r>
            <a:r>
              <a:rPr lang="nl-NL" i="1" dirty="0"/>
              <a:t> support</a:t>
            </a:r>
            <a:r>
              <a:rPr lang="nl-NL" dirty="0"/>
              <a:t>”</a:t>
            </a:r>
          </a:p>
          <a:p>
            <a:pPr eaLnBrk="1" hangingPunct="1"/>
            <a:r>
              <a:rPr lang="fr-BE" dirty="0">
                <a:solidFill>
                  <a:schemeClr val="bg2"/>
                </a:solidFill>
                <a:hlinkClick r:id="rId3"/>
              </a:rPr>
              <a:t>flip.demey@litigationsupport.be</a:t>
            </a:r>
            <a:endParaRPr lang="fr-BE" dirty="0">
              <a:solidFill>
                <a:schemeClr val="bg2"/>
              </a:solidFill>
            </a:endParaRPr>
          </a:p>
          <a:p>
            <a:pPr eaLnBrk="1" hangingPunct="1"/>
            <a:endParaRPr lang="nl-NL" dirty="0"/>
          </a:p>
        </p:txBody>
      </p:sp>
      <p:sp>
        <p:nvSpPr>
          <p:cNvPr id="6148"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r>
              <a:rPr lang="en-US" sz="800"/>
              <a:t> p. </a:t>
            </a:r>
            <a:fld id="{E286AAC5-2AEE-4B8B-A608-6F3CA31D9EB0}" type="slidenum">
              <a:rPr lang="en-US" sz="800" smtClean="0"/>
              <a:pPr/>
              <a:t>2</a:t>
            </a:fld>
            <a:endParaRPr lang="en-US" sz="800"/>
          </a:p>
        </p:txBody>
      </p:sp>
      <p:sp>
        <p:nvSpPr>
          <p:cNvPr id="2" name="Rectangle 1">
            <a:extLst>
              <a:ext uri="{FF2B5EF4-FFF2-40B4-BE49-F238E27FC236}">
                <a16:creationId xmlns:a16="http://schemas.microsoft.com/office/drawing/2014/main" id="{4337036C-5AE8-4B91-8A0D-B20F0091EEB9}"/>
              </a:ext>
            </a:extLst>
          </p:cNvPr>
          <p:cNvSpPr/>
          <p:nvPr/>
        </p:nvSpPr>
        <p:spPr>
          <a:xfrm>
            <a:off x="4572000" y="3381902"/>
            <a:ext cx="1782850" cy="473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extLst>
              <a:ext uri="{FF2B5EF4-FFF2-40B4-BE49-F238E27FC236}">
                <a16:creationId xmlns:a16="http://schemas.microsoft.com/office/drawing/2014/main" id="{94D4A608-D20F-49E0-8F0C-46F67223B3D3}"/>
              </a:ext>
            </a:extLst>
          </p:cNvPr>
          <p:cNvSpPr/>
          <p:nvPr/>
        </p:nvSpPr>
        <p:spPr>
          <a:xfrm>
            <a:off x="3175893" y="3381902"/>
            <a:ext cx="1782850" cy="473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07583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82057" y="132230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315938" cy="369332"/>
          </a:xfrm>
          <a:prstGeom prst="rect">
            <a:avLst/>
          </a:prstGeom>
          <a:noFill/>
        </p:spPr>
        <p:txBody>
          <a:bodyPr wrap="none" rtlCol="0">
            <a:spAutoFit/>
          </a:bodyPr>
          <a:lstStyle/>
          <a:p>
            <a:r>
              <a:rPr lang="nl-BE" dirty="0"/>
              <a:t>Vaste Activa</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8305" y="521682"/>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Line 52"/>
          <p:cNvSpPr>
            <a:spLocks noChangeShapeType="1"/>
          </p:cNvSpPr>
          <p:nvPr/>
        </p:nvSpPr>
        <p:spPr bwMode="auto">
          <a:xfrm>
            <a:off x="4330919" y="446957"/>
            <a:ext cx="0" cy="5764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0" name="Group 9">
            <a:extLst>
              <a:ext uri="{FF2B5EF4-FFF2-40B4-BE49-F238E27FC236}">
                <a16:creationId xmlns:a16="http://schemas.microsoft.com/office/drawing/2014/main" id="{901813AD-A639-416A-9C53-C9F0405E7017}"/>
              </a:ext>
            </a:extLst>
          </p:cNvPr>
          <p:cNvGrpSpPr/>
          <p:nvPr/>
        </p:nvGrpSpPr>
        <p:grpSpPr>
          <a:xfrm>
            <a:off x="3038361" y="1269388"/>
            <a:ext cx="2592387" cy="1658337"/>
            <a:chOff x="3038361" y="1269388"/>
            <a:chExt cx="2592387" cy="1658337"/>
          </a:xfrm>
        </p:grpSpPr>
        <p:sp>
          <p:nvSpPr>
            <p:cNvPr id="11" name="Text Box 60"/>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94" name="Freeform: Shape 93">
              <a:extLst>
                <a:ext uri="{FF2B5EF4-FFF2-40B4-BE49-F238E27FC236}">
                  <a16:creationId xmlns:a16="http://schemas.microsoft.com/office/drawing/2014/main" id="{A9C10B4B-2294-43B5-A0D3-4D8AD6731EEB}"/>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29654" y="1731246"/>
              <a:ext cx="1163782" cy="792163"/>
              <a:chOff x="4318075" y="1552829"/>
              <a:chExt cx="1163782" cy="792163"/>
            </a:xfrm>
          </p:grpSpPr>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9" name="Freeform: Shape 28">
                <a:extLst>
                  <a:ext uri="{FF2B5EF4-FFF2-40B4-BE49-F238E27FC236}">
                    <a16:creationId xmlns:a16="http://schemas.microsoft.com/office/drawing/2014/main" id="{9A4A3E07-C6EB-4BA6-9764-BB85466CC42E}"/>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43" name="Line 52">
              <a:extLst>
                <a:ext uri="{FF2B5EF4-FFF2-40B4-BE49-F238E27FC236}">
                  <a16:creationId xmlns:a16="http://schemas.microsoft.com/office/drawing/2014/main" id="{D32BC429-1413-40E4-98BC-EB15B91E5578}"/>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1">
              <a:extLst>
                <a:ext uri="{FF2B5EF4-FFF2-40B4-BE49-F238E27FC236}">
                  <a16:creationId xmlns:a16="http://schemas.microsoft.com/office/drawing/2014/main" id="{DD6CEAAB-9C77-4BC4-8FBE-D507892788A5}"/>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5" name="TextBox 44">
              <a:extLst>
                <a:ext uri="{FF2B5EF4-FFF2-40B4-BE49-F238E27FC236}">
                  <a16:creationId xmlns:a16="http://schemas.microsoft.com/office/drawing/2014/main" id="{E118FDB0-602D-4DF4-BD8D-587C5C72A7CC}"/>
                </a:ext>
              </a:extLst>
            </p:cNvPr>
            <p:cNvSpPr txBox="1"/>
            <p:nvPr/>
          </p:nvSpPr>
          <p:spPr>
            <a:xfrm>
              <a:off x="3324217" y="1269388"/>
              <a:ext cx="2136803" cy="369332"/>
            </a:xfrm>
            <a:prstGeom prst="rect">
              <a:avLst/>
            </a:prstGeom>
            <a:noFill/>
          </p:spPr>
          <p:txBody>
            <a:bodyPr wrap="none" rtlCol="0">
              <a:spAutoFit/>
            </a:bodyPr>
            <a:lstStyle/>
            <a:p>
              <a:r>
                <a:rPr lang="nl-BE" dirty="0" err="1"/>
                <a:t>Bedrijfskap.behoefte</a:t>
              </a:r>
              <a:endParaRPr lang="nl-BE" dirty="0"/>
            </a:p>
          </p:txBody>
        </p:sp>
      </p:gr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22987" y="4501190"/>
              <a:ext cx="1150938" cy="46745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grpSp>
        <p:nvGrpSpPr>
          <p:cNvPr id="14" name="Group 13">
            <a:extLst>
              <a:ext uri="{FF2B5EF4-FFF2-40B4-BE49-F238E27FC236}">
                <a16:creationId xmlns:a16="http://schemas.microsoft.com/office/drawing/2014/main" id="{61F8C73E-F4B7-48BE-A5FB-9103A2E58A76}"/>
              </a:ext>
            </a:extLst>
          </p:cNvPr>
          <p:cNvGrpSpPr/>
          <p:nvPr/>
        </p:nvGrpSpPr>
        <p:grpSpPr>
          <a:xfrm>
            <a:off x="3055923" y="3179583"/>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73" name="Group 72">
            <a:extLst>
              <a:ext uri="{FF2B5EF4-FFF2-40B4-BE49-F238E27FC236}">
                <a16:creationId xmlns:a16="http://schemas.microsoft.com/office/drawing/2014/main" id="{55D9F11B-C11E-4353-8E28-6F0910A34460}"/>
              </a:ext>
            </a:extLst>
          </p:cNvPr>
          <p:cNvGrpSpPr/>
          <p:nvPr/>
        </p:nvGrpSpPr>
        <p:grpSpPr>
          <a:xfrm>
            <a:off x="3038361" y="1618303"/>
            <a:ext cx="2592387" cy="1309422"/>
            <a:chOff x="3038361" y="1618303"/>
            <a:chExt cx="2592387" cy="1309422"/>
          </a:xfrm>
        </p:grpSpPr>
        <p:sp>
          <p:nvSpPr>
            <p:cNvPr id="74" name="Text Box 60">
              <a:extLst>
                <a:ext uri="{FF2B5EF4-FFF2-40B4-BE49-F238E27FC236}">
                  <a16:creationId xmlns:a16="http://schemas.microsoft.com/office/drawing/2014/main" id="{9304544B-0A38-4A3C-A8BD-17E0F5748397}"/>
                </a:ext>
              </a:extLst>
            </p:cNvPr>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75" name="Text Box 61">
              <a:extLst>
                <a:ext uri="{FF2B5EF4-FFF2-40B4-BE49-F238E27FC236}">
                  <a16:creationId xmlns:a16="http://schemas.microsoft.com/office/drawing/2014/main" id="{DD220EB4-CF0D-4F17-8DD8-808E9D5596D0}"/>
                </a:ext>
              </a:extLst>
            </p:cNvPr>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76" name="Text Box 62">
              <a:extLst>
                <a:ext uri="{FF2B5EF4-FFF2-40B4-BE49-F238E27FC236}">
                  <a16:creationId xmlns:a16="http://schemas.microsoft.com/office/drawing/2014/main" id="{ACACA2BB-ED7F-47A0-AB0D-2959A25CA575}"/>
                </a:ext>
              </a:extLst>
            </p:cNvPr>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77" name="Freeform: Shape 76">
              <a:extLst>
                <a:ext uri="{FF2B5EF4-FFF2-40B4-BE49-F238E27FC236}">
                  <a16:creationId xmlns:a16="http://schemas.microsoft.com/office/drawing/2014/main" id="{824C561A-732E-4B16-9B3E-142230168F65}"/>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8" name="Group 77">
              <a:extLst>
                <a:ext uri="{FF2B5EF4-FFF2-40B4-BE49-F238E27FC236}">
                  <a16:creationId xmlns:a16="http://schemas.microsoft.com/office/drawing/2014/main" id="{1595AA82-75DE-4994-869B-B4217659089D}"/>
                </a:ext>
              </a:extLst>
            </p:cNvPr>
            <p:cNvGrpSpPr/>
            <p:nvPr/>
          </p:nvGrpSpPr>
          <p:grpSpPr>
            <a:xfrm>
              <a:off x="4329654" y="1731246"/>
              <a:ext cx="1163782" cy="792163"/>
              <a:chOff x="4318075" y="1552829"/>
              <a:chExt cx="1163782" cy="792163"/>
            </a:xfrm>
          </p:grpSpPr>
          <p:sp>
            <p:nvSpPr>
              <p:cNvPr id="81" name="Text Box 64">
                <a:extLst>
                  <a:ext uri="{FF2B5EF4-FFF2-40B4-BE49-F238E27FC236}">
                    <a16:creationId xmlns:a16="http://schemas.microsoft.com/office/drawing/2014/main" id="{7DF33071-258F-4FD3-A460-C2F13F2B0C6F}"/>
                  </a:ext>
                </a:extLst>
              </p:cNvPr>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82" name="Text Box 72">
                <a:extLst>
                  <a:ext uri="{FF2B5EF4-FFF2-40B4-BE49-F238E27FC236}">
                    <a16:creationId xmlns:a16="http://schemas.microsoft.com/office/drawing/2014/main" id="{16FAD2C1-C5C8-44E7-A0D4-BA5646A78902}"/>
                  </a:ext>
                </a:extLst>
              </p:cNvPr>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83" name="Freeform: Shape 82">
                <a:extLst>
                  <a:ext uri="{FF2B5EF4-FFF2-40B4-BE49-F238E27FC236}">
                    <a16:creationId xmlns:a16="http://schemas.microsoft.com/office/drawing/2014/main" id="{0C78FAB1-EEDD-43EF-BD1C-83D95D2A39B8}"/>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9" name="Line 52">
              <a:extLst>
                <a:ext uri="{FF2B5EF4-FFF2-40B4-BE49-F238E27FC236}">
                  <a16:creationId xmlns:a16="http://schemas.microsoft.com/office/drawing/2014/main" id="{B28CBFDD-EC76-4A1B-ACF3-A1AFA3CB4F3C}"/>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0" name="Line 51">
              <a:extLst>
                <a:ext uri="{FF2B5EF4-FFF2-40B4-BE49-F238E27FC236}">
                  <a16:creationId xmlns:a16="http://schemas.microsoft.com/office/drawing/2014/main" id="{9A6459A7-9319-4882-BEB3-663E75BD0188}"/>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84" name="TextBox 83">
            <a:extLst>
              <a:ext uri="{FF2B5EF4-FFF2-40B4-BE49-F238E27FC236}">
                <a16:creationId xmlns:a16="http://schemas.microsoft.com/office/drawing/2014/main" id="{B2012BD8-7AA7-4916-8DC9-3EADD3167CFF}"/>
              </a:ext>
            </a:extLst>
          </p:cNvPr>
          <p:cNvSpPr txBox="1"/>
          <p:nvPr/>
        </p:nvSpPr>
        <p:spPr>
          <a:xfrm>
            <a:off x="3320270" y="1270176"/>
            <a:ext cx="2136803" cy="369332"/>
          </a:xfrm>
          <a:prstGeom prst="rect">
            <a:avLst/>
          </a:prstGeom>
          <a:noFill/>
        </p:spPr>
        <p:txBody>
          <a:bodyPr wrap="none" rtlCol="0">
            <a:spAutoFit/>
          </a:bodyPr>
          <a:lstStyle/>
          <a:p>
            <a:r>
              <a:rPr lang="nl-BE" dirty="0" err="1"/>
              <a:t>Bedrijfskap.behoefte</a:t>
            </a:r>
            <a:endParaRPr lang="nl-BE" dirty="0"/>
          </a:p>
        </p:txBody>
      </p:sp>
    </p:spTree>
    <p:extLst>
      <p:ext uri="{BB962C8B-B14F-4D97-AF65-F5344CB8AC3E}">
        <p14:creationId xmlns:p14="http://schemas.microsoft.com/office/powerpoint/2010/main" val="291909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 -2.96296E-6 L -0.31233 0.0007 " pathEditMode="relative" rAng="0" ptsTypes="AA">
                                      <p:cBhvr>
                                        <p:cTn id="16" dur="2000" fill="hold"/>
                                        <p:tgtEl>
                                          <p:spTgt spid="47"/>
                                        </p:tgtEl>
                                        <p:attrNameLst>
                                          <p:attrName>ppt_x</p:attrName>
                                          <p:attrName>ppt_y</p:attrName>
                                        </p:attrNameLst>
                                      </p:cBhvr>
                                      <p:rCtr x="-15625" y="23"/>
                                    </p:animMotion>
                                  </p:childTnLst>
                                </p:cTn>
                              </p:par>
                              <p:par>
                                <p:cTn id="17" presetID="42" presetClass="path" presetSubtype="0" accel="50000" decel="50000" fill="hold" nodeType="withEffect">
                                  <p:stCondLst>
                                    <p:cond delay="0"/>
                                  </p:stCondLst>
                                  <p:childTnLst>
                                    <p:animMotion origin="layout" path="M 1.94444E-6 2.59259E-6 L -0.3132 2.59259E-6 " pathEditMode="relative" rAng="0" ptsTypes="AA">
                                      <p:cBhvr>
                                        <p:cTn id="18" dur="2000" fill="hold"/>
                                        <p:tgtEl>
                                          <p:spTgt spid="14"/>
                                        </p:tgtEl>
                                        <p:attrNameLst>
                                          <p:attrName>ppt_x</p:attrName>
                                          <p:attrName>ppt_y</p:attrName>
                                        </p:attrNameLst>
                                      </p:cBhvr>
                                      <p:rCtr x="-15660" y="0"/>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0156 1.48148E-6 L 0.00156 0.27847 " pathEditMode="relative" rAng="0" ptsTypes="AA">
                                      <p:cBhvr>
                                        <p:cTn id="22" dur="2000" fill="hold"/>
                                        <p:tgtEl>
                                          <p:spTgt spid="10"/>
                                        </p:tgtEl>
                                        <p:attrNameLst>
                                          <p:attrName>ppt_x</p:attrName>
                                          <p:attrName>ppt_y</p:attrName>
                                        </p:attrNameLst>
                                      </p:cBhvr>
                                      <p:rCtr x="0" y="13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82057" y="132230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315938" cy="369332"/>
          </a:xfrm>
          <a:prstGeom prst="rect">
            <a:avLst/>
          </a:prstGeom>
          <a:noFill/>
        </p:spPr>
        <p:txBody>
          <a:bodyPr wrap="none" rtlCol="0">
            <a:spAutoFit/>
          </a:bodyPr>
          <a:lstStyle/>
          <a:p>
            <a:r>
              <a:rPr lang="nl-BE" dirty="0"/>
              <a:t>Vaste Activa</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8305" y="531155"/>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Line 52"/>
          <p:cNvSpPr>
            <a:spLocks noChangeShapeType="1"/>
          </p:cNvSpPr>
          <p:nvPr/>
        </p:nvSpPr>
        <p:spPr bwMode="auto">
          <a:xfrm>
            <a:off x="4330919" y="446957"/>
            <a:ext cx="0" cy="5764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0" name="Group 9">
            <a:extLst>
              <a:ext uri="{FF2B5EF4-FFF2-40B4-BE49-F238E27FC236}">
                <a16:creationId xmlns:a16="http://schemas.microsoft.com/office/drawing/2014/main" id="{901813AD-A639-416A-9C53-C9F0405E7017}"/>
              </a:ext>
            </a:extLst>
          </p:cNvPr>
          <p:cNvGrpSpPr/>
          <p:nvPr/>
        </p:nvGrpSpPr>
        <p:grpSpPr>
          <a:xfrm>
            <a:off x="3038361" y="1618303"/>
            <a:ext cx="2592387" cy="1309422"/>
            <a:chOff x="3038361" y="1618303"/>
            <a:chExt cx="2592387" cy="1309422"/>
          </a:xfrm>
        </p:grpSpPr>
        <p:sp>
          <p:nvSpPr>
            <p:cNvPr id="11" name="Text Box 60"/>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94" name="Freeform: Shape 93">
              <a:extLst>
                <a:ext uri="{FF2B5EF4-FFF2-40B4-BE49-F238E27FC236}">
                  <a16:creationId xmlns:a16="http://schemas.microsoft.com/office/drawing/2014/main" id="{A9C10B4B-2294-43B5-A0D3-4D8AD6731EEB}"/>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29654" y="1731246"/>
              <a:ext cx="1163782" cy="792163"/>
              <a:chOff x="4318075" y="1552829"/>
              <a:chExt cx="1163782" cy="792163"/>
            </a:xfrm>
          </p:grpSpPr>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9" name="Freeform: Shape 28">
                <a:extLst>
                  <a:ext uri="{FF2B5EF4-FFF2-40B4-BE49-F238E27FC236}">
                    <a16:creationId xmlns:a16="http://schemas.microsoft.com/office/drawing/2014/main" id="{9A4A3E07-C6EB-4BA6-9764-BB85466CC42E}"/>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43" name="Line 52">
              <a:extLst>
                <a:ext uri="{FF2B5EF4-FFF2-40B4-BE49-F238E27FC236}">
                  <a16:creationId xmlns:a16="http://schemas.microsoft.com/office/drawing/2014/main" id="{D32BC429-1413-40E4-98BC-EB15B91E5578}"/>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1">
              <a:extLst>
                <a:ext uri="{FF2B5EF4-FFF2-40B4-BE49-F238E27FC236}">
                  <a16:creationId xmlns:a16="http://schemas.microsoft.com/office/drawing/2014/main" id="{DD6CEAAB-9C77-4BC4-8FBE-D507892788A5}"/>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22987" y="4501190"/>
                <a:ext cx="1150938" cy="46745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028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73" name="TextBox 72">
            <a:extLst>
              <a:ext uri="{FF2B5EF4-FFF2-40B4-BE49-F238E27FC236}">
                <a16:creationId xmlns:a16="http://schemas.microsoft.com/office/drawing/2014/main" id="{45E864B6-F306-4997-8160-BA39561DD9A9}"/>
              </a:ext>
            </a:extLst>
          </p:cNvPr>
          <p:cNvSpPr txBox="1"/>
          <p:nvPr/>
        </p:nvSpPr>
        <p:spPr>
          <a:xfrm>
            <a:off x="3470953" y="1141635"/>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S</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sp>
        <p:nvSpPr>
          <p:cNvPr id="83" name="Rectangle 82">
            <a:extLst>
              <a:ext uri="{FF2B5EF4-FFF2-40B4-BE49-F238E27FC236}">
                <a16:creationId xmlns:a16="http://schemas.microsoft.com/office/drawing/2014/main" id="{E592C4FB-795F-4ACD-82AB-DB40D3C29191}"/>
              </a:ext>
            </a:extLst>
          </p:cNvPr>
          <p:cNvSpPr/>
          <p:nvPr/>
        </p:nvSpPr>
        <p:spPr>
          <a:xfrm>
            <a:off x="3505990" y="1224906"/>
            <a:ext cx="1770047" cy="397607"/>
          </a:xfrm>
          <a:prstGeom prst="rect">
            <a:avLst/>
          </a:prstGeom>
          <a:no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8" name="Rectangle 87">
            <a:extLst>
              <a:ext uri="{FF2B5EF4-FFF2-40B4-BE49-F238E27FC236}">
                <a16:creationId xmlns:a16="http://schemas.microsoft.com/office/drawing/2014/main" id="{032AFB1C-AD91-406D-997A-400775BED459}"/>
              </a:ext>
            </a:extLst>
          </p:cNvPr>
          <p:cNvSpPr/>
          <p:nvPr/>
        </p:nvSpPr>
        <p:spPr>
          <a:xfrm>
            <a:off x="3545127" y="3130896"/>
            <a:ext cx="1770047" cy="397607"/>
          </a:xfrm>
          <a:prstGeom prst="rect">
            <a:avLst/>
          </a:prstGeom>
          <a:no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87" name="Straight Arrow Connector 86">
            <a:extLst>
              <a:ext uri="{FF2B5EF4-FFF2-40B4-BE49-F238E27FC236}">
                <a16:creationId xmlns:a16="http://schemas.microsoft.com/office/drawing/2014/main" id="{9DA402A1-A9AE-4A01-A561-64EE0829C5FD}"/>
              </a:ext>
            </a:extLst>
          </p:cNvPr>
          <p:cNvCxnSpPr/>
          <p:nvPr/>
        </p:nvCxnSpPr>
        <p:spPr>
          <a:xfrm>
            <a:off x="1345542" y="3709716"/>
            <a:ext cx="3103275" cy="61592"/>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22444D4-BA83-4E6E-B5D9-76D7BDF0FBEC}"/>
              </a:ext>
            </a:extLst>
          </p:cNvPr>
          <p:cNvCxnSpPr>
            <a:cxnSpLocks/>
          </p:cNvCxnSpPr>
          <p:nvPr/>
        </p:nvCxnSpPr>
        <p:spPr>
          <a:xfrm flipV="1">
            <a:off x="1402395" y="3886566"/>
            <a:ext cx="3103275" cy="17616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5357BF15-7292-4898-86BE-EA534EE5D6A8}"/>
              </a:ext>
            </a:extLst>
          </p:cNvPr>
          <p:cNvCxnSpPr>
            <a:cxnSpLocks/>
          </p:cNvCxnSpPr>
          <p:nvPr/>
        </p:nvCxnSpPr>
        <p:spPr>
          <a:xfrm flipV="1">
            <a:off x="1402395" y="4192307"/>
            <a:ext cx="3103275" cy="49449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6C808BBB-351D-434B-AC24-835F17814956}"/>
              </a:ext>
            </a:extLst>
          </p:cNvPr>
          <p:cNvCxnSpPr>
            <a:cxnSpLocks/>
          </p:cNvCxnSpPr>
          <p:nvPr/>
        </p:nvCxnSpPr>
        <p:spPr>
          <a:xfrm flipV="1">
            <a:off x="2458180" y="4127686"/>
            <a:ext cx="867224" cy="10747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C40D4C3C-BEDA-4B69-A767-E5D3EF1EC6F3}"/>
              </a:ext>
            </a:extLst>
          </p:cNvPr>
          <p:cNvCxnSpPr>
            <a:cxnSpLocks/>
          </p:cNvCxnSpPr>
          <p:nvPr/>
        </p:nvCxnSpPr>
        <p:spPr>
          <a:xfrm flipV="1">
            <a:off x="1372633" y="4344709"/>
            <a:ext cx="3285437" cy="137851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96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3" grpId="0" animBg="1"/>
      <p:bldP spid="8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82057" y="132230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315938" cy="369332"/>
          </a:xfrm>
          <a:prstGeom prst="rect">
            <a:avLst/>
          </a:prstGeom>
          <a:noFill/>
        </p:spPr>
        <p:txBody>
          <a:bodyPr wrap="none" rtlCol="0">
            <a:spAutoFit/>
          </a:bodyPr>
          <a:lstStyle/>
          <a:p>
            <a:r>
              <a:rPr lang="nl-BE" dirty="0"/>
              <a:t>Vaste Activa</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8305" y="521682"/>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Line 52"/>
          <p:cNvSpPr>
            <a:spLocks noChangeShapeType="1"/>
          </p:cNvSpPr>
          <p:nvPr/>
        </p:nvSpPr>
        <p:spPr bwMode="auto">
          <a:xfrm>
            <a:off x="4330919" y="446957"/>
            <a:ext cx="0" cy="5764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0" name="Group 9">
            <a:extLst>
              <a:ext uri="{FF2B5EF4-FFF2-40B4-BE49-F238E27FC236}">
                <a16:creationId xmlns:a16="http://schemas.microsoft.com/office/drawing/2014/main" id="{901813AD-A639-416A-9C53-C9F0405E7017}"/>
              </a:ext>
            </a:extLst>
          </p:cNvPr>
          <p:cNvGrpSpPr/>
          <p:nvPr/>
        </p:nvGrpSpPr>
        <p:grpSpPr>
          <a:xfrm>
            <a:off x="3038361" y="1618303"/>
            <a:ext cx="2592387" cy="1309422"/>
            <a:chOff x="3038361" y="1618303"/>
            <a:chExt cx="2592387" cy="1309422"/>
          </a:xfrm>
        </p:grpSpPr>
        <p:sp>
          <p:nvSpPr>
            <p:cNvPr id="11" name="Text Box 60"/>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94" name="Freeform: Shape 93">
              <a:extLst>
                <a:ext uri="{FF2B5EF4-FFF2-40B4-BE49-F238E27FC236}">
                  <a16:creationId xmlns:a16="http://schemas.microsoft.com/office/drawing/2014/main" id="{A9C10B4B-2294-43B5-A0D3-4D8AD6731EEB}"/>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29654" y="1731246"/>
              <a:ext cx="1163782" cy="792163"/>
              <a:chOff x="4318075" y="1552829"/>
              <a:chExt cx="1163782" cy="792163"/>
            </a:xfrm>
          </p:grpSpPr>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9" name="Freeform: Shape 28">
                <a:extLst>
                  <a:ext uri="{FF2B5EF4-FFF2-40B4-BE49-F238E27FC236}">
                    <a16:creationId xmlns:a16="http://schemas.microsoft.com/office/drawing/2014/main" id="{9A4A3E07-C6EB-4BA6-9764-BB85466CC42E}"/>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43" name="Line 52">
              <a:extLst>
                <a:ext uri="{FF2B5EF4-FFF2-40B4-BE49-F238E27FC236}">
                  <a16:creationId xmlns:a16="http://schemas.microsoft.com/office/drawing/2014/main" id="{D32BC429-1413-40E4-98BC-EB15B91E5578}"/>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1">
              <a:extLst>
                <a:ext uri="{FF2B5EF4-FFF2-40B4-BE49-F238E27FC236}">
                  <a16:creationId xmlns:a16="http://schemas.microsoft.com/office/drawing/2014/main" id="{DD6CEAAB-9C77-4BC4-8FBE-D507892788A5}"/>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73" name="TextBox 72">
            <a:extLst>
              <a:ext uri="{FF2B5EF4-FFF2-40B4-BE49-F238E27FC236}">
                <a16:creationId xmlns:a16="http://schemas.microsoft.com/office/drawing/2014/main" id="{45E864B6-F306-4997-8160-BA39561DD9A9}"/>
              </a:ext>
            </a:extLst>
          </p:cNvPr>
          <p:cNvSpPr txBox="1"/>
          <p:nvPr/>
        </p:nvSpPr>
        <p:spPr>
          <a:xfrm>
            <a:off x="3470953" y="1141635"/>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S</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cxnSp>
        <p:nvCxnSpPr>
          <p:cNvPr id="79" name="Straight Arrow Connector 78">
            <a:extLst>
              <a:ext uri="{FF2B5EF4-FFF2-40B4-BE49-F238E27FC236}">
                <a16:creationId xmlns:a16="http://schemas.microsoft.com/office/drawing/2014/main" id="{B597AFCE-733C-449F-AD42-5EB9B468130C}"/>
              </a:ext>
            </a:extLst>
          </p:cNvPr>
          <p:cNvCxnSpPr>
            <a:cxnSpLocks/>
          </p:cNvCxnSpPr>
          <p:nvPr/>
        </p:nvCxnSpPr>
        <p:spPr>
          <a:xfrm flipH="1">
            <a:off x="1365107" y="5235399"/>
            <a:ext cx="4740947" cy="2345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cxnSp>
        <p:nvCxnSpPr>
          <p:cNvPr id="83" name="Straight Arrow Connector 82">
            <a:extLst>
              <a:ext uri="{FF2B5EF4-FFF2-40B4-BE49-F238E27FC236}">
                <a16:creationId xmlns:a16="http://schemas.microsoft.com/office/drawing/2014/main" id="{9C86CB29-40D0-4A16-A365-1D0F1FFBC265}"/>
              </a:ext>
            </a:extLst>
          </p:cNvPr>
          <p:cNvCxnSpPr>
            <a:cxnSpLocks/>
            <a:stCxn id="49" idx="3"/>
          </p:cNvCxnSpPr>
          <p:nvPr/>
        </p:nvCxnSpPr>
        <p:spPr>
          <a:xfrm flipV="1">
            <a:off x="2675441" y="5295943"/>
            <a:ext cx="3575990" cy="74889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00BD9BEA-1867-4BB7-AE84-62BB4C5ACE27}"/>
              </a:ext>
            </a:extLst>
          </p:cNvPr>
          <p:cNvCxnSpPr>
            <a:cxnSpLocks/>
          </p:cNvCxnSpPr>
          <p:nvPr/>
        </p:nvCxnSpPr>
        <p:spPr>
          <a:xfrm>
            <a:off x="4174023" y="4102955"/>
            <a:ext cx="2013575" cy="98546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B803F277-F9EB-438D-9E2B-4A68067082DF}"/>
              </a:ext>
            </a:extLst>
          </p:cNvPr>
          <p:cNvCxnSpPr>
            <a:cxnSpLocks/>
          </p:cNvCxnSpPr>
          <p:nvPr/>
        </p:nvCxnSpPr>
        <p:spPr>
          <a:xfrm flipH="1" flipV="1">
            <a:off x="5276037" y="4183498"/>
            <a:ext cx="1044220" cy="8628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4AAA53E7-6338-40E1-870E-0B8CD4E2E1A1}"/>
              </a:ext>
            </a:extLst>
          </p:cNvPr>
          <p:cNvCxnSpPr>
            <a:cxnSpLocks/>
          </p:cNvCxnSpPr>
          <p:nvPr/>
        </p:nvCxnSpPr>
        <p:spPr>
          <a:xfrm flipH="1" flipV="1">
            <a:off x="5375297" y="3853047"/>
            <a:ext cx="1318394" cy="12021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F2C5D573-6F5D-48AC-9CD8-55DEC0632B0D}"/>
              </a:ext>
            </a:extLst>
          </p:cNvPr>
          <p:cNvCxnSpPr/>
          <p:nvPr/>
        </p:nvCxnSpPr>
        <p:spPr>
          <a:xfrm>
            <a:off x="1365107" y="3715166"/>
            <a:ext cx="3103275" cy="61592"/>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2BB3BC10-C7EB-4D9F-A2CD-3E3B1EC999ED}"/>
              </a:ext>
            </a:extLst>
          </p:cNvPr>
          <p:cNvCxnSpPr>
            <a:cxnSpLocks/>
          </p:cNvCxnSpPr>
          <p:nvPr/>
        </p:nvCxnSpPr>
        <p:spPr>
          <a:xfrm flipV="1">
            <a:off x="1402395" y="3886566"/>
            <a:ext cx="3103275" cy="17616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C4053E0B-6CA3-4C8C-8D98-109A97C1C16C}"/>
              </a:ext>
            </a:extLst>
          </p:cNvPr>
          <p:cNvCxnSpPr>
            <a:cxnSpLocks/>
          </p:cNvCxnSpPr>
          <p:nvPr/>
        </p:nvCxnSpPr>
        <p:spPr>
          <a:xfrm flipV="1">
            <a:off x="1402395" y="4192307"/>
            <a:ext cx="3103275" cy="49449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7B6F82A6-405A-4871-8797-2C7FBA046F9F}"/>
              </a:ext>
            </a:extLst>
          </p:cNvPr>
          <p:cNvCxnSpPr>
            <a:cxnSpLocks/>
          </p:cNvCxnSpPr>
          <p:nvPr/>
        </p:nvCxnSpPr>
        <p:spPr>
          <a:xfrm flipV="1">
            <a:off x="2458180" y="4127686"/>
            <a:ext cx="867224" cy="10747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241B984E-7A25-43DD-BA7A-09237E99E918}"/>
              </a:ext>
            </a:extLst>
          </p:cNvPr>
          <p:cNvCxnSpPr>
            <a:cxnSpLocks/>
          </p:cNvCxnSpPr>
          <p:nvPr/>
        </p:nvCxnSpPr>
        <p:spPr>
          <a:xfrm flipV="1">
            <a:off x="1372633" y="4344709"/>
            <a:ext cx="3285437" cy="137851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EDE9485-DA0F-4DFB-862D-3338C9BB9836}"/>
              </a:ext>
            </a:extLst>
          </p:cNvPr>
          <p:cNvCxnSpPr>
            <a:cxnSpLocks/>
          </p:cNvCxnSpPr>
          <p:nvPr/>
        </p:nvCxnSpPr>
        <p:spPr>
          <a:xfrm flipV="1">
            <a:off x="2500744" y="4722292"/>
            <a:ext cx="1232750" cy="128133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DD8B3EE6-5BF4-421F-AF70-C9FC13D5CB6F}"/>
              </a:ext>
            </a:extLst>
          </p:cNvPr>
          <p:cNvCxnSpPr>
            <a:cxnSpLocks/>
          </p:cNvCxnSpPr>
          <p:nvPr/>
        </p:nvCxnSpPr>
        <p:spPr>
          <a:xfrm flipH="1" flipV="1">
            <a:off x="4232695" y="4578832"/>
            <a:ext cx="1980182" cy="5701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A5305E0E-71B6-4041-A142-28FACD91280C}"/>
              </a:ext>
            </a:extLst>
          </p:cNvPr>
          <p:cNvCxnSpPr>
            <a:cxnSpLocks/>
          </p:cNvCxnSpPr>
          <p:nvPr/>
        </p:nvCxnSpPr>
        <p:spPr>
          <a:xfrm>
            <a:off x="4199302" y="4658403"/>
            <a:ext cx="1991786" cy="56006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86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10"/>
                                        </p:tgtEl>
                                      </p:cBhvr>
                                    </p:animEffect>
                                    <p:set>
                                      <p:cBhvr>
                                        <p:cTn id="19" dur="1" fill="hold">
                                          <p:stCondLst>
                                            <p:cond delay="499"/>
                                          </p:stCondLst>
                                        </p:cTn>
                                        <p:tgtEl>
                                          <p:spTgt spid="110"/>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11"/>
                                        </p:tgtEl>
                                      </p:cBhvr>
                                    </p:animEffect>
                                    <p:set>
                                      <p:cBhvr>
                                        <p:cTn id="22" dur="1" fill="hold">
                                          <p:stCondLst>
                                            <p:cond delay="499"/>
                                          </p:stCondLst>
                                        </p:cTn>
                                        <p:tgtEl>
                                          <p:spTgt spid="111"/>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13"/>
                                        </p:tgtEl>
                                      </p:cBhvr>
                                    </p:animEffect>
                                    <p:set>
                                      <p:cBhvr>
                                        <p:cTn id="25" dur="1" fill="hold">
                                          <p:stCondLst>
                                            <p:cond delay="499"/>
                                          </p:stCondLst>
                                        </p:cTn>
                                        <p:tgtEl>
                                          <p:spTgt spid="11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12"/>
                                        </p:tgtEl>
                                      </p:cBhvr>
                                    </p:animEffect>
                                    <p:set>
                                      <p:cBhvr>
                                        <p:cTn id="28" dur="1" fill="hold">
                                          <p:stCondLst>
                                            <p:cond delay="499"/>
                                          </p:stCondLst>
                                        </p:cTn>
                                        <p:tgtEl>
                                          <p:spTgt spid="11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14"/>
                                        </p:tgtEl>
                                      </p:cBhvr>
                                    </p:animEffect>
                                    <p:set>
                                      <p:cBhvr>
                                        <p:cTn id="31" dur="1" fill="hold">
                                          <p:stCondLst>
                                            <p:cond delay="499"/>
                                          </p:stCondLst>
                                        </p:cTn>
                                        <p:tgtEl>
                                          <p:spTgt spid="11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1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82057" y="132230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315938" cy="369332"/>
          </a:xfrm>
          <a:prstGeom prst="rect">
            <a:avLst/>
          </a:prstGeom>
          <a:noFill/>
        </p:spPr>
        <p:txBody>
          <a:bodyPr wrap="none" rtlCol="0">
            <a:spAutoFit/>
          </a:bodyPr>
          <a:lstStyle/>
          <a:p>
            <a:r>
              <a:rPr lang="nl-BE" dirty="0"/>
              <a:t>Vaste Activa</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8305" y="469564"/>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Line 52"/>
          <p:cNvSpPr>
            <a:spLocks noChangeShapeType="1"/>
          </p:cNvSpPr>
          <p:nvPr/>
        </p:nvSpPr>
        <p:spPr bwMode="auto">
          <a:xfrm>
            <a:off x="4330919" y="446957"/>
            <a:ext cx="0" cy="5764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0" name="Group 9">
            <a:extLst>
              <a:ext uri="{FF2B5EF4-FFF2-40B4-BE49-F238E27FC236}">
                <a16:creationId xmlns:a16="http://schemas.microsoft.com/office/drawing/2014/main" id="{901813AD-A639-416A-9C53-C9F0405E7017}"/>
              </a:ext>
            </a:extLst>
          </p:cNvPr>
          <p:cNvGrpSpPr/>
          <p:nvPr/>
        </p:nvGrpSpPr>
        <p:grpSpPr>
          <a:xfrm>
            <a:off x="3038361" y="1618303"/>
            <a:ext cx="2592387" cy="1309422"/>
            <a:chOff x="3038361" y="1618303"/>
            <a:chExt cx="2592387" cy="1309422"/>
          </a:xfrm>
        </p:grpSpPr>
        <p:sp>
          <p:nvSpPr>
            <p:cNvPr id="11" name="Text Box 60"/>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94" name="Freeform: Shape 93">
              <a:extLst>
                <a:ext uri="{FF2B5EF4-FFF2-40B4-BE49-F238E27FC236}">
                  <a16:creationId xmlns:a16="http://schemas.microsoft.com/office/drawing/2014/main" id="{A9C10B4B-2294-43B5-A0D3-4D8AD6731EEB}"/>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29654" y="1731246"/>
              <a:ext cx="1163782" cy="792163"/>
              <a:chOff x="4318075" y="1552829"/>
              <a:chExt cx="1163782" cy="792163"/>
            </a:xfrm>
          </p:grpSpPr>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9" name="Freeform: Shape 28">
                <a:extLst>
                  <a:ext uri="{FF2B5EF4-FFF2-40B4-BE49-F238E27FC236}">
                    <a16:creationId xmlns:a16="http://schemas.microsoft.com/office/drawing/2014/main" id="{9A4A3E07-C6EB-4BA6-9764-BB85466CC42E}"/>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43" name="Line 52">
              <a:extLst>
                <a:ext uri="{FF2B5EF4-FFF2-40B4-BE49-F238E27FC236}">
                  <a16:creationId xmlns:a16="http://schemas.microsoft.com/office/drawing/2014/main" id="{D32BC429-1413-40E4-98BC-EB15B91E5578}"/>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1">
              <a:extLst>
                <a:ext uri="{FF2B5EF4-FFF2-40B4-BE49-F238E27FC236}">
                  <a16:creationId xmlns:a16="http://schemas.microsoft.com/office/drawing/2014/main" id="{DD6CEAAB-9C77-4BC4-8FBE-D507892788A5}"/>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73" name="TextBox 72">
            <a:extLst>
              <a:ext uri="{FF2B5EF4-FFF2-40B4-BE49-F238E27FC236}">
                <a16:creationId xmlns:a16="http://schemas.microsoft.com/office/drawing/2014/main" id="{45E864B6-F306-4997-8160-BA39561DD9A9}"/>
              </a:ext>
            </a:extLst>
          </p:cNvPr>
          <p:cNvSpPr txBox="1"/>
          <p:nvPr/>
        </p:nvSpPr>
        <p:spPr>
          <a:xfrm>
            <a:off x="3470953" y="1141635"/>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S</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cxnSp>
        <p:nvCxnSpPr>
          <p:cNvPr id="79" name="Straight Arrow Connector 78">
            <a:extLst>
              <a:ext uri="{FF2B5EF4-FFF2-40B4-BE49-F238E27FC236}">
                <a16:creationId xmlns:a16="http://schemas.microsoft.com/office/drawing/2014/main" id="{B597AFCE-733C-449F-AD42-5EB9B468130C}"/>
              </a:ext>
            </a:extLst>
          </p:cNvPr>
          <p:cNvCxnSpPr>
            <a:cxnSpLocks/>
            <a:stCxn id="81" idx="1"/>
          </p:cNvCxnSpPr>
          <p:nvPr/>
        </p:nvCxnSpPr>
        <p:spPr>
          <a:xfrm flipH="1">
            <a:off x="1454797" y="5179938"/>
            <a:ext cx="4644534" cy="2607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cxnSp>
        <p:nvCxnSpPr>
          <p:cNvPr id="83" name="Straight Arrow Connector 82">
            <a:extLst>
              <a:ext uri="{FF2B5EF4-FFF2-40B4-BE49-F238E27FC236}">
                <a16:creationId xmlns:a16="http://schemas.microsoft.com/office/drawing/2014/main" id="{9C86CB29-40D0-4A16-A365-1D0F1FFBC265}"/>
              </a:ext>
            </a:extLst>
          </p:cNvPr>
          <p:cNvCxnSpPr>
            <a:cxnSpLocks/>
          </p:cNvCxnSpPr>
          <p:nvPr/>
        </p:nvCxnSpPr>
        <p:spPr>
          <a:xfrm flipV="1">
            <a:off x="2492486" y="5295943"/>
            <a:ext cx="3758945" cy="76535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00BD9BEA-1867-4BB7-AE84-62BB4C5ACE27}"/>
              </a:ext>
            </a:extLst>
          </p:cNvPr>
          <p:cNvCxnSpPr>
            <a:cxnSpLocks/>
          </p:cNvCxnSpPr>
          <p:nvPr/>
        </p:nvCxnSpPr>
        <p:spPr>
          <a:xfrm>
            <a:off x="4174023" y="4102955"/>
            <a:ext cx="2013575" cy="98546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B803F277-F9EB-438D-9E2B-4A68067082DF}"/>
              </a:ext>
            </a:extLst>
          </p:cNvPr>
          <p:cNvCxnSpPr>
            <a:cxnSpLocks/>
          </p:cNvCxnSpPr>
          <p:nvPr/>
        </p:nvCxnSpPr>
        <p:spPr>
          <a:xfrm flipH="1" flipV="1">
            <a:off x="5276037" y="4183498"/>
            <a:ext cx="1044220" cy="8628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4AAA53E7-6338-40E1-870E-0B8CD4E2E1A1}"/>
              </a:ext>
            </a:extLst>
          </p:cNvPr>
          <p:cNvCxnSpPr>
            <a:cxnSpLocks/>
          </p:cNvCxnSpPr>
          <p:nvPr/>
        </p:nvCxnSpPr>
        <p:spPr>
          <a:xfrm flipH="1" flipV="1">
            <a:off x="5375297" y="3853047"/>
            <a:ext cx="1318394" cy="12021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8" name="Explosion: 14 Points 107">
            <a:extLst>
              <a:ext uri="{FF2B5EF4-FFF2-40B4-BE49-F238E27FC236}">
                <a16:creationId xmlns:a16="http://schemas.microsoft.com/office/drawing/2014/main" id="{77A66338-F8EE-4DF1-A430-5660206CFB48}"/>
              </a:ext>
            </a:extLst>
          </p:cNvPr>
          <p:cNvSpPr/>
          <p:nvPr/>
        </p:nvSpPr>
        <p:spPr>
          <a:xfrm rot="354592">
            <a:off x="2959484" y="3595440"/>
            <a:ext cx="1613130" cy="345926"/>
          </a:xfrm>
          <a:prstGeom prst="irregularSeal2">
            <a:avLst/>
          </a:prstGeom>
          <a:no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9" name="Text Box 57">
            <a:extLst>
              <a:ext uri="{FF2B5EF4-FFF2-40B4-BE49-F238E27FC236}">
                <a16:creationId xmlns:a16="http://schemas.microsoft.com/office/drawing/2014/main" id="{DF4EA59B-57DC-4607-BE6C-3EB919B57D13}"/>
              </a:ext>
            </a:extLst>
          </p:cNvPr>
          <p:cNvSpPr txBox="1">
            <a:spLocks noChangeArrowheads="1"/>
          </p:cNvSpPr>
          <p:nvPr/>
        </p:nvSpPr>
        <p:spPr bwMode="auto">
          <a:xfrm>
            <a:off x="3170844" y="4303101"/>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cxnSp>
        <p:nvCxnSpPr>
          <p:cNvPr id="75" name="Straight Arrow Connector 74">
            <a:extLst>
              <a:ext uri="{FF2B5EF4-FFF2-40B4-BE49-F238E27FC236}">
                <a16:creationId xmlns:a16="http://schemas.microsoft.com/office/drawing/2014/main" id="{0333C7DB-9D98-44C2-96F7-8B1607E91231}"/>
              </a:ext>
            </a:extLst>
          </p:cNvPr>
          <p:cNvCxnSpPr>
            <a:cxnSpLocks/>
          </p:cNvCxnSpPr>
          <p:nvPr/>
        </p:nvCxnSpPr>
        <p:spPr>
          <a:xfrm>
            <a:off x="1331328" y="3709716"/>
            <a:ext cx="1994624" cy="6159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51F64A1B-2A4F-43C6-A106-9D6B557A77F9}"/>
              </a:ext>
            </a:extLst>
          </p:cNvPr>
          <p:cNvCxnSpPr>
            <a:cxnSpLocks/>
          </p:cNvCxnSpPr>
          <p:nvPr/>
        </p:nvCxnSpPr>
        <p:spPr>
          <a:xfrm flipH="1">
            <a:off x="2379359" y="3807487"/>
            <a:ext cx="1023783" cy="5626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8982373-9848-4CEF-8853-324D7703A0EC}"/>
              </a:ext>
            </a:extLst>
          </p:cNvPr>
          <p:cNvCxnSpPr>
            <a:cxnSpLocks/>
          </p:cNvCxnSpPr>
          <p:nvPr/>
        </p:nvCxnSpPr>
        <p:spPr>
          <a:xfrm flipV="1">
            <a:off x="2500744" y="4722292"/>
            <a:ext cx="1232750" cy="128133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F170F00F-33FE-4480-A4C3-11947547267B}"/>
              </a:ext>
            </a:extLst>
          </p:cNvPr>
          <p:cNvCxnSpPr>
            <a:cxnSpLocks/>
          </p:cNvCxnSpPr>
          <p:nvPr/>
        </p:nvCxnSpPr>
        <p:spPr>
          <a:xfrm flipH="1" flipV="1">
            <a:off x="4232695" y="4578832"/>
            <a:ext cx="1980182" cy="5701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55FF875-F4AC-430F-89C8-5FC3F3E26D6B}"/>
              </a:ext>
            </a:extLst>
          </p:cNvPr>
          <p:cNvCxnSpPr>
            <a:cxnSpLocks/>
          </p:cNvCxnSpPr>
          <p:nvPr/>
        </p:nvCxnSpPr>
        <p:spPr>
          <a:xfrm>
            <a:off x="4199302" y="4658403"/>
            <a:ext cx="1991786" cy="56006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43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82057" y="132230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315938" cy="369332"/>
          </a:xfrm>
          <a:prstGeom prst="rect">
            <a:avLst/>
          </a:prstGeom>
          <a:noFill/>
        </p:spPr>
        <p:txBody>
          <a:bodyPr wrap="none" rtlCol="0">
            <a:spAutoFit/>
          </a:bodyPr>
          <a:lstStyle/>
          <a:p>
            <a:r>
              <a:rPr lang="nl-BE" dirty="0"/>
              <a:t>Vaste Activa</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8305" y="469564"/>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Line 52"/>
          <p:cNvSpPr>
            <a:spLocks noChangeShapeType="1"/>
          </p:cNvSpPr>
          <p:nvPr/>
        </p:nvSpPr>
        <p:spPr bwMode="auto">
          <a:xfrm>
            <a:off x="4330919" y="446957"/>
            <a:ext cx="0" cy="5764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0" name="Group 9">
            <a:extLst>
              <a:ext uri="{FF2B5EF4-FFF2-40B4-BE49-F238E27FC236}">
                <a16:creationId xmlns:a16="http://schemas.microsoft.com/office/drawing/2014/main" id="{901813AD-A639-416A-9C53-C9F0405E7017}"/>
              </a:ext>
            </a:extLst>
          </p:cNvPr>
          <p:cNvGrpSpPr/>
          <p:nvPr/>
        </p:nvGrpSpPr>
        <p:grpSpPr>
          <a:xfrm>
            <a:off x="3038361" y="1618303"/>
            <a:ext cx="2592387" cy="1309422"/>
            <a:chOff x="3038361" y="1618303"/>
            <a:chExt cx="2592387" cy="1309422"/>
          </a:xfrm>
        </p:grpSpPr>
        <p:sp>
          <p:nvSpPr>
            <p:cNvPr id="11" name="Text Box 60"/>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94" name="Freeform: Shape 93">
              <a:extLst>
                <a:ext uri="{FF2B5EF4-FFF2-40B4-BE49-F238E27FC236}">
                  <a16:creationId xmlns:a16="http://schemas.microsoft.com/office/drawing/2014/main" id="{A9C10B4B-2294-43B5-A0D3-4D8AD6731EEB}"/>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29654" y="1731246"/>
              <a:ext cx="1163782" cy="792163"/>
              <a:chOff x="4318075" y="1552829"/>
              <a:chExt cx="1163782" cy="792163"/>
            </a:xfrm>
          </p:grpSpPr>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9" name="Freeform: Shape 28">
                <a:extLst>
                  <a:ext uri="{FF2B5EF4-FFF2-40B4-BE49-F238E27FC236}">
                    <a16:creationId xmlns:a16="http://schemas.microsoft.com/office/drawing/2014/main" id="{9A4A3E07-C6EB-4BA6-9764-BB85466CC42E}"/>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43" name="Line 52">
              <a:extLst>
                <a:ext uri="{FF2B5EF4-FFF2-40B4-BE49-F238E27FC236}">
                  <a16:creationId xmlns:a16="http://schemas.microsoft.com/office/drawing/2014/main" id="{D32BC429-1413-40E4-98BC-EB15B91E5578}"/>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1">
              <a:extLst>
                <a:ext uri="{FF2B5EF4-FFF2-40B4-BE49-F238E27FC236}">
                  <a16:creationId xmlns:a16="http://schemas.microsoft.com/office/drawing/2014/main" id="{DD6CEAAB-9C77-4BC4-8FBE-D507892788A5}"/>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BE" sz="1200" dirty="0" err="1">
                  <a:solidFill>
                    <a:srgbClr val="FF0000"/>
                  </a:solidFill>
                </a:rPr>
                <a:t>Handels-vorderingen</a:t>
              </a:r>
              <a:endParaRPr lang="nl-NL" sz="1200" dirty="0">
                <a:solidFill>
                  <a:srgbClr val="FF0000"/>
                </a:solidFill>
              </a:endParaRPr>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a:t>
                </a:r>
                <a:r>
                  <a:rPr lang="nl-NL" sz="1200" dirty="0">
                    <a:solidFill>
                      <a:srgbClr val="FF0000"/>
                    </a:solidFill>
                  </a:rPr>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NL" sz="1200" dirty="0" err="1">
                    <a:solidFill>
                      <a:srgbClr val="FF0000"/>
                    </a:solidFill>
                  </a:rPr>
                  <a:t>Soc</a:t>
                </a:r>
                <a:r>
                  <a:rPr lang="nl-NL" sz="1200" dirty="0">
                    <a:solidFill>
                      <a:srgbClr val="FF0000"/>
                    </a:solidFill>
                  </a:rPr>
                  <a:t>/</a:t>
                </a:r>
                <a:r>
                  <a:rPr lang="nl-NL" sz="1200" dirty="0" err="1">
                    <a:solidFill>
                      <a:srgbClr val="FF0000"/>
                    </a:solidFill>
                  </a:rPr>
                  <a:t>Fisc</a:t>
                </a:r>
                <a:r>
                  <a:rPr lang="nl-NL" sz="1200" dirty="0">
                    <a:solidFill>
                      <a:srgbClr val="FF0000"/>
                    </a:solidFill>
                  </a:rPr>
                  <a:t>.</a:t>
                </a:r>
              </a:p>
              <a:p>
                <a:pPr algn="ctr" eaLnBrk="1" hangingPunct="1"/>
                <a:r>
                  <a:rPr lang="nl-NL" sz="1200" dirty="0">
                    <a:solidFill>
                      <a:srgbClr val="FF0000"/>
                    </a:solidFill>
                  </a:rPr>
                  <a:t>Schulden</a:t>
                </a:r>
              </a:p>
              <a:p>
                <a:pPr algn="ctr" eaLnBrk="1" hangingPunct="1"/>
                <a:endParaRPr lang="nl-NL" sz="1200" dirty="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73" name="TextBox 72">
            <a:extLst>
              <a:ext uri="{FF2B5EF4-FFF2-40B4-BE49-F238E27FC236}">
                <a16:creationId xmlns:a16="http://schemas.microsoft.com/office/drawing/2014/main" id="{45E864B6-F306-4997-8160-BA39561DD9A9}"/>
              </a:ext>
            </a:extLst>
          </p:cNvPr>
          <p:cNvSpPr txBox="1"/>
          <p:nvPr/>
        </p:nvSpPr>
        <p:spPr>
          <a:xfrm>
            <a:off x="3470953" y="1141635"/>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S</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sp>
        <p:nvSpPr>
          <p:cNvPr id="109" name="Text Box 57">
            <a:extLst>
              <a:ext uri="{FF2B5EF4-FFF2-40B4-BE49-F238E27FC236}">
                <a16:creationId xmlns:a16="http://schemas.microsoft.com/office/drawing/2014/main" id="{DF4EA59B-57DC-4607-BE6C-3EB919B57D13}"/>
              </a:ext>
            </a:extLst>
          </p:cNvPr>
          <p:cNvSpPr txBox="1">
            <a:spLocks noChangeArrowheads="1"/>
          </p:cNvSpPr>
          <p:nvPr/>
        </p:nvSpPr>
        <p:spPr bwMode="auto">
          <a:xfrm>
            <a:off x="3170844" y="4303101"/>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76" name="Text Box 73">
            <a:extLst>
              <a:ext uri="{FF2B5EF4-FFF2-40B4-BE49-F238E27FC236}">
                <a16:creationId xmlns:a16="http://schemas.microsoft.com/office/drawing/2014/main" id="{37C80C7E-87E1-4FBC-8665-479592468EA5}"/>
              </a:ext>
            </a:extLst>
          </p:cNvPr>
          <p:cNvSpPr txBox="1">
            <a:spLocks noChangeArrowheads="1"/>
          </p:cNvSpPr>
          <p:nvPr/>
        </p:nvSpPr>
        <p:spPr bwMode="auto">
          <a:xfrm>
            <a:off x="7282057" y="402354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cxnSp>
        <p:nvCxnSpPr>
          <p:cNvPr id="16" name="Straight Arrow Connector 15">
            <a:extLst>
              <a:ext uri="{FF2B5EF4-FFF2-40B4-BE49-F238E27FC236}">
                <a16:creationId xmlns:a16="http://schemas.microsoft.com/office/drawing/2014/main" id="{1F35FA6F-B612-41A8-BA9B-B9A4874D1E75}"/>
              </a:ext>
            </a:extLst>
          </p:cNvPr>
          <p:cNvCxnSpPr/>
          <p:nvPr/>
        </p:nvCxnSpPr>
        <p:spPr>
          <a:xfrm flipV="1">
            <a:off x="5543254" y="3681289"/>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B8BBFE1-9BC8-4312-BCEC-86C860E5C608}"/>
              </a:ext>
            </a:extLst>
          </p:cNvPr>
          <p:cNvCxnSpPr/>
          <p:nvPr/>
        </p:nvCxnSpPr>
        <p:spPr>
          <a:xfrm flipV="1">
            <a:off x="5532581" y="4038450"/>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FC8B291-12DA-4A60-BF0F-539B2657FB2A}"/>
              </a:ext>
            </a:extLst>
          </p:cNvPr>
          <p:cNvCxnSpPr/>
          <p:nvPr/>
        </p:nvCxnSpPr>
        <p:spPr>
          <a:xfrm flipV="1">
            <a:off x="5697460" y="4038865"/>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3927FF1-1535-466E-85BA-0130B284DBE3}"/>
              </a:ext>
            </a:extLst>
          </p:cNvPr>
          <p:cNvCxnSpPr>
            <a:cxnSpLocks/>
          </p:cNvCxnSpPr>
          <p:nvPr/>
        </p:nvCxnSpPr>
        <p:spPr>
          <a:xfrm>
            <a:off x="3086657" y="3972798"/>
            <a:ext cx="180921" cy="156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BCA3319-C201-4D9F-87E0-02F7AC76E26B}"/>
              </a:ext>
            </a:extLst>
          </p:cNvPr>
          <p:cNvCxnSpPr/>
          <p:nvPr/>
        </p:nvCxnSpPr>
        <p:spPr>
          <a:xfrm>
            <a:off x="5102636" y="3782689"/>
            <a:ext cx="2163476" cy="346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B3CEFCD-FF9D-43CE-81B2-B780EA918176}"/>
              </a:ext>
            </a:extLst>
          </p:cNvPr>
          <p:cNvCxnSpPr>
            <a:cxnSpLocks/>
            <a:endCxn id="76" idx="1"/>
          </p:cNvCxnSpPr>
          <p:nvPr/>
        </p:nvCxnSpPr>
        <p:spPr>
          <a:xfrm flipV="1">
            <a:off x="5320576" y="4226969"/>
            <a:ext cx="1961481" cy="58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5A3E571-1C93-41A8-9271-2BDC3A9079FA}"/>
              </a:ext>
            </a:extLst>
          </p:cNvPr>
          <p:cNvCxnSpPr>
            <a:cxnSpLocks/>
          </p:cNvCxnSpPr>
          <p:nvPr/>
        </p:nvCxnSpPr>
        <p:spPr>
          <a:xfrm>
            <a:off x="3964128" y="4107568"/>
            <a:ext cx="3287728" cy="65807"/>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xt Box 73">
            <a:extLst>
              <a:ext uri="{FF2B5EF4-FFF2-40B4-BE49-F238E27FC236}">
                <a16:creationId xmlns:a16="http://schemas.microsoft.com/office/drawing/2014/main" id="{601B3360-86AF-4CF6-A92C-46380153A59D}"/>
              </a:ext>
            </a:extLst>
          </p:cNvPr>
          <p:cNvSpPr txBox="1">
            <a:spLocks noChangeArrowheads="1"/>
          </p:cNvSpPr>
          <p:nvPr/>
        </p:nvSpPr>
        <p:spPr bwMode="auto">
          <a:xfrm>
            <a:off x="7279447" y="402354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spTree>
    <p:extLst>
      <p:ext uri="{BB962C8B-B14F-4D97-AF65-F5344CB8AC3E}">
        <p14:creationId xmlns:p14="http://schemas.microsoft.com/office/powerpoint/2010/main" val="269361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0.00104 -0.0007 L -0.00034 -0.34144 " pathEditMode="relative" rAng="0" ptsTypes="AA">
                                      <p:cBhvr>
                                        <p:cTn id="32" dur="2000" fill="hold"/>
                                        <p:tgtEl>
                                          <p:spTgt spid="76"/>
                                        </p:tgtEl>
                                        <p:attrNameLst>
                                          <p:attrName>ppt_x</p:attrName>
                                          <p:attrName>ppt_y</p:attrName>
                                        </p:attrNameLst>
                                      </p:cBhvr>
                                      <p:rCtr x="35" y="-17037"/>
                                    </p:animMotion>
                                  </p:childTnLst>
                                </p:cTn>
                              </p:par>
                              <p:par>
                                <p:cTn id="33" presetID="1" presetClass="entr" presetSubtype="0" fill="hold" grpId="0" nodeType="withEffect">
                                  <p:stCondLst>
                                    <p:cond delay="0"/>
                                  </p:stCondLst>
                                  <p:childTnLst>
                                    <p:set>
                                      <p:cBhvr>
                                        <p:cTn id="3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6" grpId="1" animBg="1"/>
      <p:bldP spid="9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4626334"/>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endParaRPr lang="nl-NL" sz="1000" dirty="0">
              <a:solidFill>
                <a:srgbClr val="FF0000"/>
              </a:solidFill>
            </a:endParaRPr>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82057" y="132230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315938" cy="369332"/>
          </a:xfrm>
          <a:prstGeom prst="rect">
            <a:avLst/>
          </a:prstGeom>
          <a:noFill/>
        </p:spPr>
        <p:txBody>
          <a:bodyPr wrap="none" rtlCol="0">
            <a:spAutoFit/>
          </a:bodyPr>
          <a:lstStyle/>
          <a:p>
            <a:r>
              <a:rPr lang="nl-BE" dirty="0"/>
              <a:t>Vaste Activa</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8305" y="469564"/>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Line 52"/>
          <p:cNvSpPr>
            <a:spLocks noChangeShapeType="1"/>
          </p:cNvSpPr>
          <p:nvPr/>
        </p:nvSpPr>
        <p:spPr bwMode="auto">
          <a:xfrm>
            <a:off x="4330919" y="446957"/>
            <a:ext cx="0" cy="5764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0" name="Group 9">
            <a:extLst>
              <a:ext uri="{FF2B5EF4-FFF2-40B4-BE49-F238E27FC236}">
                <a16:creationId xmlns:a16="http://schemas.microsoft.com/office/drawing/2014/main" id="{901813AD-A639-416A-9C53-C9F0405E7017}"/>
              </a:ext>
            </a:extLst>
          </p:cNvPr>
          <p:cNvGrpSpPr/>
          <p:nvPr/>
        </p:nvGrpSpPr>
        <p:grpSpPr>
          <a:xfrm>
            <a:off x="3038361" y="1618303"/>
            <a:ext cx="2592387" cy="1309422"/>
            <a:chOff x="3038361" y="1618303"/>
            <a:chExt cx="2592387" cy="1309422"/>
          </a:xfrm>
        </p:grpSpPr>
        <p:sp>
          <p:nvSpPr>
            <p:cNvPr id="11" name="Text Box 60"/>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94" name="Freeform: Shape 93">
              <a:extLst>
                <a:ext uri="{FF2B5EF4-FFF2-40B4-BE49-F238E27FC236}">
                  <a16:creationId xmlns:a16="http://schemas.microsoft.com/office/drawing/2014/main" id="{A9C10B4B-2294-43B5-A0D3-4D8AD6731EEB}"/>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29654" y="1731246"/>
              <a:ext cx="1163782" cy="792163"/>
              <a:chOff x="4318075" y="1552829"/>
              <a:chExt cx="1163782" cy="792163"/>
            </a:xfrm>
          </p:grpSpPr>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9" name="Freeform: Shape 28">
                <a:extLst>
                  <a:ext uri="{FF2B5EF4-FFF2-40B4-BE49-F238E27FC236}">
                    <a16:creationId xmlns:a16="http://schemas.microsoft.com/office/drawing/2014/main" id="{9A4A3E07-C6EB-4BA6-9764-BB85466CC42E}"/>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43" name="Line 52">
              <a:extLst>
                <a:ext uri="{FF2B5EF4-FFF2-40B4-BE49-F238E27FC236}">
                  <a16:creationId xmlns:a16="http://schemas.microsoft.com/office/drawing/2014/main" id="{D32BC429-1413-40E4-98BC-EB15B91E5578}"/>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1">
              <a:extLst>
                <a:ext uri="{FF2B5EF4-FFF2-40B4-BE49-F238E27FC236}">
                  <a16:creationId xmlns:a16="http://schemas.microsoft.com/office/drawing/2014/main" id="{DD6CEAAB-9C77-4BC4-8FBE-D507892788A5}"/>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BE" sz="1200" dirty="0" err="1">
                  <a:solidFill>
                    <a:srgbClr val="FF0000"/>
                  </a:solidFill>
                </a:rPr>
                <a:t>Handels-vorderingen</a:t>
              </a:r>
              <a:endParaRPr lang="nl-NL" sz="1200" dirty="0">
                <a:solidFill>
                  <a:srgbClr val="FF0000"/>
                </a:solidFill>
              </a:endParaRPr>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a:t>
                </a:r>
                <a:r>
                  <a:rPr lang="nl-NL" sz="1200" dirty="0">
                    <a:solidFill>
                      <a:srgbClr val="FF0000"/>
                    </a:solidFill>
                  </a:rPr>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NL" sz="1200" dirty="0" err="1">
                    <a:solidFill>
                      <a:srgbClr val="FF0000"/>
                    </a:solidFill>
                  </a:rPr>
                  <a:t>Soc</a:t>
                </a:r>
                <a:r>
                  <a:rPr lang="nl-NL" sz="1200" dirty="0">
                    <a:solidFill>
                      <a:srgbClr val="FF0000"/>
                    </a:solidFill>
                  </a:rPr>
                  <a:t>/</a:t>
                </a:r>
                <a:r>
                  <a:rPr lang="nl-NL" sz="1200" dirty="0" err="1">
                    <a:solidFill>
                      <a:srgbClr val="FF0000"/>
                    </a:solidFill>
                  </a:rPr>
                  <a:t>Fisc</a:t>
                </a:r>
                <a:r>
                  <a:rPr lang="nl-NL" sz="1200" dirty="0">
                    <a:solidFill>
                      <a:srgbClr val="FF0000"/>
                    </a:solidFill>
                  </a:rPr>
                  <a:t>.</a:t>
                </a:r>
              </a:p>
              <a:p>
                <a:pPr algn="ctr" eaLnBrk="1" hangingPunct="1"/>
                <a:r>
                  <a:rPr lang="nl-NL" sz="1200" dirty="0">
                    <a:solidFill>
                      <a:srgbClr val="FF0000"/>
                    </a:solidFill>
                  </a:rPr>
                  <a:t>Schulden</a:t>
                </a:r>
              </a:p>
              <a:p>
                <a:pPr algn="ctr" eaLnBrk="1" hangingPunct="1"/>
                <a:endParaRPr lang="nl-NL" sz="1200" dirty="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73" name="TextBox 72">
            <a:extLst>
              <a:ext uri="{FF2B5EF4-FFF2-40B4-BE49-F238E27FC236}">
                <a16:creationId xmlns:a16="http://schemas.microsoft.com/office/drawing/2014/main" id="{45E864B6-F306-4997-8160-BA39561DD9A9}"/>
              </a:ext>
            </a:extLst>
          </p:cNvPr>
          <p:cNvSpPr txBox="1"/>
          <p:nvPr/>
        </p:nvSpPr>
        <p:spPr>
          <a:xfrm>
            <a:off x="3470953" y="1141635"/>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S</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sp>
        <p:nvSpPr>
          <p:cNvPr id="109" name="Text Box 57">
            <a:extLst>
              <a:ext uri="{FF2B5EF4-FFF2-40B4-BE49-F238E27FC236}">
                <a16:creationId xmlns:a16="http://schemas.microsoft.com/office/drawing/2014/main" id="{DF4EA59B-57DC-4607-BE6C-3EB919B57D13}"/>
              </a:ext>
            </a:extLst>
          </p:cNvPr>
          <p:cNvSpPr txBox="1">
            <a:spLocks noChangeArrowheads="1"/>
          </p:cNvSpPr>
          <p:nvPr/>
        </p:nvSpPr>
        <p:spPr bwMode="auto">
          <a:xfrm>
            <a:off x="3175582" y="4303101"/>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76" name="Text Box 73">
            <a:extLst>
              <a:ext uri="{FF2B5EF4-FFF2-40B4-BE49-F238E27FC236}">
                <a16:creationId xmlns:a16="http://schemas.microsoft.com/office/drawing/2014/main" id="{37C80C7E-87E1-4FBC-8665-479592468EA5}"/>
              </a:ext>
            </a:extLst>
          </p:cNvPr>
          <p:cNvSpPr txBox="1">
            <a:spLocks noChangeArrowheads="1"/>
          </p:cNvSpPr>
          <p:nvPr/>
        </p:nvSpPr>
        <p:spPr bwMode="auto">
          <a:xfrm>
            <a:off x="7282057" y="402354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cxnSp>
        <p:nvCxnSpPr>
          <p:cNvPr id="16" name="Straight Arrow Connector 15">
            <a:extLst>
              <a:ext uri="{FF2B5EF4-FFF2-40B4-BE49-F238E27FC236}">
                <a16:creationId xmlns:a16="http://schemas.microsoft.com/office/drawing/2014/main" id="{1F35FA6F-B612-41A8-BA9B-B9A4874D1E75}"/>
              </a:ext>
            </a:extLst>
          </p:cNvPr>
          <p:cNvCxnSpPr/>
          <p:nvPr/>
        </p:nvCxnSpPr>
        <p:spPr>
          <a:xfrm flipV="1">
            <a:off x="5543254" y="3681289"/>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B8BBFE1-9BC8-4312-BCEC-86C860E5C608}"/>
              </a:ext>
            </a:extLst>
          </p:cNvPr>
          <p:cNvCxnSpPr/>
          <p:nvPr/>
        </p:nvCxnSpPr>
        <p:spPr>
          <a:xfrm flipV="1">
            <a:off x="5532581" y="4038450"/>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FC8B291-12DA-4A60-BF0F-539B2657FB2A}"/>
              </a:ext>
            </a:extLst>
          </p:cNvPr>
          <p:cNvCxnSpPr/>
          <p:nvPr/>
        </p:nvCxnSpPr>
        <p:spPr>
          <a:xfrm flipV="1">
            <a:off x="5697460" y="4038865"/>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3927FF1-1535-466E-85BA-0130B284DBE3}"/>
              </a:ext>
            </a:extLst>
          </p:cNvPr>
          <p:cNvCxnSpPr>
            <a:cxnSpLocks/>
          </p:cNvCxnSpPr>
          <p:nvPr/>
        </p:nvCxnSpPr>
        <p:spPr>
          <a:xfrm>
            <a:off x="3086657" y="3972798"/>
            <a:ext cx="180921" cy="156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BCA3319-C201-4D9F-87E0-02F7AC76E26B}"/>
              </a:ext>
            </a:extLst>
          </p:cNvPr>
          <p:cNvCxnSpPr>
            <a:cxnSpLocks/>
          </p:cNvCxnSpPr>
          <p:nvPr/>
        </p:nvCxnSpPr>
        <p:spPr>
          <a:xfrm>
            <a:off x="5102636" y="3782689"/>
            <a:ext cx="996695" cy="823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B3CEFCD-FF9D-43CE-81B2-B780EA918176}"/>
              </a:ext>
            </a:extLst>
          </p:cNvPr>
          <p:cNvCxnSpPr>
            <a:cxnSpLocks/>
          </p:cNvCxnSpPr>
          <p:nvPr/>
        </p:nvCxnSpPr>
        <p:spPr>
          <a:xfrm>
            <a:off x="5320576" y="4285197"/>
            <a:ext cx="778755" cy="408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5A3E571-1C93-41A8-9271-2BDC3A9079FA}"/>
              </a:ext>
            </a:extLst>
          </p:cNvPr>
          <p:cNvCxnSpPr>
            <a:cxnSpLocks/>
            <a:endCxn id="81" idx="1"/>
          </p:cNvCxnSpPr>
          <p:nvPr/>
        </p:nvCxnSpPr>
        <p:spPr>
          <a:xfrm>
            <a:off x="3964128" y="4107568"/>
            <a:ext cx="2135203" cy="726914"/>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xt Box 73">
            <a:extLst>
              <a:ext uri="{FF2B5EF4-FFF2-40B4-BE49-F238E27FC236}">
                <a16:creationId xmlns:a16="http://schemas.microsoft.com/office/drawing/2014/main" id="{601B3360-86AF-4CF6-A92C-46380153A59D}"/>
              </a:ext>
            </a:extLst>
          </p:cNvPr>
          <p:cNvSpPr txBox="1">
            <a:spLocks noChangeArrowheads="1"/>
          </p:cNvSpPr>
          <p:nvPr/>
        </p:nvSpPr>
        <p:spPr bwMode="auto">
          <a:xfrm>
            <a:off x="7279447" y="4023548"/>
            <a:ext cx="1152525" cy="406842"/>
          </a:xfrm>
          <a:prstGeom prst="rect">
            <a:avLst/>
          </a:prstGeom>
          <a:solidFill>
            <a:schemeClr val="accent6">
              <a:lumMod val="40000"/>
              <a:lumOff val="6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LIQUIDE = </a:t>
            </a:r>
            <a:br>
              <a:rPr lang="nl-NL" sz="1000" dirty="0">
                <a:solidFill>
                  <a:srgbClr val="FF0000"/>
                </a:solidFill>
              </a:rPr>
            </a:br>
            <a:r>
              <a:rPr lang="nl-BE" sz="1000" dirty="0">
                <a:solidFill>
                  <a:srgbClr val="FF0000"/>
                </a:solidFill>
                <a:latin typeface="Symbol" panose="05050102010706020507" pitchFamily="18" charset="2"/>
              </a:rPr>
              <a:t>D </a:t>
            </a:r>
            <a:r>
              <a:rPr lang="nl-NL" sz="1000" dirty="0">
                <a:solidFill>
                  <a:srgbClr val="FF0000"/>
                </a:solidFill>
              </a:rPr>
              <a:t>WORKING CAP.</a:t>
            </a:r>
          </a:p>
        </p:txBody>
      </p:sp>
      <p:sp>
        <p:nvSpPr>
          <p:cNvPr id="83" name="Text Box 73">
            <a:extLst>
              <a:ext uri="{FF2B5EF4-FFF2-40B4-BE49-F238E27FC236}">
                <a16:creationId xmlns:a16="http://schemas.microsoft.com/office/drawing/2014/main" id="{A1173EB7-37D2-499E-99B9-1B3B4B5FD02B}"/>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89" name="Text Box 73">
            <a:extLst>
              <a:ext uri="{FF2B5EF4-FFF2-40B4-BE49-F238E27FC236}">
                <a16:creationId xmlns:a16="http://schemas.microsoft.com/office/drawing/2014/main" id="{7361327B-FCB6-4396-9A06-1E3E13CF2341}"/>
              </a:ext>
            </a:extLst>
          </p:cNvPr>
          <p:cNvSpPr txBox="1">
            <a:spLocks noChangeArrowheads="1"/>
          </p:cNvSpPr>
          <p:nvPr/>
        </p:nvSpPr>
        <p:spPr bwMode="auto">
          <a:xfrm>
            <a:off x="7274719" y="167958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sp>
        <p:nvSpPr>
          <p:cNvPr id="90" name="Text Box 73">
            <a:extLst>
              <a:ext uri="{FF2B5EF4-FFF2-40B4-BE49-F238E27FC236}">
                <a16:creationId xmlns:a16="http://schemas.microsoft.com/office/drawing/2014/main" id="{A866C368-16CE-417A-9FE3-E5BA0D40F3E9}"/>
              </a:ext>
            </a:extLst>
          </p:cNvPr>
          <p:cNvSpPr txBox="1">
            <a:spLocks noChangeArrowheads="1"/>
          </p:cNvSpPr>
          <p:nvPr/>
        </p:nvSpPr>
        <p:spPr bwMode="auto">
          <a:xfrm>
            <a:off x="7282057" y="4020710"/>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spTree>
    <p:extLst>
      <p:ext uri="{BB962C8B-B14F-4D97-AF65-F5344CB8AC3E}">
        <p14:creationId xmlns:p14="http://schemas.microsoft.com/office/powerpoint/2010/main" val="93167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313 4.81481E-6 L -0.12917 0.08842 " pathEditMode="relative" rAng="0" ptsTypes="AA">
                                      <p:cBhvr>
                                        <p:cTn id="26" dur="2000" fill="hold"/>
                                        <p:tgtEl>
                                          <p:spTgt spid="92"/>
                                        </p:tgtEl>
                                        <p:attrNameLst>
                                          <p:attrName>ppt_x</p:attrName>
                                          <p:attrName>ppt_y</p:attrName>
                                        </p:attrNameLst>
                                      </p:cBhvr>
                                      <p:rCtr x="-6302" y="44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82057" y="132230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315938" cy="369332"/>
          </a:xfrm>
          <a:prstGeom prst="rect">
            <a:avLst/>
          </a:prstGeom>
          <a:noFill/>
        </p:spPr>
        <p:txBody>
          <a:bodyPr wrap="none" rtlCol="0">
            <a:spAutoFit/>
          </a:bodyPr>
          <a:lstStyle/>
          <a:p>
            <a:r>
              <a:rPr lang="nl-BE" dirty="0"/>
              <a:t>Vaste Activa</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8305" y="469564"/>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23" name="Line 52"/>
          <p:cNvSpPr>
            <a:spLocks noChangeShapeType="1"/>
          </p:cNvSpPr>
          <p:nvPr/>
        </p:nvSpPr>
        <p:spPr bwMode="auto">
          <a:xfrm>
            <a:off x="4330919" y="446957"/>
            <a:ext cx="0" cy="5764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0" name="Group 9">
            <a:extLst>
              <a:ext uri="{FF2B5EF4-FFF2-40B4-BE49-F238E27FC236}">
                <a16:creationId xmlns:a16="http://schemas.microsoft.com/office/drawing/2014/main" id="{901813AD-A639-416A-9C53-C9F0405E7017}"/>
              </a:ext>
            </a:extLst>
          </p:cNvPr>
          <p:cNvGrpSpPr/>
          <p:nvPr/>
        </p:nvGrpSpPr>
        <p:grpSpPr>
          <a:xfrm>
            <a:off x="3038361" y="1618303"/>
            <a:ext cx="2592387" cy="1309422"/>
            <a:chOff x="3038361" y="1618303"/>
            <a:chExt cx="2592387" cy="1309422"/>
          </a:xfrm>
        </p:grpSpPr>
        <p:sp>
          <p:nvSpPr>
            <p:cNvPr id="11" name="Text Box 60"/>
            <p:cNvSpPr txBox="1">
              <a:spLocks noChangeArrowheads="1"/>
            </p:cNvSpPr>
            <p:nvPr/>
          </p:nvSpPr>
          <p:spPr bwMode="auto">
            <a:xfrm>
              <a:off x="3169663" y="1739351"/>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9663" y="2387051"/>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956838"/>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94" name="Freeform: Shape 93">
              <a:extLst>
                <a:ext uri="{FF2B5EF4-FFF2-40B4-BE49-F238E27FC236}">
                  <a16:creationId xmlns:a16="http://schemas.microsoft.com/office/drawing/2014/main" id="{A9C10B4B-2294-43B5-A0D3-4D8AD6731EEB}"/>
                </a:ext>
              </a:extLst>
            </p:cNvPr>
            <p:cNvSpPr/>
            <p:nvPr/>
          </p:nvSpPr>
          <p:spPr>
            <a:xfrm>
              <a:off x="3163290" y="1736907"/>
              <a:ext cx="1163782" cy="1128156"/>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29654" y="1731246"/>
              <a:ext cx="1163782" cy="792163"/>
              <a:chOff x="4318075" y="1552829"/>
              <a:chExt cx="1163782" cy="792163"/>
            </a:xfrm>
          </p:grpSpPr>
          <p:sp>
            <p:nvSpPr>
              <p:cNvPr id="15" name="Text Box 64"/>
              <p:cNvSpPr txBox="1">
                <a:spLocks noChangeArrowheads="1"/>
              </p:cNvSpPr>
              <p:nvPr/>
            </p:nvSpPr>
            <p:spPr bwMode="auto">
              <a:xfrm>
                <a:off x="4330919" y="1552829"/>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841754"/>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9" name="Freeform: Shape 28">
                <a:extLst>
                  <a:ext uri="{FF2B5EF4-FFF2-40B4-BE49-F238E27FC236}">
                    <a16:creationId xmlns:a16="http://schemas.microsoft.com/office/drawing/2014/main" id="{9A4A3E07-C6EB-4BA6-9764-BB85466CC42E}"/>
                  </a:ext>
                </a:extLst>
              </p:cNvPr>
              <p:cNvSpPr/>
              <p:nvPr/>
            </p:nvSpPr>
            <p:spPr>
              <a:xfrm>
                <a:off x="4318075" y="1562699"/>
                <a:ext cx="1163782" cy="7822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43" name="Line 52">
              <a:extLst>
                <a:ext uri="{FF2B5EF4-FFF2-40B4-BE49-F238E27FC236}">
                  <a16:creationId xmlns:a16="http://schemas.microsoft.com/office/drawing/2014/main" id="{D32BC429-1413-40E4-98BC-EB15B91E5578}"/>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dirty="0"/>
            </a:p>
          </p:txBody>
        </p:sp>
        <p:sp>
          <p:nvSpPr>
            <p:cNvPr id="44" name="Line 51">
              <a:extLst>
                <a:ext uri="{FF2B5EF4-FFF2-40B4-BE49-F238E27FC236}">
                  <a16:creationId xmlns:a16="http://schemas.microsoft.com/office/drawing/2014/main" id="{DD6CEAAB-9C77-4BC4-8FBE-D507892788A5}"/>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BE" sz="1200" dirty="0" err="1">
                  <a:solidFill>
                    <a:srgbClr val="FF0000"/>
                  </a:solidFill>
                </a:rPr>
                <a:t>Handels-vorderingen</a:t>
              </a:r>
              <a:endParaRPr lang="nl-NL" sz="1200" dirty="0">
                <a:solidFill>
                  <a:srgbClr val="FF0000"/>
                </a:solidFill>
              </a:endParaRPr>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a:t>
                </a:r>
                <a:r>
                  <a:rPr lang="nl-NL" sz="1200" dirty="0">
                    <a:solidFill>
                      <a:srgbClr val="FF0000"/>
                    </a:solidFill>
                  </a:rPr>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NL" sz="1200" dirty="0" err="1">
                    <a:solidFill>
                      <a:srgbClr val="FF0000"/>
                    </a:solidFill>
                  </a:rPr>
                  <a:t>Soc</a:t>
                </a:r>
                <a:r>
                  <a:rPr lang="nl-NL" sz="1200" dirty="0">
                    <a:solidFill>
                      <a:srgbClr val="FF0000"/>
                    </a:solidFill>
                  </a:rPr>
                  <a:t>/</a:t>
                </a:r>
                <a:r>
                  <a:rPr lang="nl-NL" sz="1200" dirty="0" err="1">
                    <a:solidFill>
                      <a:srgbClr val="FF0000"/>
                    </a:solidFill>
                  </a:rPr>
                  <a:t>Fisc</a:t>
                </a:r>
                <a:r>
                  <a:rPr lang="nl-NL" sz="1200" dirty="0">
                    <a:solidFill>
                      <a:srgbClr val="FF0000"/>
                    </a:solidFill>
                  </a:rPr>
                  <a:t>.</a:t>
                </a:r>
              </a:p>
              <a:p>
                <a:pPr algn="ctr" eaLnBrk="1" hangingPunct="1"/>
                <a:r>
                  <a:rPr lang="nl-NL" sz="1200" dirty="0">
                    <a:solidFill>
                      <a:srgbClr val="FF0000"/>
                    </a:solidFill>
                  </a:rPr>
                  <a:t>Schulden</a:t>
                </a:r>
              </a:p>
              <a:p>
                <a:pPr algn="ctr" eaLnBrk="1" hangingPunct="1"/>
                <a:endParaRPr lang="nl-NL" sz="1200" dirty="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73" name="TextBox 72">
            <a:extLst>
              <a:ext uri="{FF2B5EF4-FFF2-40B4-BE49-F238E27FC236}">
                <a16:creationId xmlns:a16="http://schemas.microsoft.com/office/drawing/2014/main" id="{45E864B6-F306-4997-8160-BA39561DD9A9}"/>
              </a:ext>
            </a:extLst>
          </p:cNvPr>
          <p:cNvSpPr txBox="1"/>
          <p:nvPr/>
        </p:nvSpPr>
        <p:spPr>
          <a:xfrm>
            <a:off x="3470953" y="1141635"/>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S</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sp>
        <p:nvSpPr>
          <p:cNvPr id="109" name="Text Box 57">
            <a:extLst>
              <a:ext uri="{FF2B5EF4-FFF2-40B4-BE49-F238E27FC236}">
                <a16:creationId xmlns:a16="http://schemas.microsoft.com/office/drawing/2014/main" id="{DF4EA59B-57DC-4607-BE6C-3EB919B57D13}"/>
              </a:ext>
            </a:extLst>
          </p:cNvPr>
          <p:cNvSpPr txBox="1">
            <a:spLocks noChangeArrowheads="1"/>
          </p:cNvSpPr>
          <p:nvPr/>
        </p:nvSpPr>
        <p:spPr bwMode="auto">
          <a:xfrm>
            <a:off x="3170844" y="4303101"/>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76" name="Text Box 73">
            <a:extLst>
              <a:ext uri="{FF2B5EF4-FFF2-40B4-BE49-F238E27FC236}">
                <a16:creationId xmlns:a16="http://schemas.microsoft.com/office/drawing/2014/main" id="{37C80C7E-87E1-4FBC-8665-479592468EA5}"/>
              </a:ext>
            </a:extLst>
          </p:cNvPr>
          <p:cNvSpPr txBox="1">
            <a:spLocks noChangeArrowheads="1"/>
          </p:cNvSpPr>
          <p:nvPr/>
        </p:nvSpPr>
        <p:spPr bwMode="auto">
          <a:xfrm>
            <a:off x="7282057" y="402354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cxnSp>
        <p:nvCxnSpPr>
          <p:cNvPr id="16" name="Straight Arrow Connector 15">
            <a:extLst>
              <a:ext uri="{FF2B5EF4-FFF2-40B4-BE49-F238E27FC236}">
                <a16:creationId xmlns:a16="http://schemas.microsoft.com/office/drawing/2014/main" id="{1F35FA6F-B612-41A8-BA9B-B9A4874D1E75}"/>
              </a:ext>
            </a:extLst>
          </p:cNvPr>
          <p:cNvCxnSpPr/>
          <p:nvPr/>
        </p:nvCxnSpPr>
        <p:spPr>
          <a:xfrm flipV="1">
            <a:off x="5543254" y="3681289"/>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B8BBFE1-9BC8-4312-BCEC-86C860E5C608}"/>
              </a:ext>
            </a:extLst>
          </p:cNvPr>
          <p:cNvCxnSpPr/>
          <p:nvPr/>
        </p:nvCxnSpPr>
        <p:spPr>
          <a:xfrm flipV="1">
            <a:off x="5532581" y="4038450"/>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FC8B291-12DA-4A60-BF0F-539B2657FB2A}"/>
              </a:ext>
            </a:extLst>
          </p:cNvPr>
          <p:cNvCxnSpPr/>
          <p:nvPr/>
        </p:nvCxnSpPr>
        <p:spPr>
          <a:xfrm flipV="1">
            <a:off x="5697460" y="4038865"/>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3927FF1-1535-466E-85BA-0130B284DBE3}"/>
              </a:ext>
            </a:extLst>
          </p:cNvPr>
          <p:cNvCxnSpPr>
            <a:cxnSpLocks/>
          </p:cNvCxnSpPr>
          <p:nvPr/>
        </p:nvCxnSpPr>
        <p:spPr>
          <a:xfrm>
            <a:off x="3086657" y="3972798"/>
            <a:ext cx="180921" cy="156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4" name="Text Box 73">
            <a:extLst>
              <a:ext uri="{FF2B5EF4-FFF2-40B4-BE49-F238E27FC236}">
                <a16:creationId xmlns:a16="http://schemas.microsoft.com/office/drawing/2014/main" id="{84AB5103-1F71-4A48-9860-02B08C9A51B5}"/>
              </a:ext>
            </a:extLst>
          </p:cNvPr>
          <p:cNvSpPr txBox="1">
            <a:spLocks noChangeArrowheads="1"/>
          </p:cNvSpPr>
          <p:nvPr/>
        </p:nvSpPr>
        <p:spPr bwMode="auto">
          <a:xfrm>
            <a:off x="7282057" y="1682344"/>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cxnSp>
        <p:nvCxnSpPr>
          <p:cNvPr id="17" name="Straight Arrow Connector 16">
            <a:extLst>
              <a:ext uri="{FF2B5EF4-FFF2-40B4-BE49-F238E27FC236}">
                <a16:creationId xmlns:a16="http://schemas.microsoft.com/office/drawing/2014/main" id="{090887C8-29BC-4CD2-A1B7-9D2EF8A99308}"/>
              </a:ext>
            </a:extLst>
          </p:cNvPr>
          <p:cNvCxnSpPr/>
          <p:nvPr/>
        </p:nvCxnSpPr>
        <p:spPr>
          <a:xfrm flipH="1">
            <a:off x="5438989" y="1875708"/>
            <a:ext cx="2065724" cy="1444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1B53F930-169E-4104-8396-9476D6BDA02B}"/>
              </a:ext>
            </a:extLst>
          </p:cNvPr>
          <p:cNvCxnSpPr/>
          <p:nvPr/>
        </p:nvCxnSpPr>
        <p:spPr>
          <a:xfrm flipV="1">
            <a:off x="5486396" y="1741592"/>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3B964A7D-CF46-4783-86FD-2A4483A5F2B7}"/>
              </a:ext>
            </a:extLst>
          </p:cNvPr>
          <p:cNvCxnSpPr/>
          <p:nvPr/>
        </p:nvCxnSpPr>
        <p:spPr>
          <a:xfrm flipV="1">
            <a:off x="5412498" y="2163138"/>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CF370A76-2EA3-4F31-AA8C-405B83DA72CB}"/>
              </a:ext>
            </a:extLst>
          </p:cNvPr>
          <p:cNvCxnSpPr/>
          <p:nvPr/>
        </p:nvCxnSpPr>
        <p:spPr>
          <a:xfrm flipV="1">
            <a:off x="5577377" y="2163553"/>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DCFA929-E419-4672-BF14-F663E75FE5FB}"/>
              </a:ext>
            </a:extLst>
          </p:cNvPr>
          <p:cNvCxnSpPr>
            <a:cxnSpLocks/>
          </p:cNvCxnSpPr>
          <p:nvPr/>
        </p:nvCxnSpPr>
        <p:spPr>
          <a:xfrm>
            <a:off x="3083275" y="2092963"/>
            <a:ext cx="180921" cy="156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1" name="Text Box 60">
            <a:extLst>
              <a:ext uri="{FF2B5EF4-FFF2-40B4-BE49-F238E27FC236}">
                <a16:creationId xmlns:a16="http://schemas.microsoft.com/office/drawing/2014/main" id="{C6A906FD-8A59-4450-AA0A-166575EB0B40}"/>
              </a:ext>
            </a:extLst>
          </p:cNvPr>
          <p:cNvSpPr txBox="1">
            <a:spLocks noChangeArrowheads="1"/>
          </p:cNvSpPr>
          <p:nvPr/>
        </p:nvSpPr>
        <p:spPr bwMode="auto">
          <a:xfrm>
            <a:off x="3174338" y="1743560"/>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93" name="Text Box 57">
            <a:extLst>
              <a:ext uri="{FF2B5EF4-FFF2-40B4-BE49-F238E27FC236}">
                <a16:creationId xmlns:a16="http://schemas.microsoft.com/office/drawing/2014/main" id="{BC03B36C-E269-49A3-904A-3386B83A4579}"/>
              </a:ext>
            </a:extLst>
          </p:cNvPr>
          <p:cNvSpPr txBox="1">
            <a:spLocks noChangeArrowheads="1"/>
          </p:cNvSpPr>
          <p:nvPr/>
        </p:nvSpPr>
        <p:spPr bwMode="auto">
          <a:xfrm>
            <a:off x="3172033" y="2385021"/>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cxnSp>
        <p:nvCxnSpPr>
          <p:cNvPr id="89" name="Straight Arrow Connector 88">
            <a:extLst>
              <a:ext uri="{FF2B5EF4-FFF2-40B4-BE49-F238E27FC236}">
                <a16:creationId xmlns:a16="http://schemas.microsoft.com/office/drawing/2014/main" id="{9070F70D-9DE4-43B4-A09D-87E6DF2F0353}"/>
              </a:ext>
            </a:extLst>
          </p:cNvPr>
          <p:cNvCxnSpPr>
            <a:cxnSpLocks/>
          </p:cNvCxnSpPr>
          <p:nvPr/>
        </p:nvCxnSpPr>
        <p:spPr>
          <a:xfrm>
            <a:off x="3032300" y="1867219"/>
            <a:ext cx="235278" cy="39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C3E544DA-DFB3-4C1F-A5E0-98C879E0C2F5}"/>
              </a:ext>
            </a:extLst>
          </p:cNvPr>
          <p:cNvCxnSpPr>
            <a:cxnSpLocks/>
          </p:cNvCxnSpPr>
          <p:nvPr/>
        </p:nvCxnSpPr>
        <p:spPr>
          <a:xfrm>
            <a:off x="3038101" y="2584320"/>
            <a:ext cx="235278" cy="39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5" name="Text Box 73">
            <a:extLst>
              <a:ext uri="{FF2B5EF4-FFF2-40B4-BE49-F238E27FC236}">
                <a16:creationId xmlns:a16="http://schemas.microsoft.com/office/drawing/2014/main" id="{980A6590-F18D-4E0D-9402-ADA992370C67}"/>
              </a:ext>
            </a:extLst>
          </p:cNvPr>
          <p:cNvSpPr txBox="1">
            <a:spLocks noChangeArrowheads="1"/>
          </p:cNvSpPr>
          <p:nvPr/>
        </p:nvSpPr>
        <p:spPr bwMode="auto">
          <a:xfrm>
            <a:off x="6099331" y="4626334"/>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endParaRPr lang="nl-NL" sz="1000" dirty="0">
              <a:solidFill>
                <a:srgbClr val="FF0000"/>
              </a:solidFill>
            </a:endParaRPr>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a:off x="7266956" y="458948"/>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7" name="Text Box 73">
            <a:extLst>
              <a:ext uri="{FF2B5EF4-FFF2-40B4-BE49-F238E27FC236}">
                <a16:creationId xmlns:a16="http://schemas.microsoft.com/office/drawing/2014/main" id="{4425E1CC-95D8-415A-93D9-25549743BE71}"/>
              </a:ext>
            </a:extLst>
          </p:cNvPr>
          <p:cNvSpPr txBox="1">
            <a:spLocks noChangeArrowheads="1"/>
          </p:cNvSpPr>
          <p:nvPr/>
        </p:nvSpPr>
        <p:spPr bwMode="auto">
          <a:xfrm>
            <a:off x="6092352" y="4622572"/>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endParaRPr lang="nl-NL" sz="1000" dirty="0">
              <a:solidFill>
                <a:srgbClr val="FF0000"/>
              </a:solidFill>
            </a:endParaRPr>
          </a:p>
        </p:txBody>
      </p:sp>
    </p:spTree>
    <p:extLst>
      <p:ext uri="{BB962C8B-B14F-4D97-AF65-F5344CB8AC3E}">
        <p14:creationId xmlns:p14="http://schemas.microsoft.com/office/powerpoint/2010/main" val="25846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57 0.00139 L 0.00157 -0.31875 " pathEditMode="relative" rAng="0" ptsTypes="AA">
                                      <p:cBhvr>
                                        <p:cTn id="6" dur="2000" fill="hold"/>
                                        <p:tgtEl>
                                          <p:spTgt spid="95"/>
                                        </p:tgtEl>
                                        <p:attrNameLst>
                                          <p:attrName>ppt_x</p:attrName>
                                          <p:attrName>ppt_y</p:attrName>
                                        </p:attrNameLst>
                                      </p:cBhvr>
                                      <p:rCtr x="0" y="-16019"/>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82057" y="132230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315938" cy="369332"/>
          </a:xfrm>
          <a:prstGeom prst="rect">
            <a:avLst/>
          </a:prstGeom>
          <a:noFill/>
        </p:spPr>
        <p:txBody>
          <a:bodyPr wrap="none" rtlCol="0">
            <a:spAutoFit/>
          </a:bodyPr>
          <a:lstStyle/>
          <a:p>
            <a:r>
              <a:rPr lang="nl-BE" dirty="0"/>
              <a:t>Vaste Activa</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8305" y="469564"/>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23" name="Line 52"/>
          <p:cNvSpPr>
            <a:spLocks noChangeShapeType="1"/>
          </p:cNvSpPr>
          <p:nvPr/>
        </p:nvSpPr>
        <p:spPr bwMode="auto">
          <a:xfrm>
            <a:off x="4330919" y="446957"/>
            <a:ext cx="0" cy="5764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4" name="Group 13">
            <a:extLst>
              <a:ext uri="{FF2B5EF4-FFF2-40B4-BE49-F238E27FC236}">
                <a16:creationId xmlns:a16="http://schemas.microsoft.com/office/drawing/2014/main" id="{1F844762-9C44-4E07-92E3-ED9DCE82D746}"/>
              </a:ext>
            </a:extLst>
          </p:cNvPr>
          <p:cNvGrpSpPr/>
          <p:nvPr/>
        </p:nvGrpSpPr>
        <p:grpSpPr>
          <a:xfrm>
            <a:off x="3169649" y="1738066"/>
            <a:ext cx="1173561" cy="970269"/>
            <a:chOff x="3168918" y="1739351"/>
            <a:chExt cx="1173561" cy="970269"/>
          </a:xfrm>
        </p:grpSpPr>
        <p:sp>
          <p:nvSpPr>
            <p:cNvPr id="11" name="Text Box 60"/>
            <p:cNvSpPr txBox="1">
              <a:spLocks noChangeArrowheads="1"/>
            </p:cNvSpPr>
            <p:nvPr/>
          </p:nvSpPr>
          <p:spPr bwMode="auto">
            <a:xfrm>
              <a:off x="3169663" y="1739351"/>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12" name="Text Box 61"/>
            <p:cNvSpPr txBox="1">
              <a:spLocks noChangeArrowheads="1"/>
            </p:cNvSpPr>
            <p:nvPr/>
          </p:nvSpPr>
          <p:spPr bwMode="auto">
            <a:xfrm>
              <a:off x="3168918" y="2240514"/>
              <a:ext cx="1150937" cy="469106"/>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13" name="Text Box 62"/>
            <p:cNvSpPr txBox="1">
              <a:spLocks noChangeArrowheads="1"/>
            </p:cNvSpPr>
            <p:nvPr/>
          </p:nvSpPr>
          <p:spPr bwMode="auto">
            <a:xfrm>
              <a:off x="3168918" y="1956838"/>
              <a:ext cx="1150938" cy="2873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94" name="Freeform: Shape 93">
              <a:extLst>
                <a:ext uri="{FF2B5EF4-FFF2-40B4-BE49-F238E27FC236}">
                  <a16:creationId xmlns:a16="http://schemas.microsoft.com/office/drawing/2014/main" id="{A9C10B4B-2294-43B5-A0D3-4D8AD6731EEB}"/>
                </a:ext>
              </a:extLst>
            </p:cNvPr>
            <p:cNvSpPr/>
            <p:nvPr/>
          </p:nvSpPr>
          <p:spPr>
            <a:xfrm>
              <a:off x="3178697" y="1956744"/>
              <a:ext cx="1163782" cy="282392"/>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grpSp>
        <p:nvGrpSpPr>
          <p:cNvPr id="9" name="Group 8">
            <a:extLst>
              <a:ext uri="{FF2B5EF4-FFF2-40B4-BE49-F238E27FC236}">
                <a16:creationId xmlns:a16="http://schemas.microsoft.com/office/drawing/2014/main" id="{3FE18C2E-5DCC-441C-A4E7-D1497A61AC40}"/>
              </a:ext>
            </a:extLst>
          </p:cNvPr>
          <p:cNvGrpSpPr/>
          <p:nvPr/>
        </p:nvGrpSpPr>
        <p:grpSpPr>
          <a:xfrm>
            <a:off x="4341682" y="1731246"/>
            <a:ext cx="1163782" cy="1064900"/>
            <a:chOff x="4330103" y="1552829"/>
            <a:chExt cx="1163782" cy="1064900"/>
          </a:xfrm>
        </p:grpSpPr>
        <p:sp>
          <p:nvSpPr>
            <p:cNvPr id="15" name="Text Box 64"/>
            <p:cNvSpPr txBox="1">
              <a:spLocks noChangeArrowheads="1"/>
            </p:cNvSpPr>
            <p:nvPr/>
          </p:nvSpPr>
          <p:spPr bwMode="auto">
            <a:xfrm>
              <a:off x="4330919" y="1552829"/>
              <a:ext cx="1150938" cy="36644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911167"/>
              <a:ext cx="1150938" cy="70656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29" name="Freeform: Shape 28">
              <a:extLst>
                <a:ext uri="{FF2B5EF4-FFF2-40B4-BE49-F238E27FC236}">
                  <a16:creationId xmlns:a16="http://schemas.microsoft.com/office/drawing/2014/main" id="{9A4A3E07-C6EB-4BA6-9764-BB85466CC42E}"/>
                </a:ext>
              </a:extLst>
            </p:cNvPr>
            <p:cNvSpPr/>
            <p:nvPr/>
          </p:nvSpPr>
          <p:spPr>
            <a:xfrm>
              <a:off x="4330103" y="1558558"/>
              <a:ext cx="1163782" cy="105916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43" name="Line 52">
            <a:extLst>
              <a:ext uri="{FF2B5EF4-FFF2-40B4-BE49-F238E27FC236}">
                <a16:creationId xmlns:a16="http://schemas.microsoft.com/office/drawing/2014/main" id="{D32BC429-1413-40E4-98BC-EB15B91E5578}"/>
              </a:ext>
            </a:extLst>
          </p:cNvPr>
          <p:cNvSpPr>
            <a:spLocks noChangeShapeType="1"/>
          </p:cNvSpPr>
          <p:nvPr/>
        </p:nvSpPr>
        <p:spPr bwMode="auto">
          <a:xfrm>
            <a:off x="4333147" y="1620334"/>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4" name="Line 51">
            <a:extLst>
              <a:ext uri="{FF2B5EF4-FFF2-40B4-BE49-F238E27FC236}">
                <a16:creationId xmlns:a16="http://schemas.microsoft.com/office/drawing/2014/main" id="{DD6CEAAB-9C77-4BC4-8FBE-D507892788A5}"/>
              </a:ext>
            </a:extLst>
          </p:cNvPr>
          <p:cNvSpPr>
            <a:spLocks noChangeShapeType="1"/>
          </p:cNvSpPr>
          <p:nvPr/>
        </p:nvSpPr>
        <p:spPr bwMode="auto">
          <a:xfrm>
            <a:off x="3038361" y="1618303"/>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BE" sz="1200" dirty="0" err="1">
                  <a:solidFill>
                    <a:srgbClr val="FF0000"/>
                  </a:solidFill>
                </a:rPr>
                <a:t>Handels-vorderingen</a:t>
              </a:r>
              <a:endParaRPr lang="nl-NL" sz="1200" dirty="0">
                <a:solidFill>
                  <a:srgbClr val="FF0000"/>
                </a:solidFill>
              </a:endParaRPr>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a:t>
                </a:r>
                <a:r>
                  <a:rPr lang="nl-NL" sz="1200" dirty="0">
                    <a:solidFill>
                      <a:srgbClr val="FF0000"/>
                    </a:solidFill>
                  </a:rPr>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NL" sz="1200" dirty="0" err="1">
                    <a:solidFill>
                      <a:srgbClr val="FF0000"/>
                    </a:solidFill>
                  </a:rPr>
                  <a:t>Soc</a:t>
                </a:r>
                <a:r>
                  <a:rPr lang="nl-NL" sz="1200" dirty="0">
                    <a:solidFill>
                      <a:srgbClr val="FF0000"/>
                    </a:solidFill>
                  </a:rPr>
                  <a:t>/</a:t>
                </a:r>
                <a:r>
                  <a:rPr lang="nl-NL" sz="1200" dirty="0" err="1">
                    <a:solidFill>
                      <a:srgbClr val="FF0000"/>
                    </a:solidFill>
                  </a:rPr>
                  <a:t>Fisc</a:t>
                </a:r>
                <a:r>
                  <a:rPr lang="nl-NL" sz="1200" dirty="0">
                    <a:solidFill>
                      <a:srgbClr val="FF0000"/>
                    </a:solidFill>
                  </a:rPr>
                  <a:t>.</a:t>
                </a:r>
              </a:p>
              <a:p>
                <a:pPr algn="ctr" eaLnBrk="1" hangingPunct="1"/>
                <a:r>
                  <a:rPr lang="nl-NL" sz="1200" dirty="0">
                    <a:solidFill>
                      <a:srgbClr val="FF0000"/>
                    </a:solidFill>
                  </a:rPr>
                  <a:t>Schulden</a:t>
                </a:r>
              </a:p>
              <a:p>
                <a:pPr algn="ctr" eaLnBrk="1" hangingPunct="1"/>
                <a:endParaRPr lang="nl-NL" sz="1200" dirty="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73" name="TextBox 72">
            <a:extLst>
              <a:ext uri="{FF2B5EF4-FFF2-40B4-BE49-F238E27FC236}">
                <a16:creationId xmlns:a16="http://schemas.microsoft.com/office/drawing/2014/main" id="{45E864B6-F306-4997-8160-BA39561DD9A9}"/>
              </a:ext>
            </a:extLst>
          </p:cNvPr>
          <p:cNvSpPr txBox="1"/>
          <p:nvPr/>
        </p:nvSpPr>
        <p:spPr>
          <a:xfrm>
            <a:off x="3470953" y="1141635"/>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S</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sp>
        <p:nvSpPr>
          <p:cNvPr id="109" name="Text Box 57">
            <a:extLst>
              <a:ext uri="{FF2B5EF4-FFF2-40B4-BE49-F238E27FC236}">
                <a16:creationId xmlns:a16="http://schemas.microsoft.com/office/drawing/2014/main" id="{DF4EA59B-57DC-4607-BE6C-3EB919B57D13}"/>
              </a:ext>
            </a:extLst>
          </p:cNvPr>
          <p:cNvSpPr txBox="1">
            <a:spLocks noChangeArrowheads="1"/>
          </p:cNvSpPr>
          <p:nvPr/>
        </p:nvSpPr>
        <p:spPr bwMode="auto">
          <a:xfrm>
            <a:off x="3170844" y="4303101"/>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76" name="Text Box 73">
            <a:extLst>
              <a:ext uri="{FF2B5EF4-FFF2-40B4-BE49-F238E27FC236}">
                <a16:creationId xmlns:a16="http://schemas.microsoft.com/office/drawing/2014/main" id="{37C80C7E-87E1-4FBC-8665-479592468EA5}"/>
              </a:ext>
            </a:extLst>
          </p:cNvPr>
          <p:cNvSpPr txBox="1">
            <a:spLocks noChangeArrowheads="1"/>
          </p:cNvSpPr>
          <p:nvPr/>
        </p:nvSpPr>
        <p:spPr bwMode="auto">
          <a:xfrm>
            <a:off x="7282057" y="402354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cxnSp>
        <p:nvCxnSpPr>
          <p:cNvPr id="16" name="Straight Arrow Connector 15">
            <a:extLst>
              <a:ext uri="{FF2B5EF4-FFF2-40B4-BE49-F238E27FC236}">
                <a16:creationId xmlns:a16="http://schemas.microsoft.com/office/drawing/2014/main" id="{1F35FA6F-B612-41A8-BA9B-B9A4874D1E75}"/>
              </a:ext>
            </a:extLst>
          </p:cNvPr>
          <p:cNvCxnSpPr/>
          <p:nvPr/>
        </p:nvCxnSpPr>
        <p:spPr>
          <a:xfrm flipV="1">
            <a:off x="5543254" y="3681289"/>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B8BBFE1-9BC8-4312-BCEC-86C860E5C608}"/>
              </a:ext>
            </a:extLst>
          </p:cNvPr>
          <p:cNvCxnSpPr/>
          <p:nvPr/>
        </p:nvCxnSpPr>
        <p:spPr>
          <a:xfrm flipV="1">
            <a:off x="5532581" y="4038450"/>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FC8B291-12DA-4A60-BF0F-539B2657FB2A}"/>
              </a:ext>
            </a:extLst>
          </p:cNvPr>
          <p:cNvCxnSpPr/>
          <p:nvPr/>
        </p:nvCxnSpPr>
        <p:spPr>
          <a:xfrm flipV="1">
            <a:off x="5697460" y="4038865"/>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3927FF1-1535-466E-85BA-0130B284DBE3}"/>
              </a:ext>
            </a:extLst>
          </p:cNvPr>
          <p:cNvCxnSpPr>
            <a:cxnSpLocks/>
          </p:cNvCxnSpPr>
          <p:nvPr/>
        </p:nvCxnSpPr>
        <p:spPr>
          <a:xfrm>
            <a:off x="3086657" y="3972798"/>
            <a:ext cx="180921" cy="156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4" name="Text Box 73">
            <a:extLst>
              <a:ext uri="{FF2B5EF4-FFF2-40B4-BE49-F238E27FC236}">
                <a16:creationId xmlns:a16="http://schemas.microsoft.com/office/drawing/2014/main" id="{84AB5103-1F71-4A48-9860-02B08C9A51B5}"/>
              </a:ext>
            </a:extLst>
          </p:cNvPr>
          <p:cNvSpPr txBox="1">
            <a:spLocks noChangeArrowheads="1"/>
          </p:cNvSpPr>
          <p:nvPr/>
        </p:nvSpPr>
        <p:spPr bwMode="auto">
          <a:xfrm>
            <a:off x="7282057" y="1682344"/>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cxnSp>
        <p:nvCxnSpPr>
          <p:cNvPr id="17" name="Straight Arrow Connector 16">
            <a:extLst>
              <a:ext uri="{FF2B5EF4-FFF2-40B4-BE49-F238E27FC236}">
                <a16:creationId xmlns:a16="http://schemas.microsoft.com/office/drawing/2014/main" id="{090887C8-29BC-4CD2-A1B7-9D2EF8A99308}"/>
              </a:ext>
            </a:extLst>
          </p:cNvPr>
          <p:cNvCxnSpPr/>
          <p:nvPr/>
        </p:nvCxnSpPr>
        <p:spPr>
          <a:xfrm flipH="1">
            <a:off x="5438989" y="1875708"/>
            <a:ext cx="2065724" cy="1444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1B53F930-169E-4104-8396-9476D6BDA02B}"/>
              </a:ext>
            </a:extLst>
          </p:cNvPr>
          <p:cNvCxnSpPr/>
          <p:nvPr/>
        </p:nvCxnSpPr>
        <p:spPr>
          <a:xfrm flipV="1">
            <a:off x="5486396" y="1741592"/>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3B964A7D-CF46-4783-86FD-2A4483A5F2B7}"/>
              </a:ext>
            </a:extLst>
          </p:cNvPr>
          <p:cNvCxnSpPr/>
          <p:nvPr/>
        </p:nvCxnSpPr>
        <p:spPr>
          <a:xfrm flipV="1">
            <a:off x="5412498" y="2163138"/>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CF370A76-2EA3-4F31-AA8C-405B83DA72CB}"/>
              </a:ext>
            </a:extLst>
          </p:cNvPr>
          <p:cNvCxnSpPr/>
          <p:nvPr/>
        </p:nvCxnSpPr>
        <p:spPr>
          <a:xfrm flipV="1">
            <a:off x="5577377" y="2163553"/>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DCFA929-E419-4672-BF14-F663E75FE5FB}"/>
              </a:ext>
            </a:extLst>
          </p:cNvPr>
          <p:cNvCxnSpPr>
            <a:cxnSpLocks/>
          </p:cNvCxnSpPr>
          <p:nvPr/>
        </p:nvCxnSpPr>
        <p:spPr>
          <a:xfrm>
            <a:off x="3083275" y="2092963"/>
            <a:ext cx="180921" cy="156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8" name="Text Box 73">
            <a:extLst>
              <a:ext uri="{FF2B5EF4-FFF2-40B4-BE49-F238E27FC236}">
                <a16:creationId xmlns:a16="http://schemas.microsoft.com/office/drawing/2014/main" id="{88B87644-8396-480D-9D8B-48B7BFEDC971}"/>
              </a:ext>
            </a:extLst>
          </p:cNvPr>
          <p:cNvSpPr txBox="1">
            <a:spLocks noChangeArrowheads="1"/>
          </p:cNvSpPr>
          <p:nvPr/>
        </p:nvSpPr>
        <p:spPr bwMode="auto">
          <a:xfrm>
            <a:off x="6092352" y="4622572"/>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endParaRPr lang="nl-NL" sz="1000" dirty="0">
              <a:solidFill>
                <a:srgbClr val="FF0000"/>
              </a:solidFill>
            </a:endParaRPr>
          </a:p>
        </p:txBody>
      </p:sp>
      <p:sp>
        <p:nvSpPr>
          <p:cNvPr id="99" name="Text Box 73">
            <a:extLst>
              <a:ext uri="{FF2B5EF4-FFF2-40B4-BE49-F238E27FC236}">
                <a16:creationId xmlns:a16="http://schemas.microsoft.com/office/drawing/2014/main" id="{042A9A09-D776-459B-9FB8-4CAC1A52656D}"/>
              </a:ext>
            </a:extLst>
          </p:cNvPr>
          <p:cNvSpPr txBox="1">
            <a:spLocks noChangeArrowheads="1"/>
          </p:cNvSpPr>
          <p:nvPr/>
        </p:nvSpPr>
        <p:spPr bwMode="auto">
          <a:xfrm>
            <a:off x="6113587" y="2444107"/>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sp>
        <p:nvSpPr>
          <p:cNvPr id="33" name="Line 52">
            <a:extLst>
              <a:ext uri="{FF2B5EF4-FFF2-40B4-BE49-F238E27FC236}">
                <a16:creationId xmlns:a16="http://schemas.microsoft.com/office/drawing/2014/main" id="{B0A524FC-647A-4815-A43A-2DC1086326C0}"/>
              </a:ext>
            </a:extLst>
          </p:cNvPr>
          <p:cNvSpPr>
            <a:spLocks noChangeShapeType="1"/>
          </p:cNvSpPr>
          <p:nvPr/>
        </p:nvSpPr>
        <p:spPr bwMode="auto">
          <a:xfrm flipH="1">
            <a:off x="7266112" y="458948"/>
            <a:ext cx="844" cy="246877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65315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4.07407E-6 L 0.00087 -0.12384 " pathEditMode="relative" rAng="0" ptsTypes="AA">
                                      <p:cBhvr>
                                        <p:cTn id="6" dur="2000" fill="hold"/>
                                        <p:tgtEl>
                                          <p:spTgt spid="14"/>
                                        </p:tgtEl>
                                        <p:attrNameLst>
                                          <p:attrName>ppt_x</p:attrName>
                                          <p:attrName>ppt_y</p:attrName>
                                        </p:attrNameLst>
                                      </p:cBhvr>
                                      <p:rCtr x="35" y="-62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7282057" y="132230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grpSp>
        <p:nvGrpSpPr>
          <p:cNvPr id="4" name="Group 3">
            <a:extLst>
              <a:ext uri="{FF2B5EF4-FFF2-40B4-BE49-F238E27FC236}">
                <a16:creationId xmlns:a16="http://schemas.microsoft.com/office/drawing/2014/main" id="{AD69513C-46CD-49F7-A755-6BFB61CC9791}"/>
              </a:ext>
            </a:extLst>
          </p:cNvPr>
          <p:cNvGrpSpPr/>
          <p:nvPr/>
        </p:nvGrpSpPr>
        <p:grpSpPr>
          <a:xfrm>
            <a:off x="1508305" y="469564"/>
            <a:ext cx="1152131" cy="755342"/>
            <a:chOff x="1504770" y="468528"/>
            <a:chExt cx="1152131" cy="755342"/>
          </a:xfrm>
        </p:grpSpPr>
        <p:sp>
          <p:nvSpPr>
            <p:cNvPr id="40" name="Text Box 57">
              <a:extLst>
                <a:ext uri="{FF2B5EF4-FFF2-40B4-BE49-F238E27FC236}">
                  <a16:creationId xmlns:a16="http://schemas.microsoft.com/office/drawing/2014/main" id="{3DA3F903-1F56-4357-98C2-84F9242D8DFF}"/>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56" name="Text Box 57">
              <a:extLst>
                <a:ext uri="{FF2B5EF4-FFF2-40B4-BE49-F238E27FC236}">
                  <a16:creationId xmlns:a16="http://schemas.microsoft.com/office/drawing/2014/main" id="{CE68875E-4807-4F87-9A86-C02E551DC659}"/>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11" name="Text Box 60"/>
          <p:cNvSpPr txBox="1">
            <a:spLocks noChangeArrowheads="1"/>
          </p:cNvSpPr>
          <p:nvPr/>
        </p:nvSpPr>
        <p:spPr bwMode="auto">
          <a:xfrm>
            <a:off x="3169663" y="891279"/>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8918" y="1403212"/>
            <a:ext cx="1150937" cy="469106"/>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13" name="Text Box 62"/>
          <p:cNvSpPr txBox="1">
            <a:spLocks noChangeArrowheads="1"/>
          </p:cNvSpPr>
          <p:nvPr/>
        </p:nvSpPr>
        <p:spPr bwMode="auto">
          <a:xfrm>
            <a:off x="3168918" y="1108766"/>
            <a:ext cx="1150938" cy="2873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94" name="Freeform: Shape 93">
            <a:extLst>
              <a:ext uri="{FF2B5EF4-FFF2-40B4-BE49-F238E27FC236}">
                <a16:creationId xmlns:a16="http://schemas.microsoft.com/office/drawing/2014/main" id="{A9C10B4B-2294-43B5-A0D3-4D8AD6731EEB}"/>
              </a:ext>
            </a:extLst>
          </p:cNvPr>
          <p:cNvSpPr/>
          <p:nvPr/>
        </p:nvSpPr>
        <p:spPr>
          <a:xfrm>
            <a:off x="3177267" y="876424"/>
            <a:ext cx="1163782" cy="1002944"/>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9" name="Group 8">
            <a:extLst>
              <a:ext uri="{FF2B5EF4-FFF2-40B4-BE49-F238E27FC236}">
                <a16:creationId xmlns:a16="http://schemas.microsoft.com/office/drawing/2014/main" id="{3FE18C2E-5DCC-441C-A4E7-D1497A61AC40}"/>
              </a:ext>
            </a:extLst>
          </p:cNvPr>
          <p:cNvGrpSpPr/>
          <p:nvPr/>
        </p:nvGrpSpPr>
        <p:grpSpPr>
          <a:xfrm>
            <a:off x="4348907" y="1722957"/>
            <a:ext cx="1163782" cy="1064900"/>
            <a:chOff x="4330103" y="1552829"/>
            <a:chExt cx="1163782" cy="1064900"/>
          </a:xfrm>
        </p:grpSpPr>
        <p:sp>
          <p:nvSpPr>
            <p:cNvPr id="15" name="Text Box 64"/>
            <p:cNvSpPr txBox="1">
              <a:spLocks noChangeArrowheads="1"/>
            </p:cNvSpPr>
            <p:nvPr/>
          </p:nvSpPr>
          <p:spPr bwMode="auto">
            <a:xfrm>
              <a:off x="4330919" y="1552829"/>
              <a:ext cx="1150938" cy="36644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19" name="Text Box 72"/>
            <p:cNvSpPr txBox="1">
              <a:spLocks noChangeArrowheads="1"/>
            </p:cNvSpPr>
            <p:nvPr/>
          </p:nvSpPr>
          <p:spPr bwMode="auto">
            <a:xfrm>
              <a:off x="4330919" y="1911167"/>
              <a:ext cx="1150938" cy="70656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29" name="Freeform: Shape 28">
              <a:extLst>
                <a:ext uri="{FF2B5EF4-FFF2-40B4-BE49-F238E27FC236}">
                  <a16:creationId xmlns:a16="http://schemas.microsoft.com/office/drawing/2014/main" id="{9A4A3E07-C6EB-4BA6-9764-BB85466CC42E}"/>
                </a:ext>
              </a:extLst>
            </p:cNvPr>
            <p:cNvSpPr/>
            <p:nvPr/>
          </p:nvSpPr>
          <p:spPr>
            <a:xfrm>
              <a:off x="4330103" y="1558558"/>
              <a:ext cx="1163782" cy="105916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BE" sz="1200" dirty="0" err="1">
                  <a:solidFill>
                    <a:srgbClr val="FF0000"/>
                  </a:solidFill>
                </a:rPr>
                <a:t>Handels-vorderingen</a:t>
              </a:r>
              <a:endParaRPr lang="nl-NL" sz="1200" dirty="0">
                <a:solidFill>
                  <a:srgbClr val="FF0000"/>
                </a:solidFill>
              </a:endParaRPr>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a:t>
                </a:r>
                <a:r>
                  <a:rPr lang="nl-NL" sz="1200" dirty="0">
                    <a:solidFill>
                      <a:srgbClr val="FF0000"/>
                    </a:solidFill>
                  </a:rPr>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NL" sz="1200" dirty="0" err="1">
                    <a:solidFill>
                      <a:srgbClr val="FF0000"/>
                    </a:solidFill>
                  </a:rPr>
                  <a:t>Soc</a:t>
                </a:r>
                <a:r>
                  <a:rPr lang="nl-NL" sz="1200" dirty="0">
                    <a:solidFill>
                      <a:srgbClr val="FF0000"/>
                    </a:solidFill>
                  </a:rPr>
                  <a:t>/</a:t>
                </a:r>
                <a:r>
                  <a:rPr lang="nl-NL" sz="1200" dirty="0" err="1">
                    <a:solidFill>
                      <a:srgbClr val="FF0000"/>
                    </a:solidFill>
                  </a:rPr>
                  <a:t>Fisc</a:t>
                </a:r>
                <a:r>
                  <a:rPr lang="nl-NL" sz="1200" dirty="0">
                    <a:solidFill>
                      <a:srgbClr val="FF0000"/>
                    </a:solidFill>
                  </a:rPr>
                  <a:t>.</a:t>
                </a:r>
              </a:p>
              <a:p>
                <a:pPr algn="ctr" eaLnBrk="1" hangingPunct="1"/>
                <a:r>
                  <a:rPr lang="nl-NL" sz="1200" dirty="0">
                    <a:solidFill>
                      <a:srgbClr val="FF0000"/>
                    </a:solidFill>
                  </a:rPr>
                  <a:t>Schulden</a:t>
                </a:r>
              </a:p>
              <a:p>
                <a:pPr algn="ctr" eaLnBrk="1" hangingPunct="1"/>
                <a:endParaRPr lang="nl-NL" sz="1200" dirty="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sp>
        <p:nvSpPr>
          <p:cNvPr id="109" name="Text Box 57">
            <a:extLst>
              <a:ext uri="{FF2B5EF4-FFF2-40B4-BE49-F238E27FC236}">
                <a16:creationId xmlns:a16="http://schemas.microsoft.com/office/drawing/2014/main" id="{DF4EA59B-57DC-4607-BE6C-3EB919B57D13}"/>
              </a:ext>
            </a:extLst>
          </p:cNvPr>
          <p:cNvSpPr txBox="1">
            <a:spLocks noChangeArrowheads="1"/>
          </p:cNvSpPr>
          <p:nvPr/>
        </p:nvSpPr>
        <p:spPr bwMode="auto">
          <a:xfrm>
            <a:off x="3170844" y="4303101"/>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76" name="Text Box 73">
            <a:extLst>
              <a:ext uri="{FF2B5EF4-FFF2-40B4-BE49-F238E27FC236}">
                <a16:creationId xmlns:a16="http://schemas.microsoft.com/office/drawing/2014/main" id="{37C80C7E-87E1-4FBC-8665-479592468EA5}"/>
              </a:ext>
            </a:extLst>
          </p:cNvPr>
          <p:cNvSpPr txBox="1">
            <a:spLocks noChangeArrowheads="1"/>
          </p:cNvSpPr>
          <p:nvPr/>
        </p:nvSpPr>
        <p:spPr bwMode="auto">
          <a:xfrm>
            <a:off x="7282057" y="402354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cxnSp>
        <p:nvCxnSpPr>
          <p:cNvPr id="16" name="Straight Arrow Connector 15">
            <a:extLst>
              <a:ext uri="{FF2B5EF4-FFF2-40B4-BE49-F238E27FC236}">
                <a16:creationId xmlns:a16="http://schemas.microsoft.com/office/drawing/2014/main" id="{1F35FA6F-B612-41A8-BA9B-B9A4874D1E75}"/>
              </a:ext>
            </a:extLst>
          </p:cNvPr>
          <p:cNvCxnSpPr/>
          <p:nvPr/>
        </p:nvCxnSpPr>
        <p:spPr>
          <a:xfrm flipV="1">
            <a:off x="5543254" y="3681289"/>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B8BBFE1-9BC8-4312-BCEC-86C860E5C608}"/>
              </a:ext>
            </a:extLst>
          </p:cNvPr>
          <p:cNvCxnSpPr/>
          <p:nvPr/>
        </p:nvCxnSpPr>
        <p:spPr>
          <a:xfrm flipV="1">
            <a:off x="5532581" y="4038450"/>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FC8B291-12DA-4A60-BF0F-539B2657FB2A}"/>
              </a:ext>
            </a:extLst>
          </p:cNvPr>
          <p:cNvCxnSpPr/>
          <p:nvPr/>
        </p:nvCxnSpPr>
        <p:spPr>
          <a:xfrm flipV="1">
            <a:off x="5697460" y="4038865"/>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3927FF1-1535-466E-85BA-0130B284DBE3}"/>
              </a:ext>
            </a:extLst>
          </p:cNvPr>
          <p:cNvCxnSpPr>
            <a:cxnSpLocks/>
          </p:cNvCxnSpPr>
          <p:nvPr/>
        </p:nvCxnSpPr>
        <p:spPr>
          <a:xfrm>
            <a:off x="3086657" y="3972798"/>
            <a:ext cx="180921" cy="156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Line 52"/>
          <p:cNvSpPr>
            <a:spLocks noChangeShapeType="1"/>
          </p:cNvSpPr>
          <p:nvPr/>
        </p:nvSpPr>
        <p:spPr bwMode="auto">
          <a:xfrm>
            <a:off x="4330919" y="446957"/>
            <a:ext cx="0" cy="24807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0" name="Text Box 73">
            <a:extLst>
              <a:ext uri="{FF2B5EF4-FFF2-40B4-BE49-F238E27FC236}">
                <a16:creationId xmlns:a16="http://schemas.microsoft.com/office/drawing/2014/main" id="{11577456-5EF9-4806-A0AC-686273DCA025}"/>
              </a:ext>
            </a:extLst>
          </p:cNvPr>
          <p:cNvSpPr txBox="1">
            <a:spLocks noChangeArrowheads="1"/>
          </p:cNvSpPr>
          <p:nvPr/>
        </p:nvSpPr>
        <p:spPr bwMode="auto">
          <a:xfrm>
            <a:off x="6092352" y="4622572"/>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endParaRPr lang="nl-NL" sz="1000" dirty="0">
              <a:solidFill>
                <a:srgbClr val="FF0000"/>
              </a:solidFill>
            </a:endParaRPr>
          </a:p>
        </p:txBody>
      </p:sp>
      <p:sp>
        <p:nvSpPr>
          <p:cNvPr id="91" name="Text Box 73">
            <a:extLst>
              <a:ext uri="{FF2B5EF4-FFF2-40B4-BE49-F238E27FC236}">
                <a16:creationId xmlns:a16="http://schemas.microsoft.com/office/drawing/2014/main" id="{6814B33A-DBCA-45B5-BE39-B14AED1BA448}"/>
              </a:ext>
            </a:extLst>
          </p:cNvPr>
          <p:cNvSpPr txBox="1">
            <a:spLocks noChangeArrowheads="1"/>
          </p:cNvSpPr>
          <p:nvPr/>
        </p:nvSpPr>
        <p:spPr bwMode="auto">
          <a:xfrm>
            <a:off x="6113587" y="2444107"/>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sp>
        <p:nvSpPr>
          <p:cNvPr id="92" name="Line 52">
            <a:extLst>
              <a:ext uri="{FF2B5EF4-FFF2-40B4-BE49-F238E27FC236}">
                <a16:creationId xmlns:a16="http://schemas.microsoft.com/office/drawing/2014/main" id="{C4FC0778-8136-4951-9C43-37E11AC45935}"/>
              </a:ext>
            </a:extLst>
          </p:cNvPr>
          <p:cNvSpPr>
            <a:spLocks noChangeShapeType="1"/>
          </p:cNvSpPr>
          <p:nvPr/>
        </p:nvSpPr>
        <p:spPr bwMode="auto">
          <a:xfrm flipH="1">
            <a:off x="7266112" y="458948"/>
            <a:ext cx="844" cy="246877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120597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0.00069 L 0.30886 0.00949 " pathEditMode="relative" rAng="0" ptsTypes="AA">
                                      <p:cBhvr>
                                        <p:cTn id="6" dur="2000" fill="hold"/>
                                        <p:tgtEl>
                                          <p:spTgt spid="4"/>
                                        </p:tgtEl>
                                        <p:attrNameLst>
                                          <p:attrName>ppt_x</p:attrName>
                                          <p:attrName>ppt_y</p:attrName>
                                        </p:attrNameLst>
                                      </p:cBhvr>
                                      <p:rCtr x="15434" y="50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38889E-6 -1.48148E-6 L -0.32135 0.00625 " pathEditMode="relative" rAng="0" ptsTypes="AA">
                                      <p:cBhvr>
                                        <p:cTn id="10" dur="2000" fill="hold"/>
                                        <p:tgtEl>
                                          <p:spTgt spid="8"/>
                                        </p:tgtEl>
                                        <p:attrNameLst>
                                          <p:attrName>ppt_x</p:attrName>
                                          <p:attrName>ppt_y</p:attrName>
                                        </p:attrNameLst>
                                      </p:cBhvr>
                                      <p:rCtr x="-16076"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11" name="Text Box 60"/>
          <p:cNvSpPr txBox="1">
            <a:spLocks noChangeArrowheads="1"/>
          </p:cNvSpPr>
          <p:nvPr/>
        </p:nvSpPr>
        <p:spPr bwMode="auto">
          <a:xfrm>
            <a:off x="3169663" y="891279"/>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8918" y="1392442"/>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108766"/>
            <a:ext cx="1150938" cy="2873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94" name="Freeform: Shape 93">
            <a:extLst>
              <a:ext uri="{FF2B5EF4-FFF2-40B4-BE49-F238E27FC236}">
                <a16:creationId xmlns:a16="http://schemas.microsoft.com/office/drawing/2014/main" id="{A9C10B4B-2294-43B5-A0D3-4D8AD6731EEB}"/>
              </a:ext>
            </a:extLst>
          </p:cNvPr>
          <p:cNvSpPr/>
          <p:nvPr/>
        </p:nvSpPr>
        <p:spPr>
          <a:xfrm>
            <a:off x="3170170" y="891279"/>
            <a:ext cx="1163782" cy="970269"/>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BE" sz="1200" dirty="0" err="1">
                  <a:solidFill>
                    <a:srgbClr val="FF0000"/>
                  </a:solidFill>
                </a:rPr>
                <a:t>Handels-vorderingen</a:t>
              </a:r>
              <a:endParaRPr lang="nl-NL" sz="1200" dirty="0">
                <a:solidFill>
                  <a:srgbClr val="FF0000"/>
                </a:solidFill>
              </a:endParaRPr>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a:t>
                </a:r>
                <a:r>
                  <a:rPr lang="nl-NL" sz="1200" dirty="0">
                    <a:solidFill>
                      <a:srgbClr val="FF0000"/>
                    </a:solidFill>
                  </a:rPr>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NL" sz="1200" dirty="0" err="1">
                    <a:solidFill>
                      <a:srgbClr val="FF0000"/>
                    </a:solidFill>
                  </a:rPr>
                  <a:t>Soc</a:t>
                </a:r>
                <a:r>
                  <a:rPr lang="nl-NL" sz="1200" dirty="0">
                    <a:solidFill>
                      <a:srgbClr val="FF0000"/>
                    </a:solidFill>
                  </a:rPr>
                  <a:t>/</a:t>
                </a:r>
                <a:r>
                  <a:rPr lang="nl-NL" sz="1200" dirty="0" err="1">
                    <a:solidFill>
                      <a:srgbClr val="FF0000"/>
                    </a:solidFill>
                  </a:rPr>
                  <a:t>Fisc</a:t>
                </a:r>
                <a:r>
                  <a:rPr lang="nl-NL" sz="1200" dirty="0">
                    <a:solidFill>
                      <a:srgbClr val="FF0000"/>
                    </a:solidFill>
                  </a:rPr>
                  <a:t>.</a:t>
                </a:r>
              </a:p>
              <a:p>
                <a:pPr algn="ctr" eaLnBrk="1" hangingPunct="1"/>
                <a:r>
                  <a:rPr lang="nl-NL" sz="1200" dirty="0">
                    <a:solidFill>
                      <a:srgbClr val="FF0000"/>
                    </a:solidFill>
                  </a:rPr>
                  <a:t>Schulden</a:t>
                </a:r>
              </a:p>
              <a:p>
                <a:pPr algn="ctr" eaLnBrk="1" hangingPunct="1"/>
                <a:endParaRPr lang="nl-NL" sz="1200" dirty="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sp>
        <p:nvSpPr>
          <p:cNvPr id="109" name="Text Box 57">
            <a:extLst>
              <a:ext uri="{FF2B5EF4-FFF2-40B4-BE49-F238E27FC236}">
                <a16:creationId xmlns:a16="http://schemas.microsoft.com/office/drawing/2014/main" id="{DF4EA59B-57DC-4607-BE6C-3EB919B57D13}"/>
              </a:ext>
            </a:extLst>
          </p:cNvPr>
          <p:cNvSpPr txBox="1">
            <a:spLocks noChangeArrowheads="1"/>
          </p:cNvSpPr>
          <p:nvPr/>
        </p:nvSpPr>
        <p:spPr bwMode="auto">
          <a:xfrm>
            <a:off x="3170844" y="4303101"/>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76" name="Text Box 73">
            <a:extLst>
              <a:ext uri="{FF2B5EF4-FFF2-40B4-BE49-F238E27FC236}">
                <a16:creationId xmlns:a16="http://schemas.microsoft.com/office/drawing/2014/main" id="{37C80C7E-87E1-4FBC-8665-479592468EA5}"/>
              </a:ext>
            </a:extLst>
          </p:cNvPr>
          <p:cNvSpPr txBox="1">
            <a:spLocks noChangeArrowheads="1"/>
          </p:cNvSpPr>
          <p:nvPr/>
        </p:nvSpPr>
        <p:spPr bwMode="auto">
          <a:xfrm>
            <a:off x="7282057" y="402354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cxnSp>
        <p:nvCxnSpPr>
          <p:cNvPr id="16" name="Straight Arrow Connector 15">
            <a:extLst>
              <a:ext uri="{FF2B5EF4-FFF2-40B4-BE49-F238E27FC236}">
                <a16:creationId xmlns:a16="http://schemas.microsoft.com/office/drawing/2014/main" id="{1F35FA6F-B612-41A8-BA9B-B9A4874D1E75}"/>
              </a:ext>
            </a:extLst>
          </p:cNvPr>
          <p:cNvCxnSpPr/>
          <p:nvPr/>
        </p:nvCxnSpPr>
        <p:spPr>
          <a:xfrm flipV="1">
            <a:off x="5543254" y="3681289"/>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B8BBFE1-9BC8-4312-BCEC-86C860E5C608}"/>
              </a:ext>
            </a:extLst>
          </p:cNvPr>
          <p:cNvCxnSpPr/>
          <p:nvPr/>
        </p:nvCxnSpPr>
        <p:spPr>
          <a:xfrm flipV="1">
            <a:off x="5532581" y="4038450"/>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FC8B291-12DA-4A60-BF0F-539B2657FB2A}"/>
              </a:ext>
            </a:extLst>
          </p:cNvPr>
          <p:cNvCxnSpPr/>
          <p:nvPr/>
        </p:nvCxnSpPr>
        <p:spPr>
          <a:xfrm flipV="1">
            <a:off x="5697460" y="4038865"/>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3927FF1-1535-466E-85BA-0130B284DBE3}"/>
              </a:ext>
            </a:extLst>
          </p:cNvPr>
          <p:cNvCxnSpPr>
            <a:cxnSpLocks/>
          </p:cNvCxnSpPr>
          <p:nvPr/>
        </p:nvCxnSpPr>
        <p:spPr>
          <a:xfrm>
            <a:off x="3086657" y="3972798"/>
            <a:ext cx="180921" cy="156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18458C7B-5947-4C72-A208-5C20DEDA1B28}"/>
              </a:ext>
            </a:extLst>
          </p:cNvPr>
          <p:cNvGrpSpPr/>
          <p:nvPr/>
        </p:nvGrpSpPr>
        <p:grpSpPr>
          <a:xfrm>
            <a:off x="4346389" y="528299"/>
            <a:ext cx="1152131" cy="755342"/>
            <a:chOff x="1504770" y="468528"/>
            <a:chExt cx="1152131" cy="755342"/>
          </a:xfrm>
        </p:grpSpPr>
        <p:sp>
          <p:nvSpPr>
            <p:cNvPr id="88" name="Text Box 57">
              <a:extLst>
                <a:ext uri="{FF2B5EF4-FFF2-40B4-BE49-F238E27FC236}">
                  <a16:creationId xmlns:a16="http://schemas.microsoft.com/office/drawing/2014/main" id="{760DF82B-10B0-4513-B936-1252630A7CD3}"/>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89" name="Text Box 57">
              <a:extLst>
                <a:ext uri="{FF2B5EF4-FFF2-40B4-BE49-F238E27FC236}">
                  <a16:creationId xmlns:a16="http://schemas.microsoft.com/office/drawing/2014/main" id="{5B16CA51-BF86-4E56-8D4D-5E30510D8CE1}"/>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73" name="Group 72">
            <a:extLst>
              <a:ext uri="{FF2B5EF4-FFF2-40B4-BE49-F238E27FC236}">
                <a16:creationId xmlns:a16="http://schemas.microsoft.com/office/drawing/2014/main" id="{DCBADF5C-0A1A-4997-8C33-2B41E9A92946}"/>
              </a:ext>
            </a:extLst>
          </p:cNvPr>
          <p:cNvGrpSpPr/>
          <p:nvPr/>
        </p:nvGrpSpPr>
        <p:grpSpPr>
          <a:xfrm>
            <a:off x="4348907" y="1647149"/>
            <a:ext cx="1163782" cy="1064900"/>
            <a:chOff x="4330103" y="1552829"/>
            <a:chExt cx="1163782" cy="1064900"/>
          </a:xfrm>
        </p:grpSpPr>
        <p:sp>
          <p:nvSpPr>
            <p:cNvPr id="75" name="Text Box 64">
              <a:extLst>
                <a:ext uri="{FF2B5EF4-FFF2-40B4-BE49-F238E27FC236}">
                  <a16:creationId xmlns:a16="http://schemas.microsoft.com/office/drawing/2014/main" id="{36F4C56B-0FBE-4347-A975-78F6022DAE84}"/>
                </a:ext>
              </a:extLst>
            </p:cNvPr>
            <p:cNvSpPr txBox="1">
              <a:spLocks noChangeArrowheads="1"/>
            </p:cNvSpPr>
            <p:nvPr/>
          </p:nvSpPr>
          <p:spPr bwMode="auto">
            <a:xfrm>
              <a:off x="4330919" y="1552829"/>
              <a:ext cx="1150938" cy="36644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77" name="Text Box 72">
              <a:extLst>
                <a:ext uri="{FF2B5EF4-FFF2-40B4-BE49-F238E27FC236}">
                  <a16:creationId xmlns:a16="http://schemas.microsoft.com/office/drawing/2014/main" id="{1E2BA3B3-9AF5-4F8D-BF24-957F53B57B14}"/>
                </a:ext>
              </a:extLst>
            </p:cNvPr>
            <p:cNvSpPr txBox="1">
              <a:spLocks noChangeArrowheads="1"/>
            </p:cNvSpPr>
            <p:nvPr/>
          </p:nvSpPr>
          <p:spPr bwMode="auto">
            <a:xfrm>
              <a:off x="4330919" y="1911167"/>
              <a:ext cx="1150938" cy="70656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78" name="Freeform: Shape 77">
              <a:extLst>
                <a:ext uri="{FF2B5EF4-FFF2-40B4-BE49-F238E27FC236}">
                  <a16:creationId xmlns:a16="http://schemas.microsoft.com/office/drawing/2014/main" id="{98CEF8FD-B7D9-4312-AE8D-32A1CD7C0847}"/>
                </a:ext>
              </a:extLst>
            </p:cNvPr>
            <p:cNvSpPr/>
            <p:nvPr/>
          </p:nvSpPr>
          <p:spPr>
            <a:xfrm>
              <a:off x="4330103" y="1558558"/>
              <a:ext cx="1163782" cy="105916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9" name="Text Box 56">
            <a:extLst>
              <a:ext uri="{FF2B5EF4-FFF2-40B4-BE49-F238E27FC236}">
                <a16:creationId xmlns:a16="http://schemas.microsoft.com/office/drawing/2014/main" id="{B331A4C5-9CF9-4B23-A89F-068172844A60}"/>
              </a:ext>
            </a:extLst>
          </p:cNvPr>
          <p:cNvSpPr txBox="1">
            <a:spLocks noChangeArrowheads="1"/>
          </p:cNvSpPr>
          <p:nvPr/>
        </p:nvSpPr>
        <p:spPr bwMode="auto">
          <a:xfrm>
            <a:off x="4348907" y="128875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83" name="Text Box 60">
            <a:extLst>
              <a:ext uri="{FF2B5EF4-FFF2-40B4-BE49-F238E27FC236}">
                <a16:creationId xmlns:a16="http://schemas.microsoft.com/office/drawing/2014/main" id="{C87D784B-347D-4956-BAF7-13DE8A756D98}"/>
              </a:ext>
            </a:extLst>
          </p:cNvPr>
          <p:cNvSpPr txBox="1">
            <a:spLocks noChangeArrowheads="1"/>
          </p:cNvSpPr>
          <p:nvPr/>
        </p:nvSpPr>
        <p:spPr bwMode="auto">
          <a:xfrm>
            <a:off x="3175076" y="885510"/>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90" name="Text Box 57">
            <a:extLst>
              <a:ext uri="{FF2B5EF4-FFF2-40B4-BE49-F238E27FC236}">
                <a16:creationId xmlns:a16="http://schemas.microsoft.com/office/drawing/2014/main" id="{569E675D-F46A-4DE3-895C-241E889199D0}"/>
              </a:ext>
            </a:extLst>
          </p:cNvPr>
          <p:cNvSpPr txBox="1">
            <a:spLocks noChangeArrowheads="1"/>
          </p:cNvSpPr>
          <p:nvPr/>
        </p:nvSpPr>
        <p:spPr bwMode="auto">
          <a:xfrm>
            <a:off x="3175339" y="1402504"/>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91" name="Text Box 73">
            <a:extLst>
              <a:ext uri="{FF2B5EF4-FFF2-40B4-BE49-F238E27FC236}">
                <a16:creationId xmlns:a16="http://schemas.microsoft.com/office/drawing/2014/main" id="{C8FECE2F-33B5-4978-BDB0-96B06792D9BA}"/>
              </a:ext>
            </a:extLst>
          </p:cNvPr>
          <p:cNvSpPr txBox="1">
            <a:spLocks noChangeArrowheads="1"/>
          </p:cNvSpPr>
          <p:nvPr/>
        </p:nvSpPr>
        <p:spPr bwMode="auto">
          <a:xfrm>
            <a:off x="6092352" y="4622572"/>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endParaRPr lang="nl-NL" sz="1000" dirty="0">
              <a:solidFill>
                <a:srgbClr val="FF0000"/>
              </a:solidFill>
            </a:endParaRPr>
          </a:p>
        </p:txBody>
      </p:sp>
      <p:grpSp>
        <p:nvGrpSpPr>
          <p:cNvPr id="10" name="Group 9">
            <a:extLst>
              <a:ext uri="{FF2B5EF4-FFF2-40B4-BE49-F238E27FC236}">
                <a16:creationId xmlns:a16="http://schemas.microsoft.com/office/drawing/2014/main" id="{92961F91-7F51-476F-85AF-50DB6E2BE459}"/>
              </a:ext>
            </a:extLst>
          </p:cNvPr>
          <p:cNvGrpSpPr/>
          <p:nvPr/>
        </p:nvGrpSpPr>
        <p:grpSpPr>
          <a:xfrm>
            <a:off x="6112794" y="2000977"/>
            <a:ext cx="1153318" cy="859426"/>
            <a:chOff x="6112794" y="2000977"/>
            <a:chExt cx="1153318" cy="859426"/>
          </a:xfrm>
        </p:grpSpPr>
        <p:grpSp>
          <p:nvGrpSpPr>
            <p:cNvPr id="5" name="Group 4">
              <a:extLst>
                <a:ext uri="{FF2B5EF4-FFF2-40B4-BE49-F238E27FC236}">
                  <a16:creationId xmlns:a16="http://schemas.microsoft.com/office/drawing/2014/main" id="{83256750-6F6E-4F33-9896-5720FF2CE479}"/>
                </a:ext>
              </a:extLst>
            </p:cNvPr>
            <p:cNvGrpSpPr/>
            <p:nvPr/>
          </p:nvGrpSpPr>
          <p:grpSpPr>
            <a:xfrm>
              <a:off x="6112794" y="2000977"/>
              <a:ext cx="1153318" cy="441888"/>
              <a:chOff x="6112845" y="2199992"/>
              <a:chExt cx="1153318" cy="441888"/>
            </a:xfrm>
          </p:grpSpPr>
          <p:sp>
            <p:nvSpPr>
              <p:cNvPr id="20" name="Text Box 73"/>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63" name="Text Box 57">
                <a:extLst>
                  <a:ext uri="{FF2B5EF4-FFF2-40B4-BE49-F238E27FC236}">
                    <a16:creationId xmlns:a16="http://schemas.microsoft.com/office/drawing/2014/main" id="{6AA68F40-71D9-4A6A-B28D-B63CEC164677}"/>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92" name="Text Box 73">
              <a:extLst>
                <a:ext uri="{FF2B5EF4-FFF2-40B4-BE49-F238E27FC236}">
                  <a16:creationId xmlns:a16="http://schemas.microsoft.com/office/drawing/2014/main" id="{CDB8E0F1-5F5F-4DBF-8D10-F4E88B06FD00}"/>
                </a:ext>
              </a:extLst>
            </p:cNvPr>
            <p:cNvSpPr txBox="1">
              <a:spLocks noChangeArrowheads="1"/>
            </p:cNvSpPr>
            <p:nvPr/>
          </p:nvSpPr>
          <p:spPr bwMode="auto">
            <a:xfrm>
              <a:off x="6113587" y="2444107"/>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grpSp>
      <p:sp>
        <p:nvSpPr>
          <p:cNvPr id="93" name="Line 52">
            <a:extLst>
              <a:ext uri="{FF2B5EF4-FFF2-40B4-BE49-F238E27FC236}">
                <a16:creationId xmlns:a16="http://schemas.microsoft.com/office/drawing/2014/main" id="{5FF4E360-CE01-4F2D-8BF6-E4545322D841}"/>
              </a:ext>
            </a:extLst>
          </p:cNvPr>
          <p:cNvSpPr>
            <a:spLocks noChangeShapeType="1"/>
          </p:cNvSpPr>
          <p:nvPr/>
        </p:nvSpPr>
        <p:spPr bwMode="auto">
          <a:xfrm flipH="1">
            <a:off x="7266112" y="458948"/>
            <a:ext cx="844" cy="246877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Line 52"/>
          <p:cNvSpPr>
            <a:spLocks noChangeShapeType="1"/>
          </p:cNvSpPr>
          <p:nvPr/>
        </p:nvSpPr>
        <p:spPr bwMode="auto">
          <a:xfrm>
            <a:off x="4330919" y="446957"/>
            <a:ext cx="0" cy="24807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304221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157 -0.00278 L -0.3217 -0.02153 " pathEditMode="relative" rAng="0" ptsTypes="AA">
                                      <p:cBhvr>
                                        <p:cTn id="6" dur="2000" fill="hold"/>
                                        <p:tgtEl>
                                          <p:spTgt spid="10"/>
                                        </p:tgtEl>
                                        <p:attrNameLst>
                                          <p:attrName>ppt_x</p:attrName>
                                          <p:attrName>ppt_y</p:attrName>
                                        </p:attrNameLst>
                                      </p:cBhvr>
                                      <p:rCtr x="-16007" y="-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9C450A-3D5E-4C4B-BA71-CB4C57A5551F}"/>
              </a:ext>
            </a:extLst>
          </p:cNvPr>
          <p:cNvPicPr>
            <a:picLocks noChangeAspect="1"/>
          </p:cNvPicPr>
          <p:nvPr/>
        </p:nvPicPr>
        <p:blipFill>
          <a:blip r:embed="rId3"/>
          <a:stretch>
            <a:fillRect/>
          </a:stretch>
        </p:blipFill>
        <p:spPr>
          <a:xfrm>
            <a:off x="0" y="-427893"/>
            <a:ext cx="9231682" cy="7787753"/>
          </a:xfrm>
          <a:prstGeom prst="rect">
            <a:avLst/>
          </a:prstGeom>
        </p:spPr>
      </p:pic>
      <p:sp>
        <p:nvSpPr>
          <p:cNvPr id="8195" name="Rectangle 20"/>
          <p:cNvSpPr>
            <a:spLocks noGrp="1" noChangeArrowheads="1"/>
          </p:cNvSpPr>
          <p:nvPr>
            <p:ph type="body" idx="1"/>
          </p:nvPr>
        </p:nvSpPr>
        <p:spPr/>
        <p:txBody>
          <a:bodyPr>
            <a:normAutofit/>
          </a:bodyPr>
          <a:lstStyle/>
          <a:p>
            <a:pPr algn="ctr"/>
            <a:r>
              <a:rPr lang="nl-BE" dirty="0">
                <a:solidFill>
                  <a:srgbClr val="FF0000"/>
                </a:solidFill>
              </a:rPr>
              <a:t>Pro </a:t>
            </a:r>
            <a:r>
              <a:rPr lang="nl-BE" dirty="0" err="1">
                <a:solidFill>
                  <a:srgbClr val="FF0000"/>
                </a:solidFill>
              </a:rPr>
              <a:t>Mandato</a:t>
            </a:r>
            <a:endParaRPr lang="nl-BE" dirty="0">
              <a:solidFill>
                <a:srgbClr val="FF0000"/>
              </a:solidFill>
            </a:endParaRPr>
          </a:p>
          <a:p>
            <a:pPr algn="ctr"/>
            <a:r>
              <a:rPr lang="nl-BE" dirty="0">
                <a:solidFill>
                  <a:srgbClr val="FF0000"/>
                </a:solidFill>
              </a:rPr>
              <a:t>2021</a:t>
            </a:r>
            <a:endParaRPr lang="en-US" dirty="0">
              <a:solidFill>
                <a:srgbClr val="FF0000"/>
              </a:solidFill>
            </a:endParaRPr>
          </a:p>
        </p:txBody>
      </p:sp>
      <p:sp>
        <p:nvSpPr>
          <p:cNvPr id="8194" name="Rectangle 21"/>
          <p:cNvSpPr>
            <a:spLocks noGrp="1" noChangeArrowheads="1"/>
          </p:cNvSpPr>
          <p:nvPr>
            <p:ph type="title"/>
          </p:nvPr>
        </p:nvSpPr>
        <p:spPr>
          <a:xfrm>
            <a:off x="717833" y="657552"/>
            <a:ext cx="7886700" cy="2852737"/>
          </a:xfrm>
        </p:spPr>
        <p:txBody>
          <a:bodyPr>
            <a:normAutofit/>
          </a:bodyPr>
          <a:lstStyle/>
          <a:p>
            <a:pPr algn="ctr" eaLnBrk="1" hangingPunct="1"/>
            <a:br>
              <a:rPr lang="nl-NL" sz="2400" dirty="0"/>
            </a:br>
            <a:r>
              <a:rPr lang="nl-NL" sz="5000" b="1" dirty="0">
                <a:solidFill>
                  <a:srgbClr val="FF0000"/>
                </a:solidFill>
              </a:rPr>
              <a:t>BASIS- BEGINSELEN VAN EEN </a:t>
            </a:r>
            <a:br>
              <a:rPr lang="nl-NL" sz="5000" b="1" dirty="0">
                <a:solidFill>
                  <a:srgbClr val="FF0000"/>
                </a:solidFill>
              </a:rPr>
            </a:br>
            <a:r>
              <a:rPr lang="nl-NL" sz="5000" b="1" dirty="0">
                <a:solidFill>
                  <a:srgbClr val="FF0000"/>
                </a:solidFill>
              </a:rPr>
              <a:t>BOEKHOUDING</a:t>
            </a:r>
          </a:p>
        </p:txBody>
      </p:sp>
    </p:spTree>
    <p:extLst>
      <p:ext uri="{BB962C8B-B14F-4D97-AF65-F5344CB8AC3E}">
        <p14:creationId xmlns:p14="http://schemas.microsoft.com/office/powerpoint/2010/main" val="3602454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4050861" y="105714"/>
            <a:ext cx="566181" cy="369332"/>
          </a:xfrm>
          <a:prstGeom prst="rect">
            <a:avLst/>
          </a:prstGeom>
          <a:noFill/>
        </p:spPr>
        <p:txBody>
          <a:bodyPr wrap="none" rtlCol="0">
            <a:spAutoFit/>
          </a:bodyPr>
          <a:lstStyle/>
          <a:p>
            <a:r>
              <a:rPr lang="nl-BE" dirty="0"/>
              <a:t>N+1</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11" name="Text Box 60"/>
          <p:cNvSpPr txBox="1">
            <a:spLocks noChangeArrowheads="1"/>
          </p:cNvSpPr>
          <p:nvPr/>
        </p:nvSpPr>
        <p:spPr bwMode="auto">
          <a:xfrm>
            <a:off x="3169663" y="891279"/>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8918" y="1392442"/>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108766"/>
            <a:ext cx="1150938" cy="2873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94" name="Freeform: Shape 93">
            <a:extLst>
              <a:ext uri="{FF2B5EF4-FFF2-40B4-BE49-F238E27FC236}">
                <a16:creationId xmlns:a16="http://schemas.microsoft.com/office/drawing/2014/main" id="{A9C10B4B-2294-43B5-A0D3-4D8AD6731EEB}"/>
              </a:ext>
            </a:extLst>
          </p:cNvPr>
          <p:cNvSpPr/>
          <p:nvPr/>
        </p:nvSpPr>
        <p:spPr>
          <a:xfrm>
            <a:off x="3170170" y="891279"/>
            <a:ext cx="1163782" cy="970269"/>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BE" sz="1200" dirty="0" err="1">
                  <a:solidFill>
                    <a:srgbClr val="FF0000"/>
                  </a:solidFill>
                </a:rPr>
                <a:t>Handels-vorderingen</a:t>
              </a:r>
              <a:endParaRPr lang="nl-NL" sz="1200" dirty="0">
                <a:solidFill>
                  <a:srgbClr val="FF0000"/>
                </a:solidFill>
              </a:endParaRPr>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a:t>
                </a:r>
                <a:r>
                  <a:rPr lang="nl-NL" sz="1200" dirty="0">
                    <a:solidFill>
                      <a:srgbClr val="FF0000"/>
                    </a:solidFill>
                  </a:rPr>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NL" sz="1200" dirty="0" err="1">
                    <a:solidFill>
                      <a:srgbClr val="FF0000"/>
                    </a:solidFill>
                  </a:rPr>
                  <a:t>Soc</a:t>
                </a:r>
                <a:r>
                  <a:rPr lang="nl-NL" sz="1200" dirty="0">
                    <a:solidFill>
                      <a:srgbClr val="FF0000"/>
                    </a:solidFill>
                  </a:rPr>
                  <a:t>/</a:t>
                </a:r>
                <a:r>
                  <a:rPr lang="nl-NL" sz="1200" dirty="0" err="1">
                    <a:solidFill>
                      <a:srgbClr val="FF0000"/>
                    </a:solidFill>
                  </a:rPr>
                  <a:t>Fisc</a:t>
                </a:r>
                <a:r>
                  <a:rPr lang="nl-NL" sz="1200" dirty="0">
                    <a:solidFill>
                      <a:srgbClr val="FF0000"/>
                    </a:solidFill>
                  </a:rPr>
                  <a:t>.</a:t>
                </a:r>
              </a:p>
              <a:p>
                <a:pPr algn="ctr" eaLnBrk="1" hangingPunct="1"/>
                <a:r>
                  <a:rPr lang="nl-NL" sz="1200" dirty="0">
                    <a:solidFill>
                      <a:srgbClr val="FF0000"/>
                    </a:solidFill>
                  </a:rPr>
                  <a:t>Schulden</a:t>
                </a:r>
              </a:p>
              <a:p>
                <a:pPr algn="ctr" eaLnBrk="1" hangingPunct="1"/>
                <a:endParaRPr lang="nl-NL" sz="1200" dirty="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sp>
        <p:nvSpPr>
          <p:cNvPr id="109" name="Text Box 57">
            <a:extLst>
              <a:ext uri="{FF2B5EF4-FFF2-40B4-BE49-F238E27FC236}">
                <a16:creationId xmlns:a16="http://schemas.microsoft.com/office/drawing/2014/main" id="{DF4EA59B-57DC-4607-BE6C-3EB919B57D13}"/>
              </a:ext>
            </a:extLst>
          </p:cNvPr>
          <p:cNvSpPr txBox="1">
            <a:spLocks noChangeArrowheads="1"/>
          </p:cNvSpPr>
          <p:nvPr/>
        </p:nvSpPr>
        <p:spPr bwMode="auto">
          <a:xfrm>
            <a:off x="3170844" y="4303101"/>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76" name="Text Box 73">
            <a:extLst>
              <a:ext uri="{FF2B5EF4-FFF2-40B4-BE49-F238E27FC236}">
                <a16:creationId xmlns:a16="http://schemas.microsoft.com/office/drawing/2014/main" id="{37C80C7E-87E1-4FBC-8665-479592468EA5}"/>
              </a:ext>
            </a:extLst>
          </p:cNvPr>
          <p:cNvSpPr txBox="1">
            <a:spLocks noChangeArrowheads="1"/>
          </p:cNvSpPr>
          <p:nvPr/>
        </p:nvSpPr>
        <p:spPr bwMode="auto">
          <a:xfrm>
            <a:off x="7282057" y="402354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cxnSp>
        <p:nvCxnSpPr>
          <p:cNvPr id="16" name="Straight Arrow Connector 15">
            <a:extLst>
              <a:ext uri="{FF2B5EF4-FFF2-40B4-BE49-F238E27FC236}">
                <a16:creationId xmlns:a16="http://schemas.microsoft.com/office/drawing/2014/main" id="{1F35FA6F-B612-41A8-BA9B-B9A4874D1E75}"/>
              </a:ext>
            </a:extLst>
          </p:cNvPr>
          <p:cNvCxnSpPr/>
          <p:nvPr/>
        </p:nvCxnSpPr>
        <p:spPr>
          <a:xfrm flipV="1">
            <a:off x="5543254" y="3681289"/>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B8BBFE1-9BC8-4312-BCEC-86C860E5C608}"/>
              </a:ext>
            </a:extLst>
          </p:cNvPr>
          <p:cNvCxnSpPr/>
          <p:nvPr/>
        </p:nvCxnSpPr>
        <p:spPr>
          <a:xfrm flipV="1">
            <a:off x="5532581" y="4038450"/>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FC8B291-12DA-4A60-BF0F-539B2657FB2A}"/>
              </a:ext>
            </a:extLst>
          </p:cNvPr>
          <p:cNvCxnSpPr/>
          <p:nvPr/>
        </p:nvCxnSpPr>
        <p:spPr>
          <a:xfrm flipV="1">
            <a:off x="5697460" y="4038865"/>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3927FF1-1535-466E-85BA-0130B284DBE3}"/>
              </a:ext>
            </a:extLst>
          </p:cNvPr>
          <p:cNvCxnSpPr>
            <a:cxnSpLocks/>
          </p:cNvCxnSpPr>
          <p:nvPr/>
        </p:nvCxnSpPr>
        <p:spPr>
          <a:xfrm>
            <a:off x="3086657" y="3972798"/>
            <a:ext cx="180921" cy="156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18458C7B-5947-4C72-A208-5C20DEDA1B28}"/>
              </a:ext>
            </a:extLst>
          </p:cNvPr>
          <p:cNvGrpSpPr/>
          <p:nvPr/>
        </p:nvGrpSpPr>
        <p:grpSpPr>
          <a:xfrm>
            <a:off x="4346389" y="528299"/>
            <a:ext cx="1152131" cy="755342"/>
            <a:chOff x="1504770" y="468528"/>
            <a:chExt cx="1152131" cy="755342"/>
          </a:xfrm>
        </p:grpSpPr>
        <p:sp>
          <p:nvSpPr>
            <p:cNvPr id="88" name="Text Box 57">
              <a:extLst>
                <a:ext uri="{FF2B5EF4-FFF2-40B4-BE49-F238E27FC236}">
                  <a16:creationId xmlns:a16="http://schemas.microsoft.com/office/drawing/2014/main" id="{760DF82B-10B0-4513-B936-1252630A7CD3}"/>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89" name="Text Box 57">
              <a:extLst>
                <a:ext uri="{FF2B5EF4-FFF2-40B4-BE49-F238E27FC236}">
                  <a16:creationId xmlns:a16="http://schemas.microsoft.com/office/drawing/2014/main" id="{5B16CA51-BF86-4E56-8D4D-5E30510D8CE1}"/>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73" name="Group 72">
            <a:extLst>
              <a:ext uri="{FF2B5EF4-FFF2-40B4-BE49-F238E27FC236}">
                <a16:creationId xmlns:a16="http://schemas.microsoft.com/office/drawing/2014/main" id="{DCBADF5C-0A1A-4997-8C33-2B41E9A92946}"/>
              </a:ext>
            </a:extLst>
          </p:cNvPr>
          <p:cNvGrpSpPr/>
          <p:nvPr/>
        </p:nvGrpSpPr>
        <p:grpSpPr>
          <a:xfrm>
            <a:off x="4348907" y="1647149"/>
            <a:ext cx="1163782" cy="1064900"/>
            <a:chOff x="4330103" y="1552829"/>
            <a:chExt cx="1163782" cy="1064900"/>
          </a:xfrm>
        </p:grpSpPr>
        <p:sp>
          <p:nvSpPr>
            <p:cNvPr id="75" name="Text Box 64">
              <a:extLst>
                <a:ext uri="{FF2B5EF4-FFF2-40B4-BE49-F238E27FC236}">
                  <a16:creationId xmlns:a16="http://schemas.microsoft.com/office/drawing/2014/main" id="{36F4C56B-0FBE-4347-A975-78F6022DAE84}"/>
                </a:ext>
              </a:extLst>
            </p:cNvPr>
            <p:cNvSpPr txBox="1">
              <a:spLocks noChangeArrowheads="1"/>
            </p:cNvSpPr>
            <p:nvPr/>
          </p:nvSpPr>
          <p:spPr bwMode="auto">
            <a:xfrm>
              <a:off x="4330919" y="1552829"/>
              <a:ext cx="1150938" cy="36644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77" name="Text Box 72">
              <a:extLst>
                <a:ext uri="{FF2B5EF4-FFF2-40B4-BE49-F238E27FC236}">
                  <a16:creationId xmlns:a16="http://schemas.microsoft.com/office/drawing/2014/main" id="{1E2BA3B3-9AF5-4F8D-BF24-957F53B57B14}"/>
                </a:ext>
              </a:extLst>
            </p:cNvPr>
            <p:cNvSpPr txBox="1">
              <a:spLocks noChangeArrowheads="1"/>
            </p:cNvSpPr>
            <p:nvPr/>
          </p:nvSpPr>
          <p:spPr bwMode="auto">
            <a:xfrm>
              <a:off x="4330919" y="1911167"/>
              <a:ext cx="1150938" cy="70656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78" name="Freeform: Shape 77">
              <a:extLst>
                <a:ext uri="{FF2B5EF4-FFF2-40B4-BE49-F238E27FC236}">
                  <a16:creationId xmlns:a16="http://schemas.microsoft.com/office/drawing/2014/main" id="{98CEF8FD-B7D9-4312-AE8D-32A1CD7C0847}"/>
                </a:ext>
              </a:extLst>
            </p:cNvPr>
            <p:cNvSpPr/>
            <p:nvPr/>
          </p:nvSpPr>
          <p:spPr>
            <a:xfrm>
              <a:off x="4330103" y="1558558"/>
              <a:ext cx="1163782" cy="105916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9" name="Text Box 56">
            <a:extLst>
              <a:ext uri="{FF2B5EF4-FFF2-40B4-BE49-F238E27FC236}">
                <a16:creationId xmlns:a16="http://schemas.microsoft.com/office/drawing/2014/main" id="{B331A4C5-9CF9-4B23-A89F-068172844A60}"/>
              </a:ext>
            </a:extLst>
          </p:cNvPr>
          <p:cNvSpPr txBox="1">
            <a:spLocks noChangeArrowheads="1"/>
          </p:cNvSpPr>
          <p:nvPr/>
        </p:nvSpPr>
        <p:spPr bwMode="auto">
          <a:xfrm>
            <a:off x="4348907" y="128875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83" name="Text Box 60">
            <a:extLst>
              <a:ext uri="{FF2B5EF4-FFF2-40B4-BE49-F238E27FC236}">
                <a16:creationId xmlns:a16="http://schemas.microsoft.com/office/drawing/2014/main" id="{C87D784B-347D-4956-BAF7-13DE8A756D98}"/>
              </a:ext>
            </a:extLst>
          </p:cNvPr>
          <p:cNvSpPr txBox="1">
            <a:spLocks noChangeArrowheads="1"/>
          </p:cNvSpPr>
          <p:nvPr/>
        </p:nvSpPr>
        <p:spPr bwMode="auto">
          <a:xfrm>
            <a:off x="3175076" y="885510"/>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90" name="Text Box 57">
            <a:extLst>
              <a:ext uri="{FF2B5EF4-FFF2-40B4-BE49-F238E27FC236}">
                <a16:creationId xmlns:a16="http://schemas.microsoft.com/office/drawing/2014/main" id="{569E675D-F46A-4DE3-895C-241E889199D0}"/>
              </a:ext>
            </a:extLst>
          </p:cNvPr>
          <p:cNvSpPr txBox="1">
            <a:spLocks noChangeArrowheads="1"/>
          </p:cNvSpPr>
          <p:nvPr/>
        </p:nvSpPr>
        <p:spPr bwMode="auto">
          <a:xfrm>
            <a:off x="3175339" y="1402504"/>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91" name="Text Box 73">
            <a:extLst>
              <a:ext uri="{FF2B5EF4-FFF2-40B4-BE49-F238E27FC236}">
                <a16:creationId xmlns:a16="http://schemas.microsoft.com/office/drawing/2014/main" id="{C8FECE2F-33B5-4978-BDB0-96B06792D9BA}"/>
              </a:ext>
            </a:extLst>
          </p:cNvPr>
          <p:cNvSpPr txBox="1">
            <a:spLocks noChangeArrowheads="1"/>
          </p:cNvSpPr>
          <p:nvPr/>
        </p:nvSpPr>
        <p:spPr bwMode="auto">
          <a:xfrm>
            <a:off x="6092352" y="4622572"/>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endParaRPr lang="nl-NL" sz="1000" dirty="0">
              <a:solidFill>
                <a:srgbClr val="FF0000"/>
              </a:solidFill>
            </a:endParaRPr>
          </a:p>
        </p:txBody>
      </p:sp>
      <p:sp>
        <p:nvSpPr>
          <p:cNvPr id="93" name="Line 52">
            <a:extLst>
              <a:ext uri="{FF2B5EF4-FFF2-40B4-BE49-F238E27FC236}">
                <a16:creationId xmlns:a16="http://schemas.microsoft.com/office/drawing/2014/main" id="{5FF4E360-CE01-4F2D-8BF6-E4545322D841}"/>
              </a:ext>
            </a:extLst>
          </p:cNvPr>
          <p:cNvSpPr>
            <a:spLocks noChangeShapeType="1"/>
          </p:cNvSpPr>
          <p:nvPr/>
        </p:nvSpPr>
        <p:spPr bwMode="auto">
          <a:xfrm flipH="1">
            <a:off x="7266112" y="458948"/>
            <a:ext cx="844" cy="246877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74" name="Group 73">
            <a:extLst>
              <a:ext uri="{FF2B5EF4-FFF2-40B4-BE49-F238E27FC236}">
                <a16:creationId xmlns:a16="http://schemas.microsoft.com/office/drawing/2014/main" id="{F2AF03D5-891B-47AF-89D7-98C41DA83EFD}"/>
              </a:ext>
            </a:extLst>
          </p:cNvPr>
          <p:cNvGrpSpPr/>
          <p:nvPr/>
        </p:nvGrpSpPr>
        <p:grpSpPr>
          <a:xfrm>
            <a:off x="3170601" y="1858533"/>
            <a:ext cx="1153318" cy="859426"/>
            <a:chOff x="6112794" y="2000977"/>
            <a:chExt cx="1153318" cy="859426"/>
          </a:xfrm>
        </p:grpSpPr>
        <p:grpSp>
          <p:nvGrpSpPr>
            <p:cNvPr id="95" name="Group 94">
              <a:extLst>
                <a:ext uri="{FF2B5EF4-FFF2-40B4-BE49-F238E27FC236}">
                  <a16:creationId xmlns:a16="http://schemas.microsoft.com/office/drawing/2014/main" id="{4D8D4EA3-2A71-4F6E-B479-75D3504327D1}"/>
                </a:ext>
              </a:extLst>
            </p:cNvPr>
            <p:cNvGrpSpPr/>
            <p:nvPr/>
          </p:nvGrpSpPr>
          <p:grpSpPr>
            <a:xfrm>
              <a:off x="6112794" y="2000977"/>
              <a:ext cx="1153318" cy="441888"/>
              <a:chOff x="6112845" y="2199992"/>
              <a:chExt cx="1153318" cy="441888"/>
            </a:xfrm>
          </p:grpSpPr>
          <p:sp>
            <p:nvSpPr>
              <p:cNvPr id="98" name="Text Box 73">
                <a:extLst>
                  <a:ext uri="{FF2B5EF4-FFF2-40B4-BE49-F238E27FC236}">
                    <a16:creationId xmlns:a16="http://schemas.microsoft.com/office/drawing/2014/main" id="{8900CD24-BE3A-4661-B2A4-1A01582805F8}"/>
                  </a:ext>
                </a:extLst>
              </p:cNvPr>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99" name="Text Box 57">
                <a:extLst>
                  <a:ext uri="{FF2B5EF4-FFF2-40B4-BE49-F238E27FC236}">
                    <a16:creationId xmlns:a16="http://schemas.microsoft.com/office/drawing/2014/main" id="{458DA222-8ACD-4A7B-A8F3-BF955D8D2954}"/>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97" name="Text Box 73">
              <a:extLst>
                <a:ext uri="{FF2B5EF4-FFF2-40B4-BE49-F238E27FC236}">
                  <a16:creationId xmlns:a16="http://schemas.microsoft.com/office/drawing/2014/main" id="{FB3C3FCE-3823-48DA-B443-DAEEBD3A1B34}"/>
                </a:ext>
              </a:extLst>
            </p:cNvPr>
            <p:cNvSpPr txBox="1">
              <a:spLocks noChangeArrowheads="1"/>
            </p:cNvSpPr>
            <p:nvPr/>
          </p:nvSpPr>
          <p:spPr bwMode="auto">
            <a:xfrm>
              <a:off x="6113587" y="2444107"/>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grpSp>
      <p:sp>
        <p:nvSpPr>
          <p:cNvPr id="23" name="Line 52"/>
          <p:cNvSpPr>
            <a:spLocks noChangeShapeType="1"/>
          </p:cNvSpPr>
          <p:nvPr/>
        </p:nvSpPr>
        <p:spPr bwMode="auto">
          <a:xfrm>
            <a:off x="4330919" y="446957"/>
            <a:ext cx="0" cy="24807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3124395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355445"/>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11" name="Text Box 60"/>
          <p:cNvSpPr txBox="1">
            <a:spLocks noChangeArrowheads="1"/>
          </p:cNvSpPr>
          <p:nvPr/>
        </p:nvSpPr>
        <p:spPr bwMode="auto">
          <a:xfrm>
            <a:off x="3169663" y="891279"/>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8918" y="1392442"/>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108766"/>
            <a:ext cx="1150938" cy="2873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94" name="Freeform: Shape 93">
            <a:extLst>
              <a:ext uri="{FF2B5EF4-FFF2-40B4-BE49-F238E27FC236}">
                <a16:creationId xmlns:a16="http://schemas.microsoft.com/office/drawing/2014/main" id="{A9C10B4B-2294-43B5-A0D3-4D8AD6731EEB}"/>
              </a:ext>
            </a:extLst>
          </p:cNvPr>
          <p:cNvSpPr/>
          <p:nvPr/>
        </p:nvSpPr>
        <p:spPr>
          <a:xfrm>
            <a:off x="3170170" y="891279"/>
            <a:ext cx="1163782" cy="970269"/>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BE" sz="1200" dirty="0" err="1">
                  <a:solidFill>
                    <a:srgbClr val="FF0000"/>
                  </a:solidFill>
                </a:rPr>
                <a:t>Handels-vorderingen</a:t>
              </a:r>
              <a:endParaRPr lang="nl-NL" sz="1200" dirty="0">
                <a:solidFill>
                  <a:srgbClr val="FF0000"/>
                </a:solidFill>
              </a:endParaRPr>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a:t>
                </a:r>
                <a:r>
                  <a:rPr lang="nl-NL" sz="1200" dirty="0">
                    <a:solidFill>
                      <a:srgbClr val="FF0000"/>
                    </a:solidFill>
                  </a:rPr>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NL" sz="1200" dirty="0" err="1">
                    <a:solidFill>
                      <a:srgbClr val="FF0000"/>
                    </a:solidFill>
                  </a:rPr>
                  <a:t>Soc</a:t>
                </a:r>
                <a:r>
                  <a:rPr lang="nl-NL" sz="1200" dirty="0">
                    <a:solidFill>
                      <a:srgbClr val="FF0000"/>
                    </a:solidFill>
                  </a:rPr>
                  <a:t>/</a:t>
                </a:r>
                <a:r>
                  <a:rPr lang="nl-NL" sz="1200" dirty="0" err="1">
                    <a:solidFill>
                      <a:srgbClr val="FF0000"/>
                    </a:solidFill>
                  </a:rPr>
                  <a:t>Fisc</a:t>
                </a:r>
                <a:r>
                  <a:rPr lang="nl-NL" sz="1200" dirty="0">
                    <a:solidFill>
                      <a:srgbClr val="FF0000"/>
                    </a:solidFill>
                  </a:rPr>
                  <a:t>.</a:t>
                </a:r>
              </a:p>
              <a:p>
                <a:pPr algn="ctr" eaLnBrk="1" hangingPunct="1"/>
                <a:r>
                  <a:rPr lang="nl-NL" sz="1200" dirty="0">
                    <a:solidFill>
                      <a:srgbClr val="FF0000"/>
                    </a:solidFill>
                  </a:rPr>
                  <a:t>Schulden</a:t>
                </a:r>
              </a:p>
              <a:p>
                <a:pPr algn="ctr" eaLnBrk="1" hangingPunct="1"/>
                <a:endParaRPr lang="nl-NL" sz="1200" dirty="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sp>
        <p:nvSpPr>
          <p:cNvPr id="109" name="Text Box 57">
            <a:extLst>
              <a:ext uri="{FF2B5EF4-FFF2-40B4-BE49-F238E27FC236}">
                <a16:creationId xmlns:a16="http://schemas.microsoft.com/office/drawing/2014/main" id="{DF4EA59B-57DC-4607-BE6C-3EB919B57D13}"/>
              </a:ext>
            </a:extLst>
          </p:cNvPr>
          <p:cNvSpPr txBox="1">
            <a:spLocks noChangeArrowheads="1"/>
          </p:cNvSpPr>
          <p:nvPr/>
        </p:nvSpPr>
        <p:spPr bwMode="auto">
          <a:xfrm>
            <a:off x="3170844" y="4303101"/>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76" name="Text Box 73">
            <a:extLst>
              <a:ext uri="{FF2B5EF4-FFF2-40B4-BE49-F238E27FC236}">
                <a16:creationId xmlns:a16="http://schemas.microsoft.com/office/drawing/2014/main" id="{37C80C7E-87E1-4FBC-8665-479592468EA5}"/>
              </a:ext>
            </a:extLst>
          </p:cNvPr>
          <p:cNvSpPr txBox="1">
            <a:spLocks noChangeArrowheads="1"/>
          </p:cNvSpPr>
          <p:nvPr/>
        </p:nvSpPr>
        <p:spPr bwMode="auto">
          <a:xfrm>
            <a:off x="7282057" y="402354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cxnSp>
        <p:nvCxnSpPr>
          <p:cNvPr id="16" name="Straight Arrow Connector 15">
            <a:extLst>
              <a:ext uri="{FF2B5EF4-FFF2-40B4-BE49-F238E27FC236}">
                <a16:creationId xmlns:a16="http://schemas.microsoft.com/office/drawing/2014/main" id="{1F35FA6F-B612-41A8-BA9B-B9A4874D1E75}"/>
              </a:ext>
            </a:extLst>
          </p:cNvPr>
          <p:cNvCxnSpPr/>
          <p:nvPr/>
        </p:nvCxnSpPr>
        <p:spPr>
          <a:xfrm flipV="1">
            <a:off x="5543254" y="3681289"/>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B8BBFE1-9BC8-4312-BCEC-86C860E5C608}"/>
              </a:ext>
            </a:extLst>
          </p:cNvPr>
          <p:cNvCxnSpPr/>
          <p:nvPr/>
        </p:nvCxnSpPr>
        <p:spPr>
          <a:xfrm flipV="1">
            <a:off x="5532581" y="4038450"/>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FC8B291-12DA-4A60-BF0F-539B2657FB2A}"/>
              </a:ext>
            </a:extLst>
          </p:cNvPr>
          <p:cNvCxnSpPr/>
          <p:nvPr/>
        </p:nvCxnSpPr>
        <p:spPr>
          <a:xfrm flipV="1">
            <a:off x="5697460" y="4038865"/>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3927FF1-1535-466E-85BA-0130B284DBE3}"/>
              </a:ext>
            </a:extLst>
          </p:cNvPr>
          <p:cNvCxnSpPr>
            <a:cxnSpLocks/>
          </p:cNvCxnSpPr>
          <p:nvPr/>
        </p:nvCxnSpPr>
        <p:spPr>
          <a:xfrm>
            <a:off x="3086657" y="3972798"/>
            <a:ext cx="180921" cy="156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18458C7B-5947-4C72-A208-5C20DEDA1B28}"/>
              </a:ext>
            </a:extLst>
          </p:cNvPr>
          <p:cNvGrpSpPr/>
          <p:nvPr/>
        </p:nvGrpSpPr>
        <p:grpSpPr>
          <a:xfrm>
            <a:off x="4346389" y="528299"/>
            <a:ext cx="1152131" cy="755342"/>
            <a:chOff x="1504770" y="468528"/>
            <a:chExt cx="1152131" cy="755342"/>
          </a:xfrm>
        </p:grpSpPr>
        <p:sp>
          <p:nvSpPr>
            <p:cNvPr id="88" name="Text Box 57">
              <a:extLst>
                <a:ext uri="{FF2B5EF4-FFF2-40B4-BE49-F238E27FC236}">
                  <a16:creationId xmlns:a16="http://schemas.microsoft.com/office/drawing/2014/main" id="{760DF82B-10B0-4513-B936-1252630A7CD3}"/>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89" name="Text Box 57">
              <a:extLst>
                <a:ext uri="{FF2B5EF4-FFF2-40B4-BE49-F238E27FC236}">
                  <a16:creationId xmlns:a16="http://schemas.microsoft.com/office/drawing/2014/main" id="{5B16CA51-BF86-4E56-8D4D-5E30510D8CE1}"/>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73" name="Group 72">
            <a:extLst>
              <a:ext uri="{FF2B5EF4-FFF2-40B4-BE49-F238E27FC236}">
                <a16:creationId xmlns:a16="http://schemas.microsoft.com/office/drawing/2014/main" id="{DCBADF5C-0A1A-4997-8C33-2B41E9A92946}"/>
              </a:ext>
            </a:extLst>
          </p:cNvPr>
          <p:cNvGrpSpPr/>
          <p:nvPr/>
        </p:nvGrpSpPr>
        <p:grpSpPr>
          <a:xfrm>
            <a:off x="4348907" y="1647149"/>
            <a:ext cx="1163782" cy="1064900"/>
            <a:chOff x="4330103" y="1552829"/>
            <a:chExt cx="1163782" cy="1064900"/>
          </a:xfrm>
        </p:grpSpPr>
        <p:sp>
          <p:nvSpPr>
            <p:cNvPr id="75" name="Text Box 64">
              <a:extLst>
                <a:ext uri="{FF2B5EF4-FFF2-40B4-BE49-F238E27FC236}">
                  <a16:creationId xmlns:a16="http://schemas.microsoft.com/office/drawing/2014/main" id="{36F4C56B-0FBE-4347-A975-78F6022DAE84}"/>
                </a:ext>
              </a:extLst>
            </p:cNvPr>
            <p:cNvSpPr txBox="1">
              <a:spLocks noChangeArrowheads="1"/>
            </p:cNvSpPr>
            <p:nvPr/>
          </p:nvSpPr>
          <p:spPr bwMode="auto">
            <a:xfrm>
              <a:off x="4330919" y="1552829"/>
              <a:ext cx="1150938" cy="36644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77" name="Text Box 72">
              <a:extLst>
                <a:ext uri="{FF2B5EF4-FFF2-40B4-BE49-F238E27FC236}">
                  <a16:creationId xmlns:a16="http://schemas.microsoft.com/office/drawing/2014/main" id="{1E2BA3B3-9AF5-4F8D-BF24-957F53B57B14}"/>
                </a:ext>
              </a:extLst>
            </p:cNvPr>
            <p:cNvSpPr txBox="1">
              <a:spLocks noChangeArrowheads="1"/>
            </p:cNvSpPr>
            <p:nvPr/>
          </p:nvSpPr>
          <p:spPr bwMode="auto">
            <a:xfrm>
              <a:off x="4330919" y="1911167"/>
              <a:ext cx="1150938" cy="70656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78" name="Freeform: Shape 77">
              <a:extLst>
                <a:ext uri="{FF2B5EF4-FFF2-40B4-BE49-F238E27FC236}">
                  <a16:creationId xmlns:a16="http://schemas.microsoft.com/office/drawing/2014/main" id="{98CEF8FD-B7D9-4312-AE8D-32A1CD7C0847}"/>
                </a:ext>
              </a:extLst>
            </p:cNvPr>
            <p:cNvSpPr/>
            <p:nvPr/>
          </p:nvSpPr>
          <p:spPr>
            <a:xfrm>
              <a:off x="4330103" y="1558558"/>
              <a:ext cx="1163782" cy="105916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9" name="Text Box 56">
            <a:extLst>
              <a:ext uri="{FF2B5EF4-FFF2-40B4-BE49-F238E27FC236}">
                <a16:creationId xmlns:a16="http://schemas.microsoft.com/office/drawing/2014/main" id="{B331A4C5-9CF9-4B23-A89F-068172844A60}"/>
              </a:ext>
            </a:extLst>
          </p:cNvPr>
          <p:cNvSpPr txBox="1">
            <a:spLocks noChangeArrowheads="1"/>
          </p:cNvSpPr>
          <p:nvPr/>
        </p:nvSpPr>
        <p:spPr bwMode="auto">
          <a:xfrm>
            <a:off x="4348907" y="1288754"/>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83" name="Text Box 60">
            <a:extLst>
              <a:ext uri="{FF2B5EF4-FFF2-40B4-BE49-F238E27FC236}">
                <a16:creationId xmlns:a16="http://schemas.microsoft.com/office/drawing/2014/main" id="{C87D784B-347D-4956-BAF7-13DE8A756D98}"/>
              </a:ext>
            </a:extLst>
          </p:cNvPr>
          <p:cNvSpPr txBox="1">
            <a:spLocks noChangeArrowheads="1"/>
          </p:cNvSpPr>
          <p:nvPr/>
        </p:nvSpPr>
        <p:spPr bwMode="auto">
          <a:xfrm>
            <a:off x="3175076" y="885510"/>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90" name="Text Box 57">
            <a:extLst>
              <a:ext uri="{FF2B5EF4-FFF2-40B4-BE49-F238E27FC236}">
                <a16:creationId xmlns:a16="http://schemas.microsoft.com/office/drawing/2014/main" id="{569E675D-F46A-4DE3-895C-241E889199D0}"/>
              </a:ext>
            </a:extLst>
          </p:cNvPr>
          <p:cNvSpPr txBox="1">
            <a:spLocks noChangeArrowheads="1"/>
          </p:cNvSpPr>
          <p:nvPr/>
        </p:nvSpPr>
        <p:spPr bwMode="auto">
          <a:xfrm>
            <a:off x="3175339" y="1402504"/>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91" name="Text Box 73">
            <a:extLst>
              <a:ext uri="{FF2B5EF4-FFF2-40B4-BE49-F238E27FC236}">
                <a16:creationId xmlns:a16="http://schemas.microsoft.com/office/drawing/2014/main" id="{C8FECE2F-33B5-4978-BDB0-96B06792D9BA}"/>
              </a:ext>
            </a:extLst>
          </p:cNvPr>
          <p:cNvSpPr txBox="1">
            <a:spLocks noChangeArrowheads="1"/>
          </p:cNvSpPr>
          <p:nvPr/>
        </p:nvSpPr>
        <p:spPr bwMode="auto">
          <a:xfrm>
            <a:off x="6092352" y="4622572"/>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endParaRPr lang="nl-NL" sz="1000" dirty="0">
              <a:solidFill>
                <a:srgbClr val="FF0000"/>
              </a:solidFill>
            </a:endParaRPr>
          </a:p>
        </p:txBody>
      </p:sp>
      <p:sp>
        <p:nvSpPr>
          <p:cNvPr id="93" name="Line 52">
            <a:extLst>
              <a:ext uri="{FF2B5EF4-FFF2-40B4-BE49-F238E27FC236}">
                <a16:creationId xmlns:a16="http://schemas.microsoft.com/office/drawing/2014/main" id="{5FF4E360-CE01-4F2D-8BF6-E4545322D841}"/>
              </a:ext>
            </a:extLst>
          </p:cNvPr>
          <p:cNvSpPr>
            <a:spLocks noChangeShapeType="1"/>
          </p:cNvSpPr>
          <p:nvPr/>
        </p:nvSpPr>
        <p:spPr bwMode="auto">
          <a:xfrm flipH="1">
            <a:off x="7266112" y="458948"/>
            <a:ext cx="844" cy="246877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74" name="Group 73">
            <a:extLst>
              <a:ext uri="{FF2B5EF4-FFF2-40B4-BE49-F238E27FC236}">
                <a16:creationId xmlns:a16="http://schemas.microsoft.com/office/drawing/2014/main" id="{F2AF03D5-891B-47AF-89D7-98C41DA83EFD}"/>
              </a:ext>
            </a:extLst>
          </p:cNvPr>
          <p:cNvGrpSpPr/>
          <p:nvPr/>
        </p:nvGrpSpPr>
        <p:grpSpPr>
          <a:xfrm>
            <a:off x="3170601" y="1858533"/>
            <a:ext cx="1153318" cy="859426"/>
            <a:chOff x="6112794" y="2000977"/>
            <a:chExt cx="1153318" cy="859426"/>
          </a:xfrm>
        </p:grpSpPr>
        <p:grpSp>
          <p:nvGrpSpPr>
            <p:cNvPr id="95" name="Group 94">
              <a:extLst>
                <a:ext uri="{FF2B5EF4-FFF2-40B4-BE49-F238E27FC236}">
                  <a16:creationId xmlns:a16="http://schemas.microsoft.com/office/drawing/2014/main" id="{4D8D4EA3-2A71-4F6E-B479-75D3504327D1}"/>
                </a:ext>
              </a:extLst>
            </p:cNvPr>
            <p:cNvGrpSpPr/>
            <p:nvPr/>
          </p:nvGrpSpPr>
          <p:grpSpPr>
            <a:xfrm>
              <a:off x="6112794" y="2000977"/>
              <a:ext cx="1153318" cy="441888"/>
              <a:chOff x="6112845" y="2199992"/>
              <a:chExt cx="1153318" cy="441888"/>
            </a:xfrm>
          </p:grpSpPr>
          <p:sp>
            <p:nvSpPr>
              <p:cNvPr id="98" name="Text Box 73">
                <a:extLst>
                  <a:ext uri="{FF2B5EF4-FFF2-40B4-BE49-F238E27FC236}">
                    <a16:creationId xmlns:a16="http://schemas.microsoft.com/office/drawing/2014/main" id="{8900CD24-BE3A-4661-B2A4-1A01582805F8}"/>
                  </a:ext>
                </a:extLst>
              </p:cNvPr>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99" name="Text Box 57">
                <a:extLst>
                  <a:ext uri="{FF2B5EF4-FFF2-40B4-BE49-F238E27FC236}">
                    <a16:creationId xmlns:a16="http://schemas.microsoft.com/office/drawing/2014/main" id="{458DA222-8ACD-4A7B-A8F3-BF955D8D2954}"/>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97" name="Text Box 73">
              <a:extLst>
                <a:ext uri="{FF2B5EF4-FFF2-40B4-BE49-F238E27FC236}">
                  <a16:creationId xmlns:a16="http://schemas.microsoft.com/office/drawing/2014/main" id="{FB3C3FCE-3823-48DA-B443-DAEEBD3A1B34}"/>
                </a:ext>
              </a:extLst>
            </p:cNvPr>
            <p:cNvSpPr txBox="1">
              <a:spLocks noChangeArrowheads="1"/>
            </p:cNvSpPr>
            <p:nvPr/>
          </p:nvSpPr>
          <p:spPr bwMode="auto">
            <a:xfrm>
              <a:off x="6113587" y="2444107"/>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grpSp>
      <p:sp>
        <p:nvSpPr>
          <p:cNvPr id="23" name="Line 52"/>
          <p:cNvSpPr>
            <a:spLocks noChangeShapeType="1"/>
          </p:cNvSpPr>
          <p:nvPr/>
        </p:nvSpPr>
        <p:spPr bwMode="auto">
          <a:xfrm>
            <a:off x="4330919" y="446957"/>
            <a:ext cx="0" cy="24807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01" name="Text Box 73">
            <a:extLst>
              <a:ext uri="{FF2B5EF4-FFF2-40B4-BE49-F238E27FC236}">
                <a16:creationId xmlns:a16="http://schemas.microsoft.com/office/drawing/2014/main" id="{DCF37B3C-D120-4A38-83F9-482F74176989}"/>
              </a:ext>
            </a:extLst>
          </p:cNvPr>
          <p:cNvSpPr txBox="1">
            <a:spLocks noChangeArrowheads="1"/>
          </p:cNvSpPr>
          <p:nvPr/>
        </p:nvSpPr>
        <p:spPr bwMode="auto">
          <a:xfrm>
            <a:off x="6099331" y="924696"/>
            <a:ext cx="1152525" cy="176714"/>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Investeringen</a:t>
            </a:r>
          </a:p>
        </p:txBody>
      </p:sp>
      <p:sp>
        <p:nvSpPr>
          <p:cNvPr id="92" name="Text Box 73">
            <a:extLst>
              <a:ext uri="{FF2B5EF4-FFF2-40B4-BE49-F238E27FC236}">
                <a16:creationId xmlns:a16="http://schemas.microsoft.com/office/drawing/2014/main" id="{2AA83795-BB48-4AA2-824F-3A01CB4C7C11}"/>
              </a:ext>
            </a:extLst>
          </p:cNvPr>
          <p:cNvSpPr txBox="1">
            <a:spLocks noChangeArrowheads="1"/>
          </p:cNvSpPr>
          <p:nvPr/>
        </p:nvSpPr>
        <p:spPr bwMode="auto">
          <a:xfrm>
            <a:off x="7297848" y="1482942"/>
            <a:ext cx="1152525" cy="164208"/>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a:t>
            </a:r>
          </a:p>
        </p:txBody>
      </p:sp>
      <p:sp>
        <p:nvSpPr>
          <p:cNvPr id="102" name="TextBox 101">
            <a:extLst>
              <a:ext uri="{FF2B5EF4-FFF2-40B4-BE49-F238E27FC236}">
                <a16:creationId xmlns:a16="http://schemas.microsoft.com/office/drawing/2014/main" id="{F42F03A9-4B4F-48A2-A9AA-609AC53BB7B3}"/>
              </a:ext>
            </a:extLst>
          </p:cNvPr>
          <p:cNvSpPr txBox="1"/>
          <p:nvPr/>
        </p:nvSpPr>
        <p:spPr>
          <a:xfrm>
            <a:off x="4050861" y="105714"/>
            <a:ext cx="566181" cy="369332"/>
          </a:xfrm>
          <a:prstGeom prst="rect">
            <a:avLst/>
          </a:prstGeom>
          <a:noFill/>
        </p:spPr>
        <p:txBody>
          <a:bodyPr wrap="none" rtlCol="0">
            <a:spAutoFit/>
          </a:bodyPr>
          <a:lstStyle/>
          <a:p>
            <a:r>
              <a:rPr lang="nl-BE" dirty="0"/>
              <a:t>N+1</a:t>
            </a:r>
          </a:p>
        </p:txBody>
      </p:sp>
    </p:spTree>
    <p:extLst>
      <p:ext uri="{BB962C8B-B14F-4D97-AF65-F5344CB8AC3E}">
        <p14:creationId xmlns:p14="http://schemas.microsoft.com/office/powerpoint/2010/main" val="427701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9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514929"/>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11" name="Text Box 60"/>
          <p:cNvSpPr txBox="1">
            <a:spLocks noChangeArrowheads="1"/>
          </p:cNvSpPr>
          <p:nvPr/>
        </p:nvSpPr>
        <p:spPr bwMode="auto">
          <a:xfrm>
            <a:off x="3169663" y="1047627"/>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8918" y="154879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265114"/>
            <a:ext cx="1150938" cy="2873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94" name="Freeform: Shape 93">
            <a:extLst>
              <a:ext uri="{FF2B5EF4-FFF2-40B4-BE49-F238E27FC236}">
                <a16:creationId xmlns:a16="http://schemas.microsoft.com/office/drawing/2014/main" id="{A9C10B4B-2294-43B5-A0D3-4D8AD6731EEB}"/>
              </a:ext>
            </a:extLst>
          </p:cNvPr>
          <p:cNvSpPr/>
          <p:nvPr/>
        </p:nvSpPr>
        <p:spPr>
          <a:xfrm>
            <a:off x="3170170" y="1047627"/>
            <a:ext cx="1163782" cy="970269"/>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BE" sz="1200" dirty="0" err="1">
                  <a:solidFill>
                    <a:srgbClr val="FF0000"/>
                  </a:solidFill>
                </a:rPr>
                <a:t>Handels-vorderingen</a:t>
              </a:r>
              <a:endParaRPr lang="nl-NL" sz="1200" dirty="0">
                <a:solidFill>
                  <a:srgbClr val="FF0000"/>
                </a:solidFill>
              </a:endParaRPr>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a:t>
                </a:r>
                <a:r>
                  <a:rPr lang="nl-NL" sz="1200" dirty="0">
                    <a:solidFill>
                      <a:srgbClr val="FF0000"/>
                    </a:solidFill>
                  </a:rPr>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NL" sz="1200" dirty="0" err="1">
                    <a:solidFill>
                      <a:srgbClr val="FF0000"/>
                    </a:solidFill>
                  </a:rPr>
                  <a:t>Soc</a:t>
                </a:r>
                <a:r>
                  <a:rPr lang="nl-NL" sz="1200" dirty="0">
                    <a:solidFill>
                      <a:srgbClr val="FF0000"/>
                    </a:solidFill>
                  </a:rPr>
                  <a:t>/</a:t>
                </a:r>
                <a:r>
                  <a:rPr lang="nl-NL" sz="1200" dirty="0" err="1">
                    <a:solidFill>
                      <a:srgbClr val="FF0000"/>
                    </a:solidFill>
                  </a:rPr>
                  <a:t>Fisc</a:t>
                </a:r>
                <a:r>
                  <a:rPr lang="nl-NL" sz="1200" dirty="0">
                    <a:solidFill>
                      <a:srgbClr val="FF0000"/>
                    </a:solidFill>
                  </a:rPr>
                  <a:t>.</a:t>
                </a:r>
              </a:p>
              <a:p>
                <a:pPr algn="ctr" eaLnBrk="1" hangingPunct="1"/>
                <a:r>
                  <a:rPr lang="nl-NL" sz="1200" dirty="0">
                    <a:solidFill>
                      <a:srgbClr val="FF0000"/>
                    </a:solidFill>
                  </a:rPr>
                  <a:t>Schulden</a:t>
                </a:r>
              </a:p>
              <a:p>
                <a:pPr algn="ctr" eaLnBrk="1" hangingPunct="1"/>
                <a:endParaRPr lang="nl-NL" sz="1200" dirty="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sp>
        <p:nvSpPr>
          <p:cNvPr id="109" name="Text Box 57">
            <a:extLst>
              <a:ext uri="{FF2B5EF4-FFF2-40B4-BE49-F238E27FC236}">
                <a16:creationId xmlns:a16="http://schemas.microsoft.com/office/drawing/2014/main" id="{DF4EA59B-57DC-4607-BE6C-3EB919B57D13}"/>
              </a:ext>
            </a:extLst>
          </p:cNvPr>
          <p:cNvSpPr txBox="1">
            <a:spLocks noChangeArrowheads="1"/>
          </p:cNvSpPr>
          <p:nvPr/>
        </p:nvSpPr>
        <p:spPr bwMode="auto">
          <a:xfrm>
            <a:off x="3170844" y="4303101"/>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76" name="Text Box 73">
            <a:extLst>
              <a:ext uri="{FF2B5EF4-FFF2-40B4-BE49-F238E27FC236}">
                <a16:creationId xmlns:a16="http://schemas.microsoft.com/office/drawing/2014/main" id="{37C80C7E-87E1-4FBC-8665-479592468EA5}"/>
              </a:ext>
            </a:extLst>
          </p:cNvPr>
          <p:cNvSpPr txBox="1">
            <a:spLocks noChangeArrowheads="1"/>
          </p:cNvSpPr>
          <p:nvPr/>
        </p:nvSpPr>
        <p:spPr bwMode="auto">
          <a:xfrm>
            <a:off x="7282057" y="402354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cxnSp>
        <p:nvCxnSpPr>
          <p:cNvPr id="16" name="Straight Arrow Connector 15">
            <a:extLst>
              <a:ext uri="{FF2B5EF4-FFF2-40B4-BE49-F238E27FC236}">
                <a16:creationId xmlns:a16="http://schemas.microsoft.com/office/drawing/2014/main" id="{1F35FA6F-B612-41A8-BA9B-B9A4874D1E75}"/>
              </a:ext>
            </a:extLst>
          </p:cNvPr>
          <p:cNvCxnSpPr/>
          <p:nvPr/>
        </p:nvCxnSpPr>
        <p:spPr>
          <a:xfrm flipV="1">
            <a:off x="5543254" y="3681289"/>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B8BBFE1-9BC8-4312-BCEC-86C860E5C608}"/>
              </a:ext>
            </a:extLst>
          </p:cNvPr>
          <p:cNvCxnSpPr/>
          <p:nvPr/>
        </p:nvCxnSpPr>
        <p:spPr>
          <a:xfrm flipV="1">
            <a:off x="5532581" y="4038450"/>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FC8B291-12DA-4A60-BF0F-539B2657FB2A}"/>
              </a:ext>
            </a:extLst>
          </p:cNvPr>
          <p:cNvCxnSpPr/>
          <p:nvPr/>
        </p:nvCxnSpPr>
        <p:spPr>
          <a:xfrm flipV="1">
            <a:off x="5697460" y="4038865"/>
            <a:ext cx="142902" cy="180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3927FF1-1535-466E-85BA-0130B284DBE3}"/>
              </a:ext>
            </a:extLst>
          </p:cNvPr>
          <p:cNvCxnSpPr>
            <a:cxnSpLocks/>
          </p:cNvCxnSpPr>
          <p:nvPr/>
        </p:nvCxnSpPr>
        <p:spPr>
          <a:xfrm>
            <a:off x="3086657" y="3972798"/>
            <a:ext cx="180921" cy="156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18458C7B-5947-4C72-A208-5C20DEDA1B28}"/>
              </a:ext>
            </a:extLst>
          </p:cNvPr>
          <p:cNvGrpSpPr/>
          <p:nvPr/>
        </p:nvGrpSpPr>
        <p:grpSpPr>
          <a:xfrm>
            <a:off x="4346389" y="528299"/>
            <a:ext cx="1152131" cy="755342"/>
            <a:chOff x="1504770" y="468528"/>
            <a:chExt cx="1152131" cy="755342"/>
          </a:xfrm>
        </p:grpSpPr>
        <p:sp>
          <p:nvSpPr>
            <p:cNvPr id="88" name="Text Box 57">
              <a:extLst>
                <a:ext uri="{FF2B5EF4-FFF2-40B4-BE49-F238E27FC236}">
                  <a16:creationId xmlns:a16="http://schemas.microsoft.com/office/drawing/2014/main" id="{760DF82B-10B0-4513-B936-1252630A7CD3}"/>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89" name="Text Box 57">
              <a:extLst>
                <a:ext uri="{FF2B5EF4-FFF2-40B4-BE49-F238E27FC236}">
                  <a16:creationId xmlns:a16="http://schemas.microsoft.com/office/drawing/2014/main" id="{5B16CA51-BF86-4E56-8D4D-5E30510D8CE1}"/>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73" name="Group 72">
            <a:extLst>
              <a:ext uri="{FF2B5EF4-FFF2-40B4-BE49-F238E27FC236}">
                <a16:creationId xmlns:a16="http://schemas.microsoft.com/office/drawing/2014/main" id="{DCBADF5C-0A1A-4997-8C33-2B41E9A92946}"/>
              </a:ext>
            </a:extLst>
          </p:cNvPr>
          <p:cNvGrpSpPr/>
          <p:nvPr/>
        </p:nvGrpSpPr>
        <p:grpSpPr>
          <a:xfrm>
            <a:off x="4348907" y="1803497"/>
            <a:ext cx="1163782" cy="1064900"/>
            <a:chOff x="4330103" y="1552829"/>
            <a:chExt cx="1163782" cy="1064900"/>
          </a:xfrm>
        </p:grpSpPr>
        <p:sp>
          <p:nvSpPr>
            <p:cNvPr id="75" name="Text Box 64">
              <a:extLst>
                <a:ext uri="{FF2B5EF4-FFF2-40B4-BE49-F238E27FC236}">
                  <a16:creationId xmlns:a16="http://schemas.microsoft.com/office/drawing/2014/main" id="{36F4C56B-0FBE-4347-A975-78F6022DAE84}"/>
                </a:ext>
              </a:extLst>
            </p:cNvPr>
            <p:cNvSpPr txBox="1">
              <a:spLocks noChangeArrowheads="1"/>
            </p:cNvSpPr>
            <p:nvPr/>
          </p:nvSpPr>
          <p:spPr bwMode="auto">
            <a:xfrm>
              <a:off x="4330919" y="1552829"/>
              <a:ext cx="1150938" cy="36644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77" name="Text Box 72">
              <a:extLst>
                <a:ext uri="{FF2B5EF4-FFF2-40B4-BE49-F238E27FC236}">
                  <a16:creationId xmlns:a16="http://schemas.microsoft.com/office/drawing/2014/main" id="{1E2BA3B3-9AF5-4F8D-BF24-957F53B57B14}"/>
                </a:ext>
              </a:extLst>
            </p:cNvPr>
            <p:cNvSpPr txBox="1">
              <a:spLocks noChangeArrowheads="1"/>
            </p:cNvSpPr>
            <p:nvPr/>
          </p:nvSpPr>
          <p:spPr bwMode="auto">
            <a:xfrm>
              <a:off x="4330919" y="1911167"/>
              <a:ext cx="1150938" cy="70656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78" name="Freeform: Shape 77">
              <a:extLst>
                <a:ext uri="{FF2B5EF4-FFF2-40B4-BE49-F238E27FC236}">
                  <a16:creationId xmlns:a16="http://schemas.microsoft.com/office/drawing/2014/main" id="{98CEF8FD-B7D9-4312-AE8D-32A1CD7C0847}"/>
                </a:ext>
              </a:extLst>
            </p:cNvPr>
            <p:cNvSpPr/>
            <p:nvPr/>
          </p:nvSpPr>
          <p:spPr>
            <a:xfrm>
              <a:off x="4330103" y="1558558"/>
              <a:ext cx="1163782" cy="105916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9" name="Text Box 56">
            <a:extLst>
              <a:ext uri="{FF2B5EF4-FFF2-40B4-BE49-F238E27FC236}">
                <a16:creationId xmlns:a16="http://schemas.microsoft.com/office/drawing/2014/main" id="{B331A4C5-9CF9-4B23-A89F-068172844A60}"/>
              </a:ext>
            </a:extLst>
          </p:cNvPr>
          <p:cNvSpPr txBox="1">
            <a:spLocks noChangeArrowheads="1"/>
          </p:cNvSpPr>
          <p:nvPr/>
        </p:nvSpPr>
        <p:spPr bwMode="auto">
          <a:xfrm>
            <a:off x="4351974" y="1288513"/>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83" name="Text Box 60">
            <a:extLst>
              <a:ext uri="{FF2B5EF4-FFF2-40B4-BE49-F238E27FC236}">
                <a16:creationId xmlns:a16="http://schemas.microsoft.com/office/drawing/2014/main" id="{C87D784B-347D-4956-BAF7-13DE8A756D98}"/>
              </a:ext>
            </a:extLst>
          </p:cNvPr>
          <p:cNvSpPr txBox="1">
            <a:spLocks noChangeArrowheads="1"/>
          </p:cNvSpPr>
          <p:nvPr/>
        </p:nvSpPr>
        <p:spPr bwMode="auto">
          <a:xfrm>
            <a:off x="3175076" y="1041858"/>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90" name="Text Box 57">
            <a:extLst>
              <a:ext uri="{FF2B5EF4-FFF2-40B4-BE49-F238E27FC236}">
                <a16:creationId xmlns:a16="http://schemas.microsoft.com/office/drawing/2014/main" id="{569E675D-F46A-4DE3-895C-241E889199D0}"/>
              </a:ext>
            </a:extLst>
          </p:cNvPr>
          <p:cNvSpPr txBox="1">
            <a:spLocks noChangeArrowheads="1"/>
          </p:cNvSpPr>
          <p:nvPr/>
        </p:nvSpPr>
        <p:spPr bwMode="auto">
          <a:xfrm>
            <a:off x="3175339" y="1558852"/>
            <a:ext cx="1150938" cy="467450"/>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91" name="Text Box 73">
            <a:extLst>
              <a:ext uri="{FF2B5EF4-FFF2-40B4-BE49-F238E27FC236}">
                <a16:creationId xmlns:a16="http://schemas.microsoft.com/office/drawing/2014/main" id="{C8FECE2F-33B5-4978-BDB0-96B06792D9BA}"/>
              </a:ext>
            </a:extLst>
          </p:cNvPr>
          <p:cNvSpPr txBox="1">
            <a:spLocks noChangeArrowheads="1"/>
          </p:cNvSpPr>
          <p:nvPr/>
        </p:nvSpPr>
        <p:spPr bwMode="auto">
          <a:xfrm>
            <a:off x="6092352" y="4622572"/>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endParaRPr lang="nl-NL" sz="1000" dirty="0">
              <a:solidFill>
                <a:srgbClr val="FF0000"/>
              </a:solidFill>
            </a:endParaRPr>
          </a:p>
        </p:txBody>
      </p:sp>
      <p:sp>
        <p:nvSpPr>
          <p:cNvPr id="93" name="Line 52">
            <a:extLst>
              <a:ext uri="{FF2B5EF4-FFF2-40B4-BE49-F238E27FC236}">
                <a16:creationId xmlns:a16="http://schemas.microsoft.com/office/drawing/2014/main" id="{5FF4E360-CE01-4F2D-8BF6-E4545322D841}"/>
              </a:ext>
            </a:extLst>
          </p:cNvPr>
          <p:cNvSpPr>
            <a:spLocks noChangeShapeType="1"/>
          </p:cNvSpPr>
          <p:nvPr/>
        </p:nvSpPr>
        <p:spPr bwMode="auto">
          <a:xfrm flipH="1">
            <a:off x="7266112" y="458948"/>
            <a:ext cx="844" cy="246877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74" name="Group 73">
            <a:extLst>
              <a:ext uri="{FF2B5EF4-FFF2-40B4-BE49-F238E27FC236}">
                <a16:creationId xmlns:a16="http://schemas.microsoft.com/office/drawing/2014/main" id="{F2AF03D5-891B-47AF-89D7-98C41DA83EFD}"/>
              </a:ext>
            </a:extLst>
          </p:cNvPr>
          <p:cNvGrpSpPr/>
          <p:nvPr/>
        </p:nvGrpSpPr>
        <p:grpSpPr>
          <a:xfrm>
            <a:off x="3170601" y="2014881"/>
            <a:ext cx="1153318" cy="859426"/>
            <a:chOff x="6112794" y="2000977"/>
            <a:chExt cx="1153318" cy="859426"/>
          </a:xfrm>
        </p:grpSpPr>
        <p:grpSp>
          <p:nvGrpSpPr>
            <p:cNvPr id="95" name="Group 94">
              <a:extLst>
                <a:ext uri="{FF2B5EF4-FFF2-40B4-BE49-F238E27FC236}">
                  <a16:creationId xmlns:a16="http://schemas.microsoft.com/office/drawing/2014/main" id="{4D8D4EA3-2A71-4F6E-B479-75D3504327D1}"/>
                </a:ext>
              </a:extLst>
            </p:cNvPr>
            <p:cNvGrpSpPr/>
            <p:nvPr/>
          </p:nvGrpSpPr>
          <p:grpSpPr>
            <a:xfrm>
              <a:off x="6112794" y="2000977"/>
              <a:ext cx="1153318" cy="441888"/>
              <a:chOff x="6112845" y="2199992"/>
              <a:chExt cx="1153318" cy="441888"/>
            </a:xfrm>
          </p:grpSpPr>
          <p:sp>
            <p:nvSpPr>
              <p:cNvPr id="98" name="Text Box 73">
                <a:extLst>
                  <a:ext uri="{FF2B5EF4-FFF2-40B4-BE49-F238E27FC236}">
                    <a16:creationId xmlns:a16="http://schemas.microsoft.com/office/drawing/2014/main" id="{8900CD24-BE3A-4661-B2A4-1A01582805F8}"/>
                  </a:ext>
                </a:extLst>
              </p:cNvPr>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99" name="Text Box 57">
                <a:extLst>
                  <a:ext uri="{FF2B5EF4-FFF2-40B4-BE49-F238E27FC236}">
                    <a16:creationId xmlns:a16="http://schemas.microsoft.com/office/drawing/2014/main" id="{458DA222-8ACD-4A7B-A8F3-BF955D8D2954}"/>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97" name="Text Box 73">
              <a:extLst>
                <a:ext uri="{FF2B5EF4-FFF2-40B4-BE49-F238E27FC236}">
                  <a16:creationId xmlns:a16="http://schemas.microsoft.com/office/drawing/2014/main" id="{FB3C3FCE-3823-48DA-B443-DAEEBD3A1B34}"/>
                </a:ext>
              </a:extLst>
            </p:cNvPr>
            <p:cNvSpPr txBox="1">
              <a:spLocks noChangeArrowheads="1"/>
            </p:cNvSpPr>
            <p:nvPr/>
          </p:nvSpPr>
          <p:spPr bwMode="auto">
            <a:xfrm>
              <a:off x="6113587" y="2444107"/>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grpSp>
      <p:sp>
        <p:nvSpPr>
          <p:cNvPr id="101" name="Text Box 73">
            <a:extLst>
              <a:ext uri="{FF2B5EF4-FFF2-40B4-BE49-F238E27FC236}">
                <a16:creationId xmlns:a16="http://schemas.microsoft.com/office/drawing/2014/main" id="{DCF37B3C-D120-4A38-83F9-482F74176989}"/>
              </a:ext>
            </a:extLst>
          </p:cNvPr>
          <p:cNvSpPr txBox="1">
            <a:spLocks noChangeArrowheads="1"/>
          </p:cNvSpPr>
          <p:nvPr/>
        </p:nvSpPr>
        <p:spPr bwMode="auto">
          <a:xfrm>
            <a:off x="6099331" y="924696"/>
            <a:ext cx="1152525" cy="176714"/>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Investeringen</a:t>
            </a:r>
          </a:p>
        </p:txBody>
      </p:sp>
      <p:sp>
        <p:nvSpPr>
          <p:cNvPr id="92" name="Text Box 73">
            <a:extLst>
              <a:ext uri="{FF2B5EF4-FFF2-40B4-BE49-F238E27FC236}">
                <a16:creationId xmlns:a16="http://schemas.microsoft.com/office/drawing/2014/main" id="{2AA83795-BB48-4AA2-824F-3A01CB4C7C11}"/>
              </a:ext>
            </a:extLst>
          </p:cNvPr>
          <p:cNvSpPr txBox="1">
            <a:spLocks noChangeArrowheads="1"/>
          </p:cNvSpPr>
          <p:nvPr/>
        </p:nvSpPr>
        <p:spPr bwMode="auto">
          <a:xfrm>
            <a:off x="7297848" y="1482942"/>
            <a:ext cx="1152525" cy="164208"/>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a:t>
            </a:r>
          </a:p>
        </p:txBody>
      </p:sp>
      <p:sp>
        <p:nvSpPr>
          <p:cNvPr id="23" name="Line 52"/>
          <p:cNvSpPr>
            <a:spLocks noChangeShapeType="1"/>
          </p:cNvSpPr>
          <p:nvPr/>
        </p:nvSpPr>
        <p:spPr bwMode="auto">
          <a:xfrm>
            <a:off x="4330918" y="446957"/>
            <a:ext cx="3033" cy="24807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00" name="TextBox 99">
            <a:extLst>
              <a:ext uri="{FF2B5EF4-FFF2-40B4-BE49-F238E27FC236}">
                <a16:creationId xmlns:a16="http://schemas.microsoft.com/office/drawing/2014/main" id="{5849F391-9100-4C11-BDEE-F5082986A427}"/>
              </a:ext>
            </a:extLst>
          </p:cNvPr>
          <p:cNvSpPr txBox="1"/>
          <p:nvPr/>
        </p:nvSpPr>
        <p:spPr>
          <a:xfrm>
            <a:off x="4050861" y="105714"/>
            <a:ext cx="566181" cy="369332"/>
          </a:xfrm>
          <a:prstGeom prst="rect">
            <a:avLst/>
          </a:prstGeom>
          <a:noFill/>
        </p:spPr>
        <p:txBody>
          <a:bodyPr wrap="none" rtlCol="0">
            <a:spAutoFit/>
          </a:bodyPr>
          <a:lstStyle/>
          <a:p>
            <a:r>
              <a:rPr lang="nl-BE" dirty="0"/>
              <a:t>N+1</a:t>
            </a:r>
          </a:p>
        </p:txBody>
      </p:sp>
    </p:spTree>
    <p:extLst>
      <p:ext uri="{BB962C8B-B14F-4D97-AF65-F5344CB8AC3E}">
        <p14:creationId xmlns:p14="http://schemas.microsoft.com/office/powerpoint/2010/main" val="417756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0.00105 4.81481E-6 L -0.32013 -0.00649 " pathEditMode="relative" rAng="0" ptsTypes="AA">
                                      <p:cBhvr>
                                        <p:cTn id="6" dur="2000" fill="hold"/>
                                        <p:tgtEl>
                                          <p:spTgt spid="101"/>
                                        </p:tgtEl>
                                        <p:attrNameLst>
                                          <p:attrName>ppt_x</p:attrName>
                                          <p:attrName>ppt_y</p:attrName>
                                        </p:attrNameLst>
                                      </p:cBhvr>
                                      <p:rCtr x="-16059" y="-32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0.00052 -0.00625 L -0.32257 0.02315 " pathEditMode="relative" rAng="0" ptsTypes="AA">
                                      <p:cBhvr>
                                        <p:cTn id="10" dur="2000" fill="hold"/>
                                        <p:tgtEl>
                                          <p:spTgt spid="92"/>
                                        </p:tgtEl>
                                        <p:attrNameLst>
                                          <p:attrName>ppt_x</p:attrName>
                                          <p:attrName>ppt_y</p:attrName>
                                        </p:attrNameLst>
                                      </p:cBhvr>
                                      <p:rCtr x="-16163" y="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1" animBg="1"/>
      <p:bldP spid="9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514929"/>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2" name="TextBox 1">
            <a:extLst>
              <a:ext uri="{FF2B5EF4-FFF2-40B4-BE49-F238E27FC236}">
                <a16:creationId xmlns:a16="http://schemas.microsoft.com/office/drawing/2014/main" id="{DDA74B1C-C180-4F3F-B910-D7A868F401E8}"/>
              </a:ext>
            </a:extLst>
          </p:cNvPr>
          <p:cNvSpPr txBox="1"/>
          <p:nvPr/>
        </p:nvSpPr>
        <p:spPr>
          <a:xfrm>
            <a:off x="2811644" y="-14804"/>
            <a:ext cx="282450"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11" name="Text Box 60"/>
          <p:cNvSpPr txBox="1">
            <a:spLocks noChangeArrowheads="1"/>
          </p:cNvSpPr>
          <p:nvPr/>
        </p:nvSpPr>
        <p:spPr bwMode="auto">
          <a:xfrm>
            <a:off x="3169663" y="1047627"/>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8918" y="154879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265114"/>
            <a:ext cx="1150938" cy="2873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94" name="Freeform: Shape 93">
            <a:extLst>
              <a:ext uri="{FF2B5EF4-FFF2-40B4-BE49-F238E27FC236}">
                <a16:creationId xmlns:a16="http://schemas.microsoft.com/office/drawing/2014/main" id="{A9C10B4B-2294-43B5-A0D3-4D8AD6731EEB}"/>
              </a:ext>
            </a:extLst>
          </p:cNvPr>
          <p:cNvSpPr/>
          <p:nvPr/>
        </p:nvSpPr>
        <p:spPr>
          <a:xfrm>
            <a:off x="3170170" y="1047627"/>
            <a:ext cx="1163782" cy="970269"/>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accent1">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BE" sz="1200" dirty="0" err="1">
                  <a:solidFill>
                    <a:srgbClr val="FF0000"/>
                  </a:solidFill>
                </a:rPr>
                <a:t>Handels-vorderingen</a:t>
              </a:r>
              <a:endParaRPr lang="nl-NL" sz="1200" dirty="0">
                <a:solidFill>
                  <a:srgbClr val="FF0000"/>
                </a:solidFill>
              </a:endParaRPr>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accent1">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a:t>
                </a:r>
                <a:r>
                  <a:rPr lang="nl-NL" sz="1200" dirty="0">
                    <a:solidFill>
                      <a:srgbClr val="FF0000"/>
                    </a:solidFill>
                  </a:rPr>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accent1">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NL" sz="1200" dirty="0" err="1">
                    <a:solidFill>
                      <a:srgbClr val="FF0000"/>
                    </a:solidFill>
                  </a:rPr>
                  <a:t>Soc</a:t>
                </a:r>
                <a:r>
                  <a:rPr lang="nl-NL" sz="1200" dirty="0">
                    <a:solidFill>
                      <a:srgbClr val="FF0000"/>
                    </a:solidFill>
                  </a:rPr>
                  <a:t>/</a:t>
                </a:r>
                <a:r>
                  <a:rPr lang="nl-NL" sz="1200" dirty="0" err="1">
                    <a:solidFill>
                      <a:srgbClr val="FF0000"/>
                    </a:solidFill>
                  </a:rPr>
                  <a:t>Fisc</a:t>
                </a:r>
                <a:r>
                  <a:rPr lang="nl-NL" sz="1200" dirty="0">
                    <a:solidFill>
                      <a:srgbClr val="FF0000"/>
                    </a:solidFill>
                  </a:rPr>
                  <a:t>.</a:t>
                </a:r>
              </a:p>
              <a:p>
                <a:pPr algn="ctr" eaLnBrk="1" hangingPunct="1"/>
                <a:r>
                  <a:rPr lang="nl-NL" sz="1200" dirty="0">
                    <a:solidFill>
                      <a:srgbClr val="FF0000"/>
                    </a:solidFill>
                  </a:rPr>
                  <a:t>Schulden</a:t>
                </a:r>
              </a:p>
              <a:p>
                <a:pPr algn="ctr" eaLnBrk="1" hangingPunct="1"/>
                <a:endParaRPr lang="nl-NL" sz="1200" dirty="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sp>
        <p:nvSpPr>
          <p:cNvPr id="109" name="Text Box 57">
            <a:extLst>
              <a:ext uri="{FF2B5EF4-FFF2-40B4-BE49-F238E27FC236}">
                <a16:creationId xmlns:a16="http://schemas.microsoft.com/office/drawing/2014/main" id="{DF4EA59B-57DC-4607-BE6C-3EB919B57D13}"/>
              </a:ext>
            </a:extLst>
          </p:cNvPr>
          <p:cNvSpPr txBox="1">
            <a:spLocks noChangeArrowheads="1"/>
          </p:cNvSpPr>
          <p:nvPr/>
        </p:nvSpPr>
        <p:spPr bwMode="auto">
          <a:xfrm>
            <a:off x="3170844" y="4303101"/>
            <a:ext cx="1150938" cy="467450"/>
          </a:xfrm>
          <a:prstGeom prst="rect">
            <a:avLst/>
          </a:prstGeom>
          <a:solidFill>
            <a:schemeClr val="accent1">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76" name="Text Box 73">
            <a:extLst>
              <a:ext uri="{FF2B5EF4-FFF2-40B4-BE49-F238E27FC236}">
                <a16:creationId xmlns:a16="http://schemas.microsoft.com/office/drawing/2014/main" id="{37C80C7E-87E1-4FBC-8665-479592468EA5}"/>
              </a:ext>
            </a:extLst>
          </p:cNvPr>
          <p:cNvSpPr txBox="1">
            <a:spLocks noChangeArrowheads="1"/>
          </p:cNvSpPr>
          <p:nvPr/>
        </p:nvSpPr>
        <p:spPr bwMode="auto">
          <a:xfrm>
            <a:off x="7282057" y="402354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grpSp>
        <p:nvGrpSpPr>
          <p:cNvPr id="87" name="Group 86">
            <a:extLst>
              <a:ext uri="{FF2B5EF4-FFF2-40B4-BE49-F238E27FC236}">
                <a16:creationId xmlns:a16="http://schemas.microsoft.com/office/drawing/2014/main" id="{18458C7B-5947-4C72-A208-5C20DEDA1B28}"/>
              </a:ext>
            </a:extLst>
          </p:cNvPr>
          <p:cNvGrpSpPr/>
          <p:nvPr/>
        </p:nvGrpSpPr>
        <p:grpSpPr>
          <a:xfrm>
            <a:off x="4359640" y="526697"/>
            <a:ext cx="1151146" cy="759858"/>
            <a:chOff x="1504770" y="468528"/>
            <a:chExt cx="1151146" cy="759858"/>
          </a:xfrm>
        </p:grpSpPr>
        <p:sp>
          <p:nvSpPr>
            <p:cNvPr id="88" name="Text Box 57">
              <a:extLst>
                <a:ext uri="{FF2B5EF4-FFF2-40B4-BE49-F238E27FC236}">
                  <a16:creationId xmlns:a16="http://schemas.microsoft.com/office/drawing/2014/main" id="{760DF82B-10B0-4513-B936-1252630A7CD3}"/>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89" name="Text Box 57">
              <a:extLst>
                <a:ext uri="{FF2B5EF4-FFF2-40B4-BE49-F238E27FC236}">
                  <a16:creationId xmlns:a16="http://schemas.microsoft.com/office/drawing/2014/main" id="{5B16CA51-BF86-4E56-8D4D-5E30510D8CE1}"/>
                </a:ext>
              </a:extLst>
            </p:cNvPr>
            <p:cNvSpPr txBox="1">
              <a:spLocks noChangeArrowheads="1"/>
            </p:cNvSpPr>
            <p:nvPr/>
          </p:nvSpPr>
          <p:spPr bwMode="auto">
            <a:xfrm>
              <a:off x="1504978" y="945048"/>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73" name="Group 72">
            <a:extLst>
              <a:ext uri="{FF2B5EF4-FFF2-40B4-BE49-F238E27FC236}">
                <a16:creationId xmlns:a16="http://schemas.microsoft.com/office/drawing/2014/main" id="{DCBADF5C-0A1A-4997-8C33-2B41E9A92946}"/>
              </a:ext>
            </a:extLst>
          </p:cNvPr>
          <p:cNvGrpSpPr/>
          <p:nvPr/>
        </p:nvGrpSpPr>
        <p:grpSpPr>
          <a:xfrm>
            <a:off x="4348907" y="1803497"/>
            <a:ext cx="1163782" cy="1064900"/>
            <a:chOff x="4330103" y="1552829"/>
            <a:chExt cx="1163782" cy="1064900"/>
          </a:xfrm>
        </p:grpSpPr>
        <p:sp>
          <p:nvSpPr>
            <p:cNvPr id="75" name="Text Box 64">
              <a:extLst>
                <a:ext uri="{FF2B5EF4-FFF2-40B4-BE49-F238E27FC236}">
                  <a16:creationId xmlns:a16="http://schemas.microsoft.com/office/drawing/2014/main" id="{36F4C56B-0FBE-4347-A975-78F6022DAE84}"/>
                </a:ext>
              </a:extLst>
            </p:cNvPr>
            <p:cNvSpPr txBox="1">
              <a:spLocks noChangeArrowheads="1"/>
            </p:cNvSpPr>
            <p:nvPr/>
          </p:nvSpPr>
          <p:spPr bwMode="auto">
            <a:xfrm>
              <a:off x="4330919" y="1552829"/>
              <a:ext cx="1150938" cy="36644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77" name="Text Box 72">
              <a:extLst>
                <a:ext uri="{FF2B5EF4-FFF2-40B4-BE49-F238E27FC236}">
                  <a16:creationId xmlns:a16="http://schemas.microsoft.com/office/drawing/2014/main" id="{1E2BA3B3-9AF5-4F8D-BF24-957F53B57B14}"/>
                </a:ext>
              </a:extLst>
            </p:cNvPr>
            <p:cNvSpPr txBox="1">
              <a:spLocks noChangeArrowheads="1"/>
            </p:cNvSpPr>
            <p:nvPr/>
          </p:nvSpPr>
          <p:spPr bwMode="auto">
            <a:xfrm>
              <a:off x="4330919" y="1911167"/>
              <a:ext cx="1150938" cy="70656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78" name="Freeform: Shape 77">
              <a:extLst>
                <a:ext uri="{FF2B5EF4-FFF2-40B4-BE49-F238E27FC236}">
                  <a16:creationId xmlns:a16="http://schemas.microsoft.com/office/drawing/2014/main" id="{98CEF8FD-B7D9-4312-AE8D-32A1CD7C0847}"/>
                </a:ext>
              </a:extLst>
            </p:cNvPr>
            <p:cNvSpPr/>
            <p:nvPr/>
          </p:nvSpPr>
          <p:spPr>
            <a:xfrm>
              <a:off x="4330103" y="1558558"/>
              <a:ext cx="1163782" cy="105916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9" name="Text Box 56">
            <a:extLst>
              <a:ext uri="{FF2B5EF4-FFF2-40B4-BE49-F238E27FC236}">
                <a16:creationId xmlns:a16="http://schemas.microsoft.com/office/drawing/2014/main" id="{B331A4C5-9CF9-4B23-A89F-068172844A60}"/>
              </a:ext>
            </a:extLst>
          </p:cNvPr>
          <p:cNvSpPr txBox="1">
            <a:spLocks noChangeArrowheads="1"/>
          </p:cNvSpPr>
          <p:nvPr/>
        </p:nvSpPr>
        <p:spPr bwMode="auto">
          <a:xfrm>
            <a:off x="4351974" y="1288513"/>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83" name="Text Box 60">
            <a:extLst>
              <a:ext uri="{FF2B5EF4-FFF2-40B4-BE49-F238E27FC236}">
                <a16:creationId xmlns:a16="http://schemas.microsoft.com/office/drawing/2014/main" id="{C87D784B-347D-4956-BAF7-13DE8A756D98}"/>
              </a:ext>
            </a:extLst>
          </p:cNvPr>
          <p:cNvSpPr txBox="1">
            <a:spLocks noChangeArrowheads="1"/>
          </p:cNvSpPr>
          <p:nvPr/>
        </p:nvSpPr>
        <p:spPr bwMode="auto">
          <a:xfrm>
            <a:off x="3175076" y="1041858"/>
            <a:ext cx="1150937" cy="215900"/>
          </a:xfrm>
          <a:prstGeom prst="rect">
            <a:avLst/>
          </a:prstGeom>
          <a:solidFill>
            <a:schemeClr val="tx2">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90" name="Text Box 57">
            <a:extLst>
              <a:ext uri="{FF2B5EF4-FFF2-40B4-BE49-F238E27FC236}">
                <a16:creationId xmlns:a16="http://schemas.microsoft.com/office/drawing/2014/main" id="{569E675D-F46A-4DE3-895C-241E889199D0}"/>
              </a:ext>
            </a:extLst>
          </p:cNvPr>
          <p:cNvSpPr txBox="1">
            <a:spLocks noChangeArrowheads="1"/>
          </p:cNvSpPr>
          <p:nvPr/>
        </p:nvSpPr>
        <p:spPr bwMode="auto">
          <a:xfrm>
            <a:off x="3175339" y="1558852"/>
            <a:ext cx="1150938" cy="467450"/>
          </a:xfrm>
          <a:prstGeom prst="rect">
            <a:avLst/>
          </a:prstGeom>
          <a:solidFill>
            <a:schemeClr val="accent1">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91" name="Text Box 73">
            <a:extLst>
              <a:ext uri="{FF2B5EF4-FFF2-40B4-BE49-F238E27FC236}">
                <a16:creationId xmlns:a16="http://schemas.microsoft.com/office/drawing/2014/main" id="{C8FECE2F-33B5-4978-BDB0-96B06792D9BA}"/>
              </a:ext>
            </a:extLst>
          </p:cNvPr>
          <p:cNvSpPr txBox="1">
            <a:spLocks noChangeArrowheads="1"/>
          </p:cNvSpPr>
          <p:nvPr/>
        </p:nvSpPr>
        <p:spPr bwMode="auto">
          <a:xfrm>
            <a:off x="6092352" y="4622572"/>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endParaRPr lang="nl-NL" sz="1000" dirty="0">
              <a:solidFill>
                <a:srgbClr val="FF0000"/>
              </a:solidFill>
            </a:endParaRPr>
          </a:p>
        </p:txBody>
      </p:sp>
      <p:sp>
        <p:nvSpPr>
          <p:cNvPr id="93" name="Line 52">
            <a:extLst>
              <a:ext uri="{FF2B5EF4-FFF2-40B4-BE49-F238E27FC236}">
                <a16:creationId xmlns:a16="http://schemas.microsoft.com/office/drawing/2014/main" id="{5FF4E360-CE01-4F2D-8BF6-E4545322D841}"/>
              </a:ext>
            </a:extLst>
          </p:cNvPr>
          <p:cNvSpPr>
            <a:spLocks noChangeShapeType="1"/>
          </p:cNvSpPr>
          <p:nvPr/>
        </p:nvSpPr>
        <p:spPr bwMode="auto">
          <a:xfrm flipH="1">
            <a:off x="7266112" y="458948"/>
            <a:ext cx="844" cy="246877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74" name="Group 73">
            <a:extLst>
              <a:ext uri="{FF2B5EF4-FFF2-40B4-BE49-F238E27FC236}">
                <a16:creationId xmlns:a16="http://schemas.microsoft.com/office/drawing/2014/main" id="{F2AF03D5-891B-47AF-89D7-98C41DA83EFD}"/>
              </a:ext>
            </a:extLst>
          </p:cNvPr>
          <p:cNvGrpSpPr/>
          <p:nvPr/>
        </p:nvGrpSpPr>
        <p:grpSpPr>
          <a:xfrm>
            <a:off x="3170601" y="2014881"/>
            <a:ext cx="1153318" cy="859426"/>
            <a:chOff x="6112794" y="2000977"/>
            <a:chExt cx="1153318" cy="859426"/>
          </a:xfrm>
        </p:grpSpPr>
        <p:grpSp>
          <p:nvGrpSpPr>
            <p:cNvPr id="95" name="Group 94">
              <a:extLst>
                <a:ext uri="{FF2B5EF4-FFF2-40B4-BE49-F238E27FC236}">
                  <a16:creationId xmlns:a16="http://schemas.microsoft.com/office/drawing/2014/main" id="{4D8D4EA3-2A71-4F6E-B479-75D3504327D1}"/>
                </a:ext>
              </a:extLst>
            </p:cNvPr>
            <p:cNvGrpSpPr/>
            <p:nvPr/>
          </p:nvGrpSpPr>
          <p:grpSpPr>
            <a:xfrm>
              <a:off x="6112794" y="2000977"/>
              <a:ext cx="1153318" cy="441888"/>
              <a:chOff x="6112845" y="2199992"/>
              <a:chExt cx="1153318" cy="441888"/>
            </a:xfrm>
          </p:grpSpPr>
          <p:sp>
            <p:nvSpPr>
              <p:cNvPr id="98" name="Text Box 73">
                <a:extLst>
                  <a:ext uri="{FF2B5EF4-FFF2-40B4-BE49-F238E27FC236}">
                    <a16:creationId xmlns:a16="http://schemas.microsoft.com/office/drawing/2014/main" id="{8900CD24-BE3A-4661-B2A4-1A01582805F8}"/>
                  </a:ext>
                </a:extLst>
              </p:cNvPr>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99" name="Text Box 57">
                <a:extLst>
                  <a:ext uri="{FF2B5EF4-FFF2-40B4-BE49-F238E27FC236}">
                    <a16:creationId xmlns:a16="http://schemas.microsoft.com/office/drawing/2014/main" id="{458DA222-8ACD-4A7B-A8F3-BF955D8D2954}"/>
                  </a:ext>
                </a:extLst>
              </p:cNvPr>
              <p:cNvSpPr txBox="1">
                <a:spLocks noChangeArrowheads="1"/>
              </p:cNvSpPr>
              <p:nvPr/>
            </p:nvSpPr>
            <p:spPr bwMode="auto">
              <a:xfrm>
                <a:off x="6112845" y="2199992"/>
                <a:ext cx="1139062" cy="205211"/>
              </a:xfrm>
              <a:prstGeom prst="rect">
                <a:avLst/>
              </a:prstGeom>
              <a:solidFill>
                <a:schemeClr val="bg1"/>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97" name="Text Box 73">
              <a:extLst>
                <a:ext uri="{FF2B5EF4-FFF2-40B4-BE49-F238E27FC236}">
                  <a16:creationId xmlns:a16="http://schemas.microsoft.com/office/drawing/2014/main" id="{FB3C3FCE-3823-48DA-B443-DAEEBD3A1B34}"/>
                </a:ext>
              </a:extLst>
            </p:cNvPr>
            <p:cNvSpPr txBox="1">
              <a:spLocks noChangeArrowheads="1"/>
            </p:cNvSpPr>
            <p:nvPr/>
          </p:nvSpPr>
          <p:spPr bwMode="auto">
            <a:xfrm>
              <a:off x="6113587" y="2444107"/>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grpSp>
      <p:sp>
        <p:nvSpPr>
          <p:cNvPr id="101" name="Text Box 73">
            <a:extLst>
              <a:ext uri="{FF2B5EF4-FFF2-40B4-BE49-F238E27FC236}">
                <a16:creationId xmlns:a16="http://schemas.microsoft.com/office/drawing/2014/main" id="{DCF37B3C-D120-4A38-83F9-482F74176989}"/>
              </a:ext>
            </a:extLst>
          </p:cNvPr>
          <p:cNvSpPr txBox="1">
            <a:spLocks noChangeArrowheads="1"/>
          </p:cNvSpPr>
          <p:nvPr/>
        </p:nvSpPr>
        <p:spPr bwMode="auto">
          <a:xfrm>
            <a:off x="3184228" y="882765"/>
            <a:ext cx="1152525" cy="176714"/>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Investeringen</a:t>
            </a:r>
          </a:p>
        </p:txBody>
      </p:sp>
      <p:sp>
        <p:nvSpPr>
          <p:cNvPr id="92" name="Text Box 73">
            <a:extLst>
              <a:ext uri="{FF2B5EF4-FFF2-40B4-BE49-F238E27FC236}">
                <a16:creationId xmlns:a16="http://schemas.microsoft.com/office/drawing/2014/main" id="{2AA83795-BB48-4AA2-824F-3A01CB4C7C11}"/>
              </a:ext>
            </a:extLst>
          </p:cNvPr>
          <p:cNvSpPr txBox="1">
            <a:spLocks noChangeArrowheads="1"/>
          </p:cNvSpPr>
          <p:nvPr/>
        </p:nvSpPr>
        <p:spPr bwMode="auto">
          <a:xfrm>
            <a:off x="4354150" y="1653859"/>
            <a:ext cx="1152525" cy="164208"/>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a:t>
            </a:r>
          </a:p>
        </p:txBody>
      </p:sp>
      <p:sp>
        <p:nvSpPr>
          <p:cNvPr id="23" name="Line 52"/>
          <p:cNvSpPr>
            <a:spLocks noChangeShapeType="1"/>
          </p:cNvSpPr>
          <p:nvPr/>
        </p:nvSpPr>
        <p:spPr bwMode="auto">
          <a:xfrm>
            <a:off x="4330918" y="446957"/>
            <a:ext cx="3033" cy="24807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00" name="Freeform: Shape 99">
            <a:extLst>
              <a:ext uri="{FF2B5EF4-FFF2-40B4-BE49-F238E27FC236}">
                <a16:creationId xmlns:a16="http://schemas.microsoft.com/office/drawing/2014/main" id="{B837A741-359C-4539-9FC4-9D2726648F5E}"/>
              </a:ext>
            </a:extLst>
          </p:cNvPr>
          <p:cNvSpPr/>
          <p:nvPr/>
        </p:nvSpPr>
        <p:spPr>
          <a:xfrm>
            <a:off x="3157807" y="1289066"/>
            <a:ext cx="2342854" cy="1592555"/>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 name="connsiteX0" fmla="*/ 1374953 w 2297875"/>
              <a:gd name="connsiteY0" fmla="*/ 536328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374953 w 2297875"/>
              <a:gd name="connsiteY11" fmla="*/ 536328 h 1620982"/>
              <a:gd name="connsiteX0" fmla="*/ 1374953 w 2297875"/>
              <a:gd name="connsiteY0" fmla="*/ 536328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374953 w 2297875"/>
              <a:gd name="connsiteY11" fmla="*/ 536328 h 1620982"/>
              <a:gd name="connsiteX0" fmla="*/ 1374953 w 2312088"/>
              <a:gd name="connsiteY0" fmla="*/ 536328 h 1620982"/>
              <a:gd name="connsiteX1" fmla="*/ 2312088 w 2312088"/>
              <a:gd name="connsiteY1" fmla="*/ 599120 h 1620982"/>
              <a:gd name="connsiteX2" fmla="*/ 2286000 w 2312088"/>
              <a:gd name="connsiteY2" fmla="*/ 5937 h 1620982"/>
              <a:gd name="connsiteX3" fmla="*/ 1140031 w 2312088"/>
              <a:gd name="connsiteY3" fmla="*/ 0 h 1620982"/>
              <a:gd name="connsiteX4" fmla="*/ 1151906 w 2312088"/>
              <a:gd name="connsiteY4" fmla="*/ 831273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374953 w 2312088"/>
              <a:gd name="connsiteY11" fmla="*/ 536328 h 1620982"/>
              <a:gd name="connsiteX0" fmla="*/ 1374953 w 2312088"/>
              <a:gd name="connsiteY0" fmla="*/ 536328 h 1620982"/>
              <a:gd name="connsiteX1" fmla="*/ 2312088 w 2312088"/>
              <a:gd name="connsiteY1" fmla="*/ 599120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374953 w 2312088"/>
              <a:gd name="connsiteY11" fmla="*/ 536328 h 1620982"/>
              <a:gd name="connsiteX0" fmla="*/ 1261245 w 2312088"/>
              <a:gd name="connsiteY0" fmla="*/ 541066 h 1620982"/>
              <a:gd name="connsiteX1" fmla="*/ 2312088 w 2312088"/>
              <a:gd name="connsiteY1" fmla="*/ 599120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12088"/>
              <a:gd name="connsiteY0" fmla="*/ 541066 h 1620982"/>
              <a:gd name="connsiteX1" fmla="*/ 2312088 w 2312088"/>
              <a:gd name="connsiteY1" fmla="*/ 537528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12088"/>
              <a:gd name="connsiteY0" fmla="*/ 541066 h 1620982"/>
              <a:gd name="connsiteX1" fmla="*/ 2312088 w 2312088"/>
              <a:gd name="connsiteY1" fmla="*/ 537528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02613"/>
              <a:gd name="connsiteY0" fmla="*/ 541066 h 1620982"/>
              <a:gd name="connsiteX1" fmla="*/ 2302613 w 2302613"/>
              <a:gd name="connsiteY1" fmla="*/ 547003 h 1620982"/>
              <a:gd name="connsiteX2" fmla="*/ 2286000 w 2302613"/>
              <a:gd name="connsiteY2" fmla="*/ 5937 h 1620982"/>
              <a:gd name="connsiteX3" fmla="*/ 1140031 w 2302613"/>
              <a:gd name="connsiteY3" fmla="*/ 0 h 1620982"/>
              <a:gd name="connsiteX4" fmla="*/ 1147168 w 2302613"/>
              <a:gd name="connsiteY4" fmla="*/ 532790 h 1620982"/>
              <a:gd name="connsiteX5" fmla="*/ 890649 w 2302613"/>
              <a:gd name="connsiteY5" fmla="*/ 1377537 h 1620982"/>
              <a:gd name="connsiteX6" fmla="*/ 0 w 2302613"/>
              <a:gd name="connsiteY6" fmla="*/ 1377537 h 1620982"/>
              <a:gd name="connsiteX7" fmla="*/ 0 w 2302613"/>
              <a:gd name="connsiteY7" fmla="*/ 1620982 h 1620982"/>
              <a:gd name="connsiteX8" fmla="*/ 1145969 w 2302613"/>
              <a:gd name="connsiteY8" fmla="*/ 1609106 h 1620982"/>
              <a:gd name="connsiteX9" fmla="*/ 1145969 w 2302613"/>
              <a:gd name="connsiteY9" fmla="*/ 1365662 h 1620982"/>
              <a:gd name="connsiteX10" fmla="*/ 985652 w 2302613"/>
              <a:gd name="connsiteY10" fmla="*/ 1377537 h 1620982"/>
              <a:gd name="connsiteX11" fmla="*/ 1261245 w 2302613"/>
              <a:gd name="connsiteY11" fmla="*/ 541066 h 1620982"/>
              <a:gd name="connsiteX0" fmla="*/ 1261245 w 2309689"/>
              <a:gd name="connsiteY0" fmla="*/ 541066 h 1620982"/>
              <a:gd name="connsiteX1" fmla="*/ 2302613 w 2309689"/>
              <a:gd name="connsiteY1" fmla="*/ 547003 h 1620982"/>
              <a:gd name="connsiteX2" fmla="*/ 2309689 w 2309689"/>
              <a:gd name="connsiteY2" fmla="*/ 5937 h 1620982"/>
              <a:gd name="connsiteX3" fmla="*/ 1140031 w 2309689"/>
              <a:gd name="connsiteY3" fmla="*/ 0 h 1620982"/>
              <a:gd name="connsiteX4" fmla="*/ 1147168 w 2309689"/>
              <a:gd name="connsiteY4" fmla="*/ 532790 h 1620982"/>
              <a:gd name="connsiteX5" fmla="*/ 890649 w 2309689"/>
              <a:gd name="connsiteY5" fmla="*/ 1377537 h 1620982"/>
              <a:gd name="connsiteX6" fmla="*/ 0 w 2309689"/>
              <a:gd name="connsiteY6" fmla="*/ 1377537 h 1620982"/>
              <a:gd name="connsiteX7" fmla="*/ 0 w 2309689"/>
              <a:gd name="connsiteY7" fmla="*/ 1620982 h 1620982"/>
              <a:gd name="connsiteX8" fmla="*/ 1145969 w 2309689"/>
              <a:gd name="connsiteY8" fmla="*/ 1609106 h 1620982"/>
              <a:gd name="connsiteX9" fmla="*/ 1145969 w 2309689"/>
              <a:gd name="connsiteY9" fmla="*/ 1365662 h 1620982"/>
              <a:gd name="connsiteX10" fmla="*/ 985652 w 2309689"/>
              <a:gd name="connsiteY10" fmla="*/ 1377537 h 1620982"/>
              <a:gd name="connsiteX11" fmla="*/ 1261245 w 2309689"/>
              <a:gd name="connsiteY11" fmla="*/ 541066 h 1620982"/>
              <a:gd name="connsiteX0" fmla="*/ 1294410 w 2342854"/>
              <a:gd name="connsiteY0" fmla="*/ 541066 h 1620982"/>
              <a:gd name="connsiteX1" fmla="*/ 2335778 w 2342854"/>
              <a:gd name="connsiteY1" fmla="*/ 547003 h 1620982"/>
              <a:gd name="connsiteX2" fmla="*/ 2342854 w 2342854"/>
              <a:gd name="connsiteY2" fmla="*/ 5937 h 1620982"/>
              <a:gd name="connsiteX3" fmla="*/ 1173196 w 2342854"/>
              <a:gd name="connsiteY3" fmla="*/ 0 h 1620982"/>
              <a:gd name="connsiteX4" fmla="*/ 1180333 w 2342854"/>
              <a:gd name="connsiteY4" fmla="*/ 532790 h 1620982"/>
              <a:gd name="connsiteX5" fmla="*/ 923814 w 2342854"/>
              <a:gd name="connsiteY5" fmla="*/ 1377537 h 1620982"/>
              <a:gd name="connsiteX6" fmla="*/ 0 w 2342854"/>
              <a:gd name="connsiteY6" fmla="*/ 714242 h 1620982"/>
              <a:gd name="connsiteX7" fmla="*/ 33165 w 2342854"/>
              <a:gd name="connsiteY7" fmla="*/ 1620982 h 1620982"/>
              <a:gd name="connsiteX8" fmla="*/ 1179134 w 2342854"/>
              <a:gd name="connsiteY8" fmla="*/ 1609106 h 1620982"/>
              <a:gd name="connsiteX9" fmla="*/ 1179134 w 2342854"/>
              <a:gd name="connsiteY9" fmla="*/ 1365662 h 1620982"/>
              <a:gd name="connsiteX10" fmla="*/ 1018817 w 2342854"/>
              <a:gd name="connsiteY10" fmla="*/ 1377537 h 1620982"/>
              <a:gd name="connsiteX11" fmla="*/ 1294410 w 2342854"/>
              <a:gd name="connsiteY11" fmla="*/ 541066 h 1620982"/>
              <a:gd name="connsiteX0" fmla="*/ 1294410 w 2342854"/>
              <a:gd name="connsiteY0" fmla="*/ 541066 h 1609106"/>
              <a:gd name="connsiteX1" fmla="*/ 2335778 w 2342854"/>
              <a:gd name="connsiteY1" fmla="*/ 547003 h 1609106"/>
              <a:gd name="connsiteX2" fmla="*/ 2342854 w 2342854"/>
              <a:gd name="connsiteY2" fmla="*/ 5937 h 1609106"/>
              <a:gd name="connsiteX3" fmla="*/ 1173196 w 2342854"/>
              <a:gd name="connsiteY3" fmla="*/ 0 h 1609106"/>
              <a:gd name="connsiteX4" fmla="*/ 1180333 w 2342854"/>
              <a:gd name="connsiteY4" fmla="*/ 532790 h 1609106"/>
              <a:gd name="connsiteX5" fmla="*/ 923814 w 2342854"/>
              <a:gd name="connsiteY5" fmla="*/ 1377537 h 1609106"/>
              <a:gd name="connsiteX6" fmla="*/ 0 w 2342854"/>
              <a:gd name="connsiteY6" fmla="*/ 714242 h 1609106"/>
              <a:gd name="connsiteX7" fmla="*/ 0 w 2342854"/>
              <a:gd name="connsiteY7" fmla="*/ 1592555 h 1609106"/>
              <a:gd name="connsiteX8" fmla="*/ 1179134 w 2342854"/>
              <a:gd name="connsiteY8" fmla="*/ 1609106 h 1609106"/>
              <a:gd name="connsiteX9" fmla="*/ 1179134 w 2342854"/>
              <a:gd name="connsiteY9" fmla="*/ 1365662 h 1609106"/>
              <a:gd name="connsiteX10" fmla="*/ 1018817 w 2342854"/>
              <a:gd name="connsiteY10" fmla="*/ 1377537 h 1609106"/>
              <a:gd name="connsiteX11" fmla="*/ 1294410 w 2342854"/>
              <a:gd name="connsiteY11" fmla="*/ 541066 h 1609106"/>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923814 w 2342854"/>
              <a:gd name="connsiteY5" fmla="*/ 1377537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018817 w 2342854"/>
              <a:gd name="connsiteY10" fmla="*/ 1377537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018817 w 2342854"/>
              <a:gd name="connsiteY10" fmla="*/ 1377537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175165 w 2342854"/>
              <a:gd name="connsiteY10" fmla="*/ 1121694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175165 w 2342854"/>
              <a:gd name="connsiteY10" fmla="*/ 1121694 h 1592555"/>
              <a:gd name="connsiteX11" fmla="*/ 1294410 w 2342854"/>
              <a:gd name="connsiteY11" fmla="*/ 541066 h 159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2854" h="1592555">
                <a:moveTo>
                  <a:pt x="1294410" y="541066"/>
                </a:moveTo>
                <a:cubicBezTo>
                  <a:pt x="1682594" y="544624"/>
                  <a:pt x="2028137" y="529231"/>
                  <a:pt x="2335778" y="547003"/>
                </a:cubicBezTo>
                <a:cubicBezTo>
                  <a:pt x="2338137" y="366648"/>
                  <a:pt x="2340495" y="186292"/>
                  <a:pt x="2342854" y="5937"/>
                </a:cubicBezTo>
                <a:lnTo>
                  <a:pt x="1173196" y="0"/>
                </a:lnTo>
                <a:lnTo>
                  <a:pt x="1180333" y="532790"/>
                </a:lnTo>
                <a:lnTo>
                  <a:pt x="1127540" y="728455"/>
                </a:lnTo>
                <a:lnTo>
                  <a:pt x="0" y="714242"/>
                </a:lnTo>
                <a:lnTo>
                  <a:pt x="0" y="1592555"/>
                </a:lnTo>
                <a:lnTo>
                  <a:pt x="1169658" y="1590155"/>
                </a:lnTo>
                <a:lnTo>
                  <a:pt x="1179134" y="1365662"/>
                </a:lnTo>
                <a:lnTo>
                  <a:pt x="1175165" y="1121694"/>
                </a:lnTo>
                <a:cubicBezTo>
                  <a:pt x="1148584" y="819181"/>
                  <a:pt x="1254662" y="734609"/>
                  <a:pt x="1294410" y="541066"/>
                </a:cubicBez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3" name="Line 51">
            <a:extLst>
              <a:ext uri="{FF2B5EF4-FFF2-40B4-BE49-F238E27FC236}">
                <a16:creationId xmlns:a16="http://schemas.microsoft.com/office/drawing/2014/main" id="{9D03EC6B-60A5-402C-82CE-A5A93868DEB4}"/>
              </a:ext>
            </a:extLst>
          </p:cNvPr>
          <p:cNvSpPr>
            <a:spLocks noChangeShapeType="1"/>
          </p:cNvSpPr>
          <p:nvPr/>
        </p:nvSpPr>
        <p:spPr bwMode="auto">
          <a:xfrm>
            <a:off x="286740" y="437490"/>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04" name="Text Box 55">
            <a:extLst>
              <a:ext uri="{FF2B5EF4-FFF2-40B4-BE49-F238E27FC236}">
                <a16:creationId xmlns:a16="http://schemas.microsoft.com/office/drawing/2014/main" id="{8D046A32-F092-4B11-B16A-9AA8F226435E}"/>
              </a:ext>
            </a:extLst>
          </p:cNvPr>
          <p:cNvSpPr txBox="1">
            <a:spLocks noChangeArrowheads="1"/>
          </p:cNvSpPr>
          <p:nvPr/>
        </p:nvSpPr>
        <p:spPr bwMode="auto">
          <a:xfrm>
            <a:off x="431202" y="510515"/>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105" name="Text Box 56">
            <a:extLst>
              <a:ext uri="{FF2B5EF4-FFF2-40B4-BE49-F238E27FC236}">
                <a16:creationId xmlns:a16="http://schemas.microsoft.com/office/drawing/2014/main" id="{0A9AA90F-5F6F-4853-A1A9-251B90F37773}"/>
              </a:ext>
            </a:extLst>
          </p:cNvPr>
          <p:cNvSpPr txBox="1">
            <a:spLocks noChangeArrowheads="1"/>
          </p:cNvSpPr>
          <p:nvPr/>
        </p:nvSpPr>
        <p:spPr bwMode="auto">
          <a:xfrm>
            <a:off x="1583727" y="962835"/>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6" name="Text Box 57">
            <a:extLst>
              <a:ext uri="{FF2B5EF4-FFF2-40B4-BE49-F238E27FC236}">
                <a16:creationId xmlns:a16="http://schemas.microsoft.com/office/drawing/2014/main" id="{048BAF1E-533B-4D47-8EA6-E1411E10B280}"/>
              </a:ext>
            </a:extLst>
          </p:cNvPr>
          <p:cNvSpPr txBox="1">
            <a:spLocks noChangeArrowheads="1"/>
          </p:cNvSpPr>
          <p:nvPr/>
        </p:nvSpPr>
        <p:spPr bwMode="auto">
          <a:xfrm>
            <a:off x="1583727" y="510515"/>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107" name="Text Box 58">
            <a:extLst>
              <a:ext uri="{FF2B5EF4-FFF2-40B4-BE49-F238E27FC236}">
                <a16:creationId xmlns:a16="http://schemas.microsoft.com/office/drawing/2014/main" id="{B57012EB-4122-414A-8E03-0C183C3FB075}"/>
              </a:ext>
            </a:extLst>
          </p:cNvPr>
          <p:cNvSpPr txBox="1">
            <a:spLocks noChangeArrowheads="1"/>
          </p:cNvSpPr>
          <p:nvPr/>
        </p:nvSpPr>
        <p:spPr bwMode="auto">
          <a:xfrm>
            <a:off x="1583727" y="1322875"/>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08" name="Text Box 60">
            <a:extLst>
              <a:ext uri="{FF2B5EF4-FFF2-40B4-BE49-F238E27FC236}">
                <a16:creationId xmlns:a16="http://schemas.microsoft.com/office/drawing/2014/main" id="{118F4B17-1DED-4C2A-AA64-A0D042F39700}"/>
              </a:ext>
            </a:extLst>
          </p:cNvPr>
          <p:cNvSpPr txBox="1">
            <a:spLocks noChangeArrowheads="1"/>
          </p:cNvSpPr>
          <p:nvPr/>
        </p:nvSpPr>
        <p:spPr bwMode="auto">
          <a:xfrm>
            <a:off x="431947" y="1229653"/>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10" name="Text Box 61">
            <a:extLst>
              <a:ext uri="{FF2B5EF4-FFF2-40B4-BE49-F238E27FC236}">
                <a16:creationId xmlns:a16="http://schemas.microsoft.com/office/drawing/2014/main" id="{E4D3401E-EC7C-40A6-83E1-761DE40E5564}"/>
              </a:ext>
            </a:extLst>
          </p:cNvPr>
          <p:cNvSpPr txBox="1">
            <a:spLocks noChangeArrowheads="1"/>
          </p:cNvSpPr>
          <p:nvPr/>
        </p:nvSpPr>
        <p:spPr bwMode="auto">
          <a:xfrm>
            <a:off x="431947" y="1877353"/>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11" name="Text Box 62">
            <a:extLst>
              <a:ext uri="{FF2B5EF4-FFF2-40B4-BE49-F238E27FC236}">
                <a16:creationId xmlns:a16="http://schemas.microsoft.com/office/drawing/2014/main" id="{403718C2-9F27-484B-B614-21E9FFFCC210}"/>
              </a:ext>
            </a:extLst>
          </p:cNvPr>
          <p:cNvSpPr txBox="1">
            <a:spLocks noChangeArrowheads="1"/>
          </p:cNvSpPr>
          <p:nvPr/>
        </p:nvSpPr>
        <p:spPr bwMode="auto">
          <a:xfrm>
            <a:off x="431202" y="1447140"/>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12" name="Text Box 63">
            <a:extLst>
              <a:ext uri="{FF2B5EF4-FFF2-40B4-BE49-F238E27FC236}">
                <a16:creationId xmlns:a16="http://schemas.microsoft.com/office/drawing/2014/main" id="{A4D3E75C-3BC7-40BB-8EE5-DD7EF7282D2A}"/>
              </a:ext>
            </a:extLst>
          </p:cNvPr>
          <p:cNvSpPr txBox="1">
            <a:spLocks noChangeArrowheads="1"/>
          </p:cNvSpPr>
          <p:nvPr/>
        </p:nvSpPr>
        <p:spPr bwMode="auto">
          <a:xfrm>
            <a:off x="1583727" y="1554296"/>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13" name="Text Box 64">
            <a:extLst>
              <a:ext uri="{FF2B5EF4-FFF2-40B4-BE49-F238E27FC236}">
                <a16:creationId xmlns:a16="http://schemas.microsoft.com/office/drawing/2014/main" id="{3DC62567-B5D3-4737-BEB3-3B27CFAE5A27}"/>
              </a:ext>
            </a:extLst>
          </p:cNvPr>
          <p:cNvSpPr txBox="1">
            <a:spLocks noChangeArrowheads="1"/>
          </p:cNvSpPr>
          <p:nvPr/>
        </p:nvSpPr>
        <p:spPr bwMode="auto">
          <a:xfrm>
            <a:off x="1583727" y="1805915"/>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14" name="Text Box 72">
            <a:extLst>
              <a:ext uri="{FF2B5EF4-FFF2-40B4-BE49-F238E27FC236}">
                <a16:creationId xmlns:a16="http://schemas.microsoft.com/office/drawing/2014/main" id="{D6B6CCDA-3D47-4794-9FA5-356135B6BA72}"/>
              </a:ext>
            </a:extLst>
          </p:cNvPr>
          <p:cNvSpPr txBox="1">
            <a:spLocks noChangeArrowheads="1"/>
          </p:cNvSpPr>
          <p:nvPr/>
        </p:nvSpPr>
        <p:spPr bwMode="auto">
          <a:xfrm>
            <a:off x="1583727" y="2094840"/>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115" name="Text Box 73">
            <a:extLst>
              <a:ext uri="{FF2B5EF4-FFF2-40B4-BE49-F238E27FC236}">
                <a16:creationId xmlns:a16="http://schemas.microsoft.com/office/drawing/2014/main" id="{4E68E33A-833F-41C6-9FAB-7EFF8883BCB5}"/>
              </a:ext>
            </a:extLst>
          </p:cNvPr>
          <p:cNvSpPr txBox="1">
            <a:spLocks noChangeArrowheads="1"/>
          </p:cNvSpPr>
          <p:nvPr/>
        </p:nvSpPr>
        <p:spPr bwMode="auto">
          <a:xfrm>
            <a:off x="427288" y="2347508"/>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116" name="Line 52">
            <a:extLst>
              <a:ext uri="{FF2B5EF4-FFF2-40B4-BE49-F238E27FC236}">
                <a16:creationId xmlns:a16="http://schemas.microsoft.com/office/drawing/2014/main" id="{D7C19D1E-F1AC-41A8-80DC-486E1ED84C0C}"/>
              </a:ext>
            </a:extLst>
          </p:cNvPr>
          <p:cNvSpPr>
            <a:spLocks noChangeShapeType="1"/>
          </p:cNvSpPr>
          <p:nvPr/>
        </p:nvSpPr>
        <p:spPr bwMode="auto">
          <a:xfrm>
            <a:off x="1583727" y="437490"/>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17" name="TextBox 116">
            <a:extLst>
              <a:ext uri="{FF2B5EF4-FFF2-40B4-BE49-F238E27FC236}">
                <a16:creationId xmlns:a16="http://schemas.microsoft.com/office/drawing/2014/main" id="{32EFD4CA-D6CF-42F6-8CBF-0B00E036C5B7}"/>
              </a:ext>
            </a:extLst>
          </p:cNvPr>
          <p:cNvSpPr txBox="1"/>
          <p:nvPr/>
        </p:nvSpPr>
        <p:spPr>
          <a:xfrm>
            <a:off x="1437658" y="97885"/>
            <a:ext cx="333746" cy="369332"/>
          </a:xfrm>
          <a:prstGeom prst="rect">
            <a:avLst/>
          </a:prstGeom>
          <a:noFill/>
        </p:spPr>
        <p:txBody>
          <a:bodyPr wrap="none" rtlCol="0">
            <a:spAutoFit/>
          </a:bodyPr>
          <a:lstStyle/>
          <a:p>
            <a:r>
              <a:rPr lang="nl-BE" dirty="0"/>
              <a:t>N</a:t>
            </a:r>
          </a:p>
        </p:txBody>
      </p:sp>
      <p:sp>
        <p:nvSpPr>
          <p:cNvPr id="118" name="Freeform: Shape 117">
            <a:extLst>
              <a:ext uri="{FF2B5EF4-FFF2-40B4-BE49-F238E27FC236}">
                <a16:creationId xmlns:a16="http://schemas.microsoft.com/office/drawing/2014/main" id="{E4D05AE2-FE5E-4F41-8C30-E28CDA7E9A00}"/>
              </a:ext>
            </a:extLst>
          </p:cNvPr>
          <p:cNvSpPr/>
          <p:nvPr/>
        </p:nvSpPr>
        <p:spPr>
          <a:xfrm>
            <a:off x="435514" y="976278"/>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9" name="TextBox 118">
            <a:extLst>
              <a:ext uri="{FF2B5EF4-FFF2-40B4-BE49-F238E27FC236}">
                <a16:creationId xmlns:a16="http://schemas.microsoft.com/office/drawing/2014/main" id="{399C860C-0ACC-4B84-8B22-58CAD895297C}"/>
              </a:ext>
            </a:extLst>
          </p:cNvPr>
          <p:cNvSpPr txBox="1"/>
          <p:nvPr/>
        </p:nvSpPr>
        <p:spPr>
          <a:xfrm rot="5400000">
            <a:off x="2359194" y="1200014"/>
            <a:ext cx="1013483" cy="369332"/>
          </a:xfrm>
          <a:prstGeom prst="rect">
            <a:avLst/>
          </a:prstGeom>
          <a:noFill/>
        </p:spPr>
        <p:txBody>
          <a:bodyPr wrap="none" rtlCol="0">
            <a:spAutoFit/>
          </a:bodyPr>
          <a:lstStyle/>
          <a:p>
            <a:r>
              <a:rPr lang="nl-BE" dirty="0">
                <a:solidFill>
                  <a:srgbClr val="00B050"/>
                </a:solidFill>
              </a:rPr>
              <a:t>Net-cash</a:t>
            </a:r>
          </a:p>
        </p:txBody>
      </p:sp>
      <p:sp>
        <p:nvSpPr>
          <p:cNvPr id="121" name="Freeform: Shape 120">
            <a:extLst>
              <a:ext uri="{FF2B5EF4-FFF2-40B4-BE49-F238E27FC236}">
                <a16:creationId xmlns:a16="http://schemas.microsoft.com/office/drawing/2014/main" id="{B58A3C2A-5FB8-4DAE-B9D9-0955550C675E}"/>
              </a:ext>
            </a:extLst>
          </p:cNvPr>
          <p:cNvSpPr/>
          <p:nvPr/>
        </p:nvSpPr>
        <p:spPr>
          <a:xfrm>
            <a:off x="417701" y="1231597"/>
            <a:ext cx="1163782" cy="111034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10343">
                <a:moveTo>
                  <a:pt x="5937" y="0"/>
                </a:moveTo>
                <a:lnTo>
                  <a:pt x="1163782" y="5938"/>
                </a:lnTo>
                <a:lnTo>
                  <a:pt x="1140031" y="581891"/>
                </a:lnTo>
                <a:lnTo>
                  <a:pt x="896587" y="1110343"/>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2" name="Freeform: Shape 121">
            <a:extLst>
              <a:ext uri="{FF2B5EF4-FFF2-40B4-BE49-F238E27FC236}">
                <a16:creationId xmlns:a16="http://schemas.microsoft.com/office/drawing/2014/main" id="{F2F55BE2-E5B0-424B-A076-19A2B3BF9F82}"/>
              </a:ext>
            </a:extLst>
          </p:cNvPr>
          <p:cNvSpPr/>
          <p:nvPr/>
        </p:nvSpPr>
        <p:spPr>
          <a:xfrm>
            <a:off x="1438978" y="1806122"/>
            <a:ext cx="1306286" cy="801584"/>
          </a:xfrm>
          <a:custGeom>
            <a:avLst/>
            <a:gdLst>
              <a:gd name="connsiteX0" fmla="*/ 0 w 1306286"/>
              <a:gd name="connsiteY0" fmla="*/ 522514 h 801584"/>
              <a:gd name="connsiteX1" fmla="*/ 154379 w 1306286"/>
              <a:gd name="connsiteY1" fmla="*/ 522514 h 801584"/>
              <a:gd name="connsiteX2" fmla="*/ 160317 w 1306286"/>
              <a:gd name="connsiteY2" fmla="*/ 795647 h 801584"/>
              <a:gd name="connsiteX3" fmla="*/ 1288473 w 1306286"/>
              <a:gd name="connsiteY3" fmla="*/ 801584 h 801584"/>
              <a:gd name="connsiteX4" fmla="*/ 1306286 w 1306286"/>
              <a:gd name="connsiteY4" fmla="*/ 0 h 801584"/>
              <a:gd name="connsiteX5" fmla="*/ 285008 w 1306286"/>
              <a:gd name="connsiteY5" fmla="*/ 17813 h 801584"/>
              <a:gd name="connsiteX6" fmla="*/ 0 w 1306286"/>
              <a:gd name="connsiteY6" fmla="*/ 522514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286" h="801584">
                <a:moveTo>
                  <a:pt x="0" y="522514"/>
                </a:moveTo>
                <a:lnTo>
                  <a:pt x="154379" y="522514"/>
                </a:lnTo>
                <a:lnTo>
                  <a:pt x="160317" y="795647"/>
                </a:lnTo>
                <a:lnTo>
                  <a:pt x="1288473" y="801584"/>
                </a:lnTo>
                <a:lnTo>
                  <a:pt x="1306286" y="0"/>
                </a:lnTo>
                <a:lnTo>
                  <a:pt x="285008" y="17813"/>
                </a:lnTo>
                <a:lnTo>
                  <a:pt x="0" y="522514"/>
                </a:lnTo>
                <a:close/>
              </a:path>
            </a:pathLst>
          </a:custGeom>
          <a:solidFill>
            <a:srgbClr val="4472C4">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3" name="Rectangle 122">
            <a:extLst>
              <a:ext uri="{FF2B5EF4-FFF2-40B4-BE49-F238E27FC236}">
                <a16:creationId xmlns:a16="http://schemas.microsoft.com/office/drawing/2014/main" id="{31BD21D8-68A6-4B3C-BC34-BBA1501FD059}"/>
              </a:ext>
            </a:extLst>
          </p:cNvPr>
          <p:cNvSpPr/>
          <p:nvPr/>
        </p:nvSpPr>
        <p:spPr>
          <a:xfrm>
            <a:off x="429926" y="515432"/>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4" name="TextBox 123">
            <a:extLst>
              <a:ext uri="{FF2B5EF4-FFF2-40B4-BE49-F238E27FC236}">
                <a16:creationId xmlns:a16="http://schemas.microsoft.com/office/drawing/2014/main" id="{9CDDD5AA-07BF-4625-A7E7-CA7F85036A60}"/>
              </a:ext>
            </a:extLst>
          </p:cNvPr>
          <p:cNvSpPr txBox="1"/>
          <p:nvPr/>
        </p:nvSpPr>
        <p:spPr>
          <a:xfrm>
            <a:off x="4050861" y="105714"/>
            <a:ext cx="566181" cy="369332"/>
          </a:xfrm>
          <a:prstGeom prst="rect">
            <a:avLst/>
          </a:prstGeom>
          <a:noFill/>
        </p:spPr>
        <p:txBody>
          <a:bodyPr wrap="none" rtlCol="0">
            <a:spAutoFit/>
          </a:bodyPr>
          <a:lstStyle/>
          <a:p>
            <a:r>
              <a:rPr lang="nl-BE" dirty="0"/>
              <a:t>N+1</a:t>
            </a:r>
          </a:p>
        </p:txBody>
      </p:sp>
      <p:sp>
        <p:nvSpPr>
          <p:cNvPr id="126" name="Text Box 57">
            <a:extLst>
              <a:ext uri="{FF2B5EF4-FFF2-40B4-BE49-F238E27FC236}">
                <a16:creationId xmlns:a16="http://schemas.microsoft.com/office/drawing/2014/main" id="{50CBEC9B-5AA7-4B4F-BE78-82E968DB34EB}"/>
              </a:ext>
            </a:extLst>
          </p:cNvPr>
          <p:cNvSpPr txBox="1">
            <a:spLocks noChangeArrowheads="1"/>
          </p:cNvSpPr>
          <p:nvPr/>
        </p:nvSpPr>
        <p:spPr bwMode="auto">
          <a:xfrm>
            <a:off x="7297848" y="526697"/>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sp>
        <p:nvSpPr>
          <p:cNvPr id="130" name="Text Box 73">
            <a:extLst>
              <a:ext uri="{FF2B5EF4-FFF2-40B4-BE49-F238E27FC236}">
                <a16:creationId xmlns:a16="http://schemas.microsoft.com/office/drawing/2014/main" id="{CC260753-99B1-4038-AD91-B0AEF9034160}"/>
              </a:ext>
            </a:extLst>
          </p:cNvPr>
          <p:cNvSpPr txBox="1">
            <a:spLocks noChangeArrowheads="1"/>
          </p:cNvSpPr>
          <p:nvPr/>
        </p:nvSpPr>
        <p:spPr bwMode="auto">
          <a:xfrm>
            <a:off x="6098651" y="1585927"/>
            <a:ext cx="1152525" cy="176714"/>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Investeringen</a:t>
            </a:r>
          </a:p>
        </p:txBody>
      </p:sp>
      <p:sp>
        <p:nvSpPr>
          <p:cNvPr id="131" name="Text Box 57">
            <a:extLst>
              <a:ext uri="{FF2B5EF4-FFF2-40B4-BE49-F238E27FC236}">
                <a16:creationId xmlns:a16="http://schemas.microsoft.com/office/drawing/2014/main" id="{093916F2-973B-44D2-AE6E-59F243102689}"/>
              </a:ext>
            </a:extLst>
          </p:cNvPr>
          <p:cNvSpPr txBox="1">
            <a:spLocks noChangeArrowheads="1"/>
          </p:cNvSpPr>
          <p:nvPr/>
        </p:nvSpPr>
        <p:spPr bwMode="auto">
          <a:xfrm>
            <a:off x="7297848" y="810035"/>
            <a:ext cx="1150938" cy="351106"/>
          </a:xfrm>
          <a:prstGeom prst="rect">
            <a:avLst/>
          </a:prstGeom>
          <a:solidFill>
            <a:schemeClr val="accent2">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Afschrijvingen</a:t>
            </a:r>
          </a:p>
        </p:txBody>
      </p:sp>
      <p:sp>
        <p:nvSpPr>
          <p:cNvPr id="132" name="Text Box 73">
            <a:extLst>
              <a:ext uri="{FF2B5EF4-FFF2-40B4-BE49-F238E27FC236}">
                <a16:creationId xmlns:a16="http://schemas.microsoft.com/office/drawing/2014/main" id="{0A92BFEA-D12E-4E43-9A79-FEF5D4B000C0}"/>
              </a:ext>
            </a:extLst>
          </p:cNvPr>
          <p:cNvSpPr txBox="1">
            <a:spLocks noChangeArrowheads="1"/>
          </p:cNvSpPr>
          <p:nvPr/>
        </p:nvSpPr>
        <p:spPr bwMode="auto">
          <a:xfrm>
            <a:off x="7297848" y="1172552"/>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sp>
        <p:nvSpPr>
          <p:cNvPr id="133" name="Text Box 73">
            <a:extLst>
              <a:ext uri="{FF2B5EF4-FFF2-40B4-BE49-F238E27FC236}">
                <a16:creationId xmlns:a16="http://schemas.microsoft.com/office/drawing/2014/main" id="{78A36C03-26E6-469F-923D-0B271382E11F}"/>
              </a:ext>
            </a:extLst>
          </p:cNvPr>
          <p:cNvSpPr txBox="1">
            <a:spLocks noChangeArrowheads="1"/>
          </p:cNvSpPr>
          <p:nvPr/>
        </p:nvSpPr>
        <p:spPr bwMode="auto">
          <a:xfrm>
            <a:off x="6096164" y="1168871"/>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sp>
        <p:nvSpPr>
          <p:cNvPr id="134" name="Text Box 58">
            <a:extLst>
              <a:ext uri="{FF2B5EF4-FFF2-40B4-BE49-F238E27FC236}">
                <a16:creationId xmlns:a16="http://schemas.microsoft.com/office/drawing/2014/main" id="{90DA6C56-8F78-44E0-8933-4921C06BB70A}"/>
              </a:ext>
            </a:extLst>
          </p:cNvPr>
          <p:cNvSpPr txBox="1">
            <a:spLocks noChangeArrowheads="1"/>
          </p:cNvSpPr>
          <p:nvPr/>
        </p:nvSpPr>
        <p:spPr bwMode="auto">
          <a:xfrm>
            <a:off x="6099728" y="943768"/>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terugbet</a:t>
            </a:r>
            <a:r>
              <a:rPr lang="nl-NL" sz="1000" dirty="0"/>
              <a:t>. LT &lt;1Y</a:t>
            </a:r>
          </a:p>
          <a:p>
            <a:pPr algn="ctr" eaLnBrk="1" hangingPunct="1"/>
            <a:endParaRPr lang="nl-NL" sz="1200" dirty="0"/>
          </a:p>
        </p:txBody>
      </p:sp>
      <p:sp>
        <p:nvSpPr>
          <p:cNvPr id="135" name="Text Box 57">
            <a:extLst>
              <a:ext uri="{FF2B5EF4-FFF2-40B4-BE49-F238E27FC236}">
                <a16:creationId xmlns:a16="http://schemas.microsoft.com/office/drawing/2014/main" id="{D79F2056-1021-4A03-9DF8-07C59C179791}"/>
              </a:ext>
            </a:extLst>
          </p:cNvPr>
          <p:cNvSpPr txBox="1">
            <a:spLocks noChangeArrowheads="1"/>
          </p:cNvSpPr>
          <p:nvPr/>
        </p:nvSpPr>
        <p:spPr bwMode="auto">
          <a:xfrm>
            <a:off x="6097883" y="522060"/>
            <a:ext cx="1150938" cy="416296"/>
          </a:xfrm>
          <a:prstGeom prst="rect">
            <a:avLst/>
          </a:prstGeom>
          <a:solidFill>
            <a:srgbClr val="FF99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sp>
        <p:nvSpPr>
          <p:cNvPr id="136" name="Text Box 73">
            <a:extLst>
              <a:ext uri="{FF2B5EF4-FFF2-40B4-BE49-F238E27FC236}">
                <a16:creationId xmlns:a16="http://schemas.microsoft.com/office/drawing/2014/main" id="{ED23ADA7-737E-4683-82FD-52634C25EF60}"/>
              </a:ext>
            </a:extLst>
          </p:cNvPr>
          <p:cNvSpPr txBox="1">
            <a:spLocks noChangeArrowheads="1"/>
          </p:cNvSpPr>
          <p:nvPr/>
        </p:nvSpPr>
        <p:spPr bwMode="auto">
          <a:xfrm>
            <a:off x="7297848" y="1583977"/>
            <a:ext cx="1152525" cy="164208"/>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 </a:t>
            </a:r>
            <a:r>
              <a:rPr lang="nl-NL" sz="1000" dirty="0" err="1"/>
              <a:t>inv</a:t>
            </a:r>
            <a:r>
              <a:rPr lang="nl-NL" sz="1000" dirty="0"/>
              <a:t>.</a:t>
            </a:r>
          </a:p>
        </p:txBody>
      </p:sp>
    </p:spTree>
    <p:extLst>
      <p:ext uri="{BB962C8B-B14F-4D97-AF65-F5344CB8AC3E}">
        <p14:creationId xmlns:p14="http://schemas.microsoft.com/office/powerpoint/2010/main" val="281920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fade">
                                      <p:cBhvr>
                                        <p:cTn id="29" dur="2000"/>
                                        <p:tgtEl>
                                          <p:spTgt spid="134"/>
                                        </p:tgtEl>
                                      </p:cBhvr>
                                    </p:animEffect>
                                  </p:childTnLst>
                                </p:cTn>
                              </p:par>
                              <p:par>
                                <p:cTn id="30" presetID="10" presetClass="exit" presetSubtype="0" fill="hold" grpId="0" nodeType="withEffect">
                                  <p:stCondLst>
                                    <p:cond delay="0"/>
                                  </p:stCondLst>
                                  <p:childTnLst>
                                    <p:animEffect transition="out" filter="fade">
                                      <p:cBhvr>
                                        <p:cTn id="31" dur="500"/>
                                        <p:tgtEl>
                                          <p:spTgt spid="135"/>
                                        </p:tgtEl>
                                      </p:cBhvr>
                                    </p:animEffect>
                                    <p:set>
                                      <p:cBhvr>
                                        <p:cTn id="32" dur="1" fill="hold">
                                          <p:stCondLst>
                                            <p:cond delay="499"/>
                                          </p:stCondLst>
                                        </p:cTn>
                                        <p:tgtEl>
                                          <p:spTgt spid="1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18" grpId="0" animBg="1"/>
      <p:bldP spid="119" grpId="0"/>
      <p:bldP spid="121" grpId="0" animBg="1"/>
      <p:bldP spid="122" grpId="0" animBg="1"/>
      <p:bldP spid="123" grpId="0" animBg="1"/>
      <p:bldP spid="134" grpId="0" animBg="1"/>
      <p:bldP spid="1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73">
            <a:extLst>
              <a:ext uri="{FF2B5EF4-FFF2-40B4-BE49-F238E27FC236}">
                <a16:creationId xmlns:a16="http://schemas.microsoft.com/office/drawing/2014/main" id="{0D7DEDFB-FFC4-429B-B3E4-704820B1ABE3}"/>
              </a:ext>
            </a:extLst>
          </p:cNvPr>
          <p:cNvSpPr txBox="1">
            <a:spLocks noChangeArrowheads="1"/>
          </p:cNvSpPr>
          <p:nvPr/>
        </p:nvSpPr>
        <p:spPr bwMode="auto">
          <a:xfrm>
            <a:off x="6099331" y="5046392"/>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3" name="Footer Placeholder 2"/>
          <p:cNvSpPr>
            <a:spLocks noGrp="1"/>
          </p:cNvSpPr>
          <p:nvPr>
            <p:ph type="ftr" sz="quarter" idx="11"/>
          </p:nvPr>
        </p:nvSpPr>
        <p:spPr>
          <a:xfrm>
            <a:off x="3028950" y="6347298"/>
            <a:ext cx="3086100" cy="365125"/>
          </a:xfrm>
        </p:spPr>
        <p:txBody>
          <a:bodyPr/>
          <a:lstStyle/>
          <a:p>
            <a:endParaRPr kumimoji="0" lang="en-US"/>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56719"/>
            <a:ext cx="1115616" cy="710556"/>
          </a:xfrm>
          <a:prstGeom prst="rect">
            <a:avLst/>
          </a:prstGeom>
        </p:spPr>
      </p:pic>
      <p:sp>
        <p:nvSpPr>
          <p:cNvPr id="6" name="Line 51"/>
          <p:cNvSpPr>
            <a:spLocks noChangeShapeType="1"/>
          </p:cNvSpPr>
          <p:nvPr/>
        </p:nvSpPr>
        <p:spPr bwMode="auto">
          <a:xfrm>
            <a:off x="3033932"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3178394" y="519982"/>
            <a:ext cx="1152525" cy="35544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96" name="Rectangle 95">
            <a:extLst>
              <a:ext uri="{FF2B5EF4-FFF2-40B4-BE49-F238E27FC236}">
                <a16:creationId xmlns:a16="http://schemas.microsoft.com/office/drawing/2014/main" id="{0669F2CF-8FEF-4E75-8DF2-0165C2EE9541}"/>
              </a:ext>
            </a:extLst>
          </p:cNvPr>
          <p:cNvSpPr/>
          <p:nvPr/>
        </p:nvSpPr>
        <p:spPr>
          <a:xfrm>
            <a:off x="3177118" y="524899"/>
            <a:ext cx="1149887" cy="514929"/>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Line 51">
            <a:extLst>
              <a:ext uri="{FF2B5EF4-FFF2-40B4-BE49-F238E27FC236}">
                <a16:creationId xmlns:a16="http://schemas.microsoft.com/office/drawing/2014/main" id="{AA54A378-229F-4D12-9A95-66796A7C8F73}"/>
              </a:ext>
            </a:extLst>
          </p:cNvPr>
          <p:cNvSpPr>
            <a:spLocks noChangeShapeType="1"/>
          </p:cNvSpPr>
          <p:nvPr/>
        </p:nvSpPr>
        <p:spPr bwMode="auto">
          <a:xfrm>
            <a:off x="5969969" y="458948"/>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5" name="TextBox 34">
            <a:extLst>
              <a:ext uri="{FF2B5EF4-FFF2-40B4-BE49-F238E27FC236}">
                <a16:creationId xmlns:a16="http://schemas.microsoft.com/office/drawing/2014/main" id="{701A7D1D-70A2-4607-A5CE-2A3AB424DCA3}"/>
              </a:ext>
            </a:extLst>
          </p:cNvPr>
          <p:cNvSpPr txBox="1"/>
          <p:nvPr/>
        </p:nvSpPr>
        <p:spPr>
          <a:xfrm>
            <a:off x="6777321" y="143477"/>
            <a:ext cx="1041054" cy="369332"/>
          </a:xfrm>
          <a:prstGeom prst="rect">
            <a:avLst/>
          </a:prstGeom>
          <a:noFill/>
        </p:spPr>
        <p:txBody>
          <a:bodyPr wrap="none" rtlCol="0">
            <a:spAutoFit/>
          </a:bodyPr>
          <a:lstStyle/>
          <a:p>
            <a:r>
              <a:rPr lang="nl-BE" dirty="0"/>
              <a:t>Net-Cash</a:t>
            </a:r>
          </a:p>
        </p:txBody>
      </p:sp>
      <p:sp>
        <p:nvSpPr>
          <p:cNvPr id="36" name="TextBox 35">
            <a:extLst>
              <a:ext uri="{FF2B5EF4-FFF2-40B4-BE49-F238E27FC236}">
                <a16:creationId xmlns:a16="http://schemas.microsoft.com/office/drawing/2014/main" id="{BDED839C-EA03-4484-95E5-E46DDAC80AFE}"/>
              </a:ext>
            </a:extLst>
          </p:cNvPr>
          <p:cNvSpPr txBox="1"/>
          <p:nvPr/>
        </p:nvSpPr>
        <p:spPr>
          <a:xfrm>
            <a:off x="3577072" y="89616"/>
            <a:ext cx="1701107" cy="369332"/>
          </a:xfrm>
          <a:prstGeom prst="rect">
            <a:avLst/>
          </a:prstGeom>
          <a:noFill/>
        </p:spPr>
        <p:txBody>
          <a:bodyPr wrap="none" rtlCol="0">
            <a:spAutoFit/>
          </a:bodyPr>
          <a:lstStyle/>
          <a:p>
            <a:r>
              <a:rPr lang="nl-BE" dirty="0"/>
              <a:t>Enterprise </a:t>
            </a:r>
            <a:r>
              <a:rPr lang="nl-BE" dirty="0" err="1"/>
              <a:t>value</a:t>
            </a:r>
            <a:endParaRPr lang="nl-BE" dirty="0"/>
          </a:p>
        </p:txBody>
      </p:sp>
      <p:sp>
        <p:nvSpPr>
          <p:cNvPr id="37" name="Line 51">
            <a:extLst>
              <a:ext uri="{FF2B5EF4-FFF2-40B4-BE49-F238E27FC236}">
                <a16:creationId xmlns:a16="http://schemas.microsoft.com/office/drawing/2014/main" id="{D89DA65D-55C8-4A37-8057-627C684A1083}"/>
              </a:ext>
            </a:extLst>
          </p:cNvPr>
          <p:cNvSpPr>
            <a:spLocks noChangeShapeType="1"/>
          </p:cNvSpPr>
          <p:nvPr/>
        </p:nvSpPr>
        <p:spPr bwMode="auto">
          <a:xfrm>
            <a:off x="190124" y="44695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8" name="Line 52">
            <a:extLst>
              <a:ext uri="{FF2B5EF4-FFF2-40B4-BE49-F238E27FC236}">
                <a16:creationId xmlns:a16="http://schemas.microsoft.com/office/drawing/2014/main" id="{ADE1A5E0-4A29-4ADD-A8DF-C770FFC8DC42}"/>
              </a:ext>
            </a:extLst>
          </p:cNvPr>
          <p:cNvSpPr>
            <a:spLocks noChangeShapeType="1"/>
          </p:cNvSpPr>
          <p:nvPr/>
        </p:nvSpPr>
        <p:spPr bwMode="auto">
          <a:xfrm>
            <a:off x="1487111" y="44695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9" name="TextBox 38">
            <a:extLst>
              <a:ext uri="{FF2B5EF4-FFF2-40B4-BE49-F238E27FC236}">
                <a16:creationId xmlns:a16="http://schemas.microsoft.com/office/drawing/2014/main" id="{78368CEE-27A0-4A93-8484-DCD5B1CA3A91}"/>
              </a:ext>
            </a:extLst>
          </p:cNvPr>
          <p:cNvSpPr txBox="1"/>
          <p:nvPr/>
        </p:nvSpPr>
        <p:spPr>
          <a:xfrm>
            <a:off x="1095184" y="89616"/>
            <a:ext cx="771173" cy="369332"/>
          </a:xfrm>
          <a:prstGeom prst="rect">
            <a:avLst/>
          </a:prstGeom>
          <a:noFill/>
        </p:spPr>
        <p:txBody>
          <a:bodyPr wrap="none" rtlCol="0">
            <a:spAutoFit/>
          </a:bodyPr>
          <a:lstStyle/>
          <a:p>
            <a:r>
              <a:rPr lang="nl-BE" dirty="0" err="1"/>
              <a:t>Equity</a:t>
            </a:r>
            <a:endParaRPr lang="nl-BE" dirty="0"/>
          </a:p>
        </p:txBody>
      </p:sp>
      <p:sp>
        <p:nvSpPr>
          <p:cNvPr id="2" name="TextBox 1">
            <a:extLst>
              <a:ext uri="{FF2B5EF4-FFF2-40B4-BE49-F238E27FC236}">
                <a16:creationId xmlns:a16="http://schemas.microsoft.com/office/drawing/2014/main" id="{DDA74B1C-C180-4F3F-B910-D7A868F401E8}"/>
              </a:ext>
            </a:extLst>
          </p:cNvPr>
          <p:cNvSpPr txBox="1"/>
          <p:nvPr/>
        </p:nvSpPr>
        <p:spPr>
          <a:xfrm>
            <a:off x="2702871" y="-18106"/>
            <a:ext cx="344966" cy="477054"/>
          </a:xfrm>
          <a:prstGeom prst="rect">
            <a:avLst/>
          </a:prstGeom>
          <a:noFill/>
        </p:spPr>
        <p:txBody>
          <a:bodyPr wrap="none" rtlCol="0">
            <a:spAutoFit/>
          </a:bodyPr>
          <a:lstStyle/>
          <a:p>
            <a:r>
              <a:rPr lang="nl-BE" sz="2500" b="1" dirty="0">
                <a:solidFill>
                  <a:srgbClr val="FF0000"/>
                </a:solidFill>
              </a:rPr>
              <a:t>=</a:t>
            </a:r>
          </a:p>
        </p:txBody>
      </p:sp>
      <p:sp>
        <p:nvSpPr>
          <p:cNvPr id="41" name="TextBox 40">
            <a:extLst>
              <a:ext uri="{FF2B5EF4-FFF2-40B4-BE49-F238E27FC236}">
                <a16:creationId xmlns:a16="http://schemas.microsoft.com/office/drawing/2014/main" id="{2929469D-32C3-4F65-B1E3-2BADCDCD5F0E}"/>
              </a:ext>
            </a:extLst>
          </p:cNvPr>
          <p:cNvSpPr txBox="1"/>
          <p:nvPr/>
        </p:nvSpPr>
        <p:spPr>
          <a:xfrm>
            <a:off x="5688375" y="35755"/>
            <a:ext cx="344966" cy="477054"/>
          </a:xfrm>
          <a:prstGeom prst="rect">
            <a:avLst/>
          </a:prstGeom>
          <a:noFill/>
        </p:spPr>
        <p:txBody>
          <a:bodyPr wrap="none" rtlCol="0">
            <a:spAutoFit/>
          </a:bodyPr>
          <a:lstStyle/>
          <a:p>
            <a:r>
              <a:rPr lang="nl-BE" sz="2500" b="1" dirty="0">
                <a:solidFill>
                  <a:srgbClr val="FF0000"/>
                </a:solidFill>
              </a:rPr>
              <a:t>+</a:t>
            </a:r>
          </a:p>
        </p:txBody>
      </p:sp>
      <p:sp>
        <p:nvSpPr>
          <p:cNvPr id="11" name="Text Box 60"/>
          <p:cNvSpPr txBox="1">
            <a:spLocks noChangeArrowheads="1"/>
          </p:cNvSpPr>
          <p:nvPr/>
        </p:nvSpPr>
        <p:spPr bwMode="auto">
          <a:xfrm>
            <a:off x="3169663" y="1047627"/>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Voorraden</a:t>
            </a:r>
          </a:p>
        </p:txBody>
      </p:sp>
      <p:sp>
        <p:nvSpPr>
          <p:cNvPr id="12" name="Text Box 61"/>
          <p:cNvSpPr txBox="1">
            <a:spLocks noChangeArrowheads="1"/>
          </p:cNvSpPr>
          <p:nvPr/>
        </p:nvSpPr>
        <p:spPr bwMode="auto">
          <a:xfrm>
            <a:off x="3168918" y="154879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3168918" y="1265114"/>
            <a:ext cx="1150938" cy="2873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err="1"/>
              <a:t>Handelsvord</a:t>
            </a:r>
            <a:r>
              <a:rPr lang="nl-BE" sz="1200" dirty="0"/>
              <a:t>.</a:t>
            </a:r>
            <a:endParaRPr lang="nl-NL" sz="1200" dirty="0"/>
          </a:p>
        </p:txBody>
      </p:sp>
      <p:sp>
        <p:nvSpPr>
          <p:cNvPr id="94" name="Freeform: Shape 93">
            <a:extLst>
              <a:ext uri="{FF2B5EF4-FFF2-40B4-BE49-F238E27FC236}">
                <a16:creationId xmlns:a16="http://schemas.microsoft.com/office/drawing/2014/main" id="{A9C10B4B-2294-43B5-A0D3-4D8AD6731EEB}"/>
              </a:ext>
            </a:extLst>
          </p:cNvPr>
          <p:cNvSpPr/>
          <p:nvPr/>
        </p:nvSpPr>
        <p:spPr>
          <a:xfrm>
            <a:off x="3170170" y="1047627"/>
            <a:ext cx="1163782" cy="970269"/>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31" name="Group 30">
            <a:extLst>
              <a:ext uri="{FF2B5EF4-FFF2-40B4-BE49-F238E27FC236}">
                <a16:creationId xmlns:a16="http://schemas.microsoft.com/office/drawing/2014/main" id="{435AF305-D68D-4469-9433-0465E540225A}"/>
              </a:ext>
            </a:extLst>
          </p:cNvPr>
          <p:cNvGrpSpPr/>
          <p:nvPr/>
        </p:nvGrpSpPr>
        <p:grpSpPr>
          <a:xfrm>
            <a:off x="219257" y="3175180"/>
            <a:ext cx="2592387" cy="3172030"/>
            <a:chOff x="3055923" y="3179583"/>
            <a:chExt cx="2592387" cy="3172030"/>
          </a:xfrm>
        </p:grpSpPr>
        <p:sp>
          <p:nvSpPr>
            <p:cNvPr id="46" name="TextBox 45">
              <a:extLst>
                <a:ext uri="{FF2B5EF4-FFF2-40B4-BE49-F238E27FC236}">
                  <a16:creationId xmlns:a16="http://schemas.microsoft.com/office/drawing/2014/main" id="{60A4CF63-D80A-49A0-AACE-34F17C4B3C0B}"/>
                </a:ext>
              </a:extLst>
            </p:cNvPr>
            <p:cNvSpPr txBox="1"/>
            <p:nvPr/>
          </p:nvSpPr>
          <p:spPr>
            <a:xfrm>
              <a:off x="3825041" y="3179583"/>
              <a:ext cx="1052981" cy="369332"/>
            </a:xfrm>
            <a:prstGeom prst="rect">
              <a:avLst/>
            </a:prstGeom>
            <a:noFill/>
          </p:spPr>
          <p:txBody>
            <a:bodyPr wrap="none" rtlCol="0">
              <a:spAutoFit/>
            </a:bodyPr>
            <a:lstStyle/>
            <a:p>
              <a:r>
                <a:rPr lang="nl-BE" dirty="0"/>
                <a:t>Uitbating</a:t>
              </a:r>
            </a:p>
          </p:txBody>
        </p:sp>
        <p:grpSp>
          <p:nvGrpSpPr>
            <p:cNvPr id="47" name="Group 46">
              <a:extLst>
                <a:ext uri="{FF2B5EF4-FFF2-40B4-BE49-F238E27FC236}">
                  <a16:creationId xmlns:a16="http://schemas.microsoft.com/office/drawing/2014/main" id="{0A9C8DC4-F6D8-4230-BB13-33F575275C40}"/>
                </a:ext>
              </a:extLst>
            </p:cNvPr>
            <p:cNvGrpSpPr/>
            <p:nvPr/>
          </p:nvGrpSpPr>
          <p:grpSpPr>
            <a:xfrm>
              <a:off x="3174269" y="3539862"/>
              <a:ext cx="2337838" cy="2613965"/>
              <a:chOff x="3221649" y="3544600"/>
              <a:chExt cx="2337838" cy="2613965"/>
            </a:xfrm>
          </p:grpSpPr>
          <p:sp>
            <p:nvSpPr>
              <p:cNvPr id="48" name="Text Box 57">
                <a:extLst>
                  <a:ext uri="{FF2B5EF4-FFF2-40B4-BE49-F238E27FC236}">
                    <a16:creationId xmlns:a16="http://schemas.microsoft.com/office/drawing/2014/main" id="{616F39DD-3862-42D3-9BBF-636D4816E966}"/>
                  </a:ext>
                </a:extLst>
              </p:cNvPr>
              <p:cNvSpPr txBox="1">
                <a:spLocks noChangeArrowheads="1"/>
              </p:cNvSpPr>
              <p:nvPr/>
            </p:nvSpPr>
            <p:spPr bwMode="auto">
              <a:xfrm>
                <a:off x="4408549" y="3546084"/>
                <a:ext cx="1150938" cy="2403303"/>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endParaRPr lang="nl-NL" sz="1200" dirty="0"/>
              </a:p>
              <a:p>
                <a:pPr algn="ctr" eaLnBrk="1" hangingPunct="1"/>
                <a:endParaRPr lang="nl-NL" sz="1200" dirty="0"/>
              </a:p>
              <a:p>
                <a:pPr algn="ctr" eaLnBrk="1" hangingPunct="1"/>
                <a:endParaRPr lang="nl-NL" sz="1200" dirty="0"/>
              </a:p>
              <a:p>
                <a:pPr algn="ctr" eaLnBrk="1" hangingPunct="1"/>
                <a:endParaRPr lang="nl-NL" sz="1200" dirty="0"/>
              </a:p>
              <a:p>
                <a:pPr algn="ctr" eaLnBrk="1" hangingPunct="1"/>
                <a:r>
                  <a:rPr lang="nl-NL" sz="1200" dirty="0" err="1"/>
                  <a:t>Bedrijfs-opbrengsten</a:t>
                </a:r>
                <a:endParaRPr lang="nl-NL" sz="1200" dirty="0"/>
              </a:p>
            </p:txBody>
          </p:sp>
          <p:sp>
            <p:nvSpPr>
              <p:cNvPr id="49" name="Text Box 57">
                <a:extLst>
                  <a:ext uri="{FF2B5EF4-FFF2-40B4-BE49-F238E27FC236}">
                    <a16:creationId xmlns:a16="http://schemas.microsoft.com/office/drawing/2014/main" id="{62F9EFC1-4C42-422C-95A3-13F212FA9B7D}"/>
                  </a:ext>
                </a:extLst>
              </p:cNvPr>
              <p:cNvSpPr txBox="1">
                <a:spLocks noChangeArrowheads="1"/>
              </p:cNvSpPr>
              <p:nvPr/>
            </p:nvSpPr>
            <p:spPr bwMode="auto">
              <a:xfrm>
                <a:off x="4408549" y="5949391"/>
                <a:ext cx="1150938" cy="209174"/>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a:t>
                </a:r>
                <a:r>
                  <a:rPr lang="nl-NL" sz="1200" dirty="0" err="1"/>
                  <a:t>opbr</a:t>
                </a:r>
                <a:r>
                  <a:rPr lang="nl-NL" sz="1200" dirty="0"/>
                  <a:t>.</a:t>
                </a:r>
              </a:p>
            </p:txBody>
          </p:sp>
          <p:sp>
            <p:nvSpPr>
              <p:cNvPr id="50" name="Text Box 57">
                <a:extLst>
                  <a:ext uri="{FF2B5EF4-FFF2-40B4-BE49-F238E27FC236}">
                    <a16:creationId xmlns:a16="http://schemas.microsoft.com/office/drawing/2014/main" id="{EC3F28C1-AE17-4DC9-9596-9300FE2F61D2}"/>
                  </a:ext>
                </a:extLst>
              </p:cNvPr>
              <p:cNvSpPr txBox="1">
                <a:spLocks noChangeArrowheads="1"/>
              </p:cNvSpPr>
              <p:nvPr/>
            </p:nvSpPr>
            <p:spPr bwMode="auto">
              <a:xfrm>
                <a:off x="3222987" y="3544600"/>
                <a:ext cx="1150938" cy="351106"/>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Aankopen</a:t>
                </a:r>
              </a:p>
            </p:txBody>
          </p:sp>
          <p:sp>
            <p:nvSpPr>
              <p:cNvPr id="51" name="Text Box 57">
                <a:extLst>
                  <a:ext uri="{FF2B5EF4-FFF2-40B4-BE49-F238E27FC236}">
                    <a16:creationId xmlns:a16="http://schemas.microsoft.com/office/drawing/2014/main" id="{5D7732F2-8E0B-4FFB-9280-339DFE5FECCF}"/>
                  </a:ext>
                </a:extLst>
              </p:cNvPr>
              <p:cNvSpPr txBox="1">
                <a:spLocks noChangeArrowheads="1"/>
              </p:cNvSpPr>
              <p:nvPr/>
            </p:nvSpPr>
            <p:spPr bwMode="auto">
              <a:xfrm>
                <a:off x="3222987" y="3895706"/>
                <a:ext cx="1150938" cy="60014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Diensten en div. goederen</a:t>
                </a:r>
              </a:p>
            </p:txBody>
          </p:sp>
          <p:sp>
            <p:nvSpPr>
              <p:cNvPr id="52" name="Text Box 57">
                <a:extLst>
                  <a:ext uri="{FF2B5EF4-FFF2-40B4-BE49-F238E27FC236}">
                    <a16:creationId xmlns:a16="http://schemas.microsoft.com/office/drawing/2014/main" id="{DF5E031C-EBD6-4570-8351-FCB53AC439F5}"/>
                  </a:ext>
                </a:extLst>
              </p:cNvPr>
              <p:cNvSpPr txBox="1">
                <a:spLocks noChangeArrowheads="1"/>
              </p:cNvSpPr>
              <p:nvPr/>
            </p:nvSpPr>
            <p:spPr bwMode="auto">
              <a:xfrm>
                <a:off x="3235534" y="4500626"/>
                <a:ext cx="1150938" cy="467450"/>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Personeels-kosten</a:t>
                </a:r>
                <a:endParaRPr lang="nl-NL" sz="1200" dirty="0"/>
              </a:p>
            </p:txBody>
          </p:sp>
          <p:sp>
            <p:nvSpPr>
              <p:cNvPr id="53" name="Text Box 57">
                <a:extLst>
                  <a:ext uri="{FF2B5EF4-FFF2-40B4-BE49-F238E27FC236}">
                    <a16:creationId xmlns:a16="http://schemas.microsoft.com/office/drawing/2014/main" id="{AE0682F7-D120-47F9-9F65-EDA111AB3268}"/>
                  </a:ext>
                </a:extLst>
              </p:cNvPr>
              <p:cNvSpPr txBox="1">
                <a:spLocks noChangeArrowheads="1"/>
              </p:cNvSpPr>
              <p:nvPr/>
            </p:nvSpPr>
            <p:spPr bwMode="auto">
              <a:xfrm>
                <a:off x="3221649" y="532839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Fin. kosten</a:t>
                </a:r>
              </a:p>
            </p:txBody>
          </p:sp>
          <p:sp>
            <p:nvSpPr>
              <p:cNvPr id="54" name="Text Box 57">
                <a:extLst>
                  <a:ext uri="{FF2B5EF4-FFF2-40B4-BE49-F238E27FC236}">
                    <a16:creationId xmlns:a16="http://schemas.microsoft.com/office/drawing/2014/main" id="{A5BC71D8-BA89-4EF4-87F9-795C6C26CDD7}"/>
                  </a:ext>
                </a:extLst>
              </p:cNvPr>
              <p:cNvSpPr txBox="1">
                <a:spLocks noChangeArrowheads="1"/>
              </p:cNvSpPr>
              <p:nvPr/>
            </p:nvSpPr>
            <p:spPr bwMode="auto">
              <a:xfrm>
                <a:off x="3226448" y="5607657"/>
                <a:ext cx="1150938" cy="274481"/>
              </a:xfrm>
              <a:prstGeom prst="rect">
                <a:avLst/>
              </a:prstGeom>
              <a:solidFill>
                <a:schemeClr val="bg1">
                  <a:lumMod val="85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Belastingen</a:t>
                </a:r>
              </a:p>
            </p:txBody>
          </p:sp>
        </p:grpSp>
        <p:sp>
          <p:nvSpPr>
            <p:cNvPr id="55" name="Line 51">
              <a:extLst>
                <a:ext uri="{FF2B5EF4-FFF2-40B4-BE49-F238E27FC236}">
                  <a16:creationId xmlns:a16="http://schemas.microsoft.com/office/drawing/2014/main" id="{C7F42B95-CA67-4951-BD26-0EB3442C5649}"/>
                </a:ext>
              </a:extLst>
            </p:cNvPr>
            <p:cNvSpPr>
              <a:spLocks noChangeShapeType="1"/>
            </p:cNvSpPr>
            <p:nvPr/>
          </p:nvSpPr>
          <p:spPr bwMode="auto">
            <a:xfrm>
              <a:off x="3055923"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7" name="Line 52">
              <a:extLst>
                <a:ext uri="{FF2B5EF4-FFF2-40B4-BE49-F238E27FC236}">
                  <a16:creationId xmlns:a16="http://schemas.microsoft.com/office/drawing/2014/main" id="{2E1EA2BE-615C-4000-87D7-D6EC5C3DA936}"/>
                </a:ext>
              </a:extLst>
            </p:cNvPr>
            <p:cNvSpPr>
              <a:spLocks noChangeShapeType="1"/>
            </p:cNvSpPr>
            <p:nvPr/>
          </p:nvSpPr>
          <p:spPr bwMode="auto">
            <a:xfrm>
              <a:off x="4352910" y="3521637"/>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58" name="TextBox 57">
            <a:extLst>
              <a:ext uri="{FF2B5EF4-FFF2-40B4-BE49-F238E27FC236}">
                <a16:creationId xmlns:a16="http://schemas.microsoft.com/office/drawing/2014/main" id="{29E9FB3E-85F1-4A4C-A850-D6B0C1269F33}"/>
              </a:ext>
            </a:extLst>
          </p:cNvPr>
          <p:cNvSpPr txBox="1"/>
          <p:nvPr/>
        </p:nvSpPr>
        <p:spPr>
          <a:xfrm>
            <a:off x="6730966" y="3179702"/>
            <a:ext cx="1110304" cy="369332"/>
          </a:xfrm>
          <a:prstGeom prst="rect">
            <a:avLst/>
          </a:prstGeom>
          <a:noFill/>
        </p:spPr>
        <p:txBody>
          <a:bodyPr wrap="none" rtlCol="0">
            <a:spAutoFit/>
          </a:bodyPr>
          <a:lstStyle/>
          <a:p>
            <a:r>
              <a:rPr lang="nl-BE" dirty="0"/>
              <a:t>Cash-flow</a:t>
            </a:r>
          </a:p>
        </p:txBody>
      </p:sp>
      <p:sp>
        <p:nvSpPr>
          <p:cNvPr id="59" name="Line 51">
            <a:extLst>
              <a:ext uri="{FF2B5EF4-FFF2-40B4-BE49-F238E27FC236}">
                <a16:creationId xmlns:a16="http://schemas.microsoft.com/office/drawing/2014/main" id="{70D78F20-DF0A-4759-B10D-CB4E98135EF4}"/>
              </a:ext>
            </a:extLst>
          </p:cNvPr>
          <p:cNvSpPr>
            <a:spLocks noChangeShapeType="1"/>
          </p:cNvSpPr>
          <p:nvPr/>
        </p:nvSpPr>
        <p:spPr bwMode="auto">
          <a:xfrm>
            <a:off x="5961848" y="3521756"/>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0" name="Line 52">
            <a:extLst>
              <a:ext uri="{FF2B5EF4-FFF2-40B4-BE49-F238E27FC236}">
                <a16:creationId xmlns:a16="http://schemas.microsoft.com/office/drawing/2014/main" id="{B9D88F3A-C9DF-4474-AE1C-E92488D2670B}"/>
              </a:ext>
            </a:extLst>
          </p:cNvPr>
          <p:cNvSpPr>
            <a:spLocks noChangeShapeType="1"/>
          </p:cNvSpPr>
          <p:nvPr/>
        </p:nvSpPr>
        <p:spPr bwMode="auto">
          <a:xfrm>
            <a:off x="7258835" y="3521756"/>
            <a:ext cx="0" cy="28299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2" name="Group 31">
            <a:extLst>
              <a:ext uri="{FF2B5EF4-FFF2-40B4-BE49-F238E27FC236}">
                <a16:creationId xmlns:a16="http://schemas.microsoft.com/office/drawing/2014/main" id="{7B90351C-5784-40CC-8129-7ED68D19E460}"/>
              </a:ext>
            </a:extLst>
          </p:cNvPr>
          <p:cNvGrpSpPr/>
          <p:nvPr/>
        </p:nvGrpSpPr>
        <p:grpSpPr>
          <a:xfrm>
            <a:off x="3047837" y="3525284"/>
            <a:ext cx="2592387" cy="1309422"/>
            <a:chOff x="293534" y="3521637"/>
            <a:chExt cx="2592387" cy="1309422"/>
          </a:xfrm>
        </p:grpSpPr>
        <p:sp>
          <p:nvSpPr>
            <p:cNvPr id="61" name="Text Box 60">
              <a:extLst>
                <a:ext uri="{FF2B5EF4-FFF2-40B4-BE49-F238E27FC236}">
                  <a16:creationId xmlns:a16="http://schemas.microsoft.com/office/drawing/2014/main" id="{52566674-9C6B-40A9-9B04-8AF39B1FC03C}"/>
                </a:ext>
              </a:extLst>
            </p:cNvPr>
            <p:cNvSpPr txBox="1">
              <a:spLocks noChangeArrowheads="1"/>
            </p:cNvSpPr>
            <p:nvPr/>
          </p:nvSpPr>
          <p:spPr bwMode="auto">
            <a:xfrm>
              <a:off x="424836" y="3642685"/>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62" name="Text Box 61">
              <a:extLst>
                <a:ext uri="{FF2B5EF4-FFF2-40B4-BE49-F238E27FC236}">
                  <a16:creationId xmlns:a16="http://schemas.microsoft.com/office/drawing/2014/main" id="{F34EA922-9F83-445E-B5B5-597F239B3B72}"/>
                </a:ext>
              </a:extLst>
            </p:cNvPr>
            <p:cNvSpPr txBox="1">
              <a:spLocks noChangeArrowheads="1"/>
            </p:cNvSpPr>
            <p:nvPr/>
          </p:nvSpPr>
          <p:spPr bwMode="auto">
            <a:xfrm>
              <a:off x="424836" y="4290385"/>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64" name="Text Box 62">
              <a:extLst>
                <a:ext uri="{FF2B5EF4-FFF2-40B4-BE49-F238E27FC236}">
                  <a16:creationId xmlns:a16="http://schemas.microsoft.com/office/drawing/2014/main" id="{4412C1F9-373F-4098-9BF4-B770A0F8F5FF}"/>
                </a:ext>
              </a:extLst>
            </p:cNvPr>
            <p:cNvSpPr txBox="1">
              <a:spLocks noChangeArrowheads="1"/>
            </p:cNvSpPr>
            <p:nvPr/>
          </p:nvSpPr>
          <p:spPr bwMode="auto">
            <a:xfrm>
              <a:off x="424091" y="3860172"/>
              <a:ext cx="1150938" cy="431800"/>
            </a:xfrm>
            <a:prstGeom prst="rect">
              <a:avLst/>
            </a:prstGeom>
            <a:solidFill>
              <a:schemeClr val="accent1">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BE" sz="1200" dirty="0" err="1">
                  <a:solidFill>
                    <a:srgbClr val="FF0000"/>
                  </a:solidFill>
                </a:rPr>
                <a:t>Handels-vorderingen</a:t>
              </a:r>
              <a:endParaRPr lang="nl-NL" sz="1200" dirty="0">
                <a:solidFill>
                  <a:srgbClr val="FF0000"/>
                </a:solidFill>
              </a:endParaRPr>
            </a:p>
          </p:txBody>
        </p:sp>
        <p:grpSp>
          <p:nvGrpSpPr>
            <p:cNvPr id="66" name="Group 65">
              <a:extLst>
                <a:ext uri="{FF2B5EF4-FFF2-40B4-BE49-F238E27FC236}">
                  <a16:creationId xmlns:a16="http://schemas.microsoft.com/office/drawing/2014/main" id="{30B2ACE4-FC93-4C17-813F-DDC671A78E58}"/>
                </a:ext>
              </a:extLst>
            </p:cNvPr>
            <p:cNvGrpSpPr/>
            <p:nvPr/>
          </p:nvGrpSpPr>
          <p:grpSpPr>
            <a:xfrm>
              <a:off x="1597671" y="3634580"/>
              <a:ext cx="1150938" cy="792163"/>
              <a:chOff x="4330919" y="1552829"/>
              <a:chExt cx="1150938" cy="792163"/>
            </a:xfrm>
          </p:grpSpPr>
          <p:sp>
            <p:nvSpPr>
              <p:cNvPr id="67" name="Text Box 64">
                <a:extLst>
                  <a:ext uri="{FF2B5EF4-FFF2-40B4-BE49-F238E27FC236}">
                    <a16:creationId xmlns:a16="http://schemas.microsoft.com/office/drawing/2014/main" id="{840133B9-6D29-4855-82BE-128A54D71718}"/>
                  </a:ext>
                </a:extLst>
              </p:cNvPr>
              <p:cNvSpPr txBox="1">
                <a:spLocks noChangeArrowheads="1"/>
              </p:cNvSpPr>
              <p:nvPr/>
            </p:nvSpPr>
            <p:spPr bwMode="auto">
              <a:xfrm>
                <a:off x="4330919" y="1552829"/>
                <a:ext cx="1150938" cy="288925"/>
              </a:xfrm>
              <a:prstGeom prst="rect">
                <a:avLst/>
              </a:prstGeom>
              <a:solidFill>
                <a:schemeClr val="accent1">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a:t>
                </a:r>
                <a:r>
                  <a:rPr lang="nl-NL" sz="1200" dirty="0">
                    <a:solidFill>
                      <a:srgbClr val="FF0000"/>
                    </a:solidFill>
                  </a:rPr>
                  <a:t>Leveranciers</a:t>
                </a:r>
              </a:p>
            </p:txBody>
          </p:sp>
          <p:sp>
            <p:nvSpPr>
              <p:cNvPr id="68" name="Text Box 72">
                <a:extLst>
                  <a:ext uri="{FF2B5EF4-FFF2-40B4-BE49-F238E27FC236}">
                    <a16:creationId xmlns:a16="http://schemas.microsoft.com/office/drawing/2014/main" id="{3F0CEC97-F27E-46E3-B786-63D186DCC1D9}"/>
                  </a:ext>
                </a:extLst>
              </p:cNvPr>
              <p:cNvSpPr txBox="1">
                <a:spLocks noChangeArrowheads="1"/>
              </p:cNvSpPr>
              <p:nvPr/>
            </p:nvSpPr>
            <p:spPr bwMode="auto">
              <a:xfrm>
                <a:off x="4330919" y="1841754"/>
                <a:ext cx="1150938" cy="503238"/>
              </a:xfrm>
              <a:prstGeom prst="rect">
                <a:avLst/>
              </a:prstGeom>
              <a:solidFill>
                <a:schemeClr val="accent1">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dirty="0">
                    <a:solidFill>
                      <a:srgbClr val="FF0000"/>
                    </a:solidFill>
                    <a:latin typeface="Symbol" panose="05050102010706020507" pitchFamily="18" charset="2"/>
                  </a:rPr>
                  <a:t>D </a:t>
                </a:r>
                <a:r>
                  <a:rPr lang="nl-NL" sz="1200" dirty="0" err="1">
                    <a:solidFill>
                      <a:srgbClr val="FF0000"/>
                    </a:solidFill>
                  </a:rPr>
                  <a:t>Soc</a:t>
                </a:r>
                <a:r>
                  <a:rPr lang="nl-NL" sz="1200" dirty="0">
                    <a:solidFill>
                      <a:srgbClr val="FF0000"/>
                    </a:solidFill>
                  </a:rPr>
                  <a:t>/</a:t>
                </a:r>
                <a:r>
                  <a:rPr lang="nl-NL" sz="1200" dirty="0" err="1">
                    <a:solidFill>
                      <a:srgbClr val="FF0000"/>
                    </a:solidFill>
                  </a:rPr>
                  <a:t>Fisc</a:t>
                </a:r>
                <a:r>
                  <a:rPr lang="nl-NL" sz="1200" dirty="0">
                    <a:solidFill>
                      <a:srgbClr val="FF0000"/>
                    </a:solidFill>
                  </a:rPr>
                  <a:t>.</a:t>
                </a:r>
              </a:p>
              <a:p>
                <a:pPr algn="ctr" eaLnBrk="1" hangingPunct="1"/>
                <a:r>
                  <a:rPr lang="nl-NL" sz="1200" dirty="0">
                    <a:solidFill>
                      <a:srgbClr val="FF0000"/>
                    </a:solidFill>
                  </a:rPr>
                  <a:t>Schulden</a:t>
                </a:r>
              </a:p>
              <a:p>
                <a:pPr algn="ctr" eaLnBrk="1" hangingPunct="1"/>
                <a:endParaRPr lang="nl-NL" sz="1200" dirty="0"/>
              </a:p>
            </p:txBody>
          </p:sp>
        </p:grpSp>
        <p:sp>
          <p:nvSpPr>
            <p:cNvPr id="70" name="Line 52">
              <a:extLst>
                <a:ext uri="{FF2B5EF4-FFF2-40B4-BE49-F238E27FC236}">
                  <a16:creationId xmlns:a16="http://schemas.microsoft.com/office/drawing/2014/main" id="{DEB1CDDA-C4EC-465B-81D0-3C93D8FA3295}"/>
                </a:ext>
              </a:extLst>
            </p:cNvPr>
            <p:cNvSpPr>
              <a:spLocks noChangeShapeType="1"/>
            </p:cNvSpPr>
            <p:nvPr/>
          </p:nvSpPr>
          <p:spPr bwMode="auto">
            <a:xfrm>
              <a:off x="1588320" y="3523668"/>
              <a:ext cx="0" cy="13073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1" name="Line 51">
              <a:extLst>
                <a:ext uri="{FF2B5EF4-FFF2-40B4-BE49-F238E27FC236}">
                  <a16:creationId xmlns:a16="http://schemas.microsoft.com/office/drawing/2014/main" id="{E940CFF7-CBE1-4265-9016-442CE8B64F06}"/>
                </a:ext>
              </a:extLst>
            </p:cNvPr>
            <p:cNvSpPr>
              <a:spLocks noChangeShapeType="1"/>
            </p:cNvSpPr>
            <p:nvPr/>
          </p:nvSpPr>
          <p:spPr bwMode="auto">
            <a:xfrm>
              <a:off x="293534" y="352163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2" name="TextBox 71">
            <a:extLst>
              <a:ext uri="{FF2B5EF4-FFF2-40B4-BE49-F238E27FC236}">
                <a16:creationId xmlns:a16="http://schemas.microsoft.com/office/drawing/2014/main" id="{0D2242F4-ED59-41C8-8ADB-4CF9D6B3259F}"/>
              </a:ext>
            </a:extLst>
          </p:cNvPr>
          <p:cNvSpPr txBox="1"/>
          <p:nvPr/>
        </p:nvSpPr>
        <p:spPr>
          <a:xfrm>
            <a:off x="3525645" y="3033666"/>
            <a:ext cx="1913344" cy="523220"/>
          </a:xfrm>
          <a:prstGeom prst="rect">
            <a:avLst/>
          </a:prstGeom>
          <a:noFill/>
        </p:spPr>
        <p:txBody>
          <a:bodyPr wrap="none" rtlCol="0">
            <a:spAutoFit/>
          </a:bodyPr>
          <a:lstStyle/>
          <a:p>
            <a:r>
              <a:rPr lang="nl-BE" sz="2800" dirty="0">
                <a:solidFill>
                  <a:srgbClr val="7030A0"/>
                </a:solidFill>
                <a:latin typeface="Symbol" panose="05050102010706020507" pitchFamily="18" charset="2"/>
              </a:rPr>
              <a:t>D</a:t>
            </a:r>
            <a:r>
              <a:rPr lang="nl-BE" dirty="0">
                <a:latin typeface="Symbol" panose="05050102010706020507" pitchFamily="18" charset="2"/>
              </a:rPr>
              <a:t> </a:t>
            </a:r>
            <a:r>
              <a:rPr lang="nl-BE" dirty="0" err="1">
                <a:latin typeface="Arial" panose="020B0604020202020204" pitchFamily="34" charset="0"/>
                <a:cs typeface="Arial" panose="020B0604020202020204" pitchFamily="34" charset="0"/>
              </a:rPr>
              <a:t>Working</a:t>
            </a:r>
            <a:r>
              <a:rPr lang="nl-BE" dirty="0">
                <a:latin typeface="Arial" panose="020B0604020202020204" pitchFamily="34" charset="0"/>
                <a:cs typeface="Arial" panose="020B0604020202020204" pitchFamily="34" charset="0"/>
              </a:rPr>
              <a:t> Cap.</a:t>
            </a:r>
            <a:r>
              <a:rPr lang="nl-BE" dirty="0">
                <a:latin typeface="Symbol" panose="05050102010706020507" pitchFamily="18" charset="2"/>
              </a:rPr>
              <a:t> </a:t>
            </a:r>
          </a:p>
        </p:txBody>
      </p:sp>
      <p:sp>
        <p:nvSpPr>
          <p:cNvPr id="85" name="TextBox 84">
            <a:extLst>
              <a:ext uri="{FF2B5EF4-FFF2-40B4-BE49-F238E27FC236}">
                <a16:creationId xmlns:a16="http://schemas.microsoft.com/office/drawing/2014/main" id="{35D2BB1A-60CE-4A7C-BAF8-15BA6235F574}"/>
              </a:ext>
            </a:extLst>
          </p:cNvPr>
          <p:cNvSpPr txBox="1"/>
          <p:nvPr/>
        </p:nvSpPr>
        <p:spPr>
          <a:xfrm>
            <a:off x="2744262" y="3117670"/>
            <a:ext cx="344966" cy="477054"/>
          </a:xfrm>
          <a:prstGeom prst="rect">
            <a:avLst/>
          </a:prstGeom>
          <a:noFill/>
        </p:spPr>
        <p:txBody>
          <a:bodyPr wrap="none" rtlCol="0">
            <a:spAutoFit/>
          </a:bodyPr>
          <a:lstStyle/>
          <a:p>
            <a:r>
              <a:rPr lang="nl-BE" sz="2500" b="1" dirty="0">
                <a:solidFill>
                  <a:srgbClr val="FF0000"/>
                </a:solidFill>
              </a:rPr>
              <a:t>+</a:t>
            </a:r>
          </a:p>
        </p:txBody>
      </p:sp>
      <p:sp>
        <p:nvSpPr>
          <p:cNvPr id="86" name="TextBox 85">
            <a:extLst>
              <a:ext uri="{FF2B5EF4-FFF2-40B4-BE49-F238E27FC236}">
                <a16:creationId xmlns:a16="http://schemas.microsoft.com/office/drawing/2014/main" id="{8227CDFF-35CC-4F95-85FC-97F99E82E35D}"/>
              </a:ext>
            </a:extLst>
          </p:cNvPr>
          <p:cNvSpPr txBox="1"/>
          <p:nvPr/>
        </p:nvSpPr>
        <p:spPr>
          <a:xfrm>
            <a:off x="5686156" y="3117670"/>
            <a:ext cx="344966" cy="477054"/>
          </a:xfrm>
          <a:prstGeom prst="rect">
            <a:avLst/>
          </a:prstGeom>
          <a:noFill/>
        </p:spPr>
        <p:txBody>
          <a:bodyPr wrap="none" rtlCol="0">
            <a:spAutoFit/>
          </a:bodyPr>
          <a:lstStyle/>
          <a:p>
            <a:r>
              <a:rPr lang="nl-BE" sz="2500" b="1" dirty="0">
                <a:solidFill>
                  <a:srgbClr val="FF0000"/>
                </a:solidFill>
              </a:rPr>
              <a:t>=</a:t>
            </a:r>
          </a:p>
        </p:txBody>
      </p:sp>
      <p:sp>
        <p:nvSpPr>
          <p:cNvPr id="109" name="Text Box 57">
            <a:extLst>
              <a:ext uri="{FF2B5EF4-FFF2-40B4-BE49-F238E27FC236}">
                <a16:creationId xmlns:a16="http://schemas.microsoft.com/office/drawing/2014/main" id="{DF4EA59B-57DC-4607-BE6C-3EB919B57D13}"/>
              </a:ext>
            </a:extLst>
          </p:cNvPr>
          <p:cNvSpPr txBox="1">
            <a:spLocks noChangeArrowheads="1"/>
          </p:cNvSpPr>
          <p:nvPr/>
        </p:nvSpPr>
        <p:spPr bwMode="auto">
          <a:xfrm>
            <a:off x="3170844" y="4303101"/>
            <a:ext cx="1150938" cy="467450"/>
          </a:xfrm>
          <a:prstGeom prst="rect">
            <a:avLst/>
          </a:prstGeom>
          <a:solidFill>
            <a:schemeClr val="accent1">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76" name="Text Box 73">
            <a:extLst>
              <a:ext uri="{FF2B5EF4-FFF2-40B4-BE49-F238E27FC236}">
                <a16:creationId xmlns:a16="http://schemas.microsoft.com/office/drawing/2014/main" id="{37C80C7E-87E1-4FBC-8665-479592468EA5}"/>
              </a:ext>
            </a:extLst>
          </p:cNvPr>
          <p:cNvSpPr txBox="1">
            <a:spLocks noChangeArrowheads="1"/>
          </p:cNvSpPr>
          <p:nvPr/>
        </p:nvSpPr>
        <p:spPr bwMode="auto">
          <a:xfrm>
            <a:off x="7282057" y="4023548"/>
            <a:ext cx="1152525" cy="40684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a:t>
            </a:r>
            <a:r>
              <a:rPr lang="nl-NL" sz="1000" dirty="0">
                <a:solidFill>
                  <a:srgbClr val="FF0000"/>
                </a:solidFill>
              </a:rPr>
              <a:t> WORKING CAP.</a:t>
            </a:r>
          </a:p>
        </p:txBody>
      </p:sp>
      <p:grpSp>
        <p:nvGrpSpPr>
          <p:cNvPr id="87" name="Group 86">
            <a:extLst>
              <a:ext uri="{FF2B5EF4-FFF2-40B4-BE49-F238E27FC236}">
                <a16:creationId xmlns:a16="http://schemas.microsoft.com/office/drawing/2014/main" id="{18458C7B-5947-4C72-A208-5C20DEDA1B28}"/>
              </a:ext>
            </a:extLst>
          </p:cNvPr>
          <p:cNvGrpSpPr/>
          <p:nvPr/>
        </p:nvGrpSpPr>
        <p:grpSpPr>
          <a:xfrm>
            <a:off x="4346389" y="528299"/>
            <a:ext cx="1152131" cy="755342"/>
            <a:chOff x="1504770" y="468528"/>
            <a:chExt cx="1152131" cy="755342"/>
          </a:xfrm>
        </p:grpSpPr>
        <p:sp>
          <p:nvSpPr>
            <p:cNvPr id="88" name="Text Box 57">
              <a:extLst>
                <a:ext uri="{FF2B5EF4-FFF2-40B4-BE49-F238E27FC236}">
                  <a16:creationId xmlns:a16="http://schemas.microsoft.com/office/drawing/2014/main" id="{760DF82B-10B0-4513-B936-1252630A7CD3}"/>
                </a:ext>
              </a:extLst>
            </p:cNvPr>
            <p:cNvSpPr txBox="1">
              <a:spLocks noChangeArrowheads="1"/>
            </p:cNvSpPr>
            <p:nvPr/>
          </p:nvSpPr>
          <p:spPr bwMode="auto">
            <a:xfrm>
              <a:off x="1504770" y="468528"/>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89" name="Text Box 57">
              <a:extLst>
                <a:ext uri="{FF2B5EF4-FFF2-40B4-BE49-F238E27FC236}">
                  <a16:creationId xmlns:a16="http://schemas.microsoft.com/office/drawing/2014/main" id="{5B16CA51-BF86-4E56-8D4D-5E30510D8CE1}"/>
                </a:ext>
              </a:extLst>
            </p:cNvPr>
            <p:cNvSpPr txBox="1">
              <a:spLocks noChangeArrowheads="1"/>
            </p:cNvSpPr>
            <p:nvPr/>
          </p:nvSpPr>
          <p:spPr bwMode="auto">
            <a:xfrm>
              <a:off x="1505963" y="940532"/>
              <a:ext cx="1150938" cy="283338"/>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solidFill>
                    <a:srgbClr val="00B050"/>
                  </a:solidFill>
                </a:rPr>
                <a:t>WINST</a:t>
              </a:r>
            </a:p>
          </p:txBody>
        </p:sp>
      </p:grpSp>
      <p:grpSp>
        <p:nvGrpSpPr>
          <p:cNvPr id="73" name="Group 72">
            <a:extLst>
              <a:ext uri="{FF2B5EF4-FFF2-40B4-BE49-F238E27FC236}">
                <a16:creationId xmlns:a16="http://schemas.microsoft.com/office/drawing/2014/main" id="{DCBADF5C-0A1A-4997-8C33-2B41E9A92946}"/>
              </a:ext>
            </a:extLst>
          </p:cNvPr>
          <p:cNvGrpSpPr/>
          <p:nvPr/>
        </p:nvGrpSpPr>
        <p:grpSpPr>
          <a:xfrm>
            <a:off x="4348907" y="1803497"/>
            <a:ext cx="1163782" cy="1064900"/>
            <a:chOff x="4330103" y="1552829"/>
            <a:chExt cx="1163782" cy="1064900"/>
          </a:xfrm>
        </p:grpSpPr>
        <p:sp>
          <p:nvSpPr>
            <p:cNvPr id="75" name="Text Box 64">
              <a:extLst>
                <a:ext uri="{FF2B5EF4-FFF2-40B4-BE49-F238E27FC236}">
                  <a16:creationId xmlns:a16="http://schemas.microsoft.com/office/drawing/2014/main" id="{36F4C56B-0FBE-4347-A975-78F6022DAE84}"/>
                </a:ext>
              </a:extLst>
            </p:cNvPr>
            <p:cNvSpPr txBox="1">
              <a:spLocks noChangeArrowheads="1"/>
            </p:cNvSpPr>
            <p:nvPr/>
          </p:nvSpPr>
          <p:spPr bwMode="auto">
            <a:xfrm>
              <a:off x="4330919" y="1552829"/>
              <a:ext cx="1150938" cy="36644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Leveranciers</a:t>
              </a:r>
            </a:p>
          </p:txBody>
        </p:sp>
        <p:sp>
          <p:nvSpPr>
            <p:cNvPr id="77" name="Text Box 72">
              <a:extLst>
                <a:ext uri="{FF2B5EF4-FFF2-40B4-BE49-F238E27FC236}">
                  <a16:creationId xmlns:a16="http://schemas.microsoft.com/office/drawing/2014/main" id="{1E2BA3B3-9AF5-4F8D-BF24-957F53B57B14}"/>
                </a:ext>
              </a:extLst>
            </p:cNvPr>
            <p:cNvSpPr txBox="1">
              <a:spLocks noChangeArrowheads="1"/>
            </p:cNvSpPr>
            <p:nvPr/>
          </p:nvSpPr>
          <p:spPr bwMode="auto">
            <a:xfrm>
              <a:off x="4330919" y="1911167"/>
              <a:ext cx="1150938" cy="706562"/>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err="1"/>
                <a:t>Soc</a:t>
              </a:r>
              <a:r>
                <a:rPr lang="nl-NL" sz="1200" dirty="0"/>
                <a:t>/</a:t>
              </a:r>
              <a:r>
                <a:rPr lang="nl-NL" sz="1200" dirty="0" err="1"/>
                <a:t>Fisc</a:t>
              </a:r>
              <a:r>
                <a:rPr lang="nl-NL" sz="1200" dirty="0"/>
                <a:t>.</a:t>
              </a:r>
            </a:p>
            <a:p>
              <a:pPr algn="ctr" eaLnBrk="1" hangingPunct="1"/>
              <a:r>
                <a:rPr lang="nl-NL" sz="1200" dirty="0"/>
                <a:t>Schulden</a:t>
              </a:r>
            </a:p>
            <a:p>
              <a:pPr algn="ctr" eaLnBrk="1" hangingPunct="1"/>
              <a:endParaRPr lang="nl-NL" sz="1200" dirty="0"/>
            </a:p>
          </p:txBody>
        </p:sp>
        <p:sp>
          <p:nvSpPr>
            <p:cNvPr id="78" name="Freeform: Shape 77">
              <a:extLst>
                <a:ext uri="{FF2B5EF4-FFF2-40B4-BE49-F238E27FC236}">
                  <a16:creationId xmlns:a16="http://schemas.microsoft.com/office/drawing/2014/main" id="{98CEF8FD-B7D9-4312-AE8D-32A1CD7C0847}"/>
                </a:ext>
              </a:extLst>
            </p:cNvPr>
            <p:cNvSpPr/>
            <p:nvPr/>
          </p:nvSpPr>
          <p:spPr>
            <a:xfrm>
              <a:off x="4330103" y="1558558"/>
              <a:ext cx="1163782" cy="105916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 name="connsiteX0" fmla="*/ 5937 w 1163782"/>
                <a:gd name="connsiteY0" fmla="*/ 0 h 1128156"/>
                <a:gd name="connsiteX1" fmla="*/ 1163782 w 1163782"/>
                <a:gd name="connsiteY1" fmla="*/ 5938 h 1128156"/>
                <a:gd name="connsiteX2" fmla="*/ 1140031 w 1163782"/>
                <a:gd name="connsiteY2" fmla="*/ 581891 h 1128156"/>
                <a:gd name="connsiteX3" fmla="*/ 1157844 w 1163782"/>
                <a:gd name="connsiteY3" fmla="*/ 1128156 h 1128156"/>
                <a:gd name="connsiteX4" fmla="*/ 0 w 1163782"/>
                <a:gd name="connsiteY4" fmla="*/ 1110343 h 1128156"/>
                <a:gd name="connsiteX5" fmla="*/ 5937 w 1163782"/>
                <a:gd name="connsiteY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28156">
                  <a:moveTo>
                    <a:pt x="5937" y="0"/>
                  </a:moveTo>
                  <a:lnTo>
                    <a:pt x="1163782" y="5938"/>
                  </a:lnTo>
                  <a:lnTo>
                    <a:pt x="1140031" y="581891"/>
                  </a:lnTo>
                  <a:lnTo>
                    <a:pt x="1157844" y="1128156"/>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9" name="Text Box 56">
            <a:extLst>
              <a:ext uri="{FF2B5EF4-FFF2-40B4-BE49-F238E27FC236}">
                <a16:creationId xmlns:a16="http://schemas.microsoft.com/office/drawing/2014/main" id="{B331A4C5-9CF9-4B23-A89F-068172844A60}"/>
              </a:ext>
            </a:extLst>
          </p:cNvPr>
          <p:cNvSpPr txBox="1">
            <a:spLocks noChangeArrowheads="1"/>
          </p:cNvSpPr>
          <p:nvPr/>
        </p:nvSpPr>
        <p:spPr bwMode="auto">
          <a:xfrm>
            <a:off x="4351974" y="1288513"/>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83" name="Text Box 60">
            <a:extLst>
              <a:ext uri="{FF2B5EF4-FFF2-40B4-BE49-F238E27FC236}">
                <a16:creationId xmlns:a16="http://schemas.microsoft.com/office/drawing/2014/main" id="{C87D784B-347D-4956-BAF7-13DE8A756D98}"/>
              </a:ext>
            </a:extLst>
          </p:cNvPr>
          <p:cNvSpPr txBox="1">
            <a:spLocks noChangeArrowheads="1"/>
          </p:cNvSpPr>
          <p:nvPr/>
        </p:nvSpPr>
        <p:spPr bwMode="auto">
          <a:xfrm>
            <a:off x="3175076" y="1041858"/>
            <a:ext cx="1150937" cy="215900"/>
          </a:xfrm>
          <a:prstGeom prst="rect">
            <a:avLst/>
          </a:prstGeom>
          <a:solidFill>
            <a:srgbClr val="FFC0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FF0000"/>
                </a:solidFill>
              </a:rPr>
              <a:t>Voorraden</a:t>
            </a:r>
          </a:p>
        </p:txBody>
      </p:sp>
      <p:sp>
        <p:nvSpPr>
          <p:cNvPr id="90" name="Text Box 57">
            <a:extLst>
              <a:ext uri="{FF2B5EF4-FFF2-40B4-BE49-F238E27FC236}">
                <a16:creationId xmlns:a16="http://schemas.microsoft.com/office/drawing/2014/main" id="{569E675D-F46A-4DE3-895C-241E889199D0}"/>
              </a:ext>
            </a:extLst>
          </p:cNvPr>
          <p:cNvSpPr txBox="1">
            <a:spLocks noChangeArrowheads="1"/>
          </p:cNvSpPr>
          <p:nvPr/>
        </p:nvSpPr>
        <p:spPr bwMode="auto">
          <a:xfrm>
            <a:off x="3175339" y="1558852"/>
            <a:ext cx="1150938" cy="467450"/>
          </a:xfrm>
          <a:prstGeom prst="rect">
            <a:avLst/>
          </a:prstGeom>
          <a:solidFill>
            <a:schemeClr val="accent1">
              <a:lumMod val="20000"/>
              <a:lumOff val="80000"/>
            </a:schemeClr>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Overige </a:t>
            </a:r>
            <a:r>
              <a:rPr lang="nl-NL" sz="1200" dirty="0" err="1"/>
              <a:t>vord</a:t>
            </a:r>
            <a:r>
              <a:rPr lang="nl-NL" sz="1200" dirty="0"/>
              <a:t>. en schulden</a:t>
            </a:r>
          </a:p>
        </p:txBody>
      </p:sp>
      <p:sp>
        <p:nvSpPr>
          <p:cNvPr id="91" name="Text Box 73">
            <a:extLst>
              <a:ext uri="{FF2B5EF4-FFF2-40B4-BE49-F238E27FC236}">
                <a16:creationId xmlns:a16="http://schemas.microsoft.com/office/drawing/2014/main" id="{C8FECE2F-33B5-4978-BDB0-96B06792D9BA}"/>
              </a:ext>
            </a:extLst>
          </p:cNvPr>
          <p:cNvSpPr txBox="1">
            <a:spLocks noChangeArrowheads="1"/>
          </p:cNvSpPr>
          <p:nvPr/>
        </p:nvSpPr>
        <p:spPr bwMode="auto">
          <a:xfrm>
            <a:off x="6092352" y="4622572"/>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endParaRPr lang="nl-NL" sz="1000" dirty="0">
              <a:solidFill>
                <a:srgbClr val="FF0000"/>
              </a:solidFill>
            </a:endParaRPr>
          </a:p>
        </p:txBody>
      </p:sp>
      <p:sp>
        <p:nvSpPr>
          <p:cNvPr id="93" name="Line 52">
            <a:extLst>
              <a:ext uri="{FF2B5EF4-FFF2-40B4-BE49-F238E27FC236}">
                <a16:creationId xmlns:a16="http://schemas.microsoft.com/office/drawing/2014/main" id="{5FF4E360-CE01-4F2D-8BF6-E4545322D841}"/>
              </a:ext>
            </a:extLst>
          </p:cNvPr>
          <p:cNvSpPr>
            <a:spLocks noChangeShapeType="1"/>
          </p:cNvSpPr>
          <p:nvPr/>
        </p:nvSpPr>
        <p:spPr bwMode="auto">
          <a:xfrm flipH="1">
            <a:off x="7266112" y="458948"/>
            <a:ext cx="844" cy="246877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74" name="Group 73">
            <a:extLst>
              <a:ext uri="{FF2B5EF4-FFF2-40B4-BE49-F238E27FC236}">
                <a16:creationId xmlns:a16="http://schemas.microsoft.com/office/drawing/2014/main" id="{F2AF03D5-891B-47AF-89D7-98C41DA83EFD}"/>
              </a:ext>
            </a:extLst>
          </p:cNvPr>
          <p:cNvGrpSpPr/>
          <p:nvPr/>
        </p:nvGrpSpPr>
        <p:grpSpPr>
          <a:xfrm>
            <a:off x="3170601" y="2014881"/>
            <a:ext cx="1153318" cy="859426"/>
            <a:chOff x="6112794" y="2000977"/>
            <a:chExt cx="1153318" cy="859426"/>
          </a:xfrm>
        </p:grpSpPr>
        <p:grpSp>
          <p:nvGrpSpPr>
            <p:cNvPr id="95" name="Group 94">
              <a:extLst>
                <a:ext uri="{FF2B5EF4-FFF2-40B4-BE49-F238E27FC236}">
                  <a16:creationId xmlns:a16="http://schemas.microsoft.com/office/drawing/2014/main" id="{4D8D4EA3-2A71-4F6E-B479-75D3504327D1}"/>
                </a:ext>
              </a:extLst>
            </p:cNvPr>
            <p:cNvGrpSpPr/>
            <p:nvPr/>
          </p:nvGrpSpPr>
          <p:grpSpPr>
            <a:xfrm>
              <a:off x="6112794" y="2000977"/>
              <a:ext cx="1153318" cy="441888"/>
              <a:chOff x="6112845" y="2199992"/>
              <a:chExt cx="1153318" cy="441888"/>
            </a:xfrm>
          </p:grpSpPr>
          <p:sp>
            <p:nvSpPr>
              <p:cNvPr id="98" name="Text Box 73">
                <a:extLst>
                  <a:ext uri="{FF2B5EF4-FFF2-40B4-BE49-F238E27FC236}">
                    <a16:creationId xmlns:a16="http://schemas.microsoft.com/office/drawing/2014/main" id="{8900CD24-BE3A-4661-B2A4-1A01582805F8}"/>
                  </a:ext>
                </a:extLst>
              </p:cNvPr>
              <p:cNvSpPr txBox="1">
                <a:spLocks noChangeArrowheads="1"/>
              </p:cNvSpPr>
              <p:nvPr/>
            </p:nvSpPr>
            <p:spPr bwMode="auto">
              <a:xfrm>
                <a:off x="6113638" y="2374789"/>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99" name="Text Box 57">
                <a:extLst>
                  <a:ext uri="{FF2B5EF4-FFF2-40B4-BE49-F238E27FC236}">
                    <a16:creationId xmlns:a16="http://schemas.microsoft.com/office/drawing/2014/main" id="{458DA222-8ACD-4A7B-A8F3-BF955D8D2954}"/>
                  </a:ext>
                </a:extLst>
              </p:cNvPr>
              <p:cNvSpPr txBox="1">
                <a:spLocks noChangeArrowheads="1"/>
              </p:cNvSpPr>
              <p:nvPr/>
            </p:nvSpPr>
            <p:spPr bwMode="auto">
              <a:xfrm>
                <a:off x="6112845" y="2199992"/>
                <a:ext cx="1139062" cy="205211"/>
              </a:xfrm>
              <a:prstGeom prst="rect">
                <a:avLst/>
              </a:prstGeom>
              <a:solidFill>
                <a:srgbClr val="FF99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b="1" dirty="0">
                    <a:solidFill>
                      <a:srgbClr val="7030A0"/>
                    </a:solidFill>
                  </a:rPr>
                  <a:t>FUND-FLOW</a:t>
                </a:r>
              </a:p>
            </p:txBody>
          </p:sp>
        </p:grpSp>
        <p:sp>
          <p:nvSpPr>
            <p:cNvPr id="97" name="Text Box 73">
              <a:extLst>
                <a:ext uri="{FF2B5EF4-FFF2-40B4-BE49-F238E27FC236}">
                  <a16:creationId xmlns:a16="http://schemas.microsoft.com/office/drawing/2014/main" id="{FB3C3FCE-3823-48DA-B443-DAEEBD3A1B34}"/>
                </a:ext>
              </a:extLst>
            </p:cNvPr>
            <p:cNvSpPr txBox="1">
              <a:spLocks noChangeArrowheads="1"/>
            </p:cNvSpPr>
            <p:nvPr/>
          </p:nvSpPr>
          <p:spPr bwMode="auto">
            <a:xfrm>
              <a:off x="6113587" y="2444107"/>
              <a:ext cx="1152525" cy="41629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dirty="0">
                  <a:solidFill>
                    <a:srgbClr val="FF0000"/>
                  </a:solidFill>
                  <a:latin typeface="Symbol" panose="05050102010706020507" pitchFamily="18" charset="2"/>
                </a:rPr>
                <a:t>D </a:t>
              </a:r>
              <a:r>
                <a:rPr lang="nl-NL" sz="1000" dirty="0" err="1">
                  <a:solidFill>
                    <a:srgbClr val="FF0000"/>
                  </a:solidFill>
                </a:rPr>
                <a:t>Liq.Middelen</a:t>
              </a:r>
              <a:r>
                <a:rPr lang="nl-NL" sz="1000" dirty="0">
                  <a:solidFill>
                    <a:srgbClr val="FF0000"/>
                  </a:solidFill>
                </a:rPr>
                <a:t> </a:t>
              </a:r>
              <a:r>
                <a:rPr lang="nl-NL" sz="1000" dirty="0" err="1">
                  <a:solidFill>
                    <a:srgbClr val="FF0000"/>
                  </a:solidFill>
                </a:rPr>
                <a:t>working</a:t>
              </a:r>
              <a:r>
                <a:rPr lang="nl-NL" sz="1000" dirty="0">
                  <a:solidFill>
                    <a:srgbClr val="FF0000"/>
                  </a:solidFill>
                </a:rPr>
                <a:t> cap.</a:t>
              </a:r>
            </a:p>
          </p:txBody>
        </p:sp>
      </p:grpSp>
      <p:sp>
        <p:nvSpPr>
          <p:cNvPr id="101" name="Text Box 73">
            <a:extLst>
              <a:ext uri="{FF2B5EF4-FFF2-40B4-BE49-F238E27FC236}">
                <a16:creationId xmlns:a16="http://schemas.microsoft.com/office/drawing/2014/main" id="{DCF37B3C-D120-4A38-83F9-482F74176989}"/>
              </a:ext>
            </a:extLst>
          </p:cNvPr>
          <p:cNvSpPr txBox="1">
            <a:spLocks noChangeArrowheads="1"/>
          </p:cNvSpPr>
          <p:nvPr/>
        </p:nvSpPr>
        <p:spPr bwMode="auto">
          <a:xfrm>
            <a:off x="3176132" y="882998"/>
            <a:ext cx="1152525" cy="176714"/>
          </a:xfrm>
          <a:prstGeom prst="rect">
            <a:avLst/>
          </a:prstGeom>
          <a:solidFill>
            <a:srgbClr val="FFFFCC"/>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Investeringen</a:t>
            </a:r>
          </a:p>
        </p:txBody>
      </p:sp>
      <p:sp>
        <p:nvSpPr>
          <p:cNvPr id="92" name="Text Box 73">
            <a:extLst>
              <a:ext uri="{FF2B5EF4-FFF2-40B4-BE49-F238E27FC236}">
                <a16:creationId xmlns:a16="http://schemas.microsoft.com/office/drawing/2014/main" id="{2AA83795-BB48-4AA2-824F-3A01CB4C7C11}"/>
              </a:ext>
            </a:extLst>
          </p:cNvPr>
          <p:cNvSpPr txBox="1">
            <a:spLocks noChangeArrowheads="1"/>
          </p:cNvSpPr>
          <p:nvPr/>
        </p:nvSpPr>
        <p:spPr bwMode="auto">
          <a:xfrm>
            <a:off x="4354150" y="1653859"/>
            <a:ext cx="1152525" cy="164208"/>
          </a:xfrm>
          <a:prstGeom prst="rect">
            <a:avLst/>
          </a:prstGeom>
          <a:solidFill>
            <a:srgbClr val="FFFFFF"/>
          </a:solidFill>
          <a:ln w="9525">
            <a:solidFill>
              <a:srgbClr val="FF0000"/>
            </a:solidFill>
            <a:miter lim="800000"/>
            <a:headEnd/>
            <a:tailEnd/>
          </a:ln>
        </p:spPr>
        <p:txBody>
          <a:bodyPr anchor="ct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a:t>Financiering</a:t>
            </a:r>
          </a:p>
        </p:txBody>
      </p:sp>
      <p:sp>
        <p:nvSpPr>
          <p:cNvPr id="23" name="Line 52"/>
          <p:cNvSpPr>
            <a:spLocks noChangeShapeType="1"/>
          </p:cNvSpPr>
          <p:nvPr/>
        </p:nvSpPr>
        <p:spPr bwMode="auto">
          <a:xfrm>
            <a:off x="4330918" y="446957"/>
            <a:ext cx="3033" cy="24807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100" name="Freeform: Shape 99">
            <a:extLst>
              <a:ext uri="{FF2B5EF4-FFF2-40B4-BE49-F238E27FC236}">
                <a16:creationId xmlns:a16="http://schemas.microsoft.com/office/drawing/2014/main" id="{B837A741-359C-4539-9FC4-9D2726648F5E}"/>
              </a:ext>
            </a:extLst>
          </p:cNvPr>
          <p:cNvSpPr/>
          <p:nvPr/>
        </p:nvSpPr>
        <p:spPr>
          <a:xfrm>
            <a:off x="3164570" y="1291305"/>
            <a:ext cx="2342854" cy="1592555"/>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 name="connsiteX0" fmla="*/ 1374953 w 2297875"/>
              <a:gd name="connsiteY0" fmla="*/ 536328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374953 w 2297875"/>
              <a:gd name="connsiteY11" fmla="*/ 536328 h 1620982"/>
              <a:gd name="connsiteX0" fmla="*/ 1374953 w 2297875"/>
              <a:gd name="connsiteY0" fmla="*/ 536328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374953 w 2297875"/>
              <a:gd name="connsiteY11" fmla="*/ 536328 h 1620982"/>
              <a:gd name="connsiteX0" fmla="*/ 1374953 w 2312088"/>
              <a:gd name="connsiteY0" fmla="*/ 536328 h 1620982"/>
              <a:gd name="connsiteX1" fmla="*/ 2312088 w 2312088"/>
              <a:gd name="connsiteY1" fmla="*/ 599120 h 1620982"/>
              <a:gd name="connsiteX2" fmla="*/ 2286000 w 2312088"/>
              <a:gd name="connsiteY2" fmla="*/ 5937 h 1620982"/>
              <a:gd name="connsiteX3" fmla="*/ 1140031 w 2312088"/>
              <a:gd name="connsiteY3" fmla="*/ 0 h 1620982"/>
              <a:gd name="connsiteX4" fmla="*/ 1151906 w 2312088"/>
              <a:gd name="connsiteY4" fmla="*/ 831273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374953 w 2312088"/>
              <a:gd name="connsiteY11" fmla="*/ 536328 h 1620982"/>
              <a:gd name="connsiteX0" fmla="*/ 1374953 w 2312088"/>
              <a:gd name="connsiteY0" fmla="*/ 536328 h 1620982"/>
              <a:gd name="connsiteX1" fmla="*/ 2312088 w 2312088"/>
              <a:gd name="connsiteY1" fmla="*/ 599120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374953 w 2312088"/>
              <a:gd name="connsiteY11" fmla="*/ 536328 h 1620982"/>
              <a:gd name="connsiteX0" fmla="*/ 1261245 w 2312088"/>
              <a:gd name="connsiteY0" fmla="*/ 541066 h 1620982"/>
              <a:gd name="connsiteX1" fmla="*/ 2312088 w 2312088"/>
              <a:gd name="connsiteY1" fmla="*/ 599120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12088"/>
              <a:gd name="connsiteY0" fmla="*/ 541066 h 1620982"/>
              <a:gd name="connsiteX1" fmla="*/ 2312088 w 2312088"/>
              <a:gd name="connsiteY1" fmla="*/ 537528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12088"/>
              <a:gd name="connsiteY0" fmla="*/ 541066 h 1620982"/>
              <a:gd name="connsiteX1" fmla="*/ 2312088 w 2312088"/>
              <a:gd name="connsiteY1" fmla="*/ 537528 h 1620982"/>
              <a:gd name="connsiteX2" fmla="*/ 2286000 w 2312088"/>
              <a:gd name="connsiteY2" fmla="*/ 5937 h 1620982"/>
              <a:gd name="connsiteX3" fmla="*/ 1140031 w 2312088"/>
              <a:gd name="connsiteY3" fmla="*/ 0 h 1620982"/>
              <a:gd name="connsiteX4" fmla="*/ 1147168 w 2312088"/>
              <a:gd name="connsiteY4" fmla="*/ 532790 h 1620982"/>
              <a:gd name="connsiteX5" fmla="*/ 890649 w 2312088"/>
              <a:gd name="connsiteY5" fmla="*/ 1377537 h 1620982"/>
              <a:gd name="connsiteX6" fmla="*/ 0 w 2312088"/>
              <a:gd name="connsiteY6" fmla="*/ 1377537 h 1620982"/>
              <a:gd name="connsiteX7" fmla="*/ 0 w 2312088"/>
              <a:gd name="connsiteY7" fmla="*/ 1620982 h 1620982"/>
              <a:gd name="connsiteX8" fmla="*/ 1145969 w 2312088"/>
              <a:gd name="connsiteY8" fmla="*/ 1609106 h 1620982"/>
              <a:gd name="connsiteX9" fmla="*/ 1145969 w 2312088"/>
              <a:gd name="connsiteY9" fmla="*/ 1365662 h 1620982"/>
              <a:gd name="connsiteX10" fmla="*/ 985652 w 2312088"/>
              <a:gd name="connsiteY10" fmla="*/ 1377537 h 1620982"/>
              <a:gd name="connsiteX11" fmla="*/ 1261245 w 2312088"/>
              <a:gd name="connsiteY11" fmla="*/ 541066 h 1620982"/>
              <a:gd name="connsiteX0" fmla="*/ 1261245 w 2302613"/>
              <a:gd name="connsiteY0" fmla="*/ 541066 h 1620982"/>
              <a:gd name="connsiteX1" fmla="*/ 2302613 w 2302613"/>
              <a:gd name="connsiteY1" fmla="*/ 547003 h 1620982"/>
              <a:gd name="connsiteX2" fmla="*/ 2286000 w 2302613"/>
              <a:gd name="connsiteY2" fmla="*/ 5937 h 1620982"/>
              <a:gd name="connsiteX3" fmla="*/ 1140031 w 2302613"/>
              <a:gd name="connsiteY3" fmla="*/ 0 h 1620982"/>
              <a:gd name="connsiteX4" fmla="*/ 1147168 w 2302613"/>
              <a:gd name="connsiteY4" fmla="*/ 532790 h 1620982"/>
              <a:gd name="connsiteX5" fmla="*/ 890649 w 2302613"/>
              <a:gd name="connsiteY5" fmla="*/ 1377537 h 1620982"/>
              <a:gd name="connsiteX6" fmla="*/ 0 w 2302613"/>
              <a:gd name="connsiteY6" fmla="*/ 1377537 h 1620982"/>
              <a:gd name="connsiteX7" fmla="*/ 0 w 2302613"/>
              <a:gd name="connsiteY7" fmla="*/ 1620982 h 1620982"/>
              <a:gd name="connsiteX8" fmla="*/ 1145969 w 2302613"/>
              <a:gd name="connsiteY8" fmla="*/ 1609106 h 1620982"/>
              <a:gd name="connsiteX9" fmla="*/ 1145969 w 2302613"/>
              <a:gd name="connsiteY9" fmla="*/ 1365662 h 1620982"/>
              <a:gd name="connsiteX10" fmla="*/ 985652 w 2302613"/>
              <a:gd name="connsiteY10" fmla="*/ 1377537 h 1620982"/>
              <a:gd name="connsiteX11" fmla="*/ 1261245 w 2302613"/>
              <a:gd name="connsiteY11" fmla="*/ 541066 h 1620982"/>
              <a:gd name="connsiteX0" fmla="*/ 1261245 w 2309689"/>
              <a:gd name="connsiteY0" fmla="*/ 541066 h 1620982"/>
              <a:gd name="connsiteX1" fmla="*/ 2302613 w 2309689"/>
              <a:gd name="connsiteY1" fmla="*/ 547003 h 1620982"/>
              <a:gd name="connsiteX2" fmla="*/ 2309689 w 2309689"/>
              <a:gd name="connsiteY2" fmla="*/ 5937 h 1620982"/>
              <a:gd name="connsiteX3" fmla="*/ 1140031 w 2309689"/>
              <a:gd name="connsiteY3" fmla="*/ 0 h 1620982"/>
              <a:gd name="connsiteX4" fmla="*/ 1147168 w 2309689"/>
              <a:gd name="connsiteY4" fmla="*/ 532790 h 1620982"/>
              <a:gd name="connsiteX5" fmla="*/ 890649 w 2309689"/>
              <a:gd name="connsiteY5" fmla="*/ 1377537 h 1620982"/>
              <a:gd name="connsiteX6" fmla="*/ 0 w 2309689"/>
              <a:gd name="connsiteY6" fmla="*/ 1377537 h 1620982"/>
              <a:gd name="connsiteX7" fmla="*/ 0 w 2309689"/>
              <a:gd name="connsiteY7" fmla="*/ 1620982 h 1620982"/>
              <a:gd name="connsiteX8" fmla="*/ 1145969 w 2309689"/>
              <a:gd name="connsiteY8" fmla="*/ 1609106 h 1620982"/>
              <a:gd name="connsiteX9" fmla="*/ 1145969 w 2309689"/>
              <a:gd name="connsiteY9" fmla="*/ 1365662 h 1620982"/>
              <a:gd name="connsiteX10" fmla="*/ 985652 w 2309689"/>
              <a:gd name="connsiteY10" fmla="*/ 1377537 h 1620982"/>
              <a:gd name="connsiteX11" fmla="*/ 1261245 w 2309689"/>
              <a:gd name="connsiteY11" fmla="*/ 541066 h 1620982"/>
              <a:gd name="connsiteX0" fmla="*/ 1294410 w 2342854"/>
              <a:gd name="connsiteY0" fmla="*/ 541066 h 1620982"/>
              <a:gd name="connsiteX1" fmla="*/ 2335778 w 2342854"/>
              <a:gd name="connsiteY1" fmla="*/ 547003 h 1620982"/>
              <a:gd name="connsiteX2" fmla="*/ 2342854 w 2342854"/>
              <a:gd name="connsiteY2" fmla="*/ 5937 h 1620982"/>
              <a:gd name="connsiteX3" fmla="*/ 1173196 w 2342854"/>
              <a:gd name="connsiteY3" fmla="*/ 0 h 1620982"/>
              <a:gd name="connsiteX4" fmla="*/ 1180333 w 2342854"/>
              <a:gd name="connsiteY4" fmla="*/ 532790 h 1620982"/>
              <a:gd name="connsiteX5" fmla="*/ 923814 w 2342854"/>
              <a:gd name="connsiteY5" fmla="*/ 1377537 h 1620982"/>
              <a:gd name="connsiteX6" fmla="*/ 0 w 2342854"/>
              <a:gd name="connsiteY6" fmla="*/ 714242 h 1620982"/>
              <a:gd name="connsiteX7" fmla="*/ 33165 w 2342854"/>
              <a:gd name="connsiteY7" fmla="*/ 1620982 h 1620982"/>
              <a:gd name="connsiteX8" fmla="*/ 1179134 w 2342854"/>
              <a:gd name="connsiteY8" fmla="*/ 1609106 h 1620982"/>
              <a:gd name="connsiteX9" fmla="*/ 1179134 w 2342854"/>
              <a:gd name="connsiteY9" fmla="*/ 1365662 h 1620982"/>
              <a:gd name="connsiteX10" fmla="*/ 1018817 w 2342854"/>
              <a:gd name="connsiteY10" fmla="*/ 1377537 h 1620982"/>
              <a:gd name="connsiteX11" fmla="*/ 1294410 w 2342854"/>
              <a:gd name="connsiteY11" fmla="*/ 541066 h 1620982"/>
              <a:gd name="connsiteX0" fmla="*/ 1294410 w 2342854"/>
              <a:gd name="connsiteY0" fmla="*/ 541066 h 1609106"/>
              <a:gd name="connsiteX1" fmla="*/ 2335778 w 2342854"/>
              <a:gd name="connsiteY1" fmla="*/ 547003 h 1609106"/>
              <a:gd name="connsiteX2" fmla="*/ 2342854 w 2342854"/>
              <a:gd name="connsiteY2" fmla="*/ 5937 h 1609106"/>
              <a:gd name="connsiteX3" fmla="*/ 1173196 w 2342854"/>
              <a:gd name="connsiteY3" fmla="*/ 0 h 1609106"/>
              <a:gd name="connsiteX4" fmla="*/ 1180333 w 2342854"/>
              <a:gd name="connsiteY4" fmla="*/ 532790 h 1609106"/>
              <a:gd name="connsiteX5" fmla="*/ 923814 w 2342854"/>
              <a:gd name="connsiteY5" fmla="*/ 1377537 h 1609106"/>
              <a:gd name="connsiteX6" fmla="*/ 0 w 2342854"/>
              <a:gd name="connsiteY6" fmla="*/ 714242 h 1609106"/>
              <a:gd name="connsiteX7" fmla="*/ 0 w 2342854"/>
              <a:gd name="connsiteY7" fmla="*/ 1592555 h 1609106"/>
              <a:gd name="connsiteX8" fmla="*/ 1179134 w 2342854"/>
              <a:gd name="connsiteY8" fmla="*/ 1609106 h 1609106"/>
              <a:gd name="connsiteX9" fmla="*/ 1179134 w 2342854"/>
              <a:gd name="connsiteY9" fmla="*/ 1365662 h 1609106"/>
              <a:gd name="connsiteX10" fmla="*/ 1018817 w 2342854"/>
              <a:gd name="connsiteY10" fmla="*/ 1377537 h 1609106"/>
              <a:gd name="connsiteX11" fmla="*/ 1294410 w 2342854"/>
              <a:gd name="connsiteY11" fmla="*/ 541066 h 1609106"/>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923814 w 2342854"/>
              <a:gd name="connsiteY5" fmla="*/ 1377537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018817 w 2342854"/>
              <a:gd name="connsiteY10" fmla="*/ 1377537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018817 w 2342854"/>
              <a:gd name="connsiteY10" fmla="*/ 1377537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175165 w 2342854"/>
              <a:gd name="connsiteY10" fmla="*/ 1121694 h 1592555"/>
              <a:gd name="connsiteX11" fmla="*/ 1294410 w 2342854"/>
              <a:gd name="connsiteY11" fmla="*/ 541066 h 1592555"/>
              <a:gd name="connsiteX0" fmla="*/ 1294410 w 2342854"/>
              <a:gd name="connsiteY0" fmla="*/ 541066 h 1592555"/>
              <a:gd name="connsiteX1" fmla="*/ 2335778 w 2342854"/>
              <a:gd name="connsiteY1" fmla="*/ 547003 h 1592555"/>
              <a:gd name="connsiteX2" fmla="*/ 2342854 w 2342854"/>
              <a:gd name="connsiteY2" fmla="*/ 5937 h 1592555"/>
              <a:gd name="connsiteX3" fmla="*/ 1173196 w 2342854"/>
              <a:gd name="connsiteY3" fmla="*/ 0 h 1592555"/>
              <a:gd name="connsiteX4" fmla="*/ 1180333 w 2342854"/>
              <a:gd name="connsiteY4" fmla="*/ 532790 h 1592555"/>
              <a:gd name="connsiteX5" fmla="*/ 1127540 w 2342854"/>
              <a:gd name="connsiteY5" fmla="*/ 728455 h 1592555"/>
              <a:gd name="connsiteX6" fmla="*/ 0 w 2342854"/>
              <a:gd name="connsiteY6" fmla="*/ 714242 h 1592555"/>
              <a:gd name="connsiteX7" fmla="*/ 0 w 2342854"/>
              <a:gd name="connsiteY7" fmla="*/ 1592555 h 1592555"/>
              <a:gd name="connsiteX8" fmla="*/ 1169658 w 2342854"/>
              <a:gd name="connsiteY8" fmla="*/ 1590155 h 1592555"/>
              <a:gd name="connsiteX9" fmla="*/ 1179134 w 2342854"/>
              <a:gd name="connsiteY9" fmla="*/ 1365662 h 1592555"/>
              <a:gd name="connsiteX10" fmla="*/ 1175165 w 2342854"/>
              <a:gd name="connsiteY10" fmla="*/ 1121694 h 1592555"/>
              <a:gd name="connsiteX11" fmla="*/ 1294410 w 2342854"/>
              <a:gd name="connsiteY11" fmla="*/ 541066 h 159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2854" h="1592555">
                <a:moveTo>
                  <a:pt x="1294410" y="541066"/>
                </a:moveTo>
                <a:cubicBezTo>
                  <a:pt x="1682594" y="544624"/>
                  <a:pt x="2028137" y="529231"/>
                  <a:pt x="2335778" y="547003"/>
                </a:cubicBezTo>
                <a:cubicBezTo>
                  <a:pt x="2338137" y="366648"/>
                  <a:pt x="2340495" y="186292"/>
                  <a:pt x="2342854" y="5937"/>
                </a:cubicBezTo>
                <a:lnTo>
                  <a:pt x="1173196" y="0"/>
                </a:lnTo>
                <a:lnTo>
                  <a:pt x="1180333" y="532790"/>
                </a:lnTo>
                <a:lnTo>
                  <a:pt x="1127540" y="728455"/>
                </a:lnTo>
                <a:lnTo>
                  <a:pt x="0" y="714242"/>
                </a:lnTo>
                <a:lnTo>
                  <a:pt x="0" y="1592555"/>
                </a:lnTo>
                <a:lnTo>
                  <a:pt x="1169658" y="1590155"/>
                </a:lnTo>
                <a:lnTo>
                  <a:pt x="1179134" y="1365662"/>
                </a:lnTo>
                <a:lnTo>
                  <a:pt x="1175165" y="1121694"/>
                </a:lnTo>
                <a:cubicBezTo>
                  <a:pt x="1148584" y="819181"/>
                  <a:pt x="1254662" y="734609"/>
                  <a:pt x="1294410" y="541066"/>
                </a:cubicBez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2" name="Explosion: 14 Points 101">
            <a:extLst>
              <a:ext uri="{FF2B5EF4-FFF2-40B4-BE49-F238E27FC236}">
                <a16:creationId xmlns:a16="http://schemas.microsoft.com/office/drawing/2014/main" id="{6E0E3857-DDAF-4855-B746-C8451215C2E1}"/>
              </a:ext>
            </a:extLst>
          </p:cNvPr>
          <p:cNvSpPr/>
          <p:nvPr/>
        </p:nvSpPr>
        <p:spPr>
          <a:xfrm rot="354592">
            <a:off x="3042473" y="999121"/>
            <a:ext cx="1613130" cy="345926"/>
          </a:xfrm>
          <a:prstGeom prst="irregularSeal2">
            <a:avLst/>
          </a:prstGeom>
          <a:no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2931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4140795" y="2996952"/>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 name="Text Box 57"/>
          <p:cNvSpPr txBox="1">
            <a:spLocks noChangeArrowheads="1"/>
          </p:cNvSpPr>
          <p:nvPr/>
        </p:nvSpPr>
        <p:spPr bwMode="auto">
          <a:xfrm>
            <a:off x="4140795" y="2544632"/>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10" name="Text Box 58"/>
          <p:cNvSpPr txBox="1">
            <a:spLocks noChangeArrowheads="1"/>
          </p:cNvSpPr>
          <p:nvPr/>
        </p:nvSpPr>
        <p:spPr bwMode="auto">
          <a:xfrm>
            <a:off x="4140795" y="3356992"/>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4140795" y="3588413"/>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2984356" y="4381625"/>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5" name="TextBox 24"/>
          <p:cNvSpPr txBox="1"/>
          <p:nvPr/>
        </p:nvSpPr>
        <p:spPr>
          <a:xfrm>
            <a:off x="3682013" y="2123564"/>
            <a:ext cx="889987" cy="369332"/>
          </a:xfrm>
          <a:prstGeom prst="rect">
            <a:avLst/>
          </a:prstGeom>
          <a:noFill/>
        </p:spPr>
        <p:txBody>
          <a:bodyPr wrap="none" rtlCol="0">
            <a:spAutoFit/>
          </a:bodyPr>
          <a:lstStyle/>
          <a:p>
            <a:r>
              <a:rPr lang="nl-BE" dirty="0"/>
              <a:t>Balans</a:t>
            </a:r>
          </a:p>
        </p:txBody>
      </p:sp>
      <p:sp>
        <p:nvSpPr>
          <p:cNvPr id="26" name="TextBox 25"/>
          <p:cNvSpPr txBox="1"/>
          <p:nvPr/>
        </p:nvSpPr>
        <p:spPr>
          <a:xfrm>
            <a:off x="899592" y="2708920"/>
            <a:ext cx="1791965" cy="369332"/>
          </a:xfrm>
          <a:prstGeom prst="rect">
            <a:avLst/>
          </a:prstGeom>
          <a:noFill/>
        </p:spPr>
        <p:txBody>
          <a:bodyPr wrap="none" rtlCol="0">
            <a:spAutoFit/>
          </a:bodyPr>
          <a:lstStyle/>
          <a:p>
            <a:r>
              <a:rPr lang="nl-BE" dirty="0"/>
              <a:t>VASTE ACTIVA</a:t>
            </a:r>
          </a:p>
        </p:txBody>
      </p:sp>
      <p:sp>
        <p:nvSpPr>
          <p:cNvPr id="27" name="TextBox 26"/>
          <p:cNvSpPr txBox="1"/>
          <p:nvPr/>
        </p:nvSpPr>
        <p:spPr>
          <a:xfrm>
            <a:off x="899591" y="3645024"/>
            <a:ext cx="1791965" cy="646331"/>
          </a:xfrm>
          <a:prstGeom prst="rect">
            <a:avLst/>
          </a:prstGeom>
          <a:noFill/>
        </p:spPr>
        <p:txBody>
          <a:bodyPr wrap="square" rtlCol="0">
            <a:spAutoFit/>
          </a:bodyPr>
          <a:lstStyle/>
          <a:p>
            <a:r>
              <a:rPr lang="nl-BE" dirty="0"/>
              <a:t>VLOTTENDE ACTIVA</a:t>
            </a:r>
          </a:p>
        </p:txBody>
      </p:sp>
      <p:sp>
        <p:nvSpPr>
          <p:cNvPr id="28" name="TextBox 27"/>
          <p:cNvSpPr txBox="1"/>
          <p:nvPr/>
        </p:nvSpPr>
        <p:spPr>
          <a:xfrm>
            <a:off x="5652120" y="2595968"/>
            <a:ext cx="2313454" cy="369332"/>
          </a:xfrm>
          <a:prstGeom prst="rect">
            <a:avLst/>
          </a:prstGeom>
          <a:noFill/>
        </p:spPr>
        <p:txBody>
          <a:bodyPr wrap="none" rtlCol="0">
            <a:spAutoFit/>
          </a:bodyPr>
          <a:lstStyle/>
          <a:p>
            <a:r>
              <a:rPr lang="nl-BE" dirty="0"/>
              <a:t>EIGEN VERMOGEN</a:t>
            </a:r>
          </a:p>
        </p:txBody>
      </p:sp>
      <p:sp>
        <p:nvSpPr>
          <p:cNvPr id="29" name="TextBox 28"/>
          <p:cNvSpPr txBox="1"/>
          <p:nvPr/>
        </p:nvSpPr>
        <p:spPr>
          <a:xfrm>
            <a:off x="5724128" y="3645024"/>
            <a:ext cx="2582758" cy="369332"/>
          </a:xfrm>
          <a:prstGeom prst="rect">
            <a:avLst/>
          </a:prstGeom>
          <a:noFill/>
        </p:spPr>
        <p:txBody>
          <a:bodyPr wrap="none" rtlCol="0">
            <a:spAutoFit/>
          </a:bodyPr>
          <a:lstStyle/>
          <a:p>
            <a:r>
              <a:rPr lang="nl-BE" dirty="0"/>
              <a:t>VREEMD VERMOGEN</a:t>
            </a:r>
          </a:p>
        </p:txBody>
      </p:sp>
      <p:sp>
        <p:nvSpPr>
          <p:cNvPr id="30" name="Right Brace 29"/>
          <p:cNvSpPr/>
          <p:nvPr/>
        </p:nvSpPr>
        <p:spPr>
          <a:xfrm>
            <a:off x="5512296" y="2543042"/>
            <a:ext cx="139824" cy="473594"/>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31" name="Right Brace 30"/>
          <p:cNvSpPr/>
          <p:nvPr/>
        </p:nvSpPr>
        <p:spPr>
          <a:xfrm rot="10800000">
            <a:off x="2627784" y="2560340"/>
            <a:ext cx="139825" cy="703430"/>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32" name="Right Brace 31"/>
          <p:cNvSpPr/>
          <p:nvPr/>
        </p:nvSpPr>
        <p:spPr>
          <a:xfrm rot="10800000">
            <a:off x="2621642" y="3268068"/>
            <a:ext cx="139825" cy="1364125"/>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33" name="Right Brace 32"/>
          <p:cNvSpPr/>
          <p:nvPr/>
        </p:nvSpPr>
        <p:spPr>
          <a:xfrm>
            <a:off x="5512296" y="3031271"/>
            <a:ext cx="139824" cy="1623856"/>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cxnSp>
        <p:nvCxnSpPr>
          <p:cNvPr id="35" name="Straight Arrow Connector 34"/>
          <p:cNvCxnSpPr/>
          <p:nvPr/>
        </p:nvCxnSpPr>
        <p:spPr>
          <a:xfrm>
            <a:off x="7166445" y="2996952"/>
            <a:ext cx="0" cy="55714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289748" y="3135595"/>
            <a:ext cx="1351652" cy="369332"/>
          </a:xfrm>
          <a:prstGeom prst="rect">
            <a:avLst/>
          </a:prstGeom>
          <a:noFill/>
        </p:spPr>
        <p:txBody>
          <a:bodyPr wrap="none" rtlCol="0">
            <a:spAutoFit/>
          </a:bodyPr>
          <a:lstStyle/>
          <a:p>
            <a:r>
              <a:rPr lang="nl-BE" dirty="0">
                <a:solidFill>
                  <a:srgbClr val="FF0000"/>
                </a:solidFill>
              </a:rPr>
              <a:t>Solvabiliteit</a:t>
            </a:r>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pic>
        <p:nvPicPr>
          <p:cNvPr id="4" name="Picture 3">
            <a:extLst>
              <a:ext uri="{FF2B5EF4-FFF2-40B4-BE49-F238E27FC236}">
                <a16:creationId xmlns:a16="http://schemas.microsoft.com/office/drawing/2014/main" id="{DB3CBE3C-F507-49BC-AB81-4C5C685E61B4}"/>
              </a:ext>
            </a:extLst>
          </p:cNvPr>
          <p:cNvPicPr>
            <a:picLocks noChangeAspect="1"/>
          </p:cNvPicPr>
          <p:nvPr/>
        </p:nvPicPr>
        <p:blipFill>
          <a:blip r:embed="rId3"/>
          <a:stretch>
            <a:fillRect/>
          </a:stretch>
        </p:blipFill>
        <p:spPr>
          <a:xfrm>
            <a:off x="2015932" y="382417"/>
            <a:ext cx="1211418" cy="1200281"/>
          </a:xfrm>
          <a:prstGeom prst="rect">
            <a:avLst/>
          </a:prstGeom>
        </p:spPr>
      </p:pic>
      <p:pic>
        <p:nvPicPr>
          <p:cNvPr id="17" name="Picture 16">
            <a:extLst>
              <a:ext uri="{FF2B5EF4-FFF2-40B4-BE49-F238E27FC236}">
                <a16:creationId xmlns:a16="http://schemas.microsoft.com/office/drawing/2014/main" id="{99150020-9FA7-4204-924B-606B879A2B1F}"/>
              </a:ext>
            </a:extLst>
          </p:cNvPr>
          <p:cNvPicPr>
            <a:picLocks noChangeAspect="1"/>
          </p:cNvPicPr>
          <p:nvPr/>
        </p:nvPicPr>
        <p:blipFill>
          <a:blip r:embed="rId4"/>
          <a:stretch>
            <a:fillRect/>
          </a:stretch>
        </p:blipFill>
        <p:spPr>
          <a:xfrm rot="1928639">
            <a:off x="3238474" y="277040"/>
            <a:ext cx="1910439" cy="1231172"/>
          </a:xfrm>
          <a:prstGeom prst="rect">
            <a:avLst/>
          </a:prstGeom>
        </p:spPr>
      </p:pic>
      <p:pic>
        <p:nvPicPr>
          <p:cNvPr id="21" name="Picture 20">
            <a:extLst>
              <a:ext uri="{FF2B5EF4-FFF2-40B4-BE49-F238E27FC236}">
                <a16:creationId xmlns:a16="http://schemas.microsoft.com/office/drawing/2014/main" id="{0FBD478F-B4DD-4C07-AC0E-25D785D2DC44}"/>
              </a:ext>
            </a:extLst>
          </p:cNvPr>
          <p:cNvPicPr>
            <a:picLocks noChangeAspect="1"/>
          </p:cNvPicPr>
          <p:nvPr/>
        </p:nvPicPr>
        <p:blipFill>
          <a:blip r:embed="rId5"/>
          <a:stretch>
            <a:fillRect/>
          </a:stretch>
        </p:blipFill>
        <p:spPr>
          <a:xfrm rot="4362160">
            <a:off x="558476" y="593331"/>
            <a:ext cx="1275377" cy="637689"/>
          </a:xfrm>
          <a:prstGeom prst="rect">
            <a:avLst/>
          </a:prstGeom>
        </p:spPr>
      </p:pic>
      <p:pic>
        <p:nvPicPr>
          <p:cNvPr id="24" name="Picture 23">
            <a:extLst>
              <a:ext uri="{FF2B5EF4-FFF2-40B4-BE49-F238E27FC236}">
                <a16:creationId xmlns:a16="http://schemas.microsoft.com/office/drawing/2014/main" id="{557E16CA-BED4-41ED-955E-021C8E31F405}"/>
              </a:ext>
            </a:extLst>
          </p:cNvPr>
          <p:cNvPicPr>
            <a:picLocks noChangeAspect="1"/>
          </p:cNvPicPr>
          <p:nvPr/>
        </p:nvPicPr>
        <p:blipFill>
          <a:blip r:embed="rId6"/>
          <a:stretch>
            <a:fillRect/>
          </a:stretch>
        </p:blipFill>
        <p:spPr>
          <a:xfrm rot="17749095">
            <a:off x="5003548" y="359904"/>
            <a:ext cx="1710700" cy="883690"/>
          </a:xfrm>
          <a:prstGeom prst="rect">
            <a:avLst/>
          </a:prstGeom>
        </p:spPr>
      </p:pic>
      <p:pic>
        <p:nvPicPr>
          <p:cNvPr id="38" name="Picture 37">
            <a:extLst>
              <a:ext uri="{FF2B5EF4-FFF2-40B4-BE49-F238E27FC236}">
                <a16:creationId xmlns:a16="http://schemas.microsoft.com/office/drawing/2014/main" id="{ACE5DC9B-334F-4924-944C-F1FA622A0829}"/>
              </a:ext>
            </a:extLst>
          </p:cNvPr>
          <p:cNvPicPr>
            <a:picLocks noChangeAspect="1"/>
          </p:cNvPicPr>
          <p:nvPr/>
        </p:nvPicPr>
        <p:blipFill>
          <a:blip r:embed="rId7"/>
          <a:stretch>
            <a:fillRect/>
          </a:stretch>
        </p:blipFill>
        <p:spPr>
          <a:xfrm rot="10800000">
            <a:off x="6668296" y="0"/>
            <a:ext cx="1877425" cy="1706184"/>
          </a:xfrm>
          <a:prstGeom prst="rect">
            <a:avLst/>
          </a:prstGeom>
        </p:spPr>
      </p:pic>
      <p:sp>
        <p:nvSpPr>
          <p:cNvPr id="42" name="Text Box 57">
            <a:extLst>
              <a:ext uri="{FF2B5EF4-FFF2-40B4-BE49-F238E27FC236}">
                <a16:creationId xmlns:a16="http://schemas.microsoft.com/office/drawing/2014/main" id="{7C5626A9-D567-4A8F-B869-C2B0B9465E3B}"/>
              </a:ext>
            </a:extLst>
          </p:cNvPr>
          <p:cNvSpPr txBox="1">
            <a:spLocks noChangeArrowheads="1"/>
          </p:cNvSpPr>
          <p:nvPr/>
        </p:nvSpPr>
        <p:spPr bwMode="auto">
          <a:xfrm>
            <a:off x="4140999" y="2542213"/>
            <a:ext cx="1150938" cy="472004"/>
          </a:xfrm>
          <a:prstGeom prst="rect">
            <a:avLst/>
          </a:prstGeom>
          <a:solidFill>
            <a:srgbClr val="FFFF00"/>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43" name="Rectangle 42">
            <a:extLst>
              <a:ext uri="{FF2B5EF4-FFF2-40B4-BE49-F238E27FC236}">
                <a16:creationId xmlns:a16="http://schemas.microsoft.com/office/drawing/2014/main" id="{91DFD51C-1CD9-450A-A340-89C8CBCAF474}"/>
              </a:ext>
            </a:extLst>
          </p:cNvPr>
          <p:cNvSpPr/>
          <p:nvPr/>
        </p:nvSpPr>
        <p:spPr>
          <a:xfrm>
            <a:off x="2982030" y="3371720"/>
            <a:ext cx="2309703" cy="126046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TextBox 43">
            <a:extLst>
              <a:ext uri="{FF2B5EF4-FFF2-40B4-BE49-F238E27FC236}">
                <a16:creationId xmlns:a16="http://schemas.microsoft.com/office/drawing/2014/main" id="{3622BBBD-7627-4DD9-B45D-2DBDA19E18DB}"/>
              </a:ext>
            </a:extLst>
          </p:cNvPr>
          <p:cNvSpPr txBox="1"/>
          <p:nvPr/>
        </p:nvSpPr>
        <p:spPr>
          <a:xfrm>
            <a:off x="1662809" y="3412351"/>
            <a:ext cx="1126334" cy="369332"/>
          </a:xfrm>
          <a:prstGeom prst="rect">
            <a:avLst/>
          </a:prstGeom>
          <a:noFill/>
        </p:spPr>
        <p:txBody>
          <a:bodyPr wrap="none" rtlCol="0">
            <a:spAutoFit/>
          </a:bodyPr>
          <a:lstStyle/>
          <a:p>
            <a:r>
              <a:rPr lang="nl-BE" dirty="0">
                <a:solidFill>
                  <a:srgbClr val="0070C0"/>
                </a:solidFill>
              </a:rPr>
              <a:t>Liquiditeit</a:t>
            </a:r>
          </a:p>
        </p:txBody>
      </p:sp>
      <p:sp>
        <p:nvSpPr>
          <p:cNvPr id="48" name="Freeform: Shape 47">
            <a:extLst>
              <a:ext uri="{FF2B5EF4-FFF2-40B4-BE49-F238E27FC236}">
                <a16:creationId xmlns:a16="http://schemas.microsoft.com/office/drawing/2014/main" id="{188CA54C-0445-4513-A1AE-8B6748E72FBA}"/>
              </a:ext>
            </a:extLst>
          </p:cNvPr>
          <p:cNvSpPr/>
          <p:nvPr/>
        </p:nvSpPr>
        <p:spPr>
          <a:xfrm>
            <a:off x="2992582" y="3010395"/>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9" name="TextBox 48">
            <a:extLst>
              <a:ext uri="{FF2B5EF4-FFF2-40B4-BE49-F238E27FC236}">
                <a16:creationId xmlns:a16="http://schemas.microsoft.com/office/drawing/2014/main" id="{BB299431-35A9-4F60-A376-0F526B0EDFE5}"/>
              </a:ext>
            </a:extLst>
          </p:cNvPr>
          <p:cNvSpPr txBox="1"/>
          <p:nvPr/>
        </p:nvSpPr>
        <p:spPr>
          <a:xfrm>
            <a:off x="3016392" y="4544988"/>
            <a:ext cx="1013483" cy="369332"/>
          </a:xfrm>
          <a:prstGeom prst="rect">
            <a:avLst/>
          </a:prstGeom>
          <a:noFill/>
        </p:spPr>
        <p:txBody>
          <a:bodyPr wrap="none" rtlCol="0">
            <a:spAutoFit/>
          </a:bodyPr>
          <a:lstStyle/>
          <a:p>
            <a:r>
              <a:rPr lang="nl-BE" dirty="0">
                <a:solidFill>
                  <a:srgbClr val="00B050"/>
                </a:solidFill>
              </a:rPr>
              <a:t>Net-cash</a:t>
            </a:r>
          </a:p>
        </p:txBody>
      </p:sp>
      <p:cxnSp>
        <p:nvCxnSpPr>
          <p:cNvPr id="51" name="Straight Connector 50">
            <a:extLst>
              <a:ext uri="{FF2B5EF4-FFF2-40B4-BE49-F238E27FC236}">
                <a16:creationId xmlns:a16="http://schemas.microsoft.com/office/drawing/2014/main" id="{5A8679B3-D734-4537-9C97-C436CD7B218A}"/>
              </a:ext>
            </a:extLst>
          </p:cNvPr>
          <p:cNvCxnSpPr>
            <a:stCxn id="7" idx="2"/>
          </p:cNvCxnSpPr>
          <p:nvPr/>
        </p:nvCxnSpPr>
        <p:spPr>
          <a:xfrm flipH="1">
            <a:off x="2363403" y="3263770"/>
            <a:ext cx="120113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F1211F9-5D61-46C6-8965-05C29BAD09E4}"/>
              </a:ext>
            </a:extLst>
          </p:cNvPr>
          <p:cNvCxnSpPr/>
          <p:nvPr/>
        </p:nvCxnSpPr>
        <p:spPr>
          <a:xfrm flipH="1">
            <a:off x="2515803" y="3416170"/>
            <a:ext cx="120113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4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2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2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5"/>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44"/>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fade">
                                      <p:cBhvr>
                                        <p:cTn id="106" dur="2000"/>
                                        <p:tgtEl>
                                          <p:spTgt spid="42"/>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2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3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9" grpId="0" animBg="1"/>
      <p:bldP spid="20" grpId="0" animBg="1"/>
      <p:bldP spid="26" grpId="0"/>
      <p:bldP spid="27" grpId="0"/>
      <p:bldP spid="28" grpId="0"/>
      <p:bldP spid="29" grpId="0"/>
      <p:bldP spid="30" grpId="0" animBg="1"/>
      <p:bldP spid="31" grpId="0" animBg="1"/>
      <p:bldP spid="32" grpId="0" animBg="1"/>
      <p:bldP spid="33" grpId="0" animBg="1"/>
      <p:bldP spid="36" grpId="0"/>
      <p:bldP spid="42" grpId="0" animBg="1"/>
      <p:bldP spid="43" grpId="0" animBg="1"/>
      <p:bldP spid="44" grpId="0"/>
      <p:bldP spid="48" grpId="0" animBg="1"/>
      <p:bldP spid="4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a:t>Cash </a:t>
            </a:r>
            <a:r>
              <a:rPr lang="nl-BE" dirty="0" err="1"/>
              <a:t>to</a:t>
            </a:r>
            <a:r>
              <a:rPr lang="nl-BE" dirty="0"/>
              <a:t> cash </a:t>
            </a:r>
            <a:r>
              <a:rPr lang="nl-BE" dirty="0" err="1"/>
              <a:t>period</a:t>
            </a:r>
            <a:endParaRPr lang="nl-BE" dirty="0"/>
          </a:p>
        </p:txBody>
      </p:sp>
      <p:cxnSp>
        <p:nvCxnSpPr>
          <p:cNvPr id="7" name="Straight Arrow Connector 6"/>
          <p:cNvCxnSpPr/>
          <p:nvPr/>
        </p:nvCxnSpPr>
        <p:spPr>
          <a:xfrm>
            <a:off x="1547664" y="4005064"/>
            <a:ext cx="662473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580408" y="3178717"/>
            <a:ext cx="0" cy="8263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3608" y="2655497"/>
            <a:ext cx="1008112" cy="523220"/>
          </a:xfrm>
          <a:prstGeom prst="rect">
            <a:avLst/>
          </a:prstGeom>
          <a:noFill/>
        </p:spPr>
        <p:txBody>
          <a:bodyPr wrap="square" rtlCol="0">
            <a:spAutoFit/>
          </a:bodyPr>
          <a:lstStyle/>
          <a:p>
            <a:r>
              <a:rPr lang="nl-BE" sz="1400" dirty="0"/>
              <a:t>Bestelling goederen</a:t>
            </a:r>
          </a:p>
        </p:txBody>
      </p:sp>
      <p:cxnSp>
        <p:nvCxnSpPr>
          <p:cNvPr id="11" name="Straight Arrow Connector 10"/>
          <p:cNvCxnSpPr/>
          <p:nvPr/>
        </p:nvCxnSpPr>
        <p:spPr>
          <a:xfrm flipV="1">
            <a:off x="2483768"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51720" y="2655496"/>
            <a:ext cx="1008112" cy="523220"/>
          </a:xfrm>
          <a:prstGeom prst="rect">
            <a:avLst/>
          </a:prstGeom>
          <a:noFill/>
        </p:spPr>
        <p:txBody>
          <a:bodyPr wrap="square" rtlCol="0">
            <a:spAutoFit/>
          </a:bodyPr>
          <a:lstStyle/>
          <a:p>
            <a:r>
              <a:rPr lang="nl-BE" sz="1400" dirty="0"/>
              <a:t>Levering goederen</a:t>
            </a:r>
          </a:p>
        </p:txBody>
      </p:sp>
      <p:cxnSp>
        <p:nvCxnSpPr>
          <p:cNvPr id="13" name="Straight Arrow Connector 12"/>
          <p:cNvCxnSpPr/>
          <p:nvPr/>
        </p:nvCxnSpPr>
        <p:spPr>
          <a:xfrm>
            <a:off x="2483768" y="4005064"/>
            <a:ext cx="0" cy="6744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15716" y="4679558"/>
            <a:ext cx="1080120" cy="523220"/>
          </a:xfrm>
          <a:prstGeom prst="rect">
            <a:avLst/>
          </a:prstGeom>
          <a:noFill/>
        </p:spPr>
        <p:txBody>
          <a:bodyPr wrap="square" rtlCol="0">
            <a:spAutoFit/>
          </a:bodyPr>
          <a:lstStyle/>
          <a:p>
            <a:r>
              <a:rPr lang="nl-BE" sz="1400" dirty="0"/>
              <a:t>Inkomende factuur</a:t>
            </a:r>
          </a:p>
        </p:txBody>
      </p:sp>
      <p:cxnSp>
        <p:nvCxnSpPr>
          <p:cNvPr id="19" name="Straight Arrow Connector 18"/>
          <p:cNvCxnSpPr/>
          <p:nvPr/>
        </p:nvCxnSpPr>
        <p:spPr>
          <a:xfrm>
            <a:off x="4139952" y="3993301"/>
            <a:ext cx="0" cy="5692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00802" y="4562544"/>
            <a:ext cx="1151085" cy="738664"/>
          </a:xfrm>
          <a:prstGeom prst="rect">
            <a:avLst/>
          </a:prstGeom>
          <a:noFill/>
        </p:spPr>
        <p:txBody>
          <a:bodyPr wrap="square" rtlCol="0">
            <a:spAutoFit/>
          </a:bodyPr>
          <a:lstStyle/>
          <a:p>
            <a:r>
              <a:rPr lang="nl-BE" sz="1400" b="1" dirty="0">
                <a:solidFill>
                  <a:srgbClr val="0070C0"/>
                </a:solidFill>
              </a:rPr>
              <a:t>Betaling</a:t>
            </a:r>
          </a:p>
          <a:p>
            <a:r>
              <a:rPr lang="nl-BE" sz="1400" b="1" dirty="0">
                <a:solidFill>
                  <a:srgbClr val="0070C0"/>
                </a:solidFill>
              </a:rPr>
              <a:t>inkomende</a:t>
            </a:r>
            <a:r>
              <a:rPr lang="nl-BE" sz="1400" dirty="0">
                <a:solidFill>
                  <a:srgbClr val="0070C0"/>
                </a:solidFill>
              </a:rPr>
              <a:t> </a:t>
            </a:r>
            <a:r>
              <a:rPr lang="nl-BE" sz="1400" b="1" dirty="0">
                <a:solidFill>
                  <a:srgbClr val="0070C0"/>
                </a:solidFill>
              </a:rPr>
              <a:t>factuur</a:t>
            </a:r>
          </a:p>
        </p:txBody>
      </p:sp>
      <p:cxnSp>
        <p:nvCxnSpPr>
          <p:cNvPr id="21" name="Straight Arrow Connector 20"/>
          <p:cNvCxnSpPr/>
          <p:nvPr/>
        </p:nvCxnSpPr>
        <p:spPr>
          <a:xfrm flipV="1">
            <a:off x="3850084"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18036" y="2655496"/>
            <a:ext cx="1008112" cy="523220"/>
          </a:xfrm>
          <a:prstGeom prst="rect">
            <a:avLst/>
          </a:prstGeom>
          <a:noFill/>
        </p:spPr>
        <p:txBody>
          <a:bodyPr wrap="square" rtlCol="0">
            <a:spAutoFit/>
          </a:bodyPr>
          <a:lstStyle/>
          <a:p>
            <a:r>
              <a:rPr lang="nl-BE" sz="1400" dirty="0"/>
              <a:t>Gereed</a:t>
            </a:r>
          </a:p>
          <a:p>
            <a:r>
              <a:rPr lang="nl-BE" sz="1400" dirty="0"/>
              <a:t>product</a:t>
            </a:r>
          </a:p>
        </p:txBody>
      </p:sp>
      <p:cxnSp>
        <p:nvCxnSpPr>
          <p:cNvPr id="23" name="Straight Arrow Connector 22"/>
          <p:cNvCxnSpPr/>
          <p:nvPr/>
        </p:nvCxnSpPr>
        <p:spPr>
          <a:xfrm flipV="1">
            <a:off x="5148064"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16016" y="2636332"/>
            <a:ext cx="1008112" cy="523220"/>
          </a:xfrm>
          <a:prstGeom prst="rect">
            <a:avLst/>
          </a:prstGeom>
          <a:noFill/>
        </p:spPr>
        <p:txBody>
          <a:bodyPr wrap="square" rtlCol="0">
            <a:spAutoFit/>
          </a:bodyPr>
          <a:lstStyle/>
          <a:p>
            <a:r>
              <a:rPr lang="nl-BE" sz="1400" dirty="0"/>
              <a:t>Verkoop product</a:t>
            </a:r>
          </a:p>
        </p:txBody>
      </p:sp>
      <p:cxnSp>
        <p:nvCxnSpPr>
          <p:cNvPr id="25" name="Straight Arrow Connector 24"/>
          <p:cNvCxnSpPr/>
          <p:nvPr/>
        </p:nvCxnSpPr>
        <p:spPr>
          <a:xfrm flipV="1">
            <a:off x="6012160" y="3159552"/>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580112" y="2626966"/>
            <a:ext cx="1008112" cy="523220"/>
          </a:xfrm>
          <a:prstGeom prst="rect">
            <a:avLst/>
          </a:prstGeom>
          <a:noFill/>
        </p:spPr>
        <p:txBody>
          <a:bodyPr wrap="square" rtlCol="0">
            <a:spAutoFit/>
          </a:bodyPr>
          <a:lstStyle/>
          <a:p>
            <a:r>
              <a:rPr lang="nl-BE" sz="1400" dirty="0"/>
              <a:t>Uitgaande factuur</a:t>
            </a:r>
          </a:p>
        </p:txBody>
      </p:sp>
      <p:cxnSp>
        <p:nvCxnSpPr>
          <p:cNvPr id="27" name="Straight Arrow Connector 26"/>
          <p:cNvCxnSpPr/>
          <p:nvPr/>
        </p:nvCxnSpPr>
        <p:spPr>
          <a:xfrm flipV="1">
            <a:off x="7238828"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78787" y="2420888"/>
            <a:ext cx="1077589" cy="738664"/>
          </a:xfrm>
          <a:prstGeom prst="rect">
            <a:avLst/>
          </a:prstGeom>
          <a:noFill/>
        </p:spPr>
        <p:txBody>
          <a:bodyPr wrap="square" rtlCol="0">
            <a:spAutoFit/>
          </a:bodyPr>
          <a:lstStyle/>
          <a:p>
            <a:r>
              <a:rPr lang="nl-BE" sz="1400" b="1" dirty="0">
                <a:solidFill>
                  <a:srgbClr val="0070C0"/>
                </a:solidFill>
              </a:rPr>
              <a:t>Incasso uitgaande factuur</a:t>
            </a:r>
          </a:p>
        </p:txBody>
      </p:sp>
      <p:sp>
        <p:nvSpPr>
          <p:cNvPr id="29" name="TextBox 28"/>
          <p:cNvSpPr txBox="1"/>
          <p:nvPr/>
        </p:nvSpPr>
        <p:spPr>
          <a:xfrm>
            <a:off x="2483768" y="3346970"/>
            <a:ext cx="1366316" cy="584775"/>
          </a:xfrm>
          <a:prstGeom prst="rect">
            <a:avLst/>
          </a:prstGeom>
          <a:noFill/>
        </p:spPr>
        <p:txBody>
          <a:bodyPr wrap="square" rtlCol="0">
            <a:spAutoFit/>
          </a:bodyPr>
          <a:lstStyle/>
          <a:p>
            <a:pPr algn="ctr"/>
            <a:r>
              <a:rPr lang="nl-BE" sz="1600" dirty="0">
                <a:solidFill>
                  <a:srgbClr val="FF0000"/>
                </a:solidFill>
              </a:rPr>
              <a:t>Voorraad grondstoffen</a:t>
            </a:r>
          </a:p>
        </p:txBody>
      </p:sp>
      <p:sp>
        <p:nvSpPr>
          <p:cNvPr id="36" name="TextBox 35"/>
          <p:cNvSpPr txBox="1"/>
          <p:nvPr/>
        </p:nvSpPr>
        <p:spPr>
          <a:xfrm>
            <a:off x="3853756" y="3348281"/>
            <a:ext cx="1366316" cy="584775"/>
          </a:xfrm>
          <a:prstGeom prst="rect">
            <a:avLst/>
          </a:prstGeom>
          <a:noFill/>
        </p:spPr>
        <p:txBody>
          <a:bodyPr wrap="square" rtlCol="0">
            <a:spAutoFit/>
          </a:bodyPr>
          <a:lstStyle/>
          <a:p>
            <a:pPr algn="ctr"/>
            <a:r>
              <a:rPr lang="nl-BE" sz="1600" dirty="0">
                <a:solidFill>
                  <a:srgbClr val="FF0000"/>
                </a:solidFill>
              </a:rPr>
              <a:t>Voorraad gereed </a:t>
            </a:r>
            <a:r>
              <a:rPr lang="nl-BE" sz="1600" dirty="0" err="1">
                <a:solidFill>
                  <a:srgbClr val="FF0000"/>
                </a:solidFill>
              </a:rPr>
              <a:t>prod</a:t>
            </a:r>
            <a:r>
              <a:rPr lang="nl-BE" sz="1600" dirty="0">
                <a:solidFill>
                  <a:srgbClr val="FF0000"/>
                </a:solidFill>
              </a:rPr>
              <a:t>.</a:t>
            </a:r>
          </a:p>
        </p:txBody>
      </p:sp>
      <p:sp>
        <p:nvSpPr>
          <p:cNvPr id="37" name="TextBox 36"/>
          <p:cNvSpPr txBox="1"/>
          <p:nvPr/>
        </p:nvSpPr>
        <p:spPr>
          <a:xfrm>
            <a:off x="5941988" y="3346969"/>
            <a:ext cx="1366316" cy="584775"/>
          </a:xfrm>
          <a:prstGeom prst="rect">
            <a:avLst/>
          </a:prstGeom>
          <a:noFill/>
        </p:spPr>
        <p:txBody>
          <a:bodyPr wrap="square" rtlCol="0">
            <a:spAutoFit/>
          </a:bodyPr>
          <a:lstStyle/>
          <a:p>
            <a:pPr algn="ctr"/>
            <a:r>
              <a:rPr lang="nl-BE" sz="1600" dirty="0" err="1">
                <a:solidFill>
                  <a:srgbClr val="FF0000"/>
                </a:solidFill>
              </a:rPr>
              <a:t>Handels-vordering</a:t>
            </a:r>
            <a:endParaRPr lang="nl-BE" sz="1600" dirty="0">
              <a:solidFill>
                <a:srgbClr val="FF0000"/>
              </a:solidFill>
            </a:endParaRPr>
          </a:p>
        </p:txBody>
      </p:sp>
      <p:sp>
        <p:nvSpPr>
          <p:cNvPr id="39" name="TextBox 38"/>
          <p:cNvSpPr txBox="1"/>
          <p:nvPr/>
        </p:nvSpPr>
        <p:spPr>
          <a:xfrm>
            <a:off x="5004048" y="3348281"/>
            <a:ext cx="1092647" cy="584775"/>
          </a:xfrm>
          <a:prstGeom prst="rect">
            <a:avLst/>
          </a:prstGeom>
          <a:noFill/>
        </p:spPr>
        <p:txBody>
          <a:bodyPr wrap="square" rtlCol="0">
            <a:spAutoFit/>
          </a:bodyPr>
          <a:lstStyle/>
          <a:p>
            <a:pPr algn="ctr"/>
            <a:r>
              <a:rPr lang="nl-BE" sz="1600" dirty="0">
                <a:solidFill>
                  <a:srgbClr val="FF0000"/>
                </a:solidFill>
              </a:rPr>
              <a:t>Te </a:t>
            </a:r>
            <a:r>
              <a:rPr lang="nl-BE" sz="1600" dirty="0" err="1">
                <a:solidFill>
                  <a:srgbClr val="FF0000"/>
                </a:solidFill>
              </a:rPr>
              <a:t>verz</a:t>
            </a:r>
            <a:r>
              <a:rPr lang="nl-BE" sz="1600" dirty="0">
                <a:solidFill>
                  <a:srgbClr val="FF0000"/>
                </a:solidFill>
              </a:rPr>
              <a:t>. factuur</a:t>
            </a:r>
          </a:p>
        </p:txBody>
      </p:sp>
      <p:cxnSp>
        <p:nvCxnSpPr>
          <p:cNvPr id="41" name="Straight Arrow Connector 40"/>
          <p:cNvCxnSpPr/>
          <p:nvPr/>
        </p:nvCxnSpPr>
        <p:spPr>
          <a:xfrm>
            <a:off x="4139952" y="5661248"/>
            <a:ext cx="3104889"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39952" y="5234767"/>
            <a:ext cx="0" cy="498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244841" y="4052025"/>
            <a:ext cx="0" cy="1681231"/>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588450" y="5651956"/>
            <a:ext cx="2287806" cy="369332"/>
          </a:xfrm>
          <a:prstGeom prst="rect">
            <a:avLst/>
          </a:prstGeom>
          <a:noFill/>
        </p:spPr>
        <p:txBody>
          <a:bodyPr wrap="none" rtlCol="0">
            <a:spAutoFit/>
          </a:bodyPr>
          <a:lstStyle/>
          <a:p>
            <a:r>
              <a:rPr lang="nl-BE" dirty="0"/>
              <a:t>Cash </a:t>
            </a:r>
            <a:r>
              <a:rPr lang="nl-BE" dirty="0" err="1"/>
              <a:t>to</a:t>
            </a:r>
            <a:r>
              <a:rPr lang="nl-BE" dirty="0"/>
              <a:t> Cash </a:t>
            </a:r>
            <a:r>
              <a:rPr lang="nl-BE" dirty="0" err="1"/>
              <a:t>period</a:t>
            </a:r>
            <a:endParaRPr lang="nl-BE" dirty="0"/>
          </a:p>
        </p:txBody>
      </p:sp>
      <p:sp>
        <p:nvSpPr>
          <p:cNvPr id="50" name="TextBox 49"/>
          <p:cNvSpPr txBox="1"/>
          <p:nvPr/>
        </p:nvSpPr>
        <p:spPr>
          <a:xfrm>
            <a:off x="2620491" y="4140369"/>
            <a:ext cx="1366316" cy="584775"/>
          </a:xfrm>
          <a:prstGeom prst="rect">
            <a:avLst/>
          </a:prstGeom>
          <a:noFill/>
        </p:spPr>
        <p:txBody>
          <a:bodyPr wrap="square" rtlCol="0">
            <a:spAutoFit/>
          </a:bodyPr>
          <a:lstStyle/>
          <a:p>
            <a:pPr algn="ctr"/>
            <a:r>
              <a:rPr lang="nl-BE" sz="1600" dirty="0" err="1">
                <a:solidFill>
                  <a:srgbClr val="FF0000"/>
                </a:solidFill>
              </a:rPr>
              <a:t>Leveranciers-krediet</a:t>
            </a:r>
            <a:endParaRPr lang="nl-BE" sz="1600" dirty="0">
              <a:solidFill>
                <a:srgbClr val="FF0000"/>
              </a:solidFill>
            </a:endParaRPr>
          </a:p>
        </p:txBody>
      </p:sp>
      <p:sp>
        <p:nvSpPr>
          <p:cNvPr id="57" name="Rounded Rectangle 56"/>
          <p:cNvSpPr/>
          <p:nvPr/>
        </p:nvSpPr>
        <p:spPr>
          <a:xfrm>
            <a:off x="1043608" y="1772816"/>
            <a:ext cx="7488832" cy="2232248"/>
          </a:xfrm>
          <a:prstGeom prst="roundRect">
            <a:avLst/>
          </a:prstGeom>
          <a:noFill/>
          <a:ln w="571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59" name="Straight Arrow Connector 58"/>
          <p:cNvCxnSpPr/>
          <p:nvPr/>
        </p:nvCxnSpPr>
        <p:spPr>
          <a:xfrm flipH="1">
            <a:off x="4426148"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6012160"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7596336"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2854097"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1255454"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043608" y="2162895"/>
            <a:ext cx="0" cy="351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043608" y="3005336"/>
            <a:ext cx="0" cy="351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8530827" y="2204864"/>
            <a:ext cx="0" cy="3675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8532440" y="3367795"/>
            <a:ext cx="0" cy="3675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689" y="2051556"/>
            <a:ext cx="6984669" cy="369332"/>
          </a:xfrm>
          <a:prstGeom prst="rect">
            <a:avLst/>
          </a:prstGeom>
          <a:noFill/>
        </p:spPr>
        <p:txBody>
          <a:bodyPr wrap="none" rtlCol="0">
            <a:spAutoFit/>
          </a:bodyPr>
          <a:lstStyle/>
          <a:p>
            <a:r>
              <a:rPr lang="nl-BE" dirty="0">
                <a:solidFill>
                  <a:srgbClr val="00B0F0"/>
                </a:solidFill>
              </a:rPr>
              <a:t>Hoe langer de cyclus hoe meer middelen geïnvesteerd zijn zonder return</a:t>
            </a:r>
          </a:p>
        </p:txBody>
      </p:sp>
      <p:pic>
        <p:nvPicPr>
          <p:cNvPr id="42" name="Picture 41">
            <a:extLst>
              <a:ext uri="{FF2B5EF4-FFF2-40B4-BE49-F238E27FC236}">
                <a16:creationId xmlns:a16="http://schemas.microsoft.com/office/drawing/2014/main" id="{8DDEFDFA-BD13-49D2-A20E-5DBB309DA3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Tree>
    <p:extLst>
      <p:ext uri="{BB962C8B-B14F-4D97-AF65-F5344CB8AC3E}">
        <p14:creationId xmlns:p14="http://schemas.microsoft.com/office/powerpoint/2010/main" val="356182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7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7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6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6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5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65"/>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6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6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69"/>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8" grpId="0"/>
      <p:bldP spid="20" grpId="0"/>
      <p:bldP spid="22" grpId="0"/>
      <p:bldP spid="24" grpId="0"/>
      <p:bldP spid="26" grpId="0"/>
      <p:bldP spid="28" grpId="0"/>
      <p:bldP spid="29" grpId="0"/>
      <p:bldP spid="36" grpId="0"/>
      <p:bldP spid="37" grpId="0"/>
      <p:bldP spid="39" grpId="0"/>
      <p:bldP spid="49" grpId="0"/>
      <p:bldP spid="50" grpId="0"/>
      <p:bldP spid="57" grpId="0" animBg="1"/>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a:t>Cash </a:t>
            </a:r>
            <a:r>
              <a:rPr lang="nl-BE" dirty="0" err="1"/>
              <a:t>to</a:t>
            </a:r>
            <a:r>
              <a:rPr lang="nl-BE" dirty="0"/>
              <a:t> cash </a:t>
            </a:r>
            <a:r>
              <a:rPr lang="nl-BE" dirty="0" err="1"/>
              <a:t>period</a:t>
            </a:r>
            <a:endParaRPr lang="nl-BE" dirty="0"/>
          </a:p>
        </p:txBody>
      </p:sp>
      <p:cxnSp>
        <p:nvCxnSpPr>
          <p:cNvPr id="7" name="Straight Arrow Connector 6"/>
          <p:cNvCxnSpPr/>
          <p:nvPr/>
        </p:nvCxnSpPr>
        <p:spPr>
          <a:xfrm>
            <a:off x="1547664" y="4005064"/>
            <a:ext cx="662473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580408" y="3178717"/>
            <a:ext cx="0" cy="8263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3608" y="2655497"/>
            <a:ext cx="1008112" cy="523220"/>
          </a:xfrm>
          <a:prstGeom prst="rect">
            <a:avLst/>
          </a:prstGeom>
          <a:noFill/>
        </p:spPr>
        <p:txBody>
          <a:bodyPr wrap="square" rtlCol="0">
            <a:spAutoFit/>
          </a:bodyPr>
          <a:lstStyle/>
          <a:p>
            <a:r>
              <a:rPr lang="nl-BE" sz="1400" dirty="0"/>
              <a:t>Bestelling goederen</a:t>
            </a:r>
          </a:p>
        </p:txBody>
      </p:sp>
      <p:cxnSp>
        <p:nvCxnSpPr>
          <p:cNvPr id="11" name="Straight Arrow Connector 10"/>
          <p:cNvCxnSpPr/>
          <p:nvPr/>
        </p:nvCxnSpPr>
        <p:spPr>
          <a:xfrm flipV="1">
            <a:off x="2483768"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51720" y="2655496"/>
            <a:ext cx="1008112" cy="523220"/>
          </a:xfrm>
          <a:prstGeom prst="rect">
            <a:avLst/>
          </a:prstGeom>
          <a:noFill/>
        </p:spPr>
        <p:txBody>
          <a:bodyPr wrap="square" rtlCol="0">
            <a:spAutoFit/>
          </a:bodyPr>
          <a:lstStyle/>
          <a:p>
            <a:r>
              <a:rPr lang="nl-BE" sz="1400" dirty="0"/>
              <a:t>Levering goederen</a:t>
            </a:r>
          </a:p>
        </p:txBody>
      </p:sp>
      <p:cxnSp>
        <p:nvCxnSpPr>
          <p:cNvPr id="13" name="Straight Arrow Connector 12"/>
          <p:cNvCxnSpPr/>
          <p:nvPr/>
        </p:nvCxnSpPr>
        <p:spPr>
          <a:xfrm>
            <a:off x="2483768" y="4005064"/>
            <a:ext cx="0" cy="6744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15716" y="4679558"/>
            <a:ext cx="1080120" cy="523220"/>
          </a:xfrm>
          <a:prstGeom prst="rect">
            <a:avLst/>
          </a:prstGeom>
          <a:noFill/>
        </p:spPr>
        <p:txBody>
          <a:bodyPr wrap="square" rtlCol="0">
            <a:spAutoFit/>
          </a:bodyPr>
          <a:lstStyle/>
          <a:p>
            <a:r>
              <a:rPr lang="nl-BE" sz="1400" dirty="0"/>
              <a:t>Inkomende factuur</a:t>
            </a:r>
          </a:p>
        </p:txBody>
      </p:sp>
      <p:cxnSp>
        <p:nvCxnSpPr>
          <p:cNvPr id="19" name="Straight Arrow Connector 18"/>
          <p:cNvCxnSpPr/>
          <p:nvPr/>
        </p:nvCxnSpPr>
        <p:spPr>
          <a:xfrm>
            <a:off x="4139952" y="3993301"/>
            <a:ext cx="0" cy="5692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00802" y="4562544"/>
            <a:ext cx="1151085" cy="738664"/>
          </a:xfrm>
          <a:prstGeom prst="rect">
            <a:avLst/>
          </a:prstGeom>
          <a:noFill/>
        </p:spPr>
        <p:txBody>
          <a:bodyPr wrap="square" rtlCol="0">
            <a:spAutoFit/>
          </a:bodyPr>
          <a:lstStyle/>
          <a:p>
            <a:r>
              <a:rPr lang="nl-BE" sz="1400" b="1" dirty="0">
                <a:solidFill>
                  <a:srgbClr val="0070C0"/>
                </a:solidFill>
              </a:rPr>
              <a:t>Betaling</a:t>
            </a:r>
          </a:p>
          <a:p>
            <a:r>
              <a:rPr lang="nl-BE" sz="1400" b="1" dirty="0">
                <a:solidFill>
                  <a:srgbClr val="0070C0"/>
                </a:solidFill>
              </a:rPr>
              <a:t>inkomende</a:t>
            </a:r>
            <a:r>
              <a:rPr lang="nl-BE" sz="1400" dirty="0">
                <a:solidFill>
                  <a:srgbClr val="0070C0"/>
                </a:solidFill>
              </a:rPr>
              <a:t> </a:t>
            </a:r>
            <a:r>
              <a:rPr lang="nl-BE" sz="1400" b="1" dirty="0">
                <a:solidFill>
                  <a:srgbClr val="0070C0"/>
                </a:solidFill>
              </a:rPr>
              <a:t>factuur</a:t>
            </a:r>
          </a:p>
        </p:txBody>
      </p:sp>
      <p:cxnSp>
        <p:nvCxnSpPr>
          <p:cNvPr id="21" name="Straight Arrow Connector 20"/>
          <p:cNvCxnSpPr/>
          <p:nvPr/>
        </p:nvCxnSpPr>
        <p:spPr>
          <a:xfrm flipV="1">
            <a:off x="3850084" y="3178717"/>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18036" y="2655496"/>
            <a:ext cx="1008112" cy="523220"/>
          </a:xfrm>
          <a:prstGeom prst="rect">
            <a:avLst/>
          </a:prstGeom>
          <a:noFill/>
        </p:spPr>
        <p:txBody>
          <a:bodyPr wrap="square" rtlCol="0">
            <a:spAutoFit/>
          </a:bodyPr>
          <a:lstStyle/>
          <a:p>
            <a:r>
              <a:rPr lang="nl-BE" sz="1400" dirty="0"/>
              <a:t>Gereed</a:t>
            </a:r>
          </a:p>
          <a:p>
            <a:r>
              <a:rPr lang="nl-BE" sz="1400" dirty="0"/>
              <a:t>product</a:t>
            </a:r>
          </a:p>
        </p:txBody>
      </p:sp>
      <p:cxnSp>
        <p:nvCxnSpPr>
          <p:cNvPr id="23" name="Straight Arrow Connector 22"/>
          <p:cNvCxnSpPr/>
          <p:nvPr/>
        </p:nvCxnSpPr>
        <p:spPr>
          <a:xfrm flipV="1">
            <a:off x="5148064"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16016" y="2636332"/>
            <a:ext cx="1008112" cy="523220"/>
          </a:xfrm>
          <a:prstGeom prst="rect">
            <a:avLst/>
          </a:prstGeom>
          <a:noFill/>
        </p:spPr>
        <p:txBody>
          <a:bodyPr wrap="square" rtlCol="0">
            <a:spAutoFit/>
          </a:bodyPr>
          <a:lstStyle/>
          <a:p>
            <a:r>
              <a:rPr lang="nl-BE" sz="1400" dirty="0"/>
              <a:t>Verkoop product</a:t>
            </a:r>
          </a:p>
        </p:txBody>
      </p:sp>
      <p:cxnSp>
        <p:nvCxnSpPr>
          <p:cNvPr id="25" name="Straight Arrow Connector 24"/>
          <p:cNvCxnSpPr/>
          <p:nvPr/>
        </p:nvCxnSpPr>
        <p:spPr>
          <a:xfrm flipV="1">
            <a:off x="6012160" y="3159552"/>
            <a:ext cx="0" cy="84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580112" y="2626966"/>
            <a:ext cx="1008112" cy="523220"/>
          </a:xfrm>
          <a:prstGeom prst="rect">
            <a:avLst/>
          </a:prstGeom>
          <a:noFill/>
        </p:spPr>
        <p:txBody>
          <a:bodyPr wrap="square" rtlCol="0">
            <a:spAutoFit/>
          </a:bodyPr>
          <a:lstStyle/>
          <a:p>
            <a:r>
              <a:rPr lang="nl-BE" sz="1400" dirty="0"/>
              <a:t>Uitgaande factuur</a:t>
            </a:r>
          </a:p>
        </p:txBody>
      </p:sp>
      <p:cxnSp>
        <p:nvCxnSpPr>
          <p:cNvPr id="27" name="Straight Arrow Connector 26"/>
          <p:cNvCxnSpPr/>
          <p:nvPr/>
        </p:nvCxnSpPr>
        <p:spPr>
          <a:xfrm flipV="1">
            <a:off x="7238828" y="3178717"/>
            <a:ext cx="0" cy="8145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78787" y="2420888"/>
            <a:ext cx="1077589" cy="738664"/>
          </a:xfrm>
          <a:prstGeom prst="rect">
            <a:avLst/>
          </a:prstGeom>
          <a:noFill/>
        </p:spPr>
        <p:txBody>
          <a:bodyPr wrap="square" rtlCol="0">
            <a:spAutoFit/>
          </a:bodyPr>
          <a:lstStyle/>
          <a:p>
            <a:r>
              <a:rPr lang="nl-BE" sz="1400" b="1" dirty="0">
                <a:solidFill>
                  <a:srgbClr val="0070C0"/>
                </a:solidFill>
              </a:rPr>
              <a:t>Incasso uitgaande factuur</a:t>
            </a:r>
          </a:p>
        </p:txBody>
      </p:sp>
      <p:sp>
        <p:nvSpPr>
          <p:cNvPr id="29" name="TextBox 28"/>
          <p:cNvSpPr txBox="1"/>
          <p:nvPr/>
        </p:nvSpPr>
        <p:spPr>
          <a:xfrm>
            <a:off x="2483768" y="3346970"/>
            <a:ext cx="1366316" cy="584775"/>
          </a:xfrm>
          <a:prstGeom prst="rect">
            <a:avLst/>
          </a:prstGeom>
          <a:noFill/>
        </p:spPr>
        <p:txBody>
          <a:bodyPr wrap="square" rtlCol="0">
            <a:spAutoFit/>
          </a:bodyPr>
          <a:lstStyle/>
          <a:p>
            <a:pPr algn="ctr"/>
            <a:r>
              <a:rPr lang="nl-BE" sz="1600" dirty="0">
                <a:solidFill>
                  <a:srgbClr val="FF0000"/>
                </a:solidFill>
              </a:rPr>
              <a:t>Voorraad grondstoffen</a:t>
            </a:r>
          </a:p>
        </p:txBody>
      </p:sp>
      <p:sp>
        <p:nvSpPr>
          <p:cNvPr id="36" name="TextBox 35"/>
          <p:cNvSpPr txBox="1"/>
          <p:nvPr/>
        </p:nvSpPr>
        <p:spPr>
          <a:xfrm>
            <a:off x="3853756" y="3348281"/>
            <a:ext cx="1366316" cy="584775"/>
          </a:xfrm>
          <a:prstGeom prst="rect">
            <a:avLst/>
          </a:prstGeom>
          <a:noFill/>
        </p:spPr>
        <p:txBody>
          <a:bodyPr wrap="square" rtlCol="0">
            <a:spAutoFit/>
          </a:bodyPr>
          <a:lstStyle/>
          <a:p>
            <a:pPr algn="ctr"/>
            <a:r>
              <a:rPr lang="nl-BE" sz="1600" dirty="0">
                <a:solidFill>
                  <a:srgbClr val="FF0000"/>
                </a:solidFill>
              </a:rPr>
              <a:t>Voorraad gereed </a:t>
            </a:r>
            <a:r>
              <a:rPr lang="nl-BE" sz="1600" dirty="0" err="1">
                <a:solidFill>
                  <a:srgbClr val="FF0000"/>
                </a:solidFill>
              </a:rPr>
              <a:t>prod</a:t>
            </a:r>
            <a:r>
              <a:rPr lang="nl-BE" sz="1600" dirty="0">
                <a:solidFill>
                  <a:srgbClr val="FF0000"/>
                </a:solidFill>
              </a:rPr>
              <a:t>.</a:t>
            </a:r>
          </a:p>
        </p:txBody>
      </p:sp>
      <p:sp>
        <p:nvSpPr>
          <p:cNvPr id="37" name="TextBox 36"/>
          <p:cNvSpPr txBox="1"/>
          <p:nvPr/>
        </p:nvSpPr>
        <p:spPr>
          <a:xfrm>
            <a:off x="5941988" y="3346969"/>
            <a:ext cx="1366316" cy="584775"/>
          </a:xfrm>
          <a:prstGeom prst="rect">
            <a:avLst/>
          </a:prstGeom>
          <a:noFill/>
        </p:spPr>
        <p:txBody>
          <a:bodyPr wrap="square" rtlCol="0">
            <a:spAutoFit/>
          </a:bodyPr>
          <a:lstStyle/>
          <a:p>
            <a:pPr algn="ctr"/>
            <a:r>
              <a:rPr lang="nl-BE" sz="1600" dirty="0" err="1">
                <a:solidFill>
                  <a:srgbClr val="FF0000"/>
                </a:solidFill>
              </a:rPr>
              <a:t>Handels-vordering</a:t>
            </a:r>
            <a:endParaRPr lang="nl-BE" sz="1600" dirty="0">
              <a:solidFill>
                <a:srgbClr val="FF0000"/>
              </a:solidFill>
            </a:endParaRPr>
          </a:p>
        </p:txBody>
      </p:sp>
      <p:sp>
        <p:nvSpPr>
          <p:cNvPr id="39" name="TextBox 38"/>
          <p:cNvSpPr txBox="1"/>
          <p:nvPr/>
        </p:nvSpPr>
        <p:spPr>
          <a:xfrm>
            <a:off x="5004048" y="3348281"/>
            <a:ext cx="1092647" cy="584775"/>
          </a:xfrm>
          <a:prstGeom prst="rect">
            <a:avLst/>
          </a:prstGeom>
          <a:noFill/>
        </p:spPr>
        <p:txBody>
          <a:bodyPr wrap="square" rtlCol="0">
            <a:spAutoFit/>
          </a:bodyPr>
          <a:lstStyle/>
          <a:p>
            <a:pPr algn="ctr"/>
            <a:r>
              <a:rPr lang="nl-BE" sz="1600" dirty="0">
                <a:solidFill>
                  <a:srgbClr val="FF0000"/>
                </a:solidFill>
              </a:rPr>
              <a:t>Te </a:t>
            </a:r>
            <a:r>
              <a:rPr lang="nl-BE" sz="1600" dirty="0" err="1">
                <a:solidFill>
                  <a:srgbClr val="FF0000"/>
                </a:solidFill>
              </a:rPr>
              <a:t>verz</a:t>
            </a:r>
            <a:r>
              <a:rPr lang="nl-BE" sz="1600" dirty="0">
                <a:solidFill>
                  <a:srgbClr val="FF0000"/>
                </a:solidFill>
              </a:rPr>
              <a:t>. factuur</a:t>
            </a:r>
          </a:p>
        </p:txBody>
      </p:sp>
      <p:cxnSp>
        <p:nvCxnSpPr>
          <p:cNvPr id="41" name="Straight Arrow Connector 40"/>
          <p:cNvCxnSpPr/>
          <p:nvPr/>
        </p:nvCxnSpPr>
        <p:spPr>
          <a:xfrm>
            <a:off x="4139952" y="5661248"/>
            <a:ext cx="3104889"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39952" y="5234767"/>
            <a:ext cx="0" cy="498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244841" y="4052025"/>
            <a:ext cx="0" cy="1681231"/>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588450" y="5651956"/>
            <a:ext cx="2287806" cy="369332"/>
          </a:xfrm>
          <a:prstGeom prst="rect">
            <a:avLst/>
          </a:prstGeom>
          <a:noFill/>
        </p:spPr>
        <p:txBody>
          <a:bodyPr wrap="none" rtlCol="0">
            <a:spAutoFit/>
          </a:bodyPr>
          <a:lstStyle/>
          <a:p>
            <a:r>
              <a:rPr lang="nl-BE" dirty="0"/>
              <a:t>Cash </a:t>
            </a:r>
            <a:r>
              <a:rPr lang="nl-BE" dirty="0" err="1"/>
              <a:t>to</a:t>
            </a:r>
            <a:r>
              <a:rPr lang="nl-BE" dirty="0"/>
              <a:t> Cash </a:t>
            </a:r>
            <a:r>
              <a:rPr lang="nl-BE" dirty="0" err="1"/>
              <a:t>period</a:t>
            </a:r>
            <a:endParaRPr lang="nl-BE" dirty="0"/>
          </a:p>
        </p:txBody>
      </p:sp>
      <p:sp>
        <p:nvSpPr>
          <p:cNvPr id="50" name="TextBox 49"/>
          <p:cNvSpPr txBox="1"/>
          <p:nvPr/>
        </p:nvSpPr>
        <p:spPr>
          <a:xfrm>
            <a:off x="2620491" y="4140369"/>
            <a:ext cx="1366316" cy="584775"/>
          </a:xfrm>
          <a:prstGeom prst="rect">
            <a:avLst/>
          </a:prstGeom>
          <a:noFill/>
        </p:spPr>
        <p:txBody>
          <a:bodyPr wrap="square" rtlCol="0">
            <a:spAutoFit/>
          </a:bodyPr>
          <a:lstStyle/>
          <a:p>
            <a:pPr algn="ctr"/>
            <a:r>
              <a:rPr lang="nl-BE" sz="1600" dirty="0" err="1">
                <a:solidFill>
                  <a:srgbClr val="FF0000"/>
                </a:solidFill>
              </a:rPr>
              <a:t>Leveranciers-krediet</a:t>
            </a:r>
            <a:endParaRPr lang="nl-BE" sz="1600" dirty="0">
              <a:solidFill>
                <a:srgbClr val="FF0000"/>
              </a:solidFill>
            </a:endParaRPr>
          </a:p>
        </p:txBody>
      </p:sp>
      <p:sp>
        <p:nvSpPr>
          <p:cNvPr id="57" name="Rounded Rectangle 56"/>
          <p:cNvSpPr/>
          <p:nvPr/>
        </p:nvSpPr>
        <p:spPr>
          <a:xfrm>
            <a:off x="1043608" y="1772816"/>
            <a:ext cx="7488832" cy="2232248"/>
          </a:xfrm>
          <a:prstGeom prst="roundRect">
            <a:avLst/>
          </a:prstGeom>
          <a:noFill/>
          <a:ln w="571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59" name="Straight Arrow Connector 58"/>
          <p:cNvCxnSpPr/>
          <p:nvPr/>
        </p:nvCxnSpPr>
        <p:spPr>
          <a:xfrm flipH="1">
            <a:off x="4426148"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6012160"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7596336"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2854097"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1255454" y="1772816"/>
            <a:ext cx="324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043608" y="2162895"/>
            <a:ext cx="0" cy="351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043608" y="3005336"/>
            <a:ext cx="0" cy="3516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8530827" y="2204864"/>
            <a:ext cx="0" cy="3675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8532440" y="3367795"/>
            <a:ext cx="0" cy="3675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89A58831-BE10-473F-AC64-C51D435BE8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Tree>
    <p:extLst>
      <p:ext uri="{BB962C8B-B14F-4D97-AF65-F5344CB8AC3E}">
        <p14:creationId xmlns:p14="http://schemas.microsoft.com/office/powerpoint/2010/main" val="30114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7"/>
                                        </p:tgtEl>
                                      </p:cBhvr>
                                    </p:animEffect>
                                    <p:set>
                                      <p:cBhvr>
                                        <p:cTn id="7" dur="1" fill="hold">
                                          <p:stCondLst>
                                            <p:cond delay="499"/>
                                          </p:stCondLst>
                                        </p:cTn>
                                        <p:tgtEl>
                                          <p:spTgt spid="6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9"/>
                                        </p:tgtEl>
                                      </p:cBhvr>
                                    </p:animEffect>
                                    <p:set>
                                      <p:cBhvr>
                                        <p:cTn id="10" dur="1" fill="hold">
                                          <p:stCondLst>
                                            <p:cond delay="499"/>
                                          </p:stCondLst>
                                        </p:cTn>
                                        <p:tgtEl>
                                          <p:spTgt spid="6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6"/>
                                        </p:tgtEl>
                                      </p:cBhvr>
                                    </p:animEffect>
                                    <p:set>
                                      <p:cBhvr>
                                        <p:cTn id="13" dur="1" fill="hold">
                                          <p:stCondLst>
                                            <p:cond delay="499"/>
                                          </p:stCondLst>
                                        </p:cTn>
                                        <p:tgtEl>
                                          <p:spTgt spid="6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5"/>
                                        </p:tgtEl>
                                      </p:cBhvr>
                                    </p:animEffect>
                                    <p:set>
                                      <p:cBhvr>
                                        <p:cTn id="16" dur="1" fill="hold">
                                          <p:stCondLst>
                                            <p:cond delay="499"/>
                                          </p:stCondLst>
                                        </p:cTn>
                                        <p:tgtEl>
                                          <p:spTgt spid="6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59"/>
                                        </p:tgtEl>
                                      </p:cBhvr>
                                    </p:animEffect>
                                    <p:set>
                                      <p:cBhvr>
                                        <p:cTn id="19" dur="1" fill="hold">
                                          <p:stCondLst>
                                            <p:cond delay="499"/>
                                          </p:stCondLst>
                                        </p:cTn>
                                        <p:tgtEl>
                                          <p:spTgt spid="59"/>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63"/>
                                        </p:tgtEl>
                                      </p:cBhvr>
                                    </p:animEffect>
                                    <p:set>
                                      <p:cBhvr>
                                        <p:cTn id="22" dur="1" fill="hold">
                                          <p:stCondLst>
                                            <p:cond delay="499"/>
                                          </p:stCondLst>
                                        </p:cTn>
                                        <p:tgtEl>
                                          <p:spTgt spid="6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64"/>
                                        </p:tgtEl>
                                      </p:cBhvr>
                                    </p:animEffect>
                                    <p:set>
                                      <p:cBhvr>
                                        <p:cTn id="25" dur="1" fill="hold">
                                          <p:stCondLst>
                                            <p:cond delay="499"/>
                                          </p:stCondLst>
                                        </p:cTn>
                                        <p:tgtEl>
                                          <p:spTgt spid="6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70"/>
                                        </p:tgtEl>
                                      </p:cBhvr>
                                    </p:animEffect>
                                    <p:set>
                                      <p:cBhvr>
                                        <p:cTn id="28" dur="1" fill="hold">
                                          <p:stCondLst>
                                            <p:cond delay="499"/>
                                          </p:stCondLst>
                                        </p:cTn>
                                        <p:tgtEl>
                                          <p:spTgt spid="7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72"/>
                                        </p:tgtEl>
                                      </p:cBhvr>
                                    </p:animEffect>
                                    <p:set>
                                      <p:cBhvr>
                                        <p:cTn id="31" dur="1" fill="hold">
                                          <p:stCondLst>
                                            <p:cond delay="499"/>
                                          </p:stCondLst>
                                        </p:cTn>
                                        <p:tgtEl>
                                          <p:spTgt spid="72"/>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57"/>
                                        </p:tgtEl>
                                      </p:cBhvr>
                                    </p:animEffect>
                                    <p:set>
                                      <p:cBhvr>
                                        <p:cTn id="34" dur="1" fill="hold">
                                          <p:stCondLst>
                                            <p:cond delay="499"/>
                                          </p:stCondLst>
                                        </p:cTn>
                                        <p:tgtEl>
                                          <p:spTgt spid="5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24"/>
                                        </p:tgtEl>
                                      </p:cBhvr>
                                    </p:animEffect>
                                    <p:set>
                                      <p:cBhvr>
                                        <p:cTn id="53" dur="1" fill="hold">
                                          <p:stCondLst>
                                            <p:cond delay="499"/>
                                          </p:stCondLst>
                                        </p:cTn>
                                        <p:tgtEl>
                                          <p:spTgt spid="24"/>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2" grpId="0"/>
      <p:bldP spid="24" grpId="0"/>
      <p:bldP spid="26" grpId="0"/>
      <p:bldP spid="5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57225" y="134144"/>
            <a:ext cx="7010400" cy="1725613"/>
          </a:xfrm>
        </p:spPr>
        <p:txBody>
          <a:bodyPr/>
          <a:lstStyle/>
          <a:p>
            <a:r>
              <a:rPr lang="nl-NL" sz="3400" b="1" dirty="0"/>
              <a:t>Dubbel Boekhouden</a:t>
            </a:r>
            <a:br>
              <a:rPr lang="nl-NL" sz="3400" b="1" dirty="0"/>
            </a:br>
            <a:r>
              <a:rPr lang="nl-NL" sz="3400" b="1" dirty="0"/>
              <a:t>GROOTBOEK</a:t>
            </a:r>
            <a:endParaRPr lang="nl-NL" sz="3600" dirty="0"/>
          </a:p>
        </p:txBody>
      </p:sp>
      <p:sp>
        <p:nvSpPr>
          <p:cNvPr id="16387" name="Content Placeholder 6"/>
          <p:cNvSpPr>
            <a:spLocks noGrp="1"/>
          </p:cNvSpPr>
          <p:nvPr>
            <p:ph idx="1"/>
          </p:nvPr>
        </p:nvSpPr>
        <p:spPr/>
        <p:txBody>
          <a:bodyPr/>
          <a:lstStyle/>
          <a:p>
            <a:endParaRPr lang="nl-BE" dirty="0"/>
          </a:p>
        </p:txBody>
      </p:sp>
      <p:sp>
        <p:nvSpPr>
          <p:cNvPr id="16388" name="Rectangle 4"/>
          <p:cNvSpPr>
            <a:spLocks noChangeArrowheads="1"/>
          </p:cNvSpPr>
          <p:nvPr/>
        </p:nvSpPr>
        <p:spPr bwMode="auto">
          <a:xfrm>
            <a:off x="1116013" y="1916113"/>
            <a:ext cx="698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28600">
              <a:tabLst>
                <a:tab pos="5581650" algn="l"/>
              </a:tabLst>
            </a:pPr>
            <a:r>
              <a:rPr lang="nl-NL" dirty="0"/>
              <a:t>De tabel kan als volgt worden verfijnd:</a:t>
            </a:r>
          </a:p>
        </p:txBody>
      </p:sp>
      <p:sp>
        <p:nvSpPr>
          <p:cNvPr id="16389" name="Rectangle 6"/>
          <p:cNvSpPr>
            <a:spLocks noChangeArrowheads="1"/>
          </p:cNvSpPr>
          <p:nvPr/>
        </p:nvSpPr>
        <p:spPr bwMode="auto">
          <a:xfrm>
            <a:off x="0"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nl-BE"/>
          </a:p>
        </p:txBody>
      </p:sp>
      <p:graphicFrame>
        <p:nvGraphicFramePr>
          <p:cNvPr id="16390" name="Object 2"/>
          <p:cNvGraphicFramePr>
            <a:graphicFrameLocks noChangeAspect="1"/>
          </p:cNvGraphicFramePr>
          <p:nvPr>
            <p:extLst>
              <p:ext uri="{D42A27DB-BD31-4B8C-83A1-F6EECF244321}">
                <p14:modId xmlns:p14="http://schemas.microsoft.com/office/powerpoint/2010/main" val="224585625"/>
              </p:ext>
            </p:extLst>
          </p:nvPr>
        </p:nvGraphicFramePr>
        <p:xfrm>
          <a:off x="1547813" y="2565400"/>
          <a:ext cx="6696075" cy="1649413"/>
        </p:xfrm>
        <a:graphic>
          <a:graphicData uri="http://schemas.openxmlformats.org/presentationml/2006/ole">
            <mc:AlternateContent xmlns:mc="http://schemas.openxmlformats.org/markup-compatibility/2006">
              <mc:Choice xmlns:v="urn:schemas-microsoft-com:vml" Requires="v">
                <p:oleObj name="Worksheet" r:id="rId2" imgW="4867389" imgH="1295355" progId="Excel.Sheet.8">
                  <p:embed/>
                </p:oleObj>
              </mc:Choice>
              <mc:Fallback>
                <p:oleObj name="Worksheet" r:id="rId2" imgW="4867389" imgH="1295355" progId="Excel.Sheet.8">
                  <p:embed/>
                  <p:pic>
                    <p:nvPicPr>
                      <p:cNvPr id="16390" name="Object 2"/>
                      <p:cNvPicPr>
                        <a:picLocks noChangeAspect="1" noChangeArrowheads="1"/>
                      </p:cNvPicPr>
                      <p:nvPr/>
                    </p:nvPicPr>
                    <p:blipFill>
                      <a:blip r:embed="rId3"/>
                      <a:srcRect/>
                      <a:stretch>
                        <a:fillRect/>
                      </a:stretch>
                    </p:blipFill>
                    <p:spPr bwMode="auto">
                      <a:xfrm>
                        <a:off x="1547813" y="2565400"/>
                        <a:ext cx="6696075"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Oval 8"/>
          <p:cNvSpPr>
            <a:spLocks noChangeArrowheads="1"/>
          </p:cNvSpPr>
          <p:nvPr/>
        </p:nvSpPr>
        <p:spPr bwMode="auto">
          <a:xfrm>
            <a:off x="7667625" y="2276475"/>
            <a:ext cx="649288" cy="2447925"/>
          </a:xfrm>
          <a:prstGeom prst="ellipse">
            <a:avLst/>
          </a:prstGeom>
          <a:solidFill>
            <a:schemeClr val="accent1">
              <a:alpha val="30196"/>
            </a:schemeClr>
          </a:solidFill>
          <a:ln w="25400">
            <a:solidFill>
              <a:srgbClr val="FF0000"/>
            </a:solidFill>
            <a:round/>
            <a:headEnd/>
            <a:tailEnd/>
          </a:ln>
        </p:spPr>
        <p:txBody>
          <a:bodyPr wrap="none" anchor="ctr"/>
          <a:lstStyle/>
          <a:p>
            <a:endParaRPr lang="nl-BE"/>
          </a:p>
        </p:txBody>
      </p:sp>
      <p:pic>
        <p:nvPicPr>
          <p:cNvPr id="5" name="Picture 4">
            <a:extLst>
              <a:ext uri="{FF2B5EF4-FFF2-40B4-BE49-F238E27FC236}">
                <a16:creationId xmlns:a16="http://schemas.microsoft.com/office/drawing/2014/main" id="{D6AFBBC1-1C52-41AA-A11A-90AC25453F61}"/>
              </a:ext>
            </a:extLst>
          </p:cNvPr>
          <p:cNvPicPr>
            <a:picLocks noChangeAspect="1"/>
          </p:cNvPicPr>
          <p:nvPr/>
        </p:nvPicPr>
        <p:blipFill>
          <a:blip r:embed="rId4"/>
          <a:stretch>
            <a:fillRect/>
          </a:stretch>
        </p:blipFill>
        <p:spPr>
          <a:xfrm>
            <a:off x="3163740" y="2952542"/>
            <a:ext cx="623654" cy="1059221"/>
          </a:xfrm>
          <a:prstGeom prst="rect">
            <a:avLst/>
          </a:prstGeom>
        </p:spPr>
      </p:pic>
      <p:sp>
        <p:nvSpPr>
          <p:cNvPr id="6" name="Rectangle 5">
            <a:extLst>
              <a:ext uri="{FF2B5EF4-FFF2-40B4-BE49-F238E27FC236}">
                <a16:creationId xmlns:a16="http://schemas.microsoft.com/office/drawing/2014/main" id="{1C10B01F-7E94-4C02-842D-5519CA2415AF}"/>
              </a:ext>
            </a:extLst>
          </p:cNvPr>
          <p:cNvSpPr/>
          <p:nvPr/>
        </p:nvSpPr>
        <p:spPr>
          <a:xfrm>
            <a:off x="7705773" y="2522641"/>
            <a:ext cx="606545" cy="1692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12">
            <a:extLst>
              <a:ext uri="{FF2B5EF4-FFF2-40B4-BE49-F238E27FC236}">
                <a16:creationId xmlns:a16="http://schemas.microsoft.com/office/drawing/2014/main" id="{01885708-C456-4111-B476-E3A037CEC802}"/>
              </a:ext>
            </a:extLst>
          </p:cNvPr>
          <p:cNvSpPr/>
          <p:nvPr/>
        </p:nvSpPr>
        <p:spPr>
          <a:xfrm>
            <a:off x="7067933" y="2522641"/>
            <a:ext cx="670005" cy="1692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tangle 13">
            <a:extLst>
              <a:ext uri="{FF2B5EF4-FFF2-40B4-BE49-F238E27FC236}">
                <a16:creationId xmlns:a16="http://schemas.microsoft.com/office/drawing/2014/main" id="{43FFC9A0-E14C-4DD5-9900-5460936E86B6}"/>
              </a:ext>
            </a:extLst>
          </p:cNvPr>
          <p:cNvSpPr/>
          <p:nvPr/>
        </p:nvSpPr>
        <p:spPr>
          <a:xfrm>
            <a:off x="6511933" y="2523407"/>
            <a:ext cx="670005" cy="1692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tangle 14">
            <a:extLst>
              <a:ext uri="{FF2B5EF4-FFF2-40B4-BE49-F238E27FC236}">
                <a16:creationId xmlns:a16="http://schemas.microsoft.com/office/drawing/2014/main" id="{942CE664-2B84-4614-95A0-6D500E6F0251}"/>
              </a:ext>
            </a:extLst>
          </p:cNvPr>
          <p:cNvSpPr/>
          <p:nvPr/>
        </p:nvSpPr>
        <p:spPr>
          <a:xfrm>
            <a:off x="5867895" y="2514983"/>
            <a:ext cx="670005" cy="1692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tangle 15">
            <a:extLst>
              <a:ext uri="{FF2B5EF4-FFF2-40B4-BE49-F238E27FC236}">
                <a16:creationId xmlns:a16="http://schemas.microsoft.com/office/drawing/2014/main" id="{70BAC50D-D1CA-41B1-B86E-F3FDC5D9B1F0}"/>
              </a:ext>
            </a:extLst>
          </p:cNvPr>
          <p:cNvSpPr/>
          <p:nvPr/>
        </p:nvSpPr>
        <p:spPr>
          <a:xfrm>
            <a:off x="5229490" y="2522641"/>
            <a:ext cx="670005" cy="1692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tangle 16">
            <a:extLst>
              <a:ext uri="{FF2B5EF4-FFF2-40B4-BE49-F238E27FC236}">
                <a16:creationId xmlns:a16="http://schemas.microsoft.com/office/drawing/2014/main" id="{AE4F3288-C659-4509-A4CE-D17125EC61D2}"/>
              </a:ext>
            </a:extLst>
          </p:cNvPr>
          <p:cNvSpPr/>
          <p:nvPr/>
        </p:nvSpPr>
        <p:spPr>
          <a:xfrm>
            <a:off x="4585564" y="2519578"/>
            <a:ext cx="670005" cy="1692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Rectangle 17">
            <a:extLst>
              <a:ext uri="{FF2B5EF4-FFF2-40B4-BE49-F238E27FC236}">
                <a16:creationId xmlns:a16="http://schemas.microsoft.com/office/drawing/2014/main" id="{B652D456-F44B-4FAB-AD10-70D316709E88}"/>
              </a:ext>
            </a:extLst>
          </p:cNvPr>
          <p:cNvSpPr/>
          <p:nvPr/>
        </p:nvSpPr>
        <p:spPr>
          <a:xfrm>
            <a:off x="3798656" y="2544029"/>
            <a:ext cx="782313" cy="1692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508207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6388" grpId="0"/>
      <p:bldP spid="8" grpId="0" animBg="1"/>
      <p:bldP spid="6" grpId="0" animBg="1"/>
      <p:bldP spid="13" grpId="0" animBg="1"/>
      <p:bldP spid="14" grpId="0" animBg="1"/>
      <p:bldP spid="15" grpId="0" animBg="1"/>
      <p:bldP spid="16" grpId="0" animBg="1"/>
      <p:bldP spid="17"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57225" y="134144"/>
            <a:ext cx="7010400" cy="1725613"/>
          </a:xfrm>
        </p:spPr>
        <p:txBody>
          <a:bodyPr/>
          <a:lstStyle/>
          <a:p>
            <a:r>
              <a:rPr lang="nl-NL" sz="3400" b="1" dirty="0"/>
              <a:t>Dubbel Boekhouden</a:t>
            </a:r>
            <a:br>
              <a:rPr lang="nl-NL" sz="3400" b="1" dirty="0"/>
            </a:br>
            <a:r>
              <a:rPr lang="nl-NL" sz="3400" b="1" dirty="0"/>
              <a:t>GROOTBOEK</a:t>
            </a:r>
            <a:endParaRPr lang="nl-NL" sz="3600" dirty="0"/>
          </a:p>
        </p:txBody>
      </p:sp>
      <p:sp>
        <p:nvSpPr>
          <p:cNvPr id="16387" name="Content Placeholder 6"/>
          <p:cNvSpPr>
            <a:spLocks noGrp="1"/>
          </p:cNvSpPr>
          <p:nvPr>
            <p:ph idx="1"/>
          </p:nvPr>
        </p:nvSpPr>
        <p:spPr/>
        <p:txBody>
          <a:bodyPr/>
          <a:lstStyle/>
          <a:p>
            <a:endParaRPr lang="nl-BE" dirty="0"/>
          </a:p>
        </p:txBody>
      </p:sp>
      <p:sp>
        <p:nvSpPr>
          <p:cNvPr id="16388" name="Rectangle 4"/>
          <p:cNvSpPr>
            <a:spLocks noChangeArrowheads="1"/>
          </p:cNvSpPr>
          <p:nvPr/>
        </p:nvSpPr>
        <p:spPr bwMode="auto">
          <a:xfrm>
            <a:off x="1116013" y="1916113"/>
            <a:ext cx="698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28600">
              <a:tabLst>
                <a:tab pos="5581650" algn="l"/>
              </a:tabLst>
            </a:pPr>
            <a:r>
              <a:rPr lang="nl-NL" dirty="0"/>
              <a:t>De tabel kan als volgt worden verfijnd:</a:t>
            </a:r>
          </a:p>
        </p:txBody>
      </p:sp>
      <p:sp>
        <p:nvSpPr>
          <p:cNvPr id="16389" name="Rectangle 6"/>
          <p:cNvSpPr>
            <a:spLocks noChangeArrowheads="1"/>
          </p:cNvSpPr>
          <p:nvPr/>
        </p:nvSpPr>
        <p:spPr bwMode="auto">
          <a:xfrm>
            <a:off x="0"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nl-BE"/>
          </a:p>
        </p:txBody>
      </p:sp>
      <p:graphicFrame>
        <p:nvGraphicFramePr>
          <p:cNvPr id="16390" name="Object 2"/>
          <p:cNvGraphicFramePr>
            <a:graphicFrameLocks noChangeAspect="1"/>
          </p:cNvGraphicFramePr>
          <p:nvPr/>
        </p:nvGraphicFramePr>
        <p:xfrm>
          <a:off x="1547813" y="2565400"/>
          <a:ext cx="6696075" cy="1866900"/>
        </p:xfrm>
        <a:graphic>
          <a:graphicData uri="http://schemas.openxmlformats.org/presentationml/2006/ole">
            <mc:AlternateContent xmlns:mc="http://schemas.openxmlformats.org/markup-compatibility/2006">
              <mc:Choice xmlns:v="urn:schemas-microsoft-com:vml" Requires="v">
                <p:oleObj name="Worksheet" r:id="rId2" imgW="4867389" imgH="1466805" progId="Excel.Sheet.8">
                  <p:embed/>
                </p:oleObj>
              </mc:Choice>
              <mc:Fallback>
                <p:oleObj name="Worksheet" r:id="rId2" imgW="4867389" imgH="1466805" progId="Excel.Sheet.8">
                  <p:embed/>
                  <p:pic>
                    <p:nvPicPr>
                      <p:cNvPr id="16390" name="Object 2"/>
                      <p:cNvPicPr>
                        <a:picLocks noChangeAspect="1" noChangeArrowheads="1"/>
                      </p:cNvPicPr>
                      <p:nvPr/>
                    </p:nvPicPr>
                    <p:blipFill>
                      <a:blip r:embed="rId3"/>
                      <a:srcRect/>
                      <a:stretch>
                        <a:fillRect/>
                      </a:stretch>
                    </p:blipFill>
                    <p:spPr bwMode="auto">
                      <a:xfrm>
                        <a:off x="1547813" y="2565400"/>
                        <a:ext cx="669607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Oval 8"/>
          <p:cNvSpPr>
            <a:spLocks noChangeArrowheads="1"/>
          </p:cNvSpPr>
          <p:nvPr/>
        </p:nvSpPr>
        <p:spPr bwMode="auto">
          <a:xfrm>
            <a:off x="3137189" y="2274887"/>
            <a:ext cx="649288" cy="2447925"/>
          </a:xfrm>
          <a:prstGeom prst="ellipse">
            <a:avLst/>
          </a:prstGeom>
          <a:solidFill>
            <a:schemeClr val="accent1">
              <a:alpha val="30196"/>
            </a:schemeClr>
          </a:solidFill>
          <a:ln w="25400">
            <a:solidFill>
              <a:srgbClr val="FF0000"/>
            </a:solidFill>
            <a:round/>
            <a:headEnd/>
            <a:tailEnd/>
          </a:ln>
        </p:spPr>
        <p:txBody>
          <a:bodyPr wrap="none" anchor="ctr"/>
          <a:lstStyle/>
          <a:p>
            <a:endParaRPr lang="nl-BE"/>
          </a:p>
        </p:txBody>
      </p:sp>
      <p:sp>
        <p:nvSpPr>
          <p:cNvPr id="2" name="TextBox 1">
            <a:extLst>
              <a:ext uri="{FF2B5EF4-FFF2-40B4-BE49-F238E27FC236}">
                <a16:creationId xmlns:a16="http://schemas.microsoft.com/office/drawing/2014/main" id="{796B5FEF-AE66-49ED-BF1A-B3F5BCE14EC3}"/>
              </a:ext>
            </a:extLst>
          </p:cNvPr>
          <p:cNvSpPr txBox="1"/>
          <p:nvPr/>
        </p:nvSpPr>
        <p:spPr>
          <a:xfrm>
            <a:off x="2935086" y="4687371"/>
            <a:ext cx="1053494" cy="369332"/>
          </a:xfrm>
          <a:prstGeom prst="rect">
            <a:avLst/>
          </a:prstGeom>
          <a:noFill/>
        </p:spPr>
        <p:txBody>
          <a:bodyPr wrap="none" rtlCol="0">
            <a:spAutoFit/>
          </a:bodyPr>
          <a:lstStyle/>
          <a:p>
            <a:r>
              <a:rPr lang="nl-BE" dirty="0"/>
              <a:t>KASBOEK</a:t>
            </a:r>
          </a:p>
        </p:txBody>
      </p:sp>
      <p:sp>
        <p:nvSpPr>
          <p:cNvPr id="9" name="Oval 8">
            <a:extLst>
              <a:ext uri="{FF2B5EF4-FFF2-40B4-BE49-F238E27FC236}">
                <a16:creationId xmlns:a16="http://schemas.microsoft.com/office/drawing/2014/main" id="{397901E8-AC0D-4C60-B1A7-D075E39D1D2F}"/>
              </a:ext>
            </a:extLst>
          </p:cNvPr>
          <p:cNvSpPr>
            <a:spLocks noChangeArrowheads="1"/>
          </p:cNvSpPr>
          <p:nvPr/>
        </p:nvSpPr>
        <p:spPr bwMode="auto">
          <a:xfrm>
            <a:off x="5223622" y="2274887"/>
            <a:ext cx="649288" cy="2447925"/>
          </a:xfrm>
          <a:prstGeom prst="ellipse">
            <a:avLst/>
          </a:prstGeom>
          <a:solidFill>
            <a:schemeClr val="accent1">
              <a:alpha val="30196"/>
            </a:schemeClr>
          </a:solidFill>
          <a:ln w="25400">
            <a:solidFill>
              <a:srgbClr val="FF0000"/>
            </a:solidFill>
            <a:round/>
            <a:headEnd/>
            <a:tailEnd/>
          </a:ln>
        </p:spPr>
        <p:txBody>
          <a:bodyPr wrap="none" anchor="ctr"/>
          <a:lstStyle/>
          <a:p>
            <a:endParaRPr lang="nl-BE"/>
          </a:p>
        </p:txBody>
      </p:sp>
      <p:sp>
        <p:nvSpPr>
          <p:cNvPr id="10" name="TextBox 9">
            <a:extLst>
              <a:ext uri="{FF2B5EF4-FFF2-40B4-BE49-F238E27FC236}">
                <a16:creationId xmlns:a16="http://schemas.microsoft.com/office/drawing/2014/main" id="{F6715288-1776-4117-B60E-4175164459D7}"/>
              </a:ext>
            </a:extLst>
          </p:cNvPr>
          <p:cNvSpPr txBox="1"/>
          <p:nvPr/>
        </p:nvSpPr>
        <p:spPr>
          <a:xfrm>
            <a:off x="5051209" y="4687371"/>
            <a:ext cx="1163973" cy="369332"/>
          </a:xfrm>
          <a:prstGeom prst="rect">
            <a:avLst/>
          </a:prstGeom>
          <a:noFill/>
        </p:spPr>
        <p:txBody>
          <a:bodyPr wrap="none" rtlCol="0">
            <a:spAutoFit/>
          </a:bodyPr>
          <a:lstStyle/>
          <a:p>
            <a:r>
              <a:rPr lang="nl-BE" dirty="0"/>
              <a:t>HISTORIEK</a:t>
            </a:r>
          </a:p>
        </p:txBody>
      </p:sp>
    </p:spTree>
    <p:extLst>
      <p:ext uri="{BB962C8B-B14F-4D97-AF65-F5344CB8AC3E}">
        <p14:creationId xmlns:p14="http://schemas.microsoft.com/office/powerpoint/2010/main" val="328445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p:txBody>
          <a:bodyPr>
            <a:normAutofit/>
          </a:bodyPr>
          <a:lstStyle/>
          <a:p>
            <a:r>
              <a:rPr lang="nl-BE" b="1" dirty="0"/>
              <a:t>Embryonale boekhouding:</a:t>
            </a:r>
            <a:br>
              <a:rPr lang="nl-BE" b="1" dirty="0"/>
            </a:br>
            <a:r>
              <a:rPr lang="nl-BE" b="1" dirty="0"/>
              <a:t>Kasboek</a:t>
            </a:r>
            <a:endParaRPr lang="nl-NL" sz="3600" b="1" dirty="0"/>
          </a:p>
        </p:txBody>
      </p:sp>
      <p:sp>
        <p:nvSpPr>
          <p:cNvPr id="9224" name="Rectangle 8"/>
          <p:cNvSpPr>
            <a:spLocks noChangeArrowheads="1"/>
          </p:cNvSpPr>
          <p:nvPr/>
        </p:nvSpPr>
        <p:spPr bwMode="auto">
          <a:xfrm>
            <a:off x="1383483" y="1799400"/>
            <a:ext cx="65662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1530350" algn="l"/>
                <a:tab pos="4770438" algn="r"/>
              </a:tabLst>
            </a:pPr>
            <a:r>
              <a:rPr lang="nl-NL" sz="2000" dirty="0"/>
              <a:t>	</a:t>
            </a:r>
            <a:r>
              <a:rPr lang="nl-NL" sz="2400" dirty="0">
                <a:latin typeface="French Script MT" panose="03020402040607040605" pitchFamily="66" charset="0"/>
              </a:rPr>
              <a:t>Beginsaldo	                                     +10.000 €</a:t>
            </a:r>
          </a:p>
          <a:p>
            <a:pPr>
              <a:tabLst>
                <a:tab pos="1530350" algn="l"/>
                <a:tab pos="4770438" algn="r"/>
              </a:tabLst>
            </a:pPr>
            <a:r>
              <a:rPr lang="nl-NL" sz="2400" dirty="0">
                <a:latin typeface="French Script MT" panose="03020402040607040605" pitchFamily="66" charset="0"/>
              </a:rPr>
              <a:t>	</a:t>
            </a:r>
            <a:endParaRPr lang="nl-NL" sz="2000" dirty="0"/>
          </a:p>
        </p:txBody>
      </p:sp>
      <p:cxnSp>
        <p:nvCxnSpPr>
          <p:cNvPr id="3" name="Straight Connector 2">
            <a:extLst>
              <a:ext uri="{FF2B5EF4-FFF2-40B4-BE49-F238E27FC236}">
                <a16:creationId xmlns:a16="http://schemas.microsoft.com/office/drawing/2014/main" id="{18BF5611-473B-474F-A431-0A3201DC70F4}"/>
              </a:ext>
            </a:extLst>
          </p:cNvPr>
          <p:cNvCxnSpPr/>
          <p:nvPr/>
        </p:nvCxnSpPr>
        <p:spPr>
          <a:xfrm>
            <a:off x="7327086" y="1755130"/>
            <a:ext cx="0" cy="2921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7C3EBFE-4CD1-4DFA-97CB-5366215D9F21}"/>
              </a:ext>
            </a:extLst>
          </p:cNvPr>
          <p:cNvCxnSpPr/>
          <p:nvPr/>
        </p:nvCxnSpPr>
        <p:spPr>
          <a:xfrm>
            <a:off x="7431982" y="1741277"/>
            <a:ext cx="0" cy="2921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427F766-DD27-4E62-A0D7-CB497A8A9A34}"/>
              </a:ext>
            </a:extLst>
          </p:cNvPr>
          <p:cNvCxnSpPr/>
          <p:nvPr/>
        </p:nvCxnSpPr>
        <p:spPr>
          <a:xfrm>
            <a:off x="7550749" y="1749192"/>
            <a:ext cx="0" cy="2921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E402D2A-9BB1-43BE-9E80-90B64D7E2AFB}"/>
              </a:ext>
            </a:extLst>
          </p:cNvPr>
          <p:cNvCxnSpPr/>
          <p:nvPr/>
        </p:nvCxnSpPr>
        <p:spPr>
          <a:xfrm>
            <a:off x="7239998" y="1786793"/>
            <a:ext cx="0" cy="292133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9205C0E-EE96-47F9-A59C-DEF7E29D9374}"/>
              </a:ext>
            </a:extLst>
          </p:cNvPr>
          <p:cNvCxnSpPr/>
          <p:nvPr/>
        </p:nvCxnSpPr>
        <p:spPr>
          <a:xfrm>
            <a:off x="7154889" y="1790746"/>
            <a:ext cx="0" cy="292133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78DBCB-3786-4518-A7FF-7AD7FA4DDC46}"/>
              </a:ext>
            </a:extLst>
          </p:cNvPr>
          <p:cNvCxnSpPr/>
          <p:nvPr/>
        </p:nvCxnSpPr>
        <p:spPr>
          <a:xfrm>
            <a:off x="6917380" y="1808562"/>
            <a:ext cx="0" cy="292133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61CFBC1-2B7E-4A7F-9043-9E6B035243D6}"/>
              </a:ext>
            </a:extLst>
          </p:cNvPr>
          <p:cNvCxnSpPr/>
          <p:nvPr/>
        </p:nvCxnSpPr>
        <p:spPr>
          <a:xfrm>
            <a:off x="7034159" y="1806577"/>
            <a:ext cx="0" cy="2921330"/>
          </a:xfrm>
          <a:prstGeom prst="line">
            <a:avLst/>
          </a:prstGeom>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261E56A-6AAC-4EFA-94BD-A9A4FF371FC1}"/>
              </a:ext>
            </a:extLst>
          </p:cNvPr>
          <p:cNvSpPr/>
          <p:nvPr/>
        </p:nvSpPr>
        <p:spPr>
          <a:xfrm>
            <a:off x="6388925" y="1866911"/>
            <a:ext cx="1365654" cy="1043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tangle 13">
            <a:extLst>
              <a:ext uri="{FF2B5EF4-FFF2-40B4-BE49-F238E27FC236}">
                <a16:creationId xmlns:a16="http://schemas.microsoft.com/office/drawing/2014/main" id="{2CD89669-2F8E-4E6C-9C21-B0DFC94D136F}"/>
              </a:ext>
            </a:extLst>
          </p:cNvPr>
          <p:cNvSpPr/>
          <p:nvPr/>
        </p:nvSpPr>
        <p:spPr>
          <a:xfrm>
            <a:off x="6353304" y="4816472"/>
            <a:ext cx="1365654" cy="1043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tangle 8">
            <a:extLst>
              <a:ext uri="{FF2B5EF4-FFF2-40B4-BE49-F238E27FC236}">
                <a16:creationId xmlns:a16="http://schemas.microsoft.com/office/drawing/2014/main" id="{9BAFF767-3C4D-45E2-BE39-ABABC655EFCE}"/>
              </a:ext>
            </a:extLst>
          </p:cNvPr>
          <p:cNvSpPr>
            <a:spLocks noChangeArrowheads="1"/>
          </p:cNvSpPr>
          <p:nvPr/>
        </p:nvSpPr>
        <p:spPr bwMode="auto">
          <a:xfrm>
            <a:off x="1407235" y="2080365"/>
            <a:ext cx="655660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1530350" algn="l"/>
                <a:tab pos="4770438" algn="r"/>
              </a:tabLst>
            </a:pPr>
            <a:r>
              <a:rPr lang="nl-NL" sz="2000" dirty="0"/>
              <a:t>	</a:t>
            </a:r>
            <a:r>
              <a:rPr lang="nl-NL" sz="2400" dirty="0">
                <a:latin typeface="French Script MT" panose="03020402040607040605" pitchFamily="66" charset="0"/>
              </a:rPr>
              <a:t>Opname kas voor privé	         	         -250 €</a:t>
            </a:r>
          </a:p>
          <a:p>
            <a:pPr>
              <a:tabLst>
                <a:tab pos="1530350" algn="l"/>
                <a:tab pos="4770438" algn="r"/>
              </a:tabLst>
            </a:pPr>
            <a:r>
              <a:rPr lang="nl-NL" sz="2400" dirty="0">
                <a:latin typeface="French Script MT" panose="03020402040607040605" pitchFamily="66" charset="0"/>
              </a:rPr>
              <a:t>	Betaling kosten Notaris    	    	         -750 €</a:t>
            </a:r>
          </a:p>
          <a:p>
            <a:pPr>
              <a:tabLst>
                <a:tab pos="1530350" algn="l"/>
                <a:tab pos="4770438" algn="r"/>
              </a:tabLst>
            </a:pPr>
            <a:r>
              <a:rPr lang="nl-NL" sz="2400" dirty="0">
                <a:latin typeface="French Script MT" panose="03020402040607040605" pitchFamily="66" charset="0"/>
              </a:rPr>
              <a:t>	Feestje nav. oprichting	         	        - 300 €</a:t>
            </a:r>
          </a:p>
          <a:p>
            <a:pPr>
              <a:tabLst>
                <a:tab pos="1530350" algn="l"/>
                <a:tab pos="4770438" algn="r"/>
              </a:tabLst>
            </a:pPr>
            <a:r>
              <a:rPr lang="nl-NL" sz="2400" dirty="0">
                <a:latin typeface="French Script MT" panose="03020402040607040605" pitchFamily="66" charset="0"/>
              </a:rPr>
              <a:t>	Aankoop computer	                                -2.000 €</a:t>
            </a:r>
          </a:p>
          <a:p>
            <a:pPr>
              <a:tabLst>
                <a:tab pos="1530350" algn="l"/>
                <a:tab pos="4770438" algn="r"/>
              </a:tabLst>
            </a:pPr>
            <a:r>
              <a:rPr lang="nl-NL" sz="2400" dirty="0">
                <a:latin typeface="French Script MT" panose="03020402040607040605" pitchFamily="66" charset="0"/>
              </a:rPr>
              <a:t>	</a:t>
            </a:r>
            <a:endParaRPr lang="nl-NL" sz="2000" dirty="0"/>
          </a:p>
        </p:txBody>
      </p:sp>
      <p:sp>
        <p:nvSpPr>
          <p:cNvPr id="16" name="Rectangle 8">
            <a:extLst>
              <a:ext uri="{FF2B5EF4-FFF2-40B4-BE49-F238E27FC236}">
                <a16:creationId xmlns:a16="http://schemas.microsoft.com/office/drawing/2014/main" id="{999FC9EA-109A-4FDC-ABF3-E721773F6DDD}"/>
              </a:ext>
            </a:extLst>
          </p:cNvPr>
          <p:cNvSpPr>
            <a:spLocks noChangeArrowheads="1"/>
          </p:cNvSpPr>
          <p:nvPr/>
        </p:nvSpPr>
        <p:spPr bwMode="auto">
          <a:xfrm>
            <a:off x="1364427" y="3496106"/>
            <a:ext cx="67072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1530350" algn="l"/>
                <a:tab pos="4770438" algn="r"/>
              </a:tabLst>
            </a:pPr>
            <a:r>
              <a:rPr lang="nl-NL" sz="2000" dirty="0"/>
              <a:t>	 </a:t>
            </a:r>
            <a:r>
              <a:rPr lang="nl-NL" sz="2400" dirty="0">
                <a:latin typeface="French Script MT" panose="03020402040607040605" pitchFamily="66" charset="0"/>
              </a:rPr>
              <a:t>Aankoop beginvoorraad                          -5.000 €</a:t>
            </a:r>
          </a:p>
          <a:p>
            <a:pPr>
              <a:tabLst>
                <a:tab pos="1530350" algn="l"/>
                <a:tab pos="4770438" algn="r"/>
              </a:tabLst>
            </a:pPr>
            <a:r>
              <a:rPr lang="nl-NL" sz="2400" dirty="0">
                <a:latin typeface="French Script MT" panose="03020402040607040605" pitchFamily="66" charset="0"/>
              </a:rPr>
              <a:t>         		                                                   ______</a:t>
            </a:r>
          </a:p>
          <a:p>
            <a:pPr>
              <a:tabLst>
                <a:tab pos="1530350" algn="l"/>
                <a:tab pos="4770438" algn="r"/>
              </a:tabLst>
            </a:pPr>
            <a:r>
              <a:rPr lang="nl-NL" sz="2400" dirty="0">
                <a:latin typeface="French Script MT" panose="03020402040607040605" pitchFamily="66" charset="0"/>
              </a:rPr>
              <a:t> 	Blijft in kas: </a:t>
            </a:r>
            <a:endParaRPr lang="nl-NL" sz="2000" dirty="0"/>
          </a:p>
        </p:txBody>
      </p:sp>
      <p:sp>
        <p:nvSpPr>
          <p:cNvPr id="17" name="Rectangle 8">
            <a:extLst>
              <a:ext uri="{FF2B5EF4-FFF2-40B4-BE49-F238E27FC236}">
                <a16:creationId xmlns:a16="http://schemas.microsoft.com/office/drawing/2014/main" id="{2F68C646-C203-490A-BC72-E954E6ED55D4}"/>
              </a:ext>
            </a:extLst>
          </p:cNvPr>
          <p:cNvSpPr>
            <a:spLocks noChangeArrowheads="1"/>
          </p:cNvSpPr>
          <p:nvPr/>
        </p:nvSpPr>
        <p:spPr bwMode="auto">
          <a:xfrm>
            <a:off x="7006732" y="4183341"/>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1530350" algn="l"/>
                <a:tab pos="4770438" algn="r"/>
              </a:tabLst>
            </a:pPr>
            <a:r>
              <a:rPr lang="nl-NL" sz="2400" b="1" dirty="0">
                <a:latin typeface="French Script MT" panose="03020402040607040605" pitchFamily="66" charset="0"/>
              </a:rPr>
              <a:t>1.700 </a:t>
            </a:r>
            <a:r>
              <a:rPr lang="nl-NL" sz="2000" dirty="0"/>
              <a:t>€</a:t>
            </a:r>
          </a:p>
        </p:txBody>
      </p:sp>
      <p:sp>
        <p:nvSpPr>
          <p:cNvPr id="2" name="Oval 1">
            <a:extLst>
              <a:ext uri="{FF2B5EF4-FFF2-40B4-BE49-F238E27FC236}">
                <a16:creationId xmlns:a16="http://schemas.microsoft.com/office/drawing/2014/main" id="{5CCC30C4-5A6A-47A1-AFD9-00312A72695F}"/>
              </a:ext>
            </a:extLst>
          </p:cNvPr>
          <p:cNvSpPr/>
          <p:nvPr/>
        </p:nvSpPr>
        <p:spPr>
          <a:xfrm>
            <a:off x="6691745" y="1866911"/>
            <a:ext cx="1257953" cy="383463"/>
          </a:xfrm>
          <a:prstGeom prst="ellipse">
            <a:avLst/>
          </a:prstGeom>
          <a:solidFill>
            <a:srgbClr val="FF000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Oval 17">
            <a:extLst>
              <a:ext uri="{FF2B5EF4-FFF2-40B4-BE49-F238E27FC236}">
                <a16:creationId xmlns:a16="http://schemas.microsoft.com/office/drawing/2014/main" id="{6C39AE1A-2AC3-4D6A-8F09-BB35A660BF34}"/>
              </a:ext>
            </a:extLst>
          </p:cNvPr>
          <p:cNvSpPr/>
          <p:nvPr/>
        </p:nvSpPr>
        <p:spPr>
          <a:xfrm>
            <a:off x="6803005" y="4250227"/>
            <a:ext cx="1257953" cy="383463"/>
          </a:xfrm>
          <a:prstGeom prst="ellipse">
            <a:avLst/>
          </a:prstGeom>
          <a:solidFill>
            <a:srgbClr val="FF000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Freeform: Shape 3">
            <a:extLst>
              <a:ext uri="{FF2B5EF4-FFF2-40B4-BE49-F238E27FC236}">
                <a16:creationId xmlns:a16="http://schemas.microsoft.com/office/drawing/2014/main" id="{A3FC2321-13F2-4B48-9371-B8BC2A84C4AF}"/>
              </a:ext>
            </a:extLst>
          </p:cNvPr>
          <p:cNvSpPr/>
          <p:nvPr/>
        </p:nvSpPr>
        <p:spPr>
          <a:xfrm>
            <a:off x="7973082" y="2167247"/>
            <a:ext cx="343840" cy="2246847"/>
          </a:xfrm>
          <a:custGeom>
            <a:avLst/>
            <a:gdLst>
              <a:gd name="connsiteX0" fmla="*/ 13074 w 343840"/>
              <a:gd name="connsiteY0" fmla="*/ 0 h 2246847"/>
              <a:gd name="connsiteX1" fmla="*/ 304019 w 343840"/>
              <a:gd name="connsiteY1" fmla="*/ 486888 h 2246847"/>
              <a:gd name="connsiteX2" fmla="*/ 309957 w 343840"/>
              <a:gd name="connsiteY2" fmla="*/ 1644732 h 2246847"/>
              <a:gd name="connsiteX3" fmla="*/ 13074 w 343840"/>
              <a:gd name="connsiteY3" fmla="*/ 2208810 h 2246847"/>
              <a:gd name="connsiteX4" fmla="*/ 48700 w 343840"/>
              <a:gd name="connsiteY4" fmla="*/ 2196935 h 2246847"/>
              <a:gd name="connsiteX5" fmla="*/ 48700 w 343840"/>
              <a:gd name="connsiteY5" fmla="*/ 2196935 h 2246847"/>
              <a:gd name="connsiteX6" fmla="*/ 48700 w 343840"/>
              <a:gd name="connsiteY6" fmla="*/ 2196935 h 224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840" h="2246847">
                <a:moveTo>
                  <a:pt x="13074" y="0"/>
                </a:moveTo>
                <a:cubicBezTo>
                  <a:pt x="133806" y="106383"/>
                  <a:pt x="254539" y="212766"/>
                  <a:pt x="304019" y="486888"/>
                </a:cubicBezTo>
                <a:cubicBezTo>
                  <a:pt x="353499" y="761010"/>
                  <a:pt x="358448" y="1357745"/>
                  <a:pt x="309957" y="1644732"/>
                </a:cubicBezTo>
                <a:cubicBezTo>
                  <a:pt x="261466" y="1931719"/>
                  <a:pt x="56617" y="2116776"/>
                  <a:pt x="13074" y="2208810"/>
                </a:cubicBezTo>
                <a:cubicBezTo>
                  <a:pt x="-30469" y="2300844"/>
                  <a:pt x="48700" y="2196935"/>
                  <a:pt x="48700" y="2196935"/>
                </a:cubicBezTo>
                <a:lnTo>
                  <a:pt x="48700" y="2196935"/>
                </a:lnTo>
                <a:lnTo>
                  <a:pt x="48700" y="2196935"/>
                </a:lnTo>
              </a:path>
            </a:pathLst>
          </a:custGeom>
          <a:noFill/>
          <a:ln w="76200">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Box 8">
            <a:extLst>
              <a:ext uri="{FF2B5EF4-FFF2-40B4-BE49-F238E27FC236}">
                <a16:creationId xmlns:a16="http://schemas.microsoft.com/office/drawing/2014/main" id="{1516B684-4BD6-4550-8A38-6E816B2CDFC7}"/>
              </a:ext>
            </a:extLst>
          </p:cNvPr>
          <p:cNvSpPr txBox="1"/>
          <p:nvPr/>
        </p:nvSpPr>
        <p:spPr>
          <a:xfrm>
            <a:off x="8309220" y="2909554"/>
            <a:ext cx="566181" cy="584775"/>
          </a:xfrm>
          <a:prstGeom prst="rect">
            <a:avLst/>
          </a:prstGeom>
          <a:noFill/>
        </p:spPr>
        <p:txBody>
          <a:bodyPr wrap="none" rtlCol="0">
            <a:spAutoFit/>
          </a:bodyPr>
          <a:lstStyle/>
          <a:p>
            <a:r>
              <a:rPr lang="nl-BE" sz="3200" b="1" dirty="0">
                <a:solidFill>
                  <a:srgbClr val="002060"/>
                </a:solidFill>
              </a:rPr>
              <a:t>??</a:t>
            </a:r>
          </a:p>
        </p:txBody>
      </p:sp>
    </p:spTree>
    <p:extLst>
      <p:ext uri="{BB962C8B-B14F-4D97-AF65-F5344CB8AC3E}">
        <p14:creationId xmlns:p14="http://schemas.microsoft.com/office/powerpoint/2010/main" val="385764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4" grpId="0" animBg="1"/>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57225" y="134144"/>
            <a:ext cx="7010400" cy="1725613"/>
          </a:xfrm>
        </p:spPr>
        <p:txBody>
          <a:bodyPr/>
          <a:lstStyle/>
          <a:p>
            <a:r>
              <a:rPr lang="nl-NL" sz="3400" b="1" dirty="0"/>
              <a:t>Dubbel Boekhouden</a:t>
            </a:r>
            <a:br>
              <a:rPr lang="nl-NL" sz="3400" b="1" dirty="0"/>
            </a:br>
            <a:r>
              <a:rPr lang="nl-NL" sz="3400" b="1" dirty="0"/>
              <a:t>GROOTBOEK</a:t>
            </a:r>
            <a:endParaRPr lang="nl-NL" sz="3600" dirty="0"/>
          </a:p>
        </p:txBody>
      </p:sp>
      <p:sp>
        <p:nvSpPr>
          <p:cNvPr id="16387" name="Content Placeholder 6"/>
          <p:cNvSpPr>
            <a:spLocks noGrp="1"/>
          </p:cNvSpPr>
          <p:nvPr>
            <p:ph idx="1"/>
          </p:nvPr>
        </p:nvSpPr>
        <p:spPr/>
        <p:txBody>
          <a:bodyPr/>
          <a:lstStyle/>
          <a:p>
            <a:endParaRPr lang="nl-BE" dirty="0"/>
          </a:p>
        </p:txBody>
      </p:sp>
      <p:sp>
        <p:nvSpPr>
          <p:cNvPr id="16388" name="Rectangle 4"/>
          <p:cNvSpPr>
            <a:spLocks noChangeArrowheads="1"/>
          </p:cNvSpPr>
          <p:nvPr/>
        </p:nvSpPr>
        <p:spPr bwMode="auto">
          <a:xfrm>
            <a:off x="1116013" y="1916113"/>
            <a:ext cx="698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28600">
              <a:tabLst>
                <a:tab pos="5581650" algn="l"/>
              </a:tabLst>
            </a:pPr>
            <a:r>
              <a:rPr lang="nl-NL" dirty="0"/>
              <a:t>De tabel kan als volgt worden verfijnd:</a:t>
            </a:r>
          </a:p>
        </p:txBody>
      </p:sp>
      <p:sp>
        <p:nvSpPr>
          <p:cNvPr id="16389" name="Rectangle 6"/>
          <p:cNvSpPr>
            <a:spLocks noChangeArrowheads="1"/>
          </p:cNvSpPr>
          <p:nvPr/>
        </p:nvSpPr>
        <p:spPr bwMode="auto">
          <a:xfrm>
            <a:off x="0"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nl-BE"/>
          </a:p>
        </p:txBody>
      </p:sp>
      <p:graphicFrame>
        <p:nvGraphicFramePr>
          <p:cNvPr id="16390" name="Object 2"/>
          <p:cNvGraphicFramePr>
            <a:graphicFrameLocks noChangeAspect="1"/>
          </p:cNvGraphicFramePr>
          <p:nvPr>
            <p:extLst>
              <p:ext uri="{D42A27DB-BD31-4B8C-83A1-F6EECF244321}">
                <p14:modId xmlns:p14="http://schemas.microsoft.com/office/powerpoint/2010/main" val="1302589212"/>
              </p:ext>
            </p:extLst>
          </p:nvPr>
        </p:nvGraphicFramePr>
        <p:xfrm>
          <a:off x="1547813" y="2565400"/>
          <a:ext cx="6696075" cy="1866900"/>
        </p:xfrm>
        <a:graphic>
          <a:graphicData uri="http://schemas.openxmlformats.org/presentationml/2006/ole">
            <mc:AlternateContent xmlns:mc="http://schemas.openxmlformats.org/markup-compatibility/2006">
              <mc:Choice xmlns:v="urn:schemas-microsoft-com:vml" Requires="v">
                <p:oleObj name="Worksheet" r:id="rId2" imgW="4867389" imgH="1466805" progId="Excel.Sheet.8">
                  <p:embed/>
                </p:oleObj>
              </mc:Choice>
              <mc:Fallback>
                <p:oleObj name="Worksheet" r:id="rId2" imgW="4867389" imgH="1466805" progId="Excel.Sheet.8">
                  <p:embed/>
                  <p:pic>
                    <p:nvPicPr>
                      <p:cNvPr id="16390" name="Object 2"/>
                      <p:cNvPicPr>
                        <a:picLocks noChangeAspect="1" noChangeArrowheads="1"/>
                      </p:cNvPicPr>
                      <p:nvPr/>
                    </p:nvPicPr>
                    <p:blipFill>
                      <a:blip r:embed="rId3"/>
                      <a:srcRect/>
                      <a:stretch>
                        <a:fillRect/>
                      </a:stretch>
                    </p:blipFill>
                    <p:spPr bwMode="auto">
                      <a:xfrm>
                        <a:off x="1547813" y="2565400"/>
                        <a:ext cx="669607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Oval 8">
            <a:extLst>
              <a:ext uri="{FF2B5EF4-FFF2-40B4-BE49-F238E27FC236}">
                <a16:creationId xmlns:a16="http://schemas.microsoft.com/office/drawing/2014/main" id="{397901E8-AC0D-4C60-B1A7-D075E39D1D2F}"/>
              </a:ext>
            </a:extLst>
          </p:cNvPr>
          <p:cNvSpPr>
            <a:spLocks noChangeArrowheads="1"/>
          </p:cNvSpPr>
          <p:nvPr/>
        </p:nvSpPr>
        <p:spPr bwMode="auto">
          <a:xfrm rot="17211351">
            <a:off x="6004404" y="2716906"/>
            <a:ext cx="413757" cy="2000577"/>
          </a:xfrm>
          <a:prstGeom prst="ellipse">
            <a:avLst/>
          </a:prstGeom>
          <a:solidFill>
            <a:schemeClr val="accent1">
              <a:alpha val="30196"/>
            </a:schemeClr>
          </a:solidFill>
          <a:ln w="25400">
            <a:solidFill>
              <a:srgbClr val="FF0000"/>
            </a:solidFill>
            <a:round/>
            <a:headEnd/>
            <a:tailEnd/>
          </a:ln>
        </p:spPr>
        <p:txBody>
          <a:bodyPr wrap="none" anchor="ctr"/>
          <a:lstStyle/>
          <a:p>
            <a:endParaRPr lang="nl-BE"/>
          </a:p>
        </p:txBody>
      </p:sp>
      <p:sp>
        <p:nvSpPr>
          <p:cNvPr id="10" name="TextBox 9">
            <a:extLst>
              <a:ext uri="{FF2B5EF4-FFF2-40B4-BE49-F238E27FC236}">
                <a16:creationId xmlns:a16="http://schemas.microsoft.com/office/drawing/2014/main" id="{F6715288-1776-4117-B60E-4175164459D7}"/>
              </a:ext>
            </a:extLst>
          </p:cNvPr>
          <p:cNvSpPr txBox="1"/>
          <p:nvPr/>
        </p:nvSpPr>
        <p:spPr>
          <a:xfrm>
            <a:off x="5051209" y="4687371"/>
            <a:ext cx="1786323" cy="369332"/>
          </a:xfrm>
          <a:prstGeom prst="rect">
            <a:avLst/>
          </a:prstGeom>
          <a:noFill/>
        </p:spPr>
        <p:txBody>
          <a:bodyPr wrap="none" rtlCol="0">
            <a:spAutoFit/>
          </a:bodyPr>
          <a:lstStyle/>
          <a:p>
            <a:r>
              <a:rPr lang="nl-BE" dirty="0"/>
              <a:t>Aankoopjournaal</a:t>
            </a:r>
          </a:p>
        </p:txBody>
      </p:sp>
    </p:spTree>
    <p:extLst>
      <p:ext uri="{BB962C8B-B14F-4D97-AF65-F5344CB8AC3E}">
        <p14:creationId xmlns:p14="http://schemas.microsoft.com/office/powerpoint/2010/main" val="353897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57225" y="134144"/>
            <a:ext cx="7010400" cy="1725613"/>
          </a:xfrm>
        </p:spPr>
        <p:txBody>
          <a:bodyPr/>
          <a:lstStyle/>
          <a:p>
            <a:r>
              <a:rPr lang="nl-NL" sz="3400" b="1" dirty="0"/>
              <a:t>Dubbel Boekhouden</a:t>
            </a:r>
            <a:br>
              <a:rPr lang="nl-NL" sz="3400" b="1" dirty="0"/>
            </a:br>
            <a:r>
              <a:rPr lang="nl-NL" sz="3400" b="1" dirty="0"/>
              <a:t>GROOTBOEK</a:t>
            </a:r>
            <a:endParaRPr lang="nl-NL" sz="3600" dirty="0"/>
          </a:p>
        </p:txBody>
      </p:sp>
      <p:sp>
        <p:nvSpPr>
          <p:cNvPr id="16387" name="Content Placeholder 6"/>
          <p:cNvSpPr>
            <a:spLocks noGrp="1"/>
          </p:cNvSpPr>
          <p:nvPr>
            <p:ph idx="1"/>
          </p:nvPr>
        </p:nvSpPr>
        <p:spPr/>
        <p:txBody>
          <a:bodyPr/>
          <a:lstStyle/>
          <a:p>
            <a:endParaRPr lang="nl-BE" dirty="0"/>
          </a:p>
        </p:txBody>
      </p:sp>
      <p:sp>
        <p:nvSpPr>
          <p:cNvPr id="16388" name="Rectangle 4"/>
          <p:cNvSpPr>
            <a:spLocks noChangeArrowheads="1"/>
          </p:cNvSpPr>
          <p:nvPr/>
        </p:nvSpPr>
        <p:spPr bwMode="auto">
          <a:xfrm>
            <a:off x="1116013" y="1916113"/>
            <a:ext cx="698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28600">
              <a:tabLst>
                <a:tab pos="5581650" algn="l"/>
              </a:tabLst>
            </a:pPr>
            <a:r>
              <a:rPr lang="nl-NL" dirty="0"/>
              <a:t>De tabel kan als volgt worden verfijnd:</a:t>
            </a:r>
          </a:p>
        </p:txBody>
      </p:sp>
      <p:sp>
        <p:nvSpPr>
          <p:cNvPr id="16389" name="Rectangle 6"/>
          <p:cNvSpPr>
            <a:spLocks noChangeArrowheads="1"/>
          </p:cNvSpPr>
          <p:nvPr/>
        </p:nvSpPr>
        <p:spPr bwMode="auto">
          <a:xfrm>
            <a:off x="0"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nl-BE"/>
          </a:p>
        </p:txBody>
      </p:sp>
      <p:graphicFrame>
        <p:nvGraphicFramePr>
          <p:cNvPr id="16390" name="Object 2"/>
          <p:cNvGraphicFramePr>
            <a:graphicFrameLocks noChangeAspect="1"/>
          </p:cNvGraphicFramePr>
          <p:nvPr/>
        </p:nvGraphicFramePr>
        <p:xfrm>
          <a:off x="1547813" y="2565400"/>
          <a:ext cx="6696075" cy="1866900"/>
        </p:xfrm>
        <a:graphic>
          <a:graphicData uri="http://schemas.openxmlformats.org/presentationml/2006/ole">
            <mc:AlternateContent xmlns:mc="http://schemas.openxmlformats.org/markup-compatibility/2006">
              <mc:Choice xmlns:v="urn:schemas-microsoft-com:vml" Requires="v">
                <p:oleObj name="Worksheet" r:id="rId2" imgW="4867389" imgH="1466805" progId="Excel.Sheet.8">
                  <p:embed/>
                </p:oleObj>
              </mc:Choice>
              <mc:Fallback>
                <p:oleObj name="Worksheet" r:id="rId2" imgW="4867389" imgH="1466805" progId="Excel.Sheet.8">
                  <p:embed/>
                  <p:pic>
                    <p:nvPicPr>
                      <p:cNvPr id="16390" name="Object 2"/>
                      <p:cNvPicPr>
                        <a:picLocks noChangeAspect="1" noChangeArrowheads="1"/>
                      </p:cNvPicPr>
                      <p:nvPr/>
                    </p:nvPicPr>
                    <p:blipFill>
                      <a:blip r:embed="rId3"/>
                      <a:srcRect/>
                      <a:stretch>
                        <a:fillRect/>
                      </a:stretch>
                    </p:blipFill>
                    <p:spPr bwMode="auto">
                      <a:xfrm>
                        <a:off x="1547813" y="2565400"/>
                        <a:ext cx="669607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Oval 8">
            <a:extLst>
              <a:ext uri="{FF2B5EF4-FFF2-40B4-BE49-F238E27FC236}">
                <a16:creationId xmlns:a16="http://schemas.microsoft.com/office/drawing/2014/main" id="{397901E8-AC0D-4C60-B1A7-D075E39D1D2F}"/>
              </a:ext>
            </a:extLst>
          </p:cNvPr>
          <p:cNvSpPr>
            <a:spLocks noChangeArrowheads="1"/>
          </p:cNvSpPr>
          <p:nvPr/>
        </p:nvSpPr>
        <p:spPr bwMode="auto">
          <a:xfrm rot="16200000">
            <a:off x="5631675" y="2222735"/>
            <a:ext cx="413757" cy="4152700"/>
          </a:xfrm>
          <a:prstGeom prst="ellipse">
            <a:avLst/>
          </a:prstGeom>
          <a:solidFill>
            <a:schemeClr val="accent1">
              <a:alpha val="30196"/>
            </a:schemeClr>
          </a:solidFill>
          <a:ln w="25400">
            <a:solidFill>
              <a:srgbClr val="FF0000"/>
            </a:solidFill>
            <a:round/>
            <a:headEnd/>
            <a:tailEnd/>
          </a:ln>
        </p:spPr>
        <p:txBody>
          <a:bodyPr wrap="none" anchor="ctr"/>
          <a:lstStyle/>
          <a:p>
            <a:endParaRPr lang="nl-BE"/>
          </a:p>
        </p:txBody>
      </p:sp>
      <p:sp>
        <p:nvSpPr>
          <p:cNvPr id="10" name="TextBox 9">
            <a:extLst>
              <a:ext uri="{FF2B5EF4-FFF2-40B4-BE49-F238E27FC236}">
                <a16:creationId xmlns:a16="http://schemas.microsoft.com/office/drawing/2014/main" id="{F6715288-1776-4117-B60E-4175164459D7}"/>
              </a:ext>
            </a:extLst>
          </p:cNvPr>
          <p:cNvSpPr txBox="1"/>
          <p:nvPr/>
        </p:nvSpPr>
        <p:spPr>
          <a:xfrm>
            <a:off x="5069022" y="4679434"/>
            <a:ext cx="2134559" cy="369332"/>
          </a:xfrm>
          <a:prstGeom prst="rect">
            <a:avLst/>
          </a:prstGeom>
          <a:noFill/>
        </p:spPr>
        <p:txBody>
          <a:bodyPr wrap="none" rtlCol="0">
            <a:spAutoFit/>
          </a:bodyPr>
          <a:lstStyle/>
          <a:p>
            <a:r>
              <a:rPr lang="nl-BE" dirty="0"/>
              <a:t>Proef- en saldibalans</a:t>
            </a:r>
          </a:p>
        </p:txBody>
      </p:sp>
    </p:spTree>
    <p:extLst>
      <p:ext uri="{BB962C8B-B14F-4D97-AF65-F5344CB8AC3E}">
        <p14:creationId xmlns:p14="http://schemas.microsoft.com/office/powerpoint/2010/main" val="198344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57250" y="0"/>
            <a:ext cx="7010400" cy="1152525"/>
          </a:xfrm>
        </p:spPr>
        <p:txBody>
          <a:bodyPr>
            <a:normAutofit fontScale="90000"/>
          </a:bodyPr>
          <a:lstStyle/>
          <a:p>
            <a:br>
              <a:rPr lang="nl-BE" sz="2000" b="1"/>
            </a:br>
            <a:br>
              <a:rPr lang="nl-BE" sz="2000" b="1"/>
            </a:br>
            <a:r>
              <a:rPr lang="nl-NL" sz="1600" b="1"/>
              <a:t>Het lijkt eenvoudig, maar het kan niet voldoende worden herhaald:</a:t>
            </a:r>
            <a:br>
              <a:rPr lang="nl-NL" sz="1600" b="1"/>
            </a:br>
            <a:r>
              <a:rPr lang="nl-BE" sz="3600" b="1"/>
              <a:t>BASISBEWEGINGEN…</a:t>
            </a:r>
            <a:endParaRPr lang="nl-NL" sz="3600" b="1"/>
          </a:p>
        </p:txBody>
      </p:sp>
      <p:sp>
        <p:nvSpPr>
          <p:cNvPr id="60419" name="Rectangle 3"/>
          <p:cNvSpPr>
            <a:spLocks noGrp="1" noChangeArrowheads="1"/>
          </p:cNvSpPr>
          <p:nvPr>
            <p:ph type="body" sz="half" idx="1"/>
          </p:nvPr>
        </p:nvSpPr>
        <p:spPr>
          <a:xfrm>
            <a:off x="1428750" y="1143000"/>
            <a:ext cx="6935788" cy="4391025"/>
          </a:xfrm>
        </p:spPr>
        <p:txBody>
          <a:bodyPr>
            <a:normAutofit fontScale="85000" lnSpcReduction="20000"/>
          </a:bodyPr>
          <a:lstStyle/>
          <a:p>
            <a:pPr>
              <a:lnSpc>
                <a:spcPct val="80000"/>
              </a:lnSpc>
            </a:pPr>
            <a:endParaRPr lang="nl-NL" sz="1300" dirty="0"/>
          </a:p>
          <a:p>
            <a:pPr>
              <a:lnSpc>
                <a:spcPct val="80000"/>
              </a:lnSpc>
            </a:pPr>
            <a:r>
              <a:rPr lang="nl-NL" sz="1300" dirty="0"/>
              <a:t>ACTIVA:		PLUS BIJ TOENAME </a:t>
            </a:r>
          </a:p>
          <a:p>
            <a:pPr>
              <a:lnSpc>
                <a:spcPct val="80000"/>
              </a:lnSpc>
              <a:buFont typeface="Wingdings" pitchFamily="2" charset="2"/>
              <a:buNone/>
            </a:pPr>
            <a:r>
              <a:rPr lang="nl-NL" sz="1300" dirty="0"/>
              <a:t>			   (</a:t>
            </a:r>
            <a:r>
              <a:rPr lang="nl-NL" sz="1300" dirty="0" err="1"/>
              <a:t>bvb.aankoop</a:t>
            </a:r>
            <a:r>
              <a:rPr lang="nl-NL" sz="1300" dirty="0"/>
              <a:t> investeringsgoed)</a:t>
            </a:r>
          </a:p>
          <a:p>
            <a:pPr>
              <a:lnSpc>
                <a:spcPct val="80000"/>
              </a:lnSpc>
              <a:buFont typeface="Wingdings" pitchFamily="2" charset="2"/>
              <a:buNone/>
            </a:pPr>
            <a:r>
              <a:rPr lang="nl-NL" sz="1300" dirty="0"/>
              <a:t>				MIN BIJ AFNAME </a:t>
            </a:r>
          </a:p>
          <a:p>
            <a:pPr>
              <a:lnSpc>
                <a:spcPct val="80000"/>
              </a:lnSpc>
              <a:buFont typeface="Wingdings" pitchFamily="2" charset="2"/>
              <a:buNone/>
            </a:pPr>
            <a:r>
              <a:rPr lang="nl-NL" sz="1300" dirty="0"/>
              <a:t>				   (</a:t>
            </a:r>
            <a:r>
              <a:rPr lang="nl-NL" sz="1300" dirty="0" err="1"/>
              <a:t>bvb</a:t>
            </a:r>
            <a:r>
              <a:rPr lang="nl-NL" sz="1300" dirty="0"/>
              <a:t>. uitgave uit kas)</a:t>
            </a:r>
          </a:p>
          <a:p>
            <a:pPr>
              <a:lnSpc>
                <a:spcPct val="80000"/>
              </a:lnSpc>
              <a:buFont typeface="Wingdings" pitchFamily="2" charset="2"/>
              <a:buNone/>
            </a:pPr>
            <a:endParaRPr lang="nl-NL" sz="1300" dirty="0"/>
          </a:p>
          <a:p>
            <a:pPr>
              <a:lnSpc>
                <a:spcPct val="80000"/>
              </a:lnSpc>
            </a:pPr>
            <a:r>
              <a:rPr lang="nl-NL" sz="1300" dirty="0"/>
              <a:t>PASSIVA:		MIN BIJ TOENAME </a:t>
            </a:r>
          </a:p>
          <a:p>
            <a:pPr>
              <a:lnSpc>
                <a:spcPct val="80000"/>
              </a:lnSpc>
              <a:buFont typeface="Wingdings" pitchFamily="2" charset="2"/>
              <a:buNone/>
            </a:pPr>
            <a:r>
              <a:rPr lang="nl-NL" sz="1300" dirty="0"/>
              <a:t>			   (</a:t>
            </a:r>
            <a:r>
              <a:rPr lang="nl-NL" sz="1300" dirty="0" err="1"/>
              <a:t>bvb</a:t>
            </a:r>
            <a:r>
              <a:rPr lang="nl-NL" sz="1300" dirty="0"/>
              <a:t>. opname van een schuld)</a:t>
            </a:r>
          </a:p>
          <a:p>
            <a:pPr>
              <a:lnSpc>
                <a:spcPct val="80000"/>
              </a:lnSpc>
              <a:buFont typeface="Wingdings" pitchFamily="2" charset="2"/>
              <a:buNone/>
            </a:pPr>
            <a:r>
              <a:rPr lang="nl-NL" sz="1300" dirty="0"/>
              <a:t>				PLUS BIJ AFNAME </a:t>
            </a:r>
          </a:p>
          <a:p>
            <a:pPr lvl="1">
              <a:lnSpc>
                <a:spcPct val="80000"/>
              </a:lnSpc>
              <a:buFont typeface="Wingdings" pitchFamily="2" charset="2"/>
              <a:buNone/>
            </a:pPr>
            <a:r>
              <a:rPr lang="nl-NL" sz="1200" b="1" dirty="0"/>
              <a:t>				   (</a:t>
            </a:r>
            <a:r>
              <a:rPr lang="nl-NL" sz="1200" b="1" dirty="0" err="1"/>
              <a:t>bvb.terugbetaling</a:t>
            </a:r>
            <a:r>
              <a:rPr lang="nl-NL" sz="1200" b="1" dirty="0"/>
              <a:t> schuld)</a:t>
            </a:r>
          </a:p>
          <a:p>
            <a:pPr lvl="1">
              <a:lnSpc>
                <a:spcPct val="80000"/>
              </a:lnSpc>
              <a:buFont typeface="Wingdings" pitchFamily="2" charset="2"/>
              <a:buNone/>
            </a:pPr>
            <a:endParaRPr lang="nl-NL" sz="1200" b="1" dirty="0"/>
          </a:p>
          <a:p>
            <a:pPr>
              <a:lnSpc>
                <a:spcPct val="80000"/>
              </a:lnSpc>
            </a:pPr>
            <a:r>
              <a:rPr lang="nl-NL" sz="1300" dirty="0"/>
              <a:t>KOSTEN		PLUS BIJ TOENAME </a:t>
            </a:r>
          </a:p>
          <a:p>
            <a:pPr>
              <a:lnSpc>
                <a:spcPct val="80000"/>
              </a:lnSpc>
              <a:buFont typeface="Wingdings" pitchFamily="2" charset="2"/>
              <a:buNone/>
            </a:pPr>
            <a:r>
              <a:rPr lang="nl-NL" sz="1300" dirty="0"/>
              <a:t>			   (</a:t>
            </a:r>
            <a:r>
              <a:rPr lang="nl-NL" sz="1300" dirty="0" err="1"/>
              <a:t>bvb</a:t>
            </a:r>
            <a:r>
              <a:rPr lang="nl-NL" sz="1300" dirty="0"/>
              <a:t>. ontvangen factuur)</a:t>
            </a:r>
          </a:p>
          <a:p>
            <a:pPr>
              <a:lnSpc>
                <a:spcPct val="80000"/>
              </a:lnSpc>
              <a:buFont typeface="Wingdings" pitchFamily="2" charset="2"/>
              <a:buNone/>
            </a:pPr>
            <a:r>
              <a:rPr lang="nl-NL" sz="1300" dirty="0"/>
              <a:t>				MIN BIJ AFNAME </a:t>
            </a:r>
          </a:p>
          <a:p>
            <a:pPr>
              <a:lnSpc>
                <a:spcPct val="80000"/>
              </a:lnSpc>
              <a:buFont typeface="Wingdings" pitchFamily="2" charset="2"/>
              <a:buNone/>
            </a:pPr>
            <a:r>
              <a:rPr lang="nl-NL" sz="1300" dirty="0"/>
              <a:t>				   (</a:t>
            </a:r>
            <a:r>
              <a:rPr lang="nl-NL" sz="1300" dirty="0" err="1"/>
              <a:t>bvb</a:t>
            </a:r>
            <a:r>
              <a:rPr lang="nl-NL" sz="1300" dirty="0"/>
              <a:t>. ontvangen creditnota)</a:t>
            </a:r>
          </a:p>
          <a:p>
            <a:pPr>
              <a:lnSpc>
                <a:spcPct val="80000"/>
              </a:lnSpc>
              <a:buFont typeface="Wingdings" pitchFamily="2" charset="2"/>
              <a:buNone/>
            </a:pPr>
            <a:endParaRPr lang="nl-NL" sz="1300" dirty="0"/>
          </a:p>
          <a:p>
            <a:pPr>
              <a:lnSpc>
                <a:spcPct val="80000"/>
              </a:lnSpc>
            </a:pPr>
            <a:r>
              <a:rPr lang="nl-NL" sz="1300" dirty="0"/>
              <a:t>OPBRENGSTEN	MIN BIJ TOENAME</a:t>
            </a:r>
          </a:p>
          <a:p>
            <a:pPr>
              <a:lnSpc>
                <a:spcPct val="80000"/>
              </a:lnSpc>
              <a:buFont typeface="Wingdings" pitchFamily="2" charset="2"/>
              <a:buNone/>
            </a:pPr>
            <a:r>
              <a:rPr lang="nl-NL" sz="1300" dirty="0"/>
              <a:t>			   (</a:t>
            </a:r>
            <a:r>
              <a:rPr lang="nl-NL" sz="1300" dirty="0" err="1"/>
              <a:t>bvb</a:t>
            </a:r>
            <a:r>
              <a:rPr lang="nl-NL" sz="1300" dirty="0"/>
              <a:t>. verzonden factuur)</a:t>
            </a:r>
          </a:p>
          <a:p>
            <a:pPr>
              <a:lnSpc>
                <a:spcPct val="80000"/>
              </a:lnSpc>
              <a:buFont typeface="Wingdings" pitchFamily="2" charset="2"/>
              <a:buNone/>
            </a:pPr>
            <a:r>
              <a:rPr lang="nl-NL" sz="1300" dirty="0"/>
              <a:t>				PLUS BIJ AFNAME </a:t>
            </a:r>
          </a:p>
          <a:p>
            <a:pPr>
              <a:lnSpc>
                <a:spcPct val="80000"/>
              </a:lnSpc>
              <a:buFont typeface="Wingdings" pitchFamily="2" charset="2"/>
              <a:buNone/>
            </a:pPr>
            <a:r>
              <a:rPr lang="nl-NL" sz="1300" dirty="0"/>
              <a:t>				   (</a:t>
            </a:r>
            <a:r>
              <a:rPr lang="nl-NL" sz="1300" dirty="0" err="1"/>
              <a:t>bvb</a:t>
            </a:r>
            <a:r>
              <a:rPr lang="nl-NL" sz="1300" dirty="0"/>
              <a:t>. verzonden creditnota)</a:t>
            </a:r>
          </a:p>
        </p:txBody>
      </p:sp>
    </p:spTree>
    <p:extLst>
      <p:ext uri="{BB962C8B-B14F-4D97-AF65-F5344CB8AC3E}">
        <p14:creationId xmlns:p14="http://schemas.microsoft.com/office/powerpoint/2010/main" val="2484769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animEffect transition="in" filter="fade">
                                      <p:cBhvr>
                                        <p:cTn id="11" dur="2000"/>
                                        <p:tgtEl>
                                          <p:spTgt spid="60419">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iterate type="lt">
                                    <p:tmAbs val="100"/>
                                  </p:iterate>
                                  <p:childTnLst>
                                    <p:set>
                                      <p:cBhvr>
                                        <p:cTn id="15"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0419">
                                            <p:txEl>
                                              <p:pRg st="4" end="4"/>
                                            </p:txEl>
                                          </p:spTgt>
                                        </p:tgtEl>
                                        <p:attrNameLst>
                                          <p:attrName>style.visibility</p:attrName>
                                        </p:attrNameLst>
                                      </p:cBhvr>
                                      <p:to>
                                        <p:strVal val="visible"/>
                                      </p:to>
                                    </p:set>
                                    <p:animEffect transition="in" filter="fade">
                                      <p:cBhvr>
                                        <p:cTn id="20" dur="2000"/>
                                        <p:tgtEl>
                                          <p:spTgt spid="60419">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iterate type="lt">
                                    <p:tmAbs val="100"/>
                                  </p:iterate>
                                  <p:childTnLst>
                                    <p:set>
                                      <p:cBhvr>
                                        <p:cTn id="24"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60419">
                                            <p:txEl>
                                              <p:pRg st="7" end="7"/>
                                            </p:txEl>
                                          </p:spTgt>
                                        </p:tgtEl>
                                        <p:attrNameLst>
                                          <p:attrName>style.visibility</p:attrName>
                                        </p:attrNameLst>
                                      </p:cBhvr>
                                      <p:to>
                                        <p:strVal val="visible"/>
                                      </p:to>
                                    </p:set>
                                    <p:animEffect transition="in" filter="fade">
                                      <p:cBhvr>
                                        <p:cTn id="29" dur="2000"/>
                                        <p:tgtEl>
                                          <p:spTgt spid="60419">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iterate type="lt">
                                    <p:tmAbs val="100"/>
                                  </p:iterate>
                                  <p:childTnLst>
                                    <p:set>
                                      <p:cBhvr>
                                        <p:cTn id="33" dur="1" fill="hold">
                                          <p:stCondLst>
                                            <p:cond delay="0"/>
                                          </p:stCondLst>
                                        </p:cTn>
                                        <p:tgtEl>
                                          <p:spTgt spid="60419">
                                            <p:txEl>
                                              <p:pRg st="8" end="8"/>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60419">
                                            <p:txEl>
                                              <p:pRg st="9" end="9"/>
                                            </p:txEl>
                                          </p:spTgt>
                                        </p:tgtEl>
                                        <p:attrNameLst>
                                          <p:attrName>style.visibility</p:attrName>
                                        </p:attrNameLst>
                                      </p:cBhvr>
                                      <p:to>
                                        <p:strVal val="visible"/>
                                      </p:to>
                                    </p:set>
                                    <p:animEffect transition="in" filter="fade">
                                      <p:cBhvr>
                                        <p:cTn id="38" dur="2000"/>
                                        <p:tgtEl>
                                          <p:spTgt spid="60419">
                                            <p:txEl>
                                              <p:pRg st="9" end="9"/>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iterate type="lt">
                                    <p:tmAbs val="100"/>
                                  </p:iterate>
                                  <p:childTnLst>
                                    <p:set>
                                      <p:cBhvr>
                                        <p:cTn id="42" dur="1" fill="hold">
                                          <p:stCondLst>
                                            <p:cond delay="0"/>
                                          </p:stCondLst>
                                        </p:cTn>
                                        <p:tgtEl>
                                          <p:spTgt spid="60419">
                                            <p:txEl>
                                              <p:pRg st="11" end="1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60419">
                                            <p:txEl>
                                              <p:pRg st="12" end="12"/>
                                            </p:txEl>
                                          </p:spTgt>
                                        </p:tgtEl>
                                        <p:attrNameLst>
                                          <p:attrName>style.visibility</p:attrName>
                                        </p:attrNameLst>
                                      </p:cBhvr>
                                      <p:to>
                                        <p:strVal val="visible"/>
                                      </p:to>
                                    </p:set>
                                    <p:animEffect transition="in" filter="fade">
                                      <p:cBhvr>
                                        <p:cTn id="47" dur="2000"/>
                                        <p:tgtEl>
                                          <p:spTgt spid="60419">
                                            <p:txEl>
                                              <p:pRg st="12" end="1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iterate type="lt">
                                    <p:tmAbs val="100"/>
                                  </p:iterate>
                                  <p:childTnLst>
                                    <p:set>
                                      <p:cBhvr>
                                        <p:cTn id="51" dur="1" fill="hold">
                                          <p:stCondLst>
                                            <p:cond delay="0"/>
                                          </p:stCondLst>
                                        </p:cTn>
                                        <p:tgtEl>
                                          <p:spTgt spid="60419">
                                            <p:txEl>
                                              <p:pRg st="13" end="13"/>
                                            </p:txEl>
                                          </p:spTgt>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60419">
                                            <p:txEl>
                                              <p:pRg st="14" end="14"/>
                                            </p:txEl>
                                          </p:spTgt>
                                        </p:tgtEl>
                                        <p:attrNameLst>
                                          <p:attrName>style.visibility</p:attrName>
                                        </p:attrNameLst>
                                      </p:cBhvr>
                                      <p:to>
                                        <p:strVal val="visible"/>
                                      </p:to>
                                    </p:set>
                                    <p:animEffect transition="in" filter="fade">
                                      <p:cBhvr>
                                        <p:cTn id="56" dur="2000"/>
                                        <p:tgtEl>
                                          <p:spTgt spid="60419">
                                            <p:txEl>
                                              <p:pRg st="14" end="14"/>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iterate type="lt">
                                    <p:tmAbs val="100"/>
                                  </p:iterate>
                                  <p:childTnLst>
                                    <p:set>
                                      <p:cBhvr>
                                        <p:cTn id="60" dur="1" fill="hold">
                                          <p:stCondLst>
                                            <p:cond delay="0"/>
                                          </p:stCondLst>
                                        </p:cTn>
                                        <p:tgtEl>
                                          <p:spTgt spid="60419">
                                            <p:txEl>
                                              <p:pRg st="16" end="16"/>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60419">
                                            <p:txEl>
                                              <p:pRg st="17" end="17"/>
                                            </p:txEl>
                                          </p:spTgt>
                                        </p:tgtEl>
                                        <p:attrNameLst>
                                          <p:attrName>style.visibility</p:attrName>
                                        </p:attrNameLst>
                                      </p:cBhvr>
                                      <p:to>
                                        <p:strVal val="visible"/>
                                      </p:to>
                                    </p:set>
                                    <p:animEffect transition="in" filter="fade">
                                      <p:cBhvr>
                                        <p:cTn id="65" dur="2000"/>
                                        <p:tgtEl>
                                          <p:spTgt spid="60419">
                                            <p:txEl>
                                              <p:pRg st="17" end="17"/>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nodeType="clickEffect">
                                  <p:stCondLst>
                                    <p:cond delay="0"/>
                                  </p:stCondLst>
                                  <p:iterate type="lt">
                                    <p:tmAbs val="100"/>
                                  </p:iterate>
                                  <p:childTnLst>
                                    <p:set>
                                      <p:cBhvr>
                                        <p:cTn id="69" dur="1" fill="hold">
                                          <p:stCondLst>
                                            <p:cond delay="0"/>
                                          </p:stCondLst>
                                        </p:cTn>
                                        <p:tgtEl>
                                          <p:spTgt spid="60419">
                                            <p:txEl>
                                              <p:pRg st="18" end="18"/>
                                            </p:txEl>
                                          </p:spTgt>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nodeType="clickEffect">
                                  <p:stCondLst>
                                    <p:cond delay="0"/>
                                  </p:stCondLst>
                                  <p:childTnLst>
                                    <p:set>
                                      <p:cBhvr>
                                        <p:cTn id="73" dur="1" fill="hold">
                                          <p:stCondLst>
                                            <p:cond delay="0"/>
                                          </p:stCondLst>
                                        </p:cTn>
                                        <p:tgtEl>
                                          <p:spTgt spid="60419">
                                            <p:txEl>
                                              <p:pRg st="19" end="19"/>
                                            </p:txEl>
                                          </p:spTgt>
                                        </p:tgtEl>
                                        <p:attrNameLst>
                                          <p:attrName>style.visibility</p:attrName>
                                        </p:attrNameLst>
                                      </p:cBhvr>
                                      <p:to>
                                        <p:strVal val="visible"/>
                                      </p:to>
                                    </p:set>
                                    <p:animEffect transition="in" filter="fade">
                                      <p:cBhvr>
                                        <p:cTn id="74" dur="2000"/>
                                        <p:tgtEl>
                                          <p:spTgt spid="60419">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603F44-DE3F-41F0-B25C-E6CD47F76283}"/>
              </a:ext>
            </a:extLst>
          </p:cNvPr>
          <p:cNvPicPr>
            <a:picLocks noChangeAspect="1"/>
          </p:cNvPicPr>
          <p:nvPr/>
        </p:nvPicPr>
        <p:blipFill>
          <a:blip r:embed="rId3"/>
          <a:stretch>
            <a:fillRect/>
          </a:stretch>
        </p:blipFill>
        <p:spPr>
          <a:xfrm>
            <a:off x="0" y="-126956"/>
            <a:ext cx="9068844" cy="7166539"/>
          </a:xfrm>
          <a:prstGeom prst="rect">
            <a:avLst/>
          </a:prstGeom>
        </p:spPr>
      </p:pic>
      <p:sp>
        <p:nvSpPr>
          <p:cNvPr id="18435" name="Rectangle 20"/>
          <p:cNvSpPr>
            <a:spLocks noGrp="1" noChangeArrowheads="1"/>
          </p:cNvSpPr>
          <p:nvPr>
            <p:ph type="body" idx="1"/>
          </p:nvPr>
        </p:nvSpPr>
        <p:spPr/>
        <p:txBody>
          <a:bodyPr>
            <a:normAutofit/>
          </a:bodyPr>
          <a:lstStyle/>
          <a:p>
            <a:pPr algn="ctr"/>
            <a:r>
              <a:rPr lang="nl-NL" b="1" dirty="0">
                <a:solidFill>
                  <a:srgbClr val="FF0000"/>
                </a:solidFill>
              </a:rPr>
              <a:t>Pro </a:t>
            </a:r>
            <a:r>
              <a:rPr lang="nl-NL" b="1" dirty="0" err="1">
                <a:solidFill>
                  <a:srgbClr val="FF0000"/>
                </a:solidFill>
              </a:rPr>
              <a:t>Mandato</a:t>
            </a:r>
            <a:endParaRPr lang="nl-NL" b="1" dirty="0">
              <a:solidFill>
                <a:srgbClr val="FF0000"/>
              </a:solidFill>
            </a:endParaRPr>
          </a:p>
          <a:p>
            <a:pPr algn="ctr"/>
            <a:r>
              <a:rPr lang="nl-NL" b="1" dirty="0">
                <a:solidFill>
                  <a:srgbClr val="FF0000"/>
                </a:solidFill>
              </a:rPr>
              <a:t>2021</a:t>
            </a:r>
            <a:endParaRPr lang="en-US" b="1" dirty="0">
              <a:solidFill>
                <a:srgbClr val="FF0000"/>
              </a:solidFill>
            </a:endParaRPr>
          </a:p>
        </p:txBody>
      </p:sp>
      <p:sp>
        <p:nvSpPr>
          <p:cNvPr id="18434" name="Rectangle 21"/>
          <p:cNvSpPr>
            <a:spLocks noGrp="1" noChangeArrowheads="1"/>
          </p:cNvSpPr>
          <p:nvPr>
            <p:ph type="title"/>
          </p:nvPr>
        </p:nvSpPr>
        <p:spPr>
          <a:xfrm>
            <a:off x="667729" y="532292"/>
            <a:ext cx="7886700" cy="2852737"/>
          </a:xfrm>
        </p:spPr>
        <p:txBody>
          <a:bodyPr>
            <a:normAutofit/>
          </a:bodyPr>
          <a:lstStyle/>
          <a:p>
            <a:pPr algn="ctr" eaLnBrk="1" hangingPunct="1"/>
            <a:br>
              <a:rPr lang="nl-NL" sz="1200" dirty="0"/>
            </a:br>
            <a:br>
              <a:rPr lang="nl-NL" sz="1200" dirty="0"/>
            </a:br>
            <a:br>
              <a:rPr lang="nl-NL" sz="1200" dirty="0"/>
            </a:br>
            <a:br>
              <a:rPr lang="nl-NL" sz="1200" dirty="0"/>
            </a:br>
            <a:br>
              <a:rPr lang="nl-NL" sz="1200" dirty="0"/>
            </a:br>
            <a:r>
              <a:rPr lang="nl-NL" dirty="0"/>
              <a:t> </a:t>
            </a:r>
            <a:r>
              <a:rPr lang="nl-NL" b="1" dirty="0">
                <a:solidFill>
                  <a:srgbClr val="FF0000"/>
                </a:solidFill>
              </a:rPr>
              <a:t>HISTORIEKEN</a:t>
            </a:r>
          </a:p>
        </p:txBody>
      </p:sp>
    </p:spTree>
    <p:extLst>
      <p:ext uri="{BB962C8B-B14F-4D97-AF65-F5344CB8AC3E}">
        <p14:creationId xmlns:p14="http://schemas.microsoft.com/office/powerpoint/2010/main" val="526128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54088" y="-208560"/>
            <a:ext cx="7313612" cy="1262063"/>
          </a:xfrm>
        </p:spPr>
        <p:txBody>
          <a:bodyPr/>
          <a:lstStyle/>
          <a:p>
            <a:br>
              <a:rPr lang="nl-BE" sz="2000" b="1" dirty="0"/>
            </a:br>
            <a:br>
              <a:rPr lang="nl-BE" sz="2000" b="1" dirty="0"/>
            </a:br>
            <a:r>
              <a:rPr lang="nl-BE" sz="3600" b="1" dirty="0"/>
              <a:t>HISTORIEKEN</a:t>
            </a:r>
            <a:endParaRPr lang="nl-NL" sz="2200" b="1" dirty="0"/>
          </a:p>
        </p:txBody>
      </p:sp>
      <p:sp>
        <p:nvSpPr>
          <p:cNvPr id="19459" name="Rectangle 3"/>
          <p:cNvSpPr>
            <a:spLocks noGrp="1" noChangeArrowheads="1"/>
          </p:cNvSpPr>
          <p:nvPr>
            <p:ph type="body" sz="half" idx="1"/>
          </p:nvPr>
        </p:nvSpPr>
        <p:spPr>
          <a:xfrm>
            <a:off x="1143000" y="928688"/>
            <a:ext cx="6935788" cy="4114800"/>
          </a:xfrm>
        </p:spPr>
        <p:txBody>
          <a:bodyPr>
            <a:normAutofit/>
          </a:bodyPr>
          <a:lstStyle/>
          <a:p>
            <a:pPr marL="495300" indent="-495300">
              <a:lnSpc>
                <a:spcPct val="90000"/>
              </a:lnSpc>
            </a:pPr>
            <a:r>
              <a:rPr lang="nl-NL" sz="2000" dirty="0"/>
              <a:t>Als u de bewegingen op één welbepaalde rekening wil visualiseren, sorteert de computer in feite op het nummer van de grootboekrekening. Een dergelijke lijst van de bewegingen op één bepaalde rekeningen wordt een “HISTORIEK” van die rekening genoemd.</a:t>
            </a:r>
          </a:p>
          <a:p>
            <a:pPr marL="495300" indent="-495300">
              <a:lnSpc>
                <a:spcPct val="90000"/>
              </a:lnSpc>
              <a:buFont typeface="Wingdings" pitchFamily="2" charset="2"/>
              <a:buNone/>
            </a:pPr>
            <a:endParaRPr lang="nl-NL" sz="2000" dirty="0"/>
          </a:p>
          <a:p>
            <a:pPr marL="495300" indent="-495300">
              <a:lnSpc>
                <a:spcPct val="90000"/>
              </a:lnSpc>
            </a:pPr>
            <a:r>
              <a:rPr lang="nl-NL" sz="2000" dirty="0"/>
              <a:t>De historiek van de kostenrekeningen “Erelonen” ziet er dan </a:t>
            </a:r>
            <a:r>
              <a:rPr lang="nl-NL" sz="2000" dirty="0" err="1"/>
              <a:t>bvb.als</a:t>
            </a:r>
            <a:r>
              <a:rPr lang="nl-NL" sz="2000" dirty="0"/>
              <a:t> volgt uit:</a:t>
            </a:r>
          </a:p>
          <a:p>
            <a:pPr marL="495300" indent="-495300">
              <a:lnSpc>
                <a:spcPct val="90000"/>
              </a:lnSpc>
            </a:pPr>
            <a:endParaRPr lang="nl-NL" dirty="0"/>
          </a:p>
        </p:txBody>
      </p:sp>
      <p:sp>
        <p:nvSpPr>
          <p:cNvPr id="19460" name="Rectangle 6"/>
          <p:cNvSpPr>
            <a:spLocks noChangeArrowheads="1"/>
          </p:cNvSpPr>
          <p:nvPr/>
        </p:nvSpPr>
        <p:spPr bwMode="auto">
          <a:xfrm>
            <a:off x="0" y="2709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nl-BE"/>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002" y="3613747"/>
            <a:ext cx="94107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9C14875-857D-4EA0-B6E4-1BCF1FEC2B68}"/>
              </a:ext>
            </a:extLst>
          </p:cNvPr>
          <p:cNvSpPr/>
          <p:nvPr/>
        </p:nvSpPr>
        <p:spPr>
          <a:xfrm>
            <a:off x="987920" y="3666790"/>
            <a:ext cx="1672570" cy="2343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a:extLst>
              <a:ext uri="{FF2B5EF4-FFF2-40B4-BE49-F238E27FC236}">
                <a16:creationId xmlns:a16="http://schemas.microsoft.com/office/drawing/2014/main" id="{DB7E6E80-F9E4-453E-95AB-FE7A6E366CFC}"/>
              </a:ext>
            </a:extLst>
          </p:cNvPr>
          <p:cNvSpPr/>
          <p:nvPr/>
        </p:nvSpPr>
        <p:spPr>
          <a:xfrm>
            <a:off x="1903086" y="4016208"/>
            <a:ext cx="670100" cy="14793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a:extLst>
              <a:ext uri="{FF2B5EF4-FFF2-40B4-BE49-F238E27FC236}">
                <a16:creationId xmlns:a16="http://schemas.microsoft.com/office/drawing/2014/main" id="{16D9E7AC-B478-408E-A3A5-FE9B7DF18C9F}"/>
              </a:ext>
            </a:extLst>
          </p:cNvPr>
          <p:cNvSpPr/>
          <p:nvPr/>
        </p:nvSpPr>
        <p:spPr>
          <a:xfrm>
            <a:off x="987920" y="4016209"/>
            <a:ext cx="915166" cy="13185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Oval 2">
            <a:extLst>
              <a:ext uri="{FF2B5EF4-FFF2-40B4-BE49-F238E27FC236}">
                <a16:creationId xmlns:a16="http://schemas.microsoft.com/office/drawing/2014/main" id="{4DB1FC27-82E9-4209-BB04-FA2933A22F01}"/>
              </a:ext>
            </a:extLst>
          </p:cNvPr>
          <p:cNvSpPr/>
          <p:nvPr/>
        </p:nvSpPr>
        <p:spPr>
          <a:xfrm>
            <a:off x="914400" y="5279626"/>
            <a:ext cx="1070629" cy="28488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tangle 9">
            <a:extLst>
              <a:ext uri="{FF2B5EF4-FFF2-40B4-BE49-F238E27FC236}">
                <a16:creationId xmlns:a16="http://schemas.microsoft.com/office/drawing/2014/main" id="{1FCEE979-72C1-4F39-92BB-8585FBC93F12}"/>
              </a:ext>
            </a:extLst>
          </p:cNvPr>
          <p:cNvSpPr/>
          <p:nvPr/>
        </p:nvSpPr>
        <p:spPr>
          <a:xfrm>
            <a:off x="3283138" y="4016209"/>
            <a:ext cx="2864938" cy="14793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a:extLst>
              <a:ext uri="{FF2B5EF4-FFF2-40B4-BE49-F238E27FC236}">
                <a16:creationId xmlns:a16="http://schemas.microsoft.com/office/drawing/2014/main" id="{BF09E99D-D728-4754-8C57-21D149EB8CD0}"/>
              </a:ext>
            </a:extLst>
          </p:cNvPr>
          <p:cNvSpPr/>
          <p:nvPr/>
        </p:nvSpPr>
        <p:spPr>
          <a:xfrm>
            <a:off x="6858028" y="4016209"/>
            <a:ext cx="703806" cy="14793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a:extLst>
              <a:ext uri="{FF2B5EF4-FFF2-40B4-BE49-F238E27FC236}">
                <a16:creationId xmlns:a16="http://schemas.microsoft.com/office/drawing/2014/main" id="{8F9EE5BB-841E-47A3-82A0-E9F317A6CA4F}"/>
              </a:ext>
            </a:extLst>
          </p:cNvPr>
          <p:cNvSpPr/>
          <p:nvPr/>
        </p:nvSpPr>
        <p:spPr>
          <a:xfrm>
            <a:off x="6858793" y="5513969"/>
            <a:ext cx="703806"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85514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8" grpId="1" animBg="1"/>
      <p:bldP spid="3" grpId="0" animBg="1"/>
      <p:bldP spid="10" grpId="0" animBg="1"/>
      <p:bldP spid="10" grpId="1" animBg="1"/>
      <p:bldP spid="11" grpId="0" animBg="1"/>
      <p:bldP spid="11" grpId="1" animBg="1"/>
      <p:bldP spid="12" grpId="0" animBg="1"/>
      <p:bldP spid="12"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A8CF44-3BDA-441B-9B57-9B1BAD5DDADB}"/>
              </a:ext>
            </a:extLst>
          </p:cNvPr>
          <p:cNvPicPr>
            <a:picLocks noChangeAspect="1"/>
          </p:cNvPicPr>
          <p:nvPr/>
        </p:nvPicPr>
        <p:blipFill>
          <a:blip r:embed="rId2"/>
          <a:stretch>
            <a:fillRect/>
          </a:stretch>
        </p:blipFill>
        <p:spPr>
          <a:xfrm>
            <a:off x="987877" y="1297692"/>
            <a:ext cx="7576457" cy="5333427"/>
          </a:xfrm>
          <a:prstGeom prst="rect">
            <a:avLst/>
          </a:prstGeom>
        </p:spPr>
      </p:pic>
      <p:sp>
        <p:nvSpPr>
          <p:cNvPr id="7" name="Rectangle 2">
            <a:extLst>
              <a:ext uri="{FF2B5EF4-FFF2-40B4-BE49-F238E27FC236}">
                <a16:creationId xmlns:a16="http://schemas.microsoft.com/office/drawing/2014/main" id="{43BA7CDB-1A05-472A-A052-EEBC009D5C9B}"/>
              </a:ext>
            </a:extLst>
          </p:cNvPr>
          <p:cNvSpPr txBox="1">
            <a:spLocks noChangeArrowheads="1"/>
          </p:cNvSpPr>
          <p:nvPr/>
        </p:nvSpPr>
        <p:spPr>
          <a:xfrm>
            <a:off x="915194" y="-69396"/>
            <a:ext cx="7313612" cy="12620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nl-BE" sz="2000" b="1" dirty="0"/>
            </a:br>
            <a:br>
              <a:rPr lang="nl-BE" sz="2000" b="1" dirty="0"/>
            </a:br>
            <a:r>
              <a:rPr lang="nl-BE" sz="3600" b="1" dirty="0"/>
              <a:t>HISTORIEKEN</a:t>
            </a:r>
            <a:endParaRPr lang="nl-NL" sz="2200" b="1" dirty="0"/>
          </a:p>
        </p:txBody>
      </p:sp>
      <p:sp>
        <p:nvSpPr>
          <p:cNvPr id="8" name="Rectangle 7">
            <a:extLst>
              <a:ext uri="{FF2B5EF4-FFF2-40B4-BE49-F238E27FC236}">
                <a16:creationId xmlns:a16="http://schemas.microsoft.com/office/drawing/2014/main" id="{7FD477E5-7150-48C6-B859-52DD3DADD467}"/>
              </a:ext>
            </a:extLst>
          </p:cNvPr>
          <p:cNvSpPr/>
          <p:nvPr/>
        </p:nvSpPr>
        <p:spPr>
          <a:xfrm>
            <a:off x="1116579" y="1860965"/>
            <a:ext cx="1980434" cy="2343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tangle 8">
            <a:extLst>
              <a:ext uri="{FF2B5EF4-FFF2-40B4-BE49-F238E27FC236}">
                <a16:creationId xmlns:a16="http://schemas.microsoft.com/office/drawing/2014/main" id="{13ADCB3D-72BF-4BF0-AD58-9F26156F3188}"/>
              </a:ext>
            </a:extLst>
          </p:cNvPr>
          <p:cNvSpPr/>
          <p:nvPr/>
        </p:nvSpPr>
        <p:spPr>
          <a:xfrm>
            <a:off x="2312039" y="2518246"/>
            <a:ext cx="555225" cy="41674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tangle 9">
            <a:extLst>
              <a:ext uri="{FF2B5EF4-FFF2-40B4-BE49-F238E27FC236}">
                <a16:creationId xmlns:a16="http://schemas.microsoft.com/office/drawing/2014/main" id="{13F56060-9D3F-4867-AB8F-8E934301EEC5}"/>
              </a:ext>
            </a:extLst>
          </p:cNvPr>
          <p:cNvSpPr/>
          <p:nvPr/>
        </p:nvSpPr>
        <p:spPr>
          <a:xfrm>
            <a:off x="3836803" y="1553867"/>
            <a:ext cx="1466563" cy="2343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a:extLst>
              <a:ext uri="{FF2B5EF4-FFF2-40B4-BE49-F238E27FC236}">
                <a16:creationId xmlns:a16="http://schemas.microsoft.com/office/drawing/2014/main" id="{75664E3C-E7AF-4F78-BE6D-D7B3664D6366}"/>
              </a:ext>
            </a:extLst>
          </p:cNvPr>
          <p:cNvSpPr/>
          <p:nvPr/>
        </p:nvSpPr>
        <p:spPr>
          <a:xfrm>
            <a:off x="1829183" y="2518246"/>
            <a:ext cx="422355" cy="41674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a:extLst>
              <a:ext uri="{FF2B5EF4-FFF2-40B4-BE49-F238E27FC236}">
                <a16:creationId xmlns:a16="http://schemas.microsoft.com/office/drawing/2014/main" id="{CB2FD794-4A87-4305-BF5D-D57D99ECA343}"/>
              </a:ext>
            </a:extLst>
          </p:cNvPr>
          <p:cNvSpPr/>
          <p:nvPr/>
        </p:nvSpPr>
        <p:spPr>
          <a:xfrm>
            <a:off x="2260728" y="2227944"/>
            <a:ext cx="555225"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12">
            <a:extLst>
              <a:ext uri="{FF2B5EF4-FFF2-40B4-BE49-F238E27FC236}">
                <a16:creationId xmlns:a16="http://schemas.microsoft.com/office/drawing/2014/main" id="{44A2413C-25F7-4E32-B5DC-33B1F2425C9C}"/>
              </a:ext>
            </a:extLst>
          </p:cNvPr>
          <p:cNvSpPr/>
          <p:nvPr/>
        </p:nvSpPr>
        <p:spPr>
          <a:xfrm>
            <a:off x="1069077" y="2230032"/>
            <a:ext cx="555225"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tangle 13">
            <a:extLst>
              <a:ext uri="{FF2B5EF4-FFF2-40B4-BE49-F238E27FC236}">
                <a16:creationId xmlns:a16="http://schemas.microsoft.com/office/drawing/2014/main" id="{AD8F7908-9827-4517-8F4D-CC2D5A506438}"/>
              </a:ext>
            </a:extLst>
          </p:cNvPr>
          <p:cNvSpPr/>
          <p:nvPr/>
        </p:nvSpPr>
        <p:spPr>
          <a:xfrm>
            <a:off x="3015070" y="2227944"/>
            <a:ext cx="1363941"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tangle 14">
            <a:extLst>
              <a:ext uri="{FF2B5EF4-FFF2-40B4-BE49-F238E27FC236}">
                <a16:creationId xmlns:a16="http://schemas.microsoft.com/office/drawing/2014/main" id="{1BD3DE29-5242-424D-B97B-35A73E3D429E}"/>
              </a:ext>
            </a:extLst>
          </p:cNvPr>
          <p:cNvSpPr/>
          <p:nvPr/>
        </p:nvSpPr>
        <p:spPr>
          <a:xfrm>
            <a:off x="3089016" y="2529995"/>
            <a:ext cx="555225" cy="41674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tangle 15">
            <a:extLst>
              <a:ext uri="{FF2B5EF4-FFF2-40B4-BE49-F238E27FC236}">
                <a16:creationId xmlns:a16="http://schemas.microsoft.com/office/drawing/2014/main" id="{712EE594-FBEF-4FF4-B019-2BCF978D97E5}"/>
              </a:ext>
            </a:extLst>
          </p:cNvPr>
          <p:cNvSpPr/>
          <p:nvPr/>
        </p:nvSpPr>
        <p:spPr>
          <a:xfrm>
            <a:off x="7422843" y="2518246"/>
            <a:ext cx="555225" cy="41674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2156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0" presetClass="exit" presetSubtype="0" fill="hold" grpId="0" nodeType="withEffect">
                                  <p:stCondLst>
                                    <p:cond delay="0"/>
                                  </p:stCondLst>
                                  <p:childTnLst>
                                    <p:animEffect transition="out" filter="fade">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 nodeType="click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16"/>
                                        </p:tgtEl>
                                      </p:cBhvr>
                                    </p:animEffect>
                                    <p:set>
                                      <p:cBhvr>
                                        <p:cTn id="69"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2CF8FD-1F0D-4799-9FC5-94A047722A79}"/>
              </a:ext>
            </a:extLst>
          </p:cNvPr>
          <p:cNvPicPr>
            <a:picLocks noChangeAspect="1"/>
          </p:cNvPicPr>
          <p:nvPr/>
        </p:nvPicPr>
        <p:blipFill>
          <a:blip r:embed="rId3"/>
          <a:stretch>
            <a:fillRect/>
          </a:stretch>
        </p:blipFill>
        <p:spPr>
          <a:xfrm>
            <a:off x="50104" y="-66730"/>
            <a:ext cx="9093895" cy="7030194"/>
          </a:xfrm>
          <a:prstGeom prst="rect">
            <a:avLst/>
          </a:prstGeom>
        </p:spPr>
      </p:pic>
      <p:sp>
        <p:nvSpPr>
          <p:cNvPr id="22531" name="Rectangle 20"/>
          <p:cNvSpPr>
            <a:spLocks noGrp="1" noChangeArrowheads="1"/>
          </p:cNvSpPr>
          <p:nvPr>
            <p:ph type="body" idx="1"/>
          </p:nvPr>
        </p:nvSpPr>
        <p:spPr>
          <a:xfrm>
            <a:off x="786727" y="2910976"/>
            <a:ext cx="7886700" cy="1500187"/>
          </a:xfrm>
        </p:spPr>
        <p:txBody>
          <a:bodyPr>
            <a:normAutofit/>
          </a:bodyPr>
          <a:lstStyle/>
          <a:p>
            <a:pPr algn="ctr"/>
            <a:r>
              <a:rPr lang="nl-BE" b="1" dirty="0">
                <a:solidFill>
                  <a:srgbClr val="FF0000"/>
                </a:solidFill>
              </a:rPr>
              <a:t>Pro </a:t>
            </a:r>
            <a:r>
              <a:rPr lang="nl-BE" b="1" dirty="0" err="1">
                <a:solidFill>
                  <a:srgbClr val="FF0000"/>
                </a:solidFill>
              </a:rPr>
              <a:t>Mandato</a:t>
            </a:r>
            <a:endParaRPr lang="nl-BE" b="1" dirty="0">
              <a:solidFill>
                <a:srgbClr val="FF0000"/>
              </a:solidFill>
            </a:endParaRPr>
          </a:p>
          <a:p>
            <a:pPr algn="ctr"/>
            <a:r>
              <a:rPr lang="nl-BE" b="1" dirty="0">
                <a:solidFill>
                  <a:srgbClr val="FF0000"/>
                </a:solidFill>
              </a:rPr>
              <a:t>2021</a:t>
            </a:r>
            <a:endParaRPr lang="en-US" b="1" dirty="0">
              <a:solidFill>
                <a:srgbClr val="FF0000"/>
              </a:solidFill>
            </a:endParaRPr>
          </a:p>
        </p:txBody>
      </p:sp>
      <p:sp>
        <p:nvSpPr>
          <p:cNvPr id="22530" name="Rectangle 21"/>
          <p:cNvSpPr>
            <a:spLocks noGrp="1" noChangeArrowheads="1"/>
          </p:cNvSpPr>
          <p:nvPr>
            <p:ph type="title"/>
          </p:nvPr>
        </p:nvSpPr>
        <p:spPr>
          <a:xfrm>
            <a:off x="893197" y="-156639"/>
            <a:ext cx="7886700" cy="2852737"/>
          </a:xfrm>
        </p:spPr>
        <p:txBody>
          <a:bodyPr>
            <a:normAutofit/>
          </a:bodyPr>
          <a:lstStyle/>
          <a:p>
            <a:pPr algn="ctr" eaLnBrk="1" hangingPunct="1"/>
            <a:br>
              <a:rPr lang="nl-NL" sz="3000" dirty="0"/>
            </a:br>
            <a:br>
              <a:rPr lang="nl-NL" sz="3000" dirty="0"/>
            </a:br>
            <a:r>
              <a:rPr lang="nl-NL" sz="8000" b="1" dirty="0">
                <a:solidFill>
                  <a:srgbClr val="FF0000"/>
                </a:solidFill>
              </a:rPr>
              <a:t>JOURNALEN</a:t>
            </a:r>
          </a:p>
        </p:txBody>
      </p:sp>
    </p:spTree>
    <p:extLst>
      <p:ext uri="{BB962C8B-B14F-4D97-AF65-F5344CB8AC3E}">
        <p14:creationId xmlns:p14="http://schemas.microsoft.com/office/powerpoint/2010/main" val="2415348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190500"/>
            <a:ext cx="7010400" cy="1152525"/>
          </a:xfrm>
        </p:spPr>
        <p:txBody>
          <a:bodyPr>
            <a:normAutofit fontScale="90000"/>
          </a:bodyPr>
          <a:lstStyle/>
          <a:p>
            <a:br>
              <a:rPr lang="nl-BE" sz="2000" b="1" dirty="0"/>
            </a:br>
            <a:br>
              <a:rPr lang="nl-BE" sz="2000" b="1" dirty="0"/>
            </a:br>
            <a:r>
              <a:rPr lang="nl-BE" sz="3600" b="1" dirty="0"/>
              <a:t>DE JOURNALEN</a:t>
            </a:r>
            <a:br>
              <a:rPr lang="nl-BE" sz="3600" b="1" dirty="0"/>
            </a:br>
            <a:endParaRPr lang="nl-NL" sz="2400" b="1" dirty="0"/>
          </a:p>
        </p:txBody>
      </p:sp>
      <p:sp>
        <p:nvSpPr>
          <p:cNvPr id="88067" name="Rectangle 3"/>
          <p:cNvSpPr>
            <a:spLocks noGrp="1" noChangeArrowheads="1"/>
          </p:cNvSpPr>
          <p:nvPr>
            <p:ph type="body" sz="half" idx="1"/>
          </p:nvPr>
        </p:nvSpPr>
        <p:spPr>
          <a:xfrm>
            <a:off x="1500188" y="1357313"/>
            <a:ext cx="6935787" cy="4114800"/>
          </a:xfrm>
        </p:spPr>
        <p:txBody>
          <a:bodyPr>
            <a:normAutofit/>
          </a:bodyPr>
          <a:lstStyle/>
          <a:p>
            <a:pPr marL="495300" indent="-495300">
              <a:lnSpc>
                <a:spcPct val="80000"/>
              </a:lnSpc>
            </a:pPr>
            <a:r>
              <a:rPr lang="nl-NL" sz="2200" dirty="0"/>
              <a:t>In principe hoort bij iedere boeking een onderliggend stuk.</a:t>
            </a:r>
          </a:p>
          <a:p>
            <a:pPr marL="495300" indent="-495300">
              <a:lnSpc>
                <a:spcPct val="80000"/>
              </a:lnSpc>
            </a:pPr>
            <a:r>
              <a:rPr lang="nl-NL" sz="2200" dirty="0"/>
              <a:t>De ondernemingsboekhouding is in principe een GESLOTEN circuit. </a:t>
            </a:r>
            <a:r>
              <a:rPr lang="fr-FR" sz="2200" dirty="0"/>
              <a:t>(Dans la nature rien ne se perd, rien ne se crée!). </a:t>
            </a:r>
            <a:endParaRPr lang="nl-BE" sz="2200" dirty="0"/>
          </a:p>
          <a:p>
            <a:pPr marL="495300" indent="-495300">
              <a:lnSpc>
                <a:spcPct val="80000"/>
              </a:lnSpc>
            </a:pPr>
            <a:r>
              <a:rPr lang="nl-BE" sz="2200" dirty="0"/>
              <a:t>Er kunnen dus maar op een drie manieren bedragen de boekhouding worden binnengebracht:</a:t>
            </a:r>
          </a:p>
          <a:p>
            <a:pPr marL="914400" lvl="1" indent="-457200">
              <a:lnSpc>
                <a:spcPct val="80000"/>
              </a:lnSpc>
            </a:pPr>
            <a:r>
              <a:rPr lang="nl-BE" sz="2000" b="1" dirty="0"/>
              <a:t>Een inkomende factuur (wordt geboekt in het aankoopjournaal)</a:t>
            </a:r>
          </a:p>
          <a:p>
            <a:pPr marL="914400" lvl="1" indent="-457200">
              <a:lnSpc>
                <a:spcPct val="80000"/>
              </a:lnSpc>
            </a:pPr>
            <a:r>
              <a:rPr lang="nl-BE" sz="2000" b="1" dirty="0"/>
              <a:t>Een uitgaande factuur (wordt geboekt in het verkoopjournaal)</a:t>
            </a:r>
          </a:p>
          <a:p>
            <a:pPr marL="914400" lvl="1" indent="-457200">
              <a:lnSpc>
                <a:spcPct val="80000"/>
              </a:lnSpc>
            </a:pPr>
            <a:r>
              <a:rPr lang="nl-BE" sz="2000" b="1" dirty="0"/>
              <a:t>Een in- of uitgaande betaling (wordt geboekt in het financieel journaal)</a:t>
            </a:r>
            <a:endParaRPr lang="nl-NL" sz="2000" b="1" dirty="0"/>
          </a:p>
        </p:txBody>
      </p:sp>
    </p:spTree>
    <p:extLst>
      <p:ext uri="{BB962C8B-B14F-4D97-AF65-F5344CB8AC3E}">
        <p14:creationId xmlns:p14="http://schemas.microsoft.com/office/powerpoint/2010/main" val="3379369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80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80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80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8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0" y="190500"/>
            <a:ext cx="7010400" cy="1152525"/>
          </a:xfrm>
        </p:spPr>
        <p:txBody>
          <a:bodyPr>
            <a:normAutofit fontScale="90000"/>
          </a:bodyPr>
          <a:lstStyle/>
          <a:p>
            <a:br>
              <a:rPr lang="nl-BE" sz="2000" b="1" dirty="0"/>
            </a:br>
            <a:br>
              <a:rPr lang="nl-BE" sz="2000" b="1" dirty="0"/>
            </a:br>
            <a:r>
              <a:rPr lang="nl-BE" sz="3600" b="1" dirty="0" err="1"/>
              <a:t>Journ</a:t>
            </a:r>
            <a:r>
              <a:rPr lang="nl-BE" sz="3600" b="1" dirty="0"/>
              <a:t>	alen</a:t>
            </a:r>
            <a:br>
              <a:rPr lang="nl-BE" sz="3600" b="1" dirty="0"/>
            </a:br>
            <a:r>
              <a:rPr lang="nl-BE" sz="2400" b="1" dirty="0"/>
              <a:t>Algemeen principe</a:t>
            </a:r>
            <a:endParaRPr lang="nl-NL" sz="2400" b="1" dirty="0"/>
          </a:p>
        </p:txBody>
      </p:sp>
      <p:sp>
        <p:nvSpPr>
          <p:cNvPr id="27651" name="Rectangle 3"/>
          <p:cNvSpPr>
            <a:spLocks noGrp="1" noChangeArrowheads="1"/>
          </p:cNvSpPr>
          <p:nvPr>
            <p:ph type="body" sz="half" idx="1"/>
          </p:nvPr>
        </p:nvSpPr>
        <p:spPr>
          <a:xfrm>
            <a:off x="1524000" y="1905000"/>
            <a:ext cx="6935788" cy="4114800"/>
          </a:xfrm>
        </p:spPr>
        <p:txBody>
          <a:bodyPr>
            <a:normAutofit/>
          </a:bodyPr>
          <a:lstStyle/>
          <a:p>
            <a:pPr marL="495300" indent="-495300">
              <a:lnSpc>
                <a:spcPct val="90000"/>
              </a:lnSpc>
            </a:pPr>
            <a:r>
              <a:rPr lang="nl-NL" sz="2000" dirty="0"/>
              <a:t>In een journaal worden de facturen opeenvolgend genummerd geboekt. </a:t>
            </a:r>
          </a:p>
          <a:p>
            <a:pPr marL="495300" indent="-495300">
              <a:lnSpc>
                <a:spcPct val="90000"/>
              </a:lnSpc>
            </a:pPr>
            <a:r>
              <a:rPr lang="nl-NL" sz="2000" dirty="0"/>
              <a:t>Chronologisch?</a:t>
            </a:r>
          </a:p>
          <a:p>
            <a:pPr marL="495300" indent="-495300">
              <a:lnSpc>
                <a:spcPct val="90000"/>
              </a:lnSpc>
            </a:pPr>
            <a:r>
              <a:rPr lang="nl-NL" sz="2000" dirty="0"/>
              <a:t>Zo houdt men geen overzicht van alle uitgaande facturen, genummerd van 1 tot n. Idem voor de inkomende facturen. (Eventueel ook een uitgaande Creditnota-journaal en inkomende Creditnota-journaal).</a:t>
            </a:r>
          </a:p>
          <a:p>
            <a:pPr marL="495300" indent="-495300">
              <a:lnSpc>
                <a:spcPct val="90000"/>
              </a:lnSpc>
            </a:pPr>
            <a:r>
              <a:rPr lang="nl-NL" sz="2000" dirty="0"/>
              <a:t>Via het verkoopjournaal krijgt u </a:t>
            </a:r>
            <a:r>
              <a:rPr lang="nl-NL" sz="2000" dirty="0" err="1"/>
              <a:t>bvb</a:t>
            </a:r>
            <a:r>
              <a:rPr lang="nl-NL" sz="2000" dirty="0"/>
              <a:t>. een lijst met </a:t>
            </a:r>
            <a:r>
              <a:rPr lang="nl-NL" sz="2000" u="sng" dirty="0"/>
              <a:t>alle</a:t>
            </a:r>
            <a:r>
              <a:rPr lang="nl-NL" sz="2000" dirty="0"/>
              <a:t> uitgaande facturen. Dit kan u als curator ten zeerste interesseren. Misschien is de boekhouding niet bijgewerkt betreffende de laatste verkopen, of door bewuste omissie, waardoor er potentiële debiteuren van de onderneming door de mazen van het net glippen.</a:t>
            </a:r>
          </a:p>
        </p:txBody>
      </p:sp>
    </p:spTree>
    <p:extLst>
      <p:ext uri="{BB962C8B-B14F-4D97-AF65-F5344CB8AC3E}">
        <p14:creationId xmlns:p14="http://schemas.microsoft.com/office/powerpoint/2010/main" val="703443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71563" y="428625"/>
            <a:ext cx="7010400" cy="400050"/>
          </a:xfrm>
        </p:spPr>
        <p:txBody>
          <a:bodyPr/>
          <a:lstStyle/>
          <a:p>
            <a:r>
              <a:rPr lang="nl-BE" sz="2000" b="1"/>
              <a:t>AANKOOPDAGBOEK</a:t>
            </a:r>
            <a:endParaRPr lang="nl-NL" sz="3000" b="1"/>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912813"/>
            <a:ext cx="7929562" cy="508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13"/>
          <p:cNvSpPr>
            <a:spLocks noChangeArrowheads="1"/>
          </p:cNvSpPr>
          <p:nvPr/>
        </p:nvSpPr>
        <p:spPr bwMode="auto">
          <a:xfrm>
            <a:off x="2714625" y="1357313"/>
            <a:ext cx="1643063" cy="428625"/>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p>
            <a:pPr eaLnBrk="0" hangingPunct="0"/>
            <a:endParaRPr lang="nl-BE"/>
          </a:p>
        </p:txBody>
      </p:sp>
      <p:sp>
        <p:nvSpPr>
          <p:cNvPr id="2" name="Oval 1">
            <a:extLst>
              <a:ext uri="{FF2B5EF4-FFF2-40B4-BE49-F238E27FC236}">
                <a16:creationId xmlns:a16="http://schemas.microsoft.com/office/drawing/2014/main" id="{375F12C3-0211-44B0-B7DF-6C860C62F72B}"/>
              </a:ext>
            </a:extLst>
          </p:cNvPr>
          <p:cNvSpPr/>
          <p:nvPr/>
        </p:nvSpPr>
        <p:spPr>
          <a:xfrm>
            <a:off x="1580671" y="2729415"/>
            <a:ext cx="206774" cy="1792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l 5">
            <a:extLst>
              <a:ext uri="{FF2B5EF4-FFF2-40B4-BE49-F238E27FC236}">
                <a16:creationId xmlns:a16="http://schemas.microsoft.com/office/drawing/2014/main" id="{88C429FC-8F86-4E53-98F6-C22ECA8E4960}"/>
              </a:ext>
            </a:extLst>
          </p:cNvPr>
          <p:cNvSpPr/>
          <p:nvPr/>
        </p:nvSpPr>
        <p:spPr>
          <a:xfrm>
            <a:off x="1580671" y="3213419"/>
            <a:ext cx="206774" cy="1792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Oval 6">
            <a:extLst>
              <a:ext uri="{FF2B5EF4-FFF2-40B4-BE49-F238E27FC236}">
                <a16:creationId xmlns:a16="http://schemas.microsoft.com/office/drawing/2014/main" id="{18EA1064-1204-4A81-AE84-7953B3E00FF2}"/>
              </a:ext>
            </a:extLst>
          </p:cNvPr>
          <p:cNvSpPr/>
          <p:nvPr/>
        </p:nvSpPr>
        <p:spPr>
          <a:xfrm>
            <a:off x="1580671" y="3850590"/>
            <a:ext cx="206774" cy="1792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Oval 7">
            <a:extLst>
              <a:ext uri="{FF2B5EF4-FFF2-40B4-BE49-F238E27FC236}">
                <a16:creationId xmlns:a16="http://schemas.microsoft.com/office/drawing/2014/main" id="{08BC0794-15F6-4BD4-9A09-0C3D3A103446}"/>
              </a:ext>
            </a:extLst>
          </p:cNvPr>
          <p:cNvSpPr/>
          <p:nvPr/>
        </p:nvSpPr>
        <p:spPr>
          <a:xfrm>
            <a:off x="1580671" y="4313152"/>
            <a:ext cx="206774" cy="1792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Rectangle 2">
            <a:extLst>
              <a:ext uri="{FF2B5EF4-FFF2-40B4-BE49-F238E27FC236}">
                <a16:creationId xmlns:a16="http://schemas.microsoft.com/office/drawing/2014/main" id="{04FA41A8-3048-4291-8F38-EAAA2EC4344E}"/>
              </a:ext>
            </a:extLst>
          </p:cNvPr>
          <p:cNvSpPr/>
          <p:nvPr/>
        </p:nvSpPr>
        <p:spPr>
          <a:xfrm>
            <a:off x="7898762" y="2729415"/>
            <a:ext cx="578967" cy="3308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tangle 9">
            <a:extLst>
              <a:ext uri="{FF2B5EF4-FFF2-40B4-BE49-F238E27FC236}">
                <a16:creationId xmlns:a16="http://schemas.microsoft.com/office/drawing/2014/main" id="{7881051A-1D28-468A-9F24-165E6B519398}"/>
              </a:ext>
            </a:extLst>
          </p:cNvPr>
          <p:cNvSpPr/>
          <p:nvPr/>
        </p:nvSpPr>
        <p:spPr>
          <a:xfrm>
            <a:off x="7167395" y="2729415"/>
            <a:ext cx="578967" cy="32157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a:extLst>
              <a:ext uri="{FF2B5EF4-FFF2-40B4-BE49-F238E27FC236}">
                <a16:creationId xmlns:a16="http://schemas.microsoft.com/office/drawing/2014/main" id="{3E2422C4-D877-481B-ABB4-C75E1C88A565}"/>
              </a:ext>
            </a:extLst>
          </p:cNvPr>
          <p:cNvSpPr/>
          <p:nvPr/>
        </p:nvSpPr>
        <p:spPr>
          <a:xfrm>
            <a:off x="2296553" y="2894834"/>
            <a:ext cx="2771704" cy="1792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a:extLst>
              <a:ext uri="{FF2B5EF4-FFF2-40B4-BE49-F238E27FC236}">
                <a16:creationId xmlns:a16="http://schemas.microsoft.com/office/drawing/2014/main" id="{F1BD235D-228A-4868-8AA9-78C5C800166C}"/>
              </a:ext>
            </a:extLst>
          </p:cNvPr>
          <p:cNvSpPr/>
          <p:nvPr/>
        </p:nvSpPr>
        <p:spPr>
          <a:xfrm>
            <a:off x="3501371" y="3106203"/>
            <a:ext cx="1121174" cy="134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Oval 12">
            <a:extLst>
              <a:ext uri="{FF2B5EF4-FFF2-40B4-BE49-F238E27FC236}">
                <a16:creationId xmlns:a16="http://schemas.microsoft.com/office/drawing/2014/main" id="{317C51BD-39AD-4FA9-AC2D-07EF48D8C8B3}"/>
              </a:ext>
            </a:extLst>
          </p:cNvPr>
          <p:cNvSpPr/>
          <p:nvPr/>
        </p:nvSpPr>
        <p:spPr>
          <a:xfrm>
            <a:off x="4231325" y="3850590"/>
            <a:ext cx="722057" cy="1792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Oval 13">
            <a:extLst>
              <a:ext uri="{FF2B5EF4-FFF2-40B4-BE49-F238E27FC236}">
                <a16:creationId xmlns:a16="http://schemas.microsoft.com/office/drawing/2014/main" id="{65A192C2-97F3-448F-B270-075B8EEDF381}"/>
              </a:ext>
            </a:extLst>
          </p:cNvPr>
          <p:cNvSpPr/>
          <p:nvPr/>
        </p:nvSpPr>
        <p:spPr>
          <a:xfrm>
            <a:off x="7963091" y="3850590"/>
            <a:ext cx="470374" cy="1792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Oval 14">
            <a:extLst>
              <a:ext uri="{FF2B5EF4-FFF2-40B4-BE49-F238E27FC236}">
                <a16:creationId xmlns:a16="http://schemas.microsoft.com/office/drawing/2014/main" id="{E9558CE5-8A57-4EB7-BFC1-B44B160C1089}"/>
              </a:ext>
            </a:extLst>
          </p:cNvPr>
          <p:cNvSpPr/>
          <p:nvPr/>
        </p:nvSpPr>
        <p:spPr>
          <a:xfrm>
            <a:off x="3441755" y="4003730"/>
            <a:ext cx="722057" cy="1792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5" name="Straight Connector 4">
            <a:extLst>
              <a:ext uri="{FF2B5EF4-FFF2-40B4-BE49-F238E27FC236}">
                <a16:creationId xmlns:a16="http://schemas.microsoft.com/office/drawing/2014/main" id="{0337AE20-592D-4D84-9A53-07DA339B6395}"/>
              </a:ext>
            </a:extLst>
          </p:cNvPr>
          <p:cNvCxnSpPr>
            <a:cxnSpLocks/>
          </p:cNvCxnSpPr>
          <p:nvPr/>
        </p:nvCxnSpPr>
        <p:spPr>
          <a:xfrm flipH="1">
            <a:off x="4116393" y="3958572"/>
            <a:ext cx="114932" cy="896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83F8AC3E-EDC0-48E7-845E-22416C5C83AC}"/>
              </a:ext>
            </a:extLst>
          </p:cNvPr>
          <p:cNvSpPr/>
          <p:nvPr/>
        </p:nvSpPr>
        <p:spPr>
          <a:xfrm>
            <a:off x="2253572" y="4003730"/>
            <a:ext cx="461054" cy="1792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0" name="Straight Connector 19">
            <a:extLst>
              <a:ext uri="{FF2B5EF4-FFF2-40B4-BE49-F238E27FC236}">
                <a16:creationId xmlns:a16="http://schemas.microsoft.com/office/drawing/2014/main" id="{3EB66404-8A06-4E03-A234-D5A666E9316F}"/>
              </a:ext>
            </a:extLst>
          </p:cNvPr>
          <p:cNvCxnSpPr>
            <a:cxnSpLocks/>
          </p:cNvCxnSpPr>
          <p:nvPr/>
        </p:nvCxnSpPr>
        <p:spPr>
          <a:xfrm flipH="1">
            <a:off x="2714625" y="4093332"/>
            <a:ext cx="7271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91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3" grpId="0" animBg="1"/>
      <p:bldP spid="10" grpId="0" animBg="1"/>
      <p:bldP spid="11" grpId="0" animBg="1"/>
      <p:bldP spid="12" grpId="0" animBg="1"/>
      <p:bldP spid="13" grpId="0" animBg="1"/>
      <p:bldP spid="14" grpId="0" animBg="1"/>
      <p:bldP spid="15"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4140795" y="2996952"/>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 name="Text Box 57"/>
          <p:cNvSpPr txBox="1">
            <a:spLocks noChangeArrowheads="1"/>
          </p:cNvSpPr>
          <p:nvPr/>
        </p:nvSpPr>
        <p:spPr bwMode="auto">
          <a:xfrm>
            <a:off x="4140795" y="2544632"/>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10" name="Text Box 58"/>
          <p:cNvSpPr txBox="1">
            <a:spLocks noChangeArrowheads="1"/>
          </p:cNvSpPr>
          <p:nvPr/>
        </p:nvSpPr>
        <p:spPr bwMode="auto">
          <a:xfrm>
            <a:off x="4140795" y="3356992"/>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4140795" y="3588413"/>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2984356" y="4381625"/>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5" name="TextBox 24"/>
          <p:cNvSpPr txBox="1"/>
          <p:nvPr/>
        </p:nvSpPr>
        <p:spPr>
          <a:xfrm>
            <a:off x="3682013" y="2123564"/>
            <a:ext cx="889987" cy="369332"/>
          </a:xfrm>
          <a:prstGeom prst="rect">
            <a:avLst/>
          </a:prstGeom>
          <a:noFill/>
        </p:spPr>
        <p:txBody>
          <a:bodyPr wrap="none" rtlCol="0">
            <a:spAutoFit/>
          </a:bodyPr>
          <a:lstStyle/>
          <a:p>
            <a:r>
              <a:rPr lang="nl-BE" dirty="0"/>
              <a:t>Balans</a:t>
            </a:r>
          </a:p>
        </p:txBody>
      </p:sp>
      <p:sp>
        <p:nvSpPr>
          <p:cNvPr id="26" name="TextBox 25"/>
          <p:cNvSpPr txBox="1"/>
          <p:nvPr/>
        </p:nvSpPr>
        <p:spPr>
          <a:xfrm>
            <a:off x="899592" y="2708920"/>
            <a:ext cx="1791965" cy="369332"/>
          </a:xfrm>
          <a:prstGeom prst="rect">
            <a:avLst/>
          </a:prstGeom>
          <a:noFill/>
        </p:spPr>
        <p:txBody>
          <a:bodyPr wrap="none" rtlCol="0">
            <a:spAutoFit/>
          </a:bodyPr>
          <a:lstStyle/>
          <a:p>
            <a:r>
              <a:rPr lang="nl-BE" dirty="0"/>
              <a:t>VASTE ACTIVA</a:t>
            </a:r>
          </a:p>
        </p:txBody>
      </p:sp>
      <p:sp>
        <p:nvSpPr>
          <p:cNvPr id="27" name="TextBox 26"/>
          <p:cNvSpPr txBox="1"/>
          <p:nvPr/>
        </p:nvSpPr>
        <p:spPr>
          <a:xfrm>
            <a:off x="899591" y="3645024"/>
            <a:ext cx="1791965" cy="646331"/>
          </a:xfrm>
          <a:prstGeom prst="rect">
            <a:avLst/>
          </a:prstGeom>
          <a:noFill/>
        </p:spPr>
        <p:txBody>
          <a:bodyPr wrap="square" rtlCol="0">
            <a:spAutoFit/>
          </a:bodyPr>
          <a:lstStyle/>
          <a:p>
            <a:r>
              <a:rPr lang="nl-BE" dirty="0"/>
              <a:t>VLOTTENDE ACTIVA</a:t>
            </a:r>
          </a:p>
        </p:txBody>
      </p:sp>
      <p:sp>
        <p:nvSpPr>
          <p:cNvPr id="28" name="TextBox 27"/>
          <p:cNvSpPr txBox="1"/>
          <p:nvPr/>
        </p:nvSpPr>
        <p:spPr>
          <a:xfrm>
            <a:off x="5652120" y="2595968"/>
            <a:ext cx="2313454" cy="369332"/>
          </a:xfrm>
          <a:prstGeom prst="rect">
            <a:avLst/>
          </a:prstGeom>
          <a:noFill/>
        </p:spPr>
        <p:txBody>
          <a:bodyPr wrap="none" rtlCol="0">
            <a:spAutoFit/>
          </a:bodyPr>
          <a:lstStyle/>
          <a:p>
            <a:r>
              <a:rPr lang="nl-BE" dirty="0"/>
              <a:t>EIGEN VERMOGEN</a:t>
            </a:r>
          </a:p>
        </p:txBody>
      </p:sp>
      <p:sp>
        <p:nvSpPr>
          <p:cNvPr id="29" name="TextBox 28"/>
          <p:cNvSpPr txBox="1"/>
          <p:nvPr/>
        </p:nvSpPr>
        <p:spPr>
          <a:xfrm>
            <a:off x="5724128" y="3645024"/>
            <a:ext cx="2582758" cy="369332"/>
          </a:xfrm>
          <a:prstGeom prst="rect">
            <a:avLst/>
          </a:prstGeom>
          <a:noFill/>
        </p:spPr>
        <p:txBody>
          <a:bodyPr wrap="none" rtlCol="0">
            <a:spAutoFit/>
          </a:bodyPr>
          <a:lstStyle/>
          <a:p>
            <a:r>
              <a:rPr lang="nl-BE" dirty="0"/>
              <a:t>VREEMD VERMOGEN</a:t>
            </a:r>
          </a:p>
        </p:txBody>
      </p:sp>
      <p:sp>
        <p:nvSpPr>
          <p:cNvPr id="30" name="Right Brace 29"/>
          <p:cNvSpPr/>
          <p:nvPr/>
        </p:nvSpPr>
        <p:spPr>
          <a:xfrm>
            <a:off x="5512296" y="2543042"/>
            <a:ext cx="139824" cy="473594"/>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31" name="Right Brace 30"/>
          <p:cNvSpPr/>
          <p:nvPr/>
        </p:nvSpPr>
        <p:spPr>
          <a:xfrm rot="10800000">
            <a:off x="2627784" y="2560340"/>
            <a:ext cx="139825" cy="703430"/>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32" name="Right Brace 31"/>
          <p:cNvSpPr/>
          <p:nvPr/>
        </p:nvSpPr>
        <p:spPr>
          <a:xfrm rot="10800000">
            <a:off x="2621642" y="3268068"/>
            <a:ext cx="139825" cy="1364125"/>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33" name="Right Brace 32"/>
          <p:cNvSpPr/>
          <p:nvPr/>
        </p:nvSpPr>
        <p:spPr>
          <a:xfrm>
            <a:off x="5512296" y="3031271"/>
            <a:ext cx="139824" cy="1623856"/>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cxnSp>
        <p:nvCxnSpPr>
          <p:cNvPr id="35" name="Straight Arrow Connector 34"/>
          <p:cNvCxnSpPr>
            <a:cxnSpLocks/>
          </p:cNvCxnSpPr>
          <p:nvPr/>
        </p:nvCxnSpPr>
        <p:spPr>
          <a:xfrm>
            <a:off x="7166445" y="2893586"/>
            <a:ext cx="0" cy="82143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289748" y="3135595"/>
            <a:ext cx="1351652" cy="369332"/>
          </a:xfrm>
          <a:prstGeom prst="rect">
            <a:avLst/>
          </a:prstGeom>
          <a:noFill/>
        </p:spPr>
        <p:txBody>
          <a:bodyPr wrap="none" rtlCol="0">
            <a:spAutoFit/>
          </a:bodyPr>
          <a:lstStyle/>
          <a:p>
            <a:r>
              <a:rPr lang="nl-BE" dirty="0">
                <a:solidFill>
                  <a:srgbClr val="FF0000"/>
                </a:solidFill>
              </a:rPr>
              <a:t>Solvabiliteit</a:t>
            </a:r>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4" name="TextBox 43">
            <a:extLst>
              <a:ext uri="{FF2B5EF4-FFF2-40B4-BE49-F238E27FC236}">
                <a16:creationId xmlns:a16="http://schemas.microsoft.com/office/drawing/2014/main" id="{3622BBBD-7627-4DD9-B45D-2DBDA19E18DB}"/>
              </a:ext>
            </a:extLst>
          </p:cNvPr>
          <p:cNvSpPr txBox="1"/>
          <p:nvPr/>
        </p:nvSpPr>
        <p:spPr>
          <a:xfrm>
            <a:off x="5216794" y="3275523"/>
            <a:ext cx="1126334" cy="369332"/>
          </a:xfrm>
          <a:prstGeom prst="rect">
            <a:avLst/>
          </a:prstGeom>
          <a:noFill/>
        </p:spPr>
        <p:txBody>
          <a:bodyPr wrap="none" rtlCol="0">
            <a:spAutoFit/>
          </a:bodyPr>
          <a:lstStyle/>
          <a:p>
            <a:r>
              <a:rPr lang="nl-BE" dirty="0">
                <a:solidFill>
                  <a:srgbClr val="0070C0"/>
                </a:solidFill>
              </a:rPr>
              <a:t>Liquiditeit</a:t>
            </a:r>
          </a:p>
        </p:txBody>
      </p:sp>
      <p:cxnSp>
        <p:nvCxnSpPr>
          <p:cNvPr id="51" name="Straight Connector 50">
            <a:extLst>
              <a:ext uri="{FF2B5EF4-FFF2-40B4-BE49-F238E27FC236}">
                <a16:creationId xmlns:a16="http://schemas.microsoft.com/office/drawing/2014/main" id="{5A8679B3-D734-4537-9C97-C436CD7B218A}"/>
              </a:ext>
            </a:extLst>
          </p:cNvPr>
          <p:cNvCxnSpPr>
            <a:cxnSpLocks/>
          </p:cNvCxnSpPr>
          <p:nvPr/>
        </p:nvCxnSpPr>
        <p:spPr>
          <a:xfrm flipH="1">
            <a:off x="3712790" y="3263770"/>
            <a:ext cx="240226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F1211F9-5D61-46C6-8965-05C29BAD09E4}"/>
              </a:ext>
            </a:extLst>
          </p:cNvPr>
          <p:cNvCxnSpPr/>
          <p:nvPr/>
        </p:nvCxnSpPr>
        <p:spPr>
          <a:xfrm flipH="1">
            <a:off x="4913920" y="3356992"/>
            <a:ext cx="120113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4439E93-FAF4-4A31-AF42-20F6613D5521}"/>
              </a:ext>
            </a:extLst>
          </p:cNvPr>
          <p:cNvCxnSpPr>
            <a:cxnSpLocks/>
          </p:cNvCxnSpPr>
          <p:nvPr/>
        </p:nvCxnSpPr>
        <p:spPr>
          <a:xfrm>
            <a:off x="6305208" y="3234080"/>
            <a:ext cx="0" cy="324643"/>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99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2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2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5"/>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44"/>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54"/>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5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9" grpId="0" animBg="1"/>
      <p:bldP spid="20" grpId="0" animBg="1"/>
      <p:bldP spid="26" grpId="0"/>
      <p:bldP spid="27" grpId="0"/>
      <p:bldP spid="28" grpId="0"/>
      <p:bldP spid="29" grpId="0"/>
      <p:bldP spid="30" grpId="0" animBg="1"/>
      <p:bldP spid="31" grpId="0" animBg="1"/>
      <p:bldP spid="32" grpId="0" animBg="1"/>
      <p:bldP spid="33" grpId="0" animBg="1"/>
      <p:bldP spid="36"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973138"/>
            <a:ext cx="75723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Grp="1" noChangeArrowheads="1"/>
          </p:cNvSpPr>
          <p:nvPr>
            <p:ph type="title"/>
          </p:nvPr>
        </p:nvSpPr>
        <p:spPr>
          <a:xfrm>
            <a:off x="1071563" y="428625"/>
            <a:ext cx="7010400" cy="400050"/>
          </a:xfrm>
        </p:spPr>
        <p:txBody>
          <a:bodyPr/>
          <a:lstStyle/>
          <a:p>
            <a:r>
              <a:rPr lang="nl-BE" sz="2000" b="1"/>
              <a:t>FINANCIEEL DAGBOEK</a:t>
            </a:r>
            <a:endParaRPr lang="nl-NL" sz="3000" b="1"/>
          </a:p>
        </p:txBody>
      </p:sp>
      <p:sp>
        <p:nvSpPr>
          <p:cNvPr id="36868" name="Rectangle 13"/>
          <p:cNvSpPr>
            <a:spLocks noChangeArrowheads="1"/>
          </p:cNvSpPr>
          <p:nvPr/>
        </p:nvSpPr>
        <p:spPr bwMode="auto">
          <a:xfrm>
            <a:off x="2000250" y="938213"/>
            <a:ext cx="2357438" cy="246062"/>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p>
            <a:pPr eaLnBrk="0" hangingPunct="0"/>
            <a:endParaRPr lang="nl-BE" sz="1000"/>
          </a:p>
        </p:txBody>
      </p:sp>
      <p:sp>
        <p:nvSpPr>
          <p:cNvPr id="5" name="Oval 4">
            <a:extLst>
              <a:ext uri="{FF2B5EF4-FFF2-40B4-BE49-F238E27FC236}">
                <a16:creationId xmlns:a16="http://schemas.microsoft.com/office/drawing/2014/main" id="{7D983559-F8A0-4D3D-9141-C790D2FF41E3}"/>
              </a:ext>
            </a:extLst>
          </p:cNvPr>
          <p:cNvSpPr/>
          <p:nvPr/>
        </p:nvSpPr>
        <p:spPr>
          <a:xfrm>
            <a:off x="1775096" y="1690951"/>
            <a:ext cx="206774" cy="1792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l 5">
            <a:extLst>
              <a:ext uri="{FF2B5EF4-FFF2-40B4-BE49-F238E27FC236}">
                <a16:creationId xmlns:a16="http://schemas.microsoft.com/office/drawing/2014/main" id="{B444A82A-8AB4-4DCD-8F9A-92EC53D731DB}"/>
              </a:ext>
            </a:extLst>
          </p:cNvPr>
          <p:cNvSpPr/>
          <p:nvPr/>
        </p:nvSpPr>
        <p:spPr>
          <a:xfrm>
            <a:off x="1765906" y="2187208"/>
            <a:ext cx="206774" cy="1792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Oval 6">
            <a:extLst>
              <a:ext uri="{FF2B5EF4-FFF2-40B4-BE49-F238E27FC236}">
                <a16:creationId xmlns:a16="http://schemas.microsoft.com/office/drawing/2014/main" id="{C3C41AC3-B0A1-4394-9225-266F5B09BE65}"/>
              </a:ext>
            </a:extLst>
          </p:cNvPr>
          <p:cNvSpPr/>
          <p:nvPr/>
        </p:nvSpPr>
        <p:spPr>
          <a:xfrm>
            <a:off x="1765906" y="4608760"/>
            <a:ext cx="206774" cy="1792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a:extLst>
              <a:ext uri="{FF2B5EF4-FFF2-40B4-BE49-F238E27FC236}">
                <a16:creationId xmlns:a16="http://schemas.microsoft.com/office/drawing/2014/main" id="{4A58812F-FDD9-447C-AACA-D998BCA77E79}"/>
              </a:ext>
            </a:extLst>
          </p:cNvPr>
          <p:cNvSpPr/>
          <p:nvPr/>
        </p:nvSpPr>
        <p:spPr>
          <a:xfrm>
            <a:off x="2684075" y="1690951"/>
            <a:ext cx="890815" cy="1792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tangle 8">
            <a:extLst>
              <a:ext uri="{FF2B5EF4-FFF2-40B4-BE49-F238E27FC236}">
                <a16:creationId xmlns:a16="http://schemas.microsoft.com/office/drawing/2014/main" id="{314667FB-704E-4F38-81A2-12EAE827F1E5}"/>
              </a:ext>
            </a:extLst>
          </p:cNvPr>
          <p:cNvSpPr/>
          <p:nvPr/>
        </p:nvSpPr>
        <p:spPr>
          <a:xfrm>
            <a:off x="1916105" y="1858389"/>
            <a:ext cx="3129943" cy="1792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tangle 9">
            <a:extLst>
              <a:ext uri="{FF2B5EF4-FFF2-40B4-BE49-F238E27FC236}">
                <a16:creationId xmlns:a16="http://schemas.microsoft.com/office/drawing/2014/main" id="{0EDD0066-BCFB-4D18-99CE-6A6C48659271}"/>
              </a:ext>
            </a:extLst>
          </p:cNvPr>
          <p:cNvSpPr/>
          <p:nvPr/>
        </p:nvSpPr>
        <p:spPr>
          <a:xfrm>
            <a:off x="1916105" y="2037593"/>
            <a:ext cx="3896538"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a:extLst>
              <a:ext uri="{FF2B5EF4-FFF2-40B4-BE49-F238E27FC236}">
                <a16:creationId xmlns:a16="http://schemas.microsoft.com/office/drawing/2014/main" id="{37D9C413-5BC9-46E8-94E5-165D467CBC6A}"/>
              </a:ext>
            </a:extLst>
          </p:cNvPr>
          <p:cNvSpPr/>
          <p:nvPr/>
        </p:nvSpPr>
        <p:spPr>
          <a:xfrm>
            <a:off x="7618467" y="2029656"/>
            <a:ext cx="463495"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a:extLst>
              <a:ext uri="{FF2B5EF4-FFF2-40B4-BE49-F238E27FC236}">
                <a16:creationId xmlns:a16="http://schemas.microsoft.com/office/drawing/2014/main" id="{3D128088-50D6-41AA-8947-43E419EF964D}"/>
              </a:ext>
            </a:extLst>
          </p:cNvPr>
          <p:cNvSpPr/>
          <p:nvPr/>
        </p:nvSpPr>
        <p:spPr>
          <a:xfrm>
            <a:off x="7518144" y="3320254"/>
            <a:ext cx="17844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Explosion: 8 Points 1">
            <a:extLst>
              <a:ext uri="{FF2B5EF4-FFF2-40B4-BE49-F238E27FC236}">
                <a16:creationId xmlns:a16="http://schemas.microsoft.com/office/drawing/2014/main" id="{B9CAF1F5-1CA9-4DDB-AC34-8474A0441032}"/>
              </a:ext>
            </a:extLst>
          </p:cNvPr>
          <p:cNvSpPr/>
          <p:nvPr/>
        </p:nvSpPr>
        <p:spPr>
          <a:xfrm>
            <a:off x="7462239" y="2006681"/>
            <a:ext cx="234345" cy="249452"/>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Explosion: 8 Points 13">
            <a:extLst>
              <a:ext uri="{FF2B5EF4-FFF2-40B4-BE49-F238E27FC236}">
                <a16:creationId xmlns:a16="http://schemas.microsoft.com/office/drawing/2014/main" id="{B19EADE5-F771-4EDC-9FDF-1DADF61B3F6B}"/>
              </a:ext>
            </a:extLst>
          </p:cNvPr>
          <p:cNvSpPr/>
          <p:nvPr/>
        </p:nvSpPr>
        <p:spPr>
          <a:xfrm>
            <a:off x="7462238" y="2462541"/>
            <a:ext cx="234345" cy="249452"/>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Explosion: 8 Points 14">
            <a:extLst>
              <a:ext uri="{FF2B5EF4-FFF2-40B4-BE49-F238E27FC236}">
                <a16:creationId xmlns:a16="http://schemas.microsoft.com/office/drawing/2014/main" id="{F6BDFF22-9BF7-4E0C-8832-F38629BC7FB2}"/>
              </a:ext>
            </a:extLst>
          </p:cNvPr>
          <p:cNvSpPr/>
          <p:nvPr/>
        </p:nvSpPr>
        <p:spPr>
          <a:xfrm>
            <a:off x="7462237" y="4902281"/>
            <a:ext cx="234345" cy="249452"/>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Explosion: 8 Points 15">
            <a:extLst>
              <a:ext uri="{FF2B5EF4-FFF2-40B4-BE49-F238E27FC236}">
                <a16:creationId xmlns:a16="http://schemas.microsoft.com/office/drawing/2014/main" id="{852D181F-1567-45C2-8057-08698C1F33A8}"/>
              </a:ext>
            </a:extLst>
          </p:cNvPr>
          <p:cNvSpPr/>
          <p:nvPr/>
        </p:nvSpPr>
        <p:spPr>
          <a:xfrm>
            <a:off x="7462237" y="5401719"/>
            <a:ext cx="234345" cy="249452"/>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Explosion: 8 Points 16">
            <a:extLst>
              <a:ext uri="{FF2B5EF4-FFF2-40B4-BE49-F238E27FC236}">
                <a16:creationId xmlns:a16="http://schemas.microsoft.com/office/drawing/2014/main" id="{6D3710EC-D9D0-408D-9F65-19B8A8B8DA24}"/>
              </a:ext>
            </a:extLst>
          </p:cNvPr>
          <p:cNvSpPr/>
          <p:nvPr/>
        </p:nvSpPr>
        <p:spPr>
          <a:xfrm>
            <a:off x="7455847" y="5561370"/>
            <a:ext cx="234345" cy="249452"/>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Rectangle 17">
            <a:extLst>
              <a:ext uri="{FF2B5EF4-FFF2-40B4-BE49-F238E27FC236}">
                <a16:creationId xmlns:a16="http://schemas.microsoft.com/office/drawing/2014/main" id="{86287E1A-8B93-409E-B9C6-8AB4FFA3D140}"/>
              </a:ext>
            </a:extLst>
          </p:cNvPr>
          <p:cNvSpPr/>
          <p:nvPr/>
        </p:nvSpPr>
        <p:spPr>
          <a:xfrm>
            <a:off x="3574890" y="3320254"/>
            <a:ext cx="1471158"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0055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2" grpId="0" animBg="1"/>
      <p:bldP spid="14" grpId="0" animBg="1"/>
      <p:bldP spid="15" grpId="0" animBg="1"/>
      <p:bldP spid="16" grpId="0" animBg="1"/>
      <p:bldP spid="17" grpId="0" animBg="1"/>
      <p:bldP spid="1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0" y="190500"/>
            <a:ext cx="7010400" cy="1152525"/>
          </a:xfrm>
        </p:spPr>
        <p:txBody>
          <a:bodyPr>
            <a:normAutofit fontScale="90000"/>
          </a:bodyPr>
          <a:lstStyle/>
          <a:p>
            <a:br>
              <a:rPr lang="nl-BE" sz="2000" b="1" dirty="0"/>
            </a:br>
            <a:br>
              <a:rPr lang="nl-BE" sz="2000" b="1" dirty="0"/>
            </a:br>
            <a:br>
              <a:rPr lang="nl-BE" sz="2000" b="1" dirty="0"/>
            </a:br>
            <a:r>
              <a:rPr lang="nl-BE" sz="3600" b="1" dirty="0"/>
              <a:t>DIVERSEN JOURNAAL</a:t>
            </a:r>
            <a:br>
              <a:rPr lang="nl-BE" sz="3600" b="1" dirty="0"/>
            </a:br>
            <a:endParaRPr lang="nl-NL" sz="2400" b="1" dirty="0"/>
          </a:p>
        </p:txBody>
      </p:sp>
      <p:sp>
        <p:nvSpPr>
          <p:cNvPr id="178179" name="Rectangle 3"/>
          <p:cNvSpPr>
            <a:spLocks noGrp="1" noChangeArrowheads="1"/>
          </p:cNvSpPr>
          <p:nvPr>
            <p:ph type="body" sz="half" idx="1"/>
          </p:nvPr>
        </p:nvSpPr>
        <p:spPr>
          <a:xfrm>
            <a:off x="1524000" y="1905000"/>
            <a:ext cx="6935788" cy="4114800"/>
          </a:xfrm>
        </p:spPr>
        <p:txBody>
          <a:bodyPr/>
          <a:lstStyle/>
          <a:p>
            <a:pPr marL="495300" indent="-495300">
              <a:lnSpc>
                <a:spcPct val="80000"/>
              </a:lnSpc>
            </a:pPr>
            <a:r>
              <a:rPr lang="nl-BE" sz="1500"/>
              <a:t>Eenmaal die bedragen in de boekhouding zitten kunnen ze enkel nog van plaats worden verzet via diverse operaties::</a:t>
            </a:r>
          </a:p>
          <a:p>
            <a:pPr marL="495300" indent="-495300">
              <a:lnSpc>
                <a:spcPct val="80000"/>
              </a:lnSpc>
            </a:pPr>
            <a:endParaRPr lang="nl-BE" sz="1500"/>
          </a:p>
          <a:p>
            <a:pPr marL="914400" lvl="1" indent="-457200">
              <a:lnSpc>
                <a:spcPct val="80000"/>
              </a:lnSpc>
            </a:pPr>
            <a:r>
              <a:rPr lang="nl-BE" sz="1400"/>
              <a:t>bvb. De aanschaffingswaarde van vaste activa wordt via een diverse operatie verminderd met de jaarlijkse afschrijving.</a:t>
            </a:r>
          </a:p>
          <a:p>
            <a:pPr marL="914400" lvl="1" indent="-457200">
              <a:lnSpc>
                <a:spcPct val="80000"/>
              </a:lnSpc>
            </a:pPr>
            <a:r>
              <a:rPr lang="nl-BE" sz="1400"/>
              <a:t>bvb. De vordering op een klant die inmiddels in faillissement is wordt via een diverse operatie via een waardevermindering naar de kosten geboekt.</a:t>
            </a:r>
          </a:p>
          <a:p>
            <a:pPr marL="914400" lvl="1" indent="-457200">
              <a:lnSpc>
                <a:spcPct val="80000"/>
              </a:lnSpc>
            </a:pPr>
            <a:r>
              <a:rPr lang="nl-BE" sz="1400"/>
              <a:t>bvb. Een foute boeking op de kostenrekening ereloon revisor wordt overgeboekt naar de rekening ereloon advocaat</a:t>
            </a:r>
          </a:p>
          <a:p>
            <a:pPr marL="914400" lvl="1" indent="-457200">
              <a:lnSpc>
                <a:spcPct val="80000"/>
              </a:lnSpc>
            </a:pPr>
            <a:r>
              <a:rPr lang="nl-BE" sz="1400"/>
              <a:t>bvb. op het einde van het jaar wordt het saldo van de resultatenrekening overgeboekt naar het eigen vermogen op de passiva-zijde van de balans.</a:t>
            </a:r>
          </a:p>
          <a:p>
            <a:pPr marL="914400" lvl="1" indent="-457200">
              <a:lnSpc>
                <a:spcPct val="80000"/>
              </a:lnSpc>
            </a:pPr>
            <a:r>
              <a:rPr lang="nl-BE" sz="1400"/>
              <a:t>Enz....</a:t>
            </a:r>
          </a:p>
          <a:p>
            <a:pPr marL="914400" lvl="1" indent="-457200">
              <a:lnSpc>
                <a:spcPct val="80000"/>
              </a:lnSpc>
              <a:buFont typeface="Wingdings" pitchFamily="2" charset="2"/>
              <a:buNone/>
            </a:pPr>
            <a:endParaRPr lang="nl-BE" sz="1400"/>
          </a:p>
          <a:p>
            <a:pPr marL="495300" indent="-495300">
              <a:lnSpc>
                <a:spcPct val="80000"/>
              </a:lnSpc>
            </a:pPr>
            <a:r>
              <a:rPr lang="nl-BE" sz="1500"/>
              <a:t>In feite is het Diverse-journaal het overblijvende ‘grootboek’ nadat de aankopen, verkopen en financiële verrichtingen om de uiteengezette redenen naar aparte journaals zijn overgezet.</a:t>
            </a:r>
            <a:endParaRPr lang="nl-NL" sz="1500"/>
          </a:p>
        </p:txBody>
      </p:sp>
    </p:spTree>
    <p:extLst>
      <p:ext uri="{BB962C8B-B14F-4D97-AF65-F5344CB8AC3E}">
        <p14:creationId xmlns:p14="http://schemas.microsoft.com/office/powerpoint/2010/main" val="3550298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81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8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817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817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817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81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214438" y="136525"/>
            <a:ext cx="7010400" cy="1016000"/>
          </a:xfrm>
        </p:spPr>
        <p:txBody>
          <a:bodyPr/>
          <a:lstStyle/>
          <a:p>
            <a:br>
              <a:rPr lang="nl-BE" sz="2000" b="1"/>
            </a:br>
            <a:br>
              <a:rPr lang="nl-BE" sz="2000" b="1"/>
            </a:br>
            <a:r>
              <a:rPr lang="nl-BE" sz="2000" b="1"/>
              <a:t>DAGBOEK DIVERSE OPERATIES</a:t>
            </a:r>
            <a:endParaRPr lang="nl-NL" sz="2400" b="1"/>
          </a:p>
        </p:txBody>
      </p:sp>
      <p:sp>
        <p:nvSpPr>
          <p:cNvPr id="33795" name="Rectangle 3"/>
          <p:cNvSpPr>
            <a:spLocks noGrp="1" noChangeArrowheads="1"/>
          </p:cNvSpPr>
          <p:nvPr>
            <p:ph type="body" sz="half" idx="1"/>
          </p:nvPr>
        </p:nvSpPr>
        <p:spPr>
          <a:xfrm>
            <a:off x="1214438" y="1428750"/>
            <a:ext cx="6935787" cy="4114800"/>
          </a:xfrm>
        </p:spPr>
        <p:txBody>
          <a:bodyPr/>
          <a:lstStyle/>
          <a:p>
            <a:pPr marL="495300" indent="-495300">
              <a:buFont typeface="Wingdings" pitchFamily="2" charset="2"/>
              <a:buNone/>
            </a:pPr>
            <a:endParaRPr lang="nl-NL" sz="2000" dirty="0"/>
          </a:p>
          <a:p>
            <a:pPr marL="495300" indent="-495300">
              <a:buFont typeface="Wingdings" pitchFamily="2" charset="2"/>
              <a:buNone/>
            </a:pPr>
            <a:r>
              <a:rPr lang="nl-NL" sz="2000" dirty="0"/>
              <a:t>Ook wel “</a:t>
            </a:r>
            <a:r>
              <a:rPr lang="nl-NL" sz="2000" dirty="0" err="1"/>
              <a:t>O.D.’s</a:t>
            </a:r>
            <a:r>
              <a:rPr lang="nl-NL" sz="2000" dirty="0"/>
              <a:t>” genoemd (van ‘Opérations </a:t>
            </a:r>
            <a:r>
              <a:rPr lang="nl-NL" sz="2000" dirty="0" err="1"/>
              <a:t>diverses</a:t>
            </a:r>
            <a:r>
              <a:rPr lang="nl-NL" sz="2000" dirty="0"/>
              <a:t>’). </a:t>
            </a:r>
          </a:p>
          <a:p>
            <a:pPr marL="495300" indent="-495300">
              <a:buFont typeface="Wingdings" pitchFamily="2" charset="2"/>
              <a:buNone/>
            </a:pPr>
            <a:endParaRPr lang="nl-NL" sz="2000" dirty="0"/>
          </a:p>
          <a:p>
            <a:pPr marL="495300" indent="-495300">
              <a:buFont typeface="Wingdings" pitchFamily="2" charset="2"/>
              <a:buNone/>
            </a:pPr>
            <a:r>
              <a:rPr lang="nl-NL" sz="2000" dirty="0"/>
              <a:t>Ook de </a:t>
            </a:r>
            <a:r>
              <a:rPr lang="nl-NL" sz="2000" dirty="0" err="1"/>
              <a:t>O.D.’s</a:t>
            </a:r>
            <a:r>
              <a:rPr lang="nl-NL" sz="2000" dirty="0"/>
              <a:t> verdienen de </a:t>
            </a:r>
            <a:r>
              <a:rPr lang="nl-NL" sz="2000" b="1" dirty="0">
                <a:solidFill>
                  <a:srgbClr val="FF0000"/>
                </a:solidFill>
              </a:rPr>
              <a:t>bijzondere aandacht</a:t>
            </a:r>
            <a:r>
              <a:rPr lang="nl-NL" sz="2000" dirty="0"/>
              <a:t>. </a:t>
            </a:r>
          </a:p>
          <a:p>
            <a:pPr marL="495300" indent="-495300">
              <a:buFont typeface="Wingdings" pitchFamily="2" charset="2"/>
              <a:buNone/>
            </a:pPr>
            <a:r>
              <a:rPr lang="nl-NL" sz="2000" dirty="0"/>
              <a:t>Hier worden immers </a:t>
            </a:r>
            <a:r>
              <a:rPr lang="nl-NL" sz="2000" b="1" dirty="0">
                <a:solidFill>
                  <a:srgbClr val="FF0000"/>
                </a:solidFill>
              </a:rPr>
              <a:t>zonder in- of uitgaande stukken</a:t>
            </a:r>
            <a:r>
              <a:rPr lang="nl-NL" sz="2000" dirty="0"/>
              <a:t> zijn bedragen van de ene naar de andere rekening verzet.</a:t>
            </a:r>
          </a:p>
        </p:txBody>
      </p:sp>
      <p:sp>
        <p:nvSpPr>
          <p:cNvPr id="33796" name="Content Placeholder 4"/>
          <p:cNvSpPr>
            <a:spLocks noGrp="1"/>
          </p:cNvSpPr>
          <p:nvPr>
            <p:ph sz="half" idx="2"/>
          </p:nvPr>
        </p:nvSpPr>
        <p:spPr/>
        <p:txBody>
          <a:bodyPr/>
          <a:lstStyle/>
          <a:p>
            <a:endParaRPr lang="nl-BE"/>
          </a:p>
        </p:txBody>
      </p:sp>
    </p:spTree>
    <p:extLst>
      <p:ext uri="{BB962C8B-B14F-4D97-AF65-F5344CB8AC3E}">
        <p14:creationId xmlns:p14="http://schemas.microsoft.com/office/powerpoint/2010/main" val="9782156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6948488"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a:spLocks noGrp="1" noChangeArrowheads="1"/>
          </p:cNvSpPr>
          <p:nvPr>
            <p:ph type="title"/>
          </p:nvPr>
        </p:nvSpPr>
        <p:spPr>
          <a:xfrm>
            <a:off x="1071563" y="428625"/>
            <a:ext cx="7010400" cy="400050"/>
          </a:xfrm>
        </p:spPr>
        <p:txBody>
          <a:bodyPr/>
          <a:lstStyle/>
          <a:p>
            <a:r>
              <a:rPr lang="nl-BE" sz="2000" b="1" dirty="0"/>
              <a:t>DIVERSE OPERATIES DAGBOEK</a:t>
            </a:r>
            <a:endParaRPr lang="nl-NL" sz="3000" b="1" dirty="0"/>
          </a:p>
        </p:txBody>
      </p:sp>
      <p:sp>
        <p:nvSpPr>
          <p:cNvPr id="37892" name="Rectangle 13"/>
          <p:cNvSpPr>
            <a:spLocks noChangeArrowheads="1"/>
          </p:cNvSpPr>
          <p:nvPr/>
        </p:nvSpPr>
        <p:spPr bwMode="auto">
          <a:xfrm flipV="1">
            <a:off x="5786438" y="1214438"/>
            <a:ext cx="2357437" cy="246062"/>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p>
            <a:pPr eaLnBrk="0" hangingPunct="0"/>
            <a:endParaRPr lang="nl-BE" sz="1000"/>
          </a:p>
        </p:txBody>
      </p:sp>
      <p:sp>
        <p:nvSpPr>
          <p:cNvPr id="5" name="Oval 4">
            <a:extLst>
              <a:ext uri="{FF2B5EF4-FFF2-40B4-BE49-F238E27FC236}">
                <a16:creationId xmlns:a16="http://schemas.microsoft.com/office/drawing/2014/main" id="{7CFB2B8E-FF81-4954-A5E2-53C767794B84}"/>
              </a:ext>
            </a:extLst>
          </p:cNvPr>
          <p:cNvSpPr/>
          <p:nvPr/>
        </p:nvSpPr>
        <p:spPr>
          <a:xfrm>
            <a:off x="1761311" y="2008004"/>
            <a:ext cx="206774" cy="1792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l 5">
            <a:extLst>
              <a:ext uri="{FF2B5EF4-FFF2-40B4-BE49-F238E27FC236}">
                <a16:creationId xmlns:a16="http://schemas.microsoft.com/office/drawing/2014/main" id="{1763113F-F3AC-44B4-9855-AE1B75F69D68}"/>
              </a:ext>
            </a:extLst>
          </p:cNvPr>
          <p:cNvSpPr/>
          <p:nvPr/>
        </p:nvSpPr>
        <p:spPr>
          <a:xfrm>
            <a:off x="1761311" y="4190617"/>
            <a:ext cx="206774" cy="1792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Rectangle 1">
            <a:extLst>
              <a:ext uri="{FF2B5EF4-FFF2-40B4-BE49-F238E27FC236}">
                <a16:creationId xmlns:a16="http://schemas.microsoft.com/office/drawing/2014/main" id="{AABE22C2-2C2D-41C1-BF86-3DE0BDCACAEF}"/>
              </a:ext>
            </a:extLst>
          </p:cNvPr>
          <p:cNvSpPr/>
          <p:nvPr/>
        </p:nvSpPr>
        <p:spPr>
          <a:xfrm>
            <a:off x="1968085" y="3997233"/>
            <a:ext cx="40292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a:extLst>
              <a:ext uri="{FF2B5EF4-FFF2-40B4-BE49-F238E27FC236}">
                <a16:creationId xmlns:a16="http://schemas.microsoft.com/office/drawing/2014/main" id="{699E579D-4E1B-4F4B-BD56-039AFF34C962}"/>
              </a:ext>
            </a:extLst>
          </p:cNvPr>
          <p:cNvSpPr/>
          <p:nvPr/>
        </p:nvSpPr>
        <p:spPr>
          <a:xfrm>
            <a:off x="1216733" y="3956273"/>
            <a:ext cx="4729163" cy="1305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64144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D6CCB7-EF81-4F45-B8BD-AF0C067FEF34}"/>
              </a:ext>
            </a:extLst>
          </p:cNvPr>
          <p:cNvSpPr>
            <a:spLocks noGrp="1"/>
          </p:cNvSpPr>
          <p:nvPr>
            <p:ph type="body" sz="half" idx="1"/>
          </p:nvPr>
        </p:nvSpPr>
        <p:spPr/>
        <p:txBody>
          <a:bodyPr/>
          <a:lstStyle/>
          <a:p>
            <a:endParaRPr lang="nl-BE"/>
          </a:p>
        </p:txBody>
      </p:sp>
      <p:pic>
        <p:nvPicPr>
          <p:cNvPr id="7" name="Picture 6">
            <a:extLst>
              <a:ext uri="{FF2B5EF4-FFF2-40B4-BE49-F238E27FC236}">
                <a16:creationId xmlns:a16="http://schemas.microsoft.com/office/drawing/2014/main" id="{406E098A-80D0-45F1-8F0F-D100657D1F2D}"/>
              </a:ext>
            </a:extLst>
          </p:cNvPr>
          <p:cNvPicPr>
            <a:picLocks noChangeAspect="1"/>
          </p:cNvPicPr>
          <p:nvPr/>
        </p:nvPicPr>
        <p:blipFill>
          <a:blip r:embed="rId2"/>
          <a:stretch>
            <a:fillRect/>
          </a:stretch>
        </p:blipFill>
        <p:spPr>
          <a:xfrm>
            <a:off x="1141951" y="0"/>
            <a:ext cx="8585002" cy="7380514"/>
          </a:xfrm>
          <a:prstGeom prst="rect">
            <a:avLst/>
          </a:prstGeom>
        </p:spPr>
      </p:pic>
      <p:sp>
        <p:nvSpPr>
          <p:cNvPr id="8" name="Rectangle 2">
            <a:extLst>
              <a:ext uri="{FF2B5EF4-FFF2-40B4-BE49-F238E27FC236}">
                <a16:creationId xmlns:a16="http://schemas.microsoft.com/office/drawing/2014/main" id="{A9C81E46-09EE-422D-A69B-3EA0AF3D172A}"/>
              </a:ext>
            </a:extLst>
          </p:cNvPr>
          <p:cNvSpPr txBox="1">
            <a:spLocks noChangeArrowheads="1"/>
          </p:cNvSpPr>
          <p:nvPr/>
        </p:nvSpPr>
        <p:spPr>
          <a:xfrm rot="16200000">
            <a:off x="-1267037" y="2638425"/>
            <a:ext cx="3635828" cy="400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000" b="1" dirty="0"/>
              <a:t>DIVERSE OPERATIES DAGBOEK</a:t>
            </a:r>
            <a:endParaRPr lang="nl-NL" sz="3000" b="1" dirty="0"/>
          </a:p>
        </p:txBody>
      </p:sp>
      <p:sp>
        <p:nvSpPr>
          <p:cNvPr id="9" name="Rectangle 8">
            <a:extLst>
              <a:ext uri="{FF2B5EF4-FFF2-40B4-BE49-F238E27FC236}">
                <a16:creationId xmlns:a16="http://schemas.microsoft.com/office/drawing/2014/main" id="{26DB221E-FD68-4E28-A865-878B7083264E}"/>
              </a:ext>
            </a:extLst>
          </p:cNvPr>
          <p:cNvSpPr/>
          <p:nvPr/>
        </p:nvSpPr>
        <p:spPr>
          <a:xfrm>
            <a:off x="1363435" y="846365"/>
            <a:ext cx="5248799" cy="7837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tangle 9">
            <a:extLst>
              <a:ext uri="{FF2B5EF4-FFF2-40B4-BE49-F238E27FC236}">
                <a16:creationId xmlns:a16="http://schemas.microsoft.com/office/drawing/2014/main" id="{C815DB6F-955A-440C-95E2-FC0A6518FECF}"/>
              </a:ext>
            </a:extLst>
          </p:cNvPr>
          <p:cNvSpPr/>
          <p:nvPr/>
        </p:nvSpPr>
        <p:spPr>
          <a:xfrm>
            <a:off x="1363435" y="1749880"/>
            <a:ext cx="4857750" cy="446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a:extLst>
              <a:ext uri="{FF2B5EF4-FFF2-40B4-BE49-F238E27FC236}">
                <a16:creationId xmlns:a16="http://schemas.microsoft.com/office/drawing/2014/main" id="{0340A611-5F18-4AC3-BF7D-96D07C7FCD13}"/>
              </a:ext>
            </a:extLst>
          </p:cNvPr>
          <p:cNvSpPr/>
          <p:nvPr/>
        </p:nvSpPr>
        <p:spPr>
          <a:xfrm>
            <a:off x="1363435" y="3095625"/>
            <a:ext cx="4857750" cy="446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a:extLst>
              <a:ext uri="{FF2B5EF4-FFF2-40B4-BE49-F238E27FC236}">
                <a16:creationId xmlns:a16="http://schemas.microsoft.com/office/drawing/2014/main" id="{8A2ED539-C491-4AC5-9239-69A982B8539A}"/>
              </a:ext>
            </a:extLst>
          </p:cNvPr>
          <p:cNvSpPr/>
          <p:nvPr/>
        </p:nvSpPr>
        <p:spPr>
          <a:xfrm>
            <a:off x="1363435" y="3616776"/>
            <a:ext cx="5029201" cy="446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12">
            <a:extLst>
              <a:ext uri="{FF2B5EF4-FFF2-40B4-BE49-F238E27FC236}">
                <a16:creationId xmlns:a16="http://schemas.microsoft.com/office/drawing/2014/main" id="{B9CC71D7-C824-401F-9E65-DF5E10174445}"/>
              </a:ext>
            </a:extLst>
          </p:cNvPr>
          <p:cNvSpPr/>
          <p:nvPr/>
        </p:nvSpPr>
        <p:spPr>
          <a:xfrm>
            <a:off x="1363435" y="4656364"/>
            <a:ext cx="5747658"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Oval 13">
            <a:extLst>
              <a:ext uri="{FF2B5EF4-FFF2-40B4-BE49-F238E27FC236}">
                <a16:creationId xmlns:a16="http://schemas.microsoft.com/office/drawing/2014/main" id="{572A7C52-E5D2-45F6-BB09-43DC6DE91844}"/>
              </a:ext>
            </a:extLst>
          </p:cNvPr>
          <p:cNvSpPr/>
          <p:nvPr/>
        </p:nvSpPr>
        <p:spPr>
          <a:xfrm>
            <a:off x="1609677" y="906236"/>
            <a:ext cx="206774" cy="1792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Oval 14">
            <a:extLst>
              <a:ext uri="{FF2B5EF4-FFF2-40B4-BE49-F238E27FC236}">
                <a16:creationId xmlns:a16="http://schemas.microsoft.com/office/drawing/2014/main" id="{9B1EED0B-7CA8-411F-B116-89404699E6CE}"/>
              </a:ext>
            </a:extLst>
          </p:cNvPr>
          <p:cNvSpPr/>
          <p:nvPr/>
        </p:nvSpPr>
        <p:spPr>
          <a:xfrm>
            <a:off x="1609677" y="1766367"/>
            <a:ext cx="206774" cy="1792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Oval 15">
            <a:extLst>
              <a:ext uri="{FF2B5EF4-FFF2-40B4-BE49-F238E27FC236}">
                <a16:creationId xmlns:a16="http://schemas.microsoft.com/office/drawing/2014/main" id="{2CDE87DD-1A42-46CC-8891-F06CAAB3C68E}"/>
              </a:ext>
            </a:extLst>
          </p:cNvPr>
          <p:cNvSpPr/>
          <p:nvPr/>
        </p:nvSpPr>
        <p:spPr>
          <a:xfrm>
            <a:off x="1609677" y="2271031"/>
            <a:ext cx="206774" cy="1792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2925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5" grpId="0" animBg="1"/>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0" y="190500"/>
            <a:ext cx="7010400" cy="1152525"/>
          </a:xfrm>
        </p:spPr>
        <p:txBody>
          <a:bodyPr>
            <a:normAutofit fontScale="90000"/>
          </a:bodyPr>
          <a:lstStyle/>
          <a:p>
            <a:br>
              <a:rPr lang="nl-BE" sz="2000" b="1"/>
            </a:br>
            <a:br>
              <a:rPr lang="nl-BE" sz="2000" b="1"/>
            </a:br>
            <a:r>
              <a:rPr lang="nl-BE" sz="2000" b="1"/>
              <a:t>De Journaals</a:t>
            </a:r>
            <a:br>
              <a:rPr lang="nl-BE" sz="2000" b="1"/>
            </a:br>
            <a:r>
              <a:rPr lang="nl-BE" sz="3600" b="1"/>
              <a:t>CENTRALISATIE</a:t>
            </a:r>
            <a:endParaRPr lang="nl-NL" sz="2400" b="1"/>
          </a:p>
        </p:txBody>
      </p:sp>
      <p:sp>
        <p:nvSpPr>
          <p:cNvPr id="179203" name="Rectangle 3"/>
          <p:cNvSpPr>
            <a:spLocks noGrp="1" noChangeArrowheads="1"/>
          </p:cNvSpPr>
          <p:nvPr>
            <p:ph type="body" sz="half" idx="1"/>
          </p:nvPr>
        </p:nvSpPr>
        <p:spPr>
          <a:xfrm>
            <a:off x="1571625" y="1571625"/>
            <a:ext cx="6935788" cy="4114800"/>
          </a:xfrm>
        </p:spPr>
        <p:txBody>
          <a:bodyPr>
            <a:normAutofit/>
          </a:bodyPr>
          <a:lstStyle/>
          <a:p>
            <a:pPr marL="495300" indent="-495300">
              <a:lnSpc>
                <a:spcPct val="80000"/>
              </a:lnSpc>
            </a:pPr>
            <a:r>
              <a:rPr lang="nl-BE" sz="1700"/>
              <a:t>Omdat er aldus in een onderneming verscheidene journaals naast elkaar bestaan spreekt men van de “CENTRALISATIE”, hiermee bedoelt men dat de verschillende subjournaals worden afgesloten, en dat met één boeking van het eindsaldo naar het “GROOTBOEK” daar terug alle rekeningen worden verenigd .</a:t>
            </a:r>
          </a:p>
          <a:p>
            <a:pPr marL="495300" indent="-495300">
              <a:lnSpc>
                <a:spcPct val="80000"/>
              </a:lnSpc>
              <a:buFont typeface="Wingdings" pitchFamily="2" charset="2"/>
              <a:buNone/>
            </a:pPr>
            <a:endParaRPr lang="nl-BE" sz="1700"/>
          </a:p>
          <a:p>
            <a:pPr marL="495300" indent="-495300">
              <a:lnSpc>
                <a:spcPct val="80000"/>
              </a:lnSpc>
            </a:pPr>
            <a:r>
              <a:rPr lang="nl-BE" sz="1700"/>
              <a:t>Tegenwoordig gebeurt deze centralisatie permanent in een modern boekhoudpakket. </a:t>
            </a:r>
          </a:p>
          <a:p>
            <a:pPr marL="495300" indent="-495300">
              <a:lnSpc>
                <a:spcPct val="80000"/>
              </a:lnSpc>
              <a:buFont typeface="Wingdings" pitchFamily="2" charset="2"/>
              <a:buNone/>
            </a:pPr>
            <a:endParaRPr lang="nl-BE" sz="1700"/>
          </a:p>
          <a:p>
            <a:pPr marL="495300" indent="-495300">
              <a:lnSpc>
                <a:spcPct val="80000"/>
              </a:lnSpc>
            </a:pPr>
            <a:r>
              <a:rPr lang="nl-BE" sz="1700"/>
              <a:t>Toch heeft de centralisatie nog een belangrijke juridische betekenis. In principe zou ze het afsluiten van een bepaalde periode moeten vastleggen. </a:t>
            </a:r>
          </a:p>
          <a:p>
            <a:pPr marL="495300" indent="-495300">
              <a:lnSpc>
                <a:spcPct val="80000"/>
              </a:lnSpc>
              <a:buFont typeface="Wingdings" pitchFamily="2" charset="2"/>
              <a:buNone/>
            </a:pPr>
            <a:endParaRPr lang="nl-BE" sz="1700"/>
          </a:p>
          <a:p>
            <a:pPr marL="495300" indent="-495300">
              <a:lnSpc>
                <a:spcPct val="80000"/>
              </a:lnSpc>
            </a:pPr>
            <a:r>
              <a:rPr lang="nl-BE" sz="1700"/>
              <a:t>Dit houdt in dat er in een normaal boekhoudpakket in deze afgesloten (gecentraliseerde) periode NIET meer kan worden geboekt. </a:t>
            </a:r>
            <a:endParaRPr lang="nl-NL" sz="1700"/>
          </a:p>
        </p:txBody>
      </p:sp>
      <p:sp>
        <p:nvSpPr>
          <p:cNvPr id="34820" name="Content Placeholder 4"/>
          <p:cNvSpPr>
            <a:spLocks noGrp="1"/>
          </p:cNvSpPr>
          <p:nvPr>
            <p:ph sz="half" idx="2"/>
          </p:nvPr>
        </p:nvSpPr>
        <p:spPr/>
        <p:txBody>
          <a:bodyPr/>
          <a:lstStyle/>
          <a:p>
            <a:endParaRPr lang="nl-BE"/>
          </a:p>
        </p:txBody>
      </p:sp>
    </p:spTree>
    <p:extLst>
      <p:ext uri="{BB962C8B-B14F-4D97-AF65-F5344CB8AC3E}">
        <p14:creationId xmlns:p14="http://schemas.microsoft.com/office/powerpoint/2010/main" val="2577627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92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920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9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5A28FB-4CBD-4F38-ABAE-92CBF5B66325}"/>
              </a:ext>
            </a:extLst>
          </p:cNvPr>
          <p:cNvPicPr>
            <a:picLocks noChangeAspect="1"/>
          </p:cNvPicPr>
          <p:nvPr/>
        </p:nvPicPr>
        <p:blipFill>
          <a:blip r:embed="rId3"/>
          <a:stretch>
            <a:fillRect/>
          </a:stretch>
        </p:blipFill>
        <p:spPr>
          <a:xfrm>
            <a:off x="119062" y="819150"/>
            <a:ext cx="8905875" cy="5219700"/>
          </a:xfrm>
          <a:prstGeom prst="rect">
            <a:avLst/>
          </a:prstGeom>
        </p:spPr>
      </p:pic>
      <p:sp>
        <p:nvSpPr>
          <p:cNvPr id="38915" name="Rectangle 20"/>
          <p:cNvSpPr>
            <a:spLocks noGrp="1" noChangeArrowheads="1"/>
          </p:cNvSpPr>
          <p:nvPr>
            <p:ph type="body" idx="1"/>
          </p:nvPr>
        </p:nvSpPr>
        <p:spPr/>
        <p:txBody>
          <a:bodyPr>
            <a:normAutofit/>
          </a:bodyPr>
          <a:lstStyle/>
          <a:p>
            <a:pPr algn="ctr"/>
            <a:r>
              <a:rPr lang="nl-BE" b="1" dirty="0">
                <a:solidFill>
                  <a:srgbClr val="FF0000"/>
                </a:solidFill>
              </a:rPr>
              <a:t>Pro </a:t>
            </a:r>
            <a:r>
              <a:rPr lang="nl-BE" b="1" dirty="0" err="1">
                <a:solidFill>
                  <a:srgbClr val="FF0000"/>
                </a:solidFill>
              </a:rPr>
              <a:t>Mandato</a:t>
            </a:r>
            <a:endParaRPr lang="nl-BE" b="1" dirty="0">
              <a:solidFill>
                <a:srgbClr val="FF0000"/>
              </a:solidFill>
            </a:endParaRPr>
          </a:p>
          <a:p>
            <a:pPr algn="ctr"/>
            <a:r>
              <a:rPr lang="nl-BE" b="1" dirty="0">
                <a:solidFill>
                  <a:srgbClr val="FF0000"/>
                </a:solidFill>
              </a:rPr>
              <a:t>2021</a:t>
            </a:r>
            <a:endParaRPr lang="en-US" b="1" dirty="0">
              <a:solidFill>
                <a:srgbClr val="FF0000"/>
              </a:solidFill>
            </a:endParaRPr>
          </a:p>
        </p:txBody>
      </p:sp>
      <p:sp>
        <p:nvSpPr>
          <p:cNvPr id="38914" name="Rectangle 21"/>
          <p:cNvSpPr>
            <a:spLocks noGrp="1" noChangeArrowheads="1"/>
          </p:cNvSpPr>
          <p:nvPr>
            <p:ph type="title"/>
          </p:nvPr>
        </p:nvSpPr>
        <p:spPr>
          <a:xfrm>
            <a:off x="818042" y="-148430"/>
            <a:ext cx="7886700" cy="2852737"/>
          </a:xfrm>
        </p:spPr>
        <p:txBody>
          <a:bodyPr>
            <a:normAutofit/>
          </a:bodyPr>
          <a:lstStyle/>
          <a:p>
            <a:pPr algn="ctr" eaLnBrk="1" hangingPunct="1"/>
            <a:br>
              <a:rPr lang="nl-NL" sz="1200" dirty="0"/>
            </a:br>
            <a:br>
              <a:rPr lang="nl-NL" sz="1200" dirty="0"/>
            </a:br>
            <a:r>
              <a:rPr lang="nl-NL" sz="3000" dirty="0"/>
              <a:t> </a:t>
            </a:r>
            <a:r>
              <a:rPr lang="nl-NL" b="1" dirty="0">
                <a:solidFill>
                  <a:srgbClr val="FF0000"/>
                </a:solidFill>
              </a:rPr>
              <a:t>SUB-GROOT-BOEKEN</a:t>
            </a:r>
          </a:p>
        </p:txBody>
      </p:sp>
    </p:spTree>
    <p:extLst>
      <p:ext uri="{BB962C8B-B14F-4D97-AF65-F5344CB8AC3E}">
        <p14:creationId xmlns:p14="http://schemas.microsoft.com/office/powerpoint/2010/main" val="2570995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0" y="190500"/>
            <a:ext cx="7010400" cy="1152525"/>
          </a:xfrm>
        </p:spPr>
        <p:txBody>
          <a:bodyPr>
            <a:normAutofit/>
          </a:bodyPr>
          <a:lstStyle/>
          <a:p>
            <a:br>
              <a:rPr lang="nl-BE" sz="2000" b="1"/>
            </a:br>
            <a:r>
              <a:rPr lang="nl-BE" sz="2000" b="1"/>
              <a:t>Klanten en leveranciers…</a:t>
            </a:r>
            <a:br>
              <a:rPr lang="nl-BE" sz="2000" b="1"/>
            </a:br>
            <a:r>
              <a:rPr lang="nl-BE" sz="3600" b="1"/>
              <a:t>SUBGROOTBOEKEN</a:t>
            </a:r>
            <a:endParaRPr lang="nl-NL" sz="2400" b="1"/>
          </a:p>
        </p:txBody>
      </p:sp>
      <p:sp>
        <p:nvSpPr>
          <p:cNvPr id="39939" name="Rectangle 3"/>
          <p:cNvSpPr>
            <a:spLocks noGrp="1" noChangeArrowheads="1"/>
          </p:cNvSpPr>
          <p:nvPr>
            <p:ph type="body" sz="half" idx="1"/>
          </p:nvPr>
        </p:nvSpPr>
        <p:spPr>
          <a:xfrm>
            <a:off x="1285875" y="1428750"/>
            <a:ext cx="6935788" cy="4114800"/>
          </a:xfrm>
        </p:spPr>
        <p:txBody>
          <a:bodyPr/>
          <a:lstStyle/>
          <a:p>
            <a:pPr marL="495300" indent="-495300">
              <a:lnSpc>
                <a:spcPct val="80000"/>
              </a:lnSpc>
              <a:buFont typeface="Wingdings" pitchFamily="2" charset="2"/>
              <a:buNone/>
            </a:pPr>
            <a:endParaRPr lang="nl-NL" sz="1200"/>
          </a:p>
          <a:p>
            <a:pPr marL="495300" indent="-495300">
              <a:lnSpc>
                <a:spcPct val="80000"/>
              </a:lnSpc>
            </a:pPr>
            <a:r>
              <a:rPr lang="nl-NL" sz="1700"/>
              <a:t>Als u alle uitgaande facturen mooi chronologisch boekt in het verkoopjournaal, met telkens als tegenrekening de “Handelsvorderingen” staan er na verloop van tijd honderden, duizenden vorderingen op deze rekening geboekt, met name evenveel als uw uitgaande facturen. Het spreekt vanzelf dat u dit liever per individuele klant geordend ziet.</a:t>
            </a:r>
          </a:p>
          <a:p>
            <a:pPr marL="495300" indent="-495300">
              <a:lnSpc>
                <a:spcPct val="80000"/>
              </a:lnSpc>
              <a:buFont typeface="Wingdings" pitchFamily="2" charset="2"/>
              <a:buNone/>
            </a:pPr>
            <a:endParaRPr lang="nl-NL" sz="1700"/>
          </a:p>
          <a:p>
            <a:pPr marL="495300" indent="-495300">
              <a:lnSpc>
                <a:spcPct val="80000"/>
              </a:lnSpc>
            </a:pPr>
            <a:r>
              <a:rPr lang="nl-NL" sz="1700"/>
              <a:t>Daarom houdt de computer in een apart veld een klantnummer bij. Van de rekeningen “Klanten” en “Leveranciers” houdt hij aldus een “SUBGROOTBOEK” bij. Dit is een lijst met alle openstaande handelsvorderingen (resp. -schulden), maar nu onderverdeeld per klant. (resp. leverancier).</a:t>
            </a:r>
          </a:p>
          <a:p>
            <a:pPr marL="495300" indent="-495300">
              <a:lnSpc>
                <a:spcPct val="80000"/>
              </a:lnSpc>
            </a:pPr>
            <a:r>
              <a:rPr lang="nl-NL" sz="1700">
                <a:solidFill>
                  <a:srgbClr val="FF0000"/>
                </a:solidFill>
              </a:rPr>
              <a:t>Excel-sheet is GEEN boekhouding</a:t>
            </a:r>
          </a:p>
        </p:txBody>
      </p:sp>
      <p:sp>
        <p:nvSpPr>
          <p:cNvPr id="39940" name="Content Placeholder 4"/>
          <p:cNvSpPr>
            <a:spLocks noGrp="1"/>
          </p:cNvSpPr>
          <p:nvPr>
            <p:ph sz="half" idx="2"/>
          </p:nvPr>
        </p:nvSpPr>
        <p:spPr/>
        <p:txBody>
          <a:bodyPr/>
          <a:lstStyle/>
          <a:p>
            <a:endParaRPr lang="nl-BE"/>
          </a:p>
        </p:txBody>
      </p:sp>
    </p:spTree>
    <p:extLst>
      <p:ext uri="{BB962C8B-B14F-4D97-AF65-F5344CB8AC3E}">
        <p14:creationId xmlns:p14="http://schemas.microsoft.com/office/powerpoint/2010/main" val="29891688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0" y="190500"/>
            <a:ext cx="7010400" cy="1152525"/>
          </a:xfrm>
        </p:spPr>
        <p:txBody>
          <a:bodyPr>
            <a:normAutofit/>
          </a:bodyPr>
          <a:lstStyle/>
          <a:p>
            <a:br>
              <a:rPr lang="nl-BE" sz="2000" b="1"/>
            </a:br>
            <a:r>
              <a:rPr lang="nl-BE" sz="2000" b="1"/>
              <a:t>Klanten en leveranciers…</a:t>
            </a:r>
            <a:br>
              <a:rPr lang="nl-BE" sz="2000" b="1"/>
            </a:br>
            <a:r>
              <a:rPr lang="nl-BE" sz="3600" b="1"/>
              <a:t>SUBGROOTBOEKEN</a:t>
            </a:r>
            <a:endParaRPr lang="nl-NL" sz="2400" b="1"/>
          </a:p>
        </p:txBody>
      </p:sp>
      <p:sp>
        <p:nvSpPr>
          <p:cNvPr id="8" name="TextBox 7">
            <a:extLst>
              <a:ext uri="{FF2B5EF4-FFF2-40B4-BE49-F238E27FC236}">
                <a16:creationId xmlns:a16="http://schemas.microsoft.com/office/drawing/2014/main" id="{E0E891EC-0E78-4B0F-9745-DA03EBBAEF53}"/>
              </a:ext>
            </a:extLst>
          </p:cNvPr>
          <p:cNvSpPr txBox="1"/>
          <p:nvPr/>
        </p:nvSpPr>
        <p:spPr>
          <a:xfrm>
            <a:off x="922564" y="1632208"/>
            <a:ext cx="8645979" cy="3139321"/>
          </a:xfrm>
          <a:prstGeom prst="rect">
            <a:avLst/>
          </a:prstGeom>
          <a:noFill/>
        </p:spPr>
        <p:txBody>
          <a:bodyPr wrap="square">
            <a:spAutoFit/>
          </a:bodyPr>
          <a:lstStyle/>
          <a:p>
            <a:r>
              <a:rPr lang="nl-BE" b="1" dirty="0"/>
              <a:t>Rek. 	Omschrijving			Ft-</a:t>
            </a:r>
            <a:r>
              <a:rPr lang="nl-BE" b="1" dirty="0" err="1"/>
              <a:t>nr</a:t>
            </a:r>
            <a:r>
              <a:rPr lang="nl-BE" b="1" dirty="0"/>
              <a:t>					Bedrag</a:t>
            </a:r>
          </a:p>
          <a:p>
            <a:endParaRPr lang="nl-BE" dirty="0"/>
          </a:p>
          <a:p>
            <a:r>
              <a:rPr lang="nl-BE" dirty="0"/>
              <a:t>400000	Handelsvordering 		ft 2021-001				 1500</a:t>
            </a:r>
          </a:p>
          <a:p>
            <a:r>
              <a:rPr lang="nl-BE" dirty="0"/>
              <a:t>700000	Verkoop				ft 2021-002				-2000</a:t>
            </a:r>
          </a:p>
          <a:p>
            <a:r>
              <a:rPr lang="nl-BE" dirty="0"/>
              <a:t>400000	Handelsvordering 		ft 2021-002	       	 		 2000</a:t>
            </a:r>
          </a:p>
          <a:p>
            <a:r>
              <a:rPr lang="nl-BE" dirty="0"/>
              <a:t>700000	Verkoop				ft 2021-003				-1700</a:t>
            </a:r>
          </a:p>
          <a:p>
            <a:r>
              <a:rPr lang="nl-BE" dirty="0"/>
              <a:t>400000	Handelsvordering 		ft 2021-003				 1700</a:t>
            </a:r>
          </a:p>
          <a:p>
            <a:r>
              <a:rPr lang="nl-BE" dirty="0"/>
              <a:t>700000	Verkoop				ft 2021-004				  -800</a:t>
            </a:r>
          </a:p>
          <a:p>
            <a:r>
              <a:rPr lang="nl-BE" dirty="0"/>
              <a:t>400000	Handelsvordering 		ft 2021-004				   800</a:t>
            </a:r>
          </a:p>
          <a:p>
            <a:r>
              <a:rPr lang="nl-BE" dirty="0"/>
              <a:t>700000	Verkoop				ft 2021-005				-1200</a:t>
            </a:r>
          </a:p>
          <a:p>
            <a:r>
              <a:rPr lang="nl-BE" dirty="0"/>
              <a:t>400000	Handelsvordering 		ft 2021-005				 1200</a:t>
            </a:r>
          </a:p>
        </p:txBody>
      </p:sp>
      <p:sp>
        <p:nvSpPr>
          <p:cNvPr id="5" name="TextBox 4">
            <a:extLst>
              <a:ext uri="{FF2B5EF4-FFF2-40B4-BE49-F238E27FC236}">
                <a16:creationId xmlns:a16="http://schemas.microsoft.com/office/drawing/2014/main" id="{2F426709-7C92-4CAD-93B7-31473760CC7D}"/>
              </a:ext>
            </a:extLst>
          </p:cNvPr>
          <p:cNvSpPr txBox="1"/>
          <p:nvPr/>
        </p:nvSpPr>
        <p:spPr>
          <a:xfrm>
            <a:off x="922564" y="1939988"/>
            <a:ext cx="886781" cy="369332"/>
          </a:xfrm>
          <a:prstGeom prst="rect">
            <a:avLst/>
          </a:prstGeom>
          <a:noFill/>
        </p:spPr>
        <p:txBody>
          <a:bodyPr wrap="none" rtlCol="0">
            <a:spAutoFit/>
          </a:bodyPr>
          <a:lstStyle/>
          <a:p>
            <a:r>
              <a:rPr lang="nl-BE" dirty="0"/>
              <a:t>700000</a:t>
            </a:r>
          </a:p>
        </p:txBody>
      </p:sp>
      <p:sp>
        <p:nvSpPr>
          <p:cNvPr id="10" name="TextBox 9">
            <a:extLst>
              <a:ext uri="{FF2B5EF4-FFF2-40B4-BE49-F238E27FC236}">
                <a16:creationId xmlns:a16="http://schemas.microsoft.com/office/drawing/2014/main" id="{DAA1579C-196E-4F7F-A76F-09004C219D46}"/>
              </a:ext>
            </a:extLst>
          </p:cNvPr>
          <p:cNvSpPr txBox="1"/>
          <p:nvPr/>
        </p:nvSpPr>
        <p:spPr>
          <a:xfrm>
            <a:off x="1817509" y="1931824"/>
            <a:ext cx="962123" cy="369332"/>
          </a:xfrm>
          <a:prstGeom prst="rect">
            <a:avLst/>
          </a:prstGeom>
          <a:noFill/>
        </p:spPr>
        <p:txBody>
          <a:bodyPr wrap="none" rtlCol="0">
            <a:spAutoFit/>
          </a:bodyPr>
          <a:lstStyle/>
          <a:p>
            <a:r>
              <a:rPr lang="nl-BE" dirty="0"/>
              <a:t>Verkoop</a:t>
            </a:r>
          </a:p>
        </p:txBody>
      </p:sp>
      <p:sp>
        <p:nvSpPr>
          <p:cNvPr id="11" name="TextBox 10">
            <a:extLst>
              <a:ext uri="{FF2B5EF4-FFF2-40B4-BE49-F238E27FC236}">
                <a16:creationId xmlns:a16="http://schemas.microsoft.com/office/drawing/2014/main" id="{06DC601F-5E50-4596-B966-D831736A39A1}"/>
              </a:ext>
            </a:extLst>
          </p:cNvPr>
          <p:cNvSpPr txBox="1"/>
          <p:nvPr/>
        </p:nvSpPr>
        <p:spPr>
          <a:xfrm>
            <a:off x="6854548" y="1915496"/>
            <a:ext cx="723275" cy="369332"/>
          </a:xfrm>
          <a:prstGeom prst="rect">
            <a:avLst/>
          </a:prstGeom>
          <a:noFill/>
        </p:spPr>
        <p:txBody>
          <a:bodyPr wrap="none" rtlCol="0">
            <a:spAutoFit/>
          </a:bodyPr>
          <a:lstStyle/>
          <a:p>
            <a:r>
              <a:rPr lang="nl-BE" dirty="0"/>
              <a:t>-1500</a:t>
            </a:r>
          </a:p>
        </p:txBody>
      </p:sp>
      <p:sp>
        <p:nvSpPr>
          <p:cNvPr id="12" name="TextBox 11">
            <a:extLst>
              <a:ext uri="{FF2B5EF4-FFF2-40B4-BE49-F238E27FC236}">
                <a16:creationId xmlns:a16="http://schemas.microsoft.com/office/drawing/2014/main" id="{CA26A7E7-4B08-47BA-8B6F-263F93652700}"/>
              </a:ext>
            </a:extLst>
          </p:cNvPr>
          <p:cNvSpPr txBox="1"/>
          <p:nvPr/>
        </p:nvSpPr>
        <p:spPr>
          <a:xfrm>
            <a:off x="4116791" y="1923660"/>
            <a:ext cx="1274708" cy="369332"/>
          </a:xfrm>
          <a:prstGeom prst="rect">
            <a:avLst/>
          </a:prstGeom>
          <a:noFill/>
        </p:spPr>
        <p:txBody>
          <a:bodyPr wrap="none" rtlCol="0">
            <a:spAutoFit/>
          </a:bodyPr>
          <a:lstStyle/>
          <a:p>
            <a:r>
              <a:rPr lang="nl-BE" dirty="0"/>
              <a:t>ft 2021-001</a:t>
            </a:r>
          </a:p>
        </p:txBody>
      </p:sp>
      <p:sp>
        <p:nvSpPr>
          <p:cNvPr id="13" name="TextBox 12">
            <a:extLst>
              <a:ext uri="{FF2B5EF4-FFF2-40B4-BE49-F238E27FC236}">
                <a16:creationId xmlns:a16="http://schemas.microsoft.com/office/drawing/2014/main" id="{7D32319B-3AB4-4354-9ED9-564A733CEF02}"/>
              </a:ext>
            </a:extLst>
          </p:cNvPr>
          <p:cNvSpPr txBox="1"/>
          <p:nvPr/>
        </p:nvSpPr>
        <p:spPr>
          <a:xfrm>
            <a:off x="5769616" y="1640372"/>
            <a:ext cx="674159" cy="369332"/>
          </a:xfrm>
          <a:prstGeom prst="rect">
            <a:avLst/>
          </a:prstGeom>
          <a:noFill/>
        </p:spPr>
        <p:txBody>
          <a:bodyPr wrap="none" rtlCol="0">
            <a:spAutoFit/>
          </a:bodyPr>
          <a:lstStyle/>
          <a:p>
            <a:r>
              <a:rPr lang="nl-BE" b="1" dirty="0"/>
              <a:t>Kl.nr.</a:t>
            </a:r>
          </a:p>
        </p:txBody>
      </p:sp>
      <p:sp>
        <p:nvSpPr>
          <p:cNvPr id="14" name="TextBox 13">
            <a:extLst>
              <a:ext uri="{FF2B5EF4-FFF2-40B4-BE49-F238E27FC236}">
                <a16:creationId xmlns:a16="http://schemas.microsoft.com/office/drawing/2014/main" id="{90D1CD51-7EDB-42CF-B4D8-C8205512C54B}"/>
              </a:ext>
            </a:extLst>
          </p:cNvPr>
          <p:cNvSpPr txBox="1"/>
          <p:nvPr/>
        </p:nvSpPr>
        <p:spPr>
          <a:xfrm>
            <a:off x="5788057" y="2168767"/>
            <a:ext cx="655949" cy="369332"/>
          </a:xfrm>
          <a:prstGeom prst="rect">
            <a:avLst/>
          </a:prstGeom>
          <a:noFill/>
        </p:spPr>
        <p:txBody>
          <a:bodyPr wrap="none" rtlCol="0">
            <a:spAutoFit/>
          </a:bodyPr>
          <a:lstStyle/>
          <a:p>
            <a:r>
              <a:rPr lang="nl-BE" dirty="0"/>
              <a:t>K001</a:t>
            </a:r>
          </a:p>
        </p:txBody>
      </p:sp>
      <p:sp>
        <p:nvSpPr>
          <p:cNvPr id="15" name="TextBox 14">
            <a:extLst>
              <a:ext uri="{FF2B5EF4-FFF2-40B4-BE49-F238E27FC236}">
                <a16:creationId xmlns:a16="http://schemas.microsoft.com/office/drawing/2014/main" id="{EA425E89-69CC-4AB8-A17E-968E145301E5}"/>
              </a:ext>
            </a:extLst>
          </p:cNvPr>
          <p:cNvSpPr txBox="1"/>
          <p:nvPr/>
        </p:nvSpPr>
        <p:spPr>
          <a:xfrm>
            <a:off x="3306096" y="1939988"/>
            <a:ext cx="652743" cy="369332"/>
          </a:xfrm>
          <a:prstGeom prst="rect">
            <a:avLst/>
          </a:prstGeom>
          <a:noFill/>
        </p:spPr>
        <p:txBody>
          <a:bodyPr wrap="none" rtlCol="0">
            <a:spAutoFit/>
          </a:bodyPr>
          <a:lstStyle/>
          <a:p>
            <a:r>
              <a:rPr lang="nl-BE" dirty="0"/>
              <a:t>1500</a:t>
            </a:r>
          </a:p>
        </p:txBody>
      </p:sp>
      <p:sp>
        <p:nvSpPr>
          <p:cNvPr id="16" name="TextBox 15">
            <a:extLst>
              <a:ext uri="{FF2B5EF4-FFF2-40B4-BE49-F238E27FC236}">
                <a16:creationId xmlns:a16="http://schemas.microsoft.com/office/drawing/2014/main" id="{272C1902-9D00-4F69-BF38-80F0D7BE51C1}"/>
              </a:ext>
            </a:extLst>
          </p:cNvPr>
          <p:cNvSpPr txBox="1"/>
          <p:nvPr/>
        </p:nvSpPr>
        <p:spPr>
          <a:xfrm>
            <a:off x="5787826" y="2721286"/>
            <a:ext cx="655949" cy="369332"/>
          </a:xfrm>
          <a:prstGeom prst="rect">
            <a:avLst/>
          </a:prstGeom>
          <a:noFill/>
        </p:spPr>
        <p:txBody>
          <a:bodyPr wrap="none" rtlCol="0">
            <a:spAutoFit/>
          </a:bodyPr>
          <a:lstStyle/>
          <a:p>
            <a:r>
              <a:rPr lang="nl-BE" dirty="0"/>
              <a:t>K002</a:t>
            </a:r>
          </a:p>
        </p:txBody>
      </p:sp>
      <p:sp>
        <p:nvSpPr>
          <p:cNvPr id="17" name="TextBox 16">
            <a:extLst>
              <a:ext uri="{FF2B5EF4-FFF2-40B4-BE49-F238E27FC236}">
                <a16:creationId xmlns:a16="http://schemas.microsoft.com/office/drawing/2014/main" id="{2B08105F-B975-45B6-B702-29698405082E}"/>
              </a:ext>
            </a:extLst>
          </p:cNvPr>
          <p:cNvSpPr txBox="1"/>
          <p:nvPr/>
        </p:nvSpPr>
        <p:spPr>
          <a:xfrm>
            <a:off x="5795886" y="3297158"/>
            <a:ext cx="655949" cy="369332"/>
          </a:xfrm>
          <a:prstGeom prst="rect">
            <a:avLst/>
          </a:prstGeom>
          <a:noFill/>
        </p:spPr>
        <p:txBody>
          <a:bodyPr wrap="none" rtlCol="0">
            <a:spAutoFit/>
          </a:bodyPr>
          <a:lstStyle/>
          <a:p>
            <a:r>
              <a:rPr lang="nl-BE" dirty="0"/>
              <a:t>K003</a:t>
            </a:r>
          </a:p>
        </p:txBody>
      </p:sp>
      <p:sp>
        <p:nvSpPr>
          <p:cNvPr id="18" name="TextBox 17">
            <a:extLst>
              <a:ext uri="{FF2B5EF4-FFF2-40B4-BE49-F238E27FC236}">
                <a16:creationId xmlns:a16="http://schemas.microsoft.com/office/drawing/2014/main" id="{0BB015D7-1B3F-48D2-BB9C-57DD3A0FDF90}"/>
              </a:ext>
            </a:extLst>
          </p:cNvPr>
          <p:cNvSpPr txBox="1"/>
          <p:nvPr/>
        </p:nvSpPr>
        <p:spPr>
          <a:xfrm>
            <a:off x="5788060" y="3830436"/>
            <a:ext cx="655949" cy="369332"/>
          </a:xfrm>
          <a:prstGeom prst="rect">
            <a:avLst/>
          </a:prstGeom>
          <a:noFill/>
        </p:spPr>
        <p:txBody>
          <a:bodyPr wrap="none" rtlCol="0">
            <a:spAutoFit/>
          </a:bodyPr>
          <a:lstStyle/>
          <a:p>
            <a:r>
              <a:rPr lang="nl-BE" dirty="0"/>
              <a:t>K001</a:t>
            </a:r>
          </a:p>
        </p:txBody>
      </p:sp>
      <p:sp>
        <p:nvSpPr>
          <p:cNvPr id="19" name="TextBox 18">
            <a:extLst>
              <a:ext uri="{FF2B5EF4-FFF2-40B4-BE49-F238E27FC236}">
                <a16:creationId xmlns:a16="http://schemas.microsoft.com/office/drawing/2014/main" id="{C769980B-AC1C-42D1-93AD-F2DCB1860B2E}"/>
              </a:ext>
            </a:extLst>
          </p:cNvPr>
          <p:cNvSpPr txBox="1"/>
          <p:nvPr/>
        </p:nvSpPr>
        <p:spPr>
          <a:xfrm>
            <a:off x="5778720" y="4390317"/>
            <a:ext cx="655949" cy="369332"/>
          </a:xfrm>
          <a:prstGeom prst="rect">
            <a:avLst/>
          </a:prstGeom>
          <a:noFill/>
        </p:spPr>
        <p:txBody>
          <a:bodyPr wrap="none" rtlCol="0">
            <a:spAutoFit/>
          </a:bodyPr>
          <a:lstStyle/>
          <a:p>
            <a:r>
              <a:rPr lang="nl-BE" dirty="0"/>
              <a:t>K002</a:t>
            </a:r>
          </a:p>
        </p:txBody>
      </p:sp>
      <p:sp>
        <p:nvSpPr>
          <p:cNvPr id="21" name="TextBox 20">
            <a:extLst>
              <a:ext uri="{FF2B5EF4-FFF2-40B4-BE49-F238E27FC236}">
                <a16:creationId xmlns:a16="http://schemas.microsoft.com/office/drawing/2014/main" id="{7C739056-E10E-45F2-893B-778B00BA910F}"/>
              </a:ext>
            </a:extLst>
          </p:cNvPr>
          <p:cNvSpPr txBox="1"/>
          <p:nvPr/>
        </p:nvSpPr>
        <p:spPr>
          <a:xfrm>
            <a:off x="922563" y="4681769"/>
            <a:ext cx="8645979" cy="2308324"/>
          </a:xfrm>
          <a:prstGeom prst="rect">
            <a:avLst/>
          </a:prstGeom>
          <a:noFill/>
        </p:spPr>
        <p:txBody>
          <a:bodyPr wrap="square">
            <a:spAutoFit/>
          </a:bodyPr>
          <a:lstStyle/>
          <a:p>
            <a:r>
              <a:rPr lang="nl-BE" dirty="0"/>
              <a:t>700000	Verkoop				ft 2021-006				-2400</a:t>
            </a:r>
          </a:p>
          <a:p>
            <a:r>
              <a:rPr lang="nl-BE" dirty="0"/>
              <a:t>400000	Handelsvordering 		ft 2021-006	      K004 		 2400</a:t>
            </a:r>
          </a:p>
          <a:p>
            <a:r>
              <a:rPr lang="nl-BE" dirty="0"/>
              <a:t>700000	Verkoop				ft 2021-007				-1900</a:t>
            </a:r>
          </a:p>
          <a:p>
            <a:r>
              <a:rPr lang="nl-BE" dirty="0"/>
              <a:t>400000	Handelsvordering 		ft 2021-007	      K001		 1900</a:t>
            </a:r>
          </a:p>
          <a:p>
            <a:r>
              <a:rPr lang="nl-BE" dirty="0"/>
              <a:t>700000	Verkoop				ft 2021-008				-1200</a:t>
            </a:r>
          </a:p>
          <a:p>
            <a:r>
              <a:rPr lang="nl-BE" dirty="0"/>
              <a:t>400000	Handelsvordering 		ft 2021-008	      K003		 1200</a:t>
            </a:r>
          </a:p>
          <a:p>
            <a:r>
              <a:rPr lang="nl-BE" dirty="0"/>
              <a:t>700000	Verkoop				ft 2021-009				  -700</a:t>
            </a:r>
          </a:p>
          <a:p>
            <a:r>
              <a:rPr lang="nl-BE" dirty="0"/>
              <a:t>400000	Handelsvordering 		ft 2021-009	      K002		   700</a:t>
            </a:r>
          </a:p>
        </p:txBody>
      </p:sp>
    </p:spTree>
    <p:extLst>
      <p:ext uri="{BB962C8B-B14F-4D97-AF65-F5344CB8AC3E}">
        <p14:creationId xmlns:p14="http://schemas.microsoft.com/office/powerpoint/2010/main" val="304410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0" presetClass="exit" presetSubtype="0" fill="hold" grpId="1" nodeType="with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
                                            <p:txEl>
                                              <p:pRg st="5" end="5"/>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8">
                                            <p:txEl>
                                              <p:pRg st="7" end="7"/>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8">
                                            <p:txEl>
                                              <p:pRg st="9" end="9"/>
                                            </p:txEl>
                                          </p:spTgt>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21">
                                            <p:txEl>
                                              <p:pRg st="0" end="0"/>
                                            </p:txEl>
                                          </p:spTgt>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1">
                                            <p:txEl>
                                              <p:pRg st="2" end="2"/>
                                            </p:txEl>
                                          </p:spTgt>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21">
                                            <p:txEl>
                                              <p:pRg st="4" end="4"/>
                                            </p:txEl>
                                          </p:spTgt>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21">
                                            <p:txEl>
                                              <p:pRg st="6" end="6"/>
                                            </p:txEl>
                                          </p:spTgt>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4" grpId="0"/>
      <p:bldP spid="15" grpId="0"/>
      <p:bldP spid="15" grpId="1"/>
      <p:bldP spid="16" grpId="0"/>
      <p:bldP spid="17" grpId="0"/>
      <p:bldP spid="18" grpId="0"/>
      <p:bldP spid="1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0" y="190500"/>
            <a:ext cx="7010400" cy="1152525"/>
          </a:xfrm>
        </p:spPr>
        <p:txBody>
          <a:bodyPr>
            <a:normAutofit/>
          </a:bodyPr>
          <a:lstStyle/>
          <a:p>
            <a:br>
              <a:rPr lang="nl-BE" sz="2000" b="1"/>
            </a:br>
            <a:r>
              <a:rPr lang="nl-BE" sz="2000" b="1"/>
              <a:t>Klanten en leveranciers…</a:t>
            </a:r>
            <a:br>
              <a:rPr lang="nl-BE" sz="2000" b="1"/>
            </a:br>
            <a:r>
              <a:rPr lang="nl-BE" sz="3600" b="1"/>
              <a:t>SUBGROOTBOEKEN</a:t>
            </a:r>
            <a:endParaRPr lang="nl-NL" sz="2400" b="1"/>
          </a:p>
        </p:txBody>
      </p:sp>
      <p:pic>
        <p:nvPicPr>
          <p:cNvPr id="2" name="Picture 1">
            <a:extLst>
              <a:ext uri="{FF2B5EF4-FFF2-40B4-BE49-F238E27FC236}">
                <a16:creationId xmlns:a16="http://schemas.microsoft.com/office/drawing/2014/main" id="{63BB8AE2-F832-4550-801D-C77FA2C6065C}"/>
              </a:ext>
            </a:extLst>
          </p:cNvPr>
          <p:cNvPicPr>
            <a:picLocks noChangeAspect="1"/>
          </p:cNvPicPr>
          <p:nvPr/>
        </p:nvPicPr>
        <p:blipFill>
          <a:blip r:embed="rId2"/>
          <a:stretch>
            <a:fillRect/>
          </a:stretch>
        </p:blipFill>
        <p:spPr>
          <a:xfrm>
            <a:off x="1167491" y="1505227"/>
            <a:ext cx="6941004" cy="5162273"/>
          </a:xfrm>
          <a:prstGeom prst="rect">
            <a:avLst/>
          </a:prstGeom>
        </p:spPr>
      </p:pic>
      <p:sp>
        <p:nvSpPr>
          <p:cNvPr id="3" name="Rectangle 2">
            <a:extLst>
              <a:ext uri="{FF2B5EF4-FFF2-40B4-BE49-F238E27FC236}">
                <a16:creationId xmlns:a16="http://schemas.microsoft.com/office/drawing/2014/main" id="{B44D70CC-1F78-4545-914E-4171F655486F}"/>
              </a:ext>
            </a:extLst>
          </p:cNvPr>
          <p:cNvSpPr/>
          <p:nvPr/>
        </p:nvSpPr>
        <p:spPr>
          <a:xfrm>
            <a:off x="7584621" y="1404257"/>
            <a:ext cx="734786" cy="52632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Rectangle 19">
            <a:extLst>
              <a:ext uri="{FF2B5EF4-FFF2-40B4-BE49-F238E27FC236}">
                <a16:creationId xmlns:a16="http://schemas.microsoft.com/office/drawing/2014/main" id="{2776B449-1592-4BB8-A286-2CB69506ED9E}"/>
              </a:ext>
            </a:extLst>
          </p:cNvPr>
          <p:cNvSpPr/>
          <p:nvPr/>
        </p:nvSpPr>
        <p:spPr>
          <a:xfrm>
            <a:off x="7083880" y="1428749"/>
            <a:ext cx="1325334" cy="52632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Rectangle 21">
            <a:extLst>
              <a:ext uri="{FF2B5EF4-FFF2-40B4-BE49-F238E27FC236}">
                <a16:creationId xmlns:a16="http://schemas.microsoft.com/office/drawing/2014/main" id="{D9E93911-C20E-4647-8430-B6D81A75D1BD}"/>
              </a:ext>
            </a:extLst>
          </p:cNvPr>
          <p:cNvSpPr/>
          <p:nvPr/>
        </p:nvSpPr>
        <p:spPr>
          <a:xfrm>
            <a:off x="6591303" y="1343025"/>
            <a:ext cx="1385206" cy="53489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Rectangle 22">
            <a:extLst>
              <a:ext uri="{FF2B5EF4-FFF2-40B4-BE49-F238E27FC236}">
                <a16:creationId xmlns:a16="http://schemas.microsoft.com/office/drawing/2014/main" id="{FB56C0CF-F267-462F-9CB6-77E37BD80A9B}"/>
              </a:ext>
            </a:extLst>
          </p:cNvPr>
          <p:cNvSpPr/>
          <p:nvPr/>
        </p:nvSpPr>
        <p:spPr>
          <a:xfrm>
            <a:off x="6054497" y="1343024"/>
            <a:ext cx="1385206" cy="53489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6" name="Straight Arrow Connector 5">
            <a:extLst>
              <a:ext uri="{FF2B5EF4-FFF2-40B4-BE49-F238E27FC236}">
                <a16:creationId xmlns:a16="http://schemas.microsoft.com/office/drawing/2014/main" id="{7F96569C-77C1-4566-9748-FB3E884DAC21}"/>
              </a:ext>
            </a:extLst>
          </p:cNvPr>
          <p:cNvCxnSpPr/>
          <p:nvPr/>
        </p:nvCxnSpPr>
        <p:spPr>
          <a:xfrm>
            <a:off x="5608864" y="2130879"/>
            <a:ext cx="35106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E33229E-48DF-4D28-BAFA-FB25A3643F6D}"/>
              </a:ext>
            </a:extLst>
          </p:cNvPr>
          <p:cNvCxnSpPr/>
          <p:nvPr/>
        </p:nvCxnSpPr>
        <p:spPr>
          <a:xfrm>
            <a:off x="5608864" y="3589564"/>
            <a:ext cx="35106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7D3D6C-369B-49DA-A1EA-EA43F322E64B}"/>
              </a:ext>
            </a:extLst>
          </p:cNvPr>
          <p:cNvCxnSpPr/>
          <p:nvPr/>
        </p:nvCxnSpPr>
        <p:spPr>
          <a:xfrm>
            <a:off x="5608864" y="5080907"/>
            <a:ext cx="35106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3D19CE3-F1AD-4EFA-9D64-0CBA84409DE5}"/>
              </a:ext>
            </a:extLst>
          </p:cNvPr>
          <p:cNvCxnSpPr>
            <a:cxnSpLocks/>
          </p:cNvCxnSpPr>
          <p:nvPr/>
        </p:nvCxnSpPr>
        <p:spPr>
          <a:xfrm>
            <a:off x="5608864" y="2618015"/>
            <a:ext cx="98243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AA65EE2-6AB2-48C0-86F3-38327B7B85F0}"/>
              </a:ext>
            </a:extLst>
          </p:cNvPr>
          <p:cNvCxnSpPr>
            <a:cxnSpLocks/>
          </p:cNvCxnSpPr>
          <p:nvPr/>
        </p:nvCxnSpPr>
        <p:spPr>
          <a:xfrm>
            <a:off x="5619068" y="4084865"/>
            <a:ext cx="97223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16509C3-C75E-4852-8B87-EA93B07B7AD7}"/>
              </a:ext>
            </a:extLst>
          </p:cNvPr>
          <p:cNvCxnSpPr>
            <a:cxnSpLocks/>
          </p:cNvCxnSpPr>
          <p:nvPr/>
        </p:nvCxnSpPr>
        <p:spPr>
          <a:xfrm>
            <a:off x="5592537" y="6052458"/>
            <a:ext cx="99876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2383185-6929-4462-90B6-4D1D7CEF45D7}"/>
              </a:ext>
            </a:extLst>
          </p:cNvPr>
          <p:cNvCxnSpPr>
            <a:cxnSpLocks/>
          </p:cNvCxnSpPr>
          <p:nvPr/>
        </p:nvCxnSpPr>
        <p:spPr>
          <a:xfrm>
            <a:off x="5592537" y="3096987"/>
            <a:ext cx="149134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B6D6A9-DD89-4B4D-9A16-3A0FBEF5F038}"/>
              </a:ext>
            </a:extLst>
          </p:cNvPr>
          <p:cNvCxnSpPr>
            <a:cxnSpLocks/>
          </p:cNvCxnSpPr>
          <p:nvPr/>
        </p:nvCxnSpPr>
        <p:spPr>
          <a:xfrm>
            <a:off x="5619068" y="5576209"/>
            <a:ext cx="146481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F9EEAFF-A093-453C-9C3F-FA6439F18198}"/>
              </a:ext>
            </a:extLst>
          </p:cNvPr>
          <p:cNvCxnSpPr>
            <a:cxnSpLocks/>
          </p:cNvCxnSpPr>
          <p:nvPr/>
        </p:nvCxnSpPr>
        <p:spPr>
          <a:xfrm>
            <a:off x="5640841" y="4593774"/>
            <a:ext cx="194378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00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3"/>
                                        </p:tgtEl>
                                      </p:cBhvr>
                                    </p:animEffect>
                                    <p:set>
                                      <p:cBhvr>
                                        <p:cTn id="54" dur="1" fill="hold">
                                          <p:stCondLst>
                                            <p:cond delay="499"/>
                                          </p:stCondLst>
                                        </p:cTn>
                                        <p:tgtEl>
                                          <p:spTgt spid="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4140795" y="2996952"/>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 name="Text Box 57"/>
          <p:cNvSpPr txBox="1">
            <a:spLocks noChangeArrowheads="1"/>
          </p:cNvSpPr>
          <p:nvPr/>
        </p:nvSpPr>
        <p:spPr bwMode="auto">
          <a:xfrm>
            <a:off x="4140795" y="2544632"/>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10" name="Text Box 58"/>
          <p:cNvSpPr txBox="1">
            <a:spLocks noChangeArrowheads="1"/>
          </p:cNvSpPr>
          <p:nvPr/>
        </p:nvSpPr>
        <p:spPr bwMode="auto">
          <a:xfrm>
            <a:off x="4140795" y="3356992"/>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4140795" y="3588413"/>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2984356" y="4381625"/>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5" name="TextBox 24"/>
          <p:cNvSpPr txBox="1"/>
          <p:nvPr/>
        </p:nvSpPr>
        <p:spPr>
          <a:xfrm>
            <a:off x="3682013" y="2123564"/>
            <a:ext cx="889987" cy="369332"/>
          </a:xfrm>
          <a:prstGeom prst="rect">
            <a:avLst/>
          </a:prstGeom>
          <a:noFill/>
        </p:spPr>
        <p:txBody>
          <a:bodyPr wrap="none" rtlCol="0">
            <a:spAutoFit/>
          </a:bodyPr>
          <a:lstStyle/>
          <a:p>
            <a:r>
              <a:rPr lang="nl-BE" dirty="0"/>
              <a:t>Balans</a:t>
            </a:r>
          </a:p>
        </p:txBody>
      </p:sp>
      <p:sp>
        <p:nvSpPr>
          <p:cNvPr id="26" name="TextBox 25"/>
          <p:cNvSpPr txBox="1"/>
          <p:nvPr/>
        </p:nvSpPr>
        <p:spPr>
          <a:xfrm>
            <a:off x="899592" y="2708920"/>
            <a:ext cx="1791965" cy="369332"/>
          </a:xfrm>
          <a:prstGeom prst="rect">
            <a:avLst/>
          </a:prstGeom>
          <a:noFill/>
        </p:spPr>
        <p:txBody>
          <a:bodyPr wrap="none" rtlCol="0">
            <a:spAutoFit/>
          </a:bodyPr>
          <a:lstStyle/>
          <a:p>
            <a:r>
              <a:rPr lang="nl-BE" dirty="0"/>
              <a:t>VASTE ACTIVA</a:t>
            </a:r>
          </a:p>
        </p:txBody>
      </p:sp>
      <p:sp>
        <p:nvSpPr>
          <p:cNvPr id="27" name="TextBox 26"/>
          <p:cNvSpPr txBox="1"/>
          <p:nvPr/>
        </p:nvSpPr>
        <p:spPr>
          <a:xfrm>
            <a:off x="899591" y="3645024"/>
            <a:ext cx="1791965" cy="646331"/>
          </a:xfrm>
          <a:prstGeom prst="rect">
            <a:avLst/>
          </a:prstGeom>
          <a:noFill/>
        </p:spPr>
        <p:txBody>
          <a:bodyPr wrap="square" rtlCol="0">
            <a:spAutoFit/>
          </a:bodyPr>
          <a:lstStyle/>
          <a:p>
            <a:r>
              <a:rPr lang="nl-BE" dirty="0"/>
              <a:t>VLOTTENDE ACTIVA</a:t>
            </a:r>
          </a:p>
        </p:txBody>
      </p:sp>
      <p:sp>
        <p:nvSpPr>
          <p:cNvPr id="31" name="Right Brace 30"/>
          <p:cNvSpPr/>
          <p:nvPr/>
        </p:nvSpPr>
        <p:spPr>
          <a:xfrm rot="10800000">
            <a:off x="2627784" y="2560340"/>
            <a:ext cx="139825" cy="703430"/>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32" name="Right Brace 31"/>
          <p:cNvSpPr/>
          <p:nvPr/>
        </p:nvSpPr>
        <p:spPr>
          <a:xfrm rot="10800000">
            <a:off x="2621642" y="3268068"/>
            <a:ext cx="139825" cy="1364125"/>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8" name="Freeform: Shape 47">
            <a:extLst>
              <a:ext uri="{FF2B5EF4-FFF2-40B4-BE49-F238E27FC236}">
                <a16:creationId xmlns:a16="http://schemas.microsoft.com/office/drawing/2014/main" id="{188CA54C-0445-4513-A1AE-8B6748E72FBA}"/>
              </a:ext>
            </a:extLst>
          </p:cNvPr>
          <p:cNvSpPr/>
          <p:nvPr/>
        </p:nvSpPr>
        <p:spPr>
          <a:xfrm>
            <a:off x="2992582" y="3010395"/>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4916262" y="3234131"/>
            <a:ext cx="1013483" cy="369332"/>
          </a:xfrm>
          <a:prstGeom prst="rect">
            <a:avLst/>
          </a:prstGeom>
          <a:noFill/>
        </p:spPr>
        <p:txBody>
          <a:bodyPr wrap="none" rtlCol="0">
            <a:spAutoFit/>
          </a:bodyPr>
          <a:lstStyle/>
          <a:p>
            <a:r>
              <a:rPr lang="nl-BE" dirty="0">
                <a:solidFill>
                  <a:srgbClr val="00B050"/>
                </a:solidFill>
              </a:rPr>
              <a:t>Net-cash</a:t>
            </a:r>
          </a:p>
        </p:txBody>
      </p:sp>
      <p:sp>
        <p:nvSpPr>
          <p:cNvPr id="92" name="TextBox 91">
            <a:extLst>
              <a:ext uri="{FF2B5EF4-FFF2-40B4-BE49-F238E27FC236}">
                <a16:creationId xmlns:a16="http://schemas.microsoft.com/office/drawing/2014/main" id="{3BF2AF88-27AE-4A0F-A2A2-FC95706ABFFD}"/>
              </a:ext>
            </a:extLst>
          </p:cNvPr>
          <p:cNvSpPr txBox="1"/>
          <p:nvPr/>
        </p:nvSpPr>
        <p:spPr>
          <a:xfrm>
            <a:off x="2913179" y="4570241"/>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94" name="Freeform: Shape 93">
            <a:extLst>
              <a:ext uri="{FF2B5EF4-FFF2-40B4-BE49-F238E27FC236}">
                <a16:creationId xmlns:a16="http://schemas.microsoft.com/office/drawing/2014/main" id="{A9C10B4B-2294-43B5-A0D3-4D8AD6731EEB}"/>
              </a:ext>
            </a:extLst>
          </p:cNvPr>
          <p:cNvSpPr/>
          <p:nvPr/>
        </p:nvSpPr>
        <p:spPr>
          <a:xfrm>
            <a:off x="2974769" y="3265714"/>
            <a:ext cx="1163782" cy="111034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10343">
                <a:moveTo>
                  <a:pt x="5937" y="0"/>
                </a:moveTo>
                <a:lnTo>
                  <a:pt x="1163782" y="5938"/>
                </a:lnTo>
                <a:lnTo>
                  <a:pt x="1140031" y="581891"/>
                </a:lnTo>
                <a:lnTo>
                  <a:pt x="896587" y="1110343"/>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5" name="Freeform: Shape 94">
            <a:extLst>
              <a:ext uri="{FF2B5EF4-FFF2-40B4-BE49-F238E27FC236}">
                <a16:creationId xmlns:a16="http://schemas.microsoft.com/office/drawing/2014/main" id="{873F4D73-845A-42CC-BA9A-1EF19FE1D19B}"/>
              </a:ext>
            </a:extLst>
          </p:cNvPr>
          <p:cNvSpPr/>
          <p:nvPr/>
        </p:nvSpPr>
        <p:spPr>
          <a:xfrm>
            <a:off x="3996046" y="3840239"/>
            <a:ext cx="1306286" cy="801584"/>
          </a:xfrm>
          <a:custGeom>
            <a:avLst/>
            <a:gdLst>
              <a:gd name="connsiteX0" fmla="*/ 0 w 1306286"/>
              <a:gd name="connsiteY0" fmla="*/ 522514 h 801584"/>
              <a:gd name="connsiteX1" fmla="*/ 154379 w 1306286"/>
              <a:gd name="connsiteY1" fmla="*/ 522514 h 801584"/>
              <a:gd name="connsiteX2" fmla="*/ 160317 w 1306286"/>
              <a:gd name="connsiteY2" fmla="*/ 795647 h 801584"/>
              <a:gd name="connsiteX3" fmla="*/ 1288473 w 1306286"/>
              <a:gd name="connsiteY3" fmla="*/ 801584 h 801584"/>
              <a:gd name="connsiteX4" fmla="*/ 1306286 w 1306286"/>
              <a:gd name="connsiteY4" fmla="*/ 0 h 801584"/>
              <a:gd name="connsiteX5" fmla="*/ 285008 w 1306286"/>
              <a:gd name="connsiteY5" fmla="*/ 17813 h 801584"/>
              <a:gd name="connsiteX6" fmla="*/ 0 w 1306286"/>
              <a:gd name="connsiteY6" fmla="*/ 522514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286" h="801584">
                <a:moveTo>
                  <a:pt x="0" y="522514"/>
                </a:moveTo>
                <a:lnTo>
                  <a:pt x="154379" y="522514"/>
                </a:lnTo>
                <a:lnTo>
                  <a:pt x="160317" y="795647"/>
                </a:lnTo>
                <a:lnTo>
                  <a:pt x="1288473" y="801584"/>
                </a:lnTo>
                <a:lnTo>
                  <a:pt x="1306286" y="0"/>
                </a:lnTo>
                <a:lnTo>
                  <a:pt x="285008" y="17813"/>
                </a:lnTo>
                <a:lnTo>
                  <a:pt x="0" y="522514"/>
                </a:lnTo>
                <a:close/>
              </a:path>
            </a:pathLst>
          </a:custGeom>
          <a:solidFill>
            <a:srgbClr val="4472C4">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tangle 95">
            <a:extLst>
              <a:ext uri="{FF2B5EF4-FFF2-40B4-BE49-F238E27FC236}">
                <a16:creationId xmlns:a16="http://schemas.microsoft.com/office/drawing/2014/main" id="{0669F2CF-8FEF-4E75-8DF2-0165C2EE9541}"/>
              </a:ext>
            </a:extLst>
          </p:cNvPr>
          <p:cNvSpPr/>
          <p:nvPr/>
        </p:nvSpPr>
        <p:spPr>
          <a:xfrm>
            <a:off x="2986994" y="2549549"/>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90139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92" grpId="0"/>
      <p:bldP spid="94" grpId="0" animBg="1"/>
      <p:bldP spid="95" grpId="0" animBg="1"/>
      <p:bldP spid="9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0" y="190500"/>
            <a:ext cx="7010400" cy="1152525"/>
          </a:xfrm>
        </p:spPr>
        <p:txBody>
          <a:bodyPr>
            <a:normAutofit/>
          </a:bodyPr>
          <a:lstStyle/>
          <a:p>
            <a:br>
              <a:rPr lang="nl-BE" sz="2000" b="1"/>
            </a:br>
            <a:r>
              <a:rPr lang="nl-BE" sz="2000" b="1"/>
              <a:t>Klanten en leveranciers…</a:t>
            </a:r>
            <a:br>
              <a:rPr lang="nl-BE" sz="2000" b="1"/>
            </a:br>
            <a:r>
              <a:rPr lang="nl-BE" sz="3600" b="1"/>
              <a:t>SUBGROOTBOEKEN</a:t>
            </a:r>
            <a:endParaRPr lang="nl-NL" sz="2400" b="1"/>
          </a:p>
        </p:txBody>
      </p:sp>
      <p:pic>
        <p:nvPicPr>
          <p:cNvPr id="2" name="Picture 1">
            <a:extLst>
              <a:ext uri="{FF2B5EF4-FFF2-40B4-BE49-F238E27FC236}">
                <a16:creationId xmlns:a16="http://schemas.microsoft.com/office/drawing/2014/main" id="{63BB8AE2-F832-4550-801D-C77FA2C6065C}"/>
              </a:ext>
            </a:extLst>
          </p:cNvPr>
          <p:cNvPicPr>
            <a:picLocks noChangeAspect="1"/>
          </p:cNvPicPr>
          <p:nvPr/>
        </p:nvPicPr>
        <p:blipFill>
          <a:blip r:embed="rId2"/>
          <a:stretch>
            <a:fillRect/>
          </a:stretch>
        </p:blipFill>
        <p:spPr>
          <a:xfrm>
            <a:off x="1167491" y="1505227"/>
            <a:ext cx="6941004" cy="5162273"/>
          </a:xfrm>
          <a:prstGeom prst="rect">
            <a:avLst/>
          </a:prstGeom>
        </p:spPr>
      </p:pic>
      <p:sp>
        <p:nvSpPr>
          <p:cNvPr id="4" name="Rectangle 3">
            <a:extLst>
              <a:ext uri="{FF2B5EF4-FFF2-40B4-BE49-F238E27FC236}">
                <a16:creationId xmlns:a16="http://schemas.microsoft.com/office/drawing/2014/main" id="{E6A4315D-1E2E-4AA2-A62E-1E3AA981178B}"/>
              </a:ext>
            </a:extLst>
          </p:cNvPr>
          <p:cNvSpPr/>
          <p:nvPr/>
        </p:nvSpPr>
        <p:spPr>
          <a:xfrm>
            <a:off x="5992586" y="1445079"/>
            <a:ext cx="2253343" cy="49067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xtBox 4">
            <a:extLst>
              <a:ext uri="{FF2B5EF4-FFF2-40B4-BE49-F238E27FC236}">
                <a16:creationId xmlns:a16="http://schemas.microsoft.com/office/drawing/2014/main" id="{317CE922-C7DF-460C-8817-EABB03F54161}"/>
              </a:ext>
            </a:extLst>
          </p:cNvPr>
          <p:cNvSpPr txBox="1"/>
          <p:nvPr/>
        </p:nvSpPr>
        <p:spPr>
          <a:xfrm>
            <a:off x="6123656" y="1108405"/>
            <a:ext cx="1984839" cy="369332"/>
          </a:xfrm>
          <a:prstGeom prst="rect">
            <a:avLst/>
          </a:prstGeom>
          <a:noFill/>
        </p:spPr>
        <p:txBody>
          <a:bodyPr wrap="none" rtlCol="0">
            <a:spAutoFit/>
          </a:bodyPr>
          <a:lstStyle/>
          <a:p>
            <a:r>
              <a:rPr lang="nl-BE" b="1" dirty="0">
                <a:solidFill>
                  <a:srgbClr val="FF0000"/>
                </a:solidFill>
              </a:rPr>
              <a:t>Klantenhistorieken</a:t>
            </a:r>
          </a:p>
        </p:txBody>
      </p:sp>
    </p:spTree>
    <p:extLst>
      <p:ext uri="{BB962C8B-B14F-4D97-AF65-F5344CB8AC3E}">
        <p14:creationId xmlns:p14="http://schemas.microsoft.com/office/powerpoint/2010/main" val="44737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0" y="190500"/>
            <a:ext cx="7010400" cy="1152525"/>
          </a:xfrm>
        </p:spPr>
        <p:txBody>
          <a:bodyPr>
            <a:normAutofit/>
          </a:bodyPr>
          <a:lstStyle/>
          <a:p>
            <a:br>
              <a:rPr lang="nl-BE" sz="2000" b="1"/>
            </a:br>
            <a:r>
              <a:rPr lang="nl-BE" sz="2000" b="1"/>
              <a:t>Klanten en leveranciers…</a:t>
            </a:r>
            <a:br>
              <a:rPr lang="nl-BE" sz="2000" b="1"/>
            </a:br>
            <a:r>
              <a:rPr lang="nl-BE" sz="3600" b="1"/>
              <a:t>SUBGROOTBOEKEN</a:t>
            </a:r>
            <a:endParaRPr lang="nl-NL" sz="2400" b="1"/>
          </a:p>
        </p:txBody>
      </p:sp>
      <p:pic>
        <p:nvPicPr>
          <p:cNvPr id="2" name="Picture 1">
            <a:extLst>
              <a:ext uri="{FF2B5EF4-FFF2-40B4-BE49-F238E27FC236}">
                <a16:creationId xmlns:a16="http://schemas.microsoft.com/office/drawing/2014/main" id="{63BB8AE2-F832-4550-801D-C77FA2C6065C}"/>
              </a:ext>
            </a:extLst>
          </p:cNvPr>
          <p:cNvPicPr>
            <a:picLocks noChangeAspect="1"/>
          </p:cNvPicPr>
          <p:nvPr/>
        </p:nvPicPr>
        <p:blipFill>
          <a:blip r:embed="rId2"/>
          <a:stretch>
            <a:fillRect/>
          </a:stretch>
        </p:blipFill>
        <p:spPr>
          <a:xfrm>
            <a:off x="1167491" y="1505227"/>
            <a:ext cx="6941004" cy="5162273"/>
          </a:xfrm>
          <a:prstGeom prst="rect">
            <a:avLst/>
          </a:prstGeom>
        </p:spPr>
      </p:pic>
      <p:sp>
        <p:nvSpPr>
          <p:cNvPr id="4" name="Rectangle 3">
            <a:extLst>
              <a:ext uri="{FF2B5EF4-FFF2-40B4-BE49-F238E27FC236}">
                <a16:creationId xmlns:a16="http://schemas.microsoft.com/office/drawing/2014/main" id="{E6A4315D-1E2E-4AA2-A62E-1E3AA981178B}"/>
              </a:ext>
            </a:extLst>
          </p:cNvPr>
          <p:cNvSpPr/>
          <p:nvPr/>
        </p:nvSpPr>
        <p:spPr>
          <a:xfrm flipV="1">
            <a:off x="5992586" y="6351814"/>
            <a:ext cx="2253343" cy="3156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xtBox 4">
            <a:extLst>
              <a:ext uri="{FF2B5EF4-FFF2-40B4-BE49-F238E27FC236}">
                <a16:creationId xmlns:a16="http://schemas.microsoft.com/office/drawing/2014/main" id="{317CE922-C7DF-460C-8817-EABB03F54161}"/>
              </a:ext>
            </a:extLst>
          </p:cNvPr>
          <p:cNvSpPr txBox="1"/>
          <p:nvPr/>
        </p:nvSpPr>
        <p:spPr>
          <a:xfrm>
            <a:off x="4451908" y="6351814"/>
            <a:ext cx="1540678" cy="369332"/>
          </a:xfrm>
          <a:prstGeom prst="rect">
            <a:avLst/>
          </a:prstGeom>
          <a:noFill/>
        </p:spPr>
        <p:txBody>
          <a:bodyPr wrap="none" rtlCol="0">
            <a:spAutoFit/>
          </a:bodyPr>
          <a:lstStyle/>
          <a:p>
            <a:r>
              <a:rPr lang="nl-BE" b="1" dirty="0">
                <a:solidFill>
                  <a:srgbClr val="FF0000"/>
                </a:solidFill>
              </a:rPr>
              <a:t>Klantenbalans</a:t>
            </a:r>
          </a:p>
        </p:txBody>
      </p:sp>
      <p:cxnSp>
        <p:nvCxnSpPr>
          <p:cNvPr id="6" name="Straight Connector 5">
            <a:extLst>
              <a:ext uri="{FF2B5EF4-FFF2-40B4-BE49-F238E27FC236}">
                <a16:creationId xmlns:a16="http://schemas.microsoft.com/office/drawing/2014/main" id="{95068703-47F4-4459-91CB-406588C07B13}"/>
              </a:ext>
            </a:extLst>
          </p:cNvPr>
          <p:cNvCxnSpPr/>
          <p:nvPr/>
        </p:nvCxnSpPr>
        <p:spPr>
          <a:xfrm>
            <a:off x="685800" y="2114548"/>
            <a:ext cx="0" cy="4444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A7B2AC5-E3E0-4C57-8496-F8A1AE083279}"/>
              </a:ext>
            </a:extLst>
          </p:cNvPr>
          <p:cNvCxnSpPr/>
          <p:nvPr/>
        </p:nvCxnSpPr>
        <p:spPr>
          <a:xfrm>
            <a:off x="677636" y="2122713"/>
            <a:ext cx="4898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8AD2A3E-582F-405B-AA56-D2C176D019B6}"/>
              </a:ext>
            </a:extLst>
          </p:cNvPr>
          <p:cNvCxnSpPr/>
          <p:nvPr/>
        </p:nvCxnSpPr>
        <p:spPr>
          <a:xfrm>
            <a:off x="677635" y="2626178"/>
            <a:ext cx="4898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5D7D92B-F15E-4536-BC5B-76E33E1C620C}"/>
              </a:ext>
            </a:extLst>
          </p:cNvPr>
          <p:cNvCxnSpPr/>
          <p:nvPr/>
        </p:nvCxnSpPr>
        <p:spPr>
          <a:xfrm>
            <a:off x="677634" y="3116035"/>
            <a:ext cx="4898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39E9727-6E8C-4C0F-B7A3-C2188A9FF012}"/>
              </a:ext>
            </a:extLst>
          </p:cNvPr>
          <p:cNvCxnSpPr/>
          <p:nvPr/>
        </p:nvCxnSpPr>
        <p:spPr>
          <a:xfrm>
            <a:off x="691240" y="3597727"/>
            <a:ext cx="4898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2D721B6-38A7-4209-BDF1-DF8E694B7FCE}"/>
              </a:ext>
            </a:extLst>
          </p:cNvPr>
          <p:cNvCxnSpPr/>
          <p:nvPr/>
        </p:nvCxnSpPr>
        <p:spPr>
          <a:xfrm>
            <a:off x="685800" y="4086363"/>
            <a:ext cx="4898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64A475-4CAF-46A8-BD92-7D6724016827}"/>
              </a:ext>
            </a:extLst>
          </p:cNvPr>
          <p:cNvCxnSpPr/>
          <p:nvPr/>
        </p:nvCxnSpPr>
        <p:spPr>
          <a:xfrm>
            <a:off x="666747" y="4585606"/>
            <a:ext cx="4898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A859766-AC36-4B97-9E0D-94561583B906}"/>
              </a:ext>
            </a:extLst>
          </p:cNvPr>
          <p:cNvCxnSpPr/>
          <p:nvPr/>
        </p:nvCxnSpPr>
        <p:spPr>
          <a:xfrm>
            <a:off x="677636" y="5083628"/>
            <a:ext cx="4898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8661EDF-7DA4-4B77-AB4D-AAB30ED6C331}"/>
              </a:ext>
            </a:extLst>
          </p:cNvPr>
          <p:cNvCxnSpPr/>
          <p:nvPr/>
        </p:nvCxnSpPr>
        <p:spPr>
          <a:xfrm>
            <a:off x="674912" y="5557154"/>
            <a:ext cx="4898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A11327D-171F-44A2-81F9-20A3C083192B}"/>
              </a:ext>
            </a:extLst>
          </p:cNvPr>
          <p:cNvCxnSpPr/>
          <p:nvPr/>
        </p:nvCxnSpPr>
        <p:spPr>
          <a:xfrm>
            <a:off x="685799" y="6055178"/>
            <a:ext cx="4898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5501A1-C7AA-4B60-8A44-ED7B06EFDAB6}"/>
              </a:ext>
            </a:extLst>
          </p:cNvPr>
          <p:cNvCxnSpPr>
            <a:cxnSpLocks/>
            <a:endCxn id="23" idx="1"/>
          </p:cNvCxnSpPr>
          <p:nvPr/>
        </p:nvCxnSpPr>
        <p:spPr>
          <a:xfrm>
            <a:off x="683076" y="6542313"/>
            <a:ext cx="2362077" cy="0"/>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FCE2CFE-D96E-4FFB-ABCD-DE1D1D47A674}"/>
              </a:ext>
            </a:extLst>
          </p:cNvPr>
          <p:cNvSpPr txBox="1"/>
          <p:nvPr/>
        </p:nvSpPr>
        <p:spPr>
          <a:xfrm>
            <a:off x="3045153" y="6357647"/>
            <a:ext cx="1140056" cy="369332"/>
          </a:xfrm>
          <a:prstGeom prst="rect">
            <a:avLst/>
          </a:prstGeom>
          <a:noFill/>
        </p:spPr>
        <p:txBody>
          <a:bodyPr wrap="none" rtlCol="0">
            <a:spAutoFit/>
          </a:bodyPr>
          <a:lstStyle/>
          <a:p>
            <a:r>
              <a:rPr lang="nl-BE" b="1" dirty="0">
                <a:solidFill>
                  <a:srgbClr val="FF0000"/>
                </a:solidFill>
                <a:latin typeface="Symbol" panose="05050102010706020507" pitchFamily="18" charset="2"/>
              </a:rPr>
              <a:t>S= 13.400</a:t>
            </a:r>
          </a:p>
        </p:txBody>
      </p:sp>
      <p:cxnSp>
        <p:nvCxnSpPr>
          <p:cNvPr id="24" name="Straight Connector 23">
            <a:extLst>
              <a:ext uri="{FF2B5EF4-FFF2-40B4-BE49-F238E27FC236}">
                <a16:creationId xmlns:a16="http://schemas.microsoft.com/office/drawing/2014/main" id="{4BA0E4FF-AD99-4100-BAC0-E6023A802C39}"/>
              </a:ext>
            </a:extLst>
          </p:cNvPr>
          <p:cNvCxnSpPr>
            <a:cxnSpLocks/>
          </p:cNvCxnSpPr>
          <p:nvPr/>
        </p:nvCxnSpPr>
        <p:spPr>
          <a:xfrm flipH="1">
            <a:off x="4098471" y="6558641"/>
            <a:ext cx="353438" cy="0"/>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C00356D-40D3-4A9B-9249-66E8C7F66E64}"/>
              </a:ext>
            </a:extLst>
          </p:cNvPr>
          <p:cNvSpPr txBox="1"/>
          <p:nvPr/>
        </p:nvSpPr>
        <p:spPr>
          <a:xfrm>
            <a:off x="1063905" y="6250943"/>
            <a:ext cx="1788054" cy="369332"/>
          </a:xfrm>
          <a:prstGeom prst="rect">
            <a:avLst/>
          </a:prstGeom>
          <a:noFill/>
        </p:spPr>
        <p:txBody>
          <a:bodyPr wrap="none" rtlCol="0">
            <a:spAutoFit/>
          </a:bodyPr>
          <a:lstStyle/>
          <a:p>
            <a:r>
              <a:rPr lang="nl-BE" b="1" dirty="0" err="1">
                <a:solidFill>
                  <a:srgbClr val="FF0000"/>
                </a:solidFill>
              </a:rPr>
              <a:t>Grootbk</a:t>
            </a:r>
            <a:r>
              <a:rPr lang="nl-BE" b="1" dirty="0">
                <a:solidFill>
                  <a:srgbClr val="FF0000"/>
                </a:solidFill>
              </a:rPr>
              <a:t>. 400000</a:t>
            </a:r>
          </a:p>
        </p:txBody>
      </p:sp>
    </p:spTree>
    <p:extLst>
      <p:ext uri="{BB962C8B-B14F-4D97-AF65-F5344CB8AC3E}">
        <p14:creationId xmlns:p14="http://schemas.microsoft.com/office/powerpoint/2010/main" val="266608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0" y="190500"/>
            <a:ext cx="7010400" cy="1152525"/>
          </a:xfrm>
        </p:spPr>
        <p:txBody>
          <a:bodyPr>
            <a:normAutofit/>
          </a:bodyPr>
          <a:lstStyle/>
          <a:p>
            <a:br>
              <a:rPr lang="nl-BE" sz="2000" b="1"/>
            </a:br>
            <a:br>
              <a:rPr lang="nl-BE" sz="2000" b="1"/>
            </a:br>
            <a:r>
              <a:rPr lang="nl-BE" sz="2000" b="1"/>
              <a:t>Excel is geen Boekhouding </a:t>
            </a:r>
            <a:r>
              <a:rPr lang="nl-BE" sz="3600" b="1"/>
              <a:t>SUBGROOTBOEKEN</a:t>
            </a:r>
            <a:endParaRPr lang="nl-NL" sz="2400" b="1"/>
          </a:p>
        </p:txBody>
      </p:sp>
      <p:sp>
        <p:nvSpPr>
          <p:cNvPr id="174083" name="Rectangle 3"/>
          <p:cNvSpPr>
            <a:spLocks noGrp="1" noChangeArrowheads="1"/>
          </p:cNvSpPr>
          <p:nvPr>
            <p:ph type="body" sz="half" idx="1"/>
          </p:nvPr>
        </p:nvSpPr>
        <p:spPr>
          <a:xfrm>
            <a:off x="1500188" y="1500188"/>
            <a:ext cx="6935787" cy="4114800"/>
          </a:xfrm>
        </p:spPr>
        <p:txBody>
          <a:bodyPr>
            <a:normAutofit/>
          </a:bodyPr>
          <a:lstStyle/>
          <a:p>
            <a:pPr marL="495300" indent="-495300">
              <a:lnSpc>
                <a:spcPct val="80000"/>
              </a:lnSpc>
              <a:buFont typeface="Wingdings" pitchFamily="2" charset="2"/>
              <a:buNone/>
            </a:pPr>
            <a:r>
              <a:rPr lang="nl-NL" sz="1800"/>
              <a:t>Het subgrootboek “klanten” en “leveranciers” kan u in de</a:t>
            </a:r>
          </a:p>
          <a:p>
            <a:pPr marL="495300" indent="-495300">
              <a:lnSpc>
                <a:spcPct val="80000"/>
              </a:lnSpc>
              <a:buFont typeface="Wingdings" pitchFamily="2" charset="2"/>
              <a:buNone/>
            </a:pPr>
            <a:r>
              <a:rPr lang="nl-NL" sz="1800"/>
              <a:t>gebruikelijke boekhoudpakketten worden ter hand gesteld in</a:t>
            </a:r>
          </a:p>
          <a:p>
            <a:pPr marL="495300" indent="-495300">
              <a:lnSpc>
                <a:spcPct val="80000"/>
              </a:lnSpc>
              <a:buFont typeface="Wingdings" pitchFamily="2" charset="2"/>
              <a:buNone/>
            </a:pPr>
            <a:r>
              <a:rPr lang="nl-NL" sz="1800"/>
              <a:t>verschillende vormen:</a:t>
            </a:r>
          </a:p>
          <a:p>
            <a:pPr marL="495300" indent="-495300">
              <a:lnSpc>
                <a:spcPct val="80000"/>
              </a:lnSpc>
            </a:pPr>
            <a:r>
              <a:rPr lang="nl-NL" sz="1800"/>
              <a:t>een </a:t>
            </a:r>
            <a:r>
              <a:rPr lang="nl-NL" sz="1800">
                <a:solidFill>
                  <a:srgbClr val="FF0000"/>
                </a:solidFill>
              </a:rPr>
              <a:t>klantenlijst</a:t>
            </a:r>
            <a:r>
              <a:rPr lang="nl-NL" sz="1800"/>
              <a:t> met enkel de eindtotalen per klant (of leverancier)</a:t>
            </a:r>
          </a:p>
          <a:p>
            <a:pPr marL="495300" indent="-495300">
              <a:lnSpc>
                <a:spcPct val="80000"/>
              </a:lnSpc>
            </a:pPr>
            <a:r>
              <a:rPr lang="nl-NL" sz="1800"/>
              <a:t>de “</a:t>
            </a:r>
            <a:r>
              <a:rPr lang="nl-NL" sz="1800">
                <a:solidFill>
                  <a:srgbClr val="FF0000"/>
                </a:solidFill>
              </a:rPr>
              <a:t>gedetailleerde klantenbalans</a:t>
            </a:r>
            <a:r>
              <a:rPr lang="nl-NL" sz="1800"/>
              <a:t>” een lijst waarop ook de betrokken facturen geïndividualiseerd staan, en dan wel àlle facturen, ook de betaalde.</a:t>
            </a:r>
          </a:p>
          <a:p>
            <a:pPr marL="495300" indent="-495300">
              <a:lnSpc>
                <a:spcPct val="80000"/>
              </a:lnSpc>
            </a:pPr>
            <a:r>
              <a:rPr lang="nl-NL" sz="1800"/>
              <a:t>de “</a:t>
            </a:r>
            <a:r>
              <a:rPr lang="nl-NL" sz="1800">
                <a:solidFill>
                  <a:srgbClr val="FF0000"/>
                </a:solidFill>
              </a:rPr>
              <a:t>gedetailleerde klantenbalans</a:t>
            </a:r>
            <a:r>
              <a:rPr lang="nl-NL" sz="1800"/>
              <a:t>” een lijst waarop nog enkel de niet betaalde facturen voorkomen</a:t>
            </a:r>
          </a:p>
          <a:p>
            <a:pPr marL="495300" indent="-495300">
              <a:lnSpc>
                <a:spcPct val="80000"/>
              </a:lnSpc>
            </a:pPr>
            <a:r>
              <a:rPr lang="nl-NL" sz="1800"/>
              <a:t>een “</a:t>
            </a:r>
            <a:r>
              <a:rPr lang="nl-NL" sz="1800">
                <a:solidFill>
                  <a:srgbClr val="FF0000"/>
                </a:solidFill>
              </a:rPr>
              <a:t>aging”-list</a:t>
            </a:r>
            <a:r>
              <a:rPr lang="nl-NL" sz="1800"/>
              <a:t>: dit een lijst waarop horizontaal in verschillende kolommen de facturen zijn opgesplitst naar hun ouderdom. (Door in de meest rechtse kolom te kijken ziet u dan de oudste bedragen (bvb &gt;360d.) Dit geeft meteen een beeld van de relatieve inbaarheid van de openstaande vorderingen.)</a:t>
            </a:r>
          </a:p>
        </p:txBody>
      </p:sp>
      <p:sp>
        <p:nvSpPr>
          <p:cNvPr id="40964" name="Content Placeholder 4"/>
          <p:cNvSpPr>
            <a:spLocks noGrp="1"/>
          </p:cNvSpPr>
          <p:nvPr>
            <p:ph sz="half" idx="2"/>
          </p:nvPr>
        </p:nvSpPr>
        <p:spPr/>
        <p:txBody>
          <a:bodyPr/>
          <a:lstStyle/>
          <a:p>
            <a:endParaRPr lang="nl-BE"/>
          </a:p>
        </p:txBody>
      </p:sp>
    </p:spTree>
    <p:extLst>
      <p:ext uri="{BB962C8B-B14F-4D97-AF65-F5344CB8AC3E}">
        <p14:creationId xmlns:p14="http://schemas.microsoft.com/office/powerpoint/2010/main" val="2845642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08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08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08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0" y="190500"/>
            <a:ext cx="7010400" cy="1152525"/>
          </a:xfrm>
        </p:spPr>
        <p:txBody>
          <a:bodyPr>
            <a:normAutofit/>
          </a:bodyPr>
          <a:lstStyle/>
          <a:p>
            <a:br>
              <a:rPr lang="nl-BE" sz="2000" b="1"/>
            </a:br>
            <a:br>
              <a:rPr lang="nl-BE" sz="2000" b="1"/>
            </a:br>
            <a:r>
              <a:rPr lang="nl-BE" sz="2000" b="1"/>
              <a:t>Klanten en leveranciers </a:t>
            </a:r>
            <a:r>
              <a:rPr lang="nl-BE" sz="3600" b="1"/>
              <a:t>SUBGROOTBOEKEN</a:t>
            </a:r>
            <a:endParaRPr lang="nl-NL" sz="2400" b="1"/>
          </a:p>
        </p:txBody>
      </p:sp>
      <p:sp>
        <p:nvSpPr>
          <p:cNvPr id="41987" name="Rectangle 3"/>
          <p:cNvSpPr>
            <a:spLocks noGrp="1" noChangeArrowheads="1"/>
          </p:cNvSpPr>
          <p:nvPr>
            <p:ph type="body" sz="half" idx="1"/>
          </p:nvPr>
        </p:nvSpPr>
        <p:spPr>
          <a:xfrm>
            <a:off x="1000125" y="1714500"/>
            <a:ext cx="7786688" cy="4114800"/>
          </a:xfrm>
        </p:spPr>
        <p:txBody>
          <a:bodyPr/>
          <a:lstStyle/>
          <a:p>
            <a:pPr marL="495300" indent="-495300">
              <a:buFont typeface="Wingdings" pitchFamily="2" charset="2"/>
              <a:buNone/>
            </a:pPr>
            <a:r>
              <a:rPr lang="nl-NL" sz="1800"/>
              <a:t>Met enige boekhoudkundige ervaring kan u op de gedetailleerde klantenlijst nagaan of klanten wel </a:t>
            </a:r>
            <a:r>
              <a:rPr lang="nl-NL" sz="1800">
                <a:solidFill>
                  <a:srgbClr val="FF0000"/>
                </a:solidFill>
              </a:rPr>
              <a:t>betaald hebben in geld. </a:t>
            </a:r>
            <a:r>
              <a:rPr lang="nl-NL" sz="1800"/>
              <a:t>(wat u kan zien aan het feit dat de tegenrekening een bankrekening is) </a:t>
            </a:r>
          </a:p>
          <a:p>
            <a:pPr marL="495300" indent="-495300">
              <a:buFont typeface="Wingdings" pitchFamily="2" charset="2"/>
              <a:buNone/>
            </a:pPr>
            <a:endParaRPr lang="nl-NL" sz="1800"/>
          </a:p>
          <a:p>
            <a:pPr marL="495300" indent="-495300">
              <a:buFont typeface="Wingdings" pitchFamily="2" charset="2"/>
              <a:buNone/>
            </a:pPr>
            <a:r>
              <a:rPr lang="nl-NL" sz="1800"/>
              <a:t>dan wel of bvb. intensief met </a:t>
            </a:r>
            <a:r>
              <a:rPr lang="nl-NL" sz="1800">
                <a:solidFill>
                  <a:srgbClr val="FF0000"/>
                </a:solidFill>
              </a:rPr>
              <a:t>compensaties</a:t>
            </a:r>
            <a:r>
              <a:rPr lang="nl-NL" sz="1800"/>
              <a:t> is gewerkt. (Ik kan u niet betalen, maar u mag in mijn magazijn komen uitkiezen wat u kan gebruiken...).</a:t>
            </a:r>
          </a:p>
          <a:p>
            <a:pPr marL="495300" indent="-495300">
              <a:buFont typeface="Wingdings" pitchFamily="2" charset="2"/>
              <a:buNone/>
            </a:pPr>
            <a:endParaRPr lang="nl-BE" sz="1800"/>
          </a:p>
          <a:p>
            <a:pPr marL="495300" indent="-495300">
              <a:buFont typeface="Wingdings" pitchFamily="2" charset="2"/>
              <a:buNone/>
            </a:pPr>
            <a:r>
              <a:rPr lang="nl-BE" sz="1800"/>
              <a:t>Ook of er </a:t>
            </a:r>
            <a:r>
              <a:rPr lang="nl-BE" sz="1800">
                <a:solidFill>
                  <a:srgbClr val="FF0000"/>
                </a:solidFill>
              </a:rPr>
              <a:t>voor de vervaldag</a:t>
            </a:r>
            <a:r>
              <a:rPr lang="nl-BE" sz="1800"/>
              <a:t> betaald is, of na de </a:t>
            </a:r>
            <a:r>
              <a:rPr lang="nl-BE" sz="1800">
                <a:solidFill>
                  <a:srgbClr val="FF0000"/>
                </a:solidFill>
              </a:rPr>
              <a:t>staking van betaling</a:t>
            </a:r>
            <a:r>
              <a:rPr lang="nl-BE" sz="1800"/>
              <a:t> kan worden afgelezen.</a:t>
            </a:r>
          </a:p>
          <a:p>
            <a:pPr marL="495300" indent="-495300">
              <a:buFont typeface="Wingdings" pitchFamily="2" charset="2"/>
              <a:buNone/>
            </a:pPr>
            <a:r>
              <a:rPr lang="nl-BE" sz="1800"/>
              <a:t>Enz…</a:t>
            </a:r>
            <a:endParaRPr lang="nl-NL" sz="1800"/>
          </a:p>
        </p:txBody>
      </p:sp>
      <p:sp>
        <p:nvSpPr>
          <p:cNvPr id="41988" name="Content Placeholder 4"/>
          <p:cNvSpPr>
            <a:spLocks noGrp="1"/>
          </p:cNvSpPr>
          <p:nvPr>
            <p:ph sz="half" idx="2"/>
          </p:nvPr>
        </p:nvSpPr>
        <p:spPr/>
        <p:txBody>
          <a:bodyPr/>
          <a:lstStyle/>
          <a:p>
            <a:endParaRPr lang="nl-BE"/>
          </a:p>
        </p:txBody>
      </p:sp>
    </p:spTree>
    <p:extLst>
      <p:ext uri="{BB962C8B-B14F-4D97-AF65-F5344CB8AC3E}">
        <p14:creationId xmlns:p14="http://schemas.microsoft.com/office/powerpoint/2010/main" val="5684904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71563" y="428625"/>
            <a:ext cx="7010400" cy="400050"/>
          </a:xfrm>
        </p:spPr>
        <p:txBody>
          <a:bodyPr/>
          <a:lstStyle/>
          <a:p>
            <a:r>
              <a:rPr lang="nl-BE" sz="2000" b="1"/>
              <a:t>HISTORIEK KLANTEN: MET DETAIL VAN DE FACTUREN</a:t>
            </a:r>
            <a:endParaRPr lang="nl-NL" sz="3000" b="1"/>
          </a:p>
        </p:txBody>
      </p:sp>
      <p:pic>
        <p:nvPicPr>
          <p:cNvPr id="430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500188"/>
            <a:ext cx="835818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5"/>
          <p:cNvSpPr>
            <a:spLocks noChangeArrowheads="1"/>
          </p:cNvSpPr>
          <p:nvPr/>
        </p:nvSpPr>
        <p:spPr bwMode="auto">
          <a:xfrm>
            <a:off x="857250" y="1397000"/>
            <a:ext cx="2357438" cy="246063"/>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p>
            <a:pPr eaLnBrk="0" hangingPunct="0"/>
            <a:endParaRPr lang="nl-BE" sz="1000"/>
          </a:p>
        </p:txBody>
      </p:sp>
      <p:sp>
        <p:nvSpPr>
          <p:cNvPr id="43013" name="TextBox 4"/>
          <p:cNvSpPr txBox="1">
            <a:spLocks noChangeArrowheads="1"/>
          </p:cNvSpPr>
          <p:nvPr/>
        </p:nvSpPr>
        <p:spPr bwMode="auto">
          <a:xfrm>
            <a:off x="1428750" y="5286375"/>
            <a:ext cx="7358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fr-BE" sz="1400"/>
              <a:t>Ngl. De situatie kan de lijst met </a:t>
            </a:r>
            <a:r>
              <a:rPr lang="fr-BE" sz="1400" b="1"/>
              <a:t>àlle</a:t>
            </a:r>
            <a:r>
              <a:rPr lang="fr-BE" sz="1400"/>
              <a:t> gegevens, de facturen en de betalingen, worden afgeprint, of meer gebruikelijk enkel de overblijvende </a:t>
            </a:r>
            <a:r>
              <a:rPr lang="fr-BE" sz="1400" b="1"/>
              <a:t>openstaande</a:t>
            </a:r>
            <a:r>
              <a:rPr lang="fr-BE" sz="1400"/>
              <a:t> transacties</a:t>
            </a:r>
            <a:endParaRPr lang="en-US" sz="1400"/>
          </a:p>
        </p:txBody>
      </p:sp>
      <p:sp>
        <p:nvSpPr>
          <p:cNvPr id="2" name="Rectangle 1">
            <a:extLst>
              <a:ext uri="{FF2B5EF4-FFF2-40B4-BE49-F238E27FC236}">
                <a16:creationId xmlns:a16="http://schemas.microsoft.com/office/drawing/2014/main" id="{182EE3EC-6292-4286-A34F-B9AD1CD54549}"/>
              </a:ext>
            </a:extLst>
          </p:cNvPr>
          <p:cNvSpPr/>
          <p:nvPr/>
        </p:nvSpPr>
        <p:spPr>
          <a:xfrm>
            <a:off x="1920699" y="3464611"/>
            <a:ext cx="1293989" cy="3032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a:extLst>
              <a:ext uri="{FF2B5EF4-FFF2-40B4-BE49-F238E27FC236}">
                <a16:creationId xmlns:a16="http://schemas.microsoft.com/office/drawing/2014/main" id="{58E4B63C-2935-4539-AD16-9E17A5F1D0FC}"/>
              </a:ext>
            </a:extLst>
          </p:cNvPr>
          <p:cNvSpPr/>
          <p:nvPr/>
        </p:nvSpPr>
        <p:spPr>
          <a:xfrm>
            <a:off x="785814" y="4218953"/>
            <a:ext cx="4316344" cy="1232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xtBox 2">
            <a:extLst>
              <a:ext uri="{FF2B5EF4-FFF2-40B4-BE49-F238E27FC236}">
                <a16:creationId xmlns:a16="http://schemas.microsoft.com/office/drawing/2014/main" id="{F071C32F-40CE-4419-987B-DE277E94347C}"/>
              </a:ext>
            </a:extLst>
          </p:cNvPr>
          <p:cNvSpPr txBox="1"/>
          <p:nvPr/>
        </p:nvSpPr>
        <p:spPr>
          <a:xfrm>
            <a:off x="2894834" y="4145400"/>
            <a:ext cx="793807" cy="246221"/>
          </a:xfrm>
          <a:prstGeom prst="rect">
            <a:avLst/>
          </a:prstGeom>
          <a:noFill/>
        </p:spPr>
        <p:txBody>
          <a:bodyPr wrap="none" rtlCol="0">
            <a:spAutoFit/>
          </a:bodyPr>
          <a:lstStyle/>
          <a:p>
            <a:r>
              <a:rPr lang="nl-BE" sz="1000" dirty="0">
                <a:solidFill>
                  <a:srgbClr val="FF0000"/>
                </a:solidFill>
              </a:rPr>
              <a:t>kredietnota</a:t>
            </a:r>
          </a:p>
        </p:txBody>
      </p:sp>
      <p:sp>
        <p:nvSpPr>
          <p:cNvPr id="10" name="Rectangle 9">
            <a:extLst>
              <a:ext uri="{FF2B5EF4-FFF2-40B4-BE49-F238E27FC236}">
                <a16:creationId xmlns:a16="http://schemas.microsoft.com/office/drawing/2014/main" id="{46FCAC09-4E5B-4D46-8BE7-8BADF15909FB}"/>
              </a:ext>
            </a:extLst>
          </p:cNvPr>
          <p:cNvSpPr/>
          <p:nvPr/>
        </p:nvSpPr>
        <p:spPr>
          <a:xfrm>
            <a:off x="736662" y="4542580"/>
            <a:ext cx="4316344" cy="1232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xtBox 10">
            <a:extLst>
              <a:ext uri="{FF2B5EF4-FFF2-40B4-BE49-F238E27FC236}">
                <a16:creationId xmlns:a16="http://schemas.microsoft.com/office/drawing/2014/main" id="{4F16F83A-3DD9-4EB8-BE88-BC3FD0235FB7}"/>
              </a:ext>
            </a:extLst>
          </p:cNvPr>
          <p:cNvSpPr txBox="1"/>
          <p:nvPr/>
        </p:nvSpPr>
        <p:spPr>
          <a:xfrm>
            <a:off x="2893441" y="4479148"/>
            <a:ext cx="793807" cy="246221"/>
          </a:xfrm>
          <a:prstGeom prst="rect">
            <a:avLst/>
          </a:prstGeom>
          <a:noFill/>
        </p:spPr>
        <p:txBody>
          <a:bodyPr wrap="none" rtlCol="0">
            <a:spAutoFit/>
          </a:bodyPr>
          <a:lstStyle/>
          <a:p>
            <a:r>
              <a:rPr lang="nl-BE" sz="1000" dirty="0">
                <a:solidFill>
                  <a:srgbClr val="FF0000"/>
                </a:solidFill>
              </a:rPr>
              <a:t>kredietnota</a:t>
            </a:r>
          </a:p>
        </p:txBody>
      </p:sp>
      <p:sp>
        <p:nvSpPr>
          <p:cNvPr id="12" name="Rectangle 11">
            <a:extLst>
              <a:ext uri="{FF2B5EF4-FFF2-40B4-BE49-F238E27FC236}">
                <a16:creationId xmlns:a16="http://schemas.microsoft.com/office/drawing/2014/main" id="{497E11ED-A615-4B4E-A440-EBA0E1E91FD0}"/>
              </a:ext>
            </a:extLst>
          </p:cNvPr>
          <p:cNvSpPr/>
          <p:nvPr/>
        </p:nvSpPr>
        <p:spPr>
          <a:xfrm>
            <a:off x="736662" y="4671032"/>
            <a:ext cx="4316344" cy="1232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extBox 12">
            <a:extLst>
              <a:ext uri="{FF2B5EF4-FFF2-40B4-BE49-F238E27FC236}">
                <a16:creationId xmlns:a16="http://schemas.microsoft.com/office/drawing/2014/main" id="{E5611733-2F8D-45D9-8733-033FD56C2A28}"/>
              </a:ext>
            </a:extLst>
          </p:cNvPr>
          <p:cNvSpPr txBox="1"/>
          <p:nvPr/>
        </p:nvSpPr>
        <p:spPr>
          <a:xfrm>
            <a:off x="2896227" y="4611264"/>
            <a:ext cx="793807" cy="246221"/>
          </a:xfrm>
          <a:prstGeom prst="rect">
            <a:avLst/>
          </a:prstGeom>
          <a:noFill/>
        </p:spPr>
        <p:txBody>
          <a:bodyPr wrap="none" rtlCol="0">
            <a:spAutoFit/>
          </a:bodyPr>
          <a:lstStyle/>
          <a:p>
            <a:r>
              <a:rPr lang="nl-BE" sz="1000" dirty="0">
                <a:solidFill>
                  <a:srgbClr val="FF0000"/>
                </a:solidFill>
              </a:rPr>
              <a:t>kredietnota</a:t>
            </a:r>
          </a:p>
        </p:txBody>
      </p:sp>
    </p:spTree>
    <p:extLst>
      <p:ext uri="{BB962C8B-B14F-4D97-AF65-F5344CB8AC3E}">
        <p14:creationId xmlns:p14="http://schemas.microsoft.com/office/powerpoint/2010/main" val="14918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p:bldP spid="10" grpId="0" animBg="1"/>
      <p:bldP spid="11" grpId="0"/>
      <p:bldP spid="12" grpId="0" animBg="1"/>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143000"/>
            <a:ext cx="8418512"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2"/>
          <p:cNvSpPr>
            <a:spLocks noGrp="1" noChangeArrowheads="1"/>
          </p:cNvSpPr>
          <p:nvPr>
            <p:ph type="title"/>
          </p:nvPr>
        </p:nvSpPr>
        <p:spPr>
          <a:xfrm>
            <a:off x="1071563" y="428625"/>
            <a:ext cx="7010400" cy="400050"/>
          </a:xfrm>
        </p:spPr>
        <p:txBody>
          <a:bodyPr/>
          <a:lstStyle/>
          <a:p>
            <a:r>
              <a:rPr lang="nl-BE" sz="2000" b="1"/>
              <a:t>HISTORIEK KLANTEN: MET DETAIL VAN DE FACTUREN</a:t>
            </a:r>
            <a:endParaRPr lang="nl-NL" sz="3000" b="1"/>
          </a:p>
        </p:txBody>
      </p:sp>
      <p:sp>
        <p:nvSpPr>
          <p:cNvPr id="44036" name="Rectangle 5"/>
          <p:cNvSpPr>
            <a:spLocks noChangeArrowheads="1"/>
          </p:cNvSpPr>
          <p:nvPr/>
        </p:nvSpPr>
        <p:spPr bwMode="auto">
          <a:xfrm>
            <a:off x="857250" y="1397000"/>
            <a:ext cx="2357438" cy="246063"/>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p>
            <a:pPr eaLnBrk="0" hangingPunct="0"/>
            <a:endParaRPr lang="nl-BE" sz="1000"/>
          </a:p>
        </p:txBody>
      </p:sp>
      <p:sp>
        <p:nvSpPr>
          <p:cNvPr id="44037" name="TextBox 4"/>
          <p:cNvSpPr txBox="1">
            <a:spLocks noChangeArrowheads="1"/>
          </p:cNvSpPr>
          <p:nvPr/>
        </p:nvSpPr>
        <p:spPr bwMode="auto">
          <a:xfrm>
            <a:off x="1428750" y="5286375"/>
            <a:ext cx="7358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fr-BE" sz="1400"/>
              <a:t>Ngl. De situatie kan de lijst met </a:t>
            </a:r>
            <a:r>
              <a:rPr lang="fr-BE" sz="1400" b="1"/>
              <a:t>àlle</a:t>
            </a:r>
            <a:r>
              <a:rPr lang="fr-BE" sz="1400"/>
              <a:t> gegevens, de facturen en de betalingen, worden afgeprint, of meer gebruikelijk enkel de overblijvende </a:t>
            </a:r>
            <a:r>
              <a:rPr lang="fr-BE" sz="1400" b="1"/>
              <a:t>openstaande</a:t>
            </a:r>
            <a:r>
              <a:rPr lang="fr-BE" sz="1400"/>
              <a:t> transacties</a:t>
            </a:r>
            <a:endParaRPr lang="en-US" sz="1400"/>
          </a:p>
        </p:txBody>
      </p:sp>
      <p:sp>
        <p:nvSpPr>
          <p:cNvPr id="2" name="Rectangle 1">
            <a:extLst>
              <a:ext uri="{FF2B5EF4-FFF2-40B4-BE49-F238E27FC236}">
                <a16:creationId xmlns:a16="http://schemas.microsoft.com/office/drawing/2014/main" id="{E2DCC012-7381-4D3C-99DB-D5DA47B93EA1}"/>
              </a:ext>
            </a:extLst>
          </p:cNvPr>
          <p:cNvSpPr/>
          <p:nvPr/>
        </p:nvSpPr>
        <p:spPr>
          <a:xfrm>
            <a:off x="4631735" y="2665085"/>
            <a:ext cx="1479582" cy="2573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6620145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881" y="1088435"/>
            <a:ext cx="724852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
          <p:cNvSpPr>
            <a:spLocks noGrp="1" noChangeArrowheads="1"/>
          </p:cNvSpPr>
          <p:nvPr>
            <p:ph type="title"/>
          </p:nvPr>
        </p:nvSpPr>
        <p:spPr>
          <a:xfrm>
            <a:off x="1071563" y="428625"/>
            <a:ext cx="7010400" cy="400050"/>
          </a:xfrm>
        </p:spPr>
        <p:txBody>
          <a:bodyPr/>
          <a:lstStyle/>
          <a:p>
            <a:r>
              <a:rPr lang="nl-BE" sz="2000" b="1"/>
              <a:t>HISTORIEK KLANTEN: VOORBEELD EXPERT-M</a:t>
            </a:r>
            <a:endParaRPr lang="nl-NL" sz="3000" b="1"/>
          </a:p>
        </p:txBody>
      </p:sp>
      <p:sp>
        <p:nvSpPr>
          <p:cNvPr id="45060" name="TextBox 4"/>
          <p:cNvSpPr txBox="1">
            <a:spLocks noChangeArrowheads="1"/>
          </p:cNvSpPr>
          <p:nvPr/>
        </p:nvSpPr>
        <p:spPr bwMode="auto">
          <a:xfrm>
            <a:off x="1428750" y="5286375"/>
            <a:ext cx="7358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fr-BE" sz="1400"/>
              <a:t>Ngl. De situatie kan de lijst met </a:t>
            </a:r>
            <a:r>
              <a:rPr lang="fr-BE" sz="1400" b="1"/>
              <a:t>àlle</a:t>
            </a:r>
            <a:r>
              <a:rPr lang="fr-BE" sz="1400"/>
              <a:t> gegevens, de facturen en de betalingen, worden afgeprint, of meer gebruikelijk enkel de overblijvende </a:t>
            </a:r>
            <a:r>
              <a:rPr lang="fr-BE" sz="1400" b="1"/>
              <a:t>openstaande</a:t>
            </a:r>
            <a:r>
              <a:rPr lang="fr-BE" sz="1400"/>
              <a:t> transacties</a:t>
            </a:r>
            <a:endParaRPr lang="en-US" sz="1400"/>
          </a:p>
        </p:txBody>
      </p:sp>
      <p:sp>
        <p:nvSpPr>
          <p:cNvPr id="6" name="Rectangle 5">
            <a:extLst>
              <a:ext uri="{FF2B5EF4-FFF2-40B4-BE49-F238E27FC236}">
                <a16:creationId xmlns:a16="http://schemas.microsoft.com/office/drawing/2014/main" id="{EE1DCFD9-55AC-44EE-A659-28F089C3E1E2}"/>
              </a:ext>
            </a:extLst>
          </p:cNvPr>
          <p:cNvSpPr/>
          <p:nvPr/>
        </p:nvSpPr>
        <p:spPr>
          <a:xfrm>
            <a:off x="7604683" y="2361816"/>
            <a:ext cx="638702" cy="27842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9411484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214438"/>
            <a:ext cx="86439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2"/>
          <p:cNvSpPr>
            <a:spLocks noGrp="1" noChangeArrowheads="1"/>
          </p:cNvSpPr>
          <p:nvPr>
            <p:ph type="title"/>
          </p:nvPr>
        </p:nvSpPr>
        <p:spPr>
          <a:xfrm>
            <a:off x="1071563" y="428625"/>
            <a:ext cx="7010400" cy="400050"/>
          </a:xfrm>
        </p:spPr>
        <p:txBody>
          <a:bodyPr/>
          <a:lstStyle/>
          <a:p>
            <a:r>
              <a:rPr lang="nl-BE" sz="2000" b="1"/>
              <a:t>HISTORIEK KLANTEN: ALLE TRANSACTIES</a:t>
            </a:r>
            <a:endParaRPr lang="nl-NL" sz="3000" b="1"/>
          </a:p>
        </p:txBody>
      </p:sp>
      <p:sp>
        <p:nvSpPr>
          <p:cNvPr id="46084" name="Rectangle 5"/>
          <p:cNvSpPr>
            <a:spLocks noChangeArrowheads="1"/>
          </p:cNvSpPr>
          <p:nvPr/>
        </p:nvSpPr>
        <p:spPr bwMode="auto">
          <a:xfrm>
            <a:off x="1928813" y="2846388"/>
            <a:ext cx="1357312" cy="153987"/>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p>
            <a:pPr eaLnBrk="0" hangingPunct="0"/>
            <a:endParaRPr lang="nl-BE" sz="400"/>
          </a:p>
        </p:txBody>
      </p:sp>
      <p:sp>
        <p:nvSpPr>
          <p:cNvPr id="46085" name="TextBox 4"/>
          <p:cNvSpPr txBox="1">
            <a:spLocks noChangeArrowheads="1"/>
          </p:cNvSpPr>
          <p:nvPr/>
        </p:nvSpPr>
        <p:spPr bwMode="auto">
          <a:xfrm>
            <a:off x="1428750" y="5286375"/>
            <a:ext cx="7358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fr-BE" sz="1400"/>
              <a:t>Ngl. De situatie kan de lijst met </a:t>
            </a:r>
            <a:r>
              <a:rPr lang="fr-BE" sz="1400" b="1"/>
              <a:t>àlle</a:t>
            </a:r>
            <a:r>
              <a:rPr lang="fr-BE" sz="1400"/>
              <a:t> gegevens, de facturen en de betalingen, worden afgeprint, of meer gebruikelijk enkel de overblijvende </a:t>
            </a:r>
            <a:r>
              <a:rPr lang="fr-BE" sz="1400" b="1"/>
              <a:t>openstaande</a:t>
            </a:r>
            <a:r>
              <a:rPr lang="fr-BE" sz="1400"/>
              <a:t> transacties</a:t>
            </a:r>
            <a:endParaRPr lang="en-US" sz="1400"/>
          </a:p>
        </p:txBody>
      </p:sp>
      <p:sp>
        <p:nvSpPr>
          <p:cNvPr id="46086" name="Rectangle 5"/>
          <p:cNvSpPr>
            <a:spLocks noChangeArrowheads="1"/>
          </p:cNvSpPr>
          <p:nvPr/>
        </p:nvSpPr>
        <p:spPr bwMode="auto">
          <a:xfrm>
            <a:off x="1928813" y="4143375"/>
            <a:ext cx="1357312" cy="153988"/>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p>
            <a:pPr eaLnBrk="0" hangingPunct="0"/>
            <a:endParaRPr lang="nl-BE" sz="400"/>
          </a:p>
        </p:txBody>
      </p:sp>
      <p:sp>
        <p:nvSpPr>
          <p:cNvPr id="7" name="Rectangle 6">
            <a:extLst>
              <a:ext uri="{FF2B5EF4-FFF2-40B4-BE49-F238E27FC236}">
                <a16:creationId xmlns:a16="http://schemas.microsoft.com/office/drawing/2014/main" id="{0B9ED39A-401F-4EAA-97E8-35CDF4D27BB2}"/>
              </a:ext>
            </a:extLst>
          </p:cNvPr>
          <p:cNvSpPr/>
          <p:nvPr/>
        </p:nvSpPr>
        <p:spPr>
          <a:xfrm>
            <a:off x="1185502" y="1801230"/>
            <a:ext cx="4282518" cy="1539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a:extLst>
              <a:ext uri="{FF2B5EF4-FFF2-40B4-BE49-F238E27FC236}">
                <a16:creationId xmlns:a16="http://schemas.microsoft.com/office/drawing/2014/main" id="{0CF7A434-1F46-4740-80A6-61959D4752D1}"/>
              </a:ext>
            </a:extLst>
          </p:cNvPr>
          <p:cNvSpPr/>
          <p:nvPr/>
        </p:nvSpPr>
        <p:spPr>
          <a:xfrm>
            <a:off x="7498998" y="1516274"/>
            <a:ext cx="699201" cy="10017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843151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71563" y="428625"/>
            <a:ext cx="7010400" cy="400050"/>
          </a:xfrm>
        </p:spPr>
        <p:txBody>
          <a:bodyPr/>
          <a:lstStyle/>
          <a:p>
            <a:r>
              <a:rPr lang="nl-BE" sz="2000" b="1"/>
              <a:t>HISTORIEK KLANTEN: AGING LIST</a:t>
            </a:r>
            <a:endParaRPr lang="nl-NL" sz="3000" b="1"/>
          </a:p>
        </p:txBody>
      </p:sp>
      <p:sp>
        <p:nvSpPr>
          <p:cNvPr id="47107" name="TextBox 4"/>
          <p:cNvSpPr txBox="1">
            <a:spLocks noChangeArrowheads="1"/>
          </p:cNvSpPr>
          <p:nvPr/>
        </p:nvSpPr>
        <p:spPr bwMode="auto">
          <a:xfrm>
            <a:off x="1428750" y="5286375"/>
            <a:ext cx="7358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fr-BE" sz="1400"/>
              <a:t>Vaak worden klanten en leveranciers in een « Aging » list voorgesteld, zodat de ouderdom van het saldo duidelijk wordt</a:t>
            </a:r>
            <a:endParaRPr lang="en-US" sz="1400"/>
          </a:p>
        </p:txBody>
      </p:sp>
      <p:pic>
        <p:nvPicPr>
          <p:cNvPr id="47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071563"/>
            <a:ext cx="9244013"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5"/>
          <p:cNvSpPr>
            <a:spLocks noChangeArrowheads="1"/>
          </p:cNvSpPr>
          <p:nvPr/>
        </p:nvSpPr>
        <p:spPr bwMode="auto">
          <a:xfrm>
            <a:off x="1571625" y="1214438"/>
            <a:ext cx="2357438" cy="153987"/>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p>
            <a:pPr eaLnBrk="0" hangingPunct="0"/>
            <a:endParaRPr lang="nl-BE" sz="400"/>
          </a:p>
        </p:txBody>
      </p:sp>
      <p:sp>
        <p:nvSpPr>
          <p:cNvPr id="6" name="Rectangle 5">
            <a:extLst>
              <a:ext uri="{FF2B5EF4-FFF2-40B4-BE49-F238E27FC236}">
                <a16:creationId xmlns:a16="http://schemas.microsoft.com/office/drawing/2014/main" id="{C2ED8698-4744-4019-88EC-E9C4256027F9}"/>
              </a:ext>
            </a:extLst>
          </p:cNvPr>
          <p:cNvSpPr/>
          <p:nvPr/>
        </p:nvSpPr>
        <p:spPr>
          <a:xfrm>
            <a:off x="1658784" y="1357313"/>
            <a:ext cx="5665606" cy="1539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a:extLst>
              <a:ext uri="{FF2B5EF4-FFF2-40B4-BE49-F238E27FC236}">
                <a16:creationId xmlns:a16="http://schemas.microsoft.com/office/drawing/2014/main" id="{56F91118-00EC-4E93-9736-79CA325BF5C9}"/>
              </a:ext>
            </a:extLst>
          </p:cNvPr>
          <p:cNvSpPr/>
          <p:nvPr/>
        </p:nvSpPr>
        <p:spPr>
          <a:xfrm>
            <a:off x="5449640" y="1368425"/>
            <a:ext cx="886830" cy="3570288"/>
          </a:xfrm>
          <a:prstGeom prst="rect">
            <a:avLst/>
          </a:prstGeom>
          <a:solidFill>
            <a:srgbClr val="FFC000">
              <a:alpha val="21961"/>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086308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63" y="1071563"/>
            <a:ext cx="8275637"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p:cNvSpPr>
            <a:spLocks noGrp="1" noChangeArrowheads="1"/>
          </p:cNvSpPr>
          <p:nvPr>
            <p:ph type="title"/>
          </p:nvPr>
        </p:nvSpPr>
        <p:spPr>
          <a:xfrm>
            <a:off x="1071563" y="428625"/>
            <a:ext cx="7010400" cy="400050"/>
          </a:xfrm>
        </p:spPr>
        <p:txBody>
          <a:bodyPr/>
          <a:lstStyle/>
          <a:p>
            <a:r>
              <a:rPr lang="nl-BE" sz="2000" b="1"/>
              <a:t>HISTORIEK KLANTEN: SALDI LIJST</a:t>
            </a:r>
            <a:endParaRPr lang="nl-NL" sz="3000" b="1"/>
          </a:p>
        </p:txBody>
      </p:sp>
      <p:sp>
        <p:nvSpPr>
          <p:cNvPr id="48132" name="TextBox 4"/>
          <p:cNvSpPr txBox="1">
            <a:spLocks noChangeArrowheads="1"/>
          </p:cNvSpPr>
          <p:nvPr/>
        </p:nvSpPr>
        <p:spPr bwMode="auto">
          <a:xfrm>
            <a:off x="1428750" y="5286375"/>
            <a:ext cx="73580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fr-BE" sz="1400"/>
              <a:t>Dit is vaak de meest overzichtelijke lijst. Van hieruit kan dan naar de gedetailleerde listing van de individuele klantenhistoriek worden overgestapt, voor detail van een bepaald saldo.</a:t>
            </a:r>
            <a:endParaRPr lang="en-US" sz="1400"/>
          </a:p>
        </p:txBody>
      </p:sp>
      <p:sp>
        <p:nvSpPr>
          <p:cNvPr id="48133" name="Rectangle 5"/>
          <p:cNvSpPr>
            <a:spLocks noChangeArrowheads="1"/>
          </p:cNvSpPr>
          <p:nvPr/>
        </p:nvSpPr>
        <p:spPr bwMode="auto">
          <a:xfrm>
            <a:off x="1500188" y="1143000"/>
            <a:ext cx="1357312" cy="153988"/>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p>
            <a:pPr eaLnBrk="0" hangingPunct="0"/>
            <a:endParaRPr lang="nl-BE" sz="400"/>
          </a:p>
        </p:txBody>
      </p:sp>
      <p:sp>
        <p:nvSpPr>
          <p:cNvPr id="48134" name="Rectangle 5"/>
          <p:cNvSpPr>
            <a:spLocks noChangeArrowheads="1"/>
          </p:cNvSpPr>
          <p:nvPr/>
        </p:nvSpPr>
        <p:spPr bwMode="auto">
          <a:xfrm>
            <a:off x="928688" y="1346200"/>
            <a:ext cx="1357312" cy="153988"/>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p>
            <a:pPr eaLnBrk="0" hangingPunct="0"/>
            <a:endParaRPr lang="nl-BE" sz="400"/>
          </a:p>
        </p:txBody>
      </p:sp>
      <p:sp>
        <p:nvSpPr>
          <p:cNvPr id="9" name="Rounded Rectangle 8"/>
          <p:cNvSpPr/>
          <p:nvPr/>
        </p:nvSpPr>
        <p:spPr bwMode="auto">
          <a:xfrm>
            <a:off x="7572375" y="2000250"/>
            <a:ext cx="739935" cy="3429000"/>
          </a:xfrm>
          <a:prstGeom prst="roundRect">
            <a:avLst/>
          </a:prstGeom>
          <a:noFill/>
          <a:ln w="19050" cap="flat" cmpd="sng" algn="ctr">
            <a:solidFill>
              <a:srgbClr val="FF0000"/>
            </a:solidFill>
            <a:prstDash val="solid"/>
            <a:round/>
            <a:headEnd type="none" w="med" len="med"/>
            <a:tailEnd type="none" w="med" len="med"/>
          </a:ln>
          <a:effectLst/>
        </p:spPr>
        <p:txBody>
          <a:bodyPr wrap="square">
            <a:spAutoFit/>
          </a:bodyPr>
          <a:lstStyle/>
          <a:p>
            <a:pPr eaLnBrk="0" hangingPunct="0">
              <a:defRPr/>
            </a:pPr>
            <a:endParaRPr lang="en-US"/>
          </a:p>
        </p:txBody>
      </p:sp>
      <p:sp>
        <p:nvSpPr>
          <p:cNvPr id="8" name="Rectangle 7">
            <a:extLst>
              <a:ext uri="{FF2B5EF4-FFF2-40B4-BE49-F238E27FC236}">
                <a16:creationId xmlns:a16="http://schemas.microsoft.com/office/drawing/2014/main" id="{95029C58-C42A-4D0C-B093-1D2536F40712}"/>
              </a:ext>
            </a:extLst>
          </p:cNvPr>
          <p:cNvSpPr/>
          <p:nvPr/>
        </p:nvSpPr>
        <p:spPr>
          <a:xfrm>
            <a:off x="1157932" y="2488908"/>
            <a:ext cx="6318092" cy="1539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tangle 9">
            <a:extLst>
              <a:ext uri="{FF2B5EF4-FFF2-40B4-BE49-F238E27FC236}">
                <a16:creationId xmlns:a16="http://schemas.microsoft.com/office/drawing/2014/main" id="{E9721307-C340-406F-A800-49C8AF28C6EC}"/>
              </a:ext>
            </a:extLst>
          </p:cNvPr>
          <p:cNvSpPr/>
          <p:nvPr/>
        </p:nvSpPr>
        <p:spPr>
          <a:xfrm>
            <a:off x="7476023" y="2488908"/>
            <a:ext cx="1498727" cy="153988"/>
          </a:xfrm>
          <a:prstGeom prst="rect">
            <a:avLst/>
          </a:prstGeom>
          <a:solidFill>
            <a:srgbClr val="FFC000">
              <a:alpha val="1882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a:extLst>
              <a:ext uri="{FF2B5EF4-FFF2-40B4-BE49-F238E27FC236}">
                <a16:creationId xmlns:a16="http://schemas.microsoft.com/office/drawing/2014/main" id="{450A274D-AE5C-4795-A9A9-96191DD2F126}"/>
              </a:ext>
            </a:extLst>
          </p:cNvPr>
          <p:cNvSpPr/>
          <p:nvPr/>
        </p:nvSpPr>
        <p:spPr>
          <a:xfrm>
            <a:off x="7572374" y="3316769"/>
            <a:ext cx="739936" cy="153988"/>
          </a:xfrm>
          <a:prstGeom prst="rect">
            <a:avLst/>
          </a:prstGeom>
          <a:solidFill>
            <a:srgbClr val="FFC000">
              <a:alpha val="1882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a:extLst>
              <a:ext uri="{FF2B5EF4-FFF2-40B4-BE49-F238E27FC236}">
                <a16:creationId xmlns:a16="http://schemas.microsoft.com/office/drawing/2014/main" id="{0E2A9DE5-E06D-4112-8791-D6B32CBFDF45}"/>
              </a:ext>
            </a:extLst>
          </p:cNvPr>
          <p:cNvSpPr/>
          <p:nvPr/>
        </p:nvSpPr>
        <p:spPr>
          <a:xfrm>
            <a:off x="4691469" y="1228521"/>
            <a:ext cx="813311" cy="1913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12">
            <a:extLst>
              <a:ext uri="{FF2B5EF4-FFF2-40B4-BE49-F238E27FC236}">
                <a16:creationId xmlns:a16="http://schemas.microsoft.com/office/drawing/2014/main" id="{CDE448F9-687F-4E88-A846-2F08D47A3E7B}"/>
              </a:ext>
            </a:extLst>
          </p:cNvPr>
          <p:cNvSpPr/>
          <p:nvPr/>
        </p:nvSpPr>
        <p:spPr>
          <a:xfrm>
            <a:off x="1200688" y="2677408"/>
            <a:ext cx="2006604" cy="24787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82758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CC"/>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4140795" y="2996952"/>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 name="Text Box 57"/>
          <p:cNvSpPr txBox="1">
            <a:spLocks noChangeArrowheads="1"/>
          </p:cNvSpPr>
          <p:nvPr/>
        </p:nvSpPr>
        <p:spPr bwMode="auto">
          <a:xfrm>
            <a:off x="4140795" y="2544632"/>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10" name="Text Box 58"/>
          <p:cNvSpPr txBox="1">
            <a:spLocks noChangeArrowheads="1"/>
          </p:cNvSpPr>
          <p:nvPr/>
        </p:nvSpPr>
        <p:spPr bwMode="auto">
          <a:xfrm>
            <a:off x="4140795" y="3356992"/>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4140795" y="3588413"/>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2984356" y="4381625"/>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5" name="TextBox 24"/>
          <p:cNvSpPr txBox="1"/>
          <p:nvPr/>
        </p:nvSpPr>
        <p:spPr>
          <a:xfrm>
            <a:off x="3682013" y="2123564"/>
            <a:ext cx="889987" cy="369332"/>
          </a:xfrm>
          <a:prstGeom prst="rect">
            <a:avLst/>
          </a:prstGeom>
          <a:noFill/>
        </p:spPr>
        <p:txBody>
          <a:bodyPr wrap="none" rtlCol="0">
            <a:spAutoFit/>
          </a:bodyPr>
          <a:lstStyle/>
          <a:p>
            <a:r>
              <a:rPr lang="nl-BE" dirty="0"/>
              <a:t>Balans</a:t>
            </a:r>
          </a:p>
        </p:txBody>
      </p:sp>
      <p:sp>
        <p:nvSpPr>
          <p:cNvPr id="26" name="TextBox 25"/>
          <p:cNvSpPr txBox="1"/>
          <p:nvPr/>
        </p:nvSpPr>
        <p:spPr>
          <a:xfrm>
            <a:off x="899592" y="2708920"/>
            <a:ext cx="1791965" cy="369332"/>
          </a:xfrm>
          <a:prstGeom prst="rect">
            <a:avLst/>
          </a:prstGeom>
          <a:noFill/>
        </p:spPr>
        <p:txBody>
          <a:bodyPr wrap="none" rtlCol="0">
            <a:spAutoFit/>
          </a:bodyPr>
          <a:lstStyle/>
          <a:p>
            <a:r>
              <a:rPr lang="nl-BE" dirty="0"/>
              <a:t>VASTE ACTIVA</a:t>
            </a:r>
          </a:p>
        </p:txBody>
      </p:sp>
      <p:sp>
        <p:nvSpPr>
          <p:cNvPr id="27" name="TextBox 26"/>
          <p:cNvSpPr txBox="1"/>
          <p:nvPr/>
        </p:nvSpPr>
        <p:spPr>
          <a:xfrm>
            <a:off x="899591" y="3645024"/>
            <a:ext cx="1791965" cy="646331"/>
          </a:xfrm>
          <a:prstGeom prst="rect">
            <a:avLst/>
          </a:prstGeom>
          <a:noFill/>
        </p:spPr>
        <p:txBody>
          <a:bodyPr wrap="square" rtlCol="0">
            <a:spAutoFit/>
          </a:bodyPr>
          <a:lstStyle/>
          <a:p>
            <a:r>
              <a:rPr lang="nl-BE" dirty="0"/>
              <a:t>VLOTTENDE ACTIVA</a:t>
            </a:r>
          </a:p>
        </p:txBody>
      </p:sp>
      <p:sp>
        <p:nvSpPr>
          <p:cNvPr id="31" name="Right Brace 30"/>
          <p:cNvSpPr/>
          <p:nvPr/>
        </p:nvSpPr>
        <p:spPr>
          <a:xfrm rot="10800000">
            <a:off x="2627784" y="2560340"/>
            <a:ext cx="139825" cy="703430"/>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32" name="Right Brace 31"/>
          <p:cNvSpPr/>
          <p:nvPr/>
        </p:nvSpPr>
        <p:spPr>
          <a:xfrm rot="10800000">
            <a:off x="2621642" y="3268068"/>
            <a:ext cx="139825" cy="1364125"/>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8" name="Freeform: Shape 47">
            <a:extLst>
              <a:ext uri="{FF2B5EF4-FFF2-40B4-BE49-F238E27FC236}">
                <a16:creationId xmlns:a16="http://schemas.microsoft.com/office/drawing/2014/main" id="{188CA54C-0445-4513-A1AE-8B6748E72FBA}"/>
              </a:ext>
            </a:extLst>
          </p:cNvPr>
          <p:cNvSpPr/>
          <p:nvPr/>
        </p:nvSpPr>
        <p:spPr>
          <a:xfrm>
            <a:off x="2992582" y="3010395"/>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4916262" y="3234131"/>
            <a:ext cx="1013483" cy="369332"/>
          </a:xfrm>
          <a:prstGeom prst="rect">
            <a:avLst/>
          </a:prstGeom>
          <a:noFill/>
        </p:spPr>
        <p:txBody>
          <a:bodyPr wrap="none" rtlCol="0">
            <a:spAutoFit/>
          </a:bodyPr>
          <a:lstStyle/>
          <a:p>
            <a:r>
              <a:rPr lang="nl-BE" dirty="0">
                <a:solidFill>
                  <a:srgbClr val="00B050"/>
                </a:solidFill>
              </a:rPr>
              <a:t>Net-cash</a:t>
            </a:r>
          </a:p>
        </p:txBody>
      </p:sp>
      <p:sp>
        <p:nvSpPr>
          <p:cNvPr id="2" name="Freeform: Shape 1">
            <a:extLst>
              <a:ext uri="{FF2B5EF4-FFF2-40B4-BE49-F238E27FC236}">
                <a16:creationId xmlns:a16="http://schemas.microsoft.com/office/drawing/2014/main" id="{7CC42301-F2A9-43E3-BFC0-BFD1F2F107D0}"/>
              </a:ext>
            </a:extLst>
          </p:cNvPr>
          <p:cNvSpPr/>
          <p:nvPr/>
        </p:nvSpPr>
        <p:spPr>
          <a:xfrm>
            <a:off x="3169315" y="3434310"/>
            <a:ext cx="1790035" cy="1036325"/>
          </a:xfrm>
          <a:custGeom>
            <a:avLst/>
            <a:gdLst>
              <a:gd name="connsiteX0" fmla="*/ 268591 w 1790035"/>
              <a:gd name="connsiteY0" fmla="*/ 80786 h 1036325"/>
              <a:gd name="connsiteX1" fmla="*/ 78586 w 1790035"/>
              <a:gd name="connsiteY1" fmla="*/ 247041 h 1036325"/>
              <a:gd name="connsiteX2" fmla="*/ 1397 w 1790035"/>
              <a:gd name="connsiteY2" fmla="*/ 632989 h 1036325"/>
              <a:gd name="connsiteX3" fmla="*/ 72649 w 1790035"/>
              <a:gd name="connsiteY3" fmla="*/ 888308 h 1036325"/>
              <a:gd name="connsiteX4" fmla="*/ 517973 w 1790035"/>
              <a:gd name="connsiteY4" fmla="*/ 1007061 h 1036325"/>
              <a:gd name="connsiteX5" fmla="*/ 1004862 w 1790035"/>
              <a:gd name="connsiteY5" fmla="*/ 1030812 h 1036325"/>
              <a:gd name="connsiteX6" fmla="*/ 1331433 w 1790035"/>
              <a:gd name="connsiteY6" fmla="*/ 923934 h 1036325"/>
              <a:gd name="connsiteX7" fmla="*/ 1557064 w 1790035"/>
              <a:gd name="connsiteY7" fmla="*/ 579550 h 1036325"/>
              <a:gd name="connsiteX8" fmla="*/ 1586753 w 1790035"/>
              <a:gd name="connsiteY8" fmla="*/ 241103 h 1036325"/>
              <a:gd name="connsiteX9" fmla="*/ 1414560 w 1790035"/>
              <a:gd name="connsiteY9" fmla="*/ 39222 h 1036325"/>
              <a:gd name="connsiteX10" fmla="*/ 779230 w 1790035"/>
              <a:gd name="connsiteY10" fmla="*/ 15472 h 1036325"/>
              <a:gd name="connsiteX11" fmla="*/ 333906 w 1790035"/>
              <a:gd name="connsiteY11" fmla="*/ 217352 h 1036325"/>
              <a:gd name="connsiteX12" fmla="*/ 197340 w 1790035"/>
              <a:gd name="connsiteY12" fmla="*/ 597363 h 1036325"/>
              <a:gd name="connsiteX13" fmla="*/ 280467 w 1790035"/>
              <a:gd name="connsiteY13" fmla="*/ 846745 h 1036325"/>
              <a:gd name="connsiteX14" fmla="*/ 601101 w 1790035"/>
              <a:gd name="connsiteY14" fmla="*/ 959560 h 1036325"/>
              <a:gd name="connsiteX15" fmla="*/ 1028612 w 1790035"/>
              <a:gd name="connsiteY15" fmla="*/ 965498 h 1036325"/>
              <a:gd name="connsiteX16" fmla="*/ 1503625 w 1790035"/>
              <a:gd name="connsiteY16" fmla="*/ 888308 h 1036325"/>
              <a:gd name="connsiteX17" fmla="*/ 1729256 w 1790035"/>
              <a:gd name="connsiteY17" fmla="*/ 591425 h 1036325"/>
              <a:gd name="connsiteX18" fmla="*/ 1776758 w 1790035"/>
              <a:gd name="connsiteY18" fmla="*/ 146100 h 1036325"/>
              <a:gd name="connsiteX19" fmla="*/ 1527376 w 1790035"/>
              <a:gd name="connsiteY19" fmla="*/ 57035 h 1036325"/>
              <a:gd name="connsiteX20" fmla="*/ 1212680 w 1790035"/>
              <a:gd name="connsiteY20" fmla="*/ 163913 h 1036325"/>
              <a:gd name="connsiteX21" fmla="*/ 333906 w 1790035"/>
              <a:gd name="connsiteY21" fmla="*/ 57035 h 1036325"/>
              <a:gd name="connsiteX22" fmla="*/ 268591 w 1790035"/>
              <a:gd name="connsiteY22" fmla="*/ 80786 h 103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90035" h="1036325">
                <a:moveTo>
                  <a:pt x="268591" y="80786"/>
                </a:moveTo>
                <a:cubicBezTo>
                  <a:pt x="226038" y="112454"/>
                  <a:pt x="123118" y="155007"/>
                  <a:pt x="78586" y="247041"/>
                </a:cubicBezTo>
                <a:cubicBezTo>
                  <a:pt x="34054" y="339075"/>
                  <a:pt x="2386" y="526111"/>
                  <a:pt x="1397" y="632989"/>
                </a:cubicBezTo>
                <a:cubicBezTo>
                  <a:pt x="408" y="739867"/>
                  <a:pt x="-13447" y="825963"/>
                  <a:pt x="72649" y="888308"/>
                </a:cubicBezTo>
                <a:cubicBezTo>
                  <a:pt x="158745" y="950653"/>
                  <a:pt x="362604" y="983310"/>
                  <a:pt x="517973" y="1007061"/>
                </a:cubicBezTo>
                <a:cubicBezTo>
                  <a:pt x="673342" y="1030812"/>
                  <a:pt x="869285" y="1044666"/>
                  <a:pt x="1004862" y="1030812"/>
                </a:cubicBezTo>
                <a:cubicBezTo>
                  <a:pt x="1140439" y="1016958"/>
                  <a:pt x="1239399" y="999144"/>
                  <a:pt x="1331433" y="923934"/>
                </a:cubicBezTo>
                <a:cubicBezTo>
                  <a:pt x="1423467" y="848724"/>
                  <a:pt x="1514511" y="693355"/>
                  <a:pt x="1557064" y="579550"/>
                </a:cubicBezTo>
                <a:cubicBezTo>
                  <a:pt x="1599617" y="465745"/>
                  <a:pt x="1610504" y="331158"/>
                  <a:pt x="1586753" y="241103"/>
                </a:cubicBezTo>
                <a:cubicBezTo>
                  <a:pt x="1563002" y="151048"/>
                  <a:pt x="1549147" y="76827"/>
                  <a:pt x="1414560" y="39222"/>
                </a:cubicBezTo>
                <a:cubicBezTo>
                  <a:pt x="1279973" y="1617"/>
                  <a:pt x="959339" y="-14216"/>
                  <a:pt x="779230" y="15472"/>
                </a:cubicBezTo>
                <a:cubicBezTo>
                  <a:pt x="599121" y="45160"/>
                  <a:pt x="430888" y="120370"/>
                  <a:pt x="333906" y="217352"/>
                </a:cubicBezTo>
                <a:cubicBezTo>
                  <a:pt x="236924" y="314334"/>
                  <a:pt x="206246" y="492464"/>
                  <a:pt x="197340" y="597363"/>
                </a:cubicBezTo>
                <a:cubicBezTo>
                  <a:pt x="188433" y="702262"/>
                  <a:pt x="213173" y="786379"/>
                  <a:pt x="280467" y="846745"/>
                </a:cubicBezTo>
                <a:cubicBezTo>
                  <a:pt x="347761" y="907111"/>
                  <a:pt x="476410" y="939768"/>
                  <a:pt x="601101" y="959560"/>
                </a:cubicBezTo>
                <a:cubicBezTo>
                  <a:pt x="725792" y="979352"/>
                  <a:pt x="878191" y="977373"/>
                  <a:pt x="1028612" y="965498"/>
                </a:cubicBezTo>
                <a:cubicBezTo>
                  <a:pt x="1179033" y="953623"/>
                  <a:pt x="1386851" y="950654"/>
                  <a:pt x="1503625" y="888308"/>
                </a:cubicBezTo>
                <a:cubicBezTo>
                  <a:pt x="1620399" y="825962"/>
                  <a:pt x="1683734" y="715126"/>
                  <a:pt x="1729256" y="591425"/>
                </a:cubicBezTo>
                <a:cubicBezTo>
                  <a:pt x="1774778" y="467724"/>
                  <a:pt x="1810405" y="235165"/>
                  <a:pt x="1776758" y="146100"/>
                </a:cubicBezTo>
                <a:cubicBezTo>
                  <a:pt x="1743111" y="57035"/>
                  <a:pt x="1621389" y="54066"/>
                  <a:pt x="1527376" y="57035"/>
                </a:cubicBezTo>
                <a:cubicBezTo>
                  <a:pt x="1433363" y="60004"/>
                  <a:pt x="1411592" y="163913"/>
                  <a:pt x="1212680" y="163913"/>
                </a:cubicBezTo>
                <a:cubicBezTo>
                  <a:pt x="1013768" y="163913"/>
                  <a:pt x="487296" y="74848"/>
                  <a:pt x="333906" y="57035"/>
                </a:cubicBezTo>
                <a:cubicBezTo>
                  <a:pt x="180516" y="39222"/>
                  <a:pt x="311144" y="49118"/>
                  <a:pt x="268591" y="80786"/>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6" name="Straight Arrow Connector 15">
            <a:extLst>
              <a:ext uri="{FF2B5EF4-FFF2-40B4-BE49-F238E27FC236}">
                <a16:creationId xmlns:a16="http://schemas.microsoft.com/office/drawing/2014/main" id="{3BFF75DF-3481-4634-80EF-A9A2A2A55A4F}"/>
              </a:ext>
            </a:extLst>
          </p:cNvPr>
          <p:cNvCxnSpPr>
            <a:endCxn id="2" idx="12"/>
          </p:cNvCxnSpPr>
          <p:nvPr/>
        </p:nvCxnSpPr>
        <p:spPr>
          <a:xfrm flipH="1">
            <a:off x="3366655" y="3840032"/>
            <a:ext cx="29688" cy="1916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4E1CB04-8F4D-4F83-A157-EEAC4150428E}"/>
              </a:ext>
            </a:extLst>
          </p:cNvPr>
          <p:cNvCxnSpPr>
            <a:cxnSpLocks/>
          </p:cNvCxnSpPr>
          <p:nvPr/>
        </p:nvCxnSpPr>
        <p:spPr>
          <a:xfrm>
            <a:off x="3449782" y="4275117"/>
            <a:ext cx="73351" cy="760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358EDDE-49D9-4529-A138-A429A0DB7AC1}"/>
              </a:ext>
            </a:extLst>
          </p:cNvPr>
          <p:cNvCxnSpPr>
            <a:cxnSpLocks/>
          </p:cNvCxnSpPr>
          <p:nvPr/>
        </p:nvCxnSpPr>
        <p:spPr>
          <a:xfrm>
            <a:off x="3824517" y="4392452"/>
            <a:ext cx="8840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2DE96DF-3A06-4363-8C1C-D5C60A6B7507}"/>
              </a:ext>
            </a:extLst>
          </p:cNvPr>
          <p:cNvCxnSpPr>
            <a:cxnSpLocks/>
          </p:cNvCxnSpPr>
          <p:nvPr/>
        </p:nvCxnSpPr>
        <p:spPr>
          <a:xfrm>
            <a:off x="4190674" y="4396409"/>
            <a:ext cx="8840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7DD95E1-DA56-4D94-8C63-C27222382F5C}"/>
              </a:ext>
            </a:extLst>
          </p:cNvPr>
          <p:cNvCxnSpPr>
            <a:cxnSpLocks/>
          </p:cNvCxnSpPr>
          <p:nvPr/>
        </p:nvCxnSpPr>
        <p:spPr>
          <a:xfrm flipV="1">
            <a:off x="4729020" y="4227190"/>
            <a:ext cx="64072" cy="781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AE67CE5-6FA9-44F2-974D-EE8AF0ABFD8A}"/>
              </a:ext>
            </a:extLst>
          </p:cNvPr>
          <p:cNvCxnSpPr>
            <a:cxnSpLocks/>
          </p:cNvCxnSpPr>
          <p:nvPr/>
        </p:nvCxnSpPr>
        <p:spPr>
          <a:xfrm flipV="1">
            <a:off x="4899214" y="3904210"/>
            <a:ext cx="34019" cy="904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CA3ADB2-D46D-4BE2-B0A5-D8795B70E4D5}"/>
              </a:ext>
            </a:extLst>
          </p:cNvPr>
          <p:cNvCxnSpPr>
            <a:cxnSpLocks/>
          </p:cNvCxnSpPr>
          <p:nvPr/>
        </p:nvCxnSpPr>
        <p:spPr>
          <a:xfrm flipH="1" flipV="1">
            <a:off x="4951991" y="3580410"/>
            <a:ext cx="4620" cy="1450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9205CF9-5839-47C0-9D35-454B84AEB14E}"/>
              </a:ext>
            </a:extLst>
          </p:cNvPr>
          <p:cNvCxnSpPr>
            <a:cxnSpLocks/>
          </p:cNvCxnSpPr>
          <p:nvPr/>
        </p:nvCxnSpPr>
        <p:spPr>
          <a:xfrm flipH="1">
            <a:off x="4511443" y="3509646"/>
            <a:ext cx="121114" cy="783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968BCFC-B558-49EF-AEFD-AD5EC32C1E22}"/>
              </a:ext>
            </a:extLst>
          </p:cNvPr>
          <p:cNvCxnSpPr>
            <a:cxnSpLocks/>
          </p:cNvCxnSpPr>
          <p:nvPr/>
        </p:nvCxnSpPr>
        <p:spPr>
          <a:xfrm flipH="1">
            <a:off x="4334649" y="3587867"/>
            <a:ext cx="83256" cy="192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83C6DEB-F8D4-4A53-A92E-EEA78A6F924B}"/>
              </a:ext>
            </a:extLst>
          </p:cNvPr>
          <p:cNvCxnSpPr>
            <a:cxnSpLocks/>
          </p:cNvCxnSpPr>
          <p:nvPr/>
        </p:nvCxnSpPr>
        <p:spPr>
          <a:xfrm flipH="1" flipV="1">
            <a:off x="3996498" y="3559516"/>
            <a:ext cx="134133" cy="115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B61952C-7290-49D9-AA71-EB51E91CA8DC}"/>
              </a:ext>
            </a:extLst>
          </p:cNvPr>
          <p:cNvCxnSpPr>
            <a:cxnSpLocks/>
          </p:cNvCxnSpPr>
          <p:nvPr/>
        </p:nvCxnSpPr>
        <p:spPr>
          <a:xfrm flipH="1" flipV="1">
            <a:off x="3424168" y="3476727"/>
            <a:ext cx="134133" cy="115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1E287517-0316-4EDC-BCC7-38E5977C9B07}"/>
              </a:ext>
            </a:extLst>
          </p:cNvPr>
          <p:cNvCxnSpPr>
            <a:cxnSpLocks/>
            <a:stCxn id="2" idx="1"/>
          </p:cNvCxnSpPr>
          <p:nvPr/>
        </p:nvCxnSpPr>
        <p:spPr>
          <a:xfrm flipH="1">
            <a:off x="3189333" y="3681351"/>
            <a:ext cx="58568" cy="1373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77B13E6-77CA-4D5D-92C4-5089BE8174C9}"/>
              </a:ext>
            </a:extLst>
          </p:cNvPr>
          <p:cNvCxnSpPr>
            <a:cxnSpLocks/>
          </p:cNvCxnSpPr>
          <p:nvPr/>
        </p:nvCxnSpPr>
        <p:spPr>
          <a:xfrm flipH="1">
            <a:off x="3152898" y="4022382"/>
            <a:ext cx="18622" cy="4491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0D120595-7E55-4A15-847C-64A9930924DB}"/>
              </a:ext>
            </a:extLst>
          </p:cNvPr>
          <p:cNvCxnSpPr>
            <a:cxnSpLocks/>
            <a:stCxn id="2" idx="3"/>
          </p:cNvCxnSpPr>
          <p:nvPr/>
        </p:nvCxnSpPr>
        <p:spPr>
          <a:xfrm>
            <a:off x="3241964" y="4322618"/>
            <a:ext cx="100965" cy="737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AF5D3CB-58D0-4571-98AD-58A98E68F0C7}"/>
              </a:ext>
            </a:extLst>
          </p:cNvPr>
          <p:cNvCxnSpPr>
            <a:cxnSpLocks/>
          </p:cNvCxnSpPr>
          <p:nvPr/>
        </p:nvCxnSpPr>
        <p:spPr>
          <a:xfrm>
            <a:off x="3580822" y="4419570"/>
            <a:ext cx="128769" cy="338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5E93A50-1D24-4896-B0C8-82168ED78FCB}"/>
              </a:ext>
            </a:extLst>
          </p:cNvPr>
          <p:cNvCxnSpPr>
            <a:cxnSpLocks/>
          </p:cNvCxnSpPr>
          <p:nvPr/>
        </p:nvCxnSpPr>
        <p:spPr>
          <a:xfrm>
            <a:off x="3857503" y="4454225"/>
            <a:ext cx="158207" cy="252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1764CDFE-F911-4388-BFA6-DFE93CCED764}"/>
              </a:ext>
            </a:extLst>
          </p:cNvPr>
          <p:cNvCxnSpPr>
            <a:cxnSpLocks/>
          </p:cNvCxnSpPr>
          <p:nvPr/>
        </p:nvCxnSpPr>
        <p:spPr>
          <a:xfrm flipV="1">
            <a:off x="4437361" y="4291355"/>
            <a:ext cx="148164" cy="825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CB645741-4C66-4198-98E4-6F8ABB1BF33B}"/>
              </a:ext>
            </a:extLst>
          </p:cNvPr>
          <p:cNvCxnSpPr>
            <a:cxnSpLocks/>
            <a:stCxn id="2" idx="7"/>
          </p:cNvCxnSpPr>
          <p:nvPr/>
        </p:nvCxnSpPr>
        <p:spPr>
          <a:xfrm flipV="1">
            <a:off x="4726379" y="3956456"/>
            <a:ext cx="28326" cy="574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E43FAFD-592E-47CA-AC11-858843FFFBFA}"/>
              </a:ext>
            </a:extLst>
          </p:cNvPr>
          <p:cNvCxnSpPr>
            <a:cxnSpLocks/>
          </p:cNvCxnSpPr>
          <p:nvPr/>
        </p:nvCxnSpPr>
        <p:spPr>
          <a:xfrm flipH="1" flipV="1">
            <a:off x="4702876" y="3578449"/>
            <a:ext cx="57150" cy="831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7C4D99D-092A-41A2-B8CF-35DE56B4FBF7}"/>
              </a:ext>
            </a:extLst>
          </p:cNvPr>
          <p:cNvCxnSpPr>
            <a:cxnSpLocks/>
            <a:stCxn id="2" idx="9"/>
          </p:cNvCxnSpPr>
          <p:nvPr/>
        </p:nvCxnSpPr>
        <p:spPr>
          <a:xfrm flipH="1" flipV="1">
            <a:off x="4380253" y="3433506"/>
            <a:ext cx="203622" cy="400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4ED2DFD4-D17F-4646-850C-B88A9B971354}"/>
              </a:ext>
            </a:extLst>
          </p:cNvPr>
          <p:cNvCxnSpPr>
            <a:cxnSpLocks/>
          </p:cNvCxnSpPr>
          <p:nvPr/>
        </p:nvCxnSpPr>
        <p:spPr>
          <a:xfrm flipH="1">
            <a:off x="3921069" y="3423690"/>
            <a:ext cx="141267" cy="197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22188AF7-75D5-46ED-82F0-BD44412F7431}"/>
              </a:ext>
            </a:extLst>
          </p:cNvPr>
          <p:cNvCxnSpPr>
            <a:cxnSpLocks/>
          </p:cNvCxnSpPr>
          <p:nvPr/>
        </p:nvCxnSpPr>
        <p:spPr>
          <a:xfrm flipH="1">
            <a:off x="3545018" y="3537736"/>
            <a:ext cx="120373" cy="580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1BE85E6-8296-48DC-849E-4989EBF99291}"/>
              </a:ext>
            </a:extLst>
          </p:cNvPr>
          <p:cNvSpPr txBox="1"/>
          <p:nvPr/>
        </p:nvSpPr>
        <p:spPr>
          <a:xfrm rot="1398467">
            <a:off x="3131314" y="3875563"/>
            <a:ext cx="2038379" cy="338554"/>
          </a:xfrm>
          <a:prstGeom prst="rect">
            <a:avLst/>
          </a:prstGeom>
          <a:solidFill>
            <a:srgbClr val="92D050"/>
          </a:solidFill>
        </p:spPr>
        <p:txBody>
          <a:bodyPr wrap="none" rtlCol="0">
            <a:spAutoFit/>
          </a:bodyPr>
          <a:lstStyle/>
          <a:p>
            <a:r>
              <a:rPr lang="nl-BE" sz="1600" dirty="0">
                <a:solidFill>
                  <a:srgbClr val="FF0000"/>
                </a:solidFill>
              </a:rPr>
              <a:t>“Fonds de </a:t>
            </a:r>
            <a:r>
              <a:rPr lang="nl-BE" sz="1600" dirty="0" err="1">
                <a:solidFill>
                  <a:srgbClr val="FF0000"/>
                </a:solidFill>
              </a:rPr>
              <a:t>roulement</a:t>
            </a:r>
            <a:r>
              <a:rPr lang="nl-BE" sz="1600" dirty="0">
                <a:solidFill>
                  <a:srgbClr val="FF0000"/>
                </a:solidFill>
              </a:rPr>
              <a:t>”</a:t>
            </a:r>
          </a:p>
        </p:txBody>
      </p:sp>
      <p:sp>
        <p:nvSpPr>
          <p:cNvPr id="51" name="Freeform: Shape 50">
            <a:extLst>
              <a:ext uri="{FF2B5EF4-FFF2-40B4-BE49-F238E27FC236}">
                <a16:creationId xmlns:a16="http://schemas.microsoft.com/office/drawing/2014/main" id="{8C64752D-A8D8-4D0B-9992-463F086FB725}"/>
              </a:ext>
            </a:extLst>
          </p:cNvPr>
          <p:cNvSpPr/>
          <p:nvPr/>
        </p:nvSpPr>
        <p:spPr>
          <a:xfrm>
            <a:off x="2974769" y="3265714"/>
            <a:ext cx="1163782" cy="111034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10343">
                <a:moveTo>
                  <a:pt x="5937" y="0"/>
                </a:moveTo>
                <a:lnTo>
                  <a:pt x="1163782" y="5938"/>
                </a:lnTo>
                <a:lnTo>
                  <a:pt x="1140031" y="581891"/>
                </a:lnTo>
                <a:lnTo>
                  <a:pt x="896587" y="1110343"/>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2" name="Freeform: Shape 51">
            <a:extLst>
              <a:ext uri="{FF2B5EF4-FFF2-40B4-BE49-F238E27FC236}">
                <a16:creationId xmlns:a16="http://schemas.microsoft.com/office/drawing/2014/main" id="{365B8F6E-633A-4E5C-978E-324FE6E46A68}"/>
              </a:ext>
            </a:extLst>
          </p:cNvPr>
          <p:cNvSpPr/>
          <p:nvPr/>
        </p:nvSpPr>
        <p:spPr>
          <a:xfrm>
            <a:off x="3990109" y="3835730"/>
            <a:ext cx="1306286" cy="801584"/>
          </a:xfrm>
          <a:custGeom>
            <a:avLst/>
            <a:gdLst>
              <a:gd name="connsiteX0" fmla="*/ 0 w 1306286"/>
              <a:gd name="connsiteY0" fmla="*/ 522514 h 801584"/>
              <a:gd name="connsiteX1" fmla="*/ 154379 w 1306286"/>
              <a:gd name="connsiteY1" fmla="*/ 522514 h 801584"/>
              <a:gd name="connsiteX2" fmla="*/ 160317 w 1306286"/>
              <a:gd name="connsiteY2" fmla="*/ 795647 h 801584"/>
              <a:gd name="connsiteX3" fmla="*/ 1288473 w 1306286"/>
              <a:gd name="connsiteY3" fmla="*/ 801584 h 801584"/>
              <a:gd name="connsiteX4" fmla="*/ 1306286 w 1306286"/>
              <a:gd name="connsiteY4" fmla="*/ 0 h 801584"/>
              <a:gd name="connsiteX5" fmla="*/ 285008 w 1306286"/>
              <a:gd name="connsiteY5" fmla="*/ 17813 h 801584"/>
              <a:gd name="connsiteX6" fmla="*/ 0 w 1306286"/>
              <a:gd name="connsiteY6" fmla="*/ 522514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286" h="801584">
                <a:moveTo>
                  <a:pt x="0" y="522514"/>
                </a:moveTo>
                <a:lnTo>
                  <a:pt x="154379" y="522514"/>
                </a:lnTo>
                <a:lnTo>
                  <a:pt x="160317" y="795647"/>
                </a:lnTo>
                <a:lnTo>
                  <a:pt x="1288473" y="801584"/>
                </a:lnTo>
                <a:lnTo>
                  <a:pt x="1306286" y="0"/>
                </a:lnTo>
                <a:lnTo>
                  <a:pt x="285008" y="17813"/>
                </a:lnTo>
                <a:lnTo>
                  <a:pt x="0" y="522514"/>
                </a:lnTo>
                <a:close/>
              </a:path>
            </a:pathLst>
          </a:custGeom>
          <a:solidFill>
            <a:srgbClr val="4472C4">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482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8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836613"/>
            <a:ext cx="847725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p:cNvSpPr>
            <a:spLocks noGrp="1" noChangeArrowheads="1"/>
          </p:cNvSpPr>
          <p:nvPr>
            <p:ph type="title"/>
          </p:nvPr>
        </p:nvSpPr>
        <p:spPr>
          <a:xfrm>
            <a:off x="1071563" y="428625"/>
            <a:ext cx="7010400" cy="400050"/>
          </a:xfrm>
        </p:spPr>
        <p:txBody>
          <a:bodyPr/>
          <a:lstStyle/>
          <a:p>
            <a:r>
              <a:rPr lang="nl-BE" sz="2000" b="1"/>
              <a:t>HISTORIEK KLANTEN: SALDI LIJST</a:t>
            </a:r>
            <a:endParaRPr lang="nl-NL" sz="3000" b="1"/>
          </a:p>
        </p:txBody>
      </p:sp>
      <p:sp>
        <p:nvSpPr>
          <p:cNvPr id="49156" name="TextBox 4"/>
          <p:cNvSpPr txBox="1">
            <a:spLocks noChangeArrowheads="1"/>
          </p:cNvSpPr>
          <p:nvPr/>
        </p:nvSpPr>
        <p:spPr bwMode="auto">
          <a:xfrm>
            <a:off x="1285875" y="5643563"/>
            <a:ext cx="7358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fr-BE" sz="1400"/>
              <a:t>De lijsten kunnen allerlei vormen en layouts hebben</a:t>
            </a:r>
            <a:endParaRPr lang="en-US" sz="1400"/>
          </a:p>
        </p:txBody>
      </p:sp>
      <p:sp>
        <p:nvSpPr>
          <p:cNvPr id="9" name="Rounded Rectangle 8"/>
          <p:cNvSpPr/>
          <p:nvPr/>
        </p:nvSpPr>
        <p:spPr bwMode="auto">
          <a:xfrm>
            <a:off x="5143501" y="3440907"/>
            <a:ext cx="701308" cy="143174"/>
          </a:xfrm>
          <a:prstGeom prst="roundRect">
            <a:avLst/>
          </a:prstGeom>
          <a:noFill/>
          <a:ln w="9525" cap="flat" cmpd="sng" algn="ctr">
            <a:solidFill>
              <a:srgbClr val="FF0000"/>
            </a:solidFill>
            <a:prstDash val="solid"/>
            <a:round/>
            <a:headEnd type="none" w="med" len="med"/>
            <a:tailEnd type="none" w="med" len="med"/>
          </a:ln>
          <a:effectLst/>
        </p:spPr>
        <p:txBody>
          <a:bodyPr wrap="square">
            <a:spAutoFit/>
          </a:bodyPr>
          <a:lstStyle/>
          <a:p>
            <a:pPr eaLnBrk="0" hangingPunct="0">
              <a:defRPr/>
            </a:pPr>
            <a:endParaRPr lang="en-US" sz="800" dirty="0"/>
          </a:p>
        </p:txBody>
      </p:sp>
      <p:sp>
        <p:nvSpPr>
          <p:cNvPr id="10" name="Rounded Rectangle 9"/>
          <p:cNvSpPr/>
          <p:nvPr/>
        </p:nvSpPr>
        <p:spPr bwMode="auto">
          <a:xfrm>
            <a:off x="5389905" y="3975862"/>
            <a:ext cx="500853" cy="155906"/>
          </a:xfrm>
          <a:prstGeom prst="roundRect">
            <a:avLst/>
          </a:prstGeom>
          <a:noFill/>
          <a:ln w="9525" cap="flat" cmpd="sng" algn="ctr">
            <a:solidFill>
              <a:srgbClr val="FF0000"/>
            </a:solidFill>
            <a:prstDash val="solid"/>
            <a:round/>
            <a:headEnd type="none" w="med" len="med"/>
            <a:tailEnd type="none" w="med" len="med"/>
          </a:ln>
          <a:effectLst/>
        </p:spPr>
        <p:txBody>
          <a:bodyPr wrap="square">
            <a:spAutoFit/>
          </a:bodyPr>
          <a:lstStyle/>
          <a:p>
            <a:pPr eaLnBrk="0" hangingPunct="0">
              <a:defRPr/>
            </a:pPr>
            <a:endParaRPr lang="en-US" sz="800" dirty="0"/>
          </a:p>
        </p:txBody>
      </p:sp>
      <p:sp>
        <p:nvSpPr>
          <p:cNvPr id="11" name="Rounded Rectangle 10"/>
          <p:cNvSpPr/>
          <p:nvPr/>
        </p:nvSpPr>
        <p:spPr bwMode="auto">
          <a:xfrm>
            <a:off x="5143500" y="4690237"/>
            <a:ext cx="779423" cy="191326"/>
          </a:xfrm>
          <a:prstGeom prst="roundRect">
            <a:avLst/>
          </a:prstGeom>
          <a:noFill/>
          <a:ln w="9525" cap="flat" cmpd="sng" algn="ctr">
            <a:solidFill>
              <a:srgbClr val="FF0000"/>
            </a:solidFill>
            <a:prstDash val="solid"/>
            <a:round/>
            <a:headEnd type="none" w="med" len="med"/>
            <a:tailEnd type="none" w="med" len="med"/>
          </a:ln>
          <a:effectLst/>
        </p:spPr>
        <p:txBody>
          <a:bodyPr wrap="square">
            <a:spAutoFit/>
          </a:bodyPr>
          <a:lstStyle/>
          <a:p>
            <a:pPr eaLnBrk="0" hangingPunct="0">
              <a:defRPr/>
            </a:pPr>
            <a:endParaRPr lang="en-US" sz="800" dirty="0"/>
          </a:p>
        </p:txBody>
      </p:sp>
      <p:sp>
        <p:nvSpPr>
          <p:cNvPr id="12" name="Rounded Rectangle 11"/>
          <p:cNvSpPr/>
          <p:nvPr/>
        </p:nvSpPr>
        <p:spPr bwMode="auto">
          <a:xfrm>
            <a:off x="5288816" y="5430841"/>
            <a:ext cx="634107" cy="142863"/>
          </a:xfrm>
          <a:prstGeom prst="roundRect">
            <a:avLst/>
          </a:prstGeom>
          <a:noFill/>
          <a:ln w="9525" cap="flat" cmpd="sng" algn="ctr">
            <a:solidFill>
              <a:srgbClr val="FF0000"/>
            </a:solidFill>
            <a:prstDash val="solid"/>
            <a:round/>
            <a:headEnd type="none" w="med" len="med"/>
            <a:tailEnd type="none" w="med" len="med"/>
          </a:ln>
          <a:effectLst/>
        </p:spPr>
        <p:txBody>
          <a:bodyPr wrap="square">
            <a:spAutoFit/>
          </a:bodyPr>
          <a:lstStyle/>
          <a:p>
            <a:pPr eaLnBrk="0" hangingPunct="0">
              <a:defRPr/>
            </a:pPr>
            <a:endParaRPr lang="en-US" sz="800" dirty="0"/>
          </a:p>
        </p:txBody>
      </p:sp>
      <p:sp>
        <p:nvSpPr>
          <p:cNvPr id="13" name="Rectangle 12">
            <a:extLst>
              <a:ext uri="{FF2B5EF4-FFF2-40B4-BE49-F238E27FC236}">
                <a16:creationId xmlns:a16="http://schemas.microsoft.com/office/drawing/2014/main" id="{3002F392-A914-4A52-B437-5DA8FDF646FB}"/>
              </a:ext>
            </a:extLst>
          </p:cNvPr>
          <p:cNvSpPr/>
          <p:nvPr/>
        </p:nvSpPr>
        <p:spPr>
          <a:xfrm>
            <a:off x="3152153" y="3237674"/>
            <a:ext cx="3574890" cy="1913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tangle 13">
            <a:extLst>
              <a:ext uri="{FF2B5EF4-FFF2-40B4-BE49-F238E27FC236}">
                <a16:creationId xmlns:a16="http://schemas.microsoft.com/office/drawing/2014/main" id="{31CBA8DA-308B-4166-AC33-F62DD37D0764}"/>
              </a:ext>
            </a:extLst>
          </p:cNvPr>
          <p:cNvSpPr/>
          <p:nvPr/>
        </p:nvSpPr>
        <p:spPr>
          <a:xfrm>
            <a:off x="5992613" y="4147527"/>
            <a:ext cx="1896959" cy="1913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7000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857250"/>
            <a:ext cx="8139112"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p:cNvSpPr>
            <a:spLocks noGrp="1" noChangeArrowheads="1"/>
          </p:cNvSpPr>
          <p:nvPr>
            <p:ph type="title"/>
          </p:nvPr>
        </p:nvSpPr>
        <p:spPr>
          <a:xfrm>
            <a:off x="1071563" y="428625"/>
            <a:ext cx="7010400" cy="400050"/>
          </a:xfrm>
        </p:spPr>
        <p:txBody>
          <a:bodyPr/>
          <a:lstStyle/>
          <a:p>
            <a:r>
              <a:rPr lang="nl-BE" sz="2000" b="1"/>
              <a:t>HISTORIEK KLANTEN: SALDI LIJST</a:t>
            </a:r>
            <a:endParaRPr lang="nl-NL" sz="3000" b="1"/>
          </a:p>
        </p:txBody>
      </p:sp>
      <p:sp>
        <p:nvSpPr>
          <p:cNvPr id="50180" name="TextBox 4"/>
          <p:cNvSpPr txBox="1">
            <a:spLocks noChangeArrowheads="1"/>
          </p:cNvSpPr>
          <p:nvPr/>
        </p:nvSpPr>
        <p:spPr bwMode="auto">
          <a:xfrm>
            <a:off x="1285875" y="5643563"/>
            <a:ext cx="7358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fr-BE" sz="1400"/>
              <a:t>De lijsten kunnen allerlei vormen en layouts hebben</a:t>
            </a:r>
            <a:endParaRPr lang="en-US" sz="1400"/>
          </a:p>
        </p:txBody>
      </p:sp>
      <p:sp>
        <p:nvSpPr>
          <p:cNvPr id="9" name="Rounded Rectangle 8"/>
          <p:cNvSpPr/>
          <p:nvPr/>
        </p:nvSpPr>
        <p:spPr bwMode="auto">
          <a:xfrm>
            <a:off x="892969" y="1539461"/>
            <a:ext cx="324699" cy="3859213"/>
          </a:xfrm>
          <a:prstGeom prst="roundRect">
            <a:avLst/>
          </a:prstGeom>
          <a:noFill/>
          <a:ln w="19050" cap="flat" cmpd="sng" algn="ctr">
            <a:solidFill>
              <a:srgbClr val="FF0000"/>
            </a:solidFill>
            <a:prstDash val="solid"/>
            <a:round/>
            <a:headEnd type="none" w="med" len="med"/>
            <a:tailEnd type="none" w="med" len="med"/>
          </a:ln>
          <a:effectLst/>
        </p:spPr>
        <p:txBody>
          <a:bodyPr wrap="square">
            <a:spAutoFit/>
          </a:bodyPr>
          <a:lstStyle/>
          <a:p>
            <a:pPr eaLnBrk="0" hangingPunct="0">
              <a:defRPr/>
            </a:pPr>
            <a:endParaRPr lang="en-US" sz="24000" dirty="0">
              <a:solidFill>
                <a:srgbClr val="FF0000"/>
              </a:solidFill>
            </a:endParaRPr>
          </a:p>
        </p:txBody>
      </p:sp>
      <p:sp>
        <p:nvSpPr>
          <p:cNvPr id="50182" name="Rectangle 5"/>
          <p:cNvSpPr>
            <a:spLocks noChangeArrowheads="1"/>
          </p:cNvSpPr>
          <p:nvPr/>
        </p:nvSpPr>
        <p:spPr bwMode="auto">
          <a:xfrm>
            <a:off x="785813" y="857250"/>
            <a:ext cx="1357312" cy="153988"/>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p>
            <a:pPr eaLnBrk="0" hangingPunct="0"/>
            <a:endParaRPr lang="nl-BE" sz="400"/>
          </a:p>
        </p:txBody>
      </p:sp>
      <p:sp>
        <p:nvSpPr>
          <p:cNvPr id="7" name="Rectangle 6">
            <a:extLst>
              <a:ext uri="{FF2B5EF4-FFF2-40B4-BE49-F238E27FC236}">
                <a16:creationId xmlns:a16="http://schemas.microsoft.com/office/drawing/2014/main" id="{089FBFA9-DB83-4686-AC9E-81BB135D08BA}"/>
              </a:ext>
            </a:extLst>
          </p:cNvPr>
          <p:cNvSpPr/>
          <p:nvPr/>
        </p:nvSpPr>
        <p:spPr>
          <a:xfrm>
            <a:off x="1989624" y="2364628"/>
            <a:ext cx="6837322" cy="226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9153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071563" y="428625"/>
            <a:ext cx="7010400" cy="400050"/>
          </a:xfrm>
        </p:spPr>
        <p:txBody>
          <a:bodyPr/>
          <a:lstStyle/>
          <a:p>
            <a:r>
              <a:rPr lang="nl-BE" sz="2000" b="1"/>
              <a:t>HISTORIEK LEVERANCIERS</a:t>
            </a:r>
            <a:endParaRPr lang="nl-NL" sz="3000" b="1"/>
          </a:p>
        </p:txBody>
      </p:sp>
      <p:sp>
        <p:nvSpPr>
          <p:cNvPr id="51203" name="TextBox 4"/>
          <p:cNvSpPr txBox="1">
            <a:spLocks noChangeArrowheads="1"/>
          </p:cNvSpPr>
          <p:nvPr/>
        </p:nvSpPr>
        <p:spPr bwMode="auto">
          <a:xfrm>
            <a:off x="1428750" y="1428750"/>
            <a:ext cx="721518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fr-BE" b="1"/>
              <a:t>Gelijkaardige listings zijn uiteraard beschikbaar voor de leveranciers</a:t>
            </a:r>
          </a:p>
          <a:p>
            <a:pPr eaLnBrk="1" hangingPunct="1"/>
            <a:endParaRPr lang="fr-BE" sz="2000"/>
          </a:p>
          <a:p>
            <a:pPr eaLnBrk="1" hangingPunct="1">
              <a:buFont typeface="Arial" charset="0"/>
              <a:buChar char="•"/>
            </a:pPr>
            <a:r>
              <a:rPr lang="fr-BE" sz="2000"/>
              <a:t>Historiek per leveranciers met detail en àlle transacties</a:t>
            </a:r>
          </a:p>
          <a:p>
            <a:pPr eaLnBrk="1" hangingPunct="1"/>
            <a:endParaRPr lang="fr-BE" sz="2000"/>
          </a:p>
          <a:p>
            <a:pPr eaLnBrk="1" hangingPunct="1">
              <a:buFont typeface="Arial" charset="0"/>
              <a:buChar char="•"/>
            </a:pPr>
            <a:r>
              <a:rPr lang="fr-BE" sz="2000"/>
              <a:t>Historiek per leveranciers met detail en enkel openstaande</a:t>
            </a:r>
            <a:br>
              <a:rPr lang="fr-BE" sz="2000"/>
            </a:br>
            <a:r>
              <a:rPr lang="fr-BE" sz="2000"/>
              <a:t> transacties</a:t>
            </a:r>
          </a:p>
          <a:p>
            <a:pPr eaLnBrk="1" hangingPunct="1"/>
            <a:endParaRPr lang="fr-BE" sz="2000"/>
          </a:p>
          <a:p>
            <a:pPr eaLnBrk="1" hangingPunct="1">
              <a:buFont typeface="Arial" charset="0"/>
              <a:buChar char="•"/>
            </a:pPr>
            <a:r>
              <a:rPr lang="fr-BE" sz="2000"/>
              <a:t>Aging list</a:t>
            </a:r>
          </a:p>
          <a:p>
            <a:pPr eaLnBrk="1" hangingPunct="1"/>
            <a:endParaRPr lang="fr-BE" sz="2000"/>
          </a:p>
          <a:p>
            <a:pPr eaLnBrk="1" hangingPunct="1">
              <a:buFont typeface="Arial" charset="0"/>
              <a:buChar char="•"/>
            </a:pPr>
            <a:r>
              <a:rPr lang="fr-BE" sz="2000"/>
              <a:t>Saldolijst</a:t>
            </a:r>
          </a:p>
          <a:p>
            <a:pPr eaLnBrk="1" hangingPunct="1"/>
            <a:endParaRPr lang="en-US" sz="1400"/>
          </a:p>
        </p:txBody>
      </p:sp>
    </p:spTree>
    <p:extLst>
      <p:ext uri="{BB962C8B-B14F-4D97-AF65-F5344CB8AC3E}">
        <p14:creationId xmlns:p14="http://schemas.microsoft.com/office/powerpoint/2010/main" val="29534311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 bronafbeelding bekijken">
            <a:extLst>
              <a:ext uri="{FF2B5EF4-FFF2-40B4-BE49-F238E27FC236}">
                <a16:creationId xmlns:a16="http://schemas.microsoft.com/office/drawing/2014/main" id="{5EF4E97A-4B63-4B25-A7CB-42DD795C8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52227" name="Rectangle 20"/>
          <p:cNvSpPr>
            <a:spLocks noGrp="1" noChangeArrowheads="1"/>
          </p:cNvSpPr>
          <p:nvPr>
            <p:ph type="body" idx="1"/>
          </p:nvPr>
        </p:nvSpPr>
        <p:spPr/>
        <p:txBody>
          <a:bodyPr>
            <a:normAutofit/>
          </a:bodyPr>
          <a:lstStyle/>
          <a:p>
            <a:pPr algn="ctr"/>
            <a:r>
              <a:rPr lang="nl-BE" b="1" dirty="0"/>
              <a:t>Pro </a:t>
            </a:r>
            <a:r>
              <a:rPr lang="nl-BE" b="1" dirty="0" err="1"/>
              <a:t>Mandato</a:t>
            </a:r>
            <a:endParaRPr lang="nl-BE" b="1" dirty="0"/>
          </a:p>
          <a:p>
            <a:pPr algn="ctr"/>
            <a:r>
              <a:rPr lang="nl-BE" b="1" dirty="0"/>
              <a:t>2021</a:t>
            </a:r>
            <a:endParaRPr lang="en-US" b="1" dirty="0"/>
          </a:p>
        </p:txBody>
      </p:sp>
      <p:sp>
        <p:nvSpPr>
          <p:cNvPr id="52226" name="Rectangle 21"/>
          <p:cNvSpPr>
            <a:spLocks noGrp="1" noChangeArrowheads="1"/>
          </p:cNvSpPr>
          <p:nvPr>
            <p:ph type="title"/>
          </p:nvPr>
        </p:nvSpPr>
        <p:spPr>
          <a:xfrm>
            <a:off x="1132399" y="968379"/>
            <a:ext cx="6869678" cy="2852737"/>
          </a:xfrm>
        </p:spPr>
        <p:txBody>
          <a:bodyPr>
            <a:normAutofit/>
          </a:bodyPr>
          <a:lstStyle/>
          <a:p>
            <a:pPr algn="ctr" eaLnBrk="1" hangingPunct="1"/>
            <a:br>
              <a:rPr lang="nl-NL" sz="1200" dirty="0"/>
            </a:br>
            <a:br>
              <a:rPr lang="nl-NL" sz="1200" dirty="0"/>
            </a:br>
            <a:br>
              <a:rPr lang="nl-NL" sz="1200" dirty="0"/>
            </a:br>
            <a:br>
              <a:rPr lang="nl-NL" sz="1200" dirty="0"/>
            </a:br>
            <a:br>
              <a:rPr lang="nl-NL" sz="1200" dirty="0"/>
            </a:br>
            <a:r>
              <a:rPr lang="nl-NL" sz="3000" dirty="0"/>
              <a:t> </a:t>
            </a:r>
            <a:r>
              <a:rPr lang="nl-NL" b="1" dirty="0">
                <a:solidFill>
                  <a:schemeClr val="bg1">
                    <a:lumMod val="95000"/>
                  </a:schemeClr>
                </a:solidFill>
              </a:rPr>
              <a:t>PROEF- EN SALDIBALANS</a:t>
            </a:r>
          </a:p>
        </p:txBody>
      </p:sp>
    </p:spTree>
    <p:extLst>
      <p:ext uri="{BB962C8B-B14F-4D97-AF65-F5344CB8AC3E}">
        <p14:creationId xmlns:p14="http://schemas.microsoft.com/office/powerpoint/2010/main" val="34606698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524000" y="-134938"/>
            <a:ext cx="7010400" cy="1477963"/>
          </a:xfrm>
        </p:spPr>
        <p:txBody>
          <a:bodyPr/>
          <a:lstStyle/>
          <a:p>
            <a:br>
              <a:rPr lang="nl-BE" sz="2000" b="1"/>
            </a:br>
            <a:br>
              <a:rPr lang="nl-BE" sz="2000" b="1"/>
            </a:br>
            <a:r>
              <a:rPr lang="nl-BE" sz="2000" b="1"/>
              <a:t>Provençaalse toestanden!</a:t>
            </a:r>
            <a:br>
              <a:rPr lang="nl-BE" sz="2000" b="1"/>
            </a:br>
            <a:r>
              <a:rPr lang="nl-NL" sz="3000" b="1"/>
              <a:t>PROEF &amp; SALDIBALANS</a:t>
            </a:r>
          </a:p>
        </p:txBody>
      </p:sp>
      <p:sp>
        <p:nvSpPr>
          <p:cNvPr id="60419" name="Rectangle 3"/>
          <p:cNvSpPr>
            <a:spLocks noGrp="1" noChangeArrowheads="1"/>
          </p:cNvSpPr>
          <p:nvPr>
            <p:ph type="body" sz="half" idx="1"/>
          </p:nvPr>
        </p:nvSpPr>
        <p:spPr>
          <a:xfrm>
            <a:off x="1500188" y="1357313"/>
            <a:ext cx="6935787" cy="4114800"/>
          </a:xfrm>
        </p:spPr>
        <p:txBody>
          <a:bodyPr/>
          <a:lstStyle/>
          <a:p>
            <a:pPr marL="495300" indent="-495300">
              <a:buFont typeface="Wingdings" pitchFamily="2" charset="2"/>
              <a:buNone/>
            </a:pPr>
            <a:r>
              <a:rPr lang="nl-NL" i="1"/>
              <a:t>	</a:t>
            </a:r>
            <a:r>
              <a:rPr lang="nl-NL" sz="1400" i="1"/>
              <a:t>Teneinde de voorstelling van de rekeningen onder de vorm die “INTERNE BALANS EN RESULTATENREKENING” wordt genoemd te vervolledigen moet dus nog het resultaat naar de balans worden overgeboekt.</a:t>
            </a:r>
          </a:p>
        </p:txBody>
      </p:sp>
      <p:sp>
        <p:nvSpPr>
          <p:cNvPr id="60420" name="Content Placeholder 7"/>
          <p:cNvSpPr>
            <a:spLocks noGrp="1"/>
          </p:cNvSpPr>
          <p:nvPr>
            <p:ph sz="half" idx="2"/>
          </p:nvPr>
        </p:nvSpPr>
        <p:spPr/>
        <p:txBody>
          <a:bodyPr/>
          <a:lstStyle/>
          <a:p>
            <a:endParaRPr lang="nl-BE"/>
          </a:p>
        </p:txBody>
      </p:sp>
      <p:sp>
        <p:nvSpPr>
          <p:cNvPr id="60421" name="Rectangle 5"/>
          <p:cNvSpPr>
            <a:spLocks noChangeArrowheads="1"/>
          </p:cNvSpPr>
          <p:nvPr/>
        </p:nvSpPr>
        <p:spPr bwMode="auto">
          <a:xfrm>
            <a:off x="0" y="2085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nl-BE"/>
          </a:p>
        </p:txBody>
      </p:sp>
      <p:sp>
        <p:nvSpPr>
          <p:cNvPr id="60422" name="Rectangle 8"/>
          <p:cNvSpPr>
            <a:spLocks noChangeArrowheads="1"/>
          </p:cNvSpPr>
          <p:nvPr/>
        </p:nvSpPr>
        <p:spPr bwMode="auto">
          <a:xfrm>
            <a:off x="0" y="1481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nl-BE"/>
          </a:p>
        </p:txBody>
      </p:sp>
      <p:graphicFrame>
        <p:nvGraphicFramePr>
          <p:cNvPr id="60423" name="Object 2"/>
          <p:cNvGraphicFramePr>
            <a:graphicFrameLocks noChangeAspect="1"/>
          </p:cNvGraphicFramePr>
          <p:nvPr>
            <p:extLst>
              <p:ext uri="{D42A27DB-BD31-4B8C-83A1-F6EECF244321}">
                <p14:modId xmlns:p14="http://schemas.microsoft.com/office/powerpoint/2010/main" val="870058901"/>
              </p:ext>
            </p:extLst>
          </p:nvPr>
        </p:nvGraphicFramePr>
        <p:xfrm>
          <a:off x="3143250" y="2214563"/>
          <a:ext cx="3905250" cy="3895725"/>
        </p:xfrm>
        <a:graphic>
          <a:graphicData uri="http://schemas.openxmlformats.org/presentationml/2006/ole">
            <mc:AlternateContent xmlns:mc="http://schemas.openxmlformats.org/markup-compatibility/2006">
              <mc:Choice xmlns:v="urn:schemas-microsoft-com:vml" Requires="v">
                <p:oleObj name="Worksheet" r:id="rId2" imgW="3648085" imgH="3953032" progId="Excel.Sheet.8">
                  <p:embed/>
                </p:oleObj>
              </mc:Choice>
              <mc:Fallback>
                <p:oleObj name="Worksheet" r:id="rId2" imgW="3648085" imgH="3953032" progId="Excel.Sheet.8">
                  <p:embed/>
                  <p:pic>
                    <p:nvPicPr>
                      <p:cNvPr id="60423" name="Object 2"/>
                      <p:cNvPicPr>
                        <a:picLocks noChangeAspect="1" noChangeArrowheads="1"/>
                      </p:cNvPicPr>
                      <p:nvPr/>
                    </p:nvPicPr>
                    <p:blipFill>
                      <a:blip r:embed="rId3"/>
                      <a:srcRect/>
                      <a:stretch>
                        <a:fillRect/>
                      </a:stretch>
                    </p:blipFill>
                    <p:spPr bwMode="auto">
                      <a:xfrm>
                        <a:off x="3143250" y="2214563"/>
                        <a:ext cx="390525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a:extLst>
              <a:ext uri="{FF2B5EF4-FFF2-40B4-BE49-F238E27FC236}">
                <a16:creationId xmlns:a16="http://schemas.microsoft.com/office/drawing/2014/main" id="{56768B89-5407-4073-854B-391C091AC830}"/>
              </a:ext>
            </a:extLst>
          </p:cNvPr>
          <p:cNvSpPr/>
          <p:nvPr/>
        </p:nvSpPr>
        <p:spPr>
          <a:xfrm>
            <a:off x="2711035" y="5546134"/>
            <a:ext cx="3721929" cy="657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tangle 9">
            <a:extLst>
              <a:ext uri="{FF2B5EF4-FFF2-40B4-BE49-F238E27FC236}">
                <a16:creationId xmlns:a16="http://schemas.microsoft.com/office/drawing/2014/main" id="{266EF210-AD11-4847-83AF-5CF66AC7EDCD}"/>
              </a:ext>
            </a:extLst>
          </p:cNvPr>
          <p:cNvSpPr/>
          <p:nvPr/>
        </p:nvSpPr>
        <p:spPr>
          <a:xfrm>
            <a:off x="2711034" y="3934065"/>
            <a:ext cx="3675981" cy="500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a:extLst>
              <a:ext uri="{FF2B5EF4-FFF2-40B4-BE49-F238E27FC236}">
                <a16:creationId xmlns:a16="http://schemas.microsoft.com/office/drawing/2014/main" id="{D5559BFB-5F64-4CEB-A587-8BF5D2982152}"/>
              </a:ext>
            </a:extLst>
          </p:cNvPr>
          <p:cNvSpPr/>
          <p:nvPr/>
        </p:nvSpPr>
        <p:spPr>
          <a:xfrm>
            <a:off x="6418681" y="3680216"/>
            <a:ext cx="1022712" cy="2183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22452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0" y="190500"/>
            <a:ext cx="7010400" cy="1152525"/>
          </a:xfrm>
        </p:spPr>
        <p:txBody>
          <a:bodyPr>
            <a:normAutofit/>
          </a:bodyPr>
          <a:lstStyle/>
          <a:p>
            <a:br>
              <a:rPr lang="nl-BE" sz="2000" b="1"/>
            </a:br>
            <a:r>
              <a:rPr lang="nl-BE" sz="2000" b="1"/>
              <a:t>Provençaalse toestanden!</a:t>
            </a:r>
            <a:br>
              <a:rPr lang="nl-BE" sz="2000" b="1"/>
            </a:br>
            <a:r>
              <a:rPr lang="nl-NL" sz="3000" b="1"/>
              <a:t>PROEF &amp; SALDIBALANS</a:t>
            </a:r>
            <a:endParaRPr lang="nl-NL" sz="3600" b="1"/>
          </a:p>
        </p:txBody>
      </p:sp>
      <p:sp>
        <p:nvSpPr>
          <p:cNvPr id="58371" name="Rectangle 3"/>
          <p:cNvSpPr>
            <a:spLocks noGrp="1" noChangeArrowheads="1"/>
          </p:cNvSpPr>
          <p:nvPr>
            <p:ph type="body" sz="half" idx="1"/>
          </p:nvPr>
        </p:nvSpPr>
        <p:spPr>
          <a:xfrm>
            <a:off x="848538" y="1878013"/>
            <a:ext cx="6935788" cy="4246562"/>
          </a:xfrm>
        </p:spPr>
        <p:txBody>
          <a:bodyPr/>
          <a:lstStyle/>
          <a:p>
            <a:pPr marL="495300" indent="-495300">
              <a:buFont typeface="Wingdings" pitchFamily="2" charset="2"/>
              <a:buNone/>
            </a:pPr>
            <a:r>
              <a:rPr lang="nl-NL" sz="2200" dirty="0"/>
              <a:t>	</a:t>
            </a:r>
            <a:r>
              <a:rPr lang="nl-NL" sz="1800" dirty="0"/>
              <a:t>Wanneer we in de proef- en saldibalans de minwaarden als credit beschouwen en de balans rekeningen van de resultatenrekeningen afscheiden bekomen we het volgende kwadrant:</a:t>
            </a:r>
          </a:p>
        </p:txBody>
      </p:sp>
      <p:sp>
        <p:nvSpPr>
          <p:cNvPr id="58372" name="Content Placeholder 8"/>
          <p:cNvSpPr>
            <a:spLocks noGrp="1"/>
          </p:cNvSpPr>
          <p:nvPr>
            <p:ph sz="half" idx="2"/>
          </p:nvPr>
        </p:nvSpPr>
        <p:spPr/>
        <p:txBody>
          <a:bodyPr/>
          <a:lstStyle/>
          <a:p>
            <a:endParaRPr lang="nl-BE"/>
          </a:p>
        </p:txBody>
      </p:sp>
      <p:sp>
        <p:nvSpPr>
          <p:cNvPr id="58373" name="Rectangle 5"/>
          <p:cNvSpPr>
            <a:spLocks noChangeArrowheads="1"/>
          </p:cNvSpPr>
          <p:nvPr/>
        </p:nvSpPr>
        <p:spPr bwMode="auto">
          <a:xfrm>
            <a:off x="0" y="2643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nl-BE"/>
          </a:p>
        </p:txBody>
      </p:sp>
      <p:sp>
        <p:nvSpPr>
          <p:cNvPr id="58374" name="Rectangle 6"/>
          <p:cNvSpPr>
            <a:spLocks noChangeArrowheads="1"/>
          </p:cNvSpPr>
          <p:nvPr/>
        </p:nvSpPr>
        <p:spPr bwMode="auto">
          <a:xfrm>
            <a:off x="0" y="2643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nl-BE"/>
          </a:p>
        </p:txBody>
      </p:sp>
      <p:sp>
        <p:nvSpPr>
          <p:cNvPr id="58375" name="Rectangle 8"/>
          <p:cNvSpPr>
            <a:spLocks noChangeArrowheads="1"/>
          </p:cNvSpPr>
          <p:nvPr/>
        </p:nvSpPr>
        <p:spPr bwMode="auto">
          <a:xfrm>
            <a:off x="0" y="26336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nl-BE"/>
          </a:p>
        </p:txBody>
      </p:sp>
      <p:graphicFrame>
        <p:nvGraphicFramePr>
          <p:cNvPr id="58376" name="Object 2"/>
          <p:cNvGraphicFramePr>
            <a:graphicFrameLocks noChangeAspect="1"/>
          </p:cNvGraphicFramePr>
          <p:nvPr>
            <p:extLst>
              <p:ext uri="{D42A27DB-BD31-4B8C-83A1-F6EECF244321}">
                <p14:modId xmlns:p14="http://schemas.microsoft.com/office/powerpoint/2010/main" val="315309789"/>
              </p:ext>
            </p:extLst>
          </p:nvPr>
        </p:nvGraphicFramePr>
        <p:xfrm>
          <a:off x="2195513" y="3141663"/>
          <a:ext cx="5832475" cy="2416175"/>
        </p:xfrm>
        <a:graphic>
          <a:graphicData uri="http://schemas.openxmlformats.org/presentationml/2006/ole">
            <mc:AlternateContent xmlns:mc="http://schemas.openxmlformats.org/markup-compatibility/2006">
              <mc:Choice xmlns:v="urn:schemas-microsoft-com:vml" Requires="v">
                <p:oleObj name="Worksheet" r:id="rId2" imgW="3609994" imgH="1619295" progId="Excel.Sheet.8">
                  <p:embed/>
                </p:oleObj>
              </mc:Choice>
              <mc:Fallback>
                <p:oleObj name="Worksheet" r:id="rId2" imgW="3609994" imgH="1619295" progId="Excel.Sheet.8">
                  <p:embed/>
                  <p:pic>
                    <p:nvPicPr>
                      <p:cNvPr id="58376" name="Object 2"/>
                      <p:cNvPicPr>
                        <a:picLocks noChangeAspect="1" noChangeArrowheads="1"/>
                      </p:cNvPicPr>
                      <p:nvPr/>
                    </p:nvPicPr>
                    <p:blipFill>
                      <a:blip r:embed="rId3"/>
                      <a:srcRect/>
                      <a:stretch>
                        <a:fillRect/>
                      </a:stretch>
                    </p:blipFill>
                    <p:spPr bwMode="auto">
                      <a:xfrm>
                        <a:off x="2195513" y="3141663"/>
                        <a:ext cx="583247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438864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24000" y="190500"/>
            <a:ext cx="7010400" cy="1152525"/>
          </a:xfrm>
        </p:spPr>
        <p:txBody>
          <a:bodyPr>
            <a:normAutofit/>
          </a:bodyPr>
          <a:lstStyle/>
          <a:p>
            <a:br>
              <a:rPr lang="nl-BE" sz="2000" b="1"/>
            </a:br>
            <a:r>
              <a:rPr lang="nl-BE" sz="2000" b="1"/>
              <a:t>Provençaalse toestanden!</a:t>
            </a:r>
            <a:br>
              <a:rPr lang="nl-BE" sz="2000" b="1"/>
            </a:br>
            <a:r>
              <a:rPr lang="nl-NL" sz="3000" b="1"/>
              <a:t>PROEF &amp; SALDIBALANS</a:t>
            </a:r>
            <a:endParaRPr lang="nl-NL" sz="3600" b="1"/>
          </a:p>
        </p:txBody>
      </p:sp>
      <p:sp>
        <p:nvSpPr>
          <p:cNvPr id="61443" name="Rectangle 3"/>
          <p:cNvSpPr>
            <a:spLocks noGrp="1" noChangeArrowheads="1"/>
          </p:cNvSpPr>
          <p:nvPr>
            <p:ph type="body" sz="half" idx="1"/>
          </p:nvPr>
        </p:nvSpPr>
        <p:spPr>
          <a:xfrm>
            <a:off x="1300521" y="2111750"/>
            <a:ext cx="6935788" cy="4114800"/>
          </a:xfrm>
        </p:spPr>
        <p:txBody>
          <a:bodyPr/>
          <a:lstStyle/>
          <a:p>
            <a:pPr marL="495300" indent="-495300"/>
            <a:r>
              <a:rPr lang="nl-NL" sz="1800" dirty="0"/>
              <a:t>Uit wat voorafgaat blijkt dat een proef- en saldibalans dus in feite een lijst is van alle grootboekrekeningen die de onderneming heeft gebruikt, met vermelding van het saldo, en geordend volgens de nummering van het wettelijk rekeningstelsel.</a:t>
            </a:r>
          </a:p>
          <a:p>
            <a:pPr marL="495300" indent="-495300"/>
            <a:r>
              <a:rPr lang="nl-NL" sz="1800" dirty="0"/>
              <a:t>Zoals u nu weet kan u van elk van deze rekeningen de ‘historiek’ opvragen, en zo nagaan hoe het saldo ervan is samengesteld.</a:t>
            </a:r>
          </a:p>
          <a:p>
            <a:pPr marL="495300" indent="-495300"/>
            <a:r>
              <a:rPr lang="nl-NL" sz="1800" dirty="0"/>
              <a:t>Pas op! Ook </a:t>
            </a:r>
            <a:r>
              <a:rPr lang="nl-NL" sz="1800" b="1" dirty="0">
                <a:solidFill>
                  <a:srgbClr val="FF0000"/>
                </a:solidFill>
              </a:rPr>
              <a:t>rekeningen met een saldo nul </a:t>
            </a:r>
            <a:r>
              <a:rPr lang="nl-NL" sz="1800" dirty="0"/>
              <a:t>kunnen bewegingen hebben. Interessant in dit verband zijn </a:t>
            </a:r>
            <a:r>
              <a:rPr lang="nl-NL" sz="1800" dirty="0" err="1"/>
              <a:t>bvb</a:t>
            </a:r>
            <a:r>
              <a:rPr lang="nl-NL" sz="1800" dirty="0"/>
              <a:t>. de wachtrekeningen, of de rekening “interne overboekingen”. Het is soms veelzeggend HOE deze rekeningen uiteindelijk op hun saldo nul zijn terechtgekomen.</a:t>
            </a:r>
            <a:r>
              <a:rPr lang="nl-NL" sz="2200" dirty="0"/>
              <a:t> </a:t>
            </a:r>
          </a:p>
        </p:txBody>
      </p:sp>
      <p:sp>
        <p:nvSpPr>
          <p:cNvPr id="61444" name="Content Placeholder 6"/>
          <p:cNvSpPr>
            <a:spLocks noGrp="1"/>
          </p:cNvSpPr>
          <p:nvPr>
            <p:ph sz="half" idx="2"/>
          </p:nvPr>
        </p:nvSpPr>
        <p:spPr/>
        <p:txBody>
          <a:bodyPr/>
          <a:lstStyle/>
          <a:p>
            <a:endParaRPr lang="nl-BE"/>
          </a:p>
        </p:txBody>
      </p:sp>
      <p:sp>
        <p:nvSpPr>
          <p:cNvPr id="61445" name="Rectangle 5"/>
          <p:cNvSpPr>
            <a:spLocks noChangeArrowheads="1"/>
          </p:cNvSpPr>
          <p:nvPr/>
        </p:nvSpPr>
        <p:spPr bwMode="auto">
          <a:xfrm>
            <a:off x="0" y="2643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nl-BE"/>
          </a:p>
        </p:txBody>
      </p:sp>
      <p:sp>
        <p:nvSpPr>
          <p:cNvPr id="61446" name="Rectangle 6"/>
          <p:cNvSpPr>
            <a:spLocks noChangeArrowheads="1"/>
          </p:cNvSpPr>
          <p:nvPr/>
        </p:nvSpPr>
        <p:spPr bwMode="auto">
          <a:xfrm>
            <a:off x="0" y="2643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nl-BE"/>
          </a:p>
        </p:txBody>
      </p:sp>
    </p:spTree>
    <p:extLst>
      <p:ext uri="{BB962C8B-B14F-4D97-AF65-F5344CB8AC3E}">
        <p14:creationId xmlns:p14="http://schemas.microsoft.com/office/powerpoint/2010/main" val="10027702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428750" y="-61913"/>
            <a:ext cx="7010400" cy="1138238"/>
          </a:xfrm>
        </p:spPr>
        <p:txBody>
          <a:bodyPr/>
          <a:lstStyle/>
          <a:p>
            <a:br>
              <a:rPr lang="nl-BE" sz="2000" b="1"/>
            </a:br>
            <a:r>
              <a:rPr lang="nl-BE" sz="3000" b="1"/>
              <a:t>Proef- en saldibalans</a:t>
            </a:r>
            <a:br>
              <a:rPr lang="nl-BE" sz="3000" b="1"/>
            </a:br>
            <a:r>
              <a:rPr lang="nl-BE" sz="1800" b="1"/>
              <a:t>Gesorteerd per rekeningnummer</a:t>
            </a:r>
            <a:endParaRPr lang="nl-NL" sz="1800" b="1"/>
          </a:p>
        </p:txBody>
      </p:sp>
      <p:pic>
        <p:nvPicPr>
          <p:cNvPr id="634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 y="1214438"/>
            <a:ext cx="81883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EAE5132-9756-4369-9C55-87F0998779E8}"/>
              </a:ext>
            </a:extLst>
          </p:cNvPr>
          <p:cNvSpPr/>
          <p:nvPr/>
        </p:nvSpPr>
        <p:spPr>
          <a:xfrm>
            <a:off x="8221436" y="2432957"/>
            <a:ext cx="857250" cy="35106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tangle 4">
            <a:extLst>
              <a:ext uri="{FF2B5EF4-FFF2-40B4-BE49-F238E27FC236}">
                <a16:creationId xmlns:a16="http://schemas.microsoft.com/office/drawing/2014/main" id="{BE4E3B4B-48B1-4C7B-AFFA-F550D5A32699}"/>
              </a:ext>
            </a:extLst>
          </p:cNvPr>
          <p:cNvSpPr/>
          <p:nvPr/>
        </p:nvSpPr>
        <p:spPr>
          <a:xfrm>
            <a:off x="1122966" y="2566977"/>
            <a:ext cx="2263530" cy="35106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91079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428750" y="-31750"/>
            <a:ext cx="7010400" cy="1108075"/>
          </a:xfrm>
        </p:spPr>
        <p:txBody>
          <a:bodyPr/>
          <a:lstStyle/>
          <a:p>
            <a:br>
              <a:rPr lang="nl-BE" sz="2000" b="1"/>
            </a:br>
            <a:r>
              <a:rPr lang="nl-BE" sz="3000" b="1"/>
              <a:t>Proef- en saldibalans </a:t>
            </a:r>
            <a:br>
              <a:rPr lang="nl-BE" sz="3000" b="1"/>
            </a:br>
            <a:r>
              <a:rPr lang="nl-BE" sz="1600" b="1"/>
              <a:t>gesorteerd volgens jaarrekeningrubriek</a:t>
            </a:r>
            <a:endParaRPr lang="nl-NL" sz="1600" b="1"/>
          </a:p>
        </p:txBody>
      </p:sp>
      <p:pic>
        <p:nvPicPr>
          <p:cNvPr id="645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1143000"/>
            <a:ext cx="6931025"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BF433B7-AA0E-4E70-9553-366F0E13338D}"/>
              </a:ext>
            </a:extLst>
          </p:cNvPr>
          <p:cNvSpPr/>
          <p:nvPr/>
        </p:nvSpPr>
        <p:spPr>
          <a:xfrm>
            <a:off x="2129265" y="1673679"/>
            <a:ext cx="1238852" cy="2975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tangle 4">
            <a:extLst>
              <a:ext uri="{FF2B5EF4-FFF2-40B4-BE49-F238E27FC236}">
                <a16:creationId xmlns:a16="http://schemas.microsoft.com/office/drawing/2014/main" id="{A83B29DF-0BEE-42F7-AEA2-691405D08FA8}"/>
              </a:ext>
            </a:extLst>
          </p:cNvPr>
          <p:cNvSpPr/>
          <p:nvPr/>
        </p:nvSpPr>
        <p:spPr>
          <a:xfrm>
            <a:off x="1643063" y="2037919"/>
            <a:ext cx="452246" cy="41790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67984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942C6D-BE5A-4172-8304-F26C37168D38}"/>
              </a:ext>
            </a:extLst>
          </p:cNvPr>
          <p:cNvPicPr>
            <a:picLocks noChangeAspect="1"/>
          </p:cNvPicPr>
          <p:nvPr/>
        </p:nvPicPr>
        <p:blipFill>
          <a:blip r:embed="rId3"/>
          <a:stretch>
            <a:fillRect/>
          </a:stretch>
        </p:blipFill>
        <p:spPr>
          <a:xfrm>
            <a:off x="0" y="192505"/>
            <a:ext cx="9144000" cy="6472989"/>
          </a:xfrm>
          <a:prstGeom prst="rect">
            <a:avLst/>
          </a:prstGeom>
        </p:spPr>
      </p:pic>
      <p:sp>
        <p:nvSpPr>
          <p:cNvPr id="65539" name="Rectangle 20"/>
          <p:cNvSpPr>
            <a:spLocks noGrp="1" noChangeArrowheads="1"/>
          </p:cNvSpPr>
          <p:nvPr>
            <p:ph type="body" idx="1"/>
          </p:nvPr>
        </p:nvSpPr>
        <p:spPr/>
        <p:txBody>
          <a:bodyPr>
            <a:normAutofit/>
          </a:bodyPr>
          <a:lstStyle/>
          <a:p>
            <a:pPr algn="ctr"/>
            <a:r>
              <a:rPr lang="nl-BE" b="1" dirty="0">
                <a:solidFill>
                  <a:srgbClr val="FF0000"/>
                </a:solidFill>
              </a:rPr>
              <a:t>Pro </a:t>
            </a:r>
            <a:r>
              <a:rPr lang="nl-BE" b="1" dirty="0" err="1">
                <a:solidFill>
                  <a:srgbClr val="FF0000"/>
                </a:solidFill>
              </a:rPr>
              <a:t>Mandato</a:t>
            </a:r>
            <a:endParaRPr lang="nl-BE" b="1" dirty="0">
              <a:solidFill>
                <a:srgbClr val="FF0000"/>
              </a:solidFill>
            </a:endParaRPr>
          </a:p>
          <a:p>
            <a:pPr algn="ctr"/>
            <a:r>
              <a:rPr lang="nl-BE" b="1" dirty="0">
                <a:solidFill>
                  <a:srgbClr val="FF0000"/>
                </a:solidFill>
              </a:rPr>
              <a:t>2021</a:t>
            </a:r>
            <a:endParaRPr lang="en-US" b="1" dirty="0">
              <a:solidFill>
                <a:srgbClr val="FF0000"/>
              </a:solidFill>
            </a:endParaRPr>
          </a:p>
        </p:txBody>
      </p:sp>
      <p:sp>
        <p:nvSpPr>
          <p:cNvPr id="65538" name="Rectangle 21"/>
          <p:cNvSpPr>
            <a:spLocks noGrp="1" noChangeArrowheads="1"/>
          </p:cNvSpPr>
          <p:nvPr>
            <p:ph type="title"/>
          </p:nvPr>
        </p:nvSpPr>
        <p:spPr>
          <a:xfrm>
            <a:off x="623888" y="192505"/>
            <a:ext cx="7886700" cy="2852737"/>
          </a:xfrm>
        </p:spPr>
        <p:txBody>
          <a:bodyPr>
            <a:normAutofit/>
          </a:bodyPr>
          <a:lstStyle/>
          <a:p>
            <a:pPr algn="ctr" eaLnBrk="1" hangingPunct="1"/>
            <a:r>
              <a:rPr lang="nl-NL" sz="5000" b="1" dirty="0">
                <a:solidFill>
                  <a:srgbClr val="FF0000"/>
                </a:solidFill>
              </a:rPr>
              <a:t>VERPLICHT REKENING-STELSEL</a:t>
            </a:r>
          </a:p>
        </p:txBody>
      </p:sp>
    </p:spTree>
    <p:extLst>
      <p:ext uri="{BB962C8B-B14F-4D97-AF65-F5344CB8AC3E}">
        <p14:creationId xmlns:p14="http://schemas.microsoft.com/office/powerpoint/2010/main" val="3974636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4140795" y="2996952"/>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9" name="Text Box 57"/>
          <p:cNvSpPr txBox="1">
            <a:spLocks noChangeArrowheads="1"/>
          </p:cNvSpPr>
          <p:nvPr/>
        </p:nvSpPr>
        <p:spPr bwMode="auto">
          <a:xfrm>
            <a:off x="4140795" y="2544632"/>
            <a:ext cx="1150938" cy="472004"/>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Eigen vermogen</a:t>
            </a:r>
          </a:p>
        </p:txBody>
      </p:sp>
      <p:sp>
        <p:nvSpPr>
          <p:cNvPr id="10" name="Text Box 58"/>
          <p:cNvSpPr txBox="1">
            <a:spLocks noChangeArrowheads="1"/>
          </p:cNvSpPr>
          <p:nvPr/>
        </p:nvSpPr>
        <p:spPr bwMode="auto">
          <a:xfrm>
            <a:off x="4140795" y="3356992"/>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4140795" y="3588413"/>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2984356" y="4381625"/>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5" name="TextBox 24"/>
          <p:cNvSpPr txBox="1"/>
          <p:nvPr/>
        </p:nvSpPr>
        <p:spPr>
          <a:xfrm>
            <a:off x="3682013" y="2123564"/>
            <a:ext cx="889987" cy="369332"/>
          </a:xfrm>
          <a:prstGeom prst="rect">
            <a:avLst/>
          </a:prstGeom>
          <a:noFill/>
        </p:spPr>
        <p:txBody>
          <a:bodyPr wrap="none" rtlCol="0">
            <a:spAutoFit/>
          </a:bodyPr>
          <a:lstStyle/>
          <a:p>
            <a:r>
              <a:rPr lang="nl-BE" dirty="0"/>
              <a:t>Balans</a:t>
            </a:r>
          </a:p>
        </p:txBody>
      </p:sp>
      <p:sp>
        <p:nvSpPr>
          <p:cNvPr id="26" name="TextBox 25"/>
          <p:cNvSpPr txBox="1"/>
          <p:nvPr/>
        </p:nvSpPr>
        <p:spPr>
          <a:xfrm>
            <a:off x="899592" y="2708920"/>
            <a:ext cx="1791965" cy="369332"/>
          </a:xfrm>
          <a:prstGeom prst="rect">
            <a:avLst/>
          </a:prstGeom>
          <a:noFill/>
        </p:spPr>
        <p:txBody>
          <a:bodyPr wrap="none" rtlCol="0">
            <a:spAutoFit/>
          </a:bodyPr>
          <a:lstStyle/>
          <a:p>
            <a:r>
              <a:rPr lang="nl-BE" dirty="0"/>
              <a:t>VASTE ACTIVA</a:t>
            </a:r>
          </a:p>
        </p:txBody>
      </p:sp>
      <p:sp>
        <p:nvSpPr>
          <p:cNvPr id="27" name="TextBox 26"/>
          <p:cNvSpPr txBox="1"/>
          <p:nvPr/>
        </p:nvSpPr>
        <p:spPr>
          <a:xfrm>
            <a:off x="899591" y="3645024"/>
            <a:ext cx="1791965" cy="646331"/>
          </a:xfrm>
          <a:prstGeom prst="rect">
            <a:avLst/>
          </a:prstGeom>
          <a:noFill/>
        </p:spPr>
        <p:txBody>
          <a:bodyPr wrap="square" rtlCol="0">
            <a:spAutoFit/>
          </a:bodyPr>
          <a:lstStyle/>
          <a:p>
            <a:r>
              <a:rPr lang="nl-BE" dirty="0"/>
              <a:t>VLOTTENDE ACTIVA</a:t>
            </a:r>
          </a:p>
        </p:txBody>
      </p:sp>
      <p:sp>
        <p:nvSpPr>
          <p:cNvPr id="31" name="Right Brace 30"/>
          <p:cNvSpPr/>
          <p:nvPr/>
        </p:nvSpPr>
        <p:spPr>
          <a:xfrm rot="10800000">
            <a:off x="2627784" y="2560340"/>
            <a:ext cx="139825" cy="703430"/>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32" name="Right Brace 31"/>
          <p:cNvSpPr/>
          <p:nvPr/>
        </p:nvSpPr>
        <p:spPr>
          <a:xfrm rot="10800000">
            <a:off x="2621642" y="3268068"/>
            <a:ext cx="139825" cy="1364125"/>
          </a:xfrm>
          <a:prstGeom prst="rightBrace">
            <a:avLst>
              <a:gd name="adj1" fmla="val 7759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8" name="Freeform: Shape 47">
            <a:extLst>
              <a:ext uri="{FF2B5EF4-FFF2-40B4-BE49-F238E27FC236}">
                <a16:creationId xmlns:a16="http://schemas.microsoft.com/office/drawing/2014/main" id="{188CA54C-0445-4513-A1AE-8B6748E72FBA}"/>
              </a:ext>
            </a:extLst>
          </p:cNvPr>
          <p:cNvSpPr/>
          <p:nvPr/>
        </p:nvSpPr>
        <p:spPr>
          <a:xfrm>
            <a:off x="2992582" y="3010395"/>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4916262" y="3234131"/>
            <a:ext cx="1013483" cy="369332"/>
          </a:xfrm>
          <a:prstGeom prst="rect">
            <a:avLst/>
          </a:prstGeom>
          <a:noFill/>
        </p:spPr>
        <p:txBody>
          <a:bodyPr wrap="none" rtlCol="0">
            <a:spAutoFit/>
          </a:bodyPr>
          <a:lstStyle/>
          <a:p>
            <a:r>
              <a:rPr lang="nl-BE" dirty="0">
                <a:solidFill>
                  <a:srgbClr val="00B050"/>
                </a:solidFill>
              </a:rPr>
              <a:t>Net-cash</a:t>
            </a:r>
          </a:p>
        </p:txBody>
      </p:sp>
      <p:sp>
        <p:nvSpPr>
          <p:cNvPr id="2" name="Freeform: Shape 1">
            <a:extLst>
              <a:ext uri="{FF2B5EF4-FFF2-40B4-BE49-F238E27FC236}">
                <a16:creationId xmlns:a16="http://schemas.microsoft.com/office/drawing/2014/main" id="{7CC42301-F2A9-43E3-BFC0-BFD1F2F107D0}"/>
              </a:ext>
            </a:extLst>
          </p:cNvPr>
          <p:cNvSpPr/>
          <p:nvPr/>
        </p:nvSpPr>
        <p:spPr>
          <a:xfrm>
            <a:off x="3169315" y="3434310"/>
            <a:ext cx="1790035" cy="1036325"/>
          </a:xfrm>
          <a:custGeom>
            <a:avLst/>
            <a:gdLst>
              <a:gd name="connsiteX0" fmla="*/ 268591 w 1790035"/>
              <a:gd name="connsiteY0" fmla="*/ 80786 h 1036325"/>
              <a:gd name="connsiteX1" fmla="*/ 78586 w 1790035"/>
              <a:gd name="connsiteY1" fmla="*/ 247041 h 1036325"/>
              <a:gd name="connsiteX2" fmla="*/ 1397 w 1790035"/>
              <a:gd name="connsiteY2" fmla="*/ 632989 h 1036325"/>
              <a:gd name="connsiteX3" fmla="*/ 72649 w 1790035"/>
              <a:gd name="connsiteY3" fmla="*/ 888308 h 1036325"/>
              <a:gd name="connsiteX4" fmla="*/ 517973 w 1790035"/>
              <a:gd name="connsiteY4" fmla="*/ 1007061 h 1036325"/>
              <a:gd name="connsiteX5" fmla="*/ 1004862 w 1790035"/>
              <a:gd name="connsiteY5" fmla="*/ 1030812 h 1036325"/>
              <a:gd name="connsiteX6" fmla="*/ 1331433 w 1790035"/>
              <a:gd name="connsiteY6" fmla="*/ 923934 h 1036325"/>
              <a:gd name="connsiteX7" fmla="*/ 1557064 w 1790035"/>
              <a:gd name="connsiteY7" fmla="*/ 579550 h 1036325"/>
              <a:gd name="connsiteX8" fmla="*/ 1586753 w 1790035"/>
              <a:gd name="connsiteY8" fmla="*/ 241103 h 1036325"/>
              <a:gd name="connsiteX9" fmla="*/ 1414560 w 1790035"/>
              <a:gd name="connsiteY9" fmla="*/ 39222 h 1036325"/>
              <a:gd name="connsiteX10" fmla="*/ 779230 w 1790035"/>
              <a:gd name="connsiteY10" fmla="*/ 15472 h 1036325"/>
              <a:gd name="connsiteX11" fmla="*/ 333906 w 1790035"/>
              <a:gd name="connsiteY11" fmla="*/ 217352 h 1036325"/>
              <a:gd name="connsiteX12" fmla="*/ 197340 w 1790035"/>
              <a:gd name="connsiteY12" fmla="*/ 597363 h 1036325"/>
              <a:gd name="connsiteX13" fmla="*/ 280467 w 1790035"/>
              <a:gd name="connsiteY13" fmla="*/ 846745 h 1036325"/>
              <a:gd name="connsiteX14" fmla="*/ 601101 w 1790035"/>
              <a:gd name="connsiteY14" fmla="*/ 959560 h 1036325"/>
              <a:gd name="connsiteX15" fmla="*/ 1028612 w 1790035"/>
              <a:gd name="connsiteY15" fmla="*/ 965498 h 1036325"/>
              <a:gd name="connsiteX16" fmla="*/ 1503625 w 1790035"/>
              <a:gd name="connsiteY16" fmla="*/ 888308 h 1036325"/>
              <a:gd name="connsiteX17" fmla="*/ 1729256 w 1790035"/>
              <a:gd name="connsiteY17" fmla="*/ 591425 h 1036325"/>
              <a:gd name="connsiteX18" fmla="*/ 1776758 w 1790035"/>
              <a:gd name="connsiteY18" fmla="*/ 146100 h 1036325"/>
              <a:gd name="connsiteX19" fmla="*/ 1527376 w 1790035"/>
              <a:gd name="connsiteY19" fmla="*/ 57035 h 1036325"/>
              <a:gd name="connsiteX20" fmla="*/ 1212680 w 1790035"/>
              <a:gd name="connsiteY20" fmla="*/ 163913 h 1036325"/>
              <a:gd name="connsiteX21" fmla="*/ 333906 w 1790035"/>
              <a:gd name="connsiteY21" fmla="*/ 57035 h 1036325"/>
              <a:gd name="connsiteX22" fmla="*/ 268591 w 1790035"/>
              <a:gd name="connsiteY22" fmla="*/ 80786 h 103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90035" h="1036325">
                <a:moveTo>
                  <a:pt x="268591" y="80786"/>
                </a:moveTo>
                <a:cubicBezTo>
                  <a:pt x="226038" y="112454"/>
                  <a:pt x="123118" y="155007"/>
                  <a:pt x="78586" y="247041"/>
                </a:cubicBezTo>
                <a:cubicBezTo>
                  <a:pt x="34054" y="339075"/>
                  <a:pt x="2386" y="526111"/>
                  <a:pt x="1397" y="632989"/>
                </a:cubicBezTo>
                <a:cubicBezTo>
                  <a:pt x="408" y="739867"/>
                  <a:pt x="-13447" y="825963"/>
                  <a:pt x="72649" y="888308"/>
                </a:cubicBezTo>
                <a:cubicBezTo>
                  <a:pt x="158745" y="950653"/>
                  <a:pt x="362604" y="983310"/>
                  <a:pt x="517973" y="1007061"/>
                </a:cubicBezTo>
                <a:cubicBezTo>
                  <a:pt x="673342" y="1030812"/>
                  <a:pt x="869285" y="1044666"/>
                  <a:pt x="1004862" y="1030812"/>
                </a:cubicBezTo>
                <a:cubicBezTo>
                  <a:pt x="1140439" y="1016958"/>
                  <a:pt x="1239399" y="999144"/>
                  <a:pt x="1331433" y="923934"/>
                </a:cubicBezTo>
                <a:cubicBezTo>
                  <a:pt x="1423467" y="848724"/>
                  <a:pt x="1514511" y="693355"/>
                  <a:pt x="1557064" y="579550"/>
                </a:cubicBezTo>
                <a:cubicBezTo>
                  <a:pt x="1599617" y="465745"/>
                  <a:pt x="1610504" y="331158"/>
                  <a:pt x="1586753" y="241103"/>
                </a:cubicBezTo>
                <a:cubicBezTo>
                  <a:pt x="1563002" y="151048"/>
                  <a:pt x="1549147" y="76827"/>
                  <a:pt x="1414560" y="39222"/>
                </a:cubicBezTo>
                <a:cubicBezTo>
                  <a:pt x="1279973" y="1617"/>
                  <a:pt x="959339" y="-14216"/>
                  <a:pt x="779230" y="15472"/>
                </a:cubicBezTo>
                <a:cubicBezTo>
                  <a:pt x="599121" y="45160"/>
                  <a:pt x="430888" y="120370"/>
                  <a:pt x="333906" y="217352"/>
                </a:cubicBezTo>
                <a:cubicBezTo>
                  <a:pt x="236924" y="314334"/>
                  <a:pt x="206246" y="492464"/>
                  <a:pt x="197340" y="597363"/>
                </a:cubicBezTo>
                <a:cubicBezTo>
                  <a:pt x="188433" y="702262"/>
                  <a:pt x="213173" y="786379"/>
                  <a:pt x="280467" y="846745"/>
                </a:cubicBezTo>
                <a:cubicBezTo>
                  <a:pt x="347761" y="907111"/>
                  <a:pt x="476410" y="939768"/>
                  <a:pt x="601101" y="959560"/>
                </a:cubicBezTo>
                <a:cubicBezTo>
                  <a:pt x="725792" y="979352"/>
                  <a:pt x="878191" y="977373"/>
                  <a:pt x="1028612" y="965498"/>
                </a:cubicBezTo>
                <a:cubicBezTo>
                  <a:pt x="1179033" y="953623"/>
                  <a:pt x="1386851" y="950654"/>
                  <a:pt x="1503625" y="888308"/>
                </a:cubicBezTo>
                <a:cubicBezTo>
                  <a:pt x="1620399" y="825962"/>
                  <a:pt x="1683734" y="715126"/>
                  <a:pt x="1729256" y="591425"/>
                </a:cubicBezTo>
                <a:cubicBezTo>
                  <a:pt x="1774778" y="467724"/>
                  <a:pt x="1810405" y="235165"/>
                  <a:pt x="1776758" y="146100"/>
                </a:cubicBezTo>
                <a:cubicBezTo>
                  <a:pt x="1743111" y="57035"/>
                  <a:pt x="1621389" y="54066"/>
                  <a:pt x="1527376" y="57035"/>
                </a:cubicBezTo>
                <a:cubicBezTo>
                  <a:pt x="1433363" y="60004"/>
                  <a:pt x="1411592" y="163913"/>
                  <a:pt x="1212680" y="163913"/>
                </a:cubicBezTo>
                <a:cubicBezTo>
                  <a:pt x="1013768" y="163913"/>
                  <a:pt x="487296" y="74848"/>
                  <a:pt x="333906" y="57035"/>
                </a:cubicBezTo>
                <a:cubicBezTo>
                  <a:pt x="180516" y="39222"/>
                  <a:pt x="311144" y="49118"/>
                  <a:pt x="268591" y="80786"/>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6" name="Straight Arrow Connector 15">
            <a:extLst>
              <a:ext uri="{FF2B5EF4-FFF2-40B4-BE49-F238E27FC236}">
                <a16:creationId xmlns:a16="http://schemas.microsoft.com/office/drawing/2014/main" id="{3BFF75DF-3481-4634-80EF-A9A2A2A55A4F}"/>
              </a:ext>
            </a:extLst>
          </p:cNvPr>
          <p:cNvCxnSpPr>
            <a:endCxn id="2" idx="12"/>
          </p:cNvCxnSpPr>
          <p:nvPr/>
        </p:nvCxnSpPr>
        <p:spPr>
          <a:xfrm flipH="1">
            <a:off x="3366655" y="3840032"/>
            <a:ext cx="29688" cy="191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4E1CB04-8F4D-4F83-A157-EEAC4150428E}"/>
              </a:ext>
            </a:extLst>
          </p:cNvPr>
          <p:cNvCxnSpPr>
            <a:cxnSpLocks/>
          </p:cNvCxnSpPr>
          <p:nvPr/>
        </p:nvCxnSpPr>
        <p:spPr>
          <a:xfrm>
            <a:off x="3449782" y="4275117"/>
            <a:ext cx="73351" cy="76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358EDDE-49D9-4529-A138-A429A0DB7AC1}"/>
              </a:ext>
            </a:extLst>
          </p:cNvPr>
          <p:cNvCxnSpPr>
            <a:cxnSpLocks/>
          </p:cNvCxnSpPr>
          <p:nvPr/>
        </p:nvCxnSpPr>
        <p:spPr>
          <a:xfrm>
            <a:off x="3824517" y="4392452"/>
            <a:ext cx="8840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2DE96DF-3A06-4363-8C1C-D5C60A6B7507}"/>
              </a:ext>
            </a:extLst>
          </p:cNvPr>
          <p:cNvCxnSpPr>
            <a:cxnSpLocks/>
          </p:cNvCxnSpPr>
          <p:nvPr/>
        </p:nvCxnSpPr>
        <p:spPr>
          <a:xfrm>
            <a:off x="4190674" y="4396409"/>
            <a:ext cx="8840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7DD95E1-DA56-4D94-8C63-C27222382F5C}"/>
              </a:ext>
            </a:extLst>
          </p:cNvPr>
          <p:cNvCxnSpPr>
            <a:cxnSpLocks/>
          </p:cNvCxnSpPr>
          <p:nvPr/>
        </p:nvCxnSpPr>
        <p:spPr>
          <a:xfrm flipV="1">
            <a:off x="4729020" y="4227190"/>
            <a:ext cx="64072" cy="781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AE67CE5-6FA9-44F2-974D-EE8AF0ABFD8A}"/>
              </a:ext>
            </a:extLst>
          </p:cNvPr>
          <p:cNvCxnSpPr>
            <a:cxnSpLocks/>
          </p:cNvCxnSpPr>
          <p:nvPr/>
        </p:nvCxnSpPr>
        <p:spPr>
          <a:xfrm flipV="1">
            <a:off x="4893296" y="3904210"/>
            <a:ext cx="34019" cy="904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CA3ADB2-D46D-4BE2-B0A5-D8795B70E4D5}"/>
              </a:ext>
            </a:extLst>
          </p:cNvPr>
          <p:cNvCxnSpPr>
            <a:cxnSpLocks/>
            <a:endCxn id="2" idx="18"/>
          </p:cNvCxnSpPr>
          <p:nvPr/>
        </p:nvCxnSpPr>
        <p:spPr>
          <a:xfrm flipH="1" flipV="1">
            <a:off x="4946073" y="3580410"/>
            <a:ext cx="4620" cy="14504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9205CF9-5839-47C0-9D35-454B84AEB14E}"/>
              </a:ext>
            </a:extLst>
          </p:cNvPr>
          <p:cNvCxnSpPr>
            <a:cxnSpLocks/>
          </p:cNvCxnSpPr>
          <p:nvPr/>
        </p:nvCxnSpPr>
        <p:spPr>
          <a:xfrm flipH="1">
            <a:off x="4511443" y="3509646"/>
            <a:ext cx="121114" cy="783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968BCFC-B558-49EF-AEFD-AD5EC32C1E22}"/>
              </a:ext>
            </a:extLst>
          </p:cNvPr>
          <p:cNvCxnSpPr>
            <a:cxnSpLocks/>
          </p:cNvCxnSpPr>
          <p:nvPr/>
        </p:nvCxnSpPr>
        <p:spPr>
          <a:xfrm flipH="1">
            <a:off x="4295258" y="3573072"/>
            <a:ext cx="169991" cy="300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83C6DEB-F8D4-4A53-A92E-EEA78A6F924B}"/>
              </a:ext>
            </a:extLst>
          </p:cNvPr>
          <p:cNvCxnSpPr>
            <a:cxnSpLocks/>
          </p:cNvCxnSpPr>
          <p:nvPr/>
        </p:nvCxnSpPr>
        <p:spPr>
          <a:xfrm flipH="1" flipV="1">
            <a:off x="3996498" y="3559516"/>
            <a:ext cx="134133" cy="115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B61952C-7290-49D9-AA71-EB51E91CA8DC}"/>
              </a:ext>
            </a:extLst>
          </p:cNvPr>
          <p:cNvCxnSpPr>
            <a:cxnSpLocks/>
          </p:cNvCxnSpPr>
          <p:nvPr/>
        </p:nvCxnSpPr>
        <p:spPr>
          <a:xfrm flipH="1" flipV="1">
            <a:off x="3424168" y="3476727"/>
            <a:ext cx="134133" cy="115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1E287517-0316-4EDC-BCC7-38E5977C9B07}"/>
              </a:ext>
            </a:extLst>
          </p:cNvPr>
          <p:cNvCxnSpPr>
            <a:cxnSpLocks/>
            <a:stCxn id="2" idx="1"/>
          </p:cNvCxnSpPr>
          <p:nvPr/>
        </p:nvCxnSpPr>
        <p:spPr>
          <a:xfrm flipH="1">
            <a:off x="3189333" y="3681351"/>
            <a:ext cx="58568" cy="1373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77B13E6-77CA-4D5D-92C4-5089BE8174C9}"/>
              </a:ext>
            </a:extLst>
          </p:cNvPr>
          <p:cNvCxnSpPr>
            <a:cxnSpLocks/>
          </p:cNvCxnSpPr>
          <p:nvPr/>
        </p:nvCxnSpPr>
        <p:spPr>
          <a:xfrm flipH="1">
            <a:off x="3152898" y="4022382"/>
            <a:ext cx="18622" cy="4491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0D120595-7E55-4A15-847C-64A9930924DB}"/>
              </a:ext>
            </a:extLst>
          </p:cNvPr>
          <p:cNvCxnSpPr>
            <a:cxnSpLocks/>
            <a:stCxn id="2" idx="3"/>
          </p:cNvCxnSpPr>
          <p:nvPr/>
        </p:nvCxnSpPr>
        <p:spPr>
          <a:xfrm>
            <a:off x="3241964" y="4322618"/>
            <a:ext cx="100965" cy="7373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AF5D3CB-58D0-4571-98AD-58A98E68F0C7}"/>
              </a:ext>
            </a:extLst>
          </p:cNvPr>
          <p:cNvCxnSpPr>
            <a:cxnSpLocks/>
          </p:cNvCxnSpPr>
          <p:nvPr/>
        </p:nvCxnSpPr>
        <p:spPr>
          <a:xfrm>
            <a:off x="3580822" y="4416611"/>
            <a:ext cx="128769" cy="338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5E93A50-1D24-4896-B0C8-82168ED78FCB}"/>
              </a:ext>
            </a:extLst>
          </p:cNvPr>
          <p:cNvCxnSpPr>
            <a:cxnSpLocks/>
          </p:cNvCxnSpPr>
          <p:nvPr/>
        </p:nvCxnSpPr>
        <p:spPr>
          <a:xfrm>
            <a:off x="3857503" y="4451266"/>
            <a:ext cx="158207" cy="2522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1764CDFE-F911-4388-BFA6-DFE93CCED764}"/>
              </a:ext>
            </a:extLst>
          </p:cNvPr>
          <p:cNvCxnSpPr>
            <a:cxnSpLocks/>
          </p:cNvCxnSpPr>
          <p:nvPr/>
        </p:nvCxnSpPr>
        <p:spPr>
          <a:xfrm flipV="1">
            <a:off x="4437361" y="4291355"/>
            <a:ext cx="148164" cy="8256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CB645741-4C66-4198-98E4-6F8ABB1BF33B}"/>
              </a:ext>
            </a:extLst>
          </p:cNvPr>
          <p:cNvCxnSpPr>
            <a:cxnSpLocks/>
            <a:stCxn id="2" idx="7"/>
          </p:cNvCxnSpPr>
          <p:nvPr/>
        </p:nvCxnSpPr>
        <p:spPr>
          <a:xfrm flipV="1">
            <a:off x="4726379" y="3956456"/>
            <a:ext cx="28326" cy="574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E43FAFD-592E-47CA-AC11-858843FFFBFA}"/>
              </a:ext>
            </a:extLst>
          </p:cNvPr>
          <p:cNvCxnSpPr>
            <a:cxnSpLocks/>
          </p:cNvCxnSpPr>
          <p:nvPr/>
        </p:nvCxnSpPr>
        <p:spPr>
          <a:xfrm flipH="1" flipV="1">
            <a:off x="4702876" y="3578449"/>
            <a:ext cx="57150" cy="8310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7C4D99D-092A-41A2-B8CF-35DE56B4FBF7}"/>
              </a:ext>
            </a:extLst>
          </p:cNvPr>
          <p:cNvCxnSpPr>
            <a:cxnSpLocks/>
            <a:stCxn id="2" idx="9"/>
          </p:cNvCxnSpPr>
          <p:nvPr/>
        </p:nvCxnSpPr>
        <p:spPr>
          <a:xfrm flipH="1" flipV="1">
            <a:off x="4380253" y="3433506"/>
            <a:ext cx="203622" cy="400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4ED2DFD4-D17F-4646-850C-B88A9B971354}"/>
              </a:ext>
            </a:extLst>
          </p:cNvPr>
          <p:cNvCxnSpPr>
            <a:cxnSpLocks/>
          </p:cNvCxnSpPr>
          <p:nvPr/>
        </p:nvCxnSpPr>
        <p:spPr>
          <a:xfrm flipH="1">
            <a:off x="3921069" y="3423690"/>
            <a:ext cx="141267" cy="1971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22188AF7-75D5-46ED-82F0-BD44412F7431}"/>
              </a:ext>
            </a:extLst>
          </p:cNvPr>
          <p:cNvCxnSpPr>
            <a:cxnSpLocks/>
          </p:cNvCxnSpPr>
          <p:nvPr/>
        </p:nvCxnSpPr>
        <p:spPr>
          <a:xfrm flipH="1">
            <a:off x="3545018" y="3537736"/>
            <a:ext cx="120373" cy="5806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1BE85E6-8296-48DC-849E-4989EBF99291}"/>
              </a:ext>
            </a:extLst>
          </p:cNvPr>
          <p:cNvSpPr txBox="1"/>
          <p:nvPr/>
        </p:nvSpPr>
        <p:spPr>
          <a:xfrm rot="1398467">
            <a:off x="3131314" y="3875563"/>
            <a:ext cx="2038379" cy="338554"/>
          </a:xfrm>
          <a:prstGeom prst="rect">
            <a:avLst/>
          </a:prstGeom>
          <a:solidFill>
            <a:srgbClr val="92D050"/>
          </a:solidFill>
        </p:spPr>
        <p:txBody>
          <a:bodyPr wrap="none" rtlCol="0">
            <a:spAutoFit/>
          </a:bodyPr>
          <a:lstStyle/>
          <a:p>
            <a:r>
              <a:rPr lang="nl-BE" sz="1600" dirty="0">
                <a:solidFill>
                  <a:srgbClr val="FF0000"/>
                </a:solidFill>
              </a:rPr>
              <a:t>“Fonds de </a:t>
            </a:r>
            <a:r>
              <a:rPr lang="nl-BE" sz="1600" dirty="0" err="1">
                <a:solidFill>
                  <a:srgbClr val="FF0000"/>
                </a:solidFill>
              </a:rPr>
              <a:t>roulement</a:t>
            </a:r>
            <a:r>
              <a:rPr lang="nl-BE" sz="1600" dirty="0">
                <a:solidFill>
                  <a:srgbClr val="FF0000"/>
                </a:solidFill>
              </a:rPr>
              <a:t>”</a:t>
            </a:r>
          </a:p>
        </p:txBody>
      </p:sp>
      <p:sp>
        <p:nvSpPr>
          <p:cNvPr id="51" name="Freeform: Shape 50">
            <a:extLst>
              <a:ext uri="{FF2B5EF4-FFF2-40B4-BE49-F238E27FC236}">
                <a16:creationId xmlns:a16="http://schemas.microsoft.com/office/drawing/2014/main" id="{8C64752D-A8D8-4D0B-9992-463F086FB725}"/>
              </a:ext>
            </a:extLst>
          </p:cNvPr>
          <p:cNvSpPr/>
          <p:nvPr/>
        </p:nvSpPr>
        <p:spPr>
          <a:xfrm>
            <a:off x="2974769" y="3265714"/>
            <a:ext cx="1163782" cy="111034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10343">
                <a:moveTo>
                  <a:pt x="5937" y="0"/>
                </a:moveTo>
                <a:lnTo>
                  <a:pt x="1163782" y="5938"/>
                </a:lnTo>
                <a:lnTo>
                  <a:pt x="1140031" y="581891"/>
                </a:lnTo>
                <a:lnTo>
                  <a:pt x="896587" y="1110343"/>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2" name="Freeform: Shape 51">
            <a:extLst>
              <a:ext uri="{FF2B5EF4-FFF2-40B4-BE49-F238E27FC236}">
                <a16:creationId xmlns:a16="http://schemas.microsoft.com/office/drawing/2014/main" id="{365B8F6E-633A-4E5C-978E-324FE6E46A68}"/>
              </a:ext>
            </a:extLst>
          </p:cNvPr>
          <p:cNvSpPr/>
          <p:nvPr/>
        </p:nvSpPr>
        <p:spPr>
          <a:xfrm>
            <a:off x="3990109" y="3835730"/>
            <a:ext cx="1306286" cy="801584"/>
          </a:xfrm>
          <a:custGeom>
            <a:avLst/>
            <a:gdLst>
              <a:gd name="connsiteX0" fmla="*/ 0 w 1306286"/>
              <a:gd name="connsiteY0" fmla="*/ 522514 h 801584"/>
              <a:gd name="connsiteX1" fmla="*/ 154379 w 1306286"/>
              <a:gd name="connsiteY1" fmla="*/ 522514 h 801584"/>
              <a:gd name="connsiteX2" fmla="*/ 160317 w 1306286"/>
              <a:gd name="connsiteY2" fmla="*/ 795647 h 801584"/>
              <a:gd name="connsiteX3" fmla="*/ 1288473 w 1306286"/>
              <a:gd name="connsiteY3" fmla="*/ 801584 h 801584"/>
              <a:gd name="connsiteX4" fmla="*/ 1306286 w 1306286"/>
              <a:gd name="connsiteY4" fmla="*/ 0 h 801584"/>
              <a:gd name="connsiteX5" fmla="*/ 285008 w 1306286"/>
              <a:gd name="connsiteY5" fmla="*/ 17813 h 801584"/>
              <a:gd name="connsiteX6" fmla="*/ 0 w 1306286"/>
              <a:gd name="connsiteY6" fmla="*/ 522514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286" h="801584">
                <a:moveTo>
                  <a:pt x="0" y="522514"/>
                </a:moveTo>
                <a:lnTo>
                  <a:pt x="154379" y="522514"/>
                </a:lnTo>
                <a:lnTo>
                  <a:pt x="160317" y="795647"/>
                </a:lnTo>
                <a:lnTo>
                  <a:pt x="1288473" y="801584"/>
                </a:lnTo>
                <a:lnTo>
                  <a:pt x="1306286" y="0"/>
                </a:lnTo>
                <a:lnTo>
                  <a:pt x="285008" y="17813"/>
                </a:lnTo>
                <a:lnTo>
                  <a:pt x="0" y="522514"/>
                </a:lnTo>
                <a:close/>
              </a:path>
            </a:pathLst>
          </a:custGeom>
          <a:solidFill>
            <a:srgbClr val="4472C4">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6" name="Rectangle 55">
            <a:extLst>
              <a:ext uri="{FF2B5EF4-FFF2-40B4-BE49-F238E27FC236}">
                <a16:creationId xmlns:a16="http://schemas.microsoft.com/office/drawing/2014/main" id="{1261B841-57D0-40F9-AE90-51C4D0139E7F}"/>
              </a:ext>
            </a:extLst>
          </p:cNvPr>
          <p:cNvSpPr/>
          <p:nvPr/>
        </p:nvSpPr>
        <p:spPr>
          <a:xfrm>
            <a:off x="2986994" y="2549549"/>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1919642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br>
              <a:rPr lang="nl-NL" b="1" dirty="0"/>
            </a:br>
            <a:r>
              <a:rPr lang="nl-NL" sz="3000" b="1" dirty="0"/>
              <a:t>PROEF &amp; SALDI-BALANS</a:t>
            </a:r>
          </a:p>
        </p:txBody>
      </p:sp>
      <p:sp>
        <p:nvSpPr>
          <p:cNvPr id="347139" name="Rectangle 3"/>
          <p:cNvSpPr>
            <a:spLocks noGrp="1" noChangeArrowheads="1"/>
          </p:cNvSpPr>
          <p:nvPr>
            <p:ph type="body" sz="half" idx="1"/>
          </p:nvPr>
        </p:nvSpPr>
        <p:spPr>
          <a:xfrm>
            <a:off x="2411413" y="1708150"/>
            <a:ext cx="3043237" cy="425450"/>
          </a:xfrm>
        </p:spPr>
        <p:txBody>
          <a:bodyPr>
            <a:normAutofit lnSpcReduction="10000"/>
          </a:bodyPr>
          <a:lstStyle/>
          <a:p>
            <a:pPr>
              <a:lnSpc>
                <a:spcPct val="80000"/>
              </a:lnSpc>
              <a:buFont typeface="Wingdings" pitchFamily="2" charset="2"/>
              <a:buNone/>
            </a:pPr>
            <a:r>
              <a:rPr lang="nl-BE">
                <a:solidFill>
                  <a:srgbClr val="FF0000"/>
                </a:solidFill>
              </a:rPr>
              <a:t>1 Eigen vermogen</a:t>
            </a:r>
          </a:p>
        </p:txBody>
      </p:sp>
      <p:sp>
        <p:nvSpPr>
          <p:cNvPr id="68612" name="Content Placeholder 16"/>
          <p:cNvSpPr>
            <a:spLocks noGrp="1"/>
          </p:cNvSpPr>
          <p:nvPr>
            <p:ph sz="half" idx="2"/>
          </p:nvPr>
        </p:nvSpPr>
        <p:spPr/>
        <p:txBody>
          <a:bodyPr/>
          <a:lstStyle/>
          <a:p>
            <a:endParaRPr lang="nl-BE"/>
          </a:p>
        </p:txBody>
      </p:sp>
      <p:sp>
        <p:nvSpPr>
          <p:cNvPr id="68613" name="Text Box 5"/>
          <p:cNvSpPr txBox="1">
            <a:spLocks noChangeArrowheads="1"/>
          </p:cNvSpPr>
          <p:nvPr/>
        </p:nvSpPr>
        <p:spPr bwMode="auto">
          <a:xfrm>
            <a:off x="6516688" y="3933825"/>
            <a:ext cx="1943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spcBef>
                <a:spcPct val="50000"/>
              </a:spcBef>
            </a:pPr>
            <a:endParaRPr lang="nl-BE"/>
          </a:p>
        </p:txBody>
      </p:sp>
      <p:sp>
        <p:nvSpPr>
          <p:cNvPr id="347142" name="Rectangle 6"/>
          <p:cNvSpPr>
            <a:spLocks noChangeArrowheads="1"/>
          </p:cNvSpPr>
          <p:nvPr/>
        </p:nvSpPr>
        <p:spPr bwMode="auto">
          <a:xfrm>
            <a:off x="2411413" y="2276475"/>
            <a:ext cx="22320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buSzPct val="70000"/>
              <a:buFont typeface="Wingdings" pitchFamily="2" charset="2"/>
              <a:buNone/>
            </a:pPr>
            <a:r>
              <a:rPr lang="nl-BE" sz="1600">
                <a:solidFill>
                  <a:srgbClr val="FF0000"/>
                </a:solidFill>
              </a:rPr>
              <a:t>2 Vaste activa</a:t>
            </a:r>
          </a:p>
        </p:txBody>
      </p:sp>
      <p:sp>
        <p:nvSpPr>
          <p:cNvPr id="347143" name="Rectangle 7"/>
          <p:cNvSpPr>
            <a:spLocks noChangeArrowheads="1"/>
          </p:cNvSpPr>
          <p:nvPr/>
        </p:nvSpPr>
        <p:spPr bwMode="auto">
          <a:xfrm>
            <a:off x="2411413" y="2565400"/>
            <a:ext cx="20161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buSzPct val="70000"/>
              <a:buFont typeface="Wingdings" pitchFamily="2" charset="2"/>
              <a:buNone/>
            </a:pPr>
            <a:r>
              <a:rPr lang="nl-BE" sz="1600">
                <a:solidFill>
                  <a:srgbClr val="FF0000"/>
                </a:solidFill>
              </a:rPr>
              <a:t>3 Voorraden</a:t>
            </a:r>
          </a:p>
        </p:txBody>
      </p:sp>
      <p:sp>
        <p:nvSpPr>
          <p:cNvPr id="347144" name="Rectangle 8"/>
          <p:cNvSpPr>
            <a:spLocks noChangeArrowheads="1"/>
          </p:cNvSpPr>
          <p:nvPr/>
        </p:nvSpPr>
        <p:spPr bwMode="auto">
          <a:xfrm>
            <a:off x="2411413" y="2859088"/>
            <a:ext cx="30432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buSzPct val="70000"/>
              <a:buFont typeface="Wingdings" pitchFamily="2" charset="2"/>
              <a:buNone/>
            </a:pPr>
            <a:r>
              <a:rPr lang="nl-BE" sz="1600">
                <a:solidFill>
                  <a:srgbClr val="FF0000"/>
                </a:solidFill>
              </a:rPr>
              <a:t>40 Handelsvorderingen</a:t>
            </a:r>
          </a:p>
        </p:txBody>
      </p:sp>
      <p:sp>
        <p:nvSpPr>
          <p:cNvPr id="347145" name="Rectangle 9"/>
          <p:cNvSpPr>
            <a:spLocks noChangeArrowheads="1"/>
          </p:cNvSpPr>
          <p:nvPr/>
        </p:nvSpPr>
        <p:spPr bwMode="auto">
          <a:xfrm>
            <a:off x="2411413" y="3148013"/>
            <a:ext cx="30432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buSzPct val="70000"/>
              <a:buFont typeface="Wingdings" pitchFamily="2" charset="2"/>
              <a:buNone/>
            </a:pPr>
            <a:r>
              <a:rPr lang="nl-BE" sz="1600">
                <a:solidFill>
                  <a:srgbClr val="FF0000"/>
                </a:solidFill>
              </a:rPr>
              <a:t>41 Overige vorderingen</a:t>
            </a:r>
          </a:p>
        </p:txBody>
      </p:sp>
      <p:sp>
        <p:nvSpPr>
          <p:cNvPr id="347146" name="Rectangle 10"/>
          <p:cNvSpPr>
            <a:spLocks noChangeArrowheads="1"/>
          </p:cNvSpPr>
          <p:nvPr/>
        </p:nvSpPr>
        <p:spPr bwMode="auto">
          <a:xfrm>
            <a:off x="2411413" y="3435350"/>
            <a:ext cx="30432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buSzPct val="70000"/>
              <a:buFont typeface="Wingdings" pitchFamily="2" charset="2"/>
              <a:buNone/>
            </a:pPr>
            <a:r>
              <a:rPr lang="nl-BE" sz="1600">
                <a:solidFill>
                  <a:srgbClr val="FF0000"/>
                </a:solidFill>
              </a:rPr>
              <a:t>42-48 KT Schulden</a:t>
            </a:r>
          </a:p>
        </p:txBody>
      </p:sp>
      <p:sp>
        <p:nvSpPr>
          <p:cNvPr id="347147" name="Rectangle 11"/>
          <p:cNvSpPr>
            <a:spLocks noChangeArrowheads="1"/>
          </p:cNvSpPr>
          <p:nvPr/>
        </p:nvSpPr>
        <p:spPr bwMode="auto">
          <a:xfrm>
            <a:off x="2392363" y="1989138"/>
            <a:ext cx="30432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Clr>
                <a:schemeClr val="tx1"/>
              </a:buClr>
              <a:buSzPct val="70000"/>
              <a:buFont typeface="Wingdings" pitchFamily="2" charset="2"/>
              <a:buNone/>
            </a:pPr>
            <a:r>
              <a:rPr lang="nl-BE" sz="1600">
                <a:solidFill>
                  <a:srgbClr val="FF0000"/>
                </a:solidFill>
              </a:rPr>
              <a:t>17 Lange termijn schulden</a:t>
            </a:r>
          </a:p>
        </p:txBody>
      </p:sp>
      <p:sp>
        <p:nvSpPr>
          <p:cNvPr id="347148" name="Rectangle 12"/>
          <p:cNvSpPr>
            <a:spLocks noChangeArrowheads="1"/>
          </p:cNvSpPr>
          <p:nvPr/>
        </p:nvSpPr>
        <p:spPr bwMode="auto">
          <a:xfrm>
            <a:off x="2411413" y="4365625"/>
            <a:ext cx="30432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buSzPct val="70000"/>
              <a:buFont typeface="Wingdings" pitchFamily="2" charset="2"/>
              <a:buNone/>
            </a:pPr>
            <a:r>
              <a:rPr lang="nl-BE" sz="1600">
                <a:solidFill>
                  <a:srgbClr val="FF0000"/>
                </a:solidFill>
              </a:rPr>
              <a:t>5 Liquide middelen</a:t>
            </a:r>
          </a:p>
        </p:txBody>
      </p:sp>
      <p:sp>
        <p:nvSpPr>
          <p:cNvPr id="347149" name="Rectangle 13"/>
          <p:cNvSpPr>
            <a:spLocks noChangeArrowheads="1"/>
          </p:cNvSpPr>
          <p:nvPr/>
        </p:nvSpPr>
        <p:spPr bwMode="auto">
          <a:xfrm>
            <a:off x="2411413" y="3724275"/>
            <a:ext cx="30432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buSzPct val="70000"/>
              <a:buFont typeface="Wingdings" pitchFamily="2" charset="2"/>
              <a:buNone/>
            </a:pPr>
            <a:r>
              <a:rPr lang="nl-BE" sz="1600">
                <a:solidFill>
                  <a:srgbClr val="FF0000"/>
                </a:solidFill>
              </a:rPr>
              <a:t>490 Overlopende rek. activa</a:t>
            </a:r>
          </a:p>
        </p:txBody>
      </p:sp>
      <p:sp>
        <p:nvSpPr>
          <p:cNvPr id="347150" name="Rectangle 14"/>
          <p:cNvSpPr>
            <a:spLocks noChangeArrowheads="1"/>
          </p:cNvSpPr>
          <p:nvPr/>
        </p:nvSpPr>
        <p:spPr bwMode="auto">
          <a:xfrm>
            <a:off x="2411413" y="4083050"/>
            <a:ext cx="30432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buSzPct val="70000"/>
              <a:buFont typeface="Wingdings" pitchFamily="2" charset="2"/>
              <a:buNone/>
            </a:pPr>
            <a:r>
              <a:rPr lang="nl-BE" sz="1600">
                <a:solidFill>
                  <a:srgbClr val="FF0000"/>
                </a:solidFill>
              </a:rPr>
              <a:t>492 Overlopende rek. passiva</a:t>
            </a:r>
          </a:p>
        </p:txBody>
      </p:sp>
      <p:sp>
        <p:nvSpPr>
          <p:cNvPr id="347151" name="Rectangle 15"/>
          <p:cNvSpPr>
            <a:spLocks noChangeArrowheads="1"/>
          </p:cNvSpPr>
          <p:nvPr/>
        </p:nvSpPr>
        <p:spPr bwMode="auto">
          <a:xfrm>
            <a:off x="2411413" y="4659313"/>
            <a:ext cx="30432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buSzPct val="70000"/>
              <a:buFont typeface="Wingdings" pitchFamily="2" charset="2"/>
              <a:buNone/>
            </a:pPr>
            <a:r>
              <a:rPr lang="nl-BE" sz="1600">
                <a:solidFill>
                  <a:srgbClr val="FF0000"/>
                </a:solidFill>
              </a:rPr>
              <a:t>6 kosten</a:t>
            </a:r>
          </a:p>
        </p:txBody>
      </p:sp>
      <p:sp>
        <p:nvSpPr>
          <p:cNvPr id="347152" name="Rectangle 16"/>
          <p:cNvSpPr>
            <a:spLocks noChangeArrowheads="1"/>
          </p:cNvSpPr>
          <p:nvPr/>
        </p:nvSpPr>
        <p:spPr bwMode="auto">
          <a:xfrm>
            <a:off x="2411413" y="5019675"/>
            <a:ext cx="30432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buSzPct val="70000"/>
              <a:buFont typeface="Wingdings" pitchFamily="2" charset="2"/>
              <a:buNone/>
            </a:pPr>
            <a:r>
              <a:rPr lang="nl-BE" sz="1600">
                <a:solidFill>
                  <a:srgbClr val="FF0000"/>
                </a:solidFill>
              </a:rPr>
              <a:t>7 Opbrengsten</a:t>
            </a:r>
          </a:p>
        </p:txBody>
      </p:sp>
    </p:spTree>
    <p:extLst>
      <p:ext uri="{BB962C8B-B14F-4D97-AF65-F5344CB8AC3E}">
        <p14:creationId xmlns:p14="http://schemas.microsoft.com/office/powerpoint/2010/main" val="660781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714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714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714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7144">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7145">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7146">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7149">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7150">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7148">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7151">
                                            <p:txEl>
                                              <p:pRg st="0" end="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71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p:bldP spid="347142" grpId="0" build="p"/>
      <p:bldP spid="347143" grpId="0" build="p"/>
      <p:bldP spid="347144" grpId="0" build="p"/>
      <p:bldP spid="347145" grpId="0" build="p"/>
      <p:bldP spid="347146" grpId="0" build="p"/>
      <p:bldP spid="347147" grpId="0" build="p"/>
      <p:bldP spid="347148" grpId="0" build="p"/>
      <p:bldP spid="347149" grpId="0" build="p"/>
      <p:bldP spid="347150" grpId="0" build="p"/>
      <p:bldP spid="347151" grpId="0" build="p"/>
      <p:bldP spid="347152" grpId="0" build="p"/>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r>
              <a:rPr lang="nl-NL" sz="2000" b="1"/>
              <a:t>Korte Herhaling:</a:t>
            </a:r>
            <a:r>
              <a:rPr lang="nl-NL" b="1"/>
              <a:t> </a:t>
            </a:r>
            <a:br>
              <a:rPr lang="nl-NL" b="1"/>
            </a:br>
            <a:r>
              <a:rPr lang="nl-NL" sz="3000" b="1"/>
              <a:t>PROEF &amp; SALDI-BALANS</a:t>
            </a:r>
          </a:p>
        </p:txBody>
      </p:sp>
      <p:sp>
        <p:nvSpPr>
          <p:cNvPr id="301059" name="Rectangle 3"/>
          <p:cNvSpPr>
            <a:spLocks noGrp="1" noChangeArrowheads="1"/>
          </p:cNvSpPr>
          <p:nvPr>
            <p:ph type="body" sz="half" idx="1"/>
          </p:nvPr>
        </p:nvSpPr>
        <p:spPr>
          <a:xfrm>
            <a:off x="3760788" y="1708150"/>
            <a:ext cx="3043237" cy="425450"/>
          </a:xfrm>
        </p:spPr>
        <p:txBody>
          <a:bodyPr>
            <a:normAutofit lnSpcReduction="10000"/>
          </a:bodyPr>
          <a:lstStyle/>
          <a:p>
            <a:pPr>
              <a:lnSpc>
                <a:spcPct val="80000"/>
              </a:lnSpc>
              <a:buFont typeface="Wingdings" pitchFamily="2" charset="2"/>
              <a:buNone/>
            </a:pPr>
            <a:r>
              <a:rPr lang="nl-BE">
                <a:solidFill>
                  <a:srgbClr val="FF0000"/>
                </a:solidFill>
              </a:rPr>
              <a:t>1 Eigen vermogen</a:t>
            </a:r>
          </a:p>
        </p:txBody>
      </p:sp>
      <p:sp>
        <p:nvSpPr>
          <p:cNvPr id="69637" name="Text Box 5"/>
          <p:cNvSpPr txBox="1">
            <a:spLocks noChangeArrowheads="1"/>
          </p:cNvSpPr>
          <p:nvPr/>
        </p:nvSpPr>
        <p:spPr bwMode="auto">
          <a:xfrm>
            <a:off x="6516688" y="3933825"/>
            <a:ext cx="1943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spcBef>
                <a:spcPct val="50000"/>
              </a:spcBef>
            </a:pPr>
            <a:endParaRPr lang="nl-BE"/>
          </a:p>
        </p:txBody>
      </p:sp>
      <p:sp>
        <p:nvSpPr>
          <p:cNvPr id="301062" name="Rectangle 6"/>
          <p:cNvSpPr>
            <a:spLocks noChangeArrowheads="1"/>
          </p:cNvSpPr>
          <p:nvPr/>
        </p:nvSpPr>
        <p:spPr bwMode="auto">
          <a:xfrm>
            <a:off x="3760788" y="2276475"/>
            <a:ext cx="22320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buSzPct val="70000"/>
              <a:buFont typeface="Wingdings" pitchFamily="2" charset="2"/>
              <a:buNone/>
            </a:pPr>
            <a:r>
              <a:rPr lang="nl-BE" sz="1600">
                <a:solidFill>
                  <a:srgbClr val="FF0000"/>
                </a:solidFill>
              </a:rPr>
              <a:t>2 Vaste activa</a:t>
            </a:r>
          </a:p>
        </p:txBody>
      </p:sp>
      <p:sp>
        <p:nvSpPr>
          <p:cNvPr id="301063" name="Rectangle 7"/>
          <p:cNvSpPr>
            <a:spLocks noChangeArrowheads="1"/>
          </p:cNvSpPr>
          <p:nvPr/>
        </p:nvSpPr>
        <p:spPr bwMode="auto">
          <a:xfrm>
            <a:off x="3760788" y="2565400"/>
            <a:ext cx="20161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buSzPct val="70000"/>
              <a:buFont typeface="Wingdings" pitchFamily="2" charset="2"/>
              <a:buNone/>
            </a:pPr>
            <a:r>
              <a:rPr lang="nl-BE" sz="1600">
                <a:solidFill>
                  <a:srgbClr val="FF0000"/>
                </a:solidFill>
              </a:rPr>
              <a:t>3 Voorraden</a:t>
            </a:r>
          </a:p>
        </p:txBody>
      </p:sp>
      <p:sp>
        <p:nvSpPr>
          <p:cNvPr id="301064" name="Rectangle 8"/>
          <p:cNvSpPr>
            <a:spLocks noChangeArrowheads="1"/>
          </p:cNvSpPr>
          <p:nvPr/>
        </p:nvSpPr>
        <p:spPr bwMode="auto">
          <a:xfrm>
            <a:off x="3760788" y="2859088"/>
            <a:ext cx="30432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buSzPct val="70000"/>
              <a:buFont typeface="Wingdings" pitchFamily="2" charset="2"/>
              <a:buNone/>
            </a:pPr>
            <a:r>
              <a:rPr lang="nl-BE" sz="1600">
                <a:solidFill>
                  <a:srgbClr val="FF0000"/>
                </a:solidFill>
              </a:rPr>
              <a:t>40 Handelsvorderingen</a:t>
            </a:r>
          </a:p>
        </p:txBody>
      </p:sp>
      <p:sp>
        <p:nvSpPr>
          <p:cNvPr id="301065" name="Rectangle 9"/>
          <p:cNvSpPr>
            <a:spLocks noChangeArrowheads="1"/>
          </p:cNvSpPr>
          <p:nvPr/>
        </p:nvSpPr>
        <p:spPr bwMode="auto">
          <a:xfrm>
            <a:off x="3760788" y="3148013"/>
            <a:ext cx="30432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buSzPct val="70000"/>
              <a:buFont typeface="Wingdings" pitchFamily="2" charset="2"/>
              <a:buNone/>
            </a:pPr>
            <a:r>
              <a:rPr lang="nl-BE" sz="1600">
                <a:solidFill>
                  <a:srgbClr val="FF0000"/>
                </a:solidFill>
              </a:rPr>
              <a:t>41 Overige vorderingen</a:t>
            </a:r>
          </a:p>
        </p:txBody>
      </p:sp>
      <p:sp>
        <p:nvSpPr>
          <p:cNvPr id="301066" name="Rectangle 10"/>
          <p:cNvSpPr>
            <a:spLocks noChangeArrowheads="1"/>
          </p:cNvSpPr>
          <p:nvPr/>
        </p:nvSpPr>
        <p:spPr bwMode="auto">
          <a:xfrm>
            <a:off x="3760788" y="3435350"/>
            <a:ext cx="30432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buSzPct val="70000"/>
              <a:buFont typeface="Wingdings" pitchFamily="2" charset="2"/>
              <a:buNone/>
            </a:pPr>
            <a:r>
              <a:rPr lang="nl-BE" sz="1600">
                <a:solidFill>
                  <a:srgbClr val="FF0000"/>
                </a:solidFill>
              </a:rPr>
              <a:t>42-48 KT Schulden</a:t>
            </a:r>
          </a:p>
        </p:txBody>
      </p:sp>
      <p:sp>
        <p:nvSpPr>
          <p:cNvPr id="301067" name="Rectangle 11"/>
          <p:cNvSpPr>
            <a:spLocks noChangeArrowheads="1"/>
          </p:cNvSpPr>
          <p:nvPr/>
        </p:nvSpPr>
        <p:spPr bwMode="auto">
          <a:xfrm>
            <a:off x="3741738" y="1989138"/>
            <a:ext cx="30432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Clr>
                <a:schemeClr val="tx1"/>
              </a:buClr>
              <a:buSzPct val="70000"/>
              <a:buFont typeface="Wingdings" pitchFamily="2" charset="2"/>
              <a:buNone/>
            </a:pPr>
            <a:r>
              <a:rPr lang="nl-BE" sz="1600">
                <a:solidFill>
                  <a:srgbClr val="FF0000"/>
                </a:solidFill>
              </a:rPr>
              <a:t>17 Lange termijn schulden</a:t>
            </a:r>
          </a:p>
        </p:txBody>
      </p:sp>
      <p:sp>
        <p:nvSpPr>
          <p:cNvPr id="301068" name="Rectangle 12"/>
          <p:cNvSpPr>
            <a:spLocks noChangeArrowheads="1"/>
          </p:cNvSpPr>
          <p:nvPr/>
        </p:nvSpPr>
        <p:spPr bwMode="auto">
          <a:xfrm>
            <a:off x="3760788" y="4365625"/>
            <a:ext cx="30432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buSzPct val="70000"/>
              <a:buFont typeface="Wingdings" pitchFamily="2" charset="2"/>
              <a:buNone/>
            </a:pPr>
            <a:r>
              <a:rPr lang="nl-BE" sz="1600">
                <a:solidFill>
                  <a:srgbClr val="FF0000"/>
                </a:solidFill>
              </a:rPr>
              <a:t>5 Liquide middelen</a:t>
            </a:r>
          </a:p>
        </p:txBody>
      </p:sp>
      <p:sp>
        <p:nvSpPr>
          <p:cNvPr id="301069" name="Rectangle 13"/>
          <p:cNvSpPr>
            <a:spLocks noChangeArrowheads="1"/>
          </p:cNvSpPr>
          <p:nvPr/>
        </p:nvSpPr>
        <p:spPr bwMode="auto">
          <a:xfrm>
            <a:off x="3760788" y="3724275"/>
            <a:ext cx="30432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buSzPct val="70000"/>
              <a:buFont typeface="Wingdings" pitchFamily="2" charset="2"/>
              <a:buNone/>
            </a:pPr>
            <a:r>
              <a:rPr lang="nl-BE" sz="1600">
                <a:solidFill>
                  <a:srgbClr val="FF0000"/>
                </a:solidFill>
              </a:rPr>
              <a:t>490 Overlopende rek. activa</a:t>
            </a:r>
          </a:p>
        </p:txBody>
      </p:sp>
      <p:sp>
        <p:nvSpPr>
          <p:cNvPr id="301070" name="Rectangle 14"/>
          <p:cNvSpPr>
            <a:spLocks noChangeArrowheads="1"/>
          </p:cNvSpPr>
          <p:nvPr/>
        </p:nvSpPr>
        <p:spPr bwMode="auto">
          <a:xfrm>
            <a:off x="3760788" y="4083050"/>
            <a:ext cx="30432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buSzPct val="70000"/>
              <a:buFont typeface="Wingdings" pitchFamily="2" charset="2"/>
              <a:buNone/>
            </a:pPr>
            <a:r>
              <a:rPr lang="nl-BE" sz="1600">
                <a:solidFill>
                  <a:srgbClr val="FF0000"/>
                </a:solidFill>
              </a:rPr>
              <a:t>492 Overlopende rek. passiva</a:t>
            </a:r>
          </a:p>
        </p:txBody>
      </p:sp>
      <p:sp>
        <p:nvSpPr>
          <p:cNvPr id="301071" name="Rectangle 15"/>
          <p:cNvSpPr>
            <a:spLocks noChangeArrowheads="1"/>
          </p:cNvSpPr>
          <p:nvPr/>
        </p:nvSpPr>
        <p:spPr bwMode="auto">
          <a:xfrm>
            <a:off x="3760788" y="4659313"/>
            <a:ext cx="30432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buSzPct val="70000"/>
              <a:buFont typeface="Wingdings" pitchFamily="2" charset="2"/>
              <a:buNone/>
            </a:pPr>
            <a:r>
              <a:rPr lang="nl-BE" sz="1600">
                <a:solidFill>
                  <a:srgbClr val="FF0000"/>
                </a:solidFill>
              </a:rPr>
              <a:t>6 kosten</a:t>
            </a:r>
          </a:p>
        </p:txBody>
      </p:sp>
      <p:sp>
        <p:nvSpPr>
          <p:cNvPr id="301072" name="Rectangle 16"/>
          <p:cNvSpPr>
            <a:spLocks noChangeArrowheads="1"/>
          </p:cNvSpPr>
          <p:nvPr/>
        </p:nvSpPr>
        <p:spPr bwMode="auto">
          <a:xfrm>
            <a:off x="3760788" y="5019675"/>
            <a:ext cx="30432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buSzPct val="70000"/>
              <a:buFont typeface="Wingdings" pitchFamily="2" charset="2"/>
              <a:buNone/>
            </a:pPr>
            <a:r>
              <a:rPr lang="nl-BE" sz="1600">
                <a:solidFill>
                  <a:srgbClr val="FF0000"/>
                </a:solidFill>
              </a:rPr>
              <a:t>7 Opbrengsten</a:t>
            </a:r>
          </a:p>
        </p:txBody>
      </p:sp>
      <p:sp>
        <p:nvSpPr>
          <p:cNvPr id="301073" name="Text Box 17"/>
          <p:cNvSpPr txBox="1">
            <a:spLocks noChangeArrowheads="1"/>
          </p:cNvSpPr>
          <p:nvPr/>
        </p:nvSpPr>
        <p:spPr bwMode="auto">
          <a:xfrm>
            <a:off x="3708400" y="4221163"/>
            <a:ext cx="215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a:t>Resultatenrekening</a:t>
            </a:r>
            <a:endParaRPr lang="nl-NL"/>
          </a:p>
        </p:txBody>
      </p:sp>
      <p:sp>
        <p:nvSpPr>
          <p:cNvPr id="301074" name="Text Box 18"/>
          <p:cNvSpPr txBox="1">
            <a:spLocks noChangeArrowheads="1"/>
          </p:cNvSpPr>
          <p:nvPr/>
        </p:nvSpPr>
        <p:spPr bwMode="auto">
          <a:xfrm>
            <a:off x="3714750" y="1628775"/>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a:t>Balans</a:t>
            </a:r>
            <a:endParaRPr lang="nl-NL"/>
          </a:p>
        </p:txBody>
      </p:sp>
    </p:spTree>
    <p:extLst>
      <p:ext uri="{BB962C8B-B14F-4D97-AF65-F5344CB8AC3E}">
        <p14:creationId xmlns:p14="http://schemas.microsoft.com/office/powerpoint/2010/main" val="16317434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1.66667E-6 2.44671E-6 L 0.24844 0.0936 " pathEditMode="relative" rAng="0" ptsTypes="AA">
                                      <p:cBhvr>
                                        <p:cTn id="6" dur="2000" fill="hold"/>
                                        <p:tgtEl>
                                          <p:spTgt spid="301059">
                                            <p:txEl>
                                              <p:pRg st="0" end="0"/>
                                            </p:txEl>
                                          </p:spTgt>
                                        </p:tgtEl>
                                        <p:attrNameLst>
                                          <p:attrName>ppt_x</p:attrName>
                                          <p:attrName>ppt_y</p:attrName>
                                        </p:attrNameLst>
                                      </p:cBhvr>
                                      <p:rCtr x="12413" y="468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grpId="0" nodeType="clickEffect">
                                  <p:stCondLst>
                                    <p:cond delay="0"/>
                                  </p:stCondLst>
                                  <p:childTnLst>
                                    <p:animMotion origin="layout" path="M -0.05191 -0.00996 L 0.2474 0.095 " pathEditMode="relative" rAng="0" ptsTypes="AA">
                                      <p:cBhvr>
                                        <p:cTn id="10" dur="2000" fill="hold"/>
                                        <p:tgtEl>
                                          <p:spTgt spid="301067"/>
                                        </p:tgtEl>
                                        <p:attrNameLst>
                                          <p:attrName>ppt_x</p:attrName>
                                          <p:attrName>ppt_y</p:attrName>
                                        </p:attrNameLst>
                                      </p:cBhvr>
                                      <p:rCtr x="14965" y="5236"/>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grpId="0" nodeType="clickEffect">
                                  <p:stCondLst>
                                    <p:cond delay="0"/>
                                  </p:stCondLst>
                                  <p:childTnLst>
                                    <p:animMotion origin="layout" path="M 0.0 0.0  L -0.25 0.0  E" pathEditMode="relative" ptsTypes="">
                                      <p:cBhvr>
                                        <p:cTn id="14" dur="2000" fill="hold"/>
                                        <p:tgtEl>
                                          <p:spTgt spid="301062"/>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path" presetSubtype="0" accel="50000" decel="50000" fill="hold" grpId="0" nodeType="clickEffect">
                                  <p:stCondLst>
                                    <p:cond delay="0"/>
                                  </p:stCondLst>
                                  <p:childTnLst>
                                    <p:animMotion origin="layout" path="M 0.0 0.0  L -0.25 0.0  E" pathEditMode="relative" ptsTypes="">
                                      <p:cBhvr>
                                        <p:cTn id="18" dur="2000" fill="hold"/>
                                        <p:tgtEl>
                                          <p:spTgt spid="301063"/>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path" presetSubtype="0" accel="50000" decel="50000" fill="hold" grpId="0" nodeType="clickEffect">
                                  <p:stCondLst>
                                    <p:cond delay="0"/>
                                  </p:stCondLst>
                                  <p:childTnLst>
                                    <p:animMotion origin="layout" path="M 0.0 0.0  L -0.25 0.0  E" pathEditMode="relative" ptsTypes="">
                                      <p:cBhvr>
                                        <p:cTn id="22" dur="2000" fill="hold"/>
                                        <p:tgtEl>
                                          <p:spTgt spid="301064"/>
                                        </p:tgtEl>
                                        <p:attrNameLst>
                                          <p:attrName>ppt_x</p:attrName>
                                          <p:attrName>ppt_y</p:attrName>
                                        </p:attrNameLst>
                                      </p:cBhvr>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35" presetClass="path" presetSubtype="0" accel="50000" decel="50000" fill="hold" grpId="0" nodeType="clickEffect">
                                  <p:stCondLst>
                                    <p:cond delay="0"/>
                                  </p:stCondLst>
                                  <p:childTnLst>
                                    <p:animMotion origin="layout" path="M 0.0 0.0  L -0.25 0.0  E" pathEditMode="relative" ptsTypes="">
                                      <p:cBhvr>
                                        <p:cTn id="26" dur="2000" fill="hold"/>
                                        <p:tgtEl>
                                          <p:spTgt spid="301065"/>
                                        </p:tgtEl>
                                        <p:attrNameLst>
                                          <p:attrName>ppt_x</p:attrName>
                                          <p:attrName>ppt_y</p:attrName>
                                        </p:attrNameLst>
                                      </p:cBhvr>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63" presetClass="path" presetSubtype="0" accel="50000" decel="50000" fill="hold" grpId="0" nodeType="clickEffect">
                                  <p:stCondLst>
                                    <p:cond delay="0"/>
                                  </p:stCondLst>
                                  <p:childTnLst>
                                    <p:animMotion origin="layout" path="M -4.16667E-6 2.55792E-6 L 0.24532 -0.08457 " pathEditMode="relative" rAng="0" ptsTypes="AA">
                                      <p:cBhvr>
                                        <p:cTn id="30" dur="2000" fill="hold"/>
                                        <p:tgtEl>
                                          <p:spTgt spid="301066"/>
                                        </p:tgtEl>
                                        <p:attrNameLst>
                                          <p:attrName>ppt_x</p:attrName>
                                          <p:attrName>ppt_y</p:attrName>
                                        </p:attrNameLst>
                                      </p:cBhvr>
                                      <p:rCtr x="12257" y="-4240"/>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35" presetClass="path" presetSubtype="0" accel="50000" decel="50000" fill="hold" grpId="0" nodeType="clickEffect">
                                  <p:stCondLst>
                                    <p:cond delay="0"/>
                                  </p:stCondLst>
                                  <p:childTnLst>
                                    <p:animMotion origin="layout" path="M -4.16667E-6 3.88323E-6 L -0.25086 -0.04264 " pathEditMode="relative" rAng="0" ptsTypes="AA">
                                      <p:cBhvr>
                                        <p:cTn id="34" dur="2000" fill="hold"/>
                                        <p:tgtEl>
                                          <p:spTgt spid="301069"/>
                                        </p:tgtEl>
                                        <p:attrNameLst>
                                          <p:attrName>ppt_x</p:attrName>
                                          <p:attrName>ppt_y</p:attrName>
                                        </p:attrNameLst>
                                      </p:cBhvr>
                                      <p:rCtr x="-12552" y="-2132"/>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63" presetClass="path" presetSubtype="0" accel="50000" decel="50000" fill="hold" grpId="0" nodeType="clickEffect">
                                  <p:stCondLst>
                                    <p:cond delay="0"/>
                                  </p:stCondLst>
                                  <p:childTnLst>
                                    <p:animMotion origin="layout" path="M -4.16667E-6 5.83874E-7 L 0.24532 -0.12651 " pathEditMode="relative" rAng="0" ptsTypes="AA">
                                      <p:cBhvr>
                                        <p:cTn id="38" dur="2000" fill="hold"/>
                                        <p:tgtEl>
                                          <p:spTgt spid="301070"/>
                                        </p:tgtEl>
                                        <p:attrNameLst>
                                          <p:attrName>ppt_x</p:attrName>
                                          <p:attrName>ppt_y</p:attrName>
                                        </p:attrNameLst>
                                      </p:cBhvr>
                                      <p:rCtr x="12257" y="-6325"/>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35" presetClass="path" presetSubtype="0" accel="50000" decel="50000" fill="hold" grpId="0" nodeType="clickEffect">
                                  <p:stCondLst>
                                    <p:cond delay="0"/>
                                  </p:stCondLst>
                                  <p:childTnLst>
                                    <p:animMotion origin="layout" path="M -4.16667E-6 -1.30677E-6 L -0.25086 -0.09407 " pathEditMode="relative" rAng="0" ptsTypes="AA">
                                      <p:cBhvr>
                                        <p:cTn id="42" dur="2000" fill="hold"/>
                                        <p:tgtEl>
                                          <p:spTgt spid="301068"/>
                                        </p:tgtEl>
                                        <p:attrNameLst>
                                          <p:attrName>ppt_x</p:attrName>
                                          <p:attrName>ppt_y</p:attrName>
                                        </p:attrNameLst>
                                      </p:cBhvr>
                                      <p:rCtr x="-12552" y="-4703"/>
                                    </p:animMotion>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1073"/>
                                        </p:tgtEl>
                                        <p:attrNameLst>
                                          <p:attrName>style.visibility</p:attrName>
                                        </p:attrNameLst>
                                      </p:cBhvr>
                                      <p:to>
                                        <p:strVal val="visible"/>
                                      </p:to>
                                    </p:set>
                                    <p:animEffect transition="in" filter="fade">
                                      <p:cBhvr>
                                        <p:cTn id="47" dur="2000"/>
                                        <p:tgtEl>
                                          <p:spTgt spid="30107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1074"/>
                                        </p:tgtEl>
                                        <p:attrNameLst>
                                          <p:attrName>style.visibility</p:attrName>
                                        </p:attrNameLst>
                                      </p:cBhvr>
                                      <p:to>
                                        <p:strVal val="visible"/>
                                      </p:to>
                                    </p:set>
                                    <p:animEffect transition="in" filter="fade">
                                      <p:cBhvr>
                                        <p:cTn id="52" dur="2000"/>
                                        <p:tgtEl>
                                          <p:spTgt spid="30107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5" presetClass="path" presetSubtype="0" accel="50000" decel="50000" fill="hold" grpId="0" nodeType="clickEffect">
                                  <p:stCondLst>
                                    <p:cond delay="0"/>
                                  </p:stCondLst>
                                  <p:childTnLst>
                                    <p:animMotion origin="layout" path="M -4.16667E-6 4.93049E-6 L -0.24305 0.05213 " pathEditMode="relative" rAng="0" ptsTypes="AA">
                                      <p:cBhvr>
                                        <p:cTn id="56" dur="2000" fill="hold"/>
                                        <p:tgtEl>
                                          <p:spTgt spid="301071"/>
                                        </p:tgtEl>
                                        <p:attrNameLst>
                                          <p:attrName>ppt_x</p:attrName>
                                          <p:attrName>ppt_y</p:attrName>
                                        </p:attrNameLst>
                                      </p:cBhvr>
                                      <p:rCtr x="-12153" y="2595"/>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63" presetClass="path" presetSubtype="0" accel="50000" decel="50000" fill="hold" grpId="0" nodeType="clickEffect">
                                  <p:stCondLst>
                                    <p:cond delay="0"/>
                                  </p:stCondLst>
                                  <p:childTnLst>
                                    <p:animMotion origin="layout" path="M 0.0 0.0  L 0.25 0.0  E" pathEditMode="relative" ptsTypes="">
                                      <p:cBhvr>
                                        <p:cTn id="60" dur="2000" fill="hold"/>
                                        <p:tgtEl>
                                          <p:spTgt spid="30107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p:bldP spid="301062" grpId="0"/>
      <p:bldP spid="301063" grpId="0"/>
      <p:bldP spid="301064" grpId="0"/>
      <p:bldP spid="301065" grpId="0"/>
      <p:bldP spid="301066" grpId="0"/>
      <p:bldP spid="301067" grpId="0"/>
      <p:bldP spid="301068" grpId="0"/>
      <p:bldP spid="301069" grpId="0"/>
      <p:bldP spid="301070" grpId="0"/>
      <p:bldP spid="301071" grpId="0"/>
      <p:bldP spid="301072" grpId="0"/>
      <p:bldP spid="301073" grpId="0"/>
      <p:bldP spid="301074" grpId="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143000" y="285750"/>
            <a:ext cx="7010400" cy="554038"/>
          </a:xfrm>
        </p:spPr>
        <p:txBody>
          <a:bodyPr/>
          <a:lstStyle/>
          <a:p>
            <a:r>
              <a:rPr lang="nl-NL" sz="3000" b="1"/>
              <a:t>Indeling MAR vs. JAARREKENING</a:t>
            </a:r>
          </a:p>
        </p:txBody>
      </p:sp>
      <p:graphicFrame>
        <p:nvGraphicFramePr>
          <p:cNvPr id="199912" name="Group 232"/>
          <p:cNvGraphicFramePr>
            <a:graphicFrameLocks noGrp="1"/>
          </p:cNvGraphicFramePr>
          <p:nvPr>
            <p:ph sz="half" idx="1"/>
          </p:nvPr>
        </p:nvGraphicFramePr>
        <p:xfrm>
          <a:off x="1516063" y="1420813"/>
          <a:ext cx="6769100" cy="4098925"/>
        </p:xfrm>
        <a:graphic>
          <a:graphicData uri="http://schemas.openxmlformats.org/drawingml/2006/table">
            <a:tbl>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387350">
                  <a:extLst>
                    <a:ext uri="{9D8B030D-6E8A-4147-A177-3AD203B41FA5}">
                      <a16:colId xmlns:a16="http://schemas.microsoft.com/office/drawing/2014/main" val="20002"/>
                    </a:ext>
                  </a:extLst>
                </a:gridCol>
                <a:gridCol w="1439863">
                  <a:extLst>
                    <a:ext uri="{9D8B030D-6E8A-4147-A177-3AD203B41FA5}">
                      <a16:colId xmlns:a16="http://schemas.microsoft.com/office/drawing/2014/main" val="20003"/>
                    </a:ext>
                  </a:extLst>
                </a:gridCol>
                <a:gridCol w="1512887">
                  <a:extLst>
                    <a:ext uri="{9D8B030D-6E8A-4147-A177-3AD203B41FA5}">
                      <a16:colId xmlns:a16="http://schemas.microsoft.com/office/drawing/2014/main" val="20004"/>
                    </a:ext>
                  </a:extLst>
                </a:gridCol>
              </a:tblGrid>
              <a:tr h="516034">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2600" b="0" i="0" u="none" strike="noStrike" cap="none" normalizeH="0" baseline="0">
                          <a:ln>
                            <a:noFill/>
                          </a:ln>
                          <a:solidFill>
                            <a:schemeClr val="tx2"/>
                          </a:solidFill>
                          <a:effectLst/>
                          <a:latin typeface="Arial" charset="0"/>
                        </a:rPr>
                        <a:t>Activa</a:t>
                      </a:r>
                      <a:endParaRPr kumimoji="0" lang="nl-NL" sz="2600" b="0" i="0" u="none" strike="noStrike" cap="none" normalizeH="0" baseline="0">
                        <a:ln>
                          <a:noFill/>
                        </a:ln>
                        <a:solidFill>
                          <a:schemeClr val="tx2"/>
                        </a:solidFill>
                        <a:effectLst/>
                        <a:latin typeface="Arial"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2600" b="0" i="0" u="none" strike="noStrike" cap="none" normalizeH="0" baseline="0">
                          <a:ln>
                            <a:noFill/>
                          </a:ln>
                          <a:solidFill>
                            <a:schemeClr val="tx2"/>
                          </a:solidFill>
                          <a:effectLst/>
                          <a:latin typeface="Arial" charset="0"/>
                        </a:rPr>
                        <a:t>Passiva</a:t>
                      </a:r>
                      <a:endParaRPr kumimoji="0" lang="nl-NL" sz="2600" b="0" i="0" u="none" strike="noStrike" cap="none" normalizeH="0" baseline="0">
                        <a:ln>
                          <a:noFill/>
                        </a:ln>
                        <a:solidFill>
                          <a:schemeClr val="tx2"/>
                        </a:solidFill>
                        <a:effectLst/>
                        <a:latin typeface="Arial"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2600" b="0" i="0" u="none" strike="noStrike" cap="none" normalizeH="0" baseline="0">
                        <a:ln>
                          <a:noFill/>
                        </a:ln>
                        <a:solidFill>
                          <a:schemeClr val="tx2"/>
                        </a:solidFill>
                        <a:effectLst/>
                        <a:latin typeface="Arial"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800" b="0" i="0" u="none" strike="noStrike" cap="none" normalizeH="0" baseline="0">
                          <a:ln>
                            <a:noFill/>
                          </a:ln>
                          <a:solidFill>
                            <a:schemeClr val="tx2"/>
                          </a:solidFill>
                          <a:effectLst/>
                          <a:latin typeface="Arial" charset="0"/>
                        </a:rPr>
                        <a:t>Kosten</a:t>
                      </a:r>
                      <a:endParaRPr kumimoji="0" lang="nl-NL" sz="1800" b="0" i="0" u="none" strike="noStrike" cap="none" normalizeH="0" baseline="0">
                        <a:ln>
                          <a:noFill/>
                        </a:ln>
                        <a:solidFill>
                          <a:schemeClr val="tx2"/>
                        </a:solidFill>
                        <a:effectLst/>
                        <a:latin typeface="Arial"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800" b="0" i="0" u="none" strike="noStrike" cap="none" normalizeH="0" baseline="0">
                          <a:ln>
                            <a:noFill/>
                          </a:ln>
                          <a:solidFill>
                            <a:schemeClr val="tx2"/>
                          </a:solidFill>
                          <a:effectLst/>
                          <a:latin typeface="Arial" charset="0"/>
                        </a:rPr>
                        <a:t>Opbrengsten</a:t>
                      </a:r>
                      <a:endParaRPr kumimoji="0" lang="nl-NL" sz="1800" b="0" i="0" u="none" strike="noStrike" cap="none" normalizeH="0" baseline="0">
                        <a:ln>
                          <a:noFill/>
                        </a:ln>
                        <a:solidFill>
                          <a:schemeClr val="tx2"/>
                        </a:solidFill>
                        <a:effectLst/>
                        <a:latin typeface="Arial"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416">
                <a:tc rowSpan="2">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2. Vaste activa</a:t>
                      </a:r>
                      <a:endParaRPr kumimoji="0" lang="nl-NL" sz="1400" b="0" i="0" u="none" strike="noStrike" cap="none" normalizeH="0" baseline="0">
                        <a:ln>
                          <a:noFill/>
                        </a:ln>
                        <a:solidFill>
                          <a:schemeClr val="tx2"/>
                        </a:solidFill>
                        <a:effectLst/>
                        <a:latin typeface="Arial"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10. Eigen vermogen</a:t>
                      </a:r>
                      <a:endParaRPr kumimoji="0" lang="nl-NL" sz="1400" b="0" i="0" u="none" strike="noStrike" cap="none" normalizeH="0" baseline="0">
                        <a:ln>
                          <a:noFill/>
                        </a:ln>
                        <a:solidFill>
                          <a:schemeClr val="tx2"/>
                        </a:solidFill>
                        <a:effectLst/>
                        <a:latin typeface="Arial"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400" b="0" i="0" u="none" strike="noStrike" cap="none" normalizeH="0" baseline="0">
                        <a:ln>
                          <a:noFill/>
                        </a:ln>
                        <a:solidFill>
                          <a:schemeClr val="tx2"/>
                        </a:solidFill>
                        <a:effectLst/>
                        <a:latin typeface="Arial"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rowSpan="7">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Aankopen</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Diensten</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Personeel</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Afschr.</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Voorz.</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Overige</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Fin. kosten</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Uitz. kosten</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Belastingen</a:t>
                      </a:r>
                      <a:endParaRPr kumimoji="0" lang="nl-NL" sz="1400" b="0" i="0" u="none" strike="noStrike" cap="none" normalizeH="0" baseline="0">
                        <a:ln>
                          <a:noFill/>
                        </a:ln>
                        <a:solidFill>
                          <a:schemeClr val="tx2"/>
                        </a:solidFill>
                        <a:effectLst/>
                        <a:latin typeface="Arial"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Bedrijfs-opbrengsten</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nl-BE" sz="1400" b="0" i="0" u="none" strike="noStrike" cap="none" normalizeH="0" baseline="0">
                        <a:ln>
                          <a:noFill/>
                        </a:ln>
                        <a:solidFill>
                          <a:schemeClr val="tx2"/>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nl-BE" sz="1400" b="0" i="0" u="none" strike="noStrike" cap="none" normalizeH="0" baseline="0">
                        <a:ln>
                          <a:noFill/>
                        </a:ln>
                        <a:solidFill>
                          <a:schemeClr val="tx2"/>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Financiële opbrengsten</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nl-BE" sz="1400" b="0" i="0" u="none" strike="noStrike" cap="none" normalizeH="0" baseline="0">
                        <a:ln>
                          <a:noFill/>
                        </a:ln>
                        <a:solidFill>
                          <a:schemeClr val="tx2"/>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nl-BE" sz="1400" b="0" i="0" u="none" strike="noStrike" cap="none" normalizeH="0" baseline="0">
                        <a:ln>
                          <a:noFill/>
                        </a:ln>
                        <a:solidFill>
                          <a:schemeClr val="tx2"/>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Uitzonderlijke</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Opbrengsten</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nl-BE" sz="1400" b="0" i="0" u="none" strike="noStrike" cap="none" normalizeH="0" baseline="0">
                        <a:ln>
                          <a:noFill/>
                        </a:ln>
                        <a:solidFill>
                          <a:schemeClr val="tx2"/>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Resultaats-bestemming</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nl-NL" sz="1400" b="0" i="0" u="none" strike="noStrike" cap="none" normalizeH="0" baseline="0">
                        <a:ln>
                          <a:noFill/>
                        </a:ln>
                        <a:solidFill>
                          <a:schemeClr val="tx2"/>
                        </a:solidFill>
                        <a:effectLst/>
                        <a:latin typeface="Arial"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75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16. Voorzieningen</a:t>
                      </a:r>
                      <a:endParaRPr kumimoji="0" lang="nl-NL" sz="1400" b="0" i="0" u="none" strike="noStrike" cap="none" normalizeH="0" baseline="0">
                        <a:ln>
                          <a:noFill/>
                        </a:ln>
                        <a:solidFill>
                          <a:schemeClr val="tx2"/>
                        </a:solidFill>
                        <a:effectLst/>
                        <a:latin typeface="Arial"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400" b="0" i="0" u="none" strike="noStrike" cap="none" normalizeH="0" baseline="0">
                        <a:ln>
                          <a:noFill/>
                        </a:ln>
                        <a:solidFill>
                          <a:schemeClr val="tx2"/>
                        </a:solidFill>
                        <a:effectLst/>
                        <a:latin typeface="Arial"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608126">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28. Fin.Vaste activa</a:t>
                      </a:r>
                      <a:endParaRPr kumimoji="0" lang="nl-NL" sz="1400" b="0" i="0" u="none" strike="noStrike" cap="none" normalizeH="0" baseline="0">
                        <a:ln>
                          <a:noFill/>
                        </a:ln>
                        <a:solidFill>
                          <a:schemeClr val="tx2"/>
                        </a:solidFill>
                        <a:effectLst/>
                        <a:latin typeface="Arial"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17. Schulden op meer dan 1 jaar</a:t>
                      </a:r>
                      <a:endParaRPr kumimoji="0" lang="nl-NL" sz="1400" b="0" i="0" u="none" strike="noStrike" cap="none" normalizeH="0" baseline="0">
                        <a:ln>
                          <a:noFill/>
                        </a:ln>
                        <a:solidFill>
                          <a:schemeClr val="tx2"/>
                        </a:solidFill>
                        <a:effectLst/>
                        <a:latin typeface="Arial"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400" b="0" i="0" u="none" strike="noStrike" cap="none" normalizeH="0" baseline="0">
                        <a:ln>
                          <a:noFill/>
                        </a:ln>
                        <a:solidFill>
                          <a:schemeClr val="tx2"/>
                        </a:solidFill>
                        <a:effectLst/>
                        <a:latin typeface="Arial"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50491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3. Voorraden</a:t>
                      </a:r>
                      <a:endParaRPr kumimoji="0" lang="nl-NL" sz="1400" b="0" i="0" u="none" strike="noStrike" cap="none" normalizeH="0" baseline="0">
                        <a:ln>
                          <a:noFill/>
                        </a:ln>
                        <a:solidFill>
                          <a:schemeClr val="tx2"/>
                        </a:solidFill>
                        <a:effectLst/>
                        <a:latin typeface="Arial"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nl-BE" sz="1400" b="1" i="0" u="none" strike="noStrike" cap="none" normalizeH="0" baseline="0">
                        <a:ln>
                          <a:noFill/>
                        </a:ln>
                        <a:solidFill>
                          <a:schemeClr val="tx2"/>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42-48 Schulden </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op &lt;1j.</a:t>
                      </a:r>
                      <a:endParaRPr kumimoji="0" lang="nl-NL" sz="1400" b="0" i="0" u="none" strike="noStrike" cap="none" normalizeH="0" baseline="0">
                        <a:ln>
                          <a:noFill/>
                        </a:ln>
                        <a:solidFill>
                          <a:schemeClr val="tx2"/>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nl-NL" sz="1400" b="0" i="0" u="none" strike="noStrike" cap="none" normalizeH="0" baseline="0">
                        <a:ln>
                          <a:noFill/>
                        </a:ln>
                        <a:solidFill>
                          <a:schemeClr val="tx2"/>
                        </a:solidFill>
                        <a:effectLst/>
                        <a:latin typeface="Arial"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400" b="1" i="0" u="none" strike="noStrike" cap="none" normalizeH="0" baseline="0">
                        <a:ln>
                          <a:noFill/>
                        </a:ln>
                        <a:solidFill>
                          <a:schemeClr val="tx2"/>
                        </a:solidFill>
                        <a:effectLst/>
                        <a:latin typeface="Arial"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43188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40-41 Vorderingen</a:t>
                      </a:r>
                      <a:endParaRPr kumimoji="0" lang="nl-NL" sz="1400" b="0" i="0" u="none" strike="noStrike" cap="none" normalizeH="0" baseline="0">
                        <a:ln>
                          <a:noFill/>
                        </a:ln>
                        <a:solidFill>
                          <a:schemeClr val="tx2"/>
                        </a:solidFill>
                        <a:effectLst/>
                        <a:latin typeface="Arial"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520416">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5. Liquide middelen</a:t>
                      </a:r>
                      <a:endParaRPr kumimoji="0" lang="nl-NL" sz="1400" b="0" i="0" u="none" strike="noStrike" cap="none" normalizeH="0" baseline="0">
                        <a:ln>
                          <a:noFill/>
                        </a:ln>
                        <a:solidFill>
                          <a:schemeClr val="tx2"/>
                        </a:solidFill>
                        <a:effectLst/>
                        <a:latin typeface="Arial"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549377">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490. Overl.rek. act.</a:t>
                      </a:r>
                      <a:endParaRPr kumimoji="0" lang="nl-NL" sz="1400" b="0" i="0" u="none" strike="noStrike" cap="none" normalizeH="0" baseline="0">
                        <a:ln>
                          <a:noFill/>
                        </a:ln>
                        <a:solidFill>
                          <a:schemeClr val="tx2"/>
                        </a:solidFill>
                        <a:effectLst/>
                        <a:latin typeface="Arial"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nl-BE" sz="1400" b="0" i="0" u="none" strike="noStrike" cap="none" normalizeH="0" baseline="0">
                          <a:ln>
                            <a:noFill/>
                          </a:ln>
                          <a:solidFill>
                            <a:schemeClr val="tx2"/>
                          </a:solidFill>
                          <a:effectLst/>
                          <a:latin typeface="Arial" charset="0"/>
                        </a:rPr>
                        <a:t>492. Overl.rek. pass.</a:t>
                      </a:r>
                      <a:endParaRPr kumimoji="0" lang="nl-NL" sz="1400" b="0" i="0" u="none" strike="noStrike" cap="none" normalizeH="0" baseline="0">
                        <a:ln>
                          <a:noFill/>
                        </a:ln>
                        <a:solidFill>
                          <a:schemeClr val="tx2"/>
                        </a:solidFill>
                        <a:effectLst/>
                        <a:latin typeface="Arial"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400" b="0" i="0" u="none" strike="noStrike" cap="none" normalizeH="0" baseline="0">
                        <a:ln>
                          <a:noFill/>
                        </a:ln>
                        <a:solidFill>
                          <a:schemeClr val="tx2"/>
                        </a:solidFill>
                        <a:effectLst/>
                        <a:latin typeface="Arial" charset="0"/>
                      </a:endParaRPr>
                    </a:p>
                  </a:txBody>
                  <a:tcPr marL="90000" marR="90000" marT="46809" marB="468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bl>
          </a:graphicData>
        </a:graphic>
      </p:graphicFrame>
      <p:sp>
        <p:nvSpPr>
          <p:cNvPr id="70701" name="Content Placeholder 29"/>
          <p:cNvSpPr>
            <a:spLocks noGrp="1"/>
          </p:cNvSpPr>
          <p:nvPr>
            <p:ph sz="half" idx="2"/>
          </p:nvPr>
        </p:nvSpPr>
        <p:spPr/>
        <p:txBody>
          <a:bodyPr/>
          <a:lstStyle/>
          <a:p>
            <a:endParaRPr lang="nl-BE"/>
          </a:p>
        </p:txBody>
      </p:sp>
      <p:sp>
        <p:nvSpPr>
          <p:cNvPr id="70702" name="Text Box 5"/>
          <p:cNvSpPr txBox="1">
            <a:spLocks noChangeArrowheads="1"/>
          </p:cNvSpPr>
          <p:nvPr/>
        </p:nvSpPr>
        <p:spPr bwMode="auto">
          <a:xfrm>
            <a:off x="6629400" y="3438525"/>
            <a:ext cx="1943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spcBef>
                <a:spcPct val="50000"/>
              </a:spcBef>
            </a:pPr>
            <a:endParaRPr lang="nl-BE"/>
          </a:p>
        </p:txBody>
      </p:sp>
      <p:sp>
        <p:nvSpPr>
          <p:cNvPr id="199791" name="Line 111"/>
          <p:cNvSpPr>
            <a:spLocks noChangeShapeType="1"/>
          </p:cNvSpPr>
          <p:nvPr/>
        </p:nvSpPr>
        <p:spPr bwMode="auto">
          <a:xfrm>
            <a:off x="4035425" y="2428875"/>
            <a:ext cx="0" cy="215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99792" name="Freeform 112"/>
          <p:cNvSpPr>
            <a:spLocks/>
          </p:cNvSpPr>
          <p:nvPr/>
        </p:nvSpPr>
        <p:spPr bwMode="auto">
          <a:xfrm>
            <a:off x="2482850" y="2054225"/>
            <a:ext cx="1514475" cy="1628775"/>
          </a:xfrm>
          <a:custGeom>
            <a:avLst/>
            <a:gdLst>
              <a:gd name="T0" fmla="*/ 2147483647 w 954"/>
              <a:gd name="T1" fmla="*/ 2147483647 h 1026"/>
              <a:gd name="T2" fmla="*/ 2147483647 w 954"/>
              <a:gd name="T3" fmla="*/ 2147483647 h 1026"/>
              <a:gd name="T4" fmla="*/ 2147483647 w 954"/>
              <a:gd name="T5" fmla="*/ 2147483647 h 1026"/>
              <a:gd name="T6" fmla="*/ 2147483647 w 954"/>
              <a:gd name="T7" fmla="*/ 2147483647 h 1026"/>
              <a:gd name="T8" fmla="*/ 2147483647 w 954"/>
              <a:gd name="T9" fmla="*/ 2147483647 h 1026"/>
              <a:gd name="T10" fmla="*/ 2147483647 w 954"/>
              <a:gd name="T11" fmla="*/ 2147483647 h 1026"/>
              <a:gd name="T12" fmla="*/ 2147483647 w 954"/>
              <a:gd name="T13" fmla="*/ 0 h 1026"/>
              <a:gd name="T14" fmla="*/ 2147483647 w 954"/>
              <a:gd name="T15" fmla="*/ 2147483647 h 1026"/>
              <a:gd name="T16" fmla="*/ 0 w 954"/>
              <a:gd name="T17" fmla="*/ 2147483647 h 10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4"/>
              <a:gd name="T28" fmla="*/ 0 h 1026"/>
              <a:gd name="T29" fmla="*/ 954 w 954"/>
              <a:gd name="T30" fmla="*/ 1026 h 10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4" h="1026">
                <a:moveTo>
                  <a:pt x="954" y="852"/>
                </a:moveTo>
                <a:lnTo>
                  <a:pt x="912" y="1002"/>
                </a:lnTo>
                <a:lnTo>
                  <a:pt x="786" y="1026"/>
                </a:lnTo>
                <a:lnTo>
                  <a:pt x="558" y="978"/>
                </a:lnTo>
                <a:lnTo>
                  <a:pt x="450" y="858"/>
                </a:lnTo>
                <a:lnTo>
                  <a:pt x="294" y="78"/>
                </a:lnTo>
                <a:lnTo>
                  <a:pt x="186" y="0"/>
                </a:lnTo>
                <a:lnTo>
                  <a:pt x="72" y="24"/>
                </a:lnTo>
                <a:lnTo>
                  <a:pt x="0" y="198"/>
                </a:lnTo>
              </a:path>
            </a:pathLst>
          </a:custGeom>
          <a:noFill/>
          <a:ln w="38100">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199793" name="Line 113"/>
          <p:cNvSpPr>
            <a:spLocks noChangeShapeType="1"/>
          </p:cNvSpPr>
          <p:nvPr/>
        </p:nvSpPr>
        <p:spPr bwMode="auto">
          <a:xfrm>
            <a:off x="2452688" y="2573338"/>
            <a:ext cx="0" cy="5048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99794" name="Line 114"/>
          <p:cNvSpPr>
            <a:spLocks noChangeShapeType="1"/>
          </p:cNvSpPr>
          <p:nvPr/>
        </p:nvSpPr>
        <p:spPr bwMode="auto">
          <a:xfrm>
            <a:off x="4035425" y="2789238"/>
            <a:ext cx="0" cy="215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99795" name="Line 115"/>
          <p:cNvSpPr>
            <a:spLocks noChangeShapeType="1"/>
          </p:cNvSpPr>
          <p:nvPr/>
        </p:nvSpPr>
        <p:spPr bwMode="auto">
          <a:xfrm>
            <a:off x="2452688" y="3365500"/>
            <a:ext cx="0" cy="215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99796" name="Line 116"/>
          <p:cNvSpPr>
            <a:spLocks noChangeShapeType="1"/>
          </p:cNvSpPr>
          <p:nvPr/>
        </p:nvSpPr>
        <p:spPr bwMode="auto">
          <a:xfrm>
            <a:off x="2452688" y="3870325"/>
            <a:ext cx="0" cy="215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99797" name="Freeform 117"/>
          <p:cNvSpPr>
            <a:spLocks/>
          </p:cNvSpPr>
          <p:nvPr/>
        </p:nvSpPr>
        <p:spPr bwMode="auto">
          <a:xfrm>
            <a:off x="2452688" y="3787775"/>
            <a:ext cx="1546225" cy="647700"/>
          </a:xfrm>
          <a:custGeom>
            <a:avLst/>
            <a:gdLst>
              <a:gd name="T0" fmla="*/ 0 w 974"/>
              <a:gd name="T1" fmla="*/ 2147483647 h 408"/>
              <a:gd name="T2" fmla="*/ 2147483647 w 974"/>
              <a:gd name="T3" fmla="*/ 2147483647 h 408"/>
              <a:gd name="T4" fmla="*/ 2147483647 w 974"/>
              <a:gd name="T5" fmla="*/ 2147483647 h 408"/>
              <a:gd name="T6" fmla="*/ 2147483647 w 974"/>
              <a:gd name="T7" fmla="*/ 2147483647 h 408"/>
              <a:gd name="T8" fmla="*/ 2147483647 w 974"/>
              <a:gd name="T9" fmla="*/ 2147483647 h 408"/>
              <a:gd name="T10" fmla="*/ 2147483647 w 974"/>
              <a:gd name="T11" fmla="*/ 0 h 408"/>
              <a:gd name="T12" fmla="*/ 2147483647 w 974"/>
              <a:gd name="T13" fmla="*/ 2147483647 h 408"/>
              <a:gd name="T14" fmla="*/ 2147483647 w 974"/>
              <a:gd name="T15" fmla="*/ 2147483647 h 408"/>
              <a:gd name="T16" fmla="*/ 0 60000 65536"/>
              <a:gd name="T17" fmla="*/ 0 60000 65536"/>
              <a:gd name="T18" fmla="*/ 0 60000 65536"/>
              <a:gd name="T19" fmla="*/ 0 60000 65536"/>
              <a:gd name="T20" fmla="*/ 0 60000 65536"/>
              <a:gd name="T21" fmla="*/ 0 60000 65536"/>
              <a:gd name="T22" fmla="*/ 0 60000 65536"/>
              <a:gd name="T23" fmla="*/ 0 60000 65536"/>
              <a:gd name="T24" fmla="*/ 0 w 974"/>
              <a:gd name="T25" fmla="*/ 0 h 408"/>
              <a:gd name="T26" fmla="*/ 974 w 974"/>
              <a:gd name="T27" fmla="*/ 408 h 4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4" h="408">
                <a:moveTo>
                  <a:pt x="0" y="324"/>
                </a:moveTo>
                <a:lnTo>
                  <a:pt x="67" y="408"/>
                </a:lnTo>
                <a:lnTo>
                  <a:pt x="541" y="408"/>
                </a:lnTo>
                <a:lnTo>
                  <a:pt x="589" y="168"/>
                </a:lnTo>
                <a:lnTo>
                  <a:pt x="697" y="36"/>
                </a:lnTo>
                <a:lnTo>
                  <a:pt x="823" y="0"/>
                </a:lnTo>
                <a:lnTo>
                  <a:pt x="925" y="18"/>
                </a:lnTo>
                <a:lnTo>
                  <a:pt x="974" y="128"/>
                </a:lnTo>
              </a:path>
            </a:pathLst>
          </a:custGeom>
          <a:noFill/>
          <a:ln w="38100">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199798" name="Freeform 118"/>
          <p:cNvSpPr>
            <a:spLocks/>
          </p:cNvSpPr>
          <p:nvPr/>
        </p:nvSpPr>
        <p:spPr bwMode="auto">
          <a:xfrm>
            <a:off x="2511425" y="4387850"/>
            <a:ext cx="1495425" cy="695325"/>
          </a:xfrm>
          <a:custGeom>
            <a:avLst/>
            <a:gdLst>
              <a:gd name="T0" fmla="*/ 2147483647 w 942"/>
              <a:gd name="T1" fmla="*/ 0 h 438"/>
              <a:gd name="T2" fmla="*/ 2147483647 w 942"/>
              <a:gd name="T3" fmla="*/ 2147483647 h 438"/>
              <a:gd name="T4" fmla="*/ 2147483647 w 942"/>
              <a:gd name="T5" fmla="*/ 2147483647 h 438"/>
              <a:gd name="T6" fmla="*/ 2147483647 w 942"/>
              <a:gd name="T7" fmla="*/ 2147483647 h 438"/>
              <a:gd name="T8" fmla="*/ 2147483647 w 942"/>
              <a:gd name="T9" fmla="*/ 2147483647 h 438"/>
              <a:gd name="T10" fmla="*/ 0 w 942"/>
              <a:gd name="T11" fmla="*/ 2147483647 h 438"/>
              <a:gd name="T12" fmla="*/ 0 60000 65536"/>
              <a:gd name="T13" fmla="*/ 0 60000 65536"/>
              <a:gd name="T14" fmla="*/ 0 60000 65536"/>
              <a:gd name="T15" fmla="*/ 0 60000 65536"/>
              <a:gd name="T16" fmla="*/ 0 60000 65536"/>
              <a:gd name="T17" fmla="*/ 0 60000 65536"/>
              <a:gd name="T18" fmla="*/ 0 w 942"/>
              <a:gd name="T19" fmla="*/ 0 h 438"/>
              <a:gd name="T20" fmla="*/ 942 w 942"/>
              <a:gd name="T21" fmla="*/ 438 h 438"/>
            </a:gdLst>
            <a:ahLst/>
            <a:cxnLst>
              <a:cxn ang="T12">
                <a:pos x="T0" y="T1"/>
              </a:cxn>
              <a:cxn ang="T13">
                <a:pos x="T2" y="T3"/>
              </a:cxn>
              <a:cxn ang="T14">
                <a:pos x="T4" y="T5"/>
              </a:cxn>
              <a:cxn ang="T15">
                <a:pos x="T6" y="T7"/>
              </a:cxn>
              <a:cxn ang="T16">
                <a:pos x="T8" y="T9"/>
              </a:cxn>
              <a:cxn ang="T17">
                <a:pos x="T10" y="T11"/>
              </a:cxn>
            </a:cxnLst>
            <a:rect l="T18" t="T19" r="T20" b="T21"/>
            <a:pathLst>
              <a:path w="942" h="438">
                <a:moveTo>
                  <a:pt x="942" y="0"/>
                </a:moveTo>
                <a:lnTo>
                  <a:pt x="924" y="90"/>
                </a:lnTo>
                <a:lnTo>
                  <a:pt x="834" y="144"/>
                </a:lnTo>
                <a:lnTo>
                  <a:pt x="264" y="336"/>
                </a:lnTo>
                <a:lnTo>
                  <a:pt x="60" y="372"/>
                </a:lnTo>
                <a:lnTo>
                  <a:pt x="0" y="438"/>
                </a:lnTo>
              </a:path>
            </a:pathLst>
          </a:custGeom>
          <a:noFill/>
          <a:ln w="38100">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199799" name="Freeform 119"/>
          <p:cNvSpPr>
            <a:spLocks/>
          </p:cNvSpPr>
          <p:nvPr/>
        </p:nvSpPr>
        <p:spPr bwMode="auto">
          <a:xfrm>
            <a:off x="2452688" y="5310188"/>
            <a:ext cx="1592262" cy="239712"/>
          </a:xfrm>
          <a:custGeom>
            <a:avLst/>
            <a:gdLst>
              <a:gd name="T0" fmla="*/ 0 w 1003"/>
              <a:gd name="T1" fmla="*/ 0 h 151"/>
              <a:gd name="T2" fmla="*/ 2147483647 w 1003"/>
              <a:gd name="T3" fmla="*/ 2147483647 h 151"/>
              <a:gd name="T4" fmla="*/ 2147483647 w 1003"/>
              <a:gd name="T5" fmla="*/ 2147483647 h 151"/>
              <a:gd name="T6" fmla="*/ 2147483647 w 1003"/>
              <a:gd name="T7" fmla="*/ 2147483647 h 151"/>
              <a:gd name="T8" fmla="*/ 0 60000 65536"/>
              <a:gd name="T9" fmla="*/ 0 60000 65536"/>
              <a:gd name="T10" fmla="*/ 0 60000 65536"/>
              <a:gd name="T11" fmla="*/ 0 60000 65536"/>
              <a:gd name="T12" fmla="*/ 0 w 1003"/>
              <a:gd name="T13" fmla="*/ 0 h 151"/>
              <a:gd name="T14" fmla="*/ 1003 w 1003"/>
              <a:gd name="T15" fmla="*/ 151 h 151"/>
            </a:gdLst>
            <a:ahLst/>
            <a:cxnLst>
              <a:cxn ang="T8">
                <a:pos x="T0" y="T1"/>
              </a:cxn>
              <a:cxn ang="T9">
                <a:pos x="T2" y="T3"/>
              </a:cxn>
              <a:cxn ang="T10">
                <a:pos x="T4" y="T5"/>
              </a:cxn>
              <a:cxn ang="T11">
                <a:pos x="T6" y="T7"/>
              </a:cxn>
            </a:cxnLst>
            <a:rect l="T12" t="T13" r="T14" b="T15"/>
            <a:pathLst>
              <a:path w="1003" h="151">
                <a:moveTo>
                  <a:pt x="0" y="0"/>
                </a:moveTo>
                <a:lnTo>
                  <a:pt x="13" y="151"/>
                </a:lnTo>
                <a:lnTo>
                  <a:pt x="931" y="145"/>
                </a:lnTo>
                <a:lnTo>
                  <a:pt x="1003" y="25"/>
                </a:lnTo>
              </a:path>
            </a:pathLst>
          </a:custGeom>
          <a:noFill/>
          <a:ln w="38100">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199800" name="Freeform 120"/>
          <p:cNvSpPr>
            <a:spLocks/>
          </p:cNvSpPr>
          <p:nvPr/>
        </p:nvSpPr>
        <p:spPr bwMode="auto">
          <a:xfrm>
            <a:off x="2778125" y="4606925"/>
            <a:ext cx="1258888" cy="487363"/>
          </a:xfrm>
          <a:custGeom>
            <a:avLst/>
            <a:gdLst>
              <a:gd name="T0" fmla="*/ 2147483647 w 793"/>
              <a:gd name="T1" fmla="*/ 2147483647 h 307"/>
              <a:gd name="T2" fmla="*/ 2147483647 w 793"/>
              <a:gd name="T3" fmla="*/ 2147483647 h 307"/>
              <a:gd name="T4" fmla="*/ 2147483647 w 793"/>
              <a:gd name="T5" fmla="*/ 2147483647 h 307"/>
              <a:gd name="T6" fmla="*/ 0 w 793"/>
              <a:gd name="T7" fmla="*/ 0 h 307"/>
              <a:gd name="T8" fmla="*/ 0 60000 65536"/>
              <a:gd name="T9" fmla="*/ 0 60000 65536"/>
              <a:gd name="T10" fmla="*/ 0 60000 65536"/>
              <a:gd name="T11" fmla="*/ 0 60000 65536"/>
              <a:gd name="T12" fmla="*/ 0 w 793"/>
              <a:gd name="T13" fmla="*/ 0 h 307"/>
              <a:gd name="T14" fmla="*/ 793 w 793"/>
              <a:gd name="T15" fmla="*/ 307 h 307"/>
            </a:gdLst>
            <a:ahLst/>
            <a:cxnLst>
              <a:cxn ang="T8">
                <a:pos x="T0" y="T1"/>
              </a:cxn>
              <a:cxn ang="T9">
                <a:pos x="T2" y="T3"/>
              </a:cxn>
              <a:cxn ang="T10">
                <a:pos x="T4" y="T5"/>
              </a:cxn>
              <a:cxn ang="T11">
                <a:pos x="T6" y="T7"/>
              </a:cxn>
            </a:cxnLst>
            <a:rect l="T12" t="T13" r="T14" b="T15"/>
            <a:pathLst>
              <a:path w="793" h="307">
                <a:moveTo>
                  <a:pt x="793" y="307"/>
                </a:moveTo>
                <a:lnTo>
                  <a:pt x="732" y="174"/>
                </a:lnTo>
                <a:lnTo>
                  <a:pt x="516" y="114"/>
                </a:lnTo>
                <a:lnTo>
                  <a:pt x="0" y="0"/>
                </a:lnTo>
              </a:path>
            </a:pathLst>
          </a:custGeom>
          <a:noFill/>
          <a:ln w="38100">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199906" name="Freeform 226"/>
          <p:cNvSpPr>
            <a:spLocks/>
          </p:cNvSpPr>
          <p:nvPr/>
        </p:nvSpPr>
        <p:spPr bwMode="auto">
          <a:xfrm>
            <a:off x="1027113" y="2057400"/>
            <a:ext cx="4999037" cy="3943350"/>
          </a:xfrm>
          <a:custGeom>
            <a:avLst/>
            <a:gdLst>
              <a:gd name="T0" fmla="*/ 2147483647 w 3149"/>
              <a:gd name="T1" fmla="*/ 2147483647 h 2484"/>
              <a:gd name="T2" fmla="*/ 2147483647 w 3149"/>
              <a:gd name="T3" fmla="*/ 2147483647 h 2484"/>
              <a:gd name="T4" fmla="*/ 2147483647 w 3149"/>
              <a:gd name="T5" fmla="*/ 2147483647 h 2484"/>
              <a:gd name="T6" fmla="*/ 2147483647 w 3149"/>
              <a:gd name="T7" fmla="*/ 2147483647 h 2484"/>
              <a:gd name="T8" fmla="*/ 0 w 3149"/>
              <a:gd name="T9" fmla="*/ 2147483647 h 2484"/>
              <a:gd name="T10" fmla="*/ 2147483647 w 3149"/>
              <a:gd name="T11" fmla="*/ 2147483647 h 2484"/>
              <a:gd name="T12" fmla="*/ 2147483647 w 3149"/>
              <a:gd name="T13" fmla="*/ 2147483647 h 2484"/>
              <a:gd name="T14" fmla="*/ 2147483647 w 3149"/>
              <a:gd name="T15" fmla="*/ 2147483647 h 2484"/>
              <a:gd name="T16" fmla="*/ 2147483647 w 3149"/>
              <a:gd name="T17" fmla="*/ 2147483647 h 2484"/>
              <a:gd name="T18" fmla="*/ 2147483647 w 3149"/>
              <a:gd name="T19" fmla="*/ 2147483647 h 2484"/>
              <a:gd name="T20" fmla="*/ 2147483647 w 3149"/>
              <a:gd name="T21" fmla="*/ 2147483647 h 2484"/>
              <a:gd name="T22" fmla="*/ 2147483647 w 3149"/>
              <a:gd name="T23" fmla="*/ 2147483647 h 2484"/>
              <a:gd name="T24" fmla="*/ 2147483647 w 3149"/>
              <a:gd name="T25" fmla="*/ 0 h 2484"/>
              <a:gd name="T26" fmla="*/ 2147483647 w 3149"/>
              <a:gd name="T27" fmla="*/ 2147483647 h 2484"/>
              <a:gd name="T28" fmla="*/ 2147483647 w 3149"/>
              <a:gd name="T29" fmla="*/ 2147483647 h 24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49"/>
              <a:gd name="T46" fmla="*/ 0 h 2484"/>
              <a:gd name="T47" fmla="*/ 3149 w 3149"/>
              <a:gd name="T48" fmla="*/ 2484 h 24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49" h="2484">
                <a:moveTo>
                  <a:pt x="535" y="1595"/>
                </a:moveTo>
                <a:lnTo>
                  <a:pt x="150" y="1590"/>
                </a:lnTo>
                <a:lnTo>
                  <a:pt x="48" y="1644"/>
                </a:lnTo>
                <a:lnTo>
                  <a:pt x="6" y="1752"/>
                </a:lnTo>
                <a:lnTo>
                  <a:pt x="0" y="2262"/>
                </a:lnTo>
                <a:lnTo>
                  <a:pt x="96" y="2394"/>
                </a:lnTo>
                <a:lnTo>
                  <a:pt x="2490" y="2484"/>
                </a:lnTo>
                <a:lnTo>
                  <a:pt x="2592" y="2418"/>
                </a:lnTo>
                <a:lnTo>
                  <a:pt x="2598" y="2310"/>
                </a:lnTo>
                <a:lnTo>
                  <a:pt x="2544" y="96"/>
                </a:lnTo>
                <a:lnTo>
                  <a:pt x="2592" y="24"/>
                </a:lnTo>
                <a:lnTo>
                  <a:pt x="2754" y="18"/>
                </a:lnTo>
                <a:lnTo>
                  <a:pt x="2992" y="0"/>
                </a:lnTo>
                <a:lnTo>
                  <a:pt x="3134" y="90"/>
                </a:lnTo>
                <a:lnTo>
                  <a:pt x="3149" y="202"/>
                </a:lnTo>
              </a:path>
            </a:pathLst>
          </a:custGeom>
          <a:noFill/>
          <a:ln w="38100">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199913" name="Line 233"/>
          <p:cNvSpPr>
            <a:spLocks noChangeShapeType="1"/>
          </p:cNvSpPr>
          <p:nvPr/>
        </p:nvSpPr>
        <p:spPr bwMode="auto">
          <a:xfrm>
            <a:off x="6053138" y="2717800"/>
            <a:ext cx="0" cy="215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99914" name="Line 234"/>
          <p:cNvSpPr>
            <a:spLocks noChangeShapeType="1"/>
          </p:cNvSpPr>
          <p:nvPr/>
        </p:nvSpPr>
        <p:spPr bwMode="auto">
          <a:xfrm>
            <a:off x="6053138" y="3005138"/>
            <a:ext cx="0" cy="215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99915" name="Line 235"/>
          <p:cNvSpPr>
            <a:spLocks noChangeShapeType="1"/>
          </p:cNvSpPr>
          <p:nvPr/>
        </p:nvSpPr>
        <p:spPr bwMode="auto">
          <a:xfrm>
            <a:off x="6053138" y="3221038"/>
            <a:ext cx="0" cy="215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99916" name="Line 236"/>
          <p:cNvSpPr>
            <a:spLocks noChangeShapeType="1"/>
          </p:cNvSpPr>
          <p:nvPr/>
        </p:nvSpPr>
        <p:spPr bwMode="auto">
          <a:xfrm>
            <a:off x="6053138" y="3509963"/>
            <a:ext cx="0" cy="215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99917" name="Line 237"/>
          <p:cNvSpPr>
            <a:spLocks noChangeShapeType="1"/>
          </p:cNvSpPr>
          <p:nvPr/>
        </p:nvSpPr>
        <p:spPr bwMode="auto">
          <a:xfrm>
            <a:off x="6053138" y="3725863"/>
            <a:ext cx="0" cy="215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99918" name="Line 238"/>
          <p:cNvSpPr>
            <a:spLocks noChangeShapeType="1"/>
          </p:cNvSpPr>
          <p:nvPr/>
        </p:nvSpPr>
        <p:spPr bwMode="auto">
          <a:xfrm>
            <a:off x="6053138" y="4013200"/>
            <a:ext cx="0" cy="215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99919" name="Line 239"/>
          <p:cNvSpPr>
            <a:spLocks noChangeShapeType="1"/>
          </p:cNvSpPr>
          <p:nvPr/>
        </p:nvSpPr>
        <p:spPr bwMode="auto">
          <a:xfrm>
            <a:off x="6053138" y="4229100"/>
            <a:ext cx="0" cy="215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99920" name="Line 240"/>
          <p:cNvSpPr>
            <a:spLocks noChangeShapeType="1"/>
          </p:cNvSpPr>
          <p:nvPr/>
        </p:nvSpPr>
        <p:spPr bwMode="auto">
          <a:xfrm>
            <a:off x="6053138" y="4518025"/>
            <a:ext cx="0" cy="215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99921" name="Freeform 241"/>
          <p:cNvSpPr>
            <a:spLocks/>
          </p:cNvSpPr>
          <p:nvPr/>
        </p:nvSpPr>
        <p:spPr bwMode="auto">
          <a:xfrm>
            <a:off x="6056313" y="2009775"/>
            <a:ext cx="1430337" cy="3243263"/>
          </a:xfrm>
          <a:custGeom>
            <a:avLst/>
            <a:gdLst>
              <a:gd name="T0" fmla="*/ 0 w 901"/>
              <a:gd name="T1" fmla="*/ 2147483647 h 2043"/>
              <a:gd name="T2" fmla="*/ 2147483647 w 901"/>
              <a:gd name="T3" fmla="*/ 2147483647 h 2043"/>
              <a:gd name="T4" fmla="*/ 2147483647 w 901"/>
              <a:gd name="T5" fmla="*/ 2147483647 h 2043"/>
              <a:gd name="T6" fmla="*/ 2147483647 w 901"/>
              <a:gd name="T7" fmla="*/ 2147483647 h 2043"/>
              <a:gd name="T8" fmla="*/ 2147483647 w 901"/>
              <a:gd name="T9" fmla="*/ 2147483647 h 2043"/>
              <a:gd name="T10" fmla="*/ 2147483647 w 901"/>
              <a:gd name="T11" fmla="*/ 2147483647 h 2043"/>
              <a:gd name="T12" fmla="*/ 2147483647 w 901"/>
              <a:gd name="T13" fmla="*/ 2147483647 h 2043"/>
              <a:gd name="T14" fmla="*/ 2147483647 w 901"/>
              <a:gd name="T15" fmla="*/ 2147483647 h 2043"/>
              <a:gd name="T16" fmla="*/ 2147483647 w 901"/>
              <a:gd name="T17" fmla="*/ 0 h 2043"/>
              <a:gd name="T18" fmla="*/ 2147483647 w 901"/>
              <a:gd name="T19" fmla="*/ 2147483647 h 2043"/>
              <a:gd name="T20" fmla="*/ 2147483647 w 901"/>
              <a:gd name="T21" fmla="*/ 2147483647 h 20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1"/>
              <a:gd name="T34" fmla="*/ 0 h 2043"/>
              <a:gd name="T35" fmla="*/ 901 w 901"/>
              <a:gd name="T36" fmla="*/ 2043 h 20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1" h="2043">
                <a:moveTo>
                  <a:pt x="0" y="1807"/>
                </a:moveTo>
                <a:lnTo>
                  <a:pt x="19" y="1915"/>
                </a:lnTo>
                <a:lnTo>
                  <a:pt x="64" y="2020"/>
                </a:lnTo>
                <a:lnTo>
                  <a:pt x="243" y="2043"/>
                </a:lnTo>
                <a:lnTo>
                  <a:pt x="378" y="1908"/>
                </a:lnTo>
                <a:lnTo>
                  <a:pt x="378" y="150"/>
                </a:lnTo>
                <a:lnTo>
                  <a:pt x="453" y="53"/>
                </a:lnTo>
                <a:lnTo>
                  <a:pt x="535" y="15"/>
                </a:lnTo>
                <a:lnTo>
                  <a:pt x="737" y="0"/>
                </a:lnTo>
                <a:lnTo>
                  <a:pt x="886" y="30"/>
                </a:lnTo>
                <a:lnTo>
                  <a:pt x="901" y="172"/>
                </a:lnTo>
              </a:path>
            </a:pathLst>
          </a:custGeom>
          <a:noFill/>
          <a:ln w="38100">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199922" name="Line 242"/>
          <p:cNvSpPr>
            <a:spLocks noChangeShapeType="1"/>
          </p:cNvSpPr>
          <p:nvPr/>
        </p:nvSpPr>
        <p:spPr bwMode="auto">
          <a:xfrm>
            <a:off x="7493000" y="2501900"/>
            <a:ext cx="0" cy="5032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99923" name="Line 243"/>
          <p:cNvSpPr>
            <a:spLocks noChangeShapeType="1"/>
          </p:cNvSpPr>
          <p:nvPr/>
        </p:nvSpPr>
        <p:spPr bwMode="auto">
          <a:xfrm>
            <a:off x="7493000" y="3509963"/>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99924" name="Line 244"/>
          <p:cNvSpPr>
            <a:spLocks noChangeShapeType="1"/>
          </p:cNvSpPr>
          <p:nvPr/>
        </p:nvSpPr>
        <p:spPr bwMode="auto">
          <a:xfrm>
            <a:off x="7493000" y="4446588"/>
            <a:ext cx="0" cy="3587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99925" name="Freeform 245"/>
          <p:cNvSpPr>
            <a:spLocks/>
          </p:cNvSpPr>
          <p:nvPr/>
        </p:nvSpPr>
        <p:spPr bwMode="auto">
          <a:xfrm>
            <a:off x="4589463" y="1095375"/>
            <a:ext cx="3883025" cy="4275138"/>
          </a:xfrm>
          <a:custGeom>
            <a:avLst/>
            <a:gdLst>
              <a:gd name="T0" fmla="*/ 2147483647 w 2446"/>
              <a:gd name="T1" fmla="*/ 2147483647 h 2693"/>
              <a:gd name="T2" fmla="*/ 2147483647 w 2446"/>
              <a:gd name="T3" fmla="*/ 2147483647 h 2693"/>
              <a:gd name="T4" fmla="*/ 2147483647 w 2446"/>
              <a:gd name="T5" fmla="*/ 2147483647 h 2693"/>
              <a:gd name="T6" fmla="*/ 2147483647 w 2446"/>
              <a:gd name="T7" fmla="*/ 2147483647 h 2693"/>
              <a:gd name="T8" fmla="*/ 2147483647 w 2446"/>
              <a:gd name="T9" fmla="*/ 2147483647 h 2693"/>
              <a:gd name="T10" fmla="*/ 2147483647 w 2446"/>
              <a:gd name="T11" fmla="*/ 2147483647 h 2693"/>
              <a:gd name="T12" fmla="*/ 2147483647 w 2446"/>
              <a:gd name="T13" fmla="*/ 2147483647 h 2693"/>
              <a:gd name="T14" fmla="*/ 2147483647 w 2446"/>
              <a:gd name="T15" fmla="*/ 2147483647 h 2693"/>
              <a:gd name="T16" fmla="*/ 2147483647 w 2446"/>
              <a:gd name="T17" fmla="*/ 0 h 2693"/>
              <a:gd name="T18" fmla="*/ 2147483647 w 2446"/>
              <a:gd name="T19" fmla="*/ 2147483647 h 2693"/>
              <a:gd name="T20" fmla="*/ 2147483647 w 2446"/>
              <a:gd name="T21" fmla="*/ 2147483647 h 2693"/>
              <a:gd name="T22" fmla="*/ 2147483647 w 2446"/>
              <a:gd name="T23" fmla="*/ 2147483647 h 2693"/>
              <a:gd name="T24" fmla="*/ 0 w 2446"/>
              <a:gd name="T25" fmla="*/ 2147483647 h 26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6"/>
              <a:gd name="T40" fmla="*/ 0 h 2693"/>
              <a:gd name="T41" fmla="*/ 2446 w 2446"/>
              <a:gd name="T42" fmla="*/ 2693 h 26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6" h="2693">
                <a:moveTo>
                  <a:pt x="1829" y="2610"/>
                </a:moveTo>
                <a:lnTo>
                  <a:pt x="1893" y="2686"/>
                </a:lnTo>
                <a:lnTo>
                  <a:pt x="2057" y="2693"/>
                </a:lnTo>
                <a:lnTo>
                  <a:pt x="2304" y="2604"/>
                </a:lnTo>
                <a:lnTo>
                  <a:pt x="2446" y="2379"/>
                </a:lnTo>
                <a:lnTo>
                  <a:pt x="2446" y="120"/>
                </a:lnTo>
                <a:lnTo>
                  <a:pt x="2371" y="60"/>
                </a:lnTo>
                <a:lnTo>
                  <a:pt x="2237" y="15"/>
                </a:lnTo>
                <a:lnTo>
                  <a:pt x="516" y="0"/>
                </a:lnTo>
                <a:lnTo>
                  <a:pt x="397" y="90"/>
                </a:lnTo>
                <a:lnTo>
                  <a:pt x="344" y="322"/>
                </a:lnTo>
                <a:lnTo>
                  <a:pt x="254" y="532"/>
                </a:lnTo>
                <a:lnTo>
                  <a:pt x="0" y="644"/>
                </a:lnTo>
              </a:path>
            </a:pathLst>
          </a:custGeom>
          <a:noFill/>
          <a:ln w="38100">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nl-BE"/>
          </a:p>
        </p:txBody>
      </p:sp>
    </p:spTree>
    <p:extLst>
      <p:ext uri="{BB962C8B-B14F-4D97-AF65-F5344CB8AC3E}">
        <p14:creationId xmlns:p14="http://schemas.microsoft.com/office/powerpoint/2010/main" val="25552467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7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7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979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79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979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979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979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979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979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980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990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991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991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991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991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991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991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99919"/>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99920"/>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99921"/>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99922"/>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9992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99924"/>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99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91" grpId="0" animBg="1"/>
      <p:bldP spid="199792" grpId="0" animBg="1"/>
      <p:bldP spid="199793" grpId="0" animBg="1"/>
      <p:bldP spid="199794" grpId="0" animBg="1"/>
      <p:bldP spid="199795" grpId="0" animBg="1"/>
      <p:bldP spid="199796" grpId="0" animBg="1"/>
      <p:bldP spid="199797" grpId="0" animBg="1"/>
      <p:bldP spid="199798" grpId="0" animBg="1"/>
      <p:bldP spid="199799" grpId="0" animBg="1"/>
      <p:bldP spid="199800" grpId="0" animBg="1"/>
      <p:bldP spid="199906" grpId="0" animBg="1"/>
      <p:bldP spid="199913" grpId="0" animBg="1"/>
      <p:bldP spid="199914" grpId="0" animBg="1"/>
      <p:bldP spid="199915" grpId="0" animBg="1"/>
      <p:bldP spid="199916" grpId="0" animBg="1"/>
      <p:bldP spid="199917" grpId="0" animBg="1"/>
      <p:bldP spid="199918" grpId="0" animBg="1"/>
      <p:bldP spid="199919" grpId="0" animBg="1"/>
      <p:bldP spid="199920" grpId="0" animBg="1"/>
      <p:bldP spid="199921" grpId="0" animBg="1"/>
      <p:bldP spid="199922" grpId="0" animBg="1"/>
      <p:bldP spid="199923" grpId="0" animBg="1"/>
      <p:bldP spid="199924" grpId="0" animBg="1"/>
      <p:bldP spid="19992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199BB1-2029-4E22-A776-CD853D71064D}"/>
              </a:ext>
            </a:extLst>
          </p:cNvPr>
          <p:cNvPicPr>
            <a:picLocks noChangeAspect="1"/>
          </p:cNvPicPr>
          <p:nvPr/>
        </p:nvPicPr>
        <p:blipFill>
          <a:blip r:embed="rId3"/>
          <a:stretch>
            <a:fillRect/>
          </a:stretch>
        </p:blipFill>
        <p:spPr>
          <a:xfrm>
            <a:off x="-56368" y="36048"/>
            <a:ext cx="9200368" cy="6821952"/>
          </a:xfrm>
          <a:prstGeom prst="rect">
            <a:avLst/>
          </a:prstGeom>
        </p:spPr>
      </p:pic>
      <p:sp>
        <p:nvSpPr>
          <p:cNvPr id="71683" name="Rectangle 20"/>
          <p:cNvSpPr>
            <a:spLocks noGrp="1" noChangeArrowheads="1"/>
          </p:cNvSpPr>
          <p:nvPr>
            <p:ph type="body" idx="1"/>
          </p:nvPr>
        </p:nvSpPr>
        <p:spPr/>
        <p:txBody>
          <a:bodyPr>
            <a:normAutofit/>
          </a:bodyPr>
          <a:lstStyle/>
          <a:p>
            <a:pPr algn="ctr"/>
            <a:r>
              <a:rPr lang="nl-BE" b="1" dirty="0">
                <a:solidFill>
                  <a:srgbClr val="FF0000"/>
                </a:solidFill>
              </a:rPr>
              <a:t>Pro </a:t>
            </a:r>
            <a:r>
              <a:rPr lang="nl-BE" b="1" dirty="0" err="1">
                <a:solidFill>
                  <a:srgbClr val="FF0000"/>
                </a:solidFill>
              </a:rPr>
              <a:t>Mandato</a:t>
            </a:r>
            <a:endParaRPr lang="nl-BE" b="1" dirty="0">
              <a:solidFill>
                <a:srgbClr val="FF0000"/>
              </a:solidFill>
            </a:endParaRPr>
          </a:p>
          <a:p>
            <a:pPr algn="ctr"/>
            <a:r>
              <a:rPr lang="nl-BE" b="1" dirty="0">
                <a:solidFill>
                  <a:srgbClr val="FF0000"/>
                </a:solidFill>
              </a:rPr>
              <a:t>2021</a:t>
            </a:r>
            <a:endParaRPr lang="en-US" b="1" dirty="0">
              <a:solidFill>
                <a:srgbClr val="FF0000"/>
              </a:solidFill>
            </a:endParaRPr>
          </a:p>
        </p:txBody>
      </p:sp>
      <p:sp>
        <p:nvSpPr>
          <p:cNvPr id="71682" name="Rectangle 21"/>
          <p:cNvSpPr>
            <a:spLocks noGrp="1" noChangeArrowheads="1"/>
          </p:cNvSpPr>
          <p:nvPr>
            <p:ph type="title"/>
          </p:nvPr>
        </p:nvSpPr>
        <p:spPr>
          <a:xfrm>
            <a:off x="623888" y="501041"/>
            <a:ext cx="7886700" cy="2379945"/>
          </a:xfrm>
        </p:spPr>
        <p:txBody>
          <a:bodyPr>
            <a:normAutofit/>
          </a:bodyPr>
          <a:lstStyle/>
          <a:p>
            <a:pPr algn="ctr" eaLnBrk="1" hangingPunct="1"/>
            <a:r>
              <a:rPr lang="nl-NL" sz="5000" b="1" dirty="0">
                <a:solidFill>
                  <a:srgbClr val="FF0000"/>
                </a:solidFill>
              </a:rPr>
              <a:t>DE WERKING VAN DE</a:t>
            </a:r>
            <a:br>
              <a:rPr lang="nl-NL" sz="5000" b="1" dirty="0">
                <a:solidFill>
                  <a:srgbClr val="FF0000"/>
                </a:solidFill>
              </a:rPr>
            </a:br>
            <a:r>
              <a:rPr lang="nl-NL" sz="5000" b="1" dirty="0">
                <a:solidFill>
                  <a:srgbClr val="FF0000"/>
                </a:solidFill>
              </a:rPr>
              <a:t>BOEKHOUDING</a:t>
            </a:r>
          </a:p>
        </p:txBody>
      </p:sp>
    </p:spTree>
    <p:extLst>
      <p:ext uri="{BB962C8B-B14F-4D97-AF65-F5344CB8AC3E}">
        <p14:creationId xmlns:p14="http://schemas.microsoft.com/office/powerpoint/2010/main" val="35022731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br>
              <a:rPr lang="nl-NL" sz="2400" b="1"/>
            </a:br>
            <a:r>
              <a:rPr lang="nl-NL" sz="3000" b="1"/>
              <a:t>Werking van de rekeningen</a:t>
            </a:r>
            <a:endParaRPr lang="nl-NL" sz="3000"/>
          </a:p>
        </p:txBody>
      </p:sp>
      <p:sp>
        <p:nvSpPr>
          <p:cNvPr id="305155" name="Rectangle 3"/>
          <p:cNvSpPr>
            <a:spLocks noGrp="1" noChangeArrowheads="1"/>
          </p:cNvSpPr>
          <p:nvPr>
            <p:ph type="body" sz="half" idx="1"/>
          </p:nvPr>
        </p:nvSpPr>
        <p:spPr>
          <a:xfrm>
            <a:off x="1555750" y="1982788"/>
            <a:ext cx="6532563" cy="3627437"/>
          </a:xfrm>
        </p:spPr>
        <p:txBody>
          <a:bodyPr/>
          <a:lstStyle/>
          <a:p>
            <a:r>
              <a:rPr lang="nl-NL" sz="2400"/>
              <a:t>4 mogelijke inputs:</a:t>
            </a:r>
          </a:p>
          <a:p>
            <a:pPr>
              <a:buFont typeface="Wingdings" pitchFamily="2" charset="2"/>
              <a:buNone/>
            </a:pPr>
            <a:endParaRPr lang="nl-NL" sz="2400"/>
          </a:p>
          <a:p>
            <a:r>
              <a:rPr lang="nl-BE" sz="2400"/>
              <a:t>Inkomende facturen</a:t>
            </a:r>
          </a:p>
          <a:p>
            <a:r>
              <a:rPr lang="nl-BE" sz="2400"/>
              <a:t>Uitgaande facturen</a:t>
            </a:r>
          </a:p>
          <a:p>
            <a:r>
              <a:rPr lang="nl-BE" sz="2400"/>
              <a:t>Bankuittreksels/kasboek</a:t>
            </a:r>
          </a:p>
          <a:p>
            <a:r>
              <a:rPr lang="nl-BE" sz="2400"/>
              <a:t>Diverse operaties</a:t>
            </a:r>
          </a:p>
          <a:p>
            <a:endParaRPr lang="nl-NL" sz="2400"/>
          </a:p>
        </p:txBody>
      </p:sp>
      <p:sp>
        <p:nvSpPr>
          <p:cNvPr id="72708" name="Content Placeholder 4"/>
          <p:cNvSpPr>
            <a:spLocks noGrp="1"/>
          </p:cNvSpPr>
          <p:nvPr>
            <p:ph sz="half" idx="2"/>
          </p:nvPr>
        </p:nvSpPr>
        <p:spPr/>
        <p:txBody>
          <a:bodyPr/>
          <a:lstStyle/>
          <a:p>
            <a:endParaRPr lang="nl-BE"/>
          </a:p>
        </p:txBody>
      </p:sp>
    </p:spTree>
    <p:extLst>
      <p:ext uri="{BB962C8B-B14F-4D97-AF65-F5344CB8AC3E}">
        <p14:creationId xmlns:p14="http://schemas.microsoft.com/office/powerpoint/2010/main" val="172969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5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51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51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5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r>
              <a:rPr lang="nl-NL" sz="3800"/>
              <a:t>Documentenflow</a:t>
            </a:r>
          </a:p>
        </p:txBody>
      </p:sp>
      <p:sp>
        <p:nvSpPr>
          <p:cNvPr id="73731" name="Content Placeholder 9"/>
          <p:cNvSpPr>
            <a:spLocks noGrp="1"/>
          </p:cNvSpPr>
          <p:nvPr>
            <p:ph sz="half" idx="1"/>
          </p:nvPr>
        </p:nvSpPr>
        <p:spPr/>
        <p:txBody>
          <a:bodyPr/>
          <a:lstStyle/>
          <a:p>
            <a:endParaRPr lang="nl-BE"/>
          </a:p>
        </p:txBody>
      </p:sp>
      <p:sp>
        <p:nvSpPr>
          <p:cNvPr id="302084" name="AutoShape 4"/>
          <p:cNvSpPr>
            <a:spLocks noChangeArrowheads="1"/>
          </p:cNvSpPr>
          <p:nvPr/>
        </p:nvSpPr>
        <p:spPr bwMode="auto">
          <a:xfrm>
            <a:off x="2716213" y="2286000"/>
            <a:ext cx="3314700" cy="19431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rgbClr val="FFFFFF"/>
          </a:solidFill>
          <a:ln w="9525">
            <a:solidFill>
              <a:srgbClr val="000000"/>
            </a:solidFill>
            <a:miter lim="800000"/>
            <a:headEnd/>
            <a:tailEnd/>
          </a:ln>
        </p:spPr>
        <p:txBody>
          <a:bodyPr/>
          <a:lstStyle/>
          <a:p>
            <a:endParaRPr lang="nl-BE"/>
          </a:p>
        </p:txBody>
      </p:sp>
      <p:sp>
        <p:nvSpPr>
          <p:cNvPr id="302085" name="Text Box 5"/>
          <p:cNvSpPr txBox="1">
            <a:spLocks noChangeArrowheads="1"/>
          </p:cNvSpPr>
          <p:nvPr/>
        </p:nvSpPr>
        <p:spPr bwMode="auto">
          <a:xfrm>
            <a:off x="3635375" y="2852738"/>
            <a:ext cx="1485900" cy="762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400" b="1"/>
              <a:t>WAT IS HET</a:t>
            </a:r>
          </a:p>
          <a:p>
            <a:pPr algn="ctr" eaLnBrk="1" hangingPunct="1"/>
            <a:r>
              <a:rPr lang="nl-NL" sz="1400" b="1"/>
              <a:t>BASIS-DOCUMENT?</a:t>
            </a:r>
            <a:endParaRPr lang="nl-NL"/>
          </a:p>
        </p:txBody>
      </p:sp>
      <p:sp>
        <p:nvSpPr>
          <p:cNvPr id="302086" name="Text Box 6"/>
          <p:cNvSpPr txBox="1">
            <a:spLocks noChangeArrowheads="1"/>
          </p:cNvSpPr>
          <p:nvPr/>
        </p:nvSpPr>
        <p:spPr bwMode="auto">
          <a:xfrm>
            <a:off x="6051550" y="2997200"/>
            <a:ext cx="1257300" cy="4572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INKOMENDE</a:t>
            </a:r>
          </a:p>
          <a:p>
            <a:pPr algn="ctr" eaLnBrk="1" hangingPunct="1"/>
            <a:r>
              <a:rPr lang="nl-NL" sz="1200"/>
              <a:t>FACTUUR/KN</a:t>
            </a:r>
            <a:endParaRPr lang="nl-NL"/>
          </a:p>
        </p:txBody>
      </p:sp>
      <p:sp>
        <p:nvSpPr>
          <p:cNvPr id="302087" name="Text Box 7"/>
          <p:cNvSpPr txBox="1">
            <a:spLocks noChangeArrowheads="1"/>
          </p:cNvSpPr>
          <p:nvPr/>
        </p:nvSpPr>
        <p:spPr bwMode="auto">
          <a:xfrm>
            <a:off x="3276600" y="4292600"/>
            <a:ext cx="21717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UITGAANDE FACTUUR/KN</a:t>
            </a:r>
            <a:endParaRPr lang="nl-NL"/>
          </a:p>
        </p:txBody>
      </p:sp>
      <p:sp>
        <p:nvSpPr>
          <p:cNvPr id="302088" name="Text Box 8"/>
          <p:cNvSpPr txBox="1">
            <a:spLocks noChangeArrowheads="1"/>
          </p:cNvSpPr>
          <p:nvPr/>
        </p:nvSpPr>
        <p:spPr bwMode="auto">
          <a:xfrm>
            <a:off x="1557338" y="3043238"/>
            <a:ext cx="1143000" cy="4572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FINANCIEEL</a:t>
            </a:r>
          </a:p>
          <a:p>
            <a:pPr algn="ctr" eaLnBrk="1" hangingPunct="1"/>
            <a:r>
              <a:rPr lang="nl-NL" sz="1200"/>
              <a:t>UITTREKSEL</a:t>
            </a:r>
            <a:endParaRPr lang="nl-NL"/>
          </a:p>
        </p:txBody>
      </p:sp>
      <p:sp>
        <p:nvSpPr>
          <p:cNvPr id="302089" name="Text Box 9"/>
          <p:cNvSpPr txBox="1">
            <a:spLocks noChangeArrowheads="1"/>
          </p:cNvSpPr>
          <p:nvPr/>
        </p:nvSpPr>
        <p:spPr bwMode="auto">
          <a:xfrm>
            <a:off x="3263900" y="1862138"/>
            <a:ext cx="21717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DIVERSE OPERATIE</a:t>
            </a:r>
            <a:endParaRPr lang="nl-NL"/>
          </a:p>
        </p:txBody>
      </p:sp>
    </p:spTree>
    <p:extLst>
      <p:ext uri="{BB962C8B-B14F-4D97-AF65-F5344CB8AC3E}">
        <p14:creationId xmlns:p14="http://schemas.microsoft.com/office/powerpoint/2010/main" val="3546915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0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208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208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208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0208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208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0208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2089"/>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3020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animBg="1"/>
      <p:bldP spid="302085" grpId="0" animBg="1"/>
      <p:bldP spid="302086" grpId="0" animBg="1"/>
      <p:bldP spid="302086" grpId="1" animBg="1"/>
      <p:bldP spid="302087" grpId="0" animBg="1"/>
      <p:bldP spid="302087" grpId="1" animBg="1"/>
      <p:bldP spid="302088" grpId="0" animBg="1"/>
      <p:bldP spid="302088" grpId="1" animBg="1"/>
      <p:bldP spid="30208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a:bodyPr>
          <a:lstStyle/>
          <a:p>
            <a:r>
              <a:rPr lang="nl-NL" sz="3800"/>
              <a:t>Documentenflow</a:t>
            </a:r>
          </a:p>
        </p:txBody>
      </p:sp>
      <p:sp>
        <p:nvSpPr>
          <p:cNvPr id="74755" name="Content Placeholder 31"/>
          <p:cNvSpPr>
            <a:spLocks noGrp="1"/>
          </p:cNvSpPr>
          <p:nvPr>
            <p:ph sz="half" idx="1"/>
          </p:nvPr>
        </p:nvSpPr>
        <p:spPr/>
        <p:txBody>
          <a:bodyPr/>
          <a:lstStyle/>
          <a:p>
            <a:endParaRPr lang="nl-BE"/>
          </a:p>
        </p:txBody>
      </p:sp>
      <p:sp>
        <p:nvSpPr>
          <p:cNvPr id="303108" name="AutoShape 4"/>
          <p:cNvSpPr>
            <a:spLocks noChangeArrowheads="1"/>
          </p:cNvSpPr>
          <p:nvPr/>
        </p:nvSpPr>
        <p:spPr bwMode="auto">
          <a:xfrm>
            <a:off x="1908175" y="3781425"/>
            <a:ext cx="3314700" cy="19431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rgbClr val="FFFFFF"/>
          </a:solidFill>
          <a:ln w="9525">
            <a:solidFill>
              <a:srgbClr val="000000"/>
            </a:solidFill>
            <a:miter lim="800000"/>
            <a:headEnd/>
            <a:tailEnd/>
          </a:ln>
        </p:spPr>
        <p:txBody>
          <a:bodyPr/>
          <a:lstStyle/>
          <a:p>
            <a:endParaRPr lang="nl-BE"/>
          </a:p>
        </p:txBody>
      </p:sp>
      <p:sp>
        <p:nvSpPr>
          <p:cNvPr id="303109" name="Text Box 5"/>
          <p:cNvSpPr txBox="1">
            <a:spLocks noChangeArrowheads="1"/>
          </p:cNvSpPr>
          <p:nvPr/>
        </p:nvSpPr>
        <p:spPr bwMode="auto">
          <a:xfrm>
            <a:off x="2827338" y="4348163"/>
            <a:ext cx="1485900" cy="762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400" b="1"/>
              <a:t>WAT IS HET</a:t>
            </a:r>
          </a:p>
          <a:p>
            <a:pPr algn="ctr" eaLnBrk="1" hangingPunct="1"/>
            <a:r>
              <a:rPr lang="nl-NL" sz="1400" b="1"/>
              <a:t>BASIS-DOCUMENT?</a:t>
            </a:r>
            <a:endParaRPr lang="nl-NL"/>
          </a:p>
        </p:txBody>
      </p:sp>
      <p:sp>
        <p:nvSpPr>
          <p:cNvPr id="303110" name="Text Box 6"/>
          <p:cNvSpPr txBox="1">
            <a:spLocks noChangeArrowheads="1"/>
          </p:cNvSpPr>
          <p:nvPr/>
        </p:nvSpPr>
        <p:spPr bwMode="auto">
          <a:xfrm>
            <a:off x="2455863" y="3357563"/>
            <a:ext cx="21717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UITGAANDE FACTUUR</a:t>
            </a:r>
            <a:endParaRPr lang="nl-NL"/>
          </a:p>
        </p:txBody>
      </p:sp>
      <p:sp>
        <p:nvSpPr>
          <p:cNvPr id="303111" name="AutoShape 7"/>
          <p:cNvSpPr>
            <a:spLocks noChangeArrowheads="1"/>
          </p:cNvSpPr>
          <p:nvPr/>
        </p:nvSpPr>
        <p:spPr bwMode="auto">
          <a:xfrm>
            <a:off x="5402263" y="1989138"/>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grpSp>
        <p:nvGrpSpPr>
          <p:cNvPr id="2" name="Group 8"/>
          <p:cNvGrpSpPr>
            <a:grpSpLocks/>
          </p:cNvGrpSpPr>
          <p:nvPr/>
        </p:nvGrpSpPr>
        <p:grpSpPr bwMode="auto">
          <a:xfrm>
            <a:off x="2773363" y="2332038"/>
            <a:ext cx="1485900" cy="914400"/>
            <a:chOff x="5377" y="6817"/>
            <a:chExt cx="2340" cy="1241"/>
          </a:xfrm>
        </p:grpSpPr>
        <p:sp>
          <p:nvSpPr>
            <p:cNvPr id="74782" name="Text Box 9"/>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Vertrek of bestemming?</a:t>
              </a:r>
              <a:endParaRPr lang="nl-NL"/>
            </a:p>
          </p:txBody>
        </p:sp>
        <p:sp>
          <p:nvSpPr>
            <p:cNvPr id="74783" name="AutoShape 10"/>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sp>
        <p:nvSpPr>
          <p:cNvPr id="303115" name="Text Box 11"/>
          <p:cNvSpPr txBox="1">
            <a:spLocks noChangeArrowheads="1"/>
          </p:cNvSpPr>
          <p:nvPr/>
        </p:nvSpPr>
        <p:spPr bwMode="auto">
          <a:xfrm>
            <a:off x="4144963" y="2103438"/>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b="1" u="sng"/>
              <a:t>Vertrek: </a:t>
            </a:r>
            <a:r>
              <a:rPr lang="nl-NL" sz="1000"/>
              <a:t>Automatische</a:t>
            </a:r>
          </a:p>
          <a:p>
            <a:pPr algn="ctr" eaLnBrk="1" hangingPunct="1"/>
            <a:r>
              <a:rPr lang="nl-NL" sz="1000"/>
              <a:t>Registratie op nr uitg.ft</a:t>
            </a:r>
            <a:endParaRPr lang="nl-NL"/>
          </a:p>
        </p:txBody>
      </p:sp>
      <p:sp>
        <p:nvSpPr>
          <p:cNvPr id="303116" name="Text Box 12"/>
          <p:cNvSpPr txBox="1">
            <a:spLocks noChangeArrowheads="1"/>
          </p:cNvSpPr>
          <p:nvPr/>
        </p:nvSpPr>
        <p:spPr bwMode="auto">
          <a:xfrm>
            <a:off x="5287963" y="2103438"/>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Verkoop</a:t>
            </a:r>
          </a:p>
          <a:p>
            <a:pPr algn="ctr" eaLnBrk="1" hangingPunct="1"/>
            <a:r>
              <a:rPr lang="nl-NL" sz="1000"/>
              <a:t>Journaal</a:t>
            </a:r>
            <a:endParaRPr lang="nl-NL"/>
          </a:p>
        </p:txBody>
      </p:sp>
      <p:grpSp>
        <p:nvGrpSpPr>
          <p:cNvPr id="3" name="Group 13"/>
          <p:cNvGrpSpPr>
            <a:grpSpLocks/>
          </p:cNvGrpSpPr>
          <p:nvPr/>
        </p:nvGrpSpPr>
        <p:grpSpPr bwMode="auto">
          <a:xfrm>
            <a:off x="8181975" y="1773238"/>
            <a:ext cx="566738" cy="1257300"/>
            <a:chOff x="5917" y="13117"/>
            <a:chExt cx="893" cy="1980"/>
          </a:xfrm>
        </p:grpSpPr>
        <p:sp>
          <p:nvSpPr>
            <p:cNvPr id="74777" name="Rectangle 14"/>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74778" name="Freeform 15"/>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74779" name="Oval 16"/>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74780" name="Line 17"/>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4781" name="Line 18"/>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303123" name="Line 19"/>
          <p:cNvSpPr>
            <a:spLocks noChangeShapeType="1"/>
          </p:cNvSpPr>
          <p:nvPr/>
        </p:nvSpPr>
        <p:spPr bwMode="auto">
          <a:xfrm>
            <a:off x="3573463" y="2332038"/>
            <a:ext cx="18288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303124" name="Text Box 20"/>
          <p:cNvSpPr txBox="1">
            <a:spLocks noChangeArrowheads="1"/>
          </p:cNvSpPr>
          <p:nvPr/>
        </p:nvSpPr>
        <p:spPr bwMode="auto">
          <a:xfrm>
            <a:off x="6638925" y="2205038"/>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Kopij</a:t>
            </a:r>
          </a:p>
          <a:p>
            <a:pPr algn="ctr" eaLnBrk="1" hangingPunct="1"/>
            <a:r>
              <a:rPr lang="nl-BE" sz="1000"/>
              <a:t>verk.ft</a:t>
            </a:r>
            <a:endParaRPr lang="nl-NL"/>
          </a:p>
        </p:txBody>
      </p:sp>
      <p:sp>
        <p:nvSpPr>
          <p:cNvPr id="303125" name="Text Box 21"/>
          <p:cNvSpPr txBox="1">
            <a:spLocks noChangeArrowheads="1"/>
          </p:cNvSpPr>
          <p:nvPr/>
        </p:nvSpPr>
        <p:spPr bwMode="auto">
          <a:xfrm>
            <a:off x="8032750" y="2205038"/>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a:t>  VF</a:t>
            </a:r>
            <a:endParaRPr lang="nl-NL"/>
          </a:p>
        </p:txBody>
      </p:sp>
      <p:sp>
        <p:nvSpPr>
          <p:cNvPr id="303126" name="AutoShape 22"/>
          <p:cNvSpPr>
            <a:spLocks noChangeArrowheads="1"/>
          </p:cNvSpPr>
          <p:nvPr/>
        </p:nvSpPr>
        <p:spPr bwMode="auto">
          <a:xfrm>
            <a:off x="6840538" y="1989138"/>
            <a:ext cx="611187" cy="800100"/>
          </a:xfrm>
          <a:prstGeom prst="foldedCorner">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303127" name="Line 23"/>
          <p:cNvSpPr>
            <a:spLocks noChangeShapeType="1"/>
          </p:cNvSpPr>
          <p:nvPr/>
        </p:nvSpPr>
        <p:spPr bwMode="auto">
          <a:xfrm flipV="1">
            <a:off x="6227763" y="2349500"/>
            <a:ext cx="576262" cy="20638"/>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303128" name="Line 24"/>
          <p:cNvSpPr>
            <a:spLocks noChangeShapeType="1"/>
          </p:cNvSpPr>
          <p:nvPr/>
        </p:nvSpPr>
        <p:spPr bwMode="auto">
          <a:xfrm>
            <a:off x="7451725" y="2349500"/>
            <a:ext cx="571500"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03129" name="Line 25"/>
          <p:cNvSpPr>
            <a:spLocks noChangeShapeType="1"/>
          </p:cNvSpPr>
          <p:nvPr/>
        </p:nvSpPr>
        <p:spPr bwMode="auto">
          <a:xfrm flipH="1" flipV="1">
            <a:off x="1547813" y="2565400"/>
            <a:ext cx="1225550" cy="2159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03130" name="Line 26"/>
          <p:cNvSpPr>
            <a:spLocks noChangeShapeType="1"/>
          </p:cNvSpPr>
          <p:nvPr/>
        </p:nvSpPr>
        <p:spPr bwMode="auto">
          <a:xfrm flipH="1" flipV="1">
            <a:off x="2411413" y="2133600"/>
            <a:ext cx="360362" cy="64770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303131" name="Line 27"/>
          <p:cNvSpPr>
            <a:spLocks noChangeShapeType="1"/>
          </p:cNvSpPr>
          <p:nvPr/>
        </p:nvSpPr>
        <p:spPr bwMode="auto">
          <a:xfrm flipH="1" flipV="1">
            <a:off x="2124075" y="2276475"/>
            <a:ext cx="647700" cy="5048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303132" name="Text Box 28"/>
          <p:cNvSpPr txBox="1">
            <a:spLocks noChangeArrowheads="1"/>
          </p:cNvSpPr>
          <p:nvPr/>
        </p:nvSpPr>
        <p:spPr bwMode="auto">
          <a:xfrm>
            <a:off x="509588" y="2085975"/>
            <a:ext cx="1614487"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 Rek. verk.activa</a:t>
            </a:r>
          </a:p>
          <a:p>
            <a:pPr eaLnBrk="1" hangingPunct="1"/>
            <a:endParaRPr lang="nl-NL"/>
          </a:p>
        </p:txBody>
      </p:sp>
      <p:sp>
        <p:nvSpPr>
          <p:cNvPr id="303133" name="Text Box 29"/>
          <p:cNvSpPr txBox="1">
            <a:spLocks noChangeArrowheads="1"/>
          </p:cNvSpPr>
          <p:nvPr/>
        </p:nvSpPr>
        <p:spPr bwMode="auto">
          <a:xfrm>
            <a:off x="509588" y="2428875"/>
            <a:ext cx="10382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Klantenrek.</a:t>
            </a:r>
            <a:endParaRPr lang="nl-NL"/>
          </a:p>
        </p:txBody>
      </p:sp>
      <p:sp>
        <p:nvSpPr>
          <p:cNvPr id="303134" name="Text Box 30"/>
          <p:cNvSpPr txBox="1">
            <a:spLocks noChangeArrowheads="1"/>
          </p:cNvSpPr>
          <p:nvPr/>
        </p:nvSpPr>
        <p:spPr bwMode="auto">
          <a:xfrm>
            <a:off x="509588" y="1743075"/>
            <a:ext cx="21177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Algemene rekening: Opbr.</a:t>
            </a:r>
            <a:endParaRPr lang="nl-NL"/>
          </a:p>
        </p:txBody>
      </p:sp>
      <p:sp>
        <p:nvSpPr>
          <p:cNvPr id="303135" name="Rectangle 31"/>
          <p:cNvSpPr>
            <a:spLocks noChangeArrowheads="1"/>
          </p:cNvSpPr>
          <p:nvPr/>
        </p:nvSpPr>
        <p:spPr bwMode="auto">
          <a:xfrm>
            <a:off x="323850" y="1628775"/>
            <a:ext cx="2476500" cy="12954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Tree>
    <p:extLst>
      <p:ext uri="{BB962C8B-B14F-4D97-AF65-F5344CB8AC3E}">
        <p14:creationId xmlns:p14="http://schemas.microsoft.com/office/powerpoint/2010/main" val="668185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31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310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31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31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31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31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311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312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31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312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312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3125"/>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312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313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313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31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3131"/>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3134"/>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3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8" grpId="0" animBg="1"/>
      <p:bldP spid="303109" grpId="0" animBg="1"/>
      <p:bldP spid="303110" grpId="0" animBg="1"/>
      <p:bldP spid="303111" grpId="0" animBg="1"/>
      <p:bldP spid="303115" grpId="0"/>
      <p:bldP spid="303116" grpId="0"/>
      <p:bldP spid="303123" grpId="0" animBg="1"/>
      <p:bldP spid="303124" grpId="0"/>
      <p:bldP spid="303125" grpId="0"/>
      <p:bldP spid="303126" grpId="0" animBg="1"/>
      <p:bldP spid="303127" grpId="0" animBg="1"/>
      <p:bldP spid="303128" grpId="0" animBg="1"/>
      <p:bldP spid="303129" grpId="0" animBg="1"/>
      <p:bldP spid="303130" grpId="0" animBg="1"/>
      <p:bldP spid="303131" grpId="0" animBg="1"/>
      <p:bldP spid="303132" grpId="0" animBg="1"/>
      <p:bldP spid="303133" grpId="0" animBg="1"/>
      <p:bldP spid="303134" grpId="0" animBg="1"/>
      <p:bldP spid="30313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a:bodyPr>
          <a:lstStyle/>
          <a:p>
            <a:r>
              <a:rPr lang="nl-NL" sz="3800"/>
              <a:t>Documentenflow</a:t>
            </a:r>
          </a:p>
        </p:txBody>
      </p:sp>
      <p:sp>
        <p:nvSpPr>
          <p:cNvPr id="75779" name="Content Placeholder 43"/>
          <p:cNvSpPr>
            <a:spLocks noGrp="1"/>
          </p:cNvSpPr>
          <p:nvPr>
            <p:ph sz="half" idx="1"/>
          </p:nvPr>
        </p:nvSpPr>
        <p:spPr/>
        <p:txBody>
          <a:bodyPr/>
          <a:lstStyle/>
          <a:p>
            <a:endParaRPr lang="nl-BE"/>
          </a:p>
        </p:txBody>
      </p:sp>
      <p:sp>
        <p:nvSpPr>
          <p:cNvPr id="75780" name="AutoShape 4"/>
          <p:cNvSpPr>
            <a:spLocks noChangeArrowheads="1"/>
          </p:cNvSpPr>
          <p:nvPr/>
        </p:nvSpPr>
        <p:spPr bwMode="auto">
          <a:xfrm>
            <a:off x="1908175" y="3781425"/>
            <a:ext cx="3314700" cy="19431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rgbClr val="FFFFFF"/>
          </a:solidFill>
          <a:ln w="9525">
            <a:solidFill>
              <a:srgbClr val="000000"/>
            </a:solidFill>
            <a:miter lim="800000"/>
            <a:headEnd/>
            <a:tailEnd/>
          </a:ln>
        </p:spPr>
        <p:txBody>
          <a:bodyPr/>
          <a:lstStyle/>
          <a:p>
            <a:endParaRPr lang="nl-BE"/>
          </a:p>
        </p:txBody>
      </p:sp>
      <p:sp>
        <p:nvSpPr>
          <p:cNvPr id="75781" name="Text Box 5"/>
          <p:cNvSpPr txBox="1">
            <a:spLocks noChangeArrowheads="1"/>
          </p:cNvSpPr>
          <p:nvPr/>
        </p:nvSpPr>
        <p:spPr bwMode="auto">
          <a:xfrm>
            <a:off x="2827338" y="4348163"/>
            <a:ext cx="1485900" cy="762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400" b="1"/>
              <a:t>WAT IS HET</a:t>
            </a:r>
          </a:p>
          <a:p>
            <a:pPr algn="ctr" eaLnBrk="1" hangingPunct="1"/>
            <a:r>
              <a:rPr lang="nl-NL" sz="1400" b="1"/>
              <a:t>BASIS-DOCUMENT?</a:t>
            </a:r>
            <a:endParaRPr lang="nl-NL"/>
          </a:p>
        </p:txBody>
      </p:sp>
      <p:sp>
        <p:nvSpPr>
          <p:cNvPr id="75782" name="Text Box 6"/>
          <p:cNvSpPr txBox="1">
            <a:spLocks noChangeArrowheads="1"/>
          </p:cNvSpPr>
          <p:nvPr/>
        </p:nvSpPr>
        <p:spPr bwMode="auto">
          <a:xfrm>
            <a:off x="2455863" y="3357563"/>
            <a:ext cx="21717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UITGAANDE FACTUUR</a:t>
            </a:r>
            <a:endParaRPr lang="nl-NL"/>
          </a:p>
        </p:txBody>
      </p:sp>
      <p:sp>
        <p:nvSpPr>
          <p:cNvPr id="75783" name="AutoShape 7"/>
          <p:cNvSpPr>
            <a:spLocks noChangeArrowheads="1"/>
          </p:cNvSpPr>
          <p:nvPr/>
        </p:nvSpPr>
        <p:spPr bwMode="auto">
          <a:xfrm>
            <a:off x="5402263" y="1989138"/>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grpSp>
        <p:nvGrpSpPr>
          <p:cNvPr id="75784" name="Group 8"/>
          <p:cNvGrpSpPr>
            <a:grpSpLocks/>
          </p:cNvGrpSpPr>
          <p:nvPr/>
        </p:nvGrpSpPr>
        <p:grpSpPr bwMode="auto">
          <a:xfrm>
            <a:off x="2773363" y="2332038"/>
            <a:ext cx="1485900" cy="914400"/>
            <a:chOff x="5377" y="6817"/>
            <a:chExt cx="2340" cy="1241"/>
          </a:xfrm>
        </p:grpSpPr>
        <p:sp>
          <p:nvSpPr>
            <p:cNvPr id="75818" name="Text Box 9"/>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Vertrek of bestemming?</a:t>
              </a:r>
              <a:endParaRPr lang="nl-NL"/>
            </a:p>
          </p:txBody>
        </p:sp>
        <p:sp>
          <p:nvSpPr>
            <p:cNvPr id="75819" name="AutoShape 10"/>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sp>
        <p:nvSpPr>
          <p:cNvPr id="75785" name="Text Box 11"/>
          <p:cNvSpPr txBox="1">
            <a:spLocks noChangeArrowheads="1"/>
          </p:cNvSpPr>
          <p:nvPr/>
        </p:nvSpPr>
        <p:spPr bwMode="auto">
          <a:xfrm>
            <a:off x="4144963" y="2103438"/>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b="1" u="sng"/>
              <a:t>Vertrek: </a:t>
            </a:r>
            <a:r>
              <a:rPr lang="nl-NL" sz="1000"/>
              <a:t>Automatische</a:t>
            </a:r>
          </a:p>
          <a:p>
            <a:pPr algn="ctr" eaLnBrk="1" hangingPunct="1"/>
            <a:r>
              <a:rPr lang="nl-NL" sz="1000"/>
              <a:t>Registratie op nr uitg.ft</a:t>
            </a:r>
            <a:endParaRPr lang="nl-NL"/>
          </a:p>
        </p:txBody>
      </p:sp>
      <p:sp>
        <p:nvSpPr>
          <p:cNvPr id="75786" name="Text Box 12"/>
          <p:cNvSpPr txBox="1">
            <a:spLocks noChangeArrowheads="1"/>
          </p:cNvSpPr>
          <p:nvPr/>
        </p:nvSpPr>
        <p:spPr bwMode="auto">
          <a:xfrm>
            <a:off x="5287963" y="2103438"/>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Verkoop</a:t>
            </a:r>
          </a:p>
          <a:p>
            <a:pPr algn="ctr" eaLnBrk="1" hangingPunct="1"/>
            <a:r>
              <a:rPr lang="nl-NL" sz="1000"/>
              <a:t>Journaal</a:t>
            </a:r>
            <a:endParaRPr lang="nl-NL"/>
          </a:p>
        </p:txBody>
      </p:sp>
      <p:grpSp>
        <p:nvGrpSpPr>
          <p:cNvPr id="75787" name="Group 13"/>
          <p:cNvGrpSpPr>
            <a:grpSpLocks/>
          </p:cNvGrpSpPr>
          <p:nvPr/>
        </p:nvGrpSpPr>
        <p:grpSpPr bwMode="auto">
          <a:xfrm>
            <a:off x="8181975" y="1773238"/>
            <a:ext cx="566738" cy="1257300"/>
            <a:chOff x="5917" y="13117"/>
            <a:chExt cx="893" cy="1980"/>
          </a:xfrm>
        </p:grpSpPr>
        <p:sp>
          <p:nvSpPr>
            <p:cNvPr id="75813" name="Rectangle 14"/>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75814" name="Freeform 15"/>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75815" name="Oval 16"/>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75816" name="Line 17"/>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5817" name="Line 18"/>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5788" name="Line 19"/>
          <p:cNvSpPr>
            <a:spLocks noChangeShapeType="1"/>
          </p:cNvSpPr>
          <p:nvPr/>
        </p:nvSpPr>
        <p:spPr bwMode="auto">
          <a:xfrm>
            <a:off x="3573463" y="2332038"/>
            <a:ext cx="18288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318484" name="Text Box 20"/>
          <p:cNvSpPr txBox="1">
            <a:spLocks noChangeArrowheads="1"/>
          </p:cNvSpPr>
          <p:nvPr/>
        </p:nvSpPr>
        <p:spPr bwMode="auto">
          <a:xfrm>
            <a:off x="6638925" y="2205038"/>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Kopij</a:t>
            </a:r>
          </a:p>
          <a:p>
            <a:pPr algn="ctr" eaLnBrk="1" hangingPunct="1"/>
            <a:r>
              <a:rPr lang="nl-BE" sz="1000"/>
              <a:t>verk.ft</a:t>
            </a:r>
            <a:endParaRPr lang="nl-NL"/>
          </a:p>
        </p:txBody>
      </p:sp>
      <p:sp>
        <p:nvSpPr>
          <p:cNvPr id="75790" name="Text Box 21"/>
          <p:cNvSpPr txBox="1">
            <a:spLocks noChangeArrowheads="1"/>
          </p:cNvSpPr>
          <p:nvPr/>
        </p:nvSpPr>
        <p:spPr bwMode="auto">
          <a:xfrm>
            <a:off x="8032750" y="2205038"/>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a:t>  VF</a:t>
            </a:r>
            <a:endParaRPr lang="nl-NL"/>
          </a:p>
        </p:txBody>
      </p:sp>
      <p:sp>
        <p:nvSpPr>
          <p:cNvPr id="318486" name="AutoShape 22"/>
          <p:cNvSpPr>
            <a:spLocks noChangeArrowheads="1"/>
          </p:cNvSpPr>
          <p:nvPr/>
        </p:nvSpPr>
        <p:spPr bwMode="auto">
          <a:xfrm>
            <a:off x="6840538" y="1989138"/>
            <a:ext cx="611187" cy="800100"/>
          </a:xfrm>
          <a:prstGeom prst="foldedCorner">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318487" name="Line 23"/>
          <p:cNvSpPr>
            <a:spLocks noChangeShapeType="1"/>
          </p:cNvSpPr>
          <p:nvPr/>
        </p:nvSpPr>
        <p:spPr bwMode="auto">
          <a:xfrm flipV="1">
            <a:off x="6227763" y="2349500"/>
            <a:ext cx="576262" cy="20638"/>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318488" name="Line 24"/>
          <p:cNvSpPr>
            <a:spLocks noChangeShapeType="1"/>
          </p:cNvSpPr>
          <p:nvPr/>
        </p:nvSpPr>
        <p:spPr bwMode="auto">
          <a:xfrm>
            <a:off x="7451725" y="2349500"/>
            <a:ext cx="571500"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75794" name="Line 25"/>
          <p:cNvSpPr>
            <a:spLocks noChangeShapeType="1"/>
          </p:cNvSpPr>
          <p:nvPr/>
        </p:nvSpPr>
        <p:spPr bwMode="auto">
          <a:xfrm flipH="1" flipV="1">
            <a:off x="1547813" y="2565400"/>
            <a:ext cx="1225550" cy="2159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75795" name="Line 26"/>
          <p:cNvSpPr>
            <a:spLocks noChangeShapeType="1"/>
          </p:cNvSpPr>
          <p:nvPr/>
        </p:nvSpPr>
        <p:spPr bwMode="auto">
          <a:xfrm flipH="1" flipV="1">
            <a:off x="2411413" y="2133600"/>
            <a:ext cx="360362" cy="64770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75796" name="Line 27"/>
          <p:cNvSpPr>
            <a:spLocks noChangeShapeType="1"/>
          </p:cNvSpPr>
          <p:nvPr/>
        </p:nvSpPr>
        <p:spPr bwMode="auto">
          <a:xfrm flipH="1" flipV="1">
            <a:off x="2124075" y="2276475"/>
            <a:ext cx="647700" cy="5048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75797" name="Text Box 28"/>
          <p:cNvSpPr txBox="1">
            <a:spLocks noChangeArrowheads="1"/>
          </p:cNvSpPr>
          <p:nvPr/>
        </p:nvSpPr>
        <p:spPr bwMode="auto">
          <a:xfrm>
            <a:off x="509588" y="2085975"/>
            <a:ext cx="1614487"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 Rek. verk.activa</a:t>
            </a:r>
          </a:p>
          <a:p>
            <a:pPr eaLnBrk="1" hangingPunct="1"/>
            <a:endParaRPr lang="nl-NL"/>
          </a:p>
        </p:txBody>
      </p:sp>
      <p:sp>
        <p:nvSpPr>
          <p:cNvPr id="75798" name="Text Box 29"/>
          <p:cNvSpPr txBox="1">
            <a:spLocks noChangeArrowheads="1"/>
          </p:cNvSpPr>
          <p:nvPr/>
        </p:nvSpPr>
        <p:spPr bwMode="auto">
          <a:xfrm>
            <a:off x="509588" y="2428875"/>
            <a:ext cx="10382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Klantenrek.</a:t>
            </a:r>
            <a:endParaRPr lang="nl-NL"/>
          </a:p>
        </p:txBody>
      </p:sp>
      <p:sp>
        <p:nvSpPr>
          <p:cNvPr id="75799" name="Text Box 30"/>
          <p:cNvSpPr txBox="1">
            <a:spLocks noChangeArrowheads="1"/>
          </p:cNvSpPr>
          <p:nvPr/>
        </p:nvSpPr>
        <p:spPr bwMode="auto">
          <a:xfrm>
            <a:off x="509588" y="1743075"/>
            <a:ext cx="21177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Algemene rekening: Opbr.</a:t>
            </a:r>
            <a:endParaRPr lang="nl-NL"/>
          </a:p>
        </p:txBody>
      </p:sp>
      <p:sp>
        <p:nvSpPr>
          <p:cNvPr id="75800" name="Rectangle 31"/>
          <p:cNvSpPr>
            <a:spLocks noChangeArrowheads="1"/>
          </p:cNvSpPr>
          <p:nvPr/>
        </p:nvSpPr>
        <p:spPr bwMode="auto">
          <a:xfrm>
            <a:off x="323850" y="1628775"/>
            <a:ext cx="2476500" cy="12954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nvGrpSpPr>
          <p:cNvPr id="4" name="Group 38"/>
          <p:cNvGrpSpPr>
            <a:grpSpLocks/>
          </p:cNvGrpSpPr>
          <p:nvPr/>
        </p:nvGrpSpPr>
        <p:grpSpPr bwMode="auto">
          <a:xfrm>
            <a:off x="5219700" y="3429000"/>
            <a:ext cx="2447925" cy="3429000"/>
            <a:chOff x="3288" y="2160"/>
            <a:chExt cx="1542" cy="2160"/>
          </a:xfrm>
        </p:grpSpPr>
        <p:sp>
          <p:nvSpPr>
            <p:cNvPr id="75807" name="Oval 32"/>
            <p:cNvSpPr>
              <a:spLocks noChangeArrowheads="1"/>
            </p:cNvSpPr>
            <p:nvPr/>
          </p:nvSpPr>
          <p:spPr bwMode="auto">
            <a:xfrm>
              <a:off x="3560" y="2160"/>
              <a:ext cx="1270" cy="1179"/>
            </a:xfrm>
            <a:prstGeom prst="ellipse">
              <a:avLst/>
            </a:prstGeom>
            <a:solidFill>
              <a:schemeClr val="accent1">
                <a:alpha val="54117"/>
              </a:schemeClr>
            </a:solidFill>
            <a:ln w="47625">
              <a:solidFill>
                <a:schemeClr val="tx2"/>
              </a:solidFill>
              <a:round/>
              <a:headEnd/>
              <a:tailEnd/>
            </a:ln>
          </p:spPr>
          <p:txBody>
            <a:bodyPr wrap="none" anchor="ctr"/>
            <a:lstStyle/>
            <a:p>
              <a:endParaRPr lang="nl-BE"/>
            </a:p>
          </p:txBody>
        </p:sp>
        <p:sp>
          <p:nvSpPr>
            <p:cNvPr id="75808" name="Rectangle 33"/>
            <p:cNvSpPr>
              <a:spLocks noChangeArrowheads="1"/>
            </p:cNvSpPr>
            <p:nvPr/>
          </p:nvSpPr>
          <p:spPr bwMode="auto">
            <a:xfrm rot="-2947656">
              <a:off x="2721" y="3617"/>
              <a:ext cx="1270" cy="136"/>
            </a:xfrm>
            <a:prstGeom prst="rect">
              <a:avLst/>
            </a:prstGeom>
            <a:solidFill>
              <a:schemeClr val="tx2"/>
            </a:solidFill>
            <a:ln w="9525">
              <a:solidFill>
                <a:schemeClr val="tx2"/>
              </a:solidFill>
              <a:miter lim="800000"/>
              <a:headEnd/>
              <a:tailEnd/>
            </a:ln>
          </p:spPr>
          <p:txBody>
            <a:bodyPr wrap="none" anchor="ctr"/>
            <a:lstStyle/>
            <a:p>
              <a:endParaRPr lang="nl-BE"/>
            </a:p>
          </p:txBody>
        </p:sp>
        <p:sp>
          <p:nvSpPr>
            <p:cNvPr id="75809" name="Oval 34"/>
            <p:cNvSpPr>
              <a:spLocks noChangeArrowheads="1"/>
            </p:cNvSpPr>
            <p:nvPr/>
          </p:nvSpPr>
          <p:spPr bwMode="auto">
            <a:xfrm rot="2405924">
              <a:off x="3611" y="3188"/>
              <a:ext cx="272" cy="91"/>
            </a:xfrm>
            <a:prstGeom prst="ellipse">
              <a:avLst/>
            </a:prstGeom>
            <a:solidFill>
              <a:srgbClr val="666699"/>
            </a:solidFill>
            <a:ln w="9525">
              <a:solidFill>
                <a:schemeClr val="bg2"/>
              </a:solidFill>
              <a:round/>
              <a:headEnd/>
              <a:tailEnd/>
            </a:ln>
          </p:spPr>
          <p:txBody>
            <a:bodyPr wrap="none" anchor="ctr"/>
            <a:lstStyle/>
            <a:p>
              <a:endParaRPr lang="nl-BE"/>
            </a:p>
          </p:txBody>
        </p:sp>
        <p:sp>
          <p:nvSpPr>
            <p:cNvPr id="75810" name="Rectangle 35"/>
            <p:cNvSpPr>
              <a:spLocks noChangeArrowheads="1"/>
            </p:cNvSpPr>
            <p:nvPr/>
          </p:nvSpPr>
          <p:spPr bwMode="auto">
            <a:xfrm>
              <a:off x="4377" y="2704"/>
              <a:ext cx="181" cy="182"/>
            </a:xfrm>
            <a:prstGeom prst="rect">
              <a:avLst/>
            </a:prstGeom>
            <a:solidFill>
              <a:schemeClr val="accent1"/>
            </a:solidFill>
            <a:ln w="9525">
              <a:solidFill>
                <a:schemeClr val="tx1"/>
              </a:solidFill>
              <a:miter lim="800000"/>
              <a:headEnd/>
              <a:tailEnd/>
            </a:ln>
          </p:spPr>
          <p:txBody>
            <a:bodyPr wrap="none" anchor="ctr"/>
            <a:lstStyle/>
            <a:p>
              <a:endParaRPr lang="nl-BE"/>
            </a:p>
          </p:txBody>
        </p:sp>
        <p:sp>
          <p:nvSpPr>
            <p:cNvPr id="75811" name="Line 36"/>
            <p:cNvSpPr>
              <a:spLocks noChangeShapeType="1"/>
            </p:cNvSpPr>
            <p:nvPr/>
          </p:nvSpPr>
          <p:spPr bwMode="auto">
            <a:xfrm>
              <a:off x="4377" y="2795"/>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5812" name="Line 37"/>
            <p:cNvSpPr>
              <a:spLocks noChangeShapeType="1"/>
            </p:cNvSpPr>
            <p:nvPr/>
          </p:nvSpPr>
          <p:spPr bwMode="auto">
            <a:xfrm>
              <a:off x="4468" y="2704"/>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318503" name="AutoShape 39"/>
          <p:cNvSpPr>
            <a:spLocks noChangeArrowheads="1"/>
          </p:cNvSpPr>
          <p:nvPr/>
        </p:nvSpPr>
        <p:spPr bwMode="auto">
          <a:xfrm>
            <a:off x="6443663" y="1268413"/>
            <a:ext cx="1296987" cy="1736725"/>
          </a:xfrm>
          <a:prstGeom prst="foldedCorner">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318505" name="Text Box 41"/>
          <p:cNvSpPr txBox="1">
            <a:spLocks noChangeArrowheads="1"/>
          </p:cNvSpPr>
          <p:nvPr/>
        </p:nvSpPr>
        <p:spPr bwMode="auto">
          <a:xfrm>
            <a:off x="6350000" y="1241425"/>
            <a:ext cx="1512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a:t>BVBA SPORTSHOE</a:t>
            </a:r>
            <a:endParaRPr lang="nl-NL" sz="1000"/>
          </a:p>
          <a:p>
            <a:pPr algn="ctr" eaLnBrk="1" hangingPunct="1"/>
            <a:r>
              <a:rPr lang="nl-NL" sz="1000" b="1" u="sng"/>
              <a:t>FACTUUR</a:t>
            </a:r>
            <a:endParaRPr lang="nl-NL" b="1" u="sng"/>
          </a:p>
        </p:txBody>
      </p:sp>
      <p:sp>
        <p:nvSpPr>
          <p:cNvPr id="318507" name="Text Box 43"/>
          <p:cNvSpPr txBox="1">
            <a:spLocks noChangeArrowheads="1"/>
          </p:cNvSpPr>
          <p:nvPr/>
        </p:nvSpPr>
        <p:spPr bwMode="auto">
          <a:xfrm>
            <a:off x="6443663" y="1700213"/>
            <a:ext cx="15128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1 x sloefkes       125</a:t>
            </a:r>
          </a:p>
          <a:p>
            <a:pPr eaLnBrk="1" hangingPunct="1"/>
            <a:r>
              <a:rPr lang="nl-BE" sz="1000"/>
              <a:t>2 x kousen         250</a:t>
            </a:r>
          </a:p>
          <a:p>
            <a:pPr eaLnBrk="1" hangingPunct="1"/>
            <a:r>
              <a:rPr lang="nl-BE" sz="1000"/>
              <a:t>1 x shoes           625</a:t>
            </a:r>
          </a:p>
          <a:p>
            <a:pPr eaLnBrk="1" hangingPunct="1"/>
            <a:r>
              <a:rPr lang="nl-BE" sz="1000"/>
              <a:t>                          ____</a:t>
            </a:r>
          </a:p>
          <a:p>
            <a:pPr eaLnBrk="1" hangingPunct="1"/>
            <a:r>
              <a:rPr lang="nl-BE" sz="1000"/>
              <a:t>	1000</a:t>
            </a:r>
          </a:p>
          <a:p>
            <a:pPr eaLnBrk="1" hangingPunct="1"/>
            <a:r>
              <a:rPr lang="nl-BE" sz="1000"/>
              <a:t>BTW 21%	  210</a:t>
            </a:r>
          </a:p>
          <a:p>
            <a:pPr eaLnBrk="1" hangingPunct="1"/>
            <a:r>
              <a:rPr lang="nl-BE" sz="1000"/>
              <a:t>	____</a:t>
            </a:r>
          </a:p>
          <a:p>
            <a:pPr eaLnBrk="1" hangingPunct="1"/>
            <a:r>
              <a:rPr lang="nl-BE" sz="1000"/>
              <a:t>	1210</a:t>
            </a:r>
            <a:endParaRPr lang="nl-NL" sz="1000"/>
          </a:p>
        </p:txBody>
      </p:sp>
      <p:sp>
        <p:nvSpPr>
          <p:cNvPr id="318508" name="AutoShape 44"/>
          <p:cNvSpPr>
            <a:spLocks noChangeArrowheads="1"/>
          </p:cNvSpPr>
          <p:nvPr/>
        </p:nvSpPr>
        <p:spPr bwMode="auto">
          <a:xfrm>
            <a:off x="6156325" y="692150"/>
            <a:ext cx="1944688" cy="2528888"/>
          </a:xfrm>
          <a:prstGeom prst="foldedCorner">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318509" name="Text Box 45"/>
          <p:cNvSpPr txBox="1">
            <a:spLocks noChangeArrowheads="1"/>
          </p:cNvSpPr>
          <p:nvPr/>
        </p:nvSpPr>
        <p:spPr bwMode="auto">
          <a:xfrm>
            <a:off x="6732588" y="1052513"/>
            <a:ext cx="15128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Aan mevr. K Clijsters</a:t>
            </a:r>
          </a:p>
          <a:p>
            <a:pPr eaLnBrk="1" hangingPunct="1"/>
            <a:r>
              <a:rPr lang="nl-BE" sz="800"/>
              <a:t>S. Appelmansstraat 24</a:t>
            </a:r>
          </a:p>
          <a:p>
            <a:pPr eaLnBrk="1" hangingPunct="1"/>
            <a:r>
              <a:rPr lang="nl-BE" sz="800"/>
              <a:t>Lummen</a:t>
            </a:r>
            <a:endParaRPr lang="nl-NL" sz="800"/>
          </a:p>
        </p:txBody>
      </p:sp>
    </p:spTree>
    <p:extLst>
      <p:ext uri="{BB962C8B-B14F-4D97-AF65-F5344CB8AC3E}">
        <p14:creationId xmlns:p14="http://schemas.microsoft.com/office/powerpoint/2010/main" val="3070326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0.00781 0.01898 L 0.06302 -0.32361 " pathEditMode="relative" rAng="0" ptsTypes="AA">
                                      <p:cBhvr>
                                        <p:cTn id="11" dur="2000" fill="hold"/>
                                        <p:tgtEl>
                                          <p:spTgt spid="4"/>
                                        </p:tgtEl>
                                        <p:attrNameLst>
                                          <p:attrName>ppt_x</p:attrName>
                                          <p:attrName>ppt_y</p:attrName>
                                        </p:attrNameLst>
                                      </p:cBhvr>
                                      <p:rCtr x="2760" y="-17130"/>
                                    </p:animMotion>
                                  </p:childTnLst>
                                </p:cTn>
                              </p:par>
                            </p:childTnLst>
                          </p:cTn>
                        </p:par>
                        <p:par>
                          <p:cTn id="12" fill="hold" nodeType="afterGroup">
                            <p:stCondLst>
                              <p:cond delay="2000"/>
                            </p:stCondLst>
                            <p:childTnLst>
                              <p:par>
                                <p:cTn id="13" presetID="1" presetClass="entr" presetSubtype="0" fill="hold" grpId="0" nodeType="afterEffect">
                                  <p:stCondLst>
                                    <p:cond delay="100"/>
                                  </p:stCondLst>
                                  <p:childTnLst>
                                    <p:set>
                                      <p:cBhvr>
                                        <p:cTn id="14" dur="1" fill="hold">
                                          <p:stCondLst>
                                            <p:cond delay="499"/>
                                          </p:stCondLst>
                                        </p:cTn>
                                        <p:tgtEl>
                                          <p:spTgt spid="318503"/>
                                        </p:tgtEl>
                                        <p:attrNameLst>
                                          <p:attrName>style.visibility</p:attrName>
                                        </p:attrNameLst>
                                      </p:cBhvr>
                                      <p:to>
                                        <p:strVal val="visible"/>
                                      </p:to>
                                    </p:set>
                                  </p:childTnLst>
                                </p:cTn>
                              </p:par>
                              <p:par>
                                <p:cTn id="15" presetID="10" presetClass="exit" presetSubtype="0" fill="hold" grpId="0" nodeType="withEffect">
                                  <p:stCondLst>
                                    <p:cond delay="0"/>
                                  </p:stCondLst>
                                  <p:childTnLst>
                                    <p:animEffect transition="out" filter="fade">
                                      <p:cBhvr>
                                        <p:cTn id="16" dur="2000"/>
                                        <p:tgtEl>
                                          <p:spTgt spid="318486"/>
                                        </p:tgtEl>
                                      </p:cBhvr>
                                    </p:animEffect>
                                    <p:set>
                                      <p:cBhvr>
                                        <p:cTn id="17" dur="1" fill="hold">
                                          <p:stCondLst>
                                            <p:cond delay="1999"/>
                                          </p:stCondLst>
                                        </p:cTn>
                                        <p:tgtEl>
                                          <p:spTgt spid="318486"/>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2000"/>
                                        <p:tgtEl>
                                          <p:spTgt spid="318484"/>
                                        </p:tgtEl>
                                      </p:cBhvr>
                                    </p:animEffect>
                                    <p:set>
                                      <p:cBhvr>
                                        <p:cTn id="20" dur="1" fill="hold">
                                          <p:stCondLst>
                                            <p:cond delay="1999"/>
                                          </p:stCondLst>
                                        </p:cTn>
                                        <p:tgtEl>
                                          <p:spTgt spid="318484"/>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318505"/>
                                        </p:tgtEl>
                                        <p:attrNameLst>
                                          <p:attrName>style.visibility</p:attrName>
                                        </p:attrNameLst>
                                      </p:cBhvr>
                                      <p:to>
                                        <p:strVal val="visible"/>
                                      </p:to>
                                    </p:set>
                                    <p:animEffect transition="in" filter="fade">
                                      <p:cBhvr>
                                        <p:cTn id="23" dur="2000"/>
                                        <p:tgtEl>
                                          <p:spTgt spid="318505"/>
                                        </p:tgtEl>
                                      </p:cBhvr>
                                    </p:animEffect>
                                  </p:childTnLst>
                                </p:cTn>
                              </p:par>
                            </p:childTnLst>
                          </p:cTn>
                        </p:par>
                        <p:par>
                          <p:cTn id="24" fill="hold" nodeType="afterGroup">
                            <p:stCondLst>
                              <p:cond delay="4000"/>
                            </p:stCondLst>
                            <p:childTnLst>
                              <p:par>
                                <p:cTn id="25" presetID="1" presetClass="entr" presetSubtype="0" fill="hold" grpId="0" nodeType="afterEffect">
                                  <p:stCondLst>
                                    <p:cond delay="100"/>
                                  </p:stCondLst>
                                  <p:childTnLst>
                                    <p:set>
                                      <p:cBhvr>
                                        <p:cTn id="26" dur="1" fill="hold">
                                          <p:stCondLst>
                                            <p:cond delay="499"/>
                                          </p:stCondLst>
                                        </p:cTn>
                                        <p:tgtEl>
                                          <p:spTgt spid="318508"/>
                                        </p:tgtEl>
                                        <p:attrNameLst>
                                          <p:attrName>style.visibility</p:attrName>
                                        </p:attrNameLst>
                                      </p:cBhvr>
                                      <p:to>
                                        <p:strVal val="visible"/>
                                      </p:to>
                                    </p:set>
                                  </p:childTnLst>
                                </p:cTn>
                              </p:par>
                              <p:par>
                                <p:cTn id="27" presetID="10" presetClass="exit" presetSubtype="0" fill="hold" nodeType="withEffect">
                                  <p:stCondLst>
                                    <p:cond delay="100"/>
                                  </p:stCondLst>
                                  <p:childTnLst>
                                    <p:animEffect transition="out" filter="fade">
                                      <p:cBhvr>
                                        <p:cTn id="28" dur="2000"/>
                                        <p:tgtEl>
                                          <p:spTgt spid="4"/>
                                        </p:tgtEl>
                                      </p:cBhvr>
                                    </p:animEffect>
                                    <p:set>
                                      <p:cBhvr>
                                        <p:cTn id="29" dur="1" fill="hold">
                                          <p:stCondLst>
                                            <p:cond delay="1999"/>
                                          </p:stCondLst>
                                        </p:cTn>
                                        <p:tgtEl>
                                          <p:spTgt spid="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2000"/>
                                        <p:tgtEl>
                                          <p:spTgt spid="318503"/>
                                        </p:tgtEl>
                                      </p:cBhvr>
                                    </p:animEffect>
                                    <p:set>
                                      <p:cBhvr>
                                        <p:cTn id="32" dur="1" fill="hold">
                                          <p:stCondLst>
                                            <p:cond delay="1999"/>
                                          </p:stCondLst>
                                        </p:cTn>
                                        <p:tgtEl>
                                          <p:spTgt spid="318503"/>
                                        </p:tgtEl>
                                        <p:attrNameLst>
                                          <p:attrName>style.visibility</p:attrName>
                                        </p:attrNameLst>
                                      </p:cBhvr>
                                      <p:to>
                                        <p:strVal val="hidden"/>
                                      </p:to>
                                    </p:set>
                                  </p:childTnLst>
                                </p:cTn>
                              </p:par>
                              <p:par>
                                <p:cTn id="33" presetID="0" presetClass="path" presetSubtype="0" accel="50000" decel="50000" fill="hold" grpId="1" nodeType="withEffect">
                                  <p:stCondLst>
                                    <p:cond delay="0"/>
                                  </p:stCondLst>
                                  <p:childTnLst>
                                    <p:animMotion origin="layout" path="M 0.0 0.0 L 0.0 -0.08403 " pathEditMode="relative" ptsTypes="AA">
                                      <p:cBhvr>
                                        <p:cTn id="34" dur="2000" fill="hold"/>
                                        <p:tgtEl>
                                          <p:spTgt spid="318505"/>
                                        </p:tgtEl>
                                        <p:attrNameLst>
                                          <p:attrName>ppt_x</p:attrName>
                                          <p:attrName>ppt_y</p:attrName>
                                        </p:attrNameLst>
                                      </p:cBhvr>
                                    </p:animMotion>
                                  </p:childTnLst>
                                </p:cTn>
                              </p:par>
                              <p:par>
                                <p:cTn id="35" presetID="10" presetClass="entr" presetSubtype="0" fill="hold" grpId="0" nodeType="withEffect">
                                  <p:stCondLst>
                                    <p:cond delay="0"/>
                                  </p:stCondLst>
                                  <p:childTnLst>
                                    <p:set>
                                      <p:cBhvr>
                                        <p:cTn id="36" dur="1" fill="hold">
                                          <p:stCondLst>
                                            <p:cond delay="0"/>
                                          </p:stCondLst>
                                        </p:cTn>
                                        <p:tgtEl>
                                          <p:spTgt spid="318507"/>
                                        </p:tgtEl>
                                        <p:attrNameLst>
                                          <p:attrName>style.visibility</p:attrName>
                                        </p:attrNameLst>
                                      </p:cBhvr>
                                      <p:to>
                                        <p:strVal val="visible"/>
                                      </p:to>
                                    </p:set>
                                    <p:animEffect transition="in" filter="fade">
                                      <p:cBhvr>
                                        <p:cTn id="37" dur="2000"/>
                                        <p:tgtEl>
                                          <p:spTgt spid="318507"/>
                                        </p:tgtEl>
                                      </p:cBhvr>
                                    </p:animEffect>
                                  </p:childTnLst>
                                </p:cTn>
                              </p:par>
                              <p:par>
                                <p:cTn id="38" presetID="10" presetClass="exit" presetSubtype="0" fill="hold" grpId="0" nodeType="withEffect">
                                  <p:stCondLst>
                                    <p:cond delay="0"/>
                                  </p:stCondLst>
                                  <p:childTnLst>
                                    <p:animEffect transition="out" filter="fade">
                                      <p:cBhvr>
                                        <p:cTn id="39" dur="2000"/>
                                        <p:tgtEl>
                                          <p:spTgt spid="318488"/>
                                        </p:tgtEl>
                                      </p:cBhvr>
                                    </p:animEffect>
                                    <p:set>
                                      <p:cBhvr>
                                        <p:cTn id="40" dur="1" fill="hold">
                                          <p:stCondLst>
                                            <p:cond delay="1999"/>
                                          </p:stCondLst>
                                        </p:cTn>
                                        <p:tgtEl>
                                          <p:spTgt spid="318488"/>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2000"/>
                                        <p:tgtEl>
                                          <p:spTgt spid="318487"/>
                                        </p:tgtEl>
                                      </p:cBhvr>
                                    </p:animEffect>
                                    <p:set>
                                      <p:cBhvr>
                                        <p:cTn id="43" dur="1" fill="hold">
                                          <p:stCondLst>
                                            <p:cond delay="1999"/>
                                          </p:stCondLst>
                                        </p:cTn>
                                        <p:tgtEl>
                                          <p:spTgt spid="318487"/>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318509"/>
                                        </p:tgtEl>
                                        <p:attrNameLst>
                                          <p:attrName>style.visibility</p:attrName>
                                        </p:attrNameLst>
                                      </p:cBhvr>
                                      <p:to>
                                        <p:strVal val="visible"/>
                                      </p:to>
                                    </p:set>
                                    <p:animEffect transition="in" filter="fade">
                                      <p:cBhvr>
                                        <p:cTn id="46" dur="2000"/>
                                        <p:tgtEl>
                                          <p:spTgt spid="318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4" grpId="0"/>
      <p:bldP spid="318486" grpId="0" animBg="1"/>
      <p:bldP spid="318487" grpId="0" animBg="1"/>
      <p:bldP spid="318488" grpId="0" animBg="1"/>
      <p:bldP spid="318503" grpId="0" animBg="1"/>
      <p:bldP spid="318503" grpId="1" animBg="1"/>
      <p:bldP spid="318505" grpId="0"/>
      <p:bldP spid="318505" grpId="1"/>
      <p:bldP spid="318507" grpId="0"/>
      <p:bldP spid="318508" grpId="0" animBg="1"/>
      <p:bldP spid="31850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a:bodyPr>
          <a:lstStyle/>
          <a:p>
            <a:r>
              <a:rPr lang="nl-NL" sz="3800"/>
              <a:t>Documentenflow</a:t>
            </a:r>
          </a:p>
        </p:txBody>
      </p:sp>
      <p:sp>
        <p:nvSpPr>
          <p:cNvPr id="76803" name="Content Placeholder 42"/>
          <p:cNvSpPr>
            <a:spLocks noGrp="1"/>
          </p:cNvSpPr>
          <p:nvPr>
            <p:ph sz="half" idx="1"/>
          </p:nvPr>
        </p:nvSpPr>
        <p:spPr/>
        <p:txBody>
          <a:bodyPr/>
          <a:lstStyle/>
          <a:p>
            <a:endParaRPr lang="nl-BE"/>
          </a:p>
        </p:txBody>
      </p:sp>
      <p:sp>
        <p:nvSpPr>
          <p:cNvPr id="76804" name="AutoShape 7"/>
          <p:cNvSpPr>
            <a:spLocks noChangeArrowheads="1"/>
          </p:cNvSpPr>
          <p:nvPr/>
        </p:nvSpPr>
        <p:spPr bwMode="auto">
          <a:xfrm>
            <a:off x="5402263" y="1989138"/>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76805" name="Text Box 11"/>
          <p:cNvSpPr txBox="1">
            <a:spLocks noChangeArrowheads="1"/>
          </p:cNvSpPr>
          <p:nvPr/>
        </p:nvSpPr>
        <p:spPr bwMode="auto">
          <a:xfrm>
            <a:off x="4144963" y="2103438"/>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b="1" u="sng"/>
              <a:t>Vertrek: </a:t>
            </a:r>
            <a:r>
              <a:rPr lang="nl-NL" sz="1000"/>
              <a:t>Automatische</a:t>
            </a:r>
          </a:p>
          <a:p>
            <a:pPr algn="ctr" eaLnBrk="1" hangingPunct="1"/>
            <a:r>
              <a:rPr lang="nl-NL" sz="1000"/>
              <a:t>Registratie op nr uitg.ft</a:t>
            </a:r>
            <a:endParaRPr lang="nl-NL"/>
          </a:p>
        </p:txBody>
      </p:sp>
      <p:sp>
        <p:nvSpPr>
          <p:cNvPr id="76806" name="Text Box 12"/>
          <p:cNvSpPr txBox="1">
            <a:spLocks noChangeArrowheads="1"/>
          </p:cNvSpPr>
          <p:nvPr/>
        </p:nvSpPr>
        <p:spPr bwMode="auto">
          <a:xfrm>
            <a:off x="5287963" y="2103438"/>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Verkoop</a:t>
            </a:r>
          </a:p>
          <a:p>
            <a:pPr algn="ctr" eaLnBrk="1" hangingPunct="1"/>
            <a:r>
              <a:rPr lang="nl-NL" sz="1000"/>
              <a:t>Journaal</a:t>
            </a:r>
            <a:endParaRPr lang="nl-NL"/>
          </a:p>
        </p:txBody>
      </p:sp>
      <p:grpSp>
        <p:nvGrpSpPr>
          <p:cNvPr id="76807" name="Group 13"/>
          <p:cNvGrpSpPr>
            <a:grpSpLocks/>
          </p:cNvGrpSpPr>
          <p:nvPr/>
        </p:nvGrpSpPr>
        <p:grpSpPr bwMode="auto">
          <a:xfrm>
            <a:off x="8181975" y="1773238"/>
            <a:ext cx="566738" cy="1257300"/>
            <a:chOff x="5917" y="13117"/>
            <a:chExt cx="893" cy="1980"/>
          </a:xfrm>
        </p:grpSpPr>
        <p:sp>
          <p:nvSpPr>
            <p:cNvPr id="76838" name="Rectangle 14"/>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76839" name="Freeform 15"/>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76840" name="Oval 16"/>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76841" name="Line 17"/>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6842" name="Line 18"/>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6808" name="Line 19"/>
          <p:cNvSpPr>
            <a:spLocks noChangeShapeType="1"/>
          </p:cNvSpPr>
          <p:nvPr/>
        </p:nvSpPr>
        <p:spPr bwMode="auto">
          <a:xfrm>
            <a:off x="3573463" y="2332038"/>
            <a:ext cx="18288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76809" name="Text Box 21"/>
          <p:cNvSpPr txBox="1">
            <a:spLocks noChangeArrowheads="1"/>
          </p:cNvSpPr>
          <p:nvPr/>
        </p:nvSpPr>
        <p:spPr bwMode="auto">
          <a:xfrm>
            <a:off x="8032750" y="2205038"/>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a:t>  VF</a:t>
            </a:r>
            <a:endParaRPr lang="nl-NL"/>
          </a:p>
        </p:txBody>
      </p:sp>
      <p:sp>
        <p:nvSpPr>
          <p:cNvPr id="76810" name="Line 25"/>
          <p:cNvSpPr>
            <a:spLocks noChangeShapeType="1"/>
          </p:cNvSpPr>
          <p:nvPr/>
        </p:nvSpPr>
        <p:spPr bwMode="auto">
          <a:xfrm flipH="1" flipV="1">
            <a:off x="1547813" y="2565400"/>
            <a:ext cx="1225550" cy="2159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76811" name="Line 26"/>
          <p:cNvSpPr>
            <a:spLocks noChangeShapeType="1"/>
          </p:cNvSpPr>
          <p:nvPr/>
        </p:nvSpPr>
        <p:spPr bwMode="auto">
          <a:xfrm flipH="1" flipV="1">
            <a:off x="2411413" y="2133600"/>
            <a:ext cx="360362" cy="64770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76812" name="Line 27"/>
          <p:cNvSpPr>
            <a:spLocks noChangeShapeType="1"/>
          </p:cNvSpPr>
          <p:nvPr/>
        </p:nvSpPr>
        <p:spPr bwMode="auto">
          <a:xfrm flipH="1" flipV="1">
            <a:off x="2124075" y="2276475"/>
            <a:ext cx="647700" cy="5048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76813" name="Text Box 28"/>
          <p:cNvSpPr txBox="1">
            <a:spLocks noChangeArrowheads="1"/>
          </p:cNvSpPr>
          <p:nvPr/>
        </p:nvSpPr>
        <p:spPr bwMode="auto">
          <a:xfrm>
            <a:off x="509588" y="2085975"/>
            <a:ext cx="1614487"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 Rek. verk.activa</a:t>
            </a:r>
          </a:p>
          <a:p>
            <a:pPr eaLnBrk="1" hangingPunct="1"/>
            <a:endParaRPr lang="nl-NL"/>
          </a:p>
        </p:txBody>
      </p:sp>
      <p:sp>
        <p:nvSpPr>
          <p:cNvPr id="76814" name="Text Box 29"/>
          <p:cNvSpPr txBox="1">
            <a:spLocks noChangeArrowheads="1"/>
          </p:cNvSpPr>
          <p:nvPr/>
        </p:nvSpPr>
        <p:spPr bwMode="auto">
          <a:xfrm>
            <a:off x="509588" y="2428875"/>
            <a:ext cx="10382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Klantenrek.</a:t>
            </a:r>
            <a:endParaRPr lang="nl-NL"/>
          </a:p>
        </p:txBody>
      </p:sp>
      <p:sp>
        <p:nvSpPr>
          <p:cNvPr id="76815" name="Text Box 30"/>
          <p:cNvSpPr txBox="1">
            <a:spLocks noChangeArrowheads="1"/>
          </p:cNvSpPr>
          <p:nvPr/>
        </p:nvSpPr>
        <p:spPr bwMode="auto">
          <a:xfrm>
            <a:off x="509588" y="1743075"/>
            <a:ext cx="21177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Algemene rekening: Opbr.</a:t>
            </a:r>
            <a:endParaRPr lang="nl-NL"/>
          </a:p>
        </p:txBody>
      </p:sp>
      <p:sp>
        <p:nvSpPr>
          <p:cNvPr id="76816" name="Rectangle 31"/>
          <p:cNvSpPr>
            <a:spLocks noChangeArrowheads="1"/>
          </p:cNvSpPr>
          <p:nvPr/>
        </p:nvSpPr>
        <p:spPr bwMode="auto">
          <a:xfrm>
            <a:off x="323850" y="1628775"/>
            <a:ext cx="2476500" cy="12954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76817" name="AutoShape 42"/>
          <p:cNvSpPr>
            <a:spLocks noChangeArrowheads="1"/>
          </p:cNvSpPr>
          <p:nvPr/>
        </p:nvSpPr>
        <p:spPr bwMode="auto">
          <a:xfrm>
            <a:off x="6156325" y="692150"/>
            <a:ext cx="1944688" cy="2528888"/>
          </a:xfrm>
          <a:prstGeom prst="foldedCorner">
            <a:avLst>
              <a:gd name="adj" fmla="val 12500"/>
            </a:avLst>
          </a:prstGeom>
          <a:solidFill>
            <a:srgbClr val="FFFF99"/>
          </a:solidFill>
          <a:ln w="19050">
            <a:solidFill>
              <a:srgbClr val="000000"/>
            </a:solidFill>
            <a:round/>
            <a:headEnd/>
            <a:tailEnd/>
          </a:ln>
        </p:spPr>
        <p:txBody>
          <a:bodyPr/>
          <a:lstStyle/>
          <a:p>
            <a:endParaRPr lang="nl-BE"/>
          </a:p>
        </p:txBody>
      </p:sp>
      <p:sp>
        <p:nvSpPr>
          <p:cNvPr id="76818" name="Text Box 43"/>
          <p:cNvSpPr txBox="1">
            <a:spLocks noChangeArrowheads="1"/>
          </p:cNvSpPr>
          <p:nvPr/>
        </p:nvSpPr>
        <p:spPr bwMode="auto">
          <a:xfrm>
            <a:off x="6732588" y="1052513"/>
            <a:ext cx="15128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Aan Mevr. K.Clijsters</a:t>
            </a:r>
          </a:p>
          <a:p>
            <a:pPr eaLnBrk="1" hangingPunct="1"/>
            <a:r>
              <a:rPr lang="nl-BE" sz="800"/>
              <a:t>S. Appelmansstraat 24</a:t>
            </a:r>
          </a:p>
          <a:p>
            <a:pPr eaLnBrk="1" hangingPunct="1"/>
            <a:r>
              <a:rPr lang="nl-BE" sz="800"/>
              <a:t>Lummen</a:t>
            </a:r>
            <a:endParaRPr lang="nl-NL" sz="800"/>
          </a:p>
        </p:txBody>
      </p:sp>
      <p:sp>
        <p:nvSpPr>
          <p:cNvPr id="76819" name="Line 44"/>
          <p:cNvSpPr>
            <a:spLocks noChangeShapeType="1"/>
          </p:cNvSpPr>
          <p:nvPr/>
        </p:nvSpPr>
        <p:spPr bwMode="auto">
          <a:xfrm flipV="1">
            <a:off x="2771775" y="2349500"/>
            <a:ext cx="792163" cy="431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6820" name="Text Box 41"/>
          <p:cNvSpPr txBox="1">
            <a:spLocks noChangeArrowheads="1"/>
          </p:cNvSpPr>
          <p:nvPr/>
        </p:nvSpPr>
        <p:spPr bwMode="auto">
          <a:xfrm>
            <a:off x="6443663" y="1700213"/>
            <a:ext cx="15128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dirty="0"/>
              <a:t>1 x </a:t>
            </a:r>
            <a:r>
              <a:rPr lang="nl-BE" sz="1000" dirty="0" err="1"/>
              <a:t>sloefkes</a:t>
            </a:r>
            <a:r>
              <a:rPr lang="nl-BE" sz="1000" dirty="0"/>
              <a:t>       125</a:t>
            </a:r>
          </a:p>
          <a:p>
            <a:pPr eaLnBrk="1" hangingPunct="1"/>
            <a:r>
              <a:rPr lang="nl-BE" sz="1000" dirty="0"/>
              <a:t>2 x kousen         250</a:t>
            </a:r>
          </a:p>
          <a:p>
            <a:pPr eaLnBrk="1" hangingPunct="1"/>
            <a:r>
              <a:rPr lang="nl-BE" sz="1000" dirty="0"/>
              <a:t>1 x </a:t>
            </a:r>
            <a:r>
              <a:rPr lang="nl-BE" sz="1000" dirty="0" err="1"/>
              <a:t>shoes</a:t>
            </a:r>
            <a:r>
              <a:rPr lang="nl-BE" sz="1000" dirty="0"/>
              <a:t>           625</a:t>
            </a:r>
          </a:p>
          <a:p>
            <a:pPr eaLnBrk="1" hangingPunct="1"/>
            <a:r>
              <a:rPr lang="nl-BE" sz="1000" dirty="0"/>
              <a:t>                          ____</a:t>
            </a:r>
          </a:p>
          <a:p>
            <a:pPr eaLnBrk="1" hangingPunct="1"/>
            <a:r>
              <a:rPr lang="nl-BE" sz="1000" dirty="0"/>
              <a:t>	            1000</a:t>
            </a:r>
          </a:p>
          <a:p>
            <a:pPr eaLnBrk="1" hangingPunct="1"/>
            <a:r>
              <a:rPr lang="nl-BE" sz="1000" dirty="0"/>
              <a:t>BTW 21%	  210</a:t>
            </a:r>
          </a:p>
          <a:p>
            <a:pPr eaLnBrk="1" hangingPunct="1"/>
            <a:r>
              <a:rPr lang="nl-BE" sz="1000" dirty="0"/>
              <a:t>         		____</a:t>
            </a:r>
          </a:p>
          <a:p>
            <a:pPr eaLnBrk="1" hangingPunct="1"/>
            <a:r>
              <a:rPr lang="nl-BE" sz="1000" dirty="0"/>
              <a:t>		1210</a:t>
            </a:r>
            <a:endParaRPr lang="nl-NL" sz="1000" dirty="0"/>
          </a:p>
        </p:txBody>
      </p:sp>
      <p:sp>
        <p:nvSpPr>
          <p:cNvPr id="76821" name="Text Box 40"/>
          <p:cNvSpPr txBox="1">
            <a:spLocks noChangeArrowheads="1"/>
          </p:cNvSpPr>
          <p:nvPr/>
        </p:nvSpPr>
        <p:spPr bwMode="auto">
          <a:xfrm>
            <a:off x="6346825" y="661988"/>
            <a:ext cx="1512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a:t>BVBA SPORTSHOE</a:t>
            </a:r>
            <a:endParaRPr lang="nl-NL" sz="1000"/>
          </a:p>
          <a:p>
            <a:pPr algn="ctr" eaLnBrk="1" hangingPunct="1"/>
            <a:r>
              <a:rPr lang="nl-NL" sz="1000" b="1" u="sng"/>
              <a:t>FACTUUR</a:t>
            </a:r>
            <a:endParaRPr lang="nl-NL" b="1" u="sng"/>
          </a:p>
        </p:txBody>
      </p:sp>
      <p:sp>
        <p:nvSpPr>
          <p:cNvPr id="319533" name="Oval 45"/>
          <p:cNvSpPr>
            <a:spLocks noChangeArrowheads="1"/>
          </p:cNvSpPr>
          <p:nvPr/>
        </p:nvSpPr>
        <p:spPr bwMode="auto">
          <a:xfrm>
            <a:off x="6659563" y="981075"/>
            <a:ext cx="1584325" cy="576263"/>
          </a:xfrm>
          <a:prstGeom prst="ellipse">
            <a:avLst/>
          </a:prstGeom>
          <a:noFill/>
          <a:ln w="31750">
            <a:solidFill>
              <a:srgbClr val="2515F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319534" name="Oval 46"/>
          <p:cNvSpPr>
            <a:spLocks noChangeArrowheads="1"/>
          </p:cNvSpPr>
          <p:nvPr/>
        </p:nvSpPr>
        <p:spPr bwMode="auto">
          <a:xfrm>
            <a:off x="395288" y="2420938"/>
            <a:ext cx="1152525" cy="360362"/>
          </a:xfrm>
          <a:prstGeom prst="ellipse">
            <a:avLst/>
          </a:prstGeom>
          <a:noFill/>
          <a:ln w="31750">
            <a:solidFill>
              <a:srgbClr val="2515F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319535" name="Line 47"/>
          <p:cNvSpPr>
            <a:spLocks noChangeShapeType="1"/>
          </p:cNvSpPr>
          <p:nvPr/>
        </p:nvSpPr>
        <p:spPr bwMode="auto">
          <a:xfrm flipH="1">
            <a:off x="1476375" y="1341438"/>
            <a:ext cx="5256213" cy="1223962"/>
          </a:xfrm>
          <a:prstGeom prst="line">
            <a:avLst/>
          </a:prstGeom>
          <a:noFill/>
          <a:ln w="19050">
            <a:solidFill>
              <a:srgbClr val="2515F5"/>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
        <p:nvSpPr>
          <p:cNvPr id="319536" name="Oval 48"/>
          <p:cNvSpPr>
            <a:spLocks noChangeArrowheads="1"/>
          </p:cNvSpPr>
          <p:nvPr/>
        </p:nvSpPr>
        <p:spPr bwMode="auto">
          <a:xfrm>
            <a:off x="7235825" y="2276475"/>
            <a:ext cx="720725" cy="288925"/>
          </a:xfrm>
          <a:prstGeom prst="ellipse">
            <a:avLst/>
          </a:prstGeom>
          <a:noFill/>
          <a:ln w="3175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319537" name="Line 49"/>
          <p:cNvSpPr>
            <a:spLocks noChangeShapeType="1"/>
          </p:cNvSpPr>
          <p:nvPr/>
        </p:nvSpPr>
        <p:spPr bwMode="auto">
          <a:xfrm flipH="1" flipV="1">
            <a:off x="2555875" y="1916113"/>
            <a:ext cx="4679950" cy="504825"/>
          </a:xfrm>
          <a:prstGeom prst="line">
            <a:avLst/>
          </a:prstGeom>
          <a:noFill/>
          <a:ln w="19050">
            <a:solidFill>
              <a:srgbClr val="FF00FF"/>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
        <p:nvSpPr>
          <p:cNvPr id="319538" name="Oval 50"/>
          <p:cNvSpPr>
            <a:spLocks noChangeArrowheads="1"/>
          </p:cNvSpPr>
          <p:nvPr/>
        </p:nvSpPr>
        <p:spPr bwMode="auto">
          <a:xfrm>
            <a:off x="468313" y="1700213"/>
            <a:ext cx="2087562" cy="360362"/>
          </a:xfrm>
          <a:prstGeom prst="ellipse">
            <a:avLst/>
          </a:prstGeom>
          <a:noFill/>
          <a:ln w="3175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319539" name="Oval 51"/>
          <p:cNvSpPr>
            <a:spLocks noChangeArrowheads="1"/>
          </p:cNvSpPr>
          <p:nvPr/>
        </p:nvSpPr>
        <p:spPr bwMode="auto">
          <a:xfrm>
            <a:off x="7235825" y="2708275"/>
            <a:ext cx="647700" cy="288925"/>
          </a:xfrm>
          <a:prstGeom prst="ellipse">
            <a:avLst/>
          </a:prstGeom>
          <a:noFill/>
          <a:ln w="31750">
            <a:solidFill>
              <a:srgbClr val="2515F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319540" name="Line 52"/>
          <p:cNvSpPr>
            <a:spLocks noChangeShapeType="1"/>
          </p:cNvSpPr>
          <p:nvPr/>
        </p:nvSpPr>
        <p:spPr bwMode="auto">
          <a:xfrm flipH="1" flipV="1">
            <a:off x="1547813" y="2636838"/>
            <a:ext cx="5688012" cy="215900"/>
          </a:xfrm>
          <a:prstGeom prst="line">
            <a:avLst/>
          </a:prstGeom>
          <a:noFill/>
          <a:ln w="19050">
            <a:solidFill>
              <a:srgbClr val="2515F5"/>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 name="Group 56"/>
          <p:cNvGrpSpPr>
            <a:grpSpLocks/>
          </p:cNvGrpSpPr>
          <p:nvPr/>
        </p:nvGrpSpPr>
        <p:grpSpPr bwMode="auto">
          <a:xfrm>
            <a:off x="2589213" y="3349625"/>
            <a:ext cx="2860675" cy="942975"/>
            <a:chOff x="1631" y="2110"/>
            <a:chExt cx="1802" cy="594"/>
          </a:xfrm>
        </p:grpSpPr>
        <p:sp>
          <p:nvSpPr>
            <p:cNvPr id="76835" name="Line 53"/>
            <p:cNvSpPr>
              <a:spLocks noChangeShapeType="1"/>
            </p:cNvSpPr>
            <p:nvPr/>
          </p:nvSpPr>
          <p:spPr bwMode="auto">
            <a:xfrm>
              <a:off x="1655" y="2296"/>
              <a:ext cx="16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6836" name="Line 54"/>
            <p:cNvSpPr>
              <a:spLocks noChangeShapeType="1"/>
            </p:cNvSpPr>
            <p:nvPr/>
          </p:nvSpPr>
          <p:spPr bwMode="auto">
            <a:xfrm>
              <a:off x="2472" y="2296"/>
              <a:ext cx="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6837" name="Text Box 55"/>
            <p:cNvSpPr txBox="1">
              <a:spLocks noChangeArrowheads="1"/>
            </p:cNvSpPr>
            <p:nvPr/>
          </p:nvSpPr>
          <p:spPr bwMode="auto">
            <a:xfrm>
              <a:off x="1631" y="2110"/>
              <a:ext cx="180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800"/>
                <a:t>Act.        Balans         Pas.</a:t>
              </a:r>
              <a:endParaRPr lang="nl-NL" sz="1800"/>
            </a:p>
          </p:txBody>
        </p:sp>
      </p:grpSp>
      <p:grpSp>
        <p:nvGrpSpPr>
          <p:cNvPr id="4" name="Group 61"/>
          <p:cNvGrpSpPr>
            <a:grpSpLocks/>
          </p:cNvGrpSpPr>
          <p:nvPr/>
        </p:nvGrpSpPr>
        <p:grpSpPr bwMode="auto">
          <a:xfrm>
            <a:off x="2555875" y="4508500"/>
            <a:ext cx="2843213" cy="942975"/>
            <a:chOff x="1610" y="2840"/>
            <a:chExt cx="1791" cy="594"/>
          </a:xfrm>
        </p:grpSpPr>
        <p:sp>
          <p:nvSpPr>
            <p:cNvPr id="76832" name="Line 58"/>
            <p:cNvSpPr>
              <a:spLocks noChangeShapeType="1"/>
            </p:cNvSpPr>
            <p:nvPr/>
          </p:nvSpPr>
          <p:spPr bwMode="auto">
            <a:xfrm>
              <a:off x="1634" y="3026"/>
              <a:ext cx="16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6833" name="Line 59"/>
            <p:cNvSpPr>
              <a:spLocks noChangeShapeType="1"/>
            </p:cNvSpPr>
            <p:nvPr/>
          </p:nvSpPr>
          <p:spPr bwMode="auto">
            <a:xfrm>
              <a:off x="2451" y="3026"/>
              <a:ext cx="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6834" name="Text Box 60"/>
            <p:cNvSpPr txBox="1">
              <a:spLocks noChangeArrowheads="1"/>
            </p:cNvSpPr>
            <p:nvPr/>
          </p:nvSpPr>
          <p:spPr bwMode="auto">
            <a:xfrm>
              <a:off x="1610" y="2840"/>
              <a:ext cx="17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800"/>
                <a:t>Debet       R.R.       Credit</a:t>
              </a:r>
              <a:endParaRPr lang="nl-NL" sz="1800"/>
            </a:p>
          </p:txBody>
        </p:sp>
      </p:grpSp>
    </p:spTree>
    <p:extLst>
      <p:ext uri="{BB962C8B-B14F-4D97-AF65-F5344CB8AC3E}">
        <p14:creationId xmlns:p14="http://schemas.microsoft.com/office/powerpoint/2010/main" val="4190571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9533"/>
                                        </p:tgtEl>
                                        <p:attrNameLst>
                                          <p:attrName>style.visibility</p:attrName>
                                        </p:attrNameLst>
                                      </p:cBhvr>
                                      <p:to>
                                        <p:strVal val="visible"/>
                                      </p:to>
                                    </p:set>
                                    <p:animEffect transition="in" filter="fade">
                                      <p:cBhvr>
                                        <p:cTn id="7" dur="2000"/>
                                        <p:tgtEl>
                                          <p:spTgt spid="319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9534"/>
                                        </p:tgtEl>
                                        <p:attrNameLst>
                                          <p:attrName>style.visibility</p:attrName>
                                        </p:attrNameLst>
                                      </p:cBhvr>
                                      <p:to>
                                        <p:strVal val="visible"/>
                                      </p:to>
                                    </p:set>
                                    <p:animEffect transition="in" filter="fade">
                                      <p:cBhvr>
                                        <p:cTn id="12" dur="2000"/>
                                        <p:tgtEl>
                                          <p:spTgt spid="3195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9535"/>
                                        </p:tgtEl>
                                        <p:attrNameLst>
                                          <p:attrName>style.visibility</p:attrName>
                                        </p:attrNameLst>
                                      </p:cBhvr>
                                      <p:to>
                                        <p:strVal val="visible"/>
                                      </p:to>
                                    </p:set>
                                    <p:animEffect transition="in" filter="fade">
                                      <p:cBhvr>
                                        <p:cTn id="15" dur="2000"/>
                                        <p:tgtEl>
                                          <p:spTgt spid="31953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9536"/>
                                        </p:tgtEl>
                                        <p:attrNameLst>
                                          <p:attrName>style.visibility</p:attrName>
                                        </p:attrNameLst>
                                      </p:cBhvr>
                                      <p:to>
                                        <p:strVal val="visible"/>
                                      </p:to>
                                    </p:set>
                                    <p:animEffect transition="in" filter="fade">
                                      <p:cBhvr>
                                        <p:cTn id="20" dur="2000"/>
                                        <p:tgtEl>
                                          <p:spTgt spid="31953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9538"/>
                                        </p:tgtEl>
                                        <p:attrNameLst>
                                          <p:attrName>style.visibility</p:attrName>
                                        </p:attrNameLst>
                                      </p:cBhvr>
                                      <p:to>
                                        <p:strVal val="visible"/>
                                      </p:to>
                                    </p:set>
                                    <p:animEffect transition="in" filter="fade">
                                      <p:cBhvr>
                                        <p:cTn id="25" dur="2000"/>
                                        <p:tgtEl>
                                          <p:spTgt spid="3195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9537"/>
                                        </p:tgtEl>
                                        <p:attrNameLst>
                                          <p:attrName>style.visibility</p:attrName>
                                        </p:attrNameLst>
                                      </p:cBhvr>
                                      <p:to>
                                        <p:strVal val="visible"/>
                                      </p:to>
                                    </p:set>
                                    <p:animEffect transition="in" filter="fade">
                                      <p:cBhvr>
                                        <p:cTn id="28" dur="2000"/>
                                        <p:tgtEl>
                                          <p:spTgt spid="31953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9539"/>
                                        </p:tgtEl>
                                        <p:attrNameLst>
                                          <p:attrName>style.visibility</p:attrName>
                                        </p:attrNameLst>
                                      </p:cBhvr>
                                      <p:to>
                                        <p:strVal val="visible"/>
                                      </p:to>
                                    </p:set>
                                    <p:animEffect transition="in" filter="fade">
                                      <p:cBhvr>
                                        <p:cTn id="33" dur="2000"/>
                                        <p:tgtEl>
                                          <p:spTgt spid="31953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19540"/>
                                        </p:tgtEl>
                                        <p:attrNameLst>
                                          <p:attrName>style.visibility</p:attrName>
                                        </p:attrNameLst>
                                      </p:cBhvr>
                                      <p:to>
                                        <p:strVal val="visible"/>
                                      </p:to>
                                    </p:set>
                                    <p:animEffect transition="in" filter="fade">
                                      <p:cBhvr>
                                        <p:cTn id="38" dur="2000"/>
                                        <p:tgtEl>
                                          <p:spTgt spid="31954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2000"/>
                                        <p:tgtEl>
                                          <p:spTgt spid="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533" grpId="0" animBg="1"/>
      <p:bldP spid="319534" grpId="0" animBg="1"/>
      <p:bldP spid="319535" grpId="0" animBg="1"/>
      <p:bldP spid="319536" grpId="0" animBg="1"/>
      <p:bldP spid="319537" grpId="0" animBg="1"/>
      <p:bldP spid="319538" grpId="0" animBg="1"/>
      <p:bldP spid="319539" grpId="0" animBg="1"/>
      <p:bldP spid="31954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r>
              <a:rPr lang="nl-NL" sz="3800"/>
              <a:t>Documentenflow</a:t>
            </a:r>
          </a:p>
        </p:txBody>
      </p:sp>
      <p:sp>
        <p:nvSpPr>
          <p:cNvPr id="77827" name="Content Placeholder 49"/>
          <p:cNvSpPr>
            <a:spLocks noGrp="1"/>
          </p:cNvSpPr>
          <p:nvPr>
            <p:ph sz="half" idx="1"/>
          </p:nvPr>
        </p:nvSpPr>
        <p:spPr/>
        <p:txBody>
          <a:bodyPr/>
          <a:lstStyle/>
          <a:p>
            <a:endParaRPr lang="nl-BE"/>
          </a:p>
        </p:txBody>
      </p:sp>
      <p:sp>
        <p:nvSpPr>
          <p:cNvPr id="77828" name="AutoShape 4"/>
          <p:cNvSpPr>
            <a:spLocks noChangeArrowheads="1"/>
          </p:cNvSpPr>
          <p:nvPr/>
        </p:nvSpPr>
        <p:spPr bwMode="auto">
          <a:xfrm>
            <a:off x="5402263" y="1989138"/>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77829" name="Text Box 5"/>
          <p:cNvSpPr txBox="1">
            <a:spLocks noChangeArrowheads="1"/>
          </p:cNvSpPr>
          <p:nvPr/>
        </p:nvSpPr>
        <p:spPr bwMode="auto">
          <a:xfrm>
            <a:off x="4144963" y="2103438"/>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b="1" u="sng"/>
              <a:t>Vertrek: </a:t>
            </a:r>
            <a:r>
              <a:rPr lang="nl-NL" sz="1000"/>
              <a:t>Automatische</a:t>
            </a:r>
          </a:p>
          <a:p>
            <a:pPr algn="ctr" eaLnBrk="1" hangingPunct="1"/>
            <a:r>
              <a:rPr lang="nl-NL" sz="1000"/>
              <a:t>Registratie op nr uitg.ft</a:t>
            </a:r>
            <a:endParaRPr lang="nl-NL"/>
          </a:p>
        </p:txBody>
      </p:sp>
      <p:sp>
        <p:nvSpPr>
          <p:cNvPr id="77830" name="Text Box 6"/>
          <p:cNvSpPr txBox="1">
            <a:spLocks noChangeArrowheads="1"/>
          </p:cNvSpPr>
          <p:nvPr/>
        </p:nvSpPr>
        <p:spPr bwMode="auto">
          <a:xfrm>
            <a:off x="5287963" y="2103438"/>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Verkoop</a:t>
            </a:r>
          </a:p>
          <a:p>
            <a:pPr algn="ctr" eaLnBrk="1" hangingPunct="1"/>
            <a:r>
              <a:rPr lang="nl-NL" sz="1000"/>
              <a:t>Journaal</a:t>
            </a:r>
            <a:endParaRPr lang="nl-NL"/>
          </a:p>
        </p:txBody>
      </p:sp>
      <p:grpSp>
        <p:nvGrpSpPr>
          <p:cNvPr id="77831" name="Group 7"/>
          <p:cNvGrpSpPr>
            <a:grpSpLocks/>
          </p:cNvGrpSpPr>
          <p:nvPr/>
        </p:nvGrpSpPr>
        <p:grpSpPr bwMode="auto">
          <a:xfrm>
            <a:off x="8181975" y="1773238"/>
            <a:ext cx="566738" cy="1257300"/>
            <a:chOff x="5917" y="13117"/>
            <a:chExt cx="893" cy="1980"/>
          </a:xfrm>
        </p:grpSpPr>
        <p:sp>
          <p:nvSpPr>
            <p:cNvPr id="77869" name="Rectangle 8"/>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77870" name="Freeform 9"/>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77871" name="Oval 10"/>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77872" name="Line 11"/>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7873" name="Line 12"/>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7832" name="Line 13"/>
          <p:cNvSpPr>
            <a:spLocks noChangeShapeType="1"/>
          </p:cNvSpPr>
          <p:nvPr/>
        </p:nvSpPr>
        <p:spPr bwMode="auto">
          <a:xfrm>
            <a:off x="3573463" y="2332038"/>
            <a:ext cx="18288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77833" name="Text Box 14"/>
          <p:cNvSpPr txBox="1">
            <a:spLocks noChangeArrowheads="1"/>
          </p:cNvSpPr>
          <p:nvPr/>
        </p:nvSpPr>
        <p:spPr bwMode="auto">
          <a:xfrm>
            <a:off x="8032750" y="2205038"/>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a:t>  VF</a:t>
            </a:r>
            <a:endParaRPr lang="nl-NL"/>
          </a:p>
        </p:txBody>
      </p:sp>
      <p:sp>
        <p:nvSpPr>
          <p:cNvPr id="77834" name="Line 15"/>
          <p:cNvSpPr>
            <a:spLocks noChangeShapeType="1"/>
          </p:cNvSpPr>
          <p:nvPr/>
        </p:nvSpPr>
        <p:spPr bwMode="auto">
          <a:xfrm flipH="1" flipV="1">
            <a:off x="1547813" y="2565400"/>
            <a:ext cx="1225550" cy="2159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77835" name="Line 16"/>
          <p:cNvSpPr>
            <a:spLocks noChangeShapeType="1"/>
          </p:cNvSpPr>
          <p:nvPr/>
        </p:nvSpPr>
        <p:spPr bwMode="auto">
          <a:xfrm flipH="1" flipV="1">
            <a:off x="2411413" y="2133600"/>
            <a:ext cx="360362" cy="64770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77836" name="Line 17"/>
          <p:cNvSpPr>
            <a:spLocks noChangeShapeType="1"/>
          </p:cNvSpPr>
          <p:nvPr/>
        </p:nvSpPr>
        <p:spPr bwMode="auto">
          <a:xfrm flipH="1" flipV="1">
            <a:off x="2124075" y="2276475"/>
            <a:ext cx="647700" cy="5048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77837" name="Text Box 18"/>
          <p:cNvSpPr txBox="1">
            <a:spLocks noChangeArrowheads="1"/>
          </p:cNvSpPr>
          <p:nvPr/>
        </p:nvSpPr>
        <p:spPr bwMode="auto">
          <a:xfrm>
            <a:off x="509588" y="2085975"/>
            <a:ext cx="1614487"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 Rek. verk.activa</a:t>
            </a:r>
          </a:p>
          <a:p>
            <a:pPr eaLnBrk="1" hangingPunct="1"/>
            <a:endParaRPr lang="nl-NL"/>
          </a:p>
        </p:txBody>
      </p:sp>
      <p:sp>
        <p:nvSpPr>
          <p:cNvPr id="77838" name="Text Box 19"/>
          <p:cNvSpPr txBox="1">
            <a:spLocks noChangeArrowheads="1"/>
          </p:cNvSpPr>
          <p:nvPr/>
        </p:nvSpPr>
        <p:spPr bwMode="auto">
          <a:xfrm>
            <a:off x="509588" y="2428875"/>
            <a:ext cx="10382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Klantenrek.</a:t>
            </a:r>
            <a:endParaRPr lang="nl-NL"/>
          </a:p>
        </p:txBody>
      </p:sp>
      <p:sp>
        <p:nvSpPr>
          <p:cNvPr id="77839" name="Text Box 20"/>
          <p:cNvSpPr txBox="1">
            <a:spLocks noChangeArrowheads="1"/>
          </p:cNvSpPr>
          <p:nvPr/>
        </p:nvSpPr>
        <p:spPr bwMode="auto">
          <a:xfrm>
            <a:off x="509588" y="1743075"/>
            <a:ext cx="21177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Algemene rekening: Opbr.</a:t>
            </a:r>
            <a:endParaRPr lang="nl-NL"/>
          </a:p>
        </p:txBody>
      </p:sp>
      <p:sp>
        <p:nvSpPr>
          <p:cNvPr id="77840" name="Rectangle 21"/>
          <p:cNvSpPr>
            <a:spLocks noChangeArrowheads="1"/>
          </p:cNvSpPr>
          <p:nvPr/>
        </p:nvSpPr>
        <p:spPr bwMode="auto">
          <a:xfrm>
            <a:off x="323850" y="1628775"/>
            <a:ext cx="2476500" cy="12954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77841" name="AutoShape 22"/>
          <p:cNvSpPr>
            <a:spLocks noChangeArrowheads="1"/>
          </p:cNvSpPr>
          <p:nvPr/>
        </p:nvSpPr>
        <p:spPr bwMode="auto">
          <a:xfrm>
            <a:off x="6156325" y="692150"/>
            <a:ext cx="1944688" cy="2528888"/>
          </a:xfrm>
          <a:prstGeom prst="foldedCorner">
            <a:avLst>
              <a:gd name="adj" fmla="val 12500"/>
            </a:avLst>
          </a:prstGeom>
          <a:solidFill>
            <a:srgbClr val="FFFF99"/>
          </a:solidFill>
          <a:ln w="19050">
            <a:solidFill>
              <a:srgbClr val="000000"/>
            </a:solidFill>
            <a:round/>
            <a:headEnd/>
            <a:tailEnd/>
          </a:ln>
        </p:spPr>
        <p:txBody>
          <a:bodyPr/>
          <a:lstStyle/>
          <a:p>
            <a:endParaRPr lang="nl-BE"/>
          </a:p>
        </p:txBody>
      </p:sp>
      <p:sp>
        <p:nvSpPr>
          <p:cNvPr id="77842" name="Text Box 23"/>
          <p:cNvSpPr txBox="1">
            <a:spLocks noChangeArrowheads="1"/>
          </p:cNvSpPr>
          <p:nvPr/>
        </p:nvSpPr>
        <p:spPr bwMode="auto">
          <a:xfrm>
            <a:off x="6804025" y="1052513"/>
            <a:ext cx="15128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Aan Mevr. K. Clijsters</a:t>
            </a:r>
          </a:p>
          <a:p>
            <a:pPr eaLnBrk="1" hangingPunct="1"/>
            <a:r>
              <a:rPr lang="nl-BE" sz="800"/>
              <a:t>S. Appelmansstraat 24</a:t>
            </a:r>
          </a:p>
          <a:p>
            <a:pPr eaLnBrk="1" hangingPunct="1"/>
            <a:r>
              <a:rPr lang="nl-BE" sz="800"/>
              <a:t>Lummen</a:t>
            </a:r>
            <a:endParaRPr lang="nl-NL" sz="800"/>
          </a:p>
        </p:txBody>
      </p:sp>
      <p:sp>
        <p:nvSpPr>
          <p:cNvPr id="77843" name="Line 24"/>
          <p:cNvSpPr>
            <a:spLocks noChangeShapeType="1"/>
          </p:cNvSpPr>
          <p:nvPr/>
        </p:nvSpPr>
        <p:spPr bwMode="auto">
          <a:xfrm flipV="1">
            <a:off x="2771775" y="2349500"/>
            <a:ext cx="792163" cy="431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7844" name="Text Box 25"/>
          <p:cNvSpPr txBox="1">
            <a:spLocks noChangeArrowheads="1"/>
          </p:cNvSpPr>
          <p:nvPr/>
        </p:nvSpPr>
        <p:spPr bwMode="auto">
          <a:xfrm>
            <a:off x="6443663" y="1700213"/>
            <a:ext cx="15128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1 x sloefkes       125</a:t>
            </a:r>
          </a:p>
          <a:p>
            <a:pPr eaLnBrk="1" hangingPunct="1"/>
            <a:r>
              <a:rPr lang="nl-BE" sz="1000"/>
              <a:t>2 x kousen         250</a:t>
            </a:r>
          </a:p>
          <a:p>
            <a:pPr eaLnBrk="1" hangingPunct="1"/>
            <a:r>
              <a:rPr lang="nl-BE" sz="1000"/>
              <a:t>1 x shoes           625</a:t>
            </a:r>
          </a:p>
          <a:p>
            <a:pPr eaLnBrk="1" hangingPunct="1"/>
            <a:r>
              <a:rPr lang="nl-BE" sz="1000"/>
              <a:t>                          ____</a:t>
            </a:r>
          </a:p>
          <a:p>
            <a:pPr eaLnBrk="1" hangingPunct="1"/>
            <a:r>
              <a:rPr lang="nl-BE" sz="1000"/>
              <a:t>	1000</a:t>
            </a:r>
          </a:p>
          <a:p>
            <a:pPr eaLnBrk="1" hangingPunct="1"/>
            <a:r>
              <a:rPr lang="nl-BE" sz="1000"/>
              <a:t>BTW 21%	  210</a:t>
            </a:r>
          </a:p>
          <a:p>
            <a:pPr eaLnBrk="1" hangingPunct="1"/>
            <a:r>
              <a:rPr lang="nl-BE" sz="1000"/>
              <a:t>	____</a:t>
            </a:r>
          </a:p>
          <a:p>
            <a:pPr eaLnBrk="1" hangingPunct="1"/>
            <a:r>
              <a:rPr lang="nl-BE" sz="1000"/>
              <a:t>	1210</a:t>
            </a:r>
            <a:endParaRPr lang="nl-NL" sz="1000"/>
          </a:p>
        </p:txBody>
      </p:sp>
      <p:sp>
        <p:nvSpPr>
          <p:cNvPr id="77845" name="Text Box 26"/>
          <p:cNvSpPr txBox="1">
            <a:spLocks noChangeArrowheads="1"/>
          </p:cNvSpPr>
          <p:nvPr/>
        </p:nvSpPr>
        <p:spPr bwMode="auto">
          <a:xfrm>
            <a:off x="6346825" y="661988"/>
            <a:ext cx="1512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a:t>BVBA SPORTSHOE</a:t>
            </a:r>
            <a:endParaRPr lang="nl-NL" sz="1000"/>
          </a:p>
          <a:p>
            <a:pPr algn="ctr" eaLnBrk="1" hangingPunct="1"/>
            <a:r>
              <a:rPr lang="nl-NL" sz="1000" b="1" u="sng"/>
              <a:t>FACTUUR</a:t>
            </a:r>
            <a:endParaRPr lang="nl-NL" b="1" u="sng"/>
          </a:p>
        </p:txBody>
      </p:sp>
      <p:sp>
        <p:nvSpPr>
          <p:cNvPr id="77846" name="Oval 27"/>
          <p:cNvSpPr>
            <a:spLocks noChangeArrowheads="1"/>
          </p:cNvSpPr>
          <p:nvPr/>
        </p:nvSpPr>
        <p:spPr bwMode="auto">
          <a:xfrm>
            <a:off x="6659563" y="981075"/>
            <a:ext cx="1584325" cy="576263"/>
          </a:xfrm>
          <a:prstGeom prst="ellipse">
            <a:avLst/>
          </a:prstGeom>
          <a:noFill/>
          <a:ln w="31750">
            <a:solidFill>
              <a:srgbClr val="2515F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77847" name="Oval 28"/>
          <p:cNvSpPr>
            <a:spLocks noChangeArrowheads="1"/>
          </p:cNvSpPr>
          <p:nvPr/>
        </p:nvSpPr>
        <p:spPr bwMode="auto">
          <a:xfrm>
            <a:off x="395288" y="2420938"/>
            <a:ext cx="1152525" cy="360362"/>
          </a:xfrm>
          <a:prstGeom prst="ellipse">
            <a:avLst/>
          </a:prstGeom>
          <a:noFill/>
          <a:ln w="31750">
            <a:solidFill>
              <a:srgbClr val="2515F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77848" name="Line 29"/>
          <p:cNvSpPr>
            <a:spLocks noChangeShapeType="1"/>
          </p:cNvSpPr>
          <p:nvPr/>
        </p:nvSpPr>
        <p:spPr bwMode="auto">
          <a:xfrm flipH="1">
            <a:off x="1476375" y="1341438"/>
            <a:ext cx="5256213" cy="1223962"/>
          </a:xfrm>
          <a:prstGeom prst="line">
            <a:avLst/>
          </a:prstGeom>
          <a:noFill/>
          <a:ln w="19050">
            <a:solidFill>
              <a:srgbClr val="2515F5"/>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
        <p:nvSpPr>
          <p:cNvPr id="77849" name="Oval 30"/>
          <p:cNvSpPr>
            <a:spLocks noChangeArrowheads="1"/>
          </p:cNvSpPr>
          <p:nvPr/>
        </p:nvSpPr>
        <p:spPr bwMode="auto">
          <a:xfrm>
            <a:off x="7235825" y="2276475"/>
            <a:ext cx="720725" cy="288925"/>
          </a:xfrm>
          <a:prstGeom prst="ellipse">
            <a:avLst/>
          </a:prstGeom>
          <a:noFill/>
          <a:ln w="3175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320543" name="Line 31"/>
          <p:cNvSpPr>
            <a:spLocks noChangeShapeType="1"/>
          </p:cNvSpPr>
          <p:nvPr/>
        </p:nvSpPr>
        <p:spPr bwMode="auto">
          <a:xfrm flipH="1" flipV="1">
            <a:off x="2555875" y="1916113"/>
            <a:ext cx="4679950" cy="504825"/>
          </a:xfrm>
          <a:prstGeom prst="line">
            <a:avLst/>
          </a:prstGeom>
          <a:noFill/>
          <a:ln w="19050">
            <a:solidFill>
              <a:srgbClr val="FF00FF"/>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
        <p:nvSpPr>
          <p:cNvPr id="77851" name="Oval 32"/>
          <p:cNvSpPr>
            <a:spLocks noChangeArrowheads="1"/>
          </p:cNvSpPr>
          <p:nvPr/>
        </p:nvSpPr>
        <p:spPr bwMode="auto">
          <a:xfrm>
            <a:off x="468313" y="1700213"/>
            <a:ext cx="2087562" cy="360362"/>
          </a:xfrm>
          <a:prstGeom prst="ellipse">
            <a:avLst/>
          </a:prstGeom>
          <a:noFill/>
          <a:ln w="3175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77852" name="Oval 33"/>
          <p:cNvSpPr>
            <a:spLocks noChangeArrowheads="1"/>
          </p:cNvSpPr>
          <p:nvPr/>
        </p:nvSpPr>
        <p:spPr bwMode="auto">
          <a:xfrm>
            <a:off x="7235825" y="2708275"/>
            <a:ext cx="647700" cy="288925"/>
          </a:xfrm>
          <a:prstGeom prst="ellipse">
            <a:avLst/>
          </a:prstGeom>
          <a:noFill/>
          <a:ln w="31750">
            <a:solidFill>
              <a:srgbClr val="2515F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320546" name="Line 34"/>
          <p:cNvSpPr>
            <a:spLocks noChangeShapeType="1"/>
          </p:cNvSpPr>
          <p:nvPr/>
        </p:nvSpPr>
        <p:spPr bwMode="auto">
          <a:xfrm flipH="1" flipV="1">
            <a:off x="1547813" y="2636838"/>
            <a:ext cx="5688012" cy="215900"/>
          </a:xfrm>
          <a:prstGeom prst="line">
            <a:avLst/>
          </a:prstGeom>
          <a:noFill/>
          <a:ln w="19050">
            <a:solidFill>
              <a:srgbClr val="2515F5"/>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grpSp>
        <p:nvGrpSpPr>
          <p:cNvPr id="77854" name="Group 35"/>
          <p:cNvGrpSpPr>
            <a:grpSpLocks/>
          </p:cNvGrpSpPr>
          <p:nvPr/>
        </p:nvGrpSpPr>
        <p:grpSpPr bwMode="auto">
          <a:xfrm>
            <a:off x="2589213" y="3349625"/>
            <a:ext cx="2860675" cy="942975"/>
            <a:chOff x="1631" y="2110"/>
            <a:chExt cx="1802" cy="594"/>
          </a:xfrm>
        </p:grpSpPr>
        <p:sp>
          <p:nvSpPr>
            <p:cNvPr id="77866" name="Line 36"/>
            <p:cNvSpPr>
              <a:spLocks noChangeShapeType="1"/>
            </p:cNvSpPr>
            <p:nvPr/>
          </p:nvSpPr>
          <p:spPr bwMode="auto">
            <a:xfrm>
              <a:off x="1655" y="2296"/>
              <a:ext cx="16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7867" name="Line 37"/>
            <p:cNvSpPr>
              <a:spLocks noChangeShapeType="1"/>
            </p:cNvSpPr>
            <p:nvPr/>
          </p:nvSpPr>
          <p:spPr bwMode="auto">
            <a:xfrm>
              <a:off x="2472" y="2296"/>
              <a:ext cx="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7868" name="Text Box 38"/>
            <p:cNvSpPr txBox="1">
              <a:spLocks noChangeArrowheads="1"/>
            </p:cNvSpPr>
            <p:nvPr/>
          </p:nvSpPr>
          <p:spPr bwMode="auto">
            <a:xfrm>
              <a:off x="1631" y="2110"/>
              <a:ext cx="180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800"/>
                <a:t>Act.        Balans         Pas.</a:t>
              </a:r>
              <a:endParaRPr lang="nl-NL" sz="1800"/>
            </a:p>
          </p:txBody>
        </p:sp>
      </p:grpSp>
      <p:grpSp>
        <p:nvGrpSpPr>
          <p:cNvPr id="77855" name="Group 39"/>
          <p:cNvGrpSpPr>
            <a:grpSpLocks/>
          </p:cNvGrpSpPr>
          <p:nvPr/>
        </p:nvGrpSpPr>
        <p:grpSpPr bwMode="auto">
          <a:xfrm>
            <a:off x="2555875" y="4508500"/>
            <a:ext cx="2843213" cy="942975"/>
            <a:chOff x="1610" y="2840"/>
            <a:chExt cx="1791" cy="594"/>
          </a:xfrm>
        </p:grpSpPr>
        <p:sp>
          <p:nvSpPr>
            <p:cNvPr id="77863" name="Line 40"/>
            <p:cNvSpPr>
              <a:spLocks noChangeShapeType="1"/>
            </p:cNvSpPr>
            <p:nvPr/>
          </p:nvSpPr>
          <p:spPr bwMode="auto">
            <a:xfrm>
              <a:off x="1634" y="3026"/>
              <a:ext cx="16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7864" name="Line 41"/>
            <p:cNvSpPr>
              <a:spLocks noChangeShapeType="1"/>
            </p:cNvSpPr>
            <p:nvPr/>
          </p:nvSpPr>
          <p:spPr bwMode="auto">
            <a:xfrm>
              <a:off x="2451" y="3026"/>
              <a:ext cx="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7865" name="Text Box 42"/>
            <p:cNvSpPr txBox="1">
              <a:spLocks noChangeArrowheads="1"/>
            </p:cNvSpPr>
            <p:nvPr/>
          </p:nvSpPr>
          <p:spPr bwMode="auto">
            <a:xfrm>
              <a:off x="1610" y="2840"/>
              <a:ext cx="17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800"/>
                <a:t>Debet       R.R.       Credit</a:t>
              </a:r>
              <a:endParaRPr lang="nl-NL" sz="1800"/>
            </a:p>
          </p:txBody>
        </p:sp>
      </p:grpSp>
      <p:sp>
        <p:nvSpPr>
          <p:cNvPr id="320555" name="Text Box 43"/>
          <p:cNvSpPr txBox="1">
            <a:spLocks noChangeArrowheads="1"/>
          </p:cNvSpPr>
          <p:nvPr/>
        </p:nvSpPr>
        <p:spPr bwMode="auto">
          <a:xfrm>
            <a:off x="1619250" y="3844925"/>
            <a:ext cx="2376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a:t>Handelsvordering       1210</a:t>
            </a:r>
            <a:endParaRPr lang="nl-NL" sz="1400"/>
          </a:p>
        </p:txBody>
      </p:sp>
      <p:sp>
        <p:nvSpPr>
          <p:cNvPr id="320556" name="Line 44"/>
          <p:cNvSpPr>
            <a:spLocks noChangeShapeType="1"/>
          </p:cNvSpPr>
          <p:nvPr/>
        </p:nvSpPr>
        <p:spPr bwMode="auto">
          <a:xfrm flipH="1">
            <a:off x="3851275" y="2852738"/>
            <a:ext cx="3313113" cy="1152525"/>
          </a:xfrm>
          <a:prstGeom prst="line">
            <a:avLst/>
          </a:prstGeom>
          <a:noFill/>
          <a:ln w="19050">
            <a:solidFill>
              <a:srgbClr val="2515F5"/>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
        <p:nvSpPr>
          <p:cNvPr id="320557" name="Text Box 45"/>
          <p:cNvSpPr txBox="1">
            <a:spLocks noChangeArrowheads="1"/>
          </p:cNvSpPr>
          <p:nvPr/>
        </p:nvSpPr>
        <p:spPr bwMode="auto">
          <a:xfrm>
            <a:off x="3995738" y="4076700"/>
            <a:ext cx="2376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a:t>Te Bet.BTW      210</a:t>
            </a:r>
            <a:endParaRPr lang="nl-NL" sz="1400"/>
          </a:p>
        </p:txBody>
      </p:sp>
      <p:sp>
        <p:nvSpPr>
          <p:cNvPr id="320558" name="Line 46"/>
          <p:cNvSpPr>
            <a:spLocks noChangeShapeType="1"/>
          </p:cNvSpPr>
          <p:nvPr/>
        </p:nvSpPr>
        <p:spPr bwMode="auto">
          <a:xfrm flipH="1">
            <a:off x="5435600" y="2420938"/>
            <a:ext cx="1800225" cy="2592387"/>
          </a:xfrm>
          <a:prstGeom prst="line">
            <a:avLst/>
          </a:prstGeom>
          <a:noFill/>
          <a:ln w="19050">
            <a:solidFill>
              <a:srgbClr val="FF00FF"/>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
        <p:nvSpPr>
          <p:cNvPr id="320559" name="Text Box 47"/>
          <p:cNvSpPr txBox="1">
            <a:spLocks noChangeArrowheads="1"/>
          </p:cNvSpPr>
          <p:nvPr/>
        </p:nvSpPr>
        <p:spPr bwMode="auto">
          <a:xfrm>
            <a:off x="3995738" y="4941888"/>
            <a:ext cx="2376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a:t>Verkopen        1000</a:t>
            </a:r>
            <a:endParaRPr lang="nl-NL" sz="1400"/>
          </a:p>
        </p:txBody>
      </p:sp>
      <p:sp>
        <p:nvSpPr>
          <p:cNvPr id="320560" name="Oval 48"/>
          <p:cNvSpPr>
            <a:spLocks noChangeArrowheads="1"/>
          </p:cNvSpPr>
          <p:nvPr/>
        </p:nvSpPr>
        <p:spPr bwMode="auto">
          <a:xfrm>
            <a:off x="7308850" y="2492375"/>
            <a:ext cx="576263" cy="2159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320561" name="Line 49"/>
          <p:cNvSpPr>
            <a:spLocks noChangeShapeType="1"/>
          </p:cNvSpPr>
          <p:nvPr/>
        </p:nvSpPr>
        <p:spPr bwMode="auto">
          <a:xfrm flipH="1">
            <a:off x="5435600" y="2636838"/>
            <a:ext cx="1873250" cy="1512887"/>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3672773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0555"/>
                                        </p:tgtEl>
                                        <p:attrNameLst>
                                          <p:attrName>style.visibility</p:attrName>
                                        </p:attrNameLst>
                                      </p:cBhvr>
                                      <p:to>
                                        <p:strVal val="visible"/>
                                      </p:to>
                                    </p:set>
                                    <p:animEffect transition="in" filter="fade">
                                      <p:cBhvr>
                                        <p:cTn id="7" dur="2000"/>
                                        <p:tgtEl>
                                          <p:spTgt spid="320555"/>
                                        </p:tgtEl>
                                      </p:cBhvr>
                                    </p:animEffect>
                                  </p:childTnLst>
                                </p:cTn>
                              </p:par>
                              <p:par>
                                <p:cTn id="8" presetID="10" presetClass="exit" presetSubtype="0" fill="hold" grpId="0" nodeType="withEffect">
                                  <p:stCondLst>
                                    <p:cond delay="0"/>
                                  </p:stCondLst>
                                  <p:childTnLst>
                                    <p:animEffect transition="out" filter="fade">
                                      <p:cBhvr>
                                        <p:cTn id="9" dur="2000"/>
                                        <p:tgtEl>
                                          <p:spTgt spid="320546"/>
                                        </p:tgtEl>
                                      </p:cBhvr>
                                    </p:animEffect>
                                    <p:set>
                                      <p:cBhvr>
                                        <p:cTn id="10" dur="1" fill="hold">
                                          <p:stCondLst>
                                            <p:cond delay="1999"/>
                                          </p:stCondLst>
                                        </p:cTn>
                                        <p:tgtEl>
                                          <p:spTgt spid="32054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320556"/>
                                        </p:tgtEl>
                                        <p:attrNameLst>
                                          <p:attrName>style.visibility</p:attrName>
                                        </p:attrNameLst>
                                      </p:cBhvr>
                                      <p:to>
                                        <p:strVal val="visible"/>
                                      </p:to>
                                    </p:set>
                                    <p:animEffect transition="in" filter="fade">
                                      <p:cBhvr>
                                        <p:cTn id="13" dur="2000"/>
                                        <p:tgtEl>
                                          <p:spTgt spid="32055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20559"/>
                                        </p:tgtEl>
                                        <p:attrNameLst>
                                          <p:attrName>style.visibility</p:attrName>
                                        </p:attrNameLst>
                                      </p:cBhvr>
                                      <p:to>
                                        <p:strVal val="visible"/>
                                      </p:to>
                                    </p:set>
                                    <p:animEffect transition="in" filter="fade">
                                      <p:cBhvr>
                                        <p:cTn id="18" dur="2000"/>
                                        <p:tgtEl>
                                          <p:spTgt spid="320559"/>
                                        </p:tgtEl>
                                      </p:cBhvr>
                                    </p:animEffect>
                                  </p:childTnLst>
                                </p:cTn>
                              </p:par>
                              <p:par>
                                <p:cTn id="19" presetID="1" presetClass="entr" presetSubtype="0" fill="hold" grpId="0" nodeType="withEffect">
                                  <p:stCondLst>
                                    <p:cond delay="0"/>
                                  </p:stCondLst>
                                  <p:childTnLst>
                                    <p:set>
                                      <p:cBhvr>
                                        <p:cTn id="20" dur="1" fill="hold">
                                          <p:stCondLst>
                                            <p:cond delay="499"/>
                                          </p:stCondLst>
                                        </p:cTn>
                                        <p:tgtEl>
                                          <p:spTgt spid="320558"/>
                                        </p:tgtEl>
                                        <p:attrNameLst>
                                          <p:attrName>style.visibility</p:attrName>
                                        </p:attrNameLst>
                                      </p:cBhvr>
                                      <p:to>
                                        <p:strVal val="visible"/>
                                      </p:to>
                                    </p:set>
                                  </p:childTnLst>
                                </p:cTn>
                              </p:par>
                              <p:par>
                                <p:cTn id="21" presetID="10" presetClass="exit" presetSubtype="0" fill="hold" grpId="0" nodeType="withEffect">
                                  <p:stCondLst>
                                    <p:cond delay="0"/>
                                  </p:stCondLst>
                                  <p:childTnLst>
                                    <p:animEffect transition="out" filter="fade">
                                      <p:cBhvr>
                                        <p:cTn id="22" dur="2000"/>
                                        <p:tgtEl>
                                          <p:spTgt spid="320543"/>
                                        </p:tgtEl>
                                      </p:cBhvr>
                                    </p:animEffect>
                                    <p:set>
                                      <p:cBhvr>
                                        <p:cTn id="23" dur="1" fill="hold">
                                          <p:stCondLst>
                                            <p:cond delay="1999"/>
                                          </p:stCondLst>
                                        </p:cTn>
                                        <p:tgtEl>
                                          <p:spTgt spid="320543"/>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0560"/>
                                        </p:tgtEl>
                                        <p:attrNameLst>
                                          <p:attrName>style.visibility</p:attrName>
                                        </p:attrNameLst>
                                      </p:cBhvr>
                                      <p:to>
                                        <p:strVal val="visible"/>
                                      </p:to>
                                    </p:set>
                                    <p:animEffect transition="in" filter="fade">
                                      <p:cBhvr>
                                        <p:cTn id="28" dur="2000"/>
                                        <p:tgtEl>
                                          <p:spTgt spid="32056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0557"/>
                                        </p:tgtEl>
                                        <p:attrNameLst>
                                          <p:attrName>style.visibility</p:attrName>
                                        </p:attrNameLst>
                                      </p:cBhvr>
                                      <p:to>
                                        <p:strVal val="visible"/>
                                      </p:to>
                                    </p:set>
                                    <p:animEffect transition="in" filter="fade">
                                      <p:cBhvr>
                                        <p:cTn id="33" dur="2000"/>
                                        <p:tgtEl>
                                          <p:spTgt spid="320557"/>
                                        </p:tgtEl>
                                      </p:cBhvr>
                                    </p:animEffect>
                                  </p:childTnLst>
                                </p:cTn>
                              </p:par>
                              <p:par>
                                <p:cTn id="34" presetID="1" presetClass="entr" presetSubtype="0" fill="hold" grpId="0" nodeType="withEffect">
                                  <p:stCondLst>
                                    <p:cond delay="0"/>
                                  </p:stCondLst>
                                  <p:childTnLst>
                                    <p:set>
                                      <p:cBhvr>
                                        <p:cTn id="35" dur="1" fill="hold">
                                          <p:stCondLst>
                                            <p:cond delay="499"/>
                                          </p:stCondLst>
                                        </p:cTn>
                                        <p:tgtEl>
                                          <p:spTgt spid="320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43" grpId="0" animBg="1"/>
      <p:bldP spid="320546" grpId="0" animBg="1"/>
      <p:bldP spid="320555" grpId="0"/>
      <p:bldP spid="320556" grpId="0" animBg="1"/>
      <p:bldP spid="320557" grpId="0"/>
      <p:bldP spid="320558" grpId="0" animBg="1"/>
      <p:bldP spid="320559" grpId="0"/>
      <p:bldP spid="320560" grpId="0" animBg="1"/>
      <p:bldP spid="3205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sp>
        <p:nvSpPr>
          <p:cNvPr id="6" name="Line 51"/>
          <p:cNvSpPr>
            <a:spLocks noChangeShapeType="1"/>
          </p:cNvSpPr>
          <p:nvPr/>
        </p:nvSpPr>
        <p:spPr bwMode="auto">
          <a:xfrm>
            <a:off x="2843808" y="2471607"/>
            <a:ext cx="25923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55"/>
          <p:cNvSpPr txBox="1">
            <a:spLocks noChangeArrowheads="1"/>
          </p:cNvSpPr>
          <p:nvPr/>
        </p:nvSpPr>
        <p:spPr bwMode="auto">
          <a:xfrm>
            <a:off x="2988270" y="2544632"/>
            <a:ext cx="1152525" cy="7191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Vaste activa</a:t>
            </a:r>
            <a:endParaRPr lang="nl-NL" dirty="0"/>
          </a:p>
        </p:txBody>
      </p:sp>
      <p:sp>
        <p:nvSpPr>
          <p:cNvPr id="8" name="Text Box 56"/>
          <p:cNvSpPr txBox="1">
            <a:spLocks noChangeArrowheads="1"/>
          </p:cNvSpPr>
          <p:nvPr/>
        </p:nvSpPr>
        <p:spPr bwMode="auto">
          <a:xfrm>
            <a:off x="4140795" y="2996952"/>
            <a:ext cx="1150938" cy="36004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Schuld</a:t>
            </a:r>
          </a:p>
        </p:txBody>
      </p:sp>
      <p:sp>
        <p:nvSpPr>
          <p:cNvPr id="10" name="Text Box 58"/>
          <p:cNvSpPr txBox="1">
            <a:spLocks noChangeArrowheads="1"/>
          </p:cNvSpPr>
          <p:nvPr/>
        </p:nvSpPr>
        <p:spPr bwMode="auto">
          <a:xfrm>
            <a:off x="4140795" y="3356992"/>
            <a:ext cx="1150938" cy="23142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LT &lt;1Y</a:t>
            </a:r>
          </a:p>
          <a:p>
            <a:pPr algn="ctr" eaLnBrk="1" hangingPunct="1"/>
            <a:endParaRPr lang="nl-NL" sz="1200" dirty="0"/>
          </a:p>
        </p:txBody>
      </p:sp>
      <p:sp>
        <p:nvSpPr>
          <p:cNvPr id="11" name="Text Box 60"/>
          <p:cNvSpPr txBox="1">
            <a:spLocks noChangeArrowheads="1"/>
          </p:cNvSpPr>
          <p:nvPr/>
        </p:nvSpPr>
        <p:spPr bwMode="auto">
          <a:xfrm>
            <a:off x="2989015" y="3263770"/>
            <a:ext cx="1150937" cy="2159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Voorraden</a:t>
            </a:r>
          </a:p>
        </p:txBody>
      </p:sp>
      <p:sp>
        <p:nvSpPr>
          <p:cNvPr id="12" name="Text Box 61"/>
          <p:cNvSpPr txBox="1">
            <a:spLocks noChangeArrowheads="1"/>
          </p:cNvSpPr>
          <p:nvPr/>
        </p:nvSpPr>
        <p:spPr bwMode="auto">
          <a:xfrm>
            <a:off x="2989015" y="3911470"/>
            <a:ext cx="1150937" cy="469106"/>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Vorderingen</a:t>
            </a:r>
          </a:p>
        </p:txBody>
      </p:sp>
      <p:sp>
        <p:nvSpPr>
          <p:cNvPr id="13" name="Text Box 62"/>
          <p:cNvSpPr txBox="1">
            <a:spLocks noChangeArrowheads="1"/>
          </p:cNvSpPr>
          <p:nvPr/>
        </p:nvSpPr>
        <p:spPr bwMode="auto">
          <a:xfrm>
            <a:off x="2988270" y="3481257"/>
            <a:ext cx="1150938" cy="431800"/>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200"/>
              <a:t>Handels-vorderingen</a:t>
            </a:r>
            <a:endParaRPr lang="nl-NL" sz="1200"/>
          </a:p>
        </p:txBody>
      </p:sp>
      <p:sp>
        <p:nvSpPr>
          <p:cNvPr id="14" name="Text Box 63"/>
          <p:cNvSpPr txBox="1">
            <a:spLocks noChangeArrowheads="1"/>
          </p:cNvSpPr>
          <p:nvPr/>
        </p:nvSpPr>
        <p:spPr bwMode="auto">
          <a:xfrm>
            <a:off x="4140795" y="3588413"/>
            <a:ext cx="1150938" cy="253207"/>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dirty="0"/>
              <a:t>KT Fin Schuld</a:t>
            </a:r>
          </a:p>
          <a:p>
            <a:pPr algn="ctr" eaLnBrk="1" hangingPunct="1"/>
            <a:endParaRPr lang="nl-NL" sz="1200" dirty="0"/>
          </a:p>
        </p:txBody>
      </p:sp>
      <p:sp>
        <p:nvSpPr>
          <p:cNvPr id="15" name="Text Box 64"/>
          <p:cNvSpPr txBox="1">
            <a:spLocks noChangeArrowheads="1"/>
          </p:cNvSpPr>
          <p:nvPr/>
        </p:nvSpPr>
        <p:spPr bwMode="auto">
          <a:xfrm>
            <a:off x="4140795" y="3840032"/>
            <a:ext cx="1150938" cy="288925"/>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a:t>
            </a:r>
          </a:p>
        </p:txBody>
      </p:sp>
      <p:sp>
        <p:nvSpPr>
          <p:cNvPr id="19" name="Text Box 72"/>
          <p:cNvSpPr txBox="1">
            <a:spLocks noChangeArrowheads="1"/>
          </p:cNvSpPr>
          <p:nvPr/>
        </p:nvSpPr>
        <p:spPr bwMode="auto">
          <a:xfrm>
            <a:off x="4140795" y="4128957"/>
            <a:ext cx="1150938" cy="503238"/>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Soc/Fisc.</a:t>
            </a:r>
          </a:p>
          <a:p>
            <a:pPr algn="ctr" eaLnBrk="1" hangingPunct="1"/>
            <a:r>
              <a:rPr lang="nl-NL" sz="1200"/>
              <a:t>Schulden</a:t>
            </a:r>
          </a:p>
          <a:p>
            <a:pPr algn="ctr" eaLnBrk="1" hangingPunct="1"/>
            <a:endParaRPr lang="nl-NL" sz="1200"/>
          </a:p>
        </p:txBody>
      </p:sp>
      <p:sp>
        <p:nvSpPr>
          <p:cNvPr id="20" name="Text Box 73"/>
          <p:cNvSpPr txBox="1">
            <a:spLocks noChangeArrowheads="1"/>
          </p:cNvSpPr>
          <p:nvPr/>
        </p:nvSpPr>
        <p:spPr bwMode="auto">
          <a:xfrm>
            <a:off x="2984356" y="4381625"/>
            <a:ext cx="1152525" cy="267091"/>
          </a:xfrm>
          <a:prstGeom prst="rect">
            <a:avLst/>
          </a:prstGeom>
          <a:solidFill>
            <a:srgbClr val="FFFFFF"/>
          </a:solidFill>
          <a:ln w="9525">
            <a:solidFill>
              <a:srgbClr val="FF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dirty="0" err="1"/>
              <a:t>Liq.Middelen</a:t>
            </a:r>
            <a:endParaRPr lang="nl-NL" sz="1000" dirty="0"/>
          </a:p>
        </p:txBody>
      </p:sp>
      <p:sp>
        <p:nvSpPr>
          <p:cNvPr id="23" name="Line 52"/>
          <p:cNvSpPr>
            <a:spLocks noChangeShapeType="1"/>
          </p:cNvSpPr>
          <p:nvPr/>
        </p:nvSpPr>
        <p:spPr bwMode="auto">
          <a:xfrm>
            <a:off x="4140795" y="2471607"/>
            <a:ext cx="0" cy="2233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5" name="TextBox 24"/>
          <p:cNvSpPr txBox="1"/>
          <p:nvPr/>
        </p:nvSpPr>
        <p:spPr>
          <a:xfrm>
            <a:off x="3682013" y="2123564"/>
            <a:ext cx="889987" cy="369332"/>
          </a:xfrm>
          <a:prstGeom prst="rect">
            <a:avLst/>
          </a:prstGeom>
          <a:noFill/>
        </p:spPr>
        <p:txBody>
          <a:bodyPr wrap="none" rtlCol="0">
            <a:spAutoFit/>
          </a:bodyPr>
          <a:lstStyle/>
          <a:p>
            <a:r>
              <a:rPr lang="nl-BE" dirty="0"/>
              <a:t>Balans</a:t>
            </a:r>
          </a:p>
        </p:txBody>
      </p:sp>
      <p:pic>
        <p:nvPicPr>
          <p:cNvPr id="34" name="Picture 33">
            <a:extLst>
              <a:ext uri="{FF2B5EF4-FFF2-40B4-BE49-F238E27FC236}">
                <a16:creationId xmlns:a16="http://schemas.microsoft.com/office/drawing/2014/main" id="{4DB0917B-F00D-48C4-94ED-CA41E8CEA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6165772"/>
            <a:ext cx="1115616" cy="710556"/>
          </a:xfrm>
          <a:prstGeom prst="rect">
            <a:avLst/>
          </a:prstGeom>
        </p:spPr>
      </p:pic>
      <p:sp>
        <p:nvSpPr>
          <p:cNvPr id="48" name="Freeform: Shape 47">
            <a:extLst>
              <a:ext uri="{FF2B5EF4-FFF2-40B4-BE49-F238E27FC236}">
                <a16:creationId xmlns:a16="http://schemas.microsoft.com/office/drawing/2014/main" id="{188CA54C-0445-4513-A1AE-8B6748E72FBA}"/>
              </a:ext>
            </a:extLst>
          </p:cNvPr>
          <p:cNvSpPr/>
          <p:nvPr/>
        </p:nvSpPr>
        <p:spPr>
          <a:xfrm>
            <a:off x="2986993" y="3000171"/>
            <a:ext cx="2297875" cy="1620982"/>
          </a:xfrm>
          <a:custGeom>
            <a:avLst/>
            <a:gdLst>
              <a:gd name="connsiteX0" fmla="*/ 1294410 w 2297875"/>
              <a:gd name="connsiteY0" fmla="*/ 825335 h 1620982"/>
              <a:gd name="connsiteX1" fmla="*/ 2297875 w 2297875"/>
              <a:gd name="connsiteY1" fmla="*/ 831273 h 1620982"/>
              <a:gd name="connsiteX2" fmla="*/ 2286000 w 2297875"/>
              <a:gd name="connsiteY2" fmla="*/ 5937 h 1620982"/>
              <a:gd name="connsiteX3" fmla="*/ 1140031 w 2297875"/>
              <a:gd name="connsiteY3" fmla="*/ 0 h 1620982"/>
              <a:gd name="connsiteX4" fmla="*/ 1151906 w 2297875"/>
              <a:gd name="connsiteY4" fmla="*/ 831273 h 1620982"/>
              <a:gd name="connsiteX5" fmla="*/ 890649 w 2297875"/>
              <a:gd name="connsiteY5" fmla="*/ 1377537 h 1620982"/>
              <a:gd name="connsiteX6" fmla="*/ 0 w 2297875"/>
              <a:gd name="connsiteY6" fmla="*/ 1377537 h 1620982"/>
              <a:gd name="connsiteX7" fmla="*/ 0 w 2297875"/>
              <a:gd name="connsiteY7" fmla="*/ 1620982 h 1620982"/>
              <a:gd name="connsiteX8" fmla="*/ 1145969 w 2297875"/>
              <a:gd name="connsiteY8" fmla="*/ 1609106 h 1620982"/>
              <a:gd name="connsiteX9" fmla="*/ 1145969 w 2297875"/>
              <a:gd name="connsiteY9" fmla="*/ 1365662 h 1620982"/>
              <a:gd name="connsiteX10" fmla="*/ 985652 w 2297875"/>
              <a:gd name="connsiteY10" fmla="*/ 1377537 h 1620982"/>
              <a:gd name="connsiteX11" fmla="*/ 1294410 w 2297875"/>
              <a:gd name="connsiteY11" fmla="*/ 825335 h 16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875" h="1620982">
                <a:moveTo>
                  <a:pt x="1294410" y="825335"/>
                </a:moveTo>
                <a:lnTo>
                  <a:pt x="2297875" y="831273"/>
                </a:lnTo>
                <a:lnTo>
                  <a:pt x="2286000" y="5937"/>
                </a:lnTo>
                <a:lnTo>
                  <a:pt x="1140031" y="0"/>
                </a:lnTo>
                <a:lnTo>
                  <a:pt x="1151906" y="831273"/>
                </a:lnTo>
                <a:lnTo>
                  <a:pt x="890649" y="1377537"/>
                </a:lnTo>
                <a:lnTo>
                  <a:pt x="0" y="1377537"/>
                </a:lnTo>
                <a:lnTo>
                  <a:pt x="0" y="1620982"/>
                </a:lnTo>
                <a:lnTo>
                  <a:pt x="1145969" y="1609106"/>
                </a:lnTo>
                <a:lnTo>
                  <a:pt x="1145969" y="1365662"/>
                </a:lnTo>
                <a:lnTo>
                  <a:pt x="985652" y="1377537"/>
                </a:lnTo>
                <a:lnTo>
                  <a:pt x="1294410" y="825335"/>
                </a:lnTo>
                <a:close/>
              </a:path>
            </a:pathLst>
          </a:cu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9" name="TextBox 48">
            <a:extLst>
              <a:ext uri="{FF2B5EF4-FFF2-40B4-BE49-F238E27FC236}">
                <a16:creationId xmlns:a16="http://schemas.microsoft.com/office/drawing/2014/main" id="{BB299431-35A9-4F60-A376-0F526B0EDFE5}"/>
              </a:ext>
            </a:extLst>
          </p:cNvPr>
          <p:cNvSpPr txBox="1"/>
          <p:nvPr/>
        </p:nvSpPr>
        <p:spPr>
          <a:xfrm rot="5400000">
            <a:off x="4916262" y="3234132"/>
            <a:ext cx="1013483" cy="369332"/>
          </a:xfrm>
          <a:prstGeom prst="rect">
            <a:avLst/>
          </a:prstGeom>
          <a:noFill/>
        </p:spPr>
        <p:txBody>
          <a:bodyPr wrap="none" rtlCol="0">
            <a:spAutoFit/>
          </a:bodyPr>
          <a:lstStyle/>
          <a:p>
            <a:r>
              <a:rPr lang="nl-BE" dirty="0">
                <a:solidFill>
                  <a:srgbClr val="00B050"/>
                </a:solidFill>
              </a:rPr>
              <a:t>Net-cash</a:t>
            </a:r>
          </a:p>
        </p:txBody>
      </p:sp>
      <p:sp>
        <p:nvSpPr>
          <p:cNvPr id="92" name="TextBox 91">
            <a:extLst>
              <a:ext uri="{FF2B5EF4-FFF2-40B4-BE49-F238E27FC236}">
                <a16:creationId xmlns:a16="http://schemas.microsoft.com/office/drawing/2014/main" id="{3BF2AF88-27AE-4A0F-A2A2-FC95706ABFFD}"/>
              </a:ext>
            </a:extLst>
          </p:cNvPr>
          <p:cNvSpPr txBox="1"/>
          <p:nvPr/>
        </p:nvSpPr>
        <p:spPr>
          <a:xfrm>
            <a:off x="2913179" y="4570241"/>
            <a:ext cx="2480231" cy="369332"/>
          </a:xfrm>
          <a:prstGeom prst="rect">
            <a:avLst/>
          </a:prstGeom>
          <a:noFill/>
        </p:spPr>
        <p:txBody>
          <a:bodyPr wrap="none" rtlCol="0">
            <a:spAutoFit/>
          </a:bodyPr>
          <a:lstStyle/>
          <a:p>
            <a:r>
              <a:rPr lang="nl-BE" dirty="0">
                <a:solidFill>
                  <a:srgbClr val="4472BE"/>
                </a:solidFill>
              </a:rPr>
              <a:t>Bedrijfskapitaalbehoefte</a:t>
            </a:r>
          </a:p>
        </p:txBody>
      </p:sp>
      <p:sp>
        <p:nvSpPr>
          <p:cNvPr id="94" name="Freeform: Shape 93">
            <a:extLst>
              <a:ext uri="{FF2B5EF4-FFF2-40B4-BE49-F238E27FC236}">
                <a16:creationId xmlns:a16="http://schemas.microsoft.com/office/drawing/2014/main" id="{A9C10B4B-2294-43B5-A0D3-4D8AD6731EEB}"/>
              </a:ext>
            </a:extLst>
          </p:cNvPr>
          <p:cNvSpPr/>
          <p:nvPr/>
        </p:nvSpPr>
        <p:spPr>
          <a:xfrm>
            <a:off x="2974769" y="3265714"/>
            <a:ext cx="1163782" cy="1110343"/>
          </a:xfrm>
          <a:custGeom>
            <a:avLst/>
            <a:gdLst>
              <a:gd name="connsiteX0" fmla="*/ 5937 w 1163782"/>
              <a:gd name="connsiteY0" fmla="*/ 0 h 1110343"/>
              <a:gd name="connsiteX1" fmla="*/ 1163782 w 1163782"/>
              <a:gd name="connsiteY1" fmla="*/ 5938 h 1110343"/>
              <a:gd name="connsiteX2" fmla="*/ 1140031 w 1163782"/>
              <a:gd name="connsiteY2" fmla="*/ 581891 h 1110343"/>
              <a:gd name="connsiteX3" fmla="*/ 896587 w 1163782"/>
              <a:gd name="connsiteY3" fmla="*/ 1110343 h 1110343"/>
              <a:gd name="connsiteX4" fmla="*/ 0 w 1163782"/>
              <a:gd name="connsiteY4" fmla="*/ 1110343 h 1110343"/>
              <a:gd name="connsiteX5" fmla="*/ 5937 w 1163782"/>
              <a:gd name="connsiteY5" fmla="*/ 0 h 11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782" h="1110343">
                <a:moveTo>
                  <a:pt x="5937" y="0"/>
                </a:moveTo>
                <a:lnTo>
                  <a:pt x="1163782" y="5938"/>
                </a:lnTo>
                <a:lnTo>
                  <a:pt x="1140031" y="581891"/>
                </a:lnTo>
                <a:lnTo>
                  <a:pt x="896587" y="1110343"/>
                </a:lnTo>
                <a:lnTo>
                  <a:pt x="0" y="1110343"/>
                </a:lnTo>
                <a:lnTo>
                  <a:pt x="5937" y="0"/>
                </a:lnTo>
                <a:close/>
              </a:path>
            </a:pathLst>
          </a:custGeom>
          <a:solidFill>
            <a:srgbClr val="4472BE">
              <a:alpha val="21961"/>
            </a:srgbClr>
          </a:solidFill>
          <a:ln>
            <a:solidFill>
              <a:srgbClr val="2F528F">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5" name="Freeform: Shape 94">
            <a:extLst>
              <a:ext uri="{FF2B5EF4-FFF2-40B4-BE49-F238E27FC236}">
                <a16:creationId xmlns:a16="http://schemas.microsoft.com/office/drawing/2014/main" id="{873F4D73-845A-42CC-BA9A-1EF19FE1D19B}"/>
              </a:ext>
            </a:extLst>
          </p:cNvPr>
          <p:cNvSpPr/>
          <p:nvPr/>
        </p:nvSpPr>
        <p:spPr>
          <a:xfrm>
            <a:off x="3996046" y="3840239"/>
            <a:ext cx="1306286" cy="801584"/>
          </a:xfrm>
          <a:custGeom>
            <a:avLst/>
            <a:gdLst>
              <a:gd name="connsiteX0" fmla="*/ 0 w 1306286"/>
              <a:gd name="connsiteY0" fmla="*/ 522514 h 801584"/>
              <a:gd name="connsiteX1" fmla="*/ 154379 w 1306286"/>
              <a:gd name="connsiteY1" fmla="*/ 522514 h 801584"/>
              <a:gd name="connsiteX2" fmla="*/ 160317 w 1306286"/>
              <a:gd name="connsiteY2" fmla="*/ 795647 h 801584"/>
              <a:gd name="connsiteX3" fmla="*/ 1288473 w 1306286"/>
              <a:gd name="connsiteY3" fmla="*/ 801584 h 801584"/>
              <a:gd name="connsiteX4" fmla="*/ 1306286 w 1306286"/>
              <a:gd name="connsiteY4" fmla="*/ 0 h 801584"/>
              <a:gd name="connsiteX5" fmla="*/ 285008 w 1306286"/>
              <a:gd name="connsiteY5" fmla="*/ 17813 h 801584"/>
              <a:gd name="connsiteX6" fmla="*/ 0 w 1306286"/>
              <a:gd name="connsiteY6" fmla="*/ 522514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286" h="801584">
                <a:moveTo>
                  <a:pt x="0" y="522514"/>
                </a:moveTo>
                <a:lnTo>
                  <a:pt x="154379" y="522514"/>
                </a:lnTo>
                <a:lnTo>
                  <a:pt x="160317" y="795647"/>
                </a:lnTo>
                <a:lnTo>
                  <a:pt x="1288473" y="801584"/>
                </a:lnTo>
                <a:lnTo>
                  <a:pt x="1306286" y="0"/>
                </a:lnTo>
                <a:lnTo>
                  <a:pt x="285008" y="17813"/>
                </a:lnTo>
                <a:lnTo>
                  <a:pt x="0" y="522514"/>
                </a:lnTo>
                <a:close/>
              </a:path>
            </a:pathLst>
          </a:custGeom>
          <a:solidFill>
            <a:srgbClr val="4472C4">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6" name="Rectangle 95">
            <a:extLst>
              <a:ext uri="{FF2B5EF4-FFF2-40B4-BE49-F238E27FC236}">
                <a16:creationId xmlns:a16="http://schemas.microsoft.com/office/drawing/2014/main" id="{0669F2CF-8FEF-4E75-8DF2-0165C2EE9541}"/>
              </a:ext>
            </a:extLst>
          </p:cNvPr>
          <p:cNvSpPr/>
          <p:nvPr/>
        </p:nvSpPr>
        <p:spPr>
          <a:xfrm>
            <a:off x="2986994" y="2549549"/>
            <a:ext cx="1149887" cy="718518"/>
          </a:xfrm>
          <a:prstGeom prst="rect">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TextBox 28">
            <a:extLst>
              <a:ext uri="{FF2B5EF4-FFF2-40B4-BE49-F238E27FC236}">
                <a16:creationId xmlns:a16="http://schemas.microsoft.com/office/drawing/2014/main" id="{36B07643-E59D-405D-A7FD-DCFAF28B458A}"/>
              </a:ext>
            </a:extLst>
          </p:cNvPr>
          <p:cNvSpPr txBox="1"/>
          <p:nvPr/>
        </p:nvSpPr>
        <p:spPr>
          <a:xfrm rot="16200000">
            <a:off x="2336688" y="2732470"/>
            <a:ext cx="1086901" cy="369332"/>
          </a:xfrm>
          <a:prstGeom prst="rect">
            <a:avLst/>
          </a:prstGeom>
          <a:noFill/>
        </p:spPr>
        <p:txBody>
          <a:bodyPr wrap="none" rtlCol="0">
            <a:spAutoFit/>
          </a:bodyPr>
          <a:lstStyle/>
          <a:p>
            <a:r>
              <a:rPr lang="nl-BE" dirty="0">
                <a:solidFill>
                  <a:schemeClr val="accent4">
                    <a:lumMod val="75000"/>
                  </a:schemeClr>
                </a:solidFill>
              </a:rPr>
              <a:t>Vaste act.</a:t>
            </a:r>
          </a:p>
        </p:txBody>
      </p:sp>
    </p:spTree>
    <p:extLst>
      <p:ext uri="{BB962C8B-B14F-4D97-AF65-F5344CB8AC3E}">
        <p14:creationId xmlns:p14="http://schemas.microsoft.com/office/powerpoint/2010/main" val="26122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05556E-6 4.44444E-6 L 0.3243 0.00509 " pathEditMode="relative" rAng="0" ptsTypes="AA">
                                      <p:cBhvr>
                                        <p:cTn id="6" dur="2000" fill="hold"/>
                                        <p:tgtEl>
                                          <p:spTgt spid="48"/>
                                        </p:tgtEl>
                                        <p:attrNameLst>
                                          <p:attrName>ppt_x</p:attrName>
                                          <p:attrName>ppt_y</p:attrName>
                                        </p:attrNameLst>
                                      </p:cBhvr>
                                      <p:rCtr x="16215" y="255"/>
                                    </p:animMotion>
                                  </p:childTnLst>
                                </p:cTn>
                              </p:par>
                              <p:par>
                                <p:cTn id="7" presetID="42" presetClass="path" presetSubtype="0" accel="50000" decel="50000" fill="hold" grpId="0" nodeType="withEffect">
                                  <p:stCondLst>
                                    <p:cond delay="0"/>
                                  </p:stCondLst>
                                  <p:childTnLst>
                                    <p:animMotion origin="layout" path="M 2.77778E-7 -0.00463 L 0.32361 0.00162 " pathEditMode="relative" rAng="0" ptsTypes="AA">
                                      <p:cBhvr>
                                        <p:cTn id="8" dur="2000" fill="hold"/>
                                        <p:tgtEl>
                                          <p:spTgt spid="20"/>
                                        </p:tgtEl>
                                        <p:attrNameLst>
                                          <p:attrName>ppt_x</p:attrName>
                                          <p:attrName>ppt_y</p:attrName>
                                        </p:attrNameLst>
                                      </p:cBhvr>
                                      <p:rCtr x="16181" y="301"/>
                                    </p:animMotion>
                                  </p:childTnLst>
                                </p:cTn>
                              </p:par>
                              <p:par>
                                <p:cTn id="9" presetID="42" presetClass="path" presetSubtype="0" accel="50000" decel="50000" fill="hold" grpId="0" nodeType="withEffect">
                                  <p:stCondLst>
                                    <p:cond delay="0"/>
                                  </p:stCondLst>
                                  <p:childTnLst>
                                    <p:animMotion origin="layout" path="M 5E-6 0.00093 L 0.32205 0.00371 " pathEditMode="relative" rAng="0" ptsTypes="AA">
                                      <p:cBhvr>
                                        <p:cTn id="10" dur="2000" fill="hold"/>
                                        <p:tgtEl>
                                          <p:spTgt spid="8"/>
                                        </p:tgtEl>
                                        <p:attrNameLst>
                                          <p:attrName>ppt_x</p:attrName>
                                          <p:attrName>ppt_y</p:attrName>
                                        </p:attrNameLst>
                                      </p:cBhvr>
                                      <p:rCtr x="16094" y="139"/>
                                    </p:animMotion>
                                  </p:childTnLst>
                                </p:cTn>
                              </p:par>
                              <p:par>
                                <p:cTn id="11" presetID="42" presetClass="path" presetSubtype="0" accel="50000" decel="50000" fill="hold" grpId="0" nodeType="withEffect">
                                  <p:stCondLst>
                                    <p:cond delay="0"/>
                                  </p:stCondLst>
                                  <p:childTnLst>
                                    <p:animMotion origin="layout" path="M 5E-6 0.00093 L 0.32205 -0.00255 " pathEditMode="relative" rAng="0" ptsTypes="AA">
                                      <p:cBhvr>
                                        <p:cTn id="12" dur="2000" fill="hold"/>
                                        <p:tgtEl>
                                          <p:spTgt spid="10"/>
                                        </p:tgtEl>
                                        <p:attrNameLst>
                                          <p:attrName>ppt_x</p:attrName>
                                          <p:attrName>ppt_y</p:attrName>
                                        </p:attrNameLst>
                                      </p:cBhvr>
                                      <p:rCtr x="16094" y="-185"/>
                                    </p:animMotion>
                                  </p:childTnLst>
                                </p:cTn>
                              </p:par>
                              <p:par>
                                <p:cTn id="13" presetID="42" presetClass="path" presetSubtype="0" accel="50000" decel="50000" fill="hold" grpId="0" nodeType="withEffect">
                                  <p:stCondLst>
                                    <p:cond delay="0"/>
                                  </p:stCondLst>
                                  <p:childTnLst>
                                    <p:animMotion origin="layout" path="M 5E-6 0.00092 L 0.32205 0.00115 " pathEditMode="relative" rAng="0" ptsTypes="AA">
                                      <p:cBhvr>
                                        <p:cTn id="14" dur="2000" fill="hold"/>
                                        <p:tgtEl>
                                          <p:spTgt spid="14"/>
                                        </p:tgtEl>
                                        <p:attrNameLst>
                                          <p:attrName>ppt_x</p:attrName>
                                          <p:attrName>ppt_y</p:attrName>
                                        </p:attrNameLst>
                                      </p:cBhvr>
                                      <p:rCtr x="160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P spid="20" grpId="0" animBg="1"/>
      <p:bldP spid="4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nl-NL" sz="3800"/>
              <a:t>Documentenflow</a:t>
            </a:r>
          </a:p>
        </p:txBody>
      </p:sp>
      <p:sp>
        <p:nvSpPr>
          <p:cNvPr id="78851" name="Content Placeholder 51"/>
          <p:cNvSpPr>
            <a:spLocks noGrp="1"/>
          </p:cNvSpPr>
          <p:nvPr>
            <p:ph sz="half" idx="1"/>
          </p:nvPr>
        </p:nvSpPr>
        <p:spPr/>
        <p:txBody>
          <a:bodyPr/>
          <a:lstStyle/>
          <a:p>
            <a:endParaRPr lang="nl-BE"/>
          </a:p>
        </p:txBody>
      </p:sp>
      <p:sp>
        <p:nvSpPr>
          <p:cNvPr id="78852" name="AutoShape 4"/>
          <p:cNvSpPr>
            <a:spLocks noChangeArrowheads="1"/>
          </p:cNvSpPr>
          <p:nvPr/>
        </p:nvSpPr>
        <p:spPr bwMode="auto">
          <a:xfrm>
            <a:off x="5402263" y="1989138"/>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78853" name="Text Box 5"/>
          <p:cNvSpPr txBox="1">
            <a:spLocks noChangeArrowheads="1"/>
          </p:cNvSpPr>
          <p:nvPr/>
        </p:nvSpPr>
        <p:spPr bwMode="auto">
          <a:xfrm>
            <a:off x="4144963" y="2103438"/>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b="1" u="sng"/>
              <a:t>Vertrek: </a:t>
            </a:r>
            <a:r>
              <a:rPr lang="nl-NL" sz="1000"/>
              <a:t>Automatische</a:t>
            </a:r>
          </a:p>
          <a:p>
            <a:pPr algn="ctr" eaLnBrk="1" hangingPunct="1"/>
            <a:r>
              <a:rPr lang="nl-NL" sz="1000"/>
              <a:t>Registratie op nr uitg.ft</a:t>
            </a:r>
            <a:endParaRPr lang="nl-NL"/>
          </a:p>
        </p:txBody>
      </p:sp>
      <p:sp>
        <p:nvSpPr>
          <p:cNvPr id="78854" name="Text Box 6"/>
          <p:cNvSpPr txBox="1">
            <a:spLocks noChangeArrowheads="1"/>
          </p:cNvSpPr>
          <p:nvPr/>
        </p:nvSpPr>
        <p:spPr bwMode="auto">
          <a:xfrm>
            <a:off x="5287963" y="2103438"/>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Verkoop</a:t>
            </a:r>
          </a:p>
          <a:p>
            <a:pPr algn="ctr" eaLnBrk="1" hangingPunct="1"/>
            <a:r>
              <a:rPr lang="nl-NL" sz="1000"/>
              <a:t>Journaal</a:t>
            </a:r>
            <a:endParaRPr lang="nl-NL"/>
          </a:p>
        </p:txBody>
      </p:sp>
      <p:grpSp>
        <p:nvGrpSpPr>
          <p:cNvPr id="78855" name="Group 7"/>
          <p:cNvGrpSpPr>
            <a:grpSpLocks/>
          </p:cNvGrpSpPr>
          <p:nvPr/>
        </p:nvGrpSpPr>
        <p:grpSpPr bwMode="auto">
          <a:xfrm>
            <a:off x="8181975" y="1773238"/>
            <a:ext cx="566738" cy="1257300"/>
            <a:chOff x="5917" y="13117"/>
            <a:chExt cx="893" cy="1980"/>
          </a:xfrm>
        </p:grpSpPr>
        <p:sp>
          <p:nvSpPr>
            <p:cNvPr id="78895" name="Rectangle 8"/>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78896" name="Freeform 9"/>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78897" name="Oval 10"/>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78898" name="Line 11"/>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8899" name="Line 12"/>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78856" name="Line 13"/>
          <p:cNvSpPr>
            <a:spLocks noChangeShapeType="1"/>
          </p:cNvSpPr>
          <p:nvPr/>
        </p:nvSpPr>
        <p:spPr bwMode="auto">
          <a:xfrm>
            <a:off x="3573463" y="2332038"/>
            <a:ext cx="18288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78857" name="Text Box 14"/>
          <p:cNvSpPr txBox="1">
            <a:spLocks noChangeArrowheads="1"/>
          </p:cNvSpPr>
          <p:nvPr/>
        </p:nvSpPr>
        <p:spPr bwMode="auto">
          <a:xfrm>
            <a:off x="8032750" y="2205038"/>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a:t>  VF</a:t>
            </a:r>
            <a:endParaRPr lang="nl-NL"/>
          </a:p>
        </p:txBody>
      </p:sp>
      <p:sp>
        <p:nvSpPr>
          <p:cNvPr id="78858" name="Line 15"/>
          <p:cNvSpPr>
            <a:spLocks noChangeShapeType="1"/>
          </p:cNvSpPr>
          <p:nvPr/>
        </p:nvSpPr>
        <p:spPr bwMode="auto">
          <a:xfrm flipH="1" flipV="1">
            <a:off x="1547813" y="2565400"/>
            <a:ext cx="1225550" cy="2159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78859" name="Line 16"/>
          <p:cNvSpPr>
            <a:spLocks noChangeShapeType="1"/>
          </p:cNvSpPr>
          <p:nvPr/>
        </p:nvSpPr>
        <p:spPr bwMode="auto">
          <a:xfrm flipH="1" flipV="1">
            <a:off x="2411413" y="2133600"/>
            <a:ext cx="360362" cy="64770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78860" name="Line 17"/>
          <p:cNvSpPr>
            <a:spLocks noChangeShapeType="1"/>
          </p:cNvSpPr>
          <p:nvPr/>
        </p:nvSpPr>
        <p:spPr bwMode="auto">
          <a:xfrm flipH="1" flipV="1">
            <a:off x="2124075" y="2276475"/>
            <a:ext cx="647700" cy="5048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78861" name="Text Box 18"/>
          <p:cNvSpPr txBox="1">
            <a:spLocks noChangeArrowheads="1"/>
          </p:cNvSpPr>
          <p:nvPr/>
        </p:nvSpPr>
        <p:spPr bwMode="auto">
          <a:xfrm>
            <a:off x="509588" y="2085975"/>
            <a:ext cx="1614487"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 Rek. verk.activa</a:t>
            </a:r>
          </a:p>
          <a:p>
            <a:pPr eaLnBrk="1" hangingPunct="1"/>
            <a:endParaRPr lang="nl-NL"/>
          </a:p>
        </p:txBody>
      </p:sp>
      <p:sp>
        <p:nvSpPr>
          <p:cNvPr id="78862" name="Text Box 19"/>
          <p:cNvSpPr txBox="1">
            <a:spLocks noChangeArrowheads="1"/>
          </p:cNvSpPr>
          <p:nvPr/>
        </p:nvSpPr>
        <p:spPr bwMode="auto">
          <a:xfrm>
            <a:off x="509588" y="2428875"/>
            <a:ext cx="10382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Klantenrek.</a:t>
            </a:r>
            <a:endParaRPr lang="nl-NL"/>
          </a:p>
        </p:txBody>
      </p:sp>
      <p:sp>
        <p:nvSpPr>
          <p:cNvPr id="78863" name="Text Box 20"/>
          <p:cNvSpPr txBox="1">
            <a:spLocks noChangeArrowheads="1"/>
          </p:cNvSpPr>
          <p:nvPr/>
        </p:nvSpPr>
        <p:spPr bwMode="auto">
          <a:xfrm>
            <a:off x="509588" y="1743075"/>
            <a:ext cx="21177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Algemene rekening: Opbr.</a:t>
            </a:r>
            <a:endParaRPr lang="nl-NL"/>
          </a:p>
        </p:txBody>
      </p:sp>
      <p:sp>
        <p:nvSpPr>
          <p:cNvPr id="78864" name="Rectangle 21"/>
          <p:cNvSpPr>
            <a:spLocks noChangeArrowheads="1"/>
          </p:cNvSpPr>
          <p:nvPr/>
        </p:nvSpPr>
        <p:spPr bwMode="auto">
          <a:xfrm>
            <a:off x="323850" y="1628775"/>
            <a:ext cx="2476500" cy="12954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78865" name="AutoShape 22"/>
          <p:cNvSpPr>
            <a:spLocks noChangeArrowheads="1"/>
          </p:cNvSpPr>
          <p:nvPr/>
        </p:nvSpPr>
        <p:spPr bwMode="auto">
          <a:xfrm>
            <a:off x="6156325" y="692150"/>
            <a:ext cx="1944688" cy="2528888"/>
          </a:xfrm>
          <a:prstGeom prst="foldedCorner">
            <a:avLst>
              <a:gd name="adj" fmla="val 12500"/>
            </a:avLst>
          </a:prstGeom>
          <a:solidFill>
            <a:srgbClr val="FFFF99"/>
          </a:solidFill>
          <a:ln w="19050">
            <a:solidFill>
              <a:srgbClr val="000000"/>
            </a:solidFill>
            <a:round/>
            <a:headEnd/>
            <a:tailEnd/>
          </a:ln>
        </p:spPr>
        <p:txBody>
          <a:bodyPr/>
          <a:lstStyle/>
          <a:p>
            <a:endParaRPr lang="nl-BE"/>
          </a:p>
        </p:txBody>
      </p:sp>
      <p:sp>
        <p:nvSpPr>
          <p:cNvPr id="78866" name="Text Box 23"/>
          <p:cNvSpPr txBox="1">
            <a:spLocks noChangeArrowheads="1"/>
          </p:cNvSpPr>
          <p:nvPr/>
        </p:nvSpPr>
        <p:spPr bwMode="auto">
          <a:xfrm>
            <a:off x="6732588" y="1052513"/>
            <a:ext cx="15128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Aan Mevr. K. Clijsters</a:t>
            </a:r>
          </a:p>
          <a:p>
            <a:pPr eaLnBrk="1" hangingPunct="1"/>
            <a:r>
              <a:rPr lang="nl-BE" sz="800"/>
              <a:t>S. Appelmansstraat 24</a:t>
            </a:r>
          </a:p>
          <a:p>
            <a:pPr eaLnBrk="1" hangingPunct="1"/>
            <a:r>
              <a:rPr lang="nl-BE" sz="800"/>
              <a:t>Lummen</a:t>
            </a:r>
            <a:endParaRPr lang="nl-NL" sz="800"/>
          </a:p>
        </p:txBody>
      </p:sp>
      <p:sp>
        <p:nvSpPr>
          <p:cNvPr id="78867" name="Line 24"/>
          <p:cNvSpPr>
            <a:spLocks noChangeShapeType="1"/>
          </p:cNvSpPr>
          <p:nvPr/>
        </p:nvSpPr>
        <p:spPr bwMode="auto">
          <a:xfrm flipV="1">
            <a:off x="2771775" y="2349500"/>
            <a:ext cx="792163" cy="431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8868" name="Text Box 25"/>
          <p:cNvSpPr txBox="1">
            <a:spLocks noChangeArrowheads="1"/>
          </p:cNvSpPr>
          <p:nvPr/>
        </p:nvSpPr>
        <p:spPr bwMode="auto">
          <a:xfrm>
            <a:off x="6443663" y="1700213"/>
            <a:ext cx="15128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1 x sloefkes       125</a:t>
            </a:r>
          </a:p>
          <a:p>
            <a:pPr eaLnBrk="1" hangingPunct="1"/>
            <a:r>
              <a:rPr lang="nl-BE" sz="1000"/>
              <a:t>2 x kousen         250</a:t>
            </a:r>
          </a:p>
          <a:p>
            <a:pPr eaLnBrk="1" hangingPunct="1"/>
            <a:r>
              <a:rPr lang="nl-BE" sz="1000"/>
              <a:t>1 x shoes           625</a:t>
            </a:r>
          </a:p>
          <a:p>
            <a:pPr eaLnBrk="1" hangingPunct="1"/>
            <a:r>
              <a:rPr lang="nl-BE" sz="1000"/>
              <a:t>                          ____</a:t>
            </a:r>
          </a:p>
          <a:p>
            <a:pPr eaLnBrk="1" hangingPunct="1"/>
            <a:r>
              <a:rPr lang="nl-BE" sz="1000"/>
              <a:t>	1000</a:t>
            </a:r>
          </a:p>
          <a:p>
            <a:pPr eaLnBrk="1" hangingPunct="1"/>
            <a:r>
              <a:rPr lang="nl-BE" sz="1000"/>
              <a:t>BTW 21%	  210</a:t>
            </a:r>
          </a:p>
          <a:p>
            <a:pPr eaLnBrk="1" hangingPunct="1"/>
            <a:r>
              <a:rPr lang="nl-BE" sz="1000"/>
              <a:t>	____</a:t>
            </a:r>
          </a:p>
          <a:p>
            <a:pPr eaLnBrk="1" hangingPunct="1"/>
            <a:r>
              <a:rPr lang="nl-BE" sz="1000"/>
              <a:t>	1210</a:t>
            </a:r>
            <a:endParaRPr lang="nl-NL" sz="1000"/>
          </a:p>
        </p:txBody>
      </p:sp>
      <p:sp>
        <p:nvSpPr>
          <p:cNvPr id="78869" name="Text Box 26"/>
          <p:cNvSpPr txBox="1">
            <a:spLocks noChangeArrowheads="1"/>
          </p:cNvSpPr>
          <p:nvPr/>
        </p:nvSpPr>
        <p:spPr bwMode="auto">
          <a:xfrm>
            <a:off x="6346825" y="661988"/>
            <a:ext cx="1512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a:t>BVBA SPORTSHOE</a:t>
            </a:r>
            <a:endParaRPr lang="nl-NL" sz="1000"/>
          </a:p>
          <a:p>
            <a:pPr algn="ctr" eaLnBrk="1" hangingPunct="1"/>
            <a:r>
              <a:rPr lang="nl-NL" sz="1000" b="1" u="sng"/>
              <a:t>FACTUUR</a:t>
            </a:r>
            <a:endParaRPr lang="nl-NL" b="1" u="sng"/>
          </a:p>
        </p:txBody>
      </p:sp>
      <p:sp>
        <p:nvSpPr>
          <p:cNvPr id="78870" name="Oval 27"/>
          <p:cNvSpPr>
            <a:spLocks noChangeArrowheads="1"/>
          </p:cNvSpPr>
          <p:nvPr/>
        </p:nvSpPr>
        <p:spPr bwMode="auto">
          <a:xfrm>
            <a:off x="6659563" y="981075"/>
            <a:ext cx="1584325" cy="576263"/>
          </a:xfrm>
          <a:prstGeom prst="ellipse">
            <a:avLst/>
          </a:prstGeom>
          <a:noFill/>
          <a:ln w="31750">
            <a:solidFill>
              <a:srgbClr val="2515F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78871" name="Oval 28"/>
          <p:cNvSpPr>
            <a:spLocks noChangeArrowheads="1"/>
          </p:cNvSpPr>
          <p:nvPr/>
        </p:nvSpPr>
        <p:spPr bwMode="auto">
          <a:xfrm>
            <a:off x="395288" y="2420938"/>
            <a:ext cx="1152525" cy="360362"/>
          </a:xfrm>
          <a:prstGeom prst="ellipse">
            <a:avLst/>
          </a:prstGeom>
          <a:noFill/>
          <a:ln w="31750">
            <a:solidFill>
              <a:srgbClr val="2515F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78872" name="Line 29"/>
          <p:cNvSpPr>
            <a:spLocks noChangeShapeType="1"/>
          </p:cNvSpPr>
          <p:nvPr/>
        </p:nvSpPr>
        <p:spPr bwMode="auto">
          <a:xfrm flipH="1">
            <a:off x="1476375" y="1341438"/>
            <a:ext cx="5256213" cy="1223962"/>
          </a:xfrm>
          <a:prstGeom prst="line">
            <a:avLst/>
          </a:prstGeom>
          <a:noFill/>
          <a:ln w="19050">
            <a:solidFill>
              <a:srgbClr val="2515F5"/>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
        <p:nvSpPr>
          <p:cNvPr id="78873" name="Oval 30"/>
          <p:cNvSpPr>
            <a:spLocks noChangeArrowheads="1"/>
          </p:cNvSpPr>
          <p:nvPr/>
        </p:nvSpPr>
        <p:spPr bwMode="auto">
          <a:xfrm>
            <a:off x="7235825" y="2276475"/>
            <a:ext cx="720725" cy="288925"/>
          </a:xfrm>
          <a:prstGeom prst="ellipse">
            <a:avLst/>
          </a:prstGeom>
          <a:noFill/>
          <a:ln w="3175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78874" name="Line 31"/>
          <p:cNvSpPr>
            <a:spLocks noChangeShapeType="1"/>
          </p:cNvSpPr>
          <p:nvPr/>
        </p:nvSpPr>
        <p:spPr bwMode="auto">
          <a:xfrm flipH="1" flipV="1">
            <a:off x="2555875" y="1916113"/>
            <a:ext cx="4679950" cy="504825"/>
          </a:xfrm>
          <a:prstGeom prst="line">
            <a:avLst/>
          </a:prstGeom>
          <a:noFill/>
          <a:ln w="19050">
            <a:solidFill>
              <a:srgbClr val="FF00FF"/>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
        <p:nvSpPr>
          <p:cNvPr id="78875" name="Oval 32"/>
          <p:cNvSpPr>
            <a:spLocks noChangeArrowheads="1"/>
          </p:cNvSpPr>
          <p:nvPr/>
        </p:nvSpPr>
        <p:spPr bwMode="auto">
          <a:xfrm>
            <a:off x="468313" y="1700213"/>
            <a:ext cx="2087562" cy="360362"/>
          </a:xfrm>
          <a:prstGeom prst="ellipse">
            <a:avLst/>
          </a:prstGeom>
          <a:noFill/>
          <a:ln w="3175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78876" name="Oval 33"/>
          <p:cNvSpPr>
            <a:spLocks noChangeArrowheads="1"/>
          </p:cNvSpPr>
          <p:nvPr/>
        </p:nvSpPr>
        <p:spPr bwMode="auto">
          <a:xfrm>
            <a:off x="7235825" y="2708275"/>
            <a:ext cx="647700" cy="288925"/>
          </a:xfrm>
          <a:prstGeom prst="ellipse">
            <a:avLst/>
          </a:prstGeom>
          <a:noFill/>
          <a:ln w="31750">
            <a:solidFill>
              <a:srgbClr val="2515F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78877" name="Line 34"/>
          <p:cNvSpPr>
            <a:spLocks noChangeShapeType="1"/>
          </p:cNvSpPr>
          <p:nvPr/>
        </p:nvSpPr>
        <p:spPr bwMode="auto">
          <a:xfrm flipH="1" flipV="1">
            <a:off x="1547813" y="2636838"/>
            <a:ext cx="5688012" cy="215900"/>
          </a:xfrm>
          <a:prstGeom prst="line">
            <a:avLst/>
          </a:prstGeom>
          <a:noFill/>
          <a:ln w="19050">
            <a:solidFill>
              <a:srgbClr val="2515F5"/>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grpSp>
        <p:nvGrpSpPr>
          <p:cNvPr id="78878" name="Group 35"/>
          <p:cNvGrpSpPr>
            <a:grpSpLocks/>
          </p:cNvGrpSpPr>
          <p:nvPr/>
        </p:nvGrpSpPr>
        <p:grpSpPr bwMode="auto">
          <a:xfrm>
            <a:off x="2589213" y="3349625"/>
            <a:ext cx="2889250" cy="942975"/>
            <a:chOff x="1631" y="2110"/>
            <a:chExt cx="1820" cy="594"/>
          </a:xfrm>
        </p:grpSpPr>
        <p:sp>
          <p:nvSpPr>
            <p:cNvPr id="78892" name="Line 36"/>
            <p:cNvSpPr>
              <a:spLocks noChangeShapeType="1"/>
            </p:cNvSpPr>
            <p:nvPr/>
          </p:nvSpPr>
          <p:spPr bwMode="auto">
            <a:xfrm>
              <a:off x="1655" y="2296"/>
              <a:ext cx="16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8893" name="Line 37"/>
            <p:cNvSpPr>
              <a:spLocks noChangeShapeType="1"/>
            </p:cNvSpPr>
            <p:nvPr/>
          </p:nvSpPr>
          <p:spPr bwMode="auto">
            <a:xfrm>
              <a:off x="2472" y="2296"/>
              <a:ext cx="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8894" name="Text Box 38"/>
            <p:cNvSpPr txBox="1">
              <a:spLocks noChangeArrowheads="1"/>
            </p:cNvSpPr>
            <p:nvPr/>
          </p:nvSpPr>
          <p:spPr bwMode="auto">
            <a:xfrm>
              <a:off x="1631" y="2110"/>
              <a:ext cx="182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800"/>
                <a:t>Act.        Balans         Pas</a:t>
              </a:r>
              <a:r>
                <a:rPr lang="nl-BE"/>
                <a:t>.</a:t>
              </a:r>
              <a:endParaRPr lang="nl-NL"/>
            </a:p>
          </p:txBody>
        </p:sp>
      </p:grpSp>
      <p:grpSp>
        <p:nvGrpSpPr>
          <p:cNvPr id="78879" name="Group 39"/>
          <p:cNvGrpSpPr>
            <a:grpSpLocks/>
          </p:cNvGrpSpPr>
          <p:nvPr/>
        </p:nvGrpSpPr>
        <p:grpSpPr bwMode="auto">
          <a:xfrm>
            <a:off x="2555875" y="4508500"/>
            <a:ext cx="2843213" cy="942975"/>
            <a:chOff x="1610" y="2840"/>
            <a:chExt cx="1791" cy="594"/>
          </a:xfrm>
        </p:grpSpPr>
        <p:sp>
          <p:nvSpPr>
            <p:cNvPr id="78889" name="Line 40"/>
            <p:cNvSpPr>
              <a:spLocks noChangeShapeType="1"/>
            </p:cNvSpPr>
            <p:nvPr/>
          </p:nvSpPr>
          <p:spPr bwMode="auto">
            <a:xfrm>
              <a:off x="1634" y="3026"/>
              <a:ext cx="16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8890" name="Line 41"/>
            <p:cNvSpPr>
              <a:spLocks noChangeShapeType="1"/>
            </p:cNvSpPr>
            <p:nvPr/>
          </p:nvSpPr>
          <p:spPr bwMode="auto">
            <a:xfrm>
              <a:off x="2451" y="3026"/>
              <a:ext cx="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8891" name="Text Box 42"/>
            <p:cNvSpPr txBox="1">
              <a:spLocks noChangeArrowheads="1"/>
            </p:cNvSpPr>
            <p:nvPr/>
          </p:nvSpPr>
          <p:spPr bwMode="auto">
            <a:xfrm>
              <a:off x="1610" y="2840"/>
              <a:ext cx="17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800"/>
                <a:t>Debet       R.R.       Credit</a:t>
              </a:r>
              <a:endParaRPr lang="nl-NL" sz="1800"/>
            </a:p>
          </p:txBody>
        </p:sp>
      </p:grpSp>
      <p:sp>
        <p:nvSpPr>
          <p:cNvPr id="78880" name="Text Box 43"/>
          <p:cNvSpPr txBox="1">
            <a:spLocks noChangeArrowheads="1"/>
          </p:cNvSpPr>
          <p:nvPr/>
        </p:nvSpPr>
        <p:spPr bwMode="auto">
          <a:xfrm>
            <a:off x="1619250" y="3844925"/>
            <a:ext cx="2376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a:t>Handelsvordering       1210</a:t>
            </a:r>
            <a:endParaRPr lang="nl-NL" sz="1400"/>
          </a:p>
        </p:txBody>
      </p:sp>
      <p:sp>
        <p:nvSpPr>
          <p:cNvPr id="78881" name="Line 44"/>
          <p:cNvSpPr>
            <a:spLocks noChangeShapeType="1"/>
          </p:cNvSpPr>
          <p:nvPr/>
        </p:nvSpPr>
        <p:spPr bwMode="auto">
          <a:xfrm flipH="1">
            <a:off x="3851275" y="2852738"/>
            <a:ext cx="3313113" cy="1152525"/>
          </a:xfrm>
          <a:prstGeom prst="line">
            <a:avLst/>
          </a:prstGeom>
          <a:noFill/>
          <a:ln w="19050">
            <a:solidFill>
              <a:srgbClr val="2515F5"/>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
        <p:nvSpPr>
          <p:cNvPr id="78882" name="Text Box 45"/>
          <p:cNvSpPr txBox="1">
            <a:spLocks noChangeArrowheads="1"/>
          </p:cNvSpPr>
          <p:nvPr/>
        </p:nvSpPr>
        <p:spPr bwMode="auto">
          <a:xfrm>
            <a:off x="3995738" y="4076700"/>
            <a:ext cx="2376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a:t>Te Bet.BTW      210</a:t>
            </a:r>
            <a:endParaRPr lang="nl-NL" sz="1400"/>
          </a:p>
        </p:txBody>
      </p:sp>
      <p:sp>
        <p:nvSpPr>
          <p:cNvPr id="78883" name="Line 46"/>
          <p:cNvSpPr>
            <a:spLocks noChangeShapeType="1"/>
          </p:cNvSpPr>
          <p:nvPr/>
        </p:nvSpPr>
        <p:spPr bwMode="auto">
          <a:xfrm flipH="1">
            <a:off x="5435600" y="2420938"/>
            <a:ext cx="1800225" cy="2592387"/>
          </a:xfrm>
          <a:prstGeom prst="line">
            <a:avLst/>
          </a:prstGeom>
          <a:noFill/>
          <a:ln w="19050">
            <a:solidFill>
              <a:srgbClr val="FF00FF"/>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
        <p:nvSpPr>
          <p:cNvPr id="78884" name="Text Box 47"/>
          <p:cNvSpPr txBox="1">
            <a:spLocks noChangeArrowheads="1"/>
          </p:cNvSpPr>
          <p:nvPr/>
        </p:nvSpPr>
        <p:spPr bwMode="auto">
          <a:xfrm>
            <a:off x="3995738" y="4941888"/>
            <a:ext cx="2376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a:t>Verkopen        1000</a:t>
            </a:r>
            <a:endParaRPr lang="nl-NL" sz="1400"/>
          </a:p>
        </p:txBody>
      </p:sp>
      <p:sp>
        <p:nvSpPr>
          <p:cNvPr id="78885" name="Oval 48"/>
          <p:cNvSpPr>
            <a:spLocks noChangeArrowheads="1"/>
          </p:cNvSpPr>
          <p:nvPr/>
        </p:nvSpPr>
        <p:spPr bwMode="auto">
          <a:xfrm>
            <a:off x="7308850" y="2492375"/>
            <a:ext cx="576263" cy="2159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78886" name="Line 49"/>
          <p:cNvSpPr>
            <a:spLocks noChangeShapeType="1"/>
          </p:cNvSpPr>
          <p:nvPr/>
        </p:nvSpPr>
        <p:spPr bwMode="auto">
          <a:xfrm flipH="1">
            <a:off x="5435600" y="2636838"/>
            <a:ext cx="1873250" cy="1512887"/>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
        <p:nvSpPr>
          <p:cNvPr id="322610" name="Oval 50"/>
          <p:cNvSpPr>
            <a:spLocks noChangeArrowheads="1"/>
          </p:cNvSpPr>
          <p:nvPr/>
        </p:nvSpPr>
        <p:spPr bwMode="auto">
          <a:xfrm>
            <a:off x="5076825" y="3860800"/>
            <a:ext cx="790575" cy="1584325"/>
          </a:xfrm>
          <a:prstGeom prst="ellipse">
            <a:avLst/>
          </a:prstGeom>
          <a:solidFill>
            <a:schemeClr val="accent1">
              <a:alpha val="47842"/>
            </a:schemeClr>
          </a:solidFill>
          <a:ln w="28575">
            <a:solidFill>
              <a:schemeClr val="tx1"/>
            </a:solidFill>
            <a:round/>
            <a:headEnd/>
            <a:tailEnd/>
          </a:ln>
        </p:spPr>
        <p:txBody>
          <a:bodyPr wrap="none" anchor="ctr"/>
          <a:lstStyle/>
          <a:p>
            <a:endParaRPr lang="nl-BE"/>
          </a:p>
        </p:txBody>
      </p:sp>
      <p:sp>
        <p:nvSpPr>
          <p:cNvPr id="322611" name="Oval 51"/>
          <p:cNvSpPr>
            <a:spLocks noChangeArrowheads="1"/>
          </p:cNvSpPr>
          <p:nvPr/>
        </p:nvSpPr>
        <p:spPr bwMode="auto">
          <a:xfrm>
            <a:off x="3276600" y="3716338"/>
            <a:ext cx="719138" cy="1728787"/>
          </a:xfrm>
          <a:prstGeom prst="ellipse">
            <a:avLst/>
          </a:prstGeom>
          <a:solidFill>
            <a:schemeClr val="accent1">
              <a:alpha val="47842"/>
            </a:schemeClr>
          </a:solidFill>
          <a:ln w="28575">
            <a:solidFill>
              <a:schemeClr val="tx1"/>
            </a:solidFill>
            <a:round/>
            <a:headEnd/>
            <a:tailEnd/>
          </a:ln>
        </p:spPr>
        <p:txBody>
          <a:bodyPr wrap="none" anchor="ctr"/>
          <a:lstStyle/>
          <a:p>
            <a:endParaRPr lang="nl-BE"/>
          </a:p>
        </p:txBody>
      </p:sp>
    </p:spTree>
    <p:extLst>
      <p:ext uri="{BB962C8B-B14F-4D97-AF65-F5344CB8AC3E}">
        <p14:creationId xmlns:p14="http://schemas.microsoft.com/office/powerpoint/2010/main" val="1127513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2611"/>
                                        </p:tgtEl>
                                        <p:attrNameLst>
                                          <p:attrName>style.visibility</p:attrName>
                                        </p:attrNameLst>
                                      </p:cBhvr>
                                      <p:to>
                                        <p:strVal val="visible"/>
                                      </p:to>
                                    </p:set>
                                    <p:animEffect transition="in" filter="fade">
                                      <p:cBhvr>
                                        <p:cTn id="7" dur="2000"/>
                                        <p:tgtEl>
                                          <p:spTgt spid="322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2610"/>
                                        </p:tgtEl>
                                        <p:attrNameLst>
                                          <p:attrName>style.visibility</p:attrName>
                                        </p:attrNameLst>
                                      </p:cBhvr>
                                      <p:to>
                                        <p:strVal val="visible"/>
                                      </p:to>
                                    </p:set>
                                    <p:animEffect transition="in" filter="fade">
                                      <p:cBhvr>
                                        <p:cTn id="12" dur="2000"/>
                                        <p:tgtEl>
                                          <p:spTgt spid="322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610" grpId="0" animBg="1"/>
      <p:bldP spid="322611"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a:bodyPr>
          <a:lstStyle/>
          <a:p>
            <a:r>
              <a:rPr lang="nl-NL" sz="3800"/>
              <a:t>Documentenflow</a:t>
            </a:r>
          </a:p>
        </p:txBody>
      </p:sp>
      <p:sp>
        <p:nvSpPr>
          <p:cNvPr id="79875" name="Content Placeholder 31"/>
          <p:cNvSpPr>
            <a:spLocks noGrp="1"/>
          </p:cNvSpPr>
          <p:nvPr>
            <p:ph sz="half" idx="1"/>
          </p:nvPr>
        </p:nvSpPr>
        <p:spPr/>
        <p:txBody>
          <a:bodyPr/>
          <a:lstStyle/>
          <a:p>
            <a:endParaRPr lang="nl-BE"/>
          </a:p>
        </p:txBody>
      </p:sp>
      <p:sp>
        <p:nvSpPr>
          <p:cNvPr id="304132" name="AutoShape 4"/>
          <p:cNvSpPr>
            <a:spLocks noChangeArrowheads="1"/>
          </p:cNvSpPr>
          <p:nvPr/>
        </p:nvSpPr>
        <p:spPr bwMode="auto">
          <a:xfrm>
            <a:off x="1908175" y="3781425"/>
            <a:ext cx="3314700" cy="19431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rgbClr val="FFFFFF"/>
          </a:solidFill>
          <a:ln w="9525">
            <a:solidFill>
              <a:srgbClr val="000000"/>
            </a:solidFill>
            <a:miter lim="800000"/>
            <a:headEnd/>
            <a:tailEnd/>
          </a:ln>
        </p:spPr>
        <p:txBody>
          <a:bodyPr/>
          <a:lstStyle/>
          <a:p>
            <a:endParaRPr lang="nl-BE"/>
          </a:p>
        </p:txBody>
      </p:sp>
      <p:sp>
        <p:nvSpPr>
          <p:cNvPr id="304133" name="Text Box 5"/>
          <p:cNvSpPr txBox="1">
            <a:spLocks noChangeArrowheads="1"/>
          </p:cNvSpPr>
          <p:nvPr/>
        </p:nvSpPr>
        <p:spPr bwMode="auto">
          <a:xfrm>
            <a:off x="2827338" y="4348163"/>
            <a:ext cx="1485900" cy="762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400" b="1"/>
              <a:t>WAT IS HET</a:t>
            </a:r>
          </a:p>
          <a:p>
            <a:pPr algn="ctr" eaLnBrk="1" hangingPunct="1"/>
            <a:r>
              <a:rPr lang="nl-NL" sz="1400" b="1"/>
              <a:t>BASIS-DOCUMENT?</a:t>
            </a:r>
            <a:endParaRPr lang="nl-NL"/>
          </a:p>
        </p:txBody>
      </p:sp>
      <p:sp>
        <p:nvSpPr>
          <p:cNvPr id="304134" name="Text Box 6"/>
          <p:cNvSpPr txBox="1">
            <a:spLocks noChangeArrowheads="1"/>
          </p:cNvSpPr>
          <p:nvPr/>
        </p:nvSpPr>
        <p:spPr bwMode="auto">
          <a:xfrm>
            <a:off x="2455863" y="3357563"/>
            <a:ext cx="21717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INKOMENDE FACTUUR</a:t>
            </a:r>
            <a:endParaRPr lang="nl-NL"/>
          </a:p>
        </p:txBody>
      </p:sp>
      <p:sp>
        <p:nvSpPr>
          <p:cNvPr id="304135" name="AutoShape 7"/>
          <p:cNvSpPr>
            <a:spLocks noChangeArrowheads="1"/>
          </p:cNvSpPr>
          <p:nvPr/>
        </p:nvSpPr>
        <p:spPr bwMode="auto">
          <a:xfrm>
            <a:off x="5402263" y="1989138"/>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grpSp>
        <p:nvGrpSpPr>
          <p:cNvPr id="2" name="Group 8"/>
          <p:cNvGrpSpPr>
            <a:grpSpLocks/>
          </p:cNvGrpSpPr>
          <p:nvPr/>
        </p:nvGrpSpPr>
        <p:grpSpPr bwMode="auto">
          <a:xfrm>
            <a:off x="2773363" y="2332038"/>
            <a:ext cx="1485900" cy="914400"/>
            <a:chOff x="5377" y="6817"/>
            <a:chExt cx="2340" cy="1241"/>
          </a:xfrm>
        </p:grpSpPr>
        <p:sp>
          <p:nvSpPr>
            <p:cNvPr id="79902" name="Text Box 9"/>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Vertrek of bestemming?</a:t>
              </a:r>
              <a:endParaRPr lang="nl-NL"/>
            </a:p>
          </p:txBody>
        </p:sp>
        <p:sp>
          <p:nvSpPr>
            <p:cNvPr id="79903" name="AutoShape 10"/>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sp>
        <p:nvSpPr>
          <p:cNvPr id="304139" name="Text Box 11"/>
          <p:cNvSpPr txBox="1">
            <a:spLocks noChangeArrowheads="1"/>
          </p:cNvSpPr>
          <p:nvPr/>
        </p:nvSpPr>
        <p:spPr bwMode="auto">
          <a:xfrm>
            <a:off x="4144963" y="2103438"/>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b="1" u="sng"/>
              <a:t>Vertrek: </a:t>
            </a:r>
            <a:r>
              <a:rPr lang="nl-NL" sz="1000"/>
              <a:t>Automatische</a:t>
            </a:r>
          </a:p>
          <a:p>
            <a:pPr algn="ctr" eaLnBrk="1" hangingPunct="1"/>
            <a:r>
              <a:rPr lang="nl-NL" sz="1000"/>
              <a:t>Registratie op nr ink.ft.</a:t>
            </a:r>
            <a:endParaRPr lang="nl-NL"/>
          </a:p>
        </p:txBody>
      </p:sp>
      <p:sp>
        <p:nvSpPr>
          <p:cNvPr id="304140" name="Text Box 12"/>
          <p:cNvSpPr txBox="1">
            <a:spLocks noChangeArrowheads="1"/>
          </p:cNvSpPr>
          <p:nvPr/>
        </p:nvSpPr>
        <p:spPr bwMode="auto">
          <a:xfrm>
            <a:off x="5287963" y="2103438"/>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Aankoop</a:t>
            </a:r>
          </a:p>
          <a:p>
            <a:pPr algn="ctr" eaLnBrk="1" hangingPunct="1"/>
            <a:r>
              <a:rPr lang="nl-NL" sz="1000"/>
              <a:t>Journaal</a:t>
            </a:r>
            <a:endParaRPr lang="nl-NL"/>
          </a:p>
        </p:txBody>
      </p:sp>
      <p:grpSp>
        <p:nvGrpSpPr>
          <p:cNvPr id="3" name="Group 13"/>
          <p:cNvGrpSpPr>
            <a:grpSpLocks/>
          </p:cNvGrpSpPr>
          <p:nvPr/>
        </p:nvGrpSpPr>
        <p:grpSpPr bwMode="auto">
          <a:xfrm>
            <a:off x="8181975" y="1773238"/>
            <a:ext cx="566738" cy="1257300"/>
            <a:chOff x="5917" y="13117"/>
            <a:chExt cx="893" cy="1980"/>
          </a:xfrm>
        </p:grpSpPr>
        <p:sp>
          <p:nvSpPr>
            <p:cNvPr id="79897" name="Rectangle 14"/>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79898" name="Freeform 15"/>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79899" name="Oval 16"/>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79900" name="Line 17"/>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9901" name="Line 18"/>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304147" name="Line 19"/>
          <p:cNvSpPr>
            <a:spLocks noChangeShapeType="1"/>
          </p:cNvSpPr>
          <p:nvPr/>
        </p:nvSpPr>
        <p:spPr bwMode="auto">
          <a:xfrm>
            <a:off x="3573463" y="2332038"/>
            <a:ext cx="18288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304148" name="Text Box 20"/>
          <p:cNvSpPr txBox="1">
            <a:spLocks noChangeArrowheads="1"/>
          </p:cNvSpPr>
          <p:nvPr/>
        </p:nvSpPr>
        <p:spPr bwMode="auto">
          <a:xfrm>
            <a:off x="6638925" y="2205038"/>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Kopij</a:t>
            </a:r>
          </a:p>
          <a:p>
            <a:pPr algn="ctr" eaLnBrk="1" hangingPunct="1"/>
            <a:r>
              <a:rPr lang="nl-BE" sz="1000"/>
              <a:t>ink.ft</a:t>
            </a:r>
            <a:endParaRPr lang="nl-NL"/>
          </a:p>
        </p:txBody>
      </p:sp>
      <p:sp>
        <p:nvSpPr>
          <p:cNvPr id="304149" name="Text Box 21"/>
          <p:cNvSpPr txBox="1">
            <a:spLocks noChangeArrowheads="1"/>
          </p:cNvSpPr>
          <p:nvPr/>
        </p:nvSpPr>
        <p:spPr bwMode="auto">
          <a:xfrm>
            <a:off x="8032750" y="2205038"/>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a:t>  AF</a:t>
            </a:r>
            <a:endParaRPr lang="nl-NL"/>
          </a:p>
        </p:txBody>
      </p:sp>
      <p:sp>
        <p:nvSpPr>
          <p:cNvPr id="304150" name="AutoShape 22"/>
          <p:cNvSpPr>
            <a:spLocks noChangeArrowheads="1"/>
          </p:cNvSpPr>
          <p:nvPr/>
        </p:nvSpPr>
        <p:spPr bwMode="auto">
          <a:xfrm>
            <a:off x="6840538" y="1989138"/>
            <a:ext cx="611187" cy="800100"/>
          </a:xfrm>
          <a:prstGeom prst="foldedCorner">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304151" name="Line 23"/>
          <p:cNvSpPr>
            <a:spLocks noChangeShapeType="1"/>
          </p:cNvSpPr>
          <p:nvPr/>
        </p:nvSpPr>
        <p:spPr bwMode="auto">
          <a:xfrm flipV="1">
            <a:off x="6227763" y="2349500"/>
            <a:ext cx="576262" cy="20638"/>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304152" name="Line 24"/>
          <p:cNvSpPr>
            <a:spLocks noChangeShapeType="1"/>
          </p:cNvSpPr>
          <p:nvPr/>
        </p:nvSpPr>
        <p:spPr bwMode="auto">
          <a:xfrm>
            <a:off x="7451725" y="2349500"/>
            <a:ext cx="571500"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04153" name="Line 25"/>
          <p:cNvSpPr>
            <a:spLocks noChangeShapeType="1"/>
          </p:cNvSpPr>
          <p:nvPr/>
        </p:nvSpPr>
        <p:spPr bwMode="auto">
          <a:xfrm flipH="1" flipV="1">
            <a:off x="1547813" y="2565400"/>
            <a:ext cx="1225550" cy="2159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04154" name="Line 26"/>
          <p:cNvSpPr>
            <a:spLocks noChangeShapeType="1"/>
          </p:cNvSpPr>
          <p:nvPr/>
        </p:nvSpPr>
        <p:spPr bwMode="auto">
          <a:xfrm flipH="1" flipV="1">
            <a:off x="2411413" y="2133600"/>
            <a:ext cx="360362" cy="64770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304155" name="Line 27"/>
          <p:cNvSpPr>
            <a:spLocks noChangeShapeType="1"/>
          </p:cNvSpPr>
          <p:nvPr/>
        </p:nvSpPr>
        <p:spPr bwMode="auto">
          <a:xfrm flipH="1" flipV="1">
            <a:off x="2124075" y="2276475"/>
            <a:ext cx="647700" cy="5048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304156" name="Text Box 28"/>
          <p:cNvSpPr txBox="1">
            <a:spLocks noChangeArrowheads="1"/>
          </p:cNvSpPr>
          <p:nvPr/>
        </p:nvSpPr>
        <p:spPr bwMode="auto">
          <a:xfrm>
            <a:off x="509588" y="2085975"/>
            <a:ext cx="1614487"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 Rek. investering</a:t>
            </a:r>
          </a:p>
          <a:p>
            <a:pPr eaLnBrk="1" hangingPunct="1"/>
            <a:endParaRPr lang="nl-NL"/>
          </a:p>
        </p:txBody>
      </p:sp>
      <p:sp>
        <p:nvSpPr>
          <p:cNvPr id="304157" name="Text Box 29"/>
          <p:cNvSpPr txBox="1">
            <a:spLocks noChangeArrowheads="1"/>
          </p:cNvSpPr>
          <p:nvPr/>
        </p:nvSpPr>
        <p:spPr bwMode="auto">
          <a:xfrm>
            <a:off x="509588" y="2428875"/>
            <a:ext cx="10382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Leverancier</a:t>
            </a:r>
            <a:endParaRPr lang="nl-NL"/>
          </a:p>
        </p:txBody>
      </p:sp>
      <p:sp>
        <p:nvSpPr>
          <p:cNvPr id="304158" name="Text Box 30"/>
          <p:cNvSpPr txBox="1">
            <a:spLocks noChangeArrowheads="1"/>
          </p:cNvSpPr>
          <p:nvPr/>
        </p:nvSpPr>
        <p:spPr bwMode="auto">
          <a:xfrm>
            <a:off x="509588" y="1743075"/>
            <a:ext cx="21177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Algemene rekening: kosten</a:t>
            </a:r>
            <a:endParaRPr lang="nl-NL"/>
          </a:p>
        </p:txBody>
      </p:sp>
      <p:sp>
        <p:nvSpPr>
          <p:cNvPr id="304159" name="Rectangle 31"/>
          <p:cNvSpPr>
            <a:spLocks noChangeArrowheads="1"/>
          </p:cNvSpPr>
          <p:nvPr/>
        </p:nvSpPr>
        <p:spPr bwMode="auto">
          <a:xfrm>
            <a:off x="323850" y="1628775"/>
            <a:ext cx="2476500" cy="12954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Tree>
    <p:extLst>
      <p:ext uri="{BB962C8B-B14F-4D97-AF65-F5344CB8AC3E}">
        <p14:creationId xmlns:p14="http://schemas.microsoft.com/office/powerpoint/2010/main" val="2682141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4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413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413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41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41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41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413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415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41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414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415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414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415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4159"/>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4157"/>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41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415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415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4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2" grpId="0" animBg="1"/>
      <p:bldP spid="304133" grpId="0" animBg="1"/>
      <p:bldP spid="304134" grpId="0" animBg="1"/>
      <p:bldP spid="304135" grpId="0" animBg="1"/>
      <p:bldP spid="304139" grpId="0"/>
      <p:bldP spid="304140" grpId="0"/>
      <p:bldP spid="304147" grpId="0" animBg="1"/>
      <p:bldP spid="304148" grpId="0"/>
      <p:bldP spid="304149" grpId="0"/>
      <p:bldP spid="304150" grpId="0" animBg="1"/>
      <p:bldP spid="304151" grpId="0" animBg="1"/>
      <p:bldP spid="304152" grpId="0" animBg="1"/>
      <p:bldP spid="304153" grpId="0" animBg="1"/>
      <p:bldP spid="304154" grpId="0" animBg="1"/>
      <p:bldP spid="304155" grpId="0" animBg="1"/>
      <p:bldP spid="304156" grpId="0" animBg="1"/>
      <p:bldP spid="304157" grpId="0" animBg="1"/>
      <p:bldP spid="304158" grpId="0" animBg="1"/>
      <p:bldP spid="30415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625" name="Text Box 41"/>
          <p:cNvSpPr txBox="1">
            <a:spLocks noChangeArrowheads="1"/>
          </p:cNvSpPr>
          <p:nvPr/>
        </p:nvSpPr>
        <p:spPr bwMode="auto">
          <a:xfrm>
            <a:off x="6443663" y="1700213"/>
            <a:ext cx="15128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100 sloefkes</a:t>
            </a:r>
          </a:p>
          <a:p>
            <a:pPr eaLnBrk="1" hangingPunct="1"/>
            <a:r>
              <a:rPr lang="nl-BE" sz="1000"/>
              <a:t>       prod. 2356   1250</a:t>
            </a:r>
          </a:p>
          <a:p>
            <a:pPr eaLnBrk="1" hangingPunct="1"/>
            <a:r>
              <a:rPr lang="nl-BE" sz="1000"/>
              <a:t>200 Kousen</a:t>
            </a:r>
          </a:p>
          <a:p>
            <a:pPr eaLnBrk="1" hangingPunct="1"/>
            <a:r>
              <a:rPr lang="nl-BE" sz="1000"/>
              <a:t>       prod. 6598   3500</a:t>
            </a:r>
          </a:p>
          <a:p>
            <a:pPr eaLnBrk="1" hangingPunct="1"/>
            <a:r>
              <a:rPr lang="nl-BE" sz="1000"/>
              <a:t>200 sportshoes</a:t>
            </a:r>
          </a:p>
          <a:p>
            <a:pPr eaLnBrk="1" hangingPunct="1"/>
            <a:r>
              <a:rPr lang="nl-BE" sz="1000"/>
              <a:t>       prod. 4758   5250</a:t>
            </a:r>
          </a:p>
          <a:p>
            <a:pPr eaLnBrk="1" hangingPunct="1"/>
            <a:r>
              <a:rPr lang="nl-BE" sz="1000"/>
              <a:t>                           ____</a:t>
            </a:r>
          </a:p>
          <a:p>
            <a:pPr eaLnBrk="1" hangingPunct="1"/>
            <a:r>
              <a:rPr lang="nl-BE" sz="1000"/>
              <a:t>                        10.000</a:t>
            </a:r>
          </a:p>
        </p:txBody>
      </p:sp>
      <p:sp>
        <p:nvSpPr>
          <p:cNvPr id="80899" name="Rectangle 2"/>
          <p:cNvSpPr>
            <a:spLocks noGrp="1" noChangeArrowheads="1"/>
          </p:cNvSpPr>
          <p:nvPr>
            <p:ph type="title"/>
          </p:nvPr>
        </p:nvSpPr>
        <p:spPr/>
        <p:txBody>
          <a:bodyPr>
            <a:normAutofit/>
          </a:bodyPr>
          <a:lstStyle/>
          <a:p>
            <a:r>
              <a:rPr lang="nl-NL" sz="3800"/>
              <a:t>Documentenflow</a:t>
            </a:r>
          </a:p>
        </p:txBody>
      </p:sp>
      <p:sp>
        <p:nvSpPr>
          <p:cNvPr id="80900" name="Content Placeholder 43"/>
          <p:cNvSpPr>
            <a:spLocks noGrp="1"/>
          </p:cNvSpPr>
          <p:nvPr>
            <p:ph sz="half" idx="1"/>
          </p:nvPr>
        </p:nvSpPr>
        <p:spPr/>
        <p:txBody>
          <a:bodyPr/>
          <a:lstStyle/>
          <a:p>
            <a:endParaRPr lang="nl-BE"/>
          </a:p>
        </p:txBody>
      </p:sp>
      <p:sp>
        <p:nvSpPr>
          <p:cNvPr id="80901" name="AutoShape 4"/>
          <p:cNvSpPr>
            <a:spLocks noChangeArrowheads="1"/>
          </p:cNvSpPr>
          <p:nvPr/>
        </p:nvSpPr>
        <p:spPr bwMode="auto">
          <a:xfrm>
            <a:off x="1908175" y="3781425"/>
            <a:ext cx="3314700" cy="19431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rgbClr val="FFFFFF"/>
          </a:solidFill>
          <a:ln w="9525">
            <a:solidFill>
              <a:srgbClr val="000000"/>
            </a:solidFill>
            <a:miter lim="800000"/>
            <a:headEnd/>
            <a:tailEnd/>
          </a:ln>
        </p:spPr>
        <p:txBody>
          <a:bodyPr/>
          <a:lstStyle/>
          <a:p>
            <a:endParaRPr lang="nl-BE"/>
          </a:p>
        </p:txBody>
      </p:sp>
      <p:sp>
        <p:nvSpPr>
          <p:cNvPr id="80902" name="Text Box 5"/>
          <p:cNvSpPr txBox="1">
            <a:spLocks noChangeArrowheads="1"/>
          </p:cNvSpPr>
          <p:nvPr/>
        </p:nvSpPr>
        <p:spPr bwMode="auto">
          <a:xfrm>
            <a:off x="2827338" y="4348163"/>
            <a:ext cx="1485900" cy="762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400" b="1"/>
              <a:t>WAT IS HET</a:t>
            </a:r>
          </a:p>
          <a:p>
            <a:pPr algn="ctr" eaLnBrk="1" hangingPunct="1"/>
            <a:r>
              <a:rPr lang="nl-NL" sz="1400" b="1"/>
              <a:t>BASIS-DOCUMENT?</a:t>
            </a:r>
            <a:endParaRPr lang="nl-NL"/>
          </a:p>
        </p:txBody>
      </p:sp>
      <p:sp>
        <p:nvSpPr>
          <p:cNvPr id="80903" name="Text Box 6"/>
          <p:cNvSpPr txBox="1">
            <a:spLocks noChangeArrowheads="1"/>
          </p:cNvSpPr>
          <p:nvPr/>
        </p:nvSpPr>
        <p:spPr bwMode="auto">
          <a:xfrm>
            <a:off x="2455863" y="3357563"/>
            <a:ext cx="21717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INKOMENDE FACTUUR</a:t>
            </a:r>
            <a:endParaRPr lang="nl-NL"/>
          </a:p>
        </p:txBody>
      </p:sp>
      <p:sp>
        <p:nvSpPr>
          <p:cNvPr id="80904" name="AutoShape 7"/>
          <p:cNvSpPr>
            <a:spLocks noChangeArrowheads="1"/>
          </p:cNvSpPr>
          <p:nvPr/>
        </p:nvSpPr>
        <p:spPr bwMode="auto">
          <a:xfrm>
            <a:off x="5402263" y="1989138"/>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grpSp>
        <p:nvGrpSpPr>
          <p:cNvPr id="80905" name="Group 8"/>
          <p:cNvGrpSpPr>
            <a:grpSpLocks/>
          </p:cNvGrpSpPr>
          <p:nvPr/>
        </p:nvGrpSpPr>
        <p:grpSpPr bwMode="auto">
          <a:xfrm>
            <a:off x="2773363" y="2332038"/>
            <a:ext cx="1485900" cy="914400"/>
            <a:chOff x="5377" y="6817"/>
            <a:chExt cx="2340" cy="1241"/>
          </a:xfrm>
        </p:grpSpPr>
        <p:sp>
          <p:nvSpPr>
            <p:cNvPr id="80938" name="Text Box 9"/>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Vertrek of bestemming?</a:t>
              </a:r>
              <a:endParaRPr lang="nl-NL"/>
            </a:p>
          </p:txBody>
        </p:sp>
        <p:sp>
          <p:nvSpPr>
            <p:cNvPr id="80939" name="AutoShape 10"/>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sp>
        <p:nvSpPr>
          <p:cNvPr id="80906" name="Text Box 11"/>
          <p:cNvSpPr txBox="1">
            <a:spLocks noChangeArrowheads="1"/>
          </p:cNvSpPr>
          <p:nvPr/>
        </p:nvSpPr>
        <p:spPr bwMode="auto">
          <a:xfrm>
            <a:off x="4144963" y="2103438"/>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b="1" u="sng"/>
              <a:t>Vertrek: </a:t>
            </a:r>
            <a:r>
              <a:rPr lang="nl-NL" sz="1000"/>
              <a:t>Automatische</a:t>
            </a:r>
          </a:p>
          <a:p>
            <a:pPr algn="ctr" eaLnBrk="1" hangingPunct="1"/>
            <a:r>
              <a:rPr lang="nl-NL" sz="1000"/>
              <a:t>Registratie op nr ink.ft.</a:t>
            </a:r>
          </a:p>
        </p:txBody>
      </p:sp>
      <p:sp>
        <p:nvSpPr>
          <p:cNvPr id="80907" name="Text Box 12"/>
          <p:cNvSpPr txBox="1">
            <a:spLocks noChangeArrowheads="1"/>
          </p:cNvSpPr>
          <p:nvPr/>
        </p:nvSpPr>
        <p:spPr bwMode="auto">
          <a:xfrm>
            <a:off x="5287963" y="2103438"/>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Aankoop</a:t>
            </a:r>
          </a:p>
          <a:p>
            <a:pPr algn="ctr" eaLnBrk="1" hangingPunct="1"/>
            <a:r>
              <a:rPr lang="nl-NL" sz="1000"/>
              <a:t>Journaal</a:t>
            </a:r>
            <a:endParaRPr lang="nl-NL"/>
          </a:p>
        </p:txBody>
      </p:sp>
      <p:grpSp>
        <p:nvGrpSpPr>
          <p:cNvPr id="80908" name="Group 13"/>
          <p:cNvGrpSpPr>
            <a:grpSpLocks/>
          </p:cNvGrpSpPr>
          <p:nvPr/>
        </p:nvGrpSpPr>
        <p:grpSpPr bwMode="auto">
          <a:xfrm>
            <a:off x="8181975" y="1773238"/>
            <a:ext cx="566738" cy="1257300"/>
            <a:chOff x="5917" y="13117"/>
            <a:chExt cx="893" cy="1980"/>
          </a:xfrm>
        </p:grpSpPr>
        <p:sp>
          <p:nvSpPr>
            <p:cNvPr id="80933" name="Rectangle 14"/>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80934" name="Freeform 15"/>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80935" name="Oval 16"/>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80936" name="Line 17"/>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0937" name="Line 18"/>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80909" name="Line 19"/>
          <p:cNvSpPr>
            <a:spLocks noChangeShapeType="1"/>
          </p:cNvSpPr>
          <p:nvPr/>
        </p:nvSpPr>
        <p:spPr bwMode="auto">
          <a:xfrm>
            <a:off x="3573463" y="2332038"/>
            <a:ext cx="18288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323604" name="Text Box 20"/>
          <p:cNvSpPr txBox="1">
            <a:spLocks noChangeArrowheads="1"/>
          </p:cNvSpPr>
          <p:nvPr/>
        </p:nvSpPr>
        <p:spPr bwMode="auto">
          <a:xfrm>
            <a:off x="6638925" y="2205038"/>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Kopij</a:t>
            </a:r>
          </a:p>
          <a:p>
            <a:pPr algn="ctr" eaLnBrk="1" hangingPunct="1"/>
            <a:r>
              <a:rPr lang="nl-BE" sz="1000"/>
              <a:t>ink.ft</a:t>
            </a:r>
            <a:endParaRPr lang="nl-NL"/>
          </a:p>
        </p:txBody>
      </p:sp>
      <p:sp>
        <p:nvSpPr>
          <p:cNvPr id="80911" name="Text Box 21"/>
          <p:cNvSpPr txBox="1">
            <a:spLocks noChangeArrowheads="1"/>
          </p:cNvSpPr>
          <p:nvPr/>
        </p:nvSpPr>
        <p:spPr bwMode="auto">
          <a:xfrm>
            <a:off x="8032750" y="2205038"/>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a:t>  AF</a:t>
            </a:r>
            <a:endParaRPr lang="nl-NL"/>
          </a:p>
        </p:txBody>
      </p:sp>
      <p:sp>
        <p:nvSpPr>
          <p:cNvPr id="323606" name="AutoShape 22"/>
          <p:cNvSpPr>
            <a:spLocks noChangeArrowheads="1"/>
          </p:cNvSpPr>
          <p:nvPr/>
        </p:nvSpPr>
        <p:spPr bwMode="auto">
          <a:xfrm>
            <a:off x="6840538" y="1989138"/>
            <a:ext cx="611187" cy="800100"/>
          </a:xfrm>
          <a:prstGeom prst="foldedCorner">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323607" name="Line 23"/>
          <p:cNvSpPr>
            <a:spLocks noChangeShapeType="1"/>
          </p:cNvSpPr>
          <p:nvPr/>
        </p:nvSpPr>
        <p:spPr bwMode="auto">
          <a:xfrm flipV="1">
            <a:off x="6227763" y="2349500"/>
            <a:ext cx="576262" cy="20638"/>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323608" name="Line 24"/>
          <p:cNvSpPr>
            <a:spLocks noChangeShapeType="1"/>
          </p:cNvSpPr>
          <p:nvPr/>
        </p:nvSpPr>
        <p:spPr bwMode="auto">
          <a:xfrm>
            <a:off x="7451725" y="2349500"/>
            <a:ext cx="571500"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80915" name="Line 25"/>
          <p:cNvSpPr>
            <a:spLocks noChangeShapeType="1"/>
          </p:cNvSpPr>
          <p:nvPr/>
        </p:nvSpPr>
        <p:spPr bwMode="auto">
          <a:xfrm flipH="1" flipV="1">
            <a:off x="1547813" y="2565400"/>
            <a:ext cx="1225550" cy="2159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80916" name="Line 26"/>
          <p:cNvSpPr>
            <a:spLocks noChangeShapeType="1"/>
          </p:cNvSpPr>
          <p:nvPr/>
        </p:nvSpPr>
        <p:spPr bwMode="auto">
          <a:xfrm flipH="1" flipV="1">
            <a:off x="2411413" y="2133600"/>
            <a:ext cx="360362" cy="64770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80917" name="Line 27"/>
          <p:cNvSpPr>
            <a:spLocks noChangeShapeType="1"/>
          </p:cNvSpPr>
          <p:nvPr/>
        </p:nvSpPr>
        <p:spPr bwMode="auto">
          <a:xfrm flipH="1" flipV="1">
            <a:off x="2124075" y="2276475"/>
            <a:ext cx="647700" cy="5048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80918" name="Text Box 28"/>
          <p:cNvSpPr txBox="1">
            <a:spLocks noChangeArrowheads="1"/>
          </p:cNvSpPr>
          <p:nvPr/>
        </p:nvSpPr>
        <p:spPr bwMode="auto">
          <a:xfrm>
            <a:off x="509588" y="2085975"/>
            <a:ext cx="1614487"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 Rek. investering</a:t>
            </a:r>
          </a:p>
          <a:p>
            <a:pPr eaLnBrk="1" hangingPunct="1"/>
            <a:endParaRPr lang="nl-NL"/>
          </a:p>
        </p:txBody>
      </p:sp>
      <p:sp>
        <p:nvSpPr>
          <p:cNvPr id="80919" name="Text Box 29"/>
          <p:cNvSpPr txBox="1">
            <a:spLocks noChangeArrowheads="1"/>
          </p:cNvSpPr>
          <p:nvPr/>
        </p:nvSpPr>
        <p:spPr bwMode="auto">
          <a:xfrm>
            <a:off x="509588" y="2428875"/>
            <a:ext cx="10382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Leverancier</a:t>
            </a:r>
            <a:endParaRPr lang="nl-NL"/>
          </a:p>
        </p:txBody>
      </p:sp>
      <p:sp>
        <p:nvSpPr>
          <p:cNvPr id="80920" name="Text Box 30"/>
          <p:cNvSpPr txBox="1">
            <a:spLocks noChangeArrowheads="1"/>
          </p:cNvSpPr>
          <p:nvPr/>
        </p:nvSpPr>
        <p:spPr bwMode="auto">
          <a:xfrm>
            <a:off x="509588" y="1743075"/>
            <a:ext cx="21177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Algemene rekening: kosten</a:t>
            </a:r>
            <a:endParaRPr lang="nl-NL"/>
          </a:p>
        </p:txBody>
      </p:sp>
      <p:sp>
        <p:nvSpPr>
          <p:cNvPr id="80921" name="Rectangle 31"/>
          <p:cNvSpPr>
            <a:spLocks noChangeArrowheads="1"/>
          </p:cNvSpPr>
          <p:nvPr/>
        </p:nvSpPr>
        <p:spPr bwMode="auto">
          <a:xfrm>
            <a:off x="323850" y="1628775"/>
            <a:ext cx="2476500" cy="12954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nvGrpSpPr>
          <p:cNvPr id="4" name="Group 32"/>
          <p:cNvGrpSpPr>
            <a:grpSpLocks/>
          </p:cNvGrpSpPr>
          <p:nvPr/>
        </p:nvGrpSpPr>
        <p:grpSpPr bwMode="auto">
          <a:xfrm>
            <a:off x="5219700" y="3429000"/>
            <a:ext cx="2447925" cy="3429000"/>
            <a:chOff x="3288" y="2160"/>
            <a:chExt cx="1542" cy="2160"/>
          </a:xfrm>
        </p:grpSpPr>
        <p:sp>
          <p:nvSpPr>
            <p:cNvPr id="80927" name="Oval 33"/>
            <p:cNvSpPr>
              <a:spLocks noChangeArrowheads="1"/>
            </p:cNvSpPr>
            <p:nvPr/>
          </p:nvSpPr>
          <p:spPr bwMode="auto">
            <a:xfrm>
              <a:off x="3560" y="2160"/>
              <a:ext cx="1270" cy="1179"/>
            </a:xfrm>
            <a:prstGeom prst="ellipse">
              <a:avLst/>
            </a:prstGeom>
            <a:solidFill>
              <a:schemeClr val="accent1">
                <a:alpha val="54117"/>
              </a:schemeClr>
            </a:solidFill>
            <a:ln w="47625">
              <a:solidFill>
                <a:schemeClr val="tx2"/>
              </a:solidFill>
              <a:round/>
              <a:headEnd/>
              <a:tailEnd/>
            </a:ln>
          </p:spPr>
          <p:txBody>
            <a:bodyPr wrap="none" anchor="ctr"/>
            <a:lstStyle/>
            <a:p>
              <a:endParaRPr lang="nl-BE"/>
            </a:p>
          </p:txBody>
        </p:sp>
        <p:sp>
          <p:nvSpPr>
            <p:cNvPr id="80928" name="Rectangle 34"/>
            <p:cNvSpPr>
              <a:spLocks noChangeArrowheads="1"/>
            </p:cNvSpPr>
            <p:nvPr/>
          </p:nvSpPr>
          <p:spPr bwMode="auto">
            <a:xfrm rot="-2947656">
              <a:off x="2721" y="3617"/>
              <a:ext cx="1270" cy="136"/>
            </a:xfrm>
            <a:prstGeom prst="rect">
              <a:avLst/>
            </a:prstGeom>
            <a:solidFill>
              <a:schemeClr val="tx2"/>
            </a:solidFill>
            <a:ln w="9525">
              <a:solidFill>
                <a:schemeClr val="tx2"/>
              </a:solidFill>
              <a:miter lim="800000"/>
              <a:headEnd/>
              <a:tailEnd/>
            </a:ln>
          </p:spPr>
          <p:txBody>
            <a:bodyPr wrap="none" anchor="ctr"/>
            <a:lstStyle/>
            <a:p>
              <a:endParaRPr lang="nl-BE"/>
            </a:p>
          </p:txBody>
        </p:sp>
        <p:sp>
          <p:nvSpPr>
            <p:cNvPr id="80929" name="Oval 35"/>
            <p:cNvSpPr>
              <a:spLocks noChangeArrowheads="1"/>
            </p:cNvSpPr>
            <p:nvPr/>
          </p:nvSpPr>
          <p:spPr bwMode="auto">
            <a:xfrm rot="2405924">
              <a:off x="3611" y="3188"/>
              <a:ext cx="272" cy="91"/>
            </a:xfrm>
            <a:prstGeom prst="ellipse">
              <a:avLst/>
            </a:prstGeom>
            <a:solidFill>
              <a:srgbClr val="666699"/>
            </a:solidFill>
            <a:ln w="9525">
              <a:solidFill>
                <a:schemeClr val="bg2"/>
              </a:solidFill>
              <a:round/>
              <a:headEnd/>
              <a:tailEnd/>
            </a:ln>
          </p:spPr>
          <p:txBody>
            <a:bodyPr wrap="none" anchor="ctr"/>
            <a:lstStyle/>
            <a:p>
              <a:endParaRPr lang="nl-BE"/>
            </a:p>
          </p:txBody>
        </p:sp>
        <p:sp>
          <p:nvSpPr>
            <p:cNvPr id="80930" name="Rectangle 36"/>
            <p:cNvSpPr>
              <a:spLocks noChangeArrowheads="1"/>
            </p:cNvSpPr>
            <p:nvPr/>
          </p:nvSpPr>
          <p:spPr bwMode="auto">
            <a:xfrm>
              <a:off x="4377" y="2704"/>
              <a:ext cx="181" cy="182"/>
            </a:xfrm>
            <a:prstGeom prst="rect">
              <a:avLst/>
            </a:prstGeom>
            <a:solidFill>
              <a:schemeClr val="accent1"/>
            </a:solidFill>
            <a:ln w="9525">
              <a:solidFill>
                <a:schemeClr val="tx1"/>
              </a:solidFill>
              <a:miter lim="800000"/>
              <a:headEnd/>
              <a:tailEnd/>
            </a:ln>
          </p:spPr>
          <p:txBody>
            <a:bodyPr wrap="none" anchor="ctr"/>
            <a:lstStyle/>
            <a:p>
              <a:endParaRPr lang="nl-BE"/>
            </a:p>
          </p:txBody>
        </p:sp>
        <p:sp>
          <p:nvSpPr>
            <p:cNvPr id="80931" name="Line 37"/>
            <p:cNvSpPr>
              <a:spLocks noChangeShapeType="1"/>
            </p:cNvSpPr>
            <p:nvPr/>
          </p:nvSpPr>
          <p:spPr bwMode="auto">
            <a:xfrm>
              <a:off x="4377" y="2795"/>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0932" name="Line 38"/>
            <p:cNvSpPr>
              <a:spLocks noChangeShapeType="1"/>
            </p:cNvSpPr>
            <p:nvPr/>
          </p:nvSpPr>
          <p:spPr bwMode="auto">
            <a:xfrm>
              <a:off x="4468" y="2704"/>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323623" name="AutoShape 39"/>
          <p:cNvSpPr>
            <a:spLocks noChangeArrowheads="1"/>
          </p:cNvSpPr>
          <p:nvPr/>
        </p:nvSpPr>
        <p:spPr bwMode="auto">
          <a:xfrm>
            <a:off x="6443663" y="1268413"/>
            <a:ext cx="1296987" cy="1736725"/>
          </a:xfrm>
          <a:prstGeom prst="foldedCorner">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323624" name="Text Box 40"/>
          <p:cNvSpPr txBox="1">
            <a:spLocks noChangeArrowheads="1"/>
          </p:cNvSpPr>
          <p:nvPr/>
        </p:nvSpPr>
        <p:spPr bwMode="auto">
          <a:xfrm>
            <a:off x="6350000" y="1241425"/>
            <a:ext cx="1512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a:t>ZADIDAZ GMBH</a:t>
            </a:r>
          </a:p>
          <a:p>
            <a:pPr algn="ctr" eaLnBrk="1" hangingPunct="1"/>
            <a:r>
              <a:rPr lang="nl-BE" sz="1000" u="sng"/>
              <a:t>FACTUUR</a:t>
            </a:r>
            <a:endParaRPr lang="nl-NL" b="1" u="sng"/>
          </a:p>
        </p:txBody>
      </p:sp>
      <p:sp>
        <p:nvSpPr>
          <p:cNvPr id="323626" name="AutoShape 42"/>
          <p:cNvSpPr>
            <a:spLocks noChangeArrowheads="1"/>
          </p:cNvSpPr>
          <p:nvPr/>
        </p:nvSpPr>
        <p:spPr bwMode="auto">
          <a:xfrm>
            <a:off x="6156325" y="692150"/>
            <a:ext cx="1944688" cy="2528888"/>
          </a:xfrm>
          <a:prstGeom prst="foldedCorner">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323627" name="Text Box 43"/>
          <p:cNvSpPr txBox="1">
            <a:spLocks noChangeArrowheads="1"/>
          </p:cNvSpPr>
          <p:nvPr/>
        </p:nvSpPr>
        <p:spPr bwMode="auto">
          <a:xfrm>
            <a:off x="6659563" y="1052513"/>
            <a:ext cx="15128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Aan BVBA Sportshoe</a:t>
            </a:r>
          </a:p>
          <a:p>
            <a:pPr eaLnBrk="1" hangingPunct="1"/>
            <a:r>
              <a:rPr lang="nl-BE" sz="800"/>
              <a:t>Kerkstraat </a:t>
            </a:r>
          </a:p>
          <a:p>
            <a:pPr eaLnBrk="1" hangingPunct="1"/>
            <a:r>
              <a:rPr lang="nl-BE" sz="800"/>
              <a:t>Antwerpen</a:t>
            </a:r>
            <a:endParaRPr lang="nl-NL" sz="800"/>
          </a:p>
        </p:txBody>
      </p:sp>
    </p:spTree>
    <p:extLst>
      <p:ext uri="{BB962C8B-B14F-4D97-AF65-F5344CB8AC3E}">
        <p14:creationId xmlns:p14="http://schemas.microsoft.com/office/powerpoint/2010/main" val="522728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0.00781 0.01898 L 0.06302 -0.32361 " pathEditMode="relative" rAng="0" ptsTypes="AA">
                                      <p:cBhvr>
                                        <p:cTn id="11" dur="2000" fill="hold"/>
                                        <p:tgtEl>
                                          <p:spTgt spid="4"/>
                                        </p:tgtEl>
                                        <p:attrNameLst>
                                          <p:attrName>ppt_x</p:attrName>
                                          <p:attrName>ppt_y</p:attrName>
                                        </p:attrNameLst>
                                      </p:cBhvr>
                                      <p:rCtr x="2760" y="-17130"/>
                                    </p:animMotion>
                                  </p:childTnLst>
                                </p:cTn>
                              </p:par>
                            </p:childTnLst>
                          </p:cTn>
                        </p:par>
                        <p:par>
                          <p:cTn id="12" fill="hold" nodeType="afterGroup">
                            <p:stCondLst>
                              <p:cond delay="2000"/>
                            </p:stCondLst>
                            <p:childTnLst>
                              <p:par>
                                <p:cTn id="13" presetID="1" presetClass="entr" presetSubtype="0" fill="hold" grpId="0" nodeType="afterEffect">
                                  <p:stCondLst>
                                    <p:cond delay="100"/>
                                  </p:stCondLst>
                                  <p:childTnLst>
                                    <p:set>
                                      <p:cBhvr>
                                        <p:cTn id="14" dur="1" fill="hold">
                                          <p:stCondLst>
                                            <p:cond delay="499"/>
                                          </p:stCondLst>
                                        </p:cTn>
                                        <p:tgtEl>
                                          <p:spTgt spid="323623"/>
                                        </p:tgtEl>
                                        <p:attrNameLst>
                                          <p:attrName>style.visibility</p:attrName>
                                        </p:attrNameLst>
                                      </p:cBhvr>
                                      <p:to>
                                        <p:strVal val="visible"/>
                                      </p:to>
                                    </p:set>
                                  </p:childTnLst>
                                </p:cTn>
                              </p:par>
                              <p:par>
                                <p:cTn id="15" presetID="10" presetClass="exit" presetSubtype="0" fill="hold" grpId="0" nodeType="withEffect">
                                  <p:stCondLst>
                                    <p:cond delay="0"/>
                                  </p:stCondLst>
                                  <p:childTnLst>
                                    <p:animEffect transition="out" filter="fade">
                                      <p:cBhvr>
                                        <p:cTn id="16" dur="2000"/>
                                        <p:tgtEl>
                                          <p:spTgt spid="323606"/>
                                        </p:tgtEl>
                                      </p:cBhvr>
                                    </p:animEffect>
                                    <p:set>
                                      <p:cBhvr>
                                        <p:cTn id="17" dur="1" fill="hold">
                                          <p:stCondLst>
                                            <p:cond delay="1999"/>
                                          </p:stCondLst>
                                        </p:cTn>
                                        <p:tgtEl>
                                          <p:spTgt spid="323606"/>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2000"/>
                                        <p:tgtEl>
                                          <p:spTgt spid="323604"/>
                                        </p:tgtEl>
                                      </p:cBhvr>
                                    </p:animEffect>
                                    <p:set>
                                      <p:cBhvr>
                                        <p:cTn id="20" dur="1" fill="hold">
                                          <p:stCondLst>
                                            <p:cond delay="1999"/>
                                          </p:stCondLst>
                                        </p:cTn>
                                        <p:tgtEl>
                                          <p:spTgt spid="323604"/>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323624"/>
                                        </p:tgtEl>
                                        <p:attrNameLst>
                                          <p:attrName>style.visibility</p:attrName>
                                        </p:attrNameLst>
                                      </p:cBhvr>
                                      <p:to>
                                        <p:strVal val="visible"/>
                                      </p:to>
                                    </p:set>
                                    <p:animEffect transition="in" filter="fade">
                                      <p:cBhvr>
                                        <p:cTn id="23" dur="2000"/>
                                        <p:tgtEl>
                                          <p:spTgt spid="323624"/>
                                        </p:tgtEl>
                                      </p:cBhvr>
                                    </p:animEffect>
                                  </p:childTnLst>
                                </p:cTn>
                              </p:par>
                            </p:childTnLst>
                          </p:cTn>
                        </p:par>
                        <p:par>
                          <p:cTn id="24" fill="hold" nodeType="afterGroup">
                            <p:stCondLst>
                              <p:cond delay="4000"/>
                            </p:stCondLst>
                            <p:childTnLst>
                              <p:par>
                                <p:cTn id="25" presetID="1" presetClass="entr" presetSubtype="0" fill="hold" grpId="0" nodeType="afterEffect">
                                  <p:stCondLst>
                                    <p:cond delay="100"/>
                                  </p:stCondLst>
                                  <p:childTnLst>
                                    <p:set>
                                      <p:cBhvr>
                                        <p:cTn id="26" dur="1" fill="hold">
                                          <p:stCondLst>
                                            <p:cond delay="499"/>
                                          </p:stCondLst>
                                        </p:cTn>
                                        <p:tgtEl>
                                          <p:spTgt spid="323626"/>
                                        </p:tgtEl>
                                        <p:attrNameLst>
                                          <p:attrName>style.visibility</p:attrName>
                                        </p:attrNameLst>
                                      </p:cBhvr>
                                      <p:to>
                                        <p:strVal val="visible"/>
                                      </p:to>
                                    </p:set>
                                  </p:childTnLst>
                                </p:cTn>
                              </p:par>
                              <p:par>
                                <p:cTn id="27" presetID="10" presetClass="exit" presetSubtype="0" fill="hold" nodeType="withEffect">
                                  <p:stCondLst>
                                    <p:cond delay="100"/>
                                  </p:stCondLst>
                                  <p:childTnLst>
                                    <p:animEffect transition="out" filter="fade">
                                      <p:cBhvr>
                                        <p:cTn id="28" dur="2000"/>
                                        <p:tgtEl>
                                          <p:spTgt spid="4"/>
                                        </p:tgtEl>
                                      </p:cBhvr>
                                    </p:animEffect>
                                    <p:set>
                                      <p:cBhvr>
                                        <p:cTn id="29" dur="1" fill="hold">
                                          <p:stCondLst>
                                            <p:cond delay="1999"/>
                                          </p:stCondLst>
                                        </p:cTn>
                                        <p:tgtEl>
                                          <p:spTgt spid="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2000"/>
                                        <p:tgtEl>
                                          <p:spTgt spid="323623"/>
                                        </p:tgtEl>
                                      </p:cBhvr>
                                    </p:animEffect>
                                    <p:set>
                                      <p:cBhvr>
                                        <p:cTn id="32" dur="1" fill="hold">
                                          <p:stCondLst>
                                            <p:cond delay="1999"/>
                                          </p:stCondLst>
                                        </p:cTn>
                                        <p:tgtEl>
                                          <p:spTgt spid="323623"/>
                                        </p:tgtEl>
                                        <p:attrNameLst>
                                          <p:attrName>style.visibility</p:attrName>
                                        </p:attrNameLst>
                                      </p:cBhvr>
                                      <p:to>
                                        <p:strVal val="hidden"/>
                                      </p:to>
                                    </p:set>
                                  </p:childTnLst>
                                </p:cTn>
                              </p:par>
                              <p:par>
                                <p:cTn id="33" presetID="0" presetClass="path" presetSubtype="0" accel="50000" decel="50000" fill="hold" grpId="1" nodeType="withEffect">
                                  <p:stCondLst>
                                    <p:cond delay="0"/>
                                  </p:stCondLst>
                                  <p:childTnLst>
                                    <p:animMotion origin="layout" path="M 0.0 0.0 L 0.0 -0.08403 " pathEditMode="relative" ptsTypes="AA">
                                      <p:cBhvr>
                                        <p:cTn id="34" dur="2000" fill="hold"/>
                                        <p:tgtEl>
                                          <p:spTgt spid="323624"/>
                                        </p:tgtEl>
                                        <p:attrNameLst>
                                          <p:attrName>ppt_x</p:attrName>
                                          <p:attrName>ppt_y</p:attrName>
                                        </p:attrNameLst>
                                      </p:cBhvr>
                                    </p:animMotion>
                                  </p:childTnLst>
                                </p:cTn>
                              </p:par>
                              <p:par>
                                <p:cTn id="35" presetID="10" presetClass="entr" presetSubtype="0" fill="hold" grpId="0" nodeType="withEffect">
                                  <p:stCondLst>
                                    <p:cond delay="0"/>
                                  </p:stCondLst>
                                  <p:childTnLst>
                                    <p:set>
                                      <p:cBhvr>
                                        <p:cTn id="36" dur="1" fill="hold">
                                          <p:stCondLst>
                                            <p:cond delay="0"/>
                                          </p:stCondLst>
                                        </p:cTn>
                                        <p:tgtEl>
                                          <p:spTgt spid="323625"/>
                                        </p:tgtEl>
                                        <p:attrNameLst>
                                          <p:attrName>style.visibility</p:attrName>
                                        </p:attrNameLst>
                                      </p:cBhvr>
                                      <p:to>
                                        <p:strVal val="visible"/>
                                      </p:to>
                                    </p:set>
                                    <p:animEffect transition="in" filter="fade">
                                      <p:cBhvr>
                                        <p:cTn id="37" dur="2000"/>
                                        <p:tgtEl>
                                          <p:spTgt spid="323625"/>
                                        </p:tgtEl>
                                      </p:cBhvr>
                                    </p:animEffect>
                                  </p:childTnLst>
                                </p:cTn>
                              </p:par>
                              <p:par>
                                <p:cTn id="38" presetID="10" presetClass="exit" presetSubtype="0" fill="hold" grpId="0" nodeType="withEffect">
                                  <p:stCondLst>
                                    <p:cond delay="0"/>
                                  </p:stCondLst>
                                  <p:childTnLst>
                                    <p:animEffect transition="out" filter="fade">
                                      <p:cBhvr>
                                        <p:cTn id="39" dur="2000"/>
                                        <p:tgtEl>
                                          <p:spTgt spid="323608"/>
                                        </p:tgtEl>
                                      </p:cBhvr>
                                    </p:animEffect>
                                    <p:set>
                                      <p:cBhvr>
                                        <p:cTn id="40" dur="1" fill="hold">
                                          <p:stCondLst>
                                            <p:cond delay="1999"/>
                                          </p:stCondLst>
                                        </p:cTn>
                                        <p:tgtEl>
                                          <p:spTgt spid="323608"/>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2000"/>
                                        <p:tgtEl>
                                          <p:spTgt spid="323607"/>
                                        </p:tgtEl>
                                      </p:cBhvr>
                                    </p:animEffect>
                                    <p:set>
                                      <p:cBhvr>
                                        <p:cTn id="43" dur="1" fill="hold">
                                          <p:stCondLst>
                                            <p:cond delay="1999"/>
                                          </p:stCondLst>
                                        </p:cTn>
                                        <p:tgtEl>
                                          <p:spTgt spid="323607"/>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323627"/>
                                        </p:tgtEl>
                                        <p:attrNameLst>
                                          <p:attrName>style.visibility</p:attrName>
                                        </p:attrNameLst>
                                      </p:cBhvr>
                                      <p:to>
                                        <p:strVal val="visible"/>
                                      </p:to>
                                    </p:set>
                                    <p:animEffect transition="in" filter="fade">
                                      <p:cBhvr>
                                        <p:cTn id="46" dur="2000"/>
                                        <p:tgtEl>
                                          <p:spTgt spid="323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625" grpId="0"/>
      <p:bldP spid="323604" grpId="0"/>
      <p:bldP spid="323606" grpId="0" animBg="1"/>
      <p:bldP spid="323607" grpId="0" animBg="1"/>
      <p:bldP spid="323608" grpId="0" animBg="1"/>
      <p:bldP spid="323623" grpId="0" animBg="1"/>
      <p:bldP spid="323623" grpId="1" animBg="1"/>
      <p:bldP spid="323624" grpId="0"/>
      <p:bldP spid="323624" grpId="1"/>
      <p:bldP spid="323626" grpId="0" animBg="1"/>
      <p:bldP spid="32362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a:bodyPr>
          <a:lstStyle/>
          <a:p>
            <a:r>
              <a:rPr lang="nl-NL" sz="3800"/>
              <a:t>Documentenflow</a:t>
            </a:r>
          </a:p>
        </p:txBody>
      </p:sp>
      <p:sp>
        <p:nvSpPr>
          <p:cNvPr id="81923" name="Content Placeholder 42"/>
          <p:cNvSpPr>
            <a:spLocks noGrp="1"/>
          </p:cNvSpPr>
          <p:nvPr>
            <p:ph sz="half" idx="1"/>
          </p:nvPr>
        </p:nvSpPr>
        <p:spPr/>
        <p:txBody>
          <a:bodyPr/>
          <a:lstStyle/>
          <a:p>
            <a:endParaRPr lang="nl-BE"/>
          </a:p>
        </p:txBody>
      </p:sp>
      <p:sp>
        <p:nvSpPr>
          <p:cNvPr id="81924" name="AutoShape 4"/>
          <p:cNvSpPr>
            <a:spLocks noChangeArrowheads="1"/>
          </p:cNvSpPr>
          <p:nvPr/>
        </p:nvSpPr>
        <p:spPr bwMode="auto">
          <a:xfrm>
            <a:off x="5402263" y="1989138"/>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81925" name="Text Box 5"/>
          <p:cNvSpPr txBox="1">
            <a:spLocks noChangeArrowheads="1"/>
          </p:cNvSpPr>
          <p:nvPr/>
        </p:nvSpPr>
        <p:spPr bwMode="auto">
          <a:xfrm>
            <a:off x="4144963" y="2103438"/>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b="1" u="sng"/>
              <a:t>Vertrek: </a:t>
            </a:r>
            <a:r>
              <a:rPr lang="nl-NL" sz="1000"/>
              <a:t>Automatische</a:t>
            </a:r>
          </a:p>
          <a:p>
            <a:pPr algn="ctr" eaLnBrk="1" hangingPunct="1"/>
            <a:r>
              <a:rPr lang="nl-NL" sz="1000"/>
              <a:t>Registratie op nr ink.ft</a:t>
            </a:r>
            <a:endParaRPr lang="nl-NL"/>
          </a:p>
        </p:txBody>
      </p:sp>
      <p:sp>
        <p:nvSpPr>
          <p:cNvPr id="81926" name="Text Box 6"/>
          <p:cNvSpPr txBox="1">
            <a:spLocks noChangeArrowheads="1"/>
          </p:cNvSpPr>
          <p:nvPr/>
        </p:nvSpPr>
        <p:spPr bwMode="auto">
          <a:xfrm>
            <a:off x="5287963" y="2103438"/>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Aankoop</a:t>
            </a:r>
          </a:p>
          <a:p>
            <a:pPr algn="ctr" eaLnBrk="1" hangingPunct="1"/>
            <a:r>
              <a:rPr lang="nl-NL" sz="1000"/>
              <a:t>Journaal</a:t>
            </a:r>
            <a:endParaRPr lang="nl-NL"/>
          </a:p>
        </p:txBody>
      </p:sp>
      <p:grpSp>
        <p:nvGrpSpPr>
          <p:cNvPr id="81927" name="Group 7"/>
          <p:cNvGrpSpPr>
            <a:grpSpLocks/>
          </p:cNvGrpSpPr>
          <p:nvPr/>
        </p:nvGrpSpPr>
        <p:grpSpPr bwMode="auto">
          <a:xfrm>
            <a:off x="8181975" y="1773238"/>
            <a:ext cx="566738" cy="1257300"/>
            <a:chOff x="5917" y="13117"/>
            <a:chExt cx="893" cy="1980"/>
          </a:xfrm>
        </p:grpSpPr>
        <p:sp>
          <p:nvSpPr>
            <p:cNvPr id="81958" name="Rectangle 8"/>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81959" name="Freeform 9"/>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81960" name="Oval 10"/>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81961" name="Line 11"/>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1962" name="Line 12"/>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81928" name="Line 13"/>
          <p:cNvSpPr>
            <a:spLocks noChangeShapeType="1"/>
          </p:cNvSpPr>
          <p:nvPr/>
        </p:nvSpPr>
        <p:spPr bwMode="auto">
          <a:xfrm>
            <a:off x="3573463" y="2332038"/>
            <a:ext cx="18288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81929" name="Text Box 14"/>
          <p:cNvSpPr txBox="1">
            <a:spLocks noChangeArrowheads="1"/>
          </p:cNvSpPr>
          <p:nvPr/>
        </p:nvSpPr>
        <p:spPr bwMode="auto">
          <a:xfrm>
            <a:off x="8032750" y="2205038"/>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a:t>  VF</a:t>
            </a:r>
            <a:endParaRPr lang="nl-NL"/>
          </a:p>
        </p:txBody>
      </p:sp>
      <p:sp>
        <p:nvSpPr>
          <p:cNvPr id="81930" name="Line 15"/>
          <p:cNvSpPr>
            <a:spLocks noChangeShapeType="1"/>
          </p:cNvSpPr>
          <p:nvPr/>
        </p:nvSpPr>
        <p:spPr bwMode="auto">
          <a:xfrm flipH="1" flipV="1">
            <a:off x="1547813" y="2565400"/>
            <a:ext cx="1225550" cy="2159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81931" name="Line 16"/>
          <p:cNvSpPr>
            <a:spLocks noChangeShapeType="1"/>
          </p:cNvSpPr>
          <p:nvPr/>
        </p:nvSpPr>
        <p:spPr bwMode="auto">
          <a:xfrm flipH="1" flipV="1">
            <a:off x="2411413" y="2133600"/>
            <a:ext cx="360362" cy="64770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81932" name="Line 17"/>
          <p:cNvSpPr>
            <a:spLocks noChangeShapeType="1"/>
          </p:cNvSpPr>
          <p:nvPr/>
        </p:nvSpPr>
        <p:spPr bwMode="auto">
          <a:xfrm flipH="1" flipV="1">
            <a:off x="2124075" y="2276475"/>
            <a:ext cx="647700" cy="5048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81933" name="Text Box 18"/>
          <p:cNvSpPr txBox="1">
            <a:spLocks noChangeArrowheads="1"/>
          </p:cNvSpPr>
          <p:nvPr/>
        </p:nvSpPr>
        <p:spPr bwMode="auto">
          <a:xfrm>
            <a:off x="509588" y="2085975"/>
            <a:ext cx="1614487"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 Rek. investering</a:t>
            </a:r>
          </a:p>
          <a:p>
            <a:pPr eaLnBrk="1" hangingPunct="1"/>
            <a:endParaRPr lang="nl-NL"/>
          </a:p>
        </p:txBody>
      </p:sp>
      <p:sp>
        <p:nvSpPr>
          <p:cNvPr id="81934" name="Text Box 19"/>
          <p:cNvSpPr txBox="1">
            <a:spLocks noChangeArrowheads="1"/>
          </p:cNvSpPr>
          <p:nvPr/>
        </p:nvSpPr>
        <p:spPr bwMode="auto">
          <a:xfrm>
            <a:off x="509588" y="2428875"/>
            <a:ext cx="10382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Leverancier.</a:t>
            </a:r>
            <a:endParaRPr lang="nl-NL"/>
          </a:p>
        </p:txBody>
      </p:sp>
      <p:sp>
        <p:nvSpPr>
          <p:cNvPr id="81935" name="Text Box 20"/>
          <p:cNvSpPr txBox="1">
            <a:spLocks noChangeArrowheads="1"/>
          </p:cNvSpPr>
          <p:nvPr/>
        </p:nvSpPr>
        <p:spPr bwMode="auto">
          <a:xfrm>
            <a:off x="509588" y="1743075"/>
            <a:ext cx="21177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Algemene rekening: kosten</a:t>
            </a:r>
            <a:endParaRPr lang="nl-NL"/>
          </a:p>
        </p:txBody>
      </p:sp>
      <p:sp>
        <p:nvSpPr>
          <p:cNvPr id="81936" name="Rectangle 21"/>
          <p:cNvSpPr>
            <a:spLocks noChangeArrowheads="1"/>
          </p:cNvSpPr>
          <p:nvPr/>
        </p:nvSpPr>
        <p:spPr bwMode="auto">
          <a:xfrm>
            <a:off x="323850" y="1628775"/>
            <a:ext cx="2476500" cy="12954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81937" name="AutoShape 22"/>
          <p:cNvSpPr>
            <a:spLocks noChangeArrowheads="1"/>
          </p:cNvSpPr>
          <p:nvPr/>
        </p:nvSpPr>
        <p:spPr bwMode="auto">
          <a:xfrm>
            <a:off x="6156325" y="692150"/>
            <a:ext cx="1944688" cy="2528888"/>
          </a:xfrm>
          <a:prstGeom prst="foldedCorner">
            <a:avLst>
              <a:gd name="adj" fmla="val 12500"/>
            </a:avLst>
          </a:prstGeom>
          <a:solidFill>
            <a:srgbClr val="FF99CC">
              <a:alpha val="58823"/>
            </a:srgbClr>
          </a:solidFill>
          <a:ln w="19050">
            <a:solidFill>
              <a:srgbClr val="000000"/>
            </a:solidFill>
            <a:round/>
            <a:headEnd/>
            <a:tailEnd/>
          </a:ln>
        </p:spPr>
        <p:txBody>
          <a:bodyPr/>
          <a:lstStyle/>
          <a:p>
            <a:endParaRPr lang="nl-BE"/>
          </a:p>
        </p:txBody>
      </p:sp>
      <p:sp>
        <p:nvSpPr>
          <p:cNvPr id="81938" name="Text Box 23"/>
          <p:cNvSpPr txBox="1">
            <a:spLocks noChangeArrowheads="1"/>
          </p:cNvSpPr>
          <p:nvPr/>
        </p:nvSpPr>
        <p:spPr bwMode="auto">
          <a:xfrm>
            <a:off x="6732588" y="1052513"/>
            <a:ext cx="15128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Aan BVBA Sportshoe</a:t>
            </a:r>
          </a:p>
          <a:p>
            <a:pPr eaLnBrk="1" hangingPunct="1"/>
            <a:r>
              <a:rPr lang="nl-BE" sz="1000"/>
              <a:t>Kerkstraat </a:t>
            </a:r>
          </a:p>
          <a:p>
            <a:pPr eaLnBrk="1" hangingPunct="1"/>
            <a:r>
              <a:rPr lang="nl-BE" sz="1000"/>
              <a:t>Antwerpen</a:t>
            </a:r>
            <a:endParaRPr lang="nl-NL" sz="1000"/>
          </a:p>
        </p:txBody>
      </p:sp>
      <p:sp>
        <p:nvSpPr>
          <p:cNvPr id="81939" name="Line 24"/>
          <p:cNvSpPr>
            <a:spLocks noChangeShapeType="1"/>
          </p:cNvSpPr>
          <p:nvPr/>
        </p:nvSpPr>
        <p:spPr bwMode="auto">
          <a:xfrm flipV="1">
            <a:off x="2771775" y="2349500"/>
            <a:ext cx="792163" cy="431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1940" name="Text Box 25"/>
          <p:cNvSpPr txBox="1">
            <a:spLocks noChangeArrowheads="1"/>
          </p:cNvSpPr>
          <p:nvPr/>
        </p:nvSpPr>
        <p:spPr bwMode="auto">
          <a:xfrm>
            <a:off x="6443663" y="1700213"/>
            <a:ext cx="15128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100 sloefkes</a:t>
            </a:r>
          </a:p>
          <a:p>
            <a:pPr eaLnBrk="1" hangingPunct="1"/>
            <a:r>
              <a:rPr lang="nl-BE" sz="1000"/>
              <a:t>       prod. 2356   1250</a:t>
            </a:r>
          </a:p>
          <a:p>
            <a:pPr eaLnBrk="1" hangingPunct="1"/>
            <a:r>
              <a:rPr lang="nl-BE" sz="1000"/>
              <a:t>200 Kousen</a:t>
            </a:r>
          </a:p>
          <a:p>
            <a:pPr eaLnBrk="1" hangingPunct="1"/>
            <a:r>
              <a:rPr lang="nl-BE" sz="1000"/>
              <a:t>       prod. 6598   3500</a:t>
            </a:r>
          </a:p>
          <a:p>
            <a:pPr eaLnBrk="1" hangingPunct="1"/>
            <a:r>
              <a:rPr lang="nl-BE" sz="1000"/>
              <a:t>200 sportshoes</a:t>
            </a:r>
          </a:p>
          <a:p>
            <a:pPr eaLnBrk="1" hangingPunct="1"/>
            <a:r>
              <a:rPr lang="nl-BE" sz="1000"/>
              <a:t>       prod. 4758   5250</a:t>
            </a:r>
          </a:p>
          <a:p>
            <a:pPr eaLnBrk="1" hangingPunct="1"/>
            <a:r>
              <a:rPr lang="nl-BE" sz="1000"/>
              <a:t>                           ____</a:t>
            </a:r>
          </a:p>
          <a:p>
            <a:pPr eaLnBrk="1" hangingPunct="1"/>
            <a:r>
              <a:rPr lang="nl-BE" sz="1000"/>
              <a:t>                        10.000</a:t>
            </a:r>
          </a:p>
        </p:txBody>
      </p:sp>
      <p:sp>
        <p:nvSpPr>
          <p:cNvPr id="81941" name="Text Box 26"/>
          <p:cNvSpPr txBox="1">
            <a:spLocks noChangeArrowheads="1"/>
          </p:cNvSpPr>
          <p:nvPr/>
        </p:nvSpPr>
        <p:spPr bwMode="auto">
          <a:xfrm>
            <a:off x="6346825" y="661988"/>
            <a:ext cx="1512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a:t>ZADIDAZ GMBH</a:t>
            </a:r>
            <a:endParaRPr lang="nl-NL" sz="1000"/>
          </a:p>
          <a:p>
            <a:pPr algn="ctr" eaLnBrk="1" hangingPunct="1"/>
            <a:r>
              <a:rPr lang="nl-NL" sz="1000" b="1" u="sng"/>
              <a:t>FACTUUR</a:t>
            </a:r>
            <a:endParaRPr lang="nl-NL" b="1" u="sng"/>
          </a:p>
        </p:txBody>
      </p:sp>
      <p:sp>
        <p:nvSpPr>
          <p:cNvPr id="324635" name="Oval 27"/>
          <p:cNvSpPr>
            <a:spLocks noChangeArrowheads="1"/>
          </p:cNvSpPr>
          <p:nvPr/>
        </p:nvSpPr>
        <p:spPr bwMode="auto">
          <a:xfrm>
            <a:off x="6300788" y="549275"/>
            <a:ext cx="1584325" cy="576263"/>
          </a:xfrm>
          <a:prstGeom prst="ellipse">
            <a:avLst/>
          </a:prstGeom>
          <a:noFill/>
          <a:ln w="31750">
            <a:solidFill>
              <a:srgbClr val="2515F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324636" name="Oval 28"/>
          <p:cNvSpPr>
            <a:spLocks noChangeArrowheads="1"/>
          </p:cNvSpPr>
          <p:nvPr/>
        </p:nvSpPr>
        <p:spPr bwMode="auto">
          <a:xfrm>
            <a:off x="395288" y="2420938"/>
            <a:ext cx="1152525" cy="360362"/>
          </a:xfrm>
          <a:prstGeom prst="ellipse">
            <a:avLst/>
          </a:prstGeom>
          <a:noFill/>
          <a:ln w="31750">
            <a:solidFill>
              <a:srgbClr val="2515F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324637" name="Line 29"/>
          <p:cNvSpPr>
            <a:spLocks noChangeShapeType="1"/>
          </p:cNvSpPr>
          <p:nvPr/>
        </p:nvSpPr>
        <p:spPr bwMode="auto">
          <a:xfrm flipH="1">
            <a:off x="1547813" y="981075"/>
            <a:ext cx="4968875" cy="1584325"/>
          </a:xfrm>
          <a:prstGeom prst="line">
            <a:avLst/>
          </a:prstGeom>
          <a:noFill/>
          <a:ln w="19050">
            <a:solidFill>
              <a:srgbClr val="2515F5"/>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
        <p:nvSpPr>
          <p:cNvPr id="324638" name="Oval 30"/>
          <p:cNvSpPr>
            <a:spLocks noChangeArrowheads="1"/>
          </p:cNvSpPr>
          <p:nvPr/>
        </p:nvSpPr>
        <p:spPr bwMode="auto">
          <a:xfrm>
            <a:off x="7235825" y="2747963"/>
            <a:ext cx="720725" cy="288925"/>
          </a:xfrm>
          <a:prstGeom prst="ellipse">
            <a:avLst/>
          </a:prstGeom>
          <a:noFill/>
          <a:ln w="3175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324640" name="Oval 32"/>
          <p:cNvSpPr>
            <a:spLocks noChangeArrowheads="1"/>
          </p:cNvSpPr>
          <p:nvPr/>
        </p:nvSpPr>
        <p:spPr bwMode="auto">
          <a:xfrm>
            <a:off x="468313" y="1700213"/>
            <a:ext cx="2087562" cy="360362"/>
          </a:xfrm>
          <a:prstGeom prst="ellipse">
            <a:avLst/>
          </a:prstGeom>
          <a:noFill/>
          <a:ln w="3175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324641" name="Oval 33"/>
          <p:cNvSpPr>
            <a:spLocks noChangeArrowheads="1"/>
          </p:cNvSpPr>
          <p:nvPr/>
        </p:nvSpPr>
        <p:spPr bwMode="auto">
          <a:xfrm>
            <a:off x="7235825" y="2708275"/>
            <a:ext cx="647700" cy="288925"/>
          </a:xfrm>
          <a:prstGeom prst="ellipse">
            <a:avLst/>
          </a:prstGeom>
          <a:noFill/>
          <a:ln w="31750">
            <a:solidFill>
              <a:srgbClr val="2515F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324642" name="Line 34"/>
          <p:cNvSpPr>
            <a:spLocks noChangeShapeType="1"/>
          </p:cNvSpPr>
          <p:nvPr/>
        </p:nvSpPr>
        <p:spPr bwMode="auto">
          <a:xfrm flipH="1" flipV="1">
            <a:off x="1547813" y="2636838"/>
            <a:ext cx="5688012" cy="215900"/>
          </a:xfrm>
          <a:prstGeom prst="line">
            <a:avLst/>
          </a:prstGeom>
          <a:noFill/>
          <a:ln w="19050">
            <a:solidFill>
              <a:srgbClr val="2515F5"/>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grpSp>
        <p:nvGrpSpPr>
          <p:cNvPr id="3" name="Group 35"/>
          <p:cNvGrpSpPr>
            <a:grpSpLocks/>
          </p:cNvGrpSpPr>
          <p:nvPr/>
        </p:nvGrpSpPr>
        <p:grpSpPr bwMode="auto">
          <a:xfrm>
            <a:off x="2589213" y="3349625"/>
            <a:ext cx="2860675" cy="942975"/>
            <a:chOff x="1631" y="2110"/>
            <a:chExt cx="1802" cy="594"/>
          </a:xfrm>
        </p:grpSpPr>
        <p:sp>
          <p:nvSpPr>
            <p:cNvPr id="81955" name="Line 36"/>
            <p:cNvSpPr>
              <a:spLocks noChangeShapeType="1"/>
            </p:cNvSpPr>
            <p:nvPr/>
          </p:nvSpPr>
          <p:spPr bwMode="auto">
            <a:xfrm>
              <a:off x="1655" y="2296"/>
              <a:ext cx="16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1956" name="Line 37"/>
            <p:cNvSpPr>
              <a:spLocks noChangeShapeType="1"/>
            </p:cNvSpPr>
            <p:nvPr/>
          </p:nvSpPr>
          <p:spPr bwMode="auto">
            <a:xfrm>
              <a:off x="2472" y="2296"/>
              <a:ext cx="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1957" name="Text Box 38"/>
            <p:cNvSpPr txBox="1">
              <a:spLocks noChangeArrowheads="1"/>
            </p:cNvSpPr>
            <p:nvPr/>
          </p:nvSpPr>
          <p:spPr bwMode="auto">
            <a:xfrm>
              <a:off x="1631" y="2110"/>
              <a:ext cx="180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800"/>
                <a:t>Act.        Balans         Pas.</a:t>
              </a:r>
              <a:endParaRPr lang="nl-NL" sz="1800"/>
            </a:p>
          </p:txBody>
        </p:sp>
      </p:grpSp>
      <p:grpSp>
        <p:nvGrpSpPr>
          <p:cNvPr id="4" name="Group 39"/>
          <p:cNvGrpSpPr>
            <a:grpSpLocks/>
          </p:cNvGrpSpPr>
          <p:nvPr/>
        </p:nvGrpSpPr>
        <p:grpSpPr bwMode="auto">
          <a:xfrm>
            <a:off x="2555875" y="4508500"/>
            <a:ext cx="2843213" cy="942975"/>
            <a:chOff x="1610" y="2840"/>
            <a:chExt cx="1791" cy="594"/>
          </a:xfrm>
        </p:grpSpPr>
        <p:sp>
          <p:nvSpPr>
            <p:cNvPr id="81952" name="Line 40"/>
            <p:cNvSpPr>
              <a:spLocks noChangeShapeType="1"/>
            </p:cNvSpPr>
            <p:nvPr/>
          </p:nvSpPr>
          <p:spPr bwMode="auto">
            <a:xfrm>
              <a:off x="1634" y="3026"/>
              <a:ext cx="16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1953" name="Line 41"/>
            <p:cNvSpPr>
              <a:spLocks noChangeShapeType="1"/>
            </p:cNvSpPr>
            <p:nvPr/>
          </p:nvSpPr>
          <p:spPr bwMode="auto">
            <a:xfrm>
              <a:off x="2451" y="3026"/>
              <a:ext cx="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1954" name="Text Box 42"/>
            <p:cNvSpPr txBox="1">
              <a:spLocks noChangeArrowheads="1"/>
            </p:cNvSpPr>
            <p:nvPr/>
          </p:nvSpPr>
          <p:spPr bwMode="auto">
            <a:xfrm>
              <a:off x="1610" y="2840"/>
              <a:ext cx="17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800"/>
                <a:t>Debet       R.R.       Credit</a:t>
              </a:r>
              <a:endParaRPr lang="nl-NL" sz="1800"/>
            </a:p>
          </p:txBody>
        </p:sp>
      </p:grpSp>
      <p:sp>
        <p:nvSpPr>
          <p:cNvPr id="324651" name="Line 43"/>
          <p:cNvSpPr>
            <a:spLocks noChangeShapeType="1"/>
          </p:cNvSpPr>
          <p:nvPr/>
        </p:nvSpPr>
        <p:spPr bwMode="auto">
          <a:xfrm flipH="1" flipV="1">
            <a:off x="2555875" y="1844675"/>
            <a:ext cx="4679950" cy="936625"/>
          </a:xfrm>
          <a:prstGeom prst="line">
            <a:avLst/>
          </a:prstGeom>
          <a:noFill/>
          <a:ln w="19050">
            <a:solidFill>
              <a:srgbClr val="FF00FF"/>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2092014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4635"/>
                                        </p:tgtEl>
                                        <p:attrNameLst>
                                          <p:attrName>style.visibility</p:attrName>
                                        </p:attrNameLst>
                                      </p:cBhvr>
                                      <p:to>
                                        <p:strVal val="visible"/>
                                      </p:to>
                                    </p:set>
                                    <p:animEffect transition="in" filter="fade">
                                      <p:cBhvr>
                                        <p:cTn id="7" dur="2000"/>
                                        <p:tgtEl>
                                          <p:spTgt spid="324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4636"/>
                                        </p:tgtEl>
                                        <p:attrNameLst>
                                          <p:attrName>style.visibility</p:attrName>
                                        </p:attrNameLst>
                                      </p:cBhvr>
                                      <p:to>
                                        <p:strVal val="visible"/>
                                      </p:to>
                                    </p:set>
                                    <p:animEffect transition="in" filter="fade">
                                      <p:cBhvr>
                                        <p:cTn id="12" dur="2000"/>
                                        <p:tgtEl>
                                          <p:spTgt spid="32463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24637"/>
                                        </p:tgtEl>
                                        <p:attrNameLst>
                                          <p:attrName>style.visibility</p:attrName>
                                        </p:attrNameLst>
                                      </p:cBhvr>
                                      <p:to>
                                        <p:strVal val="visible"/>
                                      </p:to>
                                    </p:set>
                                    <p:animEffect transition="in" filter="fade">
                                      <p:cBhvr>
                                        <p:cTn id="15" dur="2000"/>
                                        <p:tgtEl>
                                          <p:spTgt spid="32463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4641"/>
                                        </p:tgtEl>
                                        <p:attrNameLst>
                                          <p:attrName>style.visibility</p:attrName>
                                        </p:attrNameLst>
                                      </p:cBhvr>
                                      <p:to>
                                        <p:strVal val="visible"/>
                                      </p:to>
                                    </p:set>
                                    <p:animEffect transition="in" filter="fade">
                                      <p:cBhvr>
                                        <p:cTn id="20" dur="2000"/>
                                        <p:tgtEl>
                                          <p:spTgt spid="32464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4642"/>
                                        </p:tgtEl>
                                        <p:attrNameLst>
                                          <p:attrName>style.visibility</p:attrName>
                                        </p:attrNameLst>
                                      </p:cBhvr>
                                      <p:to>
                                        <p:strVal val="visible"/>
                                      </p:to>
                                    </p:set>
                                    <p:animEffect transition="in" filter="fade">
                                      <p:cBhvr>
                                        <p:cTn id="25" dur="2000"/>
                                        <p:tgtEl>
                                          <p:spTgt spid="32464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4638"/>
                                        </p:tgtEl>
                                        <p:attrNameLst>
                                          <p:attrName>style.visibility</p:attrName>
                                        </p:attrNameLst>
                                      </p:cBhvr>
                                      <p:to>
                                        <p:strVal val="visible"/>
                                      </p:to>
                                    </p:set>
                                    <p:animEffect transition="in" filter="fade">
                                      <p:cBhvr>
                                        <p:cTn id="30" dur="2000"/>
                                        <p:tgtEl>
                                          <p:spTgt spid="32463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4640"/>
                                        </p:tgtEl>
                                        <p:attrNameLst>
                                          <p:attrName>style.visibility</p:attrName>
                                        </p:attrNameLst>
                                      </p:cBhvr>
                                      <p:to>
                                        <p:strVal val="visible"/>
                                      </p:to>
                                    </p:set>
                                    <p:animEffect transition="in" filter="fade">
                                      <p:cBhvr>
                                        <p:cTn id="35" dur="2000"/>
                                        <p:tgtEl>
                                          <p:spTgt spid="32464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4651"/>
                                        </p:tgtEl>
                                        <p:attrNameLst>
                                          <p:attrName>style.visibility</p:attrName>
                                        </p:attrNameLst>
                                      </p:cBhvr>
                                      <p:to>
                                        <p:strVal val="visible"/>
                                      </p:to>
                                    </p:set>
                                    <p:animEffect transition="in" filter="fade">
                                      <p:cBhvr>
                                        <p:cTn id="38" dur="2000"/>
                                        <p:tgtEl>
                                          <p:spTgt spid="32465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2000"/>
                                        <p:tgtEl>
                                          <p:spTgt spid="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35" grpId="0" animBg="1"/>
      <p:bldP spid="324636" grpId="0" animBg="1"/>
      <p:bldP spid="324637" grpId="0" animBg="1"/>
      <p:bldP spid="324638" grpId="0" animBg="1"/>
      <p:bldP spid="324640" grpId="0" animBg="1"/>
      <p:bldP spid="324641" grpId="0" animBg="1"/>
      <p:bldP spid="324642" grpId="0" animBg="1"/>
      <p:bldP spid="324651"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a:bodyPr>
          <a:lstStyle/>
          <a:p>
            <a:r>
              <a:rPr lang="nl-NL" sz="3800"/>
              <a:t>Documentenflow</a:t>
            </a:r>
          </a:p>
        </p:txBody>
      </p:sp>
      <p:sp>
        <p:nvSpPr>
          <p:cNvPr id="82947" name="Content Placeholder 48"/>
          <p:cNvSpPr>
            <a:spLocks noGrp="1"/>
          </p:cNvSpPr>
          <p:nvPr>
            <p:ph sz="half" idx="1"/>
          </p:nvPr>
        </p:nvSpPr>
        <p:spPr/>
        <p:txBody>
          <a:bodyPr/>
          <a:lstStyle/>
          <a:p>
            <a:endParaRPr lang="nl-BE"/>
          </a:p>
        </p:txBody>
      </p:sp>
      <p:sp>
        <p:nvSpPr>
          <p:cNvPr id="82948" name="AutoShape 4"/>
          <p:cNvSpPr>
            <a:spLocks noChangeArrowheads="1"/>
          </p:cNvSpPr>
          <p:nvPr/>
        </p:nvSpPr>
        <p:spPr bwMode="auto">
          <a:xfrm>
            <a:off x="5402263" y="1989138"/>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82949" name="Text Box 5"/>
          <p:cNvSpPr txBox="1">
            <a:spLocks noChangeArrowheads="1"/>
          </p:cNvSpPr>
          <p:nvPr/>
        </p:nvSpPr>
        <p:spPr bwMode="auto">
          <a:xfrm>
            <a:off x="4144963" y="2103438"/>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b="1" u="sng"/>
              <a:t>Vertrek: </a:t>
            </a:r>
            <a:r>
              <a:rPr lang="nl-NL" sz="1000"/>
              <a:t>Automatische</a:t>
            </a:r>
          </a:p>
          <a:p>
            <a:pPr algn="ctr" eaLnBrk="1" hangingPunct="1"/>
            <a:r>
              <a:rPr lang="nl-NL" sz="1000"/>
              <a:t>Registratie op nr ink.ft</a:t>
            </a:r>
            <a:endParaRPr lang="nl-NL"/>
          </a:p>
        </p:txBody>
      </p:sp>
      <p:sp>
        <p:nvSpPr>
          <p:cNvPr id="82950" name="Text Box 6"/>
          <p:cNvSpPr txBox="1">
            <a:spLocks noChangeArrowheads="1"/>
          </p:cNvSpPr>
          <p:nvPr/>
        </p:nvSpPr>
        <p:spPr bwMode="auto">
          <a:xfrm>
            <a:off x="5287963" y="2103438"/>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Aankoop</a:t>
            </a:r>
          </a:p>
          <a:p>
            <a:pPr algn="ctr" eaLnBrk="1" hangingPunct="1"/>
            <a:r>
              <a:rPr lang="nl-NL" sz="1000"/>
              <a:t>Journaal</a:t>
            </a:r>
            <a:endParaRPr lang="nl-NL"/>
          </a:p>
        </p:txBody>
      </p:sp>
      <p:grpSp>
        <p:nvGrpSpPr>
          <p:cNvPr id="82951" name="Group 7"/>
          <p:cNvGrpSpPr>
            <a:grpSpLocks/>
          </p:cNvGrpSpPr>
          <p:nvPr/>
        </p:nvGrpSpPr>
        <p:grpSpPr bwMode="auto">
          <a:xfrm>
            <a:off x="8181975" y="1773238"/>
            <a:ext cx="566738" cy="1257300"/>
            <a:chOff x="5917" y="13117"/>
            <a:chExt cx="893" cy="1980"/>
          </a:xfrm>
        </p:grpSpPr>
        <p:sp>
          <p:nvSpPr>
            <p:cNvPr id="82988" name="Rectangle 8"/>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82989" name="Freeform 9"/>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82990" name="Oval 10"/>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82991" name="Line 11"/>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2992" name="Line 12"/>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82952" name="Line 13"/>
          <p:cNvSpPr>
            <a:spLocks noChangeShapeType="1"/>
          </p:cNvSpPr>
          <p:nvPr/>
        </p:nvSpPr>
        <p:spPr bwMode="auto">
          <a:xfrm>
            <a:off x="3573463" y="2332038"/>
            <a:ext cx="18288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82953" name="Text Box 14"/>
          <p:cNvSpPr txBox="1">
            <a:spLocks noChangeArrowheads="1"/>
          </p:cNvSpPr>
          <p:nvPr/>
        </p:nvSpPr>
        <p:spPr bwMode="auto">
          <a:xfrm>
            <a:off x="8032750" y="2205038"/>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a:t>  VF</a:t>
            </a:r>
            <a:endParaRPr lang="nl-NL"/>
          </a:p>
        </p:txBody>
      </p:sp>
      <p:sp>
        <p:nvSpPr>
          <p:cNvPr id="82954" name="Line 15"/>
          <p:cNvSpPr>
            <a:spLocks noChangeShapeType="1"/>
          </p:cNvSpPr>
          <p:nvPr/>
        </p:nvSpPr>
        <p:spPr bwMode="auto">
          <a:xfrm flipH="1" flipV="1">
            <a:off x="1547813" y="2565400"/>
            <a:ext cx="1225550" cy="2159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82955" name="Line 16"/>
          <p:cNvSpPr>
            <a:spLocks noChangeShapeType="1"/>
          </p:cNvSpPr>
          <p:nvPr/>
        </p:nvSpPr>
        <p:spPr bwMode="auto">
          <a:xfrm flipH="1" flipV="1">
            <a:off x="2411413" y="2133600"/>
            <a:ext cx="360362" cy="64770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82956" name="Line 17"/>
          <p:cNvSpPr>
            <a:spLocks noChangeShapeType="1"/>
          </p:cNvSpPr>
          <p:nvPr/>
        </p:nvSpPr>
        <p:spPr bwMode="auto">
          <a:xfrm flipH="1" flipV="1">
            <a:off x="2124075" y="2276475"/>
            <a:ext cx="647700" cy="5048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82957" name="Text Box 18"/>
          <p:cNvSpPr txBox="1">
            <a:spLocks noChangeArrowheads="1"/>
          </p:cNvSpPr>
          <p:nvPr/>
        </p:nvSpPr>
        <p:spPr bwMode="auto">
          <a:xfrm>
            <a:off x="509588" y="2085975"/>
            <a:ext cx="1614487"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 Rek. investering</a:t>
            </a:r>
          </a:p>
          <a:p>
            <a:pPr eaLnBrk="1" hangingPunct="1"/>
            <a:endParaRPr lang="nl-NL"/>
          </a:p>
        </p:txBody>
      </p:sp>
      <p:sp>
        <p:nvSpPr>
          <p:cNvPr id="82958" name="Text Box 19"/>
          <p:cNvSpPr txBox="1">
            <a:spLocks noChangeArrowheads="1"/>
          </p:cNvSpPr>
          <p:nvPr/>
        </p:nvSpPr>
        <p:spPr bwMode="auto">
          <a:xfrm>
            <a:off x="509588" y="2428875"/>
            <a:ext cx="10382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Leverancier.</a:t>
            </a:r>
            <a:endParaRPr lang="nl-NL"/>
          </a:p>
        </p:txBody>
      </p:sp>
      <p:sp>
        <p:nvSpPr>
          <p:cNvPr id="82959" name="Text Box 20"/>
          <p:cNvSpPr txBox="1">
            <a:spLocks noChangeArrowheads="1"/>
          </p:cNvSpPr>
          <p:nvPr/>
        </p:nvSpPr>
        <p:spPr bwMode="auto">
          <a:xfrm>
            <a:off x="509588" y="1743075"/>
            <a:ext cx="21177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Algemene rekening: kosten</a:t>
            </a:r>
            <a:endParaRPr lang="nl-NL"/>
          </a:p>
        </p:txBody>
      </p:sp>
      <p:sp>
        <p:nvSpPr>
          <p:cNvPr id="82960" name="Rectangle 21"/>
          <p:cNvSpPr>
            <a:spLocks noChangeArrowheads="1"/>
          </p:cNvSpPr>
          <p:nvPr/>
        </p:nvSpPr>
        <p:spPr bwMode="auto">
          <a:xfrm>
            <a:off x="323850" y="1628775"/>
            <a:ext cx="2476500" cy="12954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82961" name="AutoShape 22"/>
          <p:cNvSpPr>
            <a:spLocks noChangeArrowheads="1"/>
          </p:cNvSpPr>
          <p:nvPr/>
        </p:nvSpPr>
        <p:spPr bwMode="auto">
          <a:xfrm>
            <a:off x="6156325" y="692150"/>
            <a:ext cx="1944688" cy="2528888"/>
          </a:xfrm>
          <a:prstGeom prst="foldedCorner">
            <a:avLst>
              <a:gd name="adj" fmla="val 12500"/>
            </a:avLst>
          </a:prstGeom>
          <a:solidFill>
            <a:srgbClr val="FF99CC">
              <a:alpha val="58823"/>
            </a:srgbClr>
          </a:solidFill>
          <a:ln w="19050">
            <a:solidFill>
              <a:srgbClr val="000000"/>
            </a:solidFill>
            <a:round/>
            <a:headEnd/>
            <a:tailEnd/>
          </a:ln>
        </p:spPr>
        <p:txBody>
          <a:bodyPr/>
          <a:lstStyle/>
          <a:p>
            <a:endParaRPr lang="nl-BE"/>
          </a:p>
        </p:txBody>
      </p:sp>
      <p:sp>
        <p:nvSpPr>
          <p:cNvPr id="82962" name="Text Box 23"/>
          <p:cNvSpPr txBox="1">
            <a:spLocks noChangeArrowheads="1"/>
          </p:cNvSpPr>
          <p:nvPr/>
        </p:nvSpPr>
        <p:spPr bwMode="auto">
          <a:xfrm>
            <a:off x="6732588" y="1052513"/>
            <a:ext cx="15128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Aan BVBA Sportshoe</a:t>
            </a:r>
          </a:p>
          <a:p>
            <a:pPr eaLnBrk="1" hangingPunct="1"/>
            <a:r>
              <a:rPr lang="nl-BE" sz="1000"/>
              <a:t>Kerkstraat </a:t>
            </a:r>
          </a:p>
          <a:p>
            <a:pPr eaLnBrk="1" hangingPunct="1"/>
            <a:r>
              <a:rPr lang="nl-BE" sz="1000"/>
              <a:t>Antwerpen</a:t>
            </a:r>
            <a:endParaRPr lang="nl-NL" sz="1000"/>
          </a:p>
        </p:txBody>
      </p:sp>
      <p:sp>
        <p:nvSpPr>
          <p:cNvPr id="82963" name="Line 24"/>
          <p:cNvSpPr>
            <a:spLocks noChangeShapeType="1"/>
          </p:cNvSpPr>
          <p:nvPr/>
        </p:nvSpPr>
        <p:spPr bwMode="auto">
          <a:xfrm flipV="1">
            <a:off x="2771775" y="2349500"/>
            <a:ext cx="792163" cy="431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2964" name="Text Box 25"/>
          <p:cNvSpPr txBox="1">
            <a:spLocks noChangeArrowheads="1"/>
          </p:cNvSpPr>
          <p:nvPr/>
        </p:nvSpPr>
        <p:spPr bwMode="auto">
          <a:xfrm>
            <a:off x="6443663" y="1700213"/>
            <a:ext cx="15128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100 sloefkes</a:t>
            </a:r>
          </a:p>
          <a:p>
            <a:pPr eaLnBrk="1" hangingPunct="1"/>
            <a:r>
              <a:rPr lang="nl-BE" sz="1000"/>
              <a:t>       prod. 2356   1250</a:t>
            </a:r>
          </a:p>
          <a:p>
            <a:pPr eaLnBrk="1" hangingPunct="1"/>
            <a:r>
              <a:rPr lang="nl-BE" sz="1000"/>
              <a:t>200 Kousen</a:t>
            </a:r>
          </a:p>
          <a:p>
            <a:pPr eaLnBrk="1" hangingPunct="1"/>
            <a:r>
              <a:rPr lang="nl-BE" sz="1000"/>
              <a:t>       prod. 6598   3500</a:t>
            </a:r>
          </a:p>
          <a:p>
            <a:pPr eaLnBrk="1" hangingPunct="1"/>
            <a:r>
              <a:rPr lang="nl-BE" sz="1000"/>
              <a:t>200 sportshoes</a:t>
            </a:r>
          </a:p>
          <a:p>
            <a:pPr eaLnBrk="1" hangingPunct="1"/>
            <a:r>
              <a:rPr lang="nl-BE" sz="1000"/>
              <a:t>       prod. 4758   5250</a:t>
            </a:r>
          </a:p>
          <a:p>
            <a:pPr eaLnBrk="1" hangingPunct="1"/>
            <a:r>
              <a:rPr lang="nl-BE" sz="1000"/>
              <a:t>                           ____</a:t>
            </a:r>
          </a:p>
          <a:p>
            <a:pPr eaLnBrk="1" hangingPunct="1"/>
            <a:r>
              <a:rPr lang="nl-BE" sz="1000"/>
              <a:t>                        10.000</a:t>
            </a:r>
          </a:p>
        </p:txBody>
      </p:sp>
      <p:sp>
        <p:nvSpPr>
          <p:cNvPr id="82965" name="Text Box 26"/>
          <p:cNvSpPr txBox="1">
            <a:spLocks noChangeArrowheads="1"/>
          </p:cNvSpPr>
          <p:nvPr/>
        </p:nvSpPr>
        <p:spPr bwMode="auto">
          <a:xfrm>
            <a:off x="6346825" y="661988"/>
            <a:ext cx="1512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BE" sz="1000"/>
              <a:t>ZADIDAZ GMBH</a:t>
            </a:r>
            <a:endParaRPr lang="nl-NL" sz="1000"/>
          </a:p>
          <a:p>
            <a:pPr algn="ctr" eaLnBrk="1" hangingPunct="1"/>
            <a:r>
              <a:rPr lang="nl-NL" sz="1000" b="1" u="sng"/>
              <a:t>FACTUUR</a:t>
            </a:r>
            <a:endParaRPr lang="nl-NL" b="1" u="sng"/>
          </a:p>
        </p:txBody>
      </p:sp>
      <p:sp>
        <p:nvSpPr>
          <p:cNvPr id="82966" name="Oval 27"/>
          <p:cNvSpPr>
            <a:spLocks noChangeArrowheads="1"/>
          </p:cNvSpPr>
          <p:nvPr/>
        </p:nvSpPr>
        <p:spPr bwMode="auto">
          <a:xfrm>
            <a:off x="6300788" y="549275"/>
            <a:ext cx="1584325" cy="576263"/>
          </a:xfrm>
          <a:prstGeom prst="ellipse">
            <a:avLst/>
          </a:prstGeom>
          <a:noFill/>
          <a:ln w="31750">
            <a:solidFill>
              <a:srgbClr val="2515F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82967" name="Oval 28"/>
          <p:cNvSpPr>
            <a:spLocks noChangeArrowheads="1"/>
          </p:cNvSpPr>
          <p:nvPr/>
        </p:nvSpPr>
        <p:spPr bwMode="auto">
          <a:xfrm>
            <a:off x="395288" y="2420938"/>
            <a:ext cx="1152525" cy="360362"/>
          </a:xfrm>
          <a:prstGeom prst="ellipse">
            <a:avLst/>
          </a:prstGeom>
          <a:noFill/>
          <a:ln w="31750">
            <a:solidFill>
              <a:srgbClr val="2515F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82968" name="Line 29"/>
          <p:cNvSpPr>
            <a:spLocks noChangeShapeType="1"/>
          </p:cNvSpPr>
          <p:nvPr/>
        </p:nvSpPr>
        <p:spPr bwMode="auto">
          <a:xfrm flipH="1">
            <a:off x="1547813" y="981075"/>
            <a:ext cx="4968875" cy="1584325"/>
          </a:xfrm>
          <a:prstGeom prst="line">
            <a:avLst/>
          </a:prstGeom>
          <a:noFill/>
          <a:ln w="19050">
            <a:solidFill>
              <a:srgbClr val="2515F5"/>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
        <p:nvSpPr>
          <p:cNvPr id="82969" name="Oval 30"/>
          <p:cNvSpPr>
            <a:spLocks noChangeArrowheads="1"/>
          </p:cNvSpPr>
          <p:nvPr/>
        </p:nvSpPr>
        <p:spPr bwMode="auto">
          <a:xfrm>
            <a:off x="7235825" y="2747963"/>
            <a:ext cx="720725" cy="288925"/>
          </a:xfrm>
          <a:prstGeom prst="ellipse">
            <a:avLst/>
          </a:prstGeom>
          <a:noFill/>
          <a:ln w="3175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82970" name="Oval 31"/>
          <p:cNvSpPr>
            <a:spLocks noChangeArrowheads="1"/>
          </p:cNvSpPr>
          <p:nvPr/>
        </p:nvSpPr>
        <p:spPr bwMode="auto">
          <a:xfrm>
            <a:off x="468313" y="1700213"/>
            <a:ext cx="2087562" cy="360362"/>
          </a:xfrm>
          <a:prstGeom prst="ellipse">
            <a:avLst/>
          </a:prstGeom>
          <a:noFill/>
          <a:ln w="3175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82971" name="Oval 32"/>
          <p:cNvSpPr>
            <a:spLocks noChangeArrowheads="1"/>
          </p:cNvSpPr>
          <p:nvPr/>
        </p:nvSpPr>
        <p:spPr bwMode="auto">
          <a:xfrm>
            <a:off x="7235825" y="2708275"/>
            <a:ext cx="647700" cy="288925"/>
          </a:xfrm>
          <a:prstGeom prst="ellipse">
            <a:avLst/>
          </a:prstGeom>
          <a:noFill/>
          <a:ln w="31750">
            <a:solidFill>
              <a:srgbClr val="2515F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a:p>
        </p:txBody>
      </p:sp>
      <p:sp>
        <p:nvSpPr>
          <p:cNvPr id="325665" name="Line 33"/>
          <p:cNvSpPr>
            <a:spLocks noChangeShapeType="1"/>
          </p:cNvSpPr>
          <p:nvPr/>
        </p:nvSpPr>
        <p:spPr bwMode="auto">
          <a:xfrm flipH="1" flipV="1">
            <a:off x="1547813" y="2636838"/>
            <a:ext cx="5688012" cy="215900"/>
          </a:xfrm>
          <a:prstGeom prst="line">
            <a:avLst/>
          </a:prstGeom>
          <a:noFill/>
          <a:ln w="19050">
            <a:solidFill>
              <a:srgbClr val="2515F5"/>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grpSp>
        <p:nvGrpSpPr>
          <p:cNvPr id="82973" name="Group 34"/>
          <p:cNvGrpSpPr>
            <a:grpSpLocks/>
          </p:cNvGrpSpPr>
          <p:nvPr/>
        </p:nvGrpSpPr>
        <p:grpSpPr bwMode="auto">
          <a:xfrm>
            <a:off x="2589213" y="3349625"/>
            <a:ext cx="2860675" cy="942975"/>
            <a:chOff x="1631" y="2110"/>
            <a:chExt cx="1802" cy="594"/>
          </a:xfrm>
        </p:grpSpPr>
        <p:sp>
          <p:nvSpPr>
            <p:cNvPr id="82985" name="Line 35"/>
            <p:cNvSpPr>
              <a:spLocks noChangeShapeType="1"/>
            </p:cNvSpPr>
            <p:nvPr/>
          </p:nvSpPr>
          <p:spPr bwMode="auto">
            <a:xfrm>
              <a:off x="1655" y="2296"/>
              <a:ext cx="16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2986" name="Line 36"/>
            <p:cNvSpPr>
              <a:spLocks noChangeShapeType="1"/>
            </p:cNvSpPr>
            <p:nvPr/>
          </p:nvSpPr>
          <p:spPr bwMode="auto">
            <a:xfrm>
              <a:off x="2472" y="2296"/>
              <a:ext cx="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2987" name="Text Box 37"/>
            <p:cNvSpPr txBox="1">
              <a:spLocks noChangeArrowheads="1"/>
            </p:cNvSpPr>
            <p:nvPr/>
          </p:nvSpPr>
          <p:spPr bwMode="auto">
            <a:xfrm>
              <a:off x="1631" y="2110"/>
              <a:ext cx="180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800"/>
                <a:t>Act.        Balans         Pas.</a:t>
              </a:r>
              <a:endParaRPr lang="nl-NL" sz="1800"/>
            </a:p>
          </p:txBody>
        </p:sp>
      </p:grpSp>
      <p:grpSp>
        <p:nvGrpSpPr>
          <p:cNvPr id="82974" name="Group 38"/>
          <p:cNvGrpSpPr>
            <a:grpSpLocks/>
          </p:cNvGrpSpPr>
          <p:nvPr/>
        </p:nvGrpSpPr>
        <p:grpSpPr bwMode="auto">
          <a:xfrm>
            <a:off x="2555875" y="4508500"/>
            <a:ext cx="2843213" cy="942975"/>
            <a:chOff x="1610" y="2840"/>
            <a:chExt cx="1791" cy="594"/>
          </a:xfrm>
        </p:grpSpPr>
        <p:sp>
          <p:nvSpPr>
            <p:cNvPr id="82982" name="Line 39"/>
            <p:cNvSpPr>
              <a:spLocks noChangeShapeType="1"/>
            </p:cNvSpPr>
            <p:nvPr/>
          </p:nvSpPr>
          <p:spPr bwMode="auto">
            <a:xfrm>
              <a:off x="1634" y="3026"/>
              <a:ext cx="16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2983" name="Line 40"/>
            <p:cNvSpPr>
              <a:spLocks noChangeShapeType="1"/>
            </p:cNvSpPr>
            <p:nvPr/>
          </p:nvSpPr>
          <p:spPr bwMode="auto">
            <a:xfrm>
              <a:off x="2451" y="3026"/>
              <a:ext cx="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2984" name="Text Box 41"/>
            <p:cNvSpPr txBox="1">
              <a:spLocks noChangeArrowheads="1"/>
            </p:cNvSpPr>
            <p:nvPr/>
          </p:nvSpPr>
          <p:spPr bwMode="auto">
            <a:xfrm>
              <a:off x="1610" y="2840"/>
              <a:ext cx="17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800"/>
                <a:t>Debet       R.R.       Credit</a:t>
              </a:r>
              <a:endParaRPr lang="nl-NL" sz="1800"/>
            </a:p>
          </p:txBody>
        </p:sp>
      </p:grpSp>
      <p:sp>
        <p:nvSpPr>
          <p:cNvPr id="325674" name="Line 42"/>
          <p:cNvSpPr>
            <a:spLocks noChangeShapeType="1"/>
          </p:cNvSpPr>
          <p:nvPr/>
        </p:nvSpPr>
        <p:spPr bwMode="auto">
          <a:xfrm flipH="1" flipV="1">
            <a:off x="2555875" y="1844675"/>
            <a:ext cx="4679950" cy="936625"/>
          </a:xfrm>
          <a:prstGeom prst="line">
            <a:avLst/>
          </a:prstGeom>
          <a:noFill/>
          <a:ln w="19050">
            <a:solidFill>
              <a:srgbClr val="FF00FF"/>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
        <p:nvSpPr>
          <p:cNvPr id="325675" name="Line 43"/>
          <p:cNvSpPr>
            <a:spLocks noChangeShapeType="1"/>
          </p:cNvSpPr>
          <p:nvPr/>
        </p:nvSpPr>
        <p:spPr bwMode="auto">
          <a:xfrm flipH="1">
            <a:off x="3635375" y="2997200"/>
            <a:ext cx="3816350" cy="2087563"/>
          </a:xfrm>
          <a:prstGeom prst="line">
            <a:avLst/>
          </a:prstGeom>
          <a:noFill/>
          <a:ln w="19050">
            <a:solidFill>
              <a:srgbClr val="FF00FF"/>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
        <p:nvSpPr>
          <p:cNvPr id="325676" name="Text Box 44"/>
          <p:cNvSpPr txBox="1">
            <a:spLocks noChangeArrowheads="1"/>
          </p:cNvSpPr>
          <p:nvPr/>
        </p:nvSpPr>
        <p:spPr bwMode="auto">
          <a:xfrm>
            <a:off x="1619250" y="5084763"/>
            <a:ext cx="2212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Aankopen handelsgoederen  10.000</a:t>
            </a:r>
            <a:endParaRPr lang="nl-NL" sz="1000"/>
          </a:p>
        </p:txBody>
      </p:sp>
      <p:sp>
        <p:nvSpPr>
          <p:cNvPr id="325677" name="Text Box 45"/>
          <p:cNvSpPr txBox="1">
            <a:spLocks noChangeArrowheads="1"/>
          </p:cNvSpPr>
          <p:nvPr/>
        </p:nvSpPr>
        <p:spPr bwMode="auto">
          <a:xfrm>
            <a:off x="3995738" y="3860800"/>
            <a:ext cx="1362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Leveranciers  10.000</a:t>
            </a:r>
            <a:endParaRPr lang="nl-NL" sz="1000"/>
          </a:p>
        </p:txBody>
      </p:sp>
      <p:sp>
        <p:nvSpPr>
          <p:cNvPr id="325678" name="Line 46"/>
          <p:cNvSpPr>
            <a:spLocks noChangeShapeType="1"/>
          </p:cNvSpPr>
          <p:nvPr/>
        </p:nvSpPr>
        <p:spPr bwMode="auto">
          <a:xfrm flipH="1">
            <a:off x="5148263" y="2924175"/>
            <a:ext cx="2087562" cy="936625"/>
          </a:xfrm>
          <a:prstGeom prst="line">
            <a:avLst/>
          </a:prstGeom>
          <a:noFill/>
          <a:ln w="19050">
            <a:solidFill>
              <a:srgbClr val="2515F5"/>
            </a:solidFill>
            <a:prstDash val="dash"/>
            <a:round/>
            <a:headEnd/>
            <a:tailEnd/>
          </a:ln>
          <a:extLst>
            <a:ext uri="{909E8E84-426E-40DD-AFC4-6F175D3DCCD1}">
              <a14:hiddenFill xmlns:a14="http://schemas.microsoft.com/office/drawing/2010/main">
                <a:noFill/>
              </a14:hiddenFill>
            </a:ext>
          </a:extLst>
        </p:spPr>
        <p:txBody>
          <a:bodyPr/>
          <a:lstStyle/>
          <a:p>
            <a:endParaRPr lang="nl-BE"/>
          </a:p>
        </p:txBody>
      </p:sp>
      <p:sp>
        <p:nvSpPr>
          <p:cNvPr id="325679" name="Oval 47"/>
          <p:cNvSpPr>
            <a:spLocks noChangeArrowheads="1"/>
          </p:cNvSpPr>
          <p:nvPr/>
        </p:nvSpPr>
        <p:spPr bwMode="auto">
          <a:xfrm>
            <a:off x="3203575" y="3716338"/>
            <a:ext cx="719138" cy="1728787"/>
          </a:xfrm>
          <a:prstGeom prst="ellipse">
            <a:avLst/>
          </a:prstGeom>
          <a:solidFill>
            <a:schemeClr val="accent1">
              <a:alpha val="47842"/>
            </a:schemeClr>
          </a:solidFill>
          <a:ln w="28575">
            <a:solidFill>
              <a:schemeClr val="tx1"/>
            </a:solidFill>
            <a:round/>
            <a:headEnd/>
            <a:tailEnd/>
          </a:ln>
        </p:spPr>
        <p:txBody>
          <a:bodyPr wrap="none" anchor="ctr"/>
          <a:lstStyle/>
          <a:p>
            <a:endParaRPr lang="nl-BE"/>
          </a:p>
        </p:txBody>
      </p:sp>
      <p:sp>
        <p:nvSpPr>
          <p:cNvPr id="325680" name="Oval 48"/>
          <p:cNvSpPr>
            <a:spLocks noChangeArrowheads="1"/>
          </p:cNvSpPr>
          <p:nvPr/>
        </p:nvSpPr>
        <p:spPr bwMode="auto">
          <a:xfrm>
            <a:off x="4716463" y="3716338"/>
            <a:ext cx="719137" cy="1728787"/>
          </a:xfrm>
          <a:prstGeom prst="ellipse">
            <a:avLst/>
          </a:prstGeom>
          <a:solidFill>
            <a:schemeClr val="accent1">
              <a:alpha val="47842"/>
            </a:schemeClr>
          </a:solidFill>
          <a:ln w="28575">
            <a:solidFill>
              <a:schemeClr val="tx1"/>
            </a:solidFill>
            <a:round/>
            <a:headEnd/>
            <a:tailEnd/>
          </a:ln>
        </p:spPr>
        <p:txBody>
          <a:bodyPr wrap="none" anchor="ctr"/>
          <a:lstStyle/>
          <a:p>
            <a:endParaRPr lang="nl-BE"/>
          </a:p>
        </p:txBody>
      </p:sp>
    </p:spTree>
    <p:extLst>
      <p:ext uri="{BB962C8B-B14F-4D97-AF65-F5344CB8AC3E}">
        <p14:creationId xmlns:p14="http://schemas.microsoft.com/office/powerpoint/2010/main" val="2566345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5675"/>
                                        </p:tgtEl>
                                        <p:attrNameLst>
                                          <p:attrName>style.visibility</p:attrName>
                                        </p:attrNameLst>
                                      </p:cBhvr>
                                      <p:to>
                                        <p:strVal val="visible"/>
                                      </p:to>
                                    </p:set>
                                    <p:animEffect transition="in" filter="fade">
                                      <p:cBhvr>
                                        <p:cTn id="7" dur="2000"/>
                                        <p:tgtEl>
                                          <p:spTgt spid="325675"/>
                                        </p:tgtEl>
                                      </p:cBhvr>
                                    </p:animEffect>
                                  </p:childTnLst>
                                </p:cTn>
                              </p:par>
                              <p:par>
                                <p:cTn id="8" presetID="10" presetClass="exit" presetSubtype="0" fill="hold" grpId="0" nodeType="withEffect">
                                  <p:stCondLst>
                                    <p:cond delay="0"/>
                                  </p:stCondLst>
                                  <p:childTnLst>
                                    <p:animEffect transition="out" filter="fade">
                                      <p:cBhvr>
                                        <p:cTn id="9" dur="2000"/>
                                        <p:tgtEl>
                                          <p:spTgt spid="325674"/>
                                        </p:tgtEl>
                                      </p:cBhvr>
                                    </p:animEffect>
                                    <p:set>
                                      <p:cBhvr>
                                        <p:cTn id="10" dur="1" fill="hold">
                                          <p:stCondLst>
                                            <p:cond delay="1999"/>
                                          </p:stCondLst>
                                        </p:cTn>
                                        <p:tgtEl>
                                          <p:spTgt spid="325674"/>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325676"/>
                                        </p:tgtEl>
                                        <p:attrNameLst>
                                          <p:attrName>style.visibility</p:attrName>
                                        </p:attrNameLst>
                                      </p:cBhvr>
                                      <p:to>
                                        <p:strVal val="visible"/>
                                      </p:to>
                                    </p:set>
                                    <p:animEffect transition="in" filter="fade">
                                      <p:cBhvr>
                                        <p:cTn id="13" dur="2000"/>
                                        <p:tgtEl>
                                          <p:spTgt spid="32567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0" nodeType="clickEffect">
                                  <p:stCondLst>
                                    <p:cond delay="0"/>
                                  </p:stCondLst>
                                  <p:childTnLst>
                                    <p:animEffect transition="out" filter="fade">
                                      <p:cBhvr>
                                        <p:cTn id="17" dur="2000"/>
                                        <p:tgtEl>
                                          <p:spTgt spid="325665"/>
                                        </p:tgtEl>
                                      </p:cBhvr>
                                    </p:animEffect>
                                    <p:set>
                                      <p:cBhvr>
                                        <p:cTn id="18" dur="1" fill="hold">
                                          <p:stCondLst>
                                            <p:cond delay="1999"/>
                                          </p:stCondLst>
                                        </p:cTn>
                                        <p:tgtEl>
                                          <p:spTgt spid="32566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325678"/>
                                        </p:tgtEl>
                                        <p:attrNameLst>
                                          <p:attrName>style.visibility</p:attrName>
                                        </p:attrNameLst>
                                      </p:cBhvr>
                                      <p:to>
                                        <p:strVal val="visible"/>
                                      </p:to>
                                    </p:set>
                                    <p:animEffect transition="in" filter="fade">
                                      <p:cBhvr>
                                        <p:cTn id="21" dur="2000"/>
                                        <p:tgtEl>
                                          <p:spTgt spid="32567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5677"/>
                                        </p:tgtEl>
                                        <p:attrNameLst>
                                          <p:attrName>style.visibility</p:attrName>
                                        </p:attrNameLst>
                                      </p:cBhvr>
                                      <p:to>
                                        <p:strVal val="visible"/>
                                      </p:to>
                                    </p:set>
                                    <p:animEffect transition="in" filter="fade">
                                      <p:cBhvr>
                                        <p:cTn id="24" dur="2000"/>
                                        <p:tgtEl>
                                          <p:spTgt spid="32567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25679"/>
                                        </p:tgtEl>
                                        <p:attrNameLst>
                                          <p:attrName>style.visibility</p:attrName>
                                        </p:attrNameLst>
                                      </p:cBhvr>
                                      <p:to>
                                        <p:strVal val="visible"/>
                                      </p:to>
                                    </p:set>
                                    <p:animEffect transition="in" filter="fade">
                                      <p:cBhvr>
                                        <p:cTn id="29" dur="2000"/>
                                        <p:tgtEl>
                                          <p:spTgt spid="32567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25680"/>
                                        </p:tgtEl>
                                        <p:attrNameLst>
                                          <p:attrName>style.visibility</p:attrName>
                                        </p:attrNameLst>
                                      </p:cBhvr>
                                      <p:to>
                                        <p:strVal val="visible"/>
                                      </p:to>
                                    </p:set>
                                    <p:animEffect transition="in" filter="fade">
                                      <p:cBhvr>
                                        <p:cTn id="34" dur="2000"/>
                                        <p:tgtEl>
                                          <p:spTgt spid="325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65" grpId="0" animBg="1"/>
      <p:bldP spid="325674" grpId="0" animBg="1"/>
      <p:bldP spid="325675" grpId="0" animBg="1"/>
      <p:bldP spid="325676" grpId="0"/>
      <p:bldP spid="325677" grpId="0"/>
      <p:bldP spid="325678" grpId="0" animBg="1"/>
      <p:bldP spid="325679" grpId="0" animBg="1"/>
      <p:bldP spid="32568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a:bodyPr>
          <a:lstStyle/>
          <a:p>
            <a:r>
              <a:rPr lang="nl-NL" sz="3800"/>
              <a:t>Documentenflow</a:t>
            </a:r>
          </a:p>
        </p:txBody>
      </p:sp>
      <p:sp>
        <p:nvSpPr>
          <p:cNvPr id="83971" name="Content Placeholder 30"/>
          <p:cNvSpPr>
            <a:spLocks noGrp="1"/>
          </p:cNvSpPr>
          <p:nvPr>
            <p:ph sz="half" idx="1"/>
          </p:nvPr>
        </p:nvSpPr>
        <p:spPr/>
        <p:txBody>
          <a:bodyPr/>
          <a:lstStyle/>
          <a:p>
            <a:endParaRPr lang="nl-BE"/>
          </a:p>
        </p:txBody>
      </p:sp>
      <p:sp>
        <p:nvSpPr>
          <p:cNvPr id="305156" name="Text Box 4"/>
          <p:cNvSpPr txBox="1">
            <a:spLocks noChangeArrowheads="1"/>
          </p:cNvSpPr>
          <p:nvPr/>
        </p:nvSpPr>
        <p:spPr bwMode="auto">
          <a:xfrm>
            <a:off x="1752600" y="2924175"/>
            <a:ext cx="1714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Algemene rekeningen</a:t>
            </a:r>
            <a:endParaRPr lang="nl-NL"/>
          </a:p>
        </p:txBody>
      </p:sp>
      <p:sp>
        <p:nvSpPr>
          <p:cNvPr id="305157" name="Text Box 5"/>
          <p:cNvSpPr txBox="1">
            <a:spLocks noChangeArrowheads="1"/>
          </p:cNvSpPr>
          <p:nvPr/>
        </p:nvSpPr>
        <p:spPr bwMode="auto">
          <a:xfrm>
            <a:off x="6096000" y="2924175"/>
            <a:ext cx="186055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Leveranciersrekeningen</a:t>
            </a:r>
            <a:endParaRPr lang="nl-NL"/>
          </a:p>
        </p:txBody>
      </p:sp>
      <p:sp>
        <p:nvSpPr>
          <p:cNvPr id="305158" name="Text Box 6"/>
          <p:cNvSpPr txBox="1">
            <a:spLocks noChangeArrowheads="1"/>
          </p:cNvSpPr>
          <p:nvPr/>
        </p:nvSpPr>
        <p:spPr bwMode="auto">
          <a:xfrm>
            <a:off x="3924300" y="2924175"/>
            <a:ext cx="1714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Klantenrekeningen</a:t>
            </a:r>
            <a:endParaRPr lang="nl-NL"/>
          </a:p>
        </p:txBody>
      </p:sp>
      <p:grpSp>
        <p:nvGrpSpPr>
          <p:cNvPr id="2" name="Group 7"/>
          <p:cNvGrpSpPr>
            <a:grpSpLocks/>
          </p:cNvGrpSpPr>
          <p:nvPr/>
        </p:nvGrpSpPr>
        <p:grpSpPr bwMode="auto">
          <a:xfrm>
            <a:off x="1752600" y="3267075"/>
            <a:ext cx="1485900" cy="787400"/>
            <a:chOff x="5377" y="6817"/>
            <a:chExt cx="2340" cy="1241"/>
          </a:xfrm>
        </p:grpSpPr>
        <p:sp>
          <p:nvSpPr>
            <p:cNvPr id="83997" name="Text Box 8"/>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Overzicht of</a:t>
              </a:r>
            </a:p>
            <a:p>
              <a:pPr algn="ctr" eaLnBrk="1" hangingPunct="1"/>
              <a:r>
                <a:rPr lang="nl-NL" sz="1200"/>
                <a:t>Detail?</a:t>
              </a:r>
              <a:endParaRPr lang="nl-NL"/>
            </a:p>
          </p:txBody>
        </p:sp>
        <p:sp>
          <p:nvSpPr>
            <p:cNvPr id="83998" name="AutoShape 9"/>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grpSp>
        <p:nvGrpSpPr>
          <p:cNvPr id="3" name="Group 10"/>
          <p:cNvGrpSpPr>
            <a:grpSpLocks/>
          </p:cNvGrpSpPr>
          <p:nvPr/>
        </p:nvGrpSpPr>
        <p:grpSpPr bwMode="auto">
          <a:xfrm>
            <a:off x="4152900" y="3267075"/>
            <a:ext cx="1485900" cy="787400"/>
            <a:chOff x="5377" y="6817"/>
            <a:chExt cx="2340" cy="1241"/>
          </a:xfrm>
        </p:grpSpPr>
        <p:sp>
          <p:nvSpPr>
            <p:cNvPr id="83995" name="Text Box 11"/>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Overzicht of</a:t>
              </a:r>
            </a:p>
            <a:p>
              <a:pPr algn="ctr" eaLnBrk="1" hangingPunct="1"/>
              <a:r>
                <a:rPr lang="nl-NL" sz="1200"/>
                <a:t>Detail?</a:t>
              </a:r>
              <a:endParaRPr lang="nl-NL"/>
            </a:p>
          </p:txBody>
        </p:sp>
        <p:sp>
          <p:nvSpPr>
            <p:cNvPr id="83996" name="AutoShape 12"/>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grpSp>
        <p:nvGrpSpPr>
          <p:cNvPr id="4" name="Group 13"/>
          <p:cNvGrpSpPr>
            <a:grpSpLocks/>
          </p:cNvGrpSpPr>
          <p:nvPr/>
        </p:nvGrpSpPr>
        <p:grpSpPr bwMode="auto">
          <a:xfrm>
            <a:off x="6210300" y="3267075"/>
            <a:ext cx="1600200" cy="787400"/>
            <a:chOff x="5377" y="6817"/>
            <a:chExt cx="2340" cy="1241"/>
          </a:xfrm>
        </p:grpSpPr>
        <p:sp>
          <p:nvSpPr>
            <p:cNvPr id="83993" name="Text Box 14"/>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Overzicht of</a:t>
              </a:r>
            </a:p>
            <a:p>
              <a:pPr algn="ctr" eaLnBrk="1" hangingPunct="1"/>
              <a:r>
                <a:rPr lang="nl-NL" sz="1200"/>
                <a:t>Detail?</a:t>
              </a:r>
              <a:endParaRPr lang="nl-NL"/>
            </a:p>
          </p:txBody>
        </p:sp>
        <p:sp>
          <p:nvSpPr>
            <p:cNvPr id="83994" name="AutoShape 15"/>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sp>
        <p:nvSpPr>
          <p:cNvPr id="305168" name="AutoShape 16"/>
          <p:cNvSpPr>
            <a:spLocks noChangeArrowheads="1"/>
          </p:cNvSpPr>
          <p:nvPr/>
        </p:nvSpPr>
        <p:spPr bwMode="auto">
          <a:xfrm>
            <a:off x="5867400" y="4776788"/>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305169" name="Text Box 17"/>
          <p:cNvSpPr txBox="1">
            <a:spLocks noChangeArrowheads="1"/>
          </p:cNvSpPr>
          <p:nvPr/>
        </p:nvSpPr>
        <p:spPr bwMode="auto">
          <a:xfrm>
            <a:off x="5867400" y="4891088"/>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Lijst openst.</a:t>
            </a:r>
          </a:p>
          <a:p>
            <a:pPr algn="ctr" eaLnBrk="1" hangingPunct="1"/>
            <a:r>
              <a:rPr lang="nl-BE" sz="1000"/>
              <a:t>lev.</a:t>
            </a:r>
            <a:endParaRPr lang="nl-NL"/>
          </a:p>
        </p:txBody>
      </p:sp>
      <p:sp>
        <p:nvSpPr>
          <p:cNvPr id="305170" name="AutoShape 18"/>
          <p:cNvSpPr>
            <a:spLocks noChangeArrowheads="1"/>
          </p:cNvSpPr>
          <p:nvPr/>
        </p:nvSpPr>
        <p:spPr bwMode="auto">
          <a:xfrm>
            <a:off x="7443788" y="4776788"/>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305171" name="Text Box 19"/>
          <p:cNvSpPr txBox="1">
            <a:spLocks noChangeArrowheads="1"/>
          </p:cNvSpPr>
          <p:nvPr/>
        </p:nvSpPr>
        <p:spPr bwMode="auto">
          <a:xfrm>
            <a:off x="7443788" y="4860925"/>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Historiek</a:t>
            </a:r>
          </a:p>
          <a:p>
            <a:pPr algn="ctr" eaLnBrk="1" hangingPunct="1"/>
            <a:r>
              <a:rPr lang="nl-NL" sz="1000"/>
              <a:t>Per</a:t>
            </a:r>
          </a:p>
          <a:p>
            <a:pPr algn="ctr" eaLnBrk="1" hangingPunct="1"/>
            <a:r>
              <a:rPr lang="nl-NL" sz="1000"/>
              <a:t>leveran-</a:t>
            </a:r>
          </a:p>
          <a:p>
            <a:pPr algn="ctr" eaLnBrk="1" hangingPunct="1"/>
            <a:r>
              <a:rPr lang="nl-BE" sz="1000"/>
              <a:t>cier</a:t>
            </a:r>
            <a:endParaRPr lang="nl-NL"/>
          </a:p>
        </p:txBody>
      </p:sp>
      <p:sp>
        <p:nvSpPr>
          <p:cNvPr id="305172" name="Line 20"/>
          <p:cNvSpPr>
            <a:spLocks noChangeShapeType="1"/>
          </p:cNvSpPr>
          <p:nvPr/>
        </p:nvSpPr>
        <p:spPr bwMode="auto">
          <a:xfrm flipH="1">
            <a:off x="6299200" y="3716338"/>
            <a:ext cx="14288" cy="10795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05173" name="Line 21"/>
          <p:cNvSpPr>
            <a:spLocks noChangeShapeType="1"/>
          </p:cNvSpPr>
          <p:nvPr/>
        </p:nvSpPr>
        <p:spPr bwMode="auto">
          <a:xfrm>
            <a:off x="7753350" y="3716338"/>
            <a:ext cx="58738" cy="10795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05181" name="AutoShape 29"/>
          <p:cNvSpPr>
            <a:spLocks noChangeArrowheads="1"/>
          </p:cNvSpPr>
          <p:nvPr/>
        </p:nvSpPr>
        <p:spPr bwMode="auto">
          <a:xfrm>
            <a:off x="5795963" y="4149725"/>
            <a:ext cx="1374775" cy="1655763"/>
          </a:xfrm>
          <a:prstGeom prst="flowChartPredefinedProcess">
            <a:avLst/>
          </a:prstGeom>
          <a:solidFill>
            <a:srgbClr val="FFFF00"/>
          </a:solidFill>
          <a:ln w="9525">
            <a:solidFill>
              <a:srgbClr val="000000"/>
            </a:solidFill>
            <a:miter lim="800000"/>
            <a:headEnd/>
            <a:tailEnd/>
          </a:ln>
        </p:spPr>
        <p:txBody>
          <a:bodyPr/>
          <a:lstStyle/>
          <a:p>
            <a:endParaRPr lang="nl-BE" sz="1000"/>
          </a:p>
        </p:txBody>
      </p:sp>
      <p:grpSp>
        <p:nvGrpSpPr>
          <p:cNvPr id="5" name="Group 22"/>
          <p:cNvGrpSpPr>
            <a:grpSpLocks/>
          </p:cNvGrpSpPr>
          <p:nvPr/>
        </p:nvGrpSpPr>
        <p:grpSpPr bwMode="auto">
          <a:xfrm rot="1171522">
            <a:off x="2124075" y="3429000"/>
            <a:ext cx="2447925" cy="3429000"/>
            <a:chOff x="3288" y="2160"/>
            <a:chExt cx="1542" cy="2160"/>
          </a:xfrm>
        </p:grpSpPr>
        <p:sp>
          <p:nvSpPr>
            <p:cNvPr id="83987" name="Oval 23"/>
            <p:cNvSpPr>
              <a:spLocks noChangeArrowheads="1"/>
            </p:cNvSpPr>
            <p:nvPr/>
          </p:nvSpPr>
          <p:spPr bwMode="auto">
            <a:xfrm>
              <a:off x="3560" y="2160"/>
              <a:ext cx="1270" cy="1179"/>
            </a:xfrm>
            <a:prstGeom prst="ellipse">
              <a:avLst/>
            </a:prstGeom>
            <a:solidFill>
              <a:schemeClr val="accent1">
                <a:alpha val="54117"/>
              </a:schemeClr>
            </a:solidFill>
            <a:ln w="47625">
              <a:solidFill>
                <a:schemeClr val="tx2"/>
              </a:solidFill>
              <a:round/>
              <a:headEnd/>
              <a:tailEnd/>
            </a:ln>
          </p:spPr>
          <p:txBody>
            <a:bodyPr wrap="none" anchor="ctr"/>
            <a:lstStyle/>
            <a:p>
              <a:endParaRPr lang="nl-BE"/>
            </a:p>
          </p:txBody>
        </p:sp>
        <p:sp>
          <p:nvSpPr>
            <p:cNvPr id="83988" name="Rectangle 24"/>
            <p:cNvSpPr>
              <a:spLocks noChangeArrowheads="1"/>
            </p:cNvSpPr>
            <p:nvPr/>
          </p:nvSpPr>
          <p:spPr bwMode="auto">
            <a:xfrm rot="-2947656">
              <a:off x="2721" y="3617"/>
              <a:ext cx="1270" cy="136"/>
            </a:xfrm>
            <a:prstGeom prst="rect">
              <a:avLst/>
            </a:prstGeom>
            <a:solidFill>
              <a:schemeClr val="tx2"/>
            </a:solidFill>
            <a:ln w="9525">
              <a:solidFill>
                <a:schemeClr val="tx2"/>
              </a:solidFill>
              <a:miter lim="800000"/>
              <a:headEnd/>
              <a:tailEnd/>
            </a:ln>
          </p:spPr>
          <p:txBody>
            <a:bodyPr wrap="none" anchor="ctr"/>
            <a:lstStyle/>
            <a:p>
              <a:endParaRPr lang="nl-BE"/>
            </a:p>
          </p:txBody>
        </p:sp>
        <p:sp>
          <p:nvSpPr>
            <p:cNvPr id="83989" name="Oval 25"/>
            <p:cNvSpPr>
              <a:spLocks noChangeArrowheads="1"/>
            </p:cNvSpPr>
            <p:nvPr/>
          </p:nvSpPr>
          <p:spPr bwMode="auto">
            <a:xfrm rot="2405924">
              <a:off x="3611" y="3188"/>
              <a:ext cx="272" cy="91"/>
            </a:xfrm>
            <a:prstGeom prst="ellipse">
              <a:avLst/>
            </a:prstGeom>
            <a:solidFill>
              <a:srgbClr val="666699"/>
            </a:solidFill>
            <a:ln w="9525">
              <a:solidFill>
                <a:schemeClr val="bg2"/>
              </a:solidFill>
              <a:round/>
              <a:headEnd/>
              <a:tailEnd/>
            </a:ln>
          </p:spPr>
          <p:txBody>
            <a:bodyPr wrap="none" anchor="ctr"/>
            <a:lstStyle/>
            <a:p>
              <a:endParaRPr lang="nl-BE"/>
            </a:p>
          </p:txBody>
        </p:sp>
        <p:sp>
          <p:nvSpPr>
            <p:cNvPr id="83990" name="Rectangle 26"/>
            <p:cNvSpPr>
              <a:spLocks noChangeArrowheads="1"/>
            </p:cNvSpPr>
            <p:nvPr/>
          </p:nvSpPr>
          <p:spPr bwMode="auto">
            <a:xfrm>
              <a:off x="4377" y="2704"/>
              <a:ext cx="181" cy="182"/>
            </a:xfrm>
            <a:prstGeom prst="rect">
              <a:avLst/>
            </a:prstGeom>
            <a:solidFill>
              <a:schemeClr val="accent1"/>
            </a:solidFill>
            <a:ln w="9525">
              <a:solidFill>
                <a:schemeClr val="tx1"/>
              </a:solidFill>
              <a:miter lim="800000"/>
              <a:headEnd/>
              <a:tailEnd/>
            </a:ln>
          </p:spPr>
          <p:txBody>
            <a:bodyPr wrap="none" anchor="ctr"/>
            <a:lstStyle/>
            <a:p>
              <a:endParaRPr lang="nl-BE"/>
            </a:p>
          </p:txBody>
        </p:sp>
        <p:sp>
          <p:nvSpPr>
            <p:cNvPr id="83991" name="Line 27"/>
            <p:cNvSpPr>
              <a:spLocks noChangeShapeType="1"/>
            </p:cNvSpPr>
            <p:nvPr/>
          </p:nvSpPr>
          <p:spPr bwMode="auto">
            <a:xfrm>
              <a:off x="4377" y="2795"/>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3992" name="Line 28"/>
            <p:cNvSpPr>
              <a:spLocks noChangeShapeType="1"/>
            </p:cNvSpPr>
            <p:nvPr/>
          </p:nvSpPr>
          <p:spPr bwMode="auto">
            <a:xfrm>
              <a:off x="4468" y="2704"/>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305183" name="Text Box 31"/>
          <p:cNvSpPr txBox="1">
            <a:spLocks noChangeArrowheads="1"/>
          </p:cNvSpPr>
          <p:nvPr/>
        </p:nvSpPr>
        <p:spPr bwMode="auto">
          <a:xfrm>
            <a:off x="5940425" y="4149725"/>
            <a:ext cx="113665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BVBA Sportshoe</a:t>
            </a:r>
          </a:p>
          <a:p>
            <a:pPr eaLnBrk="1" hangingPunct="1"/>
            <a:r>
              <a:rPr lang="nl-BE" sz="1000"/>
              <a:t>Openstaande lev</a:t>
            </a:r>
          </a:p>
          <a:p>
            <a:pPr eaLnBrk="1" hangingPunct="1"/>
            <a:endParaRPr lang="nl-BE" sz="1000"/>
          </a:p>
          <a:p>
            <a:pPr eaLnBrk="1" hangingPunct="1"/>
            <a:r>
              <a:rPr lang="nl-BE" sz="1000"/>
              <a:t>Adidas      5689</a:t>
            </a:r>
          </a:p>
          <a:p>
            <a:pPr eaLnBrk="1" hangingPunct="1"/>
            <a:r>
              <a:rPr lang="nl-BE" sz="1000"/>
              <a:t>Advocaat  1000</a:t>
            </a:r>
          </a:p>
          <a:p>
            <a:pPr eaLnBrk="1" hangingPunct="1"/>
            <a:r>
              <a:rPr lang="nl-BE" sz="1000"/>
              <a:t>Electra       300</a:t>
            </a:r>
          </a:p>
          <a:p>
            <a:pPr eaLnBrk="1" hangingPunct="1"/>
            <a:r>
              <a:rPr lang="nl-BE" sz="1000"/>
              <a:t>Gaz            568</a:t>
            </a:r>
          </a:p>
          <a:p>
            <a:pPr eaLnBrk="1" hangingPunct="1"/>
            <a:r>
              <a:rPr lang="nl-BE" sz="1000"/>
              <a:t>Lionshoe  5649</a:t>
            </a:r>
          </a:p>
          <a:p>
            <a:pPr eaLnBrk="1" hangingPunct="1"/>
            <a:r>
              <a:rPr lang="nl-BE" sz="1000"/>
              <a:t>Puma     12563</a:t>
            </a:r>
          </a:p>
          <a:p>
            <a:pPr eaLnBrk="1" hangingPunct="1"/>
            <a:r>
              <a:rPr lang="nl-BE" sz="1000"/>
              <a:t>Zadidaz  45686</a:t>
            </a:r>
            <a:endParaRPr lang="nl-NL" sz="1000"/>
          </a:p>
          <a:p>
            <a:pPr eaLnBrk="1" hangingPunct="1"/>
            <a:endParaRPr lang="nl-NL" sz="1000"/>
          </a:p>
        </p:txBody>
      </p:sp>
    </p:spTree>
    <p:extLst>
      <p:ext uri="{BB962C8B-B14F-4D97-AF65-F5344CB8AC3E}">
        <p14:creationId xmlns:p14="http://schemas.microsoft.com/office/powerpoint/2010/main" val="3003316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51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51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51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51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51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517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51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51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517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000"/>
                                        <p:tgtEl>
                                          <p:spTgt spid="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0" presetClass="path" presetSubtype="0" accel="50000" decel="50000" fill="hold" nodeType="clickEffect">
                                  <p:stCondLst>
                                    <p:cond delay="0"/>
                                  </p:stCondLst>
                                  <p:childTnLst>
                                    <p:animMotion origin="layout" path="M 4.16667E-6 1.11022E-16 L 0.2993 0.07546 " pathEditMode="relative" rAng="0" ptsTypes="AA">
                                      <p:cBhvr>
                                        <p:cTn id="47" dur="2000" fill="hold"/>
                                        <p:tgtEl>
                                          <p:spTgt spid="5"/>
                                        </p:tgtEl>
                                        <p:attrNameLst>
                                          <p:attrName>ppt_x</p:attrName>
                                          <p:attrName>ppt_y</p:attrName>
                                        </p:attrNameLst>
                                      </p:cBhvr>
                                      <p:rCtr x="14965" y="3773"/>
                                    </p:animMotion>
                                  </p:childTnLst>
                                </p:cTn>
                              </p:par>
                            </p:childTnLst>
                          </p:cTn>
                        </p:par>
                        <p:par>
                          <p:cTn id="48" fill="hold" nodeType="afterGroup">
                            <p:stCondLst>
                              <p:cond delay="2000"/>
                            </p:stCondLst>
                            <p:childTnLst>
                              <p:par>
                                <p:cTn id="49" presetID="10" presetClass="exit" presetSubtype="0" fill="hold" grpId="1" nodeType="afterEffect">
                                  <p:stCondLst>
                                    <p:cond delay="300"/>
                                  </p:stCondLst>
                                  <p:childTnLst>
                                    <p:animEffect transition="out" filter="fade">
                                      <p:cBhvr>
                                        <p:cTn id="50" dur="2000"/>
                                        <p:tgtEl>
                                          <p:spTgt spid="305168"/>
                                        </p:tgtEl>
                                      </p:cBhvr>
                                    </p:animEffect>
                                    <p:set>
                                      <p:cBhvr>
                                        <p:cTn id="51" dur="1" fill="hold">
                                          <p:stCondLst>
                                            <p:cond delay="1999"/>
                                          </p:stCondLst>
                                        </p:cTn>
                                        <p:tgtEl>
                                          <p:spTgt spid="305168"/>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000"/>
                                        <p:tgtEl>
                                          <p:spTgt spid="305169"/>
                                        </p:tgtEl>
                                      </p:cBhvr>
                                    </p:animEffect>
                                    <p:set>
                                      <p:cBhvr>
                                        <p:cTn id="54" dur="1" fill="hold">
                                          <p:stCondLst>
                                            <p:cond delay="1999"/>
                                          </p:stCondLst>
                                        </p:cTn>
                                        <p:tgtEl>
                                          <p:spTgt spid="305169"/>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305181"/>
                                        </p:tgtEl>
                                        <p:attrNameLst>
                                          <p:attrName>style.visibility</p:attrName>
                                        </p:attrNameLst>
                                      </p:cBhvr>
                                      <p:to>
                                        <p:strVal val="visible"/>
                                      </p:to>
                                    </p:set>
                                  </p:childTnLst>
                                </p:cTn>
                              </p:par>
                              <p:par>
                                <p:cTn id="57" presetID="10" presetClass="entr" presetSubtype="0" fill="hold" grpId="0" nodeType="withEffect">
                                  <p:stCondLst>
                                    <p:cond delay="0"/>
                                  </p:stCondLst>
                                  <p:childTnLst>
                                    <p:set>
                                      <p:cBhvr>
                                        <p:cTn id="58" dur="1" fill="hold">
                                          <p:stCondLst>
                                            <p:cond delay="0"/>
                                          </p:stCondLst>
                                        </p:cTn>
                                        <p:tgtEl>
                                          <p:spTgt spid="305183"/>
                                        </p:tgtEl>
                                        <p:attrNameLst>
                                          <p:attrName>style.visibility</p:attrName>
                                        </p:attrNameLst>
                                      </p:cBhvr>
                                      <p:to>
                                        <p:strVal val="visible"/>
                                      </p:to>
                                    </p:set>
                                    <p:animEffect transition="in" filter="fade">
                                      <p:cBhvr>
                                        <p:cTn id="59" dur="2000"/>
                                        <p:tgtEl>
                                          <p:spTgt spid="305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6" grpId="0" animBg="1"/>
      <p:bldP spid="305157" grpId="0" animBg="1"/>
      <p:bldP spid="305158" grpId="0" animBg="1"/>
      <p:bldP spid="305168" grpId="0" animBg="1"/>
      <p:bldP spid="305168" grpId="1" animBg="1"/>
      <p:bldP spid="305169" grpId="0"/>
      <p:bldP spid="305169" grpId="1"/>
      <p:bldP spid="305170" grpId="0" animBg="1"/>
      <p:bldP spid="305171" grpId="0"/>
      <p:bldP spid="305172" grpId="0" animBg="1"/>
      <p:bldP spid="305173" grpId="0" animBg="1"/>
      <p:bldP spid="30518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a:bodyPr>
          <a:lstStyle/>
          <a:p>
            <a:r>
              <a:rPr lang="nl-NL" sz="3800"/>
              <a:t>Documentenflow</a:t>
            </a:r>
          </a:p>
        </p:txBody>
      </p:sp>
      <p:sp>
        <p:nvSpPr>
          <p:cNvPr id="84995" name="Content Placeholder 22"/>
          <p:cNvSpPr>
            <a:spLocks noGrp="1"/>
          </p:cNvSpPr>
          <p:nvPr>
            <p:ph sz="half" idx="1"/>
          </p:nvPr>
        </p:nvSpPr>
        <p:spPr/>
        <p:txBody>
          <a:bodyPr/>
          <a:lstStyle/>
          <a:p>
            <a:endParaRPr lang="nl-BE"/>
          </a:p>
        </p:txBody>
      </p:sp>
      <p:sp>
        <p:nvSpPr>
          <p:cNvPr id="84996" name="Text Box 4"/>
          <p:cNvSpPr txBox="1">
            <a:spLocks noChangeArrowheads="1"/>
          </p:cNvSpPr>
          <p:nvPr/>
        </p:nvSpPr>
        <p:spPr bwMode="auto">
          <a:xfrm>
            <a:off x="1752600" y="2924175"/>
            <a:ext cx="1714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Algemene rekeningen</a:t>
            </a:r>
            <a:endParaRPr lang="nl-NL"/>
          </a:p>
        </p:txBody>
      </p:sp>
      <p:sp>
        <p:nvSpPr>
          <p:cNvPr id="84997" name="Text Box 5"/>
          <p:cNvSpPr txBox="1">
            <a:spLocks noChangeArrowheads="1"/>
          </p:cNvSpPr>
          <p:nvPr/>
        </p:nvSpPr>
        <p:spPr bwMode="auto">
          <a:xfrm>
            <a:off x="6096000" y="2924175"/>
            <a:ext cx="186055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Leveranciersrekeningen</a:t>
            </a:r>
            <a:endParaRPr lang="nl-NL"/>
          </a:p>
        </p:txBody>
      </p:sp>
      <p:sp>
        <p:nvSpPr>
          <p:cNvPr id="84998" name="Text Box 6"/>
          <p:cNvSpPr txBox="1">
            <a:spLocks noChangeArrowheads="1"/>
          </p:cNvSpPr>
          <p:nvPr/>
        </p:nvSpPr>
        <p:spPr bwMode="auto">
          <a:xfrm>
            <a:off x="3924300" y="2924175"/>
            <a:ext cx="1714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Klantenrekeningen</a:t>
            </a:r>
            <a:endParaRPr lang="nl-NL"/>
          </a:p>
        </p:txBody>
      </p:sp>
      <p:grpSp>
        <p:nvGrpSpPr>
          <p:cNvPr id="84999" name="Group 7"/>
          <p:cNvGrpSpPr>
            <a:grpSpLocks/>
          </p:cNvGrpSpPr>
          <p:nvPr/>
        </p:nvGrpSpPr>
        <p:grpSpPr bwMode="auto">
          <a:xfrm>
            <a:off x="1752600" y="3267075"/>
            <a:ext cx="1485900" cy="787400"/>
            <a:chOff x="5377" y="6817"/>
            <a:chExt cx="2340" cy="1241"/>
          </a:xfrm>
        </p:grpSpPr>
        <p:sp>
          <p:nvSpPr>
            <p:cNvPr id="85013" name="Text Box 8"/>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Overzicht of</a:t>
              </a:r>
            </a:p>
            <a:p>
              <a:pPr algn="ctr" eaLnBrk="1" hangingPunct="1"/>
              <a:r>
                <a:rPr lang="nl-NL" sz="1200"/>
                <a:t>Detail?</a:t>
              </a:r>
              <a:endParaRPr lang="nl-NL"/>
            </a:p>
          </p:txBody>
        </p:sp>
        <p:sp>
          <p:nvSpPr>
            <p:cNvPr id="85014" name="AutoShape 9"/>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grpSp>
        <p:nvGrpSpPr>
          <p:cNvPr id="85000" name="Group 10"/>
          <p:cNvGrpSpPr>
            <a:grpSpLocks/>
          </p:cNvGrpSpPr>
          <p:nvPr/>
        </p:nvGrpSpPr>
        <p:grpSpPr bwMode="auto">
          <a:xfrm>
            <a:off x="4152900" y="3267075"/>
            <a:ext cx="1485900" cy="787400"/>
            <a:chOff x="5377" y="6817"/>
            <a:chExt cx="2340" cy="1241"/>
          </a:xfrm>
        </p:grpSpPr>
        <p:sp>
          <p:nvSpPr>
            <p:cNvPr id="85011" name="Text Box 11"/>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Overzicht of</a:t>
              </a:r>
            </a:p>
            <a:p>
              <a:pPr algn="ctr" eaLnBrk="1" hangingPunct="1"/>
              <a:r>
                <a:rPr lang="nl-NL" sz="1200"/>
                <a:t>Detail?</a:t>
              </a:r>
              <a:endParaRPr lang="nl-NL"/>
            </a:p>
          </p:txBody>
        </p:sp>
        <p:sp>
          <p:nvSpPr>
            <p:cNvPr id="85012" name="AutoShape 12"/>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grpSp>
        <p:nvGrpSpPr>
          <p:cNvPr id="85001" name="Group 13"/>
          <p:cNvGrpSpPr>
            <a:grpSpLocks/>
          </p:cNvGrpSpPr>
          <p:nvPr/>
        </p:nvGrpSpPr>
        <p:grpSpPr bwMode="auto">
          <a:xfrm>
            <a:off x="6210300" y="3267075"/>
            <a:ext cx="1600200" cy="787400"/>
            <a:chOff x="5377" y="6817"/>
            <a:chExt cx="2340" cy="1241"/>
          </a:xfrm>
        </p:grpSpPr>
        <p:sp>
          <p:nvSpPr>
            <p:cNvPr id="85009" name="Text Box 14"/>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Overzicht of</a:t>
              </a:r>
            </a:p>
            <a:p>
              <a:pPr algn="ctr" eaLnBrk="1" hangingPunct="1"/>
              <a:r>
                <a:rPr lang="nl-NL" sz="1200"/>
                <a:t>Detail?</a:t>
              </a:r>
              <a:endParaRPr lang="nl-NL"/>
            </a:p>
          </p:txBody>
        </p:sp>
        <p:sp>
          <p:nvSpPr>
            <p:cNvPr id="85010" name="AutoShape 15"/>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sp>
        <p:nvSpPr>
          <p:cNvPr id="85002" name="AutoShape 18"/>
          <p:cNvSpPr>
            <a:spLocks noChangeArrowheads="1"/>
          </p:cNvSpPr>
          <p:nvPr/>
        </p:nvSpPr>
        <p:spPr bwMode="auto">
          <a:xfrm>
            <a:off x="7443788" y="4776788"/>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85003" name="Text Box 19"/>
          <p:cNvSpPr txBox="1">
            <a:spLocks noChangeArrowheads="1"/>
          </p:cNvSpPr>
          <p:nvPr/>
        </p:nvSpPr>
        <p:spPr bwMode="auto">
          <a:xfrm>
            <a:off x="7443788" y="4860925"/>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Historiek</a:t>
            </a:r>
          </a:p>
          <a:p>
            <a:pPr algn="ctr" eaLnBrk="1" hangingPunct="1"/>
            <a:r>
              <a:rPr lang="nl-NL" sz="1000"/>
              <a:t>Per</a:t>
            </a:r>
          </a:p>
          <a:p>
            <a:pPr algn="ctr" eaLnBrk="1" hangingPunct="1"/>
            <a:r>
              <a:rPr lang="nl-NL" sz="1000"/>
              <a:t>leveran-</a:t>
            </a:r>
          </a:p>
          <a:p>
            <a:pPr algn="ctr" eaLnBrk="1" hangingPunct="1"/>
            <a:r>
              <a:rPr lang="nl-BE" sz="1000"/>
              <a:t>cier</a:t>
            </a:r>
            <a:endParaRPr lang="nl-NL"/>
          </a:p>
        </p:txBody>
      </p:sp>
      <p:sp>
        <p:nvSpPr>
          <p:cNvPr id="85004" name="Line 20"/>
          <p:cNvSpPr>
            <a:spLocks noChangeShapeType="1"/>
          </p:cNvSpPr>
          <p:nvPr/>
        </p:nvSpPr>
        <p:spPr bwMode="auto">
          <a:xfrm flipH="1">
            <a:off x="6300788" y="3716338"/>
            <a:ext cx="12700" cy="43338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85005" name="Line 21"/>
          <p:cNvSpPr>
            <a:spLocks noChangeShapeType="1"/>
          </p:cNvSpPr>
          <p:nvPr/>
        </p:nvSpPr>
        <p:spPr bwMode="auto">
          <a:xfrm>
            <a:off x="7753350" y="3716338"/>
            <a:ext cx="58738" cy="10795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85006" name="AutoShape 22"/>
          <p:cNvSpPr>
            <a:spLocks noChangeArrowheads="1"/>
          </p:cNvSpPr>
          <p:nvPr/>
        </p:nvSpPr>
        <p:spPr bwMode="auto">
          <a:xfrm>
            <a:off x="5789613" y="4149725"/>
            <a:ext cx="1374775" cy="1655763"/>
          </a:xfrm>
          <a:prstGeom prst="flowChartPredefinedProcess">
            <a:avLst/>
          </a:prstGeom>
          <a:solidFill>
            <a:srgbClr val="FFFF00"/>
          </a:solidFill>
          <a:ln w="9525">
            <a:solidFill>
              <a:srgbClr val="000000"/>
            </a:solidFill>
            <a:miter lim="800000"/>
            <a:headEnd/>
            <a:tailEnd/>
          </a:ln>
        </p:spPr>
        <p:txBody>
          <a:bodyPr/>
          <a:lstStyle/>
          <a:p>
            <a:endParaRPr lang="nl-BE" sz="1000"/>
          </a:p>
        </p:txBody>
      </p:sp>
      <p:sp>
        <p:nvSpPr>
          <p:cNvPr id="85007" name="Text Box 30"/>
          <p:cNvSpPr txBox="1">
            <a:spLocks noChangeArrowheads="1"/>
          </p:cNvSpPr>
          <p:nvPr/>
        </p:nvSpPr>
        <p:spPr bwMode="auto">
          <a:xfrm>
            <a:off x="5934075" y="4149725"/>
            <a:ext cx="113665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BVBA Sportshoe</a:t>
            </a:r>
          </a:p>
          <a:p>
            <a:pPr eaLnBrk="1" hangingPunct="1"/>
            <a:r>
              <a:rPr lang="nl-BE" sz="1000"/>
              <a:t>Openstaande lev</a:t>
            </a:r>
          </a:p>
          <a:p>
            <a:pPr eaLnBrk="1" hangingPunct="1"/>
            <a:endParaRPr lang="nl-BE" sz="1000"/>
          </a:p>
          <a:p>
            <a:pPr eaLnBrk="1" hangingPunct="1"/>
            <a:r>
              <a:rPr lang="nl-BE" sz="1000"/>
              <a:t>Adidas      5689</a:t>
            </a:r>
          </a:p>
          <a:p>
            <a:pPr eaLnBrk="1" hangingPunct="1"/>
            <a:r>
              <a:rPr lang="nl-BE" sz="1000"/>
              <a:t>Advocaat  1000</a:t>
            </a:r>
          </a:p>
          <a:p>
            <a:pPr eaLnBrk="1" hangingPunct="1"/>
            <a:r>
              <a:rPr lang="nl-BE" sz="1000"/>
              <a:t>Electra       300</a:t>
            </a:r>
          </a:p>
          <a:p>
            <a:pPr eaLnBrk="1" hangingPunct="1"/>
            <a:r>
              <a:rPr lang="nl-BE" sz="1000"/>
              <a:t>Gaz            568</a:t>
            </a:r>
          </a:p>
          <a:p>
            <a:pPr eaLnBrk="1" hangingPunct="1"/>
            <a:r>
              <a:rPr lang="nl-BE" sz="1000"/>
              <a:t>Lionshoe  5649</a:t>
            </a:r>
          </a:p>
          <a:p>
            <a:pPr eaLnBrk="1" hangingPunct="1"/>
            <a:r>
              <a:rPr lang="nl-BE" sz="1000"/>
              <a:t>Puma     12563</a:t>
            </a:r>
          </a:p>
          <a:p>
            <a:pPr eaLnBrk="1" hangingPunct="1"/>
            <a:r>
              <a:rPr lang="nl-BE" sz="1000" b="1"/>
              <a:t>Zadidaz  45686</a:t>
            </a:r>
            <a:endParaRPr lang="nl-NL" sz="1000" b="1"/>
          </a:p>
          <a:p>
            <a:pPr eaLnBrk="1" hangingPunct="1"/>
            <a:endParaRPr lang="nl-NL" sz="1000"/>
          </a:p>
        </p:txBody>
      </p:sp>
      <p:sp>
        <p:nvSpPr>
          <p:cNvPr id="85008" name="Line 31"/>
          <p:cNvSpPr>
            <a:spLocks noChangeShapeType="1"/>
          </p:cNvSpPr>
          <p:nvPr/>
        </p:nvSpPr>
        <p:spPr bwMode="auto">
          <a:xfrm>
            <a:off x="5219700" y="5661025"/>
            <a:ext cx="792163" cy="0"/>
          </a:xfrm>
          <a:prstGeom prst="line">
            <a:avLst/>
          </a:prstGeom>
          <a:noFill/>
          <a:ln w="476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16644200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a:bodyPr>
          <a:lstStyle/>
          <a:p>
            <a:r>
              <a:rPr lang="nl-NL" sz="3800"/>
              <a:t>Documentenflow</a:t>
            </a:r>
          </a:p>
        </p:txBody>
      </p:sp>
      <p:sp>
        <p:nvSpPr>
          <p:cNvPr id="86019" name="Content Placeholder 33"/>
          <p:cNvSpPr>
            <a:spLocks noGrp="1"/>
          </p:cNvSpPr>
          <p:nvPr>
            <p:ph sz="half" idx="1"/>
          </p:nvPr>
        </p:nvSpPr>
        <p:spPr/>
        <p:txBody>
          <a:bodyPr/>
          <a:lstStyle/>
          <a:p>
            <a:endParaRPr lang="nl-BE"/>
          </a:p>
        </p:txBody>
      </p:sp>
      <p:sp>
        <p:nvSpPr>
          <p:cNvPr id="86020" name="Text Box 4"/>
          <p:cNvSpPr txBox="1">
            <a:spLocks noChangeArrowheads="1"/>
          </p:cNvSpPr>
          <p:nvPr/>
        </p:nvSpPr>
        <p:spPr bwMode="auto">
          <a:xfrm>
            <a:off x="1752600" y="2924175"/>
            <a:ext cx="1714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Algemene rekeningen</a:t>
            </a:r>
            <a:endParaRPr lang="nl-NL"/>
          </a:p>
        </p:txBody>
      </p:sp>
      <p:sp>
        <p:nvSpPr>
          <p:cNvPr id="86021" name="Text Box 5"/>
          <p:cNvSpPr txBox="1">
            <a:spLocks noChangeArrowheads="1"/>
          </p:cNvSpPr>
          <p:nvPr/>
        </p:nvSpPr>
        <p:spPr bwMode="auto">
          <a:xfrm>
            <a:off x="6096000" y="2924175"/>
            <a:ext cx="186055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Leveranciersrekeningen</a:t>
            </a:r>
            <a:endParaRPr lang="nl-NL"/>
          </a:p>
        </p:txBody>
      </p:sp>
      <p:sp>
        <p:nvSpPr>
          <p:cNvPr id="86022" name="Text Box 6"/>
          <p:cNvSpPr txBox="1">
            <a:spLocks noChangeArrowheads="1"/>
          </p:cNvSpPr>
          <p:nvPr/>
        </p:nvSpPr>
        <p:spPr bwMode="auto">
          <a:xfrm>
            <a:off x="3924300" y="2924175"/>
            <a:ext cx="1714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Klantenrekeningen</a:t>
            </a:r>
            <a:endParaRPr lang="nl-NL"/>
          </a:p>
        </p:txBody>
      </p:sp>
      <p:grpSp>
        <p:nvGrpSpPr>
          <p:cNvPr id="86023" name="Group 7"/>
          <p:cNvGrpSpPr>
            <a:grpSpLocks/>
          </p:cNvGrpSpPr>
          <p:nvPr/>
        </p:nvGrpSpPr>
        <p:grpSpPr bwMode="auto">
          <a:xfrm>
            <a:off x="1752600" y="3267075"/>
            <a:ext cx="1485900" cy="787400"/>
            <a:chOff x="5377" y="6817"/>
            <a:chExt cx="2340" cy="1241"/>
          </a:xfrm>
        </p:grpSpPr>
        <p:sp>
          <p:nvSpPr>
            <p:cNvPr id="86048" name="Text Box 8"/>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Overzicht of</a:t>
              </a:r>
            </a:p>
            <a:p>
              <a:pPr algn="ctr" eaLnBrk="1" hangingPunct="1"/>
              <a:r>
                <a:rPr lang="nl-NL" sz="1200"/>
                <a:t>Detail?</a:t>
              </a:r>
              <a:endParaRPr lang="nl-NL"/>
            </a:p>
          </p:txBody>
        </p:sp>
        <p:sp>
          <p:nvSpPr>
            <p:cNvPr id="86049" name="AutoShape 9"/>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grpSp>
        <p:nvGrpSpPr>
          <p:cNvPr id="86024" name="Group 10"/>
          <p:cNvGrpSpPr>
            <a:grpSpLocks/>
          </p:cNvGrpSpPr>
          <p:nvPr/>
        </p:nvGrpSpPr>
        <p:grpSpPr bwMode="auto">
          <a:xfrm>
            <a:off x="4152900" y="3267075"/>
            <a:ext cx="1485900" cy="787400"/>
            <a:chOff x="5377" y="6817"/>
            <a:chExt cx="2340" cy="1241"/>
          </a:xfrm>
        </p:grpSpPr>
        <p:sp>
          <p:nvSpPr>
            <p:cNvPr id="86046" name="Text Box 11"/>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Overzicht of</a:t>
              </a:r>
            </a:p>
            <a:p>
              <a:pPr algn="ctr" eaLnBrk="1" hangingPunct="1"/>
              <a:r>
                <a:rPr lang="nl-NL" sz="1200"/>
                <a:t>Detail?</a:t>
              </a:r>
              <a:endParaRPr lang="nl-NL"/>
            </a:p>
          </p:txBody>
        </p:sp>
        <p:sp>
          <p:nvSpPr>
            <p:cNvPr id="86047" name="AutoShape 12"/>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grpSp>
        <p:nvGrpSpPr>
          <p:cNvPr id="86025" name="Group 13"/>
          <p:cNvGrpSpPr>
            <a:grpSpLocks/>
          </p:cNvGrpSpPr>
          <p:nvPr/>
        </p:nvGrpSpPr>
        <p:grpSpPr bwMode="auto">
          <a:xfrm>
            <a:off x="6210300" y="3267075"/>
            <a:ext cx="1600200" cy="787400"/>
            <a:chOff x="5377" y="6817"/>
            <a:chExt cx="2340" cy="1241"/>
          </a:xfrm>
        </p:grpSpPr>
        <p:sp>
          <p:nvSpPr>
            <p:cNvPr id="86044" name="Text Box 14"/>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Overzicht of</a:t>
              </a:r>
            </a:p>
            <a:p>
              <a:pPr algn="ctr" eaLnBrk="1" hangingPunct="1"/>
              <a:r>
                <a:rPr lang="nl-NL" sz="1200"/>
                <a:t>Detail?</a:t>
              </a:r>
              <a:endParaRPr lang="nl-NL"/>
            </a:p>
          </p:txBody>
        </p:sp>
        <p:sp>
          <p:nvSpPr>
            <p:cNvPr id="86045" name="AutoShape 15"/>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sp>
        <p:nvSpPr>
          <p:cNvPr id="328720" name="AutoShape 16"/>
          <p:cNvSpPr>
            <a:spLocks noChangeArrowheads="1"/>
          </p:cNvSpPr>
          <p:nvPr/>
        </p:nvSpPr>
        <p:spPr bwMode="auto">
          <a:xfrm>
            <a:off x="7443788" y="4776788"/>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328721" name="Text Box 17"/>
          <p:cNvSpPr txBox="1">
            <a:spLocks noChangeArrowheads="1"/>
          </p:cNvSpPr>
          <p:nvPr/>
        </p:nvSpPr>
        <p:spPr bwMode="auto">
          <a:xfrm>
            <a:off x="7443788" y="4860925"/>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Historiek</a:t>
            </a:r>
          </a:p>
          <a:p>
            <a:pPr algn="ctr" eaLnBrk="1" hangingPunct="1"/>
            <a:r>
              <a:rPr lang="nl-NL" sz="1000"/>
              <a:t>Per</a:t>
            </a:r>
          </a:p>
          <a:p>
            <a:pPr algn="ctr" eaLnBrk="1" hangingPunct="1"/>
            <a:r>
              <a:rPr lang="nl-NL" sz="1000"/>
              <a:t>leveran-</a:t>
            </a:r>
          </a:p>
          <a:p>
            <a:pPr algn="ctr" eaLnBrk="1" hangingPunct="1"/>
            <a:r>
              <a:rPr lang="nl-BE" sz="1000"/>
              <a:t>cier</a:t>
            </a:r>
            <a:endParaRPr lang="nl-NL"/>
          </a:p>
        </p:txBody>
      </p:sp>
      <p:sp>
        <p:nvSpPr>
          <p:cNvPr id="86028" name="Line 18"/>
          <p:cNvSpPr>
            <a:spLocks noChangeShapeType="1"/>
          </p:cNvSpPr>
          <p:nvPr/>
        </p:nvSpPr>
        <p:spPr bwMode="auto">
          <a:xfrm flipH="1">
            <a:off x="6300788" y="3716338"/>
            <a:ext cx="12700" cy="433387"/>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28723" name="Line 19"/>
          <p:cNvSpPr>
            <a:spLocks noChangeShapeType="1"/>
          </p:cNvSpPr>
          <p:nvPr/>
        </p:nvSpPr>
        <p:spPr bwMode="auto">
          <a:xfrm>
            <a:off x="7753350" y="3716338"/>
            <a:ext cx="58738" cy="10795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86030" name="AutoShape 20"/>
          <p:cNvSpPr>
            <a:spLocks noChangeArrowheads="1"/>
          </p:cNvSpPr>
          <p:nvPr/>
        </p:nvSpPr>
        <p:spPr bwMode="auto">
          <a:xfrm>
            <a:off x="5789613" y="4149725"/>
            <a:ext cx="1374775" cy="1655763"/>
          </a:xfrm>
          <a:prstGeom prst="flowChartPredefinedProcess">
            <a:avLst/>
          </a:prstGeom>
          <a:solidFill>
            <a:srgbClr val="FFFF00"/>
          </a:solidFill>
          <a:ln w="9525">
            <a:solidFill>
              <a:srgbClr val="000000"/>
            </a:solidFill>
            <a:miter lim="800000"/>
            <a:headEnd/>
            <a:tailEnd/>
          </a:ln>
        </p:spPr>
        <p:txBody>
          <a:bodyPr/>
          <a:lstStyle/>
          <a:p>
            <a:endParaRPr lang="nl-BE" sz="1000"/>
          </a:p>
        </p:txBody>
      </p:sp>
      <p:sp>
        <p:nvSpPr>
          <p:cNvPr id="86031" name="Text Box 21"/>
          <p:cNvSpPr txBox="1">
            <a:spLocks noChangeArrowheads="1"/>
          </p:cNvSpPr>
          <p:nvPr/>
        </p:nvSpPr>
        <p:spPr bwMode="auto">
          <a:xfrm>
            <a:off x="5934075" y="4149725"/>
            <a:ext cx="113665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BVBA Sportshoe</a:t>
            </a:r>
          </a:p>
          <a:p>
            <a:pPr eaLnBrk="1" hangingPunct="1"/>
            <a:r>
              <a:rPr lang="nl-BE" sz="1000"/>
              <a:t>Openstaande lev</a:t>
            </a:r>
          </a:p>
          <a:p>
            <a:pPr eaLnBrk="1" hangingPunct="1"/>
            <a:endParaRPr lang="nl-BE" sz="1000"/>
          </a:p>
          <a:p>
            <a:pPr eaLnBrk="1" hangingPunct="1"/>
            <a:r>
              <a:rPr lang="nl-BE" sz="1000"/>
              <a:t>Adidas      5689</a:t>
            </a:r>
          </a:p>
          <a:p>
            <a:pPr eaLnBrk="1" hangingPunct="1"/>
            <a:r>
              <a:rPr lang="nl-BE" sz="1000"/>
              <a:t>Advocaat  1000</a:t>
            </a:r>
          </a:p>
          <a:p>
            <a:pPr eaLnBrk="1" hangingPunct="1"/>
            <a:r>
              <a:rPr lang="nl-BE" sz="1000"/>
              <a:t>Electra       300</a:t>
            </a:r>
          </a:p>
          <a:p>
            <a:pPr eaLnBrk="1" hangingPunct="1"/>
            <a:r>
              <a:rPr lang="nl-BE" sz="1000"/>
              <a:t>Gaz            568</a:t>
            </a:r>
          </a:p>
          <a:p>
            <a:pPr eaLnBrk="1" hangingPunct="1"/>
            <a:r>
              <a:rPr lang="nl-BE" sz="1000"/>
              <a:t>Lionshoe  5649</a:t>
            </a:r>
          </a:p>
          <a:p>
            <a:pPr eaLnBrk="1" hangingPunct="1"/>
            <a:r>
              <a:rPr lang="nl-BE" sz="1000"/>
              <a:t>Puma     12563</a:t>
            </a:r>
          </a:p>
          <a:p>
            <a:pPr eaLnBrk="1" hangingPunct="1"/>
            <a:r>
              <a:rPr lang="nl-BE" sz="1000" b="1"/>
              <a:t>Zadidaz  45686</a:t>
            </a:r>
            <a:endParaRPr lang="nl-NL" sz="1000" b="1"/>
          </a:p>
          <a:p>
            <a:pPr eaLnBrk="1" hangingPunct="1"/>
            <a:endParaRPr lang="nl-NL" sz="1000"/>
          </a:p>
        </p:txBody>
      </p:sp>
      <p:sp>
        <p:nvSpPr>
          <p:cNvPr id="328726" name="Line 22"/>
          <p:cNvSpPr>
            <a:spLocks noChangeShapeType="1"/>
          </p:cNvSpPr>
          <p:nvPr/>
        </p:nvSpPr>
        <p:spPr bwMode="auto">
          <a:xfrm>
            <a:off x="5219700" y="5661025"/>
            <a:ext cx="792163" cy="0"/>
          </a:xfrm>
          <a:prstGeom prst="line">
            <a:avLst/>
          </a:prstGeom>
          <a:noFill/>
          <a:ln w="476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28734" name="AutoShape 30"/>
          <p:cNvSpPr>
            <a:spLocks noChangeArrowheads="1"/>
          </p:cNvSpPr>
          <p:nvPr/>
        </p:nvSpPr>
        <p:spPr bwMode="auto">
          <a:xfrm>
            <a:off x="7308850" y="4149725"/>
            <a:ext cx="1374775" cy="1655763"/>
          </a:xfrm>
          <a:prstGeom prst="flowChartPredefinedProcess">
            <a:avLst/>
          </a:prstGeom>
          <a:solidFill>
            <a:srgbClr val="FFFF00"/>
          </a:solidFill>
          <a:ln w="9525">
            <a:solidFill>
              <a:srgbClr val="000000"/>
            </a:solidFill>
            <a:miter lim="800000"/>
            <a:headEnd/>
            <a:tailEnd/>
          </a:ln>
        </p:spPr>
        <p:txBody>
          <a:bodyPr/>
          <a:lstStyle/>
          <a:p>
            <a:endParaRPr lang="nl-BE" sz="1000"/>
          </a:p>
        </p:txBody>
      </p:sp>
      <p:sp>
        <p:nvSpPr>
          <p:cNvPr id="328735" name="AutoShape 31"/>
          <p:cNvSpPr>
            <a:spLocks noChangeArrowheads="1"/>
          </p:cNvSpPr>
          <p:nvPr/>
        </p:nvSpPr>
        <p:spPr bwMode="auto">
          <a:xfrm>
            <a:off x="7307263" y="4149725"/>
            <a:ext cx="1585912" cy="1871663"/>
          </a:xfrm>
          <a:prstGeom prst="flowChartPredefinedProcess">
            <a:avLst/>
          </a:prstGeom>
          <a:solidFill>
            <a:srgbClr val="FFFF00"/>
          </a:solidFill>
          <a:ln w="9525">
            <a:solidFill>
              <a:srgbClr val="000000"/>
            </a:solidFill>
            <a:miter lim="800000"/>
            <a:headEnd/>
            <a:tailEnd/>
          </a:ln>
        </p:spPr>
        <p:txBody>
          <a:bodyPr/>
          <a:lstStyle/>
          <a:p>
            <a:endParaRPr lang="nl-BE" sz="1000"/>
          </a:p>
        </p:txBody>
      </p:sp>
      <p:sp>
        <p:nvSpPr>
          <p:cNvPr id="328736" name="Text Box 32"/>
          <p:cNvSpPr txBox="1">
            <a:spLocks noChangeArrowheads="1"/>
          </p:cNvSpPr>
          <p:nvPr/>
        </p:nvSpPr>
        <p:spPr bwMode="auto">
          <a:xfrm>
            <a:off x="7451725" y="4221163"/>
            <a:ext cx="130175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000"/>
              <a:t>BVBA Sportshoe</a:t>
            </a:r>
          </a:p>
          <a:p>
            <a:pPr eaLnBrk="1" hangingPunct="1"/>
            <a:r>
              <a:rPr lang="nl-BE" sz="1000"/>
              <a:t>LEV ZADIDAZ</a:t>
            </a:r>
          </a:p>
          <a:p>
            <a:pPr eaLnBrk="1" hangingPunct="1"/>
            <a:endParaRPr lang="nl-BE" sz="1000"/>
          </a:p>
          <a:p>
            <a:pPr eaLnBrk="1" hangingPunct="1"/>
            <a:r>
              <a:rPr lang="nl-BE" sz="900"/>
              <a:t>ft 121 4/2/4       10000</a:t>
            </a:r>
          </a:p>
          <a:p>
            <a:pPr eaLnBrk="1" hangingPunct="1"/>
            <a:r>
              <a:rPr lang="nl-BE" sz="900"/>
              <a:t>ft 126 2/3/4         5000</a:t>
            </a:r>
          </a:p>
          <a:p>
            <a:pPr eaLnBrk="1" hangingPunct="1"/>
            <a:r>
              <a:rPr lang="nl-BE" sz="900"/>
              <a:t>ft 135 4/4/4       15000</a:t>
            </a:r>
          </a:p>
          <a:p>
            <a:pPr eaLnBrk="1" hangingPunct="1"/>
            <a:r>
              <a:rPr lang="nl-BE" sz="900"/>
              <a:t>bbl 29 15/4/04 -10000</a:t>
            </a:r>
          </a:p>
          <a:p>
            <a:pPr eaLnBrk="1" hangingPunct="1"/>
            <a:r>
              <a:rPr lang="nl-BE" sz="900"/>
              <a:t>bbl 32 18/4/04   -5000</a:t>
            </a:r>
          </a:p>
          <a:p>
            <a:pPr eaLnBrk="1" hangingPunct="1"/>
            <a:endParaRPr lang="nl-BE" sz="900"/>
          </a:p>
          <a:p>
            <a:pPr eaLnBrk="1" hangingPunct="1"/>
            <a:endParaRPr lang="nl-BE" sz="900"/>
          </a:p>
          <a:p>
            <a:pPr eaLnBrk="1" hangingPunct="1"/>
            <a:endParaRPr lang="nl-BE" sz="900"/>
          </a:p>
          <a:p>
            <a:pPr eaLnBrk="1" hangingPunct="1"/>
            <a:r>
              <a:rPr lang="nl-BE" sz="900"/>
              <a:t>SALDO               5000</a:t>
            </a:r>
            <a:endParaRPr lang="nl-NL" sz="900"/>
          </a:p>
        </p:txBody>
      </p:sp>
      <p:grpSp>
        <p:nvGrpSpPr>
          <p:cNvPr id="5" name="Group 23"/>
          <p:cNvGrpSpPr>
            <a:grpSpLocks/>
          </p:cNvGrpSpPr>
          <p:nvPr/>
        </p:nvGrpSpPr>
        <p:grpSpPr bwMode="auto">
          <a:xfrm rot="1171522">
            <a:off x="4716463" y="3933825"/>
            <a:ext cx="2447925" cy="3429000"/>
            <a:chOff x="3288" y="2160"/>
            <a:chExt cx="1542" cy="2160"/>
          </a:xfrm>
        </p:grpSpPr>
        <p:sp>
          <p:nvSpPr>
            <p:cNvPr id="86038" name="Oval 24"/>
            <p:cNvSpPr>
              <a:spLocks noChangeArrowheads="1"/>
            </p:cNvSpPr>
            <p:nvPr/>
          </p:nvSpPr>
          <p:spPr bwMode="auto">
            <a:xfrm>
              <a:off x="3560" y="2160"/>
              <a:ext cx="1270" cy="1179"/>
            </a:xfrm>
            <a:prstGeom prst="ellipse">
              <a:avLst/>
            </a:prstGeom>
            <a:solidFill>
              <a:schemeClr val="accent1">
                <a:alpha val="54117"/>
              </a:schemeClr>
            </a:solidFill>
            <a:ln w="47625">
              <a:solidFill>
                <a:schemeClr val="tx2"/>
              </a:solidFill>
              <a:round/>
              <a:headEnd/>
              <a:tailEnd/>
            </a:ln>
          </p:spPr>
          <p:txBody>
            <a:bodyPr wrap="none" anchor="ctr"/>
            <a:lstStyle/>
            <a:p>
              <a:endParaRPr lang="nl-BE"/>
            </a:p>
          </p:txBody>
        </p:sp>
        <p:sp>
          <p:nvSpPr>
            <p:cNvPr id="86039" name="Rectangle 25"/>
            <p:cNvSpPr>
              <a:spLocks noChangeArrowheads="1"/>
            </p:cNvSpPr>
            <p:nvPr/>
          </p:nvSpPr>
          <p:spPr bwMode="auto">
            <a:xfrm rot="-2947656">
              <a:off x="2721" y="3617"/>
              <a:ext cx="1270" cy="136"/>
            </a:xfrm>
            <a:prstGeom prst="rect">
              <a:avLst/>
            </a:prstGeom>
            <a:solidFill>
              <a:schemeClr val="tx2"/>
            </a:solidFill>
            <a:ln w="9525">
              <a:solidFill>
                <a:schemeClr val="tx2"/>
              </a:solidFill>
              <a:miter lim="800000"/>
              <a:headEnd/>
              <a:tailEnd/>
            </a:ln>
          </p:spPr>
          <p:txBody>
            <a:bodyPr wrap="none" anchor="ctr"/>
            <a:lstStyle/>
            <a:p>
              <a:endParaRPr lang="nl-BE"/>
            </a:p>
          </p:txBody>
        </p:sp>
        <p:sp>
          <p:nvSpPr>
            <p:cNvPr id="86040" name="Oval 26"/>
            <p:cNvSpPr>
              <a:spLocks noChangeArrowheads="1"/>
            </p:cNvSpPr>
            <p:nvPr/>
          </p:nvSpPr>
          <p:spPr bwMode="auto">
            <a:xfrm rot="2405924">
              <a:off x="3611" y="3188"/>
              <a:ext cx="272" cy="91"/>
            </a:xfrm>
            <a:prstGeom prst="ellipse">
              <a:avLst/>
            </a:prstGeom>
            <a:solidFill>
              <a:srgbClr val="666699"/>
            </a:solidFill>
            <a:ln w="9525">
              <a:solidFill>
                <a:schemeClr val="bg2"/>
              </a:solidFill>
              <a:round/>
              <a:headEnd/>
              <a:tailEnd/>
            </a:ln>
          </p:spPr>
          <p:txBody>
            <a:bodyPr wrap="none" anchor="ctr"/>
            <a:lstStyle/>
            <a:p>
              <a:endParaRPr lang="nl-BE"/>
            </a:p>
          </p:txBody>
        </p:sp>
        <p:sp>
          <p:nvSpPr>
            <p:cNvPr id="86041" name="Rectangle 27"/>
            <p:cNvSpPr>
              <a:spLocks noChangeArrowheads="1"/>
            </p:cNvSpPr>
            <p:nvPr/>
          </p:nvSpPr>
          <p:spPr bwMode="auto">
            <a:xfrm>
              <a:off x="4377" y="2704"/>
              <a:ext cx="181" cy="182"/>
            </a:xfrm>
            <a:prstGeom prst="rect">
              <a:avLst/>
            </a:prstGeom>
            <a:solidFill>
              <a:schemeClr val="accent1"/>
            </a:solidFill>
            <a:ln w="9525">
              <a:solidFill>
                <a:schemeClr val="tx1"/>
              </a:solidFill>
              <a:miter lim="800000"/>
              <a:headEnd/>
              <a:tailEnd/>
            </a:ln>
          </p:spPr>
          <p:txBody>
            <a:bodyPr wrap="none" anchor="ctr"/>
            <a:lstStyle/>
            <a:p>
              <a:endParaRPr lang="nl-BE"/>
            </a:p>
          </p:txBody>
        </p:sp>
        <p:sp>
          <p:nvSpPr>
            <p:cNvPr id="86042" name="Line 28"/>
            <p:cNvSpPr>
              <a:spLocks noChangeShapeType="1"/>
            </p:cNvSpPr>
            <p:nvPr/>
          </p:nvSpPr>
          <p:spPr bwMode="auto">
            <a:xfrm>
              <a:off x="4377" y="2795"/>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6043" name="Line 29"/>
            <p:cNvSpPr>
              <a:spLocks noChangeShapeType="1"/>
            </p:cNvSpPr>
            <p:nvPr/>
          </p:nvSpPr>
          <p:spPr bwMode="auto">
            <a:xfrm>
              <a:off x="4468" y="2704"/>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328737" name="Line 33"/>
          <p:cNvSpPr>
            <a:spLocks noChangeShapeType="1"/>
          </p:cNvSpPr>
          <p:nvPr/>
        </p:nvSpPr>
        <p:spPr bwMode="auto">
          <a:xfrm>
            <a:off x="7740650" y="3716338"/>
            <a:ext cx="71438" cy="433387"/>
          </a:xfrm>
          <a:prstGeom prst="line">
            <a:avLst/>
          </a:prstGeom>
          <a:noFill/>
          <a:ln w="317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4062747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2.77778E-6 -1.11111E-6 L 0.19688 0.00185 " pathEditMode="relative" rAng="0" ptsTypes="AA">
                                      <p:cBhvr>
                                        <p:cTn id="11" dur="2000" fill="hold"/>
                                        <p:tgtEl>
                                          <p:spTgt spid="5"/>
                                        </p:tgtEl>
                                        <p:attrNameLst>
                                          <p:attrName>ppt_x</p:attrName>
                                          <p:attrName>ppt_y</p:attrName>
                                        </p:attrNameLst>
                                      </p:cBhvr>
                                      <p:rCtr x="9844" y="93"/>
                                    </p:animMotion>
                                  </p:childTnLst>
                                </p:cTn>
                              </p:par>
                              <p:par>
                                <p:cTn id="12" presetID="10" presetClass="exit" presetSubtype="0" fill="hold" grpId="0" nodeType="withEffect">
                                  <p:stCondLst>
                                    <p:cond delay="0"/>
                                  </p:stCondLst>
                                  <p:childTnLst>
                                    <p:animEffect transition="out" filter="fade">
                                      <p:cBhvr>
                                        <p:cTn id="13" dur="2000"/>
                                        <p:tgtEl>
                                          <p:spTgt spid="328726"/>
                                        </p:tgtEl>
                                      </p:cBhvr>
                                    </p:animEffect>
                                    <p:set>
                                      <p:cBhvr>
                                        <p:cTn id="14" dur="1" fill="hold">
                                          <p:stCondLst>
                                            <p:cond delay="1999"/>
                                          </p:stCondLst>
                                        </p:cTn>
                                        <p:tgtEl>
                                          <p:spTgt spid="328726"/>
                                        </p:tgtEl>
                                        <p:attrNameLst>
                                          <p:attrName>style.visibility</p:attrName>
                                        </p:attrNameLst>
                                      </p:cBhvr>
                                      <p:to>
                                        <p:strVal val="hidden"/>
                                      </p:to>
                                    </p:set>
                                  </p:childTnLst>
                                </p:cTn>
                              </p:par>
                            </p:childTnLst>
                          </p:cTn>
                        </p:par>
                        <p:par>
                          <p:cTn id="15" fill="hold" nodeType="afterGroup">
                            <p:stCondLst>
                              <p:cond delay="2000"/>
                            </p:stCondLst>
                            <p:childTnLst>
                              <p:par>
                                <p:cTn id="16" presetID="1" presetClass="entr" presetSubtype="0" fill="hold" grpId="0" nodeType="afterEffect">
                                  <p:stCondLst>
                                    <p:cond delay="300"/>
                                  </p:stCondLst>
                                  <p:childTnLst>
                                    <p:set>
                                      <p:cBhvr>
                                        <p:cTn id="17" dur="1" fill="hold">
                                          <p:stCondLst>
                                            <p:cond delay="499"/>
                                          </p:stCondLst>
                                        </p:cTn>
                                        <p:tgtEl>
                                          <p:spTgt spid="328734"/>
                                        </p:tgtEl>
                                        <p:attrNameLst>
                                          <p:attrName>style.visibility</p:attrName>
                                        </p:attrNameLst>
                                      </p:cBhvr>
                                      <p:to>
                                        <p:strVal val="visible"/>
                                      </p:to>
                                    </p:set>
                                  </p:childTnLst>
                                </p:cTn>
                              </p:par>
                              <p:par>
                                <p:cTn id="18" presetID="10" presetClass="exit" presetSubtype="0" fill="hold" grpId="0" nodeType="withEffect">
                                  <p:stCondLst>
                                    <p:cond delay="0"/>
                                  </p:stCondLst>
                                  <p:childTnLst>
                                    <p:animEffect transition="out" filter="fade">
                                      <p:cBhvr>
                                        <p:cTn id="19" dur="2000"/>
                                        <p:tgtEl>
                                          <p:spTgt spid="328720"/>
                                        </p:tgtEl>
                                      </p:cBhvr>
                                    </p:animEffect>
                                    <p:set>
                                      <p:cBhvr>
                                        <p:cTn id="20" dur="1" fill="hold">
                                          <p:stCondLst>
                                            <p:cond delay="1999"/>
                                          </p:stCondLst>
                                        </p:cTn>
                                        <p:tgtEl>
                                          <p:spTgt spid="328720"/>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2000"/>
                                        <p:tgtEl>
                                          <p:spTgt spid="328723"/>
                                        </p:tgtEl>
                                      </p:cBhvr>
                                    </p:animEffect>
                                    <p:set>
                                      <p:cBhvr>
                                        <p:cTn id="23" dur="1" fill="hold">
                                          <p:stCondLst>
                                            <p:cond delay="1999"/>
                                          </p:stCondLst>
                                        </p:cTn>
                                        <p:tgtEl>
                                          <p:spTgt spid="328723"/>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328737"/>
                                        </p:tgtEl>
                                        <p:attrNameLst>
                                          <p:attrName>style.visibility</p:attrName>
                                        </p:attrNameLst>
                                      </p:cBhvr>
                                      <p:to>
                                        <p:strVal val="visible"/>
                                      </p:to>
                                    </p:set>
                                    <p:animEffect transition="in" filter="fade">
                                      <p:cBhvr>
                                        <p:cTn id="26" dur="2000"/>
                                        <p:tgtEl>
                                          <p:spTgt spid="328737"/>
                                        </p:tgtEl>
                                      </p:cBhvr>
                                    </p:animEffect>
                                  </p:childTnLst>
                                </p:cTn>
                              </p:par>
                              <p:par>
                                <p:cTn id="27" presetID="10" presetClass="exit" presetSubtype="0" fill="hold" grpId="0" nodeType="withEffect">
                                  <p:stCondLst>
                                    <p:cond delay="0"/>
                                  </p:stCondLst>
                                  <p:childTnLst>
                                    <p:animEffect transition="out" filter="fade">
                                      <p:cBhvr>
                                        <p:cTn id="28" dur="2000"/>
                                        <p:tgtEl>
                                          <p:spTgt spid="328721"/>
                                        </p:tgtEl>
                                      </p:cBhvr>
                                    </p:animEffect>
                                    <p:set>
                                      <p:cBhvr>
                                        <p:cTn id="29" dur="1" fill="hold">
                                          <p:stCondLst>
                                            <p:cond delay="1999"/>
                                          </p:stCondLst>
                                        </p:cTn>
                                        <p:tgtEl>
                                          <p:spTgt spid="328721"/>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328735"/>
                                        </p:tgtEl>
                                        <p:attrNameLst>
                                          <p:attrName>style.visibility</p:attrName>
                                        </p:attrNameLst>
                                      </p:cBhvr>
                                      <p:to>
                                        <p:strVal val="visible"/>
                                      </p:to>
                                    </p:set>
                                    <p:animEffect transition="in" filter="fade">
                                      <p:cBhvr>
                                        <p:cTn id="32" dur="2000"/>
                                        <p:tgtEl>
                                          <p:spTgt spid="328735"/>
                                        </p:tgtEl>
                                      </p:cBhvr>
                                    </p:animEffect>
                                  </p:childTnLst>
                                </p:cTn>
                              </p:par>
                              <p:par>
                                <p:cTn id="33" presetID="10" presetClass="entr" presetSubtype="0" fill="hold" nodeType="withEffect">
                                  <p:stCondLst>
                                    <p:cond delay="0"/>
                                  </p:stCondLst>
                                  <p:childTnLst>
                                    <p:set>
                                      <p:cBhvr>
                                        <p:cTn id="34" dur="1" fill="hold">
                                          <p:stCondLst>
                                            <p:cond delay="0"/>
                                          </p:stCondLst>
                                        </p:cTn>
                                        <p:tgtEl>
                                          <p:spTgt spid="328736"/>
                                        </p:tgtEl>
                                        <p:attrNameLst>
                                          <p:attrName>style.visibility</p:attrName>
                                        </p:attrNameLst>
                                      </p:cBhvr>
                                      <p:to>
                                        <p:strVal val="visible"/>
                                      </p:to>
                                    </p:set>
                                    <p:animEffect transition="in" filter="fade">
                                      <p:cBhvr>
                                        <p:cTn id="35" dur="2000"/>
                                        <p:tgtEl>
                                          <p:spTgt spid="32873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xit" presetSubtype="0" fill="hold" nodeType="clickEffect">
                                  <p:stCondLst>
                                    <p:cond delay="0"/>
                                  </p:stCondLst>
                                  <p:childTnLst>
                                    <p:animEffect transition="out" filter="fade">
                                      <p:cBhvr>
                                        <p:cTn id="39" dur="2000"/>
                                        <p:tgtEl>
                                          <p:spTgt spid="5"/>
                                        </p:tgtEl>
                                      </p:cBhvr>
                                    </p:animEffect>
                                    <p:set>
                                      <p:cBhvr>
                                        <p:cTn id="40"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20" grpId="0" animBg="1"/>
      <p:bldP spid="328721" grpId="0"/>
      <p:bldP spid="328723" grpId="0" animBg="1"/>
      <p:bldP spid="328726" grpId="0" animBg="1"/>
      <p:bldP spid="328734" grpId="0" animBg="1" autoUpdateAnimBg="0"/>
      <p:bldP spid="328735" grpId="0" animBg="1"/>
      <p:bldP spid="32873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a:bodyPr>
          <a:lstStyle/>
          <a:p>
            <a:r>
              <a:rPr lang="nl-NL" sz="3800"/>
              <a:t>Documentenflow</a:t>
            </a:r>
          </a:p>
        </p:txBody>
      </p:sp>
      <p:sp>
        <p:nvSpPr>
          <p:cNvPr id="87043" name="Content Placeholder 41"/>
          <p:cNvSpPr>
            <a:spLocks noGrp="1"/>
          </p:cNvSpPr>
          <p:nvPr>
            <p:ph sz="half" idx="1"/>
          </p:nvPr>
        </p:nvSpPr>
        <p:spPr/>
        <p:txBody>
          <a:bodyPr/>
          <a:lstStyle/>
          <a:p>
            <a:endParaRPr lang="nl-BE"/>
          </a:p>
        </p:txBody>
      </p:sp>
      <p:sp>
        <p:nvSpPr>
          <p:cNvPr id="330756" name="AutoShape 4"/>
          <p:cNvSpPr>
            <a:spLocks noChangeArrowheads="1"/>
          </p:cNvSpPr>
          <p:nvPr/>
        </p:nvSpPr>
        <p:spPr bwMode="auto">
          <a:xfrm>
            <a:off x="1908175" y="3781425"/>
            <a:ext cx="3314700" cy="19431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rgbClr val="FFFFFF"/>
          </a:solidFill>
          <a:ln w="9525">
            <a:solidFill>
              <a:srgbClr val="000000"/>
            </a:solidFill>
            <a:miter lim="800000"/>
            <a:headEnd/>
            <a:tailEnd/>
          </a:ln>
        </p:spPr>
        <p:txBody>
          <a:bodyPr/>
          <a:lstStyle/>
          <a:p>
            <a:endParaRPr lang="nl-BE"/>
          </a:p>
        </p:txBody>
      </p:sp>
      <p:sp>
        <p:nvSpPr>
          <p:cNvPr id="330757" name="Text Box 5"/>
          <p:cNvSpPr txBox="1">
            <a:spLocks noChangeArrowheads="1"/>
          </p:cNvSpPr>
          <p:nvPr/>
        </p:nvSpPr>
        <p:spPr bwMode="auto">
          <a:xfrm>
            <a:off x="2827338" y="4348163"/>
            <a:ext cx="1485900" cy="762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400" b="1"/>
              <a:t>WAT IS HET</a:t>
            </a:r>
          </a:p>
          <a:p>
            <a:pPr algn="ctr" eaLnBrk="1" hangingPunct="1"/>
            <a:r>
              <a:rPr lang="nl-NL" sz="1400" b="1"/>
              <a:t>BASIS-DOCUMENT?</a:t>
            </a:r>
            <a:endParaRPr lang="nl-NL"/>
          </a:p>
        </p:txBody>
      </p:sp>
      <p:sp>
        <p:nvSpPr>
          <p:cNvPr id="330758" name="Text Box 6"/>
          <p:cNvSpPr txBox="1">
            <a:spLocks noChangeArrowheads="1"/>
          </p:cNvSpPr>
          <p:nvPr/>
        </p:nvSpPr>
        <p:spPr bwMode="auto">
          <a:xfrm>
            <a:off x="2455863" y="3357563"/>
            <a:ext cx="21717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DIVERSE OPERATIE</a:t>
            </a:r>
            <a:endParaRPr lang="nl-NL"/>
          </a:p>
        </p:txBody>
      </p:sp>
      <p:sp>
        <p:nvSpPr>
          <p:cNvPr id="330759" name="AutoShape 7"/>
          <p:cNvSpPr>
            <a:spLocks noChangeArrowheads="1"/>
          </p:cNvSpPr>
          <p:nvPr/>
        </p:nvSpPr>
        <p:spPr bwMode="auto">
          <a:xfrm>
            <a:off x="5402263" y="1989138"/>
            <a:ext cx="800100" cy="884237"/>
          </a:xfrm>
          <a:prstGeom prst="flowChartPredefinedProcess">
            <a:avLst/>
          </a:prstGeom>
          <a:solidFill>
            <a:srgbClr val="FFFF00"/>
          </a:solidFill>
          <a:ln w="9525">
            <a:solidFill>
              <a:srgbClr val="000000"/>
            </a:solidFill>
            <a:miter lim="800000"/>
            <a:headEnd/>
            <a:tailEnd/>
          </a:ln>
        </p:spPr>
        <p:txBody>
          <a:bodyPr/>
          <a:lstStyle/>
          <a:p>
            <a:endParaRPr lang="nl-BE"/>
          </a:p>
        </p:txBody>
      </p:sp>
      <p:grpSp>
        <p:nvGrpSpPr>
          <p:cNvPr id="2" name="Group 8"/>
          <p:cNvGrpSpPr>
            <a:grpSpLocks/>
          </p:cNvGrpSpPr>
          <p:nvPr/>
        </p:nvGrpSpPr>
        <p:grpSpPr bwMode="auto">
          <a:xfrm>
            <a:off x="2773363" y="2332038"/>
            <a:ext cx="1485900" cy="914400"/>
            <a:chOff x="5377" y="6817"/>
            <a:chExt cx="2340" cy="1241"/>
          </a:xfrm>
        </p:grpSpPr>
        <p:sp>
          <p:nvSpPr>
            <p:cNvPr id="87080" name="Text Box 9"/>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Vertrek of bestemming?</a:t>
              </a:r>
              <a:endParaRPr lang="nl-NL"/>
            </a:p>
          </p:txBody>
        </p:sp>
        <p:sp>
          <p:nvSpPr>
            <p:cNvPr id="87081" name="AutoShape 10"/>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sp>
        <p:nvSpPr>
          <p:cNvPr id="330763" name="Text Box 11"/>
          <p:cNvSpPr txBox="1">
            <a:spLocks noChangeArrowheads="1"/>
          </p:cNvSpPr>
          <p:nvPr/>
        </p:nvSpPr>
        <p:spPr bwMode="auto">
          <a:xfrm>
            <a:off x="4144963" y="2103438"/>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b="1" u="sng"/>
              <a:t>Vertrek: </a:t>
            </a:r>
            <a:r>
              <a:rPr lang="nl-NL" sz="1000"/>
              <a:t>Automatische</a:t>
            </a:r>
          </a:p>
          <a:p>
            <a:pPr algn="ctr" eaLnBrk="1" hangingPunct="1"/>
            <a:r>
              <a:rPr lang="nl-NL" sz="1000"/>
              <a:t>Registratie op nr diverse op.</a:t>
            </a:r>
            <a:endParaRPr lang="nl-NL"/>
          </a:p>
        </p:txBody>
      </p:sp>
      <p:sp>
        <p:nvSpPr>
          <p:cNvPr id="330764" name="Text Box 12"/>
          <p:cNvSpPr txBox="1">
            <a:spLocks noChangeArrowheads="1"/>
          </p:cNvSpPr>
          <p:nvPr/>
        </p:nvSpPr>
        <p:spPr bwMode="auto">
          <a:xfrm>
            <a:off x="5287963" y="2103438"/>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Diversen</a:t>
            </a:r>
          </a:p>
          <a:p>
            <a:pPr algn="ctr" eaLnBrk="1" hangingPunct="1"/>
            <a:r>
              <a:rPr lang="nl-NL" sz="1000"/>
              <a:t>Journaal</a:t>
            </a:r>
            <a:endParaRPr lang="nl-NL"/>
          </a:p>
        </p:txBody>
      </p:sp>
      <p:grpSp>
        <p:nvGrpSpPr>
          <p:cNvPr id="3" name="Group 13"/>
          <p:cNvGrpSpPr>
            <a:grpSpLocks/>
          </p:cNvGrpSpPr>
          <p:nvPr/>
        </p:nvGrpSpPr>
        <p:grpSpPr bwMode="auto">
          <a:xfrm>
            <a:off x="8181975" y="1773238"/>
            <a:ext cx="566738" cy="1257300"/>
            <a:chOff x="5917" y="13117"/>
            <a:chExt cx="893" cy="1980"/>
          </a:xfrm>
        </p:grpSpPr>
        <p:sp>
          <p:nvSpPr>
            <p:cNvPr id="87075" name="Rectangle 14"/>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87076" name="Freeform 15"/>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87077" name="Oval 16"/>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87078" name="Line 17"/>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7079" name="Line 18"/>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330771" name="Line 19"/>
          <p:cNvSpPr>
            <a:spLocks noChangeShapeType="1"/>
          </p:cNvSpPr>
          <p:nvPr/>
        </p:nvSpPr>
        <p:spPr bwMode="auto">
          <a:xfrm>
            <a:off x="3573463" y="2332038"/>
            <a:ext cx="18288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330772" name="Text Box 20"/>
          <p:cNvSpPr txBox="1">
            <a:spLocks noChangeArrowheads="1"/>
          </p:cNvSpPr>
          <p:nvPr/>
        </p:nvSpPr>
        <p:spPr bwMode="auto">
          <a:xfrm>
            <a:off x="6638925" y="2205038"/>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000"/>
              <a:t>verklaring</a:t>
            </a:r>
            <a:endParaRPr lang="nl-NL"/>
          </a:p>
        </p:txBody>
      </p:sp>
      <p:sp>
        <p:nvSpPr>
          <p:cNvPr id="330773" name="Text Box 21"/>
          <p:cNvSpPr txBox="1">
            <a:spLocks noChangeArrowheads="1"/>
          </p:cNvSpPr>
          <p:nvPr/>
        </p:nvSpPr>
        <p:spPr bwMode="auto">
          <a:xfrm>
            <a:off x="8032750" y="2205038"/>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a:t>  DO</a:t>
            </a:r>
            <a:endParaRPr lang="nl-NL"/>
          </a:p>
        </p:txBody>
      </p:sp>
      <p:sp>
        <p:nvSpPr>
          <p:cNvPr id="330774" name="AutoShape 22"/>
          <p:cNvSpPr>
            <a:spLocks noChangeArrowheads="1"/>
          </p:cNvSpPr>
          <p:nvPr/>
        </p:nvSpPr>
        <p:spPr bwMode="auto">
          <a:xfrm>
            <a:off x="6840538" y="1989138"/>
            <a:ext cx="611187" cy="800100"/>
          </a:xfrm>
          <a:prstGeom prst="foldedCorner">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330775" name="Line 23"/>
          <p:cNvSpPr>
            <a:spLocks noChangeShapeType="1"/>
          </p:cNvSpPr>
          <p:nvPr/>
        </p:nvSpPr>
        <p:spPr bwMode="auto">
          <a:xfrm flipV="1">
            <a:off x="6227763" y="2349500"/>
            <a:ext cx="576262" cy="20638"/>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330776" name="Line 24"/>
          <p:cNvSpPr>
            <a:spLocks noChangeShapeType="1"/>
          </p:cNvSpPr>
          <p:nvPr/>
        </p:nvSpPr>
        <p:spPr bwMode="auto">
          <a:xfrm>
            <a:off x="7451725" y="2349500"/>
            <a:ext cx="571500"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30777" name="Line 25"/>
          <p:cNvSpPr>
            <a:spLocks noChangeShapeType="1"/>
          </p:cNvSpPr>
          <p:nvPr/>
        </p:nvSpPr>
        <p:spPr bwMode="auto">
          <a:xfrm flipH="1" flipV="1">
            <a:off x="1547813" y="2565400"/>
            <a:ext cx="1225550" cy="2159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30778" name="Line 26"/>
          <p:cNvSpPr>
            <a:spLocks noChangeShapeType="1"/>
          </p:cNvSpPr>
          <p:nvPr/>
        </p:nvSpPr>
        <p:spPr bwMode="auto">
          <a:xfrm flipH="1" flipV="1">
            <a:off x="2109788" y="1857375"/>
            <a:ext cx="661987" cy="9239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330779" name="Line 27"/>
          <p:cNvSpPr>
            <a:spLocks noChangeShapeType="1"/>
          </p:cNvSpPr>
          <p:nvPr/>
        </p:nvSpPr>
        <p:spPr bwMode="auto">
          <a:xfrm flipH="1" flipV="1">
            <a:off x="1766888" y="2200275"/>
            <a:ext cx="1004887" cy="5810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330780" name="Text Box 28"/>
          <p:cNvSpPr txBox="1">
            <a:spLocks noChangeArrowheads="1"/>
          </p:cNvSpPr>
          <p:nvPr/>
        </p:nvSpPr>
        <p:spPr bwMode="auto">
          <a:xfrm>
            <a:off x="509588" y="2085975"/>
            <a:ext cx="12573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Lev.rekening</a:t>
            </a:r>
            <a:endParaRPr lang="nl-NL"/>
          </a:p>
        </p:txBody>
      </p:sp>
      <p:sp>
        <p:nvSpPr>
          <p:cNvPr id="330781" name="Text Box 29"/>
          <p:cNvSpPr txBox="1">
            <a:spLocks noChangeArrowheads="1"/>
          </p:cNvSpPr>
          <p:nvPr/>
        </p:nvSpPr>
        <p:spPr bwMode="auto">
          <a:xfrm>
            <a:off x="509588" y="2428875"/>
            <a:ext cx="10382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Klantenrek.</a:t>
            </a:r>
            <a:endParaRPr lang="nl-NL"/>
          </a:p>
        </p:txBody>
      </p:sp>
      <p:sp>
        <p:nvSpPr>
          <p:cNvPr id="330782" name="Text Box 30"/>
          <p:cNvSpPr txBox="1">
            <a:spLocks noChangeArrowheads="1"/>
          </p:cNvSpPr>
          <p:nvPr/>
        </p:nvSpPr>
        <p:spPr bwMode="auto">
          <a:xfrm>
            <a:off x="509588" y="1743075"/>
            <a:ext cx="16002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Algemene rekening</a:t>
            </a:r>
            <a:endParaRPr lang="nl-NL"/>
          </a:p>
        </p:txBody>
      </p:sp>
      <p:sp>
        <p:nvSpPr>
          <p:cNvPr id="330783" name="Rectangle 31"/>
          <p:cNvSpPr>
            <a:spLocks noChangeArrowheads="1"/>
          </p:cNvSpPr>
          <p:nvPr/>
        </p:nvSpPr>
        <p:spPr bwMode="auto">
          <a:xfrm>
            <a:off x="323850" y="1628775"/>
            <a:ext cx="2476500" cy="12954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330791" name="AutoShape 39"/>
          <p:cNvSpPr>
            <a:spLocks noChangeArrowheads="1"/>
          </p:cNvSpPr>
          <p:nvPr/>
        </p:nvSpPr>
        <p:spPr bwMode="auto">
          <a:xfrm>
            <a:off x="5076825" y="1844675"/>
            <a:ext cx="1762125" cy="1152525"/>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330793" name="AutoShape 41"/>
          <p:cNvSpPr>
            <a:spLocks noChangeArrowheads="1"/>
          </p:cNvSpPr>
          <p:nvPr/>
        </p:nvSpPr>
        <p:spPr bwMode="auto">
          <a:xfrm>
            <a:off x="4572000" y="1339850"/>
            <a:ext cx="2773363" cy="1873250"/>
          </a:xfrm>
          <a:prstGeom prst="flowChartPredefinedProcess">
            <a:avLst/>
          </a:prstGeom>
          <a:solidFill>
            <a:srgbClr val="FFFF00"/>
          </a:solidFill>
          <a:ln w="9525">
            <a:solidFill>
              <a:srgbClr val="000000"/>
            </a:solidFill>
            <a:miter lim="800000"/>
            <a:headEnd/>
            <a:tailEnd/>
          </a:ln>
        </p:spPr>
        <p:txBody>
          <a:bodyPr/>
          <a:lstStyle/>
          <a:p>
            <a:endParaRPr lang="nl-BE"/>
          </a:p>
        </p:txBody>
      </p:sp>
      <p:grpSp>
        <p:nvGrpSpPr>
          <p:cNvPr id="4" name="Group 32"/>
          <p:cNvGrpSpPr>
            <a:grpSpLocks/>
          </p:cNvGrpSpPr>
          <p:nvPr/>
        </p:nvGrpSpPr>
        <p:grpSpPr bwMode="auto">
          <a:xfrm rot="1171522">
            <a:off x="4716463" y="3933825"/>
            <a:ext cx="2447925" cy="3429000"/>
            <a:chOff x="3288" y="2160"/>
            <a:chExt cx="1542" cy="2160"/>
          </a:xfrm>
        </p:grpSpPr>
        <p:sp>
          <p:nvSpPr>
            <p:cNvPr id="87069" name="Oval 33"/>
            <p:cNvSpPr>
              <a:spLocks noChangeArrowheads="1"/>
            </p:cNvSpPr>
            <p:nvPr/>
          </p:nvSpPr>
          <p:spPr bwMode="auto">
            <a:xfrm>
              <a:off x="3560" y="2160"/>
              <a:ext cx="1270" cy="1179"/>
            </a:xfrm>
            <a:prstGeom prst="ellipse">
              <a:avLst/>
            </a:prstGeom>
            <a:solidFill>
              <a:schemeClr val="accent1">
                <a:alpha val="54117"/>
              </a:schemeClr>
            </a:solidFill>
            <a:ln w="47625">
              <a:solidFill>
                <a:schemeClr val="tx2"/>
              </a:solidFill>
              <a:round/>
              <a:headEnd/>
              <a:tailEnd/>
            </a:ln>
          </p:spPr>
          <p:txBody>
            <a:bodyPr wrap="none" anchor="ctr"/>
            <a:lstStyle/>
            <a:p>
              <a:endParaRPr lang="nl-BE"/>
            </a:p>
          </p:txBody>
        </p:sp>
        <p:sp>
          <p:nvSpPr>
            <p:cNvPr id="87070" name="Rectangle 34"/>
            <p:cNvSpPr>
              <a:spLocks noChangeArrowheads="1"/>
            </p:cNvSpPr>
            <p:nvPr/>
          </p:nvSpPr>
          <p:spPr bwMode="auto">
            <a:xfrm rot="-2947656">
              <a:off x="2721" y="3617"/>
              <a:ext cx="1270" cy="136"/>
            </a:xfrm>
            <a:prstGeom prst="rect">
              <a:avLst/>
            </a:prstGeom>
            <a:solidFill>
              <a:schemeClr val="tx2"/>
            </a:solidFill>
            <a:ln w="9525">
              <a:solidFill>
                <a:schemeClr val="tx2"/>
              </a:solidFill>
              <a:miter lim="800000"/>
              <a:headEnd/>
              <a:tailEnd/>
            </a:ln>
          </p:spPr>
          <p:txBody>
            <a:bodyPr wrap="none" anchor="ctr"/>
            <a:lstStyle/>
            <a:p>
              <a:endParaRPr lang="nl-BE"/>
            </a:p>
          </p:txBody>
        </p:sp>
        <p:sp>
          <p:nvSpPr>
            <p:cNvPr id="87071" name="Oval 35"/>
            <p:cNvSpPr>
              <a:spLocks noChangeArrowheads="1"/>
            </p:cNvSpPr>
            <p:nvPr/>
          </p:nvSpPr>
          <p:spPr bwMode="auto">
            <a:xfrm rot="2405924">
              <a:off x="3611" y="3188"/>
              <a:ext cx="272" cy="91"/>
            </a:xfrm>
            <a:prstGeom prst="ellipse">
              <a:avLst/>
            </a:prstGeom>
            <a:solidFill>
              <a:srgbClr val="666699"/>
            </a:solidFill>
            <a:ln w="9525">
              <a:solidFill>
                <a:schemeClr val="bg2"/>
              </a:solidFill>
              <a:round/>
              <a:headEnd/>
              <a:tailEnd/>
            </a:ln>
          </p:spPr>
          <p:txBody>
            <a:bodyPr wrap="none" anchor="ctr"/>
            <a:lstStyle/>
            <a:p>
              <a:endParaRPr lang="nl-BE"/>
            </a:p>
          </p:txBody>
        </p:sp>
        <p:sp>
          <p:nvSpPr>
            <p:cNvPr id="87072" name="Rectangle 36"/>
            <p:cNvSpPr>
              <a:spLocks noChangeArrowheads="1"/>
            </p:cNvSpPr>
            <p:nvPr/>
          </p:nvSpPr>
          <p:spPr bwMode="auto">
            <a:xfrm>
              <a:off x="4377" y="2704"/>
              <a:ext cx="181" cy="182"/>
            </a:xfrm>
            <a:prstGeom prst="rect">
              <a:avLst/>
            </a:prstGeom>
            <a:solidFill>
              <a:schemeClr val="accent1"/>
            </a:solidFill>
            <a:ln w="9525">
              <a:solidFill>
                <a:schemeClr val="tx1"/>
              </a:solidFill>
              <a:miter lim="800000"/>
              <a:headEnd/>
              <a:tailEnd/>
            </a:ln>
          </p:spPr>
          <p:txBody>
            <a:bodyPr wrap="none" anchor="ctr"/>
            <a:lstStyle/>
            <a:p>
              <a:endParaRPr lang="nl-BE"/>
            </a:p>
          </p:txBody>
        </p:sp>
        <p:sp>
          <p:nvSpPr>
            <p:cNvPr id="87073" name="Line 37"/>
            <p:cNvSpPr>
              <a:spLocks noChangeShapeType="1"/>
            </p:cNvSpPr>
            <p:nvPr/>
          </p:nvSpPr>
          <p:spPr bwMode="auto">
            <a:xfrm>
              <a:off x="4377" y="2795"/>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7074" name="Line 38"/>
            <p:cNvSpPr>
              <a:spLocks noChangeShapeType="1"/>
            </p:cNvSpPr>
            <p:nvPr/>
          </p:nvSpPr>
          <p:spPr bwMode="auto">
            <a:xfrm>
              <a:off x="4468" y="2704"/>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330810" name="Text Box 58"/>
          <p:cNvSpPr txBox="1">
            <a:spLocks noChangeArrowheads="1"/>
          </p:cNvSpPr>
          <p:nvPr/>
        </p:nvSpPr>
        <p:spPr bwMode="auto">
          <a:xfrm>
            <a:off x="4927600" y="1333500"/>
            <a:ext cx="2344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2000" b="1"/>
              <a:t>Diversen Journaal</a:t>
            </a:r>
            <a:endParaRPr lang="nl-NL" sz="2000" b="1"/>
          </a:p>
        </p:txBody>
      </p:sp>
    </p:spTree>
    <p:extLst>
      <p:ext uri="{BB962C8B-B14F-4D97-AF65-F5344CB8AC3E}">
        <p14:creationId xmlns:p14="http://schemas.microsoft.com/office/powerpoint/2010/main" val="3053438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7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075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075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07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076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07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075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077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07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077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077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077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077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0783"/>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0781"/>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3078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0779"/>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078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0778"/>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2000"/>
                                        <p:tgtEl>
                                          <p:spTgt spid="4"/>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0" presetClass="path" presetSubtype="0" accel="50000" decel="50000" fill="hold" nodeType="clickEffect">
                                  <p:stCondLst>
                                    <p:cond delay="0"/>
                                  </p:stCondLst>
                                  <p:childTnLst>
                                    <p:animMotion origin="layout" path="M -2.77778E-6 -1.11111E-6 L -0.04722 -0.36551 " pathEditMode="relative" rAng="0" ptsTypes="AA">
                                      <p:cBhvr>
                                        <p:cTn id="83" dur="2000" fill="hold"/>
                                        <p:tgtEl>
                                          <p:spTgt spid="4"/>
                                        </p:tgtEl>
                                        <p:attrNameLst>
                                          <p:attrName>ppt_x</p:attrName>
                                          <p:attrName>ppt_y</p:attrName>
                                        </p:attrNameLst>
                                      </p:cBhvr>
                                      <p:rCtr x="-2361" y="-18287"/>
                                    </p:animMotion>
                                  </p:childTnLst>
                                </p:cTn>
                              </p:par>
                              <p:par>
                                <p:cTn id="84" presetID="1" presetClass="entr" presetSubtype="0" fill="hold" grpId="0" nodeType="withEffect">
                                  <p:stCondLst>
                                    <p:cond delay="2000"/>
                                  </p:stCondLst>
                                  <p:childTnLst>
                                    <p:set>
                                      <p:cBhvr>
                                        <p:cTn id="85" dur="1" fill="hold">
                                          <p:stCondLst>
                                            <p:cond delay="0"/>
                                          </p:stCondLst>
                                        </p:cTn>
                                        <p:tgtEl>
                                          <p:spTgt spid="330791"/>
                                        </p:tgtEl>
                                        <p:attrNameLst>
                                          <p:attrName>style.visibility</p:attrName>
                                        </p:attrNameLst>
                                      </p:cBhvr>
                                      <p:to>
                                        <p:strVal val="visible"/>
                                      </p:to>
                                    </p:set>
                                  </p:childTnLst>
                                </p:cTn>
                              </p:par>
                              <p:par>
                                <p:cTn id="86" presetID="10" presetClass="exit" presetSubtype="0" fill="hold" grpId="1" nodeType="withEffect">
                                  <p:stCondLst>
                                    <p:cond delay="2000"/>
                                  </p:stCondLst>
                                  <p:childTnLst>
                                    <p:animEffect transition="out" filter="fade">
                                      <p:cBhvr>
                                        <p:cTn id="87" dur="2000"/>
                                        <p:tgtEl>
                                          <p:spTgt spid="330763"/>
                                        </p:tgtEl>
                                      </p:cBhvr>
                                    </p:animEffect>
                                    <p:set>
                                      <p:cBhvr>
                                        <p:cTn id="88" dur="1" fill="hold">
                                          <p:stCondLst>
                                            <p:cond delay="1999"/>
                                          </p:stCondLst>
                                        </p:cTn>
                                        <p:tgtEl>
                                          <p:spTgt spid="330763"/>
                                        </p:tgtEl>
                                        <p:attrNameLst>
                                          <p:attrName>style.visibility</p:attrName>
                                        </p:attrNameLst>
                                      </p:cBhvr>
                                      <p:to>
                                        <p:strVal val="hidden"/>
                                      </p:to>
                                    </p:set>
                                  </p:childTnLst>
                                </p:cTn>
                              </p:par>
                              <p:par>
                                <p:cTn id="89" presetID="10" presetClass="exit" presetSubtype="0" fill="hold" grpId="1" nodeType="withEffect">
                                  <p:stCondLst>
                                    <p:cond delay="2000"/>
                                  </p:stCondLst>
                                  <p:childTnLst>
                                    <p:animEffect transition="out" filter="fade">
                                      <p:cBhvr>
                                        <p:cTn id="90" dur="2000"/>
                                        <p:tgtEl>
                                          <p:spTgt spid="330774"/>
                                        </p:tgtEl>
                                      </p:cBhvr>
                                    </p:animEffect>
                                    <p:set>
                                      <p:cBhvr>
                                        <p:cTn id="91" dur="1" fill="hold">
                                          <p:stCondLst>
                                            <p:cond delay="1999"/>
                                          </p:stCondLst>
                                        </p:cTn>
                                        <p:tgtEl>
                                          <p:spTgt spid="330774"/>
                                        </p:tgtEl>
                                        <p:attrNameLst>
                                          <p:attrName>style.visibility</p:attrName>
                                        </p:attrNameLst>
                                      </p:cBhvr>
                                      <p:to>
                                        <p:strVal val="hidden"/>
                                      </p:to>
                                    </p:set>
                                  </p:childTnLst>
                                </p:cTn>
                              </p:par>
                              <p:par>
                                <p:cTn id="92" presetID="10" presetClass="exit" presetSubtype="0" fill="hold" grpId="1" nodeType="withEffect">
                                  <p:stCondLst>
                                    <p:cond delay="2000"/>
                                  </p:stCondLst>
                                  <p:childTnLst>
                                    <p:animEffect transition="out" filter="fade">
                                      <p:cBhvr>
                                        <p:cTn id="93" dur="2000"/>
                                        <p:tgtEl>
                                          <p:spTgt spid="330772"/>
                                        </p:tgtEl>
                                      </p:cBhvr>
                                    </p:animEffect>
                                    <p:set>
                                      <p:cBhvr>
                                        <p:cTn id="94" dur="1" fill="hold">
                                          <p:stCondLst>
                                            <p:cond delay="1999"/>
                                          </p:stCondLst>
                                        </p:cTn>
                                        <p:tgtEl>
                                          <p:spTgt spid="330772"/>
                                        </p:tgtEl>
                                        <p:attrNameLst>
                                          <p:attrName>style.visibility</p:attrName>
                                        </p:attrNameLst>
                                      </p:cBhvr>
                                      <p:to>
                                        <p:strVal val="hidden"/>
                                      </p:to>
                                    </p:set>
                                  </p:childTnLst>
                                </p:cTn>
                              </p:par>
                              <p:par>
                                <p:cTn id="95" presetID="10" presetClass="exit" presetSubtype="0" fill="hold" grpId="1" nodeType="withEffect">
                                  <p:stCondLst>
                                    <p:cond delay="1600"/>
                                  </p:stCondLst>
                                  <p:childTnLst>
                                    <p:animEffect transition="out" filter="fade">
                                      <p:cBhvr>
                                        <p:cTn id="96" dur="2000"/>
                                        <p:tgtEl>
                                          <p:spTgt spid="330759"/>
                                        </p:tgtEl>
                                      </p:cBhvr>
                                    </p:animEffect>
                                    <p:set>
                                      <p:cBhvr>
                                        <p:cTn id="97" dur="1" fill="hold">
                                          <p:stCondLst>
                                            <p:cond delay="1999"/>
                                          </p:stCondLst>
                                        </p:cTn>
                                        <p:tgtEl>
                                          <p:spTgt spid="330759"/>
                                        </p:tgtEl>
                                        <p:attrNameLst>
                                          <p:attrName>style.visibility</p:attrName>
                                        </p:attrNameLst>
                                      </p:cBhvr>
                                      <p:to>
                                        <p:strVal val="hidden"/>
                                      </p:to>
                                    </p:set>
                                  </p:childTnLst>
                                </p:cTn>
                              </p:par>
                              <p:par>
                                <p:cTn id="98" presetID="10" presetClass="exit" presetSubtype="0" fill="hold" grpId="1" nodeType="withEffect">
                                  <p:stCondLst>
                                    <p:cond delay="1600"/>
                                  </p:stCondLst>
                                  <p:childTnLst>
                                    <p:animEffect transition="out" filter="fade">
                                      <p:cBhvr>
                                        <p:cTn id="99" dur="2000"/>
                                        <p:tgtEl>
                                          <p:spTgt spid="330764"/>
                                        </p:tgtEl>
                                      </p:cBhvr>
                                    </p:animEffect>
                                    <p:set>
                                      <p:cBhvr>
                                        <p:cTn id="100" dur="1" fill="hold">
                                          <p:stCondLst>
                                            <p:cond delay="1999"/>
                                          </p:stCondLst>
                                        </p:cTn>
                                        <p:tgtEl>
                                          <p:spTgt spid="330764"/>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xit" presetSubtype="0" fill="hold" nodeType="clickEffect">
                                  <p:stCondLst>
                                    <p:cond delay="200"/>
                                  </p:stCondLst>
                                  <p:childTnLst>
                                    <p:animEffect transition="out" filter="fade">
                                      <p:cBhvr>
                                        <p:cTn id="104" dur="2000"/>
                                        <p:tgtEl>
                                          <p:spTgt spid="4"/>
                                        </p:tgtEl>
                                      </p:cBhvr>
                                    </p:animEffect>
                                    <p:set>
                                      <p:cBhvr>
                                        <p:cTn id="105" dur="1" fill="hold">
                                          <p:stCondLst>
                                            <p:cond delay="1999"/>
                                          </p:stCondLst>
                                        </p:cTn>
                                        <p:tgtEl>
                                          <p:spTgt spid="4"/>
                                        </p:tgtEl>
                                        <p:attrNameLst>
                                          <p:attrName>style.visibility</p:attrName>
                                        </p:attrNameLst>
                                      </p:cBhvr>
                                      <p:to>
                                        <p:strVal val="hidden"/>
                                      </p:to>
                                    </p:set>
                                  </p:childTnLst>
                                </p:cTn>
                              </p:par>
                              <p:par>
                                <p:cTn id="106" presetID="10" presetClass="exit" presetSubtype="0" fill="hold" grpId="1" nodeType="withEffect">
                                  <p:stCondLst>
                                    <p:cond delay="1200"/>
                                  </p:stCondLst>
                                  <p:childTnLst>
                                    <p:animEffect transition="out" filter="fade">
                                      <p:cBhvr>
                                        <p:cTn id="107" dur="2000"/>
                                        <p:tgtEl>
                                          <p:spTgt spid="330791"/>
                                        </p:tgtEl>
                                      </p:cBhvr>
                                    </p:animEffect>
                                    <p:set>
                                      <p:cBhvr>
                                        <p:cTn id="108" dur="1" fill="hold">
                                          <p:stCondLst>
                                            <p:cond delay="1999"/>
                                          </p:stCondLst>
                                        </p:cTn>
                                        <p:tgtEl>
                                          <p:spTgt spid="330791"/>
                                        </p:tgtEl>
                                        <p:attrNameLst>
                                          <p:attrName>style.visibility</p:attrName>
                                        </p:attrNameLst>
                                      </p:cBhvr>
                                      <p:to>
                                        <p:strVal val="hidden"/>
                                      </p:to>
                                    </p:set>
                                  </p:childTnLst>
                                </p:cTn>
                              </p:par>
                              <p:par>
                                <p:cTn id="109" presetID="10" presetClass="entr" presetSubtype="0" fill="hold" grpId="0" nodeType="withEffect">
                                  <p:stCondLst>
                                    <p:cond delay="1200"/>
                                  </p:stCondLst>
                                  <p:childTnLst>
                                    <p:set>
                                      <p:cBhvr>
                                        <p:cTn id="110" dur="1" fill="hold">
                                          <p:stCondLst>
                                            <p:cond delay="0"/>
                                          </p:stCondLst>
                                        </p:cTn>
                                        <p:tgtEl>
                                          <p:spTgt spid="330810"/>
                                        </p:tgtEl>
                                        <p:attrNameLst>
                                          <p:attrName>style.visibility</p:attrName>
                                        </p:attrNameLst>
                                      </p:cBhvr>
                                      <p:to>
                                        <p:strVal val="visible"/>
                                      </p:to>
                                    </p:set>
                                    <p:animEffect transition="in" filter="fade">
                                      <p:cBhvr>
                                        <p:cTn id="111" dur="2000"/>
                                        <p:tgtEl>
                                          <p:spTgt spid="330810"/>
                                        </p:tgtEl>
                                      </p:cBhvr>
                                    </p:animEffect>
                                  </p:childTnLst>
                                </p:cTn>
                              </p:par>
                              <p:par>
                                <p:cTn id="112" presetID="1" presetClass="entr" presetSubtype="0" fill="hold" grpId="0" nodeType="withEffect">
                                  <p:stCondLst>
                                    <p:cond delay="0"/>
                                  </p:stCondLst>
                                  <p:childTnLst>
                                    <p:set>
                                      <p:cBhvr>
                                        <p:cTn id="113" dur="1" fill="hold">
                                          <p:stCondLst>
                                            <p:cond delay="0"/>
                                          </p:stCondLst>
                                        </p:cTn>
                                        <p:tgtEl>
                                          <p:spTgt spid="3307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animBg="1"/>
      <p:bldP spid="330757" grpId="0" animBg="1"/>
      <p:bldP spid="330758" grpId="0" animBg="1"/>
      <p:bldP spid="330759" grpId="0" animBg="1"/>
      <p:bldP spid="330759" grpId="1" animBg="1"/>
      <p:bldP spid="330763" grpId="0"/>
      <p:bldP spid="330763" grpId="1"/>
      <p:bldP spid="330764" grpId="0"/>
      <p:bldP spid="330764" grpId="1"/>
      <p:bldP spid="330771" grpId="0" animBg="1"/>
      <p:bldP spid="330772" grpId="0"/>
      <p:bldP spid="330772" grpId="1"/>
      <p:bldP spid="330773" grpId="0"/>
      <p:bldP spid="330774" grpId="0" animBg="1"/>
      <p:bldP spid="330774" grpId="1" animBg="1"/>
      <p:bldP spid="330775" grpId="0" animBg="1"/>
      <p:bldP spid="330776" grpId="0" animBg="1"/>
      <p:bldP spid="330777" grpId="0" animBg="1"/>
      <p:bldP spid="330778" grpId="0" animBg="1"/>
      <p:bldP spid="330779" grpId="0" animBg="1"/>
      <p:bldP spid="330780" grpId="0" animBg="1"/>
      <p:bldP spid="330781" grpId="0" animBg="1"/>
      <p:bldP spid="330782" grpId="0" animBg="1"/>
      <p:bldP spid="330783" grpId="0" animBg="1"/>
      <p:bldP spid="330791" grpId="0" animBg="1"/>
      <p:bldP spid="330791" grpId="1" animBg="1"/>
      <p:bldP spid="330793" grpId="0" animBg="1"/>
      <p:bldP spid="330810"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a:bodyPr>
          <a:lstStyle/>
          <a:p>
            <a:r>
              <a:rPr lang="nl-NL" sz="3800"/>
              <a:t>Documentenflow</a:t>
            </a:r>
          </a:p>
        </p:txBody>
      </p:sp>
      <p:sp>
        <p:nvSpPr>
          <p:cNvPr id="88067" name="Content Placeholder 30"/>
          <p:cNvSpPr>
            <a:spLocks noGrp="1"/>
          </p:cNvSpPr>
          <p:nvPr>
            <p:ph sz="half" idx="1"/>
          </p:nvPr>
        </p:nvSpPr>
        <p:spPr/>
        <p:txBody>
          <a:bodyPr/>
          <a:lstStyle/>
          <a:p>
            <a:endParaRPr lang="nl-BE"/>
          </a:p>
        </p:txBody>
      </p:sp>
      <p:sp>
        <p:nvSpPr>
          <p:cNvPr id="88068" name="AutoShape 4"/>
          <p:cNvSpPr>
            <a:spLocks noChangeArrowheads="1"/>
          </p:cNvSpPr>
          <p:nvPr/>
        </p:nvSpPr>
        <p:spPr bwMode="auto">
          <a:xfrm>
            <a:off x="1908175" y="3781425"/>
            <a:ext cx="3314700" cy="19431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rgbClr val="FFFFFF"/>
          </a:solidFill>
          <a:ln w="9525">
            <a:solidFill>
              <a:srgbClr val="000000"/>
            </a:solidFill>
            <a:miter lim="800000"/>
            <a:headEnd/>
            <a:tailEnd/>
          </a:ln>
        </p:spPr>
        <p:txBody>
          <a:bodyPr/>
          <a:lstStyle/>
          <a:p>
            <a:endParaRPr lang="nl-BE"/>
          </a:p>
        </p:txBody>
      </p:sp>
      <p:sp>
        <p:nvSpPr>
          <p:cNvPr id="88069" name="Text Box 5"/>
          <p:cNvSpPr txBox="1">
            <a:spLocks noChangeArrowheads="1"/>
          </p:cNvSpPr>
          <p:nvPr/>
        </p:nvSpPr>
        <p:spPr bwMode="auto">
          <a:xfrm>
            <a:off x="2827338" y="4348163"/>
            <a:ext cx="1485900" cy="762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400" b="1"/>
              <a:t>WAT IS HET</a:t>
            </a:r>
          </a:p>
          <a:p>
            <a:pPr algn="ctr" eaLnBrk="1" hangingPunct="1"/>
            <a:r>
              <a:rPr lang="nl-NL" sz="1400" b="1"/>
              <a:t>BASIS-DOCUMENT?</a:t>
            </a:r>
            <a:endParaRPr lang="nl-NL"/>
          </a:p>
        </p:txBody>
      </p:sp>
      <p:sp>
        <p:nvSpPr>
          <p:cNvPr id="88070" name="Text Box 6"/>
          <p:cNvSpPr txBox="1">
            <a:spLocks noChangeArrowheads="1"/>
          </p:cNvSpPr>
          <p:nvPr/>
        </p:nvSpPr>
        <p:spPr bwMode="auto">
          <a:xfrm>
            <a:off x="2455863" y="3357563"/>
            <a:ext cx="2171700" cy="342900"/>
          </a:xfrm>
          <a:prstGeom prst="rect">
            <a:avLst/>
          </a:prstGeom>
          <a:solidFill>
            <a:srgbClr val="FFFF00"/>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DIVERSE OPERATIE</a:t>
            </a:r>
            <a:endParaRPr lang="nl-NL"/>
          </a:p>
        </p:txBody>
      </p:sp>
      <p:grpSp>
        <p:nvGrpSpPr>
          <p:cNvPr id="88071" name="Group 8"/>
          <p:cNvGrpSpPr>
            <a:grpSpLocks/>
          </p:cNvGrpSpPr>
          <p:nvPr/>
        </p:nvGrpSpPr>
        <p:grpSpPr bwMode="auto">
          <a:xfrm>
            <a:off x="2773363" y="2332038"/>
            <a:ext cx="1485900" cy="914400"/>
            <a:chOff x="5377" y="6817"/>
            <a:chExt cx="2340" cy="1241"/>
          </a:xfrm>
        </p:grpSpPr>
        <p:sp>
          <p:nvSpPr>
            <p:cNvPr id="88093" name="Text Box 9"/>
            <p:cNvSpPr txBox="1">
              <a:spLocks noChangeArrowheads="1"/>
            </p:cNvSpPr>
            <p:nvPr/>
          </p:nvSpPr>
          <p:spPr bwMode="auto">
            <a:xfrm>
              <a:off x="5557" y="7177"/>
              <a:ext cx="1980" cy="7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nl-NL" sz="1200"/>
                <a:t>Vertrek of bestemming?</a:t>
              </a:r>
              <a:endParaRPr lang="nl-NL"/>
            </a:p>
          </p:txBody>
        </p:sp>
        <p:sp>
          <p:nvSpPr>
            <p:cNvPr id="88094" name="AutoShape 10"/>
            <p:cNvSpPr>
              <a:spLocks noChangeArrowheads="1"/>
            </p:cNvSpPr>
            <p:nvPr/>
          </p:nvSpPr>
          <p:spPr bwMode="auto">
            <a:xfrm>
              <a:off x="5377" y="6817"/>
              <a:ext cx="2340" cy="1241"/>
            </a:xfrm>
            <a:prstGeom prst="diamond">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grpSp>
        <p:nvGrpSpPr>
          <p:cNvPr id="88072" name="Group 13"/>
          <p:cNvGrpSpPr>
            <a:grpSpLocks/>
          </p:cNvGrpSpPr>
          <p:nvPr/>
        </p:nvGrpSpPr>
        <p:grpSpPr bwMode="auto">
          <a:xfrm>
            <a:off x="8181975" y="1773238"/>
            <a:ext cx="566738" cy="1257300"/>
            <a:chOff x="5917" y="13117"/>
            <a:chExt cx="893" cy="1980"/>
          </a:xfrm>
        </p:grpSpPr>
        <p:sp>
          <p:nvSpPr>
            <p:cNvPr id="88088" name="Rectangle 14"/>
            <p:cNvSpPr>
              <a:spLocks noChangeArrowheads="1"/>
            </p:cNvSpPr>
            <p:nvPr/>
          </p:nvSpPr>
          <p:spPr bwMode="auto">
            <a:xfrm>
              <a:off x="5917" y="13477"/>
              <a:ext cx="504" cy="1620"/>
            </a:xfrm>
            <a:prstGeom prst="rect">
              <a:avLst/>
            </a:prstGeom>
            <a:solidFill>
              <a:srgbClr val="FF0000"/>
            </a:solidFill>
            <a:ln w="9525">
              <a:solidFill>
                <a:srgbClr val="000000"/>
              </a:solidFill>
              <a:miter lim="800000"/>
              <a:headEnd/>
              <a:tailEnd/>
            </a:ln>
          </p:spPr>
          <p:txBody>
            <a:bodyPr/>
            <a:lstStyle/>
            <a:p>
              <a:endParaRPr lang="nl-BE"/>
            </a:p>
          </p:txBody>
        </p:sp>
        <p:sp>
          <p:nvSpPr>
            <p:cNvPr id="88089" name="Freeform 15"/>
            <p:cNvSpPr>
              <a:spLocks/>
            </p:cNvSpPr>
            <p:nvPr/>
          </p:nvSpPr>
          <p:spPr bwMode="auto">
            <a:xfrm>
              <a:off x="6450" y="13117"/>
              <a:ext cx="360" cy="1980"/>
            </a:xfrm>
            <a:custGeom>
              <a:avLst/>
              <a:gdLst>
                <a:gd name="T0" fmla="*/ 0 w 360"/>
                <a:gd name="T1" fmla="*/ 360 h 1980"/>
                <a:gd name="T2" fmla="*/ 360 w 360"/>
                <a:gd name="T3" fmla="*/ 0 h 1980"/>
                <a:gd name="T4" fmla="*/ 360 w 360"/>
                <a:gd name="T5" fmla="*/ 1620 h 1980"/>
                <a:gd name="T6" fmla="*/ 0 w 360"/>
                <a:gd name="T7" fmla="*/ 1980 h 1980"/>
                <a:gd name="T8" fmla="*/ 0 w 360"/>
                <a:gd name="T9" fmla="*/ 360 h 1980"/>
                <a:gd name="T10" fmla="*/ 0 60000 65536"/>
                <a:gd name="T11" fmla="*/ 0 60000 65536"/>
                <a:gd name="T12" fmla="*/ 0 60000 65536"/>
                <a:gd name="T13" fmla="*/ 0 60000 65536"/>
                <a:gd name="T14" fmla="*/ 0 60000 65536"/>
                <a:gd name="T15" fmla="*/ 0 w 360"/>
                <a:gd name="T16" fmla="*/ 0 h 1980"/>
                <a:gd name="T17" fmla="*/ 360 w 360"/>
                <a:gd name="T18" fmla="*/ 1980 h 1980"/>
              </a:gdLst>
              <a:ahLst/>
              <a:cxnLst>
                <a:cxn ang="T10">
                  <a:pos x="T0" y="T1"/>
                </a:cxn>
                <a:cxn ang="T11">
                  <a:pos x="T2" y="T3"/>
                </a:cxn>
                <a:cxn ang="T12">
                  <a:pos x="T4" y="T5"/>
                </a:cxn>
                <a:cxn ang="T13">
                  <a:pos x="T6" y="T7"/>
                </a:cxn>
                <a:cxn ang="T14">
                  <a:pos x="T8" y="T9"/>
                </a:cxn>
              </a:cxnLst>
              <a:rect l="T15" t="T16" r="T17" b="T18"/>
              <a:pathLst>
                <a:path w="360" h="1980">
                  <a:moveTo>
                    <a:pt x="0" y="360"/>
                  </a:moveTo>
                  <a:lnTo>
                    <a:pt x="360" y="0"/>
                  </a:lnTo>
                  <a:lnTo>
                    <a:pt x="360" y="1620"/>
                  </a:lnTo>
                  <a:lnTo>
                    <a:pt x="0" y="1980"/>
                  </a:lnTo>
                  <a:lnTo>
                    <a:pt x="0" y="360"/>
                  </a:lnTo>
                  <a:close/>
                </a:path>
              </a:pathLst>
            </a:custGeom>
            <a:solidFill>
              <a:srgbClr val="FF0000"/>
            </a:solidFill>
            <a:ln w="9525">
              <a:solidFill>
                <a:srgbClr val="000000"/>
              </a:solidFill>
              <a:round/>
              <a:headEnd/>
              <a:tailEnd/>
            </a:ln>
          </p:spPr>
          <p:txBody>
            <a:bodyPr/>
            <a:lstStyle/>
            <a:p>
              <a:endParaRPr lang="nl-BE"/>
            </a:p>
          </p:txBody>
        </p:sp>
        <p:sp>
          <p:nvSpPr>
            <p:cNvPr id="88090" name="Oval 16"/>
            <p:cNvSpPr>
              <a:spLocks noChangeArrowheads="1"/>
            </p:cNvSpPr>
            <p:nvPr/>
          </p:nvSpPr>
          <p:spPr bwMode="auto">
            <a:xfrm>
              <a:off x="6090" y="14773"/>
              <a:ext cx="180" cy="180"/>
            </a:xfrm>
            <a:prstGeom prst="ellipse">
              <a:avLst/>
            </a:prstGeom>
            <a:solidFill>
              <a:srgbClr val="FFFFFF"/>
            </a:solidFill>
            <a:ln w="9525">
              <a:solidFill>
                <a:srgbClr val="000000"/>
              </a:solidFill>
              <a:round/>
              <a:headEnd/>
              <a:tailEnd/>
            </a:ln>
          </p:spPr>
          <p:txBody>
            <a:bodyPr/>
            <a:lstStyle/>
            <a:p>
              <a:endParaRPr lang="nl-BE"/>
            </a:p>
          </p:txBody>
        </p:sp>
        <p:sp>
          <p:nvSpPr>
            <p:cNvPr id="88091" name="Line 17"/>
            <p:cNvSpPr>
              <a:spLocks noChangeShapeType="1"/>
            </p:cNvSpPr>
            <p:nvPr/>
          </p:nvSpPr>
          <p:spPr bwMode="auto">
            <a:xfrm flipV="1">
              <a:off x="5917" y="13153"/>
              <a:ext cx="54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8092" name="Line 18"/>
            <p:cNvSpPr>
              <a:spLocks noChangeShapeType="1"/>
            </p:cNvSpPr>
            <p:nvPr/>
          </p:nvSpPr>
          <p:spPr bwMode="auto">
            <a:xfrm>
              <a:off x="6457" y="13153"/>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grpSp>
      <p:sp>
        <p:nvSpPr>
          <p:cNvPr id="88073" name="Line 19"/>
          <p:cNvSpPr>
            <a:spLocks noChangeShapeType="1"/>
          </p:cNvSpPr>
          <p:nvPr/>
        </p:nvSpPr>
        <p:spPr bwMode="auto">
          <a:xfrm>
            <a:off x="3573463" y="2332038"/>
            <a:ext cx="18288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88074" name="Text Box 21"/>
          <p:cNvSpPr txBox="1">
            <a:spLocks noChangeArrowheads="1"/>
          </p:cNvSpPr>
          <p:nvPr/>
        </p:nvSpPr>
        <p:spPr bwMode="auto">
          <a:xfrm>
            <a:off x="8032750" y="2205038"/>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b="1"/>
              <a:t>  DO</a:t>
            </a:r>
            <a:endParaRPr lang="nl-NL"/>
          </a:p>
        </p:txBody>
      </p:sp>
      <p:sp>
        <p:nvSpPr>
          <p:cNvPr id="88075" name="Line 24"/>
          <p:cNvSpPr>
            <a:spLocks noChangeShapeType="1"/>
          </p:cNvSpPr>
          <p:nvPr/>
        </p:nvSpPr>
        <p:spPr bwMode="auto">
          <a:xfrm>
            <a:off x="7451725" y="2349500"/>
            <a:ext cx="571500"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88076" name="Line 25"/>
          <p:cNvSpPr>
            <a:spLocks noChangeShapeType="1"/>
          </p:cNvSpPr>
          <p:nvPr/>
        </p:nvSpPr>
        <p:spPr bwMode="auto">
          <a:xfrm flipH="1" flipV="1">
            <a:off x="1547813" y="2565400"/>
            <a:ext cx="1225550" cy="21590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88077" name="Line 26"/>
          <p:cNvSpPr>
            <a:spLocks noChangeShapeType="1"/>
          </p:cNvSpPr>
          <p:nvPr/>
        </p:nvSpPr>
        <p:spPr bwMode="auto">
          <a:xfrm flipH="1" flipV="1">
            <a:off x="2109788" y="1857375"/>
            <a:ext cx="661987" cy="9239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88078" name="Line 27"/>
          <p:cNvSpPr>
            <a:spLocks noChangeShapeType="1"/>
          </p:cNvSpPr>
          <p:nvPr/>
        </p:nvSpPr>
        <p:spPr bwMode="auto">
          <a:xfrm flipH="1" flipV="1">
            <a:off x="1766888" y="2200275"/>
            <a:ext cx="1004887" cy="581025"/>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l-BE"/>
          </a:p>
        </p:txBody>
      </p:sp>
      <p:sp>
        <p:nvSpPr>
          <p:cNvPr id="88079" name="Text Box 28"/>
          <p:cNvSpPr txBox="1">
            <a:spLocks noChangeArrowheads="1"/>
          </p:cNvSpPr>
          <p:nvPr/>
        </p:nvSpPr>
        <p:spPr bwMode="auto">
          <a:xfrm>
            <a:off x="509588" y="2085975"/>
            <a:ext cx="12573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Lev.rekening</a:t>
            </a:r>
            <a:endParaRPr lang="nl-NL"/>
          </a:p>
        </p:txBody>
      </p:sp>
      <p:sp>
        <p:nvSpPr>
          <p:cNvPr id="88080" name="Text Box 29"/>
          <p:cNvSpPr txBox="1">
            <a:spLocks noChangeArrowheads="1"/>
          </p:cNvSpPr>
          <p:nvPr/>
        </p:nvSpPr>
        <p:spPr bwMode="auto">
          <a:xfrm>
            <a:off x="509588" y="2428875"/>
            <a:ext cx="1038225"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Klantenrek.</a:t>
            </a:r>
            <a:endParaRPr lang="nl-NL"/>
          </a:p>
        </p:txBody>
      </p:sp>
      <p:sp>
        <p:nvSpPr>
          <p:cNvPr id="88081" name="Text Box 30"/>
          <p:cNvSpPr txBox="1">
            <a:spLocks noChangeArrowheads="1"/>
          </p:cNvSpPr>
          <p:nvPr/>
        </p:nvSpPr>
        <p:spPr bwMode="auto">
          <a:xfrm>
            <a:off x="509588" y="1743075"/>
            <a:ext cx="1600200" cy="342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NL" sz="1200"/>
              <a:t>Algemene rekening</a:t>
            </a:r>
            <a:endParaRPr lang="nl-NL"/>
          </a:p>
        </p:txBody>
      </p:sp>
      <p:sp>
        <p:nvSpPr>
          <p:cNvPr id="88082" name="Rectangle 31"/>
          <p:cNvSpPr>
            <a:spLocks noChangeArrowheads="1"/>
          </p:cNvSpPr>
          <p:nvPr/>
        </p:nvSpPr>
        <p:spPr bwMode="auto">
          <a:xfrm>
            <a:off x="323850" y="1628775"/>
            <a:ext cx="2476500" cy="1295400"/>
          </a:xfrm>
          <a:prstGeom prst="rect">
            <a:avLst/>
          </a:prstGeom>
          <a:noFill/>
          <a:ln w="254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BE"/>
          </a:p>
        </p:txBody>
      </p:sp>
      <p:sp>
        <p:nvSpPr>
          <p:cNvPr id="88083" name="AutoShape 33"/>
          <p:cNvSpPr>
            <a:spLocks noChangeArrowheads="1"/>
          </p:cNvSpPr>
          <p:nvPr/>
        </p:nvSpPr>
        <p:spPr bwMode="auto">
          <a:xfrm>
            <a:off x="4572000" y="1341438"/>
            <a:ext cx="2773363" cy="1871662"/>
          </a:xfrm>
          <a:prstGeom prst="flowChartPredefinedProcess">
            <a:avLst/>
          </a:prstGeom>
          <a:solidFill>
            <a:srgbClr val="FFFF00"/>
          </a:solidFill>
          <a:ln w="9525">
            <a:solidFill>
              <a:srgbClr val="000000"/>
            </a:solidFill>
            <a:miter lim="800000"/>
            <a:headEnd/>
            <a:tailEnd/>
          </a:ln>
        </p:spPr>
        <p:txBody>
          <a:bodyPr/>
          <a:lstStyle/>
          <a:p>
            <a:endParaRPr lang="nl-BE"/>
          </a:p>
        </p:txBody>
      </p:sp>
      <p:sp>
        <p:nvSpPr>
          <p:cNvPr id="88084" name="Text Box 41"/>
          <p:cNvSpPr txBox="1">
            <a:spLocks noChangeArrowheads="1"/>
          </p:cNvSpPr>
          <p:nvPr/>
        </p:nvSpPr>
        <p:spPr bwMode="auto">
          <a:xfrm>
            <a:off x="4927600" y="1333500"/>
            <a:ext cx="2344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2000" b="1"/>
              <a:t>Diversen Journaal</a:t>
            </a:r>
            <a:endParaRPr lang="nl-NL" sz="2000" b="1"/>
          </a:p>
        </p:txBody>
      </p:sp>
      <p:sp>
        <p:nvSpPr>
          <p:cNvPr id="331819" name="Text Box 43"/>
          <p:cNvSpPr txBox="1">
            <a:spLocks noChangeArrowheads="1"/>
          </p:cNvSpPr>
          <p:nvPr/>
        </p:nvSpPr>
        <p:spPr bwMode="auto">
          <a:xfrm>
            <a:off x="4859338" y="2060575"/>
            <a:ext cx="2192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a:t>20000 Immat.v.a.   50000</a:t>
            </a:r>
            <a:endParaRPr lang="nl-NL" sz="1400"/>
          </a:p>
        </p:txBody>
      </p:sp>
      <p:sp>
        <p:nvSpPr>
          <p:cNvPr id="331820" name="Text Box 44"/>
          <p:cNvSpPr txBox="1">
            <a:spLocks noChangeArrowheads="1"/>
          </p:cNvSpPr>
          <p:nvPr/>
        </p:nvSpPr>
        <p:spPr bwMode="auto">
          <a:xfrm>
            <a:off x="5003800" y="1773238"/>
            <a:ext cx="1946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b="1"/>
              <a:t>Div 213    -    30/06/04</a:t>
            </a:r>
            <a:endParaRPr lang="nl-NL" sz="1400" b="1"/>
          </a:p>
        </p:txBody>
      </p:sp>
      <p:sp>
        <p:nvSpPr>
          <p:cNvPr id="331821" name="Text Box 45"/>
          <p:cNvSpPr txBox="1">
            <a:spLocks noChangeArrowheads="1"/>
          </p:cNvSpPr>
          <p:nvPr/>
        </p:nvSpPr>
        <p:spPr bwMode="auto">
          <a:xfrm>
            <a:off x="4859338" y="2276475"/>
            <a:ext cx="21732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r>
              <a:rPr lang="nl-BE" sz="1400"/>
              <a:t>61300 Marketing</a:t>
            </a:r>
          </a:p>
          <a:p>
            <a:pPr eaLnBrk="1" hangingPunct="1"/>
            <a:r>
              <a:rPr lang="nl-BE" sz="1400"/>
              <a:t>           Consult      -50000</a:t>
            </a:r>
            <a:endParaRPr lang="nl-NL" sz="1400"/>
          </a:p>
        </p:txBody>
      </p:sp>
    </p:spTree>
    <p:extLst>
      <p:ext uri="{BB962C8B-B14F-4D97-AF65-F5344CB8AC3E}">
        <p14:creationId xmlns:p14="http://schemas.microsoft.com/office/powerpoint/2010/main" val="3392697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1820"/>
                                        </p:tgtEl>
                                        <p:attrNameLst>
                                          <p:attrName>style.visibility</p:attrName>
                                        </p:attrNameLst>
                                      </p:cBhvr>
                                      <p:to>
                                        <p:strVal val="visible"/>
                                      </p:to>
                                    </p:set>
                                    <p:animEffect transition="in" filter="fade">
                                      <p:cBhvr>
                                        <p:cTn id="7" dur="2000"/>
                                        <p:tgtEl>
                                          <p:spTgt spid="331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1819"/>
                                        </p:tgtEl>
                                        <p:attrNameLst>
                                          <p:attrName>style.visibility</p:attrName>
                                        </p:attrNameLst>
                                      </p:cBhvr>
                                      <p:to>
                                        <p:strVal val="visible"/>
                                      </p:to>
                                    </p:set>
                                    <p:animEffect transition="in" filter="fade">
                                      <p:cBhvr>
                                        <p:cTn id="12" dur="2000"/>
                                        <p:tgtEl>
                                          <p:spTgt spid="3318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1821"/>
                                        </p:tgtEl>
                                        <p:attrNameLst>
                                          <p:attrName>style.visibility</p:attrName>
                                        </p:attrNameLst>
                                      </p:cBhvr>
                                      <p:to>
                                        <p:strVal val="visible"/>
                                      </p:to>
                                    </p:set>
                                    <p:animEffect transition="in" filter="fade">
                                      <p:cBhvr>
                                        <p:cTn id="17" dur="2000"/>
                                        <p:tgtEl>
                                          <p:spTgt spid="331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819" grpId="0"/>
      <p:bldP spid="331820" grpId="0"/>
      <p:bldP spid="33182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4924</TotalTime>
  <Words>8421</Words>
  <Application>Microsoft Office PowerPoint</Application>
  <PresentationFormat>On-screen Show (4:3)</PresentationFormat>
  <Paragraphs>3352</Paragraphs>
  <Slides>149</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149</vt:i4>
      </vt:variant>
    </vt:vector>
  </HeadingPairs>
  <TitlesOfParts>
    <vt:vector size="158" baseType="lpstr">
      <vt:lpstr>Arial</vt:lpstr>
      <vt:lpstr>Calibri</vt:lpstr>
      <vt:lpstr>Calibri Light</vt:lpstr>
      <vt:lpstr>French Script MT</vt:lpstr>
      <vt:lpstr>Symbol</vt:lpstr>
      <vt:lpstr>Trebuchet MS</vt:lpstr>
      <vt:lpstr>Wingdings</vt:lpstr>
      <vt:lpstr>Office Theme</vt:lpstr>
      <vt:lpstr>Worksheet</vt:lpstr>
      <vt:lpstr>PowerPoint Presentation</vt:lpstr>
      <vt:lpstr>Flip de Mey</vt:lpstr>
      <vt:lpstr> BASIS- BEGINSELEN VAN EEN  BOEKHOUDING</vt:lpstr>
      <vt:lpstr>Embryonale boekhouding: Kasboek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Cash to cash period</vt:lpstr>
      <vt:lpstr>Cash to cash period</vt:lpstr>
      <vt:lpstr>Dubbel Boekhouden GROOTBOEK</vt:lpstr>
      <vt:lpstr>Dubbel Boekhouden GROOTBOEK</vt:lpstr>
      <vt:lpstr>Dubbel Boekhouden GROOTBOEK</vt:lpstr>
      <vt:lpstr>Dubbel Boekhouden GROOTBOEK</vt:lpstr>
      <vt:lpstr>  Het lijkt eenvoudig, maar het kan niet voldoende worden herhaald: BASISBEWEGINGEN…</vt:lpstr>
      <vt:lpstr>      HISTORIEKEN</vt:lpstr>
      <vt:lpstr>  HISTORIEKEN</vt:lpstr>
      <vt:lpstr>PowerPoint Presentation</vt:lpstr>
      <vt:lpstr>  JOURNALEN</vt:lpstr>
      <vt:lpstr>  DE JOURNALEN </vt:lpstr>
      <vt:lpstr>  Journ alen Algemeen principe</vt:lpstr>
      <vt:lpstr>AANKOOPDAGBOEK</vt:lpstr>
      <vt:lpstr>FINANCIEEL DAGBOEK</vt:lpstr>
      <vt:lpstr>   DIVERSEN JOURNAAL </vt:lpstr>
      <vt:lpstr>  DAGBOEK DIVERSE OPERATIES</vt:lpstr>
      <vt:lpstr>DIVERSE OPERATIES DAGBOEK</vt:lpstr>
      <vt:lpstr>PowerPoint Presentation</vt:lpstr>
      <vt:lpstr>  De Journaals CENTRALISATIE</vt:lpstr>
      <vt:lpstr>   SUB-GROOT-BOEKEN</vt:lpstr>
      <vt:lpstr> Klanten en leveranciers… SUBGROOTBOEKEN</vt:lpstr>
      <vt:lpstr> Klanten en leveranciers… SUBGROOTBOEKEN</vt:lpstr>
      <vt:lpstr> Klanten en leveranciers… SUBGROOTBOEKEN</vt:lpstr>
      <vt:lpstr> Klanten en leveranciers… SUBGROOTBOEKEN</vt:lpstr>
      <vt:lpstr> Klanten en leveranciers… SUBGROOTBOEKEN</vt:lpstr>
      <vt:lpstr>  Excel is geen Boekhouding SUBGROOTBOEKEN</vt:lpstr>
      <vt:lpstr>  Klanten en leveranciers SUBGROOTBOEKEN</vt:lpstr>
      <vt:lpstr>HISTORIEK KLANTEN: MET DETAIL VAN DE FACTUREN</vt:lpstr>
      <vt:lpstr>HISTORIEK KLANTEN: MET DETAIL VAN DE FACTUREN</vt:lpstr>
      <vt:lpstr>HISTORIEK KLANTEN: VOORBEELD EXPERT-M</vt:lpstr>
      <vt:lpstr>HISTORIEK KLANTEN: ALLE TRANSACTIES</vt:lpstr>
      <vt:lpstr>HISTORIEK KLANTEN: AGING LIST</vt:lpstr>
      <vt:lpstr>HISTORIEK KLANTEN: SALDI LIJST</vt:lpstr>
      <vt:lpstr>HISTORIEK KLANTEN: SALDI LIJST</vt:lpstr>
      <vt:lpstr>HISTORIEK KLANTEN: SALDI LIJST</vt:lpstr>
      <vt:lpstr>HISTORIEK LEVERANCIERS</vt:lpstr>
      <vt:lpstr>      PROEF- EN SALDIBALANS</vt:lpstr>
      <vt:lpstr>  Provençaalse toestanden! PROEF &amp; SALDIBALANS</vt:lpstr>
      <vt:lpstr> Provençaalse toestanden! PROEF &amp; SALDIBALANS</vt:lpstr>
      <vt:lpstr> Provençaalse toestanden! PROEF &amp; SALDIBALANS</vt:lpstr>
      <vt:lpstr> Proef- en saldibalans Gesorteerd per rekeningnummer</vt:lpstr>
      <vt:lpstr> Proef- en saldibalans  gesorteerd volgens jaarrekeningrubriek</vt:lpstr>
      <vt:lpstr>VERPLICHT REKENING-STELSEL</vt:lpstr>
      <vt:lpstr> PROEF &amp; SALDI-BALANS</vt:lpstr>
      <vt:lpstr>Korte Herhaling:  PROEF &amp; SALDI-BALANS</vt:lpstr>
      <vt:lpstr>Indeling MAR vs. JAARREKENING</vt:lpstr>
      <vt:lpstr>DE WERKING VAN DE BOEKHOUDING</vt:lpstr>
      <vt:lpstr> Werking van de rekeningen</vt:lpstr>
      <vt:lpstr>Documentenflow</vt:lpstr>
      <vt:lpstr>Documentenflow</vt:lpstr>
      <vt:lpstr>Documentenflow</vt:lpstr>
      <vt:lpstr>Documentenflow</vt:lpstr>
      <vt:lpstr>Documentenflow</vt:lpstr>
      <vt:lpstr>Documentenflow</vt:lpstr>
      <vt:lpstr>Documentenflow</vt:lpstr>
      <vt:lpstr>Documentenflow</vt:lpstr>
      <vt:lpstr>Documentenflow</vt:lpstr>
      <vt:lpstr>Documentenflow</vt:lpstr>
      <vt:lpstr>Documentenflow</vt:lpstr>
      <vt:lpstr>Documentenflow</vt:lpstr>
      <vt:lpstr>Documentenflow</vt:lpstr>
      <vt:lpstr>Documentenflow</vt:lpstr>
      <vt:lpstr>Documentenflow</vt:lpstr>
      <vt:lpstr>Documentenflow</vt:lpstr>
      <vt:lpstr>Documentenflow</vt:lpstr>
      <vt:lpstr>Documentenflow</vt:lpstr>
      <vt:lpstr>Documentenflow</vt:lpstr>
      <vt:lpstr>Documentenflow</vt:lpstr>
      <vt:lpstr>Documentenflow</vt:lpstr>
      <vt:lpstr>Documentenflow</vt:lpstr>
      <vt:lpstr>Documentenflow</vt:lpstr>
      <vt:lpstr>Documentenflow</vt:lpstr>
      <vt:lpstr> BOEKING VAN AANKOPEN</vt:lpstr>
      <vt:lpstr>Documentenflow</vt:lpstr>
      <vt:lpstr>Documentenflow</vt:lpstr>
      <vt:lpstr>PowerPoint Presentation</vt:lpstr>
      <vt:lpstr>Verificatie</vt:lpstr>
      <vt:lpstr>PowerPoint Presentation</vt:lpstr>
      <vt:lpstr>PowerPoint Presentation</vt:lpstr>
      <vt:lpstr>PowerPoint Presentation</vt:lpstr>
      <vt:lpstr>PowerPoint Presentation</vt:lpstr>
      <vt:lpstr>Verificatie</vt:lpstr>
      <vt:lpstr>Verificatie</vt:lpstr>
      <vt:lpstr>Verificatie</vt:lpstr>
      <vt:lpstr>Verificatie</vt:lpstr>
      <vt:lpstr> VORDERINGEN</vt:lpstr>
      <vt:lpstr>Verificatie</vt:lpstr>
      <vt:lpstr>Verificatie</vt:lpstr>
      <vt:lpstr>Verificatie</vt:lpstr>
      <vt:lpstr> VOORRADEN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Waardencyclus</vt:lpstr>
      <vt:lpstr>Verbandscontroles</vt:lpstr>
      <vt:lpstr>PowerPoint Presentation</vt:lpstr>
      <vt:lpstr>PowerPoint Presentation</vt:lpstr>
      <vt:lpstr>Eerste fase continuïteitsprobleem</vt:lpstr>
      <vt:lpstr>Tweede fase continuïteitsprobleem</vt:lpstr>
      <vt:lpstr>Derde fase</vt:lpstr>
      <vt:lpstr>Discontinuïteit treedt op een bepaald punt onvermijdelijk in,  en is dan nog nauwelijks te stoppen. </vt:lpstr>
      <vt:lpstr>PowerPoint Presentation</vt:lpstr>
      <vt:lpstr>PowerPoint Presentation</vt:lpstr>
      <vt:lpstr>Maar de tekorten accumuleren</vt:lpstr>
      <vt:lpstr>PowerPoint Presentation</vt:lpstr>
      <vt:lpstr>Dank u voor uw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Flip de Mey</dc:creator>
  <cp:lastModifiedBy>Flip de Mey</cp:lastModifiedBy>
  <cp:revision>285</cp:revision>
  <dcterms:created xsi:type="dcterms:W3CDTF">2018-04-15T11:48:06Z</dcterms:created>
  <dcterms:modified xsi:type="dcterms:W3CDTF">2021-02-20T17:05:04Z</dcterms:modified>
</cp:coreProperties>
</file>