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31"/>
  </p:notesMasterIdLst>
  <p:sldIdLst>
    <p:sldId id="256" r:id="rId5"/>
    <p:sldId id="260" r:id="rId6"/>
    <p:sldId id="282" r:id="rId7"/>
    <p:sldId id="281" r:id="rId8"/>
    <p:sldId id="283" r:id="rId9"/>
    <p:sldId id="275" r:id="rId10"/>
    <p:sldId id="276" r:id="rId11"/>
    <p:sldId id="277" r:id="rId12"/>
    <p:sldId id="278" r:id="rId13"/>
    <p:sldId id="267" r:id="rId14"/>
    <p:sldId id="265" r:id="rId15"/>
    <p:sldId id="288" r:id="rId16"/>
    <p:sldId id="268" r:id="rId17"/>
    <p:sldId id="284" r:id="rId18"/>
    <p:sldId id="289" r:id="rId19"/>
    <p:sldId id="269" r:id="rId20"/>
    <p:sldId id="290" r:id="rId21"/>
    <p:sldId id="270" r:id="rId22"/>
    <p:sldId id="285" r:id="rId23"/>
    <p:sldId id="286" r:id="rId24"/>
    <p:sldId id="287" r:id="rId25"/>
    <p:sldId id="280" r:id="rId26"/>
    <p:sldId id="291" r:id="rId27"/>
    <p:sldId id="274" r:id="rId28"/>
    <p:sldId id="273" r:id="rId29"/>
    <p:sldId id="264" r:id="rId30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13" autoAdjust="0"/>
    <p:restoredTop sz="75809" autoAdjust="0"/>
  </p:normalViewPr>
  <p:slideViewPr>
    <p:cSldViewPr snapToGrid="0" showGuides="1">
      <p:cViewPr varScale="1">
        <p:scale>
          <a:sx n="88" d="100"/>
          <a:sy n="88" d="100"/>
        </p:scale>
        <p:origin x="1520" y="72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07/12/2023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71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416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762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316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544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146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11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7-12-2023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215111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 defTabSz="542925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C5892AE-9794-453B-B25F-986FD931BB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41795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chemeClr val="accent1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EEE73C0F-9A00-4AE6-8439-D628BBC8F4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41795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7/12/2023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7/12/2023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7/12/2023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7-12-2023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7-12-2023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691979"/>
            <a:ext cx="6764400" cy="5230800"/>
          </a:xfrm>
          <a:solidFill>
            <a:srgbClr val="1E64C8"/>
          </a:solidFill>
        </p:spPr>
        <p:txBody>
          <a:bodyPr anchor="b" anchorCtr="0">
            <a:noAutofit/>
          </a:bodyPr>
          <a:lstStyle>
            <a:lvl1pPr marL="85725" indent="0">
              <a:buNone/>
              <a:defRPr sz="10000" u="sng" cap="all" baseline="0">
                <a:solidFill>
                  <a:schemeClr val="bg1"/>
                </a:solidFill>
              </a:defRPr>
            </a:lvl1pPr>
            <a:lvl2pPr marL="984250" indent="-625475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151663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876AD30-96E8-448B-B97A-24B00ADE12C5}"/>
              </a:ext>
            </a:extLst>
          </p:cNvPr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7-12-2023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399" y="1011602"/>
            <a:ext cx="7754938" cy="6908398"/>
          </a:xfrm>
          <a:solidFill>
            <a:srgbClr val="E9F0FA"/>
          </a:solidFill>
        </p:spPr>
        <p:txBody>
          <a:bodyPr>
            <a:normAutofit/>
          </a:bodyPr>
          <a:lstStyle>
            <a:lvl1pPr marL="85725" indent="0">
              <a:buNone/>
              <a:defRPr sz="5400" u="sng" cap="all" baseline="0">
                <a:solidFill>
                  <a:srgbClr val="1E64C8"/>
                </a:solidFill>
              </a:defRPr>
            </a:lvl1pPr>
            <a:lvl2pPr marL="984250" indent="-625475">
              <a:defRPr>
                <a:solidFill>
                  <a:srgbClr val="1E64C8"/>
                </a:solidFill>
              </a:defRPr>
            </a:lvl2pPr>
            <a:lvl3pPr>
              <a:defRPr>
                <a:solidFill>
                  <a:srgbClr val="1E64C8"/>
                </a:solidFill>
              </a:defRPr>
            </a:lvl3pPr>
            <a:lvl4pPr>
              <a:defRPr>
                <a:solidFill>
                  <a:srgbClr val="1E64C8"/>
                </a:solidFill>
              </a:defRPr>
            </a:lvl4pPr>
            <a:lvl5pPr>
              <a:defRPr>
                <a:solidFill>
                  <a:srgbClr val="1E64C8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32915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7/12/2023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7" r:id="rId8"/>
    <p:sldLayoutId id="2147483678" r:id="rId9"/>
    <p:sldLayoutId id="2147483676" r:id="rId10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9.png"/><Relationship Id="rId7" Type="http://schemas.openxmlformats.org/officeDocument/2006/relationships/image" Target="../media/image5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>
          <a:xfrm>
            <a:off x="1291074" y="2286000"/>
            <a:ext cx="15874182" cy="4436316"/>
          </a:xfrm>
        </p:spPr>
        <p:txBody>
          <a:bodyPr/>
          <a:lstStyle/>
          <a:p>
            <a:r>
              <a:rPr lang="nl-NL" sz="6600" dirty="0"/>
              <a:t>AI in/en het bestuur van vennootschappen</a:t>
            </a:r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Hans De Wulf &amp;Floris Mertens –UGent-Financial Law </a:t>
            </a:r>
            <a:r>
              <a:rPr lang="nl-NL" dirty="0" err="1">
                <a:solidFill>
                  <a:schemeClr val="bg1"/>
                </a:solidFill>
              </a:rPr>
              <a:t>Institute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6" name="Text Placeholder Organsation L1/L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nl-BE" dirty="0"/>
              <a:t>vakgroep METAJURIDICA, PRIVAAT- EN ONDERNEMINGSRECHT</a:t>
            </a:r>
          </a:p>
          <a:p>
            <a:pPr lvl="1"/>
            <a:r>
              <a:rPr lang="nl-BE" dirty="0"/>
              <a:t>INSTITUUT FINANCIEEL RECHT</a:t>
            </a:r>
          </a:p>
        </p:txBody>
      </p:sp>
      <p:pic>
        <p:nvPicPr>
          <p:cNvPr id="10" name="Tijdelijke aanduiding voor afbeelding 9">
            <a:extLst>
              <a:ext uri="{FF2B5EF4-FFF2-40B4-BE49-F238E27FC236}">
                <a16:creationId xmlns:a16="http://schemas.microsoft.com/office/drawing/2014/main" id="{4891DD5F-DDA0-40CB-800A-45B6A6C882C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-80" r="-297"/>
          <a:stretch/>
        </p:blipFill>
        <p:spPr bwMode="auto">
          <a:xfrm>
            <a:off x="2945254" y="8388586"/>
            <a:ext cx="2836181" cy="9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40 miljoen euro bijkomende middelen voor fundamenteel onderzoek via de  nieuwe samenwerkingsovereenkomst met FWO 2019-2013 | Departement EWI">
            <a:extLst>
              <a:ext uri="{FF2B5EF4-FFF2-40B4-BE49-F238E27FC236}">
                <a16:creationId xmlns:a16="http://schemas.microsoft.com/office/drawing/2014/main" id="{8463B6B2-8D27-49D6-9987-90F95290E9B1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008" r="-1433"/>
          <a:stretch/>
        </p:blipFill>
        <p:spPr bwMode="auto">
          <a:xfrm>
            <a:off x="11817753" y="8388586"/>
            <a:ext cx="5040691" cy="88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Juridische analyse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10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29054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Algemeen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6" y="1194364"/>
            <a:ext cx="14882396" cy="7011790"/>
          </a:xfrm>
        </p:spPr>
        <p:txBody>
          <a:bodyPr>
            <a:normAutofit fontScale="92500" lnSpcReduction="10000"/>
          </a:bodyPr>
          <a:lstStyle/>
          <a:p>
            <a:r>
              <a:rPr lang="nl-NL" sz="4000" dirty="0"/>
              <a:t>Geen specifieke regelgeving (ook Draft AI Act zal grotendeels niet van toepassing zijn)</a:t>
            </a:r>
          </a:p>
          <a:p>
            <a:endParaRPr lang="nl-NL" sz="4000" dirty="0"/>
          </a:p>
          <a:p>
            <a:r>
              <a:rPr lang="nl-NL" sz="4000" i="1" dirty="0" err="1"/>
              <a:t>Assisted</a:t>
            </a:r>
            <a:r>
              <a:rPr lang="nl-NL" sz="4000" i="1" dirty="0"/>
              <a:t> (</a:t>
            </a:r>
            <a:r>
              <a:rPr lang="nl-NL" sz="4000" i="1" dirty="0" err="1"/>
              <a:t>governance</a:t>
            </a:r>
            <a:r>
              <a:rPr lang="nl-NL" sz="4000" i="1" dirty="0"/>
              <a:t>) intelligence</a:t>
            </a:r>
          </a:p>
          <a:p>
            <a:pPr lvl="1"/>
            <a:r>
              <a:rPr lang="nl-NL" sz="4000" dirty="0"/>
              <a:t>Weinig twijfel over juridische toelaatbaarheid</a:t>
            </a:r>
          </a:p>
          <a:p>
            <a:pPr lvl="1"/>
            <a:r>
              <a:rPr lang="nl-NL" sz="4000" dirty="0"/>
              <a:t>Bestuurders behouden eindverantwoordelijkheid en dus aansprakelijkheid</a:t>
            </a:r>
          </a:p>
          <a:p>
            <a:pPr lvl="1"/>
            <a:endParaRPr lang="nl-NL" sz="4000" dirty="0"/>
          </a:p>
          <a:p>
            <a:r>
              <a:rPr lang="nl-NL" sz="4000" i="1" dirty="0" err="1"/>
              <a:t>Augmented</a:t>
            </a:r>
            <a:r>
              <a:rPr lang="nl-NL" sz="4000" i="1" dirty="0"/>
              <a:t> </a:t>
            </a:r>
            <a:r>
              <a:rPr lang="nl-NL" sz="4000" i="1" dirty="0" err="1"/>
              <a:t>and</a:t>
            </a:r>
            <a:r>
              <a:rPr lang="nl-NL" sz="4000" i="1" dirty="0"/>
              <a:t> </a:t>
            </a:r>
            <a:r>
              <a:rPr lang="nl-NL" sz="4000" i="1" dirty="0" err="1"/>
              <a:t>autonomous</a:t>
            </a:r>
            <a:r>
              <a:rPr lang="nl-NL" sz="4000" i="1" dirty="0"/>
              <a:t> (</a:t>
            </a:r>
            <a:r>
              <a:rPr lang="nl-NL" sz="4000" i="1" dirty="0" err="1"/>
              <a:t>governance</a:t>
            </a:r>
            <a:r>
              <a:rPr lang="nl-NL" sz="4000" i="1" dirty="0"/>
              <a:t>) intelligence</a:t>
            </a:r>
          </a:p>
          <a:p>
            <a:pPr lvl="1"/>
            <a:r>
              <a:rPr lang="nl-NL" sz="4000" dirty="0"/>
              <a:t>Vraag rijst naar juridische toelaatbaarheid delegatie aan AI en vervanging menselijke bestuurder door AI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11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E9579D-5DC0-F84F-BF35-9F77F206C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Eerste hypothese: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F1B320-1DBD-3A40-93D8-DF6D5E4B9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AI wordt geen bestuurder</a:t>
            </a:r>
          </a:p>
          <a:p>
            <a:r>
              <a:rPr lang="nl-BE" dirty="0"/>
              <a:t>Maar:</a:t>
            </a:r>
          </a:p>
          <a:p>
            <a:pPr lvl="1"/>
            <a:r>
              <a:rPr lang="nl-BE" dirty="0"/>
              <a:t>helpt het bestuur, zoals een externe deskundige (assisting)</a:t>
            </a:r>
          </a:p>
          <a:p>
            <a:pPr lvl="1"/>
            <a:r>
              <a:rPr lang="nl-BE" dirty="0"/>
              <a:t>Vervangt manager (niet-bestuurder) (augmented and autonomous)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FE70472-C79E-744C-8283-5505A0ED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12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5770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 van Delegatie aan AI 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4"/>
            <a:ext cx="15699575" cy="7269698"/>
          </a:xfrm>
        </p:spPr>
        <p:txBody>
          <a:bodyPr>
            <a:normAutofit fontScale="92500" lnSpcReduction="10000"/>
          </a:bodyPr>
          <a:lstStyle/>
          <a:p>
            <a:r>
              <a:rPr lang="nl-NL" sz="4000" b="1" dirty="0"/>
              <a:t>Recht</a:t>
            </a:r>
            <a:r>
              <a:rPr lang="nl-NL" sz="4000" dirty="0"/>
              <a:t> van een bestuur(der) om te delegeren aan AI</a:t>
            </a:r>
          </a:p>
          <a:p>
            <a:r>
              <a:rPr lang="nl-NL" sz="4000" dirty="0"/>
              <a:t>Delegatiemogelijkheid individuele bestuurder:</a:t>
            </a:r>
          </a:p>
          <a:p>
            <a:pPr lvl="2"/>
            <a:r>
              <a:rPr lang="nl-NL" sz="4000" dirty="0"/>
              <a:t>Bestuur is </a:t>
            </a:r>
            <a:r>
              <a:rPr lang="nl-NL" sz="4000" dirty="0" err="1"/>
              <a:t>intuïtu</a:t>
            </a:r>
            <a:r>
              <a:rPr lang="nl-NL" sz="4000" dirty="0"/>
              <a:t> personae functie= &gt; geen delegatie van bestuurstaak als dusdanig</a:t>
            </a:r>
          </a:p>
          <a:p>
            <a:pPr lvl="2"/>
            <a:r>
              <a:rPr lang="nl-NL" sz="4000" dirty="0"/>
              <a:t>Maar hulp inschakelen van deskundigen kan wel</a:t>
            </a:r>
          </a:p>
          <a:p>
            <a:r>
              <a:rPr lang="nl-NL" sz="4000" dirty="0"/>
              <a:t>Delegatie door het bestuursorgaan:</a:t>
            </a:r>
          </a:p>
          <a:p>
            <a:pPr lvl="1"/>
            <a:r>
              <a:rPr lang="nl-NL" sz="4000" dirty="0"/>
              <a:t>Management is geen bestuurstaak=&gt; kan uiteraard gedelegeerd worden door bestuur als dusdanig; </a:t>
            </a:r>
            <a:r>
              <a:rPr lang="nl-NL" sz="4000" b="1" dirty="0"/>
              <a:t>dus ook aan AI?</a:t>
            </a:r>
          </a:p>
          <a:p>
            <a:pPr lvl="1"/>
            <a:r>
              <a:rPr lang="nl-NL" sz="4000" dirty="0"/>
              <a:t>maar in principe niets verdergaand dan dagelijks bestuur</a:t>
            </a:r>
          </a:p>
          <a:p>
            <a:pPr lvl="1"/>
            <a:r>
              <a:rPr lang="nl-NL" sz="4000" dirty="0"/>
              <a:t>In de praktijk niet altijd duidelijk wat het bestuur zelf zou moeten doen, en wat het aan management mag delegeren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167080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44D28-F6DD-3F40-AD7B-DB30817EE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delegatie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41AC2F-1B9D-6947-843A-CAF7C0FA2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/>
              <a:t>Als men deskundigen als hulp mag inschakelen, dan mag die “deskundige” ook een AI-systeem zijn; idem voor managementtaken (nu nog niet realistisch)</a:t>
            </a:r>
          </a:p>
          <a:p>
            <a:r>
              <a:rPr lang="nl-BE" dirty="0"/>
              <a:t>Systeem dat men inschakelt moet aan kwaliteitseisen voldoen</a:t>
            </a:r>
          </a:p>
          <a:p>
            <a:pPr lvl="1"/>
            <a:r>
              <a:rPr lang="nl-BE" dirty="0"/>
              <a:t>Bv. geen ingebouwde bias bij personeelsbeleid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E681683-7D9E-C347-9AE3-B2793338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395547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B7964-7969-B64E-93B4-96205319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Recht op delegatie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B2A7C1-8EFD-144F-98BB-7A8BA8251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BE" sz="5700" dirty="0"/>
              <a:t>Dit kan verder gaan dan “assisting AI”, wanneer een managementfunctie overgenomen wordt</a:t>
            </a:r>
          </a:p>
          <a:p>
            <a:r>
              <a:rPr lang="nl-BE" sz="5700" dirty="0"/>
              <a:t>Dit heeft geen impact op de externe aansprakelijkheid van de vennootschap</a:t>
            </a:r>
          </a:p>
          <a:p>
            <a:r>
              <a:rPr lang="nl-BE" sz="5700" dirty="0"/>
              <a:t>Bij bestuur dat zich laat bijstaan: eindverantwoordelijkheid blijft bij bestuur</a:t>
            </a:r>
          </a:p>
          <a:p>
            <a:pPr lvl="1"/>
            <a:r>
              <a:rPr lang="nl-BE" dirty="0"/>
              <a:t>Ik: bestuur zou zich niet op ondeskundigheid vanhet AI-systeem mogen kunnen beroepen, terwijl wel soms aanvaard wordt dat ze dat bij fout advies van externe menselijke adviseur (bv. accountant) kunnen</a:t>
            </a:r>
          </a:p>
          <a:p>
            <a:pPr lvl="1"/>
            <a:r>
              <a:rPr lang="nl-BE" dirty="0"/>
              <a:t>Wel vraag naar aansprakelijkheid van ontwikkelaar AI-systeem tegenover bestuur dat het gebruikt</a:t>
            </a:r>
          </a:p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743C15-5DF0-2048-AF04-17BCABE5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348127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Delegatie aan AI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15693"/>
            <a:ext cx="15699575" cy="7129022"/>
          </a:xfrm>
        </p:spPr>
        <p:txBody>
          <a:bodyPr>
            <a:normAutofit/>
          </a:bodyPr>
          <a:lstStyle/>
          <a:p>
            <a:r>
              <a:rPr lang="nl-NL" sz="4000" b="1" dirty="0"/>
              <a:t>Plicht</a:t>
            </a:r>
            <a:r>
              <a:rPr lang="nl-NL" sz="4000" dirty="0"/>
              <a:t> van een bestuurder om te delegeren aan AI?</a:t>
            </a:r>
          </a:p>
          <a:p>
            <a:pPr lvl="1"/>
            <a:r>
              <a:rPr lang="nl-NL" sz="4000" dirty="0"/>
              <a:t>Bestuur kan enkel zorgvuldig beslissen wanneer het </a:t>
            </a:r>
            <a:br>
              <a:rPr lang="nl-NL" sz="4000" dirty="0"/>
            </a:br>
            <a:r>
              <a:rPr lang="nl-NL" sz="4000" dirty="0"/>
              <a:t>voldoende geïnformeerd is</a:t>
            </a:r>
          </a:p>
          <a:p>
            <a:pPr lvl="1"/>
            <a:r>
              <a:rPr lang="nl-NL" sz="4000" dirty="0"/>
              <a:t>Voor data-gebaseerde besluiten: AI is superieur</a:t>
            </a:r>
          </a:p>
          <a:p>
            <a:pPr lvl="1"/>
            <a:endParaRPr lang="nl-NL" sz="4000" dirty="0"/>
          </a:p>
          <a:p>
            <a:pPr lvl="1"/>
            <a:r>
              <a:rPr lang="nl-NL" sz="4000" dirty="0"/>
              <a:t>Monitoring van management: reeds verplichting tot redelijk gebruik van formele monitoringssystemen in Delaware</a:t>
            </a:r>
          </a:p>
          <a:p>
            <a:pPr lvl="2"/>
            <a:r>
              <a:rPr lang="nl-NL" sz="4000" dirty="0"/>
              <a:t>Maar niet gerechtvaardigd voor andere bestuurstaken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16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388970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BCCB6-19D6-9C42-82E6-2507C9A96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Tweede hypothese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1F2E69-B950-4448-A48C-8470E9587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De robo-bestuurder: AI vervangt een bestuurder/het bestuur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D88A4B2-119A-EB4F-8A9F-7A66B23B8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58058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918449" cy="863693"/>
          </a:xfrm>
        </p:spPr>
        <p:txBody>
          <a:bodyPr/>
          <a:lstStyle/>
          <a:p>
            <a:r>
              <a:rPr lang="nl-NL" dirty="0"/>
              <a:t>Vervanging bestuurder door AI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3"/>
            <a:ext cx="15699575" cy="7625546"/>
          </a:xfrm>
        </p:spPr>
        <p:txBody>
          <a:bodyPr>
            <a:normAutofit fontScale="92500" lnSpcReduction="20000"/>
          </a:bodyPr>
          <a:lstStyle/>
          <a:p>
            <a:r>
              <a:rPr lang="nl-NL" b="1" dirty="0"/>
              <a:t>Twee voorwaarden</a:t>
            </a:r>
          </a:p>
          <a:p>
            <a:pPr marL="1633538" lvl="1" indent="-914400">
              <a:buFont typeface="+mj-lt"/>
              <a:buAutoNum type="arabicPeriod"/>
            </a:pPr>
            <a:r>
              <a:rPr lang="nl-NL" dirty="0"/>
              <a:t>AI-systeem is technologisch in staat de bestuurstaken uit te voeren</a:t>
            </a:r>
          </a:p>
          <a:p>
            <a:pPr marL="2792413" lvl="3" indent="-914400"/>
            <a:r>
              <a:rPr lang="nl-NL" dirty="0"/>
              <a:t>Administratieve taken: ja</a:t>
            </a:r>
          </a:p>
          <a:p>
            <a:pPr marL="2792413" lvl="3" indent="-914400"/>
            <a:r>
              <a:rPr lang="nl-NL" dirty="0"/>
              <a:t>Beoordelingstaken: hangt af van aanwezige belangen</a:t>
            </a:r>
          </a:p>
          <a:p>
            <a:pPr marL="3425825" lvl="4" indent="-914400"/>
            <a:endParaRPr lang="nl-NL" dirty="0"/>
          </a:p>
          <a:p>
            <a:pPr marL="1633538" lvl="1" indent="-914400">
              <a:buFont typeface="+mj-lt"/>
              <a:buAutoNum type="arabicPeriod"/>
            </a:pPr>
            <a:r>
              <a:rPr lang="nl-NL" dirty="0"/>
              <a:t>AI-systeem voldoet aan de wettelijke voorwaarden om benoemd te worden als bestuurder</a:t>
            </a:r>
          </a:p>
          <a:p>
            <a:pPr lvl="3"/>
            <a:r>
              <a:rPr lang="nl-NL" dirty="0"/>
              <a:t>België, maar ook andere landen: enkel natuurlijke en rechtspersoon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18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101693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118DE1-5C5A-5642-90B8-509688245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Bestuurder: NP of RP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034FBD-06AC-DB41-B863-E8CE7E44F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/>
              <a:t>Quid met RP die AI-systeem incorporeert ?</a:t>
            </a:r>
          </a:p>
          <a:p>
            <a:pPr lvl="1"/>
            <a:r>
              <a:rPr lang="nl-BE" dirty="0"/>
              <a:t>Moet vaste vertegenwoordiger benoemen, die natuurlijke persoon moet zijn</a:t>
            </a:r>
          </a:p>
          <a:p>
            <a:r>
              <a:rPr lang="nl-BE" dirty="0"/>
              <a:t>Sommigen: buitenlandse rechtspersoon-bestuurder gebruiken</a:t>
            </a:r>
          </a:p>
          <a:p>
            <a:pPr lvl="1"/>
            <a:r>
              <a:rPr lang="nl-BE" dirty="0"/>
              <a:t>Klopt niet, men mag wel buitenlandse rechtspersoon benoemen, maar die is onderworpen aan Belgische vereisten, inclusief vaste vertegenwoordiger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966C2F-B596-394F-820A-0954CE0B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19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66800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Feitelijke analyse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1AFBF-BFF1-FB4D-B5CB-D05F20F32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Strategische beslissingen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0EAC99-B129-BA44-802A-560048265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Als door vennootschap nagestreefde doel geen belangenafweging vereist, maar maximalisatie van ”variabele”, dan kan AI nuttige rol spelen/bestuurder zijn</a:t>
            </a:r>
          </a:p>
          <a:p>
            <a:pPr lvl="1"/>
            <a:r>
              <a:rPr lang="nl-BE" dirty="0"/>
              <a:t>Bv. winstmaximalisatie bij investeringen</a:t>
            </a:r>
          </a:p>
          <a:p>
            <a:r>
              <a:rPr lang="nl-BE" dirty="0"/>
              <a:t>Maar veel bestuursbeslissingen vergen belangenafweging, of verzoening doelen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AD45162-A126-934B-AC59-65622C76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20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2494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046D9-0B58-CA45-97CE-88DDC0B9E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belangenafwegingen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AED07A-1057-9F4B-8D35-6807DC8DC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/>
              <a:t>Bv. expansie versus desinvestering; afdanking personeel</a:t>
            </a:r>
          </a:p>
          <a:p>
            <a:pPr lvl="1"/>
            <a:r>
              <a:rPr lang="nl-BE" dirty="0"/>
              <a:t>Of denk bv. aan verzelfstandiging Delhaize-supermarkten</a:t>
            </a:r>
          </a:p>
          <a:p>
            <a:r>
              <a:rPr lang="nl-BE" dirty="0"/>
              <a:t>Meerwaarde van AI lijkt hier beperkt: wenselijke belangenafweging lijkt voorgeprogrammeerd te moeten worden; men kan AI hierover niet “creatief” laten zijn;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D50798-EF18-0145-86D9-6EF4864C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21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01793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918449" cy="863693"/>
          </a:xfrm>
        </p:spPr>
        <p:txBody>
          <a:bodyPr/>
          <a:lstStyle/>
          <a:p>
            <a:r>
              <a:rPr lang="nl-NL" dirty="0"/>
              <a:t>Vervanging bestuurder door AI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3"/>
            <a:ext cx="15699575" cy="7625546"/>
          </a:xfrm>
        </p:spPr>
        <p:txBody>
          <a:bodyPr>
            <a:normAutofit fontScale="85000" lnSpcReduction="20000"/>
          </a:bodyPr>
          <a:lstStyle/>
          <a:p>
            <a:r>
              <a:rPr lang="nl-NL" sz="4400" dirty="0"/>
              <a:t>Als het ooit nuttig en mogelijk wordt, dan:</a:t>
            </a:r>
          </a:p>
          <a:p>
            <a:pPr lvl="1"/>
            <a:r>
              <a:rPr lang="nl-NL" sz="4000" dirty="0"/>
              <a:t>Zullen </a:t>
            </a:r>
            <a:r>
              <a:rPr lang="nl-NL" sz="4000" i="1" dirty="0"/>
              <a:t>Ex post</a:t>
            </a:r>
            <a:r>
              <a:rPr lang="nl-NL" sz="4000" dirty="0"/>
              <a:t> strategieën dienen vervangen/aangevuld te worden door </a:t>
            </a:r>
            <a:r>
              <a:rPr lang="nl-NL" sz="4000" i="1" dirty="0"/>
              <a:t>ex ante </a:t>
            </a:r>
            <a:r>
              <a:rPr lang="nl-NL" sz="4000" dirty="0"/>
              <a:t>strategieën</a:t>
            </a:r>
          </a:p>
          <a:p>
            <a:pPr lvl="2"/>
            <a:r>
              <a:rPr lang="nl-NL" sz="4000" dirty="0"/>
              <a:t>Bv. aansprakelijkheid van AI zelf heeft geen zin</a:t>
            </a:r>
          </a:p>
          <a:p>
            <a:pPr lvl="2"/>
            <a:r>
              <a:rPr lang="nl-NL" sz="4000" dirty="0"/>
              <a:t>Telkens belangenafweging vereist is moet men “kernwaarden” programmeren en maximalisatietendensen tegengaan</a:t>
            </a:r>
          </a:p>
          <a:p>
            <a:pPr lvl="1"/>
            <a:r>
              <a:rPr lang="nl-NL" sz="4000" dirty="0"/>
              <a:t>Zullen sommige centrale vennootschapsrechtconcepten wellicht niet relevant zijn</a:t>
            </a:r>
          </a:p>
          <a:p>
            <a:pPr lvl="2"/>
            <a:r>
              <a:rPr lang="nl-NL" sz="4000" dirty="0"/>
              <a:t>Bv. AI-systeem niet geplaagd door persoonlijke belangenconflicten</a:t>
            </a:r>
          </a:p>
          <a:p>
            <a:pPr lvl="2"/>
            <a:r>
              <a:rPr lang="nl-NL" sz="4000" dirty="0"/>
              <a:t>Heeft collegialiteitsprincipe zin ? </a:t>
            </a:r>
          </a:p>
          <a:p>
            <a:pPr lvl="3"/>
            <a:r>
              <a:rPr lang="nl-NL" sz="4000" dirty="0"/>
              <a:t>Overleg met AI-systeem in elk geval niet mogelijk</a:t>
            </a:r>
          </a:p>
          <a:p>
            <a:pPr lvl="3"/>
            <a:r>
              <a:rPr lang="nl-NL" sz="4000" dirty="0"/>
              <a:t>Als het goed werkt, vervangt men dan ganse bestuur niet best door 1 AI-systeem? </a:t>
            </a:r>
          </a:p>
          <a:p>
            <a:pPr lvl="4"/>
            <a:r>
              <a:rPr lang="nl-NL" sz="4000" dirty="0"/>
              <a:t>Met menselijke “raad van toezicht” ? </a:t>
            </a:r>
          </a:p>
          <a:p>
            <a:pPr lvl="2"/>
            <a:endParaRPr lang="nl-NL" sz="4000" dirty="0"/>
          </a:p>
          <a:p>
            <a:pPr marL="1305775" lvl="2" indent="0">
              <a:buNone/>
            </a:pPr>
            <a:endParaRPr lang="nl-NL" dirty="0"/>
          </a:p>
          <a:p>
            <a:pPr marL="1305775" lvl="2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22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347254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679ACA-A6A8-CE42-A54A-3D467E734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3C9847-203D-FF4D-BBB8-714C07C7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AI-systemen zijn meestal een “black box”: geen mens kan nagaan hoe het systeem zijn “beslissing” (resultaat) bereikt/berekend heeft =&gt; alleen resultaat kan in rechte getoetst worden</a:t>
            </a:r>
          </a:p>
          <a:p>
            <a:pPr lvl="1"/>
            <a:r>
              <a:rPr lang="nl-BE" dirty="0"/>
              <a:t>Terwijl bij bestuursbeslissingen “procedurele toets” vaak aangewezen is: is besluitvorming zorgvuldig geweest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EC58BA3-91C1-FF40-846A-C0957C57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933178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conclusie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24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63678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918449" cy="863693"/>
          </a:xfrm>
        </p:spPr>
        <p:txBody>
          <a:bodyPr/>
          <a:lstStyle/>
          <a:p>
            <a:r>
              <a:rPr lang="nl-NL" dirty="0"/>
              <a:t>Conclusie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4"/>
            <a:ext cx="16186083" cy="7152467"/>
          </a:xfrm>
        </p:spPr>
        <p:txBody>
          <a:bodyPr>
            <a:normAutofit lnSpcReduction="10000"/>
          </a:bodyPr>
          <a:lstStyle/>
          <a:p>
            <a:r>
              <a:rPr lang="nl-NL" sz="4000" dirty="0"/>
              <a:t>Duidelijke opkomst AI in bestuurskamer, met verschillende niveaus van autonomie</a:t>
            </a:r>
          </a:p>
          <a:p>
            <a:endParaRPr lang="nl-NL" sz="4000" dirty="0"/>
          </a:p>
          <a:p>
            <a:r>
              <a:rPr lang="nl-NL" sz="4000" dirty="0"/>
              <a:t>Rechtsonzekerheid over juridische toelaatbaarheid:</a:t>
            </a:r>
          </a:p>
          <a:p>
            <a:pPr lvl="1"/>
            <a:r>
              <a:rPr lang="nl-NL" sz="4000" dirty="0"/>
              <a:t>Recht tot “delegatie” aan/inschakelen van AI enkel voor niet-fundamentele beslissingen</a:t>
            </a:r>
          </a:p>
          <a:p>
            <a:pPr lvl="1"/>
            <a:r>
              <a:rPr lang="nl-NL" sz="4000" dirty="0"/>
              <a:t>Voorlopig geen plicht tot delegatie aan AI</a:t>
            </a:r>
          </a:p>
          <a:p>
            <a:pPr lvl="1"/>
            <a:r>
              <a:rPr lang="nl-NL" sz="4000" dirty="0" err="1"/>
              <a:t>Robo</a:t>
            </a:r>
            <a:r>
              <a:rPr lang="nl-NL" sz="4000" dirty="0"/>
              <a:t>-bestuurder momenteel juridisch moeilijk haalbaar</a:t>
            </a:r>
          </a:p>
          <a:p>
            <a:pPr lvl="2"/>
            <a:r>
              <a:rPr lang="nl-NL" sz="4000" dirty="0"/>
              <a:t>Zou verregaande wijzigingen aan vennootschapsrecht opdringen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498303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NL" sz="2400"/>
              <a:t>Universiteit Gent</a:t>
            </a:r>
            <a:br>
              <a:rPr lang="nl-NL" sz="2400"/>
            </a:br>
            <a:r>
              <a:rPr lang="nl-NL" sz="2400"/>
              <a:t>@ugent</a:t>
            </a:r>
          </a:p>
          <a:p>
            <a:pPr marL="85725" indent="0">
              <a:buNone/>
            </a:pPr>
            <a:r>
              <a:rPr lang="nl-NL"/>
              <a:t>@ugent</a:t>
            </a:r>
            <a:br>
              <a:rPr lang="nl-NL" sz="2400"/>
            </a:br>
            <a:r>
              <a:rPr lang="nl-NL" sz="2400"/>
              <a:t>Ghent University</a:t>
            </a:r>
          </a:p>
          <a:p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sz="3500" dirty="0"/>
              <a:t>Floris Mertens</a:t>
            </a:r>
            <a:br>
              <a:rPr lang="nl-BE" dirty="0"/>
            </a:br>
            <a:r>
              <a:rPr lang="nl-BE" dirty="0"/>
              <a:t>FWO Aspirant</a:t>
            </a:r>
            <a:br>
              <a:rPr lang="nl-BE" dirty="0"/>
            </a:br>
            <a:r>
              <a:rPr lang="nl-BE" dirty="0"/>
              <a:t>Doctoraatsonderzoeker</a:t>
            </a:r>
            <a:br>
              <a:rPr lang="nl-BE" dirty="0"/>
            </a:br>
            <a:br>
              <a:rPr lang="nl-BE" dirty="0"/>
            </a:br>
            <a:r>
              <a:rPr lang="nl-BE" cap="all" dirty="0"/>
              <a:t>INSTITUUT FINANCIEEL RECHT</a:t>
            </a:r>
            <a:br>
              <a:rPr lang="nl-BE" cap="all" dirty="0"/>
            </a:br>
            <a:br>
              <a:rPr lang="nl-BE" dirty="0"/>
            </a:br>
            <a:r>
              <a:rPr lang="nl-BE" dirty="0"/>
              <a:t>E	floris.mertens@ugent.be</a:t>
            </a:r>
            <a:br>
              <a:rPr lang="nl-BE" dirty="0"/>
            </a:br>
            <a:br>
              <a:rPr lang="nl-BE" dirty="0"/>
            </a:br>
            <a:br>
              <a:rPr lang="nl-BE" dirty="0"/>
            </a:br>
            <a:r>
              <a:rPr lang="nl-BE" dirty="0"/>
              <a:t>www.ugent.be</a:t>
            </a:r>
            <a:br>
              <a:rPr lang="nl-BE" dirty="0"/>
            </a:br>
            <a:br>
              <a:rPr lang="nl-BE" dirty="0"/>
            </a:br>
            <a:endParaRPr lang="nl-BE" dirty="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619" y="3175459"/>
            <a:ext cx="280417" cy="335281"/>
          </a:xfrm>
          <a:prstGeom prst="rect">
            <a:avLst/>
          </a:prstGeom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618" y="3592583"/>
            <a:ext cx="280417" cy="356617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BD482D56-E514-45B5-8EC9-939C9B98AB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122000"/>
            <a:ext cx="280643" cy="280800"/>
          </a:xfrm>
          <a:prstGeom prst="rect">
            <a:avLst/>
          </a:prstGeom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07A27FA2-4599-442A-880A-7C66F77663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560042"/>
            <a:ext cx="280417" cy="280417"/>
          </a:xfrm>
          <a:prstGeom prst="rect">
            <a:avLst/>
          </a:prstGeom>
        </p:spPr>
      </p:pic>
      <p:pic>
        <p:nvPicPr>
          <p:cNvPr id="10" name="Tijdelijke aanduiding voor afbeelding 9">
            <a:extLst>
              <a:ext uri="{FF2B5EF4-FFF2-40B4-BE49-F238E27FC236}">
                <a16:creationId xmlns:a16="http://schemas.microsoft.com/office/drawing/2014/main" id="{998B28C6-48B8-49EB-8BE0-F52A321189A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80" r="-297"/>
          <a:stretch/>
        </p:blipFill>
        <p:spPr bwMode="auto">
          <a:xfrm>
            <a:off x="2945254" y="8388586"/>
            <a:ext cx="2836181" cy="9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 descr="40 miljoen euro bijkomende middelen voor fundamenteel onderzoek via de  nieuwe samenwerkingsovereenkomst met FWO 2019-2013 | Departement EWI">
            <a:extLst>
              <a:ext uri="{FF2B5EF4-FFF2-40B4-BE49-F238E27FC236}">
                <a16:creationId xmlns:a16="http://schemas.microsoft.com/office/drawing/2014/main" id="{DA5A9A21-AF1B-463D-89E8-881D70122B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008" r="-1433"/>
          <a:stretch/>
        </p:blipFill>
        <p:spPr bwMode="auto">
          <a:xfrm>
            <a:off x="11817753" y="8388586"/>
            <a:ext cx="5040691" cy="88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66EA9D-E5F7-8A2C-CE5A-B58AD0C0D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verschillende vragen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8D8D66-864D-FD08-90D9-74059FFA0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1.  bedrijven zetten meer en meer AI in =&gt; welke gevaren bergt dit in zich, en in welke mate moet  het bestuur het gebruik van die systemen bewaken</a:t>
            </a:r>
          </a:p>
          <a:p>
            <a:pPr lvl="1"/>
            <a:r>
              <a:rPr lang="nl-NL" dirty="0"/>
              <a:t>Hot topic in adviesverlening aan boards in de VS</a:t>
            </a:r>
          </a:p>
          <a:p>
            <a:r>
              <a:rPr lang="nl-NL" dirty="0"/>
              <a:t>2.  Kunnen –moeten?- bestuurders zich laten bijstaan door AI en welke vragen zouden rijzen wanneer zij /sommigen vervangen werden door een AI-systeem</a:t>
            </a:r>
          </a:p>
          <a:p>
            <a:pPr lvl="1"/>
            <a:r>
              <a:rPr lang="nl-NL" dirty="0"/>
              <a:t>Mijn doctorandus Floris Mertens focust hierop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205BF9B-4B64-109A-800F-76E6CC1C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3107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5C4F6-2171-6088-412F-27F71D71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Recht moet voorlopen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190997-1597-A861-D1E1-522F4E665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vervangen van bestuurders door AI is momenteel futuristisch</a:t>
            </a:r>
          </a:p>
          <a:p>
            <a:r>
              <a:rPr lang="nl-NL" dirty="0"/>
              <a:t>Maar juristen moeten nu al nadenken over hoe te reageren eens dit mogelijk zou worden</a:t>
            </a:r>
          </a:p>
          <a:p>
            <a:r>
              <a:rPr lang="nl-NL" dirty="0" err="1"/>
              <a:t>Zoniet</a:t>
            </a:r>
            <a:r>
              <a:rPr lang="nl-NL" dirty="0"/>
              <a:t> zullen de feiten het recht dicteren</a:t>
            </a:r>
          </a:p>
          <a:p>
            <a:pPr lvl="1"/>
            <a:r>
              <a:rPr lang="nl-NL" dirty="0"/>
              <a:t>Cf. opkomst van het internet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964B75-5B18-51F5-3C65-5BC0CC2E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717198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7ECF4-1A67-D7DD-DD9E-CDF670CC7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“</a:t>
            </a:r>
            <a:r>
              <a:rPr lang="nl-NL" dirty="0" err="1"/>
              <a:t>Vital</a:t>
            </a:r>
            <a:r>
              <a:rPr lang="nl-NL" dirty="0"/>
              <a:t>”, de legende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6ED126-5E97-8551-AEE4-C83DA16C2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“AI benoemd tot bestuurder bij investeringsmaatschappij in Hong Kong”</a:t>
            </a:r>
          </a:p>
          <a:p>
            <a:r>
              <a:rPr lang="nl-NL" dirty="0"/>
              <a:t>In werkelijkheid niet formeel  als bestuurder, maar als “</a:t>
            </a:r>
            <a:r>
              <a:rPr lang="nl-NL" dirty="0" err="1"/>
              <a:t>observer</a:t>
            </a:r>
            <a:r>
              <a:rPr lang="nl-NL" dirty="0"/>
              <a:t>”</a:t>
            </a:r>
          </a:p>
          <a:p>
            <a:r>
              <a:rPr lang="nl-NL" dirty="0"/>
              <a:t>Maar mag wel “autonoom” beslissingen nemen</a:t>
            </a:r>
          </a:p>
          <a:p>
            <a:r>
              <a:rPr lang="nl-NL" dirty="0"/>
              <a:t>Maar dit op terrein waar algoritmen al lang heersen: investeringen, in vennootschap die niets produceert maar idd puur investeringsfonds is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64C70DC-15B0-D4ED-0B10-9AF495F90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844745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699575" cy="863693"/>
          </a:xfrm>
        </p:spPr>
        <p:txBody>
          <a:bodyPr/>
          <a:lstStyle/>
          <a:p>
            <a:r>
              <a:rPr lang="nl-NL" dirty="0"/>
              <a:t>Opkomst Ai in bestuurskamer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3"/>
            <a:ext cx="14754695" cy="7152467"/>
          </a:xfrm>
        </p:spPr>
        <p:txBody>
          <a:bodyPr>
            <a:normAutofit fontScale="92500" lnSpcReduction="10000"/>
          </a:bodyPr>
          <a:lstStyle/>
          <a:p>
            <a:r>
              <a:rPr lang="nl-NL" sz="4300" dirty="0"/>
              <a:t>Reeds decennia: ondersteunende programma’s (voorgeprogrammeerde regels)</a:t>
            </a:r>
          </a:p>
          <a:p>
            <a:endParaRPr lang="nl-NL" sz="4300" dirty="0"/>
          </a:p>
          <a:p>
            <a:r>
              <a:rPr lang="nl-NL" sz="4300" dirty="0"/>
              <a:t>Meer recent: gebruik van toepassing(en) van artificiële intelligentie (AI) als</a:t>
            </a:r>
          </a:p>
          <a:p>
            <a:pPr lvl="1"/>
            <a:r>
              <a:rPr lang="nl-NL" sz="4300" dirty="0"/>
              <a:t>Strategische adviseur voor investeringen (M&amp;A)</a:t>
            </a:r>
          </a:p>
          <a:p>
            <a:pPr lvl="1"/>
            <a:r>
              <a:rPr lang="nl-NL" sz="4300" dirty="0"/>
              <a:t>Auditingssysteem voor jaarrekeningen</a:t>
            </a:r>
          </a:p>
          <a:p>
            <a:pPr lvl="1"/>
            <a:r>
              <a:rPr lang="nl-NL" sz="4300" dirty="0"/>
              <a:t>Monitoringssysteem voor prestaties vennootschap</a:t>
            </a:r>
          </a:p>
          <a:p>
            <a:pPr lvl="1"/>
            <a:r>
              <a:rPr lang="nl-NL" sz="4300" dirty="0" err="1"/>
              <a:t>Robo</a:t>
            </a:r>
            <a:r>
              <a:rPr lang="nl-NL" sz="4300" dirty="0"/>
              <a:t>-bestuurder (bv. VITAL)</a:t>
            </a:r>
          </a:p>
          <a:p>
            <a:pPr lvl="1"/>
            <a:r>
              <a:rPr lang="nl-NL" sz="4300" dirty="0"/>
              <a:t>Etc.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endParaRPr lang="nl-BE" noProof="0" dirty="0"/>
          </a:p>
        </p:txBody>
      </p:sp>
      <p:pic>
        <p:nvPicPr>
          <p:cNvPr id="4098" name="Picture 2" descr="Home | Deep Knowledge Group">
            <a:extLst>
              <a:ext uri="{FF2B5EF4-FFF2-40B4-BE49-F238E27FC236}">
                <a16:creationId xmlns:a16="http://schemas.microsoft.com/office/drawing/2014/main" id="{B08A53A9-CBC1-449E-BCD1-B15315489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1197" y="6900532"/>
            <a:ext cx="3605881" cy="1658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9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699575" cy="863693"/>
          </a:xfrm>
        </p:spPr>
        <p:txBody>
          <a:bodyPr/>
          <a:lstStyle/>
          <a:p>
            <a:r>
              <a:rPr lang="nl-NL" dirty="0"/>
              <a:t>Classificatie ai in het bestuur (1)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3"/>
            <a:ext cx="15699575" cy="7175913"/>
          </a:xfrm>
        </p:spPr>
        <p:txBody>
          <a:bodyPr>
            <a:normAutofit fontScale="92500" lnSpcReduction="20000"/>
          </a:bodyPr>
          <a:lstStyle/>
          <a:p>
            <a:r>
              <a:rPr lang="nl-NL" sz="4000" b="1" i="1" dirty="0" err="1"/>
              <a:t>Assisted</a:t>
            </a:r>
            <a:r>
              <a:rPr lang="nl-NL" sz="4000" dirty="0"/>
              <a:t> (</a:t>
            </a:r>
            <a:r>
              <a:rPr lang="nl-NL" sz="4000" i="1" dirty="0" err="1"/>
              <a:t>governance</a:t>
            </a:r>
            <a:r>
              <a:rPr lang="nl-NL" sz="4000" dirty="0"/>
              <a:t>) </a:t>
            </a:r>
            <a:r>
              <a:rPr lang="nl-NL" sz="4000" i="1" dirty="0"/>
              <a:t>intelligence</a:t>
            </a:r>
          </a:p>
          <a:p>
            <a:pPr lvl="1"/>
            <a:r>
              <a:rPr lang="nl-NL" sz="4000" dirty="0"/>
              <a:t>Bestuurders gebruiken AI-systemen voor praktische en administratieve taken</a:t>
            </a:r>
          </a:p>
          <a:p>
            <a:pPr lvl="1"/>
            <a:r>
              <a:rPr lang="nl-NL" sz="4000" dirty="0"/>
              <a:t>VB: intelligent documentbeheer, boekhoudings- en rapporteringsprogramma’s</a:t>
            </a:r>
          </a:p>
          <a:p>
            <a:pPr lvl="1"/>
            <a:endParaRPr lang="nl-NL" sz="3600" dirty="0"/>
          </a:p>
          <a:p>
            <a:r>
              <a:rPr lang="nl-NL" sz="4000" b="1" i="1" dirty="0" err="1"/>
              <a:t>Augmented</a:t>
            </a:r>
            <a:r>
              <a:rPr lang="nl-NL" sz="4000" dirty="0"/>
              <a:t> (</a:t>
            </a:r>
            <a:r>
              <a:rPr lang="nl-NL" sz="4000" i="1" dirty="0" err="1"/>
              <a:t>governance</a:t>
            </a:r>
            <a:r>
              <a:rPr lang="nl-NL" sz="4000" dirty="0"/>
              <a:t>) </a:t>
            </a:r>
            <a:r>
              <a:rPr lang="nl-NL" sz="4000" i="1" dirty="0"/>
              <a:t>intelligence</a:t>
            </a:r>
          </a:p>
          <a:p>
            <a:pPr lvl="1"/>
            <a:r>
              <a:rPr lang="nl-NL" sz="4000" dirty="0"/>
              <a:t>Bestuurders gebruiken AI-systemen om de informatieve basis van bepaalde beslissingen te versterken</a:t>
            </a:r>
          </a:p>
          <a:p>
            <a:pPr lvl="1"/>
            <a:r>
              <a:rPr lang="nl-NL" sz="4000" dirty="0"/>
              <a:t>Betreft eerder beoordelingstaken dan administratieve taken</a:t>
            </a:r>
          </a:p>
          <a:p>
            <a:pPr lvl="1"/>
            <a:r>
              <a:rPr lang="nl-NL" sz="4000" dirty="0" err="1"/>
              <a:t>vb</a:t>
            </a:r>
            <a:r>
              <a:rPr lang="nl-NL" sz="4000" dirty="0"/>
              <a:t>: classificatie, clustering, simulatie, scenario-analyse, </a:t>
            </a:r>
            <a:r>
              <a:rPr lang="nl-NL" sz="4000" dirty="0" err="1"/>
              <a:t>robo</a:t>
            </a:r>
            <a:r>
              <a:rPr lang="nl-NL" sz="4000" dirty="0"/>
              <a:t>-adviezen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895501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699575" cy="863693"/>
          </a:xfrm>
        </p:spPr>
        <p:txBody>
          <a:bodyPr/>
          <a:lstStyle/>
          <a:p>
            <a:r>
              <a:rPr lang="nl-NL" dirty="0"/>
              <a:t>Classificatie ai in het bestuur (2)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b="1" i="1" dirty="0" err="1"/>
              <a:t>Autonomous</a:t>
            </a:r>
            <a:r>
              <a:rPr lang="nl-NL" sz="3600" dirty="0"/>
              <a:t> (</a:t>
            </a:r>
            <a:r>
              <a:rPr lang="nl-NL" sz="3600" i="1" dirty="0" err="1"/>
              <a:t>governance</a:t>
            </a:r>
            <a:r>
              <a:rPr lang="nl-NL" sz="3600" dirty="0"/>
              <a:t>) </a:t>
            </a:r>
            <a:r>
              <a:rPr lang="nl-NL" sz="3600" i="1" dirty="0"/>
              <a:t>intelligence</a:t>
            </a:r>
          </a:p>
          <a:p>
            <a:pPr lvl="1"/>
            <a:r>
              <a:rPr lang="nl-NL" sz="3600" dirty="0"/>
              <a:t>AI-systeem krijgt beslissingsrechten en opereert quasi onafhankelijk van menselijke tussenkomst</a:t>
            </a:r>
          </a:p>
          <a:p>
            <a:pPr lvl="1"/>
            <a:r>
              <a:rPr lang="nl-NL" sz="3600" dirty="0"/>
              <a:t>Feitelijk mogelijk via:</a:t>
            </a:r>
          </a:p>
          <a:p>
            <a:pPr lvl="2"/>
            <a:r>
              <a:rPr lang="nl-NL" sz="3600" dirty="0"/>
              <a:t>Delegatie beslissingsrechten aan AI</a:t>
            </a:r>
          </a:p>
          <a:p>
            <a:pPr lvl="2"/>
            <a:r>
              <a:rPr lang="nl-NL" sz="3600" dirty="0"/>
              <a:t>Benoeming AI als bestuurder (hybride of compleet artificiële bestuurskamer)</a:t>
            </a:r>
          </a:p>
          <a:p>
            <a:pPr lvl="1"/>
            <a:r>
              <a:rPr lang="nl-NL" sz="3600" dirty="0"/>
              <a:t>VB: </a:t>
            </a:r>
            <a:r>
              <a:rPr lang="nl-NL" sz="3600" i="1" dirty="0" err="1"/>
              <a:t>algorithmic</a:t>
            </a:r>
            <a:r>
              <a:rPr lang="nl-NL" sz="3600" i="1" dirty="0"/>
              <a:t> </a:t>
            </a:r>
            <a:r>
              <a:rPr lang="nl-NL" sz="3600" i="1" dirty="0" err="1"/>
              <a:t>trading</a:t>
            </a:r>
            <a:r>
              <a:rPr lang="nl-NL" sz="3600" dirty="0"/>
              <a:t>, </a:t>
            </a:r>
            <a:r>
              <a:rPr lang="nl-NL" sz="3600" dirty="0" err="1"/>
              <a:t>robo</a:t>
            </a:r>
            <a:r>
              <a:rPr lang="nl-NL" sz="3600" dirty="0"/>
              <a:t>-bestuurder, “zelfrijdende” dochtervennootschap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8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949540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7" y="252000"/>
            <a:ext cx="15699575" cy="863693"/>
          </a:xfrm>
        </p:spPr>
        <p:txBody>
          <a:bodyPr/>
          <a:lstStyle/>
          <a:p>
            <a:r>
              <a:rPr lang="nl-NL" dirty="0"/>
              <a:t>Redenen gebruik Ai in bestuurskamer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194363"/>
            <a:ext cx="15481485" cy="7316591"/>
          </a:xfrm>
        </p:spPr>
        <p:txBody>
          <a:bodyPr>
            <a:normAutofit/>
          </a:bodyPr>
          <a:lstStyle/>
          <a:p>
            <a:r>
              <a:rPr lang="nl-NL" sz="4000" dirty="0"/>
              <a:t>Rationalisering van besluitvorming (voor bepaalde beslissingen):</a:t>
            </a:r>
          </a:p>
          <a:p>
            <a:pPr lvl="1"/>
            <a:r>
              <a:rPr lang="nl-NL" sz="4000" dirty="0"/>
              <a:t>AI kan meer gegevens verwerken dan mens</a:t>
            </a:r>
          </a:p>
          <a:p>
            <a:pPr lvl="1"/>
            <a:r>
              <a:rPr lang="nl-NL" sz="4000" dirty="0"/>
              <a:t>Versterking van onafhankelijkheid bestuur:</a:t>
            </a:r>
          </a:p>
          <a:p>
            <a:pPr lvl="2"/>
            <a:r>
              <a:rPr lang="nl-NL" sz="4000" dirty="0"/>
              <a:t>Vermindering van kans op psychologisch fenomeen van groepsdenken</a:t>
            </a:r>
          </a:p>
          <a:p>
            <a:pPr lvl="2"/>
            <a:r>
              <a:rPr lang="nl-NL" sz="4000" dirty="0"/>
              <a:t>Trotsering van fictieve “vriendschappen” in het bestuur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9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6181222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Gent RE">
      <a:dk1>
        <a:sysClr val="windowText" lastClr="000000"/>
      </a:dk1>
      <a:lt1>
        <a:sysClr val="window" lastClr="FFFFFF"/>
      </a:lt1>
      <a:dk2>
        <a:srgbClr val="1E64C8"/>
      </a:dk2>
      <a:lt2>
        <a:srgbClr val="E9F0FA"/>
      </a:lt2>
      <a:accent1>
        <a:srgbClr val="DC4E28"/>
      </a:accent1>
      <a:accent2>
        <a:srgbClr val="E0603E"/>
      </a:accent2>
      <a:accent3>
        <a:srgbClr val="E37153"/>
      </a:accent3>
      <a:accent4>
        <a:srgbClr val="E78369"/>
      </a:accent4>
      <a:accent5>
        <a:srgbClr val="EA957E"/>
      </a:accent5>
      <a:accent6>
        <a:srgbClr val="EEA794"/>
      </a:accent6>
      <a:hlink>
        <a:srgbClr val="1E64C8"/>
      </a:hlink>
      <a:folHlink>
        <a:srgbClr val="1E64C8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 algn="l">
          <a:lnSpc>
            <a:spcPct val="120000"/>
          </a:lnSpc>
          <a:buFont typeface="Arial" panose="020B0604020202020204" pitchFamily="34" charset="0"/>
          <a:buChar char="–"/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UGent_NL_RE.potx" id="{DD0C8BA7-C65B-439C-97D8-AB5EC0BC6748}" vid="{742CF105-13B8-4237-A3AE-0D158D2C3D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C03EBC4ABF0544A1CC210D2A6C726A" ma:contentTypeVersion="14" ma:contentTypeDescription="Een nieuw document maken." ma:contentTypeScope="" ma:versionID="e907e347608cc1163a54850c033e3533">
  <xsd:schema xmlns:xsd="http://www.w3.org/2001/XMLSchema" xmlns:xs="http://www.w3.org/2001/XMLSchema" xmlns:p="http://schemas.microsoft.com/office/2006/metadata/properties" xmlns:ns3="b8a48ea8-93c7-4fd8-a09f-0f60ccbb7ada" xmlns:ns4="60cf4003-0edb-4855-9949-ea8aa454e144" targetNamespace="http://schemas.microsoft.com/office/2006/metadata/properties" ma:root="true" ma:fieldsID="dbfea8658be7669aeb57774958bfb58d" ns3:_="" ns4:_="">
    <xsd:import namespace="b8a48ea8-93c7-4fd8-a09f-0f60ccbb7ada"/>
    <xsd:import namespace="60cf4003-0edb-4855-9949-ea8aa454e1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48ea8-93c7-4fd8-a09f-0f60ccbb7a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cf4003-0edb-4855-9949-ea8aa454e1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cf4003-0edb-4855-9949-ea8aa454e144" xsi:nil="true"/>
  </documentManagement>
</p:properties>
</file>

<file path=customXml/itemProps1.xml><?xml version="1.0" encoding="utf-8"?>
<ds:datastoreItem xmlns:ds="http://schemas.openxmlformats.org/officeDocument/2006/customXml" ds:itemID="{6FF43825-C637-46B8-B269-2150275A62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D85E72-C578-4461-B82C-ED5DE12099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48ea8-93c7-4fd8-a09f-0f60ccbb7ada"/>
    <ds:schemaRef ds:uri="60cf4003-0edb-4855-9949-ea8aa454e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AA4A09-0C79-43E5-BC8D-A456854F1E2D}">
  <ds:schemaRefs>
    <ds:schemaRef ds:uri="http://schemas.openxmlformats.org/package/2006/metadata/core-properties"/>
    <ds:schemaRef ds:uri="http://purl.org/dc/terms/"/>
    <ds:schemaRef ds:uri="http://purl.org/dc/dcmitype/"/>
    <ds:schemaRef ds:uri="b8a48ea8-93c7-4fd8-a09f-0f60ccbb7ada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60cf4003-0edb-4855-9949-ea8aa454e14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PowerPoint_UGent_NL_RE</Template>
  <TotalTime>2947</TotalTime>
  <Words>1241</Words>
  <Application>Microsoft Office PowerPoint</Application>
  <PresentationFormat>Aangepast</PresentationFormat>
  <Paragraphs>173</Paragraphs>
  <Slides>26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9" baseType="lpstr">
      <vt:lpstr>Arial</vt:lpstr>
      <vt:lpstr>Calibri</vt:lpstr>
      <vt:lpstr>Kantoorthema</vt:lpstr>
      <vt:lpstr>AI in/en het bestuur van vennootschappen</vt:lpstr>
      <vt:lpstr>Feitelijke analyse</vt:lpstr>
      <vt:lpstr>Twee verschillende vragen</vt:lpstr>
      <vt:lpstr>Recht moet voorlopen</vt:lpstr>
      <vt:lpstr>“Vital”, de legende</vt:lpstr>
      <vt:lpstr>Opkomst Ai in bestuurskamer</vt:lpstr>
      <vt:lpstr>Classificatie ai in het bestuur (1)</vt:lpstr>
      <vt:lpstr>Classificatie ai in het bestuur (2)</vt:lpstr>
      <vt:lpstr>Redenen gebruik Ai in bestuurskamer</vt:lpstr>
      <vt:lpstr>Juridische analyse</vt:lpstr>
      <vt:lpstr>Algemeen</vt:lpstr>
      <vt:lpstr>Eerste hypothese:</vt:lpstr>
      <vt:lpstr>Recht van Delegatie aan AI ?</vt:lpstr>
      <vt:lpstr>delegatie</vt:lpstr>
      <vt:lpstr>Recht op delegatie</vt:lpstr>
      <vt:lpstr>Delegatie aan AI</vt:lpstr>
      <vt:lpstr>Tweede hypothese</vt:lpstr>
      <vt:lpstr>Vervanging bestuurder door AI </vt:lpstr>
      <vt:lpstr>Bestuurder: NP of RP</vt:lpstr>
      <vt:lpstr>Strategische beslissingen</vt:lpstr>
      <vt:lpstr>belangenafwegingen</vt:lpstr>
      <vt:lpstr>Vervanging bestuurder door AI </vt:lpstr>
      <vt:lpstr>PowerPoint-presentatie</vt:lpstr>
      <vt:lpstr>conclusie</vt:lpstr>
      <vt:lpstr>Conclusie</vt:lpstr>
      <vt:lpstr>Floris Mertens FWO Aspirant Doctoraatsonderzoeker  INSTITUUT FINANCIEEL RECHT  E floris.mertens@ugent.be   www.ugent.be  </vt:lpstr>
    </vt:vector>
  </TitlesOfParts>
  <Manager/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Floris Mertens</dc:creator>
  <cp:keywords/>
  <dc:description/>
  <cp:lastModifiedBy>Benjamin Quanjard</cp:lastModifiedBy>
  <cp:revision>26</cp:revision>
  <dcterms:created xsi:type="dcterms:W3CDTF">2023-02-04T19:40:53Z</dcterms:created>
  <dcterms:modified xsi:type="dcterms:W3CDTF">2023-12-07T08:38:37Z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1.1</vt:lpwstr>
  </property>
  <property fmtid="{D5CDD505-2E9C-101B-9397-08002B2CF9AE}" pid="4" name="Date">
    <vt:filetime>2019-05-23T22:00:00Z</vt:filetime>
  </property>
  <property fmtid="{D5CDD505-2E9C-101B-9397-08002B2CF9AE}" pid="5" name="Build">
    <vt:lpwstr>20</vt:lpwstr>
  </property>
  <property fmtid="{D5CDD505-2E9C-101B-9397-08002B2CF9AE}" pid="6" name="ContentTypeId">
    <vt:lpwstr>0x010100A3C03EBC4ABF0544A1CC210D2A6C726A</vt:lpwstr>
  </property>
</Properties>
</file>