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229" r:id="rId1"/>
  </p:sldMasterIdLst>
  <p:notesMasterIdLst>
    <p:notesMasterId r:id="rId39"/>
  </p:notesMasterIdLst>
  <p:handoutMasterIdLst>
    <p:handoutMasterId r:id="rId40"/>
  </p:handoutMasterIdLst>
  <p:sldIdLst>
    <p:sldId id="256" r:id="rId2"/>
    <p:sldId id="258" r:id="rId3"/>
    <p:sldId id="259" r:id="rId4"/>
    <p:sldId id="260" r:id="rId5"/>
    <p:sldId id="261" r:id="rId6"/>
    <p:sldId id="262" r:id="rId7"/>
    <p:sldId id="263" r:id="rId8"/>
    <p:sldId id="297" r:id="rId9"/>
    <p:sldId id="264" r:id="rId10"/>
    <p:sldId id="265" r:id="rId11"/>
    <p:sldId id="266" r:id="rId12"/>
    <p:sldId id="267" r:id="rId13"/>
    <p:sldId id="268" r:id="rId14"/>
    <p:sldId id="269" r:id="rId15"/>
    <p:sldId id="270" r:id="rId16"/>
    <p:sldId id="271" r:id="rId17"/>
    <p:sldId id="272" r:id="rId18"/>
    <p:sldId id="273" r:id="rId19"/>
    <p:sldId id="276" r:id="rId20"/>
    <p:sldId id="275" r:id="rId21"/>
    <p:sldId id="280" r:id="rId22"/>
    <p:sldId id="296"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Lst>
  <p:sldSz cx="12192000" cy="6858000"/>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989" autoAdjust="0"/>
    <p:restoredTop sz="94660"/>
  </p:normalViewPr>
  <p:slideViewPr>
    <p:cSldViewPr snapToGrid="0">
      <p:cViewPr varScale="1">
        <p:scale>
          <a:sx n="156" d="100"/>
          <a:sy n="156" d="100"/>
        </p:scale>
        <p:origin x="1108"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9445CAC7-E44D-9830-E1E8-9EE07736AA7C}"/>
              </a:ext>
            </a:extLst>
          </p:cNvPr>
          <p:cNvSpPr>
            <a:spLocks noGrp="1"/>
          </p:cNvSpPr>
          <p:nvPr>
            <p:ph type="hdr" sz="quarter"/>
          </p:nvPr>
        </p:nvSpPr>
        <p:spPr>
          <a:xfrm>
            <a:off x="1" y="1"/>
            <a:ext cx="2984871" cy="502675"/>
          </a:xfrm>
          <a:prstGeom prst="rect">
            <a:avLst/>
          </a:prstGeom>
        </p:spPr>
        <p:txBody>
          <a:bodyPr vert="horz" lIns="93113" tIns="46557" rIns="93113" bIns="46557" rtlCol="0"/>
          <a:lstStyle>
            <a:lvl1pPr algn="l">
              <a:defRPr sz="1200"/>
            </a:lvl1pPr>
          </a:lstStyle>
          <a:p>
            <a:endParaRPr lang="nl-BE"/>
          </a:p>
        </p:txBody>
      </p:sp>
      <p:sp>
        <p:nvSpPr>
          <p:cNvPr id="3" name="Tijdelijke aanduiding voor datum 2">
            <a:extLst>
              <a:ext uri="{FF2B5EF4-FFF2-40B4-BE49-F238E27FC236}">
                <a16:creationId xmlns:a16="http://schemas.microsoft.com/office/drawing/2014/main" id="{A8D33D9A-B060-FE45-C4F8-91E0D3F7D053}"/>
              </a:ext>
            </a:extLst>
          </p:cNvPr>
          <p:cNvSpPr>
            <a:spLocks noGrp="1"/>
          </p:cNvSpPr>
          <p:nvPr>
            <p:ph type="dt" sz="quarter" idx="1"/>
          </p:nvPr>
        </p:nvSpPr>
        <p:spPr>
          <a:xfrm>
            <a:off x="3901698" y="1"/>
            <a:ext cx="2984871" cy="502675"/>
          </a:xfrm>
          <a:prstGeom prst="rect">
            <a:avLst/>
          </a:prstGeom>
        </p:spPr>
        <p:txBody>
          <a:bodyPr vert="horz" lIns="93113" tIns="46557" rIns="93113" bIns="46557" rtlCol="0"/>
          <a:lstStyle>
            <a:lvl1pPr algn="r">
              <a:defRPr sz="1200"/>
            </a:lvl1pPr>
          </a:lstStyle>
          <a:p>
            <a:fld id="{05D1B492-4553-4B0A-970E-8E715573C26B}" type="datetimeFigureOut">
              <a:rPr lang="nl-BE" smtClean="0"/>
              <a:t>17/09/2023</a:t>
            </a:fld>
            <a:endParaRPr lang="nl-BE"/>
          </a:p>
        </p:txBody>
      </p:sp>
      <p:sp>
        <p:nvSpPr>
          <p:cNvPr id="4" name="Tijdelijke aanduiding voor voettekst 3">
            <a:extLst>
              <a:ext uri="{FF2B5EF4-FFF2-40B4-BE49-F238E27FC236}">
                <a16:creationId xmlns:a16="http://schemas.microsoft.com/office/drawing/2014/main" id="{0E5F336F-B36F-41DA-94A1-75FB0A0C42B3}"/>
              </a:ext>
            </a:extLst>
          </p:cNvPr>
          <p:cNvSpPr>
            <a:spLocks noGrp="1"/>
          </p:cNvSpPr>
          <p:nvPr>
            <p:ph type="ftr" sz="quarter" idx="2"/>
          </p:nvPr>
        </p:nvSpPr>
        <p:spPr>
          <a:xfrm>
            <a:off x="1" y="9516040"/>
            <a:ext cx="2984871" cy="502674"/>
          </a:xfrm>
          <a:prstGeom prst="rect">
            <a:avLst/>
          </a:prstGeom>
        </p:spPr>
        <p:txBody>
          <a:bodyPr vert="horz" lIns="93113" tIns="46557" rIns="93113" bIns="46557" rtlCol="0" anchor="b"/>
          <a:lstStyle>
            <a:lvl1pPr algn="l">
              <a:defRPr sz="1200"/>
            </a:lvl1pPr>
          </a:lstStyle>
          <a:p>
            <a:endParaRPr lang="nl-BE"/>
          </a:p>
        </p:txBody>
      </p:sp>
      <p:sp>
        <p:nvSpPr>
          <p:cNvPr id="5" name="Tijdelijke aanduiding voor dianummer 4">
            <a:extLst>
              <a:ext uri="{FF2B5EF4-FFF2-40B4-BE49-F238E27FC236}">
                <a16:creationId xmlns:a16="http://schemas.microsoft.com/office/drawing/2014/main" id="{0CD7AE9C-6F3B-66CD-05F1-52F93EDC1F6D}"/>
              </a:ext>
            </a:extLst>
          </p:cNvPr>
          <p:cNvSpPr>
            <a:spLocks noGrp="1"/>
          </p:cNvSpPr>
          <p:nvPr>
            <p:ph type="sldNum" sz="quarter" idx="3"/>
          </p:nvPr>
        </p:nvSpPr>
        <p:spPr>
          <a:xfrm>
            <a:off x="3901698" y="9516040"/>
            <a:ext cx="2984871" cy="502674"/>
          </a:xfrm>
          <a:prstGeom prst="rect">
            <a:avLst/>
          </a:prstGeom>
        </p:spPr>
        <p:txBody>
          <a:bodyPr vert="horz" lIns="93113" tIns="46557" rIns="93113" bIns="46557" rtlCol="0" anchor="b"/>
          <a:lstStyle>
            <a:lvl1pPr algn="r">
              <a:defRPr sz="1200"/>
            </a:lvl1pPr>
          </a:lstStyle>
          <a:p>
            <a:fld id="{71511498-EB22-4CE8-817A-E6E2F7D85533}" type="slidenum">
              <a:rPr lang="nl-BE" smtClean="0"/>
              <a:t>‹nr.›</a:t>
            </a:fld>
            <a:endParaRPr lang="nl-BE"/>
          </a:p>
        </p:txBody>
      </p:sp>
    </p:spTree>
    <p:extLst>
      <p:ext uri="{BB962C8B-B14F-4D97-AF65-F5344CB8AC3E}">
        <p14:creationId xmlns:p14="http://schemas.microsoft.com/office/powerpoint/2010/main" val="178828104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1" y="1"/>
            <a:ext cx="2984871" cy="502675"/>
          </a:xfrm>
          <a:prstGeom prst="rect">
            <a:avLst/>
          </a:prstGeom>
        </p:spPr>
        <p:txBody>
          <a:bodyPr vert="horz" lIns="93113" tIns="46557" rIns="93113" bIns="46557" rtlCol="0"/>
          <a:lstStyle>
            <a:lvl1pPr algn="l">
              <a:defRPr sz="1200"/>
            </a:lvl1pPr>
          </a:lstStyle>
          <a:p>
            <a:endParaRPr lang="nl-BE"/>
          </a:p>
        </p:txBody>
      </p:sp>
      <p:sp>
        <p:nvSpPr>
          <p:cNvPr id="3" name="Tijdelijke aanduiding voor datum 2"/>
          <p:cNvSpPr>
            <a:spLocks noGrp="1"/>
          </p:cNvSpPr>
          <p:nvPr>
            <p:ph type="dt" idx="1"/>
          </p:nvPr>
        </p:nvSpPr>
        <p:spPr>
          <a:xfrm>
            <a:off x="3901698" y="1"/>
            <a:ext cx="2984871" cy="502675"/>
          </a:xfrm>
          <a:prstGeom prst="rect">
            <a:avLst/>
          </a:prstGeom>
        </p:spPr>
        <p:txBody>
          <a:bodyPr vert="horz" lIns="93113" tIns="46557" rIns="93113" bIns="46557" rtlCol="0"/>
          <a:lstStyle>
            <a:lvl1pPr algn="r">
              <a:defRPr sz="1200"/>
            </a:lvl1pPr>
          </a:lstStyle>
          <a:p>
            <a:fld id="{35AB7542-F105-4541-8A07-7B3FA5FCF6AD}" type="datetimeFigureOut">
              <a:rPr lang="nl-BE" smtClean="0"/>
              <a:t>17/09/2023</a:t>
            </a:fld>
            <a:endParaRPr lang="nl-BE"/>
          </a:p>
        </p:txBody>
      </p:sp>
      <p:sp>
        <p:nvSpPr>
          <p:cNvPr id="4" name="Tijdelijke aanduiding voor dia-afbeelding 3"/>
          <p:cNvSpPr>
            <a:spLocks noGrp="1" noRot="1" noChangeAspect="1"/>
          </p:cNvSpPr>
          <p:nvPr>
            <p:ph type="sldImg" idx="2"/>
          </p:nvPr>
        </p:nvSpPr>
        <p:spPr>
          <a:xfrm>
            <a:off x="439738" y="1252538"/>
            <a:ext cx="6008687" cy="3379787"/>
          </a:xfrm>
          <a:prstGeom prst="rect">
            <a:avLst/>
          </a:prstGeom>
          <a:noFill/>
          <a:ln w="12700">
            <a:solidFill>
              <a:prstClr val="black"/>
            </a:solidFill>
          </a:ln>
        </p:spPr>
        <p:txBody>
          <a:bodyPr vert="horz" lIns="93113" tIns="46557" rIns="93113" bIns="46557" rtlCol="0" anchor="ctr"/>
          <a:lstStyle/>
          <a:p>
            <a:endParaRPr lang="nl-BE"/>
          </a:p>
        </p:txBody>
      </p:sp>
      <p:sp>
        <p:nvSpPr>
          <p:cNvPr id="5" name="Tijdelijke aanduiding voor notities 4"/>
          <p:cNvSpPr>
            <a:spLocks noGrp="1"/>
          </p:cNvSpPr>
          <p:nvPr>
            <p:ph type="body" sz="quarter" idx="3"/>
          </p:nvPr>
        </p:nvSpPr>
        <p:spPr>
          <a:xfrm>
            <a:off x="688817" y="4821506"/>
            <a:ext cx="5510530" cy="3944869"/>
          </a:xfrm>
          <a:prstGeom prst="rect">
            <a:avLst/>
          </a:prstGeom>
        </p:spPr>
        <p:txBody>
          <a:bodyPr vert="horz" lIns="93113" tIns="46557" rIns="93113" bIns="46557"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1" y="9516040"/>
            <a:ext cx="2984871" cy="502674"/>
          </a:xfrm>
          <a:prstGeom prst="rect">
            <a:avLst/>
          </a:prstGeom>
        </p:spPr>
        <p:txBody>
          <a:bodyPr vert="horz" lIns="93113" tIns="46557" rIns="93113" bIns="46557"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901698" y="9516040"/>
            <a:ext cx="2984871" cy="502674"/>
          </a:xfrm>
          <a:prstGeom prst="rect">
            <a:avLst/>
          </a:prstGeom>
        </p:spPr>
        <p:txBody>
          <a:bodyPr vert="horz" lIns="93113" tIns="46557" rIns="93113" bIns="46557" rtlCol="0" anchor="b"/>
          <a:lstStyle>
            <a:lvl1pPr algn="r">
              <a:defRPr sz="1200"/>
            </a:lvl1pPr>
          </a:lstStyle>
          <a:p>
            <a:fld id="{EBBB9D33-7F0C-4A30-B8D6-34F8ED8CB388}" type="slidenum">
              <a:rPr lang="nl-BE" smtClean="0"/>
              <a:t>‹nr.›</a:t>
            </a:fld>
            <a:endParaRPr lang="nl-BE"/>
          </a:p>
        </p:txBody>
      </p:sp>
    </p:spTree>
    <p:extLst>
      <p:ext uri="{BB962C8B-B14F-4D97-AF65-F5344CB8AC3E}">
        <p14:creationId xmlns:p14="http://schemas.microsoft.com/office/powerpoint/2010/main" val="1939081439"/>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Wetsontwerp : mede – curator bij vrije beroepen zou nu duidelijker omschreven worden – wanneer deze wet?  Behandeling is nog niet gekend</a:t>
            </a:r>
          </a:p>
          <a:p>
            <a:r>
              <a:rPr lang="nl-BE" dirty="0"/>
              <a:t>Wat wel? Deze middag in de kamer op agenda regsister/ publicatie beroepsverbod </a:t>
            </a:r>
          </a:p>
        </p:txBody>
      </p:sp>
      <p:sp>
        <p:nvSpPr>
          <p:cNvPr id="4" name="Tijdelijke aanduiding voor voettekst 3"/>
          <p:cNvSpPr>
            <a:spLocks noGrp="1"/>
          </p:cNvSpPr>
          <p:nvPr>
            <p:ph type="ftr" sz="quarter" idx="4"/>
          </p:nvPr>
        </p:nvSpPr>
        <p:spPr/>
        <p:txBody>
          <a:bodyPr/>
          <a:lstStyle/>
          <a:p>
            <a:endParaRPr lang="nl-BE"/>
          </a:p>
        </p:txBody>
      </p:sp>
      <p:sp>
        <p:nvSpPr>
          <p:cNvPr id="5" name="Tijdelijke aanduiding voor dianummer 4"/>
          <p:cNvSpPr>
            <a:spLocks noGrp="1"/>
          </p:cNvSpPr>
          <p:nvPr>
            <p:ph type="sldNum" sz="quarter" idx="5"/>
          </p:nvPr>
        </p:nvSpPr>
        <p:spPr/>
        <p:txBody>
          <a:bodyPr/>
          <a:lstStyle/>
          <a:p>
            <a:fld id="{EBBB9D33-7F0C-4A30-B8D6-34F8ED8CB388}" type="slidenum">
              <a:rPr lang="nl-BE" smtClean="0"/>
              <a:t>9</a:t>
            </a:fld>
            <a:endParaRPr lang="nl-BE"/>
          </a:p>
        </p:txBody>
      </p:sp>
    </p:spTree>
    <p:extLst>
      <p:ext uri="{BB962C8B-B14F-4D97-AF65-F5344CB8AC3E}">
        <p14:creationId xmlns:p14="http://schemas.microsoft.com/office/powerpoint/2010/main" val="1693865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Art 112 CDA : besprekingen tussen advocaten in afwezigheid van cliënten en derden = vertrouwelijk </a:t>
            </a:r>
          </a:p>
          <a:p>
            <a:r>
              <a:rPr lang="nl-BE" dirty="0"/>
              <a:t>Toch ? Bij het begin van de vergadering uitdrukkelijk laten vermelden </a:t>
            </a:r>
          </a:p>
          <a:p>
            <a:r>
              <a:rPr lang="nl-BE" dirty="0"/>
              <a:t>Zeer oud : dateert van 1970 Nationale Orde en  overgenomen OVB – bevestiging Cassatie ( 2017) : recht om eerlijk proces houdt de bijstand van een advocaat in en deze bijstand steunt op vertrouwelijke contacten met client en andere advocaten</a:t>
            </a:r>
          </a:p>
        </p:txBody>
      </p:sp>
      <p:sp>
        <p:nvSpPr>
          <p:cNvPr id="4" name="Tijdelijke aanduiding voor voettekst 3"/>
          <p:cNvSpPr>
            <a:spLocks noGrp="1"/>
          </p:cNvSpPr>
          <p:nvPr>
            <p:ph type="ftr" sz="quarter" idx="4"/>
          </p:nvPr>
        </p:nvSpPr>
        <p:spPr/>
        <p:txBody>
          <a:bodyPr/>
          <a:lstStyle/>
          <a:p>
            <a:endParaRPr lang="nl-BE"/>
          </a:p>
        </p:txBody>
      </p:sp>
      <p:sp>
        <p:nvSpPr>
          <p:cNvPr id="5" name="Tijdelijke aanduiding voor dianummer 4"/>
          <p:cNvSpPr>
            <a:spLocks noGrp="1"/>
          </p:cNvSpPr>
          <p:nvPr>
            <p:ph type="sldNum" sz="quarter" idx="5"/>
          </p:nvPr>
        </p:nvSpPr>
        <p:spPr/>
        <p:txBody>
          <a:bodyPr/>
          <a:lstStyle/>
          <a:p>
            <a:fld id="{EBBB9D33-7F0C-4A30-B8D6-34F8ED8CB388}" type="slidenum">
              <a:rPr lang="nl-BE" smtClean="0"/>
              <a:t>14</a:t>
            </a:fld>
            <a:endParaRPr lang="nl-BE"/>
          </a:p>
        </p:txBody>
      </p:sp>
    </p:spTree>
    <p:extLst>
      <p:ext uri="{BB962C8B-B14F-4D97-AF65-F5344CB8AC3E}">
        <p14:creationId xmlns:p14="http://schemas.microsoft.com/office/powerpoint/2010/main" val="19769509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10"/>
          </p:nvPr>
        </p:nvSpPr>
        <p:spPr/>
        <p:txBody>
          <a:bodyPr/>
          <a:lstStyle/>
          <a:p>
            <a:fld id="{EBBB9D33-7F0C-4A30-B8D6-34F8ED8CB388}" type="slidenum">
              <a:rPr lang="nl-BE" smtClean="0"/>
              <a:t>21</a:t>
            </a:fld>
            <a:endParaRPr lang="nl-BE"/>
          </a:p>
        </p:txBody>
      </p:sp>
      <p:sp>
        <p:nvSpPr>
          <p:cNvPr id="5" name="Tijdelijke aanduiding voor voettekst 4"/>
          <p:cNvSpPr>
            <a:spLocks noGrp="1"/>
          </p:cNvSpPr>
          <p:nvPr>
            <p:ph type="ftr" sz="quarter" idx="11"/>
          </p:nvPr>
        </p:nvSpPr>
        <p:spPr/>
        <p:txBody>
          <a:bodyPr/>
          <a:lstStyle/>
          <a:p>
            <a:endParaRPr lang="nl-BE"/>
          </a:p>
        </p:txBody>
      </p:sp>
    </p:spTree>
    <p:extLst>
      <p:ext uri="{BB962C8B-B14F-4D97-AF65-F5344CB8AC3E}">
        <p14:creationId xmlns:p14="http://schemas.microsoft.com/office/powerpoint/2010/main" val="1928979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nl-NL"/>
              <a:t>Klik om de stijl te bewerken</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a:t>Klik om de ondertitelstijl van het model te bewerken</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D113E6ED-1C30-4017-A8A4-48FC792F30DE}" type="datetime1">
              <a:rPr lang="en-US" smtClean="0"/>
              <a:t>9/17/2023</a:t>
            </a:fld>
            <a:endParaRPr lang="en-US" dirty="0"/>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4FAB73BC-B049-4115-A692-8D63A059BFB8}" type="slidenum">
              <a:rPr lang="en-US" smtClean="0"/>
              <a:pPr/>
              <a:t>‹nr.›</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5824267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ADD791F-5478-45E6-954A-4E2C8B5AA3C8}" type="datetime1">
              <a:rPr lang="en-US" smtClean="0"/>
              <a:t>9/17/2023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‹nr.›</a:t>
            </a:fld>
            <a:endParaRPr lang="en-US" dirty="0"/>
          </a:p>
        </p:txBody>
      </p:sp>
    </p:spTree>
    <p:extLst>
      <p:ext uri="{BB962C8B-B14F-4D97-AF65-F5344CB8AC3E}">
        <p14:creationId xmlns:p14="http://schemas.microsoft.com/office/powerpoint/2010/main" val="3112366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nl-NL"/>
              <a:t>Klik om de stijl te bewerken</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CC8FC904-E7A6-4C26-BD05-39122342104E}" type="datetime1">
              <a:rPr lang="en-US" smtClean="0"/>
              <a:t>9/17/2023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‹nr.›</a:t>
            </a:fld>
            <a:endParaRPr lang="en-US" dirty="0"/>
          </a:p>
        </p:txBody>
      </p:sp>
    </p:spTree>
    <p:extLst>
      <p:ext uri="{BB962C8B-B14F-4D97-AF65-F5344CB8AC3E}">
        <p14:creationId xmlns:p14="http://schemas.microsoft.com/office/powerpoint/2010/main" val="1180744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4DD65B-0C59-47AF-B05B-1F1E3CA08D11}" type="datetime1">
              <a:rPr lang="en-US" smtClean="0"/>
              <a:t>9/17/2023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‹nr.›</a:t>
            </a:fld>
            <a:endParaRPr lang="en-US" dirty="0"/>
          </a:p>
        </p:txBody>
      </p:sp>
    </p:spTree>
    <p:extLst>
      <p:ext uri="{BB962C8B-B14F-4D97-AF65-F5344CB8AC3E}">
        <p14:creationId xmlns:p14="http://schemas.microsoft.com/office/powerpoint/2010/main" val="1933966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nl-NL"/>
              <a:t>Klik om de stijl te bewerken</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Date Placeholder 3"/>
          <p:cNvSpPr>
            <a:spLocks noGrp="1"/>
          </p:cNvSpPr>
          <p:nvPr>
            <p:ph type="dt" sz="half" idx="10"/>
          </p:nvPr>
        </p:nvSpPr>
        <p:spPr/>
        <p:txBody>
          <a:bodyPr/>
          <a:lstStyle/>
          <a:p>
            <a:fld id="{FFDF1E31-48BE-4405-A80F-AD8A7393CE3D}" type="datetime1">
              <a:rPr lang="en-US" smtClean="0"/>
              <a:t>9/17/2023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‹nr.›</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6006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CE179845-D965-4919-B9FF-0916B9542936}" type="datetime1">
              <a:rPr lang="en-US" smtClean="0"/>
              <a:t>9/17/2023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‹nr.›</a:t>
            </a:fld>
            <a:endParaRPr lang="en-US" dirty="0"/>
          </a:p>
        </p:txBody>
      </p:sp>
    </p:spTree>
    <p:extLst>
      <p:ext uri="{BB962C8B-B14F-4D97-AF65-F5344CB8AC3E}">
        <p14:creationId xmlns:p14="http://schemas.microsoft.com/office/powerpoint/2010/main" val="2131003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l-NL"/>
              <a:t>Klik om de stijl te bewerken</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nl-NL"/>
              <a:t>Klik om de modelstijlen te bewerken</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5D55672E-F9B4-4DF5-A8D4-DF37B30F752F}" type="datetime1">
              <a:rPr lang="en-US" smtClean="0"/>
              <a:t>9/17/2023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‹nr.›</a:t>
            </a:fld>
            <a:endParaRPr lang="en-US" dirty="0"/>
          </a:p>
        </p:txBody>
      </p:sp>
    </p:spTree>
    <p:extLst>
      <p:ext uri="{BB962C8B-B14F-4D97-AF65-F5344CB8AC3E}">
        <p14:creationId xmlns:p14="http://schemas.microsoft.com/office/powerpoint/2010/main" val="3836772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nl-NL"/>
              <a:t>Klik om de stijl te bewerken</a:t>
            </a:r>
            <a:endParaRPr lang="en-US" dirty="0"/>
          </a:p>
        </p:txBody>
      </p:sp>
      <p:sp>
        <p:nvSpPr>
          <p:cNvPr id="3" name="Date Placeholder 2"/>
          <p:cNvSpPr>
            <a:spLocks noGrp="1"/>
          </p:cNvSpPr>
          <p:nvPr>
            <p:ph type="dt" sz="half" idx="10"/>
          </p:nvPr>
        </p:nvSpPr>
        <p:spPr/>
        <p:txBody>
          <a:bodyPr/>
          <a:lstStyle/>
          <a:p>
            <a:fld id="{3223B27F-0738-441B-840B-CF76BA096640}" type="datetime1">
              <a:rPr lang="en-US" smtClean="0"/>
              <a:t>9/17/2023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‹nr.›</a:t>
            </a:fld>
            <a:endParaRPr lang="en-US" dirty="0"/>
          </a:p>
        </p:txBody>
      </p:sp>
    </p:spTree>
    <p:extLst>
      <p:ext uri="{BB962C8B-B14F-4D97-AF65-F5344CB8AC3E}">
        <p14:creationId xmlns:p14="http://schemas.microsoft.com/office/powerpoint/2010/main" val="3467378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C33E39-E2F8-463E-A6D2-6BF473D84C2A}" type="datetime1">
              <a:rPr lang="en-US" smtClean="0"/>
              <a:t>9/17/2023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‹nr.›</a:t>
            </a:fld>
            <a:endParaRPr lang="en-US" dirty="0"/>
          </a:p>
        </p:txBody>
      </p:sp>
    </p:spTree>
    <p:extLst>
      <p:ext uri="{BB962C8B-B14F-4D97-AF65-F5344CB8AC3E}">
        <p14:creationId xmlns:p14="http://schemas.microsoft.com/office/powerpoint/2010/main" val="4020010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nl-NL"/>
              <a:t>Klik om de stijl te bewerken</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Date Placeholder 4"/>
          <p:cNvSpPr>
            <a:spLocks noGrp="1"/>
          </p:cNvSpPr>
          <p:nvPr>
            <p:ph type="dt" sz="half" idx="10"/>
          </p:nvPr>
        </p:nvSpPr>
        <p:spPr/>
        <p:txBody>
          <a:bodyPr/>
          <a:lstStyle/>
          <a:p>
            <a:fld id="{CA334FD4-3B4D-4B51-B09B-E6E9E8A55007}" type="datetime1">
              <a:rPr lang="en-US" smtClean="0"/>
              <a:t>9/17/2023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‹nr.›</a:t>
            </a:fld>
            <a:endParaRPr lang="en-US" dirty="0"/>
          </a:p>
        </p:txBody>
      </p:sp>
    </p:spTree>
    <p:extLst>
      <p:ext uri="{BB962C8B-B14F-4D97-AF65-F5344CB8AC3E}">
        <p14:creationId xmlns:p14="http://schemas.microsoft.com/office/powerpoint/2010/main" val="2204336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nl-NL"/>
              <a:t>Klik om de stijl te bewerken</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Date Placeholder 4"/>
          <p:cNvSpPr>
            <a:spLocks noGrp="1"/>
          </p:cNvSpPr>
          <p:nvPr>
            <p:ph type="dt" sz="half" idx="10"/>
          </p:nvPr>
        </p:nvSpPr>
        <p:spPr/>
        <p:txBody>
          <a:bodyPr/>
          <a:lstStyle/>
          <a:p>
            <a:fld id="{918EFA16-B71B-44C2-9DB2-2F60848773CE}" type="datetime1">
              <a:rPr lang="en-US" smtClean="0"/>
              <a:t>9/17/2023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‹nr.›</a:t>
            </a:fld>
            <a:endParaRPr lang="en-US" dirty="0"/>
          </a:p>
        </p:txBody>
      </p:sp>
    </p:spTree>
    <p:extLst>
      <p:ext uri="{BB962C8B-B14F-4D97-AF65-F5344CB8AC3E}">
        <p14:creationId xmlns:p14="http://schemas.microsoft.com/office/powerpoint/2010/main" val="3571813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nl-NL"/>
              <a:t>Klik om de stijl te bewerken</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5F214548-00CF-44C3-B42D-C79624CFE052}" type="datetime1">
              <a:rPr lang="en-US" smtClean="0"/>
              <a:t>9/17/2023</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4FAB73BC-B049-4115-A692-8D63A059BFB8}" type="slidenum">
              <a:rPr lang="en-US" smtClean="0"/>
              <a:pPr/>
              <a:t>‹nr.›</a:t>
            </a:fld>
            <a:endParaRPr lang="en-US" dirty="0"/>
          </a:p>
        </p:txBody>
      </p:sp>
    </p:spTree>
    <p:extLst>
      <p:ext uri="{BB962C8B-B14F-4D97-AF65-F5344CB8AC3E}">
        <p14:creationId xmlns:p14="http://schemas.microsoft.com/office/powerpoint/2010/main" val="2506548911"/>
      </p:ext>
    </p:extLst>
  </p:cSld>
  <p:clrMap bg1="lt1" tx1="dk1" bg2="lt2" tx2="dk2" accent1="accent1" accent2="accent2" accent3="accent3" accent4="accent4" accent5="accent5" accent6="accent6" hlink="hlink" folHlink="folHlink"/>
  <p:sldLayoutIdLst>
    <p:sldLayoutId id="2147484230" r:id="rId1"/>
    <p:sldLayoutId id="2147484231" r:id="rId2"/>
    <p:sldLayoutId id="2147484232" r:id="rId3"/>
    <p:sldLayoutId id="2147484233" r:id="rId4"/>
    <p:sldLayoutId id="2147484234" r:id="rId5"/>
    <p:sldLayoutId id="2147484235" r:id="rId6"/>
    <p:sldLayoutId id="2147484236" r:id="rId7"/>
    <p:sldLayoutId id="2147484237" r:id="rId8"/>
    <p:sldLayoutId id="2147484238" r:id="rId9"/>
    <p:sldLayoutId id="2147484239" r:id="rId10"/>
    <p:sldLayoutId id="2147484240" r:id="rId11"/>
  </p:sldLayoutIdLst>
  <p:hf hdr="0" ftr="0" dt="0"/>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flickr.com/photos/mulia/6792268281" TargetMode="External"/><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ndertitel 2">
            <a:extLst>
              <a:ext uri="{FF2B5EF4-FFF2-40B4-BE49-F238E27FC236}">
                <a16:creationId xmlns:a16="http://schemas.microsoft.com/office/drawing/2014/main" id="{B06D88C2-3ACB-EF26-14CA-B90B64E0A496}"/>
              </a:ext>
            </a:extLst>
          </p:cNvPr>
          <p:cNvSpPr>
            <a:spLocks noGrp="1"/>
          </p:cNvSpPr>
          <p:nvPr>
            <p:ph type="subTitle" idx="1"/>
          </p:nvPr>
        </p:nvSpPr>
        <p:spPr/>
        <p:txBody>
          <a:bodyPr>
            <a:normAutofit/>
          </a:bodyPr>
          <a:lstStyle/>
          <a:p>
            <a:r>
              <a:rPr lang="nl-BE" dirty="0"/>
              <a:t>Mr. Nathalie Vermeersch</a:t>
            </a:r>
          </a:p>
          <a:p>
            <a:r>
              <a:rPr lang="nl-BE" dirty="0"/>
              <a:t>Pro Mandato</a:t>
            </a:r>
          </a:p>
          <a:p>
            <a:r>
              <a:rPr lang="nl-BE" dirty="0"/>
              <a:t>27 april 2023</a:t>
            </a:r>
          </a:p>
        </p:txBody>
      </p:sp>
      <p:sp>
        <p:nvSpPr>
          <p:cNvPr id="5" name="Tijdelijke aanduiding voor dianummer 4"/>
          <p:cNvSpPr>
            <a:spLocks noGrp="1"/>
          </p:cNvSpPr>
          <p:nvPr>
            <p:ph type="sldNum" sz="quarter" idx="12"/>
          </p:nvPr>
        </p:nvSpPr>
        <p:spPr/>
        <p:txBody>
          <a:bodyPr>
            <a:normAutofit lnSpcReduction="10000"/>
          </a:bodyPr>
          <a:lstStyle/>
          <a:p>
            <a:fld id="{4FAB73BC-B049-4115-A692-8D63A059BFB8}" type="slidenum">
              <a:rPr lang="en-US" smtClean="0"/>
              <a:pPr/>
              <a:t>1</a:t>
            </a:fld>
            <a:endParaRPr lang="en-US" dirty="0"/>
          </a:p>
        </p:txBody>
      </p:sp>
      <p:sp>
        <p:nvSpPr>
          <p:cNvPr id="6" name="Titel 5"/>
          <p:cNvSpPr>
            <a:spLocks noGrp="1"/>
          </p:cNvSpPr>
          <p:nvPr>
            <p:ph type="ctrTitle"/>
          </p:nvPr>
        </p:nvSpPr>
        <p:spPr/>
        <p:txBody>
          <a:bodyPr/>
          <a:lstStyle/>
          <a:p>
            <a:r>
              <a:rPr lang="nl-BE" dirty="0"/>
              <a:t>Curatoren,</a:t>
            </a:r>
            <a:br>
              <a:rPr lang="nl-BE" dirty="0"/>
            </a:br>
            <a:r>
              <a:rPr lang="nl-BE" dirty="0"/>
              <a:t>voldoet u ondertussen al aan art. 53 4</a:t>
            </a:r>
            <a:r>
              <a:rPr lang="nl-BE" baseline="30000" dirty="0"/>
              <a:t>e</a:t>
            </a:r>
            <a:r>
              <a:rPr lang="nl-BE" dirty="0"/>
              <a:t> lid CDA?</a:t>
            </a:r>
          </a:p>
        </p:txBody>
      </p:sp>
    </p:spTree>
    <p:extLst>
      <p:ext uri="{BB962C8B-B14F-4D97-AF65-F5344CB8AC3E}">
        <p14:creationId xmlns:p14="http://schemas.microsoft.com/office/powerpoint/2010/main" val="4667089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81115D-0AE2-C995-1DFA-4AA41AF254F8}"/>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Essentiële plichten van de advocaat</a:t>
            </a:r>
          </a:p>
        </p:txBody>
      </p:sp>
      <p:sp>
        <p:nvSpPr>
          <p:cNvPr id="3" name="Tijdelijke aanduiding voor inhoud 2">
            <a:extLst>
              <a:ext uri="{FF2B5EF4-FFF2-40B4-BE49-F238E27FC236}">
                <a16:creationId xmlns:a16="http://schemas.microsoft.com/office/drawing/2014/main" id="{FEDF8130-C8CB-19C4-7B4A-3523272D94A0}"/>
              </a:ext>
            </a:extLst>
          </p:cNvPr>
          <p:cNvSpPr>
            <a:spLocks noGrp="1"/>
          </p:cNvSpPr>
          <p:nvPr>
            <p:ph idx="1"/>
          </p:nvPr>
        </p:nvSpPr>
        <p:spPr>
          <a:xfrm>
            <a:off x="1261872" y="2251750"/>
            <a:ext cx="8595360" cy="4351337"/>
          </a:xfrm>
        </p:spPr>
        <p:txBody>
          <a:bodyPr>
            <a:normAutofit fontScale="92500"/>
          </a:bodyPr>
          <a:lstStyle/>
          <a:p>
            <a:pPr marL="0" indent="0" algn="just">
              <a:buNone/>
            </a:pPr>
            <a:r>
              <a:rPr lang="nl-BE" sz="3000" dirty="0"/>
              <a:t>Art. 1  CDA:  </a:t>
            </a:r>
          </a:p>
          <a:p>
            <a:pPr marL="0" indent="0" algn="just">
              <a:buNone/>
            </a:pPr>
            <a:r>
              <a:rPr lang="nl-BE" sz="3000" dirty="0"/>
              <a:t>De advocaat oefent zijn beroep op </a:t>
            </a:r>
            <a:r>
              <a:rPr lang="nl-BE" sz="3000" b="1" dirty="0"/>
              <a:t>deskundige</a:t>
            </a:r>
            <a:r>
              <a:rPr lang="nl-BE" sz="3000" dirty="0"/>
              <a:t> wijze uit met eerbiediging van het </a:t>
            </a:r>
            <a:r>
              <a:rPr lang="nl-BE" sz="3000" b="1" dirty="0"/>
              <a:t>beroepsgeheim, </a:t>
            </a:r>
            <a:r>
              <a:rPr lang="nl-BE" sz="3000" dirty="0"/>
              <a:t>van de essentiële plichten van onafhankelijkheid en partijdigheid, en met het vermijden van belangenconflicten. </a:t>
            </a:r>
          </a:p>
          <a:p>
            <a:pPr marL="0" indent="0" algn="just">
              <a:buNone/>
            </a:pPr>
            <a:r>
              <a:rPr lang="nl-BE" sz="3000" dirty="0"/>
              <a:t>Hij eerbiedigt de beginselen van </a:t>
            </a:r>
            <a:r>
              <a:rPr lang="nl-BE" sz="3000" b="1" dirty="0"/>
              <a:t>waardigheid, rechtschapenheid en kiesheid</a:t>
            </a:r>
            <a:r>
              <a:rPr lang="nl-BE" sz="3000" dirty="0"/>
              <a:t>, die aan het beroep ten grondslag liggen. </a:t>
            </a:r>
          </a:p>
          <a:p>
            <a:endParaRPr lang="nl-BE" dirty="0"/>
          </a:p>
        </p:txBody>
      </p:sp>
      <p:sp>
        <p:nvSpPr>
          <p:cNvPr id="5" name="Tijdelijke aanduiding voor dianummer 4">
            <a:extLst>
              <a:ext uri="{FF2B5EF4-FFF2-40B4-BE49-F238E27FC236}">
                <a16:creationId xmlns:a16="http://schemas.microsoft.com/office/drawing/2014/main" id="{EB7C06AC-4DA7-21DB-525A-365533664E04}"/>
              </a:ext>
            </a:extLst>
          </p:cNvPr>
          <p:cNvSpPr>
            <a:spLocks noGrp="1"/>
          </p:cNvSpPr>
          <p:nvPr>
            <p:ph type="sldNum" sz="quarter" idx="12"/>
          </p:nvPr>
        </p:nvSpPr>
        <p:spPr/>
        <p:txBody>
          <a:bodyPr>
            <a:normAutofit lnSpcReduction="10000"/>
          </a:bodyPr>
          <a:lstStyle/>
          <a:p>
            <a:fld id="{4FAB73BC-B049-4115-A692-8D63A059BFB8}" type="slidenum">
              <a:rPr lang="en-US" smtClean="0"/>
              <a:pPr/>
              <a:t>10</a:t>
            </a:fld>
            <a:endParaRPr lang="en-US" dirty="0"/>
          </a:p>
        </p:txBody>
      </p:sp>
      <p:sp>
        <p:nvSpPr>
          <p:cNvPr id="7" name="Tekstvak 6"/>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515035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DC2D9C-1D32-2F51-1F0A-BAFD03D0CFB5}"/>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Tegenstrijdige belangen CDA - algemeen </a:t>
            </a:r>
          </a:p>
        </p:txBody>
      </p:sp>
      <p:sp>
        <p:nvSpPr>
          <p:cNvPr id="3" name="Tijdelijke aanduiding voor inhoud 2">
            <a:extLst>
              <a:ext uri="{FF2B5EF4-FFF2-40B4-BE49-F238E27FC236}">
                <a16:creationId xmlns:a16="http://schemas.microsoft.com/office/drawing/2014/main" id="{206B004D-C84E-9959-F806-5D2EE3936154}"/>
              </a:ext>
            </a:extLst>
          </p:cNvPr>
          <p:cNvSpPr>
            <a:spLocks noGrp="1"/>
          </p:cNvSpPr>
          <p:nvPr>
            <p:ph idx="1"/>
          </p:nvPr>
        </p:nvSpPr>
        <p:spPr>
          <a:xfrm>
            <a:off x="1261872" y="2117725"/>
            <a:ext cx="8595360" cy="4351337"/>
          </a:xfrm>
        </p:spPr>
        <p:txBody>
          <a:bodyPr>
            <a:normAutofit fontScale="77500" lnSpcReduction="20000"/>
          </a:bodyPr>
          <a:lstStyle/>
          <a:p>
            <a:pPr marL="0" indent="0" algn="just">
              <a:buNone/>
            </a:pPr>
            <a:endParaRPr lang="nl-BE" dirty="0"/>
          </a:p>
          <a:p>
            <a:pPr marL="0" indent="0" algn="just">
              <a:buNone/>
            </a:pPr>
            <a:r>
              <a:rPr lang="nl-BE" sz="3500" dirty="0"/>
              <a:t>Art. 253 -256 CDA</a:t>
            </a:r>
          </a:p>
          <a:p>
            <a:pPr algn="just">
              <a:buFont typeface="Wingdings" panose="05000000000000000000" pitchFamily="2" charset="2"/>
              <a:buChar char="§"/>
            </a:pPr>
            <a:r>
              <a:rPr lang="nl-BE" sz="3500" dirty="0"/>
              <a:t>In eenzelfde zaak raadsman van meer dan één cliënt, indien er een belangentegenstelling tussen deze cliënten bestaat of er een wezenlijke dreiging bestaat dat een zodanige tegenstelling zal ontstaan</a:t>
            </a:r>
          </a:p>
          <a:p>
            <a:pPr algn="just">
              <a:buFont typeface="Wingdings" panose="05000000000000000000" pitchFamily="2" charset="2"/>
              <a:buChar char="§"/>
            </a:pPr>
            <a:r>
              <a:rPr lang="nl-BE" sz="3500" dirty="0"/>
              <a:t>Dreiging schending beroepsgeheim</a:t>
            </a:r>
          </a:p>
          <a:p>
            <a:pPr algn="just">
              <a:buFont typeface="Wingdings" panose="05000000000000000000" pitchFamily="2" charset="2"/>
              <a:buChar char="§"/>
            </a:pPr>
            <a:r>
              <a:rPr lang="nl-BE" sz="3500" dirty="0"/>
              <a:t>Nieuwe cliënt (info van vroegere cliënt)</a:t>
            </a:r>
          </a:p>
          <a:p>
            <a:pPr algn="just">
              <a:buFont typeface="Wingdings" panose="05000000000000000000" pitchFamily="2" charset="2"/>
              <a:buChar char="§"/>
            </a:pPr>
            <a:r>
              <a:rPr lang="nl-BE" sz="3500" dirty="0"/>
              <a:t>!!! Groepsverband – op het geheel en individuele leden !!! </a:t>
            </a:r>
          </a:p>
          <a:p>
            <a:endParaRPr lang="nl-BE" dirty="0"/>
          </a:p>
        </p:txBody>
      </p:sp>
      <p:sp>
        <p:nvSpPr>
          <p:cNvPr id="5" name="Tijdelijke aanduiding voor dianummer 4">
            <a:extLst>
              <a:ext uri="{FF2B5EF4-FFF2-40B4-BE49-F238E27FC236}">
                <a16:creationId xmlns:a16="http://schemas.microsoft.com/office/drawing/2014/main" id="{0FFE7DF8-3A5F-217E-07DE-373B74EC2476}"/>
              </a:ext>
            </a:extLst>
          </p:cNvPr>
          <p:cNvSpPr>
            <a:spLocks noGrp="1"/>
          </p:cNvSpPr>
          <p:nvPr>
            <p:ph type="sldNum" sz="quarter" idx="12"/>
          </p:nvPr>
        </p:nvSpPr>
        <p:spPr/>
        <p:txBody>
          <a:bodyPr>
            <a:normAutofit lnSpcReduction="10000"/>
          </a:bodyPr>
          <a:lstStyle/>
          <a:p>
            <a:fld id="{4FAB73BC-B049-4115-A692-8D63A059BFB8}" type="slidenum">
              <a:rPr lang="en-US" smtClean="0"/>
              <a:pPr/>
              <a:t>11</a:t>
            </a:fld>
            <a:endParaRPr lang="en-US" dirty="0"/>
          </a:p>
        </p:txBody>
      </p:sp>
      <p:sp>
        <p:nvSpPr>
          <p:cNvPr id="7" name="Tekstvak 6"/>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3524254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D1F6E7-E84F-BC47-BF02-B38EE37E02E9}"/>
              </a:ext>
            </a:extLst>
          </p:cNvPr>
          <p:cNvSpPr>
            <a:spLocks noGrp="1"/>
          </p:cNvSpPr>
          <p:nvPr>
            <p:ph type="title"/>
          </p:nvPr>
        </p:nvSpPr>
        <p:spPr/>
        <p:txBody>
          <a:bodyPr>
            <a:noAutofit/>
          </a:bodyPr>
          <a:lstStyle/>
          <a:p>
            <a:r>
              <a:rPr lang="nl-BE" dirty="0">
                <a:solidFill>
                  <a:schemeClr val="accent1">
                    <a:lumMod val="75000"/>
                  </a:schemeClr>
                </a:solidFill>
                <a:effectLst>
                  <a:outerShdw blurRad="38100" dist="38100" dir="2700000" algn="tl">
                    <a:srgbClr val="000000">
                      <a:alpha val="43137"/>
                    </a:srgbClr>
                  </a:outerShdw>
                </a:effectLst>
              </a:rPr>
              <a:t>Tegenstrijdigheid van belangen - extra curatoren </a:t>
            </a:r>
          </a:p>
        </p:txBody>
      </p:sp>
      <p:sp>
        <p:nvSpPr>
          <p:cNvPr id="3" name="Tijdelijke aanduiding voor inhoud 2">
            <a:extLst>
              <a:ext uri="{FF2B5EF4-FFF2-40B4-BE49-F238E27FC236}">
                <a16:creationId xmlns:a16="http://schemas.microsoft.com/office/drawing/2014/main" id="{F402808A-F576-36CC-4F23-78D06EB3CFE3}"/>
              </a:ext>
            </a:extLst>
          </p:cNvPr>
          <p:cNvSpPr>
            <a:spLocks noGrp="1"/>
          </p:cNvSpPr>
          <p:nvPr>
            <p:ph idx="1"/>
          </p:nvPr>
        </p:nvSpPr>
        <p:spPr>
          <a:xfrm>
            <a:off x="488887" y="2094401"/>
            <a:ext cx="10465625" cy="3060070"/>
          </a:xfrm>
        </p:spPr>
        <p:txBody>
          <a:bodyPr>
            <a:normAutofit fontScale="25000" lnSpcReduction="20000"/>
          </a:bodyPr>
          <a:lstStyle/>
          <a:p>
            <a:pPr marL="457200" lvl="1" indent="0">
              <a:buNone/>
            </a:pPr>
            <a:endParaRPr lang="nl-BE" sz="3300" dirty="0">
              <a:solidFill>
                <a:srgbClr val="FF0000"/>
              </a:solidFill>
            </a:endParaRPr>
          </a:p>
          <a:p>
            <a:pPr lvl="1" indent="0" algn="just">
              <a:buNone/>
            </a:pPr>
            <a:r>
              <a:rPr lang="nl-BE" sz="11200" dirty="0"/>
              <a:t>Art. XX.126 WER </a:t>
            </a:r>
          </a:p>
          <a:p>
            <a:pPr marL="274320" lvl="1" indent="0">
              <a:buNone/>
            </a:pPr>
            <a:endParaRPr lang="nl-BE" sz="11200" dirty="0"/>
          </a:p>
          <a:p>
            <a:pPr marL="457200" lvl="1" indent="0" algn="just">
              <a:buNone/>
            </a:pPr>
            <a:r>
              <a:rPr lang="nl-BE" sz="11200" dirty="0"/>
              <a:t>§3: De curator meldt elke vorm van tegenstrijdigheid van belangen of schijn van partijdigheid aan de Voorzitter van de rechtbank.</a:t>
            </a:r>
          </a:p>
          <a:p>
            <a:pPr lvl="1" algn="just"/>
            <a:endParaRPr lang="nl-BE" sz="11200" dirty="0"/>
          </a:p>
          <a:p>
            <a:pPr marL="457200" lvl="1" indent="0" algn="just">
              <a:buNone/>
            </a:pPr>
            <a:r>
              <a:rPr lang="nl-BE" sz="11200" dirty="0"/>
              <a:t>In ieder geval meldt de curator dat hij of één van zijn vennoten of zijn rechtstreekse medewerkers, behalve in de hoedanigheid van curator, prestaties heeft verricht voor de gefailleerde of de bestuurders en zaakvoerders van de gefailleerde rechtspersoon, of voor een schuldeiser, tot achttien maanden vóór het vonnis van faillietverklaring. </a:t>
            </a:r>
          </a:p>
          <a:p>
            <a:pPr marL="2743200" lvl="6" indent="0" algn="just">
              <a:buNone/>
            </a:pPr>
            <a:endParaRPr lang="nl-BE" sz="9200" dirty="0"/>
          </a:p>
          <a:p>
            <a:pPr marL="0" indent="0">
              <a:buNone/>
            </a:pPr>
            <a:r>
              <a:rPr lang="nl-BE" sz="9200" dirty="0"/>
              <a:t> </a:t>
            </a:r>
          </a:p>
          <a:p>
            <a:endParaRPr lang="nl-BE" dirty="0"/>
          </a:p>
        </p:txBody>
      </p:sp>
      <p:sp>
        <p:nvSpPr>
          <p:cNvPr id="5" name="Tijdelijke aanduiding voor dianummer 4">
            <a:extLst>
              <a:ext uri="{FF2B5EF4-FFF2-40B4-BE49-F238E27FC236}">
                <a16:creationId xmlns:a16="http://schemas.microsoft.com/office/drawing/2014/main" id="{666EFB7A-1A33-69A8-F82D-E1FAE3AAE65A}"/>
              </a:ext>
            </a:extLst>
          </p:cNvPr>
          <p:cNvSpPr>
            <a:spLocks noGrp="1"/>
          </p:cNvSpPr>
          <p:nvPr>
            <p:ph type="sldNum" sz="quarter" idx="12"/>
          </p:nvPr>
        </p:nvSpPr>
        <p:spPr/>
        <p:txBody>
          <a:bodyPr>
            <a:normAutofit lnSpcReduction="10000"/>
          </a:bodyPr>
          <a:lstStyle/>
          <a:p>
            <a:fld id="{4FAB73BC-B049-4115-A692-8D63A059BFB8}" type="slidenum">
              <a:rPr lang="en-US" smtClean="0"/>
              <a:pPr/>
              <a:t>12</a:t>
            </a:fld>
            <a:endParaRPr lang="en-US" dirty="0"/>
          </a:p>
        </p:txBody>
      </p:sp>
      <p:sp>
        <p:nvSpPr>
          <p:cNvPr id="7" name="Tekstvak 6"/>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3001539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61234C-F8FC-56DA-5441-A92CF8236BB4}"/>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Welke artikelen in CDA – specifiek over curatoren? </a:t>
            </a:r>
          </a:p>
        </p:txBody>
      </p:sp>
      <p:sp>
        <p:nvSpPr>
          <p:cNvPr id="3" name="Tijdelijke aanduiding voor inhoud 2">
            <a:extLst>
              <a:ext uri="{FF2B5EF4-FFF2-40B4-BE49-F238E27FC236}">
                <a16:creationId xmlns:a16="http://schemas.microsoft.com/office/drawing/2014/main" id="{634F6F0A-9B34-3675-EF28-9ADEE16B3936}"/>
              </a:ext>
            </a:extLst>
          </p:cNvPr>
          <p:cNvSpPr>
            <a:spLocks noGrp="1"/>
          </p:cNvSpPr>
          <p:nvPr>
            <p:ph idx="1"/>
          </p:nvPr>
        </p:nvSpPr>
        <p:spPr/>
        <p:txBody>
          <a:bodyPr/>
          <a:lstStyle/>
          <a:p>
            <a:pPr marL="0" indent="0">
              <a:buNone/>
            </a:pPr>
            <a:endParaRPr lang="nl-BE" dirty="0"/>
          </a:p>
          <a:p>
            <a:pPr marL="0" indent="0">
              <a:buNone/>
            </a:pPr>
            <a:endParaRPr lang="nl-BE" dirty="0"/>
          </a:p>
          <a:p>
            <a:pPr marL="0" indent="0">
              <a:buNone/>
            </a:pPr>
            <a:r>
              <a:rPr lang="nl-BE" sz="3000" dirty="0"/>
              <a:t>Art. 118  &amp; 119 CDA: briefwisseling </a:t>
            </a:r>
          </a:p>
          <a:p>
            <a:pPr marL="0" indent="0">
              <a:buNone/>
            </a:pPr>
            <a:endParaRPr lang="nl-BE" sz="3000" dirty="0"/>
          </a:p>
          <a:p>
            <a:pPr marL="0" indent="0">
              <a:buNone/>
            </a:pPr>
            <a:r>
              <a:rPr lang="nl-BE" sz="3000" dirty="0"/>
              <a:t>Art. 161 &amp; 161ter – 162 CDA: advocaat als gerechtelijk mandataris </a:t>
            </a:r>
          </a:p>
          <a:p>
            <a:endParaRPr lang="nl-BE" dirty="0"/>
          </a:p>
        </p:txBody>
      </p:sp>
      <p:sp>
        <p:nvSpPr>
          <p:cNvPr id="5" name="Tijdelijke aanduiding voor dianummer 4">
            <a:extLst>
              <a:ext uri="{FF2B5EF4-FFF2-40B4-BE49-F238E27FC236}">
                <a16:creationId xmlns:a16="http://schemas.microsoft.com/office/drawing/2014/main" id="{0F5CC04D-3EDF-0965-02E1-9D5F52EDAFF5}"/>
              </a:ext>
            </a:extLst>
          </p:cNvPr>
          <p:cNvSpPr>
            <a:spLocks noGrp="1"/>
          </p:cNvSpPr>
          <p:nvPr>
            <p:ph type="sldNum" sz="quarter" idx="12"/>
          </p:nvPr>
        </p:nvSpPr>
        <p:spPr/>
        <p:txBody>
          <a:bodyPr>
            <a:normAutofit lnSpcReduction="10000"/>
          </a:bodyPr>
          <a:lstStyle/>
          <a:p>
            <a:fld id="{4FAB73BC-B049-4115-A692-8D63A059BFB8}" type="slidenum">
              <a:rPr lang="en-US" smtClean="0"/>
              <a:pPr/>
              <a:t>13</a:t>
            </a:fld>
            <a:endParaRPr lang="en-US" dirty="0"/>
          </a:p>
        </p:txBody>
      </p:sp>
      <p:sp>
        <p:nvSpPr>
          <p:cNvPr id="7" name="Tekstvak 6"/>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1478727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9D49D3-DBD8-458D-0527-1BEFAE3AED77}"/>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Briefwisseling</a:t>
            </a:r>
          </a:p>
        </p:txBody>
      </p:sp>
      <p:sp>
        <p:nvSpPr>
          <p:cNvPr id="3" name="Tijdelijke aanduiding voor inhoud 2">
            <a:extLst>
              <a:ext uri="{FF2B5EF4-FFF2-40B4-BE49-F238E27FC236}">
                <a16:creationId xmlns:a16="http://schemas.microsoft.com/office/drawing/2014/main" id="{551AF412-D597-8C1D-20D8-EB84B2EBBAED}"/>
              </a:ext>
            </a:extLst>
          </p:cNvPr>
          <p:cNvSpPr>
            <a:spLocks noGrp="1"/>
          </p:cNvSpPr>
          <p:nvPr>
            <p:ph idx="1"/>
          </p:nvPr>
        </p:nvSpPr>
        <p:spPr/>
        <p:txBody>
          <a:bodyPr>
            <a:normAutofit fontScale="85000" lnSpcReduction="10000"/>
          </a:bodyPr>
          <a:lstStyle/>
          <a:p>
            <a:pPr algn="just"/>
            <a:endParaRPr lang="nl-BE" b="1" dirty="0"/>
          </a:p>
          <a:p>
            <a:pPr algn="just"/>
            <a:r>
              <a:rPr lang="nl-BE" sz="3900" b="1" dirty="0"/>
              <a:t>! Besprekingen art 112 CDA - curator</a:t>
            </a:r>
          </a:p>
          <a:p>
            <a:pPr algn="just"/>
            <a:r>
              <a:rPr lang="nl-BE" sz="3000" b="1" dirty="0"/>
              <a:t>Algemene principes: </a:t>
            </a:r>
            <a:endParaRPr lang="nl-BE" sz="3000" dirty="0"/>
          </a:p>
          <a:p>
            <a:pPr algn="just"/>
            <a:r>
              <a:rPr lang="nl-BE" sz="3000" dirty="0"/>
              <a:t>Art. 113 CDA: “De briefwisseling tussen advocaten is vertrouwelijk. Zelfs indien de advocaten het eens zijn, mag zij enkel overlegd worden met de toestemming van de stafhouder. </a:t>
            </a:r>
            <a:br>
              <a:rPr lang="nl-BE" sz="3000" dirty="0"/>
            </a:br>
            <a:r>
              <a:rPr lang="nl-BE" sz="3000" dirty="0"/>
              <a:t>Dat geldt zowel voor het gebruik in rechte als er buiten.”</a:t>
            </a:r>
          </a:p>
          <a:p>
            <a:pPr algn="just"/>
            <a:r>
              <a:rPr lang="nl-BE" sz="3000" dirty="0"/>
              <a:t> → Grondslag? Beroepsgeheim </a:t>
            </a:r>
          </a:p>
          <a:p>
            <a:endParaRPr lang="nl-BE" dirty="0"/>
          </a:p>
        </p:txBody>
      </p:sp>
      <p:sp>
        <p:nvSpPr>
          <p:cNvPr id="5" name="Tijdelijke aanduiding voor dianummer 4">
            <a:extLst>
              <a:ext uri="{FF2B5EF4-FFF2-40B4-BE49-F238E27FC236}">
                <a16:creationId xmlns:a16="http://schemas.microsoft.com/office/drawing/2014/main" id="{386614AD-DB50-7137-3503-FE44B802D2EE}"/>
              </a:ext>
            </a:extLst>
          </p:cNvPr>
          <p:cNvSpPr>
            <a:spLocks noGrp="1"/>
          </p:cNvSpPr>
          <p:nvPr>
            <p:ph type="sldNum" sz="quarter" idx="12"/>
          </p:nvPr>
        </p:nvSpPr>
        <p:spPr/>
        <p:txBody>
          <a:bodyPr>
            <a:normAutofit lnSpcReduction="10000"/>
          </a:bodyPr>
          <a:lstStyle/>
          <a:p>
            <a:fld id="{4FAB73BC-B049-4115-A692-8D63A059BFB8}" type="slidenum">
              <a:rPr lang="en-US" smtClean="0"/>
              <a:pPr/>
              <a:t>14</a:t>
            </a:fld>
            <a:endParaRPr lang="en-US" dirty="0"/>
          </a:p>
        </p:txBody>
      </p:sp>
      <p:sp>
        <p:nvSpPr>
          <p:cNvPr id="7" name="Tekstvak 6"/>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3807552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41F97E-88E2-3E3B-E292-A6F47ADC55DE}"/>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Toepassing: tussen wie ? </a:t>
            </a:r>
          </a:p>
        </p:txBody>
      </p:sp>
      <p:sp>
        <p:nvSpPr>
          <p:cNvPr id="3" name="Tijdelijke aanduiding voor inhoud 2">
            <a:extLst>
              <a:ext uri="{FF2B5EF4-FFF2-40B4-BE49-F238E27FC236}">
                <a16:creationId xmlns:a16="http://schemas.microsoft.com/office/drawing/2014/main" id="{046FF22C-69B6-6B08-0C70-934BB0844DAD}"/>
              </a:ext>
            </a:extLst>
          </p:cNvPr>
          <p:cNvSpPr>
            <a:spLocks noGrp="1"/>
          </p:cNvSpPr>
          <p:nvPr>
            <p:ph idx="1"/>
          </p:nvPr>
        </p:nvSpPr>
        <p:spPr/>
        <p:txBody>
          <a:bodyPr>
            <a:normAutofit fontScale="92500" lnSpcReduction="20000"/>
          </a:bodyPr>
          <a:lstStyle/>
          <a:p>
            <a:pPr marL="0" indent="0" algn="just">
              <a:buNone/>
            </a:pPr>
            <a:endParaRPr lang="nl-BE" sz="2000" b="1" dirty="0"/>
          </a:p>
          <a:p>
            <a:pPr marL="0" indent="0" algn="just">
              <a:buNone/>
            </a:pPr>
            <a:r>
              <a:rPr lang="nl-BE" sz="3000" b="1" dirty="0"/>
              <a:t>Enkel advocaten in België als raadsman van een partij </a:t>
            </a:r>
          </a:p>
          <a:p>
            <a:pPr marL="0" indent="0" algn="just">
              <a:buNone/>
            </a:pPr>
            <a:endParaRPr lang="nl-BE" sz="3000" b="1" dirty="0"/>
          </a:p>
          <a:p>
            <a:pPr marL="0" indent="0" algn="just">
              <a:buNone/>
            </a:pPr>
            <a:r>
              <a:rPr lang="nl-BE" sz="3000" u="sng" dirty="0"/>
              <a:t>Dus niet met :</a:t>
            </a:r>
          </a:p>
          <a:p>
            <a:pPr algn="just"/>
            <a:r>
              <a:rPr lang="nl-BE" sz="3000" dirty="0"/>
              <a:t>Buitenlandse advocaten </a:t>
            </a:r>
          </a:p>
          <a:p>
            <a:pPr algn="just"/>
            <a:r>
              <a:rPr lang="nl-BE" sz="3000" dirty="0"/>
              <a:t>Gerechtelijke mandatarissen</a:t>
            </a:r>
          </a:p>
          <a:p>
            <a:pPr algn="just"/>
            <a:r>
              <a:rPr lang="nl-BE" sz="3000" dirty="0"/>
              <a:t>Advocaat in andere hoedanigheid (syndicus,…)</a:t>
            </a:r>
          </a:p>
          <a:p>
            <a:pPr algn="just"/>
            <a:r>
              <a:rPr lang="nl-BE" sz="3000" dirty="0"/>
              <a:t>Syndicale vertegenwoordiger</a:t>
            </a:r>
          </a:p>
          <a:p>
            <a:endParaRPr lang="nl-BE" dirty="0"/>
          </a:p>
        </p:txBody>
      </p:sp>
      <p:sp>
        <p:nvSpPr>
          <p:cNvPr id="5" name="Tijdelijke aanduiding voor dianummer 4">
            <a:extLst>
              <a:ext uri="{FF2B5EF4-FFF2-40B4-BE49-F238E27FC236}">
                <a16:creationId xmlns:a16="http://schemas.microsoft.com/office/drawing/2014/main" id="{66CAC40C-8FA1-F0BE-F3CC-AB6342AE5929}"/>
              </a:ext>
            </a:extLst>
          </p:cNvPr>
          <p:cNvSpPr>
            <a:spLocks noGrp="1"/>
          </p:cNvSpPr>
          <p:nvPr>
            <p:ph type="sldNum" sz="quarter" idx="12"/>
          </p:nvPr>
        </p:nvSpPr>
        <p:spPr/>
        <p:txBody>
          <a:bodyPr>
            <a:normAutofit lnSpcReduction="10000"/>
          </a:bodyPr>
          <a:lstStyle/>
          <a:p>
            <a:fld id="{4FAB73BC-B049-4115-A692-8D63A059BFB8}" type="slidenum">
              <a:rPr lang="en-US" smtClean="0"/>
              <a:pPr/>
              <a:t>15</a:t>
            </a:fld>
            <a:endParaRPr lang="en-US" dirty="0"/>
          </a:p>
        </p:txBody>
      </p:sp>
      <p:sp>
        <p:nvSpPr>
          <p:cNvPr id="7" name="Tekstvak 6"/>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1240095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367E52-D99E-0E88-8B2B-1E8CA95CD7FA}"/>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Toepassing</a:t>
            </a:r>
          </a:p>
        </p:txBody>
      </p:sp>
      <p:sp>
        <p:nvSpPr>
          <p:cNvPr id="3" name="Tijdelijke aanduiding voor inhoud 2">
            <a:extLst>
              <a:ext uri="{FF2B5EF4-FFF2-40B4-BE49-F238E27FC236}">
                <a16:creationId xmlns:a16="http://schemas.microsoft.com/office/drawing/2014/main" id="{E53CA17C-C705-4680-D91B-128A9FEED005}"/>
              </a:ext>
            </a:extLst>
          </p:cNvPr>
          <p:cNvSpPr>
            <a:spLocks noGrp="1"/>
          </p:cNvSpPr>
          <p:nvPr>
            <p:ph idx="1"/>
          </p:nvPr>
        </p:nvSpPr>
        <p:spPr>
          <a:xfrm>
            <a:off x="1261872" y="1828800"/>
            <a:ext cx="9412164" cy="4351337"/>
          </a:xfrm>
        </p:spPr>
        <p:txBody>
          <a:bodyPr/>
          <a:lstStyle/>
          <a:p>
            <a:pPr algn="just"/>
            <a:endParaRPr lang="nl-BE" sz="2000" dirty="0"/>
          </a:p>
          <a:p>
            <a:pPr algn="just"/>
            <a:endParaRPr lang="nl-BE" sz="2000" dirty="0"/>
          </a:p>
          <a:p>
            <a:pPr algn="just"/>
            <a:r>
              <a:rPr lang="nl-BE" sz="3000" dirty="0"/>
              <a:t>Diverse soorten bestemmelingen: OFFICIEEL</a:t>
            </a:r>
          </a:p>
          <a:p>
            <a:pPr algn="just"/>
            <a:endParaRPr lang="nl-BE" sz="3000" dirty="0"/>
          </a:p>
          <a:p>
            <a:pPr algn="just"/>
            <a:r>
              <a:rPr lang="nl-BE" sz="3000" dirty="0"/>
              <a:t>Bijlagen bij vertrouwelijke briefwisseling: VERTROUWELIJK</a:t>
            </a:r>
          </a:p>
          <a:p>
            <a:endParaRPr lang="nl-BE" dirty="0"/>
          </a:p>
        </p:txBody>
      </p:sp>
      <p:sp>
        <p:nvSpPr>
          <p:cNvPr id="5" name="Tijdelijke aanduiding voor dianummer 4">
            <a:extLst>
              <a:ext uri="{FF2B5EF4-FFF2-40B4-BE49-F238E27FC236}">
                <a16:creationId xmlns:a16="http://schemas.microsoft.com/office/drawing/2014/main" id="{FAED54C4-97DE-FCEA-272F-53FCAF7B9237}"/>
              </a:ext>
            </a:extLst>
          </p:cNvPr>
          <p:cNvSpPr>
            <a:spLocks noGrp="1"/>
          </p:cNvSpPr>
          <p:nvPr>
            <p:ph type="sldNum" sz="quarter" idx="12"/>
          </p:nvPr>
        </p:nvSpPr>
        <p:spPr/>
        <p:txBody>
          <a:bodyPr>
            <a:normAutofit lnSpcReduction="10000"/>
          </a:bodyPr>
          <a:lstStyle/>
          <a:p>
            <a:fld id="{4FAB73BC-B049-4115-A692-8D63A059BFB8}" type="slidenum">
              <a:rPr lang="en-US" smtClean="0"/>
              <a:pPr/>
              <a:t>16</a:t>
            </a:fld>
            <a:endParaRPr lang="en-US" dirty="0"/>
          </a:p>
        </p:txBody>
      </p:sp>
      <p:sp>
        <p:nvSpPr>
          <p:cNvPr id="7" name="Tekstvak 6"/>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6773802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3AA9AB-2E17-5780-B19C-BD006ABAF97D}"/>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Drager ?</a:t>
            </a:r>
          </a:p>
        </p:txBody>
      </p:sp>
      <p:sp>
        <p:nvSpPr>
          <p:cNvPr id="3" name="Tijdelijke aanduiding voor inhoud 2">
            <a:extLst>
              <a:ext uri="{FF2B5EF4-FFF2-40B4-BE49-F238E27FC236}">
                <a16:creationId xmlns:a16="http://schemas.microsoft.com/office/drawing/2014/main" id="{D573C702-6846-0392-00AB-CB4829FFA69D}"/>
              </a:ext>
            </a:extLst>
          </p:cNvPr>
          <p:cNvSpPr>
            <a:spLocks noGrp="1"/>
          </p:cNvSpPr>
          <p:nvPr>
            <p:ph idx="1"/>
          </p:nvPr>
        </p:nvSpPr>
        <p:spPr/>
        <p:txBody>
          <a:bodyPr>
            <a:normAutofit fontScale="92500" lnSpcReduction="10000"/>
          </a:bodyPr>
          <a:lstStyle/>
          <a:p>
            <a:pPr marL="0" indent="0" algn="just">
              <a:buNone/>
            </a:pPr>
            <a:endParaRPr lang="nl-BE" dirty="0"/>
          </a:p>
          <a:p>
            <a:pPr marL="0" indent="0" algn="just">
              <a:buNone/>
            </a:pPr>
            <a:endParaRPr lang="nl-BE" dirty="0"/>
          </a:p>
          <a:p>
            <a:pPr marL="0" indent="0" algn="just">
              <a:buNone/>
            </a:pPr>
            <a:r>
              <a:rPr lang="nl-BE" sz="3000" dirty="0"/>
              <a:t>CDA (afd. III, 2.4) Het overleggen van briefwisseling tussen advocaten </a:t>
            </a:r>
          </a:p>
          <a:p>
            <a:pPr marL="0" indent="0" algn="just">
              <a:buNone/>
            </a:pPr>
            <a:endParaRPr lang="nl-BE" sz="3000" dirty="0"/>
          </a:p>
          <a:p>
            <a:pPr marL="0" indent="0" algn="just">
              <a:buNone/>
            </a:pPr>
            <a:r>
              <a:rPr lang="nl-BE" sz="3000" dirty="0"/>
              <a:t>→ Uiteraard alle dragers  ! </a:t>
            </a:r>
          </a:p>
          <a:p>
            <a:pPr marL="0" indent="0" algn="just">
              <a:buNone/>
            </a:pPr>
            <a:endParaRPr lang="nl-BE" sz="3000" dirty="0"/>
          </a:p>
          <a:p>
            <a:pPr marL="0" indent="0" algn="just">
              <a:buNone/>
            </a:pPr>
            <a:r>
              <a:rPr lang="nl-BE" sz="3000" dirty="0"/>
              <a:t>Voorstel : aanpassing van het reglement tot “communicatie” </a:t>
            </a:r>
          </a:p>
          <a:p>
            <a:pPr marL="0" indent="0">
              <a:buNone/>
            </a:pPr>
            <a:endParaRPr lang="nl-BE" dirty="0">
              <a:latin typeface="Calibri" panose="020F0502020204030204" pitchFamily="34" charset="0"/>
              <a:ea typeface="Calibri" panose="020F0502020204030204" pitchFamily="34" charset="0"/>
              <a:cs typeface="Calibri" panose="020F0502020204030204" pitchFamily="34" charset="0"/>
            </a:endParaRPr>
          </a:p>
          <a:p>
            <a:endParaRPr lang="nl-BE" dirty="0"/>
          </a:p>
        </p:txBody>
      </p:sp>
      <p:sp>
        <p:nvSpPr>
          <p:cNvPr id="5" name="Tijdelijke aanduiding voor dianummer 4">
            <a:extLst>
              <a:ext uri="{FF2B5EF4-FFF2-40B4-BE49-F238E27FC236}">
                <a16:creationId xmlns:a16="http://schemas.microsoft.com/office/drawing/2014/main" id="{880E1D6E-A855-C10D-3360-6292D4721F33}"/>
              </a:ext>
            </a:extLst>
          </p:cNvPr>
          <p:cNvSpPr>
            <a:spLocks noGrp="1"/>
          </p:cNvSpPr>
          <p:nvPr>
            <p:ph type="sldNum" sz="quarter" idx="12"/>
          </p:nvPr>
        </p:nvSpPr>
        <p:spPr/>
        <p:txBody>
          <a:bodyPr>
            <a:normAutofit lnSpcReduction="10000"/>
          </a:bodyPr>
          <a:lstStyle/>
          <a:p>
            <a:fld id="{4FAB73BC-B049-4115-A692-8D63A059BFB8}" type="slidenum">
              <a:rPr lang="en-US" smtClean="0"/>
              <a:pPr/>
              <a:t>17</a:t>
            </a:fld>
            <a:endParaRPr lang="en-US" dirty="0"/>
          </a:p>
        </p:txBody>
      </p:sp>
      <p:sp>
        <p:nvSpPr>
          <p:cNvPr id="7" name="Tekstvak 6"/>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8247122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23CE50-05D3-8C70-226D-7493185C32DB}"/>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Uitzonderingen</a:t>
            </a:r>
          </a:p>
        </p:txBody>
      </p:sp>
      <p:sp>
        <p:nvSpPr>
          <p:cNvPr id="3" name="Tijdelijke aanduiding voor inhoud 2">
            <a:extLst>
              <a:ext uri="{FF2B5EF4-FFF2-40B4-BE49-F238E27FC236}">
                <a16:creationId xmlns:a16="http://schemas.microsoft.com/office/drawing/2014/main" id="{CCADBFFD-6F53-B81F-72B5-1A8C6DD9EC2E}"/>
              </a:ext>
            </a:extLst>
          </p:cNvPr>
          <p:cNvSpPr>
            <a:spLocks noGrp="1"/>
          </p:cNvSpPr>
          <p:nvPr>
            <p:ph idx="1"/>
          </p:nvPr>
        </p:nvSpPr>
        <p:spPr>
          <a:xfrm>
            <a:off x="1261872" y="2117725"/>
            <a:ext cx="8595360" cy="4351337"/>
          </a:xfrm>
        </p:spPr>
        <p:txBody>
          <a:bodyPr/>
          <a:lstStyle/>
          <a:p>
            <a:pPr algn="just"/>
            <a:r>
              <a:rPr lang="nl-BE" sz="3000" dirty="0"/>
              <a:t>Art. 114 CDA: “</a:t>
            </a:r>
            <a:r>
              <a:rPr lang="nl-BE" sz="3000" i="1" dirty="0"/>
              <a:t>Deze verliezen hun vertrouwelijk karakter, zodat ze zonder toelating van de stafhouder overlegd mogen worden.” </a:t>
            </a:r>
          </a:p>
          <a:p>
            <a:pPr algn="just"/>
            <a:endParaRPr lang="nl-BE" sz="3000" dirty="0"/>
          </a:p>
          <a:p>
            <a:pPr algn="just"/>
            <a:r>
              <a:rPr lang="nl-BE" sz="3000" dirty="0"/>
              <a:t>STRIKTE INTERPRETATIE</a:t>
            </a:r>
          </a:p>
          <a:p>
            <a:endParaRPr lang="nl-BE" dirty="0"/>
          </a:p>
        </p:txBody>
      </p:sp>
      <p:sp>
        <p:nvSpPr>
          <p:cNvPr id="5" name="Tijdelijke aanduiding voor dianummer 4">
            <a:extLst>
              <a:ext uri="{FF2B5EF4-FFF2-40B4-BE49-F238E27FC236}">
                <a16:creationId xmlns:a16="http://schemas.microsoft.com/office/drawing/2014/main" id="{D2F8F077-D26A-4DD8-B7CE-F52C12993864}"/>
              </a:ext>
            </a:extLst>
          </p:cNvPr>
          <p:cNvSpPr>
            <a:spLocks noGrp="1"/>
          </p:cNvSpPr>
          <p:nvPr>
            <p:ph type="sldNum" sz="quarter" idx="12"/>
          </p:nvPr>
        </p:nvSpPr>
        <p:spPr/>
        <p:txBody>
          <a:bodyPr>
            <a:normAutofit lnSpcReduction="10000"/>
          </a:bodyPr>
          <a:lstStyle/>
          <a:p>
            <a:fld id="{4FAB73BC-B049-4115-A692-8D63A059BFB8}" type="slidenum">
              <a:rPr lang="en-US" smtClean="0"/>
              <a:pPr/>
              <a:t>18</a:t>
            </a:fld>
            <a:endParaRPr lang="en-US" dirty="0"/>
          </a:p>
        </p:txBody>
      </p:sp>
      <p:sp>
        <p:nvSpPr>
          <p:cNvPr id="7" name="Tekstvak 6"/>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22304381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701B38-5ECD-4529-85C5-99D6BBD3DAA5}"/>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Uitzondering § 1</a:t>
            </a:r>
          </a:p>
        </p:txBody>
      </p:sp>
      <p:sp>
        <p:nvSpPr>
          <p:cNvPr id="3" name="Tijdelijke aanduiding voor inhoud 2">
            <a:extLst>
              <a:ext uri="{FF2B5EF4-FFF2-40B4-BE49-F238E27FC236}">
                <a16:creationId xmlns:a16="http://schemas.microsoft.com/office/drawing/2014/main" id="{23627650-901F-E461-0EED-12256392865E}"/>
              </a:ext>
            </a:extLst>
          </p:cNvPr>
          <p:cNvSpPr>
            <a:spLocks noGrp="1"/>
          </p:cNvSpPr>
          <p:nvPr>
            <p:ph idx="1"/>
          </p:nvPr>
        </p:nvSpPr>
        <p:spPr>
          <a:xfrm>
            <a:off x="1261872" y="2036306"/>
            <a:ext cx="8595360" cy="4351337"/>
          </a:xfrm>
        </p:spPr>
        <p:txBody>
          <a:bodyPr/>
          <a:lstStyle/>
          <a:p>
            <a:pPr marL="0" indent="0" algn="just">
              <a:buNone/>
            </a:pPr>
            <a:endParaRPr lang="nl-BE" sz="2000" dirty="0"/>
          </a:p>
          <a:p>
            <a:pPr marL="0" indent="0" algn="just">
              <a:buNone/>
            </a:pPr>
            <a:r>
              <a:rPr lang="nl-BE" sz="3000" dirty="0"/>
              <a:t>Elke mededeling die een akte van rechtspleging uitmaakt of vervangt </a:t>
            </a:r>
          </a:p>
          <a:p>
            <a:pPr marL="0" indent="0" algn="just">
              <a:buNone/>
            </a:pPr>
            <a:r>
              <a:rPr lang="nl-BE" sz="3000" dirty="0"/>
              <a:t> = proceshandeling uitmaken of vervangen</a:t>
            </a:r>
          </a:p>
          <a:p>
            <a:pPr marL="0" indent="0" algn="just">
              <a:buNone/>
            </a:pPr>
            <a:endParaRPr lang="nl-BE" sz="3000" dirty="0"/>
          </a:p>
          <a:p>
            <a:pPr marL="0" indent="0" algn="just">
              <a:buNone/>
            </a:pPr>
            <a:r>
              <a:rPr lang="nl-BE" sz="3000" dirty="0"/>
              <a:t>? Stukken, berusting, conclusies, afrekening </a:t>
            </a:r>
          </a:p>
          <a:p>
            <a:pPr marL="0" indent="0" algn="just">
              <a:buNone/>
            </a:pPr>
            <a:r>
              <a:rPr lang="nl-BE" sz="3000" dirty="0"/>
              <a:t>!!!! Geen andere mededelingen </a:t>
            </a:r>
          </a:p>
          <a:p>
            <a:endParaRPr lang="nl-BE" dirty="0"/>
          </a:p>
        </p:txBody>
      </p:sp>
      <p:sp>
        <p:nvSpPr>
          <p:cNvPr id="5" name="Tijdelijke aanduiding voor dianummer 4">
            <a:extLst>
              <a:ext uri="{FF2B5EF4-FFF2-40B4-BE49-F238E27FC236}">
                <a16:creationId xmlns:a16="http://schemas.microsoft.com/office/drawing/2014/main" id="{DD19FD62-F1BB-399D-D17E-4B8EF16753CB}"/>
              </a:ext>
            </a:extLst>
          </p:cNvPr>
          <p:cNvSpPr>
            <a:spLocks noGrp="1"/>
          </p:cNvSpPr>
          <p:nvPr>
            <p:ph type="sldNum" sz="quarter" idx="12"/>
          </p:nvPr>
        </p:nvSpPr>
        <p:spPr/>
        <p:txBody>
          <a:bodyPr>
            <a:normAutofit lnSpcReduction="10000"/>
          </a:bodyPr>
          <a:lstStyle/>
          <a:p>
            <a:fld id="{4FAB73BC-B049-4115-A692-8D63A059BFB8}" type="slidenum">
              <a:rPr lang="en-US" smtClean="0"/>
              <a:pPr/>
              <a:t>19</a:t>
            </a:fld>
            <a:endParaRPr lang="en-US" dirty="0"/>
          </a:p>
        </p:txBody>
      </p:sp>
      <p:sp>
        <p:nvSpPr>
          <p:cNvPr id="7" name="Tekstvak 6"/>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37117480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DCBACA-3C19-E727-63A7-B790C6EA54CD}"/>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Inhoud</a:t>
            </a:r>
          </a:p>
        </p:txBody>
      </p:sp>
      <p:sp>
        <p:nvSpPr>
          <p:cNvPr id="3" name="Tijdelijke aanduiding voor inhoud 2">
            <a:extLst>
              <a:ext uri="{FF2B5EF4-FFF2-40B4-BE49-F238E27FC236}">
                <a16:creationId xmlns:a16="http://schemas.microsoft.com/office/drawing/2014/main" id="{245AF87A-76AC-EFED-BDF8-D1BF77C5AA68}"/>
              </a:ext>
            </a:extLst>
          </p:cNvPr>
          <p:cNvSpPr>
            <a:spLocks noGrp="1"/>
          </p:cNvSpPr>
          <p:nvPr>
            <p:ph idx="1"/>
          </p:nvPr>
        </p:nvSpPr>
        <p:spPr/>
        <p:txBody>
          <a:bodyPr>
            <a:normAutofit/>
          </a:bodyPr>
          <a:lstStyle/>
          <a:p>
            <a:pPr algn="just"/>
            <a:r>
              <a:rPr lang="nl-BE" sz="3000" dirty="0"/>
              <a:t>Wettelijk kader</a:t>
            </a:r>
          </a:p>
          <a:p>
            <a:pPr algn="just"/>
            <a:r>
              <a:rPr lang="nl-BE" sz="3000" dirty="0"/>
              <a:t>Insolventiewetgeving</a:t>
            </a:r>
          </a:p>
          <a:p>
            <a:pPr algn="just"/>
            <a:r>
              <a:rPr lang="nl-BE" sz="3000" dirty="0"/>
              <a:t>Codex Deontologie Advocaten (CDA) </a:t>
            </a:r>
          </a:p>
          <a:p>
            <a:pPr algn="just"/>
            <a:r>
              <a:rPr lang="nl-BE" sz="3000" dirty="0"/>
              <a:t>Briefwisseling</a:t>
            </a:r>
          </a:p>
          <a:p>
            <a:pPr algn="just"/>
            <a:r>
              <a:rPr lang="nl-BE" sz="3000" dirty="0"/>
              <a:t>Extra </a:t>
            </a:r>
          </a:p>
          <a:p>
            <a:pPr algn="just"/>
            <a:r>
              <a:rPr lang="nl-BE" sz="3000" dirty="0"/>
              <a:t>Vragen </a:t>
            </a:r>
          </a:p>
        </p:txBody>
      </p:sp>
      <p:sp>
        <p:nvSpPr>
          <p:cNvPr id="5" name="Tijdelijke aanduiding voor dianummer 4">
            <a:extLst>
              <a:ext uri="{FF2B5EF4-FFF2-40B4-BE49-F238E27FC236}">
                <a16:creationId xmlns:a16="http://schemas.microsoft.com/office/drawing/2014/main" id="{7B353717-E6AC-0D26-B953-07B90742E577}"/>
              </a:ext>
            </a:extLst>
          </p:cNvPr>
          <p:cNvSpPr>
            <a:spLocks noGrp="1"/>
          </p:cNvSpPr>
          <p:nvPr>
            <p:ph type="sldNum" sz="quarter" idx="12"/>
          </p:nvPr>
        </p:nvSpPr>
        <p:spPr/>
        <p:txBody>
          <a:bodyPr>
            <a:normAutofit lnSpcReduction="10000"/>
          </a:bodyPr>
          <a:lstStyle/>
          <a:p>
            <a:fld id="{4FAB73BC-B049-4115-A692-8D63A059BFB8}" type="slidenum">
              <a:rPr lang="en-US" smtClean="0"/>
              <a:pPr/>
              <a:t>2</a:t>
            </a:fld>
            <a:endParaRPr lang="en-US" dirty="0"/>
          </a:p>
        </p:txBody>
      </p:sp>
      <p:sp>
        <p:nvSpPr>
          <p:cNvPr id="7" name="Tekstvak 6"/>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16647162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38DEDA-BCD9-4169-9074-4E435B6D3918}"/>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Quid de ingebrekestelling? </a:t>
            </a:r>
          </a:p>
        </p:txBody>
      </p:sp>
      <p:sp>
        <p:nvSpPr>
          <p:cNvPr id="3" name="Tijdelijke aanduiding voor inhoud 2">
            <a:extLst>
              <a:ext uri="{FF2B5EF4-FFF2-40B4-BE49-F238E27FC236}">
                <a16:creationId xmlns:a16="http://schemas.microsoft.com/office/drawing/2014/main" id="{4E67484C-60E7-3639-9C68-A62DDBA1AD81}"/>
              </a:ext>
            </a:extLst>
          </p:cNvPr>
          <p:cNvSpPr>
            <a:spLocks noGrp="1"/>
          </p:cNvSpPr>
          <p:nvPr>
            <p:ph idx="1"/>
          </p:nvPr>
        </p:nvSpPr>
        <p:spPr>
          <a:xfrm>
            <a:off x="1261872" y="2117725"/>
            <a:ext cx="8595360" cy="4351337"/>
          </a:xfrm>
        </p:spPr>
        <p:txBody>
          <a:bodyPr>
            <a:normAutofit lnSpcReduction="10000"/>
          </a:bodyPr>
          <a:lstStyle/>
          <a:p>
            <a:pPr marL="0" indent="0" algn="just">
              <a:buNone/>
            </a:pPr>
            <a:r>
              <a:rPr lang="nl-BE" sz="3000" dirty="0"/>
              <a:t>Dit is geen akte van rechtspleging van procedure maar van MATERIEEL RECHT </a:t>
            </a:r>
          </a:p>
          <a:p>
            <a:pPr algn="just"/>
            <a:endParaRPr lang="nl-BE" sz="3000" dirty="0"/>
          </a:p>
          <a:p>
            <a:pPr marL="0" indent="0" algn="just">
              <a:buNone/>
            </a:pPr>
            <a:r>
              <a:rPr lang="nl-BE" sz="3000" dirty="0"/>
              <a:t>Initiatief AV OVB: onder strikte voorwaarden een ingebrekestelling te verzenden aan een wederpartij. </a:t>
            </a:r>
          </a:p>
          <a:p>
            <a:pPr marL="0" indent="0" algn="just">
              <a:buNone/>
            </a:pPr>
            <a:r>
              <a:rPr lang="nl-BE" sz="3000" dirty="0"/>
              <a:t> </a:t>
            </a:r>
          </a:p>
          <a:p>
            <a:pPr marL="0" indent="0" algn="just">
              <a:buNone/>
            </a:pPr>
            <a:r>
              <a:rPr lang="nl-BE" sz="3000" dirty="0"/>
              <a:t>(OBFG) </a:t>
            </a:r>
          </a:p>
          <a:p>
            <a:endParaRPr lang="nl-BE" dirty="0"/>
          </a:p>
        </p:txBody>
      </p:sp>
      <p:sp>
        <p:nvSpPr>
          <p:cNvPr id="5" name="Tijdelijke aanduiding voor dianummer 4">
            <a:extLst>
              <a:ext uri="{FF2B5EF4-FFF2-40B4-BE49-F238E27FC236}">
                <a16:creationId xmlns:a16="http://schemas.microsoft.com/office/drawing/2014/main" id="{5F211396-49E9-1C9C-39DD-B31EDC0C7E41}"/>
              </a:ext>
            </a:extLst>
          </p:cNvPr>
          <p:cNvSpPr>
            <a:spLocks noGrp="1"/>
          </p:cNvSpPr>
          <p:nvPr>
            <p:ph type="sldNum" sz="quarter" idx="12"/>
          </p:nvPr>
        </p:nvSpPr>
        <p:spPr/>
        <p:txBody>
          <a:bodyPr>
            <a:normAutofit lnSpcReduction="10000"/>
          </a:bodyPr>
          <a:lstStyle/>
          <a:p>
            <a:fld id="{4FAB73BC-B049-4115-A692-8D63A059BFB8}" type="slidenum">
              <a:rPr lang="en-US" smtClean="0"/>
              <a:pPr/>
              <a:t>20</a:t>
            </a:fld>
            <a:endParaRPr lang="en-US" dirty="0"/>
          </a:p>
        </p:txBody>
      </p:sp>
      <p:sp>
        <p:nvSpPr>
          <p:cNvPr id="7" name="Tekstvak 6"/>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32169559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kstvak 12"/>
          <p:cNvSpPr txBox="1"/>
          <p:nvPr/>
        </p:nvSpPr>
        <p:spPr>
          <a:xfrm rot="20034101">
            <a:off x="1209086" y="3579889"/>
            <a:ext cx="8084322" cy="369332"/>
          </a:xfrm>
          <a:prstGeom prst="rect">
            <a:avLst/>
          </a:prstGeom>
          <a:noFill/>
        </p:spPr>
        <p:txBody>
          <a:bodyPr wrap="square" rtlCol="0">
            <a:prstTxWarp prst="textPlain">
              <a:avLst/>
            </a:prstTxWarp>
            <a:spAutoFit/>
          </a:bodyPr>
          <a:lstStyle/>
          <a:p>
            <a:r>
              <a:rPr lang="nl-BE" dirty="0">
                <a:solidFill>
                  <a:schemeClr val="tx2">
                    <a:lumMod val="20000"/>
                    <a:lumOff val="80000"/>
                  </a:schemeClr>
                </a:solidFill>
              </a:rPr>
              <a:t>NOG NIET VAN TOEPASSING</a:t>
            </a:r>
          </a:p>
        </p:txBody>
      </p:sp>
      <p:sp>
        <p:nvSpPr>
          <p:cNvPr id="2" name="Titel 1">
            <a:extLst>
              <a:ext uri="{FF2B5EF4-FFF2-40B4-BE49-F238E27FC236}">
                <a16:creationId xmlns:a16="http://schemas.microsoft.com/office/drawing/2014/main" id="{C09B68A3-C5AA-8500-32DA-A1648010FEEE}"/>
              </a:ext>
            </a:extLst>
          </p:cNvPr>
          <p:cNvSpPr>
            <a:spLocks noGrp="1"/>
          </p:cNvSpPr>
          <p:nvPr>
            <p:ph type="title"/>
          </p:nvPr>
        </p:nvSpPr>
        <p:spPr>
          <a:xfrm>
            <a:off x="932378" y="387621"/>
            <a:ext cx="9692640" cy="1325562"/>
          </a:xfrm>
        </p:spPr>
        <p:txBody>
          <a:bodyPr>
            <a:normAutofit/>
          </a:bodyPr>
          <a:lstStyle/>
          <a:p>
            <a:r>
              <a:rPr lang="nl-BE" sz="4900" dirty="0">
                <a:solidFill>
                  <a:schemeClr val="accent1">
                    <a:lumMod val="75000"/>
                  </a:schemeClr>
                </a:solidFill>
                <a:effectLst>
                  <a:outerShdw blurRad="38100" dist="38100" dir="2700000" algn="tl">
                    <a:srgbClr val="000000">
                      <a:alpha val="43137"/>
                    </a:srgbClr>
                  </a:outerShdw>
                </a:effectLst>
              </a:rPr>
              <a:t>Voorstel wijziging - art. 114 CDA </a:t>
            </a:r>
            <a:endParaRPr lang="nl-BE" sz="1800" dirty="0">
              <a:solidFill>
                <a:schemeClr val="accent1">
                  <a:lumMod val="75000"/>
                </a:schemeClr>
              </a:solidFill>
            </a:endParaRPr>
          </a:p>
        </p:txBody>
      </p:sp>
      <p:sp>
        <p:nvSpPr>
          <p:cNvPr id="3" name="Tijdelijke aanduiding voor inhoud 2">
            <a:extLst>
              <a:ext uri="{FF2B5EF4-FFF2-40B4-BE49-F238E27FC236}">
                <a16:creationId xmlns:a16="http://schemas.microsoft.com/office/drawing/2014/main" id="{C3639DF3-17E2-60AA-2796-24D7037F8D78}"/>
              </a:ext>
            </a:extLst>
          </p:cNvPr>
          <p:cNvSpPr>
            <a:spLocks noGrp="1"/>
          </p:cNvSpPr>
          <p:nvPr>
            <p:ph sz="half" idx="1"/>
          </p:nvPr>
        </p:nvSpPr>
        <p:spPr>
          <a:xfrm>
            <a:off x="903116" y="2241850"/>
            <a:ext cx="9751163" cy="4145793"/>
          </a:xfrm>
        </p:spPr>
        <p:txBody>
          <a:bodyPr>
            <a:normAutofit fontScale="70000" lnSpcReduction="20000"/>
          </a:bodyPr>
          <a:lstStyle/>
          <a:p>
            <a:pPr marL="0" indent="0" algn="just">
              <a:buNone/>
            </a:pPr>
            <a:r>
              <a:rPr lang="nl-BE" sz="3600" dirty="0"/>
              <a:t>Het wordt uitzonderlijk toegelaten dat de advocaat zich rechtstreeks richt tot de partij, van wie hij weet dat ze in die zaak wordt bijgestaan door een advocaat, onder de volgende voorwaarden</a:t>
            </a:r>
          </a:p>
          <a:p>
            <a:pPr marL="514350" indent="-514350" algn="just">
              <a:buFont typeface="+mj-lt"/>
              <a:buAutoNum type="arabicPeriod"/>
            </a:pPr>
            <a:r>
              <a:rPr lang="nl-BE" sz="3600" dirty="0"/>
              <a:t>Deze mededeling vermeldt uitdrukkelijk dat het om een ingebrekestelling gaat</a:t>
            </a:r>
          </a:p>
          <a:p>
            <a:pPr marL="514350" indent="-514350" algn="just">
              <a:buFont typeface="+mj-lt"/>
              <a:buAutoNum type="arabicPeriod"/>
            </a:pPr>
            <a:r>
              <a:rPr lang="nl-BE" sz="3600" dirty="0"/>
              <a:t>Deze mededeling beperkt zich tot de ingebrekestelling</a:t>
            </a:r>
          </a:p>
          <a:p>
            <a:pPr marL="514350" indent="-514350" algn="just">
              <a:buFont typeface="+mj-lt"/>
              <a:buAutoNum type="arabicPeriod"/>
            </a:pPr>
            <a:r>
              <a:rPr lang="nl-BE" sz="3600" dirty="0"/>
              <a:t>Het doel van de ingebrekestelling beperkt zich tot het veroorzaken van rechtsgevolgen</a:t>
            </a:r>
          </a:p>
          <a:p>
            <a:pPr marL="514350" indent="-514350" algn="just">
              <a:buFont typeface="+mj-lt"/>
              <a:buAutoNum type="arabicPeriod"/>
            </a:pPr>
            <a:r>
              <a:rPr lang="nl-BE" sz="3600" dirty="0"/>
              <a:t>Dezelfde rechtsgevolgen kunnen niet worden bereikt middels een officiële communicatie tussen de advocaten </a:t>
            </a:r>
          </a:p>
          <a:p>
            <a:endParaRPr lang="nl-BE" dirty="0"/>
          </a:p>
        </p:txBody>
      </p:sp>
      <p:sp>
        <p:nvSpPr>
          <p:cNvPr id="6" name="Tijdelijke aanduiding voor dianummer 5">
            <a:extLst>
              <a:ext uri="{FF2B5EF4-FFF2-40B4-BE49-F238E27FC236}">
                <a16:creationId xmlns:a16="http://schemas.microsoft.com/office/drawing/2014/main" id="{82AF5B47-0859-C9FA-FB0D-69687C4D912C}"/>
              </a:ext>
            </a:extLst>
          </p:cNvPr>
          <p:cNvSpPr>
            <a:spLocks noGrp="1"/>
          </p:cNvSpPr>
          <p:nvPr>
            <p:ph type="sldNum" sz="quarter" idx="12"/>
          </p:nvPr>
        </p:nvSpPr>
        <p:spPr/>
        <p:txBody>
          <a:bodyPr>
            <a:normAutofit lnSpcReduction="10000"/>
          </a:bodyPr>
          <a:lstStyle/>
          <a:p>
            <a:fld id="{4FAB73BC-B049-4115-A692-8D63A059BFB8}" type="slidenum">
              <a:rPr lang="en-US" smtClean="0"/>
              <a:pPr/>
              <a:t>21</a:t>
            </a:fld>
            <a:endParaRPr lang="en-US" dirty="0"/>
          </a:p>
        </p:txBody>
      </p:sp>
      <p:sp>
        <p:nvSpPr>
          <p:cNvPr id="10" name="Tekstvak 9"/>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2509984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kstvak 8"/>
          <p:cNvSpPr txBox="1"/>
          <p:nvPr/>
        </p:nvSpPr>
        <p:spPr>
          <a:xfrm rot="20034101">
            <a:off x="1055177" y="3802448"/>
            <a:ext cx="8084322" cy="369332"/>
          </a:xfrm>
          <a:prstGeom prst="rect">
            <a:avLst/>
          </a:prstGeom>
          <a:noFill/>
        </p:spPr>
        <p:txBody>
          <a:bodyPr wrap="square" rtlCol="0">
            <a:prstTxWarp prst="textPlain">
              <a:avLst/>
            </a:prstTxWarp>
            <a:spAutoFit/>
          </a:bodyPr>
          <a:lstStyle/>
          <a:p>
            <a:r>
              <a:rPr lang="nl-BE" dirty="0">
                <a:solidFill>
                  <a:schemeClr val="tx2">
                    <a:lumMod val="20000"/>
                    <a:lumOff val="80000"/>
                  </a:schemeClr>
                </a:solidFill>
              </a:rPr>
              <a:t>NOG NIET VAN TOEPASSING</a:t>
            </a:r>
          </a:p>
        </p:txBody>
      </p:sp>
      <p:sp>
        <p:nvSpPr>
          <p:cNvPr id="2" name="Titel 1">
            <a:extLst>
              <a:ext uri="{FF2B5EF4-FFF2-40B4-BE49-F238E27FC236}">
                <a16:creationId xmlns:a16="http://schemas.microsoft.com/office/drawing/2014/main" id="{C09B68A3-C5AA-8500-32DA-A1648010FEEE}"/>
              </a:ext>
            </a:extLst>
          </p:cNvPr>
          <p:cNvSpPr>
            <a:spLocks noGrp="1"/>
          </p:cNvSpPr>
          <p:nvPr>
            <p:ph type="title"/>
          </p:nvPr>
        </p:nvSpPr>
        <p:spPr>
          <a:xfrm>
            <a:off x="1128045" y="388938"/>
            <a:ext cx="9692640" cy="1325562"/>
          </a:xfrm>
        </p:spPr>
        <p:txBody>
          <a:bodyPr>
            <a:normAutofit/>
          </a:bodyPr>
          <a:lstStyle/>
          <a:p>
            <a:r>
              <a:rPr lang="nl-BE" sz="4900" dirty="0">
                <a:solidFill>
                  <a:schemeClr val="accent1">
                    <a:lumMod val="75000"/>
                  </a:schemeClr>
                </a:solidFill>
                <a:effectLst>
                  <a:outerShdw blurRad="38100" dist="38100" dir="2700000" algn="tl">
                    <a:srgbClr val="000000">
                      <a:alpha val="43137"/>
                    </a:srgbClr>
                  </a:outerShdw>
                </a:effectLst>
              </a:rPr>
              <a:t>Voorstel wijziging - art. 114 CDA </a:t>
            </a:r>
            <a:endParaRPr lang="nl-BE" sz="1800" dirty="0">
              <a:solidFill>
                <a:schemeClr val="accent1">
                  <a:lumMod val="75000"/>
                </a:schemeClr>
              </a:solidFill>
            </a:endParaRPr>
          </a:p>
        </p:txBody>
      </p:sp>
      <p:sp>
        <p:nvSpPr>
          <p:cNvPr id="4" name="Tijdelijke aanduiding voor inhoud 3">
            <a:extLst>
              <a:ext uri="{FF2B5EF4-FFF2-40B4-BE49-F238E27FC236}">
                <a16:creationId xmlns:a16="http://schemas.microsoft.com/office/drawing/2014/main" id="{152CE736-98B3-4E99-BF70-8DC941E8CB3C}"/>
              </a:ext>
            </a:extLst>
          </p:cNvPr>
          <p:cNvSpPr>
            <a:spLocks noGrp="1"/>
          </p:cNvSpPr>
          <p:nvPr>
            <p:ph sz="half" idx="2"/>
          </p:nvPr>
        </p:nvSpPr>
        <p:spPr>
          <a:xfrm>
            <a:off x="1128045" y="2280810"/>
            <a:ext cx="8530412" cy="3795860"/>
          </a:xfrm>
        </p:spPr>
        <p:txBody>
          <a:bodyPr>
            <a:normAutofit fontScale="92500"/>
          </a:bodyPr>
          <a:lstStyle/>
          <a:p>
            <a:pPr marL="0" indent="0" algn="just">
              <a:buNone/>
            </a:pPr>
            <a:r>
              <a:rPr lang="nl-BE" sz="3000" dirty="0"/>
              <a:t>De communicatie moet bovendien uitdrukkelijk vermelden dat de bestemmeling verzocht wordt om zijn raadsman meteen in kennis te stellen en moet eveneens vermelden dat de raadsman meteen een kopie ontvangt.</a:t>
            </a:r>
          </a:p>
          <a:p>
            <a:pPr marL="0" indent="0" algn="just">
              <a:buNone/>
            </a:pPr>
            <a:r>
              <a:rPr lang="nl-BE" sz="3000" dirty="0"/>
              <a:t>Uiterlijk gelijktijdig met deze ingebrekestelling, dient de verzendende advocaat aan de advocaat van de bestemmeling een kopie te bezorgen</a:t>
            </a:r>
            <a:r>
              <a:rPr lang="nl-BE" sz="2000" dirty="0"/>
              <a:t>.</a:t>
            </a:r>
          </a:p>
          <a:p>
            <a:endParaRPr lang="nl-BE" sz="2000" i="1" dirty="0">
              <a:solidFill>
                <a:srgbClr val="FF0000"/>
              </a:solidFill>
            </a:endParaRPr>
          </a:p>
          <a:p>
            <a:endParaRPr lang="nl-BE" dirty="0"/>
          </a:p>
        </p:txBody>
      </p:sp>
      <p:sp>
        <p:nvSpPr>
          <p:cNvPr id="6" name="Tijdelijke aanduiding voor dianummer 5">
            <a:extLst>
              <a:ext uri="{FF2B5EF4-FFF2-40B4-BE49-F238E27FC236}">
                <a16:creationId xmlns:a16="http://schemas.microsoft.com/office/drawing/2014/main" id="{82AF5B47-0859-C9FA-FB0D-69687C4D912C}"/>
              </a:ext>
            </a:extLst>
          </p:cNvPr>
          <p:cNvSpPr>
            <a:spLocks noGrp="1"/>
          </p:cNvSpPr>
          <p:nvPr>
            <p:ph type="sldNum" sz="quarter" idx="12"/>
          </p:nvPr>
        </p:nvSpPr>
        <p:spPr/>
        <p:txBody>
          <a:bodyPr>
            <a:normAutofit lnSpcReduction="10000"/>
          </a:bodyPr>
          <a:lstStyle/>
          <a:p>
            <a:fld id="{4FAB73BC-B049-4115-A692-8D63A059BFB8}" type="slidenum">
              <a:rPr lang="en-US" smtClean="0"/>
              <a:pPr/>
              <a:t>22</a:t>
            </a:fld>
            <a:endParaRPr lang="en-US" dirty="0"/>
          </a:p>
        </p:txBody>
      </p:sp>
      <p:sp>
        <p:nvSpPr>
          <p:cNvPr id="8" name="Text Box 4"/>
          <p:cNvSpPr txBox="1">
            <a:spLocks noChangeArrowheads="1"/>
          </p:cNvSpPr>
          <p:nvPr/>
        </p:nvSpPr>
        <p:spPr bwMode="auto">
          <a:xfrm>
            <a:off x="3733800" y="2914650"/>
            <a:ext cx="472440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nl-BE"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nl-BE" sz="12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kstvak 9"/>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7193873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8C2726-F285-C48D-88CA-1AF1F920C5FF}"/>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Uitzondering § 2</a:t>
            </a:r>
          </a:p>
        </p:txBody>
      </p:sp>
      <p:sp>
        <p:nvSpPr>
          <p:cNvPr id="3" name="Tijdelijke aanduiding voor inhoud 2">
            <a:extLst>
              <a:ext uri="{FF2B5EF4-FFF2-40B4-BE49-F238E27FC236}">
                <a16:creationId xmlns:a16="http://schemas.microsoft.com/office/drawing/2014/main" id="{8EAB1446-776E-FF0A-F28D-E0765CEBF5CA}"/>
              </a:ext>
            </a:extLst>
          </p:cNvPr>
          <p:cNvSpPr>
            <a:spLocks noGrp="1"/>
          </p:cNvSpPr>
          <p:nvPr>
            <p:ph idx="1"/>
          </p:nvPr>
        </p:nvSpPr>
        <p:spPr>
          <a:xfrm>
            <a:off x="665357" y="1990758"/>
            <a:ext cx="9792409" cy="4351337"/>
          </a:xfrm>
        </p:spPr>
        <p:txBody>
          <a:bodyPr>
            <a:normAutofit fontScale="25000" lnSpcReduction="20000"/>
          </a:bodyPr>
          <a:lstStyle/>
          <a:p>
            <a:pPr marL="0" indent="0" algn="just">
              <a:buNone/>
            </a:pPr>
            <a:r>
              <a:rPr lang="nl-BE" sz="10400" i="1" dirty="0"/>
              <a:t>“Elke mededeling die uitdrukkelijk als niet vertrouwelijk bestempeld wordt en een eenzijdige verbintenis zonder voorbehoud inhoudt “ </a:t>
            </a:r>
          </a:p>
          <a:p>
            <a:pPr marL="0" indent="0" algn="just">
              <a:buNone/>
            </a:pPr>
            <a:r>
              <a:rPr lang="nl-BE" sz="10400" dirty="0"/>
              <a:t>Cumulatief  4 </a:t>
            </a:r>
          </a:p>
          <a:p>
            <a:pPr marL="514350" indent="-514350" algn="just">
              <a:buAutoNum type="arabicPeriod"/>
            </a:pPr>
            <a:r>
              <a:rPr lang="nl-BE" sz="10400" dirty="0"/>
              <a:t>Elke mededeling</a:t>
            </a:r>
          </a:p>
          <a:p>
            <a:pPr marL="514350" indent="-514350" algn="just">
              <a:buAutoNum type="arabicPeriod"/>
            </a:pPr>
            <a:r>
              <a:rPr lang="nl-BE" sz="10400" dirty="0"/>
              <a:t>Uitdrukkelijke vermelding niet vertrouwelijk </a:t>
            </a:r>
          </a:p>
          <a:p>
            <a:pPr marL="514350" indent="-514350" algn="just">
              <a:buAutoNum type="arabicPeriod"/>
            </a:pPr>
            <a:r>
              <a:rPr lang="nl-BE" sz="10400" dirty="0"/>
              <a:t>Eenzijdige verbintenis</a:t>
            </a:r>
          </a:p>
          <a:p>
            <a:pPr marL="514350" indent="-514350" algn="just">
              <a:buAutoNum type="arabicPeriod"/>
            </a:pPr>
            <a:r>
              <a:rPr lang="nl-BE" sz="10400" dirty="0"/>
              <a:t>Onvoorwaardelijk = geen enkele bijkomende voorwaarde of er mag geen oorspronkelijke voorwaarde in het ongewisse worden gelaten</a:t>
            </a:r>
          </a:p>
          <a:p>
            <a:pPr marL="0" indent="0" algn="just">
              <a:buNone/>
            </a:pPr>
            <a:r>
              <a:rPr lang="nl-BE" sz="10400" b="1" dirty="0"/>
              <a:t>Geen vereiste van aanvaarding </a:t>
            </a:r>
          </a:p>
          <a:p>
            <a:endParaRPr lang="nl-BE" dirty="0"/>
          </a:p>
        </p:txBody>
      </p:sp>
      <p:sp>
        <p:nvSpPr>
          <p:cNvPr id="5" name="Tijdelijke aanduiding voor dianummer 4">
            <a:extLst>
              <a:ext uri="{FF2B5EF4-FFF2-40B4-BE49-F238E27FC236}">
                <a16:creationId xmlns:a16="http://schemas.microsoft.com/office/drawing/2014/main" id="{3961D8AD-236B-05EF-CA35-6B53A26498CC}"/>
              </a:ext>
            </a:extLst>
          </p:cNvPr>
          <p:cNvSpPr>
            <a:spLocks noGrp="1"/>
          </p:cNvSpPr>
          <p:nvPr>
            <p:ph type="sldNum" sz="quarter" idx="12"/>
          </p:nvPr>
        </p:nvSpPr>
        <p:spPr/>
        <p:txBody>
          <a:bodyPr>
            <a:normAutofit lnSpcReduction="10000"/>
          </a:bodyPr>
          <a:lstStyle/>
          <a:p>
            <a:fld id="{4FAB73BC-B049-4115-A692-8D63A059BFB8}" type="slidenum">
              <a:rPr lang="en-US" smtClean="0"/>
              <a:pPr/>
              <a:t>23</a:t>
            </a:fld>
            <a:endParaRPr lang="en-US" dirty="0"/>
          </a:p>
        </p:txBody>
      </p:sp>
      <p:sp>
        <p:nvSpPr>
          <p:cNvPr id="6" name="Tekstvak 5"/>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5265010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67C2B4-BE8E-6247-5F4A-6A5197C58235}"/>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Uitzondering § 3</a:t>
            </a:r>
          </a:p>
        </p:txBody>
      </p:sp>
      <p:sp>
        <p:nvSpPr>
          <p:cNvPr id="3" name="Tijdelijke aanduiding voor inhoud 2">
            <a:extLst>
              <a:ext uri="{FF2B5EF4-FFF2-40B4-BE49-F238E27FC236}">
                <a16:creationId xmlns:a16="http://schemas.microsoft.com/office/drawing/2014/main" id="{E63EBF7F-9D06-5EFD-E432-F4428BBC326B}"/>
              </a:ext>
            </a:extLst>
          </p:cNvPr>
          <p:cNvSpPr>
            <a:spLocks noGrp="1"/>
          </p:cNvSpPr>
          <p:nvPr>
            <p:ph idx="1"/>
          </p:nvPr>
        </p:nvSpPr>
        <p:spPr>
          <a:xfrm>
            <a:off x="1261872" y="1955548"/>
            <a:ext cx="9575126" cy="4351337"/>
          </a:xfrm>
        </p:spPr>
        <p:txBody>
          <a:bodyPr>
            <a:noAutofit/>
          </a:bodyPr>
          <a:lstStyle/>
          <a:p>
            <a:pPr marL="0" indent="0" algn="just">
              <a:buNone/>
            </a:pPr>
            <a:r>
              <a:rPr lang="nl-BE" sz="2400" dirty="0"/>
              <a:t>Elke mededeling, zonder voorbehoud en officieel gedaan, ten verzoeke van een partij, om er kennis van te geven aan een andere partij, op voorwaarde dat de geadresseerde ze uitdrukkelijk aanvaardt als niet vertrouwelijk </a:t>
            </a:r>
          </a:p>
          <a:p>
            <a:pPr marL="514350" indent="-514350" algn="just">
              <a:buFont typeface="+mj-lt"/>
              <a:buAutoNum type="arabicPeriod"/>
            </a:pPr>
            <a:r>
              <a:rPr lang="nl-BE" sz="2400" dirty="0"/>
              <a:t>Elke mededeling</a:t>
            </a:r>
          </a:p>
          <a:p>
            <a:pPr marL="514350" indent="-514350" algn="just">
              <a:buFont typeface="+mj-lt"/>
              <a:buAutoNum type="arabicPeriod"/>
            </a:pPr>
            <a:r>
              <a:rPr lang="nl-BE" sz="2400" dirty="0"/>
              <a:t>Zonder voorbehoud</a:t>
            </a:r>
          </a:p>
          <a:p>
            <a:pPr marL="514350" indent="-514350" algn="just">
              <a:buFont typeface="+mj-lt"/>
              <a:buAutoNum type="arabicPeriod"/>
            </a:pPr>
            <a:r>
              <a:rPr lang="nl-BE" sz="2400" dirty="0"/>
              <a:t>Ten verzoeke van een partij (geen standpunt van de advocaat)</a:t>
            </a:r>
          </a:p>
          <a:p>
            <a:pPr marL="514350" indent="-514350" algn="just">
              <a:buFont typeface="+mj-lt"/>
              <a:buAutoNum type="arabicPeriod"/>
            </a:pPr>
            <a:r>
              <a:rPr lang="nl-BE" sz="2400" dirty="0"/>
              <a:t>Vereiste van UITDRUKKELIJKE AANVAARDING (actie / geen vermoeden) dus: loyaliteit (= niet te lang wachten om standpunt in te nemen over de aanvaarding)  </a:t>
            </a:r>
          </a:p>
          <a:p>
            <a:endParaRPr lang="nl-BE" sz="1200" dirty="0"/>
          </a:p>
        </p:txBody>
      </p:sp>
      <p:sp>
        <p:nvSpPr>
          <p:cNvPr id="5" name="Tijdelijke aanduiding voor dianummer 4">
            <a:extLst>
              <a:ext uri="{FF2B5EF4-FFF2-40B4-BE49-F238E27FC236}">
                <a16:creationId xmlns:a16="http://schemas.microsoft.com/office/drawing/2014/main" id="{543E0558-F0BB-43D4-2C47-E5E91FD4AD94}"/>
              </a:ext>
            </a:extLst>
          </p:cNvPr>
          <p:cNvSpPr>
            <a:spLocks noGrp="1"/>
          </p:cNvSpPr>
          <p:nvPr>
            <p:ph type="sldNum" sz="quarter" idx="12"/>
          </p:nvPr>
        </p:nvSpPr>
        <p:spPr/>
        <p:txBody>
          <a:bodyPr>
            <a:normAutofit lnSpcReduction="10000"/>
          </a:bodyPr>
          <a:lstStyle/>
          <a:p>
            <a:fld id="{4FAB73BC-B049-4115-A692-8D63A059BFB8}" type="slidenum">
              <a:rPr lang="en-US" smtClean="0"/>
              <a:pPr/>
              <a:t>24</a:t>
            </a:fld>
            <a:endParaRPr lang="en-US" dirty="0"/>
          </a:p>
        </p:txBody>
      </p:sp>
      <p:sp>
        <p:nvSpPr>
          <p:cNvPr id="6" name="Tekstvak 5"/>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30979765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E65BC1-674C-2A53-511A-48BEA0617EA1}"/>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Uitzondering § 3 bis</a:t>
            </a:r>
          </a:p>
        </p:txBody>
      </p:sp>
      <p:sp>
        <p:nvSpPr>
          <p:cNvPr id="3" name="Tijdelijke aanduiding voor inhoud 2">
            <a:extLst>
              <a:ext uri="{FF2B5EF4-FFF2-40B4-BE49-F238E27FC236}">
                <a16:creationId xmlns:a16="http://schemas.microsoft.com/office/drawing/2014/main" id="{9E84AE29-3FC3-6A5E-0894-D4CA9742802B}"/>
              </a:ext>
            </a:extLst>
          </p:cNvPr>
          <p:cNvSpPr>
            <a:spLocks noGrp="1"/>
          </p:cNvSpPr>
          <p:nvPr>
            <p:ph idx="1"/>
          </p:nvPr>
        </p:nvSpPr>
        <p:spPr>
          <a:xfrm>
            <a:off x="1261872" y="2117725"/>
            <a:ext cx="8595360" cy="4351337"/>
          </a:xfrm>
        </p:spPr>
        <p:txBody>
          <a:bodyPr/>
          <a:lstStyle/>
          <a:p>
            <a:pPr marL="0" indent="0" algn="just">
              <a:buNone/>
            </a:pPr>
            <a:r>
              <a:rPr lang="nl-BE" sz="3000" dirty="0"/>
              <a:t>Elke schriftelijke mededeling met vermelding “</a:t>
            </a:r>
            <a:r>
              <a:rPr lang="nl-BE" sz="3000" i="1" dirty="0"/>
              <a:t>niet vertrouwelijk</a:t>
            </a:r>
            <a:r>
              <a:rPr lang="nl-BE" sz="3000" dirty="0"/>
              <a:t>“ die uitsluitend de nauwkeurige omschrijving van precieze feiten bevat, alsmede het antwoord daarop, en die hetzij een deurwaardersexploot, hetzij een mededeling van partij tot partij vervangt.</a:t>
            </a:r>
          </a:p>
          <a:p>
            <a:pPr algn="just"/>
            <a:endParaRPr lang="nl-BE" sz="3000" dirty="0"/>
          </a:p>
          <a:p>
            <a:pPr marL="0" indent="0" algn="just">
              <a:buNone/>
            </a:pPr>
            <a:r>
              <a:rPr lang="nl-BE" sz="3000" dirty="0"/>
              <a:t>→</a:t>
            </a:r>
            <a:r>
              <a:rPr lang="nl-BE" sz="3000" dirty="0">
                <a:sym typeface="Wingdings" panose="05000000000000000000" pitchFamily="2" charset="2"/>
              </a:rPr>
              <a:t> </a:t>
            </a:r>
            <a:r>
              <a:rPr lang="nl-BE" sz="3000" dirty="0"/>
              <a:t>Verschil ? Geen aanvaarding vereist.</a:t>
            </a:r>
          </a:p>
          <a:p>
            <a:endParaRPr lang="nl-BE" dirty="0"/>
          </a:p>
        </p:txBody>
      </p:sp>
      <p:sp>
        <p:nvSpPr>
          <p:cNvPr id="5" name="Tijdelijke aanduiding voor dianummer 4">
            <a:extLst>
              <a:ext uri="{FF2B5EF4-FFF2-40B4-BE49-F238E27FC236}">
                <a16:creationId xmlns:a16="http://schemas.microsoft.com/office/drawing/2014/main" id="{C410844C-9BD0-35ED-C6CD-B3F82BEACEE8}"/>
              </a:ext>
            </a:extLst>
          </p:cNvPr>
          <p:cNvSpPr>
            <a:spLocks noGrp="1"/>
          </p:cNvSpPr>
          <p:nvPr>
            <p:ph type="sldNum" sz="quarter" idx="12"/>
          </p:nvPr>
        </p:nvSpPr>
        <p:spPr/>
        <p:txBody>
          <a:bodyPr>
            <a:normAutofit lnSpcReduction="10000"/>
          </a:bodyPr>
          <a:lstStyle/>
          <a:p>
            <a:fld id="{4FAB73BC-B049-4115-A692-8D63A059BFB8}" type="slidenum">
              <a:rPr lang="en-US" smtClean="0"/>
              <a:pPr/>
              <a:t>25</a:t>
            </a:fld>
            <a:endParaRPr lang="en-US" dirty="0"/>
          </a:p>
        </p:txBody>
      </p:sp>
      <p:sp>
        <p:nvSpPr>
          <p:cNvPr id="6" name="Tekstvak 5"/>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20695928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3669D5-E418-FF45-9916-92BDC86B42FB}"/>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Uitzondering § 4</a:t>
            </a:r>
          </a:p>
        </p:txBody>
      </p:sp>
      <p:sp>
        <p:nvSpPr>
          <p:cNvPr id="3" name="Tijdelijke aanduiding voor inhoud 2">
            <a:extLst>
              <a:ext uri="{FF2B5EF4-FFF2-40B4-BE49-F238E27FC236}">
                <a16:creationId xmlns:a16="http://schemas.microsoft.com/office/drawing/2014/main" id="{49DF2FB9-EF87-8566-BB06-9BDEDC414ABB}"/>
              </a:ext>
            </a:extLst>
          </p:cNvPr>
          <p:cNvSpPr>
            <a:spLocks noGrp="1"/>
          </p:cNvSpPr>
          <p:nvPr>
            <p:ph idx="1"/>
          </p:nvPr>
        </p:nvSpPr>
        <p:spPr/>
        <p:txBody>
          <a:bodyPr/>
          <a:lstStyle/>
          <a:p>
            <a:pPr marL="0" indent="0" algn="just">
              <a:buNone/>
            </a:pPr>
            <a:endParaRPr lang="nl-BE" sz="2000" dirty="0"/>
          </a:p>
          <a:p>
            <a:pPr algn="just"/>
            <a:r>
              <a:rPr lang="nl-BE" sz="3000" dirty="0"/>
              <a:t>Elke mededeling</a:t>
            </a:r>
          </a:p>
          <a:p>
            <a:pPr algn="just"/>
            <a:r>
              <a:rPr lang="nl-BE" sz="3000" dirty="0"/>
              <a:t>Zelfs vertrouwelijk </a:t>
            </a:r>
          </a:p>
          <a:p>
            <a:pPr algn="just"/>
            <a:r>
              <a:rPr lang="nl-BE" sz="3000" dirty="0"/>
              <a:t>Bepaalde voorstellen behelst</a:t>
            </a:r>
          </a:p>
          <a:p>
            <a:pPr algn="just"/>
            <a:r>
              <a:rPr lang="nl-BE" sz="3000" dirty="0"/>
              <a:t>Die onvoorwaardelijk </a:t>
            </a:r>
          </a:p>
          <a:p>
            <a:pPr algn="just"/>
            <a:r>
              <a:rPr lang="nl-BE" sz="3000" dirty="0"/>
              <a:t>Uit naam van de andere partij worden aangenomen </a:t>
            </a:r>
          </a:p>
          <a:p>
            <a:endParaRPr lang="nl-BE" dirty="0"/>
          </a:p>
        </p:txBody>
      </p:sp>
      <p:sp>
        <p:nvSpPr>
          <p:cNvPr id="5" name="Tijdelijke aanduiding voor dianummer 4">
            <a:extLst>
              <a:ext uri="{FF2B5EF4-FFF2-40B4-BE49-F238E27FC236}">
                <a16:creationId xmlns:a16="http://schemas.microsoft.com/office/drawing/2014/main" id="{36A0F129-483D-D1FB-3DA3-2FE60DC28585}"/>
              </a:ext>
            </a:extLst>
          </p:cNvPr>
          <p:cNvSpPr>
            <a:spLocks noGrp="1"/>
          </p:cNvSpPr>
          <p:nvPr>
            <p:ph type="sldNum" sz="quarter" idx="12"/>
          </p:nvPr>
        </p:nvSpPr>
        <p:spPr/>
        <p:txBody>
          <a:bodyPr>
            <a:normAutofit lnSpcReduction="10000"/>
          </a:bodyPr>
          <a:lstStyle/>
          <a:p>
            <a:fld id="{4FAB73BC-B049-4115-A692-8D63A059BFB8}" type="slidenum">
              <a:rPr lang="en-US" smtClean="0"/>
              <a:pPr/>
              <a:t>26</a:t>
            </a:fld>
            <a:endParaRPr lang="en-US" dirty="0"/>
          </a:p>
        </p:txBody>
      </p:sp>
      <p:sp>
        <p:nvSpPr>
          <p:cNvPr id="6" name="Tekstvak 5"/>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4714582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04DDFF-66EE-503A-6AD4-EAF961B02B05}"/>
              </a:ext>
            </a:extLst>
          </p:cNvPr>
          <p:cNvSpPr>
            <a:spLocks noGrp="1"/>
          </p:cNvSpPr>
          <p:nvPr>
            <p:ph type="title"/>
          </p:nvPr>
        </p:nvSpPr>
        <p:spPr/>
        <p:txBody>
          <a:bodyPr/>
          <a:lstStyle/>
          <a:p>
            <a:r>
              <a:rPr lang="nl-BE" dirty="0">
                <a:solidFill>
                  <a:schemeClr val="accent1">
                    <a:lumMod val="75000"/>
                  </a:schemeClr>
                </a:solidFill>
                <a:effectLst>
                  <a:outerShdw blurRad="38100" dist="38100" dir="2700000" algn="tl">
                    <a:srgbClr val="000000">
                      <a:alpha val="43137"/>
                    </a:srgbClr>
                  </a:outerShdw>
                </a:effectLst>
              </a:rPr>
              <a:t>Tips</a:t>
            </a:r>
          </a:p>
        </p:txBody>
      </p:sp>
      <p:sp>
        <p:nvSpPr>
          <p:cNvPr id="3" name="Tijdelijke aanduiding voor inhoud 2">
            <a:extLst>
              <a:ext uri="{FF2B5EF4-FFF2-40B4-BE49-F238E27FC236}">
                <a16:creationId xmlns:a16="http://schemas.microsoft.com/office/drawing/2014/main" id="{95CC20D4-30A1-D93A-3BEF-0B4B16BBA905}"/>
              </a:ext>
            </a:extLst>
          </p:cNvPr>
          <p:cNvSpPr>
            <a:spLocks noGrp="1"/>
          </p:cNvSpPr>
          <p:nvPr>
            <p:ph idx="1"/>
          </p:nvPr>
        </p:nvSpPr>
        <p:spPr>
          <a:xfrm>
            <a:off x="1261872" y="1919335"/>
            <a:ext cx="8595360" cy="4351337"/>
          </a:xfrm>
        </p:spPr>
        <p:txBody>
          <a:bodyPr>
            <a:noAutofit/>
          </a:bodyPr>
          <a:lstStyle/>
          <a:p>
            <a:pPr marL="514350" indent="-514350" algn="just">
              <a:buAutoNum type="arabicPeriod"/>
            </a:pPr>
            <a:r>
              <a:rPr lang="nl-BE" sz="2000" dirty="0"/>
              <a:t>De naakte feiten </a:t>
            </a:r>
          </a:p>
          <a:p>
            <a:pPr marL="514350" indent="-514350" algn="just">
              <a:buAutoNum type="arabicPeriod"/>
            </a:pPr>
            <a:r>
              <a:rPr lang="nl-BE" sz="2000" dirty="0"/>
              <a:t>Korte brief</a:t>
            </a:r>
          </a:p>
          <a:p>
            <a:pPr marL="514350" indent="-514350" algn="just">
              <a:buAutoNum type="arabicPeriod"/>
            </a:pPr>
            <a:r>
              <a:rPr lang="nl-BE" sz="2000" dirty="0"/>
              <a:t>Feiten artikelsgewijs </a:t>
            </a:r>
            <a:r>
              <a:rPr lang="nl-BE" sz="2000" dirty="0" err="1"/>
              <a:t>oplijsten</a:t>
            </a:r>
            <a:r>
              <a:rPr lang="nl-BE" sz="2000" dirty="0"/>
              <a:t> </a:t>
            </a:r>
          </a:p>
          <a:p>
            <a:pPr marL="514350" indent="-514350" algn="just">
              <a:buAutoNum type="arabicPeriod"/>
            </a:pPr>
            <a:r>
              <a:rPr lang="nl-BE" sz="2000" dirty="0"/>
              <a:t>Geen feiten met recht vermengen</a:t>
            </a:r>
          </a:p>
          <a:p>
            <a:pPr marL="514350" indent="-514350" algn="just">
              <a:buAutoNum type="arabicPeriod"/>
            </a:pPr>
            <a:r>
              <a:rPr lang="nl-BE" sz="2000" dirty="0"/>
              <a:t>Bovenaan brief OFFICIEEL vermelden + bevestigen in de tekst </a:t>
            </a:r>
          </a:p>
          <a:p>
            <a:pPr marL="514350" indent="-514350" algn="just">
              <a:buAutoNum type="arabicPeriod"/>
            </a:pPr>
            <a:r>
              <a:rPr lang="nl-BE" sz="2000" dirty="0"/>
              <a:t>Mandaat vragen aan cliënt (schriftelijk)</a:t>
            </a:r>
          </a:p>
          <a:p>
            <a:pPr marL="514350" indent="-514350" algn="just">
              <a:buAutoNum type="arabicPeriod"/>
            </a:pPr>
            <a:r>
              <a:rPr lang="nl-BE" sz="2000" dirty="0"/>
              <a:t>Omzichtig en duidelijk formuleren </a:t>
            </a:r>
          </a:p>
          <a:p>
            <a:pPr marL="514350" indent="-514350" algn="just">
              <a:buAutoNum type="arabicPeriod"/>
            </a:pPr>
            <a:r>
              <a:rPr lang="nl-BE" sz="2000" dirty="0"/>
              <a:t>Splitsen: vertrouwelijk – officieel (niet verwijzen !!!) </a:t>
            </a:r>
          </a:p>
          <a:p>
            <a:pPr marL="514350" indent="-514350" algn="just">
              <a:buAutoNum type="arabicPeriod"/>
            </a:pPr>
            <a:r>
              <a:rPr lang="nl-BE" sz="2000" dirty="0"/>
              <a:t>Tegenvoorstel is geen aanvaarding</a:t>
            </a:r>
          </a:p>
          <a:p>
            <a:pPr marL="514350" indent="-514350" algn="just">
              <a:buAutoNum type="arabicPeriod"/>
            </a:pPr>
            <a:r>
              <a:rPr lang="nl-BE" sz="2000" dirty="0"/>
              <a:t>Stafhouder : geeft geen interpretatie van een akkoord</a:t>
            </a:r>
          </a:p>
        </p:txBody>
      </p:sp>
      <p:sp>
        <p:nvSpPr>
          <p:cNvPr id="5" name="Tijdelijke aanduiding voor dianummer 4">
            <a:extLst>
              <a:ext uri="{FF2B5EF4-FFF2-40B4-BE49-F238E27FC236}">
                <a16:creationId xmlns:a16="http://schemas.microsoft.com/office/drawing/2014/main" id="{B517BE30-676E-99BF-AC6F-4BACE11786F6}"/>
              </a:ext>
            </a:extLst>
          </p:cNvPr>
          <p:cNvSpPr>
            <a:spLocks noGrp="1"/>
          </p:cNvSpPr>
          <p:nvPr>
            <p:ph type="sldNum" sz="quarter" idx="12"/>
          </p:nvPr>
        </p:nvSpPr>
        <p:spPr/>
        <p:txBody>
          <a:bodyPr>
            <a:normAutofit lnSpcReduction="10000"/>
          </a:bodyPr>
          <a:lstStyle/>
          <a:p>
            <a:fld id="{4FAB73BC-B049-4115-A692-8D63A059BFB8}" type="slidenum">
              <a:rPr lang="en-US" smtClean="0"/>
              <a:pPr/>
              <a:t>27</a:t>
            </a:fld>
            <a:endParaRPr lang="en-US" dirty="0"/>
          </a:p>
        </p:txBody>
      </p:sp>
      <p:sp>
        <p:nvSpPr>
          <p:cNvPr id="6" name="Tekstvak 5"/>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31459386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B4F0D3-2B0E-9FAC-942C-2A8C41D4BCC2}"/>
              </a:ext>
            </a:extLst>
          </p:cNvPr>
          <p:cNvSpPr>
            <a:spLocks noGrp="1"/>
          </p:cNvSpPr>
          <p:nvPr>
            <p:ph type="title"/>
          </p:nvPr>
        </p:nvSpPr>
        <p:spPr/>
        <p:txBody>
          <a:bodyPr/>
          <a:lstStyle/>
          <a:p>
            <a:r>
              <a:rPr lang="nl-BE" dirty="0">
                <a:solidFill>
                  <a:schemeClr val="accent1">
                    <a:lumMod val="75000"/>
                  </a:schemeClr>
                </a:solidFill>
                <a:effectLst>
                  <a:outerShdw blurRad="38100" dist="38100" dir="2700000" algn="tl">
                    <a:srgbClr val="000000">
                      <a:alpha val="43137"/>
                    </a:srgbClr>
                  </a:outerShdw>
                </a:effectLst>
              </a:rPr>
              <a:t>Schema</a:t>
            </a:r>
          </a:p>
        </p:txBody>
      </p:sp>
      <p:graphicFrame>
        <p:nvGraphicFramePr>
          <p:cNvPr id="5" name="Tabel 5">
            <a:extLst>
              <a:ext uri="{FF2B5EF4-FFF2-40B4-BE49-F238E27FC236}">
                <a16:creationId xmlns:a16="http://schemas.microsoft.com/office/drawing/2014/main" id="{27BFABD5-A48C-C4AD-EDE4-690AD88481AD}"/>
              </a:ext>
            </a:extLst>
          </p:cNvPr>
          <p:cNvGraphicFramePr>
            <a:graphicFrameLocks noGrp="1"/>
          </p:cNvGraphicFramePr>
          <p:nvPr>
            <p:ph idx="1"/>
            <p:extLst>
              <p:ext uri="{D42A27DB-BD31-4B8C-83A1-F6EECF244321}">
                <p14:modId xmlns:p14="http://schemas.microsoft.com/office/powerpoint/2010/main" val="3378402896"/>
              </p:ext>
            </p:extLst>
          </p:nvPr>
        </p:nvGraphicFramePr>
        <p:xfrm>
          <a:off x="1374606" y="2107152"/>
          <a:ext cx="8656634" cy="3902210"/>
        </p:xfrm>
        <a:graphic>
          <a:graphicData uri="http://schemas.openxmlformats.org/drawingml/2006/table">
            <a:tbl>
              <a:tblPr firstRow="1" bandRow="1">
                <a:tableStyleId>{5C22544A-7EE6-4342-B048-85BDC9FD1C3A}</a:tableStyleId>
              </a:tblPr>
              <a:tblGrid>
                <a:gridCol w="2842596">
                  <a:extLst>
                    <a:ext uri="{9D8B030D-6E8A-4147-A177-3AD203B41FA5}">
                      <a16:colId xmlns:a16="http://schemas.microsoft.com/office/drawing/2014/main" val="473612327"/>
                    </a:ext>
                  </a:extLst>
                </a:gridCol>
                <a:gridCol w="2907019">
                  <a:extLst>
                    <a:ext uri="{9D8B030D-6E8A-4147-A177-3AD203B41FA5}">
                      <a16:colId xmlns:a16="http://schemas.microsoft.com/office/drawing/2014/main" val="2706716056"/>
                    </a:ext>
                  </a:extLst>
                </a:gridCol>
                <a:gridCol w="2907019">
                  <a:extLst>
                    <a:ext uri="{9D8B030D-6E8A-4147-A177-3AD203B41FA5}">
                      <a16:colId xmlns:a16="http://schemas.microsoft.com/office/drawing/2014/main" val="3809486835"/>
                    </a:ext>
                  </a:extLst>
                </a:gridCol>
              </a:tblGrid>
              <a:tr h="714753">
                <a:tc>
                  <a:txBody>
                    <a:bodyPr/>
                    <a:lstStyle/>
                    <a:p>
                      <a:r>
                        <a:rPr lang="nl-BE" dirty="0"/>
                        <a:t>Artikel uitzondering</a:t>
                      </a:r>
                    </a:p>
                  </a:txBody>
                  <a:tcPr/>
                </a:tc>
                <a:tc>
                  <a:txBody>
                    <a:bodyPr/>
                    <a:lstStyle/>
                    <a:p>
                      <a:r>
                        <a:rPr lang="nl-BE" dirty="0"/>
                        <a:t>Vermelding vereist ?</a:t>
                      </a:r>
                    </a:p>
                  </a:txBody>
                  <a:tcPr/>
                </a:tc>
                <a:tc>
                  <a:txBody>
                    <a:bodyPr/>
                    <a:lstStyle/>
                    <a:p>
                      <a:r>
                        <a:rPr lang="nl-BE" dirty="0"/>
                        <a:t>Aanvaarding vereist ?</a:t>
                      </a:r>
                    </a:p>
                  </a:txBody>
                  <a:tcPr/>
                </a:tc>
                <a:extLst>
                  <a:ext uri="{0D108BD9-81ED-4DB2-BD59-A6C34878D82A}">
                    <a16:rowId xmlns:a16="http://schemas.microsoft.com/office/drawing/2014/main" val="3289401127"/>
                  </a:ext>
                </a:extLst>
              </a:tr>
              <a:tr h="631365">
                <a:tc>
                  <a:txBody>
                    <a:bodyPr/>
                    <a:lstStyle/>
                    <a:p>
                      <a:r>
                        <a:rPr lang="nl-BE" sz="1600" dirty="0"/>
                        <a:t>1° Akte rechtspleging</a:t>
                      </a:r>
                    </a:p>
                  </a:txBody>
                  <a:tcPr/>
                </a:tc>
                <a:tc>
                  <a:txBody>
                    <a:bodyPr/>
                    <a:lstStyle/>
                    <a:p>
                      <a:r>
                        <a:rPr lang="nl-BE" sz="1600" dirty="0"/>
                        <a:t>Neen</a:t>
                      </a:r>
                    </a:p>
                  </a:txBody>
                  <a:tcPr/>
                </a:tc>
                <a:tc>
                  <a:txBody>
                    <a:bodyPr/>
                    <a:lstStyle/>
                    <a:p>
                      <a:r>
                        <a:rPr lang="nl-BE" sz="1600" dirty="0"/>
                        <a:t>Neen</a:t>
                      </a:r>
                    </a:p>
                  </a:txBody>
                  <a:tcPr/>
                </a:tc>
                <a:extLst>
                  <a:ext uri="{0D108BD9-81ED-4DB2-BD59-A6C34878D82A}">
                    <a16:rowId xmlns:a16="http://schemas.microsoft.com/office/drawing/2014/main" val="2328659639"/>
                  </a:ext>
                </a:extLst>
              </a:tr>
              <a:tr h="646681">
                <a:tc>
                  <a:txBody>
                    <a:bodyPr/>
                    <a:lstStyle/>
                    <a:p>
                      <a:r>
                        <a:rPr lang="nl-BE" sz="1600" dirty="0"/>
                        <a:t>2° Eenzijdige verbintenis</a:t>
                      </a:r>
                    </a:p>
                  </a:txBody>
                  <a:tcPr/>
                </a:tc>
                <a:tc>
                  <a:txBody>
                    <a:bodyPr/>
                    <a:lstStyle/>
                    <a:p>
                      <a:r>
                        <a:rPr lang="nl-BE" sz="1600" dirty="0"/>
                        <a:t>Ja, uitdrukkelijk</a:t>
                      </a:r>
                    </a:p>
                  </a:txBody>
                  <a:tcPr/>
                </a:tc>
                <a:tc>
                  <a:txBody>
                    <a:bodyPr/>
                    <a:lstStyle/>
                    <a:p>
                      <a:r>
                        <a:rPr lang="nl-BE" sz="1600" dirty="0"/>
                        <a:t>Neen</a:t>
                      </a:r>
                    </a:p>
                  </a:txBody>
                  <a:tcPr/>
                </a:tc>
                <a:extLst>
                  <a:ext uri="{0D108BD9-81ED-4DB2-BD59-A6C34878D82A}">
                    <a16:rowId xmlns:a16="http://schemas.microsoft.com/office/drawing/2014/main" val="782715339"/>
                  </a:ext>
                </a:extLst>
              </a:tr>
              <a:tr h="631365">
                <a:tc>
                  <a:txBody>
                    <a:bodyPr/>
                    <a:lstStyle/>
                    <a:p>
                      <a:r>
                        <a:rPr lang="nl-BE" sz="1600" dirty="0"/>
                        <a:t>3° Partij-mededeling</a:t>
                      </a:r>
                    </a:p>
                  </a:txBody>
                  <a:tcPr/>
                </a:tc>
                <a:tc>
                  <a:txBody>
                    <a:bodyPr/>
                    <a:lstStyle/>
                    <a:p>
                      <a:r>
                        <a:rPr lang="nl-BE" sz="1600" dirty="0"/>
                        <a:t>Ja</a:t>
                      </a:r>
                    </a:p>
                  </a:txBody>
                  <a:tcPr/>
                </a:tc>
                <a:tc>
                  <a:txBody>
                    <a:bodyPr/>
                    <a:lstStyle/>
                    <a:p>
                      <a:r>
                        <a:rPr lang="nl-BE" sz="1600" dirty="0"/>
                        <a:t>Ja, uitdrukkelijk </a:t>
                      </a:r>
                    </a:p>
                  </a:txBody>
                  <a:tcPr/>
                </a:tc>
                <a:extLst>
                  <a:ext uri="{0D108BD9-81ED-4DB2-BD59-A6C34878D82A}">
                    <a16:rowId xmlns:a16="http://schemas.microsoft.com/office/drawing/2014/main" val="2708310577"/>
                  </a:ext>
                </a:extLst>
              </a:tr>
              <a:tr h="631365">
                <a:tc>
                  <a:txBody>
                    <a:bodyPr/>
                    <a:lstStyle/>
                    <a:p>
                      <a:r>
                        <a:rPr lang="nl-BE" sz="1600" dirty="0"/>
                        <a:t>3° Bis precieze feiten </a:t>
                      </a:r>
                    </a:p>
                  </a:txBody>
                  <a:tcPr/>
                </a:tc>
                <a:tc>
                  <a:txBody>
                    <a:bodyPr/>
                    <a:lstStyle/>
                    <a:p>
                      <a:r>
                        <a:rPr lang="nl-BE" sz="1600" dirty="0"/>
                        <a:t>Ja</a:t>
                      </a:r>
                    </a:p>
                  </a:txBody>
                  <a:tcPr/>
                </a:tc>
                <a:tc>
                  <a:txBody>
                    <a:bodyPr/>
                    <a:lstStyle/>
                    <a:p>
                      <a:r>
                        <a:rPr lang="nl-BE" sz="1600" dirty="0"/>
                        <a:t>Neen </a:t>
                      </a:r>
                    </a:p>
                  </a:txBody>
                  <a:tcPr/>
                </a:tc>
                <a:extLst>
                  <a:ext uri="{0D108BD9-81ED-4DB2-BD59-A6C34878D82A}">
                    <a16:rowId xmlns:a16="http://schemas.microsoft.com/office/drawing/2014/main" val="1252196652"/>
                  </a:ext>
                </a:extLst>
              </a:tr>
              <a:tr h="646681">
                <a:tc>
                  <a:txBody>
                    <a:bodyPr/>
                    <a:lstStyle/>
                    <a:p>
                      <a:r>
                        <a:rPr lang="nl-BE" sz="1600" dirty="0"/>
                        <a:t>4° Partijvoorstel</a:t>
                      </a:r>
                    </a:p>
                  </a:txBody>
                  <a:tcPr/>
                </a:tc>
                <a:tc>
                  <a:txBody>
                    <a:bodyPr/>
                    <a:lstStyle/>
                    <a:p>
                      <a:r>
                        <a:rPr lang="nl-BE" sz="1600" dirty="0"/>
                        <a:t>Neen, zelfs vertrouwelijk </a:t>
                      </a:r>
                    </a:p>
                  </a:txBody>
                  <a:tcPr/>
                </a:tc>
                <a:tc>
                  <a:txBody>
                    <a:bodyPr/>
                    <a:lstStyle/>
                    <a:p>
                      <a:r>
                        <a:rPr lang="nl-BE" sz="1600" dirty="0"/>
                        <a:t>Neen </a:t>
                      </a:r>
                    </a:p>
                  </a:txBody>
                  <a:tcPr/>
                </a:tc>
                <a:extLst>
                  <a:ext uri="{0D108BD9-81ED-4DB2-BD59-A6C34878D82A}">
                    <a16:rowId xmlns:a16="http://schemas.microsoft.com/office/drawing/2014/main" val="3521084450"/>
                  </a:ext>
                </a:extLst>
              </a:tr>
            </a:tbl>
          </a:graphicData>
        </a:graphic>
      </p:graphicFrame>
      <p:sp>
        <p:nvSpPr>
          <p:cNvPr id="4" name="Tijdelijke aanduiding voor dianummer 3">
            <a:extLst>
              <a:ext uri="{FF2B5EF4-FFF2-40B4-BE49-F238E27FC236}">
                <a16:creationId xmlns:a16="http://schemas.microsoft.com/office/drawing/2014/main" id="{004A5483-D11E-1776-4092-08DFAC34CA83}"/>
              </a:ext>
            </a:extLst>
          </p:cNvPr>
          <p:cNvSpPr>
            <a:spLocks noGrp="1"/>
          </p:cNvSpPr>
          <p:nvPr>
            <p:ph type="sldNum" sz="quarter" idx="12"/>
          </p:nvPr>
        </p:nvSpPr>
        <p:spPr/>
        <p:txBody>
          <a:bodyPr>
            <a:normAutofit lnSpcReduction="10000"/>
          </a:bodyPr>
          <a:lstStyle/>
          <a:p>
            <a:fld id="{4FAB73BC-B049-4115-A692-8D63A059BFB8}" type="slidenum">
              <a:rPr lang="en-US" smtClean="0"/>
              <a:pPr/>
              <a:t>28</a:t>
            </a:fld>
            <a:endParaRPr lang="en-US" dirty="0"/>
          </a:p>
        </p:txBody>
      </p:sp>
      <p:sp>
        <p:nvSpPr>
          <p:cNvPr id="6" name="Tekstvak 5"/>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2998243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B58C77-CDA8-53B7-DEED-45ECF90D9BB8}"/>
              </a:ext>
            </a:extLst>
          </p:cNvPr>
          <p:cNvSpPr>
            <a:spLocks noGrp="1"/>
          </p:cNvSpPr>
          <p:nvPr>
            <p:ph type="title"/>
          </p:nvPr>
        </p:nvSpPr>
        <p:spPr/>
        <p:txBody>
          <a:bodyPr/>
          <a:lstStyle/>
          <a:p>
            <a:r>
              <a:rPr lang="nl-BE" dirty="0">
                <a:solidFill>
                  <a:schemeClr val="accent1">
                    <a:lumMod val="75000"/>
                  </a:schemeClr>
                </a:solidFill>
                <a:effectLst>
                  <a:outerShdw blurRad="38100" dist="38100" dir="2700000" algn="tl">
                    <a:srgbClr val="000000">
                      <a:alpha val="43137"/>
                    </a:srgbClr>
                  </a:outerShdw>
                </a:effectLst>
              </a:rPr>
              <a:t>Gerechtelijke mandatarissen</a:t>
            </a:r>
          </a:p>
        </p:txBody>
      </p:sp>
      <p:sp>
        <p:nvSpPr>
          <p:cNvPr id="3" name="Tijdelijke aanduiding voor inhoud 2">
            <a:extLst>
              <a:ext uri="{FF2B5EF4-FFF2-40B4-BE49-F238E27FC236}">
                <a16:creationId xmlns:a16="http://schemas.microsoft.com/office/drawing/2014/main" id="{99AFA28D-F834-62E5-8BD5-8E13D0102D3E}"/>
              </a:ext>
            </a:extLst>
          </p:cNvPr>
          <p:cNvSpPr>
            <a:spLocks noGrp="1"/>
          </p:cNvSpPr>
          <p:nvPr>
            <p:ph idx="1"/>
          </p:nvPr>
        </p:nvSpPr>
        <p:spPr>
          <a:xfrm>
            <a:off x="1261872" y="2036306"/>
            <a:ext cx="8595360" cy="4351337"/>
          </a:xfrm>
        </p:spPr>
        <p:txBody>
          <a:bodyPr>
            <a:normAutofit/>
          </a:bodyPr>
          <a:lstStyle/>
          <a:p>
            <a:pPr algn="just">
              <a:buFont typeface="Wingdings" panose="05000000000000000000" pitchFamily="2" charset="2"/>
              <a:buChar char="§"/>
            </a:pPr>
            <a:r>
              <a:rPr lang="nl-BE" sz="2800" dirty="0"/>
              <a:t>Voorlopig bewindvoerders</a:t>
            </a:r>
          </a:p>
          <a:p>
            <a:pPr algn="just">
              <a:buFont typeface="Wingdings" panose="05000000000000000000" pitchFamily="2" charset="2"/>
              <a:buChar char="§"/>
            </a:pPr>
            <a:r>
              <a:rPr lang="nl-BE" sz="2800" dirty="0"/>
              <a:t>Insolventiefunctionarissen </a:t>
            </a:r>
          </a:p>
          <a:p>
            <a:pPr lvl="1" algn="just">
              <a:buFont typeface="Wingdings" panose="05000000000000000000" pitchFamily="2" charset="2"/>
              <a:buChar char="ü"/>
            </a:pPr>
            <a:r>
              <a:rPr lang="nl-BE" sz="2800" dirty="0"/>
              <a:t>Voorlopig bewindvoerders art. XX.32 WER</a:t>
            </a:r>
          </a:p>
          <a:p>
            <a:pPr lvl="1" algn="just">
              <a:buFont typeface="Wingdings" panose="05000000000000000000" pitchFamily="2" charset="2"/>
              <a:buChar char="ü"/>
            </a:pPr>
            <a:r>
              <a:rPr lang="nl-BE" sz="2800" dirty="0"/>
              <a:t>Gerechtsmandatarissen GRP </a:t>
            </a:r>
          </a:p>
          <a:p>
            <a:pPr lvl="1" algn="just">
              <a:buFont typeface="Wingdings" panose="05000000000000000000" pitchFamily="2" charset="2"/>
              <a:buChar char="ü"/>
            </a:pPr>
            <a:r>
              <a:rPr lang="nl-BE" sz="2800" dirty="0"/>
              <a:t>Curatoren (ad hoc)</a:t>
            </a:r>
          </a:p>
          <a:p>
            <a:pPr algn="just">
              <a:buFont typeface="Wingdings" panose="05000000000000000000" pitchFamily="2" charset="2"/>
              <a:buChar char="§"/>
            </a:pPr>
            <a:r>
              <a:rPr lang="nl-BE" sz="2800" dirty="0"/>
              <a:t>Sekwesters</a:t>
            </a:r>
          </a:p>
          <a:p>
            <a:pPr algn="just">
              <a:buFont typeface="Wingdings" panose="05000000000000000000" pitchFamily="2" charset="2"/>
              <a:buChar char="§"/>
            </a:pPr>
            <a:r>
              <a:rPr lang="nl-BE" sz="2800" dirty="0"/>
              <a:t>Schuldbemiddelaar</a:t>
            </a:r>
          </a:p>
          <a:p>
            <a:pPr algn="just">
              <a:buFont typeface="Wingdings" panose="05000000000000000000" pitchFamily="2" charset="2"/>
              <a:buChar char="§"/>
            </a:pPr>
            <a:r>
              <a:rPr lang="nl-BE" sz="2800" dirty="0"/>
              <a:t>Vereffenaars </a:t>
            </a:r>
          </a:p>
          <a:p>
            <a:endParaRPr lang="nl-BE" dirty="0"/>
          </a:p>
        </p:txBody>
      </p:sp>
      <p:sp>
        <p:nvSpPr>
          <p:cNvPr id="5" name="Tijdelijke aanduiding voor dianummer 4">
            <a:extLst>
              <a:ext uri="{FF2B5EF4-FFF2-40B4-BE49-F238E27FC236}">
                <a16:creationId xmlns:a16="http://schemas.microsoft.com/office/drawing/2014/main" id="{71F6B78D-1AA1-FCAC-6A16-E71D74A4DEED}"/>
              </a:ext>
            </a:extLst>
          </p:cNvPr>
          <p:cNvSpPr>
            <a:spLocks noGrp="1"/>
          </p:cNvSpPr>
          <p:nvPr>
            <p:ph type="sldNum" sz="quarter" idx="12"/>
          </p:nvPr>
        </p:nvSpPr>
        <p:spPr/>
        <p:txBody>
          <a:bodyPr>
            <a:normAutofit lnSpcReduction="10000"/>
          </a:bodyPr>
          <a:lstStyle/>
          <a:p>
            <a:fld id="{4FAB73BC-B049-4115-A692-8D63A059BFB8}" type="slidenum">
              <a:rPr lang="en-US" smtClean="0"/>
              <a:pPr/>
              <a:t>29</a:t>
            </a:fld>
            <a:endParaRPr lang="en-US" dirty="0"/>
          </a:p>
        </p:txBody>
      </p:sp>
      <p:sp>
        <p:nvSpPr>
          <p:cNvPr id="6" name="Tekstvak 5"/>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3492872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A4DBA8-8254-EB29-3094-F638C7E9E762}"/>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Kleine test</a:t>
            </a:r>
          </a:p>
        </p:txBody>
      </p:sp>
      <p:sp>
        <p:nvSpPr>
          <p:cNvPr id="3" name="Tijdelijke aanduiding voor inhoud 2">
            <a:extLst>
              <a:ext uri="{FF2B5EF4-FFF2-40B4-BE49-F238E27FC236}">
                <a16:creationId xmlns:a16="http://schemas.microsoft.com/office/drawing/2014/main" id="{CA80648D-6BF1-DA87-7BC3-B7F365389CF9}"/>
              </a:ext>
            </a:extLst>
          </p:cNvPr>
          <p:cNvSpPr>
            <a:spLocks noGrp="1"/>
          </p:cNvSpPr>
          <p:nvPr>
            <p:ph idx="1"/>
          </p:nvPr>
        </p:nvSpPr>
        <p:spPr>
          <a:xfrm>
            <a:off x="1261872" y="1955549"/>
            <a:ext cx="8595360" cy="4351337"/>
          </a:xfrm>
        </p:spPr>
        <p:txBody>
          <a:bodyPr/>
          <a:lstStyle/>
          <a:p>
            <a:pPr marL="0" indent="0" algn="just">
              <a:buNone/>
            </a:pPr>
            <a:r>
              <a:rPr lang="nl-BE" sz="3000" dirty="0"/>
              <a:t>U nadert de leeftijdsgrens voor de aanstellingen als curator in faillissementen die uitgesproken worden door de Ondernemingsrechtbank Antwerpen. </a:t>
            </a:r>
          </a:p>
          <a:p>
            <a:pPr marL="0" indent="0" algn="just">
              <a:buNone/>
            </a:pPr>
            <a:r>
              <a:rPr lang="nl-BE" sz="3000" dirty="0"/>
              <a:t>U wenst een coaching praktijk voor ondernemers in moeilijkheden op te starten en hen bij te staan in hun onderneming. </a:t>
            </a:r>
          </a:p>
          <a:p>
            <a:endParaRPr lang="nl-BE" dirty="0"/>
          </a:p>
        </p:txBody>
      </p:sp>
      <p:sp>
        <p:nvSpPr>
          <p:cNvPr id="5" name="Tijdelijke aanduiding voor dianummer 4">
            <a:extLst>
              <a:ext uri="{FF2B5EF4-FFF2-40B4-BE49-F238E27FC236}">
                <a16:creationId xmlns:a16="http://schemas.microsoft.com/office/drawing/2014/main" id="{AC2EF354-FC0B-1AF7-E6B4-AB5DA43BF219}"/>
              </a:ext>
            </a:extLst>
          </p:cNvPr>
          <p:cNvSpPr>
            <a:spLocks noGrp="1"/>
          </p:cNvSpPr>
          <p:nvPr>
            <p:ph type="sldNum" sz="quarter" idx="12"/>
          </p:nvPr>
        </p:nvSpPr>
        <p:spPr/>
        <p:txBody>
          <a:bodyPr>
            <a:normAutofit lnSpcReduction="10000"/>
          </a:bodyPr>
          <a:lstStyle/>
          <a:p>
            <a:fld id="{4FAB73BC-B049-4115-A692-8D63A059BFB8}" type="slidenum">
              <a:rPr lang="en-US" smtClean="0"/>
              <a:pPr/>
              <a:t>3</a:t>
            </a:fld>
            <a:endParaRPr lang="en-US" dirty="0"/>
          </a:p>
        </p:txBody>
      </p:sp>
      <p:sp>
        <p:nvSpPr>
          <p:cNvPr id="8" name="Tekstvak 7"/>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14340563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6F76FDD-68FB-3C9E-3AF8-36CEDD81CE7A}"/>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Art. 118 – 119 CDA </a:t>
            </a:r>
          </a:p>
        </p:txBody>
      </p:sp>
      <p:sp>
        <p:nvSpPr>
          <p:cNvPr id="3" name="Tijdelijke aanduiding voor inhoud 2">
            <a:extLst>
              <a:ext uri="{FF2B5EF4-FFF2-40B4-BE49-F238E27FC236}">
                <a16:creationId xmlns:a16="http://schemas.microsoft.com/office/drawing/2014/main" id="{E2A7C732-D6E5-06AD-17F8-7DA3BD560B3A}"/>
              </a:ext>
            </a:extLst>
          </p:cNvPr>
          <p:cNvSpPr>
            <a:spLocks noGrp="1"/>
          </p:cNvSpPr>
          <p:nvPr>
            <p:ph idx="1"/>
          </p:nvPr>
        </p:nvSpPr>
        <p:spPr/>
        <p:txBody>
          <a:bodyPr/>
          <a:lstStyle/>
          <a:p>
            <a:endParaRPr lang="nl-BE" sz="2000" dirty="0"/>
          </a:p>
          <a:p>
            <a:endParaRPr lang="nl-BE" sz="2000" dirty="0"/>
          </a:p>
          <a:p>
            <a:pPr algn="just"/>
            <a:r>
              <a:rPr lang="nl-BE" sz="3000" dirty="0"/>
              <a:t>De briefwisseling tussen advocaten en advocaten – gerechtelijke mandatarissen is officieel </a:t>
            </a:r>
          </a:p>
          <a:p>
            <a:pPr marL="0" indent="0">
              <a:buNone/>
            </a:pPr>
            <a:endParaRPr lang="nl-BE" dirty="0"/>
          </a:p>
          <a:p>
            <a:pPr marL="0" indent="0">
              <a:buNone/>
            </a:pPr>
            <a:endParaRPr lang="nl-BE" dirty="0"/>
          </a:p>
        </p:txBody>
      </p:sp>
      <p:sp>
        <p:nvSpPr>
          <p:cNvPr id="5" name="Tijdelijke aanduiding voor dianummer 4">
            <a:extLst>
              <a:ext uri="{FF2B5EF4-FFF2-40B4-BE49-F238E27FC236}">
                <a16:creationId xmlns:a16="http://schemas.microsoft.com/office/drawing/2014/main" id="{B7548452-7B76-5E47-35D8-370DF4A141BB}"/>
              </a:ext>
            </a:extLst>
          </p:cNvPr>
          <p:cNvSpPr>
            <a:spLocks noGrp="1"/>
          </p:cNvSpPr>
          <p:nvPr>
            <p:ph type="sldNum" sz="quarter" idx="12"/>
          </p:nvPr>
        </p:nvSpPr>
        <p:spPr/>
        <p:txBody>
          <a:bodyPr>
            <a:normAutofit lnSpcReduction="10000"/>
          </a:bodyPr>
          <a:lstStyle/>
          <a:p>
            <a:fld id="{4FAB73BC-B049-4115-A692-8D63A059BFB8}" type="slidenum">
              <a:rPr lang="en-US" smtClean="0"/>
              <a:pPr/>
              <a:t>30</a:t>
            </a:fld>
            <a:endParaRPr lang="en-US" dirty="0"/>
          </a:p>
        </p:txBody>
      </p:sp>
      <p:sp>
        <p:nvSpPr>
          <p:cNvPr id="6" name="Tekstvak 5"/>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8733311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84645C-CAA3-C60B-ECF1-06584924BFCE}"/>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Toch vertrouwelijk iets te melden ? </a:t>
            </a:r>
          </a:p>
        </p:txBody>
      </p:sp>
      <p:sp>
        <p:nvSpPr>
          <p:cNvPr id="3" name="Tijdelijke aanduiding voor inhoud 2">
            <a:extLst>
              <a:ext uri="{FF2B5EF4-FFF2-40B4-BE49-F238E27FC236}">
                <a16:creationId xmlns:a16="http://schemas.microsoft.com/office/drawing/2014/main" id="{9C621371-70BF-392E-F123-53A0696D10C7}"/>
              </a:ext>
            </a:extLst>
          </p:cNvPr>
          <p:cNvSpPr>
            <a:spLocks noGrp="1"/>
          </p:cNvSpPr>
          <p:nvPr>
            <p:ph idx="1"/>
          </p:nvPr>
        </p:nvSpPr>
        <p:spPr/>
        <p:txBody>
          <a:bodyPr/>
          <a:lstStyle/>
          <a:p>
            <a:pPr algn="just">
              <a:buFont typeface="Wingdings" panose="05000000000000000000" pitchFamily="2" charset="2"/>
              <a:buChar char="§"/>
            </a:pPr>
            <a:endParaRPr lang="nl-BE" sz="2000" dirty="0"/>
          </a:p>
          <a:p>
            <a:pPr algn="just">
              <a:buFont typeface="Wingdings" panose="05000000000000000000" pitchFamily="2" charset="2"/>
              <a:buChar char="§"/>
            </a:pPr>
            <a:endParaRPr lang="nl-BE" sz="2000" dirty="0"/>
          </a:p>
          <a:p>
            <a:pPr algn="just">
              <a:buFont typeface="Wingdings" panose="05000000000000000000" pitchFamily="2" charset="2"/>
              <a:buChar char="§"/>
            </a:pPr>
            <a:r>
              <a:rPr lang="nl-BE" sz="3000" dirty="0"/>
              <a:t>De afzender </a:t>
            </a:r>
            <a:r>
              <a:rPr lang="nl-BE" sz="3000" b="1" dirty="0"/>
              <a:t>kan</a:t>
            </a:r>
            <a:r>
              <a:rPr lang="nl-BE" sz="3000" dirty="0"/>
              <a:t> zijn brief vertrouwelijk maken met uitdrukkelijke vermelding hiervan in de brief. </a:t>
            </a:r>
          </a:p>
          <a:p>
            <a:pPr algn="just">
              <a:buFont typeface="Wingdings" panose="05000000000000000000" pitchFamily="2" charset="2"/>
              <a:buChar char="§"/>
            </a:pPr>
            <a:endParaRPr lang="nl-BE" sz="3000" dirty="0"/>
          </a:p>
          <a:p>
            <a:pPr algn="just">
              <a:buFont typeface="Wingdings" panose="05000000000000000000" pitchFamily="2" charset="2"/>
              <a:buChar char="§"/>
            </a:pPr>
            <a:r>
              <a:rPr lang="nl-BE" sz="3000" dirty="0"/>
              <a:t>De bestemmeling </a:t>
            </a:r>
            <a:r>
              <a:rPr lang="nl-BE" sz="3000" b="1" dirty="0"/>
              <a:t>moet </a:t>
            </a:r>
            <a:r>
              <a:rPr lang="nl-BE" sz="3000" dirty="0"/>
              <a:t>die brief als vertrouwelijk aanzien en behandelen. </a:t>
            </a:r>
          </a:p>
          <a:p>
            <a:endParaRPr lang="nl-BE" dirty="0"/>
          </a:p>
        </p:txBody>
      </p:sp>
      <p:sp>
        <p:nvSpPr>
          <p:cNvPr id="5" name="Tijdelijke aanduiding voor dianummer 4">
            <a:extLst>
              <a:ext uri="{FF2B5EF4-FFF2-40B4-BE49-F238E27FC236}">
                <a16:creationId xmlns:a16="http://schemas.microsoft.com/office/drawing/2014/main" id="{0399D6A0-67CE-4F7B-B58B-E79A16DDB9EF}"/>
              </a:ext>
            </a:extLst>
          </p:cNvPr>
          <p:cNvSpPr>
            <a:spLocks noGrp="1"/>
          </p:cNvSpPr>
          <p:nvPr>
            <p:ph type="sldNum" sz="quarter" idx="12"/>
          </p:nvPr>
        </p:nvSpPr>
        <p:spPr/>
        <p:txBody>
          <a:bodyPr>
            <a:normAutofit lnSpcReduction="10000"/>
          </a:bodyPr>
          <a:lstStyle/>
          <a:p>
            <a:fld id="{4FAB73BC-B049-4115-A692-8D63A059BFB8}" type="slidenum">
              <a:rPr lang="en-US" smtClean="0"/>
              <a:pPr/>
              <a:t>31</a:t>
            </a:fld>
            <a:endParaRPr lang="en-US" dirty="0"/>
          </a:p>
        </p:txBody>
      </p:sp>
      <p:sp>
        <p:nvSpPr>
          <p:cNvPr id="6" name="Tekstvak 5"/>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18768113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A1A303-56ED-5EF9-5274-4AFA427368AB}"/>
              </a:ext>
            </a:extLst>
          </p:cNvPr>
          <p:cNvSpPr>
            <a:spLocks noGrp="1"/>
          </p:cNvSpPr>
          <p:nvPr>
            <p:ph type="title"/>
          </p:nvPr>
        </p:nvSpPr>
        <p:spPr/>
        <p:txBody>
          <a:bodyPr/>
          <a:lstStyle/>
          <a:p>
            <a:r>
              <a:rPr lang="nl-BE" dirty="0">
                <a:solidFill>
                  <a:schemeClr val="accent1">
                    <a:lumMod val="75000"/>
                  </a:schemeClr>
                </a:solidFill>
                <a:effectLst>
                  <a:outerShdw blurRad="38100" dist="38100" dir="2700000" algn="tl">
                    <a:srgbClr val="000000">
                      <a:alpha val="43137"/>
                    </a:srgbClr>
                  </a:outerShdw>
                </a:effectLst>
              </a:rPr>
              <a:t>Tips</a:t>
            </a:r>
          </a:p>
        </p:txBody>
      </p:sp>
      <p:sp>
        <p:nvSpPr>
          <p:cNvPr id="3" name="Tijdelijke aanduiding voor inhoud 2">
            <a:extLst>
              <a:ext uri="{FF2B5EF4-FFF2-40B4-BE49-F238E27FC236}">
                <a16:creationId xmlns:a16="http://schemas.microsoft.com/office/drawing/2014/main" id="{DBA0E5D1-602F-C0A2-6E2B-15EAE4B324A1}"/>
              </a:ext>
            </a:extLst>
          </p:cNvPr>
          <p:cNvSpPr>
            <a:spLocks noGrp="1"/>
          </p:cNvSpPr>
          <p:nvPr>
            <p:ph idx="1"/>
          </p:nvPr>
        </p:nvSpPr>
        <p:spPr/>
        <p:txBody>
          <a:bodyPr/>
          <a:lstStyle/>
          <a:p>
            <a:pPr algn="just"/>
            <a:endParaRPr lang="nl-BE" sz="2000" dirty="0"/>
          </a:p>
          <a:p>
            <a:pPr algn="just"/>
            <a:r>
              <a:rPr lang="nl-BE" sz="3000" dirty="0"/>
              <a:t>! Advocaat ? </a:t>
            </a:r>
          </a:p>
          <a:p>
            <a:pPr algn="just"/>
            <a:r>
              <a:rPr lang="nl-BE" sz="3000" dirty="0"/>
              <a:t>! Curator ? </a:t>
            </a:r>
          </a:p>
          <a:p>
            <a:pPr algn="just"/>
            <a:r>
              <a:rPr lang="nl-BE" sz="3000" dirty="0"/>
              <a:t>Wie  is de bestemmeling? </a:t>
            </a:r>
          </a:p>
          <a:p>
            <a:pPr algn="just"/>
            <a:r>
              <a:rPr lang="nl-BE" sz="3000" dirty="0"/>
              <a:t>Kort</a:t>
            </a:r>
          </a:p>
          <a:p>
            <a:pPr algn="just"/>
            <a:r>
              <a:rPr lang="nl-BE" sz="3000" dirty="0"/>
              <a:t>Duidelijke scheiding tussen beide mededelingen </a:t>
            </a:r>
          </a:p>
          <a:p>
            <a:endParaRPr lang="nl-BE" dirty="0"/>
          </a:p>
        </p:txBody>
      </p:sp>
      <p:sp>
        <p:nvSpPr>
          <p:cNvPr id="5" name="Tijdelijke aanduiding voor dianummer 4">
            <a:extLst>
              <a:ext uri="{FF2B5EF4-FFF2-40B4-BE49-F238E27FC236}">
                <a16:creationId xmlns:a16="http://schemas.microsoft.com/office/drawing/2014/main" id="{3F82597B-0F35-FABD-6B58-8F9EC96D6295}"/>
              </a:ext>
            </a:extLst>
          </p:cNvPr>
          <p:cNvSpPr>
            <a:spLocks noGrp="1"/>
          </p:cNvSpPr>
          <p:nvPr>
            <p:ph type="sldNum" sz="quarter" idx="12"/>
          </p:nvPr>
        </p:nvSpPr>
        <p:spPr/>
        <p:txBody>
          <a:bodyPr>
            <a:normAutofit lnSpcReduction="10000"/>
          </a:bodyPr>
          <a:lstStyle/>
          <a:p>
            <a:fld id="{4FAB73BC-B049-4115-A692-8D63A059BFB8}" type="slidenum">
              <a:rPr lang="en-US" smtClean="0"/>
              <a:pPr/>
              <a:t>32</a:t>
            </a:fld>
            <a:endParaRPr lang="en-US" dirty="0"/>
          </a:p>
        </p:txBody>
      </p:sp>
      <p:sp>
        <p:nvSpPr>
          <p:cNvPr id="6" name="Tekstvak 5"/>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40103878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13EB6C-DCE7-1176-2690-259BD2D7C0B9}"/>
              </a:ext>
            </a:extLst>
          </p:cNvPr>
          <p:cNvSpPr>
            <a:spLocks noGrp="1"/>
          </p:cNvSpPr>
          <p:nvPr>
            <p:ph type="title"/>
          </p:nvPr>
        </p:nvSpPr>
        <p:spPr>
          <a:xfrm>
            <a:off x="1176157" y="269258"/>
            <a:ext cx="7993479" cy="1362989"/>
          </a:xfrm>
        </p:spPr>
        <p:txBody>
          <a:bodyPr/>
          <a:lstStyle/>
          <a:p>
            <a:r>
              <a:rPr lang="nl-BE" dirty="0">
                <a:solidFill>
                  <a:schemeClr val="accent1">
                    <a:lumMod val="75000"/>
                  </a:schemeClr>
                </a:solidFill>
                <a:effectLst>
                  <a:outerShdw blurRad="38100" dist="38100" dir="2700000" algn="tl">
                    <a:srgbClr val="000000">
                      <a:alpha val="43137"/>
                    </a:srgbClr>
                  </a:outerShdw>
                </a:effectLst>
              </a:rPr>
              <a:t>Art. 1408 Ger.W. </a:t>
            </a:r>
          </a:p>
        </p:txBody>
      </p:sp>
      <p:sp>
        <p:nvSpPr>
          <p:cNvPr id="3" name="Tijdelijke aanduiding voor inhoud 2">
            <a:extLst>
              <a:ext uri="{FF2B5EF4-FFF2-40B4-BE49-F238E27FC236}">
                <a16:creationId xmlns:a16="http://schemas.microsoft.com/office/drawing/2014/main" id="{EA355993-BFB1-B05E-2EB0-AF9E52DF3E90}"/>
              </a:ext>
            </a:extLst>
          </p:cNvPr>
          <p:cNvSpPr>
            <a:spLocks noGrp="1"/>
          </p:cNvSpPr>
          <p:nvPr>
            <p:ph idx="1"/>
          </p:nvPr>
        </p:nvSpPr>
        <p:spPr>
          <a:xfrm>
            <a:off x="1176157" y="2207081"/>
            <a:ext cx="9729035" cy="4180562"/>
          </a:xfrm>
        </p:spPr>
        <p:txBody>
          <a:bodyPr>
            <a:normAutofit fontScale="70000" lnSpcReduction="20000"/>
          </a:bodyPr>
          <a:lstStyle/>
          <a:p>
            <a:pPr algn="just">
              <a:buFont typeface="Wingdings" panose="05000000000000000000" pitchFamily="2" charset="2"/>
              <a:buChar char="§"/>
            </a:pPr>
            <a:r>
              <a:rPr lang="nl-BE" sz="3600" dirty="0"/>
              <a:t>Sinds 1 april 2023 </a:t>
            </a:r>
          </a:p>
          <a:p>
            <a:pPr algn="just">
              <a:buFont typeface="Wingdings" panose="05000000000000000000" pitchFamily="2" charset="2"/>
              <a:buChar char="§"/>
            </a:pPr>
            <a:r>
              <a:rPr lang="nl-BE" sz="3600" dirty="0"/>
              <a:t>Uitbreiding lijst niet voor beslag vatbare goederen </a:t>
            </a:r>
          </a:p>
          <a:p>
            <a:pPr algn="just">
              <a:buFont typeface="Wingdings" panose="05000000000000000000" pitchFamily="2" charset="2"/>
              <a:buChar char="§"/>
            </a:pPr>
            <a:r>
              <a:rPr lang="nl-BE" sz="3600" dirty="0"/>
              <a:t>! Curator PV van inventaris </a:t>
            </a:r>
          </a:p>
          <a:p>
            <a:pPr algn="just">
              <a:buFont typeface="Wingdings" panose="05000000000000000000" pitchFamily="2" charset="2"/>
              <a:buChar char="§"/>
            </a:pPr>
            <a:r>
              <a:rPr lang="nl-BE" sz="3600" dirty="0"/>
              <a:t>+ toestellen en benodigdheden voor de toegang tot het internet (totale waarde 2.500 € en naar keuze van de beslagene behalve voor de betaling van de prijs van die goederen)</a:t>
            </a:r>
          </a:p>
          <a:p>
            <a:pPr algn="just">
              <a:buFont typeface="Wingdings" panose="05000000000000000000" pitchFamily="2" charset="2"/>
              <a:buChar char="§"/>
            </a:pPr>
            <a:r>
              <a:rPr lang="nl-BE" sz="3600" dirty="0"/>
              <a:t>Een computer met internetverbinding, een printer </a:t>
            </a:r>
          </a:p>
          <a:p>
            <a:pPr algn="just">
              <a:buFont typeface="Wingdings" panose="05000000000000000000" pitchFamily="2" charset="2"/>
              <a:buChar char="§"/>
            </a:pPr>
            <a:r>
              <a:rPr lang="nl-BE" sz="3600" dirty="0"/>
              <a:t>Een mobiele telefoon (beslagene, partner, kinderen onder 1 dak) tot waarde van 500 €) minstens 1 moet vrijgesteld worden van beslag </a:t>
            </a:r>
          </a:p>
          <a:p>
            <a:endParaRPr lang="nl-BE" dirty="0"/>
          </a:p>
        </p:txBody>
      </p:sp>
      <p:sp>
        <p:nvSpPr>
          <p:cNvPr id="5" name="Tijdelijke aanduiding voor dianummer 4">
            <a:extLst>
              <a:ext uri="{FF2B5EF4-FFF2-40B4-BE49-F238E27FC236}">
                <a16:creationId xmlns:a16="http://schemas.microsoft.com/office/drawing/2014/main" id="{BA7747B6-196B-BC5A-4140-81B6571124F8}"/>
              </a:ext>
            </a:extLst>
          </p:cNvPr>
          <p:cNvSpPr>
            <a:spLocks noGrp="1"/>
          </p:cNvSpPr>
          <p:nvPr>
            <p:ph type="sldNum" sz="quarter" idx="12"/>
          </p:nvPr>
        </p:nvSpPr>
        <p:spPr/>
        <p:txBody>
          <a:bodyPr>
            <a:normAutofit lnSpcReduction="10000"/>
          </a:bodyPr>
          <a:lstStyle/>
          <a:p>
            <a:fld id="{4FAB73BC-B049-4115-A692-8D63A059BFB8}" type="slidenum">
              <a:rPr lang="en-US" smtClean="0"/>
              <a:pPr/>
              <a:t>33</a:t>
            </a:fld>
            <a:endParaRPr lang="en-US" dirty="0"/>
          </a:p>
        </p:txBody>
      </p:sp>
      <p:sp>
        <p:nvSpPr>
          <p:cNvPr id="6" name="Tekstvak 5"/>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30378064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D5CEE7-9EDB-40C1-5EAA-2E58BEB05B1A}"/>
              </a:ext>
            </a:extLst>
          </p:cNvPr>
          <p:cNvSpPr>
            <a:spLocks noGrp="1"/>
          </p:cNvSpPr>
          <p:nvPr>
            <p:ph type="title"/>
          </p:nvPr>
        </p:nvSpPr>
        <p:spPr/>
        <p:txBody>
          <a:bodyPr>
            <a:normAutofit/>
          </a:bodyPr>
          <a:lstStyle/>
          <a:p>
            <a:r>
              <a:rPr lang="nl-BE" dirty="0">
                <a:solidFill>
                  <a:schemeClr val="accent1">
                    <a:lumMod val="75000"/>
                  </a:schemeClr>
                </a:solidFill>
              </a:rPr>
              <a:t>Hoofstuk III. 6 Insolventie </a:t>
            </a:r>
          </a:p>
        </p:txBody>
      </p:sp>
      <p:sp>
        <p:nvSpPr>
          <p:cNvPr id="3" name="Tijdelijke aanduiding voor inhoud 2">
            <a:extLst>
              <a:ext uri="{FF2B5EF4-FFF2-40B4-BE49-F238E27FC236}">
                <a16:creationId xmlns:a16="http://schemas.microsoft.com/office/drawing/2014/main" id="{C038DE71-BB43-DC6D-E323-3D97B5B6373E}"/>
              </a:ext>
            </a:extLst>
          </p:cNvPr>
          <p:cNvSpPr>
            <a:spLocks noGrp="1"/>
          </p:cNvSpPr>
          <p:nvPr>
            <p:ph idx="1"/>
          </p:nvPr>
        </p:nvSpPr>
        <p:spPr>
          <a:xfrm>
            <a:off x="1180391" y="2117725"/>
            <a:ext cx="9692640" cy="4351337"/>
          </a:xfrm>
        </p:spPr>
        <p:txBody>
          <a:bodyPr>
            <a:normAutofit fontScale="77500" lnSpcReduction="20000"/>
          </a:bodyPr>
          <a:lstStyle/>
          <a:p>
            <a:pPr marL="0" indent="0">
              <a:buNone/>
            </a:pPr>
            <a:r>
              <a:rPr lang="nl-BE" sz="3000" dirty="0"/>
              <a:t>Art. 160bis – </a:t>
            </a:r>
            <a:r>
              <a:rPr lang="nl-BE" sz="3000" dirty="0" err="1"/>
              <a:t>quater</a:t>
            </a:r>
            <a:r>
              <a:rPr lang="nl-BE" sz="3000" dirty="0"/>
              <a:t> - </a:t>
            </a:r>
            <a:r>
              <a:rPr lang="nl-BE" sz="3000" dirty="0" err="1"/>
              <a:t>quinquies</a:t>
            </a:r>
            <a:r>
              <a:rPr lang="nl-BE" sz="3000" dirty="0"/>
              <a:t> CDA  </a:t>
            </a:r>
          </a:p>
          <a:p>
            <a:pPr marL="0" indent="0">
              <a:buNone/>
            </a:pPr>
            <a:r>
              <a:rPr lang="nl-BE" sz="3000" b="1" dirty="0"/>
              <a:t>			meldingsplicht </a:t>
            </a:r>
          </a:p>
          <a:p>
            <a:endParaRPr lang="nl-BE" sz="3000" dirty="0"/>
          </a:p>
          <a:p>
            <a:pPr>
              <a:buFont typeface="Wingdings" panose="05000000000000000000" pitchFamily="2" charset="2"/>
              <a:buChar char="§"/>
            </a:pPr>
            <a:r>
              <a:rPr lang="nl-BE" sz="3000" dirty="0"/>
              <a:t>Oproeping KOIM </a:t>
            </a:r>
          </a:p>
          <a:p>
            <a:pPr>
              <a:buFont typeface="Wingdings" panose="05000000000000000000" pitchFamily="2" charset="2"/>
              <a:buChar char="§"/>
            </a:pPr>
            <a:r>
              <a:rPr lang="nl-BE" sz="3000" dirty="0"/>
              <a:t>Melding VB, gerechtsmandataris, ondernemingsbemiddelaar</a:t>
            </a:r>
          </a:p>
          <a:p>
            <a:pPr>
              <a:buFont typeface="Wingdings" panose="05000000000000000000" pitchFamily="2" charset="2"/>
              <a:buChar char="§"/>
            </a:pPr>
            <a:r>
              <a:rPr lang="nl-BE" sz="3000" dirty="0"/>
              <a:t>Verzoekschrift GRP</a:t>
            </a:r>
          </a:p>
          <a:p>
            <a:pPr>
              <a:buFont typeface="Wingdings" panose="05000000000000000000" pitchFamily="2" charset="2"/>
              <a:buChar char="§"/>
            </a:pPr>
            <a:r>
              <a:rPr lang="nl-BE" sz="3000" dirty="0"/>
              <a:t>Bewarende / uitvoerende maatregelen </a:t>
            </a:r>
          </a:p>
          <a:p>
            <a:endParaRPr lang="nl-BE" sz="3000" dirty="0"/>
          </a:p>
          <a:p>
            <a:pPr marL="0" indent="0">
              <a:buNone/>
            </a:pPr>
            <a:r>
              <a:rPr lang="nl-BE" sz="3000" dirty="0"/>
              <a:t> </a:t>
            </a:r>
          </a:p>
          <a:p>
            <a:endParaRPr lang="nl-BE" dirty="0"/>
          </a:p>
        </p:txBody>
      </p:sp>
      <p:sp>
        <p:nvSpPr>
          <p:cNvPr id="5" name="Tijdelijke aanduiding voor dianummer 4">
            <a:extLst>
              <a:ext uri="{FF2B5EF4-FFF2-40B4-BE49-F238E27FC236}">
                <a16:creationId xmlns:a16="http://schemas.microsoft.com/office/drawing/2014/main" id="{C7FF6FCB-6879-3D3D-2287-488B8D7D1E33}"/>
              </a:ext>
            </a:extLst>
          </p:cNvPr>
          <p:cNvSpPr>
            <a:spLocks noGrp="1"/>
          </p:cNvSpPr>
          <p:nvPr>
            <p:ph type="sldNum" sz="quarter" idx="12"/>
          </p:nvPr>
        </p:nvSpPr>
        <p:spPr/>
        <p:txBody>
          <a:bodyPr>
            <a:normAutofit lnSpcReduction="10000"/>
          </a:bodyPr>
          <a:lstStyle/>
          <a:p>
            <a:fld id="{4FAB73BC-B049-4115-A692-8D63A059BFB8}" type="slidenum">
              <a:rPr lang="en-US" smtClean="0"/>
              <a:pPr/>
              <a:t>34</a:t>
            </a:fld>
            <a:endParaRPr lang="en-US" dirty="0"/>
          </a:p>
        </p:txBody>
      </p:sp>
      <p:sp>
        <p:nvSpPr>
          <p:cNvPr id="6" name="Tekstvak 5"/>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40330712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E53A5E-6FDD-38E8-13E8-5D1B3C750A3C}"/>
              </a:ext>
            </a:extLst>
          </p:cNvPr>
          <p:cNvSpPr>
            <a:spLocks noGrp="1"/>
          </p:cNvSpPr>
          <p:nvPr>
            <p:ph type="title"/>
          </p:nvPr>
        </p:nvSpPr>
        <p:spPr/>
        <p:txBody>
          <a:bodyPr>
            <a:normAutofit fontScale="90000"/>
          </a:bodyPr>
          <a:lstStyle/>
          <a:p>
            <a:br>
              <a:rPr lang="nl-BE" sz="4400" dirty="0"/>
            </a:br>
            <a:br>
              <a:rPr lang="nl-BE" sz="4400" dirty="0"/>
            </a:br>
            <a:r>
              <a:rPr lang="nl-BE" sz="4400" dirty="0">
                <a:solidFill>
                  <a:schemeClr val="accent1">
                    <a:lumMod val="75000"/>
                  </a:schemeClr>
                </a:solidFill>
              </a:rPr>
              <a:t>Art. 160ter &amp; </a:t>
            </a:r>
            <a:r>
              <a:rPr lang="nl-BE" sz="4400" dirty="0" err="1">
                <a:solidFill>
                  <a:schemeClr val="accent1">
                    <a:lumMod val="75000"/>
                  </a:schemeClr>
                </a:solidFill>
              </a:rPr>
              <a:t>quater</a:t>
            </a:r>
            <a:r>
              <a:rPr lang="nl-BE" sz="4400" dirty="0">
                <a:solidFill>
                  <a:schemeClr val="accent1">
                    <a:lumMod val="75000"/>
                  </a:schemeClr>
                </a:solidFill>
              </a:rPr>
              <a:t>  CDA</a:t>
            </a:r>
            <a:br>
              <a:rPr lang="nl-BE" sz="4400" dirty="0">
                <a:solidFill>
                  <a:schemeClr val="accent1">
                    <a:lumMod val="75000"/>
                  </a:schemeClr>
                </a:solidFill>
              </a:rPr>
            </a:br>
            <a:endParaRPr lang="nl-BE" dirty="0">
              <a:solidFill>
                <a:schemeClr val="accent1">
                  <a:lumMod val="75000"/>
                </a:schemeClr>
              </a:solidFill>
            </a:endParaRPr>
          </a:p>
        </p:txBody>
      </p:sp>
      <p:sp>
        <p:nvSpPr>
          <p:cNvPr id="3" name="Tijdelijke aanduiding voor inhoud 2">
            <a:extLst>
              <a:ext uri="{FF2B5EF4-FFF2-40B4-BE49-F238E27FC236}">
                <a16:creationId xmlns:a16="http://schemas.microsoft.com/office/drawing/2014/main" id="{F0A709ED-4A06-5368-04E3-069D7719D84F}"/>
              </a:ext>
            </a:extLst>
          </p:cNvPr>
          <p:cNvSpPr>
            <a:spLocks noGrp="1"/>
          </p:cNvSpPr>
          <p:nvPr>
            <p:ph idx="1"/>
          </p:nvPr>
        </p:nvSpPr>
        <p:spPr>
          <a:xfrm>
            <a:off x="1261872" y="1828800"/>
            <a:ext cx="9502698" cy="4351337"/>
          </a:xfrm>
        </p:spPr>
        <p:txBody>
          <a:bodyPr>
            <a:normAutofit/>
          </a:bodyPr>
          <a:lstStyle/>
          <a:p>
            <a:endParaRPr lang="nl-BE" sz="2000" dirty="0"/>
          </a:p>
          <a:p>
            <a:pPr algn="just">
              <a:buFont typeface="Wingdings" panose="05000000000000000000" pitchFamily="2" charset="2"/>
              <a:buChar char="§"/>
            </a:pPr>
            <a:r>
              <a:rPr lang="nl-BE" sz="3000" dirty="0"/>
              <a:t>Gevolgen faillissement - melding aan de stafhouder m.b.t. verderzetten van de activiteiten</a:t>
            </a:r>
          </a:p>
          <a:p>
            <a:pPr algn="just">
              <a:buFont typeface="Wingdings" panose="05000000000000000000" pitchFamily="2" charset="2"/>
              <a:buChar char="§"/>
            </a:pPr>
            <a:r>
              <a:rPr lang="nl-BE" sz="3000" dirty="0"/>
              <a:t>Geen standpunt ingenomen binnen de twee maanden? Kan opgeroepen worden voor de Raad</a:t>
            </a:r>
          </a:p>
          <a:p>
            <a:pPr algn="just">
              <a:buFont typeface="Wingdings" panose="05000000000000000000" pitchFamily="2" charset="2"/>
              <a:buChar char="§"/>
            </a:pPr>
            <a:endParaRPr lang="nl-BE" sz="3000" dirty="0"/>
          </a:p>
          <a:p>
            <a:pPr algn="just">
              <a:buFont typeface="Wingdings" panose="05000000000000000000" pitchFamily="2" charset="2"/>
              <a:buChar char="§"/>
            </a:pPr>
            <a:r>
              <a:rPr lang="nl-BE" sz="3000" dirty="0"/>
              <a:t>Art. 160 </a:t>
            </a:r>
            <a:r>
              <a:rPr lang="nl-BE" sz="3000" dirty="0" err="1"/>
              <a:t>quater</a:t>
            </a:r>
            <a:r>
              <a:rPr lang="nl-BE" sz="3000" dirty="0"/>
              <a:t> CDA - lijst art. XX.20 § 1 laatste lid WER</a:t>
            </a:r>
          </a:p>
          <a:p>
            <a:pPr algn="just">
              <a:buFont typeface="Wingdings" panose="05000000000000000000" pitchFamily="2" charset="2"/>
              <a:buChar char="§"/>
            </a:pPr>
            <a:endParaRPr lang="nl-BE" sz="3000" dirty="0"/>
          </a:p>
          <a:p>
            <a:endParaRPr lang="nl-BE" dirty="0"/>
          </a:p>
        </p:txBody>
      </p:sp>
      <p:sp>
        <p:nvSpPr>
          <p:cNvPr id="5" name="Tijdelijke aanduiding voor dianummer 4">
            <a:extLst>
              <a:ext uri="{FF2B5EF4-FFF2-40B4-BE49-F238E27FC236}">
                <a16:creationId xmlns:a16="http://schemas.microsoft.com/office/drawing/2014/main" id="{FEA85FCD-DAA0-F210-2667-729288494737}"/>
              </a:ext>
            </a:extLst>
          </p:cNvPr>
          <p:cNvSpPr>
            <a:spLocks noGrp="1"/>
          </p:cNvSpPr>
          <p:nvPr>
            <p:ph type="sldNum" sz="quarter" idx="12"/>
          </p:nvPr>
        </p:nvSpPr>
        <p:spPr/>
        <p:txBody>
          <a:bodyPr>
            <a:normAutofit lnSpcReduction="10000"/>
          </a:bodyPr>
          <a:lstStyle/>
          <a:p>
            <a:fld id="{4FAB73BC-B049-4115-A692-8D63A059BFB8}" type="slidenum">
              <a:rPr lang="en-US" smtClean="0"/>
              <a:pPr/>
              <a:t>35</a:t>
            </a:fld>
            <a:endParaRPr lang="en-US" dirty="0"/>
          </a:p>
        </p:txBody>
      </p:sp>
      <p:sp>
        <p:nvSpPr>
          <p:cNvPr id="6" name="Tekstvak 5"/>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18091158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2BD541-2B52-C5C3-24B3-28CBFB2FFEA7}"/>
              </a:ext>
            </a:extLst>
          </p:cNvPr>
          <p:cNvSpPr>
            <a:spLocks noGrp="1"/>
          </p:cNvSpPr>
          <p:nvPr>
            <p:ph type="title"/>
          </p:nvPr>
        </p:nvSpPr>
        <p:spPr/>
        <p:txBody>
          <a:bodyPr/>
          <a:lstStyle/>
          <a:p>
            <a:r>
              <a:rPr lang="nl-BE" dirty="0"/>
              <a:t>SPECIALE AANDACHT </a:t>
            </a:r>
          </a:p>
        </p:txBody>
      </p:sp>
      <p:sp>
        <p:nvSpPr>
          <p:cNvPr id="3" name="Tijdelijke aanduiding voor inhoud 2">
            <a:extLst>
              <a:ext uri="{FF2B5EF4-FFF2-40B4-BE49-F238E27FC236}">
                <a16:creationId xmlns:a16="http://schemas.microsoft.com/office/drawing/2014/main" id="{CA543929-5923-35C3-D32A-4DA47573E19B}"/>
              </a:ext>
            </a:extLst>
          </p:cNvPr>
          <p:cNvSpPr>
            <a:spLocks noGrp="1"/>
          </p:cNvSpPr>
          <p:nvPr>
            <p:ph idx="1"/>
          </p:nvPr>
        </p:nvSpPr>
        <p:spPr>
          <a:xfrm>
            <a:off x="1261871" y="1828800"/>
            <a:ext cx="9430271" cy="4351337"/>
          </a:xfrm>
        </p:spPr>
        <p:txBody>
          <a:bodyPr>
            <a:normAutofit/>
          </a:bodyPr>
          <a:lstStyle/>
          <a:p>
            <a:endParaRPr lang="nl-BE" sz="3000" dirty="0"/>
          </a:p>
          <a:p>
            <a:endParaRPr lang="nl-BE" sz="3000" dirty="0"/>
          </a:p>
          <a:p>
            <a:r>
              <a:rPr lang="nl-BE" sz="3000" dirty="0"/>
              <a:t>Derdengeldenrekening – faillissementsrekening </a:t>
            </a:r>
          </a:p>
          <a:p>
            <a:r>
              <a:rPr lang="nl-BE" sz="3000" dirty="0"/>
              <a:t>→ REGSOL ! </a:t>
            </a:r>
          </a:p>
          <a:p>
            <a:r>
              <a:rPr lang="nl-BE" sz="3000" dirty="0"/>
              <a:t>Tussenkomst advocaat van de gefailleerde </a:t>
            </a:r>
          </a:p>
          <a:p>
            <a:r>
              <a:rPr lang="nl-BE" sz="3000" dirty="0"/>
              <a:t>→ VERGEET ZE NIET ! </a:t>
            </a:r>
          </a:p>
        </p:txBody>
      </p:sp>
      <p:sp>
        <p:nvSpPr>
          <p:cNvPr id="5" name="Tijdelijke aanduiding voor dianummer 4">
            <a:extLst>
              <a:ext uri="{FF2B5EF4-FFF2-40B4-BE49-F238E27FC236}">
                <a16:creationId xmlns:a16="http://schemas.microsoft.com/office/drawing/2014/main" id="{D570F61F-0BF7-EF83-07B5-78B475FA0A1E}"/>
              </a:ext>
            </a:extLst>
          </p:cNvPr>
          <p:cNvSpPr>
            <a:spLocks noGrp="1"/>
          </p:cNvSpPr>
          <p:nvPr>
            <p:ph type="sldNum" sz="quarter" idx="12"/>
          </p:nvPr>
        </p:nvSpPr>
        <p:spPr/>
        <p:txBody>
          <a:bodyPr>
            <a:normAutofit lnSpcReduction="10000"/>
          </a:bodyPr>
          <a:lstStyle/>
          <a:p>
            <a:fld id="{4FAB73BC-B049-4115-A692-8D63A059BFB8}" type="slidenum">
              <a:rPr lang="en-US" smtClean="0"/>
              <a:pPr/>
              <a:t>36</a:t>
            </a:fld>
            <a:endParaRPr lang="en-US" dirty="0"/>
          </a:p>
        </p:txBody>
      </p:sp>
      <p:sp>
        <p:nvSpPr>
          <p:cNvPr id="6" name="Tekstvak 5"/>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37304444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92B09B-2530-DE80-6C07-A12CBDAE06E0}"/>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Art. 53 CDA ?</a:t>
            </a:r>
          </a:p>
        </p:txBody>
      </p:sp>
      <p:sp>
        <p:nvSpPr>
          <p:cNvPr id="3" name="Tijdelijke aanduiding voor inhoud 2">
            <a:extLst>
              <a:ext uri="{FF2B5EF4-FFF2-40B4-BE49-F238E27FC236}">
                <a16:creationId xmlns:a16="http://schemas.microsoft.com/office/drawing/2014/main" id="{E92BECE2-8E5E-714D-B93E-200BCB77B7C3}"/>
              </a:ext>
            </a:extLst>
          </p:cNvPr>
          <p:cNvSpPr>
            <a:spLocks noGrp="1"/>
          </p:cNvSpPr>
          <p:nvPr>
            <p:ph idx="1"/>
          </p:nvPr>
        </p:nvSpPr>
        <p:spPr>
          <a:xfrm>
            <a:off x="1261872" y="2117725"/>
            <a:ext cx="8595360" cy="4351337"/>
          </a:xfrm>
        </p:spPr>
        <p:txBody>
          <a:bodyPr/>
          <a:lstStyle/>
          <a:p>
            <a:pPr marL="0" indent="0" algn="ctr">
              <a:buNone/>
            </a:pPr>
            <a:endParaRPr lang="nl-BE" sz="3000" dirty="0"/>
          </a:p>
          <a:p>
            <a:pPr marL="0" indent="0" algn="ctr">
              <a:buNone/>
            </a:pPr>
            <a:r>
              <a:rPr lang="nl-BE" sz="3000" dirty="0"/>
              <a:t>2 punten </a:t>
            </a:r>
          </a:p>
          <a:p>
            <a:pPr marL="0" indent="0" algn="ctr">
              <a:buNone/>
            </a:pPr>
            <a:endParaRPr lang="nl-BE" sz="3000" dirty="0"/>
          </a:p>
          <a:p>
            <a:pPr marL="0" indent="0" algn="ctr">
              <a:buNone/>
            </a:pPr>
            <a:r>
              <a:rPr lang="nl-BE" sz="3000" dirty="0"/>
              <a:t>Tot in …. 2028 ! </a:t>
            </a:r>
          </a:p>
          <a:p>
            <a:pPr marL="0" indent="0">
              <a:buNone/>
            </a:pPr>
            <a:endParaRPr lang="nl-BE" dirty="0"/>
          </a:p>
          <a:p>
            <a:endParaRPr lang="nl-BE" dirty="0"/>
          </a:p>
          <a:p>
            <a:endParaRPr lang="nl-BE" dirty="0"/>
          </a:p>
        </p:txBody>
      </p:sp>
      <p:sp>
        <p:nvSpPr>
          <p:cNvPr id="5" name="Tijdelijke aanduiding voor dianummer 4">
            <a:extLst>
              <a:ext uri="{FF2B5EF4-FFF2-40B4-BE49-F238E27FC236}">
                <a16:creationId xmlns:a16="http://schemas.microsoft.com/office/drawing/2014/main" id="{A89B55FB-E854-DC45-938F-D449448A8ACD}"/>
              </a:ext>
            </a:extLst>
          </p:cNvPr>
          <p:cNvSpPr>
            <a:spLocks noGrp="1"/>
          </p:cNvSpPr>
          <p:nvPr>
            <p:ph type="sldNum" sz="quarter" idx="12"/>
          </p:nvPr>
        </p:nvSpPr>
        <p:spPr/>
        <p:txBody>
          <a:bodyPr>
            <a:normAutofit lnSpcReduction="10000"/>
          </a:bodyPr>
          <a:lstStyle/>
          <a:p>
            <a:fld id="{4FAB73BC-B049-4115-A692-8D63A059BFB8}" type="slidenum">
              <a:rPr lang="en-US" smtClean="0"/>
              <a:pPr/>
              <a:t>37</a:t>
            </a:fld>
            <a:endParaRPr lang="en-US" dirty="0"/>
          </a:p>
        </p:txBody>
      </p:sp>
      <p:sp>
        <p:nvSpPr>
          <p:cNvPr id="6" name="Tekstvak 5"/>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2368436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1DFBD7-EBED-5F2F-01EA-AD593EEC756C}"/>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Antwoorden</a:t>
            </a:r>
          </a:p>
        </p:txBody>
      </p:sp>
      <p:sp>
        <p:nvSpPr>
          <p:cNvPr id="3" name="Tijdelijke aanduiding voor inhoud 2">
            <a:extLst>
              <a:ext uri="{FF2B5EF4-FFF2-40B4-BE49-F238E27FC236}">
                <a16:creationId xmlns:a16="http://schemas.microsoft.com/office/drawing/2014/main" id="{BE47B82F-21E6-D0BA-AD40-E30DACD6624D}"/>
              </a:ext>
            </a:extLst>
          </p:cNvPr>
          <p:cNvSpPr>
            <a:spLocks noGrp="1"/>
          </p:cNvSpPr>
          <p:nvPr>
            <p:ph idx="1"/>
          </p:nvPr>
        </p:nvSpPr>
        <p:spPr>
          <a:xfrm>
            <a:off x="1189445" y="2251750"/>
            <a:ext cx="8595360" cy="4351337"/>
          </a:xfrm>
        </p:spPr>
        <p:txBody>
          <a:bodyPr/>
          <a:lstStyle/>
          <a:p>
            <a:pPr marL="514350" indent="-514350" algn="just">
              <a:lnSpc>
                <a:spcPct val="150000"/>
              </a:lnSpc>
              <a:buFont typeface="+mj-lt"/>
              <a:buAutoNum type="arabicPeriod"/>
            </a:pPr>
            <a:r>
              <a:rPr lang="nl-BE" sz="3000" dirty="0"/>
              <a:t>U hoeft dit niet te melden aan de stafhouder</a:t>
            </a:r>
          </a:p>
          <a:p>
            <a:pPr marL="514350" indent="-514350" algn="just">
              <a:lnSpc>
                <a:spcPct val="150000"/>
              </a:lnSpc>
              <a:buFont typeface="+mj-lt"/>
              <a:buAutoNum type="arabicPeriod"/>
            </a:pPr>
            <a:r>
              <a:rPr lang="nl-BE" sz="3000" dirty="0"/>
              <a:t>U dient dit te melden aan de stafhouder</a:t>
            </a:r>
          </a:p>
          <a:p>
            <a:pPr marL="514350" indent="-514350" algn="just">
              <a:lnSpc>
                <a:spcPct val="150000"/>
              </a:lnSpc>
              <a:buFont typeface="+mj-lt"/>
              <a:buAutoNum type="arabicPeriod"/>
            </a:pPr>
            <a:r>
              <a:rPr lang="nl-BE" sz="3000" dirty="0"/>
              <a:t>U dient dit minstens één maand op voorhand te melden met toelichting </a:t>
            </a:r>
          </a:p>
          <a:p>
            <a:pPr>
              <a:lnSpc>
                <a:spcPct val="150000"/>
              </a:lnSpc>
            </a:pPr>
            <a:endParaRPr lang="nl-BE" dirty="0"/>
          </a:p>
        </p:txBody>
      </p:sp>
      <p:sp>
        <p:nvSpPr>
          <p:cNvPr id="5" name="Tijdelijke aanduiding voor dianummer 4">
            <a:extLst>
              <a:ext uri="{FF2B5EF4-FFF2-40B4-BE49-F238E27FC236}">
                <a16:creationId xmlns:a16="http://schemas.microsoft.com/office/drawing/2014/main" id="{D17B0192-0755-3603-53B6-D59B0F860AE9}"/>
              </a:ext>
            </a:extLst>
          </p:cNvPr>
          <p:cNvSpPr>
            <a:spLocks noGrp="1"/>
          </p:cNvSpPr>
          <p:nvPr>
            <p:ph type="sldNum" sz="quarter" idx="12"/>
          </p:nvPr>
        </p:nvSpPr>
        <p:spPr/>
        <p:txBody>
          <a:bodyPr>
            <a:normAutofit lnSpcReduction="10000"/>
          </a:bodyPr>
          <a:lstStyle/>
          <a:p>
            <a:fld id="{4FAB73BC-B049-4115-A692-8D63A059BFB8}" type="slidenum">
              <a:rPr lang="en-US" smtClean="0"/>
              <a:pPr/>
              <a:t>4</a:t>
            </a:fld>
            <a:endParaRPr lang="en-US" dirty="0"/>
          </a:p>
        </p:txBody>
      </p:sp>
      <p:sp>
        <p:nvSpPr>
          <p:cNvPr id="7" name="Tekstvak 6"/>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2363976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27850E-03F8-D061-3C8E-5EDF9031F6A9}"/>
              </a:ext>
            </a:extLst>
          </p:cNvPr>
          <p:cNvSpPr>
            <a:spLocks noGrp="1"/>
          </p:cNvSpPr>
          <p:nvPr>
            <p:ph type="title"/>
          </p:nvPr>
        </p:nvSpPr>
        <p:spPr/>
        <p:txBody>
          <a:bodyPr/>
          <a:lstStyle/>
          <a:p>
            <a:r>
              <a:rPr lang="nl-BE" dirty="0">
                <a:solidFill>
                  <a:schemeClr val="accent1">
                    <a:lumMod val="75000"/>
                  </a:schemeClr>
                </a:solidFill>
              </a:rPr>
              <a:t>Toelichting </a:t>
            </a:r>
          </a:p>
        </p:txBody>
      </p:sp>
      <p:sp>
        <p:nvSpPr>
          <p:cNvPr id="3" name="Tijdelijke aanduiding voor inhoud 2">
            <a:extLst>
              <a:ext uri="{FF2B5EF4-FFF2-40B4-BE49-F238E27FC236}">
                <a16:creationId xmlns:a16="http://schemas.microsoft.com/office/drawing/2014/main" id="{6D068088-37CF-A541-19C6-80B93C7A83F3}"/>
              </a:ext>
            </a:extLst>
          </p:cNvPr>
          <p:cNvSpPr>
            <a:spLocks noGrp="1"/>
          </p:cNvSpPr>
          <p:nvPr>
            <p:ph idx="1"/>
          </p:nvPr>
        </p:nvSpPr>
        <p:spPr>
          <a:xfrm>
            <a:off x="1261872" y="1955548"/>
            <a:ext cx="8595360" cy="4351337"/>
          </a:xfrm>
        </p:spPr>
        <p:txBody>
          <a:bodyPr>
            <a:normAutofit fontScale="92500" lnSpcReduction="20000"/>
          </a:bodyPr>
          <a:lstStyle/>
          <a:p>
            <a:r>
              <a:rPr lang="nl-BE" sz="3000" dirty="0"/>
              <a:t>Art. 11bis ev. CDA</a:t>
            </a:r>
          </a:p>
          <a:p>
            <a:r>
              <a:rPr lang="nl-BE" sz="3000" dirty="0"/>
              <a:t>Perimeter ! </a:t>
            </a:r>
          </a:p>
          <a:p>
            <a:r>
              <a:rPr lang="nl-BE" sz="3000" dirty="0"/>
              <a:t>Meldingsplicht</a:t>
            </a:r>
          </a:p>
          <a:p>
            <a:r>
              <a:rPr lang="nl-BE" sz="3000" dirty="0"/>
              <a:t>Art. 437 Ger.W. (werkend magistraat, notaris, gerechtsdeurwaarder, onafhankelijkheid) </a:t>
            </a:r>
          </a:p>
          <a:p>
            <a:r>
              <a:rPr lang="nl-BE" sz="3000" dirty="0"/>
              <a:t>Beginselen waardigheid – rechtschapenheid – kiesheid</a:t>
            </a:r>
          </a:p>
          <a:p>
            <a:r>
              <a:rPr lang="nl-BE" sz="3000" dirty="0"/>
              <a:t>Onverenigbaarheden (bancair, beursvennootschap)</a:t>
            </a:r>
          </a:p>
          <a:p>
            <a:endParaRPr lang="nl-BE" dirty="0"/>
          </a:p>
        </p:txBody>
      </p:sp>
      <p:sp>
        <p:nvSpPr>
          <p:cNvPr id="5" name="Tijdelijke aanduiding voor dianummer 4">
            <a:extLst>
              <a:ext uri="{FF2B5EF4-FFF2-40B4-BE49-F238E27FC236}">
                <a16:creationId xmlns:a16="http://schemas.microsoft.com/office/drawing/2014/main" id="{FAB3BAD3-D6E0-E87E-062C-B91ADBD3766B}"/>
              </a:ext>
            </a:extLst>
          </p:cNvPr>
          <p:cNvSpPr>
            <a:spLocks noGrp="1"/>
          </p:cNvSpPr>
          <p:nvPr>
            <p:ph type="sldNum" sz="quarter" idx="12"/>
          </p:nvPr>
        </p:nvSpPr>
        <p:spPr/>
        <p:txBody>
          <a:bodyPr>
            <a:normAutofit lnSpcReduction="10000"/>
          </a:bodyPr>
          <a:lstStyle/>
          <a:p>
            <a:fld id="{4FAB73BC-B049-4115-A692-8D63A059BFB8}" type="slidenum">
              <a:rPr lang="en-US" smtClean="0"/>
              <a:pPr/>
              <a:t>5</a:t>
            </a:fld>
            <a:endParaRPr lang="en-US" dirty="0"/>
          </a:p>
        </p:txBody>
      </p:sp>
      <p:sp>
        <p:nvSpPr>
          <p:cNvPr id="7" name="Tekstvak 6"/>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3828729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57DB60-4DB9-894F-3D39-79607E5EF44B}"/>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Nog eentje ?</a:t>
            </a:r>
          </a:p>
        </p:txBody>
      </p:sp>
      <p:sp>
        <p:nvSpPr>
          <p:cNvPr id="3" name="Tijdelijke aanduiding voor inhoud 2">
            <a:extLst>
              <a:ext uri="{FF2B5EF4-FFF2-40B4-BE49-F238E27FC236}">
                <a16:creationId xmlns:a16="http://schemas.microsoft.com/office/drawing/2014/main" id="{9AEA7D88-21F8-BAF9-94D9-86A525BC156A}"/>
              </a:ext>
            </a:extLst>
          </p:cNvPr>
          <p:cNvSpPr>
            <a:spLocks noGrp="1"/>
          </p:cNvSpPr>
          <p:nvPr>
            <p:ph idx="1"/>
          </p:nvPr>
        </p:nvSpPr>
        <p:spPr>
          <a:xfrm>
            <a:off x="1261872" y="2036306"/>
            <a:ext cx="8595360" cy="4351337"/>
          </a:xfrm>
        </p:spPr>
        <p:txBody>
          <a:bodyPr>
            <a:normAutofit fontScale="92500" lnSpcReduction="10000"/>
          </a:bodyPr>
          <a:lstStyle/>
          <a:p>
            <a:pPr marL="0" indent="0" algn="just">
              <a:buNone/>
            </a:pPr>
            <a:r>
              <a:rPr lang="nl-BE" sz="3000" dirty="0"/>
              <a:t>U bent als advocaat-ondernemer bewust van een wijzigende maatschappij. </a:t>
            </a:r>
          </a:p>
          <a:p>
            <a:pPr marL="0" indent="0" algn="just">
              <a:buNone/>
            </a:pPr>
            <a:r>
              <a:rPr lang="nl-BE" sz="3000" dirty="0"/>
              <a:t>U wenst via sociale media publiciteit te voeren en diensten te verlenen. </a:t>
            </a:r>
          </a:p>
          <a:p>
            <a:pPr marL="0" indent="0" algn="just">
              <a:buNone/>
            </a:pPr>
            <a:r>
              <a:rPr lang="nl-BE" sz="3000" dirty="0"/>
              <a:t>U heeft een blog ontwikkeld waarbij mensen allerlei vragen kunnen stellen waarop u antwoordt. </a:t>
            </a:r>
          </a:p>
          <a:p>
            <a:pPr algn="just"/>
            <a:endParaRPr lang="nl-BE" sz="3000" dirty="0"/>
          </a:p>
          <a:p>
            <a:pPr marL="0" indent="0" algn="just">
              <a:buNone/>
            </a:pPr>
            <a:r>
              <a:rPr lang="nl-BE" sz="3000" dirty="0"/>
              <a:t>Mag dit zomaar? </a:t>
            </a:r>
          </a:p>
          <a:p>
            <a:endParaRPr lang="nl-BE" dirty="0"/>
          </a:p>
        </p:txBody>
      </p:sp>
      <p:sp>
        <p:nvSpPr>
          <p:cNvPr id="5" name="Tijdelijke aanduiding voor dianummer 4">
            <a:extLst>
              <a:ext uri="{FF2B5EF4-FFF2-40B4-BE49-F238E27FC236}">
                <a16:creationId xmlns:a16="http://schemas.microsoft.com/office/drawing/2014/main" id="{67DC2888-BD94-8B14-E26F-F05B7C711D21}"/>
              </a:ext>
            </a:extLst>
          </p:cNvPr>
          <p:cNvSpPr>
            <a:spLocks noGrp="1"/>
          </p:cNvSpPr>
          <p:nvPr>
            <p:ph type="sldNum" sz="quarter" idx="12"/>
          </p:nvPr>
        </p:nvSpPr>
        <p:spPr/>
        <p:txBody>
          <a:bodyPr>
            <a:normAutofit lnSpcReduction="10000"/>
          </a:bodyPr>
          <a:lstStyle/>
          <a:p>
            <a:fld id="{4FAB73BC-B049-4115-A692-8D63A059BFB8}" type="slidenum">
              <a:rPr lang="en-US" smtClean="0"/>
              <a:pPr/>
              <a:t>6</a:t>
            </a:fld>
            <a:endParaRPr lang="en-US" dirty="0"/>
          </a:p>
        </p:txBody>
      </p:sp>
      <p:sp>
        <p:nvSpPr>
          <p:cNvPr id="7" name="Tekstvak 6"/>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804706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8A892C-BF3E-2144-0B82-0DEC0E4394BB}"/>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Antwoorden</a:t>
            </a:r>
          </a:p>
        </p:txBody>
      </p:sp>
      <p:sp>
        <p:nvSpPr>
          <p:cNvPr id="3" name="Tijdelijke aanduiding voor inhoud 2">
            <a:extLst>
              <a:ext uri="{FF2B5EF4-FFF2-40B4-BE49-F238E27FC236}">
                <a16:creationId xmlns:a16="http://schemas.microsoft.com/office/drawing/2014/main" id="{ECB186AC-FE9F-FCFE-3756-52E99804E95F}"/>
              </a:ext>
            </a:extLst>
          </p:cNvPr>
          <p:cNvSpPr>
            <a:spLocks noGrp="1"/>
          </p:cNvSpPr>
          <p:nvPr>
            <p:ph idx="1"/>
          </p:nvPr>
        </p:nvSpPr>
        <p:spPr>
          <a:xfrm>
            <a:off x="1189444" y="2036306"/>
            <a:ext cx="8595360" cy="4351337"/>
          </a:xfrm>
        </p:spPr>
        <p:txBody>
          <a:bodyPr/>
          <a:lstStyle/>
          <a:p>
            <a:pPr marL="514350" indent="-514350" algn="just">
              <a:buFont typeface="+mj-lt"/>
              <a:buAutoNum type="arabicPeriod"/>
            </a:pPr>
            <a:r>
              <a:rPr lang="nl-BE" sz="3000" dirty="0"/>
              <a:t>Ja, dit getuigt van goed ondernemerschap.</a:t>
            </a:r>
          </a:p>
          <a:p>
            <a:pPr marL="514350" indent="-514350" algn="just">
              <a:buFont typeface="+mj-lt"/>
              <a:buAutoNum type="arabicPeriod"/>
            </a:pPr>
            <a:r>
              <a:rPr lang="nl-BE" sz="3000" dirty="0"/>
              <a:t>Ja, indien ik de bezoekers erop wijs dat dit geen juridische consultatie is.</a:t>
            </a:r>
          </a:p>
          <a:p>
            <a:pPr marL="514350" indent="-514350" algn="just">
              <a:buFont typeface="+mj-lt"/>
              <a:buAutoNum type="arabicPeriod"/>
            </a:pPr>
            <a:r>
              <a:rPr lang="nl-BE" sz="3000" dirty="0"/>
              <a:t>Ja, indien ik de bezoekers enkel abstracte juridische vragen laat stellen waarop ik geen geïndividualiseerd antwoord geef.</a:t>
            </a:r>
          </a:p>
          <a:p>
            <a:pPr marL="514350" indent="-514350" algn="just">
              <a:buFont typeface="+mj-lt"/>
              <a:buAutoNum type="arabicPeriod"/>
            </a:pPr>
            <a:r>
              <a:rPr lang="nl-BE" sz="3000" dirty="0"/>
              <a:t>Neen, dit druist in tegen de basisregels van ons beroep. </a:t>
            </a:r>
          </a:p>
          <a:p>
            <a:endParaRPr lang="nl-BE" dirty="0"/>
          </a:p>
        </p:txBody>
      </p:sp>
      <p:sp>
        <p:nvSpPr>
          <p:cNvPr id="5" name="Tijdelijke aanduiding voor dianummer 4">
            <a:extLst>
              <a:ext uri="{FF2B5EF4-FFF2-40B4-BE49-F238E27FC236}">
                <a16:creationId xmlns:a16="http://schemas.microsoft.com/office/drawing/2014/main" id="{2C340A28-76C3-0EDE-F091-8F9890E1113D}"/>
              </a:ext>
            </a:extLst>
          </p:cNvPr>
          <p:cNvSpPr>
            <a:spLocks noGrp="1"/>
          </p:cNvSpPr>
          <p:nvPr>
            <p:ph type="sldNum" sz="quarter" idx="12"/>
          </p:nvPr>
        </p:nvSpPr>
        <p:spPr/>
        <p:txBody>
          <a:bodyPr>
            <a:normAutofit lnSpcReduction="10000"/>
          </a:bodyPr>
          <a:lstStyle/>
          <a:p>
            <a:fld id="{4FAB73BC-B049-4115-A692-8D63A059BFB8}" type="slidenum">
              <a:rPr lang="en-US" smtClean="0"/>
              <a:pPr/>
              <a:t>7</a:t>
            </a:fld>
            <a:endParaRPr lang="en-US" dirty="0"/>
          </a:p>
        </p:txBody>
      </p:sp>
      <p:sp>
        <p:nvSpPr>
          <p:cNvPr id="7" name="Tekstvak 6"/>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2008414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a:extLst>
              <a:ext uri="{FF2B5EF4-FFF2-40B4-BE49-F238E27FC236}">
                <a16:creationId xmlns:a16="http://schemas.microsoft.com/office/drawing/2014/main" id="{A68AF2D8-C3CC-6B1D-0345-572BD0CA8B14}"/>
              </a:ext>
            </a:extLst>
          </p:cNvPr>
          <p:cNvSpPr>
            <a:spLocks noGrp="1"/>
          </p:cNvSpPr>
          <p:nvPr>
            <p:ph type="sldNum" sz="quarter" idx="12"/>
          </p:nvPr>
        </p:nvSpPr>
        <p:spPr/>
        <p:txBody>
          <a:bodyPr>
            <a:normAutofit lnSpcReduction="10000"/>
          </a:bodyPr>
          <a:lstStyle/>
          <a:p>
            <a:fld id="{4FAB73BC-B049-4115-A692-8D63A059BFB8}" type="slidenum">
              <a:rPr lang="en-US" smtClean="0"/>
              <a:pPr/>
              <a:t>8</a:t>
            </a:fld>
            <a:endParaRPr lang="en-US" dirty="0"/>
          </a:p>
        </p:txBody>
      </p:sp>
      <p:pic>
        <p:nvPicPr>
          <p:cNvPr id="7" name="Tijdelijke aanduiding voor afbeelding 6">
            <a:extLst>
              <a:ext uri="{FF2B5EF4-FFF2-40B4-BE49-F238E27FC236}">
                <a16:creationId xmlns:a16="http://schemas.microsoft.com/office/drawing/2014/main" id="{D04711CA-B9CB-F91E-509F-B1677CDD05B7}"/>
              </a:ext>
            </a:extLst>
          </p:cNvPr>
          <p:cNvPicPr>
            <a:picLocks noGrp="1" noChangeAspect="1"/>
          </p:cNvPicPr>
          <p:nvPr>
            <p:ph type="pic" idx="4294967295"/>
          </p:nvPr>
        </p:nvPicPr>
        <p:blipFill>
          <a:blip r:embed="rId2">
            <a:extLst>
              <a:ext uri="{837473B0-CC2E-450A-ABE3-18F120FF3D39}">
                <a1611:picAttrSrcUrl xmlns:a1611="http://schemas.microsoft.com/office/drawing/2016/11/main" r:id="rId3"/>
              </a:ext>
            </a:extLst>
          </a:blip>
          <a:srcRect t="16056" b="16056"/>
          <a:stretch>
            <a:fillRect/>
          </a:stretch>
        </p:blipFill>
        <p:spPr>
          <a:xfrm>
            <a:off x="834501" y="591968"/>
            <a:ext cx="8859915" cy="5564682"/>
          </a:xfrm>
        </p:spPr>
      </p:pic>
    </p:spTree>
    <p:extLst>
      <p:ext uri="{BB962C8B-B14F-4D97-AF65-F5344CB8AC3E}">
        <p14:creationId xmlns:p14="http://schemas.microsoft.com/office/powerpoint/2010/main" val="3147829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89609D-B85D-7767-3947-B61FA6D4990E}"/>
              </a:ext>
            </a:extLst>
          </p:cNvPr>
          <p:cNvSpPr>
            <a:spLocks noGrp="1"/>
          </p:cNvSpPr>
          <p:nvPr>
            <p:ph type="title"/>
          </p:nvPr>
        </p:nvSpPr>
        <p:spPr/>
        <p:txBody>
          <a:bodyPr>
            <a:normAutofit/>
          </a:bodyPr>
          <a:lstStyle/>
          <a:p>
            <a:r>
              <a:rPr lang="nl-BE" dirty="0">
                <a:solidFill>
                  <a:schemeClr val="accent1">
                    <a:lumMod val="75000"/>
                  </a:schemeClr>
                </a:solidFill>
                <a:effectLst>
                  <a:outerShdw blurRad="38100" dist="38100" dir="2700000" algn="tl">
                    <a:srgbClr val="000000">
                      <a:alpha val="43137"/>
                    </a:srgbClr>
                  </a:outerShdw>
                </a:effectLst>
              </a:rPr>
              <a:t>Wettelijk kader</a:t>
            </a:r>
          </a:p>
        </p:txBody>
      </p:sp>
      <p:sp>
        <p:nvSpPr>
          <p:cNvPr id="3" name="Tijdelijke aanduiding voor inhoud 2">
            <a:extLst>
              <a:ext uri="{FF2B5EF4-FFF2-40B4-BE49-F238E27FC236}">
                <a16:creationId xmlns:a16="http://schemas.microsoft.com/office/drawing/2014/main" id="{2E087D19-B0BD-6067-E989-D9ADB46955B1}"/>
              </a:ext>
            </a:extLst>
          </p:cNvPr>
          <p:cNvSpPr>
            <a:spLocks noGrp="1"/>
          </p:cNvSpPr>
          <p:nvPr>
            <p:ph idx="1"/>
          </p:nvPr>
        </p:nvSpPr>
        <p:spPr>
          <a:xfrm>
            <a:off x="1261872" y="2036306"/>
            <a:ext cx="8595360" cy="4351337"/>
          </a:xfrm>
        </p:spPr>
        <p:txBody>
          <a:bodyPr>
            <a:normAutofit lnSpcReduction="10000"/>
          </a:bodyPr>
          <a:lstStyle/>
          <a:p>
            <a:pPr marL="0" indent="0" algn="just">
              <a:buNone/>
            </a:pPr>
            <a:r>
              <a:rPr lang="nl-BE" sz="3000" dirty="0"/>
              <a:t>Boek XX WER ( boek I,III,VI)</a:t>
            </a:r>
          </a:p>
          <a:p>
            <a:pPr algn="just"/>
            <a:endParaRPr lang="nl-BE" sz="3000" dirty="0"/>
          </a:p>
          <a:p>
            <a:pPr lvl="1" algn="just"/>
            <a:r>
              <a:rPr lang="nl-BE" sz="3000" dirty="0"/>
              <a:t>Art. XX.122 WER: Alleen advocaten op het Tableau van een Orde van Advocaten ongeacht de plaats van hun inschrijving kunnen op de lijst van de AV van de Ondernemingsrechtbank </a:t>
            </a:r>
          </a:p>
          <a:p>
            <a:pPr lvl="1" algn="just"/>
            <a:endParaRPr lang="nl-BE" sz="3000" dirty="0"/>
          </a:p>
          <a:p>
            <a:pPr lvl="1" algn="just"/>
            <a:r>
              <a:rPr lang="nl-BE" sz="3000" dirty="0"/>
              <a:t>↘ CDA ! Algemene deontologie blijft van kracht </a:t>
            </a:r>
          </a:p>
          <a:p>
            <a:endParaRPr lang="nl-BE" dirty="0"/>
          </a:p>
        </p:txBody>
      </p:sp>
      <p:sp>
        <p:nvSpPr>
          <p:cNvPr id="5" name="Tijdelijke aanduiding voor dianummer 4">
            <a:extLst>
              <a:ext uri="{FF2B5EF4-FFF2-40B4-BE49-F238E27FC236}">
                <a16:creationId xmlns:a16="http://schemas.microsoft.com/office/drawing/2014/main" id="{653C5015-D3CC-A10A-93C7-5F284F34629F}"/>
              </a:ext>
            </a:extLst>
          </p:cNvPr>
          <p:cNvSpPr>
            <a:spLocks noGrp="1"/>
          </p:cNvSpPr>
          <p:nvPr>
            <p:ph type="sldNum" sz="quarter" idx="12"/>
          </p:nvPr>
        </p:nvSpPr>
        <p:spPr/>
        <p:txBody>
          <a:bodyPr>
            <a:normAutofit lnSpcReduction="10000"/>
          </a:bodyPr>
          <a:lstStyle/>
          <a:p>
            <a:fld id="{4FAB73BC-B049-4115-A692-8D63A059BFB8}" type="slidenum">
              <a:rPr lang="en-US" smtClean="0"/>
              <a:pPr/>
              <a:t>9</a:t>
            </a:fld>
            <a:endParaRPr lang="en-US" dirty="0"/>
          </a:p>
        </p:txBody>
      </p:sp>
      <p:sp>
        <p:nvSpPr>
          <p:cNvPr id="7" name="Tekstvak 6"/>
          <p:cNvSpPr txBox="1"/>
          <p:nvPr/>
        </p:nvSpPr>
        <p:spPr>
          <a:xfrm>
            <a:off x="9525078" y="6172200"/>
            <a:ext cx="1865376" cy="430887"/>
          </a:xfrm>
          <a:prstGeom prst="rect">
            <a:avLst/>
          </a:prstGeom>
          <a:solidFill>
            <a:schemeClr val="bg2">
              <a:lumMod val="75000"/>
            </a:schemeClr>
          </a:solidFill>
          <a:ln>
            <a:solidFill>
              <a:schemeClr val="bg2">
                <a:lumMod val="75000"/>
              </a:schemeClr>
            </a:solidFill>
          </a:ln>
        </p:spPr>
        <p:txBody>
          <a:bodyPr wrap="square" rtlCol="0">
            <a:spAutoFit/>
          </a:bodyPr>
          <a:lstStyle/>
          <a:p>
            <a:pPr algn="ctr"/>
            <a:r>
              <a:rPr lang="nl-BE" sz="1100" dirty="0">
                <a:solidFill>
                  <a:schemeClr val="bg1"/>
                </a:solidFill>
                <a:latin typeface="Times New Roman" panose="02020603050405020304" pitchFamily="18" charset="0"/>
                <a:cs typeface="Times New Roman" panose="02020603050405020304" pitchFamily="18" charset="0"/>
              </a:rPr>
              <a:t>Vermeersch De Paep</a:t>
            </a:r>
          </a:p>
          <a:p>
            <a:pPr algn="ctr"/>
            <a:r>
              <a:rPr lang="nl-BE" sz="1100" dirty="0">
                <a:solidFill>
                  <a:schemeClr val="bg1"/>
                </a:solidFill>
                <a:latin typeface="Times New Roman" panose="02020603050405020304" pitchFamily="18" charset="0"/>
                <a:cs typeface="Times New Roman" panose="02020603050405020304" pitchFamily="18" charset="0"/>
              </a:rPr>
              <a:t>Advocaten</a:t>
            </a:r>
            <a:endParaRPr lang="nl-BE" dirty="0"/>
          </a:p>
        </p:txBody>
      </p:sp>
    </p:spTree>
    <p:extLst>
      <p:ext uri="{BB962C8B-B14F-4D97-AF65-F5344CB8AC3E}">
        <p14:creationId xmlns:p14="http://schemas.microsoft.com/office/powerpoint/2010/main" val="106574711"/>
      </p:ext>
    </p:extLst>
  </p:cSld>
  <p:clrMapOvr>
    <a:masterClrMapping/>
  </p:clrMapOvr>
</p:sld>
</file>

<file path=ppt/theme/theme1.xml><?xml version="1.0" encoding="utf-8"?>
<a:theme xmlns:a="http://schemas.openxmlformats.org/drawingml/2006/main" name="View">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TM03457515[[fn=Weergave]]</Template>
  <TotalTime>278</TotalTime>
  <Words>1809</Words>
  <Application>Microsoft Office PowerPoint</Application>
  <PresentationFormat>Breedbeeld</PresentationFormat>
  <Paragraphs>358</Paragraphs>
  <Slides>37</Slides>
  <Notes>3</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37</vt:i4>
      </vt:variant>
    </vt:vector>
  </HeadingPairs>
  <TitlesOfParts>
    <vt:vector size="44" baseType="lpstr">
      <vt:lpstr>Arial</vt:lpstr>
      <vt:lpstr>Calibri</vt:lpstr>
      <vt:lpstr>Century Schoolbook</vt:lpstr>
      <vt:lpstr>Times New Roman</vt:lpstr>
      <vt:lpstr>Wingdings</vt:lpstr>
      <vt:lpstr>Wingdings 2</vt:lpstr>
      <vt:lpstr>View</vt:lpstr>
      <vt:lpstr>Curatoren, voldoet u ondertussen al aan art. 53 4e lid CDA?</vt:lpstr>
      <vt:lpstr>Inhoud</vt:lpstr>
      <vt:lpstr>Kleine test</vt:lpstr>
      <vt:lpstr>Antwoorden</vt:lpstr>
      <vt:lpstr>Toelichting </vt:lpstr>
      <vt:lpstr>Nog eentje ?</vt:lpstr>
      <vt:lpstr>Antwoorden</vt:lpstr>
      <vt:lpstr>PowerPoint-presentatie</vt:lpstr>
      <vt:lpstr>Wettelijk kader</vt:lpstr>
      <vt:lpstr>Essentiële plichten van de advocaat</vt:lpstr>
      <vt:lpstr>Tegenstrijdige belangen CDA - algemeen </vt:lpstr>
      <vt:lpstr>Tegenstrijdigheid van belangen - extra curatoren </vt:lpstr>
      <vt:lpstr>Welke artikelen in CDA – specifiek over curatoren? </vt:lpstr>
      <vt:lpstr>Briefwisseling</vt:lpstr>
      <vt:lpstr>Toepassing: tussen wie ? </vt:lpstr>
      <vt:lpstr>Toepassing</vt:lpstr>
      <vt:lpstr>Drager ?</vt:lpstr>
      <vt:lpstr>Uitzonderingen</vt:lpstr>
      <vt:lpstr>Uitzondering § 1</vt:lpstr>
      <vt:lpstr>Quid de ingebrekestelling? </vt:lpstr>
      <vt:lpstr>Voorstel wijziging - art. 114 CDA </vt:lpstr>
      <vt:lpstr>Voorstel wijziging - art. 114 CDA </vt:lpstr>
      <vt:lpstr>Uitzondering § 2</vt:lpstr>
      <vt:lpstr>Uitzondering § 3</vt:lpstr>
      <vt:lpstr>Uitzondering § 3 bis</vt:lpstr>
      <vt:lpstr>Uitzondering § 4</vt:lpstr>
      <vt:lpstr>Tips</vt:lpstr>
      <vt:lpstr>Schema</vt:lpstr>
      <vt:lpstr>Gerechtelijke mandatarissen</vt:lpstr>
      <vt:lpstr>Art. 118 – 119 CDA </vt:lpstr>
      <vt:lpstr>Toch vertrouwelijk iets te melden ? </vt:lpstr>
      <vt:lpstr>Tips</vt:lpstr>
      <vt:lpstr>Art. 1408 Ger.W. </vt:lpstr>
      <vt:lpstr>Hoofstuk III. 6 Insolventie </vt:lpstr>
      <vt:lpstr>  Art. 160ter &amp; quater  CDA </vt:lpstr>
      <vt:lpstr>SPECIALE AANDACHT </vt:lpstr>
      <vt:lpstr>Art. 53 CDA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Curatoren  Deontologie</dc:title>
  <dc:creator>Secretariaat Vermeersch De Paep</dc:creator>
  <cp:lastModifiedBy>Benjamin Quanjard</cp:lastModifiedBy>
  <cp:revision>24</cp:revision>
  <cp:lastPrinted>2023-04-27T06:55:51Z</cp:lastPrinted>
  <dcterms:created xsi:type="dcterms:W3CDTF">2023-04-24T13:25:15Z</dcterms:created>
  <dcterms:modified xsi:type="dcterms:W3CDTF">2023-09-17T12:28:29Z</dcterms:modified>
</cp:coreProperties>
</file>