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42"/>
  </p:notesMasterIdLst>
  <p:handoutMasterIdLst>
    <p:handoutMasterId r:id="rId43"/>
  </p:handoutMasterIdLst>
  <p:sldIdLst>
    <p:sldId id="283" r:id="rId3"/>
    <p:sldId id="286" r:id="rId4"/>
    <p:sldId id="297" r:id="rId5"/>
    <p:sldId id="296" r:id="rId6"/>
    <p:sldId id="287" r:id="rId7"/>
    <p:sldId id="282" r:id="rId8"/>
    <p:sldId id="320" r:id="rId9"/>
    <p:sldId id="314" r:id="rId10"/>
    <p:sldId id="305" r:id="rId11"/>
    <p:sldId id="306" r:id="rId12"/>
    <p:sldId id="316" r:id="rId13"/>
    <p:sldId id="311" r:id="rId14"/>
    <p:sldId id="310" r:id="rId15"/>
    <p:sldId id="317" r:id="rId16"/>
    <p:sldId id="312" r:id="rId17"/>
    <p:sldId id="313" r:id="rId18"/>
    <p:sldId id="318" r:id="rId19"/>
    <p:sldId id="323" r:id="rId20"/>
    <p:sldId id="319" r:id="rId21"/>
    <p:sldId id="321" r:id="rId22"/>
    <p:sldId id="300" r:id="rId23"/>
    <p:sldId id="307" r:id="rId24"/>
    <p:sldId id="294" r:id="rId25"/>
    <p:sldId id="304" r:id="rId26"/>
    <p:sldId id="308" r:id="rId27"/>
    <p:sldId id="322" r:id="rId28"/>
    <p:sldId id="295" r:id="rId29"/>
    <p:sldId id="298" r:id="rId30"/>
    <p:sldId id="285" r:id="rId31"/>
    <p:sldId id="289" r:id="rId32"/>
    <p:sldId id="299" r:id="rId33"/>
    <p:sldId id="290" r:id="rId34"/>
    <p:sldId id="291" r:id="rId35"/>
    <p:sldId id="302" r:id="rId36"/>
    <p:sldId id="292" r:id="rId37"/>
    <p:sldId id="309" r:id="rId38"/>
    <p:sldId id="293" r:id="rId39"/>
    <p:sldId id="301" r:id="rId40"/>
    <p:sldId id="288" r:id="rId41"/>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orient="horz" pos="686">
          <p15:clr>
            <a:srgbClr val="A4A3A4"/>
          </p15:clr>
        </p15:guide>
        <p15:guide id="3" orient="horz" pos="830">
          <p15:clr>
            <a:srgbClr val="A4A3A4"/>
          </p15:clr>
        </p15:guide>
        <p15:guide id="4" orient="horz" pos="549">
          <p15:clr>
            <a:srgbClr val="A4A3A4"/>
          </p15:clr>
        </p15:guide>
        <p15:guide id="5" orient="horz" pos="2661">
          <p15:clr>
            <a:srgbClr val="A4A3A4"/>
          </p15:clr>
        </p15:guide>
        <p15:guide id="6" orient="horz" pos="244">
          <p15:clr>
            <a:srgbClr val="A4A3A4"/>
          </p15:clr>
        </p15:guide>
        <p15:guide id="7" orient="horz" pos="1889">
          <p15:clr>
            <a:srgbClr val="A4A3A4"/>
          </p15:clr>
        </p15:guide>
        <p15:guide id="8" orient="horz" pos="1253">
          <p15:clr>
            <a:srgbClr val="A4A3A4"/>
          </p15:clr>
        </p15:guide>
        <p15:guide id="9" orient="horz" pos="3091">
          <p15:clr>
            <a:srgbClr val="A4A3A4"/>
          </p15:clr>
        </p15:guide>
        <p15:guide id="10" pos="567">
          <p15:clr>
            <a:srgbClr val="A4A3A4"/>
          </p15:clr>
        </p15:guide>
        <p15:guide id="11" pos="2880">
          <p15:clr>
            <a:srgbClr val="A4A3A4"/>
          </p15:clr>
        </p15:guide>
        <p15:guide id="12" pos="5199">
          <p15:clr>
            <a:srgbClr val="A4A3A4"/>
          </p15:clr>
        </p15:guide>
        <p15:guide id="13" pos="500">
          <p15:clr>
            <a:srgbClr val="A4A3A4"/>
          </p15:clr>
        </p15:guide>
        <p15:guide id="14" pos="5266">
          <p15:clr>
            <a:srgbClr val="A4A3A4"/>
          </p15:clr>
        </p15:guide>
        <p15:guide id="15" pos="2498">
          <p15:clr>
            <a:srgbClr val="A4A3A4"/>
          </p15:clr>
        </p15:guide>
        <p15:guide id="16" orient="horz" pos="2626">
          <p15:clr>
            <a:srgbClr val="A4A3A4"/>
          </p15:clr>
        </p15:guide>
        <p15:guide id="17" orient="horz" pos="1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nie Wesseling" initials="J.A.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FC4B9"/>
    <a:srgbClr val="9B8F83"/>
    <a:srgbClr val="E2DCD5"/>
    <a:srgbClr val="FFFFFF"/>
    <a:srgbClr val="4071BA"/>
    <a:srgbClr val="2039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373" autoAdjust="0"/>
  </p:normalViewPr>
  <p:slideViewPr>
    <p:cSldViewPr snapToGrid="0" showGuides="1">
      <p:cViewPr varScale="1">
        <p:scale>
          <a:sx n="170" d="100"/>
          <a:sy n="170" d="100"/>
        </p:scale>
        <p:origin x="452" y="100"/>
      </p:cViewPr>
      <p:guideLst>
        <p:guide orient="horz" pos="3168"/>
        <p:guide orient="horz" pos="686"/>
        <p:guide orient="horz" pos="830"/>
        <p:guide orient="horz" pos="549"/>
        <p:guide orient="horz" pos="2661"/>
        <p:guide orient="horz" pos="244"/>
        <p:guide orient="horz" pos="1889"/>
        <p:guide orient="horz" pos="1253"/>
        <p:guide orient="horz" pos="3091"/>
        <p:guide pos="567"/>
        <p:guide pos="2880"/>
        <p:guide pos="5199"/>
        <p:guide pos="500"/>
        <p:guide pos="5266"/>
        <p:guide pos="2498"/>
        <p:guide orient="horz" pos="2626"/>
        <p:guide orient="horz" pos="1249"/>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84C15E-B15A-4CB2-BC79-D73BDF651B0E}" type="datetimeFigureOut">
              <a:rPr lang="nl-NL" smtClean="0"/>
              <a:pPr/>
              <a:t>17-3-2023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E4993-82BF-4161-A797-C0C9E09877AB}" type="slidenum">
              <a:rPr lang="nl-NL" smtClean="0"/>
              <a:pPr/>
              <a:t>‹nr.›</a:t>
            </a:fld>
            <a:endParaRPr lang="nl-NL"/>
          </a:p>
        </p:txBody>
      </p:sp>
      <p:pic>
        <p:nvPicPr>
          <p:cNvPr id="7" name="Afbeelding 5"/>
          <p:cNvPicPr>
            <a:picLocks noChangeAspect="1"/>
          </p:cNvPicPr>
          <p:nvPr/>
        </p:nvPicPr>
        <p:blipFill rotWithShape="1">
          <a:blip r:embed="rId2" cstate="screen">
            <a:extLst>
              <a:ext uri="{28A0092B-C50C-407E-A947-70E740481C1C}">
                <a14:useLocalDpi xmlns:a14="http://schemas.microsoft.com/office/drawing/2010/main" val="0"/>
              </a:ext>
            </a:extLst>
          </a:blip>
          <a:srcRect r="50396" b="20886"/>
          <a:stretch/>
        </p:blipFill>
        <p:spPr>
          <a:xfrm>
            <a:off x="4937494" y="467544"/>
            <a:ext cx="1428582" cy="284810"/>
          </a:xfrm>
          <a:prstGeom prst="rect">
            <a:avLst/>
          </a:prstGeom>
        </p:spPr>
      </p:pic>
    </p:spTree>
    <p:extLst>
      <p:ext uri="{BB962C8B-B14F-4D97-AF65-F5344CB8AC3E}">
        <p14:creationId xmlns:p14="http://schemas.microsoft.com/office/powerpoint/2010/main" val="1997674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EC0E8-2C81-4581-8F25-7B8EE556C9B3}" type="datetimeFigureOut">
              <a:rPr lang="nl-NL" smtClean="0"/>
              <a:pPr/>
              <a:t>17-3-2023</a:t>
            </a:fld>
            <a:endParaRPr lang="nl-NL"/>
          </a:p>
        </p:txBody>
      </p:sp>
      <p:sp>
        <p:nvSpPr>
          <p:cNvPr id="4" name="Tijdelijke aanduiding voor dia-afbeelding 3"/>
          <p:cNvSpPr>
            <a:spLocks noGrp="1" noRot="1" noChangeAspect="1"/>
          </p:cNvSpPr>
          <p:nvPr>
            <p:ph type="sldImg" idx="2"/>
          </p:nvPr>
        </p:nvSpPr>
        <p:spPr>
          <a:xfrm>
            <a:off x="381000" y="903288"/>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561656"/>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745A04-A930-45F5-8580-8D4F1D0655A9}" type="slidenum">
              <a:rPr lang="nl-NL" smtClean="0"/>
              <a:pPr/>
              <a:t>‹nr.›</a:t>
            </a:fld>
            <a:endParaRPr lang="nl-NL"/>
          </a:p>
        </p:txBody>
      </p:sp>
      <p:pic>
        <p:nvPicPr>
          <p:cNvPr id="9" name="Afbeelding 5"/>
          <p:cNvPicPr>
            <a:picLocks noChangeAspect="1"/>
          </p:cNvPicPr>
          <p:nvPr/>
        </p:nvPicPr>
        <p:blipFill rotWithShape="1">
          <a:blip r:embed="rId2" cstate="screen">
            <a:extLst>
              <a:ext uri="{28A0092B-C50C-407E-A947-70E740481C1C}">
                <a14:useLocalDpi xmlns:a14="http://schemas.microsoft.com/office/drawing/2010/main" val="0"/>
              </a:ext>
            </a:extLst>
          </a:blip>
          <a:srcRect r="50396" b="20886"/>
          <a:stretch/>
        </p:blipFill>
        <p:spPr>
          <a:xfrm>
            <a:off x="4937494" y="305494"/>
            <a:ext cx="1428582" cy="284810"/>
          </a:xfrm>
          <a:prstGeom prst="rect">
            <a:avLst/>
          </a:prstGeom>
        </p:spPr>
      </p:pic>
    </p:spTree>
    <p:extLst>
      <p:ext uri="{BB962C8B-B14F-4D97-AF65-F5344CB8AC3E}">
        <p14:creationId xmlns:p14="http://schemas.microsoft.com/office/powerpoint/2010/main" val="302875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745A04-A930-45F5-8580-8D4F1D0655A9}" type="slidenum">
              <a:rPr lang="nl-NL" smtClean="0"/>
              <a:pPr/>
              <a:t>6</a:t>
            </a:fld>
            <a:endParaRPr lang="nl-NL"/>
          </a:p>
        </p:txBody>
      </p:sp>
    </p:spTree>
    <p:extLst>
      <p:ext uri="{BB962C8B-B14F-4D97-AF65-F5344CB8AC3E}">
        <p14:creationId xmlns:p14="http://schemas.microsoft.com/office/powerpoint/2010/main" val="228568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745A04-A930-45F5-8580-8D4F1D0655A9}" type="slidenum">
              <a:rPr lang="nl-NL" smtClean="0"/>
              <a:pPr/>
              <a:t>7</a:t>
            </a:fld>
            <a:endParaRPr lang="nl-NL"/>
          </a:p>
        </p:txBody>
      </p:sp>
    </p:spTree>
    <p:extLst>
      <p:ext uri="{BB962C8B-B14F-4D97-AF65-F5344CB8AC3E}">
        <p14:creationId xmlns:p14="http://schemas.microsoft.com/office/powerpoint/2010/main" val="4173917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jdelijke aanduiding voor afbeelding 2"/>
          <p:cNvSpPr>
            <a:spLocks noGrp="1"/>
          </p:cNvSpPr>
          <p:nvPr>
            <p:ph type="pic" idx="13"/>
          </p:nvPr>
        </p:nvSpPr>
        <p:spPr>
          <a:xfrm>
            <a:off x="0" y="-1706"/>
            <a:ext cx="9144000" cy="29997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pic>
        <p:nvPicPr>
          <p:cNvPr id="21" name="Picture 2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835684" y="4677321"/>
            <a:ext cx="3472632" cy="419221"/>
          </a:xfrm>
          <a:prstGeom prst="rect">
            <a:avLst/>
          </a:prstGeom>
        </p:spPr>
      </p:pic>
      <p:sp>
        <p:nvSpPr>
          <p:cNvPr id="2" name="Titel 1"/>
          <p:cNvSpPr>
            <a:spLocks noGrp="1"/>
          </p:cNvSpPr>
          <p:nvPr userDrawn="1">
            <p:ph type="ctrTitle"/>
          </p:nvPr>
        </p:nvSpPr>
        <p:spPr>
          <a:xfrm>
            <a:off x="782873" y="3112419"/>
            <a:ext cx="7576903" cy="594066"/>
          </a:xfrm>
        </p:spPr>
        <p:txBody>
          <a:bodyPr anchor="b" anchorCtr="0">
            <a:noAutofit/>
          </a:bodyPr>
          <a:lstStyle>
            <a:lvl1pPr algn="l">
              <a:defRPr sz="3600">
                <a:solidFill>
                  <a:schemeClr val="tx2"/>
                </a:solidFill>
              </a:defRPr>
            </a:lvl1pPr>
          </a:lstStyle>
          <a:p>
            <a:r>
              <a:rPr lang="en-US"/>
              <a:t>Click to edit Master title style</a:t>
            </a:r>
            <a:endParaRPr lang="nl-NL" dirty="0"/>
          </a:p>
        </p:txBody>
      </p:sp>
      <p:sp>
        <p:nvSpPr>
          <p:cNvPr id="3" name="Ondertitel 2"/>
          <p:cNvSpPr>
            <a:spLocks noGrp="1"/>
          </p:cNvSpPr>
          <p:nvPr userDrawn="1">
            <p:ph type="subTitle" idx="1"/>
          </p:nvPr>
        </p:nvSpPr>
        <p:spPr>
          <a:xfrm>
            <a:off x="782873" y="3683771"/>
            <a:ext cx="7576903" cy="486054"/>
          </a:xfrm>
        </p:spPr>
        <p:txBody>
          <a:bodyPr>
            <a:noAutofit/>
          </a:bodyPr>
          <a:lstStyle>
            <a:lvl1pPr marL="0" indent="0" algn="l">
              <a:buNone/>
              <a:defRPr sz="24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12" name="Tijdelijke aanduiding voor voettekst 4"/>
          <p:cNvSpPr>
            <a:spLocks noGrp="1"/>
          </p:cNvSpPr>
          <p:nvPr userDrawn="1">
            <p:ph type="ftr" sz="quarter" idx="3"/>
          </p:nvPr>
        </p:nvSpPr>
        <p:spPr>
          <a:xfrm>
            <a:off x="5020236" y="4781864"/>
            <a:ext cx="3860161" cy="184666"/>
          </a:xfrm>
          <a:prstGeom prst="rect">
            <a:avLst/>
          </a:prstGeom>
        </p:spPr>
        <p:txBody>
          <a:bodyPr vert="horz" wrap="square" lIns="91440" tIns="45720" rIns="91440" bIns="45720" rtlCol="0" anchor="ctr">
            <a:spAutoFit/>
          </a:bodyPr>
          <a:lstStyle>
            <a:lvl1pPr algn="r">
              <a:defRPr sz="600">
                <a:solidFill>
                  <a:schemeClr val="tx1">
                    <a:tint val="75000"/>
                  </a:schemeClr>
                </a:solidFill>
              </a:defRPr>
            </a:lvl1pPr>
          </a:lstStyle>
          <a:p>
            <a:r>
              <a:rPr lang="nl-NL" dirty="0"/>
              <a:t>90002381 P 1562772 / 1</a:t>
            </a:r>
          </a:p>
        </p:txBody>
      </p:sp>
      <p:cxnSp>
        <p:nvCxnSpPr>
          <p:cNvPr id="22" name="Rechte verbindingslijn 8"/>
          <p:cNvCxnSpPr>
            <a:cxnSpLocks noChangeShapeType="1"/>
          </p:cNvCxnSpPr>
          <p:nvPr userDrawn="1"/>
        </p:nvCxnSpPr>
        <p:spPr bwMode="auto">
          <a:xfrm>
            <a:off x="0" y="4617690"/>
            <a:ext cx="9144000" cy="0"/>
          </a:xfrm>
          <a:prstGeom prst="line">
            <a:avLst/>
          </a:prstGeom>
          <a:noFill/>
          <a:ln w="15875" cap="rnd" algn="ctr">
            <a:solidFill>
              <a:schemeClr val="accent1"/>
            </a:solidFill>
            <a:prstDash val="sysDot"/>
            <a:round/>
            <a:headEnd/>
            <a:tailEnd/>
          </a:ln>
        </p:spPr>
      </p:cxnSp>
    </p:spTree>
    <p:extLst>
      <p:ext uri="{BB962C8B-B14F-4D97-AF65-F5344CB8AC3E}">
        <p14:creationId xmlns:p14="http://schemas.microsoft.com/office/powerpoint/2010/main" val="105803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82873" y="386954"/>
            <a:ext cx="7576903" cy="857250"/>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782873" y="1318381"/>
            <a:ext cx="7576903" cy="29949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jdelijke aanduiding voor dianummer 5"/>
          <p:cNvSpPr>
            <a:spLocks noGrp="1"/>
          </p:cNvSpPr>
          <p:nvPr>
            <p:ph type="sldNum" sz="quarter" idx="12"/>
          </p:nvPr>
        </p:nvSpPr>
        <p:spPr/>
        <p:txBody>
          <a:bodyPr/>
          <a:lstStyle/>
          <a:p>
            <a:fld id="{B86DE904-C121-477E-B2B0-923493BF220C}" type="slidenum">
              <a:rPr lang="nl-NL" smtClean="0"/>
              <a:pPr/>
              <a:t>‹nr.›</a:t>
            </a:fld>
            <a:endParaRPr lang="nl-NL"/>
          </a:p>
        </p:txBody>
      </p:sp>
    </p:spTree>
    <p:extLst>
      <p:ext uri="{BB962C8B-B14F-4D97-AF65-F5344CB8AC3E}">
        <p14:creationId xmlns:p14="http://schemas.microsoft.com/office/powerpoint/2010/main" val="377333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82873" y="386954"/>
            <a:ext cx="7576903" cy="857250"/>
          </a:xfrm>
        </p:spPr>
        <p:txBody>
          <a:bodyPr/>
          <a:lstStyle>
            <a:lvl1pPr>
              <a:defRPr/>
            </a:lvl1pPr>
          </a:lstStyle>
          <a:p>
            <a:r>
              <a:rPr lang="en-US"/>
              <a:t>Click to edit Master title style</a:t>
            </a:r>
            <a:endParaRPr lang="nl-NL"/>
          </a:p>
        </p:txBody>
      </p:sp>
      <p:sp>
        <p:nvSpPr>
          <p:cNvPr id="4" name="Tijdelijke aanduiding voor inhoud 3"/>
          <p:cNvSpPr>
            <a:spLocks noGrp="1"/>
          </p:cNvSpPr>
          <p:nvPr>
            <p:ph sz="half" idx="2"/>
          </p:nvPr>
        </p:nvSpPr>
        <p:spPr>
          <a:xfrm>
            <a:off x="782872" y="1318380"/>
            <a:ext cx="3607200" cy="2999743"/>
          </a:xfrm>
        </p:spPr>
        <p:txBody>
          <a:bodyPr>
            <a:normAutofit/>
          </a:bodyPr>
          <a:lstStyle>
            <a:lvl1pPr>
              <a:defRPr sz="1600"/>
            </a:lvl1pPr>
            <a:lvl2pPr>
              <a:defRPr sz="1400"/>
            </a:lvl2pPr>
            <a:lvl3pPr>
              <a:defRPr sz="1200"/>
            </a:lvl3pPr>
            <a:lvl4pPr>
              <a:defRPr sz="1000"/>
            </a:lvl4pPr>
            <a:lvl5pPr>
              <a:defRPr sz="1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jdelijke aanduiding voor inhoud 5"/>
          <p:cNvSpPr>
            <a:spLocks noGrp="1"/>
          </p:cNvSpPr>
          <p:nvPr>
            <p:ph sz="quarter" idx="4"/>
          </p:nvPr>
        </p:nvSpPr>
        <p:spPr>
          <a:xfrm>
            <a:off x="4751295" y="1318380"/>
            <a:ext cx="3608481" cy="2999743"/>
          </a:xfrm>
        </p:spPr>
        <p:txBody>
          <a:bodyPr>
            <a:normAutofit/>
          </a:bodyPr>
          <a:lstStyle>
            <a:lvl1pPr>
              <a:defRPr sz="1600"/>
            </a:lvl1pPr>
            <a:lvl2pPr>
              <a:defRPr sz="1400"/>
            </a:lvl2pPr>
            <a:lvl3pPr>
              <a:defRPr sz="1200"/>
            </a:lvl3pPr>
            <a:lvl4pPr>
              <a:defRPr sz="1000"/>
            </a:lvl4pPr>
            <a:lvl5pPr>
              <a:defRPr sz="1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Tijdelijke aanduiding voor dianummer 8"/>
          <p:cNvSpPr>
            <a:spLocks noGrp="1"/>
          </p:cNvSpPr>
          <p:nvPr>
            <p:ph type="sldNum" sz="quarter" idx="12"/>
          </p:nvPr>
        </p:nvSpPr>
        <p:spPr/>
        <p:txBody>
          <a:bodyPr/>
          <a:lstStyle/>
          <a:p>
            <a:fld id="{B86DE904-C121-477E-B2B0-923493BF220C}" type="slidenum">
              <a:rPr lang="nl-NL" smtClean="0"/>
              <a:pPr/>
              <a:t>‹nr.›</a:t>
            </a:fld>
            <a:endParaRPr lang="nl-NL"/>
          </a:p>
        </p:txBody>
      </p:sp>
    </p:spTree>
    <p:extLst>
      <p:ext uri="{BB962C8B-B14F-4D97-AF65-F5344CB8AC3E}">
        <p14:creationId xmlns:p14="http://schemas.microsoft.com/office/powerpoint/2010/main" val="87574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sp>
        <p:nvSpPr>
          <p:cNvPr id="7" name="Tijdelijke aanduiding voor afbeelding 2"/>
          <p:cNvSpPr>
            <a:spLocks noGrp="1"/>
          </p:cNvSpPr>
          <p:nvPr>
            <p:ph type="pic" idx="13"/>
          </p:nvPr>
        </p:nvSpPr>
        <p:spPr>
          <a:xfrm>
            <a:off x="4752575" y="1318380"/>
            <a:ext cx="3607200" cy="29997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2" name="Titel 1"/>
          <p:cNvSpPr>
            <a:spLocks noGrp="1"/>
          </p:cNvSpPr>
          <p:nvPr>
            <p:ph type="title"/>
          </p:nvPr>
        </p:nvSpPr>
        <p:spPr>
          <a:xfrm>
            <a:off x="782873" y="386954"/>
            <a:ext cx="7576903" cy="857250"/>
          </a:xfrm>
        </p:spPr>
        <p:txBody>
          <a:bodyPr/>
          <a:lstStyle>
            <a:lvl1pPr>
              <a:defRPr/>
            </a:lvl1pPr>
          </a:lstStyle>
          <a:p>
            <a:r>
              <a:rPr lang="en-US"/>
              <a:t>Click to edit Master title style</a:t>
            </a:r>
            <a:endParaRPr lang="nl-NL"/>
          </a:p>
        </p:txBody>
      </p:sp>
      <p:sp>
        <p:nvSpPr>
          <p:cNvPr id="4" name="Tijdelijke aanduiding voor inhoud 3"/>
          <p:cNvSpPr>
            <a:spLocks noGrp="1"/>
          </p:cNvSpPr>
          <p:nvPr>
            <p:ph sz="half" idx="2"/>
          </p:nvPr>
        </p:nvSpPr>
        <p:spPr>
          <a:xfrm>
            <a:off x="782872" y="1318380"/>
            <a:ext cx="3607200" cy="2999743"/>
          </a:xfrm>
        </p:spPr>
        <p:txBody>
          <a:bodyPr>
            <a:normAutofit/>
          </a:bodyPr>
          <a:lstStyle>
            <a:lvl1pPr>
              <a:defRPr sz="1600"/>
            </a:lvl1pPr>
            <a:lvl2pPr>
              <a:defRPr sz="1400"/>
            </a:lvl2pPr>
            <a:lvl3pPr>
              <a:defRPr sz="1200"/>
            </a:lvl3pPr>
            <a:lvl4pPr>
              <a:defRPr sz="1000"/>
            </a:lvl4pPr>
            <a:lvl5pPr>
              <a:defRPr sz="1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Tijdelijke aanduiding voor dianummer 8"/>
          <p:cNvSpPr>
            <a:spLocks noGrp="1"/>
          </p:cNvSpPr>
          <p:nvPr>
            <p:ph type="sldNum" sz="quarter" idx="12"/>
          </p:nvPr>
        </p:nvSpPr>
        <p:spPr/>
        <p:txBody>
          <a:bodyPr/>
          <a:lstStyle/>
          <a:p>
            <a:fld id="{B86DE904-C121-477E-B2B0-923493BF220C}" type="slidenum">
              <a:rPr lang="nl-NL" smtClean="0"/>
              <a:pPr/>
              <a:t>‹nr.›</a:t>
            </a:fld>
            <a:endParaRPr lang="nl-NL"/>
          </a:p>
        </p:txBody>
      </p:sp>
    </p:spTree>
    <p:extLst>
      <p:ext uri="{BB962C8B-B14F-4D97-AF65-F5344CB8AC3E}">
        <p14:creationId xmlns:p14="http://schemas.microsoft.com/office/powerpoint/2010/main" val="87574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el 1"/>
          <p:cNvSpPr>
            <a:spLocks noGrp="1"/>
          </p:cNvSpPr>
          <p:nvPr>
            <p:ph type="title"/>
          </p:nvPr>
        </p:nvSpPr>
        <p:spPr>
          <a:xfrm>
            <a:off x="782873" y="386954"/>
            <a:ext cx="7576903" cy="857250"/>
          </a:xfrm>
        </p:spPr>
        <p:txBody>
          <a:bodyPr/>
          <a:lstStyle/>
          <a:p>
            <a:r>
              <a:rPr lang="en-US"/>
              <a:t>Click to edit Master title style</a:t>
            </a:r>
            <a:endParaRPr lang="nl-NL"/>
          </a:p>
        </p:txBody>
      </p:sp>
      <p:sp>
        <p:nvSpPr>
          <p:cNvPr id="6" name="Tijdelijke aanduiding voor dianummer 5"/>
          <p:cNvSpPr>
            <a:spLocks noGrp="1"/>
          </p:cNvSpPr>
          <p:nvPr>
            <p:ph type="sldNum" sz="quarter" idx="12"/>
          </p:nvPr>
        </p:nvSpPr>
        <p:spPr/>
        <p:txBody>
          <a:bodyPr/>
          <a:lstStyle/>
          <a:p>
            <a:fld id="{B86DE904-C121-477E-B2B0-923493BF220C}" type="slidenum">
              <a:rPr lang="nl-NL" smtClean="0"/>
              <a:pPr/>
              <a:t>‹nr.›</a:t>
            </a:fld>
            <a:endParaRPr lang="nl-NL"/>
          </a:p>
        </p:txBody>
      </p:sp>
      <p:sp>
        <p:nvSpPr>
          <p:cNvPr id="7" name="Tijdelijke aanduiding voor afbeelding 2"/>
          <p:cNvSpPr>
            <a:spLocks noGrp="1"/>
          </p:cNvSpPr>
          <p:nvPr>
            <p:ph type="pic" idx="13"/>
          </p:nvPr>
        </p:nvSpPr>
        <p:spPr>
          <a:xfrm>
            <a:off x="782872" y="1318381"/>
            <a:ext cx="7578000" cy="29997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Tree>
    <p:extLst>
      <p:ext uri="{BB962C8B-B14F-4D97-AF65-F5344CB8AC3E}">
        <p14:creationId xmlns:p14="http://schemas.microsoft.com/office/powerpoint/2010/main" val="377333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86DE904-C121-477E-B2B0-923493BF220C}" type="slidenum">
              <a:rPr lang="nl-NL" smtClean="0"/>
              <a:pPr/>
              <a:t>‹nr.›</a:t>
            </a:fld>
            <a:endParaRPr lang="nl-NL"/>
          </a:p>
        </p:txBody>
      </p:sp>
    </p:spTree>
    <p:extLst>
      <p:ext uri="{BB962C8B-B14F-4D97-AF65-F5344CB8AC3E}">
        <p14:creationId xmlns:p14="http://schemas.microsoft.com/office/powerpoint/2010/main" val="299108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86DE904-C121-477E-B2B0-923493BF220C}" type="slidenum">
              <a:rPr lang="nl-NL" smtClean="0"/>
              <a:pPr/>
              <a:t>‹nr.›</a:t>
            </a:fld>
            <a:endParaRPr lang="nl-NL"/>
          </a:p>
        </p:txBody>
      </p:sp>
      <p:sp>
        <p:nvSpPr>
          <p:cNvPr id="5" name="Titel 1"/>
          <p:cNvSpPr>
            <a:spLocks noGrp="1"/>
          </p:cNvSpPr>
          <p:nvPr>
            <p:ph type="title"/>
          </p:nvPr>
        </p:nvSpPr>
        <p:spPr>
          <a:xfrm>
            <a:off x="782873" y="386954"/>
            <a:ext cx="7576903" cy="857250"/>
          </a:xfrm>
        </p:spPr>
        <p:txBody>
          <a:bodyPr/>
          <a:lstStyle/>
          <a:p>
            <a:r>
              <a:rPr lang="en-US"/>
              <a:t>Click to edit Master title style</a:t>
            </a:r>
            <a:endParaRPr lang="nl-NL" dirty="0"/>
          </a:p>
        </p:txBody>
      </p:sp>
      <p:sp>
        <p:nvSpPr>
          <p:cNvPr id="6" name="Tijdelijke aanduiding voor tabel 2"/>
          <p:cNvSpPr>
            <a:spLocks noGrp="1"/>
          </p:cNvSpPr>
          <p:nvPr>
            <p:ph type="tbl" idx="1"/>
          </p:nvPr>
        </p:nvSpPr>
        <p:spPr>
          <a:xfrm>
            <a:off x="900112" y="1204639"/>
            <a:ext cx="7462611" cy="3086100"/>
          </a:xfrm>
        </p:spPr>
        <p:txBody>
          <a:bodyPr/>
          <a:lstStyle>
            <a:lvl1pPr>
              <a:buNone/>
              <a:defRPr/>
            </a:lvl1pPr>
          </a:lstStyle>
          <a:p>
            <a:r>
              <a:rPr lang="en-US"/>
              <a:t>Click icon to add table</a:t>
            </a:r>
            <a:endParaRPr lang="nl-NL" dirty="0"/>
          </a:p>
        </p:txBody>
      </p:sp>
    </p:spTree>
    <p:extLst>
      <p:ext uri="{BB962C8B-B14F-4D97-AF65-F5344CB8AC3E}">
        <p14:creationId xmlns:p14="http://schemas.microsoft.com/office/powerpoint/2010/main" val="299108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el 1"/>
          <p:cNvSpPr>
            <a:spLocks noGrp="1"/>
          </p:cNvSpPr>
          <p:nvPr>
            <p:ph type="title"/>
          </p:nvPr>
        </p:nvSpPr>
        <p:spPr>
          <a:xfrm>
            <a:off x="782873" y="386954"/>
            <a:ext cx="7576903" cy="857250"/>
          </a:xfrm>
        </p:spPr>
        <p:txBody>
          <a:bodyPr/>
          <a:lstStyle/>
          <a:p>
            <a:r>
              <a:rPr lang="en-US"/>
              <a:t>Click to edit Master title style</a:t>
            </a:r>
            <a:endParaRPr lang="nl-NL"/>
          </a:p>
        </p:txBody>
      </p:sp>
      <p:sp>
        <p:nvSpPr>
          <p:cNvPr id="5" name="Tijdelijke aanduiding voor dianummer 4"/>
          <p:cNvSpPr>
            <a:spLocks noGrp="1"/>
          </p:cNvSpPr>
          <p:nvPr>
            <p:ph type="sldNum" sz="quarter" idx="12"/>
          </p:nvPr>
        </p:nvSpPr>
        <p:spPr/>
        <p:txBody>
          <a:bodyPr/>
          <a:lstStyle>
            <a:lvl1pPr>
              <a:defRPr/>
            </a:lvl1pPr>
          </a:lstStyle>
          <a:p>
            <a:fld id="{30F28D48-2EFC-471C-AB22-43ED20154980}" type="slidenum">
              <a:rPr lang="en-US"/>
              <a:pPr/>
              <a:t>‹nr.›</a:t>
            </a:fld>
            <a:endParaRPr lang="en-US"/>
          </a:p>
        </p:txBody>
      </p:sp>
      <p:sp>
        <p:nvSpPr>
          <p:cNvPr id="6" name="Tijdelijke aanduiding voor afbeelding 2"/>
          <p:cNvSpPr>
            <a:spLocks noGrp="1"/>
          </p:cNvSpPr>
          <p:nvPr>
            <p:ph type="pic" idx="1"/>
          </p:nvPr>
        </p:nvSpPr>
        <p:spPr>
          <a:xfrm>
            <a:off x="900112" y="1510041"/>
            <a:ext cx="1123200" cy="11232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7" name="Tijdelijke aanduiding voor afbeelding 2"/>
          <p:cNvSpPr>
            <a:spLocks noGrp="1"/>
          </p:cNvSpPr>
          <p:nvPr>
            <p:ph type="pic" idx="13"/>
          </p:nvPr>
        </p:nvSpPr>
        <p:spPr>
          <a:xfrm>
            <a:off x="900112" y="2889890"/>
            <a:ext cx="1123200" cy="11232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13" name="Tijdelijke aanduiding voor tekst 2"/>
          <p:cNvSpPr>
            <a:spLocks noGrp="1"/>
          </p:cNvSpPr>
          <p:nvPr>
            <p:ph type="body" idx="15"/>
          </p:nvPr>
        </p:nvSpPr>
        <p:spPr>
          <a:xfrm>
            <a:off x="2177810" y="2827990"/>
            <a:ext cx="6181965" cy="1177200"/>
          </a:xfrm>
          <a:noFill/>
          <a:ln w="9525">
            <a:noFill/>
            <a:miter lim="800000"/>
            <a:headEnd/>
            <a:tailEnd/>
          </a:ln>
          <a:effectLst/>
        </p:spPr>
        <p:txBody>
          <a:bodyPr vert="horz" wrap="square" lIns="91440" tIns="45720" rIns="91440" bIns="45720" rtlCol="0" anchor="t" anchorCtr="0">
            <a:noAutofit/>
          </a:bodyPr>
          <a:lstStyle>
            <a:lvl1pPr marL="0" indent="0">
              <a:buNone/>
              <a:tabLst>
                <a:tab pos="265113" algn="l"/>
              </a:tabLst>
              <a:defRPr lang="nl-NL" sz="1400" kern="120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608013" rtl="0" eaLnBrk="1" latinLnBrk="0" hangingPunct="1">
              <a:spcBef>
                <a:spcPts val="0"/>
              </a:spcBef>
              <a:buFont typeface="Arial" pitchFamily="34" charset="0"/>
              <a:buNone/>
            </a:pPr>
            <a:r>
              <a:rPr lang="en-US"/>
              <a:t>Edit Master text styles</a:t>
            </a:r>
          </a:p>
        </p:txBody>
      </p:sp>
      <p:sp>
        <p:nvSpPr>
          <p:cNvPr id="14" name="Tijdelijke aanduiding voor tekst 4"/>
          <p:cNvSpPr>
            <a:spLocks noGrp="1"/>
          </p:cNvSpPr>
          <p:nvPr>
            <p:ph type="body" sz="quarter" idx="3"/>
          </p:nvPr>
        </p:nvSpPr>
        <p:spPr>
          <a:xfrm>
            <a:off x="2177689" y="1448141"/>
            <a:ext cx="6184393" cy="1177200"/>
          </a:xfrm>
          <a:noFill/>
          <a:ln w="9525">
            <a:noFill/>
            <a:miter lim="800000"/>
            <a:headEnd/>
            <a:tailEnd/>
          </a:ln>
          <a:effectLst/>
        </p:spPr>
        <p:txBody>
          <a:bodyPr vert="horz" wrap="square" lIns="91440" tIns="45720" rIns="91440" bIns="45720" rtlCol="0" anchor="t" anchorCtr="0">
            <a:noAutofit/>
          </a:bodyPr>
          <a:lstStyle>
            <a:lvl1pPr marL="0" indent="0" algn="l" defTabSz="608013" rtl="0" eaLnBrk="1" latinLnBrk="0" hangingPunct="1">
              <a:spcBef>
                <a:spcPts val="0"/>
              </a:spcBef>
              <a:buFont typeface="Arial" pitchFamily="34" charset="0"/>
              <a:buNone/>
              <a:tabLst>
                <a:tab pos="265113" algn="l"/>
              </a:tabLst>
              <a:defRPr lang="nl-NL" sz="1400" kern="120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p:cNvPicPr>
            <a:picLocks/>
          </p:cNvPicPr>
          <p:nvPr/>
        </p:nvPicPr>
        <p:blipFill>
          <a:blip r:embed="rId10">
            <a:extLst>
              <a:ext uri="{28A0092B-C50C-407E-A947-70E740481C1C}">
                <a14:useLocalDpi xmlns:a14="http://schemas.microsoft.com/office/drawing/2010/main" val="0"/>
              </a:ext>
            </a:extLst>
          </a:blip>
          <a:stretch>
            <a:fillRect/>
          </a:stretch>
        </p:blipFill>
        <p:spPr>
          <a:xfrm>
            <a:off x="2835684" y="4677321"/>
            <a:ext cx="3472632" cy="419221"/>
          </a:xfrm>
          <a:prstGeom prst="rect">
            <a:avLst/>
          </a:prstGeom>
        </p:spPr>
      </p:pic>
      <p:pic>
        <p:nvPicPr>
          <p:cNvPr id="13" name="Afbeelding 12" descr="spiraal_linksboven.png"/>
          <p:cNvPicPr>
            <a:picLocks/>
          </p:cNvPicPr>
          <p:nvPr/>
        </p:nvPicPr>
        <p:blipFill>
          <a:blip r:embed="rId11"/>
          <a:stretch>
            <a:fillRect/>
          </a:stretch>
        </p:blipFill>
        <p:spPr>
          <a:xfrm>
            <a:off x="0" y="0"/>
            <a:ext cx="1819656" cy="2116836"/>
          </a:xfrm>
          <a:prstGeom prst="rect">
            <a:avLst/>
          </a:prstGeom>
        </p:spPr>
      </p:pic>
      <p:sp>
        <p:nvSpPr>
          <p:cNvPr id="2" name="Tijdelijke aanduiding voor titel 1"/>
          <p:cNvSpPr>
            <a:spLocks noGrp="1"/>
          </p:cNvSpPr>
          <p:nvPr>
            <p:ph type="title"/>
          </p:nvPr>
        </p:nvSpPr>
        <p:spPr>
          <a:xfrm>
            <a:off x="782873" y="386954"/>
            <a:ext cx="7576903" cy="857250"/>
          </a:xfrm>
          <a:prstGeom prst="rect">
            <a:avLst/>
          </a:prstGeom>
        </p:spPr>
        <p:txBody>
          <a:bodyPr vert="horz" lIns="91440" tIns="45720" rIns="91440" bIns="45720" rtlCol="0" anchor="ctr" anchorCtr="0">
            <a:noAutofit/>
          </a:bodyPr>
          <a:lstStyle/>
          <a:p>
            <a:r>
              <a:rPr lang="nl-NL" dirty="0"/>
              <a:t>Klik om de stijl te bewerken</a:t>
            </a:r>
          </a:p>
        </p:txBody>
      </p:sp>
      <p:sp>
        <p:nvSpPr>
          <p:cNvPr id="3" name="Tijdelijke aanduiding voor tekst 2"/>
          <p:cNvSpPr>
            <a:spLocks noGrp="1"/>
          </p:cNvSpPr>
          <p:nvPr>
            <p:ph type="body" idx="1"/>
          </p:nvPr>
        </p:nvSpPr>
        <p:spPr>
          <a:xfrm>
            <a:off x="782873" y="1318381"/>
            <a:ext cx="7576903" cy="2994983"/>
          </a:xfrm>
          <a:prstGeom prst="rect">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8476984" y="4778017"/>
            <a:ext cx="403412" cy="215444"/>
          </a:xfrm>
          <a:prstGeom prst="rect">
            <a:avLst/>
          </a:prstGeom>
        </p:spPr>
        <p:txBody>
          <a:bodyPr vert="horz" wrap="square" lIns="91440" tIns="45720" rIns="91440" bIns="45720" rtlCol="0" anchor="ctr">
            <a:spAutoFit/>
          </a:bodyPr>
          <a:lstStyle>
            <a:lvl1pPr algn="r">
              <a:defRPr sz="800">
                <a:solidFill>
                  <a:schemeClr val="tx1">
                    <a:tint val="75000"/>
                  </a:schemeClr>
                </a:solidFill>
              </a:defRPr>
            </a:lvl1pPr>
          </a:lstStyle>
          <a:p>
            <a:fld id="{B86DE904-C121-477E-B2B0-923493BF220C}" type="slidenum">
              <a:rPr lang="nl-NL" smtClean="0"/>
              <a:pPr/>
              <a:t>‹nr.›</a:t>
            </a:fld>
            <a:endParaRPr lang="nl-NL" dirty="0"/>
          </a:p>
        </p:txBody>
      </p:sp>
      <p:cxnSp>
        <p:nvCxnSpPr>
          <p:cNvPr id="12" name="Rechte verbindingslijn 8"/>
          <p:cNvCxnSpPr>
            <a:cxnSpLocks noChangeShapeType="1"/>
          </p:cNvCxnSpPr>
          <p:nvPr/>
        </p:nvCxnSpPr>
        <p:spPr bwMode="auto">
          <a:xfrm>
            <a:off x="0" y="4617690"/>
            <a:ext cx="9144000" cy="0"/>
          </a:xfrm>
          <a:prstGeom prst="line">
            <a:avLst/>
          </a:prstGeom>
          <a:noFill/>
          <a:ln w="15875" cap="rnd" algn="ctr">
            <a:solidFill>
              <a:schemeClr val="accent1"/>
            </a:solidFill>
            <a:prstDash val="sysDot"/>
            <a:round/>
            <a:headEnd/>
            <a:tailEnd/>
          </a:ln>
        </p:spPr>
      </p:cxnSp>
    </p:spTree>
    <p:extLst>
      <p:ext uri="{BB962C8B-B14F-4D97-AF65-F5344CB8AC3E}">
        <p14:creationId xmlns:p14="http://schemas.microsoft.com/office/powerpoint/2010/main" val="427558532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7" r:id="rId4"/>
    <p:sldLayoutId id="2147483686" r:id="rId5"/>
    <p:sldLayoutId id="2147483665" r:id="rId6"/>
    <p:sldLayoutId id="2147483671" r:id="rId7"/>
    <p:sldLayoutId id="2147483673" r:id="rId8"/>
  </p:sldLayoutIdLst>
  <p:hf hd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0"/>
        </a:spcBef>
        <a:buFont typeface="Arial" pitchFamily="34" charset="0"/>
        <a:buChar char="-"/>
        <a:defRPr sz="1600" kern="1200">
          <a:solidFill>
            <a:schemeClr val="accent1"/>
          </a:solidFill>
          <a:latin typeface="+mn-lt"/>
          <a:ea typeface="+mn-ea"/>
          <a:cs typeface="+mn-cs"/>
        </a:defRPr>
      </a:lvl1pPr>
      <a:lvl2pPr marL="355600" indent="-174625" algn="l" defTabSz="914400" rtl="0" eaLnBrk="1" latinLnBrk="0" hangingPunct="1">
        <a:spcBef>
          <a:spcPct val="20000"/>
        </a:spcBef>
        <a:buFont typeface="Arial" pitchFamily="34" charset="0"/>
        <a:buChar char="*"/>
        <a:defRPr sz="1400" kern="1200">
          <a:solidFill>
            <a:schemeClr val="accent1"/>
          </a:solidFill>
          <a:latin typeface="+mn-lt"/>
          <a:ea typeface="+mn-ea"/>
          <a:cs typeface="+mn-cs"/>
        </a:defRPr>
      </a:lvl2pPr>
      <a:lvl3pPr marL="538163" indent="-182563" algn="l" defTabSz="914400" rtl="0" eaLnBrk="1" latinLnBrk="0" hangingPunct="1">
        <a:spcBef>
          <a:spcPct val="20000"/>
        </a:spcBef>
        <a:buFont typeface="Arial" pitchFamily="34" charset="0"/>
        <a:buChar char="-"/>
        <a:defRPr sz="1200" kern="1200">
          <a:solidFill>
            <a:schemeClr val="accent1"/>
          </a:solidFill>
          <a:latin typeface="+mn-lt"/>
          <a:ea typeface="+mn-ea"/>
          <a:cs typeface="+mn-cs"/>
        </a:defRPr>
      </a:lvl3pPr>
      <a:lvl4pPr marL="719138" indent="-180975" algn="l" defTabSz="914400" rtl="0" eaLnBrk="1" latinLnBrk="0" hangingPunct="1">
        <a:spcBef>
          <a:spcPct val="20000"/>
        </a:spcBef>
        <a:buFont typeface="Arial" pitchFamily="34" charset="0"/>
        <a:buChar char="-"/>
        <a:defRPr sz="1000" kern="1200">
          <a:solidFill>
            <a:schemeClr val="accent1"/>
          </a:solidFill>
          <a:latin typeface="+mn-lt"/>
          <a:ea typeface="+mn-ea"/>
          <a:cs typeface="+mn-cs"/>
        </a:defRPr>
      </a:lvl4pPr>
      <a:lvl5pPr marL="893763" indent="-174625" algn="l" defTabSz="914400" rtl="0" eaLnBrk="1" latinLnBrk="0" hangingPunct="1">
        <a:spcBef>
          <a:spcPct val="20000"/>
        </a:spcBef>
        <a:buFont typeface="Arial" pitchFamily="34" charset="0"/>
        <a:buChar char="-"/>
        <a:defRPr sz="1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emf"/></Relationships>
</file>

<file path=ppt/slides/_rels/slide1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hyperlink" Target="http://images.google.be/imgres?imgurl=http://www.chanelhandbags101.com/wp-content/uploads/2009/03/chanellogo.jpg&amp;imgrefurl=http://www.chanelhandbags101.com/chanel-history/&amp;usg=__hZAXThbbBascnIdTEV4k5WC5vF8=&amp;h=361&amp;w=507&amp;sz=13&amp;hl=en&amp;start=6&amp;tbnid=1BpJ_zwOEmeyjM:&amp;tbnh=93&amp;tbnw=131&amp;prev=/images?q=chanel&amp;gbv=2&amp;hl=en" TargetMode="External"/><Relationship Id="rId7" Type="http://schemas.openxmlformats.org/officeDocument/2006/relationships/image" Target="../media/image18.png"/><Relationship Id="rId12" Type="http://schemas.openxmlformats.org/officeDocument/2006/relationships/image" Target="../media/image23.gif"/><Relationship Id="rId2" Type="http://schemas.openxmlformats.org/officeDocument/2006/relationships/image" Target="../media/image14.png"/><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82873" y="3112419"/>
            <a:ext cx="7957902" cy="594066"/>
          </a:xfrm>
        </p:spPr>
        <p:txBody>
          <a:bodyPr/>
          <a:lstStyle/>
          <a:p>
            <a:r>
              <a:rPr lang="nl-NL" sz="2600" dirty="0"/>
              <a:t>Intellectuele eigendomsrechten en data bij faillissement</a:t>
            </a:r>
          </a:p>
        </p:txBody>
      </p:sp>
      <p:sp>
        <p:nvSpPr>
          <p:cNvPr id="6" name="Subtitle 5"/>
          <p:cNvSpPr>
            <a:spLocks noGrp="1"/>
          </p:cNvSpPr>
          <p:nvPr>
            <p:ph type="subTitle" idx="1"/>
          </p:nvPr>
        </p:nvSpPr>
        <p:spPr>
          <a:xfrm>
            <a:off x="782873" y="3683770"/>
            <a:ext cx="7576903" cy="789553"/>
          </a:xfrm>
        </p:spPr>
        <p:txBody>
          <a:bodyPr/>
          <a:lstStyle/>
          <a:p>
            <a:r>
              <a:rPr lang="nl-NL" sz="2000" dirty="0" err="1">
                <a:solidFill>
                  <a:schemeClr val="tx1">
                    <a:lumMod val="65000"/>
                    <a:lumOff val="35000"/>
                  </a:schemeClr>
                </a:solidFill>
              </a:rPr>
              <a:t>ProMandato</a:t>
            </a:r>
            <a:endParaRPr lang="nl-NL" sz="2000" dirty="0">
              <a:solidFill>
                <a:schemeClr val="tx1">
                  <a:lumMod val="65000"/>
                  <a:lumOff val="35000"/>
                </a:schemeClr>
              </a:solidFill>
            </a:endParaRPr>
          </a:p>
          <a:p>
            <a:r>
              <a:rPr lang="nl-NL" sz="2000" b="1" dirty="0">
                <a:solidFill>
                  <a:schemeClr val="bg2"/>
                </a:solidFill>
              </a:rPr>
              <a:t>Tanguy de Haan </a:t>
            </a:r>
            <a:r>
              <a:rPr lang="nl-NL" sz="2000" dirty="0">
                <a:solidFill>
                  <a:schemeClr val="tx1">
                    <a:lumMod val="65000"/>
                    <a:lumOff val="35000"/>
                  </a:schemeClr>
                </a:solidFill>
              </a:rPr>
              <a:t>– Kontich, 14 maart 2023</a:t>
            </a:r>
          </a:p>
        </p:txBody>
      </p:sp>
      <p:sp>
        <p:nvSpPr>
          <p:cNvPr id="4" name="Slide Number Placeholder 3"/>
          <p:cNvSpPr>
            <a:spLocks noGrp="1"/>
          </p:cNvSpPr>
          <p:nvPr>
            <p:ph type="sldNum" sz="quarter" idx="4294967295"/>
          </p:nvPr>
        </p:nvSpPr>
        <p:spPr>
          <a:xfrm>
            <a:off x="8740775" y="4778375"/>
            <a:ext cx="403225" cy="214313"/>
          </a:xfrm>
        </p:spPr>
        <p:txBody>
          <a:bodyPr/>
          <a:lstStyle/>
          <a:p>
            <a:fld id="{B86DE904-C121-477E-B2B0-923493BF220C}" type="slidenum">
              <a:rPr lang="nl-NL" smtClean="0"/>
              <a:pPr/>
              <a:t>1</a:t>
            </a:fld>
            <a:endParaRPr lang="nl-NL"/>
          </a:p>
        </p:txBody>
      </p:sp>
      <p:sp>
        <p:nvSpPr>
          <p:cNvPr id="9" name="Rectangle 8">
            <a:extLst>
              <a:ext uri="{FF2B5EF4-FFF2-40B4-BE49-F238E27FC236}">
                <a16:creationId xmlns:a16="http://schemas.microsoft.com/office/drawing/2014/main" id="{582E45DF-360D-0443-9C2B-456935489A02}"/>
              </a:ext>
            </a:extLst>
          </p:cNvPr>
          <p:cNvSpPr/>
          <p:nvPr/>
        </p:nvSpPr>
        <p:spPr>
          <a:xfrm>
            <a:off x="5540389" y="230778"/>
            <a:ext cx="3402000" cy="2543155"/>
          </a:xfrm>
          <a:prstGeom prst="rect">
            <a:avLst/>
          </a:prstGeom>
          <a:solidFill>
            <a:srgbClr val="FFFF99"/>
          </a:solidFill>
          <a:ln>
            <a:noFill/>
          </a:ln>
          <a:effectLst>
            <a:outerShdw blurRad="50800" dist="38100" dir="2700000" algn="tl" rotWithShape="0">
              <a:prstClr val="black">
                <a:alpha val="40000"/>
              </a:prstClr>
            </a:outerShdw>
          </a:effectLst>
        </p:spPr>
        <p:txBody>
          <a:bodyPr wrap="square" lIns="180000" tIns="144000" rIns="180000" bIns="180000" anchor="b" anchorCtr="0">
            <a:spAutoFit/>
          </a:bodyPr>
          <a:lstStyle/>
          <a:p>
            <a:pPr defTabSz="457200">
              <a:lnSpc>
                <a:spcPct val="120000"/>
              </a:lnSpc>
            </a:pPr>
            <a:r>
              <a:rPr lang="en-US" sz="1000" b="1" dirty="0">
                <a:solidFill>
                  <a:schemeClr val="accent1"/>
                </a:solidFill>
              </a:rPr>
              <a:t>Replacing the photo</a:t>
            </a:r>
          </a:p>
          <a:p>
            <a:pPr marL="228600" indent="-228600" defTabSz="457200">
              <a:lnSpc>
                <a:spcPct val="120000"/>
              </a:lnSpc>
              <a:buFont typeface="+mj-lt"/>
              <a:buAutoNum type="arabicPeriod"/>
            </a:pPr>
            <a:r>
              <a:rPr lang="en-US" sz="1000" dirty="0">
                <a:solidFill>
                  <a:schemeClr val="accent1"/>
                </a:solidFill>
              </a:rPr>
              <a:t>To replace the header image on this slide, delete the current photo first.</a:t>
            </a:r>
          </a:p>
          <a:p>
            <a:pPr marL="228600" indent="-228600" defTabSz="457200">
              <a:lnSpc>
                <a:spcPct val="120000"/>
              </a:lnSpc>
              <a:buFont typeface="+mj-lt"/>
              <a:buAutoNum type="arabicPeriod"/>
            </a:pPr>
            <a:r>
              <a:rPr lang="en-US" sz="1000" dirty="0">
                <a:solidFill>
                  <a:schemeClr val="accent1"/>
                </a:solidFill>
              </a:rPr>
              <a:t>Make sure you are on the ‘NautaDutilh’ tab (the tab next to the ‘File’ tab)</a:t>
            </a:r>
          </a:p>
          <a:p>
            <a:pPr marL="228600" indent="-228600" defTabSz="457200">
              <a:lnSpc>
                <a:spcPct val="120000"/>
              </a:lnSpc>
              <a:buFont typeface="+mj-lt"/>
              <a:buAutoNum type="arabicPeriod"/>
            </a:pPr>
            <a:r>
              <a:rPr lang="en-US" sz="1000" dirty="0">
                <a:solidFill>
                  <a:schemeClr val="accent1"/>
                </a:solidFill>
              </a:rPr>
              <a:t>Click on the ‘NautaDutilh Headers’ button and select the header image you would like to use. It will then appear in the ‘Selected’ pane. Click on ‘Finish’ to insert the new header image in your presentation.</a:t>
            </a:r>
          </a:p>
          <a:p>
            <a:pPr defTabSz="457200">
              <a:lnSpc>
                <a:spcPct val="120000"/>
              </a:lnSpc>
            </a:pPr>
            <a:endParaRPr lang="en-US" sz="1000" dirty="0">
              <a:solidFill>
                <a:schemeClr val="accent1"/>
              </a:solidFill>
            </a:endParaRPr>
          </a:p>
          <a:p>
            <a:pPr defTabSz="457200">
              <a:lnSpc>
                <a:spcPct val="120000"/>
              </a:lnSpc>
            </a:pPr>
            <a:endParaRPr lang="en-US" sz="1000" dirty="0">
              <a:solidFill>
                <a:schemeClr val="accent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6"/>
            <a:ext cx="9144000" cy="2999232"/>
          </a:xfrm>
          <a:prstGeom prst="rect">
            <a:avLst/>
          </a:prstGeom>
        </p:spPr>
      </p:pic>
    </p:spTree>
    <p:extLst>
      <p:ext uri="{BB962C8B-B14F-4D97-AF65-F5344CB8AC3E}">
        <p14:creationId xmlns:p14="http://schemas.microsoft.com/office/powerpoint/2010/main" val="15126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Uniemerken</a:t>
            </a:r>
            <a:endParaRPr lang="en-GB" dirty="0"/>
          </a:p>
        </p:txBody>
      </p:sp>
      <p:sp>
        <p:nvSpPr>
          <p:cNvPr id="3" name="Content Placeholder 2"/>
          <p:cNvSpPr>
            <a:spLocks noGrp="1"/>
          </p:cNvSpPr>
          <p:nvPr>
            <p:ph idx="1"/>
          </p:nvPr>
        </p:nvSpPr>
        <p:spPr/>
        <p:txBody>
          <a:bodyPr/>
          <a:lstStyle/>
          <a:p>
            <a:r>
              <a:rPr lang="nl-BE" dirty="0" err="1"/>
              <a:t>Verord</a:t>
            </a:r>
            <a:r>
              <a:rPr lang="nl-BE" dirty="0"/>
              <a:t>. (EU) 2017/1001</a:t>
            </a:r>
          </a:p>
          <a:p>
            <a:r>
              <a:rPr lang="nl-BE" dirty="0"/>
              <a:t>Dekt alle 27 EU-landen</a:t>
            </a:r>
          </a:p>
          <a:p>
            <a:r>
              <a:rPr lang="nl-BE" dirty="0"/>
              <a:t>Register: EUIPO</a:t>
            </a:r>
            <a:endParaRPr lang="en-GB" dirty="0"/>
          </a:p>
          <a:p>
            <a:r>
              <a:rPr lang="en-GB" sz="1000" dirty="0">
                <a:solidFill>
                  <a:schemeClr val="accent3">
                    <a:lumMod val="75000"/>
                  </a:schemeClr>
                </a:solidFill>
              </a:rPr>
              <a:t>https://euipo.europa.eu/eSearch/#advanced/trademarks</a:t>
            </a:r>
          </a:p>
        </p:txBody>
      </p:sp>
      <p:sp>
        <p:nvSpPr>
          <p:cNvPr id="4" name="Slide Number Placeholder 3"/>
          <p:cNvSpPr>
            <a:spLocks noGrp="1"/>
          </p:cNvSpPr>
          <p:nvPr>
            <p:ph type="sldNum" sz="quarter" idx="12"/>
          </p:nvPr>
        </p:nvSpPr>
        <p:spPr/>
        <p:txBody>
          <a:bodyPr/>
          <a:lstStyle/>
          <a:p>
            <a:fld id="{B86DE904-C121-477E-B2B0-923493BF220C}" type="slidenum">
              <a:rPr lang="nl-NL" smtClean="0"/>
              <a:pPr/>
              <a:t>10</a:t>
            </a:fld>
            <a:endParaRPr lang="nl-NL"/>
          </a:p>
        </p:txBody>
      </p:sp>
      <p:pic>
        <p:nvPicPr>
          <p:cNvPr id="6" name="Picture 5"/>
          <p:cNvPicPr>
            <a:picLocks noChangeAspect="1"/>
          </p:cNvPicPr>
          <p:nvPr/>
        </p:nvPicPr>
        <p:blipFill>
          <a:blip r:embed="rId2"/>
          <a:stretch>
            <a:fillRect/>
          </a:stretch>
        </p:blipFill>
        <p:spPr>
          <a:xfrm>
            <a:off x="4289127" y="1318381"/>
            <a:ext cx="4664098" cy="3209658"/>
          </a:xfrm>
          <a:prstGeom prst="rect">
            <a:avLst/>
          </a:prstGeom>
        </p:spPr>
      </p:pic>
      <p:pic>
        <p:nvPicPr>
          <p:cNvPr id="8" name="Picture 2" descr="EUIPO -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220" y="455532"/>
            <a:ext cx="1815176" cy="4979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042642" y="2447171"/>
            <a:ext cx="2207095" cy="1934308"/>
          </a:xfrm>
          <a:prstGeom prst="rect">
            <a:avLst/>
          </a:prstGeom>
        </p:spPr>
      </p:pic>
    </p:spTree>
    <p:extLst>
      <p:ext uri="{BB962C8B-B14F-4D97-AF65-F5344CB8AC3E}">
        <p14:creationId xmlns:p14="http://schemas.microsoft.com/office/powerpoint/2010/main" val="240158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modellen</a:t>
            </a:r>
            <a:endParaRPr lang="en-GB" dirty="0">
              <a:solidFill>
                <a:schemeClr val="bg2"/>
              </a:solidFill>
            </a:endParaRPr>
          </a:p>
        </p:txBody>
      </p:sp>
      <p:sp>
        <p:nvSpPr>
          <p:cNvPr id="3" name="Content Placeholder 2"/>
          <p:cNvSpPr>
            <a:spLocks noGrp="1"/>
          </p:cNvSpPr>
          <p:nvPr>
            <p:ph idx="1"/>
          </p:nvPr>
        </p:nvSpPr>
        <p:spPr/>
        <p:txBody>
          <a:bodyPr/>
          <a:lstStyle/>
          <a:p>
            <a:r>
              <a:rPr lang="nl-BE" dirty="0"/>
              <a:t>Ingeschreven IE recht</a:t>
            </a:r>
          </a:p>
          <a:p>
            <a:r>
              <a:rPr lang="nl-BE" dirty="0"/>
              <a:t>Geldigheidsduur: 5 jaar, verlengbaar tot max. 25 jaar</a:t>
            </a:r>
          </a:p>
          <a:p>
            <a:r>
              <a:rPr lang="nl-BE" dirty="0"/>
              <a:t>Beschermt de verschijningsvorm van een voortbrengsel: het uiterlijke aspect (lijnen, omtrek, kleuren, vorm, textuur, materiaal).</a:t>
            </a:r>
          </a:p>
          <a:p>
            <a:r>
              <a:rPr lang="nl-BE" dirty="0"/>
              <a:t>Moet </a:t>
            </a:r>
            <a:r>
              <a:rPr lang="nl-BE" u="sng" dirty="0"/>
              <a:t>nieuw</a:t>
            </a:r>
            <a:r>
              <a:rPr lang="nl-BE" dirty="0"/>
              <a:t> zijn en </a:t>
            </a:r>
            <a:r>
              <a:rPr lang="nl-BE" u="sng" dirty="0"/>
              <a:t>eigen karakter</a:t>
            </a:r>
            <a:r>
              <a:rPr lang="nl-BE" dirty="0"/>
              <a:t> vertonen. Mag niet uitsluitend technisch zijn.</a:t>
            </a:r>
          </a:p>
        </p:txBody>
      </p:sp>
      <p:sp>
        <p:nvSpPr>
          <p:cNvPr id="4" name="Slide Number Placeholder 3"/>
          <p:cNvSpPr>
            <a:spLocks noGrp="1"/>
          </p:cNvSpPr>
          <p:nvPr>
            <p:ph type="sldNum" sz="quarter" idx="12"/>
          </p:nvPr>
        </p:nvSpPr>
        <p:spPr/>
        <p:txBody>
          <a:bodyPr/>
          <a:lstStyle/>
          <a:p>
            <a:fld id="{B86DE904-C121-477E-B2B0-923493BF220C}" type="slidenum">
              <a:rPr lang="nl-NL" smtClean="0"/>
              <a:pPr/>
              <a:t>11</a:t>
            </a:fld>
            <a:endParaRPr lang="nl-NL"/>
          </a:p>
        </p:txBody>
      </p:sp>
      <p:pic>
        <p:nvPicPr>
          <p:cNvPr id="18" name="Picture 11" descr="000609458_0006_1_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23" y="2940553"/>
            <a:ext cx="1724620" cy="159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Eames-Chair-800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370" y="2758320"/>
            <a:ext cx="1781369" cy="178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s001_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473" y="2618211"/>
            <a:ext cx="1152231" cy="186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4" descr="Motif L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4199" y="2758320"/>
            <a:ext cx="1684075" cy="169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s001_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5234" y="2653959"/>
            <a:ext cx="693101" cy="182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4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Benelux modellen</a:t>
            </a:r>
            <a:r>
              <a:rPr lang="nl-BE" dirty="0"/>
              <a:t> </a:t>
            </a:r>
            <a:endParaRPr lang="en-GB" dirty="0"/>
          </a:p>
        </p:txBody>
      </p:sp>
      <p:sp>
        <p:nvSpPr>
          <p:cNvPr id="3" name="Content Placeholder 2"/>
          <p:cNvSpPr>
            <a:spLocks noGrp="1"/>
          </p:cNvSpPr>
          <p:nvPr>
            <p:ph idx="1"/>
          </p:nvPr>
        </p:nvSpPr>
        <p:spPr/>
        <p:txBody>
          <a:bodyPr/>
          <a:lstStyle/>
          <a:p>
            <a:r>
              <a:rPr lang="nl-BE" dirty="0"/>
              <a:t>Benelux Verdrag 25 februari 2005</a:t>
            </a:r>
            <a:br>
              <a:rPr lang="nl-BE" dirty="0"/>
            </a:br>
            <a:r>
              <a:rPr lang="nl-BE" dirty="0"/>
              <a:t>inzake intellectuele eigendom (“BVIE”)</a:t>
            </a:r>
          </a:p>
          <a:p>
            <a:r>
              <a:rPr lang="nl-BE" dirty="0"/>
              <a:t>Dekt de drie Benelux landen</a:t>
            </a:r>
          </a:p>
          <a:p>
            <a:r>
              <a:rPr lang="nl-BE" dirty="0"/>
              <a:t>Register: BOIP</a:t>
            </a:r>
            <a:endParaRPr lang="en-GB" dirty="0"/>
          </a:p>
          <a:p>
            <a:r>
              <a:rPr lang="en-GB" sz="1050" dirty="0">
                <a:solidFill>
                  <a:schemeClr val="accent3">
                    <a:lumMod val="75000"/>
                  </a:schemeClr>
                </a:solidFill>
              </a:rPr>
              <a:t>https://www.boip.int/nl/modellenregister</a:t>
            </a:r>
          </a:p>
          <a:p>
            <a:endParaRPr lang="nl-BE" dirty="0"/>
          </a:p>
          <a:p>
            <a:r>
              <a:rPr lang="nl-BE" dirty="0"/>
              <a:t>Internationale modellen</a:t>
            </a:r>
            <a:br>
              <a:rPr lang="nl-BE" dirty="0"/>
            </a:br>
            <a:r>
              <a:rPr lang="nl-BE" dirty="0"/>
              <a:t>met aanduiding van de Benelux</a:t>
            </a:r>
          </a:p>
          <a:p>
            <a:r>
              <a:rPr lang="en-GB" sz="1050" dirty="0">
                <a:solidFill>
                  <a:schemeClr val="accent3">
                    <a:lumMod val="75000"/>
                  </a:schemeClr>
                </a:solidFill>
              </a:rPr>
              <a:t>https://www3.wipo.int/designdb/fr/index.jsp</a:t>
            </a:r>
          </a:p>
          <a:p>
            <a:pPr marL="0" indent="0">
              <a:buNone/>
            </a:pPr>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12</a:t>
            </a:fld>
            <a:endParaRPr lang="nl-NL"/>
          </a:p>
        </p:txBody>
      </p:sp>
      <p:pic>
        <p:nvPicPr>
          <p:cNvPr id="1028" name="Picture 4" descr="https://www.bmm.eu/sites/default/files/styles/thumbnail/public/media/news/images/BOIP%20%20logo%20intranet.png?itok=XVdwnk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489" y="207075"/>
            <a:ext cx="1825511" cy="12170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567995" y="1318380"/>
            <a:ext cx="4576005" cy="2943855"/>
          </a:xfrm>
          <a:prstGeom prst="rect">
            <a:avLst/>
          </a:prstGeom>
        </p:spPr>
      </p:pic>
      <p:pic>
        <p:nvPicPr>
          <p:cNvPr id="8" name="Picture 2" descr="http://wa1.fit-ift.org/wp-content/uploads/2018/03/WIPO-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731" y="3516892"/>
            <a:ext cx="1317413" cy="92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70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Gemeenschapsmodellen</a:t>
            </a:r>
            <a:endParaRPr lang="en-GB" dirty="0"/>
          </a:p>
        </p:txBody>
      </p:sp>
      <p:sp>
        <p:nvSpPr>
          <p:cNvPr id="3" name="Content Placeholder 2"/>
          <p:cNvSpPr>
            <a:spLocks noGrp="1"/>
          </p:cNvSpPr>
          <p:nvPr>
            <p:ph idx="1"/>
          </p:nvPr>
        </p:nvSpPr>
        <p:spPr/>
        <p:txBody>
          <a:bodyPr/>
          <a:lstStyle/>
          <a:p>
            <a:r>
              <a:rPr lang="nl-BE" dirty="0" err="1"/>
              <a:t>Verord</a:t>
            </a:r>
            <a:r>
              <a:rPr lang="nl-BE" dirty="0"/>
              <a:t>. (EG) 6/2002</a:t>
            </a:r>
          </a:p>
          <a:p>
            <a:r>
              <a:rPr lang="nl-BE" dirty="0"/>
              <a:t>Dekt alle 27 EU-landen</a:t>
            </a:r>
          </a:p>
          <a:p>
            <a:r>
              <a:rPr lang="nl-BE" dirty="0"/>
              <a:t>Register: EUIPO</a:t>
            </a:r>
            <a:endParaRPr lang="en-GB" dirty="0"/>
          </a:p>
          <a:p>
            <a:r>
              <a:rPr lang="en-GB" sz="1000" dirty="0">
                <a:solidFill>
                  <a:schemeClr val="accent3">
                    <a:lumMod val="75000"/>
                  </a:schemeClr>
                </a:solidFill>
              </a:rPr>
              <a:t>https://euipo.europa.eu/eSearch/#advanced/trademarks</a:t>
            </a:r>
          </a:p>
        </p:txBody>
      </p:sp>
      <p:sp>
        <p:nvSpPr>
          <p:cNvPr id="4" name="Slide Number Placeholder 3"/>
          <p:cNvSpPr>
            <a:spLocks noGrp="1"/>
          </p:cNvSpPr>
          <p:nvPr>
            <p:ph type="sldNum" sz="quarter" idx="12"/>
          </p:nvPr>
        </p:nvSpPr>
        <p:spPr/>
        <p:txBody>
          <a:bodyPr/>
          <a:lstStyle/>
          <a:p>
            <a:fld id="{B86DE904-C121-477E-B2B0-923493BF220C}" type="slidenum">
              <a:rPr lang="nl-NL" smtClean="0"/>
              <a:pPr/>
              <a:t>13</a:t>
            </a:fld>
            <a:endParaRPr lang="nl-NL"/>
          </a:p>
        </p:txBody>
      </p:sp>
      <p:pic>
        <p:nvPicPr>
          <p:cNvPr id="2050" name="Picture 2" descr="EUIPO -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220" y="455532"/>
            <a:ext cx="1815176" cy="4979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275973" y="1318381"/>
            <a:ext cx="4650939" cy="3282529"/>
          </a:xfrm>
          <a:prstGeom prst="rect">
            <a:avLst/>
          </a:prstGeom>
        </p:spPr>
      </p:pic>
      <p:pic>
        <p:nvPicPr>
          <p:cNvPr id="7" name="Picture 6"/>
          <p:cNvPicPr>
            <a:picLocks noChangeAspect="1"/>
          </p:cNvPicPr>
          <p:nvPr/>
        </p:nvPicPr>
        <p:blipFill>
          <a:blip r:embed="rId4"/>
          <a:stretch>
            <a:fillRect/>
          </a:stretch>
        </p:blipFill>
        <p:spPr>
          <a:xfrm>
            <a:off x="1042642" y="2447171"/>
            <a:ext cx="2207095" cy="1934308"/>
          </a:xfrm>
          <a:prstGeom prst="rect">
            <a:avLst/>
          </a:prstGeom>
        </p:spPr>
      </p:pic>
    </p:spTree>
    <p:extLst>
      <p:ext uri="{BB962C8B-B14F-4D97-AF65-F5344CB8AC3E}">
        <p14:creationId xmlns:p14="http://schemas.microsoft.com/office/powerpoint/2010/main" val="1398313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octrooien</a:t>
            </a:r>
            <a:r>
              <a:rPr lang="nl-BE" dirty="0"/>
              <a:t> </a:t>
            </a:r>
            <a:endParaRPr lang="en-GB" dirty="0"/>
          </a:p>
        </p:txBody>
      </p:sp>
      <p:sp>
        <p:nvSpPr>
          <p:cNvPr id="3" name="Content Placeholder 2"/>
          <p:cNvSpPr>
            <a:spLocks noGrp="1"/>
          </p:cNvSpPr>
          <p:nvPr>
            <p:ph idx="1"/>
          </p:nvPr>
        </p:nvSpPr>
        <p:spPr/>
        <p:txBody>
          <a:bodyPr/>
          <a:lstStyle/>
          <a:p>
            <a:r>
              <a:rPr lang="nl-BE" dirty="0"/>
              <a:t>Ingeschreven IE recht</a:t>
            </a:r>
          </a:p>
          <a:p>
            <a:r>
              <a:rPr lang="nl-BE" dirty="0"/>
              <a:t>Maximaal 20 jaar. Jaarlijkse hernieuwing</a:t>
            </a:r>
          </a:p>
          <a:p>
            <a:r>
              <a:rPr lang="nl-BE" dirty="0"/>
              <a:t>Technische uitvinding die </a:t>
            </a:r>
            <a:r>
              <a:rPr lang="nl-BE" u="sng" dirty="0"/>
              <a:t>nieuw</a:t>
            </a:r>
            <a:r>
              <a:rPr lang="nl-BE" dirty="0"/>
              <a:t> is en op </a:t>
            </a:r>
            <a:r>
              <a:rPr lang="nl-BE" u="sng" dirty="0"/>
              <a:t>uitvinderswerkzaamheid</a:t>
            </a:r>
            <a:r>
              <a:rPr lang="nl-BE" dirty="0"/>
              <a:t> berust.</a:t>
            </a:r>
          </a:p>
        </p:txBody>
      </p:sp>
      <p:sp>
        <p:nvSpPr>
          <p:cNvPr id="4" name="Slide Number Placeholder 3"/>
          <p:cNvSpPr>
            <a:spLocks noGrp="1"/>
          </p:cNvSpPr>
          <p:nvPr>
            <p:ph type="sldNum" sz="quarter" idx="12"/>
          </p:nvPr>
        </p:nvSpPr>
        <p:spPr/>
        <p:txBody>
          <a:bodyPr/>
          <a:lstStyle/>
          <a:p>
            <a:fld id="{B86DE904-C121-477E-B2B0-923493BF220C}" type="slidenum">
              <a:rPr lang="nl-NL" smtClean="0"/>
              <a:pPr/>
              <a:t>14</a:t>
            </a:fld>
            <a:endParaRPr lang="nl-NL"/>
          </a:p>
        </p:txBody>
      </p:sp>
      <p:pic>
        <p:nvPicPr>
          <p:cNvPr id="5" name="Picture 4" descr="médicaments médecin sant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7" y="2221530"/>
            <a:ext cx="3256317" cy="216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Gramb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962" y="2221530"/>
            <a:ext cx="2653294" cy="22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Molecu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7256" y="2102789"/>
            <a:ext cx="2034522" cy="152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arleydavidsonwatercooledhead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8392" y="2916411"/>
            <a:ext cx="2244316" cy="158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496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octrooien</a:t>
            </a:r>
            <a:endParaRPr lang="en-GB" dirty="0"/>
          </a:p>
        </p:txBody>
      </p:sp>
      <p:sp>
        <p:nvSpPr>
          <p:cNvPr id="3" name="Content Placeholder 2"/>
          <p:cNvSpPr>
            <a:spLocks noGrp="1"/>
          </p:cNvSpPr>
          <p:nvPr>
            <p:ph idx="1"/>
          </p:nvPr>
        </p:nvSpPr>
        <p:spPr/>
        <p:txBody>
          <a:bodyPr/>
          <a:lstStyle/>
          <a:p>
            <a:r>
              <a:rPr lang="nl-BE" dirty="0"/>
              <a:t>Art. XI.1 – XI.91 WER</a:t>
            </a:r>
          </a:p>
          <a:p>
            <a:r>
              <a:rPr lang="nl-BE" dirty="0"/>
              <a:t>Europees octrooiverdrag 1973 (EOV)</a:t>
            </a:r>
          </a:p>
          <a:p>
            <a:r>
              <a:rPr lang="nl-BE" dirty="0"/>
              <a:t>Geldt per land</a:t>
            </a:r>
          </a:p>
          <a:p>
            <a:r>
              <a:rPr lang="nl-BE" dirty="0"/>
              <a:t>Register: EOB</a:t>
            </a:r>
            <a:br>
              <a:rPr lang="nl-BE" dirty="0"/>
            </a:br>
            <a:r>
              <a:rPr lang="en-GB" sz="900" dirty="0">
                <a:solidFill>
                  <a:schemeClr val="accent3">
                    <a:lumMod val="75000"/>
                  </a:schemeClr>
                </a:solidFill>
              </a:rPr>
              <a:t>https://worldwide.espacenet.com/advancedSearch?locale=fr_EP</a:t>
            </a:r>
            <a:endParaRPr lang="nl-BE" dirty="0">
              <a:solidFill>
                <a:schemeClr val="accent3">
                  <a:lumMod val="75000"/>
                </a:schemeClr>
              </a:solidFill>
            </a:endParaRPr>
          </a:p>
          <a:p>
            <a:endParaRPr lang="nl-BE" dirty="0">
              <a:solidFill>
                <a:schemeClr val="accent3">
                  <a:lumMod val="75000"/>
                </a:schemeClr>
              </a:solidFill>
            </a:endParaRPr>
          </a:p>
          <a:p>
            <a:r>
              <a:rPr lang="nl-BE" dirty="0"/>
              <a:t>Belgische Dienst voor de</a:t>
            </a:r>
            <a:br>
              <a:rPr lang="nl-BE" dirty="0"/>
            </a:br>
            <a:r>
              <a:rPr lang="nl-BE" dirty="0"/>
              <a:t>Intellectuele Eigendom</a:t>
            </a:r>
            <a:br>
              <a:rPr lang="nl-BE" dirty="0"/>
            </a:br>
            <a:endParaRPr lang="en-GB" sz="900"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15</a:t>
            </a:fld>
            <a:endParaRPr lang="nl-NL"/>
          </a:p>
        </p:txBody>
      </p:sp>
      <p:pic>
        <p:nvPicPr>
          <p:cNvPr id="7" name="Picture 6"/>
          <p:cNvPicPr>
            <a:picLocks noChangeAspect="1"/>
          </p:cNvPicPr>
          <p:nvPr/>
        </p:nvPicPr>
        <p:blipFill>
          <a:blip r:embed="rId2"/>
          <a:stretch>
            <a:fillRect/>
          </a:stretch>
        </p:blipFill>
        <p:spPr>
          <a:xfrm>
            <a:off x="4453793" y="1318381"/>
            <a:ext cx="4690208" cy="3002947"/>
          </a:xfrm>
          <a:prstGeom prst="rect">
            <a:avLst/>
          </a:prstGeom>
        </p:spPr>
      </p:pic>
      <p:pic>
        <p:nvPicPr>
          <p:cNvPr id="10" name="Picture 2" descr="Logo European Patent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070" y="233366"/>
            <a:ext cx="1866326" cy="9331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1423372" y="3250811"/>
            <a:ext cx="1259342" cy="275221"/>
          </a:xfrm>
          <a:prstGeom prst="rect">
            <a:avLst/>
          </a:prstGeom>
        </p:spPr>
      </p:pic>
    </p:spTree>
    <p:extLst>
      <p:ext uri="{BB962C8B-B14F-4D97-AF65-F5344CB8AC3E}">
        <p14:creationId xmlns:p14="http://schemas.microsoft.com/office/powerpoint/2010/main" val="3438118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EU kwekerscertificaten</a:t>
            </a:r>
            <a:endParaRPr lang="en-GB" dirty="0"/>
          </a:p>
        </p:txBody>
      </p:sp>
      <p:sp>
        <p:nvSpPr>
          <p:cNvPr id="3" name="Content Placeholder 2"/>
          <p:cNvSpPr>
            <a:spLocks noGrp="1"/>
          </p:cNvSpPr>
          <p:nvPr>
            <p:ph idx="1"/>
          </p:nvPr>
        </p:nvSpPr>
        <p:spPr/>
        <p:txBody>
          <a:bodyPr/>
          <a:lstStyle/>
          <a:p>
            <a:r>
              <a:rPr lang="nl-BE" dirty="0" err="1"/>
              <a:t>Verord</a:t>
            </a:r>
            <a:r>
              <a:rPr lang="nl-BE" dirty="0"/>
              <a:t>. (EG) 2100/94</a:t>
            </a:r>
          </a:p>
          <a:p>
            <a:r>
              <a:rPr lang="nl-BE" dirty="0"/>
              <a:t>Dekt alle 27 EU-landen</a:t>
            </a:r>
          </a:p>
          <a:p>
            <a:r>
              <a:rPr lang="nl-BE" dirty="0"/>
              <a:t>Register: CPVO</a:t>
            </a:r>
            <a:endParaRPr lang="en-GB" dirty="0"/>
          </a:p>
          <a:p>
            <a:r>
              <a:rPr lang="en-GB" sz="1000" dirty="0">
                <a:solidFill>
                  <a:schemeClr val="accent3">
                    <a:lumMod val="75000"/>
                  </a:schemeClr>
                </a:solidFill>
              </a:rPr>
              <a:t>https://public.plantvarieties.eu/publicSearch</a:t>
            </a:r>
          </a:p>
        </p:txBody>
      </p:sp>
      <p:sp>
        <p:nvSpPr>
          <p:cNvPr id="4" name="Slide Number Placeholder 3"/>
          <p:cNvSpPr>
            <a:spLocks noGrp="1"/>
          </p:cNvSpPr>
          <p:nvPr>
            <p:ph type="sldNum" sz="quarter" idx="12"/>
          </p:nvPr>
        </p:nvSpPr>
        <p:spPr/>
        <p:txBody>
          <a:bodyPr/>
          <a:lstStyle/>
          <a:p>
            <a:fld id="{B86DE904-C121-477E-B2B0-923493BF220C}" type="slidenum">
              <a:rPr lang="nl-NL" smtClean="0"/>
              <a:pPr/>
              <a:t>16</a:t>
            </a:fld>
            <a:endParaRPr lang="nl-NL"/>
          </a:p>
        </p:txBody>
      </p:sp>
      <p:pic>
        <p:nvPicPr>
          <p:cNvPr id="3074" name="Picture 2" descr="CPVO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181" y="350793"/>
            <a:ext cx="1986215" cy="7639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345018" y="1317912"/>
            <a:ext cx="4798982" cy="3256915"/>
          </a:xfrm>
          <a:prstGeom prst="rect">
            <a:avLst/>
          </a:prstGeom>
        </p:spPr>
      </p:pic>
      <p:pic>
        <p:nvPicPr>
          <p:cNvPr id="7" name="Picture 6"/>
          <p:cNvPicPr>
            <a:picLocks noChangeAspect="1"/>
          </p:cNvPicPr>
          <p:nvPr/>
        </p:nvPicPr>
        <p:blipFill>
          <a:blip r:embed="rId4"/>
          <a:stretch>
            <a:fillRect/>
          </a:stretch>
        </p:blipFill>
        <p:spPr>
          <a:xfrm>
            <a:off x="1042642" y="2447171"/>
            <a:ext cx="2207095" cy="1934308"/>
          </a:xfrm>
          <a:prstGeom prst="rect">
            <a:avLst/>
          </a:prstGeom>
        </p:spPr>
      </p:pic>
    </p:spTree>
    <p:extLst>
      <p:ext uri="{BB962C8B-B14F-4D97-AF65-F5344CB8AC3E}">
        <p14:creationId xmlns:p14="http://schemas.microsoft.com/office/powerpoint/2010/main" val="3660239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niet ingeschreven IE rechten</a:t>
            </a:r>
            <a:endParaRPr lang="en-GB" dirty="0">
              <a:solidFill>
                <a:schemeClr val="bg2"/>
              </a:solidFill>
            </a:endParaRPr>
          </a:p>
        </p:txBody>
      </p:sp>
      <p:sp>
        <p:nvSpPr>
          <p:cNvPr id="3" name="Content Placeholder 2"/>
          <p:cNvSpPr>
            <a:spLocks noGrp="1"/>
          </p:cNvSpPr>
          <p:nvPr>
            <p:ph idx="1"/>
          </p:nvPr>
        </p:nvSpPr>
        <p:spPr/>
        <p:txBody>
          <a:bodyPr/>
          <a:lstStyle/>
          <a:p>
            <a:r>
              <a:rPr lang="nl-BE" b="1" dirty="0"/>
              <a:t>Auteursrecht</a:t>
            </a:r>
            <a:r>
              <a:rPr lang="nl-BE" dirty="0"/>
              <a:t>: art. XI.164 – XI.293 WER</a:t>
            </a:r>
          </a:p>
          <a:p>
            <a:pPr lvl="1"/>
            <a:r>
              <a:rPr lang="nl-BE" u="sng" dirty="0"/>
              <a:t>Originele</a:t>
            </a:r>
            <a:r>
              <a:rPr lang="nl-BE" dirty="0"/>
              <a:t> werken die een eigen intellectuele schepping zijn van de maker ervan</a:t>
            </a:r>
            <a:br>
              <a:rPr lang="nl-BE" dirty="0"/>
            </a:br>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17</a:t>
            </a:fld>
            <a:endParaRPr lang="nl-NL"/>
          </a:p>
        </p:txBody>
      </p:sp>
    </p:spTree>
    <p:extLst>
      <p:ext uri="{BB962C8B-B14F-4D97-AF65-F5344CB8AC3E}">
        <p14:creationId xmlns:p14="http://schemas.microsoft.com/office/powerpoint/2010/main" val="51262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niet ingeschreven IE rechten</a:t>
            </a:r>
            <a:endParaRPr lang="en-GB" dirty="0">
              <a:solidFill>
                <a:schemeClr val="bg2"/>
              </a:solidFill>
            </a:endParaRPr>
          </a:p>
        </p:txBody>
      </p:sp>
      <p:sp>
        <p:nvSpPr>
          <p:cNvPr id="3" name="Content Placeholder 2"/>
          <p:cNvSpPr>
            <a:spLocks noGrp="1"/>
          </p:cNvSpPr>
          <p:nvPr>
            <p:ph idx="1"/>
          </p:nvPr>
        </p:nvSpPr>
        <p:spPr/>
        <p:txBody>
          <a:bodyPr/>
          <a:lstStyle/>
          <a:p>
            <a:r>
              <a:rPr lang="nl-BE" b="1" dirty="0"/>
              <a:t>Auteursrecht</a:t>
            </a:r>
            <a:r>
              <a:rPr lang="nl-BE" dirty="0"/>
              <a:t>: art. XI.164 – XI.293 WER</a:t>
            </a:r>
          </a:p>
          <a:p>
            <a:pPr lvl="1"/>
            <a:r>
              <a:rPr lang="nl-BE" u="sng" dirty="0"/>
              <a:t>Originele</a:t>
            </a:r>
            <a:r>
              <a:rPr lang="nl-BE" dirty="0"/>
              <a:t> werken die een eigen intellectuele schepping zijn van de maker ervan:</a:t>
            </a:r>
            <a:br>
              <a:rPr lang="nl-BE" dirty="0"/>
            </a:br>
            <a:r>
              <a:rPr lang="nl-BE" dirty="0"/>
              <a:t>teksten, schilderijen, tekeningen, strip, muziek, foto’s, films, videospellen</a:t>
            </a:r>
            <a:r>
              <a:rPr lang="en-GB" dirty="0"/>
              <a:t>, </a:t>
            </a:r>
            <a:br>
              <a:rPr lang="en-GB" dirty="0"/>
            </a:br>
            <a:r>
              <a:rPr lang="nl-BE" dirty="0"/>
              <a:t>architectuur, computerprogramma’s, kledij, …</a:t>
            </a:r>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18</a:t>
            </a:fld>
            <a:endParaRPr lang="nl-NL"/>
          </a:p>
        </p:txBody>
      </p:sp>
      <p:pic>
        <p:nvPicPr>
          <p:cNvPr id="5" name="Picture 6" descr="230px-Atomium_20-08-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702" y="710470"/>
            <a:ext cx="1412294" cy="131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it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 y="2413406"/>
            <a:ext cx="10620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j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170" y="2413407"/>
            <a:ext cx="1754174" cy="263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musical_sco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8984" y="2281065"/>
            <a:ext cx="4854872" cy="338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literature-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9390" y="2413406"/>
            <a:ext cx="1869434" cy="14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hips_3_bg_1026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7247" y="2140560"/>
            <a:ext cx="2117495" cy="158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The Crown (TV series) - Wikiped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3166" y="2136021"/>
            <a:ext cx="1894830" cy="942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a:stretch>
            <a:fillRect/>
          </a:stretch>
        </p:blipFill>
        <p:spPr>
          <a:xfrm>
            <a:off x="7721197" y="3698869"/>
            <a:ext cx="1326765" cy="1444631"/>
          </a:xfrm>
          <a:prstGeom prst="rect">
            <a:avLst/>
          </a:prstGeom>
        </p:spPr>
      </p:pic>
    </p:spTree>
    <p:extLst>
      <p:ext uri="{BB962C8B-B14F-4D97-AF65-F5344CB8AC3E}">
        <p14:creationId xmlns:p14="http://schemas.microsoft.com/office/powerpoint/2010/main" val="963204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niet ingeschreven IE rechten</a:t>
            </a:r>
            <a:endParaRPr lang="en-GB" dirty="0">
              <a:solidFill>
                <a:schemeClr val="bg2"/>
              </a:solidFill>
            </a:endParaRPr>
          </a:p>
        </p:txBody>
      </p:sp>
      <p:sp>
        <p:nvSpPr>
          <p:cNvPr id="3" name="Content Placeholder 2"/>
          <p:cNvSpPr>
            <a:spLocks noGrp="1"/>
          </p:cNvSpPr>
          <p:nvPr>
            <p:ph idx="1"/>
          </p:nvPr>
        </p:nvSpPr>
        <p:spPr/>
        <p:txBody>
          <a:bodyPr/>
          <a:lstStyle/>
          <a:p>
            <a:r>
              <a:rPr lang="nl-BE" b="1" i="1" dirty="0" err="1"/>
              <a:t>Sui</a:t>
            </a:r>
            <a:r>
              <a:rPr lang="nl-BE" b="1" i="1" dirty="0"/>
              <a:t> </a:t>
            </a:r>
            <a:r>
              <a:rPr lang="nl-BE" b="1" i="1" dirty="0" err="1"/>
              <a:t>generis</a:t>
            </a:r>
            <a:r>
              <a:rPr lang="nl-BE" b="1" dirty="0"/>
              <a:t> recht op databanken</a:t>
            </a:r>
            <a:r>
              <a:rPr lang="nl-BE" dirty="0"/>
              <a:t>: art. XI.305 – XI.318 WER</a:t>
            </a:r>
          </a:p>
          <a:p>
            <a:pPr lvl="1"/>
            <a:r>
              <a:rPr lang="nl-BE" dirty="0"/>
              <a:t>Databank: “Verzameling van werken, gegevens of andere zelfstandige elementen, systematisch of methodisch geordend, en afzonderlijk met elektronische middelen of anderszins toegankelijk” (art. I.13, 6°, WER)</a:t>
            </a:r>
          </a:p>
          <a:p>
            <a:pPr lvl="1"/>
            <a:r>
              <a:rPr lang="nl-BE" dirty="0"/>
              <a:t>Bescherming voor de “producent”: hij die het initiatief neemt en het risico draagt van de investeringen waardoor de databank ontstaan is (art. I.17, 2°, WER)</a:t>
            </a:r>
          </a:p>
          <a:p>
            <a:pPr lvl="1"/>
            <a:r>
              <a:rPr lang="nl-BE" dirty="0"/>
              <a:t>Nauwkeurige omschrijving aangewezen.</a:t>
            </a:r>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19</a:t>
            </a:fld>
            <a:endParaRPr lang="nl-NL"/>
          </a:p>
        </p:txBody>
      </p:sp>
      <p:pic>
        <p:nvPicPr>
          <p:cNvPr id="8194" name="Picture 2" descr="Security | Data Centers | Siemens Glob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855" y="3078700"/>
            <a:ext cx="2696477" cy="151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7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Inleiding</a:t>
            </a:r>
            <a:endParaRPr lang="en-GB" dirty="0"/>
          </a:p>
        </p:txBody>
      </p:sp>
      <p:sp>
        <p:nvSpPr>
          <p:cNvPr id="3" name="Content Placeholder 2"/>
          <p:cNvSpPr>
            <a:spLocks noGrp="1"/>
          </p:cNvSpPr>
          <p:nvPr>
            <p:ph idx="1"/>
          </p:nvPr>
        </p:nvSpPr>
        <p:spPr>
          <a:xfrm>
            <a:off x="782873" y="1318381"/>
            <a:ext cx="7576903" cy="3279933"/>
          </a:xfrm>
        </p:spPr>
        <p:txBody>
          <a:bodyPr>
            <a:normAutofit lnSpcReduction="10000"/>
          </a:bodyPr>
          <a:lstStyle/>
          <a:p>
            <a:r>
              <a:rPr lang="nl-BE" dirty="0"/>
              <a:t>Intellectuele eigendomsrechten (“IE rechten”), licentieovereenkomsten en data:</a:t>
            </a:r>
          </a:p>
          <a:p>
            <a:pPr lvl="1"/>
            <a:r>
              <a:rPr lang="nl-BE" dirty="0"/>
              <a:t>Grote waarde voor ondernemingen (in moeilijkheden / failliete ondernemingen)</a:t>
            </a:r>
          </a:p>
          <a:p>
            <a:pPr lvl="1"/>
            <a:r>
              <a:rPr lang="nl-BE" dirty="0"/>
              <a:t>Informatiemaatschappij</a:t>
            </a:r>
          </a:p>
          <a:p>
            <a:endParaRPr lang="nl-BE" dirty="0"/>
          </a:p>
          <a:p>
            <a:r>
              <a:rPr lang="nl-BE" dirty="0"/>
              <a:t>Bij </a:t>
            </a:r>
            <a:r>
              <a:rPr lang="nl-BE" dirty="0">
                <a:solidFill>
                  <a:schemeClr val="bg2"/>
                </a:solidFill>
              </a:rPr>
              <a:t>gerechtelijke reorganisatie</a:t>
            </a:r>
          </a:p>
          <a:p>
            <a:pPr lvl="1"/>
            <a:r>
              <a:rPr lang="nl-BE" dirty="0"/>
              <a:t>Behoud van economisch potentieel is cruciaal: </a:t>
            </a:r>
            <a:r>
              <a:rPr lang="nl-BE" b="1" dirty="0">
                <a:solidFill>
                  <a:schemeClr val="tx1">
                    <a:lumMod val="75000"/>
                    <a:lumOff val="25000"/>
                  </a:schemeClr>
                </a:solidFill>
              </a:rPr>
              <a:t>continuïteit</a:t>
            </a:r>
            <a:r>
              <a:rPr lang="nl-BE" dirty="0"/>
              <a:t> staat centraal, zowel van de onderneming als – in principe – van de rechtspersoon</a:t>
            </a:r>
          </a:p>
          <a:p>
            <a:pPr lvl="1"/>
            <a:r>
              <a:rPr lang="nl-BE" dirty="0"/>
              <a:t>Geen einde aan lopende overeenkomsten</a:t>
            </a:r>
          </a:p>
          <a:p>
            <a:pPr lvl="1"/>
            <a:r>
              <a:rPr lang="nl-BE" dirty="0"/>
              <a:t>Minder problemen inzake IE rechten, licentieovereenkomsten en data</a:t>
            </a:r>
          </a:p>
          <a:p>
            <a:pPr lvl="1"/>
            <a:r>
              <a:rPr lang="nl-BE" dirty="0"/>
              <a:t>Aandacht bij overdracht onder gerechtelijk gezag: geen bijzondere regels bij overdracht door gerechtsmandataris</a:t>
            </a:r>
          </a:p>
          <a:p>
            <a:pPr lvl="1"/>
            <a:endParaRPr lang="nl-BE" dirty="0"/>
          </a:p>
          <a:p>
            <a:r>
              <a:rPr lang="nl-BE" dirty="0"/>
              <a:t>Problemen/vragen zijn urgenter bij </a:t>
            </a:r>
            <a:r>
              <a:rPr lang="nl-BE" dirty="0">
                <a:solidFill>
                  <a:schemeClr val="bg2"/>
                </a:solidFill>
              </a:rPr>
              <a:t>faillissement</a:t>
            </a:r>
            <a:r>
              <a:rPr lang="nl-BE" dirty="0"/>
              <a:t> (discontinuïteit)</a:t>
            </a:r>
          </a:p>
          <a:p>
            <a:pPr lvl="1"/>
            <a:r>
              <a:rPr lang="nl-BE" dirty="0"/>
              <a:t>Focus van de presentatie ligt daarom op faillissement</a:t>
            </a:r>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2</a:t>
            </a:fld>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2" y="2672666"/>
            <a:ext cx="833631" cy="833631"/>
          </a:xfrm>
          <a:prstGeom prst="rect">
            <a:avLst/>
          </a:prstGeom>
        </p:spPr>
      </p:pic>
    </p:spTree>
    <p:extLst>
      <p:ext uri="{BB962C8B-B14F-4D97-AF65-F5344CB8AC3E}">
        <p14:creationId xmlns:p14="http://schemas.microsoft.com/office/powerpoint/2010/main" val="2546351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niet ingeschreven IE rechten</a:t>
            </a:r>
            <a:endParaRPr lang="en-GB" dirty="0">
              <a:solidFill>
                <a:schemeClr val="bg2"/>
              </a:solidFill>
            </a:endParaRPr>
          </a:p>
        </p:txBody>
      </p:sp>
      <p:sp>
        <p:nvSpPr>
          <p:cNvPr id="3" name="Content Placeholder 2"/>
          <p:cNvSpPr>
            <a:spLocks noGrp="1"/>
          </p:cNvSpPr>
          <p:nvPr>
            <p:ph idx="1"/>
          </p:nvPr>
        </p:nvSpPr>
        <p:spPr/>
        <p:txBody>
          <a:bodyPr/>
          <a:lstStyle/>
          <a:p>
            <a:r>
              <a:rPr lang="nl-BE" b="1" dirty="0"/>
              <a:t>Handelsnaam</a:t>
            </a:r>
            <a:r>
              <a:rPr lang="nl-BE" dirty="0"/>
              <a:t>: art. 8 Verdrag van Parijs</a:t>
            </a:r>
          </a:p>
          <a:p>
            <a:pPr lvl="1"/>
            <a:r>
              <a:rPr lang="nl-BE" dirty="0"/>
              <a:t>Naam van onderneming of bedrijfstak</a:t>
            </a:r>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20</a:t>
            </a:fld>
            <a:endParaRPr lang="nl-NL"/>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4185" y="1106058"/>
            <a:ext cx="1566212" cy="1064820"/>
          </a:xfrm>
          <a:prstGeom prst="rect">
            <a:avLst/>
          </a:prstGeom>
        </p:spPr>
      </p:pic>
    </p:spTree>
    <p:extLst>
      <p:ext uri="{BB962C8B-B14F-4D97-AF65-F5344CB8AC3E}">
        <p14:creationId xmlns:p14="http://schemas.microsoft.com/office/powerpoint/2010/main" val="2870635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domeinnamen</a:t>
            </a:r>
            <a:r>
              <a:rPr lang="nl-BE" dirty="0"/>
              <a:t> </a:t>
            </a:r>
            <a:endParaRPr lang="en-GB" dirty="0"/>
          </a:p>
        </p:txBody>
      </p:sp>
      <p:sp>
        <p:nvSpPr>
          <p:cNvPr id="3" name="Content Placeholder 2"/>
          <p:cNvSpPr>
            <a:spLocks noGrp="1"/>
          </p:cNvSpPr>
          <p:nvPr>
            <p:ph idx="1"/>
          </p:nvPr>
        </p:nvSpPr>
        <p:spPr/>
        <p:txBody>
          <a:bodyPr/>
          <a:lstStyle/>
          <a:p>
            <a:r>
              <a:rPr lang="nl-BE" dirty="0"/>
              <a:t>Mogelijks zeer grote economische waarde: “.</a:t>
            </a:r>
            <a:r>
              <a:rPr lang="nl-BE" dirty="0" err="1"/>
              <a:t>be</a:t>
            </a:r>
            <a:r>
              <a:rPr lang="nl-BE" dirty="0"/>
              <a:t>”, “.</a:t>
            </a:r>
            <a:r>
              <a:rPr lang="nl-BE" dirty="0" err="1"/>
              <a:t>eu</a:t>
            </a:r>
            <a:r>
              <a:rPr lang="nl-BE" dirty="0"/>
              <a:t>”, “.com”</a:t>
            </a:r>
          </a:p>
          <a:p>
            <a:endParaRPr lang="nl-BE" dirty="0"/>
          </a:p>
          <a:p>
            <a:r>
              <a:rPr lang="nl-BE" dirty="0"/>
              <a:t>Geen IE rechten: geen exclusief recht dat </a:t>
            </a:r>
            <a:r>
              <a:rPr lang="nl-BE" i="1" dirty="0" err="1"/>
              <a:t>erga</a:t>
            </a:r>
            <a:r>
              <a:rPr lang="nl-BE" i="1" dirty="0"/>
              <a:t> </a:t>
            </a:r>
            <a:r>
              <a:rPr lang="nl-BE" i="1" dirty="0" err="1"/>
              <a:t>omnes</a:t>
            </a:r>
            <a:r>
              <a:rPr lang="nl-BE" i="1" dirty="0"/>
              <a:t> </a:t>
            </a:r>
            <a:r>
              <a:rPr lang="nl-BE" dirty="0"/>
              <a:t>afdwingbaar is</a:t>
            </a:r>
          </a:p>
          <a:p>
            <a:endParaRPr lang="nl-BE" dirty="0"/>
          </a:p>
          <a:p>
            <a:r>
              <a:rPr lang="nl-BE" dirty="0"/>
              <a:t>Tijdelijke en hernieuwbare persoonlijke gebruiksrecht op een internetadres</a:t>
            </a:r>
          </a:p>
          <a:p>
            <a:endParaRPr lang="nl-BE" dirty="0"/>
          </a:p>
          <a:p>
            <a:r>
              <a:rPr lang="nl-BE" dirty="0"/>
              <a:t>Bij overdracht: technisch aspect (agent; overgangscodes)</a:t>
            </a:r>
          </a:p>
          <a:p>
            <a:endParaRPr lang="nl-BE" dirty="0"/>
          </a:p>
          <a:p>
            <a:endParaRPr lang="nl-BE" dirty="0"/>
          </a:p>
          <a:p>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21</a:t>
            </a:fld>
            <a:endParaRPr lang="nl-NL"/>
          </a:p>
        </p:txBody>
      </p:sp>
      <p:pic>
        <p:nvPicPr>
          <p:cNvPr id="9220" name="Picture 4" descr="shop domeinnaam registre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821" y="3217263"/>
            <a:ext cx="2103955" cy="10961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053" y="66408"/>
            <a:ext cx="1703344" cy="1703344"/>
          </a:xfrm>
          <a:prstGeom prst="rect">
            <a:avLst/>
          </a:prstGeom>
        </p:spPr>
      </p:pic>
    </p:spTree>
    <p:extLst>
      <p:ext uri="{BB962C8B-B14F-4D97-AF65-F5344CB8AC3E}">
        <p14:creationId xmlns:p14="http://schemas.microsoft.com/office/powerpoint/2010/main" val="317396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data en bedrijfsgeheimen</a:t>
            </a:r>
            <a:r>
              <a:rPr lang="nl-BE" dirty="0"/>
              <a:t> </a:t>
            </a:r>
            <a:endParaRPr lang="en-GB" dirty="0"/>
          </a:p>
        </p:txBody>
      </p:sp>
      <p:sp>
        <p:nvSpPr>
          <p:cNvPr id="3" name="Content Placeholder 2"/>
          <p:cNvSpPr>
            <a:spLocks noGrp="1"/>
          </p:cNvSpPr>
          <p:nvPr>
            <p:ph idx="1"/>
          </p:nvPr>
        </p:nvSpPr>
        <p:spPr/>
        <p:txBody>
          <a:bodyPr/>
          <a:lstStyle/>
          <a:p>
            <a:r>
              <a:rPr lang="nl-BE" dirty="0"/>
              <a:t>Onlichamelijke roerende goederen</a:t>
            </a:r>
          </a:p>
          <a:p>
            <a:pPr marL="0" indent="0">
              <a:buNone/>
            </a:pPr>
            <a:endParaRPr lang="nl-BE" dirty="0"/>
          </a:p>
          <a:p>
            <a:r>
              <a:rPr lang="nl-BE" dirty="0"/>
              <a:t>Bedrijfsgegevens (die niet met een natuurlijke persoon kunnen verbonden worden) en bedrijfsgeheimen (Art. XI.332/1 e.v. WER)</a:t>
            </a:r>
          </a:p>
          <a:p>
            <a:pPr lvl="1"/>
            <a:r>
              <a:rPr lang="nl-BE" dirty="0"/>
              <a:t>Jaarcijfers, marktaandelen, processen, werkwijzen, enz.</a:t>
            </a:r>
          </a:p>
          <a:p>
            <a:pPr lvl="1"/>
            <a:r>
              <a:rPr lang="nl-BE" dirty="0"/>
              <a:t>In het algemeen: curator kan erover beschikken</a:t>
            </a:r>
          </a:p>
          <a:p>
            <a:pPr lvl="2"/>
            <a:r>
              <a:rPr lang="nl-BE" dirty="0"/>
              <a:t>Nodige maatregelen inzake toegang tot documenten (geheimhouding)</a:t>
            </a:r>
          </a:p>
          <a:p>
            <a:pPr lvl="2"/>
            <a:r>
              <a:rPr lang="nl-BE" dirty="0"/>
              <a:t>Specifieke regelingen in sectoren zoals financiële sector of telecom</a:t>
            </a:r>
          </a:p>
          <a:p>
            <a:pPr marL="0" indent="0">
              <a:buNone/>
            </a:pPr>
            <a:endParaRPr lang="nl-BE" dirty="0"/>
          </a:p>
          <a:p>
            <a:r>
              <a:rPr lang="nl-BE" dirty="0"/>
              <a:t>Persoonsgegevens</a:t>
            </a:r>
          </a:p>
          <a:p>
            <a:pPr lvl="1"/>
            <a:r>
              <a:rPr lang="nl-BE" dirty="0" err="1"/>
              <a:t>Verord</a:t>
            </a:r>
            <a:r>
              <a:rPr lang="nl-BE" dirty="0"/>
              <a:t>. (EU) 2016/679 betreffende de bescherming van natuurlijke personen in verband met de verwerking van persoonsgegevens en betreffende het vrije verkeer van die gegevens (</a:t>
            </a:r>
            <a:r>
              <a:rPr lang="nl-BE" b="1" dirty="0"/>
              <a:t>a</a:t>
            </a:r>
            <a:r>
              <a:rPr lang="nl-BE" dirty="0"/>
              <a:t>lgemene </a:t>
            </a:r>
            <a:r>
              <a:rPr lang="nl-BE" b="1" dirty="0"/>
              <a:t>v</a:t>
            </a:r>
            <a:r>
              <a:rPr lang="nl-BE" dirty="0"/>
              <a:t>erordening </a:t>
            </a:r>
            <a:r>
              <a:rPr lang="nl-BE" b="1" dirty="0"/>
              <a:t>g</a:t>
            </a:r>
            <a:r>
              <a:rPr lang="nl-BE" dirty="0"/>
              <a:t>egevensbescherming: AVG of ‘GDPR’)</a:t>
            </a:r>
          </a:p>
          <a:p>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22</a:t>
            </a:fld>
            <a:endParaRPr lang="nl-NL"/>
          </a:p>
        </p:txBody>
      </p:sp>
      <p:pic>
        <p:nvPicPr>
          <p:cNvPr id="5" name="Picture 4"/>
          <p:cNvPicPr>
            <a:picLocks noChangeAspect="1"/>
          </p:cNvPicPr>
          <p:nvPr/>
        </p:nvPicPr>
        <p:blipFill rotWithShape="1">
          <a:blip r:embed="rId2"/>
          <a:srcRect l="8059" t="1593" r="17497" b="4418"/>
          <a:stretch/>
        </p:blipFill>
        <p:spPr>
          <a:xfrm>
            <a:off x="6328437" y="2180155"/>
            <a:ext cx="1451698" cy="10288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936" y="78917"/>
            <a:ext cx="1441680" cy="1441680"/>
          </a:xfrm>
          <a:prstGeom prst="rect">
            <a:avLst/>
          </a:prstGeom>
        </p:spPr>
      </p:pic>
      <p:pic>
        <p:nvPicPr>
          <p:cNvPr id="10244" name="Picture 4" descr="AVG / GDPR - fleQ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3" y="3831895"/>
            <a:ext cx="957622" cy="63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38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Beheer IE rechten en data</a:t>
            </a:r>
            <a:endParaRPr lang="en-GB" dirty="0"/>
          </a:p>
        </p:txBody>
      </p:sp>
      <p:sp>
        <p:nvSpPr>
          <p:cNvPr id="3" name="Content Placeholder 2"/>
          <p:cNvSpPr>
            <a:spLocks noGrp="1"/>
          </p:cNvSpPr>
          <p:nvPr>
            <p:ph idx="1"/>
          </p:nvPr>
        </p:nvSpPr>
        <p:spPr>
          <a:xfrm>
            <a:off x="782873" y="1318381"/>
            <a:ext cx="7576903" cy="3266776"/>
          </a:xfrm>
        </p:spPr>
        <p:txBody>
          <a:bodyPr/>
          <a:lstStyle/>
          <a:p>
            <a:r>
              <a:rPr lang="nl-BE" dirty="0"/>
              <a:t>Buitenbezitstelling gefailleerde. Verlies van het beheer.</a:t>
            </a:r>
          </a:p>
          <a:p>
            <a:pPr marL="0" indent="0">
              <a:buNone/>
            </a:pPr>
            <a:endParaRPr lang="nl-BE" dirty="0"/>
          </a:p>
          <a:p>
            <a:r>
              <a:rPr lang="nl-BE" dirty="0">
                <a:solidFill>
                  <a:schemeClr val="bg2"/>
                </a:solidFill>
              </a:rPr>
              <a:t>Beheer IE patrimonium </a:t>
            </a:r>
            <a:r>
              <a:rPr lang="nl-BE" dirty="0"/>
              <a:t>dat waarde heeft voor de boedel: instandhouding en verdediging</a:t>
            </a:r>
          </a:p>
          <a:p>
            <a:pPr lvl="1"/>
            <a:r>
              <a:rPr lang="nl-BE" dirty="0"/>
              <a:t>Betaling tijdelijke hernieuwingstaksen</a:t>
            </a:r>
          </a:p>
          <a:p>
            <a:pPr lvl="2"/>
            <a:r>
              <a:rPr lang="nl-BE" dirty="0"/>
              <a:t>Merken: 10 jaar</a:t>
            </a:r>
          </a:p>
          <a:p>
            <a:pPr lvl="2"/>
            <a:r>
              <a:rPr lang="nl-BE" dirty="0"/>
              <a:t>Modellen: 5 jaar</a:t>
            </a:r>
          </a:p>
          <a:p>
            <a:pPr lvl="2"/>
            <a:r>
              <a:rPr lang="nl-BE" dirty="0"/>
              <a:t>Octrooien en kwekerscertificaten: jaarlijks</a:t>
            </a:r>
          </a:p>
          <a:p>
            <a:pPr lvl="1"/>
            <a:r>
              <a:rPr lang="nl-BE" dirty="0"/>
              <a:t>Verdedigen tegen weigeringen, opposities en procedures (tegen vorderingen tot nietig- of vervallenverklaring of inbreukprocedures)</a:t>
            </a:r>
          </a:p>
          <a:p>
            <a:pPr lvl="1"/>
            <a:r>
              <a:rPr lang="nl-BE" dirty="0"/>
              <a:t>Aanvragen indienen</a:t>
            </a:r>
          </a:p>
          <a:p>
            <a:pPr lvl="1"/>
            <a:r>
              <a:rPr lang="nl-BE" dirty="0"/>
              <a:t>Inbreukvorderingen en opposities instellen. Nietigheidsacties tegen derden</a:t>
            </a:r>
          </a:p>
          <a:p>
            <a:pPr lvl="1"/>
            <a:r>
              <a:rPr lang="nl-BE" dirty="0"/>
              <a:t>Normaal gebruik van het merk: 5 jaar na datum inschrijving </a:t>
            </a:r>
          </a:p>
        </p:txBody>
      </p:sp>
      <p:sp>
        <p:nvSpPr>
          <p:cNvPr id="4" name="Slide Number Placeholder 3"/>
          <p:cNvSpPr>
            <a:spLocks noGrp="1"/>
          </p:cNvSpPr>
          <p:nvPr>
            <p:ph type="sldNum" sz="quarter" idx="12"/>
          </p:nvPr>
        </p:nvSpPr>
        <p:spPr/>
        <p:txBody>
          <a:bodyPr/>
          <a:lstStyle/>
          <a:p>
            <a:fld id="{B86DE904-C121-477E-B2B0-923493BF220C}" type="slidenum">
              <a:rPr lang="nl-NL" smtClean="0"/>
              <a:pPr/>
              <a:t>23</a:t>
            </a:fld>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644" y="143556"/>
            <a:ext cx="1344046" cy="13440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65" y="3578659"/>
            <a:ext cx="601469" cy="601469"/>
          </a:xfrm>
          <a:prstGeom prst="rect">
            <a:avLst/>
          </a:prstGeom>
        </p:spPr>
      </p:pic>
    </p:spTree>
    <p:extLst>
      <p:ext uri="{BB962C8B-B14F-4D97-AF65-F5344CB8AC3E}">
        <p14:creationId xmlns:p14="http://schemas.microsoft.com/office/powerpoint/2010/main" val="38817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Beheer IE rechten en data</a:t>
            </a:r>
            <a:endParaRPr lang="en-GB" dirty="0"/>
          </a:p>
        </p:txBody>
      </p:sp>
      <p:sp>
        <p:nvSpPr>
          <p:cNvPr id="3" name="Content Placeholder 2"/>
          <p:cNvSpPr>
            <a:spLocks noGrp="1"/>
          </p:cNvSpPr>
          <p:nvPr>
            <p:ph idx="1"/>
          </p:nvPr>
        </p:nvSpPr>
        <p:spPr>
          <a:xfrm>
            <a:off x="782873" y="1318381"/>
            <a:ext cx="7576903" cy="3266776"/>
          </a:xfrm>
        </p:spPr>
        <p:txBody>
          <a:bodyPr>
            <a:normAutofit fontScale="92500"/>
          </a:bodyPr>
          <a:lstStyle/>
          <a:p>
            <a:r>
              <a:rPr lang="nl-BE" sz="1700" dirty="0">
                <a:solidFill>
                  <a:schemeClr val="bg2"/>
                </a:solidFill>
              </a:rPr>
              <a:t>Beheer data</a:t>
            </a:r>
          </a:p>
          <a:p>
            <a:pPr lvl="1"/>
            <a:r>
              <a:rPr lang="nl-BE" sz="1500" dirty="0"/>
              <a:t>Curator wordt “verwerkingsverantwoordelijke” van “persoonsgegevens” (AVG/GDPR).</a:t>
            </a:r>
            <a:br>
              <a:rPr lang="nl-BE" sz="1500" dirty="0"/>
            </a:br>
            <a:br>
              <a:rPr lang="nl-BE" sz="1500" dirty="0"/>
            </a:br>
            <a:r>
              <a:rPr lang="nl-BE" dirty="0"/>
              <a:t>Art. 4, 1°, AVG: “</a:t>
            </a:r>
            <a:r>
              <a:rPr lang="nl-NL" b="1" dirty="0"/>
              <a:t>persoonsgegevens</a:t>
            </a:r>
            <a:r>
              <a:rPr lang="nl-NL" dirty="0"/>
              <a:t>”: “alle informatie over een geïdentificeerde of identificeerbare natuurlijke persoon (‘de betrokkene’); als identificeerbaar wordt beschouwd een natuurlijke persoon die </a:t>
            </a:r>
            <a:r>
              <a:rPr lang="nl-NL" u="sng" dirty="0"/>
              <a:t>direct of indirect kan worden geïdentificeerd</a:t>
            </a:r>
            <a:r>
              <a:rPr lang="nl-NL" dirty="0"/>
              <a:t>, met name aan de hand van een </a:t>
            </a:r>
            <a:r>
              <a:rPr lang="nl-NL" dirty="0" err="1"/>
              <a:t>identificator</a:t>
            </a:r>
            <a:r>
              <a:rPr lang="nl-NL" dirty="0"/>
              <a:t> zoals een naam, een identificatienummer, locatiegegevens, een online </a:t>
            </a:r>
            <a:r>
              <a:rPr lang="nl-NL" dirty="0" err="1"/>
              <a:t>identificator</a:t>
            </a:r>
            <a:r>
              <a:rPr lang="nl-NL" dirty="0"/>
              <a:t> of van een of meer elementen die kenmerkend zijn voor de fysieke, fysiologische, genetische, psychische, economische, culturele of sociale identiteit van die natuurlijke persoon”.</a:t>
            </a:r>
            <a:br>
              <a:rPr lang="nl-NL" dirty="0"/>
            </a:br>
            <a:br>
              <a:rPr lang="nl-BE" dirty="0"/>
            </a:br>
            <a:r>
              <a:rPr lang="nl-BE" dirty="0"/>
              <a:t>Art. 4, 2°, AVG: “</a:t>
            </a:r>
            <a:r>
              <a:rPr lang="nl-NL" b="1" dirty="0"/>
              <a:t>verwerking</a:t>
            </a:r>
            <a:r>
              <a:rPr lang="nl-NL" dirty="0"/>
              <a:t>”: “een bewerking […] met betrekking tot persoonsgegevens […] , al dan niet uitgevoerd via geautomatiseerde procedés, zoals het verzamelen, vastleggen, ordenen, structureren, opslaan, bijwerken of wijzigen, opvragen, raadplegen, gebruiken, verstrekken door middel van doorzending, verspreiden of op andere wijze ter beschikking stellen, aligneren of combineren, afschermen, wissen of vernietigen van gegevens”.</a:t>
            </a:r>
            <a:endParaRPr lang="nl-BE"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24</a:t>
            </a:fld>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112" y="157882"/>
            <a:ext cx="1362509" cy="1362509"/>
          </a:xfrm>
          <a:prstGeom prst="rect">
            <a:avLst/>
          </a:prstGeom>
        </p:spPr>
      </p:pic>
    </p:spTree>
    <p:extLst>
      <p:ext uri="{BB962C8B-B14F-4D97-AF65-F5344CB8AC3E}">
        <p14:creationId xmlns:p14="http://schemas.microsoft.com/office/powerpoint/2010/main" val="3937101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Beheer IE rechten en data</a:t>
            </a:r>
            <a:endParaRPr lang="en-GB" dirty="0"/>
          </a:p>
        </p:txBody>
      </p:sp>
      <p:sp>
        <p:nvSpPr>
          <p:cNvPr id="3" name="Content Placeholder 2"/>
          <p:cNvSpPr>
            <a:spLocks noGrp="1"/>
          </p:cNvSpPr>
          <p:nvPr>
            <p:ph idx="1"/>
          </p:nvPr>
        </p:nvSpPr>
        <p:spPr>
          <a:xfrm>
            <a:off x="782873" y="1318381"/>
            <a:ext cx="7576903" cy="3266776"/>
          </a:xfrm>
        </p:spPr>
        <p:txBody>
          <a:bodyPr>
            <a:normAutofit/>
          </a:bodyPr>
          <a:lstStyle/>
          <a:p>
            <a:r>
              <a:rPr lang="nl-BE" dirty="0">
                <a:solidFill>
                  <a:schemeClr val="bg2"/>
                </a:solidFill>
              </a:rPr>
              <a:t>Beheer data</a:t>
            </a:r>
          </a:p>
          <a:p>
            <a:pPr lvl="1"/>
            <a:r>
              <a:rPr lang="nl-BE" dirty="0"/>
              <a:t>Curator wordt “verwerkingsverantwoordelijke” van “persoonsgegevens” (AVG/GDPR).</a:t>
            </a:r>
            <a:br>
              <a:rPr lang="nl-BE" dirty="0"/>
            </a:br>
            <a:endParaRPr lang="nl-BE" dirty="0"/>
          </a:p>
          <a:p>
            <a:pPr lvl="1"/>
            <a:r>
              <a:rPr lang="nl-BE" dirty="0"/>
              <a:t>Gevolgen:</a:t>
            </a:r>
          </a:p>
          <a:p>
            <a:pPr lvl="2"/>
            <a:r>
              <a:rPr lang="nl-BE" dirty="0"/>
              <a:t>Verwerking mits verantwoording voor de juiste rechtsgrond;</a:t>
            </a:r>
          </a:p>
          <a:p>
            <a:pPr lvl="2"/>
            <a:r>
              <a:rPr lang="nl-BE" dirty="0"/>
              <a:t>Informatie verschaffen aan de betrokkenen over wat curator doet met de persoonsgegevens in het kader van de verwerkingsactiviteiten;</a:t>
            </a:r>
          </a:p>
          <a:p>
            <a:pPr lvl="2"/>
            <a:r>
              <a:rPr lang="nl-BE" dirty="0"/>
              <a:t>Beveiligingsmaatregelen nemen: vertrouwelijkheid</a:t>
            </a:r>
          </a:p>
          <a:p>
            <a:pPr lvl="2"/>
            <a:r>
              <a:rPr lang="nl-BE" dirty="0"/>
              <a:t>Rekening houden met de wettelijke beperkingen:</a:t>
            </a:r>
          </a:p>
          <a:p>
            <a:pPr lvl="3"/>
            <a:r>
              <a:rPr lang="nl-BE" dirty="0"/>
              <a:t>Geen verspreiding zonder rechtvaardigingsgrond</a:t>
            </a:r>
          </a:p>
          <a:p>
            <a:pPr lvl="3"/>
            <a:r>
              <a:rPr lang="nl-BE" dirty="0"/>
              <a:t>Niet zomaar delen met derden</a:t>
            </a:r>
          </a:p>
          <a:p>
            <a:pPr marL="180975" lvl="1" indent="0">
              <a:buNone/>
            </a:pPr>
            <a:endParaRPr lang="nl-BE"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25</a:t>
            </a:fld>
            <a:endParaRPr lang="nl-NL"/>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873" y="2940358"/>
            <a:ext cx="282831" cy="282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254" y="3105766"/>
            <a:ext cx="2387522" cy="13429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7112" y="157882"/>
            <a:ext cx="1362509" cy="1362509"/>
          </a:xfrm>
          <a:prstGeom prst="rect">
            <a:avLst/>
          </a:prstGeom>
        </p:spPr>
      </p:pic>
    </p:spTree>
    <p:extLst>
      <p:ext uri="{BB962C8B-B14F-4D97-AF65-F5344CB8AC3E}">
        <p14:creationId xmlns:p14="http://schemas.microsoft.com/office/powerpoint/2010/main" val="3495987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Beheer IE rechten en data</a:t>
            </a:r>
            <a:endParaRPr lang="en-GB" dirty="0"/>
          </a:p>
        </p:txBody>
      </p:sp>
      <p:sp>
        <p:nvSpPr>
          <p:cNvPr id="3" name="Content Placeholder 2"/>
          <p:cNvSpPr>
            <a:spLocks noGrp="1"/>
          </p:cNvSpPr>
          <p:nvPr>
            <p:ph idx="1"/>
          </p:nvPr>
        </p:nvSpPr>
        <p:spPr>
          <a:xfrm>
            <a:off x="782873" y="1318381"/>
            <a:ext cx="7694111" cy="3266776"/>
          </a:xfrm>
        </p:spPr>
        <p:txBody>
          <a:bodyPr>
            <a:normAutofit/>
          </a:bodyPr>
          <a:lstStyle/>
          <a:p>
            <a:r>
              <a:rPr lang="nl-BE" dirty="0">
                <a:solidFill>
                  <a:schemeClr val="bg2"/>
                </a:solidFill>
              </a:rPr>
              <a:t>Beheer data</a:t>
            </a:r>
          </a:p>
          <a:p>
            <a:pPr lvl="1"/>
            <a:r>
              <a:rPr lang="nl-BE" dirty="0"/>
              <a:t>Intragroep situaties</a:t>
            </a:r>
          </a:p>
          <a:p>
            <a:pPr lvl="2"/>
            <a:r>
              <a:rPr lang="nl-BE" dirty="0"/>
              <a:t>Gefailleerde onderneming verwerkte persoonsgegevens van niet-gefailleerde entiteiten van de groep: bijzondere aandacht</a:t>
            </a:r>
          </a:p>
          <a:p>
            <a:pPr lvl="2"/>
            <a:r>
              <a:rPr lang="nl-BE" dirty="0" err="1"/>
              <a:t>Voorb</a:t>
            </a:r>
            <a:r>
              <a:rPr lang="nl-BE" dirty="0"/>
              <a:t>.: verkopen van laptop die persoonsgegevens over werknemers bevat; toegang binnen de groep (“derden” …) verlenen</a:t>
            </a:r>
            <a:br>
              <a:rPr lang="nl-BE" dirty="0"/>
            </a:br>
            <a:endParaRPr lang="nl-BE" dirty="0"/>
          </a:p>
          <a:p>
            <a:pPr lvl="1"/>
            <a:r>
              <a:rPr lang="nl-BE" dirty="0"/>
              <a:t>Aanbeveling: wees voorzichtig – vraag bijstand</a:t>
            </a:r>
          </a:p>
          <a:p>
            <a:pPr marL="180975" lvl="1" indent="0">
              <a:buNone/>
            </a:pPr>
            <a:endParaRPr lang="nl-BE" dirty="0"/>
          </a:p>
          <a:p>
            <a:pPr lvl="1"/>
            <a:r>
              <a:rPr lang="nl-BE" dirty="0"/>
              <a:t>Niet naleving (bijv. “lek”): risico’s op boete door de Gegevensbeschermingsautoriteit (GBA)</a:t>
            </a:r>
          </a:p>
          <a:p>
            <a:pPr lvl="2"/>
            <a:r>
              <a:rPr lang="nl-BE" dirty="0">
                <a:solidFill>
                  <a:schemeClr val="accent3">
                    <a:lumMod val="75000"/>
                  </a:schemeClr>
                </a:solidFill>
              </a:rPr>
              <a:t>https://gegevensbeschermingsautoriteit.be/professioneel</a:t>
            </a:r>
          </a:p>
        </p:txBody>
      </p:sp>
      <p:sp>
        <p:nvSpPr>
          <p:cNvPr id="4" name="Slide Number Placeholder 3"/>
          <p:cNvSpPr>
            <a:spLocks noGrp="1"/>
          </p:cNvSpPr>
          <p:nvPr>
            <p:ph type="sldNum" sz="quarter" idx="12"/>
          </p:nvPr>
        </p:nvSpPr>
        <p:spPr/>
        <p:txBody>
          <a:bodyPr/>
          <a:lstStyle/>
          <a:p>
            <a:fld id="{B86DE904-C121-477E-B2B0-923493BF220C}" type="slidenum">
              <a:rPr lang="nl-NL" smtClean="0"/>
              <a:pPr/>
              <a:t>26</a:t>
            </a:fld>
            <a:endParaRPr lang="nl-NL"/>
          </a:p>
        </p:txBody>
      </p:sp>
      <p:pic>
        <p:nvPicPr>
          <p:cNvPr id="5" name="Picture 4"/>
          <p:cNvPicPr>
            <a:picLocks noChangeAspect="1"/>
          </p:cNvPicPr>
          <p:nvPr/>
        </p:nvPicPr>
        <p:blipFill>
          <a:blip r:embed="rId2"/>
          <a:stretch>
            <a:fillRect/>
          </a:stretch>
        </p:blipFill>
        <p:spPr>
          <a:xfrm>
            <a:off x="3209593" y="3884728"/>
            <a:ext cx="2723461" cy="59828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112" y="157882"/>
            <a:ext cx="1362509" cy="1362509"/>
          </a:xfrm>
          <a:prstGeom prst="rect">
            <a:avLst/>
          </a:prstGeom>
        </p:spPr>
      </p:pic>
    </p:spTree>
    <p:extLst>
      <p:ext uri="{BB962C8B-B14F-4D97-AF65-F5344CB8AC3E}">
        <p14:creationId xmlns:p14="http://schemas.microsoft.com/office/powerpoint/2010/main" val="3975450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Licentieovereenkomsten</a:t>
            </a:r>
            <a:endParaRPr lang="en-GB" dirty="0"/>
          </a:p>
        </p:txBody>
      </p:sp>
      <p:sp>
        <p:nvSpPr>
          <p:cNvPr id="3" name="Content Placeholder 2"/>
          <p:cNvSpPr>
            <a:spLocks noGrp="1"/>
          </p:cNvSpPr>
          <p:nvPr>
            <p:ph idx="1"/>
          </p:nvPr>
        </p:nvSpPr>
        <p:spPr>
          <a:xfrm>
            <a:off x="782873" y="1318381"/>
            <a:ext cx="7576903" cy="3253619"/>
          </a:xfrm>
        </p:spPr>
        <p:txBody>
          <a:bodyPr>
            <a:normAutofit/>
          </a:bodyPr>
          <a:lstStyle/>
          <a:p>
            <a:r>
              <a:rPr lang="nl-BE" dirty="0"/>
              <a:t>Geen wettelijke definitie</a:t>
            </a:r>
          </a:p>
          <a:p>
            <a:endParaRPr lang="nl-BE" dirty="0"/>
          </a:p>
          <a:p>
            <a:r>
              <a:rPr lang="nl-BE" dirty="0"/>
              <a:t>Vermogensrechtelijke overeenkomst waarbij de IE-houder (</a:t>
            </a:r>
            <a:r>
              <a:rPr lang="nl-BE" i="1" dirty="0"/>
              <a:t>licentiegever</a:t>
            </a:r>
            <a:r>
              <a:rPr lang="nl-BE" dirty="0"/>
              <a:t>) </a:t>
            </a:r>
            <a:r>
              <a:rPr lang="nl-BE" b="1" dirty="0"/>
              <a:t>toestemming</a:t>
            </a:r>
            <a:r>
              <a:rPr lang="nl-BE" dirty="0"/>
              <a:t> geeft aan </a:t>
            </a:r>
            <a:r>
              <a:rPr lang="nl-BE" i="1" dirty="0"/>
              <a:t>licentienemer</a:t>
            </a:r>
            <a:r>
              <a:rPr lang="nl-BE" dirty="0"/>
              <a:t> om handelsdaden te stellen die anders inbreuk op het IE-recht zouden uitmaken.</a:t>
            </a:r>
          </a:p>
          <a:p>
            <a:endParaRPr lang="nl-BE" dirty="0"/>
          </a:p>
          <a:p>
            <a:r>
              <a:rPr lang="nl-BE" dirty="0"/>
              <a:t>Gebruiksrecht: toegang tot technologie, beschermde creaties, werken, tekens die een concurrentieel voordeel geven</a:t>
            </a:r>
          </a:p>
          <a:p>
            <a:endParaRPr lang="nl-BE" dirty="0"/>
          </a:p>
          <a:p>
            <a:r>
              <a:rPr lang="nl-BE" dirty="0"/>
              <a:t>Gebruikelijke tegenprestatie: </a:t>
            </a:r>
            <a:r>
              <a:rPr lang="nl-BE" i="1" dirty="0" err="1"/>
              <a:t>royalties</a:t>
            </a:r>
            <a:r>
              <a:rPr lang="nl-BE" dirty="0"/>
              <a:t> betalen</a:t>
            </a:r>
          </a:p>
          <a:p>
            <a:pPr lvl="1"/>
            <a:r>
              <a:rPr lang="nl-BE" dirty="0"/>
              <a:t>Periodiek / eenmalig</a:t>
            </a:r>
          </a:p>
          <a:p>
            <a:pPr lvl="1"/>
            <a:r>
              <a:rPr lang="nl-BE" dirty="0"/>
              <a:t>In functie van volume / zakencijfer / </a:t>
            </a:r>
            <a:r>
              <a:rPr lang="en-GB" dirty="0"/>
              <a:t>per </a:t>
            </a:r>
            <a:r>
              <a:rPr lang="en-GB" dirty="0" err="1"/>
              <a:t>ontwikkelingstadium</a:t>
            </a:r>
            <a:endParaRPr lang="nl-BE" dirty="0"/>
          </a:p>
          <a:p>
            <a:pPr marL="0" indent="0">
              <a:buNone/>
            </a:pPr>
            <a:endParaRPr lang="nl-BE"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27</a:t>
            </a:fld>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546" y="237507"/>
            <a:ext cx="1156144" cy="1156144"/>
          </a:xfrm>
          <a:prstGeom prst="rect">
            <a:avLst/>
          </a:prstGeom>
        </p:spPr>
      </p:pic>
      <p:pic>
        <p:nvPicPr>
          <p:cNvPr id="6" name="Picture 4" descr="\\nautadutilh.com\data\Global\DesignDesk\Icons_mini\17-partnership_coope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53" y="1845527"/>
            <a:ext cx="653684" cy="65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651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Licentieovereenkomsten</a:t>
            </a:r>
            <a:endParaRPr lang="en-GB" dirty="0"/>
          </a:p>
        </p:txBody>
      </p:sp>
      <p:sp>
        <p:nvSpPr>
          <p:cNvPr id="3" name="Content Placeholder 2"/>
          <p:cNvSpPr>
            <a:spLocks noGrp="1"/>
          </p:cNvSpPr>
          <p:nvPr>
            <p:ph idx="1"/>
          </p:nvPr>
        </p:nvSpPr>
        <p:spPr/>
        <p:txBody>
          <a:bodyPr>
            <a:normAutofit/>
          </a:bodyPr>
          <a:lstStyle/>
          <a:p>
            <a:r>
              <a:rPr lang="nl-BE" dirty="0"/>
              <a:t>Types:</a:t>
            </a:r>
          </a:p>
          <a:p>
            <a:pPr lvl="1"/>
            <a:r>
              <a:rPr lang="nl-BE" dirty="0"/>
              <a:t>Exclusieve licenties</a:t>
            </a:r>
          </a:p>
          <a:p>
            <a:pPr lvl="1"/>
            <a:r>
              <a:rPr lang="nl-BE" dirty="0"/>
              <a:t>Niet-exclusieve licenties</a:t>
            </a:r>
          </a:p>
          <a:p>
            <a:pPr lvl="1"/>
            <a:r>
              <a:rPr lang="nl-BE" dirty="0" err="1"/>
              <a:t>Sublicenties</a:t>
            </a:r>
            <a:endParaRPr lang="nl-BE" dirty="0"/>
          </a:p>
          <a:p>
            <a:pPr lvl="1"/>
            <a:r>
              <a:rPr lang="nl-BE" dirty="0"/>
              <a:t>Niet altijd schriftelijk</a:t>
            </a:r>
          </a:p>
          <a:p>
            <a:pPr lvl="1"/>
            <a:r>
              <a:rPr lang="nl-BE" dirty="0"/>
              <a:t>Inschrijving in registers: geen geldigheidsvereiste, maar beschermt licentienemer</a:t>
            </a:r>
          </a:p>
          <a:p>
            <a:pPr marL="6350" indent="0">
              <a:buNone/>
            </a:pPr>
            <a:endParaRPr lang="nl-BE" dirty="0"/>
          </a:p>
          <a:p>
            <a:pPr marL="292100" indent="-285750"/>
            <a:r>
              <a:rPr lang="nl-BE" i="1" dirty="0" err="1"/>
              <a:t>Royalties</a:t>
            </a:r>
            <a:r>
              <a:rPr lang="nl-BE" dirty="0"/>
              <a:t> voor de boedel</a:t>
            </a:r>
            <a:endParaRPr lang="en-GB" dirty="0"/>
          </a:p>
          <a:p>
            <a:pPr marL="0" indent="0">
              <a:buNone/>
            </a:pPr>
            <a:endParaRPr lang="nl-BE"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28</a:t>
            </a:fld>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546" y="237507"/>
            <a:ext cx="1156144" cy="1156144"/>
          </a:xfrm>
          <a:prstGeom prst="rect">
            <a:avLst/>
          </a:prstGeom>
        </p:spPr>
      </p:pic>
      <p:pic>
        <p:nvPicPr>
          <p:cNvPr id="6" name="Picture 5" descr="\\nautadutilh.com\data\Global\DesignDesk\Icons\13-li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86" y="1318381"/>
            <a:ext cx="641987" cy="64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18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Licentieovereenkomsten</a:t>
            </a:r>
            <a:endParaRPr lang="en-GB" dirty="0"/>
          </a:p>
        </p:txBody>
      </p:sp>
      <p:sp>
        <p:nvSpPr>
          <p:cNvPr id="3" name="Content Placeholder 2"/>
          <p:cNvSpPr>
            <a:spLocks noGrp="1"/>
          </p:cNvSpPr>
          <p:nvPr>
            <p:ph idx="1"/>
          </p:nvPr>
        </p:nvSpPr>
        <p:spPr>
          <a:xfrm>
            <a:off x="782873" y="1318381"/>
            <a:ext cx="7576903" cy="3141786"/>
          </a:xfrm>
        </p:spPr>
        <p:txBody>
          <a:bodyPr/>
          <a:lstStyle/>
          <a:p>
            <a:r>
              <a:rPr lang="nl-BE" dirty="0">
                <a:solidFill>
                  <a:schemeClr val="bg2"/>
                </a:solidFill>
              </a:rPr>
              <a:t>Principe van continuïteit</a:t>
            </a:r>
            <a:r>
              <a:rPr lang="nl-BE" dirty="0"/>
              <a:t> van overeenkomsten</a:t>
            </a:r>
          </a:p>
          <a:p>
            <a:pPr lvl="1"/>
            <a:r>
              <a:rPr lang="nl-BE" dirty="0"/>
              <a:t>Principieel voortbestaan: geen automatische beëindiging bij faillissement</a:t>
            </a:r>
          </a:p>
          <a:p>
            <a:pPr marL="180975" lvl="1" indent="0">
              <a:buNone/>
            </a:pPr>
            <a:endParaRPr lang="nl-BE" dirty="0"/>
          </a:p>
          <a:p>
            <a:r>
              <a:rPr lang="nl-BE" dirty="0"/>
              <a:t>Licentie moet wel tegenstelbaar zijn aan de curator</a:t>
            </a:r>
          </a:p>
          <a:p>
            <a:pPr lvl="1"/>
            <a:r>
              <a:rPr lang="nl-BE" dirty="0"/>
              <a:t>Benelux merken en modellen: inschrijving verplicht (art. 2.35 en 3.27 BVIE)</a:t>
            </a:r>
          </a:p>
          <a:p>
            <a:pPr lvl="1"/>
            <a:r>
              <a:rPr lang="nl-BE" dirty="0"/>
              <a:t>Octrooien; Uniemerken en Gemeenschapsmodellen: inschrijving, maar toch tegenstelbaar indien </a:t>
            </a:r>
            <a:r>
              <a:rPr lang="nl-BE" u="sng" dirty="0"/>
              <a:t>kennis</a:t>
            </a:r>
            <a:r>
              <a:rPr lang="nl-BE" dirty="0"/>
              <a:t> </a:t>
            </a:r>
          </a:p>
          <a:p>
            <a:pPr lvl="1"/>
            <a:r>
              <a:rPr lang="nl-BE" dirty="0"/>
              <a:t>Andere (niet ingeschreven rechten): tegenstelbaar volgens algemeen verbintenissenrecht</a:t>
            </a:r>
          </a:p>
          <a:p>
            <a:pPr marL="180975" lvl="1" indent="0">
              <a:buNone/>
            </a:pPr>
            <a:endParaRPr lang="nl-BE" dirty="0"/>
          </a:p>
          <a:p>
            <a:r>
              <a:rPr lang="nl-BE" dirty="0"/>
              <a:t>Nuancering: optierecht curator (art. XX.139 WER)</a:t>
            </a:r>
          </a:p>
          <a:p>
            <a:endParaRPr lang="nl-BE" dirty="0"/>
          </a:p>
          <a:p>
            <a:r>
              <a:rPr lang="nl-BE" dirty="0"/>
              <a:t>Twee uitzonderingen: </a:t>
            </a:r>
            <a:r>
              <a:rPr lang="nl-BE" i="1" dirty="0" err="1"/>
              <a:t>intuitu</a:t>
            </a:r>
            <a:r>
              <a:rPr lang="nl-BE" i="1" dirty="0"/>
              <a:t> personae</a:t>
            </a:r>
            <a:r>
              <a:rPr lang="nl-BE" dirty="0"/>
              <a:t>; en uitdrukkelijk ontbindend beding</a:t>
            </a:r>
          </a:p>
        </p:txBody>
      </p:sp>
      <p:sp>
        <p:nvSpPr>
          <p:cNvPr id="4" name="Slide Number Placeholder 3"/>
          <p:cNvSpPr>
            <a:spLocks noGrp="1"/>
          </p:cNvSpPr>
          <p:nvPr>
            <p:ph type="sldNum" sz="quarter" idx="12"/>
          </p:nvPr>
        </p:nvSpPr>
        <p:spPr/>
        <p:txBody>
          <a:bodyPr/>
          <a:lstStyle/>
          <a:p>
            <a:fld id="{B86DE904-C121-477E-B2B0-923493BF220C}" type="slidenum">
              <a:rPr lang="nl-NL" smtClean="0"/>
              <a:pPr/>
              <a:t>29</a:t>
            </a:fld>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546" y="237507"/>
            <a:ext cx="1156144" cy="1156144"/>
          </a:xfrm>
          <a:prstGeom prst="rect">
            <a:avLst/>
          </a:prstGeom>
        </p:spPr>
      </p:pic>
    </p:spTree>
    <p:extLst>
      <p:ext uri="{BB962C8B-B14F-4D97-AF65-F5344CB8AC3E}">
        <p14:creationId xmlns:p14="http://schemas.microsoft.com/office/powerpoint/2010/main" val="400615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Plan</a:t>
            </a:r>
            <a:endParaRPr lang="en-GB" dirty="0"/>
          </a:p>
        </p:txBody>
      </p:sp>
      <p:sp>
        <p:nvSpPr>
          <p:cNvPr id="3" name="Content Placeholder 2"/>
          <p:cNvSpPr>
            <a:spLocks noGrp="1"/>
          </p:cNvSpPr>
          <p:nvPr>
            <p:ph idx="1"/>
          </p:nvPr>
        </p:nvSpPr>
        <p:spPr/>
        <p:txBody>
          <a:bodyPr/>
          <a:lstStyle/>
          <a:p>
            <a:r>
              <a:rPr lang="nl-BE" dirty="0"/>
              <a:t>Intellectuele eigendomsrechten en data</a:t>
            </a:r>
          </a:p>
          <a:p>
            <a:endParaRPr lang="nl-BE" dirty="0"/>
          </a:p>
          <a:p>
            <a:r>
              <a:rPr lang="nl-BE" dirty="0"/>
              <a:t>Inventarisatie</a:t>
            </a:r>
          </a:p>
          <a:p>
            <a:endParaRPr lang="nl-BE" dirty="0"/>
          </a:p>
          <a:p>
            <a:r>
              <a:rPr lang="nl-BE" dirty="0"/>
              <a:t>Beheer van IE rechten en data</a:t>
            </a:r>
          </a:p>
          <a:p>
            <a:endParaRPr lang="nl-BE" dirty="0"/>
          </a:p>
          <a:p>
            <a:r>
              <a:rPr lang="nl-BE" dirty="0"/>
              <a:t>Lot van licentieovereenkomsten</a:t>
            </a:r>
          </a:p>
          <a:p>
            <a:endParaRPr lang="nl-BE" dirty="0"/>
          </a:p>
          <a:p>
            <a:r>
              <a:rPr lang="nl-BE" dirty="0"/>
              <a:t>Vereffening van IE rechten en data</a:t>
            </a:r>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3</a:t>
            </a:fld>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0354" y="236994"/>
            <a:ext cx="1380836" cy="1380836"/>
          </a:xfrm>
          <a:prstGeom prst="rect">
            <a:avLst/>
          </a:prstGeom>
        </p:spPr>
      </p:pic>
    </p:spTree>
    <p:extLst>
      <p:ext uri="{BB962C8B-B14F-4D97-AF65-F5344CB8AC3E}">
        <p14:creationId xmlns:p14="http://schemas.microsoft.com/office/powerpoint/2010/main" val="878435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Licentieovereenkomsten</a:t>
            </a:r>
            <a:endParaRPr lang="en-GB" dirty="0"/>
          </a:p>
        </p:txBody>
      </p:sp>
      <p:sp>
        <p:nvSpPr>
          <p:cNvPr id="3" name="Content Placeholder 2"/>
          <p:cNvSpPr>
            <a:spLocks noGrp="1"/>
          </p:cNvSpPr>
          <p:nvPr>
            <p:ph idx="1"/>
          </p:nvPr>
        </p:nvSpPr>
        <p:spPr>
          <a:xfrm>
            <a:off x="782873" y="1318381"/>
            <a:ext cx="7861167" cy="3253619"/>
          </a:xfrm>
        </p:spPr>
        <p:txBody>
          <a:bodyPr>
            <a:normAutofit lnSpcReduction="10000"/>
          </a:bodyPr>
          <a:lstStyle/>
          <a:p>
            <a:r>
              <a:rPr lang="nl-BE" dirty="0">
                <a:solidFill>
                  <a:schemeClr val="bg2"/>
                </a:solidFill>
              </a:rPr>
              <a:t>Optierecht van de curator </a:t>
            </a:r>
            <a:r>
              <a:rPr lang="nl-BE" dirty="0"/>
              <a:t>(art. XX.139 WER)</a:t>
            </a:r>
          </a:p>
          <a:p>
            <a:pPr lvl="1"/>
            <a:r>
              <a:rPr lang="nl-BE" dirty="0"/>
              <a:t>Risico voor beëindiging door curator</a:t>
            </a:r>
          </a:p>
          <a:p>
            <a:pPr marL="180975" lvl="1" indent="0">
              <a:buNone/>
            </a:pPr>
            <a:endParaRPr lang="nl-BE" dirty="0"/>
          </a:p>
          <a:p>
            <a:pPr lvl="1"/>
            <a:r>
              <a:rPr lang="nl-BE" dirty="0"/>
              <a:t>Medecontractant kan curator aanmanen beslissing te nemen</a:t>
            </a:r>
          </a:p>
          <a:p>
            <a:pPr lvl="2"/>
            <a:r>
              <a:rPr lang="nl-BE" dirty="0"/>
              <a:t>15 dagen (conventioneel verlengbaar) zonder antwoord: beëindiging door toedoen curator</a:t>
            </a:r>
          </a:p>
          <a:p>
            <a:pPr lvl="2"/>
            <a:r>
              <a:rPr lang="nl-BE" dirty="0"/>
              <a:t>Verder uitvoeren (schuld </a:t>
            </a:r>
            <a:r>
              <a:rPr lang="nl-BE" i="1" dirty="0"/>
              <a:t>van</a:t>
            </a:r>
            <a:r>
              <a:rPr lang="nl-BE" dirty="0"/>
              <a:t> de boedel die bij voorrang moet worden voldaan) of eindigen. Niet wijzigen.</a:t>
            </a:r>
          </a:p>
          <a:p>
            <a:pPr lvl="2"/>
            <a:r>
              <a:rPr lang="nl-BE" dirty="0"/>
              <a:t>Afweging van de verbintenissen</a:t>
            </a:r>
          </a:p>
          <a:p>
            <a:pPr lvl="2"/>
            <a:endParaRPr lang="nl-BE" dirty="0"/>
          </a:p>
          <a:p>
            <a:pPr lvl="1"/>
            <a:r>
              <a:rPr lang="nl-BE" dirty="0"/>
              <a:t>Beslissing in het belang van de boedel</a:t>
            </a:r>
          </a:p>
          <a:p>
            <a:pPr lvl="1"/>
            <a:endParaRPr lang="nl-BE" dirty="0"/>
          </a:p>
          <a:p>
            <a:pPr lvl="1"/>
            <a:r>
              <a:rPr lang="nl-BE" dirty="0"/>
              <a:t>Beëindiging moet noodzakelijk zijn voor het beheer van de boedel</a:t>
            </a:r>
          </a:p>
          <a:p>
            <a:pPr lvl="2"/>
            <a:r>
              <a:rPr lang="nl-BE" dirty="0"/>
              <a:t>Loutere feit dat de goederen een mindere handelswaarde zouden krijgen, volstaat niet</a:t>
            </a:r>
          </a:p>
          <a:p>
            <a:pPr lvl="2"/>
            <a:r>
              <a:rPr lang="nl-BE" dirty="0"/>
              <a:t>Bewijslast rust op curator: motivering vereist</a:t>
            </a:r>
          </a:p>
          <a:p>
            <a:pPr lvl="2"/>
            <a:r>
              <a:rPr lang="nl-BE" dirty="0"/>
              <a:t>Bijv. wanneer de voortzetting de vereffening van de boedel belet of abnormaal bezwaart</a:t>
            </a:r>
          </a:p>
        </p:txBody>
      </p:sp>
      <p:sp>
        <p:nvSpPr>
          <p:cNvPr id="4" name="Slide Number Placeholder 3"/>
          <p:cNvSpPr>
            <a:spLocks noGrp="1"/>
          </p:cNvSpPr>
          <p:nvPr>
            <p:ph type="sldNum" sz="quarter" idx="12"/>
          </p:nvPr>
        </p:nvSpPr>
        <p:spPr/>
        <p:txBody>
          <a:bodyPr/>
          <a:lstStyle/>
          <a:p>
            <a:fld id="{B86DE904-C121-477E-B2B0-923493BF220C}" type="slidenum">
              <a:rPr lang="nl-NL" smtClean="0"/>
              <a:pPr/>
              <a:t>30</a:t>
            </a:fld>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546" y="237507"/>
            <a:ext cx="1156144" cy="11561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5763" y="4029540"/>
            <a:ext cx="393888" cy="542460"/>
          </a:xfrm>
          <a:prstGeom prst="rect">
            <a:avLst/>
          </a:prstGeom>
        </p:spPr>
      </p:pic>
    </p:spTree>
    <p:extLst>
      <p:ext uri="{BB962C8B-B14F-4D97-AF65-F5344CB8AC3E}">
        <p14:creationId xmlns:p14="http://schemas.microsoft.com/office/powerpoint/2010/main" val="859390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Licentieovereenkomsten</a:t>
            </a:r>
            <a:endParaRPr lang="en-GB" dirty="0"/>
          </a:p>
        </p:txBody>
      </p:sp>
      <p:sp>
        <p:nvSpPr>
          <p:cNvPr id="3" name="Content Placeholder 2"/>
          <p:cNvSpPr>
            <a:spLocks noGrp="1"/>
          </p:cNvSpPr>
          <p:nvPr>
            <p:ph idx="1"/>
          </p:nvPr>
        </p:nvSpPr>
        <p:spPr>
          <a:xfrm>
            <a:off x="782873" y="1318381"/>
            <a:ext cx="7874324" cy="3253619"/>
          </a:xfrm>
        </p:spPr>
        <p:txBody>
          <a:bodyPr>
            <a:normAutofit lnSpcReduction="10000"/>
          </a:bodyPr>
          <a:lstStyle/>
          <a:p>
            <a:r>
              <a:rPr lang="nl-BE" dirty="0">
                <a:solidFill>
                  <a:schemeClr val="bg2"/>
                </a:solidFill>
              </a:rPr>
              <a:t>Optierecht van de curator </a:t>
            </a:r>
            <a:r>
              <a:rPr lang="nl-BE" dirty="0"/>
              <a:t>(art. XX.139 WER)</a:t>
            </a:r>
          </a:p>
          <a:p>
            <a:pPr lvl="1"/>
            <a:r>
              <a:rPr lang="nl-BE" dirty="0"/>
              <a:t>Beslissing tot beëindiging doet geen afbreuk aan zakelijke rechten </a:t>
            </a:r>
            <a:r>
              <a:rPr lang="nl-BE" dirty="0" err="1"/>
              <a:t>tegenwerpelijk</a:t>
            </a:r>
            <a:r>
              <a:rPr lang="nl-BE" dirty="0"/>
              <a:t> aan de boedel (bijv. ingeschreven pandrechten op IE rechten)</a:t>
            </a:r>
          </a:p>
          <a:p>
            <a:pPr marL="180975" lvl="1" indent="0">
              <a:buNone/>
            </a:pPr>
            <a:endParaRPr lang="nl-BE" dirty="0"/>
          </a:p>
          <a:p>
            <a:pPr lvl="1"/>
            <a:r>
              <a:rPr lang="nl-BE" dirty="0"/>
              <a:t>Gefailleerde licentie</a:t>
            </a:r>
            <a:r>
              <a:rPr lang="nl-BE" u="sng" dirty="0"/>
              <a:t>gever</a:t>
            </a:r>
          </a:p>
          <a:p>
            <a:pPr lvl="2"/>
            <a:r>
              <a:rPr lang="nl-BE" dirty="0"/>
              <a:t>Licentie: bron van inkomsten &gt; in stand houden tot verkoop van het IE recht</a:t>
            </a:r>
          </a:p>
          <a:p>
            <a:pPr lvl="2"/>
            <a:r>
              <a:rPr lang="nl-BE" dirty="0"/>
              <a:t>Of eerder: beëindigen om IE recht onbezwaard over te dragen? </a:t>
            </a:r>
          </a:p>
          <a:p>
            <a:pPr lvl="2"/>
            <a:r>
              <a:rPr lang="nl-BE" i="1" dirty="0" err="1"/>
              <a:t>Quid</a:t>
            </a:r>
            <a:r>
              <a:rPr lang="nl-BE" dirty="0"/>
              <a:t> bij positieve verplichtingen (</a:t>
            </a:r>
            <a:r>
              <a:rPr lang="nl-BE" i="1" dirty="0" err="1"/>
              <a:t>facere</a:t>
            </a:r>
            <a:r>
              <a:rPr lang="nl-BE" dirty="0"/>
              <a:t>)? Bijv. betalen taksen; knowhow en technische bijstand verlenen; inbreukvorderingen tegen derden (bijv. concurrenten van licentienemer)</a:t>
            </a:r>
          </a:p>
          <a:p>
            <a:pPr marL="180975" lvl="1" indent="0">
              <a:buNone/>
            </a:pPr>
            <a:endParaRPr lang="nl-BE" dirty="0"/>
          </a:p>
          <a:p>
            <a:pPr lvl="1"/>
            <a:r>
              <a:rPr lang="nl-BE" dirty="0"/>
              <a:t>Gefailleerde licentie</a:t>
            </a:r>
            <a:r>
              <a:rPr lang="nl-BE" u="sng" dirty="0"/>
              <a:t>nemer</a:t>
            </a:r>
            <a:endParaRPr lang="nl-BE" dirty="0"/>
          </a:p>
          <a:p>
            <a:pPr lvl="2"/>
            <a:r>
              <a:rPr lang="nl-BE" dirty="0"/>
              <a:t>Zelden optierecht. In stand houden om de licentie te gelde te maken.</a:t>
            </a:r>
          </a:p>
          <a:p>
            <a:pPr lvl="2"/>
            <a:r>
              <a:rPr lang="nl-BE" dirty="0"/>
              <a:t>Licentiegever zal vaak beëindigen wegens de stopzetting van betaling </a:t>
            </a:r>
            <a:r>
              <a:rPr lang="nl-BE" i="1" dirty="0" err="1"/>
              <a:t>royalties</a:t>
            </a:r>
            <a:r>
              <a:rPr lang="nl-BE" dirty="0"/>
              <a:t>.</a:t>
            </a:r>
          </a:p>
          <a:p>
            <a:pPr lvl="2"/>
            <a:r>
              <a:rPr lang="nl-BE" dirty="0"/>
              <a:t>Einde van de licentie betekent ook einde aan de </a:t>
            </a:r>
            <a:r>
              <a:rPr lang="nl-BE" dirty="0" err="1"/>
              <a:t>sublicenties</a:t>
            </a:r>
            <a:r>
              <a:rPr lang="nl-BE" dirty="0"/>
              <a:t> verleend door de gefailleerde licentienemer.</a:t>
            </a:r>
          </a:p>
          <a:p>
            <a:pPr lvl="2"/>
            <a:r>
              <a:rPr lang="nl-BE" dirty="0"/>
              <a:t>Risico voor licentiegever in geval van overdracht van licentie aan concurrent van licentiegever.</a:t>
            </a:r>
          </a:p>
        </p:txBody>
      </p:sp>
      <p:sp>
        <p:nvSpPr>
          <p:cNvPr id="4" name="Slide Number Placeholder 3"/>
          <p:cNvSpPr>
            <a:spLocks noGrp="1"/>
          </p:cNvSpPr>
          <p:nvPr>
            <p:ph type="sldNum" sz="quarter" idx="12"/>
          </p:nvPr>
        </p:nvSpPr>
        <p:spPr/>
        <p:txBody>
          <a:bodyPr/>
          <a:lstStyle/>
          <a:p>
            <a:fld id="{B86DE904-C121-477E-B2B0-923493BF220C}" type="slidenum">
              <a:rPr lang="nl-NL" smtClean="0"/>
              <a:pPr/>
              <a:t>31</a:t>
            </a:fld>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546" y="237507"/>
            <a:ext cx="1156144" cy="1156144"/>
          </a:xfrm>
          <a:prstGeom prst="rect">
            <a:avLst/>
          </a:prstGeom>
        </p:spPr>
      </p:pic>
    </p:spTree>
    <p:extLst>
      <p:ext uri="{BB962C8B-B14F-4D97-AF65-F5344CB8AC3E}">
        <p14:creationId xmlns:p14="http://schemas.microsoft.com/office/powerpoint/2010/main" val="2890617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Licentieovereenkomsten</a:t>
            </a:r>
            <a:endParaRPr lang="en-GB" dirty="0"/>
          </a:p>
        </p:txBody>
      </p:sp>
      <p:sp>
        <p:nvSpPr>
          <p:cNvPr id="3" name="Content Placeholder 2"/>
          <p:cNvSpPr>
            <a:spLocks noGrp="1"/>
          </p:cNvSpPr>
          <p:nvPr>
            <p:ph idx="1"/>
          </p:nvPr>
        </p:nvSpPr>
        <p:spPr>
          <a:xfrm>
            <a:off x="782873" y="1318381"/>
            <a:ext cx="7576903" cy="3299668"/>
          </a:xfrm>
        </p:spPr>
        <p:txBody>
          <a:bodyPr/>
          <a:lstStyle/>
          <a:p>
            <a:r>
              <a:rPr lang="nl-BE" b="1" dirty="0">
                <a:solidFill>
                  <a:schemeClr val="bg2"/>
                </a:solidFill>
              </a:rPr>
              <a:t>Eerste uitzondering </a:t>
            </a:r>
            <a:r>
              <a:rPr lang="nl-BE" dirty="0">
                <a:solidFill>
                  <a:schemeClr val="bg2"/>
                </a:solidFill>
              </a:rPr>
              <a:t>op principe continuïteit: </a:t>
            </a:r>
            <a:r>
              <a:rPr lang="nl-BE" i="1" dirty="0" err="1">
                <a:solidFill>
                  <a:schemeClr val="bg2"/>
                </a:solidFill>
              </a:rPr>
              <a:t>intuitu</a:t>
            </a:r>
            <a:r>
              <a:rPr lang="nl-BE" i="1" dirty="0">
                <a:solidFill>
                  <a:schemeClr val="bg2"/>
                </a:solidFill>
              </a:rPr>
              <a:t> personae</a:t>
            </a:r>
          </a:p>
          <a:p>
            <a:pPr lvl="1"/>
            <a:r>
              <a:rPr lang="nl-BE" i="1" dirty="0" err="1"/>
              <a:t>Intuitu</a:t>
            </a:r>
            <a:r>
              <a:rPr lang="nl-BE" i="1" dirty="0"/>
              <a:t> personae</a:t>
            </a:r>
          </a:p>
          <a:p>
            <a:pPr lvl="2"/>
            <a:r>
              <a:rPr lang="nl-BE" dirty="0"/>
              <a:t>Aangegaan omwille van de persoon of persoonlijke kwaliteiten van de tegenpartij</a:t>
            </a:r>
          </a:p>
          <a:p>
            <a:pPr lvl="2"/>
            <a:r>
              <a:rPr lang="nl-BE" dirty="0"/>
              <a:t>Uit aard overeenkomst – bedoeling van de partijen</a:t>
            </a:r>
          </a:p>
          <a:p>
            <a:pPr lvl="2"/>
            <a:r>
              <a:rPr lang="nl-BE" dirty="0"/>
              <a:t>Automatische beëindiging &gt; andere partij krijgt schuldvordering in de boedel voor openstaande schuldvorderingen onder de licentieovereenkomst</a:t>
            </a:r>
          </a:p>
          <a:p>
            <a:pPr marL="355600" lvl="2" indent="0">
              <a:buNone/>
            </a:pPr>
            <a:endParaRPr lang="nl-BE" dirty="0"/>
          </a:p>
          <a:p>
            <a:pPr lvl="1"/>
            <a:r>
              <a:rPr lang="nl-BE" dirty="0"/>
              <a:t>Licentie</a:t>
            </a:r>
            <a:r>
              <a:rPr lang="nl-BE" u="sng" dirty="0"/>
              <a:t>nemer</a:t>
            </a:r>
          </a:p>
          <a:p>
            <a:pPr lvl="2"/>
            <a:r>
              <a:rPr lang="nl-BE" dirty="0"/>
              <a:t>Capaciteit, infrastructuur, middelen, netwerk, kennis</a:t>
            </a:r>
          </a:p>
          <a:p>
            <a:pPr lvl="2"/>
            <a:r>
              <a:rPr lang="nl-BE" dirty="0"/>
              <a:t>Vaak niet voor software of databanken</a:t>
            </a:r>
          </a:p>
          <a:p>
            <a:pPr lvl="1"/>
            <a:r>
              <a:rPr lang="nl-BE" dirty="0"/>
              <a:t>Licentie</a:t>
            </a:r>
            <a:r>
              <a:rPr lang="nl-BE" u="sng" dirty="0"/>
              <a:t>gever</a:t>
            </a:r>
          </a:p>
          <a:p>
            <a:pPr lvl="2"/>
            <a:r>
              <a:rPr lang="nl-BE" i="1" dirty="0"/>
              <a:t>Knowhow</a:t>
            </a:r>
            <a:r>
              <a:rPr lang="nl-BE" dirty="0"/>
              <a:t> delen; onderzoek en ontwikkeling; verbeteringen aan geoctrooieerde technologie</a:t>
            </a:r>
          </a:p>
          <a:p>
            <a:pPr marL="180975" lvl="1" indent="0">
              <a:buNone/>
            </a:pPr>
            <a:endParaRPr lang="nl-BE" dirty="0"/>
          </a:p>
          <a:p>
            <a:pPr lvl="1"/>
            <a:r>
              <a:rPr lang="nl-BE" dirty="0" err="1"/>
              <a:t>Intragroeplicenties</a:t>
            </a:r>
            <a:endParaRPr lang="nl-BE"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32</a:t>
            </a:fld>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546" y="237507"/>
            <a:ext cx="1156144" cy="115614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1448"/>
            <a:ext cx="1193527" cy="1193527"/>
          </a:xfrm>
          <a:prstGeom prst="rect">
            <a:avLst/>
          </a:prstGeom>
        </p:spPr>
      </p:pic>
    </p:spTree>
    <p:extLst>
      <p:ext uri="{BB962C8B-B14F-4D97-AF65-F5344CB8AC3E}">
        <p14:creationId xmlns:p14="http://schemas.microsoft.com/office/powerpoint/2010/main" val="4200731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Licentieovereenkomsten</a:t>
            </a:r>
            <a:endParaRPr lang="en-GB" dirty="0"/>
          </a:p>
        </p:txBody>
      </p:sp>
      <p:sp>
        <p:nvSpPr>
          <p:cNvPr id="3" name="Content Placeholder 2"/>
          <p:cNvSpPr>
            <a:spLocks noGrp="1"/>
          </p:cNvSpPr>
          <p:nvPr>
            <p:ph idx="1"/>
          </p:nvPr>
        </p:nvSpPr>
        <p:spPr>
          <a:xfrm>
            <a:off x="782873" y="1318381"/>
            <a:ext cx="7694111" cy="3299668"/>
          </a:xfrm>
        </p:spPr>
        <p:txBody>
          <a:bodyPr/>
          <a:lstStyle/>
          <a:p>
            <a:r>
              <a:rPr lang="nl-BE" b="1" dirty="0">
                <a:solidFill>
                  <a:schemeClr val="bg2"/>
                </a:solidFill>
              </a:rPr>
              <a:t>Tweede uitzondering </a:t>
            </a:r>
            <a:r>
              <a:rPr lang="nl-BE" dirty="0">
                <a:solidFill>
                  <a:schemeClr val="bg2"/>
                </a:solidFill>
              </a:rPr>
              <a:t>op principe continuïteit: uitdrukkelijk ontbindend beding</a:t>
            </a:r>
            <a:endParaRPr lang="nl-BE" i="1" dirty="0">
              <a:solidFill>
                <a:schemeClr val="bg2"/>
              </a:solidFill>
            </a:endParaRPr>
          </a:p>
          <a:p>
            <a:pPr lvl="1"/>
            <a:r>
              <a:rPr lang="nl-BE" dirty="0"/>
              <a:t>Krijgt uitwerking bij faillissement – anders dan bij gerechtelijke reorganisatie (art. 35 WCO)</a:t>
            </a:r>
          </a:p>
          <a:p>
            <a:pPr lvl="2"/>
            <a:r>
              <a:rPr lang="nl-BE" dirty="0"/>
              <a:t>Een voor de boedel voordelige licentieovereenkomst kan niet worden voortgezet</a:t>
            </a:r>
          </a:p>
          <a:p>
            <a:pPr marL="355600" lvl="2" indent="0">
              <a:buNone/>
            </a:pPr>
            <a:endParaRPr lang="nl-BE" dirty="0"/>
          </a:p>
          <a:p>
            <a:pPr lvl="1"/>
            <a:r>
              <a:rPr lang="nl-BE" dirty="0"/>
              <a:t>Vaak in het voordeel van licentie</a:t>
            </a:r>
            <a:r>
              <a:rPr lang="nl-BE" u="sng" dirty="0"/>
              <a:t>gever</a:t>
            </a:r>
          </a:p>
          <a:p>
            <a:pPr lvl="2"/>
            <a:r>
              <a:rPr lang="nl-BE" dirty="0"/>
              <a:t>Onmiddellijk of zonder vergoeding</a:t>
            </a:r>
          </a:p>
          <a:p>
            <a:pPr lvl="2"/>
            <a:r>
              <a:rPr lang="nl-BE" dirty="0"/>
              <a:t>Moet wel schriftelijk aangevraagd worden door de solvabele partij</a:t>
            </a:r>
          </a:p>
          <a:p>
            <a:pPr marL="355600" lvl="2" indent="0">
              <a:buNone/>
            </a:pPr>
            <a:endParaRPr lang="nl-BE"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33</a:t>
            </a:fld>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546" y="237507"/>
            <a:ext cx="1156144" cy="11561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06" y="1743281"/>
            <a:ext cx="516885" cy="542326"/>
          </a:xfrm>
          <a:prstGeom prst="rect">
            <a:avLst/>
          </a:prstGeom>
        </p:spPr>
      </p:pic>
    </p:spTree>
    <p:extLst>
      <p:ext uri="{BB962C8B-B14F-4D97-AF65-F5344CB8AC3E}">
        <p14:creationId xmlns:p14="http://schemas.microsoft.com/office/powerpoint/2010/main" val="131855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Licentieovereenkomsten</a:t>
            </a:r>
            <a:endParaRPr lang="en-GB" dirty="0"/>
          </a:p>
        </p:txBody>
      </p:sp>
      <p:sp>
        <p:nvSpPr>
          <p:cNvPr id="3" name="Content Placeholder 2"/>
          <p:cNvSpPr>
            <a:spLocks noGrp="1"/>
          </p:cNvSpPr>
          <p:nvPr>
            <p:ph idx="1"/>
          </p:nvPr>
        </p:nvSpPr>
        <p:spPr>
          <a:xfrm>
            <a:off x="782873" y="1318381"/>
            <a:ext cx="7576903" cy="3299668"/>
          </a:xfrm>
        </p:spPr>
        <p:txBody>
          <a:bodyPr/>
          <a:lstStyle/>
          <a:p>
            <a:r>
              <a:rPr lang="nl-BE" dirty="0">
                <a:solidFill>
                  <a:schemeClr val="bg2"/>
                </a:solidFill>
              </a:rPr>
              <a:t>Bijzondere wetgeving</a:t>
            </a:r>
          </a:p>
          <a:p>
            <a:pPr lvl="1"/>
            <a:r>
              <a:rPr lang="nl-BE" dirty="0"/>
              <a:t>Uitgavecontracten (art. XI.200 WER)</a:t>
            </a:r>
          </a:p>
          <a:p>
            <a:pPr lvl="2"/>
            <a:r>
              <a:rPr lang="nl-BE" dirty="0"/>
              <a:t>Voor het geval dat het bedrijf van de uitgever failliet gaat</a:t>
            </a:r>
          </a:p>
          <a:p>
            <a:pPr lvl="2"/>
            <a:r>
              <a:rPr lang="nl-BE" dirty="0"/>
              <a:t>Wettelijk </a:t>
            </a:r>
            <a:r>
              <a:rPr lang="nl-BE" i="1" dirty="0" err="1"/>
              <a:t>intuitu</a:t>
            </a:r>
            <a:r>
              <a:rPr lang="nl-BE" i="1" dirty="0"/>
              <a:t> personae </a:t>
            </a:r>
            <a:r>
              <a:rPr lang="nl-BE" dirty="0"/>
              <a:t>karakter; aanbod aan auteur</a:t>
            </a:r>
          </a:p>
          <a:p>
            <a:pPr marL="355600" lvl="2" indent="0">
              <a:buNone/>
            </a:pPr>
            <a:endParaRPr lang="nl-BE" dirty="0"/>
          </a:p>
          <a:p>
            <a:pPr lvl="1"/>
            <a:r>
              <a:rPr lang="nl-BE" dirty="0"/>
              <a:t>Audiovisuele productieovereenkomsten (art. XI.185 WER)</a:t>
            </a:r>
          </a:p>
          <a:p>
            <a:pPr lvl="2"/>
            <a:r>
              <a:rPr lang="nl-BE" dirty="0"/>
              <a:t>Hele regeling met bescherming van coproducenten, maar ook de belangen van de auteur(s)</a:t>
            </a:r>
          </a:p>
          <a:p>
            <a:pPr marL="355600" lvl="2" indent="0">
              <a:buNone/>
            </a:pPr>
            <a:endParaRPr lang="nl-BE"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34</a:t>
            </a:fld>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546" y="237507"/>
            <a:ext cx="1156144" cy="1156144"/>
          </a:xfrm>
          <a:prstGeom prst="rect">
            <a:avLst/>
          </a:prstGeom>
        </p:spPr>
      </p:pic>
    </p:spTree>
    <p:extLst>
      <p:ext uri="{BB962C8B-B14F-4D97-AF65-F5344CB8AC3E}">
        <p14:creationId xmlns:p14="http://schemas.microsoft.com/office/powerpoint/2010/main" val="2450612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Vereffening IE rechten</a:t>
            </a:r>
            <a:endParaRPr lang="en-GB" dirty="0"/>
          </a:p>
        </p:txBody>
      </p:sp>
      <p:sp>
        <p:nvSpPr>
          <p:cNvPr id="3" name="Content Placeholder 2"/>
          <p:cNvSpPr>
            <a:spLocks noGrp="1"/>
          </p:cNvSpPr>
          <p:nvPr>
            <p:ph idx="1"/>
          </p:nvPr>
        </p:nvSpPr>
        <p:spPr>
          <a:xfrm>
            <a:off x="782873" y="1318381"/>
            <a:ext cx="7499353" cy="3260197"/>
          </a:xfrm>
        </p:spPr>
        <p:txBody>
          <a:bodyPr/>
          <a:lstStyle/>
          <a:p>
            <a:r>
              <a:rPr lang="nl-BE" dirty="0"/>
              <a:t>Overdracht van de onderneming</a:t>
            </a:r>
          </a:p>
          <a:p>
            <a:pPr lvl="1"/>
            <a:r>
              <a:rPr lang="nl-BE" dirty="0"/>
              <a:t>Mogelijke hogere waardering </a:t>
            </a:r>
            <a:r>
              <a:rPr lang="nl-BE" i="1" dirty="0"/>
              <a:t>in </a:t>
            </a:r>
            <a:r>
              <a:rPr lang="nl-BE" i="1" dirty="0" err="1"/>
              <a:t>going</a:t>
            </a:r>
            <a:r>
              <a:rPr lang="nl-BE" i="1" dirty="0"/>
              <a:t> concern</a:t>
            </a:r>
          </a:p>
          <a:p>
            <a:endParaRPr lang="nl-BE" dirty="0"/>
          </a:p>
          <a:p>
            <a:r>
              <a:rPr lang="nl-BE" dirty="0"/>
              <a:t>Overdracht van IE rechten </a:t>
            </a:r>
            <a:r>
              <a:rPr lang="nl-BE" i="1" dirty="0"/>
              <a:t>ut </a:t>
            </a:r>
            <a:r>
              <a:rPr lang="nl-BE" i="1" dirty="0" err="1"/>
              <a:t>singuli</a:t>
            </a:r>
            <a:endParaRPr lang="nl-BE" i="1" dirty="0"/>
          </a:p>
          <a:p>
            <a:pPr lvl="1"/>
            <a:r>
              <a:rPr lang="nl-BE" dirty="0"/>
              <a:t>Te gelde maken </a:t>
            </a:r>
            <a:r>
              <a:rPr lang="nl-BE" i="1" dirty="0" err="1"/>
              <a:t>vs</a:t>
            </a:r>
            <a:r>
              <a:rPr lang="nl-BE" dirty="0"/>
              <a:t> laten vervallen en de boedel niet te bezwaren met (jaar)taksen</a:t>
            </a:r>
          </a:p>
          <a:p>
            <a:pPr lvl="1"/>
            <a:r>
              <a:rPr lang="nl-BE" dirty="0"/>
              <a:t>Waardering: bijstand door deskundige</a:t>
            </a:r>
          </a:p>
          <a:p>
            <a:pPr lvl="1"/>
            <a:endParaRPr lang="nl-BE" dirty="0"/>
          </a:p>
          <a:p>
            <a:pPr lvl="1"/>
            <a:endParaRPr lang="nl-BE" dirty="0"/>
          </a:p>
          <a:p>
            <a:pPr lvl="1"/>
            <a:endParaRPr lang="nl-BE" dirty="0"/>
          </a:p>
          <a:p>
            <a:pPr lvl="1"/>
            <a:r>
              <a:rPr lang="nl-BE" dirty="0"/>
              <a:t>Uitzonderingen: bijv. auteursrechtelijke werken die nog niet bekend werden gemaakt (art. XI.165, § 2, WER)</a:t>
            </a:r>
            <a:br>
              <a:rPr lang="nl-BE" dirty="0"/>
            </a:br>
            <a:endParaRPr lang="nl-BE" dirty="0"/>
          </a:p>
          <a:p>
            <a:pPr lvl="1"/>
            <a:r>
              <a:rPr lang="nl-BE" dirty="0"/>
              <a:t>Probleem indien faillissement afgesloten en overdracht niet geregeld: aansprakelijkheid </a:t>
            </a:r>
          </a:p>
          <a:p>
            <a:pPr lvl="1"/>
            <a:endParaRPr lang="nl-BE" dirty="0"/>
          </a:p>
          <a:p>
            <a:pPr marL="180975" lvl="1" indent="0">
              <a:buNone/>
            </a:pPr>
            <a:endParaRPr lang="nl-BE" dirty="0"/>
          </a:p>
          <a:p>
            <a:pPr marL="0" indent="0">
              <a:buNone/>
            </a:pPr>
            <a:endParaRPr lang="nl-BE" dirty="0"/>
          </a:p>
          <a:p>
            <a:endParaRPr lang="nl-BE" dirty="0"/>
          </a:p>
          <a:p>
            <a:pPr marL="0" indent="0">
              <a:buNone/>
            </a:pPr>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35</a:t>
            </a:fld>
            <a:endParaRPr lang="nl-NL"/>
          </a:p>
        </p:txBody>
      </p:sp>
      <p:pic>
        <p:nvPicPr>
          <p:cNvPr id="5" name="Picture 6" descr="\\nautadutilh.com\data\Global\DesignDesk\Icons\09-inv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495" y="218959"/>
            <a:ext cx="1241450" cy="124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325" y="2770936"/>
            <a:ext cx="814630" cy="8146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7" y="1578819"/>
            <a:ext cx="892878" cy="89287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3220" y="4164138"/>
            <a:ext cx="448745" cy="414440"/>
          </a:xfrm>
          <a:prstGeom prst="rect">
            <a:avLst/>
          </a:prstGeom>
        </p:spPr>
      </p:pic>
    </p:spTree>
    <p:extLst>
      <p:ext uri="{BB962C8B-B14F-4D97-AF65-F5344CB8AC3E}">
        <p14:creationId xmlns:p14="http://schemas.microsoft.com/office/powerpoint/2010/main" val="2958193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Vereffening IE rechten</a:t>
            </a:r>
            <a:endParaRPr lang="en-GB" dirty="0"/>
          </a:p>
        </p:txBody>
      </p:sp>
      <p:sp>
        <p:nvSpPr>
          <p:cNvPr id="3" name="Content Placeholder 2"/>
          <p:cNvSpPr>
            <a:spLocks noGrp="1"/>
          </p:cNvSpPr>
          <p:nvPr>
            <p:ph idx="1"/>
          </p:nvPr>
        </p:nvSpPr>
        <p:spPr>
          <a:xfrm>
            <a:off x="782873" y="1318381"/>
            <a:ext cx="7576903" cy="3161521"/>
          </a:xfrm>
        </p:spPr>
        <p:txBody>
          <a:bodyPr/>
          <a:lstStyle/>
          <a:p>
            <a:r>
              <a:rPr lang="nl-BE" dirty="0"/>
              <a:t>Geef geen garanties qua geldigheid</a:t>
            </a:r>
          </a:p>
          <a:p>
            <a:pPr lvl="1"/>
            <a:r>
              <a:rPr lang="nl-BE" dirty="0"/>
              <a:t>IE rechten kunnen altijd door een rechter of het bevoegde bureau nietig of vervallen worden verklaard</a:t>
            </a:r>
          </a:p>
          <a:p>
            <a:pPr lvl="2"/>
            <a:r>
              <a:rPr lang="nl-BE" dirty="0"/>
              <a:t>Merk: bijv. gebrek aan onderscheidend vermogen; kwade trouw; onvoldoende normaal gebruik</a:t>
            </a:r>
          </a:p>
          <a:p>
            <a:pPr lvl="2"/>
            <a:r>
              <a:rPr lang="nl-BE" dirty="0"/>
              <a:t>Octrooi: bijv. gebrek aan nieuwheid of uitvinderswerkzaamheid</a:t>
            </a:r>
          </a:p>
          <a:p>
            <a:pPr lvl="2"/>
            <a:r>
              <a:rPr lang="nl-BE" dirty="0"/>
              <a:t>Auteursrecht: onbestaande wegens </a:t>
            </a:r>
            <a:r>
              <a:rPr lang="nl-BE" dirty="0" err="1"/>
              <a:t>anterioriteit</a:t>
            </a:r>
            <a:endParaRPr lang="nl-BE" dirty="0"/>
          </a:p>
          <a:p>
            <a:pPr marL="355600" lvl="2" indent="0">
              <a:buNone/>
            </a:pPr>
            <a:endParaRPr lang="nl-BE" dirty="0"/>
          </a:p>
          <a:p>
            <a:pPr lvl="1"/>
            <a:r>
              <a:rPr lang="nl-BE" dirty="0"/>
              <a:t>Gegevens uit de publieke registers </a:t>
            </a:r>
          </a:p>
          <a:p>
            <a:pPr lvl="2"/>
            <a:r>
              <a:rPr lang="nl-BE" dirty="0"/>
              <a:t>Op wiens naam</a:t>
            </a:r>
          </a:p>
          <a:p>
            <a:pPr lvl="2"/>
            <a:r>
              <a:rPr lang="nl-BE" dirty="0"/>
              <a:t>Datum hernieuwing</a:t>
            </a:r>
          </a:p>
          <a:p>
            <a:pPr lvl="2"/>
            <a:r>
              <a:rPr lang="nl-BE" dirty="0"/>
              <a:t>Geen ingeschreven licenties of zakelijke rechten</a:t>
            </a:r>
          </a:p>
          <a:p>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36</a:t>
            </a:fld>
            <a:endParaRPr lang="nl-NL"/>
          </a:p>
        </p:txBody>
      </p:sp>
      <p:pic>
        <p:nvPicPr>
          <p:cNvPr id="6" name="Picture 6" descr="\\nautadutilh.com\data\Global\DesignDesk\Icons\09-inv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495" y="218959"/>
            <a:ext cx="1241450" cy="1241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5399"/>
            <a:ext cx="1184557" cy="1184557"/>
          </a:xfrm>
          <a:prstGeom prst="rect">
            <a:avLst/>
          </a:prstGeom>
        </p:spPr>
      </p:pic>
    </p:spTree>
    <p:extLst>
      <p:ext uri="{BB962C8B-B14F-4D97-AF65-F5344CB8AC3E}">
        <p14:creationId xmlns:p14="http://schemas.microsoft.com/office/powerpoint/2010/main" val="1597578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Vereffening IE rechten</a:t>
            </a:r>
            <a:endParaRPr lang="en-GB" dirty="0"/>
          </a:p>
        </p:txBody>
      </p:sp>
      <p:sp>
        <p:nvSpPr>
          <p:cNvPr id="3" name="Content Placeholder 2"/>
          <p:cNvSpPr>
            <a:spLocks noGrp="1"/>
          </p:cNvSpPr>
          <p:nvPr>
            <p:ph idx="1"/>
          </p:nvPr>
        </p:nvSpPr>
        <p:spPr>
          <a:xfrm>
            <a:off x="782873" y="1318381"/>
            <a:ext cx="7576903" cy="3161521"/>
          </a:xfrm>
        </p:spPr>
        <p:txBody>
          <a:bodyPr/>
          <a:lstStyle/>
          <a:p>
            <a:r>
              <a:rPr lang="nl-BE" dirty="0"/>
              <a:t>Curator heeft licentie </a:t>
            </a:r>
            <a:r>
              <a:rPr lang="nl-BE" u="sng" dirty="0"/>
              <a:t>niet</a:t>
            </a:r>
            <a:r>
              <a:rPr lang="nl-BE" dirty="0"/>
              <a:t> beëindigd. Is de verkrijger van de IE rechten gebonden aan een licentie ten voordele van een derde?</a:t>
            </a:r>
          </a:p>
          <a:p>
            <a:pPr lvl="1"/>
            <a:r>
              <a:rPr lang="nl-BE" dirty="0"/>
              <a:t>Benelux merken en modellen:</a:t>
            </a:r>
          </a:p>
          <a:p>
            <a:pPr lvl="2"/>
            <a:r>
              <a:rPr lang="nl-BE" dirty="0"/>
              <a:t>Geen </a:t>
            </a:r>
            <a:r>
              <a:rPr lang="nl-BE" dirty="0" err="1"/>
              <a:t>derdenwerking</a:t>
            </a:r>
            <a:r>
              <a:rPr lang="nl-BE" dirty="0"/>
              <a:t> zonder inschrijving &gt; verkrijger niet gebonden</a:t>
            </a:r>
          </a:p>
          <a:p>
            <a:pPr lvl="1"/>
            <a:r>
              <a:rPr lang="nl-BE" dirty="0"/>
              <a:t>Uniemerken en modellen:</a:t>
            </a:r>
          </a:p>
          <a:p>
            <a:pPr lvl="2"/>
            <a:r>
              <a:rPr lang="nl-BE" dirty="0"/>
              <a:t>Niet gebonden, tenzij verkrijger kennis had van de licentie</a:t>
            </a:r>
          </a:p>
          <a:p>
            <a:pPr lvl="1"/>
            <a:r>
              <a:rPr lang="nl-BE" dirty="0"/>
              <a:t>Octrooien:</a:t>
            </a:r>
          </a:p>
          <a:p>
            <a:pPr lvl="2"/>
            <a:r>
              <a:rPr lang="nl-BE" dirty="0"/>
              <a:t>Alle overdrachten en licenties moeten ingeschreven zijn.</a:t>
            </a:r>
            <a:br>
              <a:rPr lang="nl-BE" dirty="0"/>
            </a:br>
            <a:r>
              <a:rPr lang="nl-BE" dirty="0"/>
              <a:t>Zonder inschrijving &gt; verkrijger niet gebonden, tenzij kennis had van de licentie</a:t>
            </a:r>
          </a:p>
          <a:p>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37</a:t>
            </a:fld>
            <a:endParaRPr lang="nl-NL"/>
          </a:p>
        </p:txBody>
      </p:sp>
      <p:pic>
        <p:nvPicPr>
          <p:cNvPr id="5" name="Picture 6" descr="\\nautadutilh.com\data\Global\DesignDesk\Icons\09-inv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495" y="218959"/>
            <a:ext cx="1241450" cy="12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125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Vereffening IE rechten</a:t>
            </a:r>
            <a:endParaRPr lang="en-GB" dirty="0"/>
          </a:p>
        </p:txBody>
      </p:sp>
      <p:sp>
        <p:nvSpPr>
          <p:cNvPr id="3" name="Content Placeholder 2"/>
          <p:cNvSpPr>
            <a:spLocks noGrp="1"/>
          </p:cNvSpPr>
          <p:nvPr>
            <p:ph idx="1"/>
          </p:nvPr>
        </p:nvSpPr>
        <p:spPr>
          <a:xfrm>
            <a:off x="782873" y="1318381"/>
            <a:ext cx="7576903" cy="3161521"/>
          </a:xfrm>
        </p:spPr>
        <p:txBody>
          <a:bodyPr/>
          <a:lstStyle/>
          <a:p>
            <a:r>
              <a:rPr lang="nl-BE" dirty="0"/>
              <a:t>Zakelijke rechten op de in licentie genomen IE rechten (pand)</a:t>
            </a:r>
          </a:p>
          <a:p>
            <a:pPr lvl="1"/>
            <a:r>
              <a:rPr lang="nl-BE" dirty="0"/>
              <a:t>Voorrang</a:t>
            </a:r>
          </a:p>
          <a:p>
            <a:pPr lvl="1"/>
            <a:r>
              <a:rPr lang="nl-BE" dirty="0"/>
              <a:t>Inschrijvingen in IE register + Belgisch pandregister </a:t>
            </a:r>
          </a:p>
          <a:p>
            <a:pPr lvl="1"/>
            <a:r>
              <a:rPr lang="nl-BE" dirty="0"/>
              <a:t>Pandeiser:</a:t>
            </a:r>
          </a:p>
          <a:p>
            <a:pPr lvl="2"/>
            <a:r>
              <a:rPr lang="nl-BE" dirty="0"/>
              <a:t>Bijv. een bank</a:t>
            </a:r>
          </a:p>
          <a:p>
            <a:pPr lvl="2"/>
            <a:r>
              <a:rPr lang="nl-BE" dirty="0"/>
              <a:t>Bijv. licentienemer wanneer licentie van essentieel belang is</a:t>
            </a:r>
          </a:p>
          <a:p>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38</a:t>
            </a:fld>
            <a:endParaRPr lang="nl-NL"/>
          </a:p>
        </p:txBody>
      </p:sp>
      <p:pic>
        <p:nvPicPr>
          <p:cNvPr id="5" name="Picture 6" descr="\\nautadutilh.com\data\Global\DesignDesk\Icons\09-inv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495" y="218959"/>
            <a:ext cx="1241450" cy="12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870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6DE904-C121-477E-B2B0-923493BF220C}" type="slidenum">
              <a:rPr lang="nl-NL" smtClean="0"/>
              <a:pPr/>
              <a:t>39</a:t>
            </a:fld>
            <a:endParaRPr lang="nl-NL"/>
          </a:p>
        </p:txBody>
      </p:sp>
      <p:pic>
        <p:nvPicPr>
          <p:cNvPr id="3" name="Picture 2" descr="https://www.nautadutilh.com/sites/nautadutilh.com/files/styles/300x300_focal/public/person-pictures/dehaant.jpg?h=1e66e246&amp;itok=BGz1kIJ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534" y="1747890"/>
            <a:ext cx="1493832" cy="1493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56276" y="1694587"/>
            <a:ext cx="3706938" cy="1600438"/>
          </a:xfrm>
          <a:prstGeom prst="rect">
            <a:avLst/>
          </a:prstGeom>
        </p:spPr>
        <p:txBody>
          <a:bodyPr wrap="square">
            <a:spAutoFit/>
          </a:bodyPr>
          <a:lstStyle/>
          <a:p>
            <a:r>
              <a:rPr lang="nl-BE" sz="1400" b="1" dirty="0"/>
              <a:t>Tanguy de Haan</a:t>
            </a:r>
          </a:p>
          <a:p>
            <a:endParaRPr lang="nl-BE" sz="1400" b="1" dirty="0"/>
          </a:p>
          <a:p>
            <a:r>
              <a:rPr lang="nl-BE" sz="1400" dirty="0"/>
              <a:t>Partner</a:t>
            </a:r>
          </a:p>
          <a:p>
            <a:r>
              <a:rPr lang="nl-BE" sz="1400" dirty="0"/>
              <a:t>NautaDutilh</a:t>
            </a:r>
          </a:p>
          <a:p>
            <a:r>
              <a:rPr lang="nl-BE" sz="1400" dirty="0"/>
              <a:t>T  +32 2 566 8430</a:t>
            </a:r>
          </a:p>
          <a:p>
            <a:r>
              <a:rPr lang="nl-BE" sz="1400" dirty="0"/>
              <a:t>M +32 474 998 764</a:t>
            </a:r>
          </a:p>
          <a:p>
            <a:r>
              <a:rPr lang="nl-BE" sz="1400" dirty="0">
                <a:solidFill>
                  <a:schemeClr val="accent3">
                    <a:lumMod val="75000"/>
                  </a:schemeClr>
                </a:solidFill>
              </a:rPr>
              <a:t>tanguy.dehaan@nautadutilh.com</a:t>
            </a:r>
            <a:r>
              <a:rPr lang="nl-BE" sz="1400" dirty="0"/>
              <a:t>  </a:t>
            </a:r>
          </a:p>
        </p:txBody>
      </p:sp>
    </p:spTree>
    <p:extLst>
      <p:ext uri="{BB962C8B-B14F-4D97-AF65-F5344CB8AC3E}">
        <p14:creationId xmlns:p14="http://schemas.microsoft.com/office/powerpoint/2010/main" val="342330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Taak van de curator</a:t>
            </a:r>
            <a:endParaRPr lang="en-GB" dirty="0"/>
          </a:p>
        </p:txBody>
      </p:sp>
      <p:sp>
        <p:nvSpPr>
          <p:cNvPr id="3" name="Content Placeholder 2"/>
          <p:cNvSpPr>
            <a:spLocks noGrp="1"/>
          </p:cNvSpPr>
          <p:nvPr>
            <p:ph idx="1"/>
          </p:nvPr>
        </p:nvSpPr>
        <p:spPr/>
        <p:txBody>
          <a:bodyPr/>
          <a:lstStyle/>
          <a:p>
            <a:r>
              <a:rPr lang="nl-BE" dirty="0"/>
              <a:t>Art. XX.98 WER: “het vermogen van de schuldenaar onder bevoegdheid van een curator te plaatsen die belast is het vermogen van de gefailleerde te </a:t>
            </a:r>
            <a:r>
              <a:rPr lang="nl-BE" b="1" dirty="0"/>
              <a:t>beheren</a:t>
            </a:r>
            <a:r>
              <a:rPr lang="nl-BE" dirty="0"/>
              <a:t> en te </a:t>
            </a:r>
            <a:r>
              <a:rPr lang="nl-BE" b="1" dirty="0"/>
              <a:t>vereffenen</a:t>
            </a:r>
            <a:r>
              <a:rPr lang="nl-BE" dirty="0"/>
              <a:t> en de opbrengst ervan te verdelen onder de schuldeisers”.</a:t>
            </a:r>
          </a:p>
          <a:p>
            <a:endParaRPr lang="nl-BE" dirty="0"/>
          </a:p>
          <a:p>
            <a:r>
              <a:rPr lang="nl-BE" dirty="0"/>
              <a:t>De activa van de gefailleerde te gelde te maken en het provenu te verdelen.</a:t>
            </a:r>
            <a:br>
              <a:rPr lang="nl-BE" dirty="0"/>
            </a:br>
            <a:r>
              <a:rPr lang="nl-BE" dirty="0"/>
              <a:t>Om het passief aan te zuiveren.</a:t>
            </a:r>
          </a:p>
          <a:p>
            <a:endParaRPr lang="nl-BE" dirty="0"/>
          </a:p>
          <a:p>
            <a:r>
              <a:rPr lang="nl-BE" dirty="0"/>
              <a:t>De schuldenaar staat met al zijn goederen in voor de nakoming van zijn verbintenissen (art. 7 </a:t>
            </a:r>
            <a:r>
              <a:rPr lang="nl-BE" dirty="0" err="1"/>
              <a:t>Hyp.w</a:t>
            </a:r>
            <a:r>
              <a:rPr lang="nl-BE" dirty="0"/>
              <a:t>.).</a:t>
            </a:r>
          </a:p>
          <a:p>
            <a:endParaRPr lang="nl-BE" dirty="0"/>
          </a:p>
          <a:p>
            <a:endParaRPr lang="nl-BE" dirty="0"/>
          </a:p>
          <a:p>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4</a:t>
            </a:fld>
            <a:endParaRPr lang="nl-N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7071" y="572033"/>
            <a:ext cx="793353" cy="672171"/>
          </a:xfrm>
          <a:prstGeom prst="rect">
            <a:avLst/>
          </a:prstGeom>
        </p:spPr>
      </p:pic>
    </p:spTree>
    <p:extLst>
      <p:ext uri="{BB962C8B-B14F-4D97-AF65-F5344CB8AC3E}">
        <p14:creationId xmlns:p14="http://schemas.microsoft.com/office/powerpoint/2010/main" val="32479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Intellectuele eigendomsrechten (IE rechten)</a:t>
            </a:r>
            <a:endParaRPr lang="en-GB" dirty="0"/>
          </a:p>
        </p:txBody>
      </p:sp>
      <p:sp>
        <p:nvSpPr>
          <p:cNvPr id="3" name="Content Placeholder 2"/>
          <p:cNvSpPr>
            <a:spLocks noGrp="1"/>
          </p:cNvSpPr>
          <p:nvPr>
            <p:ph idx="1"/>
          </p:nvPr>
        </p:nvSpPr>
        <p:spPr>
          <a:xfrm>
            <a:off x="782873" y="1318381"/>
            <a:ext cx="8196667" cy="3306246"/>
          </a:xfrm>
        </p:spPr>
        <p:txBody>
          <a:bodyPr/>
          <a:lstStyle/>
          <a:p>
            <a:r>
              <a:rPr lang="nl-BE" dirty="0"/>
              <a:t>Onlichamelijke roerende goederen</a:t>
            </a:r>
          </a:p>
          <a:p>
            <a:pPr marL="0" indent="0">
              <a:buNone/>
            </a:pPr>
            <a:endParaRPr lang="nl-BE" dirty="0"/>
          </a:p>
          <a:p>
            <a:r>
              <a:rPr lang="nl-BE" dirty="0"/>
              <a:t>Overdraagbaar - contracten (overdracht, inbreng, vruchtgebruik, pand, beslag)</a:t>
            </a:r>
          </a:p>
          <a:p>
            <a:endParaRPr lang="nl-BE" dirty="0"/>
          </a:p>
          <a:p>
            <a:r>
              <a:rPr lang="nl-BE" dirty="0"/>
              <a:t>Beschermde “goederen” door:</a:t>
            </a:r>
          </a:p>
          <a:p>
            <a:pPr lvl="1"/>
            <a:r>
              <a:rPr lang="nl-BE" dirty="0"/>
              <a:t>Art. 17, § 2, Handvest van de grondrechten EU; EVRM</a:t>
            </a:r>
          </a:p>
          <a:p>
            <a:pPr lvl="1"/>
            <a:r>
              <a:rPr lang="nl-BE" dirty="0"/>
              <a:t>EU verordeningen</a:t>
            </a:r>
          </a:p>
          <a:p>
            <a:pPr lvl="1"/>
            <a:r>
              <a:rPr lang="nl-BE" dirty="0"/>
              <a:t>Benelux Verdrag inzake intellectuele eigendom (“BVIE”); en Belgische wetgeving (Boek XI WER)</a:t>
            </a:r>
          </a:p>
          <a:p>
            <a:endParaRPr lang="nl-BE" dirty="0"/>
          </a:p>
          <a:p>
            <a:r>
              <a:rPr lang="nl-BE" dirty="0"/>
              <a:t>Economische marktwaarde: essentiële activa</a:t>
            </a:r>
          </a:p>
          <a:p>
            <a:pPr lvl="1"/>
            <a:r>
              <a:rPr lang="nl-BE" dirty="0"/>
              <a:t>Exclusieve rechten</a:t>
            </a:r>
          </a:p>
          <a:p>
            <a:pPr lvl="1"/>
            <a:r>
              <a:rPr lang="nl-BE" dirty="0"/>
              <a:t>Duur</a:t>
            </a:r>
          </a:p>
          <a:p>
            <a:pPr lvl="1"/>
            <a:r>
              <a:rPr lang="nl-BE" dirty="0"/>
              <a:t>Territoriale reikwijdte</a:t>
            </a:r>
          </a:p>
        </p:txBody>
      </p:sp>
      <p:sp>
        <p:nvSpPr>
          <p:cNvPr id="4" name="Slide Number Placeholder 3"/>
          <p:cNvSpPr>
            <a:spLocks noGrp="1"/>
          </p:cNvSpPr>
          <p:nvPr>
            <p:ph type="sldNum" sz="quarter" idx="12"/>
          </p:nvPr>
        </p:nvSpPr>
        <p:spPr/>
        <p:txBody>
          <a:bodyPr/>
          <a:lstStyle/>
          <a:p>
            <a:fld id="{B86DE904-C121-477E-B2B0-923493BF220C}" type="slidenum">
              <a:rPr lang="nl-NL" smtClean="0"/>
              <a:pPr/>
              <a:t>5</a:t>
            </a:fld>
            <a:endParaRPr lang="nl-NL"/>
          </a:p>
        </p:txBody>
      </p:sp>
      <p:pic>
        <p:nvPicPr>
          <p:cNvPr id="5" name="Picture 3" descr="\\nautadutilh.com\data\Global\DesignDesk\Icons\35-Stat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244" y="3963602"/>
            <a:ext cx="536037" cy="5360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757" y="3689797"/>
            <a:ext cx="692333" cy="692333"/>
          </a:xfrm>
          <a:prstGeom prst="rect">
            <a:avLst/>
          </a:prstGeom>
        </p:spPr>
      </p:pic>
    </p:spTree>
    <p:extLst>
      <p:ext uri="{BB962C8B-B14F-4D97-AF65-F5344CB8AC3E}">
        <p14:creationId xmlns:p14="http://schemas.microsoft.com/office/powerpoint/2010/main" val="2135476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a:t>Inventarisatie van IE rechten en data</a:t>
            </a:r>
          </a:p>
        </p:txBody>
      </p:sp>
      <p:sp>
        <p:nvSpPr>
          <p:cNvPr id="7" name="Content Placeholder 6"/>
          <p:cNvSpPr>
            <a:spLocks noGrp="1"/>
          </p:cNvSpPr>
          <p:nvPr>
            <p:ph idx="1"/>
          </p:nvPr>
        </p:nvSpPr>
        <p:spPr>
          <a:xfrm>
            <a:off x="782873" y="1318381"/>
            <a:ext cx="8097523" cy="3286511"/>
          </a:xfrm>
        </p:spPr>
        <p:txBody>
          <a:bodyPr>
            <a:normAutofit/>
          </a:bodyPr>
          <a:lstStyle/>
          <a:p>
            <a:r>
              <a:rPr lang="nl-NL" dirty="0"/>
              <a:t>IE rechten</a:t>
            </a:r>
          </a:p>
          <a:p>
            <a:pPr lvl="1"/>
            <a:r>
              <a:rPr lang="nl-NL" dirty="0"/>
              <a:t>Ingeschreven intellectuele rechten in publieke registers</a:t>
            </a:r>
          </a:p>
          <a:p>
            <a:pPr lvl="1"/>
            <a:r>
              <a:rPr lang="nl-NL" dirty="0"/>
              <a:t>Niet ingeschreven intellectuele rechten</a:t>
            </a:r>
          </a:p>
          <a:p>
            <a:pPr lvl="1"/>
            <a:r>
              <a:rPr lang="nl-NL" dirty="0"/>
              <a:t>Domeinnamen</a:t>
            </a:r>
          </a:p>
          <a:p>
            <a:pPr lvl="1"/>
            <a:r>
              <a:rPr lang="nl-NL" dirty="0"/>
              <a:t>Licentieovereenkomsten</a:t>
            </a:r>
          </a:p>
          <a:p>
            <a:pPr marL="0" indent="0">
              <a:buNone/>
            </a:pPr>
            <a:endParaRPr lang="nl-NL" sz="1700" dirty="0"/>
          </a:p>
          <a:p>
            <a:r>
              <a:rPr lang="nl-NL" dirty="0"/>
              <a:t>Data</a:t>
            </a:r>
          </a:p>
          <a:p>
            <a:endParaRPr lang="nl-NL" sz="1700" dirty="0"/>
          </a:p>
          <a:p>
            <a:r>
              <a:rPr lang="nl-NL" sz="1700" dirty="0"/>
              <a:t>Bijstand door deskundige: IE gemachtigde of IE/IT specialist (lijst: zie </a:t>
            </a:r>
            <a:r>
              <a:rPr lang="nl-NL" sz="1700" dirty="0">
                <a:solidFill>
                  <a:schemeClr val="accent3">
                    <a:lumMod val="75000"/>
                  </a:schemeClr>
                </a:solidFill>
              </a:rPr>
              <a:t>bmm.eu</a:t>
            </a:r>
            <a:r>
              <a:rPr lang="nl-NL" sz="1700" dirty="0"/>
              <a:t>)</a:t>
            </a:r>
          </a:p>
          <a:p>
            <a:pPr lvl="1"/>
            <a:r>
              <a:rPr lang="nl-NL" sz="1500" dirty="0"/>
              <a:t>Gefailleerde kan ook houder zijn van </a:t>
            </a:r>
            <a:r>
              <a:rPr lang="nl-NL" sz="1500" u="sng" dirty="0"/>
              <a:t>buitenlandse</a:t>
            </a:r>
            <a:r>
              <a:rPr lang="nl-NL" sz="1500" dirty="0"/>
              <a:t> IE rechten</a:t>
            </a:r>
          </a:p>
          <a:p>
            <a:pPr lvl="1"/>
            <a:r>
              <a:rPr lang="nl-NL" sz="1500" dirty="0"/>
              <a:t>Registers in verschillende landen (waaronder VK), of zelfs wereldwijd</a:t>
            </a:r>
          </a:p>
        </p:txBody>
      </p:sp>
      <p:sp>
        <p:nvSpPr>
          <p:cNvPr id="4" name="Tijdelijke aanduiding voor dianummer 3"/>
          <p:cNvSpPr>
            <a:spLocks noGrp="1"/>
          </p:cNvSpPr>
          <p:nvPr>
            <p:ph type="sldNum" sz="quarter" idx="12"/>
          </p:nvPr>
        </p:nvSpPr>
        <p:spPr/>
        <p:txBody>
          <a:bodyPr/>
          <a:lstStyle/>
          <a:p>
            <a:fld id="{B86DE904-C121-477E-B2B0-923493BF220C}" type="slidenum">
              <a:rPr lang="nl-NL" smtClean="0"/>
              <a:pPr/>
              <a:t>6</a:t>
            </a:fld>
            <a:endParaRPr lang="nl-NL"/>
          </a:p>
        </p:txBody>
      </p:sp>
      <p:pic>
        <p:nvPicPr>
          <p:cNvPr id="5" name="Picture 2" descr="The Brexit judgement of the High Court - Chartered Association of Business  Sch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691" y="4157832"/>
            <a:ext cx="596847" cy="4470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150" y="3401395"/>
            <a:ext cx="1104822" cy="110482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3590" y="312777"/>
            <a:ext cx="652372" cy="768465"/>
          </a:xfrm>
          <a:prstGeom prst="rect">
            <a:avLst/>
          </a:prstGeom>
        </p:spPr>
      </p:pic>
    </p:spTree>
    <p:extLst>
      <p:ext uri="{BB962C8B-B14F-4D97-AF65-F5344CB8AC3E}">
        <p14:creationId xmlns:p14="http://schemas.microsoft.com/office/powerpoint/2010/main" val="378196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a:t>Inventarisatie van IE rechten</a:t>
            </a:r>
          </a:p>
        </p:txBody>
      </p:sp>
      <p:sp>
        <p:nvSpPr>
          <p:cNvPr id="7" name="Content Placeholder 6"/>
          <p:cNvSpPr>
            <a:spLocks noGrp="1"/>
          </p:cNvSpPr>
          <p:nvPr>
            <p:ph idx="1"/>
          </p:nvPr>
        </p:nvSpPr>
        <p:spPr>
          <a:xfrm>
            <a:off x="782873" y="1318381"/>
            <a:ext cx="7576903" cy="3286511"/>
          </a:xfrm>
        </p:spPr>
        <p:txBody>
          <a:bodyPr>
            <a:normAutofit/>
          </a:bodyPr>
          <a:lstStyle/>
          <a:p>
            <a:r>
              <a:rPr lang="nl-NL" dirty="0"/>
              <a:t>Publieke registers</a:t>
            </a:r>
          </a:p>
          <a:p>
            <a:pPr lvl="1"/>
            <a:r>
              <a:rPr lang="nl-NL" dirty="0"/>
              <a:t>Officiële instantie</a:t>
            </a:r>
          </a:p>
          <a:p>
            <a:pPr lvl="1"/>
            <a:r>
              <a:rPr lang="nl-NL" dirty="0"/>
              <a:t>Ter verzekering van de rechtszekerheid van derden</a:t>
            </a:r>
          </a:p>
          <a:p>
            <a:pPr marL="0" indent="0">
              <a:buNone/>
            </a:pPr>
            <a:endParaRPr lang="nl-NL" sz="1700" dirty="0"/>
          </a:p>
          <a:p>
            <a:r>
              <a:rPr lang="nl-NL" sz="1700" dirty="0"/>
              <a:t>Alle nuttige gegevens omtrent het IE recht</a:t>
            </a:r>
          </a:p>
          <a:p>
            <a:pPr lvl="1"/>
            <a:r>
              <a:rPr lang="nl-NL" sz="1500" dirty="0"/>
              <a:t>Omschrijving recht, nummer</a:t>
            </a:r>
          </a:p>
          <a:p>
            <a:pPr lvl="1"/>
            <a:r>
              <a:rPr lang="nl-NL" sz="1500" dirty="0"/>
              <a:t>Geldigheidsduur en hernieuwingsverplichtingen</a:t>
            </a:r>
          </a:p>
          <a:p>
            <a:pPr lvl="1"/>
            <a:r>
              <a:rPr lang="nl-NL" sz="1500" dirty="0"/>
              <a:t>Datum, identiteit houder, adres</a:t>
            </a:r>
          </a:p>
          <a:p>
            <a:pPr lvl="1"/>
            <a:r>
              <a:rPr lang="nl-NL" sz="1500" dirty="0"/>
              <a:t>Ingeschreven licenties</a:t>
            </a:r>
          </a:p>
          <a:p>
            <a:pPr lvl="1"/>
            <a:r>
              <a:rPr lang="nl-NL" sz="1500" dirty="0"/>
              <a:t>Pand of beslag</a:t>
            </a:r>
          </a:p>
        </p:txBody>
      </p:sp>
      <p:sp>
        <p:nvSpPr>
          <p:cNvPr id="4" name="Tijdelijke aanduiding voor dianummer 3"/>
          <p:cNvSpPr>
            <a:spLocks noGrp="1"/>
          </p:cNvSpPr>
          <p:nvPr>
            <p:ph type="sldNum" sz="quarter" idx="12"/>
          </p:nvPr>
        </p:nvSpPr>
        <p:spPr/>
        <p:txBody>
          <a:bodyPr/>
          <a:lstStyle/>
          <a:p>
            <a:fld id="{B86DE904-C121-477E-B2B0-923493BF220C}" type="slidenum">
              <a:rPr lang="nl-NL" smtClean="0"/>
              <a:pPr/>
              <a:t>7</a:t>
            </a:fld>
            <a:endParaRPr lang="nl-NL"/>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651" y="2461318"/>
            <a:ext cx="1532335" cy="15323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3590" y="312777"/>
            <a:ext cx="652372" cy="768465"/>
          </a:xfrm>
          <a:prstGeom prst="rect">
            <a:avLst/>
          </a:prstGeom>
        </p:spPr>
      </p:pic>
    </p:spTree>
    <p:extLst>
      <p:ext uri="{BB962C8B-B14F-4D97-AF65-F5344CB8AC3E}">
        <p14:creationId xmlns:p14="http://schemas.microsoft.com/office/powerpoint/2010/main" val="151615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merken </a:t>
            </a:r>
            <a:endParaRPr lang="en-GB" dirty="0">
              <a:solidFill>
                <a:schemeClr val="bg2"/>
              </a:solidFill>
            </a:endParaRPr>
          </a:p>
        </p:txBody>
      </p:sp>
      <p:sp>
        <p:nvSpPr>
          <p:cNvPr id="3" name="Content Placeholder 2"/>
          <p:cNvSpPr>
            <a:spLocks noGrp="1"/>
          </p:cNvSpPr>
          <p:nvPr>
            <p:ph idx="1"/>
          </p:nvPr>
        </p:nvSpPr>
        <p:spPr/>
        <p:txBody>
          <a:bodyPr/>
          <a:lstStyle/>
          <a:p>
            <a:r>
              <a:rPr lang="nl-BE" dirty="0"/>
              <a:t>Ingeschreven IE recht</a:t>
            </a:r>
          </a:p>
          <a:p>
            <a:r>
              <a:rPr lang="nl-BE" dirty="0"/>
              <a:t>Teken dat waren of diensten van een onderneming </a:t>
            </a:r>
            <a:r>
              <a:rPr lang="nl-BE" u="sng" dirty="0"/>
              <a:t>onderscheidt</a:t>
            </a:r>
            <a:r>
              <a:rPr lang="nl-BE" dirty="0"/>
              <a:t> van die van andere ondernemingen</a:t>
            </a:r>
          </a:p>
          <a:p>
            <a:pPr lvl="1"/>
            <a:r>
              <a:rPr lang="nl-BE" dirty="0"/>
              <a:t>Woordmerken: </a:t>
            </a:r>
            <a:r>
              <a:rPr lang="nl-BE" b="1" dirty="0"/>
              <a:t>PROXIMUS</a:t>
            </a:r>
            <a:r>
              <a:rPr lang="nl-BE" dirty="0"/>
              <a:t>, </a:t>
            </a:r>
            <a:r>
              <a:rPr lang="nl-BE" b="1" dirty="0"/>
              <a:t>JUPILER</a:t>
            </a:r>
            <a:r>
              <a:rPr lang="nl-BE" dirty="0"/>
              <a:t>, </a:t>
            </a:r>
            <a:r>
              <a:rPr lang="nl-BE" b="1" dirty="0"/>
              <a:t>CAMELEON</a:t>
            </a:r>
          </a:p>
          <a:p>
            <a:pPr lvl="1"/>
            <a:r>
              <a:rPr lang="nl-BE" dirty="0"/>
              <a:t>Beeldmerken, logos, kleur(combinaties), vormen, slogans</a:t>
            </a:r>
          </a:p>
        </p:txBody>
      </p:sp>
      <p:sp>
        <p:nvSpPr>
          <p:cNvPr id="4" name="Slide Number Placeholder 3"/>
          <p:cNvSpPr>
            <a:spLocks noGrp="1"/>
          </p:cNvSpPr>
          <p:nvPr>
            <p:ph type="sldNum" sz="quarter" idx="12"/>
          </p:nvPr>
        </p:nvSpPr>
        <p:spPr/>
        <p:txBody>
          <a:bodyPr/>
          <a:lstStyle/>
          <a:p>
            <a:fld id="{B86DE904-C121-477E-B2B0-923493BF220C}" type="slidenum">
              <a:rPr lang="nl-NL" smtClean="0"/>
              <a:pPr/>
              <a:t>8</a:t>
            </a:fld>
            <a:endParaRPr lang="nl-NL"/>
          </a:p>
        </p:txBody>
      </p:sp>
      <p:pic>
        <p:nvPicPr>
          <p:cNvPr id="1026" name="Picture 2" descr="Bienvenue chez Proximus - Internet, GSM, Téléphone, Mobile et TV | Proxi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369" y="2669159"/>
            <a:ext cx="2021881" cy="4526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hanel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917" y="4436812"/>
            <a:ext cx="986763" cy="65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0064568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0271" y="2060603"/>
            <a:ext cx="1236682" cy="134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6587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8513" y="2733185"/>
            <a:ext cx="737450" cy="170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Jupiler - logo stier mét bal | Jupiler, Bier, Sti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5356" y="3245267"/>
            <a:ext cx="1227330" cy="12273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7304" y="1008787"/>
            <a:ext cx="921825" cy="19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descr="Magnif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4944" y="3844835"/>
            <a:ext cx="1599056" cy="73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Une sélection de marques, à prix réduit. Cameleon Comptoirs Privés. |  CAMELE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6250" y="2609705"/>
            <a:ext cx="1235130" cy="12351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00000049439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073" y="3452405"/>
            <a:ext cx="1043283" cy="105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6" descr="https://register.boip.int/register/api/document/image/ad6ac56daaf118bf11ad2e7e3b2909653bad3e67be3e2313ea1b1da4fcc3782a/fu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7305" y="3515855"/>
            <a:ext cx="983163" cy="105104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es pommes aux spéculoos par Pink Lady® | Pink Lad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5857" y="3742326"/>
            <a:ext cx="862890" cy="85273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 HOPU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799" y="2450035"/>
            <a:ext cx="4857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00006140299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55833" y="2945812"/>
            <a:ext cx="1155423" cy="95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Image not fou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11949" y="3604973"/>
            <a:ext cx="2057898" cy="99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71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Inventarisatie – </a:t>
            </a:r>
            <a:r>
              <a:rPr lang="nl-BE" dirty="0">
                <a:solidFill>
                  <a:schemeClr val="bg2"/>
                </a:solidFill>
              </a:rPr>
              <a:t>Benelux merken</a:t>
            </a:r>
            <a:r>
              <a:rPr lang="nl-BE" dirty="0"/>
              <a:t> </a:t>
            </a:r>
            <a:endParaRPr lang="en-GB" dirty="0"/>
          </a:p>
        </p:txBody>
      </p:sp>
      <p:sp>
        <p:nvSpPr>
          <p:cNvPr id="3" name="Content Placeholder 2"/>
          <p:cNvSpPr>
            <a:spLocks noGrp="1"/>
          </p:cNvSpPr>
          <p:nvPr>
            <p:ph idx="1"/>
          </p:nvPr>
        </p:nvSpPr>
        <p:spPr/>
        <p:txBody>
          <a:bodyPr/>
          <a:lstStyle/>
          <a:p>
            <a:r>
              <a:rPr lang="nl-BE" dirty="0"/>
              <a:t>Benelux Verdrag 25 februari 2005</a:t>
            </a:r>
            <a:br>
              <a:rPr lang="nl-BE" dirty="0"/>
            </a:br>
            <a:r>
              <a:rPr lang="nl-BE" dirty="0"/>
              <a:t>inzake intellectuele eigendom (“BVIE”)</a:t>
            </a:r>
          </a:p>
          <a:p>
            <a:r>
              <a:rPr lang="nl-BE" dirty="0"/>
              <a:t>Dekt de drie Benelux landen</a:t>
            </a:r>
          </a:p>
          <a:p>
            <a:r>
              <a:rPr lang="nl-BE" dirty="0"/>
              <a:t>Register: BOIP</a:t>
            </a:r>
            <a:endParaRPr lang="en-GB" dirty="0"/>
          </a:p>
          <a:p>
            <a:r>
              <a:rPr lang="en-GB" sz="1050" dirty="0">
                <a:solidFill>
                  <a:schemeClr val="accent3">
                    <a:lumMod val="75000"/>
                  </a:schemeClr>
                </a:solidFill>
              </a:rPr>
              <a:t>https://www.boip.int/nl/merkenregister#/advanced-search</a:t>
            </a:r>
          </a:p>
          <a:p>
            <a:endParaRPr lang="nl-BE" sz="1050" dirty="0"/>
          </a:p>
          <a:p>
            <a:endParaRPr lang="nl-BE" sz="1050" dirty="0"/>
          </a:p>
          <a:p>
            <a:r>
              <a:rPr lang="nl-BE" dirty="0"/>
              <a:t>Internationale merken</a:t>
            </a:r>
            <a:br>
              <a:rPr lang="nl-BE" dirty="0"/>
            </a:br>
            <a:r>
              <a:rPr lang="nl-BE" dirty="0"/>
              <a:t>met aanduiding van de Benelux</a:t>
            </a:r>
          </a:p>
          <a:p>
            <a:r>
              <a:rPr lang="en-GB" sz="1050" dirty="0">
                <a:solidFill>
                  <a:schemeClr val="accent3">
                    <a:lumMod val="75000"/>
                  </a:schemeClr>
                </a:solidFill>
              </a:rPr>
              <a:t>https://www3.wipo.int/branddb/fr/</a:t>
            </a:r>
          </a:p>
          <a:p>
            <a:pPr marL="0" indent="0">
              <a:buNone/>
            </a:pPr>
            <a:endParaRPr lang="en-GB"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9</a:t>
            </a:fld>
            <a:endParaRPr lang="nl-NL"/>
          </a:p>
        </p:txBody>
      </p:sp>
      <p:pic>
        <p:nvPicPr>
          <p:cNvPr id="5" name="Picture 4"/>
          <p:cNvPicPr>
            <a:picLocks noChangeAspect="1"/>
          </p:cNvPicPr>
          <p:nvPr/>
        </p:nvPicPr>
        <p:blipFill>
          <a:blip r:embed="rId2"/>
          <a:stretch>
            <a:fillRect/>
          </a:stretch>
        </p:blipFill>
        <p:spPr>
          <a:xfrm>
            <a:off x="4784138" y="1318381"/>
            <a:ext cx="4096257" cy="3132432"/>
          </a:xfrm>
          <a:prstGeom prst="rect">
            <a:avLst/>
          </a:prstGeom>
        </p:spPr>
      </p:pic>
      <p:pic>
        <p:nvPicPr>
          <p:cNvPr id="1028" name="Picture 4" descr="https://www.bmm.eu/sites/default/files/styles/thumbnail/public/media/news/images/BOIP%20%20logo%20intranet.png?itok=XVdwnk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489" y="207075"/>
            <a:ext cx="1825511" cy="12170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a1.fit-ift.org/wp-content/uploads/2018/03/WIPO-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731" y="3516892"/>
            <a:ext cx="1317413" cy="92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542984"/>
      </p:ext>
    </p:extLst>
  </p:cSld>
  <p:clrMapOvr>
    <a:masterClrMapping/>
  </p:clrMapOvr>
</p:sld>
</file>

<file path=ppt/theme/theme1.xml><?xml version="1.0" encoding="utf-8"?>
<a:theme xmlns:a="http://schemas.openxmlformats.org/drawingml/2006/main" name="NautaDutilh PPT 2018 - blue">
  <a:themeElements>
    <a:clrScheme name="NautaDutilh">
      <a:dk1>
        <a:sysClr val="windowText" lastClr="000000"/>
      </a:dk1>
      <a:lt1>
        <a:srgbClr val="FFFFFF"/>
      </a:lt1>
      <a:dk2>
        <a:srgbClr val="4071BA"/>
      </a:dk2>
      <a:lt2>
        <a:srgbClr val="D1640E"/>
      </a:lt2>
      <a:accent1>
        <a:srgbClr val="4C4D4F"/>
      </a:accent1>
      <a:accent2>
        <a:srgbClr val="001A4C"/>
      </a:accent2>
      <a:accent3>
        <a:srgbClr val="F3903B"/>
      </a:accent3>
      <a:accent4>
        <a:srgbClr val="CFC4B9"/>
      </a:accent4>
      <a:accent5>
        <a:srgbClr val="A2BFE6"/>
      </a:accent5>
      <a:accent6>
        <a:srgbClr val="F8B46B"/>
      </a:accent6>
      <a:hlink>
        <a:srgbClr val="0000FF"/>
      </a:hlink>
      <a:folHlink>
        <a:srgbClr val="800080"/>
      </a:folHlink>
    </a:clrScheme>
    <a:fontScheme name="Custom 104">
      <a:majorFont>
        <a:latin typeface="HelveticaNeue LT 45 Light"/>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prstDash val="sysDot"/>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solidFill>
              <a:schemeClr val="accent1"/>
            </a:solidFill>
          </a:defRPr>
        </a:defPPr>
      </a:lstStyle>
    </a:txDef>
  </a:objectDefaults>
  <a:extraClrSchemeLst/>
  <a:extLst>
    <a:ext uri="{05A4C25C-085E-4340-85A3-A5531E510DB2}">
      <thm15:themeFamily xmlns:thm15="http://schemas.microsoft.com/office/thememl/2012/main" name="NautaDutilh PPT 2020 - blue.pptx" id="{96F2A783-6032-4254-ADB2-2679AD47477E}" vid="{7042F029-1964-4B61-98AE-2E03934685A6}"/>
    </a:ext>
  </a:extLst>
</a:theme>
</file>

<file path=ppt/theme/theme2.xml><?xml version="1.0" encoding="utf-8"?>
<a:theme xmlns:a="http://schemas.openxmlformats.org/drawingml/2006/main" name="Kantoorthema">
  <a:themeElements>
    <a:clrScheme name="NautaDutilh">
      <a:dk1>
        <a:sysClr val="windowText" lastClr="000000"/>
      </a:dk1>
      <a:lt1>
        <a:srgbClr val="FFFFFF"/>
      </a:lt1>
      <a:dk2>
        <a:srgbClr val="4071BA"/>
      </a:dk2>
      <a:lt2>
        <a:srgbClr val="D1640E"/>
      </a:lt2>
      <a:accent1>
        <a:srgbClr val="4C4D4F"/>
      </a:accent1>
      <a:accent2>
        <a:srgbClr val="001A4C"/>
      </a:accent2>
      <a:accent3>
        <a:srgbClr val="F3903B"/>
      </a:accent3>
      <a:accent4>
        <a:srgbClr val="CFC4B9"/>
      </a:accent4>
      <a:accent5>
        <a:srgbClr val="A2BFE6"/>
      </a:accent5>
      <a:accent6>
        <a:srgbClr val="F8B46B"/>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NautaDutilh">
      <a:dk1>
        <a:sysClr val="windowText" lastClr="000000"/>
      </a:dk1>
      <a:lt1>
        <a:srgbClr val="FFFFFF"/>
      </a:lt1>
      <a:dk2>
        <a:srgbClr val="4071BA"/>
      </a:dk2>
      <a:lt2>
        <a:srgbClr val="D1640E"/>
      </a:lt2>
      <a:accent1>
        <a:srgbClr val="4C4D4F"/>
      </a:accent1>
      <a:accent2>
        <a:srgbClr val="001A4C"/>
      </a:accent2>
      <a:accent3>
        <a:srgbClr val="F3903B"/>
      </a:accent3>
      <a:accent4>
        <a:srgbClr val="CFC4B9"/>
      </a:accent4>
      <a:accent5>
        <a:srgbClr val="A2BFE6"/>
      </a:accent5>
      <a:accent6>
        <a:srgbClr val="F8B46B"/>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 P R O J E C T S ! 6 2 2 9 4 3 2 . 4 < / d o c u m e n t i d >  
     < s e n d e r i d > D E H A A N T < / s e n d e r i d >  
     < s e n d e r e m a i l > T A N G U Y . D E H A A N @ N A U T A D U T I L H . C O M < / s e n d e r e m a i l >  
     < l a s t m o d i f i e d > 2 0 2 3 - 0 3 - 1 4 T 1 8 : 0 9 : 4 6 . 0 0 0 0 0 0 0 + 0 1 : 0 0 < / l a s t m o d i f i e d >  
     < d a t a b a s e > P R O J E C T S < / d a t a b a s e >  
 < / p r o p e r t i e s > 
</file>

<file path=customXml/itemProps1.xml><?xml version="1.0" encoding="utf-8"?>
<ds:datastoreItem xmlns:ds="http://schemas.openxmlformats.org/officeDocument/2006/customXml" ds:itemID="{D5B875E9-2A4C-4D3A-BDC9-C6FB219060D1}">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NautaDutilh PPT 2020 - blue</Template>
  <TotalTime>948</TotalTime>
  <Words>2564</Words>
  <Application>Microsoft Office PowerPoint</Application>
  <PresentationFormat>Diavoorstelling (16:9)</PresentationFormat>
  <Paragraphs>374</Paragraphs>
  <Slides>39</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39</vt:i4>
      </vt:variant>
    </vt:vector>
  </HeadingPairs>
  <TitlesOfParts>
    <vt:vector size="42" baseType="lpstr">
      <vt:lpstr>Arial</vt:lpstr>
      <vt:lpstr>HelveticaNeue LT 45 Light</vt:lpstr>
      <vt:lpstr>NautaDutilh PPT 2018 - blue</vt:lpstr>
      <vt:lpstr>Intellectuele eigendomsrechten en data bij faillissement</vt:lpstr>
      <vt:lpstr>Inleiding</vt:lpstr>
      <vt:lpstr>Plan</vt:lpstr>
      <vt:lpstr>Taak van de curator</vt:lpstr>
      <vt:lpstr>Intellectuele eigendomsrechten (IE rechten)</vt:lpstr>
      <vt:lpstr>Inventarisatie van IE rechten en data</vt:lpstr>
      <vt:lpstr>Inventarisatie van IE rechten</vt:lpstr>
      <vt:lpstr>Inventarisatie – merken </vt:lpstr>
      <vt:lpstr>Inventarisatie – Benelux merken </vt:lpstr>
      <vt:lpstr>Inventarisatie – Uniemerken</vt:lpstr>
      <vt:lpstr>Inventarisatie – modellen</vt:lpstr>
      <vt:lpstr>Inventarisatie – Benelux modellen </vt:lpstr>
      <vt:lpstr>Inventarisatie – Gemeenschapsmodellen</vt:lpstr>
      <vt:lpstr>Inventarisatie – octrooien </vt:lpstr>
      <vt:lpstr>Inventarisatie – octrooien</vt:lpstr>
      <vt:lpstr>Inventarisatie – EU kwekerscertificaten</vt:lpstr>
      <vt:lpstr>Inventarisatie – niet ingeschreven IE rechten</vt:lpstr>
      <vt:lpstr>Inventarisatie – niet ingeschreven IE rechten</vt:lpstr>
      <vt:lpstr>Inventarisatie – niet ingeschreven IE rechten</vt:lpstr>
      <vt:lpstr>Inventarisatie – niet ingeschreven IE rechten</vt:lpstr>
      <vt:lpstr>Inventarisatie – domeinnamen </vt:lpstr>
      <vt:lpstr>Inventarisatie – data en bedrijfsgeheimen </vt:lpstr>
      <vt:lpstr>Beheer IE rechten en data</vt:lpstr>
      <vt:lpstr>Beheer IE rechten en data</vt:lpstr>
      <vt:lpstr>Beheer IE rechten en data</vt:lpstr>
      <vt:lpstr>Beheer IE rechten en data</vt:lpstr>
      <vt:lpstr>Licentieovereenkomsten</vt:lpstr>
      <vt:lpstr>Licentieovereenkomsten</vt:lpstr>
      <vt:lpstr>Licentieovereenkomsten</vt:lpstr>
      <vt:lpstr>Licentieovereenkomsten</vt:lpstr>
      <vt:lpstr>Licentieovereenkomsten</vt:lpstr>
      <vt:lpstr>Licentieovereenkomsten</vt:lpstr>
      <vt:lpstr>Licentieovereenkomsten</vt:lpstr>
      <vt:lpstr>Licentieovereenkomsten</vt:lpstr>
      <vt:lpstr>Vereffening IE rechten</vt:lpstr>
      <vt:lpstr>Vereffening IE rechten</vt:lpstr>
      <vt:lpstr>Vereffening IE rechten</vt:lpstr>
      <vt:lpstr>Vereffening IE rechten</vt:lpstr>
      <vt:lpstr>PowerPoint-presentatie</vt:lpstr>
    </vt:vector>
  </TitlesOfParts>
  <Company>NautaDutilh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NautaDutilh</dc:creator>
  <cp:lastModifiedBy>Benjamin Quanjard</cp:lastModifiedBy>
  <cp:revision>60</cp:revision>
  <dcterms:created xsi:type="dcterms:W3CDTF">2020-11-17T08:12:47Z</dcterms:created>
  <dcterms:modified xsi:type="dcterms:W3CDTF">2023-03-17T09:31:10Z</dcterms:modified>
</cp:coreProperties>
</file>