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sldIdLst>
    <p:sldId id="256" r:id="rId2"/>
    <p:sldId id="259" r:id="rId3"/>
    <p:sldId id="278" r:id="rId4"/>
    <p:sldId id="257" r:id="rId5"/>
    <p:sldId id="281" r:id="rId6"/>
    <p:sldId id="258" r:id="rId7"/>
    <p:sldId id="260" r:id="rId8"/>
    <p:sldId id="261" r:id="rId9"/>
    <p:sldId id="262" r:id="rId10"/>
    <p:sldId id="264" r:id="rId11"/>
    <p:sldId id="271" r:id="rId12"/>
    <p:sldId id="263" r:id="rId13"/>
    <p:sldId id="270" r:id="rId14"/>
    <p:sldId id="272" r:id="rId15"/>
    <p:sldId id="283" r:id="rId16"/>
    <p:sldId id="280" r:id="rId17"/>
    <p:sldId id="267" r:id="rId18"/>
    <p:sldId id="279" r:id="rId19"/>
    <p:sldId id="282" r:id="rId20"/>
    <p:sldId id="284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2" d="100"/>
          <a:sy n="112" d="100"/>
        </p:scale>
        <p:origin x="41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CA1DD0-8087-4F40-9A7C-D45CD6A35187}" type="datetimeFigureOut">
              <a:rPr lang="en-US" smtClean="0"/>
              <a:t>6/22/2022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AD22928-1A8B-469E-9623-1A1CDDA3AD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19980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9DA88F-63E6-4F7E-8729-0F1CBBFB3D6F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2333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BEAD89-B329-4E14-BEE1-3D258201C6D4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40901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E04652-293A-46DE-9D41-25795417C9ED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9686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569D43-3D4D-48F6-B1D9-29DE14F1C709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17942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C31FB1-6939-4DEF-9852-C67D50779E10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511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2395-48A2-4A72-BA5E-7AFA6BEF1123}" type="datetime1">
              <a:rPr lang="nl-NL" smtClean="0"/>
              <a:t>22-6-2022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73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20A7AA-4B85-473D-B684-D45B9CAD87AC}" type="datetime1">
              <a:rPr lang="nl-NL" smtClean="0"/>
              <a:t>22-6-2022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36368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76D4-CF3C-4834-A0BA-8074A53FE557}" type="datetime1">
              <a:rPr lang="nl-NL" smtClean="0"/>
              <a:t>22-6-2022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8606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DCD832-04C0-4DFE-B5A4-9D9D181836D3}" type="datetime1">
              <a:rPr lang="nl-NL" smtClean="0"/>
              <a:t>22-6-2022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9429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8C42F4-09DC-44A9-B187-0E585A72F183}" type="datetime1">
              <a:rPr lang="nl-NL" smtClean="0"/>
              <a:t>22-6-2022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2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DD6F44-3EEF-4978-9633-2D89875B2A07}" type="datetime1">
              <a:rPr lang="nl-NL" smtClean="0"/>
              <a:t>22-6-2022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2631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5A7977-74CC-483A-9755-A6089A6ABA10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1C1232-0068-4827-8411-EA68AB17350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8871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klaar.be/" TargetMode="Externa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Relationship Id="rId4" Type="http://schemas.openxmlformats.org/officeDocument/2006/relationships/hyperlink" Target="mailto:info@klaar.be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284875"/>
            <a:ext cx="9144000" cy="2387600"/>
          </a:xfrm>
        </p:spPr>
        <p:txBody>
          <a:bodyPr/>
          <a:lstStyle/>
          <a:p>
            <a:r>
              <a:rPr lang="fr-BE" dirty="0"/>
              <a:t>Pro </a:t>
            </a:r>
            <a:r>
              <a:rPr lang="fr-BE" dirty="0" err="1"/>
              <a:t>Mandato</a:t>
            </a:r>
            <a:r>
              <a:rPr lang="fr-BE" dirty="0"/>
              <a:t> </a:t>
            </a:r>
            <a:r>
              <a:rPr lang="fr-BE" dirty="0" err="1"/>
              <a:t>vzw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399" y="3046561"/>
            <a:ext cx="9144000" cy="1655762"/>
          </a:xfrm>
        </p:spPr>
        <p:txBody>
          <a:bodyPr/>
          <a:lstStyle/>
          <a:p>
            <a:r>
              <a:rPr lang="fr-BE" dirty="0" err="1"/>
              <a:t>Specifieke</a:t>
            </a:r>
            <a:r>
              <a:rPr lang="fr-BE" dirty="0"/>
              <a:t> </a:t>
            </a:r>
            <a:r>
              <a:rPr lang="fr-BE" dirty="0" err="1"/>
              <a:t>gesprekstechniek</a:t>
            </a:r>
            <a:r>
              <a:rPr lang="fr-BE" dirty="0"/>
              <a:t>(en) </a:t>
            </a:r>
            <a:r>
              <a:rPr lang="fr-BE" dirty="0" err="1"/>
              <a:t>voor</a:t>
            </a:r>
            <a:r>
              <a:rPr lang="fr-BE" dirty="0"/>
              <a:t> de </a:t>
            </a:r>
            <a:r>
              <a:rPr lang="fr-BE" dirty="0" err="1"/>
              <a:t>curator</a:t>
            </a:r>
            <a:r>
              <a:rPr lang="fr-BE" dirty="0"/>
              <a:t> </a:t>
            </a:r>
            <a:r>
              <a:rPr lang="fr-BE" dirty="0" err="1"/>
              <a:t>bij</a:t>
            </a:r>
            <a:r>
              <a:rPr lang="fr-BE" dirty="0"/>
              <a:t> het </a:t>
            </a:r>
            <a:r>
              <a:rPr lang="fr-BE" dirty="0" err="1"/>
              <a:t>afhandelen</a:t>
            </a:r>
            <a:r>
              <a:rPr lang="fr-BE" dirty="0"/>
              <a:t> van </a:t>
            </a:r>
            <a:r>
              <a:rPr lang="fr-BE" dirty="0" err="1"/>
              <a:t>faillissementen</a:t>
            </a:r>
            <a:r>
              <a:rPr lang="fr-BE" dirty="0"/>
              <a:t>.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2394498" y="4784328"/>
            <a:ext cx="75638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b="1" dirty="0">
                <a:solidFill>
                  <a:srgbClr val="FF0000"/>
                </a:solidFill>
              </a:rPr>
              <a:t>De </a:t>
            </a:r>
            <a:r>
              <a:rPr lang="fr-BE" sz="3200" b="1" dirty="0" err="1">
                <a:solidFill>
                  <a:srgbClr val="FF0000"/>
                </a:solidFill>
              </a:rPr>
              <a:t>kunst</a:t>
            </a:r>
            <a:r>
              <a:rPr lang="fr-BE" sz="3200" b="1" dirty="0">
                <a:solidFill>
                  <a:srgbClr val="FF0000"/>
                </a:solidFill>
              </a:rPr>
              <a:t> van </a:t>
            </a:r>
            <a:r>
              <a:rPr lang="fr-BE" sz="3200" b="1" dirty="0" err="1">
                <a:solidFill>
                  <a:srgbClr val="FF0000"/>
                </a:solidFill>
              </a:rPr>
              <a:t>vragen</a:t>
            </a:r>
            <a:r>
              <a:rPr lang="fr-BE" sz="3200" b="1" dirty="0">
                <a:solidFill>
                  <a:srgbClr val="FF0000"/>
                </a:solidFill>
              </a:rPr>
              <a:t> in </a:t>
            </a:r>
            <a:r>
              <a:rPr lang="fr-BE" sz="3200" b="1" dirty="0" err="1">
                <a:solidFill>
                  <a:srgbClr val="FF0000"/>
                </a:solidFill>
              </a:rPr>
              <a:t>plaats</a:t>
            </a:r>
            <a:r>
              <a:rPr lang="fr-BE" sz="3200" b="1" dirty="0">
                <a:solidFill>
                  <a:srgbClr val="FF0000"/>
                </a:solidFill>
              </a:rPr>
              <a:t> van </a:t>
            </a:r>
            <a:r>
              <a:rPr lang="fr-BE" sz="3200" b="1" dirty="0" err="1">
                <a:solidFill>
                  <a:srgbClr val="FF0000"/>
                </a:solidFill>
              </a:rPr>
              <a:t>opdragen</a:t>
            </a:r>
            <a:endParaRPr lang="en-US" sz="3200" b="1" dirty="0">
              <a:solidFill>
                <a:srgbClr val="FF0000"/>
              </a:solidFill>
            </a:endParaRPr>
          </a:p>
        </p:txBody>
      </p:sp>
      <p:sp>
        <p:nvSpPr>
          <p:cNvPr id="4" name="Tekstvak 3">
            <a:extLst>
              <a:ext uri="{FF2B5EF4-FFF2-40B4-BE49-F238E27FC236}">
                <a16:creationId xmlns:a16="http://schemas.microsoft.com/office/drawing/2014/main" id="{854E91E4-703E-4268-AC83-FDCCCB5D9338}"/>
              </a:ext>
            </a:extLst>
          </p:cNvPr>
          <p:cNvSpPr txBox="1"/>
          <p:nvPr/>
        </p:nvSpPr>
        <p:spPr>
          <a:xfrm>
            <a:off x="2001097" y="5862918"/>
            <a:ext cx="818980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dirty="0"/>
              <a:t>Peter </a:t>
            </a:r>
            <a:r>
              <a:rPr lang="nl-BE" dirty="0" err="1"/>
              <a:t>Crab</a:t>
            </a:r>
            <a:r>
              <a:rPr lang="nl-BE" dirty="0"/>
              <a:t>         I      Trainer bemiddelaar           I Docent UA          I  Erkend bemiddelaar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8A949-4954-41D8-9543-A0637DFC98BE}" type="datetime1">
              <a:rPr lang="nl-NL" smtClean="0"/>
              <a:t>22-6-2022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15297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50383" y="4985109"/>
            <a:ext cx="1112785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Font typeface="Wingdings" panose="05000000000000000000" pitchFamily="2" charset="2"/>
              <a:buChar char="§"/>
            </a:pPr>
            <a:r>
              <a:rPr lang="fr-BE" sz="4000" dirty="0"/>
              <a:t>Er </a:t>
            </a:r>
            <a:r>
              <a:rPr lang="fr-BE" sz="4000" dirty="0" err="1"/>
              <a:t>worden</a:t>
            </a:r>
            <a:r>
              <a:rPr lang="fr-BE" sz="4000" dirty="0"/>
              <a:t> </a:t>
            </a:r>
            <a:r>
              <a:rPr lang="fr-BE" sz="4000" dirty="0" err="1">
                <a:solidFill>
                  <a:srgbClr val="FF0000"/>
                </a:solidFill>
              </a:rPr>
              <a:t>geen</a:t>
            </a:r>
            <a:r>
              <a:rPr lang="fr-BE" sz="4000" dirty="0">
                <a:solidFill>
                  <a:srgbClr val="FF0000"/>
                </a:solidFill>
              </a:rPr>
              <a:t> </a:t>
            </a:r>
            <a:r>
              <a:rPr lang="fr-BE" sz="4000" dirty="0" err="1">
                <a:solidFill>
                  <a:srgbClr val="FF0000"/>
                </a:solidFill>
              </a:rPr>
              <a:t>vragen</a:t>
            </a:r>
            <a:r>
              <a:rPr lang="fr-BE" sz="4000" dirty="0">
                <a:solidFill>
                  <a:srgbClr val="FF0000"/>
                </a:solidFill>
              </a:rPr>
              <a:t> </a:t>
            </a:r>
            <a:r>
              <a:rPr lang="fr-BE" sz="4000" dirty="0" err="1"/>
              <a:t>gesteld</a:t>
            </a:r>
            <a:r>
              <a:rPr lang="fr-BE" sz="4000" dirty="0"/>
              <a:t> = </a:t>
            </a:r>
            <a:r>
              <a:rPr lang="fr-BE" sz="4000" dirty="0" err="1"/>
              <a:t>teken</a:t>
            </a:r>
            <a:r>
              <a:rPr lang="fr-BE" sz="4000" dirty="0"/>
              <a:t> van </a:t>
            </a:r>
            <a:r>
              <a:rPr lang="fr-BE" sz="4000" dirty="0" err="1"/>
              <a:t>zwakte</a:t>
            </a:r>
            <a:endParaRPr lang="en-US" sz="4000" dirty="0"/>
          </a:p>
        </p:txBody>
      </p:sp>
      <p:sp>
        <p:nvSpPr>
          <p:cNvPr id="3" name="TextBox 2"/>
          <p:cNvSpPr txBox="1"/>
          <p:nvPr/>
        </p:nvSpPr>
        <p:spPr>
          <a:xfrm>
            <a:off x="1039053" y="688819"/>
            <a:ext cx="219335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3.Valkuilen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650383" y="2142976"/>
            <a:ext cx="1107809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4000" dirty="0"/>
              <a:t>Onze </a:t>
            </a:r>
            <a:r>
              <a:rPr lang="fr-BE" sz="4000" dirty="0" err="1"/>
              <a:t>cultuur</a:t>
            </a:r>
            <a:r>
              <a:rPr lang="fr-BE" sz="4000" dirty="0"/>
              <a:t> = </a:t>
            </a:r>
            <a:r>
              <a:rPr lang="fr-BE" sz="4000" dirty="0" err="1">
                <a:solidFill>
                  <a:srgbClr val="FF0000"/>
                </a:solidFill>
              </a:rPr>
              <a:t>prestaties</a:t>
            </a:r>
            <a:r>
              <a:rPr lang="fr-BE" sz="4000" dirty="0"/>
              <a:t> </a:t>
            </a:r>
            <a:r>
              <a:rPr lang="fr-BE" sz="4000" dirty="0" err="1"/>
              <a:t>belangrijker</a:t>
            </a:r>
            <a:r>
              <a:rPr lang="fr-BE" sz="4000" dirty="0"/>
              <a:t> dan </a:t>
            </a:r>
            <a:r>
              <a:rPr lang="fr-BE" sz="4000" dirty="0" err="1"/>
              <a:t>relaties</a:t>
            </a:r>
            <a:endParaRPr lang="en-US" sz="4000" dirty="0"/>
          </a:p>
        </p:txBody>
      </p:sp>
      <p:sp>
        <p:nvSpPr>
          <p:cNvPr id="5" name="TextBox 4"/>
          <p:cNvSpPr txBox="1"/>
          <p:nvPr/>
        </p:nvSpPr>
        <p:spPr>
          <a:xfrm>
            <a:off x="650383" y="3569337"/>
            <a:ext cx="95188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4000" dirty="0" err="1"/>
              <a:t>Wij</a:t>
            </a:r>
            <a:r>
              <a:rPr lang="fr-BE" sz="4000" dirty="0"/>
              <a:t> </a:t>
            </a:r>
            <a:r>
              <a:rPr lang="fr-BE" sz="4000" dirty="0" err="1">
                <a:solidFill>
                  <a:srgbClr val="FF0000"/>
                </a:solidFill>
              </a:rPr>
              <a:t>vertellen</a:t>
            </a:r>
            <a:r>
              <a:rPr lang="fr-BE" sz="4000" dirty="0">
                <a:solidFill>
                  <a:srgbClr val="FF0000"/>
                </a:solidFill>
              </a:rPr>
              <a:t> </a:t>
            </a:r>
            <a:r>
              <a:rPr lang="fr-BE" sz="4000" dirty="0" err="1">
                <a:solidFill>
                  <a:srgbClr val="FF0000"/>
                </a:solidFill>
              </a:rPr>
              <a:t>anderen</a:t>
            </a:r>
            <a:r>
              <a:rPr lang="fr-BE" sz="4000" dirty="0">
                <a:solidFill>
                  <a:srgbClr val="FF0000"/>
                </a:solidFill>
              </a:rPr>
              <a:t> </a:t>
            </a:r>
            <a:r>
              <a:rPr lang="fr-BE" sz="4000" dirty="0" err="1">
                <a:solidFill>
                  <a:srgbClr val="FF0000"/>
                </a:solidFill>
              </a:rPr>
              <a:t>graag</a:t>
            </a:r>
            <a:r>
              <a:rPr lang="fr-BE" sz="4000" dirty="0">
                <a:solidFill>
                  <a:srgbClr val="FF0000"/>
                </a:solidFill>
              </a:rPr>
              <a:t> </a:t>
            </a:r>
            <a:r>
              <a:rPr lang="fr-BE" sz="4000" dirty="0" err="1">
                <a:solidFill>
                  <a:srgbClr val="FF0000"/>
                </a:solidFill>
              </a:rPr>
              <a:t>hoe</a:t>
            </a:r>
            <a:r>
              <a:rPr lang="fr-BE" sz="4000" dirty="0">
                <a:solidFill>
                  <a:srgbClr val="FF0000"/>
                </a:solidFill>
              </a:rPr>
              <a:t> het </a:t>
            </a:r>
            <a:r>
              <a:rPr lang="fr-BE" sz="4000" dirty="0" err="1">
                <a:solidFill>
                  <a:srgbClr val="FF0000"/>
                </a:solidFill>
              </a:rPr>
              <a:t>zit</a:t>
            </a:r>
            <a:r>
              <a:rPr lang="fr-BE" sz="4000" dirty="0">
                <a:solidFill>
                  <a:srgbClr val="FF0000"/>
                </a:solidFill>
              </a:rPr>
              <a:t> !  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0383" y="4277223"/>
            <a:ext cx="1037938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4000" dirty="0" err="1"/>
              <a:t>Amts-sprache</a:t>
            </a:r>
            <a:r>
              <a:rPr lang="fr-BE" sz="4000" dirty="0"/>
              <a:t> of office-</a:t>
            </a:r>
            <a:r>
              <a:rPr lang="fr-BE" sz="4000" dirty="0" err="1"/>
              <a:t>language</a:t>
            </a:r>
            <a:r>
              <a:rPr lang="fr-BE" sz="4000" dirty="0"/>
              <a:t> </a:t>
            </a:r>
            <a:r>
              <a:rPr lang="fr-BE" sz="1600" dirty="0"/>
              <a:t>(</a:t>
            </a:r>
            <a:r>
              <a:rPr lang="fr-BE" sz="1600" dirty="0" err="1"/>
              <a:t>waarom</a:t>
            </a:r>
            <a:r>
              <a:rPr lang="fr-BE" sz="1600" dirty="0"/>
              <a:t>=</a:t>
            </a:r>
            <a:r>
              <a:rPr lang="fr-BE" sz="1600" dirty="0" err="1"/>
              <a:t>daarom</a:t>
            </a:r>
            <a:r>
              <a:rPr lang="fr-BE" sz="1600" dirty="0"/>
              <a:t> </a:t>
            </a:r>
            <a:r>
              <a:rPr lang="fr-BE" sz="1600"/>
              <a:t>communicatie)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650383" y="1428658"/>
            <a:ext cx="750910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4000" dirty="0"/>
              <a:t>Onze </a:t>
            </a:r>
            <a:r>
              <a:rPr lang="fr-BE" sz="4000" dirty="0" err="1"/>
              <a:t>cultuur</a:t>
            </a:r>
            <a:r>
              <a:rPr lang="fr-BE" sz="4000" dirty="0"/>
              <a:t> = </a:t>
            </a:r>
            <a:r>
              <a:rPr lang="fr-BE" sz="4000" dirty="0" err="1">
                <a:solidFill>
                  <a:srgbClr val="FF0000"/>
                </a:solidFill>
              </a:rPr>
              <a:t>oplossingsgericht</a:t>
            </a:r>
            <a:endParaRPr lang="en-US" sz="4000" dirty="0">
              <a:solidFill>
                <a:srgbClr val="FF0000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650383" y="2821569"/>
            <a:ext cx="1023677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4000" dirty="0"/>
              <a:t>Onze </a:t>
            </a:r>
            <a:r>
              <a:rPr lang="fr-BE" sz="4000" dirty="0" err="1"/>
              <a:t>cultuur</a:t>
            </a:r>
            <a:r>
              <a:rPr lang="fr-BE" sz="4000" dirty="0"/>
              <a:t> = </a:t>
            </a:r>
            <a:r>
              <a:rPr lang="fr-BE" sz="4000" dirty="0" err="1">
                <a:solidFill>
                  <a:srgbClr val="FF0000"/>
                </a:solidFill>
              </a:rPr>
              <a:t>angst</a:t>
            </a:r>
            <a:r>
              <a:rPr lang="fr-BE" sz="4000" dirty="0"/>
              <a:t> </a:t>
            </a:r>
            <a:r>
              <a:rPr lang="fr-BE" sz="4000" dirty="0" err="1"/>
              <a:t>voor</a:t>
            </a:r>
            <a:r>
              <a:rPr lang="fr-BE" sz="4000" dirty="0"/>
              <a:t> </a:t>
            </a:r>
            <a:r>
              <a:rPr lang="fr-BE" sz="4000" dirty="0" err="1">
                <a:solidFill>
                  <a:srgbClr val="FF0000"/>
                </a:solidFill>
              </a:rPr>
              <a:t>statusvermindering</a:t>
            </a:r>
            <a:endParaRPr lang="en-US" sz="4000" dirty="0">
              <a:solidFill>
                <a:srgbClr val="FF0000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66685" y="3745311"/>
            <a:ext cx="664062" cy="430807"/>
          </a:xfrm>
          <a:prstGeom prst="rect">
            <a:avLst/>
          </a:prstGeom>
        </p:spPr>
      </p:pic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C8330E-2BC5-4D72-9DBA-C2BC16C3E9BD}" type="datetime1">
              <a:rPr lang="nl-NL" smtClean="0"/>
              <a:t>22-6-2022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14890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0687" y="970829"/>
            <a:ext cx="251415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4.Noodzaak: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2405749" y="2269840"/>
            <a:ext cx="7024680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800" dirty="0">
                <a:solidFill>
                  <a:srgbClr val="FF0000"/>
                </a:solidFill>
              </a:rPr>
              <a:t>Hier-en-nu-</a:t>
            </a:r>
            <a:r>
              <a:rPr lang="fr-BE" sz="4800" dirty="0" err="1">
                <a:solidFill>
                  <a:srgbClr val="FF0000"/>
                </a:solidFill>
              </a:rPr>
              <a:t>bescheidenheid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66073" y="3905428"/>
            <a:ext cx="91040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/>
              <a:t>Wanneer</a:t>
            </a:r>
            <a:r>
              <a:rPr lang="fr-BE" dirty="0"/>
              <a:t> men </a:t>
            </a:r>
            <a:r>
              <a:rPr lang="fr-BE" dirty="0" err="1">
                <a:solidFill>
                  <a:srgbClr val="FF0000"/>
                </a:solidFill>
              </a:rPr>
              <a:t>afhankelijk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(om </a:t>
            </a:r>
            <a:r>
              <a:rPr lang="fr-BE" dirty="0" err="1"/>
              <a:t>iets</a:t>
            </a:r>
            <a:r>
              <a:rPr lang="fr-BE" dirty="0"/>
              <a:t> te </a:t>
            </a:r>
            <a:r>
              <a:rPr lang="fr-BE" dirty="0" err="1"/>
              <a:t>bekomen</a:t>
            </a:r>
            <a:r>
              <a:rPr lang="fr-BE" dirty="0"/>
              <a:t>) van de </a:t>
            </a:r>
            <a:r>
              <a:rPr lang="fr-BE" dirty="0" err="1"/>
              <a:t>andere</a:t>
            </a:r>
            <a:r>
              <a:rPr lang="fr-BE" dirty="0"/>
              <a:t> </a:t>
            </a:r>
            <a:r>
              <a:rPr lang="fr-BE" dirty="0" err="1"/>
              <a:t>is</a:t>
            </a:r>
            <a:r>
              <a:rPr lang="fr-BE" dirty="0"/>
              <a:t> het van </a:t>
            </a:r>
            <a:r>
              <a:rPr lang="fr-BE" dirty="0" err="1"/>
              <a:t>essentieel</a:t>
            </a:r>
            <a:r>
              <a:rPr lang="fr-BE" dirty="0"/>
              <a:t> </a:t>
            </a:r>
            <a:r>
              <a:rPr lang="fr-BE" dirty="0" err="1"/>
              <a:t>belang</a:t>
            </a:r>
            <a:endParaRPr lang="fr-BE" dirty="0"/>
          </a:p>
          <a:p>
            <a:r>
              <a:rPr lang="fr-BE" dirty="0"/>
              <a:t>om </a:t>
            </a:r>
            <a:r>
              <a:rPr lang="fr-BE" dirty="0" err="1"/>
              <a:t>een</a:t>
            </a:r>
            <a:r>
              <a:rPr lang="fr-BE" dirty="0"/>
              <a:t> </a:t>
            </a:r>
            <a:r>
              <a:rPr lang="fr-BE" dirty="0" err="1">
                <a:solidFill>
                  <a:srgbClr val="FF0000"/>
                </a:solidFill>
              </a:rPr>
              <a:t>goede</a:t>
            </a:r>
            <a:r>
              <a:rPr lang="fr-BE" dirty="0">
                <a:solidFill>
                  <a:srgbClr val="FF0000"/>
                </a:solidFill>
              </a:rPr>
              <a:t> band </a:t>
            </a:r>
            <a:r>
              <a:rPr lang="fr-BE" dirty="0"/>
              <a:t>op te </a:t>
            </a:r>
            <a:r>
              <a:rPr lang="fr-BE" dirty="0" err="1"/>
              <a:t>bouwen</a:t>
            </a:r>
            <a:r>
              <a:rPr lang="fr-BE" dirty="0"/>
              <a:t> om </a:t>
            </a:r>
            <a:r>
              <a:rPr lang="fr-BE" dirty="0" err="1"/>
              <a:t>beter</a:t>
            </a:r>
            <a:r>
              <a:rPr lang="fr-BE" dirty="0"/>
              <a:t> te </a:t>
            </a:r>
            <a:r>
              <a:rPr lang="fr-BE" dirty="0" err="1"/>
              <a:t>communiceren</a:t>
            </a:r>
            <a:r>
              <a:rPr lang="fr-BE" dirty="0"/>
              <a:t> of om </a:t>
            </a:r>
            <a:r>
              <a:rPr lang="fr-BE" dirty="0" err="1"/>
              <a:t>medewerking</a:t>
            </a:r>
            <a:r>
              <a:rPr lang="fr-BE" dirty="0"/>
              <a:t> te </a:t>
            </a:r>
            <a:r>
              <a:rPr lang="fr-BE" dirty="0" err="1"/>
              <a:t>vragen</a:t>
            </a:r>
            <a:r>
              <a:rPr lang="fr-BE" dirty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764335" y="5613440"/>
            <a:ext cx="996381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400" dirty="0" err="1">
                <a:solidFill>
                  <a:srgbClr val="FF0000"/>
                </a:solidFill>
              </a:rPr>
              <a:t>Geen</a:t>
            </a:r>
            <a:r>
              <a:rPr lang="fr-BE" sz="2400" dirty="0">
                <a:solidFill>
                  <a:srgbClr val="FF0000"/>
                </a:solidFill>
              </a:rPr>
              <a:t> hier-en-nu-</a:t>
            </a:r>
            <a:r>
              <a:rPr lang="fr-BE" sz="2400" dirty="0" err="1">
                <a:solidFill>
                  <a:srgbClr val="FF0000"/>
                </a:solidFill>
              </a:rPr>
              <a:t>bescheidenheid</a:t>
            </a:r>
            <a:r>
              <a:rPr lang="fr-BE" sz="2400" dirty="0">
                <a:solidFill>
                  <a:srgbClr val="FF0000"/>
                </a:solidFill>
              </a:rPr>
              <a:t> = </a:t>
            </a:r>
            <a:r>
              <a:rPr lang="fr-BE" sz="2400" dirty="0" err="1">
                <a:solidFill>
                  <a:srgbClr val="FF0000"/>
                </a:solidFill>
              </a:rPr>
              <a:t>zelf</a:t>
            </a:r>
            <a:r>
              <a:rPr lang="fr-BE" sz="2400" dirty="0">
                <a:solidFill>
                  <a:srgbClr val="FF0000"/>
                </a:solidFill>
              </a:rPr>
              <a:t> sabotage !!! En dus </a:t>
            </a:r>
            <a:r>
              <a:rPr lang="fr-BE" sz="2400" dirty="0" err="1">
                <a:solidFill>
                  <a:srgbClr val="FF0000"/>
                </a:solidFill>
              </a:rPr>
              <a:t>geen</a:t>
            </a:r>
            <a:r>
              <a:rPr lang="fr-BE" sz="2400" dirty="0">
                <a:solidFill>
                  <a:srgbClr val="FF0000"/>
                </a:solidFill>
              </a:rPr>
              <a:t> </a:t>
            </a:r>
            <a:r>
              <a:rPr lang="fr-BE" sz="2400" dirty="0" err="1">
                <a:solidFill>
                  <a:srgbClr val="FF0000"/>
                </a:solidFill>
              </a:rPr>
              <a:t>medewerking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2153540" y="3753517"/>
            <a:ext cx="1991171" cy="1055332"/>
          </a:xfrm>
          <a:prstGeom prst="ellipse">
            <a:avLst/>
          </a:prstGeom>
          <a:noFill/>
          <a:ln w="28575"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>
            <a:off x="7930497" y="4551759"/>
            <a:ext cx="341832" cy="4560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6970113" y="5026479"/>
            <a:ext cx="26044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= TAAK GERICHTE RELATIE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FB0EF3-1F3F-4B88-B611-F86A9B1B18AB}" type="datetime1">
              <a:rPr lang="nl-NL" smtClean="0"/>
              <a:t>22-6-2022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92246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79529" y="1842565"/>
            <a:ext cx="897624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2800" dirty="0" err="1"/>
              <a:t>Verzet</a:t>
            </a:r>
            <a:r>
              <a:rPr lang="fr-BE" sz="2800" dirty="0"/>
              <a:t> </a:t>
            </a:r>
            <a:r>
              <a:rPr lang="fr-BE" sz="2800" dirty="0" err="1"/>
              <a:t>breken</a:t>
            </a:r>
            <a:r>
              <a:rPr lang="fr-BE" sz="2800" dirty="0"/>
              <a:t> </a:t>
            </a:r>
            <a:r>
              <a:rPr lang="fr-BE" sz="2800" dirty="0" err="1"/>
              <a:t>doe</a:t>
            </a:r>
            <a:r>
              <a:rPr lang="fr-BE" sz="2800" dirty="0"/>
              <a:t> je niet </a:t>
            </a:r>
            <a:r>
              <a:rPr lang="fr-BE" sz="2800" dirty="0" err="1"/>
              <a:t>door</a:t>
            </a:r>
            <a:r>
              <a:rPr lang="fr-BE" sz="2800" dirty="0"/>
              <a:t> </a:t>
            </a:r>
            <a:r>
              <a:rPr lang="fr-BE" sz="2800" dirty="0" err="1"/>
              <a:t>aan</a:t>
            </a:r>
            <a:r>
              <a:rPr lang="fr-BE" sz="2800" dirty="0"/>
              <a:t> te </a:t>
            </a:r>
            <a:r>
              <a:rPr lang="fr-BE" sz="2800" dirty="0" err="1"/>
              <a:t>vallen</a:t>
            </a:r>
            <a:r>
              <a:rPr lang="fr-BE" sz="2800" dirty="0" err="1">
                <a:sym typeface="Wingdings" panose="05000000000000000000" pitchFamily="2" charset="2"/>
              </a:rPr>
              <a:t></a:t>
            </a:r>
            <a:r>
              <a:rPr lang="fr-BE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informatie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379529" y="2806816"/>
            <a:ext cx="819096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2800" dirty="0" err="1"/>
              <a:t>Zwijgen</a:t>
            </a:r>
            <a:r>
              <a:rPr lang="fr-BE" sz="2800" dirty="0"/>
              <a:t> </a:t>
            </a:r>
            <a:r>
              <a:rPr lang="fr-BE" sz="2800" dirty="0" err="1"/>
              <a:t>is</a:t>
            </a:r>
            <a:r>
              <a:rPr lang="fr-BE" sz="2800" dirty="0"/>
              <a:t> </a:t>
            </a:r>
            <a:r>
              <a:rPr lang="fr-BE" sz="2800" dirty="0" err="1"/>
              <a:t>zilver</a:t>
            </a:r>
            <a:r>
              <a:rPr lang="fr-BE" sz="2800" dirty="0"/>
              <a:t>, </a:t>
            </a:r>
            <a:r>
              <a:rPr lang="fr-BE" sz="2800" dirty="0" err="1"/>
              <a:t>vragen</a:t>
            </a:r>
            <a:r>
              <a:rPr lang="fr-BE" sz="2800" dirty="0"/>
              <a:t> </a:t>
            </a:r>
            <a:r>
              <a:rPr lang="fr-BE" sz="2800" dirty="0" err="1"/>
              <a:t>stellen</a:t>
            </a:r>
            <a:r>
              <a:rPr lang="fr-BE" sz="2800" dirty="0"/>
              <a:t> </a:t>
            </a:r>
            <a:r>
              <a:rPr lang="fr-BE" sz="2800" dirty="0" err="1"/>
              <a:t>is</a:t>
            </a:r>
            <a:r>
              <a:rPr lang="fr-BE" sz="2800" dirty="0"/>
              <a:t> </a:t>
            </a:r>
            <a:r>
              <a:rPr lang="fr-BE" sz="2800" dirty="0" err="1"/>
              <a:t>goud</a:t>
            </a:r>
            <a:r>
              <a:rPr lang="fr-BE" sz="2800" dirty="0" err="1">
                <a:sym typeface="Wingdings" panose="05000000000000000000" pitchFamily="2" charset="2"/>
              </a:rPr>
              <a:t></a:t>
            </a:r>
            <a:r>
              <a:rPr lang="fr-BE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informatie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39053" y="824011"/>
            <a:ext cx="239956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5.Resultaat:</a:t>
            </a:r>
            <a:endParaRPr lang="en-US" sz="3600" dirty="0"/>
          </a:p>
        </p:txBody>
      </p:sp>
      <p:sp>
        <p:nvSpPr>
          <p:cNvPr id="5" name="TextBox 4"/>
          <p:cNvSpPr txBox="1"/>
          <p:nvPr/>
        </p:nvSpPr>
        <p:spPr>
          <a:xfrm>
            <a:off x="1388073" y="3740776"/>
            <a:ext cx="1041535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2800" dirty="0"/>
              <a:t>Op lange </a:t>
            </a:r>
            <a:r>
              <a:rPr lang="fr-BE" sz="2800" dirty="0" err="1"/>
              <a:t>termijn</a:t>
            </a:r>
            <a:r>
              <a:rPr lang="fr-BE" sz="2800" dirty="0"/>
              <a:t> </a:t>
            </a:r>
            <a:r>
              <a:rPr lang="fr-BE" sz="2800" dirty="0" err="1"/>
              <a:t>mee</a:t>
            </a:r>
            <a:r>
              <a:rPr lang="fr-BE" sz="2800" dirty="0"/>
              <a:t>-de-</a:t>
            </a:r>
            <a:r>
              <a:rPr lang="fr-BE" sz="2800" dirty="0" err="1"/>
              <a:t>werking</a:t>
            </a:r>
            <a:r>
              <a:rPr lang="fr-BE" sz="2800" dirty="0"/>
              <a:t> (en </a:t>
            </a:r>
            <a:r>
              <a:rPr lang="fr-BE" sz="2800" dirty="0" err="1"/>
              <a:t>samenwerking</a:t>
            </a:r>
            <a:r>
              <a:rPr lang="fr-BE" sz="2800" dirty="0"/>
              <a:t>)</a:t>
            </a:r>
            <a:r>
              <a:rPr lang="fr-BE" sz="2800" dirty="0">
                <a:sym typeface="Wingdings" panose="05000000000000000000" pitchFamily="2" charset="2"/>
              </a:rPr>
              <a:t></a:t>
            </a:r>
            <a:r>
              <a:rPr lang="fr-BE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informatie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79529" y="4803998"/>
            <a:ext cx="857362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§"/>
            </a:pPr>
            <a:r>
              <a:rPr lang="fr-BE" sz="2800" dirty="0"/>
              <a:t>Op- en </a:t>
            </a:r>
            <a:r>
              <a:rPr lang="fr-BE" sz="2800" dirty="0" err="1"/>
              <a:t>bouwen</a:t>
            </a:r>
            <a:r>
              <a:rPr lang="fr-BE" sz="2800" dirty="0"/>
              <a:t> </a:t>
            </a:r>
            <a:r>
              <a:rPr lang="fr-BE" sz="2800" dirty="0" err="1"/>
              <a:t>aan</a:t>
            </a:r>
            <a:r>
              <a:rPr lang="fr-BE" sz="2800" dirty="0"/>
              <a:t> </a:t>
            </a:r>
            <a:r>
              <a:rPr lang="fr-BE" sz="2800" dirty="0" err="1"/>
              <a:t>een</a:t>
            </a:r>
            <a:r>
              <a:rPr lang="fr-BE" sz="2800" dirty="0"/>
              <a:t> </a:t>
            </a:r>
            <a:r>
              <a:rPr lang="fr-BE" sz="2800" dirty="0" err="1"/>
              <a:t>relatie</a:t>
            </a:r>
            <a:r>
              <a:rPr lang="fr-BE" sz="2800" dirty="0"/>
              <a:t> (=</a:t>
            </a:r>
            <a:r>
              <a:rPr lang="fr-BE" sz="2800" dirty="0" err="1"/>
              <a:t>status</a:t>
            </a:r>
            <a:r>
              <a:rPr lang="fr-BE" sz="2800" dirty="0"/>
              <a:t>)</a:t>
            </a:r>
            <a:r>
              <a:rPr lang="fr-BE" sz="2800" dirty="0">
                <a:sym typeface="Wingdings" panose="05000000000000000000" pitchFamily="2" charset="2"/>
              </a:rPr>
              <a:t></a:t>
            </a:r>
            <a:r>
              <a:rPr lang="fr-BE" sz="2800" dirty="0" err="1">
                <a:solidFill>
                  <a:srgbClr val="FF0000"/>
                </a:solidFill>
                <a:sym typeface="Wingdings" panose="05000000000000000000" pitchFamily="2" charset="2"/>
              </a:rPr>
              <a:t>humaniteit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E783E-8211-4ED6-8B95-2CC9EDCD1D5A}" type="datetime1">
              <a:rPr lang="nl-NL" smtClean="0"/>
              <a:t>22-6-2022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862686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9053" y="824011"/>
            <a:ext cx="936314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6.Methodiek: </a:t>
            </a:r>
            <a:r>
              <a:rPr lang="fr-BE" sz="3600" dirty="0" err="1"/>
              <a:t>Hoe</a:t>
            </a:r>
            <a:r>
              <a:rPr lang="fr-BE" sz="3600" dirty="0"/>
              <a:t> </a:t>
            </a:r>
            <a:r>
              <a:rPr lang="fr-BE" sz="3600" dirty="0" err="1"/>
              <a:t>stelt</a:t>
            </a:r>
            <a:r>
              <a:rPr lang="fr-BE" sz="3600" dirty="0"/>
              <a:t> men </a:t>
            </a:r>
            <a:r>
              <a:rPr lang="fr-BE" sz="3600" dirty="0" err="1"/>
              <a:t>bescheiden</a:t>
            </a:r>
            <a:r>
              <a:rPr lang="fr-BE" sz="3600" dirty="0"/>
              <a:t> </a:t>
            </a:r>
            <a:r>
              <a:rPr lang="fr-BE" sz="3600" dirty="0" err="1"/>
              <a:t>vragen</a:t>
            </a:r>
            <a:r>
              <a:rPr lang="fr-BE" sz="3600" dirty="0"/>
              <a:t> ?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039053" y="3958152"/>
            <a:ext cx="688624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Bescheiden</a:t>
            </a:r>
            <a:r>
              <a:rPr lang="fr-BE" sz="2000" dirty="0"/>
              <a:t> </a:t>
            </a:r>
            <a:r>
              <a:rPr lang="fr-BE" sz="2000" dirty="0" err="1"/>
              <a:t>vragen</a:t>
            </a:r>
            <a:r>
              <a:rPr lang="fr-BE" sz="2000" dirty="0"/>
              <a:t> ≠ </a:t>
            </a:r>
            <a:r>
              <a:rPr lang="fr-BE" sz="2000" dirty="0" err="1"/>
              <a:t>suggestieve</a:t>
            </a:r>
            <a:r>
              <a:rPr lang="fr-BE" sz="2000" dirty="0"/>
              <a:t>, </a:t>
            </a:r>
            <a:r>
              <a:rPr lang="fr-BE" sz="2000" dirty="0" err="1"/>
              <a:t>pijnlijke</a:t>
            </a:r>
            <a:r>
              <a:rPr lang="fr-BE" sz="2000" dirty="0"/>
              <a:t> </a:t>
            </a:r>
            <a:r>
              <a:rPr lang="fr-BE" sz="2000" dirty="0" err="1"/>
              <a:t>vragen</a:t>
            </a:r>
            <a:r>
              <a:rPr lang="fr-BE" sz="2000" dirty="0"/>
              <a:t> of </a:t>
            </a:r>
            <a:r>
              <a:rPr lang="fr-BE" sz="2000" dirty="0" err="1"/>
              <a:t>aannames</a:t>
            </a:r>
            <a:r>
              <a:rPr lang="fr-BE" sz="2000" dirty="0"/>
              <a:t> »</a:t>
            </a:r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1039053" y="2364495"/>
            <a:ext cx="92929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/>
              <a:t>Attitude </a:t>
            </a:r>
            <a:r>
              <a:rPr lang="fr-BE" sz="2000" dirty="0" err="1"/>
              <a:t>moet</a:t>
            </a:r>
            <a:r>
              <a:rPr lang="fr-BE" sz="2000" dirty="0"/>
              <a:t> </a:t>
            </a:r>
            <a:r>
              <a:rPr lang="fr-BE" sz="2000" dirty="0" err="1"/>
              <a:t>onwetendheid</a:t>
            </a:r>
            <a:r>
              <a:rPr lang="fr-BE" sz="2000" dirty="0"/>
              <a:t> en </a:t>
            </a:r>
            <a:r>
              <a:rPr lang="fr-BE" sz="2000" dirty="0" err="1"/>
              <a:t>nieuwsgierig</a:t>
            </a:r>
            <a:r>
              <a:rPr lang="fr-BE" sz="2000" dirty="0"/>
              <a:t> </a:t>
            </a:r>
            <a:r>
              <a:rPr lang="fr-BE" sz="2000" dirty="0" err="1"/>
              <a:t>zijn</a:t>
            </a:r>
            <a:r>
              <a:rPr lang="fr-BE" sz="2000" dirty="0"/>
              <a:t> = </a:t>
            </a:r>
            <a:r>
              <a:rPr lang="fr-BE" sz="2000" dirty="0" err="1"/>
              <a:t>blijk</a:t>
            </a:r>
            <a:r>
              <a:rPr lang="fr-BE" sz="2000" dirty="0"/>
              <a:t> van </a:t>
            </a:r>
            <a:r>
              <a:rPr lang="fr-BE" sz="2000" dirty="0" err="1">
                <a:solidFill>
                  <a:srgbClr val="FF0000"/>
                </a:solidFill>
              </a:rPr>
              <a:t>betrokkenheid</a:t>
            </a:r>
            <a:r>
              <a:rPr lang="fr-BE" sz="2000" dirty="0"/>
              <a:t> (GOOD COP)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1039053" y="1817391"/>
            <a:ext cx="872373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Bescheiden</a:t>
            </a:r>
            <a:r>
              <a:rPr lang="fr-BE" sz="2000" dirty="0"/>
              <a:t> </a:t>
            </a:r>
            <a:r>
              <a:rPr lang="fr-BE" sz="2000" dirty="0" err="1"/>
              <a:t>vragen</a:t>
            </a:r>
            <a:r>
              <a:rPr lang="fr-BE" sz="2000" dirty="0"/>
              <a:t> </a:t>
            </a:r>
            <a:r>
              <a:rPr lang="fr-BE" sz="2000" dirty="0" err="1">
                <a:solidFill>
                  <a:srgbClr val="FF0000"/>
                </a:solidFill>
              </a:rPr>
              <a:t>gaan</a:t>
            </a:r>
            <a:r>
              <a:rPr lang="fr-BE" sz="2000" dirty="0">
                <a:solidFill>
                  <a:srgbClr val="FF0000"/>
                </a:solidFill>
              </a:rPr>
              <a:t> </a:t>
            </a:r>
            <a:r>
              <a:rPr lang="fr-BE" sz="2000" dirty="0" err="1">
                <a:solidFill>
                  <a:srgbClr val="FF0000"/>
                </a:solidFill>
              </a:rPr>
              <a:t>dieper</a:t>
            </a:r>
            <a:r>
              <a:rPr lang="fr-BE" sz="2000" dirty="0">
                <a:solidFill>
                  <a:srgbClr val="FF0000"/>
                </a:solidFill>
              </a:rPr>
              <a:t> </a:t>
            </a:r>
            <a:r>
              <a:rPr lang="fr-BE" sz="2000" dirty="0"/>
              <a:t>dan </a:t>
            </a:r>
            <a:r>
              <a:rPr lang="fr-BE" sz="2000" dirty="0" err="1"/>
              <a:t>gewone</a:t>
            </a:r>
            <a:r>
              <a:rPr lang="fr-BE" sz="2000" dirty="0"/>
              <a:t> </a:t>
            </a:r>
            <a:r>
              <a:rPr lang="fr-BE" sz="2000" dirty="0" err="1"/>
              <a:t>vragen</a:t>
            </a:r>
            <a:r>
              <a:rPr lang="fr-BE" sz="2000" dirty="0"/>
              <a:t> </a:t>
            </a:r>
            <a:r>
              <a:rPr lang="fr-BE" sz="1400" dirty="0"/>
              <a:t>(</a:t>
            </a:r>
            <a:r>
              <a:rPr lang="fr-BE" sz="1400" i="1" dirty="0" err="1"/>
              <a:t>Hoe</a:t>
            </a:r>
            <a:r>
              <a:rPr lang="fr-BE" sz="1400" i="1" dirty="0"/>
              <a:t> </a:t>
            </a:r>
            <a:r>
              <a:rPr lang="fr-BE" sz="1400" i="1" dirty="0" err="1"/>
              <a:t>gaat</a:t>
            </a:r>
            <a:r>
              <a:rPr lang="fr-BE" sz="1400" i="1" dirty="0"/>
              <a:t> het met U ? Of </a:t>
            </a:r>
            <a:r>
              <a:rPr lang="fr-BE" sz="1400" i="1" dirty="0" err="1"/>
              <a:t>Hoe</a:t>
            </a:r>
            <a:r>
              <a:rPr lang="fr-BE" sz="1400" i="1" dirty="0"/>
              <a:t> </a:t>
            </a:r>
            <a:r>
              <a:rPr lang="fr-BE" sz="1400" i="1" dirty="0" err="1"/>
              <a:t>is’t</a:t>
            </a:r>
            <a:r>
              <a:rPr lang="fr-BE" sz="1400" i="1" dirty="0"/>
              <a:t> </a:t>
            </a:r>
            <a:r>
              <a:rPr lang="fr-BE" sz="1400" i="1" dirty="0" err="1"/>
              <a:t>ermee</a:t>
            </a:r>
            <a:r>
              <a:rPr lang="fr-BE" sz="1400" i="1" dirty="0"/>
              <a:t> ? </a:t>
            </a:r>
            <a:r>
              <a:rPr lang="fr-BE" sz="1400" dirty="0"/>
              <a:t>)</a:t>
            </a:r>
            <a:endParaRPr lang="en-US" sz="1400" dirty="0"/>
          </a:p>
        </p:txBody>
      </p:sp>
      <p:sp>
        <p:nvSpPr>
          <p:cNvPr id="6" name="TextBox 5"/>
          <p:cNvSpPr txBox="1"/>
          <p:nvPr/>
        </p:nvSpPr>
        <p:spPr>
          <a:xfrm>
            <a:off x="1039053" y="3458703"/>
            <a:ext cx="533703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Welke</a:t>
            </a:r>
            <a:r>
              <a:rPr lang="fr-BE" sz="2000" dirty="0"/>
              <a:t> </a:t>
            </a:r>
            <a:r>
              <a:rPr lang="fr-BE" sz="2000" dirty="0" err="1"/>
              <a:t>bescheiden</a:t>
            </a:r>
            <a:r>
              <a:rPr lang="fr-BE" sz="2000" dirty="0"/>
              <a:t> </a:t>
            </a:r>
            <a:r>
              <a:rPr lang="fr-BE" sz="2000" dirty="0" err="1"/>
              <a:t>vragen</a:t>
            </a:r>
            <a:r>
              <a:rPr lang="fr-BE" sz="2000" dirty="0"/>
              <a:t> </a:t>
            </a:r>
            <a:r>
              <a:rPr lang="fr-BE" sz="2000" dirty="0" err="1"/>
              <a:t>hangt</a:t>
            </a:r>
            <a:r>
              <a:rPr lang="fr-BE" sz="2000" dirty="0"/>
              <a:t> </a:t>
            </a:r>
            <a:r>
              <a:rPr lang="fr-BE" sz="2000" dirty="0" err="1"/>
              <a:t>af</a:t>
            </a:r>
            <a:r>
              <a:rPr lang="fr-BE" sz="2000" dirty="0"/>
              <a:t> van </a:t>
            </a:r>
            <a:r>
              <a:rPr lang="fr-BE" sz="2000" dirty="0">
                <a:solidFill>
                  <a:srgbClr val="FF0000"/>
                </a:solidFill>
              </a:rPr>
              <a:t>de </a:t>
            </a:r>
            <a:r>
              <a:rPr lang="fr-BE" sz="2000" dirty="0" err="1">
                <a:solidFill>
                  <a:srgbClr val="FF0000"/>
                </a:solidFill>
              </a:rPr>
              <a:t>context</a:t>
            </a:r>
            <a:endParaRPr lang="en-US" sz="2000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039053" y="2911599"/>
            <a:ext cx="655615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Belangrijkste</a:t>
            </a:r>
            <a:r>
              <a:rPr lang="fr-BE" sz="2000" dirty="0"/>
              <a:t> </a:t>
            </a:r>
            <a:r>
              <a:rPr lang="fr-BE" sz="2000" dirty="0" err="1"/>
              <a:t>doel</a:t>
            </a:r>
            <a:r>
              <a:rPr lang="fr-BE" sz="2000" dirty="0"/>
              <a:t> = </a:t>
            </a:r>
            <a:r>
              <a:rPr lang="fr-BE" sz="2000" dirty="0" err="1"/>
              <a:t>opbouwen</a:t>
            </a:r>
            <a:r>
              <a:rPr lang="fr-BE" sz="2000" dirty="0"/>
              <a:t> van </a:t>
            </a:r>
            <a:r>
              <a:rPr lang="fr-BE" sz="2000" dirty="0" err="1"/>
              <a:t>een</a:t>
            </a:r>
            <a:r>
              <a:rPr lang="fr-BE" sz="2000" dirty="0"/>
              <a:t> « </a:t>
            </a:r>
            <a:r>
              <a:rPr lang="fr-BE" sz="2000" dirty="0" err="1">
                <a:solidFill>
                  <a:srgbClr val="FF0000"/>
                </a:solidFill>
              </a:rPr>
              <a:t>vertrouwensband</a:t>
            </a:r>
            <a:r>
              <a:rPr lang="fr-BE" sz="2000" dirty="0"/>
              <a:t> »</a:t>
            </a:r>
            <a:endParaRPr lang="en-US" sz="2000" dirty="0"/>
          </a:p>
        </p:txBody>
      </p:sp>
      <p:sp>
        <p:nvSpPr>
          <p:cNvPr id="8" name="TextBox 7"/>
          <p:cNvSpPr txBox="1"/>
          <p:nvPr/>
        </p:nvSpPr>
        <p:spPr>
          <a:xfrm>
            <a:off x="572568" y="5124279"/>
            <a:ext cx="1115728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/>
              <a:t>FEIT:</a:t>
            </a:r>
            <a:r>
              <a:rPr lang="en-US" dirty="0"/>
              <a:t> </a:t>
            </a:r>
            <a:r>
              <a:rPr lang="en-US" dirty="0" err="1"/>
              <a:t>Onze</a:t>
            </a:r>
            <a:r>
              <a:rPr lang="en-US" dirty="0"/>
              <a:t> </a:t>
            </a:r>
            <a:r>
              <a:rPr lang="en-US" dirty="0" err="1"/>
              <a:t>gesprekspartner</a:t>
            </a:r>
            <a:r>
              <a:rPr lang="en-US" dirty="0"/>
              <a:t> </a:t>
            </a:r>
            <a:r>
              <a:rPr lang="en-US" dirty="0" err="1"/>
              <a:t>schat</a:t>
            </a:r>
            <a:r>
              <a:rPr lang="en-US" dirty="0"/>
              <a:t> je mate van </a:t>
            </a:r>
            <a:r>
              <a:rPr lang="en-US" dirty="0" err="1"/>
              <a:t>interesse</a:t>
            </a:r>
            <a:r>
              <a:rPr lang="en-US" dirty="0"/>
              <a:t> </a:t>
            </a:r>
            <a:r>
              <a:rPr lang="en-US" dirty="0" err="1"/>
              <a:t>vooral</a:t>
            </a:r>
            <a:r>
              <a:rPr lang="en-US" dirty="0"/>
              <a:t> in op basis van </a:t>
            </a:r>
            <a:r>
              <a:rPr lang="en-US" dirty="0" err="1"/>
              <a:t>welke</a:t>
            </a:r>
            <a:r>
              <a:rPr lang="en-US" dirty="0"/>
              <a:t> </a:t>
            </a:r>
            <a:r>
              <a:rPr lang="en-US" dirty="0" err="1"/>
              <a:t>vragen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vervolgvragen</a:t>
            </a:r>
            <a:r>
              <a:rPr lang="en-US" dirty="0"/>
              <a:t> je </a:t>
            </a:r>
            <a:r>
              <a:rPr lang="en-US" dirty="0" err="1"/>
              <a:t>stelt</a:t>
            </a:r>
            <a:r>
              <a:rPr lang="en-US" dirty="0"/>
              <a:t> !</a:t>
            </a:r>
          </a:p>
          <a:p>
            <a:r>
              <a:rPr lang="en-US" dirty="0"/>
              <a:t>= </a:t>
            </a:r>
            <a:r>
              <a:rPr lang="en-US" dirty="0" err="1"/>
              <a:t>rituele</a:t>
            </a:r>
            <a:r>
              <a:rPr lang="en-US" dirty="0"/>
              <a:t> </a:t>
            </a:r>
            <a:r>
              <a:rPr lang="en-US" dirty="0" err="1"/>
              <a:t>dans</a:t>
            </a:r>
            <a:r>
              <a:rPr lang="en-US" dirty="0"/>
              <a:t> van </a:t>
            </a:r>
            <a:r>
              <a:rPr lang="en-US" dirty="0" err="1"/>
              <a:t>individuen</a:t>
            </a:r>
            <a:r>
              <a:rPr lang="en-US" dirty="0"/>
              <a:t> die </a:t>
            </a:r>
            <a:r>
              <a:rPr lang="en-US" dirty="0" err="1"/>
              <a:t>een</a:t>
            </a:r>
            <a:r>
              <a:rPr lang="en-US" dirty="0"/>
              <a:t> </a:t>
            </a:r>
            <a:r>
              <a:rPr lang="en-US" dirty="0" err="1"/>
              <a:t>gesprek</a:t>
            </a:r>
            <a:r>
              <a:rPr lang="en-US" dirty="0"/>
              <a:t> </a:t>
            </a:r>
            <a:r>
              <a:rPr lang="en-US" dirty="0" err="1"/>
              <a:t>starten</a:t>
            </a:r>
            <a:r>
              <a:rPr lang="en-US" dirty="0"/>
              <a:t>.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A0429D-70B2-4E98-B6AC-A38E572F5A31}" type="datetime1">
              <a:rPr lang="nl-NL" smtClean="0"/>
              <a:t>22-6-2022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685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2302" y="849648"/>
            <a:ext cx="108611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 err="1"/>
              <a:t>Openings</a:t>
            </a:r>
            <a:r>
              <a:rPr lang="fr-BE" sz="3600" dirty="0"/>
              <a:t>-en </a:t>
            </a:r>
            <a:r>
              <a:rPr lang="fr-BE" sz="3600" dirty="0" err="1"/>
              <a:t>aanmoedigende</a:t>
            </a:r>
            <a:r>
              <a:rPr lang="fr-BE" sz="3600" dirty="0"/>
              <a:t> </a:t>
            </a:r>
            <a:r>
              <a:rPr lang="fr-BE" sz="3600" dirty="0" err="1"/>
              <a:t>vragen</a:t>
            </a:r>
            <a:r>
              <a:rPr lang="fr-BE" sz="3600" dirty="0"/>
              <a:t> die </a:t>
            </a:r>
            <a:r>
              <a:rPr lang="fr-BE" sz="3600" dirty="0" err="1"/>
              <a:t>bescheiden</a:t>
            </a:r>
            <a:r>
              <a:rPr lang="fr-BE" sz="3600" dirty="0"/>
              <a:t> </a:t>
            </a:r>
            <a:r>
              <a:rPr lang="fr-BE" sz="3600" dirty="0" err="1"/>
              <a:t>zijn</a:t>
            </a:r>
            <a:r>
              <a:rPr lang="fr-BE" sz="3600" dirty="0"/>
              <a:t>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230594" y="1828800"/>
            <a:ext cx="3918189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Waar</a:t>
            </a:r>
            <a:r>
              <a:rPr lang="en-US" dirty="0"/>
              <a:t> ben je </a:t>
            </a:r>
            <a:r>
              <a:rPr lang="en-US" dirty="0" err="1"/>
              <a:t>mee</a:t>
            </a:r>
            <a:r>
              <a:rPr lang="en-US" dirty="0"/>
              <a:t> </a:t>
            </a:r>
            <a:r>
              <a:rPr lang="en-US" dirty="0" err="1"/>
              <a:t>bezig</a:t>
            </a:r>
            <a:r>
              <a:rPr lang="en-US" dirty="0"/>
              <a:t> ?</a:t>
            </a:r>
          </a:p>
          <a:p>
            <a:r>
              <a:rPr lang="en-US" dirty="0">
                <a:solidFill>
                  <a:srgbClr val="FF0000"/>
                </a:solidFill>
              </a:rPr>
              <a:t>Wat</a:t>
            </a:r>
            <a:r>
              <a:rPr lang="en-US" dirty="0"/>
              <a:t> </a:t>
            </a:r>
            <a:r>
              <a:rPr lang="en-US" dirty="0" err="1"/>
              <a:t>brengt</a:t>
            </a:r>
            <a:r>
              <a:rPr lang="en-US" dirty="0"/>
              <a:t> </a:t>
            </a:r>
            <a:r>
              <a:rPr lang="en-US" dirty="0" err="1"/>
              <a:t>jou</a:t>
            </a:r>
            <a:r>
              <a:rPr lang="en-US" dirty="0"/>
              <a:t> </a:t>
            </a:r>
            <a:r>
              <a:rPr lang="en-US" dirty="0" err="1"/>
              <a:t>hierheen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0000"/>
                </a:solidFill>
              </a:rPr>
              <a:t>Ga</a:t>
            </a:r>
            <a:r>
              <a:rPr lang="en-US" dirty="0"/>
              <a:t> </a:t>
            </a:r>
            <a:r>
              <a:rPr lang="en-US" dirty="0" err="1"/>
              <a:t>daar</a:t>
            </a:r>
            <a:r>
              <a:rPr lang="en-US" dirty="0"/>
              <a:t> </a:t>
            </a:r>
            <a:r>
              <a:rPr lang="en-US" dirty="0" err="1"/>
              <a:t>gerust</a:t>
            </a:r>
            <a:r>
              <a:rPr lang="en-US" dirty="0"/>
              <a:t> even </a:t>
            </a:r>
            <a:r>
              <a:rPr lang="en-US" dirty="0" err="1"/>
              <a:t>verder</a:t>
            </a:r>
            <a:r>
              <a:rPr lang="en-US" dirty="0"/>
              <a:t> op in…</a:t>
            </a:r>
          </a:p>
          <a:p>
            <a:r>
              <a:rPr lang="en-US" dirty="0" err="1">
                <a:solidFill>
                  <a:srgbClr val="FF0000"/>
                </a:solidFill>
              </a:rPr>
              <a:t>Vertel</a:t>
            </a:r>
            <a:r>
              <a:rPr lang="en-US" dirty="0">
                <a:solidFill>
                  <a:srgbClr val="FF0000"/>
                </a:solidFill>
              </a:rPr>
              <a:t> me </a:t>
            </a:r>
            <a:r>
              <a:rPr lang="en-US" dirty="0" err="1"/>
              <a:t>daar</a:t>
            </a:r>
            <a:r>
              <a:rPr lang="en-US" dirty="0"/>
              <a:t> (</a:t>
            </a:r>
            <a:r>
              <a:rPr lang="en-US" dirty="0" err="1"/>
              <a:t>graag</a:t>
            </a:r>
            <a:r>
              <a:rPr lang="en-US" dirty="0"/>
              <a:t>) wat </a:t>
            </a:r>
            <a:r>
              <a:rPr lang="en-US" dirty="0" err="1"/>
              <a:t>meer</a:t>
            </a:r>
            <a:r>
              <a:rPr lang="en-US" dirty="0"/>
              <a:t> over….</a:t>
            </a:r>
          </a:p>
          <a:p>
            <a:r>
              <a:rPr lang="en-US" dirty="0">
                <a:solidFill>
                  <a:srgbClr val="FF0000"/>
                </a:solidFill>
              </a:rPr>
              <a:t>Wat</a:t>
            </a:r>
            <a:r>
              <a:rPr lang="en-US" dirty="0"/>
              <a:t> is </a:t>
            </a:r>
            <a:r>
              <a:rPr lang="en-US" dirty="0" err="1"/>
              <a:t>er</a:t>
            </a:r>
            <a:r>
              <a:rPr lang="en-US" dirty="0"/>
              <a:t> </a:t>
            </a:r>
            <a:r>
              <a:rPr lang="en-US" dirty="0" err="1"/>
              <a:t>gebeurd</a:t>
            </a:r>
            <a:r>
              <a:rPr lang="en-US" dirty="0"/>
              <a:t> ?</a:t>
            </a:r>
          </a:p>
          <a:p>
            <a:r>
              <a:rPr lang="en-US" dirty="0">
                <a:solidFill>
                  <a:srgbClr val="FF0000"/>
                </a:solidFill>
              </a:rPr>
              <a:t>Hoe</a:t>
            </a:r>
            <a:r>
              <a:rPr lang="en-US" dirty="0"/>
              <a:t> is </a:t>
            </a:r>
            <a:r>
              <a:rPr lang="en-US" dirty="0" err="1"/>
              <a:t>dit</a:t>
            </a:r>
            <a:r>
              <a:rPr lang="en-US" dirty="0"/>
              <a:t> project </a:t>
            </a:r>
            <a:r>
              <a:rPr lang="en-US" dirty="0" err="1"/>
              <a:t>gelopen</a:t>
            </a:r>
            <a:r>
              <a:rPr lang="en-US" dirty="0"/>
              <a:t>?</a:t>
            </a:r>
          </a:p>
          <a:p>
            <a:r>
              <a:rPr lang="en-US" dirty="0">
                <a:solidFill>
                  <a:srgbClr val="FF0000"/>
                </a:solidFill>
              </a:rPr>
              <a:t>Hoe</a:t>
            </a:r>
            <a:r>
              <a:rPr lang="en-US" dirty="0"/>
              <a:t> </a:t>
            </a:r>
            <a:r>
              <a:rPr lang="en-US" dirty="0" err="1"/>
              <a:t>vond</a:t>
            </a:r>
            <a:r>
              <a:rPr lang="en-US" dirty="0"/>
              <a:t> je </a:t>
            </a:r>
            <a:r>
              <a:rPr lang="en-US" dirty="0" err="1"/>
              <a:t>dit</a:t>
            </a:r>
            <a:r>
              <a:rPr lang="en-US" dirty="0"/>
              <a:t> project </a:t>
            </a:r>
            <a:r>
              <a:rPr lang="en-US" dirty="0" err="1"/>
              <a:t>gaan</a:t>
            </a:r>
            <a:r>
              <a:rPr lang="en-US" dirty="0"/>
              <a:t> ?</a:t>
            </a:r>
          </a:p>
          <a:p>
            <a:r>
              <a:rPr lang="en-US" dirty="0">
                <a:solidFill>
                  <a:srgbClr val="FF0000"/>
                </a:solidFill>
              </a:rPr>
              <a:t>Wat</a:t>
            </a:r>
            <a:r>
              <a:rPr lang="en-US" dirty="0"/>
              <a:t> </a:t>
            </a:r>
            <a:r>
              <a:rPr lang="en-US" dirty="0" err="1"/>
              <a:t>maakt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je </a:t>
            </a:r>
            <a:r>
              <a:rPr lang="en-US" dirty="0" err="1"/>
              <a:t>daar</a:t>
            </a:r>
            <a:r>
              <a:rPr lang="en-US" dirty="0"/>
              <a:t> zo over </a:t>
            </a:r>
            <a:r>
              <a:rPr lang="en-US" dirty="0" err="1"/>
              <a:t>denkt</a:t>
            </a:r>
            <a:r>
              <a:rPr lang="en-US" dirty="0"/>
              <a:t> ?</a:t>
            </a:r>
          </a:p>
          <a:p>
            <a:r>
              <a:rPr lang="en-US" dirty="0">
                <a:solidFill>
                  <a:srgbClr val="FF0000"/>
                </a:solidFill>
              </a:rPr>
              <a:t>Wat </a:t>
            </a:r>
            <a:r>
              <a:rPr lang="en-US" dirty="0"/>
              <a:t>is de </a:t>
            </a:r>
            <a:r>
              <a:rPr lang="en-US" dirty="0" err="1"/>
              <a:t>reden</a:t>
            </a:r>
            <a:r>
              <a:rPr lang="en-US" dirty="0"/>
              <a:t> </a:t>
            </a:r>
            <a:r>
              <a:rPr lang="en-US" dirty="0" err="1"/>
              <a:t>dat</a:t>
            </a:r>
            <a:r>
              <a:rPr lang="en-US" dirty="0"/>
              <a:t> je </a:t>
            </a:r>
            <a:r>
              <a:rPr lang="en-US" dirty="0" err="1"/>
              <a:t>dit</a:t>
            </a:r>
            <a:r>
              <a:rPr lang="en-US" dirty="0"/>
              <a:t> </a:t>
            </a:r>
            <a:r>
              <a:rPr lang="en-US" dirty="0" err="1"/>
              <a:t>zegt</a:t>
            </a:r>
            <a:r>
              <a:rPr lang="en-US" dirty="0"/>
              <a:t> ?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73368" y="1828800"/>
            <a:ext cx="4887556" cy="32316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KENMERK VAN DEZE VRAGEN=</a:t>
            </a:r>
          </a:p>
          <a:p>
            <a:endParaRPr lang="en-US" dirty="0"/>
          </a:p>
          <a:p>
            <a:r>
              <a:rPr lang="en-US" sz="2400" dirty="0"/>
              <a:t>OPEN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een</a:t>
            </a:r>
            <a:r>
              <a:rPr lang="en-US" sz="2400" dirty="0"/>
              <a:t> </a:t>
            </a:r>
            <a:r>
              <a:rPr lang="en-US" sz="2400" dirty="0" err="1"/>
              <a:t>uitnodiging</a:t>
            </a:r>
            <a:r>
              <a:rPr lang="en-US" sz="2400" dirty="0"/>
              <a:t> om </a:t>
            </a:r>
            <a:r>
              <a:rPr lang="en-US" sz="2400" dirty="0" err="1"/>
              <a:t>te</a:t>
            </a:r>
            <a:r>
              <a:rPr lang="en-US" sz="2400" dirty="0"/>
              <a:t> </a:t>
            </a:r>
            <a:r>
              <a:rPr lang="en-US" sz="2400" dirty="0" err="1"/>
              <a:t>gaan</a:t>
            </a:r>
            <a:endParaRPr lang="en-US" sz="2400" dirty="0"/>
          </a:p>
          <a:p>
            <a:r>
              <a:rPr lang="en-US" sz="2400" dirty="0" err="1"/>
              <a:t>vertellen</a:t>
            </a:r>
            <a:r>
              <a:rPr lang="en-US" sz="2400" dirty="0"/>
              <a:t> </a:t>
            </a:r>
            <a:r>
              <a:rPr lang="en-US" sz="2400" dirty="0" err="1"/>
              <a:t>zonder</a:t>
            </a:r>
            <a:r>
              <a:rPr lang="en-US" sz="2400" dirty="0"/>
              <a:t> </a:t>
            </a:r>
            <a:r>
              <a:rPr lang="en-US" sz="2400" dirty="0" err="1"/>
              <a:t>dat</a:t>
            </a:r>
            <a:r>
              <a:rPr lang="en-US" sz="2400" dirty="0"/>
              <a:t> de </a:t>
            </a:r>
            <a:r>
              <a:rPr lang="en-US" sz="2400" dirty="0" err="1"/>
              <a:t>vragensteller</a:t>
            </a:r>
            <a:endParaRPr lang="en-US" sz="2400" dirty="0"/>
          </a:p>
          <a:p>
            <a:r>
              <a:rPr lang="en-US" sz="2400" dirty="0" err="1"/>
              <a:t>moet</a:t>
            </a:r>
            <a:r>
              <a:rPr lang="en-US" sz="2400" dirty="0"/>
              <a:t> </a:t>
            </a:r>
            <a:r>
              <a:rPr lang="en-US" sz="2400" dirty="0" err="1"/>
              <a:t>gaan</a:t>
            </a:r>
            <a:r>
              <a:rPr lang="en-US" sz="2400" dirty="0"/>
              <a:t> </a:t>
            </a:r>
            <a:r>
              <a:rPr lang="en-US" sz="2400" dirty="0" err="1"/>
              <a:t>bijsturen</a:t>
            </a:r>
            <a:r>
              <a:rPr lang="en-US" sz="2400" dirty="0"/>
              <a:t>!</a:t>
            </a:r>
          </a:p>
          <a:p>
            <a:r>
              <a:rPr lang="en-US" sz="2400" dirty="0"/>
              <a:t>= </a:t>
            </a:r>
            <a:r>
              <a:rPr lang="en-US" sz="2400" dirty="0" err="1"/>
              <a:t>een</a:t>
            </a:r>
            <a:r>
              <a:rPr lang="en-US" sz="2400" dirty="0"/>
              <a:t> </a:t>
            </a:r>
            <a:r>
              <a:rPr lang="en-US" sz="2400" dirty="0" err="1"/>
              <a:t>vrije</a:t>
            </a:r>
            <a:r>
              <a:rPr lang="en-US" sz="2400" dirty="0"/>
              <a:t> </a:t>
            </a:r>
            <a:r>
              <a:rPr lang="en-US" sz="2400" dirty="0" err="1"/>
              <a:t>communicatie</a:t>
            </a:r>
            <a:r>
              <a:rPr lang="en-US" sz="2400" dirty="0"/>
              <a:t> die </a:t>
            </a:r>
            <a:r>
              <a:rPr lang="en-US" sz="2400" dirty="0" err="1"/>
              <a:t>reflectie</a:t>
            </a:r>
            <a:endParaRPr lang="en-US" sz="2400" dirty="0"/>
          </a:p>
          <a:p>
            <a:r>
              <a:rPr lang="en-US" sz="2400" dirty="0" err="1"/>
              <a:t>toelaten</a:t>
            </a:r>
            <a:endParaRPr lang="en-US" sz="2400" dirty="0"/>
          </a:p>
          <a:p>
            <a:endParaRPr lang="en-US" sz="2400" dirty="0"/>
          </a:p>
          <a:p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1290415" y="4691122"/>
            <a:ext cx="95236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DOEL: </a:t>
            </a:r>
            <a:r>
              <a:rPr lang="en-US" dirty="0" err="1"/>
              <a:t>Betrokkenheid</a:t>
            </a:r>
            <a:r>
              <a:rPr lang="en-US" dirty="0"/>
              <a:t> </a:t>
            </a:r>
            <a:r>
              <a:rPr lang="en-US" dirty="0" err="1"/>
              <a:t>creeëren</a:t>
            </a:r>
            <a:r>
              <a:rPr lang="en-US" dirty="0"/>
              <a:t>, </a:t>
            </a:r>
            <a:r>
              <a:rPr lang="en-US" dirty="0" err="1"/>
              <a:t>vertrouwensband</a:t>
            </a:r>
            <a:r>
              <a:rPr lang="en-US" dirty="0"/>
              <a:t> </a:t>
            </a:r>
            <a:r>
              <a:rPr lang="en-US" dirty="0" err="1"/>
              <a:t>opbouwen</a:t>
            </a:r>
            <a:r>
              <a:rPr lang="en-US" dirty="0"/>
              <a:t>, heel </a:t>
            </a:r>
            <a:r>
              <a:rPr lang="en-US" dirty="0" err="1"/>
              <a:t>veel</a:t>
            </a:r>
            <a:r>
              <a:rPr lang="en-US" dirty="0"/>
              <a:t> info </a:t>
            </a:r>
            <a:r>
              <a:rPr lang="en-US" dirty="0" err="1"/>
              <a:t>ophalen</a:t>
            </a:r>
            <a:r>
              <a:rPr lang="en-US" dirty="0"/>
              <a:t> = HUMANITEIT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flipH="1">
            <a:off x="2418460" y="4968121"/>
            <a:ext cx="581114" cy="783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flipH="1">
            <a:off x="5039553" y="5014288"/>
            <a:ext cx="581114" cy="783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flipH="1">
            <a:off x="7723974" y="5014288"/>
            <a:ext cx="581114" cy="78319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848297" y="5814579"/>
            <a:ext cx="131157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Bouwheer</a:t>
            </a:r>
            <a:r>
              <a:rPr lang="en-US" dirty="0"/>
              <a:t> ?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359336" y="5826563"/>
            <a:ext cx="1165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Vakbond</a:t>
            </a:r>
            <a:r>
              <a:rPr lang="en-US" dirty="0"/>
              <a:t> 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068185" y="5797487"/>
            <a:ext cx="1484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Gefailleerde</a:t>
            </a:r>
            <a:r>
              <a:rPr lang="en-US" dirty="0"/>
              <a:t> ?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34E3F-17E6-4E80-871A-36B362EFC307}" type="datetime1">
              <a:rPr lang="nl-NL" smtClean="0"/>
              <a:t>22-6-2022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9391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632247" y="991312"/>
            <a:ext cx="832477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/>
              <a:t>TIP: Doe </a:t>
            </a:r>
            <a:r>
              <a:rPr lang="en-US" sz="5400" dirty="0" err="1"/>
              <a:t>eens</a:t>
            </a:r>
            <a:r>
              <a:rPr lang="en-US" sz="5400" dirty="0"/>
              <a:t> </a:t>
            </a:r>
            <a:r>
              <a:rPr lang="en-US" sz="5400" dirty="0" err="1"/>
              <a:t>zoals</a:t>
            </a:r>
            <a:r>
              <a:rPr lang="en-US" sz="5400" dirty="0"/>
              <a:t> Socrates:</a:t>
            </a:r>
            <a:r>
              <a:rPr lang="en-US" dirty="0"/>
              <a:t> 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119499" y="3563596"/>
            <a:ext cx="1057693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>
                <a:solidFill>
                  <a:srgbClr val="FF0000"/>
                </a:solidFill>
              </a:rPr>
              <a:t>Wees de </a:t>
            </a:r>
            <a:r>
              <a:rPr lang="en-US" sz="4800" dirty="0" err="1">
                <a:solidFill>
                  <a:srgbClr val="FF0000"/>
                </a:solidFill>
              </a:rPr>
              <a:t>vroedvrouw</a:t>
            </a:r>
            <a:r>
              <a:rPr lang="en-US" sz="4800" dirty="0">
                <a:solidFill>
                  <a:srgbClr val="FF0000"/>
                </a:solidFill>
              </a:rPr>
              <a:t> van </a:t>
            </a:r>
            <a:r>
              <a:rPr lang="en-US" sz="4800" dirty="0" err="1">
                <a:solidFill>
                  <a:srgbClr val="FF0000"/>
                </a:solidFill>
              </a:rPr>
              <a:t>hun</a:t>
            </a:r>
            <a:r>
              <a:rPr lang="en-US" sz="4800" dirty="0">
                <a:solidFill>
                  <a:srgbClr val="FF0000"/>
                </a:solidFill>
              </a:rPr>
              <a:t> </a:t>
            </a:r>
            <a:r>
              <a:rPr lang="en-US" sz="4800" dirty="0" err="1">
                <a:solidFill>
                  <a:srgbClr val="FF0000"/>
                </a:solidFill>
              </a:rPr>
              <a:t>gedachten</a:t>
            </a:r>
            <a:r>
              <a:rPr lang="en-US" sz="4800" dirty="0">
                <a:solidFill>
                  <a:srgbClr val="FF0000"/>
                </a:solidFill>
              </a:rPr>
              <a:t>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4144711" y="4930924"/>
            <a:ext cx="39517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err="1">
                <a:solidFill>
                  <a:srgbClr val="00B0F0"/>
                </a:solidFill>
              </a:rPr>
              <a:t>Gebruik</a:t>
            </a:r>
            <a:r>
              <a:rPr lang="en-US" sz="5400" dirty="0">
                <a:solidFill>
                  <a:srgbClr val="00B0F0"/>
                </a:solidFill>
              </a:rPr>
              <a:t> L.S.D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000FC-E3E1-4971-9926-6062B5A9EEE6}" type="datetime1">
              <a:rPr lang="nl-NL" smtClean="0"/>
              <a:t>22-6-2022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844976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432302" y="849648"/>
            <a:ext cx="458587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 err="1"/>
              <a:t>Vragen</a:t>
            </a:r>
            <a:r>
              <a:rPr lang="fr-BE" sz="3600" dirty="0"/>
              <a:t> die </a:t>
            </a:r>
            <a:r>
              <a:rPr lang="fr-BE" sz="3600" dirty="0" err="1"/>
              <a:t>sturend</a:t>
            </a:r>
            <a:r>
              <a:rPr lang="fr-BE" sz="3600" dirty="0"/>
              <a:t> </a:t>
            </a:r>
            <a:r>
              <a:rPr lang="fr-BE" sz="3600" dirty="0" err="1"/>
              <a:t>zijn</a:t>
            </a:r>
            <a:r>
              <a:rPr lang="fr-BE" sz="3600" dirty="0"/>
              <a:t>: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1230594" y="1828800"/>
            <a:ext cx="5257978" cy="20313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>
                <a:solidFill>
                  <a:srgbClr val="FF0000"/>
                </a:solidFill>
              </a:rPr>
              <a:t>Werd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je </a:t>
            </a:r>
            <a:r>
              <a:rPr lang="en-US" dirty="0" err="1"/>
              <a:t>daar</a:t>
            </a:r>
            <a:r>
              <a:rPr lang="en-US" dirty="0"/>
              <a:t> boos om ? (</a:t>
            </a:r>
            <a:r>
              <a:rPr lang="en-US" dirty="0" err="1"/>
              <a:t>suggestief</a:t>
            </a:r>
            <a:r>
              <a:rPr lang="en-US" dirty="0"/>
              <a:t> </a:t>
            </a:r>
            <a:r>
              <a:rPr lang="en-US" dirty="0" err="1"/>
              <a:t>en</a:t>
            </a:r>
            <a:r>
              <a:rPr lang="en-US" dirty="0"/>
              <a:t> </a:t>
            </a:r>
            <a:r>
              <a:rPr lang="en-US" dirty="0" err="1"/>
              <a:t>confronterend</a:t>
            </a:r>
            <a:r>
              <a:rPr lang="en-US" dirty="0"/>
              <a:t>)</a:t>
            </a:r>
          </a:p>
          <a:p>
            <a:r>
              <a:rPr lang="en-US" dirty="0">
                <a:solidFill>
                  <a:srgbClr val="FF0000"/>
                </a:solidFill>
              </a:rPr>
              <a:t>Hoe </a:t>
            </a:r>
            <a:r>
              <a:rPr lang="en-US" dirty="0" err="1"/>
              <a:t>voelde</a:t>
            </a:r>
            <a:r>
              <a:rPr lang="en-US" dirty="0"/>
              <a:t> je </a:t>
            </a:r>
            <a:r>
              <a:rPr lang="en-US" dirty="0" err="1"/>
              <a:t>daarbij</a:t>
            </a:r>
            <a:r>
              <a:rPr lang="en-US" dirty="0"/>
              <a:t> ?</a:t>
            </a:r>
          </a:p>
          <a:p>
            <a:r>
              <a:rPr lang="en-US" dirty="0" err="1">
                <a:solidFill>
                  <a:srgbClr val="FF0000"/>
                </a:solidFill>
              </a:rPr>
              <a:t>Waarom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denk</a:t>
            </a:r>
            <a:r>
              <a:rPr lang="en-US" dirty="0"/>
              <a:t> je </a:t>
            </a:r>
            <a:r>
              <a:rPr lang="en-US" dirty="0" err="1"/>
              <a:t>dat</a:t>
            </a:r>
            <a:r>
              <a:rPr lang="en-US" dirty="0"/>
              <a:t> </a:t>
            </a:r>
            <a:r>
              <a:rPr lang="en-US" dirty="0" err="1"/>
              <a:t>ze</a:t>
            </a:r>
            <a:r>
              <a:rPr lang="en-US" dirty="0"/>
              <a:t> zo </a:t>
            </a:r>
            <a:r>
              <a:rPr lang="en-US" dirty="0" err="1"/>
              <a:t>zijn</a:t>
            </a:r>
            <a:r>
              <a:rPr lang="en-US" dirty="0"/>
              <a:t> </a:t>
            </a:r>
            <a:r>
              <a:rPr lang="en-US" dirty="0" err="1"/>
              <a:t>gaan</a:t>
            </a:r>
            <a:r>
              <a:rPr lang="en-US" dirty="0"/>
              <a:t> </a:t>
            </a:r>
            <a:r>
              <a:rPr lang="en-US" dirty="0" err="1"/>
              <a:t>zitten</a:t>
            </a:r>
            <a:r>
              <a:rPr lang="en-US" dirty="0"/>
              <a:t> ?</a:t>
            </a:r>
          </a:p>
          <a:p>
            <a:r>
              <a:rPr lang="en-US" dirty="0">
                <a:solidFill>
                  <a:srgbClr val="FF0000"/>
                </a:solidFill>
              </a:rPr>
              <a:t>Wat </a:t>
            </a:r>
            <a:r>
              <a:rPr lang="en-US" dirty="0"/>
              <a:t>deed je </a:t>
            </a:r>
            <a:r>
              <a:rPr lang="en-US" dirty="0" err="1"/>
              <a:t>toen</a:t>
            </a:r>
            <a:r>
              <a:rPr lang="en-US" dirty="0"/>
              <a:t> ?</a:t>
            </a:r>
          </a:p>
          <a:p>
            <a:r>
              <a:rPr lang="en-US" dirty="0" err="1">
                <a:solidFill>
                  <a:srgbClr val="FF0000"/>
                </a:solidFill>
              </a:rPr>
              <a:t>Waarom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heb</a:t>
            </a:r>
            <a:r>
              <a:rPr lang="en-US" dirty="0"/>
              <a:t> je </a:t>
            </a:r>
            <a:r>
              <a:rPr lang="en-US" dirty="0" err="1"/>
              <a:t>niets</a:t>
            </a:r>
            <a:r>
              <a:rPr lang="en-US" dirty="0"/>
              <a:t> </a:t>
            </a:r>
            <a:r>
              <a:rPr lang="en-US" dirty="0" err="1"/>
              <a:t>tegen</a:t>
            </a:r>
            <a:r>
              <a:rPr lang="en-US" dirty="0"/>
              <a:t> de </a:t>
            </a:r>
            <a:r>
              <a:rPr lang="en-US" dirty="0" err="1"/>
              <a:t>groep</a:t>
            </a:r>
            <a:r>
              <a:rPr lang="en-US" dirty="0"/>
              <a:t> </a:t>
            </a:r>
            <a:r>
              <a:rPr lang="en-US" dirty="0" err="1"/>
              <a:t>gezegd</a:t>
            </a:r>
            <a:r>
              <a:rPr lang="en-US" dirty="0"/>
              <a:t> ?</a:t>
            </a:r>
          </a:p>
          <a:p>
            <a:r>
              <a:rPr lang="en-US" dirty="0">
                <a:solidFill>
                  <a:srgbClr val="FF0000"/>
                </a:solidFill>
              </a:rPr>
              <a:t>Zou </a:t>
            </a:r>
            <a:r>
              <a:rPr lang="en-US" dirty="0" err="1">
                <a:solidFill>
                  <a:srgbClr val="FF0000"/>
                </a:solidFill>
              </a:rPr>
              <a:t>jij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/>
              <a:t>niet</a:t>
            </a:r>
            <a:r>
              <a:rPr lang="en-US" dirty="0"/>
              <a:t> wat </a:t>
            </a:r>
            <a:r>
              <a:rPr lang="en-US" dirty="0" err="1"/>
              <a:t>moeten</a:t>
            </a:r>
            <a:r>
              <a:rPr lang="en-US" dirty="0"/>
              <a:t> </a:t>
            </a:r>
            <a:r>
              <a:rPr lang="en-US" dirty="0" err="1"/>
              <a:t>afvallen</a:t>
            </a:r>
            <a:r>
              <a:rPr lang="en-US" dirty="0"/>
              <a:t> ?</a:t>
            </a:r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6973368" y="1828800"/>
            <a:ext cx="4614340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KENMERK VAN DEZE VRAGEN=</a:t>
            </a:r>
          </a:p>
          <a:p>
            <a:endParaRPr lang="en-US" dirty="0"/>
          </a:p>
          <a:p>
            <a:r>
              <a:rPr lang="en-US" sz="2400" dirty="0" err="1"/>
              <a:t>Suggestief</a:t>
            </a:r>
            <a:r>
              <a:rPr lang="en-US" sz="2400" dirty="0"/>
              <a:t> </a:t>
            </a:r>
            <a:r>
              <a:rPr lang="en-US" sz="2400" dirty="0" err="1"/>
              <a:t>en</a:t>
            </a:r>
            <a:r>
              <a:rPr lang="en-US" sz="2400" dirty="0"/>
              <a:t> </a:t>
            </a:r>
            <a:r>
              <a:rPr lang="en-US" sz="2400" dirty="0" err="1"/>
              <a:t>confronterend</a:t>
            </a:r>
            <a:endParaRPr lang="en-US" sz="2400" dirty="0"/>
          </a:p>
          <a:p>
            <a:r>
              <a:rPr lang="en-US" sz="2400" dirty="0" err="1"/>
              <a:t>en</a:t>
            </a:r>
            <a:r>
              <a:rPr lang="en-US" sz="2400" dirty="0"/>
              <a:t> de </a:t>
            </a:r>
            <a:r>
              <a:rPr lang="en-US" sz="2400" dirty="0" err="1"/>
              <a:t>betrokkenheid</a:t>
            </a:r>
            <a:r>
              <a:rPr lang="en-US" sz="2400" dirty="0"/>
              <a:t> van de </a:t>
            </a:r>
            <a:r>
              <a:rPr lang="en-US" sz="2400" dirty="0" err="1"/>
              <a:t>andere</a:t>
            </a:r>
            <a:endParaRPr lang="en-US" sz="2400" dirty="0"/>
          </a:p>
          <a:p>
            <a:r>
              <a:rPr lang="en-US" sz="2400" dirty="0" err="1"/>
              <a:t>doen</a:t>
            </a:r>
            <a:r>
              <a:rPr lang="en-US" sz="2400" dirty="0"/>
              <a:t> </a:t>
            </a:r>
            <a:r>
              <a:rPr lang="en-US" sz="2400" dirty="0" err="1"/>
              <a:t>verminderen</a:t>
            </a:r>
            <a:endParaRPr lang="en-US" sz="2400" dirty="0"/>
          </a:p>
        </p:txBody>
      </p:sp>
      <p:sp>
        <p:nvSpPr>
          <p:cNvPr id="5" name="TextBox 4"/>
          <p:cNvSpPr txBox="1"/>
          <p:nvPr/>
        </p:nvSpPr>
        <p:spPr>
          <a:xfrm>
            <a:off x="820397" y="4503634"/>
            <a:ext cx="110403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 err="1">
                <a:solidFill>
                  <a:srgbClr val="FF0000"/>
                </a:solidFill>
              </a:rPr>
              <a:t>Gebruik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nooit</a:t>
            </a:r>
            <a:r>
              <a:rPr lang="en-US" sz="5400" b="1" dirty="0">
                <a:solidFill>
                  <a:srgbClr val="FF0000"/>
                </a:solidFill>
              </a:rPr>
              <a:t> </a:t>
            </a:r>
            <a:r>
              <a:rPr lang="en-US" sz="5400" b="1" dirty="0" err="1">
                <a:solidFill>
                  <a:srgbClr val="FF0000"/>
                </a:solidFill>
              </a:rPr>
              <a:t>een</a:t>
            </a:r>
            <a:r>
              <a:rPr lang="en-US" sz="5400" b="1" dirty="0">
                <a:solidFill>
                  <a:srgbClr val="FF0000"/>
                </a:solidFill>
              </a:rPr>
              <a:t> WAAROM-</a:t>
            </a:r>
            <a:r>
              <a:rPr lang="en-US" sz="5400" b="1" dirty="0" err="1">
                <a:solidFill>
                  <a:srgbClr val="FF0000"/>
                </a:solidFill>
              </a:rPr>
              <a:t>vraag</a:t>
            </a:r>
            <a:r>
              <a:rPr lang="en-US" sz="5400" b="1" dirty="0">
                <a:solidFill>
                  <a:srgbClr val="FF0000"/>
                </a:solidFill>
              </a:rPr>
              <a:t> !!!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46220" y="3858714"/>
            <a:ext cx="105650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N.I.V.E.A.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9357645" y="5978140"/>
            <a:ext cx="18626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Ook</a:t>
            </a:r>
            <a:r>
              <a:rPr lang="en-US" dirty="0"/>
              <a:t> </a:t>
            </a:r>
            <a:r>
              <a:rPr lang="en-US" dirty="0" err="1"/>
              <a:t>zelf</a:t>
            </a:r>
            <a:r>
              <a:rPr lang="en-US" dirty="0"/>
              <a:t>-sabotage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572D8F-4B16-4354-A41C-5C933C95AC26}" type="datetime1">
              <a:rPr lang="nl-NL" smtClean="0"/>
              <a:t>22-6-2022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841615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874982" y="914400"/>
            <a:ext cx="338753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/>
              <a:t>SAMENGEVAT :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74255" y="1985818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  <a:p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34972" y="2488445"/>
            <a:ext cx="11055975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Het is </a:t>
            </a:r>
            <a:r>
              <a:rPr lang="en-US" sz="2800" dirty="0" err="1"/>
              <a:t>belangrijk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WAT </a:t>
            </a:r>
            <a:r>
              <a:rPr lang="en-US" sz="2800" dirty="0"/>
              <a:t>we </a:t>
            </a:r>
            <a:r>
              <a:rPr lang="en-US" sz="2800" dirty="0" err="1"/>
              <a:t>vragen</a:t>
            </a:r>
            <a:endParaRPr lang="en-US" sz="2800" dirty="0"/>
          </a:p>
          <a:p>
            <a:r>
              <a:rPr lang="en-US" sz="2800" dirty="0"/>
              <a:t>Het is </a:t>
            </a:r>
            <a:r>
              <a:rPr lang="en-US" sz="2800" dirty="0" err="1"/>
              <a:t>belangrijk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HOE </a:t>
            </a:r>
            <a:r>
              <a:rPr lang="en-US" sz="2800" dirty="0"/>
              <a:t>we het </a:t>
            </a:r>
            <a:r>
              <a:rPr lang="en-US" sz="2800" dirty="0" err="1"/>
              <a:t>vragen</a:t>
            </a:r>
            <a:endParaRPr lang="en-US" sz="2800" dirty="0"/>
          </a:p>
          <a:p>
            <a:r>
              <a:rPr lang="en-US" sz="2800" dirty="0"/>
              <a:t>Het is </a:t>
            </a:r>
            <a:r>
              <a:rPr lang="en-US" sz="2800" dirty="0" err="1"/>
              <a:t>belangrijk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WAAR </a:t>
            </a:r>
            <a:r>
              <a:rPr lang="en-US" sz="2800" dirty="0"/>
              <a:t>we het </a:t>
            </a:r>
            <a:r>
              <a:rPr lang="en-US" sz="2800" dirty="0" err="1"/>
              <a:t>vragen</a:t>
            </a:r>
            <a:endParaRPr lang="en-US" sz="2800" dirty="0"/>
          </a:p>
          <a:p>
            <a:r>
              <a:rPr lang="en-US" sz="2800" dirty="0"/>
              <a:t>Het is </a:t>
            </a:r>
            <a:r>
              <a:rPr lang="en-US" sz="2800" dirty="0" err="1"/>
              <a:t>belangrijk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WANNEER </a:t>
            </a:r>
            <a:r>
              <a:rPr lang="en-US" sz="2800" dirty="0"/>
              <a:t>we het </a:t>
            </a:r>
            <a:r>
              <a:rPr lang="en-US" sz="2800" dirty="0" err="1"/>
              <a:t>vragen</a:t>
            </a:r>
            <a:endParaRPr lang="en-US" sz="2800" dirty="0"/>
          </a:p>
          <a:p>
            <a:r>
              <a:rPr lang="en-US" sz="2800" dirty="0"/>
              <a:t>Het is </a:t>
            </a:r>
            <a:r>
              <a:rPr lang="en-US" sz="2800" dirty="0" err="1"/>
              <a:t>belangrijk</a:t>
            </a:r>
            <a:r>
              <a:rPr lang="en-US" sz="2800" dirty="0"/>
              <a:t> </a:t>
            </a:r>
            <a:r>
              <a:rPr lang="en-US" sz="2800" dirty="0">
                <a:solidFill>
                  <a:srgbClr val="FF0000"/>
                </a:solidFill>
              </a:rPr>
              <a:t>BESCHEIDEN VRAGEN </a:t>
            </a:r>
            <a:r>
              <a:rPr lang="en-US" sz="2800" dirty="0" err="1"/>
              <a:t>te</a:t>
            </a:r>
            <a:r>
              <a:rPr lang="en-US" sz="2800" dirty="0"/>
              <a:t> </a:t>
            </a:r>
            <a:r>
              <a:rPr lang="en-US" sz="2800" dirty="0" err="1"/>
              <a:t>stellen</a:t>
            </a:r>
            <a:r>
              <a:rPr lang="en-US" sz="2800" dirty="0"/>
              <a:t> in </a:t>
            </a:r>
            <a:r>
              <a:rPr lang="en-US" sz="2800" dirty="0" err="1"/>
              <a:t>welke</a:t>
            </a:r>
            <a:r>
              <a:rPr lang="en-US" sz="2800" dirty="0"/>
              <a:t> </a:t>
            </a:r>
            <a:r>
              <a:rPr lang="en-US" sz="2800" dirty="0" err="1"/>
              <a:t>relatie</a:t>
            </a:r>
            <a:r>
              <a:rPr lang="en-US" sz="2800" dirty="0"/>
              <a:t> </a:t>
            </a:r>
            <a:r>
              <a:rPr lang="en-US" sz="2800" dirty="0" err="1"/>
              <a:t>dan</a:t>
            </a:r>
            <a:r>
              <a:rPr lang="en-US" sz="2800" dirty="0"/>
              <a:t> </a:t>
            </a:r>
            <a:r>
              <a:rPr lang="en-US" sz="2800" dirty="0" err="1"/>
              <a:t>ook</a:t>
            </a:r>
            <a:endParaRPr lang="en-US" sz="2800" dirty="0"/>
          </a:p>
          <a:p>
            <a:endParaRPr lang="en-US" sz="2800" dirty="0"/>
          </a:p>
          <a:p>
            <a:r>
              <a:rPr lang="en-US" sz="2800" dirty="0"/>
              <a:t>≠ GEEN VERZET !!! </a:t>
            </a:r>
            <a:r>
              <a:rPr lang="en-US" sz="2800" b="1" dirty="0" err="1"/>
              <a:t>En</a:t>
            </a:r>
            <a:r>
              <a:rPr lang="en-US" sz="2800" b="1" dirty="0"/>
              <a:t> de </a:t>
            </a:r>
            <a:r>
              <a:rPr lang="en-US" sz="2800" b="1" dirty="0" err="1"/>
              <a:t>sneeuw</a:t>
            </a:r>
            <a:r>
              <a:rPr lang="en-US" sz="2800" b="1" dirty="0"/>
              <a:t> </a:t>
            </a:r>
            <a:r>
              <a:rPr lang="en-US" sz="2800" b="1" dirty="0" err="1"/>
              <a:t>zal</a:t>
            </a:r>
            <a:r>
              <a:rPr lang="en-US" sz="2800" b="1" dirty="0"/>
              <a:t> </a:t>
            </a:r>
            <a:r>
              <a:rPr lang="en-US" sz="2800" b="1" dirty="0" err="1"/>
              <a:t>probleemloos</a:t>
            </a:r>
            <a:r>
              <a:rPr lang="en-US" sz="2800" b="1" dirty="0"/>
              <a:t> van de </a:t>
            </a:r>
            <a:r>
              <a:rPr lang="en-US" sz="2800" b="1" dirty="0" err="1"/>
              <a:t>takken</a:t>
            </a:r>
            <a:r>
              <a:rPr lang="en-US" sz="2800" b="1" dirty="0"/>
              <a:t> </a:t>
            </a:r>
            <a:r>
              <a:rPr lang="en-US" sz="2800" b="1" dirty="0" err="1"/>
              <a:t>afglijden</a:t>
            </a:r>
            <a:endParaRPr lang="en-US" sz="2800" b="1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9DF01F-7515-4322-BE6B-C26EE413B3F3}" type="datetime1">
              <a:rPr lang="nl-NL" smtClean="0"/>
              <a:t>22-6-2022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7982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76546" y="1209331"/>
            <a:ext cx="1083540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200" dirty="0"/>
              <a:t>6. De </a:t>
            </a:r>
            <a:r>
              <a:rPr lang="fr-BE" sz="3200" dirty="0" err="1"/>
              <a:t>curator</a:t>
            </a:r>
            <a:r>
              <a:rPr lang="fr-BE" sz="3200" dirty="0"/>
              <a:t> </a:t>
            </a:r>
            <a:r>
              <a:rPr lang="fr-BE" sz="3200" dirty="0" err="1"/>
              <a:t>past</a:t>
            </a:r>
            <a:r>
              <a:rPr lang="fr-BE" sz="3200" dirty="0"/>
              <a:t> dit dan </a:t>
            </a:r>
            <a:r>
              <a:rPr lang="fr-BE" sz="3200" dirty="0" err="1"/>
              <a:t>toe</a:t>
            </a:r>
            <a:r>
              <a:rPr lang="fr-BE" sz="3200" dirty="0"/>
              <a:t> op de « </a:t>
            </a:r>
            <a:r>
              <a:rPr lang="fr-BE" sz="3200" dirty="0" err="1"/>
              <a:t>zachte</a:t>
            </a:r>
            <a:r>
              <a:rPr lang="fr-BE" sz="3200" dirty="0"/>
              <a:t> </a:t>
            </a:r>
            <a:r>
              <a:rPr lang="fr-BE" sz="3200" dirty="0" err="1"/>
              <a:t>kunst</a:t>
            </a:r>
            <a:r>
              <a:rPr lang="fr-BE" sz="3200" dirty="0"/>
              <a:t> » van </a:t>
            </a:r>
            <a:r>
              <a:rPr lang="fr-BE" sz="3200" dirty="0" err="1"/>
              <a:t>Ju</a:t>
            </a:r>
            <a:r>
              <a:rPr lang="fr-BE" sz="3200" dirty="0"/>
              <a:t> </a:t>
            </a:r>
            <a:r>
              <a:rPr lang="fr-BE" sz="3200" dirty="0" err="1"/>
              <a:t>Jitsu</a:t>
            </a:r>
            <a:endParaRPr lang="en-US" sz="3200" dirty="0"/>
          </a:p>
        </p:txBody>
      </p:sp>
      <p:sp>
        <p:nvSpPr>
          <p:cNvPr id="4" name="TextBox 3"/>
          <p:cNvSpPr txBox="1"/>
          <p:nvPr/>
        </p:nvSpPr>
        <p:spPr>
          <a:xfrm>
            <a:off x="1714170" y="3733487"/>
            <a:ext cx="876015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Leer</a:t>
            </a:r>
            <a:r>
              <a:rPr lang="fr-BE" sz="2000" dirty="0"/>
              <a:t> de </a:t>
            </a:r>
            <a:r>
              <a:rPr lang="fr-BE" sz="2000" dirty="0" err="1"/>
              <a:t>kracht</a:t>
            </a:r>
            <a:r>
              <a:rPr lang="fr-BE" sz="2000" dirty="0"/>
              <a:t> van de </a:t>
            </a:r>
            <a:r>
              <a:rPr lang="fr-BE" sz="2000" dirty="0" err="1"/>
              <a:t>tegenstander</a:t>
            </a:r>
            <a:r>
              <a:rPr lang="fr-BE" sz="2000" dirty="0"/>
              <a:t> </a:t>
            </a:r>
            <a:r>
              <a:rPr lang="fr-BE" sz="2000" dirty="0" err="1"/>
              <a:t>inschatten</a:t>
            </a:r>
            <a:r>
              <a:rPr lang="fr-BE" sz="2000" dirty="0"/>
              <a:t> = </a:t>
            </a:r>
            <a:r>
              <a:rPr lang="fr-BE" sz="2000" b="1" dirty="0">
                <a:solidFill>
                  <a:srgbClr val="FF0000"/>
                </a:solidFill>
              </a:rPr>
              <a:t>WELKE CONTEXT, WELKE VRAGEN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714170" y="3019532"/>
            <a:ext cx="9342814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Leer</a:t>
            </a:r>
            <a:r>
              <a:rPr lang="fr-BE" sz="2000" dirty="0"/>
              <a:t> de </a:t>
            </a:r>
            <a:r>
              <a:rPr lang="fr-BE" sz="2000" dirty="0" err="1"/>
              <a:t>kracht</a:t>
            </a:r>
            <a:r>
              <a:rPr lang="fr-BE" sz="2000" dirty="0"/>
              <a:t> </a:t>
            </a:r>
            <a:r>
              <a:rPr lang="fr-BE" sz="2000" dirty="0" err="1"/>
              <a:t>tegen</a:t>
            </a:r>
            <a:r>
              <a:rPr lang="fr-BE" sz="2000" dirty="0"/>
              <a:t> </a:t>
            </a:r>
            <a:r>
              <a:rPr lang="fr-BE" sz="2000" dirty="0" err="1"/>
              <a:t>hemzelf</a:t>
            </a:r>
            <a:r>
              <a:rPr lang="fr-BE" sz="2000" dirty="0"/>
              <a:t> </a:t>
            </a:r>
            <a:r>
              <a:rPr lang="fr-BE" sz="2000" dirty="0" err="1"/>
              <a:t>gebruiken</a:t>
            </a:r>
            <a:r>
              <a:rPr lang="fr-BE" sz="2000" dirty="0"/>
              <a:t> = </a:t>
            </a:r>
            <a:r>
              <a:rPr lang="fr-BE" sz="2000" b="1" dirty="0">
                <a:solidFill>
                  <a:srgbClr val="FF0000"/>
                </a:solidFill>
              </a:rPr>
              <a:t>LAAT HEM VERTELLEN EN INFORMATIE GEVEN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714170" y="5306353"/>
            <a:ext cx="80746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Leer</a:t>
            </a:r>
            <a:r>
              <a:rPr lang="fr-BE" sz="2000" dirty="0"/>
              <a:t> de </a:t>
            </a:r>
            <a:r>
              <a:rPr lang="fr-BE" sz="2000" dirty="0" err="1"/>
              <a:t>aanval</a:t>
            </a:r>
            <a:r>
              <a:rPr lang="fr-BE" sz="2000" dirty="0"/>
              <a:t> te </a:t>
            </a:r>
            <a:r>
              <a:rPr lang="fr-BE" sz="2000" dirty="0" err="1"/>
              <a:t>ontwijken</a:t>
            </a:r>
            <a:r>
              <a:rPr lang="fr-BE" sz="2000" dirty="0"/>
              <a:t> = </a:t>
            </a:r>
            <a:r>
              <a:rPr lang="fr-BE" sz="2000" b="1" dirty="0">
                <a:solidFill>
                  <a:srgbClr val="FF0000"/>
                </a:solidFill>
              </a:rPr>
              <a:t>BLIJF STEEDS BESCHEIDEN IN HET HIER-EN-NU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714170" y="4504139"/>
            <a:ext cx="883164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000" dirty="0" err="1"/>
              <a:t>Leer</a:t>
            </a:r>
            <a:r>
              <a:rPr lang="fr-BE" sz="2000" dirty="0"/>
              <a:t> de </a:t>
            </a:r>
            <a:r>
              <a:rPr lang="fr-BE" sz="2000" dirty="0" err="1"/>
              <a:t>tegenstander</a:t>
            </a:r>
            <a:r>
              <a:rPr lang="fr-BE" sz="2000" dirty="0"/>
              <a:t> </a:t>
            </a:r>
            <a:r>
              <a:rPr lang="fr-BE" sz="2000" dirty="0" err="1"/>
              <a:t>uit</a:t>
            </a:r>
            <a:r>
              <a:rPr lang="fr-BE" sz="2000" dirty="0"/>
              <a:t> </a:t>
            </a:r>
            <a:r>
              <a:rPr lang="fr-BE" sz="2000" dirty="0" err="1"/>
              <a:t>evenwicht</a:t>
            </a:r>
            <a:r>
              <a:rPr lang="fr-BE" sz="2000" dirty="0"/>
              <a:t> </a:t>
            </a:r>
            <a:r>
              <a:rPr lang="fr-BE" sz="2000" dirty="0" err="1"/>
              <a:t>brengen</a:t>
            </a:r>
            <a:r>
              <a:rPr lang="fr-BE" sz="2000" dirty="0"/>
              <a:t> = </a:t>
            </a:r>
            <a:r>
              <a:rPr lang="fr-BE" sz="2000" b="1" dirty="0">
                <a:solidFill>
                  <a:srgbClr val="FF0000"/>
                </a:solidFill>
              </a:rPr>
              <a:t>BREEK WEERSTAND ZONDER VERZET</a:t>
            </a:r>
            <a:endParaRPr lang="en-US" sz="2000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714170" y="2336355"/>
            <a:ext cx="79592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Leer de </a:t>
            </a:r>
            <a:r>
              <a:rPr lang="en-US" dirty="0" err="1"/>
              <a:t>kracht</a:t>
            </a:r>
            <a:r>
              <a:rPr lang="en-US" dirty="0"/>
              <a:t> van de </a:t>
            </a:r>
            <a:r>
              <a:rPr lang="en-US" dirty="0" err="1"/>
              <a:t>tegenstander</a:t>
            </a:r>
            <a:r>
              <a:rPr lang="en-US" dirty="0"/>
              <a:t> </a:t>
            </a:r>
            <a:r>
              <a:rPr lang="en-US" dirty="0" err="1"/>
              <a:t>inschatten</a:t>
            </a:r>
            <a:r>
              <a:rPr lang="en-US" dirty="0"/>
              <a:t> = </a:t>
            </a:r>
            <a:r>
              <a:rPr lang="en-US" b="1" dirty="0">
                <a:solidFill>
                  <a:srgbClr val="FF0000"/>
                </a:solidFill>
              </a:rPr>
              <a:t>WORDT HIER-EN-NU BESCHEIDEN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922662" y="1826878"/>
            <a:ext cx="59828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err="1">
                <a:solidFill>
                  <a:srgbClr val="00B0F0"/>
                </a:solidFill>
              </a:rPr>
              <a:t>Zelfverdediging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tegen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gewapende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en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ongewapende</a:t>
            </a:r>
            <a:r>
              <a:rPr lang="en-US" i="1" dirty="0">
                <a:solidFill>
                  <a:srgbClr val="00B0F0"/>
                </a:solidFill>
              </a:rPr>
              <a:t> </a:t>
            </a:r>
            <a:r>
              <a:rPr lang="en-US" i="1" dirty="0" err="1">
                <a:solidFill>
                  <a:srgbClr val="00B0F0"/>
                </a:solidFill>
              </a:rPr>
              <a:t>aanvallen</a:t>
            </a:r>
            <a:endParaRPr lang="en-US" i="1" dirty="0">
              <a:solidFill>
                <a:srgbClr val="00B0F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83199B-07D5-4293-AF0F-6B2161F520BF}" type="datetime1">
              <a:rPr lang="nl-NL" smtClean="0"/>
              <a:t>22-6-2022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33577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31350" y="2563738"/>
            <a:ext cx="8215967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solidFill>
                  <a:srgbClr val="FF0000"/>
                </a:solidFill>
              </a:rPr>
              <a:t>WILL IT BE EASY ?  NOPE !</a:t>
            </a:r>
          </a:p>
          <a:p>
            <a:r>
              <a:rPr lang="en-US" sz="6000" dirty="0">
                <a:solidFill>
                  <a:srgbClr val="FF0000"/>
                </a:solidFill>
              </a:rPr>
              <a:t>WORTH IT, ABSOLUTELY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0CFB95-419B-4AFE-AE50-D647B0D419BE}" type="datetime1">
              <a:rPr lang="nl-NL" smtClean="0"/>
              <a:t>22-6-2022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8956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05143" y="547098"/>
            <a:ext cx="1125789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err="1"/>
              <a:t>Specifieke</a:t>
            </a:r>
            <a:r>
              <a:rPr lang="fr-BE" sz="2800" dirty="0"/>
              <a:t> </a:t>
            </a:r>
            <a:r>
              <a:rPr lang="fr-BE" sz="2800" dirty="0" err="1"/>
              <a:t>gesprekstechniek</a:t>
            </a:r>
            <a:r>
              <a:rPr lang="fr-BE" sz="2800" dirty="0"/>
              <a:t>(en) </a:t>
            </a:r>
            <a:r>
              <a:rPr lang="fr-BE" sz="2800" dirty="0" err="1"/>
              <a:t>voor</a:t>
            </a:r>
            <a:r>
              <a:rPr lang="fr-BE" sz="2800" dirty="0"/>
              <a:t> de </a:t>
            </a:r>
            <a:r>
              <a:rPr lang="fr-BE" sz="2800" dirty="0" err="1"/>
              <a:t>curator</a:t>
            </a:r>
            <a:r>
              <a:rPr lang="fr-BE" sz="2800" dirty="0"/>
              <a:t> in de </a:t>
            </a:r>
            <a:r>
              <a:rPr lang="fr-BE" sz="2800" dirty="0" err="1"/>
              <a:t>professionele</a:t>
            </a:r>
            <a:r>
              <a:rPr lang="fr-BE" sz="2800" dirty="0"/>
              <a:t> </a:t>
            </a:r>
            <a:r>
              <a:rPr lang="fr-BE" sz="2800" dirty="0" err="1"/>
              <a:t>context</a:t>
            </a:r>
            <a:r>
              <a:rPr lang="fr-BE" sz="2800" dirty="0"/>
              <a:t> </a:t>
            </a:r>
            <a:endParaRPr lang="en-US" sz="1100" dirty="0"/>
          </a:p>
        </p:txBody>
      </p:sp>
      <p:sp>
        <p:nvSpPr>
          <p:cNvPr id="3" name="Oval 2"/>
          <p:cNvSpPr/>
          <p:nvPr/>
        </p:nvSpPr>
        <p:spPr>
          <a:xfrm>
            <a:off x="4913832" y="2726108"/>
            <a:ext cx="1717705" cy="1632247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BE" dirty="0" err="1">
                <a:solidFill>
                  <a:schemeClr val="bg1"/>
                </a:solidFill>
              </a:rPr>
              <a:t>Curator</a:t>
            </a:r>
            <a:r>
              <a:rPr lang="fr-BE" dirty="0">
                <a:solidFill>
                  <a:schemeClr val="bg1"/>
                </a:solidFill>
              </a:rPr>
              <a:t>, </a:t>
            </a:r>
            <a:r>
              <a:rPr lang="fr-BE" sz="1200" dirty="0" err="1">
                <a:solidFill>
                  <a:schemeClr val="bg1"/>
                </a:solidFill>
              </a:rPr>
              <a:t>welke</a:t>
            </a:r>
            <a:r>
              <a:rPr lang="fr-BE" sz="1200" dirty="0">
                <a:solidFill>
                  <a:schemeClr val="bg1"/>
                </a:solidFill>
              </a:rPr>
              <a:t> </a:t>
            </a:r>
            <a:r>
              <a:rPr lang="fr-BE" sz="1200" dirty="0" err="1">
                <a:solidFill>
                  <a:schemeClr val="bg1"/>
                </a:solidFill>
              </a:rPr>
              <a:t>communicatie</a:t>
            </a:r>
            <a:r>
              <a:rPr lang="fr-BE" sz="1200" dirty="0">
                <a:solidFill>
                  <a:schemeClr val="bg1"/>
                </a:solidFill>
              </a:rPr>
              <a:t>?</a:t>
            </a:r>
          </a:p>
          <a:p>
            <a:pPr algn="ctr"/>
            <a:r>
              <a:rPr lang="fr-BE" sz="1200" dirty="0">
                <a:solidFill>
                  <a:schemeClr val="bg1"/>
                </a:solidFill>
              </a:rPr>
              <a:t>INTERACTIE</a:t>
            </a:r>
            <a:endParaRPr lang="en-US" sz="1200" dirty="0">
              <a:solidFill>
                <a:schemeClr val="bg1"/>
              </a:solidFill>
            </a:endParaRPr>
          </a:p>
        </p:txBody>
      </p:sp>
      <p:cxnSp>
        <p:nvCxnSpPr>
          <p:cNvPr id="5" name="Straight Arrow Connector 4"/>
          <p:cNvCxnSpPr>
            <a:stCxn id="3" idx="2"/>
          </p:cNvCxnSpPr>
          <p:nvPr/>
        </p:nvCxnSpPr>
        <p:spPr>
          <a:xfrm flipH="1" flipV="1">
            <a:off x="2700471" y="3281585"/>
            <a:ext cx="2213361" cy="2606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>
            <a:stCxn id="3" idx="7"/>
          </p:cNvCxnSpPr>
          <p:nvPr/>
        </p:nvCxnSpPr>
        <p:spPr>
          <a:xfrm flipV="1">
            <a:off x="6379985" y="2674834"/>
            <a:ext cx="2413637" cy="2903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>
            <a:stCxn id="3" idx="5"/>
          </p:cNvCxnSpPr>
          <p:nvPr/>
        </p:nvCxnSpPr>
        <p:spPr>
          <a:xfrm flipH="1">
            <a:off x="4913832" y="4119318"/>
            <a:ext cx="1466153" cy="84474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1376134" y="3096919"/>
            <a:ext cx="13243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/>
              <a:t>Gefailleerde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8844898" y="2450657"/>
            <a:ext cx="27896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/>
              <a:t>Vakbond</a:t>
            </a:r>
            <a:r>
              <a:rPr lang="fr-BE" dirty="0"/>
              <a:t> (/ ex-</a:t>
            </a:r>
            <a:r>
              <a:rPr lang="fr-BE" dirty="0" err="1"/>
              <a:t>werknemers</a:t>
            </a:r>
            <a:r>
              <a:rPr lang="fr-BE" dirty="0"/>
              <a:t>)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4415993" y="4921051"/>
            <a:ext cx="11512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/>
              <a:t>Bouwheer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1200293" y="4046975"/>
            <a:ext cx="233685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i="1" dirty="0" err="1"/>
              <a:t>Informatie</a:t>
            </a:r>
            <a:r>
              <a:rPr lang="fr-BE" b="1" i="1" dirty="0"/>
              <a:t> </a:t>
            </a:r>
            <a:r>
              <a:rPr lang="fr-BE" b="1" i="1" dirty="0" err="1"/>
              <a:t>vergaren</a:t>
            </a:r>
            <a:r>
              <a:rPr lang="fr-BE" b="1" i="1" dirty="0"/>
              <a:t> &amp;</a:t>
            </a:r>
          </a:p>
          <a:p>
            <a:r>
              <a:rPr lang="fr-BE" b="1" i="1" dirty="0" err="1"/>
              <a:t>Snel</a:t>
            </a:r>
            <a:r>
              <a:rPr lang="fr-BE" b="1" i="1" dirty="0"/>
              <a:t> </a:t>
            </a:r>
            <a:r>
              <a:rPr lang="fr-BE" b="1" i="1" dirty="0" err="1"/>
              <a:t>kunnen</a:t>
            </a:r>
            <a:r>
              <a:rPr lang="fr-BE" b="1" i="1" dirty="0"/>
              <a:t> </a:t>
            </a:r>
            <a:r>
              <a:rPr lang="fr-BE" b="1" i="1" dirty="0" err="1"/>
              <a:t>schakelen</a:t>
            </a:r>
            <a:endParaRPr lang="fr-BE" b="1" i="1" dirty="0"/>
          </a:p>
          <a:p>
            <a:r>
              <a:rPr lang="fr-BE" b="1" i="1" dirty="0"/>
              <a:t>(</a:t>
            </a:r>
            <a:r>
              <a:rPr lang="fr-BE" b="1" i="1" dirty="0" err="1"/>
              <a:t>Humaniteit</a:t>
            </a:r>
            <a:r>
              <a:rPr lang="fr-BE" b="1" i="1" dirty="0"/>
              <a:t>)</a:t>
            </a:r>
            <a:endParaRPr lang="en-US" b="1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3941209" y="5806413"/>
            <a:ext cx="721017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i="1" dirty="0" err="1"/>
              <a:t>Overtuigende</a:t>
            </a:r>
            <a:r>
              <a:rPr lang="fr-BE" b="1" i="1" dirty="0"/>
              <a:t> </a:t>
            </a:r>
            <a:r>
              <a:rPr lang="fr-BE" b="1" i="1" dirty="0" err="1"/>
              <a:t>boodschap</a:t>
            </a:r>
            <a:r>
              <a:rPr lang="fr-BE" b="1" i="1" dirty="0"/>
              <a:t> </a:t>
            </a:r>
            <a:r>
              <a:rPr lang="fr-BE" b="1" i="1" dirty="0" err="1"/>
              <a:t>brengen</a:t>
            </a:r>
            <a:endParaRPr lang="fr-BE" b="1" i="1" dirty="0"/>
          </a:p>
          <a:p>
            <a:r>
              <a:rPr lang="fr-BE" b="1" i="1" dirty="0"/>
              <a:t>(</a:t>
            </a:r>
            <a:r>
              <a:rPr lang="fr-BE" b="1" i="1" dirty="0" err="1"/>
              <a:t>actieve</a:t>
            </a:r>
            <a:r>
              <a:rPr lang="fr-BE" b="1" i="1" dirty="0"/>
              <a:t> </a:t>
            </a:r>
            <a:r>
              <a:rPr lang="fr-BE" b="1" i="1" dirty="0" err="1"/>
              <a:t>staat</a:t>
            </a:r>
            <a:r>
              <a:rPr lang="fr-BE" b="1" i="1" dirty="0"/>
              <a:t> van de </a:t>
            </a:r>
            <a:r>
              <a:rPr lang="fr-BE" b="1" i="1" dirty="0" err="1"/>
              <a:t>werken</a:t>
            </a:r>
            <a:r>
              <a:rPr lang="fr-BE" b="1" i="1" dirty="0"/>
              <a:t>– </a:t>
            </a:r>
            <a:r>
              <a:rPr lang="fr-BE" b="1" i="1" dirty="0" err="1"/>
              <a:t>afrekeningen</a:t>
            </a:r>
            <a:r>
              <a:rPr lang="fr-BE" b="1" i="1" dirty="0"/>
              <a:t> van de </a:t>
            </a:r>
            <a:r>
              <a:rPr lang="fr-BE" b="1" i="1" dirty="0" err="1"/>
              <a:t>geleverde</a:t>
            </a:r>
            <a:r>
              <a:rPr lang="fr-BE" b="1" i="1" dirty="0"/>
              <a:t> </a:t>
            </a:r>
            <a:r>
              <a:rPr lang="fr-BE" b="1" i="1" dirty="0" err="1"/>
              <a:t>prestaties</a:t>
            </a:r>
            <a:r>
              <a:rPr lang="fr-BE" b="1" i="1" dirty="0"/>
              <a:t>))</a:t>
            </a:r>
            <a:endParaRPr lang="en-US" b="1" i="1" dirty="0"/>
          </a:p>
        </p:txBody>
      </p:sp>
      <p:sp>
        <p:nvSpPr>
          <p:cNvPr id="17" name="TextBox 16"/>
          <p:cNvSpPr txBox="1"/>
          <p:nvPr/>
        </p:nvSpPr>
        <p:spPr>
          <a:xfrm>
            <a:off x="8394353" y="3362048"/>
            <a:ext cx="345325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i="1" dirty="0" err="1"/>
              <a:t>Sussende</a:t>
            </a:r>
            <a:r>
              <a:rPr lang="fr-BE" b="1" i="1" dirty="0"/>
              <a:t> </a:t>
            </a:r>
            <a:r>
              <a:rPr lang="fr-BE" b="1" i="1" dirty="0" err="1"/>
              <a:t>boodschap</a:t>
            </a:r>
            <a:r>
              <a:rPr lang="fr-BE" b="1" i="1" dirty="0"/>
              <a:t> </a:t>
            </a:r>
            <a:r>
              <a:rPr lang="fr-BE" b="1" i="1" dirty="0" err="1"/>
              <a:t>brengen</a:t>
            </a:r>
            <a:r>
              <a:rPr lang="fr-BE" b="1" i="1" dirty="0"/>
              <a:t> en</a:t>
            </a:r>
          </a:p>
          <a:p>
            <a:r>
              <a:rPr lang="fr-BE" b="1" i="1" dirty="0" err="1"/>
              <a:t>hen</a:t>
            </a:r>
            <a:r>
              <a:rPr lang="fr-BE" b="1" i="1" dirty="0"/>
              <a:t> </a:t>
            </a:r>
            <a:r>
              <a:rPr lang="fr-BE" b="1" i="1" dirty="0" err="1"/>
              <a:t>gehoord</a:t>
            </a:r>
            <a:r>
              <a:rPr lang="fr-BE" b="1" i="1" dirty="0"/>
              <a:t> </a:t>
            </a:r>
            <a:r>
              <a:rPr lang="fr-BE" b="1" i="1" dirty="0" err="1"/>
              <a:t>laten</a:t>
            </a:r>
            <a:r>
              <a:rPr lang="fr-BE" b="1" i="1" dirty="0"/>
              <a:t> </a:t>
            </a:r>
            <a:r>
              <a:rPr lang="fr-BE" b="1" i="1" dirty="0" err="1"/>
              <a:t>voelen</a:t>
            </a:r>
            <a:r>
              <a:rPr lang="fr-BE" b="1" i="1" dirty="0"/>
              <a:t>,</a:t>
            </a:r>
          </a:p>
          <a:p>
            <a:r>
              <a:rPr lang="fr-BE" b="1" i="1" dirty="0" err="1"/>
              <a:t>aandacht</a:t>
            </a:r>
            <a:r>
              <a:rPr lang="fr-BE" b="1" i="1" dirty="0"/>
              <a:t> </a:t>
            </a:r>
            <a:r>
              <a:rPr lang="fr-BE" b="1" i="1" dirty="0" err="1"/>
              <a:t>geven</a:t>
            </a:r>
            <a:r>
              <a:rPr lang="fr-BE" b="1" i="1" dirty="0"/>
              <a:t>….</a:t>
            </a:r>
            <a:r>
              <a:rPr lang="fr-BE" b="1" i="1" dirty="0" err="1"/>
              <a:t>overnemers</a:t>
            </a:r>
            <a:r>
              <a:rPr lang="fr-BE" b="1" i="1" dirty="0"/>
              <a:t> ???</a:t>
            </a:r>
            <a:endParaRPr lang="en-US" b="1" i="1" dirty="0"/>
          </a:p>
        </p:txBody>
      </p:sp>
      <p:sp>
        <p:nvSpPr>
          <p:cNvPr id="18" name="Down Arrow 17"/>
          <p:cNvSpPr/>
          <p:nvPr/>
        </p:nvSpPr>
        <p:spPr>
          <a:xfrm>
            <a:off x="1810022" y="3466251"/>
            <a:ext cx="484632" cy="60660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Down Arrow 18"/>
          <p:cNvSpPr/>
          <p:nvPr/>
        </p:nvSpPr>
        <p:spPr>
          <a:xfrm>
            <a:off x="4749315" y="5241318"/>
            <a:ext cx="484632" cy="57088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Down Arrow 19"/>
          <p:cNvSpPr/>
          <p:nvPr/>
        </p:nvSpPr>
        <p:spPr>
          <a:xfrm>
            <a:off x="9105283" y="2826730"/>
            <a:ext cx="484632" cy="58517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8411054" y="4694744"/>
            <a:ext cx="22424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 err="1">
                <a:solidFill>
                  <a:srgbClr val="FF0000"/>
                </a:solidFill>
              </a:rPr>
              <a:t>Resultaat</a:t>
            </a:r>
            <a:r>
              <a:rPr lang="fr-BE" sz="3600" dirty="0">
                <a:solidFill>
                  <a:srgbClr val="FF0000"/>
                </a:solidFill>
              </a:rPr>
              <a:t> ?</a:t>
            </a:r>
            <a:endParaRPr lang="en-US" sz="36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413944" y="1589943"/>
            <a:ext cx="6717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err="1">
                <a:solidFill>
                  <a:srgbClr val="FF0000"/>
                </a:solidFill>
              </a:rPr>
              <a:t>Gesprekspartners</a:t>
            </a:r>
            <a:r>
              <a:rPr lang="en-US" sz="2800" dirty="0">
                <a:solidFill>
                  <a:srgbClr val="FF0000"/>
                </a:solidFill>
              </a:rPr>
              <a:t>  </a:t>
            </a:r>
            <a:r>
              <a:rPr lang="en-US" sz="2800" dirty="0" err="1">
                <a:solidFill>
                  <a:srgbClr val="FF0000"/>
                </a:solidFill>
              </a:rPr>
              <a:t>en</a:t>
            </a:r>
            <a:r>
              <a:rPr lang="en-US" sz="2800" dirty="0">
                <a:solidFill>
                  <a:srgbClr val="FF0000"/>
                </a:solidFill>
              </a:rPr>
              <a:t> </a:t>
            </a:r>
            <a:r>
              <a:rPr lang="en-US" sz="2800" dirty="0" err="1">
                <a:solidFill>
                  <a:srgbClr val="FF0000"/>
                </a:solidFill>
              </a:rPr>
              <a:t>communicatie</a:t>
            </a:r>
            <a:r>
              <a:rPr lang="en-US" sz="2800" dirty="0">
                <a:solidFill>
                  <a:srgbClr val="FF0000"/>
                </a:solidFill>
              </a:rPr>
              <a:t>-model ?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26D51B-E1B7-4B92-B68E-ADDCFBA28D6F}" type="datetime1">
              <a:rPr lang="nl-NL" smtClean="0"/>
              <a:t>22-6-2022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06658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Personalia</a:t>
            </a:r>
            <a:r>
              <a:rPr lang="en-US" dirty="0" smtClean="0"/>
              <a:t>: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E276D4-CF3C-4834-A0BA-8074A53FE557}" type="datetime1">
              <a:rPr lang="nl-NL" smtClean="0"/>
              <a:t>22-6-2022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20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46408" y="247791"/>
            <a:ext cx="1445998" cy="156023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898021" y="2008261"/>
            <a:ext cx="10525061" cy="34163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 smtClean="0"/>
              <a:t>Peter Crab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Erkend</a:t>
            </a:r>
            <a:r>
              <a:rPr lang="en-US" dirty="0" smtClean="0"/>
              <a:t> </a:t>
            </a:r>
            <a:r>
              <a:rPr lang="en-US" dirty="0" err="1" smtClean="0"/>
              <a:t>conflictbemiddelaar</a:t>
            </a:r>
            <a:r>
              <a:rPr lang="en-US" dirty="0" smtClean="0"/>
              <a:t> in </a:t>
            </a:r>
            <a:r>
              <a:rPr lang="en-US" dirty="0" err="1" smtClean="0"/>
              <a:t>familiale</a:t>
            </a:r>
            <a:r>
              <a:rPr lang="en-US" dirty="0" smtClean="0"/>
              <a:t>, </a:t>
            </a:r>
            <a:r>
              <a:rPr lang="en-US" dirty="0" err="1" smtClean="0"/>
              <a:t>burgerlijke</a:t>
            </a:r>
            <a:r>
              <a:rPr lang="en-US" dirty="0" smtClean="0"/>
              <a:t>, </a:t>
            </a:r>
            <a:r>
              <a:rPr lang="en-US" dirty="0" err="1" smtClean="0"/>
              <a:t>handelszaken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arbeidsrelaties</a:t>
            </a:r>
            <a:r>
              <a:rPr lang="en-US" dirty="0" smtClean="0"/>
              <a:t>;</a:t>
            </a:r>
          </a:p>
          <a:p>
            <a:r>
              <a:rPr lang="en-US" dirty="0" err="1" smtClean="0"/>
              <a:t>Maatschap</a:t>
            </a:r>
            <a:r>
              <a:rPr lang="en-US" dirty="0" smtClean="0"/>
              <a:t>-, </a:t>
            </a:r>
            <a:r>
              <a:rPr lang="en-US" dirty="0" err="1" smtClean="0"/>
              <a:t>conflictbemiddeling</a:t>
            </a:r>
            <a:r>
              <a:rPr lang="en-US" dirty="0" smtClean="0"/>
              <a:t> </a:t>
            </a:r>
            <a:r>
              <a:rPr lang="en-US" dirty="0" err="1" smtClean="0"/>
              <a:t>en</a:t>
            </a:r>
            <a:r>
              <a:rPr lang="en-US" dirty="0" smtClean="0"/>
              <a:t> </a:t>
            </a:r>
            <a:r>
              <a:rPr lang="en-US" dirty="0" err="1" smtClean="0"/>
              <a:t>advies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medici</a:t>
            </a:r>
            <a:r>
              <a:rPr lang="en-US" dirty="0" smtClean="0"/>
              <a:t>, </a:t>
            </a:r>
            <a:r>
              <a:rPr lang="en-US" dirty="0" err="1" smtClean="0"/>
              <a:t>vrije</a:t>
            </a:r>
            <a:r>
              <a:rPr lang="en-US" dirty="0" smtClean="0"/>
              <a:t> </a:t>
            </a:r>
            <a:r>
              <a:rPr lang="en-US" dirty="0" err="1" smtClean="0"/>
              <a:t>beroepers</a:t>
            </a:r>
            <a:r>
              <a:rPr lang="en-US" dirty="0" smtClean="0"/>
              <a:t>, non-profit </a:t>
            </a:r>
            <a:r>
              <a:rPr lang="en-US" dirty="0" err="1" smtClean="0"/>
              <a:t>en</a:t>
            </a:r>
            <a:r>
              <a:rPr lang="en-US" dirty="0" smtClean="0"/>
              <a:t> KMO;</a:t>
            </a:r>
          </a:p>
          <a:p>
            <a:r>
              <a:rPr lang="en-US" dirty="0" smtClean="0"/>
              <a:t>Docent trainer-</a:t>
            </a:r>
            <a:r>
              <a:rPr lang="en-US" dirty="0" err="1" smtClean="0"/>
              <a:t>bemiddelaar</a:t>
            </a:r>
            <a:r>
              <a:rPr lang="en-US" dirty="0" smtClean="0"/>
              <a:t> PAO </a:t>
            </a:r>
            <a:r>
              <a:rPr lang="en-US" dirty="0" err="1" smtClean="0"/>
              <a:t>bemiddeling</a:t>
            </a:r>
            <a:r>
              <a:rPr lang="en-US" dirty="0" smtClean="0"/>
              <a:t> UA;</a:t>
            </a:r>
          </a:p>
          <a:p>
            <a:r>
              <a:rPr lang="en-US" dirty="0" err="1" smtClean="0"/>
              <a:t>Stichtend</a:t>
            </a:r>
            <a:r>
              <a:rPr lang="en-US" dirty="0" smtClean="0"/>
              <a:t> lid van </a:t>
            </a:r>
            <a:r>
              <a:rPr lang="en-US" dirty="0" err="1" smtClean="0"/>
              <a:t>Uw</a:t>
            </a:r>
            <a:r>
              <a:rPr lang="en-US" dirty="0" smtClean="0"/>
              <a:t> </a:t>
            </a:r>
            <a:r>
              <a:rPr lang="en-US" dirty="0" err="1" smtClean="0"/>
              <a:t>Bemiddelaars</a:t>
            </a:r>
            <a:r>
              <a:rPr lang="en-US" dirty="0" smtClean="0"/>
              <a:t>, </a:t>
            </a:r>
            <a:r>
              <a:rPr lang="en-US" dirty="0" err="1" smtClean="0"/>
              <a:t>een</a:t>
            </a:r>
            <a:r>
              <a:rPr lang="en-US" dirty="0" smtClean="0"/>
              <a:t> </a:t>
            </a:r>
            <a:r>
              <a:rPr lang="en-US" dirty="0" err="1" smtClean="0"/>
              <a:t>vereniging</a:t>
            </a:r>
            <a:r>
              <a:rPr lang="en-US" dirty="0" smtClean="0"/>
              <a:t> van </a:t>
            </a:r>
            <a:r>
              <a:rPr lang="en-US" dirty="0" err="1" smtClean="0"/>
              <a:t>erkende</a:t>
            </a:r>
            <a:r>
              <a:rPr lang="en-US" dirty="0" smtClean="0"/>
              <a:t> </a:t>
            </a:r>
            <a:r>
              <a:rPr lang="en-US" dirty="0" err="1" smtClean="0"/>
              <a:t>bemiddelaars</a:t>
            </a:r>
            <a:r>
              <a:rPr lang="en-US" dirty="0" smtClean="0"/>
              <a:t> </a:t>
            </a:r>
            <a:r>
              <a:rPr lang="en-US" dirty="0" err="1" smtClean="0"/>
              <a:t>verspreid</a:t>
            </a:r>
            <a:r>
              <a:rPr lang="en-US" dirty="0" smtClean="0"/>
              <a:t> over </a:t>
            </a:r>
            <a:r>
              <a:rPr lang="en-US" dirty="0" err="1" smtClean="0"/>
              <a:t>gans</a:t>
            </a:r>
            <a:r>
              <a:rPr lang="en-US" dirty="0" smtClean="0"/>
              <a:t> </a:t>
            </a:r>
            <a:r>
              <a:rPr lang="en-US" dirty="0" err="1" smtClean="0"/>
              <a:t>Vlaanderen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>
                <a:hlinkClick r:id="rId3"/>
              </a:rPr>
              <a:t>www.klaar.be</a:t>
            </a:r>
            <a:endParaRPr lang="en-US" dirty="0" smtClean="0"/>
          </a:p>
          <a:p>
            <a:r>
              <a:rPr lang="en-US" dirty="0" smtClean="0">
                <a:hlinkClick r:id="rId4"/>
              </a:rPr>
              <a:t>info@klaar.be</a:t>
            </a:r>
            <a:endParaRPr lang="en-US" dirty="0" smtClean="0"/>
          </a:p>
          <a:p>
            <a:r>
              <a:rPr lang="en-US" dirty="0" smtClean="0"/>
              <a:t>0475/670.801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467588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4405745" y="2105890"/>
            <a:ext cx="2604654" cy="2632363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bg1"/>
                </a:solidFill>
              </a:rPr>
              <a:t>Communicatieve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Interactie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zoeken</a:t>
            </a:r>
            <a:endParaRPr lang="en-US" dirty="0">
              <a:solidFill>
                <a:schemeClr val="bg1"/>
              </a:solidFill>
            </a:endParaRPr>
          </a:p>
          <a:p>
            <a:pPr algn="ctr"/>
            <a:r>
              <a:rPr lang="en-US" dirty="0">
                <a:solidFill>
                  <a:schemeClr val="bg1"/>
                </a:solidFill>
              </a:rPr>
              <a:t>Om</a:t>
            </a:r>
          </a:p>
          <a:p>
            <a:pPr algn="ctr"/>
            <a:r>
              <a:rPr lang="en-US" b="1" dirty="0">
                <a:solidFill>
                  <a:schemeClr val="bg1"/>
                </a:solidFill>
              </a:rPr>
              <a:t>WIN-WIN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te</a:t>
            </a:r>
            <a:r>
              <a:rPr lang="en-US" dirty="0">
                <a:solidFill>
                  <a:schemeClr val="bg1"/>
                </a:solidFill>
              </a:rPr>
              <a:t> </a:t>
            </a:r>
          </a:p>
          <a:p>
            <a:pPr algn="ctr"/>
            <a:r>
              <a:rPr lang="en-US" dirty="0" err="1">
                <a:solidFill>
                  <a:schemeClr val="bg1"/>
                </a:solidFill>
              </a:rPr>
              <a:t>creëren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016000" y="1108364"/>
            <a:ext cx="203029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solidFill>
                  <a:srgbClr val="FF0000"/>
                </a:solidFill>
              </a:rPr>
              <a:t>RESULTAAT ?</a:t>
            </a:r>
          </a:p>
        </p:txBody>
      </p:sp>
      <p:sp>
        <p:nvSpPr>
          <p:cNvPr id="6" name="Right Arrow 5"/>
          <p:cNvSpPr/>
          <p:nvPr/>
        </p:nvSpPr>
        <p:spPr>
          <a:xfrm>
            <a:off x="3131128" y="32881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 rot="10800000">
            <a:off x="7306608" y="3288145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93014" y="3241141"/>
            <a:ext cx="94769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Actie</a:t>
            </a:r>
            <a:endParaRPr lang="en-US" sz="28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8375435" y="3241141"/>
            <a:ext cx="12854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err="1"/>
              <a:t>Reactie</a:t>
            </a:r>
            <a:endParaRPr lang="en-US" sz="2800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405745" y="5347855"/>
            <a:ext cx="30181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Helpende</a:t>
            </a:r>
            <a:r>
              <a:rPr lang="en-US" dirty="0"/>
              <a:t> </a:t>
            </a:r>
            <a:r>
              <a:rPr lang="en-US" dirty="0" err="1"/>
              <a:t>Gesprekstechniek</a:t>
            </a:r>
            <a:r>
              <a:rPr lang="en-US" dirty="0"/>
              <a:t> ?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86C800-B5B0-4EFA-8E49-227D0F65198C}" type="datetime1">
              <a:rPr lang="nl-NL" smtClean="0"/>
              <a:t>22-6-2022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96229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139384" y="3087250"/>
            <a:ext cx="9910662" cy="6924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err="1"/>
              <a:t>Niets</a:t>
            </a:r>
            <a:r>
              <a:rPr lang="fr-BE" sz="2800" dirty="0"/>
              <a:t> van </a:t>
            </a:r>
            <a:r>
              <a:rPr lang="fr-BE" sz="2800" dirty="0" err="1"/>
              <a:t>wat</a:t>
            </a:r>
            <a:r>
              <a:rPr lang="fr-BE" sz="2800" dirty="0"/>
              <a:t> </a:t>
            </a:r>
            <a:r>
              <a:rPr lang="fr-BE" sz="2800" dirty="0" err="1"/>
              <a:t>ik</a:t>
            </a:r>
            <a:r>
              <a:rPr lang="fr-BE" sz="2800" dirty="0"/>
              <a:t> </a:t>
            </a:r>
            <a:r>
              <a:rPr lang="fr-BE" sz="2800" dirty="0" err="1"/>
              <a:t>jullie</a:t>
            </a:r>
            <a:r>
              <a:rPr lang="fr-BE" sz="2800" dirty="0"/>
              <a:t> </a:t>
            </a:r>
            <a:r>
              <a:rPr lang="fr-BE" sz="2800" dirty="0" err="1"/>
              <a:t>ga</a:t>
            </a:r>
            <a:r>
              <a:rPr lang="fr-BE" sz="2800" dirty="0"/>
              <a:t> </a:t>
            </a:r>
            <a:r>
              <a:rPr lang="fr-BE" sz="2800" dirty="0" err="1"/>
              <a:t>laten</a:t>
            </a:r>
            <a:r>
              <a:rPr lang="fr-BE" sz="2800" dirty="0"/>
              <a:t> </a:t>
            </a:r>
            <a:r>
              <a:rPr lang="fr-BE" sz="2800" dirty="0" err="1"/>
              <a:t>zien</a:t>
            </a:r>
            <a:r>
              <a:rPr lang="fr-BE" sz="2800" dirty="0"/>
              <a:t> </a:t>
            </a:r>
            <a:r>
              <a:rPr lang="fr-BE" sz="2800" dirty="0" err="1"/>
              <a:t>stond</a:t>
            </a:r>
            <a:r>
              <a:rPr lang="fr-BE" sz="2800" dirty="0"/>
              <a:t> </a:t>
            </a:r>
            <a:r>
              <a:rPr lang="fr-BE" sz="2800" dirty="0" err="1"/>
              <a:t>ooit</a:t>
            </a:r>
            <a:r>
              <a:rPr lang="fr-BE" sz="2800" dirty="0"/>
              <a:t> in </a:t>
            </a:r>
            <a:r>
              <a:rPr lang="fr-BE" sz="2800" dirty="0" err="1"/>
              <a:t>mijn</a:t>
            </a:r>
            <a:r>
              <a:rPr lang="fr-BE" sz="2800" dirty="0"/>
              <a:t> </a:t>
            </a:r>
            <a:r>
              <a:rPr lang="fr-BE" sz="2800" dirty="0" err="1"/>
              <a:t>schoolboeken</a:t>
            </a:r>
            <a:endParaRPr lang="fr-BE" sz="2800" dirty="0"/>
          </a:p>
          <a:p>
            <a:r>
              <a:rPr lang="fr-BE" sz="1100" dirty="0"/>
              <a:t>Robert Ballard, Titanic-</a:t>
            </a:r>
            <a:r>
              <a:rPr lang="fr-BE" sz="1100" dirty="0" err="1"/>
              <a:t>onderzoeker</a:t>
            </a:r>
            <a:endParaRPr lang="en-US" sz="11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46121" y="4109245"/>
            <a:ext cx="2282297" cy="228229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F4F4D7-1682-41AE-A740-897BD18E34E6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27067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21293" y="1384419"/>
            <a:ext cx="11341182" cy="424731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>
                <a:solidFill>
                  <a:srgbClr val="FF0000"/>
                </a:solidFill>
              </a:rPr>
              <a:t>Wat is de </a:t>
            </a:r>
            <a:r>
              <a:rPr lang="en-US" sz="5400" dirty="0" err="1">
                <a:solidFill>
                  <a:srgbClr val="FF0000"/>
                </a:solidFill>
              </a:rPr>
              <a:t>gelijkenis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tussen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</a:p>
          <a:p>
            <a:r>
              <a:rPr lang="en-US" sz="5400" dirty="0" err="1">
                <a:solidFill>
                  <a:srgbClr val="FF0000"/>
                </a:solidFill>
              </a:rPr>
              <a:t>een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Japanse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vecht-kunst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</a:p>
          <a:p>
            <a:r>
              <a:rPr lang="en-US" sz="5400" dirty="0" err="1">
                <a:solidFill>
                  <a:srgbClr val="FF0000"/>
                </a:solidFill>
              </a:rPr>
              <a:t>en</a:t>
            </a:r>
            <a:r>
              <a:rPr lang="en-US" sz="5400" dirty="0">
                <a:solidFill>
                  <a:srgbClr val="FF0000"/>
                </a:solidFill>
              </a:rPr>
              <a:t> de </a:t>
            </a:r>
            <a:r>
              <a:rPr lang="en-US" sz="5400" dirty="0" err="1">
                <a:solidFill>
                  <a:srgbClr val="FF0000"/>
                </a:solidFill>
              </a:rPr>
              <a:t>professionele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  <a:r>
              <a:rPr lang="en-US" sz="5400" dirty="0" err="1">
                <a:solidFill>
                  <a:srgbClr val="FF0000"/>
                </a:solidFill>
              </a:rPr>
              <a:t>communicatie</a:t>
            </a:r>
            <a:r>
              <a:rPr lang="en-US" sz="5400" dirty="0">
                <a:solidFill>
                  <a:srgbClr val="FF0000"/>
                </a:solidFill>
              </a:rPr>
              <a:t> </a:t>
            </a:r>
          </a:p>
          <a:p>
            <a:r>
              <a:rPr lang="en-US" sz="5400" dirty="0">
                <a:solidFill>
                  <a:srgbClr val="FF0000"/>
                </a:solidFill>
              </a:rPr>
              <a:t>van de curator</a:t>
            </a:r>
          </a:p>
          <a:p>
            <a:r>
              <a:rPr lang="en-US" sz="5400" dirty="0" err="1">
                <a:solidFill>
                  <a:srgbClr val="FF0000"/>
                </a:solidFill>
              </a:rPr>
              <a:t>Bij</a:t>
            </a:r>
            <a:r>
              <a:rPr lang="en-US" sz="5400" dirty="0">
                <a:solidFill>
                  <a:srgbClr val="FF0000"/>
                </a:solidFill>
              </a:rPr>
              <a:t> het </a:t>
            </a:r>
            <a:r>
              <a:rPr lang="en-US" sz="5400" dirty="0" err="1">
                <a:solidFill>
                  <a:srgbClr val="FF0000"/>
                </a:solidFill>
              </a:rPr>
              <a:t>afhandelen</a:t>
            </a:r>
            <a:r>
              <a:rPr lang="en-US" sz="5400" dirty="0">
                <a:solidFill>
                  <a:srgbClr val="FF0000"/>
                </a:solidFill>
              </a:rPr>
              <a:t> van </a:t>
            </a:r>
            <a:r>
              <a:rPr lang="en-US" sz="5400" dirty="0" err="1">
                <a:solidFill>
                  <a:srgbClr val="FF0000"/>
                </a:solidFill>
              </a:rPr>
              <a:t>faillissementen</a:t>
            </a:r>
            <a:r>
              <a:rPr lang="en-US" sz="5400" dirty="0">
                <a:solidFill>
                  <a:srgbClr val="FF0000"/>
                </a:solidFill>
              </a:rPr>
              <a:t> ?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8CCC42A-9587-4991-BCFD-6770A7F02928}" type="datetime1">
              <a:rPr lang="nl-NL" smtClean="0"/>
              <a:t>22-6-2022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404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1737" y="2224124"/>
            <a:ext cx="8021706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BE" sz="4400" b="1" dirty="0">
                <a:solidFill>
                  <a:srgbClr val="FF0000"/>
                </a:solidFill>
              </a:rPr>
              <a:t>De </a:t>
            </a:r>
            <a:r>
              <a:rPr lang="fr-BE" sz="4400" b="1" dirty="0" err="1">
                <a:solidFill>
                  <a:srgbClr val="FF0000"/>
                </a:solidFill>
              </a:rPr>
              <a:t>tegenstander</a:t>
            </a:r>
            <a:endParaRPr lang="fr-BE" sz="4400" b="1" dirty="0">
              <a:solidFill>
                <a:srgbClr val="FF0000"/>
              </a:solidFill>
            </a:endParaRPr>
          </a:p>
          <a:p>
            <a:r>
              <a:rPr lang="fr-BE" sz="4400" b="1" dirty="0" err="1">
                <a:solidFill>
                  <a:srgbClr val="FF0000"/>
                </a:solidFill>
              </a:rPr>
              <a:t>overmeesteren</a:t>
            </a:r>
            <a:endParaRPr lang="fr-BE" sz="4400" b="1" dirty="0">
              <a:solidFill>
                <a:srgbClr val="FF0000"/>
              </a:solidFill>
            </a:endParaRPr>
          </a:p>
          <a:p>
            <a:r>
              <a:rPr lang="fr-BE" sz="4400" b="1" dirty="0">
                <a:solidFill>
                  <a:srgbClr val="FF0000"/>
                </a:solidFill>
              </a:rPr>
              <a:t>met </a:t>
            </a:r>
            <a:r>
              <a:rPr lang="fr-BE" sz="4400" b="1" dirty="0" err="1">
                <a:solidFill>
                  <a:srgbClr val="FF0000"/>
                </a:solidFill>
              </a:rPr>
              <a:t>alle</a:t>
            </a:r>
            <a:r>
              <a:rPr lang="fr-BE" sz="4400" b="1" dirty="0">
                <a:solidFill>
                  <a:srgbClr val="FF0000"/>
                </a:solidFill>
              </a:rPr>
              <a:t> </a:t>
            </a:r>
            <a:r>
              <a:rPr lang="fr-BE" sz="4400" b="1" dirty="0" err="1">
                <a:solidFill>
                  <a:srgbClr val="FF0000"/>
                </a:solidFill>
              </a:rPr>
              <a:t>beschikbare</a:t>
            </a:r>
            <a:r>
              <a:rPr lang="fr-BE" sz="4400" b="1" dirty="0">
                <a:solidFill>
                  <a:srgbClr val="FF0000"/>
                </a:solidFill>
              </a:rPr>
              <a:t> </a:t>
            </a:r>
            <a:r>
              <a:rPr lang="fr-BE" sz="4400" b="1" dirty="0" err="1">
                <a:solidFill>
                  <a:srgbClr val="FF0000"/>
                </a:solidFill>
              </a:rPr>
              <a:t>middelen</a:t>
            </a:r>
            <a:endParaRPr lang="fr-BE" sz="4400" b="1" dirty="0">
              <a:solidFill>
                <a:srgbClr val="FF0000"/>
              </a:solidFill>
            </a:endParaRPr>
          </a:p>
          <a:p>
            <a:r>
              <a:rPr lang="fr-BE" sz="4400" b="1" dirty="0">
                <a:solidFill>
                  <a:srgbClr val="FF0000"/>
                </a:solidFill>
              </a:rPr>
              <a:t>en met</a:t>
            </a:r>
          </a:p>
          <a:p>
            <a:r>
              <a:rPr lang="fr-BE" sz="4400" b="1" dirty="0">
                <a:solidFill>
                  <a:srgbClr val="FF0000"/>
                </a:solidFill>
              </a:rPr>
              <a:t>minimale </a:t>
            </a:r>
            <a:r>
              <a:rPr lang="fr-BE" sz="4400" b="1" dirty="0" err="1">
                <a:solidFill>
                  <a:srgbClr val="FF0000"/>
                </a:solidFill>
              </a:rPr>
              <a:t>kracht</a:t>
            </a:r>
            <a:r>
              <a:rPr lang="fr-BE" sz="4400" b="1" dirty="0">
                <a:solidFill>
                  <a:srgbClr val="FF0000"/>
                </a:solidFill>
              </a:rPr>
              <a:t>…..</a:t>
            </a:r>
            <a:endParaRPr lang="en-US" sz="4400" b="1" dirty="0">
              <a:solidFill>
                <a:srgbClr val="FF0000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31253" y="3836258"/>
            <a:ext cx="2364906" cy="2364906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F34C1E-D076-4DB6-BA98-DD8F6DB48A32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41949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99455" y="1617374"/>
            <a:ext cx="79779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2800" dirty="0" err="1"/>
              <a:t>Resultaat</a:t>
            </a:r>
            <a:r>
              <a:rPr lang="fr-BE" sz="2800" dirty="0"/>
              <a:t> </a:t>
            </a:r>
            <a:r>
              <a:rPr lang="fr-BE" sz="2800" dirty="0" err="1"/>
              <a:t>boeken</a:t>
            </a:r>
            <a:r>
              <a:rPr lang="fr-BE" sz="2800" dirty="0"/>
              <a:t> </a:t>
            </a:r>
            <a:r>
              <a:rPr lang="fr-BE" sz="2800" dirty="0" err="1"/>
              <a:t>volgens</a:t>
            </a:r>
            <a:r>
              <a:rPr lang="fr-BE" sz="2800" dirty="0"/>
              <a:t> het principe van </a:t>
            </a:r>
            <a:r>
              <a:rPr lang="fr-BE" sz="2800" dirty="0" err="1"/>
              <a:t>ju</a:t>
            </a:r>
            <a:r>
              <a:rPr lang="fr-BE" sz="2800" dirty="0"/>
              <a:t> </a:t>
            </a:r>
            <a:r>
              <a:rPr lang="fr-BE" sz="2800" dirty="0" err="1"/>
              <a:t>jitsu</a:t>
            </a:r>
            <a:r>
              <a:rPr lang="fr-BE" sz="2800" dirty="0"/>
              <a:t>…… 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238714" y="2538102"/>
            <a:ext cx="46244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 err="1"/>
              <a:t>Vertaling</a:t>
            </a:r>
            <a:r>
              <a:rPr lang="fr-BE" dirty="0"/>
              <a:t> : </a:t>
            </a:r>
            <a:r>
              <a:rPr lang="fr-BE" dirty="0">
                <a:solidFill>
                  <a:srgbClr val="00B0F0"/>
                </a:solidFill>
              </a:rPr>
              <a:t>de « </a:t>
            </a:r>
            <a:r>
              <a:rPr lang="fr-BE" dirty="0" err="1">
                <a:solidFill>
                  <a:srgbClr val="00B0F0"/>
                </a:solidFill>
              </a:rPr>
              <a:t>zachte</a:t>
            </a:r>
            <a:r>
              <a:rPr lang="fr-BE" dirty="0">
                <a:solidFill>
                  <a:srgbClr val="00B0F0"/>
                </a:solidFill>
              </a:rPr>
              <a:t> (</a:t>
            </a:r>
            <a:r>
              <a:rPr lang="fr-BE" dirty="0" err="1">
                <a:solidFill>
                  <a:srgbClr val="FF0000"/>
                </a:solidFill>
              </a:rPr>
              <a:t>Ju</a:t>
            </a:r>
            <a:r>
              <a:rPr lang="fr-BE" dirty="0">
                <a:solidFill>
                  <a:srgbClr val="00B0F0"/>
                </a:solidFill>
              </a:rPr>
              <a:t>) » </a:t>
            </a:r>
            <a:r>
              <a:rPr lang="fr-BE" dirty="0" err="1">
                <a:solidFill>
                  <a:srgbClr val="00B0F0"/>
                </a:solidFill>
              </a:rPr>
              <a:t>vecht-kunst</a:t>
            </a:r>
            <a:r>
              <a:rPr lang="fr-BE" dirty="0">
                <a:solidFill>
                  <a:srgbClr val="00B0F0"/>
                </a:solidFill>
              </a:rPr>
              <a:t> (</a:t>
            </a:r>
            <a:r>
              <a:rPr lang="fr-BE" dirty="0" err="1">
                <a:solidFill>
                  <a:srgbClr val="FF0000"/>
                </a:solidFill>
              </a:rPr>
              <a:t>Jitsu</a:t>
            </a:r>
            <a:r>
              <a:rPr lang="fr-BE" dirty="0">
                <a:solidFill>
                  <a:srgbClr val="00B0F0"/>
                </a:solidFill>
              </a:rPr>
              <a:t>) </a:t>
            </a:r>
            <a:endParaRPr lang="en-US" dirty="0">
              <a:solidFill>
                <a:srgbClr val="00B0F0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4481" y="3516593"/>
            <a:ext cx="3834783" cy="2876087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615296" y="4255806"/>
            <a:ext cx="64252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b="1" i="1" dirty="0"/>
              <a:t>Als men </a:t>
            </a:r>
            <a:r>
              <a:rPr lang="fr-BE" b="1" i="1" dirty="0" err="1"/>
              <a:t>wil</a:t>
            </a:r>
            <a:r>
              <a:rPr lang="fr-BE" b="1" i="1" dirty="0"/>
              <a:t> </a:t>
            </a:r>
            <a:r>
              <a:rPr lang="fr-BE" b="1" i="1" dirty="0" err="1"/>
              <a:t>overleven</a:t>
            </a:r>
            <a:r>
              <a:rPr lang="fr-BE" b="1" i="1" dirty="0"/>
              <a:t>, </a:t>
            </a:r>
            <a:r>
              <a:rPr lang="fr-BE" b="1" i="1" dirty="0" err="1"/>
              <a:t>moet</a:t>
            </a:r>
            <a:r>
              <a:rPr lang="fr-BE" b="1" i="1" dirty="0"/>
              <a:t> men </a:t>
            </a:r>
            <a:r>
              <a:rPr lang="fr-BE" b="1" i="1" dirty="0" err="1"/>
              <a:t>veerkrachtig</a:t>
            </a:r>
            <a:r>
              <a:rPr lang="fr-BE" b="1" i="1" dirty="0"/>
              <a:t> en </a:t>
            </a:r>
            <a:r>
              <a:rPr lang="fr-BE" b="1" i="1" dirty="0" err="1"/>
              <a:t>meegaand</a:t>
            </a:r>
            <a:r>
              <a:rPr lang="fr-BE" b="1" i="1" dirty="0"/>
              <a:t> </a:t>
            </a:r>
            <a:r>
              <a:rPr lang="fr-BE" b="1" i="1" dirty="0" err="1"/>
              <a:t>zijn</a:t>
            </a:r>
            <a:r>
              <a:rPr lang="fr-BE" b="1" i="1" dirty="0"/>
              <a:t>.</a:t>
            </a:r>
          </a:p>
          <a:p>
            <a:r>
              <a:rPr lang="fr-BE" b="1" i="1" dirty="0"/>
              <a:t>Dr. </a:t>
            </a:r>
            <a:r>
              <a:rPr lang="fr-BE" b="1" i="1" dirty="0" err="1"/>
              <a:t>Akiama</a:t>
            </a:r>
            <a:r>
              <a:rPr lang="fr-BE" b="1" i="1" dirty="0"/>
              <a:t>, +/-1690</a:t>
            </a:r>
            <a:endParaRPr lang="en-US" b="1" i="1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0199" y="286326"/>
            <a:ext cx="1683327" cy="1683327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264FA-C028-42A7-B48D-0C77C17FC2AB}" type="datetime1">
              <a:rPr lang="nl-NL" smtClean="0"/>
              <a:t>22-6-2022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54672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21468" y="2880589"/>
            <a:ext cx="9116727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4800" dirty="0" err="1">
                <a:solidFill>
                  <a:srgbClr val="FF0000"/>
                </a:solidFill>
              </a:rPr>
              <a:t>Hoe</a:t>
            </a:r>
            <a:r>
              <a:rPr lang="fr-BE" sz="4800" dirty="0">
                <a:solidFill>
                  <a:srgbClr val="FF0000"/>
                </a:solidFill>
              </a:rPr>
              <a:t> kan de </a:t>
            </a:r>
            <a:r>
              <a:rPr lang="fr-BE" sz="4800" dirty="0" err="1">
                <a:solidFill>
                  <a:srgbClr val="FF0000"/>
                </a:solidFill>
              </a:rPr>
              <a:t>curator</a:t>
            </a:r>
            <a:endParaRPr lang="fr-BE" sz="4800" dirty="0">
              <a:solidFill>
                <a:srgbClr val="FF0000"/>
              </a:solidFill>
            </a:endParaRPr>
          </a:p>
          <a:p>
            <a:r>
              <a:rPr lang="fr-BE" sz="4800" dirty="0">
                <a:solidFill>
                  <a:srgbClr val="FF0000"/>
                </a:solidFill>
              </a:rPr>
              <a:t> « </a:t>
            </a:r>
            <a:r>
              <a:rPr lang="fr-BE" sz="4800" dirty="0" err="1">
                <a:solidFill>
                  <a:srgbClr val="FF0000"/>
                </a:solidFill>
              </a:rPr>
              <a:t>veerkrachtig</a:t>
            </a:r>
            <a:r>
              <a:rPr lang="fr-BE" sz="4800" dirty="0">
                <a:solidFill>
                  <a:srgbClr val="FF0000"/>
                </a:solidFill>
              </a:rPr>
              <a:t> en </a:t>
            </a:r>
            <a:r>
              <a:rPr lang="fr-BE" sz="4800" dirty="0" err="1">
                <a:solidFill>
                  <a:srgbClr val="FF0000"/>
                </a:solidFill>
              </a:rPr>
              <a:t>meegaand</a:t>
            </a:r>
            <a:r>
              <a:rPr lang="fr-BE" sz="4800" dirty="0">
                <a:solidFill>
                  <a:srgbClr val="FF0000"/>
                </a:solidFill>
              </a:rPr>
              <a:t> «  </a:t>
            </a:r>
            <a:r>
              <a:rPr lang="fr-BE" sz="4800" dirty="0" err="1">
                <a:solidFill>
                  <a:srgbClr val="FF0000"/>
                </a:solidFill>
              </a:rPr>
              <a:t>zijn</a:t>
            </a:r>
            <a:endParaRPr lang="fr-BE" sz="4800" dirty="0">
              <a:solidFill>
                <a:srgbClr val="FF0000"/>
              </a:solidFill>
            </a:endParaRPr>
          </a:p>
          <a:p>
            <a:r>
              <a:rPr lang="fr-BE" sz="4800" dirty="0">
                <a:solidFill>
                  <a:srgbClr val="FF0000"/>
                </a:solidFill>
              </a:rPr>
              <a:t>in </a:t>
            </a:r>
            <a:r>
              <a:rPr lang="fr-BE" sz="4800" dirty="0" err="1">
                <a:solidFill>
                  <a:srgbClr val="FF0000"/>
                </a:solidFill>
              </a:rPr>
              <a:t>z’n</a:t>
            </a:r>
            <a:r>
              <a:rPr lang="fr-BE" sz="4800" dirty="0">
                <a:solidFill>
                  <a:srgbClr val="FF0000"/>
                </a:solidFill>
              </a:rPr>
              <a:t> </a:t>
            </a:r>
            <a:r>
              <a:rPr lang="fr-BE" sz="4800" dirty="0" err="1">
                <a:solidFill>
                  <a:srgbClr val="FF0000"/>
                </a:solidFill>
              </a:rPr>
              <a:t>professionele</a:t>
            </a:r>
            <a:r>
              <a:rPr lang="fr-BE" sz="4800" dirty="0">
                <a:solidFill>
                  <a:srgbClr val="FF0000"/>
                </a:solidFill>
              </a:rPr>
              <a:t> </a:t>
            </a:r>
            <a:r>
              <a:rPr lang="fr-BE" sz="4800" dirty="0" err="1">
                <a:solidFill>
                  <a:srgbClr val="FF0000"/>
                </a:solidFill>
              </a:rPr>
              <a:t>communicatie</a:t>
            </a:r>
            <a:r>
              <a:rPr lang="fr-BE" sz="4800" dirty="0">
                <a:solidFill>
                  <a:srgbClr val="FF0000"/>
                </a:solidFill>
              </a:rPr>
              <a:t> ?</a:t>
            </a:r>
            <a:endParaRPr lang="en-US" sz="48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21468" y="1914257"/>
            <a:ext cx="179055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1.Vraag :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9245600" y="6271492"/>
            <a:ext cx="263232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En</a:t>
            </a:r>
            <a:r>
              <a:rPr lang="en-US" dirty="0"/>
              <a:t> zo </a:t>
            </a:r>
            <a:r>
              <a:rPr lang="en-US" dirty="0" err="1"/>
              <a:t>eenvoudig</a:t>
            </a:r>
            <a:r>
              <a:rPr lang="en-US" dirty="0"/>
              <a:t> </a:t>
            </a:r>
            <a:r>
              <a:rPr lang="en-US" dirty="0" err="1"/>
              <a:t>mogelijk</a:t>
            </a:r>
            <a:r>
              <a:rPr lang="en-US" dirty="0"/>
              <a:t>!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BFD68-5439-4696-BD7B-8D52DD9B0B5E}" type="datetime1">
              <a:rPr lang="nl-NL" smtClean="0"/>
              <a:t>22-6-2022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70802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39053" y="2038006"/>
            <a:ext cx="978735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5400" dirty="0">
                <a:solidFill>
                  <a:srgbClr val="FF0000"/>
                </a:solidFill>
              </a:rPr>
              <a:t>Het </a:t>
            </a:r>
            <a:r>
              <a:rPr lang="fr-BE" sz="5400" dirty="0" err="1">
                <a:solidFill>
                  <a:srgbClr val="FF0000"/>
                </a:solidFill>
              </a:rPr>
              <a:t>stellen</a:t>
            </a:r>
            <a:r>
              <a:rPr lang="fr-BE" sz="5400" dirty="0">
                <a:solidFill>
                  <a:srgbClr val="FF0000"/>
                </a:solidFill>
              </a:rPr>
              <a:t> van </a:t>
            </a:r>
            <a:r>
              <a:rPr lang="fr-BE" sz="5400" dirty="0" err="1">
                <a:solidFill>
                  <a:srgbClr val="FF0000"/>
                </a:solidFill>
              </a:rPr>
              <a:t>bescheiden</a:t>
            </a:r>
            <a:r>
              <a:rPr lang="fr-BE" sz="5400" dirty="0">
                <a:solidFill>
                  <a:srgbClr val="FF0000"/>
                </a:solidFill>
              </a:rPr>
              <a:t> </a:t>
            </a:r>
            <a:r>
              <a:rPr lang="fr-BE" sz="5400" dirty="0" err="1">
                <a:solidFill>
                  <a:srgbClr val="FF0000"/>
                </a:solidFill>
              </a:rPr>
              <a:t>vragen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39053" y="824011"/>
            <a:ext cx="253050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sz="3600" dirty="0"/>
              <a:t>2.Antwoord:</a:t>
            </a:r>
            <a:endParaRPr lang="en-US" sz="3600" dirty="0"/>
          </a:p>
        </p:txBody>
      </p:sp>
      <p:sp>
        <p:nvSpPr>
          <p:cNvPr id="4" name="Oval 3"/>
          <p:cNvSpPr/>
          <p:nvPr/>
        </p:nvSpPr>
        <p:spPr>
          <a:xfrm>
            <a:off x="5319345" y="1342154"/>
            <a:ext cx="3411416" cy="2315033"/>
          </a:xfrm>
          <a:prstGeom prst="ellipse">
            <a:avLst/>
          </a:prstGeom>
          <a:noFill/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362808" y="3843400"/>
            <a:ext cx="92772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Is de « </a:t>
            </a:r>
            <a:r>
              <a:rPr lang="fr-BE" b="1" dirty="0" err="1">
                <a:solidFill>
                  <a:srgbClr val="00B0F0"/>
                </a:solidFill>
              </a:rPr>
              <a:t>zachte</a:t>
            </a:r>
            <a:r>
              <a:rPr lang="fr-BE" b="1" dirty="0">
                <a:solidFill>
                  <a:srgbClr val="00B0F0"/>
                </a:solidFill>
              </a:rPr>
              <a:t> </a:t>
            </a:r>
            <a:r>
              <a:rPr lang="fr-BE" b="1" dirty="0" err="1">
                <a:solidFill>
                  <a:srgbClr val="00B0F0"/>
                </a:solidFill>
              </a:rPr>
              <a:t>kunst</a:t>
            </a:r>
            <a:r>
              <a:rPr lang="fr-BE" dirty="0"/>
              <a:t> » om </a:t>
            </a:r>
            <a:r>
              <a:rPr lang="fr-BE" dirty="0" err="1"/>
              <a:t>iemand</a:t>
            </a:r>
            <a:r>
              <a:rPr lang="fr-BE" dirty="0"/>
              <a:t> </a:t>
            </a:r>
            <a:r>
              <a:rPr lang="fr-BE" dirty="0" err="1"/>
              <a:t>aan</a:t>
            </a:r>
            <a:r>
              <a:rPr lang="fr-BE" dirty="0"/>
              <a:t> de </a:t>
            </a:r>
            <a:r>
              <a:rPr lang="fr-BE" dirty="0" err="1"/>
              <a:t>praat</a:t>
            </a:r>
            <a:r>
              <a:rPr lang="fr-BE" dirty="0"/>
              <a:t> te </a:t>
            </a:r>
            <a:r>
              <a:rPr lang="fr-BE" dirty="0" err="1"/>
              <a:t>krijgen</a:t>
            </a:r>
            <a:r>
              <a:rPr lang="fr-BE" dirty="0"/>
              <a:t> </a:t>
            </a:r>
            <a:r>
              <a:rPr lang="fr-BE" dirty="0" err="1"/>
              <a:t>waarvan</a:t>
            </a:r>
            <a:r>
              <a:rPr lang="fr-BE" dirty="0"/>
              <a:t> je het </a:t>
            </a:r>
            <a:r>
              <a:rPr lang="fr-BE" dirty="0" err="1"/>
              <a:t>antwoord</a:t>
            </a:r>
            <a:r>
              <a:rPr lang="fr-BE" dirty="0"/>
              <a:t> </a:t>
            </a:r>
            <a:r>
              <a:rPr lang="fr-BE" dirty="0" err="1"/>
              <a:t>nog</a:t>
            </a:r>
            <a:r>
              <a:rPr lang="fr-BE" dirty="0"/>
              <a:t> niet </a:t>
            </a:r>
            <a:r>
              <a:rPr lang="fr-BE" dirty="0" err="1"/>
              <a:t>weet</a:t>
            </a:r>
            <a:endParaRPr lang="fr-BE" dirty="0"/>
          </a:p>
          <a:p>
            <a:r>
              <a:rPr lang="fr-BE" dirty="0"/>
              <a:t>en </a:t>
            </a:r>
            <a:r>
              <a:rPr lang="fr-BE" dirty="0" err="1"/>
              <a:t>een</a:t>
            </a:r>
            <a:r>
              <a:rPr lang="fr-BE" dirty="0"/>
              <a:t> </a:t>
            </a:r>
            <a:r>
              <a:rPr lang="fr-BE" dirty="0" err="1"/>
              <a:t>relatie</a:t>
            </a:r>
            <a:r>
              <a:rPr lang="fr-BE" dirty="0"/>
              <a:t> op te </a:t>
            </a:r>
            <a:r>
              <a:rPr lang="fr-BE" dirty="0" err="1"/>
              <a:t>bouwen</a:t>
            </a:r>
            <a:r>
              <a:rPr lang="fr-BE" dirty="0"/>
              <a:t> op basis van </a:t>
            </a:r>
            <a:r>
              <a:rPr lang="fr-BE" dirty="0" err="1"/>
              <a:t>nieuwsgierigheid</a:t>
            </a:r>
            <a:r>
              <a:rPr lang="fr-BE" dirty="0"/>
              <a:t> en </a:t>
            </a:r>
            <a:r>
              <a:rPr lang="fr-BE" dirty="0" err="1"/>
              <a:t>belangstelling</a:t>
            </a:r>
            <a:r>
              <a:rPr lang="fr-BE" dirty="0"/>
              <a:t> </a:t>
            </a:r>
            <a:r>
              <a:rPr lang="fr-BE" dirty="0" err="1"/>
              <a:t>voor</a:t>
            </a:r>
            <a:r>
              <a:rPr lang="fr-BE" dirty="0"/>
              <a:t> de </a:t>
            </a:r>
            <a:r>
              <a:rPr lang="fr-BE" dirty="0" err="1"/>
              <a:t>ander</a:t>
            </a:r>
            <a:r>
              <a:rPr lang="fr-BE" dirty="0"/>
              <a:t>.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065925" y="5272755"/>
            <a:ext cx="25741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>
                <a:solidFill>
                  <a:srgbClr val="FF0000"/>
                </a:solidFill>
              </a:rPr>
              <a:t>Om </a:t>
            </a:r>
            <a:r>
              <a:rPr lang="fr-BE" dirty="0" err="1">
                <a:solidFill>
                  <a:srgbClr val="FF0000"/>
                </a:solidFill>
              </a:rPr>
              <a:t>resultaat</a:t>
            </a:r>
            <a:r>
              <a:rPr lang="fr-BE" dirty="0">
                <a:solidFill>
                  <a:srgbClr val="FF0000"/>
                </a:solidFill>
              </a:rPr>
              <a:t> te </a:t>
            </a:r>
            <a:r>
              <a:rPr lang="fr-BE" dirty="0" err="1">
                <a:solidFill>
                  <a:srgbClr val="FF0000"/>
                </a:solidFill>
              </a:rPr>
              <a:t>bekomen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>
            <a:off x="6922093" y="5272755"/>
            <a:ext cx="978408" cy="484632"/>
          </a:xfrm>
          <a:prstGeom prst="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A381AA-84FD-431A-BCEE-BC245165F1A4}" type="datetime1">
              <a:rPr lang="nl-NL" smtClean="0"/>
              <a:t>22-6-2022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nl-NL" smtClean="0"/>
              <a:t>Peter Crab 2022 gesprekstechnieken voor de curator bij het afhendelen van faillissementen.</a:t>
            </a:r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1C1232-0068-4827-8411-EA68AB17350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59352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1168</Words>
  <Application>Microsoft Office PowerPoint</Application>
  <PresentationFormat>Widescreen</PresentationFormat>
  <Paragraphs>208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Wingdings</vt:lpstr>
      <vt:lpstr>Office Theme</vt:lpstr>
      <vt:lpstr>Pro Mandato vzw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Personalia: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 mandato vzw</dc:title>
  <dc:creator>Peter</dc:creator>
  <cp:lastModifiedBy>Peter</cp:lastModifiedBy>
  <cp:revision>64</cp:revision>
  <dcterms:created xsi:type="dcterms:W3CDTF">2022-06-13T15:35:50Z</dcterms:created>
  <dcterms:modified xsi:type="dcterms:W3CDTF">2022-06-22T10:15:08Z</dcterms:modified>
</cp:coreProperties>
</file>