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57" r:id="rId6"/>
    <p:sldId id="275" r:id="rId7"/>
    <p:sldId id="271" r:id="rId8"/>
    <p:sldId id="258" r:id="rId9"/>
    <p:sldId id="268" r:id="rId10"/>
    <p:sldId id="273" r:id="rId11"/>
    <p:sldId id="274" r:id="rId12"/>
    <p:sldId id="266" r:id="rId13"/>
    <p:sldId id="267" r:id="rId14"/>
    <p:sldId id="272" r:id="rId15"/>
    <p:sldId id="259" r:id="rId16"/>
    <p:sldId id="260" r:id="rId17"/>
    <p:sldId id="261" r:id="rId18"/>
    <p:sldId id="262" r:id="rId19"/>
    <p:sldId id="263" r:id="rId20"/>
    <p:sldId id="264" r:id="rId21"/>
    <p:sldId id="265" r:id="rId2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A4"/>
    <a:srgbClr val="7483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940272-D794-4AAB-816B-B06B81D44847}" v="62" dt="2022-10-11T15:38:54.899"/>
    <p1510:client id="{F5AB6D45-4E0F-432F-B0B7-450E7BA19D83}" v="2" dt="2022-10-12T07:38:55.8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Objects="1">
      <p:cViewPr varScale="1">
        <p:scale>
          <a:sx n="164" d="100"/>
          <a:sy n="164" d="100"/>
        </p:scale>
        <p:origin x="1668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Click to edit Master text styles</a:t>
            </a:r>
          </a:p>
          <a:p>
            <a:pPr lvl="1"/>
            <a:r>
              <a:rPr lang="nl-NL" noProof="0"/>
              <a:t>Second level</a:t>
            </a:r>
          </a:p>
          <a:p>
            <a:pPr lvl="2"/>
            <a:r>
              <a:rPr lang="nl-NL" noProof="0"/>
              <a:t>Third level</a:t>
            </a:r>
          </a:p>
          <a:p>
            <a:pPr lvl="3"/>
            <a:r>
              <a:rPr lang="nl-NL" noProof="0"/>
              <a:t>Fourth level</a:t>
            </a:r>
          </a:p>
          <a:p>
            <a:pPr lvl="4"/>
            <a:r>
              <a:rPr lang="nl-NL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4F6621-380B-45CE-888D-2C159D02928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37461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A1D44-EEF9-455C-88DB-A9F50A71E5E3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01343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3645024"/>
            <a:ext cx="7812608" cy="936104"/>
          </a:xfrm>
        </p:spPr>
        <p:txBody>
          <a:bodyPr lIns="91440" tIns="45720" rIns="36000"/>
          <a:lstStyle>
            <a:lvl1pPr>
              <a:defRPr sz="3600" b="1">
                <a:solidFill>
                  <a:srgbClr val="0065A4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3" y="4581127"/>
            <a:ext cx="7812608" cy="504057"/>
          </a:xfrm>
        </p:spPr>
        <p:txBody>
          <a:bodyPr/>
          <a:lstStyle>
            <a:lvl1pPr marL="0" indent="0">
              <a:buFont typeface="Arial" charset="0"/>
              <a:buNone/>
              <a:defRPr sz="2000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nl-NL" noProof="0"/>
              <a:t>Klikken om de ondertitelstijl van het model te bewerken</a:t>
            </a:r>
            <a:endParaRPr lang="nl-NL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262813" y="2852738"/>
            <a:ext cx="1449387" cy="268287"/>
          </a:xfrm>
        </p:spPr>
        <p:txBody>
          <a:bodyPr rIns="36000"/>
          <a:lstStyle>
            <a:lvl1pPr>
              <a:defRPr sz="1800" b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44"/>
            <a:ext cx="9144000" cy="683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6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E477C-D2C2-41E6-8087-01C800BB5EB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324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3413" y="1665288"/>
            <a:ext cx="1703387" cy="457993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71663" y="1665288"/>
            <a:ext cx="4959350" cy="457993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F6EBF-6956-407F-A476-41A11643A1C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70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3202D-0378-43F2-8BD6-574A652EF3C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363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22A93-DD35-41FA-90D7-DBD15353801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038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663" y="2528888"/>
            <a:ext cx="3330575" cy="3716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4638" y="2528888"/>
            <a:ext cx="3332162" cy="3716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F9BE5-301A-433C-9CB3-9D3B971810F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40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985C8-5398-432B-BBFB-70C5EA15145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982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6C62B-1620-4D9F-921D-C79DD1E8E0E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75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5604E-CC0C-42F7-B768-7202A07472C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105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87E34-12EF-4992-A63E-8EE73E5AE49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604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fr-B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C917F-E3E0-4AD8-B338-1327E1FD7C5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390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1665288"/>
            <a:ext cx="7786687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stijl te bewerken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2528888"/>
            <a:ext cx="7786687" cy="371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51725" y="6489700"/>
            <a:ext cx="10795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 smtClean="0"/>
            </a:lvl1pPr>
          </a:lstStyle>
          <a:p>
            <a:pPr>
              <a:defRPr/>
            </a:pPr>
            <a:r>
              <a:rPr lang="nl-NL"/>
              <a:t>DD.MM.YYYY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489700"/>
            <a:ext cx="54006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 smtClean="0"/>
            </a:lvl1pPr>
          </a:lstStyle>
          <a:p>
            <a:pPr>
              <a:defRPr/>
            </a:pPr>
            <a:r>
              <a:rPr lang="nl-NL"/>
              <a:t>footer titel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2450" y="6257925"/>
            <a:ext cx="51435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/>
            </a:lvl1pPr>
          </a:lstStyle>
          <a:p>
            <a:pPr>
              <a:defRPr/>
            </a:pPr>
            <a:fld id="{493BE23E-77C0-4135-84BD-408FF1D8C4F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2"/>
            <a:ext cx="9144000" cy="683515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7483AE"/>
          </a:solidFill>
          <a:latin typeface="Arial" charset="0"/>
          <a:cs typeface="Arial" charset="0"/>
        </a:defRPr>
      </a:lvl9pPr>
    </p:titleStyle>
    <p:bodyStyle>
      <a:lvl1pPr marL="182563" indent="-182563" algn="l" rtl="0" eaLnBrk="1" fontAlgn="base" hangingPunct="1">
        <a:spcBef>
          <a:spcPct val="20000"/>
        </a:spcBef>
        <a:spcAft>
          <a:spcPct val="0"/>
        </a:spcAft>
        <a:buClr>
          <a:srgbClr val="7483AE"/>
        </a:buClr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14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2pPr>
      <a:lvl3pPr marL="898525" indent="-1857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3pPr>
      <a:lvl4pPr marL="1249363" indent="-1714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4pPr>
      <a:lvl5pPr marL="1616075" indent="-1873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5pPr>
      <a:lvl6pPr marL="2073275" indent="-1873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6pPr>
      <a:lvl7pPr marL="2530475" indent="-1873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7pPr>
      <a:lvl8pPr marL="2987675" indent="-1873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8pPr>
      <a:lvl9pPr marL="3444875" indent="-1873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>
                <a:solidFill>
                  <a:srgbClr val="0065A4"/>
                </a:solidFill>
                <a:latin typeface="Calibri" pitchFamily="34" charset="0"/>
                <a:cs typeface="Calibri" pitchFamily="34" charset="0"/>
              </a:rPr>
              <a:t>11.10.2022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3644900"/>
            <a:ext cx="7812087" cy="936625"/>
          </a:xfrm>
        </p:spPr>
        <p:txBody>
          <a:bodyPr/>
          <a:lstStyle/>
          <a:p>
            <a:pPr eaLnBrk="1" hangingPunct="1"/>
            <a:r>
              <a:rPr lang="en-US" sz="2800" dirty="0" err="1"/>
              <a:t>Preventie</a:t>
            </a:r>
            <a:r>
              <a:rPr lang="en-US" sz="2800" dirty="0"/>
              <a:t> van </a:t>
            </a:r>
            <a:r>
              <a:rPr lang="en-US" sz="2800" dirty="0" err="1"/>
              <a:t>fraude</a:t>
            </a:r>
            <a:r>
              <a:rPr lang="en-US" sz="2800" dirty="0"/>
              <a:t> &amp; </a:t>
            </a:r>
            <a:r>
              <a:rPr lang="en-US" sz="2800" dirty="0" err="1"/>
              <a:t>betere</a:t>
            </a:r>
            <a:r>
              <a:rPr lang="en-US" sz="2800" dirty="0"/>
              <a:t> </a:t>
            </a:r>
            <a:r>
              <a:rPr lang="en-US" sz="2800" dirty="0" err="1"/>
              <a:t>afhandeling</a:t>
            </a:r>
            <a:r>
              <a:rPr lang="en-US" sz="2800" dirty="0"/>
              <a:t> van </a:t>
            </a:r>
            <a:r>
              <a:rPr lang="en-US" sz="2800" dirty="0" err="1"/>
              <a:t>faillissementen</a:t>
            </a:r>
            <a:endParaRPr lang="en-US" sz="28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4581525"/>
            <a:ext cx="7812087" cy="503238"/>
          </a:xfrm>
        </p:spPr>
        <p:txBody>
          <a:bodyPr/>
          <a:lstStyle/>
          <a:p>
            <a:pPr eaLnBrk="1" hangingPunct="1"/>
            <a:r>
              <a:rPr lang="en-US" dirty="0"/>
              <a:t>  Pro </a:t>
            </a:r>
            <a:r>
              <a:rPr lang="en-US" dirty="0" err="1"/>
              <a:t>Mandato</a:t>
            </a:r>
            <a:r>
              <a:rPr lang="en-US" dirty="0"/>
              <a:t> – De </a:t>
            </a:r>
            <a:r>
              <a:rPr lang="en-US" dirty="0" err="1"/>
              <a:t>Jachthoorn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B9675-6F39-497D-8444-242033047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groot is het probleem? Statistische analyse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62374-93DB-48A7-A5CA-E5B2BD144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Een problematisch voorbeeld:</a:t>
            </a:r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pPr marL="0" indent="0">
              <a:buNone/>
            </a:pPr>
            <a:r>
              <a:rPr lang="nl-BE" dirty="0"/>
              <a:t>(*) </a:t>
            </a:r>
          </a:p>
          <a:p>
            <a:pPr>
              <a:buFontTx/>
              <a:buChar char="-"/>
            </a:pPr>
            <a:r>
              <a:rPr lang="nl-BE" dirty="0"/>
              <a:t>waarvan 3 na confrontatie -&gt; Gedragswijziging?</a:t>
            </a:r>
          </a:p>
          <a:p>
            <a:pPr>
              <a:buFontTx/>
              <a:buChar char="-"/>
            </a:pPr>
            <a:r>
              <a:rPr lang="nl-BE" dirty="0"/>
              <a:t>waarvan 1 bij afstapping met RC</a:t>
            </a:r>
          </a:p>
          <a:p>
            <a:pPr marL="0" indent="0">
              <a:buNone/>
            </a:pPr>
            <a:endParaRPr lang="nl-BE" dirty="0"/>
          </a:p>
          <a:p>
            <a:endParaRPr lang="nl-BE" dirty="0"/>
          </a:p>
          <a:p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6D6D7C-53CB-4243-8584-F3F98189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CC7BEC-811B-4C4E-926F-03C2FAF6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41308B-437E-496C-B670-57BDBBF5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10</a:t>
            </a:fld>
            <a:endParaRPr lang="nl-NL"/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1EF023F3-3215-467C-8CA3-323F67830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603166"/>
              </p:ext>
            </p:extLst>
          </p:nvPr>
        </p:nvGraphicFramePr>
        <p:xfrm>
          <a:off x="1043608" y="3038910"/>
          <a:ext cx="6835935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76593">
                  <a:extLst>
                    <a:ext uri="{9D8B030D-6E8A-4147-A177-3AD203B41FA5}">
                      <a16:colId xmlns:a16="http://schemas.microsoft.com/office/drawing/2014/main" val="1972401546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3841884284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4134421925"/>
                    </a:ext>
                  </a:extLst>
                </a:gridCol>
                <a:gridCol w="794068">
                  <a:extLst>
                    <a:ext uri="{9D8B030D-6E8A-4147-A177-3AD203B41FA5}">
                      <a16:colId xmlns:a16="http://schemas.microsoft.com/office/drawing/2014/main" val="1853908722"/>
                    </a:ext>
                  </a:extLst>
                </a:gridCol>
                <a:gridCol w="706755">
                  <a:extLst>
                    <a:ext uri="{9D8B030D-6E8A-4147-A177-3AD203B41FA5}">
                      <a16:colId xmlns:a16="http://schemas.microsoft.com/office/drawing/2014/main" val="1085098463"/>
                    </a:ext>
                  </a:extLst>
                </a:gridCol>
                <a:gridCol w="846455">
                  <a:extLst>
                    <a:ext uri="{9D8B030D-6E8A-4147-A177-3AD203B41FA5}">
                      <a16:colId xmlns:a16="http://schemas.microsoft.com/office/drawing/2014/main" val="2797380725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92649179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1425850422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3931198969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1592083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Curator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RC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 err="1"/>
                        <a:t>Faillnr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Bek/</a:t>
                      </a:r>
                      <a:r>
                        <a:rPr lang="nl-BE" sz="1000" dirty="0" err="1"/>
                        <a:t>Dagv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Open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Toe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E roer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E Staat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#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310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952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Totaal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143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75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68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4 (*)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830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662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5AA16D-9FEA-4AB3-9202-E5188FC50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BE" dirty="0"/>
            </a:b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E63A83-26D1-4135-9926-5AE399373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Statistiek gevolgd door feitelijke analyse &lt;-&gt; algoritme</a:t>
            </a:r>
          </a:p>
          <a:p>
            <a:pPr lvl="1"/>
            <a:r>
              <a:rPr lang="nl-BE" sz="1800" dirty="0"/>
              <a:t>Bv op basis van interviews</a:t>
            </a:r>
          </a:p>
          <a:p>
            <a:pPr lvl="1"/>
            <a:r>
              <a:rPr lang="nl-BE" sz="1800" dirty="0"/>
              <a:t>Combinatie met andere elementen:</a:t>
            </a:r>
          </a:p>
          <a:p>
            <a:pPr lvl="2"/>
            <a:r>
              <a:rPr lang="nl-BE" sz="1600" dirty="0"/>
              <a:t>Boekhouding derdenrekening?</a:t>
            </a:r>
          </a:p>
          <a:p>
            <a:pPr lvl="2"/>
            <a:r>
              <a:rPr lang="nl-BE" sz="1600" dirty="0"/>
              <a:t>Niet steeds faillissementsrekening?</a:t>
            </a:r>
          </a:p>
          <a:p>
            <a:pPr lvl="2"/>
            <a:r>
              <a:rPr lang="nl-BE" sz="1600" dirty="0"/>
              <a:t>Administratieve slordigheden</a:t>
            </a:r>
          </a:p>
          <a:p>
            <a:pPr lvl="2"/>
            <a:r>
              <a:rPr lang="nl-BE" sz="1600" dirty="0"/>
              <a:t>…</a:t>
            </a:r>
          </a:p>
          <a:p>
            <a:r>
              <a:rPr lang="nl-BE" dirty="0"/>
              <a:t>Logische vervolgmaatregel</a:t>
            </a:r>
          </a:p>
          <a:p>
            <a:pPr lvl="1"/>
            <a:r>
              <a:rPr lang="nl-BE" sz="1600" dirty="0"/>
              <a:t>Zijn er faillissementstransacties op derdenrekening?</a:t>
            </a:r>
          </a:p>
          <a:p>
            <a:pPr marL="712787" lvl="2" indent="0">
              <a:buNone/>
            </a:pPr>
            <a:r>
              <a:rPr lang="nl-BE" sz="1400" dirty="0"/>
              <a:t>-&gt; overleg met stafhouder/nazicht door Balie</a:t>
            </a:r>
          </a:p>
          <a:p>
            <a:pPr marL="712787" lvl="2" indent="0">
              <a:buNone/>
            </a:pPr>
            <a:r>
              <a:rPr lang="nl-BE" sz="1400" dirty="0"/>
              <a:t>-&gt; </a:t>
            </a:r>
            <a:r>
              <a:rPr lang="nl-BE" sz="1400" dirty="0" err="1"/>
              <a:t>quid</a:t>
            </a:r>
            <a:r>
              <a:rPr lang="nl-BE" sz="1400" dirty="0"/>
              <a:t> beroepsgeheim?</a:t>
            </a:r>
          </a:p>
          <a:p>
            <a:endParaRPr lang="en-GB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73B4E2-3315-4247-B4D9-6AD9A6229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11</a:t>
            </a:fld>
            <a:endParaRPr lang="nl-NL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8B7322E-71D2-46A2-B577-57D3BE374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1050" y="6489700"/>
            <a:ext cx="5400675" cy="23177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ijdelijke aanduiding voor datum 3">
            <a:extLst>
              <a:ext uri="{FF2B5EF4-FFF2-40B4-BE49-F238E27FC236}">
                <a16:creationId xmlns:a16="http://schemas.microsoft.com/office/drawing/2014/main" id="{4877785E-14D5-42B7-8883-B2495B7211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51725" y="6489700"/>
            <a:ext cx="1079500" cy="231775"/>
          </a:xfrm>
        </p:spPr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9655C539-3F71-4223-9278-FBBBCA374AF1}"/>
              </a:ext>
            </a:extLst>
          </p:cNvPr>
          <p:cNvSpPr txBox="1">
            <a:spLocks/>
          </p:cNvSpPr>
          <p:nvPr/>
        </p:nvSpPr>
        <p:spPr bwMode="auto">
          <a:xfrm>
            <a:off x="1052513" y="1817688"/>
            <a:ext cx="7786687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7483AE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nl-BE" kern="0"/>
              <a:t>Hoe groot is het probleem? Statistische analyse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2071513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C228C-2333-498B-8C24-BAA287B86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Fraudedriehoek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853C53-AFEA-4DCD-9321-D9E138759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/>
              <a:t> </a:t>
            </a: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5D27D1-6997-45B9-B9EA-08BBD225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2AA07B-2C6A-4B62-A423-1FCBA8AD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F74B52-068E-443E-9965-121D9236D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12</a:t>
            </a:fld>
            <a:endParaRPr lang="nl-NL"/>
          </a:p>
        </p:txBody>
      </p:sp>
      <p:sp>
        <p:nvSpPr>
          <p:cNvPr id="7" name="Gelijkbenige driehoek 6">
            <a:extLst>
              <a:ext uri="{FF2B5EF4-FFF2-40B4-BE49-F238E27FC236}">
                <a16:creationId xmlns:a16="http://schemas.microsoft.com/office/drawing/2014/main" id="{A9D54C61-998A-458D-9FAC-C95F6522B61E}"/>
              </a:ext>
            </a:extLst>
          </p:cNvPr>
          <p:cNvSpPr/>
          <p:nvPr/>
        </p:nvSpPr>
        <p:spPr>
          <a:xfrm>
            <a:off x="3499425" y="3030051"/>
            <a:ext cx="2304256" cy="23762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9C069DE-1F54-4A8D-B6FB-5A4FFB1CB4FE}"/>
              </a:ext>
            </a:extLst>
          </p:cNvPr>
          <p:cNvSpPr txBox="1"/>
          <p:nvPr/>
        </p:nvSpPr>
        <p:spPr>
          <a:xfrm>
            <a:off x="3049976" y="2564904"/>
            <a:ext cx="3250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dirty="0"/>
              <a:t>Motief (</a:t>
            </a:r>
            <a:r>
              <a:rPr lang="nl-BE" dirty="0" err="1"/>
              <a:t>Perceived</a:t>
            </a:r>
            <a:r>
              <a:rPr lang="nl-BE" dirty="0"/>
              <a:t> </a:t>
            </a:r>
            <a:r>
              <a:rPr lang="nl-BE" dirty="0" err="1"/>
              <a:t>Pressure</a:t>
            </a:r>
            <a:r>
              <a:rPr lang="nl-BE" dirty="0"/>
              <a:t>)</a:t>
            </a:r>
            <a:endParaRPr lang="en-GB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CFB8652-25E6-4B40-B6E3-969D24EDC3CF}"/>
              </a:ext>
            </a:extLst>
          </p:cNvPr>
          <p:cNvSpPr txBox="1"/>
          <p:nvPr/>
        </p:nvSpPr>
        <p:spPr>
          <a:xfrm>
            <a:off x="5731673" y="5036983"/>
            <a:ext cx="28007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Gelegenheid</a:t>
            </a:r>
          </a:p>
          <a:p>
            <a:r>
              <a:rPr lang="nl-BE" dirty="0"/>
              <a:t>(</a:t>
            </a:r>
            <a:r>
              <a:rPr lang="nl-BE" dirty="0" err="1"/>
              <a:t>Perceived</a:t>
            </a:r>
            <a:r>
              <a:rPr lang="nl-BE" dirty="0"/>
              <a:t> Opportunity – </a:t>
            </a:r>
            <a:br>
              <a:rPr lang="nl-BE" dirty="0"/>
            </a:br>
            <a:r>
              <a:rPr lang="nl-BE" dirty="0"/>
              <a:t>gepercipieerde pakkans)</a:t>
            </a:r>
          </a:p>
          <a:p>
            <a:endParaRPr lang="en-GB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9494B594-AEBC-4CA2-A517-934A01689DBF}"/>
              </a:ext>
            </a:extLst>
          </p:cNvPr>
          <p:cNvSpPr txBox="1"/>
          <p:nvPr/>
        </p:nvSpPr>
        <p:spPr>
          <a:xfrm>
            <a:off x="1785796" y="5048179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Rationalisering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5566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AEA17C-51B8-407D-B497-9C3B286A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Fraudemanagement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132BDF-EF3C-43E5-82F6-B6A581148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Preventie </a:t>
            </a:r>
            <a:r>
              <a:rPr lang="nl-BE" dirty="0" err="1"/>
              <a:t>vs</a:t>
            </a:r>
            <a:r>
              <a:rPr lang="nl-BE" dirty="0"/>
              <a:t> detectie</a:t>
            </a:r>
          </a:p>
          <a:p>
            <a:pPr marL="361950" lvl="1" indent="0">
              <a:buNone/>
            </a:pPr>
            <a:r>
              <a:rPr lang="nl-BE" dirty="0"/>
              <a:t>	-&gt; Nood aan meldpunt?</a:t>
            </a:r>
          </a:p>
          <a:p>
            <a:pPr marL="0" indent="0">
              <a:buNone/>
            </a:pPr>
            <a:r>
              <a:rPr lang="nl-BE" dirty="0"/>
              <a:t>	-&gt; Statistische analyse (zie hierboven)</a:t>
            </a:r>
          </a:p>
          <a:p>
            <a:r>
              <a:rPr lang="nl-BE" dirty="0"/>
              <a:t>Reactie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57ABA7-80FE-4B4C-9325-79867F04F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4ACCD6-6CB2-48BA-9EBF-6542C8D3D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1E7299B-07FD-40D1-91E3-7D5556EA8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0489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B1BD03-9715-441A-AB8D-6630EDAFD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Zero-tolerantie</a:t>
            </a:r>
            <a:r>
              <a:rPr lang="nl-BE" dirty="0"/>
              <a:t> (met mededogen)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76EE60-E976-443A-AD5D-F18D00551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Wat:</a:t>
            </a:r>
          </a:p>
          <a:p>
            <a:pPr lvl="1"/>
            <a:r>
              <a:rPr lang="nl-BE" sz="1800" dirty="0"/>
              <a:t>Streng voor bewuste / intentionele fouten, ongeacht het bedrag</a:t>
            </a:r>
          </a:p>
          <a:p>
            <a:r>
              <a:rPr lang="nl-BE" dirty="0"/>
              <a:t>Waarom?</a:t>
            </a:r>
          </a:p>
          <a:p>
            <a:pPr lvl="1"/>
            <a:r>
              <a:rPr lang="nl-BE" sz="1800" dirty="0"/>
              <a:t>Meldplicht - Ethische kwestie</a:t>
            </a:r>
          </a:p>
          <a:p>
            <a:pPr lvl="1"/>
            <a:r>
              <a:rPr lang="nl-BE" sz="1800" dirty="0"/>
              <a:t>Perceptie van pakkans &amp; gevolg-management</a:t>
            </a:r>
          </a:p>
          <a:p>
            <a:pPr lvl="1"/>
            <a:r>
              <a:rPr lang="nl-BE" sz="1800" dirty="0"/>
              <a:t>Kwaliteit van het korps - Vertrouwen in justitie – Vertrouwen in het korps van curatoren =&gt; “curator” = keurmerk</a:t>
            </a:r>
          </a:p>
          <a:p>
            <a:r>
              <a:rPr lang="nl-BE" dirty="0"/>
              <a:t>Mededogen</a:t>
            </a:r>
          </a:p>
          <a:p>
            <a:pPr lvl="1"/>
            <a:r>
              <a:rPr lang="nl-BE" sz="1800" dirty="0"/>
              <a:t>Begrip voor materiële vergissingen &amp; spontaan transparant herstel</a:t>
            </a:r>
          </a:p>
          <a:p>
            <a:pPr lvl="1"/>
            <a:r>
              <a:rPr lang="nl-BE" sz="1800" dirty="0"/>
              <a:t>Vrijwillige exit </a:t>
            </a:r>
            <a:r>
              <a:rPr lang="nl-BE" sz="1800" dirty="0" err="1"/>
              <a:t>vs</a:t>
            </a:r>
            <a:r>
              <a:rPr lang="nl-BE" sz="1800" dirty="0"/>
              <a:t> matige statistiek</a:t>
            </a:r>
          </a:p>
          <a:p>
            <a:pPr lvl="1"/>
            <a:r>
              <a:rPr lang="nl-BE" sz="1800" dirty="0"/>
              <a:t>Mislukte poging tot waarheidscommissie / biechtstoelprocedure</a:t>
            </a:r>
            <a:endParaRPr lang="en-GB" sz="1800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F6FFEB-F29E-4983-A736-E01411EC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F2227C-272B-47FE-80D8-1FE6CD30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A39C08F-F0A4-4E7E-A08C-3E3F5480F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7318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83FB6E-CB5D-4032-A26A-97846912F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Fraudepreventie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22F8A4-8EDE-413D-B513-C75E1E77F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2376959"/>
            <a:ext cx="7786687" cy="3716337"/>
          </a:xfrm>
        </p:spPr>
        <p:txBody>
          <a:bodyPr/>
          <a:lstStyle/>
          <a:p>
            <a:pPr marL="0" indent="0">
              <a:buNone/>
            </a:pPr>
            <a:r>
              <a:rPr lang="nl-BE" dirty="0"/>
              <a:t>Doelstellingen faillissementsbeleid</a:t>
            </a:r>
          </a:p>
          <a:p>
            <a:pPr marL="0" indent="0">
              <a:buNone/>
            </a:pPr>
            <a:r>
              <a:rPr lang="nl-BE" dirty="0"/>
              <a:t>1. Kwalitatieve afhandeling </a:t>
            </a:r>
          </a:p>
          <a:p>
            <a:pPr marL="0" indent="0">
              <a:buNone/>
            </a:pPr>
            <a:r>
              <a:rPr lang="nl-BE" sz="2000" dirty="0"/>
              <a:t>	</a:t>
            </a:r>
            <a:r>
              <a:rPr lang="nl-BE" sz="1800" dirty="0"/>
              <a:t>- gestage afhandeling</a:t>
            </a:r>
          </a:p>
          <a:p>
            <a:pPr marL="0" indent="0">
              <a:buNone/>
            </a:pPr>
            <a:r>
              <a:rPr lang="nl-BE" sz="1800" dirty="0"/>
              <a:t>	- wetsconformiteit</a:t>
            </a:r>
          </a:p>
          <a:p>
            <a:pPr marL="0" indent="0">
              <a:buNone/>
            </a:pPr>
            <a:r>
              <a:rPr lang="nl-BE" sz="1800" dirty="0"/>
              <a:t>	- maximale realisatie van activa ten behoeve van de 	schuldeisers</a:t>
            </a:r>
          </a:p>
          <a:p>
            <a:pPr marL="0" indent="0">
              <a:buNone/>
            </a:pPr>
            <a:r>
              <a:rPr lang="nl-BE" sz="1800" dirty="0"/>
              <a:t>	- kostenefficiëntie en tevens duurzaamheid</a:t>
            </a:r>
          </a:p>
          <a:p>
            <a:pPr marL="0" indent="0">
              <a:buNone/>
            </a:pPr>
            <a:r>
              <a:rPr lang="nl-BE" sz="1800" dirty="0"/>
              <a:t>	- respect voor de belangen van de diverse stakeholders</a:t>
            </a:r>
          </a:p>
          <a:p>
            <a:pPr marL="0" indent="0">
              <a:buNone/>
            </a:pPr>
            <a:r>
              <a:rPr lang="nl-BE" sz="1800" dirty="0"/>
              <a:t>	- transparantie (en vertrouwen)</a:t>
            </a:r>
          </a:p>
          <a:p>
            <a:pPr marL="0" indent="0">
              <a:buNone/>
            </a:pPr>
            <a:r>
              <a:rPr lang="nl-BE" dirty="0"/>
              <a:t>2. Fraudepreventie</a:t>
            </a:r>
          </a:p>
          <a:p>
            <a:pPr marL="0" indent="0">
              <a:buNone/>
            </a:pPr>
            <a:r>
              <a:rPr lang="nl-BE" dirty="0"/>
              <a:t>3. Fraudedetectie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EA017A-F599-40EC-8AB7-DEA0A6955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246BEC-4398-4B53-8751-A7EF3509F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43CE1AD-F1B6-4697-9D2A-A1B729031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6274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EDD661-EF6F-4BEE-B235-E97C43A23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Fraudepreventie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B2BF0E-71A2-40FB-ACFE-8C1D14173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Waardenorganisatie als onderdeel van de bedrijfscultuur</a:t>
            </a:r>
          </a:p>
          <a:p>
            <a:r>
              <a:rPr lang="nl-BE" dirty="0"/>
              <a:t>Feedback</a:t>
            </a:r>
          </a:p>
          <a:p>
            <a:r>
              <a:rPr lang="nl-BE" dirty="0"/>
              <a:t>Bewustwording bij alle actoren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BB6725-C34C-4D49-8F72-3630C7372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6CD3CC-FC89-40AD-9443-C8C5E335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2C3D5D-F82F-48A6-AC8B-ADB8ED55D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744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15851B-F043-4195-9B8D-C8ABF1AB4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Fraudepreventie – Capita </a:t>
            </a:r>
            <a:r>
              <a:rPr lang="nl-BE" dirty="0" err="1"/>
              <a:t>Selecta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FABFE3-7FC9-432B-9DED-125C96D53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2420888"/>
            <a:ext cx="7786687" cy="3716337"/>
          </a:xfrm>
        </p:spPr>
        <p:txBody>
          <a:bodyPr/>
          <a:lstStyle/>
          <a:p>
            <a:r>
              <a:rPr lang="nl-BE" dirty="0"/>
              <a:t>Verslaggeving</a:t>
            </a:r>
          </a:p>
          <a:p>
            <a:pPr lvl="1"/>
            <a:r>
              <a:rPr lang="nl-BE" sz="1800" dirty="0"/>
              <a:t>PV van Inventaris/niet-bevinding</a:t>
            </a:r>
          </a:p>
          <a:p>
            <a:pPr lvl="1"/>
            <a:r>
              <a:rPr lang="nl-BE" sz="1800" dirty="0"/>
              <a:t>Jaarlijkse “omstandige” verslaggeving</a:t>
            </a:r>
          </a:p>
          <a:p>
            <a:pPr lvl="1"/>
            <a:r>
              <a:rPr lang="nl-BE" sz="1800" dirty="0"/>
              <a:t>Eindefaillissementsrapportering</a:t>
            </a:r>
          </a:p>
          <a:p>
            <a:r>
              <a:rPr lang="nl-BE" dirty="0"/>
              <a:t>Kennisneming van de verslaggeving</a:t>
            </a:r>
          </a:p>
          <a:p>
            <a:r>
              <a:rPr lang="nl-BE" dirty="0"/>
              <a:t>Toezicht op </a:t>
            </a:r>
            <a:r>
              <a:rPr lang="nl-BE" dirty="0" err="1"/>
              <a:t>aangestelden</a:t>
            </a:r>
            <a:endParaRPr lang="nl-BE" dirty="0"/>
          </a:p>
          <a:p>
            <a:pPr lvl="1"/>
            <a:r>
              <a:rPr lang="nl-BE" sz="1800" dirty="0"/>
              <a:t>Medewerkers</a:t>
            </a:r>
          </a:p>
          <a:p>
            <a:pPr lvl="1"/>
            <a:r>
              <a:rPr lang="nl-BE" sz="1800" dirty="0"/>
              <a:t>Makelaars</a:t>
            </a:r>
          </a:p>
          <a:p>
            <a:pPr lvl="1"/>
            <a:r>
              <a:rPr lang="nl-BE" sz="1800" dirty="0"/>
              <a:t>…</a:t>
            </a:r>
          </a:p>
          <a:p>
            <a:r>
              <a:rPr lang="nl-BE" dirty="0"/>
              <a:t>Financiële hygiëne en transacties</a:t>
            </a:r>
          </a:p>
          <a:p>
            <a:r>
              <a:rPr lang="nl-BE" dirty="0"/>
              <a:t>Onverenigbaarheden</a:t>
            </a: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9DEFDD-6E36-41EF-962B-BBE75FF02D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51725" y="6487230"/>
            <a:ext cx="1079500" cy="182130"/>
          </a:xfrm>
        </p:spPr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3970DB-CE5F-4961-88F4-A032FD04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7555CA-261E-45DF-8847-3C70B96C1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9304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DBAE15-C279-4E12-B84B-BEA358B2E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Vragen?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DE65A1-F4B0-46AD-AA23-789F433F2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Niet-dossier gerelateerd ajb</a:t>
            </a: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5173D0-3066-4E61-B178-FFBC8CAC7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19D6D6-FEF1-4D32-9BE5-E820BB0F2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09FC5B-3DC5-43D1-8BE8-534097560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5278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>
                <a:latin typeface="Calibri" pitchFamily="34" charset="0"/>
                <a:cs typeface="Calibri" pitchFamily="34" charset="0"/>
              </a:rPr>
              <a:t>11 oktober 2022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00" y="6489700"/>
            <a:ext cx="514350" cy="23177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DD5AC14-AD06-435B-B258-2400E284C946}" type="slidenum">
              <a:rPr lang="nl-NL" smtClean="0">
                <a:latin typeface="Calibri" pitchFamily="34" charset="0"/>
                <a:cs typeface="Calibri" pitchFamily="34" charset="0"/>
              </a:rPr>
              <a:pPr eaLnBrk="1" hangingPunct="1"/>
              <a:t>2</a:t>
            </a:fld>
            <a:endParaRPr lang="nl-NL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Inhoud</a:t>
            </a:r>
            <a:endParaRPr lang="en-US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2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Inleiding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buClr>
                <a:srgbClr val="0070C0"/>
              </a:buClr>
            </a:pPr>
            <a:r>
              <a:rPr lang="en-US" dirty="0">
                <a:latin typeface="Calibri" pitchFamily="34" charset="0"/>
                <a:cs typeface="Calibri" pitchFamily="34" charset="0"/>
              </a:rPr>
              <a:t>Hoe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groot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is het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probleem</a:t>
            </a:r>
            <a:r>
              <a:rPr lang="en-US" dirty="0">
                <a:latin typeface="Calibri" pitchFamily="34" charset="0"/>
                <a:cs typeface="Calibri" pitchFamily="34" charset="0"/>
              </a:rPr>
              <a:t>?</a:t>
            </a:r>
          </a:p>
          <a:p>
            <a:pPr eaLnBrk="1" hangingPunct="1">
              <a:buClr>
                <a:srgbClr val="0070C0"/>
              </a:buClr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Fraudedriehoek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1" eaLnBrk="1" hangingPunct="1">
              <a:buClr>
                <a:srgbClr val="0070C0"/>
              </a:buClr>
            </a:pPr>
            <a:r>
              <a:rPr lang="en-US" sz="1800" dirty="0" err="1">
                <a:latin typeface="Calibri" pitchFamily="34" charset="0"/>
                <a:cs typeface="Calibri" pitchFamily="34" charset="0"/>
              </a:rPr>
              <a:t>Motief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 lvl="1" eaLnBrk="1" hangingPunct="1">
              <a:buClr>
                <a:srgbClr val="0070C0"/>
              </a:buClr>
            </a:pPr>
            <a:r>
              <a:rPr lang="en-US" sz="1800" dirty="0" err="1">
                <a:latin typeface="Calibri" pitchFamily="34" charset="0"/>
                <a:cs typeface="Calibri" pitchFamily="34" charset="0"/>
              </a:rPr>
              <a:t>Gelegenheid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 lvl="1" eaLnBrk="1" hangingPunct="1">
              <a:buClr>
                <a:srgbClr val="0070C0"/>
              </a:buClr>
            </a:pPr>
            <a:r>
              <a:rPr lang="en-US" sz="1800" dirty="0" err="1">
                <a:latin typeface="Calibri" pitchFamily="34" charset="0"/>
                <a:cs typeface="Calibri" pitchFamily="34" charset="0"/>
              </a:rPr>
              <a:t>Rationalisering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buClr>
                <a:srgbClr val="0070C0"/>
              </a:buClr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Fraudemanagement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buClr>
                <a:srgbClr val="0070C0"/>
              </a:buClr>
            </a:pPr>
            <a:r>
              <a:rPr lang="en-US" dirty="0">
                <a:latin typeface="Calibri" pitchFamily="34" charset="0"/>
                <a:cs typeface="Calibri" pitchFamily="34" charset="0"/>
              </a:rPr>
              <a:t>Zero-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tolerantie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(met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mededogen</a:t>
            </a:r>
            <a:r>
              <a:rPr lang="en-US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eaLnBrk="1" hangingPunct="1">
              <a:buClr>
                <a:srgbClr val="0070C0"/>
              </a:buClr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Fraudepreventie</a:t>
            </a:r>
            <a:r>
              <a:rPr lang="en-US" dirty="0">
                <a:latin typeface="Calibri" pitchFamily="34" charset="0"/>
                <a:cs typeface="Calibri" pitchFamily="34" charset="0"/>
              </a:rPr>
              <a:t> –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algemeen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bewustwording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&amp; capita selecta</a:t>
            </a:r>
          </a:p>
          <a:p>
            <a:pPr eaLnBrk="1" hangingPunct="1">
              <a:buClr>
                <a:srgbClr val="0070C0"/>
              </a:buClr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Vragen</a:t>
            </a:r>
            <a:r>
              <a:rPr lang="en-US" dirty="0">
                <a:latin typeface="Calibri" pitchFamily="34" charset="0"/>
                <a:cs typeface="Calibri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>
                <a:latin typeface="Calibri" pitchFamily="34" charset="0"/>
                <a:cs typeface="Calibri" pitchFamily="34" charset="0"/>
              </a:rPr>
              <a:t>11 oktober 2022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00" y="6489700"/>
            <a:ext cx="514350" cy="23177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DD5AC14-AD06-435B-B258-2400E284C946}" type="slidenum">
              <a:rPr lang="nl-NL" smtClean="0">
                <a:latin typeface="Calibri" pitchFamily="34" charset="0"/>
                <a:cs typeface="Calibri" pitchFamily="34" charset="0"/>
              </a:rPr>
              <a:pPr eaLnBrk="1" hangingPunct="1"/>
              <a:t>3</a:t>
            </a:fld>
            <a:endParaRPr lang="nl-NL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Inleiding</a:t>
            </a:r>
            <a:endParaRPr lang="en-US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2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Clr>
                <a:srgbClr val="0070C0"/>
              </a:buClr>
              <a:buNone/>
            </a:pPr>
            <a:r>
              <a:rPr lang="en-US" i="1" dirty="0">
                <a:latin typeface="Calibri" pitchFamily="34" charset="0"/>
                <a:cs typeface="Calibri" pitchFamily="34" charset="0"/>
              </a:rPr>
              <a:t>Tu quoque, amicus curiae?</a:t>
            </a:r>
          </a:p>
        </p:txBody>
      </p:sp>
    </p:spTree>
    <p:extLst>
      <p:ext uri="{BB962C8B-B14F-4D97-AF65-F5344CB8AC3E}">
        <p14:creationId xmlns:p14="http://schemas.microsoft.com/office/powerpoint/2010/main" val="1028329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BADB5976-B8A3-4D83-B30B-E9DE2FEF14FB}"/>
              </a:ext>
            </a:extLst>
          </p:cNvPr>
          <p:cNvSpPr txBox="1">
            <a:spLocks/>
          </p:cNvSpPr>
          <p:nvPr/>
        </p:nvSpPr>
        <p:spPr bwMode="auto">
          <a:xfrm>
            <a:off x="893725" y="2276872"/>
            <a:ext cx="7786687" cy="371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182563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7483AE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898525" indent="-185738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249363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16075" indent="-18732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073275" indent="-18732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30475" indent="-18732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87675" indent="-18732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44875" indent="-18732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endParaRPr lang="nl-BE" kern="0" dirty="0"/>
          </a:p>
          <a:p>
            <a:endParaRPr lang="nl-BE" kern="0" dirty="0"/>
          </a:p>
          <a:p>
            <a:endParaRPr lang="nl-BE" kern="0" dirty="0"/>
          </a:p>
          <a:p>
            <a:endParaRPr lang="nl-BE" kern="0" dirty="0"/>
          </a:p>
          <a:p>
            <a:endParaRPr lang="nl-BE" kern="0" dirty="0"/>
          </a:p>
          <a:p>
            <a:endParaRPr lang="nl-BE" kern="0" dirty="0"/>
          </a:p>
          <a:p>
            <a:endParaRPr lang="nl-BE" kern="0" dirty="0"/>
          </a:p>
          <a:p>
            <a:endParaRPr lang="nl-BE" kern="0" dirty="0"/>
          </a:p>
          <a:p>
            <a:endParaRPr lang="nl-BE" kern="0" dirty="0"/>
          </a:p>
          <a:p>
            <a:pPr marL="0" indent="0">
              <a:buNone/>
            </a:pPr>
            <a:r>
              <a:rPr lang="nl-BE" sz="1600" kern="0" dirty="0"/>
              <a:t>Op 209 formulieren: 139 antwoorden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groot is het probleem? Enquête bij </a:t>
            </a:r>
            <a:r>
              <a:rPr lang="nl-BE" dirty="0" err="1"/>
              <a:t>RC’s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00114" y="2251119"/>
            <a:ext cx="6385970" cy="3338121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F81D9B2-993A-4CEB-BA37-483884B3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1050" y="6489700"/>
            <a:ext cx="5400675" cy="23177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ijdelijke aanduiding voor datum 3">
            <a:extLst>
              <a:ext uri="{FF2B5EF4-FFF2-40B4-BE49-F238E27FC236}">
                <a16:creationId xmlns:a16="http://schemas.microsoft.com/office/drawing/2014/main" id="{83936D06-82AD-4BE8-9E52-54E7F63E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51725" y="6489700"/>
            <a:ext cx="1079500" cy="231775"/>
          </a:xfrm>
        </p:spPr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</p:spTree>
    <p:extLst>
      <p:ext uri="{BB962C8B-B14F-4D97-AF65-F5344CB8AC3E}">
        <p14:creationId xmlns:p14="http://schemas.microsoft.com/office/powerpoint/2010/main" val="2130210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B9675-6F39-497D-8444-242033047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groot is het probleem? Statistische analyse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62374-93DB-48A7-A5CA-E5B2BD144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Fictief &amp; partieel voorbeeld uit de databank (+11000 lijnen):</a:t>
            </a:r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6D6D7C-53CB-4243-8584-F3F98189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CC7BEC-811B-4C4E-926F-03C2FAF6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41308B-437E-496C-B670-57BDBBF5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1EF023F3-3215-467C-8CA3-323F67830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064679"/>
              </p:ext>
            </p:extLst>
          </p:nvPr>
        </p:nvGraphicFramePr>
        <p:xfrm>
          <a:off x="1043608" y="3038910"/>
          <a:ext cx="6835930" cy="2250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76593">
                  <a:extLst>
                    <a:ext uri="{9D8B030D-6E8A-4147-A177-3AD203B41FA5}">
                      <a16:colId xmlns:a16="http://schemas.microsoft.com/office/drawing/2014/main" val="1972401546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3841884284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4134421925"/>
                    </a:ext>
                  </a:extLst>
                </a:gridCol>
                <a:gridCol w="794068">
                  <a:extLst>
                    <a:ext uri="{9D8B030D-6E8A-4147-A177-3AD203B41FA5}">
                      <a16:colId xmlns:a16="http://schemas.microsoft.com/office/drawing/2014/main" val="1853908722"/>
                    </a:ext>
                  </a:extLst>
                </a:gridCol>
                <a:gridCol w="706756">
                  <a:extLst>
                    <a:ext uri="{9D8B030D-6E8A-4147-A177-3AD203B41FA5}">
                      <a16:colId xmlns:a16="http://schemas.microsoft.com/office/drawing/2014/main" val="1085098463"/>
                    </a:ext>
                  </a:extLst>
                </a:gridCol>
                <a:gridCol w="846455">
                  <a:extLst>
                    <a:ext uri="{9D8B030D-6E8A-4147-A177-3AD203B41FA5}">
                      <a16:colId xmlns:a16="http://schemas.microsoft.com/office/drawing/2014/main" val="2797380725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92649179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1425850422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3931198969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1592083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Curator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RC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 err="1"/>
                        <a:t>Faillnr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Bek/</a:t>
                      </a:r>
                      <a:r>
                        <a:rPr lang="nl-BE" sz="1000" dirty="0" err="1"/>
                        <a:t>Dagv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Open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Toe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E roer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E Staat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#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310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X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Y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Bek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1/1/2014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31/12/2016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7.429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874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X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Z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211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 err="1"/>
                        <a:t>Dagv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1/3/2014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31/12/2015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942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667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X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A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37813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 err="1"/>
                        <a:t>Dagv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1/1/2015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000" dirty="0"/>
                        <a:t>31/12/2015</a:t>
                      </a:r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1.000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952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Totaal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2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830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EURO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€7.429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1.942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435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212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B9675-6F39-497D-8444-242033047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groot is het probleem? Statistische analyse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62374-93DB-48A7-A5CA-E5B2BD144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2" y="2102220"/>
            <a:ext cx="7786687" cy="3716337"/>
          </a:xfrm>
        </p:spPr>
        <p:txBody>
          <a:bodyPr/>
          <a:lstStyle/>
          <a:p>
            <a:r>
              <a:rPr lang="nl-BE" dirty="0"/>
              <a:t>Statistiek voor juristen</a:t>
            </a:r>
          </a:p>
          <a:p>
            <a:r>
              <a:rPr lang="nl-BE" dirty="0"/>
              <a:t>Geen algoritme*, maar benchmark </a:t>
            </a:r>
            <a:r>
              <a:rPr lang="nl-BE" dirty="0" err="1"/>
              <a:t>tov</a:t>
            </a:r>
            <a:r>
              <a:rPr lang="nl-BE" dirty="0"/>
              <a:t> het korps van curatoren</a:t>
            </a:r>
          </a:p>
          <a:p>
            <a:r>
              <a:rPr lang="nl-BE" dirty="0"/>
              <a:t>Normale verdeling (standaarddeviatie) – Gauss-curve (“</a:t>
            </a:r>
            <a:r>
              <a:rPr lang="nl-BE" i="1" dirty="0"/>
              <a:t>gauss </a:t>
            </a:r>
            <a:r>
              <a:rPr lang="nl-BE" i="1" dirty="0" err="1"/>
              <a:t>omnia</a:t>
            </a:r>
            <a:r>
              <a:rPr lang="nl-BE" i="1" dirty="0"/>
              <a:t> </a:t>
            </a:r>
            <a:r>
              <a:rPr lang="nl-BE" i="1" dirty="0" err="1"/>
              <a:t>corrumpit</a:t>
            </a:r>
            <a:r>
              <a:rPr lang="nl-BE" dirty="0"/>
              <a:t>”)</a:t>
            </a:r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pPr marL="0" indent="0">
              <a:buNone/>
            </a:pPr>
            <a:endParaRPr lang="nl-BE" sz="1200" dirty="0"/>
          </a:p>
          <a:p>
            <a:pPr marL="0" indent="0">
              <a:buNone/>
            </a:pPr>
            <a:r>
              <a:rPr lang="nl-BE" sz="1200" dirty="0"/>
              <a:t>*een algoritme heeft een op te lossen probleem als uitgangspunt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6D6D7C-53CB-4243-8584-F3F98189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CC7BEC-811B-4C4E-926F-03C2FAF6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41308B-437E-496C-B670-57BDBBF5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83C4252-A81B-428A-A225-245E322DF8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53"/>
          <a:stretch/>
        </p:blipFill>
        <p:spPr bwMode="auto">
          <a:xfrm>
            <a:off x="2089150" y="3667125"/>
            <a:ext cx="4882246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Rechte verbindingslijn met pijl 7">
            <a:extLst>
              <a:ext uri="{FF2B5EF4-FFF2-40B4-BE49-F238E27FC236}">
                <a16:creationId xmlns:a16="http://schemas.microsoft.com/office/drawing/2014/main" id="{615FC836-2C71-427B-ABF1-EC8DDAB81141}"/>
              </a:ext>
            </a:extLst>
          </p:cNvPr>
          <p:cNvCxnSpPr/>
          <p:nvPr/>
        </p:nvCxnSpPr>
        <p:spPr>
          <a:xfrm>
            <a:off x="2089150" y="5661248"/>
            <a:ext cx="10426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vak 8">
            <a:extLst>
              <a:ext uri="{FF2B5EF4-FFF2-40B4-BE49-F238E27FC236}">
                <a16:creationId xmlns:a16="http://schemas.microsoft.com/office/drawing/2014/main" id="{A77EE6B0-A461-4087-83DB-F5CAC2D13669}"/>
              </a:ext>
            </a:extLst>
          </p:cNvPr>
          <p:cNvSpPr txBox="1"/>
          <p:nvPr/>
        </p:nvSpPr>
        <p:spPr>
          <a:xfrm>
            <a:off x="3350991" y="5484243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% parameter</a:t>
            </a:r>
            <a:endParaRPr lang="en-GB" dirty="0"/>
          </a:p>
        </p:txBody>
      </p: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7B5FC8F1-4794-40B3-9DD8-FEBB60B53E55}"/>
              </a:ext>
            </a:extLst>
          </p:cNvPr>
          <p:cNvCxnSpPr/>
          <p:nvPr/>
        </p:nvCxnSpPr>
        <p:spPr>
          <a:xfrm flipV="1">
            <a:off x="1835696" y="4567237"/>
            <a:ext cx="0" cy="8123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>
            <a:extLst>
              <a:ext uri="{FF2B5EF4-FFF2-40B4-BE49-F238E27FC236}">
                <a16:creationId xmlns:a16="http://schemas.microsoft.com/office/drawing/2014/main" id="{0CD69FB7-3282-4868-A19B-D6FC0FB2AFF3}"/>
              </a:ext>
            </a:extLst>
          </p:cNvPr>
          <p:cNvSpPr txBox="1"/>
          <p:nvPr/>
        </p:nvSpPr>
        <p:spPr>
          <a:xfrm>
            <a:off x="434601" y="4756502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# curatoren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998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B9675-6F39-497D-8444-242033047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groot is het probleem? Statistische analyse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62374-93DB-48A7-A5CA-E5B2BD144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Fictief &amp; partieel voorbeeld uit de databank (+11000 lijnen):</a:t>
            </a:r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6D6D7C-53CB-4243-8584-F3F98189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CC7BEC-811B-4C4E-926F-03C2FAF6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41308B-437E-496C-B670-57BDBBF5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1EF023F3-3215-467C-8CA3-323F67830B87}"/>
              </a:ext>
            </a:extLst>
          </p:cNvPr>
          <p:cNvGraphicFramePr>
            <a:graphicFrameLocks noGrp="1"/>
          </p:cNvGraphicFramePr>
          <p:nvPr/>
        </p:nvGraphicFramePr>
        <p:xfrm>
          <a:off x="1043608" y="3038910"/>
          <a:ext cx="6835930" cy="2250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76593">
                  <a:extLst>
                    <a:ext uri="{9D8B030D-6E8A-4147-A177-3AD203B41FA5}">
                      <a16:colId xmlns:a16="http://schemas.microsoft.com/office/drawing/2014/main" val="1972401546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3841884284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4134421925"/>
                    </a:ext>
                  </a:extLst>
                </a:gridCol>
                <a:gridCol w="794068">
                  <a:extLst>
                    <a:ext uri="{9D8B030D-6E8A-4147-A177-3AD203B41FA5}">
                      <a16:colId xmlns:a16="http://schemas.microsoft.com/office/drawing/2014/main" val="1853908722"/>
                    </a:ext>
                  </a:extLst>
                </a:gridCol>
                <a:gridCol w="706756">
                  <a:extLst>
                    <a:ext uri="{9D8B030D-6E8A-4147-A177-3AD203B41FA5}">
                      <a16:colId xmlns:a16="http://schemas.microsoft.com/office/drawing/2014/main" val="1085098463"/>
                    </a:ext>
                  </a:extLst>
                </a:gridCol>
                <a:gridCol w="846455">
                  <a:extLst>
                    <a:ext uri="{9D8B030D-6E8A-4147-A177-3AD203B41FA5}">
                      <a16:colId xmlns:a16="http://schemas.microsoft.com/office/drawing/2014/main" val="2797380725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92649179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1425850422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3931198969"/>
                    </a:ext>
                  </a:extLst>
                </a:gridCol>
                <a:gridCol w="635343">
                  <a:extLst>
                    <a:ext uri="{9D8B030D-6E8A-4147-A177-3AD203B41FA5}">
                      <a16:colId xmlns:a16="http://schemas.microsoft.com/office/drawing/2014/main" val="1592083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Curator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RC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 err="1"/>
                        <a:t>Faillnr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Bek/</a:t>
                      </a:r>
                      <a:r>
                        <a:rPr lang="nl-BE" sz="1000" dirty="0" err="1"/>
                        <a:t>Dagv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Open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Toe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E roer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E Staat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#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310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X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Y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Bek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1/1/2014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31/12/2016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7.429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874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X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Z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211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 err="1"/>
                        <a:t>Dagv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1/3/2014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31/12/2015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942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667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X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A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37813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 err="1"/>
                        <a:t>Dagv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1/1/2015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000" dirty="0"/>
                        <a:t>31/12/2015</a:t>
                      </a:r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1.000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952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Totaal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2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830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EURO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€7.429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1.942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435657"/>
                  </a:ext>
                </a:extLst>
              </a:tr>
            </a:tbl>
          </a:graphicData>
        </a:graphic>
      </p:graphicFrame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FDEED5F5-0402-42D2-A197-1B4BE7456A45}"/>
              </a:ext>
            </a:extLst>
          </p:cNvPr>
          <p:cNvCxnSpPr>
            <a:cxnSpLocks/>
          </p:cNvCxnSpPr>
          <p:nvPr/>
        </p:nvCxnSpPr>
        <p:spPr>
          <a:xfrm>
            <a:off x="5652120" y="465313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>
            <a:extLst>
              <a:ext uri="{FF2B5EF4-FFF2-40B4-BE49-F238E27FC236}">
                <a16:creationId xmlns:a16="http://schemas.microsoft.com/office/drawing/2014/main" id="{7EF6DA22-BFE7-4CCA-A032-A5D44DB23C06}"/>
              </a:ext>
            </a:extLst>
          </p:cNvPr>
          <p:cNvCxnSpPr>
            <a:cxnSpLocks/>
          </p:cNvCxnSpPr>
          <p:nvPr/>
        </p:nvCxnSpPr>
        <p:spPr>
          <a:xfrm flipH="1">
            <a:off x="6516216" y="4687271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089886C6-D1A1-4478-BED2-74CC00A7C7AA}"/>
              </a:ext>
            </a:extLst>
          </p:cNvPr>
          <p:cNvCxnSpPr/>
          <p:nvPr/>
        </p:nvCxnSpPr>
        <p:spPr>
          <a:xfrm flipV="1">
            <a:off x="7380312" y="407707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485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B9675-6F39-497D-8444-242033047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groot is het probleem? Statistische analyse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62374-93DB-48A7-A5CA-E5B2BD144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BE" sz="1200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6D6D7C-53CB-4243-8584-F3F98189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CC7BEC-811B-4C4E-926F-03C2FAF6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41308B-437E-496C-B670-57BDBBF5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8</a:t>
            </a:fld>
            <a:endParaRPr lang="nl-NL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83C4252-A81B-428A-A225-245E322DF8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53"/>
          <a:stretch/>
        </p:blipFill>
        <p:spPr bwMode="auto">
          <a:xfrm>
            <a:off x="2066018" y="3441213"/>
            <a:ext cx="4882246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Rechte verbindingslijn met pijl 10">
            <a:extLst>
              <a:ext uri="{FF2B5EF4-FFF2-40B4-BE49-F238E27FC236}">
                <a16:creationId xmlns:a16="http://schemas.microsoft.com/office/drawing/2014/main" id="{D4900040-83F2-4A31-B774-60C00BB77A7D}"/>
              </a:ext>
            </a:extLst>
          </p:cNvPr>
          <p:cNvCxnSpPr>
            <a:cxnSpLocks/>
          </p:cNvCxnSpPr>
          <p:nvPr/>
        </p:nvCxnSpPr>
        <p:spPr>
          <a:xfrm>
            <a:off x="1997871" y="4179848"/>
            <a:ext cx="446346" cy="2880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Vrije vorm: vorm 16">
            <a:extLst>
              <a:ext uri="{FF2B5EF4-FFF2-40B4-BE49-F238E27FC236}">
                <a16:creationId xmlns:a16="http://schemas.microsoft.com/office/drawing/2014/main" id="{61C1E14E-8F12-4C3D-A393-538BE1ED986E}"/>
              </a:ext>
            </a:extLst>
          </p:cNvPr>
          <p:cNvSpPr/>
          <p:nvPr/>
        </p:nvSpPr>
        <p:spPr>
          <a:xfrm rot="10463199">
            <a:off x="2034794" y="4496646"/>
            <a:ext cx="1459995" cy="566762"/>
          </a:xfrm>
          <a:custGeom>
            <a:avLst/>
            <a:gdLst>
              <a:gd name="connsiteX0" fmla="*/ 1783080 w 1783080"/>
              <a:gd name="connsiteY0" fmla="*/ 0 h 1083482"/>
              <a:gd name="connsiteX1" fmla="*/ 1424940 w 1783080"/>
              <a:gd name="connsiteY1" fmla="*/ 937260 h 1083482"/>
              <a:gd name="connsiteX2" fmla="*/ 0 w 1783080"/>
              <a:gd name="connsiteY2" fmla="*/ 1066800 h 1083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83080" h="1083482">
                <a:moveTo>
                  <a:pt x="1783080" y="0"/>
                </a:moveTo>
                <a:cubicBezTo>
                  <a:pt x="1752600" y="379730"/>
                  <a:pt x="1722120" y="759460"/>
                  <a:pt x="1424940" y="937260"/>
                </a:cubicBezTo>
                <a:cubicBezTo>
                  <a:pt x="1127760" y="1115060"/>
                  <a:pt x="563880" y="1090930"/>
                  <a:pt x="0" y="106680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1080344-F040-4737-B0F2-F814AFF5109F}"/>
              </a:ext>
            </a:extLst>
          </p:cNvPr>
          <p:cNvSpPr txBox="1"/>
          <p:nvPr/>
        </p:nvSpPr>
        <p:spPr>
          <a:xfrm>
            <a:off x="1630027" y="3451687"/>
            <a:ext cx="5183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4400" dirty="0"/>
              <a:t>?</a:t>
            </a:r>
            <a:endParaRPr lang="en-GB" sz="4400" dirty="0"/>
          </a:p>
        </p:txBody>
      </p:sp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2DFCF8E6-67C0-428F-BCE4-CC97DECB1963}"/>
              </a:ext>
            </a:extLst>
          </p:cNvPr>
          <p:cNvCxnSpPr/>
          <p:nvPr/>
        </p:nvCxnSpPr>
        <p:spPr>
          <a:xfrm>
            <a:off x="2089150" y="5459115"/>
            <a:ext cx="10426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B078BEEA-98BE-46B1-AEB3-64CD383674C5}"/>
              </a:ext>
            </a:extLst>
          </p:cNvPr>
          <p:cNvSpPr txBox="1"/>
          <p:nvPr/>
        </p:nvSpPr>
        <p:spPr>
          <a:xfrm>
            <a:off x="3350991" y="5282110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% parameter</a:t>
            </a:r>
            <a:endParaRPr lang="en-GB" dirty="0"/>
          </a:p>
        </p:txBody>
      </p: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5F897C33-B784-442F-BA80-19C8C4871E66}"/>
              </a:ext>
            </a:extLst>
          </p:cNvPr>
          <p:cNvCxnSpPr/>
          <p:nvPr/>
        </p:nvCxnSpPr>
        <p:spPr>
          <a:xfrm flipV="1">
            <a:off x="1835696" y="4365104"/>
            <a:ext cx="0" cy="8123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14">
            <a:extLst>
              <a:ext uri="{FF2B5EF4-FFF2-40B4-BE49-F238E27FC236}">
                <a16:creationId xmlns:a16="http://schemas.microsoft.com/office/drawing/2014/main" id="{F5CD6E99-3053-4656-BF8F-D68E3258DA1A}"/>
              </a:ext>
            </a:extLst>
          </p:cNvPr>
          <p:cNvSpPr txBox="1"/>
          <p:nvPr/>
        </p:nvSpPr>
        <p:spPr>
          <a:xfrm>
            <a:off x="434601" y="4554369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# curatoren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670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B9675-6F39-497D-8444-242033047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groot is het probleem? Statistische analyse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62374-93DB-48A7-A5CA-E5B2BD144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Een goed voorbeeld</a:t>
            </a: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6D6D7C-53CB-4243-8584-F3F98189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11.10.2022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CC7BEC-811B-4C4E-926F-03C2FAF6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/>
            <a:r>
              <a:rPr lang="en-US" sz="800" dirty="0" err="1"/>
              <a:t>Preventie</a:t>
            </a:r>
            <a:r>
              <a:rPr lang="en-US" sz="800" dirty="0"/>
              <a:t> van </a:t>
            </a:r>
            <a:r>
              <a:rPr lang="en-US" sz="800" dirty="0" err="1"/>
              <a:t>fraude</a:t>
            </a:r>
            <a:r>
              <a:rPr lang="en-US" sz="800" dirty="0"/>
              <a:t> &amp; </a:t>
            </a:r>
            <a:r>
              <a:rPr lang="en-US" sz="800" dirty="0" err="1"/>
              <a:t>betere</a:t>
            </a:r>
            <a:r>
              <a:rPr lang="en-US" sz="800" dirty="0"/>
              <a:t> </a:t>
            </a:r>
            <a:r>
              <a:rPr lang="en-US" sz="800" dirty="0" err="1"/>
              <a:t>afhandeling</a:t>
            </a:r>
            <a:r>
              <a:rPr lang="en-US" sz="800" dirty="0"/>
              <a:t> van </a:t>
            </a:r>
            <a:r>
              <a:rPr lang="en-US" sz="800" dirty="0" err="1"/>
              <a:t>faillissementen</a:t>
            </a:r>
            <a:endParaRPr lang="nl-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41308B-437E-496C-B670-57BDBBF5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3202D-0378-43F2-8BD6-574A652EF3CC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1EF023F3-3215-467C-8CA3-323F67830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539479"/>
              </p:ext>
            </p:extLst>
          </p:nvPr>
        </p:nvGraphicFramePr>
        <p:xfrm>
          <a:off x="1043608" y="3038910"/>
          <a:ext cx="6835935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76593">
                  <a:extLst>
                    <a:ext uri="{9D8B030D-6E8A-4147-A177-3AD203B41FA5}">
                      <a16:colId xmlns:a16="http://schemas.microsoft.com/office/drawing/2014/main" val="1972401546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3841884284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4134421925"/>
                    </a:ext>
                  </a:extLst>
                </a:gridCol>
                <a:gridCol w="794068">
                  <a:extLst>
                    <a:ext uri="{9D8B030D-6E8A-4147-A177-3AD203B41FA5}">
                      <a16:colId xmlns:a16="http://schemas.microsoft.com/office/drawing/2014/main" val="1853908722"/>
                    </a:ext>
                  </a:extLst>
                </a:gridCol>
                <a:gridCol w="706755">
                  <a:extLst>
                    <a:ext uri="{9D8B030D-6E8A-4147-A177-3AD203B41FA5}">
                      <a16:colId xmlns:a16="http://schemas.microsoft.com/office/drawing/2014/main" val="1085098463"/>
                    </a:ext>
                  </a:extLst>
                </a:gridCol>
                <a:gridCol w="846455">
                  <a:extLst>
                    <a:ext uri="{9D8B030D-6E8A-4147-A177-3AD203B41FA5}">
                      <a16:colId xmlns:a16="http://schemas.microsoft.com/office/drawing/2014/main" val="2797380725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92649179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1425850422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3931198969"/>
                    </a:ext>
                  </a:extLst>
                </a:gridCol>
                <a:gridCol w="635344">
                  <a:extLst>
                    <a:ext uri="{9D8B030D-6E8A-4147-A177-3AD203B41FA5}">
                      <a16:colId xmlns:a16="http://schemas.microsoft.com/office/drawing/2014/main" val="15920837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Curator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RC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 err="1"/>
                        <a:t>Faillnr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Bek/</a:t>
                      </a:r>
                      <a:r>
                        <a:rPr lang="nl-BE" sz="1000" dirty="0" err="1"/>
                        <a:t>Dagv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Open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Toe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E roer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E Staat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#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310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952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000" dirty="0"/>
                        <a:t>Totaal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116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60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56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sz="1000" dirty="0"/>
                        <a:t>21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830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371839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modelB_1_nl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oMandato 20221011.potx" id="{01E7EFC6-C6B1-4B7E-9357-BC6D59F2D551}" vid="{5F2F63E5-0B21-4D0C-A61C-6152CD9A89D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31CD7824D12C45948ECA5A7F5F5EF7" ma:contentTypeVersion="2" ma:contentTypeDescription="Een nieuw document maken." ma:contentTypeScope="" ma:versionID="4623a9c93d3c222b7e3775696f83b66f">
  <xsd:schema xmlns:xsd="http://www.w3.org/2001/XMLSchema" xmlns:xs="http://www.w3.org/2001/XMLSchema" xmlns:p="http://schemas.microsoft.com/office/2006/metadata/properties" xmlns:ns2="ef109046-6885-4f3f-8d32-06d6ffea65cf" targetNamespace="http://schemas.microsoft.com/office/2006/metadata/properties" ma:root="true" ma:fieldsID="80c22f2358cb0ff48d78d5993514c341" ns2:_="">
    <xsd:import namespace="ef109046-6885-4f3f-8d32-06d6ffea65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109046-6885-4f3f-8d32-06d6ffea65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0DB19B-156D-42F8-BA47-E2396CFB2A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03B04C-8B68-4EF3-A7C6-4BEA4B35B4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109046-6885-4f3f-8d32-06d6ffea65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B4E6EC-773A-4B0E-88F4-D472A0D77985}">
  <ds:schemaRefs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  <ds:schemaRef ds:uri="http://schemas.openxmlformats.org/package/2006/metadata/core-properties"/>
    <ds:schemaRef ds:uri="ef109046-6885-4f3f-8d32-06d6ffea65cf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ProMandato 20221011</Template>
  <TotalTime>1</TotalTime>
  <Words>762</Words>
  <Application>Microsoft Office PowerPoint</Application>
  <PresentationFormat>Diavoorstelling (4:3)</PresentationFormat>
  <Paragraphs>296</Paragraphs>
  <Slides>18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1" baseType="lpstr">
      <vt:lpstr>Arial</vt:lpstr>
      <vt:lpstr>Calibri</vt:lpstr>
      <vt:lpstr>powerpoint_modelB_1_nl</vt:lpstr>
      <vt:lpstr>Preventie van fraude &amp; betere afhandeling van faillissementen</vt:lpstr>
      <vt:lpstr>Inhoud</vt:lpstr>
      <vt:lpstr>Inleiding</vt:lpstr>
      <vt:lpstr>Hoe groot is het probleem? Enquête bij RC’s</vt:lpstr>
      <vt:lpstr>Hoe groot is het probleem? Statistische analyse</vt:lpstr>
      <vt:lpstr>Hoe groot is het probleem? Statistische analyse</vt:lpstr>
      <vt:lpstr>Hoe groot is het probleem? Statistische analyse</vt:lpstr>
      <vt:lpstr>Hoe groot is het probleem? Statistische analyse</vt:lpstr>
      <vt:lpstr>Hoe groot is het probleem? Statistische analyse</vt:lpstr>
      <vt:lpstr>Hoe groot is het probleem? Statistische analyse</vt:lpstr>
      <vt:lpstr> </vt:lpstr>
      <vt:lpstr>Fraudedriehoek</vt:lpstr>
      <vt:lpstr>Fraudemanagement</vt:lpstr>
      <vt:lpstr>Zero-tolerantie (met mededogen)</vt:lpstr>
      <vt:lpstr>Fraudepreventie</vt:lpstr>
      <vt:lpstr>Fraudepreventie</vt:lpstr>
      <vt:lpstr>Fraudepreventie – Capita Selecta</vt:lpstr>
      <vt:lpstr>Vragen?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Preventie van fraude &amp; betere afhandeling van faillissementen</dc:title>
  <dc:creator>Laurens Tijs</dc:creator>
  <cp:lastModifiedBy>Benjamin Quanjard</cp:lastModifiedBy>
  <cp:revision>4</cp:revision>
  <dcterms:created xsi:type="dcterms:W3CDTF">2022-10-10T14:59:23Z</dcterms:created>
  <dcterms:modified xsi:type="dcterms:W3CDTF">2022-10-14T09:45:05Z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0x0101001A31CD7824D12C45948ECA5A7F5F5EF7</vt:lpwstr>
  </property>
  <property fmtid="{D5CDD505-2E9C-101B-9397-08002B2CF9AE}" pid="3" name="_dlc_DocIdItemGuid">
    <vt:lpwstr>cf48d088-2f29-4177-884e-f7fdf723c8d6</vt:lpwstr>
  </property>
</Properties>
</file>