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06" d="100"/>
          <a:sy n="206" d="100"/>
        </p:scale>
        <p:origin x="500" y="10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8d442db38b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t>Goedenavond iedereen, ik ben Henri Arno, doctoraatstudent aan de Ugent met prof. Baeck als promotor, en vandaag zal ik iets vertellen over …</a:t>
            </a:r>
            <a:endParaRPr/>
          </a:p>
        </p:txBody>
      </p:sp>
      <p:sp>
        <p:nvSpPr>
          <p:cNvPr id="64" name="Google Shape;64;g28d442db38b_0_0:notes"/>
          <p:cNvSpPr>
            <a:spLocks noGrp="1" noRot="1" noChangeAspect="1"/>
          </p:cNvSpPr>
          <p:nvPr>
            <p:ph type="sldImg" idx="2"/>
          </p:nvPr>
        </p:nvSpPr>
        <p:spPr>
          <a:xfrm>
            <a:off x="685633" y="1143000"/>
            <a:ext cx="54867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2909529f6e5_0_1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2909529f6e5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solidFill>
                  <a:schemeClr val="dk1"/>
                </a:solidFill>
              </a:rPr>
              <a:t>De selectie van ondernemingen op basis van KNICLI is uiteraard geen eenvoudige taak. Er staan nl. erg veel ondernemingen in KNICLI en voor elke onderneming zijn heel wat </a:t>
            </a:r>
            <a:r>
              <a:rPr lang="nl" b="1">
                <a:solidFill>
                  <a:schemeClr val="dk1"/>
                </a:solidFill>
              </a:rPr>
              <a:t>gegevens (geen financiële) </a:t>
            </a:r>
            <a:r>
              <a:rPr lang="nl">
                <a:solidFill>
                  <a:schemeClr val="dk1"/>
                </a:solidFill>
              </a:rPr>
              <a:t>beschikbaar. Met het pilootproject willen we de medewerkers ondersteunen in dit process, op basis van een AI model.</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Clr>
                <a:schemeClr val="dk1"/>
              </a:buClr>
              <a:buSzPts val="1100"/>
              <a:buFont typeface="Arial"/>
              <a:buNone/>
            </a:pPr>
            <a:r>
              <a:rPr lang="nl">
                <a:solidFill>
                  <a:schemeClr val="dk1"/>
                </a:solidFill>
              </a:rPr>
              <a:t>NOTE: In KNICLI heb je een tab ‘hoog faillissementsrisico’ is dit niet exact het model zoals in deel 1 beschreven? Nee! Dat is een eenvoudige heuristiek, die op basis van enkele regels een rangschikking maakt maar de regels dienen zelf gekozen te worden. In ons model worden deze geleerd.</a:t>
            </a:r>
            <a:endParaRPr>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29227af0b7e_0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29227af0b7e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t>De situatie die wij voor ogen hebben is de volgende:</a:t>
            </a:r>
            <a:endParaRPr/>
          </a:p>
          <a:p>
            <a:pPr marL="0" lvl="0" indent="0" algn="l" rtl="0">
              <a:spcBef>
                <a:spcPts val="0"/>
              </a:spcBef>
              <a:spcAft>
                <a:spcPts val="0"/>
              </a:spcAft>
              <a:buNone/>
            </a:pPr>
            <a:endParaRPr/>
          </a:p>
          <a:p>
            <a:pPr marL="457200" lvl="0" indent="-298450" algn="l" rtl="0">
              <a:spcBef>
                <a:spcPts val="0"/>
              </a:spcBef>
              <a:spcAft>
                <a:spcPts val="0"/>
              </a:spcAft>
              <a:buSzPts val="1100"/>
              <a:buChar char="-"/>
            </a:pPr>
            <a:r>
              <a:rPr lang="nl"/>
              <a:t>Een AI model leert de verbanden tussen input en output op basis van voorbeelden. In deel 1 sprak ik over modellen die het verband leren tussen de gegevens uit de JRR en de faillissements toestand van het bedrijf, wel op dezelfde manier kan een AI-model ook het verband leren tussen de KNICLI gegevens en de beslissingen van de KOIM.</a:t>
            </a:r>
            <a:endParaRPr/>
          </a:p>
          <a:p>
            <a:pPr marL="457200" lvl="0" indent="-298450" algn="l" rtl="0">
              <a:spcBef>
                <a:spcPts val="0"/>
              </a:spcBef>
              <a:spcAft>
                <a:spcPts val="0"/>
              </a:spcAft>
              <a:buSzPts val="1100"/>
              <a:buChar char="-"/>
            </a:pPr>
            <a:r>
              <a:rPr lang="nl"/>
              <a:t>Voor elke onderneming in de KNICLI databank kunnen we dus de beslissing van de KOIM voorspellen. Opnieuw, deze voorspelling is een score tussen 0 en 1 die gebruikt kan worden om de ondernemingen te rangschikken naargelang de waarschijnlijkheid dat een bepaalde beslissing genomen zal worden.</a:t>
            </a:r>
            <a:endParaRPr/>
          </a:p>
          <a:p>
            <a:pPr marL="0" lvl="0" indent="0" algn="l" rtl="0">
              <a:spcBef>
                <a:spcPts val="0"/>
              </a:spcBef>
              <a:spcAft>
                <a:spcPts val="0"/>
              </a:spcAft>
              <a:buNone/>
            </a:pPr>
            <a:endParaRPr/>
          </a:p>
          <a:p>
            <a:pPr marL="457200" lvl="0" indent="-298450" algn="l" rtl="0">
              <a:spcBef>
                <a:spcPts val="0"/>
              </a:spcBef>
              <a:spcAft>
                <a:spcPts val="0"/>
              </a:spcAft>
              <a:buSzPts val="1100"/>
              <a:buChar char="-"/>
            </a:pPr>
            <a:r>
              <a:rPr lang="nl"/>
              <a:t>Op basis van deze rangschikking kunnen de medewerkers van de KOIM de selectie dan gaan doorvoeren. Uiteraard kan daar ook van afgeweken worden en dan worden andere ondernemingen geagendeerd op de zitting van de KOIM.</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2909529f6e5_0_2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2909529f6e5_0_2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t>Zoals aangegeven begint alles bij het verzamelen van data aangezien een AI model leert uit voorbeelden. We zijn alvast van start gegaan met de dataverzameling voor dit project samen met de OR afdeling antwerpen. </a:t>
            </a:r>
            <a:endParaRPr/>
          </a:p>
          <a:p>
            <a:pPr marL="0" lvl="0" indent="0" algn="l" rtl="0">
              <a:spcBef>
                <a:spcPts val="0"/>
              </a:spcBef>
              <a:spcAft>
                <a:spcPts val="0"/>
              </a:spcAft>
              <a:buNone/>
            </a:pPr>
            <a:endParaRPr/>
          </a:p>
          <a:p>
            <a:pPr marL="0" lvl="0" indent="0" algn="l" rtl="0">
              <a:spcBef>
                <a:spcPts val="0"/>
              </a:spcBef>
              <a:spcAft>
                <a:spcPts val="0"/>
              </a:spcAft>
              <a:buNone/>
            </a:pPr>
            <a:r>
              <a:rPr lang="nl"/>
              <a:t>Bij elke zitting worden de KNICLI gegevens en de beslissing van de KOIM bijgehouden, intern op een computer van de OR aangezien de gegevens gevoelig zijn van aard. Vervolgens worden de gegevens gepseudonimiseerd met software die door ons werd ontwikkeld. Deze </a:t>
            </a:r>
            <a:r>
              <a:rPr lang="nl">
                <a:solidFill>
                  <a:schemeClr val="dk1"/>
                </a:solidFill>
              </a:rPr>
              <a:t>gepseudonimiseerde gegevens kunnen vervolgens gebruikt worden om het model te bouwen. </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nl">
                <a:solidFill>
                  <a:schemeClr val="dk1"/>
                </a:solidFill>
              </a:rPr>
              <a:t>De gegevensverzameling al enkele maanden aan de gang en we zijn de pseudonimisatie software aan het uittesten en het finetunen. In een volgende fase zal het model ontwikkeld worden en gaan we de kwaliteit van de voorspellingen evalueren.</a:t>
            </a:r>
            <a:endParaRPr>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2909529f6e5_0_6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2909529f6e5_0_6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t>Tijdens deze presentatie heb ik het voorspellen van faillissementen op basis van AI besproken:</a:t>
            </a:r>
            <a:endParaRPr/>
          </a:p>
          <a:p>
            <a:pPr marL="457200" lvl="0" indent="-298450" algn="l" rtl="0">
              <a:spcBef>
                <a:spcPts val="0"/>
              </a:spcBef>
              <a:spcAft>
                <a:spcPts val="0"/>
              </a:spcAft>
              <a:buSzPts val="1100"/>
              <a:buChar char="-"/>
            </a:pPr>
            <a:r>
              <a:rPr lang="nl"/>
              <a:t>met de gegevens uit de jaarrekening. De eerste resultaten van dit onderzoek tonen aan dat…</a:t>
            </a:r>
            <a:endParaRPr/>
          </a:p>
          <a:p>
            <a:pPr marL="457200" lvl="0" indent="-298450" algn="l" rtl="0">
              <a:spcBef>
                <a:spcPts val="0"/>
              </a:spcBef>
              <a:spcAft>
                <a:spcPts val="0"/>
              </a:spcAft>
              <a:buSzPts val="1100"/>
              <a:buChar char="-"/>
            </a:pPr>
            <a:r>
              <a:rPr lang="nl"/>
              <a:t>Vervolgens heb ik het pilootproject omtrent AI en KNICLI toegelicht. In dit project is de dataverzameling aan de gang en binnenkort gaan we van start met het bouwen van het model.</a:t>
            </a:r>
            <a:endParaRPr/>
          </a:p>
          <a:p>
            <a:pPr marL="0" lvl="0" indent="0" algn="l" rtl="0">
              <a:spcBef>
                <a:spcPts val="0"/>
              </a:spcBef>
              <a:spcAft>
                <a:spcPts val="0"/>
              </a:spcAft>
              <a:buNone/>
            </a:pPr>
            <a:r>
              <a:rPr lang="nl"/>
              <a:t>Bedankt voor jullie aandacht.</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90aa6afd76_0_1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90aa6afd76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solidFill>
                  <a:schemeClr val="dk1"/>
                </a:solidFill>
              </a:rPr>
              <a:t>In het eerste deel van de presentatie zal ik spreken over voorspelling van faillisementen met de gegevens uit publiek beschikbare jaarrekening, nadien zal ik een pilootproject in de ondernemingsrechtbank omtrent AI en KNICLI toelichten.</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8d442db38b_0_1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8d442db38b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nl"/>
              <a:t>Zoals jullie weten stellen de meeste ondernemingen in België een JRR op en dit document geeft de financiële toestand van de onderneming in het afgelopen fiscale jaar weer. Die gegevens zijn hoofdzakelijk numeriek van aard, zoals de balans of de resrek, maar de JRR bevat ook tekstuele geg. zoals het verslag van de externe auditor of de beschrijving van het management over het afgelopen boekjaar.</a:t>
            </a:r>
            <a:endParaRPr/>
          </a:p>
          <a:p>
            <a:pPr marL="457200" lvl="0" indent="-298450" algn="l" rtl="0">
              <a:spcBef>
                <a:spcPts val="0"/>
              </a:spcBef>
              <a:spcAft>
                <a:spcPts val="0"/>
              </a:spcAft>
              <a:buSzPts val="1100"/>
              <a:buChar char="-"/>
            </a:pPr>
            <a:r>
              <a:rPr lang="nl"/>
              <a:t>Na het fiscale jaar heeft de onderneming, samen met de boekhouder, enkele weken de tijd om dit document voor te bereiden en na het moment van indiening is de JRR publiek beschikbaar via de website van de NBB</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908702d9ba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2908702d9ba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nl"/>
              <a:t>In het kader van een onderzoeksproject hebben wij een AI-model ontwikkeld dat op basis van alle gegevens uit de JRR, dus zowel de tekstuele als de numerieke, voorspelt of de onderneming failliet zal gaan in het volgende jaar, dit is dus het jaar na het moment van indiening van de JRR.</a:t>
            </a:r>
            <a:endParaRPr/>
          </a:p>
          <a:p>
            <a:pPr marL="457200" lvl="0" indent="-298450" algn="l" rtl="0">
              <a:spcBef>
                <a:spcPts val="0"/>
              </a:spcBef>
              <a:spcAft>
                <a:spcPts val="0"/>
              </a:spcAft>
              <a:buSzPts val="1100"/>
              <a:buChar char="-"/>
            </a:pPr>
            <a:r>
              <a:rPr lang="nl"/>
              <a:t>We proberen met andere woorden, faillissementen te voorspellen met financiële gegevens, die voor iedereen (leveranciers, financiële instellingen, de rechtbank) beschikbaar zijn.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90aa6afd76_0_19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290aa6afd76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t>In AI, leert een model een verband, hier tussen de gegevens uit de JRR en de </a:t>
            </a:r>
            <a:r>
              <a:rPr lang="nl">
                <a:solidFill>
                  <a:schemeClr val="dk1"/>
                </a:solidFill>
              </a:rPr>
              <a:t>bijhorende toestand van het bedrijf in het jaar nadien, was de onderneming failliet of niet op basis van voorbeelden, de data.</a:t>
            </a:r>
            <a:r>
              <a:rPr lang="nl"/>
              <a:t> M.a.w. alles begin bij de data. We zijn met het onderzoeksteam aan de slag gegaan om veel en kwaliteitsvolle data te verzamelen via de NBB. Omdat het aantal faillissementen per jaar relatief beperkt is moeten we heel veel data verzamelen om het verband tussen de financiele gegevens en faillissement te leren en bijgevolg neemt dit process heel wat tijd in beslag.</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92238575d6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292238575d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nl">
                <a:solidFill>
                  <a:schemeClr val="dk1"/>
                </a:solidFill>
              </a:rPr>
              <a:t>Om toch vooruitgang te boeken hebben, in parallell, ook de gegevens verzameld van JRR’en van grote, publieke Amerikaanse bedrijven, dit zijn 10K filings en de bijhorende faillissementstoestand van die bedrijven. Dergelijke gegevens waren eenvoudiger om te verzamelen, en daarmee zijn we aan de slag gegaan en hebben we alvast een model gebouwd.</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8d4914a854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28d4914a854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nl"/>
              <a:t>Ons model voor het voorspellen van faillissementen bestaat uit 3 belangrijke componenten (tekst, numeriek, combined)</a:t>
            </a:r>
            <a:endParaRPr/>
          </a:p>
          <a:p>
            <a:pPr marL="457200" lvl="0" indent="-298450" algn="l" rtl="0">
              <a:spcBef>
                <a:spcPts val="0"/>
              </a:spcBef>
              <a:spcAft>
                <a:spcPts val="0"/>
              </a:spcAft>
              <a:buSzPts val="1100"/>
              <a:buChar char="-"/>
            </a:pPr>
            <a:r>
              <a:rPr lang="nl"/>
              <a:t>Als je de gegevens van de JRR </a:t>
            </a:r>
            <a:r>
              <a:rPr lang="nl">
                <a:solidFill>
                  <a:schemeClr val="dk1"/>
                </a:solidFill>
              </a:rPr>
              <a:t> dan door het model stuurt </a:t>
            </a:r>
            <a:r>
              <a:rPr lang="nl"/>
              <a:t>(zoals de tekst van de auditor en de balans en resrek gegevens), krijg je een score tussen 0 en 1. Met deze score kan je vervolgens de JRR’en van verschillende bedrijven, eventueel zelfs van meerdere jaren gaan rangschikken. Hoe hoger score, hoe hoger de JRR in de rangschikking, en hoe hoger het faillissementsrisico volgens het model.</a:t>
            </a:r>
            <a:endParaRPr/>
          </a:p>
          <a:p>
            <a:pPr marL="0" lvl="0" indent="0" algn="l" rtl="0">
              <a:spcBef>
                <a:spcPts val="0"/>
              </a:spcBef>
              <a:spcAft>
                <a:spcPts val="0"/>
              </a:spcAft>
              <a:buNone/>
            </a:pPr>
            <a:endParaRPr/>
          </a:p>
          <a:p>
            <a:pPr marL="0" lvl="0" indent="0" algn="l" rtl="0">
              <a:spcBef>
                <a:spcPts val="0"/>
              </a:spcBef>
              <a:spcAft>
                <a:spcPts val="0"/>
              </a:spcAft>
              <a:buNone/>
            </a:pPr>
            <a:r>
              <a:rPr lang="nl"/>
              <a:t>Resultaten:</a:t>
            </a:r>
            <a:endParaRPr/>
          </a:p>
          <a:p>
            <a:pPr marL="457200" lvl="0" indent="-298450" algn="l" rtl="0">
              <a:spcBef>
                <a:spcPts val="0"/>
              </a:spcBef>
              <a:spcAft>
                <a:spcPts val="0"/>
              </a:spcAft>
              <a:buSzPts val="1100"/>
              <a:buChar char="-"/>
            </a:pPr>
            <a:r>
              <a:rPr lang="nl"/>
              <a:t>We hebben onze modellen grondig geevalueerd en zijn tot de volgende conclusies gekomen</a:t>
            </a:r>
            <a:endParaRPr/>
          </a:p>
          <a:p>
            <a:pPr marL="914400" lvl="1" indent="-298450" algn="l" rtl="0">
              <a:spcBef>
                <a:spcPts val="0"/>
              </a:spcBef>
              <a:spcAft>
                <a:spcPts val="0"/>
              </a:spcAft>
              <a:buSzPts val="1100"/>
              <a:buChar char="-"/>
            </a:pPr>
            <a:r>
              <a:rPr lang="nl"/>
              <a:t>De numerieke financiële gegevens zijn het meest informatief voor het voorspellen van faillissementen maar de tekst meenemen in de voorspelling verhoogt wel de kwaliteit. M.a.w. de gegevens zijn in zeker zin complementair.</a:t>
            </a:r>
            <a:endParaRPr/>
          </a:p>
          <a:p>
            <a:pPr marL="914400" lvl="1" indent="-298450" algn="l" rtl="0">
              <a:spcBef>
                <a:spcPts val="0"/>
              </a:spcBef>
              <a:spcAft>
                <a:spcPts val="0"/>
              </a:spcAft>
              <a:buSzPts val="1100"/>
              <a:buChar char="-"/>
            </a:pPr>
            <a:r>
              <a:rPr lang="nl"/>
              <a:t>Ons model heeft het moeilijk om het ‘moment’ van het faillissement te voorspellen. Voorbeeld bedrijf A.</a:t>
            </a:r>
            <a:endParaRPr/>
          </a:p>
          <a:p>
            <a:pPr marL="0" lvl="0" indent="0" algn="l" rtl="0">
              <a:spcBef>
                <a:spcPts val="0"/>
              </a:spcBef>
              <a:spcAft>
                <a:spcPts val="0"/>
              </a:spcAft>
              <a:buNone/>
            </a:pPr>
            <a:endParaRPr/>
          </a:p>
          <a:p>
            <a:pPr marL="0" lvl="0" indent="0" algn="l" rtl="0">
              <a:spcBef>
                <a:spcPts val="0"/>
              </a:spcBef>
              <a:spcAft>
                <a:spcPts val="0"/>
              </a:spcAft>
              <a:buNone/>
            </a:pPr>
            <a:r>
              <a:rPr lang="nl"/>
              <a:t>Relevantie</a:t>
            </a:r>
            <a:endParaRPr/>
          </a:p>
          <a:p>
            <a:pPr marL="457200" lvl="0" indent="-298450" algn="l" rtl="0">
              <a:spcBef>
                <a:spcPts val="0"/>
              </a:spcBef>
              <a:spcAft>
                <a:spcPts val="0"/>
              </a:spcAft>
              <a:buSzPts val="1100"/>
              <a:buChar char="-"/>
            </a:pPr>
            <a:r>
              <a:rPr lang="nl"/>
              <a:t>Waarom vertel ik dit alles, wel, dergelijk model zou bijvoorbeeld ingezet kunnen worden in de KOIM in het kader van de detectie van ondernemingen in moeilijkheden, of de score van het model kan meegenomen worden bij de beoordeling van de financiële toestand van een onderneming. Het geeft weer hoe sterk de JRR van een onderneming wijst op een nakend faillissement op basis van de historische voorbeelden van faillissementen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29227af0b7e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29227af0b7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
                <a:solidFill>
                  <a:schemeClr val="dk1"/>
                </a:solidFill>
              </a:rPr>
              <a:t>Nu zal ik overgaan naar het tweede deel van de presentatie en een pilootproject, met de ondernemingsrechtbank afdeling Antwerpen, toelichten.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909529f6e5_0_4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2909529f6e5_0_4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nl"/>
              <a:t>Ik vermoed dat de meesten onder jullie vertrouwd zijn met het KNICLI systeem wat in de OR dus gebruikt voor de detectie van ondernemingen in moeilijkheden. KNICLI is eigenlijk een soort databank van ondernemingen en een onderneming komt in KNICLI terecht wanneer een zogenaamd knipperlicht (of een clignotants) afgaat. Er zijn verschillende knipperlichten en die wijzen op een precaire financiële situatie, denk bijvoorbeeld aan een schuld bij de belastingdiensten, een verstekvonnis of een beslagbericht. </a:t>
            </a:r>
            <a:endParaRPr/>
          </a:p>
          <a:p>
            <a:pPr marL="0" lvl="0" indent="0" algn="l" rtl="0">
              <a:spcBef>
                <a:spcPts val="0"/>
              </a:spcBef>
              <a:spcAft>
                <a:spcPts val="0"/>
              </a:spcAft>
              <a:buNone/>
            </a:pPr>
            <a:endParaRPr/>
          </a:p>
          <a:p>
            <a:pPr marL="457200" lvl="0" indent="-298450" algn="l" rtl="0">
              <a:spcBef>
                <a:spcPts val="0"/>
              </a:spcBef>
              <a:spcAft>
                <a:spcPts val="0"/>
              </a:spcAft>
              <a:buClr>
                <a:schemeClr val="dk1"/>
              </a:buClr>
              <a:buSzPts val="1100"/>
              <a:buChar char="-"/>
            </a:pPr>
            <a:r>
              <a:rPr lang="nl">
                <a:solidFill>
                  <a:schemeClr val="dk1"/>
                </a:solidFill>
              </a:rPr>
              <a:t>De medewerkers van de OR moeten eigenlijk op basis van deze zeer uitgebreide databank de zittingen voorbereiden en enkele ondernemingen selecteren die in op de zitting behandelt zullen worden. </a:t>
            </a:r>
            <a:endParaRPr>
              <a:solidFill>
                <a:schemeClr val="dk1"/>
              </a:solidFill>
            </a:endParaRPr>
          </a:p>
          <a:p>
            <a:pPr marL="0" lvl="0" indent="0" algn="l" rtl="0">
              <a:spcBef>
                <a:spcPts val="0"/>
              </a:spcBef>
              <a:spcAft>
                <a:spcPts val="0"/>
              </a:spcAft>
              <a:buNone/>
            </a:pPr>
            <a:endParaRPr>
              <a:solidFill>
                <a:schemeClr val="dk1"/>
              </a:solidFill>
            </a:endParaRPr>
          </a:p>
          <a:p>
            <a:pPr marL="457200" lvl="0" indent="-298450" algn="l" rtl="0">
              <a:spcBef>
                <a:spcPts val="0"/>
              </a:spcBef>
              <a:spcAft>
                <a:spcPts val="0"/>
              </a:spcAft>
              <a:buClr>
                <a:schemeClr val="dk1"/>
              </a:buClr>
              <a:buSzPts val="1100"/>
              <a:buChar char="-"/>
            </a:pPr>
            <a:r>
              <a:rPr lang="nl">
                <a:solidFill>
                  <a:schemeClr val="dk1"/>
                </a:solidFill>
              </a:rPr>
              <a:t>Als de selectie is gemaakt dan worden de ondernemingen behandeld op de zitting en kan men een aantal beslissingen gaan nemen. Als de situatie eigenlijk vrij goed is, dan kan het dossier geklasseerd worden, maar de ondernemingen kan bijvoorbeeld ook doorgestuurd worden met het oog op ontbinding of faillissement of een andere beslissing kan genomen worden.</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Slide">
  <p:cSld name="TitleSlide">
    <p:spTree>
      <p:nvGrpSpPr>
        <p:cNvPr id="1" name="Shape 50"/>
        <p:cNvGrpSpPr/>
        <p:nvPr/>
      </p:nvGrpSpPr>
      <p:grpSpPr>
        <a:xfrm>
          <a:off x="0" y="0"/>
          <a:ext cx="0" cy="0"/>
          <a:chOff x="0" y="0"/>
          <a:chExt cx="0" cy="0"/>
        </a:xfrm>
      </p:grpSpPr>
      <p:sp>
        <p:nvSpPr>
          <p:cNvPr id="51" name="Google Shape;51;p13"/>
          <p:cNvSpPr/>
          <p:nvPr/>
        </p:nvSpPr>
        <p:spPr>
          <a:xfrm>
            <a:off x="482233" y="734695"/>
            <a:ext cx="8661900" cy="3430500"/>
          </a:xfrm>
          <a:prstGeom prst="rect">
            <a:avLst/>
          </a:prstGeom>
          <a:solidFill>
            <a:srgbClr val="1E64C8"/>
          </a:solidFill>
          <a:ln>
            <a:noFill/>
          </a:ln>
        </p:spPr>
        <p:txBody>
          <a:bodyPr spcFirstLastPara="1" wrap="square" lIns="48225" tIns="24100" rIns="48225" bIns="24100"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2" name="Google Shape;52;p13"/>
          <p:cNvSpPr txBox="1">
            <a:spLocks noGrp="1"/>
          </p:cNvSpPr>
          <p:nvPr>
            <p:ph type="ctrTitle"/>
          </p:nvPr>
        </p:nvSpPr>
        <p:spPr>
          <a:xfrm>
            <a:off x="680881" y="1205508"/>
            <a:ext cx="8007300" cy="2339400"/>
          </a:xfrm>
          <a:prstGeom prst="rect">
            <a:avLst/>
          </a:prstGeom>
          <a:noFill/>
          <a:ln>
            <a:noFill/>
          </a:ln>
        </p:spPr>
        <p:txBody>
          <a:bodyPr spcFirstLastPara="1" wrap="square" lIns="48225" tIns="24100" rIns="48225" bIns="24100" anchor="b" anchorCtr="0">
            <a:noAutofit/>
          </a:bodyPr>
          <a:lstStyle>
            <a:lvl1pPr lvl="0" algn="l" rtl="0">
              <a:lnSpc>
                <a:spcPct val="110000"/>
              </a:lnSpc>
              <a:spcBef>
                <a:spcPts val="0"/>
              </a:spcBef>
              <a:spcAft>
                <a:spcPts val="0"/>
              </a:spcAft>
              <a:buClr>
                <a:schemeClr val="lt1"/>
              </a:buClr>
              <a:buSzPts val="5300"/>
              <a:buFont typeface="Arial"/>
              <a:buNone/>
              <a:defRPr sz="5300" u="sng">
                <a:solidFill>
                  <a:schemeClr val="lt1"/>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3" name="Google Shape;53;p13"/>
          <p:cNvSpPr txBox="1">
            <a:spLocks noGrp="1"/>
          </p:cNvSpPr>
          <p:nvPr>
            <p:ph type="subTitle" idx="1"/>
          </p:nvPr>
        </p:nvSpPr>
        <p:spPr>
          <a:xfrm>
            <a:off x="676842" y="3625339"/>
            <a:ext cx="8011500" cy="307500"/>
          </a:xfrm>
          <a:prstGeom prst="rect">
            <a:avLst/>
          </a:prstGeom>
          <a:noFill/>
          <a:ln>
            <a:noFill/>
          </a:ln>
        </p:spPr>
        <p:txBody>
          <a:bodyPr spcFirstLastPara="1" wrap="square" lIns="48225" tIns="24100" rIns="48225" bIns="24100" anchor="t" anchorCtr="0">
            <a:normAutofit/>
          </a:bodyPr>
          <a:lstStyle>
            <a:lvl1pPr lvl="0" algn="l" rtl="0">
              <a:lnSpc>
                <a:spcPct val="120000"/>
              </a:lnSpc>
              <a:spcBef>
                <a:spcPts val="0"/>
              </a:spcBef>
              <a:spcAft>
                <a:spcPts val="0"/>
              </a:spcAft>
              <a:buClr>
                <a:schemeClr val="accent1"/>
              </a:buClr>
              <a:buSzPts val="1600"/>
              <a:buNone/>
              <a:defRPr sz="1600">
                <a:solidFill>
                  <a:schemeClr val="accent1"/>
                </a:solidFill>
              </a:defRPr>
            </a:lvl1pPr>
            <a:lvl2pPr lvl="1" algn="ctr" rtl="0">
              <a:lnSpc>
                <a:spcPct val="120000"/>
              </a:lnSpc>
              <a:spcBef>
                <a:spcPts val="1200"/>
              </a:spcBef>
              <a:spcAft>
                <a:spcPts val="0"/>
              </a:spcAft>
              <a:buClr>
                <a:schemeClr val="dk1"/>
              </a:buClr>
              <a:buSzPts val="1500"/>
              <a:buNone/>
              <a:defRPr sz="1500"/>
            </a:lvl2pPr>
            <a:lvl3pPr lvl="2" algn="ctr" rtl="0">
              <a:lnSpc>
                <a:spcPct val="120000"/>
              </a:lnSpc>
              <a:spcBef>
                <a:spcPts val="1200"/>
              </a:spcBef>
              <a:spcAft>
                <a:spcPts val="0"/>
              </a:spcAft>
              <a:buClr>
                <a:schemeClr val="dk1"/>
              </a:buClr>
              <a:buSzPts val="1400"/>
              <a:buNone/>
              <a:defRPr sz="1400"/>
            </a:lvl3pPr>
            <a:lvl4pPr lvl="3" algn="ctr" rtl="0">
              <a:lnSpc>
                <a:spcPct val="120000"/>
              </a:lnSpc>
              <a:spcBef>
                <a:spcPts val="1200"/>
              </a:spcBef>
              <a:spcAft>
                <a:spcPts val="0"/>
              </a:spcAft>
              <a:buClr>
                <a:schemeClr val="dk1"/>
              </a:buClr>
              <a:buSzPts val="1200"/>
              <a:buNone/>
              <a:defRPr sz="1200"/>
            </a:lvl4pPr>
            <a:lvl5pPr lvl="4" algn="ctr" rtl="0">
              <a:lnSpc>
                <a:spcPct val="120000"/>
              </a:lnSpc>
              <a:spcBef>
                <a:spcPts val="1200"/>
              </a:spcBef>
              <a:spcAft>
                <a:spcPts val="0"/>
              </a:spcAft>
              <a:buClr>
                <a:schemeClr val="dk1"/>
              </a:buClr>
              <a:buSzPts val="1200"/>
              <a:buNone/>
              <a:defRPr sz="1200"/>
            </a:lvl5pPr>
            <a:lvl6pPr lvl="5" algn="ctr" rtl="0">
              <a:lnSpc>
                <a:spcPct val="90000"/>
              </a:lnSpc>
              <a:spcBef>
                <a:spcPts val="1200"/>
              </a:spcBef>
              <a:spcAft>
                <a:spcPts val="0"/>
              </a:spcAft>
              <a:buClr>
                <a:schemeClr val="dk1"/>
              </a:buClr>
              <a:buSzPts val="1200"/>
              <a:buNone/>
              <a:defRPr sz="1200"/>
            </a:lvl6pPr>
            <a:lvl7pPr lvl="6" algn="ctr" rtl="0">
              <a:lnSpc>
                <a:spcPct val="90000"/>
              </a:lnSpc>
              <a:spcBef>
                <a:spcPts val="1200"/>
              </a:spcBef>
              <a:spcAft>
                <a:spcPts val="0"/>
              </a:spcAft>
              <a:buClr>
                <a:schemeClr val="dk1"/>
              </a:buClr>
              <a:buSzPts val="1200"/>
              <a:buNone/>
              <a:defRPr sz="1200"/>
            </a:lvl7pPr>
            <a:lvl8pPr lvl="7" algn="ctr" rtl="0">
              <a:lnSpc>
                <a:spcPct val="90000"/>
              </a:lnSpc>
              <a:spcBef>
                <a:spcPts val="1200"/>
              </a:spcBef>
              <a:spcAft>
                <a:spcPts val="0"/>
              </a:spcAft>
              <a:buClr>
                <a:schemeClr val="dk1"/>
              </a:buClr>
              <a:buSzPts val="1200"/>
              <a:buNone/>
              <a:defRPr sz="1200"/>
            </a:lvl8pPr>
            <a:lvl9pPr lvl="8" algn="ctr" rtl="0">
              <a:lnSpc>
                <a:spcPct val="90000"/>
              </a:lnSpc>
              <a:spcBef>
                <a:spcPts val="1200"/>
              </a:spcBef>
              <a:spcAft>
                <a:spcPts val="1200"/>
              </a:spcAft>
              <a:buClr>
                <a:schemeClr val="dk1"/>
              </a:buClr>
              <a:buSzPts val="1200"/>
              <a:buNone/>
              <a:defRPr sz="1200"/>
            </a:lvl9pPr>
          </a:lstStyle>
          <a:p>
            <a:endParaRPr/>
          </a:p>
        </p:txBody>
      </p:sp>
      <p:sp>
        <p:nvSpPr>
          <p:cNvPr id="54" name="Google Shape;54;p13"/>
          <p:cNvSpPr>
            <a:spLocks noGrp="1"/>
          </p:cNvSpPr>
          <p:nvPr>
            <p:ph type="pic" idx="2"/>
          </p:nvPr>
        </p:nvSpPr>
        <p:spPr>
          <a:xfrm>
            <a:off x="1687814" y="4411969"/>
            <a:ext cx="1205700" cy="489900"/>
          </a:xfrm>
          <a:prstGeom prst="rect">
            <a:avLst/>
          </a:prstGeom>
          <a:noFill/>
          <a:ln>
            <a:noFill/>
          </a:ln>
        </p:spPr>
      </p:sp>
      <p:sp>
        <p:nvSpPr>
          <p:cNvPr id="55" name="Google Shape;55;p13"/>
          <p:cNvSpPr>
            <a:spLocks noGrp="1"/>
          </p:cNvSpPr>
          <p:nvPr>
            <p:ph type="pic" idx="3"/>
          </p:nvPr>
        </p:nvSpPr>
        <p:spPr>
          <a:xfrm>
            <a:off x="3013004" y="4411969"/>
            <a:ext cx="1205700" cy="489900"/>
          </a:xfrm>
          <a:prstGeom prst="rect">
            <a:avLst/>
          </a:prstGeom>
          <a:noFill/>
          <a:ln>
            <a:noFill/>
          </a:ln>
        </p:spPr>
      </p:sp>
      <p:sp>
        <p:nvSpPr>
          <p:cNvPr id="56" name="Google Shape;56;p13"/>
          <p:cNvSpPr>
            <a:spLocks noGrp="1"/>
          </p:cNvSpPr>
          <p:nvPr>
            <p:ph type="pic" idx="4"/>
          </p:nvPr>
        </p:nvSpPr>
        <p:spPr>
          <a:xfrm>
            <a:off x="4340093" y="4411969"/>
            <a:ext cx="1224600" cy="489900"/>
          </a:xfrm>
          <a:prstGeom prst="rect">
            <a:avLst/>
          </a:prstGeom>
          <a:noFill/>
          <a:ln>
            <a:noFill/>
          </a:ln>
        </p:spPr>
      </p:sp>
      <p:sp>
        <p:nvSpPr>
          <p:cNvPr id="57" name="Google Shape;57;p13"/>
          <p:cNvSpPr>
            <a:spLocks noGrp="1"/>
          </p:cNvSpPr>
          <p:nvPr>
            <p:ph type="pic" idx="5"/>
          </p:nvPr>
        </p:nvSpPr>
        <p:spPr>
          <a:xfrm>
            <a:off x="5667182" y="4411969"/>
            <a:ext cx="1224600" cy="489900"/>
          </a:xfrm>
          <a:prstGeom prst="rect">
            <a:avLst/>
          </a:prstGeom>
          <a:noFill/>
          <a:ln>
            <a:noFill/>
          </a:ln>
        </p:spPr>
      </p:sp>
      <p:sp>
        <p:nvSpPr>
          <p:cNvPr id="58" name="Google Shape;58;p13"/>
          <p:cNvSpPr txBox="1">
            <a:spLocks noGrp="1"/>
          </p:cNvSpPr>
          <p:nvPr>
            <p:ph type="body" idx="6"/>
          </p:nvPr>
        </p:nvSpPr>
        <p:spPr>
          <a:xfrm>
            <a:off x="4525165" y="208305"/>
            <a:ext cx="4374300" cy="284700"/>
          </a:xfrm>
          <a:prstGeom prst="rect">
            <a:avLst/>
          </a:prstGeom>
          <a:noFill/>
          <a:ln>
            <a:noFill/>
          </a:ln>
        </p:spPr>
        <p:txBody>
          <a:bodyPr spcFirstLastPara="1" wrap="square" lIns="48225" tIns="24100" rIns="48225" bIns="24100" anchor="b" anchorCtr="0">
            <a:normAutofit/>
          </a:bodyPr>
          <a:lstStyle>
            <a:lvl1pPr marL="457200" lvl="0" indent="-273050" algn="l" rtl="0">
              <a:lnSpc>
                <a:spcPct val="121428"/>
              </a:lnSpc>
              <a:spcBef>
                <a:spcPts val="0"/>
              </a:spcBef>
              <a:spcAft>
                <a:spcPts val="0"/>
              </a:spcAft>
              <a:buClr>
                <a:srgbClr val="1E64C8"/>
              </a:buClr>
              <a:buSzPts val="700"/>
              <a:buChar char="●"/>
              <a:defRPr sz="700" b="1" i="0" u="sng" cap="none">
                <a:solidFill>
                  <a:srgbClr val="1E64C8"/>
                </a:solidFill>
              </a:defRPr>
            </a:lvl1pPr>
            <a:lvl2pPr marL="914400" lvl="1" indent="-228600" algn="l" rtl="0">
              <a:lnSpc>
                <a:spcPct val="121428"/>
              </a:lnSpc>
              <a:spcBef>
                <a:spcPts val="1200"/>
              </a:spcBef>
              <a:spcAft>
                <a:spcPts val="0"/>
              </a:spcAft>
              <a:buClr>
                <a:srgbClr val="1E64C8"/>
              </a:buClr>
              <a:buSzPts val="700"/>
              <a:buNone/>
              <a:defRPr sz="700" cap="none">
                <a:solidFill>
                  <a:srgbClr val="1E64C8"/>
                </a:solidFill>
              </a:defRPr>
            </a:lvl2pPr>
            <a:lvl3pPr marL="1371600" lvl="2" indent="-285750" algn="l" rtl="0">
              <a:lnSpc>
                <a:spcPct val="120000"/>
              </a:lnSpc>
              <a:spcBef>
                <a:spcPts val="1200"/>
              </a:spcBef>
              <a:spcAft>
                <a:spcPts val="0"/>
              </a:spcAft>
              <a:buClr>
                <a:schemeClr val="dk1"/>
              </a:buClr>
              <a:buSzPts val="900"/>
              <a:buChar char="■"/>
              <a:defRPr/>
            </a:lvl3pPr>
            <a:lvl4pPr marL="1828800" lvl="3" indent="-285750" algn="l" rtl="0">
              <a:lnSpc>
                <a:spcPct val="120000"/>
              </a:lnSpc>
              <a:spcBef>
                <a:spcPts val="1200"/>
              </a:spcBef>
              <a:spcAft>
                <a:spcPts val="0"/>
              </a:spcAft>
              <a:buClr>
                <a:schemeClr val="dk1"/>
              </a:buClr>
              <a:buSzPts val="900"/>
              <a:buChar char="●"/>
              <a:defRPr/>
            </a:lvl4pPr>
            <a:lvl5pPr marL="2286000" lvl="4" indent="-285750" algn="l" rtl="0">
              <a:lnSpc>
                <a:spcPct val="120000"/>
              </a:lnSpc>
              <a:spcBef>
                <a:spcPts val="1200"/>
              </a:spcBef>
              <a:spcAft>
                <a:spcPts val="0"/>
              </a:spcAft>
              <a:buClr>
                <a:schemeClr val="dk1"/>
              </a:buClr>
              <a:buSzPts val="900"/>
              <a:buChar char="○"/>
              <a:defRPr/>
            </a:lvl5pPr>
            <a:lvl6pPr marL="2743200" lvl="5" indent="-285750" algn="l" rtl="0">
              <a:lnSpc>
                <a:spcPct val="90000"/>
              </a:lnSpc>
              <a:spcBef>
                <a:spcPts val="1200"/>
              </a:spcBef>
              <a:spcAft>
                <a:spcPts val="0"/>
              </a:spcAft>
              <a:buClr>
                <a:schemeClr val="dk1"/>
              </a:buClr>
              <a:buSzPts val="900"/>
              <a:buChar char="■"/>
              <a:defRPr/>
            </a:lvl6pPr>
            <a:lvl7pPr marL="3200400" lvl="6" indent="-285750" algn="l" rtl="0">
              <a:lnSpc>
                <a:spcPct val="90000"/>
              </a:lnSpc>
              <a:spcBef>
                <a:spcPts val="1200"/>
              </a:spcBef>
              <a:spcAft>
                <a:spcPts val="0"/>
              </a:spcAft>
              <a:buClr>
                <a:schemeClr val="dk1"/>
              </a:buClr>
              <a:buSzPts val="900"/>
              <a:buChar char="●"/>
              <a:defRPr/>
            </a:lvl7pPr>
            <a:lvl8pPr marL="3657600" lvl="7" indent="-285750" algn="l" rtl="0">
              <a:lnSpc>
                <a:spcPct val="90000"/>
              </a:lnSpc>
              <a:spcBef>
                <a:spcPts val="1200"/>
              </a:spcBef>
              <a:spcAft>
                <a:spcPts val="0"/>
              </a:spcAft>
              <a:buClr>
                <a:schemeClr val="dk1"/>
              </a:buClr>
              <a:buSzPts val="900"/>
              <a:buChar char="○"/>
              <a:defRPr/>
            </a:lvl8pPr>
            <a:lvl9pPr marL="4114800" lvl="8" indent="-285750" algn="l" rtl="0">
              <a:lnSpc>
                <a:spcPct val="90000"/>
              </a:lnSpc>
              <a:spcBef>
                <a:spcPts val="1200"/>
              </a:spcBef>
              <a:spcAft>
                <a:spcPts val="1200"/>
              </a:spcAft>
              <a:buClr>
                <a:schemeClr val="dk1"/>
              </a:buClr>
              <a:buSzPts val="900"/>
              <a:buChar char="■"/>
              <a:defRPr/>
            </a:lvl9pPr>
          </a:lstStyle>
          <a:p>
            <a:endParaRPr/>
          </a:p>
        </p:txBody>
      </p:sp>
      <p:pic>
        <p:nvPicPr>
          <p:cNvPr id="59" name="Google Shape;59;p13"/>
          <p:cNvPicPr preferRelativeResize="0"/>
          <p:nvPr/>
        </p:nvPicPr>
        <p:blipFill rotWithShape="1">
          <a:blip r:embed="rId2">
            <a:alphaModFix/>
          </a:blip>
          <a:srcRect/>
          <a:stretch/>
        </p:blipFill>
        <p:spPr>
          <a:xfrm>
            <a:off x="244913" y="0"/>
            <a:ext cx="2204086" cy="734694"/>
          </a:xfrm>
          <a:prstGeom prst="rect">
            <a:avLst/>
          </a:prstGeom>
          <a:noFill/>
          <a:ln>
            <a:noFill/>
          </a:ln>
        </p:spPr>
      </p:pic>
      <p:pic>
        <p:nvPicPr>
          <p:cNvPr id="60" name="Google Shape;60;p13"/>
          <p:cNvPicPr preferRelativeResize="0"/>
          <p:nvPr/>
        </p:nvPicPr>
        <p:blipFill rotWithShape="1">
          <a:blip r:embed="rId3">
            <a:alphaModFix/>
          </a:blip>
          <a:srcRect/>
          <a:stretch/>
        </p:blipFill>
        <p:spPr>
          <a:xfrm>
            <a:off x="4218586" y="0"/>
            <a:ext cx="2204086" cy="734695"/>
          </a:xfrm>
          <a:prstGeom prst="rect">
            <a:avLst/>
          </a:prstGeom>
          <a:noFill/>
          <a:ln>
            <a:noFill/>
          </a:ln>
        </p:spPr>
      </p:pic>
      <p:pic>
        <p:nvPicPr>
          <p:cNvPr id="61" name="Google Shape;61;p13"/>
          <p:cNvPicPr preferRelativeResize="0"/>
          <p:nvPr/>
        </p:nvPicPr>
        <p:blipFill rotWithShape="1">
          <a:blip r:embed="rId4">
            <a:alphaModFix/>
          </a:blip>
          <a:srcRect/>
          <a:stretch/>
        </p:blipFill>
        <p:spPr>
          <a:xfrm>
            <a:off x="2259397" y="0"/>
            <a:ext cx="1959071" cy="73469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nl"/>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10.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ctrTitle"/>
          </p:nvPr>
        </p:nvSpPr>
        <p:spPr>
          <a:xfrm>
            <a:off x="680881" y="1205508"/>
            <a:ext cx="8007300" cy="2339400"/>
          </a:xfrm>
          <a:prstGeom prst="rect">
            <a:avLst/>
          </a:prstGeom>
          <a:noFill/>
          <a:ln>
            <a:noFill/>
          </a:ln>
        </p:spPr>
        <p:txBody>
          <a:bodyPr spcFirstLastPara="1" wrap="square" lIns="48225" tIns="24100" rIns="48225" bIns="24100" anchor="ctr" anchorCtr="0">
            <a:noAutofit/>
          </a:bodyPr>
          <a:lstStyle/>
          <a:p>
            <a:pPr marL="0" lvl="0" indent="0" algn="l" rtl="0">
              <a:lnSpc>
                <a:spcPct val="110000"/>
              </a:lnSpc>
              <a:spcBef>
                <a:spcPts val="0"/>
              </a:spcBef>
              <a:spcAft>
                <a:spcPts val="0"/>
              </a:spcAft>
              <a:buClr>
                <a:schemeClr val="lt1"/>
              </a:buClr>
              <a:buSzPts val="5300"/>
              <a:buFont typeface="Arial"/>
              <a:buNone/>
            </a:pPr>
            <a:r>
              <a:rPr lang="nl" sz="3400" b="1" u="none"/>
              <a:t>Voorspelling van faillissementen </a:t>
            </a:r>
            <a:br>
              <a:rPr lang="nl" sz="3400" b="1" u="none"/>
            </a:br>
            <a:r>
              <a:rPr lang="nl" sz="3400" b="1" u="none"/>
              <a:t>op basis van artificiële intelligentie</a:t>
            </a:r>
            <a:endParaRPr sz="3400" b="1" u="none"/>
          </a:p>
        </p:txBody>
      </p:sp>
      <p:sp>
        <p:nvSpPr>
          <p:cNvPr id="67" name="Google Shape;67;p14"/>
          <p:cNvSpPr txBox="1">
            <a:spLocks noGrp="1"/>
          </p:cNvSpPr>
          <p:nvPr>
            <p:ph type="subTitle" idx="1"/>
          </p:nvPr>
        </p:nvSpPr>
        <p:spPr>
          <a:xfrm>
            <a:off x="678826" y="3304582"/>
            <a:ext cx="8011500" cy="307500"/>
          </a:xfrm>
          <a:prstGeom prst="rect">
            <a:avLst/>
          </a:prstGeom>
          <a:noFill/>
          <a:ln>
            <a:noFill/>
          </a:ln>
        </p:spPr>
        <p:txBody>
          <a:bodyPr spcFirstLastPara="1" wrap="square" lIns="48225" tIns="24100" rIns="48225" bIns="24100" anchor="t" anchorCtr="0">
            <a:noAutofit/>
          </a:bodyPr>
          <a:lstStyle/>
          <a:p>
            <a:pPr marL="0" lvl="0" indent="0" algn="l" rtl="0">
              <a:lnSpc>
                <a:spcPct val="120000"/>
              </a:lnSpc>
              <a:spcBef>
                <a:spcPts val="0"/>
              </a:spcBef>
              <a:spcAft>
                <a:spcPts val="1200"/>
              </a:spcAft>
              <a:buClr>
                <a:schemeClr val="accent1"/>
              </a:buClr>
              <a:buSzPts val="1600"/>
              <a:buNone/>
            </a:pPr>
            <a:r>
              <a:rPr lang="nl" sz="1900" b="1">
                <a:solidFill>
                  <a:schemeClr val="lt1"/>
                </a:solidFill>
              </a:rPr>
              <a:t>Henri Arno</a:t>
            </a:r>
            <a:r>
              <a:rPr lang="nl" sz="1900">
                <a:solidFill>
                  <a:schemeClr val="lt1"/>
                </a:solidFill>
              </a:rPr>
              <a:t>, Joke Baeck, Klaas Mulier &amp; Thomas Demeester</a:t>
            </a:r>
            <a:endParaRPr sz="1900">
              <a:solidFill>
                <a:schemeClr val="lt1"/>
              </a:solidFill>
            </a:endParaRPr>
          </a:p>
        </p:txBody>
      </p:sp>
      <p:pic>
        <p:nvPicPr>
          <p:cNvPr id="68" name="Google Shape;68;p14"/>
          <p:cNvPicPr preferRelativeResize="0"/>
          <p:nvPr/>
        </p:nvPicPr>
        <p:blipFill rotWithShape="1">
          <a:blip r:embed="rId3">
            <a:alphaModFix/>
          </a:blip>
          <a:srcRect l="-3520" r="3520"/>
          <a:stretch/>
        </p:blipFill>
        <p:spPr>
          <a:xfrm>
            <a:off x="152675" y="4020100"/>
            <a:ext cx="1667523" cy="1334498"/>
          </a:xfrm>
          <a:prstGeom prst="rect">
            <a:avLst/>
          </a:prstGeom>
          <a:noFill/>
          <a:ln>
            <a:noFill/>
          </a:ln>
        </p:spPr>
      </p:pic>
      <p:sp>
        <p:nvSpPr>
          <p:cNvPr id="69" name="Google Shape;69;p14"/>
          <p:cNvSpPr/>
          <p:nvPr/>
        </p:nvSpPr>
        <p:spPr>
          <a:xfrm>
            <a:off x="2993725" y="4399950"/>
            <a:ext cx="6074100" cy="532800"/>
          </a:xfrm>
          <a:prstGeom prst="roundRect">
            <a:avLst>
              <a:gd name="adj" fmla="val 16667"/>
            </a:avLst>
          </a:prstGeom>
          <a:noFill/>
          <a:ln w="38100" cap="flat" cmpd="sng">
            <a:solidFill>
              <a:srgbClr val="CFE2F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1800" b="1">
                <a:solidFill>
                  <a:srgbClr val="1E64C8"/>
                </a:solidFill>
              </a:rPr>
              <a:t>Ondernemingsrechtbank Antwerpen 26/10</a:t>
            </a:r>
            <a:endParaRPr sz="1800" b="1">
              <a:solidFill>
                <a:srgbClr val="1E64C8"/>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3"/>
          <p:cNvSpPr txBox="1"/>
          <p:nvPr/>
        </p:nvSpPr>
        <p:spPr>
          <a:xfrm>
            <a:off x="423925" y="2222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100"/>
              <a:buFont typeface="Arial"/>
              <a:buNone/>
            </a:pPr>
            <a:r>
              <a:rPr lang="nl" sz="2820" b="1">
                <a:solidFill>
                  <a:srgbClr val="1E64C8"/>
                </a:solidFill>
              </a:rPr>
              <a:t>2. KNICLI - </a:t>
            </a:r>
            <a:r>
              <a:rPr lang="nl" sz="2820" b="1" u="sng">
                <a:solidFill>
                  <a:srgbClr val="1E64C8"/>
                </a:solidFill>
              </a:rPr>
              <a:t>Kni</a:t>
            </a:r>
            <a:r>
              <a:rPr lang="nl" sz="2820" b="1">
                <a:solidFill>
                  <a:srgbClr val="1E64C8"/>
                </a:solidFill>
              </a:rPr>
              <a:t>pperlichten </a:t>
            </a:r>
            <a:r>
              <a:rPr lang="nl" sz="2820" b="1" u="sng">
                <a:solidFill>
                  <a:srgbClr val="1E64C8"/>
                </a:solidFill>
              </a:rPr>
              <a:t>Cli</a:t>
            </a:r>
            <a:r>
              <a:rPr lang="nl" sz="2820" b="1">
                <a:solidFill>
                  <a:srgbClr val="1E64C8"/>
                </a:solidFill>
              </a:rPr>
              <a:t>gnotants</a:t>
            </a:r>
            <a:endParaRPr sz="2820" b="1">
              <a:solidFill>
                <a:srgbClr val="1E64C8"/>
              </a:solidFill>
            </a:endParaRPr>
          </a:p>
          <a:p>
            <a:pPr marL="0" lvl="0" indent="0" algn="ctr" rtl="0">
              <a:lnSpc>
                <a:spcPct val="90000"/>
              </a:lnSpc>
              <a:spcBef>
                <a:spcPts val="0"/>
              </a:spcBef>
              <a:spcAft>
                <a:spcPts val="0"/>
              </a:spcAft>
              <a:buNone/>
            </a:pPr>
            <a:endParaRPr sz="2820" b="1">
              <a:solidFill>
                <a:srgbClr val="1E64C8"/>
              </a:solidFill>
            </a:endParaRPr>
          </a:p>
        </p:txBody>
      </p:sp>
      <p:sp>
        <p:nvSpPr>
          <p:cNvPr id="237" name="Google Shape;237;p23"/>
          <p:cNvSpPr/>
          <p:nvPr/>
        </p:nvSpPr>
        <p:spPr>
          <a:xfrm>
            <a:off x="163250" y="10106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RSZ, BV, … | Beslag | …</a:t>
            </a:r>
            <a:endParaRPr/>
          </a:p>
        </p:txBody>
      </p:sp>
      <p:sp>
        <p:nvSpPr>
          <p:cNvPr id="238" name="Google Shape;238;p23"/>
          <p:cNvSpPr/>
          <p:nvPr/>
        </p:nvSpPr>
        <p:spPr>
          <a:xfrm>
            <a:off x="163250" y="16202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B</a:t>
            </a:r>
            <a:r>
              <a:rPr lang="nl"/>
              <a:t> | RSZ, BV, … | Beslag | …</a:t>
            </a:r>
            <a:endParaRPr/>
          </a:p>
        </p:txBody>
      </p:sp>
      <p:sp>
        <p:nvSpPr>
          <p:cNvPr id="239" name="Google Shape;239;p23"/>
          <p:cNvSpPr/>
          <p:nvPr/>
        </p:nvSpPr>
        <p:spPr>
          <a:xfrm>
            <a:off x="163250" y="22298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C</a:t>
            </a:r>
            <a:r>
              <a:rPr lang="nl"/>
              <a:t> | RSZ, BV, … | Beslag | …</a:t>
            </a:r>
            <a:endParaRPr/>
          </a:p>
        </p:txBody>
      </p:sp>
      <p:sp>
        <p:nvSpPr>
          <p:cNvPr id="240" name="Google Shape;240;p23"/>
          <p:cNvSpPr/>
          <p:nvPr/>
        </p:nvSpPr>
        <p:spPr>
          <a:xfrm>
            <a:off x="163250" y="28394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RSZ, BV, … | Beslag | …</a:t>
            </a:r>
            <a:endParaRPr/>
          </a:p>
        </p:txBody>
      </p:sp>
      <p:sp>
        <p:nvSpPr>
          <p:cNvPr id="241" name="Google Shape;241;p23"/>
          <p:cNvSpPr/>
          <p:nvPr/>
        </p:nvSpPr>
        <p:spPr>
          <a:xfrm>
            <a:off x="163250" y="34490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E</a:t>
            </a:r>
            <a:r>
              <a:rPr lang="nl"/>
              <a:t> | RSZ, BV, … | Beslag | …</a:t>
            </a:r>
            <a:endParaRPr/>
          </a:p>
        </p:txBody>
      </p:sp>
      <p:cxnSp>
        <p:nvCxnSpPr>
          <p:cNvPr id="242" name="Google Shape;242;p23"/>
          <p:cNvCxnSpPr/>
          <p:nvPr/>
        </p:nvCxnSpPr>
        <p:spPr>
          <a:xfrm rot="10800000" flipH="1">
            <a:off x="3536850" y="1841150"/>
            <a:ext cx="1810800" cy="14400"/>
          </a:xfrm>
          <a:prstGeom prst="straightConnector1">
            <a:avLst/>
          </a:prstGeom>
          <a:noFill/>
          <a:ln w="38100" cap="flat" cmpd="sng">
            <a:solidFill>
              <a:srgbClr val="6FA8DC"/>
            </a:solidFill>
            <a:prstDash val="solid"/>
            <a:round/>
            <a:headEnd type="none" w="med" len="med"/>
            <a:tailEnd type="triangle" w="med" len="med"/>
          </a:ln>
        </p:spPr>
      </p:cxnSp>
      <p:cxnSp>
        <p:nvCxnSpPr>
          <p:cNvPr id="243" name="Google Shape;243;p23"/>
          <p:cNvCxnSpPr/>
          <p:nvPr/>
        </p:nvCxnSpPr>
        <p:spPr>
          <a:xfrm flipH="1">
            <a:off x="7334350" y="2964325"/>
            <a:ext cx="5100" cy="756000"/>
          </a:xfrm>
          <a:prstGeom prst="straightConnector1">
            <a:avLst/>
          </a:prstGeom>
          <a:noFill/>
          <a:ln w="38100" cap="flat" cmpd="sng">
            <a:solidFill>
              <a:srgbClr val="6FA8DC"/>
            </a:solidFill>
            <a:prstDash val="solid"/>
            <a:round/>
            <a:headEnd type="none" w="med" len="med"/>
            <a:tailEnd type="triangle" w="med" len="med"/>
          </a:ln>
        </p:spPr>
      </p:cxnSp>
      <p:sp>
        <p:nvSpPr>
          <p:cNvPr id="244" name="Google Shape;244;p23"/>
          <p:cNvSpPr/>
          <p:nvPr/>
        </p:nvSpPr>
        <p:spPr>
          <a:xfrm>
            <a:off x="5645550" y="38300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Tussentijds - oproepen</a:t>
            </a:r>
            <a:endParaRPr/>
          </a:p>
        </p:txBody>
      </p:sp>
      <p:sp>
        <p:nvSpPr>
          <p:cNvPr id="245" name="Google Shape;245;p23"/>
          <p:cNvSpPr/>
          <p:nvPr/>
        </p:nvSpPr>
        <p:spPr>
          <a:xfrm>
            <a:off x="5645550" y="44396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Faillissement</a:t>
            </a:r>
            <a:endParaRPr/>
          </a:p>
        </p:txBody>
      </p:sp>
      <p:pic>
        <p:nvPicPr>
          <p:cNvPr id="246" name="Google Shape;246;p23"/>
          <p:cNvPicPr preferRelativeResize="0"/>
          <p:nvPr/>
        </p:nvPicPr>
        <p:blipFill rotWithShape="1">
          <a:blip r:embed="rId3">
            <a:alphaModFix/>
          </a:blip>
          <a:srcRect l="17386" t="15797" r="19616" b="26039"/>
          <a:stretch/>
        </p:blipFill>
        <p:spPr>
          <a:xfrm>
            <a:off x="7589675" y="2916525"/>
            <a:ext cx="733102" cy="756000"/>
          </a:xfrm>
          <a:prstGeom prst="rect">
            <a:avLst/>
          </a:prstGeom>
          <a:noFill/>
          <a:ln>
            <a:noFill/>
          </a:ln>
        </p:spPr>
      </p:pic>
      <p:pic>
        <p:nvPicPr>
          <p:cNvPr id="247" name="Google Shape;247;p23"/>
          <p:cNvPicPr preferRelativeResize="0"/>
          <p:nvPr/>
        </p:nvPicPr>
        <p:blipFill rotWithShape="1">
          <a:blip r:embed="rId3">
            <a:alphaModFix/>
          </a:blip>
          <a:srcRect l="17386" t="15797" r="19616" b="26039"/>
          <a:stretch/>
        </p:blipFill>
        <p:spPr>
          <a:xfrm>
            <a:off x="4096900" y="1010625"/>
            <a:ext cx="733103" cy="756000"/>
          </a:xfrm>
          <a:prstGeom prst="rect">
            <a:avLst/>
          </a:prstGeom>
          <a:noFill/>
          <a:ln>
            <a:noFill/>
          </a:ln>
        </p:spPr>
      </p:pic>
      <p:sp>
        <p:nvSpPr>
          <p:cNvPr id="248" name="Google Shape;248;p23"/>
          <p:cNvSpPr/>
          <p:nvPr/>
        </p:nvSpPr>
        <p:spPr>
          <a:xfrm>
            <a:off x="3426200" y="927925"/>
            <a:ext cx="2074500" cy="1165200"/>
          </a:xfrm>
          <a:prstGeom prst="roundRect">
            <a:avLst>
              <a:gd name="adj" fmla="val 16667"/>
            </a:avLst>
          </a:prstGeom>
          <a:no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249" name="Google Shape;249;p23"/>
          <p:cNvPicPr preferRelativeResize="0"/>
          <p:nvPr/>
        </p:nvPicPr>
        <p:blipFill>
          <a:blip r:embed="rId4">
            <a:alphaModFix/>
          </a:blip>
          <a:stretch>
            <a:fillRect/>
          </a:stretch>
        </p:blipFill>
        <p:spPr>
          <a:xfrm>
            <a:off x="4094525" y="2149938"/>
            <a:ext cx="737875" cy="737875"/>
          </a:xfrm>
          <a:prstGeom prst="rect">
            <a:avLst/>
          </a:prstGeom>
          <a:noFill/>
          <a:ln>
            <a:noFill/>
          </a:ln>
        </p:spPr>
      </p:pic>
      <p:sp>
        <p:nvSpPr>
          <p:cNvPr id="250" name="Google Shape;250;p23"/>
          <p:cNvSpPr/>
          <p:nvPr/>
        </p:nvSpPr>
        <p:spPr>
          <a:xfrm>
            <a:off x="5645550" y="38300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Ontbinding</a:t>
            </a:r>
            <a:endParaRPr/>
          </a:p>
        </p:txBody>
      </p:sp>
      <p:sp>
        <p:nvSpPr>
          <p:cNvPr id="251" name="Google Shape;251;p23"/>
          <p:cNvSpPr/>
          <p:nvPr/>
        </p:nvSpPr>
        <p:spPr>
          <a:xfrm>
            <a:off x="5645550" y="44396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Faillissement</a:t>
            </a:r>
            <a:endParaRPr/>
          </a:p>
        </p:txBody>
      </p:sp>
      <p:sp>
        <p:nvSpPr>
          <p:cNvPr id="252" name="Google Shape;252;p23"/>
          <p:cNvSpPr/>
          <p:nvPr/>
        </p:nvSpPr>
        <p:spPr>
          <a:xfrm>
            <a:off x="5649650" y="1010625"/>
            <a:ext cx="31140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RSZ, BV, … | Beslag | …</a:t>
            </a:r>
            <a:endParaRPr/>
          </a:p>
        </p:txBody>
      </p:sp>
      <p:sp>
        <p:nvSpPr>
          <p:cNvPr id="253" name="Google Shape;253;p23"/>
          <p:cNvSpPr/>
          <p:nvPr/>
        </p:nvSpPr>
        <p:spPr>
          <a:xfrm>
            <a:off x="5649650" y="1620225"/>
            <a:ext cx="31140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C</a:t>
            </a:r>
            <a:r>
              <a:rPr lang="nl"/>
              <a:t> | RSZ, BV, … | Beslag | …</a:t>
            </a:r>
            <a:endParaRPr/>
          </a:p>
        </p:txBody>
      </p:sp>
      <p:sp>
        <p:nvSpPr>
          <p:cNvPr id="254" name="Google Shape;254;p23"/>
          <p:cNvSpPr/>
          <p:nvPr/>
        </p:nvSpPr>
        <p:spPr>
          <a:xfrm>
            <a:off x="5649650" y="2229825"/>
            <a:ext cx="31140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RSZ, BV, … | Beslag |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24"/>
          <p:cNvSpPr txBox="1"/>
          <p:nvPr/>
        </p:nvSpPr>
        <p:spPr>
          <a:xfrm>
            <a:off x="423925" y="2222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100"/>
              <a:buFont typeface="Arial"/>
              <a:buNone/>
            </a:pPr>
            <a:r>
              <a:rPr lang="nl" sz="2820" b="1">
                <a:solidFill>
                  <a:srgbClr val="1E64C8"/>
                </a:solidFill>
              </a:rPr>
              <a:t>2. KNICLI - </a:t>
            </a:r>
            <a:r>
              <a:rPr lang="nl" sz="2820" b="1" u="sng">
                <a:solidFill>
                  <a:srgbClr val="1E64C8"/>
                </a:solidFill>
              </a:rPr>
              <a:t>Kni</a:t>
            </a:r>
            <a:r>
              <a:rPr lang="nl" sz="2820" b="1">
                <a:solidFill>
                  <a:srgbClr val="1E64C8"/>
                </a:solidFill>
              </a:rPr>
              <a:t>pperlichten </a:t>
            </a:r>
            <a:r>
              <a:rPr lang="nl" sz="2820" b="1" u="sng">
                <a:solidFill>
                  <a:srgbClr val="1E64C8"/>
                </a:solidFill>
              </a:rPr>
              <a:t>Cli</a:t>
            </a:r>
            <a:r>
              <a:rPr lang="nl" sz="2820" b="1">
                <a:solidFill>
                  <a:srgbClr val="1E64C8"/>
                </a:solidFill>
              </a:rPr>
              <a:t>gnotants</a:t>
            </a:r>
            <a:endParaRPr sz="2820" b="1">
              <a:solidFill>
                <a:srgbClr val="1E64C8"/>
              </a:solidFill>
            </a:endParaRPr>
          </a:p>
          <a:p>
            <a:pPr marL="0" lvl="0" indent="0" algn="ctr" rtl="0">
              <a:lnSpc>
                <a:spcPct val="90000"/>
              </a:lnSpc>
              <a:spcBef>
                <a:spcPts val="0"/>
              </a:spcBef>
              <a:spcAft>
                <a:spcPts val="0"/>
              </a:spcAft>
              <a:buNone/>
            </a:pPr>
            <a:endParaRPr sz="2820" b="1">
              <a:solidFill>
                <a:srgbClr val="1E64C8"/>
              </a:solidFill>
            </a:endParaRPr>
          </a:p>
        </p:txBody>
      </p:sp>
      <p:sp>
        <p:nvSpPr>
          <p:cNvPr id="260" name="Google Shape;260;p24"/>
          <p:cNvSpPr/>
          <p:nvPr/>
        </p:nvSpPr>
        <p:spPr>
          <a:xfrm>
            <a:off x="163250" y="10106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RSZ, BV, … | Beslag | …</a:t>
            </a:r>
            <a:endParaRPr/>
          </a:p>
        </p:txBody>
      </p:sp>
      <p:sp>
        <p:nvSpPr>
          <p:cNvPr id="261" name="Google Shape;261;p24"/>
          <p:cNvSpPr/>
          <p:nvPr/>
        </p:nvSpPr>
        <p:spPr>
          <a:xfrm>
            <a:off x="163250" y="16202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B</a:t>
            </a:r>
            <a:r>
              <a:rPr lang="nl"/>
              <a:t> | RSZ, BV, … | Beslag | …</a:t>
            </a:r>
            <a:endParaRPr/>
          </a:p>
        </p:txBody>
      </p:sp>
      <p:sp>
        <p:nvSpPr>
          <p:cNvPr id="262" name="Google Shape;262;p24"/>
          <p:cNvSpPr/>
          <p:nvPr/>
        </p:nvSpPr>
        <p:spPr>
          <a:xfrm>
            <a:off x="163250" y="22298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C</a:t>
            </a:r>
            <a:r>
              <a:rPr lang="nl"/>
              <a:t> | RSZ, BV, … | Beslag | …</a:t>
            </a:r>
            <a:endParaRPr/>
          </a:p>
        </p:txBody>
      </p:sp>
      <p:sp>
        <p:nvSpPr>
          <p:cNvPr id="263" name="Google Shape;263;p24"/>
          <p:cNvSpPr/>
          <p:nvPr/>
        </p:nvSpPr>
        <p:spPr>
          <a:xfrm>
            <a:off x="163250" y="28394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RSZ, BV, … | Beslag | …</a:t>
            </a:r>
            <a:endParaRPr/>
          </a:p>
        </p:txBody>
      </p:sp>
      <p:sp>
        <p:nvSpPr>
          <p:cNvPr id="264" name="Google Shape;264;p24"/>
          <p:cNvSpPr/>
          <p:nvPr/>
        </p:nvSpPr>
        <p:spPr>
          <a:xfrm>
            <a:off x="163250" y="34490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E</a:t>
            </a:r>
            <a:r>
              <a:rPr lang="nl"/>
              <a:t> | RSZ, BV, … | Beslag | …</a:t>
            </a:r>
            <a:endParaRPr/>
          </a:p>
        </p:txBody>
      </p:sp>
      <p:cxnSp>
        <p:nvCxnSpPr>
          <p:cNvPr id="265" name="Google Shape;265;p24"/>
          <p:cNvCxnSpPr/>
          <p:nvPr/>
        </p:nvCxnSpPr>
        <p:spPr>
          <a:xfrm rot="10800000" flipH="1">
            <a:off x="3536850" y="1851650"/>
            <a:ext cx="1713600" cy="3900"/>
          </a:xfrm>
          <a:prstGeom prst="straightConnector1">
            <a:avLst/>
          </a:prstGeom>
          <a:noFill/>
          <a:ln w="38100" cap="flat" cmpd="sng">
            <a:solidFill>
              <a:srgbClr val="6FA8DC"/>
            </a:solidFill>
            <a:prstDash val="solid"/>
            <a:round/>
            <a:headEnd type="none" w="med" len="med"/>
            <a:tailEnd type="triangle" w="med" len="med"/>
          </a:ln>
        </p:spPr>
      </p:cxnSp>
      <p:cxnSp>
        <p:nvCxnSpPr>
          <p:cNvPr id="266" name="Google Shape;266;p24"/>
          <p:cNvCxnSpPr/>
          <p:nvPr/>
        </p:nvCxnSpPr>
        <p:spPr>
          <a:xfrm flipH="1">
            <a:off x="7334350" y="2964325"/>
            <a:ext cx="5100" cy="756000"/>
          </a:xfrm>
          <a:prstGeom prst="straightConnector1">
            <a:avLst/>
          </a:prstGeom>
          <a:noFill/>
          <a:ln w="38100" cap="flat" cmpd="sng">
            <a:solidFill>
              <a:srgbClr val="6FA8DC"/>
            </a:solidFill>
            <a:prstDash val="solid"/>
            <a:round/>
            <a:headEnd type="none" w="med" len="med"/>
            <a:tailEnd type="triangle" w="med" len="med"/>
          </a:ln>
        </p:spPr>
      </p:cxnSp>
      <p:sp>
        <p:nvSpPr>
          <p:cNvPr id="267" name="Google Shape;267;p24"/>
          <p:cNvSpPr/>
          <p:nvPr/>
        </p:nvSpPr>
        <p:spPr>
          <a:xfrm>
            <a:off x="5645550" y="38300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ontbinding</a:t>
            </a:r>
            <a:endParaRPr/>
          </a:p>
        </p:txBody>
      </p:sp>
      <p:sp>
        <p:nvSpPr>
          <p:cNvPr id="268" name="Google Shape;268;p24"/>
          <p:cNvSpPr/>
          <p:nvPr/>
        </p:nvSpPr>
        <p:spPr>
          <a:xfrm>
            <a:off x="5645550" y="44396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B</a:t>
            </a:r>
            <a:r>
              <a:rPr lang="nl"/>
              <a:t> | Tussentijds - oproepen</a:t>
            </a:r>
            <a:endParaRPr/>
          </a:p>
        </p:txBody>
      </p:sp>
      <p:pic>
        <p:nvPicPr>
          <p:cNvPr id="269" name="Google Shape;269;p24"/>
          <p:cNvPicPr preferRelativeResize="0"/>
          <p:nvPr/>
        </p:nvPicPr>
        <p:blipFill rotWithShape="1">
          <a:blip r:embed="rId3">
            <a:alphaModFix/>
          </a:blip>
          <a:srcRect l="17386" t="15797" r="19616" b="26039"/>
          <a:stretch/>
        </p:blipFill>
        <p:spPr>
          <a:xfrm>
            <a:off x="7589675" y="2916525"/>
            <a:ext cx="733102" cy="756000"/>
          </a:xfrm>
          <a:prstGeom prst="rect">
            <a:avLst/>
          </a:prstGeom>
          <a:noFill/>
          <a:ln>
            <a:noFill/>
          </a:ln>
        </p:spPr>
      </p:pic>
      <p:pic>
        <p:nvPicPr>
          <p:cNvPr id="270" name="Google Shape;270;p24"/>
          <p:cNvPicPr preferRelativeResize="0"/>
          <p:nvPr/>
        </p:nvPicPr>
        <p:blipFill>
          <a:blip r:embed="rId4">
            <a:alphaModFix/>
          </a:blip>
          <a:stretch>
            <a:fillRect/>
          </a:stretch>
        </p:blipFill>
        <p:spPr>
          <a:xfrm>
            <a:off x="4039788" y="976637"/>
            <a:ext cx="737875" cy="737875"/>
          </a:xfrm>
          <a:prstGeom prst="rect">
            <a:avLst/>
          </a:prstGeom>
          <a:noFill/>
          <a:ln>
            <a:noFill/>
          </a:ln>
        </p:spPr>
      </p:pic>
      <p:sp>
        <p:nvSpPr>
          <p:cNvPr id="271" name="Google Shape;271;p24"/>
          <p:cNvSpPr/>
          <p:nvPr/>
        </p:nvSpPr>
        <p:spPr>
          <a:xfrm>
            <a:off x="5431825" y="1010625"/>
            <a:ext cx="35127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ontbinding: 0.99 | faill.: 0.94 </a:t>
            </a:r>
            <a:endParaRPr/>
          </a:p>
        </p:txBody>
      </p:sp>
      <p:sp>
        <p:nvSpPr>
          <p:cNvPr id="272" name="Google Shape;272;p24"/>
          <p:cNvSpPr/>
          <p:nvPr/>
        </p:nvSpPr>
        <p:spPr>
          <a:xfrm>
            <a:off x="5461925" y="2226900"/>
            <a:ext cx="35127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B</a:t>
            </a:r>
            <a:r>
              <a:rPr lang="nl"/>
              <a:t> | ontbinding: 0.80 | </a:t>
            </a:r>
            <a:r>
              <a:rPr lang="nl">
                <a:solidFill>
                  <a:schemeClr val="dk1"/>
                </a:solidFill>
              </a:rPr>
              <a:t>faill.</a:t>
            </a:r>
            <a:r>
              <a:rPr lang="nl"/>
              <a:t>: 0.92 </a:t>
            </a:r>
            <a:endParaRPr/>
          </a:p>
        </p:txBody>
      </p:sp>
      <p:sp>
        <p:nvSpPr>
          <p:cNvPr id="273" name="Google Shape;273;p24"/>
          <p:cNvSpPr/>
          <p:nvPr/>
        </p:nvSpPr>
        <p:spPr>
          <a:xfrm>
            <a:off x="5461925" y="1620213"/>
            <a:ext cx="35127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E</a:t>
            </a:r>
            <a:r>
              <a:rPr lang="nl"/>
              <a:t> | ontbinding: 0.88 | </a:t>
            </a:r>
            <a:r>
              <a:rPr lang="nl">
                <a:solidFill>
                  <a:schemeClr val="dk1"/>
                </a:solidFill>
              </a:rPr>
              <a:t>faill.</a:t>
            </a:r>
            <a:r>
              <a:rPr lang="nl"/>
              <a:t>: 0.99 </a:t>
            </a:r>
            <a:endParaRPr/>
          </a:p>
        </p:txBody>
      </p:sp>
      <p:sp>
        <p:nvSpPr>
          <p:cNvPr id="274" name="Google Shape;274;p24"/>
          <p:cNvSpPr/>
          <p:nvPr/>
        </p:nvSpPr>
        <p:spPr>
          <a:xfrm>
            <a:off x="5645550" y="38300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Ontbinding</a:t>
            </a:r>
            <a:endParaRPr/>
          </a:p>
        </p:txBody>
      </p:sp>
      <p:sp>
        <p:nvSpPr>
          <p:cNvPr id="275" name="Google Shape;275;p24"/>
          <p:cNvSpPr/>
          <p:nvPr/>
        </p:nvSpPr>
        <p:spPr>
          <a:xfrm>
            <a:off x="5645550" y="44396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Faillissement</a:t>
            </a:r>
            <a:endParaRPr/>
          </a:p>
        </p:txBody>
      </p:sp>
      <p:sp>
        <p:nvSpPr>
          <p:cNvPr id="276" name="Google Shape;276;p24"/>
          <p:cNvSpPr/>
          <p:nvPr/>
        </p:nvSpPr>
        <p:spPr>
          <a:xfrm>
            <a:off x="3426200" y="927925"/>
            <a:ext cx="1908000" cy="1165200"/>
          </a:xfrm>
          <a:prstGeom prst="roundRect">
            <a:avLst>
              <a:gd name="adj" fmla="val 16667"/>
            </a:avLst>
          </a:prstGeom>
          <a:no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25"/>
          <p:cNvSpPr txBox="1"/>
          <p:nvPr/>
        </p:nvSpPr>
        <p:spPr>
          <a:xfrm>
            <a:off x="423925" y="2222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100"/>
              <a:buFont typeface="Arial"/>
              <a:buNone/>
            </a:pPr>
            <a:r>
              <a:rPr lang="nl" sz="2820" b="1">
                <a:solidFill>
                  <a:srgbClr val="1E64C8"/>
                </a:solidFill>
              </a:rPr>
              <a:t>Verzamelen van data</a:t>
            </a:r>
            <a:endParaRPr sz="2820" b="1">
              <a:solidFill>
                <a:srgbClr val="1E64C8"/>
              </a:solidFill>
            </a:endParaRPr>
          </a:p>
          <a:p>
            <a:pPr marL="0" lvl="0" indent="0" algn="ctr" rtl="0">
              <a:lnSpc>
                <a:spcPct val="90000"/>
              </a:lnSpc>
              <a:spcBef>
                <a:spcPts val="0"/>
              </a:spcBef>
              <a:spcAft>
                <a:spcPts val="0"/>
              </a:spcAft>
              <a:buClr>
                <a:schemeClr val="dk1"/>
              </a:buClr>
              <a:buSzPts val="1100"/>
              <a:buFont typeface="Arial"/>
              <a:buNone/>
            </a:pPr>
            <a:endParaRPr sz="2820" b="1">
              <a:solidFill>
                <a:srgbClr val="1E64C8"/>
              </a:solidFill>
            </a:endParaRPr>
          </a:p>
          <a:p>
            <a:pPr marL="0" lvl="0" indent="0" algn="ctr" rtl="0">
              <a:lnSpc>
                <a:spcPct val="90000"/>
              </a:lnSpc>
              <a:spcBef>
                <a:spcPts val="0"/>
              </a:spcBef>
              <a:spcAft>
                <a:spcPts val="0"/>
              </a:spcAft>
              <a:buNone/>
            </a:pPr>
            <a:endParaRPr sz="2820" b="1">
              <a:solidFill>
                <a:srgbClr val="1E64C8"/>
              </a:solidFill>
            </a:endParaRPr>
          </a:p>
        </p:txBody>
      </p:sp>
      <p:cxnSp>
        <p:nvCxnSpPr>
          <p:cNvPr id="282" name="Google Shape;282;p25"/>
          <p:cNvCxnSpPr/>
          <p:nvPr/>
        </p:nvCxnSpPr>
        <p:spPr>
          <a:xfrm>
            <a:off x="3284119" y="1451955"/>
            <a:ext cx="4462200" cy="8100"/>
          </a:xfrm>
          <a:prstGeom prst="straightConnector1">
            <a:avLst/>
          </a:prstGeom>
          <a:noFill/>
          <a:ln w="38100" cap="flat" cmpd="sng">
            <a:solidFill>
              <a:srgbClr val="6FA8DC"/>
            </a:solidFill>
            <a:prstDash val="solid"/>
            <a:round/>
            <a:headEnd type="none" w="med" len="med"/>
            <a:tailEnd type="triangle" w="med" len="med"/>
          </a:ln>
        </p:spPr>
      </p:cxnSp>
      <p:cxnSp>
        <p:nvCxnSpPr>
          <p:cNvPr id="283" name="Google Shape;283;p25"/>
          <p:cNvCxnSpPr/>
          <p:nvPr/>
        </p:nvCxnSpPr>
        <p:spPr>
          <a:xfrm>
            <a:off x="3901235" y="1269074"/>
            <a:ext cx="0" cy="192900"/>
          </a:xfrm>
          <a:prstGeom prst="straightConnector1">
            <a:avLst/>
          </a:prstGeom>
          <a:noFill/>
          <a:ln w="76200" cap="flat" cmpd="sng">
            <a:solidFill>
              <a:srgbClr val="6FA8DC"/>
            </a:solidFill>
            <a:prstDash val="solid"/>
            <a:round/>
            <a:headEnd type="none" w="med" len="med"/>
            <a:tailEnd type="none" w="med" len="med"/>
          </a:ln>
        </p:spPr>
      </p:cxnSp>
      <p:cxnSp>
        <p:nvCxnSpPr>
          <p:cNvPr id="284" name="Google Shape;284;p25"/>
          <p:cNvCxnSpPr/>
          <p:nvPr/>
        </p:nvCxnSpPr>
        <p:spPr>
          <a:xfrm>
            <a:off x="4981458" y="1269074"/>
            <a:ext cx="0" cy="192900"/>
          </a:xfrm>
          <a:prstGeom prst="straightConnector1">
            <a:avLst/>
          </a:prstGeom>
          <a:noFill/>
          <a:ln w="76200" cap="flat" cmpd="sng">
            <a:solidFill>
              <a:srgbClr val="6FA8DC"/>
            </a:solidFill>
            <a:prstDash val="solid"/>
            <a:round/>
            <a:headEnd type="none" w="med" len="med"/>
            <a:tailEnd type="none" w="med" len="med"/>
          </a:ln>
        </p:spPr>
      </p:cxnSp>
      <p:cxnSp>
        <p:nvCxnSpPr>
          <p:cNvPr id="285" name="Google Shape;285;p25"/>
          <p:cNvCxnSpPr/>
          <p:nvPr/>
        </p:nvCxnSpPr>
        <p:spPr>
          <a:xfrm>
            <a:off x="6061681" y="1269074"/>
            <a:ext cx="0" cy="192900"/>
          </a:xfrm>
          <a:prstGeom prst="straightConnector1">
            <a:avLst/>
          </a:prstGeom>
          <a:noFill/>
          <a:ln w="76200" cap="flat" cmpd="sng">
            <a:solidFill>
              <a:srgbClr val="6FA8DC"/>
            </a:solidFill>
            <a:prstDash val="solid"/>
            <a:round/>
            <a:headEnd type="none" w="med" len="med"/>
            <a:tailEnd type="none" w="med" len="med"/>
          </a:ln>
        </p:spPr>
      </p:cxnSp>
      <p:cxnSp>
        <p:nvCxnSpPr>
          <p:cNvPr id="286" name="Google Shape;286;p25"/>
          <p:cNvCxnSpPr/>
          <p:nvPr/>
        </p:nvCxnSpPr>
        <p:spPr>
          <a:xfrm>
            <a:off x="7081892" y="1269074"/>
            <a:ext cx="0" cy="192900"/>
          </a:xfrm>
          <a:prstGeom prst="straightConnector1">
            <a:avLst/>
          </a:prstGeom>
          <a:noFill/>
          <a:ln w="76200" cap="flat" cmpd="sng">
            <a:solidFill>
              <a:srgbClr val="6FA8DC"/>
            </a:solidFill>
            <a:prstDash val="solid"/>
            <a:round/>
            <a:headEnd type="none" w="med" len="med"/>
            <a:tailEnd type="none" w="med" len="med"/>
          </a:ln>
        </p:spPr>
      </p:cxnSp>
      <p:cxnSp>
        <p:nvCxnSpPr>
          <p:cNvPr id="287" name="Google Shape;287;p25"/>
          <p:cNvCxnSpPr/>
          <p:nvPr/>
        </p:nvCxnSpPr>
        <p:spPr>
          <a:xfrm flipH="1">
            <a:off x="3485845" y="1488692"/>
            <a:ext cx="207000" cy="322800"/>
          </a:xfrm>
          <a:prstGeom prst="straightConnector1">
            <a:avLst/>
          </a:prstGeom>
          <a:noFill/>
          <a:ln w="19050" cap="flat" cmpd="sng">
            <a:solidFill>
              <a:srgbClr val="6FA8DC"/>
            </a:solidFill>
            <a:prstDash val="solid"/>
            <a:round/>
            <a:headEnd type="none" w="med" len="med"/>
            <a:tailEnd type="triangle" w="med" len="med"/>
          </a:ln>
        </p:spPr>
      </p:cxnSp>
      <p:cxnSp>
        <p:nvCxnSpPr>
          <p:cNvPr id="288" name="Google Shape;288;p25"/>
          <p:cNvCxnSpPr/>
          <p:nvPr/>
        </p:nvCxnSpPr>
        <p:spPr>
          <a:xfrm>
            <a:off x="4085151" y="1496671"/>
            <a:ext cx="188100" cy="315300"/>
          </a:xfrm>
          <a:prstGeom prst="straightConnector1">
            <a:avLst/>
          </a:prstGeom>
          <a:noFill/>
          <a:ln w="19050" cap="flat" cmpd="sng">
            <a:solidFill>
              <a:srgbClr val="6FA8DC"/>
            </a:solidFill>
            <a:prstDash val="solid"/>
            <a:round/>
            <a:headEnd type="none" w="med" len="med"/>
            <a:tailEnd type="triangle" w="med" len="med"/>
          </a:ln>
        </p:spPr>
      </p:cxnSp>
      <p:pic>
        <p:nvPicPr>
          <p:cNvPr id="289" name="Google Shape;289;p25"/>
          <p:cNvPicPr preferRelativeResize="0"/>
          <p:nvPr/>
        </p:nvPicPr>
        <p:blipFill>
          <a:blip r:embed="rId3">
            <a:alphaModFix/>
          </a:blip>
          <a:stretch>
            <a:fillRect/>
          </a:stretch>
        </p:blipFill>
        <p:spPr>
          <a:xfrm>
            <a:off x="4079441" y="1848554"/>
            <a:ext cx="528850" cy="537145"/>
          </a:xfrm>
          <a:prstGeom prst="rect">
            <a:avLst/>
          </a:prstGeom>
          <a:noFill/>
          <a:ln>
            <a:noFill/>
          </a:ln>
        </p:spPr>
      </p:pic>
      <p:pic>
        <p:nvPicPr>
          <p:cNvPr id="290" name="Google Shape;290;p25"/>
          <p:cNvPicPr preferRelativeResize="0"/>
          <p:nvPr/>
        </p:nvPicPr>
        <p:blipFill>
          <a:blip r:embed="rId3">
            <a:alphaModFix/>
          </a:blip>
          <a:stretch>
            <a:fillRect/>
          </a:stretch>
        </p:blipFill>
        <p:spPr>
          <a:xfrm>
            <a:off x="4886419" y="1490131"/>
            <a:ext cx="310220" cy="315090"/>
          </a:xfrm>
          <a:prstGeom prst="rect">
            <a:avLst/>
          </a:prstGeom>
          <a:noFill/>
          <a:ln>
            <a:noFill/>
          </a:ln>
        </p:spPr>
      </p:pic>
      <p:sp>
        <p:nvSpPr>
          <p:cNvPr id="291" name="Google Shape;291;p25"/>
          <p:cNvSpPr txBox="1"/>
          <p:nvPr/>
        </p:nvSpPr>
        <p:spPr>
          <a:xfrm>
            <a:off x="5108295" y="1651915"/>
            <a:ext cx="310500" cy="276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600" b="1"/>
              <a:t>x2</a:t>
            </a:r>
            <a:endParaRPr sz="600" b="1"/>
          </a:p>
        </p:txBody>
      </p:sp>
      <p:pic>
        <p:nvPicPr>
          <p:cNvPr id="292" name="Google Shape;292;p25"/>
          <p:cNvPicPr preferRelativeResize="0"/>
          <p:nvPr/>
        </p:nvPicPr>
        <p:blipFill>
          <a:blip r:embed="rId3">
            <a:alphaModFix/>
          </a:blip>
          <a:stretch>
            <a:fillRect/>
          </a:stretch>
        </p:blipFill>
        <p:spPr>
          <a:xfrm>
            <a:off x="5860193" y="1496671"/>
            <a:ext cx="310220" cy="315090"/>
          </a:xfrm>
          <a:prstGeom prst="rect">
            <a:avLst/>
          </a:prstGeom>
          <a:noFill/>
          <a:ln>
            <a:noFill/>
          </a:ln>
        </p:spPr>
      </p:pic>
      <p:sp>
        <p:nvSpPr>
          <p:cNvPr id="293" name="Google Shape;293;p25"/>
          <p:cNvSpPr txBox="1"/>
          <p:nvPr/>
        </p:nvSpPr>
        <p:spPr>
          <a:xfrm>
            <a:off x="6082069" y="1658454"/>
            <a:ext cx="310500" cy="276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600" b="1"/>
              <a:t>x2</a:t>
            </a:r>
            <a:endParaRPr sz="600" b="1"/>
          </a:p>
        </p:txBody>
      </p:sp>
      <p:pic>
        <p:nvPicPr>
          <p:cNvPr id="294" name="Google Shape;294;p25"/>
          <p:cNvPicPr preferRelativeResize="0"/>
          <p:nvPr/>
        </p:nvPicPr>
        <p:blipFill>
          <a:blip r:embed="rId3">
            <a:alphaModFix/>
          </a:blip>
          <a:stretch>
            <a:fillRect/>
          </a:stretch>
        </p:blipFill>
        <p:spPr>
          <a:xfrm>
            <a:off x="6833967" y="1496671"/>
            <a:ext cx="310220" cy="315090"/>
          </a:xfrm>
          <a:prstGeom prst="rect">
            <a:avLst/>
          </a:prstGeom>
          <a:noFill/>
          <a:ln>
            <a:noFill/>
          </a:ln>
        </p:spPr>
      </p:pic>
      <p:sp>
        <p:nvSpPr>
          <p:cNvPr id="295" name="Google Shape;295;p25"/>
          <p:cNvSpPr txBox="1"/>
          <p:nvPr/>
        </p:nvSpPr>
        <p:spPr>
          <a:xfrm>
            <a:off x="7055843" y="1658454"/>
            <a:ext cx="310500" cy="276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600" b="1"/>
              <a:t>x2</a:t>
            </a:r>
            <a:endParaRPr sz="600" b="1"/>
          </a:p>
        </p:txBody>
      </p:sp>
      <p:sp>
        <p:nvSpPr>
          <p:cNvPr id="296" name="Google Shape;296;p25"/>
          <p:cNvSpPr txBox="1"/>
          <p:nvPr/>
        </p:nvSpPr>
        <p:spPr>
          <a:xfrm>
            <a:off x="3143145" y="2309027"/>
            <a:ext cx="706800" cy="323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900" b="1"/>
              <a:t>KNI-CLI</a:t>
            </a:r>
            <a:endParaRPr sz="900" b="1"/>
          </a:p>
        </p:txBody>
      </p:sp>
      <p:sp>
        <p:nvSpPr>
          <p:cNvPr id="297" name="Google Shape;297;p25"/>
          <p:cNvSpPr txBox="1"/>
          <p:nvPr/>
        </p:nvSpPr>
        <p:spPr>
          <a:xfrm>
            <a:off x="4022697" y="2309027"/>
            <a:ext cx="788400" cy="323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900" b="1"/>
              <a:t>Dossiers</a:t>
            </a:r>
            <a:endParaRPr sz="900" b="1"/>
          </a:p>
        </p:txBody>
      </p:sp>
      <p:pic>
        <p:nvPicPr>
          <p:cNvPr id="298" name="Google Shape;298;p25"/>
          <p:cNvPicPr preferRelativeResize="0"/>
          <p:nvPr/>
        </p:nvPicPr>
        <p:blipFill>
          <a:blip r:embed="rId4">
            <a:alphaModFix amt="52999"/>
          </a:blip>
          <a:stretch>
            <a:fillRect/>
          </a:stretch>
        </p:blipFill>
        <p:spPr>
          <a:xfrm>
            <a:off x="1725596" y="2913486"/>
            <a:ext cx="1097874" cy="1146833"/>
          </a:xfrm>
          <a:prstGeom prst="rect">
            <a:avLst/>
          </a:prstGeom>
          <a:noFill/>
          <a:ln>
            <a:noFill/>
          </a:ln>
        </p:spPr>
      </p:pic>
      <p:sp>
        <p:nvSpPr>
          <p:cNvPr id="299" name="Google Shape;299;p25"/>
          <p:cNvSpPr txBox="1"/>
          <p:nvPr/>
        </p:nvSpPr>
        <p:spPr>
          <a:xfrm>
            <a:off x="1847041" y="3250780"/>
            <a:ext cx="855000" cy="585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t>Excel files</a:t>
            </a:r>
            <a:endParaRPr sz="1300" b="1"/>
          </a:p>
        </p:txBody>
      </p:sp>
      <p:pic>
        <p:nvPicPr>
          <p:cNvPr id="300" name="Google Shape;300;p25"/>
          <p:cNvPicPr preferRelativeResize="0"/>
          <p:nvPr/>
        </p:nvPicPr>
        <p:blipFill>
          <a:blip r:embed="rId3">
            <a:alphaModFix/>
          </a:blip>
          <a:stretch>
            <a:fillRect/>
          </a:stretch>
        </p:blipFill>
        <p:spPr>
          <a:xfrm>
            <a:off x="3284119" y="1840505"/>
            <a:ext cx="528850" cy="537145"/>
          </a:xfrm>
          <a:prstGeom prst="rect">
            <a:avLst/>
          </a:prstGeom>
          <a:noFill/>
          <a:ln>
            <a:noFill/>
          </a:ln>
        </p:spPr>
      </p:pic>
      <p:pic>
        <p:nvPicPr>
          <p:cNvPr id="301" name="Google Shape;301;p25"/>
          <p:cNvPicPr preferRelativeResize="0"/>
          <p:nvPr/>
        </p:nvPicPr>
        <p:blipFill rotWithShape="1">
          <a:blip r:embed="rId5">
            <a:alphaModFix/>
          </a:blip>
          <a:srcRect l="17386" t="15797" r="19616" b="26039"/>
          <a:stretch/>
        </p:blipFill>
        <p:spPr>
          <a:xfrm>
            <a:off x="1932933" y="1116055"/>
            <a:ext cx="1038833" cy="1071283"/>
          </a:xfrm>
          <a:prstGeom prst="rect">
            <a:avLst/>
          </a:prstGeom>
          <a:noFill/>
          <a:ln>
            <a:noFill/>
          </a:ln>
        </p:spPr>
      </p:pic>
      <p:sp>
        <p:nvSpPr>
          <p:cNvPr id="302" name="Google Shape;302;p25"/>
          <p:cNvSpPr txBox="1"/>
          <p:nvPr/>
        </p:nvSpPr>
        <p:spPr>
          <a:xfrm>
            <a:off x="3407668" y="904600"/>
            <a:ext cx="9873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Zitting</a:t>
            </a:r>
            <a:endParaRPr b="1"/>
          </a:p>
        </p:txBody>
      </p:sp>
      <p:sp>
        <p:nvSpPr>
          <p:cNvPr id="303" name="Google Shape;303;p25"/>
          <p:cNvSpPr txBox="1"/>
          <p:nvPr/>
        </p:nvSpPr>
        <p:spPr>
          <a:xfrm>
            <a:off x="4487891" y="904600"/>
            <a:ext cx="9873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Zitting</a:t>
            </a:r>
            <a:endParaRPr b="1"/>
          </a:p>
        </p:txBody>
      </p:sp>
      <p:sp>
        <p:nvSpPr>
          <p:cNvPr id="304" name="Google Shape;304;p25"/>
          <p:cNvSpPr txBox="1"/>
          <p:nvPr/>
        </p:nvSpPr>
        <p:spPr>
          <a:xfrm>
            <a:off x="5568115" y="904600"/>
            <a:ext cx="9873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Zitting</a:t>
            </a:r>
            <a:endParaRPr b="1"/>
          </a:p>
        </p:txBody>
      </p:sp>
      <p:sp>
        <p:nvSpPr>
          <p:cNvPr id="305" name="Google Shape;305;p25"/>
          <p:cNvSpPr txBox="1"/>
          <p:nvPr/>
        </p:nvSpPr>
        <p:spPr>
          <a:xfrm>
            <a:off x="6588325" y="904600"/>
            <a:ext cx="9873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Zitting</a:t>
            </a:r>
            <a:endParaRPr b="1"/>
          </a:p>
        </p:txBody>
      </p:sp>
      <p:cxnSp>
        <p:nvCxnSpPr>
          <p:cNvPr id="306" name="Google Shape;306;p25"/>
          <p:cNvCxnSpPr/>
          <p:nvPr/>
        </p:nvCxnSpPr>
        <p:spPr>
          <a:xfrm flipH="1">
            <a:off x="2989670" y="2002658"/>
            <a:ext cx="4011300" cy="1084800"/>
          </a:xfrm>
          <a:prstGeom prst="curvedConnector3">
            <a:avLst>
              <a:gd name="adj1" fmla="val 3156"/>
            </a:avLst>
          </a:prstGeom>
          <a:noFill/>
          <a:ln w="19050" cap="flat" cmpd="sng">
            <a:solidFill>
              <a:srgbClr val="93C47D"/>
            </a:solidFill>
            <a:prstDash val="solid"/>
            <a:round/>
            <a:headEnd type="none" w="med" len="med"/>
            <a:tailEnd type="none" w="med" len="med"/>
          </a:ln>
        </p:spPr>
      </p:cxnSp>
      <p:cxnSp>
        <p:nvCxnSpPr>
          <p:cNvPr id="307" name="Google Shape;307;p25"/>
          <p:cNvCxnSpPr/>
          <p:nvPr/>
        </p:nvCxnSpPr>
        <p:spPr>
          <a:xfrm flipH="1">
            <a:off x="3029420" y="2011917"/>
            <a:ext cx="3096900" cy="1059600"/>
          </a:xfrm>
          <a:prstGeom prst="curvedConnector3">
            <a:avLst>
              <a:gd name="adj1" fmla="val 2159"/>
            </a:avLst>
          </a:prstGeom>
          <a:noFill/>
          <a:ln w="19050" cap="flat" cmpd="sng">
            <a:solidFill>
              <a:srgbClr val="93C47D"/>
            </a:solidFill>
            <a:prstDash val="solid"/>
            <a:round/>
            <a:headEnd type="none" w="med" len="med"/>
            <a:tailEnd type="none" w="med" len="med"/>
          </a:ln>
        </p:spPr>
      </p:cxnSp>
      <p:cxnSp>
        <p:nvCxnSpPr>
          <p:cNvPr id="308" name="Google Shape;308;p25"/>
          <p:cNvCxnSpPr/>
          <p:nvPr/>
        </p:nvCxnSpPr>
        <p:spPr>
          <a:xfrm flipH="1">
            <a:off x="3061170" y="1941225"/>
            <a:ext cx="2053800" cy="1130100"/>
          </a:xfrm>
          <a:prstGeom prst="curvedConnector3">
            <a:avLst>
              <a:gd name="adj1" fmla="val 2551"/>
            </a:avLst>
          </a:prstGeom>
          <a:noFill/>
          <a:ln w="19050" cap="flat" cmpd="sng">
            <a:solidFill>
              <a:srgbClr val="93C47D"/>
            </a:solidFill>
            <a:prstDash val="solid"/>
            <a:round/>
            <a:headEnd type="none" w="med" len="med"/>
            <a:tailEnd type="none" w="med" len="med"/>
          </a:ln>
        </p:spPr>
      </p:cxnSp>
      <p:cxnSp>
        <p:nvCxnSpPr>
          <p:cNvPr id="309" name="Google Shape;309;p25"/>
          <p:cNvCxnSpPr/>
          <p:nvPr/>
        </p:nvCxnSpPr>
        <p:spPr>
          <a:xfrm flipH="1">
            <a:off x="3051479" y="2700950"/>
            <a:ext cx="719400" cy="382200"/>
          </a:xfrm>
          <a:prstGeom prst="curvedConnector3">
            <a:avLst>
              <a:gd name="adj1" fmla="val 4762"/>
            </a:avLst>
          </a:prstGeom>
          <a:noFill/>
          <a:ln w="19050" cap="flat" cmpd="sng">
            <a:solidFill>
              <a:srgbClr val="93C47D"/>
            </a:solidFill>
            <a:prstDash val="solid"/>
            <a:round/>
            <a:headEnd type="none" w="med" len="med"/>
            <a:tailEnd type="none" w="med" len="med"/>
          </a:ln>
        </p:spPr>
      </p:cxnSp>
      <p:cxnSp>
        <p:nvCxnSpPr>
          <p:cNvPr id="310" name="Google Shape;310;p25"/>
          <p:cNvCxnSpPr/>
          <p:nvPr/>
        </p:nvCxnSpPr>
        <p:spPr>
          <a:xfrm flipH="1">
            <a:off x="2899550" y="3073240"/>
            <a:ext cx="321600" cy="5700"/>
          </a:xfrm>
          <a:prstGeom prst="straightConnector1">
            <a:avLst/>
          </a:prstGeom>
          <a:noFill/>
          <a:ln w="38100" cap="flat" cmpd="sng">
            <a:solidFill>
              <a:srgbClr val="93C47D"/>
            </a:solidFill>
            <a:prstDash val="solid"/>
            <a:round/>
            <a:headEnd type="none" w="med" len="med"/>
            <a:tailEnd type="triangle" w="med" len="med"/>
          </a:ln>
        </p:spPr>
      </p:cxnSp>
      <p:sp>
        <p:nvSpPr>
          <p:cNvPr id="311" name="Google Shape;311;p25"/>
          <p:cNvSpPr/>
          <p:nvPr/>
        </p:nvSpPr>
        <p:spPr>
          <a:xfrm>
            <a:off x="1400700" y="2837825"/>
            <a:ext cx="234900" cy="1318500"/>
          </a:xfrm>
          <a:prstGeom prst="leftBrace">
            <a:avLst>
              <a:gd name="adj1" fmla="val 50000"/>
              <a:gd name="adj2" fmla="val 50000"/>
            </a:avLst>
          </a:prstGeom>
          <a:noFill/>
          <a:ln w="28575" cap="flat" cmpd="sng">
            <a:solidFill>
              <a:srgbClr val="3D85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5"/>
          <p:cNvSpPr txBox="1"/>
          <p:nvPr/>
        </p:nvSpPr>
        <p:spPr>
          <a:xfrm rot="-5400000">
            <a:off x="415450" y="3145825"/>
            <a:ext cx="1318500" cy="615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Interne opslag KOIM</a:t>
            </a:r>
            <a:endParaRPr b="1"/>
          </a:p>
        </p:txBody>
      </p:sp>
      <p:sp>
        <p:nvSpPr>
          <p:cNvPr id="313" name="Google Shape;313;p25"/>
          <p:cNvSpPr/>
          <p:nvPr/>
        </p:nvSpPr>
        <p:spPr>
          <a:xfrm>
            <a:off x="3721125" y="3284600"/>
            <a:ext cx="1832700" cy="701400"/>
          </a:xfrm>
          <a:prstGeom prst="roundRect">
            <a:avLst>
              <a:gd name="adj" fmla="val 16667"/>
            </a:avLst>
          </a:prstGeom>
          <a:solidFill>
            <a:srgbClr val="CFE2F3"/>
          </a:solidFill>
          <a:ln w="9525" cap="flat" cmpd="sng">
            <a:solidFill>
              <a:srgbClr val="CFE2F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1500" b="1"/>
              <a:t>Pseudonimisatie</a:t>
            </a:r>
            <a:endParaRPr sz="1300"/>
          </a:p>
        </p:txBody>
      </p:sp>
      <p:cxnSp>
        <p:nvCxnSpPr>
          <p:cNvPr id="314" name="Google Shape;314;p25"/>
          <p:cNvCxnSpPr/>
          <p:nvPr/>
        </p:nvCxnSpPr>
        <p:spPr>
          <a:xfrm>
            <a:off x="3104900" y="3637475"/>
            <a:ext cx="438000" cy="6000"/>
          </a:xfrm>
          <a:prstGeom prst="straightConnector1">
            <a:avLst/>
          </a:prstGeom>
          <a:noFill/>
          <a:ln w="38100" cap="flat" cmpd="sng">
            <a:solidFill>
              <a:srgbClr val="6FA8DC"/>
            </a:solidFill>
            <a:prstDash val="solid"/>
            <a:round/>
            <a:headEnd type="none" w="med" len="med"/>
            <a:tailEnd type="triangle" w="med" len="med"/>
          </a:ln>
        </p:spPr>
      </p:cxnSp>
      <p:cxnSp>
        <p:nvCxnSpPr>
          <p:cNvPr id="315" name="Google Shape;315;p25"/>
          <p:cNvCxnSpPr/>
          <p:nvPr/>
        </p:nvCxnSpPr>
        <p:spPr>
          <a:xfrm>
            <a:off x="5750188" y="3681675"/>
            <a:ext cx="438000" cy="6000"/>
          </a:xfrm>
          <a:prstGeom prst="straightConnector1">
            <a:avLst/>
          </a:prstGeom>
          <a:noFill/>
          <a:ln w="38100" cap="flat" cmpd="sng">
            <a:solidFill>
              <a:srgbClr val="6FA8DC"/>
            </a:solidFill>
            <a:prstDash val="solid"/>
            <a:round/>
            <a:headEnd type="none" w="med" len="med"/>
            <a:tailEnd type="triangle" w="med" len="med"/>
          </a:ln>
        </p:spPr>
      </p:cxnSp>
      <p:sp>
        <p:nvSpPr>
          <p:cNvPr id="316" name="Google Shape;316;p25"/>
          <p:cNvSpPr/>
          <p:nvPr/>
        </p:nvSpPr>
        <p:spPr>
          <a:xfrm>
            <a:off x="6308375" y="3192575"/>
            <a:ext cx="1895100" cy="1524900"/>
          </a:xfrm>
          <a:prstGeom prst="roundRect">
            <a:avLst>
              <a:gd name="adj" fmla="val 16667"/>
            </a:avLst>
          </a:prstGeom>
          <a:solidFill>
            <a:srgbClr val="CFE2F3"/>
          </a:solidFill>
          <a:ln w="9525" cap="flat" cmpd="sng">
            <a:solidFill>
              <a:srgbClr val="CFE2F3"/>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nl" sz="1500" b="1"/>
              <a:t>Data</a:t>
            </a:r>
            <a:endParaRPr sz="1500" b="1"/>
          </a:p>
          <a:p>
            <a:pPr marL="457200" lvl="0" indent="-323850" algn="l" rtl="0">
              <a:spcBef>
                <a:spcPts val="0"/>
              </a:spcBef>
              <a:spcAft>
                <a:spcPts val="0"/>
              </a:spcAft>
              <a:buSzPts val="1500"/>
              <a:buChar char="-"/>
            </a:pPr>
            <a:r>
              <a:rPr lang="nl" sz="1500"/>
              <a:t>KNICLI</a:t>
            </a:r>
            <a:endParaRPr sz="1500"/>
          </a:p>
          <a:p>
            <a:pPr marL="457200" lvl="0" indent="-323850" algn="l" rtl="0">
              <a:spcBef>
                <a:spcPts val="0"/>
              </a:spcBef>
              <a:spcAft>
                <a:spcPts val="0"/>
              </a:spcAft>
              <a:buSzPts val="1500"/>
              <a:buChar char="-"/>
            </a:pPr>
            <a:r>
              <a:rPr lang="nl" sz="1500"/>
              <a:t>JRR</a:t>
            </a:r>
            <a:endParaRPr sz="1500"/>
          </a:p>
          <a:p>
            <a:pPr marL="457200" lvl="0" indent="-323850" algn="l" rtl="0">
              <a:spcBef>
                <a:spcPts val="0"/>
              </a:spcBef>
              <a:spcAft>
                <a:spcPts val="0"/>
              </a:spcAft>
              <a:buSzPts val="1500"/>
              <a:buChar char="-"/>
            </a:pPr>
            <a:r>
              <a:rPr lang="nl" sz="1500"/>
              <a:t>Beslissingen</a:t>
            </a:r>
            <a:endParaRPr sz="1500"/>
          </a:p>
          <a:p>
            <a:pPr marL="457200" lvl="0" indent="0" algn="l" rtl="0">
              <a:spcBef>
                <a:spcPts val="0"/>
              </a:spcBef>
              <a:spcAft>
                <a:spcPts val="0"/>
              </a:spcAft>
              <a:buNone/>
            </a:pPr>
            <a:r>
              <a:rPr lang="nl" sz="1500"/>
              <a:t>KOIM</a:t>
            </a:r>
            <a:endParaRPr sz="1500"/>
          </a:p>
        </p:txBody>
      </p:sp>
      <p:pic>
        <p:nvPicPr>
          <p:cNvPr id="317" name="Google Shape;317;p25"/>
          <p:cNvPicPr preferRelativeResize="0"/>
          <p:nvPr/>
        </p:nvPicPr>
        <p:blipFill>
          <a:blip r:embed="rId6">
            <a:alphaModFix/>
          </a:blip>
          <a:stretch>
            <a:fillRect/>
          </a:stretch>
        </p:blipFill>
        <p:spPr>
          <a:xfrm>
            <a:off x="7829313" y="2837837"/>
            <a:ext cx="737875" cy="7378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26"/>
          <p:cNvSpPr/>
          <p:nvPr/>
        </p:nvSpPr>
        <p:spPr>
          <a:xfrm>
            <a:off x="4650976" y="744850"/>
            <a:ext cx="4047600" cy="974700"/>
          </a:xfrm>
          <a:prstGeom prst="rect">
            <a:avLst/>
          </a:prstGeom>
          <a:solidFill>
            <a:srgbClr val="D9EAD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sz="1800" b="1">
                <a:solidFill>
                  <a:schemeClr val="dk1"/>
                </a:solidFill>
              </a:rPr>
              <a:t>Tekst en numerieke gegevens</a:t>
            </a:r>
            <a:r>
              <a:rPr lang="nl" sz="1800">
                <a:solidFill>
                  <a:schemeClr val="dk1"/>
                </a:solidFill>
              </a:rPr>
              <a:t> </a:t>
            </a:r>
            <a:endParaRPr sz="1800">
              <a:solidFill>
                <a:schemeClr val="dk1"/>
              </a:solidFill>
            </a:endParaRPr>
          </a:p>
          <a:p>
            <a:pPr marL="0" lvl="0" indent="0" algn="ctr" rtl="0">
              <a:spcBef>
                <a:spcPts val="0"/>
              </a:spcBef>
              <a:spcAft>
                <a:spcPts val="0"/>
              </a:spcAft>
              <a:buNone/>
            </a:pPr>
            <a:r>
              <a:rPr lang="nl" sz="1800">
                <a:solidFill>
                  <a:schemeClr val="dk1"/>
                </a:solidFill>
              </a:rPr>
              <a:t>zijn complementair om </a:t>
            </a:r>
            <a:br>
              <a:rPr lang="nl" sz="1800">
                <a:solidFill>
                  <a:schemeClr val="dk1"/>
                </a:solidFill>
              </a:rPr>
            </a:br>
            <a:r>
              <a:rPr lang="nl" sz="1800">
                <a:solidFill>
                  <a:schemeClr val="dk1"/>
                </a:solidFill>
              </a:rPr>
              <a:t>faillissementen te voorspellen</a:t>
            </a:r>
            <a:endParaRPr sz="1800">
              <a:solidFill>
                <a:schemeClr val="dk1"/>
              </a:solidFill>
            </a:endParaRPr>
          </a:p>
        </p:txBody>
      </p:sp>
      <p:sp>
        <p:nvSpPr>
          <p:cNvPr id="323" name="Google Shape;323;p26"/>
          <p:cNvSpPr/>
          <p:nvPr/>
        </p:nvSpPr>
        <p:spPr>
          <a:xfrm>
            <a:off x="4650975" y="1841695"/>
            <a:ext cx="4047600" cy="974700"/>
          </a:xfrm>
          <a:prstGeom prst="rect">
            <a:avLst/>
          </a:prstGeom>
          <a:solidFill>
            <a:srgbClr val="B6D7A8"/>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1800" b="1">
                <a:solidFill>
                  <a:schemeClr val="dk1"/>
                </a:solidFill>
              </a:rPr>
              <a:t>Het moment van faillissement</a:t>
            </a:r>
            <a:r>
              <a:rPr lang="nl" sz="1800">
                <a:solidFill>
                  <a:schemeClr val="dk1"/>
                </a:solidFill>
              </a:rPr>
              <a:t> </a:t>
            </a:r>
            <a:br>
              <a:rPr lang="nl" sz="1800">
                <a:solidFill>
                  <a:schemeClr val="dk1"/>
                </a:solidFill>
              </a:rPr>
            </a:br>
            <a:r>
              <a:rPr lang="nl" sz="1800">
                <a:solidFill>
                  <a:schemeClr val="dk1"/>
                </a:solidFill>
              </a:rPr>
              <a:t>blijkt bijzonder moeilijk te voorspellen</a:t>
            </a:r>
            <a:endParaRPr sz="1800">
              <a:solidFill>
                <a:schemeClr val="dk1"/>
              </a:solidFill>
            </a:endParaRPr>
          </a:p>
        </p:txBody>
      </p:sp>
      <p:sp>
        <p:nvSpPr>
          <p:cNvPr id="324" name="Google Shape;324;p26"/>
          <p:cNvSpPr/>
          <p:nvPr/>
        </p:nvSpPr>
        <p:spPr>
          <a:xfrm>
            <a:off x="4638053" y="3579276"/>
            <a:ext cx="4047600" cy="974700"/>
          </a:xfrm>
          <a:prstGeom prst="rect">
            <a:avLst/>
          </a:prstGeom>
          <a:solidFill>
            <a:srgbClr val="93C47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sz="1800" b="1">
                <a:solidFill>
                  <a:schemeClr val="dk1"/>
                </a:solidFill>
              </a:rPr>
              <a:t>Pilootproject </a:t>
            </a:r>
            <a:r>
              <a:rPr lang="nl" sz="1800">
                <a:solidFill>
                  <a:schemeClr val="dk1"/>
                </a:solidFill>
              </a:rPr>
              <a:t>omtrent AI en KNICLI</a:t>
            </a:r>
            <a:br>
              <a:rPr lang="nl" sz="1800">
                <a:solidFill>
                  <a:schemeClr val="dk1"/>
                </a:solidFill>
              </a:rPr>
            </a:br>
            <a:r>
              <a:rPr lang="nl" sz="1800">
                <a:solidFill>
                  <a:schemeClr val="dk1"/>
                </a:solidFill>
              </a:rPr>
              <a:t>in de ondernemingsrechtbank </a:t>
            </a:r>
            <a:endParaRPr sz="1800" b="1">
              <a:solidFill>
                <a:schemeClr val="dk1"/>
              </a:solidFill>
            </a:endParaRPr>
          </a:p>
        </p:txBody>
      </p:sp>
      <p:sp>
        <p:nvSpPr>
          <p:cNvPr id="325" name="Google Shape;325;p26"/>
          <p:cNvSpPr txBox="1">
            <a:spLocks noGrp="1"/>
          </p:cNvSpPr>
          <p:nvPr>
            <p:ph type="ctrTitle"/>
          </p:nvPr>
        </p:nvSpPr>
        <p:spPr>
          <a:xfrm>
            <a:off x="502575" y="129075"/>
            <a:ext cx="8520600" cy="572700"/>
          </a:xfrm>
          <a:prstGeom prst="rect">
            <a:avLst/>
          </a:prstGeom>
        </p:spPr>
        <p:txBody>
          <a:bodyPr spcFirstLastPara="1" wrap="square" lIns="91425" tIns="91425" rIns="91425" bIns="91425" anchor="b" anchorCtr="0">
            <a:noAutofit/>
          </a:bodyPr>
          <a:lstStyle/>
          <a:p>
            <a:pPr marL="0" lvl="0" indent="0" algn="l" rtl="0">
              <a:lnSpc>
                <a:spcPct val="90000"/>
              </a:lnSpc>
              <a:spcBef>
                <a:spcPts val="0"/>
              </a:spcBef>
              <a:spcAft>
                <a:spcPts val="0"/>
              </a:spcAft>
              <a:buClr>
                <a:schemeClr val="dk1"/>
              </a:buClr>
              <a:buSzPts val="990"/>
              <a:buFont typeface="Arial"/>
              <a:buNone/>
            </a:pPr>
            <a:r>
              <a:rPr lang="nl" sz="3000" b="1">
                <a:solidFill>
                  <a:srgbClr val="1E64C8"/>
                </a:solidFill>
              </a:rPr>
              <a:t>Conclusie</a:t>
            </a:r>
            <a:endParaRPr sz="3000" b="1">
              <a:solidFill>
                <a:srgbClr val="1E64C8"/>
              </a:solidFill>
            </a:endParaRPr>
          </a:p>
        </p:txBody>
      </p:sp>
      <p:pic>
        <p:nvPicPr>
          <p:cNvPr id="326" name="Google Shape;326;p26"/>
          <p:cNvPicPr preferRelativeResize="0"/>
          <p:nvPr/>
        </p:nvPicPr>
        <p:blipFill>
          <a:blip r:embed="rId3">
            <a:alphaModFix/>
          </a:blip>
          <a:stretch>
            <a:fillRect/>
          </a:stretch>
        </p:blipFill>
        <p:spPr>
          <a:xfrm>
            <a:off x="2671675" y="1112375"/>
            <a:ext cx="669701" cy="669701"/>
          </a:xfrm>
          <a:prstGeom prst="rect">
            <a:avLst/>
          </a:prstGeom>
          <a:noFill/>
          <a:ln>
            <a:noFill/>
          </a:ln>
        </p:spPr>
      </p:pic>
      <p:sp>
        <p:nvSpPr>
          <p:cNvPr id="327" name="Google Shape;327;p26"/>
          <p:cNvSpPr txBox="1"/>
          <p:nvPr/>
        </p:nvSpPr>
        <p:spPr>
          <a:xfrm>
            <a:off x="1385175" y="1782075"/>
            <a:ext cx="3242700" cy="738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800" b="1"/>
              <a:t>github.com/</a:t>
            </a:r>
            <a:br>
              <a:rPr lang="nl" sz="1800" b="1"/>
            </a:br>
            <a:r>
              <a:rPr lang="nl" sz="1800" b="1"/>
              <a:t>henriarnoUG/ECL</a:t>
            </a:r>
            <a:endParaRPr sz="1800" b="1"/>
          </a:p>
        </p:txBody>
      </p:sp>
      <p:sp>
        <p:nvSpPr>
          <p:cNvPr id="328" name="Google Shape;328;p26"/>
          <p:cNvSpPr/>
          <p:nvPr/>
        </p:nvSpPr>
        <p:spPr>
          <a:xfrm>
            <a:off x="223900" y="852125"/>
            <a:ext cx="3903600" cy="1857000"/>
          </a:xfrm>
          <a:prstGeom prst="roundRect">
            <a:avLst>
              <a:gd name="adj" fmla="val 16667"/>
            </a:avLst>
          </a:prstGeom>
          <a:noFill/>
          <a:ln w="38100" cap="flat" cmpd="sng">
            <a:solidFill>
              <a:srgbClr val="CFE2F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900"/>
          </a:p>
        </p:txBody>
      </p:sp>
      <p:sp>
        <p:nvSpPr>
          <p:cNvPr id="329" name="Google Shape;329;p26"/>
          <p:cNvSpPr/>
          <p:nvPr/>
        </p:nvSpPr>
        <p:spPr>
          <a:xfrm>
            <a:off x="223900" y="3138125"/>
            <a:ext cx="3903600" cy="1857000"/>
          </a:xfrm>
          <a:prstGeom prst="roundRect">
            <a:avLst>
              <a:gd name="adj" fmla="val 16667"/>
            </a:avLst>
          </a:prstGeom>
          <a:noFill/>
          <a:ln w="38100" cap="flat" cmpd="sng">
            <a:solidFill>
              <a:srgbClr val="CFE2F3"/>
            </a:solidFill>
            <a:prstDash val="solid"/>
            <a:round/>
            <a:headEnd type="none" w="sm" len="sm"/>
            <a:tailEnd type="none" w="sm" len="sm"/>
          </a:ln>
        </p:spPr>
        <p:txBody>
          <a:bodyPr spcFirstLastPara="1" wrap="square" lIns="91425" tIns="91425" rIns="91425" bIns="91425" anchor="ctr" anchorCtr="0">
            <a:noAutofit/>
          </a:bodyPr>
          <a:lstStyle/>
          <a:p>
            <a:pPr marL="0" lvl="0" indent="457200" algn="l" rtl="0">
              <a:spcBef>
                <a:spcPts val="0"/>
              </a:spcBef>
              <a:spcAft>
                <a:spcPts val="0"/>
              </a:spcAft>
              <a:buNone/>
            </a:pPr>
            <a:r>
              <a:rPr lang="nl" sz="1900" b="1"/>
              <a:t>KNICLI</a:t>
            </a:r>
            <a:br>
              <a:rPr lang="nl" sz="1900" b="1"/>
            </a:br>
            <a:r>
              <a:rPr lang="nl" sz="1900" b="1"/>
              <a:t>	AI-tool</a:t>
            </a:r>
            <a:endParaRPr sz="1900" b="1"/>
          </a:p>
        </p:txBody>
      </p:sp>
      <p:pic>
        <p:nvPicPr>
          <p:cNvPr id="330" name="Google Shape;330;p26"/>
          <p:cNvPicPr preferRelativeResize="0"/>
          <p:nvPr/>
        </p:nvPicPr>
        <p:blipFill>
          <a:blip r:embed="rId4">
            <a:alphaModFix/>
          </a:blip>
          <a:stretch>
            <a:fillRect/>
          </a:stretch>
        </p:blipFill>
        <p:spPr>
          <a:xfrm>
            <a:off x="2448185" y="3414584"/>
            <a:ext cx="1304076" cy="1304100"/>
          </a:xfrm>
          <a:prstGeom prst="rect">
            <a:avLst/>
          </a:prstGeom>
          <a:noFill/>
          <a:ln>
            <a:noFill/>
          </a:ln>
        </p:spPr>
      </p:pic>
      <p:pic>
        <p:nvPicPr>
          <p:cNvPr id="331" name="Google Shape;331;p26"/>
          <p:cNvPicPr preferRelativeResize="0"/>
          <p:nvPr/>
        </p:nvPicPr>
        <p:blipFill>
          <a:blip r:embed="rId5">
            <a:alphaModFix/>
          </a:blip>
          <a:stretch>
            <a:fillRect/>
          </a:stretch>
        </p:blipFill>
        <p:spPr>
          <a:xfrm>
            <a:off x="875556" y="1111975"/>
            <a:ext cx="382630" cy="403818"/>
          </a:xfrm>
          <a:prstGeom prst="rect">
            <a:avLst/>
          </a:prstGeom>
          <a:noFill/>
          <a:ln>
            <a:noFill/>
          </a:ln>
        </p:spPr>
      </p:pic>
      <p:sp>
        <p:nvSpPr>
          <p:cNvPr id="332" name="Google Shape;332;p26"/>
          <p:cNvSpPr/>
          <p:nvPr/>
        </p:nvSpPr>
        <p:spPr>
          <a:xfrm>
            <a:off x="502575" y="2024463"/>
            <a:ext cx="623376" cy="424818"/>
          </a:xfrm>
          <a:prstGeom prst="flowChartMultidocument">
            <a:avLst/>
          </a:prstGeom>
          <a:solidFill>
            <a:srgbClr val="FFFFFF"/>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1000" b="1">
                <a:solidFill>
                  <a:schemeClr val="dk1"/>
                </a:solidFill>
              </a:rPr>
              <a:t>12345</a:t>
            </a:r>
            <a:endParaRPr sz="1000" b="1">
              <a:solidFill>
                <a:schemeClr val="dk1"/>
              </a:solidFill>
            </a:endParaRPr>
          </a:p>
        </p:txBody>
      </p:sp>
      <p:sp>
        <p:nvSpPr>
          <p:cNvPr id="333" name="Google Shape;333;p26"/>
          <p:cNvSpPr/>
          <p:nvPr/>
        </p:nvSpPr>
        <p:spPr>
          <a:xfrm>
            <a:off x="1262913" y="2038875"/>
            <a:ext cx="487800" cy="396000"/>
          </a:xfrm>
          <a:prstGeom prst="wedgeEllipseCallout">
            <a:avLst>
              <a:gd name="adj1" fmla="val -20833"/>
              <a:gd name="adj2" fmla="val 62500"/>
            </a:avLst>
          </a:prstGeom>
          <a:solidFill>
            <a:srgbClr val="FFFFFF"/>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334" name="Google Shape;334;p26"/>
          <p:cNvSpPr txBox="1"/>
          <p:nvPr/>
        </p:nvSpPr>
        <p:spPr>
          <a:xfrm>
            <a:off x="1262913" y="2059875"/>
            <a:ext cx="7269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1100" b="1">
                <a:solidFill>
                  <a:schemeClr val="dk1"/>
                </a:solidFill>
              </a:rPr>
              <a:t>Text</a:t>
            </a:r>
            <a:endParaRPr sz="1100" b="1">
              <a:solidFill>
                <a:schemeClr val="dk1"/>
              </a:solidFill>
            </a:endParaRPr>
          </a:p>
        </p:txBody>
      </p:sp>
      <p:cxnSp>
        <p:nvCxnSpPr>
          <p:cNvPr id="335" name="Google Shape;335;p26"/>
          <p:cNvCxnSpPr/>
          <p:nvPr/>
        </p:nvCxnSpPr>
        <p:spPr>
          <a:xfrm>
            <a:off x="1066871" y="1591993"/>
            <a:ext cx="295200" cy="321600"/>
          </a:xfrm>
          <a:prstGeom prst="straightConnector1">
            <a:avLst/>
          </a:prstGeom>
          <a:noFill/>
          <a:ln w="19050" cap="flat" cmpd="sng">
            <a:solidFill>
              <a:schemeClr val="dk2"/>
            </a:solidFill>
            <a:prstDash val="solid"/>
            <a:round/>
            <a:headEnd type="none" w="med" len="med"/>
            <a:tailEnd type="triangle" w="med" len="med"/>
          </a:ln>
        </p:spPr>
      </p:cxnSp>
      <p:cxnSp>
        <p:nvCxnSpPr>
          <p:cNvPr id="336" name="Google Shape;336;p26"/>
          <p:cNvCxnSpPr/>
          <p:nvPr/>
        </p:nvCxnSpPr>
        <p:spPr>
          <a:xfrm flipH="1">
            <a:off x="858071" y="1591993"/>
            <a:ext cx="208800" cy="321600"/>
          </a:xfrm>
          <a:prstGeom prst="straightConnector1">
            <a:avLst/>
          </a:prstGeom>
          <a:noFill/>
          <a:ln w="19050" cap="flat" cmpd="sng">
            <a:solidFill>
              <a:schemeClr val="dk2"/>
            </a:solidFill>
            <a:prstDash val="solid"/>
            <a:round/>
            <a:headEnd type="none" w="med" len="med"/>
            <a:tailEnd type="triangle" w="med" len="med"/>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p:nvPr/>
        </p:nvSpPr>
        <p:spPr>
          <a:xfrm>
            <a:off x="-789025" y="1444400"/>
            <a:ext cx="2738400" cy="2517300"/>
          </a:xfrm>
          <a:prstGeom prst="ellipse">
            <a:avLst/>
          </a:prstGeom>
          <a:noFill/>
          <a:ln w="228600" cap="flat" cmpd="sng">
            <a:solidFill>
              <a:srgbClr val="9FC5E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5"/>
          <p:cNvSpPr/>
          <p:nvPr/>
        </p:nvSpPr>
        <p:spPr>
          <a:xfrm>
            <a:off x="-1609875" y="822025"/>
            <a:ext cx="4064100" cy="3663900"/>
          </a:xfrm>
          <a:prstGeom prst="ellipse">
            <a:avLst/>
          </a:prstGeom>
          <a:noFill/>
          <a:ln w="76200" cap="flat" cmpd="sng">
            <a:solidFill>
              <a:srgbClr val="6FA8D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6" name="Google Shape;76;p15"/>
          <p:cNvPicPr preferRelativeResize="0"/>
          <p:nvPr/>
        </p:nvPicPr>
        <p:blipFill>
          <a:blip r:embed="rId3">
            <a:alphaModFix/>
          </a:blip>
          <a:stretch>
            <a:fillRect/>
          </a:stretch>
        </p:blipFill>
        <p:spPr>
          <a:xfrm>
            <a:off x="-1790950" y="0"/>
            <a:ext cx="1784950" cy="5143500"/>
          </a:xfrm>
          <a:prstGeom prst="rect">
            <a:avLst/>
          </a:prstGeom>
          <a:noFill/>
          <a:ln>
            <a:noFill/>
          </a:ln>
        </p:spPr>
      </p:pic>
      <p:sp>
        <p:nvSpPr>
          <p:cNvPr id="77" name="Google Shape;77;p15"/>
          <p:cNvSpPr txBox="1"/>
          <p:nvPr/>
        </p:nvSpPr>
        <p:spPr>
          <a:xfrm>
            <a:off x="2822100" y="1702550"/>
            <a:ext cx="6321900" cy="2001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3000" b="1">
                <a:solidFill>
                  <a:srgbClr val="1E64C8"/>
                </a:solidFill>
              </a:rPr>
              <a:t>1: </a:t>
            </a:r>
            <a:r>
              <a:rPr lang="nl" sz="2800" b="1">
                <a:solidFill>
                  <a:srgbClr val="1E64C8"/>
                </a:solidFill>
              </a:rPr>
              <a:t>Voorspelling van faillissementen met gegevens uit de jaarrekening</a:t>
            </a:r>
            <a:endParaRPr sz="2800" b="1">
              <a:solidFill>
                <a:srgbClr val="1E64C8"/>
              </a:solidFill>
            </a:endParaRPr>
          </a:p>
          <a:p>
            <a:pPr marL="0" lvl="0" indent="0" algn="l" rtl="0">
              <a:spcBef>
                <a:spcPts val="0"/>
              </a:spcBef>
              <a:spcAft>
                <a:spcPts val="0"/>
              </a:spcAft>
              <a:buNone/>
            </a:pPr>
            <a:endParaRPr sz="3000" b="1">
              <a:solidFill>
                <a:srgbClr val="1E64C8"/>
              </a:solidFill>
            </a:endParaRPr>
          </a:p>
          <a:p>
            <a:pPr marL="0" lvl="0" indent="0" algn="l" rtl="0">
              <a:spcBef>
                <a:spcPts val="0"/>
              </a:spcBef>
              <a:spcAft>
                <a:spcPts val="0"/>
              </a:spcAft>
              <a:buNone/>
            </a:pPr>
            <a:r>
              <a:rPr lang="nl" sz="3000">
                <a:solidFill>
                  <a:srgbClr val="1E64C8"/>
                </a:solidFill>
              </a:rPr>
              <a:t>2: Pilootproject - AI en KNICLI</a:t>
            </a:r>
            <a:endParaRPr sz="3000">
              <a:solidFill>
                <a:srgbClr val="1E64C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p:nvPr/>
        </p:nvSpPr>
        <p:spPr>
          <a:xfrm>
            <a:off x="464100" y="2762850"/>
            <a:ext cx="8520600" cy="6798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83" name="Google Shape;83;p16"/>
          <p:cNvSpPr/>
          <p:nvPr/>
        </p:nvSpPr>
        <p:spPr>
          <a:xfrm rot="5400000">
            <a:off x="3171450" y="2972100"/>
            <a:ext cx="500100" cy="4185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84" name="Google Shape;84;p16"/>
          <p:cNvSpPr/>
          <p:nvPr/>
        </p:nvSpPr>
        <p:spPr>
          <a:xfrm>
            <a:off x="2939250" y="939100"/>
            <a:ext cx="964500" cy="964500"/>
          </a:xfrm>
          <a:prstGeom prst="ellipse">
            <a:avLst/>
          </a:prstGeom>
          <a:solidFill>
            <a:srgbClr val="D0E0E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b="1"/>
          </a:p>
        </p:txBody>
      </p:sp>
      <p:cxnSp>
        <p:nvCxnSpPr>
          <p:cNvPr id="85" name="Google Shape;85;p16"/>
          <p:cNvCxnSpPr>
            <a:endCxn id="83" idx="1"/>
          </p:cNvCxnSpPr>
          <p:nvPr/>
        </p:nvCxnSpPr>
        <p:spPr>
          <a:xfrm flipH="1">
            <a:off x="3421500" y="1895400"/>
            <a:ext cx="25800" cy="1035900"/>
          </a:xfrm>
          <a:prstGeom prst="straightConnector1">
            <a:avLst/>
          </a:prstGeom>
          <a:noFill/>
          <a:ln w="38100" cap="flat" cmpd="sng">
            <a:solidFill>
              <a:srgbClr val="D0E0E3"/>
            </a:solidFill>
            <a:prstDash val="solid"/>
            <a:round/>
            <a:headEnd type="none" w="med" len="med"/>
            <a:tailEnd type="none" w="med" len="med"/>
          </a:ln>
        </p:spPr>
      </p:cxnSp>
      <p:sp>
        <p:nvSpPr>
          <p:cNvPr id="86" name="Google Shape;86;p16"/>
          <p:cNvSpPr txBox="1"/>
          <p:nvPr/>
        </p:nvSpPr>
        <p:spPr>
          <a:xfrm>
            <a:off x="2733300" y="3442650"/>
            <a:ext cx="1376400" cy="384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t>Dec 2020</a:t>
            </a:r>
            <a:endParaRPr sz="1300" b="1"/>
          </a:p>
        </p:txBody>
      </p:sp>
      <p:sp>
        <p:nvSpPr>
          <p:cNvPr id="87" name="Google Shape;87;p16"/>
          <p:cNvSpPr txBox="1">
            <a:spLocks noGrp="1"/>
          </p:cNvSpPr>
          <p:nvPr>
            <p:ph type="title"/>
          </p:nvPr>
        </p:nvSpPr>
        <p:spPr>
          <a:xfrm>
            <a:off x="175250" y="366400"/>
            <a:ext cx="3246300" cy="572700"/>
          </a:xfrm>
          <a:prstGeom prst="rect">
            <a:avLst/>
          </a:prstGeom>
        </p:spPr>
        <p:txBody>
          <a:bodyPr spcFirstLastPara="1" wrap="square" lIns="91425" tIns="91425" rIns="91425" bIns="91425" anchor="t" anchorCtr="0">
            <a:normAutofit fontScale="90000"/>
          </a:bodyPr>
          <a:lstStyle/>
          <a:p>
            <a:pPr marL="0" lvl="0" indent="0" algn="l" rtl="0">
              <a:lnSpc>
                <a:spcPct val="90000"/>
              </a:lnSpc>
              <a:spcBef>
                <a:spcPts val="0"/>
              </a:spcBef>
              <a:spcAft>
                <a:spcPts val="0"/>
              </a:spcAft>
              <a:buNone/>
            </a:pPr>
            <a:r>
              <a:rPr lang="nl" b="1">
                <a:solidFill>
                  <a:srgbClr val="1E64C8"/>
                </a:solidFill>
              </a:rPr>
              <a:t>1. Voorspelling van faillissementen</a:t>
            </a:r>
            <a:endParaRPr b="1">
              <a:solidFill>
                <a:srgbClr val="1E64C8"/>
              </a:solidFill>
            </a:endParaRPr>
          </a:p>
          <a:p>
            <a:pPr marL="0" lvl="0" indent="0" algn="l" rtl="0">
              <a:lnSpc>
                <a:spcPct val="90000"/>
              </a:lnSpc>
              <a:spcBef>
                <a:spcPts val="0"/>
              </a:spcBef>
              <a:spcAft>
                <a:spcPts val="0"/>
              </a:spcAft>
              <a:buNone/>
            </a:pPr>
            <a:r>
              <a:rPr lang="nl" b="1">
                <a:solidFill>
                  <a:srgbClr val="1E64C8"/>
                </a:solidFill>
              </a:rPr>
              <a:t>op basis van AI</a:t>
            </a:r>
            <a:endParaRPr b="1">
              <a:solidFill>
                <a:srgbClr val="1E64C8"/>
              </a:solidFill>
            </a:endParaRPr>
          </a:p>
        </p:txBody>
      </p:sp>
      <p:sp>
        <p:nvSpPr>
          <p:cNvPr id="88" name="Google Shape;88;p16"/>
          <p:cNvSpPr/>
          <p:nvPr/>
        </p:nvSpPr>
        <p:spPr>
          <a:xfrm>
            <a:off x="464100" y="2937450"/>
            <a:ext cx="2957400" cy="330600"/>
          </a:xfrm>
          <a:prstGeom prst="rect">
            <a:avLst/>
          </a:prstGeom>
          <a:solidFill>
            <a:srgbClr val="3D85C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b="1">
                <a:solidFill>
                  <a:schemeClr val="lt1"/>
                </a:solidFill>
              </a:rPr>
              <a:t>Fiscaal jaar</a:t>
            </a:r>
            <a:endParaRPr b="1">
              <a:solidFill>
                <a:schemeClr val="lt1"/>
              </a:solidFill>
            </a:endParaRPr>
          </a:p>
        </p:txBody>
      </p:sp>
      <p:pic>
        <p:nvPicPr>
          <p:cNvPr id="89" name="Google Shape;89;p16"/>
          <p:cNvPicPr preferRelativeResize="0"/>
          <p:nvPr/>
        </p:nvPicPr>
        <p:blipFill>
          <a:blip r:embed="rId3">
            <a:alphaModFix/>
          </a:blip>
          <a:stretch>
            <a:fillRect/>
          </a:stretch>
        </p:blipFill>
        <p:spPr>
          <a:xfrm>
            <a:off x="1751481" y="3445925"/>
            <a:ext cx="382630" cy="403818"/>
          </a:xfrm>
          <a:prstGeom prst="rect">
            <a:avLst/>
          </a:prstGeom>
          <a:noFill/>
          <a:ln>
            <a:noFill/>
          </a:ln>
        </p:spPr>
      </p:pic>
      <p:sp>
        <p:nvSpPr>
          <p:cNvPr id="90" name="Google Shape;90;p16"/>
          <p:cNvSpPr txBox="1"/>
          <p:nvPr/>
        </p:nvSpPr>
        <p:spPr>
          <a:xfrm>
            <a:off x="2698050" y="1028800"/>
            <a:ext cx="1472700" cy="785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solidFill>
                  <a:schemeClr val="dk1"/>
                </a:solidFill>
              </a:rPr>
              <a:t>Einde</a:t>
            </a:r>
            <a:endParaRPr sz="1300" b="1">
              <a:solidFill>
                <a:schemeClr val="dk1"/>
              </a:solidFill>
            </a:endParaRPr>
          </a:p>
          <a:p>
            <a:pPr marL="0" lvl="0" indent="0" algn="ctr" rtl="0">
              <a:spcBef>
                <a:spcPts val="0"/>
              </a:spcBef>
              <a:spcAft>
                <a:spcPts val="0"/>
              </a:spcAft>
              <a:buNone/>
            </a:pPr>
            <a:r>
              <a:rPr lang="nl" sz="1300" b="1">
                <a:solidFill>
                  <a:schemeClr val="dk1"/>
                </a:solidFill>
              </a:rPr>
              <a:t>fiscaal</a:t>
            </a:r>
            <a:endParaRPr sz="1300" b="1">
              <a:solidFill>
                <a:schemeClr val="dk1"/>
              </a:solidFill>
            </a:endParaRPr>
          </a:p>
          <a:p>
            <a:pPr marL="0" lvl="0" indent="0" algn="ctr" rtl="0">
              <a:spcBef>
                <a:spcPts val="0"/>
              </a:spcBef>
              <a:spcAft>
                <a:spcPts val="0"/>
              </a:spcAft>
              <a:buNone/>
            </a:pPr>
            <a:r>
              <a:rPr lang="nl" sz="1300" b="1">
                <a:solidFill>
                  <a:schemeClr val="dk1"/>
                </a:solidFill>
              </a:rPr>
              <a:t>jaar</a:t>
            </a:r>
            <a:endParaRPr sz="1300" b="1">
              <a:solidFill>
                <a:schemeClr val="dk1"/>
              </a:solidFill>
            </a:endParaRPr>
          </a:p>
        </p:txBody>
      </p:sp>
      <p:sp>
        <p:nvSpPr>
          <p:cNvPr id="91" name="Google Shape;91;p16"/>
          <p:cNvSpPr/>
          <p:nvPr/>
        </p:nvSpPr>
        <p:spPr>
          <a:xfrm>
            <a:off x="1378500" y="4358413"/>
            <a:ext cx="623376" cy="424818"/>
          </a:xfrm>
          <a:prstGeom prst="flowChartMultidocument">
            <a:avLst/>
          </a:prstGeom>
          <a:solidFill>
            <a:srgbClr val="FFFFFF"/>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1000" b="1">
                <a:solidFill>
                  <a:schemeClr val="dk1"/>
                </a:solidFill>
              </a:rPr>
              <a:t>12345</a:t>
            </a:r>
            <a:endParaRPr sz="1000" b="1">
              <a:solidFill>
                <a:schemeClr val="dk1"/>
              </a:solidFill>
            </a:endParaRPr>
          </a:p>
        </p:txBody>
      </p:sp>
      <p:sp>
        <p:nvSpPr>
          <p:cNvPr id="92" name="Google Shape;92;p16"/>
          <p:cNvSpPr/>
          <p:nvPr/>
        </p:nvSpPr>
        <p:spPr>
          <a:xfrm>
            <a:off x="2138838" y="4372825"/>
            <a:ext cx="487800" cy="396000"/>
          </a:xfrm>
          <a:prstGeom prst="wedgeEllipseCallout">
            <a:avLst>
              <a:gd name="adj1" fmla="val -20833"/>
              <a:gd name="adj2" fmla="val 62500"/>
            </a:avLst>
          </a:prstGeom>
          <a:solidFill>
            <a:srgbClr val="FFFFFF"/>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93" name="Google Shape;93;p16"/>
          <p:cNvSpPr txBox="1"/>
          <p:nvPr/>
        </p:nvSpPr>
        <p:spPr>
          <a:xfrm>
            <a:off x="2138838" y="4393825"/>
            <a:ext cx="7269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1100" b="1">
                <a:solidFill>
                  <a:schemeClr val="dk1"/>
                </a:solidFill>
              </a:rPr>
              <a:t>Text</a:t>
            </a:r>
            <a:endParaRPr sz="1100" b="1">
              <a:solidFill>
                <a:schemeClr val="dk1"/>
              </a:solidFill>
            </a:endParaRPr>
          </a:p>
        </p:txBody>
      </p:sp>
      <p:cxnSp>
        <p:nvCxnSpPr>
          <p:cNvPr id="94" name="Google Shape;94;p16"/>
          <p:cNvCxnSpPr/>
          <p:nvPr/>
        </p:nvCxnSpPr>
        <p:spPr>
          <a:xfrm>
            <a:off x="1942796" y="3925943"/>
            <a:ext cx="295200" cy="321600"/>
          </a:xfrm>
          <a:prstGeom prst="straightConnector1">
            <a:avLst/>
          </a:prstGeom>
          <a:noFill/>
          <a:ln w="19050" cap="flat" cmpd="sng">
            <a:solidFill>
              <a:schemeClr val="dk2"/>
            </a:solidFill>
            <a:prstDash val="solid"/>
            <a:round/>
            <a:headEnd type="none" w="med" len="med"/>
            <a:tailEnd type="triangle" w="med" len="med"/>
          </a:ln>
        </p:spPr>
      </p:cxnSp>
      <p:cxnSp>
        <p:nvCxnSpPr>
          <p:cNvPr id="95" name="Google Shape;95;p16"/>
          <p:cNvCxnSpPr/>
          <p:nvPr/>
        </p:nvCxnSpPr>
        <p:spPr>
          <a:xfrm flipH="1">
            <a:off x="1733996" y="3925943"/>
            <a:ext cx="208800" cy="321600"/>
          </a:xfrm>
          <a:prstGeom prst="straightConnector1">
            <a:avLst/>
          </a:prstGeom>
          <a:noFill/>
          <a:ln w="19050" cap="flat" cmpd="sng">
            <a:solidFill>
              <a:schemeClr val="dk2"/>
            </a:solidFill>
            <a:prstDash val="solid"/>
            <a:round/>
            <a:headEnd type="none" w="med" len="med"/>
            <a:tailEnd type="triangle" w="med" len="med"/>
          </a:ln>
        </p:spPr>
      </p:cxnSp>
      <p:sp>
        <p:nvSpPr>
          <p:cNvPr id="96" name="Google Shape;96;p16"/>
          <p:cNvSpPr/>
          <p:nvPr/>
        </p:nvSpPr>
        <p:spPr>
          <a:xfrm rot="5400000">
            <a:off x="4474350" y="2972100"/>
            <a:ext cx="500100" cy="4185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97" name="Google Shape;97;p16"/>
          <p:cNvSpPr/>
          <p:nvPr/>
        </p:nvSpPr>
        <p:spPr>
          <a:xfrm>
            <a:off x="4242150" y="1627325"/>
            <a:ext cx="964500" cy="964500"/>
          </a:xfrm>
          <a:prstGeom prst="ellipse">
            <a:avLst/>
          </a:prstGeom>
          <a:solidFill>
            <a:srgbClr val="D0E0E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b="1"/>
          </a:p>
        </p:txBody>
      </p:sp>
      <p:cxnSp>
        <p:nvCxnSpPr>
          <p:cNvPr id="98" name="Google Shape;98;p16"/>
          <p:cNvCxnSpPr>
            <a:endCxn id="96" idx="1"/>
          </p:cNvCxnSpPr>
          <p:nvPr/>
        </p:nvCxnSpPr>
        <p:spPr>
          <a:xfrm flipH="1">
            <a:off x="4724400" y="2584800"/>
            <a:ext cx="12900" cy="346500"/>
          </a:xfrm>
          <a:prstGeom prst="straightConnector1">
            <a:avLst/>
          </a:prstGeom>
          <a:noFill/>
          <a:ln w="38100" cap="flat" cmpd="sng">
            <a:solidFill>
              <a:srgbClr val="D0E0E3"/>
            </a:solidFill>
            <a:prstDash val="solid"/>
            <a:round/>
            <a:headEnd type="none" w="med" len="med"/>
            <a:tailEnd type="none" w="med" len="med"/>
          </a:ln>
        </p:spPr>
      </p:cxnSp>
      <p:sp>
        <p:nvSpPr>
          <p:cNvPr id="99" name="Google Shape;99;p16"/>
          <p:cNvSpPr txBox="1"/>
          <p:nvPr/>
        </p:nvSpPr>
        <p:spPr>
          <a:xfrm>
            <a:off x="4036200" y="3442650"/>
            <a:ext cx="1376400" cy="384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t>April 2021</a:t>
            </a:r>
            <a:endParaRPr sz="1300" b="1"/>
          </a:p>
        </p:txBody>
      </p:sp>
      <p:sp>
        <p:nvSpPr>
          <p:cNvPr id="100" name="Google Shape;100;p16"/>
          <p:cNvSpPr/>
          <p:nvPr/>
        </p:nvSpPr>
        <p:spPr>
          <a:xfrm>
            <a:off x="3421500" y="2942775"/>
            <a:ext cx="1302900" cy="339600"/>
          </a:xfrm>
          <a:prstGeom prst="rect">
            <a:avLst/>
          </a:prstGeom>
          <a:solidFill>
            <a:srgbClr val="B4A7D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b="1">
                <a:solidFill>
                  <a:schemeClr val="lt1"/>
                </a:solidFill>
              </a:rPr>
              <a:t>Indiening</a:t>
            </a:r>
            <a:endParaRPr b="1">
              <a:solidFill>
                <a:schemeClr val="lt1"/>
              </a:solidFill>
            </a:endParaRPr>
          </a:p>
        </p:txBody>
      </p:sp>
      <p:sp>
        <p:nvSpPr>
          <p:cNvPr id="101" name="Google Shape;101;p16"/>
          <p:cNvSpPr txBox="1"/>
          <p:nvPr/>
        </p:nvSpPr>
        <p:spPr>
          <a:xfrm>
            <a:off x="3988050" y="1717025"/>
            <a:ext cx="1472700" cy="785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nl" sz="1300" b="1">
                <a:solidFill>
                  <a:schemeClr val="dk1"/>
                </a:solidFill>
              </a:rPr>
              <a:t>Moment </a:t>
            </a:r>
            <a:br>
              <a:rPr lang="nl" sz="1300" b="1">
                <a:solidFill>
                  <a:schemeClr val="dk1"/>
                </a:solidFill>
              </a:rPr>
            </a:br>
            <a:r>
              <a:rPr lang="nl" sz="1300" b="1">
                <a:solidFill>
                  <a:schemeClr val="dk1"/>
                </a:solidFill>
              </a:rPr>
              <a:t>van</a:t>
            </a:r>
            <a:br>
              <a:rPr lang="nl" sz="1300" b="1">
                <a:solidFill>
                  <a:schemeClr val="dk1"/>
                </a:solidFill>
              </a:rPr>
            </a:br>
            <a:r>
              <a:rPr lang="nl" sz="1300" b="1">
                <a:solidFill>
                  <a:schemeClr val="dk1"/>
                </a:solidFill>
              </a:rPr>
              <a:t>indiening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7"/>
          <p:cNvSpPr/>
          <p:nvPr/>
        </p:nvSpPr>
        <p:spPr>
          <a:xfrm>
            <a:off x="464100" y="2762850"/>
            <a:ext cx="8520600" cy="6798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107" name="Google Shape;107;p17"/>
          <p:cNvSpPr/>
          <p:nvPr/>
        </p:nvSpPr>
        <p:spPr>
          <a:xfrm rot="5400000">
            <a:off x="3171450" y="2972100"/>
            <a:ext cx="500100" cy="4185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108" name="Google Shape;108;p17"/>
          <p:cNvSpPr/>
          <p:nvPr/>
        </p:nvSpPr>
        <p:spPr>
          <a:xfrm rot="5400000">
            <a:off x="4474350" y="2972100"/>
            <a:ext cx="500100" cy="4185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109" name="Google Shape;109;p17"/>
          <p:cNvSpPr/>
          <p:nvPr/>
        </p:nvSpPr>
        <p:spPr>
          <a:xfrm rot="5400000">
            <a:off x="7647025" y="2972100"/>
            <a:ext cx="500100" cy="418500"/>
          </a:xfrm>
          <a:prstGeom prst="rightArrow">
            <a:avLst>
              <a:gd name="adj1" fmla="val 50000"/>
              <a:gd name="adj2" fmla="val 50000"/>
            </a:avLst>
          </a:prstGeom>
          <a:solidFill>
            <a:srgbClr val="9FC5E8"/>
          </a:solidFill>
          <a:ln>
            <a:noFill/>
          </a:ln>
        </p:spPr>
        <p:txBody>
          <a:bodyPr spcFirstLastPara="1" wrap="square" lIns="48225" tIns="48225" rIns="48225" bIns="48225" anchor="ctr" anchorCtr="0">
            <a:noAutofit/>
          </a:bodyPr>
          <a:lstStyle/>
          <a:p>
            <a:pPr marL="0" lvl="0" indent="0" algn="l" rtl="0">
              <a:spcBef>
                <a:spcPts val="0"/>
              </a:spcBef>
              <a:spcAft>
                <a:spcPts val="0"/>
              </a:spcAft>
              <a:buNone/>
            </a:pPr>
            <a:endParaRPr/>
          </a:p>
        </p:txBody>
      </p:sp>
      <p:sp>
        <p:nvSpPr>
          <p:cNvPr id="110" name="Google Shape;110;p17"/>
          <p:cNvSpPr/>
          <p:nvPr/>
        </p:nvSpPr>
        <p:spPr>
          <a:xfrm>
            <a:off x="2939250" y="939100"/>
            <a:ext cx="964500" cy="964500"/>
          </a:xfrm>
          <a:prstGeom prst="ellipse">
            <a:avLst/>
          </a:prstGeom>
          <a:solidFill>
            <a:srgbClr val="D0E0E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b="1"/>
          </a:p>
        </p:txBody>
      </p:sp>
      <p:sp>
        <p:nvSpPr>
          <p:cNvPr id="111" name="Google Shape;111;p17"/>
          <p:cNvSpPr/>
          <p:nvPr/>
        </p:nvSpPr>
        <p:spPr>
          <a:xfrm>
            <a:off x="4242150" y="1627325"/>
            <a:ext cx="964500" cy="964500"/>
          </a:xfrm>
          <a:prstGeom prst="ellipse">
            <a:avLst/>
          </a:prstGeom>
          <a:solidFill>
            <a:srgbClr val="D0E0E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b="1"/>
          </a:p>
        </p:txBody>
      </p:sp>
      <p:cxnSp>
        <p:nvCxnSpPr>
          <p:cNvPr id="112" name="Google Shape;112;p17"/>
          <p:cNvCxnSpPr>
            <a:endCxn id="107" idx="1"/>
          </p:cNvCxnSpPr>
          <p:nvPr/>
        </p:nvCxnSpPr>
        <p:spPr>
          <a:xfrm flipH="1">
            <a:off x="3421500" y="1895400"/>
            <a:ext cx="25800" cy="1035900"/>
          </a:xfrm>
          <a:prstGeom prst="straightConnector1">
            <a:avLst/>
          </a:prstGeom>
          <a:noFill/>
          <a:ln w="38100" cap="flat" cmpd="sng">
            <a:solidFill>
              <a:srgbClr val="D0E0E3"/>
            </a:solidFill>
            <a:prstDash val="solid"/>
            <a:round/>
            <a:headEnd type="none" w="med" len="med"/>
            <a:tailEnd type="none" w="med" len="med"/>
          </a:ln>
        </p:spPr>
      </p:cxnSp>
      <p:cxnSp>
        <p:nvCxnSpPr>
          <p:cNvPr id="113" name="Google Shape;113;p17"/>
          <p:cNvCxnSpPr>
            <a:endCxn id="108" idx="1"/>
          </p:cNvCxnSpPr>
          <p:nvPr/>
        </p:nvCxnSpPr>
        <p:spPr>
          <a:xfrm flipH="1">
            <a:off x="4724400" y="2584800"/>
            <a:ext cx="12900" cy="346500"/>
          </a:xfrm>
          <a:prstGeom prst="straightConnector1">
            <a:avLst/>
          </a:prstGeom>
          <a:noFill/>
          <a:ln w="38100" cap="flat" cmpd="sng">
            <a:solidFill>
              <a:srgbClr val="D0E0E3"/>
            </a:solidFill>
            <a:prstDash val="solid"/>
            <a:round/>
            <a:headEnd type="none" w="med" len="med"/>
            <a:tailEnd type="none" w="med" len="med"/>
          </a:ln>
        </p:spPr>
      </p:cxnSp>
      <p:sp>
        <p:nvSpPr>
          <p:cNvPr id="114" name="Google Shape;114;p17"/>
          <p:cNvSpPr txBox="1"/>
          <p:nvPr/>
        </p:nvSpPr>
        <p:spPr>
          <a:xfrm>
            <a:off x="2733300" y="3442650"/>
            <a:ext cx="1376400" cy="384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t>Dec 2020</a:t>
            </a:r>
            <a:endParaRPr sz="1300" b="1"/>
          </a:p>
        </p:txBody>
      </p:sp>
      <p:sp>
        <p:nvSpPr>
          <p:cNvPr id="115" name="Google Shape;115;p17"/>
          <p:cNvSpPr txBox="1"/>
          <p:nvPr/>
        </p:nvSpPr>
        <p:spPr>
          <a:xfrm>
            <a:off x="4036200" y="3442650"/>
            <a:ext cx="1376400" cy="384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t>April 2021</a:t>
            </a:r>
            <a:endParaRPr sz="1300" b="1"/>
          </a:p>
        </p:txBody>
      </p:sp>
      <p:sp>
        <p:nvSpPr>
          <p:cNvPr id="116" name="Google Shape;116;p17"/>
          <p:cNvSpPr txBox="1"/>
          <p:nvPr/>
        </p:nvSpPr>
        <p:spPr>
          <a:xfrm>
            <a:off x="7208875" y="3442650"/>
            <a:ext cx="1376400" cy="384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t>April 2022</a:t>
            </a:r>
            <a:endParaRPr sz="1300" b="1"/>
          </a:p>
        </p:txBody>
      </p:sp>
      <p:sp>
        <p:nvSpPr>
          <p:cNvPr id="117" name="Google Shape;117;p17"/>
          <p:cNvSpPr/>
          <p:nvPr/>
        </p:nvSpPr>
        <p:spPr>
          <a:xfrm>
            <a:off x="464100" y="2937450"/>
            <a:ext cx="2957400" cy="330600"/>
          </a:xfrm>
          <a:prstGeom prst="rect">
            <a:avLst/>
          </a:prstGeom>
          <a:solidFill>
            <a:srgbClr val="3D85C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b="1">
                <a:solidFill>
                  <a:schemeClr val="lt1"/>
                </a:solidFill>
              </a:rPr>
              <a:t>Fiscaal jaar</a:t>
            </a:r>
            <a:endParaRPr b="1">
              <a:solidFill>
                <a:schemeClr val="lt1"/>
              </a:solidFill>
            </a:endParaRPr>
          </a:p>
        </p:txBody>
      </p:sp>
      <p:sp>
        <p:nvSpPr>
          <p:cNvPr id="118" name="Google Shape;118;p17"/>
          <p:cNvSpPr/>
          <p:nvPr/>
        </p:nvSpPr>
        <p:spPr>
          <a:xfrm>
            <a:off x="4716900" y="2937450"/>
            <a:ext cx="3180300" cy="330600"/>
          </a:xfrm>
          <a:prstGeom prst="rect">
            <a:avLst/>
          </a:prstGeom>
          <a:solidFill>
            <a:srgbClr val="B6D7A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sz="1600" b="1">
                <a:solidFill>
                  <a:schemeClr val="lt1"/>
                </a:solidFill>
              </a:rPr>
              <a:t>Voorspellingsperiode</a:t>
            </a:r>
            <a:endParaRPr sz="1600" b="1">
              <a:solidFill>
                <a:schemeClr val="lt1"/>
              </a:solidFill>
            </a:endParaRPr>
          </a:p>
        </p:txBody>
      </p:sp>
      <p:sp>
        <p:nvSpPr>
          <p:cNvPr id="119" name="Google Shape;119;p17"/>
          <p:cNvSpPr/>
          <p:nvPr/>
        </p:nvSpPr>
        <p:spPr>
          <a:xfrm>
            <a:off x="6151750" y="4002150"/>
            <a:ext cx="964500" cy="964500"/>
          </a:xfrm>
          <a:prstGeom prst="ellipse">
            <a:avLst/>
          </a:prstGeom>
          <a:solidFill>
            <a:srgbClr val="FFE59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b="1"/>
          </a:p>
        </p:txBody>
      </p:sp>
      <p:cxnSp>
        <p:nvCxnSpPr>
          <p:cNvPr id="120" name="Google Shape;120;p17"/>
          <p:cNvCxnSpPr>
            <a:endCxn id="119" idx="0"/>
          </p:cNvCxnSpPr>
          <p:nvPr/>
        </p:nvCxnSpPr>
        <p:spPr>
          <a:xfrm flipH="1">
            <a:off x="6634000" y="3268050"/>
            <a:ext cx="12900" cy="734100"/>
          </a:xfrm>
          <a:prstGeom prst="straightConnector1">
            <a:avLst/>
          </a:prstGeom>
          <a:noFill/>
          <a:ln w="38100" cap="flat" cmpd="sng">
            <a:solidFill>
              <a:srgbClr val="FFE599"/>
            </a:solidFill>
            <a:prstDash val="solid"/>
            <a:round/>
            <a:headEnd type="none" w="med" len="med"/>
            <a:tailEnd type="none" w="med" len="med"/>
          </a:ln>
        </p:spPr>
      </p:cxnSp>
      <p:sp>
        <p:nvSpPr>
          <p:cNvPr id="121" name="Google Shape;121;p17"/>
          <p:cNvSpPr txBox="1"/>
          <p:nvPr/>
        </p:nvSpPr>
        <p:spPr>
          <a:xfrm>
            <a:off x="6007000" y="4191900"/>
            <a:ext cx="1254000" cy="585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sz="1300" b="1"/>
              <a:t>Faillisse</a:t>
            </a:r>
            <a:endParaRPr sz="1300" b="1"/>
          </a:p>
          <a:p>
            <a:pPr marL="0" lvl="0" indent="0" algn="ctr" rtl="0">
              <a:spcBef>
                <a:spcPts val="0"/>
              </a:spcBef>
              <a:spcAft>
                <a:spcPts val="0"/>
              </a:spcAft>
              <a:buNone/>
            </a:pPr>
            <a:r>
              <a:rPr lang="nl" sz="1300" b="1"/>
              <a:t>-ment</a:t>
            </a:r>
            <a:endParaRPr sz="1300" b="1"/>
          </a:p>
        </p:txBody>
      </p:sp>
      <p:pic>
        <p:nvPicPr>
          <p:cNvPr id="122" name="Google Shape;122;p17"/>
          <p:cNvPicPr preferRelativeResize="0"/>
          <p:nvPr/>
        </p:nvPicPr>
        <p:blipFill>
          <a:blip r:embed="rId3">
            <a:alphaModFix/>
          </a:blip>
          <a:stretch>
            <a:fillRect/>
          </a:stretch>
        </p:blipFill>
        <p:spPr>
          <a:xfrm>
            <a:off x="1751481" y="3445925"/>
            <a:ext cx="382630" cy="403818"/>
          </a:xfrm>
          <a:prstGeom prst="rect">
            <a:avLst/>
          </a:prstGeom>
          <a:noFill/>
          <a:ln>
            <a:noFill/>
          </a:ln>
        </p:spPr>
      </p:pic>
      <p:sp>
        <p:nvSpPr>
          <p:cNvPr id="123" name="Google Shape;123;p17"/>
          <p:cNvSpPr txBox="1"/>
          <p:nvPr/>
        </p:nvSpPr>
        <p:spPr>
          <a:xfrm>
            <a:off x="7214181" y="4523790"/>
            <a:ext cx="343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B</a:t>
            </a:r>
            <a:endParaRPr b="1"/>
          </a:p>
        </p:txBody>
      </p:sp>
      <p:pic>
        <p:nvPicPr>
          <p:cNvPr id="124" name="Google Shape;124;p17"/>
          <p:cNvPicPr preferRelativeResize="0"/>
          <p:nvPr/>
        </p:nvPicPr>
        <p:blipFill>
          <a:blip r:embed="rId4">
            <a:alphaModFix/>
          </a:blip>
          <a:stretch>
            <a:fillRect/>
          </a:stretch>
        </p:blipFill>
        <p:spPr>
          <a:xfrm rot="-7412533">
            <a:off x="7142253" y="4458200"/>
            <a:ext cx="487705" cy="468850"/>
          </a:xfrm>
          <a:prstGeom prst="rect">
            <a:avLst/>
          </a:prstGeom>
          <a:noFill/>
          <a:ln>
            <a:noFill/>
          </a:ln>
        </p:spPr>
      </p:pic>
      <p:sp>
        <p:nvSpPr>
          <p:cNvPr id="125" name="Google Shape;125;p17"/>
          <p:cNvSpPr/>
          <p:nvPr/>
        </p:nvSpPr>
        <p:spPr>
          <a:xfrm>
            <a:off x="3421500" y="2942775"/>
            <a:ext cx="1302900" cy="339600"/>
          </a:xfrm>
          <a:prstGeom prst="rect">
            <a:avLst/>
          </a:prstGeom>
          <a:solidFill>
            <a:srgbClr val="B4A7D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b="1">
                <a:solidFill>
                  <a:schemeClr val="lt1"/>
                </a:solidFill>
              </a:rPr>
              <a:t>Indiening</a:t>
            </a:r>
            <a:endParaRPr b="1">
              <a:solidFill>
                <a:schemeClr val="lt1"/>
              </a:solidFill>
            </a:endParaRPr>
          </a:p>
        </p:txBody>
      </p:sp>
      <p:sp>
        <p:nvSpPr>
          <p:cNvPr id="126" name="Google Shape;126;p17"/>
          <p:cNvSpPr/>
          <p:nvPr/>
        </p:nvSpPr>
        <p:spPr>
          <a:xfrm>
            <a:off x="7442550" y="1627325"/>
            <a:ext cx="964500" cy="964500"/>
          </a:xfrm>
          <a:prstGeom prst="ellipse">
            <a:avLst/>
          </a:prstGeom>
          <a:solidFill>
            <a:srgbClr val="D0E0E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b="1"/>
          </a:p>
        </p:txBody>
      </p:sp>
      <p:cxnSp>
        <p:nvCxnSpPr>
          <p:cNvPr id="127" name="Google Shape;127;p17"/>
          <p:cNvCxnSpPr/>
          <p:nvPr/>
        </p:nvCxnSpPr>
        <p:spPr>
          <a:xfrm flipH="1">
            <a:off x="7924800" y="2584800"/>
            <a:ext cx="12900" cy="346500"/>
          </a:xfrm>
          <a:prstGeom prst="straightConnector1">
            <a:avLst/>
          </a:prstGeom>
          <a:noFill/>
          <a:ln w="38100" cap="flat" cmpd="sng">
            <a:solidFill>
              <a:srgbClr val="D0E0E3"/>
            </a:solidFill>
            <a:prstDash val="solid"/>
            <a:round/>
            <a:headEnd type="none" w="med" len="med"/>
            <a:tailEnd type="none" w="med" len="med"/>
          </a:ln>
        </p:spPr>
      </p:cxnSp>
      <p:sp>
        <p:nvSpPr>
          <p:cNvPr id="128" name="Google Shape;128;p17"/>
          <p:cNvSpPr txBox="1"/>
          <p:nvPr/>
        </p:nvSpPr>
        <p:spPr>
          <a:xfrm>
            <a:off x="3988050" y="1717025"/>
            <a:ext cx="1472700" cy="785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nl" sz="1300" b="1">
                <a:solidFill>
                  <a:schemeClr val="dk1"/>
                </a:solidFill>
              </a:rPr>
              <a:t>Moment </a:t>
            </a:r>
            <a:br>
              <a:rPr lang="nl" sz="1300" b="1">
                <a:solidFill>
                  <a:schemeClr val="dk1"/>
                </a:solidFill>
              </a:rPr>
            </a:br>
            <a:r>
              <a:rPr lang="nl" sz="1300" b="1">
                <a:solidFill>
                  <a:schemeClr val="dk1"/>
                </a:solidFill>
              </a:rPr>
              <a:t>van</a:t>
            </a:r>
            <a:br>
              <a:rPr lang="nl" sz="1300" b="1">
                <a:solidFill>
                  <a:schemeClr val="dk1"/>
                </a:solidFill>
              </a:rPr>
            </a:br>
            <a:r>
              <a:rPr lang="nl" sz="1300" b="1">
                <a:solidFill>
                  <a:schemeClr val="dk1"/>
                </a:solidFill>
              </a:rPr>
              <a:t>indiening</a:t>
            </a:r>
            <a:endParaRPr/>
          </a:p>
        </p:txBody>
      </p:sp>
      <p:sp>
        <p:nvSpPr>
          <p:cNvPr id="129" name="Google Shape;129;p17"/>
          <p:cNvSpPr txBox="1"/>
          <p:nvPr/>
        </p:nvSpPr>
        <p:spPr>
          <a:xfrm>
            <a:off x="2698050" y="1028800"/>
            <a:ext cx="1472700" cy="785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solidFill>
                  <a:schemeClr val="dk1"/>
                </a:solidFill>
              </a:rPr>
              <a:t>Einde</a:t>
            </a:r>
            <a:endParaRPr sz="1300" b="1">
              <a:solidFill>
                <a:schemeClr val="dk1"/>
              </a:solidFill>
            </a:endParaRPr>
          </a:p>
          <a:p>
            <a:pPr marL="0" lvl="0" indent="0" algn="ctr" rtl="0">
              <a:spcBef>
                <a:spcPts val="0"/>
              </a:spcBef>
              <a:spcAft>
                <a:spcPts val="0"/>
              </a:spcAft>
              <a:buNone/>
            </a:pPr>
            <a:r>
              <a:rPr lang="nl" sz="1300" b="1">
                <a:solidFill>
                  <a:schemeClr val="dk1"/>
                </a:solidFill>
              </a:rPr>
              <a:t>fiscaal</a:t>
            </a:r>
            <a:endParaRPr sz="1300" b="1">
              <a:solidFill>
                <a:schemeClr val="dk1"/>
              </a:solidFill>
            </a:endParaRPr>
          </a:p>
          <a:p>
            <a:pPr marL="0" lvl="0" indent="0" algn="ctr" rtl="0">
              <a:spcBef>
                <a:spcPts val="0"/>
              </a:spcBef>
              <a:spcAft>
                <a:spcPts val="0"/>
              </a:spcAft>
              <a:buNone/>
            </a:pPr>
            <a:r>
              <a:rPr lang="nl" sz="1300" b="1">
                <a:solidFill>
                  <a:schemeClr val="dk1"/>
                </a:solidFill>
              </a:rPr>
              <a:t>jaar</a:t>
            </a:r>
            <a:endParaRPr sz="1300" b="1">
              <a:solidFill>
                <a:schemeClr val="dk1"/>
              </a:solidFill>
            </a:endParaRPr>
          </a:p>
        </p:txBody>
      </p:sp>
      <p:sp>
        <p:nvSpPr>
          <p:cNvPr id="130" name="Google Shape;130;p17"/>
          <p:cNvSpPr txBox="1"/>
          <p:nvPr/>
        </p:nvSpPr>
        <p:spPr>
          <a:xfrm>
            <a:off x="7194900" y="1817075"/>
            <a:ext cx="1472700" cy="585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solidFill>
                  <a:schemeClr val="dk1"/>
                </a:solidFill>
              </a:rPr>
              <a:t>1 jaar na </a:t>
            </a:r>
            <a:endParaRPr sz="1300" b="1">
              <a:solidFill>
                <a:schemeClr val="dk1"/>
              </a:solidFill>
            </a:endParaRPr>
          </a:p>
          <a:p>
            <a:pPr marL="0" lvl="0" indent="0" algn="ctr" rtl="0">
              <a:spcBef>
                <a:spcPts val="0"/>
              </a:spcBef>
              <a:spcAft>
                <a:spcPts val="0"/>
              </a:spcAft>
              <a:buNone/>
            </a:pPr>
            <a:r>
              <a:rPr lang="nl" sz="1300" b="1">
                <a:solidFill>
                  <a:schemeClr val="dk1"/>
                </a:solidFill>
              </a:rPr>
              <a:t>indiening</a:t>
            </a:r>
            <a:endParaRPr sz="1300" b="1">
              <a:solidFill>
                <a:schemeClr val="dk1"/>
              </a:solidFill>
            </a:endParaRPr>
          </a:p>
        </p:txBody>
      </p:sp>
      <p:cxnSp>
        <p:nvCxnSpPr>
          <p:cNvPr id="131" name="Google Shape;131;p17"/>
          <p:cNvCxnSpPr/>
          <p:nvPr/>
        </p:nvCxnSpPr>
        <p:spPr>
          <a:xfrm>
            <a:off x="1942796" y="3925943"/>
            <a:ext cx="295200" cy="321600"/>
          </a:xfrm>
          <a:prstGeom prst="straightConnector1">
            <a:avLst/>
          </a:prstGeom>
          <a:noFill/>
          <a:ln w="19050" cap="flat" cmpd="sng">
            <a:solidFill>
              <a:schemeClr val="dk2"/>
            </a:solidFill>
            <a:prstDash val="solid"/>
            <a:round/>
            <a:headEnd type="none" w="med" len="med"/>
            <a:tailEnd type="triangle" w="med" len="med"/>
          </a:ln>
        </p:spPr>
      </p:cxnSp>
      <p:cxnSp>
        <p:nvCxnSpPr>
          <p:cNvPr id="132" name="Google Shape;132;p17"/>
          <p:cNvCxnSpPr/>
          <p:nvPr/>
        </p:nvCxnSpPr>
        <p:spPr>
          <a:xfrm flipH="1">
            <a:off x="1733996" y="3925943"/>
            <a:ext cx="208800" cy="321600"/>
          </a:xfrm>
          <a:prstGeom prst="straightConnector1">
            <a:avLst/>
          </a:prstGeom>
          <a:noFill/>
          <a:ln w="19050" cap="flat" cmpd="sng">
            <a:solidFill>
              <a:schemeClr val="dk2"/>
            </a:solidFill>
            <a:prstDash val="solid"/>
            <a:round/>
            <a:headEnd type="none" w="med" len="med"/>
            <a:tailEnd type="triangle" w="med" len="med"/>
          </a:ln>
        </p:spPr>
      </p:cxnSp>
      <p:sp>
        <p:nvSpPr>
          <p:cNvPr id="133" name="Google Shape;133;p17"/>
          <p:cNvSpPr txBox="1">
            <a:spLocks noGrp="1"/>
          </p:cNvSpPr>
          <p:nvPr>
            <p:ph type="title"/>
          </p:nvPr>
        </p:nvSpPr>
        <p:spPr>
          <a:xfrm>
            <a:off x="175250" y="366400"/>
            <a:ext cx="3246300" cy="572700"/>
          </a:xfrm>
          <a:prstGeom prst="rect">
            <a:avLst/>
          </a:prstGeom>
        </p:spPr>
        <p:txBody>
          <a:bodyPr spcFirstLastPara="1" wrap="square" lIns="91425" tIns="91425" rIns="91425" bIns="91425" anchor="t" anchorCtr="0">
            <a:normAutofit fontScale="90000"/>
          </a:bodyPr>
          <a:lstStyle/>
          <a:p>
            <a:pPr marL="0" lvl="0" indent="0" algn="l" rtl="0">
              <a:lnSpc>
                <a:spcPct val="90000"/>
              </a:lnSpc>
              <a:spcBef>
                <a:spcPts val="0"/>
              </a:spcBef>
              <a:spcAft>
                <a:spcPts val="0"/>
              </a:spcAft>
              <a:buNone/>
            </a:pPr>
            <a:r>
              <a:rPr lang="nl" b="1">
                <a:solidFill>
                  <a:srgbClr val="1E64C8"/>
                </a:solidFill>
              </a:rPr>
              <a:t>1. Voorspelling van faillissementen</a:t>
            </a:r>
            <a:endParaRPr b="1">
              <a:solidFill>
                <a:srgbClr val="1E64C8"/>
              </a:solidFill>
            </a:endParaRPr>
          </a:p>
          <a:p>
            <a:pPr marL="0" lvl="0" indent="0" algn="l" rtl="0">
              <a:lnSpc>
                <a:spcPct val="90000"/>
              </a:lnSpc>
              <a:spcBef>
                <a:spcPts val="0"/>
              </a:spcBef>
              <a:spcAft>
                <a:spcPts val="0"/>
              </a:spcAft>
              <a:buNone/>
            </a:pPr>
            <a:r>
              <a:rPr lang="nl" b="1">
                <a:solidFill>
                  <a:srgbClr val="1E64C8"/>
                </a:solidFill>
              </a:rPr>
              <a:t>op basis van AI</a:t>
            </a:r>
            <a:endParaRPr b="1">
              <a:solidFill>
                <a:srgbClr val="1E64C8"/>
              </a:solidFill>
            </a:endParaRPr>
          </a:p>
        </p:txBody>
      </p:sp>
      <p:sp>
        <p:nvSpPr>
          <p:cNvPr id="134" name="Google Shape;134;p17"/>
          <p:cNvSpPr/>
          <p:nvPr/>
        </p:nvSpPr>
        <p:spPr>
          <a:xfrm>
            <a:off x="1378500" y="4358413"/>
            <a:ext cx="623376" cy="424818"/>
          </a:xfrm>
          <a:prstGeom prst="flowChartMultidocument">
            <a:avLst/>
          </a:prstGeom>
          <a:solidFill>
            <a:srgbClr val="FFFFFF"/>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1000" b="1">
                <a:solidFill>
                  <a:schemeClr val="dk1"/>
                </a:solidFill>
              </a:rPr>
              <a:t>12345</a:t>
            </a:r>
            <a:endParaRPr sz="1000" b="1">
              <a:solidFill>
                <a:schemeClr val="dk1"/>
              </a:solidFill>
            </a:endParaRPr>
          </a:p>
        </p:txBody>
      </p:sp>
      <p:sp>
        <p:nvSpPr>
          <p:cNvPr id="135" name="Google Shape;135;p17"/>
          <p:cNvSpPr/>
          <p:nvPr/>
        </p:nvSpPr>
        <p:spPr>
          <a:xfrm>
            <a:off x="2138838" y="4372825"/>
            <a:ext cx="487800" cy="396000"/>
          </a:xfrm>
          <a:prstGeom prst="wedgeEllipseCallout">
            <a:avLst>
              <a:gd name="adj1" fmla="val -20833"/>
              <a:gd name="adj2" fmla="val 62500"/>
            </a:avLst>
          </a:prstGeom>
          <a:solidFill>
            <a:srgbClr val="FFFFFF"/>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36" name="Google Shape;136;p17"/>
          <p:cNvSpPr txBox="1"/>
          <p:nvPr/>
        </p:nvSpPr>
        <p:spPr>
          <a:xfrm>
            <a:off x="2138838" y="4393825"/>
            <a:ext cx="7269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1100" b="1">
                <a:solidFill>
                  <a:schemeClr val="dk1"/>
                </a:solidFill>
              </a:rPr>
              <a:t>Text</a:t>
            </a:r>
            <a:endParaRPr sz="1100" b="1">
              <a:solidFill>
                <a:schemeClr val="dk1"/>
              </a:solidFill>
            </a:endParaRPr>
          </a:p>
        </p:txBody>
      </p:sp>
      <p:cxnSp>
        <p:nvCxnSpPr>
          <p:cNvPr id="137" name="Google Shape;137;p17"/>
          <p:cNvCxnSpPr/>
          <p:nvPr/>
        </p:nvCxnSpPr>
        <p:spPr>
          <a:xfrm>
            <a:off x="3078925" y="4701200"/>
            <a:ext cx="2678100" cy="600"/>
          </a:xfrm>
          <a:prstGeom prst="straightConnector1">
            <a:avLst/>
          </a:prstGeom>
          <a:noFill/>
          <a:ln w="28575" cap="flat" cmpd="sng">
            <a:solidFill>
              <a:srgbClr val="674EA7"/>
            </a:solidFill>
            <a:prstDash val="solid"/>
            <a:round/>
            <a:headEnd type="none" w="med" len="med"/>
            <a:tailEnd type="triangle" w="med" len="med"/>
          </a:ln>
        </p:spPr>
      </p:cxnSp>
      <p:pic>
        <p:nvPicPr>
          <p:cNvPr id="138" name="Google Shape;138;p17"/>
          <p:cNvPicPr preferRelativeResize="0"/>
          <p:nvPr/>
        </p:nvPicPr>
        <p:blipFill>
          <a:blip r:embed="rId5">
            <a:alphaModFix/>
          </a:blip>
          <a:stretch>
            <a:fillRect/>
          </a:stretch>
        </p:blipFill>
        <p:spPr>
          <a:xfrm>
            <a:off x="4005139" y="4012986"/>
            <a:ext cx="623375" cy="6233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311700" y="292625"/>
            <a:ext cx="8520600" cy="572700"/>
          </a:xfrm>
          <a:prstGeom prst="rect">
            <a:avLst/>
          </a:prstGeom>
        </p:spPr>
        <p:txBody>
          <a:bodyPr spcFirstLastPara="1" wrap="square" lIns="91425" tIns="91425" rIns="91425" bIns="91425" anchor="t" anchorCtr="0">
            <a:normAutofit/>
          </a:bodyPr>
          <a:lstStyle/>
          <a:p>
            <a:pPr marL="0" lvl="0" indent="0" algn="ctr" rtl="0">
              <a:lnSpc>
                <a:spcPct val="90000"/>
              </a:lnSpc>
              <a:spcBef>
                <a:spcPts val="0"/>
              </a:spcBef>
              <a:spcAft>
                <a:spcPts val="0"/>
              </a:spcAft>
              <a:buNone/>
            </a:pPr>
            <a:r>
              <a:rPr lang="nl" sz="2820" b="1">
                <a:solidFill>
                  <a:srgbClr val="1E64C8"/>
                </a:solidFill>
              </a:rPr>
              <a:t>Verzamelen van data</a:t>
            </a:r>
            <a:endParaRPr/>
          </a:p>
        </p:txBody>
      </p:sp>
      <p:sp>
        <p:nvSpPr>
          <p:cNvPr id="144" name="Google Shape;144;p18"/>
          <p:cNvSpPr txBox="1"/>
          <p:nvPr/>
        </p:nvSpPr>
        <p:spPr>
          <a:xfrm>
            <a:off x="-1543237" y="1178875"/>
            <a:ext cx="5786400" cy="538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2300" b="1"/>
              <a:t>JRR</a:t>
            </a:r>
            <a:endParaRPr sz="2300" b="1"/>
          </a:p>
        </p:txBody>
      </p:sp>
      <p:pic>
        <p:nvPicPr>
          <p:cNvPr id="145" name="Google Shape;145;p18"/>
          <p:cNvPicPr preferRelativeResize="0"/>
          <p:nvPr/>
        </p:nvPicPr>
        <p:blipFill>
          <a:blip r:embed="rId3">
            <a:alphaModFix/>
          </a:blip>
          <a:stretch>
            <a:fillRect/>
          </a:stretch>
        </p:blipFill>
        <p:spPr>
          <a:xfrm>
            <a:off x="894193" y="1632361"/>
            <a:ext cx="822775" cy="822775"/>
          </a:xfrm>
          <a:prstGeom prst="rect">
            <a:avLst/>
          </a:prstGeom>
          <a:noFill/>
          <a:ln>
            <a:noFill/>
          </a:ln>
        </p:spPr>
      </p:pic>
      <p:sp>
        <p:nvSpPr>
          <p:cNvPr id="146" name="Google Shape;146;p18"/>
          <p:cNvSpPr/>
          <p:nvPr/>
        </p:nvSpPr>
        <p:spPr>
          <a:xfrm>
            <a:off x="501875" y="1070700"/>
            <a:ext cx="1696200" cy="15846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7" name="Google Shape;147;p18"/>
          <p:cNvSpPr txBox="1"/>
          <p:nvPr/>
        </p:nvSpPr>
        <p:spPr>
          <a:xfrm>
            <a:off x="2344206" y="1640390"/>
            <a:ext cx="343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B</a:t>
            </a:r>
            <a:endParaRPr b="1"/>
          </a:p>
        </p:txBody>
      </p:sp>
      <p:pic>
        <p:nvPicPr>
          <p:cNvPr id="148" name="Google Shape;148;p18"/>
          <p:cNvPicPr preferRelativeResize="0"/>
          <p:nvPr/>
        </p:nvPicPr>
        <p:blipFill>
          <a:blip r:embed="rId4">
            <a:alphaModFix/>
          </a:blip>
          <a:stretch>
            <a:fillRect/>
          </a:stretch>
        </p:blipFill>
        <p:spPr>
          <a:xfrm rot="-7412533">
            <a:off x="2272278" y="1574800"/>
            <a:ext cx="487705" cy="468850"/>
          </a:xfrm>
          <a:prstGeom prst="rect">
            <a:avLst/>
          </a:prstGeom>
          <a:noFill/>
          <a:ln>
            <a:noFill/>
          </a:ln>
        </p:spPr>
      </p:pic>
      <p:pic>
        <p:nvPicPr>
          <p:cNvPr id="149" name="Google Shape;149;p18"/>
          <p:cNvPicPr preferRelativeResize="0"/>
          <p:nvPr/>
        </p:nvPicPr>
        <p:blipFill>
          <a:blip r:embed="rId5">
            <a:alphaModFix amt="57000"/>
          </a:blip>
          <a:stretch>
            <a:fillRect/>
          </a:stretch>
        </p:blipFill>
        <p:spPr>
          <a:xfrm>
            <a:off x="4059196" y="1045575"/>
            <a:ext cx="1532115" cy="1634851"/>
          </a:xfrm>
          <a:prstGeom prst="rect">
            <a:avLst/>
          </a:prstGeom>
          <a:noFill/>
          <a:ln>
            <a:noFill/>
          </a:ln>
        </p:spPr>
      </p:pic>
      <p:sp>
        <p:nvSpPr>
          <p:cNvPr id="150" name="Google Shape;150;p18"/>
          <p:cNvSpPr txBox="1"/>
          <p:nvPr/>
        </p:nvSpPr>
        <p:spPr>
          <a:xfrm>
            <a:off x="4011650" y="1244432"/>
            <a:ext cx="1696200" cy="735300"/>
          </a:xfrm>
          <a:prstGeom prst="rect">
            <a:avLst/>
          </a:prstGeom>
          <a:noFill/>
          <a:ln>
            <a:noFill/>
          </a:ln>
        </p:spPr>
        <p:txBody>
          <a:bodyPr spcFirstLastPara="1" wrap="square" lIns="91425" tIns="91425" rIns="91425" bIns="91425" anchor="t" anchorCtr="0">
            <a:normAutofit fontScale="85000" lnSpcReduction="20000"/>
          </a:bodyPr>
          <a:lstStyle/>
          <a:p>
            <a:pPr marL="0" lvl="0" indent="0" algn="ctr" rtl="0">
              <a:lnSpc>
                <a:spcPct val="90000"/>
              </a:lnSpc>
              <a:spcBef>
                <a:spcPts val="0"/>
              </a:spcBef>
              <a:spcAft>
                <a:spcPts val="0"/>
              </a:spcAft>
              <a:buNone/>
            </a:pPr>
            <a:r>
              <a:rPr lang="nl" sz="2800" b="1">
                <a:solidFill>
                  <a:srgbClr val="674EA7"/>
                </a:solidFill>
              </a:rPr>
              <a:t>NBB</a:t>
            </a:r>
            <a:endParaRPr sz="2800" b="1">
              <a:solidFill>
                <a:srgbClr val="674EA7"/>
              </a:solidFill>
            </a:endParaRPr>
          </a:p>
          <a:p>
            <a:pPr marL="0" lvl="0" indent="0" algn="ctr" rtl="0">
              <a:lnSpc>
                <a:spcPct val="90000"/>
              </a:lnSpc>
              <a:spcBef>
                <a:spcPts val="0"/>
              </a:spcBef>
              <a:spcAft>
                <a:spcPts val="0"/>
              </a:spcAft>
              <a:buNone/>
            </a:pPr>
            <a:r>
              <a:rPr lang="nl" sz="2800" b="1">
                <a:solidFill>
                  <a:srgbClr val="674EA7"/>
                </a:solidFill>
              </a:rPr>
              <a:t>Dataset</a:t>
            </a:r>
            <a:endParaRPr sz="2800" b="1">
              <a:solidFill>
                <a:srgbClr val="674EA7"/>
              </a:solidFill>
            </a:endParaRPr>
          </a:p>
        </p:txBody>
      </p:sp>
      <p:pic>
        <p:nvPicPr>
          <p:cNvPr id="151" name="Google Shape;151;p18"/>
          <p:cNvPicPr preferRelativeResize="0"/>
          <p:nvPr/>
        </p:nvPicPr>
        <p:blipFill>
          <a:blip r:embed="rId3">
            <a:alphaModFix/>
          </a:blip>
          <a:stretch>
            <a:fillRect/>
          </a:stretch>
        </p:blipFill>
        <p:spPr>
          <a:xfrm>
            <a:off x="4582225" y="2057584"/>
            <a:ext cx="447496" cy="499409"/>
          </a:xfrm>
          <a:prstGeom prst="rect">
            <a:avLst/>
          </a:prstGeom>
          <a:noFill/>
          <a:ln>
            <a:noFill/>
          </a:ln>
        </p:spPr>
      </p:pic>
      <p:cxnSp>
        <p:nvCxnSpPr>
          <p:cNvPr id="152" name="Google Shape;152;p18"/>
          <p:cNvCxnSpPr/>
          <p:nvPr/>
        </p:nvCxnSpPr>
        <p:spPr>
          <a:xfrm>
            <a:off x="2674775" y="2311450"/>
            <a:ext cx="1060500" cy="12300"/>
          </a:xfrm>
          <a:prstGeom prst="straightConnector1">
            <a:avLst/>
          </a:prstGeom>
          <a:noFill/>
          <a:ln w="28575" cap="flat" cmpd="sng">
            <a:solidFill>
              <a:srgbClr val="674EA7"/>
            </a:solidFill>
            <a:prstDash val="solid"/>
            <a:round/>
            <a:headEnd type="none" w="med" len="med"/>
            <a:tailEnd type="triangl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9"/>
          <p:cNvSpPr txBox="1"/>
          <p:nvPr/>
        </p:nvSpPr>
        <p:spPr>
          <a:xfrm>
            <a:off x="-1575050" y="3160800"/>
            <a:ext cx="5786400" cy="538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2300" b="1"/>
              <a:t>Form 10-K</a:t>
            </a:r>
            <a:endParaRPr sz="2300" b="1"/>
          </a:p>
        </p:txBody>
      </p:sp>
      <p:pic>
        <p:nvPicPr>
          <p:cNvPr id="158" name="Google Shape;158;p19"/>
          <p:cNvPicPr preferRelativeResize="0"/>
          <p:nvPr/>
        </p:nvPicPr>
        <p:blipFill>
          <a:blip r:embed="rId3">
            <a:alphaModFix/>
          </a:blip>
          <a:stretch>
            <a:fillRect/>
          </a:stretch>
        </p:blipFill>
        <p:spPr>
          <a:xfrm>
            <a:off x="862381" y="3614286"/>
            <a:ext cx="822775" cy="822775"/>
          </a:xfrm>
          <a:prstGeom prst="rect">
            <a:avLst/>
          </a:prstGeom>
          <a:noFill/>
          <a:ln>
            <a:noFill/>
          </a:ln>
        </p:spPr>
      </p:pic>
      <p:sp>
        <p:nvSpPr>
          <p:cNvPr id="159" name="Google Shape;159;p19"/>
          <p:cNvSpPr/>
          <p:nvPr/>
        </p:nvSpPr>
        <p:spPr>
          <a:xfrm>
            <a:off x="470050" y="3052625"/>
            <a:ext cx="1696200" cy="15846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0" name="Google Shape;160;p19"/>
          <p:cNvSpPr txBox="1"/>
          <p:nvPr/>
        </p:nvSpPr>
        <p:spPr>
          <a:xfrm>
            <a:off x="2255481" y="3622315"/>
            <a:ext cx="343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B</a:t>
            </a:r>
            <a:endParaRPr b="1"/>
          </a:p>
        </p:txBody>
      </p:sp>
      <p:pic>
        <p:nvPicPr>
          <p:cNvPr id="161" name="Google Shape;161;p19"/>
          <p:cNvPicPr preferRelativeResize="0"/>
          <p:nvPr/>
        </p:nvPicPr>
        <p:blipFill>
          <a:blip r:embed="rId4">
            <a:alphaModFix/>
          </a:blip>
          <a:stretch>
            <a:fillRect/>
          </a:stretch>
        </p:blipFill>
        <p:spPr>
          <a:xfrm rot="-7412533">
            <a:off x="2183553" y="3556725"/>
            <a:ext cx="487705" cy="468850"/>
          </a:xfrm>
          <a:prstGeom prst="rect">
            <a:avLst/>
          </a:prstGeom>
          <a:noFill/>
          <a:ln>
            <a:noFill/>
          </a:ln>
        </p:spPr>
      </p:pic>
      <p:pic>
        <p:nvPicPr>
          <p:cNvPr id="162" name="Google Shape;162;p19"/>
          <p:cNvPicPr preferRelativeResize="0"/>
          <p:nvPr/>
        </p:nvPicPr>
        <p:blipFill>
          <a:blip r:embed="rId5">
            <a:alphaModFix amt="57000"/>
          </a:blip>
          <a:stretch>
            <a:fillRect/>
          </a:stretch>
        </p:blipFill>
        <p:spPr>
          <a:xfrm>
            <a:off x="3982996" y="3103700"/>
            <a:ext cx="1532115" cy="1634851"/>
          </a:xfrm>
          <a:prstGeom prst="rect">
            <a:avLst/>
          </a:prstGeom>
          <a:noFill/>
          <a:ln>
            <a:noFill/>
          </a:ln>
        </p:spPr>
      </p:pic>
      <p:sp>
        <p:nvSpPr>
          <p:cNvPr id="163" name="Google Shape;163;p19"/>
          <p:cNvSpPr txBox="1"/>
          <p:nvPr/>
        </p:nvSpPr>
        <p:spPr>
          <a:xfrm>
            <a:off x="3935450" y="3302557"/>
            <a:ext cx="1696200" cy="735300"/>
          </a:xfrm>
          <a:prstGeom prst="rect">
            <a:avLst/>
          </a:prstGeom>
          <a:noFill/>
          <a:ln>
            <a:noFill/>
          </a:ln>
        </p:spPr>
        <p:txBody>
          <a:bodyPr spcFirstLastPara="1" wrap="square" lIns="91425" tIns="91425" rIns="91425" bIns="91425" anchor="t" anchorCtr="0">
            <a:normAutofit fontScale="85000" lnSpcReduction="20000"/>
          </a:bodyPr>
          <a:lstStyle/>
          <a:p>
            <a:pPr marL="0" lvl="0" indent="0" algn="ctr" rtl="0">
              <a:lnSpc>
                <a:spcPct val="90000"/>
              </a:lnSpc>
              <a:spcBef>
                <a:spcPts val="0"/>
              </a:spcBef>
              <a:spcAft>
                <a:spcPts val="0"/>
              </a:spcAft>
              <a:buNone/>
            </a:pPr>
            <a:r>
              <a:rPr lang="nl" sz="2800" b="1">
                <a:solidFill>
                  <a:srgbClr val="674EA7"/>
                </a:solidFill>
              </a:rPr>
              <a:t>ECL</a:t>
            </a:r>
            <a:endParaRPr sz="2800" b="1">
              <a:solidFill>
                <a:srgbClr val="674EA7"/>
              </a:solidFill>
            </a:endParaRPr>
          </a:p>
          <a:p>
            <a:pPr marL="0" lvl="0" indent="0" algn="ctr" rtl="0">
              <a:lnSpc>
                <a:spcPct val="90000"/>
              </a:lnSpc>
              <a:spcBef>
                <a:spcPts val="0"/>
              </a:spcBef>
              <a:spcAft>
                <a:spcPts val="0"/>
              </a:spcAft>
              <a:buNone/>
            </a:pPr>
            <a:r>
              <a:rPr lang="nl" sz="2800" b="1">
                <a:solidFill>
                  <a:srgbClr val="674EA7"/>
                </a:solidFill>
              </a:rPr>
              <a:t>Dataset</a:t>
            </a:r>
            <a:endParaRPr sz="2800" b="1">
              <a:solidFill>
                <a:srgbClr val="674EA7"/>
              </a:solidFill>
            </a:endParaRPr>
          </a:p>
        </p:txBody>
      </p:sp>
      <p:pic>
        <p:nvPicPr>
          <p:cNvPr id="164" name="Google Shape;164;p19"/>
          <p:cNvPicPr preferRelativeResize="0"/>
          <p:nvPr/>
        </p:nvPicPr>
        <p:blipFill>
          <a:blip r:embed="rId3">
            <a:alphaModFix/>
          </a:blip>
          <a:stretch>
            <a:fillRect/>
          </a:stretch>
        </p:blipFill>
        <p:spPr>
          <a:xfrm>
            <a:off x="4506025" y="4115709"/>
            <a:ext cx="447496" cy="499409"/>
          </a:xfrm>
          <a:prstGeom prst="rect">
            <a:avLst/>
          </a:prstGeom>
          <a:noFill/>
          <a:ln>
            <a:noFill/>
          </a:ln>
        </p:spPr>
      </p:pic>
      <p:sp>
        <p:nvSpPr>
          <p:cNvPr id="165" name="Google Shape;165;p19"/>
          <p:cNvSpPr txBox="1">
            <a:spLocks noGrp="1"/>
          </p:cNvSpPr>
          <p:nvPr>
            <p:ph type="title"/>
          </p:nvPr>
        </p:nvSpPr>
        <p:spPr>
          <a:xfrm>
            <a:off x="311700" y="292625"/>
            <a:ext cx="8520600" cy="572700"/>
          </a:xfrm>
          <a:prstGeom prst="rect">
            <a:avLst/>
          </a:prstGeom>
        </p:spPr>
        <p:txBody>
          <a:bodyPr spcFirstLastPara="1" wrap="square" lIns="91425" tIns="91425" rIns="91425" bIns="91425" anchor="t" anchorCtr="0">
            <a:normAutofit/>
          </a:bodyPr>
          <a:lstStyle/>
          <a:p>
            <a:pPr marL="0" lvl="0" indent="0" algn="ctr" rtl="0">
              <a:lnSpc>
                <a:spcPct val="90000"/>
              </a:lnSpc>
              <a:spcBef>
                <a:spcPts val="0"/>
              </a:spcBef>
              <a:spcAft>
                <a:spcPts val="0"/>
              </a:spcAft>
              <a:buNone/>
            </a:pPr>
            <a:r>
              <a:rPr lang="nl" sz="2820" b="1">
                <a:solidFill>
                  <a:srgbClr val="1E64C8"/>
                </a:solidFill>
              </a:rPr>
              <a:t>Verzamelen van data</a:t>
            </a:r>
            <a:endParaRPr/>
          </a:p>
        </p:txBody>
      </p:sp>
      <p:cxnSp>
        <p:nvCxnSpPr>
          <p:cNvPr id="166" name="Google Shape;166;p19"/>
          <p:cNvCxnSpPr/>
          <p:nvPr/>
        </p:nvCxnSpPr>
        <p:spPr>
          <a:xfrm>
            <a:off x="2598575" y="4292650"/>
            <a:ext cx="1060500" cy="12300"/>
          </a:xfrm>
          <a:prstGeom prst="straightConnector1">
            <a:avLst/>
          </a:prstGeom>
          <a:noFill/>
          <a:ln w="28575" cap="flat" cmpd="sng">
            <a:solidFill>
              <a:srgbClr val="674EA7"/>
            </a:solidFill>
            <a:prstDash val="solid"/>
            <a:round/>
            <a:headEnd type="none" w="med" len="med"/>
            <a:tailEnd type="triangle" w="med" len="med"/>
          </a:ln>
        </p:spPr>
      </p:cxnSp>
      <p:cxnSp>
        <p:nvCxnSpPr>
          <p:cNvPr id="167" name="Google Shape;167;p19"/>
          <p:cNvCxnSpPr/>
          <p:nvPr/>
        </p:nvCxnSpPr>
        <p:spPr>
          <a:xfrm>
            <a:off x="5722775" y="4292650"/>
            <a:ext cx="1060500" cy="12300"/>
          </a:xfrm>
          <a:prstGeom prst="straightConnector1">
            <a:avLst/>
          </a:prstGeom>
          <a:noFill/>
          <a:ln w="28575" cap="flat" cmpd="sng">
            <a:solidFill>
              <a:srgbClr val="674EA7"/>
            </a:solidFill>
            <a:prstDash val="solid"/>
            <a:round/>
            <a:headEnd type="none" w="med" len="med"/>
            <a:tailEnd type="triangle" w="med" len="med"/>
          </a:ln>
        </p:spPr>
      </p:cxnSp>
      <p:pic>
        <p:nvPicPr>
          <p:cNvPr id="168" name="Google Shape;168;p19"/>
          <p:cNvPicPr preferRelativeResize="0"/>
          <p:nvPr/>
        </p:nvPicPr>
        <p:blipFill>
          <a:blip r:embed="rId6">
            <a:alphaModFix/>
          </a:blip>
          <a:stretch>
            <a:fillRect/>
          </a:stretch>
        </p:blipFill>
        <p:spPr>
          <a:xfrm>
            <a:off x="7231850" y="3429047"/>
            <a:ext cx="1375575" cy="1375575"/>
          </a:xfrm>
          <a:prstGeom prst="rect">
            <a:avLst/>
          </a:prstGeom>
          <a:noFill/>
          <a:ln>
            <a:noFill/>
          </a:ln>
        </p:spPr>
      </p:pic>
      <p:sp>
        <p:nvSpPr>
          <p:cNvPr id="169" name="Google Shape;169;p19"/>
          <p:cNvSpPr txBox="1"/>
          <p:nvPr/>
        </p:nvSpPr>
        <p:spPr>
          <a:xfrm>
            <a:off x="-1543237" y="1178875"/>
            <a:ext cx="5786400" cy="5388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2300" b="1"/>
              <a:t>JRR</a:t>
            </a:r>
            <a:endParaRPr sz="2300" b="1"/>
          </a:p>
        </p:txBody>
      </p:sp>
      <p:pic>
        <p:nvPicPr>
          <p:cNvPr id="170" name="Google Shape;170;p19"/>
          <p:cNvPicPr preferRelativeResize="0"/>
          <p:nvPr/>
        </p:nvPicPr>
        <p:blipFill>
          <a:blip r:embed="rId3">
            <a:alphaModFix/>
          </a:blip>
          <a:stretch>
            <a:fillRect/>
          </a:stretch>
        </p:blipFill>
        <p:spPr>
          <a:xfrm>
            <a:off x="894193" y="1632361"/>
            <a:ext cx="822775" cy="822775"/>
          </a:xfrm>
          <a:prstGeom prst="rect">
            <a:avLst/>
          </a:prstGeom>
          <a:noFill/>
          <a:ln>
            <a:noFill/>
          </a:ln>
        </p:spPr>
      </p:pic>
      <p:sp>
        <p:nvSpPr>
          <p:cNvPr id="171" name="Google Shape;171;p19"/>
          <p:cNvSpPr/>
          <p:nvPr/>
        </p:nvSpPr>
        <p:spPr>
          <a:xfrm>
            <a:off x="501875" y="1070700"/>
            <a:ext cx="1696200" cy="15846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2" name="Google Shape;172;p19"/>
          <p:cNvSpPr txBox="1"/>
          <p:nvPr/>
        </p:nvSpPr>
        <p:spPr>
          <a:xfrm>
            <a:off x="2344206" y="1640390"/>
            <a:ext cx="343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b="1"/>
              <a:t>B</a:t>
            </a:r>
            <a:endParaRPr b="1"/>
          </a:p>
        </p:txBody>
      </p:sp>
      <p:pic>
        <p:nvPicPr>
          <p:cNvPr id="173" name="Google Shape;173;p19"/>
          <p:cNvPicPr preferRelativeResize="0"/>
          <p:nvPr/>
        </p:nvPicPr>
        <p:blipFill>
          <a:blip r:embed="rId4">
            <a:alphaModFix/>
          </a:blip>
          <a:stretch>
            <a:fillRect/>
          </a:stretch>
        </p:blipFill>
        <p:spPr>
          <a:xfrm rot="-7412533">
            <a:off x="2272278" y="1574800"/>
            <a:ext cx="487705" cy="468850"/>
          </a:xfrm>
          <a:prstGeom prst="rect">
            <a:avLst/>
          </a:prstGeom>
          <a:noFill/>
          <a:ln>
            <a:noFill/>
          </a:ln>
        </p:spPr>
      </p:pic>
      <p:pic>
        <p:nvPicPr>
          <p:cNvPr id="174" name="Google Shape;174;p19"/>
          <p:cNvPicPr preferRelativeResize="0"/>
          <p:nvPr/>
        </p:nvPicPr>
        <p:blipFill>
          <a:blip r:embed="rId5">
            <a:alphaModFix amt="57000"/>
          </a:blip>
          <a:stretch>
            <a:fillRect/>
          </a:stretch>
        </p:blipFill>
        <p:spPr>
          <a:xfrm>
            <a:off x="4059196" y="1045575"/>
            <a:ext cx="1532115" cy="1634851"/>
          </a:xfrm>
          <a:prstGeom prst="rect">
            <a:avLst/>
          </a:prstGeom>
          <a:noFill/>
          <a:ln>
            <a:noFill/>
          </a:ln>
        </p:spPr>
      </p:pic>
      <p:sp>
        <p:nvSpPr>
          <p:cNvPr id="175" name="Google Shape;175;p19"/>
          <p:cNvSpPr txBox="1"/>
          <p:nvPr/>
        </p:nvSpPr>
        <p:spPr>
          <a:xfrm>
            <a:off x="4011650" y="1244432"/>
            <a:ext cx="1696200" cy="735300"/>
          </a:xfrm>
          <a:prstGeom prst="rect">
            <a:avLst/>
          </a:prstGeom>
          <a:noFill/>
          <a:ln>
            <a:noFill/>
          </a:ln>
        </p:spPr>
        <p:txBody>
          <a:bodyPr spcFirstLastPara="1" wrap="square" lIns="91425" tIns="91425" rIns="91425" bIns="91425" anchor="t" anchorCtr="0">
            <a:normAutofit fontScale="85000" lnSpcReduction="20000"/>
          </a:bodyPr>
          <a:lstStyle/>
          <a:p>
            <a:pPr marL="0" lvl="0" indent="0" algn="ctr" rtl="0">
              <a:lnSpc>
                <a:spcPct val="90000"/>
              </a:lnSpc>
              <a:spcBef>
                <a:spcPts val="0"/>
              </a:spcBef>
              <a:spcAft>
                <a:spcPts val="0"/>
              </a:spcAft>
              <a:buNone/>
            </a:pPr>
            <a:r>
              <a:rPr lang="nl" sz="2800" b="1">
                <a:solidFill>
                  <a:srgbClr val="674EA7"/>
                </a:solidFill>
              </a:rPr>
              <a:t>NBB</a:t>
            </a:r>
            <a:endParaRPr sz="2800" b="1">
              <a:solidFill>
                <a:srgbClr val="674EA7"/>
              </a:solidFill>
            </a:endParaRPr>
          </a:p>
          <a:p>
            <a:pPr marL="0" lvl="0" indent="0" algn="ctr" rtl="0">
              <a:lnSpc>
                <a:spcPct val="90000"/>
              </a:lnSpc>
              <a:spcBef>
                <a:spcPts val="0"/>
              </a:spcBef>
              <a:spcAft>
                <a:spcPts val="0"/>
              </a:spcAft>
              <a:buNone/>
            </a:pPr>
            <a:r>
              <a:rPr lang="nl" sz="2800" b="1">
                <a:solidFill>
                  <a:srgbClr val="674EA7"/>
                </a:solidFill>
              </a:rPr>
              <a:t>Dataset</a:t>
            </a:r>
            <a:endParaRPr sz="2800" b="1">
              <a:solidFill>
                <a:srgbClr val="674EA7"/>
              </a:solidFill>
            </a:endParaRPr>
          </a:p>
        </p:txBody>
      </p:sp>
      <p:pic>
        <p:nvPicPr>
          <p:cNvPr id="176" name="Google Shape;176;p19"/>
          <p:cNvPicPr preferRelativeResize="0"/>
          <p:nvPr/>
        </p:nvPicPr>
        <p:blipFill>
          <a:blip r:embed="rId3">
            <a:alphaModFix/>
          </a:blip>
          <a:stretch>
            <a:fillRect/>
          </a:stretch>
        </p:blipFill>
        <p:spPr>
          <a:xfrm>
            <a:off x="4582225" y="2057584"/>
            <a:ext cx="447496" cy="499409"/>
          </a:xfrm>
          <a:prstGeom prst="rect">
            <a:avLst/>
          </a:prstGeom>
          <a:noFill/>
          <a:ln>
            <a:noFill/>
          </a:ln>
        </p:spPr>
      </p:pic>
      <p:cxnSp>
        <p:nvCxnSpPr>
          <p:cNvPr id="177" name="Google Shape;177;p19"/>
          <p:cNvCxnSpPr/>
          <p:nvPr/>
        </p:nvCxnSpPr>
        <p:spPr>
          <a:xfrm>
            <a:off x="2674775" y="2311450"/>
            <a:ext cx="1060500" cy="12300"/>
          </a:xfrm>
          <a:prstGeom prst="straightConnector1">
            <a:avLst/>
          </a:prstGeom>
          <a:noFill/>
          <a:ln w="28575" cap="flat" cmpd="sng">
            <a:solidFill>
              <a:srgbClr val="674EA7"/>
            </a:solidFill>
            <a:prstDash val="solid"/>
            <a:round/>
            <a:headEnd type="none" w="med" len="med"/>
            <a:tailEnd type="triangle" w="med" len="med"/>
          </a:ln>
        </p:spPr>
      </p:cxnSp>
      <p:sp>
        <p:nvSpPr>
          <p:cNvPr id="178" name="Google Shape;178;p19"/>
          <p:cNvSpPr/>
          <p:nvPr/>
        </p:nvSpPr>
        <p:spPr>
          <a:xfrm>
            <a:off x="6990950" y="3338525"/>
            <a:ext cx="1841400" cy="1525800"/>
          </a:xfrm>
          <a:prstGeom prst="roundRect">
            <a:avLst>
              <a:gd name="adj" fmla="val 16667"/>
            </a:avLst>
          </a:prstGeom>
          <a:no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0"/>
          <p:cNvSpPr txBox="1"/>
          <p:nvPr/>
        </p:nvSpPr>
        <p:spPr>
          <a:xfrm>
            <a:off x="423925" y="2984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100"/>
              <a:buFont typeface="Arial"/>
              <a:buNone/>
            </a:pPr>
            <a:r>
              <a:rPr lang="nl" sz="2820" b="1">
                <a:solidFill>
                  <a:srgbClr val="1E64C8"/>
                </a:solidFill>
              </a:rPr>
              <a:t>Model architectuur, resultaten en relevantie</a:t>
            </a:r>
            <a:endParaRPr sz="2820" b="1">
              <a:solidFill>
                <a:srgbClr val="1E64C8"/>
              </a:solidFill>
            </a:endParaRPr>
          </a:p>
          <a:p>
            <a:pPr marL="0" lvl="0" indent="0" algn="ctr" rtl="0">
              <a:lnSpc>
                <a:spcPct val="90000"/>
              </a:lnSpc>
              <a:spcBef>
                <a:spcPts val="0"/>
              </a:spcBef>
              <a:spcAft>
                <a:spcPts val="0"/>
              </a:spcAft>
              <a:buNone/>
            </a:pPr>
            <a:endParaRPr sz="2820" b="1">
              <a:solidFill>
                <a:srgbClr val="1E64C8"/>
              </a:solidFill>
            </a:endParaRPr>
          </a:p>
        </p:txBody>
      </p:sp>
      <p:sp>
        <p:nvSpPr>
          <p:cNvPr id="184" name="Google Shape;184;p20"/>
          <p:cNvSpPr/>
          <p:nvPr/>
        </p:nvSpPr>
        <p:spPr>
          <a:xfrm>
            <a:off x="532350" y="1807214"/>
            <a:ext cx="1200000" cy="626700"/>
          </a:xfrm>
          <a:prstGeom prst="roundRect">
            <a:avLst>
              <a:gd name="adj" fmla="val 16667"/>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b="1"/>
              <a:t>Tekstueel model</a:t>
            </a:r>
            <a:endParaRPr b="1"/>
          </a:p>
        </p:txBody>
      </p:sp>
      <p:sp>
        <p:nvSpPr>
          <p:cNvPr id="185" name="Google Shape;185;p20"/>
          <p:cNvSpPr/>
          <p:nvPr/>
        </p:nvSpPr>
        <p:spPr>
          <a:xfrm>
            <a:off x="1950290" y="1807214"/>
            <a:ext cx="1200000" cy="626700"/>
          </a:xfrm>
          <a:prstGeom prst="roundRect">
            <a:avLst>
              <a:gd name="adj" fmla="val 16667"/>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nl" b="1"/>
              <a:t>Numeriek model</a:t>
            </a:r>
            <a:endParaRPr b="1"/>
          </a:p>
        </p:txBody>
      </p:sp>
      <p:sp>
        <p:nvSpPr>
          <p:cNvPr id="186" name="Google Shape;186;p20"/>
          <p:cNvSpPr/>
          <p:nvPr/>
        </p:nvSpPr>
        <p:spPr>
          <a:xfrm rot="-5553608">
            <a:off x="920856" y="2805974"/>
            <a:ext cx="423122" cy="434785"/>
          </a:xfrm>
          <a:prstGeom prst="ellipse">
            <a:avLst/>
          </a:prstGeom>
          <a:solidFill>
            <a:srgbClr val="CFD9E1"/>
          </a:solidFill>
          <a:ln w="9525" cap="flat" cmpd="sng">
            <a:solidFill>
              <a:srgbClr val="07376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0"/>
          <p:cNvSpPr/>
          <p:nvPr/>
        </p:nvSpPr>
        <p:spPr>
          <a:xfrm rot="-5553608">
            <a:off x="2338796" y="2805974"/>
            <a:ext cx="423122" cy="434785"/>
          </a:xfrm>
          <a:prstGeom prst="ellipse">
            <a:avLst/>
          </a:prstGeom>
          <a:solidFill>
            <a:srgbClr val="CFD9E1"/>
          </a:solidFill>
          <a:ln w="9525" cap="flat" cmpd="sng">
            <a:solidFill>
              <a:srgbClr val="07376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8" name="Google Shape;188;p20"/>
          <p:cNvCxnSpPr>
            <a:stCxn id="184" idx="2"/>
            <a:endCxn id="186" idx="6"/>
          </p:cNvCxnSpPr>
          <p:nvPr/>
        </p:nvCxnSpPr>
        <p:spPr>
          <a:xfrm flipH="1">
            <a:off x="1123050" y="2433914"/>
            <a:ext cx="9300" cy="378000"/>
          </a:xfrm>
          <a:prstGeom prst="straightConnector1">
            <a:avLst/>
          </a:prstGeom>
          <a:noFill/>
          <a:ln w="28575" cap="flat" cmpd="sng">
            <a:solidFill>
              <a:srgbClr val="674EA7"/>
            </a:solidFill>
            <a:prstDash val="solid"/>
            <a:round/>
            <a:headEnd type="none" w="med" len="med"/>
            <a:tailEnd type="triangle" w="med" len="med"/>
          </a:ln>
        </p:spPr>
      </p:cxnSp>
      <p:cxnSp>
        <p:nvCxnSpPr>
          <p:cNvPr id="189" name="Google Shape;189;p20"/>
          <p:cNvCxnSpPr>
            <a:stCxn id="185" idx="2"/>
            <a:endCxn id="187" idx="6"/>
          </p:cNvCxnSpPr>
          <p:nvPr/>
        </p:nvCxnSpPr>
        <p:spPr>
          <a:xfrm flipH="1">
            <a:off x="2540990" y="2433914"/>
            <a:ext cx="9300" cy="378000"/>
          </a:xfrm>
          <a:prstGeom prst="straightConnector1">
            <a:avLst/>
          </a:prstGeom>
          <a:noFill/>
          <a:ln w="28575" cap="flat" cmpd="sng">
            <a:solidFill>
              <a:srgbClr val="674EA7"/>
            </a:solidFill>
            <a:prstDash val="solid"/>
            <a:round/>
            <a:headEnd type="none" w="med" len="med"/>
            <a:tailEnd type="triangle" w="med" len="med"/>
          </a:ln>
        </p:spPr>
      </p:cxnSp>
      <p:sp>
        <p:nvSpPr>
          <p:cNvPr id="190" name="Google Shape;190;p20"/>
          <p:cNvSpPr/>
          <p:nvPr/>
        </p:nvSpPr>
        <p:spPr>
          <a:xfrm>
            <a:off x="1359012" y="3469770"/>
            <a:ext cx="1200000" cy="626700"/>
          </a:xfrm>
          <a:prstGeom prst="roundRect">
            <a:avLst>
              <a:gd name="adj" fmla="val 16667"/>
            </a:avLst>
          </a:prstGeom>
          <a:solidFill>
            <a:srgbClr val="D9D2E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a:p>
        </p:txBody>
      </p:sp>
      <p:cxnSp>
        <p:nvCxnSpPr>
          <p:cNvPr id="191" name="Google Shape;191;p20"/>
          <p:cNvCxnSpPr>
            <a:stCxn id="186" idx="2"/>
            <a:endCxn id="190" idx="0"/>
          </p:cNvCxnSpPr>
          <p:nvPr/>
        </p:nvCxnSpPr>
        <p:spPr>
          <a:xfrm>
            <a:off x="1141867" y="3234717"/>
            <a:ext cx="817200" cy="235200"/>
          </a:xfrm>
          <a:prstGeom prst="straightConnector1">
            <a:avLst/>
          </a:prstGeom>
          <a:noFill/>
          <a:ln w="28575" cap="flat" cmpd="sng">
            <a:solidFill>
              <a:srgbClr val="674EA7"/>
            </a:solidFill>
            <a:prstDash val="solid"/>
            <a:round/>
            <a:headEnd type="none" w="med" len="med"/>
            <a:tailEnd type="triangle" w="med" len="med"/>
          </a:ln>
        </p:spPr>
      </p:cxnSp>
      <p:cxnSp>
        <p:nvCxnSpPr>
          <p:cNvPr id="192" name="Google Shape;192;p20"/>
          <p:cNvCxnSpPr>
            <a:stCxn id="187" idx="2"/>
            <a:endCxn id="190" idx="0"/>
          </p:cNvCxnSpPr>
          <p:nvPr/>
        </p:nvCxnSpPr>
        <p:spPr>
          <a:xfrm flipH="1">
            <a:off x="1958908" y="3234717"/>
            <a:ext cx="600900" cy="235200"/>
          </a:xfrm>
          <a:prstGeom prst="straightConnector1">
            <a:avLst/>
          </a:prstGeom>
          <a:noFill/>
          <a:ln w="28575" cap="flat" cmpd="sng">
            <a:solidFill>
              <a:srgbClr val="674EA7"/>
            </a:solidFill>
            <a:prstDash val="solid"/>
            <a:round/>
            <a:headEnd type="none" w="med" len="med"/>
            <a:tailEnd type="triangle" w="med" len="med"/>
          </a:ln>
        </p:spPr>
      </p:cxnSp>
      <p:sp>
        <p:nvSpPr>
          <p:cNvPr id="193" name="Google Shape;193;p20"/>
          <p:cNvSpPr/>
          <p:nvPr/>
        </p:nvSpPr>
        <p:spPr>
          <a:xfrm rot="-5553608">
            <a:off x="1747519" y="4383232"/>
            <a:ext cx="423122" cy="434785"/>
          </a:xfrm>
          <a:prstGeom prst="ellipse">
            <a:avLst/>
          </a:prstGeom>
          <a:solidFill>
            <a:srgbClr val="CFD9E1"/>
          </a:solidFill>
          <a:ln w="9525" cap="flat" cmpd="sng">
            <a:solidFill>
              <a:srgbClr val="07376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4" name="Google Shape;194;p20"/>
          <p:cNvCxnSpPr>
            <a:stCxn id="190" idx="2"/>
            <a:endCxn id="193" idx="6"/>
          </p:cNvCxnSpPr>
          <p:nvPr/>
        </p:nvCxnSpPr>
        <p:spPr>
          <a:xfrm flipH="1">
            <a:off x="1949712" y="4096470"/>
            <a:ext cx="9300" cy="292800"/>
          </a:xfrm>
          <a:prstGeom prst="straightConnector1">
            <a:avLst/>
          </a:prstGeom>
          <a:noFill/>
          <a:ln w="28575" cap="flat" cmpd="sng">
            <a:solidFill>
              <a:srgbClr val="674EA7"/>
            </a:solidFill>
            <a:prstDash val="solid"/>
            <a:round/>
            <a:headEnd type="none" w="med" len="med"/>
            <a:tailEnd type="triangle" w="med" len="med"/>
          </a:ln>
        </p:spPr>
      </p:cxnSp>
      <p:sp>
        <p:nvSpPr>
          <p:cNvPr id="195" name="Google Shape;195;p20"/>
          <p:cNvSpPr/>
          <p:nvPr/>
        </p:nvSpPr>
        <p:spPr>
          <a:xfrm>
            <a:off x="905783" y="1122325"/>
            <a:ext cx="558000" cy="431700"/>
          </a:xfrm>
          <a:prstGeom prst="wedgeEllipseCallout">
            <a:avLst>
              <a:gd name="adj1" fmla="val -20833"/>
              <a:gd name="adj2" fmla="val 62500"/>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00000"/>
              </a:solidFill>
            </a:endParaRPr>
          </a:p>
        </p:txBody>
      </p:sp>
      <p:sp>
        <p:nvSpPr>
          <p:cNvPr id="196" name="Google Shape;196;p20"/>
          <p:cNvSpPr txBox="1"/>
          <p:nvPr/>
        </p:nvSpPr>
        <p:spPr>
          <a:xfrm>
            <a:off x="905775" y="1145225"/>
            <a:ext cx="10440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1100" b="1">
                <a:solidFill>
                  <a:srgbClr val="000000"/>
                </a:solidFill>
              </a:rPr>
              <a:t>Text</a:t>
            </a:r>
            <a:endParaRPr sz="1100" b="1">
              <a:solidFill>
                <a:srgbClr val="000000"/>
              </a:solidFill>
            </a:endParaRPr>
          </a:p>
        </p:txBody>
      </p:sp>
      <p:sp>
        <p:nvSpPr>
          <p:cNvPr id="197" name="Google Shape;197;p20"/>
          <p:cNvSpPr/>
          <p:nvPr/>
        </p:nvSpPr>
        <p:spPr>
          <a:xfrm>
            <a:off x="2193894" y="1189699"/>
            <a:ext cx="712908" cy="463212"/>
          </a:xfrm>
          <a:prstGeom prst="flowChartMultidocument">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1000" b="1">
                <a:solidFill>
                  <a:srgbClr val="000000"/>
                </a:solidFill>
              </a:rPr>
              <a:t>12345</a:t>
            </a:r>
            <a:endParaRPr sz="1000" b="1">
              <a:solidFill>
                <a:srgbClr val="000000"/>
              </a:solidFill>
            </a:endParaRPr>
          </a:p>
        </p:txBody>
      </p:sp>
      <p:sp>
        <p:nvSpPr>
          <p:cNvPr id="198" name="Google Shape;198;p20"/>
          <p:cNvSpPr txBox="1"/>
          <p:nvPr/>
        </p:nvSpPr>
        <p:spPr>
          <a:xfrm>
            <a:off x="1218000" y="3590750"/>
            <a:ext cx="1472700" cy="384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nl" sz="1300" b="1">
                <a:solidFill>
                  <a:schemeClr val="dk1"/>
                </a:solidFill>
              </a:rPr>
              <a:t>Combinatie</a:t>
            </a:r>
            <a:endParaRPr sz="1300" b="1">
              <a:solidFill>
                <a:schemeClr val="dk1"/>
              </a:solidFill>
            </a:endParaRPr>
          </a:p>
        </p:txBody>
      </p:sp>
      <p:sp>
        <p:nvSpPr>
          <p:cNvPr id="199" name="Google Shape;199;p20"/>
          <p:cNvSpPr/>
          <p:nvPr/>
        </p:nvSpPr>
        <p:spPr>
          <a:xfrm>
            <a:off x="4963850" y="1163025"/>
            <a:ext cx="2724600" cy="529200"/>
          </a:xfrm>
          <a:prstGeom prst="roundRect">
            <a:avLst>
              <a:gd name="adj" fmla="val 16667"/>
            </a:avLst>
          </a:prstGeom>
          <a:solidFill>
            <a:srgbClr val="F4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a:t>JRR 2022 - Bedrijf A | 	0.99</a:t>
            </a:r>
            <a:endParaRPr/>
          </a:p>
        </p:txBody>
      </p:sp>
      <p:sp>
        <p:nvSpPr>
          <p:cNvPr id="200" name="Google Shape;200;p20"/>
          <p:cNvSpPr/>
          <p:nvPr/>
        </p:nvSpPr>
        <p:spPr>
          <a:xfrm>
            <a:off x="4963850" y="1772625"/>
            <a:ext cx="2724600" cy="529200"/>
          </a:xfrm>
          <a:prstGeom prst="roundRect">
            <a:avLst>
              <a:gd name="adj" fmla="val 16667"/>
            </a:avLst>
          </a:prstGeom>
          <a:solidFill>
            <a:srgbClr val="F4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a:solidFill>
                  <a:schemeClr val="dk1"/>
                </a:solidFill>
              </a:rPr>
              <a:t>JRR </a:t>
            </a:r>
            <a:r>
              <a:rPr lang="nl"/>
              <a:t>2018 - </a:t>
            </a:r>
            <a:r>
              <a:rPr lang="nl">
                <a:solidFill>
                  <a:schemeClr val="dk1"/>
                </a:solidFill>
              </a:rPr>
              <a:t>Bedrijf </a:t>
            </a:r>
            <a:r>
              <a:rPr lang="nl"/>
              <a:t>B | 	0.98</a:t>
            </a:r>
            <a:endParaRPr/>
          </a:p>
        </p:txBody>
      </p:sp>
      <p:sp>
        <p:nvSpPr>
          <p:cNvPr id="201" name="Google Shape;201;p20"/>
          <p:cNvSpPr/>
          <p:nvPr/>
        </p:nvSpPr>
        <p:spPr>
          <a:xfrm>
            <a:off x="4963850" y="2382225"/>
            <a:ext cx="27246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a:solidFill>
                  <a:schemeClr val="dk1"/>
                </a:solidFill>
              </a:rPr>
              <a:t>JRR </a:t>
            </a:r>
            <a:r>
              <a:rPr lang="nl"/>
              <a:t>2019 - </a:t>
            </a:r>
            <a:r>
              <a:rPr lang="nl">
                <a:solidFill>
                  <a:schemeClr val="dk1"/>
                </a:solidFill>
              </a:rPr>
              <a:t>Bedrijf </a:t>
            </a:r>
            <a:r>
              <a:rPr lang="nl"/>
              <a:t>C | 	0.92</a:t>
            </a:r>
            <a:endParaRPr/>
          </a:p>
        </p:txBody>
      </p:sp>
      <p:sp>
        <p:nvSpPr>
          <p:cNvPr id="202" name="Google Shape;202;p20"/>
          <p:cNvSpPr/>
          <p:nvPr/>
        </p:nvSpPr>
        <p:spPr>
          <a:xfrm>
            <a:off x="4963850" y="2991825"/>
            <a:ext cx="2724600" cy="529200"/>
          </a:xfrm>
          <a:prstGeom prst="roundRect">
            <a:avLst>
              <a:gd name="adj" fmla="val 16667"/>
            </a:avLst>
          </a:prstGeom>
          <a:solidFill>
            <a:srgbClr val="F4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a:solidFill>
                  <a:schemeClr val="dk1"/>
                </a:solidFill>
              </a:rPr>
              <a:t>JRR </a:t>
            </a:r>
            <a:r>
              <a:rPr lang="nl"/>
              <a:t>2022 - </a:t>
            </a:r>
            <a:r>
              <a:rPr lang="nl">
                <a:solidFill>
                  <a:schemeClr val="dk1"/>
                </a:solidFill>
              </a:rPr>
              <a:t>Bedrijf </a:t>
            </a:r>
            <a:r>
              <a:rPr lang="nl"/>
              <a:t>D | 	0.88</a:t>
            </a:r>
            <a:endParaRPr/>
          </a:p>
        </p:txBody>
      </p:sp>
      <p:sp>
        <p:nvSpPr>
          <p:cNvPr id="203" name="Google Shape;203;p20"/>
          <p:cNvSpPr/>
          <p:nvPr/>
        </p:nvSpPr>
        <p:spPr>
          <a:xfrm>
            <a:off x="4963850" y="3601425"/>
            <a:ext cx="27246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a:solidFill>
                  <a:schemeClr val="dk1"/>
                </a:solidFill>
              </a:rPr>
              <a:t>JRR </a:t>
            </a:r>
            <a:r>
              <a:rPr lang="nl"/>
              <a:t>2021 - </a:t>
            </a:r>
            <a:r>
              <a:rPr lang="nl">
                <a:solidFill>
                  <a:schemeClr val="dk1"/>
                </a:solidFill>
              </a:rPr>
              <a:t>Bedrijf </a:t>
            </a:r>
            <a:r>
              <a:rPr lang="nl"/>
              <a:t>A | 	0.86</a:t>
            </a:r>
            <a:endParaRPr/>
          </a:p>
        </p:txBody>
      </p:sp>
      <p:sp>
        <p:nvSpPr>
          <p:cNvPr id="204" name="Google Shape;204;p20"/>
          <p:cNvSpPr/>
          <p:nvPr/>
        </p:nvSpPr>
        <p:spPr>
          <a:xfrm>
            <a:off x="4963850" y="4211025"/>
            <a:ext cx="27246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a:solidFill>
                  <a:schemeClr val="dk1"/>
                </a:solidFill>
              </a:rPr>
              <a:t>JRR </a:t>
            </a:r>
            <a:r>
              <a:rPr lang="nl"/>
              <a:t>2020 - </a:t>
            </a:r>
            <a:r>
              <a:rPr lang="nl">
                <a:solidFill>
                  <a:schemeClr val="dk1"/>
                </a:solidFill>
              </a:rPr>
              <a:t>Bedrijf </a:t>
            </a:r>
            <a:r>
              <a:rPr lang="nl"/>
              <a:t>E | 	0.81</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1"/>
          <p:cNvSpPr/>
          <p:nvPr/>
        </p:nvSpPr>
        <p:spPr>
          <a:xfrm>
            <a:off x="-789025" y="1444400"/>
            <a:ext cx="2738400" cy="2517300"/>
          </a:xfrm>
          <a:prstGeom prst="ellipse">
            <a:avLst/>
          </a:prstGeom>
          <a:noFill/>
          <a:ln w="228600" cap="flat" cmpd="sng">
            <a:solidFill>
              <a:srgbClr val="9FC5E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1"/>
          <p:cNvSpPr/>
          <p:nvPr/>
        </p:nvSpPr>
        <p:spPr>
          <a:xfrm>
            <a:off x="-1609875" y="822025"/>
            <a:ext cx="4064100" cy="3663900"/>
          </a:xfrm>
          <a:prstGeom prst="ellipse">
            <a:avLst/>
          </a:prstGeom>
          <a:noFill/>
          <a:ln w="76200" cap="flat" cmpd="sng">
            <a:solidFill>
              <a:srgbClr val="6FA8D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1" name="Google Shape;211;p21"/>
          <p:cNvPicPr preferRelativeResize="0"/>
          <p:nvPr/>
        </p:nvPicPr>
        <p:blipFill>
          <a:blip r:embed="rId3">
            <a:alphaModFix/>
          </a:blip>
          <a:stretch>
            <a:fillRect/>
          </a:stretch>
        </p:blipFill>
        <p:spPr>
          <a:xfrm>
            <a:off x="-1790950" y="0"/>
            <a:ext cx="1784950" cy="5143500"/>
          </a:xfrm>
          <a:prstGeom prst="rect">
            <a:avLst/>
          </a:prstGeom>
          <a:noFill/>
          <a:ln>
            <a:noFill/>
          </a:ln>
        </p:spPr>
      </p:pic>
      <p:sp>
        <p:nvSpPr>
          <p:cNvPr id="212" name="Google Shape;212;p21"/>
          <p:cNvSpPr txBox="1"/>
          <p:nvPr/>
        </p:nvSpPr>
        <p:spPr>
          <a:xfrm>
            <a:off x="2822100" y="1702550"/>
            <a:ext cx="6321900" cy="2001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 sz="3000">
                <a:solidFill>
                  <a:srgbClr val="1E64C8"/>
                </a:solidFill>
              </a:rPr>
              <a:t>1: </a:t>
            </a:r>
            <a:r>
              <a:rPr lang="nl" sz="2800">
                <a:solidFill>
                  <a:srgbClr val="1E64C8"/>
                </a:solidFill>
              </a:rPr>
              <a:t>Voorspelling van faillissementen met gegevens uit de jaarrekening</a:t>
            </a:r>
            <a:endParaRPr sz="2800">
              <a:solidFill>
                <a:srgbClr val="1E64C8"/>
              </a:solidFill>
            </a:endParaRPr>
          </a:p>
          <a:p>
            <a:pPr marL="0" lvl="0" indent="0" algn="l" rtl="0">
              <a:spcBef>
                <a:spcPts val="0"/>
              </a:spcBef>
              <a:spcAft>
                <a:spcPts val="0"/>
              </a:spcAft>
              <a:buNone/>
            </a:pPr>
            <a:endParaRPr sz="3000" b="1">
              <a:solidFill>
                <a:srgbClr val="1E64C8"/>
              </a:solidFill>
            </a:endParaRPr>
          </a:p>
          <a:p>
            <a:pPr marL="0" lvl="0" indent="0" algn="l" rtl="0">
              <a:spcBef>
                <a:spcPts val="0"/>
              </a:spcBef>
              <a:spcAft>
                <a:spcPts val="0"/>
              </a:spcAft>
              <a:buNone/>
            </a:pPr>
            <a:r>
              <a:rPr lang="nl" sz="3000" b="1">
                <a:solidFill>
                  <a:srgbClr val="1E64C8"/>
                </a:solidFill>
              </a:rPr>
              <a:t>2: Pilootproject - AI en KNICLI</a:t>
            </a:r>
            <a:endParaRPr sz="3000" b="1">
              <a:solidFill>
                <a:srgbClr val="1E64C8"/>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2"/>
          <p:cNvSpPr txBox="1"/>
          <p:nvPr/>
        </p:nvSpPr>
        <p:spPr>
          <a:xfrm>
            <a:off x="423925" y="2222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Clr>
                <a:schemeClr val="dk1"/>
              </a:buClr>
              <a:buSzPts val="1100"/>
              <a:buFont typeface="Arial"/>
              <a:buNone/>
            </a:pPr>
            <a:r>
              <a:rPr lang="nl" sz="2820" b="1">
                <a:solidFill>
                  <a:srgbClr val="1E64C8"/>
                </a:solidFill>
              </a:rPr>
              <a:t>2. KNICLI - </a:t>
            </a:r>
            <a:r>
              <a:rPr lang="nl" sz="2820" b="1" u="sng">
                <a:solidFill>
                  <a:srgbClr val="1E64C8"/>
                </a:solidFill>
              </a:rPr>
              <a:t>Kni</a:t>
            </a:r>
            <a:r>
              <a:rPr lang="nl" sz="2820" b="1">
                <a:solidFill>
                  <a:srgbClr val="1E64C8"/>
                </a:solidFill>
              </a:rPr>
              <a:t>pperlichten </a:t>
            </a:r>
            <a:r>
              <a:rPr lang="nl" sz="2820" b="1" u="sng">
                <a:solidFill>
                  <a:srgbClr val="1E64C8"/>
                </a:solidFill>
              </a:rPr>
              <a:t>Cli</a:t>
            </a:r>
            <a:r>
              <a:rPr lang="nl" sz="2820" b="1">
                <a:solidFill>
                  <a:srgbClr val="1E64C8"/>
                </a:solidFill>
              </a:rPr>
              <a:t>gnotants</a:t>
            </a:r>
            <a:endParaRPr sz="2820" b="1">
              <a:solidFill>
                <a:srgbClr val="1E64C8"/>
              </a:solidFill>
            </a:endParaRPr>
          </a:p>
          <a:p>
            <a:pPr marL="0" lvl="0" indent="0" algn="ctr" rtl="0">
              <a:lnSpc>
                <a:spcPct val="90000"/>
              </a:lnSpc>
              <a:spcBef>
                <a:spcPts val="0"/>
              </a:spcBef>
              <a:spcAft>
                <a:spcPts val="0"/>
              </a:spcAft>
              <a:buNone/>
            </a:pPr>
            <a:endParaRPr sz="2820" b="1">
              <a:solidFill>
                <a:srgbClr val="1E64C8"/>
              </a:solidFill>
            </a:endParaRPr>
          </a:p>
        </p:txBody>
      </p:sp>
      <p:sp>
        <p:nvSpPr>
          <p:cNvPr id="218" name="Google Shape;218;p22"/>
          <p:cNvSpPr/>
          <p:nvPr/>
        </p:nvSpPr>
        <p:spPr>
          <a:xfrm>
            <a:off x="163250" y="10106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RSZ, BV, … | Beslag | …</a:t>
            </a:r>
            <a:endParaRPr/>
          </a:p>
        </p:txBody>
      </p:sp>
      <p:sp>
        <p:nvSpPr>
          <p:cNvPr id="219" name="Google Shape;219;p22"/>
          <p:cNvSpPr/>
          <p:nvPr/>
        </p:nvSpPr>
        <p:spPr>
          <a:xfrm>
            <a:off x="163250" y="16202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B</a:t>
            </a:r>
            <a:r>
              <a:rPr lang="nl"/>
              <a:t> | RSZ, BV, … | Beslag | …</a:t>
            </a:r>
            <a:endParaRPr/>
          </a:p>
        </p:txBody>
      </p:sp>
      <p:sp>
        <p:nvSpPr>
          <p:cNvPr id="220" name="Google Shape;220;p22"/>
          <p:cNvSpPr/>
          <p:nvPr/>
        </p:nvSpPr>
        <p:spPr>
          <a:xfrm>
            <a:off x="163250" y="22298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C</a:t>
            </a:r>
            <a:r>
              <a:rPr lang="nl"/>
              <a:t> | RSZ, BV, … | Beslag | …</a:t>
            </a:r>
            <a:endParaRPr/>
          </a:p>
        </p:txBody>
      </p:sp>
      <p:sp>
        <p:nvSpPr>
          <p:cNvPr id="221" name="Google Shape;221;p22"/>
          <p:cNvSpPr/>
          <p:nvPr/>
        </p:nvSpPr>
        <p:spPr>
          <a:xfrm>
            <a:off x="163250" y="28394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RSZ, BV, … | Beslag | …</a:t>
            </a:r>
            <a:endParaRPr/>
          </a:p>
        </p:txBody>
      </p:sp>
      <p:sp>
        <p:nvSpPr>
          <p:cNvPr id="222" name="Google Shape;222;p22"/>
          <p:cNvSpPr/>
          <p:nvPr/>
        </p:nvSpPr>
        <p:spPr>
          <a:xfrm>
            <a:off x="163250" y="3449025"/>
            <a:ext cx="3114000" cy="529200"/>
          </a:xfrm>
          <a:prstGeom prst="roundRect">
            <a:avLst>
              <a:gd name="adj" fmla="val 16667"/>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E</a:t>
            </a:r>
            <a:r>
              <a:rPr lang="nl"/>
              <a:t> | RSZ, BV, … | Beslag | …</a:t>
            </a:r>
            <a:endParaRPr/>
          </a:p>
        </p:txBody>
      </p:sp>
      <p:cxnSp>
        <p:nvCxnSpPr>
          <p:cNvPr id="223" name="Google Shape;223;p22"/>
          <p:cNvCxnSpPr/>
          <p:nvPr/>
        </p:nvCxnSpPr>
        <p:spPr>
          <a:xfrm rot="10800000" flipH="1">
            <a:off x="3536850" y="1841150"/>
            <a:ext cx="1810800" cy="14400"/>
          </a:xfrm>
          <a:prstGeom prst="straightConnector1">
            <a:avLst/>
          </a:prstGeom>
          <a:noFill/>
          <a:ln w="38100" cap="flat" cmpd="sng">
            <a:solidFill>
              <a:srgbClr val="6FA8DC"/>
            </a:solidFill>
            <a:prstDash val="solid"/>
            <a:round/>
            <a:headEnd type="none" w="med" len="med"/>
            <a:tailEnd type="triangle" w="med" len="med"/>
          </a:ln>
        </p:spPr>
      </p:cxnSp>
      <p:sp>
        <p:nvSpPr>
          <p:cNvPr id="224" name="Google Shape;224;p22"/>
          <p:cNvSpPr/>
          <p:nvPr/>
        </p:nvSpPr>
        <p:spPr>
          <a:xfrm>
            <a:off x="5649650" y="1010625"/>
            <a:ext cx="31140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RSZ, BV, … | Beslag | …</a:t>
            </a:r>
            <a:endParaRPr/>
          </a:p>
        </p:txBody>
      </p:sp>
      <p:sp>
        <p:nvSpPr>
          <p:cNvPr id="225" name="Google Shape;225;p22"/>
          <p:cNvSpPr/>
          <p:nvPr/>
        </p:nvSpPr>
        <p:spPr>
          <a:xfrm>
            <a:off x="5649650" y="1620225"/>
            <a:ext cx="31140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C</a:t>
            </a:r>
            <a:r>
              <a:rPr lang="nl"/>
              <a:t> | RSZ, BV, … | Beslag | …</a:t>
            </a:r>
            <a:endParaRPr/>
          </a:p>
        </p:txBody>
      </p:sp>
      <p:sp>
        <p:nvSpPr>
          <p:cNvPr id="226" name="Google Shape;226;p22"/>
          <p:cNvSpPr/>
          <p:nvPr/>
        </p:nvSpPr>
        <p:spPr>
          <a:xfrm>
            <a:off x="5649650" y="2229825"/>
            <a:ext cx="3114000" cy="529200"/>
          </a:xfrm>
          <a:prstGeom prst="roundRect">
            <a:avLst>
              <a:gd name="adj" fmla="val 16667"/>
            </a:avLst>
          </a:prstGeom>
          <a:solidFill>
            <a:srgbClr val="C9DA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RSZ, BV, … | Beslag | …</a:t>
            </a:r>
            <a:endParaRPr/>
          </a:p>
        </p:txBody>
      </p:sp>
      <p:pic>
        <p:nvPicPr>
          <p:cNvPr id="227" name="Google Shape;227;p22"/>
          <p:cNvPicPr preferRelativeResize="0"/>
          <p:nvPr/>
        </p:nvPicPr>
        <p:blipFill rotWithShape="1">
          <a:blip r:embed="rId3">
            <a:alphaModFix/>
          </a:blip>
          <a:srcRect l="17386" t="15797" r="19616" b="26039"/>
          <a:stretch/>
        </p:blipFill>
        <p:spPr>
          <a:xfrm>
            <a:off x="4096900" y="1010625"/>
            <a:ext cx="733103" cy="756000"/>
          </a:xfrm>
          <a:prstGeom prst="rect">
            <a:avLst/>
          </a:prstGeom>
          <a:noFill/>
          <a:ln>
            <a:noFill/>
          </a:ln>
        </p:spPr>
      </p:pic>
      <p:cxnSp>
        <p:nvCxnSpPr>
          <p:cNvPr id="228" name="Google Shape;228;p22"/>
          <p:cNvCxnSpPr/>
          <p:nvPr/>
        </p:nvCxnSpPr>
        <p:spPr>
          <a:xfrm flipH="1">
            <a:off x="7334350" y="2964325"/>
            <a:ext cx="5100" cy="756000"/>
          </a:xfrm>
          <a:prstGeom prst="straightConnector1">
            <a:avLst/>
          </a:prstGeom>
          <a:noFill/>
          <a:ln w="38100" cap="flat" cmpd="sng">
            <a:solidFill>
              <a:srgbClr val="6FA8DC"/>
            </a:solidFill>
            <a:prstDash val="solid"/>
            <a:round/>
            <a:headEnd type="none" w="med" len="med"/>
            <a:tailEnd type="triangle" w="med" len="med"/>
          </a:ln>
        </p:spPr>
      </p:cxnSp>
      <p:sp>
        <p:nvSpPr>
          <p:cNvPr id="229" name="Google Shape;229;p22"/>
          <p:cNvSpPr/>
          <p:nvPr/>
        </p:nvSpPr>
        <p:spPr>
          <a:xfrm>
            <a:off x="5645550" y="38300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A</a:t>
            </a:r>
            <a:r>
              <a:rPr lang="nl"/>
              <a:t> | Ontbinding</a:t>
            </a:r>
            <a:endParaRPr/>
          </a:p>
        </p:txBody>
      </p:sp>
      <p:sp>
        <p:nvSpPr>
          <p:cNvPr id="230" name="Google Shape;230;p22"/>
          <p:cNvSpPr/>
          <p:nvPr/>
        </p:nvSpPr>
        <p:spPr>
          <a:xfrm>
            <a:off x="5645550" y="4439625"/>
            <a:ext cx="3114000" cy="529200"/>
          </a:xfrm>
          <a:prstGeom prst="roundRect">
            <a:avLst>
              <a:gd name="adj" fmla="val 16667"/>
            </a:avLst>
          </a:pr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 b="1"/>
              <a:t>Bedrijf D</a:t>
            </a:r>
            <a:r>
              <a:rPr lang="nl"/>
              <a:t> | Faillissement</a:t>
            </a:r>
            <a:endParaRPr/>
          </a:p>
        </p:txBody>
      </p:sp>
      <p:pic>
        <p:nvPicPr>
          <p:cNvPr id="231" name="Google Shape;231;p22"/>
          <p:cNvPicPr preferRelativeResize="0"/>
          <p:nvPr/>
        </p:nvPicPr>
        <p:blipFill rotWithShape="1">
          <a:blip r:embed="rId3">
            <a:alphaModFix/>
          </a:blip>
          <a:srcRect l="17386" t="15797" r="19616" b="26039"/>
          <a:stretch/>
        </p:blipFill>
        <p:spPr>
          <a:xfrm>
            <a:off x="7589675" y="2916525"/>
            <a:ext cx="733102" cy="7560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1947</Words>
  <Application>Microsoft Office PowerPoint</Application>
  <PresentationFormat>Diavoorstelling (16:9)</PresentationFormat>
  <Paragraphs>172</Paragraphs>
  <Slides>13</Slides>
  <Notes>13</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13</vt:i4>
      </vt:variant>
    </vt:vector>
  </HeadingPairs>
  <TitlesOfParts>
    <vt:vector size="15" baseType="lpstr">
      <vt:lpstr>Arial</vt:lpstr>
      <vt:lpstr>Simple Light</vt:lpstr>
      <vt:lpstr>Voorspelling van faillissementen  op basis van artificiële intelligentie</vt:lpstr>
      <vt:lpstr>PowerPoint-presentatie</vt:lpstr>
      <vt:lpstr>1. Voorspelling van faillissementen op basis van AI</vt:lpstr>
      <vt:lpstr>1. Voorspelling van faillissementen op basis van AI</vt:lpstr>
      <vt:lpstr>Verzamelen van data</vt:lpstr>
      <vt:lpstr>Verzamelen van data</vt:lpstr>
      <vt:lpstr>PowerPoint-presentatie</vt:lpstr>
      <vt:lpstr>PowerPoint-presentatie</vt:lpstr>
      <vt:lpstr>PowerPoint-presentatie</vt:lpstr>
      <vt:lpstr>PowerPoint-presentatie</vt:lpstr>
      <vt:lpstr>PowerPoint-presentatie</vt:lpstr>
      <vt:lpstr>PowerPoint-presentatie</vt:lpstr>
      <vt:lpstr>Conclusie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Voorspelling van faillissementen  op basis van artificiële intelligentie</dc:title>
  <dc:creator>Joke Baeck</dc:creator>
  <cp:lastModifiedBy>Benjamin Quanjard</cp:lastModifiedBy>
  <cp:revision>1</cp:revision>
  <dcterms:modified xsi:type="dcterms:W3CDTF">2023-12-07T08:37:39Z</dcterms:modified>
</cp:coreProperties>
</file>