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35" r:id="rId1"/>
  </p:sldMasterIdLst>
  <p:notesMasterIdLst>
    <p:notesMasterId r:id="rId8"/>
  </p:notesMasterIdLst>
  <p:handoutMasterIdLst>
    <p:handoutMasterId r:id="rId9"/>
  </p:handoutMasterIdLst>
  <p:sldIdLst>
    <p:sldId id="256" r:id="rId2"/>
    <p:sldId id="492" r:id="rId3"/>
    <p:sldId id="436" r:id="rId4"/>
    <p:sldId id="491" r:id="rId5"/>
    <p:sldId id="494" r:id="rId6"/>
    <p:sldId id="495" r:id="rId7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09" autoAdjust="0"/>
    <p:restoredTop sz="92582"/>
  </p:normalViewPr>
  <p:slideViewPr>
    <p:cSldViewPr snapToGrid="0" snapToObjects="1">
      <p:cViewPr varScale="1">
        <p:scale>
          <a:sx n="79" d="100"/>
          <a:sy n="79" d="100"/>
        </p:scale>
        <p:origin x="108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3" d="100"/>
          <a:sy n="83" d="100"/>
        </p:scale>
        <p:origin x="393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xmlns="" id="{F9761EDF-5A8F-4395-BAFA-4395846A82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7793F6C0-C790-4E51-9B7D-E347D894F9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7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E1782-CC1F-49B0-AA02-C83F807D38FE}" type="datetime1">
              <a:rPr lang="nl-NL" smtClean="0"/>
              <a:t>29-1-2020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6D04FD84-72C2-49D4-8090-353CC8784E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E17B589C-FD8E-49AF-8DA8-4B85581E30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7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AE194-1A8A-4273-B224-5B7FDE20807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2734506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7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61D2F-A88B-4426-BCA9-BE8BA7C8E133}" type="datetime1">
              <a:rPr lang="nl-NL" smtClean="0"/>
              <a:t>29-1-2020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7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24B20-C501-DD4A-936C-18654BA885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448348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24B20-C501-DD4A-936C-18654BA885D8}" type="slidenum">
              <a:rPr lang="nl-NL" smtClean="0"/>
              <a:t>1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B5BEFC8A-7916-4423-AF64-6FAE8734355F}" type="datetime1">
              <a:rPr lang="nl-NL" smtClean="0"/>
              <a:t>29-1-2020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5725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EE61D2F-A88B-4426-BCA9-BE8BA7C8E133}" type="datetime1">
              <a:rPr lang="nl-NL" smtClean="0"/>
              <a:t>29-1-2020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4B20-C501-DD4A-936C-18654BA885D8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681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EE61D2F-A88B-4426-BCA9-BE8BA7C8E133}" type="datetime1">
              <a:rPr lang="nl-NL" smtClean="0"/>
              <a:t>29-1-2020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4B20-C501-DD4A-936C-18654BA885D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681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EE61D2F-A88B-4426-BCA9-BE8BA7C8E133}" type="datetime1">
              <a:rPr lang="nl-NL" smtClean="0"/>
              <a:t>29-1-2020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4B20-C501-DD4A-936C-18654BA885D8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681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EE61D2F-A88B-4426-BCA9-BE8BA7C8E133}" type="datetime1">
              <a:rPr lang="nl-NL" smtClean="0"/>
              <a:t>29-1-2020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4B20-C501-DD4A-936C-18654BA885D8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681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774D3-EE1D-49D7-BF37-9BBF2764819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6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136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315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44552" y="1196752"/>
            <a:ext cx="10494433" cy="4896544"/>
          </a:xfrm>
        </p:spPr>
        <p:txBody>
          <a:bodyPr/>
          <a:lstStyle>
            <a:lvl1pPr>
              <a:spcBef>
                <a:spcPts val="2400"/>
              </a:spcBef>
              <a:defRPr sz="2200" baseline="0"/>
            </a:lvl1pPr>
            <a:lvl2pPr>
              <a:defRPr sz="1950" baseline="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4866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Afbeelding 9">
            <a:extLst>
              <a:ext uri="{FF2B5EF4-FFF2-40B4-BE49-F238E27FC236}">
                <a16:creationId xmlns:a16="http://schemas.microsoft.com/office/drawing/2014/main" xmlns="" id="{84795791-D1D7-42F0-8871-4D6104FE2C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366" y="93811"/>
            <a:ext cx="3059204" cy="44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438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31DE5C8F-D6EF-4D77-BCDE-29B374AEB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3109" y="119215"/>
            <a:ext cx="10232571" cy="13913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nl-NL" dirty="0"/>
              <a:t>Titelstijl van model bewerken</a:t>
            </a:r>
            <a:endParaRPr lang="en-US" dirty="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xmlns="" id="{7AC817D5-C711-4E5A-98B2-2F1EE095AF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970" y="119215"/>
            <a:ext cx="3059204" cy="442602"/>
          </a:xfrm>
          <a:prstGeom prst="rect">
            <a:avLst/>
          </a:prstGeom>
        </p:spPr>
      </p:pic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24F6F1CA-5088-44A5-8F3D-C92954D6DF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96963" y="1671638"/>
            <a:ext cx="10058400" cy="4565650"/>
          </a:xfrm>
        </p:spPr>
        <p:txBody>
          <a:bodyPr/>
          <a:lstStyle>
            <a:lvl1pPr marL="360000" indent="-3600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80000" algn="l"/>
              </a:tabLst>
              <a:defRPr sz="2400"/>
            </a:lvl1pPr>
            <a:lvl2pPr marL="720000" indent="-360000" defTabSz="360000"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360000" algn="l"/>
              </a:tabLst>
              <a:defRPr sz="2000"/>
            </a:lvl2pPr>
            <a:lvl3pPr marL="1080000" indent="-360000">
              <a:lnSpc>
                <a:spcPct val="100000"/>
              </a:lnSpc>
              <a:buFont typeface="Wingdings" panose="05000000000000000000" pitchFamily="2" charset="2"/>
              <a:buChar char="§"/>
              <a:tabLst>
                <a:tab pos="360000" algn="l"/>
              </a:tabLst>
              <a:defRPr sz="2000"/>
            </a:lvl3pPr>
          </a:lstStyle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2"/>
            <a:endParaRPr lang="nl-NL" dirty="0"/>
          </a:p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2"/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656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19980"/>
          </a:xfrm>
        </p:spPr>
        <p:txBody>
          <a:bodyPr>
            <a:normAutofit/>
          </a:bodyPr>
          <a:lstStyle>
            <a:lvl1pPr>
              <a:defRPr sz="3200" b="0"/>
            </a:lvl1pPr>
          </a:lstStyle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73FD8F00-1CF5-4AAF-9E39-691A66FE5E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286603"/>
            <a:ext cx="3059204" cy="44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905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52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106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36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46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46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8" r:id="rId2"/>
    <p:sldLayoutId id="2147483842" r:id="rId3"/>
    <p:sldLayoutId id="2147483837" r:id="rId4"/>
    <p:sldLayoutId id="2147483841" r:id="rId5"/>
    <p:sldLayoutId id="2147483839" r:id="rId6"/>
    <p:sldLayoutId id="2147483840" r:id="rId7"/>
    <p:sldLayoutId id="2147483843" r:id="rId8"/>
    <p:sldLayoutId id="2147483844" r:id="rId9"/>
    <p:sldLayoutId id="2147483845" r:id="rId10"/>
    <p:sldLayoutId id="2147483846" r:id="rId11"/>
    <p:sldLayoutId id="2147483847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97280" y="1171575"/>
            <a:ext cx="10058400" cy="3676650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</a:pPr>
            <a:r>
              <a:rPr lang="nl-BE" sz="3200" dirty="0" smtClean="0"/>
              <a:t>Aandachtspunten in functie van het nieuwe WVV</a:t>
            </a:r>
            <a:br>
              <a:rPr lang="nl-BE" sz="3200" dirty="0" smtClean="0"/>
            </a:br>
            <a:r>
              <a:rPr lang="nl-BE" sz="3200" dirty="0"/>
              <a:t/>
            </a:r>
            <a:br>
              <a:rPr lang="nl-BE" sz="3200" dirty="0"/>
            </a:br>
            <a:r>
              <a:rPr lang="nl-BE" sz="3200" dirty="0" smtClean="0"/>
              <a:t/>
            </a:r>
            <a:br>
              <a:rPr lang="nl-BE" sz="3200" dirty="0" smtClean="0"/>
            </a:br>
            <a:r>
              <a:rPr lang="nl-BE" sz="3200" dirty="0" smtClean="0"/>
              <a:t/>
            </a:r>
            <a:br>
              <a:rPr lang="nl-BE" sz="3200" dirty="0" smtClean="0"/>
            </a:br>
            <a:r>
              <a:rPr lang="nl-BE" sz="2800" dirty="0" smtClean="0"/>
              <a:t>Prof. Dr. Herman BRAECKMANS</a:t>
            </a:r>
            <a:r>
              <a:rPr lang="nl-BE" sz="3200" dirty="0" smtClean="0"/>
              <a:t/>
            </a:r>
            <a:br>
              <a:rPr lang="nl-BE" sz="3200" dirty="0" smtClean="0"/>
            </a:br>
            <a:r>
              <a:rPr lang="nl-BE" sz="2800" dirty="0" smtClean="0"/>
              <a:t> </a:t>
            </a:r>
            <a:r>
              <a:rPr lang="nl-BE" sz="2400" dirty="0" smtClean="0"/>
              <a:t>Universiteit Antwerpen, advocaat te Antwerpen</a:t>
            </a:r>
            <a:r>
              <a:rPr lang="nl-BE" sz="3200" dirty="0" smtClean="0"/>
              <a:t/>
            </a:r>
            <a:br>
              <a:rPr lang="nl-BE" sz="3200" dirty="0" smtClean="0"/>
            </a:br>
            <a:r>
              <a:rPr lang="nl-BE" sz="3200" dirty="0" smtClean="0"/>
              <a:t/>
            </a:r>
            <a:br>
              <a:rPr lang="nl-BE" sz="3200" dirty="0" smtClean="0"/>
            </a:br>
            <a:r>
              <a:rPr lang="nl-BE" sz="2800" dirty="0" err="1" smtClean="0"/>
              <a:t>Antwerpen</a:t>
            </a:r>
            <a:r>
              <a:rPr lang="nl-BE" sz="2800" dirty="0" smtClean="0"/>
              <a:t>, 28 januari 2020, Pro </a:t>
            </a:r>
            <a:r>
              <a:rPr lang="nl-BE" sz="2800" dirty="0" err="1" smtClean="0"/>
              <a:t>Mandato</a:t>
            </a:r>
            <a:endParaRPr lang="nl-NL" sz="3200" b="1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264" y="5098775"/>
            <a:ext cx="7419373" cy="95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76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C0DB603C-84D0-4F18-9AD2-86703827CB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96963" y="733426"/>
            <a:ext cx="10058400" cy="55038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BE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nl-BE" sz="3900" dirty="0" smtClean="0">
                <a:solidFill>
                  <a:schemeClr val="tx1"/>
                </a:solidFill>
              </a:rPr>
              <a:t> Enkele aspecten inzake procedure</a:t>
            </a:r>
          </a:p>
          <a:p>
            <a:pPr marL="742950" indent="-742950">
              <a:buAutoNum type="arabicPeriod"/>
            </a:pPr>
            <a:r>
              <a:rPr lang="nl-BE" sz="3500" dirty="0" smtClean="0">
                <a:solidFill>
                  <a:schemeClr val="tx1"/>
                </a:solidFill>
              </a:rPr>
              <a:t>Dagvaarding, briefwisseling, contracten: gebruik van de nieuwe vennootschapsvorm (BVBA wordt BV) Rechtspersoon blijft dezelfde</a:t>
            </a:r>
          </a:p>
          <a:p>
            <a:pPr marL="742950" indent="-742950">
              <a:buAutoNum type="arabicPeriod"/>
            </a:pPr>
            <a:r>
              <a:rPr lang="nl-BE" sz="3500" dirty="0" smtClean="0">
                <a:solidFill>
                  <a:schemeClr val="tx1"/>
                </a:solidFill>
              </a:rPr>
              <a:t>Hangende procedure: </a:t>
            </a:r>
          </a:p>
          <a:p>
            <a:pPr lvl="1">
              <a:buFont typeface="Arial" pitchFamily="34" charset="0"/>
              <a:buChar char="•"/>
            </a:pPr>
            <a:r>
              <a:rPr lang="nl-BE" sz="3500" dirty="0" smtClean="0">
                <a:solidFill>
                  <a:schemeClr val="tx1"/>
                </a:solidFill>
              </a:rPr>
              <a:t>Conclusie onder het oude recht: BVBA</a:t>
            </a:r>
          </a:p>
          <a:p>
            <a:pPr lvl="1">
              <a:buFont typeface="Arial" pitchFamily="34" charset="0"/>
              <a:buChar char="•"/>
            </a:pPr>
            <a:r>
              <a:rPr lang="nl-BE" sz="3500" dirty="0" smtClean="0">
                <a:solidFill>
                  <a:schemeClr val="tx1"/>
                </a:solidFill>
              </a:rPr>
              <a:t>Conclusie onder het nieuwe WVV: BV</a:t>
            </a:r>
          </a:p>
          <a:p>
            <a:pPr marL="742950" indent="-742950">
              <a:buAutoNum type="arabicPeriod"/>
            </a:pPr>
            <a:r>
              <a:rPr lang="nl-BE" sz="3500" dirty="0" smtClean="0">
                <a:solidFill>
                  <a:schemeClr val="tx1"/>
                </a:solidFill>
              </a:rPr>
              <a:t>Vonnis tegen BVBA (oude recht): is uitvoerbaar</a:t>
            </a:r>
          </a:p>
          <a:p>
            <a:pPr marL="742950" indent="-742950">
              <a:buAutoNum type="arabicPeriod"/>
            </a:pPr>
            <a:r>
              <a:rPr lang="nl-BE" sz="3500" dirty="0" smtClean="0">
                <a:solidFill>
                  <a:schemeClr val="tx1"/>
                </a:solidFill>
              </a:rPr>
              <a:t>Ondernemingsnummer van de nieuwe BV blijft ongewijzigd.</a:t>
            </a:r>
            <a:br>
              <a:rPr lang="nl-BE" sz="3500" dirty="0" smtClean="0">
                <a:solidFill>
                  <a:schemeClr val="tx1"/>
                </a:solidFill>
              </a:rPr>
            </a:br>
            <a:endParaRPr lang="nl-BE" sz="3500" dirty="0">
              <a:solidFill>
                <a:schemeClr val="tx1"/>
              </a:solidFill>
            </a:endParaRP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70C1-67E6-4EB9-A51C-A70F4457A244}" type="slidenum">
              <a:rPr lang="en-US" sz="1200" smtClean="0"/>
              <a:t>2</a:t>
            </a:fld>
            <a:endParaRPr lang="en-US" sz="120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97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C0DB603C-84D0-4F18-9AD2-86703827CB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96963" y="733426"/>
            <a:ext cx="10058400" cy="55038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BE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nl-BE" sz="3600" dirty="0" smtClean="0">
                <a:solidFill>
                  <a:schemeClr val="tx1"/>
                </a:solidFill>
              </a:rPr>
              <a:t> </a:t>
            </a:r>
            <a:r>
              <a:rPr lang="nl-BE" sz="3900" dirty="0" smtClean="0">
                <a:solidFill>
                  <a:schemeClr val="tx1"/>
                </a:solidFill>
              </a:rPr>
              <a:t>Welke vennootschap voor de advocaat?</a:t>
            </a:r>
          </a:p>
          <a:p>
            <a:pPr marL="742950" indent="-742950">
              <a:buAutoNum type="arabicPeriod"/>
            </a:pPr>
            <a:r>
              <a:rPr lang="nl-BE" sz="3500" dirty="0" smtClean="0">
                <a:solidFill>
                  <a:schemeClr val="tx1"/>
                </a:solidFill>
              </a:rPr>
              <a:t>BV is niet hetzelfde als BVBA</a:t>
            </a:r>
          </a:p>
          <a:p>
            <a:pPr marL="742950" indent="-742950">
              <a:buAutoNum type="arabicPeriod"/>
            </a:pPr>
            <a:r>
              <a:rPr lang="nl-BE" sz="3500" dirty="0" smtClean="0">
                <a:solidFill>
                  <a:schemeClr val="tx1"/>
                </a:solidFill>
              </a:rPr>
              <a:t>CV is niet meer mogelijk</a:t>
            </a:r>
          </a:p>
          <a:p>
            <a:pPr marL="742950" indent="-742950">
              <a:buAutoNum type="arabicPeriod"/>
            </a:pPr>
            <a:r>
              <a:rPr lang="nl-BE" sz="3500" dirty="0" smtClean="0">
                <a:solidFill>
                  <a:schemeClr val="tx1"/>
                </a:solidFill>
              </a:rPr>
              <a:t>Hoedanigheid van aandeelhouder, bestuurder en vereffenaar: advocaten</a:t>
            </a:r>
            <a:br>
              <a:rPr lang="nl-BE" sz="3500" dirty="0" smtClean="0">
                <a:solidFill>
                  <a:schemeClr val="tx1"/>
                </a:solidFill>
              </a:rPr>
            </a:br>
            <a:r>
              <a:rPr lang="nl-BE" sz="3500" dirty="0" err="1" smtClean="0">
                <a:solidFill>
                  <a:schemeClr val="tx1"/>
                </a:solidFill>
              </a:rPr>
              <a:t>Quid</a:t>
            </a:r>
            <a:r>
              <a:rPr lang="nl-BE" sz="3500" dirty="0" smtClean="0">
                <a:solidFill>
                  <a:schemeClr val="tx1"/>
                </a:solidFill>
              </a:rPr>
              <a:t> bij verlies van de hoedanigheid van advocaat</a:t>
            </a:r>
            <a:br>
              <a:rPr lang="nl-BE" sz="3500" dirty="0" smtClean="0">
                <a:solidFill>
                  <a:schemeClr val="tx1"/>
                </a:solidFill>
              </a:rPr>
            </a:br>
            <a:r>
              <a:rPr lang="nl-BE" sz="3500" dirty="0" smtClean="0">
                <a:solidFill>
                  <a:schemeClr val="tx1"/>
                </a:solidFill>
              </a:rPr>
              <a:t>Overlijden: te regelen in de statuten</a:t>
            </a:r>
            <a:br>
              <a:rPr lang="nl-BE" sz="3500" dirty="0" smtClean="0">
                <a:solidFill>
                  <a:schemeClr val="tx1"/>
                </a:solidFill>
              </a:rPr>
            </a:br>
            <a:r>
              <a:rPr lang="nl-BE" sz="3500" dirty="0" smtClean="0">
                <a:solidFill>
                  <a:schemeClr val="tx1"/>
                </a:solidFill>
              </a:rPr>
              <a:t>Van rechtswege ontslagnemend als bestuurder bij verlies van de hoedanigheid van advocaat</a:t>
            </a:r>
            <a:br>
              <a:rPr lang="nl-BE" sz="3500" dirty="0" smtClean="0">
                <a:solidFill>
                  <a:schemeClr val="tx1"/>
                </a:solidFill>
              </a:rPr>
            </a:br>
            <a:endParaRPr lang="nl-BE" sz="3500" dirty="0">
              <a:solidFill>
                <a:schemeClr val="tx1"/>
              </a:solidFill>
            </a:endParaRP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70C1-67E6-4EB9-A51C-A70F4457A244}" type="slidenum">
              <a:rPr lang="en-US" sz="1200" smtClean="0"/>
              <a:t>3</a:t>
            </a:fld>
            <a:endParaRPr lang="en-US" sz="120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17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35FC9B1-10F1-4715-ABE3-2A5FEDE64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109" y="119215"/>
            <a:ext cx="10232571" cy="614210"/>
          </a:xfrm>
        </p:spPr>
        <p:txBody>
          <a:bodyPr>
            <a:noAutofit/>
          </a:bodyPr>
          <a:lstStyle/>
          <a:p>
            <a:endParaRPr lang="nl-BE" sz="48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C0DB603C-84D0-4F18-9AD2-86703827CB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96963" y="1504950"/>
            <a:ext cx="10058400" cy="4732338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nl-BE" sz="3200" dirty="0" smtClean="0">
                <a:solidFill>
                  <a:schemeClr val="tx1"/>
                </a:solidFill>
              </a:rPr>
              <a:t>Geen deontologische regels in statuten (probleem van statutenwijziging bij wijziging deontologie)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nl-BE" sz="3200" dirty="0" smtClean="0">
                <a:solidFill>
                  <a:schemeClr val="tx1"/>
                </a:solidFill>
              </a:rPr>
              <a:t>Statuten ter goedkeuring aan Orde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nl-BE" sz="3200" dirty="0" smtClean="0">
                <a:solidFill>
                  <a:schemeClr val="tx1"/>
                </a:solidFill>
              </a:rPr>
              <a:t>Injunctie van de Stafhouder: ten aanzien van de advocaat, niet ten aanzien van de vennootschap</a:t>
            </a:r>
            <a:br>
              <a:rPr lang="nl-BE" sz="3200" dirty="0" smtClean="0">
                <a:solidFill>
                  <a:schemeClr val="tx1"/>
                </a:solidFill>
              </a:rPr>
            </a:br>
            <a:endParaRPr lang="nl-BE" sz="3200" dirty="0">
              <a:solidFill>
                <a:schemeClr val="tx1"/>
              </a:solidFill>
            </a:endParaRP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70C1-67E6-4EB9-A51C-A70F4457A244}" type="slidenum">
              <a:rPr lang="en-US" sz="1200" smtClean="0"/>
              <a:t>4</a:t>
            </a:fld>
            <a:endParaRPr lang="en-US" sz="120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30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C0DB603C-84D0-4F18-9AD2-86703827CB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96963" y="733426"/>
            <a:ext cx="10058400" cy="55038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III.</a:t>
            </a:r>
            <a:r>
              <a:rPr lang="nl-BE" sz="3600" dirty="0" smtClean="0">
                <a:solidFill>
                  <a:schemeClr val="tx1"/>
                </a:solidFill>
              </a:rPr>
              <a:t> </a:t>
            </a:r>
            <a:r>
              <a:rPr lang="nl-BE" sz="3900" dirty="0" smtClean="0">
                <a:solidFill>
                  <a:schemeClr val="tx1"/>
                </a:solidFill>
              </a:rPr>
              <a:t>Enkele aandachtspunten</a:t>
            </a:r>
          </a:p>
          <a:p>
            <a:pPr marL="742950" indent="-742950">
              <a:buAutoNum type="arabicPeriod"/>
            </a:pPr>
            <a:r>
              <a:rPr lang="nl-BE" sz="3200" dirty="0" smtClean="0">
                <a:solidFill>
                  <a:schemeClr val="tx1"/>
                </a:solidFill>
              </a:rPr>
              <a:t>Dwingende bepalingen zijn van toepassing vanaf 01.01.2020</a:t>
            </a:r>
            <a:br>
              <a:rPr lang="nl-BE" sz="3200" dirty="0" smtClean="0">
                <a:solidFill>
                  <a:schemeClr val="tx1"/>
                </a:solidFill>
              </a:rPr>
            </a:br>
            <a:r>
              <a:rPr lang="nl-BE" sz="3200" dirty="0" smtClean="0">
                <a:solidFill>
                  <a:schemeClr val="tx1"/>
                </a:solidFill>
              </a:rPr>
              <a:t>Welke zijn de dwingende bepalingen?</a:t>
            </a:r>
            <a:br>
              <a:rPr lang="nl-BE" sz="3200" dirty="0" smtClean="0">
                <a:solidFill>
                  <a:schemeClr val="tx1"/>
                </a:solidFill>
              </a:rPr>
            </a:br>
            <a:r>
              <a:rPr lang="nl-BE" sz="3200" dirty="0" smtClean="0">
                <a:solidFill>
                  <a:schemeClr val="tx1"/>
                </a:solidFill>
              </a:rPr>
              <a:t>M.i. ook de regelen inzake gerechtelijke ontbinding om wettige redenen (art.2:73 WVV)</a:t>
            </a:r>
          </a:p>
          <a:p>
            <a:pPr marL="742950" indent="-742950">
              <a:buAutoNum type="arabicPeriod"/>
            </a:pPr>
            <a:r>
              <a:rPr lang="nl-BE" sz="3200" dirty="0" smtClean="0">
                <a:solidFill>
                  <a:schemeClr val="tx1"/>
                </a:solidFill>
              </a:rPr>
              <a:t>Inbreng in nijverheid: belast als beroepsinkomen</a:t>
            </a:r>
          </a:p>
          <a:p>
            <a:pPr marL="742950" indent="-742950">
              <a:buAutoNum type="arabicPeriod"/>
            </a:pPr>
            <a:r>
              <a:rPr lang="nl-BE" sz="3200" dirty="0" smtClean="0">
                <a:solidFill>
                  <a:schemeClr val="tx1"/>
                </a:solidFill>
              </a:rPr>
              <a:t>Vaste vertegenwoordiger: kan niet zetelen in eigen naam en als VV van een rechtspersoon-bestuurder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70C1-67E6-4EB9-A51C-A70F4457A244}" type="slidenum">
              <a:rPr lang="en-US" sz="1200" smtClean="0"/>
              <a:t>5</a:t>
            </a:fld>
            <a:endParaRPr lang="en-US" sz="120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50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096963" y="1171575"/>
            <a:ext cx="10058400" cy="5065713"/>
          </a:xfrm>
        </p:spPr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nl-BE" sz="3200" dirty="0">
                <a:solidFill>
                  <a:schemeClr val="tx1"/>
                </a:solidFill>
              </a:rPr>
              <a:t>Intern reglement mag geen bepalingen bevatten die raken aan de rechten van vennoten (art. 2:59 WVV)</a:t>
            </a:r>
          </a:p>
          <a:p>
            <a:pPr marL="742950" indent="-742950">
              <a:buAutoNum type="arabicPeriod" startAt="4"/>
            </a:pPr>
            <a:r>
              <a:rPr lang="nl-BE" sz="3200" dirty="0">
                <a:solidFill>
                  <a:schemeClr val="tx1"/>
                </a:solidFill>
              </a:rPr>
              <a:t>Uittreding/Uitsluiting en gerechtelijke ontbinding om wettige redenen: Voorzitter rechtbank van koophandel zoals in kort </a:t>
            </a:r>
            <a:r>
              <a:rPr lang="nl-BE" sz="3200" dirty="0" smtClean="0">
                <a:solidFill>
                  <a:schemeClr val="tx1"/>
                </a:solidFill>
              </a:rPr>
              <a:t>geding</a:t>
            </a:r>
          </a:p>
          <a:p>
            <a:pPr marL="742950" indent="-742950">
              <a:buAutoNum type="arabicPeriod" startAt="4"/>
            </a:pPr>
            <a:r>
              <a:rPr lang="nl-BE" sz="3200" dirty="0" smtClean="0">
                <a:solidFill>
                  <a:schemeClr val="tx1"/>
                </a:solidFill>
              </a:rPr>
              <a:t>Bestuurders kunnen hun mandaat alleen uitoefenen in een zelfstandigenstatuut en niet op grond van een arbeidsovereenkomst (art. 2:70 §1 WVV)</a:t>
            </a:r>
            <a:endParaRPr lang="nl-BE" sz="3200" dirty="0">
              <a:solidFill>
                <a:schemeClr val="tx1"/>
              </a:solidFill>
            </a:endParaRPr>
          </a:p>
          <a:p>
            <a:endParaRPr lang="nl-BE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01073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ef">
  <a:themeElements>
    <a:clrScheme name="Aangepast 2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00635E"/>
      </a:accent1>
      <a:accent2>
        <a:srgbClr val="39B4C5"/>
      </a:accent2>
      <a:accent3>
        <a:srgbClr val="39B4C6"/>
      </a:accent3>
      <a:accent4>
        <a:srgbClr val="7A8C8E"/>
      </a:accent4>
      <a:accent5>
        <a:srgbClr val="84ACB6"/>
      </a:accent5>
      <a:accent6>
        <a:srgbClr val="006460"/>
      </a:accent6>
      <a:hlink>
        <a:srgbClr val="6B9F25"/>
      </a:hlink>
      <a:folHlink>
        <a:srgbClr val="9F6715"/>
      </a:folHlink>
    </a:clrScheme>
    <a:fontScheme name="Retrospectief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ef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9621</TotalTime>
  <Words>214</Words>
  <Application>Microsoft Office PowerPoint</Application>
  <PresentationFormat>Breedbeeld</PresentationFormat>
  <Paragraphs>37</Paragraphs>
  <Slides>6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Times New Roman</vt:lpstr>
      <vt:lpstr>Wingdings</vt:lpstr>
      <vt:lpstr>Retrospectief</vt:lpstr>
      <vt:lpstr>Aandachtspunten in functie van het nieuwe WVV    Prof. Dr. Herman BRAECKMANS  Universiteit Antwerpen, advocaat te Antwerpen  Antwerpen, 28 januari 2020, Pro Mandato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nieuwe Wetboek van Vennootschappen en Verenigingen: een frisse wind of storm op zee?  Prof. Dr. Herman BRAECKMANS, advocaat te Antwerpen  1 januari 2019</dc:title>
  <dc:creator>herman.braeckmans@braeckmans.eu</dc:creator>
  <cp:lastModifiedBy>Benjamin Quanjard</cp:lastModifiedBy>
  <cp:revision>441</cp:revision>
  <cp:lastPrinted>2019-11-29T15:27:59Z</cp:lastPrinted>
  <dcterms:created xsi:type="dcterms:W3CDTF">2015-11-02T15:16:59Z</dcterms:created>
  <dcterms:modified xsi:type="dcterms:W3CDTF">2020-01-29T16:53:00Z</dcterms:modified>
</cp:coreProperties>
</file>